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p:sldMasterIdLst>
    <p:sldMasterId id="2147483648" r:id="rId1"/>
  </p:sldMasterIdLst>
  <p:notesMasterIdLst>
    <p:notesMasterId r:id="rId57"/>
  </p:notesMasterIdLst>
  <p:handoutMasterIdLst>
    <p:handoutMasterId r:id="rId58"/>
  </p:handoutMasterIdLst>
  <p:sldIdLst>
    <p:sldId id="852" r:id="rId2"/>
    <p:sldId id="962" r:id="rId3"/>
    <p:sldId id="964" r:id="rId4"/>
    <p:sldId id="967" r:id="rId5"/>
    <p:sldId id="968" r:id="rId6"/>
    <p:sldId id="853" r:id="rId7"/>
    <p:sldId id="854" r:id="rId8"/>
    <p:sldId id="855" r:id="rId9"/>
    <p:sldId id="856" r:id="rId10"/>
    <p:sldId id="857" r:id="rId11"/>
    <p:sldId id="858" r:id="rId12"/>
    <p:sldId id="859" r:id="rId13"/>
    <p:sldId id="863" r:id="rId14"/>
    <p:sldId id="864" r:id="rId15"/>
    <p:sldId id="865" r:id="rId16"/>
    <p:sldId id="866" r:id="rId17"/>
    <p:sldId id="867" r:id="rId18"/>
    <p:sldId id="868" r:id="rId19"/>
    <p:sldId id="869" r:id="rId20"/>
    <p:sldId id="870" r:id="rId21"/>
    <p:sldId id="871" r:id="rId22"/>
    <p:sldId id="872" r:id="rId23"/>
    <p:sldId id="873" r:id="rId24"/>
    <p:sldId id="955" r:id="rId25"/>
    <p:sldId id="956" r:id="rId26"/>
    <p:sldId id="957" r:id="rId27"/>
    <p:sldId id="958" r:id="rId28"/>
    <p:sldId id="959" r:id="rId29"/>
    <p:sldId id="960" r:id="rId30"/>
    <p:sldId id="874" r:id="rId31"/>
    <p:sldId id="875" r:id="rId32"/>
    <p:sldId id="954" r:id="rId33"/>
    <p:sldId id="902" r:id="rId34"/>
    <p:sldId id="903" r:id="rId35"/>
    <p:sldId id="876" r:id="rId36"/>
    <p:sldId id="880" r:id="rId37"/>
    <p:sldId id="881" r:id="rId38"/>
    <p:sldId id="882" r:id="rId39"/>
    <p:sldId id="883" r:id="rId40"/>
    <p:sldId id="884" r:id="rId41"/>
    <p:sldId id="885" r:id="rId42"/>
    <p:sldId id="886" r:id="rId43"/>
    <p:sldId id="922" r:id="rId44"/>
    <p:sldId id="923" r:id="rId45"/>
    <p:sldId id="926" r:id="rId46"/>
    <p:sldId id="927" r:id="rId47"/>
    <p:sldId id="928" r:id="rId48"/>
    <p:sldId id="929" r:id="rId49"/>
    <p:sldId id="887" r:id="rId50"/>
    <p:sldId id="888" r:id="rId51"/>
    <p:sldId id="889" r:id="rId52"/>
    <p:sldId id="890" r:id="rId53"/>
    <p:sldId id="891" r:id="rId54"/>
    <p:sldId id="892" r:id="rId55"/>
    <p:sldId id="893" r:id="rId56"/>
  </p:sldIdLst>
  <p:sldSz cx="12190413" cy="6859588"/>
  <p:notesSz cx="6794500" cy="9931400"/>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564322"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1128644"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692966"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2257288"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821610" algn="l" defTabSz="1128644"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3385932" algn="l" defTabSz="1128644"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950254" algn="l" defTabSz="1128644"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4514576" algn="l" defTabSz="1128644"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521415D9-36F7-43E2-AB2F-B90AF26B5E84}">
      <p14:sectionLst xmlns:p14="http://schemas.microsoft.com/office/powerpoint/2010/main">
        <p14:section name="默认节" id="{5A36E6A5-3823-423D-ADB0-7076C4D628DF}">
          <p14:sldIdLst>
            <p14:sldId id="852"/>
            <p14:sldId id="962"/>
            <p14:sldId id="964"/>
            <p14:sldId id="967"/>
            <p14:sldId id="968"/>
            <p14:sldId id="853"/>
            <p14:sldId id="854"/>
            <p14:sldId id="855"/>
            <p14:sldId id="856"/>
            <p14:sldId id="857"/>
            <p14:sldId id="858"/>
            <p14:sldId id="859"/>
            <p14:sldId id="863"/>
            <p14:sldId id="864"/>
            <p14:sldId id="865"/>
            <p14:sldId id="866"/>
            <p14:sldId id="867"/>
            <p14:sldId id="868"/>
            <p14:sldId id="869"/>
            <p14:sldId id="870"/>
            <p14:sldId id="871"/>
            <p14:sldId id="872"/>
            <p14:sldId id="873"/>
            <p14:sldId id="955"/>
            <p14:sldId id="956"/>
            <p14:sldId id="957"/>
            <p14:sldId id="958"/>
            <p14:sldId id="959"/>
            <p14:sldId id="960"/>
            <p14:sldId id="874"/>
            <p14:sldId id="875"/>
            <p14:sldId id="954"/>
            <p14:sldId id="902"/>
            <p14:sldId id="903"/>
            <p14:sldId id="876"/>
            <p14:sldId id="880"/>
            <p14:sldId id="881"/>
            <p14:sldId id="882"/>
            <p14:sldId id="883"/>
            <p14:sldId id="884"/>
            <p14:sldId id="885"/>
            <p14:sldId id="886"/>
            <p14:sldId id="922"/>
            <p14:sldId id="923"/>
            <p14:sldId id="926"/>
            <p14:sldId id="927"/>
            <p14:sldId id="928"/>
            <p14:sldId id="929"/>
            <p14:sldId id="887"/>
            <p14:sldId id="888"/>
            <p14:sldId id="889"/>
            <p14:sldId id="890"/>
            <p14:sldId id="891"/>
            <p14:sldId id="892"/>
            <p14:sldId id="893"/>
          </p14:sldIdLst>
        </p14:section>
        <p14:section name="无标题节" id="{82A14D37-6DCC-431B-9D83-AFAB32230830}">
          <p14:sldIdLst/>
        </p14:section>
      </p14:sectionLst>
    </p:ext>
    <p:ext uri="{EFAFB233-063F-42B5-8137-9DF3F51BA10A}">
      <p15:sldGuideLst xmlns:p15="http://schemas.microsoft.com/office/powerpoint/2012/main">
        <p15:guide id="1" orient="horz" pos="2128">
          <p15:clr>
            <a:srgbClr val="A4A3A4"/>
          </p15:clr>
        </p15:guide>
        <p15:guide id="2" pos="2880">
          <p15:clr>
            <a:srgbClr val="A4A3A4"/>
          </p15:clr>
        </p15:guide>
        <p15:guide id="3" pos="3840">
          <p15:clr>
            <a:srgbClr val="A4A3A4"/>
          </p15:clr>
        </p15:guide>
      </p15:sldGuideLst>
    </p:ext>
    <p:ext uri="{2D200454-40CA-4A62-9FC3-DE9A4176ACB9}">
      <p15:notesGuideLst xmlns:p15="http://schemas.microsoft.com/office/powerpoint/2012/main">
        <p15:guide id="1" orient="horz" pos="3083">
          <p15:clr>
            <a:srgbClr val="A4A3A4"/>
          </p15:clr>
        </p15:guide>
        <p15:guide id="2" pos="214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60"/>
    <a:srgbClr val="8EA7B0"/>
    <a:srgbClr val="6BA9C8"/>
    <a:srgbClr val="9933FF"/>
    <a:srgbClr val="FFFFFF"/>
    <a:srgbClr val="3366CC"/>
    <a:srgbClr val="EAEFF7"/>
    <a:srgbClr val="1D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414" autoAdjust="0"/>
    <p:restoredTop sz="88376" autoAdjust="0"/>
  </p:normalViewPr>
  <p:slideViewPr>
    <p:cSldViewPr>
      <p:cViewPr varScale="1">
        <p:scale>
          <a:sx n="65" d="100"/>
          <a:sy n="65" d="100"/>
        </p:scale>
        <p:origin x="1122" y="102"/>
      </p:cViewPr>
      <p:guideLst>
        <p:guide orient="horz" pos="2128"/>
        <p:guide pos="2880"/>
        <p:guide pos="3840"/>
      </p:guideLst>
    </p:cSldViewPr>
  </p:slideViewPr>
  <p:notesTextViewPr>
    <p:cViewPr>
      <p:scale>
        <a:sx n="1" d="1"/>
        <a:sy n="1" d="1"/>
      </p:scale>
      <p:origin x="0" y="0"/>
    </p:cViewPr>
  </p:notesTextViewPr>
  <p:notesViewPr>
    <p:cSldViewPr>
      <p:cViewPr varScale="1">
        <p:scale>
          <a:sx n="64" d="100"/>
          <a:sy n="64" d="100"/>
        </p:scale>
        <p:origin x="-3330" y="-120"/>
      </p:cViewPr>
      <p:guideLst>
        <p:guide orient="horz" pos="3083"/>
        <p:guide pos="214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4283" cy="496570"/>
          </a:xfrm>
          <a:prstGeom prst="rect">
            <a:avLst/>
          </a:prstGeom>
        </p:spPr>
        <p:txBody>
          <a:bodyPr vert="horz" lIns="91440" tIns="45720" rIns="91440" bIns="45720" rtlCol="0"/>
          <a:lstStyle>
            <a:lvl1pPr algn="l" eaLnBrk="0" hangingPunct="0">
              <a:defRPr sz="1200">
                <a:latin typeface="Arial" panose="020B0604020202020204" pitchFamily="34" charset="0"/>
              </a:defRPr>
            </a:lvl1pPr>
          </a:lstStyle>
          <a:p>
            <a:pPr>
              <a:defRPr/>
            </a:pPr>
            <a:endParaRPr lang="zh-CN" altLang="en-US"/>
          </a:p>
        </p:txBody>
      </p:sp>
      <p:sp>
        <p:nvSpPr>
          <p:cNvPr id="3" name="日期占位符 2"/>
          <p:cNvSpPr>
            <a:spLocks noGrp="1"/>
          </p:cNvSpPr>
          <p:nvPr>
            <p:ph type="dt" sz="quarter" idx="1"/>
          </p:nvPr>
        </p:nvSpPr>
        <p:spPr>
          <a:xfrm>
            <a:off x="3848645" y="0"/>
            <a:ext cx="2944283" cy="496570"/>
          </a:xfrm>
          <a:prstGeom prst="rect">
            <a:avLst/>
          </a:prstGeom>
        </p:spPr>
        <p:txBody>
          <a:bodyPr vert="horz" lIns="91440" tIns="45720" rIns="91440" bIns="45720" rtlCol="0"/>
          <a:lstStyle>
            <a:lvl1pPr algn="r" eaLnBrk="0" hangingPunct="0">
              <a:defRPr sz="1200">
                <a:latin typeface="Arial" panose="020B0604020202020204" pitchFamily="34" charset="0"/>
              </a:defRPr>
            </a:lvl1pPr>
          </a:lstStyle>
          <a:p>
            <a:pPr>
              <a:defRPr/>
            </a:pPr>
            <a:fld id="{C59D92B6-9B2F-4263-BD1F-ABA75776FB82}" type="datetimeFigureOut">
              <a:rPr lang="zh-CN" altLang="en-US"/>
              <a:pPr>
                <a:defRPr/>
              </a:pPr>
              <a:t>2018/7/19</a:t>
            </a:fld>
            <a:endParaRPr lang="zh-CN" altLang="en-US"/>
          </a:p>
        </p:txBody>
      </p:sp>
      <p:sp>
        <p:nvSpPr>
          <p:cNvPr id="4" name="页脚占位符 3"/>
          <p:cNvSpPr>
            <a:spLocks noGrp="1"/>
          </p:cNvSpPr>
          <p:nvPr>
            <p:ph type="ftr" sz="quarter" idx="2"/>
          </p:nvPr>
        </p:nvSpPr>
        <p:spPr>
          <a:xfrm>
            <a:off x="0" y="9433106"/>
            <a:ext cx="2944283" cy="496570"/>
          </a:xfrm>
          <a:prstGeom prst="rect">
            <a:avLst/>
          </a:prstGeom>
        </p:spPr>
        <p:txBody>
          <a:bodyPr vert="horz" lIns="91440" tIns="45720" rIns="91440" bIns="45720" rtlCol="0" anchor="b"/>
          <a:lstStyle>
            <a:lvl1pPr algn="l" eaLnBrk="0" hangingPunct="0">
              <a:defRPr sz="1200">
                <a:latin typeface="Arial" panose="020B0604020202020204" pitchFamily="34" charset="0"/>
              </a:defRPr>
            </a:lvl1pPr>
          </a:lstStyle>
          <a:p>
            <a:pPr>
              <a:defRPr/>
            </a:pPr>
            <a:endParaRPr lang="zh-CN" altLang="en-US"/>
          </a:p>
        </p:txBody>
      </p:sp>
      <p:sp>
        <p:nvSpPr>
          <p:cNvPr id="5" name="灯片编号占位符 4"/>
          <p:cNvSpPr>
            <a:spLocks noGrp="1"/>
          </p:cNvSpPr>
          <p:nvPr>
            <p:ph type="sldNum" sz="quarter" idx="3"/>
          </p:nvPr>
        </p:nvSpPr>
        <p:spPr>
          <a:xfrm>
            <a:off x="3848645" y="9433106"/>
            <a:ext cx="2944283" cy="496570"/>
          </a:xfrm>
          <a:prstGeom prst="rect">
            <a:avLst/>
          </a:prstGeom>
        </p:spPr>
        <p:txBody>
          <a:bodyPr vert="horz" lIns="91440" tIns="45720" rIns="91440" bIns="45720" rtlCol="0" anchor="b"/>
          <a:lstStyle>
            <a:lvl1pPr algn="r" eaLnBrk="0" hangingPunct="0">
              <a:defRPr sz="1200">
                <a:latin typeface="Arial" panose="020B0604020202020204" pitchFamily="34" charset="0"/>
              </a:defRPr>
            </a:lvl1pPr>
          </a:lstStyle>
          <a:p>
            <a:pPr>
              <a:defRPr/>
            </a:pPr>
            <a:fld id="{438B9A31-E520-46DA-B09B-C7490D5A90B5}" type="slidenum">
              <a:rPr lang="zh-CN" altLang="en-US"/>
              <a:pPr>
                <a:defRPr/>
              </a:pPr>
              <a:t>‹#›</a:t>
            </a:fld>
            <a:endParaRPr lang="zh-CN" altLang="en-US"/>
          </a:p>
        </p:txBody>
      </p:sp>
    </p:spTree>
    <p:extLst>
      <p:ext uri="{BB962C8B-B14F-4D97-AF65-F5344CB8AC3E}">
        <p14:creationId xmlns:p14="http://schemas.microsoft.com/office/powerpoint/2010/main" val="14650271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4098" name="页眉占位符 1"/>
          <p:cNvSpPr>
            <a:spLocks noGrp="1" noChangeArrowheads="1"/>
          </p:cNvSpPr>
          <p:nvPr>
            <p:ph type="hdr" sz="quarter" idx="4294967295"/>
          </p:nvPr>
        </p:nvSpPr>
        <p:spPr bwMode="auto">
          <a:xfrm>
            <a:off x="0" y="0"/>
            <a:ext cx="2944283" cy="496570"/>
          </a:xfrm>
          <a:prstGeom prst="rect">
            <a:avLst/>
          </a:prstGeom>
          <a:noFill/>
          <a:ln>
            <a:noFill/>
          </a:ln>
        </p:spPr>
        <p:txBody>
          <a:bodyPr vert="horz" wrap="square" lIns="91440" tIns="45720" rIns="91440" bIns="45720" numCol="1" anchor="t" anchorCtr="0" compatLnSpc="1"/>
          <a:lstStyle>
            <a:lvl1pPr eaLnBrk="0" hangingPunct="0">
              <a:defRPr>
                <a:latin typeface="Arial" panose="020B0604020202020204" pitchFamily="34" charset="0"/>
              </a:defRPr>
            </a:lvl1pPr>
          </a:lstStyle>
          <a:p>
            <a:pPr>
              <a:defRPr/>
            </a:pPr>
            <a:endParaRPr lang="zh-CN" altLang="en-US"/>
          </a:p>
        </p:txBody>
      </p:sp>
      <p:sp>
        <p:nvSpPr>
          <p:cNvPr id="4099" name="日期占位符 2"/>
          <p:cNvSpPr>
            <a:spLocks noGrp="1" noChangeArrowheads="1"/>
          </p:cNvSpPr>
          <p:nvPr>
            <p:ph type="dt" idx="1"/>
          </p:nvPr>
        </p:nvSpPr>
        <p:spPr bwMode="auto">
          <a:xfrm>
            <a:off x="3848645" y="0"/>
            <a:ext cx="2944283" cy="496570"/>
          </a:xfrm>
          <a:prstGeom prst="rect">
            <a:avLst/>
          </a:prstGeom>
          <a:noFill/>
          <a:ln>
            <a:noFill/>
          </a:ln>
        </p:spPr>
        <p:txBody>
          <a:bodyPr vert="horz" wrap="square" lIns="91440" tIns="45720" rIns="91440" bIns="45720" numCol="1" anchor="t" anchorCtr="0" compatLnSpc="1"/>
          <a:lstStyle>
            <a:lvl1pPr eaLnBrk="0" hangingPunct="0">
              <a:defRPr>
                <a:latin typeface="Arial" panose="020B0604020202020204" pitchFamily="34" charset="0"/>
              </a:defRPr>
            </a:lvl1pPr>
          </a:lstStyle>
          <a:p>
            <a:pPr>
              <a:defRPr/>
            </a:pPr>
            <a:fld id="{93820BF0-4D5D-4DE0-99FF-B91E685E8C64}" type="datetime1">
              <a:rPr lang="zh-CN" altLang="en-US"/>
              <a:pPr>
                <a:defRPr/>
              </a:pPr>
              <a:t>2018/7/19</a:t>
            </a:fld>
            <a:endParaRPr lang="en-US"/>
          </a:p>
        </p:txBody>
      </p:sp>
      <p:sp>
        <p:nvSpPr>
          <p:cNvPr id="114692" name="幻灯片图像占位符 3"/>
          <p:cNvSpPr>
            <a:spLocks noGrp="1" noRot="1" noChangeAspect="1" noChangeArrowheads="1"/>
          </p:cNvSpPr>
          <p:nvPr>
            <p:ph type="sldImg" idx="2"/>
          </p:nvPr>
        </p:nvSpPr>
        <p:spPr bwMode="auto">
          <a:xfrm>
            <a:off x="88900" y="744538"/>
            <a:ext cx="6616700" cy="3724275"/>
          </a:xfrm>
          <a:prstGeom prst="rect">
            <a:avLst/>
          </a:prstGeom>
          <a:noFill/>
          <a:ln w="9525">
            <a:noFill/>
            <a:miter lim="800000"/>
          </a:ln>
        </p:spPr>
      </p:sp>
      <p:sp>
        <p:nvSpPr>
          <p:cNvPr id="4101" name="备注占位符 4"/>
          <p:cNvSpPr>
            <a:spLocks noGrp="1" noRot="1" noChangeAspect="1" noChangeArrowheads="1"/>
          </p:cNvSpPr>
          <p:nvPr/>
        </p:nvSpPr>
        <p:spPr bwMode="auto">
          <a:xfrm>
            <a:off x="679450" y="4717415"/>
            <a:ext cx="5435600" cy="4469130"/>
          </a:xfrm>
          <a:prstGeom prst="rect">
            <a:avLst/>
          </a:prstGeom>
          <a:noFill/>
          <a:ln>
            <a:noFill/>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defRPr/>
            </a:pPr>
            <a:r>
              <a:rPr lang="zh-CN" altLang="en-US">
                <a:solidFill>
                  <a:srgbClr val="000000"/>
                </a:solidFill>
              </a:rPr>
              <a:t>单击此处编辑母版文本样式</a:t>
            </a:r>
          </a:p>
          <a:p>
            <a:pPr eaLnBrk="0" hangingPunct="0">
              <a:defRPr/>
            </a:pPr>
            <a:r>
              <a:rPr lang="zh-CN" altLang="en-US">
                <a:solidFill>
                  <a:srgbClr val="000000"/>
                </a:solidFill>
              </a:rPr>
              <a:t>第二级</a:t>
            </a:r>
          </a:p>
          <a:p>
            <a:pPr eaLnBrk="0" hangingPunct="0">
              <a:defRPr/>
            </a:pPr>
            <a:r>
              <a:rPr lang="zh-CN" altLang="en-US">
                <a:solidFill>
                  <a:srgbClr val="000000"/>
                </a:solidFill>
              </a:rPr>
              <a:t>第三级</a:t>
            </a:r>
          </a:p>
          <a:p>
            <a:pPr eaLnBrk="0" hangingPunct="0">
              <a:defRPr/>
            </a:pPr>
            <a:r>
              <a:rPr lang="zh-CN" altLang="en-US">
                <a:solidFill>
                  <a:srgbClr val="000000"/>
                </a:solidFill>
              </a:rPr>
              <a:t>第四级</a:t>
            </a:r>
          </a:p>
          <a:p>
            <a:pPr eaLnBrk="0" hangingPunct="0">
              <a:defRPr/>
            </a:pPr>
            <a:r>
              <a:rPr lang="zh-CN" altLang="en-US">
                <a:solidFill>
                  <a:srgbClr val="000000"/>
                </a:solidFill>
              </a:rPr>
              <a:t>第五级</a:t>
            </a:r>
            <a:endParaRPr lang="zh-CN" altLang="en-US"/>
          </a:p>
        </p:txBody>
      </p:sp>
      <p:sp>
        <p:nvSpPr>
          <p:cNvPr id="4102" name="页脚占位符 5"/>
          <p:cNvSpPr>
            <a:spLocks noGrp="1" noChangeArrowheads="1"/>
          </p:cNvSpPr>
          <p:nvPr>
            <p:ph type="ftr" sz="quarter" idx="4"/>
          </p:nvPr>
        </p:nvSpPr>
        <p:spPr bwMode="auto">
          <a:xfrm>
            <a:off x="0" y="9433106"/>
            <a:ext cx="2944283" cy="496570"/>
          </a:xfrm>
          <a:prstGeom prst="rect">
            <a:avLst/>
          </a:prstGeom>
          <a:noFill/>
          <a:ln>
            <a:noFill/>
          </a:ln>
        </p:spPr>
        <p:txBody>
          <a:bodyPr vert="horz" wrap="square" lIns="91440" tIns="45720" rIns="91440" bIns="45720" numCol="1" anchor="b" anchorCtr="0" compatLnSpc="1"/>
          <a:lstStyle>
            <a:lvl1pPr eaLnBrk="0" hangingPunct="0">
              <a:defRPr>
                <a:latin typeface="Arial" panose="020B0604020202020204" pitchFamily="34" charset="0"/>
              </a:defRPr>
            </a:lvl1pPr>
          </a:lstStyle>
          <a:p>
            <a:pPr>
              <a:defRPr/>
            </a:pPr>
            <a:endParaRPr lang="zh-CN" altLang="en-US"/>
          </a:p>
        </p:txBody>
      </p:sp>
      <p:sp>
        <p:nvSpPr>
          <p:cNvPr id="4103" name="灯片编号占位符 6"/>
          <p:cNvSpPr>
            <a:spLocks noGrp="1" noChangeArrowheads="1"/>
          </p:cNvSpPr>
          <p:nvPr>
            <p:ph type="sldNum" sz="quarter" idx="5"/>
          </p:nvPr>
        </p:nvSpPr>
        <p:spPr bwMode="auto">
          <a:xfrm>
            <a:off x="3848645" y="9433106"/>
            <a:ext cx="2944283" cy="496570"/>
          </a:xfrm>
          <a:prstGeom prst="rect">
            <a:avLst/>
          </a:prstGeom>
          <a:noFill/>
          <a:ln>
            <a:noFill/>
          </a:ln>
        </p:spPr>
        <p:txBody>
          <a:bodyPr vert="horz" wrap="square" lIns="91440" tIns="45720" rIns="91440" bIns="45720" numCol="1" anchor="b" anchorCtr="0" compatLnSpc="1"/>
          <a:lstStyle>
            <a:lvl1pPr eaLnBrk="0" hangingPunct="0">
              <a:defRPr>
                <a:latin typeface="Arial" panose="020B0604020202020204" pitchFamily="34" charset="0"/>
              </a:defRPr>
            </a:lvl1pPr>
          </a:lstStyle>
          <a:p>
            <a:pPr>
              <a:defRPr/>
            </a:pPr>
            <a:fld id="{4B7EA034-B239-447F-BD36-1FD5FE24A669}" type="slidenum">
              <a:rPr lang="zh-CN" altLang="en-US"/>
              <a:pPr>
                <a:defRPr/>
              </a:pPr>
              <a:t>‹#›</a:t>
            </a:fld>
            <a:endParaRPr lang="en-US" altLang="zh-CN"/>
          </a:p>
        </p:txBody>
      </p:sp>
    </p:spTree>
    <p:extLst>
      <p:ext uri="{BB962C8B-B14F-4D97-AF65-F5344CB8AC3E}">
        <p14:creationId xmlns:p14="http://schemas.microsoft.com/office/powerpoint/2010/main" val="3136567708"/>
      </p:ext>
    </p:extLst>
  </p:cSld>
  <p:clrMap bg1="lt1" tx1="dk1" bg2="lt2" tx2="dk2" accent1="accent1" accent2="accent2" accent3="accent3" accent4="accent4" accent5="accent5" accent6="accent6" hlink="hlink" folHlink="folHlink"/>
  <p:hf hdr="0" ftr="0"/>
  <p:notesStyle>
    <a:lvl1pPr algn="l" defTabSz="0" rtl="0" eaLnBrk="0" fontAlgn="base" hangingPunct="0">
      <a:spcBef>
        <a:spcPct val="30000"/>
      </a:spcBef>
      <a:spcAft>
        <a:spcPct val="0"/>
      </a:spcAft>
      <a:defRPr sz="1500" kern="1200">
        <a:solidFill>
          <a:schemeClr val="tx1"/>
        </a:solidFill>
        <a:latin typeface="Arial" panose="020B0604020202020204" pitchFamily="34" charset="0"/>
        <a:ea typeface="+mn-ea"/>
        <a:cs typeface="+mn-cs"/>
      </a:defRPr>
    </a:lvl1pPr>
    <a:lvl2pPr marL="564322" algn="l" defTabSz="0" rtl="0" eaLnBrk="0" fontAlgn="base" hangingPunct="0">
      <a:spcBef>
        <a:spcPct val="30000"/>
      </a:spcBef>
      <a:spcAft>
        <a:spcPct val="0"/>
      </a:spcAft>
      <a:defRPr sz="1500" kern="1200">
        <a:solidFill>
          <a:schemeClr val="tx1"/>
        </a:solidFill>
        <a:latin typeface="Arial" panose="020B0604020202020204" pitchFamily="34" charset="0"/>
        <a:ea typeface="+mn-ea"/>
        <a:cs typeface="+mn-cs"/>
      </a:defRPr>
    </a:lvl2pPr>
    <a:lvl3pPr marL="1128644" algn="l" defTabSz="0" rtl="0" eaLnBrk="0" fontAlgn="base" hangingPunct="0">
      <a:spcBef>
        <a:spcPct val="30000"/>
      </a:spcBef>
      <a:spcAft>
        <a:spcPct val="0"/>
      </a:spcAft>
      <a:defRPr sz="1500" kern="1200">
        <a:solidFill>
          <a:schemeClr val="tx1"/>
        </a:solidFill>
        <a:latin typeface="Arial" panose="020B0604020202020204" pitchFamily="34" charset="0"/>
        <a:ea typeface="+mn-ea"/>
        <a:cs typeface="+mn-cs"/>
      </a:defRPr>
    </a:lvl3pPr>
    <a:lvl4pPr marL="1692966" algn="l" defTabSz="0" rtl="0" eaLnBrk="0" fontAlgn="base" hangingPunct="0">
      <a:spcBef>
        <a:spcPct val="30000"/>
      </a:spcBef>
      <a:spcAft>
        <a:spcPct val="0"/>
      </a:spcAft>
      <a:defRPr sz="1500" kern="1200">
        <a:solidFill>
          <a:schemeClr val="tx1"/>
        </a:solidFill>
        <a:latin typeface="Arial" panose="020B0604020202020204" pitchFamily="34" charset="0"/>
        <a:ea typeface="+mn-ea"/>
        <a:cs typeface="+mn-cs"/>
      </a:defRPr>
    </a:lvl4pPr>
    <a:lvl5pPr marL="2257288" algn="l" defTabSz="0" rtl="0" eaLnBrk="0" fontAlgn="base" hangingPunct="0">
      <a:spcBef>
        <a:spcPct val="30000"/>
      </a:spcBef>
      <a:spcAft>
        <a:spcPct val="0"/>
      </a:spcAft>
      <a:defRPr sz="1500" kern="1200">
        <a:solidFill>
          <a:schemeClr val="tx1"/>
        </a:solidFill>
        <a:latin typeface="Arial" panose="020B0604020202020204" pitchFamily="34" charset="0"/>
        <a:ea typeface="+mn-ea"/>
        <a:cs typeface="+mn-cs"/>
      </a:defRPr>
    </a:lvl5pPr>
    <a:lvl6pPr marL="2821610" algn="l" defTabSz="1128644" rtl="0" eaLnBrk="1" latinLnBrk="0" hangingPunct="1">
      <a:defRPr sz="1500" kern="1200">
        <a:solidFill>
          <a:schemeClr val="tx1"/>
        </a:solidFill>
        <a:latin typeface="+mn-lt"/>
        <a:ea typeface="+mn-ea"/>
        <a:cs typeface="+mn-cs"/>
      </a:defRPr>
    </a:lvl6pPr>
    <a:lvl7pPr marL="3385932" algn="l" defTabSz="1128644" rtl="0" eaLnBrk="1" latinLnBrk="0" hangingPunct="1">
      <a:defRPr sz="1500" kern="1200">
        <a:solidFill>
          <a:schemeClr val="tx1"/>
        </a:solidFill>
        <a:latin typeface="+mn-lt"/>
        <a:ea typeface="+mn-ea"/>
        <a:cs typeface="+mn-cs"/>
      </a:defRPr>
    </a:lvl7pPr>
    <a:lvl8pPr marL="3950254" algn="l" defTabSz="1128644" rtl="0" eaLnBrk="1" latinLnBrk="0" hangingPunct="1">
      <a:defRPr sz="1500" kern="1200">
        <a:solidFill>
          <a:schemeClr val="tx1"/>
        </a:solidFill>
        <a:latin typeface="+mn-lt"/>
        <a:ea typeface="+mn-ea"/>
        <a:cs typeface="+mn-cs"/>
      </a:defRPr>
    </a:lvl8pPr>
    <a:lvl9pPr marL="4514576" algn="l" defTabSz="1128644" rtl="0" eaLnBrk="1" latinLnBrk="0" hangingPunct="1">
      <a:defRPr sz="15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幻灯片图像占位符 1"/>
          <p:cNvSpPr>
            <a:spLocks noGrp="1" noRot="1" noChangeAspect="1" noTextEdit="1"/>
          </p:cNvSpPr>
          <p:nvPr>
            <p:ph type="sldImg"/>
          </p:nvPr>
        </p:nvSpPr>
        <p:spPr>
          <a:xfrm>
            <a:off x="88900" y="744538"/>
            <a:ext cx="6616700" cy="3724275"/>
          </a:xfrm>
        </p:spPr>
      </p:sp>
      <p:sp>
        <p:nvSpPr>
          <p:cNvPr id="123907" name="备注占位符 2"/>
          <p:cNvSpPr>
            <a:spLocks noGrp="1"/>
          </p:cNvSpPr>
          <p:nvPr>
            <p:ph type="body" idx="1"/>
          </p:nvPr>
        </p:nvSpPr>
        <p:spPr bwMode="auto">
          <a:xfrm>
            <a:off x="679450" y="4717415"/>
            <a:ext cx="5435600" cy="4469130"/>
          </a:xfrm>
          <a:prstGeom prst="rect">
            <a:avLst/>
          </a:prstGeom>
          <a:noFill/>
          <a:ln>
            <a:miter lim="800000"/>
          </a:ln>
        </p:spPr>
        <p:txBody>
          <a:bodyPr/>
          <a:lstStyle/>
          <a:p>
            <a:endParaRPr lang="zh-CN" altLang="en-US" dirty="0" smtClean="0"/>
          </a:p>
        </p:txBody>
      </p:sp>
      <p:sp>
        <p:nvSpPr>
          <p:cNvPr id="123908" name="日期占位符 3"/>
          <p:cNvSpPr>
            <a:spLocks noGrp="1"/>
          </p:cNvSpPr>
          <p:nvPr>
            <p:ph type="dt" sz="quarter" idx="1"/>
          </p:nvPr>
        </p:nvSpPr>
        <p:spPr>
          <a:noFill/>
          <a:ln>
            <a:miter lim="800000"/>
          </a:ln>
        </p:spPr>
        <p:txBody>
          <a:bodyPr/>
          <a:lstStyle/>
          <a:p>
            <a:fld id="{B7C7F848-65FC-4A0A-BD38-DE661C2EF4CC}" type="datetime1">
              <a:rPr lang="zh-CN" altLang="en-US" smtClean="0"/>
              <a:pPr/>
              <a:t>2018/7/19</a:t>
            </a:fld>
            <a:endParaRPr lang="en-US" altLang="zh-CN" smtClean="0"/>
          </a:p>
        </p:txBody>
      </p:sp>
      <p:sp>
        <p:nvSpPr>
          <p:cNvPr id="123909" name="灯片编号占位符 4"/>
          <p:cNvSpPr>
            <a:spLocks noGrp="1"/>
          </p:cNvSpPr>
          <p:nvPr>
            <p:ph type="sldNum" sz="quarter" idx="5"/>
          </p:nvPr>
        </p:nvSpPr>
        <p:spPr>
          <a:noFill/>
          <a:ln>
            <a:miter lim="800000"/>
          </a:ln>
        </p:spPr>
        <p:txBody>
          <a:bodyPr/>
          <a:lstStyle/>
          <a:p>
            <a:fld id="{EAA5E4D6-BE82-416C-9942-D75F9D6AA61E}" type="slidenum">
              <a:rPr lang="zh-CN" altLang="en-US" smtClean="0">
                <a:latin typeface="Arial" panose="020B0604020202020204" pitchFamily="34" charset="0"/>
              </a:rPr>
              <a:pPr/>
              <a:t>2</a:t>
            </a:fld>
            <a:endParaRPr lang="en-US" altLang="zh-CN" smtClean="0">
              <a:latin typeface="Arial" panose="020B0604020202020204" pitchFamily="34" charset="0"/>
            </a:endParaRPr>
          </a:p>
        </p:txBody>
      </p:sp>
    </p:spTree>
    <p:extLst>
      <p:ext uri="{BB962C8B-B14F-4D97-AF65-F5344CB8AC3E}">
        <p14:creationId xmlns:p14="http://schemas.microsoft.com/office/powerpoint/2010/main" val="23992854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幻灯片图像占位符 1"/>
          <p:cNvSpPr>
            <a:spLocks noGrp="1" noRot="1" noChangeAspect="1" noTextEdit="1"/>
          </p:cNvSpPr>
          <p:nvPr>
            <p:ph type="sldImg"/>
          </p:nvPr>
        </p:nvSpPr>
        <p:spPr>
          <a:xfrm>
            <a:off x="88900" y="744538"/>
            <a:ext cx="6616700" cy="3724275"/>
          </a:xfrm>
        </p:spPr>
      </p:sp>
      <p:sp>
        <p:nvSpPr>
          <p:cNvPr id="123907" name="备注占位符 2"/>
          <p:cNvSpPr>
            <a:spLocks noGrp="1"/>
          </p:cNvSpPr>
          <p:nvPr>
            <p:ph type="body" idx="1"/>
          </p:nvPr>
        </p:nvSpPr>
        <p:spPr bwMode="auto">
          <a:xfrm>
            <a:off x="679450" y="4717415"/>
            <a:ext cx="5435600" cy="4469130"/>
          </a:xfrm>
          <a:prstGeom prst="rect">
            <a:avLst/>
          </a:prstGeom>
          <a:noFill/>
          <a:ln>
            <a:miter lim="800000"/>
          </a:ln>
        </p:spPr>
        <p:txBody>
          <a:bodyPr/>
          <a:lstStyle/>
          <a:p>
            <a:endParaRPr lang="zh-CN" altLang="en-US" dirty="0" smtClean="0"/>
          </a:p>
        </p:txBody>
      </p:sp>
      <p:sp>
        <p:nvSpPr>
          <p:cNvPr id="123908" name="日期占位符 3"/>
          <p:cNvSpPr>
            <a:spLocks noGrp="1"/>
          </p:cNvSpPr>
          <p:nvPr>
            <p:ph type="dt" sz="quarter" idx="1"/>
          </p:nvPr>
        </p:nvSpPr>
        <p:spPr>
          <a:noFill/>
          <a:ln>
            <a:miter lim="800000"/>
          </a:ln>
        </p:spPr>
        <p:txBody>
          <a:bodyPr/>
          <a:lstStyle/>
          <a:p>
            <a:fld id="{B7C7F848-65FC-4A0A-BD38-DE661C2EF4CC}" type="datetime1">
              <a:rPr lang="zh-CN" altLang="en-US" smtClean="0"/>
              <a:pPr/>
              <a:t>2018/7/19</a:t>
            </a:fld>
            <a:endParaRPr lang="en-US" altLang="zh-CN" smtClean="0"/>
          </a:p>
        </p:txBody>
      </p:sp>
      <p:sp>
        <p:nvSpPr>
          <p:cNvPr id="123909" name="灯片编号占位符 4"/>
          <p:cNvSpPr>
            <a:spLocks noGrp="1"/>
          </p:cNvSpPr>
          <p:nvPr>
            <p:ph type="sldNum" sz="quarter" idx="5"/>
          </p:nvPr>
        </p:nvSpPr>
        <p:spPr>
          <a:noFill/>
          <a:ln>
            <a:miter lim="800000"/>
          </a:ln>
        </p:spPr>
        <p:txBody>
          <a:bodyPr/>
          <a:lstStyle/>
          <a:p>
            <a:fld id="{EAA5E4D6-BE82-416C-9942-D75F9D6AA61E}" type="slidenum">
              <a:rPr lang="zh-CN" altLang="en-US" smtClean="0">
                <a:latin typeface="Arial" panose="020B0604020202020204" pitchFamily="34" charset="0"/>
              </a:rPr>
              <a:pPr/>
              <a:t>11</a:t>
            </a:fld>
            <a:endParaRPr lang="en-US" altLang="zh-CN" smtClean="0">
              <a:latin typeface="Arial" panose="020B0604020202020204" pitchFamily="34" charset="0"/>
            </a:endParaRPr>
          </a:p>
        </p:txBody>
      </p:sp>
    </p:spTree>
    <p:extLst>
      <p:ext uri="{BB962C8B-B14F-4D97-AF65-F5344CB8AC3E}">
        <p14:creationId xmlns:p14="http://schemas.microsoft.com/office/powerpoint/2010/main" val="23992854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幻灯片图像占位符 1"/>
          <p:cNvSpPr>
            <a:spLocks noGrp="1" noRot="1" noChangeAspect="1" noTextEdit="1"/>
          </p:cNvSpPr>
          <p:nvPr>
            <p:ph type="sldImg"/>
          </p:nvPr>
        </p:nvSpPr>
        <p:spPr>
          <a:xfrm>
            <a:off x="88900" y="744538"/>
            <a:ext cx="6616700" cy="3724275"/>
          </a:xfrm>
        </p:spPr>
      </p:sp>
      <p:sp>
        <p:nvSpPr>
          <p:cNvPr id="123907" name="备注占位符 2"/>
          <p:cNvSpPr>
            <a:spLocks noGrp="1"/>
          </p:cNvSpPr>
          <p:nvPr>
            <p:ph type="body" idx="1"/>
          </p:nvPr>
        </p:nvSpPr>
        <p:spPr bwMode="auto">
          <a:xfrm>
            <a:off x="679450" y="4717415"/>
            <a:ext cx="5435600" cy="4469130"/>
          </a:xfrm>
          <a:prstGeom prst="rect">
            <a:avLst/>
          </a:prstGeom>
          <a:noFill/>
          <a:ln>
            <a:miter lim="800000"/>
          </a:ln>
        </p:spPr>
        <p:txBody>
          <a:bodyPr/>
          <a:lstStyle/>
          <a:p>
            <a:endParaRPr lang="zh-CN" altLang="en-US" dirty="0" smtClean="0"/>
          </a:p>
        </p:txBody>
      </p:sp>
      <p:sp>
        <p:nvSpPr>
          <p:cNvPr id="123908" name="日期占位符 3"/>
          <p:cNvSpPr>
            <a:spLocks noGrp="1"/>
          </p:cNvSpPr>
          <p:nvPr>
            <p:ph type="dt" sz="quarter" idx="1"/>
          </p:nvPr>
        </p:nvSpPr>
        <p:spPr>
          <a:noFill/>
          <a:ln>
            <a:miter lim="800000"/>
          </a:ln>
        </p:spPr>
        <p:txBody>
          <a:bodyPr/>
          <a:lstStyle/>
          <a:p>
            <a:fld id="{B7C7F848-65FC-4A0A-BD38-DE661C2EF4CC}" type="datetime1">
              <a:rPr lang="zh-CN" altLang="en-US" smtClean="0"/>
              <a:pPr/>
              <a:t>2018/7/19</a:t>
            </a:fld>
            <a:endParaRPr lang="en-US" altLang="zh-CN" smtClean="0"/>
          </a:p>
        </p:txBody>
      </p:sp>
      <p:sp>
        <p:nvSpPr>
          <p:cNvPr id="123909" name="灯片编号占位符 4"/>
          <p:cNvSpPr>
            <a:spLocks noGrp="1"/>
          </p:cNvSpPr>
          <p:nvPr>
            <p:ph type="sldNum" sz="quarter" idx="5"/>
          </p:nvPr>
        </p:nvSpPr>
        <p:spPr>
          <a:noFill/>
          <a:ln>
            <a:miter lim="800000"/>
          </a:ln>
        </p:spPr>
        <p:txBody>
          <a:bodyPr/>
          <a:lstStyle/>
          <a:p>
            <a:fld id="{EAA5E4D6-BE82-416C-9942-D75F9D6AA61E}" type="slidenum">
              <a:rPr lang="zh-CN" altLang="en-US" smtClean="0">
                <a:latin typeface="Arial" panose="020B0604020202020204" pitchFamily="34" charset="0"/>
              </a:rPr>
              <a:pPr/>
              <a:t>12</a:t>
            </a:fld>
            <a:endParaRPr lang="en-US" altLang="zh-CN" smtClean="0">
              <a:latin typeface="Arial" panose="020B0604020202020204" pitchFamily="34" charset="0"/>
            </a:endParaRPr>
          </a:p>
        </p:txBody>
      </p:sp>
    </p:spTree>
    <p:extLst>
      <p:ext uri="{BB962C8B-B14F-4D97-AF65-F5344CB8AC3E}">
        <p14:creationId xmlns:p14="http://schemas.microsoft.com/office/powerpoint/2010/main" val="23992854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幻灯片图像占位符 1"/>
          <p:cNvSpPr>
            <a:spLocks noGrp="1" noRot="1" noChangeAspect="1" noChangeArrowheads="1" noTextEdit="1"/>
          </p:cNvSpPr>
          <p:nvPr>
            <p:ph type="sldImg" idx="4294967295"/>
          </p:nvPr>
        </p:nvSpPr>
        <p:spPr>
          <a:xfrm>
            <a:off x="88900" y="744538"/>
            <a:ext cx="6616700" cy="3724275"/>
          </a:xfrm>
        </p:spPr>
      </p:sp>
      <p:sp>
        <p:nvSpPr>
          <p:cNvPr id="135171" name="灯片编号占位符 2"/>
          <p:cNvSpPr>
            <a:spLocks noGrp="1" noChangeArrowheads="1"/>
          </p:cNvSpPr>
          <p:nvPr>
            <p:ph type="sldNum" sz="quarter" idx="5"/>
          </p:nvPr>
        </p:nvSpPr>
        <p:spPr>
          <a:noFill/>
          <a:ln>
            <a:miter lim="800000"/>
          </a:ln>
        </p:spPr>
        <p:txBody>
          <a:bodyPr/>
          <a:lstStyle/>
          <a:p>
            <a:fld id="{AE178DD4-E0DE-4E00-8364-F221B179951A}" type="slidenum">
              <a:rPr lang="zh-CN" altLang="en-US" smtClean="0">
                <a:latin typeface="Arial" panose="020B0604020202020204" pitchFamily="34" charset="0"/>
              </a:rPr>
              <a:pPr/>
              <a:t>13</a:t>
            </a:fld>
            <a:endParaRPr lang="zh-CN" altLang="en-US" smtClean="0">
              <a:latin typeface="Arial" panose="020B0604020202020204" pitchFamily="34" charset="0"/>
            </a:endParaRPr>
          </a:p>
        </p:txBody>
      </p:sp>
    </p:spTree>
    <p:extLst>
      <p:ext uri="{BB962C8B-B14F-4D97-AF65-F5344CB8AC3E}">
        <p14:creationId xmlns:p14="http://schemas.microsoft.com/office/powerpoint/2010/main" val="13917964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幻灯片图像占位符 1"/>
          <p:cNvSpPr>
            <a:spLocks noGrp="1" noRot="1" noChangeAspect="1" noChangeArrowheads="1" noTextEdit="1"/>
          </p:cNvSpPr>
          <p:nvPr>
            <p:ph type="sldImg" idx="4294967295"/>
          </p:nvPr>
        </p:nvSpPr>
        <p:spPr>
          <a:xfrm>
            <a:off x="88900" y="744538"/>
            <a:ext cx="6616700" cy="3724275"/>
          </a:xfrm>
        </p:spPr>
      </p:sp>
      <p:sp>
        <p:nvSpPr>
          <p:cNvPr id="135171" name="灯片编号占位符 2"/>
          <p:cNvSpPr>
            <a:spLocks noGrp="1" noChangeArrowheads="1"/>
          </p:cNvSpPr>
          <p:nvPr>
            <p:ph type="sldNum" sz="quarter" idx="5"/>
          </p:nvPr>
        </p:nvSpPr>
        <p:spPr>
          <a:noFill/>
          <a:ln>
            <a:miter lim="800000"/>
          </a:ln>
        </p:spPr>
        <p:txBody>
          <a:bodyPr/>
          <a:lstStyle/>
          <a:p>
            <a:fld id="{AE178DD4-E0DE-4E00-8364-F221B179951A}" type="slidenum">
              <a:rPr lang="zh-CN" altLang="en-US" smtClean="0">
                <a:latin typeface="Arial" panose="020B0604020202020204" pitchFamily="34" charset="0"/>
              </a:rPr>
              <a:pPr/>
              <a:t>14</a:t>
            </a:fld>
            <a:endParaRPr lang="zh-CN" altLang="en-US" smtClean="0">
              <a:latin typeface="Arial" panose="020B0604020202020204" pitchFamily="34" charset="0"/>
            </a:endParaRPr>
          </a:p>
        </p:txBody>
      </p:sp>
    </p:spTree>
    <p:extLst>
      <p:ext uri="{BB962C8B-B14F-4D97-AF65-F5344CB8AC3E}">
        <p14:creationId xmlns:p14="http://schemas.microsoft.com/office/powerpoint/2010/main" val="13917964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79450" y="4718050"/>
            <a:ext cx="5435600" cy="4468813"/>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pPr>
              <a:defRPr/>
            </a:pPr>
            <a:fld id="{93820BF0-4D5D-4DE0-99FF-B91E685E8C64}" type="datetime1">
              <a:rPr lang="zh-CN" altLang="en-US" smtClean="0"/>
              <a:pPr>
                <a:defRPr/>
              </a:pPr>
              <a:t>2018/7/19</a:t>
            </a:fld>
            <a:endParaRPr lang="en-US"/>
          </a:p>
        </p:txBody>
      </p:sp>
      <p:sp>
        <p:nvSpPr>
          <p:cNvPr id="5" name="灯片编号占位符 4"/>
          <p:cNvSpPr>
            <a:spLocks noGrp="1"/>
          </p:cNvSpPr>
          <p:nvPr>
            <p:ph type="sldNum" sz="quarter" idx="11"/>
          </p:nvPr>
        </p:nvSpPr>
        <p:spPr/>
        <p:txBody>
          <a:bodyPr/>
          <a:lstStyle/>
          <a:p>
            <a:pPr>
              <a:defRPr/>
            </a:pPr>
            <a:fld id="{4B7EA034-B239-447F-BD36-1FD5FE24A669}" type="slidenum">
              <a:rPr lang="zh-CN" altLang="en-US" smtClean="0"/>
              <a:pPr>
                <a:defRPr/>
              </a:pPr>
              <a:t>15</a:t>
            </a:fld>
            <a:endParaRPr lang="en-US" altLang="zh-CN"/>
          </a:p>
        </p:txBody>
      </p:sp>
    </p:spTree>
    <p:extLst>
      <p:ext uri="{BB962C8B-B14F-4D97-AF65-F5344CB8AC3E}">
        <p14:creationId xmlns:p14="http://schemas.microsoft.com/office/powerpoint/2010/main" val="22815656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幻灯片图像占位符 1"/>
          <p:cNvSpPr>
            <a:spLocks noGrp="1" noRot="1" noChangeAspect="1" noChangeArrowheads="1" noTextEdit="1"/>
          </p:cNvSpPr>
          <p:nvPr>
            <p:ph type="sldImg" idx="4294967295"/>
          </p:nvPr>
        </p:nvSpPr>
        <p:spPr>
          <a:xfrm>
            <a:off x="88900" y="744538"/>
            <a:ext cx="6616700" cy="3724275"/>
          </a:xfrm>
        </p:spPr>
      </p:sp>
      <p:sp>
        <p:nvSpPr>
          <p:cNvPr id="133123" name="灯片编号占位符 2"/>
          <p:cNvSpPr>
            <a:spLocks noGrp="1" noChangeArrowheads="1"/>
          </p:cNvSpPr>
          <p:nvPr>
            <p:ph type="sldNum" sz="quarter" idx="5"/>
          </p:nvPr>
        </p:nvSpPr>
        <p:spPr>
          <a:noFill/>
          <a:ln>
            <a:miter lim="800000"/>
          </a:ln>
        </p:spPr>
        <p:txBody>
          <a:bodyPr/>
          <a:lstStyle/>
          <a:p>
            <a:fld id="{3B8DE0E6-D131-4C52-BDE1-5D88AD292C6C}" type="slidenum">
              <a:rPr lang="zh-CN" altLang="en-US" smtClean="0">
                <a:latin typeface="Arial" panose="020B0604020202020204" pitchFamily="34" charset="0"/>
              </a:rPr>
              <a:pPr/>
              <a:t>16</a:t>
            </a:fld>
            <a:endParaRPr lang="zh-CN" altLang="en-US" smtClean="0">
              <a:latin typeface="Arial" panose="020B0604020202020204" pitchFamily="34" charset="0"/>
            </a:endParaRPr>
          </a:p>
        </p:txBody>
      </p:sp>
    </p:spTree>
    <p:extLst>
      <p:ext uri="{BB962C8B-B14F-4D97-AF65-F5344CB8AC3E}">
        <p14:creationId xmlns:p14="http://schemas.microsoft.com/office/powerpoint/2010/main" val="19568912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幻灯片图像占位符 1"/>
          <p:cNvSpPr>
            <a:spLocks noGrp="1" noRot="1" noChangeAspect="1" noChangeArrowheads="1" noTextEdit="1"/>
          </p:cNvSpPr>
          <p:nvPr>
            <p:ph type="sldImg" idx="4294967295"/>
          </p:nvPr>
        </p:nvSpPr>
        <p:spPr>
          <a:xfrm>
            <a:off x="88900" y="744538"/>
            <a:ext cx="6616700" cy="3724275"/>
          </a:xfrm>
        </p:spPr>
      </p:sp>
      <p:sp>
        <p:nvSpPr>
          <p:cNvPr id="142339" name="灯片编号占位符 2"/>
          <p:cNvSpPr>
            <a:spLocks noGrp="1" noChangeArrowheads="1"/>
          </p:cNvSpPr>
          <p:nvPr>
            <p:ph type="sldNum" sz="quarter" idx="5"/>
          </p:nvPr>
        </p:nvSpPr>
        <p:spPr>
          <a:noFill/>
          <a:ln>
            <a:miter lim="800000"/>
          </a:ln>
        </p:spPr>
        <p:txBody>
          <a:bodyPr/>
          <a:lstStyle/>
          <a:p>
            <a:fld id="{B315673F-4FC1-4790-9124-365EE6D2CABE}" type="slidenum">
              <a:rPr lang="zh-CN" altLang="en-US" smtClean="0">
                <a:latin typeface="Arial" panose="020B0604020202020204" pitchFamily="34" charset="0"/>
              </a:rPr>
              <a:pPr/>
              <a:t>17</a:t>
            </a:fld>
            <a:endParaRPr lang="zh-CN" altLang="en-US" smtClean="0">
              <a:latin typeface="Arial" panose="020B0604020202020204" pitchFamily="34" charset="0"/>
            </a:endParaRPr>
          </a:p>
        </p:txBody>
      </p:sp>
    </p:spTree>
    <p:extLst>
      <p:ext uri="{BB962C8B-B14F-4D97-AF65-F5344CB8AC3E}">
        <p14:creationId xmlns:p14="http://schemas.microsoft.com/office/powerpoint/2010/main" val="13919008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幻灯片图像占位符 1"/>
          <p:cNvSpPr>
            <a:spLocks noGrp="1" noRot="1" noChangeAspect="1" noChangeArrowheads="1" noTextEdit="1"/>
          </p:cNvSpPr>
          <p:nvPr>
            <p:ph type="sldImg" idx="4294967295"/>
          </p:nvPr>
        </p:nvSpPr>
        <p:spPr>
          <a:xfrm>
            <a:off x="88900" y="744538"/>
            <a:ext cx="6616700" cy="3724275"/>
          </a:xfrm>
        </p:spPr>
      </p:sp>
      <p:sp>
        <p:nvSpPr>
          <p:cNvPr id="144387" name="灯片编号占位符 2"/>
          <p:cNvSpPr>
            <a:spLocks noGrp="1" noChangeArrowheads="1"/>
          </p:cNvSpPr>
          <p:nvPr>
            <p:ph type="sldNum" sz="quarter" idx="5"/>
          </p:nvPr>
        </p:nvSpPr>
        <p:spPr>
          <a:noFill/>
          <a:ln>
            <a:miter lim="800000"/>
          </a:ln>
        </p:spPr>
        <p:txBody>
          <a:bodyPr/>
          <a:lstStyle/>
          <a:p>
            <a:fld id="{934F6AAE-0213-4B82-B9C2-06D26FA0C4DB}" type="slidenum">
              <a:rPr lang="zh-CN" altLang="en-US" smtClean="0">
                <a:latin typeface="Arial" panose="020B0604020202020204" pitchFamily="34" charset="0"/>
              </a:rPr>
              <a:pPr/>
              <a:t>18</a:t>
            </a:fld>
            <a:endParaRPr lang="zh-CN" altLang="en-US" smtClean="0">
              <a:latin typeface="Arial" panose="020B0604020202020204" pitchFamily="34" charset="0"/>
            </a:endParaRPr>
          </a:p>
        </p:txBody>
      </p:sp>
    </p:spTree>
    <p:extLst>
      <p:ext uri="{BB962C8B-B14F-4D97-AF65-F5344CB8AC3E}">
        <p14:creationId xmlns:p14="http://schemas.microsoft.com/office/powerpoint/2010/main" val="29558360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幻灯片图像占位符 1"/>
          <p:cNvSpPr>
            <a:spLocks noGrp="1" noRot="1" noChangeAspect="1" noChangeArrowheads="1" noTextEdit="1"/>
          </p:cNvSpPr>
          <p:nvPr>
            <p:ph type="sldImg" idx="4294967295"/>
          </p:nvPr>
        </p:nvSpPr>
        <p:spPr>
          <a:xfrm>
            <a:off x="88900" y="744538"/>
            <a:ext cx="6616700" cy="3724275"/>
          </a:xfrm>
        </p:spPr>
      </p:sp>
      <p:sp>
        <p:nvSpPr>
          <p:cNvPr id="142339" name="灯片编号占位符 2"/>
          <p:cNvSpPr>
            <a:spLocks noGrp="1" noChangeArrowheads="1"/>
          </p:cNvSpPr>
          <p:nvPr>
            <p:ph type="sldNum" sz="quarter" idx="5"/>
          </p:nvPr>
        </p:nvSpPr>
        <p:spPr>
          <a:noFill/>
          <a:ln>
            <a:miter lim="800000"/>
          </a:ln>
        </p:spPr>
        <p:txBody>
          <a:bodyPr/>
          <a:lstStyle/>
          <a:p>
            <a:fld id="{B315673F-4FC1-4790-9124-365EE6D2CABE}" type="slidenum">
              <a:rPr lang="zh-CN" altLang="en-US" smtClean="0">
                <a:latin typeface="Arial" panose="020B0604020202020204" pitchFamily="34" charset="0"/>
              </a:rPr>
              <a:pPr/>
              <a:t>19</a:t>
            </a:fld>
            <a:endParaRPr lang="zh-CN" altLang="en-US" smtClean="0">
              <a:latin typeface="Arial" panose="020B0604020202020204" pitchFamily="34" charset="0"/>
            </a:endParaRPr>
          </a:p>
        </p:txBody>
      </p:sp>
    </p:spTree>
    <p:extLst>
      <p:ext uri="{BB962C8B-B14F-4D97-AF65-F5344CB8AC3E}">
        <p14:creationId xmlns:p14="http://schemas.microsoft.com/office/powerpoint/2010/main" val="14621103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幻灯片图像占位符 1"/>
          <p:cNvSpPr>
            <a:spLocks noGrp="1" noRot="1" noChangeAspect="1" noChangeArrowheads="1" noTextEdit="1"/>
          </p:cNvSpPr>
          <p:nvPr>
            <p:ph type="sldImg" idx="4294967295"/>
          </p:nvPr>
        </p:nvSpPr>
        <p:spPr>
          <a:xfrm>
            <a:off x="88900" y="744538"/>
            <a:ext cx="6616700" cy="3724275"/>
          </a:xfrm>
        </p:spPr>
      </p:sp>
      <p:sp>
        <p:nvSpPr>
          <p:cNvPr id="142339" name="灯片编号占位符 2"/>
          <p:cNvSpPr>
            <a:spLocks noGrp="1" noChangeArrowheads="1"/>
          </p:cNvSpPr>
          <p:nvPr>
            <p:ph type="sldNum" sz="quarter" idx="5"/>
          </p:nvPr>
        </p:nvSpPr>
        <p:spPr>
          <a:noFill/>
          <a:ln>
            <a:miter lim="800000"/>
          </a:ln>
        </p:spPr>
        <p:txBody>
          <a:bodyPr/>
          <a:lstStyle/>
          <a:p>
            <a:fld id="{B315673F-4FC1-4790-9124-365EE6D2CABE}" type="slidenum">
              <a:rPr lang="zh-CN" altLang="en-US" smtClean="0">
                <a:latin typeface="Arial" panose="020B0604020202020204" pitchFamily="34" charset="0"/>
              </a:rPr>
              <a:pPr/>
              <a:t>20</a:t>
            </a:fld>
            <a:endParaRPr lang="zh-CN" altLang="en-US" smtClean="0">
              <a:latin typeface="Arial" panose="020B0604020202020204" pitchFamily="34" charset="0"/>
            </a:endParaRPr>
          </a:p>
        </p:txBody>
      </p:sp>
    </p:spTree>
    <p:extLst>
      <p:ext uri="{BB962C8B-B14F-4D97-AF65-F5344CB8AC3E}">
        <p14:creationId xmlns:p14="http://schemas.microsoft.com/office/powerpoint/2010/main" val="14621103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幻灯片图像占位符 1"/>
          <p:cNvSpPr>
            <a:spLocks noGrp="1" noRot="1" noChangeAspect="1" noTextEdit="1"/>
          </p:cNvSpPr>
          <p:nvPr>
            <p:ph type="sldImg"/>
          </p:nvPr>
        </p:nvSpPr>
        <p:spPr>
          <a:xfrm>
            <a:off x="88900" y="744538"/>
            <a:ext cx="6616700" cy="3724275"/>
          </a:xfrm>
        </p:spPr>
      </p:sp>
      <p:sp>
        <p:nvSpPr>
          <p:cNvPr id="123907" name="备注占位符 2"/>
          <p:cNvSpPr>
            <a:spLocks noGrp="1"/>
          </p:cNvSpPr>
          <p:nvPr>
            <p:ph type="body" idx="1"/>
          </p:nvPr>
        </p:nvSpPr>
        <p:spPr bwMode="auto">
          <a:xfrm>
            <a:off x="679450" y="4717415"/>
            <a:ext cx="5435600" cy="4469130"/>
          </a:xfrm>
          <a:prstGeom prst="rect">
            <a:avLst/>
          </a:prstGeom>
          <a:noFill/>
          <a:ln>
            <a:miter lim="800000"/>
          </a:ln>
        </p:spPr>
        <p:txBody>
          <a:bodyPr/>
          <a:lstStyle/>
          <a:p>
            <a:endParaRPr lang="zh-CN" altLang="en-US" dirty="0"/>
          </a:p>
        </p:txBody>
      </p:sp>
      <p:sp>
        <p:nvSpPr>
          <p:cNvPr id="123908" name="日期占位符 3"/>
          <p:cNvSpPr>
            <a:spLocks noGrp="1"/>
          </p:cNvSpPr>
          <p:nvPr>
            <p:ph type="dt" sz="quarter" idx="1"/>
          </p:nvPr>
        </p:nvSpPr>
        <p:spPr>
          <a:noFill/>
          <a:ln>
            <a:miter lim="800000"/>
          </a:ln>
        </p:spPr>
        <p:txBody>
          <a:bodyPr/>
          <a:lstStyle/>
          <a:p>
            <a:fld id="{B7C7F848-65FC-4A0A-BD38-DE661C2EF4CC}" type="datetime1">
              <a:rPr lang="zh-CN" altLang="en-US" smtClean="0"/>
              <a:pPr/>
              <a:t>2018/7/19</a:t>
            </a:fld>
            <a:endParaRPr lang="en-US" altLang="zh-CN" smtClean="0"/>
          </a:p>
        </p:txBody>
      </p:sp>
      <p:sp>
        <p:nvSpPr>
          <p:cNvPr id="123909" name="灯片编号占位符 4"/>
          <p:cNvSpPr>
            <a:spLocks noGrp="1"/>
          </p:cNvSpPr>
          <p:nvPr>
            <p:ph type="sldNum" sz="quarter" idx="5"/>
          </p:nvPr>
        </p:nvSpPr>
        <p:spPr>
          <a:noFill/>
          <a:ln>
            <a:miter lim="800000"/>
          </a:ln>
        </p:spPr>
        <p:txBody>
          <a:bodyPr/>
          <a:lstStyle/>
          <a:p>
            <a:fld id="{EAA5E4D6-BE82-416C-9942-D75F9D6AA61E}" type="slidenum">
              <a:rPr lang="zh-CN" altLang="en-US" smtClean="0">
                <a:latin typeface="Arial" panose="020B0604020202020204" pitchFamily="34" charset="0"/>
              </a:rPr>
              <a:pPr/>
              <a:t>3</a:t>
            </a:fld>
            <a:endParaRPr lang="en-US" altLang="zh-CN" smtClean="0">
              <a:latin typeface="Arial" panose="020B0604020202020204" pitchFamily="34" charset="0"/>
            </a:endParaRPr>
          </a:p>
        </p:txBody>
      </p:sp>
    </p:spTree>
    <p:extLst>
      <p:ext uri="{BB962C8B-B14F-4D97-AF65-F5344CB8AC3E}">
        <p14:creationId xmlns:p14="http://schemas.microsoft.com/office/powerpoint/2010/main" val="239928542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幻灯片图像占位符 1"/>
          <p:cNvSpPr>
            <a:spLocks noGrp="1" noRot="1" noChangeAspect="1" noTextEdit="1"/>
          </p:cNvSpPr>
          <p:nvPr>
            <p:ph type="sldImg"/>
          </p:nvPr>
        </p:nvSpPr>
        <p:spPr>
          <a:xfrm>
            <a:off x="88900" y="744538"/>
            <a:ext cx="6616700" cy="3724275"/>
          </a:xfrm>
        </p:spPr>
      </p:sp>
      <p:sp>
        <p:nvSpPr>
          <p:cNvPr id="157699" name="备注占位符 2"/>
          <p:cNvSpPr>
            <a:spLocks noGrp="1"/>
          </p:cNvSpPr>
          <p:nvPr>
            <p:ph type="body" idx="1"/>
          </p:nvPr>
        </p:nvSpPr>
        <p:spPr bwMode="auto">
          <a:xfrm>
            <a:off x="679450" y="4717415"/>
            <a:ext cx="5435600" cy="4469130"/>
          </a:xfrm>
          <a:prstGeom prst="rect">
            <a:avLst/>
          </a:prstGeom>
          <a:noFill/>
          <a:ln>
            <a:miter lim="800000"/>
          </a:ln>
        </p:spPr>
        <p:txBody>
          <a:bodyPr/>
          <a:lstStyle/>
          <a:p>
            <a:endParaRPr lang="zh-CN" altLang="en-US" dirty="0"/>
          </a:p>
        </p:txBody>
      </p:sp>
      <p:sp>
        <p:nvSpPr>
          <p:cNvPr id="157700" name="日期占位符 3"/>
          <p:cNvSpPr>
            <a:spLocks noGrp="1"/>
          </p:cNvSpPr>
          <p:nvPr>
            <p:ph type="dt" sz="quarter" idx="1"/>
          </p:nvPr>
        </p:nvSpPr>
        <p:spPr>
          <a:noFill/>
          <a:ln>
            <a:miter lim="800000"/>
          </a:ln>
        </p:spPr>
        <p:txBody>
          <a:bodyPr/>
          <a:lstStyle/>
          <a:p>
            <a:fld id="{391ECE92-7467-4277-AD93-882D4A239BB7}" type="datetime1">
              <a:rPr lang="zh-CN" altLang="en-US" smtClean="0"/>
              <a:pPr/>
              <a:t>2018/7/19</a:t>
            </a:fld>
            <a:endParaRPr lang="en-US" altLang="zh-CN" smtClean="0"/>
          </a:p>
        </p:txBody>
      </p:sp>
      <p:sp>
        <p:nvSpPr>
          <p:cNvPr id="157701" name="灯片编号占位符 4"/>
          <p:cNvSpPr>
            <a:spLocks noGrp="1"/>
          </p:cNvSpPr>
          <p:nvPr>
            <p:ph type="sldNum" sz="quarter" idx="5"/>
          </p:nvPr>
        </p:nvSpPr>
        <p:spPr>
          <a:noFill/>
          <a:ln>
            <a:miter lim="800000"/>
          </a:ln>
        </p:spPr>
        <p:txBody>
          <a:bodyPr/>
          <a:lstStyle/>
          <a:p>
            <a:fld id="{114DEEAB-5C5F-4A5F-8EEA-74B6DBE1264E}" type="slidenum">
              <a:rPr lang="zh-CN" altLang="en-US" smtClean="0">
                <a:latin typeface="Arial" panose="020B0604020202020204" pitchFamily="34" charset="0"/>
              </a:rPr>
              <a:pPr/>
              <a:t>22</a:t>
            </a:fld>
            <a:endParaRPr lang="en-US" altLang="zh-CN" smtClean="0">
              <a:latin typeface="Arial" panose="020B0604020202020204" pitchFamily="34" charset="0"/>
            </a:endParaRPr>
          </a:p>
        </p:txBody>
      </p:sp>
    </p:spTree>
    <p:extLst>
      <p:ext uri="{BB962C8B-B14F-4D97-AF65-F5344CB8AC3E}">
        <p14:creationId xmlns:p14="http://schemas.microsoft.com/office/powerpoint/2010/main" val="213517468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幻灯片图像占位符 1"/>
          <p:cNvSpPr>
            <a:spLocks noGrp="1" noRot="1" noChangeAspect="1" noTextEdit="1"/>
          </p:cNvSpPr>
          <p:nvPr>
            <p:ph type="sldImg"/>
          </p:nvPr>
        </p:nvSpPr>
        <p:spPr>
          <a:xfrm>
            <a:off x="88900" y="744538"/>
            <a:ext cx="6616700" cy="3724275"/>
          </a:xfrm>
        </p:spPr>
      </p:sp>
      <p:sp>
        <p:nvSpPr>
          <p:cNvPr id="157699" name="备注占位符 2"/>
          <p:cNvSpPr>
            <a:spLocks noGrp="1"/>
          </p:cNvSpPr>
          <p:nvPr>
            <p:ph type="body" idx="1"/>
          </p:nvPr>
        </p:nvSpPr>
        <p:spPr bwMode="auto">
          <a:xfrm>
            <a:off x="679450" y="4717415"/>
            <a:ext cx="5435600" cy="4469130"/>
          </a:xfrm>
          <a:prstGeom prst="rect">
            <a:avLst/>
          </a:prstGeom>
          <a:noFill/>
          <a:ln>
            <a:miter lim="800000"/>
          </a:ln>
        </p:spPr>
        <p:txBody>
          <a:bodyPr/>
          <a:lstStyle/>
          <a:p>
            <a:endParaRPr lang="zh-CN" altLang="en-US" dirty="0" smtClean="0"/>
          </a:p>
        </p:txBody>
      </p:sp>
      <p:sp>
        <p:nvSpPr>
          <p:cNvPr id="157700" name="日期占位符 3"/>
          <p:cNvSpPr>
            <a:spLocks noGrp="1"/>
          </p:cNvSpPr>
          <p:nvPr>
            <p:ph type="dt" sz="quarter" idx="1"/>
          </p:nvPr>
        </p:nvSpPr>
        <p:spPr>
          <a:noFill/>
          <a:ln>
            <a:miter lim="800000"/>
          </a:ln>
        </p:spPr>
        <p:txBody>
          <a:bodyPr/>
          <a:lstStyle/>
          <a:p>
            <a:fld id="{391ECE92-7467-4277-AD93-882D4A239BB7}" type="datetime1">
              <a:rPr lang="zh-CN" altLang="en-US" smtClean="0"/>
              <a:pPr/>
              <a:t>2018/7/19</a:t>
            </a:fld>
            <a:endParaRPr lang="en-US" altLang="zh-CN" smtClean="0"/>
          </a:p>
        </p:txBody>
      </p:sp>
      <p:sp>
        <p:nvSpPr>
          <p:cNvPr id="157701" name="灯片编号占位符 4"/>
          <p:cNvSpPr>
            <a:spLocks noGrp="1"/>
          </p:cNvSpPr>
          <p:nvPr>
            <p:ph type="sldNum" sz="quarter" idx="5"/>
          </p:nvPr>
        </p:nvSpPr>
        <p:spPr>
          <a:noFill/>
          <a:ln>
            <a:miter lim="800000"/>
          </a:ln>
        </p:spPr>
        <p:txBody>
          <a:bodyPr/>
          <a:lstStyle/>
          <a:p>
            <a:fld id="{114DEEAB-5C5F-4A5F-8EEA-74B6DBE1264E}" type="slidenum">
              <a:rPr lang="zh-CN" altLang="en-US" smtClean="0">
                <a:latin typeface="Arial" panose="020B0604020202020204" pitchFamily="34" charset="0"/>
              </a:rPr>
              <a:pPr/>
              <a:t>33</a:t>
            </a:fld>
            <a:endParaRPr lang="en-US" altLang="zh-CN" smtClean="0">
              <a:latin typeface="Arial" panose="020B0604020202020204" pitchFamily="34" charset="0"/>
            </a:endParaRPr>
          </a:p>
        </p:txBody>
      </p:sp>
    </p:spTree>
    <p:extLst>
      <p:ext uri="{BB962C8B-B14F-4D97-AF65-F5344CB8AC3E}">
        <p14:creationId xmlns:p14="http://schemas.microsoft.com/office/powerpoint/2010/main" val="213517468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幻灯片图像占位符 1"/>
          <p:cNvSpPr>
            <a:spLocks noGrp="1" noRot="1" noChangeAspect="1" noTextEdit="1"/>
          </p:cNvSpPr>
          <p:nvPr>
            <p:ph type="sldImg"/>
          </p:nvPr>
        </p:nvSpPr>
        <p:spPr>
          <a:xfrm>
            <a:off x="88900" y="744538"/>
            <a:ext cx="6616700" cy="3724275"/>
          </a:xfrm>
        </p:spPr>
      </p:sp>
      <p:sp>
        <p:nvSpPr>
          <p:cNvPr id="157699" name="备注占位符 2"/>
          <p:cNvSpPr>
            <a:spLocks noGrp="1"/>
          </p:cNvSpPr>
          <p:nvPr>
            <p:ph type="body" idx="1"/>
          </p:nvPr>
        </p:nvSpPr>
        <p:spPr bwMode="auto">
          <a:xfrm>
            <a:off x="679450" y="4717415"/>
            <a:ext cx="5435600" cy="4469130"/>
          </a:xfrm>
          <a:prstGeom prst="rect">
            <a:avLst/>
          </a:prstGeom>
          <a:noFill/>
          <a:ln>
            <a:miter lim="800000"/>
          </a:ln>
        </p:spPr>
        <p:txBody>
          <a:bodyPr/>
          <a:lstStyle/>
          <a:p>
            <a:endParaRPr lang="zh-CN" altLang="en-US" dirty="0" smtClean="0"/>
          </a:p>
        </p:txBody>
      </p:sp>
      <p:sp>
        <p:nvSpPr>
          <p:cNvPr id="157700" name="日期占位符 3"/>
          <p:cNvSpPr>
            <a:spLocks noGrp="1"/>
          </p:cNvSpPr>
          <p:nvPr>
            <p:ph type="dt" sz="quarter" idx="1"/>
          </p:nvPr>
        </p:nvSpPr>
        <p:spPr>
          <a:noFill/>
          <a:ln>
            <a:miter lim="800000"/>
          </a:ln>
        </p:spPr>
        <p:txBody>
          <a:bodyPr/>
          <a:lstStyle/>
          <a:p>
            <a:fld id="{391ECE92-7467-4277-AD93-882D4A239BB7}" type="datetime1">
              <a:rPr lang="zh-CN" altLang="en-US" smtClean="0"/>
              <a:pPr/>
              <a:t>2018/7/19</a:t>
            </a:fld>
            <a:endParaRPr lang="en-US" altLang="zh-CN" smtClean="0"/>
          </a:p>
        </p:txBody>
      </p:sp>
      <p:sp>
        <p:nvSpPr>
          <p:cNvPr id="157701" name="灯片编号占位符 4"/>
          <p:cNvSpPr>
            <a:spLocks noGrp="1"/>
          </p:cNvSpPr>
          <p:nvPr>
            <p:ph type="sldNum" sz="quarter" idx="5"/>
          </p:nvPr>
        </p:nvSpPr>
        <p:spPr>
          <a:noFill/>
          <a:ln>
            <a:miter lim="800000"/>
          </a:ln>
        </p:spPr>
        <p:txBody>
          <a:bodyPr/>
          <a:lstStyle/>
          <a:p>
            <a:fld id="{114DEEAB-5C5F-4A5F-8EEA-74B6DBE1264E}" type="slidenum">
              <a:rPr lang="zh-CN" altLang="en-US" smtClean="0">
                <a:latin typeface="Arial" panose="020B0604020202020204" pitchFamily="34" charset="0"/>
              </a:rPr>
              <a:pPr/>
              <a:t>34</a:t>
            </a:fld>
            <a:endParaRPr lang="en-US" altLang="zh-CN" smtClean="0">
              <a:latin typeface="Arial" panose="020B0604020202020204" pitchFamily="34" charset="0"/>
            </a:endParaRPr>
          </a:p>
        </p:txBody>
      </p:sp>
    </p:spTree>
    <p:extLst>
      <p:ext uri="{BB962C8B-B14F-4D97-AF65-F5344CB8AC3E}">
        <p14:creationId xmlns:p14="http://schemas.microsoft.com/office/powerpoint/2010/main" val="213517468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幻灯片图像占位符 1"/>
          <p:cNvSpPr>
            <a:spLocks noGrp="1" noRot="1" noChangeAspect="1" noTextEdit="1"/>
          </p:cNvSpPr>
          <p:nvPr>
            <p:ph type="sldImg"/>
          </p:nvPr>
        </p:nvSpPr>
        <p:spPr>
          <a:xfrm>
            <a:off x="88900" y="744538"/>
            <a:ext cx="6616700" cy="3724275"/>
          </a:xfrm>
        </p:spPr>
      </p:sp>
      <p:sp>
        <p:nvSpPr>
          <p:cNvPr id="163843" name="备注占位符 2"/>
          <p:cNvSpPr>
            <a:spLocks noGrp="1"/>
          </p:cNvSpPr>
          <p:nvPr>
            <p:ph type="body" idx="1"/>
          </p:nvPr>
        </p:nvSpPr>
        <p:spPr bwMode="auto">
          <a:xfrm>
            <a:off x="679450" y="4779486"/>
            <a:ext cx="5435600" cy="3910489"/>
          </a:xfrm>
          <a:prstGeom prst="rect">
            <a:avLst/>
          </a:prstGeom>
          <a:noFill/>
          <a:ln>
            <a:miter lim="800000"/>
          </a:ln>
        </p:spPr>
        <p:txBody>
          <a:bodyPr/>
          <a:lstStyle/>
          <a:p>
            <a:endParaRPr lang="zh-CN" altLang="en-US" dirty="0"/>
          </a:p>
        </p:txBody>
      </p:sp>
      <p:sp>
        <p:nvSpPr>
          <p:cNvPr id="163844" name="日期占位符 3"/>
          <p:cNvSpPr>
            <a:spLocks noGrp="1"/>
          </p:cNvSpPr>
          <p:nvPr>
            <p:ph type="dt" sz="quarter" idx="1"/>
          </p:nvPr>
        </p:nvSpPr>
        <p:spPr>
          <a:noFill/>
          <a:ln>
            <a:miter lim="800000"/>
          </a:ln>
        </p:spPr>
        <p:txBody>
          <a:bodyPr/>
          <a:lstStyle/>
          <a:p>
            <a:fld id="{5DC2CE7F-FF80-4EAF-9BD3-32B1B75CE637}" type="datetime1">
              <a:rPr lang="zh-CN" altLang="en-US" smtClean="0"/>
              <a:pPr/>
              <a:t>2018/7/19</a:t>
            </a:fld>
            <a:endParaRPr lang="en-US" altLang="zh-CN" smtClean="0"/>
          </a:p>
        </p:txBody>
      </p:sp>
      <p:sp>
        <p:nvSpPr>
          <p:cNvPr id="163845" name="灯片编号占位符 4"/>
          <p:cNvSpPr>
            <a:spLocks noGrp="1"/>
          </p:cNvSpPr>
          <p:nvPr>
            <p:ph type="sldNum" sz="quarter" idx="5"/>
          </p:nvPr>
        </p:nvSpPr>
        <p:spPr>
          <a:noFill/>
          <a:ln>
            <a:miter lim="800000"/>
          </a:ln>
        </p:spPr>
        <p:txBody>
          <a:bodyPr/>
          <a:lstStyle/>
          <a:p>
            <a:fld id="{FDF43BDF-CA1E-4EC2-A986-56C5B4CDD232}" type="slidenum">
              <a:rPr lang="zh-CN" altLang="en-US" smtClean="0">
                <a:latin typeface="Arial" panose="020B0604020202020204" pitchFamily="34" charset="0"/>
              </a:rPr>
              <a:pPr/>
              <a:t>40</a:t>
            </a:fld>
            <a:endParaRPr lang="en-US" altLang="zh-CN" smtClean="0">
              <a:latin typeface="Arial" panose="020B0604020202020204" pitchFamily="34" charset="0"/>
            </a:endParaRPr>
          </a:p>
        </p:txBody>
      </p:sp>
    </p:spTree>
    <p:extLst>
      <p:ext uri="{BB962C8B-B14F-4D97-AF65-F5344CB8AC3E}">
        <p14:creationId xmlns:p14="http://schemas.microsoft.com/office/powerpoint/2010/main" val="50382535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79450" y="4718050"/>
            <a:ext cx="5435600" cy="4468813"/>
          </a:xfrm>
          <a:prstGeom prst="rect">
            <a:avLst/>
          </a:prstGeom>
        </p:spPr>
        <p:txBody>
          <a:bodyPr/>
          <a:lstStyle/>
          <a:p>
            <a:endParaRPr lang="en-US" altLang="zh-CN" dirty="0"/>
          </a:p>
        </p:txBody>
      </p:sp>
      <p:sp>
        <p:nvSpPr>
          <p:cNvPr id="4" name="日期占位符 3"/>
          <p:cNvSpPr>
            <a:spLocks noGrp="1"/>
          </p:cNvSpPr>
          <p:nvPr>
            <p:ph type="dt" idx="10"/>
          </p:nvPr>
        </p:nvSpPr>
        <p:spPr/>
        <p:txBody>
          <a:bodyPr/>
          <a:lstStyle/>
          <a:p>
            <a:pPr>
              <a:defRPr/>
            </a:pPr>
            <a:fld id="{93820BF0-4D5D-4DE0-99FF-B91E685E8C64}" type="datetime1">
              <a:rPr lang="zh-CN" altLang="en-US" smtClean="0"/>
              <a:pPr>
                <a:defRPr/>
              </a:pPr>
              <a:t>2018/7/19</a:t>
            </a:fld>
            <a:endParaRPr lang="en-US"/>
          </a:p>
        </p:txBody>
      </p:sp>
      <p:sp>
        <p:nvSpPr>
          <p:cNvPr id="5" name="灯片编号占位符 4"/>
          <p:cNvSpPr>
            <a:spLocks noGrp="1"/>
          </p:cNvSpPr>
          <p:nvPr>
            <p:ph type="sldNum" sz="quarter" idx="11"/>
          </p:nvPr>
        </p:nvSpPr>
        <p:spPr/>
        <p:txBody>
          <a:bodyPr/>
          <a:lstStyle/>
          <a:p>
            <a:pPr>
              <a:defRPr/>
            </a:pPr>
            <a:fld id="{4B7EA034-B239-447F-BD36-1FD5FE24A669}" type="slidenum">
              <a:rPr lang="zh-CN" altLang="en-US" smtClean="0"/>
              <a:pPr>
                <a:defRPr/>
              </a:pPr>
              <a:t>46</a:t>
            </a:fld>
            <a:endParaRPr lang="en-US" altLang="zh-CN"/>
          </a:p>
        </p:txBody>
      </p:sp>
    </p:spTree>
    <p:extLst>
      <p:ext uri="{BB962C8B-B14F-4D97-AF65-F5344CB8AC3E}">
        <p14:creationId xmlns:p14="http://schemas.microsoft.com/office/powerpoint/2010/main" val="133320393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79450" y="4718050"/>
            <a:ext cx="5435600" cy="4468813"/>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pPr>
              <a:defRPr/>
            </a:pPr>
            <a:fld id="{93820BF0-4D5D-4DE0-99FF-B91E685E8C64}" type="datetime1">
              <a:rPr lang="zh-CN" altLang="en-US" smtClean="0"/>
              <a:pPr>
                <a:defRPr/>
              </a:pPr>
              <a:t>2018/7/19</a:t>
            </a:fld>
            <a:endParaRPr lang="en-US"/>
          </a:p>
        </p:txBody>
      </p:sp>
      <p:sp>
        <p:nvSpPr>
          <p:cNvPr id="5" name="灯片编号占位符 4"/>
          <p:cNvSpPr>
            <a:spLocks noGrp="1"/>
          </p:cNvSpPr>
          <p:nvPr>
            <p:ph type="sldNum" sz="quarter" idx="11"/>
          </p:nvPr>
        </p:nvSpPr>
        <p:spPr/>
        <p:txBody>
          <a:bodyPr/>
          <a:lstStyle/>
          <a:p>
            <a:pPr>
              <a:defRPr/>
            </a:pPr>
            <a:fld id="{4B7EA034-B239-447F-BD36-1FD5FE24A669}" type="slidenum">
              <a:rPr lang="zh-CN" altLang="en-US" smtClean="0"/>
              <a:pPr>
                <a:defRPr/>
              </a:pPr>
              <a:t>47</a:t>
            </a:fld>
            <a:endParaRPr lang="en-US" altLang="zh-CN"/>
          </a:p>
        </p:txBody>
      </p:sp>
    </p:spTree>
    <p:extLst>
      <p:ext uri="{BB962C8B-B14F-4D97-AF65-F5344CB8AC3E}">
        <p14:creationId xmlns:p14="http://schemas.microsoft.com/office/powerpoint/2010/main" val="133320393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79450" y="4718050"/>
            <a:ext cx="5435600" cy="4468813"/>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pPr>
              <a:defRPr/>
            </a:pPr>
            <a:fld id="{93820BF0-4D5D-4DE0-99FF-B91E685E8C64}" type="datetime1">
              <a:rPr lang="zh-CN" altLang="en-US" smtClean="0"/>
              <a:pPr>
                <a:defRPr/>
              </a:pPr>
              <a:t>2018/7/19</a:t>
            </a:fld>
            <a:endParaRPr lang="en-US"/>
          </a:p>
        </p:txBody>
      </p:sp>
      <p:sp>
        <p:nvSpPr>
          <p:cNvPr id="5" name="灯片编号占位符 4"/>
          <p:cNvSpPr>
            <a:spLocks noGrp="1"/>
          </p:cNvSpPr>
          <p:nvPr>
            <p:ph type="sldNum" sz="quarter" idx="11"/>
          </p:nvPr>
        </p:nvSpPr>
        <p:spPr/>
        <p:txBody>
          <a:bodyPr/>
          <a:lstStyle/>
          <a:p>
            <a:pPr>
              <a:defRPr/>
            </a:pPr>
            <a:fld id="{4B7EA034-B239-447F-BD36-1FD5FE24A669}" type="slidenum">
              <a:rPr lang="zh-CN" altLang="en-US" smtClean="0"/>
              <a:pPr>
                <a:defRPr/>
              </a:pPr>
              <a:t>48</a:t>
            </a:fld>
            <a:endParaRPr lang="en-US" altLang="zh-CN"/>
          </a:p>
        </p:txBody>
      </p:sp>
    </p:spTree>
    <p:extLst>
      <p:ext uri="{BB962C8B-B14F-4D97-AF65-F5344CB8AC3E}">
        <p14:creationId xmlns:p14="http://schemas.microsoft.com/office/powerpoint/2010/main" val="133320393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幻灯片图像占位符 1"/>
          <p:cNvSpPr>
            <a:spLocks noGrp="1" noRot="1" noChangeAspect="1" noTextEdit="1"/>
          </p:cNvSpPr>
          <p:nvPr>
            <p:ph type="sldImg"/>
          </p:nvPr>
        </p:nvSpPr>
        <p:spPr>
          <a:xfrm>
            <a:off x="88900" y="744538"/>
            <a:ext cx="6616700" cy="3724275"/>
          </a:xfrm>
        </p:spPr>
      </p:sp>
      <p:sp>
        <p:nvSpPr>
          <p:cNvPr id="157699" name="备注占位符 2"/>
          <p:cNvSpPr>
            <a:spLocks noGrp="1"/>
          </p:cNvSpPr>
          <p:nvPr>
            <p:ph type="body" idx="1"/>
          </p:nvPr>
        </p:nvSpPr>
        <p:spPr bwMode="auto">
          <a:xfrm>
            <a:off x="679450" y="4717415"/>
            <a:ext cx="5435600" cy="4469130"/>
          </a:xfrm>
          <a:prstGeom prst="rect">
            <a:avLst/>
          </a:prstGeom>
          <a:noFill/>
          <a:ln>
            <a:miter lim="800000"/>
          </a:ln>
        </p:spPr>
        <p:txBody>
          <a:bodyPr/>
          <a:lstStyle/>
          <a:p>
            <a:endParaRPr lang="zh-CN" altLang="en-US" dirty="0"/>
          </a:p>
        </p:txBody>
      </p:sp>
      <p:sp>
        <p:nvSpPr>
          <p:cNvPr id="157700" name="日期占位符 3"/>
          <p:cNvSpPr>
            <a:spLocks noGrp="1"/>
          </p:cNvSpPr>
          <p:nvPr>
            <p:ph type="dt" sz="quarter" idx="1"/>
          </p:nvPr>
        </p:nvSpPr>
        <p:spPr>
          <a:noFill/>
          <a:ln>
            <a:miter lim="800000"/>
          </a:ln>
        </p:spPr>
        <p:txBody>
          <a:bodyPr/>
          <a:lstStyle/>
          <a:p>
            <a:fld id="{391ECE92-7467-4277-AD93-882D4A239BB7}" type="datetime1">
              <a:rPr lang="zh-CN" altLang="en-US" smtClean="0"/>
              <a:pPr/>
              <a:t>2018/7/19</a:t>
            </a:fld>
            <a:endParaRPr lang="en-US" altLang="zh-CN" smtClean="0"/>
          </a:p>
        </p:txBody>
      </p:sp>
      <p:sp>
        <p:nvSpPr>
          <p:cNvPr id="157701" name="灯片编号占位符 4"/>
          <p:cNvSpPr>
            <a:spLocks noGrp="1"/>
          </p:cNvSpPr>
          <p:nvPr>
            <p:ph type="sldNum" sz="quarter" idx="5"/>
          </p:nvPr>
        </p:nvSpPr>
        <p:spPr>
          <a:noFill/>
          <a:ln>
            <a:miter lim="800000"/>
          </a:ln>
        </p:spPr>
        <p:txBody>
          <a:bodyPr/>
          <a:lstStyle/>
          <a:p>
            <a:fld id="{114DEEAB-5C5F-4A5F-8EEA-74B6DBE1264E}" type="slidenum">
              <a:rPr lang="zh-CN" altLang="en-US" smtClean="0">
                <a:latin typeface="Arial" panose="020B0604020202020204" pitchFamily="34" charset="0"/>
              </a:rPr>
              <a:pPr/>
              <a:t>49</a:t>
            </a:fld>
            <a:endParaRPr lang="en-US" altLang="zh-CN" smtClean="0">
              <a:latin typeface="Arial" panose="020B0604020202020204" pitchFamily="34" charset="0"/>
            </a:endParaRPr>
          </a:p>
        </p:txBody>
      </p:sp>
    </p:spTree>
    <p:extLst>
      <p:ext uri="{BB962C8B-B14F-4D97-AF65-F5344CB8AC3E}">
        <p14:creationId xmlns:p14="http://schemas.microsoft.com/office/powerpoint/2010/main" val="213517468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幻灯片图像占位符 1"/>
          <p:cNvSpPr>
            <a:spLocks noGrp="1" noRot="1" noChangeAspect="1" noTextEdit="1"/>
          </p:cNvSpPr>
          <p:nvPr>
            <p:ph type="sldImg"/>
          </p:nvPr>
        </p:nvSpPr>
        <p:spPr>
          <a:xfrm>
            <a:off x="88900" y="744538"/>
            <a:ext cx="6616700" cy="3724275"/>
          </a:xfrm>
        </p:spPr>
      </p:sp>
      <p:sp>
        <p:nvSpPr>
          <p:cNvPr id="157699" name="备注占位符 2"/>
          <p:cNvSpPr>
            <a:spLocks noGrp="1"/>
          </p:cNvSpPr>
          <p:nvPr>
            <p:ph type="body" idx="1"/>
          </p:nvPr>
        </p:nvSpPr>
        <p:spPr bwMode="auto">
          <a:xfrm>
            <a:off x="679450" y="4717415"/>
            <a:ext cx="5435600" cy="4469130"/>
          </a:xfrm>
          <a:prstGeom prst="rect">
            <a:avLst/>
          </a:prstGeom>
          <a:noFill/>
          <a:ln>
            <a:miter lim="800000"/>
          </a:ln>
        </p:spPr>
        <p:txBody>
          <a:bodyPr/>
          <a:lstStyle/>
          <a:p>
            <a:endParaRPr lang="zh-CN" altLang="en-US" dirty="0" smtClean="0"/>
          </a:p>
        </p:txBody>
      </p:sp>
      <p:sp>
        <p:nvSpPr>
          <p:cNvPr id="157700" name="日期占位符 3"/>
          <p:cNvSpPr>
            <a:spLocks noGrp="1"/>
          </p:cNvSpPr>
          <p:nvPr>
            <p:ph type="dt" sz="quarter" idx="1"/>
          </p:nvPr>
        </p:nvSpPr>
        <p:spPr>
          <a:noFill/>
          <a:ln>
            <a:miter lim="800000"/>
          </a:ln>
        </p:spPr>
        <p:txBody>
          <a:bodyPr/>
          <a:lstStyle/>
          <a:p>
            <a:fld id="{391ECE92-7467-4277-AD93-882D4A239BB7}" type="datetime1">
              <a:rPr lang="zh-CN" altLang="en-US" smtClean="0"/>
              <a:pPr/>
              <a:t>2018/7/19</a:t>
            </a:fld>
            <a:endParaRPr lang="en-US" altLang="zh-CN" smtClean="0"/>
          </a:p>
        </p:txBody>
      </p:sp>
      <p:sp>
        <p:nvSpPr>
          <p:cNvPr id="157701" name="灯片编号占位符 4"/>
          <p:cNvSpPr>
            <a:spLocks noGrp="1"/>
          </p:cNvSpPr>
          <p:nvPr>
            <p:ph type="sldNum" sz="quarter" idx="5"/>
          </p:nvPr>
        </p:nvSpPr>
        <p:spPr>
          <a:noFill/>
          <a:ln>
            <a:miter lim="800000"/>
          </a:ln>
        </p:spPr>
        <p:txBody>
          <a:bodyPr/>
          <a:lstStyle/>
          <a:p>
            <a:fld id="{114DEEAB-5C5F-4A5F-8EEA-74B6DBE1264E}" type="slidenum">
              <a:rPr lang="zh-CN" altLang="en-US" smtClean="0">
                <a:latin typeface="Arial" panose="020B0604020202020204" pitchFamily="34" charset="0"/>
              </a:rPr>
              <a:pPr/>
              <a:t>50</a:t>
            </a:fld>
            <a:endParaRPr lang="en-US" altLang="zh-CN" smtClean="0">
              <a:latin typeface="Arial" panose="020B0604020202020204" pitchFamily="34" charset="0"/>
            </a:endParaRPr>
          </a:p>
        </p:txBody>
      </p:sp>
    </p:spTree>
    <p:extLst>
      <p:ext uri="{BB962C8B-B14F-4D97-AF65-F5344CB8AC3E}">
        <p14:creationId xmlns:p14="http://schemas.microsoft.com/office/powerpoint/2010/main" val="213517468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幻灯片图像占位符 1"/>
          <p:cNvSpPr>
            <a:spLocks noGrp="1" noRot="1" noChangeAspect="1" noTextEdit="1"/>
          </p:cNvSpPr>
          <p:nvPr>
            <p:ph type="sldImg"/>
          </p:nvPr>
        </p:nvSpPr>
        <p:spPr>
          <a:xfrm>
            <a:off x="88900" y="744538"/>
            <a:ext cx="6616700" cy="3724275"/>
          </a:xfrm>
        </p:spPr>
      </p:sp>
      <p:sp>
        <p:nvSpPr>
          <p:cNvPr id="157699" name="备注占位符 2"/>
          <p:cNvSpPr>
            <a:spLocks noGrp="1"/>
          </p:cNvSpPr>
          <p:nvPr>
            <p:ph type="body" idx="1"/>
          </p:nvPr>
        </p:nvSpPr>
        <p:spPr bwMode="auto">
          <a:xfrm>
            <a:off x="679450" y="4717415"/>
            <a:ext cx="5435600" cy="4469130"/>
          </a:xfrm>
          <a:prstGeom prst="rect">
            <a:avLst/>
          </a:prstGeom>
          <a:noFill/>
          <a:ln>
            <a:miter lim="800000"/>
          </a:ln>
        </p:spPr>
        <p:txBody>
          <a:bodyPr/>
          <a:lstStyle/>
          <a:p>
            <a:endParaRPr lang="zh-CN" altLang="en-US" dirty="0" smtClean="0"/>
          </a:p>
        </p:txBody>
      </p:sp>
      <p:sp>
        <p:nvSpPr>
          <p:cNvPr id="157700" name="日期占位符 3"/>
          <p:cNvSpPr>
            <a:spLocks noGrp="1"/>
          </p:cNvSpPr>
          <p:nvPr>
            <p:ph type="dt" sz="quarter" idx="1"/>
          </p:nvPr>
        </p:nvSpPr>
        <p:spPr>
          <a:noFill/>
          <a:ln>
            <a:miter lim="800000"/>
          </a:ln>
        </p:spPr>
        <p:txBody>
          <a:bodyPr/>
          <a:lstStyle/>
          <a:p>
            <a:fld id="{391ECE92-7467-4277-AD93-882D4A239BB7}" type="datetime1">
              <a:rPr lang="zh-CN" altLang="en-US" smtClean="0"/>
              <a:pPr/>
              <a:t>2018/7/19</a:t>
            </a:fld>
            <a:endParaRPr lang="en-US" altLang="zh-CN" smtClean="0"/>
          </a:p>
        </p:txBody>
      </p:sp>
      <p:sp>
        <p:nvSpPr>
          <p:cNvPr id="157701" name="灯片编号占位符 4"/>
          <p:cNvSpPr>
            <a:spLocks noGrp="1"/>
          </p:cNvSpPr>
          <p:nvPr>
            <p:ph type="sldNum" sz="quarter" idx="5"/>
          </p:nvPr>
        </p:nvSpPr>
        <p:spPr>
          <a:noFill/>
          <a:ln>
            <a:miter lim="800000"/>
          </a:ln>
        </p:spPr>
        <p:txBody>
          <a:bodyPr/>
          <a:lstStyle/>
          <a:p>
            <a:fld id="{114DEEAB-5C5F-4A5F-8EEA-74B6DBE1264E}" type="slidenum">
              <a:rPr lang="zh-CN" altLang="en-US" smtClean="0">
                <a:latin typeface="Arial" panose="020B0604020202020204" pitchFamily="34" charset="0"/>
              </a:rPr>
              <a:pPr/>
              <a:t>51</a:t>
            </a:fld>
            <a:endParaRPr lang="en-US" altLang="zh-CN" smtClean="0">
              <a:latin typeface="Arial" panose="020B0604020202020204" pitchFamily="34" charset="0"/>
            </a:endParaRPr>
          </a:p>
        </p:txBody>
      </p:sp>
    </p:spTree>
    <p:extLst>
      <p:ext uri="{BB962C8B-B14F-4D97-AF65-F5344CB8AC3E}">
        <p14:creationId xmlns:p14="http://schemas.microsoft.com/office/powerpoint/2010/main" val="21351746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幻灯片图像占位符 1"/>
          <p:cNvSpPr>
            <a:spLocks noGrp="1" noRot="1" noChangeAspect="1" noTextEdit="1"/>
          </p:cNvSpPr>
          <p:nvPr>
            <p:ph type="sldImg"/>
          </p:nvPr>
        </p:nvSpPr>
        <p:spPr>
          <a:xfrm>
            <a:off x="88900" y="744538"/>
            <a:ext cx="6616700" cy="3724275"/>
          </a:xfrm>
        </p:spPr>
      </p:sp>
      <p:sp>
        <p:nvSpPr>
          <p:cNvPr id="122883" name="备注占位符 2"/>
          <p:cNvSpPr>
            <a:spLocks noGrp="1"/>
          </p:cNvSpPr>
          <p:nvPr>
            <p:ph type="body" idx="1"/>
          </p:nvPr>
        </p:nvSpPr>
        <p:spPr bwMode="auto">
          <a:xfrm>
            <a:off x="679450" y="4717415"/>
            <a:ext cx="5435600" cy="4469130"/>
          </a:xfrm>
          <a:prstGeom prst="rect">
            <a:avLst/>
          </a:prstGeom>
          <a:noFill/>
          <a:ln>
            <a:miter lim="800000"/>
          </a:ln>
        </p:spPr>
        <p:txBody>
          <a:bodyPr/>
          <a:lstStyle/>
          <a:p>
            <a:endParaRPr lang="zh-CN" altLang="en-US" dirty="0"/>
          </a:p>
        </p:txBody>
      </p:sp>
      <p:sp>
        <p:nvSpPr>
          <p:cNvPr id="122884" name="日期占位符 3"/>
          <p:cNvSpPr>
            <a:spLocks noGrp="1"/>
          </p:cNvSpPr>
          <p:nvPr>
            <p:ph type="dt" sz="quarter" idx="1"/>
          </p:nvPr>
        </p:nvSpPr>
        <p:spPr>
          <a:noFill/>
          <a:ln>
            <a:miter lim="800000"/>
          </a:ln>
        </p:spPr>
        <p:txBody>
          <a:bodyPr/>
          <a:lstStyle/>
          <a:p>
            <a:fld id="{86FE2B09-1CD6-4C2D-9A94-83DA6395CBE0}" type="datetime1">
              <a:rPr lang="zh-CN" altLang="en-US" smtClean="0"/>
              <a:pPr/>
              <a:t>2018/7/19</a:t>
            </a:fld>
            <a:endParaRPr lang="en-US" altLang="zh-CN" smtClean="0"/>
          </a:p>
        </p:txBody>
      </p:sp>
      <p:sp>
        <p:nvSpPr>
          <p:cNvPr id="122885" name="灯片编号占位符 4"/>
          <p:cNvSpPr>
            <a:spLocks noGrp="1"/>
          </p:cNvSpPr>
          <p:nvPr>
            <p:ph type="sldNum" sz="quarter" idx="5"/>
          </p:nvPr>
        </p:nvSpPr>
        <p:spPr>
          <a:noFill/>
          <a:ln>
            <a:miter lim="800000"/>
          </a:ln>
        </p:spPr>
        <p:txBody>
          <a:bodyPr/>
          <a:lstStyle/>
          <a:p>
            <a:fld id="{16C16E56-2B9D-4A60-A295-2D5C15CB6DD6}" type="slidenum">
              <a:rPr lang="zh-CN" altLang="en-US" smtClean="0">
                <a:latin typeface="Arial" panose="020B0604020202020204" pitchFamily="34" charset="0"/>
              </a:rPr>
              <a:pPr/>
              <a:t>4</a:t>
            </a:fld>
            <a:endParaRPr lang="en-US" altLang="zh-CN" smtClean="0">
              <a:latin typeface="Arial" panose="020B0604020202020204" pitchFamily="34" charset="0"/>
            </a:endParaRPr>
          </a:p>
        </p:txBody>
      </p:sp>
    </p:spTree>
    <p:extLst>
      <p:ext uri="{BB962C8B-B14F-4D97-AF65-F5344CB8AC3E}">
        <p14:creationId xmlns:p14="http://schemas.microsoft.com/office/powerpoint/2010/main" val="333034087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幻灯片图像占位符 1"/>
          <p:cNvSpPr>
            <a:spLocks noGrp="1" noRot="1" noChangeAspect="1" noTextEdit="1"/>
          </p:cNvSpPr>
          <p:nvPr>
            <p:ph type="sldImg"/>
          </p:nvPr>
        </p:nvSpPr>
        <p:spPr>
          <a:xfrm>
            <a:off x="88900" y="744538"/>
            <a:ext cx="6616700" cy="3724275"/>
          </a:xfrm>
        </p:spPr>
      </p:sp>
      <p:sp>
        <p:nvSpPr>
          <p:cNvPr id="157699" name="备注占位符 2"/>
          <p:cNvSpPr>
            <a:spLocks noGrp="1"/>
          </p:cNvSpPr>
          <p:nvPr>
            <p:ph type="body" idx="1"/>
          </p:nvPr>
        </p:nvSpPr>
        <p:spPr bwMode="auto">
          <a:xfrm>
            <a:off x="679450" y="4717415"/>
            <a:ext cx="5435600" cy="4469130"/>
          </a:xfrm>
          <a:prstGeom prst="rect">
            <a:avLst/>
          </a:prstGeom>
          <a:noFill/>
          <a:ln>
            <a:miter lim="800000"/>
          </a:ln>
        </p:spPr>
        <p:txBody>
          <a:bodyPr/>
          <a:lstStyle/>
          <a:p>
            <a:endParaRPr lang="zh-CN" altLang="en-US" dirty="0" smtClean="0"/>
          </a:p>
        </p:txBody>
      </p:sp>
      <p:sp>
        <p:nvSpPr>
          <p:cNvPr id="157700" name="日期占位符 3"/>
          <p:cNvSpPr>
            <a:spLocks noGrp="1"/>
          </p:cNvSpPr>
          <p:nvPr>
            <p:ph type="dt" sz="quarter" idx="1"/>
          </p:nvPr>
        </p:nvSpPr>
        <p:spPr>
          <a:noFill/>
          <a:ln>
            <a:miter lim="800000"/>
          </a:ln>
        </p:spPr>
        <p:txBody>
          <a:bodyPr/>
          <a:lstStyle/>
          <a:p>
            <a:fld id="{391ECE92-7467-4277-AD93-882D4A239BB7}" type="datetime1">
              <a:rPr lang="zh-CN" altLang="en-US" smtClean="0"/>
              <a:pPr/>
              <a:t>2018/7/19</a:t>
            </a:fld>
            <a:endParaRPr lang="en-US" altLang="zh-CN" smtClean="0"/>
          </a:p>
        </p:txBody>
      </p:sp>
      <p:sp>
        <p:nvSpPr>
          <p:cNvPr id="157701" name="灯片编号占位符 4"/>
          <p:cNvSpPr>
            <a:spLocks noGrp="1"/>
          </p:cNvSpPr>
          <p:nvPr>
            <p:ph type="sldNum" sz="quarter" idx="5"/>
          </p:nvPr>
        </p:nvSpPr>
        <p:spPr>
          <a:noFill/>
          <a:ln>
            <a:miter lim="800000"/>
          </a:ln>
        </p:spPr>
        <p:txBody>
          <a:bodyPr/>
          <a:lstStyle/>
          <a:p>
            <a:fld id="{114DEEAB-5C5F-4A5F-8EEA-74B6DBE1264E}" type="slidenum">
              <a:rPr lang="zh-CN" altLang="en-US" smtClean="0">
                <a:latin typeface="Arial" panose="020B0604020202020204" pitchFamily="34" charset="0"/>
              </a:rPr>
              <a:pPr/>
              <a:t>52</a:t>
            </a:fld>
            <a:endParaRPr lang="en-US" altLang="zh-CN" smtClean="0">
              <a:latin typeface="Arial" panose="020B0604020202020204" pitchFamily="34" charset="0"/>
            </a:endParaRPr>
          </a:p>
        </p:txBody>
      </p:sp>
    </p:spTree>
    <p:extLst>
      <p:ext uri="{BB962C8B-B14F-4D97-AF65-F5344CB8AC3E}">
        <p14:creationId xmlns:p14="http://schemas.microsoft.com/office/powerpoint/2010/main" val="213517468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幻灯片图像占位符 1"/>
          <p:cNvSpPr>
            <a:spLocks noGrp="1" noRot="1" noChangeAspect="1" noTextEdit="1"/>
          </p:cNvSpPr>
          <p:nvPr>
            <p:ph type="sldImg"/>
          </p:nvPr>
        </p:nvSpPr>
        <p:spPr>
          <a:xfrm>
            <a:off x="88900" y="744538"/>
            <a:ext cx="6616700" cy="3724275"/>
          </a:xfrm>
        </p:spPr>
      </p:sp>
      <p:sp>
        <p:nvSpPr>
          <p:cNvPr id="157699" name="备注占位符 2"/>
          <p:cNvSpPr>
            <a:spLocks noGrp="1"/>
          </p:cNvSpPr>
          <p:nvPr>
            <p:ph type="body" idx="1"/>
          </p:nvPr>
        </p:nvSpPr>
        <p:spPr bwMode="auto">
          <a:xfrm>
            <a:off x="679450" y="4717415"/>
            <a:ext cx="5435600" cy="4469130"/>
          </a:xfrm>
          <a:prstGeom prst="rect">
            <a:avLst/>
          </a:prstGeom>
          <a:noFill/>
          <a:ln>
            <a:miter lim="800000"/>
          </a:ln>
        </p:spPr>
        <p:txBody>
          <a:bodyPr/>
          <a:lstStyle/>
          <a:p>
            <a:endParaRPr lang="zh-CN" altLang="en-US" dirty="0" smtClean="0"/>
          </a:p>
        </p:txBody>
      </p:sp>
      <p:sp>
        <p:nvSpPr>
          <p:cNvPr id="157700" name="日期占位符 3"/>
          <p:cNvSpPr>
            <a:spLocks noGrp="1"/>
          </p:cNvSpPr>
          <p:nvPr>
            <p:ph type="dt" sz="quarter" idx="1"/>
          </p:nvPr>
        </p:nvSpPr>
        <p:spPr>
          <a:noFill/>
          <a:ln>
            <a:miter lim="800000"/>
          </a:ln>
        </p:spPr>
        <p:txBody>
          <a:bodyPr/>
          <a:lstStyle/>
          <a:p>
            <a:fld id="{391ECE92-7467-4277-AD93-882D4A239BB7}" type="datetime1">
              <a:rPr lang="zh-CN" altLang="en-US" smtClean="0"/>
              <a:pPr/>
              <a:t>2018/7/19</a:t>
            </a:fld>
            <a:endParaRPr lang="en-US" altLang="zh-CN" smtClean="0"/>
          </a:p>
        </p:txBody>
      </p:sp>
      <p:sp>
        <p:nvSpPr>
          <p:cNvPr id="157701" name="灯片编号占位符 4"/>
          <p:cNvSpPr>
            <a:spLocks noGrp="1"/>
          </p:cNvSpPr>
          <p:nvPr>
            <p:ph type="sldNum" sz="quarter" idx="5"/>
          </p:nvPr>
        </p:nvSpPr>
        <p:spPr>
          <a:noFill/>
          <a:ln>
            <a:miter lim="800000"/>
          </a:ln>
        </p:spPr>
        <p:txBody>
          <a:bodyPr/>
          <a:lstStyle/>
          <a:p>
            <a:fld id="{114DEEAB-5C5F-4A5F-8EEA-74B6DBE1264E}" type="slidenum">
              <a:rPr lang="zh-CN" altLang="en-US" smtClean="0">
                <a:latin typeface="Arial" panose="020B0604020202020204" pitchFamily="34" charset="0"/>
              </a:rPr>
              <a:pPr/>
              <a:t>53</a:t>
            </a:fld>
            <a:endParaRPr lang="en-US" altLang="zh-CN" smtClean="0">
              <a:latin typeface="Arial" panose="020B0604020202020204" pitchFamily="34" charset="0"/>
            </a:endParaRPr>
          </a:p>
        </p:txBody>
      </p:sp>
    </p:spTree>
    <p:extLst>
      <p:ext uri="{BB962C8B-B14F-4D97-AF65-F5344CB8AC3E}">
        <p14:creationId xmlns:p14="http://schemas.microsoft.com/office/powerpoint/2010/main" val="213517468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幻灯片图像占位符 1"/>
          <p:cNvSpPr>
            <a:spLocks noGrp="1" noRot="1" noChangeAspect="1" noTextEdit="1"/>
          </p:cNvSpPr>
          <p:nvPr>
            <p:ph type="sldImg"/>
          </p:nvPr>
        </p:nvSpPr>
        <p:spPr>
          <a:xfrm>
            <a:off x="88900" y="744538"/>
            <a:ext cx="6616700" cy="3724275"/>
          </a:xfrm>
        </p:spPr>
      </p:sp>
      <p:sp>
        <p:nvSpPr>
          <p:cNvPr id="157699" name="备注占位符 2"/>
          <p:cNvSpPr>
            <a:spLocks noGrp="1"/>
          </p:cNvSpPr>
          <p:nvPr>
            <p:ph type="body" idx="1"/>
          </p:nvPr>
        </p:nvSpPr>
        <p:spPr bwMode="auto">
          <a:xfrm>
            <a:off x="679450" y="4717415"/>
            <a:ext cx="5435600" cy="4469130"/>
          </a:xfrm>
          <a:prstGeom prst="rect">
            <a:avLst/>
          </a:prstGeom>
          <a:noFill/>
          <a:ln>
            <a:miter lim="800000"/>
          </a:ln>
        </p:spPr>
        <p:txBody>
          <a:bodyPr/>
          <a:lstStyle/>
          <a:p>
            <a:endParaRPr lang="zh-CN" altLang="en-US" dirty="0" smtClean="0"/>
          </a:p>
        </p:txBody>
      </p:sp>
      <p:sp>
        <p:nvSpPr>
          <p:cNvPr id="157700" name="日期占位符 3"/>
          <p:cNvSpPr>
            <a:spLocks noGrp="1"/>
          </p:cNvSpPr>
          <p:nvPr>
            <p:ph type="dt" sz="quarter" idx="1"/>
          </p:nvPr>
        </p:nvSpPr>
        <p:spPr>
          <a:noFill/>
          <a:ln>
            <a:miter lim="800000"/>
          </a:ln>
        </p:spPr>
        <p:txBody>
          <a:bodyPr/>
          <a:lstStyle/>
          <a:p>
            <a:fld id="{391ECE92-7467-4277-AD93-882D4A239BB7}" type="datetime1">
              <a:rPr lang="zh-CN" altLang="en-US" smtClean="0"/>
              <a:pPr/>
              <a:t>2018/7/19</a:t>
            </a:fld>
            <a:endParaRPr lang="en-US" altLang="zh-CN" smtClean="0"/>
          </a:p>
        </p:txBody>
      </p:sp>
      <p:sp>
        <p:nvSpPr>
          <p:cNvPr id="157701" name="灯片编号占位符 4"/>
          <p:cNvSpPr>
            <a:spLocks noGrp="1"/>
          </p:cNvSpPr>
          <p:nvPr>
            <p:ph type="sldNum" sz="quarter" idx="5"/>
          </p:nvPr>
        </p:nvSpPr>
        <p:spPr>
          <a:noFill/>
          <a:ln>
            <a:miter lim="800000"/>
          </a:ln>
        </p:spPr>
        <p:txBody>
          <a:bodyPr/>
          <a:lstStyle/>
          <a:p>
            <a:fld id="{114DEEAB-5C5F-4A5F-8EEA-74B6DBE1264E}" type="slidenum">
              <a:rPr lang="zh-CN" altLang="en-US" smtClean="0">
                <a:latin typeface="Arial" panose="020B0604020202020204" pitchFamily="34" charset="0"/>
              </a:rPr>
              <a:pPr/>
              <a:t>54</a:t>
            </a:fld>
            <a:endParaRPr lang="en-US" altLang="zh-CN" smtClean="0">
              <a:latin typeface="Arial" panose="020B0604020202020204" pitchFamily="34" charset="0"/>
            </a:endParaRPr>
          </a:p>
        </p:txBody>
      </p:sp>
    </p:spTree>
    <p:extLst>
      <p:ext uri="{BB962C8B-B14F-4D97-AF65-F5344CB8AC3E}">
        <p14:creationId xmlns:p14="http://schemas.microsoft.com/office/powerpoint/2010/main" val="213517468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幻灯片图像占位符 1"/>
          <p:cNvSpPr>
            <a:spLocks noGrp="1" noRot="1" noChangeAspect="1" noTextEdit="1"/>
          </p:cNvSpPr>
          <p:nvPr>
            <p:ph type="sldImg"/>
          </p:nvPr>
        </p:nvSpPr>
        <p:spPr>
          <a:xfrm>
            <a:off x="88900" y="744538"/>
            <a:ext cx="6616700" cy="3724275"/>
          </a:xfrm>
        </p:spPr>
      </p:sp>
      <p:sp>
        <p:nvSpPr>
          <p:cNvPr id="157699" name="备注占位符 2"/>
          <p:cNvSpPr>
            <a:spLocks noGrp="1"/>
          </p:cNvSpPr>
          <p:nvPr>
            <p:ph type="body" idx="1"/>
          </p:nvPr>
        </p:nvSpPr>
        <p:spPr bwMode="auto">
          <a:xfrm>
            <a:off x="679450" y="4717415"/>
            <a:ext cx="5435600" cy="4469130"/>
          </a:xfrm>
          <a:prstGeom prst="rect">
            <a:avLst/>
          </a:prstGeom>
          <a:noFill/>
          <a:ln>
            <a:miter lim="800000"/>
          </a:ln>
        </p:spPr>
        <p:txBody>
          <a:bodyPr/>
          <a:lstStyle/>
          <a:p>
            <a:endParaRPr lang="zh-CN" altLang="en-US" dirty="0" smtClean="0"/>
          </a:p>
        </p:txBody>
      </p:sp>
      <p:sp>
        <p:nvSpPr>
          <p:cNvPr id="157700" name="日期占位符 3"/>
          <p:cNvSpPr>
            <a:spLocks noGrp="1"/>
          </p:cNvSpPr>
          <p:nvPr>
            <p:ph type="dt" sz="quarter" idx="1"/>
          </p:nvPr>
        </p:nvSpPr>
        <p:spPr>
          <a:noFill/>
          <a:ln>
            <a:miter lim="800000"/>
          </a:ln>
        </p:spPr>
        <p:txBody>
          <a:bodyPr/>
          <a:lstStyle/>
          <a:p>
            <a:fld id="{391ECE92-7467-4277-AD93-882D4A239BB7}" type="datetime1">
              <a:rPr lang="zh-CN" altLang="en-US" smtClean="0"/>
              <a:pPr/>
              <a:t>2018/7/19</a:t>
            </a:fld>
            <a:endParaRPr lang="en-US" altLang="zh-CN" smtClean="0"/>
          </a:p>
        </p:txBody>
      </p:sp>
      <p:sp>
        <p:nvSpPr>
          <p:cNvPr id="157701" name="灯片编号占位符 4"/>
          <p:cNvSpPr>
            <a:spLocks noGrp="1"/>
          </p:cNvSpPr>
          <p:nvPr>
            <p:ph type="sldNum" sz="quarter" idx="5"/>
          </p:nvPr>
        </p:nvSpPr>
        <p:spPr>
          <a:noFill/>
          <a:ln>
            <a:miter lim="800000"/>
          </a:ln>
        </p:spPr>
        <p:txBody>
          <a:bodyPr/>
          <a:lstStyle/>
          <a:p>
            <a:fld id="{114DEEAB-5C5F-4A5F-8EEA-74B6DBE1264E}" type="slidenum">
              <a:rPr lang="zh-CN" altLang="en-US" smtClean="0">
                <a:latin typeface="Arial" panose="020B0604020202020204" pitchFamily="34" charset="0"/>
              </a:rPr>
              <a:pPr/>
              <a:t>55</a:t>
            </a:fld>
            <a:endParaRPr lang="en-US" altLang="zh-CN" smtClean="0">
              <a:latin typeface="Arial" panose="020B0604020202020204" pitchFamily="34" charset="0"/>
            </a:endParaRPr>
          </a:p>
        </p:txBody>
      </p:sp>
    </p:spTree>
    <p:extLst>
      <p:ext uri="{BB962C8B-B14F-4D97-AF65-F5344CB8AC3E}">
        <p14:creationId xmlns:p14="http://schemas.microsoft.com/office/powerpoint/2010/main" val="21351746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幻灯片图像占位符 1"/>
          <p:cNvSpPr>
            <a:spLocks noGrp="1" noRot="1" noChangeAspect="1" noTextEdit="1"/>
          </p:cNvSpPr>
          <p:nvPr>
            <p:ph type="sldImg"/>
          </p:nvPr>
        </p:nvSpPr>
        <p:spPr>
          <a:xfrm>
            <a:off x="88900" y="744538"/>
            <a:ext cx="6616700" cy="3724275"/>
          </a:xfrm>
        </p:spPr>
      </p:sp>
      <p:sp>
        <p:nvSpPr>
          <p:cNvPr id="124931" name="备注占位符 2"/>
          <p:cNvSpPr>
            <a:spLocks noGrp="1"/>
          </p:cNvSpPr>
          <p:nvPr>
            <p:ph type="body" idx="1"/>
          </p:nvPr>
        </p:nvSpPr>
        <p:spPr bwMode="auto">
          <a:xfrm>
            <a:off x="679450" y="4717415"/>
            <a:ext cx="5435600" cy="4469130"/>
          </a:xfrm>
          <a:prstGeom prst="rect">
            <a:avLst/>
          </a:prstGeom>
          <a:noFill/>
          <a:ln>
            <a:miter lim="800000"/>
          </a:ln>
        </p:spPr>
        <p:txBody>
          <a:bodyPr/>
          <a:lstStyle/>
          <a:p>
            <a:endParaRPr lang="en-US" altLang="zh-CN" dirty="0"/>
          </a:p>
        </p:txBody>
      </p:sp>
      <p:sp>
        <p:nvSpPr>
          <p:cNvPr id="124932" name="日期占位符 3"/>
          <p:cNvSpPr>
            <a:spLocks noGrp="1"/>
          </p:cNvSpPr>
          <p:nvPr>
            <p:ph type="dt" sz="quarter" idx="1"/>
          </p:nvPr>
        </p:nvSpPr>
        <p:spPr>
          <a:noFill/>
          <a:ln>
            <a:miter lim="800000"/>
          </a:ln>
        </p:spPr>
        <p:txBody>
          <a:bodyPr/>
          <a:lstStyle/>
          <a:p>
            <a:fld id="{37D4E40A-E018-4F30-91D2-24FC1C30C1F5}" type="datetime1">
              <a:rPr lang="zh-CN" altLang="en-US" smtClean="0"/>
              <a:pPr/>
              <a:t>2018/7/19</a:t>
            </a:fld>
            <a:endParaRPr lang="en-US" altLang="zh-CN" smtClean="0"/>
          </a:p>
        </p:txBody>
      </p:sp>
      <p:sp>
        <p:nvSpPr>
          <p:cNvPr id="124933" name="灯片编号占位符 4"/>
          <p:cNvSpPr>
            <a:spLocks noGrp="1"/>
          </p:cNvSpPr>
          <p:nvPr>
            <p:ph type="sldNum" sz="quarter" idx="5"/>
          </p:nvPr>
        </p:nvSpPr>
        <p:spPr>
          <a:noFill/>
          <a:ln>
            <a:miter lim="800000"/>
          </a:ln>
        </p:spPr>
        <p:txBody>
          <a:bodyPr/>
          <a:lstStyle/>
          <a:p>
            <a:fld id="{B20C0346-AAAA-4DBD-B751-12BBD8166822}" type="slidenum">
              <a:rPr lang="zh-CN" altLang="en-US" smtClean="0">
                <a:latin typeface="Arial" panose="020B0604020202020204" pitchFamily="34" charset="0"/>
              </a:rPr>
              <a:pPr/>
              <a:t>5</a:t>
            </a:fld>
            <a:endParaRPr lang="en-US" altLang="zh-CN" smtClean="0">
              <a:latin typeface="Arial" panose="020B0604020202020204" pitchFamily="34" charset="0"/>
            </a:endParaRPr>
          </a:p>
        </p:txBody>
      </p:sp>
    </p:spTree>
    <p:extLst>
      <p:ext uri="{BB962C8B-B14F-4D97-AF65-F5344CB8AC3E}">
        <p14:creationId xmlns:p14="http://schemas.microsoft.com/office/powerpoint/2010/main" val="36399853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幻灯片图像占位符 1"/>
          <p:cNvSpPr>
            <a:spLocks noGrp="1" noRot="1" noChangeAspect="1" noTextEdit="1"/>
          </p:cNvSpPr>
          <p:nvPr>
            <p:ph type="sldImg"/>
          </p:nvPr>
        </p:nvSpPr>
        <p:spPr>
          <a:xfrm>
            <a:off x="88900" y="744538"/>
            <a:ext cx="6616700" cy="3724275"/>
          </a:xfrm>
        </p:spPr>
      </p:sp>
      <p:sp>
        <p:nvSpPr>
          <p:cNvPr id="123907" name="备注占位符 2"/>
          <p:cNvSpPr>
            <a:spLocks noGrp="1"/>
          </p:cNvSpPr>
          <p:nvPr>
            <p:ph type="body" idx="1"/>
          </p:nvPr>
        </p:nvSpPr>
        <p:spPr bwMode="auto">
          <a:xfrm>
            <a:off x="679450" y="4717415"/>
            <a:ext cx="5435600" cy="4469130"/>
          </a:xfrm>
          <a:prstGeom prst="rect">
            <a:avLst/>
          </a:prstGeom>
          <a:noFill/>
          <a:ln>
            <a:miter lim="800000"/>
          </a:ln>
        </p:spPr>
        <p:txBody>
          <a:bodyPr/>
          <a:lstStyle/>
          <a:p>
            <a:endParaRPr lang="zh-CN" altLang="en-US" dirty="0"/>
          </a:p>
        </p:txBody>
      </p:sp>
      <p:sp>
        <p:nvSpPr>
          <p:cNvPr id="123908" name="日期占位符 3"/>
          <p:cNvSpPr>
            <a:spLocks noGrp="1"/>
          </p:cNvSpPr>
          <p:nvPr>
            <p:ph type="dt" sz="quarter" idx="1"/>
          </p:nvPr>
        </p:nvSpPr>
        <p:spPr>
          <a:noFill/>
          <a:ln>
            <a:miter lim="800000"/>
          </a:ln>
        </p:spPr>
        <p:txBody>
          <a:bodyPr/>
          <a:lstStyle/>
          <a:p>
            <a:fld id="{B7C7F848-65FC-4A0A-BD38-DE661C2EF4CC}" type="datetime1">
              <a:rPr lang="zh-CN" altLang="en-US" smtClean="0"/>
              <a:pPr/>
              <a:t>2018/7/19</a:t>
            </a:fld>
            <a:endParaRPr lang="en-US" altLang="zh-CN" smtClean="0"/>
          </a:p>
        </p:txBody>
      </p:sp>
      <p:sp>
        <p:nvSpPr>
          <p:cNvPr id="123909" name="灯片编号占位符 4"/>
          <p:cNvSpPr>
            <a:spLocks noGrp="1"/>
          </p:cNvSpPr>
          <p:nvPr>
            <p:ph type="sldNum" sz="quarter" idx="5"/>
          </p:nvPr>
        </p:nvSpPr>
        <p:spPr>
          <a:noFill/>
          <a:ln>
            <a:miter lim="800000"/>
          </a:ln>
        </p:spPr>
        <p:txBody>
          <a:bodyPr/>
          <a:lstStyle/>
          <a:p>
            <a:fld id="{EAA5E4D6-BE82-416C-9942-D75F9D6AA61E}" type="slidenum">
              <a:rPr lang="zh-CN" altLang="en-US" smtClean="0">
                <a:latin typeface="Arial" panose="020B0604020202020204" pitchFamily="34" charset="0"/>
              </a:rPr>
              <a:pPr/>
              <a:t>6</a:t>
            </a:fld>
            <a:endParaRPr lang="en-US" altLang="zh-CN" smtClean="0">
              <a:latin typeface="Arial" panose="020B0604020202020204" pitchFamily="34" charset="0"/>
            </a:endParaRPr>
          </a:p>
        </p:txBody>
      </p:sp>
    </p:spTree>
    <p:extLst>
      <p:ext uri="{BB962C8B-B14F-4D97-AF65-F5344CB8AC3E}">
        <p14:creationId xmlns:p14="http://schemas.microsoft.com/office/powerpoint/2010/main" val="23992854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幻灯片图像占位符 1"/>
          <p:cNvSpPr>
            <a:spLocks noGrp="1" noRot="1" noChangeAspect="1" noTextEdit="1"/>
          </p:cNvSpPr>
          <p:nvPr>
            <p:ph type="sldImg"/>
          </p:nvPr>
        </p:nvSpPr>
        <p:spPr>
          <a:xfrm>
            <a:off x="88900" y="744538"/>
            <a:ext cx="6616700" cy="3724275"/>
          </a:xfrm>
        </p:spPr>
      </p:sp>
      <p:sp>
        <p:nvSpPr>
          <p:cNvPr id="123907" name="备注占位符 2"/>
          <p:cNvSpPr>
            <a:spLocks noGrp="1"/>
          </p:cNvSpPr>
          <p:nvPr>
            <p:ph type="body" idx="1"/>
          </p:nvPr>
        </p:nvSpPr>
        <p:spPr bwMode="auto">
          <a:xfrm>
            <a:off x="679450" y="4717415"/>
            <a:ext cx="5435600" cy="4469130"/>
          </a:xfrm>
          <a:prstGeom prst="rect">
            <a:avLst/>
          </a:prstGeom>
          <a:noFill/>
          <a:ln>
            <a:miter lim="800000"/>
          </a:ln>
        </p:spPr>
        <p:txBody>
          <a:bodyPr/>
          <a:lstStyle/>
          <a:p>
            <a:endParaRPr lang="zh-CN" altLang="zh-CN" dirty="0"/>
          </a:p>
        </p:txBody>
      </p:sp>
      <p:sp>
        <p:nvSpPr>
          <p:cNvPr id="123908" name="日期占位符 3"/>
          <p:cNvSpPr>
            <a:spLocks noGrp="1"/>
          </p:cNvSpPr>
          <p:nvPr>
            <p:ph type="dt" sz="quarter" idx="1"/>
          </p:nvPr>
        </p:nvSpPr>
        <p:spPr>
          <a:noFill/>
          <a:ln>
            <a:miter lim="800000"/>
          </a:ln>
        </p:spPr>
        <p:txBody>
          <a:bodyPr/>
          <a:lstStyle/>
          <a:p>
            <a:fld id="{B7C7F848-65FC-4A0A-BD38-DE661C2EF4CC}" type="datetime1">
              <a:rPr lang="zh-CN" altLang="en-US" smtClean="0"/>
              <a:pPr/>
              <a:t>2018/7/19</a:t>
            </a:fld>
            <a:endParaRPr lang="en-US" altLang="zh-CN" smtClean="0"/>
          </a:p>
        </p:txBody>
      </p:sp>
      <p:sp>
        <p:nvSpPr>
          <p:cNvPr id="123909" name="灯片编号占位符 4"/>
          <p:cNvSpPr>
            <a:spLocks noGrp="1"/>
          </p:cNvSpPr>
          <p:nvPr>
            <p:ph type="sldNum" sz="quarter" idx="5"/>
          </p:nvPr>
        </p:nvSpPr>
        <p:spPr>
          <a:noFill/>
          <a:ln>
            <a:miter lim="800000"/>
          </a:ln>
        </p:spPr>
        <p:txBody>
          <a:bodyPr/>
          <a:lstStyle/>
          <a:p>
            <a:fld id="{EAA5E4D6-BE82-416C-9942-D75F9D6AA61E}" type="slidenum">
              <a:rPr lang="zh-CN" altLang="en-US" smtClean="0">
                <a:latin typeface="Arial" panose="020B0604020202020204" pitchFamily="34" charset="0"/>
              </a:rPr>
              <a:pPr/>
              <a:t>7</a:t>
            </a:fld>
            <a:endParaRPr lang="en-US" altLang="zh-CN" smtClean="0">
              <a:latin typeface="Arial" panose="020B0604020202020204" pitchFamily="34" charset="0"/>
            </a:endParaRPr>
          </a:p>
        </p:txBody>
      </p:sp>
    </p:spTree>
    <p:extLst>
      <p:ext uri="{BB962C8B-B14F-4D97-AF65-F5344CB8AC3E}">
        <p14:creationId xmlns:p14="http://schemas.microsoft.com/office/powerpoint/2010/main" val="23992854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幻灯片图像占位符 1"/>
          <p:cNvSpPr>
            <a:spLocks noGrp="1" noRot="1" noChangeAspect="1" noTextEdit="1"/>
          </p:cNvSpPr>
          <p:nvPr>
            <p:ph type="sldImg"/>
          </p:nvPr>
        </p:nvSpPr>
        <p:spPr>
          <a:xfrm>
            <a:off x="88900" y="744538"/>
            <a:ext cx="6616700" cy="3724275"/>
          </a:xfrm>
        </p:spPr>
      </p:sp>
      <p:sp>
        <p:nvSpPr>
          <p:cNvPr id="123907" name="备注占位符 2"/>
          <p:cNvSpPr>
            <a:spLocks noGrp="1"/>
          </p:cNvSpPr>
          <p:nvPr>
            <p:ph type="body" idx="1"/>
          </p:nvPr>
        </p:nvSpPr>
        <p:spPr bwMode="auto">
          <a:xfrm>
            <a:off x="679450" y="4717415"/>
            <a:ext cx="5435600" cy="4469130"/>
          </a:xfrm>
          <a:prstGeom prst="rect">
            <a:avLst/>
          </a:prstGeom>
          <a:noFill/>
          <a:ln>
            <a:miter lim="800000"/>
          </a:ln>
        </p:spPr>
        <p:txBody>
          <a:bodyPr/>
          <a:lstStyle/>
          <a:p>
            <a:endParaRPr lang="en-US" altLang="zh-CN" dirty="0"/>
          </a:p>
        </p:txBody>
      </p:sp>
      <p:sp>
        <p:nvSpPr>
          <p:cNvPr id="123908" name="日期占位符 3"/>
          <p:cNvSpPr>
            <a:spLocks noGrp="1"/>
          </p:cNvSpPr>
          <p:nvPr>
            <p:ph type="dt" sz="quarter" idx="1"/>
          </p:nvPr>
        </p:nvSpPr>
        <p:spPr>
          <a:noFill/>
          <a:ln>
            <a:miter lim="800000"/>
          </a:ln>
        </p:spPr>
        <p:txBody>
          <a:bodyPr/>
          <a:lstStyle/>
          <a:p>
            <a:fld id="{B7C7F848-65FC-4A0A-BD38-DE661C2EF4CC}" type="datetime1">
              <a:rPr lang="zh-CN" altLang="en-US" smtClean="0"/>
              <a:pPr/>
              <a:t>2018/7/19</a:t>
            </a:fld>
            <a:endParaRPr lang="en-US" altLang="zh-CN" smtClean="0"/>
          </a:p>
        </p:txBody>
      </p:sp>
      <p:sp>
        <p:nvSpPr>
          <p:cNvPr id="123909" name="灯片编号占位符 4"/>
          <p:cNvSpPr>
            <a:spLocks noGrp="1"/>
          </p:cNvSpPr>
          <p:nvPr>
            <p:ph type="sldNum" sz="quarter" idx="5"/>
          </p:nvPr>
        </p:nvSpPr>
        <p:spPr>
          <a:noFill/>
          <a:ln>
            <a:miter lim="800000"/>
          </a:ln>
        </p:spPr>
        <p:txBody>
          <a:bodyPr/>
          <a:lstStyle/>
          <a:p>
            <a:fld id="{EAA5E4D6-BE82-416C-9942-D75F9D6AA61E}" type="slidenum">
              <a:rPr lang="zh-CN" altLang="en-US" smtClean="0">
                <a:latin typeface="Arial" panose="020B0604020202020204" pitchFamily="34" charset="0"/>
              </a:rPr>
              <a:pPr/>
              <a:t>8</a:t>
            </a:fld>
            <a:endParaRPr lang="en-US" altLang="zh-CN" smtClean="0">
              <a:latin typeface="Arial" panose="020B0604020202020204" pitchFamily="34" charset="0"/>
            </a:endParaRPr>
          </a:p>
        </p:txBody>
      </p:sp>
    </p:spTree>
    <p:extLst>
      <p:ext uri="{BB962C8B-B14F-4D97-AF65-F5344CB8AC3E}">
        <p14:creationId xmlns:p14="http://schemas.microsoft.com/office/powerpoint/2010/main" val="23992854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幻灯片图像占位符 1"/>
          <p:cNvSpPr>
            <a:spLocks noGrp="1" noRot="1" noChangeAspect="1" noTextEdit="1"/>
          </p:cNvSpPr>
          <p:nvPr>
            <p:ph type="sldImg"/>
          </p:nvPr>
        </p:nvSpPr>
        <p:spPr>
          <a:xfrm>
            <a:off x="88900" y="744538"/>
            <a:ext cx="6616700" cy="3724275"/>
          </a:xfrm>
        </p:spPr>
      </p:sp>
      <p:sp>
        <p:nvSpPr>
          <p:cNvPr id="123907" name="备注占位符 2"/>
          <p:cNvSpPr>
            <a:spLocks noGrp="1"/>
          </p:cNvSpPr>
          <p:nvPr>
            <p:ph type="body" idx="1"/>
          </p:nvPr>
        </p:nvSpPr>
        <p:spPr bwMode="auto">
          <a:xfrm>
            <a:off x="679450" y="4717415"/>
            <a:ext cx="5435600" cy="4469130"/>
          </a:xfrm>
          <a:prstGeom prst="rect">
            <a:avLst/>
          </a:prstGeom>
          <a:noFill/>
          <a:ln>
            <a:miter lim="800000"/>
          </a:ln>
        </p:spPr>
        <p:txBody>
          <a:bodyPr/>
          <a:lstStyle/>
          <a:p>
            <a:endParaRPr lang="zh-CN" altLang="en-US" dirty="0"/>
          </a:p>
        </p:txBody>
      </p:sp>
      <p:sp>
        <p:nvSpPr>
          <p:cNvPr id="123908" name="日期占位符 3"/>
          <p:cNvSpPr>
            <a:spLocks noGrp="1"/>
          </p:cNvSpPr>
          <p:nvPr>
            <p:ph type="dt" sz="quarter" idx="1"/>
          </p:nvPr>
        </p:nvSpPr>
        <p:spPr>
          <a:noFill/>
          <a:ln>
            <a:miter lim="800000"/>
          </a:ln>
        </p:spPr>
        <p:txBody>
          <a:bodyPr/>
          <a:lstStyle/>
          <a:p>
            <a:fld id="{B7C7F848-65FC-4A0A-BD38-DE661C2EF4CC}" type="datetime1">
              <a:rPr lang="zh-CN" altLang="en-US" smtClean="0"/>
              <a:pPr/>
              <a:t>2018/7/19</a:t>
            </a:fld>
            <a:endParaRPr lang="en-US" altLang="zh-CN" smtClean="0"/>
          </a:p>
        </p:txBody>
      </p:sp>
      <p:sp>
        <p:nvSpPr>
          <p:cNvPr id="123909" name="灯片编号占位符 4"/>
          <p:cNvSpPr>
            <a:spLocks noGrp="1"/>
          </p:cNvSpPr>
          <p:nvPr>
            <p:ph type="sldNum" sz="quarter" idx="5"/>
          </p:nvPr>
        </p:nvSpPr>
        <p:spPr>
          <a:noFill/>
          <a:ln>
            <a:miter lim="800000"/>
          </a:ln>
        </p:spPr>
        <p:txBody>
          <a:bodyPr/>
          <a:lstStyle/>
          <a:p>
            <a:fld id="{EAA5E4D6-BE82-416C-9942-D75F9D6AA61E}" type="slidenum">
              <a:rPr lang="zh-CN" altLang="en-US" smtClean="0">
                <a:latin typeface="Arial" panose="020B0604020202020204" pitchFamily="34" charset="0"/>
              </a:rPr>
              <a:pPr/>
              <a:t>9</a:t>
            </a:fld>
            <a:endParaRPr lang="en-US" altLang="zh-CN" smtClean="0">
              <a:latin typeface="Arial" panose="020B0604020202020204" pitchFamily="34" charset="0"/>
            </a:endParaRPr>
          </a:p>
        </p:txBody>
      </p:sp>
    </p:spTree>
    <p:extLst>
      <p:ext uri="{BB962C8B-B14F-4D97-AF65-F5344CB8AC3E}">
        <p14:creationId xmlns:p14="http://schemas.microsoft.com/office/powerpoint/2010/main" val="23992854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幻灯片图像占位符 1"/>
          <p:cNvSpPr>
            <a:spLocks noGrp="1" noRot="1" noChangeAspect="1" noTextEdit="1"/>
          </p:cNvSpPr>
          <p:nvPr>
            <p:ph type="sldImg"/>
          </p:nvPr>
        </p:nvSpPr>
        <p:spPr>
          <a:xfrm>
            <a:off x="88900" y="744538"/>
            <a:ext cx="6616700" cy="3724275"/>
          </a:xfrm>
        </p:spPr>
      </p:sp>
      <p:sp>
        <p:nvSpPr>
          <p:cNvPr id="123907" name="备注占位符 2"/>
          <p:cNvSpPr>
            <a:spLocks noGrp="1"/>
          </p:cNvSpPr>
          <p:nvPr>
            <p:ph type="body" idx="1"/>
          </p:nvPr>
        </p:nvSpPr>
        <p:spPr bwMode="auto">
          <a:xfrm>
            <a:off x="679450" y="4717415"/>
            <a:ext cx="5435600" cy="4469130"/>
          </a:xfrm>
          <a:prstGeom prst="rect">
            <a:avLst/>
          </a:prstGeom>
          <a:noFill/>
          <a:ln>
            <a:miter lim="800000"/>
          </a:ln>
        </p:spPr>
        <p:txBody>
          <a:bodyPr/>
          <a:lstStyle/>
          <a:p>
            <a:endParaRPr lang="zh-CN" altLang="en-US" dirty="0" smtClean="0"/>
          </a:p>
        </p:txBody>
      </p:sp>
      <p:sp>
        <p:nvSpPr>
          <p:cNvPr id="123908" name="日期占位符 3"/>
          <p:cNvSpPr>
            <a:spLocks noGrp="1"/>
          </p:cNvSpPr>
          <p:nvPr>
            <p:ph type="dt" sz="quarter" idx="1"/>
          </p:nvPr>
        </p:nvSpPr>
        <p:spPr>
          <a:noFill/>
          <a:ln>
            <a:miter lim="800000"/>
          </a:ln>
        </p:spPr>
        <p:txBody>
          <a:bodyPr/>
          <a:lstStyle/>
          <a:p>
            <a:fld id="{B7C7F848-65FC-4A0A-BD38-DE661C2EF4CC}" type="datetime1">
              <a:rPr lang="zh-CN" altLang="en-US" smtClean="0"/>
              <a:pPr/>
              <a:t>2018/7/19</a:t>
            </a:fld>
            <a:endParaRPr lang="en-US" altLang="zh-CN" smtClean="0"/>
          </a:p>
        </p:txBody>
      </p:sp>
      <p:sp>
        <p:nvSpPr>
          <p:cNvPr id="123909" name="灯片编号占位符 4"/>
          <p:cNvSpPr>
            <a:spLocks noGrp="1"/>
          </p:cNvSpPr>
          <p:nvPr>
            <p:ph type="sldNum" sz="quarter" idx="5"/>
          </p:nvPr>
        </p:nvSpPr>
        <p:spPr>
          <a:noFill/>
          <a:ln>
            <a:miter lim="800000"/>
          </a:ln>
        </p:spPr>
        <p:txBody>
          <a:bodyPr/>
          <a:lstStyle/>
          <a:p>
            <a:fld id="{EAA5E4D6-BE82-416C-9942-D75F9D6AA61E}" type="slidenum">
              <a:rPr lang="zh-CN" altLang="en-US" smtClean="0">
                <a:latin typeface="Arial" panose="020B0604020202020204" pitchFamily="34" charset="0"/>
              </a:rPr>
              <a:pPr/>
              <a:t>10</a:t>
            </a:fld>
            <a:endParaRPr lang="en-US" altLang="zh-CN" smtClean="0">
              <a:latin typeface="Arial" panose="020B0604020202020204" pitchFamily="34" charset="0"/>
            </a:endParaRPr>
          </a:p>
        </p:txBody>
      </p:sp>
    </p:spTree>
    <p:extLst>
      <p:ext uri="{BB962C8B-B14F-4D97-AF65-F5344CB8AC3E}">
        <p14:creationId xmlns:p14="http://schemas.microsoft.com/office/powerpoint/2010/main" val="23992854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2" name="Slide Number Placeholder 5"/>
          <p:cNvSpPr>
            <a:spLocks noGrp="1"/>
          </p:cNvSpPr>
          <p:nvPr>
            <p:ph type="sldNum" sz="quarter" idx="10"/>
          </p:nvPr>
        </p:nvSpPr>
        <p:spPr>
          <a:xfrm>
            <a:off x="10074022" y="508119"/>
            <a:ext cx="1320628" cy="365209"/>
          </a:xfrm>
        </p:spPr>
        <p:txBody>
          <a:bodyPr/>
          <a:lstStyle>
            <a:lvl1pPr>
              <a:defRPr sz="1700" b="1">
                <a:latin typeface="微软雅黑" panose="020B0503020204020204" pitchFamily="34" charset="-122"/>
                <a:ea typeface="微软雅黑" panose="020B0503020204020204" pitchFamily="34" charset="-122"/>
              </a:defRPr>
            </a:lvl1pPr>
          </a:lstStyle>
          <a:p>
            <a:pPr>
              <a:defRPr/>
            </a:pPr>
            <a:fld id="{D37529C6-2F56-413B-9DF8-77316EF25B94}" type="slidenum">
              <a:rPr lang="zh-CN" altLang="en-US"/>
              <a:pPr>
                <a:defRPr/>
              </a:pPr>
              <a:t>‹#›</a:t>
            </a:fld>
            <a:endParaRPr lang="zh-CN" altLang="en-US" dirty="0">
              <a:solidFill>
                <a:schemeClr val="tx1"/>
              </a:solidFill>
            </a:endParaRPr>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lvl1pPr>
              <a:defRPr/>
            </a:lvl1pPr>
          </a:lstStyle>
          <a:p>
            <a:pPr>
              <a:defRPr/>
            </a:pPr>
            <a:fld id="{18670DA1-014F-4471-8E51-B7C94DA5E1DD}" type="datetime1">
              <a:rPr lang="en-US" altLang="zh-CN"/>
              <a:pPr>
                <a:defRPr/>
              </a:pPr>
              <a:t>7/19/2018</a:t>
            </a:fld>
            <a:endParaRPr lang="zh-CN" altLang="en-US" sz="2200">
              <a:solidFill>
                <a:schemeClr val="tx1"/>
              </a:solidFill>
            </a:endParaRPr>
          </a:p>
        </p:txBody>
      </p:sp>
      <p:sp>
        <p:nvSpPr>
          <p:cNvPr id="5" name="Footer Placeholder 4"/>
          <p:cNvSpPr>
            <a:spLocks noGrp="1"/>
          </p:cNvSpPr>
          <p:nvPr>
            <p:ph type="ftr" sz="quarter" idx="11"/>
          </p:nvPr>
        </p:nvSpPr>
        <p:spPr/>
        <p:txBody>
          <a:bodyPr/>
          <a:lstStyle>
            <a:lvl1pPr>
              <a:defRPr/>
            </a:lvl1pPr>
          </a:lstStyle>
          <a:p>
            <a:pPr>
              <a:defRPr/>
            </a:pPr>
            <a:endParaRPr lang="zh-CN" altLang="en-US"/>
          </a:p>
        </p:txBody>
      </p:sp>
      <p:sp>
        <p:nvSpPr>
          <p:cNvPr id="6" name="Slide Number Placeholder 5"/>
          <p:cNvSpPr>
            <a:spLocks noGrp="1"/>
          </p:cNvSpPr>
          <p:nvPr>
            <p:ph type="sldNum" sz="quarter" idx="12"/>
          </p:nvPr>
        </p:nvSpPr>
        <p:spPr/>
        <p:txBody>
          <a:bodyPr/>
          <a:lstStyle>
            <a:lvl1pPr>
              <a:defRPr/>
            </a:lvl1pPr>
          </a:lstStyle>
          <a:p>
            <a:pPr>
              <a:defRPr/>
            </a:pPr>
            <a:fld id="{4570A1B4-CB27-4DA9-A895-FCA3A3C2C472}" type="slidenum">
              <a:rPr lang="zh-CN" altLang="en-US"/>
              <a:pPr>
                <a:defRPr/>
              </a:pPr>
              <a:t>‹#›</a:t>
            </a:fld>
            <a:endParaRPr lang="zh-CN" altLang="en-US" sz="2200">
              <a:solidFill>
                <a:schemeClr val="tx1"/>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3765" y="365210"/>
            <a:ext cx="2628558" cy="5813184"/>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a:xfrm>
            <a:off x="838093" y="365210"/>
            <a:ext cx="7733293" cy="5813184"/>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lvl1pPr>
              <a:defRPr/>
            </a:lvl1pPr>
          </a:lstStyle>
          <a:p>
            <a:pPr>
              <a:defRPr/>
            </a:pPr>
            <a:fld id="{A0CBC1C6-0305-4C0C-976D-D9132552AB50}" type="datetime1">
              <a:rPr lang="en-US" altLang="zh-CN"/>
              <a:pPr>
                <a:defRPr/>
              </a:pPr>
              <a:t>7/19/2018</a:t>
            </a:fld>
            <a:endParaRPr lang="zh-CN" altLang="en-US" sz="2200">
              <a:solidFill>
                <a:schemeClr val="tx1"/>
              </a:solidFill>
            </a:endParaRPr>
          </a:p>
        </p:txBody>
      </p:sp>
      <p:sp>
        <p:nvSpPr>
          <p:cNvPr id="5" name="Footer Placeholder 4"/>
          <p:cNvSpPr>
            <a:spLocks noGrp="1"/>
          </p:cNvSpPr>
          <p:nvPr>
            <p:ph type="ftr" sz="quarter" idx="11"/>
          </p:nvPr>
        </p:nvSpPr>
        <p:spPr/>
        <p:txBody>
          <a:bodyPr/>
          <a:lstStyle>
            <a:lvl1pPr>
              <a:defRPr/>
            </a:lvl1pPr>
          </a:lstStyle>
          <a:p>
            <a:pPr>
              <a:defRPr/>
            </a:pPr>
            <a:endParaRPr lang="zh-CN" altLang="en-US"/>
          </a:p>
        </p:txBody>
      </p:sp>
      <p:sp>
        <p:nvSpPr>
          <p:cNvPr id="6" name="Slide Number Placeholder 5"/>
          <p:cNvSpPr>
            <a:spLocks noGrp="1"/>
          </p:cNvSpPr>
          <p:nvPr>
            <p:ph type="sldNum" sz="quarter" idx="12"/>
          </p:nvPr>
        </p:nvSpPr>
        <p:spPr/>
        <p:txBody>
          <a:bodyPr/>
          <a:lstStyle>
            <a:lvl1pPr>
              <a:defRPr/>
            </a:lvl1pPr>
          </a:lstStyle>
          <a:p>
            <a:pPr>
              <a:defRPr/>
            </a:pPr>
            <a:fld id="{6CC899F6-C6D5-479A-9433-D8F70663A52A}" type="slidenum">
              <a:rPr lang="zh-CN" altLang="en-US"/>
              <a:pPr>
                <a:defRPr/>
              </a:pPr>
              <a:t>‹#›</a:t>
            </a:fld>
            <a:endParaRPr lang="zh-CN" altLang="en-US" sz="2200">
              <a:solidFill>
                <a:schemeClr val="tx1"/>
              </a:solidFil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282" y="2130921"/>
            <a:ext cx="10361851" cy="1470366"/>
          </a:xfrm>
        </p:spPr>
        <p:txBody>
          <a:bodyPr/>
          <a:lstStyle/>
          <a:p>
            <a:r>
              <a:rPr lang="zh-CN" altLang="en-US"/>
              <a:t>单击此处编辑母版标题样式</a:t>
            </a:r>
          </a:p>
        </p:txBody>
      </p:sp>
      <p:sp>
        <p:nvSpPr>
          <p:cNvPr id="3" name="副标题 2"/>
          <p:cNvSpPr>
            <a:spLocks noGrp="1"/>
          </p:cNvSpPr>
          <p:nvPr>
            <p:ph type="subTitle" idx="1"/>
          </p:nvPr>
        </p:nvSpPr>
        <p:spPr>
          <a:xfrm>
            <a:off x="1828563" y="3887101"/>
            <a:ext cx="8533289" cy="1753006"/>
          </a:xfrm>
        </p:spPr>
        <p:txBody>
          <a:bodyPr/>
          <a:lstStyle>
            <a:lvl1pPr marL="0" indent="0" algn="ctr">
              <a:buNone/>
              <a:defRPr>
                <a:solidFill>
                  <a:schemeClr val="tx1">
                    <a:tint val="75000"/>
                  </a:schemeClr>
                </a:solidFill>
              </a:defRPr>
            </a:lvl1pPr>
            <a:lvl2pPr marL="564322" indent="0" algn="ctr">
              <a:buNone/>
              <a:defRPr>
                <a:solidFill>
                  <a:schemeClr val="tx1">
                    <a:tint val="75000"/>
                  </a:schemeClr>
                </a:solidFill>
              </a:defRPr>
            </a:lvl2pPr>
            <a:lvl3pPr marL="1128644" indent="0" algn="ctr">
              <a:buNone/>
              <a:defRPr>
                <a:solidFill>
                  <a:schemeClr val="tx1">
                    <a:tint val="75000"/>
                  </a:schemeClr>
                </a:solidFill>
              </a:defRPr>
            </a:lvl3pPr>
            <a:lvl4pPr marL="1692966" indent="0" algn="ctr">
              <a:buNone/>
              <a:defRPr>
                <a:solidFill>
                  <a:schemeClr val="tx1">
                    <a:tint val="75000"/>
                  </a:schemeClr>
                </a:solidFill>
              </a:defRPr>
            </a:lvl4pPr>
            <a:lvl5pPr marL="2257288" indent="0" algn="ctr">
              <a:buNone/>
              <a:defRPr>
                <a:solidFill>
                  <a:schemeClr val="tx1">
                    <a:tint val="75000"/>
                  </a:schemeClr>
                </a:solidFill>
              </a:defRPr>
            </a:lvl5pPr>
            <a:lvl6pPr marL="2821610" indent="0" algn="ctr">
              <a:buNone/>
              <a:defRPr>
                <a:solidFill>
                  <a:schemeClr val="tx1">
                    <a:tint val="75000"/>
                  </a:schemeClr>
                </a:solidFill>
              </a:defRPr>
            </a:lvl6pPr>
            <a:lvl7pPr marL="3385932" indent="0" algn="ctr">
              <a:buNone/>
              <a:defRPr>
                <a:solidFill>
                  <a:schemeClr val="tx1">
                    <a:tint val="75000"/>
                  </a:schemeClr>
                </a:solidFill>
              </a:defRPr>
            </a:lvl7pPr>
            <a:lvl8pPr marL="3950254" indent="0" algn="ctr">
              <a:buNone/>
              <a:defRPr>
                <a:solidFill>
                  <a:schemeClr val="tx1">
                    <a:tint val="75000"/>
                  </a:schemeClr>
                </a:solidFill>
              </a:defRPr>
            </a:lvl8pPr>
            <a:lvl9pPr marL="4514576"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lvl1pPr>
              <a:defRPr/>
            </a:lvl1pPr>
          </a:lstStyle>
          <a:p>
            <a:pPr>
              <a:defRPr/>
            </a:pPr>
            <a:fld id="{37DA5640-54D8-46A0-A24F-0AED576D7C0A}" type="datetimeFigureOut">
              <a:rPr lang="zh-CN" altLang="en-US"/>
              <a:pPr>
                <a:defRPr/>
              </a:pPr>
              <a:t>2018/7/19</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90998567-55FC-417D-8980-E141752CDA41}" type="slidenum">
              <a:rPr lang="zh-CN" altLang="en-US"/>
              <a:pPr>
                <a:defRPr/>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lvl1pPr>
              <a:defRPr/>
            </a:lvl1pPr>
          </a:lstStyle>
          <a:p>
            <a:pPr>
              <a:defRPr/>
            </a:pPr>
            <a:fld id="{0D118184-088C-4071-8186-348571D559F6}" type="datetime1">
              <a:rPr lang="en-US" altLang="zh-CN"/>
              <a:pPr>
                <a:defRPr/>
              </a:pPr>
              <a:t>7/19/2018</a:t>
            </a:fld>
            <a:endParaRPr lang="zh-CN" altLang="en-US" sz="2200">
              <a:solidFill>
                <a:schemeClr val="tx1"/>
              </a:solidFill>
            </a:endParaRPr>
          </a:p>
        </p:txBody>
      </p:sp>
      <p:sp>
        <p:nvSpPr>
          <p:cNvPr id="5" name="Footer Placeholder 4"/>
          <p:cNvSpPr>
            <a:spLocks noGrp="1"/>
          </p:cNvSpPr>
          <p:nvPr>
            <p:ph type="ftr" sz="quarter" idx="11"/>
          </p:nvPr>
        </p:nvSpPr>
        <p:spPr/>
        <p:txBody>
          <a:bodyPr/>
          <a:lstStyle>
            <a:lvl1pPr>
              <a:defRPr/>
            </a:lvl1pPr>
          </a:lstStyle>
          <a:p>
            <a:pPr>
              <a:defRPr/>
            </a:pPr>
            <a:endParaRPr lang="zh-CN" altLang="en-US"/>
          </a:p>
        </p:txBody>
      </p:sp>
      <p:sp>
        <p:nvSpPr>
          <p:cNvPr id="6" name="Slide Number Placeholder 5"/>
          <p:cNvSpPr>
            <a:spLocks noGrp="1"/>
          </p:cNvSpPr>
          <p:nvPr>
            <p:ph type="sldNum" sz="quarter" idx="12"/>
          </p:nvPr>
        </p:nvSpPr>
        <p:spPr/>
        <p:txBody>
          <a:bodyPr/>
          <a:lstStyle>
            <a:lvl1pPr>
              <a:defRPr/>
            </a:lvl1pPr>
          </a:lstStyle>
          <a:p>
            <a:pPr>
              <a:defRPr/>
            </a:pPr>
            <a:fld id="{7370853C-A13B-4DF7-B416-9C706B9F803D}" type="slidenum">
              <a:rPr lang="zh-CN" altLang="en-US"/>
              <a:pPr>
                <a:defRPr/>
              </a:pPr>
              <a:t>‹#›</a:t>
            </a:fld>
            <a:endParaRPr lang="zh-CN" altLang="en-US" sz="2200">
              <a:solidFill>
                <a:schemeClr val="tx1"/>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742" y="1710136"/>
            <a:ext cx="10514231" cy="2853398"/>
          </a:xfrm>
        </p:spPr>
        <p:txBody>
          <a:bodyPr anchor="b"/>
          <a:lstStyle>
            <a:lvl1pPr>
              <a:defRPr sz="7400"/>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831742" y="4590527"/>
            <a:ext cx="10514231" cy="1500535"/>
          </a:xfrm>
        </p:spPr>
        <p:txBody>
          <a:bodyPr/>
          <a:lstStyle>
            <a:lvl1pPr marL="0" indent="0">
              <a:buNone/>
              <a:defRPr sz="3000">
                <a:solidFill>
                  <a:schemeClr val="tx1">
                    <a:tint val="75000"/>
                  </a:schemeClr>
                </a:solidFill>
              </a:defRPr>
            </a:lvl1pPr>
            <a:lvl2pPr marL="564322" indent="0">
              <a:buNone/>
              <a:defRPr sz="2500">
                <a:solidFill>
                  <a:schemeClr val="tx1">
                    <a:tint val="75000"/>
                  </a:schemeClr>
                </a:solidFill>
              </a:defRPr>
            </a:lvl2pPr>
            <a:lvl3pPr marL="1128644" indent="0">
              <a:buNone/>
              <a:defRPr sz="2200">
                <a:solidFill>
                  <a:schemeClr val="tx1">
                    <a:tint val="75000"/>
                  </a:schemeClr>
                </a:solidFill>
              </a:defRPr>
            </a:lvl3pPr>
            <a:lvl4pPr marL="1692966" indent="0">
              <a:buNone/>
              <a:defRPr sz="2000">
                <a:solidFill>
                  <a:schemeClr val="tx1">
                    <a:tint val="75000"/>
                  </a:schemeClr>
                </a:solidFill>
              </a:defRPr>
            </a:lvl4pPr>
            <a:lvl5pPr marL="2257288" indent="0">
              <a:buNone/>
              <a:defRPr sz="2000">
                <a:solidFill>
                  <a:schemeClr val="tx1">
                    <a:tint val="75000"/>
                  </a:schemeClr>
                </a:solidFill>
              </a:defRPr>
            </a:lvl5pPr>
            <a:lvl6pPr marL="2821610" indent="0">
              <a:buNone/>
              <a:defRPr sz="2000">
                <a:solidFill>
                  <a:schemeClr val="tx1">
                    <a:tint val="75000"/>
                  </a:schemeClr>
                </a:solidFill>
              </a:defRPr>
            </a:lvl6pPr>
            <a:lvl7pPr marL="3385932" indent="0">
              <a:buNone/>
              <a:defRPr sz="2000">
                <a:solidFill>
                  <a:schemeClr val="tx1">
                    <a:tint val="75000"/>
                  </a:schemeClr>
                </a:solidFill>
              </a:defRPr>
            </a:lvl7pPr>
            <a:lvl8pPr marL="3950254" indent="0">
              <a:buNone/>
              <a:defRPr sz="2000">
                <a:solidFill>
                  <a:schemeClr val="tx1">
                    <a:tint val="75000"/>
                  </a:schemeClr>
                </a:solidFill>
              </a:defRPr>
            </a:lvl8pPr>
            <a:lvl9pPr marL="4514576" indent="0">
              <a:buNone/>
              <a:defRPr sz="20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lvl1pPr>
              <a:defRPr/>
            </a:lvl1pPr>
          </a:lstStyle>
          <a:p>
            <a:pPr>
              <a:defRPr/>
            </a:pPr>
            <a:fld id="{C41B6EED-FBD0-41C4-9CD3-056DFEB6A275}" type="datetime1">
              <a:rPr lang="en-US" altLang="zh-CN"/>
              <a:pPr>
                <a:defRPr/>
              </a:pPr>
              <a:t>7/19/2018</a:t>
            </a:fld>
            <a:endParaRPr lang="zh-CN" altLang="en-US" sz="2200">
              <a:solidFill>
                <a:schemeClr val="tx1"/>
              </a:solidFill>
            </a:endParaRPr>
          </a:p>
        </p:txBody>
      </p:sp>
      <p:sp>
        <p:nvSpPr>
          <p:cNvPr id="5" name="Footer Placeholder 4"/>
          <p:cNvSpPr>
            <a:spLocks noGrp="1"/>
          </p:cNvSpPr>
          <p:nvPr>
            <p:ph type="ftr" sz="quarter" idx="11"/>
          </p:nvPr>
        </p:nvSpPr>
        <p:spPr/>
        <p:txBody>
          <a:bodyPr/>
          <a:lstStyle>
            <a:lvl1pPr>
              <a:defRPr/>
            </a:lvl1pPr>
          </a:lstStyle>
          <a:p>
            <a:pPr>
              <a:defRPr/>
            </a:pPr>
            <a:endParaRPr lang="zh-CN" altLang="en-US"/>
          </a:p>
        </p:txBody>
      </p:sp>
      <p:sp>
        <p:nvSpPr>
          <p:cNvPr id="6" name="Slide Number Placeholder 5"/>
          <p:cNvSpPr>
            <a:spLocks noGrp="1"/>
          </p:cNvSpPr>
          <p:nvPr>
            <p:ph type="sldNum" sz="quarter" idx="12"/>
          </p:nvPr>
        </p:nvSpPr>
        <p:spPr/>
        <p:txBody>
          <a:bodyPr/>
          <a:lstStyle>
            <a:lvl1pPr>
              <a:defRPr/>
            </a:lvl1pPr>
          </a:lstStyle>
          <a:p>
            <a:pPr>
              <a:defRPr/>
            </a:pPr>
            <a:fld id="{212407EC-429B-4020-AA65-30C2931A17F9}" type="slidenum">
              <a:rPr lang="zh-CN" altLang="en-US"/>
              <a:pPr>
                <a:defRPr/>
              </a:pPr>
              <a:t>‹#›</a:t>
            </a:fld>
            <a:endParaRPr lang="zh-CN" altLang="en-US" sz="2200">
              <a:solidFill>
                <a:schemeClr val="tx1"/>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hasCustomPrompt="1"/>
          </p:nvPr>
        </p:nvSpPr>
        <p:spPr>
          <a:xfrm>
            <a:off x="838091" y="1826047"/>
            <a:ext cx="5180926" cy="4352346"/>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hasCustomPrompt="1"/>
          </p:nvPr>
        </p:nvSpPr>
        <p:spPr>
          <a:xfrm>
            <a:off x="6171396" y="1826047"/>
            <a:ext cx="5180926" cy="4352346"/>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3"/>
          <p:cNvSpPr>
            <a:spLocks noGrp="1"/>
          </p:cNvSpPr>
          <p:nvPr>
            <p:ph type="dt" sz="half" idx="10"/>
          </p:nvPr>
        </p:nvSpPr>
        <p:spPr/>
        <p:txBody>
          <a:bodyPr/>
          <a:lstStyle>
            <a:lvl1pPr>
              <a:defRPr/>
            </a:lvl1pPr>
          </a:lstStyle>
          <a:p>
            <a:pPr>
              <a:defRPr/>
            </a:pPr>
            <a:fld id="{C1EE0565-B820-46A1-B9DF-F90DEE43CCD0}" type="datetime1">
              <a:rPr lang="en-US" altLang="zh-CN"/>
              <a:pPr>
                <a:defRPr/>
              </a:pPr>
              <a:t>7/19/2018</a:t>
            </a:fld>
            <a:endParaRPr lang="zh-CN" altLang="en-US" sz="2200">
              <a:solidFill>
                <a:schemeClr val="tx1"/>
              </a:solidFill>
            </a:endParaRPr>
          </a:p>
        </p:txBody>
      </p:sp>
      <p:sp>
        <p:nvSpPr>
          <p:cNvPr id="6" name="Footer Placeholder 4"/>
          <p:cNvSpPr>
            <a:spLocks noGrp="1"/>
          </p:cNvSpPr>
          <p:nvPr>
            <p:ph type="ftr" sz="quarter" idx="11"/>
          </p:nvPr>
        </p:nvSpPr>
        <p:spPr/>
        <p:txBody>
          <a:bodyPr/>
          <a:lstStyle>
            <a:lvl1pPr>
              <a:defRPr/>
            </a:lvl1pPr>
          </a:lstStyle>
          <a:p>
            <a:pPr>
              <a:defRPr/>
            </a:pPr>
            <a:endParaRPr lang="zh-CN" altLang="en-US"/>
          </a:p>
        </p:txBody>
      </p:sp>
      <p:sp>
        <p:nvSpPr>
          <p:cNvPr id="7" name="Slide Number Placeholder 5"/>
          <p:cNvSpPr>
            <a:spLocks noGrp="1"/>
          </p:cNvSpPr>
          <p:nvPr>
            <p:ph type="sldNum" sz="quarter" idx="12"/>
          </p:nvPr>
        </p:nvSpPr>
        <p:spPr>
          <a:xfrm>
            <a:off x="8869797" y="435077"/>
            <a:ext cx="2742843" cy="365209"/>
          </a:xfrm>
        </p:spPr>
        <p:txBody>
          <a:bodyPr/>
          <a:lstStyle>
            <a:lvl1pPr>
              <a:defRPr/>
            </a:lvl1pPr>
          </a:lstStyle>
          <a:p>
            <a:pPr>
              <a:defRPr/>
            </a:pPr>
            <a:fld id="{47427056-C14A-4284-A30B-6F3F838D1BDD}" type="slidenum">
              <a:rPr lang="zh-CN" altLang="en-US"/>
              <a:pPr>
                <a:defRPr/>
              </a:pPr>
              <a:t>‹#›</a:t>
            </a:fld>
            <a:endParaRPr lang="zh-CN" altLang="en-US" sz="2200">
              <a:solidFill>
                <a:schemeClr val="tx1"/>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680" y="365212"/>
            <a:ext cx="10514231" cy="1325870"/>
          </a:xfrm>
        </p:spPr>
        <p:txBody>
          <a:body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839681" y="1681552"/>
            <a:ext cx="5157115" cy="824103"/>
          </a:xfrm>
        </p:spPr>
        <p:txBody>
          <a:bodyPr anchor="b"/>
          <a:lstStyle>
            <a:lvl1pPr marL="0" indent="0">
              <a:buNone/>
              <a:defRPr sz="3000" b="1"/>
            </a:lvl1pPr>
            <a:lvl2pPr marL="564322" indent="0">
              <a:buNone/>
              <a:defRPr sz="2500" b="1"/>
            </a:lvl2pPr>
            <a:lvl3pPr marL="1128644" indent="0">
              <a:buNone/>
              <a:defRPr sz="2200" b="1"/>
            </a:lvl3pPr>
            <a:lvl4pPr marL="1692966" indent="0">
              <a:buNone/>
              <a:defRPr sz="2000" b="1"/>
            </a:lvl4pPr>
            <a:lvl5pPr marL="2257288" indent="0">
              <a:buNone/>
              <a:defRPr sz="2000" b="1"/>
            </a:lvl5pPr>
            <a:lvl6pPr marL="2821610" indent="0">
              <a:buNone/>
              <a:defRPr sz="2000" b="1"/>
            </a:lvl6pPr>
            <a:lvl7pPr marL="3385932" indent="0">
              <a:buNone/>
              <a:defRPr sz="2000" b="1"/>
            </a:lvl7pPr>
            <a:lvl8pPr marL="3950254" indent="0">
              <a:buNone/>
              <a:defRPr sz="2000" b="1"/>
            </a:lvl8pPr>
            <a:lvl9pPr marL="4514576" indent="0">
              <a:buNone/>
              <a:defRPr sz="2000" b="1"/>
            </a:lvl9pPr>
          </a:lstStyle>
          <a:p>
            <a:pPr lvl="0"/>
            <a:r>
              <a:rPr lang="zh-CN" altLang="en-US"/>
              <a:t>编辑母版文本样式</a:t>
            </a:r>
          </a:p>
        </p:txBody>
      </p:sp>
      <p:sp>
        <p:nvSpPr>
          <p:cNvPr id="4" name="Content Placeholder 3"/>
          <p:cNvSpPr>
            <a:spLocks noGrp="1"/>
          </p:cNvSpPr>
          <p:nvPr>
            <p:ph sz="half" idx="2" hasCustomPrompt="1"/>
          </p:nvPr>
        </p:nvSpPr>
        <p:spPr>
          <a:xfrm>
            <a:off x="839681" y="2505655"/>
            <a:ext cx="5157115" cy="3685441"/>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hasCustomPrompt="1"/>
          </p:nvPr>
        </p:nvSpPr>
        <p:spPr>
          <a:xfrm>
            <a:off x="6171398" y="1681552"/>
            <a:ext cx="5182513" cy="824103"/>
          </a:xfrm>
        </p:spPr>
        <p:txBody>
          <a:bodyPr anchor="b"/>
          <a:lstStyle>
            <a:lvl1pPr marL="0" indent="0">
              <a:buNone/>
              <a:defRPr sz="3000" b="1"/>
            </a:lvl1pPr>
            <a:lvl2pPr marL="564322" indent="0">
              <a:buNone/>
              <a:defRPr sz="2500" b="1"/>
            </a:lvl2pPr>
            <a:lvl3pPr marL="1128644" indent="0">
              <a:buNone/>
              <a:defRPr sz="2200" b="1"/>
            </a:lvl3pPr>
            <a:lvl4pPr marL="1692966" indent="0">
              <a:buNone/>
              <a:defRPr sz="2000" b="1"/>
            </a:lvl4pPr>
            <a:lvl5pPr marL="2257288" indent="0">
              <a:buNone/>
              <a:defRPr sz="2000" b="1"/>
            </a:lvl5pPr>
            <a:lvl6pPr marL="2821610" indent="0">
              <a:buNone/>
              <a:defRPr sz="2000" b="1"/>
            </a:lvl6pPr>
            <a:lvl7pPr marL="3385932" indent="0">
              <a:buNone/>
              <a:defRPr sz="2000" b="1"/>
            </a:lvl7pPr>
            <a:lvl8pPr marL="3950254" indent="0">
              <a:buNone/>
              <a:defRPr sz="2000" b="1"/>
            </a:lvl8pPr>
            <a:lvl9pPr marL="4514576" indent="0">
              <a:buNone/>
              <a:defRPr sz="2000" b="1"/>
            </a:lvl9pPr>
          </a:lstStyle>
          <a:p>
            <a:pPr lvl="0"/>
            <a:r>
              <a:rPr lang="zh-CN" altLang="en-US"/>
              <a:t>编辑母版文本样式</a:t>
            </a:r>
          </a:p>
        </p:txBody>
      </p:sp>
      <p:sp>
        <p:nvSpPr>
          <p:cNvPr id="6" name="Content Placeholder 5"/>
          <p:cNvSpPr>
            <a:spLocks noGrp="1"/>
          </p:cNvSpPr>
          <p:nvPr>
            <p:ph sz="quarter" idx="4" hasCustomPrompt="1"/>
          </p:nvPr>
        </p:nvSpPr>
        <p:spPr>
          <a:xfrm>
            <a:off x="6171398" y="2505655"/>
            <a:ext cx="5182513" cy="3685441"/>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3"/>
          <p:cNvSpPr>
            <a:spLocks noGrp="1"/>
          </p:cNvSpPr>
          <p:nvPr>
            <p:ph type="dt" sz="half" idx="10"/>
          </p:nvPr>
        </p:nvSpPr>
        <p:spPr/>
        <p:txBody>
          <a:bodyPr/>
          <a:lstStyle>
            <a:lvl1pPr>
              <a:defRPr/>
            </a:lvl1pPr>
          </a:lstStyle>
          <a:p>
            <a:pPr>
              <a:defRPr/>
            </a:pPr>
            <a:fld id="{9CC6458E-1F65-4850-8D54-DB746038D3A1}" type="datetime1">
              <a:rPr lang="en-US" altLang="zh-CN"/>
              <a:pPr>
                <a:defRPr/>
              </a:pPr>
              <a:t>7/19/2018</a:t>
            </a:fld>
            <a:endParaRPr lang="zh-CN" altLang="en-US" sz="2200">
              <a:solidFill>
                <a:schemeClr val="tx1"/>
              </a:solidFill>
            </a:endParaRPr>
          </a:p>
        </p:txBody>
      </p:sp>
      <p:sp>
        <p:nvSpPr>
          <p:cNvPr id="8" name="Footer Placeholder 4"/>
          <p:cNvSpPr>
            <a:spLocks noGrp="1"/>
          </p:cNvSpPr>
          <p:nvPr>
            <p:ph type="ftr" sz="quarter" idx="11"/>
          </p:nvPr>
        </p:nvSpPr>
        <p:spPr/>
        <p:txBody>
          <a:bodyPr/>
          <a:lstStyle>
            <a:lvl1pPr>
              <a:defRPr/>
            </a:lvl1pPr>
          </a:lstStyle>
          <a:p>
            <a:pPr>
              <a:defRPr/>
            </a:pPr>
            <a:endParaRPr lang="zh-CN" altLang="en-US"/>
          </a:p>
        </p:txBody>
      </p:sp>
      <p:sp>
        <p:nvSpPr>
          <p:cNvPr id="9" name="Slide Number Placeholder 5"/>
          <p:cNvSpPr>
            <a:spLocks noGrp="1"/>
          </p:cNvSpPr>
          <p:nvPr>
            <p:ph type="sldNum" sz="quarter" idx="12"/>
          </p:nvPr>
        </p:nvSpPr>
        <p:spPr/>
        <p:txBody>
          <a:bodyPr/>
          <a:lstStyle>
            <a:lvl1pPr>
              <a:defRPr/>
            </a:lvl1pPr>
          </a:lstStyle>
          <a:p>
            <a:pPr>
              <a:defRPr/>
            </a:pPr>
            <a:fld id="{832B5675-9EF4-4C9D-A82C-85A3316882C8}" type="slidenum">
              <a:rPr lang="zh-CN" altLang="en-US"/>
              <a:pPr>
                <a:defRPr/>
              </a:pPr>
              <a:t>‹#›</a:t>
            </a:fld>
            <a:endParaRPr lang="zh-CN" altLang="en-US" sz="2200">
              <a:solidFill>
                <a:schemeClr val="tx1"/>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3"/>
          <p:cNvSpPr>
            <a:spLocks noGrp="1"/>
          </p:cNvSpPr>
          <p:nvPr>
            <p:ph type="dt" sz="half" idx="10"/>
          </p:nvPr>
        </p:nvSpPr>
        <p:spPr/>
        <p:txBody>
          <a:bodyPr/>
          <a:lstStyle>
            <a:lvl1pPr>
              <a:defRPr/>
            </a:lvl1pPr>
          </a:lstStyle>
          <a:p>
            <a:pPr>
              <a:defRPr/>
            </a:pPr>
            <a:fld id="{2455241C-BEE9-4BC8-9687-871470307DB3}" type="datetime1">
              <a:rPr lang="en-US" altLang="zh-CN"/>
              <a:pPr>
                <a:defRPr/>
              </a:pPr>
              <a:t>7/19/2018</a:t>
            </a:fld>
            <a:endParaRPr lang="zh-CN" altLang="en-US" sz="2200">
              <a:solidFill>
                <a:schemeClr val="tx1"/>
              </a:solidFill>
            </a:endParaRPr>
          </a:p>
        </p:txBody>
      </p:sp>
      <p:sp>
        <p:nvSpPr>
          <p:cNvPr id="4" name="Footer Placeholder 4"/>
          <p:cNvSpPr>
            <a:spLocks noGrp="1"/>
          </p:cNvSpPr>
          <p:nvPr>
            <p:ph type="ftr" sz="quarter" idx="11"/>
          </p:nvPr>
        </p:nvSpPr>
        <p:spPr/>
        <p:txBody>
          <a:bodyPr/>
          <a:lstStyle>
            <a:lvl1pPr>
              <a:defRPr/>
            </a:lvl1pPr>
          </a:lstStyle>
          <a:p>
            <a:pPr>
              <a:defRPr/>
            </a:pPr>
            <a:endParaRPr lang="zh-CN" altLang="en-US"/>
          </a:p>
        </p:txBody>
      </p:sp>
      <p:sp>
        <p:nvSpPr>
          <p:cNvPr id="5" name="Slide Number Placeholder 5"/>
          <p:cNvSpPr>
            <a:spLocks noGrp="1"/>
          </p:cNvSpPr>
          <p:nvPr>
            <p:ph type="sldNum" sz="quarter" idx="12"/>
          </p:nvPr>
        </p:nvSpPr>
        <p:spPr/>
        <p:txBody>
          <a:bodyPr/>
          <a:lstStyle>
            <a:lvl1pPr>
              <a:defRPr/>
            </a:lvl1pPr>
          </a:lstStyle>
          <a:p>
            <a:pPr>
              <a:defRPr/>
            </a:pPr>
            <a:fld id="{B2017513-37F5-40D4-A547-AB4C46A219BC}" type="slidenum">
              <a:rPr lang="zh-CN" altLang="en-US"/>
              <a:pPr>
                <a:defRPr/>
              </a:pPr>
              <a:t>‹#›</a:t>
            </a:fld>
            <a:endParaRPr lang="zh-CN" altLang="en-US" sz="2200">
              <a:solidFill>
                <a:schemeClr val="tx1"/>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F31FBD26-AE4C-4186-868E-3597CF3EB38C}" type="datetime1">
              <a:rPr lang="en-US" altLang="zh-CN"/>
              <a:pPr>
                <a:defRPr/>
              </a:pPr>
              <a:t>7/19/2018</a:t>
            </a:fld>
            <a:endParaRPr lang="zh-CN" altLang="en-US" sz="2200">
              <a:solidFill>
                <a:schemeClr val="tx1"/>
              </a:solidFill>
            </a:endParaRPr>
          </a:p>
        </p:txBody>
      </p:sp>
      <p:sp>
        <p:nvSpPr>
          <p:cNvPr id="3" name="Footer Placeholder 4"/>
          <p:cNvSpPr>
            <a:spLocks noGrp="1"/>
          </p:cNvSpPr>
          <p:nvPr>
            <p:ph type="ftr" sz="quarter" idx="11"/>
          </p:nvPr>
        </p:nvSpPr>
        <p:spPr/>
        <p:txBody>
          <a:bodyPr/>
          <a:lstStyle>
            <a:lvl1pPr>
              <a:defRPr/>
            </a:lvl1pPr>
          </a:lstStyle>
          <a:p>
            <a:pPr>
              <a:defRPr/>
            </a:pPr>
            <a:endParaRPr lang="zh-CN" altLang="en-US"/>
          </a:p>
        </p:txBody>
      </p:sp>
      <p:sp>
        <p:nvSpPr>
          <p:cNvPr id="4" name="Slide Number Placeholder 5"/>
          <p:cNvSpPr>
            <a:spLocks noGrp="1"/>
          </p:cNvSpPr>
          <p:nvPr>
            <p:ph type="sldNum" sz="quarter" idx="12"/>
          </p:nvPr>
        </p:nvSpPr>
        <p:spPr/>
        <p:txBody>
          <a:bodyPr/>
          <a:lstStyle>
            <a:lvl1pPr>
              <a:defRPr/>
            </a:lvl1pPr>
          </a:lstStyle>
          <a:p>
            <a:pPr>
              <a:defRPr/>
            </a:pPr>
            <a:fld id="{C6710700-E56D-4930-B762-F02D2E4FEA1F}" type="slidenum">
              <a:rPr lang="zh-CN" altLang="en-US"/>
              <a:pPr>
                <a:defRPr/>
              </a:pPr>
              <a:t>‹#›</a:t>
            </a:fld>
            <a:endParaRPr lang="zh-CN" altLang="en-US" sz="2200">
              <a:solidFill>
                <a:schemeClr val="tx1"/>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680" y="457306"/>
            <a:ext cx="3931725" cy="1600571"/>
          </a:xfrm>
        </p:spPr>
        <p:txBody>
          <a:bodyPr anchor="b"/>
          <a:lstStyle>
            <a:lvl1pPr>
              <a:defRPr sz="3900"/>
            </a:lvl1pPr>
          </a:lstStyle>
          <a:p>
            <a:r>
              <a:rPr lang="zh-CN" altLang="en-US"/>
              <a:t>单击此处编辑母版标题样式</a:t>
            </a:r>
            <a:endParaRPr lang="en-US" dirty="0"/>
          </a:p>
        </p:txBody>
      </p:sp>
      <p:sp>
        <p:nvSpPr>
          <p:cNvPr id="3" name="Content Placeholder 2"/>
          <p:cNvSpPr>
            <a:spLocks noGrp="1"/>
          </p:cNvSpPr>
          <p:nvPr>
            <p:ph idx="1" hasCustomPrompt="1"/>
          </p:nvPr>
        </p:nvSpPr>
        <p:spPr>
          <a:xfrm>
            <a:off x="5182514" y="987655"/>
            <a:ext cx="6171397" cy="4874754"/>
          </a:xfrm>
        </p:spPr>
        <p:txBody>
          <a:bodyPr/>
          <a:lstStyle>
            <a:lvl1pPr>
              <a:defRPr sz="3900"/>
            </a:lvl1pPr>
            <a:lvl2pPr>
              <a:defRPr sz="3500"/>
            </a:lvl2pPr>
            <a:lvl3pPr>
              <a:defRPr sz="3000"/>
            </a:lvl3pPr>
            <a:lvl4pPr>
              <a:defRPr sz="2500"/>
            </a:lvl4pPr>
            <a:lvl5pPr>
              <a:defRPr sz="2500"/>
            </a:lvl5pPr>
            <a:lvl6pPr>
              <a:defRPr sz="2500"/>
            </a:lvl6pPr>
            <a:lvl7pPr>
              <a:defRPr sz="2500"/>
            </a:lvl7pPr>
            <a:lvl8pPr>
              <a:defRPr sz="2500"/>
            </a:lvl8pPr>
            <a:lvl9pPr>
              <a:defRPr sz="25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hasCustomPrompt="1"/>
          </p:nvPr>
        </p:nvSpPr>
        <p:spPr>
          <a:xfrm>
            <a:off x="839680" y="2057877"/>
            <a:ext cx="3931725" cy="3812471"/>
          </a:xfrm>
        </p:spPr>
        <p:txBody>
          <a:bodyPr/>
          <a:lstStyle>
            <a:lvl1pPr marL="0" indent="0">
              <a:buNone/>
              <a:defRPr sz="2000"/>
            </a:lvl1pPr>
            <a:lvl2pPr marL="564322" indent="0">
              <a:buNone/>
              <a:defRPr sz="1700"/>
            </a:lvl2pPr>
            <a:lvl3pPr marL="1128644" indent="0">
              <a:buNone/>
              <a:defRPr sz="1500"/>
            </a:lvl3pPr>
            <a:lvl4pPr marL="1692966" indent="0">
              <a:buNone/>
              <a:defRPr sz="1200"/>
            </a:lvl4pPr>
            <a:lvl5pPr marL="2257288" indent="0">
              <a:buNone/>
              <a:defRPr sz="1200"/>
            </a:lvl5pPr>
            <a:lvl6pPr marL="2821610" indent="0">
              <a:buNone/>
              <a:defRPr sz="1200"/>
            </a:lvl6pPr>
            <a:lvl7pPr marL="3385932" indent="0">
              <a:buNone/>
              <a:defRPr sz="1200"/>
            </a:lvl7pPr>
            <a:lvl8pPr marL="3950254" indent="0">
              <a:buNone/>
              <a:defRPr sz="1200"/>
            </a:lvl8pPr>
            <a:lvl9pPr marL="4514576" indent="0">
              <a:buNone/>
              <a:defRPr sz="1200"/>
            </a:lvl9pPr>
          </a:lstStyle>
          <a:p>
            <a:pPr lvl="0"/>
            <a:r>
              <a:rPr lang="zh-CN" altLang="en-US"/>
              <a:t>编辑母版文本样式</a:t>
            </a:r>
          </a:p>
        </p:txBody>
      </p:sp>
      <p:sp>
        <p:nvSpPr>
          <p:cNvPr id="5" name="Date Placeholder 3"/>
          <p:cNvSpPr>
            <a:spLocks noGrp="1"/>
          </p:cNvSpPr>
          <p:nvPr>
            <p:ph type="dt" sz="half" idx="10"/>
          </p:nvPr>
        </p:nvSpPr>
        <p:spPr/>
        <p:txBody>
          <a:bodyPr/>
          <a:lstStyle>
            <a:lvl1pPr>
              <a:defRPr/>
            </a:lvl1pPr>
          </a:lstStyle>
          <a:p>
            <a:pPr>
              <a:defRPr/>
            </a:pPr>
            <a:fld id="{1A93CF78-54FF-4D2D-96AA-F8CD6AEE43D9}" type="datetime1">
              <a:rPr lang="en-US" altLang="zh-CN"/>
              <a:pPr>
                <a:defRPr/>
              </a:pPr>
              <a:t>7/19/2018</a:t>
            </a:fld>
            <a:endParaRPr lang="zh-CN" altLang="en-US" sz="2200">
              <a:solidFill>
                <a:schemeClr val="tx1"/>
              </a:solidFill>
            </a:endParaRPr>
          </a:p>
        </p:txBody>
      </p:sp>
      <p:sp>
        <p:nvSpPr>
          <p:cNvPr id="6" name="Footer Placeholder 4"/>
          <p:cNvSpPr>
            <a:spLocks noGrp="1"/>
          </p:cNvSpPr>
          <p:nvPr>
            <p:ph type="ftr" sz="quarter" idx="11"/>
          </p:nvPr>
        </p:nvSpPr>
        <p:spPr/>
        <p:txBody>
          <a:bodyPr/>
          <a:lstStyle>
            <a:lvl1pPr>
              <a:defRPr/>
            </a:lvl1pPr>
          </a:lstStyle>
          <a:p>
            <a:pPr>
              <a:defRPr/>
            </a:pPr>
            <a:endParaRPr lang="zh-CN" altLang="en-US"/>
          </a:p>
        </p:txBody>
      </p:sp>
      <p:sp>
        <p:nvSpPr>
          <p:cNvPr id="7" name="Slide Number Placeholder 5"/>
          <p:cNvSpPr>
            <a:spLocks noGrp="1"/>
          </p:cNvSpPr>
          <p:nvPr>
            <p:ph type="sldNum" sz="quarter" idx="12"/>
          </p:nvPr>
        </p:nvSpPr>
        <p:spPr/>
        <p:txBody>
          <a:bodyPr/>
          <a:lstStyle>
            <a:lvl1pPr>
              <a:defRPr/>
            </a:lvl1pPr>
          </a:lstStyle>
          <a:p>
            <a:pPr>
              <a:defRPr/>
            </a:pPr>
            <a:fld id="{D9FC96B1-F317-4F44-8B2F-2E603BEB969E}" type="slidenum">
              <a:rPr lang="zh-CN" altLang="en-US"/>
              <a:pPr>
                <a:defRPr/>
              </a:pPr>
              <a:t>‹#›</a:t>
            </a:fld>
            <a:endParaRPr lang="zh-CN" altLang="en-US" sz="2200">
              <a:solidFill>
                <a:schemeClr val="tx1"/>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680" y="457306"/>
            <a:ext cx="3931725" cy="1600571"/>
          </a:xfrm>
        </p:spPr>
        <p:txBody>
          <a:bodyPr anchor="b"/>
          <a:lstStyle>
            <a:lvl1pPr>
              <a:defRPr sz="39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2514" y="987655"/>
            <a:ext cx="6171397" cy="4874754"/>
          </a:xfrm>
        </p:spPr>
        <p:txBody>
          <a:bodyPr rtlCol="0">
            <a:normAutofit/>
          </a:bodyPr>
          <a:lstStyle>
            <a:lvl1pPr marL="0" indent="0">
              <a:buNone/>
              <a:defRPr sz="3900"/>
            </a:lvl1pPr>
            <a:lvl2pPr marL="564322" indent="0">
              <a:buNone/>
              <a:defRPr sz="3500"/>
            </a:lvl2pPr>
            <a:lvl3pPr marL="1128644" indent="0">
              <a:buNone/>
              <a:defRPr sz="3000"/>
            </a:lvl3pPr>
            <a:lvl4pPr marL="1692966" indent="0">
              <a:buNone/>
              <a:defRPr sz="2500"/>
            </a:lvl4pPr>
            <a:lvl5pPr marL="2257288" indent="0">
              <a:buNone/>
              <a:defRPr sz="2500"/>
            </a:lvl5pPr>
            <a:lvl6pPr marL="2821610" indent="0">
              <a:buNone/>
              <a:defRPr sz="2500"/>
            </a:lvl6pPr>
            <a:lvl7pPr marL="3385932" indent="0">
              <a:buNone/>
              <a:defRPr sz="2500"/>
            </a:lvl7pPr>
            <a:lvl8pPr marL="3950254" indent="0">
              <a:buNone/>
              <a:defRPr sz="2500"/>
            </a:lvl8pPr>
            <a:lvl9pPr marL="4514576" indent="0">
              <a:buNone/>
              <a:defRPr sz="2500"/>
            </a:lvl9pPr>
          </a:lstStyle>
          <a:p>
            <a:pPr lvl="0"/>
            <a:r>
              <a:rPr lang="zh-CN" altLang="en-US" noProof="0"/>
              <a:t>单击图标添加图片</a:t>
            </a:r>
            <a:endParaRPr lang="en-US" noProof="0" dirty="0"/>
          </a:p>
        </p:txBody>
      </p:sp>
      <p:sp>
        <p:nvSpPr>
          <p:cNvPr id="4" name="Text Placeholder 3"/>
          <p:cNvSpPr>
            <a:spLocks noGrp="1"/>
          </p:cNvSpPr>
          <p:nvPr>
            <p:ph type="body" sz="half" idx="2" hasCustomPrompt="1"/>
          </p:nvPr>
        </p:nvSpPr>
        <p:spPr>
          <a:xfrm>
            <a:off x="839680" y="2057877"/>
            <a:ext cx="3931725" cy="3812471"/>
          </a:xfrm>
        </p:spPr>
        <p:txBody>
          <a:bodyPr/>
          <a:lstStyle>
            <a:lvl1pPr marL="0" indent="0">
              <a:buNone/>
              <a:defRPr sz="2000"/>
            </a:lvl1pPr>
            <a:lvl2pPr marL="564322" indent="0">
              <a:buNone/>
              <a:defRPr sz="1700"/>
            </a:lvl2pPr>
            <a:lvl3pPr marL="1128644" indent="0">
              <a:buNone/>
              <a:defRPr sz="1500"/>
            </a:lvl3pPr>
            <a:lvl4pPr marL="1692966" indent="0">
              <a:buNone/>
              <a:defRPr sz="1200"/>
            </a:lvl4pPr>
            <a:lvl5pPr marL="2257288" indent="0">
              <a:buNone/>
              <a:defRPr sz="1200"/>
            </a:lvl5pPr>
            <a:lvl6pPr marL="2821610" indent="0">
              <a:buNone/>
              <a:defRPr sz="1200"/>
            </a:lvl6pPr>
            <a:lvl7pPr marL="3385932" indent="0">
              <a:buNone/>
              <a:defRPr sz="1200"/>
            </a:lvl7pPr>
            <a:lvl8pPr marL="3950254" indent="0">
              <a:buNone/>
              <a:defRPr sz="1200"/>
            </a:lvl8pPr>
            <a:lvl9pPr marL="4514576" indent="0">
              <a:buNone/>
              <a:defRPr sz="1200"/>
            </a:lvl9pPr>
          </a:lstStyle>
          <a:p>
            <a:pPr lvl="0"/>
            <a:r>
              <a:rPr lang="zh-CN" altLang="en-US"/>
              <a:t>编辑母版文本样式</a:t>
            </a:r>
          </a:p>
        </p:txBody>
      </p:sp>
      <p:sp>
        <p:nvSpPr>
          <p:cNvPr id="5" name="Date Placeholder 3"/>
          <p:cNvSpPr>
            <a:spLocks noGrp="1"/>
          </p:cNvSpPr>
          <p:nvPr>
            <p:ph type="dt" sz="half" idx="10"/>
          </p:nvPr>
        </p:nvSpPr>
        <p:spPr/>
        <p:txBody>
          <a:bodyPr/>
          <a:lstStyle>
            <a:lvl1pPr>
              <a:defRPr/>
            </a:lvl1pPr>
          </a:lstStyle>
          <a:p>
            <a:pPr>
              <a:defRPr/>
            </a:pPr>
            <a:fld id="{8EFEDB98-A626-48EE-963E-CEDBA87E12AE}" type="datetime1">
              <a:rPr lang="en-US" altLang="zh-CN"/>
              <a:pPr>
                <a:defRPr/>
              </a:pPr>
              <a:t>7/19/2018</a:t>
            </a:fld>
            <a:endParaRPr lang="zh-CN" altLang="en-US" sz="2200">
              <a:solidFill>
                <a:schemeClr val="tx1"/>
              </a:solidFill>
            </a:endParaRPr>
          </a:p>
        </p:txBody>
      </p:sp>
      <p:sp>
        <p:nvSpPr>
          <p:cNvPr id="6" name="Footer Placeholder 4"/>
          <p:cNvSpPr>
            <a:spLocks noGrp="1"/>
          </p:cNvSpPr>
          <p:nvPr>
            <p:ph type="ftr" sz="quarter" idx="11"/>
          </p:nvPr>
        </p:nvSpPr>
        <p:spPr/>
        <p:txBody>
          <a:bodyPr/>
          <a:lstStyle>
            <a:lvl1pPr>
              <a:defRPr/>
            </a:lvl1pPr>
          </a:lstStyle>
          <a:p>
            <a:pPr>
              <a:defRPr/>
            </a:pPr>
            <a:endParaRPr lang="zh-CN" altLang="en-US"/>
          </a:p>
        </p:txBody>
      </p:sp>
      <p:sp>
        <p:nvSpPr>
          <p:cNvPr id="7" name="Slide Number Placeholder 5"/>
          <p:cNvSpPr>
            <a:spLocks noGrp="1"/>
          </p:cNvSpPr>
          <p:nvPr>
            <p:ph type="sldNum" sz="quarter" idx="12"/>
          </p:nvPr>
        </p:nvSpPr>
        <p:spPr/>
        <p:txBody>
          <a:bodyPr/>
          <a:lstStyle>
            <a:lvl1pPr>
              <a:defRPr/>
            </a:lvl1pPr>
          </a:lstStyle>
          <a:p>
            <a:pPr>
              <a:defRPr/>
            </a:pPr>
            <a:fld id="{EB082A52-F68A-4A6A-A32A-D23E1611DFC1}" type="slidenum">
              <a:rPr lang="zh-CN" altLang="en-US"/>
              <a:pPr>
                <a:defRPr/>
              </a:pPr>
              <a:t>‹#›</a:t>
            </a:fld>
            <a:endParaRPr lang="zh-CN" altLang="en-US" sz="2200">
              <a:solidFill>
                <a:schemeClr val="tx1"/>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074" name="Title Placeholder 1"/>
          <p:cNvSpPr>
            <a:spLocks noGrp="1"/>
          </p:cNvSpPr>
          <p:nvPr>
            <p:ph type="title"/>
          </p:nvPr>
        </p:nvSpPr>
        <p:spPr bwMode="auto">
          <a:xfrm>
            <a:off x="838092" y="365211"/>
            <a:ext cx="10514231" cy="1325870"/>
          </a:xfrm>
          <a:prstGeom prst="rect">
            <a:avLst/>
          </a:prstGeom>
          <a:noFill/>
          <a:ln w="9525">
            <a:noFill/>
            <a:miter lim="800000"/>
          </a:ln>
        </p:spPr>
        <p:txBody>
          <a:bodyPr vert="horz" wrap="square" lIns="112864" tIns="56432" rIns="112864" bIns="56432" numCol="1" anchor="ctr" anchorCtr="0" compatLnSpc="1"/>
          <a:lstStyle/>
          <a:p>
            <a:pPr lvl="0"/>
            <a:r>
              <a:rPr lang="zh-CN" altLang="en-US" smtClean="0"/>
              <a:t>单击此处编辑母版标题样式</a:t>
            </a:r>
            <a:endParaRPr lang="en-US" smtClean="0"/>
          </a:p>
        </p:txBody>
      </p:sp>
      <p:sp>
        <p:nvSpPr>
          <p:cNvPr id="3075" name="Text Placeholder 2"/>
          <p:cNvSpPr>
            <a:spLocks noGrp="1"/>
          </p:cNvSpPr>
          <p:nvPr>
            <p:ph type="body" idx="1"/>
          </p:nvPr>
        </p:nvSpPr>
        <p:spPr bwMode="auto">
          <a:xfrm>
            <a:off x="838092" y="1826047"/>
            <a:ext cx="10514231" cy="4352346"/>
          </a:xfrm>
          <a:prstGeom prst="rect">
            <a:avLst/>
          </a:prstGeom>
          <a:noFill/>
          <a:ln w="9525">
            <a:noFill/>
            <a:miter lim="800000"/>
          </a:ln>
        </p:spPr>
        <p:txBody>
          <a:bodyPr vert="horz" wrap="square" lIns="112864" tIns="56432" rIns="112864" bIns="56432" numCol="1" anchor="t" anchorCtr="0" compatLnSpc="1"/>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smtClean="0"/>
          </a:p>
        </p:txBody>
      </p:sp>
      <p:sp>
        <p:nvSpPr>
          <p:cNvPr id="4" name="Date Placeholder 3"/>
          <p:cNvSpPr>
            <a:spLocks noGrp="1"/>
          </p:cNvSpPr>
          <p:nvPr>
            <p:ph type="dt" sz="half" idx="2"/>
          </p:nvPr>
        </p:nvSpPr>
        <p:spPr>
          <a:xfrm>
            <a:off x="838091" y="6357823"/>
            <a:ext cx="2742843" cy="365209"/>
          </a:xfrm>
          <a:prstGeom prst="rect">
            <a:avLst/>
          </a:prstGeom>
        </p:spPr>
        <p:txBody>
          <a:bodyPr vert="horz" lIns="112864" tIns="56432" rIns="112864" bIns="56432" rtlCol="0" anchor="ctr"/>
          <a:lstStyle>
            <a:lvl1pPr algn="l" eaLnBrk="0" hangingPunct="0">
              <a:defRPr sz="1500">
                <a:solidFill>
                  <a:schemeClr val="tx1">
                    <a:tint val="75000"/>
                  </a:schemeClr>
                </a:solidFill>
                <a:latin typeface="Arial" panose="020B0604020202020204" pitchFamily="34" charset="0"/>
              </a:defRPr>
            </a:lvl1pPr>
          </a:lstStyle>
          <a:p>
            <a:pPr>
              <a:defRPr/>
            </a:pPr>
            <a:fld id="{E3CA1645-1889-4F0C-AA0B-76DA25618CC7}" type="datetime1">
              <a:rPr lang="en-US" altLang="zh-CN"/>
              <a:pPr>
                <a:defRPr/>
              </a:pPr>
              <a:t>7/19/2018</a:t>
            </a:fld>
            <a:endParaRPr lang="zh-CN" altLang="en-US" sz="2200">
              <a:solidFill>
                <a:schemeClr val="tx1"/>
              </a:solidFill>
            </a:endParaRPr>
          </a:p>
        </p:txBody>
      </p:sp>
      <p:sp>
        <p:nvSpPr>
          <p:cNvPr id="5" name="Footer Placeholder 4"/>
          <p:cNvSpPr>
            <a:spLocks noGrp="1"/>
          </p:cNvSpPr>
          <p:nvPr>
            <p:ph type="ftr" sz="quarter" idx="3"/>
          </p:nvPr>
        </p:nvSpPr>
        <p:spPr>
          <a:xfrm>
            <a:off x="4038075" y="6357823"/>
            <a:ext cx="4114264" cy="365209"/>
          </a:xfrm>
          <a:prstGeom prst="rect">
            <a:avLst/>
          </a:prstGeom>
        </p:spPr>
        <p:txBody>
          <a:bodyPr vert="horz" lIns="112864" tIns="56432" rIns="112864" bIns="56432" rtlCol="0" anchor="ctr"/>
          <a:lstStyle>
            <a:lvl1pPr algn="ctr" eaLnBrk="0" hangingPunct="0">
              <a:defRPr sz="1500">
                <a:solidFill>
                  <a:schemeClr val="tx1">
                    <a:tint val="75000"/>
                  </a:schemeClr>
                </a:solidFill>
                <a:latin typeface="Arial" panose="020B0604020202020204" pitchFamily="34" charset="0"/>
              </a:defRPr>
            </a:lvl1pPr>
          </a:lstStyle>
          <a:p>
            <a:pPr>
              <a:defRPr/>
            </a:pPr>
            <a:endParaRPr lang="zh-CN" altLang="en-US"/>
          </a:p>
        </p:txBody>
      </p:sp>
      <p:sp>
        <p:nvSpPr>
          <p:cNvPr id="6" name="Slide Number Placeholder 5"/>
          <p:cNvSpPr>
            <a:spLocks noGrp="1"/>
          </p:cNvSpPr>
          <p:nvPr>
            <p:ph type="sldNum" sz="quarter" idx="4"/>
          </p:nvPr>
        </p:nvSpPr>
        <p:spPr>
          <a:xfrm>
            <a:off x="8609480" y="6357823"/>
            <a:ext cx="2742843" cy="365209"/>
          </a:xfrm>
          <a:prstGeom prst="rect">
            <a:avLst/>
          </a:prstGeom>
        </p:spPr>
        <p:txBody>
          <a:bodyPr vert="horz" wrap="square" lIns="112864" tIns="56432" rIns="112864" bIns="56432" numCol="1" anchor="ctr" anchorCtr="0" compatLnSpc="1"/>
          <a:lstStyle>
            <a:lvl1pPr algn="r" eaLnBrk="0" hangingPunct="0">
              <a:defRPr sz="1500">
                <a:solidFill>
                  <a:srgbClr val="898989"/>
                </a:solidFill>
                <a:latin typeface="Arial" panose="020B0604020202020204" pitchFamily="34" charset="0"/>
              </a:defRPr>
            </a:lvl1pPr>
          </a:lstStyle>
          <a:p>
            <a:pPr>
              <a:defRPr/>
            </a:pP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2" r:id="rId12"/>
  </p:sldLayoutIdLst>
  <p:hf hdr="0" ftr="0" dt="0"/>
  <p:txStyles>
    <p:titleStyle>
      <a:lvl1pPr algn="l" rtl="0" eaLnBrk="0" fontAlgn="base" hangingPunct="0">
        <a:lnSpc>
          <a:spcPct val="90000"/>
        </a:lnSpc>
        <a:spcBef>
          <a:spcPct val="0"/>
        </a:spcBef>
        <a:spcAft>
          <a:spcPct val="0"/>
        </a:spcAft>
        <a:defRPr sz="5400" kern="1200">
          <a:solidFill>
            <a:schemeClr val="tx1"/>
          </a:solidFill>
          <a:latin typeface="+mj-lt"/>
          <a:ea typeface="+mj-ea"/>
          <a:cs typeface="+mj-cs"/>
        </a:defRPr>
      </a:lvl1pPr>
      <a:lvl2pPr algn="l" rtl="0" eaLnBrk="0" fontAlgn="base" hangingPunct="0">
        <a:lnSpc>
          <a:spcPct val="90000"/>
        </a:lnSpc>
        <a:spcBef>
          <a:spcPct val="0"/>
        </a:spcBef>
        <a:spcAft>
          <a:spcPct val="0"/>
        </a:spcAft>
        <a:defRPr sz="5400">
          <a:solidFill>
            <a:schemeClr val="tx1"/>
          </a:solidFill>
          <a:latin typeface="Calibri Light" panose="020F0302020204030204" pitchFamily="34" charset="0"/>
          <a:ea typeface="等线 Light" pitchFamily="2" charset="-122"/>
        </a:defRPr>
      </a:lvl2pPr>
      <a:lvl3pPr algn="l" rtl="0" eaLnBrk="0" fontAlgn="base" hangingPunct="0">
        <a:lnSpc>
          <a:spcPct val="90000"/>
        </a:lnSpc>
        <a:spcBef>
          <a:spcPct val="0"/>
        </a:spcBef>
        <a:spcAft>
          <a:spcPct val="0"/>
        </a:spcAft>
        <a:defRPr sz="5400">
          <a:solidFill>
            <a:schemeClr val="tx1"/>
          </a:solidFill>
          <a:latin typeface="Calibri Light" panose="020F0302020204030204" pitchFamily="34" charset="0"/>
          <a:ea typeface="等线 Light" pitchFamily="2" charset="-122"/>
        </a:defRPr>
      </a:lvl3pPr>
      <a:lvl4pPr algn="l" rtl="0" eaLnBrk="0" fontAlgn="base" hangingPunct="0">
        <a:lnSpc>
          <a:spcPct val="90000"/>
        </a:lnSpc>
        <a:spcBef>
          <a:spcPct val="0"/>
        </a:spcBef>
        <a:spcAft>
          <a:spcPct val="0"/>
        </a:spcAft>
        <a:defRPr sz="5400">
          <a:solidFill>
            <a:schemeClr val="tx1"/>
          </a:solidFill>
          <a:latin typeface="Calibri Light" panose="020F0302020204030204" pitchFamily="34" charset="0"/>
          <a:ea typeface="等线 Light" pitchFamily="2" charset="-122"/>
        </a:defRPr>
      </a:lvl4pPr>
      <a:lvl5pPr algn="l" rtl="0" eaLnBrk="0" fontAlgn="base" hangingPunct="0">
        <a:lnSpc>
          <a:spcPct val="90000"/>
        </a:lnSpc>
        <a:spcBef>
          <a:spcPct val="0"/>
        </a:spcBef>
        <a:spcAft>
          <a:spcPct val="0"/>
        </a:spcAft>
        <a:defRPr sz="5400">
          <a:solidFill>
            <a:schemeClr val="tx1"/>
          </a:solidFill>
          <a:latin typeface="Calibri Light" panose="020F0302020204030204" pitchFamily="34" charset="0"/>
          <a:ea typeface="等线 Light" pitchFamily="2" charset="-122"/>
        </a:defRPr>
      </a:lvl5pPr>
      <a:lvl6pPr marL="564322" algn="l" rtl="0" fontAlgn="base">
        <a:lnSpc>
          <a:spcPct val="90000"/>
        </a:lnSpc>
        <a:spcBef>
          <a:spcPct val="0"/>
        </a:spcBef>
        <a:spcAft>
          <a:spcPct val="0"/>
        </a:spcAft>
        <a:defRPr sz="5400">
          <a:solidFill>
            <a:schemeClr val="tx1"/>
          </a:solidFill>
          <a:latin typeface="Calibri Light" panose="020F0302020204030204" pitchFamily="34" charset="0"/>
          <a:ea typeface="等线 Light" pitchFamily="2" charset="-122"/>
        </a:defRPr>
      </a:lvl6pPr>
      <a:lvl7pPr marL="1128644" algn="l" rtl="0" fontAlgn="base">
        <a:lnSpc>
          <a:spcPct val="90000"/>
        </a:lnSpc>
        <a:spcBef>
          <a:spcPct val="0"/>
        </a:spcBef>
        <a:spcAft>
          <a:spcPct val="0"/>
        </a:spcAft>
        <a:defRPr sz="5400">
          <a:solidFill>
            <a:schemeClr val="tx1"/>
          </a:solidFill>
          <a:latin typeface="Calibri Light" panose="020F0302020204030204" pitchFamily="34" charset="0"/>
          <a:ea typeface="等线 Light" pitchFamily="2" charset="-122"/>
        </a:defRPr>
      </a:lvl7pPr>
      <a:lvl8pPr marL="1692966" algn="l" rtl="0" fontAlgn="base">
        <a:lnSpc>
          <a:spcPct val="90000"/>
        </a:lnSpc>
        <a:spcBef>
          <a:spcPct val="0"/>
        </a:spcBef>
        <a:spcAft>
          <a:spcPct val="0"/>
        </a:spcAft>
        <a:defRPr sz="5400">
          <a:solidFill>
            <a:schemeClr val="tx1"/>
          </a:solidFill>
          <a:latin typeface="Calibri Light" panose="020F0302020204030204" pitchFamily="34" charset="0"/>
          <a:ea typeface="等线 Light" pitchFamily="2" charset="-122"/>
        </a:defRPr>
      </a:lvl8pPr>
      <a:lvl9pPr marL="2257288" algn="l" rtl="0" fontAlgn="base">
        <a:lnSpc>
          <a:spcPct val="90000"/>
        </a:lnSpc>
        <a:spcBef>
          <a:spcPct val="0"/>
        </a:spcBef>
        <a:spcAft>
          <a:spcPct val="0"/>
        </a:spcAft>
        <a:defRPr sz="5400">
          <a:solidFill>
            <a:schemeClr val="tx1"/>
          </a:solidFill>
          <a:latin typeface="Calibri Light" panose="020F0302020204030204" pitchFamily="34" charset="0"/>
          <a:ea typeface="等线 Light" pitchFamily="2" charset="-122"/>
        </a:defRPr>
      </a:lvl9pPr>
    </p:titleStyle>
    <p:bodyStyle>
      <a:lvl1pPr marL="282161" indent="-282161" algn="l" rtl="0" eaLnBrk="0" fontAlgn="base" hangingPunct="0">
        <a:lnSpc>
          <a:spcPct val="90000"/>
        </a:lnSpc>
        <a:spcBef>
          <a:spcPts val="1234"/>
        </a:spcBef>
        <a:spcAft>
          <a:spcPct val="0"/>
        </a:spcAft>
        <a:buFont typeface="Arial" panose="020B0604020202020204" pitchFamily="34" charset="0"/>
        <a:buChar char="•"/>
        <a:defRPr sz="3500" kern="1200">
          <a:solidFill>
            <a:schemeClr val="tx1"/>
          </a:solidFill>
          <a:latin typeface="+mn-lt"/>
          <a:ea typeface="+mn-ea"/>
          <a:cs typeface="+mn-cs"/>
        </a:defRPr>
      </a:lvl1pPr>
      <a:lvl2pPr marL="846483" indent="-282161" algn="l" rtl="0" eaLnBrk="0" fontAlgn="base" hangingPunct="0">
        <a:lnSpc>
          <a:spcPct val="90000"/>
        </a:lnSpc>
        <a:spcBef>
          <a:spcPts val="617"/>
        </a:spcBef>
        <a:spcAft>
          <a:spcPct val="0"/>
        </a:spcAft>
        <a:buFont typeface="Arial" panose="020B0604020202020204" pitchFamily="34" charset="0"/>
        <a:buChar char="•"/>
        <a:defRPr sz="3000" kern="1200">
          <a:solidFill>
            <a:schemeClr val="tx1"/>
          </a:solidFill>
          <a:latin typeface="+mn-lt"/>
          <a:ea typeface="+mn-ea"/>
          <a:cs typeface="+mn-cs"/>
        </a:defRPr>
      </a:lvl2pPr>
      <a:lvl3pPr marL="1410805" indent="-282161" algn="l" rtl="0" eaLnBrk="0" fontAlgn="base" hangingPunct="0">
        <a:lnSpc>
          <a:spcPct val="90000"/>
        </a:lnSpc>
        <a:spcBef>
          <a:spcPts val="617"/>
        </a:spcBef>
        <a:spcAft>
          <a:spcPct val="0"/>
        </a:spcAft>
        <a:buFont typeface="Arial" panose="020B0604020202020204" pitchFamily="34" charset="0"/>
        <a:buChar char="•"/>
        <a:defRPr sz="2500" kern="1200">
          <a:solidFill>
            <a:schemeClr val="tx1"/>
          </a:solidFill>
          <a:latin typeface="+mn-lt"/>
          <a:ea typeface="+mn-ea"/>
          <a:cs typeface="+mn-cs"/>
        </a:defRPr>
      </a:lvl3pPr>
      <a:lvl4pPr marL="1975127" indent="-282161" algn="l" rtl="0" eaLnBrk="0" fontAlgn="base" hangingPunct="0">
        <a:lnSpc>
          <a:spcPct val="90000"/>
        </a:lnSpc>
        <a:spcBef>
          <a:spcPts val="617"/>
        </a:spcBef>
        <a:spcAft>
          <a:spcPct val="0"/>
        </a:spcAft>
        <a:buFont typeface="Arial" panose="020B0604020202020204" pitchFamily="34" charset="0"/>
        <a:buChar char="•"/>
        <a:defRPr sz="2500" kern="1200">
          <a:solidFill>
            <a:schemeClr val="tx1"/>
          </a:solidFill>
          <a:latin typeface="+mn-lt"/>
          <a:ea typeface="+mn-ea"/>
          <a:cs typeface="+mn-cs"/>
        </a:defRPr>
      </a:lvl4pPr>
      <a:lvl5pPr marL="2539449" indent="-282161" algn="l" rtl="0" eaLnBrk="0" fontAlgn="base" hangingPunct="0">
        <a:lnSpc>
          <a:spcPct val="90000"/>
        </a:lnSpc>
        <a:spcBef>
          <a:spcPts val="617"/>
        </a:spcBef>
        <a:spcAft>
          <a:spcPct val="0"/>
        </a:spcAft>
        <a:buFont typeface="Arial" panose="020B0604020202020204" pitchFamily="34" charset="0"/>
        <a:buChar char="•"/>
        <a:defRPr sz="2500" kern="1200">
          <a:solidFill>
            <a:schemeClr val="tx1"/>
          </a:solidFill>
          <a:latin typeface="+mn-lt"/>
          <a:ea typeface="+mn-ea"/>
          <a:cs typeface="+mn-cs"/>
        </a:defRPr>
      </a:lvl5pPr>
      <a:lvl6pPr marL="3103771" indent="-282161" algn="l" defTabSz="1128644" rtl="0" eaLnBrk="1" latinLnBrk="0" hangingPunct="1">
        <a:lnSpc>
          <a:spcPct val="90000"/>
        </a:lnSpc>
        <a:spcBef>
          <a:spcPts val="617"/>
        </a:spcBef>
        <a:buFont typeface="Arial" panose="020B0604020202020204" pitchFamily="34" charset="0"/>
        <a:buChar char="•"/>
        <a:defRPr sz="2200" kern="1200">
          <a:solidFill>
            <a:schemeClr val="tx1"/>
          </a:solidFill>
          <a:latin typeface="+mn-lt"/>
          <a:ea typeface="+mn-ea"/>
          <a:cs typeface="+mn-cs"/>
        </a:defRPr>
      </a:lvl6pPr>
      <a:lvl7pPr marL="3668093" indent="-282161" algn="l" defTabSz="1128644" rtl="0" eaLnBrk="1" latinLnBrk="0" hangingPunct="1">
        <a:lnSpc>
          <a:spcPct val="90000"/>
        </a:lnSpc>
        <a:spcBef>
          <a:spcPts val="617"/>
        </a:spcBef>
        <a:buFont typeface="Arial" panose="020B0604020202020204" pitchFamily="34" charset="0"/>
        <a:buChar char="•"/>
        <a:defRPr sz="2200" kern="1200">
          <a:solidFill>
            <a:schemeClr val="tx1"/>
          </a:solidFill>
          <a:latin typeface="+mn-lt"/>
          <a:ea typeface="+mn-ea"/>
          <a:cs typeface="+mn-cs"/>
        </a:defRPr>
      </a:lvl7pPr>
      <a:lvl8pPr marL="4232415" indent="-282161" algn="l" defTabSz="1128644" rtl="0" eaLnBrk="1" latinLnBrk="0" hangingPunct="1">
        <a:lnSpc>
          <a:spcPct val="90000"/>
        </a:lnSpc>
        <a:spcBef>
          <a:spcPts val="617"/>
        </a:spcBef>
        <a:buFont typeface="Arial" panose="020B0604020202020204" pitchFamily="34" charset="0"/>
        <a:buChar char="•"/>
        <a:defRPr sz="2200" kern="1200">
          <a:solidFill>
            <a:schemeClr val="tx1"/>
          </a:solidFill>
          <a:latin typeface="+mn-lt"/>
          <a:ea typeface="+mn-ea"/>
          <a:cs typeface="+mn-cs"/>
        </a:defRPr>
      </a:lvl8pPr>
      <a:lvl9pPr marL="4796737" indent="-282161" algn="l" defTabSz="1128644" rtl="0" eaLnBrk="1" latinLnBrk="0" hangingPunct="1">
        <a:lnSpc>
          <a:spcPct val="90000"/>
        </a:lnSpc>
        <a:spcBef>
          <a:spcPts val="617"/>
        </a:spcBef>
        <a:buFont typeface="Arial" panose="020B0604020202020204" pitchFamily="34" charset="0"/>
        <a:buChar char="•"/>
        <a:defRPr sz="2200" kern="1200">
          <a:solidFill>
            <a:schemeClr val="tx1"/>
          </a:solidFill>
          <a:latin typeface="+mn-lt"/>
          <a:ea typeface="+mn-ea"/>
          <a:cs typeface="+mn-cs"/>
        </a:defRPr>
      </a:lvl9pPr>
    </p:bodyStyle>
    <p:otherStyle>
      <a:defPPr>
        <a:defRPr lang="en-US"/>
      </a:defPPr>
      <a:lvl1pPr marL="0" algn="l" defTabSz="1128644" rtl="0" eaLnBrk="1" latinLnBrk="0" hangingPunct="1">
        <a:defRPr sz="2200" kern="1200">
          <a:solidFill>
            <a:schemeClr val="tx1"/>
          </a:solidFill>
          <a:latin typeface="+mn-lt"/>
          <a:ea typeface="+mn-ea"/>
          <a:cs typeface="+mn-cs"/>
        </a:defRPr>
      </a:lvl1pPr>
      <a:lvl2pPr marL="564322" algn="l" defTabSz="1128644" rtl="0" eaLnBrk="1" latinLnBrk="0" hangingPunct="1">
        <a:defRPr sz="2200" kern="1200">
          <a:solidFill>
            <a:schemeClr val="tx1"/>
          </a:solidFill>
          <a:latin typeface="+mn-lt"/>
          <a:ea typeface="+mn-ea"/>
          <a:cs typeface="+mn-cs"/>
        </a:defRPr>
      </a:lvl2pPr>
      <a:lvl3pPr marL="1128644" algn="l" defTabSz="1128644" rtl="0" eaLnBrk="1" latinLnBrk="0" hangingPunct="1">
        <a:defRPr sz="2200" kern="1200">
          <a:solidFill>
            <a:schemeClr val="tx1"/>
          </a:solidFill>
          <a:latin typeface="+mn-lt"/>
          <a:ea typeface="+mn-ea"/>
          <a:cs typeface="+mn-cs"/>
        </a:defRPr>
      </a:lvl3pPr>
      <a:lvl4pPr marL="1692966" algn="l" defTabSz="1128644" rtl="0" eaLnBrk="1" latinLnBrk="0" hangingPunct="1">
        <a:defRPr sz="2200" kern="1200">
          <a:solidFill>
            <a:schemeClr val="tx1"/>
          </a:solidFill>
          <a:latin typeface="+mn-lt"/>
          <a:ea typeface="+mn-ea"/>
          <a:cs typeface="+mn-cs"/>
        </a:defRPr>
      </a:lvl4pPr>
      <a:lvl5pPr marL="2257288" algn="l" defTabSz="1128644" rtl="0" eaLnBrk="1" latinLnBrk="0" hangingPunct="1">
        <a:defRPr sz="2200" kern="1200">
          <a:solidFill>
            <a:schemeClr val="tx1"/>
          </a:solidFill>
          <a:latin typeface="+mn-lt"/>
          <a:ea typeface="+mn-ea"/>
          <a:cs typeface="+mn-cs"/>
        </a:defRPr>
      </a:lvl5pPr>
      <a:lvl6pPr marL="2821610" algn="l" defTabSz="1128644" rtl="0" eaLnBrk="1" latinLnBrk="0" hangingPunct="1">
        <a:defRPr sz="2200" kern="1200">
          <a:solidFill>
            <a:schemeClr val="tx1"/>
          </a:solidFill>
          <a:latin typeface="+mn-lt"/>
          <a:ea typeface="+mn-ea"/>
          <a:cs typeface="+mn-cs"/>
        </a:defRPr>
      </a:lvl6pPr>
      <a:lvl7pPr marL="3385932" algn="l" defTabSz="1128644" rtl="0" eaLnBrk="1" latinLnBrk="0" hangingPunct="1">
        <a:defRPr sz="2200" kern="1200">
          <a:solidFill>
            <a:schemeClr val="tx1"/>
          </a:solidFill>
          <a:latin typeface="+mn-lt"/>
          <a:ea typeface="+mn-ea"/>
          <a:cs typeface="+mn-cs"/>
        </a:defRPr>
      </a:lvl7pPr>
      <a:lvl8pPr marL="3950254" algn="l" defTabSz="1128644" rtl="0" eaLnBrk="1" latinLnBrk="0" hangingPunct="1">
        <a:defRPr sz="2200" kern="1200">
          <a:solidFill>
            <a:schemeClr val="tx1"/>
          </a:solidFill>
          <a:latin typeface="+mn-lt"/>
          <a:ea typeface="+mn-ea"/>
          <a:cs typeface="+mn-cs"/>
        </a:defRPr>
      </a:lvl8pPr>
      <a:lvl9pPr marL="4514576" algn="l" defTabSz="1128644" rtl="0" eaLnBrk="1" latinLnBrk="0" hangingPunct="1">
        <a:defRPr sz="2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18" Type="http://schemas.openxmlformats.org/officeDocument/2006/relationships/tags" Target="../tags/tag18.xml"/><Relationship Id="rId3" Type="http://schemas.openxmlformats.org/officeDocument/2006/relationships/tags" Target="../tags/tag3.xml"/><Relationship Id="rId21" Type="http://schemas.openxmlformats.org/officeDocument/2006/relationships/tags" Target="../tags/tag21.xml"/><Relationship Id="rId7" Type="http://schemas.openxmlformats.org/officeDocument/2006/relationships/tags" Target="../tags/tag7.xml"/><Relationship Id="rId12" Type="http://schemas.openxmlformats.org/officeDocument/2006/relationships/tags" Target="../tags/tag12.xml"/><Relationship Id="rId17" Type="http://schemas.openxmlformats.org/officeDocument/2006/relationships/tags" Target="../tags/tag17.xml"/><Relationship Id="rId2" Type="http://schemas.openxmlformats.org/officeDocument/2006/relationships/tags" Target="../tags/tag2.xml"/><Relationship Id="rId16" Type="http://schemas.openxmlformats.org/officeDocument/2006/relationships/tags" Target="../tags/tag16.xml"/><Relationship Id="rId20" Type="http://schemas.openxmlformats.org/officeDocument/2006/relationships/tags" Target="../tags/tag20.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24" Type="http://schemas.openxmlformats.org/officeDocument/2006/relationships/notesSlide" Target="../notesSlides/notesSlide1.xml"/><Relationship Id="rId5" Type="http://schemas.openxmlformats.org/officeDocument/2006/relationships/tags" Target="../tags/tag5.xml"/><Relationship Id="rId15" Type="http://schemas.openxmlformats.org/officeDocument/2006/relationships/tags" Target="../tags/tag15.xml"/><Relationship Id="rId23" Type="http://schemas.openxmlformats.org/officeDocument/2006/relationships/slideLayout" Target="../slideLayouts/slideLayout1.xml"/><Relationship Id="rId10" Type="http://schemas.openxmlformats.org/officeDocument/2006/relationships/tags" Target="../tags/tag10.xml"/><Relationship Id="rId19" Type="http://schemas.openxmlformats.org/officeDocument/2006/relationships/tags" Target="../tags/tag19.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 Id="rId22" Type="http://schemas.openxmlformats.org/officeDocument/2006/relationships/tags" Target="../tags/tag22.xml"/></Relationships>
</file>

<file path=ppt/slides/_rels/slide20.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7.xml"/><Relationship Id="rId1" Type="http://schemas.openxmlformats.org/officeDocument/2006/relationships/slideLayout" Target="../slideLayouts/slideLayout12.xml"/><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0.xml"/><Relationship Id="rId1" Type="http://schemas.openxmlformats.org/officeDocument/2006/relationships/slideLayout" Target="../slideLayouts/slideLayout12.xml"/><Relationship Id="rId4" Type="http://schemas.openxmlformats.org/officeDocument/2006/relationships/image" Target="../media/image15.jpeg"/></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矩形 26"/>
          <p:cNvSpPr>
            <a:spLocks noChangeArrowheads="1"/>
          </p:cNvSpPr>
          <p:nvPr/>
        </p:nvSpPr>
        <p:spPr bwMode="auto">
          <a:xfrm>
            <a:off x="1" y="2"/>
            <a:ext cx="12190413" cy="1916556"/>
          </a:xfrm>
          <a:prstGeom prst="rect">
            <a:avLst/>
          </a:prstGeom>
          <a:solidFill>
            <a:srgbClr val="002060"/>
          </a:solidFill>
          <a:ln w="9525">
            <a:noFill/>
            <a:miter lim="800000"/>
          </a:ln>
        </p:spPr>
        <p:txBody>
          <a:bodyPr lIns="112864" tIns="56432" rIns="112864" bIns="56432" anchor="ctr"/>
          <a:lstStyle/>
          <a:p>
            <a:pPr algn="ctr"/>
            <a:endParaRPr lang="zh-CN" altLang="en-US">
              <a:solidFill>
                <a:srgbClr val="FFFFFF"/>
              </a:solidFill>
              <a:latin typeface="宋体" panose="02010600030101010101" pitchFamily="2" charset="-122"/>
              <a:sym typeface="宋体" panose="02010600030101010101" pitchFamily="2" charset="-122"/>
            </a:endParaRPr>
          </a:p>
        </p:txBody>
      </p:sp>
      <p:grpSp>
        <p:nvGrpSpPr>
          <p:cNvPr id="2" name="Group 3"/>
          <p:cNvGrpSpPr/>
          <p:nvPr/>
        </p:nvGrpSpPr>
        <p:grpSpPr bwMode="auto">
          <a:xfrm>
            <a:off x="334390" y="2313525"/>
            <a:ext cx="8784759" cy="4632037"/>
            <a:chOff x="0" y="0"/>
            <a:chExt cx="8354467" cy="4630905"/>
          </a:xfrm>
        </p:grpSpPr>
        <p:grpSp>
          <p:nvGrpSpPr>
            <p:cNvPr id="3" name="Group 4"/>
            <p:cNvGrpSpPr/>
            <p:nvPr/>
          </p:nvGrpSpPr>
          <p:grpSpPr bwMode="auto">
            <a:xfrm>
              <a:off x="0" y="0"/>
              <a:ext cx="2011391" cy="4630905"/>
              <a:chOff x="0" y="0"/>
              <a:chExt cx="2011391" cy="4630905"/>
            </a:xfrm>
          </p:grpSpPr>
          <p:sp>
            <p:nvSpPr>
              <p:cNvPr id="18441" name="椭圆 2"/>
              <p:cNvSpPr>
                <a:spLocks noChangeArrowheads="1"/>
              </p:cNvSpPr>
              <p:nvPr/>
            </p:nvSpPr>
            <p:spPr bwMode="auto">
              <a:xfrm>
                <a:off x="0" y="1514898"/>
                <a:ext cx="1900741" cy="1900741"/>
              </a:xfrm>
              <a:prstGeom prst="ellipse">
                <a:avLst/>
              </a:prstGeom>
              <a:solidFill>
                <a:srgbClr val="FFC000"/>
              </a:solidFill>
              <a:ln w="9525">
                <a:noFill/>
                <a:round/>
              </a:ln>
            </p:spPr>
            <p:txBody>
              <a:bodyPr anchor="ctr"/>
              <a:lstStyle/>
              <a:p>
                <a:pPr algn="ctr"/>
                <a:endParaRPr lang="zh-CN" altLang="en-US">
                  <a:solidFill>
                    <a:srgbClr val="FFFFFF"/>
                  </a:solidFill>
                  <a:latin typeface="宋体" panose="02010600030101010101" pitchFamily="2" charset="-122"/>
                  <a:sym typeface="宋体" panose="02010600030101010101" pitchFamily="2" charset="-122"/>
                </a:endParaRPr>
              </a:p>
            </p:txBody>
          </p:sp>
          <p:sp>
            <p:nvSpPr>
              <p:cNvPr id="18442" name="TextBox 7"/>
              <p:cNvSpPr>
                <a:spLocks noChangeArrowheads="1"/>
              </p:cNvSpPr>
              <p:nvPr/>
            </p:nvSpPr>
            <p:spPr bwMode="auto">
              <a:xfrm>
                <a:off x="556965" y="0"/>
                <a:ext cx="1454426" cy="4630905"/>
              </a:xfrm>
              <a:prstGeom prst="rect">
                <a:avLst/>
              </a:prstGeom>
              <a:noFill/>
              <a:ln w="9525">
                <a:noFill/>
                <a:miter lim="800000"/>
              </a:ln>
            </p:spPr>
            <p:txBody>
              <a:bodyPr>
                <a:spAutoFit/>
              </a:bodyPr>
              <a:lstStyle/>
              <a:p>
                <a:r>
                  <a:rPr lang="en-US" altLang="zh-CN" sz="29500" b="1" dirty="0" smtClean="0">
                    <a:solidFill>
                      <a:srgbClr val="002060"/>
                    </a:solidFill>
                    <a:latin typeface="Times New Roman" panose="02020603050405020304" pitchFamily="18" charset="0"/>
                    <a:sym typeface="Times New Roman" panose="02020603050405020304" pitchFamily="18" charset="0"/>
                  </a:rPr>
                  <a:t>1</a:t>
                </a:r>
                <a:endParaRPr lang="zh-CN" altLang="en-US" dirty="0">
                  <a:sym typeface="Calibri" panose="020F0502020204030204" pitchFamily="34" charset="0"/>
                </a:endParaRPr>
              </a:p>
            </p:txBody>
          </p:sp>
        </p:grpSp>
        <p:sp>
          <p:nvSpPr>
            <p:cNvPr id="18439" name="TextBox 1"/>
            <p:cNvSpPr>
              <a:spLocks noChangeArrowheads="1"/>
            </p:cNvSpPr>
            <p:nvPr/>
          </p:nvSpPr>
          <p:spPr bwMode="auto">
            <a:xfrm>
              <a:off x="2132475" y="2222558"/>
              <a:ext cx="6221992" cy="769253"/>
            </a:xfrm>
            <a:prstGeom prst="rect">
              <a:avLst/>
            </a:prstGeom>
            <a:noFill/>
            <a:ln w="9525">
              <a:noFill/>
              <a:miter lim="800000"/>
            </a:ln>
          </p:spPr>
          <p:txBody>
            <a:bodyPr wrap="square">
              <a:spAutoFit/>
            </a:bodyPr>
            <a:lstStyle/>
            <a:p>
              <a:r>
                <a:rPr lang="zh-CN" altLang="en-US" sz="4400" b="1" dirty="0">
                  <a:solidFill>
                    <a:srgbClr val="262626"/>
                  </a:solidFill>
                  <a:latin typeface="微软雅黑" panose="020B0503020204020204" pitchFamily="34" charset="-122"/>
                  <a:ea typeface="微软雅黑" panose="020B0503020204020204" pitchFamily="34" charset="-122"/>
                  <a:sym typeface="微软雅黑" panose="020B0503020204020204" pitchFamily="34" charset="-122"/>
                </a:rPr>
                <a:t>   票交所业务核心要点</a:t>
              </a:r>
            </a:p>
          </p:txBody>
        </p:sp>
        <p:sp>
          <p:nvSpPr>
            <p:cNvPr id="18440" name="直接连接符 15"/>
            <p:cNvSpPr>
              <a:spLocks noChangeShapeType="1"/>
            </p:cNvSpPr>
            <p:nvPr/>
          </p:nvSpPr>
          <p:spPr bwMode="auto">
            <a:xfrm>
              <a:off x="2324611" y="2952328"/>
              <a:ext cx="4536504" cy="1"/>
            </a:xfrm>
            <a:prstGeom prst="line">
              <a:avLst/>
            </a:prstGeom>
            <a:noFill/>
            <a:ln w="19050">
              <a:solidFill>
                <a:srgbClr val="002060"/>
              </a:solidFill>
              <a:round/>
            </a:ln>
          </p:spPr>
          <p:txBody>
            <a:bodyPr/>
            <a:lstStyle/>
            <a:p>
              <a:endParaRPr lang="zh-CN" altLang="en-US"/>
            </a:p>
          </p:txBody>
        </p:sp>
      </p:grpSp>
      <p:sp>
        <p:nvSpPr>
          <p:cNvPr id="18436" name="矩形 36"/>
          <p:cNvSpPr>
            <a:spLocks noChangeArrowheads="1"/>
          </p:cNvSpPr>
          <p:nvPr/>
        </p:nvSpPr>
        <p:spPr bwMode="auto">
          <a:xfrm>
            <a:off x="1" y="1629153"/>
            <a:ext cx="12190413" cy="347744"/>
          </a:xfrm>
          <a:prstGeom prst="rect">
            <a:avLst/>
          </a:prstGeom>
          <a:solidFill>
            <a:srgbClr val="A5A5A5"/>
          </a:solidFill>
          <a:ln w="9525">
            <a:noFill/>
            <a:miter lim="800000"/>
          </a:ln>
        </p:spPr>
        <p:txBody>
          <a:bodyPr lIns="112864" tIns="56432" rIns="112864" bIns="56432" anchor="ctr"/>
          <a:lstStyle/>
          <a:p>
            <a:pPr algn="ctr"/>
            <a:endParaRPr lang="zh-CN" altLang="en-US">
              <a:solidFill>
                <a:srgbClr val="FFFFFF"/>
              </a:solidFill>
              <a:latin typeface="宋体" panose="02010600030101010101" pitchFamily="2" charset="-122"/>
              <a:sym typeface="宋体" panose="02010600030101010101" pitchFamily="2" charset="-122"/>
            </a:endParaRPr>
          </a:p>
        </p:txBody>
      </p:sp>
      <p:sp>
        <p:nvSpPr>
          <p:cNvPr id="18437" name="矩形 35"/>
          <p:cNvSpPr>
            <a:spLocks noChangeArrowheads="1"/>
          </p:cNvSpPr>
          <p:nvPr/>
        </p:nvSpPr>
        <p:spPr bwMode="auto">
          <a:xfrm>
            <a:off x="990472" y="1646620"/>
            <a:ext cx="4270877" cy="330277"/>
          </a:xfrm>
          <a:prstGeom prst="rect">
            <a:avLst/>
          </a:prstGeom>
          <a:solidFill>
            <a:srgbClr val="FFC000"/>
          </a:solidFill>
          <a:ln w="9525">
            <a:noFill/>
            <a:miter lim="800000"/>
          </a:ln>
        </p:spPr>
        <p:txBody>
          <a:bodyPr lIns="112864" tIns="56432" rIns="112864" bIns="56432" anchor="ctr"/>
          <a:lstStyle/>
          <a:p>
            <a:pPr algn="ctr"/>
            <a:endParaRPr lang="zh-CN" altLang="en-US">
              <a:solidFill>
                <a:srgbClr val="FFFFFF"/>
              </a:solidFill>
              <a:latin typeface="宋体" panose="02010600030101010101" pitchFamily="2" charset="-122"/>
              <a:sym typeface="宋体" panose="02010600030101010101" pitchFamily="2" charset="-122"/>
            </a:endParaRPr>
          </a:p>
        </p:txBody>
      </p:sp>
    </p:spTree>
    <p:extLst>
      <p:ext uri="{BB962C8B-B14F-4D97-AF65-F5344CB8AC3E}">
        <p14:creationId xmlns:p14="http://schemas.microsoft.com/office/powerpoint/2010/main" val="142008888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椭圆 30"/>
          <p:cNvSpPr>
            <a:spLocks noChangeArrowheads="1"/>
          </p:cNvSpPr>
          <p:nvPr/>
        </p:nvSpPr>
        <p:spPr bwMode="auto">
          <a:xfrm>
            <a:off x="10372435" y="139732"/>
            <a:ext cx="950259" cy="943194"/>
          </a:xfrm>
          <a:prstGeom prst="ellipse">
            <a:avLst/>
          </a:prstGeom>
          <a:solidFill>
            <a:srgbClr val="FFC000"/>
          </a:solidFill>
          <a:ln w="9525">
            <a:noFill/>
            <a:round/>
          </a:ln>
        </p:spPr>
        <p:txBody>
          <a:bodyPr lIns="112864" tIns="56432" rIns="112864" bIns="56432" anchor="ctr"/>
          <a:lstStyle/>
          <a:p>
            <a:pPr algn="ctr"/>
            <a:endParaRPr lang="zh-CN" altLang="en-US" sz="1400">
              <a:solidFill>
                <a:srgbClr val="FFFFFF"/>
              </a:solidFill>
              <a:latin typeface="宋体" panose="02010600030101010101" pitchFamily="2" charset="-122"/>
              <a:sym typeface="宋体" panose="02010600030101010101" pitchFamily="2" charset="-122"/>
            </a:endParaRPr>
          </a:p>
        </p:txBody>
      </p:sp>
      <p:sp>
        <p:nvSpPr>
          <p:cNvPr id="24579" name="矩形 27"/>
          <p:cNvSpPr>
            <a:spLocks noChangeArrowheads="1"/>
          </p:cNvSpPr>
          <p:nvPr/>
        </p:nvSpPr>
        <p:spPr bwMode="auto">
          <a:xfrm>
            <a:off x="10583" y="6276842"/>
            <a:ext cx="12179830" cy="574808"/>
          </a:xfrm>
          <a:prstGeom prst="rect">
            <a:avLst/>
          </a:prstGeom>
          <a:solidFill>
            <a:srgbClr val="002060"/>
          </a:solidFill>
          <a:ln w="9525">
            <a:noFill/>
            <a:miter lim="800000"/>
          </a:ln>
        </p:spPr>
        <p:txBody>
          <a:bodyPr lIns="112864" tIns="56432" rIns="112864" bIns="56432" anchor="ctr"/>
          <a:lstStyle/>
          <a:p>
            <a:pPr algn="ctr"/>
            <a:endParaRPr lang="zh-CN" altLang="en-US">
              <a:solidFill>
                <a:srgbClr val="FFFFFF"/>
              </a:solidFill>
              <a:latin typeface="宋体" panose="02010600030101010101" pitchFamily="2" charset="-122"/>
              <a:sym typeface="宋体" panose="02010600030101010101" pitchFamily="2" charset="-122"/>
            </a:endParaRPr>
          </a:p>
        </p:txBody>
      </p:sp>
      <p:sp>
        <p:nvSpPr>
          <p:cNvPr id="24580" name="矩形 28"/>
          <p:cNvSpPr>
            <a:spLocks noChangeArrowheads="1"/>
          </p:cNvSpPr>
          <p:nvPr/>
        </p:nvSpPr>
        <p:spPr bwMode="auto">
          <a:xfrm>
            <a:off x="10583" y="6264139"/>
            <a:ext cx="12179830" cy="125441"/>
          </a:xfrm>
          <a:prstGeom prst="rect">
            <a:avLst/>
          </a:prstGeom>
          <a:solidFill>
            <a:srgbClr val="595959"/>
          </a:solidFill>
          <a:ln w="9525">
            <a:noFill/>
            <a:miter lim="800000"/>
          </a:ln>
        </p:spPr>
        <p:txBody>
          <a:bodyPr lIns="112864" tIns="56432" rIns="112864" bIns="56432" anchor="ctr"/>
          <a:lstStyle/>
          <a:p>
            <a:pPr algn="ctr"/>
            <a:endParaRPr lang="zh-CN" altLang="en-US">
              <a:solidFill>
                <a:srgbClr val="FFFFFF"/>
              </a:solidFill>
              <a:latin typeface="宋体" panose="02010600030101010101" pitchFamily="2" charset="-122"/>
              <a:sym typeface="宋体" panose="02010600030101010101" pitchFamily="2" charset="-122"/>
            </a:endParaRPr>
          </a:p>
        </p:txBody>
      </p:sp>
      <p:sp>
        <p:nvSpPr>
          <p:cNvPr id="24581" name="矩形 3"/>
          <p:cNvSpPr>
            <a:spLocks noChangeArrowheads="1"/>
          </p:cNvSpPr>
          <p:nvPr/>
        </p:nvSpPr>
        <p:spPr bwMode="auto">
          <a:xfrm>
            <a:off x="10918463" y="541463"/>
            <a:ext cx="1271950" cy="431900"/>
          </a:xfrm>
          <a:prstGeom prst="rect">
            <a:avLst/>
          </a:prstGeom>
          <a:solidFill>
            <a:srgbClr val="002060"/>
          </a:solidFill>
          <a:ln w="9525">
            <a:noFill/>
            <a:miter lim="800000"/>
          </a:ln>
        </p:spPr>
        <p:txBody>
          <a:bodyPr lIns="112864" tIns="56432" rIns="112864" bIns="56432" anchor="ctr"/>
          <a:lstStyle/>
          <a:p>
            <a:pPr algn="ctr"/>
            <a:fld id="{66DD91BF-C52B-4291-9056-B8CE85F9B68D}" type="slidenum">
              <a:rPr lang="zh-CN" altLang="zh-CN" b="1">
                <a:solidFill>
                  <a:srgbClr val="FFFFFF"/>
                </a:solidFill>
                <a:ea typeface="方正兰亭细黑_GBK"/>
                <a:cs typeface="方正兰亭细黑_GBK"/>
              </a:rPr>
              <a:pPr algn="ctr"/>
              <a:t>10</a:t>
            </a:fld>
            <a:endParaRPr lang="zh-CN" altLang="zh-CN" b="1">
              <a:solidFill>
                <a:srgbClr val="FFFFFF"/>
              </a:solidFill>
              <a:ea typeface="方正兰亭细黑_GBK"/>
              <a:cs typeface="方正兰亭细黑_GBK"/>
            </a:endParaRPr>
          </a:p>
        </p:txBody>
      </p:sp>
      <p:sp>
        <p:nvSpPr>
          <p:cNvPr id="24582" name="矩形 4"/>
          <p:cNvSpPr>
            <a:spLocks noChangeArrowheads="1"/>
          </p:cNvSpPr>
          <p:nvPr/>
        </p:nvSpPr>
        <p:spPr bwMode="auto">
          <a:xfrm>
            <a:off x="10810527" y="541463"/>
            <a:ext cx="74074" cy="431900"/>
          </a:xfrm>
          <a:prstGeom prst="rect">
            <a:avLst/>
          </a:prstGeom>
          <a:solidFill>
            <a:srgbClr val="002060"/>
          </a:solidFill>
          <a:ln w="9525">
            <a:noFill/>
            <a:miter lim="800000"/>
          </a:ln>
        </p:spPr>
        <p:txBody>
          <a:bodyPr lIns="112864" tIns="56432" rIns="112864" bIns="56432" anchor="ctr"/>
          <a:lstStyle/>
          <a:p>
            <a:pPr algn="ctr"/>
            <a:endParaRPr lang="zh-CN" altLang="zh-CN">
              <a:solidFill>
                <a:srgbClr val="FFFFFF"/>
              </a:solidFill>
              <a:ea typeface="方正兰亭细黑_GBK"/>
              <a:cs typeface="方正兰亭细黑_GBK"/>
            </a:endParaRPr>
          </a:p>
        </p:txBody>
      </p:sp>
      <p:sp>
        <p:nvSpPr>
          <p:cNvPr id="24583" name="矩形 5"/>
          <p:cNvSpPr>
            <a:spLocks noChangeArrowheads="1"/>
          </p:cNvSpPr>
          <p:nvPr/>
        </p:nvSpPr>
        <p:spPr bwMode="auto">
          <a:xfrm>
            <a:off x="10711057" y="744711"/>
            <a:ext cx="63492" cy="225478"/>
          </a:xfrm>
          <a:prstGeom prst="rect">
            <a:avLst/>
          </a:prstGeom>
          <a:solidFill>
            <a:srgbClr val="002060"/>
          </a:solidFill>
          <a:ln w="9525">
            <a:noFill/>
            <a:miter lim="800000"/>
          </a:ln>
        </p:spPr>
        <p:txBody>
          <a:bodyPr lIns="112864" tIns="56432" rIns="112864" bIns="56432" anchor="ctr"/>
          <a:lstStyle/>
          <a:p>
            <a:pPr algn="ctr"/>
            <a:endParaRPr lang="zh-CN" altLang="zh-CN">
              <a:solidFill>
                <a:srgbClr val="FFFFFF"/>
              </a:solidFill>
              <a:ea typeface="方正兰亭细黑_GBK"/>
              <a:cs typeface="方正兰亭细黑_GBK"/>
            </a:endParaRPr>
          </a:p>
        </p:txBody>
      </p:sp>
      <p:grpSp>
        <p:nvGrpSpPr>
          <p:cNvPr id="2" name="Group 5"/>
          <p:cNvGrpSpPr/>
          <p:nvPr/>
        </p:nvGrpSpPr>
        <p:grpSpPr bwMode="auto">
          <a:xfrm>
            <a:off x="546030" y="-134968"/>
            <a:ext cx="9160773" cy="1165399"/>
            <a:chOff x="73029" y="20672"/>
            <a:chExt cx="7173967" cy="1217711"/>
          </a:xfrm>
        </p:grpSpPr>
        <p:grpSp>
          <p:nvGrpSpPr>
            <p:cNvPr id="3" name="Group 6"/>
            <p:cNvGrpSpPr/>
            <p:nvPr/>
          </p:nvGrpSpPr>
          <p:grpSpPr bwMode="auto">
            <a:xfrm>
              <a:off x="73029" y="20672"/>
              <a:ext cx="2429623" cy="1217711"/>
              <a:chOff x="73029" y="20672"/>
              <a:chExt cx="2429623" cy="1217711"/>
            </a:xfrm>
          </p:grpSpPr>
          <p:sp>
            <p:nvSpPr>
              <p:cNvPr id="24604" name="椭圆 30"/>
              <p:cNvSpPr>
                <a:spLocks noChangeArrowheads="1"/>
              </p:cNvSpPr>
              <p:nvPr/>
            </p:nvSpPr>
            <p:spPr bwMode="auto">
              <a:xfrm>
                <a:off x="73029" y="639218"/>
                <a:ext cx="620731" cy="599165"/>
              </a:xfrm>
              <a:prstGeom prst="ellipse">
                <a:avLst/>
              </a:prstGeom>
              <a:solidFill>
                <a:srgbClr val="FFC000"/>
              </a:solidFill>
              <a:ln w="9525">
                <a:noFill/>
                <a:round/>
              </a:ln>
            </p:spPr>
            <p:txBody>
              <a:bodyPr anchor="ctr"/>
              <a:lstStyle/>
              <a:p>
                <a:pPr algn="ctr"/>
                <a:endParaRPr lang="zh-CN" altLang="zh-CN" sz="1400">
                  <a:solidFill>
                    <a:srgbClr val="FFFFFF"/>
                  </a:solidFill>
                  <a:latin typeface="宋体" panose="02010600030101010101" pitchFamily="2" charset="-122"/>
                  <a:sym typeface="宋体" panose="02010600030101010101" pitchFamily="2" charset="-122"/>
                </a:endParaRPr>
              </a:p>
            </p:txBody>
          </p:sp>
          <p:sp>
            <p:nvSpPr>
              <p:cNvPr id="24605" name="TextBox 31"/>
              <p:cNvSpPr>
                <a:spLocks noChangeArrowheads="1"/>
              </p:cNvSpPr>
              <p:nvPr/>
            </p:nvSpPr>
            <p:spPr bwMode="auto">
              <a:xfrm>
                <a:off x="255563" y="20672"/>
                <a:ext cx="2247089" cy="1173810"/>
              </a:xfrm>
              <a:prstGeom prst="rect">
                <a:avLst/>
              </a:prstGeom>
              <a:noFill/>
              <a:ln w="9525">
                <a:noFill/>
                <a:miter lim="800000"/>
              </a:ln>
            </p:spPr>
            <p:txBody>
              <a:bodyPr>
                <a:spAutoFit/>
              </a:bodyPr>
              <a:lstStyle/>
              <a:p>
                <a:endParaRPr lang="zh-CN" altLang="en-US" sz="6700" dirty="0">
                  <a:sym typeface="Calibri" panose="020F0502020204030204" pitchFamily="34" charset="0"/>
                </a:endParaRPr>
              </a:p>
            </p:txBody>
          </p:sp>
        </p:grpSp>
        <p:sp>
          <p:nvSpPr>
            <p:cNvPr id="24602" name="TextBox 22"/>
            <p:cNvSpPr>
              <a:spLocks noChangeArrowheads="1"/>
            </p:cNvSpPr>
            <p:nvPr/>
          </p:nvSpPr>
          <p:spPr bwMode="auto">
            <a:xfrm>
              <a:off x="1825053" y="566071"/>
              <a:ext cx="5421943" cy="578866"/>
            </a:xfrm>
            <a:prstGeom prst="rect">
              <a:avLst/>
            </a:prstGeom>
            <a:noFill/>
            <a:ln w="9525">
              <a:noFill/>
              <a:miter lim="800000"/>
            </a:ln>
          </p:spPr>
          <p:txBody>
            <a:bodyPr wrap="square">
              <a:spAutoFit/>
            </a:bodyPr>
            <a:lstStyle/>
            <a:p>
              <a:r>
                <a:rPr lang="zh-CN" altLang="en-US" sz="3000" b="1" dirty="0">
                  <a:solidFill>
                    <a:srgbClr val="262626"/>
                  </a:solidFill>
                  <a:latin typeface="微软雅黑" panose="020B0503020204020204" pitchFamily="34" charset="-122"/>
                  <a:ea typeface="微软雅黑" panose="020B0503020204020204" pitchFamily="34" charset="-122"/>
                  <a:sym typeface="Calibri" panose="020F0502020204030204" pitchFamily="34" charset="0"/>
                </a:rPr>
                <a:t> 会员管理：用户分类</a:t>
              </a:r>
              <a:endParaRPr lang="en-US" altLang="zh-CN" sz="3000" b="1" dirty="0">
                <a:solidFill>
                  <a:srgbClr val="262626"/>
                </a:solidFill>
                <a:latin typeface="微软雅黑" panose="020B0503020204020204" pitchFamily="34" charset="-122"/>
                <a:ea typeface="微软雅黑" panose="020B0503020204020204" pitchFamily="34" charset="-122"/>
                <a:sym typeface="Calibri" panose="020F0502020204030204" pitchFamily="34" charset="0"/>
              </a:endParaRPr>
            </a:p>
          </p:txBody>
        </p:sp>
        <p:sp>
          <p:nvSpPr>
            <p:cNvPr id="24603" name="直接连接符 21"/>
            <p:cNvSpPr>
              <a:spLocks noChangeShapeType="1"/>
            </p:cNvSpPr>
            <p:nvPr/>
          </p:nvSpPr>
          <p:spPr bwMode="auto">
            <a:xfrm>
              <a:off x="693760" y="1044733"/>
              <a:ext cx="3600400" cy="1"/>
            </a:xfrm>
            <a:prstGeom prst="line">
              <a:avLst/>
            </a:prstGeom>
            <a:noFill/>
            <a:ln w="19050">
              <a:solidFill>
                <a:srgbClr val="002060"/>
              </a:solidFill>
              <a:round/>
            </a:ln>
          </p:spPr>
          <p:txBody>
            <a:bodyPr/>
            <a:lstStyle/>
            <a:p>
              <a:endParaRPr lang="zh-CN" altLang="en-US"/>
            </a:p>
          </p:txBody>
        </p:sp>
      </p:grpSp>
      <p:sp>
        <p:nvSpPr>
          <p:cNvPr id="29" name="TextBox 31"/>
          <p:cNvSpPr/>
          <p:nvPr/>
        </p:nvSpPr>
        <p:spPr>
          <a:xfrm>
            <a:off x="335316" y="-147626"/>
            <a:ext cx="2303956" cy="1483572"/>
          </a:xfrm>
          <a:prstGeom prst="rect">
            <a:avLst/>
          </a:prstGeom>
          <a:noFill/>
          <a:ln w="9525">
            <a:noFill/>
          </a:ln>
        </p:spPr>
        <p:txBody>
          <a:bodyPr wrap="square" lIns="112864" tIns="56432" rIns="112864" bIns="56432">
            <a:spAutoFit/>
          </a:bodyPr>
          <a:lstStyle/>
          <a:p>
            <a:pPr lvl="0" eaLnBrk="1" hangingPunct="1"/>
            <a:r>
              <a:rPr lang="en-US" altLang="zh-CN" sz="8900" b="1" dirty="0" smtClean="0">
                <a:solidFill>
                  <a:srgbClr val="002060"/>
                </a:solidFill>
                <a:latin typeface="Times New Roman" panose="02020603050405020304" pitchFamily="18" charset="0"/>
                <a:sym typeface="Times New Roman" panose="02020603050405020304" pitchFamily="18" charset="0"/>
              </a:rPr>
              <a:t>1.</a:t>
            </a:r>
            <a:r>
              <a:rPr lang="en-US" altLang="zh-CN" sz="6700" b="1" dirty="0" smtClean="0">
                <a:solidFill>
                  <a:srgbClr val="002060"/>
                </a:solidFill>
                <a:latin typeface="Times New Roman" panose="02020603050405020304" pitchFamily="18" charset="0"/>
                <a:sym typeface="Times New Roman" panose="02020603050405020304" pitchFamily="18" charset="0"/>
              </a:rPr>
              <a:t>4.</a:t>
            </a:r>
            <a:r>
              <a:rPr lang="en-US" altLang="zh-CN" sz="5900" b="1" dirty="0" smtClean="0">
                <a:solidFill>
                  <a:srgbClr val="002060"/>
                </a:solidFill>
                <a:latin typeface="Times New Roman" panose="02020603050405020304" pitchFamily="18" charset="0"/>
                <a:sym typeface="Times New Roman" panose="02020603050405020304" pitchFamily="18" charset="0"/>
              </a:rPr>
              <a:t>5</a:t>
            </a:r>
            <a:endParaRPr lang="zh-CN" altLang="en-US" sz="5900" dirty="0">
              <a:sym typeface="Calibri" panose="020F0502020204030204" pitchFamily="34" charset="0"/>
            </a:endParaRPr>
          </a:p>
        </p:txBody>
      </p:sp>
      <p:pic>
        <p:nvPicPr>
          <p:cNvPr id="22" name="图片 21"/>
          <p:cNvPicPr>
            <a:picLocks noChangeAspect="1"/>
          </p:cNvPicPr>
          <p:nvPr/>
        </p:nvPicPr>
        <p:blipFill rotWithShape="1">
          <a:blip r:embed="rId3" cstate="print">
            <a:grayscl/>
            <a:extLst>
              <a:ext uri="{28A0092B-C50C-407E-A947-70E740481C1C}">
                <a14:useLocalDpi xmlns:a14="http://schemas.microsoft.com/office/drawing/2010/main" val="0"/>
              </a:ext>
            </a:extLst>
          </a:blip>
          <a:srcRect l="4011"/>
          <a:stretch>
            <a:fillRect/>
          </a:stretch>
        </p:blipFill>
        <p:spPr>
          <a:xfrm>
            <a:off x="2597454" y="1670659"/>
            <a:ext cx="6998043" cy="3279703"/>
          </a:xfrm>
          <a:prstGeom prst="rect">
            <a:avLst/>
          </a:prstGeom>
        </p:spPr>
      </p:pic>
      <p:grpSp>
        <p:nvGrpSpPr>
          <p:cNvPr id="23" name="组合 22"/>
          <p:cNvGrpSpPr/>
          <p:nvPr/>
        </p:nvGrpSpPr>
        <p:grpSpPr>
          <a:xfrm>
            <a:off x="888125" y="2025638"/>
            <a:ext cx="2183606" cy="414368"/>
            <a:chOff x="959644" y="3396132"/>
            <a:chExt cx="2183606" cy="414368"/>
          </a:xfrm>
          <a:solidFill>
            <a:srgbClr val="002060"/>
          </a:solidFill>
        </p:grpSpPr>
        <p:sp>
          <p:nvSpPr>
            <p:cNvPr id="24" name="矩形 23"/>
            <p:cNvSpPr/>
            <p:nvPr/>
          </p:nvSpPr>
          <p:spPr>
            <a:xfrm>
              <a:off x="973932" y="3396132"/>
              <a:ext cx="2169318" cy="371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文本框 51"/>
            <p:cNvSpPr txBox="1"/>
            <p:nvPr/>
          </p:nvSpPr>
          <p:spPr>
            <a:xfrm>
              <a:off x="959644" y="3410390"/>
              <a:ext cx="2169319" cy="400110"/>
            </a:xfrm>
            <a:prstGeom prst="rect">
              <a:avLst/>
            </a:prstGeom>
            <a:grpFill/>
          </p:spPr>
          <p:txBody>
            <a:bodyPr wrap="square" rtlCol="0">
              <a:spAutoFit/>
            </a:bodyPr>
            <a:lstStyle/>
            <a:p>
              <a:pPr lvl="0" algn="ctr" eaLnBrk="0" hangingPunct="0"/>
              <a:r>
                <a:rPr lang="zh-CN" altLang="en-US"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机构管理员</a:t>
              </a:r>
            </a:p>
          </p:txBody>
        </p:sp>
      </p:grpSp>
      <p:grpSp>
        <p:nvGrpSpPr>
          <p:cNvPr id="26" name="组合 25"/>
          <p:cNvGrpSpPr/>
          <p:nvPr/>
        </p:nvGrpSpPr>
        <p:grpSpPr>
          <a:xfrm>
            <a:off x="8825064" y="2025638"/>
            <a:ext cx="2183607" cy="400110"/>
            <a:chOff x="9034460" y="3410361"/>
            <a:chExt cx="2183607" cy="400110"/>
          </a:xfrm>
          <a:solidFill>
            <a:srgbClr val="002060"/>
          </a:solidFill>
        </p:grpSpPr>
        <p:sp>
          <p:nvSpPr>
            <p:cNvPr id="27" name="矩形 26"/>
            <p:cNvSpPr/>
            <p:nvPr/>
          </p:nvSpPr>
          <p:spPr>
            <a:xfrm>
              <a:off x="9048749" y="3410420"/>
              <a:ext cx="2169318" cy="371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文本框 54"/>
            <p:cNvSpPr txBox="1"/>
            <p:nvPr/>
          </p:nvSpPr>
          <p:spPr>
            <a:xfrm>
              <a:off x="9034460" y="3410361"/>
              <a:ext cx="2169319" cy="400110"/>
            </a:xfrm>
            <a:prstGeom prst="rect">
              <a:avLst/>
            </a:prstGeom>
            <a:grpFill/>
          </p:spPr>
          <p:txBody>
            <a:bodyPr wrap="square" rtlCol="0">
              <a:spAutoFit/>
            </a:bodyPr>
            <a:lstStyle/>
            <a:p>
              <a:pPr lvl="0" algn="ctr" eaLnBrk="0" hangingPunct="0"/>
              <a:r>
                <a:rPr lang="zh-CN" altLang="en-US"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机构操作员</a:t>
              </a:r>
            </a:p>
          </p:txBody>
        </p:sp>
      </p:grpSp>
      <p:sp>
        <p:nvSpPr>
          <p:cNvPr id="31" name="矩形 30"/>
          <p:cNvSpPr/>
          <p:nvPr/>
        </p:nvSpPr>
        <p:spPr>
          <a:xfrm>
            <a:off x="380812" y="2540022"/>
            <a:ext cx="3374134" cy="1754326"/>
          </a:xfrm>
          <a:prstGeom prst="rect">
            <a:avLst/>
          </a:prstGeom>
        </p:spPr>
        <p:txBody>
          <a:bodyPr wrap="square">
            <a:spAutoFit/>
          </a:bodyPr>
          <a:lstStyle/>
          <a:p>
            <a:pPr marL="352701" indent="-352701" eaLnBrk="0" hangingPunct="0">
              <a:buFont typeface="Wingdings" panose="05000000000000000000" pitchFamily="2" charset="2"/>
              <a:buChar char="l"/>
            </a:pPr>
            <a:r>
              <a:rPr lang="zh-CN" altLang="en-US" dirty="0">
                <a:solidFill>
                  <a:srgbClr val="244061"/>
                </a:solidFill>
                <a:latin typeface="微软雅黑" panose="020B0503020204020204" pitchFamily="34" charset="-122"/>
                <a:ea typeface="微软雅黑" panose="020B0503020204020204" pitchFamily="34" charset="-122"/>
                <a:sym typeface="微软雅黑" panose="020B0503020204020204" pitchFamily="34" charset="-122"/>
              </a:rPr>
              <a:t>每个系统参与者设置两名机构管理员用户</a:t>
            </a:r>
          </a:p>
          <a:p>
            <a:pPr marL="352701" indent="-352701" eaLnBrk="0" hangingPunct="0">
              <a:buFont typeface="Wingdings" panose="05000000000000000000" pitchFamily="2" charset="2"/>
              <a:buChar char="l"/>
            </a:pPr>
            <a:r>
              <a:rPr lang="zh-CN" altLang="en-US" dirty="0">
                <a:solidFill>
                  <a:srgbClr val="244061"/>
                </a:solidFill>
                <a:latin typeface="微软雅黑" panose="020B0503020204020204" pitchFamily="34" charset="-122"/>
                <a:ea typeface="微软雅黑" panose="020B0503020204020204" pitchFamily="34" charset="-122"/>
                <a:sym typeface="微软雅黑" panose="020B0503020204020204" pitchFamily="34" charset="-122"/>
              </a:rPr>
              <a:t>由场务用户在创建系统参与者时创建</a:t>
            </a:r>
          </a:p>
          <a:p>
            <a:pPr marL="352701" indent="-352701" eaLnBrk="0" hangingPunct="0">
              <a:buFont typeface="Wingdings" panose="05000000000000000000" pitchFamily="2" charset="2"/>
              <a:buChar char="l"/>
            </a:pPr>
            <a:r>
              <a:rPr lang="zh-CN" altLang="en-US" dirty="0">
                <a:solidFill>
                  <a:srgbClr val="244061"/>
                </a:solidFill>
                <a:latin typeface="微软雅黑" panose="020B0503020204020204" pitchFamily="34" charset="-122"/>
                <a:ea typeface="微软雅黑" panose="020B0503020204020204" pitchFamily="34" charset="-122"/>
                <a:sym typeface="微软雅黑" panose="020B0503020204020204" pitchFamily="34" charset="-122"/>
              </a:rPr>
              <a:t>仅具备用户管理等管理权限，不具备报价和交易权限</a:t>
            </a:r>
          </a:p>
        </p:txBody>
      </p:sp>
      <p:sp>
        <p:nvSpPr>
          <p:cNvPr id="32" name="矩形 31"/>
          <p:cNvSpPr/>
          <p:nvPr/>
        </p:nvSpPr>
        <p:spPr>
          <a:xfrm>
            <a:off x="8236946" y="2540022"/>
            <a:ext cx="3374134" cy="1200329"/>
          </a:xfrm>
          <a:prstGeom prst="rect">
            <a:avLst/>
          </a:prstGeom>
        </p:spPr>
        <p:txBody>
          <a:bodyPr wrap="square">
            <a:spAutoFit/>
          </a:bodyPr>
          <a:lstStyle/>
          <a:p>
            <a:pPr marL="352701" indent="-352701" eaLnBrk="0" hangingPunct="0">
              <a:buFont typeface="Wingdings" panose="05000000000000000000" pitchFamily="2" charset="2"/>
              <a:buChar char="l"/>
            </a:pPr>
            <a:r>
              <a:rPr lang="zh-CN" altLang="en-US" dirty="0">
                <a:solidFill>
                  <a:srgbClr val="244061"/>
                </a:solidFill>
                <a:latin typeface="微软雅黑" panose="020B0503020204020204" pitchFamily="34" charset="-122"/>
                <a:ea typeface="微软雅黑" panose="020B0503020204020204" pitchFamily="34" charset="-122"/>
                <a:sym typeface="微软雅黑" panose="020B0503020204020204" pitchFamily="34" charset="-122"/>
              </a:rPr>
              <a:t>由本机构的机构管理员用户</a:t>
            </a:r>
            <a:r>
              <a:rPr lang="zh-CN" altLang="en-US" dirty="0" smtClean="0">
                <a:solidFill>
                  <a:srgbClr val="244061"/>
                </a:solidFill>
                <a:latin typeface="微软雅黑" panose="020B0503020204020204" pitchFamily="34" charset="-122"/>
                <a:ea typeface="微软雅黑" panose="020B0503020204020204" pitchFamily="34" charset="-122"/>
                <a:sym typeface="微软雅黑" panose="020B0503020204020204" pitchFamily="34" charset="-122"/>
              </a:rPr>
              <a:t>创建</a:t>
            </a:r>
            <a:endParaRPr lang="zh-CN" altLang="en-US" dirty="0">
              <a:solidFill>
                <a:srgbClr val="244061"/>
              </a:solidFill>
              <a:latin typeface="微软雅黑" panose="020B0503020204020204" pitchFamily="34" charset="-122"/>
              <a:ea typeface="微软雅黑" panose="020B0503020204020204" pitchFamily="34" charset="-122"/>
              <a:sym typeface="微软雅黑" panose="020B0503020204020204" pitchFamily="34" charset="-122"/>
            </a:endParaRPr>
          </a:p>
          <a:p>
            <a:pPr marL="352701" indent="-352701" eaLnBrk="0" hangingPunct="0">
              <a:buFont typeface="Wingdings" panose="05000000000000000000" pitchFamily="2" charset="2"/>
              <a:buChar char="l"/>
            </a:pPr>
            <a:r>
              <a:rPr lang="zh-CN" altLang="en-US" dirty="0">
                <a:solidFill>
                  <a:srgbClr val="244061"/>
                </a:solidFill>
                <a:latin typeface="微软雅黑" panose="020B0503020204020204" pitchFamily="34" charset="-122"/>
                <a:ea typeface="微软雅黑" panose="020B0503020204020204" pitchFamily="34" charset="-122"/>
                <a:sym typeface="微软雅黑" panose="020B0503020204020204" pitchFamily="34" charset="-122"/>
              </a:rPr>
              <a:t>可根据机构管理员的赋权进行相关操作</a:t>
            </a:r>
          </a:p>
        </p:txBody>
      </p:sp>
      <p:sp>
        <p:nvSpPr>
          <p:cNvPr id="33" name="矩形 32"/>
          <p:cNvSpPr/>
          <p:nvPr/>
        </p:nvSpPr>
        <p:spPr>
          <a:xfrm>
            <a:off x="1990179" y="5252998"/>
            <a:ext cx="7980455" cy="369332"/>
          </a:xfrm>
          <a:prstGeom prst="rect">
            <a:avLst/>
          </a:prstGeom>
        </p:spPr>
        <p:txBody>
          <a:bodyPr wrap="square">
            <a:spAutoFit/>
          </a:bodyPr>
          <a:lstStyle/>
          <a:p>
            <a:pPr algn="ctr" eaLnBrk="0" hangingPunct="0"/>
            <a:r>
              <a:rPr lang="zh-CN" altLang="en-US" dirty="0">
                <a:solidFill>
                  <a:srgbClr val="244061"/>
                </a:solidFill>
                <a:latin typeface="微软雅黑" panose="020B0503020204020204" pitchFamily="34" charset="-122"/>
                <a:ea typeface="微软雅黑" panose="020B0503020204020204" pitchFamily="34" charset="-122"/>
                <a:sym typeface="Calibri" panose="020F0502020204030204" pitchFamily="34" charset="0"/>
              </a:rPr>
              <a:t>票交所的系统服务和支持用户</a:t>
            </a:r>
          </a:p>
        </p:txBody>
      </p:sp>
      <p:sp>
        <p:nvSpPr>
          <p:cNvPr id="34" name="矩形 33"/>
          <p:cNvSpPr/>
          <p:nvPr/>
        </p:nvSpPr>
        <p:spPr>
          <a:xfrm>
            <a:off x="3993154" y="4727161"/>
            <a:ext cx="3974507" cy="371475"/>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文本框 59"/>
          <p:cNvSpPr txBox="1"/>
          <p:nvPr/>
        </p:nvSpPr>
        <p:spPr>
          <a:xfrm>
            <a:off x="4271961" y="4727764"/>
            <a:ext cx="3200399" cy="400110"/>
          </a:xfrm>
          <a:prstGeom prst="rect">
            <a:avLst/>
          </a:prstGeom>
          <a:noFill/>
        </p:spPr>
        <p:txBody>
          <a:bodyPr wrap="square" rtlCol="0">
            <a:spAutoFit/>
          </a:bodyPr>
          <a:lstStyle/>
          <a:p>
            <a:pPr algn="ctr"/>
            <a:r>
              <a:rPr lang="en-US" altLang="zh-CN" sz="2000" b="1" dirty="0">
                <a:solidFill>
                  <a:schemeClr val="bg1"/>
                </a:solidFill>
                <a:latin typeface="微软雅黑" panose="020B0503020204020204" pitchFamily="34" charset="-122"/>
                <a:ea typeface="微软雅黑" panose="020B0503020204020204" pitchFamily="34" charset="-122"/>
              </a:rPr>
              <a:t>&gt;&gt;&gt; </a:t>
            </a:r>
            <a:r>
              <a:rPr lang="zh-CN" altLang="en-US" sz="2000" b="1" dirty="0">
                <a:solidFill>
                  <a:schemeClr val="bg1"/>
                </a:solidFill>
                <a:latin typeface="微软雅黑" panose="020B0503020204020204" pitchFamily="34" charset="-122"/>
                <a:ea typeface="微软雅黑" panose="020B0503020204020204" pitchFamily="34" charset="-122"/>
              </a:rPr>
              <a:t>场务用户</a:t>
            </a:r>
            <a:r>
              <a:rPr lang="en-US" altLang="zh-CN" sz="2000" b="1" dirty="0" smtClean="0">
                <a:solidFill>
                  <a:schemeClr val="bg1"/>
                </a:solidFill>
                <a:latin typeface="微软雅黑" panose="020B0503020204020204" pitchFamily="34" charset="-122"/>
                <a:ea typeface="微软雅黑" panose="020B0503020204020204" pitchFamily="34" charset="-122"/>
              </a:rPr>
              <a:t> </a:t>
            </a:r>
            <a:r>
              <a:rPr lang="en-US" altLang="zh-CN" sz="2000" b="1" dirty="0">
                <a:solidFill>
                  <a:schemeClr val="bg1"/>
                </a:solidFill>
                <a:latin typeface="微软雅黑" panose="020B0503020204020204" pitchFamily="34" charset="-122"/>
                <a:ea typeface="微软雅黑" panose="020B0503020204020204" pitchFamily="34" charset="-122"/>
              </a:rPr>
              <a:t>&lt;&lt;&lt;</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01246216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椭圆 30"/>
          <p:cNvSpPr>
            <a:spLocks noChangeArrowheads="1"/>
          </p:cNvSpPr>
          <p:nvPr/>
        </p:nvSpPr>
        <p:spPr bwMode="auto">
          <a:xfrm>
            <a:off x="10372435" y="139732"/>
            <a:ext cx="950259" cy="943194"/>
          </a:xfrm>
          <a:prstGeom prst="ellipse">
            <a:avLst/>
          </a:prstGeom>
          <a:solidFill>
            <a:srgbClr val="FFC000"/>
          </a:solidFill>
          <a:ln w="9525">
            <a:noFill/>
            <a:round/>
          </a:ln>
        </p:spPr>
        <p:txBody>
          <a:bodyPr lIns="112864" tIns="56432" rIns="112864" bIns="56432" anchor="ctr"/>
          <a:lstStyle/>
          <a:p>
            <a:pPr algn="ctr"/>
            <a:endParaRPr lang="zh-CN" altLang="en-US" sz="1400">
              <a:solidFill>
                <a:srgbClr val="FFFFFF"/>
              </a:solidFill>
              <a:latin typeface="宋体" panose="02010600030101010101" pitchFamily="2" charset="-122"/>
              <a:sym typeface="宋体" panose="02010600030101010101" pitchFamily="2" charset="-122"/>
            </a:endParaRPr>
          </a:p>
        </p:txBody>
      </p:sp>
      <p:sp>
        <p:nvSpPr>
          <p:cNvPr id="24579" name="矩形 27"/>
          <p:cNvSpPr>
            <a:spLocks noChangeArrowheads="1"/>
          </p:cNvSpPr>
          <p:nvPr/>
        </p:nvSpPr>
        <p:spPr bwMode="auto">
          <a:xfrm>
            <a:off x="10583" y="6276842"/>
            <a:ext cx="12179830" cy="574808"/>
          </a:xfrm>
          <a:prstGeom prst="rect">
            <a:avLst/>
          </a:prstGeom>
          <a:solidFill>
            <a:srgbClr val="002060"/>
          </a:solidFill>
          <a:ln w="9525">
            <a:noFill/>
            <a:miter lim="800000"/>
          </a:ln>
        </p:spPr>
        <p:txBody>
          <a:bodyPr lIns="112864" tIns="56432" rIns="112864" bIns="56432" anchor="ctr"/>
          <a:lstStyle/>
          <a:p>
            <a:pPr algn="ctr"/>
            <a:endParaRPr lang="zh-CN" altLang="en-US">
              <a:solidFill>
                <a:srgbClr val="FFFFFF"/>
              </a:solidFill>
              <a:latin typeface="宋体" panose="02010600030101010101" pitchFamily="2" charset="-122"/>
              <a:sym typeface="宋体" panose="02010600030101010101" pitchFamily="2" charset="-122"/>
            </a:endParaRPr>
          </a:p>
        </p:txBody>
      </p:sp>
      <p:sp>
        <p:nvSpPr>
          <p:cNvPr id="24580" name="矩形 28"/>
          <p:cNvSpPr>
            <a:spLocks noChangeArrowheads="1"/>
          </p:cNvSpPr>
          <p:nvPr/>
        </p:nvSpPr>
        <p:spPr bwMode="auto">
          <a:xfrm>
            <a:off x="10583" y="6264139"/>
            <a:ext cx="12179830" cy="125441"/>
          </a:xfrm>
          <a:prstGeom prst="rect">
            <a:avLst/>
          </a:prstGeom>
          <a:solidFill>
            <a:srgbClr val="595959"/>
          </a:solidFill>
          <a:ln w="9525">
            <a:noFill/>
            <a:miter lim="800000"/>
          </a:ln>
        </p:spPr>
        <p:txBody>
          <a:bodyPr lIns="112864" tIns="56432" rIns="112864" bIns="56432" anchor="ctr"/>
          <a:lstStyle/>
          <a:p>
            <a:pPr algn="ctr"/>
            <a:endParaRPr lang="zh-CN" altLang="en-US">
              <a:solidFill>
                <a:srgbClr val="FFFFFF"/>
              </a:solidFill>
              <a:latin typeface="宋体" panose="02010600030101010101" pitchFamily="2" charset="-122"/>
              <a:sym typeface="宋体" panose="02010600030101010101" pitchFamily="2" charset="-122"/>
            </a:endParaRPr>
          </a:p>
        </p:txBody>
      </p:sp>
      <p:sp>
        <p:nvSpPr>
          <p:cNvPr id="24581" name="矩形 3"/>
          <p:cNvSpPr>
            <a:spLocks noChangeArrowheads="1"/>
          </p:cNvSpPr>
          <p:nvPr/>
        </p:nvSpPr>
        <p:spPr bwMode="auto">
          <a:xfrm>
            <a:off x="10918463" y="541463"/>
            <a:ext cx="1271950" cy="431900"/>
          </a:xfrm>
          <a:prstGeom prst="rect">
            <a:avLst/>
          </a:prstGeom>
          <a:solidFill>
            <a:srgbClr val="002060"/>
          </a:solidFill>
          <a:ln w="9525">
            <a:noFill/>
            <a:miter lim="800000"/>
          </a:ln>
        </p:spPr>
        <p:txBody>
          <a:bodyPr lIns="112864" tIns="56432" rIns="112864" bIns="56432" anchor="ctr"/>
          <a:lstStyle/>
          <a:p>
            <a:pPr algn="ctr"/>
            <a:fld id="{66DD91BF-C52B-4291-9056-B8CE85F9B68D}" type="slidenum">
              <a:rPr lang="zh-CN" altLang="zh-CN" b="1">
                <a:solidFill>
                  <a:srgbClr val="FFFFFF"/>
                </a:solidFill>
                <a:ea typeface="方正兰亭细黑_GBK"/>
                <a:cs typeface="方正兰亭细黑_GBK"/>
              </a:rPr>
              <a:pPr algn="ctr"/>
              <a:t>11</a:t>
            </a:fld>
            <a:endParaRPr lang="zh-CN" altLang="zh-CN" b="1">
              <a:solidFill>
                <a:srgbClr val="FFFFFF"/>
              </a:solidFill>
              <a:ea typeface="方正兰亭细黑_GBK"/>
              <a:cs typeface="方正兰亭细黑_GBK"/>
            </a:endParaRPr>
          </a:p>
        </p:txBody>
      </p:sp>
      <p:sp>
        <p:nvSpPr>
          <p:cNvPr id="24582" name="矩形 4"/>
          <p:cNvSpPr>
            <a:spLocks noChangeArrowheads="1"/>
          </p:cNvSpPr>
          <p:nvPr/>
        </p:nvSpPr>
        <p:spPr bwMode="auto">
          <a:xfrm>
            <a:off x="10810527" y="541463"/>
            <a:ext cx="74074" cy="431900"/>
          </a:xfrm>
          <a:prstGeom prst="rect">
            <a:avLst/>
          </a:prstGeom>
          <a:solidFill>
            <a:srgbClr val="002060"/>
          </a:solidFill>
          <a:ln w="9525">
            <a:noFill/>
            <a:miter lim="800000"/>
          </a:ln>
        </p:spPr>
        <p:txBody>
          <a:bodyPr lIns="112864" tIns="56432" rIns="112864" bIns="56432" anchor="ctr"/>
          <a:lstStyle/>
          <a:p>
            <a:pPr algn="ctr"/>
            <a:endParaRPr lang="zh-CN" altLang="zh-CN">
              <a:solidFill>
                <a:srgbClr val="FFFFFF"/>
              </a:solidFill>
              <a:ea typeface="方正兰亭细黑_GBK"/>
              <a:cs typeface="方正兰亭细黑_GBK"/>
            </a:endParaRPr>
          </a:p>
        </p:txBody>
      </p:sp>
      <p:sp>
        <p:nvSpPr>
          <p:cNvPr id="24583" name="矩形 5"/>
          <p:cNvSpPr>
            <a:spLocks noChangeArrowheads="1"/>
          </p:cNvSpPr>
          <p:nvPr/>
        </p:nvSpPr>
        <p:spPr bwMode="auto">
          <a:xfrm>
            <a:off x="10711057" y="744711"/>
            <a:ext cx="63492" cy="225478"/>
          </a:xfrm>
          <a:prstGeom prst="rect">
            <a:avLst/>
          </a:prstGeom>
          <a:solidFill>
            <a:srgbClr val="002060"/>
          </a:solidFill>
          <a:ln w="9525">
            <a:noFill/>
            <a:miter lim="800000"/>
          </a:ln>
        </p:spPr>
        <p:txBody>
          <a:bodyPr lIns="112864" tIns="56432" rIns="112864" bIns="56432" anchor="ctr"/>
          <a:lstStyle/>
          <a:p>
            <a:pPr algn="ctr"/>
            <a:endParaRPr lang="zh-CN" altLang="zh-CN">
              <a:solidFill>
                <a:srgbClr val="FFFFFF"/>
              </a:solidFill>
              <a:ea typeface="方正兰亭细黑_GBK"/>
              <a:cs typeface="方正兰亭细黑_GBK"/>
            </a:endParaRPr>
          </a:p>
        </p:txBody>
      </p:sp>
      <p:grpSp>
        <p:nvGrpSpPr>
          <p:cNvPr id="2" name="Group 5"/>
          <p:cNvGrpSpPr/>
          <p:nvPr/>
        </p:nvGrpSpPr>
        <p:grpSpPr bwMode="auto">
          <a:xfrm>
            <a:off x="546028" y="-134968"/>
            <a:ext cx="9917094" cy="1165399"/>
            <a:chOff x="73029" y="20672"/>
            <a:chExt cx="7173967" cy="1217711"/>
          </a:xfrm>
        </p:grpSpPr>
        <p:grpSp>
          <p:nvGrpSpPr>
            <p:cNvPr id="3" name="Group 6"/>
            <p:cNvGrpSpPr/>
            <p:nvPr/>
          </p:nvGrpSpPr>
          <p:grpSpPr bwMode="auto">
            <a:xfrm>
              <a:off x="73029" y="20672"/>
              <a:ext cx="2429623" cy="1217711"/>
              <a:chOff x="73029" y="20672"/>
              <a:chExt cx="2429623" cy="1217711"/>
            </a:xfrm>
          </p:grpSpPr>
          <p:sp>
            <p:nvSpPr>
              <p:cNvPr id="24604" name="椭圆 30"/>
              <p:cNvSpPr>
                <a:spLocks noChangeArrowheads="1"/>
              </p:cNvSpPr>
              <p:nvPr/>
            </p:nvSpPr>
            <p:spPr bwMode="auto">
              <a:xfrm>
                <a:off x="73029" y="639218"/>
                <a:ext cx="620731" cy="599165"/>
              </a:xfrm>
              <a:prstGeom prst="ellipse">
                <a:avLst/>
              </a:prstGeom>
              <a:solidFill>
                <a:srgbClr val="FFC000"/>
              </a:solidFill>
              <a:ln w="9525">
                <a:noFill/>
                <a:round/>
              </a:ln>
            </p:spPr>
            <p:txBody>
              <a:bodyPr anchor="ctr"/>
              <a:lstStyle/>
              <a:p>
                <a:pPr algn="ctr"/>
                <a:endParaRPr lang="zh-CN" altLang="zh-CN" sz="1400">
                  <a:solidFill>
                    <a:srgbClr val="FFFFFF"/>
                  </a:solidFill>
                  <a:latin typeface="宋体" panose="02010600030101010101" pitchFamily="2" charset="-122"/>
                  <a:sym typeface="宋体" panose="02010600030101010101" pitchFamily="2" charset="-122"/>
                </a:endParaRPr>
              </a:p>
            </p:txBody>
          </p:sp>
          <p:sp>
            <p:nvSpPr>
              <p:cNvPr id="24605" name="TextBox 31"/>
              <p:cNvSpPr>
                <a:spLocks noChangeArrowheads="1"/>
              </p:cNvSpPr>
              <p:nvPr/>
            </p:nvSpPr>
            <p:spPr bwMode="auto">
              <a:xfrm>
                <a:off x="255563" y="20672"/>
                <a:ext cx="2247089" cy="1173810"/>
              </a:xfrm>
              <a:prstGeom prst="rect">
                <a:avLst/>
              </a:prstGeom>
              <a:noFill/>
              <a:ln w="9525">
                <a:noFill/>
                <a:miter lim="800000"/>
              </a:ln>
            </p:spPr>
            <p:txBody>
              <a:bodyPr>
                <a:spAutoFit/>
              </a:bodyPr>
              <a:lstStyle/>
              <a:p>
                <a:endParaRPr lang="zh-CN" altLang="en-US" sz="6700" dirty="0">
                  <a:sym typeface="Calibri" panose="020F0502020204030204" pitchFamily="34" charset="0"/>
                </a:endParaRPr>
              </a:p>
            </p:txBody>
          </p:sp>
        </p:grpSp>
        <p:sp>
          <p:nvSpPr>
            <p:cNvPr id="24602" name="TextBox 22"/>
            <p:cNvSpPr>
              <a:spLocks noChangeArrowheads="1"/>
            </p:cNvSpPr>
            <p:nvPr/>
          </p:nvSpPr>
          <p:spPr bwMode="auto">
            <a:xfrm>
              <a:off x="1309492" y="566071"/>
              <a:ext cx="5937504" cy="578866"/>
            </a:xfrm>
            <a:prstGeom prst="rect">
              <a:avLst/>
            </a:prstGeom>
            <a:noFill/>
            <a:ln w="9525">
              <a:noFill/>
              <a:miter lim="800000"/>
            </a:ln>
          </p:spPr>
          <p:txBody>
            <a:bodyPr wrap="square">
              <a:spAutoFit/>
            </a:bodyPr>
            <a:lstStyle/>
            <a:p>
              <a:r>
                <a:rPr lang="zh-CN" altLang="en-US" sz="3000" b="1" dirty="0">
                  <a:solidFill>
                    <a:srgbClr val="262626"/>
                  </a:solidFill>
                  <a:latin typeface="微软雅黑" panose="020B0503020204020204" pitchFamily="34" charset="-122"/>
                  <a:ea typeface="微软雅黑" panose="020B0503020204020204" pitchFamily="34" charset="-122"/>
                  <a:sym typeface="Calibri" panose="020F0502020204030204" pitchFamily="34" charset="0"/>
                </a:rPr>
                <a:t> 会员管理：会员、机构、用户的新建和赋权</a:t>
              </a:r>
              <a:endParaRPr lang="en-US" altLang="zh-CN" sz="3000" b="1" dirty="0">
                <a:solidFill>
                  <a:srgbClr val="262626"/>
                </a:solidFill>
                <a:latin typeface="微软雅黑" panose="020B0503020204020204" pitchFamily="34" charset="-122"/>
                <a:ea typeface="微软雅黑" panose="020B0503020204020204" pitchFamily="34" charset="-122"/>
                <a:sym typeface="Calibri" panose="020F0502020204030204" pitchFamily="34" charset="0"/>
              </a:endParaRPr>
            </a:p>
          </p:txBody>
        </p:sp>
        <p:sp>
          <p:nvSpPr>
            <p:cNvPr id="24603" name="直接连接符 21"/>
            <p:cNvSpPr>
              <a:spLocks noChangeShapeType="1"/>
            </p:cNvSpPr>
            <p:nvPr/>
          </p:nvSpPr>
          <p:spPr bwMode="auto">
            <a:xfrm>
              <a:off x="693760" y="1044733"/>
              <a:ext cx="3600400" cy="1"/>
            </a:xfrm>
            <a:prstGeom prst="line">
              <a:avLst/>
            </a:prstGeom>
            <a:noFill/>
            <a:ln w="19050">
              <a:solidFill>
                <a:srgbClr val="002060"/>
              </a:solidFill>
              <a:round/>
            </a:ln>
          </p:spPr>
          <p:txBody>
            <a:bodyPr/>
            <a:lstStyle/>
            <a:p>
              <a:endParaRPr lang="zh-CN" altLang="en-US"/>
            </a:p>
          </p:txBody>
        </p:sp>
      </p:grpSp>
      <p:sp>
        <p:nvSpPr>
          <p:cNvPr id="29" name="TextBox 31"/>
          <p:cNvSpPr/>
          <p:nvPr/>
        </p:nvSpPr>
        <p:spPr>
          <a:xfrm>
            <a:off x="335316" y="-147626"/>
            <a:ext cx="2303956" cy="1483572"/>
          </a:xfrm>
          <a:prstGeom prst="rect">
            <a:avLst/>
          </a:prstGeom>
          <a:noFill/>
          <a:ln w="9525">
            <a:noFill/>
          </a:ln>
        </p:spPr>
        <p:txBody>
          <a:bodyPr wrap="square" lIns="112864" tIns="56432" rIns="112864" bIns="56432">
            <a:spAutoFit/>
          </a:bodyPr>
          <a:lstStyle/>
          <a:p>
            <a:pPr lvl="0" eaLnBrk="1" hangingPunct="1"/>
            <a:r>
              <a:rPr lang="en-US" altLang="zh-CN" sz="8900" b="1" dirty="0" smtClean="0">
                <a:solidFill>
                  <a:srgbClr val="002060"/>
                </a:solidFill>
                <a:latin typeface="Times New Roman" panose="02020603050405020304" pitchFamily="18" charset="0"/>
                <a:sym typeface="Times New Roman" panose="02020603050405020304" pitchFamily="18" charset="0"/>
              </a:rPr>
              <a:t>1.</a:t>
            </a:r>
            <a:r>
              <a:rPr lang="en-US" altLang="zh-CN" sz="6700" b="1" dirty="0" smtClean="0">
                <a:solidFill>
                  <a:srgbClr val="002060"/>
                </a:solidFill>
                <a:latin typeface="Times New Roman" panose="02020603050405020304" pitchFamily="18" charset="0"/>
                <a:sym typeface="Times New Roman" panose="02020603050405020304" pitchFamily="18" charset="0"/>
              </a:rPr>
              <a:t>4.</a:t>
            </a:r>
            <a:r>
              <a:rPr lang="en-US" altLang="zh-CN" sz="5900" b="1" dirty="0" smtClean="0">
                <a:solidFill>
                  <a:srgbClr val="002060"/>
                </a:solidFill>
                <a:latin typeface="Times New Roman" panose="02020603050405020304" pitchFamily="18" charset="0"/>
                <a:sym typeface="Times New Roman" panose="02020603050405020304" pitchFamily="18" charset="0"/>
              </a:rPr>
              <a:t>6</a:t>
            </a:r>
            <a:endParaRPr lang="zh-CN" altLang="en-US" sz="5900" dirty="0">
              <a:sym typeface="Calibri" panose="020F0502020204030204" pitchFamily="34" charset="0"/>
            </a:endParaRPr>
          </a:p>
        </p:txBody>
      </p:sp>
      <p:graphicFrame>
        <p:nvGraphicFramePr>
          <p:cNvPr id="16" name="Group 12"/>
          <p:cNvGraphicFramePr>
            <a:graphicFrameLocks noGrp="1"/>
          </p:cNvGraphicFramePr>
          <p:nvPr>
            <p:extLst>
              <p:ext uri="{D42A27DB-BD31-4B8C-83A1-F6EECF244321}">
                <p14:modId xmlns:p14="http://schemas.microsoft.com/office/powerpoint/2010/main" val="4013839830"/>
              </p:ext>
            </p:extLst>
          </p:nvPr>
        </p:nvGraphicFramePr>
        <p:xfrm>
          <a:off x="1198662" y="1774002"/>
          <a:ext cx="9648627" cy="3528000"/>
        </p:xfrm>
        <a:graphic>
          <a:graphicData uri="http://schemas.openxmlformats.org/drawingml/2006/table">
            <a:tbl>
              <a:tblPr/>
              <a:tblGrid>
                <a:gridCol w="3329083">
                  <a:extLst>
                    <a:ext uri="{9D8B030D-6E8A-4147-A177-3AD203B41FA5}">
                      <a16:colId xmlns:a16="http://schemas.microsoft.com/office/drawing/2014/main" xmlns="" val="20000"/>
                    </a:ext>
                  </a:extLst>
                </a:gridCol>
                <a:gridCol w="3094164">
                  <a:extLst>
                    <a:ext uri="{9D8B030D-6E8A-4147-A177-3AD203B41FA5}">
                      <a16:colId xmlns:a16="http://schemas.microsoft.com/office/drawing/2014/main" xmlns="" val="20001"/>
                    </a:ext>
                  </a:extLst>
                </a:gridCol>
                <a:gridCol w="3225380">
                  <a:extLst>
                    <a:ext uri="{9D8B030D-6E8A-4147-A177-3AD203B41FA5}">
                      <a16:colId xmlns:a16="http://schemas.microsoft.com/office/drawing/2014/main" xmlns="" val="20002"/>
                    </a:ext>
                  </a:extLst>
                </a:gridCol>
              </a:tblGrid>
              <a:tr h="504000">
                <a:tc>
                  <a: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zh-CN" sz="18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endParaRPr>
                    </a:p>
                  </a:txBody>
                  <a:tcPr marL="91428" marR="91428" marT="45730" marB="4573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002060"/>
                    </a:solidFill>
                  </a:tcPr>
                </a:tc>
                <a:tc>
                  <a: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zh-CN" sz="18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rPr>
                        <a:t>新建</a:t>
                      </a:r>
                    </a:p>
                  </a:txBody>
                  <a:tcPr marL="91428" marR="91428" marT="45730" marB="4573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002060"/>
                    </a:solidFill>
                  </a:tcPr>
                </a:tc>
                <a:tc>
                  <a: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zh-CN" sz="1800" b="1" i="0" u="none" strike="noStrike" cap="none" normalizeH="0" baseline="0" smtClean="0">
                          <a:ln>
                            <a:noFill/>
                          </a:ln>
                          <a:solidFill>
                            <a:schemeClr val="bg1"/>
                          </a:solidFill>
                          <a:effectLst/>
                          <a:latin typeface="微软雅黑" panose="020B0503020204020204" pitchFamily="34" charset="-122"/>
                          <a:ea typeface="微软雅黑" panose="020B0503020204020204" pitchFamily="34" charset="-122"/>
                        </a:rPr>
                        <a:t>赋权</a:t>
                      </a:r>
                    </a:p>
                  </a:txBody>
                  <a:tcPr marL="91428" marR="91428" marT="45730" marB="4573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002060"/>
                    </a:solidFill>
                  </a:tcPr>
                </a:tc>
                <a:extLst>
                  <a:ext uri="{0D108BD9-81ED-4DB2-BD59-A6C34878D82A}">
                    <a16:rowId xmlns:a16="http://schemas.microsoft.com/office/drawing/2014/main" xmlns="" val="10000"/>
                  </a:ext>
                </a:extLst>
              </a:tr>
              <a:tr h="504000">
                <a:tc>
                  <a: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zh-CN" sz="1800" b="1"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rPr>
                        <a:t>会员</a:t>
                      </a:r>
                    </a:p>
                  </a:txBody>
                  <a:tcPr marL="91428" marR="91428" marT="45730" marB="4573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FF7"/>
                    </a:solidFill>
                  </a:tcPr>
                </a:tc>
                <a:tc>
                  <a: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zh-CN" sz="18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rPr>
                        <a:t>场务操作员</a:t>
                      </a:r>
                    </a:p>
                  </a:txBody>
                  <a:tcPr marL="91428" marR="91428" marT="45730" marB="4573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FF7"/>
                    </a:solidFill>
                  </a:tcPr>
                </a:tc>
                <a:tc>
                  <a: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zh-CN" sz="1800" b="0" i="0" u="none" strike="noStrike" cap="none" normalizeH="0" baseline="0" smtClean="0">
                          <a:ln>
                            <a:noFill/>
                          </a:ln>
                          <a:solidFill>
                            <a:srgbClr val="000000"/>
                          </a:solidFill>
                          <a:effectLst/>
                          <a:latin typeface="微软雅黑" panose="020B0503020204020204" pitchFamily="34" charset="-122"/>
                          <a:ea typeface="微软雅黑" panose="020B0503020204020204" pitchFamily="34" charset="-122"/>
                        </a:rPr>
                        <a:t>场务操作员</a:t>
                      </a:r>
                    </a:p>
                  </a:txBody>
                  <a:tcPr marL="91428" marR="91428" marT="45730" marB="4573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EAEFF7"/>
                    </a:solidFill>
                  </a:tcPr>
                </a:tc>
                <a:extLst>
                  <a:ext uri="{0D108BD9-81ED-4DB2-BD59-A6C34878D82A}">
                    <a16:rowId xmlns:a16="http://schemas.microsoft.com/office/drawing/2014/main" xmlns="" val="10001"/>
                  </a:ext>
                </a:extLst>
              </a:tr>
              <a:tr h="504000">
                <a:tc>
                  <a: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zh-CN" sz="1800" b="1" i="0" u="none" strike="noStrike" cap="none" normalizeH="0" baseline="0" smtClean="0">
                          <a:ln>
                            <a:noFill/>
                          </a:ln>
                          <a:solidFill>
                            <a:srgbClr val="000000"/>
                          </a:solidFill>
                          <a:effectLst/>
                          <a:latin typeface="微软雅黑" panose="020B0503020204020204" pitchFamily="34" charset="-122"/>
                          <a:ea typeface="微软雅黑" panose="020B0503020204020204" pitchFamily="34" charset="-122"/>
                        </a:rPr>
                        <a:t>机构（总行级）</a:t>
                      </a:r>
                    </a:p>
                  </a:txBody>
                  <a:tcPr marL="91428" marR="91428" marT="45730" marB="4573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FF7"/>
                    </a:solidFill>
                  </a:tcPr>
                </a:tc>
                <a:tc>
                  <a: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zh-CN" sz="1800" b="0" i="0" u="none" strike="noStrike" cap="none" normalizeH="0" baseline="0" smtClean="0">
                          <a:ln>
                            <a:noFill/>
                          </a:ln>
                          <a:solidFill>
                            <a:srgbClr val="000000"/>
                          </a:solidFill>
                          <a:effectLst/>
                          <a:latin typeface="微软雅黑" panose="020B0503020204020204" pitchFamily="34" charset="-122"/>
                          <a:ea typeface="微软雅黑" panose="020B0503020204020204" pitchFamily="34" charset="-122"/>
                        </a:rPr>
                        <a:t>场务操作员</a:t>
                      </a:r>
                    </a:p>
                  </a:txBody>
                  <a:tcPr marL="91428" marR="91428" marT="45730" marB="4573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FF7"/>
                    </a:solidFill>
                  </a:tcPr>
                </a:tc>
                <a:tc>
                  <a: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zh-CN" sz="1800" b="0" i="0" u="none" strike="noStrike" cap="none" normalizeH="0" baseline="0" smtClean="0">
                          <a:ln>
                            <a:noFill/>
                          </a:ln>
                          <a:solidFill>
                            <a:srgbClr val="000000"/>
                          </a:solidFill>
                          <a:effectLst/>
                          <a:latin typeface="微软雅黑" panose="020B0503020204020204" pitchFamily="34" charset="-122"/>
                          <a:ea typeface="微软雅黑" panose="020B0503020204020204" pitchFamily="34" charset="-122"/>
                        </a:rPr>
                        <a:t>默认为会员权限</a:t>
                      </a:r>
                    </a:p>
                  </a:txBody>
                  <a:tcPr marL="91428" marR="91428" marT="45730" marB="4573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FF7"/>
                    </a:solidFill>
                  </a:tcPr>
                </a:tc>
                <a:extLst>
                  <a:ext uri="{0D108BD9-81ED-4DB2-BD59-A6C34878D82A}">
                    <a16:rowId xmlns:a16="http://schemas.microsoft.com/office/drawing/2014/main" xmlns="" val="10002"/>
                  </a:ext>
                </a:extLst>
              </a:tr>
              <a:tr h="504000">
                <a:tc>
                  <a: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zh-CN" sz="1800" b="1" i="0" u="none" strike="noStrike" cap="none" normalizeH="0" baseline="0" smtClean="0">
                          <a:ln>
                            <a:noFill/>
                          </a:ln>
                          <a:solidFill>
                            <a:srgbClr val="000000"/>
                          </a:solidFill>
                          <a:effectLst/>
                          <a:latin typeface="微软雅黑" panose="020B0503020204020204" pitchFamily="34" charset="-122"/>
                          <a:ea typeface="微软雅黑" panose="020B0503020204020204" pitchFamily="34" charset="-122"/>
                        </a:rPr>
                        <a:t>机构（分支行级）</a:t>
                      </a:r>
                    </a:p>
                  </a:txBody>
                  <a:tcPr marL="91428" marR="91428" marT="45730" marB="4573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FF7"/>
                    </a:solidFill>
                  </a:tcPr>
                </a:tc>
                <a:tc>
                  <a: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zh-CN" sz="18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rPr>
                        <a:t>场务操作员</a:t>
                      </a:r>
                    </a:p>
                  </a:txBody>
                  <a:tcPr marL="91428" marR="91428" marT="45730" marB="4573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FF7"/>
                    </a:solidFill>
                  </a:tcPr>
                </a:tc>
                <a:tc>
                  <a: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zh-CN" sz="1800" b="0" i="0" u="none" strike="noStrike" cap="none" normalizeH="0" baseline="0" smtClean="0">
                          <a:ln>
                            <a:noFill/>
                          </a:ln>
                          <a:solidFill>
                            <a:srgbClr val="000000"/>
                          </a:solidFill>
                          <a:effectLst/>
                          <a:latin typeface="微软雅黑" panose="020B0503020204020204" pitchFamily="34" charset="-122"/>
                          <a:ea typeface="微软雅黑" panose="020B0503020204020204" pitchFamily="34" charset="-122"/>
                        </a:rPr>
                        <a:t>上级机构管理员</a:t>
                      </a:r>
                    </a:p>
                  </a:txBody>
                  <a:tcPr marL="91428" marR="91428" marT="45730" marB="4573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FF7"/>
                    </a:solidFill>
                  </a:tcPr>
                </a:tc>
                <a:extLst>
                  <a:ext uri="{0D108BD9-81ED-4DB2-BD59-A6C34878D82A}">
                    <a16:rowId xmlns:a16="http://schemas.microsoft.com/office/drawing/2014/main" xmlns="" val="10003"/>
                  </a:ext>
                </a:extLst>
              </a:tr>
              <a:tr h="504000">
                <a:tc>
                  <a: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zh-CN" sz="1800" b="1" i="0" u="none" strike="noStrike" cap="none" normalizeH="0" baseline="0" smtClean="0">
                          <a:ln>
                            <a:noFill/>
                          </a:ln>
                          <a:solidFill>
                            <a:srgbClr val="000000"/>
                          </a:solidFill>
                          <a:effectLst/>
                          <a:latin typeface="微软雅黑" panose="020B0503020204020204" pitchFamily="34" charset="-122"/>
                          <a:ea typeface="微软雅黑" panose="020B0503020204020204" pitchFamily="34" charset="-122"/>
                        </a:rPr>
                        <a:t>机构管理员（总行级）</a:t>
                      </a:r>
                    </a:p>
                  </a:txBody>
                  <a:tcPr marL="91428" marR="91428" marT="45730" marB="4573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FF7"/>
                    </a:solidFill>
                  </a:tcPr>
                </a:tc>
                <a:tc>
                  <a: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zh-CN" sz="18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rPr>
                        <a:t>机构新建</a:t>
                      </a:r>
                      <a:r>
                        <a:rPr kumimoji="0" lang="zh-CN" altLang="en-US" sz="18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rPr>
                        <a:t>时</a:t>
                      </a:r>
                      <a:r>
                        <a:rPr kumimoji="0" lang="zh-CN" sz="18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rPr>
                        <a:t>自动生成</a:t>
                      </a:r>
                    </a:p>
                  </a:txBody>
                  <a:tcPr marL="91428" marR="91428" marT="45730" marB="4573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FF7"/>
                    </a:solidFill>
                  </a:tcPr>
                </a:tc>
                <a:tc>
                  <a: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zh-CN" sz="1800" b="0" i="0" u="none" strike="noStrike" cap="none" normalizeH="0" baseline="0" smtClean="0">
                          <a:ln>
                            <a:noFill/>
                          </a:ln>
                          <a:solidFill>
                            <a:srgbClr val="000000"/>
                          </a:solidFill>
                          <a:effectLst/>
                          <a:latin typeface="微软雅黑" panose="020B0503020204020204" pitchFamily="34" charset="-122"/>
                          <a:ea typeface="微软雅黑" panose="020B0503020204020204" pitchFamily="34" charset="-122"/>
                        </a:rPr>
                        <a:t>场务操作员</a:t>
                      </a:r>
                    </a:p>
                  </a:txBody>
                  <a:tcPr marL="91428" marR="91428" marT="45730" marB="4573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FF7"/>
                    </a:solidFill>
                  </a:tcPr>
                </a:tc>
                <a:extLst>
                  <a:ext uri="{0D108BD9-81ED-4DB2-BD59-A6C34878D82A}">
                    <a16:rowId xmlns:a16="http://schemas.microsoft.com/office/drawing/2014/main" xmlns="" val="10004"/>
                  </a:ext>
                </a:extLst>
              </a:tr>
              <a:tr h="504000">
                <a:tc>
                  <a: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zh-CN" sz="1800" b="1" i="0" u="none" strike="noStrike" cap="none" normalizeH="0" baseline="0" smtClean="0">
                          <a:ln>
                            <a:noFill/>
                          </a:ln>
                          <a:solidFill>
                            <a:srgbClr val="000000"/>
                          </a:solidFill>
                          <a:effectLst/>
                          <a:latin typeface="微软雅黑" panose="020B0503020204020204" pitchFamily="34" charset="-122"/>
                          <a:ea typeface="微软雅黑" panose="020B0503020204020204" pitchFamily="34" charset="-122"/>
                        </a:rPr>
                        <a:t>机构管理员（分支行级）</a:t>
                      </a:r>
                    </a:p>
                  </a:txBody>
                  <a:tcPr marL="91428" marR="91428" marT="45730" marB="4573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FF7"/>
                    </a:solidFill>
                  </a:tcPr>
                </a:tc>
                <a:tc>
                  <a: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zh-CN" sz="18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rPr>
                        <a:t>机构新建</a:t>
                      </a:r>
                      <a:r>
                        <a:rPr kumimoji="0" lang="zh-CN" altLang="en-US" sz="18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rPr>
                        <a:t>时</a:t>
                      </a:r>
                      <a:r>
                        <a:rPr kumimoji="0" lang="zh-CN" sz="18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rPr>
                        <a:t>自动生成</a:t>
                      </a:r>
                    </a:p>
                  </a:txBody>
                  <a:tcPr marL="91428" marR="91428" marT="45730" marB="4573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FF7"/>
                    </a:solidFill>
                  </a:tcPr>
                </a:tc>
                <a:tc>
                  <a: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zh-CN" sz="1800" b="0" i="0" u="none" strike="noStrike" cap="none" normalizeH="0" baseline="0" smtClean="0">
                          <a:ln>
                            <a:noFill/>
                          </a:ln>
                          <a:solidFill>
                            <a:srgbClr val="000000"/>
                          </a:solidFill>
                          <a:effectLst/>
                          <a:latin typeface="微软雅黑" panose="020B0503020204020204" pitchFamily="34" charset="-122"/>
                          <a:ea typeface="微软雅黑" panose="020B0503020204020204" pitchFamily="34" charset="-122"/>
                        </a:rPr>
                        <a:t>上级机构管理员</a:t>
                      </a:r>
                    </a:p>
                  </a:txBody>
                  <a:tcPr marL="91428" marR="91428" marT="45730" marB="4573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FF7"/>
                    </a:solidFill>
                  </a:tcPr>
                </a:tc>
                <a:extLst>
                  <a:ext uri="{0D108BD9-81ED-4DB2-BD59-A6C34878D82A}">
                    <a16:rowId xmlns:a16="http://schemas.microsoft.com/office/drawing/2014/main" xmlns="" val="10005"/>
                  </a:ext>
                </a:extLst>
              </a:tr>
              <a:tr h="504000">
                <a:tc>
                  <a: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zh-CN" sz="1800" b="1"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rPr>
                        <a:t>机构操作员</a:t>
                      </a:r>
                    </a:p>
                  </a:txBody>
                  <a:tcPr marL="91428" marR="91428" marT="45730" marB="4573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FF7"/>
                    </a:solidFill>
                  </a:tcPr>
                </a:tc>
                <a:tc>
                  <a: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zh-CN" sz="1800" b="0" i="0" u="none" strike="noStrike" cap="none" normalizeH="0" baseline="0" smtClean="0">
                          <a:ln>
                            <a:noFill/>
                          </a:ln>
                          <a:solidFill>
                            <a:srgbClr val="000000"/>
                          </a:solidFill>
                          <a:effectLst/>
                          <a:latin typeface="微软雅黑" panose="020B0503020204020204" pitchFamily="34" charset="-122"/>
                          <a:ea typeface="微软雅黑" panose="020B0503020204020204" pitchFamily="34" charset="-122"/>
                        </a:rPr>
                        <a:t>机构管理员</a:t>
                      </a:r>
                    </a:p>
                  </a:txBody>
                  <a:tcPr marL="91428" marR="91428" marT="45730" marB="4573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FF7"/>
                    </a:solidFill>
                  </a:tcPr>
                </a:tc>
                <a:tc>
                  <a: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zh-CN" sz="18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rPr>
                        <a:t>机构管理员</a:t>
                      </a:r>
                    </a:p>
                  </a:txBody>
                  <a:tcPr marL="91428" marR="91428" marT="45730" marB="4573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FF7"/>
                    </a:solidFill>
                  </a:tcPr>
                </a:tc>
                <a:extLst>
                  <a:ext uri="{0D108BD9-81ED-4DB2-BD59-A6C34878D82A}">
                    <a16:rowId xmlns:a16="http://schemas.microsoft.com/office/drawing/2014/main" xmlns="" val="10006"/>
                  </a:ext>
                </a:extLst>
              </a:tr>
            </a:tbl>
          </a:graphicData>
        </a:graphic>
      </p:graphicFrame>
    </p:spTree>
    <p:extLst>
      <p:ext uri="{BB962C8B-B14F-4D97-AF65-F5344CB8AC3E}">
        <p14:creationId xmlns:p14="http://schemas.microsoft.com/office/powerpoint/2010/main" val="15177992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椭圆 30"/>
          <p:cNvSpPr>
            <a:spLocks noChangeArrowheads="1"/>
          </p:cNvSpPr>
          <p:nvPr/>
        </p:nvSpPr>
        <p:spPr bwMode="auto">
          <a:xfrm>
            <a:off x="10372435" y="139732"/>
            <a:ext cx="950259" cy="943194"/>
          </a:xfrm>
          <a:prstGeom prst="ellipse">
            <a:avLst/>
          </a:prstGeom>
          <a:solidFill>
            <a:srgbClr val="FFC000"/>
          </a:solidFill>
          <a:ln w="9525">
            <a:noFill/>
            <a:round/>
          </a:ln>
        </p:spPr>
        <p:txBody>
          <a:bodyPr lIns="112864" tIns="56432" rIns="112864" bIns="56432" anchor="ctr"/>
          <a:lstStyle/>
          <a:p>
            <a:pPr algn="ctr"/>
            <a:endParaRPr lang="zh-CN" altLang="en-US" sz="1400">
              <a:solidFill>
                <a:srgbClr val="FFFFFF"/>
              </a:solidFill>
              <a:latin typeface="宋体" panose="02010600030101010101" pitchFamily="2" charset="-122"/>
              <a:sym typeface="宋体" panose="02010600030101010101" pitchFamily="2" charset="-122"/>
            </a:endParaRPr>
          </a:p>
        </p:txBody>
      </p:sp>
      <p:sp>
        <p:nvSpPr>
          <p:cNvPr id="24579" name="矩形 27"/>
          <p:cNvSpPr>
            <a:spLocks noChangeArrowheads="1"/>
          </p:cNvSpPr>
          <p:nvPr/>
        </p:nvSpPr>
        <p:spPr bwMode="auto">
          <a:xfrm>
            <a:off x="10583" y="6276842"/>
            <a:ext cx="12179830" cy="574808"/>
          </a:xfrm>
          <a:prstGeom prst="rect">
            <a:avLst/>
          </a:prstGeom>
          <a:solidFill>
            <a:srgbClr val="002060"/>
          </a:solidFill>
          <a:ln w="9525">
            <a:noFill/>
            <a:miter lim="800000"/>
          </a:ln>
        </p:spPr>
        <p:txBody>
          <a:bodyPr lIns="112864" tIns="56432" rIns="112864" bIns="56432" anchor="ctr"/>
          <a:lstStyle/>
          <a:p>
            <a:pPr algn="ctr"/>
            <a:endParaRPr lang="zh-CN" altLang="en-US">
              <a:solidFill>
                <a:srgbClr val="FFFFFF"/>
              </a:solidFill>
              <a:latin typeface="宋体" panose="02010600030101010101" pitchFamily="2" charset="-122"/>
              <a:sym typeface="宋体" panose="02010600030101010101" pitchFamily="2" charset="-122"/>
            </a:endParaRPr>
          </a:p>
        </p:txBody>
      </p:sp>
      <p:sp>
        <p:nvSpPr>
          <p:cNvPr id="24580" name="矩形 28"/>
          <p:cNvSpPr>
            <a:spLocks noChangeArrowheads="1"/>
          </p:cNvSpPr>
          <p:nvPr/>
        </p:nvSpPr>
        <p:spPr bwMode="auto">
          <a:xfrm>
            <a:off x="10583" y="6264139"/>
            <a:ext cx="12179830" cy="125441"/>
          </a:xfrm>
          <a:prstGeom prst="rect">
            <a:avLst/>
          </a:prstGeom>
          <a:solidFill>
            <a:srgbClr val="595959"/>
          </a:solidFill>
          <a:ln w="9525">
            <a:noFill/>
            <a:miter lim="800000"/>
          </a:ln>
        </p:spPr>
        <p:txBody>
          <a:bodyPr lIns="112864" tIns="56432" rIns="112864" bIns="56432" anchor="ctr"/>
          <a:lstStyle/>
          <a:p>
            <a:pPr algn="ctr"/>
            <a:endParaRPr lang="zh-CN" altLang="en-US">
              <a:solidFill>
                <a:srgbClr val="FFFFFF"/>
              </a:solidFill>
              <a:latin typeface="宋体" panose="02010600030101010101" pitchFamily="2" charset="-122"/>
              <a:sym typeface="宋体" panose="02010600030101010101" pitchFamily="2" charset="-122"/>
            </a:endParaRPr>
          </a:p>
        </p:txBody>
      </p:sp>
      <p:sp>
        <p:nvSpPr>
          <p:cNvPr id="24581" name="矩形 3"/>
          <p:cNvSpPr>
            <a:spLocks noChangeArrowheads="1"/>
          </p:cNvSpPr>
          <p:nvPr/>
        </p:nvSpPr>
        <p:spPr bwMode="auto">
          <a:xfrm>
            <a:off x="10918463" y="541463"/>
            <a:ext cx="1271950" cy="431900"/>
          </a:xfrm>
          <a:prstGeom prst="rect">
            <a:avLst/>
          </a:prstGeom>
          <a:solidFill>
            <a:srgbClr val="002060"/>
          </a:solidFill>
          <a:ln w="9525">
            <a:noFill/>
            <a:miter lim="800000"/>
          </a:ln>
        </p:spPr>
        <p:txBody>
          <a:bodyPr lIns="112864" tIns="56432" rIns="112864" bIns="56432" anchor="ctr"/>
          <a:lstStyle/>
          <a:p>
            <a:pPr algn="ctr"/>
            <a:fld id="{66DD91BF-C52B-4291-9056-B8CE85F9B68D}" type="slidenum">
              <a:rPr lang="zh-CN" altLang="zh-CN" b="1">
                <a:solidFill>
                  <a:srgbClr val="FFFFFF"/>
                </a:solidFill>
                <a:ea typeface="方正兰亭细黑_GBK"/>
                <a:cs typeface="方正兰亭细黑_GBK"/>
              </a:rPr>
              <a:pPr algn="ctr"/>
              <a:t>12</a:t>
            </a:fld>
            <a:endParaRPr lang="zh-CN" altLang="zh-CN" b="1">
              <a:solidFill>
                <a:srgbClr val="FFFFFF"/>
              </a:solidFill>
              <a:ea typeface="方正兰亭细黑_GBK"/>
              <a:cs typeface="方正兰亭细黑_GBK"/>
            </a:endParaRPr>
          </a:p>
        </p:txBody>
      </p:sp>
      <p:sp>
        <p:nvSpPr>
          <p:cNvPr id="24582" name="矩形 4"/>
          <p:cNvSpPr>
            <a:spLocks noChangeArrowheads="1"/>
          </p:cNvSpPr>
          <p:nvPr/>
        </p:nvSpPr>
        <p:spPr bwMode="auto">
          <a:xfrm>
            <a:off x="10810527" y="541463"/>
            <a:ext cx="74074" cy="431900"/>
          </a:xfrm>
          <a:prstGeom prst="rect">
            <a:avLst/>
          </a:prstGeom>
          <a:solidFill>
            <a:srgbClr val="002060"/>
          </a:solidFill>
          <a:ln w="9525">
            <a:noFill/>
            <a:miter lim="800000"/>
          </a:ln>
        </p:spPr>
        <p:txBody>
          <a:bodyPr lIns="112864" tIns="56432" rIns="112864" bIns="56432" anchor="ctr"/>
          <a:lstStyle/>
          <a:p>
            <a:pPr algn="ctr"/>
            <a:endParaRPr lang="zh-CN" altLang="zh-CN">
              <a:solidFill>
                <a:srgbClr val="FFFFFF"/>
              </a:solidFill>
              <a:ea typeface="方正兰亭细黑_GBK"/>
              <a:cs typeface="方正兰亭细黑_GBK"/>
            </a:endParaRPr>
          </a:p>
        </p:txBody>
      </p:sp>
      <p:sp>
        <p:nvSpPr>
          <p:cNvPr id="24583" name="矩形 5"/>
          <p:cNvSpPr>
            <a:spLocks noChangeArrowheads="1"/>
          </p:cNvSpPr>
          <p:nvPr/>
        </p:nvSpPr>
        <p:spPr bwMode="auto">
          <a:xfrm>
            <a:off x="10711057" y="744711"/>
            <a:ext cx="63492" cy="225478"/>
          </a:xfrm>
          <a:prstGeom prst="rect">
            <a:avLst/>
          </a:prstGeom>
          <a:solidFill>
            <a:srgbClr val="002060"/>
          </a:solidFill>
          <a:ln w="9525">
            <a:noFill/>
            <a:miter lim="800000"/>
          </a:ln>
        </p:spPr>
        <p:txBody>
          <a:bodyPr lIns="112864" tIns="56432" rIns="112864" bIns="56432" anchor="ctr"/>
          <a:lstStyle/>
          <a:p>
            <a:pPr algn="ctr"/>
            <a:endParaRPr lang="zh-CN" altLang="zh-CN">
              <a:solidFill>
                <a:srgbClr val="FFFFFF"/>
              </a:solidFill>
              <a:ea typeface="方正兰亭细黑_GBK"/>
              <a:cs typeface="方正兰亭细黑_GBK"/>
            </a:endParaRPr>
          </a:p>
        </p:txBody>
      </p:sp>
      <p:grpSp>
        <p:nvGrpSpPr>
          <p:cNvPr id="2" name="Group 5"/>
          <p:cNvGrpSpPr/>
          <p:nvPr/>
        </p:nvGrpSpPr>
        <p:grpSpPr bwMode="auto">
          <a:xfrm>
            <a:off x="546030" y="-134968"/>
            <a:ext cx="9160773" cy="1165399"/>
            <a:chOff x="73029" y="20672"/>
            <a:chExt cx="7173967" cy="1217711"/>
          </a:xfrm>
        </p:grpSpPr>
        <p:grpSp>
          <p:nvGrpSpPr>
            <p:cNvPr id="3" name="Group 6"/>
            <p:cNvGrpSpPr/>
            <p:nvPr/>
          </p:nvGrpSpPr>
          <p:grpSpPr bwMode="auto">
            <a:xfrm>
              <a:off x="73029" y="20672"/>
              <a:ext cx="2429623" cy="1217711"/>
              <a:chOff x="73029" y="20672"/>
              <a:chExt cx="2429623" cy="1217711"/>
            </a:xfrm>
          </p:grpSpPr>
          <p:sp>
            <p:nvSpPr>
              <p:cNvPr id="24604" name="椭圆 30"/>
              <p:cNvSpPr>
                <a:spLocks noChangeArrowheads="1"/>
              </p:cNvSpPr>
              <p:nvPr/>
            </p:nvSpPr>
            <p:spPr bwMode="auto">
              <a:xfrm>
                <a:off x="73029" y="639218"/>
                <a:ext cx="620731" cy="599165"/>
              </a:xfrm>
              <a:prstGeom prst="ellipse">
                <a:avLst/>
              </a:prstGeom>
              <a:solidFill>
                <a:srgbClr val="FFC000"/>
              </a:solidFill>
              <a:ln w="9525">
                <a:noFill/>
                <a:round/>
              </a:ln>
            </p:spPr>
            <p:txBody>
              <a:bodyPr anchor="ctr"/>
              <a:lstStyle/>
              <a:p>
                <a:pPr algn="ctr"/>
                <a:endParaRPr lang="zh-CN" altLang="zh-CN" sz="1400">
                  <a:solidFill>
                    <a:srgbClr val="FFFFFF"/>
                  </a:solidFill>
                  <a:latin typeface="宋体" panose="02010600030101010101" pitchFamily="2" charset="-122"/>
                  <a:sym typeface="宋体" panose="02010600030101010101" pitchFamily="2" charset="-122"/>
                </a:endParaRPr>
              </a:p>
            </p:txBody>
          </p:sp>
          <p:sp>
            <p:nvSpPr>
              <p:cNvPr id="24605" name="TextBox 31"/>
              <p:cNvSpPr>
                <a:spLocks noChangeArrowheads="1"/>
              </p:cNvSpPr>
              <p:nvPr/>
            </p:nvSpPr>
            <p:spPr bwMode="auto">
              <a:xfrm>
                <a:off x="255563" y="20672"/>
                <a:ext cx="2247089" cy="1173810"/>
              </a:xfrm>
              <a:prstGeom prst="rect">
                <a:avLst/>
              </a:prstGeom>
              <a:noFill/>
              <a:ln w="9525">
                <a:noFill/>
                <a:miter lim="800000"/>
              </a:ln>
            </p:spPr>
            <p:txBody>
              <a:bodyPr>
                <a:spAutoFit/>
              </a:bodyPr>
              <a:lstStyle/>
              <a:p>
                <a:endParaRPr lang="zh-CN" altLang="en-US" sz="6700" dirty="0">
                  <a:sym typeface="Calibri" panose="020F0502020204030204" pitchFamily="34" charset="0"/>
                </a:endParaRPr>
              </a:p>
            </p:txBody>
          </p:sp>
        </p:grpSp>
        <p:sp>
          <p:nvSpPr>
            <p:cNvPr id="24602" name="TextBox 22"/>
            <p:cNvSpPr>
              <a:spLocks noChangeArrowheads="1"/>
            </p:cNvSpPr>
            <p:nvPr/>
          </p:nvSpPr>
          <p:spPr bwMode="auto">
            <a:xfrm>
              <a:off x="1825053" y="566071"/>
              <a:ext cx="5421943" cy="578866"/>
            </a:xfrm>
            <a:prstGeom prst="rect">
              <a:avLst/>
            </a:prstGeom>
            <a:noFill/>
            <a:ln w="9525">
              <a:noFill/>
              <a:miter lim="800000"/>
            </a:ln>
          </p:spPr>
          <p:txBody>
            <a:bodyPr wrap="square">
              <a:spAutoFit/>
            </a:bodyPr>
            <a:lstStyle/>
            <a:p>
              <a:pPr lvl="0"/>
              <a:r>
                <a:rPr lang="zh-CN" altLang="en-US" sz="3000" b="1" dirty="0">
                  <a:solidFill>
                    <a:srgbClr val="262626"/>
                  </a:solidFill>
                  <a:latin typeface="微软雅黑" panose="020B0503020204020204" pitchFamily="34" charset="-122"/>
                  <a:ea typeface="微软雅黑" panose="020B0503020204020204" pitchFamily="34" charset="-122"/>
                  <a:sym typeface="Calibri" panose="020F0502020204030204" pitchFamily="34" charset="0"/>
                </a:rPr>
                <a:t> 会员管理：新建和赋权流程</a:t>
              </a:r>
            </a:p>
          </p:txBody>
        </p:sp>
        <p:sp>
          <p:nvSpPr>
            <p:cNvPr id="24603" name="直接连接符 21"/>
            <p:cNvSpPr>
              <a:spLocks noChangeShapeType="1"/>
            </p:cNvSpPr>
            <p:nvPr/>
          </p:nvSpPr>
          <p:spPr bwMode="auto">
            <a:xfrm>
              <a:off x="693760" y="1044733"/>
              <a:ext cx="3600400" cy="1"/>
            </a:xfrm>
            <a:prstGeom prst="line">
              <a:avLst/>
            </a:prstGeom>
            <a:noFill/>
            <a:ln w="19050">
              <a:solidFill>
                <a:srgbClr val="002060"/>
              </a:solidFill>
              <a:round/>
            </a:ln>
          </p:spPr>
          <p:txBody>
            <a:bodyPr/>
            <a:lstStyle/>
            <a:p>
              <a:endParaRPr lang="zh-CN" altLang="en-US"/>
            </a:p>
          </p:txBody>
        </p:sp>
      </p:grpSp>
      <p:sp>
        <p:nvSpPr>
          <p:cNvPr id="29" name="TextBox 31"/>
          <p:cNvSpPr/>
          <p:nvPr/>
        </p:nvSpPr>
        <p:spPr>
          <a:xfrm>
            <a:off x="335316" y="-147626"/>
            <a:ext cx="2303956" cy="1483572"/>
          </a:xfrm>
          <a:prstGeom prst="rect">
            <a:avLst/>
          </a:prstGeom>
          <a:noFill/>
          <a:ln w="9525">
            <a:noFill/>
          </a:ln>
        </p:spPr>
        <p:txBody>
          <a:bodyPr wrap="square" lIns="112864" tIns="56432" rIns="112864" bIns="56432">
            <a:spAutoFit/>
          </a:bodyPr>
          <a:lstStyle/>
          <a:p>
            <a:pPr lvl="0" eaLnBrk="1" hangingPunct="1"/>
            <a:r>
              <a:rPr lang="en-US" altLang="zh-CN" sz="8900" b="1" dirty="0" smtClean="0">
                <a:solidFill>
                  <a:srgbClr val="002060"/>
                </a:solidFill>
                <a:latin typeface="Times New Roman" panose="02020603050405020304" pitchFamily="18" charset="0"/>
                <a:sym typeface="Times New Roman" panose="02020603050405020304" pitchFamily="18" charset="0"/>
              </a:rPr>
              <a:t>1.</a:t>
            </a:r>
            <a:r>
              <a:rPr lang="en-US" altLang="zh-CN" sz="6700" b="1" dirty="0" smtClean="0">
                <a:solidFill>
                  <a:srgbClr val="002060"/>
                </a:solidFill>
                <a:latin typeface="Times New Roman" panose="02020603050405020304" pitchFamily="18" charset="0"/>
                <a:sym typeface="Times New Roman" panose="02020603050405020304" pitchFamily="18" charset="0"/>
              </a:rPr>
              <a:t>4.</a:t>
            </a:r>
            <a:r>
              <a:rPr lang="en-US" altLang="zh-CN" sz="5900" b="1" dirty="0" smtClean="0">
                <a:solidFill>
                  <a:srgbClr val="002060"/>
                </a:solidFill>
                <a:latin typeface="Times New Roman" panose="02020603050405020304" pitchFamily="18" charset="0"/>
                <a:sym typeface="Times New Roman" panose="02020603050405020304" pitchFamily="18" charset="0"/>
              </a:rPr>
              <a:t>7</a:t>
            </a:r>
            <a:endParaRPr lang="zh-CN" altLang="en-US" sz="5900" dirty="0">
              <a:sym typeface="Calibri" panose="020F0502020204030204" pitchFamily="34" charset="0"/>
            </a:endParaRPr>
          </a:p>
        </p:txBody>
      </p:sp>
      <p:grpSp>
        <p:nvGrpSpPr>
          <p:cNvPr id="17" name="组合 16"/>
          <p:cNvGrpSpPr/>
          <p:nvPr/>
        </p:nvGrpSpPr>
        <p:grpSpPr>
          <a:xfrm>
            <a:off x="1338670" y="1279978"/>
            <a:ext cx="10409261" cy="5326440"/>
            <a:chOff x="1338670" y="1279978"/>
            <a:chExt cx="10409261" cy="5326440"/>
          </a:xfrm>
        </p:grpSpPr>
        <p:grpSp>
          <p:nvGrpSpPr>
            <p:cNvPr id="18" name="组合 17"/>
            <p:cNvGrpSpPr/>
            <p:nvPr/>
          </p:nvGrpSpPr>
          <p:grpSpPr>
            <a:xfrm>
              <a:off x="3915584" y="1279978"/>
              <a:ext cx="3914324" cy="4078060"/>
              <a:chOff x="2825749" y="2120770"/>
              <a:chExt cx="3465283" cy="3610236"/>
            </a:xfrm>
          </p:grpSpPr>
          <p:sp>
            <p:nvSpPr>
              <p:cNvPr id="57" name="Freeform 18"/>
              <p:cNvSpPr>
                <a:spLocks/>
              </p:cNvSpPr>
              <p:nvPr/>
            </p:nvSpPr>
            <p:spPr bwMode="auto">
              <a:xfrm>
                <a:off x="2825749" y="5015300"/>
                <a:ext cx="3465283" cy="715706"/>
              </a:xfrm>
              <a:custGeom>
                <a:avLst/>
                <a:gdLst>
                  <a:gd name="T0" fmla="*/ 0 w 1530"/>
                  <a:gd name="T1" fmla="*/ 0 h 316"/>
                  <a:gd name="T2" fmla="*/ 1530 w 1530"/>
                  <a:gd name="T3" fmla="*/ 0 h 316"/>
                  <a:gd name="T4" fmla="*/ 1530 w 1530"/>
                  <a:gd name="T5" fmla="*/ 214 h 316"/>
                  <a:gd name="T6" fmla="*/ 1524 w 1530"/>
                  <a:gd name="T7" fmla="*/ 228 h 316"/>
                  <a:gd name="T8" fmla="*/ 1504 w 1530"/>
                  <a:gd name="T9" fmla="*/ 241 h 316"/>
                  <a:gd name="T10" fmla="*/ 1469 w 1530"/>
                  <a:gd name="T11" fmla="*/ 253 h 316"/>
                  <a:gd name="T12" fmla="*/ 1427 w 1530"/>
                  <a:gd name="T13" fmla="*/ 265 h 316"/>
                  <a:gd name="T14" fmla="*/ 1372 w 1530"/>
                  <a:gd name="T15" fmla="*/ 275 h 316"/>
                  <a:gd name="T16" fmla="*/ 1307 w 1530"/>
                  <a:gd name="T17" fmla="*/ 285 h 316"/>
                  <a:gd name="T18" fmla="*/ 1232 w 1530"/>
                  <a:gd name="T19" fmla="*/ 296 h 316"/>
                  <a:gd name="T20" fmla="*/ 1151 w 1530"/>
                  <a:gd name="T21" fmla="*/ 302 h 316"/>
                  <a:gd name="T22" fmla="*/ 1063 w 1530"/>
                  <a:gd name="T23" fmla="*/ 308 h 316"/>
                  <a:gd name="T24" fmla="*/ 968 w 1530"/>
                  <a:gd name="T25" fmla="*/ 312 h 316"/>
                  <a:gd name="T26" fmla="*/ 869 w 1530"/>
                  <a:gd name="T27" fmla="*/ 316 h 316"/>
                  <a:gd name="T28" fmla="*/ 765 w 1530"/>
                  <a:gd name="T29" fmla="*/ 316 h 316"/>
                  <a:gd name="T30" fmla="*/ 662 w 1530"/>
                  <a:gd name="T31" fmla="*/ 316 h 316"/>
                  <a:gd name="T32" fmla="*/ 562 w 1530"/>
                  <a:gd name="T33" fmla="*/ 312 h 316"/>
                  <a:gd name="T34" fmla="*/ 467 w 1530"/>
                  <a:gd name="T35" fmla="*/ 308 h 316"/>
                  <a:gd name="T36" fmla="*/ 380 w 1530"/>
                  <a:gd name="T37" fmla="*/ 302 h 316"/>
                  <a:gd name="T38" fmla="*/ 298 w 1530"/>
                  <a:gd name="T39" fmla="*/ 296 h 316"/>
                  <a:gd name="T40" fmla="*/ 223 w 1530"/>
                  <a:gd name="T41" fmla="*/ 285 h 316"/>
                  <a:gd name="T42" fmla="*/ 158 w 1530"/>
                  <a:gd name="T43" fmla="*/ 275 h 316"/>
                  <a:gd name="T44" fmla="*/ 104 w 1530"/>
                  <a:gd name="T45" fmla="*/ 265 h 316"/>
                  <a:gd name="T46" fmla="*/ 59 w 1530"/>
                  <a:gd name="T47" fmla="*/ 253 h 316"/>
                  <a:gd name="T48" fmla="*/ 27 w 1530"/>
                  <a:gd name="T49" fmla="*/ 241 h 316"/>
                  <a:gd name="T50" fmla="*/ 6 w 1530"/>
                  <a:gd name="T51" fmla="*/ 228 h 316"/>
                  <a:gd name="T52" fmla="*/ 0 w 1530"/>
                  <a:gd name="T53" fmla="*/ 214 h 316"/>
                  <a:gd name="T54" fmla="*/ 0 w 1530"/>
                  <a:gd name="T55" fmla="*/ 0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530" h="316">
                    <a:moveTo>
                      <a:pt x="0" y="0"/>
                    </a:moveTo>
                    <a:lnTo>
                      <a:pt x="1530" y="0"/>
                    </a:lnTo>
                    <a:lnTo>
                      <a:pt x="1530" y="214"/>
                    </a:lnTo>
                    <a:lnTo>
                      <a:pt x="1524" y="228"/>
                    </a:lnTo>
                    <a:lnTo>
                      <a:pt x="1504" y="241"/>
                    </a:lnTo>
                    <a:lnTo>
                      <a:pt x="1469" y="253"/>
                    </a:lnTo>
                    <a:lnTo>
                      <a:pt x="1427" y="265"/>
                    </a:lnTo>
                    <a:lnTo>
                      <a:pt x="1372" y="275"/>
                    </a:lnTo>
                    <a:lnTo>
                      <a:pt x="1307" y="285"/>
                    </a:lnTo>
                    <a:lnTo>
                      <a:pt x="1232" y="296"/>
                    </a:lnTo>
                    <a:lnTo>
                      <a:pt x="1151" y="302"/>
                    </a:lnTo>
                    <a:lnTo>
                      <a:pt x="1063" y="308"/>
                    </a:lnTo>
                    <a:lnTo>
                      <a:pt x="968" y="312"/>
                    </a:lnTo>
                    <a:lnTo>
                      <a:pt x="869" y="316"/>
                    </a:lnTo>
                    <a:lnTo>
                      <a:pt x="765" y="316"/>
                    </a:lnTo>
                    <a:lnTo>
                      <a:pt x="662" y="316"/>
                    </a:lnTo>
                    <a:lnTo>
                      <a:pt x="562" y="312"/>
                    </a:lnTo>
                    <a:lnTo>
                      <a:pt x="467" y="308"/>
                    </a:lnTo>
                    <a:lnTo>
                      <a:pt x="380" y="302"/>
                    </a:lnTo>
                    <a:lnTo>
                      <a:pt x="298" y="296"/>
                    </a:lnTo>
                    <a:lnTo>
                      <a:pt x="223" y="285"/>
                    </a:lnTo>
                    <a:lnTo>
                      <a:pt x="158" y="275"/>
                    </a:lnTo>
                    <a:lnTo>
                      <a:pt x="104" y="265"/>
                    </a:lnTo>
                    <a:lnTo>
                      <a:pt x="59" y="253"/>
                    </a:lnTo>
                    <a:lnTo>
                      <a:pt x="27" y="241"/>
                    </a:lnTo>
                    <a:lnTo>
                      <a:pt x="6" y="228"/>
                    </a:lnTo>
                    <a:lnTo>
                      <a:pt x="0" y="214"/>
                    </a:lnTo>
                    <a:lnTo>
                      <a:pt x="0" y="0"/>
                    </a:lnTo>
                    <a:close/>
                  </a:path>
                </a:pathLst>
              </a:custGeom>
              <a:solidFill>
                <a:srgbClr val="2E75B6"/>
              </a:solidFill>
              <a:ln w="25400" cap="flat" cmpd="sng" algn="ctr">
                <a:noFill/>
                <a:prstDash val="solid"/>
              </a:ln>
              <a:effectLst/>
            </p:spPr>
            <p:txBody>
              <a:bodyPr rot="0" spcFirstLastPara="0" vertOverflow="overflow" horzOverflow="overflow" vert="horz" wrap="square" lIns="96417" tIns="48208" rIns="96417" bIns="48208" numCol="1" spcCol="0" rtlCol="0" fromWordArt="0" anchor="ctr" anchorCtr="0" forceAA="0" compatLnSpc="1">
                <a:prstTxWarp prst="textNoShape">
                  <a:avLst/>
                </a:prstTxWarp>
                <a:noAutofit/>
              </a:bodyPr>
              <a:lstStyle/>
              <a:p>
                <a:pPr algn="ctr">
                  <a:lnSpc>
                    <a:spcPct val="130000"/>
                  </a:lnSpc>
                </a:pPr>
                <a:endParaRPr lang="zh-CN" altLang="en-US" sz="2001" kern="0">
                  <a:latin typeface="微软雅黑" panose="020B0503020204020204" pitchFamily="34" charset="-122"/>
                  <a:ea typeface="微软雅黑" panose="020B0503020204020204" pitchFamily="34" charset="-122"/>
                </a:endParaRPr>
              </a:p>
            </p:txBody>
          </p:sp>
          <p:sp>
            <p:nvSpPr>
              <p:cNvPr id="58" name="Freeform 19"/>
              <p:cNvSpPr>
                <a:spLocks/>
              </p:cNvSpPr>
              <p:nvPr/>
            </p:nvSpPr>
            <p:spPr bwMode="auto">
              <a:xfrm>
                <a:off x="2825749" y="4779752"/>
                <a:ext cx="3465283" cy="462038"/>
              </a:xfrm>
              <a:custGeom>
                <a:avLst/>
                <a:gdLst>
                  <a:gd name="T0" fmla="*/ 765 w 1530"/>
                  <a:gd name="T1" fmla="*/ 0 h 204"/>
                  <a:gd name="T2" fmla="*/ 869 w 1530"/>
                  <a:gd name="T3" fmla="*/ 0 h 204"/>
                  <a:gd name="T4" fmla="*/ 968 w 1530"/>
                  <a:gd name="T5" fmla="*/ 2 h 204"/>
                  <a:gd name="T6" fmla="*/ 1063 w 1530"/>
                  <a:gd name="T7" fmla="*/ 8 h 204"/>
                  <a:gd name="T8" fmla="*/ 1151 w 1530"/>
                  <a:gd name="T9" fmla="*/ 12 h 204"/>
                  <a:gd name="T10" fmla="*/ 1232 w 1530"/>
                  <a:gd name="T11" fmla="*/ 21 h 204"/>
                  <a:gd name="T12" fmla="*/ 1307 w 1530"/>
                  <a:gd name="T13" fmla="*/ 29 h 204"/>
                  <a:gd name="T14" fmla="*/ 1372 w 1530"/>
                  <a:gd name="T15" fmla="*/ 39 h 204"/>
                  <a:gd name="T16" fmla="*/ 1427 w 1530"/>
                  <a:gd name="T17" fmla="*/ 51 h 204"/>
                  <a:gd name="T18" fmla="*/ 1469 w 1530"/>
                  <a:gd name="T19" fmla="*/ 61 h 204"/>
                  <a:gd name="T20" fmla="*/ 1504 w 1530"/>
                  <a:gd name="T21" fmla="*/ 76 h 204"/>
                  <a:gd name="T22" fmla="*/ 1524 w 1530"/>
                  <a:gd name="T23" fmla="*/ 88 h 204"/>
                  <a:gd name="T24" fmla="*/ 1530 w 1530"/>
                  <a:gd name="T25" fmla="*/ 102 h 204"/>
                  <a:gd name="T26" fmla="*/ 1524 w 1530"/>
                  <a:gd name="T27" fmla="*/ 116 h 204"/>
                  <a:gd name="T28" fmla="*/ 1504 w 1530"/>
                  <a:gd name="T29" fmla="*/ 129 h 204"/>
                  <a:gd name="T30" fmla="*/ 1469 w 1530"/>
                  <a:gd name="T31" fmla="*/ 143 h 204"/>
                  <a:gd name="T32" fmla="*/ 1427 w 1530"/>
                  <a:gd name="T33" fmla="*/ 153 h 204"/>
                  <a:gd name="T34" fmla="*/ 1372 w 1530"/>
                  <a:gd name="T35" fmla="*/ 165 h 204"/>
                  <a:gd name="T36" fmla="*/ 1307 w 1530"/>
                  <a:gd name="T37" fmla="*/ 175 h 204"/>
                  <a:gd name="T38" fmla="*/ 1232 w 1530"/>
                  <a:gd name="T39" fmla="*/ 184 h 204"/>
                  <a:gd name="T40" fmla="*/ 1151 w 1530"/>
                  <a:gd name="T41" fmla="*/ 190 h 204"/>
                  <a:gd name="T42" fmla="*/ 1063 w 1530"/>
                  <a:gd name="T43" fmla="*/ 196 h 204"/>
                  <a:gd name="T44" fmla="*/ 968 w 1530"/>
                  <a:gd name="T45" fmla="*/ 202 h 204"/>
                  <a:gd name="T46" fmla="*/ 869 w 1530"/>
                  <a:gd name="T47" fmla="*/ 204 h 204"/>
                  <a:gd name="T48" fmla="*/ 765 w 1530"/>
                  <a:gd name="T49" fmla="*/ 204 h 204"/>
                  <a:gd name="T50" fmla="*/ 662 w 1530"/>
                  <a:gd name="T51" fmla="*/ 204 h 204"/>
                  <a:gd name="T52" fmla="*/ 562 w 1530"/>
                  <a:gd name="T53" fmla="*/ 202 h 204"/>
                  <a:gd name="T54" fmla="*/ 467 w 1530"/>
                  <a:gd name="T55" fmla="*/ 196 h 204"/>
                  <a:gd name="T56" fmla="*/ 380 w 1530"/>
                  <a:gd name="T57" fmla="*/ 190 h 204"/>
                  <a:gd name="T58" fmla="*/ 298 w 1530"/>
                  <a:gd name="T59" fmla="*/ 184 h 204"/>
                  <a:gd name="T60" fmla="*/ 223 w 1530"/>
                  <a:gd name="T61" fmla="*/ 175 h 204"/>
                  <a:gd name="T62" fmla="*/ 158 w 1530"/>
                  <a:gd name="T63" fmla="*/ 165 h 204"/>
                  <a:gd name="T64" fmla="*/ 104 w 1530"/>
                  <a:gd name="T65" fmla="*/ 153 h 204"/>
                  <a:gd name="T66" fmla="*/ 59 w 1530"/>
                  <a:gd name="T67" fmla="*/ 143 h 204"/>
                  <a:gd name="T68" fmla="*/ 27 w 1530"/>
                  <a:gd name="T69" fmla="*/ 129 h 204"/>
                  <a:gd name="T70" fmla="*/ 6 w 1530"/>
                  <a:gd name="T71" fmla="*/ 116 h 204"/>
                  <a:gd name="T72" fmla="*/ 0 w 1530"/>
                  <a:gd name="T73" fmla="*/ 102 h 204"/>
                  <a:gd name="T74" fmla="*/ 6 w 1530"/>
                  <a:gd name="T75" fmla="*/ 88 h 204"/>
                  <a:gd name="T76" fmla="*/ 27 w 1530"/>
                  <a:gd name="T77" fmla="*/ 76 h 204"/>
                  <a:gd name="T78" fmla="*/ 59 w 1530"/>
                  <a:gd name="T79" fmla="*/ 61 h 204"/>
                  <a:gd name="T80" fmla="*/ 104 w 1530"/>
                  <a:gd name="T81" fmla="*/ 51 h 204"/>
                  <a:gd name="T82" fmla="*/ 158 w 1530"/>
                  <a:gd name="T83" fmla="*/ 39 h 204"/>
                  <a:gd name="T84" fmla="*/ 223 w 1530"/>
                  <a:gd name="T85" fmla="*/ 29 h 204"/>
                  <a:gd name="T86" fmla="*/ 298 w 1530"/>
                  <a:gd name="T87" fmla="*/ 21 h 204"/>
                  <a:gd name="T88" fmla="*/ 380 w 1530"/>
                  <a:gd name="T89" fmla="*/ 12 h 204"/>
                  <a:gd name="T90" fmla="*/ 467 w 1530"/>
                  <a:gd name="T91" fmla="*/ 8 h 204"/>
                  <a:gd name="T92" fmla="*/ 562 w 1530"/>
                  <a:gd name="T93" fmla="*/ 2 h 204"/>
                  <a:gd name="T94" fmla="*/ 662 w 1530"/>
                  <a:gd name="T95" fmla="*/ 0 h 204"/>
                  <a:gd name="T96" fmla="*/ 765 w 1530"/>
                  <a:gd name="T97" fmla="*/ 0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30" h="204">
                    <a:moveTo>
                      <a:pt x="765" y="0"/>
                    </a:moveTo>
                    <a:lnTo>
                      <a:pt x="869" y="0"/>
                    </a:lnTo>
                    <a:lnTo>
                      <a:pt x="968" y="2"/>
                    </a:lnTo>
                    <a:lnTo>
                      <a:pt x="1063" y="8"/>
                    </a:lnTo>
                    <a:lnTo>
                      <a:pt x="1151" y="12"/>
                    </a:lnTo>
                    <a:lnTo>
                      <a:pt x="1232" y="21"/>
                    </a:lnTo>
                    <a:lnTo>
                      <a:pt x="1307" y="29"/>
                    </a:lnTo>
                    <a:lnTo>
                      <a:pt x="1372" y="39"/>
                    </a:lnTo>
                    <a:lnTo>
                      <a:pt x="1427" y="51"/>
                    </a:lnTo>
                    <a:lnTo>
                      <a:pt x="1469" y="61"/>
                    </a:lnTo>
                    <a:lnTo>
                      <a:pt x="1504" y="76"/>
                    </a:lnTo>
                    <a:lnTo>
                      <a:pt x="1524" y="88"/>
                    </a:lnTo>
                    <a:lnTo>
                      <a:pt x="1530" y="102"/>
                    </a:lnTo>
                    <a:lnTo>
                      <a:pt x="1524" y="116"/>
                    </a:lnTo>
                    <a:lnTo>
                      <a:pt x="1504" y="129"/>
                    </a:lnTo>
                    <a:lnTo>
                      <a:pt x="1469" y="143"/>
                    </a:lnTo>
                    <a:lnTo>
                      <a:pt x="1427" y="153"/>
                    </a:lnTo>
                    <a:lnTo>
                      <a:pt x="1372" y="165"/>
                    </a:lnTo>
                    <a:lnTo>
                      <a:pt x="1307" y="175"/>
                    </a:lnTo>
                    <a:lnTo>
                      <a:pt x="1232" y="184"/>
                    </a:lnTo>
                    <a:lnTo>
                      <a:pt x="1151" y="190"/>
                    </a:lnTo>
                    <a:lnTo>
                      <a:pt x="1063" y="196"/>
                    </a:lnTo>
                    <a:lnTo>
                      <a:pt x="968" y="202"/>
                    </a:lnTo>
                    <a:lnTo>
                      <a:pt x="869" y="204"/>
                    </a:lnTo>
                    <a:lnTo>
                      <a:pt x="765" y="204"/>
                    </a:lnTo>
                    <a:lnTo>
                      <a:pt x="662" y="204"/>
                    </a:lnTo>
                    <a:lnTo>
                      <a:pt x="562" y="202"/>
                    </a:lnTo>
                    <a:lnTo>
                      <a:pt x="467" y="196"/>
                    </a:lnTo>
                    <a:lnTo>
                      <a:pt x="380" y="190"/>
                    </a:lnTo>
                    <a:lnTo>
                      <a:pt x="298" y="184"/>
                    </a:lnTo>
                    <a:lnTo>
                      <a:pt x="223" y="175"/>
                    </a:lnTo>
                    <a:lnTo>
                      <a:pt x="158" y="165"/>
                    </a:lnTo>
                    <a:lnTo>
                      <a:pt x="104" y="153"/>
                    </a:lnTo>
                    <a:lnTo>
                      <a:pt x="59" y="143"/>
                    </a:lnTo>
                    <a:lnTo>
                      <a:pt x="27" y="129"/>
                    </a:lnTo>
                    <a:lnTo>
                      <a:pt x="6" y="116"/>
                    </a:lnTo>
                    <a:lnTo>
                      <a:pt x="0" y="102"/>
                    </a:lnTo>
                    <a:lnTo>
                      <a:pt x="6" y="88"/>
                    </a:lnTo>
                    <a:lnTo>
                      <a:pt x="27" y="76"/>
                    </a:lnTo>
                    <a:lnTo>
                      <a:pt x="59" y="61"/>
                    </a:lnTo>
                    <a:lnTo>
                      <a:pt x="104" y="51"/>
                    </a:lnTo>
                    <a:lnTo>
                      <a:pt x="158" y="39"/>
                    </a:lnTo>
                    <a:lnTo>
                      <a:pt x="223" y="29"/>
                    </a:lnTo>
                    <a:lnTo>
                      <a:pt x="298" y="21"/>
                    </a:lnTo>
                    <a:lnTo>
                      <a:pt x="380" y="12"/>
                    </a:lnTo>
                    <a:lnTo>
                      <a:pt x="467" y="8"/>
                    </a:lnTo>
                    <a:lnTo>
                      <a:pt x="562" y="2"/>
                    </a:lnTo>
                    <a:lnTo>
                      <a:pt x="662" y="0"/>
                    </a:lnTo>
                    <a:lnTo>
                      <a:pt x="765" y="0"/>
                    </a:lnTo>
                    <a:close/>
                  </a:path>
                </a:pathLst>
              </a:custGeom>
              <a:solidFill>
                <a:srgbClr val="212E3C"/>
              </a:solidFill>
              <a:ln w="25400" cap="flat" cmpd="sng" algn="ctr">
                <a:noFill/>
                <a:prstDash val="solid"/>
              </a:ln>
              <a:effectLst/>
            </p:spPr>
            <p:txBody>
              <a:bodyPr rot="0" spcFirstLastPara="0" vertOverflow="overflow" horzOverflow="overflow" vert="horz" wrap="square" lIns="96417" tIns="48208" rIns="96417" bIns="48208" numCol="1" spcCol="0" rtlCol="0" fromWordArt="0" anchor="ctr" anchorCtr="0" forceAA="0" compatLnSpc="1">
                <a:prstTxWarp prst="textNoShape">
                  <a:avLst/>
                </a:prstTxWarp>
                <a:noAutofit/>
              </a:bodyPr>
              <a:lstStyle/>
              <a:p>
                <a:pPr algn="ctr">
                  <a:lnSpc>
                    <a:spcPct val="130000"/>
                  </a:lnSpc>
                </a:pPr>
                <a:endParaRPr lang="zh-CN" altLang="en-US" sz="2001" kern="0">
                  <a:latin typeface="微软雅黑" panose="020B0503020204020204" pitchFamily="34" charset="-122"/>
                  <a:ea typeface="微软雅黑" panose="020B0503020204020204" pitchFamily="34" charset="-122"/>
                </a:endParaRPr>
              </a:p>
            </p:txBody>
          </p:sp>
          <p:sp>
            <p:nvSpPr>
              <p:cNvPr id="59" name="Freeform 22"/>
              <p:cNvSpPr>
                <a:spLocks/>
              </p:cNvSpPr>
              <p:nvPr/>
            </p:nvSpPr>
            <p:spPr bwMode="auto">
              <a:xfrm>
                <a:off x="3065827" y="4544203"/>
                <a:ext cx="2987392" cy="604727"/>
              </a:xfrm>
              <a:custGeom>
                <a:avLst/>
                <a:gdLst>
                  <a:gd name="T0" fmla="*/ 0 w 1319"/>
                  <a:gd name="T1" fmla="*/ 0 h 267"/>
                  <a:gd name="T2" fmla="*/ 1319 w 1319"/>
                  <a:gd name="T3" fmla="*/ 0 h 267"/>
                  <a:gd name="T4" fmla="*/ 1319 w 1319"/>
                  <a:gd name="T5" fmla="*/ 177 h 267"/>
                  <a:gd name="T6" fmla="*/ 1310 w 1319"/>
                  <a:gd name="T7" fmla="*/ 192 h 267"/>
                  <a:gd name="T8" fmla="*/ 1290 w 1319"/>
                  <a:gd name="T9" fmla="*/ 204 h 267"/>
                  <a:gd name="T10" fmla="*/ 1258 w 1319"/>
                  <a:gd name="T11" fmla="*/ 216 h 267"/>
                  <a:gd name="T12" fmla="*/ 1213 w 1319"/>
                  <a:gd name="T13" fmla="*/ 226 h 267"/>
                  <a:gd name="T14" fmla="*/ 1156 w 1319"/>
                  <a:gd name="T15" fmla="*/ 237 h 267"/>
                  <a:gd name="T16" fmla="*/ 1091 w 1319"/>
                  <a:gd name="T17" fmla="*/ 245 h 267"/>
                  <a:gd name="T18" fmla="*/ 1018 w 1319"/>
                  <a:gd name="T19" fmla="*/ 253 h 267"/>
                  <a:gd name="T20" fmla="*/ 937 w 1319"/>
                  <a:gd name="T21" fmla="*/ 259 h 267"/>
                  <a:gd name="T22" fmla="*/ 850 w 1319"/>
                  <a:gd name="T23" fmla="*/ 263 h 267"/>
                  <a:gd name="T24" fmla="*/ 757 w 1319"/>
                  <a:gd name="T25" fmla="*/ 265 h 267"/>
                  <a:gd name="T26" fmla="*/ 659 w 1319"/>
                  <a:gd name="T27" fmla="*/ 267 h 267"/>
                  <a:gd name="T28" fmla="*/ 562 w 1319"/>
                  <a:gd name="T29" fmla="*/ 265 h 267"/>
                  <a:gd name="T30" fmla="*/ 468 w 1319"/>
                  <a:gd name="T31" fmla="*/ 263 h 267"/>
                  <a:gd name="T32" fmla="*/ 381 w 1319"/>
                  <a:gd name="T33" fmla="*/ 259 h 267"/>
                  <a:gd name="T34" fmla="*/ 300 w 1319"/>
                  <a:gd name="T35" fmla="*/ 253 h 267"/>
                  <a:gd name="T36" fmla="*/ 227 w 1319"/>
                  <a:gd name="T37" fmla="*/ 245 h 267"/>
                  <a:gd name="T38" fmla="*/ 162 w 1319"/>
                  <a:gd name="T39" fmla="*/ 237 h 267"/>
                  <a:gd name="T40" fmla="*/ 105 w 1319"/>
                  <a:gd name="T41" fmla="*/ 226 h 267"/>
                  <a:gd name="T42" fmla="*/ 61 w 1319"/>
                  <a:gd name="T43" fmla="*/ 216 h 267"/>
                  <a:gd name="T44" fmla="*/ 28 w 1319"/>
                  <a:gd name="T45" fmla="*/ 204 h 267"/>
                  <a:gd name="T46" fmla="*/ 6 w 1319"/>
                  <a:gd name="T47" fmla="*/ 192 h 267"/>
                  <a:gd name="T48" fmla="*/ 0 w 1319"/>
                  <a:gd name="T49" fmla="*/ 177 h 267"/>
                  <a:gd name="T50" fmla="*/ 0 w 1319"/>
                  <a:gd name="T51" fmla="*/ 0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19" h="267">
                    <a:moveTo>
                      <a:pt x="0" y="0"/>
                    </a:moveTo>
                    <a:lnTo>
                      <a:pt x="1319" y="0"/>
                    </a:lnTo>
                    <a:lnTo>
                      <a:pt x="1319" y="177"/>
                    </a:lnTo>
                    <a:lnTo>
                      <a:pt x="1310" y="192"/>
                    </a:lnTo>
                    <a:lnTo>
                      <a:pt x="1290" y="204"/>
                    </a:lnTo>
                    <a:lnTo>
                      <a:pt x="1258" y="216"/>
                    </a:lnTo>
                    <a:lnTo>
                      <a:pt x="1213" y="226"/>
                    </a:lnTo>
                    <a:lnTo>
                      <a:pt x="1156" y="237"/>
                    </a:lnTo>
                    <a:lnTo>
                      <a:pt x="1091" y="245"/>
                    </a:lnTo>
                    <a:lnTo>
                      <a:pt x="1018" y="253"/>
                    </a:lnTo>
                    <a:lnTo>
                      <a:pt x="937" y="259"/>
                    </a:lnTo>
                    <a:lnTo>
                      <a:pt x="850" y="263"/>
                    </a:lnTo>
                    <a:lnTo>
                      <a:pt x="757" y="265"/>
                    </a:lnTo>
                    <a:lnTo>
                      <a:pt x="659" y="267"/>
                    </a:lnTo>
                    <a:lnTo>
                      <a:pt x="562" y="265"/>
                    </a:lnTo>
                    <a:lnTo>
                      <a:pt x="468" y="263"/>
                    </a:lnTo>
                    <a:lnTo>
                      <a:pt x="381" y="259"/>
                    </a:lnTo>
                    <a:lnTo>
                      <a:pt x="300" y="253"/>
                    </a:lnTo>
                    <a:lnTo>
                      <a:pt x="227" y="245"/>
                    </a:lnTo>
                    <a:lnTo>
                      <a:pt x="162" y="237"/>
                    </a:lnTo>
                    <a:lnTo>
                      <a:pt x="105" y="226"/>
                    </a:lnTo>
                    <a:lnTo>
                      <a:pt x="61" y="216"/>
                    </a:lnTo>
                    <a:lnTo>
                      <a:pt x="28" y="204"/>
                    </a:lnTo>
                    <a:lnTo>
                      <a:pt x="6" y="192"/>
                    </a:lnTo>
                    <a:lnTo>
                      <a:pt x="0" y="177"/>
                    </a:lnTo>
                    <a:lnTo>
                      <a:pt x="0" y="0"/>
                    </a:lnTo>
                    <a:close/>
                  </a:path>
                </a:pathLst>
              </a:custGeom>
              <a:solidFill>
                <a:srgbClr val="2E75B6"/>
              </a:solidFill>
              <a:ln w="25400" cap="flat" cmpd="sng" algn="ctr">
                <a:noFill/>
                <a:prstDash val="solid"/>
              </a:ln>
              <a:effectLst/>
            </p:spPr>
            <p:txBody>
              <a:bodyPr rot="0" spcFirstLastPara="0" vertOverflow="overflow" horzOverflow="overflow" vert="horz" wrap="square" lIns="96417" tIns="48208" rIns="96417" bIns="48208" numCol="1" spcCol="0" rtlCol="0" fromWordArt="0" anchor="ctr" anchorCtr="0" forceAA="0" compatLnSpc="1">
                <a:prstTxWarp prst="textNoShape">
                  <a:avLst/>
                </a:prstTxWarp>
                <a:noAutofit/>
              </a:bodyPr>
              <a:lstStyle/>
              <a:p>
                <a:pPr algn="ctr">
                  <a:lnSpc>
                    <a:spcPct val="130000"/>
                  </a:lnSpc>
                </a:pPr>
                <a:endParaRPr lang="zh-CN" altLang="en-US" sz="2001" kern="0">
                  <a:latin typeface="微软雅黑" panose="020B0503020204020204" pitchFamily="34" charset="-122"/>
                  <a:ea typeface="微软雅黑" panose="020B0503020204020204" pitchFamily="34" charset="-122"/>
                </a:endParaRPr>
              </a:p>
            </p:txBody>
          </p:sp>
          <p:sp>
            <p:nvSpPr>
              <p:cNvPr id="60" name="Freeform 23"/>
              <p:cNvSpPr>
                <a:spLocks/>
              </p:cNvSpPr>
              <p:nvPr/>
            </p:nvSpPr>
            <p:spPr bwMode="auto">
              <a:xfrm>
                <a:off x="3065827" y="4342629"/>
                <a:ext cx="2987392" cy="400886"/>
              </a:xfrm>
              <a:custGeom>
                <a:avLst/>
                <a:gdLst>
                  <a:gd name="T0" fmla="*/ 659 w 1319"/>
                  <a:gd name="T1" fmla="*/ 0 h 177"/>
                  <a:gd name="T2" fmla="*/ 757 w 1319"/>
                  <a:gd name="T3" fmla="*/ 2 h 177"/>
                  <a:gd name="T4" fmla="*/ 850 w 1319"/>
                  <a:gd name="T5" fmla="*/ 4 h 177"/>
                  <a:gd name="T6" fmla="*/ 937 w 1319"/>
                  <a:gd name="T7" fmla="*/ 8 h 177"/>
                  <a:gd name="T8" fmla="*/ 1018 w 1319"/>
                  <a:gd name="T9" fmla="*/ 14 h 177"/>
                  <a:gd name="T10" fmla="*/ 1091 w 1319"/>
                  <a:gd name="T11" fmla="*/ 22 h 177"/>
                  <a:gd name="T12" fmla="*/ 1156 w 1319"/>
                  <a:gd name="T13" fmla="*/ 30 h 177"/>
                  <a:gd name="T14" fmla="*/ 1213 w 1319"/>
                  <a:gd name="T15" fmla="*/ 40 h 177"/>
                  <a:gd name="T16" fmla="*/ 1258 w 1319"/>
                  <a:gd name="T17" fmla="*/ 50 h 177"/>
                  <a:gd name="T18" fmla="*/ 1290 w 1319"/>
                  <a:gd name="T19" fmla="*/ 63 h 177"/>
                  <a:gd name="T20" fmla="*/ 1310 w 1319"/>
                  <a:gd name="T21" fmla="*/ 75 h 177"/>
                  <a:gd name="T22" fmla="*/ 1319 w 1319"/>
                  <a:gd name="T23" fmla="*/ 89 h 177"/>
                  <a:gd name="T24" fmla="*/ 1310 w 1319"/>
                  <a:gd name="T25" fmla="*/ 101 h 177"/>
                  <a:gd name="T26" fmla="*/ 1290 w 1319"/>
                  <a:gd name="T27" fmla="*/ 114 h 177"/>
                  <a:gd name="T28" fmla="*/ 1258 w 1319"/>
                  <a:gd name="T29" fmla="*/ 126 h 177"/>
                  <a:gd name="T30" fmla="*/ 1213 w 1319"/>
                  <a:gd name="T31" fmla="*/ 136 h 177"/>
                  <a:gd name="T32" fmla="*/ 1156 w 1319"/>
                  <a:gd name="T33" fmla="*/ 146 h 177"/>
                  <a:gd name="T34" fmla="*/ 1091 w 1319"/>
                  <a:gd name="T35" fmla="*/ 156 h 177"/>
                  <a:gd name="T36" fmla="*/ 1018 w 1319"/>
                  <a:gd name="T37" fmla="*/ 163 h 177"/>
                  <a:gd name="T38" fmla="*/ 937 w 1319"/>
                  <a:gd name="T39" fmla="*/ 169 h 177"/>
                  <a:gd name="T40" fmla="*/ 850 w 1319"/>
                  <a:gd name="T41" fmla="*/ 173 h 177"/>
                  <a:gd name="T42" fmla="*/ 757 w 1319"/>
                  <a:gd name="T43" fmla="*/ 177 h 177"/>
                  <a:gd name="T44" fmla="*/ 659 w 1319"/>
                  <a:gd name="T45" fmla="*/ 177 h 177"/>
                  <a:gd name="T46" fmla="*/ 562 w 1319"/>
                  <a:gd name="T47" fmla="*/ 177 h 177"/>
                  <a:gd name="T48" fmla="*/ 468 w 1319"/>
                  <a:gd name="T49" fmla="*/ 173 h 177"/>
                  <a:gd name="T50" fmla="*/ 381 w 1319"/>
                  <a:gd name="T51" fmla="*/ 169 h 177"/>
                  <a:gd name="T52" fmla="*/ 300 w 1319"/>
                  <a:gd name="T53" fmla="*/ 163 h 177"/>
                  <a:gd name="T54" fmla="*/ 227 w 1319"/>
                  <a:gd name="T55" fmla="*/ 156 h 177"/>
                  <a:gd name="T56" fmla="*/ 162 w 1319"/>
                  <a:gd name="T57" fmla="*/ 146 h 177"/>
                  <a:gd name="T58" fmla="*/ 105 w 1319"/>
                  <a:gd name="T59" fmla="*/ 136 h 177"/>
                  <a:gd name="T60" fmla="*/ 61 w 1319"/>
                  <a:gd name="T61" fmla="*/ 126 h 177"/>
                  <a:gd name="T62" fmla="*/ 28 w 1319"/>
                  <a:gd name="T63" fmla="*/ 114 h 177"/>
                  <a:gd name="T64" fmla="*/ 6 w 1319"/>
                  <a:gd name="T65" fmla="*/ 101 h 177"/>
                  <a:gd name="T66" fmla="*/ 0 w 1319"/>
                  <a:gd name="T67" fmla="*/ 89 h 177"/>
                  <a:gd name="T68" fmla="*/ 6 w 1319"/>
                  <a:gd name="T69" fmla="*/ 75 h 177"/>
                  <a:gd name="T70" fmla="*/ 28 w 1319"/>
                  <a:gd name="T71" fmla="*/ 63 h 177"/>
                  <a:gd name="T72" fmla="*/ 61 w 1319"/>
                  <a:gd name="T73" fmla="*/ 50 h 177"/>
                  <a:gd name="T74" fmla="*/ 105 w 1319"/>
                  <a:gd name="T75" fmla="*/ 40 h 177"/>
                  <a:gd name="T76" fmla="*/ 162 w 1319"/>
                  <a:gd name="T77" fmla="*/ 30 h 177"/>
                  <a:gd name="T78" fmla="*/ 227 w 1319"/>
                  <a:gd name="T79" fmla="*/ 22 h 177"/>
                  <a:gd name="T80" fmla="*/ 300 w 1319"/>
                  <a:gd name="T81" fmla="*/ 14 h 177"/>
                  <a:gd name="T82" fmla="*/ 381 w 1319"/>
                  <a:gd name="T83" fmla="*/ 8 h 177"/>
                  <a:gd name="T84" fmla="*/ 468 w 1319"/>
                  <a:gd name="T85" fmla="*/ 4 h 177"/>
                  <a:gd name="T86" fmla="*/ 562 w 1319"/>
                  <a:gd name="T87" fmla="*/ 2 h 177"/>
                  <a:gd name="T88" fmla="*/ 659 w 1319"/>
                  <a:gd name="T89" fmla="*/ 0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319" h="177">
                    <a:moveTo>
                      <a:pt x="659" y="0"/>
                    </a:moveTo>
                    <a:lnTo>
                      <a:pt x="757" y="2"/>
                    </a:lnTo>
                    <a:lnTo>
                      <a:pt x="850" y="4"/>
                    </a:lnTo>
                    <a:lnTo>
                      <a:pt x="937" y="8"/>
                    </a:lnTo>
                    <a:lnTo>
                      <a:pt x="1018" y="14"/>
                    </a:lnTo>
                    <a:lnTo>
                      <a:pt x="1091" y="22"/>
                    </a:lnTo>
                    <a:lnTo>
                      <a:pt x="1156" y="30"/>
                    </a:lnTo>
                    <a:lnTo>
                      <a:pt x="1213" y="40"/>
                    </a:lnTo>
                    <a:lnTo>
                      <a:pt x="1258" y="50"/>
                    </a:lnTo>
                    <a:lnTo>
                      <a:pt x="1290" y="63"/>
                    </a:lnTo>
                    <a:lnTo>
                      <a:pt x="1310" y="75"/>
                    </a:lnTo>
                    <a:lnTo>
                      <a:pt x="1319" y="89"/>
                    </a:lnTo>
                    <a:lnTo>
                      <a:pt x="1310" y="101"/>
                    </a:lnTo>
                    <a:lnTo>
                      <a:pt x="1290" y="114"/>
                    </a:lnTo>
                    <a:lnTo>
                      <a:pt x="1258" y="126"/>
                    </a:lnTo>
                    <a:lnTo>
                      <a:pt x="1213" y="136"/>
                    </a:lnTo>
                    <a:lnTo>
                      <a:pt x="1156" y="146"/>
                    </a:lnTo>
                    <a:lnTo>
                      <a:pt x="1091" y="156"/>
                    </a:lnTo>
                    <a:lnTo>
                      <a:pt x="1018" y="163"/>
                    </a:lnTo>
                    <a:lnTo>
                      <a:pt x="937" y="169"/>
                    </a:lnTo>
                    <a:lnTo>
                      <a:pt x="850" y="173"/>
                    </a:lnTo>
                    <a:lnTo>
                      <a:pt x="757" y="177"/>
                    </a:lnTo>
                    <a:lnTo>
                      <a:pt x="659" y="177"/>
                    </a:lnTo>
                    <a:lnTo>
                      <a:pt x="562" y="177"/>
                    </a:lnTo>
                    <a:lnTo>
                      <a:pt x="468" y="173"/>
                    </a:lnTo>
                    <a:lnTo>
                      <a:pt x="381" y="169"/>
                    </a:lnTo>
                    <a:lnTo>
                      <a:pt x="300" y="163"/>
                    </a:lnTo>
                    <a:lnTo>
                      <a:pt x="227" y="156"/>
                    </a:lnTo>
                    <a:lnTo>
                      <a:pt x="162" y="146"/>
                    </a:lnTo>
                    <a:lnTo>
                      <a:pt x="105" y="136"/>
                    </a:lnTo>
                    <a:lnTo>
                      <a:pt x="61" y="126"/>
                    </a:lnTo>
                    <a:lnTo>
                      <a:pt x="28" y="114"/>
                    </a:lnTo>
                    <a:lnTo>
                      <a:pt x="6" y="101"/>
                    </a:lnTo>
                    <a:lnTo>
                      <a:pt x="0" y="89"/>
                    </a:lnTo>
                    <a:lnTo>
                      <a:pt x="6" y="75"/>
                    </a:lnTo>
                    <a:lnTo>
                      <a:pt x="28" y="63"/>
                    </a:lnTo>
                    <a:lnTo>
                      <a:pt x="61" y="50"/>
                    </a:lnTo>
                    <a:lnTo>
                      <a:pt x="105" y="40"/>
                    </a:lnTo>
                    <a:lnTo>
                      <a:pt x="162" y="30"/>
                    </a:lnTo>
                    <a:lnTo>
                      <a:pt x="227" y="22"/>
                    </a:lnTo>
                    <a:lnTo>
                      <a:pt x="300" y="14"/>
                    </a:lnTo>
                    <a:lnTo>
                      <a:pt x="381" y="8"/>
                    </a:lnTo>
                    <a:lnTo>
                      <a:pt x="468" y="4"/>
                    </a:lnTo>
                    <a:lnTo>
                      <a:pt x="562" y="2"/>
                    </a:lnTo>
                    <a:lnTo>
                      <a:pt x="659" y="0"/>
                    </a:lnTo>
                    <a:close/>
                  </a:path>
                </a:pathLst>
              </a:custGeom>
              <a:solidFill>
                <a:srgbClr val="212E3C"/>
              </a:solidFill>
              <a:ln w="25400" cap="flat" cmpd="sng" algn="ctr">
                <a:noFill/>
                <a:prstDash val="solid"/>
              </a:ln>
              <a:effectLst/>
            </p:spPr>
            <p:txBody>
              <a:bodyPr rot="0" spcFirstLastPara="0" vertOverflow="overflow" horzOverflow="overflow" vert="horz" wrap="square" lIns="96417" tIns="48208" rIns="96417" bIns="48208" numCol="1" spcCol="0" rtlCol="0" fromWordArt="0" anchor="ctr" anchorCtr="0" forceAA="0" compatLnSpc="1">
                <a:prstTxWarp prst="textNoShape">
                  <a:avLst/>
                </a:prstTxWarp>
                <a:noAutofit/>
              </a:bodyPr>
              <a:lstStyle/>
              <a:p>
                <a:pPr algn="ctr">
                  <a:lnSpc>
                    <a:spcPct val="130000"/>
                  </a:lnSpc>
                </a:pPr>
                <a:endParaRPr lang="zh-CN" altLang="en-US" sz="2001" kern="0">
                  <a:latin typeface="微软雅黑" panose="020B0503020204020204" pitchFamily="34" charset="-122"/>
                  <a:ea typeface="微软雅黑" panose="020B0503020204020204" pitchFamily="34" charset="-122"/>
                </a:endParaRPr>
              </a:p>
            </p:txBody>
          </p:sp>
          <p:sp>
            <p:nvSpPr>
              <p:cNvPr id="61" name="Freeform 26"/>
              <p:cNvSpPr>
                <a:spLocks/>
              </p:cNvSpPr>
              <p:nvPr/>
            </p:nvSpPr>
            <p:spPr bwMode="auto">
              <a:xfrm>
                <a:off x="3290052" y="4143318"/>
                <a:ext cx="2536678" cy="520925"/>
              </a:xfrm>
              <a:custGeom>
                <a:avLst/>
                <a:gdLst>
                  <a:gd name="T0" fmla="*/ 0 w 1120"/>
                  <a:gd name="T1" fmla="*/ 0 h 230"/>
                  <a:gd name="T2" fmla="*/ 1120 w 1120"/>
                  <a:gd name="T3" fmla="*/ 0 h 230"/>
                  <a:gd name="T4" fmla="*/ 1120 w 1120"/>
                  <a:gd name="T5" fmla="*/ 153 h 230"/>
                  <a:gd name="T6" fmla="*/ 1114 w 1120"/>
                  <a:gd name="T7" fmla="*/ 167 h 230"/>
                  <a:gd name="T8" fmla="*/ 1092 w 1120"/>
                  <a:gd name="T9" fmla="*/ 177 h 230"/>
                  <a:gd name="T10" fmla="*/ 1057 w 1120"/>
                  <a:gd name="T11" fmla="*/ 189 h 230"/>
                  <a:gd name="T12" fmla="*/ 1013 w 1120"/>
                  <a:gd name="T13" fmla="*/ 200 h 230"/>
                  <a:gd name="T14" fmla="*/ 956 w 1120"/>
                  <a:gd name="T15" fmla="*/ 208 h 230"/>
                  <a:gd name="T16" fmla="*/ 891 w 1120"/>
                  <a:gd name="T17" fmla="*/ 216 h 230"/>
                  <a:gd name="T18" fmla="*/ 818 w 1120"/>
                  <a:gd name="T19" fmla="*/ 222 h 230"/>
                  <a:gd name="T20" fmla="*/ 737 w 1120"/>
                  <a:gd name="T21" fmla="*/ 226 h 230"/>
                  <a:gd name="T22" fmla="*/ 651 w 1120"/>
                  <a:gd name="T23" fmla="*/ 230 h 230"/>
                  <a:gd name="T24" fmla="*/ 560 w 1120"/>
                  <a:gd name="T25" fmla="*/ 230 h 230"/>
                  <a:gd name="T26" fmla="*/ 469 w 1120"/>
                  <a:gd name="T27" fmla="*/ 230 h 230"/>
                  <a:gd name="T28" fmla="*/ 384 w 1120"/>
                  <a:gd name="T29" fmla="*/ 226 h 230"/>
                  <a:gd name="T30" fmla="*/ 302 w 1120"/>
                  <a:gd name="T31" fmla="*/ 222 h 230"/>
                  <a:gd name="T32" fmla="*/ 229 w 1120"/>
                  <a:gd name="T33" fmla="*/ 216 h 230"/>
                  <a:gd name="T34" fmla="*/ 164 w 1120"/>
                  <a:gd name="T35" fmla="*/ 208 h 230"/>
                  <a:gd name="T36" fmla="*/ 108 w 1120"/>
                  <a:gd name="T37" fmla="*/ 200 h 230"/>
                  <a:gd name="T38" fmla="*/ 63 w 1120"/>
                  <a:gd name="T39" fmla="*/ 189 h 230"/>
                  <a:gd name="T40" fmla="*/ 29 w 1120"/>
                  <a:gd name="T41" fmla="*/ 177 h 230"/>
                  <a:gd name="T42" fmla="*/ 6 w 1120"/>
                  <a:gd name="T43" fmla="*/ 167 h 230"/>
                  <a:gd name="T44" fmla="*/ 0 w 1120"/>
                  <a:gd name="T45" fmla="*/ 153 h 230"/>
                  <a:gd name="T46" fmla="*/ 0 w 1120"/>
                  <a:gd name="T47" fmla="*/ 0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20" h="230">
                    <a:moveTo>
                      <a:pt x="0" y="0"/>
                    </a:moveTo>
                    <a:lnTo>
                      <a:pt x="1120" y="0"/>
                    </a:lnTo>
                    <a:lnTo>
                      <a:pt x="1120" y="153"/>
                    </a:lnTo>
                    <a:lnTo>
                      <a:pt x="1114" y="167"/>
                    </a:lnTo>
                    <a:lnTo>
                      <a:pt x="1092" y="177"/>
                    </a:lnTo>
                    <a:lnTo>
                      <a:pt x="1057" y="189"/>
                    </a:lnTo>
                    <a:lnTo>
                      <a:pt x="1013" y="200"/>
                    </a:lnTo>
                    <a:lnTo>
                      <a:pt x="956" y="208"/>
                    </a:lnTo>
                    <a:lnTo>
                      <a:pt x="891" y="216"/>
                    </a:lnTo>
                    <a:lnTo>
                      <a:pt x="818" y="222"/>
                    </a:lnTo>
                    <a:lnTo>
                      <a:pt x="737" y="226"/>
                    </a:lnTo>
                    <a:lnTo>
                      <a:pt x="651" y="230"/>
                    </a:lnTo>
                    <a:lnTo>
                      <a:pt x="560" y="230"/>
                    </a:lnTo>
                    <a:lnTo>
                      <a:pt x="469" y="230"/>
                    </a:lnTo>
                    <a:lnTo>
                      <a:pt x="384" y="226"/>
                    </a:lnTo>
                    <a:lnTo>
                      <a:pt x="302" y="222"/>
                    </a:lnTo>
                    <a:lnTo>
                      <a:pt x="229" y="216"/>
                    </a:lnTo>
                    <a:lnTo>
                      <a:pt x="164" y="208"/>
                    </a:lnTo>
                    <a:lnTo>
                      <a:pt x="108" y="200"/>
                    </a:lnTo>
                    <a:lnTo>
                      <a:pt x="63" y="189"/>
                    </a:lnTo>
                    <a:lnTo>
                      <a:pt x="29" y="177"/>
                    </a:lnTo>
                    <a:lnTo>
                      <a:pt x="6" y="167"/>
                    </a:lnTo>
                    <a:lnTo>
                      <a:pt x="0" y="153"/>
                    </a:lnTo>
                    <a:lnTo>
                      <a:pt x="0" y="0"/>
                    </a:lnTo>
                    <a:close/>
                  </a:path>
                </a:pathLst>
              </a:custGeom>
              <a:solidFill>
                <a:srgbClr val="2E75B6"/>
              </a:solidFill>
              <a:ln w="25400" cap="flat" cmpd="sng" algn="ctr">
                <a:noFill/>
                <a:prstDash val="solid"/>
              </a:ln>
              <a:effectLst/>
            </p:spPr>
            <p:txBody>
              <a:bodyPr rot="0" spcFirstLastPara="0" vertOverflow="overflow" horzOverflow="overflow" vert="horz" wrap="square" lIns="96417" tIns="48208" rIns="96417" bIns="48208" numCol="1" spcCol="0" rtlCol="0" fromWordArt="0" anchor="ctr" anchorCtr="0" forceAA="0" compatLnSpc="1">
                <a:prstTxWarp prst="textNoShape">
                  <a:avLst/>
                </a:prstTxWarp>
                <a:noAutofit/>
              </a:bodyPr>
              <a:lstStyle/>
              <a:p>
                <a:pPr algn="ctr">
                  <a:lnSpc>
                    <a:spcPct val="130000"/>
                  </a:lnSpc>
                </a:pPr>
                <a:endParaRPr lang="zh-CN" altLang="en-US" sz="2001" kern="0">
                  <a:latin typeface="微软雅黑" panose="020B0503020204020204" pitchFamily="34" charset="-122"/>
                  <a:ea typeface="微软雅黑" panose="020B0503020204020204" pitchFamily="34" charset="-122"/>
                </a:endParaRPr>
              </a:p>
            </p:txBody>
          </p:sp>
          <p:sp>
            <p:nvSpPr>
              <p:cNvPr id="62" name="Freeform 27"/>
              <p:cNvSpPr>
                <a:spLocks/>
              </p:cNvSpPr>
              <p:nvPr/>
            </p:nvSpPr>
            <p:spPr bwMode="auto">
              <a:xfrm>
                <a:off x="3290052" y="3966657"/>
                <a:ext cx="2536678" cy="346529"/>
              </a:xfrm>
              <a:custGeom>
                <a:avLst/>
                <a:gdLst>
                  <a:gd name="T0" fmla="*/ 560 w 1120"/>
                  <a:gd name="T1" fmla="*/ 0 h 153"/>
                  <a:gd name="T2" fmla="*/ 651 w 1120"/>
                  <a:gd name="T3" fmla="*/ 0 h 153"/>
                  <a:gd name="T4" fmla="*/ 737 w 1120"/>
                  <a:gd name="T5" fmla="*/ 4 h 153"/>
                  <a:gd name="T6" fmla="*/ 818 w 1120"/>
                  <a:gd name="T7" fmla="*/ 9 h 153"/>
                  <a:gd name="T8" fmla="*/ 891 w 1120"/>
                  <a:gd name="T9" fmla="*/ 15 h 153"/>
                  <a:gd name="T10" fmla="*/ 956 w 1120"/>
                  <a:gd name="T11" fmla="*/ 23 h 153"/>
                  <a:gd name="T12" fmla="*/ 1013 w 1120"/>
                  <a:gd name="T13" fmla="*/ 31 h 153"/>
                  <a:gd name="T14" fmla="*/ 1057 w 1120"/>
                  <a:gd name="T15" fmla="*/ 41 h 153"/>
                  <a:gd name="T16" fmla="*/ 1092 w 1120"/>
                  <a:gd name="T17" fmla="*/ 53 h 153"/>
                  <a:gd name="T18" fmla="*/ 1114 w 1120"/>
                  <a:gd name="T19" fmla="*/ 64 h 153"/>
                  <a:gd name="T20" fmla="*/ 1120 w 1120"/>
                  <a:gd name="T21" fmla="*/ 76 h 153"/>
                  <a:gd name="T22" fmla="*/ 1114 w 1120"/>
                  <a:gd name="T23" fmla="*/ 90 h 153"/>
                  <a:gd name="T24" fmla="*/ 1092 w 1120"/>
                  <a:gd name="T25" fmla="*/ 100 h 153"/>
                  <a:gd name="T26" fmla="*/ 1057 w 1120"/>
                  <a:gd name="T27" fmla="*/ 113 h 153"/>
                  <a:gd name="T28" fmla="*/ 1013 w 1120"/>
                  <a:gd name="T29" fmla="*/ 123 h 153"/>
                  <a:gd name="T30" fmla="*/ 956 w 1120"/>
                  <a:gd name="T31" fmla="*/ 131 h 153"/>
                  <a:gd name="T32" fmla="*/ 891 w 1120"/>
                  <a:gd name="T33" fmla="*/ 139 h 153"/>
                  <a:gd name="T34" fmla="*/ 818 w 1120"/>
                  <a:gd name="T35" fmla="*/ 145 h 153"/>
                  <a:gd name="T36" fmla="*/ 737 w 1120"/>
                  <a:gd name="T37" fmla="*/ 149 h 153"/>
                  <a:gd name="T38" fmla="*/ 651 w 1120"/>
                  <a:gd name="T39" fmla="*/ 153 h 153"/>
                  <a:gd name="T40" fmla="*/ 560 w 1120"/>
                  <a:gd name="T41" fmla="*/ 153 h 153"/>
                  <a:gd name="T42" fmla="*/ 469 w 1120"/>
                  <a:gd name="T43" fmla="*/ 153 h 153"/>
                  <a:gd name="T44" fmla="*/ 384 w 1120"/>
                  <a:gd name="T45" fmla="*/ 149 h 153"/>
                  <a:gd name="T46" fmla="*/ 302 w 1120"/>
                  <a:gd name="T47" fmla="*/ 145 h 153"/>
                  <a:gd name="T48" fmla="*/ 229 w 1120"/>
                  <a:gd name="T49" fmla="*/ 139 h 153"/>
                  <a:gd name="T50" fmla="*/ 164 w 1120"/>
                  <a:gd name="T51" fmla="*/ 131 h 153"/>
                  <a:gd name="T52" fmla="*/ 108 w 1120"/>
                  <a:gd name="T53" fmla="*/ 123 h 153"/>
                  <a:gd name="T54" fmla="*/ 63 w 1120"/>
                  <a:gd name="T55" fmla="*/ 113 h 153"/>
                  <a:gd name="T56" fmla="*/ 29 w 1120"/>
                  <a:gd name="T57" fmla="*/ 100 h 153"/>
                  <a:gd name="T58" fmla="*/ 6 w 1120"/>
                  <a:gd name="T59" fmla="*/ 90 h 153"/>
                  <a:gd name="T60" fmla="*/ 0 w 1120"/>
                  <a:gd name="T61" fmla="*/ 76 h 153"/>
                  <a:gd name="T62" fmla="*/ 6 w 1120"/>
                  <a:gd name="T63" fmla="*/ 64 h 153"/>
                  <a:gd name="T64" fmla="*/ 29 w 1120"/>
                  <a:gd name="T65" fmla="*/ 53 h 153"/>
                  <a:gd name="T66" fmla="*/ 63 w 1120"/>
                  <a:gd name="T67" fmla="*/ 41 h 153"/>
                  <a:gd name="T68" fmla="*/ 108 w 1120"/>
                  <a:gd name="T69" fmla="*/ 31 h 153"/>
                  <a:gd name="T70" fmla="*/ 164 w 1120"/>
                  <a:gd name="T71" fmla="*/ 23 h 153"/>
                  <a:gd name="T72" fmla="*/ 229 w 1120"/>
                  <a:gd name="T73" fmla="*/ 15 h 153"/>
                  <a:gd name="T74" fmla="*/ 302 w 1120"/>
                  <a:gd name="T75" fmla="*/ 9 h 153"/>
                  <a:gd name="T76" fmla="*/ 384 w 1120"/>
                  <a:gd name="T77" fmla="*/ 4 h 153"/>
                  <a:gd name="T78" fmla="*/ 469 w 1120"/>
                  <a:gd name="T79" fmla="*/ 0 h 153"/>
                  <a:gd name="T80" fmla="*/ 560 w 1120"/>
                  <a:gd name="T81" fmla="*/ 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120" h="153">
                    <a:moveTo>
                      <a:pt x="560" y="0"/>
                    </a:moveTo>
                    <a:lnTo>
                      <a:pt x="651" y="0"/>
                    </a:lnTo>
                    <a:lnTo>
                      <a:pt x="737" y="4"/>
                    </a:lnTo>
                    <a:lnTo>
                      <a:pt x="818" y="9"/>
                    </a:lnTo>
                    <a:lnTo>
                      <a:pt x="891" y="15"/>
                    </a:lnTo>
                    <a:lnTo>
                      <a:pt x="956" y="23"/>
                    </a:lnTo>
                    <a:lnTo>
                      <a:pt x="1013" y="31"/>
                    </a:lnTo>
                    <a:lnTo>
                      <a:pt x="1057" y="41"/>
                    </a:lnTo>
                    <a:lnTo>
                      <a:pt x="1092" y="53"/>
                    </a:lnTo>
                    <a:lnTo>
                      <a:pt x="1114" y="64"/>
                    </a:lnTo>
                    <a:lnTo>
                      <a:pt x="1120" y="76"/>
                    </a:lnTo>
                    <a:lnTo>
                      <a:pt x="1114" y="90"/>
                    </a:lnTo>
                    <a:lnTo>
                      <a:pt x="1092" y="100"/>
                    </a:lnTo>
                    <a:lnTo>
                      <a:pt x="1057" y="113"/>
                    </a:lnTo>
                    <a:lnTo>
                      <a:pt x="1013" y="123"/>
                    </a:lnTo>
                    <a:lnTo>
                      <a:pt x="956" y="131"/>
                    </a:lnTo>
                    <a:lnTo>
                      <a:pt x="891" y="139"/>
                    </a:lnTo>
                    <a:lnTo>
                      <a:pt x="818" y="145"/>
                    </a:lnTo>
                    <a:lnTo>
                      <a:pt x="737" y="149"/>
                    </a:lnTo>
                    <a:lnTo>
                      <a:pt x="651" y="153"/>
                    </a:lnTo>
                    <a:lnTo>
                      <a:pt x="560" y="153"/>
                    </a:lnTo>
                    <a:lnTo>
                      <a:pt x="469" y="153"/>
                    </a:lnTo>
                    <a:lnTo>
                      <a:pt x="384" y="149"/>
                    </a:lnTo>
                    <a:lnTo>
                      <a:pt x="302" y="145"/>
                    </a:lnTo>
                    <a:lnTo>
                      <a:pt x="229" y="139"/>
                    </a:lnTo>
                    <a:lnTo>
                      <a:pt x="164" y="131"/>
                    </a:lnTo>
                    <a:lnTo>
                      <a:pt x="108" y="123"/>
                    </a:lnTo>
                    <a:lnTo>
                      <a:pt x="63" y="113"/>
                    </a:lnTo>
                    <a:lnTo>
                      <a:pt x="29" y="100"/>
                    </a:lnTo>
                    <a:lnTo>
                      <a:pt x="6" y="90"/>
                    </a:lnTo>
                    <a:lnTo>
                      <a:pt x="0" y="76"/>
                    </a:lnTo>
                    <a:lnTo>
                      <a:pt x="6" y="64"/>
                    </a:lnTo>
                    <a:lnTo>
                      <a:pt x="29" y="53"/>
                    </a:lnTo>
                    <a:lnTo>
                      <a:pt x="63" y="41"/>
                    </a:lnTo>
                    <a:lnTo>
                      <a:pt x="108" y="31"/>
                    </a:lnTo>
                    <a:lnTo>
                      <a:pt x="164" y="23"/>
                    </a:lnTo>
                    <a:lnTo>
                      <a:pt x="229" y="15"/>
                    </a:lnTo>
                    <a:lnTo>
                      <a:pt x="302" y="9"/>
                    </a:lnTo>
                    <a:lnTo>
                      <a:pt x="384" y="4"/>
                    </a:lnTo>
                    <a:lnTo>
                      <a:pt x="469" y="0"/>
                    </a:lnTo>
                    <a:lnTo>
                      <a:pt x="560" y="0"/>
                    </a:lnTo>
                    <a:close/>
                  </a:path>
                </a:pathLst>
              </a:custGeom>
              <a:solidFill>
                <a:srgbClr val="212E3C"/>
              </a:solidFill>
              <a:ln w="25400" cap="flat" cmpd="sng" algn="ctr">
                <a:noFill/>
                <a:prstDash val="solid"/>
              </a:ln>
              <a:effectLst/>
            </p:spPr>
            <p:txBody>
              <a:bodyPr rot="0" spcFirstLastPara="0" vertOverflow="overflow" horzOverflow="overflow" vert="horz" wrap="square" lIns="96417" tIns="48208" rIns="96417" bIns="48208" numCol="1" spcCol="0" rtlCol="0" fromWordArt="0" anchor="ctr" anchorCtr="0" forceAA="0" compatLnSpc="1">
                <a:prstTxWarp prst="textNoShape">
                  <a:avLst/>
                </a:prstTxWarp>
                <a:noAutofit/>
              </a:bodyPr>
              <a:lstStyle/>
              <a:p>
                <a:pPr algn="ctr">
                  <a:lnSpc>
                    <a:spcPct val="130000"/>
                  </a:lnSpc>
                </a:pPr>
                <a:endParaRPr lang="zh-CN" altLang="en-US" sz="2001" kern="0">
                  <a:latin typeface="微软雅黑" panose="020B0503020204020204" pitchFamily="34" charset="-122"/>
                  <a:ea typeface="微软雅黑" panose="020B0503020204020204" pitchFamily="34" charset="-122"/>
                </a:endParaRPr>
              </a:p>
            </p:txBody>
          </p:sp>
          <p:sp>
            <p:nvSpPr>
              <p:cNvPr id="63" name="Freeform 30"/>
              <p:cNvSpPr>
                <a:spLocks/>
              </p:cNvSpPr>
              <p:nvPr/>
            </p:nvSpPr>
            <p:spPr bwMode="auto">
              <a:xfrm>
                <a:off x="3496157" y="3805849"/>
                <a:ext cx="2124468" cy="434859"/>
              </a:xfrm>
              <a:custGeom>
                <a:avLst/>
                <a:gdLst>
                  <a:gd name="T0" fmla="*/ 0 w 938"/>
                  <a:gd name="T1" fmla="*/ 0 h 192"/>
                  <a:gd name="T2" fmla="*/ 938 w 938"/>
                  <a:gd name="T3" fmla="*/ 0 h 192"/>
                  <a:gd name="T4" fmla="*/ 938 w 938"/>
                  <a:gd name="T5" fmla="*/ 128 h 192"/>
                  <a:gd name="T6" fmla="*/ 930 w 938"/>
                  <a:gd name="T7" fmla="*/ 139 h 192"/>
                  <a:gd name="T8" fmla="*/ 907 w 938"/>
                  <a:gd name="T9" fmla="*/ 151 h 192"/>
                  <a:gd name="T10" fmla="*/ 873 w 938"/>
                  <a:gd name="T11" fmla="*/ 159 h 192"/>
                  <a:gd name="T12" fmla="*/ 828 w 938"/>
                  <a:gd name="T13" fmla="*/ 169 h 192"/>
                  <a:gd name="T14" fmla="*/ 771 w 938"/>
                  <a:gd name="T15" fmla="*/ 177 h 192"/>
                  <a:gd name="T16" fmla="*/ 705 w 938"/>
                  <a:gd name="T17" fmla="*/ 184 h 192"/>
                  <a:gd name="T18" fmla="*/ 634 w 938"/>
                  <a:gd name="T19" fmla="*/ 188 h 192"/>
                  <a:gd name="T20" fmla="*/ 552 w 938"/>
                  <a:gd name="T21" fmla="*/ 192 h 192"/>
                  <a:gd name="T22" fmla="*/ 469 w 938"/>
                  <a:gd name="T23" fmla="*/ 192 h 192"/>
                  <a:gd name="T24" fmla="*/ 384 w 938"/>
                  <a:gd name="T25" fmla="*/ 192 h 192"/>
                  <a:gd name="T26" fmla="*/ 305 w 938"/>
                  <a:gd name="T27" fmla="*/ 188 h 192"/>
                  <a:gd name="T28" fmla="*/ 232 w 938"/>
                  <a:gd name="T29" fmla="*/ 184 h 192"/>
                  <a:gd name="T30" fmla="*/ 167 w 938"/>
                  <a:gd name="T31" fmla="*/ 177 h 192"/>
                  <a:gd name="T32" fmla="*/ 110 w 938"/>
                  <a:gd name="T33" fmla="*/ 169 h 192"/>
                  <a:gd name="T34" fmla="*/ 65 w 938"/>
                  <a:gd name="T35" fmla="*/ 159 h 192"/>
                  <a:gd name="T36" fmla="*/ 31 w 938"/>
                  <a:gd name="T37" fmla="*/ 151 h 192"/>
                  <a:gd name="T38" fmla="*/ 9 w 938"/>
                  <a:gd name="T39" fmla="*/ 139 h 192"/>
                  <a:gd name="T40" fmla="*/ 0 w 938"/>
                  <a:gd name="T41" fmla="*/ 128 h 192"/>
                  <a:gd name="T42" fmla="*/ 0 w 938"/>
                  <a:gd name="T43" fmla="*/ 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38" h="192">
                    <a:moveTo>
                      <a:pt x="0" y="0"/>
                    </a:moveTo>
                    <a:lnTo>
                      <a:pt x="938" y="0"/>
                    </a:lnTo>
                    <a:lnTo>
                      <a:pt x="938" y="128"/>
                    </a:lnTo>
                    <a:lnTo>
                      <a:pt x="930" y="139"/>
                    </a:lnTo>
                    <a:lnTo>
                      <a:pt x="907" y="151"/>
                    </a:lnTo>
                    <a:lnTo>
                      <a:pt x="873" y="159"/>
                    </a:lnTo>
                    <a:lnTo>
                      <a:pt x="828" y="169"/>
                    </a:lnTo>
                    <a:lnTo>
                      <a:pt x="771" y="177"/>
                    </a:lnTo>
                    <a:lnTo>
                      <a:pt x="705" y="184"/>
                    </a:lnTo>
                    <a:lnTo>
                      <a:pt x="634" y="188"/>
                    </a:lnTo>
                    <a:lnTo>
                      <a:pt x="552" y="192"/>
                    </a:lnTo>
                    <a:lnTo>
                      <a:pt x="469" y="192"/>
                    </a:lnTo>
                    <a:lnTo>
                      <a:pt x="384" y="192"/>
                    </a:lnTo>
                    <a:lnTo>
                      <a:pt x="305" y="188"/>
                    </a:lnTo>
                    <a:lnTo>
                      <a:pt x="232" y="184"/>
                    </a:lnTo>
                    <a:lnTo>
                      <a:pt x="167" y="177"/>
                    </a:lnTo>
                    <a:lnTo>
                      <a:pt x="110" y="169"/>
                    </a:lnTo>
                    <a:lnTo>
                      <a:pt x="65" y="159"/>
                    </a:lnTo>
                    <a:lnTo>
                      <a:pt x="31" y="151"/>
                    </a:lnTo>
                    <a:lnTo>
                      <a:pt x="9" y="139"/>
                    </a:lnTo>
                    <a:lnTo>
                      <a:pt x="0" y="128"/>
                    </a:lnTo>
                    <a:lnTo>
                      <a:pt x="0" y="0"/>
                    </a:lnTo>
                    <a:close/>
                  </a:path>
                </a:pathLst>
              </a:custGeom>
              <a:solidFill>
                <a:srgbClr val="2E75B6"/>
              </a:solidFill>
              <a:ln w="25400" cap="flat" cmpd="sng" algn="ctr">
                <a:noFill/>
                <a:prstDash val="solid"/>
              </a:ln>
              <a:effectLst/>
            </p:spPr>
            <p:txBody>
              <a:bodyPr rot="0" spcFirstLastPara="0" vertOverflow="overflow" horzOverflow="overflow" vert="horz" wrap="square" lIns="96417" tIns="48208" rIns="96417" bIns="48208" numCol="1" spcCol="0" rtlCol="0" fromWordArt="0" anchor="ctr" anchorCtr="0" forceAA="0" compatLnSpc="1">
                <a:prstTxWarp prst="textNoShape">
                  <a:avLst/>
                </a:prstTxWarp>
                <a:noAutofit/>
              </a:bodyPr>
              <a:lstStyle/>
              <a:p>
                <a:pPr algn="ctr">
                  <a:lnSpc>
                    <a:spcPct val="130000"/>
                  </a:lnSpc>
                </a:pPr>
                <a:endParaRPr lang="zh-CN" altLang="en-US" sz="2001" kern="0">
                  <a:latin typeface="微软雅黑" panose="020B0503020204020204" pitchFamily="34" charset="-122"/>
                  <a:ea typeface="微软雅黑" panose="020B0503020204020204" pitchFamily="34" charset="-122"/>
                </a:endParaRPr>
              </a:p>
            </p:txBody>
          </p:sp>
          <p:sp>
            <p:nvSpPr>
              <p:cNvPr id="64" name="Freeform 31"/>
              <p:cNvSpPr>
                <a:spLocks/>
              </p:cNvSpPr>
              <p:nvPr/>
            </p:nvSpPr>
            <p:spPr bwMode="auto">
              <a:xfrm>
                <a:off x="3496157" y="3658632"/>
                <a:ext cx="2124468" cy="289906"/>
              </a:xfrm>
              <a:custGeom>
                <a:avLst/>
                <a:gdLst>
                  <a:gd name="T0" fmla="*/ 469 w 938"/>
                  <a:gd name="T1" fmla="*/ 0 h 128"/>
                  <a:gd name="T2" fmla="*/ 552 w 938"/>
                  <a:gd name="T3" fmla="*/ 0 h 128"/>
                  <a:gd name="T4" fmla="*/ 634 w 938"/>
                  <a:gd name="T5" fmla="*/ 4 h 128"/>
                  <a:gd name="T6" fmla="*/ 705 w 938"/>
                  <a:gd name="T7" fmla="*/ 8 h 128"/>
                  <a:gd name="T8" fmla="*/ 771 w 938"/>
                  <a:gd name="T9" fmla="*/ 14 h 128"/>
                  <a:gd name="T10" fmla="*/ 828 w 938"/>
                  <a:gd name="T11" fmla="*/ 22 h 128"/>
                  <a:gd name="T12" fmla="*/ 873 w 938"/>
                  <a:gd name="T13" fmla="*/ 30 h 128"/>
                  <a:gd name="T14" fmla="*/ 907 w 938"/>
                  <a:gd name="T15" fmla="*/ 41 h 128"/>
                  <a:gd name="T16" fmla="*/ 930 w 938"/>
                  <a:gd name="T17" fmla="*/ 51 h 128"/>
                  <a:gd name="T18" fmla="*/ 938 w 938"/>
                  <a:gd name="T19" fmla="*/ 63 h 128"/>
                  <a:gd name="T20" fmla="*/ 930 w 938"/>
                  <a:gd name="T21" fmla="*/ 75 h 128"/>
                  <a:gd name="T22" fmla="*/ 907 w 938"/>
                  <a:gd name="T23" fmla="*/ 85 h 128"/>
                  <a:gd name="T24" fmla="*/ 873 w 938"/>
                  <a:gd name="T25" fmla="*/ 96 h 128"/>
                  <a:gd name="T26" fmla="*/ 828 w 938"/>
                  <a:gd name="T27" fmla="*/ 104 h 128"/>
                  <a:gd name="T28" fmla="*/ 771 w 938"/>
                  <a:gd name="T29" fmla="*/ 112 h 128"/>
                  <a:gd name="T30" fmla="*/ 705 w 938"/>
                  <a:gd name="T31" fmla="*/ 118 h 128"/>
                  <a:gd name="T32" fmla="*/ 634 w 938"/>
                  <a:gd name="T33" fmla="*/ 124 h 128"/>
                  <a:gd name="T34" fmla="*/ 552 w 938"/>
                  <a:gd name="T35" fmla="*/ 126 h 128"/>
                  <a:gd name="T36" fmla="*/ 469 w 938"/>
                  <a:gd name="T37" fmla="*/ 128 h 128"/>
                  <a:gd name="T38" fmla="*/ 384 w 938"/>
                  <a:gd name="T39" fmla="*/ 126 h 128"/>
                  <a:gd name="T40" fmla="*/ 305 w 938"/>
                  <a:gd name="T41" fmla="*/ 124 h 128"/>
                  <a:gd name="T42" fmla="*/ 232 w 938"/>
                  <a:gd name="T43" fmla="*/ 118 h 128"/>
                  <a:gd name="T44" fmla="*/ 167 w 938"/>
                  <a:gd name="T45" fmla="*/ 112 h 128"/>
                  <a:gd name="T46" fmla="*/ 110 w 938"/>
                  <a:gd name="T47" fmla="*/ 104 h 128"/>
                  <a:gd name="T48" fmla="*/ 65 w 938"/>
                  <a:gd name="T49" fmla="*/ 96 h 128"/>
                  <a:gd name="T50" fmla="*/ 31 w 938"/>
                  <a:gd name="T51" fmla="*/ 85 h 128"/>
                  <a:gd name="T52" fmla="*/ 9 w 938"/>
                  <a:gd name="T53" fmla="*/ 75 h 128"/>
                  <a:gd name="T54" fmla="*/ 0 w 938"/>
                  <a:gd name="T55" fmla="*/ 63 h 128"/>
                  <a:gd name="T56" fmla="*/ 9 w 938"/>
                  <a:gd name="T57" fmla="*/ 51 h 128"/>
                  <a:gd name="T58" fmla="*/ 31 w 938"/>
                  <a:gd name="T59" fmla="*/ 41 h 128"/>
                  <a:gd name="T60" fmla="*/ 65 w 938"/>
                  <a:gd name="T61" fmla="*/ 30 h 128"/>
                  <a:gd name="T62" fmla="*/ 110 w 938"/>
                  <a:gd name="T63" fmla="*/ 22 h 128"/>
                  <a:gd name="T64" fmla="*/ 167 w 938"/>
                  <a:gd name="T65" fmla="*/ 14 h 128"/>
                  <a:gd name="T66" fmla="*/ 232 w 938"/>
                  <a:gd name="T67" fmla="*/ 8 h 128"/>
                  <a:gd name="T68" fmla="*/ 305 w 938"/>
                  <a:gd name="T69" fmla="*/ 4 h 128"/>
                  <a:gd name="T70" fmla="*/ 384 w 938"/>
                  <a:gd name="T71" fmla="*/ 0 h 128"/>
                  <a:gd name="T72" fmla="*/ 469 w 938"/>
                  <a:gd name="T73" fmla="*/ 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38" h="128">
                    <a:moveTo>
                      <a:pt x="469" y="0"/>
                    </a:moveTo>
                    <a:lnTo>
                      <a:pt x="552" y="0"/>
                    </a:lnTo>
                    <a:lnTo>
                      <a:pt x="634" y="4"/>
                    </a:lnTo>
                    <a:lnTo>
                      <a:pt x="705" y="8"/>
                    </a:lnTo>
                    <a:lnTo>
                      <a:pt x="771" y="14"/>
                    </a:lnTo>
                    <a:lnTo>
                      <a:pt x="828" y="22"/>
                    </a:lnTo>
                    <a:lnTo>
                      <a:pt x="873" y="30"/>
                    </a:lnTo>
                    <a:lnTo>
                      <a:pt x="907" y="41"/>
                    </a:lnTo>
                    <a:lnTo>
                      <a:pt x="930" y="51"/>
                    </a:lnTo>
                    <a:lnTo>
                      <a:pt x="938" y="63"/>
                    </a:lnTo>
                    <a:lnTo>
                      <a:pt x="930" y="75"/>
                    </a:lnTo>
                    <a:lnTo>
                      <a:pt x="907" y="85"/>
                    </a:lnTo>
                    <a:lnTo>
                      <a:pt x="873" y="96"/>
                    </a:lnTo>
                    <a:lnTo>
                      <a:pt x="828" y="104"/>
                    </a:lnTo>
                    <a:lnTo>
                      <a:pt x="771" y="112"/>
                    </a:lnTo>
                    <a:lnTo>
                      <a:pt x="705" y="118"/>
                    </a:lnTo>
                    <a:lnTo>
                      <a:pt x="634" y="124"/>
                    </a:lnTo>
                    <a:lnTo>
                      <a:pt x="552" y="126"/>
                    </a:lnTo>
                    <a:lnTo>
                      <a:pt x="469" y="128"/>
                    </a:lnTo>
                    <a:lnTo>
                      <a:pt x="384" y="126"/>
                    </a:lnTo>
                    <a:lnTo>
                      <a:pt x="305" y="124"/>
                    </a:lnTo>
                    <a:lnTo>
                      <a:pt x="232" y="118"/>
                    </a:lnTo>
                    <a:lnTo>
                      <a:pt x="167" y="112"/>
                    </a:lnTo>
                    <a:lnTo>
                      <a:pt x="110" y="104"/>
                    </a:lnTo>
                    <a:lnTo>
                      <a:pt x="65" y="96"/>
                    </a:lnTo>
                    <a:lnTo>
                      <a:pt x="31" y="85"/>
                    </a:lnTo>
                    <a:lnTo>
                      <a:pt x="9" y="75"/>
                    </a:lnTo>
                    <a:lnTo>
                      <a:pt x="0" y="63"/>
                    </a:lnTo>
                    <a:lnTo>
                      <a:pt x="9" y="51"/>
                    </a:lnTo>
                    <a:lnTo>
                      <a:pt x="31" y="41"/>
                    </a:lnTo>
                    <a:lnTo>
                      <a:pt x="65" y="30"/>
                    </a:lnTo>
                    <a:lnTo>
                      <a:pt x="110" y="22"/>
                    </a:lnTo>
                    <a:lnTo>
                      <a:pt x="167" y="14"/>
                    </a:lnTo>
                    <a:lnTo>
                      <a:pt x="232" y="8"/>
                    </a:lnTo>
                    <a:lnTo>
                      <a:pt x="305" y="4"/>
                    </a:lnTo>
                    <a:lnTo>
                      <a:pt x="384" y="0"/>
                    </a:lnTo>
                    <a:lnTo>
                      <a:pt x="469" y="0"/>
                    </a:lnTo>
                    <a:close/>
                  </a:path>
                </a:pathLst>
              </a:custGeom>
              <a:solidFill>
                <a:srgbClr val="212E3C"/>
              </a:solidFill>
              <a:ln w="25400" cap="flat" cmpd="sng" algn="ctr">
                <a:noFill/>
                <a:prstDash val="solid"/>
              </a:ln>
              <a:effectLst/>
            </p:spPr>
            <p:txBody>
              <a:bodyPr rot="0" spcFirstLastPara="0" vertOverflow="overflow" horzOverflow="overflow" vert="horz" wrap="square" lIns="96417" tIns="48208" rIns="96417" bIns="48208" numCol="1" spcCol="0" rtlCol="0" fromWordArt="0" anchor="ctr" anchorCtr="0" forceAA="0" compatLnSpc="1">
                <a:prstTxWarp prst="textNoShape">
                  <a:avLst/>
                </a:prstTxWarp>
                <a:noAutofit/>
              </a:bodyPr>
              <a:lstStyle/>
              <a:p>
                <a:pPr algn="ctr">
                  <a:lnSpc>
                    <a:spcPct val="130000"/>
                  </a:lnSpc>
                </a:pPr>
                <a:endParaRPr lang="zh-CN" altLang="en-US" sz="2001" kern="0">
                  <a:latin typeface="微软雅黑" panose="020B0503020204020204" pitchFamily="34" charset="-122"/>
                  <a:ea typeface="微软雅黑" panose="020B0503020204020204" pitchFamily="34" charset="-122"/>
                </a:endParaRPr>
              </a:p>
            </p:txBody>
          </p:sp>
          <p:sp>
            <p:nvSpPr>
              <p:cNvPr id="65" name="Freeform 34"/>
              <p:cNvSpPr>
                <a:spLocks/>
              </p:cNvSpPr>
              <p:nvPr/>
            </p:nvSpPr>
            <p:spPr bwMode="auto">
              <a:xfrm>
                <a:off x="3690937" y="3445732"/>
                <a:ext cx="1737172" cy="430329"/>
              </a:xfrm>
              <a:custGeom>
                <a:avLst/>
                <a:gdLst>
                  <a:gd name="T0" fmla="*/ 0 w 767"/>
                  <a:gd name="T1" fmla="*/ 0 h 190"/>
                  <a:gd name="T2" fmla="*/ 767 w 767"/>
                  <a:gd name="T3" fmla="*/ 0 h 190"/>
                  <a:gd name="T4" fmla="*/ 767 w 767"/>
                  <a:gd name="T5" fmla="*/ 133 h 190"/>
                  <a:gd name="T6" fmla="*/ 761 w 767"/>
                  <a:gd name="T7" fmla="*/ 143 h 190"/>
                  <a:gd name="T8" fmla="*/ 742 w 767"/>
                  <a:gd name="T9" fmla="*/ 151 h 190"/>
                  <a:gd name="T10" fmla="*/ 714 w 767"/>
                  <a:gd name="T11" fmla="*/ 161 h 190"/>
                  <a:gd name="T12" fmla="*/ 675 w 767"/>
                  <a:gd name="T13" fmla="*/ 169 h 190"/>
                  <a:gd name="T14" fmla="*/ 631 w 767"/>
                  <a:gd name="T15" fmla="*/ 175 h 190"/>
                  <a:gd name="T16" fmla="*/ 576 w 767"/>
                  <a:gd name="T17" fmla="*/ 181 h 190"/>
                  <a:gd name="T18" fmla="*/ 517 w 767"/>
                  <a:gd name="T19" fmla="*/ 186 h 190"/>
                  <a:gd name="T20" fmla="*/ 452 w 767"/>
                  <a:gd name="T21" fmla="*/ 188 h 190"/>
                  <a:gd name="T22" fmla="*/ 383 w 767"/>
                  <a:gd name="T23" fmla="*/ 190 h 190"/>
                  <a:gd name="T24" fmla="*/ 314 w 767"/>
                  <a:gd name="T25" fmla="*/ 188 h 190"/>
                  <a:gd name="T26" fmla="*/ 249 w 767"/>
                  <a:gd name="T27" fmla="*/ 186 h 190"/>
                  <a:gd name="T28" fmla="*/ 190 w 767"/>
                  <a:gd name="T29" fmla="*/ 181 h 190"/>
                  <a:gd name="T30" fmla="*/ 136 w 767"/>
                  <a:gd name="T31" fmla="*/ 175 h 190"/>
                  <a:gd name="T32" fmla="*/ 91 w 767"/>
                  <a:gd name="T33" fmla="*/ 169 h 190"/>
                  <a:gd name="T34" fmla="*/ 52 w 767"/>
                  <a:gd name="T35" fmla="*/ 161 h 190"/>
                  <a:gd name="T36" fmla="*/ 24 w 767"/>
                  <a:gd name="T37" fmla="*/ 151 h 190"/>
                  <a:gd name="T38" fmla="*/ 6 w 767"/>
                  <a:gd name="T39" fmla="*/ 143 h 190"/>
                  <a:gd name="T40" fmla="*/ 0 w 767"/>
                  <a:gd name="T41" fmla="*/ 133 h 190"/>
                  <a:gd name="T42" fmla="*/ 0 w 767"/>
                  <a:gd name="T43" fmla="*/ 0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67" h="190">
                    <a:moveTo>
                      <a:pt x="0" y="0"/>
                    </a:moveTo>
                    <a:lnTo>
                      <a:pt x="767" y="0"/>
                    </a:lnTo>
                    <a:lnTo>
                      <a:pt x="767" y="133"/>
                    </a:lnTo>
                    <a:lnTo>
                      <a:pt x="761" y="143"/>
                    </a:lnTo>
                    <a:lnTo>
                      <a:pt x="742" y="151"/>
                    </a:lnTo>
                    <a:lnTo>
                      <a:pt x="714" y="161"/>
                    </a:lnTo>
                    <a:lnTo>
                      <a:pt x="675" y="169"/>
                    </a:lnTo>
                    <a:lnTo>
                      <a:pt x="631" y="175"/>
                    </a:lnTo>
                    <a:lnTo>
                      <a:pt x="576" y="181"/>
                    </a:lnTo>
                    <a:lnTo>
                      <a:pt x="517" y="186"/>
                    </a:lnTo>
                    <a:lnTo>
                      <a:pt x="452" y="188"/>
                    </a:lnTo>
                    <a:lnTo>
                      <a:pt x="383" y="190"/>
                    </a:lnTo>
                    <a:lnTo>
                      <a:pt x="314" y="188"/>
                    </a:lnTo>
                    <a:lnTo>
                      <a:pt x="249" y="186"/>
                    </a:lnTo>
                    <a:lnTo>
                      <a:pt x="190" y="181"/>
                    </a:lnTo>
                    <a:lnTo>
                      <a:pt x="136" y="175"/>
                    </a:lnTo>
                    <a:lnTo>
                      <a:pt x="91" y="169"/>
                    </a:lnTo>
                    <a:lnTo>
                      <a:pt x="52" y="161"/>
                    </a:lnTo>
                    <a:lnTo>
                      <a:pt x="24" y="151"/>
                    </a:lnTo>
                    <a:lnTo>
                      <a:pt x="6" y="143"/>
                    </a:lnTo>
                    <a:lnTo>
                      <a:pt x="0" y="133"/>
                    </a:lnTo>
                    <a:lnTo>
                      <a:pt x="0" y="0"/>
                    </a:lnTo>
                    <a:close/>
                  </a:path>
                </a:pathLst>
              </a:custGeom>
              <a:solidFill>
                <a:srgbClr val="2E75B6"/>
              </a:solidFill>
              <a:ln w="25400" cap="flat" cmpd="sng" algn="ctr">
                <a:noFill/>
                <a:prstDash val="solid"/>
              </a:ln>
              <a:effectLst/>
            </p:spPr>
            <p:txBody>
              <a:bodyPr rot="0" spcFirstLastPara="0" vertOverflow="overflow" horzOverflow="overflow" vert="horz" wrap="square" lIns="96417" tIns="48208" rIns="96417" bIns="48208" numCol="1" spcCol="0" rtlCol="0" fromWordArt="0" anchor="ctr" anchorCtr="0" forceAA="0" compatLnSpc="1">
                <a:prstTxWarp prst="textNoShape">
                  <a:avLst/>
                </a:prstTxWarp>
                <a:noAutofit/>
              </a:bodyPr>
              <a:lstStyle/>
              <a:p>
                <a:pPr algn="ctr">
                  <a:lnSpc>
                    <a:spcPct val="130000"/>
                  </a:lnSpc>
                </a:pPr>
                <a:endParaRPr lang="zh-CN" altLang="en-US" sz="2001" kern="0">
                  <a:latin typeface="微软雅黑" panose="020B0503020204020204" pitchFamily="34" charset="-122"/>
                  <a:ea typeface="微软雅黑" panose="020B0503020204020204" pitchFamily="34" charset="-122"/>
                </a:endParaRPr>
              </a:p>
            </p:txBody>
          </p:sp>
          <p:sp>
            <p:nvSpPr>
              <p:cNvPr id="66" name="Freeform 35"/>
              <p:cNvSpPr>
                <a:spLocks/>
              </p:cNvSpPr>
              <p:nvPr/>
            </p:nvSpPr>
            <p:spPr bwMode="auto">
              <a:xfrm>
                <a:off x="3690937" y="3316632"/>
                <a:ext cx="1737172" cy="253668"/>
              </a:xfrm>
              <a:custGeom>
                <a:avLst/>
                <a:gdLst>
                  <a:gd name="T0" fmla="*/ 383 w 767"/>
                  <a:gd name="T1" fmla="*/ 0 h 112"/>
                  <a:gd name="T2" fmla="*/ 452 w 767"/>
                  <a:gd name="T3" fmla="*/ 0 h 112"/>
                  <a:gd name="T4" fmla="*/ 517 w 767"/>
                  <a:gd name="T5" fmla="*/ 4 h 112"/>
                  <a:gd name="T6" fmla="*/ 576 w 767"/>
                  <a:gd name="T7" fmla="*/ 8 h 112"/>
                  <a:gd name="T8" fmla="*/ 631 w 767"/>
                  <a:gd name="T9" fmla="*/ 12 h 112"/>
                  <a:gd name="T10" fmla="*/ 675 w 767"/>
                  <a:gd name="T11" fmla="*/ 20 h 112"/>
                  <a:gd name="T12" fmla="*/ 714 w 767"/>
                  <a:gd name="T13" fmla="*/ 29 h 112"/>
                  <a:gd name="T14" fmla="*/ 742 w 767"/>
                  <a:gd name="T15" fmla="*/ 37 h 112"/>
                  <a:gd name="T16" fmla="*/ 761 w 767"/>
                  <a:gd name="T17" fmla="*/ 47 h 112"/>
                  <a:gd name="T18" fmla="*/ 767 w 767"/>
                  <a:gd name="T19" fmla="*/ 57 h 112"/>
                  <a:gd name="T20" fmla="*/ 761 w 767"/>
                  <a:gd name="T21" fmla="*/ 67 h 112"/>
                  <a:gd name="T22" fmla="*/ 742 w 767"/>
                  <a:gd name="T23" fmla="*/ 75 h 112"/>
                  <a:gd name="T24" fmla="*/ 714 w 767"/>
                  <a:gd name="T25" fmla="*/ 86 h 112"/>
                  <a:gd name="T26" fmla="*/ 675 w 767"/>
                  <a:gd name="T27" fmla="*/ 94 h 112"/>
                  <a:gd name="T28" fmla="*/ 631 w 767"/>
                  <a:gd name="T29" fmla="*/ 100 h 112"/>
                  <a:gd name="T30" fmla="*/ 576 w 767"/>
                  <a:gd name="T31" fmla="*/ 106 h 112"/>
                  <a:gd name="T32" fmla="*/ 517 w 767"/>
                  <a:gd name="T33" fmla="*/ 110 h 112"/>
                  <a:gd name="T34" fmla="*/ 452 w 767"/>
                  <a:gd name="T35" fmla="*/ 112 h 112"/>
                  <a:gd name="T36" fmla="*/ 383 w 767"/>
                  <a:gd name="T37" fmla="*/ 112 h 112"/>
                  <a:gd name="T38" fmla="*/ 314 w 767"/>
                  <a:gd name="T39" fmla="*/ 112 h 112"/>
                  <a:gd name="T40" fmla="*/ 249 w 767"/>
                  <a:gd name="T41" fmla="*/ 110 h 112"/>
                  <a:gd name="T42" fmla="*/ 190 w 767"/>
                  <a:gd name="T43" fmla="*/ 106 h 112"/>
                  <a:gd name="T44" fmla="*/ 136 w 767"/>
                  <a:gd name="T45" fmla="*/ 100 h 112"/>
                  <a:gd name="T46" fmla="*/ 91 w 767"/>
                  <a:gd name="T47" fmla="*/ 94 h 112"/>
                  <a:gd name="T48" fmla="*/ 52 w 767"/>
                  <a:gd name="T49" fmla="*/ 86 h 112"/>
                  <a:gd name="T50" fmla="*/ 24 w 767"/>
                  <a:gd name="T51" fmla="*/ 75 h 112"/>
                  <a:gd name="T52" fmla="*/ 6 w 767"/>
                  <a:gd name="T53" fmla="*/ 67 h 112"/>
                  <a:gd name="T54" fmla="*/ 0 w 767"/>
                  <a:gd name="T55" fmla="*/ 57 h 112"/>
                  <a:gd name="T56" fmla="*/ 6 w 767"/>
                  <a:gd name="T57" fmla="*/ 47 h 112"/>
                  <a:gd name="T58" fmla="*/ 24 w 767"/>
                  <a:gd name="T59" fmla="*/ 37 h 112"/>
                  <a:gd name="T60" fmla="*/ 52 w 767"/>
                  <a:gd name="T61" fmla="*/ 29 h 112"/>
                  <a:gd name="T62" fmla="*/ 91 w 767"/>
                  <a:gd name="T63" fmla="*/ 20 h 112"/>
                  <a:gd name="T64" fmla="*/ 136 w 767"/>
                  <a:gd name="T65" fmla="*/ 12 h 112"/>
                  <a:gd name="T66" fmla="*/ 190 w 767"/>
                  <a:gd name="T67" fmla="*/ 8 h 112"/>
                  <a:gd name="T68" fmla="*/ 249 w 767"/>
                  <a:gd name="T69" fmla="*/ 4 h 112"/>
                  <a:gd name="T70" fmla="*/ 314 w 767"/>
                  <a:gd name="T71" fmla="*/ 0 h 112"/>
                  <a:gd name="T72" fmla="*/ 383 w 767"/>
                  <a:gd name="T73" fmla="*/ 0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67" h="112">
                    <a:moveTo>
                      <a:pt x="383" y="0"/>
                    </a:moveTo>
                    <a:lnTo>
                      <a:pt x="452" y="0"/>
                    </a:lnTo>
                    <a:lnTo>
                      <a:pt x="517" y="4"/>
                    </a:lnTo>
                    <a:lnTo>
                      <a:pt x="576" y="8"/>
                    </a:lnTo>
                    <a:lnTo>
                      <a:pt x="631" y="12"/>
                    </a:lnTo>
                    <a:lnTo>
                      <a:pt x="675" y="20"/>
                    </a:lnTo>
                    <a:lnTo>
                      <a:pt x="714" y="29"/>
                    </a:lnTo>
                    <a:lnTo>
                      <a:pt x="742" y="37"/>
                    </a:lnTo>
                    <a:lnTo>
                      <a:pt x="761" y="47"/>
                    </a:lnTo>
                    <a:lnTo>
                      <a:pt x="767" y="57"/>
                    </a:lnTo>
                    <a:lnTo>
                      <a:pt x="761" y="67"/>
                    </a:lnTo>
                    <a:lnTo>
                      <a:pt x="742" y="75"/>
                    </a:lnTo>
                    <a:lnTo>
                      <a:pt x="714" y="86"/>
                    </a:lnTo>
                    <a:lnTo>
                      <a:pt x="675" y="94"/>
                    </a:lnTo>
                    <a:lnTo>
                      <a:pt x="631" y="100"/>
                    </a:lnTo>
                    <a:lnTo>
                      <a:pt x="576" y="106"/>
                    </a:lnTo>
                    <a:lnTo>
                      <a:pt x="517" y="110"/>
                    </a:lnTo>
                    <a:lnTo>
                      <a:pt x="452" y="112"/>
                    </a:lnTo>
                    <a:lnTo>
                      <a:pt x="383" y="112"/>
                    </a:lnTo>
                    <a:lnTo>
                      <a:pt x="314" y="112"/>
                    </a:lnTo>
                    <a:lnTo>
                      <a:pt x="249" y="110"/>
                    </a:lnTo>
                    <a:lnTo>
                      <a:pt x="190" y="106"/>
                    </a:lnTo>
                    <a:lnTo>
                      <a:pt x="136" y="100"/>
                    </a:lnTo>
                    <a:lnTo>
                      <a:pt x="91" y="94"/>
                    </a:lnTo>
                    <a:lnTo>
                      <a:pt x="52" y="86"/>
                    </a:lnTo>
                    <a:lnTo>
                      <a:pt x="24" y="75"/>
                    </a:lnTo>
                    <a:lnTo>
                      <a:pt x="6" y="67"/>
                    </a:lnTo>
                    <a:lnTo>
                      <a:pt x="0" y="57"/>
                    </a:lnTo>
                    <a:lnTo>
                      <a:pt x="6" y="47"/>
                    </a:lnTo>
                    <a:lnTo>
                      <a:pt x="24" y="37"/>
                    </a:lnTo>
                    <a:lnTo>
                      <a:pt x="52" y="29"/>
                    </a:lnTo>
                    <a:lnTo>
                      <a:pt x="91" y="20"/>
                    </a:lnTo>
                    <a:lnTo>
                      <a:pt x="136" y="12"/>
                    </a:lnTo>
                    <a:lnTo>
                      <a:pt x="190" y="8"/>
                    </a:lnTo>
                    <a:lnTo>
                      <a:pt x="249" y="4"/>
                    </a:lnTo>
                    <a:lnTo>
                      <a:pt x="314" y="0"/>
                    </a:lnTo>
                    <a:lnTo>
                      <a:pt x="383" y="0"/>
                    </a:lnTo>
                    <a:close/>
                  </a:path>
                </a:pathLst>
              </a:custGeom>
              <a:solidFill>
                <a:srgbClr val="212E3C"/>
              </a:solidFill>
              <a:ln w="25400" cap="flat" cmpd="sng" algn="ctr">
                <a:noFill/>
                <a:prstDash val="solid"/>
              </a:ln>
              <a:effectLst/>
            </p:spPr>
            <p:txBody>
              <a:bodyPr rot="0" spcFirstLastPara="0" vertOverflow="overflow" horzOverflow="overflow" vert="horz" wrap="square" lIns="96417" tIns="48208" rIns="96417" bIns="48208" numCol="1" spcCol="0" rtlCol="0" fromWordArt="0" anchor="ctr" anchorCtr="0" forceAA="0" compatLnSpc="1">
                <a:prstTxWarp prst="textNoShape">
                  <a:avLst/>
                </a:prstTxWarp>
                <a:noAutofit/>
              </a:bodyPr>
              <a:lstStyle/>
              <a:p>
                <a:pPr algn="ctr">
                  <a:lnSpc>
                    <a:spcPct val="130000"/>
                  </a:lnSpc>
                </a:pPr>
                <a:endParaRPr lang="zh-CN" altLang="en-US" sz="2001" kern="0">
                  <a:latin typeface="微软雅黑" panose="020B0503020204020204" pitchFamily="34" charset="-122"/>
                  <a:ea typeface="微软雅黑" panose="020B0503020204020204" pitchFamily="34" charset="-122"/>
                </a:endParaRPr>
              </a:p>
            </p:txBody>
          </p:sp>
          <p:sp>
            <p:nvSpPr>
              <p:cNvPr id="67" name="Freeform 37"/>
              <p:cNvSpPr>
                <a:spLocks/>
              </p:cNvSpPr>
              <p:nvPr/>
            </p:nvSpPr>
            <p:spPr bwMode="auto">
              <a:xfrm>
                <a:off x="4035201" y="2120770"/>
                <a:ext cx="1046380" cy="1302313"/>
              </a:xfrm>
              <a:custGeom>
                <a:avLst/>
                <a:gdLst>
                  <a:gd name="T0" fmla="*/ 231 w 462"/>
                  <a:gd name="T1" fmla="*/ 0 h 575"/>
                  <a:gd name="T2" fmla="*/ 284 w 462"/>
                  <a:gd name="T3" fmla="*/ 6 h 575"/>
                  <a:gd name="T4" fmla="*/ 333 w 462"/>
                  <a:gd name="T5" fmla="*/ 25 h 575"/>
                  <a:gd name="T6" fmla="*/ 375 w 462"/>
                  <a:gd name="T7" fmla="*/ 51 h 575"/>
                  <a:gd name="T8" fmla="*/ 412 w 462"/>
                  <a:gd name="T9" fmla="*/ 88 h 575"/>
                  <a:gd name="T10" fmla="*/ 438 w 462"/>
                  <a:gd name="T11" fmla="*/ 131 h 575"/>
                  <a:gd name="T12" fmla="*/ 456 w 462"/>
                  <a:gd name="T13" fmla="*/ 180 h 575"/>
                  <a:gd name="T14" fmla="*/ 462 w 462"/>
                  <a:gd name="T15" fmla="*/ 233 h 575"/>
                  <a:gd name="T16" fmla="*/ 462 w 462"/>
                  <a:gd name="T17" fmla="*/ 575 h 575"/>
                  <a:gd name="T18" fmla="*/ 0 w 462"/>
                  <a:gd name="T19" fmla="*/ 575 h 575"/>
                  <a:gd name="T20" fmla="*/ 0 w 462"/>
                  <a:gd name="T21" fmla="*/ 233 h 575"/>
                  <a:gd name="T22" fmla="*/ 6 w 462"/>
                  <a:gd name="T23" fmla="*/ 180 h 575"/>
                  <a:gd name="T24" fmla="*/ 22 w 462"/>
                  <a:gd name="T25" fmla="*/ 131 h 575"/>
                  <a:gd name="T26" fmla="*/ 51 w 462"/>
                  <a:gd name="T27" fmla="*/ 88 h 575"/>
                  <a:gd name="T28" fmla="*/ 87 w 462"/>
                  <a:gd name="T29" fmla="*/ 51 h 575"/>
                  <a:gd name="T30" fmla="*/ 130 w 462"/>
                  <a:gd name="T31" fmla="*/ 25 h 575"/>
                  <a:gd name="T32" fmla="*/ 178 w 462"/>
                  <a:gd name="T33" fmla="*/ 6 h 575"/>
                  <a:gd name="T34" fmla="*/ 231 w 462"/>
                  <a:gd name="T35" fmla="*/ 0 h 5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62" h="575">
                    <a:moveTo>
                      <a:pt x="231" y="0"/>
                    </a:moveTo>
                    <a:lnTo>
                      <a:pt x="284" y="6"/>
                    </a:lnTo>
                    <a:lnTo>
                      <a:pt x="333" y="25"/>
                    </a:lnTo>
                    <a:lnTo>
                      <a:pt x="375" y="51"/>
                    </a:lnTo>
                    <a:lnTo>
                      <a:pt x="412" y="88"/>
                    </a:lnTo>
                    <a:lnTo>
                      <a:pt x="438" y="131"/>
                    </a:lnTo>
                    <a:lnTo>
                      <a:pt x="456" y="180"/>
                    </a:lnTo>
                    <a:lnTo>
                      <a:pt x="462" y="233"/>
                    </a:lnTo>
                    <a:lnTo>
                      <a:pt x="462" y="575"/>
                    </a:lnTo>
                    <a:lnTo>
                      <a:pt x="0" y="575"/>
                    </a:lnTo>
                    <a:lnTo>
                      <a:pt x="0" y="233"/>
                    </a:lnTo>
                    <a:lnTo>
                      <a:pt x="6" y="180"/>
                    </a:lnTo>
                    <a:lnTo>
                      <a:pt x="22" y="131"/>
                    </a:lnTo>
                    <a:lnTo>
                      <a:pt x="51" y="88"/>
                    </a:lnTo>
                    <a:lnTo>
                      <a:pt x="87" y="51"/>
                    </a:lnTo>
                    <a:lnTo>
                      <a:pt x="130" y="25"/>
                    </a:lnTo>
                    <a:lnTo>
                      <a:pt x="178" y="6"/>
                    </a:lnTo>
                    <a:lnTo>
                      <a:pt x="231" y="0"/>
                    </a:lnTo>
                    <a:close/>
                  </a:path>
                </a:pathLst>
              </a:custGeom>
              <a:solidFill>
                <a:srgbClr val="2E75B6"/>
              </a:solidFill>
              <a:ln w="25400" cap="flat" cmpd="sng" algn="ctr">
                <a:noFill/>
                <a:prstDash val="solid"/>
              </a:ln>
              <a:effectLst/>
            </p:spPr>
            <p:txBody>
              <a:bodyPr rot="0" spcFirstLastPara="0" vertOverflow="overflow" horzOverflow="overflow" vert="horz" wrap="square" lIns="96417" tIns="48208" rIns="96417" bIns="48208" numCol="1" spcCol="0" rtlCol="0" fromWordArt="0" anchor="ctr" anchorCtr="0" forceAA="0" compatLnSpc="1">
                <a:prstTxWarp prst="textNoShape">
                  <a:avLst/>
                </a:prstTxWarp>
                <a:noAutofit/>
              </a:bodyPr>
              <a:lstStyle/>
              <a:p>
                <a:pPr algn="ctr">
                  <a:lnSpc>
                    <a:spcPct val="130000"/>
                  </a:lnSpc>
                </a:pPr>
                <a:endParaRPr lang="zh-CN" altLang="en-US" sz="2001" kern="0">
                  <a:latin typeface="微软雅黑" panose="020B0503020204020204" pitchFamily="34" charset="-122"/>
                  <a:ea typeface="微软雅黑" panose="020B0503020204020204" pitchFamily="34" charset="-122"/>
                </a:endParaRPr>
              </a:p>
            </p:txBody>
          </p:sp>
        </p:grpSp>
        <p:grpSp>
          <p:nvGrpSpPr>
            <p:cNvPr id="19" name="组合 18"/>
            <p:cNvGrpSpPr/>
            <p:nvPr/>
          </p:nvGrpSpPr>
          <p:grpSpPr>
            <a:xfrm>
              <a:off x="4941495" y="2264956"/>
              <a:ext cx="1862502" cy="3093082"/>
              <a:chOff x="2846333" y="3123382"/>
              <a:chExt cx="1648841" cy="2738252"/>
            </a:xfrm>
          </p:grpSpPr>
          <p:sp>
            <p:nvSpPr>
              <p:cNvPr id="47" name="Freeform 20"/>
              <p:cNvSpPr>
                <a:spLocks/>
              </p:cNvSpPr>
              <p:nvPr/>
            </p:nvSpPr>
            <p:spPr bwMode="auto">
              <a:xfrm>
                <a:off x="2846333" y="5345239"/>
                <a:ext cx="1648841" cy="516395"/>
              </a:xfrm>
              <a:custGeom>
                <a:avLst/>
                <a:gdLst>
                  <a:gd name="T0" fmla="*/ 0 w 728"/>
                  <a:gd name="T1" fmla="*/ 0 h 228"/>
                  <a:gd name="T2" fmla="*/ 114 w 728"/>
                  <a:gd name="T3" fmla="*/ 8 h 228"/>
                  <a:gd name="T4" fmla="*/ 235 w 728"/>
                  <a:gd name="T5" fmla="*/ 12 h 228"/>
                  <a:gd name="T6" fmla="*/ 365 w 728"/>
                  <a:gd name="T7" fmla="*/ 12 h 228"/>
                  <a:gd name="T8" fmla="*/ 495 w 728"/>
                  <a:gd name="T9" fmla="*/ 12 h 228"/>
                  <a:gd name="T10" fmla="*/ 617 w 728"/>
                  <a:gd name="T11" fmla="*/ 8 h 228"/>
                  <a:gd name="T12" fmla="*/ 728 w 728"/>
                  <a:gd name="T13" fmla="*/ 0 h 228"/>
                  <a:gd name="T14" fmla="*/ 728 w 728"/>
                  <a:gd name="T15" fmla="*/ 216 h 228"/>
                  <a:gd name="T16" fmla="*/ 617 w 728"/>
                  <a:gd name="T17" fmla="*/ 222 h 228"/>
                  <a:gd name="T18" fmla="*/ 495 w 728"/>
                  <a:gd name="T19" fmla="*/ 226 h 228"/>
                  <a:gd name="T20" fmla="*/ 365 w 728"/>
                  <a:gd name="T21" fmla="*/ 228 h 228"/>
                  <a:gd name="T22" fmla="*/ 235 w 728"/>
                  <a:gd name="T23" fmla="*/ 226 h 228"/>
                  <a:gd name="T24" fmla="*/ 114 w 728"/>
                  <a:gd name="T25" fmla="*/ 222 h 228"/>
                  <a:gd name="T26" fmla="*/ 0 w 728"/>
                  <a:gd name="T27" fmla="*/ 216 h 228"/>
                  <a:gd name="T28" fmla="*/ 0 w 728"/>
                  <a:gd name="T29" fmla="*/ 0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28" h="228">
                    <a:moveTo>
                      <a:pt x="0" y="0"/>
                    </a:moveTo>
                    <a:lnTo>
                      <a:pt x="114" y="8"/>
                    </a:lnTo>
                    <a:lnTo>
                      <a:pt x="235" y="12"/>
                    </a:lnTo>
                    <a:lnTo>
                      <a:pt x="365" y="12"/>
                    </a:lnTo>
                    <a:lnTo>
                      <a:pt x="495" y="12"/>
                    </a:lnTo>
                    <a:lnTo>
                      <a:pt x="617" y="8"/>
                    </a:lnTo>
                    <a:lnTo>
                      <a:pt x="728" y="0"/>
                    </a:lnTo>
                    <a:lnTo>
                      <a:pt x="728" y="216"/>
                    </a:lnTo>
                    <a:lnTo>
                      <a:pt x="617" y="222"/>
                    </a:lnTo>
                    <a:lnTo>
                      <a:pt x="495" y="226"/>
                    </a:lnTo>
                    <a:lnTo>
                      <a:pt x="365" y="228"/>
                    </a:lnTo>
                    <a:lnTo>
                      <a:pt x="235" y="226"/>
                    </a:lnTo>
                    <a:lnTo>
                      <a:pt x="114" y="222"/>
                    </a:lnTo>
                    <a:lnTo>
                      <a:pt x="0" y="216"/>
                    </a:lnTo>
                    <a:lnTo>
                      <a:pt x="0" y="0"/>
                    </a:lnTo>
                    <a:close/>
                  </a:path>
                </a:pathLst>
              </a:custGeom>
              <a:solidFill>
                <a:srgbClr val="FFFFFF">
                  <a:alpha val="50196"/>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endParaRPr>
              </a:p>
            </p:txBody>
          </p:sp>
          <p:sp>
            <p:nvSpPr>
              <p:cNvPr id="48" name="Freeform 21"/>
              <p:cNvSpPr>
                <a:spLocks/>
              </p:cNvSpPr>
              <p:nvPr/>
            </p:nvSpPr>
            <p:spPr bwMode="auto">
              <a:xfrm>
                <a:off x="2846333" y="5216141"/>
                <a:ext cx="1648841" cy="156278"/>
              </a:xfrm>
              <a:custGeom>
                <a:avLst/>
                <a:gdLst>
                  <a:gd name="T0" fmla="*/ 91 w 728"/>
                  <a:gd name="T1" fmla="*/ 0 h 69"/>
                  <a:gd name="T2" fmla="*/ 176 w 728"/>
                  <a:gd name="T3" fmla="*/ 4 h 69"/>
                  <a:gd name="T4" fmla="*/ 268 w 728"/>
                  <a:gd name="T5" fmla="*/ 8 h 69"/>
                  <a:gd name="T6" fmla="*/ 365 w 728"/>
                  <a:gd name="T7" fmla="*/ 10 h 69"/>
                  <a:gd name="T8" fmla="*/ 461 w 728"/>
                  <a:gd name="T9" fmla="*/ 8 h 69"/>
                  <a:gd name="T10" fmla="*/ 554 w 728"/>
                  <a:gd name="T11" fmla="*/ 4 h 69"/>
                  <a:gd name="T12" fmla="*/ 639 w 728"/>
                  <a:gd name="T13" fmla="*/ 0 h 69"/>
                  <a:gd name="T14" fmla="*/ 728 w 728"/>
                  <a:gd name="T15" fmla="*/ 57 h 69"/>
                  <a:gd name="T16" fmla="*/ 625 w 728"/>
                  <a:gd name="T17" fmla="*/ 63 h 69"/>
                  <a:gd name="T18" fmla="*/ 513 w 728"/>
                  <a:gd name="T19" fmla="*/ 67 h 69"/>
                  <a:gd name="T20" fmla="*/ 396 w 728"/>
                  <a:gd name="T21" fmla="*/ 69 h 69"/>
                  <a:gd name="T22" fmla="*/ 365 w 728"/>
                  <a:gd name="T23" fmla="*/ 69 h 69"/>
                  <a:gd name="T24" fmla="*/ 335 w 728"/>
                  <a:gd name="T25" fmla="*/ 69 h 69"/>
                  <a:gd name="T26" fmla="*/ 217 w 728"/>
                  <a:gd name="T27" fmla="*/ 67 h 69"/>
                  <a:gd name="T28" fmla="*/ 105 w 728"/>
                  <a:gd name="T29" fmla="*/ 63 h 69"/>
                  <a:gd name="T30" fmla="*/ 0 w 728"/>
                  <a:gd name="T31" fmla="*/ 57 h 69"/>
                  <a:gd name="T32" fmla="*/ 91 w 728"/>
                  <a:gd name="T33" fmla="*/ 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28" h="69">
                    <a:moveTo>
                      <a:pt x="91" y="0"/>
                    </a:moveTo>
                    <a:lnTo>
                      <a:pt x="176" y="4"/>
                    </a:lnTo>
                    <a:lnTo>
                      <a:pt x="268" y="8"/>
                    </a:lnTo>
                    <a:lnTo>
                      <a:pt x="365" y="10"/>
                    </a:lnTo>
                    <a:lnTo>
                      <a:pt x="461" y="8"/>
                    </a:lnTo>
                    <a:lnTo>
                      <a:pt x="554" y="4"/>
                    </a:lnTo>
                    <a:lnTo>
                      <a:pt x="639" y="0"/>
                    </a:lnTo>
                    <a:lnTo>
                      <a:pt x="728" y="57"/>
                    </a:lnTo>
                    <a:lnTo>
                      <a:pt x="625" y="63"/>
                    </a:lnTo>
                    <a:lnTo>
                      <a:pt x="513" y="67"/>
                    </a:lnTo>
                    <a:lnTo>
                      <a:pt x="396" y="69"/>
                    </a:lnTo>
                    <a:lnTo>
                      <a:pt x="365" y="69"/>
                    </a:lnTo>
                    <a:lnTo>
                      <a:pt x="335" y="69"/>
                    </a:lnTo>
                    <a:lnTo>
                      <a:pt x="217" y="67"/>
                    </a:lnTo>
                    <a:lnTo>
                      <a:pt x="105" y="63"/>
                    </a:lnTo>
                    <a:lnTo>
                      <a:pt x="0" y="57"/>
                    </a:lnTo>
                    <a:lnTo>
                      <a:pt x="91" y="0"/>
                    </a:lnTo>
                    <a:close/>
                  </a:path>
                </a:pathLst>
              </a:custGeom>
              <a:solidFill>
                <a:srgbClr val="FFFFFF">
                  <a:alpha val="50196"/>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endParaRPr>
              </a:p>
            </p:txBody>
          </p:sp>
          <p:sp>
            <p:nvSpPr>
              <p:cNvPr id="49" name="Freeform 24"/>
              <p:cNvSpPr>
                <a:spLocks/>
              </p:cNvSpPr>
              <p:nvPr/>
            </p:nvSpPr>
            <p:spPr bwMode="auto">
              <a:xfrm>
                <a:off x="2961843" y="4851493"/>
                <a:ext cx="1424617" cy="441654"/>
              </a:xfrm>
              <a:custGeom>
                <a:avLst/>
                <a:gdLst>
                  <a:gd name="T0" fmla="*/ 0 w 629"/>
                  <a:gd name="T1" fmla="*/ 0 h 195"/>
                  <a:gd name="T2" fmla="*/ 97 w 629"/>
                  <a:gd name="T3" fmla="*/ 6 h 195"/>
                  <a:gd name="T4" fmla="*/ 203 w 629"/>
                  <a:gd name="T5" fmla="*/ 10 h 195"/>
                  <a:gd name="T6" fmla="*/ 314 w 629"/>
                  <a:gd name="T7" fmla="*/ 10 h 195"/>
                  <a:gd name="T8" fmla="*/ 426 w 629"/>
                  <a:gd name="T9" fmla="*/ 10 h 195"/>
                  <a:gd name="T10" fmla="*/ 531 w 629"/>
                  <a:gd name="T11" fmla="*/ 6 h 195"/>
                  <a:gd name="T12" fmla="*/ 629 w 629"/>
                  <a:gd name="T13" fmla="*/ 0 h 195"/>
                  <a:gd name="T14" fmla="*/ 629 w 629"/>
                  <a:gd name="T15" fmla="*/ 185 h 195"/>
                  <a:gd name="T16" fmla="*/ 531 w 629"/>
                  <a:gd name="T17" fmla="*/ 191 h 195"/>
                  <a:gd name="T18" fmla="*/ 426 w 629"/>
                  <a:gd name="T19" fmla="*/ 195 h 195"/>
                  <a:gd name="T20" fmla="*/ 314 w 629"/>
                  <a:gd name="T21" fmla="*/ 195 h 195"/>
                  <a:gd name="T22" fmla="*/ 203 w 629"/>
                  <a:gd name="T23" fmla="*/ 195 h 195"/>
                  <a:gd name="T24" fmla="*/ 97 w 629"/>
                  <a:gd name="T25" fmla="*/ 191 h 195"/>
                  <a:gd name="T26" fmla="*/ 0 w 629"/>
                  <a:gd name="T27" fmla="*/ 185 h 195"/>
                  <a:gd name="T28" fmla="*/ 0 w 629"/>
                  <a:gd name="T29" fmla="*/ 0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29" h="195">
                    <a:moveTo>
                      <a:pt x="0" y="0"/>
                    </a:moveTo>
                    <a:lnTo>
                      <a:pt x="97" y="6"/>
                    </a:lnTo>
                    <a:lnTo>
                      <a:pt x="203" y="10"/>
                    </a:lnTo>
                    <a:lnTo>
                      <a:pt x="314" y="10"/>
                    </a:lnTo>
                    <a:lnTo>
                      <a:pt x="426" y="10"/>
                    </a:lnTo>
                    <a:lnTo>
                      <a:pt x="531" y="6"/>
                    </a:lnTo>
                    <a:lnTo>
                      <a:pt x="629" y="0"/>
                    </a:lnTo>
                    <a:lnTo>
                      <a:pt x="629" y="185"/>
                    </a:lnTo>
                    <a:lnTo>
                      <a:pt x="531" y="191"/>
                    </a:lnTo>
                    <a:lnTo>
                      <a:pt x="426" y="195"/>
                    </a:lnTo>
                    <a:lnTo>
                      <a:pt x="314" y="195"/>
                    </a:lnTo>
                    <a:lnTo>
                      <a:pt x="203" y="195"/>
                    </a:lnTo>
                    <a:lnTo>
                      <a:pt x="97" y="191"/>
                    </a:lnTo>
                    <a:lnTo>
                      <a:pt x="0" y="185"/>
                    </a:lnTo>
                    <a:lnTo>
                      <a:pt x="0" y="0"/>
                    </a:lnTo>
                    <a:close/>
                  </a:path>
                </a:pathLst>
              </a:custGeom>
              <a:solidFill>
                <a:srgbClr val="FFFFFF">
                  <a:alpha val="50196"/>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endParaRPr>
              </a:p>
            </p:txBody>
          </p:sp>
          <p:sp>
            <p:nvSpPr>
              <p:cNvPr id="50" name="Freeform 25"/>
              <p:cNvSpPr>
                <a:spLocks/>
              </p:cNvSpPr>
              <p:nvPr/>
            </p:nvSpPr>
            <p:spPr bwMode="auto">
              <a:xfrm>
                <a:off x="2961843" y="4735984"/>
                <a:ext cx="1424617" cy="138159"/>
              </a:xfrm>
              <a:custGeom>
                <a:avLst/>
                <a:gdLst>
                  <a:gd name="T0" fmla="*/ 77 w 629"/>
                  <a:gd name="T1" fmla="*/ 0 h 61"/>
                  <a:gd name="T2" fmla="*/ 190 w 629"/>
                  <a:gd name="T3" fmla="*/ 6 h 61"/>
                  <a:gd name="T4" fmla="*/ 314 w 629"/>
                  <a:gd name="T5" fmla="*/ 10 h 61"/>
                  <a:gd name="T6" fmla="*/ 438 w 629"/>
                  <a:gd name="T7" fmla="*/ 6 h 61"/>
                  <a:gd name="T8" fmla="*/ 552 w 629"/>
                  <a:gd name="T9" fmla="*/ 0 h 61"/>
                  <a:gd name="T10" fmla="*/ 629 w 629"/>
                  <a:gd name="T11" fmla="*/ 51 h 61"/>
                  <a:gd name="T12" fmla="*/ 537 w 629"/>
                  <a:gd name="T13" fmla="*/ 57 h 61"/>
                  <a:gd name="T14" fmla="*/ 442 w 629"/>
                  <a:gd name="T15" fmla="*/ 59 h 61"/>
                  <a:gd name="T16" fmla="*/ 341 w 629"/>
                  <a:gd name="T17" fmla="*/ 61 h 61"/>
                  <a:gd name="T18" fmla="*/ 314 w 629"/>
                  <a:gd name="T19" fmla="*/ 61 h 61"/>
                  <a:gd name="T20" fmla="*/ 288 w 629"/>
                  <a:gd name="T21" fmla="*/ 61 h 61"/>
                  <a:gd name="T22" fmla="*/ 186 w 629"/>
                  <a:gd name="T23" fmla="*/ 59 h 61"/>
                  <a:gd name="T24" fmla="*/ 91 w 629"/>
                  <a:gd name="T25" fmla="*/ 57 h 61"/>
                  <a:gd name="T26" fmla="*/ 0 w 629"/>
                  <a:gd name="T27" fmla="*/ 51 h 61"/>
                  <a:gd name="T28" fmla="*/ 77 w 629"/>
                  <a:gd name="T29"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29" h="61">
                    <a:moveTo>
                      <a:pt x="77" y="0"/>
                    </a:moveTo>
                    <a:lnTo>
                      <a:pt x="190" y="6"/>
                    </a:lnTo>
                    <a:lnTo>
                      <a:pt x="314" y="10"/>
                    </a:lnTo>
                    <a:lnTo>
                      <a:pt x="438" y="6"/>
                    </a:lnTo>
                    <a:lnTo>
                      <a:pt x="552" y="0"/>
                    </a:lnTo>
                    <a:lnTo>
                      <a:pt x="629" y="51"/>
                    </a:lnTo>
                    <a:lnTo>
                      <a:pt x="537" y="57"/>
                    </a:lnTo>
                    <a:lnTo>
                      <a:pt x="442" y="59"/>
                    </a:lnTo>
                    <a:lnTo>
                      <a:pt x="341" y="61"/>
                    </a:lnTo>
                    <a:lnTo>
                      <a:pt x="314" y="61"/>
                    </a:lnTo>
                    <a:lnTo>
                      <a:pt x="288" y="61"/>
                    </a:lnTo>
                    <a:lnTo>
                      <a:pt x="186" y="59"/>
                    </a:lnTo>
                    <a:lnTo>
                      <a:pt x="91" y="57"/>
                    </a:lnTo>
                    <a:lnTo>
                      <a:pt x="0" y="51"/>
                    </a:lnTo>
                    <a:lnTo>
                      <a:pt x="77" y="0"/>
                    </a:lnTo>
                    <a:close/>
                  </a:path>
                </a:pathLst>
              </a:custGeom>
              <a:solidFill>
                <a:srgbClr val="FFFFFF">
                  <a:alpha val="50196"/>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endParaRPr>
              </a:p>
            </p:txBody>
          </p:sp>
          <p:sp>
            <p:nvSpPr>
              <p:cNvPr id="51" name="Freeform 28"/>
              <p:cNvSpPr>
                <a:spLocks/>
              </p:cNvSpPr>
              <p:nvPr/>
            </p:nvSpPr>
            <p:spPr bwMode="auto">
              <a:xfrm>
                <a:off x="3066028" y="4425693"/>
                <a:ext cx="1209452" cy="382767"/>
              </a:xfrm>
              <a:custGeom>
                <a:avLst/>
                <a:gdLst>
                  <a:gd name="T0" fmla="*/ 0 w 534"/>
                  <a:gd name="T1" fmla="*/ 0 h 169"/>
                  <a:gd name="T2" fmla="*/ 84 w 534"/>
                  <a:gd name="T3" fmla="*/ 4 h 169"/>
                  <a:gd name="T4" fmla="*/ 173 w 534"/>
                  <a:gd name="T5" fmla="*/ 8 h 169"/>
                  <a:gd name="T6" fmla="*/ 268 w 534"/>
                  <a:gd name="T7" fmla="*/ 8 h 169"/>
                  <a:gd name="T8" fmla="*/ 364 w 534"/>
                  <a:gd name="T9" fmla="*/ 8 h 169"/>
                  <a:gd name="T10" fmla="*/ 453 w 534"/>
                  <a:gd name="T11" fmla="*/ 4 h 169"/>
                  <a:gd name="T12" fmla="*/ 534 w 534"/>
                  <a:gd name="T13" fmla="*/ 0 h 169"/>
                  <a:gd name="T14" fmla="*/ 534 w 534"/>
                  <a:gd name="T15" fmla="*/ 161 h 169"/>
                  <a:gd name="T16" fmla="*/ 453 w 534"/>
                  <a:gd name="T17" fmla="*/ 165 h 169"/>
                  <a:gd name="T18" fmla="*/ 364 w 534"/>
                  <a:gd name="T19" fmla="*/ 169 h 169"/>
                  <a:gd name="T20" fmla="*/ 268 w 534"/>
                  <a:gd name="T21" fmla="*/ 169 h 169"/>
                  <a:gd name="T22" fmla="*/ 173 w 534"/>
                  <a:gd name="T23" fmla="*/ 169 h 169"/>
                  <a:gd name="T24" fmla="*/ 84 w 534"/>
                  <a:gd name="T25" fmla="*/ 165 h 169"/>
                  <a:gd name="T26" fmla="*/ 0 w 534"/>
                  <a:gd name="T27" fmla="*/ 161 h 169"/>
                  <a:gd name="T28" fmla="*/ 0 w 534"/>
                  <a:gd name="T29" fmla="*/ 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34" h="169">
                    <a:moveTo>
                      <a:pt x="0" y="0"/>
                    </a:moveTo>
                    <a:lnTo>
                      <a:pt x="84" y="4"/>
                    </a:lnTo>
                    <a:lnTo>
                      <a:pt x="173" y="8"/>
                    </a:lnTo>
                    <a:lnTo>
                      <a:pt x="268" y="8"/>
                    </a:lnTo>
                    <a:lnTo>
                      <a:pt x="364" y="8"/>
                    </a:lnTo>
                    <a:lnTo>
                      <a:pt x="453" y="4"/>
                    </a:lnTo>
                    <a:lnTo>
                      <a:pt x="534" y="0"/>
                    </a:lnTo>
                    <a:lnTo>
                      <a:pt x="534" y="161"/>
                    </a:lnTo>
                    <a:lnTo>
                      <a:pt x="453" y="165"/>
                    </a:lnTo>
                    <a:lnTo>
                      <a:pt x="364" y="169"/>
                    </a:lnTo>
                    <a:lnTo>
                      <a:pt x="268" y="169"/>
                    </a:lnTo>
                    <a:lnTo>
                      <a:pt x="173" y="169"/>
                    </a:lnTo>
                    <a:lnTo>
                      <a:pt x="84" y="165"/>
                    </a:lnTo>
                    <a:lnTo>
                      <a:pt x="0" y="161"/>
                    </a:lnTo>
                    <a:lnTo>
                      <a:pt x="0" y="0"/>
                    </a:lnTo>
                    <a:close/>
                  </a:path>
                </a:pathLst>
              </a:custGeom>
              <a:solidFill>
                <a:srgbClr val="FFFFFF">
                  <a:alpha val="50196"/>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endParaRPr>
              </a:p>
            </p:txBody>
          </p:sp>
          <p:sp>
            <p:nvSpPr>
              <p:cNvPr id="52" name="Freeform 29"/>
              <p:cNvSpPr>
                <a:spLocks/>
              </p:cNvSpPr>
              <p:nvPr/>
            </p:nvSpPr>
            <p:spPr bwMode="auto">
              <a:xfrm>
                <a:off x="3066028" y="4323774"/>
                <a:ext cx="1209452" cy="120040"/>
              </a:xfrm>
              <a:custGeom>
                <a:avLst/>
                <a:gdLst>
                  <a:gd name="T0" fmla="*/ 67 w 534"/>
                  <a:gd name="T1" fmla="*/ 0 h 53"/>
                  <a:gd name="T2" fmla="*/ 163 w 534"/>
                  <a:gd name="T3" fmla="*/ 6 h 53"/>
                  <a:gd name="T4" fmla="*/ 268 w 534"/>
                  <a:gd name="T5" fmla="*/ 8 h 53"/>
                  <a:gd name="T6" fmla="*/ 374 w 534"/>
                  <a:gd name="T7" fmla="*/ 6 h 53"/>
                  <a:gd name="T8" fmla="*/ 469 w 534"/>
                  <a:gd name="T9" fmla="*/ 0 h 53"/>
                  <a:gd name="T10" fmla="*/ 534 w 534"/>
                  <a:gd name="T11" fmla="*/ 45 h 53"/>
                  <a:gd name="T12" fmla="*/ 459 w 534"/>
                  <a:gd name="T13" fmla="*/ 49 h 53"/>
                  <a:gd name="T14" fmla="*/ 376 w 534"/>
                  <a:gd name="T15" fmla="*/ 51 h 53"/>
                  <a:gd name="T16" fmla="*/ 290 w 534"/>
                  <a:gd name="T17" fmla="*/ 53 h 53"/>
                  <a:gd name="T18" fmla="*/ 268 w 534"/>
                  <a:gd name="T19" fmla="*/ 53 h 53"/>
                  <a:gd name="T20" fmla="*/ 246 w 534"/>
                  <a:gd name="T21" fmla="*/ 53 h 53"/>
                  <a:gd name="T22" fmla="*/ 159 w 534"/>
                  <a:gd name="T23" fmla="*/ 51 h 53"/>
                  <a:gd name="T24" fmla="*/ 77 w 534"/>
                  <a:gd name="T25" fmla="*/ 49 h 53"/>
                  <a:gd name="T26" fmla="*/ 0 w 534"/>
                  <a:gd name="T27" fmla="*/ 45 h 53"/>
                  <a:gd name="T28" fmla="*/ 67 w 534"/>
                  <a:gd name="T29" fmla="*/ 0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34" h="53">
                    <a:moveTo>
                      <a:pt x="67" y="0"/>
                    </a:moveTo>
                    <a:lnTo>
                      <a:pt x="163" y="6"/>
                    </a:lnTo>
                    <a:lnTo>
                      <a:pt x="268" y="8"/>
                    </a:lnTo>
                    <a:lnTo>
                      <a:pt x="374" y="6"/>
                    </a:lnTo>
                    <a:lnTo>
                      <a:pt x="469" y="0"/>
                    </a:lnTo>
                    <a:lnTo>
                      <a:pt x="534" y="45"/>
                    </a:lnTo>
                    <a:lnTo>
                      <a:pt x="459" y="49"/>
                    </a:lnTo>
                    <a:lnTo>
                      <a:pt x="376" y="51"/>
                    </a:lnTo>
                    <a:lnTo>
                      <a:pt x="290" y="53"/>
                    </a:lnTo>
                    <a:lnTo>
                      <a:pt x="268" y="53"/>
                    </a:lnTo>
                    <a:lnTo>
                      <a:pt x="246" y="53"/>
                    </a:lnTo>
                    <a:lnTo>
                      <a:pt x="159" y="51"/>
                    </a:lnTo>
                    <a:lnTo>
                      <a:pt x="77" y="49"/>
                    </a:lnTo>
                    <a:lnTo>
                      <a:pt x="0" y="45"/>
                    </a:lnTo>
                    <a:lnTo>
                      <a:pt x="67" y="0"/>
                    </a:lnTo>
                    <a:close/>
                  </a:path>
                </a:pathLst>
              </a:custGeom>
              <a:solidFill>
                <a:srgbClr val="FFFFFF">
                  <a:alpha val="50196"/>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endParaRPr>
              </a:p>
            </p:txBody>
          </p:sp>
          <p:sp>
            <p:nvSpPr>
              <p:cNvPr id="53" name="Freeform 32"/>
              <p:cNvSpPr>
                <a:spLocks/>
              </p:cNvSpPr>
              <p:nvPr/>
            </p:nvSpPr>
            <p:spPr bwMode="auto">
              <a:xfrm>
                <a:off x="3167948" y="4061046"/>
                <a:ext cx="1010141" cy="323880"/>
              </a:xfrm>
              <a:custGeom>
                <a:avLst/>
                <a:gdLst>
                  <a:gd name="T0" fmla="*/ 0 w 446"/>
                  <a:gd name="T1" fmla="*/ 0 h 143"/>
                  <a:gd name="T2" fmla="*/ 69 w 446"/>
                  <a:gd name="T3" fmla="*/ 4 h 143"/>
                  <a:gd name="T4" fmla="*/ 144 w 446"/>
                  <a:gd name="T5" fmla="*/ 6 h 143"/>
                  <a:gd name="T6" fmla="*/ 223 w 446"/>
                  <a:gd name="T7" fmla="*/ 8 h 143"/>
                  <a:gd name="T8" fmla="*/ 302 w 446"/>
                  <a:gd name="T9" fmla="*/ 6 h 143"/>
                  <a:gd name="T10" fmla="*/ 377 w 446"/>
                  <a:gd name="T11" fmla="*/ 4 h 143"/>
                  <a:gd name="T12" fmla="*/ 446 w 446"/>
                  <a:gd name="T13" fmla="*/ 0 h 143"/>
                  <a:gd name="T14" fmla="*/ 446 w 446"/>
                  <a:gd name="T15" fmla="*/ 135 h 143"/>
                  <a:gd name="T16" fmla="*/ 377 w 446"/>
                  <a:gd name="T17" fmla="*/ 139 h 143"/>
                  <a:gd name="T18" fmla="*/ 302 w 446"/>
                  <a:gd name="T19" fmla="*/ 141 h 143"/>
                  <a:gd name="T20" fmla="*/ 223 w 446"/>
                  <a:gd name="T21" fmla="*/ 143 h 143"/>
                  <a:gd name="T22" fmla="*/ 144 w 446"/>
                  <a:gd name="T23" fmla="*/ 141 h 143"/>
                  <a:gd name="T24" fmla="*/ 69 w 446"/>
                  <a:gd name="T25" fmla="*/ 139 h 143"/>
                  <a:gd name="T26" fmla="*/ 0 w 446"/>
                  <a:gd name="T27" fmla="*/ 135 h 143"/>
                  <a:gd name="T28" fmla="*/ 0 w 446"/>
                  <a:gd name="T29" fmla="*/ 0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46" h="143">
                    <a:moveTo>
                      <a:pt x="0" y="0"/>
                    </a:moveTo>
                    <a:lnTo>
                      <a:pt x="69" y="4"/>
                    </a:lnTo>
                    <a:lnTo>
                      <a:pt x="144" y="6"/>
                    </a:lnTo>
                    <a:lnTo>
                      <a:pt x="223" y="8"/>
                    </a:lnTo>
                    <a:lnTo>
                      <a:pt x="302" y="6"/>
                    </a:lnTo>
                    <a:lnTo>
                      <a:pt x="377" y="4"/>
                    </a:lnTo>
                    <a:lnTo>
                      <a:pt x="446" y="0"/>
                    </a:lnTo>
                    <a:lnTo>
                      <a:pt x="446" y="135"/>
                    </a:lnTo>
                    <a:lnTo>
                      <a:pt x="377" y="139"/>
                    </a:lnTo>
                    <a:lnTo>
                      <a:pt x="302" y="141"/>
                    </a:lnTo>
                    <a:lnTo>
                      <a:pt x="223" y="143"/>
                    </a:lnTo>
                    <a:lnTo>
                      <a:pt x="144" y="141"/>
                    </a:lnTo>
                    <a:lnTo>
                      <a:pt x="69" y="139"/>
                    </a:lnTo>
                    <a:lnTo>
                      <a:pt x="0" y="135"/>
                    </a:lnTo>
                    <a:lnTo>
                      <a:pt x="0" y="0"/>
                    </a:lnTo>
                    <a:close/>
                  </a:path>
                </a:pathLst>
              </a:custGeom>
              <a:solidFill>
                <a:srgbClr val="FFFFFF">
                  <a:alpha val="50196"/>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endParaRPr>
              </a:p>
            </p:txBody>
          </p:sp>
          <p:sp>
            <p:nvSpPr>
              <p:cNvPr id="54" name="Freeform 33"/>
              <p:cNvSpPr>
                <a:spLocks/>
              </p:cNvSpPr>
              <p:nvPr/>
            </p:nvSpPr>
            <p:spPr bwMode="auto">
              <a:xfrm>
                <a:off x="3167948" y="3977245"/>
                <a:ext cx="1010141" cy="101921"/>
              </a:xfrm>
              <a:custGeom>
                <a:avLst/>
                <a:gdLst>
                  <a:gd name="T0" fmla="*/ 55 w 446"/>
                  <a:gd name="T1" fmla="*/ 0 h 45"/>
                  <a:gd name="T2" fmla="*/ 136 w 446"/>
                  <a:gd name="T3" fmla="*/ 4 h 45"/>
                  <a:gd name="T4" fmla="*/ 223 w 446"/>
                  <a:gd name="T5" fmla="*/ 7 h 45"/>
                  <a:gd name="T6" fmla="*/ 310 w 446"/>
                  <a:gd name="T7" fmla="*/ 4 h 45"/>
                  <a:gd name="T8" fmla="*/ 392 w 446"/>
                  <a:gd name="T9" fmla="*/ 0 h 45"/>
                  <a:gd name="T10" fmla="*/ 446 w 446"/>
                  <a:gd name="T11" fmla="*/ 37 h 45"/>
                  <a:gd name="T12" fmla="*/ 349 w 446"/>
                  <a:gd name="T13" fmla="*/ 41 h 45"/>
                  <a:gd name="T14" fmla="*/ 241 w 446"/>
                  <a:gd name="T15" fmla="*/ 45 h 45"/>
                  <a:gd name="T16" fmla="*/ 223 w 446"/>
                  <a:gd name="T17" fmla="*/ 45 h 45"/>
                  <a:gd name="T18" fmla="*/ 205 w 446"/>
                  <a:gd name="T19" fmla="*/ 45 h 45"/>
                  <a:gd name="T20" fmla="*/ 97 w 446"/>
                  <a:gd name="T21" fmla="*/ 41 h 45"/>
                  <a:gd name="T22" fmla="*/ 0 w 446"/>
                  <a:gd name="T23" fmla="*/ 37 h 45"/>
                  <a:gd name="T24" fmla="*/ 55 w 446"/>
                  <a:gd name="T25" fmla="*/ 0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6" h="45">
                    <a:moveTo>
                      <a:pt x="55" y="0"/>
                    </a:moveTo>
                    <a:lnTo>
                      <a:pt x="136" y="4"/>
                    </a:lnTo>
                    <a:lnTo>
                      <a:pt x="223" y="7"/>
                    </a:lnTo>
                    <a:lnTo>
                      <a:pt x="310" y="4"/>
                    </a:lnTo>
                    <a:lnTo>
                      <a:pt x="392" y="0"/>
                    </a:lnTo>
                    <a:lnTo>
                      <a:pt x="446" y="37"/>
                    </a:lnTo>
                    <a:lnTo>
                      <a:pt x="349" y="41"/>
                    </a:lnTo>
                    <a:lnTo>
                      <a:pt x="241" y="45"/>
                    </a:lnTo>
                    <a:lnTo>
                      <a:pt x="223" y="45"/>
                    </a:lnTo>
                    <a:lnTo>
                      <a:pt x="205" y="45"/>
                    </a:lnTo>
                    <a:lnTo>
                      <a:pt x="97" y="41"/>
                    </a:lnTo>
                    <a:lnTo>
                      <a:pt x="0" y="37"/>
                    </a:lnTo>
                    <a:lnTo>
                      <a:pt x="55" y="0"/>
                    </a:lnTo>
                    <a:close/>
                  </a:path>
                </a:pathLst>
              </a:custGeom>
              <a:solidFill>
                <a:srgbClr val="FFFFFF">
                  <a:alpha val="50196"/>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endParaRPr>
              </a:p>
            </p:txBody>
          </p:sp>
          <p:sp>
            <p:nvSpPr>
              <p:cNvPr id="55" name="任意多边形 54"/>
              <p:cNvSpPr>
                <a:spLocks/>
              </p:cNvSpPr>
              <p:nvPr/>
            </p:nvSpPr>
            <p:spPr bwMode="auto">
              <a:xfrm>
                <a:off x="3260809" y="3123382"/>
                <a:ext cx="826686" cy="577546"/>
              </a:xfrm>
              <a:custGeom>
                <a:avLst/>
                <a:gdLst>
                  <a:gd name="connsiteX0" fmla="*/ 412211 w 826686"/>
                  <a:gd name="connsiteY0" fmla="*/ 0 h 577546"/>
                  <a:gd name="connsiteX1" fmla="*/ 683998 w 826686"/>
                  <a:gd name="connsiteY1" fmla="*/ 163072 h 577546"/>
                  <a:gd name="connsiteX2" fmla="*/ 564884 w 826686"/>
                  <a:gd name="connsiteY2" fmla="*/ 163072 h 577546"/>
                  <a:gd name="connsiteX3" fmla="*/ 826686 w 826686"/>
                  <a:gd name="connsiteY3" fmla="*/ 563957 h 577546"/>
                  <a:gd name="connsiteX4" fmla="*/ 647760 w 826686"/>
                  <a:gd name="connsiteY4" fmla="*/ 573016 h 577546"/>
                  <a:gd name="connsiteX5" fmla="*/ 443919 w 826686"/>
                  <a:gd name="connsiteY5" fmla="*/ 577546 h 577546"/>
                  <a:gd name="connsiteX6" fmla="*/ 412211 w 826686"/>
                  <a:gd name="connsiteY6" fmla="*/ 577546 h 577546"/>
                  <a:gd name="connsiteX7" fmla="*/ 375972 w 826686"/>
                  <a:gd name="connsiteY7" fmla="*/ 577546 h 577546"/>
                  <a:gd name="connsiteX8" fmla="*/ 178927 w 826686"/>
                  <a:gd name="connsiteY8" fmla="*/ 573016 h 577546"/>
                  <a:gd name="connsiteX9" fmla="*/ 0 w 826686"/>
                  <a:gd name="connsiteY9" fmla="*/ 563957 h 577546"/>
                  <a:gd name="connsiteX10" fmla="*/ 259757 w 826686"/>
                  <a:gd name="connsiteY10" fmla="*/ 163072 h 577546"/>
                  <a:gd name="connsiteX11" fmla="*/ 135894 w 826686"/>
                  <a:gd name="connsiteY11" fmla="*/ 163072 h 5775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26686" h="577546">
                    <a:moveTo>
                      <a:pt x="412211" y="0"/>
                    </a:moveTo>
                    <a:lnTo>
                      <a:pt x="683998" y="163072"/>
                    </a:lnTo>
                    <a:lnTo>
                      <a:pt x="564884" y="163072"/>
                    </a:lnTo>
                    <a:lnTo>
                      <a:pt x="826686" y="563957"/>
                    </a:lnTo>
                    <a:lnTo>
                      <a:pt x="647760" y="573016"/>
                    </a:lnTo>
                    <a:lnTo>
                      <a:pt x="443919" y="577546"/>
                    </a:lnTo>
                    <a:lnTo>
                      <a:pt x="412211" y="577546"/>
                    </a:lnTo>
                    <a:lnTo>
                      <a:pt x="375972" y="577546"/>
                    </a:lnTo>
                    <a:lnTo>
                      <a:pt x="178927" y="573016"/>
                    </a:lnTo>
                    <a:lnTo>
                      <a:pt x="0" y="563957"/>
                    </a:lnTo>
                    <a:lnTo>
                      <a:pt x="259757" y="163072"/>
                    </a:lnTo>
                    <a:lnTo>
                      <a:pt x="135894" y="163072"/>
                    </a:lnTo>
                    <a:close/>
                  </a:path>
                </a:pathLst>
              </a:custGeom>
              <a:solidFill>
                <a:srgbClr val="FFFFFF">
                  <a:alpha val="50196"/>
                </a:srgbClr>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zh-CN" altLang="en-US">
                  <a:latin typeface="微软雅黑" panose="020B0503020204020204" pitchFamily="34" charset="-122"/>
                  <a:ea typeface="微软雅黑" panose="020B0503020204020204" pitchFamily="34" charset="-122"/>
                </a:endParaRPr>
              </a:p>
            </p:txBody>
          </p:sp>
          <p:sp>
            <p:nvSpPr>
              <p:cNvPr id="56" name="Freeform 36"/>
              <p:cNvSpPr>
                <a:spLocks/>
              </p:cNvSpPr>
              <p:nvPr/>
            </p:nvSpPr>
            <p:spPr bwMode="auto">
              <a:xfrm>
                <a:off x="3260809" y="3687339"/>
                <a:ext cx="826686" cy="328410"/>
              </a:xfrm>
              <a:custGeom>
                <a:avLst/>
                <a:gdLst>
                  <a:gd name="T0" fmla="*/ 0 w 365"/>
                  <a:gd name="T1" fmla="*/ 0 h 145"/>
                  <a:gd name="T2" fmla="*/ 87 w 365"/>
                  <a:gd name="T3" fmla="*/ 6 h 145"/>
                  <a:gd name="T4" fmla="*/ 182 w 365"/>
                  <a:gd name="T5" fmla="*/ 6 h 145"/>
                  <a:gd name="T6" fmla="*/ 278 w 365"/>
                  <a:gd name="T7" fmla="*/ 6 h 145"/>
                  <a:gd name="T8" fmla="*/ 365 w 365"/>
                  <a:gd name="T9" fmla="*/ 0 h 145"/>
                  <a:gd name="T10" fmla="*/ 365 w 365"/>
                  <a:gd name="T11" fmla="*/ 139 h 145"/>
                  <a:gd name="T12" fmla="*/ 278 w 365"/>
                  <a:gd name="T13" fmla="*/ 143 h 145"/>
                  <a:gd name="T14" fmla="*/ 182 w 365"/>
                  <a:gd name="T15" fmla="*/ 145 h 145"/>
                  <a:gd name="T16" fmla="*/ 87 w 365"/>
                  <a:gd name="T17" fmla="*/ 143 h 145"/>
                  <a:gd name="T18" fmla="*/ 0 w 365"/>
                  <a:gd name="T19" fmla="*/ 139 h 145"/>
                  <a:gd name="T20" fmla="*/ 0 w 365"/>
                  <a:gd name="T21" fmla="*/ 0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65" h="145">
                    <a:moveTo>
                      <a:pt x="0" y="0"/>
                    </a:moveTo>
                    <a:lnTo>
                      <a:pt x="87" y="6"/>
                    </a:lnTo>
                    <a:lnTo>
                      <a:pt x="182" y="6"/>
                    </a:lnTo>
                    <a:lnTo>
                      <a:pt x="278" y="6"/>
                    </a:lnTo>
                    <a:lnTo>
                      <a:pt x="365" y="0"/>
                    </a:lnTo>
                    <a:lnTo>
                      <a:pt x="365" y="139"/>
                    </a:lnTo>
                    <a:lnTo>
                      <a:pt x="278" y="143"/>
                    </a:lnTo>
                    <a:lnTo>
                      <a:pt x="182" y="145"/>
                    </a:lnTo>
                    <a:lnTo>
                      <a:pt x="87" y="143"/>
                    </a:lnTo>
                    <a:lnTo>
                      <a:pt x="0" y="139"/>
                    </a:lnTo>
                    <a:lnTo>
                      <a:pt x="0" y="0"/>
                    </a:lnTo>
                    <a:close/>
                  </a:path>
                </a:pathLst>
              </a:custGeom>
              <a:solidFill>
                <a:srgbClr val="FFFFFF">
                  <a:alpha val="50196"/>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endParaRPr>
              </a:p>
            </p:txBody>
          </p:sp>
        </p:grpSp>
        <p:grpSp>
          <p:nvGrpSpPr>
            <p:cNvPr id="21" name="组合 20"/>
            <p:cNvGrpSpPr/>
            <p:nvPr/>
          </p:nvGrpSpPr>
          <p:grpSpPr>
            <a:xfrm>
              <a:off x="5819514" y="2321134"/>
              <a:ext cx="4552921" cy="667738"/>
              <a:chOff x="5766895" y="3085613"/>
              <a:chExt cx="4030622" cy="591137"/>
            </a:xfrm>
            <a:solidFill>
              <a:schemeClr val="tx1">
                <a:lumMod val="50000"/>
                <a:lumOff val="50000"/>
              </a:schemeClr>
            </a:solidFill>
          </p:grpSpPr>
          <p:sp>
            <p:nvSpPr>
              <p:cNvPr id="43" name="Freeform 42"/>
              <p:cNvSpPr>
                <a:spLocks/>
              </p:cNvSpPr>
              <p:nvPr/>
            </p:nvSpPr>
            <p:spPr bwMode="auto">
              <a:xfrm>
                <a:off x="5766895" y="3565770"/>
                <a:ext cx="108715" cy="110980"/>
              </a:xfrm>
              <a:custGeom>
                <a:avLst/>
                <a:gdLst>
                  <a:gd name="T0" fmla="*/ 24 w 48"/>
                  <a:gd name="T1" fmla="*/ 0 h 49"/>
                  <a:gd name="T2" fmla="*/ 30 w 48"/>
                  <a:gd name="T3" fmla="*/ 0 h 49"/>
                  <a:gd name="T4" fmla="*/ 38 w 48"/>
                  <a:gd name="T5" fmla="*/ 4 h 49"/>
                  <a:gd name="T6" fmla="*/ 42 w 48"/>
                  <a:gd name="T7" fmla="*/ 10 h 49"/>
                  <a:gd name="T8" fmla="*/ 46 w 48"/>
                  <a:gd name="T9" fmla="*/ 16 h 49"/>
                  <a:gd name="T10" fmla="*/ 48 w 48"/>
                  <a:gd name="T11" fmla="*/ 25 h 49"/>
                  <a:gd name="T12" fmla="*/ 46 w 48"/>
                  <a:gd name="T13" fmla="*/ 33 h 49"/>
                  <a:gd name="T14" fmla="*/ 42 w 48"/>
                  <a:gd name="T15" fmla="*/ 39 h 49"/>
                  <a:gd name="T16" fmla="*/ 38 w 48"/>
                  <a:gd name="T17" fmla="*/ 43 h 49"/>
                  <a:gd name="T18" fmla="*/ 30 w 48"/>
                  <a:gd name="T19" fmla="*/ 47 h 49"/>
                  <a:gd name="T20" fmla="*/ 24 w 48"/>
                  <a:gd name="T21" fmla="*/ 49 h 49"/>
                  <a:gd name="T22" fmla="*/ 16 w 48"/>
                  <a:gd name="T23" fmla="*/ 47 h 49"/>
                  <a:gd name="T24" fmla="*/ 10 w 48"/>
                  <a:gd name="T25" fmla="*/ 43 h 49"/>
                  <a:gd name="T26" fmla="*/ 4 w 48"/>
                  <a:gd name="T27" fmla="*/ 39 h 49"/>
                  <a:gd name="T28" fmla="*/ 0 w 48"/>
                  <a:gd name="T29" fmla="*/ 33 h 49"/>
                  <a:gd name="T30" fmla="*/ 0 w 48"/>
                  <a:gd name="T31" fmla="*/ 25 h 49"/>
                  <a:gd name="T32" fmla="*/ 0 w 48"/>
                  <a:gd name="T33" fmla="*/ 16 h 49"/>
                  <a:gd name="T34" fmla="*/ 4 w 48"/>
                  <a:gd name="T35" fmla="*/ 10 h 49"/>
                  <a:gd name="T36" fmla="*/ 10 w 48"/>
                  <a:gd name="T37" fmla="*/ 4 h 49"/>
                  <a:gd name="T38" fmla="*/ 16 w 48"/>
                  <a:gd name="T39" fmla="*/ 0 h 49"/>
                  <a:gd name="T40" fmla="*/ 24 w 48"/>
                  <a:gd name="T41"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8" h="49">
                    <a:moveTo>
                      <a:pt x="24" y="0"/>
                    </a:moveTo>
                    <a:lnTo>
                      <a:pt x="30" y="0"/>
                    </a:lnTo>
                    <a:lnTo>
                      <a:pt x="38" y="4"/>
                    </a:lnTo>
                    <a:lnTo>
                      <a:pt x="42" y="10"/>
                    </a:lnTo>
                    <a:lnTo>
                      <a:pt x="46" y="16"/>
                    </a:lnTo>
                    <a:lnTo>
                      <a:pt x="48" y="25"/>
                    </a:lnTo>
                    <a:lnTo>
                      <a:pt x="46" y="33"/>
                    </a:lnTo>
                    <a:lnTo>
                      <a:pt x="42" y="39"/>
                    </a:lnTo>
                    <a:lnTo>
                      <a:pt x="38" y="43"/>
                    </a:lnTo>
                    <a:lnTo>
                      <a:pt x="30" y="47"/>
                    </a:lnTo>
                    <a:lnTo>
                      <a:pt x="24" y="49"/>
                    </a:lnTo>
                    <a:lnTo>
                      <a:pt x="16" y="47"/>
                    </a:lnTo>
                    <a:lnTo>
                      <a:pt x="10" y="43"/>
                    </a:lnTo>
                    <a:lnTo>
                      <a:pt x="4" y="39"/>
                    </a:lnTo>
                    <a:lnTo>
                      <a:pt x="0" y="33"/>
                    </a:lnTo>
                    <a:lnTo>
                      <a:pt x="0" y="25"/>
                    </a:lnTo>
                    <a:lnTo>
                      <a:pt x="0" y="16"/>
                    </a:lnTo>
                    <a:lnTo>
                      <a:pt x="4" y="10"/>
                    </a:lnTo>
                    <a:lnTo>
                      <a:pt x="10" y="4"/>
                    </a:lnTo>
                    <a:lnTo>
                      <a:pt x="16" y="0"/>
                    </a:lnTo>
                    <a:lnTo>
                      <a:pt x="2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endParaRPr>
              </a:p>
            </p:txBody>
          </p:sp>
          <p:sp>
            <p:nvSpPr>
              <p:cNvPr id="44" name="Freeform 43"/>
              <p:cNvSpPr>
                <a:spLocks/>
              </p:cNvSpPr>
              <p:nvPr/>
            </p:nvSpPr>
            <p:spPr bwMode="auto">
              <a:xfrm>
                <a:off x="5812193" y="3085613"/>
                <a:ext cx="3985324" cy="545839"/>
              </a:xfrm>
              <a:custGeom>
                <a:avLst/>
                <a:gdLst>
                  <a:gd name="T0" fmla="*/ 270 w 1572"/>
                  <a:gd name="T1" fmla="*/ 0 h 241"/>
                  <a:gd name="T2" fmla="*/ 1572 w 1572"/>
                  <a:gd name="T3" fmla="*/ 0 h 241"/>
                  <a:gd name="T4" fmla="*/ 1572 w 1572"/>
                  <a:gd name="T5" fmla="*/ 10 h 241"/>
                  <a:gd name="T6" fmla="*/ 270 w 1572"/>
                  <a:gd name="T7" fmla="*/ 10 h 241"/>
                  <a:gd name="T8" fmla="*/ 247 w 1572"/>
                  <a:gd name="T9" fmla="*/ 12 h 241"/>
                  <a:gd name="T10" fmla="*/ 229 w 1572"/>
                  <a:gd name="T11" fmla="*/ 21 h 241"/>
                  <a:gd name="T12" fmla="*/ 213 w 1572"/>
                  <a:gd name="T13" fmla="*/ 33 h 241"/>
                  <a:gd name="T14" fmla="*/ 8 w 1572"/>
                  <a:gd name="T15" fmla="*/ 241 h 241"/>
                  <a:gd name="T16" fmla="*/ 0 w 1572"/>
                  <a:gd name="T17" fmla="*/ 232 h 241"/>
                  <a:gd name="T18" fmla="*/ 205 w 1572"/>
                  <a:gd name="T19" fmla="*/ 27 h 241"/>
                  <a:gd name="T20" fmla="*/ 223 w 1572"/>
                  <a:gd name="T21" fmla="*/ 10 h 241"/>
                  <a:gd name="T22" fmla="*/ 245 w 1572"/>
                  <a:gd name="T23" fmla="*/ 2 h 241"/>
                  <a:gd name="T24" fmla="*/ 270 w 1572"/>
                  <a:gd name="T25" fmla="*/ 0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72" h="241">
                    <a:moveTo>
                      <a:pt x="270" y="0"/>
                    </a:moveTo>
                    <a:lnTo>
                      <a:pt x="1572" y="0"/>
                    </a:lnTo>
                    <a:lnTo>
                      <a:pt x="1572" y="10"/>
                    </a:lnTo>
                    <a:lnTo>
                      <a:pt x="270" y="10"/>
                    </a:lnTo>
                    <a:lnTo>
                      <a:pt x="247" y="12"/>
                    </a:lnTo>
                    <a:lnTo>
                      <a:pt x="229" y="21"/>
                    </a:lnTo>
                    <a:lnTo>
                      <a:pt x="213" y="33"/>
                    </a:lnTo>
                    <a:lnTo>
                      <a:pt x="8" y="241"/>
                    </a:lnTo>
                    <a:lnTo>
                      <a:pt x="0" y="232"/>
                    </a:lnTo>
                    <a:lnTo>
                      <a:pt x="205" y="27"/>
                    </a:lnTo>
                    <a:lnTo>
                      <a:pt x="223" y="10"/>
                    </a:lnTo>
                    <a:lnTo>
                      <a:pt x="245" y="2"/>
                    </a:lnTo>
                    <a:lnTo>
                      <a:pt x="27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endParaRPr>
              </a:p>
            </p:txBody>
          </p:sp>
        </p:grpSp>
        <p:sp>
          <p:nvSpPr>
            <p:cNvPr id="41" name="Freeform 44"/>
            <p:cNvSpPr>
              <a:spLocks/>
            </p:cNvSpPr>
            <p:nvPr/>
          </p:nvSpPr>
          <p:spPr bwMode="auto">
            <a:xfrm>
              <a:off x="5815177" y="4007926"/>
              <a:ext cx="125361" cy="125361"/>
            </a:xfrm>
            <a:custGeom>
              <a:avLst/>
              <a:gdLst>
                <a:gd name="T0" fmla="*/ 25 w 49"/>
                <a:gd name="T1" fmla="*/ 0 h 49"/>
                <a:gd name="T2" fmla="*/ 33 w 49"/>
                <a:gd name="T3" fmla="*/ 2 h 49"/>
                <a:gd name="T4" fmla="*/ 39 w 49"/>
                <a:gd name="T5" fmla="*/ 6 h 49"/>
                <a:gd name="T6" fmla="*/ 45 w 49"/>
                <a:gd name="T7" fmla="*/ 10 h 49"/>
                <a:gd name="T8" fmla="*/ 49 w 49"/>
                <a:gd name="T9" fmla="*/ 18 h 49"/>
                <a:gd name="T10" fmla="*/ 49 w 49"/>
                <a:gd name="T11" fmla="*/ 24 h 49"/>
                <a:gd name="T12" fmla="*/ 49 w 49"/>
                <a:gd name="T13" fmla="*/ 33 h 49"/>
                <a:gd name="T14" fmla="*/ 45 w 49"/>
                <a:gd name="T15" fmla="*/ 39 h 49"/>
                <a:gd name="T16" fmla="*/ 39 w 49"/>
                <a:gd name="T17" fmla="*/ 45 h 49"/>
                <a:gd name="T18" fmla="*/ 33 w 49"/>
                <a:gd name="T19" fmla="*/ 49 h 49"/>
                <a:gd name="T20" fmla="*/ 25 w 49"/>
                <a:gd name="T21" fmla="*/ 49 h 49"/>
                <a:gd name="T22" fmla="*/ 17 w 49"/>
                <a:gd name="T23" fmla="*/ 49 h 49"/>
                <a:gd name="T24" fmla="*/ 10 w 49"/>
                <a:gd name="T25" fmla="*/ 45 h 49"/>
                <a:gd name="T26" fmla="*/ 4 w 49"/>
                <a:gd name="T27" fmla="*/ 39 h 49"/>
                <a:gd name="T28" fmla="*/ 2 w 49"/>
                <a:gd name="T29" fmla="*/ 33 h 49"/>
                <a:gd name="T30" fmla="*/ 0 w 49"/>
                <a:gd name="T31" fmla="*/ 24 h 49"/>
                <a:gd name="T32" fmla="*/ 2 w 49"/>
                <a:gd name="T33" fmla="*/ 18 h 49"/>
                <a:gd name="T34" fmla="*/ 4 w 49"/>
                <a:gd name="T35" fmla="*/ 10 h 49"/>
                <a:gd name="T36" fmla="*/ 10 w 49"/>
                <a:gd name="T37" fmla="*/ 6 h 49"/>
                <a:gd name="T38" fmla="*/ 17 w 49"/>
                <a:gd name="T39" fmla="*/ 2 h 49"/>
                <a:gd name="T40" fmla="*/ 25 w 49"/>
                <a:gd name="T41"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9" h="49">
                  <a:moveTo>
                    <a:pt x="25" y="0"/>
                  </a:moveTo>
                  <a:lnTo>
                    <a:pt x="33" y="2"/>
                  </a:lnTo>
                  <a:lnTo>
                    <a:pt x="39" y="6"/>
                  </a:lnTo>
                  <a:lnTo>
                    <a:pt x="45" y="10"/>
                  </a:lnTo>
                  <a:lnTo>
                    <a:pt x="49" y="18"/>
                  </a:lnTo>
                  <a:lnTo>
                    <a:pt x="49" y="24"/>
                  </a:lnTo>
                  <a:lnTo>
                    <a:pt x="49" y="33"/>
                  </a:lnTo>
                  <a:lnTo>
                    <a:pt x="45" y="39"/>
                  </a:lnTo>
                  <a:lnTo>
                    <a:pt x="39" y="45"/>
                  </a:lnTo>
                  <a:lnTo>
                    <a:pt x="33" y="49"/>
                  </a:lnTo>
                  <a:lnTo>
                    <a:pt x="25" y="49"/>
                  </a:lnTo>
                  <a:lnTo>
                    <a:pt x="17" y="49"/>
                  </a:lnTo>
                  <a:lnTo>
                    <a:pt x="10" y="45"/>
                  </a:lnTo>
                  <a:lnTo>
                    <a:pt x="4" y="39"/>
                  </a:lnTo>
                  <a:lnTo>
                    <a:pt x="2" y="33"/>
                  </a:lnTo>
                  <a:lnTo>
                    <a:pt x="0" y="24"/>
                  </a:lnTo>
                  <a:lnTo>
                    <a:pt x="2" y="18"/>
                  </a:lnTo>
                  <a:lnTo>
                    <a:pt x="4" y="10"/>
                  </a:lnTo>
                  <a:lnTo>
                    <a:pt x="10" y="6"/>
                  </a:lnTo>
                  <a:lnTo>
                    <a:pt x="17" y="2"/>
                  </a:lnTo>
                  <a:lnTo>
                    <a:pt x="25" y="0"/>
                  </a:lnTo>
                  <a:close/>
                </a:path>
              </a:pathLst>
            </a:custGeom>
            <a:solidFill>
              <a:schemeClr val="tx1">
                <a:lumMod val="50000"/>
                <a:lumOff val="5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endParaRPr>
            </a:p>
          </p:txBody>
        </p:sp>
        <p:sp>
          <p:nvSpPr>
            <p:cNvPr id="40" name="Freeform 47"/>
            <p:cNvSpPr>
              <a:spLocks/>
            </p:cNvSpPr>
            <p:nvPr/>
          </p:nvSpPr>
          <p:spPr bwMode="auto">
            <a:xfrm flipH="1">
              <a:off x="2292291" y="3501799"/>
              <a:ext cx="3612435" cy="614010"/>
            </a:xfrm>
            <a:custGeom>
              <a:avLst/>
              <a:gdLst>
                <a:gd name="T0" fmla="*/ 270 w 1412"/>
                <a:gd name="T1" fmla="*/ 0 h 240"/>
                <a:gd name="T2" fmla="*/ 1412 w 1412"/>
                <a:gd name="T3" fmla="*/ 0 h 240"/>
                <a:gd name="T4" fmla="*/ 1412 w 1412"/>
                <a:gd name="T5" fmla="*/ 10 h 240"/>
                <a:gd name="T6" fmla="*/ 270 w 1412"/>
                <a:gd name="T7" fmla="*/ 10 h 240"/>
                <a:gd name="T8" fmla="*/ 248 w 1412"/>
                <a:gd name="T9" fmla="*/ 12 h 240"/>
                <a:gd name="T10" fmla="*/ 229 w 1412"/>
                <a:gd name="T11" fmla="*/ 20 h 240"/>
                <a:gd name="T12" fmla="*/ 213 w 1412"/>
                <a:gd name="T13" fmla="*/ 35 h 240"/>
                <a:gd name="T14" fmla="*/ 6 w 1412"/>
                <a:gd name="T15" fmla="*/ 240 h 240"/>
                <a:gd name="T16" fmla="*/ 0 w 1412"/>
                <a:gd name="T17" fmla="*/ 232 h 240"/>
                <a:gd name="T18" fmla="*/ 205 w 1412"/>
                <a:gd name="T19" fmla="*/ 26 h 240"/>
                <a:gd name="T20" fmla="*/ 223 w 1412"/>
                <a:gd name="T21" fmla="*/ 12 h 240"/>
                <a:gd name="T22" fmla="*/ 246 w 1412"/>
                <a:gd name="T23" fmla="*/ 2 h 240"/>
                <a:gd name="T24" fmla="*/ 270 w 1412"/>
                <a:gd name="T25"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12" h="240">
                  <a:moveTo>
                    <a:pt x="270" y="0"/>
                  </a:moveTo>
                  <a:lnTo>
                    <a:pt x="1412" y="0"/>
                  </a:lnTo>
                  <a:lnTo>
                    <a:pt x="1412" y="10"/>
                  </a:lnTo>
                  <a:lnTo>
                    <a:pt x="270" y="10"/>
                  </a:lnTo>
                  <a:lnTo>
                    <a:pt x="248" y="12"/>
                  </a:lnTo>
                  <a:lnTo>
                    <a:pt x="229" y="20"/>
                  </a:lnTo>
                  <a:lnTo>
                    <a:pt x="213" y="35"/>
                  </a:lnTo>
                  <a:lnTo>
                    <a:pt x="6" y="240"/>
                  </a:lnTo>
                  <a:lnTo>
                    <a:pt x="0" y="232"/>
                  </a:lnTo>
                  <a:lnTo>
                    <a:pt x="205" y="26"/>
                  </a:lnTo>
                  <a:lnTo>
                    <a:pt x="223" y="12"/>
                  </a:lnTo>
                  <a:lnTo>
                    <a:pt x="246" y="2"/>
                  </a:lnTo>
                  <a:lnTo>
                    <a:pt x="270" y="0"/>
                  </a:lnTo>
                  <a:close/>
                </a:path>
              </a:pathLst>
            </a:custGeom>
            <a:solidFill>
              <a:schemeClr val="tx1">
                <a:lumMod val="50000"/>
                <a:lumOff val="5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endParaRPr>
            </a:p>
          </p:txBody>
        </p:sp>
        <p:grpSp>
          <p:nvGrpSpPr>
            <p:cNvPr id="24" name="组合 23"/>
            <p:cNvGrpSpPr/>
            <p:nvPr/>
          </p:nvGrpSpPr>
          <p:grpSpPr>
            <a:xfrm>
              <a:off x="5833091" y="4695493"/>
              <a:ext cx="3873712" cy="667738"/>
              <a:chOff x="6267435" y="4913381"/>
              <a:chExt cx="3429330" cy="591137"/>
            </a:xfrm>
            <a:solidFill>
              <a:schemeClr val="tx1">
                <a:lumMod val="50000"/>
                <a:lumOff val="50000"/>
              </a:schemeClr>
            </a:solidFill>
          </p:grpSpPr>
          <p:sp>
            <p:nvSpPr>
              <p:cNvPr id="37" name="Freeform 48"/>
              <p:cNvSpPr>
                <a:spLocks/>
              </p:cNvSpPr>
              <p:nvPr/>
            </p:nvSpPr>
            <p:spPr bwMode="auto">
              <a:xfrm>
                <a:off x="6267435" y="5393538"/>
                <a:ext cx="108715" cy="110980"/>
              </a:xfrm>
              <a:custGeom>
                <a:avLst/>
                <a:gdLst>
                  <a:gd name="T0" fmla="*/ 24 w 48"/>
                  <a:gd name="T1" fmla="*/ 0 h 49"/>
                  <a:gd name="T2" fmla="*/ 32 w 48"/>
                  <a:gd name="T3" fmla="*/ 2 h 49"/>
                  <a:gd name="T4" fmla="*/ 40 w 48"/>
                  <a:gd name="T5" fmla="*/ 6 h 49"/>
                  <a:gd name="T6" fmla="*/ 44 w 48"/>
                  <a:gd name="T7" fmla="*/ 10 h 49"/>
                  <a:gd name="T8" fmla="*/ 48 w 48"/>
                  <a:gd name="T9" fmla="*/ 19 h 49"/>
                  <a:gd name="T10" fmla="*/ 48 w 48"/>
                  <a:gd name="T11" fmla="*/ 25 h 49"/>
                  <a:gd name="T12" fmla="*/ 48 w 48"/>
                  <a:gd name="T13" fmla="*/ 33 h 49"/>
                  <a:gd name="T14" fmla="*/ 44 w 48"/>
                  <a:gd name="T15" fmla="*/ 39 h 49"/>
                  <a:gd name="T16" fmla="*/ 40 w 48"/>
                  <a:gd name="T17" fmla="*/ 45 h 49"/>
                  <a:gd name="T18" fmla="*/ 32 w 48"/>
                  <a:gd name="T19" fmla="*/ 49 h 49"/>
                  <a:gd name="T20" fmla="*/ 24 w 48"/>
                  <a:gd name="T21" fmla="*/ 49 h 49"/>
                  <a:gd name="T22" fmla="*/ 18 w 48"/>
                  <a:gd name="T23" fmla="*/ 49 h 49"/>
                  <a:gd name="T24" fmla="*/ 10 w 48"/>
                  <a:gd name="T25" fmla="*/ 45 h 49"/>
                  <a:gd name="T26" fmla="*/ 6 w 48"/>
                  <a:gd name="T27" fmla="*/ 39 h 49"/>
                  <a:gd name="T28" fmla="*/ 2 w 48"/>
                  <a:gd name="T29" fmla="*/ 33 h 49"/>
                  <a:gd name="T30" fmla="*/ 0 w 48"/>
                  <a:gd name="T31" fmla="*/ 25 h 49"/>
                  <a:gd name="T32" fmla="*/ 2 w 48"/>
                  <a:gd name="T33" fmla="*/ 19 h 49"/>
                  <a:gd name="T34" fmla="*/ 6 w 48"/>
                  <a:gd name="T35" fmla="*/ 10 h 49"/>
                  <a:gd name="T36" fmla="*/ 10 w 48"/>
                  <a:gd name="T37" fmla="*/ 6 h 49"/>
                  <a:gd name="T38" fmla="*/ 18 w 48"/>
                  <a:gd name="T39" fmla="*/ 2 h 49"/>
                  <a:gd name="T40" fmla="*/ 24 w 48"/>
                  <a:gd name="T41"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8" h="49">
                    <a:moveTo>
                      <a:pt x="24" y="0"/>
                    </a:moveTo>
                    <a:lnTo>
                      <a:pt x="32" y="2"/>
                    </a:lnTo>
                    <a:lnTo>
                      <a:pt x="40" y="6"/>
                    </a:lnTo>
                    <a:lnTo>
                      <a:pt x="44" y="10"/>
                    </a:lnTo>
                    <a:lnTo>
                      <a:pt x="48" y="19"/>
                    </a:lnTo>
                    <a:lnTo>
                      <a:pt x="48" y="25"/>
                    </a:lnTo>
                    <a:lnTo>
                      <a:pt x="48" y="33"/>
                    </a:lnTo>
                    <a:lnTo>
                      <a:pt x="44" y="39"/>
                    </a:lnTo>
                    <a:lnTo>
                      <a:pt x="40" y="45"/>
                    </a:lnTo>
                    <a:lnTo>
                      <a:pt x="32" y="49"/>
                    </a:lnTo>
                    <a:lnTo>
                      <a:pt x="24" y="49"/>
                    </a:lnTo>
                    <a:lnTo>
                      <a:pt x="18" y="49"/>
                    </a:lnTo>
                    <a:lnTo>
                      <a:pt x="10" y="45"/>
                    </a:lnTo>
                    <a:lnTo>
                      <a:pt x="6" y="39"/>
                    </a:lnTo>
                    <a:lnTo>
                      <a:pt x="2" y="33"/>
                    </a:lnTo>
                    <a:lnTo>
                      <a:pt x="0" y="25"/>
                    </a:lnTo>
                    <a:lnTo>
                      <a:pt x="2" y="19"/>
                    </a:lnTo>
                    <a:lnTo>
                      <a:pt x="6" y="10"/>
                    </a:lnTo>
                    <a:lnTo>
                      <a:pt x="10" y="6"/>
                    </a:lnTo>
                    <a:lnTo>
                      <a:pt x="18" y="2"/>
                    </a:lnTo>
                    <a:lnTo>
                      <a:pt x="2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endParaRPr>
              </a:p>
            </p:txBody>
          </p:sp>
          <p:sp>
            <p:nvSpPr>
              <p:cNvPr id="38" name="Freeform 49"/>
              <p:cNvSpPr>
                <a:spLocks/>
              </p:cNvSpPr>
              <p:nvPr/>
            </p:nvSpPr>
            <p:spPr bwMode="auto">
              <a:xfrm>
                <a:off x="6317263" y="4913381"/>
                <a:ext cx="3379502" cy="545839"/>
              </a:xfrm>
              <a:custGeom>
                <a:avLst/>
                <a:gdLst>
                  <a:gd name="T0" fmla="*/ 270 w 1349"/>
                  <a:gd name="T1" fmla="*/ 0 h 241"/>
                  <a:gd name="T2" fmla="*/ 1349 w 1349"/>
                  <a:gd name="T3" fmla="*/ 0 h 241"/>
                  <a:gd name="T4" fmla="*/ 1349 w 1349"/>
                  <a:gd name="T5" fmla="*/ 10 h 241"/>
                  <a:gd name="T6" fmla="*/ 270 w 1349"/>
                  <a:gd name="T7" fmla="*/ 10 h 241"/>
                  <a:gd name="T8" fmla="*/ 248 w 1349"/>
                  <a:gd name="T9" fmla="*/ 14 h 241"/>
                  <a:gd name="T10" fmla="*/ 229 w 1349"/>
                  <a:gd name="T11" fmla="*/ 23 h 241"/>
                  <a:gd name="T12" fmla="*/ 213 w 1349"/>
                  <a:gd name="T13" fmla="*/ 35 h 241"/>
                  <a:gd name="T14" fmla="*/ 6 w 1349"/>
                  <a:gd name="T15" fmla="*/ 241 h 241"/>
                  <a:gd name="T16" fmla="*/ 0 w 1349"/>
                  <a:gd name="T17" fmla="*/ 235 h 241"/>
                  <a:gd name="T18" fmla="*/ 205 w 1349"/>
                  <a:gd name="T19" fmla="*/ 27 h 241"/>
                  <a:gd name="T20" fmla="*/ 223 w 1349"/>
                  <a:gd name="T21" fmla="*/ 12 h 241"/>
                  <a:gd name="T22" fmla="*/ 246 w 1349"/>
                  <a:gd name="T23" fmla="*/ 4 h 241"/>
                  <a:gd name="T24" fmla="*/ 270 w 1349"/>
                  <a:gd name="T25" fmla="*/ 0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49" h="241">
                    <a:moveTo>
                      <a:pt x="270" y="0"/>
                    </a:moveTo>
                    <a:lnTo>
                      <a:pt x="1349" y="0"/>
                    </a:lnTo>
                    <a:lnTo>
                      <a:pt x="1349" y="10"/>
                    </a:lnTo>
                    <a:lnTo>
                      <a:pt x="270" y="10"/>
                    </a:lnTo>
                    <a:lnTo>
                      <a:pt x="248" y="14"/>
                    </a:lnTo>
                    <a:lnTo>
                      <a:pt x="229" y="23"/>
                    </a:lnTo>
                    <a:lnTo>
                      <a:pt x="213" y="35"/>
                    </a:lnTo>
                    <a:lnTo>
                      <a:pt x="6" y="241"/>
                    </a:lnTo>
                    <a:lnTo>
                      <a:pt x="0" y="235"/>
                    </a:lnTo>
                    <a:lnTo>
                      <a:pt x="205" y="27"/>
                    </a:lnTo>
                    <a:lnTo>
                      <a:pt x="223" y="12"/>
                    </a:lnTo>
                    <a:lnTo>
                      <a:pt x="246" y="4"/>
                    </a:lnTo>
                    <a:lnTo>
                      <a:pt x="27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endParaRPr>
              </a:p>
            </p:txBody>
          </p:sp>
        </p:grpSp>
        <p:sp>
          <p:nvSpPr>
            <p:cNvPr id="27" name="TextBox 23"/>
            <p:cNvSpPr txBox="1"/>
            <p:nvPr/>
          </p:nvSpPr>
          <p:spPr>
            <a:xfrm>
              <a:off x="1338670" y="3688787"/>
              <a:ext cx="2411077" cy="2585323"/>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dirty="0" smtClean="0">
                  <a:latin typeface="微软雅黑" panose="020B0503020204020204" pitchFamily="34" charset="-122"/>
                  <a:ea typeface="微软雅黑" panose="020B0503020204020204" pitchFamily="34" charset="-122"/>
                  <a:cs typeface="+mn-ea"/>
                  <a:sym typeface="+mn-lt"/>
                </a:rPr>
                <a:t>设置分支机构层级</a:t>
              </a:r>
              <a:endParaRPr lang="en-US" altLang="zh-CN" dirty="0" smtClean="0">
                <a:latin typeface="微软雅黑" panose="020B0503020204020204" pitchFamily="34" charset="-122"/>
                <a:ea typeface="微软雅黑" panose="020B0503020204020204" pitchFamily="34" charset="-122"/>
                <a:cs typeface="+mn-ea"/>
                <a:sym typeface="+mn-lt"/>
              </a:endParaRPr>
            </a:p>
            <a:p>
              <a:pPr marL="285750" indent="-28575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cs typeface="+mn-ea"/>
                  <a:sym typeface="+mn-lt"/>
                </a:rPr>
                <a:t>给分支</a:t>
              </a:r>
              <a:r>
                <a:rPr lang="zh-CN" altLang="en-US" dirty="0" smtClean="0">
                  <a:latin typeface="微软雅黑" panose="020B0503020204020204" pitchFamily="34" charset="-122"/>
                  <a:ea typeface="微软雅黑" panose="020B0503020204020204" pitchFamily="34" charset="-122"/>
                  <a:cs typeface="+mn-ea"/>
                  <a:sym typeface="+mn-lt"/>
                </a:rPr>
                <a:t>机构及其机构管理员赋权</a:t>
              </a:r>
              <a:endParaRPr lang="en-US" altLang="zh-CN" dirty="0" smtClean="0">
                <a:latin typeface="微软雅黑" panose="020B0503020204020204" pitchFamily="34" charset="-122"/>
                <a:ea typeface="微软雅黑" panose="020B0503020204020204" pitchFamily="34" charset="-122"/>
                <a:cs typeface="+mn-ea"/>
                <a:sym typeface="+mn-lt"/>
              </a:endParaRPr>
            </a:p>
            <a:p>
              <a:pPr marL="285750" indent="-285750">
                <a:lnSpc>
                  <a:spcPct val="150000"/>
                </a:lnSpc>
                <a:buFont typeface="Arial" panose="020B0604020202020204" pitchFamily="34" charset="0"/>
                <a:buChar char="•"/>
              </a:pPr>
              <a:r>
                <a:rPr lang="zh-CN" altLang="en-US" dirty="0" smtClean="0">
                  <a:latin typeface="微软雅黑" panose="020B0503020204020204" pitchFamily="34" charset="-122"/>
                  <a:ea typeface="微软雅黑" panose="020B0503020204020204" pitchFamily="34" charset="-122"/>
                  <a:cs typeface="+mn-ea"/>
                  <a:sym typeface="+mn-lt"/>
                </a:rPr>
                <a:t>创建总行机构操作员并赋权</a:t>
              </a:r>
              <a:endParaRPr lang="en-US" altLang="zh-CN" dirty="0" smtClean="0">
                <a:latin typeface="微软雅黑" panose="020B0503020204020204" pitchFamily="34" charset="-122"/>
                <a:ea typeface="微软雅黑" panose="020B0503020204020204" pitchFamily="34" charset="-122"/>
                <a:cs typeface="+mn-ea"/>
                <a:sym typeface="+mn-lt"/>
              </a:endParaRPr>
            </a:p>
            <a:p>
              <a:pPr marL="285750" indent="-285750">
                <a:lnSpc>
                  <a:spcPct val="150000"/>
                </a:lnSpc>
                <a:buFont typeface="Arial" panose="020B0604020202020204" pitchFamily="34" charset="0"/>
                <a:buChar char="•"/>
              </a:pPr>
              <a:endParaRPr lang="en-GB" altLang="zh-CN" dirty="0">
                <a:latin typeface="微软雅黑" panose="020B0503020204020204" pitchFamily="34" charset="-122"/>
                <a:ea typeface="微软雅黑" panose="020B0503020204020204" pitchFamily="34" charset="-122"/>
                <a:cs typeface="+mn-ea"/>
                <a:sym typeface="+mn-lt"/>
              </a:endParaRPr>
            </a:p>
          </p:txBody>
        </p:sp>
        <p:sp>
          <p:nvSpPr>
            <p:cNvPr id="28" name="TextBox 24"/>
            <p:cNvSpPr txBox="1"/>
            <p:nvPr/>
          </p:nvSpPr>
          <p:spPr>
            <a:xfrm>
              <a:off x="2259902" y="3105758"/>
              <a:ext cx="1980029" cy="400110"/>
            </a:xfrm>
            <a:prstGeom prst="rect">
              <a:avLst/>
            </a:prstGeom>
            <a:noFill/>
          </p:spPr>
          <p:txBody>
            <a:bodyPr wrap="none" rtlCol="0">
              <a:spAutoFit/>
            </a:bodyPr>
            <a:lstStyle/>
            <a:p>
              <a:r>
                <a:rPr lang="zh-CN" altLang="en-US" sz="2000" b="1" dirty="0" smtClean="0">
                  <a:latin typeface="微软雅黑" panose="020B0503020204020204" pitchFamily="34" charset="-122"/>
                  <a:ea typeface="微软雅黑" panose="020B0503020204020204" pitchFamily="34" charset="-122"/>
                </a:rPr>
                <a:t>总行机构管理员</a:t>
              </a:r>
              <a:endParaRPr lang="zh-CN" altLang="en-US" sz="2000" b="1" dirty="0">
                <a:latin typeface="微软雅黑" panose="020B0503020204020204" pitchFamily="34" charset="-122"/>
                <a:ea typeface="微软雅黑" panose="020B0503020204020204" pitchFamily="34" charset="-122"/>
              </a:endParaRPr>
            </a:p>
          </p:txBody>
        </p:sp>
        <p:sp>
          <p:nvSpPr>
            <p:cNvPr id="31" name="TextBox 23"/>
            <p:cNvSpPr txBox="1"/>
            <p:nvPr/>
          </p:nvSpPr>
          <p:spPr>
            <a:xfrm>
              <a:off x="7858124" y="2408026"/>
              <a:ext cx="3889807" cy="923330"/>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dirty="0" smtClean="0">
                  <a:latin typeface="微软雅黑" panose="020B0503020204020204" pitchFamily="34" charset="-122"/>
                  <a:ea typeface="微软雅黑" panose="020B0503020204020204" pitchFamily="34" charset="-122"/>
                  <a:cs typeface="+mn-ea"/>
                  <a:sym typeface="+mn-lt"/>
                </a:rPr>
                <a:t>给下级机构及其机构管理员赋权</a:t>
              </a:r>
              <a:endParaRPr lang="en-US" altLang="zh-CN" dirty="0" smtClean="0">
                <a:latin typeface="微软雅黑" panose="020B0503020204020204" pitchFamily="34" charset="-122"/>
                <a:ea typeface="微软雅黑" panose="020B0503020204020204" pitchFamily="34" charset="-122"/>
                <a:cs typeface="+mn-ea"/>
                <a:sym typeface="+mn-lt"/>
              </a:endParaRPr>
            </a:p>
            <a:p>
              <a:pPr marL="285750" indent="-285750">
                <a:lnSpc>
                  <a:spcPct val="150000"/>
                </a:lnSpc>
                <a:buFont typeface="Arial" panose="020B0604020202020204" pitchFamily="34" charset="0"/>
                <a:buChar char="•"/>
              </a:pPr>
              <a:r>
                <a:rPr lang="zh-CN" altLang="en-US" dirty="0" smtClean="0">
                  <a:latin typeface="微软雅黑" panose="020B0503020204020204" pitchFamily="34" charset="-122"/>
                  <a:ea typeface="微软雅黑" panose="020B0503020204020204" pitchFamily="34" charset="-122"/>
                  <a:cs typeface="+mn-ea"/>
                  <a:sym typeface="+mn-lt"/>
                </a:rPr>
                <a:t>创建本机构的机构操作员并赋权</a:t>
              </a:r>
              <a:endParaRPr lang="en-GB" altLang="zh-CN" dirty="0">
                <a:latin typeface="微软雅黑" panose="020B0503020204020204" pitchFamily="34" charset="-122"/>
                <a:ea typeface="微软雅黑" panose="020B0503020204020204" pitchFamily="34" charset="-122"/>
                <a:cs typeface="+mn-ea"/>
                <a:sym typeface="+mn-lt"/>
              </a:endParaRPr>
            </a:p>
          </p:txBody>
        </p:sp>
        <p:sp>
          <p:nvSpPr>
            <p:cNvPr id="32" name="TextBox 24"/>
            <p:cNvSpPr txBox="1"/>
            <p:nvPr/>
          </p:nvSpPr>
          <p:spPr>
            <a:xfrm>
              <a:off x="8250997" y="1953630"/>
              <a:ext cx="2236510" cy="400110"/>
            </a:xfrm>
            <a:prstGeom prst="rect">
              <a:avLst/>
            </a:prstGeom>
            <a:noFill/>
          </p:spPr>
          <p:txBody>
            <a:bodyPr wrap="none" rtlCol="0">
              <a:spAutoFit/>
            </a:bodyPr>
            <a:lstStyle/>
            <a:p>
              <a:r>
                <a:rPr lang="zh-CN" altLang="en-US" sz="2000" b="1" dirty="0" smtClean="0">
                  <a:latin typeface="微软雅黑" panose="020B0503020204020204" pitchFamily="34" charset="-122"/>
                  <a:ea typeface="微软雅黑" panose="020B0503020204020204" pitchFamily="34" charset="-122"/>
                </a:rPr>
                <a:t>分支行机构管理员</a:t>
              </a:r>
              <a:endParaRPr lang="zh-CN" altLang="en-US" sz="2000" b="1" dirty="0">
                <a:latin typeface="微软雅黑" panose="020B0503020204020204" pitchFamily="34" charset="-122"/>
                <a:ea typeface="微软雅黑" panose="020B0503020204020204" pitchFamily="34" charset="-122"/>
              </a:endParaRPr>
            </a:p>
          </p:txBody>
        </p:sp>
        <p:sp>
          <p:nvSpPr>
            <p:cNvPr id="35" name="TextBox 23"/>
            <p:cNvSpPr txBox="1"/>
            <p:nvPr/>
          </p:nvSpPr>
          <p:spPr>
            <a:xfrm>
              <a:off x="8007197" y="4852092"/>
              <a:ext cx="2767352" cy="1754326"/>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dirty="0" smtClean="0">
                  <a:latin typeface="微软雅黑" panose="020B0503020204020204" pitchFamily="34" charset="-122"/>
                  <a:ea typeface="微软雅黑" panose="020B0503020204020204" pitchFamily="34" charset="-122"/>
                  <a:cs typeface="+mn-ea"/>
                  <a:sym typeface="+mn-lt"/>
                </a:rPr>
                <a:t>新建会员并赋权</a:t>
              </a:r>
              <a:endParaRPr lang="en-US" altLang="zh-CN" dirty="0" smtClean="0">
                <a:latin typeface="微软雅黑" panose="020B0503020204020204" pitchFamily="34" charset="-122"/>
                <a:ea typeface="微软雅黑" panose="020B0503020204020204" pitchFamily="34" charset="-122"/>
                <a:cs typeface="+mn-ea"/>
                <a:sym typeface="+mn-lt"/>
              </a:endParaRPr>
            </a:p>
            <a:p>
              <a:pPr marL="285750" indent="-28575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cs typeface="+mn-ea"/>
                  <a:sym typeface="+mn-lt"/>
                </a:rPr>
                <a:t>新建</a:t>
              </a:r>
              <a:r>
                <a:rPr lang="zh-CN" altLang="en-US" dirty="0" smtClean="0">
                  <a:latin typeface="微软雅黑" panose="020B0503020204020204" pitchFamily="34" charset="-122"/>
                  <a:ea typeface="微软雅黑" panose="020B0503020204020204" pitchFamily="34" charset="-122"/>
                  <a:cs typeface="+mn-ea"/>
                  <a:sym typeface="+mn-lt"/>
                </a:rPr>
                <a:t>机构并给总行赋权</a:t>
              </a:r>
              <a:endParaRPr lang="en-US" altLang="zh-CN" dirty="0" smtClean="0">
                <a:latin typeface="微软雅黑" panose="020B0503020204020204" pitchFamily="34" charset="-122"/>
                <a:ea typeface="微软雅黑" panose="020B0503020204020204" pitchFamily="34" charset="-122"/>
                <a:cs typeface="+mn-ea"/>
                <a:sym typeface="+mn-lt"/>
              </a:endParaRPr>
            </a:p>
            <a:p>
              <a:pPr marL="285750" indent="-28575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cs typeface="+mn-ea"/>
                  <a:sym typeface="+mn-lt"/>
                </a:rPr>
                <a:t>创建机构管理员</a:t>
              </a:r>
              <a:endParaRPr lang="en-US" altLang="zh-CN" dirty="0" smtClean="0">
                <a:latin typeface="微软雅黑" panose="020B0503020204020204" pitchFamily="34" charset="-122"/>
                <a:ea typeface="微软雅黑" panose="020B0503020204020204" pitchFamily="34" charset="-122"/>
                <a:cs typeface="+mn-ea"/>
                <a:sym typeface="+mn-lt"/>
              </a:endParaRPr>
            </a:p>
            <a:p>
              <a:pPr marL="285750" indent="-285750">
                <a:lnSpc>
                  <a:spcPct val="150000"/>
                </a:lnSpc>
                <a:buFont typeface="Arial" panose="020B0604020202020204" pitchFamily="34" charset="0"/>
                <a:buChar char="•"/>
              </a:pPr>
              <a:endParaRPr lang="en-GB" altLang="zh-CN" dirty="0">
                <a:latin typeface="微软雅黑" panose="020B0503020204020204" pitchFamily="34" charset="-122"/>
                <a:ea typeface="微软雅黑" panose="020B0503020204020204" pitchFamily="34" charset="-122"/>
                <a:cs typeface="+mn-ea"/>
                <a:sym typeface="+mn-lt"/>
              </a:endParaRPr>
            </a:p>
          </p:txBody>
        </p:sp>
        <p:sp>
          <p:nvSpPr>
            <p:cNvPr id="36" name="TextBox 24"/>
            <p:cNvSpPr txBox="1"/>
            <p:nvPr/>
          </p:nvSpPr>
          <p:spPr>
            <a:xfrm>
              <a:off x="8250997" y="4293890"/>
              <a:ext cx="1467068" cy="400110"/>
            </a:xfrm>
            <a:prstGeom prst="rect">
              <a:avLst/>
            </a:prstGeom>
            <a:noFill/>
          </p:spPr>
          <p:txBody>
            <a:bodyPr wrap="none" rtlCol="0">
              <a:spAutoFit/>
            </a:bodyPr>
            <a:lstStyle/>
            <a:p>
              <a:r>
                <a:rPr lang="zh-CN" altLang="en-US" sz="2000" b="1" dirty="0">
                  <a:latin typeface="微软雅黑" panose="020B0503020204020204" pitchFamily="34" charset="-122"/>
                  <a:ea typeface="微软雅黑" panose="020B0503020204020204" pitchFamily="34" charset="-122"/>
                </a:rPr>
                <a:t>票交</a:t>
              </a:r>
              <a:r>
                <a:rPr lang="zh-CN" altLang="en-US" sz="2000" b="1" dirty="0" smtClean="0">
                  <a:latin typeface="微软雅黑" panose="020B0503020204020204" pitchFamily="34" charset="-122"/>
                  <a:ea typeface="微软雅黑" panose="020B0503020204020204" pitchFamily="34" charset="-122"/>
                </a:rPr>
                <a:t>所场务</a:t>
              </a:r>
              <a:endParaRPr lang="zh-CN" altLang="en-US" sz="2000" b="1" dirty="0">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226261222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矩形 27"/>
          <p:cNvSpPr>
            <a:spLocks noChangeArrowheads="1"/>
          </p:cNvSpPr>
          <p:nvPr/>
        </p:nvSpPr>
        <p:spPr bwMode="auto">
          <a:xfrm>
            <a:off x="-4232" y="6383228"/>
            <a:ext cx="12194646" cy="574808"/>
          </a:xfrm>
          <a:prstGeom prst="rect">
            <a:avLst/>
          </a:prstGeom>
          <a:solidFill>
            <a:srgbClr val="002060"/>
          </a:solidFill>
          <a:ln w="9525">
            <a:noFill/>
            <a:miter lim="800000"/>
          </a:ln>
        </p:spPr>
        <p:txBody>
          <a:bodyPr lIns="112864" tIns="56432" rIns="112864" bIns="56432" anchor="ctr"/>
          <a:lstStyle/>
          <a:p>
            <a:pPr algn="ctr" eaLnBrk="0" hangingPunct="0"/>
            <a:endParaRPr lang="zh-CN" altLang="en-US">
              <a:solidFill>
                <a:srgbClr val="FFFFFF"/>
              </a:solidFill>
              <a:latin typeface="宋体" panose="02010600030101010101" pitchFamily="2" charset="-122"/>
              <a:sym typeface="宋体" panose="02010600030101010101" pitchFamily="2" charset="-122"/>
            </a:endParaRPr>
          </a:p>
        </p:txBody>
      </p:sp>
      <p:sp>
        <p:nvSpPr>
          <p:cNvPr id="41988" name="矩形 28"/>
          <p:cNvSpPr>
            <a:spLocks noChangeArrowheads="1"/>
          </p:cNvSpPr>
          <p:nvPr/>
        </p:nvSpPr>
        <p:spPr bwMode="auto">
          <a:xfrm>
            <a:off x="-4232" y="6360998"/>
            <a:ext cx="12194646" cy="93685"/>
          </a:xfrm>
          <a:prstGeom prst="rect">
            <a:avLst/>
          </a:prstGeom>
          <a:solidFill>
            <a:srgbClr val="595959"/>
          </a:solidFill>
          <a:ln w="9525">
            <a:noFill/>
            <a:miter lim="800000"/>
          </a:ln>
        </p:spPr>
        <p:txBody>
          <a:bodyPr lIns="112864" tIns="56432" rIns="112864" bIns="56432" anchor="ctr"/>
          <a:lstStyle/>
          <a:p>
            <a:pPr algn="ctr" eaLnBrk="0" hangingPunct="0"/>
            <a:endParaRPr lang="zh-CN" altLang="en-US">
              <a:solidFill>
                <a:srgbClr val="FFFFFF"/>
              </a:solidFill>
              <a:latin typeface="宋体" panose="02010600030101010101" pitchFamily="2" charset="-122"/>
              <a:sym typeface="宋体" panose="02010600030101010101" pitchFamily="2" charset="-122"/>
            </a:endParaRPr>
          </a:p>
        </p:txBody>
      </p:sp>
      <p:sp>
        <p:nvSpPr>
          <p:cNvPr id="41989" name="TextBox 32"/>
          <p:cNvSpPr>
            <a:spLocks noChangeArrowheads="1"/>
          </p:cNvSpPr>
          <p:nvPr/>
        </p:nvSpPr>
        <p:spPr bwMode="auto">
          <a:xfrm>
            <a:off x="474072" y="6500730"/>
            <a:ext cx="3868763" cy="390965"/>
          </a:xfrm>
          <a:prstGeom prst="rect">
            <a:avLst/>
          </a:prstGeom>
          <a:noFill/>
          <a:ln w="9525">
            <a:noFill/>
            <a:miter lim="800000"/>
          </a:ln>
        </p:spPr>
        <p:txBody>
          <a:bodyPr lIns="112864" tIns="56432" rIns="112864" bIns="56432">
            <a:spAutoFit/>
          </a:bodyPr>
          <a:lstStyle/>
          <a:p>
            <a:pPr eaLnBrk="0" hangingPunct="0"/>
            <a:endParaRPr lang="zh-CN" altLang="en-US">
              <a:solidFill>
                <a:srgbClr val="000000"/>
              </a:solidFill>
              <a:sym typeface="Calibri" panose="020F0502020204030204" pitchFamily="34" charset="0"/>
            </a:endParaRPr>
          </a:p>
        </p:txBody>
      </p:sp>
      <p:sp>
        <p:nvSpPr>
          <p:cNvPr id="41999" name="椭圆 30"/>
          <p:cNvSpPr>
            <a:spLocks noChangeArrowheads="1"/>
          </p:cNvSpPr>
          <p:nvPr/>
        </p:nvSpPr>
        <p:spPr bwMode="auto">
          <a:xfrm>
            <a:off x="10179842" y="441427"/>
            <a:ext cx="950260" cy="755825"/>
          </a:xfrm>
          <a:prstGeom prst="ellipse">
            <a:avLst/>
          </a:prstGeom>
          <a:solidFill>
            <a:srgbClr val="FFC000"/>
          </a:solidFill>
          <a:ln w="9525">
            <a:noFill/>
            <a:round/>
          </a:ln>
        </p:spPr>
        <p:txBody>
          <a:bodyPr lIns="112864" tIns="56432" rIns="112864" bIns="56432" anchor="ctr"/>
          <a:lstStyle/>
          <a:p>
            <a:pPr algn="ctr"/>
            <a:endParaRPr lang="zh-CN" altLang="en-US" sz="1400">
              <a:solidFill>
                <a:srgbClr val="FFFFFF"/>
              </a:solidFill>
              <a:latin typeface="宋体" panose="02010600030101010101" pitchFamily="2" charset="-122"/>
              <a:sym typeface="宋体" panose="02010600030101010101" pitchFamily="2" charset="-122"/>
            </a:endParaRPr>
          </a:p>
        </p:txBody>
      </p:sp>
      <p:sp>
        <p:nvSpPr>
          <p:cNvPr id="42000" name="矩形 3"/>
          <p:cNvSpPr>
            <a:spLocks noChangeArrowheads="1"/>
          </p:cNvSpPr>
          <p:nvPr/>
        </p:nvSpPr>
        <p:spPr bwMode="auto">
          <a:xfrm>
            <a:off x="10727988" y="655790"/>
            <a:ext cx="1271950" cy="431900"/>
          </a:xfrm>
          <a:prstGeom prst="rect">
            <a:avLst/>
          </a:prstGeom>
          <a:solidFill>
            <a:srgbClr val="002060"/>
          </a:solidFill>
          <a:ln w="9525">
            <a:noFill/>
            <a:miter lim="800000"/>
          </a:ln>
        </p:spPr>
        <p:txBody>
          <a:bodyPr lIns="112864" tIns="56432" rIns="112864" bIns="56432" anchor="ctr"/>
          <a:lstStyle/>
          <a:p>
            <a:pPr algn="ctr"/>
            <a:fld id="{34B92243-03F7-4643-9489-C2E506881060}" type="slidenum">
              <a:rPr lang="zh-CN" altLang="zh-CN" b="1">
                <a:solidFill>
                  <a:srgbClr val="FFFFFF"/>
                </a:solidFill>
                <a:ea typeface="方正兰亭细黑_GBK"/>
                <a:cs typeface="方正兰亭细黑_GBK"/>
              </a:rPr>
              <a:pPr algn="ctr"/>
              <a:t>13</a:t>
            </a:fld>
            <a:endParaRPr lang="zh-CN" altLang="zh-CN" b="1">
              <a:solidFill>
                <a:srgbClr val="FFFFFF"/>
              </a:solidFill>
              <a:ea typeface="方正兰亭细黑_GBK"/>
              <a:cs typeface="方正兰亭细黑_GBK"/>
            </a:endParaRPr>
          </a:p>
        </p:txBody>
      </p:sp>
      <p:sp>
        <p:nvSpPr>
          <p:cNvPr id="57" name="标题 11"/>
          <p:cNvSpPr txBox="1"/>
          <p:nvPr/>
        </p:nvSpPr>
        <p:spPr>
          <a:xfrm>
            <a:off x="3843367" y="5354290"/>
            <a:ext cx="2014804" cy="797110"/>
          </a:xfrm>
          <a:prstGeom prst="rect">
            <a:avLst/>
          </a:prstGeom>
          <a:noFill/>
          <a:ln w="9525">
            <a:noFill/>
          </a:ln>
        </p:spPr>
        <p:txBody>
          <a:bodyPr lIns="112864" tIns="56432" rIns="112864" bIns="56432"/>
          <a:lstStyle/>
          <a:p>
            <a:pPr lvl="0" eaLnBrk="0" hangingPunct="0">
              <a:lnSpc>
                <a:spcPct val="90000"/>
              </a:lnSpc>
            </a:pPr>
            <a:endParaRPr lang="zh-CN" altLang="en-US" sz="1500" dirty="0">
              <a:solidFill>
                <a:srgbClr val="3F3F3F"/>
              </a:solidFill>
              <a:latin typeface="微软雅黑" panose="020B0503020204020204" pitchFamily="34" charset="-122"/>
              <a:ea typeface="微软雅黑" panose="020B0503020204020204" pitchFamily="34" charset="-122"/>
            </a:endParaRPr>
          </a:p>
        </p:txBody>
      </p:sp>
      <p:sp>
        <p:nvSpPr>
          <p:cNvPr id="50" name="任意多边形 52"/>
          <p:cNvSpPr/>
          <p:nvPr/>
        </p:nvSpPr>
        <p:spPr>
          <a:xfrm>
            <a:off x="-677" y="3236528"/>
            <a:ext cx="12179829" cy="998537"/>
          </a:xfrm>
          <a:custGeom>
            <a:avLst/>
            <a:gdLst>
              <a:gd name="txL" fmla="*/ 0 w 12240125"/>
              <a:gd name="txT" fmla="*/ 0 h 1271902"/>
              <a:gd name="txR" fmla="*/ 12240125 w 12240125"/>
              <a:gd name="txB" fmla="*/ 1271902 h 1271902"/>
            </a:gdLst>
            <a:ahLst/>
            <a:cxnLst>
              <a:cxn ang="0">
                <a:pos x="0" y="203506"/>
              </a:cxn>
              <a:cxn ang="0">
                <a:pos x="2972099" y="77564"/>
              </a:cxn>
              <a:cxn ang="0">
                <a:pos x="6723177" y="996943"/>
              </a:cxn>
              <a:cxn ang="0">
                <a:pos x="9144000" y="417608"/>
              </a:cxn>
            </a:cxnLst>
            <a:rect l="txL" t="txT" r="txR" b="txB"/>
            <a:pathLst>
              <a:path w="12240125" h="1271902">
                <a:moveTo>
                  <a:pt x="0" y="259219"/>
                </a:moveTo>
                <a:cubicBezTo>
                  <a:pt x="1137652" y="-26865"/>
                  <a:pt x="2478504" y="-69644"/>
                  <a:pt x="3978441" y="98798"/>
                </a:cubicBezTo>
                <a:cubicBezTo>
                  <a:pt x="5478378" y="267240"/>
                  <a:pt x="7606632" y="1229768"/>
                  <a:pt x="8999621" y="1269872"/>
                </a:cubicBezTo>
                <a:cubicBezTo>
                  <a:pt x="10392610" y="1309976"/>
                  <a:pt x="11902573" y="745162"/>
                  <a:pt x="12240125" y="531935"/>
                </a:cubicBezTo>
              </a:path>
            </a:pathLst>
          </a:custGeom>
          <a:noFill/>
          <a:ln w="28575" cap="flat" cmpd="sng">
            <a:solidFill>
              <a:srgbClr val="7F7F7F">
                <a:alpha val="100000"/>
              </a:srgbClr>
            </a:solidFill>
            <a:prstDash val="sysDot"/>
            <a:miter lim="800000"/>
            <a:headEnd type="none" w="med" len="med"/>
            <a:tailEnd type="none" w="med" len="med"/>
          </a:ln>
        </p:spPr>
        <p:txBody>
          <a:bodyPr/>
          <a:lstStyle/>
          <a:p>
            <a:endParaRPr lang="zh-CN" altLang="en-US"/>
          </a:p>
        </p:txBody>
      </p:sp>
      <p:pic>
        <p:nvPicPr>
          <p:cNvPr id="73" name="组合 53"/>
          <p:cNvPicPr>
            <a:picLocks noGrp="1" noChangeAspect="1"/>
          </p:cNvPicPr>
          <p:nvPr/>
        </p:nvPicPr>
        <p:blipFill>
          <a:blip r:embed="rId3" cstate="print"/>
          <a:stretch>
            <a:fillRect/>
          </a:stretch>
        </p:blipFill>
        <p:spPr>
          <a:xfrm>
            <a:off x="3520926" y="2663440"/>
            <a:ext cx="1854200" cy="1854200"/>
          </a:xfrm>
          <a:prstGeom prst="rect">
            <a:avLst/>
          </a:prstGeom>
          <a:noFill/>
          <a:ln w="9525">
            <a:noFill/>
          </a:ln>
        </p:spPr>
      </p:pic>
      <p:pic>
        <p:nvPicPr>
          <p:cNvPr id="74" name="组合 56"/>
          <p:cNvPicPr>
            <a:picLocks noGrp="1" noChangeAspect="1"/>
          </p:cNvPicPr>
          <p:nvPr/>
        </p:nvPicPr>
        <p:blipFill>
          <a:blip r:embed="rId3" cstate="print"/>
          <a:stretch>
            <a:fillRect/>
          </a:stretch>
        </p:blipFill>
        <p:spPr>
          <a:xfrm>
            <a:off x="6232802" y="3201305"/>
            <a:ext cx="1854200" cy="1854200"/>
          </a:xfrm>
          <a:prstGeom prst="rect">
            <a:avLst/>
          </a:prstGeom>
          <a:noFill/>
          <a:ln w="9525">
            <a:noFill/>
          </a:ln>
        </p:spPr>
      </p:pic>
      <p:pic>
        <p:nvPicPr>
          <p:cNvPr id="75" name="组合 59"/>
          <p:cNvPicPr>
            <a:picLocks noGrp="1" noChangeAspect="1"/>
          </p:cNvPicPr>
          <p:nvPr/>
        </p:nvPicPr>
        <p:blipFill>
          <a:blip r:embed="rId3" cstate="print"/>
          <a:stretch>
            <a:fillRect/>
          </a:stretch>
        </p:blipFill>
        <p:spPr>
          <a:xfrm>
            <a:off x="8935974" y="3258040"/>
            <a:ext cx="1854200" cy="1854200"/>
          </a:xfrm>
          <a:prstGeom prst="rect">
            <a:avLst/>
          </a:prstGeom>
          <a:noFill/>
          <a:ln w="9525">
            <a:noFill/>
          </a:ln>
        </p:spPr>
      </p:pic>
      <p:grpSp>
        <p:nvGrpSpPr>
          <p:cNvPr id="76" name="Group 13"/>
          <p:cNvGrpSpPr/>
          <p:nvPr/>
        </p:nvGrpSpPr>
        <p:grpSpPr>
          <a:xfrm>
            <a:off x="1342678" y="2450715"/>
            <a:ext cx="1158875" cy="1560513"/>
            <a:chOff x="0" y="0"/>
            <a:chExt cx="1159554" cy="1561022"/>
          </a:xfrm>
        </p:grpSpPr>
        <p:cxnSp>
          <p:nvCxnSpPr>
            <p:cNvPr id="77" name="直接连接符 125"/>
            <p:cNvCxnSpPr/>
            <p:nvPr/>
          </p:nvCxnSpPr>
          <p:spPr>
            <a:xfrm>
              <a:off x="593370" y="0"/>
              <a:ext cx="0" cy="315162"/>
            </a:xfrm>
            <a:prstGeom prst="line">
              <a:avLst/>
            </a:prstGeom>
            <a:ln w="6350" cap="flat" cmpd="sng">
              <a:solidFill>
                <a:schemeClr val="tx2"/>
              </a:solidFill>
              <a:prstDash val="solid"/>
              <a:headEnd type="oval" w="med" len="med"/>
              <a:tailEnd type="oval" w="med" len="med"/>
            </a:ln>
          </p:spPr>
        </p:cxnSp>
        <p:sp>
          <p:nvSpPr>
            <p:cNvPr id="78" name="弧形 126"/>
            <p:cNvSpPr/>
            <p:nvPr/>
          </p:nvSpPr>
          <p:spPr>
            <a:xfrm rot="-2245637">
              <a:off x="0" y="401468"/>
              <a:ext cx="1159554" cy="1159554"/>
            </a:xfrm>
            <a:custGeom>
              <a:avLst/>
              <a:gdLst>
                <a:gd name="txL" fmla="*/ 0 w 1159554"/>
                <a:gd name="txT" fmla="*/ 0 h 1159554"/>
                <a:gd name="txR" fmla="*/ 1159554 w 1159554"/>
                <a:gd name="txB" fmla="*/ 1159554 h 1159554"/>
              </a:gdLst>
              <a:ahLst/>
              <a:cxnLst>
                <a:cxn ang="0">
                  <a:pos x="430962" y="19424"/>
                </a:cxn>
                <a:cxn ang="0">
                  <a:pos x="579777" y="0"/>
                </a:cxn>
                <a:cxn ang="0">
                  <a:pos x="1159554" y="579777"/>
                </a:cxn>
                <a:cxn ang="0">
                  <a:pos x="1156697" y="637700"/>
                </a:cxn>
                <a:cxn ang="0">
                  <a:pos x="579777" y="579777"/>
                </a:cxn>
                <a:cxn ang="0">
                  <a:pos x="430962" y="19424"/>
                </a:cxn>
                <a:cxn ang="0">
                  <a:pos x="579777" y="0"/>
                </a:cxn>
                <a:cxn ang="0">
                  <a:pos x="1159554" y="579777"/>
                </a:cxn>
                <a:cxn ang="0">
                  <a:pos x="1156697" y="637700"/>
                </a:cxn>
              </a:cxnLst>
              <a:rect l="txL" t="txT" r="txR" b="txB"/>
              <a:pathLst>
                <a:path w="1159554" h="1159554" stroke="0">
                  <a:moveTo>
                    <a:pt x="430962" y="19424"/>
                  </a:moveTo>
                  <a:cubicBezTo>
                    <a:pt x="478358" y="6713"/>
                    <a:pt x="528284" y="0"/>
                    <a:pt x="579777" y="0"/>
                  </a:cubicBezTo>
                  <a:cubicBezTo>
                    <a:pt x="899979" y="0"/>
                    <a:pt x="1159554" y="259575"/>
                    <a:pt x="1159554" y="579777"/>
                  </a:cubicBezTo>
                  <a:cubicBezTo>
                    <a:pt x="1159554" y="599384"/>
                    <a:pt x="1158581" y="618763"/>
                    <a:pt x="1156697" y="637700"/>
                  </a:cubicBezTo>
                  <a:lnTo>
                    <a:pt x="579777" y="579777"/>
                  </a:lnTo>
                  <a:close/>
                </a:path>
                <a:path w="1159554" h="1159554" fill="none">
                  <a:moveTo>
                    <a:pt x="430962" y="19424"/>
                  </a:moveTo>
                  <a:cubicBezTo>
                    <a:pt x="478358" y="6713"/>
                    <a:pt x="528284" y="0"/>
                    <a:pt x="579777" y="0"/>
                  </a:cubicBezTo>
                  <a:cubicBezTo>
                    <a:pt x="899979" y="0"/>
                    <a:pt x="1159554" y="259575"/>
                    <a:pt x="1159554" y="579777"/>
                  </a:cubicBezTo>
                  <a:cubicBezTo>
                    <a:pt x="1159554" y="599384"/>
                    <a:pt x="1158581" y="618763"/>
                    <a:pt x="1156697" y="637700"/>
                  </a:cubicBezTo>
                </a:path>
              </a:pathLst>
            </a:custGeom>
            <a:noFill/>
            <a:ln w="6350" cap="flat" cmpd="sng">
              <a:solidFill>
                <a:schemeClr val="tx2">
                  <a:alpha val="100000"/>
                </a:schemeClr>
              </a:solidFill>
              <a:prstDash val="solid"/>
              <a:miter lim="800000"/>
              <a:headEnd type="none" w="med" len="med"/>
              <a:tailEnd type="none" w="med" len="med"/>
            </a:ln>
          </p:spPr>
          <p:txBody>
            <a:bodyPr/>
            <a:lstStyle/>
            <a:p>
              <a:endParaRPr lang="zh-CN" altLang="en-US"/>
            </a:p>
          </p:txBody>
        </p:sp>
        <p:sp>
          <p:nvSpPr>
            <p:cNvPr id="79" name="椭圆 127"/>
            <p:cNvSpPr/>
            <p:nvPr/>
          </p:nvSpPr>
          <p:spPr>
            <a:xfrm>
              <a:off x="526029" y="287191"/>
              <a:ext cx="108012" cy="108012"/>
            </a:xfrm>
            <a:prstGeom prst="ellipse">
              <a:avLst/>
            </a:prstGeom>
            <a:solidFill>
              <a:schemeClr val="bg1"/>
            </a:solidFill>
            <a:ln w="12700" cap="flat" cmpd="sng">
              <a:solidFill>
                <a:schemeClr val="tx2"/>
              </a:solidFill>
              <a:prstDash val="solid"/>
              <a:headEnd type="none" w="med" len="med"/>
              <a:tailEnd type="none" w="med" len="med"/>
            </a:ln>
          </p:spPr>
          <p:txBody>
            <a:bodyPr anchor="ctr"/>
            <a:lstStyle/>
            <a:p>
              <a:pPr lvl="0" algn="ctr" eaLnBrk="0" hangingPunct="0"/>
              <a:endParaRPr lang="zh-CN" altLang="en-US" dirty="0">
                <a:latin typeface="Arial" panose="020B0604020202020204" pitchFamily="34" charset="0"/>
                <a:ea typeface="宋体" panose="02010600030101010101" pitchFamily="2" charset="-122"/>
              </a:endParaRPr>
            </a:p>
          </p:txBody>
        </p:sp>
      </p:grpSp>
      <p:pic>
        <p:nvPicPr>
          <p:cNvPr id="80" name="组合 65"/>
          <p:cNvPicPr>
            <a:picLocks noGrp="1" noChangeAspect="1"/>
          </p:cNvPicPr>
          <p:nvPr/>
        </p:nvPicPr>
        <p:blipFill>
          <a:blip r:embed="rId4" cstate="print"/>
          <a:stretch>
            <a:fillRect/>
          </a:stretch>
        </p:blipFill>
        <p:spPr>
          <a:xfrm>
            <a:off x="826456" y="2745990"/>
            <a:ext cx="1854200" cy="1854200"/>
          </a:xfrm>
          <a:prstGeom prst="rect">
            <a:avLst/>
          </a:prstGeom>
          <a:noFill/>
          <a:ln w="9525">
            <a:noFill/>
          </a:ln>
        </p:spPr>
      </p:pic>
      <p:sp>
        <p:nvSpPr>
          <p:cNvPr id="81" name="标题 11"/>
          <p:cNvSpPr txBox="1"/>
          <p:nvPr/>
        </p:nvSpPr>
        <p:spPr>
          <a:xfrm>
            <a:off x="1574180" y="3292090"/>
            <a:ext cx="720725" cy="571500"/>
          </a:xfrm>
          <a:prstGeom prst="rect">
            <a:avLst/>
          </a:prstGeom>
          <a:noFill/>
          <a:ln w="9525">
            <a:noFill/>
          </a:ln>
        </p:spPr>
        <p:txBody>
          <a:bodyPr/>
          <a:lstStyle/>
          <a:p>
            <a:pPr lvl="0" algn="ctr" eaLnBrk="0" hangingPunct="0">
              <a:lnSpc>
                <a:spcPct val="80000"/>
              </a:lnSpc>
            </a:pPr>
            <a:r>
              <a:rPr lang="en-US" altLang="zh-CN" sz="2900" dirty="0">
                <a:solidFill>
                  <a:schemeClr val="tx2"/>
                </a:solidFill>
                <a:latin typeface="Impact MT Std"/>
                <a:ea typeface="宋体" panose="02010600030101010101" pitchFamily="2" charset="-122"/>
              </a:rPr>
              <a:t>01</a:t>
            </a:r>
            <a:endParaRPr lang="zh-CN" altLang="en-US" sz="2900" dirty="0">
              <a:solidFill>
                <a:schemeClr val="tx2"/>
              </a:solidFill>
              <a:latin typeface="Impact MT Std"/>
              <a:ea typeface="宋体" panose="02010600030101010101" pitchFamily="2" charset="-122"/>
            </a:endParaRPr>
          </a:p>
        </p:txBody>
      </p:sp>
      <p:sp>
        <p:nvSpPr>
          <p:cNvPr id="82" name="标题 11"/>
          <p:cNvSpPr txBox="1"/>
          <p:nvPr/>
        </p:nvSpPr>
        <p:spPr>
          <a:xfrm>
            <a:off x="694606" y="1906000"/>
            <a:ext cx="3024505" cy="407670"/>
          </a:xfrm>
          <a:prstGeom prst="rect">
            <a:avLst/>
          </a:prstGeom>
          <a:noFill/>
          <a:ln w="9525">
            <a:noFill/>
          </a:ln>
        </p:spPr>
        <p:txBody>
          <a:bodyPr/>
          <a:lstStyle/>
          <a:p>
            <a:pPr lvl="0" eaLnBrk="0" hangingPunct="0"/>
            <a:r>
              <a:rPr lang="zh-CN" altLang="en-US" sz="2000" b="1" dirty="0">
                <a:latin typeface="微软雅黑" panose="020B0503020204020204" pitchFamily="34" charset="-122"/>
                <a:ea typeface="微软雅黑" panose="020B0503020204020204" pitchFamily="34" charset="-122"/>
              </a:rPr>
              <a:t>承兑信息（纸、商）登记</a:t>
            </a:r>
          </a:p>
        </p:txBody>
      </p:sp>
      <p:grpSp>
        <p:nvGrpSpPr>
          <p:cNvPr id="83" name="Group 20"/>
          <p:cNvGrpSpPr/>
          <p:nvPr/>
        </p:nvGrpSpPr>
        <p:grpSpPr>
          <a:xfrm rot="10800000">
            <a:off x="4042979" y="2914265"/>
            <a:ext cx="1158875" cy="1381125"/>
            <a:chOff x="0" y="0"/>
            <a:chExt cx="1656506" cy="1974038"/>
          </a:xfrm>
        </p:grpSpPr>
        <p:cxnSp>
          <p:nvCxnSpPr>
            <p:cNvPr id="84" name="直接连接符 151"/>
            <p:cNvCxnSpPr/>
            <p:nvPr/>
          </p:nvCxnSpPr>
          <p:spPr>
            <a:xfrm>
              <a:off x="792557" y="0"/>
              <a:ext cx="0" cy="315162"/>
            </a:xfrm>
            <a:prstGeom prst="line">
              <a:avLst/>
            </a:prstGeom>
            <a:ln w="6350" cap="flat" cmpd="sng">
              <a:solidFill>
                <a:schemeClr val="tx2"/>
              </a:solidFill>
              <a:prstDash val="solid"/>
              <a:headEnd type="oval" w="med" len="med"/>
              <a:tailEnd type="oval" w="med" len="med"/>
            </a:ln>
          </p:spPr>
        </p:cxnSp>
        <p:sp>
          <p:nvSpPr>
            <p:cNvPr id="85" name="弧形 152"/>
            <p:cNvSpPr/>
            <p:nvPr/>
          </p:nvSpPr>
          <p:spPr>
            <a:xfrm rot="-2425635">
              <a:off x="0" y="317532"/>
              <a:ext cx="1656506" cy="1656506"/>
            </a:xfrm>
            <a:custGeom>
              <a:avLst/>
              <a:gdLst>
                <a:gd name="txL" fmla="*/ 0 w 1656506"/>
                <a:gd name="txT" fmla="*/ 0 h 1656506"/>
                <a:gd name="txR" fmla="*/ 1656506 w 1656506"/>
                <a:gd name="txB" fmla="*/ 1656506 h 1656506"/>
              </a:gdLst>
              <a:ahLst/>
              <a:cxnLst>
                <a:cxn ang="0">
                  <a:pos x="615660" y="27748"/>
                </a:cxn>
                <a:cxn ang="0">
                  <a:pos x="828253" y="-1"/>
                </a:cxn>
                <a:cxn ang="0">
                  <a:pos x="1656506" y="828252"/>
                </a:cxn>
                <a:cxn ang="0">
                  <a:pos x="1652424" y="910999"/>
                </a:cxn>
                <a:cxn ang="0">
                  <a:pos x="828253" y="828253"/>
                </a:cxn>
                <a:cxn ang="0">
                  <a:pos x="615660" y="27748"/>
                </a:cxn>
                <a:cxn ang="0">
                  <a:pos x="828253" y="-1"/>
                </a:cxn>
                <a:cxn ang="0">
                  <a:pos x="1656506" y="828252"/>
                </a:cxn>
                <a:cxn ang="0">
                  <a:pos x="1652424" y="910999"/>
                </a:cxn>
              </a:cxnLst>
              <a:rect l="txL" t="txT" r="txR" b="txB"/>
              <a:pathLst>
                <a:path w="1656506" h="1656506" stroke="0">
                  <a:moveTo>
                    <a:pt x="615660" y="27748"/>
                  </a:moveTo>
                  <a:cubicBezTo>
                    <a:pt x="683369" y="9589"/>
                    <a:pt x="754691" y="-1"/>
                    <a:pt x="828253" y="-1"/>
                  </a:cubicBezTo>
                  <a:cubicBezTo>
                    <a:pt x="1285685" y="-1"/>
                    <a:pt x="1656506" y="370820"/>
                    <a:pt x="1656506" y="828252"/>
                  </a:cubicBezTo>
                  <a:cubicBezTo>
                    <a:pt x="1656506" y="856262"/>
                    <a:pt x="1655116" y="883946"/>
                    <a:pt x="1652424" y="910999"/>
                  </a:cubicBezTo>
                  <a:lnTo>
                    <a:pt x="828253" y="828253"/>
                  </a:lnTo>
                  <a:close/>
                </a:path>
                <a:path w="1656506" h="1656506" fill="none">
                  <a:moveTo>
                    <a:pt x="615660" y="27748"/>
                  </a:moveTo>
                  <a:cubicBezTo>
                    <a:pt x="683369" y="9589"/>
                    <a:pt x="754691" y="-1"/>
                    <a:pt x="828253" y="-1"/>
                  </a:cubicBezTo>
                  <a:cubicBezTo>
                    <a:pt x="1285685" y="-1"/>
                    <a:pt x="1656506" y="370820"/>
                    <a:pt x="1656506" y="828252"/>
                  </a:cubicBezTo>
                  <a:cubicBezTo>
                    <a:pt x="1656506" y="856262"/>
                    <a:pt x="1655116" y="883946"/>
                    <a:pt x="1652424" y="910999"/>
                  </a:cubicBezTo>
                </a:path>
              </a:pathLst>
            </a:custGeom>
            <a:noFill/>
            <a:ln w="6350" cap="flat" cmpd="sng">
              <a:solidFill>
                <a:schemeClr val="tx2">
                  <a:alpha val="100000"/>
                </a:schemeClr>
              </a:solidFill>
              <a:prstDash val="solid"/>
              <a:miter lim="800000"/>
              <a:headEnd type="none" w="med" len="med"/>
              <a:tailEnd type="none" w="med" len="med"/>
            </a:ln>
          </p:spPr>
          <p:txBody>
            <a:bodyPr/>
            <a:lstStyle/>
            <a:p>
              <a:endParaRPr lang="zh-CN" altLang="en-US"/>
            </a:p>
          </p:txBody>
        </p:sp>
        <p:sp>
          <p:nvSpPr>
            <p:cNvPr id="86" name="椭圆 153"/>
            <p:cNvSpPr/>
            <p:nvPr/>
          </p:nvSpPr>
          <p:spPr>
            <a:xfrm>
              <a:off x="738551" y="261156"/>
              <a:ext cx="108012" cy="108012"/>
            </a:xfrm>
            <a:prstGeom prst="ellipse">
              <a:avLst/>
            </a:prstGeom>
            <a:solidFill>
              <a:schemeClr val="bg1"/>
            </a:solidFill>
            <a:ln w="12700" cap="flat" cmpd="sng">
              <a:solidFill>
                <a:schemeClr val="tx2"/>
              </a:solidFill>
              <a:prstDash val="solid"/>
              <a:headEnd type="none" w="med" len="med"/>
              <a:tailEnd type="none" w="med" len="med"/>
            </a:ln>
          </p:spPr>
          <p:txBody>
            <a:bodyPr anchor="ctr"/>
            <a:lstStyle/>
            <a:p>
              <a:pPr lvl="0" algn="ctr" eaLnBrk="0" hangingPunct="0"/>
              <a:endParaRPr lang="zh-CN" altLang="en-US" dirty="0">
                <a:latin typeface="Arial" panose="020B0604020202020204" pitchFamily="34" charset="0"/>
                <a:ea typeface="宋体" panose="02010600030101010101" pitchFamily="2" charset="-122"/>
              </a:endParaRPr>
            </a:p>
          </p:txBody>
        </p:sp>
      </p:grpSp>
      <p:sp>
        <p:nvSpPr>
          <p:cNvPr id="87" name="标题 11"/>
          <p:cNvSpPr txBox="1"/>
          <p:nvPr/>
        </p:nvSpPr>
        <p:spPr>
          <a:xfrm>
            <a:off x="4306862" y="3207953"/>
            <a:ext cx="720725" cy="571500"/>
          </a:xfrm>
          <a:prstGeom prst="rect">
            <a:avLst/>
          </a:prstGeom>
          <a:noFill/>
          <a:ln w="9525">
            <a:noFill/>
          </a:ln>
        </p:spPr>
        <p:txBody>
          <a:bodyPr/>
          <a:lstStyle/>
          <a:p>
            <a:pPr lvl="0" algn="ctr" eaLnBrk="0" hangingPunct="0">
              <a:lnSpc>
                <a:spcPct val="80000"/>
              </a:lnSpc>
            </a:pPr>
            <a:r>
              <a:rPr lang="en-US" altLang="zh-CN" sz="2900" dirty="0">
                <a:solidFill>
                  <a:schemeClr val="tx2"/>
                </a:solidFill>
                <a:latin typeface="Impact MT Std"/>
                <a:ea typeface="宋体" panose="02010600030101010101" pitchFamily="2" charset="-122"/>
              </a:rPr>
              <a:t>02</a:t>
            </a:r>
            <a:endParaRPr lang="zh-CN" altLang="en-US" sz="2900" dirty="0">
              <a:solidFill>
                <a:schemeClr val="tx2"/>
              </a:solidFill>
              <a:latin typeface="Impact MT Std"/>
              <a:ea typeface="宋体" panose="02010600030101010101" pitchFamily="2" charset="-122"/>
            </a:endParaRPr>
          </a:p>
        </p:txBody>
      </p:sp>
      <p:sp>
        <p:nvSpPr>
          <p:cNvPr id="88" name="标题 11"/>
          <p:cNvSpPr txBox="1"/>
          <p:nvPr/>
        </p:nvSpPr>
        <p:spPr>
          <a:xfrm>
            <a:off x="3351187" y="4516053"/>
            <a:ext cx="2568575" cy="377825"/>
          </a:xfrm>
          <a:prstGeom prst="rect">
            <a:avLst/>
          </a:prstGeom>
          <a:noFill/>
          <a:ln w="9525">
            <a:noFill/>
          </a:ln>
        </p:spPr>
        <p:txBody>
          <a:bodyPr/>
          <a:lstStyle/>
          <a:p>
            <a:pPr lvl="0" eaLnBrk="0" hangingPunct="0"/>
            <a:r>
              <a:rPr lang="zh-CN" altLang="en-US" sz="2000" b="1" dirty="0">
                <a:latin typeface="微软雅黑" panose="020B0503020204020204" pitchFamily="34" charset="-122"/>
                <a:ea typeface="微软雅黑" panose="020B0503020204020204" pitchFamily="34" charset="-122"/>
              </a:rPr>
              <a:t>质押、保证信息登记</a:t>
            </a:r>
          </a:p>
        </p:txBody>
      </p:sp>
      <p:grpSp>
        <p:nvGrpSpPr>
          <p:cNvPr id="89" name="Group 27"/>
          <p:cNvGrpSpPr/>
          <p:nvPr/>
        </p:nvGrpSpPr>
        <p:grpSpPr>
          <a:xfrm>
            <a:off x="6743278" y="3137805"/>
            <a:ext cx="1162050" cy="1382713"/>
            <a:chOff x="0" y="0"/>
            <a:chExt cx="1656506" cy="1974038"/>
          </a:xfrm>
        </p:grpSpPr>
        <p:cxnSp>
          <p:nvCxnSpPr>
            <p:cNvPr id="90" name="直接连接符 158"/>
            <p:cNvCxnSpPr/>
            <p:nvPr/>
          </p:nvCxnSpPr>
          <p:spPr>
            <a:xfrm>
              <a:off x="825722" y="0"/>
              <a:ext cx="0" cy="315162"/>
            </a:xfrm>
            <a:prstGeom prst="line">
              <a:avLst/>
            </a:prstGeom>
            <a:ln w="6350" cap="flat" cmpd="sng">
              <a:solidFill>
                <a:schemeClr val="tx2"/>
              </a:solidFill>
              <a:prstDash val="solid"/>
              <a:headEnd type="oval" w="med" len="med"/>
              <a:tailEnd type="oval" w="med" len="med"/>
            </a:ln>
          </p:spPr>
        </p:cxnSp>
        <p:sp>
          <p:nvSpPr>
            <p:cNvPr id="91" name="弧形 159"/>
            <p:cNvSpPr/>
            <p:nvPr/>
          </p:nvSpPr>
          <p:spPr>
            <a:xfrm rot="-2425635">
              <a:off x="0" y="317532"/>
              <a:ext cx="1656506" cy="1656506"/>
            </a:xfrm>
            <a:custGeom>
              <a:avLst/>
              <a:gdLst>
                <a:gd name="txL" fmla="*/ 0 w 1656506"/>
                <a:gd name="txT" fmla="*/ 0 h 1656506"/>
                <a:gd name="txR" fmla="*/ 1656506 w 1656506"/>
                <a:gd name="txB" fmla="*/ 1656506 h 1656506"/>
              </a:gdLst>
              <a:ahLst/>
              <a:cxnLst>
                <a:cxn ang="0">
                  <a:pos x="615660" y="27748"/>
                </a:cxn>
                <a:cxn ang="0">
                  <a:pos x="828253" y="-1"/>
                </a:cxn>
                <a:cxn ang="0">
                  <a:pos x="1656506" y="828252"/>
                </a:cxn>
                <a:cxn ang="0">
                  <a:pos x="1652424" y="910999"/>
                </a:cxn>
                <a:cxn ang="0">
                  <a:pos x="828253" y="828253"/>
                </a:cxn>
                <a:cxn ang="0">
                  <a:pos x="615660" y="27748"/>
                </a:cxn>
                <a:cxn ang="0">
                  <a:pos x="828253" y="-1"/>
                </a:cxn>
                <a:cxn ang="0">
                  <a:pos x="1656506" y="828252"/>
                </a:cxn>
                <a:cxn ang="0">
                  <a:pos x="1652424" y="910999"/>
                </a:cxn>
              </a:cxnLst>
              <a:rect l="txL" t="txT" r="txR" b="txB"/>
              <a:pathLst>
                <a:path w="1656506" h="1656506" stroke="0">
                  <a:moveTo>
                    <a:pt x="615660" y="27748"/>
                  </a:moveTo>
                  <a:cubicBezTo>
                    <a:pt x="683369" y="9589"/>
                    <a:pt x="754691" y="-1"/>
                    <a:pt x="828253" y="-1"/>
                  </a:cubicBezTo>
                  <a:cubicBezTo>
                    <a:pt x="1285685" y="-1"/>
                    <a:pt x="1656506" y="370820"/>
                    <a:pt x="1656506" y="828252"/>
                  </a:cubicBezTo>
                  <a:cubicBezTo>
                    <a:pt x="1656506" y="856262"/>
                    <a:pt x="1655116" y="883946"/>
                    <a:pt x="1652424" y="910999"/>
                  </a:cubicBezTo>
                  <a:lnTo>
                    <a:pt x="828253" y="828253"/>
                  </a:lnTo>
                  <a:close/>
                </a:path>
                <a:path w="1656506" h="1656506" fill="none">
                  <a:moveTo>
                    <a:pt x="615660" y="27748"/>
                  </a:moveTo>
                  <a:cubicBezTo>
                    <a:pt x="683369" y="9589"/>
                    <a:pt x="754691" y="-1"/>
                    <a:pt x="828253" y="-1"/>
                  </a:cubicBezTo>
                  <a:cubicBezTo>
                    <a:pt x="1285685" y="-1"/>
                    <a:pt x="1656506" y="370820"/>
                    <a:pt x="1656506" y="828252"/>
                  </a:cubicBezTo>
                  <a:cubicBezTo>
                    <a:pt x="1656506" y="856262"/>
                    <a:pt x="1655116" y="883946"/>
                    <a:pt x="1652424" y="910999"/>
                  </a:cubicBezTo>
                </a:path>
              </a:pathLst>
            </a:custGeom>
            <a:noFill/>
            <a:ln w="6350" cap="flat" cmpd="sng">
              <a:solidFill>
                <a:schemeClr val="tx2">
                  <a:alpha val="100000"/>
                </a:schemeClr>
              </a:solidFill>
              <a:prstDash val="solid"/>
              <a:miter lim="800000"/>
              <a:headEnd type="none" w="med" len="med"/>
              <a:tailEnd type="none" w="med" len="med"/>
            </a:ln>
          </p:spPr>
          <p:txBody>
            <a:bodyPr/>
            <a:lstStyle/>
            <a:p>
              <a:endParaRPr lang="zh-CN" altLang="en-US"/>
            </a:p>
          </p:txBody>
        </p:sp>
        <p:sp>
          <p:nvSpPr>
            <p:cNvPr id="92" name="椭圆 160"/>
            <p:cNvSpPr/>
            <p:nvPr/>
          </p:nvSpPr>
          <p:spPr>
            <a:xfrm>
              <a:off x="771716" y="261156"/>
              <a:ext cx="108012" cy="108012"/>
            </a:xfrm>
            <a:prstGeom prst="ellipse">
              <a:avLst/>
            </a:prstGeom>
            <a:solidFill>
              <a:schemeClr val="bg1"/>
            </a:solidFill>
            <a:ln w="12700" cap="flat" cmpd="sng">
              <a:solidFill>
                <a:schemeClr val="tx2"/>
              </a:solidFill>
              <a:prstDash val="solid"/>
              <a:headEnd type="none" w="med" len="med"/>
              <a:tailEnd type="none" w="med" len="med"/>
            </a:ln>
          </p:spPr>
          <p:txBody>
            <a:bodyPr anchor="ctr"/>
            <a:lstStyle/>
            <a:p>
              <a:pPr lvl="0" algn="ctr" eaLnBrk="0" hangingPunct="0"/>
              <a:endParaRPr lang="zh-CN" altLang="en-US" dirty="0">
                <a:latin typeface="Arial" panose="020B0604020202020204" pitchFamily="34" charset="0"/>
                <a:ea typeface="宋体" panose="02010600030101010101" pitchFamily="2" charset="-122"/>
              </a:endParaRPr>
            </a:p>
          </p:txBody>
        </p:sp>
      </p:grpSp>
      <p:sp>
        <p:nvSpPr>
          <p:cNvPr id="93" name="标题 11"/>
          <p:cNvSpPr txBox="1"/>
          <p:nvPr/>
        </p:nvSpPr>
        <p:spPr>
          <a:xfrm>
            <a:off x="7023546" y="3739468"/>
            <a:ext cx="720725" cy="571500"/>
          </a:xfrm>
          <a:prstGeom prst="rect">
            <a:avLst/>
          </a:prstGeom>
          <a:noFill/>
          <a:ln w="9525">
            <a:noFill/>
          </a:ln>
        </p:spPr>
        <p:txBody>
          <a:bodyPr/>
          <a:lstStyle/>
          <a:p>
            <a:pPr lvl="0" algn="ctr" eaLnBrk="0" hangingPunct="0">
              <a:lnSpc>
                <a:spcPct val="80000"/>
              </a:lnSpc>
            </a:pPr>
            <a:r>
              <a:rPr lang="en-US" altLang="zh-CN" sz="2900" dirty="0">
                <a:solidFill>
                  <a:schemeClr val="tx2"/>
                </a:solidFill>
                <a:latin typeface="Impact MT Std"/>
                <a:ea typeface="宋体" panose="02010600030101010101" pitchFamily="2" charset="-122"/>
              </a:rPr>
              <a:t>03</a:t>
            </a:r>
            <a:endParaRPr lang="zh-CN" altLang="en-US" sz="2900" dirty="0">
              <a:solidFill>
                <a:schemeClr val="tx2"/>
              </a:solidFill>
              <a:latin typeface="Impact MT Std"/>
              <a:ea typeface="宋体" panose="02010600030101010101" pitchFamily="2" charset="-122"/>
            </a:endParaRPr>
          </a:p>
        </p:txBody>
      </p:sp>
      <p:sp>
        <p:nvSpPr>
          <p:cNvPr id="94" name="标题 11"/>
          <p:cNvSpPr txBox="1"/>
          <p:nvPr/>
        </p:nvSpPr>
        <p:spPr>
          <a:xfrm>
            <a:off x="6382196" y="2528205"/>
            <a:ext cx="1873250" cy="796925"/>
          </a:xfrm>
          <a:prstGeom prst="rect">
            <a:avLst/>
          </a:prstGeom>
          <a:noFill/>
          <a:ln w="9525">
            <a:noFill/>
          </a:ln>
        </p:spPr>
        <p:txBody>
          <a:bodyPr/>
          <a:lstStyle/>
          <a:p>
            <a:pPr lvl="0" algn="ctr" eaLnBrk="0" hangingPunct="0"/>
            <a:r>
              <a:rPr lang="zh-CN" altLang="en-US" dirty="0">
                <a:solidFill>
                  <a:srgbClr val="3F3F3F"/>
                </a:solidFill>
                <a:latin typeface="微软雅黑" panose="020B0503020204020204" pitchFamily="34" charset="-122"/>
                <a:ea typeface="微软雅黑" panose="020B0503020204020204" pitchFamily="34" charset="-122"/>
              </a:rPr>
              <a:t>票据实物纳入票交所体系。</a:t>
            </a:r>
          </a:p>
        </p:txBody>
      </p:sp>
      <p:sp>
        <p:nvSpPr>
          <p:cNvPr id="95" name="标题 11"/>
          <p:cNvSpPr txBox="1"/>
          <p:nvPr/>
        </p:nvSpPr>
        <p:spPr>
          <a:xfrm>
            <a:off x="6439346" y="2158318"/>
            <a:ext cx="1781175" cy="369887"/>
          </a:xfrm>
          <a:prstGeom prst="rect">
            <a:avLst/>
          </a:prstGeom>
          <a:noFill/>
          <a:ln w="9525">
            <a:noFill/>
          </a:ln>
        </p:spPr>
        <p:txBody>
          <a:bodyPr/>
          <a:lstStyle/>
          <a:p>
            <a:pPr lvl="0" eaLnBrk="0" hangingPunct="0"/>
            <a:r>
              <a:rPr lang="zh-CN" altLang="en-US" sz="2000" b="1" dirty="0">
                <a:latin typeface="微软雅黑" panose="020B0503020204020204" pitchFamily="34" charset="-122"/>
                <a:ea typeface="微软雅黑" panose="020B0503020204020204" pitchFamily="34" charset="-122"/>
              </a:rPr>
              <a:t>贴现信息登记</a:t>
            </a:r>
          </a:p>
        </p:txBody>
      </p:sp>
      <p:sp>
        <p:nvSpPr>
          <p:cNvPr id="96" name="标题 11"/>
          <p:cNvSpPr txBox="1"/>
          <p:nvPr/>
        </p:nvSpPr>
        <p:spPr>
          <a:xfrm>
            <a:off x="9659602" y="3857240"/>
            <a:ext cx="720725" cy="571500"/>
          </a:xfrm>
          <a:prstGeom prst="rect">
            <a:avLst/>
          </a:prstGeom>
          <a:noFill/>
          <a:ln w="9525">
            <a:noFill/>
          </a:ln>
        </p:spPr>
        <p:txBody>
          <a:bodyPr/>
          <a:lstStyle/>
          <a:p>
            <a:pPr lvl="0" algn="ctr" eaLnBrk="0" hangingPunct="0">
              <a:lnSpc>
                <a:spcPct val="80000"/>
              </a:lnSpc>
            </a:pPr>
            <a:r>
              <a:rPr lang="en-US" altLang="zh-CN" sz="2900" dirty="0">
                <a:solidFill>
                  <a:schemeClr val="tx2"/>
                </a:solidFill>
                <a:latin typeface="Impact MT Std"/>
                <a:ea typeface="宋体" panose="02010600030101010101" pitchFamily="2" charset="-122"/>
              </a:rPr>
              <a:t>04</a:t>
            </a:r>
            <a:endParaRPr lang="zh-CN" altLang="en-US" sz="2900" dirty="0">
              <a:solidFill>
                <a:schemeClr val="tx2"/>
              </a:solidFill>
              <a:latin typeface="Impact MT Std"/>
              <a:ea typeface="宋体" panose="02010600030101010101" pitchFamily="2" charset="-122"/>
            </a:endParaRPr>
          </a:p>
        </p:txBody>
      </p:sp>
      <p:sp>
        <p:nvSpPr>
          <p:cNvPr id="97" name="标题 11"/>
          <p:cNvSpPr txBox="1"/>
          <p:nvPr/>
        </p:nvSpPr>
        <p:spPr>
          <a:xfrm>
            <a:off x="9063446" y="5333615"/>
            <a:ext cx="1892300" cy="652463"/>
          </a:xfrm>
          <a:prstGeom prst="rect">
            <a:avLst/>
          </a:prstGeom>
          <a:noFill/>
          <a:ln w="9525">
            <a:noFill/>
          </a:ln>
        </p:spPr>
        <p:txBody>
          <a:bodyPr/>
          <a:lstStyle/>
          <a:p>
            <a:pPr lvl="0" algn="ctr" eaLnBrk="0" hangingPunct="0"/>
            <a:r>
              <a:rPr lang="zh-CN" altLang="en-US" dirty="0">
                <a:solidFill>
                  <a:srgbClr val="3F3F3F"/>
                </a:solidFill>
                <a:latin typeface="微软雅黑" panose="020B0503020204020204" pitchFamily="34" charset="-122"/>
                <a:ea typeface="微软雅黑" panose="020B0503020204020204" pitchFamily="34" charset="-122"/>
              </a:rPr>
              <a:t>电子形式背书的第一手。</a:t>
            </a:r>
          </a:p>
        </p:txBody>
      </p:sp>
      <p:sp>
        <p:nvSpPr>
          <p:cNvPr id="98" name="标题 11"/>
          <p:cNvSpPr txBox="1"/>
          <p:nvPr/>
        </p:nvSpPr>
        <p:spPr>
          <a:xfrm>
            <a:off x="9155521" y="4971665"/>
            <a:ext cx="1746250" cy="361950"/>
          </a:xfrm>
          <a:prstGeom prst="rect">
            <a:avLst/>
          </a:prstGeom>
          <a:noFill/>
          <a:ln w="9525">
            <a:noFill/>
          </a:ln>
        </p:spPr>
        <p:txBody>
          <a:bodyPr/>
          <a:lstStyle/>
          <a:p>
            <a:pPr lvl="0" eaLnBrk="0" hangingPunct="0"/>
            <a:r>
              <a:rPr lang="zh-CN" altLang="en-US" sz="2000" b="1" dirty="0">
                <a:latin typeface="微软雅黑" panose="020B0503020204020204" pitchFamily="34" charset="-122"/>
                <a:ea typeface="微软雅黑" panose="020B0503020204020204" pitchFamily="34" charset="-122"/>
              </a:rPr>
              <a:t>初始权属登记</a:t>
            </a:r>
          </a:p>
        </p:txBody>
      </p:sp>
      <p:grpSp>
        <p:nvGrpSpPr>
          <p:cNvPr id="99" name="Group 37"/>
          <p:cNvGrpSpPr/>
          <p:nvPr/>
        </p:nvGrpSpPr>
        <p:grpSpPr>
          <a:xfrm rot="10800000">
            <a:off x="9443578" y="3496878"/>
            <a:ext cx="1158875" cy="1381125"/>
            <a:chOff x="0" y="0"/>
            <a:chExt cx="1656506" cy="1974038"/>
          </a:xfrm>
        </p:grpSpPr>
        <p:cxnSp>
          <p:nvCxnSpPr>
            <p:cNvPr id="100" name="直接连接符 184"/>
            <p:cNvCxnSpPr/>
            <p:nvPr/>
          </p:nvCxnSpPr>
          <p:spPr>
            <a:xfrm>
              <a:off x="792557" y="0"/>
              <a:ext cx="0" cy="315162"/>
            </a:xfrm>
            <a:prstGeom prst="line">
              <a:avLst/>
            </a:prstGeom>
            <a:ln w="6350" cap="flat" cmpd="sng">
              <a:solidFill>
                <a:schemeClr val="tx2"/>
              </a:solidFill>
              <a:prstDash val="solid"/>
              <a:headEnd type="oval" w="med" len="med"/>
              <a:tailEnd type="oval" w="med" len="med"/>
            </a:ln>
          </p:spPr>
        </p:cxnSp>
        <p:sp>
          <p:nvSpPr>
            <p:cNvPr id="101" name="弧形 185"/>
            <p:cNvSpPr/>
            <p:nvPr/>
          </p:nvSpPr>
          <p:spPr>
            <a:xfrm rot="-2425635">
              <a:off x="0" y="317532"/>
              <a:ext cx="1656506" cy="1656506"/>
            </a:xfrm>
            <a:custGeom>
              <a:avLst/>
              <a:gdLst>
                <a:gd name="txL" fmla="*/ 0 w 1656506"/>
                <a:gd name="txT" fmla="*/ 0 h 1656506"/>
                <a:gd name="txR" fmla="*/ 1656506 w 1656506"/>
                <a:gd name="txB" fmla="*/ 1656506 h 1656506"/>
              </a:gdLst>
              <a:ahLst/>
              <a:cxnLst>
                <a:cxn ang="0">
                  <a:pos x="615660" y="27748"/>
                </a:cxn>
                <a:cxn ang="0">
                  <a:pos x="828253" y="-1"/>
                </a:cxn>
                <a:cxn ang="0">
                  <a:pos x="1656506" y="828252"/>
                </a:cxn>
                <a:cxn ang="0">
                  <a:pos x="1652424" y="910999"/>
                </a:cxn>
                <a:cxn ang="0">
                  <a:pos x="828253" y="828253"/>
                </a:cxn>
                <a:cxn ang="0">
                  <a:pos x="615660" y="27748"/>
                </a:cxn>
                <a:cxn ang="0">
                  <a:pos x="828253" y="-1"/>
                </a:cxn>
                <a:cxn ang="0">
                  <a:pos x="1656506" y="828252"/>
                </a:cxn>
                <a:cxn ang="0">
                  <a:pos x="1652424" y="910999"/>
                </a:cxn>
              </a:cxnLst>
              <a:rect l="txL" t="txT" r="txR" b="txB"/>
              <a:pathLst>
                <a:path w="1656506" h="1656506" stroke="0">
                  <a:moveTo>
                    <a:pt x="615660" y="27748"/>
                  </a:moveTo>
                  <a:cubicBezTo>
                    <a:pt x="683369" y="9589"/>
                    <a:pt x="754691" y="-1"/>
                    <a:pt x="828253" y="-1"/>
                  </a:cubicBezTo>
                  <a:cubicBezTo>
                    <a:pt x="1285685" y="-1"/>
                    <a:pt x="1656506" y="370820"/>
                    <a:pt x="1656506" y="828252"/>
                  </a:cubicBezTo>
                  <a:cubicBezTo>
                    <a:pt x="1656506" y="856262"/>
                    <a:pt x="1655116" y="883946"/>
                    <a:pt x="1652424" y="910999"/>
                  </a:cubicBezTo>
                  <a:lnTo>
                    <a:pt x="828253" y="828253"/>
                  </a:lnTo>
                  <a:close/>
                </a:path>
                <a:path w="1656506" h="1656506" fill="none">
                  <a:moveTo>
                    <a:pt x="615660" y="27748"/>
                  </a:moveTo>
                  <a:cubicBezTo>
                    <a:pt x="683369" y="9589"/>
                    <a:pt x="754691" y="-1"/>
                    <a:pt x="828253" y="-1"/>
                  </a:cubicBezTo>
                  <a:cubicBezTo>
                    <a:pt x="1285685" y="-1"/>
                    <a:pt x="1656506" y="370820"/>
                    <a:pt x="1656506" y="828252"/>
                  </a:cubicBezTo>
                  <a:cubicBezTo>
                    <a:pt x="1656506" y="856262"/>
                    <a:pt x="1655116" y="883946"/>
                    <a:pt x="1652424" y="910999"/>
                  </a:cubicBezTo>
                </a:path>
              </a:pathLst>
            </a:custGeom>
            <a:noFill/>
            <a:ln w="6350" cap="flat" cmpd="sng">
              <a:solidFill>
                <a:schemeClr val="tx2">
                  <a:alpha val="100000"/>
                </a:schemeClr>
              </a:solidFill>
              <a:prstDash val="solid"/>
              <a:miter lim="800000"/>
              <a:headEnd type="none" w="med" len="med"/>
              <a:tailEnd type="none" w="med" len="med"/>
            </a:ln>
          </p:spPr>
          <p:txBody>
            <a:bodyPr/>
            <a:lstStyle/>
            <a:p>
              <a:endParaRPr lang="zh-CN" altLang="en-US"/>
            </a:p>
          </p:txBody>
        </p:sp>
        <p:sp>
          <p:nvSpPr>
            <p:cNvPr id="102" name="椭圆 186"/>
            <p:cNvSpPr/>
            <p:nvPr/>
          </p:nvSpPr>
          <p:spPr>
            <a:xfrm>
              <a:off x="738551" y="261156"/>
              <a:ext cx="108012" cy="108012"/>
            </a:xfrm>
            <a:prstGeom prst="ellipse">
              <a:avLst/>
            </a:prstGeom>
            <a:solidFill>
              <a:schemeClr val="bg1"/>
            </a:solidFill>
            <a:ln w="12700" cap="flat" cmpd="sng">
              <a:solidFill>
                <a:schemeClr val="tx2"/>
              </a:solidFill>
              <a:prstDash val="solid"/>
              <a:headEnd type="none" w="med" len="med"/>
              <a:tailEnd type="none" w="med" len="med"/>
            </a:ln>
          </p:spPr>
          <p:txBody>
            <a:bodyPr anchor="ctr"/>
            <a:lstStyle/>
            <a:p>
              <a:pPr lvl="0" algn="ctr" eaLnBrk="0" hangingPunct="0"/>
              <a:endParaRPr lang="zh-CN" altLang="en-US" dirty="0">
                <a:latin typeface="Arial" panose="020B0604020202020204" pitchFamily="34" charset="0"/>
                <a:ea typeface="宋体" panose="02010600030101010101" pitchFamily="2" charset="-122"/>
              </a:endParaRPr>
            </a:p>
          </p:txBody>
        </p:sp>
      </p:grpSp>
      <p:grpSp>
        <p:nvGrpSpPr>
          <p:cNvPr id="48" name="Group 5"/>
          <p:cNvGrpSpPr/>
          <p:nvPr/>
        </p:nvGrpSpPr>
        <p:grpSpPr bwMode="auto">
          <a:xfrm>
            <a:off x="546029" y="-185780"/>
            <a:ext cx="8969557" cy="1216308"/>
            <a:chOff x="73029" y="20672"/>
            <a:chExt cx="7228904" cy="1217711"/>
          </a:xfrm>
        </p:grpSpPr>
        <p:grpSp>
          <p:nvGrpSpPr>
            <p:cNvPr id="49" name="Group 6"/>
            <p:cNvGrpSpPr/>
            <p:nvPr/>
          </p:nvGrpSpPr>
          <p:grpSpPr bwMode="auto">
            <a:xfrm>
              <a:off x="73029" y="20672"/>
              <a:ext cx="2429623" cy="1217711"/>
              <a:chOff x="73029" y="20672"/>
              <a:chExt cx="2429623" cy="1217711"/>
            </a:xfrm>
          </p:grpSpPr>
          <p:sp>
            <p:nvSpPr>
              <p:cNvPr id="53" name="椭圆 30"/>
              <p:cNvSpPr>
                <a:spLocks noChangeArrowheads="1"/>
              </p:cNvSpPr>
              <p:nvPr/>
            </p:nvSpPr>
            <p:spPr bwMode="auto">
              <a:xfrm>
                <a:off x="73029" y="639218"/>
                <a:ext cx="620731" cy="599165"/>
              </a:xfrm>
              <a:prstGeom prst="ellipse">
                <a:avLst/>
              </a:prstGeom>
              <a:solidFill>
                <a:srgbClr val="FFC000"/>
              </a:solidFill>
              <a:ln w="9525">
                <a:noFill/>
                <a:round/>
              </a:ln>
            </p:spPr>
            <p:txBody>
              <a:bodyPr anchor="ctr"/>
              <a:lstStyle/>
              <a:p>
                <a:pPr algn="ctr"/>
                <a:endParaRPr lang="zh-CN" altLang="zh-CN" sz="1400">
                  <a:solidFill>
                    <a:srgbClr val="FFFFFF"/>
                  </a:solidFill>
                  <a:latin typeface="宋体" panose="02010600030101010101" pitchFamily="2" charset="-122"/>
                  <a:sym typeface="宋体" panose="02010600030101010101" pitchFamily="2" charset="-122"/>
                </a:endParaRPr>
              </a:p>
            </p:txBody>
          </p:sp>
          <p:sp>
            <p:nvSpPr>
              <p:cNvPr id="54" name="TextBox 31"/>
              <p:cNvSpPr>
                <a:spLocks noChangeArrowheads="1"/>
              </p:cNvSpPr>
              <p:nvPr/>
            </p:nvSpPr>
            <p:spPr bwMode="auto">
              <a:xfrm>
                <a:off x="255563" y="20672"/>
                <a:ext cx="2247089" cy="1124680"/>
              </a:xfrm>
              <a:prstGeom prst="rect">
                <a:avLst/>
              </a:prstGeom>
              <a:noFill/>
              <a:ln w="9525">
                <a:noFill/>
                <a:miter lim="800000"/>
              </a:ln>
            </p:spPr>
            <p:txBody>
              <a:bodyPr>
                <a:spAutoFit/>
              </a:bodyPr>
              <a:lstStyle/>
              <a:p>
                <a:endParaRPr lang="zh-CN" altLang="en-US" sz="6700" dirty="0">
                  <a:sym typeface="Calibri" panose="020F0502020204030204" pitchFamily="34" charset="0"/>
                </a:endParaRPr>
              </a:p>
            </p:txBody>
          </p:sp>
        </p:grpSp>
        <p:sp>
          <p:nvSpPr>
            <p:cNvPr id="51" name="TextBox 22"/>
            <p:cNvSpPr>
              <a:spLocks noChangeArrowheads="1"/>
            </p:cNvSpPr>
            <p:nvPr/>
          </p:nvSpPr>
          <p:spPr bwMode="auto">
            <a:xfrm>
              <a:off x="1615074" y="566071"/>
              <a:ext cx="5686859" cy="554637"/>
            </a:xfrm>
            <a:prstGeom prst="rect">
              <a:avLst/>
            </a:prstGeom>
            <a:noFill/>
            <a:ln w="9525">
              <a:noFill/>
              <a:miter lim="800000"/>
            </a:ln>
          </p:spPr>
          <p:txBody>
            <a:bodyPr wrap="square">
              <a:spAutoFit/>
            </a:bodyPr>
            <a:lstStyle/>
            <a:p>
              <a:pPr lvl="0"/>
              <a:r>
                <a:rPr lang="zh-CN" altLang="en-US" sz="3000" b="1" dirty="0">
                  <a:solidFill>
                    <a:srgbClr val="262626"/>
                  </a:solidFill>
                  <a:latin typeface="微软雅黑" panose="020B0503020204020204" pitchFamily="34" charset="-122"/>
                  <a:ea typeface="微软雅黑" panose="020B0503020204020204" pitchFamily="34" charset="-122"/>
                  <a:sym typeface="Calibri" panose="020F0502020204030204" pitchFamily="34" charset="0"/>
                </a:rPr>
                <a:t>纸票电子化：</a:t>
              </a:r>
              <a:r>
                <a:rPr lang="zh-CN" altLang="en-US" sz="3000" b="1" dirty="0">
                  <a:latin typeface="微软雅黑" panose="020B0503020204020204" pitchFamily="34" charset="-122"/>
                  <a:ea typeface="微软雅黑" panose="020B0503020204020204" pitchFamily="34" charset="-122"/>
                  <a:sym typeface="微软雅黑" panose="020B0503020204020204" pitchFamily="34" charset="-122"/>
                </a:rPr>
                <a:t>票据信息登记主要</a:t>
              </a:r>
              <a:r>
                <a:rPr lang="zh-CN" altLang="en-US" sz="3000" b="1" dirty="0" smtClean="0">
                  <a:latin typeface="微软雅黑" panose="020B0503020204020204" pitchFamily="34" charset="-122"/>
                  <a:ea typeface="微软雅黑" panose="020B0503020204020204" pitchFamily="34" charset="-122"/>
                  <a:sym typeface="微软雅黑" panose="020B0503020204020204" pitchFamily="34" charset="-122"/>
                </a:rPr>
                <a:t>节点</a:t>
              </a:r>
              <a:endParaRPr lang="zh-CN" altLang="en-US" sz="3000" dirty="0"/>
            </a:p>
          </p:txBody>
        </p:sp>
        <p:sp>
          <p:nvSpPr>
            <p:cNvPr id="52" name="直接连接符 21"/>
            <p:cNvSpPr>
              <a:spLocks noChangeShapeType="1"/>
            </p:cNvSpPr>
            <p:nvPr/>
          </p:nvSpPr>
          <p:spPr bwMode="auto">
            <a:xfrm>
              <a:off x="831630" y="1044734"/>
              <a:ext cx="5744879" cy="0"/>
            </a:xfrm>
            <a:prstGeom prst="line">
              <a:avLst/>
            </a:prstGeom>
            <a:noFill/>
            <a:ln w="19050">
              <a:solidFill>
                <a:srgbClr val="002060"/>
              </a:solidFill>
              <a:round/>
            </a:ln>
          </p:spPr>
          <p:txBody>
            <a:bodyPr/>
            <a:lstStyle/>
            <a:p>
              <a:endParaRPr lang="zh-CN" altLang="en-US"/>
            </a:p>
          </p:txBody>
        </p:sp>
      </p:grpSp>
      <p:sp>
        <p:nvSpPr>
          <p:cNvPr id="39" name="TextBox 31"/>
          <p:cNvSpPr/>
          <p:nvPr/>
        </p:nvSpPr>
        <p:spPr>
          <a:xfrm>
            <a:off x="335316" y="-134602"/>
            <a:ext cx="2303956" cy="1483572"/>
          </a:xfrm>
          <a:prstGeom prst="rect">
            <a:avLst/>
          </a:prstGeom>
          <a:noFill/>
          <a:ln w="9525">
            <a:noFill/>
          </a:ln>
        </p:spPr>
        <p:txBody>
          <a:bodyPr wrap="square" lIns="112864" tIns="56432" rIns="112864" bIns="56432">
            <a:spAutoFit/>
          </a:bodyPr>
          <a:lstStyle/>
          <a:p>
            <a:pPr lvl="0" eaLnBrk="1" hangingPunct="1"/>
            <a:r>
              <a:rPr lang="en-US" altLang="zh-CN" sz="8900" b="1" dirty="0" smtClean="0">
                <a:solidFill>
                  <a:srgbClr val="002060"/>
                </a:solidFill>
                <a:latin typeface="Times New Roman" panose="02020603050405020304" pitchFamily="18" charset="0"/>
                <a:sym typeface="Times New Roman" panose="02020603050405020304" pitchFamily="18" charset="0"/>
              </a:rPr>
              <a:t>1.</a:t>
            </a:r>
            <a:r>
              <a:rPr lang="en-US" altLang="zh-CN" sz="6700" b="1" dirty="0" smtClean="0">
                <a:solidFill>
                  <a:srgbClr val="002060"/>
                </a:solidFill>
                <a:latin typeface="Times New Roman" panose="02020603050405020304" pitchFamily="18" charset="0"/>
                <a:sym typeface="Times New Roman" panose="02020603050405020304" pitchFamily="18" charset="0"/>
              </a:rPr>
              <a:t>5.</a:t>
            </a:r>
            <a:r>
              <a:rPr lang="en-US" altLang="zh-CN" sz="5900" b="1" dirty="0" smtClean="0">
                <a:solidFill>
                  <a:srgbClr val="002060"/>
                </a:solidFill>
                <a:latin typeface="Times New Roman" panose="02020603050405020304" pitchFamily="18" charset="0"/>
                <a:sym typeface="Times New Roman" panose="02020603050405020304" pitchFamily="18" charset="0"/>
              </a:rPr>
              <a:t>1</a:t>
            </a:r>
            <a:endParaRPr lang="zh-CN" altLang="en-US" sz="5900" dirty="0">
              <a:sym typeface="Calibri" panose="020F0502020204030204" pitchFamily="34" charset="0"/>
            </a:endParaRPr>
          </a:p>
        </p:txBody>
      </p:sp>
    </p:spTree>
    <p:extLst>
      <p:ext uri="{BB962C8B-B14F-4D97-AF65-F5344CB8AC3E}">
        <p14:creationId xmlns:p14="http://schemas.microsoft.com/office/powerpoint/2010/main" val="289248730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矩形 27"/>
          <p:cNvSpPr>
            <a:spLocks noChangeArrowheads="1"/>
          </p:cNvSpPr>
          <p:nvPr/>
        </p:nvSpPr>
        <p:spPr bwMode="auto">
          <a:xfrm>
            <a:off x="-4232" y="6383228"/>
            <a:ext cx="12194646" cy="574808"/>
          </a:xfrm>
          <a:prstGeom prst="rect">
            <a:avLst/>
          </a:prstGeom>
          <a:solidFill>
            <a:srgbClr val="002060"/>
          </a:solidFill>
          <a:ln w="9525">
            <a:noFill/>
            <a:miter lim="800000"/>
          </a:ln>
        </p:spPr>
        <p:txBody>
          <a:bodyPr lIns="112864" tIns="56432" rIns="112864" bIns="56432" anchor="ctr"/>
          <a:lstStyle/>
          <a:p>
            <a:pPr algn="ctr" eaLnBrk="0" hangingPunct="0"/>
            <a:endParaRPr lang="zh-CN" altLang="en-US">
              <a:solidFill>
                <a:srgbClr val="FFFFFF"/>
              </a:solidFill>
              <a:latin typeface="宋体" panose="02010600030101010101" pitchFamily="2" charset="-122"/>
              <a:sym typeface="宋体" panose="02010600030101010101" pitchFamily="2" charset="-122"/>
            </a:endParaRPr>
          </a:p>
        </p:txBody>
      </p:sp>
      <p:sp>
        <p:nvSpPr>
          <p:cNvPr id="41988" name="矩形 28"/>
          <p:cNvSpPr>
            <a:spLocks noChangeArrowheads="1"/>
          </p:cNvSpPr>
          <p:nvPr/>
        </p:nvSpPr>
        <p:spPr bwMode="auto">
          <a:xfrm>
            <a:off x="-4232" y="6360998"/>
            <a:ext cx="12194646" cy="93685"/>
          </a:xfrm>
          <a:prstGeom prst="rect">
            <a:avLst/>
          </a:prstGeom>
          <a:solidFill>
            <a:srgbClr val="595959"/>
          </a:solidFill>
          <a:ln w="9525">
            <a:noFill/>
            <a:miter lim="800000"/>
          </a:ln>
        </p:spPr>
        <p:txBody>
          <a:bodyPr lIns="112864" tIns="56432" rIns="112864" bIns="56432" anchor="ctr"/>
          <a:lstStyle/>
          <a:p>
            <a:pPr algn="ctr" eaLnBrk="0" hangingPunct="0"/>
            <a:endParaRPr lang="zh-CN" altLang="en-US">
              <a:solidFill>
                <a:srgbClr val="FFFFFF"/>
              </a:solidFill>
              <a:latin typeface="宋体" panose="02010600030101010101" pitchFamily="2" charset="-122"/>
              <a:sym typeface="宋体" panose="02010600030101010101" pitchFamily="2" charset="-122"/>
            </a:endParaRPr>
          </a:p>
        </p:txBody>
      </p:sp>
      <p:sp>
        <p:nvSpPr>
          <p:cNvPr id="41989" name="TextBox 32"/>
          <p:cNvSpPr>
            <a:spLocks noChangeArrowheads="1"/>
          </p:cNvSpPr>
          <p:nvPr/>
        </p:nvSpPr>
        <p:spPr bwMode="auto">
          <a:xfrm>
            <a:off x="474072" y="6500730"/>
            <a:ext cx="3868763" cy="390965"/>
          </a:xfrm>
          <a:prstGeom prst="rect">
            <a:avLst/>
          </a:prstGeom>
          <a:noFill/>
          <a:ln w="9525">
            <a:noFill/>
            <a:miter lim="800000"/>
          </a:ln>
        </p:spPr>
        <p:txBody>
          <a:bodyPr lIns="112864" tIns="56432" rIns="112864" bIns="56432">
            <a:spAutoFit/>
          </a:bodyPr>
          <a:lstStyle/>
          <a:p>
            <a:pPr eaLnBrk="0" hangingPunct="0"/>
            <a:endParaRPr lang="zh-CN" altLang="en-US">
              <a:solidFill>
                <a:srgbClr val="000000"/>
              </a:solidFill>
              <a:sym typeface="Calibri" panose="020F0502020204030204" pitchFamily="34" charset="0"/>
            </a:endParaRPr>
          </a:p>
        </p:txBody>
      </p:sp>
      <p:sp>
        <p:nvSpPr>
          <p:cNvPr id="8206" name="TextBox 66"/>
          <p:cNvSpPr txBox="1">
            <a:spLocks noChangeArrowheads="1"/>
          </p:cNvSpPr>
          <p:nvPr/>
        </p:nvSpPr>
        <p:spPr bwMode="auto">
          <a:xfrm>
            <a:off x="2484645" y="2310348"/>
            <a:ext cx="3508977" cy="1090644"/>
          </a:xfrm>
          <a:prstGeom prst="rect">
            <a:avLst/>
          </a:prstGeom>
          <a:noFill/>
          <a:ln w="9525">
            <a:noFill/>
            <a:miter lim="800000"/>
          </a:ln>
        </p:spPr>
        <p:txBody>
          <a:bodyPr lIns="150457" tIns="75228" rIns="150457" bIns="75228">
            <a:spAutoFit/>
          </a:bodyPr>
          <a:lstStyle/>
          <a:p>
            <a:pPr eaLnBrk="0" hangingPunct="0"/>
            <a:r>
              <a:rPr lang="zh-CN" altLang="en-US" sz="2500" b="1">
                <a:latin typeface="微软雅黑" panose="020B0503020204020204" pitchFamily="34" charset="-122"/>
                <a:ea typeface="微软雅黑" panose="020B0503020204020204" pitchFamily="34" charset="-122"/>
              </a:rPr>
              <a:t>登记时点</a:t>
            </a:r>
          </a:p>
          <a:p>
            <a:pPr eaLnBrk="0" hangingPunct="0"/>
            <a:r>
              <a:rPr lang="zh-CN" altLang="en-US">
                <a:solidFill>
                  <a:srgbClr val="3F3F3F"/>
                </a:solidFill>
                <a:latin typeface="微软雅黑" panose="020B0503020204020204" pitchFamily="34" charset="-122"/>
                <a:ea typeface="微软雅黑" panose="020B0503020204020204" pitchFamily="34" charset="-122"/>
              </a:rPr>
              <a:t>承兑、质押、保证、贴现等业务办理后的</a:t>
            </a:r>
            <a:r>
              <a:rPr lang="en-US" altLang="zh-CN">
                <a:solidFill>
                  <a:srgbClr val="3F3F3F"/>
                </a:solidFill>
                <a:latin typeface="微软雅黑" panose="020B0503020204020204" pitchFamily="34" charset="-122"/>
                <a:ea typeface="微软雅黑" panose="020B0503020204020204" pitchFamily="34" charset="-122"/>
              </a:rPr>
              <a:t>T+1</a:t>
            </a:r>
            <a:r>
              <a:rPr lang="zh-CN" altLang="en-US">
                <a:solidFill>
                  <a:srgbClr val="3F3F3F"/>
                </a:solidFill>
                <a:latin typeface="微软雅黑" panose="020B0503020204020204" pitchFamily="34" charset="-122"/>
                <a:ea typeface="微软雅黑" panose="020B0503020204020204" pitchFamily="34" charset="-122"/>
              </a:rPr>
              <a:t>日内完成登记。</a:t>
            </a:r>
          </a:p>
        </p:txBody>
      </p:sp>
      <p:sp>
        <p:nvSpPr>
          <p:cNvPr id="8207" name="TextBox 67"/>
          <p:cNvSpPr txBox="1">
            <a:spLocks noChangeArrowheads="1"/>
          </p:cNvSpPr>
          <p:nvPr/>
        </p:nvSpPr>
        <p:spPr bwMode="auto">
          <a:xfrm>
            <a:off x="2484644" y="4041124"/>
            <a:ext cx="3511094" cy="1367643"/>
          </a:xfrm>
          <a:prstGeom prst="rect">
            <a:avLst/>
          </a:prstGeom>
          <a:noFill/>
          <a:ln w="9525">
            <a:noFill/>
            <a:miter lim="800000"/>
          </a:ln>
        </p:spPr>
        <p:txBody>
          <a:bodyPr lIns="150457" tIns="75228" rIns="150457" bIns="75228">
            <a:spAutoFit/>
          </a:bodyPr>
          <a:lstStyle/>
          <a:p>
            <a:pPr eaLnBrk="0" hangingPunct="0"/>
            <a:r>
              <a:rPr lang="zh-CN" altLang="en-US" sz="2500" b="1">
                <a:latin typeface="微软雅黑" panose="020B0503020204020204" pitchFamily="34" charset="-122"/>
                <a:ea typeface="微软雅黑" panose="020B0503020204020204" pitchFamily="34" charset="-122"/>
              </a:rPr>
              <a:t>登记内容</a:t>
            </a:r>
          </a:p>
          <a:p>
            <a:pPr eaLnBrk="0" hangingPunct="0"/>
            <a:r>
              <a:rPr lang="zh-CN" altLang="en-US">
                <a:solidFill>
                  <a:srgbClr val="3F3F3F"/>
                </a:solidFill>
                <a:latin typeface="微软雅黑" panose="020B0503020204020204" pitchFamily="34" charset="-122"/>
                <a:ea typeface="微软雅黑" panose="020B0503020204020204" pitchFamily="34" charset="-122"/>
              </a:rPr>
              <a:t>票面信息、背书信息。承兑信息和贴现信息登记时还应包括影像信息。</a:t>
            </a:r>
          </a:p>
        </p:txBody>
      </p:sp>
      <p:sp>
        <p:nvSpPr>
          <p:cNvPr id="8208" name="TextBox 68"/>
          <p:cNvSpPr txBox="1">
            <a:spLocks noChangeArrowheads="1"/>
          </p:cNvSpPr>
          <p:nvPr/>
        </p:nvSpPr>
        <p:spPr bwMode="auto">
          <a:xfrm>
            <a:off x="7999959" y="2308760"/>
            <a:ext cx="3506861" cy="1367643"/>
          </a:xfrm>
          <a:prstGeom prst="rect">
            <a:avLst/>
          </a:prstGeom>
          <a:noFill/>
          <a:ln w="9525">
            <a:noFill/>
            <a:miter lim="800000"/>
          </a:ln>
        </p:spPr>
        <p:txBody>
          <a:bodyPr lIns="150457" tIns="75228" rIns="150457" bIns="75228">
            <a:spAutoFit/>
          </a:bodyPr>
          <a:lstStyle/>
          <a:p>
            <a:pPr eaLnBrk="0" hangingPunct="0"/>
            <a:r>
              <a:rPr lang="zh-CN" altLang="en-US" sz="2500" b="1">
                <a:latin typeface="微软雅黑" panose="020B0503020204020204" pitchFamily="34" charset="-122"/>
                <a:ea typeface="微软雅黑" panose="020B0503020204020204" pitchFamily="34" charset="-122"/>
              </a:rPr>
              <a:t>登记主体</a:t>
            </a:r>
          </a:p>
          <a:p>
            <a:pPr eaLnBrk="0" hangingPunct="0"/>
            <a:r>
              <a:rPr lang="zh-CN" altLang="en-US">
                <a:solidFill>
                  <a:srgbClr val="3F3F3F"/>
                </a:solidFill>
                <a:latin typeface="微软雅黑" panose="020B0503020204020204" pitchFamily="34" charset="-122"/>
                <a:ea typeface="微软雅黑" panose="020B0503020204020204" pitchFamily="34" charset="-122"/>
              </a:rPr>
              <a:t>商票由承兑人委托开户行办理承兑信息、结清信息、止付信息等信息的登记。</a:t>
            </a:r>
          </a:p>
        </p:txBody>
      </p:sp>
      <p:grpSp>
        <p:nvGrpSpPr>
          <p:cNvPr id="5" name="组合 8210"/>
          <p:cNvGrpSpPr/>
          <p:nvPr/>
        </p:nvGrpSpPr>
        <p:grpSpPr bwMode="auto">
          <a:xfrm>
            <a:off x="988355" y="2310348"/>
            <a:ext cx="1064544" cy="800285"/>
            <a:chOff x="0" y="0"/>
            <a:chExt cx="799160" cy="799819"/>
          </a:xfrm>
        </p:grpSpPr>
        <p:grpSp>
          <p:nvGrpSpPr>
            <p:cNvPr id="6" name="组合 8211"/>
            <p:cNvGrpSpPr/>
            <p:nvPr/>
          </p:nvGrpSpPr>
          <p:grpSpPr bwMode="auto">
            <a:xfrm>
              <a:off x="0" y="0"/>
              <a:ext cx="799160" cy="799819"/>
              <a:chOff x="0" y="0"/>
              <a:chExt cx="881684" cy="881684"/>
            </a:xfrm>
          </p:grpSpPr>
          <p:sp>
            <p:nvSpPr>
              <p:cNvPr id="42017" name="椭圆 31"/>
              <p:cNvSpPr>
                <a:spLocks noChangeArrowheads="1"/>
              </p:cNvSpPr>
              <p:nvPr/>
            </p:nvSpPr>
            <p:spPr bwMode="auto">
              <a:xfrm>
                <a:off x="0" y="0"/>
                <a:ext cx="881684" cy="881684"/>
              </a:xfrm>
              <a:prstGeom prst="ellipse">
                <a:avLst/>
              </a:prstGeom>
              <a:gradFill rotWithShape="1">
                <a:gsLst>
                  <a:gs pos="0">
                    <a:srgbClr val="FFFFFF"/>
                  </a:gs>
                  <a:gs pos="45000">
                    <a:srgbClr val="FFFFFF"/>
                  </a:gs>
                  <a:gs pos="100000">
                    <a:srgbClr val="D8D8D8"/>
                  </a:gs>
                </a:gsLst>
                <a:lin ang="18000000" scaled="1"/>
              </a:gradFill>
              <a:ln w="9525">
                <a:noFill/>
                <a:round/>
              </a:ln>
            </p:spPr>
            <p:txBody>
              <a:bodyPr anchor="ctr"/>
              <a:lstStyle/>
              <a:p>
                <a:pPr algn="ctr" eaLnBrk="0" hangingPunct="0"/>
                <a:endParaRPr lang="zh-CN" altLang="en-US" sz="2300">
                  <a:solidFill>
                    <a:srgbClr val="1596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2018" name="椭圆 32"/>
              <p:cNvSpPr>
                <a:spLocks noChangeArrowheads="1"/>
              </p:cNvSpPr>
              <p:nvPr/>
            </p:nvSpPr>
            <p:spPr bwMode="auto">
              <a:xfrm>
                <a:off x="106016" y="106016"/>
                <a:ext cx="669652" cy="669652"/>
              </a:xfrm>
              <a:prstGeom prst="ellipse">
                <a:avLst/>
              </a:prstGeom>
              <a:solidFill>
                <a:srgbClr val="002060"/>
              </a:solidFill>
              <a:ln w="25400">
                <a:noFill/>
                <a:round/>
              </a:ln>
            </p:spPr>
            <p:txBody>
              <a:bodyPr anchor="ctr"/>
              <a:lstStyle/>
              <a:p>
                <a:pPr algn="ctr" eaLnBrk="0" hangingPunct="0"/>
                <a:endParaRPr lang="zh-CN" altLang="en-US" sz="2300">
                  <a:solidFill>
                    <a:srgbClr val="1596FF"/>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sp>
          <p:nvSpPr>
            <p:cNvPr id="42016" name="TextBox 9"/>
            <p:cNvSpPr>
              <a:spLocks noChangeArrowheads="1"/>
            </p:cNvSpPr>
            <p:nvPr/>
          </p:nvSpPr>
          <p:spPr bwMode="auto">
            <a:xfrm>
              <a:off x="181303" y="246056"/>
              <a:ext cx="282796" cy="384497"/>
            </a:xfrm>
            <a:prstGeom prst="rect">
              <a:avLst/>
            </a:prstGeom>
            <a:noFill/>
            <a:ln w="9525">
              <a:noFill/>
              <a:miter lim="800000"/>
            </a:ln>
          </p:spPr>
          <p:txBody>
            <a:bodyPr wrap="none" lIns="0" tIns="0" rIns="0" bIns="0">
              <a:spAutoFit/>
            </a:bodyPr>
            <a:lstStyle/>
            <a:p>
              <a:pPr eaLnBrk="0" hangingPunct="0"/>
              <a:r>
                <a:rPr lang="zh-CN" altLang="en-US" sz="25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  1</a:t>
              </a:r>
              <a:endParaRPr lang="zh-CN" altLang="en-US"/>
            </a:p>
          </p:txBody>
        </p:sp>
      </p:grpSp>
      <p:grpSp>
        <p:nvGrpSpPr>
          <p:cNvPr id="7" name="组合 8215"/>
          <p:cNvGrpSpPr/>
          <p:nvPr/>
        </p:nvGrpSpPr>
        <p:grpSpPr bwMode="auto">
          <a:xfrm>
            <a:off x="988355" y="4144335"/>
            <a:ext cx="1064544" cy="800285"/>
            <a:chOff x="0" y="0"/>
            <a:chExt cx="799160" cy="799819"/>
          </a:xfrm>
        </p:grpSpPr>
        <p:grpSp>
          <p:nvGrpSpPr>
            <p:cNvPr id="8" name="组合 8216"/>
            <p:cNvGrpSpPr/>
            <p:nvPr/>
          </p:nvGrpSpPr>
          <p:grpSpPr bwMode="auto">
            <a:xfrm>
              <a:off x="0" y="0"/>
              <a:ext cx="799160" cy="799819"/>
              <a:chOff x="0" y="0"/>
              <a:chExt cx="881684" cy="881684"/>
            </a:xfrm>
          </p:grpSpPr>
          <p:sp>
            <p:nvSpPr>
              <p:cNvPr id="42013" name="椭圆 36"/>
              <p:cNvSpPr>
                <a:spLocks noChangeArrowheads="1"/>
              </p:cNvSpPr>
              <p:nvPr/>
            </p:nvSpPr>
            <p:spPr bwMode="auto">
              <a:xfrm>
                <a:off x="0" y="0"/>
                <a:ext cx="881684" cy="881684"/>
              </a:xfrm>
              <a:prstGeom prst="ellipse">
                <a:avLst/>
              </a:prstGeom>
              <a:gradFill rotWithShape="1">
                <a:gsLst>
                  <a:gs pos="0">
                    <a:srgbClr val="FFFFFF"/>
                  </a:gs>
                  <a:gs pos="45000">
                    <a:srgbClr val="FFFFFF"/>
                  </a:gs>
                  <a:gs pos="100000">
                    <a:srgbClr val="D8D8D8"/>
                  </a:gs>
                </a:gsLst>
                <a:lin ang="18000000" scaled="1"/>
              </a:gradFill>
              <a:ln w="9525">
                <a:noFill/>
                <a:round/>
              </a:ln>
            </p:spPr>
            <p:txBody>
              <a:bodyPr anchor="ctr"/>
              <a:lstStyle/>
              <a:p>
                <a:pPr algn="ctr" eaLnBrk="0" hangingPunct="0"/>
                <a:endParaRPr lang="zh-CN" altLang="en-US" sz="2300">
                  <a:solidFill>
                    <a:srgbClr val="1596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2014" name="椭圆 37"/>
              <p:cNvSpPr>
                <a:spLocks noChangeArrowheads="1"/>
              </p:cNvSpPr>
              <p:nvPr/>
            </p:nvSpPr>
            <p:spPr bwMode="auto">
              <a:xfrm>
                <a:off x="106016" y="106016"/>
                <a:ext cx="669652" cy="669652"/>
              </a:xfrm>
              <a:prstGeom prst="ellipse">
                <a:avLst/>
              </a:prstGeom>
              <a:solidFill>
                <a:srgbClr val="FFC000"/>
              </a:solidFill>
              <a:ln w="25400">
                <a:noFill/>
                <a:round/>
              </a:ln>
            </p:spPr>
            <p:txBody>
              <a:bodyPr anchor="ctr"/>
              <a:lstStyle/>
              <a:p>
                <a:pPr algn="ctr" eaLnBrk="0" hangingPunct="0"/>
                <a:endParaRPr lang="zh-CN" altLang="en-US" sz="2300">
                  <a:solidFill>
                    <a:srgbClr val="1596FF"/>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sp>
          <p:nvSpPr>
            <p:cNvPr id="42012" name="TextBox 9"/>
            <p:cNvSpPr>
              <a:spLocks noChangeArrowheads="1"/>
            </p:cNvSpPr>
            <p:nvPr/>
          </p:nvSpPr>
          <p:spPr bwMode="auto">
            <a:xfrm>
              <a:off x="160732" y="246056"/>
              <a:ext cx="279185" cy="384497"/>
            </a:xfrm>
            <a:prstGeom prst="rect">
              <a:avLst/>
            </a:prstGeom>
            <a:noFill/>
            <a:ln w="9525">
              <a:noFill/>
              <a:miter lim="800000"/>
            </a:ln>
          </p:spPr>
          <p:txBody>
            <a:bodyPr wrap="none" lIns="0" tIns="0" rIns="0" bIns="0">
              <a:spAutoFit/>
            </a:bodyPr>
            <a:lstStyle/>
            <a:p>
              <a:pPr eaLnBrk="0" hangingPunct="0"/>
              <a:r>
                <a:rPr lang="zh-CN" altLang="en-US" sz="2500">
                  <a:solidFill>
                    <a:schemeClr val="bg1"/>
                  </a:solidFill>
                </a:rPr>
                <a:t> </a:t>
              </a:r>
              <a:r>
                <a:rPr lang="zh-CN" altLang="en-US" sz="2500">
                  <a:solidFill>
                    <a:schemeClr val="bg1"/>
                  </a:solidFill>
                  <a:latin typeface="微软雅黑" panose="020B0503020204020204" pitchFamily="34" charset="-122"/>
                  <a:ea typeface="微软雅黑" panose="020B0503020204020204" pitchFamily="34" charset="-122"/>
                </a:rPr>
                <a:t> 2</a:t>
              </a:r>
            </a:p>
          </p:txBody>
        </p:sp>
      </p:grpSp>
      <p:grpSp>
        <p:nvGrpSpPr>
          <p:cNvPr id="9" name="组合 8220"/>
          <p:cNvGrpSpPr/>
          <p:nvPr/>
        </p:nvGrpSpPr>
        <p:grpSpPr bwMode="auto">
          <a:xfrm>
            <a:off x="6643353" y="2310348"/>
            <a:ext cx="1064544" cy="800285"/>
            <a:chOff x="0" y="0"/>
            <a:chExt cx="799160" cy="799819"/>
          </a:xfrm>
        </p:grpSpPr>
        <p:grpSp>
          <p:nvGrpSpPr>
            <p:cNvPr id="10" name="组合 8221"/>
            <p:cNvGrpSpPr/>
            <p:nvPr/>
          </p:nvGrpSpPr>
          <p:grpSpPr bwMode="auto">
            <a:xfrm>
              <a:off x="0" y="0"/>
              <a:ext cx="799160" cy="799819"/>
              <a:chOff x="0" y="0"/>
              <a:chExt cx="881684" cy="881684"/>
            </a:xfrm>
          </p:grpSpPr>
          <p:sp>
            <p:nvSpPr>
              <p:cNvPr id="42009" name="椭圆 41"/>
              <p:cNvSpPr>
                <a:spLocks noChangeArrowheads="1"/>
              </p:cNvSpPr>
              <p:nvPr/>
            </p:nvSpPr>
            <p:spPr bwMode="auto">
              <a:xfrm>
                <a:off x="0" y="0"/>
                <a:ext cx="881684" cy="881684"/>
              </a:xfrm>
              <a:prstGeom prst="ellipse">
                <a:avLst/>
              </a:prstGeom>
              <a:gradFill rotWithShape="1">
                <a:gsLst>
                  <a:gs pos="0">
                    <a:srgbClr val="FFFFFF"/>
                  </a:gs>
                  <a:gs pos="45000">
                    <a:srgbClr val="FFFFFF"/>
                  </a:gs>
                  <a:gs pos="100000">
                    <a:srgbClr val="D8D8D8"/>
                  </a:gs>
                </a:gsLst>
                <a:lin ang="18000000" scaled="1"/>
              </a:gradFill>
              <a:ln w="9525">
                <a:noFill/>
                <a:round/>
              </a:ln>
            </p:spPr>
            <p:txBody>
              <a:bodyPr anchor="ctr"/>
              <a:lstStyle/>
              <a:p>
                <a:pPr algn="ctr" eaLnBrk="0" hangingPunct="0"/>
                <a:endParaRPr lang="zh-CN" altLang="en-US" sz="2300">
                  <a:solidFill>
                    <a:srgbClr val="1596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2010" name="椭圆 42"/>
              <p:cNvSpPr>
                <a:spLocks noChangeArrowheads="1"/>
              </p:cNvSpPr>
              <p:nvPr/>
            </p:nvSpPr>
            <p:spPr bwMode="auto">
              <a:xfrm>
                <a:off x="106016" y="106016"/>
                <a:ext cx="669652" cy="669652"/>
              </a:xfrm>
              <a:prstGeom prst="ellipse">
                <a:avLst/>
              </a:prstGeom>
              <a:solidFill>
                <a:srgbClr val="FFC000"/>
              </a:solidFill>
              <a:ln w="25400">
                <a:noFill/>
                <a:round/>
              </a:ln>
            </p:spPr>
            <p:txBody>
              <a:bodyPr anchor="ctr"/>
              <a:lstStyle/>
              <a:p>
                <a:pPr algn="ctr" eaLnBrk="0" hangingPunct="0"/>
                <a:endParaRPr lang="zh-CN" altLang="en-US" sz="2300">
                  <a:solidFill>
                    <a:srgbClr val="1596FF"/>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sp>
          <p:nvSpPr>
            <p:cNvPr id="42008" name="TextBox 9"/>
            <p:cNvSpPr>
              <a:spLocks noChangeArrowheads="1"/>
            </p:cNvSpPr>
            <p:nvPr/>
          </p:nvSpPr>
          <p:spPr bwMode="auto">
            <a:xfrm>
              <a:off x="160732" y="240700"/>
              <a:ext cx="282796" cy="384497"/>
            </a:xfrm>
            <a:prstGeom prst="rect">
              <a:avLst/>
            </a:prstGeom>
            <a:noFill/>
            <a:ln w="9525">
              <a:noFill/>
              <a:miter lim="800000"/>
            </a:ln>
          </p:spPr>
          <p:txBody>
            <a:bodyPr wrap="none" lIns="0" tIns="0" rIns="0" bIns="0">
              <a:spAutoFit/>
            </a:bodyPr>
            <a:lstStyle/>
            <a:p>
              <a:pPr eaLnBrk="0" hangingPunct="0"/>
              <a:r>
                <a:rPr lang="zh-CN" altLang="en-US" sz="25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  3</a:t>
              </a:r>
              <a:endParaRPr lang="zh-CN" altLang="en-US"/>
            </a:p>
          </p:txBody>
        </p:sp>
      </p:grpSp>
      <p:sp>
        <p:nvSpPr>
          <p:cNvPr id="3" name="TextBox 68"/>
          <p:cNvSpPr txBox="1">
            <a:spLocks noChangeArrowheads="1"/>
          </p:cNvSpPr>
          <p:nvPr/>
        </p:nvSpPr>
        <p:spPr bwMode="auto">
          <a:xfrm>
            <a:off x="7999959" y="4041124"/>
            <a:ext cx="3506861" cy="1090644"/>
          </a:xfrm>
          <a:prstGeom prst="rect">
            <a:avLst/>
          </a:prstGeom>
          <a:noFill/>
          <a:ln w="9525">
            <a:noFill/>
            <a:miter lim="800000"/>
          </a:ln>
        </p:spPr>
        <p:txBody>
          <a:bodyPr lIns="150457" tIns="75228" rIns="150457" bIns="75228">
            <a:spAutoFit/>
          </a:bodyPr>
          <a:lstStyle/>
          <a:p>
            <a:pPr eaLnBrk="0" hangingPunct="0"/>
            <a:r>
              <a:rPr lang="zh-CN" altLang="en-US" sz="2500" b="1">
                <a:latin typeface="微软雅黑" panose="020B0503020204020204" pitchFamily="34" charset="-122"/>
                <a:ea typeface="微软雅黑" panose="020B0503020204020204" pitchFamily="34" charset="-122"/>
              </a:rPr>
              <a:t>登记责任</a:t>
            </a:r>
          </a:p>
          <a:p>
            <a:pPr eaLnBrk="0" hangingPunct="0"/>
            <a:r>
              <a:rPr lang="zh-CN" altLang="en-US">
                <a:solidFill>
                  <a:srgbClr val="3F3F3F"/>
                </a:solidFill>
                <a:latin typeface="微软雅黑" panose="020B0503020204020204" pitchFamily="34" charset="-122"/>
                <a:ea typeface="微软雅黑" panose="020B0503020204020204" pitchFamily="34" charset="-122"/>
              </a:rPr>
              <a:t>信息的登记机构对登记信息的真实性、完整性、准确性负责。</a:t>
            </a:r>
          </a:p>
        </p:txBody>
      </p:sp>
      <p:grpSp>
        <p:nvGrpSpPr>
          <p:cNvPr id="11" name="组合 4"/>
          <p:cNvGrpSpPr/>
          <p:nvPr/>
        </p:nvGrpSpPr>
        <p:grpSpPr bwMode="auto">
          <a:xfrm>
            <a:off x="6643353" y="4144335"/>
            <a:ext cx="1064544" cy="800285"/>
            <a:chOff x="0" y="0"/>
            <a:chExt cx="799160" cy="799819"/>
          </a:xfrm>
        </p:grpSpPr>
        <p:grpSp>
          <p:nvGrpSpPr>
            <p:cNvPr id="12" name="组合 5"/>
            <p:cNvGrpSpPr/>
            <p:nvPr/>
          </p:nvGrpSpPr>
          <p:grpSpPr bwMode="auto">
            <a:xfrm>
              <a:off x="0" y="0"/>
              <a:ext cx="799160" cy="799819"/>
              <a:chOff x="0" y="0"/>
              <a:chExt cx="881684" cy="881684"/>
            </a:xfrm>
          </p:grpSpPr>
          <p:sp>
            <p:nvSpPr>
              <p:cNvPr id="42005" name="椭圆 41"/>
              <p:cNvSpPr>
                <a:spLocks noChangeArrowheads="1"/>
              </p:cNvSpPr>
              <p:nvPr/>
            </p:nvSpPr>
            <p:spPr bwMode="auto">
              <a:xfrm>
                <a:off x="0" y="0"/>
                <a:ext cx="881684" cy="881684"/>
              </a:xfrm>
              <a:prstGeom prst="ellipse">
                <a:avLst/>
              </a:prstGeom>
              <a:gradFill rotWithShape="1">
                <a:gsLst>
                  <a:gs pos="0">
                    <a:srgbClr val="FFFFFF"/>
                  </a:gs>
                  <a:gs pos="45000">
                    <a:srgbClr val="FFFFFF"/>
                  </a:gs>
                  <a:gs pos="100000">
                    <a:srgbClr val="D8D8D8"/>
                  </a:gs>
                </a:gsLst>
                <a:lin ang="18000000" scaled="1"/>
              </a:gradFill>
              <a:ln w="9525">
                <a:noFill/>
                <a:round/>
              </a:ln>
            </p:spPr>
            <p:txBody>
              <a:bodyPr anchor="ctr"/>
              <a:lstStyle/>
              <a:p>
                <a:pPr algn="ctr" eaLnBrk="0" hangingPunct="0"/>
                <a:endParaRPr lang="zh-CN" altLang="en-US" sz="2300">
                  <a:solidFill>
                    <a:srgbClr val="1596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2006" name="椭圆 42"/>
              <p:cNvSpPr>
                <a:spLocks noChangeArrowheads="1"/>
              </p:cNvSpPr>
              <p:nvPr/>
            </p:nvSpPr>
            <p:spPr bwMode="auto">
              <a:xfrm>
                <a:off x="106016" y="106016"/>
                <a:ext cx="669652" cy="669652"/>
              </a:xfrm>
              <a:prstGeom prst="ellipse">
                <a:avLst/>
              </a:prstGeom>
              <a:solidFill>
                <a:schemeClr val="tx1"/>
              </a:solidFill>
              <a:ln w="25400">
                <a:noFill/>
                <a:round/>
              </a:ln>
            </p:spPr>
            <p:txBody>
              <a:bodyPr anchor="ctr"/>
              <a:lstStyle/>
              <a:p>
                <a:pPr algn="ctr" eaLnBrk="0" hangingPunct="0"/>
                <a:endParaRPr lang="zh-CN" altLang="en-US" sz="2300">
                  <a:solidFill>
                    <a:srgbClr val="1596FF"/>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sp>
          <p:nvSpPr>
            <p:cNvPr id="42004" name="TextBox 9"/>
            <p:cNvSpPr>
              <a:spLocks noChangeArrowheads="1"/>
            </p:cNvSpPr>
            <p:nvPr/>
          </p:nvSpPr>
          <p:spPr bwMode="auto">
            <a:xfrm>
              <a:off x="160732" y="240700"/>
              <a:ext cx="282796" cy="384497"/>
            </a:xfrm>
            <a:prstGeom prst="rect">
              <a:avLst/>
            </a:prstGeom>
            <a:noFill/>
            <a:ln w="9525">
              <a:noFill/>
              <a:miter lim="800000"/>
            </a:ln>
          </p:spPr>
          <p:txBody>
            <a:bodyPr wrap="none" lIns="0" tIns="0" rIns="0" bIns="0">
              <a:spAutoFit/>
            </a:bodyPr>
            <a:lstStyle/>
            <a:p>
              <a:pPr eaLnBrk="0" hangingPunct="0"/>
              <a:r>
                <a:rPr lang="zh-CN" altLang="en-US" sz="25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  </a:t>
              </a:r>
              <a:r>
                <a:rPr lang="en-US" altLang="zh-CN" sz="25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4</a:t>
              </a:r>
            </a:p>
          </p:txBody>
        </p:sp>
      </p:grpSp>
      <p:sp>
        <p:nvSpPr>
          <p:cNvPr id="41999" name="椭圆 30"/>
          <p:cNvSpPr>
            <a:spLocks noChangeArrowheads="1"/>
          </p:cNvSpPr>
          <p:nvPr/>
        </p:nvSpPr>
        <p:spPr bwMode="auto">
          <a:xfrm>
            <a:off x="10179842" y="441427"/>
            <a:ext cx="950260" cy="755825"/>
          </a:xfrm>
          <a:prstGeom prst="ellipse">
            <a:avLst/>
          </a:prstGeom>
          <a:solidFill>
            <a:srgbClr val="FFC000"/>
          </a:solidFill>
          <a:ln w="9525">
            <a:noFill/>
            <a:round/>
          </a:ln>
        </p:spPr>
        <p:txBody>
          <a:bodyPr lIns="112864" tIns="56432" rIns="112864" bIns="56432" anchor="ctr"/>
          <a:lstStyle/>
          <a:p>
            <a:pPr algn="ctr"/>
            <a:endParaRPr lang="zh-CN" altLang="en-US" sz="1400">
              <a:solidFill>
                <a:srgbClr val="FFFFFF"/>
              </a:solidFill>
              <a:latin typeface="宋体" panose="02010600030101010101" pitchFamily="2" charset="-122"/>
              <a:sym typeface="宋体" panose="02010600030101010101" pitchFamily="2" charset="-122"/>
            </a:endParaRPr>
          </a:p>
        </p:txBody>
      </p:sp>
      <p:sp>
        <p:nvSpPr>
          <p:cNvPr id="42000" name="矩形 3"/>
          <p:cNvSpPr>
            <a:spLocks noChangeArrowheads="1"/>
          </p:cNvSpPr>
          <p:nvPr/>
        </p:nvSpPr>
        <p:spPr bwMode="auto">
          <a:xfrm>
            <a:off x="10727988" y="655790"/>
            <a:ext cx="1271950" cy="431900"/>
          </a:xfrm>
          <a:prstGeom prst="rect">
            <a:avLst/>
          </a:prstGeom>
          <a:solidFill>
            <a:srgbClr val="002060"/>
          </a:solidFill>
          <a:ln w="9525">
            <a:noFill/>
            <a:miter lim="800000"/>
          </a:ln>
        </p:spPr>
        <p:txBody>
          <a:bodyPr lIns="112864" tIns="56432" rIns="112864" bIns="56432" anchor="ctr"/>
          <a:lstStyle/>
          <a:p>
            <a:pPr algn="ctr"/>
            <a:fld id="{34B92243-03F7-4643-9489-C2E506881060}" type="slidenum">
              <a:rPr lang="zh-CN" altLang="zh-CN" b="1">
                <a:solidFill>
                  <a:srgbClr val="FFFFFF"/>
                </a:solidFill>
                <a:ea typeface="方正兰亭细黑_GBK"/>
                <a:cs typeface="方正兰亭细黑_GBK"/>
              </a:rPr>
              <a:pPr algn="ctr"/>
              <a:t>14</a:t>
            </a:fld>
            <a:endParaRPr lang="zh-CN" altLang="zh-CN" b="1">
              <a:solidFill>
                <a:srgbClr val="FFFFFF"/>
              </a:solidFill>
              <a:ea typeface="方正兰亭细黑_GBK"/>
              <a:cs typeface="方正兰亭细黑_GBK"/>
            </a:endParaRPr>
          </a:p>
        </p:txBody>
      </p:sp>
      <p:grpSp>
        <p:nvGrpSpPr>
          <p:cNvPr id="40" name="Group 5"/>
          <p:cNvGrpSpPr/>
          <p:nvPr/>
        </p:nvGrpSpPr>
        <p:grpSpPr bwMode="auto">
          <a:xfrm>
            <a:off x="546029" y="-185780"/>
            <a:ext cx="8969557" cy="1216308"/>
            <a:chOff x="73029" y="20672"/>
            <a:chExt cx="7228904" cy="1217711"/>
          </a:xfrm>
        </p:grpSpPr>
        <p:grpSp>
          <p:nvGrpSpPr>
            <p:cNvPr id="41" name="Group 6"/>
            <p:cNvGrpSpPr/>
            <p:nvPr/>
          </p:nvGrpSpPr>
          <p:grpSpPr bwMode="auto">
            <a:xfrm>
              <a:off x="73029" y="20672"/>
              <a:ext cx="2429623" cy="1217711"/>
              <a:chOff x="73029" y="20672"/>
              <a:chExt cx="2429623" cy="1217711"/>
            </a:xfrm>
          </p:grpSpPr>
          <p:sp>
            <p:nvSpPr>
              <p:cNvPr id="44" name="椭圆 30"/>
              <p:cNvSpPr>
                <a:spLocks noChangeArrowheads="1"/>
              </p:cNvSpPr>
              <p:nvPr/>
            </p:nvSpPr>
            <p:spPr bwMode="auto">
              <a:xfrm>
                <a:off x="73029" y="639218"/>
                <a:ext cx="620731" cy="599165"/>
              </a:xfrm>
              <a:prstGeom prst="ellipse">
                <a:avLst/>
              </a:prstGeom>
              <a:solidFill>
                <a:srgbClr val="FFC000"/>
              </a:solidFill>
              <a:ln w="9525">
                <a:noFill/>
                <a:round/>
              </a:ln>
            </p:spPr>
            <p:txBody>
              <a:bodyPr anchor="ctr"/>
              <a:lstStyle/>
              <a:p>
                <a:pPr algn="ctr"/>
                <a:endParaRPr lang="zh-CN" altLang="zh-CN" sz="1400">
                  <a:solidFill>
                    <a:srgbClr val="FFFFFF"/>
                  </a:solidFill>
                  <a:latin typeface="宋体" panose="02010600030101010101" pitchFamily="2" charset="-122"/>
                  <a:sym typeface="宋体" panose="02010600030101010101" pitchFamily="2" charset="-122"/>
                </a:endParaRPr>
              </a:p>
            </p:txBody>
          </p:sp>
          <p:sp>
            <p:nvSpPr>
              <p:cNvPr id="45" name="TextBox 31"/>
              <p:cNvSpPr>
                <a:spLocks noChangeArrowheads="1"/>
              </p:cNvSpPr>
              <p:nvPr/>
            </p:nvSpPr>
            <p:spPr bwMode="auto">
              <a:xfrm>
                <a:off x="255563" y="20672"/>
                <a:ext cx="2247089" cy="1124680"/>
              </a:xfrm>
              <a:prstGeom prst="rect">
                <a:avLst/>
              </a:prstGeom>
              <a:noFill/>
              <a:ln w="9525">
                <a:noFill/>
                <a:miter lim="800000"/>
              </a:ln>
            </p:spPr>
            <p:txBody>
              <a:bodyPr>
                <a:spAutoFit/>
              </a:bodyPr>
              <a:lstStyle/>
              <a:p>
                <a:endParaRPr lang="zh-CN" altLang="en-US" sz="6700" dirty="0">
                  <a:sym typeface="Calibri" panose="020F0502020204030204" pitchFamily="34" charset="0"/>
                </a:endParaRPr>
              </a:p>
            </p:txBody>
          </p:sp>
        </p:grpSp>
        <p:sp>
          <p:nvSpPr>
            <p:cNvPr id="42" name="TextBox 22"/>
            <p:cNvSpPr>
              <a:spLocks noChangeArrowheads="1"/>
            </p:cNvSpPr>
            <p:nvPr/>
          </p:nvSpPr>
          <p:spPr bwMode="auto">
            <a:xfrm>
              <a:off x="1615074" y="566071"/>
              <a:ext cx="5686859" cy="554637"/>
            </a:xfrm>
            <a:prstGeom prst="rect">
              <a:avLst/>
            </a:prstGeom>
            <a:noFill/>
            <a:ln w="9525">
              <a:noFill/>
              <a:miter lim="800000"/>
            </a:ln>
          </p:spPr>
          <p:txBody>
            <a:bodyPr wrap="square">
              <a:spAutoFit/>
            </a:bodyPr>
            <a:lstStyle/>
            <a:p>
              <a:pPr eaLnBrk="0" hangingPunct="0"/>
              <a:r>
                <a:rPr lang="zh-CN" altLang="en-US" sz="3000" b="1" dirty="0">
                  <a:solidFill>
                    <a:srgbClr val="262626"/>
                  </a:solidFill>
                  <a:latin typeface="微软雅黑" panose="020B0503020204020204" pitchFamily="34" charset="-122"/>
                  <a:ea typeface="微软雅黑" panose="020B0503020204020204" pitchFamily="34" charset="-122"/>
                  <a:sym typeface="Calibri" panose="020F0502020204030204" pitchFamily="34" charset="0"/>
                </a:rPr>
                <a:t>纸票电子化：票据信息登记要点</a:t>
              </a:r>
            </a:p>
          </p:txBody>
        </p:sp>
        <p:sp>
          <p:nvSpPr>
            <p:cNvPr id="43" name="直接连接符 21"/>
            <p:cNvSpPr>
              <a:spLocks noChangeShapeType="1"/>
            </p:cNvSpPr>
            <p:nvPr/>
          </p:nvSpPr>
          <p:spPr bwMode="auto">
            <a:xfrm>
              <a:off x="831630" y="1044734"/>
              <a:ext cx="5744879" cy="0"/>
            </a:xfrm>
            <a:prstGeom prst="line">
              <a:avLst/>
            </a:prstGeom>
            <a:noFill/>
            <a:ln w="19050">
              <a:solidFill>
                <a:srgbClr val="002060"/>
              </a:solidFill>
              <a:round/>
            </a:ln>
          </p:spPr>
          <p:txBody>
            <a:bodyPr/>
            <a:lstStyle/>
            <a:p>
              <a:endParaRPr lang="zh-CN" altLang="en-US"/>
            </a:p>
          </p:txBody>
        </p:sp>
      </p:grpSp>
      <p:sp>
        <p:nvSpPr>
          <p:cNvPr id="46" name="TextBox 31"/>
          <p:cNvSpPr/>
          <p:nvPr/>
        </p:nvSpPr>
        <p:spPr>
          <a:xfrm>
            <a:off x="335316" y="-134602"/>
            <a:ext cx="2303956" cy="1483572"/>
          </a:xfrm>
          <a:prstGeom prst="rect">
            <a:avLst/>
          </a:prstGeom>
          <a:noFill/>
          <a:ln w="9525">
            <a:noFill/>
          </a:ln>
        </p:spPr>
        <p:txBody>
          <a:bodyPr wrap="square" lIns="112864" tIns="56432" rIns="112864" bIns="56432">
            <a:spAutoFit/>
          </a:bodyPr>
          <a:lstStyle/>
          <a:p>
            <a:pPr lvl="0" eaLnBrk="1" hangingPunct="1"/>
            <a:r>
              <a:rPr lang="en-US" altLang="zh-CN" sz="8900" b="1" dirty="0" smtClean="0">
                <a:solidFill>
                  <a:srgbClr val="002060"/>
                </a:solidFill>
                <a:latin typeface="Times New Roman" panose="02020603050405020304" pitchFamily="18" charset="0"/>
                <a:sym typeface="Times New Roman" panose="02020603050405020304" pitchFamily="18" charset="0"/>
              </a:rPr>
              <a:t>1.</a:t>
            </a:r>
            <a:r>
              <a:rPr lang="en-US" altLang="zh-CN" sz="6700" b="1" dirty="0" smtClean="0">
                <a:solidFill>
                  <a:srgbClr val="002060"/>
                </a:solidFill>
                <a:latin typeface="Times New Roman" panose="02020603050405020304" pitchFamily="18" charset="0"/>
                <a:sym typeface="Times New Roman" panose="02020603050405020304" pitchFamily="18" charset="0"/>
              </a:rPr>
              <a:t>5.2</a:t>
            </a:r>
            <a:endParaRPr lang="zh-CN" altLang="en-US" sz="5900" dirty="0">
              <a:sym typeface="Calibri" panose="020F0502020204030204" pitchFamily="34" charset="0"/>
            </a:endParaRPr>
          </a:p>
        </p:txBody>
      </p:sp>
    </p:spTree>
    <p:extLst>
      <p:ext uri="{BB962C8B-B14F-4D97-AF65-F5344CB8AC3E}">
        <p14:creationId xmlns:p14="http://schemas.microsoft.com/office/powerpoint/2010/main" val="839706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childTnLst>
                                    <p:set>
                                      <p:cBhvr>
                                        <p:cTn id="6" dur="1" fill="hold">
                                          <p:stCondLst>
                                            <p:cond delay="0"/>
                                          </p:stCondLst>
                                        </p:cTn>
                                        <p:tgtEl>
                                          <p:spTgt spid="8206"/>
                                        </p:tgtEl>
                                        <p:attrNameLst>
                                          <p:attrName>style.visibility</p:attrName>
                                        </p:attrNameLst>
                                      </p:cBhvr>
                                      <p:to>
                                        <p:strVal val="visible"/>
                                      </p:to>
                                    </p:set>
                                    <p:animEffect transition="in" filter="fade">
                                      <p:cBhvr>
                                        <p:cTn id="7" dur="500"/>
                                        <p:tgtEl>
                                          <p:spTgt spid="8206"/>
                                        </p:tgtEl>
                                      </p:cBhvr>
                                    </p:animEffect>
                                  </p:childTnLst>
                                </p:cTn>
                              </p:par>
                              <p:par>
                                <p:cTn id="8" presetID="10" presetClass="entr" presetSubtype="0" fill="hold" grpId="0" nodeType="withEffect">
                                  <p:stCondLst>
                                    <p:cond delay="1000"/>
                                  </p:stCondLst>
                                  <p:childTnLst>
                                    <p:set>
                                      <p:cBhvr>
                                        <p:cTn id="9" dur="1" fill="hold">
                                          <p:stCondLst>
                                            <p:cond delay="0"/>
                                          </p:stCondLst>
                                        </p:cTn>
                                        <p:tgtEl>
                                          <p:spTgt spid="8207"/>
                                        </p:tgtEl>
                                        <p:attrNameLst>
                                          <p:attrName>style.visibility</p:attrName>
                                        </p:attrNameLst>
                                      </p:cBhvr>
                                      <p:to>
                                        <p:strVal val="visible"/>
                                      </p:to>
                                    </p:set>
                                    <p:animEffect transition="in" filter="fade">
                                      <p:cBhvr>
                                        <p:cTn id="10" dur="500"/>
                                        <p:tgtEl>
                                          <p:spTgt spid="8207"/>
                                        </p:tgtEl>
                                      </p:cBhvr>
                                    </p:animEffect>
                                  </p:childTnLst>
                                </p:cTn>
                              </p:par>
                              <p:par>
                                <p:cTn id="11" presetID="10" presetClass="entr" presetSubtype="0" fill="hold" grpId="0" nodeType="withEffect">
                                  <p:stCondLst>
                                    <p:cond delay="1500"/>
                                  </p:stCondLst>
                                  <p:childTnLst>
                                    <p:set>
                                      <p:cBhvr>
                                        <p:cTn id="12" dur="1" fill="hold">
                                          <p:stCondLst>
                                            <p:cond delay="0"/>
                                          </p:stCondLst>
                                        </p:cTn>
                                        <p:tgtEl>
                                          <p:spTgt spid="8208"/>
                                        </p:tgtEl>
                                        <p:attrNameLst>
                                          <p:attrName>style.visibility</p:attrName>
                                        </p:attrNameLst>
                                      </p:cBhvr>
                                      <p:to>
                                        <p:strVal val="visible"/>
                                      </p:to>
                                    </p:set>
                                    <p:animEffect transition="in" filter="fade">
                                      <p:cBhvr>
                                        <p:cTn id="13" dur="500"/>
                                        <p:tgtEl>
                                          <p:spTgt spid="8208"/>
                                        </p:tgtEl>
                                      </p:cBhvr>
                                    </p:animEffect>
                                  </p:childTnLst>
                                </p:cTn>
                              </p:par>
                              <p:par>
                                <p:cTn id="14" presetID="10" presetClass="entr" presetSubtype="0" fill="hold" grpId="0" nodeType="withEffect">
                                  <p:stCondLst>
                                    <p:cond delay="1500"/>
                                  </p:stCondLst>
                                  <p:childTnLst>
                                    <p:set>
                                      <p:cBhvr>
                                        <p:cTn id="15" dur="1" fill="hold">
                                          <p:stCondLst>
                                            <p:cond delay="0"/>
                                          </p:stCondLst>
                                        </p:cTn>
                                        <p:tgtEl>
                                          <p:spTgt spid="3"/>
                                        </p:tgtEl>
                                        <p:attrNameLst>
                                          <p:attrName>style.visibility</p:attrName>
                                        </p:attrNameLst>
                                      </p:cBhvr>
                                      <p:to>
                                        <p:strVal val="visible"/>
                                      </p:to>
                                    </p:set>
                                    <p:animEffect transition="in" filter="fade">
                                      <p:cBhvr>
                                        <p:cTn id="1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06" grpId="0"/>
      <p:bldP spid="8207" grpId="0"/>
      <p:bldP spid="8208" grpId="0"/>
      <p:bldP spid="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3">
            <a:biLevel thresh="25000"/>
            <a:extLst>
              <a:ext uri="{28A0092B-C50C-407E-A947-70E740481C1C}">
                <a14:useLocalDpi xmlns:a14="http://schemas.microsoft.com/office/drawing/2010/main" val="0"/>
              </a:ext>
            </a:extLst>
          </a:blip>
          <a:stretch>
            <a:fillRect/>
          </a:stretch>
        </p:blipFill>
        <p:spPr>
          <a:xfrm>
            <a:off x="9011530" y="2133650"/>
            <a:ext cx="1440000" cy="1440000"/>
          </a:xfrm>
          <a:prstGeom prst="rect">
            <a:avLst/>
          </a:prstGeom>
        </p:spPr>
      </p:pic>
      <p:sp>
        <p:nvSpPr>
          <p:cNvPr id="110594" name="椭圆 30"/>
          <p:cNvSpPr>
            <a:spLocks noChangeArrowheads="1"/>
          </p:cNvSpPr>
          <p:nvPr/>
        </p:nvSpPr>
        <p:spPr bwMode="auto">
          <a:xfrm>
            <a:off x="9970321" y="393791"/>
            <a:ext cx="1263485" cy="943194"/>
          </a:xfrm>
          <a:prstGeom prst="ellipse">
            <a:avLst/>
          </a:prstGeom>
          <a:solidFill>
            <a:srgbClr val="FFC000"/>
          </a:solidFill>
          <a:ln w="9525">
            <a:noFill/>
            <a:round/>
          </a:ln>
        </p:spPr>
        <p:txBody>
          <a:bodyPr lIns="112864" tIns="56432" rIns="112864" bIns="56432" anchor="ctr"/>
          <a:lstStyle/>
          <a:p>
            <a:pPr algn="ctr"/>
            <a:endParaRPr lang="zh-CN" altLang="en-US" sz="1400">
              <a:solidFill>
                <a:srgbClr val="FFFFFF"/>
              </a:solidFill>
              <a:latin typeface="宋体" panose="02010600030101010101" pitchFamily="2" charset="-122"/>
              <a:sym typeface="宋体" panose="02010600030101010101" pitchFamily="2" charset="-122"/>
            </a:endParaRPr>
          </a:p>
        </p:txBody>
      </p:sp>
      <p:sp>
        <p:nvSpPr>
          <p:cNvPr id="110595" name="矩形 27"/>
          <p:cNvSpPr>
            <a:spLocks noChangeArrowheads="1"/>
          </p:cNvSpPr>
          <p:nvPr/>
        </p:nvSpPr>
        <p:spPr bwMode="auto">
          <a:xfrm>
            <a:off x="10583" y="6276842"/>
            <a:ext cx="12179830" cy="574808"/>
          </a:xfrm>
          <a:prstGeom prst="rect">
            <a:avLst/>
          </a:prstGeom>
          <a:solidFill>
            <a:srgbClr val="002060"/>
          </a:solidFill>
          <a:ln w="9525">
            <a:noFill/>
            <a:miter lim="800000"/>
          </a:ln>
        </p:spPr>
        <p:txBody>
          <a:bodyPr lIns="112864" tIns="56432" rIns="112864" bIns="56432" anchor="ctr"/>
          <a:lstStyle/>
          <a:p>
            <a:pPr algn="ctr"/>
            <a:endParaRPr lang="zh-CN" altLang="en-US">
              <a:solidFill>
                <a:srgbClr val="FFFFFF"/>
              </a:solidFill>
              <a:latin typeface="宋体" panose="02010600030101010101" pitchFamily="2" charset="-122"/>
              <a:sym typeface="宋体" panose="02010600030101010101" pitchFamily="2" charset="-122"/>
            </a:endParaRPr>
          </a:p>
        </p:txBody>
      </p:sp>
      <p:sp>
        <p:nvSpPr>
          <p:cNvPr id="110596" name="矩形 28"/>
          <p:cNvSpPr>
            <a:spLocks noChangeArrowheads="1"/>
          </p:cNvSpPr>
          <p:nvPr/>
        </p:nvSpPr>
        <p:spPr bwMode="auto">
          <a:xfrm>
            <a:off x="10583" y="6264139"/>
            <a:ext cx="12179830" cy="125441"/>
          </a:xfrm>
          <a:prstGeom prst="rect">
            <a:avLst/>
          </a:prstGeom>
          <a:solidFill>
            <a:srgbClr val="595959"/>
          </a:solidFill>
          <a:ln w="9525">
            <a:noFill/>
            <a:miter lim="800000"/>
          </a:ln>
        </p:spPr>
        <p:txBody>
          <a:bodyPr lIns="112864" tIns="56432" rIns="112864" bIns="56432" anchor="ctr"/>
          <a:lstStyle/>
          <a:p>
            <a:pPr algn="ctr"/>
            <a:endParaRPr lang="zh-CN" altLang="en-US">
              <a:solidFill>
                <a:srgbClr val="FFFFFF"/>
              </a:solidFill>
              <a:latin typeface="宋体" panose="02010600030101010101" pitchFamily="2" charset="-122"/>
              <a:sym typeface="宋体" panose="02010600030101010101" pitchFamily="2" charset="-122"/>
            </a:endParaRPr>
          </a:p>
        </p:txBody>
      </p:sp>
      <p:sp>
        <p:nvSpPr>
          <p:cNvPr id="110597" name="矩形 3"/>
          <p:cNvSpPr>
            <a:spLocks noChangeArrowheads="1"/>
          </p:cNvSpPr>
          <p:nvPr/>
        </p:nvSpPr>
        <p:spPr bwMode="auto">
          <a:xfrm>
            <a:off x="10831690" y="795522"/>
            <a:ext cx="1271952" cy="431900"/>
          </a:xfrm>
          <a:prstGeom prst="rect">
            <a:avLst/>
          </a:prstGeom>
          <a:solidFill>
            <a:srgbClr val="002060"/>
          </a:solidFill>
          <a:ln w="9525">
            <a:noFill/>
            <a:miter lim="800000"/>
          </a:ln>
        </p:spPr>
        <p:txBody>
          <a:bodyPr lIns="112864" tIns="56432" rIns="112864" bIns="56432" anchor="ctr"/>
          <a:lstStyle/>
          <a:p>
            <a:pPr algn="ctr"/>
            <a:fld id="{F5FC8812-0321-4F76-990D-05421336DA90}" type="slidenum">
              <a:rPr lang="zh-CN" altLang="zh-CN" b="1">
                <a:solidFill>
                  <a:srgbClr val="FFFFFF"/>
                </a:solidFill>
                <a:ea typeface="方正兰亭细黑_GBK"/>
                <a:cs typeface="方正兰亭细黑_GBK"/>
              </a:rPr>
              <a:pPr algn="ctr"/>
              <a:t>15</a:t>
            </a:fld>
            <a:endParaRPr lang="zh-CN" altLang="zh-CN" b="1">
              <a:solidFill>
                <a:srgbClr val="FFFFFF"/>
              </a:solidFill>
              <a:ea typeface="方正兰亭细黑_GBK"/>
              <a:cs typeface="方正兰亭细黑_GBK"/>
            </a:endParaRPr>
          </a:p>
        </p:txBody>
      </p:sp>
      <p:sp>
        <p:nvSpPr>
          <p:cNvPr id="110598" name="矩形 4"/>
          <p:cNvSpPr>
            <a:spLocks noChangeArrowheads="1"/>
          </p:cNvSpPr>
          <p:nvPr/>
        </p:nvSpPr>
        <p:spPr bwMode="auto">
          <a:xfrm>
            <a:off x="10723756" y="795522"/>
            <a:ext cx="74073" cy="431900"/>
          </a:xfrm>
          <a:prstGeom prst="rect">
            <a:avLst/>
          </a:prstGeom>
          <a:solidFill>
            <a:srgbClr val="002060"/>
          </a:solidFill>
          <a:ln w="9525">
            <a:noFill/>
            <a:miter lim="800000"/>
          </a:ln>
        </p:spPr>
        <p:txBody>
          <a:bodyPr lIns="112864" tIns="56432" rIns="112864" bIns="56432" anchor="ctr"/>
          <a:lstStyle/>
          <a:p>
            <a:pPr algn="ctr"/>
            <a:endParaRPr lang="zh-CN" altLang="zh-CN">
              <a:solidFill>
                <a:srgbClr val="FFFFFF"/>
              </a:solidFill>
              <a:ea typeface="方正兰亭细黑_GBK"/>
              <a:cs typeface="方正兰亭细黑_GBK"/>
            </a:endParaRPr>
          </a:p>
        </p:txBody>
      </p:sp>
      <p:sp>
        <p:nvSpPr>
          <p:cNvPr id="110599" name="矩形 5"/>
          <p:cNvSpPr>
            <a:spLocks noChangeArrowheads="1"/>
          </p:cNvSpPr>
          <p:nvPr/>
        </p:nvSpPr>
        <p:spPr bwMode="auto">
          <a:xfrm>
            <a:off x="10624284" y="998770"/>
            <a:ext cx="63492" cy="225478"/>
          </a:xfrm>
          <a:prstGeom prst="rect">
            <a:avLst/>
          </a:prstGeom>
          <a:solidFill>
            <a:srgbClr val="002060"/>
          </a:solidFill>
          <a:ln w="9525">
            <a:noFill/>
            <a:miter lim="800000"/>
          </a:ln>
        </p:spPr>
        <p:txBody>
          <a:bodyPr lIns="112864" tIns="56432" rIns="112864" bIns="56432" anchor="ctr"/>
          <a:lstStyle/>
          <a:p>
            <a:pPr algn="ctr"/>
            <a:endParaRPr lang="zh-CN" altLang="zh-CN">
              <a:solidFill>
                <a:srgbClr val="FFFFFF"/>
              </a:solidFill>
              <a:ea typeface="方正兰亭细黑_GBK"/>
              <a:cs typeface="方正兰亭细黑_GBK"/>
            </a:endParaRPr>
          </a:p>
        </p:txBody>
      </p:sp>
      <p:grpSp>
        <p:nvGrpSpPr>
          <p:cNvPr id="2" name="组合 44"/>
          <p:cNvGrpSpPr/>
          <p:nvPr/>
        </p:nvGrpSpPr>
        <p:grpSpPr bwMode="auto">
          <a:xfrm>
            <a:off x="348781" y="90840"/>
            <a:ext cx="9250358" cy="1214718"/>
            <a:chOff x="546100" y="-184150"/>
            <a:chExt cx="6550027" cy="1214438"/>
          </a:xfrm>
        </p:grpSpPr>
        <p:grpSp>
          <p:nvGrpSpPr>
            <p:cNvPr id="3" name="Group 16"/>
            <p:cNvGrpSpPr/>
            <p:nvPr/>
          </p:nvGrpSpPr>
          <p:grpSpPr bwMode="auto">
            <a:xfrm>
              <a:off x="546100" y="-184150"/>
              <a:ext cx="4221415" cy="1214438"/>
              <a:chOff x="0" y="0"/>
              <a:chExt cx="4221131" cy="1217711"/>
            </a:xfrm>
          </p:grpSpPr>
          <p:grpSp>
            <p:nvGrpSpPr>
              <p:cNvPr id="4" name="Group 17"/>
              <p:cNvGrpSpPr/>
              <p:nvPr/>
            </p:nvGrpSpPr>
            <p:grpSpPr bwMode="auto">
              <a:xfrm>
                <a:off x="0" y="0"/>
                <a:ext cx="2653548" cy="1217711"/>
                <a:chOff x="0" y="0"/>
                <a:chExt cx="2653548" cy="1217711"/>
              </a:xfrm>
            </p:grpSpPr>
            <p:sp>
              <p:nvSpPr>
                <p:cNvPr id="110636" name="椭圆 30"/>
                <p:cNvSpPr>
                  <a:spLocks noChangeArrowheads="1"/>
                </p:cNvSpPr>
                <p:nvPr/>
              </p:nvSpPr>
              <p:spPr bwMode="auto">
                <a:xfrm>
                  <a:off x="0" y="618546"/>
                  <a:ext cx="620731" cy="599165"/>
                </a:xfrm>
                <a:prstGeom prst="ellipse">
                  <a:avLst/>
                </a:prstGeom>
                <a:solidFill>
                  <a:srgbClr val="FFC000"/>
                </a:solidFill>
                <a:ln w="9525">
                  <a:noFill/>
                  <a:round/>
                </a:ln>
              </p:spPr>
              <p:txBody>
                <a:bodyPr anchor="ctr"/>
                <a:lstStyle/>
                <a:p>
                  <a:pPr algn="ctr"/>
                  <a:endParaRPr lang="zh-CN" altLang="zh-CN" sz="1400">
                    <a:solidFill>
                      <a:srgbClr val="FFFFFF"/>
                    </a:solidFill>
                    <a:latin typeface="宋体" panose="02010600030101010101" pitchFamily="2" charset="-122"/>
                    <a:sym typeface="宋体" panose="02010600030101010101" pitchFamily="2" charset="-122"/>
                  </a:endParaRPr>
                </a:p>
              </p:txBody>
            </p:sp>
            <p:sp>
              <p:nvSpPr>
                <p:cNvPr id="110637" name="TextBox 31"/>
                <p:cNvSpPr>
                  <a:spLocks noChangeArrowheads="1"/>
                </p:cNvSpPr>
                <p:nvPr/>
              </p:nvSpPr>
              <p:spPr bwMode="auto">
                <a:xfrm>
                  <a:off x="103613" y="0"/>
                  <a:ext cx="2549935" cy="1126152"/>
                </a:xfrm>
                <a:prstGeom prst="rect">
                  <a:avLst/>
                </a:prstGeom>
                <a:noFill/>
                <a:ln w="9525">
                  <a:noFill/>
                  <a:miter lim="800000"/>
                </a:ln>
              </p:spPr>
              <p:txBody>
                <a:bodyPr>
                  <a:spAutoFit/>
                </a:bodyPr>
                <a:lstStyle/>
                <a:p>
                  <a:endParaRPr lang="zh-CN" altLang="en-US" sz="6700" dirty="0">
                    <a:solidFill>
                      <a:srgbClr val="000000"/>
                    </a:solidFill>
                    <a:sym typeface="Calibri" panose="020F0502020204030204" pitchFamily="34" charset="0"/>
                  </a:endParaRPr>
                </a:p>
              </p:txBody>
            </p:sp>
          </p:grpSp>
          <p:sp>
            <p:nvSpPr>
              <p:cNvPr id="110635" name="直接连接符 21"/>
              <p:cNvSpPr>
                <a:spLocks noChangeShapeType="1"/>
              </p:cNvSpPr>
              <p:nvPr/>
            </p:nvSpPr>
            <p:spPr bwMode="auto">
              <a:xfrm>
                <a:off x="620731" y="1024061"/>
                <a:ext cx="3600400" cy="1"/>
              </a:xfrm>
              <a:prstGeom prst="line">
                <a:avLst/>
              </a:prstGeom>
              <a:noFill/>
              <a:ln w="19050">
                <a:solidFill>
                  <a:srgbClr val="002060"/>
                </a:solidFill>
                <a:bevel/>
              </a:ln>
            </p:spPr>
            <p:txBody>
              <a:bodyPr/>
              <a:lstStyle/>
              <a:p>
                <a:endParaRPr lang="zh-CN" altLang="en-US"/>
              </a:p>
            </p:txBody>
          </p:sp>
        </p:grpSp>
        <p:sp>
          <p:nvSpPr>
            <p:cNvPr id="110633" name="TextBox 22"/>
            <p:cNvSpPr>
              <a:spLocks noChangeArrowheads="1"/>
            </p:cNvSpPr>
            <p:nvPr/>
          </p:nvSpPr>
          <p:spPr bwMode="auto">
            <a:xfrm>
              <a:off x="2175031" y="362687"/>
              <a:ext cx="4921096" cy="553870"/>
            </a:xfrm>
            <a:prstGeom prst="rect">
              <a:avLst/>
            </a:prstGeom>
            <a:noFill/>
            <a:ln w="9525">
              <a:noFill/>
              <a:miter lim="800000"/>
            </a:ln>
          </p:spPr>
          <p:txBody>
            <a:bodyPr>
              <a:spAutoFit/>
            </a:bodyPr>
            <a:lstStyle/>
            <a:p>
              <a:r>
                <a:rPr lang="zh-CN" altLang="en-US" sz="3000" b="1" dirty="0">
                  <a:solidFill>
                    <a:srgbClr val="262626"/>
                  </a:solidFill>
                  <a:latin typeface="微软雅黑" panose="020B0503020204020204" pitchFamily="34" charset="-122"/>
                  <a:ea typeface="微软雅黑" panose="020B0503020204020204" pitchFamily="34" charset="-122"/>
                  <a:sym typeface="微软雅黑" panose="020B0503020204020204" pitchFamily="34" charset="-122"/>
                </a:rPr>
                <a:t>纸票电子化：基本原则</a:t>
              </a:r>
            </a:p>
          </p:txBody>
        </p:sp>
      </p:grpSp>
      <p:sp>
        <p:nvSpPr>
          <p:cNvPr id="17" name="TextBox 31"/>
          <p:cNvSpPr/>
          <p:nvPr/>
        </p:nvSpPr>
        <p:spPr>
          <a:xfrm>
            <a:off x="239318" y="116660"/>
            <a:ext cx="2303956" cy="1483572"/>
          </a:xfrm>
          <a:prstGeom prst="rect">
            <a:avLst/>
          </a:prstGeom>
          <a:noFill/>
          <a:ln w="9525">
            <a:noFill/>
          </a:ln>
        </p:spPr>
        <p:txBody>
          <a:bodyPr wrap="square" lIns="112864" tIns="56432" rIns="112864" bIns="56432">
            <a:spAutoFit/>
          </a:bodyPr>
          <a:lstStyle/>
          <a:p>
            <a:pPr lvl="0" eaLnBrk="1" hangingPunct="1"/>
            <a:r>
              <a:rPr lang="en-US" altLang="zh-CN" sz="8900" b="1" dirty="0" smtClean="0">
                <a:solidFill>
                  <a:srgbClr val="002060"/>
                </a:solidFill>
                <a:latin typeface="Times New Roman" panose="02020603050405020304" pitchFamily="18" charset="0"/>
                <a:sym typeface="Times New Roman" panose="02020603050405020304" pitchFamily="18" charset="0"/>
              </a:rPr>
              <a:t>1.</a:t>
            </a:r>
            <a:r>
              <a:rPr lang="en-US" altLang="zh-CN" sz="6700" b="1" dirty="0" smtClean="0">
                <a:solidFill>
                  <a:srgbClr val="002060"/>
                </a:solidFill>
                <a:latin typeface="Times New Roman" panose="02020603050405020304" pitchFamily="18" charset="0"/>
                <a:sym typeface="Times New Roman" panose="02020603050405020304" pitchFamily="18" charset="0"/>
              </a:rPr>
              <a:t>5.</a:t>
            </a:r>
            <a:r>
              <a:rPr lang="en-US" altLang="zh-CN" sz="5900" b="1" dirty="0" smtClean="0">
                <a:solidFill>
                  <a:srgbClr val="002060"/>
                </a:solidFill>
                <a:latin typeface="Times New Roman" panose="02020603050405020304" pitchFamily="18" charset="0"/>
                <a:sym typeface="Times New Roman" panose="02020603050405020304" pitchFamily="18" charset="0"/>
              </a:rPr>
              <a:t>3</a:t>
            </a:r>
            <a:endParaRPr lang="zh-CN" altLang="en-US" sz="5900" dirty="0">
              <a:sym typeface="Calibri" panose="020F0502020204030204" pitchFamily="34" charset="0"/>
            </a:endParaRPr>
          </a:p>
        </p:txBody>
      </p:sp>
      <p:sp>
        <p:nvSpPr>
          <p:cNvPr id="18" name="Oval 6"/>
          <p:cNvSpPr>
            <a:spLocks noChangeArrowheads="1"/>
          </p:cNvSpPr>
          <p:nvPr/>
        </p:nvSpPr>
        <p:spPr bwMode="auto">
          <a:xfrm>
            <a:off x="1065287" y="2132856"/>
            <a:ext cx="1419148" cy="1421314"/>
          </a:xfrm>
          <a:prstGeom prst="ellipse">
            <a:avLst/>
          </a:prstGeom>
          <a:noFill/>
          <a:ln w="3175">
            <a:solidFill>
              <a:schemeClr val="tx1"/>
            </a:solidFill>
          </a:ln>
          <a:effectLst/>
          <a:extLst>
            <a:ext uri="{909E8E84-426E-40DD-AFC4-6F175D3DCCD1}">
              <a14:hiddenFill xmlns:a14="http://schemas.microsoft.com/office/drawing/2010/main">
                <a:solidFill>
                  <a:schemeClr val="accent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lIns="102916" tIns="51458" rIns="102916" bIns="51458" rtlCol="0" anchor="ctr"/>
          <a:lstStyle/>
          <a:p>
            <a:pPr algn="ctr"/>
            <a:endParaRPr lang="zh-CN" altLang="en-US"/>
          </a:p>
        </p:txBody>
      </p:sp>
      <p:sp>
        <p:nvSpPr>
          <p:cNvPr id="19" name="Oval 7"/>
          <p:cNvSpPr>
            <a:spLocks noChangeArrowheads="1"/>
          </p:cNvSpPr>
          <p:nvPr/>
        </p:nvSpPr>
        <p:spPr bwMode="auto">
          <a:xfrm>
            <a:off x="3414031" y="2487806"/>
            <a:ext cx="710332" cy="710405"/>
          </a:xfrm>
          <a:prstGeom prst="ellipse">
            <a:avLst/>
          </a:prstGeom>
          <a:noFill/>
          <a:ln w="3175">
            <a:solidFill>
              <a:schemeClr val="tx1"/>
            </a:solidFill>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20" name="Oval 8"/>
          <p:cNvSpPr>
            <a:spLocks noChangeArrowheads="1"/>
          </p:cNvSpPr>
          <p:nvPr/>
        </p:nvSpPr>
        <p:spPr bwMode="auto">
          <a:xfrm>
            <a:off x="5085705" y="2132856"/>
            <a:ext cx="1418643" cy="1421314"/>
          </a:xfrm>
          <a:prstGeom prst="ellipse">
            <a:avLst/>
          </a:prstGeom>
          <a:noFill/>
          <a:ln w="3175">
            <a:solidFill>
              <a:schemeClr val="tx1"/>
            </a:solidFill>
          </a:ln>
          <a:effectLst/>
          <a:extLst>
            <a:ext uri="{909E8E84-426E-40DD-AFC4-6F175D3DCCD1}">
              <a14:hiddenFill xmlns:a14="http://schemas.microsoft.com/office/drawing/2010/main">
                <a:solidFill>
                  <a:schemeClr val="accent3"/>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lIns="102916" tIns="51458" rIns="102916" bIns="51458" rtlCol="0" anchor="ctr"/>
          <a:lstStyle/>
          <a:p>
            <a:pPr algn="ctr"/>
            <a:endParaRPr lang="zh-CN" altLang="en-US"/>
          </a:p>
        </p:txBody>
      </p:sp>
      <p:sp>
        <p:nvSpPr>
          <p:cNvPr id="21" name="Oval 9"/>
          <p:cNvSpPr>
            <a:spLocks noChangeArrowheads="1"/>
          </p:cNvSpPr>
          <p:nvPr/>
        </p:nvSpPr>
        <p:spPr bwMode="auto">
          <a:xfrm>
            <a:off x="7403709" y="2487806"/>
            <a:ext cx="708816" cy="710405"/>
          </a:xfrm>
          <a:prstGeom prst="ellipse">
            <a:avLst/>
          </a:prstGeom>
          <a:noFill/>
          <a:ln w="3175">
            <a:solidFill>
              <a:schemeClr val="tx1"/>
            </a:solidFill>
          </a:ln>
          <a:effectLst/>
          <a:extLst>
            <a:ext uri="{909E8E84-426E-40DD-AFC4-6F175D3DCCD1}">
              <a14:hiddenFill xmlns:a14="http://schemas.microsoft.com/office/drawing/2010/main">
                <a:solidFill>
                  <a:schemeClr val="tx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lIns="102916" tIns="51458" rIns="102916" bIns="51458" rtlCol="0" anchor="ctr"/>
          <a:lstStyle/>
          <a:p>
            <a:pPr algn="ctr"/>
            <a:endParaRPr lang="zh-CN" altLang="en-US"/>
          </a:p>
        </p:txBody>
      </p:sp>
      <p:sp>
        <p:nvSpPr>
          <p:cNvPr id="22" name="Oval 10"/>
          <p:cNvSpPr>
            <a:spLocks noChangeArrowheads="1"/>
          </p:cNvSpPr>
          <p:nvPr/>
        </p:nvSpPr>
        <p:spPr bwMode="auto">
          <a:xfrm>
            <a:off x="9043638" y="2132856"/>
            <a:ext cx="1419148" cy="1421314"/>
          </a:xfrm>
          <a:prstGeom prst="ellipse">
            <a:avLst/>
          </a:prstGeom>
          <a:noFill/>
          <a:ln w="3175">
            <a:solidFill>
              <a:schemeClr val="tx1"/>
            </a:solidFill>
          </a:ln>
          <a:effectLst/>
          <a:extLst>
            <a:ext uri="{909E8E84-426E-40DD-AFC4-6F175D3DCCD1}">
              <a14:hiddenFill xmlns:a14="http://schemas.microsoft.com/office/drawing/2010/main">
                <a:solidFill>
                  <a:schemeClr val="accent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23" name="Oval 11"/>
          <p:cNvSpPr>
            <a:spLocks noChangeArrowheads="1"/>
          </p:cNvSpPr>
          <p:nvPr/>
        </p:nvSpPr>
        <p:spPr bwMode="auto">
          <a:xfrm>
            <a:off x="2880524" y="2773989"/>
            <a:ext cx="137419" cy="138542"/>
          </a:xfrm>
          <a:prstGeom prst="ellipse">
            <a:avLst/>
          </a:prstGeom>
          <a:solidFill>
            <a:schemeClr val="bg1">
              <a:lumMod val="6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02916" tIns="51458" rIns="102916" bIns="51458" rtlCol="0" anchor="ctr"/>
          <a:lstStyle/>
          <a:p>
            <a:pPr algn="ctr"/>
            <a:endParaRPr lang="zh-CN" altLang="en-US"/>
          </a:p>
        </p:txBody>
      </p:sp>
      <p:sp>
        <p:nvSpPr>
          <p:cNvPr id="24" name="Oval 13"/>
          <p:cNvSpPr>
            <a:spLocks noChangeArrowheads="1"/>
          </p:cNvSpPr>
          <p:nvPr/>
        </p:nvSpPr>
        <p:spPr bwMode="auto">
          <a:xfrm>
            <a:off x="6869194" y="2773989"/>
            <a:ext cx="138429" cy="138542"/>
          </a:xfrm>
          <a:prstGeom prst="ellipse">
            <a:avLst/>
          </a:prstGeom>
          <a:solidFill>
            <a:schemeClr val="bg1">
              <a:lumMod val="6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25" name="Line 15"/>
          <p:cNvSpPr>
            <a:spLocks noChangeShapeType="1"/>
          </p:cNvSpPr>
          <p:nvPr/>
        </p:nvSpPr>
        <p:spPr bwMode="auto">
          <a:xfrm>
            <a:off x="1744824" y="3647787"/>
            <a:ext cx="0" cy="502087"/>
          </a:xfrm>
          <a:prstGeom prst="line">
            <a:avLst/>
          </a:prstGeom>
          <a:noFill/>
          <a:ln w="4" cap="flat">
            <a:solidFill>
              <a:schemeClr val="bg1">
                <a:lumMod val="65000"/>
              </a:schemeClr>
            </a:solidFill>
            <a:prstDash val="solid"/>
            <a:miter lim="800000"/>
          </a:ln>
          <a:extLst>
            <a:ext uri="{909E8E84-426E-40DD-AFC4-6F175D3DCCD1}">
              <a14:hiddenFill xmlns:a14="http://schemas.microsoft.com/office/drawing/2010/main">
                <a:noFill/>
              </a14:hiddenFill>
            </a:ext>
          </a:extLst>
        </p:spPr>
        <p:txBody>
          <a:bodyPr vert="horz" wrap="square" lIns="91840" tIns="45920" rIns="91840" bIns="45920" numCol="1" anchor="t" anchorCtr="0" compatLnSpc="1"/>
          <a:lstStyle/>
          <a:p>
            <a:endParaRPr lang="zh-CN" altLang="en-US"/>
          </a:p>
        </p:txBody>
      </p:sp>
      <p:sp>
        <p:nvSpPr>
          <p:cNvPr id="26" name="Line 16"/>
          <p:cNvSpPr>
            <a:spLocks noChangeShapeType="1"/>
          </p:cNvSpPr>
          <p:nvPr/>
        </p:nvSpPr>
        <p:spPr bwMode="auto">
          <a:xfrm>
            <a:off x="3769065" y="3278102"/>
            <a:ext cx="0" cy="306915"/>
          </a:xfrm>
          <a:prstGeom prst="line">
            <a:avLst/>
          </a:prstGeom>
          <a:noFill/>
          <a:ln w="4" cap="flat">
            <a:solidFill>
              <a:schemeClr val="bg1">
                <a:lumMod val="65000"/>
              </a:schemeClr>
            </a:solidFill>
            <a:prstDash val="solid"/>
            <a:miter lim="800000"/>
          </a:ln>
          <a:extLst>
            <a:ext uri="{909E8E84-426E-40DD-AFC4-6F175D3DCCD1}">
              <a14:hiddenFill xmlns:a14="http://schemas.microsoft.com/office/drawing/2010/main">
                <a:noFill/>
              </a14:hiddenFill>
            </a:ext>
          </a:extLst>
        </p:spPr>
        <p:txBody>
          <a:bodyPr vert="horz" wrap="square" lIns="91840" tIns="45920" rIns="91840" bIns="45920" numCol="1" anchor="t" anchorCtr="0" compatLnSpc="1"/>
          <a:lstStyle/>
          <a:p>
            <a:endParaRPr lang="zh-CN" altLang="en-US"/>
          </a:p>
        </p:txBody>
      </p:sp>
      <p:sp>
        <p:nvSpPr>
          <p:cNvPr id="27" name="Line 17"/>
          <p:cNvSpPr>
            <a:spLocks noChangeShapeType="1"/>
          </p:cNvSpPr>
          <p:nvPr/>
        </p:nvSpPr>
        <p:spPr bwMode="auto">
          <a:xfrm>
            <a:off x="5813276" y="3654287"/>
            <a:ext cx="0" cy="502087"/>
          </a:xfrm>
          <a:prstGeom prst="line">
            <a:avLst/>
          </a:prstGeom>
          <a:noFill/>
          <a:ln w="4" cap="flat">
            <a:solidFill>
              <a:schemeClr val="bg1">
                <a:lumMod val="65000"/>
              </a:schemeClr>
            </a:solidFill>
            <a:prstDash val="solid"/>
            <a:miter lim="800000"/>
          </a:ln>
          <a:extLst>
            <a:ext uri="{909E8E84-426E-40DD-AFC4-6F175D3DCCD1}">
              <a14:hiddenFill xmlns:a14="http://schemas.microsoft.com/office/drawing/2010/main">
                <a:noFill/>
              </a14:hiddenFill>
            </a:ext>
          </a:extLst>
        </p:spPr>
        <p:txBody>
          <a:bodyPr vert="horz" wrap="square" lIns="91840" tIns="45920" rIns="91840" bIns="45920" numCol="1" anchor="t" anchorCtr="0" compatLnSpc="1"/>
          <a:lstStyle/>
          <a:p>
            <a:endParaRPr lang="zh-CN" altLang="en-US"/>
          </a:p>
        </p:txBody>
      </p:sp>
      <p:sp>
        <p:nvSpPr>
          <p:cNvPr id="28" name="Line 18"/>
          <p:cNvSpPr>
            <a:spLocks noChangeShapeType="1"/>
          </p:cNvSpPr>
          <p:nvPr/>
        </p:nvSpPr>
        <p:spPr bwMode="auto">
          <a:xfrm>
            <a:off x="7758370" y="3278102"/>
            <a:ext cx="0" cy="306915"/>
          </a:xfrm>
          <a:prstGeom prst="line">
            <a:avLst/>
          </a:prstGeom>
          <a:noFill/>
          <a:ln w="4" cap="flat">
            <a:solidFill>
              <a:schemeClr val="bg1">
                <a:lumMod val="65000"/>
              </a:schemeClr>
            </a:solidFill>
            <a:prstDash val="solid"/>
            <a:miter lim="800000"/>
          </a:ln>
          <a:extLst>
            <a:ext uri="{909E8E84-426E-40DD-AFC4-6F175D3DCCD1}">
              <a14:hiddenFill xmlns:a14="http://schemas.microsoft.com/office/drawing/2010/main">
                <a:noFill/>
              </a14:hiddenFill>
            </a:ext>
          </a:extLst>
        </p:spPr>
        <p:txBody>
          <a:bodyPr vert="horz" wrap="square" lIns="91840" tIns="45920" rIns="91840" bIns="45920" numCol="1" anchor="t" anchorCtr="0" compatLnSpc="1"/>
          <a:lstStyle/>
          <a:p>
            <a:endParaRPr lang="zh-CN" altLang="en-US"/>
          </a:p>
        </p:txBody>
      </p:sp>
      <p:sp>
        <p:nvSpPr>
          <p:cNvPr id="29" name="Line 19"/>
          <p:cNvSpPr>
            <a:spLocks noChangeShapeType="1"/>
          </p:cNvSpPr>
          <p:nvPr/>
        </p:nvSpPr>
        <p:spPr bwMode="auto">
          <a:xfrm>
            <a:off x="9809720" y="3654287"/>
            <a:ext cx="0" cy="502087"/>
          </a:xfrm>
          <a:prstGeom prst="line">
            <a:avLst/>
          </a:prstGeom>
          <a:noFill/>
          <a:ln w="4" cap="flat">
            <a:solidFill>
              <a:schemeClr val="bg1">
                <a:lumMod val="65000"/>
              </a:schemeClr>
            </a:solidFill>
            <a:prstDash val="solid"/>
            <a:miter lim="800000"/>
          </a:ln>
          <a:extLst>
            <a:ext uri="{909E8E84-426E-40DD-AFC4-6F175D3DCCD1}">
              <a14:hiddenFill xmlns:a14="http://schemas.microsoft.com/office/drawing/2010/main">
                <a:noFill/>
              </a14:hiddenFill>
            </a:ext>
          </a:extLst>
        </p:spPr>
        <p:txBody>
          <a:bodyPr vert="horz" wrap="square" lIns="91840" tIns="45920" rIns="91840" bIns="45920" numCol="1" anchor="t" anchorCtr="0" compatLnSpc="1"/>
          <a:lstStyle/>
          <a:p>
            <a:endParaRPr lang="zh-CN" altLang="en-US"/>
          </a:p>
        </p:txBody>
      </p:sp>
      <p:sp>
        <p:nvSpPr>
          <p:cNvPr id="30" name="Freeform 24"/>
          <p:cNvSpPr>
            <a:spLocks noEditPoints="1"/>
          </p:cNvSpPr>
          <p:nvPr/>
        </p:nvSpPr>
        <p:spPr bwMode="auto">
          <a:xfrm>
            <a:off x="3574194" y="2647850"/>
            <a:ext cx="390003" cy="390321"/>
          </a:xfrm>
          <a:custGeom>
            <a:avLst/>
            <a:gdLst>
              <a:gd name="T0" fmla="*/ 919 w 1838"/>
              <a:gd name="T1" fmla="*/ 0 h 1838"/>
              <a:gd name="T2" fmla="*/ 0 w 1838"/>
              <a:gd name="T3" fmla="*/ 919 h 1838"/>
              <a:gd name="T4" fmla="*/ 919 w 1838"/>
              <a:gd name="T5" fmla="*/ 1838 h 1838"/>
              <a:gd name="T6" fmla="*/ 1838 w 1838"/>
              <a:gd name="T7" fmla="*/ 919 h 1838"/>
              <a:gd name="T8" fmla="*/ 919 w 1838"/>
              <a:gd name="T9" fmla="*/ 0 h 1838"/>
              <a:gd name="T10" fmla="*/ 919 w 1838"/>
              <a:gd name="T11" fmla="*/ 1608 h 1838"/>
              <a:gd name="T12" fmla="*/ 919 w 1838"/>
              <a:gd name="T13" fmla="*/ 1608 h 1838"/>
              <a:gd name="T14" fmla="*/ 230 w 1838"/>
              <a:gd name="T15" fmla="*/ 919 h 1838"/>
              <a:gd name="T16" fmla="*/ 919 w 1838"/>
              <a:gd name="T17" fmla="*/ 230 h 1838"/>
              <a:gd name="T18" fmla="*/ 1608 w 1838"/>
              <a:gd name="T19" fmla="*/ 919 h 1838"/>
              <a:gd name="T20" fmla="*/ 919 w 1838"/>
              <a:gd name="T21" fmla="*/ 1608 h 1838"/>
              <a:gd name="T22" fmla="*/ 1493 w 1838"/>
              <a:gd name="T23" fmla="*/ 919 h 1838"/>
              <a:gd name="T24" fmla="*/ 1493 w 1838"/>
              <a:gd name="T25" fmla="*/ 919 h 1838"/>
              <a:gd name="T26" fmla="*/ 1378 w 1838"/>
              <a:gd name="T27" fmla="*/ 1034 h 1838"/>
              <a:gd name="T28" fmla="*/ 919 w 1838"/>
              <a:gd name="T29" fmla="*/ 1034 h 1838"/>
              <a:gd name="T30" fmla="*/ 804 w 1838"/>
              <a:gd name="T31" fmla="*/ 919 h 1838"/>
              <a:gd name="T32" fmla="*/ 804 w 1838"/>
              <a:gd name="T33" fmla="*/ 460 h 1838"/>
              <a:gd name="T34" fmla="*/ 919 w 1838"/>
              <a:gd name="T35" fmla="*/ 345 h 1838"/>
              <a:gd name="T36" fmla="*/ 1034 w 1838"/>
              <a:gd name="T37" fmla="*/ 460 h 1838"/>
              <a:gd name="T38" fmla="*/ 1034 w 1838"/>
              <a:gd name="T39" fmla="*/ 804 h 1838"/>
              <a:gd name="T40" fmla="*/ 1378 w 1838"/>
              <a:gd name="T41" fmla="*/ 804 h 1838"/>
              <a:gd name="T42" fmla="*/ 1493 w 1838"/>
              <a:gd name="T43" fmla="*/ 919 h 18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38" h="1838">
                <a:moveTo>
                  <a:pt x="919" y="0"/>
                </a:moveTo>
                <a:cubicBezTo>
                  <a:pt x="411" y="0"/>
                  <a:pt x="0" y="412"/>
                  <a:pt x="0" y="919"/>
                </a:cubicBezTo>
                <a:cubicBezTo>
                  <a:pt x="0" y="1427"/>
                  <a:pt x="411" y="1838"/>
                  <a:pt x="919" y="1838"/>
                </a:cubicBezTo>
                <a:cubicBezTo>
                  <a:pt x="1426" y="1838"/>
                  <a:pt x="1838" y="1427"/>
                  <a:pt x="1838" y="919"/>
                </a:cubicBezTo>
                <a:cubicBezTo>
                  <a:pt x="1838" y="412"/>
                  <a:pt x="1426" y="0"/>
                  <a:pt x="919" y="0"/>
                </a:cubicBezTo>
                <a:close/>
                <a:moveTo>
                  <a:pt x="919" y="1608"/>
                </a:moveTo>
                <a:cubicBezTo>
                  <a:pt x="919" y="1608"/>
                  <a:pt x="919" y="1608"/>
                  <a:pt x="919" y="1608"/>
                </a:cubicBezTo>
                <a:cubicBezTo>
                  <a:pt x="539" y="1608"/>
                  <a:pt x="230" y="1299"/>
                  <a:pt x="230" y="919"/>
                </a:cubicBezTo>
                <a:cubicBezTo>
                  <a:pt x="230" y="539"/>
                  <a:pt x="539" y="230"/>
                  <a:pt x="919" y="230"/>
                </a:cubicBezTo>
                <a:cubicBezTo>
                  <a:pt x="1299" y="230"/>
                  <a:pt x="1608" y="539"/>
                  <a:pt x="1608" y="919"/>
                </a:cubicBezTo>
                <a:cubicBezTo>
                  <a:pt x="1608" y="1299"/>
                  <a:pt x="1299" y="1608"/>
                  <a:pt x="919" y="1608"/>
                </a:cubicBezTo>
                <a:close/>
                <a:moveTo>
                  <a:pt x="1493" y="919"/>
                </a:moveTo>
                <a:cubicBezTo>
                  <a:pt x="1493" y="919"/>
                  <a:pt x="1493" y="919"/>
                  <a:pt x="1493" y="919"/>
                </a:cubicBezTo>
                <a:cubicBezTo>
                  <a:pt x="1493" y="983"/>
                  <a:pt x="1442" y="1034"/>
                  <a:pt x="1378" y="1034"/>
                </a:cubicBezTo>
                <a:cubicBezTo>
                  <a:pt x="919" y="1034"/>
                  <a:pt x="919" y="1034"/>
                  <a:pt x="919" y="1034"/>
                </a:cubicBezTo>
                <a:cubicBezTo>
                  <a:pt x="856" y="1034"/>
                  <a:pt x="804" y="983"/>
                  <a:pt x="804" y="919"/>
                </a:cubicBezTo>
                <a:cubicBezTo>
                  <a:pt x="804" y="460"/>
                  <a:pt x="804" y="460"/>
                  <a:pt x="804" y="460"/>
                </a:cubicBezTo>
                <a:cubicBezTo>
                  <a:pt x="804" y="396"/>
                  <a:pt x="856" y="345"/>
                  <a:pt x="919" y="345"/>
                </a:cubicBezTo>
                <a:cubicBezTo>
                  <a:pt x="982" y="345"/>
                  <a:pt x="1034" y="396"/>
                  <a:pt x="1034" y="460"/>
                </a:cubicBezTo>
                <a:cubicBezTo>
                  <a:pt x="1034" y="804"/>
                  <a:pt x="1034" y="804"/>
                  <a:pt x="1034" y="804"/>
                </a:cubicBezTo>
                <a:cubicBezTo>
                  <a:pt x="1378" y="804"/>
                  <a:pt x="1378" y="804"/>
                  <a:pt x="1378" y="804"/>
                </a:cubicBezTo>
                <a:cubicBezTo>
                  <a:pt x="1442" y="804"/>
                  <a:pt x="1493" y="856"/>
                  <a:pt x="1493" y="919"/>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840" tIns="45920" rIns="91840" bIns="45920" numCol="1" anchor="t" anchorCtr="0" compatLnSpc="1"/>
          <a:lstStyle/>
          <a:p>
            <a:endParaRPr lang="zh-CN" altLang="en-US"/>
          </a:p>
        </p:txBody>
      </p:sp>
      <p:sp>
        <p:nvSpPr>
          <p:cNvPr id="31" name="Freeform 25"/>
          <p:cNvSpPr/>
          <p:nvPr/>
        </p:nvSpPr>
        <p:spPr bwMode="auto">
          <a:xfrm>
            <a:off x="5585604" y="2432616"/>
            <a:ext cx="455343" cy="821799"/>
          </a:xfrm>
          <a:custGeom>
            <a:avLst/>
            <a:gdLst>
              <a:gd name="T0" fmla="*/ 604 w 637"/>
              <a:gd name="T1" fmla="*/ 610 h 1149"/>
              <a:gd name="T2" fmla="*/ 604 w 637"/>
              <a:gd name="T3" fmla="*/ 610 h 1149"/>
              <a:gd name="T4" fmla="*/ 637 w 637"/>
              <a:gd name="T5" fmla="*/ 739 h 1149"/>
              <a:gd name="T6" fmla="*/ 569 w 637"/>
              <a:gd name="T7" fmla="*/ 929 h 1149"/>
              <a:gd name="T8" fmla="*/ 373 w 637"/>
              <a:gd name="T9" fmla="*/ 1019 h 1149"/>
              <a:gd name="T10" fmla="*/ 373 w 637"/>
              <a:gd name="T11" fmla="*/ 1149 h 1149"/>
              <a:gd name="T12" fmla="*/ 264 w 637"/>
              <a:gd name="T13" fmla="*/ 1149 h 1149"/>
              <a:gd name="T14" fmla="*/ 264 w 637"/>
              <a:gd name="T15" fmla="*/ 1019 h 1149"/>
              <a:gd name="T16" fmla="*/ 0 w 637"/>
              <a:gd name="T17" fmla="*/ 771 h 1149"/>
              <a:gd name="T18" fmla="*/ 168 w 637"/>
              <a:gd name="T19" fmla="*/ 728 h 1149"/>
              <a:gd name="T20" fmla="*/ 323 w 637"/>
              <a:gd name="T21" fmla="*/ 870 h 1149"/>
              <a:gd name="T22" fmla="*/ 413 w 637"/>
              <a:gd name="T23" fmla="*/ 839 h 1149"/>
              <a:gd name="T24" fmla="*/ 442 w 637"/>
              <a:gd name="T25" fmla="*/ 766 h 1149"/>
              <a:gd name="T26" fmla="*/ 413 w 637"/>
              <a:gd name="T27" fmla="*/ 698 h 1149"/>
              <a:gd name="T28" fmla="*/ 284 w 637"/>
              <a:gd name="T29" fmla="*/ 640 h 1149"/>
              <a:gd name="T30" fmla="*/ 144 w 637"/>
              <a:gd name="T31" fmla="*/ 578 h 1149"/>
              <a:gd name="T32" fmla="*/ 62 w 637"/>
              <a:gd name="T33" fmla="*/ 493 h 1149"/>
              <a:gd name="T34" fmla="*/ 31 w 637"/>
              <a:gd name="T35" fmla="*/ 366 h 1149"/>
              <a:gd name="T36" fmla="*/ 87 w 637"/>
              <a:gd name="T37" fmla="*/ 194 h 1149"/>
              <a:gd name="T38" fmla="*/ 264 w 637"/>
              <a:gd name="T39" fmla="*/ 101 h 1149"/>
              <a:gd name="T40" fmla="*/ 264 w 637"/>
              <a:gd name="T41" fmla="*/ 0 h 1149"/>
              <a:gd name="T42" fmla="*/ 373 w 637"/>
              <a:gd name="T43" fmla="*/ 0 h 1149"/>
              <a:gd name="T44" fmla="*/ 373 w 637"/>
              <a:gd name="T45" fmla="*/ 101 h 1149"/>
              <a:gd name="T46" fmla="*/ 609 w 637"/>
              <a:gd name="T47" fmla="*/ 307 h 1149"/>
              <a:gd name="T48" fmla="*/ 459 w 637"/>
              <a:gd name="T49" fmla="*/ 369 h 1149"/>
              <a:gd name="T50" fmla="*/ 323 w 637"/>
              <a:gd name="T51" fmla="*/ 242 h 1149"/>
              <a:gd name="T52" fmla="*/ 250 w 637"/>
              <a:gd name="T53" fmla="*/ 270 h 1149"/>
              <a:gd name="T54" fmla="*/ 222 w 637"/>
              <a:gd name="T55" fmla="*/ 339 h 1149"/>
              <a:gd name="T56" fmla="*/ 249 w 637"/>
              <a:gd name="T57" fmla="*/ 402 h 1149"/>
              <a:gd name="T58" fmla="*/ 364 w 637"/>
              <a:gd name="T59" fmla="*/ 456 h 1149"/>
              <a:gd name="T60" fmla="*/ 516 w 637"/>
              <a:gd name="T61" fmla="*/ 523 h 1149"/>
              <a:gd name="T62" fmla="*/ 604 w 637"/>
              <a:gd name="T63" fmla="*/ 610 h 1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37" h="1149">
                <a:moveTo>
                  <a:pt x="604" y="610"/>
                </a:moveTo>
                <a:cubicBezTo>
                  <a:pt x="604" y="610"/>
                  <a:pt x="604" y="610"/>
                  <a:pt x="604" y="610"/>
                </a:cubicBezTo>
                <a:cubicBezTo>
                  <a:pt x="626" y="647"/>
                  <a:pt x="637" y="690"/>
                  <a:pt x="637" y="739"/>
                </a:cubicBezTo>
                <a:cubicBezTo>
                  <a:pt x="637" y="815"/>
                  <a:pt x="614" y="879"/>
                  <a:pt x="569" y="929"/>
                </a:cubicBezTo>
                <a:cubicBezTo>
                  <a:pt x="523" y="980"/>
                  <a:pt x="458" y="1010"/>
                  <a:pt x="373" y="1019"/>
                </a:cubicBezTo>
                <a:cubicBezTo>
                  <a:pt x="373" y="1149"/>
                  <a:pt x="373" y="1149"/>
                  <a:pt x="373" y="1149"/>
                </a:cubicBezTo>
                <a:cubicBezTo>
                  <a:pt x="264" y="1149"/>
                  <a:pt x="264" y="1149"/>
                  <a:pt x="264" y="1149"/>
                </a:cubicBezTo>
                <a:cubicBezTo>
                  <a:pt x="264" y="1019"/>
                  <a:pt x="264" y="1019"/>
                  <a:pt x="264" y="1019"/>
                </a:cubicBezTo>
                <a:cubicBezTo>
                  <a:pt x="122" y="1005"/>
                  <a:pt x="34" y="922"/>
                  <a:pt x="0" y="771"/>
                </a:cubicBezTo>
                <a:cubicBezTo>
                  <a:pt x="168" y="728"/>
                  <a:pt x="168" y="728"/>
                  <a:pt x="168" y="728"/>
                </a:cubicBezTo>
                <a:cubicBezTo>
                  <a:pt x="184" y="822"/>
                  <a:pt x="235" y="870"/>
                  <a:pt x="323" y="870"/>
                </a:cubicBezTo>
                <a:cubicBezTo>
                  <a:pt x="364" y="870"/>
                  <a:pt x="394" y="860"/>
                  <a:pt x="413" y="839"/>
                </a:cubicBezTo>
                <a:cubicBezTo>
                  <a:pt x="432" y="819"/>
                  <a:pt x="442" y="795"/>
                  <a:pt x="442" y="766"/>
                </a:cubicBezTo>
                <a:cubicBezTo>
                  <a:pt x="442" y="736"/>
                  <a:pt x="432" y="714"/>
                  <a:pt x="413" y="698"/>
                </a:cubicBezTo>
                <a:cubicBezTo>
                  <a:pt x="394" y="683"/>
                  <a:pt x="351" y="664"/>
                  <a:pt x="284" y="640"/>
                </a:cubicBezTo>
                <a:cubicBezTo>
                  <a:pt x="225" y="619"/>
                  <a:pt x="178" y="599"/>
                  <a:pt x="144" y="578"/>
                </a:cubicBezTo>
                <a:cubicBezTo>
                  <a:pt x="111" y="558"/>
                  <a:pt x="83" y="530"/>
                  <a:pt x="62" y="493"/>
                </a:cubicBezTo>
                <a:cubicBezTo>
                  <a:pt x="41" y="457"/>
                  <a:pt x="31" y="414"/>
                  <a:pt x="31" y="366"/>
                </a:cubicBezTo>
                <a:cubicBezTo>
                  <a:pt x="31" y="302"/>
                  <a:pt x="50" y="245"/>
                  <a:pt x="87" y="194"/>
                </a:cubicBezTo>
                <a:cubicBezTo>
                  <a:pt x="125" y="143"/>
                  <a:pt x="184" y="112"/>
                  <a:pt x="264" y="101"/>
                </a:cubicBezTo>
                <a:cubicBezTo>
                  <a:pt x="264" y="0"/>
                  <a:pt x="264" y="0"/>
                  <a:pt x="264" y="0"/>
                </a:cubicBezTo>
                <a:cubicBezTo>
                  <a:pt x="373" y="0"/>
                  <a:pt x="373" y="0"/>
                  <a:pt x="373" y="0"/>
                </a:cubicBezTo>
                <a:cubicBezTo>
                  <a:pt x="373" y="101"/>
                  <a:pt x="373" y="101"/>
                  <a:pt x="373" y="101"/>
                </a:cubicBezTo>
                <a:cubicBezTo>
                  <a:pt x="494" y="115"/>
                  <a:pt x="573" y="184"/>
                  <a:pt x="609" y="307"/>
                </a:cubicBezTo>
                <a:cubicBezTo>
                  <a:pt x="459" y="369"/>
                  <a:pt x="459" y="369"/>
                  <a:pt x="459" y="369"/>
                </a:cubicBezTo>
                <a:cubicBezTo>
                  <a:pt x="430" y="284"/>
                  <a:pt x="385" y="242"/>
                  <a:pt x="323" y="242"/>
                </a:cubicBezTo>
                <a:cubicBezTo>
                  <a:pt x="293" y="242"/>
                  <a:pt x="268" y="252"/>
                  <a:pt x="250" y="270"/>
                </a:cubicBezTo>
                <a:cubicBezTo>
                  <a:pt x="231" y="289"/>
                  <a:pt x="222" y="312"/>
                  <a:pt x="222" y="339"/>
                </a:cubicBezTo>
                <a:cubicBezTo>
                  <a:pt x="222" y="366"/>
                  <a:pt x="231" y="387"/>
                  <a:pt x="249" y="402"/>
                </a:cubicBezTo>
                <a:cubicBezTo>
                  <a:pt x="267" y="416"/>
                  <a:pt x="305" y="435"/>
                  <a:pt x="364" y="456"/>
                </a:cubicBezTo>
                <a:cubicBezTo>
                  <a:pt x="428" y="480"/>
                  <a:pt x="479" y="502"/>
                  <a:pt x="516" y="523"/>
                </a:cubicBezTo>
                <a:cubicBezTo>
                  <a:pt x="552" y="544"/>
                  <a:pt x="582" y="573"/>
                  <a:pt x="604" y="610"/>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840" tIns="45920" rIns="91840" bIns="45920" numCol="1" anchor="t" anchorCtr="0" compatLnSpc="1"/>
          <a:lstStyle/>
          <a:p>
            <a:endParaRPr lang="zh-CN" altLang="en-US"/>
          </a:p>
        </p:txBody>
      </p:sp>
      <p:sp>
        <p:nvSpPr>
          <p:cNvPr id="32" name="Freeform 26"/>
          <p:cNvSpPr>
            <a:spLocks noEditPoints="1"/>
          </p:cNvSpPr>
          <p:nvPr/>
        </p:nvSpPr>
        <p:spPr bwMode="auto">
          <a:xfrm>
            <a:off x="1378682" y="2511716"/>
            <a:ext cx="760150" cy="738058"/>
          </a:xfrm>
          <a:custGeom>
            <a:avLst/>
            <a:gdLst>
              <a:gd name="T0" fmla="*/ 1687 w 1687"/>
              <a:gd name="T1" fmla="*/ 89 h 1637"/>
              <a:gd name="T2" fmla="*/ 1598 w 1687"/>
              <a:gd name="T3" fmla="*/ 0 h 1637"/>
              <a:gd name="T4" fmla="*/ 959 w 1687"/>
              <a:gd name="T5" fmla="*/ 0 h 1637"/>
              <a:gd name="T6" fmla="*/ 869 w 1687"/>
              <a:gd name="T7" fmla="*/ 89 h 1637"/>
              <a:gd name="T8" fmla="*/ 869 w 1687"/>
              <a:gd name="T9" fmla="*/ 755 h 1637"/>
              <a:gd name="T10" fmla="*/ 920 w 1687"/>
              <a:gd name="T11" fmla="*/ 755 h 1637"/>
              <a:gd name="T12" fmla="*/ 920 w 1687"/>
              <a:gd name="T13" fmla="*/ 190 h 1637"/>
              <a:gd name="T14" fmla="*/ 1636 w 1687"/>
              <a:gd name="T15" fmla="*/ 190 h 1637"/>
              <a:gd name="T16" fmla="*/ 1636 w 1687"/>
              <a:gd name="T17" fmla="*/ 1214 h 1637"/>
              <a:gd name="T18" fmla="*/ 1535 w 1687"/>
              <a:gd name="T19" fmla="*/ 1214 h 1637"/>
              <a:gd name="T20" fmla="*/ 1535 w 1687"/>
              <a:gd name="T21" fmla="*/ 1469 h 1637"/>
              <a:gd name="T22" fmla="*/ 1598 w 1687"/>
              <a:gd name="T23" fmla="*/ 1469 h 1637"/>
              <a:gd name="T24" fmla="*/ 1687 w 1687"/>
              <a:gd name="T25" fmla="*/ 1380 h 1637"/>
              <a:gd name="T26" fmla="*/ 1687 w 1687"/>
              <a:gd name="T27" fmla="*/ 89 h 1637"/>
              <a:gd name="T28" fmla="*/ 1687 w 1687"/>
              <a:gd name="T29" fmla="*/ 89 h 1637"/>
              <a:gd name="T30" fmla="*/ 1548 w 1687"/>
              <a:gd name="T31" fmla="*/ 108 h 1637"/>
              <a:gd name="T32" fmla="*/ 1548 w 1687"/>
              <a:gd name="T33" fmla="*/ 108 h 1637"/>
              <a:gd name="T34" fmla="*/ 1008 w 1687"/>
              <a:gd name="T35" fmla="*/ 108 h 1637"/>
              <a:gd name="T36" fmla="*/ 990 w 1687"/>
              <a:gd name="T37" fmla="*/ 89 h 1637"/>
              <a:gd name="T38" fmla="*/ 1008 w 1687"/>
              <a:gd name="T39" fmla="*/ 71 h 1637"/>
              <a:gd name="T40" fmla="*/ 1548 w 1687"/>
              <a:gd name="T41" fmla="*/ 71 h 1637"/>
              <a:gd name="T42" fmla="*/ 1567 w 1687"/>
              <a:gd name="T43" fmla="*/ 89 h 1637"/>
              <a:gd name="T44" fmla="*/ 1548 w 1687"/>
              <a:gd name="T45" fmla="*/ 108 h 1637"/>
              <a:gd name="T46" fmla="*/ 1470 w 1687"/>
              <a:gd name="T47" fmla="*/ 1548 h 1637"/>
              <a:gd name="T48" fmla="*/ 1381 w 1687"/>
              <a:gd name="T49" fmla="*/ 1637 h 1637"/>
              <a:gd name="T50" fmla="*/ 89 w 1687"/>
              <a:gd name="T51" fmla="*/ 1637 h 1637"/>
              <a:gd name="T52" fmla="*/ 0 w 1687"/>
              <a:gd name="T53" fmla="*/ 1548 h 1637"/>
              <a:gd name="T54" fmla="*/ 0 w 1687"/>
              <a:gd name="T55" fmla="*/ 908 h 1637"/>
              <a:gd name="T56" fmla="*/ 89 w 1687"/>
              <a:gd name="T57" fmla="*/ 819 h 1637"/>
              <a:gd name="T58" fmla="*/ 1381 w 1687"/>
              <a:gd name="T59" fmla="*/ 819 h 1637"/>
              <a:gd name="T60" fmla="*/ 1470 w 1687"/>
              <a:gd name="T61" fmla="*/ 908 h 1637"/>
              <a:gd name="T62" fmla="*/ 1470 w 1687"/>
              <a:gd name="T63" fmla="*/ 1548 h 1637"/>
              <a:gd name="T64" fmla="*/ 1399 w 1687"/>
              <a:gd name="T65" fmla="*/ 958 h 1637"/>
              <a:gd name="T66" fmla="*/ 1399 w 1687"/>
              <a:gd name="T67" fmla="*/ 958 h 1637"/>
              <a:gd name="T68" fmla="*/ 1399 w 1687"/>
              <a:gd name="T69" fmla="*/ 1498 h 1637"/>
              <a:gd name="T70" fmla="*/ 1380 w 1687"/>
              <a:gd name="T71" fmla="*/ 1517 h 1637"/>
              <a:gd name="T72" fmla="*/ 1362 w 1687"/>
              <a:gd name="T73" fmla="*/ 1498 h 1637"/>
              <a:gd name="T74" fmla="*/ 1362 w 1687"/>
              <a:gd name="T75" fmla="*/ 958 h 1637"/>
              <a:gd name="T76" fmla="*/ 1380 w 1687"/>
              <a:gd name="T77" fmla="*/ 939 h 1637"/>
              <a:gd name="T78" fmla="*/ 1399 w 1687"/>
              <a:gd name="T79" fmla="*/ 958 h 1637"/>
              <a:gd name="T80" fmla="*/ 65 w 1687"/>
              <a:gd name="T81" fmla="*/ 1228 h 1637"/>
              <a:gd name="T82" fmla="*/ 118 w 1687"/>
              <a:gd name="T83" fmla="*/ 1282 h 1637"/>
              <a:gd name="T84" fmla="*/ 172 w 1687"/>
              <a:gd name="T85" fmla="*/ 1228 h 1637"/>
              <a:gd name="T86" fmla="*/ 118 w 1687"/>
              <a:gd name="T87" fmla="*/ 1174 h 1637"/>
              <a:gd name="T88" fmla="*/ 65 w 1687"/>
              <a:gd name="T89" fmla="*/ 1228 h 1637"/>
              <a:gd name="T90" fmla="*/ 65 w 1687"/>
              <a:gd name="T91" fmla="*/ 1228 h 1637"/>
              <a:gd name="T92" fmla="*/ 255 w 1687"/>
              <a:gd name="T93" fmla="*/ 870 h 1637"/>
              <a:gd name="T94" fmla="*/ 255 w 1687"/>
              <a:gd name="T95" fmla="*/ 870 h 1637"/>
              <a:gd name="T96" fmla="*/ 1280 w 1687"/>
              <a:gd name="T97" fmla="*/ 870 h 1637"/>
              <a:gd name="T98" fmla="*/ 1280 w 1687"/>
              <a:gd name="T99" fmla="*/ 1586 h 1637"/>
              <a:gd name="T100" fmla="*/ 255 w 1687"/>
              <a:gd name="T101" fmla="*/ 1586 h 1637"/>
              <a:gd name="T102" fmla="*/ 255 w 1687"/>
              <a:gd name="T103" fmla="*/ 870 h 16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687" h="1637">
                <a:moveTo>
                  <a:pt x="1687" y="89"/>
                </a:moveTo>
                <a:cubicBezTo>
                  <a:pt x="1687" y="40"/>
                  <a:pt x="1647" y="0"/>
                  <a:pt x="1598" y="0"/>
                </a:cubicBezTo>
                <a:cubicBezTo>
                  <a:pt x="959" y="0"/>
                  <a:pt x="959" y="0"/>
                  <a:pt x="959" y="0"/>
                </a:cubicBezTo>
                <a:cubicBezTo>
                  <a:pt x="909" y="0"/>
                  <a:pt x="869" y="40"/>
                  <a:pt x="869" y="89"/>
                </a:cubicBezTo>
                <a:cubicBezTo>
                  <a:pt x="869" y="755"/>
                  <a:pt x="869" y="755"/>
                  <a:pt x="869" y="755"/>
                </a:cubicBezTo>
                <a:cubicBezTo>
                  <a:pt x="920" y="755"/>
                  <a:pt x="920" y="755"/>
                  <a:pt x="920" y="755"/>
                </a:cubicBezTo>
                <a:cubicBezTo>
                  <a:pt x="920" y="190"/>
                  <a:pt x="920" y="190"/>
                  <a:pt x="920" y="190"/>
                </a:cubicBezTo>
                <a:cubicBezTo>
                  <a:pt x="1636" y="190"/>
                  <a:pt x="1636" y="190"/>
                  <a:pt x="1636" y="190"/>
                </a:cubicBezTo>
                <a:cubicBezTo>
                  <a:pt x="1636" y="1214"/>
                  <a:pt x="1636" y="1214"/>
                  <a:pt x="1636" y="1214"/>
                </a:cubicBezTo>
                <a:cubicBezTo>
                  <a:pt x="1535" y="1214"/>
                  <a:pt x="1535" y="1214"/>
                  <a:pt x="1535" y="1214"/>
                </a:cubicBezTo>
                <a:cubicBezTo>
                  <a:pt x="1535" y="1469"/>
                  <a:pt x="1535" y="1469"/>
                  <a:pt x="1535" y="1469"/>
                </a:cubicBezTo>
                <a:cubicBezTo>
                  <a:pt x="1598" y="1469"/>
                  <a:pt x="1598" y="1469"/>
                  <a:pt x="1598" y="1469"/>
                </a:cubicBezTo>
                <a:cubicBezTo>
                  <a:pt x="1647" y="1469"/>
                  <a:pt x="1687" y="1430"/>
                  <a:pt x="1687" y="1380"/>
                </a:cubicBezTo>
                <a:cubicBezTo>
                  <a:pt x="1687" y="89"/>
                  <a:pt x="1687" y="89"/>
                  <a:pt x="1687" y="89"/>
                </a:cubicBezTo>
                <a:cubicBezTo>
                  <a:pt x="1687" y="89"/>
                  <a:pt x="1687" y="89"/>
                  <a:pt x="1687" y="89"/>
                </a:cubicBezTo>
                <a:close/>
                <a:moveTo>
                  <a:pt x="1548" y="108"/>
                </a:moveTo>
                <a:cubicBezTo>
                  <a:pt x="1548" y="108"/>
                  <a:pt x="1548" y="108"/>
                  <a:pt x="1548" y="108"/>
                </a:cubicBezTo>
                <a:cubicBezTo>
                  <a:pt x="1008" y="108"/>
                  <a:pt x="1008" y="108"/>
                  <a:pt x="1008" y="108"/>
                </a:cubicBezTo>
                <a:cubicBezTo>
                  <a:pt x="998" y="108"/>
                  <a:pt x="990" y="100"/>
                  <a:pt x="990" y="89"/>
                </a:cubicBezTo>
                <a:cubicBezTo>
                  <a:pt x="990" y="79"/>
                  <a:pt x="998" y="71"/>
                  <a:pt x="1008" y="71"/>
                </a:cubicBezTo>
                <a:cubicBezTo>
                  <a:pt x="1548" y="71"/>
                  <a:pt x="1548" y="71"/>
                  <a:pt x="1548" y="71"/>
                </a:cubicBezTo>
                <a:cubicBezTo>
                  <a:pt x="1558" y="71"/>
                  <a:pt x="1567" y="79"/>
                  <a:pt x="1567" y="89"/>
                </a:cubicBezTo>
                <a:cubicBezTo>
                  <a:pt x="1567" y="100"/>
                  <a:pt x="1558" y="108"/>
                  <a:pt x="1548" y="108"/>
                </a:cubicBezTo>
                <a:close/>
                <a:moveTo>
                  <a:pt x="1470" y="1548"/>
                </a:moveTo>
                <a:cubicBezTo>
                  <a:pt x="1470" y="1597"/>
                  <a:pt x="1430" y="1637"/>
                  <a:pt x="1381" y="1637"/>
                </a:cubicBezTo>
                <a:cubicBezTo>
                  <a:pt x="89" y="1637"/>
                  <a:pt x="89" y="1637"/>
                  <a:pt x="89" y="1637"/>
                </a:cubicBezTo>
                <a:cubicBezTo>
                  <a:pt x="40" y="1637"/>
                  <a:pt x="0" y="1597"/>
                  <a:pt x="0" y="1548"/>
                </a:cubicBezTo>
                <a:cubicBezTo>
                  <a:pt x="0" y="908"/>
                  <a:pt x="0" y="908"/>
                  <a:pt x="0" y="908"/>
                </a:cubicBezTo>
                <a:cubicBezTo>
                  <a:pt x="0" y="859"/>
                  <a:pt x="40" y="819"/>
                  <a:pt x="89" y="819"/>
                </a:cubicBezTo>
                <a:cubicBezTo>
                  <a:pt x="1381" y="819"/>
                  <a:pt x="1381" y="819"/>
                  <a:pt x="1381" y="819"/>
                </a:cubicBezTo>
                <a:cubicBezTo>
                  <a:pt x="1430" y="819"/>
                  <a:pt x="1470" y="859"/>
                  <a:pt x="1470" y="908"/>
                </a:cubicBezTo>
                <a:cubicBezTo>
                  <a:pt x="1470" y="1548"/>
                  <a:pt x="1470" y="1548"/>
                  <a:pt x="1470" y="1548"/>
                </a:cubicBezTo>
                <a:close/>
                <a:moveTo>
                  <a:pt x="1399" y="958"/>
                </a:moveTo>
                <a:cubicBezTo>
                  <a:pt x="1399" y="958"/>
                  <a:pt x="1399" y="958"/>
                  <a:pt x="1399" y="958"/>
                </a:cubicBezTo>
                <a:cubicBezTo>
                  <a:pt x="1399" y="1498"/>
                  <a:pt x="1399" y="1498"/>
                  <a:pt x="1399" y="1498"/>
                </a:cubicBezTo>
                <a:cubicBezTo>
                  <a:pt x="1399" y="1508"/>
                  <a:pt x="1391" y="1517"/>
                  <a:pt x="1380" y="1517"/>
                </a:cubicBezTo>
                <a:cubicBezTo>
                  <a:pt x="1370" y="1517"/>
                  <a:pt x="1362" y="1508"/>
                  <a:pt x="1362" y="1498"/>
                </a:cubicBezTo>
                <a:cubicBezTo>
                  <a:pt x="1362" y="958"/>
                  <a:pt x="1362" y="958"/>
                  <a:pt x="1362" y="958"/>
                </a:cubicBezTo>
                <a:cubicBezTo>
                  <a:pt x="1362" y="948"/>
                  <a:pt x="1370" y="939"/>
                  <a:pt x="1380" y="939"/>
                </a:cubicBezTo>
                <a:cubicBezTo>
                  <a:pt x="1391" y="939"/>
                  <a:pt x="1399" y="948"/>
                  <a:pt x="1399" y="958"/>
                </a:cubicBezTo>
                <a:close/>
                <a:moveTo>
                  <a:pt x="65" y="1228"/>
                </a:moveTo>
                <a:cubicBezTo>
                  <a:pt x="65" y="1258"/>
                  <a:pt x="88" y="1282"/>
                  <a:pt x="118" y="1282"/>
                </a:cubicBezTo>
                <a:cubicBezTo>
                  <a:pt x="148" y="1282"/>
                  <a:pt x="172" y="1258"/>
                  <a:pt x="172" y="1228"/>
                </a:cubicBezTo>
                <a:cubicBezTo>
                  <a:pt x="172" y="1198"/>
                  <a:pt x="148" y="1174"/>
                  <a:pt x="118" y="1174"/>
                </a:cubicBezTo>
                <a:cubicBezTo>
                  <a:pt x="88" y="1174"/>
                  <a:pt x="65" y="1198"/>
                  <a:pt x="65" y="1228"/>
                </a:cubicBezTo>
                <a:cubicBezTo>
                  <a:pt x="65" y="1228"/>
                  <a:pt x="65" y="1228"/>
                  <a:pt x="65" y="1228"/>
                </a:cubicBezTo>
                <a:close/>
                <a:moveTo>
                  <a:pt x="255" y="870"/>
                </a:moveTo>
                <a:cubicBezTo>
                  <a:pt x="255" y="870"/>
                  <a:pt x="255" y="870"/>
                  <a:pt x="255" y="870"/>
                </a:cubicBezTo>
                <a:cubicBezTo>
                  <a:pt x="1280" y="870"/>
                  <a:pt x="1280" y="870"/>
                  <a:pt x="1280" y="870"/>
                </a:cubicBezTo>
                <a:cubicBezTo>
                  <a:pt x="1280" y="1586"/>
                  <a:pt x="1280" y="1586"/>
                  <a:pt x="1280" y="1586"/>
                </a:cubicBezTo>
                <a:cubicBezTo>
                  <a:pt x="255" y="1586"/>
                  <a:pt x="255" y="1586"/>
                  <a:pt x="255" y="1586"/>
                </a:cubicBezTo>
                <a:lnTo>
                  <a:pt x="255" y="870"/>
                </a:ln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840" tIns="45920" rIns="91840" bIns="45920" numCol="1" anchor="t" anchorCtr="0" compatLnSpc="1"/>
          <a:lstStyle/>
          <a:p>
            <a:endParaRPr lang="zh-CN" altLang="en-US"/>
          </a:p>
        </p:txBody>
      </p:sp>
      <p:sp>
        <p:nvSpPr>
          <p:cNvPr id="33" name="Freeform 27"/>
          <p:cNvSpPr>
            <a:spLocks noEditPoints="1"/>
          </p:cNvSpPr>
          <p:nvPr/>
        </p:nvSpPr>
        <p:spPr bwMode="auto">
          <a:xfrm>
            <a:off x="7568915" y="2653648"/>
            <a:ext cx="378411" cy="378720"/>
          </a:xfrm>
          <a:custGeom>
            <a:avLst/>
            <a:gdLst>
              <a:gd name="T0" fmla="*/ 1723 w 1838"/>
              <a:gd name="T1" fmla="*/ 0 h 1838"/>
              <a:gd name="T2" fmla="*/ 115 w 1838"/>
              <a:gd name="T3" fmla="*/ 0 h 1838"/>
              <a:gd name="T4" fmla="*/ 0 w 1838"/>
              <a:gd name="T5" fmla="*/ 115 h 1838"/>
              <a:gd name="T6" fmla="*/ 0 w 1838"/>
              <a:gd name="T7" fmla="*/ 1321 h 1838"/>
              <a:gd name="T8" fmla="*/ 115 w 1838"/>
              <a:gd name="T9" fmla="*/ 1436 h 1838"/>
              <a:gd name="T10" fmla="*/ 1723 w 1838"/>
              <a:gd name="T11" fmla="*/ 1436 h 1838"/>
              <a:gd name="T12" fmla="*/ 1838 w 1838"/>
              <a:gd name="T13" fmla="*/ 1321 h 1838"/>
              <a:gd name="T14" fmla="*/ 1838 w 1838"/>
              <a:gd name="T15" fmla="*/ 115 h 1838"/>
              <a:gd name="T16" fmla="*/ 1723 w 1838"/>
              <a:gd name="T17" fmla="*/ 0 h 1838"/>
              <a:gd name="T18" fmla="*/ 1723 w 1838"/>
              <a:gd name="T19" fmla="*/ 1034 h 1838"/>
              <a:gd name="T20" fmla="*/ 1723 w 1838"/>
              <a:gd name="T21" fmla="*/ 1034 h 1838"/>
              <a:gd name="T22" fmla="*/ 1608 w 1838"/>
              <a:gd name="T23" fmla="*/ 1149 h 1838"/>
              <a:gd name="T24" fmla="*/ 230 w 1838"/>
              <a:gd name="T25" fmla="*/ 1149 h 1838"/>
              <a:gd name="T26" fmla="*/ 115 w 1838"/>
              <a:gd name="T27" fmla="*/ 1034 h 1838"/>
              <a:gd name="T28" fmla="*/ 115 w 1838"/>
              <a:gd name="T29" fmla="*/ 230 h 1838"/>
              <a:gd name="T30" fmla="*/ 230 w 1838"/>
              <a:gd name="T31" fmla="*/ 115 h 1838"/>
              <a:gd name="T32" fmla="*/ 1608 w 1838"/>
              <a:gd name="T33" fmla="*/ 115 h 1838"/>
              <a:gd name="T34" fmla="*/ 1723 w 1838"/>
              <a:gd name="T35" fmla="*/ 230 h 1838"/>
              <a:gd name="T36" fmla="*/ 1723 w 1838"/>
              <a:gd name="T37" fmla="*/ 1034 h 1838"/>
              <a:gd name="T38" fmla="*/ 1034 w 1838"/>
              <a:gd name="T39" fmla="*/ 1493 h 1838"/>
              <a:gd name="T40" fmla="*/ 1034 w 1838"/>
              <a:gd name="T41" fmla="*/ 1493 h 1838"/>
              <a:gd name="T42" fmla="*/ 1091 w 1838"/>
              <a:gd name="T43" fmla="*/ 1551 h 1838"/>
              <a:gd name="T44" fmla="*/ 1091 w 1838"/>
              <a:gd name="T45" fmla="*/ 1608 h 1838"/>
              <a:gd name="T46" fmla="*/ 1137 w 1838"/>
              <a:gd name="T47" fmla="*/ 1700 h 1838"/>
              <a:gd name="T48" fmla="*/ 1275 w 1838"/>
              <a:gd name="T49" fmla="*/ 1804 h 1838"/>
              <a:gd name="T50" fmla="*/ 1264 w 1838"/>
              <a:gd name="T51" fmla="*/ 1838 h 1838"/>
              <a:gd name="T52" fmla="*/ 574 w 1838"/>
              <a:gd name="T53" fmla="*/ 1838 h 1838"/>
              <a:gd name="T54" fmla="*/ 563 w 1838"/>
              <a:gd name="T55" fmla="*/ 1804 h 1838"/>
              <a:gd name="T56" fmla="*/ 701 w 1838"/>
              <a:gd name="T57" fmla="*/ 1700 h 1838"/>
              <a:gd name="T58" fmla="*/ 747 w 1838"/>
              <a:gd name="T59" fmla="*/ 1608 h 1838"/>
              <a:gd name="T60" fmla="*/ 747 w 1838"/>
              <a:gd name="T61" fmla="*/ 1551 h 1838"/>
              <a:gd name="T62" fmla="*/ 804 w 1838"/>
              <a:gd name="T63" fmla="*/ 1493 h 1838"/>
              <a:gd name="T64" fmla="*/ 1034 w 1838"/>
              <a:gd name="T65" fmla="*/ 1493 h 18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838" h="1838">
                <a:moveTo>
                  <a:pt x="1723" y="0"/>
                </a:moveTo>
                <a:cubicBezTo>
                  <a:pt x="115" y="0"/>
                  <a:pt x="115" y="0"/>
                  <a:pt x="115" y="0"/>
                </a:cubicBezTo>
                <a:cubicBezTo>
                  <a:pt x="52" y="0"/>
                  <a:pt x="0" y="52"/>
                  <a:pt x="0" y="115"/>
                </a:cubicBezTo>
                <a:cubicBezTo>
                  <a:pt x="0" y="1321"/>
                  <a:pt x="0" y="1321"/>
                  <a:pt x="0" y="1321"/>
                </a:cubicBezTo>
                <a:cubicBezTo>
                  <a:pt x="0" y="1385"/>
                  <a:pt x="52" y="1436"/>
                  <a:pt x="115" y="1436"/>
                </a:cubicBezTo>
                <a:cubicBezTo>
                  <a:pt x="1723" y="1436"/>
                  <a:pt x="1723" y="1436"/>
                  <a:pt x="1723" y="1436"/>
                </a:cubicBezTo>
                <a:cubicBezTo>
                  <a:pt x="1786" y="1436"/>
                  <a:pt x="1838" y="1385"/>
                  <a:pt x="1838" y="1321"/>
                </a:cubicBezTo>
                <a:cubicBezTo>
                  <a:pt x="1838" y="115"/>
                  <a:pt x="1838" y="115"/>
                  <a:pt x="1838" y="115"/>
                </a:cubicBezTo>
                <a:cubicBezTo>
                  <a:pt x="1838" y="52"/>
                  <a:pt x="1786" y="0"/>
                  <a:pt x="1723" y="0"/>
                </a:cubicBezTo>
                <a:close/>
                <a:moveTo>
                  <a:pt x="1723" y="1034"/>
                </a:moveTo>
                <a:cubicBezTo>
                  <a:pt x="1723" y="1034"/>
                  <a:pt x="1723" y="1034"/>
                  <a:pt x="1723" y="1034"/>
                </a:cubicBezTo>
                <a:cubicBezTo>
                  <a:pt x="1723" y="1098"/>
                  <a:pt x="1671" y="1149"/>
                  <a:pt x="1608" y="1149"/>
                </a:cubicBezTo>
                <a:cubicBezTo>
                  <a:pt x="230" y="1149"/>
                  <a:pt x="230" y="1149"/>
                  <a:pt x="230" y="1149"/>
                </a:cubicBezTo>
                <a:cubicBezTo>
                  <a:pt x="166" y="1149"/>
                  <a:pt x="115" y="1098"/>
                  <a:pt x="115" y="1034"/>
                </a:cubicBezTo>
                <a:cubicBezTo>
                  <a:pt x="115" y="230"/>
                  <a:pt x="115" y="230"/>
                  <a:pt x="115" y="230"/>
                </a:cubicBezTo>
                <a:cubicBezTo>
                  <a:pt x="115" y="167"/>
                  <a:pt x="167" y="115"/>
                  <a:pt x="230" y="115"/>
                </a:cubicBezTo>
                <a:cubicBezTo>
                  <a:pt x="1608" y="115"/>
                  <a:pt x="1608" y="115"/>
                  <a:pt x="1608" y="115"/>
                </a:cubicBezTo>
                <a:cubicBezTo>
                  <a:pt x="1671" y="115"/>
                  <a:pt x="1723" y="167"/>
                  <a:pt x="1723" y="230"/>
                </a:cubicBezTo>
                <a:cubicBezTo>
                  <a:pt x="1723" y="1034"/>
                  <a:pt x="1723" y="1034"/>
                  <a:pt x="1723" y="1034"/>
                </a:cubicBezTo>
                <a:close/>
                <a:moveTo>
                  <a:pt x="1034" y="1493"/>
                </a:moveTo>
                <a:cubicBezTo>
                  <a:pt x="1034" y="1493"/>
                  <a:pt x="1034" y="1493"/>
                  <a:pt x="1034" y="1493"/>
                </a:cubicBezTo>
                <a:cubicBezTo>
                  <a:pt x="1065" y="1493"/>
                  <a:pt x="1091" y="1519"/>
                  <a:pt x="1091" y="1551"/>
                </a:cubicBezTo>
                <a:cubicBezTo>
                  <a:pt x="1091" y="1608"/>
                  <a:pt x="1091" y="1608"/>
                  <a:pt x="1091" y="1608"/>
                </a:cubicBezTo>
                <a:cubicBezTo>
                  <a:pt x="1091" y="1640"/>
                  <a:pt x="1112" y="1681"/>
                  <a:pt x="1137" y="1700"/>
                </a:cubicBezTo>
                <a:cubicBezTo>
                  <a:pt x="1275" y="1804"/>
                  <a:pt x="1275" y="1804"/>
                  <a:pt x="1275" y="1804"/>
                </a:cubicBezTo>
                <a:cubicBezTo>
                  <a:pt x="1300" y="1823"/>
                  <a:pt x="1295" y="1838"/>
                  <a:pt x="1264" y="1838"/>
                </a:cubicBezTo>
                <a:cubicBezTo>
                  <a:pt x="574" y="1838"/>
                  <a:pt x="574" y="1838"/>
                  <a:pt x="574" y="1838"/>
                </a:cubicBezTo>
                <a:cubicBezTo>
                  <a:pt x="543" y="1838"/>
                  <a:pt x="538" y="1823"/>
                  <a:pt x="563" y="1804"/>
                </a:cubicBezTo>
                <a:cubicBezTo>
                  <a:pt x="701" y="1700"/>
                  <a:pt x="701" y="1700"/>
                  <a:pt x="701" y="1700"/>
                </a:cubicBezTo>
                <a:cubicBezTo>
                  <a:pt x="726" y="1681"/>
                  <a:pt x="747" y="1640"/>
                  <a:pt x="747" y="1608"/>
                </a:cubicBezTo>
                <a:cubicBezTo>
                  <a:pt x="747" y="1551"/>
                  <a:pt x="747" y="1551"/>
                  <a:pt x="747" y="1551"/>
                </a:cubicBezTo>
                <a:cubicBezTo>
                  <a:pt x="747" y="1519"/>
                  <a:pt x="773" y="1493"/>
                  <a:pt x="804" y="1493"/>
                </a:cubicBezTo>
                <a:lnTo>
                  <a:pt x="1034" y="1493"/>
                </a:ln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840" tIns="45920" rIns="91840" bIns="45920" numCol="1" anchor="t" anchorCtr="0" compatLnSpc="1"/>
          <a:lstStyle/>
          <a:p>
            <a:endParaRPr lang="zh-CN" altLang="en-US"/>
          </a:p>
        </p:txBody>
      </p:sp>
      <p:sp>
        <p:nvSpPr>
          <p:cNvPr id="37" name="矩形 36"/>
          <p:cNvSpPr/>
          <p:nvPr/>
        </p:nvSpPr>
        <p:spPr>
          <a:xfrm>
            <a:off x="1042924" y="4374802"/>
            <a:ext cx="1667637" cy="707833"/>
          </a:xfrm>
          <a:prstGeom prst="rect">
            <a:avLst/>
          </a:prstGeom>
        </p:spPr>
        <p:txBody>
          <a:bodyPr wrap="square">
            <a:spAutoFit/>
          </a:bodyPr>
          <a:lstStyle/>
          <a:p>
            <a:r>
              <a:rPr lang="zh-CN" altLang="en-US" sz="2000" b="1" dirty="0">
                <a:latin typeface="微软雅黑" pitchFamily="34" charset="-122"/>
                <a:ea typeface="微软雅黑" pitchFamily="34" charset="-122"/>
                <a:sym typeface="+mn-ea"/>
              </a:rPr>
              <a:t>实现路径</a:t>
            </a:r>
          </a:p>
        </p:txBody>
      </p:sp>
      <p:sp>
        <p:nvSpPr>
          <p:cNvPr id="55" name="矩形 54"/>
          <p:cNvSpPr/>
          <p:nvPr/>
        </p:nvSpPr>
        <p:spPr>
          <a:xfrm>
            <a:off x="5195223" y="4374803"/>
            <a:ext cx="1667637" cy="400207"/>
          </a:xfrm>
          <a:prstGeom prst="rect">
            <a:avLst/>
          </a:prstGeom>
        </p:spPr>
        <p:txBody>
          <a:bodyPr wrap="square">
            <a:spAutoFit/>
          </a:bodyPr>
          <a:lstStyle/>
          <a:p>
            <a:r>
              <a:rPr lang="zh-CN" altLang="en-US" sz="2000" b="1" dirty="0">
                <a:latin typeface="微软雅黑" pitchFamily="34" charset="-122"/>
                <a:ea typeface="微软雅黑" pitchFamily="34" charset="-122"/>
                <a:sym typeface="+mn-ea"/>
              </a:rPr>
              <a:t>交付形式</a:t>
            </a:r>
          </a:p>
        </p:txBody>
      </p:sp>
      <p:sp>
        <p:nvSpPr>
          <p:cNvPr id="58" name="矩形 57"/>
          <p:cNvSpPr/>
          <p:nvPr/>
        </p:nvSpPr>
        <p:spPr>
          <a:xfrm>
            <a:off x="3095712" y="3654286"/>
            <a:ext cx="1667637" cy="400207"/>
          </a:xfrm>
          <a:prstGeom prst="rect">
            <a:avLst/>
          </a:prstGeom>
        </p:spPr>
        <p:txBody>
          <a:bodyPr wrap="square">
            <a:spAutoFit/>
          </a:bodyPr>
          <a:lstStyle/>
          <a:p>
            <a:r>
              <a:rPr lang="zh-CN" altLang="en-US" sz="2000" b="1" dirty="0">
                <a:latin typeface="微软雅黑" pitchFamily="34" charset="-122"/>
                <a:ea typeface="微软雅黑" pitchFamily="34" charset="-122"/>
                <a:sym typeface="+mn-ea"/>
              </a:rPr>
              <a:t>保管安排</a:t>
            </a:r>
          </a:p>
        </p:txBody>
      </p:sp>
      <p:sp>
        <p:nvSpPr>
          <p:cNvPr id="61" name="矩形 60"/>
          <p:cNvSpPr/>
          <p:nvPr/>
        </p:nvSpPr>
        <p:spPr>
          <a:xfrm>
            <a:off x="6768305" y="3654285"/>
            <a:ext cx="2370339" cy="707833"/>
          </a:xfrm>
          <a:prstGeom prst="rect">
            <a:avLst/>
          </a:prstGeom>
        </p:spPr>
        <p:txBody>
          <a:bodyPr wrap="square">
            <a:spAutoFit/>
          </a:bodyPr>
          <a:lstStyle/>
          <a:p>
            <a:r>
              <a:rPr lang="zh-CN" altLang="en-US" sz="2000" b="1" dirty="0">
                <a:latin typeface="微软雅黑" pitchFamily="34" charset="-122"/>
                <a:ea typeface="微软雅黑" pitchFamily="34" charset="-122"/>
                <a:sym typeface="+mn-ea"/>
              </a:rPr>
              <a:t>不再纸质背书转让</a:t>
            </a:r>
          </a:p>
        </p:txBody>
      </p:sp>
      <p:sp>
        <p:nvSpPr>
          <p:cNvPr id="64" name="矩形 63"/>
          <p:cNvSpPr/>
          <p:nvPr/>
        </p:nvSpPr>
        <p:spPr>
          <a:xfrm>
            <a:off x="9038317" y="4374802"/>
            <a:ext cx="2484066" cy="707833"/>
          </a:xfrm>
          <a:prstGeom prst="rect">
            <a:avLst/>
          </a:prstGeom>
        </p:spPr>
        <p:txBody>
          <a:bodyPr wrap="square">
            <a:spAutoFit/>
          </a:bodyPr>
          <a:lstStyle/>
          <a:p>
            <a:r>
              <a:rPr lang="zh-CN" altLang="en-US" sz="2000" b="1" dirty="0">
                <a:latin typeface="微软雅黑" pitchFamily="34" charset="-122"/>
                <a:ea typeface="微软雅黑" pitchFamily="34" charset="-122"/>
                <a:sym typeface="+mn-ea"/>
              </a:rPr>
              <a:t>电子签章的法律效力</a:t>
            </a:r>
          </a:p>
        </p:txBody>
      </p:sp>
    </p:spTree>
    <p:extLst>
      <p:ext uri="{BB962C8B-B14F-4D97-AF65-F5344CB8AC3E}">
        <p14:creationId xmlns:p14="http://schemas.microsoft.com/office/powerpoint/2010/main" val="351731663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矩形 26"/>
          <p:cNvSpPr>
            <a:spLocks noChangeArrowheads="1"/>
          </p:cNvSpPr>
          <p:nvPr/>
        </p:nvSpPr>
        <p:spPr bwMode="auto">
          <a:xfrm>
            <a:off x="1" y="2"/>
            <a:ext cx="12190413" cy="188956"/>
          </a:xfrm>
          <a:prstGeom prst="rect">
            <a:avLst/>
          </a:prstGeom>
          <a:solidFill>
            <a:srgbClr val="002060"/>
          </a:solidFill>
          <a:ln w="9525">
            <a:noFill/>
            <a:miter lim="800000"/>
          </a:ln>
        </p:spPr>
        <p:txBody>
          <a:bodyPr lIns="112864" tIns="56432" rIns="112864" bIns="56432" anchor="ctr"/>
          <a:lstStyle/>
          <a:p>
            <a:pPr algn="ctr" eaLnBrk="0" hangingPunct="0"/>
            <a:endParaRPr lang="zh-CN" altLang="en-US">
              <a:solidFill>
                <a:srgbClr val="FFFFFF"/>
              </a:solidFill>
              <a:latin typeface="宋体" panose="02010600030101010101" pitchFamily="2" charset="-122"/>
              <a:sym typeface="宋体" panose="02010600030101010101" pitchFamily="2" charset="-122"/>
            </a:endParaRPr>
          </a:p>
        </p:txBody>
      </p:sp>
      <p:sp>
        <p:nvSpPr>
          <p:cNvPr id="39939" name="矩形 27"/>
          <p:cNvSpPr>
            <a:spLocks noChangeArrowheads="1"/>
          </p:cNvSpPr>
          <p:nvPr/>
        </p:nvSpPr>
        <p:spPr bwMode="auto">
          <a:xfrm>
            <a:off x="-4232" y="6383228"/>
            <a:ext cx="12194646" cy="574808"/>
          </a:xfrm>
          <a:prstGeom prst="rect">
            <a:avLst/>
          </a:prstGeom>
          <a:solidFill>
            <a:srgbClr val="002060"/>
          </a:solidFill>
          <a:ln w="9525">
            <a:noFill/>
            <a:miter lim="800000"/>
          </a:ln>
        </p:spPr>
        <p:txBody>
          <a:bodyPr lIns="112864" tIns="56432" rIns="112864" bIns="56432" anchor="ctr"/>
          <a:lstStyle/>
          <a:p>
            <a:pPr algn="ctr" eaLnBrk="0" hangingPunct="0"/>
            <a:endParaRPr lang="zh-CN" altLang="en-US">
              <a:solidFill>
                <a:srgbClr val="FFFFFF"/>
              </a:solidFill>
              <a:latin typeface="宋体" panose="02010600030101010101" pitchFamily="2" charset="-122"/>
              <a:sym typeface="宋体" panose="02010600030101010101" pitchFamily="2" charset="-122"/>
            </a:endParaRPr>
          </a:p>
        </p:txBody>
      </p:sp>
      <p:sp>
        <p:nvSpPr>
          <p:cNvPr id="39940" name="矩形 28"/>
          <p:cNvSpPr>
            <a:spLocks noChangeArrowheads="1"/>
          </p:cNvSpPr>
          <p:nvPr/>
        </p:nvSpPr>
        <p:spPr bwMode="auto">
          <a:xfrm>
            <a:off x="-4232" y="6360998"/>
            <a:ext cx="12194646" cy="93685"/>
          </a:xfrm>
          <a:prstGeom prst="rect">
            <a:avLst/>
          </a:prstGeom>
          <a:solidFill>
            <a:srgbClr val="595959"/>
          </a:solidFill>
          <a:ln w="9525">
            <a:noFill/>
            <a:miter lim="800000"/>
          </a:ln>
        </p:spPr>
        <p:txBody>
          <a:bodyPr lIns="112864" tIns="56432" rIns="112864" bIns="56432" anchor="ctr"/>
          <a:lstStyle/>
          <a:p>
            <a:pPr algn="ctr" eaLnBrk="0" hangingPunct="0"/>
            <a:endParaRPr lang="zh-CN" altLang="en-US">
              <a:solidFill>
                <a:srgbClr val="FFFFFF"/>
              </a:solidFill>
              <a:latin typeface="宋体" panose="02010600030101010101" pitchFamily="2" charset="-122"/>
              <a:sym typeface="宋体" panose="02010600030101010101" pitchFamily="2" charset="-122"/>
            </a:endParaRPr>
          </a:p>
        </p:txBody>
      </p:sp>
      <p:sp>
        <p:nvSpPr>
          <p:cNvPr id="39941" name="矩形 1"/>
          <p:cNvSpPr>
            <a:spLocks noChangeArrowheads="1"/>
          </p:cNvSpPr>
          <p:nvPr/>
        </p:nvSpPr>
        <p:spPr bwMode="auto">
          <a:xfrm>
            <a:off x="4173524" y="2889920"/>
            <a:ext cx="1407401" cy="1483068"/>
          </a:xfrm>
          <a:prstGeom prst="rect">
            <a:avLst/>
          </a:prstGeom>
          <a:solidFill>
            <a:srgbClr val="FFC000"/>
          </a:solidFill>
          <a:ln w="9525">
            <a:noFill/>
            <a:miter lim="800000"/>
          </a:ln>
        </p:spPr>
        <p:txBody>
          <a:bodyPr lIns="112864" tIns="56432" rIns="112864" bIns="56432" anchor="ctr"/>
          <a:lstStyle/>
          <a:p>
            <a:pPr algn="ctr" eaLnBrk="0" hangingPunct="0"/>
            <a:r>
              <a:rPr lang="zh-CN" altLang="en-US" sz="2500" b="1" dirty="0">
                <a:solidFill>
                  <a:srgbClr val="002060"/>
                </a:solidFill>
                <a:ea typeface="微软雅黑" panose="020B0503020204020204" pitchFamily="34" charset="-122"/>
                <a:sym typeface="Arial" panose="020B0604020202020204" pitchFamily="34" charset="0"/>
              </a:rPr>
              <a:t>初始权属登记</a:t>
            </a:r>
            <a:endParaRPr lang="zh-CN" altLang="en-US" dirty="0"/>
          </a:p>
        </p:txBody>
      </p:sp>
      <p:sp>
        <p:nvSpPr>
          <p:cNvPr id="39942" name="TextBox 46"/>
          <p:cNvSpPr>
            <a:spLocks noChangeArrowheads="1"/>
          </p:cNvSpPr>
          <p:nvPr/>
        </p:nvSpPr>
        <p:spPr bwMode="auto">
          <a:xfrm>
            <a:off x="474072" y="6500730"/>
            <a:ext cx="3868763" cy="390965"/>
          </a:xfrm>
          <a:prstGeom prst="rect">
            <a:avLst/>
          </a:prstGeom>
          <a:noFill/>
          <a:ln w="9525">
            <a:noFill/>
            <a:miter lim="800000"/>
          </a:ln>
        </p:spPr>
        <p:txBody>
          <a:bodyPr lIns="112864" tIns="56432" rIns="112864" bIns="56432">
            <a:spAutoFit/>
          </a:bodyPr>
          <a:lstStyle/>
          <a:p>
            <a:pPr eaLnBrk="0" hangingPunct="0"/>
            <a:endParaRPr lang="zh-CN" altLang="en-US">
              <a:solidFill>
                <a:srgbClr val="000000"/>
              </a:solidFill>
              <a:sym typeface="Calibri" panose="020F0502020204030204" pitchFamily="34" charset="0"/>
            </a:endParaRPr>
          </a:p>
        </p:txBody>
      </p:sp>
      <p:sp>
        <p:nvSpPr>
          <p:cNvPr id="39943" name="矩形 1"/>
          <p:cNvSpPr>
            <a:spLocks noChangeArrowheads="1"/>
          </p:cNvSpPr>
          <p:nvPr/>
        </p:nvSpPr>
        <p:spPr bwMode="auto">
          <a:xfrm>
            <a:off x="160847" y="2891508"/>
            <a:ext cx="1375654" cy="1481480"/>
          </a:xfrm>
          <a:prstGeom prst="rect">
            <a:avLst/>
          </a:prstGeom>
          <a:solidFill>
            <a:srgbClr val="D8D8D8"/>
          </a:solidFill>
          <a:ln w="9525">
            <a:noFill/>
            <a:miter lim="800000"/>
          </a:ln>
        </p:spPr>
        <p:txBody>
          <a:bodyPr lIns="112864" tIns="56432" rIns="112864" bIns="56432" anchor="ctr"/>
          <a:lstStyle/>
          <a:p>
            <a:pPr algn="ctr" eaLnBrk="0" hangingPunct="0"/>
            <a:r>
              <a:rPr lang="zh-CN" altLang="en-US" sz="2500" b="1" dirty="0">
                <a:solidFill>
                  <a:srgbClr val="002060"/>
                </a:solidFill>
                <a:ea typeface="微软雅黑" panose="020B0503020204020204" pitchFamily="34" charset="-122"/>
                <a:sym typeface="Arial" panose="020B0604020202020204" pitchFamily="34" charset="0"/>
              </a:rPr>
              <a:t>出票</a:t>
            </a:r>
            <a:r>
              <a:rPr lang="en-US" altLang="zh-CN" sz="2500" b="1" dirty="0">
                <a:solidFill>
                  <a:srgbClr val="002060"/>
                </a:solidFill>
                <a:ea typeface="微软雅黑" panose="020B0503020204020204" pitchFamily="34" charset="-122"/>
                <a:sym typeface="Arial" panose="020B0604020202020204" pitchFamily="34" charset="0"/>
              </a:rPr>
              <a:t>—</a:t>
            </a:r>
            <a:r>
              <a:rPr lang="zh-CN" altLang="en-US" sz="2500" b="1" dirty="0">
                <a:solidFill>
                  <a:srgbClr val="002060"/>
                </a:solidFill>
                <a:ea typeface="微软雅黑" panose="020B0503020204020204" pitchFamily="34" charset="-122"/>
                <a:sym typeface="Arial" panose="020B0604020202020204" pitchFamily="34" charset="0"/>
              </a:rPr>
              <a:t>承兑信息登记</a:t>
            </a:r>
            <a:endParaRPr lang="zh-CN" altLang="en-US" dirty="0"/>
          </a:p>
        </p:txBody>
      </p:sp>
      <p:cxnSp>
        <p:nvCxnSpPr>
          <p:cNvPr id="39944" name="直接箭头连接符 4"/>
          <p:cNvCxnSpPr>
            <a:cxnSpLocks noChangeShapeType="1"/>
            <a:stCxn id="39943" idx="3"/>
            <a:endCxn id="39955" idx="1"/>
          </p:cNvCxnSpPr>
          <p:nvPr/>
        </p:nvCxnSpPr>
        <p:spPr bwMode="auto">
          <a:xfrm flipV="1">
            <a:off x="1536500" y="3631454"/>
            <a:ext cx="931212" cy="1588"/>
          </a:xfrm>
          <a:prstGeom prst="straightConnector1">
            <a:avLst/>
          </a:prstGeom>
          <a:noFill/>
          <a:ln w="6350">
            <a:solidFill>
              <a:schemeClr val="accent1"/>
            </a:solidFill>
            <a:round/>
            <a:tailEnd type="triangle" w="med" len="med"/>
          </a:ln>
        </p:spPr>
      </p:cxnSp>
      <p:cxnSp>
        <p:nvCxnSpPr>
          <p:cNvPr id="39945" name="直接箭头连接符 8"/>
          <p:cNvCxnSpPr>
            <a:cxnSpLocks noChangeShapeType="1"/>
            <a:stCxn id="39941" idx="3"/>
            <a:endCxn id="39947" idx="1"/>
          </p:cNvCxnSpPr>
          <p:nvPr/>
        </p:nvCxnSpPr>
        <p:spPr bwMode="auto">
          <a:xfrm flipV="1">
            <a:off x="5580925" y="2592989"/>
            <a:ext cx="1104756" cy="1040053"/>
          </a:xfrm>
          <a:prstGeom prst="straightConnector1">
            <a:avLst/>
          </a:prstGeom>
          <a:noFill/>
          <a:ln w="6350">
            <a:solidFill>
              <a:schemeClr val="accent1"/>
            </a:solidFill>
            <a:round/>
            <a:tailEnd type="triangle" w="med" len="med"/>
          </a:ln>
        </p:spPr>
      </p:cxnSp>
      <p:cxnSp>
        <p:nvCxnSpPr>
          <p:cNvPr id="39946" name="直接箭头连接符 46"/>
          <p:cNvCxnSpPr>
            <a:cxnSpLocks noChangeShapeType="1"/>
            <a:stCxn id="39941" idx="3"/>
            <a:endCxn id="39948" idx="1"/>
          </p:cNvCxnSpPr>
          <p:nvPr/>
        </p:nvCxnSpPr>
        <p:spPr bwMode="auto">
          <a:xfrm>
            <a:off x="5580925" y="3633042"/>
            <a:ext cx="1089941" cy="905085"/>
          </a:xfrm>
          <a:prstGeom prst="straightConnector1">
            <a:avLst/>
          </a:prstGeom>
          <a:noFill/>
          <a:ln w="6350">
            <a:solidFill>
              <a:schemeClr val="accent1"/>
            </a:solidFill>
            <a:round/>
            <a:tailEnd type="triangle" w="med" len="med"/>
          </a:ln>
        </p:spPr>
      </p:cxnSp>
      <p:sp>
        <p:nvSpPr>
          <p:cNvPr id="39947" name="矩形 1"/>
          <p:cNvSpPr>
            <a:spLocks noChangeArrowheads="1"/>
          </p:cNvSpPr>
          <p:nvPr/>
        </p:nvSpPr>
        <p:spPr bwMode="auto">
          <a:xfrm>
            <a:off x="6685681" y="2116628"/>
            <a:ext cx="2353427" cy="952720"/>
          </a:xfrm>
          <a:prstGeom prst="rect">
            <a:avLst/>
          </a:prstGeom>
          <a:solidFill>
            <a:srgbClr val="B2C1DB"/>
          </a:solidFill>
          <a:ln w="19050">
            <a:solidFill>
              <a:srgbClr val="FFFFFF"/>
            </a:solidFill>
            <a:miter lim="800000"/>
          </a:ln>
        </p:spPr>
        <p:txBody>
          <a:bodyPr lIns="112864" tIns="56432" rIns="112864" bIns="56432" anchor="ctr"/>
          <a:lstStyle/>
          <a:p>
            <a:pPr algn="ctr" eaLnBrk="0" hangingPunct="0"/>
            <a:r>
              <a:rPr lang="zh-CN" altLang="en-US" sz="2500" b="1"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承兑人</a:t>
            </a:r>
          </a:p>
          <a:p>
            <a:pPr algn="ctr" eaLnBrk="0" hangingPunct="0"/>
            <a:r>
              <a:rPr lang="zh-CN" altLang="en-US" sz="2500" b="1"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付款确认</a:t>
            </a:r>
            <a:endParaRPr lang="zh-CN" altLang="en-US" dirty="0"/>
          </a:p>
        </p:txBody>
      </p:sp>
      <p:sp>
        <p:nvSpPr>
          <p:cNvPr id="39948" name="矩形 1"/>
          <p:cNvSpPr>
            <a:spLocks noChangeArrowheads="1"/>
          </p:cNvSpPr>
          <p:nvPr/>
        </p:nvSpPr>
        <p:spPr bwMode="auto">
          <a:xfrm>
            <a:off x="6670866" y="4061766"/>
            <a:ext cx="2353427" cy="952720"/>
          </a:xfrm>
          <a:prstGeom prst="rect">
            <a:avLst/>
          </a:prstGeom>
          <a:solidFill>
            <a:srgbClr val="B2C1DB"/>
          </a:solidFill>
          <a:ln w="19050">
            <a:solidFill>
              <a:srgbClr val="FFFFFF"/>
            </a:solidFill>
            <a:miter lim="800000"/>
          </a:ln>
        </p:spPr>
        <p:txBody>
          <a:bodyPr lIns="112864" tIns="56432" rIns="112864" bIns="56432" anchor="ctr"/>
          <a:lstStyle/>
          <a:p>
            <a:pPr algn="ctr" eaLnBrk="0" hangingPunct="0"/>
            <a:r>
              <a:rPr lang="zh-CN" altLang="en-US" sz="2500" b="1"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票据保证增信</a:t>
            </a:r>
            <a:endParaRPr lang="zh-CN" altLang="en-US" dirty="0"/>
          </a:p>
        </p:txBody>
      </p:sp>
      <p:sp>
        <p:nvSpPr>
          <p:cNvPr id="39949" name="矩形 23"/>
          <p:cNvSpPr>
            <a:spLocks noChangeArrowheads="1"/>
          </p:cNvSpPr>
          <p:nvPr/>
        </p:nvSpPr>
        <p:spPr bwMode="auto">
          <a:xfrm>
            <a:off x="1536501" y="3250366"/>
            <a:ext cx="793647" cy="724067"/>
          </a:xfrm>
          <a:prstGeom prst="rect">
            <a:avLst/>
          </a:prstGeom>
          <a:noFill/>
          <a:ln w="12700">
            <a:solidFill>
              <a:srgbClr val="000000"/>
            </a:solidFill>
            <a:prstDash val="dash"/>
            <a:miter lim="800000"/>
          </a:ln>
        </p:spPr>
        <p:txBody>
          <a:bodyPr lIns="112864" tIns="56432" rIns="112864" bIns="56432" anchor="ctr"/>
          <a:lstStyle/>
          <a:p>
            <a:pPr algn="ctr" eaLnBrk="0" hangingPunct="0"/>
            <a:r>
              <a:rPr lang="zh-CN" altLang="en-US" sz="17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企业流转</a:t>
            </a:r>
            <a:endParaRPr lang="zh-CN" altLang="en-US"/>
          </a:p>
        </p:txBody>
      </p:sp>
      <p:sp>
        <p:nvSpPr>
          <p:cNvPr id="39950" name="矩形 66"/>
          <p:cNvSpPr>
            <a:spLocks noChangeArrowheads="1"/>
          </p:cNvSpPr>
          <p:nvPr/>
        </p:nvSpPr>
        <p:spPr bwMode="auto">
          <a:xfrm>
            <a:off x="5580924" y="3275772"/>
            <a:ext cx="793646" cy="603390"/>
          </a:xfrm>
          <a:prstGeom prst="rect">
            <a:avLst/>
          </a:prstGeom>
          <a:noFill/>
          <a:ln w="12700">
            <a:solidFill>
              <a:srgbClr val="000000"/>
            </a:solidFill>
            <a:prstDash val="dash"/>
            <a:miter lim="800000"/>
          </a:ln>
        </p:spPr>
        <p:txBody>
          <a:bodyPr lIns="112864" tIns="56432" rIns="112864" bIns="56432" anchor="ctr"/>
          <a:lstStyle/>
          <a:p>
            <a:pPr algn="ctr" eaLnBrk="0" hangingPunct="0"/>
            <a:r>
              <a:rPr lang="zh-CN" altLang="en-US" sz="17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增信方式</a:t>
            </a:r>
            <a:endParaRPr lang="zh-CN" altLang="en-US" dirty="0"/>
          </a:p>
        </p:txBody>
      </p:sp>
      <p:sp>
        <p:nvSpPr>
          <p:cNvPr id="39951" name="矩形 71"/>
          <p:cNvSpPr>
            <a:spLocks noChangeArrowheads="1"/>
          </p:cNvSpPr>
          <p:nvPr/>
        </p:nvSpPr>
        <p:spPr bwMode="auto">
          <a:xfrm>
            <a:off x="8645459" y="3275772"/>
            <a:ext cx="1246554" cy="509705"/>
          </a:xfrm>
          <a:prstGeom prst="rect">
            <a:avLst/>
          </a:prstGeom>
          <a:noFill/>
          <a:ln w="12700">
            <a:solidFill>
              <a:srgbClr val="000000"/>
            </a:solidFill>
            <a:prstDash val="dash"/>
            <a:miter lim="800000"/>
          </a:ln>
        </p:spPr>
        <p:txBody>
          <a:bodyPr lIns="112864" tIns="56432" rIns="112864" bIns="56432" anchor="ctr"/>
          <a:lstStyle/>
          <a:p>
            <a:pPr algn="ctr" eaLnBrk="0" hangingPunct="0"/>
            <a:r>
              <a:rPr lang="zh-CN" altLang="en-US" sz="17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票据确认</a:t>
            </a:r>
          </a:p>
          <a:p>
            <a:pPr algn="ctr" eaLnBrk="0" hangingPunct="0"/>
            <a:r>
              <a:rPr lang="zh-CN" altLang="en-US" sz="17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增信完成</a:t>
            </a:r>
            <a:endParaRPr lang="zh-CN" altLang="en-US" dirty="0"/>
          </a:p>
        </p:txBody>
      </p:sp>
      <p:sp>
        <p:nvSpPr>
          <p:cNvPr id="39952" name="矩形 1"/>
          <p:cNvSpPr>
            <a:spLocks noChangeArrowheads="1"/>
          </p:cNvSpPr>
          <p:nvPr/>
        </p:nvSpPr>
        <p:spPr bwMode="auto">
          <a:xfrm>
            <a:off x="10048626" y="3040768"/>
            <a:ext cx="1997873" cy="1097216"/>
          </a:xfrm>
          <a:prstGeom prst="rect">
            <a:avLst/>
          </a:prstGeom>
          <a:solidFill>
            <a:srgbClr val="FFC000"/>
          </a:solidFill>
          <a:ln w="9525">
            <a:noFill/>
            <a:miter lim="800000"/>
          </a:ln>
        </p:spPr>
        <p:txBody>
          <a:bodyPr lIns="112864" tIns="56432" rIns="112864" bIns="56432" anchor="ctr"/>
          <a:lstStyle/>
          <a:p>
            <a:pPr algn="ctr" eaLnBrk="0" hangingPunct="0"/>
            <a:r>
              <a:rPr lang="zh-CN" altLang="en-US" sz="2500" b="1" dirty="0">
                <a:solidFill>
                  <a:srgbClr val="002060"/>
                </a:solidFill>
                <a:ea typeface="微软雅黑" panose="020B0503020204020204" pitchFamily="34" charset="-122"/>
                <a:sym typeface="Arial" panose="020B0604020202020204" pitchFamily="34" charset="0"/>
              </a:rPr>
              <a:t>上线交易</a:t>
            </a:r>
            <a:endParaRPr lang="zh-CN" altLang="en-US" dirty="0"/>
          </a:p>
        </p:txBody>
      </p:sp>
      <p:cxnSp>
        <p:nvCxnSpPr>
          <p:cNvPr id="39953" name="直接箭头连接符 28"/>
          <p:cNvCxnSpPr>
            <a:cxnSpLocks noChangeShapeType="1"/>
            <a:stCxn id="39947" idx="3"/>
            <a:endCxn id="39952" idx="1"/>
          </p:cNvCxnSpPr>
          <p:nvPr/>
        </p:nvCxnSpPr>
        <p:spPr bwMode="auto">
          <a:xfrm>
            <a:off x="9039108" y="2592989"/>
            <a:ext cx="1009518" cy="995593"/>
          </a:xfrm>
          <a:prstGeom prst="straightConnector1">
            <a:avLst/>
          </a:prstGeom>
          <a:noFill/>
          <a:ln w="6350">
            <a:solidFill>
              <a:schemeClr val="accent1"/>
            </a:solidFill>
            <a:round/>
            <a:tailEnd type="triangle" w="med" len="med"/>
          </a:ln>
        </p:spPr>
      </p:cxnSp>
      <p:cxnSp>
        <p:nvCxnSpPr>
          <p:cNvPr id="39954" name="直接箭头连接符 77"/>
          <p:cNvCxnSpPr>
            <a:cxnSpLocks noChangeShapeType="1"/>
            <a:stCxn id="39948" idx="3"/>
            <a:endCxn id="39952" idx="1"/>
          </p:cNvCxnSpPr>
          <p:nvPr/>
        </p:nvCxnSpPr>
        <p:spPr bwMode="auto">
          <a:xfrm flipV="1">
            <a:off x="9024293" y="3588581"/>
            <a:ext cx="1024333" cy="949545"/>
          </a:xfrm>
          <a:prstGeom prst="straightConnector1">
            <a:avLst/>
          </a:prstGeom>
          <a:noFill/>
          <a:ln w="6350">
            <a:solidFill>
              <a:schemeClr val="accent1"/>
            </a:solidFill>
            <a:round/>
            <a:tailEnd type="triangle" w="med" len="med"/>
          </a:ln>
        </p:spPr>
      </p:cxnSp>
      <p:sp>
        <p:nvSpPr>
          <p:cNvPr id="39955" name="矩形 1"/>
          <p:cNvSpPr>
            <a:spLocks noChangeArrowheads="1"/>
          </p:cNvSpPr>
          <p:nvPr/>
        </p:nvSpPr>
        <p:spPr bwMode="auto">
          <a:xfrm>
            <a:off x="2467712" y="2889920"/>
            <a:ext cx="1322745" cy="1483068"/>
          </a:xfrm>
          <a:prstGeom prst="rect">
            <a:avLst/>
          </a:prstGeom>
          <a:solidFill>
            <a:srgbClr val="92D050"/>
          </a:solidFill>
          <a:ln w="9525">
            <a:noFill/>
            <a:miter lim="800000"/>
          </a:ln>
        </p:spPr>
        <p:txBody>
          <a:bodyPr lIns="112864" tIns="56432" rIns="112864" bIns="56432" anchor="ctr"/>
          <a:lstStyle/>
          <a:p>
            <a:pPr algn="ctr" eaLnBrk="0" hangingPunct="0"/>
            <a:r>
              <a:rPr lang="zh-CN" altLang="en-US" sz="2500" b="1" dirty="0">
                <a:solidFill>
                  <a:srgbClr val="002060"/>
                </a:solidFill>
                <a:ea typeface="微软雅黑" panose="020B0503020204020204" pitchFamily="34" charset="-122"/>
                <a:sym typeface="Arial" panose="020B0604020202020204" pitchFamily="34" charset="0"/>
              </a:rPr>
              <a:t>贴现</a:t>
            </a:r>
            <a:r>
              <a:rPr lang="en-US" altLang="zh-CN" sz="2500" b="1" dirty="0">
                <a:solidFill>
                  <a:srgbClr val="002060"/>
                </a:solidFill>
                <a:ea typeface="微软雅黑" panose="020B0503020204020204" pitchFamily="34" charset="-122"/>
                <a:sym typeface="Arial" panose="020B0604020202020204" pitchFamily="34" charset="0"/>
              </a:rPr>
              <a:t>—</a:t>
            </a:r>
            <a:r>
              <a:rPr lang="zh-CN" altLang="en-US" sz="2500" b="1" dirty="0">
                <a:solidFill>
                  <a:srgbClr val="002060"/>
                </a:solidFill>
                <a:ea typeface="微软雅黑" panose="020B0503020204020204" pitchFamily="34" charset="-122"/>
                <a:sym typeface="Arial" panose="020B0604020202020204" pitchFamily="34" charset="0"/>
              </a:rPr>
              <a:t>贴现信息登记</a:t>
            </a:r>
            <a:endParaRPr lang="zh-CN" altLang="en-US" dirty="0"/>
          </a:p>
        </p:txBody>
      </p:sp>
      <p:cxnSp>
        <p:nvCxnSpPr>
          <p:cNvPr id="39956" name="直接箭头连接符 51"/>
          <p:cNvCxnSpPr>
            <a:cxnSpLocks noChangeShapeType="1"/>
            <a:stCxn id="39955" idx="3"/>
            <a:endCxn id="39941" idx="1"/>
          </p:cNvCxnSpPr>
          <p:nvPr/>
        </p:nvCxnSpPr>
        <p:spPr bwMode="auto">
          <a:xfrm>
            <a:off x="3790458" y="3631454"/>
            <a:ext cx="383066" cy="1588"/>
          </a:xfrm>
          <a:prstGeom prst="straightConnector1">
            <a:avLst/>
          </a:prstGeom>
          <a:noFill/>
          <a:ln w="6350">
            <a:solidFill>
              <a:schemeClr val="accent1"/>
            </a:solidFill>
            <a:round/>
            <a:tailEnd type="triangle" w="med" len="med"/>
          </a:ln>
        </p:spPr>
      </p:cxnSp>
      <p:sp>
        <p:nvSpPr>
          <p:cNvPr id="39957" name="矩形 128"/>
          <p:cNvSpPr>
            <a:spLocks noChangeArrowheads="1"/>
          </p:cNvSpPr>
          <p:nvPr/>
        </p:nvSpPr>
        <p:spPr bwMode="auto">
          <a:xfrm>
            <a:off x="283596" y="5185976"/>
            <a:ext cx="3699452" cy="724067"/>
          </a:xfrm>
          <a:prstGeom prst="rect">
            <a:avLst/>
          </a:prstGeom>
          <a:noFill/>
          <a:ln w="12700">
            <a:solidFill>
              <a:srgbClr val="000000"/>
            </a:solidFill>
            <a:prstDash val="dash"/>
            <a:miter lim="800000"/>
          </a:ln>
        </p:spPr>
        <p:txBody>
          <a:bodyPr lIns="112864" tIns="56432" rIns="112864" bIns="56432" anchor="ctr"/>
          <a:lstStyle/>
          <a:p>
            <a:pPr algn="ctr" eaLnBrk="0" hangingPunct="0"/>
            <a:r>
              <a:rPr lang="zh-CN" altLang="en-US" sz="1700" b="1">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纸质流转</a:t>
            </a:r>
            <a:endParaRPr lang="zh-CN" altLang="en-US"/>
          </a:p>
        </p:txBody>
      </p:sp>
      <p:sp>
        <p:nvSpPr>
          <p:cNvPr id="39958" name="矩形 129"/>
          <p:cNvSpPr>
            <a:spLocks noChangeArrowheads="1"/>
          </p:cNvSpPr>
          <p:nvPr/>
        </p:nvSpPr>
        <p:spPr bwMode="auto">
          <a:xfrm>
            <a:off x="4173524" y="5185976"/>
            <a:ext cx="7790436" cy="724067"/>
          </a:xfrm>
          <a:prstGeom prst="rect">
            <a:avLst/>
          </a:prstGeom>
          <a:noFill/>
          <a:ln w="12700">
            <a:solidFill>
              <a:srgbClr val="000000"/>
            </a:solidFill>
            <a:prstDash val="dash"/>
            <a:miter lim="800000"/>
          </a:ln>
        </p:spPr>
        <p:txBody>
          <a:bodyPr lIns="112864" tIns="56432" rIns="112864" bIns="56432" anchor="ctr"/>
          <a:lstStyle/>
          <a:p>
            <a:pPr algn="ctr" eaLnBrk="0" hangingPunct="0"/>
            <a:r>
              <a:rPr lang="zh-CN" altLang="en-US" sz="1700" b="1">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电子流转</a:t>
            </a:r>
            <a:endParaRPr lang="zh-CN" altLang="en-US"/>
          </a:p>
        </p:txBody>
      </p:sp>
      <p:grpSp>
        <p:nvGrpSpPr>
          <p:cNvPr id="2" name="组合 6168"/>
          <p:cNvGrpSpPr/>
          <p:nvPr/>
        </p:nvGrpSpPr>
        <p:grpSpPr bwMode="auto">
          <a:xfrm>
            <a:off x="421163" y="-12703"/>
            <a:ext cx="8601988" cy="1715013"/>
            <a:chOff x="0" y="0"/>
            <a:chExt cx="6452459" cy="1721895"/>
          </a:xfrm>
        </p:grpSpPr>
        <p:grpSp>
          <p:nvGrpSpPr>
            <p:cNvPr id="3" name="组合 6169"/>
            <p:cNvGrpSpPr/>
            <p:nvPr/>
          </p:nvGrpSpPr>
          <p:grpSpPr bwMode="auto">
            <a:xfrm>
              <a:off x="0" y="0"/>
              <a:ext cx="2684500" cy="1721895"/>
              <a:chOff x="0" y="0"/>
              <a:chExt cx="2684500" cy="1721895"/>
            </a:xfrm>
          </p:grpSpPr>
          <p:sp>
            <p:nvSpPr>
              <p:cNvPr id="39968" name="椭圆 40"/>
              <p:cNvSpPr>
                <a:spLocks noChangeArrowheads="1"/>
              </p:cNvSpPr>
              <p:nvPr/>
            </p:nvSpPr>
            <p:spPr bwMode="auto">
              <a:xfrm>
                <a:off x="0" y="771525"/>
                <a:ext cx="950370" cy="950370"/>
              </a:xfrm>
              <a:prstGeom prst="ellipse">
                <a:avLst/>
              </a:prstGeom>
              <a:solidFill>
                <a:srgbClr val="FFC000"/>
              </a:solidFill>
              <a:ln w="9525">
                <a:noFill/>
                <a:round/>
              </a:ln>
            </p:spPr>
            <p:txBody>
              <a:bodyPr anchor="ctr"/>
              <a:lstStyle/>
              <a:p>
                <a:pPr algn="ctr" eaLnBrk="0" hangingPunct="0"/>
                <a:endParaRPr lang="zh-CN" altLang="en-US" sz="1400">
                  <a:solidFill>
                    <a:srgbClr val="FFFFFF"/>
                  </a:solidFill>
                  <a:latin typeface="宋体" panose="02010600030101010101" pitchFamily="2" charset="-122"/>
                  <a:sym typeface="宋体" panose="02010600030101010101" pitchFamily="2" charset="-122"/>
                </a:endParaRPr>
              </a:p>
            </p:txBody>
          </p:sp>
          <p:sp>
            <p:nvSpPr>
              <p:cNvPr id="39969" name="TextBox 41"/>
              <p:cNvSpPr>
                <a:spLocks noChangeArrowheads="1"/>
              </p:cNvSpPr>
              <p:nvPr/>
            </p:nvSpPr>
            <p:spPr bwMode="auto">
              <a:xfrm>
                <a:off x="223155" y="0"/>
                <a:ext cx="2461345" cy="1344200"/>
              </a:xfrm>
              <a:prstGeom prst="rect">
                <a:avLst/>
              </a:prstGeom>
              <a:noFill/>
              <a:ln w="9525">
                <a:noFill/>
                <a:miter lim="800000"/>
              </a:ln>
            </p:spPr>
            <p:txBody>
              <a:bodyPr>
                <a:spAutoFit/>
              </a:bodyPr>
              <a:lstStyle/>
              <a:p>
                <a:pPr eaLnBrk="0" hangingPunct="0"/>
                <a:endParaRPr lang="en-US" altLang="zh-CN" sz="8100" b="1" dirty="0">
                  <a:solidFill>
                    <a:srgbClr val="002060"/>
                  </a:solidFill>
                  <a:latin typeface="Times New Roman" panose="02020603050405020304" pitchFamily="18" charset="0"/>
                  <a:sym typeface="Times New Roman" panose="02020603050405020304" pitchFamily="18" charset="0"/>
                </a:endParaRPr>
              </a:p>
            </p:txBody>
          </p:sp>
        </p:grpSp>
        <p:sp>
          <p:nvSpPr>
            <p:cNvPr id="39966" name="TextBox 38"/>
            <p:cNvSpPr>
              <a:spLocks noChangeArrowheads="1"/>
            </p:cNvSpPr>
            <p:nvPr/>
          </p:nvSpPr>
          <p:spPr bwMode="auto">
            <a:xfrm>
              <a:off x="1531690" y="946241"/>
              <a:ext cx="4920769" cy="556221"/>
            </a:xfrm>
            <a:prstGeom prst="rect">
              <a:avLst/>
            </a:prstGeom>
            <a:noFill/>
            <a:ln w="9525">
              <a:noFill/>
              <a:miter lim="800000"/>
            </a:ln>
          </p:spPr>
          <p:txBody>
            <a:bodyPr>
              <a:spAutoFit/>
            </a:bodyPr>
            <a:lstStyle/>
            <a:p>
              <a:pPr lvl="0" eaLnBrk="0" hangingPunct="0"/>
              <a:r>
                <a:rPr lang="zh-CN" altLang="en-US" sz="3000" b="1" dirty="0">
                  <a:solidFill>
                    <a:srgbClr val="262626"/>
                  </a:solidFill>
                  <a:latin typeface="微软雅黑" panose="020B0503020204020204" pitchFamily="34" charset="-122"/>
                  <a:ea typeface="微软雅黑" panose="020B0503020204020204" pitchFamily="34" charset="-122"/>
                  <a:sym typeface="微软雅黑" panose="020B0503020204020204" pitchFamily="34" charset="-122"/>
                </a:rPr>
                <a:t>纸票电子化：</a:t>
              </a:r>
              <a:r>
                <a:rPr lang="zh-CN" altLang="en-US" sz="3000" b="1" dirty="0">
                  <a:latin typeface="微软雅黑" panose="020B0503020204020204" pitchFamily="34" charset="-122"/>
                  <a:ea typeface="微软雅黑" panose="020B0503020204020204" pitchFamily="34" charset="-122"/>
                  <a:sym typeface="微软雅黑" panose="020B0503020204020204" pitchFamily="34" charset="-122"/>
                </a:rPr>
                <a:t>贴现后业务处理</a:t>
              </a:r>
              <a:endParaRPr lang="zh-CN" altLang="en-US" sz="3000" dirty="0"/>
            </a:p>
          </p:txBody>
        </p:sp>
        <p:sp>
          <p:nvSpPr>
            <p:cNvPr id="39967" name="直接连接符 39"/>
            <p:cNvSpPr>
              <a:spLocks noChangeShapeType="1"/>
            </p:cNvSpPr>
            <p:nvPr/>
          </p:nvSpPr>
          <p:spPr bwMode="auto">
            <a:xfrm>
              <a:off x="906219" y="1437079"/>
              <a:ext cx="3600393" cy="1"/>
            </a:xfrm>
            <a:prstGeom prst="line">
              <a:avLst/>
            </a:prstGeom>
            <a:noFill/>
            <a:ln w="19050">
              <a:solidFill>
                <a:srgbClr val="002060"/>
              </a:solidFill>
              <a:round/>
            </a:ln>
          </p:spPr>
          <p:txBody>
            <a:bodyPr/>
            <a:lstStyle/>
            <a:p>
              <a:endParaRPr lang="zh-CN" altLang="en-US"/>
            </a:p>
          </p:txBody>
        </p:sp>
      </p:grpSp>
      <p:cxnSp>
        <p:nvCxnSpPr>
          <p:cNvPr id="39960" name="直接箭头连接符 1"/>
          <p:cNvCxnSpPr>
            <a:cxnSpLocks noChangeShapeType="1"/>
            <a:stCxn id="39941" idx="3"/>
            <a:endCxn id="39952" idx="1"/>
          </p:cNvCxnSpPr>
          <p:nvPr/>
        </p:nvCxnSpPr>
        <p:spPr bwMode="auto">
          <a:xfrm flipV="1">
            <a:off x="5580924" y="3590170"/>
            <a:ext cx="4467701" cy="42872"/>
          </a:xfrm>
          <a:prstGeom prst="straightConnector1">
            <a:avLst/>
          </a:prstGeom>
          <a:noFill/>
          <a:ln w="6350">
            <a:solidFill>
              <a:schemeClr val="accent1"/>
            </a:solidFill>
            <a:round/>
            <a:tailEnd type="triangle" w="med" len="med"/>
          </a:ln>
        </p:spPr>
      </p:cxnSp>
      <p:sp>
        <p:nvSpPr>
          <p:cNvPr id="39961" name="椭圆 30"/>
          <p:cNvSpPr>
            <a:spLocks noChangeArrowheads="1"/>
          </p:cNvSpPr>
          <p:nvPr/>
        </p:nvSpPr>
        <p:spPr bwMode="auto">
          <a:xfrm>
            <a:off x="10179842" y="441427"/>
            <a:ext cx="950260" cy="755825"/>
          </a:xfrm>
          <a:prstGeom prst="ellipse">
            <a:avLst/>
          </a:prstGeom>
          <a:solidFill>
            <a:srgbClr val="FFC000"/>
          </a:solidFill>
          <a:ln w="9525">
            <a:noFill/>
            <a:round/>
          </a:ln>
        </p:spPr>
        <p:txBody>
          <a:bodyPr lIns="112864" tIns="56432" rIns="112864" bIns="56432" anchor="ctr"/>
          <a:lstStyle/>
          <a:p>
            <a:pPr algn="ctr"/>
            <a:endParaRPr lang="zh-CN" altLang="en-US" sz="1400">
              <a:solidFill>
                <a:srgbClr val="FFFFFF"/>
              </a:solidFill>
              <a:latin typeface="宋体" panose="02010600030101010101" pitchFamily="2" charset="-122"/>
              <a:sym typeface="宋体" panose="02010600030101010101" pitchFamily="2" charset="-122"/>
            </a:endParaRPr>
          </a:p>
        </p:txBody>
      </p:sp>
      <p:sp>
        <p:nvSpPr>
          <p:cNvPr id="39962" name="矩形 3"/>
          <p:cNvSpPr>
            <a:spLocks noChangeArrowheads="1"/>
          </p:cNvSpPr>
          <p:nvPr/>
        </p:nvSpPr>
        <p:spPr bwMode="auto">
          <a:xfrm>
            <a:off x="10727988" y="655790"/>
            <a:ext cx="1271950" cy="431900"/>
          </a:xfrm>
          <a:prstGeom prst="rect">
            <a:avLst/>
          </a:prstGeom>
          <a:solidFill>
            <a:srgbClr val="002060"/>
          </a:solidFill>
          <a:ln w="9525">
            <a:noFill/>
            <a:miter lim="800000"/>
          </a:ln>
        </p:spPr>
        <p:txBody>
          <a:bodyPr lIns="112864" tIns="56432" rIns="112864" bIns="56432" anchor="ctr"/>
          <a:lstStyle/>
          <a:p>
            <a:pPr algn="ctr"/>
            <a:fld id="{01D9DE72-626E-47EB-B37F-AC7DC78A114A}" type="slidenum">
              <a:rPr lang="zh-CN" altLang="zh-CN" b="1">
                <a:solidFill>
                  <a:srgbClr val="FFFFFF"/>
                </a:solidFill>
                <a:ea typeface="方正兰亭细黑_GBK"/>
                <a:cs typeface="方正兰亭细黑_GBK"/>
              </a:rPr>
              <a:pPr algn="ctr"/>
              <a:t>16</a:t>
            </a:fld>
            <a:endParaRPr lang="zh-CN" altLang="zh-CN" b="1">
              <a:solidFill>
                <a:srgbClr val="FFFFFF"/>
              </a:solidFill>
              <a:ea typeface="方正兰亭细黑_GBK"/>
              <a:cs typeface="方正兰亭细黑_GBK"/>
            </a:endParaRPr>
          </a:p>
        </p:txBody>
      </p:sp>
      <p:sp>
        <p:nvSpPr>
          <p:cNvPr id="33" name="TextBox 31"/>
          <p:cNvSpPr/>
          <p:nvPr/>
        </p:nvSpPr>
        <p:spPr>
          <a:xfrm>
            <a:off x="239318" y="392558"/>
            <a:ext cx="2303956" cy="1483572"/>
          </a:xfrm>
          <a:prstGeom prst="rect">
            <a:avLst/>
          </a:prstGeom>
          <a:noFill/>
          <a:ln w="9525">
            <a:noFill/>
          </a:ln>
        </p:spPr>
        <p:txBody>
          <a:bodyPr wrap="square" lIns="112864" tIns="56432" rIns="112864" bIns="56432">
            <a:spAutoFit/>
          </a:bodyPr>
          <a:lstStyle/>
          <a:p>
            <a:pPr lvl="0" eaLnBrk="1" hangingPunct="1"/>
            <a:r>
              <a:rPr lang="en-US" altLang="zh-CN" sz="8900" b="1" dirty="0" smtClean="0">
                <a:solidFill>
                  <a:srgbClr val="002060"/>
                </a:solidFill>
                <a:latin typeface="Times New Roman" panose="02020603050405020304" pitchFamily="18" charset="0"/>
                <a:sym typeface="Times New Roman" panose="02020603050405020304" pitchFamily="18" charset="0"/>
              </a:rPr>
              <a:t>1.</a:t>
            </a:r>
            <a:r>
              <a:rPr lang="en-US" altLang="zh-CN" sz="6700" b="1" dirty="0" smtClean="0">
                <a:solidFill>
                  <a:srgbClr val="002060"/>
                </a:solidFill>
                <a:latin typeface="Times New Roman" panose="02020603050405020304" pitchFamily="18" charset="0"/>
                <a:sym typeface="Times New Roman" panose="02020603050405020304" pitchFamily="18" charset="0"/>
              </a:rPr>
              <a:t>5.</a:t>
            </a:r>
            <a:r>
              <a:rPr lang="en-US" altLang="zh-CN" sz="5900" b="1" dirty="0" smtClean="0">
                <a:solidFill>
                  <a:srgbClr val="002060"/>
                </a:solidFill>
                <a:latin typeface="Times New Roman" panose="02020603050405020304" pitchFamily="18" charset="0"/>
                <a:sym typeface="Times New Roman" panose="02020603050405020304" pitchFamily="18" charset="0"/>
              </a:rPr>
              <a:t>4</a:t>
            </a:r>
            <a:endParaRPr lang="zh-CN" altLang="en-US" sz="5900" dirty="0">
              <a:sym typeface="Calibri" panose="020F0502020204030204" pitchFamily="34" charset="0"/>
            </a:endParaRPr>
          </a:p>
        </p:txBody>
      </p:sp>
    </p:spTree>
    <p:extLst>
      <p:ext uri="{BB962C8B-B14F-4D97-AF65-F5344CB8AC3E}">
        <p14:creationId xmlns:p14="http://schemas.microsoft.com/office/powerpoint/2010/main" val="151614218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灯片编号占位符 5"/>
          <p:cNvSpPr txBox="1">
            <a:spLocks noGrp="1" noChangeArrowheads="1"/>
          </p:cNvSpPr>
          <p:nvPr/>
        </p:nvSpPr>
        <p:spPr bwMode="auto">
          <a:xfrm>
            <a:off x="8736463" y="6357823"/>
            <a:ext cx="2844430" cy="365209"/>
          </a:xfrm>
          <a:prstGeom prst="rect">
            <a:avLst/>
          </a:prstGeom>
          <a:noFill/>
          <a:ln w="9525">
            <a:noFill/>
            <a:miter lim="800000"/>
          </a:ln>
        </p:spPr>
        <p:txBody>
          <a:bodyPr lIns="112864" tIns="56432" rIns="112864" bIns="56432" anchor="ctr"/>
          <a:lstStyle/>
          <a:p>
            <a:pPr algn="r" eaLnBrk="0" hangingPunct="0"/>
            <a:fld id="{1AD8BEB1-9A47-4B80-B1C8-61F30A87F95A}" type="slidenum">
              <a:rPr lang="zh-CN" altLang="en-US" sz="1500">
                <a:solidFill>
                  <a:srgbClr val="898989"/>
                </a:solidFill>
                <a:sym typeface="Calibri" panose="020F0502020204030204" pitchFamily="34" charset="0"/>
              </a:rPr>
              <a:pPr algn="r" eaLnBrk="0" hangingPunct="0"/>
              <a:t>17</a:t>
            </a:fld>
            <a:endParaRPr lang="zh-CN" altLang="en-US" sz="1500">
              <a:solidFill>
                <a:srgbClr val="898989"/>
              </a:solidFill>
              <a:sym typeface="Calibri" panose="020F0502020204030204" pitchFamily="34" charset="0"/>
            </a:endParaRPr>
          </a:p>
        </p:txBody>
      </p:sp>
      <p:sp>
        <p:nvSpPr>
          <p:cNvPr id="49155" name="矩形 26"/>
          <p:cNvSpPr>
            <a:spLocks noChangeArrowheads="1"/>
          </p:cNvSpPr>
          <p:nvPr/>
        </p:nvSpPr>
        <p:spPr bwMode="auto">
          <a:xfrm>
            <a:off x="1" y="2"/>
            <a:ext cx="12190413" cy="188956"/>
          </a:xfrm>
          <a:prstGeom prst="rect">
            <a:avLst/>
          </a:prstGeom>
          <a:solidFill>
            <a:srgbClr val="002060"/>
          </a:solidFill>
          <a:ln w="9525">
            <a:noFill/>
            <a:miter lim="800000"/>
          </a:ln>
        </p:spPr>
        <p:txBody>
          <a:bodyPr lIns="112864" tIns="56432" rIns="112864" bIns="56432" anchor="ctr"/>
          <a:lstStyle/>
          <a:p>
            <a:pPr algn="ctr" eaLnBrk="0" hangingPunct="0"/>
            <a:endParaRPr lang="zh-CN" altLang="en-US">
              <a:solidFill>
                <a:srgbClr val="FFFFFF"/>
              </a:solidFill>
              <a:latin typeface="宋体" panose="02010600030101010101" pitchFamily="2" charset="-122"/>
              <a:sym typeface="宋体" panose="02010600030101010101" pitchFamily="2" charset="-122"/>
            </a:endParaRPr>
          </a:p>
        </p:txBody>
      </p:sp>
      <p:sp>
        <p:nvSpPr>
          <p:cNvPr id="49156" name="矩形 27"/>
          <p:cNvSpPr>
            <a:spLocks noChangeArrowheads="1"/>
          </p:cNvSpPr>
          <p:nvPr/>
        </p:nvSpPr>
        <p:spPr bwMode="auto">
          <a:xfrm>
            <a:off x="1" y="6383228"/>
            <a:ext cx="12190413" cy="574808"/>
          </a:xfrm>
          <a:prstGeom prst="rect">
            <a:avLst/>
          </a:prstGeom>
          <a:solidFill>
            <a:srgbClr val="002060"/>
          </a:solidFill>
          <a:ln w="9525">
            <a:noFill/>
            <a:miter lim="800000"/>
          </a:ln>
        </p:spPr>
        <p:txBody>
          <a:bodyPr lIns="112864" tIns="56432" rIns="112864" bIns="56432" anchor="ctr"/>
          <a:lstStyle/>
          <a:p>
            <a:pPr algn="ctr" eaLnBrk="0" hangingPunct="0"/>
            <a:endParaRPr lang="zh-CN" altLang="en-US">
              <a:solidFill>
                <a:srgbClr val="FFFFFF"/>
              </a:solidFill>
              <a:latin typeface="宋体" panose="02010600030101010101" pitchFamily="2" charset="-122"/>
              <a:sym typeface="宋体" panose="02010600030101010101" pitchFamily="2" charset="-122"/>
            </a:endParaRPr>
          </a:p>
        </p:txBody>
      </p:sp>
      <p:sp>
        <p:nvSpPr>
          <p:cNvPr id="49157" name="矩形 28"/>
          <p:cNvSpPr>
            <a:spLocks noChangeArrowheads="1"/>
          </p:cNvSpPr>
          <p:nvPr/>
        </p:nvSpPr>
        <p:spPr bwMode="auto">
          <a:xfrm>
            <a:off x="1" y="6360998"/>
            <a:ext cx="12190413" cy="93685"/>
          </a:xfrm>
          <a:prstGeom prst="rect">
            <a:avLst/>
          </a:prstGeom>
          <a:solidFill>
            <a:srgbClr val="595959"/>
          </a:solidFill>
          <a:ln w="9525">
            <a:noFill/>
            <a:miter lim="800000"/>
          </a:ln>
        </p:spPr>
        <p:txBody>
          <a:bodyPr lIns="112864" tIns="56432" rIns="112864" bIns="56432" anchor="ctr"/>
          <a:lstStyle/>
          <a:p>
            <a:pPr algn="ctr" eaLnBrk="0" hangingPunct="0"/>
            <a:endParaRPr lang="zh-CN" altLang="en-US">
              <a:solidFill>
                <a:srgbClr val="FFFFFF"/>
              </a:solidFill>
              <a:latin typeface="宋体" panose="02010600030101010101" pitchFamily="2" charset="-122"/>
              <a:sym typeface="宋体" panose="02010600030101010101" pitchFamily="2" charset="-122"/>
            </a:endParaRPr>
          </a:p>
        </p:txBody>
      </p:sp>
      <p:sp>
        <p:nvSpPr>
          <p:cNvPr id="49159" name="TextBox 32"/>
          <p:cNvSpPr>
            <a:spLocks noChangeArrowheads="1"/>
          </p:cNvSpPr>
          <p:nvPr/>
        </p:nvSpPr>
        <p:spPr bwMode="auto">
          <a:xfrm>
            <a:off x="474072" y="6500732"/>
            <a:ext cx="3868763" cy="390965"/>
          </a:xfrm>
          <a:prstGeom prst="rect">
            <a:avLst/>
          </a:prstGeom>
          <a:noFill/>
          <a:ln w="9525">
            <a:noFill/>
            <a:miter lim="800000"/>
          </a:ln>
        </p:spPr>
        <p:txBody>
          <a:bodyPr lIns="112864" tIns="56432" rIns="112864" bIns="56432">
            <a:spAutoFit/>
          </a:bodyPr>
          <a:lstStyle/>
          <a:p>
            <a:pPr eaLnBrk="0" hangingPunct="0"/>
            <a:endParaRPr lang="zh-CN" altLang="en-US">
              <a:solidFill>
                <a:srgbClr val="000000"/>
              </a:solidFill>
              <a:sym typeface="宋体" panose="02010600030101010101" pitchFamily="2" charset="-122"/>
            </a:endParaRPr>
          </a:p>
        </p:txBody>
      </p:sp>
      <p:sp>
        <p:nvSpPr>
          <p:cNvPr id="49160" name="椭圆 27"/>
          <p:cNvSpPr>
            <a:spLocks noChangeArrowheads="1"/>
          </p:cNvSpPr>
          <p:nvPr/>
        </p:nvSpPr>
        <p:spPr bwMode="auto">
          <a:xfrm>
            <a:off x="421162" y="751062"/>
            <a:ext cx="1267718" cy="947956"/>
          </a:xfrm>
          <a:prstGeom prst="ellipse">
            <a:avLst/>
          </a:prstGeom>
          <a:solidFill>
            <a:srgbClr val="FFC000"/>
          </a:solidFill>
          <a:ln w="9525">
            <a:noFill/>
            <a:round/>
          </a:ln>
        </p:spPr>
        <p:txBody>
          <a:bodyPr lIns="112864" tIns="56432" rIns="112864" bIns="56432" anchor="ctr"/>
          <a:lstStyle/>
          <a:p>
            <a:pPr algn="ctr" eaLnBrk="0" hangingPunct="0"/>
            <a:endParaRPr lang="zh-CN" altLang="en-US" sz="1400">
              <a:solidFill>
                <a:srgbClr val="FFFFFF"/>
              </a:solidFill>
              <a:latin typeface="宋体" panose="02010600030101010101" pitchFamily="2" charset="-122"/>
              <a:sym typeface="宋体" panose="02010600030101010101" pitchFamily="2" charset="-122"/>
            </a:endParaRPr>
          </a:p>
        </p:txBody>
      </p:sp>
      <p:sp>
        <p:nvSpPr>
          <p:cNvPr id="49162" name="TextBox 25"/>
          <p:cNvSpPr>
            <a:spLocks noChangeArrowheads="1"/>
          </p:cNvSpPr>
          <p:nvPr/>
        </p:nvSpPr>
        <p:spPr bwMode="auto">
          <a:xfrm>
            <a:off x="2462339" y="933059"/>
            <a:ext cx="6560813" cy="575631"/>
          </a:xfrm>
          <a:prstGeom prst="rect">
            <a:avLst/>
          </a:prstGeom>
          <a:noFill/>
          <a:ln w="9525">
            <a:noFill/>
            <a:miter lim="800000"/>
          </a:ln>
        </p:spPr>
        <p:txBody>
          <a:bodyPr lIns="112864" tIns="56432" rIns="112864" bIns="56432">
            <a:spAutoFit/>
          </a:bodyPr>
          <a:lstStyle/>
          <a:p>
            <a:pPr eaLnBrk="0" hangingPunct="0"/>
            <a:r>
              <a:rPr lang="zh-CN" altLang="en-US" sz="3000" b="1" dirty="0">
                <a:solidFill>
                  <a:srgbClr val="262626"/>
                </a:solidFill>
                <a:latin typeface="微软雅黑" panose="020B0503020204020204" pitchFamily="34" charset="-122"/>
                <a:ea typeface="微软雅黑" panose="020B0503020204020204" pitchFamily="34" charset="-122"/>
                <a:sym typeface="微软雅黑" panose="020B0503020204020204" pitchFamily="34" charset="-122"/>
              </a:rPr>
              <a:t>纸票电子化：保证增信业务</a:t>
            </a:r>
            <a:endParaRPr lang="zh-CN" altLang="en-US" dirty="0">
              <a:sym typeface="Calibri" panose="020F0502020204030204" pitchFamily="34" charset="0"/>
            </a:endParaRPr>
          </a:p>
        </p:txBody>
      </p:sp>
      <p:sp>
        <p:nvSpPr>
          <p:cNvPr id="49163" name="直接连接符 26"/>
          <p:cNvSpPr>
            <a:spLocks noChangeShapeType="1"/>
          </p:cNvSpPr>
          <p:nvPr/>
        </p:nvSpPr>
        <p:spPr bwMode="auto">
          <a:xfrm>
            <a:off x="1884912" y="1449115"/>
            <a:ext cx="4799975" cy="0"/>
          </a:xfrm>
          <a:prstGeom prst="line">
            <a:avLst/>
          </a:prstGeom>
          <a:noFill/>
          <a:ln w="19050">
            <a:solidFill>
              <a:srgbClr val="002060"/>
            </a:solidFill>
            <a:round/>
          </a:ln>
        </p:spPr>
        <p:txBody>
          <a:bodyPr lIns="112864" tIns="56432" rIns="112864" bIns="56432"/>
          <a:lstStyle/>
          <a:p>
            <a:endParaRPr lang="zh-CN" altLang="en-US"/>
          </a:p>
        </p:txBody>
      </p:sp>
      <p:sp>
        <p:nvSpPr>
          <p:cNvPr id="49171" name="椭圆 30"/>
          <p:cNvSpPr>
            <a:spLocks noChangeArrowheads="1"/>
          </p:cNvSpPr>
          <p:nvPr/>
        </p:nvSpPr>
        <p:spPr bwMode="auto">
          <a:xfrm>
            <a:off x="10179842" y="441427"/>
            <a:ext cx="950260" cy="755825"/>
          </a:xfrm>
          <a:prstGeom prst="ellipse">
            <a:avLst/>
          </a:prstGeom>
          <a:solidFill>
            <a:srgbClr val="FFC000"/>
          </a:solidFill>
          <a:ln w="9525">
            <a:noFill/>
            <a:round/>
          </a:ln>
        </p:spPr>
        <p:txBody>
          <a:bodyPr lIns="112864" tIns="56432" rIns="112864" bIns="56432" anchor="ctr"/>
          <a:lstStyle/>
          <a:p>
            <a:pPr algn="ctr"/>
            <a:endParaRPr lang="zh-CN" altLang="en-US" sz="1400">
              <a:solidFill>
                <a:srgbClr val="FFFFFF"/>
              </a:solidFill>
              <a:latin typeface="宋体" panose="02010600030101010101" pitchFamily="2" charset="-122"/>
              <a:sym typeface="宋体" panose="02010600030101010101" pitchFamily="2" charset="-122"/>
            </a:endParaRPr>
          </a:p>
        </p:txBody>
      </p:sp>
      <p:sp>
        <p:nvSpPr>
          <p:cNvPr id="49172" name="矩形 3"/>
          <p:cNvSpPr>
            <a:spLocks noChangeArrowheads="1"/>
          </p:cNvSpPr>
          <p:nvPr/>
        </p:nvSpPr>
        <p:spPr bwMode="auto">
          <a:xfrm>
            <a:off x="10727988" y="655790"/>
            <a:ext cx="1271950" cy="431900"/>
          </a:xfrm>
          <a:prstGeom prst="rect">
            <a:avLst/>
          </a:prstGeom>
          <a:solidFill>
            <a:srgbClr val="002060"/>
          </a:solidFill>
          <a:ln w="9525">
            <a:noFill/>
            <a:miter lim="800000"/>
          </a:ln>
        </p:spPr>
        <p:txBody>
          <a:bodyPr lIns="112864" tIns="56432" rIns="112864" bIns="56432" anchor="ctr"/>
          <a:lstStyle/>
          <a:p>
            <a:pPr algn="ctr"/>
            <a:fld id="{50630C9A-7812-4713-BA9F-5721D4634A51}" type="slidenum">
              <a:rPr lang="zh-CN" altLang="zh-CN" b="1">
                <a:solidFill>
                  <a:srgbClr val="FFFFFF"/>
                </a:solidFill>
                <a:ea typeface="方正兰亭细黑_GBK"/>
                <a:cs typeface="方正兰亭细黑_GBK"/>
              </a:rPr>
              <a:pPr algn="ctr"/>
              <a:t>17</a:t>
            </a:fld>
            <a:endParaRPr lang="zh-CN" altLang="zh-CN" b="1">
              <a:solidFill>
                <a:srgbClr val="FFFFFF"/>
              </a:solidFill>
              <a:ea typeface="方正兰亭细黑_GBK"/>
              <a:cs typeface="方正兰亭细黑_GBK"/>
            </a:endParaRPr>
          </a:p>
        </p:txBody>
      </p:sp>
      <p:sp>
        <p:nvSpPr>
          <p:cNvPr id="17" name="TextBox 31"/>
          <p:cNvSpPr/>
          <p:nvPr/>
        </p:nvSpPr>
        <p:spPr>
          <a:xfrm>
            <a:off x="239318" y="392558"/>
            <a:ext cx="2303956" cy="1483572"/>
          </a:xfrm>
          <a:prstGeom prst="rect">
            <a:avLst/>
          </a:prstGeom>
          <a:noFill/>
          <a:ln w="9525">
            <a:noFill/>
          </a:ln>
        </p:spPr>
        <p:txBody>
          <a:bodyPr wrap="square" lIns="112864" tIns="56432" rIns="112864" bIns="56432">
            <a:spAutoFit/>
          </a:bodyPr>
          <a:lstStyle/>
          <a:p>
            <a:pPr lvl="0" eaLnBrk="1" hangingPunct="1"/>
            <a:r>
              <a:rPr lang="en-US" altLang="zh-CN" sz="8900" b="1" dirty="0" smtClean="0">
                <a:solidFill>
                  <a:srgbClr val="002060"/>
                </a:solidFill>
                <a:latin typeface="Times New Roman" panose="02020603050405020304" pitchFamily="18" charset="0"/>
                <a:sym typeface="Times New Roman" panose="02020603050405020304" pitchFamily="18" charset="0"/>
              </a:rPr>
              <a:t>1.</a:t>
            </a:r>
            <a:r>
              <a:rPr lang="en-US" altLang="zh-CN" sz="6700" b="1" dirty="0" smtClean="0">
                <a:solidFill>
                  <a:srgbClr val="002060"/>
                </a:solidFill>
                <a:latin typeface="Times New Roman" panose="02020603050405020304" pitchFamily="18" charset="0"/>
                <a:sym typeface="Times New Roman" panose="02020603050405020304" pitchFamily="18" charset="0"/>
              </a:rPr>
              <a:t>5.</a:t>
            </a:r>
            <a:r>
              <a:rPr lang="en-US" altLang="zh-CN" sz="5900" b="1" dirty="0" smtClean="0">
                <a:solidFill>
                  <a:srgbClr val="002060"/>
                </a:solidFill>
                <a:latin typeface="Times New Roman" panose="02020603050405020304" pitchFamily="18" charset="0"/>
                <a:sym typeface="Times New Roman" panose="02020603050405020304" pitchFamily="18" charset="0"/>
              </a:rPr>
              <a:t>5</a:t>
            </a:r>
            <a:endParaRPr lang="zh-CN" altLang="en-US" sz="5900" dirty="0">
              <a:sym typeface="Calibri" panose="020F0502020204030204" pitchFamily="34" charset="0"/>
            </a:endParaRPr>
          </a:p>
        </p:txBody>
      </p:sp>
      <p:sp>
        <p:nvSpPr>
          <p:cNvPr id="31" name="矩形 30"/>
          <p:cNvSpPr/>
          <p:nvPr/>
        </p:nvSpPr>
        <p:spPr>
          <a:xfrm>
            <a:off x="8552670" y="2534439"/>
            <a:ext cx="2592000" cy="923329"/>
          </a:xfrm>
          <a:prstGeom prst="rect">
            <a:avLst/>
          </a:prstGeom>
        </p:spPr>
        <p:txBody>
          <a:bodyPr wrap="square">
            <a:spAutoFit/>
          </a:bodyPr>
          <a:lstStyle/>
          <a:p>
            <a:pPr marL="3919" indent="-3919" eaLnBrk="0" hangingPunct="0"/>
            <a:r>
              <a:rPr lang="zh-CN" altLang="en-US" dirty="0">
                <a:latin typeface="微软雅黑" panose="020B0503020204020204" pitchFamily="34" charset="-122"/>
                <a:ea typeface="微软雅黑" panose="020B0503020204020204" pitchFamily="34" charset="-122"/>
                <a:sym typeface="微软雅黑" panose="020B0503020204020204" pitchFamily="34" charset="-122"/>
              </a:rPr>
              <a:t>在付款行拒绝付款的情况下，保证增信机构</a:t>
            </a:r>
            <a:r>
              <a:rPr lang="zh-CN" altLang="en-US" b="1" dirty="0">
                <a:solidFill>
                  <a:srgbClr val="FF0000"/>
                </a:solidFill>
                <a:latin typeface="微软雅黑" panose="020B0503020204020204" pitchFamily="34" charset="-122"/>
                <a:ea typeface="微软雅黑" panose="020B0503020204020204" pitchFamily="34" charset="-122"/>
                <a:sym typeface="微软雅黑" panose="020B0503020204020204" pitchFamily="34" charset="-122"/>
              </a:rPr>
              <a:t>先于贴现人</a:t>
            </a:r>
            <a:r>
              <a:rPr lang="zh-CN" altLang="en-US" dirty="0">
                <a:latin typeface="微软雅黑" panose="020B0503020204020204" pitchFamily="34" charset="-122"/>
                <a:ea typeface="微软雅黑" panose="020B0503020204020204" pitchFamily="34" charset="-122"/>
                <a:sym typeface="微软雅黑" panose="020B0503020204020204" pitchFamily="34" charset="-122"/>
              </a:rPr>
              <a:t>承担付款责任。</a:t>
            </a:r>
            <a:endParaRPr lang="zh-CN" altLang="en-US" dirty="0">
              <a:ea typeface="微软雅黑" panose="020B0503020204020204" pitchFamily="34" charset="-122"/>
              <a:sym typeface="微软雅黑" panose="020B0503020204020204" pitchFamily="34" charset="-122"/>
            </a:endParaRPr>
          </a:p>
        </p:txBody>
      </p:sp>
      <p:sp>
        <p:nvSpPr>
          <p:cNvPr id="32" name="矩形 31"/>
          <p:cNvSpPr/>
          <p:nvPr/>
        </p:nvSpPr>
        <p:spPr>
          <a:xfrm>
            <a:off x="5796971" y="2891541"/>
            <a:ext cx="2592000" cy="1754326"/>
          </a:xfrm>
          <a:prstGeom prst="rect">
            <a:avLst/>
          </a:prstGeom>
        </p:spPr>
        <p:txBody>
          <a:bodyPr wrap="square">
            <a:spAutoFit/>
          </a:bodyPr>
          <a:lstStyle/>
          <a:p>
            <a:pPr marL="0" marR="0" lvl="0" indent="0" algn="just" defTabSz="914400" eaLnBrk="1" fontAlgn="auto" latinLnBrk="0" hangingPunct="1">
              <a:lnSpc>
                <a:spcPct val="100000"/>
              </a:lnSpc>
              <a:spcBef>
                <a:spcPts val="0"/>
              </a:spcBef>
              <a:spcAft>
                <a:spcPts val="0"/>
              </a:spcAft>
              <a:buClrTx/>
              <a:buSzTx/>
              <a:buFontTx/>
              <a:buNone/>
              <a:tabLst/>
              <a:defRPr/>
            </a:pPr>
            <a:r>
              <a:rPr lang="zh-CN" altLang="zh-CN" dirty="0">
                <a:ea typeface="微软雅黑" panose="020B0503020204020204" pitchFamily="34" charset="-122"/>
                <a:sym typeface="微软雅黑" panose="020B0503020204020204" pitchFamily="34" charset="-122"/>
              </a:rPr>
              <a:t>保证增信机构收到票据实物并确认保证增信后，应妥善保管票据实物，除办理实物</a:t>
            </a:r>
            <a:r>
              <a:rPr lang="zh-CN" altLang="en-US" dirty="0">
                <a:ea typeface="微软雅黑" panose="020B0503020204020204" pitchFamily="34" charset="-122"/>
                <a:sym typeface="微软雅黑" panose="020B0503020204020204" pitchFamily="34" charset="-122"/>
              </a:rPr>
              <a:t>付款</a:t>
            </a:r>
            <a:r>
              <a:rPr lang="zh-CN" altLang="zh-CN" dirty="0">
                <a:ea typeface="微软雅黑" panose="020B0503020204020204" pitchFamily="34" charset="-122"/>
                <a:sym typeface="微软雅黑" panose="020B0503020204020204" pitchFamily="34" charset="-122"/>
              </a:rPr>
              <a:t>确认外不得将票据实物移转至其他机构保管</a:t>
            </a:r>
            <a:endParaRPr kumimoji="0" lang="zh-CN" altLang="en-US"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endParaRPr>
          </a:p>
        </p:txBody>
      </p:sp>
      <p:sp>
        <p:nvSpPr>
          <p:cNvPr id="33" name="矩形 32"/>
          <p:cNvSpPr/>
          <p:nvPr/>
        </p:nvSpPr>
        <p:spPr>
          <a:xfrm>
            <a:off x="3131666" y="4079640"/>
            <a:ext cx="2592000" cy="923329"/>
          </a:xfrm>
          <a:prstGeom prst="rect">
            <a:avLst/>
          </a:prstGeom>
        </p:spPr>
        <p:txBody>
          <a:bodyPr wrap="square">
            <a:spAutoFit/>
          </a:bodyPr>
          <a:lstStyle/>
          <a:p>
            <a:pPr marL="0" marR="0" lvl="0" indent="0" algn="just" defTabSz="914400" eaLnBrk="1" fontAlgn="auto" latinLnBrk="0" hangingPunct="1">
              <a:lnSpc>
                <a:spcPct val="100000"/>
              </a:lnSpc>
              <a:spcBef>
                <a:spcPts val="0"/>
              </a:spcBef>
              <a:spcAft>
                <a:spcPts val="0"/>
              </a:spcAft>
              <a:buClrTx/>
              <a:buSzTx/>
              <a:buFontTx/>
              <a:buNone/>
              <a:tabLst/>
              <a:defRPr/>
            </a:pPr>
            <a:r>
              <a:rPr lang="zh-CN" altLang="en-US" dirty="0">
                <a:ea typeface="微软雅黑" panose="020B0503020204020204" pitchFamily="34" charset="-122"/>
                <a:sym typeface="微软雅黑" panose="020B0503020204020204" pitchFamily="34" charset="-122"/>
              </a:rPr>
              <a:t>贴现人或票据保管行</a:t>
            </a:r>
            <a:r>
              <a:rPr lang="zh-CN" altLang="zh-CN" dirty="0">
                <a:ea typeface="微软雅黑" panose="020B0503020204020204" pitchFamily="34" charset="-122"/>
                <a:sym typeface="微软雅黑" panose="020B0503020204020204" pitchFamily="34" charset="-122"/>
              </a:rPr>
              <a:t>向保证增信机构发起库存移出申请并移送票据实物</a:t>
            </a:r>
            <a:endParaRPr kumimoji="0" lang="zh-CN" altLang="en-US"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endParaRPr>
          </a:p>
        </p:txBody>
      </p:sp>
      <p:sp>
        <p:nvSpPr>
          <p:cNvPr id="34" name="矩形 33"/>
          <p:cNvSpPr/>
          <p:nvPr/>
        </p:nvSpPr>
        <p:spPr>
          <a:xfrm>
            <a:off x="442866" y="4436742"/>
            <a:ext cx="2592000" cy="1477328"/>
          </a:xfrm>
          <a:prstGeom prst="rect">
            <a:avLst/>
          </a:prstGeom>
        </p:spPr>
        <p:txBody>
          <a:bodyPr wrap="square">
            <a:spAutoFit/>
          </a:bodyPr>
          <a:lstStyle/>
          <a:p>
            <a:pPr marL="0" marR="0" lvl="0" indent="0" algn="just" defTabSz="914400" eaLnBrk="1" fontAlgn="auto" latinLnBrk="0" hangingPunct="1">
              <a:lnSpc>
                <a:spcPct val="100000"/>
              </a:lnSpc>
              <a:spcBef>
                <a:spcPts val="0"/>
              </a:spcBef>
              <a:spcAft>
                <a:spcPts val="0"/>
              </a:spcAft>
              <a:buClrTx/>
              <a:buSzTx/>
              <a:buFontTx/>
              <a:buNone/>
              <a:tabLst/>
              <a:defRPr/>
            </a:pPr>
            <a:r>
              <a:rPr lang="zh-CN" altLang="en-US" dirty="0">
                <a:ea typeface="微软雅黑" panose="020B0503020204020204" pitchFamily="34" charset="-122"/>
                <a:sym typeface="微软雅黑" panose="020B0503020204020204" pitchFamily="34" charset="-122"/>
              </a:rPr>
              <a:t>初始权属登记机构进行</a:t>
            </a:r>
            <a:r>
              <a:rPr lang="zh-CN" altLang="en-US" b="1" dirty="0">
                <a:solidFill>
                  <a:srgbClr val="FF0000"/>
                </a:solidFill>
                <a:ea typeface="微软雅黑" panose="020B0503020204020204" pitchFamily="34" charset="-122"/>
                <a:sym typeface="微软雅黑" panose="020B0503020204020204" pitchFamily="34" charset="-122"/>
              </a:rPr>
              <a:t>初始权属登记后、票据交易前</a:t>
            </a:r>
            <a:r>
              <a:rPr lang="zh-CN" altLang="en-US" dirty="0">
                <a:ea typeface="微软雅黑" panose="020B0503020204020204" pitchFamily="34" charset="-122"/>
                <a:sym typeface="微软雅黑" panose="020B0503020204020204" pitchFamily="34" charset="-122"/>
              </a:rPr>
              <a:t>，可向票交所其他商业银行会员申请保证增信</a:t>
            </a:r>
            <a:endParaRPr kumimoji="0" lang="zh-CN" altLang="en-US"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endParaRPr>
          </a:p>
        </p:txBody>
      </p:sp>
      <p:sp>
        <p:nvSpPr>
          <p:cNvPr id="35" name="矩形 34"/>
          <p:cNvSpPr/>
          <p:nvPr/>
        </p:nvSpPr>
        <p:spPr>
          <a:xfrm>
            <a:off x="6336661" y="5339747"/>
            <a:ext cx="4763101" cy="646331"/>
          </a:xfrm>
          <a:prstGeom prst="rect">
            <a:avLst/>
          </a:prstGeom>
        </p:spPr>
        <p:txBody>
          <a:bodyPr wrap="square">
            <a:spAutoFit/>
          </a:bodyPr>
          <a:lstStyle/>
          <a:p>
            <a:pPr lvl="0" eaLnBrk="0" hangingPunct="0"/>
            <a:r>
              <a:rPr lang="zh-CN" altLang="en-US" b="1" dirty="0">
                <a:solidFill>
                  <a:srgbClr val="002060"/>
                </a:solidFill>
                <a:ea typeface="微软雅黑" panose="020B0503020204020204" pitchFamily="34" charset="-122"/>
                <a:sym typeface="微软雅黑" panose="020B0503020204020204" pitchFamily="34" charset="-122"/>
              </a:rPr>
              <a:t>保证增信行</a:t>
            </a:r>
            <a:r>
              <a:rPr lang="zh-CN" altLang="en-US" dirty="0">
                <a:solidFill>
                  <a:srgbClr val="002060"/>
                </a:solidFill>
                <a:ea typeface="微软雅黑" panose="020B0503020204020204" pitchFamily="34" charset="-122"/>
                <a:sym typeface="微软雅黑" panose="020B0503020204020204" pitchFamily="34" charset="-122"/>
              </a:rPr>
              <a:t>对纸质票据进行保管，并为贴现人的</a:t>
            </a:r>
            <a:r>
              <a:rPr lang="zh-CN" altLang="en-US" b="1" dirty="0">
                <a:solidFill>
                  <a:srgbClr val="002060"/>
                </a:solidFill>
                <a:ea typeface="微软雅黑" panose="020B0503020204020204" pitchFamily="34" charset="-122"/>
                <a:sym typeface="微软雅黑" panose="020B0503020204020204" pitchFamily="34" charset="-122"/>
              </a:rPr>
              <a:t>偿付责任</a:t>
            </a:r>
            <a:r>
              <a:rPr lang="zh-CN" altLang="en-US" dirty="0">
                <a:solidFill>
                  <a:srgbClr val="002060"/>
                </a:solidFill>
                <a:ea typeface="微软雅黑" panose="020B0503020204020204" pitchFamily="34" charset="-122"/>
                <a:sym typeface="微软雅黑" panose="020B0503020204020204" pitchFamily="34" charset="-122"/>
              </a:rPr>
              <a:t>进行</a:t>
            </a:r>
            <a:r>
              <a:rPr lang="zh-CN" altLang="en-US" b="1" dirty="0">
                <a:solidFill>
                  <a:srgbClr val="002060"/>
                </a:solidFill>
                <a:ea typeface="微软雅黑" panose="020B0503020204020204" pitchFamily="34" charset="-122"/>
                <a:sym typeface="微软雅黑" panose="020B0503020204020204" pitchFamily="34" charset="-122"/>
              </a:rPr>
              <a:t>先行偿付</a:t>
            </a:r>
            <a:r>
              <a:rPr lang="zh-CN" altLang="en-US" dirty="0">
                <a:solidFill>
                  <a:srgbClr val="002060"/>
                </a:solidFill>
                <a:ea typeface="微软雅黑" panose="020B0503020204020204" pitchFamily="34" charset="-122"/>
                <a:sym typeface="微软雅黑" panose="020B0503020204020204" pitchFamily="34" charset="-122"/>
              </a:rPr>
              <a:t>。</a:t>
            </a:r>
            <a:endParaRPr lang="zh-CN" altLang="en-US" dirty="0">
              <a:solidFill>
                <a:srgbClr val="00206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1" name="矩形 40"/>
          <p:cNvSpPr/>
          <p:nvPr/>
        </p:nvSpPr>
        <p:spPr>
          <a:xfrm>
            <a:off x="498875" y="1952466"/>
            <a:ext cx="2124000" cy="402402"/>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000" b="1"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mn-cs"/>
              </a:rPr>
              <a:t>申请</a:t>
            </a:r>
          </a:p>
        </p:txBody>
      </p:sp>
      <p:sp>
        <p:nvSpPr>
          <p:cNvPr id="42" name="矩形 41"/>
          <p:cNvSpPr/>
          <p:nvPr/>
        </p:nvSpPr>
        <p:spPr>
          <a:xfrm>
            <a:off x="3209377" y="1952466"/>
            <a:ext cx="2124000" cy="402402"/>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2000" b="1" kern="0" dirty="0" smtClean="0">
                <a:latin typeface="微软雅黑" panose="020B0503020204020204" pitchFamily="34" charset="-122"/>
                <a:ea typeface="微软雅黑" panose="020B0503020204020204" pitchFamily="34" charset="-122"/>
              </a:rPr>
              <a:t>库存移出</a:t>
            </a:r>
            <a:endParaRPr kumimoji="0" lang="zh-CN" altLang="en-US" sz="2000" b="1"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endParaRPr>
          </a:p>
        </p:txBody>
      </p:sp>
      <p:sp>
        <p:nvSpPr>
          <p:cNvPr id="43" name="矩形 42"/>
          <p:cNvSpPr/>
          <p:nvPr/>
        </p:nvSpPr>
        <p:spPr>
          <a:xfrm>
            <a:off x="5919884" y="1952466"/>
            <a:ext cx="2124000" cy="402402"/>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2000" b="1" kern="0" dirty="0">
                <a:latin typeface="微软雅黑" panose="020B0503020204020204" pitchFamily="34" charset="-122"/>
                <a:ea typeface="微软雅黑" panose="020B0503020204020204" pitchFamily="34" charset="-122"/>
              </a:rPr>
              <a:t>保管</a:t>
            </a:r>
            <a:endParaRPr kumimoji="0" lang="zh-CN" altLang="en-US" sz="2000" b="1"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endParaRPr>
          </a:p>
        </p:txBody>
      </p:sp>
      <p:sp>
        <p:nvSpPr>
          <p:cNvPr id="44" name="矩形 43"/>
          <p:cNvSpPr/>
          <p:nvPr/>
        </p:nvSpPr>
        <p:spPr>
          <a:xfrm>
            <a:off x="8630385" y="1952466"/>
            <a:ext cx="2124000" cy="402402"/>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2000" b="1" kern="0" dirty="0">
                <a:latin typeface="微软雅黑" panose="020B0503020204020204" pitchFamily="34" charset="-122"/>
                <a:ea typeface="微软雅黑" panose="020B0503020204020204" pitchFamily="34" charset="-122"/>
              </a:rPr>
              <a:t>拒付</a:t>
            </a:r>
            <a:endParaRPr kumimoji="0" lang="zh-CN" altLang="en-US" sz="2000" b="1"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endParaRPr>
          </a:p>
        </p:txBody>
      </p:sp>
      <p:sp>
        <p:nvSpPr>
          <p:cNvPr id="2" name="矩形 1"/>
          <p:cNvSpPr/>
          <p:nvPr/>
        </p:nvSpPr>
        <p:spPr>
          <a:xfrm>
            <a:off x="498875" y="2327697"/>
            <a:ext cx="2628000" cy="7200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p:cNvSpPr/>
          <p:nvPr/>
        </p:nvSpPr>
        <p:spPr>
          <a:xfrm>
            <a:off x="3156504" y="2327697"/>
            <a:ext cx="2628000" cy="72000"/>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5814133" y="2327697"/>
            <a:ext cx="2628000" cy="7200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p:cNvSpPr/>
          <p:nvPr/>
        </p:nvSpPr>
        <p:spPr>
          <a:xfrm>
            <a:off x="8471762" y="2327697"/>
            <a:ext cx="2628000" cy="72000"/>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a:stCxn id="2" idx="3"/>
          </p:cNvCxnSpPr>
          <p:nvPr/>
        </p:nvCxnSpPr>
        <p:spPr>
          <a:xfrm>
            <a:off x="3126875" y="2363697"/>
            <a:ext cx="0" cy="3190910"/>
          </a:xfrm>
          <a:prstGeom prst="line">
            <a:avLst/>
          </a:prstGeom>
          <a:ln w="38100">
            <a:solidFill>
              <a:srgbClr val="00206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8471470" y="2397960"/>
            <a:ext cx="0" cy="1714746"/>
          </a:xfrm>
          <a:prstGeom prst="line">
            <a:avLst/>
          </a:prstGeom>
          <a:ln w="38100">
            <a:solidFill>
              <a:srgbClr val="00206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a:off x="5807174" y="2384514"/>
            <a:ext cx="0" cy="2268252"/>
          </a:xfrm>
          <a:prstGeom prst="line">
            <a:avLst/>
          </a:prstGeom>
          <a:ln w="38100">
            <a:solidFill>
              <a:srgbClr val="FFC00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a:off x="11099762" y="2384514"/>
            <a:ext cx="0" cy="870819"/>
          </a:xfrm>
          <a:prstGeom prst="line">
            <a:avLst/>
          </a:prstGeom>
          <a:ln w="38100">
            <a:solidFill>
              <a:srgbClr val="FFC00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8571448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矩形 26"/>
          <p:cNvSpPr>
            <a:spLocks noChangeArrowheads="1"/>
          </p:cNvSpPr>
          <p:nvPr/>
        </p:nvSpPr>
        <p:spPr bwMode="auto">
          <a:xfrm>
            <a:off x="1" y="2"/>
            <a:ext cx="12190413" cy="188956"/>
          </a:xfrm>
          <a:prstGeom prst="rect">
            <a:avLst/>
          </a:prstGeom>
          <a:solidFill>
            <a:srgbClr val="002060"/>
          </a:solidFill>
          <a:ln w="9525">
            <a:noFill/>
            <a:miter lim="800000"/>
          </a:ln>
        </p:spPr>
        <p:txBody>
          <a:bodyPr lIns="112864" tIns="56432" rIns="112864" bIns="56432" anchor="ctr"/>
          <a:lstStyle/>
          <a:p>
            <a:pPr algn="ctr" eaLnBrk="0" hangingPunct="0"/>
            <a:endParaRPr lang="zh-CN" altLang="en-US">
              <a:solidFill>
                <a:srgbClr val="FFFFFF"/>
              </a:solidFill>
              <a:latin typeface="宋体" panose="02010600030101010101" pitchFamily="2" charset="-122"/>
              <a:sym typeface="宋体" panose="02010600030101010101" pitchFamily="2" charset="-122"/>
            </a:endParaRPr>
          </a:p>
        </p:txBody>
      </p:sp>
      <p:sp>
        <p:nvSpPr>
          <p:cNvPr id="51203" name="矩形 27"/>
          <p:cNvSpPr>
            <a:spLocks noChangeArrowheads="1"/>
          </p:cNvSpPr>
          <p:nvPr/>
        </p:nvSpPr>
        <p:spPr bwMode="auto">
          <a:xfrm>
            <a:off x="1" y="6383228"/>
            <a:ext cx="12190413" cy="574808"/>
          </a:xfrm>
          <a:prstGeom prst="rect">
            <a:avLst/>
          </a:prstGeom>
          <a:solidFill>
            <a:srgbClr val="002060"/>
          </a:solidFill>
          <a:ln w="9525">
            <a:noFill/>
            <a:miter lim="800000"/>
          </a:ln>
        </p:spPr>
        <p:txBody>
          <a:bodyPr lIns="112864" tIns="56432" rIns="112864" bIns="56432" anchor="ctr"/>
          <a:lstStyle/>
          <a:p>
            <a:pPr algn="ctr" eaLnBrk="0" hangingPunct="0"/>
            <a:endParaRPr lang="zh-CN" altLang="en-US">
              <a:solidFill>
                <a:srgbClr val="FFFFFF"/>
              </a:solidFill>
              <a:latin typeface="宋体" panose="02010600030101010101" pitchFamily="2" charset="-122"/>
              <a:sym typeface="宋体" panose="02010600030101010101" pitchFamily="2" charset="-122"/>
            </a:endParaRPr>
          </a:p>
        </p:txBody>
      </p:sp>
      <p:sp>
        <p:nvSpPr>
          <p:cNvPr id="51204" name="矩形 28"/>
          <p:cNvSpPr>
            <a:spLocks noChangeArrowheads="1"/>
          </p:cNvSpPr>
          <p:nvPr/>
        </p:nvSpPr>
        <p:spPr bwMode="auto">
          <a:xfrm>
            <a:off x="1" y="6360998"/>
            <a:ext cx="12190413" cy="93685"/>
          </a:xfrm>
          <a:prstGeom prst="rect">
            <a:avLst/>
          </a:prstGeom>
          <a:solidFill>
            <a:srgbClr val="595959"/>
          </a:solidFill>
          <a:ln w="9525">
            <a:noFill/>
            <a:miter lim="800000"/>
          </a:ln>
        </p:spPr>
        <p:txBody>
          <a:bodyPr lIns="112864" tIns="56432" rIns="112864" bIns="56432" anchor="ctr"/>
          <a:lstStyle/>
          <a:p>
            <a:pPr algn="ctr" eaLnBrk="0" hangingPunct="0"/>
            <a:endParaRPr lang="zh-CN" altLang="en-US">
              <a:solidFill>
                <a:srgbClr val="FFFFFF"/>
              </a:solidFill>
              <a:latin typeface="宋体" panose="02010600030101010101" pitchFamily="2" charset="-122"/>
              <a:sym typeface="宋体" panose="02010600030101010101" pitchFamily="2" charset="-122"/>
            </a:endParaRPr>
          </a:p>
        </p:txBody>
      </p:sp>
      <p:grpSp>
        <p:nvGrpSpPr>
          <p:cNvPr id="2" name="组合 16393"/>
          <p:cNvGrpSpPr/>
          <p:nvPr/>
        </p:nvGrpSpPr>
        <p:grpSpPr bwMode="auto">
          <a:xfrm>
            <a:off x="421164" y="-12702"/>
            <a:ext cx="8649987" cy="1714534"/>
            <a:chOff x="0" y="0"/>
            <a:chExt cx="6488464" cy="1721895"/>
          </a:xfrm>
        </p:grpSpPr>
        <p:grpSp>
          <p:nvGrpSpPr>
            <p:cNvPr id="3" name="组合 16394"/>
            <p:cNvGrpSpPr/>
            <p:nvPr/>
          </p:nvGrpSpPr>
          <p:grpSpPr bwMode="auto">
            <a:xfrm>
              <a:off x="0" y="0"/>
              <a:ext cx="2684500" cy="1721895"/>
              <a:chOff x="0" y="0"/>
              <a:chExt cx="2684500" cy="1721895"/>
            </a:xfrm>
          </p:grpSpPr>
          <p:sp>
            <p:nvSpPr>
              <p:cNvPr id="51216" name="椭圆 40"/>
              <p:cNvSpPr>
                <a:spLocks noChangeArrowheads="1"/>
              </p:cNvSpPr>
              <p:nvPr/>
            </p:nvSpPr>
            <p:spPr bwMode="auto">
              <a:xfrm>
                <a:off x="0" y="771525"/>
                <a:ext cx="950370" cy="950370"/>
              </a:xfrm>
              <a:prstGeom prst="ellipse">
                <a:avLst/>
              </a:prstGeom>
              <a:solidFill>
                <a:srgbClr val="FFC000"/>
              </a:solidFill>
              <a:ln w="9525">
                <a:noFill/>
                <a:round/>
              </a:ln>
            </p:spPr>
            <p:txBody>
              <a:bodyPr anchor="ctr"/>
              <a:lstStyle/>
              <a:p>
                <a:pPr algn="ctr" eaLnBrk="0" hangingPunct="0"/>
                <a:endParaRPr lang="zh-CN" altLang="en-US" sz="1400">
                  <a:solidFill>
                    <a:srgbClr val="FFFFFF"/>
                  </a:solidFill>
                  <a:latin typeface="宋体" panose="02010600030101010101" pitchFamily="2" charset="-122"/>
                  <a:sym typeface="宋体" panose="02010600030101010101" pitchFamily="2" charset="-122"/>
                </a:endParaRPr>
              </a:p>
            </p:txBody>
          </p:sp>
          <p:sp>
            <p:nvSpPr>
              <p:cNvPr id="51217" name="TextBox 41"/>
              <p:cNvSpPr>
                <a:spLocks noChangeArrowheads="1"/>
              </p:cNvSpPr>
              <p:nvPr/>
            </p:nvSpPr>
            <p:spPr bwMode="auto">
              <a:xfrm>
                <a:off x="223155" y="0"/>
                <a:ext cx="2461345" cy="370918"/>
              </a:xfrm>
              <a:prstGeom prst="rect">
                <a:avLst/>
              </a:prstGeom>
              <a:noFill/>
              <a:ln w="9525">
                <a:noFill/>
                <a:miter lim="800000"/>
              </a:ln>
            </p:spPr>
            <p:txBody>
              <a:bodyPr>
                <a:spAutoFit/>
              </a:bodyPr>
              <a:lstStyle/>
              <a:p>
                <a:pPr eaLnBrk="0" hangingPunct="0"/>
                <a:endParaRPr lang="zh-CN" altLang="en-US" dirty="0"/>
              </a:p>
            </p:txBody>
          </p:sp>
        </p:grpSp>
        <p:sp>
          <p:nvSpPr>
            <p:cNvPr id="51214" name="TextBox 38"/>
            <p:cNvSpPr>
              <a:spLocks noChangeArrowheads="1"/>
            </p:cNvSpPr>
            <p:nvPr/>
          </p:nvSpPr>
          <p:spPr bwMode="auto">
            <a:xfrm>
              <a:off x="1567696" y="946505"/>
              <a:ext cx="4920768" cy="556376"/>
            </a:xfrm>
            <a:prstGeom prst="rect">
              <a:avLst/>
            </a:prstGeom>
            <a:noFill/>
            <a:ln w="9525">
              <a:noFill/>
              <a:miter lim="800000"/>
            </a:ln>
          </p:spPr>
          <p:txBody>
            <a:bodyPr>
              <a:spAutoFit/>
            </a:bodyPr>
            <a:lstStyle/>
            <a:p>
              <a:pPr eaLnBrk="0" hangingPunct="0"/>
              <a:r>
                <a:rPr lang="zh-CN" altLang="en-US" sz="3000" b="1" dirty="0">
                  <a:solidFill>
                    <a:srgbClr val="262626"/>
                  </a:solidFill>
                  <a:latin typeface="微软雅黑" panose="020B0503020204020204" pitchFamily="34" charset="-122"/>
                  <a:ea typeface="微软雅黑" panose="020B0503020204020204" pitchFamily="34" charset="-122"/>
                  <a:sym typeface="微软雅黑" panose="020B0503020204020204" pitchFamily="34" charset="-122"/>
                </a:rPr>
                <a:t>纸票电子化：付款确认</a:t>
              </a:r>
              <a:endParaRPr lang="zh-CN" altLang="en-US" dirty="0"/>
            </a:p>
          </p:txBody>
        </p:sp>
        <p:sp>
          <p:nvSpPr>
            <p:cNvPr id="51215" name="直接连接符 39"/>
            <p:cNvSpPr>
              <a:spLocks noChangeShapeType="1"/>
            </p:cNvSpPr>
            <p:nvPr/>
          </p:nvSpPr>
          <p:spPr bwMode="auto">
            <a:xfrm>
              <a:off x="1014233" y="1437079"/>
              <a:ext cx="3600393" cy="1"/>
            </a:xfrm>
            <a:prstGeom prst="line">
              <a:avLst/>
            </a:prstGeom>
            <a:noFill/>
            <a:ln w="19050">
              <a:solidFill>
                <a:srgbClr val="002060"/>
              </a:solidFill>
              <a:round/>
            </a:ln>
          </p:spPr>
          <p:txBody>
            <a:bodyPr/>
            <a:lstStyle/>
            <a:p>
              <a:endParaRPr lang="zh-CN" altLang="en-US"/>
            </a:p>
          </p:txBody>
        </p:sp>
      </p:grpSp>
      <p:sp>
        <p:nvSpPr>
          <p:cNvPr id="51209" name="椭圆 30"/>
          <p:cNvSpPr>
            <a:spLocks noChangeArrowheads="1"/>
          </p:cNvSpPr>
          <p:nvPr/>
        </p:nvSpPr>
        <p:spPr bwMode="auto">
          <a:xfrm>
            <a:off x="10179842" y="441427"/>
            <a:ext cx="950260" cy="755825"/>
          </a:xfrm>
          <a:prstGeom prst="ellipse">
            <a:avLst/>
          </a:prstGeom>
          <a:solidFill>
            <a:srgbClr val="FFC000"/>
          </a:solidFill>
          <a:ln w="9525">
            <a:noFill/>
            <a:round/>
          </a:ln>
        </p:spPr>
        <p:txBody>
          <a:bodyPr lIns="112864" tIns="56432" rIns="112864" bIns="56432" anchor="ctr"/>
          <a:lstStyle/>
          <a:p>
            <a:pPr algn="ctr"/>
            <a:endParaRPr lang="zh-CN" altLang="en-US" sz="1400">
              <a:solidFill>
                <a:srgbClr val="FFFFFF"/>
              </a:solidFill>
              <a:latin typeface="宋体" panose="02010600030101010101" pitchFamily="2" charset="-122"/>
              <a:sym typeface="宋体" panose="02010600030101010101" pitchFamily="2" charset="-122"/>
            </a:endParaRPr>
          </a:p>
        </p:txBody>
      </p:sp>
      <p:sp>
        <p:nvSpPr>
          <p:cNvPr id="51210" name="矩形 3"/>
          <p:cNvSpPr>
            <a:spLocks noChangeArrowheads="1"/>
          </p:cNvSpPr>
          <p:nvPr/>
        </p:nvSpPr>
        <p:spPr bwMode="auto">
          <a:xfrm>
            <a:off x="10727988" y="655790"/>
            <a:ext cx="1271950" cy="431900"/>
          </a:xfrm>
          <a:prstGeom prst="rect">
            <a:avLst/>
          </a:prstGeom>
          <a:solidFill>
            <a:srgbClr val="002060"/>
          </a:solidFill>
          <a:ln w="9525">
            <a:noFill/>
            <a:miter lim="800000"/>
          </a:ln>
        </p:spPr>
        <p:txBody>
          <a:bodyPr lIns="112864" tIns="56432" rIns="112864" bIns="56432" anchor="ctr"/>
          <a:lstStyle/>
          <a:p>
            <a:pPr algn="ctr"/>
            <a:fld id="{3EB3BE1B-28EF-457C-BAC4-D6188F12A9F6}" type="slidenum">
              <a:rPr lang="zh-CN" altLang="zh-CN" b="1">
                <a:solidFill>
                  <a:srgbClr val="FFFFFF"/>
                </a:solidFill>
                <a:ea typeface="方正兰亭细黑_GBK"/>
                <a:cs typeface="方正兰亭细黑_GBK"/>
              </a:rPr>
              <a:pPr algn="ctr"/>
              <a:t>18</a:t>
            </a:fld>
            <a:endParaRPr lang="zh-CN" altLang="zh-CN" b="1">
              <a:solidFill>
                <a:srgbClr val="FFFFFF"/>
              </a:solidFill>
              <a:ea typeface="方正兰亭细黑_GBK"/>
              <a:cs typeface="方正兰亭细黑_GBK"/>
            </a:endParaRPr>
          </a:p>
        </p:txBody>
      </p:sp>
      <p:sp>
        <p:nvSpPr>
          <p:cNvPr id="17" name="TextBox 31"/>
          <p:cNvSpPr/>
          <p:nvPr/>
        </p:nvSpPr>
        <p:spPr>
          <a:xfrm>
            <a:off x="239318" y="392558"/>
            <a:ext cx="2303956" cy="1483572"/>
          </a:xfrm>
          <a:prstGeom prst="rect">
            <a:avLst/>
          </a:prstGeom>
          <a:noFill/>
          <a:ln w="9525">
            <a:noFill/>
          </a:ln>
        </p:spPr>
        <p:txBody>
          <a:bodyPr wrap="square" lIns="112864" tIns="56432" rIns="112864" bIns="56432">
            <a:spAutoFit/>
          </a:bodyPr>
          <a:lstStyle/>
          <a:p>
            <a:pPr lvl="0" eaLnBrk="1" hangingPunct="1"/>
            <a:r>
              <a:rPr lang="en-US" altLang="zh-CN" sz="8900" b="1" dirty="0" smtClean="0">
                <a:solidFill>
                  <a:srgbClr val="002060"/>
                </a:solidFill>
                <a:latin typeface="Times New Roman" panose="02020603050405020304" pitchFamily="18" charset="0"/>
                <a:sym typeface="Times New Roman" panose="02020603050405020304" pitchFamily="18" charset="0"/>
              </a:rPr>
              <a:t>1.</a:t>
            </a:r>
            <a:r>
              <a:rPr lang="en-US" altLang="zh-CN" sz="6700" b="1" dirty="0" smtClean="0">
                <a:solidFill>
                  <a:srgbClr val="002060"/>
                </a:solidFill>
                <a:latin typeface="Times New Roman" panose="02020603050405020304" pitchFamily="18" charset="0"/>
                <a:sym typeface="Times New Roman" panose="02020603050405020304" pitchFamily="18" charset="0"/>
              </a:rPr>
              <a:t>5.</a:t>
            </a:r>
            <a:r>
              <a:rPr lang="en-US" altLang="zh-CN" sz="5900" b="1" dirty="0" smtClean="0">
                <a:solidFill>
                  <a:srgbClr val="002060"/>
                </a:solidFill>
                <a:latin typeface="Times New Roman" panose="02020603050405020304" pitchFamily="18" charset="0"/>
                <a:sym typeface="Times New Roman" panose="02020603050405020304" pitchFamily="18" charset="0"/>
              </a:rPr>
              <a:t>6</a:t>
            </a:r>
            <a:endParaRPr lang="zh-CN" altLang="en-US" sz="5900" dirty="0">
              <a:sym typeface="Calibri" panose="020F0502020204030204" pitchFamily="34" charset="0"/>
            </a:endParaRPr>
          </a:p>
        </p:txBody>
      </p:sp>
      <p:cxnSp>
        <p:nvCxnSpPr>
          <p:cNvPr id="55" name="直线1"/>
          <p:cNvCxnSpPr>
            <a:cxnSpLocks noChangeShapeType="1"/>
          </p:cNvCxnSpPr>
          <p:nvPr/>
        </p:nvCxnSpPr>
        <p:spPr bwMode="auto">
          <a:xfrm>
            <a:off x="3466914" y="3721535"/>
            <a:ext cx="1119561" cy="0"/>
          </a:xfrm>
          <a:prstGeom prst="line">
            <a:avLst/>
          </a:prstGeom>
          <a:noFill/>
          <a:ln w="19050">
            <a:solidFill>
              <a:srgbClr val="093B5C"/>
            </a:solidFill>
            <a:round/>
            <a:headEnd/>
            <a:tailEnd/>
          </a:ln>
          <a:extLst>
            <a:ext uri="{909E8E84-426E-40DD-AFC4-6F175D3DCCD1}">
              <a14:hiddenFill xmlns:a14="http://schemas.microsoft.com/office/drawing/2010/main">
                <a:noFill/>
              </a14:hiddenFill>
            </a:ext>
          </a:extLst>
        </p:spPr>
      </p:cxnSp>
      <p:cxnSp>
        <p:nvCxnSpPr>
          <p:cNvPr id="56" name="直线2"/>
          <p:cNvCxnSpPr>
            <a:cxnSpLocks noChangeShapeType="1"/>
          </p:cNvCxnSpPr>
          <p:nvPr/>
        </p:nvCxnSpPr>
        <p:spPr bwMode="auto">
          <a:xfrm flipV="1">
            <a:off x="4586475" y="2538132"/>
            <a:ext cx="0" cy="2263523"/>
          </a:xfrm>
          <a:prstGeom prst="line">
            <a:avLst/>
          </a:prstGeom>
          <a:noFill/>
          <a:ln w="19050">
            <a:solidFill>
              <a:srgbClr val="093B5C"/>
            </a:solidFill>
            <a:round/>
            <a:headEnd/>
            <a:tailEnd/>
          </a:ln>
          <a:extLst>
            <a:ext uri="{909E8E84-426E-40DD-AFC4-6F175D3DCCD1}">
              <a14:hiddenFill xmlns:a14="http://schemas.microsoft.com/office/drawing/2010/main">
                <a:noFill/>
              </a14:hiddenFill>
            </a:ext>
          </a:extLst>
        </p:spPr>
      </p:cxnSp>
      <p:cxnSp>
        <p:nvCxnSpPr>
          <p:cNvPr id="60" name="箭头1"/>
          <p:cNvCxnSpPr>
            <a:cxnSpLocks noChangeShapeType="1"/>
          </p:cNvCxnSpPr>
          <p:nvPr/>
        </p:nvCxnSpPr>
        <p:spPr bwMode="auto">
          <a:xfrm>
            <a:off x="4586475" y="2538131"/>
            <a:ext cx="346469" cy="0"/>
          </a:xfrm>
          <a:prstGeom prst="straightConnector1">
            <a:avLst/>
          </a:prstGeom>
          <a:noFill/>
          <a:ln w="19050">
            <a:solidFill>
              <a:srgbClr val="093B5C"/>
            </a:solidFill>
            <a:round/>
            <a:headEnd/>
            <a:tailEnd type="triangle" w="med" len="med"/>
          </a:ln>
          <a:extLst>
            <a:ext uri="{909E8E84-426E-40DD-AFC4-6F175D3DCCD1}">
              <a14:hiddenFill xmlns:a14="http://schemas.microsoft.com/office/drawing/2010/main">
                <a:noFill/>
              </a14:hiddenFill>
            </a:ext>
          </a:extLst>
        </p:spPr>
      </p:cxnSp>
      <p:cxnSp>
        <p:nvCxnSpPr>
          <p:cNvPr id="61" name="箭头4"/>
          <p:cNvCxnSpPr>
            <a:cxnSpLocks noChangeShapeType="1"/>
          </p:cNvCxnSpPr>
          <p:nvPr/>
        </p:nvCxnSpPr>
        <p:spPr bwMode="auto">
          <a:xfrm flipV="1">
            <a:off x="4586475" y="4801655"/>
            <a:ext cx="346469" cy="0"/>
          </a:xfrm>
          <a:prstGeom prst="straightConnector1">
            <a:avLst/>
          </a:prstGeom>
          <a:noFill/>
          <a:ln w="19050">
            <a:solidFill>
              <a:srgbClr val="093B5C"/>
            </a:solidFill>
            <a:round/>
            <a:headEnd/>
            <a:tailEnd type="triangle" w="med" len="med"/>
          </a:ln>
          <a:extLst>
            <a:ext uri="{909E8E84-426E-40DD-AFC4-6F175D3DCCD1}">
              <a14:hiddenFill xmlns:a14="http://schemas.microsoft.com/office/drawing/2010/main">
                <a:noFill/>
              </a14:hiddenFill>
            </a:ext>
          </a:extLst>
        </p:spPr>
      </p:cxnSp>
      <p:sp>
        <p:nvSpPr>
          <p:cNvPr id="64" name="圆1"/>
          <p:cNvSpPr>
            <a:spLocks noChangeArrowheads="1"/>
          </p:cNvSpPr>
          <p:nvPr/>
        </p:nvSpPr>
        <p:spPr bwMode="auto">
          <a:xfrm>
            <a:off x="5031198" y="2159861"/>
            <a:ext cx="739480" cy="739480"/>
          </a:xfrm>
          <a:prstGeom prst="ellipse">
            <a:avLst/>
          </a:prstGeom>
          <a:solidFill>
            <a:srgbClr val="072063"/>
          </a:solidFill>
          <a:ln w="25400" cap="flat" cmpd="sng" algn="ctr">
            <a:solidFill>
              <a:srgbClr val="083451"/>
            </a:solidFill>
            <a:prstDash val="solid"/>
          </a:ln>
          <a:effectLst>
            <a:outerShdw blurRad="381000" dist="254000" dir="2700000" algn="tl" rotWithShape="0">
              <a:prstClr val="black">
                <a:alpha val="60000"/>
              </a:prstClr>
            </a:outerShdw>
          </a:effectLst>
          <a:ex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altLang="zh-CN" sz="1050" b="0" i="0" u="none" strike="noStrike" kern="0" cap="none" spc="0" normalizeH="0" baseline="0" noProof="0" smtClean="0">
              <a:ln>
                <a:noFill/>
              </a:ln>
              <a:solidFill>
                <a:prstClr val="white"/>
              </a:solidFill>
              <a:effectLst/>
              <a:uLnTx/>
              <a:uFillTx/>
              <a:latin typeface="Arial" panose="020B0604020202020204"/>
              <a:ea typeface="黑体"/>
              <a:cs typeface="+mn-cs"/>
              <a:sym typeface="Arial" panose="020B0604020202020204" pitchFamily="34" charset="0"/>
            </a:endParaRPr>
          </a:p>
        </p:txBody>
      </p:sp>
      <p:grpSp>
        <p:nvGrpSpPr>
          <p:cNvPr id="66" name="Group 18"/>
          <p:cNvGrpSpPr>
            <a:grpSpLocks noChangeAspect="1"/>
          </p:cNvGrpSpPr>
          <p:nvPr/>
        </p:nvGrpSpPr>
        <p:grpSpPr bwMode="auto">
          <a:xfrm>
            <a:off x="5259462" y="4680534"/>
            <a:ext cx="282951" cy="266020"/>
            <a:chOff x="2647" y="2985"/>
            <a:chExt cx="518" cy="487"/>
          </a:xfrm>
          <a:solidFill>
            <a:sysClr val="window" lastClr="FFFFFF"/>
          </a:solidFill>
        </p:grpSpPr>
        <p:sp>
          <p:nvSpPr>
            <p:cNvPr id="86" name="Freeform 20"/>
            <p:cNvSpPr>
              <a:spLocks/>
            </p:cNvSpPr>
            <p:nvPr/>
          </p:nvSpPr>
          <p:spPr bwMode="auto">
            <a:xfrm>
              <a:off x="2852" y="2985"/>
              <a:ext cx="103" cy="382"/>
            </a:xfrm>
            <a:custGeom>
              <a:avLst/>
              <a:gdLst>
                <a:gd name="T0" fmla="*/ 43 w 43"/>
                <a:gd name="T1" fmla="*/ 160 h 160"/>
                <a:gd name="T2" fmla="*/ 0 w 43"/>
                <a:gd name="T3" fmla="*/ 160 h 160"/>
                <a:gd name="T4" fmla="*/ 0 w 43"/>
                <a:gd name="T5" fmla="*/ 0 h 160"/>
                <a:gd name="T6" fmla="*/ 43 w 43"/>
                <a:gd name="T7" fmla="*/ 0 h 160"/>
                <a:gd name="T8" fmla="*/ 43 w 43"/>
                <a:gd name="T9" fmla="*/ 160 h 160"/>
              </a:gdLst>
              <a:ahLst/>
              <a:cxnLst>
                <a:cxn ang="0">
                  <a:pos x="T0" y="T1"/>
                </a:cxn>
                <a:cxn ang="0">
                  <a:pos x="T2" y="T3"/>
                </a:cxn>
                <a:cxn ang="0">
                  <a:pos x="T4" y="T5"/>
                </a:cxn>
                <a:cxn ang="0">
                  <a:pos x="T6" y="T7"/>
                </a:cxn>
                <a:cxn ang="0">
                  <a:pos x="T8" y="T9"/>
                </a:cxn>
              </a:cxnLst>
              <a:rect l="0" t="0" r="r" b="b"/>
              <a:pathLst>
                <a:path w="43" h="160">
                  <a:moveTo>
                    <a:pt x="43" y="160"/>
                  </a:moveTo>
                  <a:cubicBezTo>
                    <a:pt x="29" y="160"/>
                    <a:pt x="15" y="160"/>
                    <a:pt x="0" y="160"/>
                  </a:cubicBezTo>
                  <a:cubicBezTo>
                    <a:pt x="0" y="107"/>
                    <a:pt x="0" y="53"/>
                    <a:pt x="0" y="0"/>
                  </a:cubicBezTo>
                  <a:cubicBezTo>
                    <a:pt x="15" y="0"/>
                    <a:pt x="29" y="0"/>
                    <a:pt x="43" y="0"/>
                  </a:cubicBezTo>
                  <a:cubicBezTo>
                    <a:pt x="43" y="53"/>
                    <a:pt x="43" y="107"/>
                    <a:pt x="43" y="1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350" b="0" i="0" u="none" strike="noStrike" kern="0" cap="none" spc="0" normalizeH="0" baseline="0" noProof="0" smtClean="0">
                <a:ln>
                  <a:noFill/>
                </a:ln>
                <a:solidFill>
                  <a:prstClr val="black"/>
                </a:solidFill>
                <a:effectLst/>
                <a:uLnTx/>
                <a:uFillTx/>
                <a:latin typeface="Arial" panose="020B0604020202020204"/>
                <a:ea typeface="黑体"/>
              </a:endParaRPr>
            </a:p>
          </p:txBody>
        </p:sp>
        <p:sp>
          <p:nvSpPr>
            <p:cNvPr id="87" name="Freeform 21"/>
            <p:cNvSpPr>
              <a:spLocks/>
            </p:cNvSpPr>
            <p:nvPr/>
          </p:nvSpPr>
          <p:spPr bwMode="auto">
            <a:xfrm>
              <a:off x="2647" y="3406"/>
              <a:ext cx="518" cy="66"/>
            </a:xfrm>
            <a:custGeom>
              <a:avLst/>
              <a:gdLst>
                <a:gd name="T0" fmla="*/ 0 w 217"/>
                <a:gd name="T1" fmla="*/ 28 h 28"/>
                <a:gd name="T2" fmla="*/ 0 w 217"/>
                <a:gd name="T3" fmla="*/ 0 h 28"/>
                <a:gd name="T4" fmla="*/ 217 w 217"/>
                <a:gd name="T5" fmla="*/ 0 h 28"/>
                <a:gd name="T6" fmla="*/ 217 w 217"/>
                <a:gd name="T7" fmla="*/ 28 h 28"/>
                <a:gd name="T8" fmla="*/ 0 w 217"/>
                <a:gd name="T9" fmla="*/ 28 h 28"/>
              </a:gdLst>
              <a:ahLst/>
              <a:cxnLst>
                <a:cxn ang="0">
                  <a:pos x="T0" y="T1"/>
                </a:cxn>
                <a:cxn ang="0">
                  <a:pos x="T2" y="T3"/>
                </a:cxn>
                <a:cxn ang="0">
                  <a:pos x="T4" y="T5"/>
                </a:cxn>
                <a:cxn ang="0">
                  <a:pos x="T6" y="T7"/>
                </a:cxn>
                <a:cxn ang="0">
                  <a:pos x="T8" y="T9"/>
                </a:cxn>
              </a:cxnLst>
              <a:rect l="0" t="0" r="r" b="b"/>
              <a:pathLst>
                <a:path w="217" h="28">
                  <a:moveTo>
                    <a:pt x="0" y="28"/>
                  </a:moveTo>
                  <a:cubicBezTo>
                    <a:pt x="0" y="18"/>
                    <a:pt x="0" y="9"/>
                    <a:pt x="0" y="0"/>
                  </a:cubicBezTo>
                  <a:cubicBezTo>
                    <a:pt x="72" y="0"/>
                    <a:pt x="144" y="0"/>
                    <a:pt x="217" y="0"/>
                  </a:cubicBezTo>
                  <a:cubicBezTo>
                    <a:pt x="217" y="9"/>
                    <a:pt x="217" y="18"/>
                    <a:pt x="217" y="28"/>
                  </a:cubicBezTo>
                  <a:cubicBezTo>
                    <a:pt x="144" y="28"/>
                    <a:pt x="72" y="28"/>
                    <a:pt x="0"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350" b="0" i="0" u="none" strike="noStrike" kern="0" cap="none" spc="0" normalizeH="0" baseline="0" noProof="0" smtClean="0">
                <a:ln>
                  <a:noFill/>
                </a:ln>
                <a:solidFill>
                  <a:prstClr val="black"/>
                </a:solidFill>
                <a:effectLst/>
                <a:uLnTx/>
                <a:uFillTx/>
                <a:latin typeface="Arial" panose="020B0604020202020204"/>
                <a:ea typeface="黑体"/>
              </a:endParaRPr>
            </a:p>
          </p:txBody>
        </p:sp>
        <p:sp>
          <p:nvSpPr>
            <p:cNvPr id="88" name="Freeform 22"/>
            <p:cNvSpPr>
              <a:spLocks/>
            </p:cNvSpPr>
            <p:nvPr/>
          </p:nvSpPr>
          <p:spPr bwMode="auto">
            <a:xfrm>
              <a:off x="2991" y="3093"/>
              <a:ext cx="105" cy="274"/>
            </a:xfrm>
            <a:custGeom>
              <a:avLst/>
              <a:gdLst>
                <a:gd name="T0" fmla="*/ 44 w 44"/>
                <a:gd name="T1" fmla="*/ 115 h 115"/>
                <a:gd name="T2" fmla="*/ 0 w 44"/>
                <a:gd name="T3" fmla="*/ 115 h 115"/>
                <a:gd name="T4" fmla="*/ 0 w 44"/>
                <a:gd name="T5" fmla="*/ 0 h 115"/>
                <a:gd name="T6" fmla="*/ 44 w 44"/>
                <a:gd name="T7" fmla="*/ 0 h 115"/>
                <a:gd name="T8" fmla="*/ 44 w 44"/>
                <a:gd name="T9" fmla="*/ 115 h 115"/>
              </a:gdLst>
              <a:ahLst/>
              <a:cxnLst>
                <a:cxn ang="0">
                  <a:pos x="T0" y="T1"/>
                </a:cxn>
                <a:cxn ang="0">
                  <a:pos x="T2" y="T3"/>
                </a:cxn>
                <a:cxn ang="0">
                  <a:pos x="T4" y="T5"/>
                </a:cxn>
                <a:cxn ang="0">
                  <a:pos x="T6" y="T7"/>
                </a:cxn>
                <a:cxn ang="0">
                  <a:pos x="T8" y="T9"/>
                </a:cxn>
              </a:cxnLst>
              <a:rect l="0" t="0" r="r" b="b"/>
              <a:pathLst>
                <a:path w="44" h="115">
                  <a:moveTo>
                    <a:pt x="44" y="115"/>
                  </a:moveTo>
                  <a:cubicBezTo>
                    <a:pt x="29" y="115"/>
                    <a:pt x="15" y="115"/>
                    <a:pt x="0" y="115"/>
                  </a:cubicBezTo>
                  <a:cubicBezTo>
                    <a:pt x="0" y="77"/>
                    <a:pt x="0" y="39"/>
                    <a:pt x="0" y="0"/>
                  </a:cubicBezTo>
                  <a:cubicBezTo>
                    <a:pt x="15" y="0"/>
                    <a:pt x="29" y="0"/>
                    <a:pt x="44" y="0"/>
                  </a:cubicBezTo>
                  <a:cubicBezTo>
                    <a:pt x="44" y="39"/>
                    <a:pt x="44" y="77"/>
                    <a:pt x="44" y="1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350" b="0" i="0" u="none" strike="noStrike" kern="0" cap="none" spc="0" normalizeH="0" baseline="0" noProof="0" smtClean="0">
                <a:ln>
                  <a:noFill/>
                </a:ln>
                <a:solidFill>
                  <a:prstClr val="black"/>
                </a:solidFill>
                <a:effectLst/>
                <a:uLnTx/>
                <a:uFillTx/>
                <a:latin typeface="Arial" panose="020B0604020202020204"/>
                <a:ea typeface="黑体"/>
              </a:endParaRPr>
            </a:p>
          </p:txBody>
        </p:sp>
        <p:sp>
          <p:nvSpPr>
            <p:cNvPr id="89" name="Freeform 23"/>
            <p:cNvSpPr>
              <a:spLocks/>
            </p:cNvSpPr>
            <p:nvPr/>
          </p:nvSpPr>
          <p:spPr bwMode="auto">
            <a:xfrm>
              <a:off x="2714" y="3162"/>
              <a:ext cx="102" cy="205"/>
            </a:xfrm>
            <a:custGeom>
              <a:avLst/>
              <a:gdLst>
                <a:gd name="T0" fmla="*/ 0 w 43"/>
                <a:gd name="T1" fmla="*/ 0 h 86"/>
                <a:gd name="T2" fmla="*/ 43 w 43"/>
                <a:gd name="T3" fmla="*/ 0 h 86"/>
                <a:gd name="T4" fmla="*/ 43 w 43"/>
                <a:gd name="T5" fmla="*/ 86 h 86"/>
                <a:gd name="T6" fmla="*/ 0 w 43"/>
                <a:gd name="T7" fmla="*/ 86 h 86"/>
                <a:gd name="T8" fmla="*/ 0 w 43"/>
                <a:gd name="T9" fmla="*/ 0 h 86"/>
              </a:gdLst>
              <a:ahLst/>
              <a:cxnLst>
                <a:cxn ang="0">
                  <a:pos x="T0" y="T1"/>
                </a:cxn>
                <a:cxn ang="0">
                  <a:pos x="T2" y="T3"/>
                </a:cxn>
                <a:cxn ang="0">
                  <a:pos x="T4" y="T5"/>
                </a:cxn>
                <a:cxn ang="0">
                  <a:pos x="T6" y="T7"/>
                </a:cxn>
                <a:cxn ang="0">
                  <a:pos x="T8" y="T9"/>
                </a:cxn>
              </a:cxnLst>
              <a:rect l="0" t="0" r="r" b="b"/>
              <a:pathLst>
                <a:path w="43" h="86">
                  <a:moveTo>
                    <a:pt x="0" y="0"/>
                  </a:moveTo>
                  <a:cubicBezTo>
                    <a:pt x="14" y="0"/>
                    <a:pt x="29" y="0"/>
                    <a:pt x="43" y="0"/>
                  </a:cubicBezTo>
                  <a:cubicBezTo>
                    <a:pt x="43" y="29"/>
                    <a:pt x="43" y="58"/>
                    <a:pt x="43" y="86"/>
                  </a:cubicBezTo>
                  <a:cubicBezTo>
                    <a:pt x="29" y="86"/>
                    <a:pt x="14" y="86"/>
                    <a:pt x="0" y="86"/>
                  </a:cubicBezTo>
                  <a:cubicBezTo>
                    <a:pt x="0" y="58"/>
                    <a:pt x="0" y="29"/>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350" b="0" i="0" u="none" strike="noStrike" kern="0" cap="none" spc="0" normalizeH="0" baseline="0" noProof="0" smtClean="0">
                <a:ln>
                  <a:noFill/>
                </a:ln>
                <a:solidFill>
                  <a:prstClr val="black"/>
                </a:solidFill>
                <a:effectLst/>
                <a:uLnTx/>
                <a:uFillTx/>
                <a:latin typeface="Arial" panose="020B0604020202020204"/>
                <a:ea typeface="黑体"/>
              </a:endParaRPr>
            </a:p>
          </p:txBody>
        </p:sp>
      </p:grpSp>
      <p:sp>
        <p:nvSpPr>
          <p:cNvPr id="69" name="矩形 68"/>
          <p:cNvSpPr/>
          <p:nvPr/>
        </p:nvSpPr>
        <p:spPr>
          <a:xfrm>
            <a:off x="5868930" y="2434456"/>
            <a:ext cx="4859058" cy="923330"/>
          </a:xfrm>
          <a:prstGeom prst="rect">
            <a:avLst/>
          </a:prstGeom>
        </p:spPr>
        <p:txBody>
          <a:bodyPr wrap="square">
            <a:spAutoFit/>
          </a:bodyPr>
          <a:lstStyle/>
          <a:p>
            <a:pPr marL="0" marR="0" lvl="0" indent="0" algn="just" defTabSz="914400" eaLnBrk="1" fontAlgn="auto" latinLnBrk="0" hangingPunct="1">
              <a:lnSpc>
                <a:spcPct val="100000"/>
              </a:lnSpc>
              <a:spcBef>
                <a:spcPts val="0"/>
              </a:spcBef>
              <a:spcAft>
                <a:spcPts val="0"/>
              </a:spcAft>
              <a:buClrTx/>
              <a:buSzTx/>
              <a:buFontTx/>
              <a:buNone/>
              <a:tabLst/>
              <a:defRPr/>
            </a:pPr>
            <a:r>
              <a:rPr lang="zh-CN" altLang="en-US" kern="0" dirty="0">
                <a:solidFill>
                  <a:srgbClr val="595959"/>
                </a:solidFill>
                <a:latin typeface="微软雅黑" panose="020B0503020204020204" pitchFamily="34" charset="-122"/>
                <a:ea typeface="微软雅黑" panose="020B0503020204020204" pitchFamily="34" charset="-122"/>
              </a:rPr>
              <a:t>票据保管人将票据实物送达承兑人或者承兑人开户行，由承兑人在对票据真实性和背书连续性审查的基础上对到期付款责任进行</a:t>
            </a:r>
            <a:r>
              <a:rPr lang="zh-CN" altLang="en-US" kern="0" dirty="0" smtClean="0">
                <a:solidFill>
                  <a:srgbClr val="595959"/>
                </a:solidFill>
                <a:latin typeface="微软雅黑" panose="020B0503020204020204" pitchFamily="34" charset="-122"/>
                <a:ea typeface="微软雅黑" panose="020B0503020204020204" pitchFamily="34" charset="-122"/>
              </a:rPr>
              <a:t>确认</a:t>
            </a:r>
            <a:r>
              <a:rPr lang="zh-CN" altLang="en-US" kern="0" dirty="0">
                <a:solidFill>
                  <a:srgbClr val="595959"/>
                </a:solidFill>
                <a:latin typeface="微软雅黑" panose="020B0503020204020204" pitchFamily="34" charset="-122"/>
                <a:ea typeface="微软雅黑" panose="020B0503020204020204" pitchFamily="34" charset="-122"/>
              </a:rPr>
              <a:t>。</a:t>
            </a:r>
            <a:endParaRPr kumimoji="0" lang="zh-CN" altLang="en-US" b="0" i="0" u="none" strike="noStrike" kern="0" cap="none" spc="0" normalizeH="0" baseline="0" noProof="0" dirty="0" smtClean="0">
              <a:ln>
                <a:noFill/>
              </a:ln>
              <a:solidFill>
                <a:srgbClr val="595959"/>
              </a:solidFill>
              <a:effectLst/>
              <a:uLnTx/>
              <a:uFillTx/>
              <a:latin typeface="微软雅黑" panose="020B0503020204020204" pitchFamily="34" charset="-122"/>
              <a:ea typeface="微软雅黑" panose="020B0503020204020204" pitchFamily="34" charset="-122"/>
            </a:endParaRPr>
          </a:p>
        </p:txBody>
      </p:sp>
      <p:sp>
        <p:nvSpPr>
          <p:cNvPr id="70" name="文本框 36"/>
          <p:cNvSpPr txBox="1"/>
          <p:nvPr/>
        </p:nvSpPr>
        <p:spPr>
          <a:xfrm>
            <a:off x="5868930" y="2071848"/>
            <a:ext cx="2392808" cy="400110"/>
          </a:xfrm>
          <a:prstGeom prst="rect">
            <a:avLst/>
          </a:prstGeom>
          <a:noFill/>
        </p:spPr>
        <p:txBody>
          <a:bodyPr wrap="square" rtlCol="0">
            <a:spAutoFit/>
          </a:bodyPr>
          <a:lstStyle/>
          <a:p>
            <a:pPr marL="0" marR="0" lvl="0" indent="0" defTabSz="685800" eaLnBrk="1" fontAlgn="auto" latinLnBrk="0" hangingPunct="1">
              <a:lnSpc>
                <a:spcPct val="100000"/>
              </a:lnSpc>
              <a:spcBef>
                <a:spcPts val="0"/>
              </a:spcBef>
              <a:spcAft>
                <a:spcPts val="0"/>
              </a:spcAft>
              <a:buClrTx/>
              <a:buSzTx/>
              <a:buFontTx/>
              <a:buNone/>
              <a:tabLst/>
              <a:defRPr/>
            </a:pPr>
            <a:r>
              <a:rPr lang="zh-CN" altLang="en-US" sz="2000" b="1" kern="0" dirty="0">
                <a:solidFill>
                  <a:srgbClr val="072063"/>
                </a:solidFill>
                <a:latin typeface="微软雅黑" panose="020B0503020204020204" pitchFamily="34" charset="-122"/>
                <a:ea typeface="微软雅黑" panose="020B0503020204020204" pitchFamily="34" charset="-122"/>
              </a:rPr>
              <a:t>实物确认</a:t>
            </a:r>
            <a:endParaRPr kumimoji="0" lang="zh-CN" altLang="en-US" sz="2000" b="1" i="0" u="none" strike="noStrike" kern="0" cap="none" spc="0" normalizeH="0" baseline="0" noProof="0" dirty="0">
              <a:ln>
                <a:noFill/>
              </a:ln>
              <a:solidFill>
                <a:srgbClr val="072063"/>
              </a:solidFill>
              <a:effectLst/>
              <a:uLnTx/>
              <a:uFillTx/>
              <a:latin typeface="微软雅黑" panose="020B0503020204020204" pitchFamily="34" charset="-122"/>
              <a:ea typeface="微软雅黑" panose="020B0503020204020204" pitchFamily="34" charset="-122"/>
            </a:endParaRPr>
          </a:p>
        </p:txBody>
      </p:sp>
      <p:sp>
        <p:nvSpPr>
          <p:cNvPr id="75" name="矩形 74"/>
          <p:cNvSpPr/>
          <p:nvPr/>
        </p:nvSpPr>
        <p:spPr>
          <a:xfrm>
            <a:off x="5868930" y="4702708"/>
            <a:ext cx="4859058" cy="923330"/>
          </a:xfrm>
          <a:prstGeom prst="rect">
            <a:avLst/>
          </a:prstGeom>
        </p:spPr>
        <p:txBody>
          <a:bodyPr wrap="square">
            <a:spAutoFit/>
          </a:bodyPr>
          <a:lstStyle/>
          <a:p>
            <a:pPr marL="0" marR="0" lvl="0" indent="0" algn="just" defTabSz="914400" eaLnBrk="1" fontAlgn="auto" latinLnBrk="0" hangingPunct="1">
              <a:lnSpc>
                <a:spcPct val="100000"/>
              </a:lnSpc>
              <a:spcBef>
                <a:spcPts val="0"/>
              </a:spcBef>
              <a:spcAft>
                <a:spcPts val="0"/>
              </a:spcAft>
              <a:buClrTx/>
              <a:buSzTx/>
              <a:buFontTx/>
              <a:buNone/>
              <a:tabLst/>
              <a:defRPr/>
            </a:pPr>
            <a:r>
              <a:rPr lang="zh-CN" altLang="en-US" kern="0" dirty="0">
                <a:solidFill>
                  <a:srgbClr val="595959"/>
                </a:solidFill>
                <a:latin typeface="微软雅黑" panose="020B0503020204020204" pitchFamily="34" charset="-122"/>
                <a:ea typeface="微软雅黑" panose="020B0503020204020204" pitchFamily="34" charset="-122"/>
                <a:sym typeface="+mn-ea"/>
              </a:rPr>
              <a:t>票据保管人将票据影像信息发送至承兑人或者承兑人开户行，由承兑人在对承兑信息和背书连续性审查的基础上对到期付款责任进行</a:t>
            </a:r>
            <a:r>
              <a:rPr lang="zh-CN" altLang="en-US" kern="0" dirty="0" smtClean="0">
                <a:solidFill>
                  <a:srgbClr val="595959"/>
                </a:solidFill>
                <a:latin typeface="微软雅黑" panose="020B0503020204020204" pitchFamily="34" charset="-122"/>
                <a:ea typeface="微软雅黑" panose="020B0503020204020204" pitchFamily="34" charset="-122"/>
                <a:sym typeface="+mn-ea"/>
              </a:rPr>
              <a:t>确认。</a:t>
            </a:r>
            <a:endParaRPr lang="zh-CN" altLang="en-US" kern="0" dirty="0">
              <a:solidFill>
                <a:srgbClr val="595959"/>
              </a:solidFill>
              <a:latin typeface="微软雅黑" panose="020B0503020204020204" pitchFamily="34" charset="-122"/>
              <a:ea typeface="微软雅黑" panose="020B0503020204020204" pitchFamily="34" charset="-122"/>
            </a:endParaRPr>
          </a:p>
        </p:txBody>
      </p:sp>
      <p:sp>
        <p:nvSpPr>
          <p:cNvPr id="76" name="文本框 45"/>
          <p:cNvSpPr txBox="1"/>
          <p:nvPr/>
        </p:nvSpPr>
        <p:spPr>
          <a:xfrm>
            <a:off x="5868930" y="4346147"/>
            <a:ext cx="2392808" cy="400110"/>
          </a:xfrm>
          <a:prstGeom prst="rect">
            <a:avLst/>
          </a:prstGeom>
          <a:noFill/>
        </p:spPr>
        <p:txBody>
          <a:bodyPr wrap="square" rtlCol="0">
            <a:spAutoFit/>
          </a:bodyPr>
          <a:lstStyle/>
          <a:p>
            <a:pPr marL="0" marR="0" lvl="0" indent="0" defTabSz="685800" eaLnBrk="1" fontAlgn="auto" latinLnBrk="0" hangingPunct="1">
              <a:lnSpc>
                <a:spcPct val="100000"/>
              </a:lnSpc>
              <a:spcBef>
                <a:spcPts val="0"/>
              </a:spcBef>
              <a:spcAft>
                <a:spcPts val="0"/>
              </a:spcAft>
              <a:buClrTx/>
              <a:buSzTx/>
              <a:buFontTx/>
              <a:buNone/>
              <a:tabLst/>
              <a:defRPr/>
            </a:pPr>
            <a:r>
              <a:rPr lang="zh-CN" altLang="en-US" sz="2000" b="1" kern="0" dirty="0">
                <a:solidFill>
                  <a:srgbClr val="072063"/>
                </a:solidFill>
                <a:latin typeface="微软雅黑" panose="020B0503020204020204" pitchFamily="34" charset="-122"/>
                <a:ea typeface="微软雅黑" panose="020B0503020204020204" pitchFamily="34" charset="-122"/>
              </a:rPr>
              <a:t>影像确认</a:t>
            </a:r>
            <a:endParaRPr kumimoji="0" lang="zh-CN" altLang="en-US" sz="2000" b="1" i="0" u="none" strike="noStrike" kern="0" cap="none" spc="0" normalizeH="0" baseline="0" noProof="0" dirty="0">
              <a:ln>
                <a:noFill/>
              </a:ln>
              <a:solidFill>
                <a:srgbClr val="072063"/>
              </a:solidFill>
              <a:effectLst/>
              <a:uLnTx/>
              <a:uFillTx/>
              <a:latin typeface="微软雅黑" panose="020B0503020204020204" pitchFamily="34" charset="-122"/>
              <a:ea typeface="微软雅黑" panose="020B0503020204020204" pitchFamily="34" charset="-122"/>
            </a:endParaRPr>
          </a:p>
        </p:txBody>
      </p:sp>
      <p:sp>
        <p:nvSpPr>
          <p:cNvPr id="4" name="矩形 3"/>
          <p:cNvSpPr/>
          <p:nvPr/>
        </p:nvSpPr>
        <p:spPr>
          <a:xfrm>
            <a:off x="1054650" y="3066845"/>
            <a:ext cx="2407096" cy="1754326"/>
          </a:xfrm>
          <a:prstGeom prst="rect">
            <a:avLst/>
          </a:prstGeom>
        </p:spPr>
        <p:txBody>
          <a:bodyPr wrap="square">
            <a:spAutoFit/>
          </a:bodyPr>
          <a:lstStyle/>
          <a:p>
            <a:pPr eaLnBrk="0" hangingPunct="0">
              <a:lnSpc>
                <a:spcPct val="120000"/>
              </a:lnSpc>
            </a:pPr>
            <a:r>
              <a:rPr lang="zh-CN" altLang="en-US"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纸质票据贴现后，其保管人可以向承兑人发起付款确认。付款确认分为</a:t>
            </a:r>
            <a:r>
              <a:rPr lang="zh-CN" altLang="en-US"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实物确认</a:t>
            </a:r>
            <a:r>
              <a:rPr lang="zh-CN" altLang="en-US"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和</a:t>
            </a:r>
            <a:r>
              <a:rPr lang="zh-CN" altLang="en-US"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影像确认</a:t>
            </a:r>
            <a:r>
              <a:rPr lang="zh-CN" altLang="en-US"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t>
            </a:r>
          </a:p>
        </p:txBody>
      </p:sp>
      <p:sp>
        <p:nvSpPr>
          <p:cNvPr id="5" name="矩形 4"/>
          <p:cNvSpPr/>
          <p:nvPr/>
        </p:nvSpPr>
        <p:spPr>
          <a:xfrm>
            <a:off x="1054649" y="2461395"/>
            <a:ext cx="2088229" cy="53380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b="1" dirty="0">
                <a:solidFill>
                  <a:schemeClr val="tx1"/>
                </a:solidFill>
                <a:latin typeface="微软雅黑" panose="020B0503020204020204" pitchFamily="34" charset="-122"/>
                <a:ea typeface="微软雅黑" panose="020B0503020204020204" pitchFamily="34" charset="-122"/>
              </a:rPr>
              <a:t>付款确认</a:t>
            </a:r>
          </a:p>
        </p:txBody>
      </p:sp>
      <p:grpSp>
        <p:nvGrpSpPr>
          <p:cNvPr id="92" name="Group 85"/>
          <p:cNvGrpSpPr>
            <a:grpSpLocks noChangeAspect="1"/>
          </p:cNvGrpSpPr>
          <p:nvPr/>
        </p:nvGrpSpPr>
        <p:grpSpPr bwMode="auto">
          <a:xfrm>
            <a:off x="5231110" y="2389386"/>
            <a:ext cx="306292" cy="270000"/>
            <a:chOff x="2772" y="2067"/>
            <a:chExt cx="211" cy="186"/>
          </a:xfrm>
          <a:solidFill>
            <a:schemeClr val="bg1"/>
          </a:solidFill>
        </p:grpSpPr>
        <p:sp>
          <p:nvSpPr>
            <p:cNvPr id="93" name="Freeform 87"/>
            <p:cNvSpPr>
              <a:spLocks/>
            </p:cNvSpPr>
            <p:nvPr/>
          </p:nvSpPr>
          <p:spPr bwMode="auto">
            <a:xfrm>
              <a:off x="2782" y="2172"/>
              <a:ext cx="191" cy="81"/>
            </a:xfrm>
            <a:custGeom>
              <a:avLst/>
              <a:gdLst>
                <a:gd name="T0" fmla="*/ 0 w 79"/>
                <a:gd name="T1" fmla="*/ 0 h 33"/>
                <a:gd name="T2" fmla="*/ 28 w 79"/>
                <a:gd name="T3" fmla="*/ 0 h 33"/>
                <a:gd name="T4" fmla="*/ 28 w 79"/>
                <a:gd name="T5" fmla="*/ 4 h 33"/>
                <a:gd name="T6" fmla="*/ 51 w 79"/>
                <a:gd name="T7" fmla="*/ 4 h 33"/>
                <a:gd name="T8" fmla="*/ 51 w 79"/>
                <a:gd name="T9" fmla="*/ 0 h 33"/>
                <a:gd name="T10" fmla="*/ 79 w 79"/>
                <a:gd name="T11" fmla="*/ 0 h 33"/>
                <a:gd name="T12" fmla="*/ 79 w 79"/>
                <a:gd name="T13" fmla="*/ 1 h 33"/>
                <a:gd name="T14" fmla="*/ 79 w 79"/>
                <a:gd name="T15" fmla="*/ 27 h 33"/>
                <a:gd name="T16" fmla="*/ 74 w 79"/>
                <a:gd name="T17" fmla="*/ 32 h 33"/>
                <a:gd name="T18" fmla="*/ 73 w 79"/>
                <a:gd name="T19" fmla="*/ 33 h 33"/>
                <a:gd name="T20" fmla="*/ 6 w 79"/>
                <a:gd name="T21" fmla="*/ 33 h 33"/>
                <a:gd name="T22" fmla="*/ 0 w 79"/>
                <a:gd name="T23" fmla="*/ 28 h 33"/>
                <a:gd name="T24" fmla="*/ 0 w 79"/>
                <a:gd name="T25" fmla="*/ 27 h 33"/>
                <a:gd name="T26" fmla="*/ 0 w 79"/>
                <a:gd name="T27" fmla="*/ 1 h 33"/>
                <a:gd name="T28" fmla="*/ 0 w 79"/>
                <a:gd name="T29" fmla="*/ 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9" h="33">
                  <a:moveTo>
                    <a:pt x="0" y="0"/>
                  </a:moveTo>
                  <a:cubicBezTo>
                    <a:pt x="10" y="0"/>
                    <a:pt x="19" y="0"/>
                    <a:pt x="28" y="0"/>
                  </a:cubicBezTo>
                  <a:cubicBezTo>
                    <a:pt x="28" y="1"/>
                    <a:pt x="28" y="3"/>
                    <a:pt x="28" y="4"/>
                  </a:cubicBezTo>
                  <a:cubicBezTo>
                    <a:pt x="36" y="4"/>
                    <a:pt x="44" y="4"/>
                    <a:pt x="51" y="4"/>
                  </a:cubicBezTo>
                  <a:cubicBezTo>
                    <a:pt x="51" y="3"/>
                    <a:pt x="51" y="1"/>
                    <a:pt x="51" y="0"/>
                  </a:cubicBezTo>
                  <a:cubicBezTo>
                    <a:pt x="61" y="0"/>
                    <a:pt x="70" y="0"/>
                    <a:pt x="79" y="0"/>
                  </a:cubicBezTo>
                  <a:cubicBezTo>
                    <a:pt x="79" y="0"/>
                    <a:pt x="79" y="0"/>
                    <a:pt x="79" y="1"/>
                  </a:cubicBezTo>
                  <a:cubicBezTo>
                    <a:pt x="79" y="9"/>
                    <a:pt x="79" y="18"/>
                    <a:pt x="79" y="27"/>
                  </a:cubicBezTo>
                  <a:cubicBezTo>
                    <a:pt x="79" y="30"/>
                    <a:pt x="77" y="32"/>
                    <a:pt x="74" y="32"/>
                  </a:cubicBezTo>
                  <a:cubicBezTo>
                    <a:pt x="74" y="33"/>
                    <a:pt x="73" y="33"/>
                    <a:pt x="73" y="33"/>
                  </a:cubicBezTo>
                  <a:cubicBezTo>
                    <a:pt x="51" y="33"/>
                    <a:pt x="29" y="33"/>
                    <a:pt x="6" y="33"/>
                  </a:cubicBezTo>
                  <a:cubicBezTo>
                    <a:pt x="3" y="33"/>
                    <a:pt x="1" y="31"/>
                    <a:pt x="0" y="28"/>
                  </a:cubicBezTo>
                  <a:cubicBezTo>
                    <a:pt x="0" y="28"/>
                    <a:pt x="0" y="27"/>
                    <a:pt x="0" y="27"/>
                  </a:cubicBezTo>
                  <a:cubicBezTo>
                    <a:pt x="0" y="18"/>
                    <a:pt x="0" y="9"/>
                    <a:pt x="0" y="1"/>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defRPr/>
              </a:pPr>
              <a:endParaRPr lang="zh-CN" altLang="en-US" sz="1350" kern="0">
                <a:solidFill>
                  <a:prstClr val="black"/>
                </a:solidFill>
              </a:endParaRPr>
            </a:p>
          </p:txBody>
        </p:sp>
        <p:sp>
          <p:nvSpPr>
            <p:cNvPr id="94" name="Freeform 88"/>
            <p:cNvSpPr>
              <a:spLocks noEditPoints="1"/>
            </p:cNvSpPr>
            <p:nvPr/>
          </p:nvSpPr>
          <p:spPr bwMode="auto">
            <a:xfrm>
              <a:off x="2772" y="2067"/>
              <a:ext cx="211" cy="96"/>
            </a:xfrm>
            <a:custGeom>
              <a:avLst/>
              <a:gdLst>
                <a:gd name="T0" fmla="*/ 55 w 87"/>
                <a:gd name="T1" fmla="*/ 39 h 39"/>
                <a:gd name="T2" fmla="*/ 55 w 87"/>
                <a:gd name="T3" fmla="*/ 33 h 39"/>
                <a:gd name="T4" fmla="*/ 32 w 87"/>
                <a:gd name="T5" fmla="*/ 33 h 39"/>
                <a:gd name="T6" fmla="*/ 32 w 87"/>
                <a:gd name="T7" fmla="*/ 39 h 39"/>
                <a:gd name="T8" fmla="*/ 31 w 87"/>
                <a:gd name="T9" fmla="*/ 39 h 39"/>
                <a:gd name="T10" fmla="*/ 6 w 87"/>
                <a:gd name="T11" fmla="*/ 39 h 39"/>
                <a:gd name="T12" fmla="*/ 1 w 87"/>
                <a:gd name="T13" fmla="*/ 35 h 39"/>
                <a:gd name="T14" fmla="*/ 0 w 87"/>
                <a:gd name="T15" fmla="*/ 33 h 39"/>
                <a:gd name="T16" fmla="*/ 0 w 87"/>
                <a:gd name="T17" fmla="*/ 17 h 39"/>
                <a:gd name="T18" fmla="*/ 6 w 87"/>
                <a:gd name="T19" fmla="*/ 11 h 39"/>
                <a:gd name="T20" fmla="*/ 27 w 87"/>
                <a:gd name="T21" fmla="*/ 11 h 39"/>
                <a:gd name="T22" fmla="*/ 28 w 87"/>
                <a:gd name="T23" fmla="*/ 11 h 39"/>
                <a:gd name="T24" fmla="*/ 28 w 87"/>
                <a:gd name="T25" fmla="*/ 9 h 39"/>
                <a:gd name="T26" fmla="*/ 32 w 87"/>
                <a:gd name="T27" fmla="*/ 4 h 39"/>
                <a:gd name="T28" fmla="*/ 41 w 87"/>
                <a:gd name="T29" fmla="*/ 1 h 39"/>
                <a:gd name="T30" fmla="*/ 51 w 87"/>
                <a:gd name="T31" fmla="*/ 2 h 39"/>
                <a:gd name="T32" fmla="*/ 57 w 87"/>
                <a:gd name="T33" fmla="*/ 5 h 39"/>
                <a:gd name="T34" fmla="*/ 59 w 87"/>
                <a:gd name="T35" fmla="*/ 10 h 39"/>
                <a:gd name="T36" fmla="*/ 59 w 87"/>
                <a:gd name="T37" fmla="*/ 11 h 39"/>
                <a:gd name="T38" fmla="*/ 60 w 87"/>
                <a:gd name="T39" fmla="*/ 11 h 39"/>
                <a:gd name="T40" fmla="*/ 81 w 87"/>
                <a:gd name="T41" fmla="*/ 11 h 39"/>
                <a:gd name="T42" fmla="*/ 87 w 87"/>
                <a:gd name="T43" fmla="*/ 15 h 39"/>
                <a:gd name="T44" fmla="*/ 87 w 87"/>
                <a:gd name="T45" fmla="*/ 17 h 39"/>
                <a:gd name="T46" fmla="*/ 87 w 87"/>
                <a:gd name="T47" fmla="*/ 33 h 39"/>
                <a:gd name="T48" fmla="*/ 81 w 87"/>
                <a:gd name="T49" fmla="*/ 39 h 39"/>
                <a:gd name="T50" fmla="*/ 56 w 87"/>
                <a:gd name="T51" fmla="*/ 39 h 39"/>
                <a:gd name="T52" fmla="*/ 55 w 87"/>
                <a:gd name="T53" fmla="*/ 39 h 39"/>
                <a:gd name="T54" fmla="*/ 32 w 87"/>
                <a:gd name="T55" fmla="*/ 11 h 39"/>
                <a:gd name="T56" fmla="*/ 55 w 87"/>
                <a:gd name="T57" fmla="*/ 11 h 39"/>
                <a:gd name="T58" fmla="*/ 54 w 87"/>
                <a:gd name="T59" fmla="*/ 8 h 39"/>
                <a:gd name="T60" fmla="*/ 50 w 87"/>
                <a:gd name="T61" fmla="*/ 6 h 39"/>
                <a:gd name="T62" fmla="*/ 39 w 87"/>
                <a:gd name="T63" fmla="*/ 5 h 39"/>
                <a:gd name="T64" fmla="*/ 33 w 87"/>
                <a:gd name="T65" fmla="*/ 8 h 39"/>
                <a:gd name="T66" fmla="*/ 32 w 87"/>
                <a:gd name="T67" fmla="*/ 11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7" h="39">
                  <a:moveTo>
                    <a:pt x="55" y="39"/>
                  </a:moveTo>
                  <a:cubicBezTo>
                    <a:pt x="55" y="37"/>
                    <a:pt x="55" y="35"/>
                    <a:pt x="55" y="33"/>
                  </a:cubicBezTo>
                  <a:cubicBezTo>
                    <a:pt x="48" y="33"/>
                    <a:pt x="40" y="33"/>
                    <a:pt x="32" y="33"/>
                  </a:cubicBezTo>
                  <a:cubicBezTo>
                    <a:pt x="32" y="35"/>
                    <a:pt x="32" y="37"/>
                    <a:pt x="32" y="39"/>
                  </a:cubicBezTo>
                  <a:cubicBezTo>
                    <a:pt x="32" y="39"/>
                    <a:pt x="31" y="39"/>
                    <a:pt x="31" y="39"/>
                  </a:cubicBezTo>
                  <a:cubicBezTo>
                    <a:pt x="23" y="39"/>
                    <a:pt x="15" y="39"/>
                    <a:pt x="6" y="39"/>
                  </a:cubicBezTo>
                  <a:cubicBezTo>
                    <a:pt x="3" y="39"/>
                    <a:pt x="1" y="37"/>
                    <a:pt x="1" y="35"/>
                  </a:cubicBezTo>
                  <a:cubicBezTo>
                    <a:pt x="0" y="34"/>
                    <a:pt x="0" y="34"/>
                    <a:pt x="0" y="33"/>
                  </a:cubicBezTo>
                  <a:cubicBezTo>
                    <a:pt x="0" y="28"/>
                    <a:pt x="0" y="22"/>
                    <a:pt x="0" y="17"/>
                  </a:cubicBezTo>
                  <a:cubicBezTo>
                    <a:pt x="0" y="13"/>
                    <a:pt x="3" y="11"/>
                    <a:pt x="6" y="11"/>
                  </a:cubicBezTo>
                  <a:cubicBezTo>
                    <a:pt x="13" y="11"/>
                    <a:pt x="20" y="11"/>
                    <a:pt x="27" y="11"/>
                  </a:cubicBezTo>
                  <a:cubicBezTo>
                    <a:pt x="27" y="11"/>
                    <a:pt x="28" y="11"/>
                    <a:pt x="28" y="11"/>
                  </a:cubicBezTo>
                  <a:cubicBezTo>
                    <a:pt x="28" y="10"/>
                    <a:pt x="28" y="10"/>
                    <a:pt x="28" y="9"/>
                  </a:cubicBezTo>
                  <a:cubicBezTo>
                    <a:pt x="29" y="7"/>
                    <a:pt x="30" y="5"/>
                    <a:pt x="32" y="4"/>
                  </a:cubicBezTo>
                  <a:cubicBezTo>
                    <a:pt x="34" y="2"/>
                    <a:pt x="38" y="1"/>
                    <a:pt x="41" y="1"/>
                  </a:cubicBezTo>
                  <a:cubicBezTo>
                    <a:pt x="44" y="0"/>
                    <a:pt x="48" y="1"/>
                    <a:pt x="51" y="2"/>
                  </a:cubicBezTo>
                  <a:cubicBezTo>
                    <a:pt x="53" y="2"/>
                    <a:pt x="55" y="4"/>
                    <a:pt x="57" y="5"/>
                  </a:cubicBezTo>
                  <a:cubicBezTo>
                    <a:pt x="59" y="7"/>
                    <a:pt x="59" y="8"/>
                    <a:pt x="59" y="10"/>
                  </a:cubicBezTo>
                  <a:cubicBezTo>
                    <a:pt x="59" y="10"/>
                    <a:pt x="59" y="10"/>
                    <a:pt x="59" y="11"/>
                  </a:cubicBezTo>
                  <a:cubicBezTo>
                    <a:pt x="60" y="11"/>
                    <a:pt x="60" y="11"/>
                    <a:pt x="60" y="11"/>
                  </a:cubicBezTo>
                  <a:cubicBezTo>
                    <a:pt x="67" y="11"/>
                    <a:pt x="74" y="11"/>
                    <a:pt x="81" y="11"/>
                  </a:cubicBezTo>
                  <a:cubicBezTo>
                    <a:pt x="84" y="11"/>
                    <a:pt x="86" y="12"/>
                    <a:pt x="87" y="15"/>
                  </a:cubicBezTo>
                  <a:cubicBezTo>
                    <a:pt x="87" y="16"/>
                    <a:pt x="87" y="16"/>
                    <a:pt x="87" y="17"/>
                  </a:cubicBezTo>
                  <a:cubicBezTo>
                    <a:pt x="87" y="22"/>
                    <a:pt x="87" y="28"/>
                    <a:pt x="87" y="33"/>
                  </a:cubicBezTo>
                  <a:cubicBezTo>
                    <a:pt x="87" y="37"/>
                    <a:pt x="85" y="39"/>
                    <a:pt x="81" y="39"/>
                  </a:cubicBezTo>
                  <a:cubicBezTo>
                    <a:pt x="73" y="39"/>
                    <a:pt x="64" y="39"/>
                    <a:pt x="56" y="39"/>
                  </a:cubicBezTo>
                  <a:cubicBezTo>
                    <a:pt x="56" y="39"/>
                    <a:pt x="56" y="39"/>
                    <a:pt x="55" y="39"/>
                  </a:cubicBezTo>
                  <a:close/>
                  <a:moveTo>
                    <a:pt x="32" y="11"/>
                  </a:moveTo>
                  <a:cubicBezTo>
                    <a:pt x="40" y="11"/>
                    <a:pt x="48" y="11"/>
                    <a:pt x="55" y="11"/>
                  </a:cubicBezTo>
                  <a:cubicBezTo>
                    <a:pt x="55" y="10"/>
                    <a:pt x="55" y="9"/>
                    <a:pt x="54" y="8"/>
                  </a:cubicBezTo>
                  <a:cubicBezTo>
                    <a:pt x="53" y="7"/>
                    <a:pt x="52" y="6"/>
                    <a:pt x="50" y="6"/>
                  </a:cubicBezTo>
                  <a:cubicBezTo>
                    <a:pt x="47" y="4"/>
                    <a:pt x="43" y="4"/>
                    <a:pt x="39" y="5"/>
                  </a:cubicBezTo>
                  <a:cubicBezTo>
                    <a:pt x="37" y="5"/>
                    <a:pt x="35" y="6"/>
                    <a:pt x="33" y="8"/>
                  </a:cubicBezTo>
                  <a:cubicBezTo>
                    <a:pt x="33" y="8"/>
                    <a:pt x="32" y="9"/>
                    <a:pt x="32"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defRPr/>
              </a:pPr>
              <a:endParaRPr lang="zh-CN" altLang="en-US" sz="1350" kern="0">
                <a:solidFill>
                  <a:prstClr val="black"/>
                </a:solidFill>
              </a:endParaRPr>
            </a:p>
          </p:txBody>
        </p:sp>
        <p:sp>
          <p:nvSpPr>
            <p:cNvPr id="95" name="Freeform 89"/>
            <p:cNvSpPr>
              <a:spLocks/>
            </p:cNvSpPr>
            <p:nvPr/>
          </p:nvSpPr>
          <p:spPr bwMode="auto">
            <a:xfrm>
              <a:off x="2859" y="2158"/>
              <a:ext cx="39" cy="14"/>
            </a:xfrm>
            <a:custGeom>
              <a:avLst/>
              <a:gdLst>
                <a:gd name="T0" fmla="*/ 16 w 16"/>
                <a:gd name="T1" fmla="*/ 0 h 6"/>
                <a:gd name="T2" fmla="*/ 16 w 16"/>
                <a:gd name="T3" fmla="*/ 6 h 6"/>
                <a:gd name="T4" fmla="*/ 0 w 16"/>
                <a:gd name="T5" fmla="*/ 6 h 6"/>
                <a:gd name="T6" fmla="*/ 0 w 16"/>
                <a:gd name="T7" fmla="*/ 0 h 6"/>
                <a:gd name="T8" fmla="*/ 16 w 16"/>
                <a:gd name="T9" fmla="*/ 0 h 6"/>
              </a:gdLst>
              <a:ahLst/>
              <a:cxnLst>
                <a:cxn ang="0">
                  <a:pos x="T0" y="T1"/>
                </a:cxn>
                <a:cxn ang="0">
                  <a:pos x="T2" y="T3"/>
                </a:cxn>
                <a:cxn ang="0">
                  <a:pos x="T4" y="T5"/>
                </a:cxn>
                <a:cxn ang="0">
                  <a:pos x="T6" y="T7"/>
                </a:cxn>
                <a:cxn ang="0">
                  <a:pos x="T8" y="T9"/>
                </a:cxn>
              </a:cxnLst>
              <a:rect l="0" t="0" r="r" b="b"/>
              <a:pathLst>
                <a:path w="16" h="6">
                  <a:moveTo>
                    <a:pt x="16" y="0"/>
                  </a:moveTo>
                  <a:cubicBezTo>
                    <a:pt x="16" y="2"/>
                    <a:pt x="16" y="4"/>
                    <a:pt x="16" y="6"/>
                  </a:cubicBezTo>
                  <a:cubicBezTo>
                    <a:pt x="10" y="6"/>
                    <a:pt x="5" y="6"/>
                    <a:pt x="0" y="6"/>
                  </a:cubicBezTo>
                  <a:cubicBezTo>
                    <a:pt x="0" y="4"/>
                    <a:pt x="0" y="2"/>
                    <a:pt x="0" y="0"/>
                  </a:cubicBezTo>
                  <a:cubicBezTo>
                    <a:pt x="5" y="0"/>
                    <a:pt x="10" y="0"/>
                    <a:pt x="1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defRPr/>
              </a:pPr>
              <a:endParaRPr lang="zh-CN" altLang="en-US" sz="1350" kern="0">
                <a:solidFill>
                  <a:prstClr val="black"/>
                </a:solidFill>
              </a:endParaRPr>
            </a:p>
          </p:txBody>
        </p:sp>
      </p:grpSp>
      <p:grpSp>
        <p:nvGrpSpPr>
          <p:cNvPr id="7" name="组合 6"/>
          <p:cNvGrpSpPr/>
          <p:nvPr/>
        </p:nvGrpSpPr>
        <p:grpSpPr>
          <a:xfrm>
            <a:off x="5035237" y="4369695"/>
            <a:ext cx="792000" cy="792000"/>
            <a:chOff x="4933659" y="3480567"/>
            <a:chExt cx="487990" cy="487990"/>
          </a:xfrm>
        </p:grpSpPr>
        <p:sp>
          <p:nvSpPr>
            <p:cNvPr id="109" name="椭圆 108"/>
            <p:cNvSpPr/>
            <p:nvPr/>
          </p:nvSpPr>
          <p:spPr>
            <a:xfrm>
              <a:off x="4933659" y="3480567"/>
              <a:ext cx="487990" cy="487990"/>
            </a:xfrm>
            <a:prstGeom prst="ellipse">
              <a:avLst/>
            </a:prstGeom>
            <a:solidFill>
              <a:srgbClr val="072063"/>
            </a:solidFill>
            <a:ln w="25400" cap="flat" cmpd="sng" algn="ctr">
              <a:solidFill>
                <a:srgbClr val="083451"/>
              </a:solidFill>
              <a:prstDash val="solid"/>
            </a:ln>
            <a:effectLst>
              <a:outerShdw blurRad="381000" dist="254000" dir="2700000" algn="tl" rotWithShape="0">
                <a:prstClr val="black">
                  <a:alpha val="6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50" b="0" i="0" u="none" strike="noStrike" kern="0" cap="none" spc="0" normalizeH="0" baseline="0" noProof="0" smtClean="0">
                <a:ln>
                  <a:noFill/>
                </a:ln>
                <a:solidFill>
                  <a:prstClr val="white"/>
                </a:solidFill>
                <a:effectLst/>
                <a:uLnTx/>
                <a:uFillTx/>
                <a:latin typeface="Arial" panose="020B0604020202020204"/>
                <a:ea typeface="黑体"/>
                <a:cs typeface="+mn-cs"/>
              </a:endParaRPr>
            </a:p>
          </p:txBody>
        </p:sp>
        <p:grpSp>
          <p:nvGrpSpPr>
            <p:cNvPr id="110" name="组合 109"/>
            <p:cNvGrpSpPr/>
            <p:nvPr/>
          </p:nvGrpSpPr>
          <p:grpSpPr>
            <a:xfrm>
              <a:off x="5005540" y="3560582"/>
              <a:ext cx="344228" cy="327959"/>
              <a:chOff x="4150420" y="2637483"/>
              <a:chExt cx="638175" cy="608013"/>
            </a:xfrm>
            <a:solidFill>
              <a:sysClr val="window" lastClr="FFFFFF"/>
            </a:solidFill>
          </p:grpSpPr>
          <p:sp>
            <p:nvSpPr>
              <p:cNvPr id="111" name="Freeform 1726"/>
              <p:cNvSpPr>
                <a:spLocks noEditPoints="1"/>
              </p:cNvSpPr>
              <p:nvPr/>
            </p:nvSpPr>
            <p:spPr bwMode="auto">
              <a:xfrm>
                <a:off x="4150420" y="2637483"/>
                <a:ext cx="638175" cy="608013"/>
              </a:xfrm>
              <a:custGeom>
                <a:avLst/>
                <a:gdLst>
                  <a:gd name="T0" fmla="*/ 53 w 170"/>
                  <a:gd name="T1" fmla="*/ 9 h 162"/>
                  <a:gd name="T2" fmla="*/ 17 w 170"/>
                  <a:gd name="T3" fmla="*/ 108 h 162"/>
                  <a:gd name="T4" fmla="*/ 116 w 170"/>
                  <a:gd name="T5" fmla="*/ 144 h 162"/>
                  <a:gd name="T6" fmla="*/ 152 w 170"/>
                  <a:gd name="T7" fmla="*/ 45 h 162"/>
                  <a:gd name="T8" fmla="*/ 110 w 170"/>
                  <a:gd name="T9" fmla="*/ 7 h 162"/>
                  <a:gd name="T10" fmla="*/ 53 w 170"/>
                  <a:gd name="T11" fmla="*/ 9 h 162"/>
                  <a:gd name="T12" fmla="*/ 108 w 170"/>
                  <a:gd name="T13" fmla="*/ 14 h 162"/>
                  <a:gd name="T14" fmla="*/ 146 w 170"/>
                  <a:gd name="T15" fmla="*/ 48 h 162"/>
                  <a:gd name="T16" fmla="*/ 113 w 170"/>
                  <a:gd name="T17" fmla="*/ 138 h 162"/>
                  <a:gd name="T18" fmla="*/ 24 w 170"/>
                  <a:gd name="T19" fmla="*/ 105 h 162"/>
                  <a:gd name="T20" fmla="*/ 56 w 170"/>
                  <a:gd name="T21" fmla="*/ 16 h 162"/>
                  <a:gd name="T22" fmla="*/ 108 w 170"/>
                  <a:gd name="T23" fmla="*/ 14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0" h="162">
                    <a:moveTo>
                      <a:pt x="53" y="9"/>
                    </a:moveTo>
                    <a:cubicBezTo>
                      <a:pt x="16" y="26"/>
                      <a:pt x="0" y="71"/>
                      <a:pt x="17" y="108"/>
                    </a:cubicBezTo>
                    <a:cubicBezTo>
                      <a:pt x="34" y="145"/>
                      <a:pt x="79" y="162"/>
                      <a:pt x="116" y="144"/>
                    </a:cubicBezTo>
                    <a:cubicBezTo>
                      <a:pt x="153" y="127"/>
                      <a:pt x="170" y="83"/>
                      <a:pt x="152" y="45"/>
                    </a:cubicBezTo>
                    <a:cubicBezTo>
                      <a:pt x="144" y="27"/>
                      <a:pt x="129" y="14"/>
                      <a:pt x="110" y="7"/>
                    </a:cubicBezTo>
                    <a:cubicBezTo>
                      <a:pt x="92" y="0"/>
                      <a:pt x="71" y="1"/>
                      <a:pt x="53" y="9"/>
                    </a:cubicBezTo>
                    <a:close/>
                    <a:moveTo>
                      <a:pt x="108" y="14"/>
                    </a:moveTo>
                    <a:cubicBezTo>
                      <a:pt x="125" y="20"/>
                      <a:pt x="138" y="32"/>
                      <a:pt x="146" y="48"/>
                    </a:cubicBezTo>
                    <a:cubicBezTo>
                      <a:pt x="161" y="82"/>
                      <a:pt x="147" y="122"/>
                      <a:pt x="113" y="138"/>
                    </a:cubicBezTo>
                    <a:cubicBezTo>
                      <a:pt x="79" y="153"/>
                      <a:pt x="39" y="139"/>
                      <a:pt x="24" y="105"/>
                    </a:cubicBezTo>
                    <a:cubicBezTo>
                      <a:pt x="8" y="71"/>
                      <a:pt x="23" y="31"/>
                      <a:pt x="56" y="16"/>
                    </a:cubicBezTo>
                    <a:cubicBezTo>
                      <a:pt x="73" y="8"/>
                      <a:pt x="91" y="7"/>
                      <a:pt x="108"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350" b="0" i="0" u="none" strike="noStrike" kern="0" cap="none" spc="0" normalizeH="0" baseline="0" noProof="0" smtClean="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112" name="Freeform 1727"/>
              <p:cNvSpPr>
                <a:spLocks noEditPoints="1"/>
              </p:cNvSpPr>
              <p:nvPr/>
            </p:nvSpPr>
            <p:spPr bwMode="auto">
              <a:xfrm>
                <a:off x="4361558" y="2816870"/>
                <a:ext cx="214313" cy="214313"/>
              </a:xfrm>
              <a:custGeom>
                <a:avLst/>
                <a:gdLst>
                  <a:gd name="T0" fmla="*/ 6 w 57"/>
                  <a:gd name="T1" fmla="*/ 39 h 57"/>
                  <a:gd name="T2" fmla="*/ 39 w 57"/>
                  <a:gd name="T3" fmla="*/ 52 h 57"/>
                  <a:gd name="T4" fmla="*/ 52 w 57"/>
                  <a:gd name="T5" fmla="*/ 18 h 57"/>
                  <a:gd name="T6" fmla="*/ 18 w 57"/>
                  <a:gd name="T7" fmla="*/ 6 h 57"/>
                  <a:gd name="T8" fmla="*/ 6 w 57"/>
                  <a:gd name="T9" fmla="*/ 39 h 57"/>
                  <a:gd name="T10" fmla="*/ 24 w 57"/>
                  <a:gd name="T11" fmla="*/ 18 h 57"/>
                  <a:gd name="T12" fmla="*/ 39 w 57"/>
                  <a:gd name="T13" fmla="*/ 24 h 57"/>
                  <a:gd name="T14" fmla="*/ 33 w 57"/>
                  <a:gd name="T15" fmla="*/ 39 h 57"/>
                  <a:gd name="T16" fmla="*/ 18 w 57"/>
                  <a:gd name="T17" fmla="*/ 33 h 57"/>
                  <a:gd name="T18" fmla="*/ 24 w 57"/>
                  <a:gd name="T19" fmla="*/ 18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 h="57">
                    <a:moveTo>
                      <a:pt x="6" y="39"/>
                    </a:moveTo>
                    <a:cubicBezTo>
                      <a:pt x="12" y="52"/>
                      <a:pt x="27" y="57"/>
                      <a:pt x="39" y="52"/>
                    </a:cubicBezTo>
                    <a:cubicBezTo>
                      <a:pt x="52" y="46"/>
                      <a:pt x="57" y="31"/>
                      <a:pt x="52" y="18"/>
                    </a:cubicBezTo>
                    <a:cubicBezTo>
                      <a:pt x="46" y="6"/>
                      <a:pt x="31" y="0"/>
                      <a:pt x="18" y="6"/>
                    </a:cubicBezTo>
                    <a:cubicBezTo>
                      <a:pt x="5" y="12"/>
                      <a:pt x="0" y="27"/>
                      <a:pt x="6" y="39"/>
                    </a:cubicBezTo>
                    <a:close/>
                    <a:moveTo>
                      <a:pt x="24" y="18"/>
                    </a:moveTo>
                    <a:cubicBezTo>
                      <a:pt x="30" y="16"/>
                      <a:pt x="36" y="18"/>
                      <a:pt x="39" y="24"/>
                    </a:cubicBezTo>
                    <a:cubicBezTo>
                      <a:pt x="42" y="30"/>
                      <a:pt x="39" y="36"/>
                      <a:pt x="33" y="39"/>
                    </a:cubicBezTo>
                    <a:cubicBezTo>
                      <a:pt x="28" y="42"/>
                      <a:pt x="21" y="39"/>
                      <a:pt x="18" y="33"/>
                    </a:cubicBezTo>
                    <a:cubicBezTo>
                      <a:pt x="16" y="28"/>
                      <a:pt x="18" y="21"/>
                      <a:pt x="24"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350" b="0" i="0" u="none" strike="noStrike" kern="0" cap="none" spc="0" normalizeH="0" baseline="0" noProof="0" smtClean="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113" name="Freeform 1728"/>
              <p:cNvSpPr>
                <a:spLocks/>
              </p:cNvSpPr>
              <p:nvPr/>
            </p:nvSpPr>
            <p:spPr bwMode="auto">
              <a:xfrm>
                <a:off x="4290120" y="2723208"/>
                <a:ext cx="107950" cy="93663"/>
              </a:xfrm>
              <a:custGeom>
                <a:avLst/>
                <a:gdLst>
                  <a:gd name="T0" fmla="*/ 27 w 29"/>
                  <a:gd name="T1" fmla="*/ 0 h 25"/>
                  <a:gd name="T2" fmla="*/ 24 w 29"/>
                  <a:gd name="T3" fmla="*/ 2 h 25"/>
                  <a:gd name="T4" fmla="*/ 1 w 29"/>
                  <a:gd name="T5" fmla="*/ 21 h 25"/>
                  <a:gd name="T6" fmla="*/ 1 w 29"/>
                  <a:gd name="T7" fmla="*/ 23 h 25"/>
                  <a:gd name="T8" fmla="*/ 2 w 29"/>
                  <a:gd name="T9" fmla="*/ 24 h 25"/>
                  <a:gd name="T10" fmla="*/ 2 w 29"/>
                  <a:gd name="T11" fmla="*/ 25 h 25"/>
                  <a:gd name="T12" fmla="*/ 4 w 29"/>
                  <a:gd name="T13" fmla="*/ 24 h 25"/>
                  <a:gd name="T14" fmla="*/ 26 w 29"/>
                  <a:gd name="T15" fmla="*/ 6 h 25"/>
                  <a:gd name="T16" fmla="*/ 28 w 29"/>
                  <a:gd name="T17" fmla="*/ 5 h 25"/>
                  <a:gd name="T18" fmla="*/ 29 w 29"/>
                  <a:gd name="T19" fmla="*/ 3 h 25"/>
                  <a:gd name="T20" fmla="*/ 29 w 29"/>
                  <a:gd name="T21" fmla="*/ 2 h 25"/>
                  <a:gd name="T22" fmla="*/ 29 w 29"/>
                  <a:gd name="T23" fmla="*/ 1 h 25"/>
                  <a:gd name="T24" fmla="*/ 28 w 29"/>
                  <a:gd name="T25" fmla="*/ 0 h 25"/>
                  <a:gd name="T26" fmla="*/ 27 w 29"/>
                  <a:gd name="T2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 h="25">
                    <a:moveTo>
                      <a:pt x="27" y="0"/>
                    </a:moveTo>
                    <a:cubicBezTo>
                      <a:pt x="27" y="0"/>
                      <a:pt x="24" y="2"/>
                      <a:pt x="24" y="2"/>
                    </a:cubicBezTo>
                    <a:cubicBezTo>
                      <a:pt x="15" y="6"/>
                      <a:pt x="7" y="13"/>
                      <a:pt x="1" y="21"/>
                    </a:cubicBezTo>
                    <a:cubicBezTo>
                      <a:pt x="0" y="22"/>
                      <a:pt x="0" y="22"/>
                      <a:pt x="1" y="23"/>
                    </a:cubicBezTo>
                    <a:cubicBezTo>
                      <a:pt x="1" y="23"/>
                      <a:pt x="1" y="24"/>
                      <a:pt x="2" y="24"/>
                    </a:cubicBezTo>
                    <a:cubicBezTo>
                      <a:pt x="2" y="25"/>
                      <a:pt x="2" y="25"/>
                      <a:pt x="2" y="25"/>
                    </a:cubicBezTo>
                    <a:cubicBezTo>
                      <a:pt x="3" y="25"/>
                      <a:pt x="4" y="25"/>
                      <a:pt x="4" y="24"/>
                    </a:cubicBezTo>
                    <a:cubicBezTo>
                      <a:pt x="10" y="16"/>
                      <a:pt x="17" y="10"/>
                      <a:pt x="26" y="6"/>
                    </a:cubicBezTo>
                    <a:cubicBezTo>
                      <a:pt x="26" y="6"/>
                      <a:pt x="28" y="5"/>
                      <a:pt x="28" y="5"/>
                    </a:cubicBezTo>
                    <a:cubicBezTo>
                      <a:pt x="29" y="5"/>
                      <a:pt x="29" y="4"/>
                      <a:pt x="29" y="3"/>
                    </a:cubicBezTo>
                    <a:cubicBezTo>
                      <a:pt x="29" y="3"/>
                      <a:pt x="29" y="3"/>
                      <a:pt x="29" y="2"/>
                    </a:cubicBezTo>
                    <a:cubicBezTo>
                      <a:pt x="29" y="1"/>
                      <a:pt x="29" y="1"/>
                      <a:pt x="29" y="1"/>
                    </a:cubicBezTo>
                    <a:cubicBezTo>
                      <a:pt x="29" y="1"/>
                      <a:pt x="28" y="1"/>
                      <a:pt x="28" y="0"/>
                    </a:cubicBezTo>
                    <a:cubicBezTo>
                      <a:pt x="27" y="0"/>
                      <a:pt x="27" y="0"/>
                      <a:pt x="2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350" b="0" i="0" u="none" strike="noStrike" kern="0" cap="none" spc="0" normalizeH="0" baseline="0" noProof="0" smtClean="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114" name="Freeform 1729"/>
              <p:cNvSpPr>
                <a:spLocks/>
              </p:cNvSpPr>
              <p:nvPr/>
            </p:nvSpPr>
            <p:spPr bwMode="auto">
              <a:xfrm>
                <a:off x="4537770" y="3031183"/>
                <a:ext cx="107950" cy="93663"/>
              </a:xfrm>
              <a:custGeom>
                <a:avLst/>
                <a:gdLst>
                  <a:gd name="T0" fmla="*/ 25 w 29"/>
                  <a:gd name="T1" fmla="*/ 1 h 25"/>
                  <a:gd name="T2" fmla="*/ 4 w 29"/>
                  <a:gd name="T3" fmla="*/ 20 h 25"/>
                  <a:gd name="T4" fmla="*/ 1 w 29"/>
                  <a:gd name="T5" fmla="*/ 21 h 25"/>
                  <a:gd name="T6" fmla="*/ 0 w 29"/>
                  <a:gd name="T7" fmla="*/ 22 h 25"/>
                  <a:gd name="T8" fmla="*/ 0 w 29"/>
                  <a:gd name="T9" fmla="*/ 23 h 25"/>
                  <a:gd name="T10" fmla="*/ 1 w 29"/>
                  <a:gd name="T11" fmla="*/ 24 h 25"/>
                  <a:gd name="T12" fmla="*/ 2 w 29"/>
                  <a:gd name="T13" fmla="*/ 25 h 25"/>
                  <a:gd name="T14" fmla="*/ 3 w 29"/>
                  <a:gd name="T15" fmla="*/ 25 h 25"/>
                  <a:gd name="T16" fmla="*/ 6 w 29"/>
                  <a:gd name="T17" fmla="*/ 24 h 25"/>
                  <a:gd name="T18" fmla="*/ 29 w 29"/>
                  <a:gd name="T19" fmla="*/ 4 h 25"/>
                  <a:gd name="T20" fmla="*/ 29 w 29"/>
                  <a:gd name="T21" fmla="*/ 3 h 25"/>
                  <a:gd name="T22" fmla="*/ 28 w 29"/>
                  <a:gd name="T23" fmla="*/ 1 h 25"/>
                  <a:gd name="T24" fmla="*/ 27 w 29"/>
                  <a:gd name="T25" fmla="*/ 1 h 25"/>
                  <a:gd name="T26" fmla="*/ 25 w 29"/>
                  <a:gd name="T27" fmla="*/ 1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 h="25">
                    <a:moveTo>
                      <a:pt x="25" y="1"/>
                    </a:moveTo>
                    <a:cubicBezTo>
                      <a:pt x="19" y="9"/>
                      <a:pt x="12" y="16"/>
                      <a:pt x="4" y="20"/>
                    </a:cubicBezTo>
                    <a:cubicBezTo>
                      <a:pt x="4" y="20"/>
                      <a:pt x="1" y="21"/>
                      <a:pt x="1" y="21"/>
                    </a:cubicBezTo>
                    <a:cubicBezTo>
                      <a:pt x="1" y="21"/>
                      <a:pt x="0" y="22"/>
                      <a:pt x="0" y="22"/>
                    </a:cubicBezTo>
                    <a:cubicBezTo>
                      <a:pt x="0" y="23"/>
                      <a:pt x="0" y="23"/>
                      <a:pt x="0" y="23"/>
                    </a:cubicBezTo>
                    <a:cubicBezTo>
                      <a:pt x="1" y="24"/>
                      <a:pt x="1" y="24"/>
                      <a:pt x="1" y="24"/>
                    </a:cubicBezTo>
                    <a:cubicBezTo>
                      <a:pt x="1" y="24"/>
                      <a:pt x="1" y="25"/>
                      <a:pt x="2" y="25"/>
                    </a:cubicBezTo>
                    <a:cubicBezTo>
                      <a:pt x="2" y="25"/>
                      <a:pt x="2" y="25"/>
                      <a:pt x="3" y="25"/>
                    </a:cubicBezTo>
                    <a:cubicBezTo>
                      <a:pt x="6" y="24"/>
                      <a:pt x="6" y="24"/>
                      <a:pt x="6" y="24"/>
                    </a:cubicBezTo>
                    <a:cubicBezTo>
                      <a:pt x="15" y="20"/>
                      <a:pt x="23" y="13"/>
                      <a:pt x="29" y="4"/>
                    </a:cubicBezTo>
                    <a:cubicBezTo>
                      <a:pt x="29" y="4"/>
                      <a:pt x="29" y="3"/>
                      <a:pt x="29" y="3"/>
                    </a:cubicBezTo>
                    <a:cubicBezTo>
                      <a:pt x="29" y="2"/>
                      <a:pt x="28" y="2"/>
                      <a:pt x="28" y="1"/>
                    </a:cubicBezTo>
                    <a:cubicBezTo>
                      <a:pt x="27" y="1"/>
                      <a:pt x="27" y="1"/>
                      <a:pt x="27" y="1"/>
                    </a:cubicBezTo>
                    <a:cubicBezTo>
                      <a:pt x="27" y="0"/>
                      <a:pt x="25" y="1"/>
                      <a:pt x="25"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350" b="0" i="0" u="none" strike="noStrike" kern="0" cap="none" spc="0" normalizeH="0" baseline="0" noProof="0" smtClean="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115" name="Freeform 1730"/>
              <p:cNvSpPr>
                <a:spLocks/>
              </p:cNvSpPr>
              <p:nvPr/>
            </p:nvSpPr>
            <p:spPr bwMode="auto">
              <a:xfrm>
                <a:off x="4526658" y="3016895"/>
                <a:ext cx="90488" cy="74613"/>
              </a:xfrm>
              <a:custGeom>
                <a:avLst/>
                <a:gdLst>
                  <a:gd name="T0" fmla="*/ 20 w 24"/>
                  <a:gd name="T1" fmla="*/ 0 h 20"/>
                  <a:gd name="T2" fmla="*/ 3 w 24"/>
                  <a:gd name="T3" fmla="*/ 15 h 20"/>
                  <a:gd name="T4" fmla="*/ 4 w 24"/>
                  <a:gd name="T5" fmla="*/ 15 h 20"/>
                  <a:gd name="T6" fmla="*/ 1 w 24"/>
                  <a:gd name="T7" fmla="*/ 16 h 20"/>
                  <a:gd name="T8" fmla="*/ 0 w 24"/>
                  <a:gd name="T9" fmla="*/ 17 h 20"/>
                  <a:gd name="T10" fmla="*/ 0 w 24"/>
                  <a:gd name="T11" fmla="*/ 18 h 20"/>
                  <a:gd name="T12" fmla="*/ 0 w 24"/>
                  <a:gd name="T13" fmla="*/ 19 h 20"/>
                  <a:gd name="T14" fmla="*/ 1 w 24"/>
                  <a:gd name="T15" fmla="*/ 20 h 20"/>
                  <a:gd name="T16" fmla="*/ 3 w 24"/>
                  <a:gd name="T17" fmla="*/ 20 h 20"/>
                  <a:gd name="T18" fmla="*/ 5 w 24"/>
                  <a:gd name="T19" fmla="*/ 19 h 20"/>
                  <a:gd name="T20" fmla="*/ 24 w 24"/>
                  <a:gd name="T21" fmla="*/ 3 h 20"/>
                  <a:gd name="T22" fmla="*/ 24 w 24"/>
                  <a:gd name="T23" fmla="*/ 2 h 20"/>
                  <a:gd name="T24" fmla="*/ 24 w 24"/>
                  <a:gd name="T25" fmla="*/ 1 h 20"/>
                  <a:gd name="T26" fmla="*/ 23 w 24"/>
                  <a:gd name="T27" fmla="*/ 0 h 20"/>
                  <a:gd name="T28" fmla="*/ 20 w 24"/>
                  <a:gd name="T29"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 h="20">
                    <a:moveTo>
                      <a:pt x="20" y="0"/>
                    </a:moveTo>
                    <a:cubicBezTo>
                      <a:pt x="16" y="7"/>
                      <a:pt x="10" y="12"/>
                      <a:pt x="3" y="15"/>
                    </a:cubicBezTo>
                    <a:cubicBezTo>
                      <a:pt x="3" y="15"/>
                      <a:pt x="4" y="15"/>
                      <a:pt x="4" y="15"/>
                    </a:cubicBezTo>
                    <a:cubicBezTo>
                      <a:pt x="1" y="16"/>
                      <a:pt x="1" y="16"/>
                      <a:pt x="1" y="16"/>
                    </a:cubicBezTo>
                    <a:cubicBezTo>
                      <a:pt x="1" y="16"/>
                      <a:pt x="0" y="16"/>
                      <a:pt x="0" y="17"/>
                    </a:cubicBezTo>
                    <a:cubicBezTo>
                      <a:pt x="0" y="17"/>
                      <a:pt x="0" y="18"/>
                      <a:pt x="0" y="18"/>
                    </a:cubicBezTo>
                    <a:cubicBezTo>
                      <a:pt x="0" y="19"/>
                      <a:pt x="0" y="19"/>
                      <a:pt x="0" y="19"/>
                    </a:cubicBezTo>
                    <a:cubicBezTo>
                      <a:pt x="1" y="20"/>
                      <a:pt x="1" y="20"/>
                      <a:pt x="1" y="20"/>
                    </a:cubicBezTo>
                    <a:cubicBezTo>
                      <a:pt x="2" y="20"/>
                      <a:pt x="2" y="20"/>
                      <a:pt x="3" y="20"/>
                    </a:cubicBezTo>
                    <a:cubicBezTo>
                      <a:pt x="5" y="19"/>
                      <a:pt x="5" y="19"/>
                      <a:pt x="5" y="19"/>
                    </a:cubicBezTo>
                    <a:cubicBezTo>
                      <a:pt x="12" y="16"/>
                      <a:pt x="19" y="10"/>
                      <a:pt x="24" y="3"/>
                    </a:cubicBezTo>
                    <a:cubicBezTo>
                      <a:pt x="24" y="3"/>
                      <a:pt x="24" y="2"/>
                      <a:pt x="24" y="2"/>
                    </a:cubicBezTo>
                    <a:cubicBezTo>
                      <a:pt x="24" y="1"/>
                      <a:pt x="24" y="1"/>
                      <a:pt x="24" y="1"/>
                    </a:cubicBezTo>
                    <a:cubicBezTo>
                      <a:pt x="23" y="0"/>
                      <a:pt x="23" y="0"/>
                      <a:pt x="23" y="0"/>
                    </a:cubicBezTo>
                    <a:cubicBezTo>
                      <a:pt x="22" y="0"/>
                      <a:pt x="21" y="0"/>
                      <a:pt x="2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350" b="0" i="0" u="none" strike="noStrike" kern="0" cap="none" spc="0" normalizeH="0" baseline="0" noProof="0" smtClean="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116" name="Freeform 1731"/>
              <p:cNvSpPr>
                <a:spLocks/>
              </p:cNvSpPr>
              <p:nvPr/>
            </p:nvSpPr>
            <p:spPr bwMode="auto">
              <a:xfrm>
                <a:off x="4320283" y="2756545"/>
                <a:ext cx="90488" cy="79375"/>
              </a:xfrm>
              <a:custGeom>
                <a:avLst/>
                <a:gdLst>
                  <a:gd name="T0" fmla="*/ 22 w 24"/>
                  <a:gd name="T1" fmla="*/ 0 h 21"/>
                  <a:gd name="T2" fmla="*/ 20 w 24"/>
                  <a:gd name="T3" fmla="*/ 1 h 21"/>
                  <a:gd name="T4" fmla="*/ 19 w 24"/>
                  <a:gd name="T5" fmla="*/ 1 h 21"/>
                  <a:gd name="T6" fmla="*/ 19 w 24"/>
                  <a:gd name="T7" fmla="*/ 1 h 21"/>
                  <a:gd name="T8" fmla="*/ 0 w 24"/>
                  <a:gd name="T9" fmla="*/ 17 h 21"/>
                  <a:gd name="T10" fmla="*/ 0 w 24"/>
                  <a:gd name="T11" fmla="*/ 19 h 21"/>
                  <a:gd name="T12" fmla="*/ 1 w 24"/>
                  <a:gd name="T13" fmla="*/ 20 h 21"/>
                  <a:gd name="T14" fmla="*/ 2 w 24"/>
                  <a:gd name="T15" fmla="*/ 20 h 21"/>
                  <a:gd name="T16" fmla="*/ 4 w 24"/>
                  <a:gd name="T17" fmla="*/ 20 h 21"/>
                  <a:gd name="T18" fmla="*/ 21 w 24"/>
                  <a:gd name="T19" fmla="*/ 5 h 21"/>
                  <a:gd name="T20" fmla="*/ 23 w 24"/>
                  <a:gd name="T21" fmla="*/ 5 h 21"/>
                  <a:gd name="T22" fmla="*/ 24 w 24"/>
                  <a:gd name="T23" fmla="*/ 3 h 21"/>
                  <a:gd name="T24" fmla="*/ 24 w 24"/>
                  <a:gd name="T25" fmla="*/ 2 h 21"/>
                  <a:gd name="T26" fmla="*/ 24 w 24"/>
                  <a:gd name="T27" fmla="*/ 1 h 21"/>
                  <a:gd name="T28" fmla="*/ 23 w 24"/>
                  <a:gd name="T29" fmla="*/ 0 h 21"/>
                  <a:gd name="T30" fmla="*/ 22 w 24"/>
                  <a:gd name="T31"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 h="21">
                    <a:moveTo>
                      <a:pt x="22" y="0"/>
                    </a:moveTo>
                    <a:cubicBezTo>
                      <a:pt x="20" y="1"/>
                      <a:pt x="20" y="1"/>
                      <a:pt x="20" y="1"/>
                    </a:cubicBezTo>
                    <a:cubicBezTo>
                      <a:pt x="19" y="1"/>
                      <a:pt x="19" y="1"/>
                      <a:pt x="19" y="1"/>
                    </a:cubicBezTo>
                    <a:cubicBezTo>
                      <a:pt x="19" y="1"/>
                      <a:pt x="19" y="1"/>
                      <a:pt x="19" y="1"/>
                    </a:cubicBezTo>
                    <a:cubicBezTo>
                      <a:pt x="12" y="5"/>
                      <a:pt x="5" y="10"/>
                      <a:pt x="0" y="17"/>
                    </a:cubicBezTo>
                    <a:cubicBezTo>
                      <a:pt x="0" y="18"/>
                      <a:pt x="0" y="18"/>
                      <a:pt x="0" y="19"/>
                    </a:cubicBezTo>
                    <a:cubicBezTo>
                      <a:pt x="0" y="19"/>
                      <a:pt x="1" y="20"/>
                      <a:pt x="1" y="20"/>
                    </a:cubicBezTo>
                    <a:cubicBezTo>
                      <a:pt x="2" y="20"/>
                      <a:pt x="2" y="20"/>
                      <a:pt x="2" y="20"/>
                    </a:cubicBezTo>
                    <a:cubicBezTo>
                      <a:pt x="2" y="21"/>
                      <a:pt x="4" y="21"/>
                      <a:pt x="4" y="20"/>
                    </a:cubicBezTo>
                    <a:cubicBezTo>
                      <a:pt x="9" y="14"/>
                      <a:pt x="15" y="8"/>
                      <a:pt x="21" y="5"/>
                    </a:cubicBezTo>
                    <a:cubicBezTo>
                      <a:pt x="21" y="5"/>
                      <a:pt x="23" y="5"/>
                      <a:pt x="23" y="5"/>
                    </a:cubicBezTo>
                    <a:cubicBezTo>
                      <a:pt x="24" y="4"/>
                      <a:pt x="24" y="3"/>
                      <a:pt x="24" y="3"/>
                    </a:cubicBezTo>
                    <a:cubicBezTo>
                      <a:pt x="24" y="2"/>
                      <a:pt x="24" y="2"/>
                      <a:pt x="24" y="2"/>
                    </a:cubicBezTo>
                    <a:cubicBezTo>
                      <a:pt x="24" y="1"/>
                      <a:pt x="24" y="1"/>
                      <a:pt x="24" y="1"/>
                    </a:cubicBezTo>
                    <a:cubicBezTo>
                      <a:pt x="24" y="1"/>
                      <a:pt x="23" y="0"/>
                      <a:pt x="23" y="0"/>
                    </a:cubicBezTo>
                    <a:cubicBezTo>
                      <a:pt x="23" y="0"/>
                      <a:pt x="22" y="0"/>
                      <a:pt x="2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350" b="0" i="0" u="none" strike="noStrike" kern="0" cap="none" spc="0" normalizeH="0" baseline="0" noProof="0" smtClean="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117" name="Freeform 1732"/>
              <p:cNvSpPr>
                <a:spLocks/>
              </p:cNvSpPr>
              <p:nvPr/>
            </p:nvSpPr>
            <p:spPr bwMode="auto">
              <a:xfrm>
                <a:off x="4515545" y="2997845"/>
                <a:ext cx="74613" cy="63500"/>
              </a:xfrm>
              <a:custGeom>
                <a:avLst/>
                <a:gdLst>
                  <a:gd name="T0" fmla="*/ 15 w 20"/>
                  <a:gd name="T1" fmla="*/ 0 h 17"/>
                  <a:gd name="T2" fmla="*/ 2 w 20"/>
                  <a:gd name="T3" fmla="*/ 12 h 17"/>
                  <a:gd name="T4" fmla="*/ 1 w 20"/>
                  <a:gd name="T5" fmla="*/ 12 h 17"/>
                  <a:gd name="T6" fmla="*/ 0 w 20"/>
                  <a:gd name="T7" fmla="*/ 14 h 17"/>
                  <a:gd name="T8" fmla="*/ 0 w 20"/>
                  <a:gd name="T9" fmla="*/ 15 h 17"/>
                  <a:gd name="T10" fmla="*/ 1 w 20"/>
                  <a:gd name="T11" fmla="*/ 16 h 17"/>
                  <a:gd name="T12" fmla="*/ 3 w 20"/>
                  <a:gd name="T13" fmla="*/ 17 h 17"/>
                  <a:gd name="T14" fmla="*/ 4 w 20"/>
                  <a:gd name="T15" fmla="*/ 16 h 17"/>
                  <a:gd name="T16" fmla="*/ 19 w 20"/>
                  <a:gd name="T17" fmla="*/ 3 h 17"/>
                  <a:gd name="T18" fmla="*/ 19 w 20"/>
                  <a:gd name="T19" fmla="*/ 2 h 17"/>
                  <a:gd name="T20" fmla="*/ 19 w 20"/>
                  <a:gd name="T21" fmla="*/ 1 h 17"/>
                  <a:gd name="T22" fmla="*/ 18 w 20"/>
                  <a:gd name="T23" fmla="*/ 0 h 17"/>
                  <a:gd name="T24" fmla="*/ 15 w 20"/>
                  <a:gd name="T25"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 h="17">
                    <a:moveTo>
                      <a:pt x="15" y="0"/>
                    </a:moveTo>
                    <a:cubicBezTo>
                      <a:pt x="12" y="5"/>
                      <a:pt x="7" y="9"/>
                      <a:pt x="2" y="12"/>
                    </a:cubicBezTo>
                    <a:cubicBezTo>
                      <a:pt x="1" y="12"/>
                      <a:pt x="1" y="12"/>
                      <a:pt x="1" y="12"/>
                    </a:cubicBezTo>
                    <a:cubicBezTo>
                      <a:pt x="0" y="13"/>
                      <a:pt x="0" y="13"/>
                      <a:pt x="0" y="14"/>
                    </a:cubicBezTo>
                    <a:cubicBezTo>
                      <a:pt x="0" y="15"/>
                      <a:pt x="0" y="15"/>
                      <a:pt x="0" y="15"/>
                    </a:cubicBezTo>
                    <a:cubicBezTo>
                      <a:pt x="0" y="16"/>
                      <a:pt x="1" y="16"/>
                      <a:pt x="1" y="16"/>
                    </a:cubicBezTo>
                    <a:cubicBezTo>
                      <a:pt x="2" y="17"/>
                      <a:pt x="2" y="17"/>
                      <a:pt x="3" y="17"/>
                    </a:cubicBezTo>
                    <a:cubicBezTo>
                      <a:pt x="4" y="16"/>
                      <a:pt x="4" y="16"/>
                      <a:pt x="4" y="16"/>
                    </a:cubicBezTo>
                    <a:cubicBezTo>
                      <a:pt x="10" y="13"/>
                      <a:pt x="15" y="9"/>
                      <a:pt x="19" y="3"/>
                    </a:cubicBezTo>
                    <a:cubicBezTo>
                      <a:pt x="19" y="3"/>
                      <a:pt x="20" y="2"/>
                      <a:pt x="19" y="2"/>
                    </a:cubicBezTo>
                    <a:cubicBezTo>
                      <a:pt x="19" y="1"/>
                      <a:pt x="19" y="1"/>
                      <a:pt x="19" y="1"/>
                    </a:cubicBezTo>
                    <a:cubicBezTo>
                      <a:pt x="18" y="0"/>
                      <a:pt x="18" y="0"/>
                      <a:pt x="18" y="0"/>
                    </a:cubicBezTo>
                    <a:cubicBezTo>
                      <a:pt x="17" y="0"/>
                      <a:pt x="16" y="0"/>
                      <a:pt x="1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350" b="0" i="0" u="none" strike="noStrike" kern="0" cap="none" spc="0" normalizeH="0" baseline="0" noProof="0" smtClean="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118" name="Freeform 1733"/>
              <p:cNvSpPr>
                <a:spLocks/>
              </p:cNvSpPr>
              <p:nvPr/>
            </p:nvSpPr>
            <p:spPr bwMode="auto">
              <a:xfrm>
                <a:off x="4350445" y="2791470"/>
                <a:ext cx="71438" cy="63500"/>
              </a:xfrm>
              <a:custGeom>
                <a:avLst/>
                <a:gdLst>
                  <a:gd name="T0" fmla="*/ 17 w 19"/>
                  <a:gd name="T1" fmla="*/ 0 h 17"/>
                  <a:gd name="T2" fmla="*/ 15 w 19"/>
                  <a:gd name="T3" fmla="*/ 1 h 17"/>
                  <a:gd name="T4" fmla="*/ 0 w 19"/>
                  <a:gd name="T5" fmla="*/ 13 h 17"/>
                  <a:gd name="T6" fmla="*/ 0 w 19"/>
                  <a:gd name="T7" fmla="*/ 15 h 17"/>
                  <a:gd name="T8" fmla="*/ 1 w 19"/>
                  <a:gd name="T9" fmla="*/ 16 h 17"/>
                  <a:gd name="T10" fmla="*/ 2 w 19"/>
                  <a:gd name="T11" fmla="*/ 16 h 17"/>
                  <a:gd name="T12" fmla="*/ 4 w 19"/>
                  <a:gd name="T13" fmla="*/ 16 h 17"/>
                  <a:gd name="T14" fmla="*/ 17 w 19"/>
                  <a:gd name="T15" fmla="*/ 5 h 17"/>
                  <a:gd name="T16" fmla="*/ 19 w 19"/>
                  <a:gd name="T17" fmla="*/ 4 h 17"/>
                  <a:gd name="T18" fmla="*/ 19 w 19"/>
                  <a:gd name="T19" fmla="*/ 2 h 17"/>
                  <a:gd name="T20" fmla="*/ 19 w 19"/>
                  <a:gd name="T21" fmla="*/ 2 h 17"/>
                  <a:gd name="T22" fmla="*/ 19 w 19"/>
                  <a:gd name="T23" fmla="*/ 1 h 17"/>
                  <a:gd name="T24" fmla="*/ 18 w 19"/>
                  <a:gd name="T25" fmla="*/ 0 h 17"/>
                  <a:gd name="T26" fmla="*/ 17 w 19"/>
                  <a:gd name="T2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9" h="17">
                    <a:moveTo>
                      <a:pt x="17" y="0"/>
                    </a:moveTo>
                    <a:cubicBezTo>
                      <a:pt x="17" y="0"/>
                      <a:pt x="15" y="0"/>
                      <a:pt x="15" y="1"/>
                    </a:cubicBezTo>
                    <a:cubicBezTo>
                      <a:pt x="10" y="3"/>
                      <a:pt x="4" y="8"/>
                      <a:pt x="0" y="13"/>
                    </a:cubicBezTo>
                    <a:cubicBezTo>
                      <a:pt x="0" y="14"/>
                      <a:pt x="0" y="14"/>
                      <a:pt x="0" y="15"/>
                    </a:cubicBezTo>
                    <a:cubicBezTo>
                      <a:pt x="0" y="15"/>
                      <a:pt x="0" y="16"/>
                      <a:pt x="1" y="16"/>
                    </a:cubicBezTo>
                    <a:cubicBezTo>
                      <a:pt x="2" y="16"/>
                      <a:pt x="2" y="16"/>
                      <a:pt x="2" y="16"/>
                    </a:cubicBezTo>
                    <a:cubicBezTo>
                      <a:pt x="2" y="17"/>
                      <a:pt x="4" y="17"/>
                      <a:pt x="4" y="16"/>
                    </a:cubicBezTo>
                    <a:cubicBezTo>
                      <a:pt x="8" y="11"/>
                      <a:pt x="12" y="7"/>
                      <a:pt x="17" y="5"/>
                    </a:cubicBezTo>
                    <a:cubicBezTo>
                      <a:pt x="17" y="5"/>
                      <a:pt x="19" y="4"/>
                      <a:pt x="19" y="4"/>
                    </a:cubicBezTo>
                    <a:cubicBezTo>
                      <a:pt x="19" y="4"/>
                      <a:pt x="19" y="3"/>
                      <a:pt x="19" y="2"/>
                    </a:cubicBezTo>
                    <a:cubicBezTo>
                      <a:pt x="19" y="2"/>
                      <a:pt x="19" y="2"/>
                      <a:pt x="19" y="2"/>
                    </a:cubicBezTo>
                    <a:cubicBezTo>
                      <a:pt x="19" y="1"/>
                      <a:pt x="19" y="1"/>
                      <a:pt x="19" y="1"/>
                    </a:cubicBezTo>
                    <a:cubicBezTo>
                      <a:pt x="19" y="0"/>
                      <a:pt x="19" y="0"/>
                      <a:pt x="18" y="0"/>
                    </a:cubicBezTo>
                    <a:cubicBezTo>
                      <a:pt x="18" y="0"/>
                      <a:pt x="17" y="0"/>
                      <a:pt x="1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350" b="0" i="0" u="none" strike="noStrike" kern="0" cap="none" spc="0" normalizeH="0" baseline="0" noProof="0" smtClean="0">
                  <a:ln>
                    <a:noFill/>
                  </a:ln>
                  <a:solidFill>
                    <a:prstClr val="black"/>
                  </a:solidFill>
                  <a:effectLst/>
                  <a:uLnTx/>
                  <a:uFillTx/>
                  <a:latin typeface="微软雅黑" panose="020B0503020204020204" pitchFamily="34" charset="-122"/>
                  <a:ea typeface="微软雅黑" panose="020B0503020204020204" pitchFamily="34" charset="-122"/>
                </a:endParaRPr>
              </a:p>
            </p:txBody>
          </p:sp>
        </p:grpSp>
      </p:grpSp>
      <p:sp>
        <p:nvSpPr>
          <p:cNvPr id="8" name="矩形 7"/>
          <p:cNvSpPr/>
          <p:nvPr/>
        </p:nvSpPr>
        <p:spPr>
          <a:xfrm>
            <a:off x="966191" y="5652750"/>
            <a:ext cx="4156907" cy="369332"/>
          </a:xfrm>
          <a:prstGeom prst="rect">
            <a:avLst/>
          </a:prstGeom>
        </p:spPr>
        <p:txBody>
          <a:bodyPr wrap="none">
            <a:spAutoFit/>
          </a:bodyPr>
          <a:lstStyle/>
          <a:p>
            <a:pPr algn="just">
              <a:spcBef>
                <a:spcPts val="0"/>
              </a:spcBef>
              <a:spcAft>
                <a:spcPts val="0"/>
              </a:spcAft>
              <a:buFont typeface="Wingdings" pitchFamily="2" charset="2"/>
              <a:buChar char="u"/>
            </a:pPr>
            <a:r>
              <a:rPr lang="zh-CN" altLang="en-US" b="1" u="sng" spc="25" dirty="0">
                <a:latin typeface="微软雅黑" pitchFamily="34" charset="-122"/>
                <a:ea typeface="微软雅黑" pitchFamily="34" charset="-122"/>
                <a:sym typeface="+mn-ea"/>
              </a:rPr>
              <a:t>实物确认和影像确认具有同等效力。</a:t>
            </a:r>
            <a:endParaRPr lang="en-US" altLang="zh-CN" b="1" u="sng" spc="25" dirty="0">
              <a:latin typeface="微软雅黑" pitchFamily="34" charset="-122"/>
              <a:ea typeface="微软雅黑" pitchFamily="34" charset="-122"/>
            </a:endParaRPr>
          </a:p>
        </p:txBody>
      </p:sp>
    </p:spTree>
    <p:extLst>
      <p:ext uri="{BB962C8B-B14F-4D97-AF65-F5344CB8AC3E}">
        <p14:creationId xmlns:p14="http://schemas.microsoft.com/office/powerpoint/2010/main" val="350171416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灯片编号占位符 5"/>
          <p:cNvSpPr txBox="1">
            <a:spLocks noGrp="1" noChangeArrowheads="1"/>
          </p:cNvSpPr>
          <p:nvPr/>
        </p:nvSpPr>
        <p:spPr bwMode="auto">
          <a:xfrm>
            <a:off x="8736463" y="6357823"/>
            <a:ext cx="2844430" cy="365209"/>
          </a:xfrm>
          <a:prstGeom prst="rect">
            <a:avLst/>
          </a:prstGeom>
          <a:noFill/>
          <a:ln w="9525">
            <a:noFill/>
            <a:miter lim="800000"/>
          </a:ln>
        </p:spPr>
        <p:txBody>
          <a:bodyPr lIns="112864" tIns="56432" rIns="112864" bIns="56432" anchor="ctr"/>
          <a:lstStyle/>
          <a:p>
            <a:pPr algn="r" eaLnBrk="0" hangingPunct="0"/>
            <a:fld id="{1AD8BEB1-9A47-4B80-B1C8-61F30A87F95A}" type="slidenum">
              <a:rPr lang="zh-CN" altLang="en-US" sz="1500">
                <a:solidFill>
                  <a:srgbClr val="898989"/>
                </a:solidFill>
                <a:sym typeface="Calibri" panose="020F0502020204030204" pitchFamily="34" charset="0"/>
              </a:rPr>
              <a:pPr algn="r" eaLnBrk="0" hangingPunct="0"/>
              <a:t>19</a:t>
            </a:fld>
            <a:endParaRPr lang="zh-CN" altLang="en-US" sz="1500">
              <a:solidFill>
                <a:srgbClr val="898989"/>
              </a:solidFill>
              <a:sym typeface="Calibri" panose="020F0502020204030204" pitchFamily="34" charset="0"/>
            </a:endParaRPr>
          </a:p>
        </p:txBody>
      </p:sp>
      <p:sp>
        <p:nvSpPr>
          <p:cNvPr id="49155" name="矩形 26"/>
          <p:cNvSpPr>
            <a:spLocks noChangeArrowheads="1"/>
          </p:cNvSpPr>
          <p:nvPr/>
        </p:nvSpPr>
        <p:spPr bwMode="auto">
          <a:xfrm>
            <a:off x="1" y="2"/>
            <a:ext cx="12190413" cy="188956"/>
          </a:xfrm>
          <a:prstGeom prst="rect">
            <a:avLst/>
          </a:prstGeom>
          <a:solidFill>
            <a:srgbClr val="002060"/>
          </a:solidFill>
          <a:ln w="9525">
            <a:noFill/>
            <a:miter lim="800000"/>
          </a:ln>
        </p:spPr>
        <p:txBody>
          <a:bodyPr lIns="112864" tIns="56432" rIns="112864" bIns="56432" anchor="ctr"/>
          <a:lstStyle/>
          <a:p>
            <a:pPr algn="ctr" eaLnBrk="0" hangingPunct="0"/>
            <a:endParaRPr lang="zh-CN" altLang="en-US">
              <a:solidFill>
                <a:srgbClr val="FFFFFF"/>
              </a:solidFill>
              <a:latin typeface="宋体" panose="02010600030101010101" pitchFamily="2" charset="-122"/>
              <a:sym typeface="宋体" panose="02010600030101010101" pitchFamily="2" charset="-122"/>
            </a:endParaRPr>
          </a:p>
        </p:txBody>
      </p:sp>
      <p:sp>
        <p:nvSpPr>
          <p:cNvPr id="49156" name="矩形 27"/>
          <p:cNvSpPr>
            <a:spLocks noChangeArrowheads="1"/>
          </p:cNvSpPr>
          <p:nvPr/>
        </p:nvSpPr>
        <p:spPr bwMode="auto">
          <a:xfrm>
            <a:off x="1" y="6418819"/>
            <a:ext cx="12190413" cy="574808"/>
          </a:xfrm>
          <a:prstGeom prst="rect">
            <a:avLst/>
          </a:prstGeom>
          <a:solidFill>
            <a:srgbClr val="002060"/>
          </a:solidFill>
          <a:ln w="9525">
            <a:noFill/>
            <a:miter lim="800000"/>
          </a:ln>
        </p:spPr>
        <p:txBody>
          <a:bodyPr lIns="112864" tIns="56432" rIns="112864" bIns="56432" anchor="ctr"/>
          <a:lstStyle/>
          <a:p>
            <a:pPr algn="ctr" eaLnBrk="0" hangingPunct="0"/>
            <a:endParaRPr lang="zh-CN" altLang="en-US">
              <a:solidFill>
                <a:srgbClr val="FFFFFF"/>
              </a:solidFill>
              <a:latin typeface="宋体" panose="02010600030101010101" pitchFamily="2" charset="-122"/>
              <a:sym typeface="宋体" panose="02010600030101010101" pitchFamily="2" charset="-122"/>
            </a:endParaRPr>
          </a:p>
        </p:txBody>
      </p:sp>
      <p:sp>
        <p:nvSpPr>
          <p:cNvPr id="49157" name="矩形 28"/>
          <p:cNvSpPr>
            <a:spLocks noChangeArrowheads="1"/>
          </p:cNvSpPr>
          <p:nvPr/>
        </p:nvSpPr>
        <p:spPr bwMode="auto">
          <a:xfrm>
            <a:off x="1" y="6360998"/>
            <a:ext cx="12190413" cy="93685"/>
          </a:xfrm>
          <a:prstGeom prst="rect">
            <a:avLst/>
          </a:prstGeom>
          <a:solidFill>
            <a:srgbClr val="595959"/>
          </a:solidFill>
          <a:ln w="9525">
            <a:noFill/>
            <a:miter lim="800000"/>
          </a:ln>
        </p:spPr>
        <p:txBody>
          <a:bodyPr lIns="112864" tIns="56432" rIns="112864" bIns="56432" anchor="ctr"/>
          <a:lstStyle/>
          <a:p>
            <a:pPr algn="ctr" eaLnBrk="0" hangingPunct="0"/>
            <a:endParaRPr lang="zh-CN" altLang="en-US">
              <a:solidFill>
                <a:srgbClr val="FFFFFF"/>
              </a:solidFill>
              <a:latin typeface="宋体" panose="02010600030101010101" pitchFamily="2" charset="-122"/>
              <a:sym typeface="宋体" panose="02010600030101010101" pitchFamily="2" charset="-122"/>
            </a:endParaRPr>
          </a:p>
        </p:txBody>
      </p:sp>
      <p:sp>
        <p:nvSpPr>
          <p:cNvPr id="49159" name="TextBox 32"/>
          <p:cNvSpPr>
            <a:spLocks noChangeArrowheads="1"/>
          </p:cNvSpPr>
          <p:nvPr/>
        </p:nvSpPr>
        <p:spPr bwMode="auto">
          <a:xfrm>
            <a:off x="474072" y="6500732"/>
            <a:ext cx="3868763" cy="390965"/>
          </a:xfrm>
          <a:prstGeom prst="rect">
            <a:avLst/>
          </a:prstGeom>
          <a:noFill/>
          <a:ln w="9525">
            <a:noFill/>
            <a:miter lim="800000"/>
          </a:ln>
        </p:spPr>
        <p:txBody>
          <a:bodyPr lIns="112864" tIns="56432" rIns="112864" bIns="56432">
            <a:spAutoFit/>
          </a:bodyPr>
          <a:lstStyle/>
          <a:p>
            <a:pPr eaLnBrk="0" hangingPunct="0"/>
            <a:endParaRPr lang="zh-CN" altLang="en-US">
              <a:solidFill>
                <a:srgbClr val="000000"/>
              </a:solidFill>
              <a:sym typeface="宋体" panose="02010600030101010101" pitchFamily="2" charset="-122"/>
            </a:endParaRPr>
          </a:p>
        </p:txBody>
      </p:sp>
      <p:sp>
        <p:nvSpPr>
          <p:cNvPr id="49160" name="椭圆 27"/>
          <p:cNvSpPr>
            <a:spLocks noChangeArrowheads="1"/>
          </p:cNvSpPr>
          <p:nvPr/>
        </p:nvSpPr>
        <p:spPr bwMode="auto">
          <a:xfrm>
            <a:off x="421162" y="751062"/>
            <a:ext cx="1267718" cy="947956"/>
          </a:xfrm>
          <a:prstGeom prst="ellipse">
            <a:avLst/>
          </a:prstGeom>
          <a:solidFill>
            <a:srgbClr val="FFC000"/>
          </a:solidFill>
          <a:ln w="9525">
            <a:noFill/>
            <a:round/>
          </a:ln>
        </p:spPr>
        <p:txBody>
          <a:bodyPr lIns="112864" tIns="56432" rIns="112864" bIns="56432" anchor="ctr"/>
          <a:lstStyle/>
          <a:p>
            <a:pPr algn="ctr" eaLnBrk="0" hangingPunct="0"/>
            <a:endParaRPr lang="zh-CN" altLang="en-US" sz="1400">
              <a:solidFill>
                <a:srgbClr val="FFFFFF"/>
              </a:solidFill>
              <a:latin typeface="宋体" panose="02010600030101010101" pitchFamily="2" charset="-122"/>
              <a:sym typeface="宋体" panose="02010600030101010101" pitchFamily="2" charset="-122"/>
            </a:endParaRPr>
          </a:p>
        </p:txBody>
      </p:sp>
      <p:sp>
        <p:nvSpPr>
          <p:cNvPr id="49162" name="TextBox 25"/>
          <p:cNvSpPr>
            <a:spLocks noChangeArrowheads="1"/>
          </p:cNvSpPr>
          <p:nvPr/>
        </p:nvSpPr>
        <p:spPr bwMode="auto">
          <a:xfrm>
            <a:off x="2558337" y="898734"/>
            <a:ext cx="6560813" cy="575631"/>
          </a:xfrm>
          <a:prstGeom prst="rect">
            <a:avLst/>
          </a:prstGeom>
          <a:noFill/>
          <a:ln w="9525">
            <a:noFill/>
            <a:miter lim="800000"/>
          </a:ln>
        </p:spPr>
        <p:txBody>
          <a:bodyPr lIns="112864" tIns="56432" rIns="112864" bIns="56432">
            <a:spAutoFit/>
          </a:bodyPr>
          <a:lstStyle/>
          <a:p>
            <a:pPr eaLnBrk="0" hangingPunct="0"/>
            <a:r>
              <a:rPr lang="zh-CN" altLang="en-US" sz="3000" b="1" dirty="0">
                <a:solidFill>
                  <a:srgbClr val="262626"/>
                </a:solidFill>
                <a:latin typeface="微软雅黑" panose="020B0503020204020204" pitchFamily="34" charset="-122"/>
                <a:ea typeface="微软雅黑" panose="020B0503020204020204" pitchFamily="34" charset="-122"/>
                <a:sym typeface="微软雅黑" panose="020B0503020204020204" pitchFamily="34" charset="-122"/>
              </a:rPr>
              <a:t>纸票电子化：票据到期偿付顺序</a:t>
            </a:r>
            <a:endParaRPr lang="zh-CN" altLang="en-US" dirty="0">
              <a:sym typeface="Calibri" panose="020F0502020204030204" pitchFamily="34" charset="0"/>
            </a:endParaRPr>
          </a:p>
        </p:txBody>
      </p:sp>
      <p:sp>
        <p:nvSpPr>
          <p:cNvPr id="49171" name="椭圆 30"/>
          <p:cNvSpPr>
            <a:spLocks noChangeArrowheads="1"/>
          </p:cNvSpPr>
          <p:nvPr/>
        </p:nvSpPr>
        <p:spPr bwMode="auto">
          <a:xfrm>
            <a:off x="10179842" y="441427"/>
            <a:ext cx="950260" cy="755825"/>
          </a:xfrm>
          <a:prstGeom prst="ellipse">
            <a:avLst/>
          </a:prstGeom>
          <a:solidFill>
            <a:srgbClr val="FFC000"/>
          </a:solidFill>
          <a:ln w="9525">
            <a:noFill/>
            <a:round/>
          </a:ln>
        </p:spPr>
        <p:txBody>
          <a:bodyPr lIns="112864" tIns="56432" rIns="112864" bIns="56432" anchor="ctr"/>
          <a:lstStyle/>
          <a:p>
            <a:pPr algn="ctr"/>
            <a:endParaRPr lang="zh-CN" altLang="en-US" sz="1400">
              <a:solidFill>
                <a:srgbClr val="FFFFFF"/>
              </a:solidFill>
              <a:latin typeface="宋体" panose="02010600030101010101" pitchFamily="2" charset="-122"/>
              <a:sym typeface="宋体" panose="02010600030101010101" pitchFamily="2" charset="-122"/>
            </a:endParaRPr>
          </a:p>
        </p:txBody>
      </p:sp>
      <p:sp>
        <p:nvSpPr>
          <p:cNvPr id="49172" name="矩形 3"/>
          <p:cNvSpPr>
            <a:spLocks noChangeArrowheads="1"/>
          </p:cNvSpPr>
          <p:nvPr/>
        </p:nvSpPr>
        <p:spPr bwMode="auto">
          <a:xfrm>
            <a:off x="10727988" y="655790"/>
            <a:ext cx="1271950" cy="431900"/>
          </a:xfrm>
          <a:prstGeom prst="rect">
            <a:avLst/>
          </a:prstGeom>
          <a:solidFill>
            <a:srgbClr val="002060"/>
          </a:solidFill>
          <a:ln w="9525">
            <a:noFill/>
            <a:miter lim="800000"/>
          </a:ln>
        </p:spPr>
        <p:txBody>
          <a:bodyPr lIns="112864" tIns="56432" rIns="112864" bIns="56432" anchor="ctr"/>
          <a:lstStyle/>
          <a:p>
            <a:pPr algn="ctr"/>
            <a:fld id="{50630C9A-7812-4713-BA9F-5721D4634A51}" type="slidenum">
              <a:rPr lang="zh-CN" altLang="zh-CN" b="1">
                <a:solidFill>
                  <a:srgbClr val="FFFFFF"/>
                </a:solidFill>
                <a:ea typeface="方正兰亭细黑_GBK"/>
                <a:cs typeface="方正兰亭细黑_GBK"/>
              </a:rPr>
              <a:pPr algn="ctr"/>
              <a:t>19</a:t>
            </a:fld>
            <a:endParaRPr lang="zh-CN" altLang="zh-CN" b="1">
              <a:solidFill>
                <a:srgbClr val="FFFFFF"/>
              </a:solidFill>
              <a:ea typeface="方正兰亭细黑_GBK"/>
              <a:cs typeface="方正兰亭细黑_GBK"/>
            </a:endParaRPr>
          </a:p>
        </p:txBody>
      </p:sp>
      <p:sp>
        <p:nvSpPr>
          <p:cNvPr id="20" name="TextBox 31"/>
          <p:cNvSpPr/>
          <p:nvPr/>
        </p:nvSpPr>
        <p:spPr>
          <a:xfrm>
            <a:off x="239318" y="392558"/>
            <a:ext cx="2303956" cy="1483572"/>
          </a:xfrm>
          <a:prstGeom prst="rect">
            <a:avLst/>
          </a:prstGeom>
          <a:noFill/>
          <a:ln w="9525">
            <a:noFill/>
          </a:ln>
        </p:spPr>
        <p:txBody>
          <a:bodyPr wrap="square" lIns="112864" tIns="56432" rIns="112864" bIns="56432">
            <a:spAutoFit/>
          </a:bodyPr>
          <a:lstStyle/>
          <a:p>
            <a:pPr lvl="0" eaLnBrk="1" hangingPunct="1"/>
            <a:r>
              <a:rPr lang="en-US" altLang="zh-CN" sz="8900" b="1" dirty="0" smtClean="0">
                <a:solidFill>
                  <a:srgbClr val="002060"/>
                </a:solidFill>
                <a:latin typeface="Times New Roman" panose="02020603050405020304" pitchFamily="18" charset="0"/>
                <a:sym typeface="Times New Roman" panose="02020603050405020304" pitchFamily="18" charset="0"/>
              </a:rPr>
              <a:t>1.</a:t>
            </a:r>
            <a:r>
              <a:rPr lang="en-US" altLang="zh-CN" sz="6700" b="1" dirty="0" smtClean="0">
                <a:solidFill>
                  <a:srgbClr val="002060"/>
                </a:solidFill>
                <a:latin typeface="Times New Roman" panose="02020603050405020304" pitchFamily="18" charset="0"/>
                <a:sym typeface="Times New Roman" panose="02020603050405020304" pitchFamily="18" charset="0"/>
              </a:rPr>
              <a:t>5.</a:t>
            </a:r>
            <a:r>
              <a:rPr lang="en-US" altLang="zh-CN" sz="5900" b="1" dirty="0" smtClean="0">
                <a:solidFill>
                  <a:srgbClr val="002060"/>
                </a:solidFill>
                <a:latin typeface="Times New Roman" panose="02020603050405020304" pitchFamily="18" charset="0"/>
                <a:sym typeface="Times New Roman" panose="02020603050405020304" pitchFamily="18" charset="0"/>
              </a:rPr>
              <a:t>7</a:t>
            </a:r>
            <a:endParaRPr lang="zh-CN" altLang="en-US" sz="5900" dirty="0">
              <a:sym typeface="Calibri" panose="020F0502020204030204" pitchFamily="34" charset="0"/>
            </a:endParaRPr>
          </a:p>
        </p:txBody>
      </p:sp>
      <p:sp>
        <p:nvSpPr>
          <p:cNvPr id="49163" name="直接连接符 26"/>
          <p:cNvSpPr>
            <a:spLocks noChangeShapeType="1"/>
          </p:cNvSpPr>
          <p:nvPr/>
        </p:nvSpPr>
        <p:spPr bwMode="auto">
          <a:xfrm>
            <a:off x="2062758" y="1449574"/>
            <a:ext cx="5985919" cy="0"/>
          </a:xfrm>
          <a:prstGeom prst="line">
            <a:avLst/>
          </a:prstGeom>
          <a:noFill/>
          <a:ln w="19050">
            <a:solidFill>
              <a:srgbClr val="002060"/>
            </a:solidFill>
            <a:round/>
          </a:ln>
        </p:spPr>
        <p:txBody>
          <a:bodyPr lIns="112864" tIns="56432" rIns="112864" bIns="56432"/>
          <a:lstStyle/>
          <a:p>
            <a:endParaRPr lang="zh-CN" altLang="en-US"/>
          </a:p>
        </p:txBody>
      </p:sp>
      <p:grpSp>
        <p:nvGrpSpPr>
          <p:cNvPr id="60" name="Group 4"/>
          <p:cNvGrpSpPr>
            <a:grpSpLocks noChangeAspect="1"/>
          </p:cNvGrpSpPr>
          <p:nvPr/>
        </p:nvGrpSpPr>
        <p:grpSpPr bwMode="auto">
          <a:xfrm>
            <a:off x="226554" y="1790657"/>
            <a:ext cx="3699319" cy="3716178"/>
            <a:chOff x="1973" y="280"/>
            <a:chExt cx="3734" cy="3768"/>
          </a:xfrm>
          <a:solidFill>
            <a:srgbClr val="002060"/>
          </a:solidFill>
        </p:grpSpPr>
        <p:sp>
          <p:nvSpPr>
            <p:cNvPr id="89" name="Freeform 5"/>
            <p:cNvSpPr/>
            <p:nvPr/>
          </p:nvSpPr>
          <p:spPr bwMode="auto">
            <a:xfrm>
              <a:off x="3681" y="280"/>
              <a:ext cx="327" cy="423"/>
            </a:xfrm>
            <a:custGeom>
              <a:avLst/>
              <a:gdLst>
                <a:gd name="T0" fmla="*/ 105 w 138"/>
                <a:gd name="T1" fmla="*/ 117 h 179"/>
                <a:gd name="T2" fmla="*/ 93 w 138"/>
                <a:gd name="T3" fmla="*/ 117 h 179"/>
                <a:gd name="T4" fmla="*/ 85 w 138"/>
                <a:gd name="T5" fmla="*/ 25 h 179"/>
                <a:gd name="T6" fmla="*/ 67 w 138"/>
                <a:gd name="T7" fmla="*/ 0 h 179"/>
                <a:gd name="T8" fmla="*/ 65 w 138"/>
                <a:gd name="T9" fmla="*/ 0 h 179"/>
                <a:gd name="T10" fmla="*/ 51 w 138"/>
                <a:gd name="T11" fmla="*/ 25 h 179"/>
                <a:gd name="T12" fmla="*/ 43 w 138"/>
                <a:gd name="T13" fmla="*/ 117 h 179"/>
                <a:gd name="T14" fmla="*/ 31 w 138"/>
                <a:gd name="T15" fmla="*/ 117 h 179"/>
                <a:gd name="T16" fmla="*/ 28 w 138"/>
                <a:gd name="T17" fmla="*/ 117 h 179"/>
                <a:gd name="T18" fmla="*/ 1 w 138"/>
                <a:gd name="T19" fmla="*/ 150 h 179"/>
                <a:gd name="T20" fmla="*/ 31 w 138"/>
                <a:gd name="T21" fmla="*/ 179 h 179"/>
                <a:gd name="T22" fmla="*/ 77 w 138"/>
                <a:gd name="T23" fmla="*/ 179 h 179"/>
                <a:gd name="T24" fmla="*/ 77 w 138"/>
                <a:gd name="T25" fmla="*/ 179 h 179"/>
                <a:gd name="T26" fmla="*/ 72 w 138"/>
                <a:gd name="T27" fmla="*/ 172 h 179"/>
                <a:gd name="T28" fmla="*/ 65 w 138"/>
                <a:gd name="T29" fmla="*/ 154 h 179"/>
                <a:gd name="T30" fmla="*/ 72 w 138"/>
                <a:gd name="T31" fmla="*/ 134 h 179"/>
                <a:gd name="T32" fmla="*/ 95 w 138"/>
                <a:gd name="T33" fmla="*/ 124 h 179"/>
                <a:gd name="T34" fmla="*/ 118 w 138"/>
                <a:gd name="T35" fmla="*/ 134 h 179"/>
                <a:gd name="T36" fmla="*/ 124 w 138"/>
                <a:gd name="T37" fmla="*/ 154 h 179"/>
                <a:gd name="T38" fmla="*/ 118 w 138"/>
                <a:gd name="T39" fmla="*/ 171 h 179"/>
                <a:gd name="T40" fmla="*/ 114 w 138"/>
                <a:gd name="T41" fmla="*/ 177 h 179"/>
                <a:gd name="T42" fmla="*/ 114 w 138"/>
                <a:gd name="T43" fmla="*/ 178 h 179"/>
                <a:gd name="T44" fmla="*/ 128 w 138"/>
                <a:gd name="T45" fmla="*/ 171 h 179"/>
                <a:gd name="T46" fmla="*/ 138 w 138"/>
                <a:gd name="T47" fmla="*/ 148 h 179"/>
                <a:gd name="T48" fmla="*/ 128 w 138"/>
                <a:gd name="T49" fmla="*/ 126 h 179"/>
                <a:gd name="T50" fmla="*/ 105 w 138"/>
                <a:gd name="T51" fmla="*/ 117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8" h="179">
                  <a:moveTo>
                    <a:pt x="105" y="117"/>
                  </a:moveTo>
                  <a:cubicBezTo>
                    <a:pt x="93" y="117"/>
                    <a:pt x="93" y="117"/>
                    <a:pt x="93" y="117"/>
                  </a:cubicBezTo>
                  <a:cubicBezTo>
                    <a:pt x="85" y="25"/>
                    <a:pt x="85" y="25"/>
                    <a:pt x="85" y="25"/>
                  </a:cubicBezTo>
                  <a:cubicBezTo>
                    <a:pt x="85" y="12"/>
                    <a:pt x="81" y="0"/>
                    <a:pt x="67" y="0"/>
                  </a:cubicBezTo>
                  <a:cubicBezTo>
                    <a:pt x="67" y="0"/>
                    <a:pt x="66" y="0"/>
                    <a:pt x="65" y="0"/>
                  </a:cubicBezTo>
                  <a:cubicBezTo>
                    <a:pt x="53" y="1"/>
                    <a:pt x="51" y="13"/>
                    <a:pt x="51" y="25"/>
                  </a:cubicBezTo>
                  <a:cubicBezTo>
                    <a:pt x="43" y="117"/>
                    <a:pt x="43" y="117"/>
                    <a:pt x="43" y="117"/>
                  </a:cubicBezTo>
                  <a:cubicBezTo>
                    <a:pt x="31" y="117"/>
                    <a:pt x="31" y="117"/>
                    <a:pt x="31" y="117"/>
                  </a:cubicBezTo>
                  <a:cubicBezTo>
                    <a:pt x="30" y="117"/>
                    <a:pt x="29" y="117"/>
                    <a:pt x="28" y="117"/>
                  </a:cubicBezTo>
                  <a:cubicBezTo>
                    <a:pt x="12" y="119"/>
                    <a:pt x="0" y="134"/>
                    <a:pt x="1" y="150"/>
                  </a:cubicBezTo>
                  <a:cubicBezTo>
                    <a:pt x="1" y="165"/>
                    <a:pt x="15" y="179"/>
                    <a:pt x="31" y="179"/>
                  </a:cubicBezTo>
                  <a:cubicBezTo>
                    <a:pt x="77" y="179"/>
                    <a:pt x="77" y="179"/>
                    <a:pt x="77" y="179"/>
                  </a:cubicBezTo>
                  <a:cubicBezTo>
                    <a:pt x="77" y="179"/>
                    <a:pt x="77" y="179"/>
                    <a:pt x="77" y="179"/>
                  </a:cubicBezTo>
                  <a:cubicBezTo>
                    <a:pt x="77" y="177"/>
                    <a:pt x="76" y="177"/>
                    <a:pt x="72" y="172"/>
                  </a:cubicBezTo>
                  <a:cubicBezTo>
                    <a:pt x="69" y="168"/>
                    <a:pt x="65" y="162"/>
                    <a:pt x="65" y="154"/>
                  </a:cubicBezTo>
                  <a:cubicBezTo>
                    <a:pt x="65" y="147"/>
                    <a:pt x="67" y="140"/>
                    <a:pt x="72" y="134"/>
                  </a:cubicBezTo>
                  <a:cubicBezTo>
                    <a:pt x="76" y="128"/>
                    <a:pt x="85" y="124"/>
                    <a:pt x="95" y="124"/>
                  </a:cubicBezTo>
                  <a:cubicBezTo>
                    <a:pt x="104" y="124"/>
                    <a:pt x="113" y="128"/>
                    <a:pt x="118" y="134"/>
                  </a:cubicBezTo>
                  <a:cubicBezTo>
                    <a:pt x="123" y="140"/>
                    <a:pt x="124" y="147"/>
                    <a:pt x="124" y="154"/>
                  </a:cubicBezTo>
                  <a:cubicBezTo>
                    <a:pt x="124" y="162"/>
                    <a:pt x="121" y="168"/>
                    <a:pt x="118" y="171"/>
                  </a:cubicBezTo>
                  <a:cubicBezTo>
                    <a:pt x="114" y="176"/>
                    <a:pt x="114" y="176"/>
                    <a:pt x="114" y="177"/>
                  </a:cubicBezTo>
                  <a:cubicBezTo>
                    <a:pt x="114" y="178"/>
                    <a:pt x="114" y="178"/>
                    <a:pt x="114" y="178"/>
                  </a:cubicBezTo>
                  <a:cubicBezTo>
                    <a:pt x="119" y="177"/>
                    <a:pt x="124" y="175"/>
                    <a:pt x="128" y="171"/>
                  </a:cubicBezTo>
                  <a:cubicBezTo>
                    <a:pt x="135" y="165"/>
                    <a:pt x="138" y="157"/>
                    <a:pt x="138" y="148"/>
                  </a:cubicBezTo>
                  <a:cubicBezTo>
                    <a:pt x="138" y="140"/>
                    <a:pt x="135" y="131"/>
                    <a:pt x="128" y="126"/>
                  </a:cubicBezTo>
                  <a:cubicBezTo>
                    <a:pt x="122" y="120"/>
                    <a:pt x="113" y="117"/>
                    <a:pt x="105" y="11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latin typeface="微软雅黑" panose="020B0503020204020204" pitchFamily="34" charset="-122"/>
                <a:ea typeface="微软雅黑" panose="020B0503020204020204" pitchFamily="34" charset="-122"/>
              </a:endParaRPr>
            </a:p>
          </p:txBody>
        </p:sp>
        <p:sp>
          <p:nvSpPr>
            <p:cNvPr id="90" name="Freeform 6"/>
            <p:cNvSpPr/>
            <p:nvPr/>
          </p:nvSpPr>
          <p:spPr bwMode="auto">
            <a:xfrm>
              <a:off x="2396" y="701"/>
              <a:ext cx="1274" cy="734"/>
            </a:xfrm>
            <a:custGeom>
              <a:avLst/>
              <a:gdLst>
                <a:gd name="T0" fmla="*/ 522 w 538"/>
                <a:gd name="T1" fmla="*/ 0 h 310"/>
                <a:gd name="T2" fmla="*/ 522 w 538"/>
                <a:gd name="T3" fmla="*/ 0 h 310"/>
                <a:gd name="T4" fmla="*/ 521 w 538"/>
                <a:gd name="T5" fmla="*/ 0 h 310"/>
                <a:gd name="T6" fmla="*/ 0 w 538"/>
                <a:gd name="T7" fmla="*/ 267 h 310"/>
                <a:gd name="T8" fmla="*/ 108 w 538"/>
                <a:gd name="T9" fmla="*/ 249 h 310"/>
                <a:gd name="T10" fmla="*/ 141 w 538"/>
                <a:gd name="T11" fmla="*/ 248 h 310"/>
                <a:gd name="T12" fmla="*/ 149 w 538"/>
                <a:gd name="T13" fmla="*/ 249 h 310"/>
                <a:gd name="T14" fmla="*/ 149 w 538"/>
                <a:gd name="T15" fmla="*/ 247 h 310"/>
                <a:gd name="T16" fmla="*/ 147 w 538"/>
                <a:gd name="T17" fmla="*/ 239 h 310"/>
                <a:gd name="T18" fmla="*/ 146 w 538"/>
                <a:gd name="T19" fmla="*/ 219 h 310"/>
                <a:gd name="T20" fmla="*/ 158 w 538"/>
                <a:gd name="T21" fmla="*/ 202 h 310"/>
                <a:gd name="T22" fmla="*/ 182 w 538"/>
                <a:gd name="T23" fmla="*/ 200 h 310"/>
                <a:gd name="T24" fmla="*/ 202 w 538"/>
                <a:gd name="T25" fmla="*/ 216 h 310"/>
                <a:gd name="T26" fmla="*/ 202 w 538"/>
                <a:gd name="T27" fmla="*/ 237 h 310"/>
                <a:gd name="T28" fmla="*/ 190 w 538"/>
                <a:gd name="T29" fmla="*/ 252 h 310"/>
                <a:gd name="T30" fmla="*/ 189 w 538"/>
                <a:gd name="T31" fmla="*/ 253 h 310"/>
                <a:gd name="T32" fmla="*/ 318 w 538"/>
                <a:gd name="T33" fmla="*/ 310 h 310"/>
                <a:gd name="T34" fmla="*/ 385 w 538"/>
                <a:gd name="T35" fmla="*/ 190 h 310"/>
                <a:gd name="T36" fmla="*/ 384 w 538"/>
                <a:gd name="T37" fmla="*/ 189 h 310"/>
                <a:gd name="T38" fmla="*/ 376 w 538"/>
                <a:gd name="T39" fmla="*/ 190 h 310"/>
                <a:gd name="T40" fmla="*/ 357 w 538"/>
                <a:gd name="T41" fmla="*/ 186 h 310"/>
                <a:gd name="T42" fmla="*/ 343 w 538"/>
                <a:gd name="T43" fmla="*/ 170 h 310"/>
                <a:gd name="T44" fmla="*/ 347 w 538"/>
                <a:gd name="T45" fmla="*/ 146 h 310"/>
                <a:gd name="T46" fmla="*/ 368 w 538"/>
                <a:gd name="T47" fmla="*/ 131 h 310"/>
                <a:gd name="T48" fmla="*/ 388 w 538"/>
                <a:gd name="T49" fmla="*/ 136 h 310"/>
                <a:gd name="T50" fmla="*/ 399 w 538"/>
                <a:gd name="T51" fmla="*/ 151 h 310"/>
                <a:gd name="T52" fmla="*/ 403 w 538"/>
                <a:gd name="T53" fmla="*/ 157 h 310"/>
                <a:gd name="T54" fmla="*/ 406 w 538"/>
                <a:gd name="T55" fmla="*/ 159 h 310"/>
                <a:gd name="T56" fmla="*/ 531 w 538"/>
                <a:gd name="T57" fmla="*/ 25 h 310"/>
                <a:gd name="T58" fmla="*/ 536 w 538"/>
                <a:gd name="T59" fmla="*/ 9 h 310"/>
                <a:gd name="T60" fmla="*/ 522 w 538"/>
                <a:gd name="T61" fmla="*/ 0 h 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38" h="310">
                  <a:moveTo>
                    <a:pt x="522" y="0"/>
                  </a:moveTo>
                  <a:cubicBezTo>
                    <a:pt x="522" y="0"/>
                    <a:pt x="522" y="0"/>
                    <a:pt x="522" y="0"/>
                  </a:cubicBezTo>
                  <a:cubicBezTo>
                    <a:pt x="521" y="0"/>
                    <a:pt x="521" y="0"/>
                    <a:pt x="521" y="0"/>
                  </a:cubicBezTo>
                  <a:cubicBezTo>
                    <a:pt x="302" y="23"/>
                    <a:pt x="128" y="131"/>
                    <a:pt x="0" y="267"/>
                  </a:cubicBezTo>
                  <a:cubicBezTo>
                    <a:pt x="35" y="257"/>
                    <a:pt x="71" y="250"/>
                    <a:pt x="108" y="249"/>
                  </a:cubicBezTo>
                  <a:cubicBezTo>
                    <a:pt x="119" y="248"/>
                    <a:pt x="130" y="248"/>
                    <a:pt x="141" y="248"/>
                  </a:cubicBezTo>
                  <a:cubicBezTo>
                    <a:pt x="143" y="248"/>
                    <a:pt x="146" y="248"/>
                    <a:pt x="149" y="249"/>
                  </a:cubicBezTo>
                  <a:cubicBezTo>
                    <a:pt x="149" y="247"/>
                    <a:pt x="149" y="247"/>
                    <a:pt x="149" y="247"/>
                  </a:cubicBezTo>
                  <a:cubicBezTo>
                    <a:pt x="150" y="245"/>
                    <a:pt x="149" y="244"/>
                    <a:pt x="147" y="239"/>
                  </a:cubicBezTo>
                  <a:cubicBezTo>
                    <a:pt x="145" y="234"/>
                    <a:pt x="143" y="227"/>
                    <a:pt x="146" y="219"/>
                  </a:cubicBezTo>
                  <a:cubicBezTo>
                    <a:pt x="148" y="213"/>
                    <a:pt x="151" y="206"/>
                    <a:pt x="158" y="202"/>
                  </a:cubicBezTo>
                  <a:cubicBezTo>
                    <a:pt x="164" y="198"/>
                    <a:pt x="173" y="197"/>
                    <a:pt x="182" y="200"/>
                  </a:cubicBezTo>
                  <a:cubicBezTo>
                    <a:pt x="192" y="202"/>
                    <a:pt x="199" y="209"/>
                    <a:pt x="202" y="216"/>
                  </a:cubicBezTo>
                  <a:cubicBezTo>
                    <a:pt x="205" y="223"/>
                    <a:pt x="204" y="230"/>
                    <a:pt x="202" y="237"/>
                  </a:cubicBezTo>
                  <a:cubicBezTo>
                    <a:pt x="200" y="244"/>
                    <a:pt x="194" y="249"/>
                    <a:pt x="190" y="252"/>
                  </a:cubicBezTo>
                  <a:cubicBezTo>
                    <a:pt x="189" y="252"/>
                    <a:pt x="189" y="253"/>
                    <a:pt x="189" y="253"/>
                  </a:cubicBezTo>
                  <a:cubicBezTo>
                    <a:pt x="236" y="261"/>
                    <a:pt x="281" y="279"/>
                    <a:pt x="318" y="310"/>
                  </a:cubicBezTo>
                  <a:cubicBezTo>
                    <a:pt x="338" y="266"/>
                    <a:pt x="360" y="226"/>
                    <a:pt x="385" y="190"/>
                  </a:cubicBezTo>
                  <a:cubicBezTo>
                    <a:pt x="384" y="189"/>
                    <a:pt x="384" y="189"/>
                    <a:pt x="384" y="189"/>
                  </a:cubicBezTo>
                  <a:cubicBezTo>
                    <a:pt x="383" y="189"/>
                    <a:pt x="382" y="189"/>
                    <a:pt x="376" y="190"/>
                  </a:cubicBezTo>
                  <a:cubicBezTo>
                    <a:pt x="371" y="190"/>
                    <a:pt x="364" y="190"/>
                    <a:pt x="357" y="186"/>
                  </a:cubicBezTo>
                  <a:cubicBezTo>
                    <a:pt x="351" y="183"/>
                    <a:pt x="346" y="178"/>
                    <a:pt x="343" y="170"/>
                  </a:cubicBezTo>
                  <a:cubicBezTo>
                    <a:pt x="341" y="164"/>
                    <a:pt x="342" y="154"/>
                    <a:pt x="347" y="146"/>
                  </a:cubicBezTo>
                  <a:cubicBezTo>
                    <a:pt x="352" y="137"/>
                    <a:pt x="360" y="132"/>
                    <a:pt x="368" y="131"/>
                  </a:cubicBezTo>
                  <a:cubicBezTo>
                    <a:pt x="375" y="130"/>
                    <a:pt x="382" y="133"/>
                    <a:pt x="388" y="136"/>
                  </a:cubicBezTo>
                  <a:cubicBezTo>
                    <a:pt x="395" y="140"/>
                    <a:pt x="398" y="146"/>
                    <a:pt x="399" y="151"/>
                  </a:cubicBezTo>
                  <a:cubicBezTo>
                    <a:pt x="402" y="156"/>
                    <a:pt x="402" y="157"/>
                    <a:pt x="403" y="157"/>
                  </a:cubicBezTo>
                  <a:cubicBezTo>
                    <a:pt x="406" y="159"/>
                    <a:pt x="406" y="159"/>
                    <a:pt x="406" y="159"/>
                  </a:cubicBezTo>
                  <a:cubicBezTo>
                    <a:pt x="443" y="108"/>
                    <a:pt x="485" y="64"/>
                    <a:pt x="531" y="25"/>
                  </a:cubicBezTo>
                  <a:cubicBezTo>
                    <a:pt x="536" y="21"/>
                    <a:pt x="538" y="14"/>
                    <a:pt x="536" y="9"/>
                  </a:cubicBezTo>
                  <a:cubicBezTo>
                    <a:pt x="533" y="3"/>
                    <a:pt x="527" y="0"/>
                    <a:pt x="52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latin typeface="微软雅黑" panose="020B0503020204020204" pitchFamily="34" charset="-122"/>
                <a:ea typeface="微软雅黑" panose="020B0503020204020204" pitchFamily="34" charset="-122"/>
              </a:endParaRPr>
            </a:p>
          </p:txBody>
        </p:sp>
        <p:sp>
          <p:nvSpPr>
            <p:cNvPr id="91" name="Freeform 7"/>
            <p:cNvSpPr/>
            <p:nvPr/>
          </p:nvSpPr>
          <p:spPr bwMode="auto">
            <a:xfrm>
              <a:off x="1973" y="1198"/>
              <a:ext cx="1152" cy="878"/>
            </a:xfrm>
            <a:custGeom>
              <a:avLst/>
              <a:gdLst>
                <a:gd name="T0" fmla="*/ 353 w 487"/>
                <a:gd name="T1" fmla="*/ 43 h 371"/>
                <a:gd name="T2" fmla="*/ 362 w 487"/>
                <a:gd name="T3" fmla="*/ 32 h 371"/>
                <a:gd name="T4" fmla="*/ 370 w 487"/>
                <a:gd name="T5" fmla="*/ 23 h 371"/>
                <a:gd name="T6" fmla="*/ 370 w 487"/>
                <a:gd name="T7" fmla="*/ 10 h 371"/>
                <a:gd name="T8" fmla="*/ 358 w 487"/>
                <a:gd name="T9" fmla="*/ 1 h 371"/>
                <a:gd name="T10" fmla="*/ 351 w 487"/>
                <a:gd name="T11" fmla="*/ 0 h 371"/>
                <a:gd name="T12" fmla="*/ 343 w 487"/>
                <a:gd name="T13" fmla="*/ 2 h 371"/>
                <a:gd name="T14" fmla="*/ 336 w 487"/>
                <a:gd name="T15" fmla="*/ 13 h 371"/>
                <a:gd name="T16" fmla="*/ 337 w 487"/>
                <a:gd name="T17" fmla="*/ 24 h 371"/>
                <a:gd name="T18" fmla="*/ 340 w 487"/>
                <a:gd name="T19" fmla="*/ 39 h 371"/>
                <a:gd name="T20" fmla="*/ 340 w 487"/>
                <a:gd name="T21" fmla="*/ 39 h 371"/>
                <a:gd name="T22" fmla="*/ 332 w 487"/>
                <a:gd name="T23" fmla="*/ 63 h 371"/>
                <a:gd name="T24" fmla="*/ 303 w 487"/>
                <a:gd name="T25" fmla="*/ 62 h 371"/>
                <a:gd name="T26" fmla="*/ 288 w 487"/>
                <a:gd name="T27" fmla="*/ 63 h 371"/>
                <a:gd name="T28" fmla="*/ 147 w 487"/>
                <a:gd name="T29" fmla="*/ 94 h 371"/>
                <a:gd name="T30" fmla="*/ 9 w 487"/>
                <a:gd name="T31" fmla="*/ 303 h 371"/>
                <a:gd name="T32" fmla="*/ 9 w 487"/>
                <a:gd name="T33" fmla="*/ 303 h 371"/>
                <a:gd name="T34" fmla="*/ 18 w 487"/>
                <a:gd name="T35" fmla="*/ 357 h 371"/>
                <a:gd name="T36" fmla="*/ 72 w 487"/>
                <a:gd name="T37" fmla="*/ 354 h 371"/>
                <a:gd name="T38" fmla="*/ 73 w 487"/>
                <a:gd name="T39" fmla="*/ 354 h 371"/>
                <a:gd name="T40" fmla="*/ 73 w 487"/>
                <a:gd name="T41" fmla="*/ 354 h 371"/>
                <a:gd name="T42" fmla="*/ 394 w 487"/>
                <a:gd name="T43" fmla="*/ 361 h 371"/>
                <a:gd name="T44" fmla="*/ 407 w 487"/>
                <a:gd name="T45" fmla="*/ 362 h 371"/>
                <a:gd name="T46" fmla="*/ 416 w 487"/>
                <a:gd name="T47" fmla="*/ 352 h 371"/>
                <a:gd name="T48" fmla="*/ 442 w 487"/>
                <a:gd name="T49" fmla="*/ 251 h 371"/>
                <a:gd name="T50" fmla="*/ 434 w 487"/>
                <a:gd name="T51" fmla="*/ 253 h 371"/>
                <a:gd name="T52" fmla="*/ 415 w 487"/>
                <a:gd name="T53" fmla="*/ 256 h 371"/>
                <a:gd name="T54" fmla="*/ 397 w 487"/>
                <a:gd name="T55" fmla="*/ 245 h 371"/>
                <a:gd name="T56" fmla="*/ 393 w 487"/>
                <a:gd name="T57" fmla="*/ 220 h 371"/>
                <a:gd name="T58" fmla="*/ 408 w 487"/>
                <a:gd name="T59" fmla="*/ 200 h 371"/>
                <a:gd name="T60" fmla="*/ 430 w 487"/>
                <a:gd name="T61" fmla="*/ 199 h 371"/>
                <a:gd name="T62" fmla="*/ 445 w 487"/>
                <a:gd name="T63" fmla="*/ 210 h 371"/>
                <a:gd name="T64" fmla="*/ 450 w 487"/>
                <a:gd name="T65" fmla="*/ 215 h 371"/>
                <a:gd name="T66" fmla="*/ 453 w 487"/>
                <a:gd name="T67" fmla="*/ 215 h 371"/>
                <a:gd name="T68" fmla="*/ 487 w 487"/>
                <a:gd name="T69" fmla="*/ 123 h 371"/>
                <a:gd name="T70" fmla="*/ 346 w 487"/>
                <a:gd name="T71" fmla="*/ 64 h 371"/>
                <a:gd name="T72" fmla="*/ 353 w 487"/>
                <a:gd name="T73" fmla="*/ 43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87" h="371">
                  <a:moveTo>
                    <a:pt x="353" y="43"/>
                  </a:moveTo>
                  <a:cubicBezTo>
                    <a:pt x="355" y="37"/>
                    <a:pt x="359" y="35"/>
                    <a:pt x="362" y="32"/>
                  </a:cubicBezTo>
                  <a:cubicBezTo>
                    <a:pt x="366" y="30"/>
                    <a:pt x="368" y="27"/>
                    <a:pt x="370" y="23"/>
                  </a:cubicBezTo>
                  <a:cubicBezTo>
                    <a:pt x="371" y="19"/>
                    <a:pt x="371" y="14"/>
                    <a:pt x="370" y="10"/>
                  </a:cubicBezTo>
                  <a:cubicBezTo>
                    <a:pt x="368" y="6"/>
                    <a:pt x="365" y="3"/>
                    <a:pt x="358" y="1"/>
                  </a:cubicBezTo>
                  <a:cubicBezTo>
                    <a:pt x="355" y="0"/>
                    <a:pt x="353" y="0"/>
                    <a:pt x="351" y="0"/>
                  </a:cubicBezTo>
                  <a:cubicBezTo>
                    <a:pt x="348" y="0"/>
                    <a:pt x="345" y="0"/>
                    <a:pt x="343" y="2"/>
                  </a:cubicBezTo>
                  <a:cubicBezTo>
                    <a:pt x="340" y="4"/>
                    <a:pt x="337" y="8"/>
                    <a:pt x="336" y="13"/>
                  </a:cubicBezTo>
                  <a:cubicBezTo>
                    <a:pt x="334" y="17"/>
                    <a:pt x="335" y="20"/>
                    <a:pt x="337" y="24"/>
                  </a:cubicBezTo>
                  <a:cubicBezTo>
                    <a:pt x="339" y="29"/>
                    <a:pt x="341" y="33"/>
                    <a:pt x="340" y="39"/>
                  </a:cubicBezTo>
                  <a:cubicBezTo>
                    <a:pt x="340" y="39"/>
                    <a:pt x="340" y="39"/>
                    <a:pt x="340" y="39"/>
                  </a:cubicBezTo>
                  <a:cubicBezTo>
                    <a:pt x="332" y="63"/>
                    <a:pt x="332" y="63"/>
                    <a:pt x="332" y="63"/>
                  </a:cubicBezTo>
                  <a:cubicBezTo>
                    <a:pt x="323" y="62"/>
                    <a:pt x="313" y="62"/>
                    <a:pt x="303" y="62"/>
                  </a:cubicBezTo>
                  <a:cubicBezTo>
                    <a:pt x="298" y="62"/>
                    <a:pt x="293" y="62"/>
                    <a:pt x="288" y="63"/>
                  </a:cubicBezTo>
                  <a:cubicBezTo>
                    <a:pt x="240" y="65"/>
                    <a:pt x="191" y="76"/>
                    <a:pt x="147" y="94"/>
                  </a:cubicBezTo>
                  <a:cubicBezTo>
                    <a:pt x="91" y="160"/>
                    <a:pt x="45" y="232"/>
                    <a:pt x="9" y="303"/>
                  </a:cubicBezTo>
                  <a:cubicBezTo>
                    <a:pt x="9" y="303"/>
                    <a:pt x="9" y="303"/>
                    <a:pt x="9" y="303"/>
                  </a:cubicBezTo>
                  <a:cubicBezTo>
                    <a:pt x="0" y="321"/>
                    <a:pt x="3" y="343"/>
                    <a:pt x="18" y="357"/>
                  </a:cubicBezTo>
                  <a:cubicBezTo>
                    <a:pt x="33" y="371"/>
                    <a:pt x="55" y="365"/>
                    <a:pt x="72" y="354"/>
                  </a:cubicBezTo>
                  <a:cubicBezTo>
                    <a:pt x="73" y="354"/>
                    <a:pt x="73" y="354"/>
                    <a:pt x="73" y="354"/>
                  </a:cubicBezTo>
                  <a:cubicBezTo>
                    <a:pt x="73" y="354"/>
                    <a:pt x="73" y="354"/>
                    <a:pt x="73" y="354"/>
                  </a:cubicBezTo>
                  <a:cubicBezTo>
                    <a:pt x="191" y="283"/>
                    <a:pt x="289" y="293"/>
                    <a:pt x="394" y="361"/>
                  </a:cubicBezTo>
                  <a:cubicBezTo>
                    <a:pt x="398" y="363"/>
                    <a:pt x="403" y="364"/>
                    <a:pt x="407" y="362"/>
                  </a:cubicBezTo>
                  <a:cubicBezTo>
                    <a:pt x="411" y="360"/>
                    <a:pt x="415" y="356"/>
                    <a:pt x="416" y="352"/>
                  </a:cubicBezTo>
                  <a:cubicBezTo>
                    <a:pt x="423" y="317"/>
                    <a:pt x="432" y="283"/>
                    <a:pt x="442" y="251"/>
                  </a:cubicBezTo>
                  <a:cubicBezTo>
                    <a:pt x="440" y="251"/>
                    <a:pt x="439" y="251"/>
                    <a:pt x="434" y="253"/>
                  </a:cubicBezTo>
                  <a:cubicBezTo>
                    <a:pt x="430" y="255"/>
                    <a:pt x="423" y="258"/>
                    <a:pt x="415" y="256"/>
                  </a:cubicBezTo>
                  <a:cubicBezTo>
                    <a:pt x="408" y="254"/>
                    <a:pt x="402" y="251"/>
                    <a:pt x="397" y="245"/>
                  </a:cubicBezTo>
                  <a:cubicBezTo>
                    <a:pt x="393" y="239"/>
                    <a:pt x="391" y="230"/>
                    <a:pt x="393" y="220"/>
                  </a:cubicBezTo>
                  <a:cubicBezTo>
                    <a:pt x="396" y="210"/>
                    <a:pt x="402" y="203"/>
                    <a:pt x="408" y="200"/>
                  </a:cubicBezTo>
                  <a:cubicBezTo>
                    <a:pt x="416" y="197"/>
                    <a:pt x="423" y="197"/>
                    <a:pt x="430" y="199"/>
                  </a:cubicBezTo>
                  <a:cubicBezTo>
                    <a:pt x="437" y="201"/>
                    <a:pt x="442" y="206"/>
                    <a:pt x="445" y="210"/>
                  </a:cubicBezTo>
                  <a:cubicBezTo>
                    <a:pt x="449" y="214"/>
                    <a:pt x="449" y="214"/>
                    <a:pt x="450" y="215"/>
                  </a:cubicBezTo>
                  <a:cubicBezTo>
                    <a:pt x="453" y="215"/>
                    <a:pt x="453" y="215"/>
                    <a:pt x="453" y="215"/>
                  </a:cubicBezTo>
                  <a:cubicBezTo>
                    <a:pt x="463" y="183"/>
                    <a:pt x="475" y="152"/>
                    <a:pt x="487" y="123"/>
                  </a:cubicBezTo>
                  <a:cubicBezTo>
                    <a:pt x="448" y="89"/>
                    <a:pt x="399" y="70"/>
                    <a:pt x="346" y="64"/>
                  </a:cubicBezTo>
                  <a:lnTo>
                    <a:pt x="353" y="4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latin typeface="微软雅黑" panose="020B0503020204020204" pitchFamily="34" charset="-122"/>
                <a:ea typeface="微软雅黑" panose="020B0503020204020204" pitchFamily="34" charset="-122"/>
              </a:endParaRPr>
            </a:p>
          </p:txBody>
        </p:sp>
        <p:sp>
          <p:nvSpPr>
            <p:cNvPr id="92" name="Freeform 8"/>
            <p:cNvSpPr/>
            <p:nvPr/>
          </p:nvSpPr>
          <p:spPr bwMode="auto">
            <a:xfrm>
              <a:off x="4013" y="701"/>
              <a:ext cx="1270" cy="736"/>
            </a:xfrm>
            <a:custGeom>
              <a:avLst/>
              <a:gdLst>
                <a:gd name="T0" fmla="*/ 17 w 537"/>
                <a:gd name="T1" fmla="*/ 0 h 311"/>
                <a:gd name="T2" fmla="*/ 14 w 537"/>
                <a:gd name="T3" fmla="*/ 0 h 311"/>
                <a:gd name="T4" fmla="*/ 2 w 537"/>
                <a:gd name="T5" fmla="*/ 10 h 311"/>
                <a:gd name="T6" fmla="*/ 7 w 537"/>
                <a:gd name="T7" fmla="*/ 25 h 311"/>
                <a:gd name="T8" fmla="*/ 132 w 537"/>
                <a:gd name="T9" fmla="*/ 160 h 311"/>
                <a:gd name="T10" fmla="*/ 136 w 537"/>
                <a:gd name="T11" fmla="*/ 157 h 311"/>
                <a:gd name="T12" fmla="*/ 139 w 537"/>
                <a:gd name="T13" fmla="*/ 151 h 311"/>
                <a:gd name="T14" fmla="*/ 151 w 537"/>
                <a:gd name="T15" fmla="*/ 136 h 311"/>
                <a:gd name="T16" fmla="*/ 171 w 537"/>
                <a:gd name="T17" fmla="*/ 131 h 311"/>
                <a:gd name="T18" fmla="*/ 192 w 537"/>
                <a:gd name="T19" fmla="*/ 146 h 311"/>
                <a:gd name="T20" fmla="*/ 195 w 537"/>
                <a:gd name="T21" fmla="*/ 170 h 311"/>
                <a:gd name="T22" fmla="*/ 182 w 537"/>
                <a:gd name="T23" fmla="*/ 186 h 311"/>
                <a:gd name="T24" fmla="*/ 163 w 537"/>
                <a:gd name="T25" fmla="*/ 190 h 311"/>
                <a:gd name="T26" fmla="*/ 154 w 537"/>
                <a:gd name="T27" fmla="*/ 189 h 311"/>
                <a:gd name="T28" fmla="*/ 153 w 537"/>
                <a:gd name="T29" fmla="*/ 190 h 311"/>
                <a:gd name="T30" fmla="*/ 220 w 537"/>
                <a:gd name="T31" fmla="*/ 311 h 311"/>
                <a:gd name="T32" fmla="*/ 353 w 537"/>
                <a:gd name="T33" fmla="*/ 253 h 311"/>
                <a:gd name="T34" fmla="*/ 351 w 537"/>
                <a:gd name="T35" fmla="*/ 252 h 311"/>
                <a:gd name="T36" fmla="*/ 340 w 537"/>
                <a:gd name="T37" fmla="*/ 237 h 311"/>
                <a:gd name="T38" fmla="*/ 340 w 537"/>
                <a:gd name="T39" fmla="*/ 216 h 311"/>
                <a:gd name="T40" fmla="*/ 359 w 537"/>
                <a:gd name="T41" fmla="*/ 200 h 311"/>
                <a:gd name="T42" fmla="*/ 384 w 537"/>
                <a:gd name="T43" fmla="*/ 202 h 311"/>
                <a:gd name="T44" fmla="*/ 396 w 537"/>
                <a:gd name="T45" fmla="*/ 219 h 311"/>
                <a:gd name="T46" fmla="*/ 395 w 537"/>
                <a:gd name="T47" fmla="*/ 239 h 311"/>
                <a:gd name="T48" fmla="*/ 392 w 537"/>
                <a:gd name="T49" fmla="*/ 247 h 311"/>
                <a:gd name="T50" fmla="*/ 393 w 537"/>
                <a:gd name="T51" fmla="*/ 248 h 311"/>
                <a:gd name="T52" fmla="*/ 398 w 537"/>
                <a:gd name="T53" fmla="*/ 248 h 311"/>
                <a:gd name="T54" fmla="*/ 431 w 537"/>
                <a:gd name="T55" fmla="*/ 249 h 311"/>
                <a:gd name="T56" fmla="*/ 537 w 537"/>
                <a:gd name="T57" fmla="*/ 267 h 311"/>
                <a:gd name="T58" fmla="*/ 17 w 537"/>
                <a:gd name="T59" fmla="*/ 0 h 3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37" h="311">
                  <a:moveTo>
                    <a:pt x="17" y="0"/>
                  </a:moveTo>
                  <a:cubicBezTo>
                    <a:pt x="16" y="0"/>
                    <a:pt x="15" y="0"/>
                    <a:pt x="14" y="0"/>
                  </a:cubicBezTo>
                  <a:cubicBezTo>
                    <a:pt x="9" y="0"/>
                    <a:pt x="4" y="4"/>
                    <a:pt x="2" y="10"/>
                  </a:cubicBezTo>
                  <a:cubicBezTo>
                    <a:pt x="0" y="15"/>
                    <a:pt x="2" y="21"/>
                    <a:pt x="7" y="25"/>
                  </a:cubicBezTo>
                  <a:cubicBezTo>
                    <a:pt x="53" y="64"/>
                    <a:pt x="95" y="109"/>
                    <a:pt x="132" y="160"/>
                  </a:cubicBezTo>
                  <a:cubicBezTo>
                    <a:pt x="136" y="157"/>
                    <a:pt x="136" y="157"/>
                    <a:pt x="136" y="157"/>
                  </a:cubicBezTo>
                  <a:cubicBezTo>
                    <a:pt x="137" y="157"/>
                    <a:pt x="137" y="156"/>
                    <a:pt x="139" y="151"/>
                  </a:cubicBezTo>
                  <a:cubicBezTo>
                    <a:pt x="141" y="146"/>
                    <a:pt x="144" y="140"/>
                    <a:pt x="151" y="136"/>
                  </a:cubicBezTo>
                  <a:cubicBezTo>
                    <a:pt x="156" y="133"/>
                    <a:pt x="163" y="130"/>
                    <a:pt x="171" y="131"/>
                  </a:cubicBezTo>
                  <a:cubicBezTo>
                    <a:pt x="178" y="132"/>
                    <a:pt x="187" y="137"/>
                    <a:pt x="192" y="146"/>
                  </a:cubicBezTo>
                  <a:cubicBezTo>
                    <a:pt x="197" y="154"/>
                    <a:pt x="198" y="164"/>
                    <a:pt x="195" y="170"/>
                  </a:cubicBezTo>
                  <a:cubicBezTo>
                    <a:pt x="193" y="178"/>
                    <a:pt x="188" y="183"/>
                    <a:pt x="182" y="186"/>
                  </a:cubicBezTo>
                  <a:cubicBezTo>
                    <a:pt x="175" y="190"/>
                    <a:pt x="168" y="190"/>
                    <a:pt x="163" y="190"/>
                  </a:cubicBezTo>
                  <a:cubicBezTo>
                    <a:pt x="157" y="189"/>
                    <a:pt x="155" y="189"/>
                    <a:pt x="154" y="189"/>
                  </a:cubicBezTo>
                  <a:cubicBezTo>
                    <a:pt x="153" y="190"/>
                    <a:pt x="153" y="190"/>
                    <a:pt x="153" y="190"/>
                  </a:cubicBezTo>
                  <a:cubicBezTo>
                    <a:pt x="178" y="227"/>
                    <a:pt x="200" y="267"/>
                    <a:pt x="220" y="311"/>
                  </a:cubicBezTo>
                  <a:cubicBezTo>
                    <a:pt x="258" y="279"/>
                    <a:pt x="304" y="260"/>
                    <a:pt x="353" y="253"/>
                  </a:cubicBezTo>
                  <a:cubicBezTo>
                    <a:pt x="352" y="252"/>
                    <a:pt x="352" y="252"/>
                    <a:pt x="351" y="252"/>
                  </a:cubicBezTo>
                  <a:cubicBezTo>
                    <a:pt x="348" y="249"/>
                    <a:pt x="342" y="244"/>
                    <a:pt x="340" y="237"/>
                  </a:cubicBezTo>
                  <a:cubicBezTo>
                    <a:pt x="338" y="230"/>
                    <a:pt x="337" y="223"/>
                    <a:pt x="340" y="216"/>
                  </a:cubicBezTo>
                  <a:cubicBezTo>
                    <a:pt x="343" y="209"/>
                    <a:pt x="350" y="202"/>
                    <a:pt x="359" y="200"/>
                  </a:cubicBezTo>
                  <a:cubicBezTo>
                    <a:pt x="369" y="197"/>
                    <a:pt x="378" y="198"/>
                    <a:pt x="384" y="202"/>
                  </a:cubicBezTo>
                  <a:cubicBezTo>
                    <a:pt x="391" y="206"/>
                    <a:pt x="394" y="213"/>
                    <a:pt x="396" y="219"/>
                  </a:cubicBezTo>
                  <a:cubicBezTo>
                    <a:pt x="399" y="227"/>
                    <a:pt x="397" y="234"/>
                    <a:pt x="395" y="239"/>
                  </a:cubicBezTo>
                  <a:cubicBezTo>
                    <a:pt x="393" y="244"/>
                    <a:pt x="392" y="245"/>
                    <a:pt x="392" y="247"/>
                  </a:cubicBezTo>
                  <a:cubicBezTo>
                    <a:pt x="393" y="248"/>
                    <a:pt x="393" y="248"/>
                    <a:pt x="393" y="248"/>
                  </a:cubicBezTo>
                  <a:cubicBezTo>
                    <a:pt x="395" y="248"/>
                    <a:pt x="396" y="248"/>
                    <a:pt x="398" y="248"/>
                  </a:cubicBezTo>
                  <a:cubicBezTo>
                    <a:pt x="409" y="248"/>
                    <a:pt x="420" y="248"/>
                    <a:pt x="431" y="249"/>
                  </a:cubicBezTo>
                  <a:cubicBezTo>
                    <a:pt x="467" y="250"/>
                    <a:pt x="502" y="257"/>
                    <a:pt x="537" y="267"/>
                  </a:cubicBezTo>
                  <a:cubicBezTo>
                    <a:pt x="409" y="130"/>
                    <a:pt x="236" y="23"/>
                    <a:pt x="1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latin typeface="微软雅黑" panose="020B0503020204020204" pitchFamily="34" charset="-122"/>
                <a:ea typeface="微软雅黑" panose="020B0503020204020204" pitchFamily="34" charset="-122"/>
              </a:endParaRPr>
            </a:p>
          </p:txBody>
        </p:sp>
        <p:sp>
          <p:nvSpPr>
            <p:cNvPr id="93" name="Freeform 9"/>
            <p:cNvSpPr/>
            <p:nvPr/>
          </p:nvSpPr>
          <p:spPr bwMode="auto">
            <a:xfrm>
              <a:off x="4557" y="1198"/>
              <a:ext cx="1150" cy="876"/>
            </a:xfrm>
            <a:custGeom>
              <a:avLst/>
              <a:gdLst>
                <a:gd name="T0" fmla="*/ 478 w 486"/>
                <a:gd name="T1" fmla="*/ 303 h 370"/>
                <a:gd name="T2" fmla="*/ 339 w 486"/>
                <a:gd name="T3" fmla="*/ 93 h 370"/>
                <a:gd name="T4" fmla="*/ 200 w 486"/>
                <a:gd name="T5" fmla="*/ 63 h 370"/>
                <a:gd name="T6" fmla="*/ 184 w 486"/>
                <a:gd name="T7" fmla="*/ 62 h 370"/>
                <a:gd name="T8" fmla="*/ 158 w 486"/>
                <a:gd name="T9" fmla="*/ 63 h 370"/>
                <a:gd name="T10" fmla="*/ 151 w 486"/>
                <a:gd name="T11" fmla="*/ 39 h 370"/>
                <a:gd name="T12" fmla="*/ 151 w 486"/>
                <a:gd name="T13" fmla="*/ 39 h 370"/>
                <a:gd name="T14" fmla="*/ 154 w 486"/>
                <a:gd name="T15" fmla="*/ 24 h 370"/>
                <a:gd name="T16" fmla="*/ 155 w 486"/>
                <a:gd name="T17" fmla="*/ 13 h 370"/>
                <a:gd name="T18" fmla="*/ 148 w 486"/>
                <a:gd name="T19" fmla="*/ 2 h 370"/>
                <a:gd name="T20" fmla="*/ 140 w 486"/>
                <a:gd name="T21" fmla="*/ 0 h 370"/>
                <a:gd name="T22" fmla="*/ 133 w 486"/>
                <a:gd name="T23" fmla="*/ 1 h 370"/>
                <a:gd name="T24" fmla="*/ 121 w 486"/>
                <a:gd name="T25" fmla="*/ 10 h 370"/>
                <a:gd name="T26" fmla="*/ 121 w 486"/>
                <a:gd name="T27" fmla="*/ 23 h 370"/>
                <a:gd name="T28" fmla="*/ 128 w 486"/>
                <a:gd name="T29" fmla="*/ 32 h 370"/>
                <a:gd name="T30" fmla="*/ 138 w 486"/>
                <a:gd name="T31" fmla="*/ 43 h 370"/>
                <a:gd name="T32" fmla="*/ 145 w 486"/>
                <a:gd name="T33" fmla="*/ 64 h 370"/>
                <a:gd name="T34" fmla="*/ 0 w 486"/>
                <a:gd name="T35" fmla="*/ 124 h 370"/>
                <a:gd name="T36" fmla="*/ 34 w 486"/>
                <a:gd name="T37" fmla="*/ 213 h 370"/>
                <a:gd name="T38" fmla="*/ 37 w 486"/>
                <a:gd name="T39" fmla="*/ 210 h 370"/>
                <a:gd name="T40" fmla="*/ 52 w 486"/>
                <a:gd name="T41" fmla="*/ 199 h 370"/>
                <a:gd name="T42" fmla="*/ 73 w 486"/>
                <a:gd name="T43" fmla="*/ 200 h 370"/>
                <a:gd name="T44" fmla="*/ 88 w 486"/>
                <a:gd name="T45" fmla="*/ 220 h 370"/>
                <a:gd name="T46" fmla="*/ 85 w 486"/>
                <a:gd name="T47" fmla="*/ 245 h 370"/>
                <a:gd name="T48" fmla="*/ 67 w 486"/>
                <a:gd name="T49" fmla="*/ 256 h 370"/>
                <a:gd name="T50" fmla="*/ 47 w 486"/>
                <a:gd name="T51" fmla="*/ 253 h 370"/>
                <a:gd name="T52" fmla="*/ 46 w 486"/>
                <a:gd name="T53" fmla="*/ 253 h 370"/>
                <a:gd name="T54" fmla="*/ 71 w 486"/>
                <a:gd name="T55" fmla="*/ 352 h 370"/>
                <a:gd name="T56" fmla="*/ 91 w 486"/>
                <a:gd name="T57" fmla="*/ 362 h 370"/>
                <a:gd name="T58" fmla="*/ 413 w 486"/>
                <a:gd name="T59" fmla="*/ 353 h 370"/>
                <a:gd name="T60" fmla="*/ 414 w 486"/>
                <a:gd name="T61" fmla="*/ 353 h 370"/>
                <a:gd name="T62" fmla="*/ 467 w 486"/>
                <a:gd name="T63" fmla="*/ 356 h 370"/>
                <a:gd name="T64" fmla="*/ 478 w 486"/>
                <a:gd name="T65" fmla="*/ 304 h 370"/>
                <a:gd name="T66" fmla="*/ 478 w 486"/>
                <a:gd name="T67" fmla="*/ 303 h 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6" h="370">
                  <a:moveTo>
                    <a:pt x="478" y="303"/>
                  </a:moveTo>
                  <a:cubicBezTo>
                    <a:pt x="442" y="232"/>
                    <a:pt x="396" y="160"/>
                    <a:pt x="339" y="93"/>
                  </a:cubicBezTo>
                  <a:cubicBezTo>
                    <a:pt x="295" y="76"/>
                    <a:pt x="247" y="65"/>
                    <a:pt x="200" y="63"/>
                  </a:cubicBezTo>
                  <a:cubicBezTo>
                    <a:pt x="195" y="62"/>
                    <a:pt x="190" y="62"/>
                    <a:pt x="184" y="62"/>
                  </a:cubicBezTo>
                  <a:cubicBezTo>
                    <a:pt x="176" y="62"/>
                    <a:pt x="167" y="62"/>
                    <a:pt x="158" y="63"/>
                  </a:cubicBezTo>
                  <a:cubicBezTo>
                    <a:pt x="151" y="39"/>
                    <a:pt x="151" y="39"/>
                    <a:pt x="151" y="39"/>
                  </a:cubicBezTo>
                  <a:cubicBezTo>
                    <a:pt x="151" y="39"/>
                    <a:pt x="151" y="39"/>
                    <a:pt x="151" y="39"/>
                  </a:cubicBezTo>
                  <a:cubicBezTo>
                    <a:pt x="150" y="33"/>
                    <a:pt x="152" y="29"/>
                    <a:pt x="154" y="24"/>
                  </a:cubicBezTo>
                  <a:cubicBezTo>
                    <a:pt x="155" y="20"/>
                    <a:pt x="156" y="17"/>
                    <a:pt x="155" y="13"/>
                  </a:cubicBezTo>
                  <a:cubicBezTo>
                    <a:pt x="154" y="8"/>
                    <a:pt x="151" y="4"/>
                    <a:pt x="148" y="2"/>
                  </a:cubicBezTo>
                  <a:cubicBezTo>
                    <a:pt x="146" y="0"/>
                    <a:pt x="143" y="0"/>
                    <a:pt x="140" y="0"/>
                  </a:cubicBezTo>
                  <a:cubicBezTo>
                    <a:pt x="138" y="0"/>
                    <a:pt x="135" y="0"/>
                    <a:pt x="133" y="1"/>
                  </a:cubicBezTo>
                  <a:cubicBezTo>
                    <a:pt x="125" y="3"/>
                    <a:pt x="122" y="6"/>
                    <a:pt x="121" y="10"/>
                  </a:cubicBezTo>
                  <a:cubicBezTo>
                    <a:pt x="119" y="14"/>
                    <a:pt x="120" y="19"/>
                    <a:pt x="121" y="23"/>
                  </a:cubicBezTo>
                  <a:cubicBezTo>
                    <a:pt x="122" y="27"/>
                    <a:pt x="125" y="30"/>
                    <a:pt x="128" y="32"/>
                  </a:cubicBezTo>
                  <a:cubicBezTo>
                    <a:pt x="132" y="35"/>
                    <a:pt x="136" y="37"/>
                    <a:pt x="138" y="43"/>
                  </a:cubicBezTo>
                  <a:cubicBezTo>
                    <a:pt x="145" y="64"/>
                    <a:pt x="145" y="64"/>
                    <a:pt x="145" y="64"/>
                  </a:cubicBezTo>
                  <a:cubicBezTo>
                    <a:pt x="90" y="69"/>
                    <a:pt x="40" y="88"/>
                    <a:pt x="0" y="124"/>
                  </a:cubicBezTo>
                  <a:cubicBezTo>
                    <a:pt x="12" y="152"/>
                    <a:pt x="23" y="182"/>
                    <a:pt x="34" y="213"/>
                  </a:cubicBezTo>
                  <a:cubicBezTo>
                    <a:pt x="34" y="212"/>
                    <a:pt x="35" y="212"/>
                    <a:pt x="37" y="210"/>
                  </a:cubicBezTo>
                  <a:cubicBezTo>
                    <a:pt x="40" y="206"/>
                    <a:pt x="45" y="201"/>
                    <a:pt x="52" y="199"/>
                  </a:cubicBezTo>
                  <a:cubicBezTo>
                    <a:pt x="59" y="197"/>
                    <a:pt x="66" y="197"/>
                    <a:pt x="73" y="200"/>
                  </a:cubicBezTo>
                  <a:cubicBezTo>
                    <a:pt x="80" y="203"/>
                    <a:pt x="86" y="210"/>
                    <a:pt x="88" y="220"/>
                  </a:cubicBezTo>
                  <a:cubicBezTo>
                    <a:pt x="91" y="230"/>
                    <a:pt x="89" y="239"/>
                    <a:pt x="85" y="245"/>
                  </a:cubicBezTo>
                  <a:cubicBezTo>
                    <a:pt x="80" y="251"/>
                    <a:pt x="73" y="254"/>
                    <a:pt x="67" y="256"/>
                  </a:cubicBezTo>
                  <a:cubicBezTo>
                    <a:pt x="59" y="258"/>
                    <a:pt x="52" y="255"/>
                    <a:pt x="47" y="253"/>
                  </a:cubicBezTo>
                  <a:cubicBezTo>
                    <a:pt x="47" y="253"/>
                    <a:pt x="46" y="253"/>
                    <a:pt x="46" y="253"/>
                  </a:cubicBezTo>
                  <a:cubicBezTo>
                    <a:pt x="55" y="284"/>
                    <a:pt x="64" y="317"/>
                    <a:pt x="71" y="352"/>
                  </a:cubicBezTo>
                  <a:cubicBezTo>
                    <a:pt x="73" y="360"/>
                    <a:pt x="84" y="365"/>
                    <a:pt x="91" y="362"/>
                  </a:cubicBezTo>
                  <a:cubicBezTo>
                    <a:pt x="210" y="301"/>
                    <a:pt x="311" y="287"/>
                    <a:pt x="413" y="353"/>
                  </a:cubicBezTo>
                  <a:cubicBezTo>
                    <a:pt x="414" y="353"/>
                    <a:pt x="414" y="353"/>
                    <a:pt x="414" y="353"/>
                  </a:cubicBezTo>
                  <a:cubicBezTo>
                    <a:pt x="431" y="363"/>
                    <a:pt x="452" y="370"/>
                    <a:pt x="467" y="356"/>
                  </a:cubicBezTo>
                  <a:cubicBezTo>
                    <a:pt x="482" y="343"/>
                    <a:pt x="486" y="322"/>
                    <a:pt x="478" y="304"/>
                  </a:cubicBezTo>
                  <a:cubicBezTo>
                    <a:pt x="478" y="303"/>
                    <a:pt x="478" y="303"/>
                    <a:pt x="478" y="30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latin typeface="微软雅黑" panose="020B0503020204020204" pitchFamily="34" charset="-122"/>
                <a:ea typeface="微软雅黑" panose="020B0503020204020204" pitchFamily="34" charset="-122"/>
              </a:endParaRPr>
            </a:p>
          </p:txBody>
        </p:sp>
        <p:sp>
          <p:nvSpPr>
            <p:cNvPr id="94" name="Freeform 10"/>
            <p:cNvSpPr/>
            <p:nvPr/>
          </p:nvSpPr>
          <p:spPr bwMode="auto">
            <a:xfrm>
              <a:off x="3719" y="601"/>
              <a:ext cx="758" cy="853"/>
            </a:xfrm>
            <a:custGeom>
              <a:avLst/>
              <a:gdLst>
                <a:gd name="T0" fmla="*/ 273 w 320"/>
                <a:gd name="T1" fmla="*/ 221 h 360"/>
                <a:gd name="T2" fmla="*/ 273 w 320"/>
                <a:gd name="T3" fmla="*/ 221 h 360"/>
                <a:gd name="T4" fmla="*/ 288 w 320"/>
                <a:gd name="T5" fmla="*/ 220 h 360"/>
                <a:gd name="T6" fmla="*/ 300 w 320"/>
                <a:gd name="T7" fmla="*/ 218 h 360"/>
                <a:gd name="T8" fmla="*/ 308 w 320"/>
                <a:gd name="T9" fmla="*/ 209 h 360"/>
                <a:gd name="T10" fmla="*/ 306 w 320"/>
                <a:gd name="T11" fmla="*/ 194 h 360"/>
                <a:gd name="T12" fmla="*/ 294 w 320"/>
                <a:gd name="T13" fmla="*/ 185 h 360"/>
                <a:gd name="T14" fmla="*/ 281 w 320"/>
                <a:gd name="T15" fmla="*/ 188 h 360"/>
                <a:gd name="T16" fmla="*/ 274 w 320"/>
                <a:gd name="T17" fmla="*/ 197 h 360"/>
                <a:gd name="T18" fmla="*/ 266 w 320"/>
                <a:gd name="T19" fmla="*/ 209 h 360"/>
                <a:gd name="T20" fmla="*/ 245 w 320"/>
                <a:gd name="T21" fmla="*/ 222 h 360"/>
                <a:gd name="T22" fmla="*/ 86 w 320"/>
                <a:gd name="T23" fmla="*/ 59 h 360"/>
                <a:gd name="T24" fmla="*/ 86 w 320"/>
                <a:gd name="T25" fmla="*/ 41 h 360"/>
                <a:gd name="T26" fmla="*/ 92 w 320"/>
                <a:gd name="T27" fmla="*/ 29 h 360"/>
                <a:gd name="T28" fmla="*/ 96 w 320"/>
                <a:gd name="T29" fmla="*/ 18 h 360"/>
                <a:gd name="T30" fmla="*/ 93 w 320"/>
                <a:gd name="T31" fmla="*/ 5 h 360"/>
                <a:gd name="T32" fmla="*/ 79 w 320"/>
                <a:gd name="T33" fmla="*/ 0 h 360"/>
                <a:gd name="T34" fmla="*/ 65 w 320"/>
                <a:gd name="T35" fmla="*/ 5 h 360"/>
                <a:gd name="T36" fmla="*/ 61 w 320"/>
                <a:gd name="T37" fmla="*/ 18 h 360"/>
                <a:gd name="T38" fmla="*/ 66 w 320"/>
                <a:gd name="T39" fmla="*/ 29 h 360"/>
                <a:gd name="T40" fmla="*/ 73 w 320"/>
                <a:gd name="T41" fmla="*/ 42 h 360"/>
                <a:gd name="T42" fmla="*/ 73 w 320"/>
                <a:gd name="T43" fmla="*/ 42 h 360"/>
                <a:gd name="T44" fmla="*/ 73 w 320"/>
                <a:gd name="T45" fmla="*/ 55 h 360"/>
                <a:gd name="T46" fmla="*/ 62 w 320"/>
                <a:gd name="T47" fmla="*/ 68 h 360"/>
                <a:gd name="T48" fmla="*/ 62 w 320"/>
                <a:gd name="T49" fmla="*/ 219 h 360"/>
                <a:gd name="T50" fmla="*/ 42 w 320"/>
                <a:gd name="T51" fmla="*/ 219 h 360"/>
                <a:gd name="T52" fmla="*/ 29 w 320"/>
                <a:gd name="T53" fmla="*/ 213 h 360"/>
                <a:gd name="T54" fmla="*/ 19 w 320"/>
                <a:gd name="T55" fmla="*/ 209 h 360"/>
                <a:gd name="T56" fmla="*/ 6 w 320"/>
                <a:gd name="T57" fmla="*/ 213 h 360"/>
                <a:gd name="T58" fmla="*/ 1 w 320"/>
                <a:gd name="T59" fmla="*/ 227 h 360"/>
                <a:gd name="T60" fmla="*/ 6 w 320"/>
                <a:gd name="T61" fmla="*/ 241 h 360"/>
                <a:gd name="T62" fmla="*/ 19 w 320"/>
                <a:gd name="T63" fmla="*/ 245 h 360"/>
                <a:gd name="T64" fmla="*/ 30 w 320"/>
                <a:gd name="T65" fmla="*/ 240 h 360"/>
                <a:gd name="T66" fmla="*/ 42 w 320"/>
                <a:gd name="T67" fmla="*/ 233 h 360"/>
                <a:gd name="T68" fmla="*/ 43 w 320"/>
                <a:gd name="T69" fmla="*/ 233 h 360"/>
                <a:gd name="T70" fmla="*/ 62 w 320"/>
                <a:gd name="T71" fmla="*/ 233 h 360"/>
                <a:gd name="T72" fmla="*/ 62 w 320"/>
                <a:gd name="T73" fmla="*/ 360 h 360"/>
                <a:gd name="T74" fmla="*/ 176 w 320"/>
                <a:gd name="T75" fmla="*/ 324 h 360"/>
                <a:gd name="T76" fmla="*/ 177 w 320"/>
                <a:gd name="T77" fmla="*/ 324 h 360"/>
                <a:gd name="T78" fmla="*/ 170 w 320"/>
                <a:gd name="T79" fmla="*/ 309 h 360"/>
                <a:gd name="T80" fmla="*/ 174 w 320"/>
                <a:gd name="T81" fmla="*/ 289 h 360"/>
                <a:gd name="T82" fmla="*/ 196 w 320"/>
                <a:gd name="T83" fmla="*/ 276 h 360"/>
                <a:gd name="T84" fmla="*/ 220 w 320"/>
                <a:gd name="T85" fmla="*/ 283 h 360"/>
                <a:gd name="T86" fmla="*/ 229 w 320"/>
                <a:gd name="T87" fmla="*/ 303 h 360"/>
                <a:gd name="T88" fmla="*/ 224 w 320"/>
                <a:gd name="T89" fmla="*/ 321 h 360"/>
                <a:gd name="T90" fmla="*/ 221 w 320"/>
                <a:gd name="T91" fmla="*/ 326 h 360"/>
                <a:gd name="T92" fmla="*/ 320 w 320"/>
                <a:gd name="T93" fmla="*/ 351 h 360"/>
                <a:gd name="T94" fmla="*/ 253 w 320"/>
                <a:gd name="T95" fmla="*/ 233 h 360"/>
                <a:gd name="T96" fmla="*/ 273 w 320"/>
                <a:gd name="T97" fmla="*/ 221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20" h="360">
                  <a:moveTo>
                    <a:pt x="273" y="221"/>
                  </a:moveTo>
                  <a:cubicBezTo>
                    <a:pt x="273" y="221"/>
                    <a:pt x="273" y="221"/>
                    <a:pt x="273" y="221"/>
                  </a:cubicBezTo>
                  <a:cubicBezTo>
                    <a:pt x="279" y="218"/>
                    <a:pt x="284" y="220"/>
                    <a:pt x="288" y="220"/>
                  </a:cubicBezTo>
                  <a:cubicBezTo>
                    <a:pt x="292" y="221"/>
                    <a:pt x="296" y="221"/>
                    <a:pt x="300" y="218"/>
                  </a:cubicBezTo>
                  <a:cubicBezTo>
                    <a:pt x="304" y="216"/>
                    <a:pt x="307" y="213"/>
                    <a:pt x="308" y="209"/>
                  </a:cubicBezTo>
                  <a:cubicBezTo>
                    <a:pt x="310" y="205"/>
                    <a:pt x="310" y="200"/>
                    <a:pt x="306" y="194"/>
                  </a:cubicBezTo>
                  <a:cubicBezTo>
                    <a:pt x="302" y="187"/>
                    <a:pt x="298" y="185"/>
                    <a:pt x="294" y="185"/>
                  </a:cubicBezTo>
                  <a:cubicBezTo>
                    <a:pt x="290" y="184"/>
                    <a:pt x="285" y="186"/>
                    <a:pt x="281" y="188"/>
                  </a:cubicBezTo>
                  <a:cubicBezTo>
                    <a:pt x="277" y="190"/>
                    <a:pt x="276" y="194"/>
                    <a:pt x="274" y="197"/>
                  </a:cubicBezTo>
                  <a:cubicBezTo>
                    <a:pt x="272" y="201"/>
                    <a:pt x="271" y="206"/>
                    <a:pt x="266" y="209"/>
                  </a:cubicBezTo>
                  <a:cubicBezTo>
                    <a:pt x="245" y="222"/>
                    <a:pt x="245" y="222"/>
                    <a:pt x="245" y="222"/>
                  </a:cubicBezTo>
                  <a:cubicBezTo>
                    <a:pt x="200" y="158"/>
                    <a:pt x="147" y="104"/>
                    <a:pt x="86" y="59"/>
                  </a:cubicBezTo>
                  <a:cubicBezTo>
                    <a:pt x="86" y="41"/>
                    <a:pt x="86" y="41"/>
                    <a:pt x="86" y="41"/>
                  </a:cubicBezTo>
                  <a:cubicBezTo>
                    <a:pt x="86" y="36"/>
                    <a:pt x="90" y="32"/>
                    <a:pt x="92" y="29"/>
                  </a:cubicBezTo>
                  <a:cubicBezTo>
                    <a:pt x="95" y="25"/>
                    <a:pt x="96" y="22"/>
                    <a:pt x="96" y="18"/>
                  </a:cubicBezTo>
                  <a:cubicBezTo>
                    <a:pt x="96" y="13"/>
                    <a:pt x="95" y="8"/>
                    <a:pt x="93" y="5"/>
                  </a:cubicBezTo>
                  <a:cubicBezTo>
                    <a:pt x="90" y="2"/>
                    <a:pt x="86" y="0"/>
                    <a:pt x="79" y="0"/>
                  </a:cubicBezTo>
                  <a:cubicBezTo>
                    <a:pt x="71" y="0"/>
                    <a:pt x="67" y="2"/>
                    <a:pt x="65" y="5"/>
                  </a:cubicBezTo>
                  <a:cubicBezTo>
                    <a:pt x="62" y="8"/>
                    <a:pt x="61" y="13"/>
                    <a:pt x="61" y="18"/>
                  </a:cubicBezTo>
                  <a:cubicBezTo>
                    <a:pt x="61" y="22"/>
                    <a:pt x="63" y="25"/>
                    <a:pt x="66" y="29"/>
                  </a:cubicBezTo>
                  <a:cubicBezTo>
                    <a:pt x="68" y="32"/>
                    <a:pt x="72" y="36"/>
                    <a:pt x="73" y="42"/>
                  </a:cubicBezTo>
                  <a:cubicBezTo>
                    <a:pt x="73" y="42"/>
                    <a:pt x="73" y="42"/>
                    <a:pt x="73" y="42"/>
                  </a:cubicBezTo>
                  <a:cubicBezTo>
                    <a:pt x="73" y="55"/>
                    <a:pt x="73" y="55"/>
                    <a:pt x="73" y="55"/>
                  </a:cubicBezTo>
                  <a:cubicBezTo>
                    <a:pt x="67" y="56"/>
                    <a:pt x="62" y="62"/>
                    <a:pt x="62" y="68"/>
                  </a:cubicBezTo>
                  <a:cubicBezTo>
                    <a:pt x="62" y="219"/>
                    <a:pt x="62" y="219"/>
                    <a:pt x="62" y="219"/>
                  </a:cubicBezTo>
                  <a:cubicBezTo>
                    <a:pt x="42" y="219"/>
                    <a:pt x="42" y="219"/>
                    <a:pt x="42" y="219"/>
                  </a:cubicBezTo>
                  <a:cubicBezTo>
                    <a:pt x="36" y="219"/>
                    <a:pt x="33" y="216"/>
                    <a:pt x="29" y="213"/>
                  </a:cubicBezTo>
                  <a:cubicBezTo>
                    <a:pt x="26" y="211"/>
                    <a:pt x="23" y="209"/>
                    <a:pt x="19" y="209"/>
                  </a:cubicBezTo>
                  <a:cubicBezTo>
                    <a:pt x="14" y="209"/>
                    <a:pt x="9" y="210"/>
                    <a:pt x="6" y="213"/>
                  </a:cubicBezTo>
                  <a:cubicBezTo>
                    <a:pt x="3" y="216"/>
                    <a:pt x="0" y="219"/>
                    <a:pt x="1" y="227"/>
                  </a:cubicBezTo>
                  <a:cubicBezTo>
                    <a:pt x="1" y="235"/>
                    <a:pt x="3" y="239"/>
                    <a:pt x="6" y="241"/>
                  </a:cubicBezTo>
                  <a:cubicBezTo>
                    <a:pt x="9" y="244"/>
                    <a:pt x="14" y="245"/>
                    <a:pt x="19" y="245"/>
                  </a:cubicBezTo>
                  <a:cubicBezTo>
                    <a:pt x="23" y="245"/>
                    <a:pt x="26" y="243"/>
                    <a:pt x="30" y="240"/>
                  </a:cubicBezTo>
                  <a:cubicBezTo>
                    <a:pt x="33" y="237"/>
                    <a:pt x="37" y="233"/>
                    <a:pt x="42" y="233"/>
                  </a:cubicBezTo>
                  <a:cubicBezTo>
                    <a:pt x="43" y="233"/>
                    <a:pt x="43" y="233"/>
                    <a:pt x="43" y="233"/>
                  </a:cubicBezTo>
                  <a:cubicBezTo>
                    <a:pt x="62" y="233"/>
                    <a:pt x="62" y="233"/>
                    <a:pt x="62" y="233"/>
                  </a:cubicBezTo>
                  <a:cubicBezTo>
                    <a:pt x="62" y="360"/>
                    <a:pt x="62" y="360"/>
                    <a:pt x="62" y="360"/>
                  </a:cubicBezTo>
                  <a:cubicBezTo>
                    <a:pt x="94" y="337"/>
                    <a:pt x="134" y="326"/>
                    <a:pt x="176" y="324"/>
                  </a:cubicBezTo>
                  <a:cubicBezTo>
                    <a:pt x="176" y="324"/>
                    <a:pt x="177" y="324"/>
                    <a:pt x="177" y="324"/>
                  </a:cubicBezTo>
                  <a:cubicBezTo>
                    <a:pt x="174" y="321"/>
                    <a:pt x="171" y="316"/>
                    <a:pt x="170" y="309"/>
                  </a:cubicBezTo>
                  <a:cubicBezTo>
                    <a:pt x="169" y="303"/>
                    <a:pt x="170" y="295"/>
                    <a:pt x="174" y="289"/>
                  </a:cubicBezTo>
                  <a:cubicBezTo>
                    <a:pt x="178" y="282"/>
                    <a:pt x="187" y="277"/>
                    <a:pt x="196" y="276"/>
                  </a:cubicBezTo>
                  <a:cubicBezTo>
                    <a:pt x="206" y="275"/>
                    <a:pt x="215" y="278"/>
                    <a:pt x="220" y="283"/>
                  </a:cubicBezTo>
                  <a:cubicBezTo>
                    <a:pt x="226" y="289"/>
                    <a:pt x="228" y="296"/>
                    <a:pt x="229" y="303"/>
                  </a:cubicBezTo>
                  <a:cubicBezTo>
                    <a:pt x="230" y="311"/>
                    <a:pt x="226" y="317"/>
                    <a:pt x="224" y="321"/>
                  </a:cubicBezTo>
                  <a:cubicBezTo>
                    <a:pt x="222" y="324"/>
                    <a:pt x="222" y="325"/>
                    <a:pt x="221" y="326"/>
                  </a:cubicBezTo>
                  <a:cubicBezTo>
                    <a:pt x="255" y="329"/>
                    <a:pt x="288" y="338"/>
                    <a:pt x="320" y="351"/>
                  </a:cubicBezTo>
                  <a:cubicBezTo>
                    <a:pt x="300" y="308"/>
                    <a:pt x="277" y="269"/>
                    <a:pt x="253" y="233"/>
                  </a:cubicBezTo>
                  <a:lnTo>
                    <a:pt x="273" y="22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latin typeface="微软雅黑" panose="020B0503020204020204" pitchFamily="34" charset="-122"/>
                <a:ea typeface="微软雅黑" panose="020B0503020204020204" pitchFamily="34" charset="-122"/>
              </a:endParaRPr>
            </a:p>
          </p:txBody>
        </p:sp>
        <p:sp>
          <p:nvSpPr>
            <p:cNvPr id="95" name="Freeform 11"/>
            <p:cNvSpPr/>
            <p:nvPr/>
          </p:nvSpPr>
          <p:spPr bwMode="auto">
            <a:xfrm>
              <a:off x="3866" y="1283"/>
              <a:ext cx="878" cy="767"/>
            </a:xfrm>
            <a:custGeom>
              <a:avLst/>
              <a:gdLst>
                <a:gd name="T0" fmla="*/ 360 w 371"/>
                <a:gd name="T1" fmla="*/ 175 h 324"/>
                <a:gd name="T2" fmla="*/ 347 w 371"/>
                <a:gd name="T3" fmla="*/ 174 h 324"/>
                <a:gd name="T4" fmla="*/ 338 w 371"/>
                <a:gd name="T5" fmla="*/ 181 h 324"/>
                <a:gd name="T6" fmla="*/ 327 w 371"/>
                <a:gd name="T7" fmla="*/ 190 h 324"/>
                <a:gd name="T8" fmla="*/ 309 w 371"/>
                <a:gd name="T9" fmla="*/ 195 h 324"/>
                <a:gd name="T10" fmla="*/ 273 w 371"/>
                <a:gd name="T11" fmla="*/ 97 h 324"/>
                <a:gd name="T12" fmla="*/ 148 w 371"/>
                <a:gd name="T13" fmla="*/ 61 h 324"/>
                <a:gd name="T14" fmla="*/ 146 w 371"/>
                <a:gd name="T15" fmla="*/ 41 h 324"/>
                <a:gd name="T16" fmla="*/ 146 w 371"/>
                <a:gd name="T17" fmla="*/ 41 h 324"/>
                <a:gd name="T18" fmla="*/ 152 w 371"/>
                <a:gd name="T19" fmla="*/ 27 h 324"/>
                <a:gd name="T20" fmla="*/ 155 w 371"/>
                <a:gd name="T21" fmla="*/ 16 h 324"/>
                <a:gd name="T22" fmla="*/ 150 w 371"/>
                <a:gd name="T23" fmla="*/ 4 h 324"/>
                <a:gd name="T24" fmla="*/ 138 w 371"/>
                <a:gd name="T25" fmla="*/ 0 h 324"/>
                <a:gd name="T26" fmla="*/ 135 w 371"/>
                <a:gd name="T27" fmla="*/ 0 h 324"/>
                <a:gd name="T28" fmla="*/ 122 w 371"/>
                <a:gd name="T29" fmla="*/ 7 h 324"/>
                <a:gd name="T30" fmla="*/ 120 w 371"/>
                <a:gd name="T31" fmla="*/ 20 h 324"/>
                <a:gd name="T32" fmla="*/ 125 w 371"/>
                <a:gd name="T33" fmla="*/ 30 h 324"/>
                <a:gd name="T34" fmla="*/ 133 w 371"/>
                <a:gd name="T35" fmla="*/ 42 h 324"/>
                <a:gd name="T36" fmla="*/ 135 w 371"/>
                <a:gd name="T37" fmla="*/ 60 h 324"/>
                <a:gd name="T38" fmla="*/ 127 w 371"/>
                <a:gd name="T39" fmla="*/ 60 h 324"/>
                <a:gd name="T40" fmla="*/ 0 w 371"/>
                <a:gd name="T41" fmla="*/ 103 h 324"/>
                <a:gd name="T42" fmla="*/ 0 w 371"/>
                <a:gd name="T43" fmla="*/ 175 h 324"/>
                <a:gd name="T44" fmla="*/ 4 w 371"/>
                <a:gd name="T45" fmla="*/ 172 h 324"/>
                <a:gd name="T46" fmla="*/ 22 w 371"/>
                <a:gd name="T47" fmla="*/ 165 h 324"/>
                <a:gd name="T48" fmla="*/ 42 w 371"/>
                <a:gd name="T49" fmla="*/ 172 h 324"/>
                <a:gd name="T50" fmla="*/ 52 w 371"/>
                <a:gd name="T51" fmla="*/ 195 h 324"/>
                <a:gd name="T52" fmla="*/ 42 w 371"/>
                <a:gd name="T53" fmla="*/ 218 h 324"/>
                <a:gd name="T54" fmla="*/ 22 w 371"/>
                <a:gd name="T55" fmla="*/ 224 h 324"/>
                <a:gd name="T56" fmla="*/ 4 w 371"/>
                <a:gd name="T57" fmla="*/ 217 h 324"/>
                <a:gd name="T58" fmla="*/ 0 w 371"/>
                <a:gd name="T59" fmla="*/ 214 h 324"/>
                <a:gd name="T60" fmla="*/ 0 w 371"/>
                <a:gd name="T61" fmla="*/ 309 h 324"/>
                <a:gd name="T62" fmla="*/ 7 w 371"/>
                <a:gd name="T63" fmla="*/ 321 h 324"/>
                <a:gd name="T64" fmla="*/ 21 w 371"/>
                <a:gd name="T65" fmla="*/ 321 h 324"/>
                <a:gd name="T66" fmla="*/ 317 w 371"/>
                <a:gd name="T67" fmla="*/ 316 h 324"/>
                <a:gd name="T68" fmla="*/ 332 w 371"/>
                <a:gd name="T69" fmla="*/ 314 h 324"/>
                <a:gd name="T70" fmla="*/ 337 w 371"/>
                <a:gd name="T71" fmla="*/ 300 h 324"/>
                <a:gd name="T72" fmla="*/ 313 w 371"/>
                <a:gd name="T73" fmla="*/ 208 h 324"/>
                <a:gd name="T74" fmla="*/ 329 w 371"/>
                <a:gd name="T75" fmla="*/ 203 h 324"/>
                <a:gd name="T76" fmla="*/ 330 w 371"/>
                <a:gd name="T77" fmla="*/ 203 h 324"/>
                <a:gd name="T78" fmla="*/ 344 w 371"/>
                <a:gd name="T79" fmla="*/ 207 h 324"/>
                <a:gd name="T80" fmla="*/ 356 w 371"/>
                <a:gd name="T81" fmla="*/ 209 h 324"/>
                <a:gd name="T82" fmla="*/ 367 w 371"/>
                <a:gd name="T83" fmla="*/ 202 h 324"/>
                <a:gd name="T84" fmla="*/ 369 w 371"/>
                <a:gd name="T85" fmla="*/ 187 h 324"/>
                <a:gd name="T86" fmla="*/ 360 w 371"/>
                <a:gd name="T87" fmla="*/ 175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71" h="324">
                  <a:moveTo>
                    <a:pt x="360" y="175"/>
                  </a:moveTo>
                  <a:cubicBezTo>
                    <a:pt x="357" y="173"/>
                    <a:pt x="352" y="173"/>
                    <a:pt x="347" y="174"/>
                  </a:cubicBezTo>
                  <a:cubicBezTo>
                    <a:pt x="343" y="175"/>
                    <a:pt x="340" y="178"/>
                    <a:pt x="338" y="181"/>
                  </a:cubicBezTo>
                  <a:cubicBezTo>
                    <a:pt x="335" y="184"/>
                    <a:pt x="332" y="189"/>
                    <a:pt x="327" y="190"/>
                  </a:cubicBezTo>
                  <a:cubicBezTo>
                    <a:pt x="309" y="195"/>
                    <a:pt x="309" y="195"/>
                    <a:pt x="309" y="195"/>
                  </a:cubicBezTo>
                  <a:cubicBezTo>
                    <a:pt x="298" y="160"/>
                    <a:pt x="286" y="127"/>
                    <a:pt x="273" y="97"/>
                  </a:cubicBezTo>
                  <a:cubicBezTo>
                    <a:pt x="235" y="77"/>
                    <a:pt x="191" y="64"/>
                    <a:pt x="148" y="61"/>
                  </a:cubicBezTo>
                  <a:cubicBezTo>
                    <a:pt x="146" y="41"/>
                    <a:pt x="146" y="41"/>
                    <a:pt x="146" y="41"/>
                  </a:cubicBezTo>
                  <a:cubicBezTo>
                    <a:pt x="146" y="41"/>
                    <a:pt x="146" y="41"/>
                    <a:pt x="146" y="41"/>
                  </a:cubicBezTo>
                  <a:cubicBezTo>
                    <a:pt x="146" y="35"/>
                    <a:pt x="150" y="31"/>
                    <a:pt x="152" y="27"/>
                  </a:cubicBezTo>
                  <a:cubicBezTo>
                    <a:pt x="154" y="24"/>
                    <a:pt x="156" y="20"/>
                    <a:pt x="155" y="16"/>
                  </a:cubicBezTo>
                  <a:cubicBezTo>
                    <a:pt x="155" y="11"/>
                    <a:pt x="153" y="7"/>
                    <a:pt x="150" y="4"/>
                  </a:cubicBezTo>
                  <a:cubicBezTo>
                    <a:pt x="148" y="1"/>
                    <a:pt x="144" y="0"/>
                    <a:pt x="138" y="0"/>
                  </a:cubicBezTo>
                  <a:cubicBezTo>
                    <a:pt x="137" y="0"/>
                    <a:pt x="136" y="0"/>
                    <a:pt x="135" y="0"/>
                  </a:cubicBezTo>
                  <a:cubicBezTo>
                    <a:pt x="128" y="1"/>
                    <a:pt x="124" y="3"/>
                    <a:pt x="122" y="7"/>
                  </a:cubicBezTo>
                  <a:cubicBezTo>
                    <a:pt x="120" y="10"/>
                    <a:pt x="119" y="15"/>
                    <a:pt x="120" y="20"/>
                  </a:cubicBezTo>
                  <a:cubicBezTo>
                    <a:pt x="120" y="24"/>
                    <a:pt x="123" y="27"/>
                    <a:pt x="125" y="30"/>
                  </a:cubicBezTo>
                  <a:cubicBezTo>
                    <a:pt x="128" y="33"/>
                    <a:pt x="132" y="37"/>
                    <a:pt x="133" y="42"/>
                  </a:cubicBezTo>
                  <a:cubicBezTo>
                    <a:pt x="135" y="60"/>
                    <a:pt x="135" y="60"/>
                    <a:pt x="135" y="60"/>
                  </a:cubicBezTo>
                  <a:cubicBezTo>
                    <a:pt x="132" y="60"/>
                    <a:pt x="130" y="60"/>
                    <a:pt x="127" y="60"/>
                  </a:cubicBezTo>
                  <a:cubicBezTo>
                    <a:pt x="77" y="60"/>
                    <a:pt x="32" y="73"/>
                    <a:pt x="0" y="103"/>
                  </a:cubicBezTo>
                  <a:cubicBezTo>
                    <a:pt x="0" y="175"/>
                    <a:pt x="0" y="175"/>
                    <a:pt x="0" y="175"/>
                  </a:cubicBezTo>
                  <a:cubicBezTo>
                    <a:pt x="1" y="174"/>
                    <a:pt x="2" y="174"/>
                    <a:pt x="4" y="172"/>
                  </a:cubicBezTo>
                  <a:cubicBezTo>
                    <a:pt x="8" y="169"/>
                    <a:pt x="14" y="165"/>
                    <a:pt x="22" y="165"/>
                  </a:cubicBezTo>
                  <a:cubicBezTo>
                    <a:pt x="28" y="165"/>
                    <a:pt x="36" y="167"/>
                    <a:pt x="42" y="172"/>
                  </a:cubicBezTo>
                  <a:cubicBezTo>
                    <a:pt x="48" y="176"/>
                    <a:pt x="52" y="185"/>
                    <a:pt x="52" y="195"/>
                  </a:cubicBezTo>
                  <a:cubicBezTo>
                    <a:pt x="51" y="205"/>
                    <a:pt x="47" y="213"/>
                    <a:pt x="42" y="218"/>
                  </a:cubicBezTo>
                  <a:cubicBezTo>
                    <a:pt x="36" y="223"/>
                    <a:pt x="29" y="224"/>
                    <a:pt x="22" y="224"/>
                  </a:cubicBezTo>
                  <a:cubicBezTo>
                    <a:pt x="14" y="224"/>
                    <a:pt x="8" y="220"/>
                    <a:pt x="4" y="217"/>
                  </a:cubicBezTo>
                  <a:cubicBezTo>
                    <a:pt x="2" y="216"/>
                    <a:pt x="1" y="215"/>
                    <a:pt x="0" y="214"/>
                  </a:cubicBezTo>
                  <a:cubicBezTo>
                    <a:pt x="0" y="309"/>
                    <a:pt x="0" y="309"/>
                    <a:pt x="0" y="309"/>
                  </a:cubicBezTo>
                  <a:cubicBezTo>
                    <a:pt x="0" y="314"/>
                    <a:pt x="3" y="319"/>
                    <a:pt x="7" y="321"/>
                  </a:cubicBezTo>
                  <a:cubicBezTo>
                    <a:pt x="12" y="324"/>
                    <a:pt x="17" y="324"/>
                    <a:pt x="21" y="321"/>
                  </a:cubicBezTo>
                  <a:cubicBezTo>
                    <a:pt x="134" y="253"/>
                    <a:pt x="222" y="264"/>
                    <a:pt x="317" y="316"/>
                  </a:cubicBezTo>
                  <a:cubicBezTo>
                    <a:pt x="322" y="318"/>
                    <a:pt x="328" y="318"/>
                    <a:pt x="332" y="314"/>
                  </a:cubicBezTo>
                  <a:cubicBezTo>
                    <a:pt x="337" y="311"/>
                    <a:pt x="339" y="305"/>
                    <a:pt x="337" y="300"/>
                  </a:cubicBezTo>
                  <a:cubicBezTo>
                    <a:pt x="330" y="268"/>
                    <a:pt x="322" y="237"/>
                    <a:pt x="313" y="208"/>
                  </a:cubicBezTo>
                  <a:cubicBezTo>
                    <a:pt x="329" y="203"/>
                    <a:pt x="329" y="203"/>
                    <a:pt x="329" y="203"/>
                  </a:cubicBezTo>
                  <a:cubicBezTo>
                    <a:pt x="330" y="203"/>
                    <a:pt x="330" y="203"/>
                    <a:pt x="330" y="203"/>
                  </a:cubicBezTo>
                  <a:cubicBezTo>
                    <a:pt x="336" y="202"/>
                    <a:pt x="340" y="205"/>
                    <a:pt x="344" y="207"/>
                  </a:cubicBezTo>
                  <a:cubicBezTo>
                    <a:pt x="348" y="209"/>
                    <a:pt x="352" y="210"/>
                    <a:pt x="356" y="209"/>
                  </a:cubicBezTo>
                  <a:cubicBezTo>
                    <a:pt x="361" y="207"/>
                    <a:pt x="365" y="205"/>
                    <a:pt x="367" y="202"/>
                  </a:cubicBezTo>
                  <a:cubicBezTo>
                    <a:pt x="369" y="199"/>
                    <a:pt x="371" y="194"/>
                    <a:pt x="369" y="187"/>
                  </a:cubicBezTo>
                  <a:cubicBezTo>
                    <a:pt x="367" y="180"/>
                    <a:pt x="364" y="176"/>
                    <a:pt x="360" y="17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latin typeface="微软雅黑" panose="020B0503020204020204" pitchFamily="34" charset="-122"/>
                <a:ea typeface="微软雅黑" panose="020B0503020204020204" pitchFamily="34" charset="-122"/>
              </a:endParaRPr>
            </a:p>
          </p:txBody>
        </p:sp>
        <p:sp>
          <p:nvSpPr>
            <p:cNvPr id="96" name="Freeform 12"/>
            <p:cNvSpPr/>
            <p:nvPr/>
          </p:nvSpPr>
          <p:spPr bwMode="auto">
            <a:xfrm>
              <a:off x="3211" y="732"/>
              <a:ext cx="605" cy="733"/>
            </a:xfrm>
            <a:custGeom>
              <a:avLst/>
              <a:gdLst>
                <a:gd name="T0" fmla="*/ 242 w 256"/>
                <a:gd name="T1" fmla="*/ 0 h 310"/>
                <a:gd name="T2" fmla="*/ 234 w 256"/>
                <a:gd name="T3" fmla="*/ 3 h 310"/>
                <a:gd name="T4" fmla="*/ 73 w 256"/>
                <a:gd name="T5" fmla="*/ 167 h 310"/>
                <a:gd name="T6" fmla="*/ 52 w 256"/>
                <a:gd name="T7" fmla="*/ 154 h 310"/>
                <a:gd name="T8" fmla="*/ 45 w 256"/>
                <a:gd name="T9" fmla="*/ 142 h 310"/>
                <a:gd name="T10" fmla="*/ 38 w 256"/>
                <a:gd name="T11" fmla="*/ 133 h 310"/>
                <a:gd name="T12" fmla="*/ 25 w 256"/>
                <a:gd name="T13" fmla="*/ 130 h 310"/>
                <a:gd name="T14" fmla="*/ 13 w 256"/>
                <a:gd name="T15" fmla="*/ 139 h 310"/>
                <a:gd name="T16" fmla="*/ 10 w 256"/>
                <a:gd name="T17" fmla="*/ 154 h 310"/>
                <a:gd name="T18" fmla="*/ 19 w 256"/>
                <a:gd name="T19" fmla="*/ 163 h 310"/>
                <a:gd name="T20" fmla="*/ 31 w 256"/>
                <a:gd name="T21" fmla="*/ 165 h 310"/>
                <a:gd name="T22" fmla="*/ 46 w 256"/>
                <a:gd name="T23" fmla="*/ 166 h 310"/>
                <a:gd name="T24" fmla="*/ 46 w 256"/>
                <a:gd name="T25" fmla="*/ 166 h 310"/>
                <a:gd name="T26" fmla="*/ 66 w 256"/>
                <a:gd name="T27" fmla="*/ 178 h 310"/>
                <a:gd name="T28" fmla="*/ 0 w 256"/>
                <a:gd name="T29" fmla="*/ 293 h 310"/>
                <a:gd name="T30" fmla="*/ 100 w 256"/>
                <a:gd name="T31" fmla="*/ 270 h 310"/>
                <a:gd name="T32" fmla="*/ 98 w 256"/>
                <a:gd name="T33" fmla="*/ 266 h 310"/>
                <a:gd name="T34" fmla="*/ 93 w 256"/>
                <a:gd name="T35" fmla="*/ 248 h 310"/>
                <a:gd name="T36" fmla="*/ 102 w 256"/>
                <a:gd name="T37" fmla="*/ 228 h 310"/>
                <a:gd name="T38" fmla="*/ 125 w 256"/>
                <a:gd name="T39" fmla="*/ 221 h 310"/>
                <a:gd name="T40" fmla="*/ 148 w 256"/>
                <a:gd name="T41" fmla="*/ 234 h 310"/>
                <a:gd name="T42" fmla="*/ 151 w 256"/>
                <a:gd name="T43" fmla="*/ 254 h 310"/>
                <a:gd name="T44" fmla="*/ 144 w 256"/>
                <a:gd name="T45" fmla="*/ 270 h 310"/>
                <a:gd name="T46" fmla="*/ 256 w 256"/>
                <a:gd name="T47" fmla="*/ 310 h 310"/>
                <a:gd name="T48" fmla="*/ 256 w 256"/>
                <a:gd name="T49" fmla="*/ 191 h 310"/>
                <a:gd name="T50" fmla="*/ 252 w 256"/>
                <a:gd name="T51" fmla="*/ 194 h 310"/>
                <a:gd name="T52" fmla="*/ 234 w 256"/>
                <a:gd name="T53" fmla="*/ 201 h 310"/>
                <a:gd name="T54" fmla="*/ 214 w 256"/>
                <a:gd name="T55" fmla="*/ 195 h 310"/>
                <a:gd name="T56" fmla="*/ 204 w 256"/>
                <a:gd name="T57" fmla="*/ 172 h 310"/>
                <a:gd name="T58" fmla="*/ 214 w 256"/>
                <a:gd name="T59" fmla="*/ 149 h 310"/>
                <a:gd name="T60" fmla="*/ 234 w 256"/>
                <a:gd name="T61" fmla="*/ 142 h 310"/>
                <a:gd name="T62" fmla="*/ 251 w 256"/>
                <a:gd name="T63" fmla="*/ 149 h 310"/>
                <a:gd name="T64" fmla="*/ 256 w 256"/>
                <a:gd name="T65" fmla="*/ 152 h 310"/>
                <a:gd name="T66" fmla="*/ 256 w 256"/>
                <a:gd name="T67" fmla="*/ 14 h 310"/>
                <a:gd name="T68" fmla="*/ 242 w 256"/>
                <a:gd name="T69" fmla="*/ 0 h 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56" h="310">
                  <a:moveTo>
                    <a:pt x="242" y="0"/>
                  </a:moveTo>
                  <a:cubicBezTo>
                    <a:pt x="239" y="1"/>
                    <a:pt x="236" y="2"/>
                    <a:pt x="234" y="3"/>
                  </a:cubicBezTo>
                  <a:cubicBezTo>
                    <a:pt x="173" y="49"/>
                    <a:pt x="119" y="103"/>
                    <a:pt x="73" y="167"/>
                  </a:cubicBezTo>
                  <a:cubicBezTo>
                    <a:pt x="52" y="154"/>
                    <a:pt x="52" y="154"/>
                    <a:pt x="52" y="154"/>
                  </a:cubicBezTo>
                  <a:cubicBezTo>
                    <a:pt x="47" y="151"/>
                    <a:pt x="46" y="146"/>
                    <a:pt x="45" y="142"/>
                  </a:cubicBezTo>
                  <a:cubicBezTo>
                    <a:pt x="43" y="139"/>
                    <a:pt x="41" y="135"/>
                    <a:pt x="38" y="133"/>
                  </a:cubicBezTo>
                  <a:cubicBezTo>
                    <a:pt x="34" y="131"/>
                    <a:pt x="29" y="129"/>
                    <a:pt x="25" y="130"/>
                  </a:cubicBezTo>
                  <a:cubicBezTo>
                    <a:pt x="21" y="130"/>
                    <a:pt x="17" y="132"/>
                    <a:pt x="13" y="139"/>
                  </a:cubicBezTo>
                  <a:cubicBezTo>
                    <a:pt x="9" y="145"/>
                    <a:pt x="9" y="150"/>
                    <a:pt x="10" y="154"/>
                  </a:cubicBezTo>
                  <a:cubicBezTo>
                    <a:pt x="12" y="158"/>
                    <a:pt x="15" y="161"/>
                    <a:pt x="19" y="163"/>
                  </a:cubicBezTo>
                  <a:cubicBezTo>
                    <a:pt x="23" y="166"/>
                    <a:pt x="26" y="166"/>
                    <a:pt x="31" y="165"/>
                  </a:cubicBezTo>
                  <a:cubicBezTo>
                    <a:pt x="35" y="165"/>
                    <a:pt x="40" y="163"/>
                    <a:pt x="46" y="166"/>
                  </a:cubicBezTo>
                  <a:cubicBezTo>
                    <a:pt x="46" y="166"/>
                    <a:pt x="46" y="166"/>
                    <a:pt x="46" y="166"/>
                  </a:cubicBezTo>
                  <a:cubicBezTo>
                    <a:pt x="66" y="178"/>
                    <a:pt x="66" y="178"/>
                    <a:pt x="66" y="178"/>
                  </a:cubicBezTo>
                  <a:cubicBezTo>
                    <a:pt x="42" y="213"/>
                    <a:pt x="20" y="251"/>
                    <a:pt x="0" y="293"/>
                  </a:cubicBezTo>
                  <a:cubicBezTo>
                    <a:pt x="32" y="281"/>
                    <a:pt x="66" y="273"/>
                    <a:pt x="100" y="270"/>
                  </a:cubicBezTo>
                  <a:cubicBezTo>
                    <a:pt x="100" y="269"/>
                    <a:pt x="99" y="268"/>
                    <a:pt x="98" y="266"/>
                  </a:cubicBezTo>
                  <a:cubicBezTo>
                    <a:pt x="95" y="262"/>
                    <a:pt x="92" y="256"/>
                    <a:pt x="93" y="248"/>
                  </a:cubicBezTo>
                  <a:cubicBezTo>
                    <a:pt x="94" y="241"/>
                    <a:pt x="96" y="234"/>
                    <a:pt x="102" y="228"/>
                  </a:cubicBezTo>
                  <a:cubicBezTo>
                    <a:pt x="107" y="223"/>
                    <a:pt x="116" y="220"/>
                    <a:pt x="125" y="221"/>
                  </a:cubicBezTo>
                  <a:cubicBezTo>
                    <a:pt x="135" y="222"/>
                    <a:pt x="144" y="227"/>
                    <a:pt x="148" y="234"/>
                  </a:cubicBezTo>
                  <a:cubicBezTo>
                    <a:pt x="152" y="240"/>
                    <a:pt x="152" y="248"/>
                    <a:pt x="151" y="254"/>
                  </a:cubicBezTo>
                  <a:cubicBezTo>
                    <a:pt x="151" y="261"/>
                    <a:pt x="147" y="266"/>
                    <a:pt x="144" y="270"/>
                  </a:cubicBezTo>
                  <a:cubicBezTo>
                    <a:pt x="186" y="273"/>
                    <a:pt x="225" y="286"/>
                    <a:pt x="256" y="310"/>
                  </a:cubicBezTo>
                  <a:cubicBezTo>
                    <a:pt x="256" y="191"/>
                    <a:pt x="256" y="191"/>
                    <a:pt x="256" y="191"/>
                  </a:cubicBezTo>
                  <a:cubicBezTo>
                    <a:pt x="255" y="192"/>
                    <a:pt x="254" y="193"/>
                    <a:pt x="252" y="194"/>
                  </a:cubicBezTo>
                  <a:cubicBezTo>
                    <a:pt x="248" y="197"/>
                    <a:pt x="242" y="201"/>
                    <a:pt x="234" y="201"/>
                  </a:cubicBezTo>
                  <a:cubicBezTo>
                    <a:pt x="227" y="201"/>
                    <a:pt x="220" y="200"/>
                    <a:pt x="214" y="195"/>
                  </a:cubicBezTo>
                  <a:cubicBezTo>
                    <a:pt x="208" y="190"/>
                    <a:pt x="204" y="182"/>
                    <a:pt x="204" y="172"/>
                  </a:cubicBezTo>
                  <a:cubicBezTo>
                    <a:pt x="204" y="162"/>
                    <a:pt x="208" y="153"/>
                    <a:pt x="214" y="149"/>
                  </a:cubicBezTo>
                  <a:cubicBezTo>
                    <a:pt x="220" y="144"/>
                    <a:pt x="227" y="142"/>
                    <a:pt x="234" y="142"/>
                  </a:cubicBezTo>
                  <a:cubicBezTo>
                    <a:pt x="241" y="142"/>
                    <a:pt x="247" y="146"/>
                    <a:pt x="251" y="149"/>
                  </a:cubicBezTo>
                  <a:cubicBezTo>
                    <a:pt x="254" y="151"/>
                    <a:pt x="255" y="152"/>
                    <a:pt x="256" y="152"/>
                  </a:cubicBezTo>
                  <a:cubicBezTo>
                    <a:pt x="256" y="14"/>
                    <a:pt x="256" y="14"/>
                    <a:pt x="256" y="14"/>
                  </a:cubicBezTo>
                  <a:cubicBezTo>
                    <a:pt x="256" y="7"/>
                    <a:pt x="249" y="0"/>
                    <a:pt x="24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latin typeface="微软雅黑" panose="020B0503020204020204" pitchFamily="34" charset="-122"/>
                <a:ea typeface="微软雅黑" panose="020B0503020204020204" pitchFamily="34" charset="-122"/>
              </a:endParaRPr>
            </a:p>
          </p:txBody>
        </p:sp>
        <p:sp>
          <p:nvSpPr>
            <p:cNvPr id="97" name="Freeform 13"/>
            <p:cNvSpPr/>
            <p:nvPr/>
          </p:nvSpPr>
          <p:spPr bwMode="auto">
            <a:xfrm>
              <a:off x="2927" y="1283"/>
              <a:ext cx="1034" cy="767"/>
            </a:xfrm>
            <a:custGeom>
              <a:avLst/>
              <a:gdLst>
                <a:gd name="T0" fmla="*/ 432 w 437"/>
                <a:gd name="T1" fmla="*/ 181 h 324"/>
                <a:gd name="T2" fmla="*/ 419 w 437"/>
                <a:gd name="T3" fmla="*/ 177 h 324"/>
                <a:gd name="T4" fmla="*/ 408 w 437"/>
                <a:gd name="T5" fmla="*/ 181 h 324"/>
                <a:gd name="T6" fmla="*/ 395 w 437"/>
                <a:gd name="T7" fmla="*/ 187 h 324"/>
                <a:gd name="T8" fmla="*/ 376 w 437"/>
                <a:gd name="T9" fmla="*/ 187 h 324"/>
                <a:gd name="T10" fmla="*/ 376 w 437"/>
                <a:gd name="T11" fmla="*/ 110 h 324"/>
                <a:gd name="T12" fmla="*/ 245 w 437"/>
                <a:gd name="T13" fmla="*/ 60 h 324"/>
                <a:gd name="T14" fmla="*/ 247 w 437"/>
                <a:gd name="T15" fmla="*/ 42 h 324"/>
                <a:gd name="T16" fmla="*/ 254 w 437"/>
                <a:gd name="T17" fmla="*/ 30 h 324"/>
                <a:gd name="T18" fmla="*/ 260 w 437"/>
                <a:gd name="T19" fmla="*/ 20 h 324"/>
                <a:gd name="T20" fmla="*/ 258 w 437"/>
                <a:gd name="T21" fmla="*/ 7 h 324"/>
                <a:gd name="T22" fmla="*/ 244 w 437"/>
                <a:gd name="T23" fmla="*/ 0 h 324"/>
                <a:gd name="T24" fmla="*/ 242 w 437"/>
                <a:gd name="T25" fmla="*/ 0 h 324"/>
                <a:gd name="T26" fmla="*/ 230 w 437"/>
                <a:gd name="T27" fmla="*/ 4 h 324"/>
                <a:gd name="T28" fmla="*/ 225 w 437"/>
                <a:gd name="T29" fmla="*/ 16 h 324"/>
                <a:gd name="T30" fmla="*/ 228 w 437"/>
                <a:gd name="T31" fmla="*/ 27 h 324"/>
                <a:gd name="T32" fmla="*/ 234 w 437"/>
                <a:gd name="T33" fmla="*/ 41 h 324"/>
                <a:gd name="T34" fmla="*/ 234 w 437"/>
                <a:gd name="T35" fmla="*/ 41 h 324"/>
                <a:gd name="T36" fmla="*/ 231 w 437"/>
                <a:gd name="T37" fmla="*/ 60 h 324"/>
                <a:gd name="T38" fmla="*/ 230 w 437"/>
                <a:gd name="T39" fmla="*/ 60 h 324"/>
                <a:gd name="T40" fmla="*/ 105 w 437"/>
                <a:gd name="T41" fmla="*/ 93 h 324"/>
                <a:gd name="T42" fmla="*/ 67 w 437"/>
                <a:gd name="T43" fmla="*/ 196 h 324"/>
                <a:gd name="T44" fmla="*/ 44 w 437"/>
                <a:gd name="T45" fmla="*/ 190 h 324"/>
                <a:gd name="T46" fmla="*/ 33 w 437"/>
                <a:gd name="T47" fmla="*/ 181 h 324"/>
                <a:gd name="T48" fmla="*/ 24 w 437"/>
                <a:gd name="T49" fmla="*/ 174 h 324"/>
                <a:gd name="T50" fmla="*/ 10 w 437"/>
                <a:gd name="T51" fmla="*/ 175 h 324"/>
                <a:gd name="T52" fmla="*/ 2 w 437"/>
                <a:gd name="T53" fmla="*/ 187 h 324"/>
                <a:gd name="T54" fmla="*/ 3 w 437"/>
                <a:gd name="T55" fmla="*/ 202 h 324"/>
                <a:gd name="T56" fmla="*/ 15 w 437"/>
                <a:gd name="T57" fmla="*/ 209 h 324"/>
                <a:gd name="T58" fmla="*/ 26 w 437"/>
                <a:gd name="T59" fmla="*/ 207 h 324"/>
                <a:gd name="T60" fmla="*/ 41 w 437"/>
                <a:gd name="T61" fmla="*/ 203 h 324"/>
                <a:gd name="T62" fmla="*/ 41 w 437"/>
                <a:gd name="T63" fmla="*/ 203 h 324"/>
                <a:gd name="T64" fmla="*/ 63 w 437"/>
                <a:gd name="T65" fmla="*/ 209 h 324"/>
                <a:gd name="T66" fmla="*/ 38 w 437"/>
                <a:gd name="T67" fmla="*/ 300 h 324"/>
                <a:gd name="T68" fmla="*/ 43 w 437"/>
                <a:gd name="T69" fmla="*/ 314 h 324"/>
                <a:gd name="T70" fmla="*/ 58 w 437"/>
                <a:gd name="T71" fmla="*/ 315 h 324"/>
                <a:gd name="T72" fmla="*/ 355 w 437"/>
                <a:gd name="T73" fmla="*/ 321 h 324"/>
                <a:gd name="T74" fmla="*/ 369 w 437"/>
                <a:gd name="T75" fmla="*/ 321 h 324"/>
                <a:gd name="T76" fmla="*/ 376 w 437"/>
                <a:gd name="T77" fmla="*/ 309 h 324"/>
                <a:gd name="T78" fmla="*/ 376 w 437"/>
                <a:gd name="T79" fmla="*/ 201 h 324"/>
                <a:gd name="T80" fmla="*/ 395 w 437"/>
                <a:gd name="T81" fmla="*/ 201 h 324"/>
                <a:gd name="T82" fmla="*/ 395 w 437"/>
                <a:gd name="T83" fmla="*/ 201 h 324"/>
                <a:gd name="T84" fmla="*/ 408 w 437"/>
                <a:gd name="T85" fmla="*/ 208 h 324"/>
                <a:gd name="T86" fmla="*/ 419 w 437"/>
                <a:gd name="T87" fmla="*/ 213 h 324"/>
                <a:gd name="T88" fmla="*/ 431 w 437"/>
                <a:gd name="T89" fmla="*/ 209 h 324"/>
                <a:gd name="T90" fmla="*/ 437 w 437"/>
                <a:gd name="T91" fmla="*/ 195 h 324"/>
                <a:gd name="T92" fmla="*/ 432 w 437"/>
                <a:gd name="T93" fmla="*/ 181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37" h="324">
                  <a:moveTo>
                    <a:pt x="432" y="181"/>
                  </a:moveTo>
                  <a:cubicBezTo>
                    <a:pt x="428" y="178"/>
                    <a:pt x="424" y="177"/>
                    <a:pt x="419" y="177"/>
                  </a:cubicBezTo>
                  <a:cubicBezTo>
                    <a:pt x="415" y="177"/>
                    <a:pt x="411" y="179"/>
                    <a:pt x="408" y="181"/>
                  </a:cubicBezTo>
                  <a:cubicBezTo>
                    <a:pt x="405" y="184"/>
                    <a:pt x="401" y="187"/>
                    <a:pt x="395" y="187"/>
                  </a:cubicBezTo>
                  <a:cubicBezTo>
                    <a:pt x="376" y="187"/>
                    <a:pt x="376" y="187"/>
                    <a:pt x="376" y="187"/>
                  </a:cubicBezTo>
                  <a:cubicBezTo>
                    <a:pt x="376" y="110"/>
                    <a:pt x="376" y="110"/>
                    <a:pt x="376" y="110"/>
                  </a:cubicBezTo>
                  <a:cubicBezTo>
                    <a:pt x="345" y="76"/>
                    <a:pt x="297" y="60"/>
                    <a:pt x="245" y="60"/>
                  </a:cubicBezTo>
                  <a:cubicBezTo>
                    <a:pt x="247" y="42"/>
                    <a:pt x="247" y="42"/>
                    <a:pt x="247" y="42"/>
                  </a:cubicBezTo>
                  <a:cubicBezTo>
                    <a:pt x="248" y="37"/>
                    <a:pt x="252" y="33"/>
                    <a:pt x="254" y="30"/>
                  </a:cubicBezTo>
                  <a:cubicBezTo>
                    <a:pt x="257" y="27"/>
                    <a:pt x="259" y="24"/>
                    <a:pt x="260" y="20"/>
                  </a:cubicBezTo>
                  <a:cubicBezTo>
                    <a:pt x="261" y="15"/>
                    <a:pt x="260" y="10"/>
                    <a:pt x="258" y="7"/>
                  </a:cubicBezTo>
                  <a:cubicBezTo>
                    <a:pt x="255" y="3"/>
                    <a:pt x="252" y="1"/>
                    <a:pt x="244" y="0"/>
                  </a:cubicBezTo>
                  <a:cubicBezTo>
                    <a:pt x="243" y="0"/>
                    <a:pt x="243" y="0"/>
                    <a:pt x="242" y="0"/>
                  </a:cubicBezTo>
                  <a:cubicBezTo>
                    <a:pt x="236" y="0"/>
                    <a:pt x="232" y="1"/>
                    <a:pt x="230" y="4"/>
                  </a:cubicBezTo>
                  <a:cubicBezTo>
                    <a:pt x="227" y="7"/>
                    <a:pt x="225" y="11"/>
                    <a:pt x="225" y="16"/>
                  </a:cubicBezTo>
                  <a:cubicBezTo>
                    <a:pt x="224" y="20"/>
                    <a:pt x="226" y="24"/>
                    <a:pt x="228" y="27"/>
                  </a:cubicBezTo>
                  <a:cubicBezTo>
                    <a:pt x="230" y="31"/>
                    <a:pt x="234" y="35"/>
                    <a:pt x="234" y="41"/>
                  </a:cubicBezTo>
                  <a:cubicBezTo>
                    <a:pt x="234" y="41"/>
                    <a:pt x="234" y="41"/>
                    <a:pt x="234" y="41"/>
                  </a:cubicBezTo>
                  <a:cubicBezTo>
                    <a:pt x="231" y="60"/>
                    <a:pt x="231" y="60"/>
                    <a:pt x="231" y="60"/>
                  </a:cubicBezTo>
                  <a:cubicBezTo>
                    <a:pt x="231" y="60"/>
                    <a:pt x="231" y="60"/>
                    <a:pt x="230" y="60"/>
                  </a:cubicBezTo>
                  <a:cubicBezTo>
                    <a:pt x="188" y="62"/>
                    <a:pt x="144" y="74"/>
                    <a:pt x="105" y="93"/>
                  </a:cubicBezTo>
                  <a:cubicBezTo>
                    <a:pt x="91" y="125"/>
                    <a:pt x="78" y="159"/>
                    <a:pt x="67" y="196"/>
                  </a:cubicBezTo>
                  <a:cubicBezTo>
                    <a:pt x="44" y="190"/>
                    <a:pt x="44" y="190"/>
                    <a:pt x="44" y="190"/>
                  </a:cubicBezTo>
                  <a:cubicBezTo>
                    <a:pt x="38" y="189"/>
                    <a:pt x="36" y="184"/>
                    <a:pt x="33" y="181"/>
                  </a:cubicBezTo>
                  <a:cubicBezTo>
                    <a:pt x="30" y="178"/>
                    <a:pt x="28" y="175"/>
                    <a:pt x="24" y="174"/>
                  </a:cubicBezTo>
                  <a:cubicBezTo>
                    <a:pt x="19" y="173"/>
                    <a:pt x="14" y="173"/>
                    <a:pt x="10" y="175"/>
                  </a:cubicBezTo>
                  <a:cubicBezTo>
                    <a:pt x="7" y="176"/>
                    <a:pt x="3" y="180"/>
                    <a:pt x="2" y="187"/>
                  </a:cubicBezTo>
                  <a:cubicBezTo>
                    <a:pt x="0" y="194"/>
                    <a:pt x="1" y="199"/>
                    <a:pt x="3" y="202"/>
                  </a:cubicBezTo>
                  <a:cubicBezTo>
                    <a:pt x="6" y="205"/>
                    <a:pt x="10" y="207"/>
                    <a:pt x="15" y="209"/>
                  </a:cubicBezTo>
                  <a:cubicBezTo>
                    <a:pt x="19" y="210"/>
                    <a:pt x="22" y="209"/>
                    <a:pt x="26" y="207"/>
                  </a:cubicBezTo>
                  <a:cubicBezTo>
                    <a:pt x="30" y="205"/>
                    <a:pt x="35" y="202"/>
                    <a:pt x="41" y="203"/>
                  </a:cubicBezTo>
                  <a:cubicBezTo>
                    <a:pt x="41" y="203"/>
                    <a:pt x="41" y="203"/>
                    <a:pt x="41" y="203"/>
                  </a:cubicBezTo>
                  <a:cubicBezTo>
                    <a:pt x="63" y="209"/>
                    <a:pt x="63" y="209"/>
                    <a:pt x="63" y="209"/>
                  </a:cubicBezTo>
                  <a:cubicBezTo>
                    <a:pt x="54" y="238"/>
                    <a:pt x="46" y="268"/>
                    <a:pt x="38" y="300"/>
                  </a:cubicBezTo>
                  <a:cubicBezTo>
                    <a:pt x="37" y="305"/>
                    <a:pt x="39" y="311"/>
                    <a:pt x="43" y="314"/>
                  </a:cubicBezTo>
                  <a:cubicBezTo>
                    <a:pt x="48" y="317"/>
                    <a:pt x="54" y="318"/>
                    <a:pt x="58" y="315"/>
                  </a:cubicBezTo>
                  <a:cubicBezTo>
                    <a:pt x="161" y="259"/>
                    <a:pt x="252" y="259"/>
                    <a:pt x="355" y="321"/>
                  </a:cubicBezTo>
                  <a:cubicBezTo>
                    <a:pt x="359" y="324"/>
                    <a:pt x="365" y="324"/>
                    <a:pt x="369" y="321"/>
                  </a:cubicBezTo>
                  <a:cubicBezTo>
                    <a:pt x="373" y="319"/>
                    <a:pt x="376" y="314"/>
                    <a:pt x="376" y="309"/>
                  </a:cubicBezTo>
                  <a:cubicBezTo>
                    <a:pt x="376" y="201"/>
                    <a:pt x="376" y="201"/>
                    <a:pt x="376" y="201"/>
                  </a:cubicBezTo>
                  <a:cubicBezTo>
                    <a:pt x="395" y="201"/>
                    <a:pt x="395" y="201"/>
                    <a:pt x="395" y="201"/>
                  </a:cubicBezTo>
                  <a:cubicBezTo>
                    <a:pt x="395" y="201"/>
                    <a:pt x="395" y="201"/>
                    <a:pt x="395" y="201"/>
                  </a:cubicBezTo>
                  <a:cubicBezTo>
                    <a:pt x="401" y="201"/>
                    <a:pt x="405" y="205"/>
                    <a:pt x="408" y="208"/>
                  </a:cubicBezTo>
                  <a:cubicBezTo>
                    <a:pt x="411" y="211"/>
                    <a:pt x="414" y="213"/>
                    <a:pt x="419" y="213"/>
                  </a:cubicBezTo>
                  <a:cubicBezTo>
                    <a:pt x="424" y="213"/>
                    <a:pt x="428" y="212"/>
                    <a:pt x="431" y="209"/>
                  </a:cubicBezTo>
                  <a:cubicBezTo>
                    <a:pt x="434" y="207"/>
                    <a:pt x="437" y="203"/>
                    <a:pt x="437" y="195"/>
                  </a:cubicBezTo>
                  <a:cubicBezTo>
                    <a:pt x="437" y="187"/>
                    <a:pt x="435" y="184"/>
                    <a:pt x="432" y="18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latin typeface="微软雅黑" panose="020B0503020204020204" pitchFamily="34" charset="-122"/>
                <a:ea typeface="微软雅黑" panose="020B0503020204020204" pitchFamily="34" charset="-122"/>
              </a:endParaRPr>
            </a:p>
          </p:txBody>
        </p:sp>
        <p:sp>
          <p:nvSpPr>
            <p:cNvPr id="98" name="Freeform 14"/>
            <p:cNvSpPr/>
            <p:nvPr/>
          </p:nvSpPr>
          <p:spPr bwMode="auto">
            <a:xfrm>
              <a:off x="3757" y="2100"/>
              <a:ext cx="168" cy="563"/>
            </a:xfrm>
            <a:custGeom>
              <a:avLst/>
              <a:gdLst>
                <a:gd name="T0" fmla="*/ 0 w 71"/>
                <a:gd name="T1" fmla="*/ 238 h 238"/>
                <a:gd name="T2" fmla="*/ 18 w 71"/>
                <a:gd name="T3" fmla="*/ 238 h 238"/>
                <a:gd name="T4" fmla="*/ 18 w 71"/>
                <a:gd name="T5" fmla="*/ 233 h 238"/>
                <a:gd name="T6" fmla="*/ 13 w 71"/>
                <a:gd name="T7" fmla="*/ 226 h 238"/>
                <a:gd name="T8" fmla="*/ 6 w 71"/>
                <a:gd name="T9" fmla="*/ 208 h 238"/>
                <a:gd name="T10" fmla="*/ 12 w 71"/>
                <a:gd name="T11" fmla="*/ 188 h 238"/>
                <a:gd name="T12" fmla="*/ 35 w 71"/>
                <a:gd name="T13" fmla="*/ 178 h 238"/>
                <a:gd name="T14" fmla="*/ 59 w 71"/>
                <a:gd name="T15" fmla="*/ 188 h 238"/>
                <a:gd name="T16" fmla="*/ 65 w 71"/>
                <a:gd name="T17" fmla="*/ 208 h 238"/>
                <a:gd name="T18" fmla="*/ 59 w 71"/>
                <a:gd name="T19" fmla="*/ 225 h 238"/>
                <a:gd name="T20" fmla="*/ 55 w 71"/>
                <a:gd name="T21" fmla="*/ 231 h 238"/>
                <a:gd name="T22" fmla="*/ 55 w 71"/>
                <a:gd name="T23" fmla="*/ 238 h 238"/>
                <a:gd name="T24" fmla="*/ 71 w 71"/>
                <a:gd name="T25" fmla="*/ 238 h 238"/>
                <a:gd name="T26" fmla="*/ 71 w 71"/>
                <a:gd name="T27" fmla="*/ 0 h 238"/>
                <a:gd name="T28" fmla="*/ 0 w 71"/>
                <a:gd name="T29" fmla="*/ 0 h 238"/>
                <a:gd name="T30" fmla="*/ 0 w 71"/>
                <a:gd name="T31" fmla="*/ 238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1" h="238">
                  <a:moveTo>
                    <a:pt x="0" y="238"/>
                  </a:moveTo>
                  <a:cubicBezTo>
                    <a:pt x="18" y="238"/>
                    <a:pt x="18" y="238"/>
                    <a:pt x="18" y="238"/>
                  </a:cubicBezTo>
                  <a:cubicBezTo>
                    <a:pt x="18" y="233"/>
                    <a:pt x="18" y="233"/>
                    <a:pt x="18" y="233"/>
                  </a:cubicBezTo>
                  <a:cubicBezTo>
                    <a:pt x="18" y="231"/>
                    <a:pt x="17" y="231"/>
                    <a:pt x="13" y="226"/>
                  </a:cubicBezTo>
                  <a:cubicBezTo>
                    <a:pt x="10" y="222"/>
                    <a:pt x="6" y="216"/>
                    <a:pt x="6" y="208"/>
                  </a:cubicBezTo>
                  <a:cubicBezTo>
                    <a:pt x="6" y="201"/>
                    <a:pt x="8" y="194"/>
                    <a:pt x="12" y="188"/>
                  </a:cubicBezTo>
                  <a:cubicBezTo>
                    <a:pt x="17" y="182"/>
                    <a:pt x="26" y="178"/>
                    <a:pt x="35" y="178"/>
                  </a:cubicBezTo>
                  <a:cubicBezTo>
                    <a:pt x="45" y="178"/>
                    <a:pt x="54" y="182"/>
                    <a:pt x="59" y="188"/>
                  </a:cubicBezTo>
                  <a:cubicBezTo>
                    <a:pt x="64" y="194"/>
                    <a:pt x="65" y="201"/>
                    <a:pt x="65" y="208"/>
                  </a:cubicBezTo>
                  <a:cubicBezTo>
                    <a:pt x="65" y="216"/>
                    <a:pt x="61" y="222"/>
                    <a:pt x="59" y="225"/>
                  </a:cubicBezTo>
                  <a:cubicBezTo>
                    <a:pt x="55" y="230"/>
                    <a:pt x="55" y="230"/>
                    <a:pt x="55" y="231"/>
                  </a:cubicBezTo>
                  <a:cubicBezTo>
                    <a:pt x="55" y="238"/>
                    <a:pt x="55" y="238"/>
                    <a:pt x="55" y="238"/>
                  </a:cubicBezTo>
                  <a:cubicBezTo>
                    <a:pt x="71" y="238"/>
                    <a:pt x="71" y="238"/>
                    <a:pt x="71" y="238"/>
                  </a:cubicBezTo>
                  <a:cubicBezTo>
                    <a:pt x="71" y="0"/>
                    <a:pt x="71" y="0"/>
                    <a:pt x="71" y="0"/>
                  </a:cubicBezTo>
                  <a:cubicBezTo>
                    <a:pt x="0" y="0"/>
                    <a:pt x="0" y="0"/>
                    <a:pt x="0" y="0"/>
                  </a:cubicBezTo>
                  <a:lnTo>
                    <a:pt x="0" y="23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latin typeface="微软雅黑" panose="020B0503020204020204" pitchFamily="34" charset="-122"/>
                <a:ea typeface="微软雅黑" panose="020B0503020204020204" pitchFamily="34" charset="-122"/>
              </a:endParaRPr>
            </a:p>
          </p:txBody>
        </p:sp>
        <p:sp>
          <p:nvSpPr>
            <p:cNvPr id="99" name="Freeform 15"/>
            <p:cNvSpPr/>
            <p:nvPr/>
          </p:nvSpPr>
          <p:spPr bwMode="auto">
            <a:xfrm>
              <a:off x="3757" y="2549"/>
              <a:ext cx="168" cy="642"/>
            </a:xfrm>
            <a:custGeom>
              <a:avLst/>
              <a:gdLst>
                <a:gd name="T0" fmla="*/ 71 w 71"/>
                <a:gd name="T1" fmla="*/ 72 h 271"/>
                <a:gd name="T2" fmla="*/ 43 w 71"/>
                <a:gd name="T3" fmla="*/ 72 h 271"/>
                <a:gd name="T4" fmla="*/ 43 w 71"/>
                <a:gd name="T5" fmla="*/ 41 h 271"/>
                <a:gd name="T6" fmla="*/ 49 w 71"/>
                <a:gd name="T7" fmla="*/ 29 h 271"/>
                <a:gd name="T8" fmla="*/ 53 w 71"/>
                <a:gd name="T9" fmla="*/ 18 h 271"/>
                <a:gd name="T10" fmla="*/ 50 w 71"/>
                <a:gd name="T11" fmla="*/ 5 h 271"/>
                <a:gd name="T12" fmla="*/ 36 w 71"/>
                <a:gd name="T13" fmla="*/ 0 h 271"/>
                <a:gd name="T14" fmla="*/ 21 w 71"/>
                <a:gd name="T15" fmla="*/ 5 h 271"/>
                <a:gd name="T16" fmla="*/ 18 w 71"/>
                <a:gd name="T17" fmla="*/ 18 h 271"/>
                <a:gd name="T18" fmla="*/ 22 w 71"/>
                <a:gd name="T19" fmla="*/ 29 h 271"/>
                <a:gd name="T20" fmla="*/ 30 w 71"/>
                <a:gd name="T21" fmla="*/ 42 h 271"/>
                <a:gd name="T22" fmla="*/ 30 w 71"/>
                <a:gd name="T23" fmla="*/ 42 h 271"/>
                <a:gd name="T24" fmla="*/ 30 w 71"/>
                <a:gd name="T25" fmla="*/ 72 h 271"/>
                <a:gd name="T26" fmla="*/ 0 w 71"/>
                <a:gd name="T27" fmla="*/ 72 h 271"/>
                <a:gd name="T28" fmla="*/ 0 w 71"/>
                <a:gd name="T29" fmla="*/ 271 h 271"/>
                <a:gd name="T30" fmla="*/ 71 w 71"/>
                <a:gd name="T31" fmla="*/ 257 h 271"/>
                <a:gd name="T32" fmla="*/ 71 w 71"/>
                <a:gd name="T33" fmla="*/ 72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1" h="271">
                  <a:moveTo>
                    <a:pt x="71" y="72"/>
                  </a:moveTo>
                  <a:cubicBezTo>
                    <a:pt x="43" y="72"/>
                    <a:pt x="43" y="72"/>
                    <a:pt x="43" y="72"/>
                  </a:cubicBezTo>
                  <a:cubicBezTo>
                    <a:pt x="43" y="41"/>
                    <a:pt x="43" y="41"/>
                    <a:pt x="43" y="41"/>
                  </a:cubicBezTo>
                  <a:cubicBezTo>
                    <a:pt x="43" y="36"/>
                    <a:pt x="47" y="32"/>
                    <a:pt x="49" y="29"/>
                  </a:cubicBezTo>
                  <a:cubicBezTo>
                    <a:pt x="52" y="25"/>
                    <a:pt x="53" y="22"/>
                    <a:pt x="53" y="18"/>
                  </a:cubicBezTo>
                  <a:cubicBezTo>
                    <a:pt x="53" y="13"/>
                    <a:pt x="52" y="8"/>
                    <a:pt x="50" y="5"/>
                  </a:cubicBezTo>
                  <a:cubicBezTo>
                    <a:pt x="47" y="2"/>
                    <a:pt x="43" y="0"/>
                    <a:pt x="36" y="0"/>
                  </a:cubicBezTo>
                  <a:cubicBezTo>
                    <a:pt x="28" y="0"/>
                    <a:pt x="24" y="2"/>
                    <a:pt x="21" y="5"/>
                  </a:cubicBezTo>
                  <a:cubicBezTo>
                    <a:pt x="19" y="8"/>
                    <a:pt x="18" y="13"/>
                    <a:pt x="18" y="18"/>
                  </a:cubicBezTo>
                  <a:cubicBezTo>
                    <a:pt x="18" y="22"/>
                    <a:pt x="20" y="25"/>
                    <a:pt x="22" y="29"/>
                  </a:cubicBezTo>
                  <a:cubicBezTo>
                    <a:pt x="25" y="32"/>
                    <a:pt x="29" y="36"/>
                    <a:pt x="30" y="42"/>
                  </a:cubicBezTo>
                  <a:cubicBezTo>
                    <a:pt x="30" y="42"/>
                    <a:pt x="30" y="42"/>
                    <a:pt x="30" y="42"/>
                  </a:cubicBezTo>
                  <a:cubicBezTo>
                    <a:pt x="30" y="72"/>
                    <a:pt x="30" y="72"/>
                    <a:pt x="30" y="72"/>
                  </a:cubicBezTo>
                  <a:cubicBezTo>
                    <a:pt x="0" y="72"/>
                    <a:pt x="0" y="72"/>
                    <a:pt x="0" y="72"/>
                  </a:cubicBezTo>
                  <a:cubicBezTo>
                    <a:pt x="0" y="271"/>
                    <a:pt x="0" y="271"/>
                    <a:pt x="0" y="271"/>
                  </a:cubicBezTo>
                  <a:cubicBezTo>
                    <a:pt x="71" y="257"/>
                    <a:pt x="71" y="257"/>
                    <a:pt x="71" y="257"/>
                  </a:cubicBezTo>
                  <a:lnTo>
                    <a:pt x="71" y="7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latin typeface="微软雅黑" panose="020B0503020204020204" pitchFamily="34" charset="-122"/>
                <a:ea typeface="微软雅黑" panose="020B0503020204020204" pitchFamily="34" charset="-122"/>
              </a:endParaRPr>
            </a:p>
          </p:txBody>
        </p:sp>
        <p:sp>
          <p:nvSpPr>
            <p:cNvPr id="100" name="Freeform 16"/>
            <p:cNvSpPr/>
            <p:nvPr/>
          </p:nvSpPr>
          <p:spPr bwMode="auto">
            <a:xfrm>
              <a:off x="3842" y="3676"/>
              <a:ext cx="112" cy="163"/>
            </a:xfrm>
            <a:custGeom>
              <a:avLst/>
              <a:gdLst>
                <a:gd name="T0" fmla="*/ 35 w 47"/>
                <a:gd name="T1" fmla="*/ 34 h 69"/>
                <a:gd name="T2" fmla="*/ 24 w 47"/>
                <a:gd name="T3" fmla="*/ 25 h 69"/>
                <a:gd name="T4" fmla="*/ 23 w 47"/>
                <a:gd name="T5" fmla="*/ 25 h 69"/>
                <a:gd name="T6" fmla="*/ 13 w 47"/>
                <a:gd name="T7" fmla="*/ 0 h 69"/>
                <a:gd name="T8" fmla="*/ 0 w 47"/>
                <a:gd name="T9" fmla="*/ 5 h 69"/>
                <a:gd name="T10" fmla="*/ 11 w 47"/>
                <a:gd name="T11" fmla="*/ 31 h 69"/>
                <a:gd name="T12" fmla="*/ 11 w 47"/>
                <a:gd name="T13" fmla="*/ 45 h 69"/>
                <a:gd name="T14" fmla="*/ 11 w 47"/>
                <a:gd name="T15" fmla="*/ 56 h 69"/>
                <a:gd name="T16" fmla="*/ 20 w 47"/>
                <a:gd name="T17" fmla="*/ 67 h 69"/>
                <a:gd name="T18" fmla="*/ 35 w 47"/>
                <a:gd name="T19" fmla="*/ 66 h 69"/>
                <a:gd name="T20" fmla="*/ 46 w 47"/>
                <a:gd name="T21" fmla="*/ 55 h 69"/>
                <a:gd name="T22" fmla="*/ 44 w 47"/>
                <a:gd name="T23" fmla="*/ 42 h 69"/>
                <a:gd name="T24" fmla="*/ 35 w 47"/>
                <a:gd name="T25" fmla="*/ 34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7" h="69">
                  <a:moveTo>
                    <a:pt x="35" y="34"/>
                  </a:moveTo>
                  <a:cubicBezTo>
                    <a:pt x="32" y="32"/>
                    <a:pt x="26" y="30"/>
                    <a:pt x="24" y="25"/>
                  </a:cubicBezTo>
                  <a:cubicBezTo>
                    <a:pt x="24" y="25"/>
                    <a:pt x="24" y="25"/>
                    <a:pt x="23" y="25"/>
                  </a:cubicBezTo>
                  <a:cubicBezTo>
                    <a:pt x="13" y="0"/>
                    <a:pt x="13" y="0"/>
                    <a:pt x="13" y="0"/>
                  </a:cubicBezTo>
                  <a:cubicBezTo>
                    <a:pt x="0" y="5"/>
                    <a:pt x="0" y="5"/>
                    <a:pt x="0" y="5"/>
                  </a:cubicBezTo>
                  <a:cubicBezTo>
                    <a:pt x="11" y="31"/>
                    <a:pt x="11" y="31"/>
                    <a:pt x="11" y="31"/>
                  </a:cubicBezTo>
                  <a:cubicBezTo>
                    <a:pt x="14" y="36"/>
                    <a:pt x="12" y="41"/>
                    <a:pt x="11" y="45"/>
                  </a:cubicBezTo>
                  <a:cubicBezTo>
                    <a:pt x="10" y="49"/>
                    <a:pt x="10" y="52"/>
                    <a:pt x="11" y="56"/>
                  </a:cubicBezTo>
                  <a:cubicBezTo>
                    <a:pt x="13" y="61"/>
                    <a:pt x="16" y="65"/>
                    <a:pt x="20" y="67"/>
                  </a:cubicBezTo>
                  <a:cubicBezTo>
                    <a:pt x="24" y="69"/>
                    <a:pt x="28" y="69"/>
                    <a:pt x="35" y="66"/>
                  </a:cubicBezTo>
                  <a:cubicBezTo>
                    <a:pt x="42" y="63"/>
                    <a:pt x="45" y="59"/>
                    <a:pt x="46" y="55"/>
                  </a:cubicBezTo>
                  <a:cubicBezTo>
                    <a:pt x="47" y="51"/>
                    <a:pt x="46" y="47"/>
                    <a:pt x="44" y="42"/>
                  </a:cubicBezTo>
                  <a:cubicBezTo>
                    <a:pt x="42" y="38"/>
                    <a:pt x="39" y="36"/>
                    <a:pt x="35" y="3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latin typeface="微软雅黑" panose="020B0503020204020204" pitchFamily="34" charset="-122"/>
                <a:ea typeface="微软雅黑" panose="020B0503020204020204" pitchFamily="34" charset="-122"/>
              </a:endParaRPr>
            </a:p>
          </p:txBody>
        </p:sp>
        <p:sp>
          <p:nvSpPr>
            <p:cNvPr id="101" name="Freeform 17"/>
            <p:cNvSpPr/>
            <p:nvPr/>
          </p:nvSpPr>
          <p:spPr bwMode="auto">
            <a:xfrm>
              <a:off x="3790" y="3479"/>
              <a:ext cx="795" cy="569"/>
            </a:xfrm>
            <a:custGeom>
              <a:avLst/>
              <a:gdLst>
                <a:gd name="T0" fmla="*/ 300 w 336"/>
                <a:gd name="T1" fmla="*/ 0 h 240"/>
                <a:gd name="T2" fmla="*/ 274 w 336"/>
                <a:gd name="T3" fmla="*/ 11 h 240"/>
                <a:gd name="T4" fmla="*/ 264 w 336"/>
                <a:gd name="T5" fmla="*/ 38 h 240"/>
                <a:gd name="T6" fmla="*/ 231 w 336"/>
                <a:gd name="T7" fmla="*/ 143 h 240"/>
                <a:gd name="T8" fmla="*/ 164 w 336"/>
                <a:gd name="T9" fmla="*/ 165 h 240"/>
                <a:gd name="T10" fmla="*/ 70 w 336"/>
                <a:gd name="T11" fmla="*/ 95 h 240"/>
                <a:gd name="T12" fmla="*/ 54 w 336"/>
                <a:gd name="T13" fmla="*/ 99 h 240"/>
                <a:gd name="T14" fmla="*/ 56 w 336"/>
                <a:gd name="T15" fmla="*/ 102 h 240"/>
                <a:gd name="T16" fmla="*/ 63 w 336"/>
                <a:gd name="T17" fmla="*/ 107 h 240"/>
                <a:gd name="T18" fmla="*/ 77 w 336"/>
                <a:gd name="T19" fmla="*/ 120 h 240"/>
                <a:gd name="T20" fmla="*/ 79 w 336"/>
                <a:gd name="T21" fmla="*/ 141 h 240"/>
                <a:gd name="T22" fmla="*/ 62 w 336"/>
                <a:gd name="T23" fmla="*/ 159 h 240"/>
                <a:gd name="T24" fmla="*/ 37 w 336"/>
                <a:gd name="T25" fmla="*/ 160 h 240"/>
                <a:gd name="T26" fmla="*/ 23 w 336"/>
                <a:gd name="T27" fmla="*/ 144 h 240"/>
                <a:gd name="T28" fmla="*/ 22 w 336"/>
                <a:gd name="T29" fmla="*/ 125 h 240"/>
                <a:gd name="T30" fmla="*/ 23 w 336"/>
                <a:gd name="T31" fmla="*/ 118 h 240"/>
                <a:gd name="T32" fmla="*/ 18 w 336"/>
                <a:gd name="T33" fmla="*/ 108 h 240"/>
                <a:gd name="T34" fmla="*/ 0 w 336"/>
                <a:gd name="T35" fmla="*/ 112 h 240"/>
                <a:gd name="T36" fmla="*/ 156 w 336"/>
                <a:gd name="T37" fmla="*/ 235 h 240"/>
                <a:gd name="T38" fmla="*/ 281 w 336"/>
                <a:gd name="T39" fmla="*/ 193 h 240"/>
                <a:gd name="T40" fmla="*/ 335 w 336"/>
                <a:gd name="T41" fmla="*/ 38 h 240"/>
                <a:gd name="T42" fmla="*/ 326 w 336"/>
                <a:gd name="T43" fmla="*/ 11 h 240"/>
                <a:gd name="T44" fmla="*/ 300 w 336"/>
                <a:gd name="T45"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36" h="240">
                  <a:moveTo>
                    <a:pt x="300" y="0"/>
                  </a:moveTo>
                  <a:cubicBezTo>
                    <a:pt x="290" y="0"/>
                    <a:pt x="280" y="4"/>
                    <a:pt x="274" y="11"/>
                  </a:cubicBezTo>
                  <a:cubicBezTo>
                    <a:pt x="267" y="18"/>
                    <a:pt x="264" y="28"/>
                    <a:pt x="264" y="38"/>
                  </a:cubicBezTo>
                  <a:cubicBezTo>
                    <a:pt x="264" y="93"/>
                    <a:pt x="249" y="125"/>
                    <a:pt x="231" y="143"/>
                  </a:cubicBezTo>
                  <a:cubicBezTo>
                    <a:pt x="213" y="161"/>
                    <a:pt x="190" y="167"/>
                    <a:pt x="164" y="165"/>
                  </a:cubicBezTo>
                  <a:cubicBezTo>
                    <a:pt x="128" y="161"/>
                    <a:pt x="89" y="136"/>
                    <a:pt x="70" y="95"/>
                  </a:cubicBezTo>
                  <a:cubicBezTo>
                    <a:pt x="54" y="99"/>
                    <a:pt x="54" y="99"/>
                    <a:pt x="54" y="99"/>
                  </a:cubicBezTo>
                  <a:cubicBezTo>
                    <a:pt x="56" y="102"/>
                    <a:pt x="56" y="102"/>
                    <a:pt x="56" y="102"/>
                  </a:cubicBezTo>
                  <a:cubicBezTo>
                    <a:pt x="56" y="104"/>
                    <a:pt x="58" y="104"/>
                    <a:pt x="63" y="107"/>
                  </a:cubicBezTo>
                  <a:cubicBezTo>
                    <a:pt x="67" y="109"/>
                    <a:pt x="74" y="113"/>
                    <a:pt x="77" y="120"/>
                  </a:cubicBezTo>
                  <a:cubicBezTo>
                    <a:pt x="79" y="127"/>
                    <a:pt x="81" y="134"/>
                    <a:pt x="79" y="141"/>
                  </a:cubicBezTo>
                  <a:cubicBezTo>
                    <a:pt x="77" y="148"/>
                    <a:pt x="71" y="155"/>
                    <a:pt x="62" y="159"/>
                  </a:cubicBezTo>
                  <a:cubicBezTo>
                    <a:pt x="53" y="164"/>
                    <a:pt x="43" y="163"/>
                    <a:pt x="37" y="160"/>
                  </a:cubicBezTo>
                  <a:cubicBezTo>
                    <a:pt x="30" y="156"/>
                    <a:pt x="25" y="150"/>
                    <a:pt x="23" y="144"/>
                  </a:cubicBezTo>
                  <a:cubicBezTo>
                    <a:pt x="20" y="137"/>
                    <a:pt x="21" y="130"/>
                    <a:pt x="22" y="125"/>
                  </a:cubicBezTo>
                  <a:cubicBezTo>
                    <a:pt x="23" y="120"/>
                    <a:pt x="23" y="119"/>
                    <a:pt x="23" y="118"/>
                  </a:cubicBezTo>
                  <a:cubicBezTo>
                    <a:pt x="18" y="108"/>
                    <a:pt x="18" y="108"/>
                    <a:pt x="18" y="108"/>
                  </a:cubicBezTo>
                  <a:cubicBezTo>
                    <a:pt x="0" y="112"/>
                    <a:pt x="0" y="112"/>
                    <a:pt x="0" y="112"/>
                  </a:cubicBezTo>
                  <a:cubicBezTo>
                    <a:pt x="27" y="182"/>
                    <a:pt x="90" y="228"/>
                    <a:pt x="156" y="235"/>
                  </a:cubicBezTo>
                  <a:cubicBezTo>
                    <a:pt x="200" y="240"/>
                    <a:pt x="247" y="227"/>
                    <a:pt x="281" y="193"/>
                  </a:cubicBezTo>
                  <a:cubicBezTo>
                    <a:pt x="315" y="159"/>
                    <a:pt x="335" y="106"/>
                    <a:pt x="335" y="38"/>
                  </a:cubicBezTo>
                  <a:cubicBezTo>
                    <a:pt x="336" y="28"/>
                    <a:pt x="332" y="18"/>
                    <a:pt x="326" y="11"/>
                  </a:cubicBezTo>
                  <a:cubicBezTo>
                    <a:pt x="319" y="4"/>
                    <a:pt x="309" y="0"/>
                    <a:pt x="30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latin typeface="微软雅黑" panose="020B0503020204020204" pitchFamily="34" charset="-122"/>
                <a:ea typeface="微软雅黑" panose="020B0503020204020204" pitchFamily="34" charset="-122"/>
              </a:endParaRPr>
            </a:p>
          </p:txBody>
        </p:sp>
        <p:sp>
          <p:nvSpPr>
            <p:cNvPr id="102" name="Freeform 18"/>
            <p:cNvSpPr/>
            <p:nvPr/>
          </p:nvSpPr>
          <p:spPr bwMode="auto">
            <a:xfrm>
              <a:off x="3241" y="3027"/>
              <a:ext cx="864" cy="710"/>
            </a:xfrm>
            <a:custGeom>
              <a:avLst/>
              <a:gdLst>
                <a:gd name="T0" fmla="*/ 300 w 365"/>
                <a:gd name="T1" fmla="*/ 158 h 300"/>
                <a:gd name="T2" fmla="*/ 345 w 365"/>
                <a:gd name="T3" fmla="*/ 147 h 300"/>
                <a:gd name="T4" fmla="*/ 361 w 365"/>
                <a:gd name="T5" fmla="*/ 110 h 300"/>
                <a:gd name="T6" fmla="*/ 343 w 365"/>
                <a:gd name="T7" fmla="*/ 88 h 300"/>
                <a:gd name="T8" fmla="*/ 293 w 365"/>
                <a:gd name="T9" fmla="*/ 100 h 300"/>
                <a:gd name="T10" fmla="*/ 286 w 365"/>
                <a:gd name="T11" fmla="*/ 96 h 300"/>
                <a:gd name="T12" fmla="*/ 290 w 365"/>
                <a:gd name="T13" fmla="*/ 89 h 300"/>
                <a:gd name="T14" fmla="*/ 317 w 365"/>
                <a:gd name="T15" fmla="*/ 80 h 300"/>
                <a:gd name="T16" fmla="*/ 334 w 365"/>
                <a:gd name="T17" fmla="*/ 75 h 300"/>
                <a:gd name="T18" fmla="*/ 353 w 365"/>
                <a:gd name="T19" fmla="*/ 39 h 300"/>
                <a:gd name="T20" fmla="*/ 316 w 365"/>
                <a:gd name="T21" fmla="*/ 19 h 300"/>
                <a:gd name="T22" fmla="*/ 209 w 365"/>
                <a:gd name="T23" fmla="*/ 45 h 300"/>
                <a:gd name="T24" fmla="*/ 201 w 365"/>
                <a:gd name="T25" fmla="*/ 41 h 300"/>
                <a:gd name="T26" fmla="*/ 206 w 365"/>
                <a:gd name="T27" fmla="*/ 34 h 300"/>
                <a:gd name="T28" fmla="*/ 218 w 365"/>
                <a:gd name="T29" fmla="*/ 30 h 300"/>
                <a:gd name="T30" fmla="*/ 218 w 365"/>
                <a:gd name="T31" fmla="*/ 0 h 300"/>
                <a:gd name="T32" fmla="*/ 199 w 365"/>
                <a:gd name="T33" fmla="*/ 0 h 300"/>
                <a:gd name="T34" fmla="*/ 143 w 365"/>
                <a:gd name="T35" fmla="*/ 4 h 300"/>
                <a:gd name="T36" fmla="*/ 68 w 365"/>
                <a:gd name="T37" fmla="*/ 99 h 300"/>
                <a:gd name="T38" fmla="*/ 48 w 365"/>
                <a:gd name="T39" fmla="*/ 114 h 300"/>
                <a:gd name="T40" fmla="*/ 0 w 365"/>
                <a:gd name="T41" fmla="*/ 133 h 300"/>
                <a:gd name="T42" fmla="*/ 41 w 365"/>
                <a:gd name="T43" fmla="*/ 297 h 300"/>
                <a:gd name="T44" fmla="*/ 113 w 365"/>
                <a:gd name="T45" fmla="*/ 282 h 300"/>
                <a:gd name="T46" fmla="*/ 267 w 365"/>
                <a:gd name="T47" fmla="*/ 283 h 300"/>
                <a:gd name="T48" fmla="*/ 267 w 365"/>
                <a:gd name="T49" fmla="*/ 283 h 300"/>
                <a:gd name="T50" fmla="*/ 323 w 365"/>
                <a:gd name="T51" fmla="*/ 268 h 300"/>
                <a:gd name="T52" fmla="*/ 339 w 365"/>
                <a:gd name="T53" fmla="*/ 256 h 300"/>
                <a:gd name="T54" fmla="*/ 341 w 365"/>
                <a:gd name="T55" fmla="*/ 237 h 300"/>
                <a:gd name="T56" fmla="*/ 335 w 365"/>
                <a:gd name="T57" fmla="*/ 226 h 300"/>
                <a:gd name="T58" fmla="*/ 293 w 365"/>
                <a:gd name="T59" fmla="*/ 235 h 300"/>
                <a:gd name="T60" fmla="*/ 286 w 365"/>
                <a:gd name="T61" fmla="*/ 230 h 300"/>
                <a:gd name="T62" fmla="*/ 291 w 365"/>
                <a:gd name="T63" fmla="*/ 223 h 300"/>
                <a:gd name="T64" fmla="*/ 339 w 365"/>
                <a:gd name="T65" fmla="*/ 212 h 300"/>
                <a:gd name="T66" fmla="*/ 357 w 365"/>
                <a:gd name="T67" fmla="*/ 199 h 300"/>
                <a:gd name="T68" fmla="*/ 361 w 365"/>
                <a:gd name="T69" fmla="*/ 177 h 300"/>
                <a:gd name="T70" fmla="*/ 347 w 365"/>
                <a:gd name="T71" fmla="*/ 159 h 300"/>
                <a:gd name="T72" fmla="*/ 344 w 365"/>
                <a:gd name="T73" fmla="*/ 160 h 300"/>
                <a:gd name="T74" fmla="*/ 303 w 365"/>
                <a:gd name="T75" fmla="*/ 169 h 300"/>
                <a:gd name="T76" fmla="*/ 296 w 365"/>
                <a:gd name="T77" fmla="*/ 165 h 300"/>
                <a:gd name="T78" fmla="*/ 300 w 365"/>
                <a:gd name="T79" fmla="*/ 158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65" h="300">
                  <a:moveTo>
                    <a:pt x="300" y="158"/>
                  </a:moveTo>
                  <a:cubicBezTo>
                    <a:pt x="345" y="147"/>
                    <a:pt x="345" y="147"/>
                    <a:pt x="345" y="147"/>
                  </a:cubicBezTo>
                  <a:cubicBezTo>
                    <a:pt x="359" y="144"/>
                    <a:pt x="365" y="124"/>
                    <a:pt x="361" y="110"/>
                  </a:cubicBezTo>
                  <a:cubicBezTo>
                    <a:pt x="359" y="101"/>
                    <a:pt x="352" y="93"/>
                    <a:pt x="343" y="88"/>
                  </a:cubicBezTo>
                  <a:cubicBezTo>
                    <a:pt x="293" y="100"/>
                    <a:pt x="293" y="100"/>
                    <a:pt x="293" y="100"/>
                  </a:cubicBezTo>
                  <a:cubicBezTo>
                    <a:pt x="290" y="101"/>
                    <a:pt x="287" y="99"/>
                    <a:pt x="286" y="96"/>
                  </a:cubicBezTo>
                  <a:cubicBezTo>
                    <a:pt x="285" y="93"/>
                    <a:pt x="287" y="89"/>
                    <a:pt x="290" y="89"/>
                  </a:cubicBezTo>
                  <a:cubicBezTo>
                    <a:pt x="317" y="80"/>
                    <a:pt x="317" y="80"/>
                    <a:pt x="317" y="80"/>
                  </a:cubicBezTo>
                  <a:cubicBezTo>
                    <a:pt x="334" y="75"/>
                    <a:pt x="334" y="75"/>
                    <a:pt x="334" y="75"/>
                  </a:cubicBezTo>
                  <a:cubicBezTo>
                    <a:pt x="354" y="69"/>
                    <a:pt x="356" y="51"/>
                    <a:pt x="353" y="39"/>
                  </a:cubicBezTo>
                  <a:cubicBezTo>
                    <a:pt x="350" y="25"/>
                    <a:pt x="338" y="13"/>
                    <a:pt x="316" y="19"/>
                  </a:cubicBezTo>
                  <a:cubicBezTo>
                    <a:pt x="237" y="39"/>
                    <a:pt x="288" y="23"/>
                    <a:pt x="209" y="45"/>
                  </a:cubicBezTo>
                  <a:cubicBezTo>
                    <a:pt x="206" y="46"/>
                    <a:pt x="202" y="44"/>
                    <a:pt x="201" y="41"/>
                  </a:cubicBezTo>
                  <a:cubicBezTo>
                    <a:pt x="201" y="38"/>
                    <a:pt x="203" y="35"/>
                    <a:pt x="206" y="34"/>
                  </a:cubicBezTo>
                  <a:cubicBezTo>
                    <a:pt x="218" y="30"/>
                    <a:pt x="218" y="30"/>
                    <a:pt x="218" y="30"/>
                  </a:cubicBezTo>
                  <a:cubicBezTo>
                    <a:pt x="218" y="0"/>
                    <a:pt x="218" y="0"/>
                    <a:pt x="218" y="0"/>
                  </a:cubicBezTo>
                  <a:cubicBezTo>
                    <a:pt x="212" y="0"/>
                    <a:pt x="206" y="0"/>
                    <a:pt x="199" y="0"/>
                  </a:cubicBezTo>
                  <a:cubicBezTo>
                    <a:pt x="173" y="0"/>
                    <a:pt x="148" y="2"/>
                    <a:pt x="143" y="4"/>
                  </a:cubicBezTo>
                  <a:cubicBezTo>
                    <a:pt x="115" y="17"/>
                    <a:pt x="119" y="32"/>
                    <a:pt x="68" y="99"/>
                  </a:cubicBezTo>
                  <a:cubicBezTo>
                    <a:pt x="48" y="114"/>
                    <a:pt x="48" y="114"/>
                    <a:pt x="48" y="114"/>
                  </a:cubicBezTo>
                  <a:cubicBezTo>
                    <a:pt x="0" y="133"/>
                    <a:pt x="0" y="133"/>
                    <a:pt x="0" y="133"/>
                  </a:cubicBezTo>
                  <a:cubicBezTo>
                    <a:pt x="41" y="297"/>
                    <a:pt x="41" y="297"/>
                    <a:pt x="41" y="297"/>
                  </a:cubicBezTo>
                  <a:cubicBezTo>
                    <a:pt x="113" y="282"/>
                    <a:pt x="113" y="282"/>
                    <a:pt x="113" y="282"/>
                  </a:cubicBezTo>
                  <a:cubicBezTo>
                    <a:pt x="176" y="296"/>
                    <a:pt x="203" y="300"/>
                    <a:pt x="267" y="283"/>
                  </a:cubicBezTo>
                  <a:cubicBezTo>
                    <a:pt x="267" y="283"/>
                    <a:pt x="267" y="283"/>
                    <a:pt x="267" y="283"/>
                  </a:cubicBezTo>
                  <a:cubicBezTo>
                    <a:pt x="323" y="268"/>
                    <a:pt x="323" y="268"/>
                    <a:pt x="323" y="268"/>
                  </a:cubicBezTo>
                  <a:cubicBezTo>
                    <a:pt x="330" y="266"/>
                    <a:pt x="335" y="262"/>
                    <a:pt x="339" y="256"/>
                  </a:cubicBezTo>
                  <a:cubicBezTo>
                    <a:pt x="342" y="250"/>
                    <a:pt x="343" y="243"/>
                    <a:pt x="341" y="237"/>
                  </a:cubicBezTo>
                  <a:cubicBezTo>
                    <a:pt x="340" y="233"/>
                    <a:pt x="338" y="229"/>
                    <a:pt x="335" y="226"/>
                  </a:cubicBezTo>
                  <a:cubicBezTo>
                    <a:pt x="293" y="235"/>
                    <a:pt x="293" y="235"/>
                    <a:pt x="293" y="235"/>
                  </a:cubicBezTo>
                  <a:cubicBezTo>
                    <a:pt x="290" y="236"/>
                    <a:pt x="287" y="233"/>
                    <a:pt x="286" y="230"/>
                  </a:cubicBezTo>
                  <a:cubicBezTo>
                    <a:pt x="285" y="227"/>
                    <a:pt x="288" y="224"/>
                    <a:pt x="291" y="223"/>
                  </a:cubicBezTo>
                  <a:cubicBezTo>
                    <a:pt x="307" y="220"/>
                    <a:pt x="322" y="216"/>
                    <a:pt x="339" y="212"/>
                  </a:cubicBezTo>
                  <a:cubicBezTo>
                    <a:pt x="346" y="210"/>
                    <a:pt x="353" y="206"/>
                    <a:pt x="357" y="199"/>
                  </a:cubicBezTo>
                  <a:cubicBezTo>
                    <a:pt x="361" y="193"/>
                    <a:pt x="363" y="185"/>
                    <a:pt x="361" y="177"/>
                  </a:cubicBezTo>
                  <a:cubicBezTo>
                    <a:pt x="359" y="169"/>
                    <a:pt x="354" y="162"/>
                    <a:pt x="347" y="159"/>
                  </a:cubicBezTo>
                  <a:cubicBezTo>
                    <a:pt x="346" y="159"/>
                    <a:pt x="345" y="159"/>
                    <a:pt x="344" y="160"/>
                  </a:cubicBezTo>
                  <a:cubicBezTo>
                    <a:pt x="303" y="169"/>
                    <a:pt x="303" y="169"/>
                    <a:pt x="303" y="169"/>
                  </a:cubicBezTo>
                  <a:cubicBezTo>
                    <a:pt x="300" y="170"/>
                    <a:pt x="296" y="168"/>
                    <a:pt x="296" y="165"/>
                  </a:cubicBezTo>
                  <a:cubicBezTo>
                    <a:pt x="295" y="162"/>
                    <a:pt x="297" y="158"/>
                    <a:pt x="300" y="15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latin typeface="微软雅黑" panose="020B0503020204020204" pitchFamily="34" charset="-122"/>
                <a:ea typeface="微软雅黑" panose="020B0503020204020204" pitchFamily="34" charset="-122"/>
              </a:endParaRPr>
            </a:p>
          </p:txBody>
        </p:sp>
        <p:sp>
          <p:nvSpPr>
            <p:cNvPr id="103" name="Freeform 19"/>
            <p:cNvSpPr>
              <a:spLocks noEditPoints="1"/>
            </p:cNvSpPr>
            <p:nvPr/>
          </p:nvSpPr>
          <p:spPr bwMode="auto">
            <a:xfrm>
              <a:off x="2898" y="3283"/>
              <a:ext cx="445" cy="717"/>
            </a:xfrm>
            <a:custGeom>
              <a:avLst/>
              <a:gdLst>
                <a:gd name="T0" fmla="*/ 125 w 188"/>
                <a:gd name="T1" fmla="*/ 15 h 303"/>
                <a:gd name="T2" fmla="*/ 111 w 188"/>
                <a:gd name="T3" fmla="*/ 1 h 303"/>
                <a:gd name="T4" fmla="*/ 101 w 188"/>
                <a:gd name="T5" fmla="*/ 1 h 303"/>
                <a:gd name="T6" fmla="*/ 17 w 188"/>
                <a:gd name="T7" fmla="*/ 24 h 303"/>
                <a:gd name="T8" fmla="*/ 3 w 188"/>
                <a:gd name="T9" fmla="*/ 49 h 303"/>
                <a:gd name="T10" fmla="*/ 64 w 188"/>
                <a:gd name="T11" fmla="*/ 287 h 303"/>
                <a:gd name="T12" fmla="*/ 89 w 188"/>
                <a:gd name="T13" fmla="*/ 300 h 303"/>
                <a:gd name="T14" fmla="*/ 171 w 188"/>
                <a:gd name="T15" fmla="*/ 273 h 303"/>
                <a:gd name="T16" fmla="*/ 185 w 188"/>
                <a:gd name="T17" fmla="*/ 247 h 303"/>
                <a:gd name="T18" fmla="*/ 125 w 188"/>
                <a:gd name="T19" fmla="*/ 15 h 303"/>
                <a:gd name="T20" fmla="*/ 158 w 188"/>
                <a:gd name="T21" fmla="*/ 240 h 303"/>
                <a:gd name="T22" fmla="*/ 120 w 188"/>
                <a:gd name="T23" fmla="*/ 265 h 303"/>
                <a:gd name="T24" fmla="*/ 94 w 188"/>
                <a:gd name="T25" fmla="*/ 227 h 303"/>
                <a:gd name="T26" fmla="*/ 133 w 188"/>
                <a:gd name="T27" fmla="*/ 202 h 303"/>
                <a:gd name="T28" fmla="*/ 158 w 188"/>
                <a:gd name="T29" fmla="*/ 240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8" h="303">
                  <a:moveTo>
                    <a:pt x="125" y="15"/>
                  </a:moveTo>
                  <a:cubicBezTo>
                    <a:pt x="123" y="8"/>
                    <a:pt x="118" y="3"/>
                    <a:pt x="111" y="1"/>
                  </a:cubicBezTo>
                  <a:cubicBezTo>
                    <a:pt x="108" y="0"/>
                    <a:pt x="104" y="0"/>
                    <a:pt x="101" y="1"/>
                  </a:cubicBezTo>
                  <a:cubicBezTo>
                    <a:pt x="17" y="24"/>
                    <a:pt x="17" y="24"/>
                    <a:pt x="17" y="24"/>
                  </a:cubicBezTo>
                  <a:cubicBezTo>
                    <a:pt x="7" y="27"/>
                    <a:pt x="0" y="39"/>
                    <a:pt x="3" y="49"/>
                  </a:cubicBezTo>
                  <a:cubicBezTo>
                    <a:pt x="64" y="287"/>
                    <a:pt x="64" y="287"/>
                    <a:pt x="64" y="287"/>
                  </a:cubicBezTo>
                  <a:cubicBezTo>
                    <a:pt x="67" y="297"/>
                    <a:pt x="79" y="303"/>
                    <a:pt x="89" y="300"/>
                  </a:cubicBezTo>
                  <a:cubicBezTo>
                    <a:pt x="171" y="273"/>
                    <a:pt x="171" y="273"/>
                    <a:pt x="171" y="273"/>
                  </a:cubicBezTo>
                  <a:cubicBezTo>
                    <a:pt x="181" y="269"/>
                    <a:pt x="188" y="257"/>
                    <a:pt x="185" y="247"/>
                  </a:cubicBezTo>
                  <a:lnTo>
                    <a:pt x="125" y="15"/>
                  </a:lnTo>
                  <a:close/>
                  <a:moveTo>
                    <a:pt x="158" y="240"/>
                  </a:moveTo>
                  <a:cubicBezTo>
                    <a:pt x="154" y="258"/>
                    <a:pt x="137" y="269"/>
                    <a:pt x="120" y="265"/>
                  </a:cubicBezTo>
                  <a:cubicBezTo>
                    <a:pt x="102" y="262"/>
                    <a:pt x="91" y="245"/>
                    <a:pt x="94" y="227"/>
                  </a:cubicBezTo>
                  <a:cubicBezTo>
                    <a:pt x="98" y="210"/>
                    <a:pt x="115" y="198"/>
                    <a:pt x="133" y="202"/>
                  </a:cubicBezTo>
                  <a:cubicBezTo>
                    <a:pt x="150" y="205"/>
                    <a:pt x="161" y="222"/>
                    <a:pt x="158" y="24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latin typeface="微软雅黑" panose="020B0503020204020204" pitchFamily="34" charset="-122"/>
                <a:ea typeface="微软雅黑" panose="020B0503020204020204" pitchFamily="34" charset="-122"/>
              </a:endParaRPr>
            </a:p>
          </p:txBody>
        </p:sp>
      </p:grpSp>
      <p:grpSp>
        <p:nvGrpSpPr>
          <p:cNvPr id="61" name="Group 20"/>
          <p:cNvGrpSpPr/>
          <p:nvPr/>
        </p:nvGrpSpPr>
        <p:grpSpPr>
          <a:xfrm>
            <a:off x="4817042" y="1773864"/>
            <a:ext cx="5828947" cy="701921"/>
            <a:chOff x="6782240" y="1941072"/>
            <a:chExt cx="4571559" cy="687948"/>
          </a:xfrm>
        </p:grpSpPr>
        <p:sp>
          <p:nvSpPr>
            <p:cNvPr id="87" name="TextBox 86"/>
            <p:cNvSpPr txBox="1"/>
            <p:nvPr/>
          </p:nvSpPr>
          <p:spPr>
            <a:xfrm>
              <a:off x="6879871" y="1941072"/>
              <a:ext cx="1931863" cy="392144"/>
            </a:xfrm>
            <a:prstGeom prst="rect">
              <a:avLst/>
            </a:prstGeom>
            <a:noFill/>
          </p:spPr>
          <p:txBody>
            <a:bodyPr wrap="none" rtlCol="0">
              <a:spAutoFit/>
            </a:bodyPr>
            <a:lstStyle/>
            <a:p>
              <a:r>
                <a:rPr lang="zh-CN" altLang="en-US" sz="2000" b="1" dirty="0">
                  <a:solidFill>
                    <a:srgbClr val="002060"/>
                  </a:solidFill>
                  <a:ea typeface="微软雅黑" panose="020B0503020204020204" pitchFamily="34" charset="-122"/>
                  <a:sym typeface="微软雅黑" panose="020B0503020204020204" pitchFamily="34" charset="-122"/>
                </a:rPr>
                <a:t>贴现人先行偿付</a:t>
              </a:r>
              <a:endParaRPr lang="en-US" sz="2000" dirty="0">
                <a:latin typeface="微软雅黑" panose="020B0503020204020204" pitchFamily="34" charset="-122"/>
                <a:ea typeface="微软雅黑" panose="020B0503020204020204" pitchFamily="34" charset="-122"/>
              </a:endParaRPr>
            </a:p>
          </p:txBody>
        </p:sp>
        <p:sp>
          <p:nvSpPr>
            <p:cNvPr id="88" name="TextBox 87"/>
            <p:cNvSpPr txBox="1"/>
            <p:nvPr/>
          </p:nvSpPr>
          <p:spPr>
            <a:xfrm>
              <a:off x="6782240" y="2267040"/>
              <a:ext cx="4571559" cy="361980"/>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sym typeface="微软雅黑" panose="020B0503020204020204" pitchFamily="34" charset="-122"/>
                </a:rPr>
                <a:t>票据未经承兑人付款确认和保证增信即</a:t>
              </a:r>
              <a:r>
                <a:rPr lang="zh-CN" altLang="en-US" dirty="0" smtClean="0">
                  <a:latin typeface="微软雅黑" panose="020B0503020204020204" pitchFamily="34" charset="-122"/>
                  <a:ea typeface="微软雅黑" panose="020B0503020204020204" pitchFamily="34" charset="-122"/>
                  <a:sym typeface="微软雅黑" panose="020B0503020204020204" pitchFamily="34" charset="-122"/>
                </a:rPr>
                <a:t>交易的，</a:t>
              </a:r>
              <a:r>
                <a:rPr lang="zh-CN" altLang="en-US" dirty="0">
                  <a:latin typeface="微软雅黑" panose="020B0503020204020204" pitchFamily="34" charset="-122"/>
                  <a:ea typeface="微软雅黑" panose="020B0503020204020204" pitchFamily="34" charset="-122"/>
                  <a:sym typeface="微软雅黑" panose="020B0503020204020204" pitchFamily="34" charset="-122"/>
                </a:rPr>
                <a:t>若承兑人未</a:t>
              </a:r>
              <a:r>
                <a:rPr lang="zh-CN" altLang="en-US" dirty="0" smtClean="0">
                  <a:latin typeface="微软雅黑" panose="020B0503020204020204" pitchFamily="34" charset="-122"/>
                  <a:ea typeface="微软雅黑" panose="020B0503020204020204" pitchFamily="34" charset="-122"/>
                  <a:sym typeface="微软雅黑" panose="020B0503020204020204" pitchFamily="34" charset="-122"/>
                </a:rPr>
                <a:t>付款</a:t>
              </a:r>
              <a:endParaRPr lang="en-US" altLang="zh-CN" dirty="0" smtClean="0">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65" name="Group 32"/>
          <p:cNvGrpSpPr/>
          <p:nvPr/>
        </p:nvGrpSpPr>
        <p:grpSpPr>
          <a:xfrm>
            <a:off x="4114986" y="2015437"/>
            <a:ext cx="590881" cy="559017"/>
            <a:chOff x="5987351" y="2196154"/>
            <a:chExt cx="547887" cy="547887"/>
          </a:xfrm>
          <a:solidFill>
            <a:srgbClr val="002060"/>
          </a:solidFill>
        </p:grpSpPr>
        <p:sp>
          <p:nvSpPr>
            <p:cNvPr id="79" name="Teardrop 33"/>
            <p:cNvSpPr/>
            <p:nvPr/>
          </p:nvSpPr>
          <p:spPr>
            <a:xfrm rot="18877745">
              <a:off x="5987351" y="2196154"/>
              <a:ext cx="547887" cy="547887"/>
            </a:xfrm>
            <a:prstGeom prst="teardrop">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微软雅黑" panose="020B0503020204020204" pitchFamily="34" charset="-122"/>
                <a:ea typeface="微软雅黑" panose="020B0503020204020204" pitchFamily="34" charset="-122"/>
              </a:endParaRPr>
            </a:p>
          </p:txBody>
        </p:sp>
        <p:sp>
          <p:nvSpPr>
            <p:cNvPr id="80" name="AutoShape 38"/>
            <p:cNvSpPr>
              <a:spLocks noChangeAspect="1"/>
            </p:cNvSpPr>
            <p:nvPr/>
          </p:nvSpPr>
          <p:spPr bwMode="auto">
            <a:xfrm>
              <a:off x="6132631" y="2340884"/>
              <a:ext cx="257327" cy="25842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872" y="2850"/>
                  </a:moveTo>
                  <a:cubicBezTo>
                    <a:pt x="18363" y="3806"/>
                    <a:pt x="19524" y="5033"/>
                    <a:pt x="20354" y="6530"/>
                  </a:cubicBezTo>
                  <a:cubicBezTo>
                    <a:pt x="21184" y="8031"/>
                    <a:pt x="21599" y="9635"/>
                    <a:pt x="21599" y="11342"/>
                  </a:cubicBezTo>
                  <a:cubicBezTo>
                    <a:pt x="21599" y="12759"/>
                    <a:pt x="21318" y="14087"/>
                    <a:pt x="20754" y="15328"/>
                  </a:cubicBezTo>
                  <a:cubicBezTo>
                    <a:pt x="20184" y="16569"/>
                    <a:pt x="19415" y="17654"/>
                    <a:pt x="18433" y="18587"/>
                  </a:cubicBezTo>
                  <a:cubicBezTo>
                    <a:pt x="17451" y="19520"/>
                    <a:pt x="16300" y="20255"/>
                    <a:pt x="14984" y="20793"/>
                  </a:cubicBezTo>
                  <a:cubicBezTo>
                    <a:pt x="13669" y="21332"/>
                    <a:pt x="12269" y="21599"/>
                    <a:pt x="10775" y="21599"/>
                  </a:cubicBezTo>
                  <a:cubicBezTo>
                    <a:pt x="9287" y="21599"/>
                    <a:pt x="7890" y="21332"/>
                    <a:pt x="6584" y="20793"/>
                  </a:cubicBezTo>
                  <a:cubicBezTo>
                    <a:pt x="5278" y="20255"/>
                    <a:pt x="4136" y="19520"/>
                    <a:pt x="3160" y="18587"/>
                  </a:cubicBezTo>
                  <a:cubicBezTo>
                    <a:pt x="2184" y="17654"/>
                    <a:pt x="1412" y="16569"/>
                    <a:pt x="845" y="15328"/>
                  </a:cubicBezTo>
                  <a:cubicBezTo>
                    <a:pt x="278" y="14087"/>
                    <a:pt x="0" y="12759"/>
                    <a:pt x="0" y="11342"/>
                  </a:cubicBezTo>
                  <a:cubicBezTo>
                    <a:pt x="0" y="9635"/>
                    <a:pt x="415" y="8031"/>
                    <a:pt x="1245" y="6530"/>
                  </a:cubicBezTo>
                  <a:cubicBezTo>
                    <a:pt x="2075" y="5033"/>
                    <a:pt x="3236" y="3806"/>
                    <a:pt x="4724" y="2850"/>
                  </a:cubicBezTo>
                  <a:cubicBezTo>
                    <a:pt x="4839" y="2761"/>
                    <a:pt x="4975" y="2732"/>
                    <a:pt x="5130" y="2770"/>
                  </a:cubicBezTo>
                  <a:cubicBezTo>
                    <a:pt x="5306" y="2804"/>
                    <a:pt x="5430" y="2879"/>
                    <a:pt x="5493" y="2989"/>
                  </a:cubicBezTo>
                  <a:lnTo>
                    <a:pt x="6800" y="4797"/>
                  </a:lnTo>
                  <a:cubicBezTo>
                    <a:pt x="6896" y="4906"/>
                    <a:pt x="6927" y="5033"/>
                    <a:pt x="6887" y="5174"/>
                  </a:cubicBezTo>
                  <a:cubicBezTo>
                    <a:pt x="6848" y="5318"/>
                    <a:pt x="6769" y="5436"/>
                    <a:pt x="6654" y="5525"/>
                  </a:cubicBezTo>
                  <a:cubicBezTo>
                    <a:pt x="5630" y="6185"/>
                    <a:pt x="4833" y="7026"/>
                    <a:pt x="4269" y="8042"/>
                  </a:cubicBezTo>
                  <a:cubicBezTo>
                    <a:pt x="3703" y="9056"/>
                    <a:pt x="3421" y="10156"/>
                    <a:pt x="3421" y="11342"/>
                  </a:cubicBezTo>
                  <a:cubicBezTo>
                    <a:pt x="3421" y="12298"/>
                    <a:pt x="3612" y="13208"/>
                    <a:pt x="3993" y="14066"/>
                  </a:cubicBezTo>
                  <a:cubicBezTo>
                    <a:pt x="4375" y="14925"/>
                    <a:pt x="4900" y="15667"/>
                    <a:pt x="5569" y="16298"/>
                  </a:cubicBezTo>
                  <a:cubicBezTo>
                    <a:pt x="6236" y="16929"/>
                    <a:pt x="7021" y="17430"/>
                    <a:pt x="7918" y="17796"/>
                  </a:cubicBezTo>
                  <a:cubicBezTo>
                    <a:pt x="8815" y="18161"/>
                    <a:pt x="9769" y="18346"/>
                    <a:pt x="10772" y="18346"/>
                  </a:cubicBezTo>
                  <a:cubicBezTo>
                    <a:pt x="11778" y="18346"/>
                    <a:pt x="12733" y="18161"/>
                    <a:pt x="13639" y="17796"/>
                  </a:cubicBezTo>
                  <a:cubicBezTo>
                    <a:pt x="14542" y="17430"/>
                    <a:pt x="15333" y="16929"/>
                    <a:pt x="16009" y="16298"/>
                  </a:cubicBezTo>
                  <a:cubicBezTo>
                    <a:pt x="16684" y="15668"/>
                    <a:pt x="17215" y="14927"/>
                    <a:pt x="17596" y="14075"/>
                  </a:cubicBezTo>
                  <a:cubicBezTo>
                    <a:pt x="17978" y="13220"/>
                    <a:pt x="18169" y="12307"/>
                    <a:pt x="18169" y="11342"/>
                  </a:cubicBezTo>
                  <a:cubicBezTo>
                    <a:pt x="18169" y="10156"/>
                    <a:pt x="17881" y="9056"/>
                    <a:pt x="17312" y="8042"/>
                  </a:cubicBezTo>
                  <a:cubicBezTo>
                    <a:pt x="16742" y="7023"/>
                    <a:pt x="15951" y="6185"/>
                    <a:pt x="14933" y="5525"/>
                  </a:cubicBezTo>
                  <a:cubicBezTo>
                    <a:pt x="14800" y="5436"/>
                    <a:pt x="14721" y="5324"/>
                    <a:pt x="14703" y="5197"/>
                  </a:cubicBezTo>
                  <a:cubicBezTo>
                    <a:pt x="14663" y="5050"/>
                    <a:pt x="14693" y="4915"/>
                    <a:pt x="14787" y="4797"/>
                  </a:cubicBezTo>
                  <a:lnTo>
                    <a:pt x="16066" y="2989"/>
                  </a:lnTo>
                  <a:cubicBezTo>
                    <a:pt x="16160" y="2879"/>
                    <a:pt x="16284" y="2810"/>
                    <a:pt x="16436" y="2784"/>
                  </a:cubicBezTo>
                  <a:cubicBezTo>
                    <a:pt x="16593" y="2755"/>
                    <a:pt x="16739" y="2778"/>
                    <a:pt x="16872" y="2850"/>
                  </a:cubicBezTo>
                  <a:moveTo>
                    <a:pt x="9663" y="10778"/>
                  </a:moveTo>
                  <a:cubicBezTo>
                    <a:pt x="9509" y="10778"/>
                    <a:pt x="9375" y="10726"/>
                    <a:pt x="9263" y="10625"/>
                  </a:cubicBezTo>
                  <a:cubicBezTo>
                    <a:pt x="9154" y="10524"/>
                    <a:pt x="9096" y="10398"/>
                    <a:pt x="9096" y="10239"/>
                  </a:cubicBezTo>
                  <a:lnTo>
                    <a:pt x="9096" y="535"/>
                  </a:lnTo>
                  <a:cubicBezTo>
                    <a:pt x="9096" y="388"/>
                    <a:pt x="9151" y="264"/>
                    <a:pt x="9257" y="158"/>
                  </a:cubicBezTo>
                  <a:cubicBezTo>
                    <a:pt x="9363" y="48"/>
                    <a:pt x="9496" y="0"/>
                    <a:pt x="9663" y="0"/>
                  </a:cubicBezTo>
                  <a:lnTo>
                    <a:pt x="11942" y="0"/>
                  </a:lnTo>
                  <a:cubicBezTo>
                    <a:pt x="12096" y="0"/>
                    <a:pt x="12230" y="48"/>
                    <a:pt x="12339" y="158"/>
                  </a:cubicBezTo>
                  <a:cubicBezTo>
                    <a:pt x="12451" y="264"/>
                    <a:pt x="12509" y="388"/>
                    <a:pt x="12509" y="535"/>
                  </a:cubicBezTo>
                  <a:lnTo>
                    <a:pt x="12509" y="10239"/>
                  </a:lnTo>
                  <a:cubicBezTo>
                    <a:pt x="12509" y="10386"/>
                    <a:pt x="12454" y="10513"/>
                    <a:pt x="12348" y="10620"/>
                  </a:cubicBezTo>
                  <a:cubicBezTo>
                    <a:pt x="12242" y="10723"/>
                    <a:pt x="12106" y="10778"/>
                    <a:pt x="11942" y="10778"/>
                  </a:cubicBezTo>
                  <a:lnTo>
                    <a:pt x="9663" y="10778"/>
                  </a:lnTo>
                  <a:close/>
                </a:path>
              </a:pathLst>
            </a:custGeom>
            <a:solidFill>
              <a:schemeClr val="bg1"/>
            </a:solidFill>
            <a:ln>
              <a:noFill/>
            </a:ln>
            <a:effectLst/>
          </p:spPr>
          <p:txBody>
            <a:bodyPr lIns="101578" tIns="101578" rIns="101578" bIns="101578" anchor="ctr"/>
            <a:lstStyle/>
            <a:p>
              <a:pPr defTabSz="673445">
                <a:defRPr/>
              </a:pPr>
              <a:endParaRPr lang="es-ES" sz="4900" dirty="0">
                <a:solidFill>
                  <a:srgbClr val="44CEB9"/>
                </a:solidFill>
                <a:effectLst>
                  <a:outerShdw blurRad="38100" dist="38100" dir="2700000" algn="tl">
                    <a:srgbClr val="000000"/>
                  </a:outerShdw>
                </a:effectLst>
                <a:latin typeface="Gill Sans" charset="0"/>
                <a:ea typeface="微软雅黑" panose="020B0503020204020204" pitchFamily="34" charset="-122"/>
                <a:cs typeface="Gill Sans" charset="0"/>
                <a:sym typeface="Gill Sans" charset="0"/>
              </a:endParaRPr>
            </a:p>
          </p:txBody>
        </p:sp>
      </p:grpSp>
      <p:grpSp>
        <p:nvGrpSpPr>
          <p:cNvPr id="66" name="Group 35"/>
          <p:cNvGrpSpPr/>
          <p:nvPr/>
        </p:nvGrpSpPr>
        <p:grpSpPr>
          <a:xfrm>
            <a:off x="4114988" y="5179986"/>
            <a:ext cx="590881" cy="559017"/>
            <a:chOff x="5987352" y="5297701"/>
            <a:chExt cx="547887" cy="547887"/>
          </a:xfrm>
        </p:grpSpPr>
        <p:sp>
          <p:nvSpPr>
            <p:cNvPr id="77" name="Teardrop 36"/>
            <p:cNvSpPr/>
            <p:nvPr/>
          </p:nvSpPr>
          <p:spPr>
            <a:xfrm rot="18877745">
              <a:off x="5987352" y="5297701"/>
              <a:ext cx="547887" cy="547887"/>
            </a:xfrm>
            <a:prstGeom prst="teardrop">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微软雅黑" panose="020B0503020204020204" pitchFamily="34" charset="-122"/>
                <a:ea typeface="微软雅黑" panose="020B0503020204020204" pitchFamily="34" charset="-122"/>
              </a:endParaRPr>
            </a:p>
          </p:txBody>
        </p:sp>
        <p:sp>
          <p:nvSpPr>
            <p:cNvPr id="78" name="Freeform 106"/>
            <p:cNvSpPr>
              <a:spLocks noChangeAspect="1" noChangeArrowheads="1"/>
            </p:cNvSpPr>
            <p:nvPr/>
          </p:nvSpPr>
          <p:spPr bwMode="auto">
            <a:xfrm>
              <a:off x="6120144" y="5463067"/>
              <a:ext cx="301086" cy="260571"/>
            </a:xfrm>
            <a:custGeom>
              <a:avLst/>
              <a:gdLst>
                <a:gd name="T0" fmla="*/ 502 w 1013"/>
                <a:gd name="T1" fmla="*/ 0 h 879"/>
                <a:gd name="T2" fmla="*/ 0 w 1013"/>
                <a:gd name="T3" fmla="*/ 351 h 879"/>
                <a:gd name="T4" fmla="*/ 193 w 1013"/>
                <a:gd name="T5" fmla="*/ 636 h 879"/>
                <a:gd name="T6" fmla="*/ 92 w 1013"/>
                <a:gd name="T7" fmla="*/ 862 h 879"/>
                <a:gd name="T8" fmla="*/ 92 w 1013"/>
                <a:gd name="T9" fmla="*/ 878 h 879"/>
                <a:gd name="T10" fmla="*/ 101 w 1013"/>
                <a:gd name="T11" fmla="*/ 878 h 879"/>
                <a:gd name="T12" fmla="*/ 109 w 1013"/>
                <a:gd name="T13" fmla="*/ 878 h 879"/>
                <a:gd name="T14" fmla="*/ 485 w 1013"/>
                <a:gd name="T15" fmla="*/ 711 h 879"/>
                <a:gd name="T16" fmla="*/ 502 w 1013"/>
                <a:gd name="T17" fmla="*/ 711 h 879"/>
                <a:gd name="T18" fmla="*/ 1012 w 1013"/>
                <a:gd name="T19" fmla="*/ 351 h 879"/>
                <a:gd name="T20" fmla="*/ 502 w 1013"/>
                <a:gd name="T21" fmla="*/ 0 h 879"/>
                <a:gd name="T22" fmla="*/ 502 w 1013"/>
                <a:gd name="T23" fmla="*/ 0 h 879"/>
                <a:gd name="T24" fmla="*/ 502 w 1013"/>
                <a:gd name="T25" fmla="*/ 0 h 8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13" h="879">
                  <a:moveTo>
                    <a:pt x="502" y="0"/>
                  </a:moveTo>
                  <a:cubicBezTo>
                    <a:pt x="226" y="0"/>
                    <a:pt x="0" y="159"/>
                    <a:pt x="0" y="351"/>
                  </a:cubicBezTo>
                  <a:cubicBezTo>
                    <a:pt x="0" y="469"/>
                    <a:pt x="67" y="569"/>
                    <a:pt x="193" y="636"/>
                  </a:cubicBezTo>
                  <a:cubicBezTo>
                    <a:pt x="176" y="711"/>
                    <a:pt x="142" y="811"/>
                    <a:pt x="92" y="862"/>
                  </a:cubicBezTo>
                  <a:cubicBezTo>
                    <a:pt x="92" y="870"/>
                    <a:pt x="92" y="870"/>
                    <a:pt x="92" y="878"/>
                  </a:cubicBezTo>
                  <a:lnTo>
                    <a:pt x="101" y="878"/>
                  </a:lnTo>
                  <a:lnTo>
                    <a:pt x="109" y="878"/>
                  </a:lnTo>
                  <a:cubicBezTo>
                    <a:pt x="118" y="878"/>
                    <a:pt x="335" y="862"/>
                    <a:pt x="485" y="711"/>
                  </a:cubicBezTo>
                  <a:cubicBezTo>
                    <a:pt x="485" y="711"/>
                    <a:pt x="494" y="711"/>
                    <a:pt x="502" y="711"/>
                  </a:cubicBezTo>
                  <a:cubicBezTo>
                    <a:pt x="786" y="711"/>
                    <a:pt x="1012" y="552"/>
                    <a:pt x="1012" y="351"/>
                  </a:cubicBezTo>
                  <a:cubicBezTo>
                    <a:pt x="1012" y="159"/>
                    <a:pt x="786" y="0"/>
                    <a:pt x="502" y="0"/>
                  </a:cubicBezTo>
                  <a:close/>
                  <a:moveTo>
                    <a:pt x="502" y="0"/>
                  </a:moveTo>
                  <a:lnTo>
                    <a:pt x="502" y="0"/>
                  </a:lnTo>
                  <a:close/>
                </a:path>
              </a:pathLst>
            </a:custGeom>
            <a:solidFill>
              <a:schemeClr val="bg1"/>
            </a:solidFill>
            <a:ln>
              <a:noFill/>
            </a:ln>
            <a:effectLst/>
          </p:spPr>
          <p:txBody>
            <a:bodyPr wrap="none" lIns="243785" tIns="121892" rIns="243785" bIns="121892" anchor="ctr"/>
            <a:lstStyle/>
            <a:p>
              <a:pPr>
                <a:defRPr/>
              </a:pPr>
              <a:endParaRPr lang="en-US" sz="1800" dirty="0">
                <a:latin typeface="微软雅黑" panose="020B0503020204020204" pitchFamily="34" charset="-122"/>
                <a:ea typeface="微软雅黑" panose="020B0503020204020204" pitchFamily="34" charset="-122"/>
              </a:endParaRPr>
            </a:p>
          </p:txBody>
        </p:sp>
      </p:grpSp>
      <p:grpSp>
        <p:nvGrpSpPr>
          <p:cNvPr id="67" name="Group 38"/>
          <p:cNvGrpSpPr/>
          <p:nvPr/>
        </p:nvGrpSpPr>
        <p:grpSpPr>
          <a:xfrm>
            <a:off x="4114986" y="3070286"/>
            <a:ext cx="590881" cy="559017"/>
            <a:chOff x="5987351" y="3230003"/>
            <a:chExt cx="547887" cy="547887"/>
          </a:xfrm>
        </p:grpSpPr>
        <p:sp>
          <p:nvSpPr>
            <p:cNvPr id="71" name="Teardrop 39"/>
            <p:cNvSpPr/>
            <p:nvPr/>
          </p:nvSpPr>
          <p:spPr>
            <a:xfrm rot="18877745">
              <a:off x="5987351" y="3230003"/>
              <a:ext cx="547887" cy="547887"/>
            </a:xfrm>
            <a:prstGeom prst="teardrop">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微软雅黑" panose="020B0503020204020204" pitchFamily="34" charset="-122"/>
                <a:ea typeface="微软雅黑" panose="020B0503020204020204" pitchFamily="34" charset="-122"/>
              </a:endParaRPr>
            </a:p>
          </p:txBody>
        </p:sp>
        <p:grpSp>
          <p:nvGrpSpPr>
            <p:cNvPr id="72" name="Group 4688"/>
            <p:cNvGrpSpPr>
              <a:grpSpLocks noChangeAspect="1"/>
            </p:cNvGrpSpPr>
            <p:nvPr/>
          </p:nvGrpSpPr>
          <p:grpSpPr bwMode="auto">
            <a:xfrm>
              <a:off x="6128838" y="3344639"/>
              <a:ext cx="300966" cy="286055"/>
              <a:chOff x="1835150" y="2800349"/>
              <a:chExt cx="382588" cy="363538"/>
            </a:xfrm>
            <a:solidFill>
              <a:schemeClr val="bg1"/>
            </a:solidFill>
          </p:grpSpPr>
          <p:sp>
            <p:nvSpPr>
              <p:cNvPr id="73" name="Freeform 291"/>
              <p:cNvSpPr>
                <a:spLocks noChangeArrowheads="1"/>
              </p:cNvSpPr>
              <p:nvPr/>
            </p:nvSpPr>
            <p:spPr bwMode="auto">
              <a:xfrm>
                <a:off x="1868488" y="3140074"/>
                <a:ext cx="271462" cy="23813"/>
              </a:xfrm>
              <a:custGeom>
                <a:avLst/>
                <a:gdLst>
                  <a:gd name="T0" fmla="*/ 41 w 753"/>
                  <a:gd name="T1" fmla="*/ 42 h 68"/>
                  <a:gd name="T2" fmla="*/ 192 w 753"/>
                  <a:gd name="T3" fmla="*/ 42 h 68"/>
                  <a:gd name="T4" fmla="*/ 217 w 753"/>
                  <a:gd name="T5" fmla="*/ 67 h 68"/>
                  <a:gd name="T6" fmla="*/ 543 w 753"/>
                  <a:gd name="T7" fmla="*/ 67 h 68"/>
                  <a:gd name="T8" fmla="*/ 568 w 753"/>
                  <a:gd name="T9" fmla="*/ 42 h 68"/>
                  <a:gd name="T10" fmla="*/ 710 w 753"/>
                  <a:gd name="T11" fmla="*/ 42 h 68"/>
                  <a:gd name="T12" fmla="*/ 752 w 753"/>
                  <a:gd name="T13" fmla="*/ 0 h 68"/>
                  <a:gd name="T14" fmla="*/ 0 w 753"/>
                  <a:gd name="T15" fmla="*/ 0 h 68"/>
                  <a:gd name="T16" fmla="*/ 41 w 753"/>
                  <a:gd name="T17" fmla="*/ 42 h 68"/>
                  <a:gd name="T18" fmla="*/ 41 w 753"/>
                  <a:gd name="T19" fmla="*/ 42 h 68"/>
                  <a:gd name="T20" fmla="*/ 41 w 753"/>
                  <a:gd name="T21" fmla="*/ 42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53" h="68">
                    <a:moveTo>
                      <a:pt x="41" y="42"/>
                    </a:moveTo>
                    <a:cubicBezTo>
                      <a:pt x="192" y="42"/>
                      <a:pt x="192" y="42"/>
                      <a:pt x="192" y="42"/>
                    </a:cubicBezTo>
                    <a:cubicBezTo>
                      <a:pt x="192" y="50"/>
                      <a:pt x="200" y="67"/>
                      <a:pt x="217" y="67"/>
                    </a:cubicBezTo>
                    <a:cubicBezTo>
                      <a:pt x="543" y="67"/>
                      <a:pt x="543" y="67"/>
                      <a:pt x="543" y="67"/>
                    </a:cubicBezTo>
                    <a:cubicBezTo>
                      <a:pt x="552" y="67"/>
                      <a:pt x="568" y="50"/>
                      <a:pt x="568" y="42"/>
                    </a:cubicBezTo>
                    <a:cubicBezTo>
                      <a:pt x="710" y="42"/>
                      <a:pt x="710" y="42"/>
                      <a:pt x="710" y="42"/>
                    </a:cubicBezTo>
                    <a:cubicBezTo>
                      <a:pt x="735" y="42"/>
                      <a:pt x="752" y="17"/>
                      <a:pt x="752" y="0"/>
                    </a:cubicBezTo>
                    <a:cubicBezTo>
                      <a:pt x="0" y="0"/>
                      <a:pt x="0" y="0"/>
                      <a:pt x="0" y="0"/>
                    </a:cubicBezTo>
                    <a:cubicBezTo>
                      <a:pt x="0" y="17"/>
                      <a:pt x="16" y="42"/>
                      <a:pt x="41" y="42"/>
                    </a:cubicBezTo>
                    <a:close/>
                    <a:moveTo>
                      <a:pt x="41" y="42"/>
                    </a:moveTo>
                    <a:lnTo>
                      <a:pt x="41" y="42"/>
                    </a:lnTo>
                    <a:close/>
                  </a:path>
                </a:pathLst>
              </a:custGeom>
              <a:grpFill/>
              <a:ln>
                <a:noFill/>
              </a:ln>
              <a:effectLst/>
            </p:spPr>
            <p:txBody>
              <a:bodyPr wrap="none" anchor="ctr"/>
              <a:lstStyle/>
              <a:p>
                <a:pPr>
                  <a:defRPr/>
                </a:pPr>
                <a:endParaRPr lang="en-US" sz="1800" dirty="0">
                  <a:latin typeface="微软雅黑" panose="020B0503020204020204" pitchFamily="34" charset="-122"/>
                  <a:ea typeface="宋体" panose="02010600030101010101" pitchFamily="2" charset="-122"/>
                </a:endParaRPr>
              </a:p>
            </p:txBody>
          </p:sp>
          <p:sp>
            <p:nvSpPr>
              <p:cNvPr id="74" name="Freeform 292"/>
              <p:cNvSpPr>
                <a:spLocks noChangeArrowheads="1"/>
              </p:cNvSpPr>
              <p:nvPr/>
            </p:nvSpPr>
            <p:spPr bwMode="auto">
              <a:xfrm>
                <a:off x="1835150" y="2955924"/>
                <a:ext cx="382588" cy="174625"/>
              </a:xfrm>
              <a:custGeom>
                <a:avLst/>
                <a:gdLst>
                  <a:gd name="T0" fmla="*/ 1020 w 1062"/>
                  <a:gd name="T1" fmla="*/ 100 h 486"/>
                  <a:gd name="T2" fmla="*/ 894 w 1062"/>
                  <a:gd name="T3" fmla="*/ 75 h 486"/>
                  <a:gd name="T4" fmla="*/ 894 w 1062"/>
                  <a:gd name="T5" fmla="*/ 0 h 486"/>
                  <a:gd name="T6" fmla="*/ 0 w 1062"/>
                  <a:gd name="T7" fmla="*/ 0 h 486"/>
                  <a:gd name="T8" fmla="*/ 267 w 1062"/>
                  <a:gd name="T9" fmla="*/ 485 h 486"/>
                  <a:gd name="T10" fmla="*/ 627 w 1062"/>
                  <a:gd name="T11" fmla="*/ 485 h 486"/>
                  <a:gd name="T12" fmla="*/ 819 w 1062"/>
                  <a:gd name="T13" fmla="*/ 351 h 486"/>
                  <a:gd name="T14" fmla="*/ 1061 w 1062"/>
                  <a:gd name="T15" fmla="*/ 192 h 486"/>
                  <a:gd name="T16" fmla="*/ 1020 w 1062"/>
                  <a:gd name="T17" fmla="*/ 100 h 486"/>
                  <a:gd name="T18" fmla="*/ 861 w 1062"/>
                  <a:gd name="T19" fmla="*/ 284 h 486"/>
                  <a:gd name="T20" fmla="*/ 894 w 1062"/>
                  <a:gd name="T21" fmla="*/ 142 h 486"/>
                  <a:gd name="T22" fmla="*/ 978 w 1062"/>
                  <a:gd name="T23" fmla="*/ 151 h 486"/>
                  <a:gd name="T24" fmla="*/ 995 w 1062"/>
                  <a:gd name="T25" fmla="*/ 192 h 486"/>
                  <a:gd name="T26" fmla="*/ 861 w 1062"/>
                  <a:gd name="T27" fmla="*/ 284 h 486"/>
                  <a:gd name="T28" fmla="*/ 861 w 1062"/>
                  <a:gd name="T29" fmla="*/ 284 h 486"/>
                  <a:gd name="T30" fmla="*/ 861 w 1062"/>
                  <a:gd name="T31" fmla="*/ 284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62" h="486">
                    <a:moveTo>
                      <a:pt x="1020" y="100"/>
                    </a:moveTo>
                    <a:cubicBezTo>
                      <a:pt x="986" y="67"/>
                      <a:pt x="928" y="67"/>
                      <a:pt x="894" y="75"/>
                    </a:cubicBezTo>
                    <a:cubicBezTo>
                      <a:pt x="894" y="50"/>
                      <a:pt x="894" y="25"/>
                      <a:pt x="894" y="0"/>
                    </a:cubicBezTo>
                    <a:cubicBezTo>
                      <a:pt x="0" y="0"/>
                      <a:pt x="0" y="0"/>
                      <a:pt x="0" y="0"/>
                    </a:cubicBezTo>
                    <a:cubicBezTo>
                      <a:pt x="0" y="243"/>
                      <a:pt x="42" y="418"/>
                      <a:pt x="267" y="485"/>
                    </a:cubicBezTo>
                    <a:cubicBezTo>
                      <a:pt x="627" y="485"/>
                      <a:pt x="627" y="485"/>
                      <a:pt x="627" y="485"/>
                    </a:cubicBezTo>
                    <a:cubicBezTo>
                      <a:pt x="719" y="452"/>
                      <a:pt x="786" y="410"/>
                      <a:pt x="819" y="351"/>
                    </a:cubicBezTo>
                    <a:cubicBezTo>
                      <a:pt x="911" y="351"/>
                      <a:pt x="1053" y="318"/>
                      <a:pt x="1061" y="192"/>
                    </a:cubicBezTo>
                    <a:cubicBezTo>
                      <a:pt x="1061" y="142"/>
                      <a:pt x="1036" y="117"/>
                      <a:pt x="1020" y="100"/>
                    </a:cubicBezTo>
                    <a:close/>
                    <a:moveTo>
                      <a:pt x="861" y="284"/>
                    </a:moveTo>
                    <a:cubicBezTo>
                      <a:pt x="878" y="243"/>
                      <a:pt x="886" y="192"/>
                      <a:pt x="894" y="142"/>
                    </a:cubicBezTo>
                    <a:cubicBezTo>
                      <a:pt x="919" y="134"/>
                      <a:pt x="961" y="134"/>
                      <a:pt x="978" y="151"/>
                    </a:cubicBezTo>
                    <a:cubicBezTo>
                      <a:pt x="978" y="151"/>
                      <a:pt x="995" y="159"/>
                      <a:pt x="995" y="192"/>
                    </a:cubicBezTo>
                    <a:cubicBezTo>
                      <a:pt x="986" y="259"/>
                      <a:pt x="911" y="276"/>
                      <a:pt x="861" y="284"/>
                    </a:cubicBezTo>
                    <a:close/>
                    <a:moveTo>
                      <a:pt x="861" y="284"/>
                    </a:moveTo>
                    <a:lnTo>
                      <a:pt x="861" y="284"/>
                    </a:lnTo>
                    <a:close/>
                  </a:path>
                </a:pathLst>
              </a:custGeom>
              <a:grpFill/>
              <a:ln>
                <a:noFill/>
              </a:ln>
              <a:effectLst/>
            </p:spPr>
            <p:txBody>
              <a:bodyPr wrap="none" anchor="ctr"/>
              <a:lstStyle/>
              <a:p>
                <a:pPr>
                  <a:defRPr/>
                </a:pPr>
                <a:endParaRPr lang="en-US" sz="1800" dirty="0">
                  <a:latin typeface="微软雅黑" panose="020B0503020204020204" pitchFamily="34" charset="-122"/>
                  <a:ea typeface="宋体" panose="02010600030101010101" pitchFamily="2" charset="-122"/>
                </a:endParaRPr>
              </a:p>
            </p:txBody>
          </p:sp>
          <p:sp>
            <p:nvSpPr>
              <p:cNvPr id="75" name="Freeform 293"/>
              <p:cNvSpPr>
                <a:spLocks noChangeArrowheads="1"/>
              </p:cNvSpPr>
              <p:nvPr/>
            </p:nvSpPr>
            <p:spPr bwMode="auto">
              <a:xfrm>
                <a:off x="1916113" y="2800349"/>
                <a:ext cx="112712" cy="144463"/>
              </a:xfrm>
              <a:custGeom>
                <a:avLst/>
                <a:gdLst>
                  <a:gd name="T0" fmla="*/ 142 w 311"/>
                  <a:gd name="T1" fmla="*/ 401 h 402"/>
                  <a:gd name="T2" fmla="*/ 234 w 311"/>
                  <a:gd name="T3" fmla="*/ 243 h 402"/>
                  <a:gd name="T4" fmla="*/ 268 w 311"/>
                  <a:gd name="T5" fmla="*/ 0 h 402"/>
                  <a:gd name="T6" fmla="*/ 159 w 311"/>
                  <a:gd name="T7" fmla="*/ 276 h 402"/>
                  <a:gd name="T8" fmla="*/ 142 w 311"/>
                  <a:gd name="T9" fmla="*/ 401 h 402"/>
                  <a:gd name="T10" fmla="*/ 142 w 311"/>
                  <a:gd name="T11" fmla="*/ 401 h 402"/>
                  <a:gd name="T12" fmla="*/ 142 w 311"/>
                  <a:gd name="T13" fmla="*/ 401 h 402"/>
                </a:gdLst>
                <a:ahLst/>
                <a:cxnLst>
                  <a:cxn ang="0">
                    <a:pos x="T0" y="T1"/>
                  </a:cxn>
                  <a:cxn ang="0">
                    <a:pos x="T2" y="T3"/>
                  </a:cxn>
                  <a:cxn ang="0">
                    <a:pos x="T4" y="T5"/>
                  </a:cxn>
                  <a:cxn ang="0">
                    <a:pos x="T6" y="T7"/>
                  </a:cxn>
                  <a:cxn ang="0">
                    <a:pos x="T8" y="T9"/>
                  </a:cxn>
                  <a:cxn ang="0">
                    <a:pos x="T10" y="T11"/>
                  </a:cxn>
                  <a:cxn ang="0">
                    <a:pos x="T12" y="T13"/>
                  </a:cxn>
                </a:cxnLst>
                <a:rect l="0" t="0" r="r" b="b"/>
                <a:pathLst>
                  <a:path w="311" h="402">
                    <a:moveTo>
                      <a:pt x="142" y="401"/>
                    </a:moveTo>
                    <a:cubicBezTo>
                      <a:pt x="142" y="401"/>
                      <a:pt x="310" y="385"/>
                      <a:pt x="234" y="243"/>
                    </a:cubicBezTo>
                    <a:cubicBezTo>
                      <a:pt x="168" y="126"/>
                      <a:pt x="184" y="59"/>
                      <a:pt x="268" y="0"/>
                    </a:cubicBezTo>
                    <a:cubicBezTo>
                      <a:pt x="268" y="0"/>
                      <a:pt x="0" y="67"/>
                      <a:pt x="159" y="276"/>
                    </a:cubicBezTo>
                    <a:cubicBezTo>
                      <a:pt x="209" y="360"/>
                      <a:pt x="142" y="401"/>
                      <a:pt x="142" y="401"/>
                    </a:cubicBezTo>
                    <a:close/>
                    <a:moveTo>
                      <a:pt x="142" y="401"/>
                    </a:moveTo>
                    <a:lnTo>
                      <a:pt x="142" y="401"/>
                    </a:lnTo>
                    <a:close/>
                  </a:path>
                </a:pathLst>
              </a:custGeom>
              <a:grpFill/>
              <a:ln>
                <a:noFill/>
              </a:ln>
              <a:effectLst/>
            </p:spPr>
            <p:txBody>
              <a:bodyPr wrap="none" anchor="ctr"/>
              <a:lstStyle/>
              <a:p>
                <a:pPr>
                  <a:defRPr/>
                </a:pPr>
                <a:endParaRPr lang="en-US" sz="1800" dirty="0">
                  <a:latin typeface="微软雅黑" panose="020B0503020204020204" pitchFamily="34" charset="-122"/>
                  <a:ea typeface="宋体" panose="02010600030101010101" pitchFamily="2" charset="-122"/>
                </a:endParaRPr>
              </a:p>
            </p:txBody>
          </p:sp>
          <p:sp>
            <p:nvSpPr>
              <p:cNvPr id="76" name="Freeform 294"/>
              <p:cNvSpPr>
                <a:spLocks noChangeArrowheads="1"/>
              </p:cNvSpPr>
              <p:nvPr/>
            </p:nvSpPr>
            <p:spPr bwMode="auto">
              <a:xfrm>
                <a:off x="2003425" y="2867024"/>
                <a:ext cx="53975" cy="73025"/>
              </a:xfrm>
              <a:custGeom>
                <a:avLst/>
                <a:gdLst>
                  <a:gd name="T0" fmla="*/ 17 w 151"/>
                  <a:gd name="T1" fmla="*/ 201 h 202"/>
                  <a:gd name="T2" fmla="*/ 75 w 151"/>
                  <a:gd name="T3" fmla="*/ 67 h 202"/>
                  <a:gd name="T4" fmla="*/ 84 w 151"/>
                  <a:gd name="T5" fmla="*/ 0 h 202"/>
                  <a:gd name="T6" fmla="*/ 33 w 151"/>
                  <a:gd name="T7" fmla="*/ 75 h 202"/>
                  <a:gd name="T8" fmla="*/ 17 w 151"/>
                  <a:gd name="T9" fmla="*/ 201 h 202"/>
                  <a:gd name="T10" fmla="*/ 17 w 151"/>
                  <a:gd name="T11" fmla="*/ 201 h 202"/>
                  <a:gd name="T12" fmla="*/ 17 w 151"/>
                  <a:gd name="T13" fmla="*/ 201 h 202"/>
                </a:gdLst>
                <a:ahLst/>
                <a:cxnLst>
                  <a:cxn ang="0">
                    <a:pos x="T0" y="T1"/>
                  </a:cxn>
                  <a:cxn ang="0">
                    <a:pos x="T2" y="T3"/>
                  </a:cxn>
                  <a:cxn ang="0">
                    <a:pos x="T4" y="T5"/>
                  </a:cxn>
                  <a:cxn ang="0">
                    <a:pos x="T6" y="T7"/>
                  </a:cxn>
                  <a:cxn ang="0">
                    <a:pos x="T8" y="T9"/>
                  </a:cxn>
                  <a:cxn ang="0">
                    <a:pos x="T10" y="T11"/>
                  </a:cxn>
                  <a:cxn ang="0">
                    <a:pos x="T12" y="T13"/>
                  </a:cxn>
                </a:cxnLst>
                <a:rect l="0" t="0" r="r" b="b"/>
                <a:pathLst>
                  <a:path w="151" h="202">
                    <a:moveTo>
                      <a:pt x="17" y="201"/>
                    </a:moveTo>
                    <a:cubicBezTo>
                      <a:pt x="17" y="201"/>
                      <a:pt x="150" y="176"/>
                      <a:pt x="75" y="67"/>
                    </a:cubicBezTo>
                    <a:cubicBezTo>
                      <a:pt x="50" y="17"/>
                      <a:pt x="84" y="0"/>
                      <a:pt x="84" y="0"/>
                    </a:cubicBezTo>
                    <a:cubicBezTo>
                      <a:pt x="84" y="0"/>
                      <a:pt x="0" y="0"/>
                      <a:pt x="33" y="75"/>
                    </a:cubicBezTo>
                    <a:cubicBezTo>
                      <a:pt x="67" y="142"/>
                      <a:pt x="58" y="176"/>
                      <a:pt x="17" y="201"/>
                    </a:cubicBezTo>
                    <a:close/>
                    <a:moveTo>
                      <a:pt x="17" y="201"/>
                    </a:moveTo>
                    <a:lnTo>
                      <a:pt x="17" y="201"/>
                    </a:lnTo>
                    <a:close/>
                  </a:path>
                </a:pathLst>
              </a:custGeom>
              <a:grpFill/>
              <a:ln>
                <a:noFill/>
              </a:ln>
              <a:effectLst/>
            </p:spPr>
            <p:txBody>
              <a:bodyPr wrap="none" anchor="ctr"/>
              <a:lstStyle/>
              <a:p>
                <a:pPr>
                  <a:defRPr/>
                </a:pPr>
                <a:endParaRPr lang="en-US" sz="1800" dirty="0">
                  <a:latin typeface="微软雅黑" panose="020B0503020204020204" pitchFamily="34" charset="-122"/>
                  <a:ea typeface="宋体" panose="02010600030101010101" pitchFamily="2" charset="-122"/>
                </a:endParaRPr>
              </a:p>
            </p:txBody>
          </p:sp>
        </p:grpSp>
      </p:grpSp>
      <p:grpSp>
        <p:nvGrpSpPr>
          <p:cNvPr id="68" name="Group 45"/>
          <p:cNvGrpSpPr/>
          <p:nvPr/>
        </p:nvGrpSpPr>
        <p:grpSpPr>
          <a:xfrm>
            <a:off x="4114986" y="4125136"/>
            <a:ext cx="590881" cy="559017"/>
            <a:chOff x="5987351" y="4263852"/>
            <a:chExt cx="547887" cy="547887"/>
          </a:xfrm>
        </p:grpSpPr>
        <p:sp>
          <p:nvSpPr>
            <p:cNvPr id="69" name="Teardrop 46"/>
            <p:cNvSpPr/>
            <p:nvPr/>
          </p:nvSpPr>
          <p:spPr>
            <a:xfrm rot="18877745">
              <a:off x="5987351" y="4263852"/>
              <a:ext cx="547887" cy="547887"/>
            </a:xfrm>
            <a:prstGeom prst="teardrop">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微软雅黑" panose="020B0503020204020204" pitchFamily="34" charset="-122"/>
                <a:ea typeface="微软雅黑" panose="020B0503020204020204" pitchFamily="34" charset="-122"/>
              </a:endParaRPr>
            </a:p>
          </p:txBody>
        </p:sp>
        <p:sp>
          <p:nvSpPr>
            <p:cNvPr id="70" name="Freeform 299"/>
            <p:cNvSpPr>
              <a:spLocks noChangeAspect="1" noChangeArrowheads="1"/>
            </p:cNvSpPr>
            <p:nvPr/>
          </p:nvSpPr>
          <p:spPr bwMode="auto">
            <a:xfrm>
              <a:off x="6109068" y="4377574"/>
              <a:ext cx="292744" cy="280426"/>
            </a:xfrm>
            <a:custGeom>
              <a:avLst/>
              <a:gdLst>
                <a:gd name="T0" fmla="*/ 1229 w 1665"/>
                <a:gd name="T1" fmla="*/ 561 h 1598"/>
                <a:gd name="T2" fmla="*/ 911 w 1665"/>
                <a:gd name="T3" fmla="*/ 686 h 1598"/>
                <a:gd name="T4" fmla="*/ 1246 w 1665"/>
                <a:gd name="T5" fmla="*/ 419 h 1598"/>
                <a:gd name="T6" fmla="*/ 1664 w 1665"/>
                <a:gd name="T7" fmla="*/ 76 h 1598"/>
                <a:gd name="T8" fmla="*/ 1597 w 1665"/>
                <a:gd name="T9" fmla="*/ 0 h 1598"/>
                <a:gd name="T10" fmla="*/ 1530 w 1665"/>
                <a:gd name="T11" fmla="*/ 76 h 1598"/>
                <a:gd name="T12" fmla="*/ 1246 w 1665"/>
                <a:gd name="T13" fmla="*/ 276 h 1598"/>
                <a:gd name="T14" fmla="*/ 769 w 1665"/>
                <a:gd name="T15" fmla="*/ 686 h 1598"/>
                <a:gd name="T16" fmla="*/ 435 w 1665"/>
                <a:gd name="T17" fmla="*/ 561 h 1598"/>
                <a:gd name="T18" fmla="*/ 0 w 1665"/>
                <a:gd name="T19" fmla="*/ 1288 h 1598"/>
                <a:gd name="T20" fmla="*/ 201 w 1665"/>
                <a:gd name="T21" fmla="*/ 1597 h 1598"/>
                <a:gd name="T22" fmla="*/ 836 w 1665"/>
                <a:gd name="T23" fmla="*/ 1255 h 1598"/>
                <a:gd name="T24" fmla="*/ 1463 w 1665"/>
                <a:gd name="T25" fmla="*/ 1597 h 1598"/>
                <a:gd name="T26" fmla="*/ 1664 w 1665"/>
                <a:gd name="T27" fmla="*/ 1288 h 1598"/>
                <a:gd name="T28" fmla="*/ 1229 w 1665"/>
                <a:gd name="T29" fmla="*/ 561 h 1598"/>
                <a:gd name="T30" fmla="*/ 1246 w 1665"/>
                <a:gd name="T31" fmla="*/ 811 h 1598"/>
                <a:gd name="T32" fmla="*/ 1338 w 1665"/>
                <a:gd name="T33" fmla="*/ 903 h 1598"/>
                <a:gd name="T34" fmla="*/ 1246 w 1665"/>
                <a:gd name="T35" fmla="*/ 995 h 1598"/>
                <a:gd name="T36" fmla="*/ 1162 w 1665"/>
                <a:gd name="T37" fmla="*/ 903 h 1598"/>
                <a:gd name="T38" fmla="*/ 1246 w 1665"/>
                <a:gd name="T39" fmla="*/ 811 h 1598"/>
                <a:gd name="T40" fmla="*/ 627 w 1665"/>
                <a:gd name="T41" fmla="*/ 1112 h 1598"/>
                <a:gd name="T42" fmla="*/ 485 w 1665"/>
                <a:gd name="T43" fmla="*/ 1112 h 1598"/>
                <a:gd name="T44" fmla="*/ 485 w 1665"/>
                <a:gd name="T45" fmla="*/ 1255 h 1598"/>
                <a:gd name="T46" fmla="*/ 351 w 1665"/>
                <a:gd name="T47" fmla="*/ 1255 h 1598"/>
                <a:gd name="T48" fmla="*/ 351 w 1665"/>
                <a:gd name="T49" fmla="*/ 1112 h 1598"/>
                <a:gd name="T50" fmla="*/ 209 w 1665"/>
                <a:gd name="T51" fmla="*/ 1112 h 1598"/>
                <a:gd name="T52" fmla="*/ 209 w 1665"/>
                <a:gd name="T53" fmla="*/ 970 h 1598"/>
                <a:gd name="T54" fmla="*/ 351 w 1665"/>
                <a:gd name="T55" fmla="*/ 970 h 1598"/>
                <a:gd name="T56" fmla="*/ 351 w 1665"/>
                <a:gd name="T57" fmla="*/ 836 h 1598"/>
                <a:gd name="T58" fmla="*/ 485 w 1665"/>
                <a:gd name="T59" fmla="*/ 836 h 1598"/>
                <a:gd name="T60" fmla="*/ 485 w 1665"/>
                <a:gd name="T61" fmla="*/ 970 h 1598"/>
                <a:gd name="T62" fmla="*/ 627 w 1665"/>
                <a:gd name="T63" fmla="*/ 970 h 1598"/>
                <a:gd name="T64" fmla="*/ 627 w 1665"/>
                <a:gd name="T65" fmla="*/ 1112 h 1598"/>
                <a:gd name="T66" fmla="*/ 1020 w 1665"/>
                <a:gd name="T67" fmla="*/ 1045 h 1598"/>
                <a:gd name="T68" fmla="*/ 1112 w 1665"/>
                <a:gd name="T69" fmla="*/ 954 h 1598"/>
                <a:gd name="T70" fmla="*/ 1204 w 1665"/>
                <a:gd name="T71" fmla="*/ 1045 h 1598"/>
                <a:gd name="T72" fmla="*/ 1112 w 1665"/>
                <a:gd name="T73" fmla="*/ 1129 h 1598"/>
                <a:gd name="T74" fmla="*/ 1020 w 1665"/>
                <a:gd name="T75" fmla="*/ 1045 h 1598"/>
                <a:gd name="T76" fmla="*/ 1246 w 1665"/>
                <a:gd name="T77" fmla="*/ 1271 h 1598"/>
                <a:gd name="T78" fmla="*/ 1162 w 1665"/>
                <a:gd name="T79" fmla="*/ 1179 h 1598"/>
                <a:gd name="T80" fmla="*/ 1246 w 1665"/>
                <a:gd name="T81" fmla="*/ 1087 h 1598"/>
                <a:gd name="T82" fmla="*/ 1338 w 1665"/>
                <a:gd name="T83" fmla="*/ 1179 h 1598"/>
                <a:gd name="T84" fmla="*/ 1246 w 1665"/>
                <a:gd name="T85" fmla="*/ 1271 h 1598"/>
                <a:gd name="T86" fmla="*/ 1480 w 1665"/>
                <a:gd name="T87" fmla="*/ 1045 h 1598"/>
                <a:gd name="T88" fmla="*/ 1388 w 1665"/>
                <a:gd name="T89" fmla="*/ 1129 h 1598"/>
                <a:gd name="T90" fmla="*/ 1296 w 1665"/>
                <a:gd name="T91" fmla="*/ 1045 h 1598"/>
                <a:gd name="T92" fmla="*/ 1388 w 1665"/>
                <a:gd name="T93" fmla="*/ 954 h 1598"/>
                <a:gd name="T94" fmla="*/ 1480 w 1665"/>
                <a:gd name="T95" fmla="*/ 1045 h 1598"/>
                <a:gd name="T96" fmla="*/ 1480 w 1665"/>
                <a:gd name="T97" fmla="*/ 1045 h 1598"/>
                <a:gd name="T98" fmla="*/ 1480 w 1665"/>
                <a:gd name="T99" fmla="*/ 1045 h 15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665" h="1598">
                  <a:moveTo>
                    <a:pt x="1229" y="561"/>
                  </a:moveTo>
                  <a:cubicBezTo>
                    <a:pt x="1079" y="561"/>
                    <a:pt x="1028" y="653"/>
                    <a:pt x="911" y="686"/>
                  </a:cubicBezTo>
                  <a:cubicBezTo>
                    <a:pt x="928" y="552"/>
                    <a:pt x="1012" y="419"/>
                    <a:pt x="1246" y="419"/>
                  </a:cubicBezTo>
                  <a:cubicBezTo>
                    <a:pt x="1580" y="419"/>
                    <a:pt x="1664" y="193"/>
                    <a:pt x="1664" y="76"/>
                  </a:cubicBezTo>
                  <a:cubicBezTo>
                    <a:pt x="1664" y="34"/>
                    <a:pt x="1630" y="0"/>
                    <a:pt x="1597" y="0"/>
                  </a:cubicBezTo>
                  <a:cubicBezTo>
                    <a:pt x="1555" y="0"/>
                    <a:pt x="1530" y="34"/>
                    <a:pt x="1530" y="76"/>
                  </a:cubicBezTo>
                  <a:cubicBezTo>
                    <a:pt x="1530" y="84"/>
                    <a:pt x="1522" y="276"/>
                    <a:pt x="1246" y="276"/>
                  </a:cubicBezTo>
                  <a:cubicBezTo>
                    <a:pt x="870" y="276"/>
                    <a:pt x="786" y="535"/>
                    <a:pt x="769" y="686"/>
                  </a:cubicBezTo>
                  <a:cubicBezTo>
                    <a:pt x="644" y="661"/>
                    <a:pt x="594" y="561"/>
                    <a:pt x="435" y="561"/>
                  </a:cubicBezTo>
                  <a:cubicBezTo>
                    <a:pt x="268" y="561"/>
                    <a:pt x="0" y="887"/>
                    <a:pt x="0" y="1288"/>
                  </a:cubicBezTo>
                  <a:cubicBezTo>
                    <a:pt x="0" y="1489"/>
                    <a:pt x="100" y="1597"/>
                    <a:pt x="201" y="1597"/>
                  </a:cubicBezTo>
                  <a:cubicBezTo>
                    <a:pt x="418" y="1597"/>
                    <a:pt x="460" y="1255"/>
                    <a:pt x="836" y="1255"/>
                  </a:cubicBezTo>
                  <a:cubicBezTo>
                    <a:pt x="1204" y="1255"/>
                    <a:pt x="1246" y="1597"/>
                    <a:pt x="1463" y="1597"/>
                  </a:cubicBezTo>
                  <a:cubicBezTo>
                    <a:pt x="1564" y="1597"/>
                    <a:pt x="1664" y="1497"/>
                    <a:pt x="1664" y="1288"/>
                  </a:cubicBezTo>
                  <a:cubicBezTo>
                    <a:pt x="1664" y="887"/>
                    <a:pt x="1405" y="561"/>
                    <a:pt x="1229" y="561"/>
                  </a:cubicBezTo>
                  <a:close/>
                  <a:moveTo>
                    <a:pt x="1246" y="811"/>
                  </a:moveTo>
                  <a:cubicBezTo>
                    <a:pt x="1296" y="811"/>
                    <a:pt x="1338" y="853"/>
                    <a:pt x="1338" y="903"/>
                  </a:cubicBezTo>
                  <a:cubicBezTo>
                    <a:pt x="1338" y="954"/>
                    <a:pt x="1296" y="995"/>
                    <a:pt x="1246" y="995"/>
                  </a:cubicBezTo>
                  <a:cubicBezTo>
                    <a:pt x="1204" y="995"/>
                    <a:pt x="1162" y="954"/>
                    <a:pt x="1162" y="903"/>
                  </a:cubicBezTo>
                  <a:cubicBezTo>
                    <a:pt x="1162" y="853"/>
                    <a:pt x="1204" y="811"/>
                    <a:pt x="1246" y="811"/>
                  </a:cubicBezTo>
                  <a:close/>
                  <a:moveTo>
                    <a:pt x="627" y="1112"/>
                  </a:moveTo>
                  <a:cubicBezTo>
                    <a:pt x="485" y="1112"/>
                    <a:pt x="485" y="1112"/>
                    <a:pt x="485" y="1112"/>
                  </a:cubicBezTo>
                  <a:cubicBezTo>
                    <a:pt x="485" y="1255"/>
                    <a:pt x="485" y="1255"/>
                    <a:pt x="485" y="1255"/>
                  </a:cubicBezTo>
                  <a:cubicBezTo>
                    <a:pt x="351" y="1255"/>
                    <a:pt x="351" y="1255"/>
                    <a:pt x="351" y="1255"/>
                  </a:cubicBezTo>
                  <a:cubicBezTo>
                    <a:pt x="351" y="1112"/>
                    <a:pt x="351" y="1112"/>
                    <a:pt x="351" y="1112"/>
                  </a:cubicBezTo>
                  <a:cubicBezTo>
                    <a:pt x="209" y="1112"/>
                    <a:pt x="209" y="1112"/>
                    <a:pt x="209" y="1112"/>
                  </a:cubicBezTo>
                  <a:cubicBezTo>
                    <a:pt x="209" y="970"/>
                    <a:pt x="209" y="970"/>
                    <a:pt x="209" y="970"/>
                  </a:cubicBezTo>
                  <a:cubicBezTo>
                    <a:pt x="351" y="970"/>
                    <a:pt x="351" y="970"/>
                    <a:pt x="351" y="970"/>
                  </a:cubicBezTo>
                  <a:cubicBezTo>
                    <a:pt x="351" y="836"/>
                    <a:pt x="351" y="836"/>
                    <a:pt x="351" y="836"/>
                  </a:cubicBezTo>
                  <a:cubicBezTo>
                    <a:pt x="485" y="836"/>
                    <a:pt x="485" y="836"/>
                    <a:pt x="485" y="836"/>
                  </a:cubicBezTo>
                  <a:cubicBezTo>
                    <a:pt x="485" y="970"/>
                    <a:pt x="485" y="970"/>
                    <a:pt x="485" y="970"/>
                  </a:cubicBezTo>
                  <a:cubicBezTo>
                    <a:pt x="627" y="970"/>
                    <a:pt x="627" y="970"/>
                    <a:pt x="627" y="970"/>
                  </a:cubicBezTo>
                  <a:lnTo>
                    <a:pt x="627" y="1112"/>
                  </a:lnTo>
                  <a:close/>
                  <a:moveTo>
                    <a:pt x="1020" y="1045"/>
                  </a:moveTo>
                  <a:cubicBezTo>
                    <a:pt x="1020" y="995"/>
                    <a:pt x="1062" y="954"/>
                    <a:pt x="1112" y="954"/>
                  </a:cubicBezTo>
                  <a:cubicBezTo>
                    <a:pt x="1162" y="954"/>
                    <a:pt x="1204" y="995"/>
                    <a:pt x="1204" y="1045"/>
                  </a:cubicBezTo>
                  <a:cubicBezTo>
                    <a:pt x="1204" y="1087"/>
                    <a:pt x="1162" y="1129"/>
                    <a:pt x="1112" y="1129"/>
                  </a:cubicBezTo>
                  <a:cubicBezTo>
                    <a:pt x="1062" y="1129"/>
                    <a:pt x="1020" y="1087"/>
                    <a:pt x="1020" y="1045"/>
                  </a:cubicBezTo>
                  <a:close/>
                  <a:moveTo>
                    <a:pt x="1246" y="1271"/>
                  </a:moveTo>
                  <a:cubicBezTo>
                    <a:pt x="1204" y="1271"/>
                    <a:pt x="1162" y="1229"/>
                    <a:pt x="1162" y="1179"/>
                  </a:cubicBezTo>
                  <a:cubicBezTo>
                    <a:pt x="1162" y="1129"/>
                    <a:pt x="1204" y="1087"/>
                    <a:pt x="1246" y="1087"/>
                  </a:cubicBezTo>
                  <a:cubicBezTo>
                    <a:pt x="1296" y="1087"/>
                    <a:pt x="1338" y="1129"/>
                    <a:pt x="1338" y="1179"/>
                  </a:cubicBezTo>
                  <a:cubicBezTo>
                    <a:pt x="1338" y="1229"/>
                    <a:pt x="1296" y="1271"/>
                    <a:pt x="1246" y="1271"/>
                  </a:cubicBezTo>
                  <a:close/>
                  <a:moveTo>
                    <a:pt x="1480" y="1045"/>
                  </a:moveTo>
                  <a:cubicBezTo>
                    <a:pt x="1480" y="1087"/>
                    <a:pt x="1438" y="1129"/>
                    <a:pt x="1388" y="1129"/>
                  </a:cubicBezTo>
                  <a:cubicBezTo>
                    <a:pt x="1338" y="1129"/>
                    <a:pt x="1296" y="1087"/>
                    <a:pt x="1296" y="1045"/>
                  </a:cubicBezTo>
                  <a:cubicBezTo>
                    <a:pt x="1296" y="995"/>
                    <a:pt x="1338" y="954"/>
                    <a:pt x="1388" y="954"/>
                  </a:cubicBezTo>
                  <a:cubicBezTo>
                    <a:pt x="1438" y="954"/>
                    <a:pt x="1480" y="995"/>
                    <a:pt x="1480" y="1045"/>
                  </a:cubicBezTo>
                  <a:close/>
                  <a:moveTo>
                    <a:pt x="1480" y="1045"/>
                  </a:moveTo>
                  <a:lnTo>
                    <a:pt x="1480" y="1045"/>
                  </a:lnTo>
                  <a:close/>
                </a:path>
              </a:pathLst>
            </a:custGeom>
            <a:solidFill>
              <a:schemeClr val="bg1"/>
            </a:solidFill>
            <a:ln>
              <a:noFill/>
            </a:ln>
            <a:effectLst/>
          </p:spPr>
          <p:txBody>
            <a:bodyPr wrap="none" lIns="243785" tIns="121892" rIns="243785" bIns="121892" anchor="ctr"/>
            <a:lstStyle/>
            <a:p>
              <a:pPr>
                <a:defRPr/>
              </a:pPr>
              <a:endParaRPr lang="en-US" sz="1800" dirty="0">
                <a:latin typeface="微软雅黑" panose="020B0503020204020204" pitchFamily="34" charset="-122"/>
                <a:ea typeface="宋体" panose="02010600030101010101" pitchFamily="2" charset="-122"/>
              </a:endParaRPr>
            </a:p>
          </p:txBody>
        </p:sp>
      </p:grpSp>
      <p:grpSp>
        <p:nvGrpSpPr>
          <p:cNvPr id="104" name="Group 20"/>
          <p:cNvGrpSpPr/>
          <p:nvPr/>
        </p:nvGrpSpPr>
        <p:grpSpPr>
          <a:xfrm>
            <a:off x="4817042" y="2823948"/>
            <a:ext cx="5828947" cy="978921"/>
            <a:chOff x="6782240" y="1941072"/>
            <a:chExt cx="4571559" cy="959434"/>
          </a:xfrm>
        </p:grpSpPr>
        <p:sp>
          <p:nvSpPr>
            <p:cNvPr id="105" name="TextBox 104"/>
            <p:cNvSpPr txBox="1"/>
            <p:nvPr/>
          </p:nvSpPr>
          <p:spPr>
            <a:xfrm>
              <a:off x="6879871" y="1941072"/>
              <a:ext cx="1468676" cy="392145"/>
            </a:xfrm>
            <a:prstGeom prst="rect">
              <a:avLst/>
            </a:prstGeom>
            <a:noFill/>
          </p:spPr>
          <p:txBody>
            <a:bodyPr wrap="none" rtlCol="0">
              <a:spAutoFit/>
            </a:bodyPr>
            <a:lstStyle/>
            <a:p>
              <a:r>
                <a:rPr lang="zh-CN" altLang="en-US" sz="2000" b="1" dirty="0" smtClean="0">
                  <a:solidFill>
                    <a:srgbClr val="002060"/>
                  </a:solidFill>
                  <a:ea typeface="微软雅黑" panose="020B0503020204020204" pitchFamily="34" charset="-122"/>
                  <a:sym typeface="微软雅黑" panose="020B0503020204020204" pitchFamily="34" charset="-122"/>
                </a:rPr>
                <a:t>承兑人</a:t>
              </a:r>
              <a:r>
                <a:rPr lang="en-US" altLang="zh-CN" sz="2000" b="1" dirty="0">
                  <a:solidFill>
                    <a:srgbClr val="002060"/>
                  </a:solidFill>
                  <a:ea typeface="微软雅黑" panose="020B0503020204020204" pitchFamily="34" charset="-122"/>
                  <a:sym typeface="微软雅黑" panose="020B0503020204020204" pitchFamily="34" charset="-122"/>
                </a:rPr>
                <a:t>&gt;</a:t>
              </a:r>
              <a:r>
                <a:rPr lang="zh-CN" altLang="en-US" sz="2000" b="1" dirty="0" smtClean="0">
                  <a:solidFill>
                    <a:srgbClr val="002060"/>
                  </a:solidFill>
                  <a:ea typeface="微软雅黑" panose="020B0503020204020204" pitchFamily="34" charset="-122"/>
                  <a:sym typeface="微软雅黑" panose="020B0503020204020204" pitchFamily="34" charset="-122"/>
                </a:rPr>
                <a:t>贴现人</a:t>
              </a:r>
              <a:endParaRPr lang="en-US" sz="2000" dirty="0">
                <a:latin typeface="微软雅黑" panose="020B0503020204020204" pitchFamily="34" charset="-122"/>
                <a:ea typeface="微软雅黑" panose="020B0503020204020204" pitchFamily="34" charset="-122"/>
              </a:endParaRPr>
            </a:p>
          </p:txBody>
        </p:sp>
        <p:sp>
          <p:nvSpPr>
            <p:cNvPr id="106" name="TextBox 105"/>
            <p:cNvSpPr txBox="1"/>
            <p:nvPr/>
          </p:nvSpPr>
          <p:spPr>
            <a:xfrm>
              <a:off x="6782240" y="2267041"/>
              <a:ext cx="4571559" cy="633465"/>
            </a:xfrm>
            <a:prstGeom prst="rect">
              <a:avLst/>
            </a:prstGeom>
            <a:noFill/>
          </p:spPr>
          <p:txBody>
            <a:bodyPr wrap="square" rtlCol="0">
              <a:spAutoFit/>
            </a:bodyPr>
            <a:lstStyle/>
            <a:p>
              <a:pPr marL="285750" indent="-285750">
                <a:buFont typeface="Arial" panose="020B0604020202020204" pitchFamily="34" charset="0"/>
                <a:buChar char="•"/>
              </a:pPr>
              <a:r>
                <a:rPr lang="zh-CN" altLang="en-US" dirty="0" smtClean="0">
                  <a:latin typeface="微软雅黑" panose="020B0503020204020204" pitchFamily="34" charset="-122"/>
                  <a:ea typeface="微软雅黑" panose="020B0503020204020204" pitchFamily="34" charset="-122"/>
                  <a:sym typeface="微软雅黑" panose="020B0503020204020204" pitchFamily="34" charset="-122"/>
                </a:rPr>
                <a:t>票据</a:t>
              </a:r>
              <a:r>
                <a:rPr lang="zh-CN" altLang="en-US" dirty="0">
                  <a:latin typeface="微软雅黑" panose="020B0503020204020204" pitchFamily="34" charset="-122"/>
                  <a:ea typeface="微软雅黑" panose="020B0503020204020204" pitchFamily="34" charset="-122"/>
                  <a:sym typeface="微软雅黑" panose="020B0503020204020204" pitchFamily="34" charset="-122"/>
                </a:rPr>
                <a:t>经承兑人付款确认且未保证增信即交易的</a:t>
              </a:r>
              <a:endParaRPr lang="en-US" altLang="zh-CN" dirty="0" smtClean="0">
                <a:latin typeface="微软雅黑" panose="020B0503020204020204" pitchFamily="34" charset="-122"/>
                <a:ea typeface="微软雅黑" panose="020B0503020204020204" pitchFamily="34" charset="-122"/>
                <a:sym typeface="微软雅黑" panose="020B0503020204020204" pitchFamily="34" charset="-122"/>
              </a:endParaRPr>
            </a:p>
            <a:p>
              <a:pPr marL="285750" indent="-285750">
                <a:buFont typeface="Arial" panose="020B0604020202020204" pitchFamily="34" charset="0"/>
                <a:buChar char="•"/>
              </a:pPr>
              <a:endParaRPr lang="en-US" altLang="zh-CN" dirty="0" smtClean="0">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107" name="Group 20"/>
          <p:cNvGrpSpPr/>
          <p:nvPr/>
        </p:nvGrpSpPr>
        <p:grpSpPr>
          <a:xfrm>
            <a:off x="4817042" y="3874032"/>
            <a:ext cx="5828947" cy="701921"/>
            <a:chOff x="6782240" y="1941072"/>
            <a:chExt cx="4571559" cy="687948"/>
          </a:xfrm>
        </p:grpSpPr>
        <p:sp>
          <p:nvSpPr>
            <p:cNvPr id="108" name="TextBox 107"/>
            <p:cNvSpPr txBox="1"/>
            <p:nvPr/>
          </p:nvSpPr>
          <p:spPr>
            <a:xfrm>
              <a:off x="6879871" y="1941072"/>
              <a:ext cx="1870983" cy="392145"/>
            </a:xfrm>
            <a:prstGeom prst="rect">
              <a:avLst/>
            </a:prstGeom>
            <a:noFill/>
          </p:spPr>
          <p:txBody>
            <a:bodyPr wrap="none" rtlCol="0">
              <a:spAutoFit/>
            </a:bodyPr>
            <a:lstStyle/>
            <a:p>
              <a:r>
                <a:rPr lang="zh-CN" altLang="en-US" sz="2000" b="1" dirty="0" smtClean="0">
                  <a:solidFill>
                    <a:srgbClr val="002060"/>
                  </a:solidFill>
                  <a:ea typeface="微软雅黑" panose="020B0503020204020204" pitchFamily="34" charset="-122"/>
                  <a:sym typeface="微软雅黑" panose="020B0503020204020204" pitchFamily="34" charset="-122"/>
                </a:rPr>
                <a:t>保证增信行</a:t>
              </a:r>
              <a:r>
                <a:rPr lang="en-US" altLang="zh-CN" sz="2000" b="1" dirty="0" smtClean="0">
                  <a:solidFill>
                    <a:srgbClr val="002060"/>
                  </a:solidFill>
                  <a:ea typeface="微软雅黑" panose="020B0503020204020204" pitchFamily="34" charset="-122"/>
                  <a:sym typeface="微软雅黑" panose="020B0503020204020204" pitchFamily="34" charset="-122"/>
                </a:rPr>
                <a:t>&gt;</a:t>
              </a:r>
              <a:r>
                <a:rPr lang="zh-CN" altLang="en-US" sz="2000" b="1" dirty="0" smtClean="0">
                  <a:solidFill>
                    <a:srgbClr val="002060"/>
                  </a:solidFill>
                  <a:ea typeface="微软雅黑" panose="020B0503020204020204" pitchFamily="34" charset="-122"/>
                  <a:sym typeface="微软雅黑" panose="020B0503020204020204" pitchFamily="34" charset="-122"/>
                </a:rPr>
                <a:t>贴现人</a:t>
              </a:r>
              <a:endParaRPr lang="en-US" sz="2000" dirty="0">
                <a:latin typeface="微软雅黑" panose="020B0503020204020204" pitchFamily="34" charset="-122"/>
                <a:ea typeface="微软雅黑" panose="020B0503020204020204" pitchFamily="34" charset="-122"/>
              </a:endParaRPr>
            </a:p>
          </p:txBody>
        </p:sp>
        <p:sp>
          <p:nvSpPr>
            <p:cNvPr id="109" name="TextBox 108"/>
            <p:cNvSpPr txBox="1"/>
            <p:nvPr/>
          </p:nvSpPr>
          <p:spPr>
            <a:xfrm>
              <a:off x="6782240" y="2267040"/>
              <a:ext cx="4571559" cy="361980"/>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sym typeface="微软雅黑" panose="020B0503020204020204" pitchFamily="34" charset="-122"/>
                </a:rPr>
                <a:t>票据保证增信后即交易且未经承兑人付款确认的</a:t>
              </a:r>
              <a:endParaRPr lang="en-US" altLang="zh-CN" dirty="0" smtClean="0">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110" name="Group 20"/>
          <p:cNvGrpSpPr/>
          <p:nvPr/>
        </p:nvGrpSpPr>
        <p:grpSpPr>
          <a:xfrm>
            <a:off x="4817042" y="4924116"/>
            <a:ext cx="5828947" cy="701923"/>
            <a:chOff x="6782240" y="1941072"/>
            <a:chExt cx="4571559" cy="687950"/>
          </a:xfrm>
        </p:grpSpPr>
        <p:sp>
          <p:nvSpPr>
            <p:cNvPr id="111" name="TextBox 110"/>
            <p:cNvSpPr txBox="1"/>
            <p:nvPr/>
          </p:nvSpPr>
          <p:spPr>
            <a:xfrm>
              <a:off x="6879871" y="1941072"/>
              <a:ext cx="2591366" cy="392145"/>
            </a:xfrm>
            <a:prstGeom prst="rect">
              <a:avLst/>
            </a:prstGeom>
            <a:noFill/>
          </p:spPr>
          <p:txBody>
            <a:bodyPr wrap="none" rtlCol="0">
              <a:spAutoFit/>
            </a:bodyPr>
            <a:lstStyle/>
            <a:p>
              <a:r>
                <a:rPr lang="zh-CN" altLang="en-US" sz="2000" b="1" dirty="0" smtClean="0">
                  <a:solidFill>
                    <a:srgbClr val="002060"/>
                  </a:solidFill>
                  <a:ea typeface="微软雅黑" panose="020B0503020204020204" pitchFamily="34" charset="-122"/>
                  <a:sym typeface="微软雅黑" panose="020B0503020204020204" pitchFamily="34" charset="-122"/>
                </a:rPr>
                <a:t>承兑人</a:t>
              </a:r>
              <a:r>
                <a:rPr lang="en-US" altLang="zh-CN" sz="2000" b="1" dirty="0" smtClean="0">
                  <a:solidFill>
                    <a:srgbClr val="002060"/>
                  </a:solidFill>
                  <a:ea typeface="微软雅黑" panose="020B0503020204020204" pitchFamily="34" charset="-122"/>
                  <a:sym typeface="微软雅黑" panose="020B0503020204020204" pitchFamily="34" charset="-122"/>
                </a:rPr>
                <a:t>&gt;</a:t>
              </a:r>
              <a:r>
                <a:rPr lang="zh-CN" altLang="en-US" sz="2000" b="1" dirty="0" smtClean="0">
                  <a:solidFill>
                    <a:srgbClr val="002060"/>
                  </a:solidFill>
                  <a:ea typeface="微软雅黑" panose="020B0503020204020204" pitchFamily="34" charset="-122"/>
                  <a:sym typeface="微软雅黑" panose="020B0503020204020204" pitchFamily="34" charset="-122"/>
                </a:rPr>
                <a:t>保证</a:t>
              </a:r>
              <a:r>
                <a:rPr lang="zh-CN" altLang="en-US" sz="2000" b="1" dirty="0">
                  <a:solidFill>
                    <a:srgbClr val="002060"/>
                  </a:solidFill>
                  <a:ea typeface="微软雅黑" panose="020B0503020204020204" pitchFamily="34" charset="-122"/>
                  <a:sym typeface="微软雅黑" panose="020B0503020204020204" pitchFamily="34" charset="-122"/>
                </a:rPr>
                <a:t>增信行</a:t>
              </a:r>
              <a:r>
                <a:rPr lang="en-US" altLang="zh-CN" sz="2000" b="1" dirty="0">
                  <a:solidFill>
                    <a:srgbClr val="002060"/>
                  </a:solidFill>
                  <a:ea typeface="微软雅黑" panose="020B0503020204020204" pitchFamily="34" charset="-122"/>
                  <a:sym typeface="微软雅黑" panose="020B0503020204020204" pitchFamily="34" charset="-122"/>
                </a:rPr>
                <a:t>&gt;</a:t>
              </a:r>
              <a:r>
                <a:rPr lang="zh-CN" altLang="en-US" sz="2000" b="1" dirty="0">
                  <a:solidFill>
                    <a:srgbClr val="002060"/>
                  </a:solidFill>
                  <a:ea typeface="微软雅黑" panose="020B0503020204020204" pitchFamily="34" charset="-122"/>
                  <a:sym typeface="微软雅黑" panose="020B0503020204020204" pitchFamily="34" charset="-122"/>
                </a:rPr>
                <a:t>贴现人</a:t>
              </a:r>
              <a:endParaRPr lang="en-US" altLang="zh-CN" sz="2000" dirty="0">
                <a:latin typeface="微软雅黑" panose="020B0503020204020204" pitchFamily="34" charset="-122"/>
                <a:ea typeface="微软雅黑" panose="020B0503020204020204" pitchFamily="34" charset="-122"/>
              </a:endParaRPr>
            </a:p>
          </p:txBody>
        </p:sp>
        <p:sp>
          <p:nvSpPr>
            <p:cNvPr id="112" name="TextBox 111"/>
            <p:cNvSpPr txBox="1"/>
            <p:nvPr/>
          </p:nvSpPr>
          <p:spPr>
            <a:xfrm>
              <a:off x="6782240" y="2267042"/>
              <a:ext cx="4571559" cy="361980"/>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sym typeface="微软雅黑" panose="020B0503020204020204" pitchFamily="34" charset="-122"/>
                </a:rPr>
                <a:t>票据保证增信后且经承兑人付款确认</a:t>
              </a:r>
              <a:endParaRPr lang="en-US" altLang="zh-CN" dirty="0" smtClean="0">
                <a:latin typeface="微软雅黑" panose="020B0503020204020204" pitchFamily="34" charset="-122"/>
                <a:ea typeface="微软雅黑" panose="020B0503020204020204" pitchFamily="34" charset="-122"/>
                <a:sym typeface="微软雅黑" panose="020B0503020204020204" pitchFamily="34" charset="-122"/>
              </a:endParaRPr>
            </a:p>
          </p:txBody>
        </p:sp>
      </p:grpSp>
    </p:spTree>
    <p:extLst>
      <p:ext uri="{BB962C8B-B14F-4D97-AF65-F5344CB8AC3E}">
        <p14:creationId xmlns:p14="http://schemas.microsoft.com/office/powerpoint/2010/main" val="234913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椭圆 30"/>
          <p:cNvSpPr>
            <a:spLocks noChangeArrowheads="1"/>
          </p:cNvSpPr>
          <p:nvPr/>
        </p:nvSpPr>
        <p:spPr bwMode="auto">
          <a:xfrm>
            <a:off x="10372435" y="139732"/>
            <a:ext cx="950259" cy="943194"/>
          </a:xfrm>
          <a:prstGeom prst="ellipse">
            <a:avLst/>
          </a:prstGeom>
          <a:solidFill>
            <a:srgbClr val="FFC000"/>
          </a:solidFill>
          <a:ln w="9525">
            <a:noFill/>
            <a:round/>
          </a:ln>
        </p:spPr>
        <p:txBody>
          <a:bodyPr lIns="112864" tIns="56432" rIns="112864" bIns="56432" anchor="ctr"/>
          <a:lstStyle/>
          <a:p>
            <a:pPr algn="ctr"/>
            <a:endParaRPr lang="zh-CN" altLang="en-US" sz="1400">
              <a:solidFill>
                <a:srgbClr val="FFFFFF"/>
              </a:solidFill>
              <a:latin typeface="宋体" panose="02010600030101010101" pitchFamily="2" charset="-122"/>
              <a:sym typeface="宋体" panose="02010600030101010101" pitchFamily="2" charset="-122"/>
            </a:endParaRPr>
          </a:p>
        </p:txBody>
      </p:sp>
      <p:sp>
        <p:nvSpPr>
          <p:cNvPr id="24579" name="矩形 27"/>
          <p:cNvSpPr>
            <a:spLocks noChangeArrowheads="1"/>
          </p:cNvSpPr>
          <p:nvPr/>
        </p:nvSpPr>
        <p:spPr bwMode="auto">
          <a:xfrm>
            <a:off x="10583" y="6276842"/>
            <a:ext cx="12179830" cy="574808"/>
          </a:xfrm>
          <a:prstGeom prst="rect">
            <a:avLst/>
          </a:prstGeom>
          <a:solidFill>
            <a:srgbClr val="002060"/>
          </a:solidFill>
          <a:ln w="9525">
            <a:noFill/>
            <a:miter lim="800000"/>
          </a:ln>
        </p:spPr>
        <p:txBody>
          <a:bodyPr lIns="112864" tIns="56432" rIns="112864" bIns="56432" anchor="ctr"/>
          <a:lstStyle/>
          <a:p>
            <a:pPr algn="ctr"/>
            <a:endParaRPr lang="zh-CN" altLang="en-US">
              <a:solidFill>
                <a:srgbClr val="FFFFFF"/>
              </a:solidFill>
              <a:latin typeface="宋体" panose="02010600030101010101" pitchFamily="2" charset="-122"/>
              <a:sym typeface="宋体" panose="02010600030101010101" pitchFamily="2" charset="-122"/>
            </a:endParaRPr>
          </a:p>
        </p:txBody>
      </p:sp>
      <p:sp>
        <p:nvSpPr>
          <p:cNvPr id="24580" name="矩形 28"/>
          <p:cNvSpPr>
            <a:spLocks noChangeArrowheads="1"/>
          </p:cNvSpPr>
          <p:nvPr/>
        </p:nvSpPr>
        <p:spPr bwMode="auto">
          <a:xfrm>
            <a:off x="10583" y="6264139"/>
            <a:ext cx="12179830" cy="125441"/>
          </a:xfrm>
          <a:prstGeom prst="rect">
            <a:avLst/>
          </a:prstGeom>
          <a:solidFill>
            <a:srgbClr val="595959"/>
          </a:solidFill>
          <a:ln w="9525">
            <a:noFill/>
            <a:miter lim="800000"/>
          </a:ln>
        </p:spPr>
        <p:txBody>
          <a:bodyPr lIns="112864" tIns="56432" rIns="112864" bIns="56432" anchor="ctr"/>
          <a:lstStyle/>
          <a:p>
            <a:pPr algn="ctr"/>
            <a:endParaRPr lang="zh-CN" altLang="en-US">
              <a:solidFill>
                <a:srgbClr val="FFFFFF"/>
              </a:solidFill>
              <a:latin typeface="宋体" panose="02010600030101010101" pitchFamily="2" charset="-122"/>
              <a:sym typeface="宋体" panose="02010600030101010101" pitchFamily="2" charset="-122"/>
            </a:endParaRPr>
          </a:p>
        </p:txBody>
      </p:sp>
      <p:sp>
        <p:nvSpPr>
          <p:cNvPr id="24581" name="矩形 3"/>
          <p:cNvSpPr>
            <a:spLocks noChangeArrowheads="1"/>
          </p:cNvSpPr>
          <p:nvPr/>
        </p:nvSpPr>
        <p:spPr bwMode="auto">
          <a:xfrm>
            <a:off x="10918463" y="541463"/>
            <a:ext cx="1271950" cy="431900"/>
          </a:xfrm>
          <a:prstGeom prst="rect">
            <a:avLst/>
          </a:prstGeom>
          <a:solidFill>
            <a:srgbClr val="002060"/>
          </a:solidFill>
          <a:ln w="9525">
            <a:noFill/>
            <a:miter lim="800000"/>
          </a:ln>
        </p:spPr>
        <p:txBody>
          <a:bodyPr lIns="112864" tIns="56432" rIns="112864" bIns="56432" anchor="ctr"/>
          <a:lstStyle/>
          <a:p>
            <a:pPr algn="ctr"/>
            <a:fld id="{66DD91BF-C52B-4291-9056-B8CE85F9B68D}" type="slidenum">
              <a:rPr lang="zh-CN" altLang="zh-CN" b="1">
                <a:solidFill>
                  <a:srgbClr val="FFFFFF"/>
                </a:solidFill>
                <a:ea typeface="方正兰亭细黑_GBK"/>
                <a:cs typeface="方正兰亭细黑_GBK"/>
              </a:rPr>
              <a:pPr algn="ctr"/>
              <a:t>2</a:t>
            </a:fld>
            <a:endParaRPr lang="zh-CN" altLang="zh-CN" b="1">
              <a:solidFill>
                <a:srgbClr val="FFFFFF"/>
              </a:solidFill>
              <a:ea typeface="方正兰亭细黑_GBK"/>
              <a:cs typeface="方正兰亭细黑_GBK"/>
            </a:endParaRPr>
          </a:p>
        </p:txBody>
      </p:sp>
      <p:sp>
        <p:nvSpPr>
          <p:cNvPr id="24582" name="矩形 4"/>
          <p:cNvSpPr>
            <a:spLocks noChangeArrowheads="1"/>
          </p:cNvSpPr>
          <p:nvPr/>
        </p:nvSpPr>
        <p:spPr bwMode="auto">
          <a:xfrm>
            <a:off x="10810527" y="541463"/>
            <a:ext cx="74074" cy="431900"/>
          </a:xfrm>
          <a:prstGeom prst="rect">
            <a:avLst/>
          </a:prstGeom>
          <a:solidFill>
            <a:srgbClr val="002060"/>
          </a:solidFill>
          <a:ln w="9525">
            <a:noFill/>
            <a:miter lim="800000"/>
          </a:ln>
        </p:spPr>
        <p:txBody>
          <a:bodyPr lIns="112864" tIns="56432" rIns="112864" bIns="56432" anchor="ctr"/>
          <a:lstStyle/>
          <a:p>
            <a:pPr algn="ctr"/>
            <a:endParaRPr lang="zh-CN" altLang="zh-CN">
              <a:solidFill>
                <a:srgbClr val="FFFFFF"/>
              </a:solidFill>
              <a:ea typeface="方正兰亭细黑_GBK"/>
              <a:cs typeface="方正兰亭细黑_GBK"/>
            </a:endParaRPr>
          </a:p>
        </p:txBody>
      </p:sp>
      <p:sp>
        <p:nvSpPr>
          <p:cNvPr id="24583" name="矩形 5"/>
          <p:cNvSpPr>
            <a:spLocks noChangeArrowheads="1"/>
          </p:cNvSpPr>
          <p:nvPr/>
        </p:nvSpPr>
        <p:spPr bwMode="auto">
          <a:xfrm>
            <a:off x="10711057" y="744711"/>
            <a:ext cx="63492" cy="225478"/>
          </a:xfrm>
          <a:prstGeom prst="rect">
            <a:avLst/>
          </a:prstGeom>
          <a:solidFill>
            <a:srgbClr val="002060"/>
          </a:solidFill>
          <a:ln w="9525">
            <a:noFill/>
            <a:miter lim="800000"/>
          </a:ln>
        </p:spPr>
        <p:txBody>
          <a:bodyPr lIns="112864" tIns="56432" rIns="112864" bIns="56432" anchor="ctr"/>
          <a:lstStyle/>
          <a:p>
            <a:pPr algn="ctr"/>
            <a:endParaRPr lang="zh-CN" altLang="zh-CN">
              <a:solidFill>
                <a:srgbClr val="FFFFFF"/>
              </a:solidFill>
              <a:ea typeface="方正兰亭细黑_GBK"/>
              <a:cs typeface="方正兰亭细黑_GBK"/>
            </a:endParaRPr>
          </a:p>
        </p:txBody>
      </p:sp>
      <p:grpSp>
        <p:nvGrpSpPr>
          <p:cNvPr id="2" name="Group 5"/>
          <p:cNvGrpSpPr/>
          <p:nvPr/>
        </p:nvGrpSpPr>
        <p:grpSpPr bwMode="auto">
          <a:xfrm>
            <a:off x="546030" y="-134968"/>
            <a:ext cx="7277145" cy="1165399"/>
            <a:chOff x="73029" y="20672"/>
            <a:chExt cx="7277600" cy="1217711"/>
          </a:xfrm>
        </p:grpSpPr>
        <p:grpSp>
          <p:nvGrpSpPr>
            <p:cNvPr id="3" name="Group 6"/>
            <p:cNvGrpSpPr/>
            <p:nvPr/>
          </p:nvGrpSpPr>
          <p:grpSpPr bwMode="auto">
            <a:xfrm>
              <a:off x="73029" y="20672"/>
              <a:ext cx="2429623" cy="1217711"/>
              <a:chOff x="73029" y="20672"/>
              <a:chExt cx="2429623" cy="1217711"/>
            </a:xfrm>
          </p:grpSpPr>
          <p:sp>
            <p:nvSpPr>
              <p:cNvPr id="24604" name="椭圆 30"/>
              <p:cNvSpPr>
                <a:spLocks noChangeArrowheads="1"/>
              </p:cNvSpPr>
              <p:nvPr/>
            </p:nvSpPr>
            <p:spPr bwMode="auto">
              <a:xfrm>
                <a:off x="73029" y="639218"/>
                <a:ext cx="620731" cy="599165"/>
              </a:xfrm>
              <a:prstGeom prst="ellipse">
                <a:avLst/>
              </a:prstGeom>
              <a:solidFill>
                <a:srgbClr val="FFC000"/>
              </a:solidFill>
              <a:ln w="9525">
                <a:noFill/>
                <a:round/>
              </a:ln>
            </p:spPr>
            <p:txBody>
              <a:bodyPr anchor="ctr"/>
              <a:lstStyle/>
              <a:p>
                <a:pPr algn="ctr"/>
                <a:endParaRPr lang="zh-CN" altLang="zh-CN" sz="1400">
                  <a:solidFill>
                    <a:srgbClr val="FFFFFF"/>
                  </a:solidFill>
                  <a:latin typeface="宋体" panose="02010600030101010101" pitchFamily="2" charset="-122"/>
                  <a:sym typeface="宋体" panose="02010600030101010101" pitchFamily="2" charset="-122"/>
                </a:endParaRPr>
              </a:p>
            </p:txBody>
          </p:sp>
          <p:sp>
            <p:nvSpPr>
              <p:cNvPr id="24605" name="TextBox 31"/>
              <p:cNvSpPr>
                <a:spLocks noChangeArrowheads="1"/>
              </p:cNvSpPr>
              <p:nvPr/>
            </p:nvSpPr>
            <p:spPr bwMode="auto">
              <a:xfrm>
                <a:off x="255563" y="20672"/>
                <a:ext cx="2247089" cy="1173810"/>
              </a:xfrm>
              <a:prstGeom prst="rect">
                <a:avLst/>
              </a:prstGeom>
              <a:noFill/>
              <a:ln w="9525">
                <a:noFill/>
                <a:miter lim="800000"/>
              </a:ln>
            </p:spPr>
            <p:txBody>
              <a:bodyPr>
                <a:spAutoFit/>
              </a:bodyPr>
              <a:lstStyle/>
              <a:p>
                <a:endParaRPr lang="zh-CN" altLang="en-US" sz="6700" dirty="0">
                  <a:sym typeface="Calibri" panose="020F0502020204030204" pitchFamily="34" charset="0"/>
                </a:endParaRPr>
              </a:p>
            </p:txBody>
          </p:sp>
        </p:grpSp>
        <p:sp>
          <p:nvSpPr>
            <p:cNvPr id="24602" name="TextBox 22"/>
            <p:cNvSpPr>
              <a:spLocks noChangeArrowheads="1"/>
            </p:cNvSpPr>
            <p:nvPr/>
          </p:nvSpPr>
          <p:spPr bwMode="auto">
            <a:xfrm>
              <a:off x="1928685" y="566071"/>
              <a:ext cx="5421944" cy="578866"/>
            </a:xfrm>
            <a:prstGeom prst="rect">
              <a:avLst/>
            </a:prstGeom>
            <a:noFill/>
            <a:ln w="9525">
              <a:noFill/>
              <a:miter lim="800000"/>
            </a:ln>
          </p:spPr>
          <p:txBody>
            <a:bodyPr wrap="square">
              <a:spAutoFit/>
            </a:bodyPr>
            <a:lstStyle/>
            <a:p>
              <a:r>
                <a:rPr lang="zh-CN" altLang="en-US" sz="3000" b="1" dirty="0">
                  <a:solidFill>
                    <a:srgbClr val="262626"/>
                  </a:solidFill>
                  <a:latin typeface="微软雅黑" panose="020B0503020204020204" pitchFamily="34" charset="-122"/>
                  <a:ea typeface="微软雅黑" panose="020B0503020204020204" pitchFamily="34" charset="-122"/>
                  <a:sym typeface="Calibri" panose="020F0502020204030204" pitchFamily="34" charset="0"/>
                </a:rPr>
                <a:t>  </a:t>
              </a:r>
              <a:r>
                <a:rPr lang="zh-CN" altLang="en-US" sz="3000" b="1" dirty="0" smtClean="0">
                  <a:solidFill>
                    <a:srgbClr val="262626"/>
                  </a:solidFill>
                  <a:latin typeface="微软雅黑" panose="020B0503020204020204" pitchFamily="34" charset="-122"/>
                  <a:ea typeface="微软雅黑" panose="020B0503020204020204" pitchFamily="34" charset="-122"/>
                  <a:sym typeface="Calibri" panose="020F0502020204030204" pitchFamily="34" charset="0"/>
                </a:rPr>
                <a:t>内容索引</a:t>
              </a:r>
              <a:endParaRPr lang="en-US" altLang="zh-CN" sz="3000" b="1" dirty="0">
                <a:solidFill>
                  <a:srgbClr val="262626"/>
                </a:solidFill>
                <a:latin typeface="微软雅黑" panose="020B0503020204020204" pitchFamily="34" charset="-122"/>
                <a:ea typeface="微软雅黑" panose="020B0503020204020204" pitchFamily="34" charset="-122"/>
                <a:sym typeface="Calibri" panose="020F0502020204030204" pitchFamily="34" charset="0"/>
              </a:endParaRPr>
            </a:p>
          </p:txBody>
        </p:sp>
        <p:sp>
          <p:nvSpPr>
            <p:cNvPr id="24603" name="直接连接符 21"/>
            <p:cNvSpPr>
              <a:spLocks noChangeShapeType="1"/>
            </p:cNvSpPr>
            <p:nvPr/>
          </p:nvSpPr>
          <p:spPr bwMode="auto">
            <a:xfrm>
              <a:off x="693760" y="1044733"/>
              <a:ext cx="3600400" cy="1"/>
            </a:xfrm>
            <a:prstGeom prst="line">
              <a:avLst/>
            </a:prstGeom>
            <a:noFill/>
            <a:ln w="19050">
              <a:solidFill>
                <a:srgbClr val="002060"/>
              </a:solidFill>
              <a:round/>
            </a:ln>
          </p:spPr>
          <p:txBody>
            <a:bodyPr/>
            <a:lstStyle/>
            <a:p>
              <a:endParaRPr lang="zh-CN" altLang="en-US"/>
            </a:p>
          </p:txBody>
        </p:sp>
      </p:grpSp>
      <p:sp>
        <p:nvSpPr>
          <p:cNvPr id="29" name="TextBox 31"/>
          <p:cNvSpPr/>
          <p:nvPr/>
        </p:nvSpPr>
        <p:spPr>
          <a:xfrm>
            <a:off x="335316" y="-147626"/>
            <a:ext cx="2303956" cy="1483572"/>
          </a:xfrm>
          <a:prstGeom prst="rect">
            <a:avLst/>
          </a:prstGeom>
          <a:noFill/>
          <a:ln w="9525">
            <a:noFill/>
          </a:ln>
        </p:spPr>
        <p:txBody>
          <a:bodyPr wrap="square" lIns="112864" tIns="56432" rIns="112864" bIns="56432">
            <a:spAutoFit/>
          </a:bodyPr>
          <a:lstStyle/>
          <a:p>
            <a:pPr lvl="0" eaLnBrk="1" hangingPunct="1"/>
            <a:r>
              <a:rPr lang="en-US" altLang="zh-CN" sz="8900" b="1" dirty="0" smtClean="0">
                <a:solidFill>
                  <a:srgbClr val="002060"/>
                </a:solidFill>
                <a:latin typeface="Times New Roman" panose="02020603050405020304" pitchFamily="18" charset="0"/>
                <a:sym typeface="Times New Roman" panose="02020603050405020304" pitchFamily="18" charset="0"/>
              </a:rPr>
              <a:t>1.</a:t>
            </a:r>
            <a:endParaRPr lang="zh-CN" altLang="en-US" sz="5900" dirty="0">
              <a:sym typeface="Calibri" panose="020F0502020204030204" pitchFamily="34" charset="0"/>
            </a:endParaRPr>
          </a:p>
        </p:txBody>
      </p:sp>
      <p:grpSp>
        <p:nvGrpSpPr>
          <p:cNvPr id="4" name="组合 3"/>
          <p:cNvGrpSpPr/>
          <p:nvPr/>
        </p:nvGrpSpPr>
        <p:grpSpPr>
          <a:xfrm>
            <a:off x="-1249610" y="1881622"/>
            <a:ext cx="6588732" cy="3552636"/>
            <a:chOff x="18728" y="2001394"/>
            <a:chExt cx="6588732" cy="3552636"/>
          </a:xfrm>
        </p:grpSpPr>
        <p:sp>
          <p:nvSpPr>
            <p:cNvPr id="85" name="MH_Number_1"/>
            <p:cNvSpPr/>
            <p:nvPr>
              <p:custDataLst>
                <p:tags r:id="rId13"/>
              </p:custDataLst>
            </p:nvPr>
          </p:nvSpPr>
          <p:spPr>
            <a:xfrm>
              <a:off x="3070800" y="2004717"/>
              <a:ext cx="732028" cy="354786"/>
            </a:xfrm>
            <a:prstGeom prst="homePlat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531" b="1">
                  <a:solidFill>
                    <a:srgbClr val="FFFFFF"/>
                  </a:solidFill>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rPr>
                <a:t>01</a:t>
              </a:r>
              <a:endParaRPr lang="zh-CN" altLang="en-US" sz="2531" b="1">
                <a:solidFill>
                  <a:srgbClr val="FFFFFF"/>
                </a:solidFill>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endParaRPr>
            </a:p>
          </p:txBody>
        </p:sp>
        <p:sp>
          <p:nvSpPr>
            <p:cNvPr id="87" name="MH_Number_3"/>
            <p:cNvSpPr/>
            <p:nvPr>
              <p:custDataLst>
                <p:tags r:id="rId14"/>
              </p:custDataLst>
            </p:nvPr>
          </p:nvSpPr>
          <p:spPr>
            <a:xfrm>
              <a:off x="3070800" y="3577241"/>
              <a:ext cx="732028" cy="354786"/>
            </a:xfrm>
            <a:prstGeom prst="homePlat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531" b="1" dirty="0">
                  <a:solidFill>
                    <a:srgbClr val="FFFFFF"/>
                  </a:solidFill>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rPr>
                <a:t>03</a:t>
              </a:r>
              <a:endParaRPr lang="zh-CN" altLang="en-US" sz="2531" b="1" dirty="0">
                <a:solidFill>
                  <a:srgbClr val="FFFFFF"/>
                </a:solidFill>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endParaRPr>
            </a:p>
          </p:txBody>
        </p:sp>
        <p:sp>
          <p:nvSpPr>
            <p:cNvPr id="89" name="MH_Entry_1"/>
            <p:cNvSpPr/>
            <p:nvPr>
              <p:custDataLst>
                <p:tags r:id="rId15"/>
              </p:custDataLst>
            </p:nvPr>
          </p:nvSpPr>
          <p:spPr>
            <a:xfrm>
              <a:off x="4140918" y="2001394"/>
              <a:ext cx="2466542" cy="369332"/>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r>
                <a:rPr lang="zh-CN" altLang="en-US" sz="2400" dirty="0" smtClean="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市场参与者</a:t>
              </a:r>
              <a:endParaRPr lang="zh-CN" altLang="en-US" sz="240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90" name="MH_Entry_2"/>
            <p:cNvSpPr/>
            <p:nvPr>
              <p:custDataLst>
                <p:tags r:id="rId16"/>
              </p:custDataLst>
            </p:nvPr>
          </p:nvSpPr>
          <p:spPr>
            <a:xfrm>
              <a:off x="4140918" y="2725409"/>
              <a:ext cx="2466542" cy="369332"/>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lvl="0"/>
              <a:r>
                <a:rPr lang="zh-CN" altLang="en-US" sz="240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业务</a:t>
              </a:r>
              <a:r>
                <a:rPr lang="zh-CN" altLang="en-US" sz="2400" dirty="0" smtClean="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品种</a:t>
              </a:r>
              <a:endParaRPr lang="zh-CN" altLang="en-US" sz="110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91" name="MH_Entry_3"/>
            <p:cNvSpPr/>
            <p:nvPr>
              <p:custDataLst>
                <p:tags r:id="rId17"/>
              </p:custDataLst>
            </p:nvPr>
          </p:nvSpPr>
          <p:spPr>
            <a:xfrm>
              <a:off x="4140918" y="3523854"/>
              <a:ext cx="2466542" cy="369332"/>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lvl="0"/>
              <a:r>
                <a:rPr lang="zh-CN" altLang="en-US" sz="240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核心</a:t>
              </a:r>
              <a:r>
                <a:rPr lang="zh-CN" altLang="en-US" sz="2400" dirty="0" smtClean="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业务流程</a:t>
              </a:r>
              <a:endParaRPr lang="zh-CN" altLang="en-US" sz="110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92" name="MH_Entry_4"/>
            <p:cNvSpPr/>
            <p:nvPr>
              <p:custDataLst>
                <p:tags r:id="rId18"/>
              </p:custDataLst>
            </p:nvPr>
          </p:nvSpPr>
          <p:spPr>
            <a:xfrm>
              <a:off x="4140918" y="4339467"/>
              <a:ext cx="2466542" cy="369332"/>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lvl="0"/>
              <a:r>
                <a:rPr lang="zh-CN" altLang="en-US" sz="2400" dirty="0" smtClean="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会员管理</a:t>
              </a:r>
              <a:endParaRPr lang="zh-CN" altLang="en-US" sz="240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endParaRPr>
            </a:p>
          </p:txBody>
        </p:sp>
        <p:cxnSp>
          <p:nvCxnSpPr>
            <p:cNvPr id="93" name="直接连接符 92"/>
            <p:cNvCxnSpPr/>
            <p:nvPr/>
          </p:nvCxnSpPr>
          <p:spPr>
            <a:xfrm flipH="1">
              <a:off x="18728" y="3259033"/>
              <a:ext cx="720080" cy="544756"/>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94" name="MH_Number_3"/>
            <p:cNvSpPr/>
            <p:nvPr>
              <p:custDataLst>
                <p:tags r:id="rId19"/>
              </p:custDataLst>
            </p:nvPr>
          </p:nvSpPr>
          <p:spPr>
            <a:xfrm>
              <a:off x="3070870" y="5199244"/>
              <a:ext cx="732028" cy="354786"/>
            </a:xfrm>
            <a:prstGeom prst="homePlat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531" b="1" dirty="0" smtClean="0">
                  <a:solidFill>
                    <a:srgbClr val="FFFFFF"/>
                  </a:solidFill>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rPr>
                <a:t>05</a:t>
              </a:r>
              <a:endParaRPr lang="zh-CN" altLang="en-US" sz="2531" b="1" dirty="0">
                <a:solidFill>
                  <a:srgbClr val="FFFFFF"/>
                </a:solidFill>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endParaRPr>
            </a:p>
          </p:txBody>
        </p:sp>
        <p:sp>
          <p:nvSpPr>
            <p:cNvPr id="95" name="MH_Entry_3"/>
            <p:cNvSpPr/>
            <p:nvPr>
              <p:custDataLst>
                <p:tags r:id="rId20"/>
              </p:custDataLst>
            </p:nvPr>
          </p:nvSpPr>
          <p:spPr>
            <a:xfrm>
              <a:off x="4140918" y="5182565"/>
              <a:ext cx="2466542" cy="369332"/>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lvl="0"/>
              <a:r>
                <a:rPr lang="zh-CN" altLang="en-US" sz="240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纸票电子化</a:t>
              </a:r>
            </a:p>
          </p:txBody>
        </p:sp>
        <p:sp>
          <p:nvSpPr>
            <p:cNvPr id="110" name="MH_Number_1"/>
            <p:cNvSpPr/>
            <p:nvPr>
              <p:custDataLst>
                <p:tags r:id="rId21"/>
              </p:custDataLst>
            </p:nvPr>
          </p:nvSpPr>
          <p:spPr>
            <a:xfrm>
              <a:off x="3070870" y="2786976"/>
              <a:ext cx="732028" cy="354786"/>
            </a:xfrm>
            <a:prstGeom prst="homePlat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531" b="1" dirty="0" smtClean="0">
                  <a:solidFill>
                    <a:srgbClr val="FFFFFF"/>
                  </a:solidFill>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rPr>
                <a:t>02</a:t>
              </a:r>
              <a:endParaRPr lang="zh-CN" altLang="en-US" sz="2531" b="1" dirty="0">
                <a:solidFill>
                  <a:srgbClr val="FFFFFF"/>
                </a:solidFill>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endParaRPr>
            </a:p>
          </p:txBody>
        </p:sp>
        <p:sp>
          <p:nvSpPr>
            <p:cNvPr id="111" name="MH_Number_3"/>
            <p:cNvSpPr/>
            <p:nvPr>
              <p:custDataLst>
                <p:tags r:id="rId22"/>
              </p:custDataLst>
            </p:nvPr>
          </p:nvSpPr>
          <p:spPr>
            <a:xfrm>
              <a:off x="3070870" y="4407156"/>
              <a:ext cx="732028" cy="354786"/>
            </a:xfrm>
            <a:prstGeom prst="homePlat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531" b="1" dirty="0" smtClean="0">
                  <a:solidFill>
                    <a:srgbClr val="FFFFFF"/>
                  </a:solidFill>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rPr>
                <a:t>04</a:t>
              </a:r>
              <a:endParaRPr lang="zh-CN" altLang="en-US" sz="2531" b="1" dirty="0">
                <a:solidFill>
                  <a:srgbClr val="FFFFFF"/>
                </a:solidFill>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endParaRPr>
            </a:p>
          </p:txBody>
        </p:sp>
      </p:grpSp>
      <p:grpSp>
        <p:nvGrpSpPr>
          <p:cNvPr id="113" name="组合 112"/>
          <p:cNvGrpSpPr/>
          <p:nvPr/>
        </p:nvGrpSpPr>
        <p:grpSpPr>
          <a:xfrm>
            <a:off x="4006974" y="1881622"/>
            <a:ext cx="6984776" cy="3552636"/>
            <a:chOff x="18728" y="2001394"/>
            <a:chExt cx="6984776" cy="3552636"/>
          </a:xfrm>
        </p:grpSpPr>
        <p:sp>
          <p:nvSpPr>
            <p:cNvPr id="114" name="MH_Number_1"/>
            <p:cNvSpPr/>
            <p:nvPr>
              <p:custDataLst>
                <p:tags r:id="rId3"/>
              </p:custDataLst>
            </p:nvPr>
          </p:nvSpPr>
          <p:spPr>
            <a:xfrm>
              <a:off x="3070800" y="2004717"/>
              <a:ext cx="732028" cy="354786"/>
            </a:xfrm>
            <a:prstGeom prst="homePlat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531" b="1" dirty="0" smtClean="0">
                  <a:solidFill>
                    <a:srgbClr val="FFFFFF"/>
                  </a:solidFill>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rPr>
                <a:t>07</a:t>
              </a:r>
              <a:endParaRPr lang="zh-CN" altLang="en-US" sz="2531" b="1" dirty="0">
                <a:solidFill>
                  <a:srgbClr val="FFFFFF"/>
                </a:solidFill>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endParaRPr>
            </a:p>
          </p:txBody>
        </p:sp>
        <p:sp>
          <p:nvSpPr>
            <p:cNvPr id="115" name="MH_Number_3"/>
            <p:cNvSpPr/>
            <p:nvPr>
              <p:custDataLst>
                <p:tags r:id="rId4"/>
              </p:custDataLst>
            </p:nvPr>
          </p:nvSpPr>
          <p:spPr>
            <a:xfrm>
              <a:off x="3070800" y="3577241"/>
              <a:ext cx="732028" cy="354786"/>
            </a:xfrm>
            <a:prstGeom prst="homePlat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531" b="1" dirty="0" smtClean="0">
                  <a:solidFill>
                    <a:srgbClr val="FFFFFF"/>
                  </a:solidFill>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rPr>
                <a:t>09</a:t>
              </a:r>
              <a:endParaRPr lang="zh-CN" altLang="en-US" sz="2531" b="1" dirty="0">
                <a:solidFill>
                  <a:srgbClr val="FFFFFF"/>
                </a:solidFill>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endParaRPr>
            </a:p>
          </p:txBody>
        </p:sp>
        <p:sp>
          <p:nvSpPr>
            <p:cNvPr id="116" name="MH_Entry_1"/>
            <p:cNvSpPr/>
            <p:nvPr>
              <p:custDataLst>
                <p:tags r:id="rId5"/>
              </p:custDataLst>
            </p:nvPr>
          </p:nvSpPr>
          <p:spPr>
            <a:xfrm>
              <a:off x="4140918" y="2001394"/>
              <a:ext cx="2862586" cy="369332"/>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r>
                <a:rPr lang="zh-CN" altLang="en-US" sz="240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票据定价机制的创新</a:t>
              </a:r>
              <a:endParaRPr lang="zh-CN" altLang="en-US" sz="110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17" name="MH_Entry_2"/>
            <p:cNvSpPr/>
            <p:nvPr>
              <p:custDataLst>
                <p:tags r:id="rId6"/>
              </p:custDataLst>
            </p:nvPr>
          </p:nvSpPr>
          <p:spPr>
            <a:xfrm>
              <a:off x="4140918" y="2725409"/>
              <a:ext cx="2466542" cy="369332"/>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lvl="0"/>
              <a:r>
                <a:rPr lang="zh-CN" altLang="en-US" sz="240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成交行情</a:t>
              </a:r>
            </a:p>
          </p:txBody>
        </p:sp>
        <p:sp>
          <p:nvSpPr>
            <p:cNvPr id="118" name="MH_Entry_3"/>
            <p:cNvSpPr/>
            <p:nvPr>
              <p:custDataLst>
                <p:tags r:id="rId7"/>
              </p:custDataLst>
            </p:nvPr>
          </p:nvSpPr>
          <p:spPr>
            <a:xfrm>
              <a:off x="4140918" y="3523854"/>
              <a:ext cx="2466542" cy="369332"/>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lvl="0"/>
              <a:r>
                <a:rPr lang="zh-CN" altLang="en-US" sz="240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清算结算</a:t>
              </a:r>
            </a:p>
          </p:txBody>
        </p:sp>
        <p:sp>
          <p:nvSpPr>
            <p:cNvPr id="119" name="MH_Entry_4"/>
            <p:cNvSpPr/>
            <p:nvPr>
              <p:custDataLst>
                <p:tags r:id="rId8"/>
              </p:custDataLst>
            </p:nvPr>
          </p:nvSpPr>
          <p:spPr>
            <a:xfrm>
              <a:off x="4140918" y="4339467"/>
              <a:ext cx="2466542" cy="369332"/>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lvl="0"/>
              <a:r>
                <a:rPr lang="zh-CN" altLang="en-US" sz="240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直连接口</a:t>
              </a:r>
            </a:p>
          </p:txBody>
        </p:sp>
        <p:cxnSp>
          <p:nvCxnSpPr>
            <p:cNvPr id="120" name="直接连接符 119"/>
            <p:cNvCxnSpPr/>
            <p:nvPr/>
          </p:nvCxnSpPr>
          <p:spPr>
            <a:xfrm flipH="1">
              <a:off x="18728" y="3259033"/>
              <a:ext cx="720080" cy="544756"/>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21" name="MH_Number_3"/>
            <p:cNvSpPr/>
            <p:nvPr>
              <p:custDataLst>
                <p:tags r:id="rId9"/>
              </p:custDataLst>
            </p:nvPr>
          </p:nvSpPr>
          <p:spPr>
            <a:xfrm>
              <a:off x="3070870" y="5199244"/>
              <a:ext cx="732028" cy="354786"/>
            </a:xfrm>
            <a:prstGeom prst="homePlat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531" b="1" dirty="0" smtClean="0">
                  <a:solidFill>
                    <a:srgbClr val="FFFFFF"/>
                  </a:solidFill>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rPr>
                <a:t>11</a:t>
              </a:r>
              <a:endParaRPr lang="zh-CN" altLang="en-US" sz="2531" b="1" dirty="0">
                <a:solidFill>
                  <a:srgbClr val="FFFFFF"/>
                </a:solidFill>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endParaRPr>
            </a:p>
          </p:txBody>
        </p:sp>
        <p:sp>
          <p:nvSpPr>
            <p:cNvPr id="122" name="MH_Entry_3"/>
            <p:cNvSpPr/>
            <p:nvPr>
              <p:custDataLst>
                <p:tags r:id="rId10"/>
              </p:custDataLst>
            </p:nvPr>
          </p:nvSpPr>
          <p:spPr>
            <a:xfrm>
              <a:off x="4140918" y="5182565"/>
              <a:ext cx="2466542" cy="369332"/>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lvl="0"/>
              <a:r>
                <a:rPr lang="zh-CN" altLang="en-US" sz="2400" dirty="0" smtClean="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再贴现</a:t>
              </a:r>
              <a:endParaRPr lang="zh-CN" altLang="en-US" sz="240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23" name="MH_Number_1"/>
            <p:cNvSpPr/>
            <p:nvPr>
              <p:custDataLst>
                <p:tags r:id="rId11"/>
              </p:custDataLst>
            </p:nvPr>
          </p:nvSpPr>
          <p:spPr>
            <a:xfrm>
              <a:off x="3070870" y="2786976"/>
              <a:ext cx="732028" cy="354786"/>
            </a:xfrm>
            <a:prstGeom prst="homePlat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531" b="1" dirty="0" smtClean="0">
                  <a:solidFill>
                    <a:srgbClr val="FFFFFF"/>
                  </a:solidFill>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rPr>
                <a:t>08</a:t>
              </a:r>
              <a:endParaRPr lang="zh-CN" altLang="en-US" sz="2531" b="1" dirty="0">
                <a:solidFill>
                  <a:srgbClr val="FFFFFF"/>
                </a:solidFill>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endParaRPr>
            </a:p>
          </p:txBody>
        </p:sp>
        <p:sp>
          <p:nvSpPr>
            <p:cNvPr id="124" name="MH_Number_3"/>
            <p:cNvSpPr/>
            <p:nvPr>
              <p:custDataLst>
                <p:tags r:id="rId12"/>
              </p:custDataLst>
            </p:nvPr>
          </p:nvSpPr>
          <p:spPr>
            <a:xfrm>
              <a:off x="3070870" y="4407156"/>
              <a:ext cx="732028" cy="354786"/>
            </a:xfrm>
            <a:prstGeom prst="homePlat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531" b="1" dirty="0" smtClean="0">
                  <a:solidFill>
                    <a:srgbClr val="FFFFFF"/>
                  </a:solidFill>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rPr>
                <a:t>10</a:t>
              </a:r>
              <a:endParaRPr lang="zh-CN" altLang="en-US" sz="2531" b="1" dirty="0">
                <a:solidFill>
                  <a:srgbClr val="FFFFFF"/>
                </a:solidFill>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endParaRPr>
            </a:p>
          </p:txBody>
        </p:sp>
      </p:grpSp>
      <p:sp>
        <p:nvSpPr>
          <p:cNvPr id="40" name="MH_Number_1"/>
          <p:cNvSpPr/>
          <p:nvPr>
            <p:custDataLst>
              <p:tags r:id="rId1"/>
            </p:custDataLst>
          </p:nvPr>
        </p:nvSpPr>
        <p:spPr>
          <a:xfrm>
            <a:off x="1802462" y="5734050"/>
            <a:ext cx="732028" cy="354786"/>
          </a:xfrm>
          <a:prstGeom prst="homePlat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531" b="1" dirty="0" smtClean="0">
                <a:solidFill>
                  <a:srgbClr val="FFFFFF"/>
                </a:solidFill>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rPr>
              <a:t>06</a:t>
            </a:r>
            <a:endParaRPr lang="zh-CN" altLang="en-US" sz="2531" b="1" dirty="0">
              <a:solidFill>
                <a:srgbClr val="FFFFFF"/>
              </a:solidFill>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endParaRPr>
          </a:p>
        </p:txBody>
      </p:sp>
      <p:sp>
        <p:nvSpPr>
          <p:cNvPr id="41" name="MH_Entry_1"/>
          <p:cNvSpPr/>
          <p:nvPr>
            <p:custDataLst>
              <p:tags r:id="rId2"/>
            </p:custDataLst>
          </p:nvPr>
        </p:nvSpPr>
        <p:spPr>
          <a:xfrm>
            <a:off x="2935721" y="5734050"/>
            <a:ext cx="2862586" cy="369332"/>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lvl="0"/>
            <a:r>
              <a:rPr lang="zh-CN" altLang="en-US" sz="240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票据交易</a:t>
            </a:r>
          </a:p>
        </p:txBody>
      </p:sp>
    </p:spTree>
    <p:extLst>
      <p:ext uri="{BB962C8B-B14F-4D97-AF65-F5344CB8AC3E}">
        <p14:creationId xmlns:p14="http://schemas.microsoft.com/office/powerpoint/2010/main" val="158364329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灯片编号占位符 5"/>
          <p:cNvSpPr txBox="1">
            <a:spLocks noGrp="1" noChangeArrowheads="1"/>
          </p:cNvSpPr>
          <p:nvPr/>
        </p:nvSpPr>
        <p:spPr bwMode="auto">
          <a:xfrm>
            <a:off x="8736463" y="6357823"/>
            <a:ext cx="2844430" cy="365209"/>
          </a:xfrm>
          <a:prstGeom prst="rect">
            <a:avLst/>
          </a:prstGeom>
          <a:noFill/>
          <a:ln w="9525">
            <a:noFill/>
            <a:miter lim="800000"/>
          </a:ln>
        </p:spPr>
        <p:txBody>
          <a:bodyPr lIns="112864" tIns="56432" rIns="112864" bIns="56432" anchor="ctr"/>
          <a:lstStyle/>
          <a:p>
            <a:pPr algn="r" eaLnBrk="0" hangingPunct="0"/>
            <a:fld id="{1AD8BEB1-9A47-4B80-B1C8-61F30A87F95A}" type="slidenum">
              <a:rPr lang="zh-CN" altLang="en-US" sz="1500">
                <a:solidFill>
                  <a:srgbClr val="898989"/>
                </a:solidFill>
                <a:sym typeface="Calibri" panose="020F0502020204030204" pitchFamily="34" charset="0"/>
              </a:rPr>
              <a:pPr algn="r" eaLnBrk="0" hangingPunct="0"/>
              <a:t>20</a:t>
            </a:fld>
            <a:endParaRPr lang="zh-CN" altLang="en-US" sz="1500">
              <a:solidFill>
                <a:srgbClr val="898989"/>
              </a:solidFill>
              <a:sym typeface="Calibri" panose="020F0502020204030204" pitchFamily="34" charset="0"/>
            </a:endParaRPr>
          </a:p>
        </p:txBody>
      </p:sp>
      <p:sp>
        <p:nvSpPr>
          <p:cNvPr id="49155" name="矩形 26"/>
          <p:cNvSpPr>
            <a:spLocks noChangeArrowheads="1"/>
          </p:cNvSpPr>
          <p:nvPr/>
        </p:nvSpPr>
        <p:spPr bwMode="auto">
          <a:xfrm>
            <a:off x="1" y="2"/>
            <a:ext cx="12190413" cy="188956"/>
          </a:xfrm>
          <a:prstGeom prst="rect">
            <a:avLst/>
          </a:prstGeom>
          <a:solidFill>
            <a:srgbClr val="002060"/>
          </a:solidFill>
          <a:ln w="9525">
            <a:noFill/>
            <a:miter lim="800000"/>
          </a:ln>
        </p:spPr>
        <p:txBody>
          <a:bodyPr lIns="112864" tIns="56432" rIns="112864" bIns="56432" anchor="ctr"/>
          <a:lstStyle/>
          <a:p>
            <a:pPr algn="ctr" eaLnBrk="0" hangingPunct="0"/>
            <a:endParaRPr lang="zh-CN" altLang="en-US">
              <a:solidFill>
                <a:srgbClr val="FFFFFF"/>
              </a:solidFill>
              <a:latin typeface="宋体" panose="02010600030101010101" pitchFamily="2" charset="-122"/>
              <a:sym typeface="宋体" panose="02010600030101010101" pitchFamily="2" charset="-122"/>
            </a:endParaRPr>
          </a:p>
        </p:txBody>
      </p:sp>
      <p:sp>
        <p:nvSpPr>
          <p:cNvPr id="49156" name="矩形 27"/>
          <p:cNvSpPr>
            <a:spLocks noChangeArrowheads="1"/>
          </p:cNvSpPr>
          <p:nvPr/>
        </p:nvSpPr>
        <p:spPr bwMode="auto">
          <a:xfrm>
            <a:off x="1" y="6418819"/>
            <a:ext cx="12190413" cy="574808"/>
          </a:xfrm>
          <a:prstGeom prst="rect">
            <a:avLst/>
          </a:prstGeom>
          <a:solidFill>
            <a:srgbClr val="002060"/>
          </a:solidFill>
          <a:ln w="9525">
            <a:noFill/>
            <a:miter lim="800000"/>
          </a:ln>
        </p:spPr>
        <p:txBody>
          <a:bodyPr lIns="112864" tIns="56432" rIns="112864" bIns="56432" anchor="ctr"/>
          <a:lstStyle/>
          <a:p>
            <a:pPr algn="ctr" eaLnBrk="0" hangingPunct="0"/>
            <a:endParaRPr lang="zh-CN" altLang="en-US">
              <a:solidFill>
                <a:srgbClr val="FFFFFF"/>
              </a:solidFill>
              <a:latin typeface="宋体" panose="02010600030101010101" pitchFamily="2" charset="-122"/>
              <a:sym typeface="宋体" panose="02010600030101010101" pitchFamily="2" charset="-122"/>
            </a:endParaRPr>
          </a:p>
        </p:txBody>
      </p:sp>
      <p:sp>
        <p:nvSpPr>
          <p:cNvPr id="49157" name="矩形 28"/>
          <p:cNvSpPr>
            <a:spLocks noChangeArrowheads="1"/>
          </p:cNvSpPr>
          <p:nvPr/>
        </p:nvSpPr>
        <p:spPr bwMode="auto">
          <a:xfrm>
            <a:off x="1" y="6360998"/>
            <a:ext cx="12190413" cy="93685"/>
          </a:xfrm>
          <a:prstGeom prst="rect">
            <a:avLst/>
          </a:prstGeom>
          <a:solidFill>
            <a:srgbClr val="595959"/>
          </a:solidFill>
          <a:ln w="9525">
            <a:noFill/>
            <a:miter lim="800000"/>
          </a:ln>
        </p:spPr>
        <p:txBody>
          <a:bodyPr lIns="112864" tIns="56432" rIns="112864" bIns="56432" anchor="ctr"/>
          <a:lstStyle/>
          <a:p>
            <a:pPr algn="ctr" eaLnBrk="0" hangingPunct="0"/>
            <a:endParaRPr lang="zh-CN" altLang="en-US">
              <a:solidFill>
                <a:srgbClr val="FFFFFF"/>
              </a:solidFill>
              <a:latin typeface="宋体" panose="02010600030101010101" pitchFamily="2" charset="-122"/>
              <a:sym typeface="宋体" panose="02010600030101010101" pitchFamily="2" charset="-122"/>
            </a:endParaRPr>
          </a:p>
        </p:txBody>
      </p:sp>
      <p:sp>
        <p:nvSpPr>
          <p:cNvPr id="49159" name="TextBox 32"/>
          <p:cNvSpPr>
            <a:spLocks noChangeArrowheads="1"/>
          </p:cNvSpPr>
          <p:nvPr/>
        </p:nvSpPr>
        <p:spPr bwMode="auto">
          <a:xfrm>
            <a:off x="474072" y="6500732"/>
            <a:ext cx="3868763" cy="390965"/>
          </a:xfrm>
          <a:prstGeom prst="rect">
            <a:avLst/>
          </a:prstGeom>
          <a:noFill/>
          <a:ln w="9525">
            <a:noFill/>
            <a:miter lim="800000"/>
          </a:ln>
        </p:spPr>
        <p:txBody>
          <a:bodyPr lIns="112864" tIns="56432" rIns="112864" bIns="56432">
            <a:spAutoFit/>
          </a:bodyPr>
          <a:lstStyle/>
          <a:p>
            <a:pPr eaLnBrk="0" hangingPunct="0"/>
            <a:endParaRPr lang="zh-CN" altLang="en-US">
              <a:solidFill>
                <a:srgbClr val="000000"/>
              </a:solidFill>
              <a:sym typeface="宋体" panose="02010600030101010101" pitchFamily="2" charset="-122"/>
            </a:endParaRPr>
          </a:p>
        </p:txBody>
      </p:sp>
      <p:sp>
        <p:nvSpPr>
          <p:cNvPr id="49160" name="椭圆 27"/>
          <p:cNvSpPr>
            <a:spLocks noChangeArrowheads="1"/>
          </p:cNvSpPr>
          <p:nvPr/>
        </p:nvSpPr>
        <p:spPr bwMode="auto">
          <a:xfrm>
            <a:off x="421162" y="751062"/>
            <a:ext cx="1267718" cy="947956"/>
          </a:xfrm>
          <a:prstGeom prst="ellipse">
            <a:avLst/>
          </a:prstGeom>
          <a:solidFill>
            <a:srgbClr val="FFC000"/>
          </a:solidFill>
          <a:ln w="9525">
            <a:noFill/>
            <a:round/>
          </a:ln>
        </p:spPr>
        <p:txBody>
          <a:bodyPr lIns="112864" tIns="56432" rIns="112864" bIns="56432" anchor="ctr"/>
          <a:lstStyle/>
          <a:p>
            <a:pPr algn="ctr" eaLnBrk="0" hangingPunct="0"/>
            <a:endParaRPr lang="zh-CN" altLang="en-US" sz="1400">
              <a:solidFill>
                <a:srgbClr val="FFFFFF"/>
              </a:solidFill>
              <a:latin typeface="宋体" panose="02010600030101010101" pitchFamily="2" charset="-122"/>
              <a:sym typeface="宋体" panose="02010600030101010101" pitchFamily="2" charset="-122"/>
            </a:endParaRPr>
          </a:p>
        </p:txBody>
      </p:sp>
      <p:sp>
        <p:nvSpPr>
          <p:cNvPr id="49162" name="TextBox 25"/>
          <p:cNvSpPr>
            <a:spLocks noChangeArrowheads="1"/>
          </p:cNvSpPr>
          <p:nvPr/>
        </p:nvSpPr>
        <p:spPr bwMode="auto">
          <a:xfrm>
            <a:off x="2558337" y="898734"/>
            <a:ext cx="6560813" cy="575631"/>
          </a:xfrm>
          <a:prstGeom prst="rect">
            <a:avLst/>
          </a:prstGeom>
          <a:noFill/>
          <a:ln w="9525">
            <a:noFill/>
            <a:miter lim="800000"/>
          </a:ln>
        </p:spPr>
        <p:txBody>
          <a:bodyPr lIns="112864" tIns="56432" rIns="112864" bIns="56432">
            <a:spAutoFit/>
          </a:bodyPr>
          <a:lstStyle/>
          <a:p>
            <a:pPr eaLnBrk="0" hangingPunct="0"/>
            <a:r>
              <a:rPr lang="zh-CN" altLang="en-US" sz="3000" b="1" dirty="0">
                <a:solidFill>
                  <a:srgbClr val="262626"/>
                </a:solidFill>
                <a:latin typeface="微软雅黑" panose="020B0503020204020204" pitchFamily="34" charset="-122"/>
                <a:ea typeface="微软雅黑" panose="020B0503020204020204" pitchFamily="34" charset="-122"/>
                <a:sym typeface="微软雅黑" panose="020B0503020204020204" pitchFamily="34" charset="-122"/>
              </a:rPr>
              <a:t>纸票电子化：质押业务（贴现后）</a:t>
            </a:r>
            <a:endParaRPr lang="zh-CN" altLang="en-US" dirty="0">
              <a:sym typeface="Calibri" panose="020F0502020204030204" pitchFamily="34" charset="0"/>
            </a:endParaRPr>
          </a:p>
        </p:txBody>
      </p:sp>
      <p:sp>
        <p:nvSpPr>
          <p:cNvPr id="49163" name="直接连接符 26"/>
          <p:cNvSpPr>
            <a:spLocks noChangeShapeType="1"/>
          </p:cNvSpPr>
          <p:nvPr/>
        </p:nvSpPr>
        <p:spPr bwMode="auto">
          <a:xfrm>
            <a:off x="1821850" y="1414790"/>
            <a:ext cx="4799975" cy="0"/>
          </a:xfrm>
          <a:prstGeom prst="line">
            <a:avLst/>
          </a:prstGeom>
          <a:noFill/>
          <a:ln w="19050">
            <a:solidFill>
              <a:srgbClr val="002060"/>
            </a:solidFill>
            <a:round/>
          </a:ln>
        </p:spPr>
        <p:txBody>
          <a:bodyPr lIns="112864" tIns="56432" rIns="112864" bIns="56432"/>
          <a:lstStyle/>
          <a:p>
            <a:endParaRPr lang="zh-CN" altLang="en-US"/>
          </a:p>
        </p:txBody>
      </p:sp>
      <p:sp>
        <p:nvSpPr>
          <p:cNvPr id="49171" name="椭圆 30"/>
          <p:cNvSpPr>
            <a:spLocks noChangeArrowheads="1"/>
          </p:cNvSpPr>
          <p:nvPr/>
        </p:nvSpPr>
        <p:spPr bwMode="auto">
          <a:xfrm>
            <a:off x="10179842" y="441427"/>
            <a:ext cx="950260" cy="755825"/>
          </a:xfrm>
          <a:prstGeom prst="ellipse">
            <a:avLst/>
          </a:prstGeom>
          <a:solidFill>
            <a:srgbClr val="FFC000"/>
          </a:solidFill>
          <a:ln w="9525">
            <a:noFill/>
            <a:round/>
          </a:ln>
        </p:spPr>
        <p:txBody>
          <a:bodyPr lIns="112864" tIns="56432" rIns="112864" bIns="56432" anchor="ctr"/>
          <a:lstStyle/>
          <a:p>
            <a:pPr algn="ctr"/>
            <a:endParaRPr lang="zh-CN" altLang="en-US" sz="1400">
              <a:solidFill>
                <a:srgbClr val="FFFFFF"/>
              </a:solidFill>
              <a:latin typeface="宋体" panose="02010600030101010101" pitchFamily="2" charset="-122"/>
              <a:sym typeface="宋体" panose="02010600030101010101" pitchFamily="2" charset="-122"/>
            </a:endParaRPr>
          </a:p>
        </p:txBody>
      </p:sp>
      <p:sp>
        <p:nvSpPr>
          <p:cNvPr id="49172" name="矩形 3"/>
          <p:cNvSpPr>
            <a:spLocks noChangeArrowheads="1"/>
          </p:cNvSpPr>
          <p:nvPr/>
        </p:nvSpPr>
        <p:spPr bwMode="auto">
          <a:xfrm>
            <a:off x="10727988" y="655790"/>
            <a:ext cx="1271950" cy="431900"/>
          </a:xfrm>
          <a:prstGeom prst="rect">
            <a:avLst/>
          </a:prstGeom>
          <a:solidFill>
            <a:srgbClr val="002060"/>
          </a:solidFill>
          <a:ln w="9525">
            <a:noFill/>
            <a:miter lim="800000"/>
          </a:ln>
        </p:spPr>
        <p:txBody>
          <a:bodyPr lIns="112864" tIns="56432" rIns="112864" bIns="56432" anchor="ctr"/>
          <a:lstStyle/>
          <a:p>
            <a:pPr algn="ctr"/>
            <a:fld id="{50630C9A-7812-4713-BA9F-5721D4634A51}" type="slidenum">
              <a:rPr lang="zh-CN" altLang="zh-CN" b="1">
                <a:solidFill>
                  <a:srgbClr val="FFFFFF"/>
                </a:solidFill>
                <a:ea typeface="方正兰亭细黑_GBK"/>
                <a:cs typeface="方正兰亭细黑_GBK"/>
              </a:rPr>
              <a:pPr algn="ctr"/>
              <a:t>20</a:t>
            </a:fld>
            <a:endParaRPr lang="zh-CN" altLang="zh-CN" b="1">
              <a:solidFill>
                <a:srgbClr val="FFFFFF"/>
              </a:solidFill>
              <a:ea typeface="方正兰亭细黑_GBK"/>
              <a:cs typeface="方正兰亭细黑_GBK"/>
            </a:endParaRPr>
          </a:p>
        </p:txBody>
      </p:sp>
      <p:sp>
        <p:nvSpPr>
          <p:cNvPr id="20" name="TextBox 31"/>
          <p:cNvSpPr/>
          <p:nvPr/>
        </p:nvSpPr>
        <p:spPr>
          <a:xfrm>
            <a:off x="239318" y="392558"/>
            <a:ext cx="2303956" cy="1483572"/>
          </a:xfrm>
          <a:prstGeom prst="rect">
            <a:avLst/>
          </a:prstGeom>
          <a:noFill/>
          <a:ln w="9525">
            <a:noFill/>
          </a:ln>
        </p:spPr>
        <p:txBody>
          <a:bodyPr wrap="square" lIns="112864" tIns="56432" rIns="112864" bIns="56432">
            <a:spAutoFit/>
          </a:bodyPr>
          <a:lstStyle/>
          <a:p>
            <a:pPr lvl="0" eaLnBrk="1" hangingPunct="1"/>
            <a:r>
              <a:rPr lang="en-US" altLang="zh-CN" sz="8900" b="1" dirty="0" smtClean="0">
                <a:solidFill>
                  <a:srgbClr val="002060"/>
                </a:solidFill>
                <a:latin typeface="Times New Roman" panose="02020603050405020304" pitchFamily="18" charset="0"/>
                <a:sym typeface="Times New Roman" panose="02020603050405020304" pitchFamily="18" charset="0"/>
              </a:rPr>
              <a:t>1.</a:t>
            </a:r>
            <a:r>
              <a:rPr lang="en-US" altLang="zh-CN" sz="6700" b="1" dirty="0" smtClean="0">
                <a:solidFill>
                  <a:srgbClr val="002060"/>
                </a:solidFill>
                <a:latin typeface="Times New Roman" panose="02020603050405020304" pitchFamily="18" charset="0"/>
                <a:sym typeface="Times New Roman" panose="02020603050405020304" pitchFamily="18" charset="0"/>
              </a:rPr>
              <a:t>5.</a:t>
            </a:r>
            <a:r>
              <a:rPr lang="en-US" altLang="zh-CN" sz="5900" b="1" dirty="0" smtClean="0">
                <a:solidFill>
                  <a:srgbClr val="002060"/>
                </a:solidFill>
                <a:latin typeface="Times New Roman" panose="02020603050405020304" pitchFamily="18" charset="0"/>
                <a:sym typeface="Times New Roman" panose="02020603050405020304" pitchFamily="18" charset="0"/>
              </a:rPr>
              <a:t>8</a:t>
            </a:r>
            <a:endParaRPr lang="zh-CN" altLang="en-US" sz="5900" dirty="0">
              <a:sym typeface="Calibri" panose="020F0502020204030204" pitchFamily="34" charset="0"/>
            </a:endParaRPr>
          </a:p>
        </p:txBody>
      </p:sp>
      <p:pic>
        <p:nvPicPr>
          <p:cNvPr id="21" name="图片 60"/>
          <p:cNvPicPr>
            <a:picLocks noChangeAspect="1"/>
          </p:cNvPicPr>
          <p:nvPr/>
        </p:nvPicPr>
        <p:blipFill>
          <a:blip r:embed="rId3" cstate="print"/>
          <a:stretch>
            <a:fillRect/>
          </a:stretch>
        </p:blipFill>
        <p:spPr>
          <a:xfrm>
            <a:off x="4463471" y="1953078"/>
            <a:ext cx="6998905" cy="3826761"/>
          </a:xfrm>
          <a:prstGeom prst="rect">
            <a:avLst/>
          </a:prstGeom>
          <a:noFill/>
          <a:ln w="9525">
            <a:noFill/>
          </a:ln>
        </p:spPr>
      </p:pic>
      <p:sp>
        <p:nvSpPr>
          <p:cNvPr id="22" name="文本框 19470"/>
          <p:cNvSpPr txBox="1"/>
          <p:nvPr/>
        </p:nvSpPr>
        <p:spPr>
          <a:xfrm>
            <a:off x="480423" y="2205549"/>
            <a:ext cx="3360829" cy="2881979"/>
          </a:xfrm>
          <a:prstGeom prst="rect">
            <a:avLst/>
          </a:prstGeom>
          <a:noFill/>
          <a:ln w="9525">
            <a:noFill/>
          </a:ln>
        </p:spPr>
        <p:txBody>
          <a:bodyPr lIns="112864" tIns="56432" rIns="112864" bIns="56432"/>
          <a:lstStyle/>
          <a:p>
            <a:pPr lvl="0" eaLnBrk="0" hangingPunct="0">
              <a:lnSpc>
                <a:spcPct val="150000"/>
              </a:lnSpc>
              <a:buFont typeface="Wingdings" panose="05000000000000000000" pitchFamily="2" charset="2"/>
              <a:buChar char="p"/>
            </a:pPr>
            <a:r>
              <a:rPr lang="zh-CN" altLang="en-US" b="1" dirty="0">
                <a:solidFill>
                  <a:srgbClr val="002060"/>
                </a:solidFill>
                <a:latin typeface="Calibri" panose="020F0502020204030204" pitchFamily="34" charset="0"/>
                <a:ea typeface="微软雅黑" panose="020B0503020204020204" pitchFamily="34" charset="-122"/>
              </a:rPr>
              <a:t>质押/质押解除</a:t>
            </a:r>
          </a:p>
          <a:p>
            <a:pPr lvl="0" eaLnBrk="0" hangingPunct="0">
              <a:lnSpc>
                <a:spcPct val="150000"/>
              </a:lnSpc>
            </a:pPr>
            <a:r>
              <a:rPr lang="zh-CN" altLang="en-US" dirty="0">
                <a:solidFill>
                  <a:srgbClr val="000000"/>
                </a:solidFill>
                <a:latin typeface="微软雅黑" panose="020B0503020204020204" pitchFamily="34" charset="-122"/>
                <a:ea typeface="微软雅黑" panose="020B0503020204020204" pitchFamily="34" charset="-122"/>
                <a:sym typeface="Calibri" panose="020F0502020204030204" pitchFamily="34" charset="0"/>
              </a:rPr>
              <a:t>票据质押，是指为担保债务履行，作为持票人的债务人或第三人将自己的票据作为质物，设定质权的行为。</a:t>
            </a:r>
          </a:p>
        </p:txBody>
      </p:sp>
      <p:sp>
        <p:nvSpPr>
          <p:cNvPr id="23" name="矩形 23"/>
          <p:cNvSpPr/>
          <p:nvPr/>
        </p:nvSpPr>
        <p:spPr>
          <a:xfrm flipH="1">
            <a:off x="4126964" y="2097574"/>
            <a:ext cx="101587" cy="3621925"/>
          </a:xfrm>
          <a:prstGeom prst="rect">
            <a:avLst/>
          </a:prstGeom>
          <a:solidFill>
            <a:srgbClr val="7F7F7F"/>
          </a:solidFill>
          <a:ln w="9525">
            <a:noFill/>
          </a:ln>
        </p:spPr>
        <p:txBody>
          <a:bodyPr lIns="112864" tIns="56432" rIns="112864" bIns="56432" anchor="ctr"/>
          <a:lstStyle/>
          <a:p>
            <a:pPr lvl="0" algn="ctr" eaLnBrk="0" hangingPunct="0"/>
            <a:endParaRPr lang="zh-CN" altLang="en-US" dirty="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Tree>
    <p:extLst>
      <p:ext uri="{BB962C8B-B14F-4D97-AF65-F5344CB8AC3E}">
        <p14:creationId xmlns:p14="http://schemas.microsoft.com/office/powerpoint/2010/main" val="297483948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矩形 27"/>
          <p:cNvSpPr>
            <a:spLocks noChangeArrowheads="1"/>
          </p:cNvSpPr>
          <p:nvPr/>
        </p:nvSpPr>
        <p:spPr bwMode="auto">
          <a:xfrm>
            <a:off x="10583" y="6276842"/>
            <a:ext cx="12179830" cy="574808"/>
          </a:xfrm>
          <a:prstGeom prst="rect">
            <a:avLst/>
          </a:prstGeom>
          <a:solidFill>
            <a:srgbClr val="002060"/>
          </a:solidFill>
          <a:ln w="9525">
            <a:noFill/>
            <a:miter lim="800000"/>
          </a:ln>
        </p:spPr>
        <p:txBody>
          <a:bodyPr lIns="112864" tIns="56432" rIns="112864" bIns="56432"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65539" name="矩形 28"/>
          <p:cNvSpPr>
            <a:spLocks noChangeArrowheads="1"/>
          </p:cNvSpPr>
          <p:nvPr/>
        </p:nvSpPr>
        <p:spPr bwMode="auto">
          <a:xfrm>
            <a:off x="10583" y="6264139"/>
            <a:ext cx="12179830" cy="125441"/>
          </a:xfrm>
          <a:prstGeom prst="rect">
            <a:avLst/>
          </a:prstGeom>
          <a:solidFill>
            <a:srgbClr val="595959"/>
          </a:solidFill>
          <a:ln w="9525">
            <a:noFill/>
            <a:miter lim="800000"/>
          </a:ln>
        </p:spPr>
        <p:txBody>
          <a:bodyPr lIns="112864" tIns="56432" rIns="112864" bIns="56432"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65540" name="TextBox 36"/>
          <p:cNvSpPr>
            <a:spLocks noChangeArrowheads="1"/>
          </p:cNvSpPr>
          <p:nvPr/>
        </p:nvSpPr>
        <p:spPr bwMode="auto">
          <a:xfrm>
            <a:off x="1879356" y="6500730"/>
            <a:ext cx="2901573" cy="390965"/>
          </a:xfrm>
          <a:prstGeom prst="rect">
            <a:avLst/>
          </a:prstGeom>
          <a:noFill/>
          <a:ln w="9525">
            <a:noFill/>
            <a:miter lim="800000"/>
          </a:ln>
        </p:spPr>
        <p:txBody>
          <a:bodyPr lIns="112864" tIns="56432" rIns="112864" bIns="56432">
            <a:spAutoFit/>
          </a:bodyPr>
          <a:lstStyle/>
          <a:p>
            <a:endParaRPr lang="zh-CN" altLang="zh-CN">
              <a:solidFill>
                <a:srgbClr val="000000"/>
              </a:solidFill>
              <a:sym typeface="Calibri" panose="020F0502020204030204" pitchFamily="34" charset="0"/>
            </a:endParaRPr>
          </a:p>
        </p:txBody>
      </p:sp>
      <p:sp>
        <p:nvSpPr>
          <p:cNvPr id="65541" name="矩形 4"/>
          <p:cNvSpPr>
            <a:spLocks noChangeArrowheads="1"/>
          </p:cNvSpPr>
          <p:nvPr/>
        </p:nvSpPr>
        <p:spPr bwMode="auto">
          <a:xfrm>
            <a:off x="10810527" y="541463"/>
            <a:ext cx="74074" cy="431900"/>
          </a:xfrm>
          <a:prstGeom prst="rect">
            <a:avLst/>
          </a:prstGeom>
          <a:solidFill>
            <a:srgbClr val="002060"/>
          </a:solidFill>
          <a:ln w="9525">
            <a:noFill/>
            <a:miter lim="800000"/>
          </a:ln>
        </p:spPr>
        <p:txBody>
          <a:bodyPr lIns="112864" tIns="56432" rIns="112864" bIns="56432" anchor="ctr"/>
          <a:lstStyle/>
          <a:p>
            <a:pPr algn="ctr"/>
            <a:endParaRPr lang="zh-CN" altLang="zh-CN">
              <a:solidFill>
                <a:srgbClr val="FFFFFF"/>
              </a:solidFill>
              <a:ea typeface="方正兰亭细黑_GBK"/>
              <a:cs typeface="方正兰亭细黑_GBK"/>
            </a:endParaRPr>
          </a:p>
        </p:txBody>
      </p:sp>
      <p:sp>
        <p:nvSpPr>
          <p:cNvPr id="65542" name="矩形 5"/>
          <p:cNvSpPr>
            <a:spLocks noChangeArrowheads="1"/>
          </p:cNvSpPr>
          <p:nvPr/>
        </p:nvSpPr>
        <p:spPr bwMode="auto">
          <a:xfrm>
            <a:off x="10711057" y="744711"/>
            <a:ext cx="63492" cy="225478"/>
          </a:xfrm>
          <a:prstGeom prst="rect">
            <a:avLst/>
          </a:prstGeom>
          <a:solidFill>
            <a:srgbClr val="002060"/>
          </a:solidFill>
          <a:ln w="9525">
            <a:noFill/>
            <a:miter lim="800000"/>
          </a:ln>
        </p:spPr>
        <p:txBody>
          <a:bodyPr lIns="112864" tIns="56432" rIns="112864" bIns="56432" anchor="ctr"/>
          <a:lstStyle/>
          <a:p>
            <a:pPr algn="ctr"/>
            <a:endParaRPr lang="zh-CN" altLang="zh-CN">
              <a:solidFill>
                <a:srgbClr val="FFFFFF"/>
              </a:solidFill>
              <a:ea typeface="方正兰亭细黑_GBK"/>
              <a:cs typeface="方正兰亭细黑_GBK"/>
            </a:endParaRPr>
          </a:p>
        </p:txBody>
      </p:sp>
      <p:grpSp>
        <p:nvGrpSpPr>
          <p:cNvPr id="3" name="Group 60"/>
          <p:cNvGrpSpPr/>
          <p:nvPr/>
        </p:nvGrpSpPr>
        <p:grpSpPr bwMode="auto">
          <a:xfrm>
            <a:off x="546031" y="-179429"/>
            <a:ext cx="7608067" cy="1213131"/>
            <a:chOff x="0" y="0"/>
            <a:chExt cx="6616224" cy="1214438"/>
          </a:xfrm>
        </p:grpSpPr>
        <p:grpSp>
          <p:nvGrpSpPr>
            <p:cNvPr id="4" name="Group 61"/>
            <p:cNvGrpSpPr/>
            <p:nvPr/>
          </p:nvGrpSpPr>
          <p:grpSpPr bwMode="auto">
            <a:xfrm>
              <a:off x="0" y="0"/>
              <a:ext cx="4221415" cy="1214438"/>
              <a:chOff x="0" y="0"/>
              <a:chExt cx="4221131" cy="1217711"/>
            </a:xfrm>
          </p:grpSpPr>
          <p:grpSp>
            <p:nvGrpSpPr>
              <p:cNvPr id="5" name="Group 62"/>
              <p:cNvGrpSpPr/>
              <p:nvPr/>
            </p:nvGrpSpPr>
            <p:grpSpPr bwMode="auto">
              <a:xfrm>
                <a:off x="0" y="0"/>
                <a:ext cx="2429623" cy="1217711"/>
                <a:chOff x="0" y="0"/>
                <a:chExt cx="2429623" cy="1217711"/>
              </a:xfrm>
            </p:grpSpPr>
            <p:sp>
              <p:nvSpPr>
                <p:cNvPr id="65557" name="椭圆 30"/>
                <p:cNvSpPr>
                  <a:spLocks noChangeArrowheads="1"/>
                </p:cNvSpPr>
                <p:nvPr/>
              </p:nvSpPr>
              <p:spPr bwMode="auto">
                <a:xfrm>
                  <a:off x="0" y="618546"/>
                  <a:ext cx="620731" cy="599165"/>
                </a:xfrm>
                <a:prstGeom prst="ellipse">
                  <a:avLst/>
                </a:prstGeom>
                <a:solidFill>
                  <a:srgbClr val="FFC000"/>
                </a:solidFill>
                <a:ln w="9525">
                  <a:noFill/>
                  <a:round/>
                </a:ln>
              </p:spPr>
              <p:txBody>
                <a:bodyPr anchor="ctr"/>
                <a:lstStyle/>
                <a:p>
                  <a:pPr algn="ctr"/>
                  <a:endParaRPr lang="zh-CN" altLang="zh-CN" sz="1400">
                    <a:solidFill>
                      <a:srgbClr val="FFFFFF"/>
                    </a:solidFill>
                    <a:latin typeface="宋体" panose="02010600030101010101" pitchFamily="2" charset="-122"/>
                    <a:sym typeface="宋体" panose="02010600030101010101" pitchFamily="2" charset="-122"/>
                  </a:endParaRPr>
                </a:p>
              </p:txBody>
            </p:sp>
            <p:sp>
              <p:nvSpPr>
                <p:cNvPr id="65558" name="TextBox 31"/>
                <p:cNvSpPr>
                  <a:spLocks noChangeArrowheads="1"/>
                </p:cNvSpPr>
                <p:nvPr/>
              </p:nvSpPr>
              <p:spPr bwMode="auto">
                <a:xfrm>
                  <a:off x="182534" y="0"/>
                  <a:ext cx="2247089" cy="1127625"/>
                </a:xfrm>
                <a:prstGeom prst="rect">
                  <a:avLst/>
                </a:prstGeom>
                <a:noFill/>
                <a:ln w="9525">
                  <a:noFill/>
                  <a:miter lim="800000"/>
                </a:ln>
              </p:spPr>
              <p:txBody>
                <a:bodyPr>
                  <a:spAutoFit/>
                </a:bodyPr>
                <a:lstStyle/>
                <a:p>
                  <a:endParaRPr lang="zh-CN" altLang="en-US" sz="6700" dirty="0">
                    <a:solidFill>
                      <a:srgbClr val="000000"/>
                    </a:solidFill>
                    <a:sym typeface="Calibri" panose="020F0502020204030204" pitchFamily="34" charset="0"/>
                  </a:endParaRPr>
                </a:p>
              </p:txBody>
            </p:sp>
          </p:grpSp>
          <p:sp>
            <p:nvSpPr>
              <p:cNvPr id="65556" name="直接连接符 21"/>
              <p:cNvSpPr>
                <a:spLocks noChangeShapeType="1"/>
              </p:cNvSpPr>
              <p:nvPr/>
            </p:nvSpPr>
            <p:spPr bwMode="auto">
              <a:xfrm>
                <a:off x="620731" y="1024061"/>
                <a:ext cx="3600400" cy="1"/>
              </a:xfrm>
              <a:prstGeom prst="line">
                <a:avLst/>
              </a:prstGeom>
              <a:noFill/>
              <a:ln w="19050">
                <a:solidFill>
                  <a:srgbClr val="002060"/>
                </a:solidFill>
                <a:round/>
              </a:ln>
            </p:spPr>
            <p:txBody>
              <a:bodyPr/>
              <a:lstStyle/>
              <a:p>
                <a:endParaRPr lang="zh-CN" altLang="en-US"/>
              </a:p>
            </p:txBody>
          </p:sp>
        </p:grpSp>
        <p:sp>
          <p:nvSpPr>
            <p:cNvPr id="65554" name="TextBox 22"/>
            <p:cNvSpPr>
              <a:spLocks noChangeArrowheads="1"/>
            </p:cNvSpPr>
            <p:nvPr/>
          </p:nvSpPr>
          <p:spPr bwMode="auto">
            <a:xfrm>
              <a:off x="1695128" y="543933"/>
              <a:ext cx="4921096" cy="554595"/>
            </a:xfrm>
            <a:prstGeom prst="rect">
              <a:avLst/>
            </a:prstGeom>
            <a:noFill/>
            <a:ln w="9525">
              <a:noFill/>
              <a:miter lim="800000"/>
            </a:ln>
          </p:spPr>
          <p:txBody>
            <a:bodyPr>
              <a:spAutoFit/>
            </a:bodyPr>
            <a:lstStyle/>
            <a:p>
              <a:r>
                <a:rPr lang="zh-CN" altLang="en-US" sz="3000" b="1" dirty="0">
                  <a:solidFill>
                    <a:srgbClr val="262626"/>
                  </a:solidFill>
                  <a:latin typeface="微软雅黑" panose="020B0503020204020204" pitchFamily="34" charset="-122"/>
                  <a:ea typeface="微软雅黑" panose="020B0503020204020204" pitchFamily="34" charset="-122"/>
                  <a:sym typeface="微软雅黑" panose="020B0503020204020204" pitchFamily="34" charset="-122"/>
                </a:rPr>
                <a:t>  票据交易：交易与清算方式</a:t>
              </a:r>
              <a:endParaRPr lang="zh-CN" altLang="en-US" dirty="0"/>
            </a:p>
          </p:txBody>
        </p:sp>
      </p:grpSp>
      <p:sp>
        <p:nvSpPr>
          <p:cNvPr id="65549" name="椭圆 30"/>
          <p:cNvSpPr>
            <a:spLocks noChangeArrowheads="1"/>
          </p:cNvSpPr>
          <p:nvPr/>
        </p:nvSpPr>
        <p:spPr bwMode="auto">
          <a:xfrm>
            <a:off x="10179842" y="441427"/>
            <a:ext cx="950260" cy="755825"/>
          </a:xfrm>
          <a:prstGeom prst="ellipse">
            <a:avLst/>
          </a:prstGeom>
          <a:solidFill>
            <a:srgbClr val="FFC000"/>
          </a:solidFill>
          <a:ln w="9525">
            <a:noFill/>
            <a:round/>
          </a:ln>
        </p:spPr>
        <p:txBody>
          <a:bodyPr lIns="112864" tIns="56432" rIns="112864" bIns="56432" anchor="ctr"/>
          <a:lstStyle/>
          <a:p>
            <a:pPr algn="ctr"/>
            <a:endParaRPr lang="zh-CN" altLang="en-US" sz="1400">
              <a:solidFill>
                <a:srgbClr val="FFFFFF"/>
              </a:solidFill>
              <a:latin typeface="宋体" panose="02010600030101010101" pitchFamily="2" charset="-122"/>
              <a:sym typeface="宋体" panose="02010600030101010101" pitchFamily="2" charset="-122"/>
            </a:endParaRPr>
          </a:p>
        </p:txBody>
      </p:sp>
      <p:sp>
        <p:nvSpPr>
          <p:cNvPr id="65550" name="矩形 3"/>
          <p:cNvSpPr>
            <a:spLocks noChangeArrowheads="1"/>
          </p:cNvSpPr>
          <p:nvPr/>
        </p:nvSpPr>
        <p:spPr bwMode="auto">
          <a:xfrm>
            <a:off x="10727988" y="655790"/>
            <a:ext cx="1271950" cy="431900"/>
          </a:xfrm>
          <a:prstGeom prst="rect">
            <a:avLst/>
          </a:prstGeom>
          <a:solidFill>
            <a:srgbClr val="002060"/>
          </a:solidFill>
          <a:ln w="9525">
            <a:noFill/>
            <a:miter lim="800000"/>
          </a:ln>
        </p:spPr>
        <p:txBody>
          <a:bodyPr lIns="112864" tIns="56432" rIns="112864" bIns="56432" anchor="ctr"/>
          <a:lstStyle/>
          <a:p>
            <a:pPr algn="ctr"/>
            <a:fld id="{0E47C07D-6E83-468E-AF4D-CB1D8E5143F4}" type="slidenum">
              <a:rPr lang="zh-CN" altLang="zh-CN" b="1">
                <a:solidFill>
                  <a:srgbClr val="FFFFFF"/>
                </a:solidFill>
                <a:ea typeface="方正兰亭细黑_GBK"/>
                <a:cs typeface="方正兰亭细黑_GBK"/>
              </a:rPr>
              <a:pPr algn="ctr"/>
              <a:t>21</a:t>
            </a:fld>
            <a:endParaRPr lang="zh-CN" altLang="zh-CN" b="1">
              <a:solidFill>
                <a:srgbClr val="FFFFFF"/>
              </a:solidFill>
              <a:ea typeface="方正兰亭细黑_GBK"/>
              <a:cs typeface="方正兰亭细黑_GBK"/>
            </a:endParaRPr>
          </a:p>
        </p:txBody>
      </p:sp>
      <p:sp>
        <p:nvSpPr>
          <p:cNvPr id="67" name="TextBox 31"/>
          <p:cNvSpPr/>
          <p:nvPr/>
        </p:nvSpPr>
        <p:spPr>
          <a:xfrm>
            <a:off x="239318" y="-147626"/>
            <a:ext cx="2303956" cy="1483572"/>
          </a:xfrm>
          <a:prstGeom prst="rect">
            <a:avLst/>
          </a:prstGeom>
          <a:noFill/>
          <a:ln w="9525">
            <a:noFill/>
          </a:ln>
        </p:spPr>
        <p:txBody>
          <a:bodyPr wrap="square" lIns="112864" tIns="56432" rIns="112864" bIns="56432">
            <a:spAutoFit/>
          </a:bodyPr>
          <a:lstStyle/>
          <a:p>
            <a:pPr lvl="0" eaLnBrk="1" hangingPunct="1"/>
            <a:r>
              <a:rPr lang="en-US" altLang="zh-CN" sz="8900" b="1" dirty="0" smtClean="0">
                <a:solidFill>
                  <a:srgbClr val="002060"/>
                </a:solidFill>
                <a:latin typeface="Times New Roman" panose="02020603050405020304" pitchFamily="18" charset="0"/>
                <a:sym typeface="Times New Roman" panose="02020603050405020304" pitchFamily="18" charset="0"/>
              </a:rPr>
              <a:t>1.</a:t>
            </a:r>
            <a:r>
              <a:rPr lang="en-US" altLang="zh-CN" sz="6700" b="1" dirty="0" smtClean="0">
                <a:solidFill>
                  <a:srgbClr val="002060"/>
                </a:solidFill>
                <a:latin typeface="Times New Roman" panose="02020603050405020304" pitchFamily="18" charset="0"/>
                <a:sym typeface="Times New Roman" panose="02020603050405020304" pitchFamily="18" charset="0"/>
              </a:rPr>
              <a:t>6.</a:t>
            </a:r>
            <a:r>
              <a:rPr lang="en-US" altLang="zh-CN" sz="5900" b="1" dirty="0" smtClean="0">
                <a:solidFill>
                  <a:srgbClr val="002060"/>
                </a:solidFill>
                <a:latin typeface="Times New Roman" panose="02020603050405020304" pitchFamily="18" charset="0"/>
                <a:sym typeface="Times New Roman" panose="02020603050405020304" pitchFamily="18" charset="0"/>
              </a:rPr>
              <a:t>1</a:t>
            </a:r>
            <a:endParaRPr lang="zh-CN" altLang="en-US" sz="5900" dirty="0">
              <a:sym typeface="Calibri" panose="020F0502020204030204" pitchFamily="34" charset="0"/>
            </a:endParaRPr>
          </a:p>
        </p:txBody>
      </p:sp>
      <p:sp>
        <p:nvSpPr>
          <p:cNvPr id="68" name="圆角矩形 2"/>
          <p:cNvSpPr/>
          <p:nvPr/>
        </p:nvSpPr>
        <p:spPr>
          <a:xfrm>
            <a:off x="694606" y="1809614"/>
            <a:ext cx="2106583" cy="3917702"/>
          </a:xfrm>
          <a:custGeom>
            <a:avLst/>
            <a:gdLst/>
            <a:ahLst/>
            <a:cxnLst/>
            <a:rect l="l" t="t" r="r" b="b"/>
            <a:pathLst>
              <a:path w="1138560" h="4101401">
                <a:moveTo>
                  <a:pt x="0" y="0"/>
                </a:moveTo>
                <a:lnTo>
                  <a:pt x="1138560" y="0"/>
                </a:lnTo>
                <a:lnTo>
                  <a:pt x="1138560" y="3532121"/>
                </a:lnTo>
                <a:cubicBezTo>
                  <a:pt x="1138560" y="3846526"/>
                  <a:pt x="883685" y="4101401"/>
                  <a:pt x="569280" y="4101401"/>
                </a:cubicBezTo>
                <a:cubicBezTo>
                  <a:pt x="254875" y="4101401"/>
                  <a:pt x="0" y="3846526"/>
                  <a:pt x="0" y="3532121"/>
                </a:cubicBezTo>
                <a:close/>
              </a:path>
            </a:pathLst>
          </a:custGeom>
          <a:noFill/>
          <a:ln w="25400" cap="flat" cmpd="sng" algn="ctr">
            <a:solidFill>
              <a:srgbClr val="6BA9C8"/>
            </a:solidFill>
            <a:prstDash val="solid"/>
          </a:ln>
          <a:effectLst/>
        </p:spPr>
        <p:txBody>
          <a:bodyPr lIns="67391" tIns="33696" rIns="67391" bIns="33696" rtlCol="0" anchor="ctr"/>
          <a:lstStyle/>
          <a:p>
            <a:pPr algn="ctr">
              <a:defRPr/>
            </a:pPr>
            <a:endParaRPr lang="en-US" kern="0">
              <a:latin typeface="Calibri" panose="020F0502020204030204"/>
            </a:endParaRPr>
          </a:p>
        </p:txBody>
      </p:sp>
      <p:sp>
        <p:nvSpPr>
          <p:cNvPr id="69" name="圆角矩形 2"/>
          <p:cNvSpPr/>
          <p:nvPr/>
        </p:nvSpPr>
        <p:spPr>
          <a:xfrm>
            <a:off x="3515027" y="1809614"/>
            <a:ext cx="2106583" cy="3917702"/>
          </a:xfrm>
          <a:custGeom>
            <a:avLst/>
            <a:gdLst/>
            <a:ahLst/>
            <a:cxnLst/>
            <a:rect l="l" t="t" r="r" b="b"/>
            <a:pathLst>
              <a:path w="1138560" h="4101401">
                <a:moveTo>
                  <a:pt x="0" y="0"/>
                </a:moveTo>
                <a:lnTo>
                  <a:pt x="1138560" y="0"/>
                </a:lnTo>
                <a:lnTo>
                  <a:pt x="1138560" y="3532121"/>
                </a:lnTo>
                <a:cubicBezTo>
                  <a:pt x="1138560" y="3846526"/>
                  <a:pt x="883685" y="4101401"/>
                  <a:pt x="569280" y="4101401"/>
                </a:cubicBezTo>
                <a:cubicBezTo>
                  <a:pt x="254875" y="4101401"/>
                  <a:pt x="0" y="3846526"/>
                  <a:pt x="0" y="3532121"/>
                </a:cubicBezTo>
                <a:close/>
              </a:path>
            </a:pathLst>
          </a:custGeom>
          <a:noFill/>
          <a:ln w="25400" cap="flat" cmpd="sng" algn="ctr">
            <a:solidFill>
              <a:schemeClr val="bg1">
                <a:lumMod val="50000"/>
              </a:schemeClr>
            </a:solidFill>
            <a:prstDash val="solid"/>
          </a:ln>
          <a:effectLst/>
        </p:spPr>
        <p:txBody>
          <a:bodyPr lIns="67391" tIns="33696" rIns="67391" bIns="33696" rtlCol="0" anchor="ctr"/>
          <a:lstStyle/>
          <a:p>
            <a:pPr algn="ctr">
              <a:defRPr/>
            </a:pPr>
            <a:endParaRPr lang="en-US" kern="0">
              <a:solidFill>
                <a:sysClr val="window" lastClr="FFFFFF"/>
              </a:solidFill>
              <a:latin typeface="Calibri" panose="020F0502020204030204"/>
            </a:endParaRPr>
          </a:p>
        </p:txBody>
      </p:sp>
      <p:sp>
        <p:nvSpPr>
          <p:cNvPr id="70" name="圆角矩形 2"/>
          <p:cNvSpPr/>
          <p:nvPr/>
        </p:nvSpPr>
        <p:spPr>
          <a:xfrm>
            <a:off x="6335448" y="1809614"/>
            <a:ext cx="2106583" cy="3917702"/>
          </a:xfrm>
          <a:custGeom>
            <a:avLst/>
            <a:gdLst/>
            <a:ahLst/>
            <a:cxnLst/>
            <a:rect l="l" t="t" r="r" b="b"/>
            <a:pathLst>
              <a:path w="1138560" h="4101401">
                <a:moveTo>
                  <a:pt x="0" y="0"/>
                </a:moveTo>
                <a:lnTo>
                  <a:pt x="1138560" y="0"/>
                </a:lnTo>
                <a:lnTo>
                  <a:pt x="1138560" y="3532121"/>
                </a:lnTo>
                <a:cubicBezTo>
                  <a:pt x="1138560" y="3846526"/>
                  <a:pt x="883685" y="4101401"/>
                  <a:pt x="569280" y="4101401"/>
                </a:cubicBezTo>
                <a:cubicBezTo>
                  <a:pt x="254875" y="4101401"/>
                  <a:pt x="0" y="3846526"/>
                  <a:pt x="0" y="3532121"/>
                </a:cubicBezTo>
                <a:close/>
              </a:path>
            </a:pathLst>
          </a:custGeom>
          <a:noFill/>
          <a:ln w="25400" cap="flat" cmpd="sng" algn="ctr">
            <a:solidFill>
              <a:srgbClr val="6BA9C8"/>
            </a:solidFill>
            <a:prstDash val="solid"/>
          </a:ln>
          <a:effectLst/>
        </p:spPr>
        <p:txBody>
          <a:bodyPr lIns="67391" tIns="33696" rIns="67391" bIns="33696" rtlCol="0" anchor="ctr"/>
          <a:lstStyle/>
          <a:p>
            <a:pPr algn="ctr">
              <a:defRPr/>
            </a:pPr>
            <a:endParaRPr lang="en-US" kern="0">
              <a:solidFill>
                <a:sysClr val="window" lastClr="FFFFFF"/>
              </a:solidFill>
              <a:latin typeface="Calibri" panose="020F0502020204030204"/>
            </a:endParaRPr>
          </a:p>
        </p:txBody>
      </p:sp>
      <p:sp>
        <p:nvSpPr>
          <p:cNvPr id="71" name="圆角矩形 2"/>
          <p:cNvSpPr/>
          <p:nvPr/>
        </p:nvSpPr>
        <p:spPr>
          <a:xfrm>
            <a:off x="9155871" y="1809614"/>
            <a:ext cx="2106583" cy="3917702"/>
          </a:xfrm>
          <a:custGeom>
            <a:avLst/>
            <a:gdLst/>
            <a:ahLst/>
            <a:cxnLst/>
            <a:rect l="l" t="t" r="r" b="b"/>
            <a:pathLst>
              <a:path w="1138560" h="4101401">
                <a:moveTo>
                  <a:pt x="0" y="0"/>
                </a:moveTo>
                <a:lnTo>
                  <a:pt x="1138560" y="0"/>
                </a:lnTo>
                <a:lnTo>
                  <a:pt x="1138560" y="3532121"/>
                </a:lnTo>
                <a:cubicBezTo>
                  <a:pt x="1138560" y="3846526"/>
                  <a:pt x="883685" y="4101401"/>
                  <a:pt x="569280" y="4101401"/>
                </a:cubicBezTo>
                <a:cubicBezTo>
                  <a:pt x="254875" y="4101401"/>
                  <a:pt x="0" y="3846526"/>
                  <a:pt x="0" y="3532121"/>
                </a:cubicBezTo>
                <a:close/>
              </a:path>
            </a:pathLst>
          </a:custGeom>
          <a:noFill/>
          <a:ln w="25400" cap="flat" cmpd="sng" algn="ctr">
            <a:solidFill>
              <a:schemeClr val="bg1">
                <a:lumMod val="50000"/>
              </a:schemeClr>
            </a:solidFill>
            <a:prstDash val="solid"/>
          </a:ln>
          <a:effectLst/>
        </p:spPr>
        <p:txBody>
          <a:bodyPr lIns="67391" tIns="33696" rIns="67391" bIns="33696" rtlCol="0" anchor="ctr"/>
          <a:lstStyle/>
          <a:p>
            <a:pPr algn="ctr">
              <a:defRPr/>
            </a:pPr>
            <a:endParaRPr lang="en-US" kern="0">
              <a:solidFill>
                <a:sysClr val="window" lastClr="FFFFFF"/>
              </a:solidFill>
              <a:latin typeface="Calibri" panose="020F0502020204030204"/>
            </a:endParaRPr>
          </a:p>
        </p:txBody>
      </p:sp>
      <p:sp>
        <p:nvSpPr>
          <p:cNvPr id="72" name="Freeform 68"/>
          <p:cNvSpPr>
            <a:spLocks noEditPoints="1"/>
          </p:cNvSpPr>
          <p:nvPr/>
        </p:nvSpPr>
        <p:spPr bwMode="auto">
          <a:xfrm>
            <a:off x="1504547" y="2231704"/>
            <a:ext cx="486701" cy="482277"/>
          </a:xfrm>
          <a:custGeom>
            <a:avLst/>
            <a:gdLst>
              <a:gd name="T0" fmla="*/ 184 w 184"/>
              <a:gd name="T1" fmla="*/ 26 h 183"/>
              <a:gd name="T2" fmla="*/ 176 w 184"/>
              <a:gd name="T3" fmla="*/ 176 h 183"/>
              <a:gd name="T4" fmla="*/ 158 w 184"/>
              <a:gd name="T5" fmla="*/ 183 h 183"/>
              <a:gd name="T6" fmla="*/ 8 w 184"/>
              <a:gd name="T7" fmla="*/ 176 h 183"/>
              <a:gd name="T8" fmla="*/ 0 w 184"/>
              <a:gd name="T9" fmla="*/ 26 h 183"/>
              <a:gd name="T10" fmla="*/ 55 w 184"/>
              <a:gd name="T11" fmla="*/ 95 h 183"/>
              <a:gd name="T12" fmla="*/ 22 w 184"/>
              <a:gd name="T13" fmla="*/ 128 h 183"/>
              <a:gd name="T14" fmla="*/ 55 w 184"/>
              <a:gd name="T15" fmla="*/ 103 h 183"/>
              <a:gd name="T16" fmla="*/ 80 w 184"/>
              <a:gd name="T17" fmla="*/ 128 h 183"/>
              <a:gd name="T18" fmla="*/ 55 w 184"/>
              <a:gd name="T19" fmla="*/ 117 h 183"/>
              <a:gd name="T20" fmla="*/ 44 w 184"/>
              <a:gd name="T21" fmla="*/ 128 h 183"/>
              <a:gd name="T22" fmla="*/ 52 w 184"/>
              <a:gd name="T23" fmla="*/ 128 h 183"/>
              <a:gd name="T24" fmla="*/ 55 w 184"/>
              <a:gd name="T25" fmla="*/ 125 h 183"/>
              <a:gd name="T26" fmla="*/ 129 w 184"/>
              <a:gd name="T27" fmla="*/ 95 h 183"/>
              <a:gd name="T28" fmla="*/ 129 w 184"/>
              <a:gd name="T29" fmla="*/ 162 h 183"/>
              <a:gd name="T30" fmla="*/ 129 w 184"/>
              <a:gd name="T31" fmla="*/ 103 h 183"/>
              <a:gd name="T32" fmla="*/ 129 w 184"/>
              <a:gd name="T33" fmla="*/ 153 h 183"/>
              <a:gd name="T34" fmla="*/ 129 w 184"/>
              <a:gd name="T35" fmla="*/ 103 h 183"/>
              <a:gd name="T36" fmla="*/ 141 w 184"/>
              <a:gd name="T37" fmla="*/ 128 h 183"/>
              <a:gd name="T38" fmla="*/ 129 w 184"/>
              <a:gd name="T39" fmla="*/ 117 h 183"/>
              <a:gd name="T40" fmla="*/ 129 w 184"/>
              <a:gd name="T41" fmla="*/ 132 h 183"/>
              <a:gd name="T42" fmla="*/ 125 w 184"/>
              <a:gd name="T43" fmla="*/ 128 h 183"/>
              <a:gd name="T44" fmla="*/ 129 w 184"/>
              <a:gd name="T45" fmla="*/ 21 h 183"/>
              <a:gd name="T46" fmla="*/ 129 w 184"/>
              <a:gd name="T47" fmla="*/ 88 h 183"/>
              <a:gd name="T48" fmla="*/ 129 w 184"/>
              <a:gd name="T49" fmla="*/ 21 h 183"/>
              <a:gd name="T50" fmla="*/ 104 w 184"/>
              <a:gd name="T51" fmla="*/ 55 h 183"/>
              <a:gd name="T52" fmla="*/ 146 w 184"/>
              <a:gd name="T53" fmla="*/ 37 h 183"/>
              <a:gd name="T54" fmla="*/ 129 w 184"/>
              <a:gd name="T55" fmla="*/ 43 h 183"/>
              <a:gd name="T56" fmla="*/ 117 w 184"/>
              <a:gd name="T57" fmla="*/ 55 h 183"/>
              <a:gd name="T58" fmla="*/ 125 w 184"/>
              <a:gd name="T59" fmla="*/ 55 h 183"/>
              <a:gd name="T60" fmla="*/ 129 w 184"/>
              <a:gd name="T61" fmla="*/ 52 h 183"/>
              <a:gd name="T62" fmla="*/ 55 w 184"/>
              <a:gd name="T63" fmla="*/ 21 h 183"/>
              <a:gd name="T64" fmla="*/ 89 w 184"/>
              <a:gd name="T65" fmla="*/ 55 h 183"/>
              <a:gd name="T66" fmla="*/ 55 w 184"/>
              <a:gd name="T67" fmla="*/ 21 h 183"/>
              <a:gd name="T68" fmla="*/ 30 w 184"/>
              <a:gd name="T69" fmla="*/ 55 h 183"/>
              <a:gd name="T70" fmla="*/ 73 w 184"/>
              <a:gd name="T71" fmla="*/ 37 h 183"/>
              <a:gd name="T72" fmla="*/ 55 w 184"/>
              <a:gd name="T73" fmla="*/ 43 h 183"/>
              <a:gd name="T74" fmla="*/ 44 w 184"/>
              <a:gd name="T75" fmla="*/ 55 h 183"/>
              <a:gd name="T76" fmla="*/ 52 w 184"/>
              <a:gd name="T77" fmla="*/ 55 h 183"/>
              <a:gd name="T78" fmla="*/ 55 w 184"/>
              <a:gd name="T79" fmla="*/ 52 h 183"/>
              <a:gd name="T80" fmla="*/ 158 w 184"/>
              <a:gd name="T81" fmla="*/ 14 h 183"/>
              <a:gd name="T82" fmla="*/ 15 w 184"/>
              <a:gd name="T83" fmla="*/ 158 h 183"/>
              <a:gd name="T84" fmla="*/ 18 w 184"/>
              <a:gd name="T85" fmla="*/ 166 h 183"/>
              <a:gd name="T86" fmla="*/ 166 w 184"/>
              <a:gd name="T87" fmla="*/ 166 h 183"/>
              <a:gd name="T88" fmla="*/ 170 w 184"/>
              <a:gd name="T89" fmla="*/ 158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84" h="183">
                <a:moveTo>
                  <a:pt x="26" y="0"/>
                </a:moveTo>
                <a:cubicBezTo>
                  <a:pt x="158" y="0"/>
                  <a:pt x="158" y="0"/>
                  <a:pt x="158" y="0"/>
                </a:cubicBezTo>
                <a:cubicBezTo>
                  <a:pt x="172" y="0"/>
                  <a:pt x="184" y="11"/>
                  <a:pt x="184" y="26"/>
                </a:cubicBezTo>
                <a:cubicBezTo>
                  <a:pt x="184" y="158"/>
                  <a:pt x="184" y="158"/>
                  <a:pt x="184" y="158"/>
                </a:cubicBezTo>
                <a:cubicBezTo>
                  <a:pt x="184" y="165"/>
                  <a:pt x="181" y="171"/>
                  <a:pt x="176" y="176"/>
                </a:cubicBezTo>
                <a:cubicBezTo>
                  <a:pt x="176" y="176"/>
                  <a:pt x="176" y="176"/>
                  <a:pt x="176" y="176"/>
                </a:cubicBezTo>
                <a:cubicBezTo>
                  <a:pt x="176" y="176"/>
                  <a:pt x="176" y="176"/>
                  <a:pt x="176" y="176"/>
                </a:cubicBezTo>
                <a:cubicBezTo>
                  <a:pt x="176" y="176"/>
                  <a:pt x="176" y="176"/>
                  <a:pt x="176" y="176"/>
                </a:cubicBezTo>
                <a:cubicBezTo>
                  <a:pt x="172" y="180"/>
                  <a:pt x="165" y="183"/>
                  <a:pt x="158" y="183"/>
                </a:cubicBezTo>
                <a:cubicBezTo>
                  <a:pt x="26" y="183"/>
                  <a:pt x="26" y="183"/>
                  <a:pt x="26" y="183"/>
                </a:cubicBezTo>
                <a:cubicBezTo>
                  <a:pt x="19" y="183"/>
                  <a:pt x="12" y="180"/>
                  <a:pt x="8" y="176"/>
                </a:cubicBezTo>
                <a:cubicBezTo>
                  <a:pt x="8" y="176"/>
                  <a:pt x="8" y="176"/>
                  <a:pt x="8" y="176"/>
                </a:cubicBezTo>
                <a:cubicBezTo>
                  <a:pt x="8" y="176"/>
                  <a:pt x="8" y="176"/>
                  <a:pt x="8" y="176"/>
                </a:cubicBezTo>
                <a:cubicBezTo>
                  <a:pt x="3" y="171"/>
                  <a:pt x="0" y="165"/>
                  <a:pt x="0" y="158"/>
                </a:cubicBezTo>
                <a:cubicBezTo>
                  <a:pt x="0" y="26"/>
                  <a:pt x="0" y="26"/>
                  <a:pt x="0" y="26"/>
                </a:cubicBezTo>
                <a:cubicBezTo>
                  <a:pt x="0" y="11"/>
                  <a:pt x="12" y="0"/>
                  <a:pt x="26" y="0"/>
                </a:cubicBezTo>
                <a:close/>
                <a:moveTo>
                  <a:pt x="55" y="95"/>
                </a:moveTo>
                <a:cubicBezTo>
                  <a:pt x="55" y="95"/>
                  <a:pt x="55" y="95"/>
                  <a:pt x="55" y="95"/>
                </a:cubicBezTo>
                <a:cubicBezTo>
                  <a:pt x="74" y="95"/>
                  <a:pt x="89" y="110"/>
                  <a:pt x="89" y="128"/>
                </a:cubicBezTo>
                <a:cubicBezTo>
                  <a:pt x="89" y="147"/>
                  <a:pt x="74" y="162"/>
                  <a:pt x="55" y="162"/>
                </a:cubicBezTo>
                <a:cubicBezTo>
                  <a:pt x="37" y="162"/>
                  <a:pt x="22" y="147"/>
                  <a:pt x="22" y="128"/>
                </a:cubicBezTo>
                <a:cubicBezTo>
                  <a:pt x="22" y="110"/>
                  <a:pt x="37" y="95"/>
                  <a:pt x="55" y="95"/>
                </a:cubicBezTo>
                <a:close/>
                <a:moveTo>
                  <a:pt x="55" y="103"/>
                </a:moveTo>
                <a:cubicBezTo>
                  <a:pt x="55" y="103"/>
                  <a:pt x="55" y="103"/>
                  <a:pt x="55" y="103"/>
                </a:cubicBezTo>
                <a:cubicBezTo>
                  <a:pt x="42" y="103"/>
                  <a:pt x="30" y="115"/>
                  <a:pt x="30" y="128"/>
                </a:cubicBezTo>
                <a:cubicBezTo>
                  <a:pt x="30" y="142"/>
                  <a:pt x="42" y="153"/>
                  <a:pt x="55" y="153"/>
                </a:cubicBezTo>
                <a:cubicBezTo>
                  <a:pt x="69" y="153"/>
                  <a:pt x="80" y="142"/>
                  <a:pt x="80" y="128"/>
                </a:cubicBezTo>
                <a:cubicBezTo>
                  <a:pt x="80" y="115"/>
                  <a:pt x="69" y="103"/>
                  <a:pt x="55" y="103"/>
                </a:cubicBezTo>
                <a:close/>
                <a:moveTo>
                  <a:pt x="55" y="117"/>
                </a:moveTo>
                <a:cubicBezTo>
                  <a:pt x="55" y="117"/>
                  <a:pt x="55" y="117"/>
                  <a:pt x="55" y="117"/>
                </a:cubicBezTo>
                <a:cubicBezTo>
                  <a:pt x="62" y="117"/>
                  <a:pt x="67" y="122"/>
                  <a:pt x="67" y="128"/>
                </a:cubicBezTo>
                <a:cubicBezTo>
                  <a:pt x="67" y="135"/>
                  <a:pt x="62" y="140"/>
                  <a:pt x="55" y="140"/>
                </a:cubicBezTo>
                <a:cubicBezTo>
                  <a:pt x="49" y="140"/>
                  <a:pt x="44" y="135"/>
                  <a:pt x="44" y="128"/>
                </a:cubicBezTo>
                <a:cubicBezTo>
                  <a:pt x="44" y="122"/>
                  <a:pt x="49" y="117"/>
                  <a:pt x="55" y="117"/>
                </a:cubicBezTo>
                <a:close/>
                <a:moveTo>
                  <a:pt x="52" y="128"/>
                </a:moveTo>
                <a:cubicBezTo>
                  <a:pt x="52" y="128"/>
                  <a:pt x="52" y="128"/>
                  <a:pt x="52" y="128"/>
                </a:cubicBezTo>
                <a:cubicBezTo>
                  <a:pt x="52" y="130"/>
                  <a:pt x="54" y="132"/>
                  <a:pt x="55" y="132"/>
                </a:cubicBezTo>
                <a:cubicBezTo>
                  <a:pt x="57" y="132"/>
                  <a:pt x="59" y="130"/>
                  <a:pt x="59" y="128"/>
                </a:cubicBezTo>
                <a:cubicBezTo>
                  <a:pt x="59" y="126"/>
                  <a:pt x="57" y="125"/>
                  <a:pt x="55" y="125"/>
                </a:cubicBezTo>
                <a:cubicBezTo>
                  <a:pt x="54" y="125"/>
                  <a:pt x="52" y="126"/>
                  <a:pt x="52" y="128"/>
                </a:cubicBezTo>
                <a:close/>
                <a:moveTo>
                  <a:pt x="129" y="95"/>
                </a:moveTo>
                <a:cubicBezTo>
                  <a:pt x="129" y="95"/>
                  <a:pt x="129" y="95"/>
                  <a:pt x="129" y="95"/>
                </a:cubicBezTo>
                <a:cubicBezTo>
                  <a:pt x="137" y="95"/>
                  <a:pt x="146" y="98"/>
                  <a:pt x="152" y="105"/>
                </a:cubicBezTo>
                <a:cubicBezTo>
                  <a:pt x="159" y="111"/>
                  <a:pt x="162" y="120"/>
                  <a:pt x="162" y="128"/>
                </a:cubicBezTo>
                <a:cubicBezTo>
                  <a:pt x="162" y="147"/>
                  <a:pt x="147" y="162"/>
                  <a:pt x="129" y="162"/>
                </a:cubicBezTo>
                <a:cubicBezTo>
                  <a:pt x="110" y="162"/>
                  <a:pt x="95" y="147"/>
                  <a:pt x="95" y="128"/>
                </a:cubicBezTo>
                <a:cubicBezTo>
                  <a:pt x="95" y="110"/>
                  <a:pt x="110" y="95"/>
                  <a:pt x="129" y="95"/>
                </a:cubicBezTo>
                <a:close/>
                <a:moveTo>
                  <a:pt x="129" y="103"/>
                </a:moveTo>
                <a:cubicBezTo>
                  <a:pt x="129" y="103"/>
                  <a:pt x="129" y="103"/>
                  <a:pt x="129" y="103"/>
                </a:cubicBezTo>
                <a:cubicBezTo>
                  <a:pt x="115" y="103"/>
                  <a:pt x="104" y="115"/>
                  <a:pt x="104" y="128"/>
                </a:cubicBezTo>
                <a:cubicBezTo>
                  <a:pt x="104" y="142"/>
                  <a:pt x="115" y="153"/>
                  <a:pt x="129" y="153"/>
                </a:cubicBezTo>
                <a:cubicBezTo>
                  <a:pt x="143" y="153"/>
                  <a:pt x="154" y="142"/>
                  <a:pt x="154" y="128"/>
                </a:cubicBezTo>
                <a:cubicBezTo>
                  <a:pt x="154" y="122"/>
                  <a:pt x="151" y="116"/>
                  <a:pt x="146" y="111"/>
                </a:cubicBezTo>
                <a:cubicBezTo>
                  <a:pt x="142" y="106"/>
                  <a:pt x="135" y="103"/>
                  <a:pt x="129" y="103"/>
                </a:cubicBezTo>
                <a:close/>
                <a:moveTo>
                  <a:pt x="129" y="117"/>
                </a:moveTo>
                <a:cubicBezTo>
                  <a:pt x="129" y="117"/>
                  <a:pt x="129" y="117"/>
                  <a:pt x="129" y="117"/>
                </a:cubicBezTo>
                <a:cubicBezTo>
                  <a:pt x="135" y="117"/>
                  <a:pt x="141" y="122"/>
                  <a:pt x="141" y="128"/>
                </a:cubicBezTo>
                <a:cubicBezTo>
                  <a:pt x="141" y="135"/>
                  <a:pt x="135" y="140"/>
                  <a:pt x="129" y="140"/>
                </a:cubicBezTo>
                <a:cubicBezTo>
                  <a:pt x="122" y="140"/>
                  <a:pt x="117" y="135"/>
                  <a:pt x="117" y="128"/>
                </a:cubicBezTo>
                <a:cubicBezTo>
                  <a:pt x="117" y="122"/>
                  <a:pt x="122" y="117"/>
                  <a:pt x="129" y="117"/>
                </a:cubicBezTo>
                <a:close/>
                <a:moveTo>
                  <a:pt x="125" y="128"/>
                </a:moveTo>
                <a:cubicBezTo>
                  <a:pt x="125" y="128"/>
                  <a:pt x="125" y="128"/>
                  <a:pt x="125" y="128"/>
                </a:cubicBezTo>
                <a:cubicBezTo>
                  <a:pt x="125" y="130"/>
                  <a:pt x="127" y="132"/>
                  <a:pt x="129" y="132"/>
                </a:cubicBezTo>
                <a:cubicBezTo>
                  <a:pt x="131" y="132"/>
                  <a:pt x="132" y="130"/>
                  <a:pt x="132" y="128"/>
                </a:cubicBezTo>
                <a:cubicBezTo>
                  <a:pt x="132" y="126"/>
                  <a:pt x="131" y="125"/>
                  <a:pt x="129" y="125"/>
                </a:cubicBezTo>
                <a:cubicBezTo>
                  <a:pt x="127" y="125"/>
                  <a:pt x="125" y="126"/>
                  <a:pt x="125" y="128"/>
                </a:cubicBezTo>
                <a:close/>
                <a:moveTo>
                  <a:pt x="129" y="21"/>
                </a:moveTo>
                <a:cubicBezTo>
                  <a:pt x="129" y="21"/>
                  <a:pt x="129" y="21"/>
                  <a:pt x="129" y="21"/>
                </a:cubicBezTo>
                <a:cubicBezTo>
                  <a:pt x="129" y="21"/>
                  <a:pt x="129" y="21"/>
                  <a:pt x="129" y="21"/>
                </a:cubicBezTo>
                <a:cubicBezTo>
                  <a:pt x="137" y="21"/>
                  <a:pt x="146" y="25"/>
                  <a:pt x="152" y="31"/>
                </a:cubicBezTo>
                <a:cubicBezTo>
                  <a:pt x="159" y="38"/>
                  <a:pt x="162" y="46"/>
                  <a:pt x="162" y="55"/>
                </a:cubicBezTo>
                <a:cubicBezTo>
                  <a:pt x="162" y="73"/>
                  <a:pt x="147" y="88"/>
                  <a:pt x="129" y="88"/>
                </a:cubicBezTo>
                <a:cubicBezTo>
                  <a:pt x="120" y="88"/>
                  <a:pt x="111" y="85"/>
                  <a:pt x="105" y="79"/>
                </a:cubicBezTo>
                <a:cubicBezTo>
                  <a:pt x="99" y="72"/>
                  <a:pt x="95" y="64"/>
                  <a:pt x="95" y="55"/>
                </a:cubicBezTo>
                <a:cubicBezTo>
                  <a:pt x="95" y="36"/>
                  <a:pt x="110" y="21"/>
                  <a:pt x="129" y="21"/>
                </a:cubicBezTo>
                <a:close/>
                <a:moveTo>
                  <a:pt x="129" y="30"/>
                </a:moveTo>
                <a:cubicBezTo>
                  <a:pt x="129" y="30"/>
                  <a:pt x="129" y="30"/>
                  <a:pt x="129" y="30"/>
                </a:cubicBezTo>
                <a:cubicBezTo>
                  <a:pt x="115" y="30"/>
                  <a:pt x="104" y="41"/>
                  <a:pt x="104" y="55"/>
                </a:cubicBezTo>
                <a:cubicBezTo>
                  <a:pt x="104" y="69"/>
                  <a:pt x="115" y="80"/>
                  <a:pt x="129" y="80"/>
                </a:cubicBezTo>
                <a:cubicBezTo>
                  <a:pt x="143" y="80"/>
                  <a:pt x="154" y="69"/>
                  <a:pt x="154" y="55"/>
                </a:cubicBezTo>
                <a:cubicBezTo>
                  <a:pt x="154" y="48"/>
                  <a:pt x="151" y="42"/>
                  <a:pt x="146" y="37"/>
                </a:cubicBezTo>
                <a:cubicBezTo>
                  <a:pt x="142" y="32"/>
                  <a:pt x="135" y="30"/>
                  <a:pt x="129" y="30"/>
                </a:cubicBezTo>
                <a:close/>
                <a:moveTo>
                  <a:pt x="129" y="43"/>
                </a:moveTo>
                <a:cubicBezTo>
                  <a:pt x="129" y="43"/>
                  <a:pt x="129" y="43"/>
                  <a:pt x="129" y="43"/>
                </a:cubicBezTo>
                <a:cubicBezTo>
                  <a:pt x="135" y="43"/>
                  <a:pt x="141" y="48"/>
                  <a:pt x="141" y="55"/>
                </a:cubicBezTo>
                <a:cubicBezTo>
                  <a:pt x="141" y="61"/>
                  <a:pt x="135" y="67"/>
                  <a:pt x="129" y="67"/>
                </a:cubicBezTo>
                <a:cubicBezTo>
                  <a:pt x="122" y="67"/>
                  <a:pt x="117" y="61"/>
                  <a:pt x="117" y="55"/>
                </a:cubicBezTo>
                <a:cubicBezTo>
                  <a:pt x="117" y="48"/>
                  <a:pt x="122" y="43"/>
                  <a:pt x="129" y="43"/>
                </a:cubicBezTo>
                <a:close/>
                <a:moveTo>
                  <a:pt x="125" y="55"/>
                </a:moveTo>
                <a:cubicBezTo>
                  <a:pt x="125" y="55"/>
                  <a:pt x="125" y="55"/>
                  <a:pt x="125" y="55"/>
                </a:cubicBezTo>
                <a:cubicBezTo>
                  <a:pt x="125" y="57"/>
                  <a:pt x="127" y="58"/>
                  <a:pt x="129" y="58"/>
                </a:cubicBezTo>
                <a:cubicBezTo>
                  <a:pt x="131" y="58"/>
                  <a:pt x="132" y="57"/>
                  <a:pt x="132" y="55"/>
                </a:cubicBezTo>
                <a:cubicBezTo>
                  <a:pt x="132" y="53"/>
                  <a:pt x="131" y="52"/>
                  <a:pt x="129" y="52"/>
                </a:cubicBezTo>
                <a:cubicBezTo>
                  <a:pt x="127" y="52"/>
                  <a:pt x="125" y="53"/>
                  <a:pt x="125" y="55"/>
                </a:cubicBezTo>
                <a:close/>
                <a:moveTo>
                  <a:pt x="55" y="21"/>
                </a:moveTo>
                <a:cubicBezTo>
                  <a:pt x="55" y="21"/>
                  <a:pt x="55" y="21"/>
                  <a:pt x="55" y="21"/>
                </a:cubicBezTo>
                <a:cubicBezTo>
                  <a:pt x="55" y="21"/>
                  <a:pt x="55" y="21"/>
                  <a:pt x="55" y="21"/>
                </a:cubicBezTo>
                <a:cubicBezTo>
                  <a:pt x="64" y="21"/>
                  <a:pt x="72" y="25"/>
                  <a:pt x="79" y="31"/>
                </a:cubicBezTo>
                <a:cubicBezTo>
                  <a:pt x="86" y="38"/>
                  <a:pt x="89" y="46"/>
                  <a:pt x="89" y="55"/>
                </a:cubicBezTo>
                <a:cubicBezTo>
                  <a:pt x="89" y="73"/>
                  <a:pt x="74" y="88"/>
                  <a:pt x="55" y="88"/>
                </a:cubicBezTo>
                <a:cubicBezTo>
                  <a:pt x="37" y="88"/>
                  <a:pt x="22" y="73"/>
                  <a:pt x="22" y="55"/>
                </a:cubicBezTo>
                <a:cubicBezTo>
                  <a:pt x="22" y="36"/>
                  <a:pt x="37" y="21"/>
                  <a:pt x="55" y="21"/>
                </a:cubicBezTo>
                <a:close/>
                <a:moveTo>
                  <a:pt x="55" y="30"/>
                </a:moveTo>
                <a:cubicBezTo>
                  <a:pt x="55" y="30"/>
                  <a:pt x="55" y="30"/>
                  <a:pt x="55" y="30"/>
                </a:cubicBezTo>
                <a:cubicBezTo>
                  <a:pt x="42" y="30"/>
                  <a:pt x="30" y="41"/>
                  <a:pt x="30" y="55"/>
                </a:cubicBezTo>
                <a:cubicBezTo>
                  <a:pt x="30" y="69"/>
                  <a:pt x="42" y="80"/>
                  <a:pt x="55" y="80"/>
                </a:cubicBezTo>
                <a:cubicBezTo>
                  <a:pt x="69" y="80"/>
                  <a:pt x="80" y="69"/>
                  <a:pt x="80" y="55"/>
                </a:cubicBezTo>
                <a:cubicBezTo>
                  <a:pt x="80" y="48"/>
                  <a:pt x="78" y="42"/>
                  <a:pt x="73" y="37"/>
                </a:cubicBezTo>
                <a:cubicBezTo>
                  <a:pt x="68" y="32"/>
                  <a:pt x="62" y="30"/>
                  <a:pt x="55" y="30"/>
                </a:cubicBezTo>
                <a:close/>
                <a:moveTo>
                  <a:pt x="55" y="43"/>
                </a:moveTo>
                <a:cubicBezTo>
                  <a:pt x="55" y="43"/>
                  <a:pt x="55" y="43"/>
                  <a:pt x="55" y="43"/>
                </a:cubicBezTo>
                <a:cubicBezTo>
                  <a:pt x="62" y="43"/>
                  <a:pt x="67" y="48"/>
                  <a:pt x="67" y="55"/>
                </a:cubicBezTo>
                <a:cubicBezTo>
                  <a:pt x="67" y="61"/>
                  <a:pt x="62" y="67"/>
                  <a:pt x="55" y="67"/>
                </a:cubicBezTo>
                <a:cubicBezTo>
                  <a:pt x="49" y="67"/>
                  <a:pt x="44" y="61"/>
                  <a:pt x="44" y="55"/>
                </a:cubicBezTo>
                <a:cubicBezTo>
                  <a:pt x="44" y="48"/>
                  <a:pt x="49" y="43"/>
                  <a:pt x="55" y="43"/>
                </a:cubicBezTo>
                <a:close/>
                <a:moveTo>
                  <a:pt x="52" y="55"/>
                </a:moveTo>
                <a:cubicBezTo>
                  <a:pt x="52" y="55"/>
                  <a:pt x="52" y="55"/>
                  <a:pt x="52" y="55"/>
                </a:cubicBezTo>
                <a:cubicBezTo>
                  <a:pt x="52" y="57"/>
                  <a:pt x="54" y="58"/>
                  <a:pt x="55" y="58"/>
                </a:cubicBezTo>
                <a:cubicBezTo>
                  <a:pt x="57" y="58"/>
                  <a:pt x="59" y="57"/>
                  <a:pt x="59" y="55"/>
                </a:cubicBezTo>
                <a:cubicBezTo>
                  <a:pt x="59" y="53"/>
                  <a:pt x="57" y="52"/>
                  <a:pt x="55" y="52"/>
                </a:cubicBezTo>
                <a:cubicBezTo>
                  <a:pt x="54" y="52"/>
                  <a:pt x="52" y="53"/>
                  <a:pt x="52" y="55"/>
                </a:cubicBezTo>
                <a:close/>
                <a:moveTo>
                  <a:pt x="158" y="14"/>
                </a:moveTo>
                <a:cubicBezTo>
                  <a:pt x="158" y="14"/>
                  <a:pt x="158" y="14"/>
                  <a:pt x="158" y="14"/>
                </a:cubicBezTo>
                <a:cubicBezTo>
                  <a:pt x="26" y="14"/>
                  <a:pt x="26" y="14"/>
                  <a:pt x="26" y="14"/>
                </a:cubicBezTo>
                <a:cubicBezTo>
                  <a:pt x="20" y="14"/>
                  <a:pt x="15" y="19"/>
                  <a:pt x="15" y="26"/>
                </a:cubicBezTo>
                <a:cubicBezTo>
                  <a:pt x="15" y="158"/>
                  <a:pt x="15" y="158"/>
                  <a:pt x="15" y="158"/>
                </a:cubicBezTo>
                <a:cubicBezTo>
                  <a:pt x="15" y="161"/>
                  <a:pt x="16" y="164"/>
                  <a:pt x="18" y="166"/>
                </a:cubicBezTo>
                <a:cubicBezTo>
                  <a:pt x="18" y="166"/>
                  <a:pt x="18" y="166"/>
                  <a:pt x="18" y="166"/>
                </a:cubicBezTo>
                <a:cubicBezTo>
                  <a:pt x="18" y="166"/>
                  <a:pt x="18" y="166"/>
                  <a:pt x="18" y="166"/>
                </a:cubicBezTo>
                <a:cubicBezTo>
                  <a:pt x="20" y="168"/>
                  <a:pt x="23" y="169"/>
                  <a:pt x="26" y="169"/>
                </a:cubicBezTo>
                <a:cubicBezTo>
                  <a:pt x="158" y="169"/>
                  <a:pt x="158" y="169"/>
                  <a:pt x="158" y="169"/>
                </a:cubicBezTo>
                <a:cubicBezTo>
                  <a:pt x="161" y="169"/>
                  <a:pt x="164" y="168"/>
                  <a:pt x="166" y="166"/>
                </a:cubicBezTo>
                <a:cubicBezTo>
                  <a:pt x="166" y="166"/>
                  <a:pt x="166" y="166"/>
                  <a:pt x="166" y="166"/>
                </a:cubicBezTo>
                <a:cubicBezTo>
                  <a:pt x="166" y="166"/>
                  <a:pt x="166" y="166"/>
                  <a:pt x="166" y="166"/>
                </a:cubicBezTo>
                <a:cubicBezTo>
                  <a:pt x="168" y="164"/>
                  <a:pt x="170" y="161"/>
                  <a:pt x="170" y="158"/>
                </a:cubicBezTo>
                <a:cubicBezTo>
                  <a:pt x="170" y="26"/>
                  <a:pt x="170" y="26"/>
                  <a:pt x="170" y="26"/>
                </a:cubicBezTo>
                <a:cubicBezTo>
                  <a:pt x="170" y="19"/>
                  <a:pt x="165" y="14"/>
                  <a:pt x="158" y="14"/>
                </a:cubicBezTo>
                <a:close/>
              </a:path>
            </a:pathLst>
          </a:custGeom>
          <a:solidFill>
            <a:srgbClr val="002060"/>
          </a:solidFill>
          <a:ln>
            <a:noFill/>
          </a:ln>
        </p:spPr>
        <p:txBody>
          <a:bodyPr vert="horz" wrap="square" lIns="67391" tIns="33696" rIns="67391" bIns="33696" numCol="1" anchor="t" anchorCtr="0" compatLnSpc="1"/>
          <a:lstStyle/>
          <a:p>
            <a:endParaRPr lang="zh-CN" altLang="en-US"/>
          </a:p>
        </p:txBody>
      </p:sp>
      <p:sp>
        <p:nvSpPr>
          <p:cNvPr id="73" name="Freeform 85"/>
          <p:cNvSpPr>
            <a:spLocks noEditPoints="1"/>
          </p:cNvSpPr>
          <p:nvPr/>
        </p:nvSpPr>
        <p:spPr bwMode="auto">
          <a:xfrm>
            <a:off x="4326088" y="2272913"/>
            <a:ext cx="484464" cy="399856"/>
          </a:xfrm>
          <a:custGeom>
            <a:avLst/>
            <a:gdLst>
              <a:gd name="T0" fmla="*/ 7 w 183"/>
              <a:gd name="T1" fmla="*/ 0 h 152"/>
              <a:gd name="T2" fmla="*/ 183 w 183"/>
              <a:gd name="T3" fmla="*/ 7 h 152"/>
              <a:gd name="T4" fmla="*/ 183 w 183"/>
              <a:gd name="T5" fmla="*/ 128 h 152"/>
              <a:gd name="T6" fmla="*/ 176 w 183"/>
              <a:gd name="T7" fmla="*/ 135 h 152"/>
              <a:gd name="T8" fmla="*/ 99 w 183"/>
              <a:gd name="T9" fmla="*/ 143 h 152"/>
              <a:gd name="T10" fmla="*/ 138 w 183"/>
              <a:gd name="T11" fmla="*/ 144 h 152"/>
              <a:gd name="T12" fmla="*/ 138 w 183"/>
              <a:gd name="T13" fmla="*/ 152 h 152"/>
              <a:gd name="T14" fmla="*/ 41 w 183"/>
              <a:gd name="T15" fmla="*/ 148 h 152"/>
              <a:gd name="T16" fmla="*/ 85 w 183"/>
              <a:gd name="T17" fmla="*/ 144 h 152"/>
              <a:gd name="T18" fmla="*/ 85 w 183"/>
              <a:gd name="T19" fmla="*/ 135 h 152"/>
              <a:gd name="T20" fmla="*/ 0 w 183"/>
              <a:gd name="T21" fmla="*/ 128 h 152"/>
              <a:gd name="T22" fmla="*/ 0 w 183"/>
              <a:gd name="T23" fmla="*/ 7 h 152"/>
              <a:gd name="T24" fmla="*/ 134 w 183"/>
              <a:gd name="T25" fmla="*/ 62 h 152"/>
              <a:gd name="T26" fmla="*/ 139 w 183"/>
              <a:gd name="T27" fmla="*/ 58 h 152"/>
              <a:gd name="T28" fmla="*/ 143 w 183"/>
              <a:gd name="T29" fmla="*/ 73 h 152"/>
              <a:gd name="T30" fmla="*/ 134 w 183"/>
              <a:gd name="T31" fmla="*/ 73 h 152"/>
              <a:gd name="T32" fmla="*/ 121 w 183"/>
              <a:gd name="T33" fmla="*/ 48 h 152"/>
              <a:gd name="T34" fmla="*/ 125 w 183"/>
              <a:gd name="T35" fmla="*/ 43 h 152"/>
              <a:gd name="T36" fmla="*/ 129 w 183"/>
              <a:gd name="T37" fmla="*/ 87 h 152"/>
              <a:gd name="T38" fmla="*/ 121 w 183"/>
              <a:gd name="T39" fmla="*/ 87 h 152"/>
              <a:gd name="T40" fmla="*/ 108 w 183"/>
              <a:gd name="T41" fmla="*/ 36 h 152"/>
              <a:gd name="T42" fmla="*/ 112 w 183"/>
              <a:gd name="T43" fmla="*/ 31 h 152"/>
              <a:gd name="T44" fmla="*/ 116 w 183"/>
              <a:gd name="T45" fmla="*/ 99 h 152"/>
              <a:gd name="T46" fmla="*/ 108 w 183"/>
              <a:gd name="T47" fmla="*/ 99 h 152"/>
              <a:gd name="T48" fmla="*/ 94 w 183"/>
              <a:gd name="T49" fmla="*/ 54 h 152"/>
              <a:gd name="T50" fmla="*/ 98 w 183"/>
              <a:gd name="T51" fmla="*/ 50 h 152"/>
              <a:gd name="T52" fmla="*/ 103 w 183"/>
              <a:gd name="T53" fmla="*/ 81 h 152"/>
              <a:gd name="T54" fmla="*/ 94 w 183"/>
              <a:gd name="T55" fmla="*/ 81 h 152"/>
              <a:gd name="T56" fmla="*/ 81 w 183"/>
              <a:gd name="T57" fmla="*/ 43 h 152"/>
              <a:gd name="T58" fmla="*/ 85 w 183"/>
              <a:gd name="T59" fmla="*/ 39 h 152"/>
              <a:gd name="T60" fmla="*/ 89 w 183"/>
              <a:gd name="T61" fmla="*/ 92 h 152"/>
              <a:gd name="T62" fmla="*/ 81 w 183"/>
              <a:gd name="T63" fmla="*/ 92 h 152"/>
              <a:gd name="T64" fmla="*/ 67 w 183"/>
              <a:gd name="T65" fmla="*/ 53 h 152"/>
              <a:gd name="T66" fmla="*/ 71 w 183"/>
              <a:gd name="T67" fmla="*/ 49 h 152"/>
              <a:gd name="T68" fmla="*/ 76 w 183"/>
              <a:gd name="T69" fmla="*/ 82 h 152"/>
              <a:gd name="T70" fmla="*/ 67 w 183"/>
              <a:gd name="T71" fmla="*/ 82 h 152"/>
              <a:gd name="T72" fmla="*/ 40 w 183"/>
              <a:gd name="T73" fmla="*/ 59 h 152"/>
              <a:gd name="T74" fmla="*/ 45 w 183"/>
              <a:gd name="T75" fmla="*/ 55 h 152"/>
              <a:gd name="T76" fmla="*/ 49 w 183"/>
              <a:gd name="T77" fmla="*/ 76 h 152"/>
              <a:gd name="T78" fmla="*/ 40 w 183"/>
              <a:gd name="T79" fmla="*/ 76 h 152"/>
              <a:gd name="T80" fmla="*/ 54 w 183"/>
              <a:gd name="T81" fmla="*/ 41 h 152"/>
              <a:gd name="T82" fmla="*/ 58 w 183"/>
              <a:gd name="T83" fmla="*/ 37 h 152"/>
              <a:gd name="T84" fmla="*/ 62 w 183"/>
              <a:gd name="T85" fmla="*/ 94 h 152"/>
              <a:gd name="T86" fmla="*/ 54 w 183"/>
              <a:gd name="T87" fmla="*/ 94 h 152"/>
              <a:gd name="T88" fmla="*/ 157 w 183"/>
              <a:gd name="T89" fmla="*/ 102 h 152"/>
              <a:gd name="T90" fmla="*/ 164 w 183"/>
              <a:gd name="T91" fmla="*/ 109 h 152"/>
              <a:gd name="T92" fmla="*/ 150 w 183"/>
              <a:gd name="T93" fmla="*/ 109 h 152"/>
              <a:gd name="T94" fmla="*/ 169 w 183"/>
              <a:gd name="T95" fmla="*/ 14 h 152"/>
              <a:gd name="T96" fmla="*/ 14 w 183"/>
              <a:gd name="T97" fmla="*/ 14 h 152"/>
              <a:gd name="T98" fmla="*/ 169 w 183"/>
              <a:gd name="T99" fmla="*/ 121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3" h="152">
                <a:moveTo>
                  <a:pt x="7" y="0"/>
                </a:moveTo>
                <a:cubicBezTo>
                  <a:pt x="7" y="0"/>
                  <a:pt x="7" y="0"/>
                  <a:pt x="7" y="0"/>
                </a:cubicBezTo>
                <a:cubicBezTo>
                  <a:pt x="176" y="0"/>
                  <a:pt x="176" y="0"/>
                  <a:pt x="176" y="0"/>
                </a:cubicBezTo>
                <a:cubicBezTo>
                  <a:pt x="180" y="0"/>
                  <a:pt x="183" y="3"/>
                  <a:pt x="183" y="7"/>
                </a:cubicBezTo>
                <a:cubicBezTo>
                  <a:pt x="183" y="7"/>
                  <a:pt x="183" y="7"/>
                  <a:pt x="183" y="7"/>
                </a:cubicBezTo>
                <a:cubicBezTo>
                  <a:pt x="183" y="128"/>
                  <a:pt x="183" y="128"/>
                  <a:pt x="183" y="128"/>
                </a:cubicBezTo>
                <a:cubicBezTo>
                  <a:pt x="183" y="132"/>
                  <a:pt x="180" y="135"/>
                  <a:pt x="176" y="135"/>
                </a:cubicBezTo>
                <a:cubicBezTo>
                  <a:pt x="176" y="135"/>
                  <a:pt x="176" y="135"/>
                  <a:pt x="176" y="135"/>
                </a:cubicBezTo>
                <a:cubicBezTo>
                  <a:pt x="99" y="135"/>
                  <a:pt x="99" y="135"/>
                  <a:pt x="99" y="135"/>
                </a:cubicBezTo>
                <a:cubicBezTo>
                  <a:pt x="99" y="143"/>
                  <a:pt x="99" y="143"/>
                  <a:pt x="99" y="143"/>
                </a:cubicBezTo>
                <a:cubicBezTo>
                  <a:pt x="99" y="144"/>
                  <a:pt x="99" y="144"/>
                  <a:pt x="99" y="144"/>
                </a:cubicBezTo>
                <a:cubicBezTo>
                  <a:pt x="138" y="144"/>
                  <a:pt x="138" y="144"/>
                  <a:pt x="138" y="144"/>
                </a:cubicBezTo>
                <a:cubicBezTo>
                  <a:pt x="140" y="144"/>
                  <a:pt x="142" y="146"/>
                  <a:pt x="142" y="148"/>
                </a:cubicBezTo>
                <a:cubicBezTo>
                  <a:pt x="142" y="150"/>
                  <a:pt x="140" y="152"/>
                  <a:pt x="138" y="152"/>
                </a:cubicBezTo>
                <a:cubicBezTo>
                  <a:pt x="45" y="152"/>
                  <a:pt x="45" y="152"/>
                  <a:pt x="45" y="152"/>
                </a:cubicBezTo>
                <a:cubicBezTo>
                  <a:pt x="43" y="152"/>
                  <a:pt x="41" y="150"/>
                  <a:pt x="41" y="148"/>
                </a:cubicBezTo>
                <a:cubicBezTo>
                  <a:pt x="41" y="146"/>
                  <a:pt x="43" y="144"/>
                  <a:pt x="45" y="144"/>
                </a:cubicBezTo>
                <a:cubicBezTo>
                  <a:pt x="85" y="144"/>
                  <a:pt x="85" y="144"/>
                  <a:pt x="85" y="144"/>
                </a:cubicBezTo>
                <a:cubicBezTo>
                  <a:pt x="85" y="143"/>
                  <a:pt x="85" y="143"/>
                  <a:pt x="85" y="143"/>
                </a:cubicBezTo>
                <a:cubicBezTo>
                  <a:pt x="85" y="135"/>
                  <a:pt x="85" y="135"/>
                  <a:pt x="85" y="135"/>
                </a:cubicBezTo>
                <a:cubicBezTo>
                  <a:pt x="7" y="135"/>
                  <a:pt x="7" y="135"/>
                  <a:pt x="7" y="135"/>
                </a:cubicBezTo>
                <a:cubicBezTo>
                  <a:pt x="3" y="135"/>
                  <a:pt x="0" y="132"/>
                  <a:pt x="0" y="128"/>
                </a:cubicBezTo>
                <a:cubicBezTo>
                  <a:pt x="0" y="128"/>
                  <a:pt x="0" y="128"/>
                  <a:pt x="0" y="128"/>
                </a:cubicBezTo>
                <a:cubicBezTo>
                  <a:pt x="0" y="7"/>
                  <a:pt x="0" y="7"/>
                  <a:pt x="0" y="7"/>
                </a:cubicBezTo>
                <a:cubicBezTo>
                  <a:pt x="0" y="3"/>
                  <a:pt x="3" y="0"/>
                  <a:pt x="7" y="0"/>
                </a:cubicBezTo>
                <a:close/>
                <a:moveTo>
                  <a:pt x="134" y="62"/>
                </a:moveTo>
                <a:cubicBezTo>
                  <a:pt x="134" y="62"/>
                  <a:pt x="134" y="62"/>
                  <a:pt x="134" y="62"/>
                </a:cubicBezTo>
                <a:cubicBezTo>
                  <a:pt x="134" y="60"/>
                  <a:pt x="136" y="58"/>
                  <a:pt x="139" y="58"/>
                </a:cubicBezTo>
                <a:cubicBezTo>
                  <a:pt x="141" y="58"/>
                  <a:pt x="143" y="60"/>
                  <a:pt x="143" y="62"/>
                </a:cubicBezTo>
                <a:cubicBezTo>
                  <a:pt x="143" y="73"/>
                  <a:pt x="143" y="73"/>
                  <a:pt x="143" y="73"/>
                </a:cubicBezTo>
                <a:cubicBezTo>
                  <a:pt x="143" y="75"/>
                  <a:pt x="141" y="77"/>
                  <a:pt x="139" y="77"/>
                </a:cubicBezTo>
                <a:cubicBezTo>
                  <a:pt x="136" y="77"/>
                  <a:pt x="134" y="75"/>
                  <a:pt x="134" y="73"/>
                </a:cubicBezTo>
                <a:cubicBezTo>
                  <a:pt x="134" y="62"/>
                  <a:pt x="134" y="62"/>
                  <a:pt x="134" y="62"/>
                </a:cubicBezTo>
                <a:close/>
                <a:moveTo>
                  <a:pt x="121" y="48"/>
                </a:moveTo>
                <a:cubicBezTo>
                  <a:pt x="121" y="48"/>
                  <a:pt x="121" y="48"/>
                  <a:pt x="121" y="48"/>
                </a:cubicBezTo>
                <a:cubicBezTo>
                  <a:pt x="121" y="45"/>
                  <a:pt x="123" y="43"/>
                  <a:pt x="125" y="43"/>
                </a:cubicBezTo>
                <a:cubicBezTo>
                  <a:pt x="128" y="43"/>
                  <a:pt x="129" y="45"/>
                  <a:pt x="129" y="48"/>
                </a:cubicBezTo>
                <a:cubicBezTo>
                  <a:pt x="129" y="87"/>
                  <a:pt x="129" y="87"/>
                  <a:pt x="129" y="87"/>
                </a:cubicBezTo>
                <a:cubicBezTo>
                  <a:pt x="129" y="90"/>
                  <a:pt x="128" y="92"/>
                  <a:pt x="125" y="92"/>
                </a:cubicBezTo>
                <a:cubicBezTo>
                  <a:pt x="123" y="92"/>
                  <a:pt x="121" y="90"/>
                  <a:pt x="121" y="87"/>
                </a:cubicBezTo>
                <a:cubicBezTo>
                  <a:pt x="121" y="48"/>
                  <a:pt x="121" y="48"/>
                  <a:pt x="121" y="48"/>
                </a:cubicBezTo>
                <a:close/>
                <a:moveTo>
                  <a:pt x="108" y="36"/>
                </a:moveTo>
                <a:cubicBezTo>
                  <a:pt x="108" y="36"/>
                  <a:pt x="108" y="36"/>
                  <a:pt x="108" y="36"/>
                </a:cubicBezTo>
                <a:cubicBezTo>
                  <a:pt x="108" y="33"/>
                  <a:pt x="109" y="31"/>
                  <a:pt x="112" y="31"/>
                </a:cubicBezTo>
                <a:cubicBezTo>
                  <a:pt x="114" y="31"/>
                  <a:pt x="116" y="33"/>
                  <a:pt x="116" y="36"/>
                </a:cubicBezTo>
                <a:cubicBezTo>
                  <a:pt x="116" y="99"/>
                  <a:pt x="116" y="99"/>
                  <a:pt x="116" y="99"/>
                </a:cubicBezTo>
                <a:cubicBezTo>
                  <a:pt x="116" y="102"/>
                  <a:pt x="114" y="104"/>
                  <a:pt x="112" y="104"/>
                </a:cubicBezTo>
                <a:cubicBezTo>
                  <a:pt x="109" y="104"/>
                  <a:pt x="108" y="102"/>
                  <a:pt x="108" y="99"/>
                </a:cubicBezTo>
                <a:cubicBezTo>
                  <a:pt x="108" y="36"/>
                  <a:pt x="108" y="36"/>
                  <a:pt x="108" y="36"/>
                </a:cubicBezTo>
                <a:close/>
                <a:moveTo>
                  <a:pt x="94" y="54"/>
                </a:moveTo>
                <a:cubicBezTo>
                  <a:pt x="94" y="54"/>
                  <a:pt x="94" y="54"/>
                  <a:pt x="94" y="54"/>
                </a:cubicBezTo>
                <a:cubicBezTo>
                  <a:pt x="94" y="52"/>
                  <a:pt x="96" y="50"/>
                  <a:pt x="98" y="50"/>
                </a:cubicBezTo>
                <a:cubicBezTo>
                  <a:pt x="101" y="50"/>
                  <a:pt x="103" y="52"/>
                  <a:pt x="103" y="54"/>
                </a:cubicBezTo>
                <a:cubicBezTo>
                  <a:pt x="103" y="81"/>
                  <a:pt x="103" y="81"/>
                  <a:pt x="103" y="81"/>
                </a:cubicBezTo>
                <a:cubicBezTo>
                  <a:pt x="103" y="83"/>
                  <a:pt x="101" y="85"/>
                  <a:pt x="98" y="85"/>
                </a:cubicBezTo>
                <a:cubicBezTo>
                  <a:pt x="96" y="85"/>
                  <a:pt x="94" y="83"/>
                  <a:pt x="94" y="81"/>
                </a:cubicBezTo>
                <a:cubicBezTo>
                  <a:pt x="94" y="54"/>
                  <a:pt x="94" y="54"/>
                  <a:pt x="94" y="54"/>
                </a:cubicBezTo>
                <a:close/>
                <a:moveTo>
                  <a:pt x="81" y="43"/>
                </a:moveTo>
                <a:cubicBezTo>
                  <a:pt x="81" y="43"/>
                  <a:pt x="81" y="43"/>
                  <a:pt x="81" y="43"/>
                </a:cubicBezTo>
                <a:cubicBezTo>
                  <a:pt x="81" y="41"/>
                  <a:pt x="83" y="39"/>
                  <a:pt x="85" y="39"/>
                </a:cubicBezTo>
                <a:cubicBezTo>
                  <a:pt x="87" y="39"/>
                  <a:pt x="89" y="41"/>
                  <a:pt x="89" y="43"/>
                </a:cubicBezTo>
                <a:cubicBezTo>
                  <a:pt x="89" y="92"/>
                  <a:pt x="89" y="92"/>
                  <a:pt x="89" y="92"/>
                </a:cubicBezTo>
                <a:cubicBezTo>
                  <a:pt x="89" y="94"/>
                  <a:pt x="87" y="96"/>
                  <a:pt x="85" y="96"/>
                </a:cubicBezTo>
                <a:cubicBezTo>
                  <a:pt x="83" y="96"/>
                  <a:pt x="81" y="94"/>
                  <a:pt x="81" y="92"/>
                </a:cubicBezTo>
                <a:cubicBezTo>
                  <a:pt x="81" y="43"/>
                  <a:pt x="81" y="43"/>
                  <a:pt x="81" y="43"/>
                </a:cubicBezTo>
                <a:close/>
                <a:moveTo>
                  <a:pt x="67" y="53"/>
                </a:moveTo>
                <a:cubicBezTo>
                  <a:pt x="67" y="53"/>
                  <a:pt x="67" y="53"/>
                  <a:pt x="67" y="53"/>
                </a:cubicBezTo>
                <a:cubicBezTo>
                  <a:pt x="67" y="51"/>
                  <a:pt x="69" y="49"/>
                  <a:pt x="71" y="49"/>
                </a:cubicBezTo>
                <a:cubicBezTo>
                  <a:pt x="74" y="49"/>
                  <a:pt x="76" y="51"/>
                  <a:pt x="76" y="53"/>
                </a:cubicBezTo>
                <a:cubicBezTo>
                  <a:pt x="76" y="82"/>
                  <a:pt x="76" y="82"/>
                  <a:pt x="76" y="82"/>
                </a:cubicBezTo>
                <a:cubicBezTo>
                  <a:pt x="76" y="84"/>
                  <a:pt x="74" y="86"/>
                  <a:pt x="71" y="86"/>
                </a:cubicBezTo>
                <a:cubicBezTo>
                  <a:pt x="69" y="86"/>
                  <a:pt x="67" y="84"/>
                  <a:pt x="67" y="82"/>
                </a:cubicBezTo>
                <a:cubicBezTo>
                  <a:pt x="67" y="53"/>
                  <a:pt x="67" y="53"/>
                  <a:pt x="67" y="53"/>
                </a:cubicBezTo>
                <a:close/>
                <a:moveTo>
                  <a:pt x="40" y="59"/>
                </a:moveTo>
                <a:cubicBezTo>
                  <a:pt x="40" y="59"/>
                  <a:pt x="40" y="59"/>
                  <a:pt x="40" y="59"/>
                </a:cubicBezTo>
                <a:cubicBezTo>
                  <a:pt x="40" y="56"/>
                  <a:pt x="42" y="55"/>
                  <a:pt x="45" y="55"/>
                </a:cubicBezTo>
                <a:cubicBezTo>
                  <a:pt x="47" y="55"/>
                  <a:pt x="49" y="56"/>
                  <a:pt x="49" y="59"/>
                </a:cubicBezTo>
                <a:cubicBezTo>
                  <a:pt x="49" y="76"/>
                  <a:pt x="49" y="76"/>
                  <a:pt x="49" y="76"/>
                </a:cubicBezTo>
                <a:cubicBezTo>
                  <a:pt x="49" y="79"/>
                  <a:pt x="47" y="80"/>
                  <a:pt x="45" y="80"/>
                </a:cubicBezTo>
                <a:cubicBezTo>
                  <a:pt x="42" y="80"/>
                  <a:pt x="40" y="79"/>
                  <a:pt x="40" y="76"/>
                </a:cubicBezTo>
                <a:cubicBezTo>
                  <a:pt x="40" y="59"/>
                  <a:pt x="40" y="59"/>
                  <a:pt x="40" y="59"/>
                </a:cubicBezTo>
                <a:close/>
                <a:moveTo>
                  <a:pt x="54" y="41"/>
                </a:moveTo>
                <a:cubicBezTo>
                  <a:pt x="54" y="41"/>
                  <a:pt x="54" y="41"/>
                  <a:pt x="54" y="41"/>
                </a:cubicBezTo>
                <a:cubicBezTo>
                  <a:pt x="54" y="39"/>
                  <a:pt x="56" y="37"/>
                  <a:pt x="58" y="37"/>
                </a:cubicBezTo>
                <a:cubicBezTo>
                  <a:pt x="60" y="37"/>
                  <a:pt x="62" y="39"/>
                  <a:pt x="62" y="41"/>
                </a:cubicBezTo>
                <a:cubicBezTo>
                  <a:pt x="62" y="94"/>
                  <a:pt x="62" y="94"/>
                  <a:pt x="62" y="94"/>
                </a:cubicBezTo>
                <a:cubicBezTo>
                  <a:pt x="62" y="97"/>
                  <a:pt x="60" y="98"/>
                  <a:pt x="58" y="98"/>
                </a:cubicBezTo>
                <a:cubicBezTo>
                  <a:pt x="56" y="98"/>
                  <a:pt x="54" y="97"/>
                  <a:pt x="54" y="94"/>
                </a:cubicBezTo>
                <a:cubicBezTo>
                  <a:pt x="54" y="41"/>
                  <a:pt x="54" y="41"/>
                  <a:pt x="54" y="41"/>
                </a:cubicBezTo>
                <a:close/>
                <a:moveTo>
                  <a:pt x="157" y="102"/>
                </a:moveTo>
                <a:cubicBezTo>
                  <a:pt x="157" y="102"/>
                  <a:pt x="157" y="102"/>
                  <a:pt x="157" y="102"/>
                </a:cubicBezTo>
                <a:cubicBezTo>
                  <a:pt x="160" y="102"/>
                  <a:pt x="164" y="105"/>
                  <a:pt x="164" y="109"/>
                </a:cubicBezTo>
                <a:cubicBezTo>
                  <a:pt x="164" y="113"/>
                  <a:pt x="160" y="116"/>
                  <a:pt x="157" y="116"/>
                </a:cubicBezTo>
                <a:cubicBezTo>
                  <a:pt x="153" y="116"/>
                  <a:pt x="150" y="113"/>
                  <a:pt x="150" y="109"/>
                </a:cubicBezTo>
                <a:cubicBezTo>
                  <a:pt x="150" y="105"/>
                  <a:pt x="153" y="102"/>
                  <a:pt x="157" y="102"/>
                </a:cubicBezTo>
                <a:close/>
                <a:moveTo>
                  <a:pt x="169" y="14"/>
                </a:moveTo>
                <a:cubicBezTo>
                  <a:pt x="169" y="14"/>
                  <a:pt x="169" y="14"/>
                  <a:pt x="169" y="14"/>
                </a:cubicBezTo>
                <a:cubicBezTo>
                  <a:pt x="14" y="14"/>
                  <a:pt x="14" y="14"/>
                  <a:pt x="14" y="14"/>
                </a:cubicBezTo>
                <a:cubicBezTo>
                  <a:pt x="14" y="50"/>
                  <a:pt x="14" y="85"/>
                  <a:pt x="14" y="121"/>
                </a:cubicBezTo>
                <a:cubicBezTo>
                  <a:pt x="66" y="121"/>
                  <a:pt x="117" y="121"/>
                  <a:pt x="169" y="121"/>
                </a:cubicBezTo>
                <a:cubicBezTo>
                  <a:pt x="169" y="85"/>
                  <a:pt x="169" y="50"/>
                  <a:pt x="169" y="14"/>
                </a:cubicBezTo>
                <a:close/>
              </a:path>
            </a:pathLst>
          </a:custGeom>
          <a:solidFill>
            <a:srgbClr val="002060"/>
          </a:solidFill>
          <a:ln>
            <a:noFill/>
          </a:ln>
        </p:spPr>
        <p:txBody>
          <a:bodyPr vert="horz" wrap="square" lIns="67391" tIns="33696" rIns="67391" bIns="33696" numCol="1" anchor="t" anchorCtr="0" compatLnSpc="1"/>
          <a:lstStyle/>
          <a:p>
            <a:endParaRPr lang="zh-CN" altLang="en-US"/>
          </a:p>
        </p:txBody>
      </p:sp>
      <p:sp>
        <p:nvSpPr>
          <p:cNvPr id="74" name="Freeform 86"/>
          <p:cNvSpPr>
            <a:spLocks noEditPoints="1"/>
          </p:cNvSpPr>
          <p:nvPr/>
        </p:nvSpPr>
        <p:spPr bwMode="auto">
          <a:xfrm>
            <a:off x="7129728" y="2204416"/>
            <a:ext cx="518026" cy="536855"/>
          </a:xfrm>
          <a:custGeom>
            <a:avLst/>
            <a:gdLst>
              <a:gd name="T0" fmla="*/ 16 w 196"/>
              <a:gd name="T1" fmla="*/ 106 h 204"/>
              <a:gd name="T2" fmla="*/ 187 w 196"/>
              <a:gd name="T3" fmla="*/ 113 h 204"/>
              <a:gd name="T4" fmla="*/ 187 w 196"/>
              <a:gd name="T5" fmla="*/ 137 h 204"/>
              <a:gd name="T6" fmla="*/ 179 w 196"/>
              <a:gd name="T7" fmla="*/ 144 h 204"/>
              <a:gd name="T8" fmla="*/ 179 w 196"/>
              <a:gd name="T9" fmla="*/ 187 h 204"/>
              <a:gd name="T10" fmla="*/ 36 w 196"/>
              <a:gd name="T11" fmla="*/ 204 h 204"/>
              <a:gd name="T12" fmla="*/ 16 w 196"/>
              <a:gd name="T13" fmla="*/ 144 h 204"/>
              <a:gd name="T14" fmla="*/ 9 w 196"/>
              <a:gd name="T15" fmla="*/ 137 h 204"/>
              <a:gd name="T16" fmla="*/ 9 w 196"/>
              <a:gd name="T17" fmla="*/ 113 h 204"/>
              <a:gd name="T18" fmla="*/ 96 w 196"/>
              <a:gd name="T19" fmla="*/ 59 h 204"/>
              <a:gd name="T20" fmla="*/ 98 w 196"/>
              <a:gd name="T21" fmla="*/ 65 h 204"/>
              <a:gd name="T22" fmla="*/ 95 w 196"/>
              <a:gd name="T23" fmla="*/ 67 h 204"/>
              <a:gd name="T24" fmla="*/ 90 w 196"/>
              <a:gd name="T25" fmla="*/ 64 h 204"/>
              <a:gd name="T26" fmla="*/ 96 w 196"/>
              <a:gd name="T27" fmla="*/ 59 h 204"/>
              <a:gd name="T28" fmla="*/ 100 w 196"/>
              <a:gd name="T29" fmla="*/ 52 h 204"/>
              <a:gd name="T30" fmla="*/ 29 w 196"/>
              <a:gd name="T31" fmla="*/ 11 h 204"/>
              <a:gd name="T32" fmla="*/ 81 w 196"/>
              <a:gd name="T33" fmla="*/ 62 h 204"/>
              <a:gd name="T34" fmla="*/ 97 w 196"/>
              <a:gd name="T35" fmla="*/ 75 h 204"/>
              <a:gd name="T36" fmla="*/ 105 w 196"/>
              <a:gd name="T37" fmla="*/ 69 h 204"/>
              <a:gd name="T38" fmla="*/ 58 w 196"/>
              <a:gd name="T39" fmla="*/ 43 h 204"/>
              <a:gd name="T40" fmla="*/ 19 w 196"/>
              <a:gd name="T41" fmla="*/ 25 h 204"/>
              <a:gd name="T42" fmla="*/ 58 w 196"/>
              <a:gd name="T43" fmla="*/ 43 h 204"/>
              <a:gd name="T44" fmla="*/ 100 w 196"/>
              <a:gd name="T45" fmla="*/ 86 h 204"/>
              <a:gd name="T46" fmla="*/ 98 w 196"/>
              <a:gd name="T47" fmla="*/ 92 h 204"/>
              <a:gd name="T48" fmla="*/ 106 w 196"/>
              <a:gd name="T49" fmla="*/ 91 h 204"/>
              <a:gd name="T50" fmla="*/ 100 w 196"/>
              <a:gd name="T51" fmla="*/ 86 h 204"/>
              <a:gd name="T52" fmla="*/ 96 w 196"/>
              <a:gd name="T53" fmla="*/ 79 h 204"/>
              <a:gd name="T54" fmla="*/ 167 w 196"/>
              <a:gd name="T55" fmla="*/ 38 h 204"/>
              <a:gd name="T56" fmla="*/ 115 w 196"/>
              <a:gd name="T57" fmla="*/ 89 h 204"/>
              <a:gd name="T58" fmla="*/ 99 w 196"/>
              <a:gd name="T59" fmla="*/ 102 h 204"/>
              <a:gd name="T60" fmla="*/ 91 w 196"/>
              <a:gd name="T61" fmla="*/ 96 h 204"/>
              <a:gd name="T62" fmla="*/ 137 w 196"/>
              <a:gd name="T63" fmla="*/ 69 h 204"/>
              <a:gd name="T64" fmla="*/ 176 w 196"/>
              <a:gd name="T65" fmla="*/ 52 h 204"/>
              <a:gd name="T66" fmla="*/ 137 w 196"/>
              <a:gd name="T67" fmla="*/ 69 h 204"/>
              <a:gd name="T68" fmla="*/ 74 w 196"/>
              <a:gd name="T69" fmla="*/ 149 h 204"/>
              <a:gd name="T70" fmla="*/ 90 w 196"/>
              <a:gd name="T71" fmla="*/ 189 h 204"/>
              <a:gd name="T72" fmla="*/ 43 w 196"/>
              <a:gd name="T73" fmla="*/ 189 h 204"/>
              <a:gd name="T74" fmla="*/ 31 w 196"/>
              <a:gd name="T75" fmla="*/ 158 h 204"/>
              <a:gd name="T76" fmla="*/ 36 w 196"/>
              <a:gd name="T77" fmla="*/ 189 h 204"/>
              <a:gd name="T78" fmla="*/ 34 w 196"/>
              <a:gd name="T79" fmla="*/ 144 h 204"/>
              <a:gd name="T80" fmla="*/ 51 w 196"/>
              <a:gd name="T81" fmla="*/ 185 h 204"/>
              <a:gd name="T82" fmla="*/ 34 w 196"/>
              <a:gd name="T83" fmla="*/ 144 h 204"/>
              <a:gd name="T84" fmla="*/ 81 w 196"/>
              <a:gd name="T85" fmla="*/ 144 h 204"/>
              <a:gd name="T86" fmla="*/ 115 w 196"/>
              <a:gd name="T87" fmla="*/ 144 h 204"/>
              <a:gd name="T88" fmla="*/ 122 w 196"/>
              <a:gd name="T89" fmla="*/ 149 h 204"/>
              <a:gd name="T90" fmla="*/ 105 w 196"/>
              <a:gd name="T91" fmla="*/ 189 h 204"/>
              <a:gd name="T92" fmla="*/ 122 w 196"/>
              <a:gd name="T93" fmla="*/ 149 h 204"/>
              <a:gd name="T94" fmla="*/ 165 w 196"/>
              <a:gd name="T95" fmla="*/ 158 h 204"/>
              <a:gd name="T96" fmla="*/ 160 w 196"/>
              <a:gd name="T97" fmla="*/ 189 h 204"/>
              <a:gd name="T98" fmla="*/ 165 w 196"/>
              <a:gd name="T99" fmla="*/ 158 h 204"/>
              <a:gd name="T100" fmla="*/ 128 w 196"/>
              <a:gd name="T101" fmla="*/ 144 h 204"/>
              <a:gd name="T102" fmla="*/ 162 w 196"/>
              <a:gd name="T103" fmla="*/ 144 h 204"/>
              <a:gd name="T104" fmla="*/ 173 w 196"/>
              <a:gd name="T105" fmla="*/ 120 h 204"/>
              <a:gd name="T106" fmla="*/ 23 w 196"/>
              <a:gd name="T107" fmla="*/ 120 h 204"/>
              <a:gd name="T108" fmla="*/ 173 w 196"/>
              <a:gd name="T109" fmla="*/ 130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96" h="204">
                <a:moveTo>
                  <a:pt x="16" y="106"/>
                </a:moveTo>
                <a:cubicBezTo>
                  <a:pt x="16" y="106"/>
                  <a:pt x="16" y="106"/>
                  <a:pt x="16" y="106"/>
                </a:cubicBezTo>
                <a:cubicBezTo>
                  <a:pt x="180" y="106"/>
                  <a:pt x="180" y="106"/>
                  <a:pt x="180" y="106"/>
                </a:cubicBezTo>
                <a:cubicBezTo>
                  <a:pt x="183" y="106"/>
                  <a:pt x="187" y="109"/>
                  <a:pt x="187" y="113"/>
                </a:cubicBezTo>
                <a:cubicBezTo>
                  <a:pt x="187" y="113"/>
                  <a:pt x="187" y="113"/>
                  <a:pt x="187" y="113"/>
                </a:cubicBezTo>
                <a:cubicBezTo>
                  <a:pt x="187" y="137"/>
                  <a:pt x="187" y="137"/>
                  <a:pt x="187" y="137"/>
                </a:cubicBezTo>
                <a:cubicBezTo>
                  <a:pt x="187" y="141"/>
                  <a:pt x="183" y="144"/>
                  <a:pt x="180" y="144"/>
                </a:cubicBezTo>
                <a:cubicBezTo>
                  <a:pt x="179" y="144"/>
                  <a:pt x="179" y="144"/>
                  <a:pt x="179" y="144"/>
                </a:cubicBezTo>
                <a:cubicBezTo>
                  <a:pt x="179" y="144"/>
                  <a:pt x="179" y="144"/>
                  <a:pt x="179" y="144"/>
                </a:cubicBezTo>
                <a:cubicBezTo>
                  <a:pt x="179" y="187"/>
                  <a:pt x="179" y="187"/>
                  <a:pt x="179" y="187"/>
                </a:cubicBezTo>
                <a:cubicBezTo>
                  <a:pt x="179" y="197"/>
                  <a:pt x="170" y="204"/>
                  <a:pt x="160" y="204"/>
                </a:cubicBezTo>
                <a:cubicBezTo>
                  <a:pt x="36" y="204"/>
                  <a:pt x="36" y="204"/>
                  <a:pt x="36" y="204"/>
                </a:cubicBezTo>
                <a:cubicBezTo>
                  <a:pt x="26" y="204"/>
                  <a:pt x="16" y="197"/>
                  <a:pt x="16" y="187"/>
                </a:cubicBezTo>
                <a:cubicBezTo>
                  <a:pt x="16" y="144"/>
                  <a:pt x="16" y="144"/>
                  <a:pt x="16" y="144"/>
                </a:cubicBezTo>
                <a:cubicBezTo>
                  <a:pt x="16" y="144"/>
                  <a:pt x="16" y="144"/>
                  <a:pt x="16" y="144"/>
                </a:cubicBezTo>
                <a:cubicBezTo>
                  <a:pt x="12" y="144"/>
                  <a:pt x="9" y="141"/>
                  <a:pt x="9" y="137"/>
                </a:cubicBezTo>
                <a:cubicBezTo>
                  <a:pt x="9" y="137"/>
                  <a:pt x="9" y="137"/>
                  <a:pt x="9" y="137"/>
                </a:cubicBezTo>
                <a:cubicBezTo>
                  <a:pt x="9" y="113"/>
                  <a:pt x="9" y="113"/>
                  <a:pt x="9" y="113"/>
                </a:cubicBezTo>
                <a:cubicBezTo>
                  <a:pt x="9" y="109"/>
                  <a:pt x="12" y="106"/>
                  <a:pt x="16" y="106"/>
                </a:cubicBezTo>
                <a:close/>
                <a:moveTo>
                  <a:pt x="96" y="59"/>
                </a:moveTo>
                <a:cubicBezTo>
                  <a:pt x="96" y="59"/>
                  <a:pt x="96" y="59"/>
                  <a:pt x="96" y="59"/>
                </a:cubicBezTo>
                <a:cubicBezTo>
                  <a:pt x="98" y="60"/>
                  <a:pt x="99" y="63"/>
                  <a:pt x="98" y="65"/>
                </a:cubicBezTo>
                <a:cubicBezTo>
                  <a:pt x="97" y="65"/>
                  <a:pt x="97" y="65"/>
                  <a:pt x="97" y="65"/>
                </a:cubicBezTo>
                <a:cubicBezTo>
                  <a:pt x="97" y="66"/>
                  <a:pt x="96" y="67"/>
                  <a:pt x="95" y="67"/>
                </a:cubicBezTo>
                <a:cubicBezTo>
                  <a:pt x="93" y="68"/>
                  <a:pt x="90" y="66"/>
                  <a:pt x="90" y="64"/>
                </a:cubicBezTo>
                <a:cubicBezTo>
                  <a:pt x="90" y="64"/>
                  <a:pt x="90" y="64"/>
                  <a:pt x="90" y="64"/>
                </a:cubicBezTo>
                <a:cubicBezTo>
                  <a:pt x="89" y="62"/>
                  <a:pt x="90" y="59"/>
                  <a:pt x="93" y="59"/>
                </a:cubicBezTo>
                <a:cubicBezTo>
                  <a:pt x="94" y="58"/>
                  <a:pt x="95" y="59"/>
                  <a:pt x="96" y="59"/>
                </a:cubicBezTo>
                <a:close/>
                <a:moveTo>
                  <a:pt x="100" y="52"/>
                </a:moveTo>
                <a:cubicBezTo>
                  <a:pt x="100" y="52"/>
                  <a:pt x="100" y="52"/>
                  <a:pt x="100" y="52"/>
                </a:cubicBezTo>
                <a:cubicBezTo>
                  <a:pt x="96" y="49"/>
                  <a:pt x="90" y="50"/>
                  <a:pt x="86" y="52"/>
                </a:cubicBezTo>
                <a:cubicBezTo>
                  <a:pt x="29" y="11"/>
                  <a:pt x="29" y="11"/>
                  <a:pt x="29" y="11"/>
                </a:cubicBezTo>
                <a:cubicBezTo>
                  <a:pt x="15" y="0"/>
                  <a:pt x="0" y="26"/>
                  <a:pt x="16" y="33"/>
                </a:cubicBezTo>
                <a:cubicBezTo>
                  <a:pt x="81" y="62"/>
                  <a:pt x="81" y="62"/>
                  <a:pt x="81" y="62"/>
                </a:cubicBezTo>
                <a:cubicBezTo>
                  <a:pt x="81" y="65"/>
                  <a:pt x="82" y="69"/>
                  <a:pt x="84" y="71"/>
                </a:cubicBezTo>
                <a:cubicBezTo>
                  <a:pt x="87" y="75"/>
                  <a:pt x="92" y="77"/>
                  <a:pt x="97" y="75"/>
                </a:cubicBezTo>
                <a:cubicBezTo>
                  <a:pt x="100" y="74"/>
                  <a:pt x="103" y="73"/>
                  <a:pt x="105" y="70"/>
                </a:cubicBezTo>
                <a:cubicBezTo>
                  <a:pt x="105" y="69"/>
                  <a:pt x="105" y="69"/>
                  <a:pt x="105" y="69"/>
                </a:cubicBezTo>
                <a:cubicBezTo>
                  <a:pt x="108" y="63"/>
                  <a:pt x="106" y="55"/>
                  <a:pt x="100" y="52"/>
                </a:cubicBezTo>
                <a:close/>
                <a:moveTo>
                  <a:pt x="58" y="43"/>
                </a:moveTo>
                <a:cubicBezTo>
                  <a:pt x="58" y="43"/>
                  <a:pt x="58" y="43"/>
                  <a:pt x="58" y="43"/>
                </a:cubicBezTo>
                <a:cubicBezTo>
                  <a:pt x="19" y="25"/>
                  <a:pt x="19" y="25"/>
                  <a:pt x="19" y="25"/>
                </a:cubicBezTo>
                <a:cubicBezTo>
                  <a:pt x="15" y="23"/>
                  <a:pt x="20" y="15"/>
                  <a:pt x="24" y="17"/>
                </a:cubicBezTo>
                <a:cubicBezTo>
                  <a:pt x="58" y="43"/>
                  <a:pt x="58" y="43"/>
                  <a:pt x="58" y="43"/>
                </a:cubicBezTo>
                <a:close/>
                <a:moveTo>
                  <a:pt x="100" y="86"/>
                </a:moveTo>
                <a:cubicBezTo>
                  <a:pt x="100" y="86"/>
                  <a:pt x="100" y="86"/>
                  <a:pt x="100" y="86"/>
                </a:cubicBezTo>
                <a:cubicBezTo>
                  <a:pt x="98" y="87"/>
                  <a:pt x="97" y="90"/>
                  <a:pt x="98" y="92"/>
                </a:cubicBezTo>
                <a:cubicBezTo>
                  <a:pt x="98" y="92"/>
                  <a:pt x="98" y="92"/>
                  <a:pt x="98" y="92"/>
                </a:cubicBezTo>
                <a:cubicBezTo>
                  <a:pt x="99" y="93"/>
                  <a:pt x="100" y="94"/>
                  <a:pt x="101" y="94"/>
                </a:cubicBezTo>
                <a:cubicBezTo>
                  <a:pt x="103" y="95"/>
                  <a:pt x="106" y="93"/>
                  <a:pt x="106" y="91"/>
                </a:cubicBezTo>
                <a:cubicBezTo>
                  <a:pt x="107" y="89"/>
                  <a:pt x="106" y="86"/>
                  <a:pt x="103" y="86"/>
                </a:cubicBezTo>
                <a:cubicBezTo>
                  <a:pt x="102" y="85"/>
                  <a:pt x="101" y="86"/>
                  <a:pt x="100" y="86"/>
                </a:cubicBezTo>
                <a:close/>
                <a:moveTo>
                  <a:pt x="96" y="79"/>
                </a:moveTo>
                <a:cubicBezTo>
                  <a:pt x="96" y="79"/>
                  <a:pt x="96" y="79"/>
                  <a:pt x="96" y="79"/>
                </a:cubicBezTo>
                <a:cubicBezTo>
                  <a:pt x="100" y="76"/>
                  <a:pt x="105" y="77"/>
                  <a:pt x="109" y="79"/>
                </a:cubicBezTo>
                <a:cubicBezTo>
                  <a:pt x="167" y="38"/>
                  <a:pt x="167" y="38"/>
                  <a:pt x="167" y="38"/>
                </a:cubicBezTo>
                <a:cubicBezTo>
                  <a:pt x="181" y="27"/>
                  <a:pt x="196" y="53"/>
                  <a:pt x="180" y="60"/>
                </a:cubicBezTo>
                <a:cubicBezTo>
                  <a:pt x="115" y="89"/>
                  <a:pt x="115" y="89"/>
                  <a:pt x="115" y="89"/>
                </a:cubicBezTo>
                <a:cubicBezTo>
                  <a:pt x="115" y="92"/>
                  <a:pt x="114" y="95"/>
                  <a:pt x="112" y="98"/>
                </a:cubicBezTo>
                <a:cubicBezTo>
                  <a:pt x="109" y="102"/>
                  <a:pt x="104" y="104"/>
                  <a:pt x="99" y="102"/>
                </a:cubicBezTo>
                <a:cubicBezTo>
                  <a:pt x="96" y="102"/>
                  <a:pt x="93" y="100"/>
                  <a:pt x="91" y="97"/>
                </a:cubicBezTo>
                <a:cubicBezTo>
                  <a:pt x="91" y="96"/>
                  <a:pt x="91" y="96"/>
                  <a:pt x="91" y="96"/>
                </a:cubicBezTo>
                <a:cubicBezTo>
                  <a:pt x="87" y="90"/>
                  <a:pt x="90" y="82"/>
                  <a:pt x="96" y="79"/>
                </a:cubicBezTo>
                <a:close/>
                <a:moveTo>
                  <a:pt x="137" y="69"/>
                </a:moveTo>
                <a:cubicBezTo>
                  <a:pt x="137" y="69"/>
                  <a:pt x="137" y="69"/>
                  <a:pt x="137" y="69"/>
                </a:cubicBezTo>
                <a:cubicBezTo>
                  <a:pt x="176" y="52"/>
                  <a:pt x="176" y="52"/>
                  <a:pt x="176" y="52"/>
                </a:cubicBezTo>
                <a:cubicBezTo>
                  <a:pt x="181" y="50"/>
                  <a:pt x="176" y="41"/>
                  <a:pt x="172" y="44"/>
                </a:cubicBezTo>
                <a:cubicBezTo>
                  <a:pt x="137" y="69"/>
                  <a:pt x="137" y="69"/>
                  <a:pt x="137" y="69"/>
                </a:cubicBezTo>
                <a:close/>
                <a:moveTo>
                  <a:pt x="74" y="149"/>
                </a:moveTo>
                <a:cubicBezTo>
                  <a:pt x="74" y="149"/>
                  <a:pt x="74" y="149"/>
                  <a:pt x="74" y="149"/>
                </a:cubicBezTo>
                <a:cubicBezTo>
                  <a:pt x="58" y="189"/>
                  <a:pt x="58" y="189"/>
                  <a:pt x="58" y="189"/>
                </a:cubicBezTo>
                <a:cubicBezTo>
                  <a:pt x="90" y="189"/>
                  <a:pt x="90" y="189"/>
                  <a:pt x="90" y="189"/>
                </a:cubicBezTo>
                <a:cubicBezTo>
                  <a:pt x="74" y="149"/>
                  <a:pt x="74" y="149"/>
                  <a:pt x="74" y="149"/>
                </a:cubicBezTo>
                <a:close/>
                <a:moveTo>
                  <a:pt x="43" y="189"/>
                </a:moveTo>
                <a:cubicBezTo>
                  <a:pt x="43" y="189"/>
                  <a:pt x="43" y="189"/>
                  <a:pt x="43" y="189"/>
                </a:cubicBezTo>
                <a:cubicBezTo>
                  <a:pt x="31" y="158"/>
                  <a:pt x="31" y="158"/>
                  <a:pt x="31" y="158"/>
                </a:cubicBezTo>
                <a:cubicBezTo>
                  <a:pt x="31" y="187"/>
                  <a:pt x="31" y="187"/>
                  <a:pt x="31" y="187"/>
                </a:cubicBezTo>
                <a:cubicBezTo>
                  <a:pt x="31" y="189"/>
                  <a:pt x="34" y="189"/>
                  <a:pt x="36" y="189"/>
                </a:cubicBezTo>
                <a:cubicBezTo>
                  <a:pt x="43" y="189"/>
                  <a:pt x="43" y="189"/>
                  <a:pt x="43" y="189"/>
                </a:cubicBezTo>
                <a:close/>
                <a:moveTo>
                  <a:pt x="34" y="144"/>
                </a:moveTo>
                <a:cubicBezTo>
                  <a:pt x="34" y="144"/>
                  <a:pt x="34" y="144"/>
                  <a:pt x="34" y="144"/>
                </a:cubicBezTo>
                <a:cubicBezTo>
                  <a:pt x="51" y="185"/>
                  <a:pt x="51" y="185"/>
                  <a:pt x="51" y="185"/>
                </a:cubicBezTo>
                <a:cubicBezTo>
                  <a:pt x="67" y="144"/>
                  <a:pt x="67" y="144"/>
                  <a:pt x="67" y="144"/>
                </a:cubicBezTo>
                <a:cubicBezTo>
                  <a:pt x="34" y="144"/>
                  <a:pt x="34" y="144"/>
                  <a:pt x="34" y="144"/>
                </a:cubicBezTo>
                <a:close/>
                <a:moveTo>
                  <a:pt x="81" y="144"/>
                </a:moveTo>
                <a:cubicBezTo>
                  <a:pt x="81" y="144"/>
                  <a:pt x="81" y="144"/>
                  <a:pt x="81" y="144"/>
                </a:cubicBezTo>
                <a:cubicBezTo>
                  <a:pt x="98" y="185"/>
                  <a:pt x="98" y="185"/>
                  <a:pt x="98" y="185"/>
                </a:cubicBezTo>
                <a:cubicBezTo>
                  <a:pt x="115" y="144"/>
                  <a:pt x="115" y="144"/>
                  <a:pt x="115" y="144"/>
                </a:cubicBezTo>
                <a:cubicBezTo>
                  <a:pt x="81" y="144"/>
                  <a:pt x="81" y="144"/>
                  <a:pt x="81" y="144"/>
                </a:cubicBezTo>
                <a:close/>
                <a:moveTo>
                  <a:pt x="122" y="149"/>
                </a:moveTo>
                <a:cubicBezTo>
                  <a:pt x="122" y="149"/>
                  <a:pt x="122" y="149"/>
                  <a:pt x="122" y="149"/>
                </a:cubicBezTo>
                <a:cubicBezTo>
                  <a:pt x="105" y="189"/>
                  <a:pt x="105" y="189"/>
                  <a:pt x="105" y="189"/>
                </a:cubicBezTo>
                <a:cubicBezTo>
                  <a:pt x="138" y="189"/>
                  <a:pt x="138" y="189"/>
                  <a:pt x="138" y="189"/>
                </a:cubicBezTo>
                <a:cubicBezTo>
                  <a:pt x="122" y="149"/>
                  <a:pt x="122" y="149"/>
                  <a:pt x="122" y="149"/>
                </a:cubicBezTo>
                <a:close/>
                <a:moveTo>
                  <a:pt x="165" y="158"/>
                </a:moveTo>
                <a:cubicBezTo>
                  <a:pt x="165" y="158"/>
                  <a:pt x="165" y="158"/>
                  <a:pt x="165" y="158"/>
                </a:cubicBezTo>
                <a:cubicBezTo>
                  <a:pt x="153" y="189"/>
                  <a:pt x="153" y="189"/>
                  <a:pt x="153" y="189"/>
                </a:cubicBezTo>
                <a:cubicBezTo>
                  <a:pt x="160" y="189"/>
                  <a:pt x="160" y="189"/>
                  <a:pt x="160" y="189"/>
                </a:cubicBezTo>
                <a:cubicBezTo>
                  <a:pt x="162" y="189"/>
                  <a:pt x="165" y="189"/>
                  <a:pt x="165" y="187"/>
                </a:cubicBezTo>
                <a:cubicBezTo>
                  <a:pt x="165" y="158"/>
                  <a:pt x="165" y="158"/>
                  <a:pt x="165" y="158"/>
                </a:cubicBezTo>
                <a:close/>
                <a:moveTo>
                  <a:pt x="128" y="144"/>
                </a:moveTo>
                <a:cubicBezTo>
                  <a:pt x="128" y="144"/>
                  <a:pt x="128" y="144"/>
                  <a:pt x="128" y="144"/>
                </a:cubicBezTo>
                <a:cubicBezTo>
                  <a:pt x="145" y="185"/>
                  <a:pt x="145" y="185"/>
                  <a:pt x="145" y="185"/>
                </a:cubicBezTo>
                <a:cubicBezTo>
                  <a:pt x="162" y="144"/>
                  <a:pt x="162" y="144"/>
                  <a:pt x="162" y="144"/>
                </a:cubicBezTo>
                <a:cubicBezTo>
                  <a:pt x="128" y="144"/>
                  <a:pt x="128" y="144"/>
                  <a:pt x="128" y="144"/>
                </a:cubicBezTo>
                <a:close/>
                <a:moveTo>
                  <a:pt x="173" y="120"/>
                </a:moveTo>
                <a:cubicBezTo>
                  <a:pt x="173" y="120"/>
                  <a:pt x="173" y="120"/>
                  <a:pt x="173" y="120"/>
                </a:cubicBezTo>
                <a:cubicBezTo>
                  <a:pt x="23" y="120"/>
                  <a:pt x="23" y="120"/>
                  <a:pt x="23" y="120"/>
                </a:cubicBezTo>
                <a:cubicBezTo>
                  <a:pt x="23" y="130"/>
                  <a:pt x="23" y="130"/>
                  <a:pt x="23" y="130"/>
                </a:cubicBezTo>
                <a:cubicBezTo>
                  <a:pt x="173" y="130"/>
                  <a:pt x="173" y="130"/>
                  <a:pt x="173" y="130"/>
                </a:cubicBezTo>
                <a:cubicBezTo>
                  <a:pt x="173" y="120"/>
                  <a:pt x="173" y="120"/>
                  <a:pt x="173" y="120"/>
                </a:cubicBezTo>
                <a:close/>
              </a:path>
            </a:pathLst>
          </a:custGeom>
          <a:solidFill>
            <a:srgbClr val="002060"/>
          </a:solidFill>
          <a:ln>
            <a:noFill/>
          </a:ln>
        </p:spPr>
        <p:txBody>
          <a:bodyPr vert="horz" wrap="square" lIns="67391" tIns="33696" rIns="67391" bIns="33696" numCol="1" anchor="t" anchorCtr="0" compatLnSpc="1"/>
          <a:lstStyle/>
          <a:p>
            <a:endParaRPr lang="zh-CN" altLang="en-US"/>
          </a:p>
        </p:txBody>
      </p:sp>
      <p:sp>
        <p:nvSpPr>
          <p:cNvPr id="75" name="Freeform 115"/>
          <p:cNvSpPr>
            <a:spLocks noEditPoints="1"/>
          </p:cNvSpPr>
          <p:nvPr/>
        </p:nvSpPr>
        <p:spPr bwMode="auto">
          <a:xfrm>
            <a:off x="9955743" y="2262333"/>
            <a:ext cx="506840" cy="421019"/>
          </a:xfrm>
          <a:custGeom>
            <a:avLst/>
            <a:gdLst>
              <a:gd name="T0" fmla="*/ 42 w 192"/>
              <a:gd name="T1" fmla="*/ 5 h 160"/>
              <a:gd name="T2" fmla="*/ 73 w 192"/>
              <a:gd name="T3" fmla="*/ 0 h 160"/>
              <a:gd name="T4" fmla="*/ 86 w 192"/>
              <a:gd name="T5" fmla="*/ 5 h 160"/>
              <a:gd name="T6" fmla="*/ 86 w 192"/>
              <a:gd name="T7" fmla="*/ 154 h 160"/>
              <a:gd name="T8" fmla="*/ 54 w 192"/>
              <a:gd name="T9" fmla="*/ 160 h 160"/>
              <a:gd name="T10" fmla="*/ 38 w 192"/>
              <a:gd name="T11" fmla="*/ 149 h 160"/>
              <a:gd name="T12" fmla="*/ 0 w 192"/>
              <a:gd name="T13" fmla="*/ 132 h 160"/>
              <a:gd name="T14" fmla="*/ 17 w 192"/>
              <a:gd name="T15" fmla="*/ 10 h 160"/>
              <a:gd name="T16" fmla="*/ 169 w 192"/>
              <a:gd name="T17" fmla="*/ 37 h 160"/>
              <a:gd name="T18" fmla="*/ 165 w 192"/>
              <a:gd name="T19" fmla="*/ 33 h 160"/>
              <a:gd name="T20" fmla="*/ 169 w 192"/>
              <a:gd name="T21" fmla="*/ 54 h 160"/>
              <a:gd name="T22" fmla="*/ 165 w 192"/>
              <a:gd name="T23" fmla="*/ 50 h 160"/>
              <a:gd name="T24" fmla="*/ 169 w 192"/>
              <a:gd name="T25" fmla="*/ 71 h 160"/>
              <a:gd name="T26" fmla="*/ 165 w 192"/>
              <a:gd name="T27" fmla="*/ 67 h 160"/>
              <a:gd name="T28" fmla="*/ 169 w 192"/>
              <a:gd name="T29" fmla="*/ 88 h 160"/>
              <a:gd name="T30" fmla="*/ 165 w 192"/>
              <a:gd name="T31" fmla="*/ 84 h 160"/>
              <a:gd name="T32" fmla="*/ 169 w 192"/>
              <a:gd name="T33" fmla="*/ 105 h 160"/>
              <a:gd name="T34" fmla="*/ 165 w 192"/>
              <a:gd name="T35" fmla="*/ 101 h 160"/>
              <a:gd name="T36" fmla="*/ 169 w 192"/>
              <a:gd name="T37" fmla="*/ 122 h 160"/>
              <a:gd name="T38" fmla="*/ 165 w 192"/>
              <a:gd name="T39" fmla="*/ 118 h 160"/>
              <a:gd name="T40" fmla="*/ 26 w 192"/>
              <a:gd name="T41" fmla="*/ 41 h 160"/>
              <a:gd name="T42" fmla="*/ 37 w 192"/>
              <a:gd name="T43" fmla="*/ 33 h 160"/>
              <a:gd name="T44" fmla="*/ 15 w 192"/>
              <a:gd name="T45" fmla="*/ 25 h 160"/>
              <a:gd name="T46" fmla="*/ 15 w 192"/>
              <a:gd name="T47" fmla="*/ 134 h 160"/>
              <a:gd name="T48" fmla="*/ 37 w 192"/>
              <a:gd name="T49" fmla="*/ 126 h 160"/>
              <a:gd name="T50" fmla="*/ 26 w 192"/>
              <a:gd name="T51" fmla="*/ 118 h 160"/>
              <a:gd name="T52" fmla="*/ 26 w 192"/>
              <a:gd name="T53" fmla="*/ 109 h 160"/>
              <a:gd name="T54" fmla="*/ 37 w 192"/>
              <a:gd name="T55" fmla="*/ 101 h 160"/>
              <a:gd name="T56" fmla="*/ 22 w 192"/>
              <a:gd name="T57" fmla="*/ 88 h 160"/>
              <a:gd name="T58" fmla="*/ 37 w 192"/>
              <a:gd name="T59" fmla="*/ 58 h 160"/>
              <a:gd name="T60" fmla="*/ 26 w 192"/>
              <a:gd name="T61" fmla="*/ 50 h 160"/>
              <a:gd name="T62" fmla="*/ 96 w 192"/>
              <a:gd name="T63" fmla="*/ 7 h 160"/>
              <a:gd name="T64" fmla="*/ 104 w 192"/>
              <a:gd name="T65" fmla="*/ 7 h 160"/>
              <a:gd name="T66" fmla="*/ 96 w 192"/>
              <a:gd name="T67" fmla="*/ 152 h 160"/>
              <a:gd name="T68" fmla="*/ 110 w 192"/>
              <a:gd name="T69" fmla="*/ 7 h 160"/>
              <a:gd name="T70" fmla="*/ 119 w 192"/>
              <a:gd name="T71" fmla="*/ 152 h 160"/>
              <a:gd name="T72" fmla="*/ 110 w 192"/>
              <a:gd name="T73" fmla="*/ 7 h 160"/>
              <a:gd name="T74" fmla="*/ 129 w 192"/>
              <a:gd name="T75" fmla="*/ 2 h 160"/>
              <a:gd name="T76" fmla="*/ 129 w 192"/>
              <a:gd name="T77" fmla="*/ 157 h 160"/>
              <a:gd name="T78" fmla="*/ 156 w 192"/>
              <a:gd name="T79" fmla="*/ 0 h 160"/>
              <a:gd name="T80" fmla="*/ 187 w 192"/>
              <a:gd name="T81" fmla="*/ 5 h 160"/>
              <a:gd name="T82" fmla="*/ 192 w 192"/>
              <a:gd name="T83" fmla="*/ 17 h 160"/>
              <a:gd name="T84" fmla="*/ 187 w 192"/>
              <a:gd name="T85" fmla="*/ 154 h 160"/>
              <a:gd name="T86" fmla="*/ 143 w 192"/>
              <a:gd name="T87" fmla="*/ 154 h 160"/>
              <a:gd name="T88" fmla="*/ 138 w 192"/>
              <a:gd name="T89" fmla="*/ 17 h 160"/>
              <a:gd name="T90" fmla="*/ 156 w 192"/>
              <a:gd name="T91" fmla="*/ 0 h 160"/>
              <a:gd name="T92" fmla="*/ 156 w 192"/>
              <a:gd name="T93" fmla="*/ 14 h 160"/>
              <a:gd name="T94" fmla="*/ 153 w 192"/>
              <a:gd name="T95" fmla="*/ 15 h 160"/>
              <a:gd name="T96" fmla="*/ 153 w 192"/>
              <a:gd name="T97" fmla="*/ 144 h 160"/>
              <a:gd name="T98" fmla="*/ 175 w 192"/>
              <a:gd name="T99" fmla="*/ 145 h 160"/>
              <a:gd name="T100" fmla="*/ 177 w 192"/>
              <a:gd name="T101" fmla="*/ 144 h 160"/>
              <a:gd name="T102" fmla="*/ 177 w 192"/>
              <a:gd name="T103" fmla="*/ 15 h 160"/>
              <a:gd name="T104" fmla="*/ 51 w 192"/>
              <a:gd name="T105" fmla="*/ 17 h 160"/>
              <a:gd name="T106" fmla="*/ 51 w 192"/>
              <a:gd name="T107" fmla="*/ 17 h 160"/>
              <a:gd name="T108" fmla="*/ 52 w 192"/>
              <a:gd name="T109" fmla="*/ 144 h 160"/>
              <a:gd name="T110" fmla="*/ 54 w 192"/>
              <a:gd name="T111" fmla="*/ 145 h 160"/>
              <a:gd name="T112" fmla="*/ 76 w 192"/>
              <a:gd name="T113" fmla="*/ 144 h 160"/>
              <a:gd name="T114" fmla="*/ 77 w 192"/>
              <a:gd name="T115" fmla="*/ 17 h 160"/>
              <a:gd name="T116" fmla="*/ 73 w 192"/>
              <a:gd name="T117" fmla="*/ 14 h 160"/>
              <a:gd name="T118" fmla="*/ 52 w 192"/>
              <a:gd name="T119" fmla="*/ 15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92" h="160">
                <a:moveTo>
                  <a:pt x="17" y="10"/>
                </a:moveTo>
                <a:cubicBezTo>
                  <a:pt x="38" y="10"/>
                  <a:pt x="38" y="10"/>
                  <a:pt x="38" y="10"/>
                </a:cubicBezTo>
                <a:cubicBezTo>
                  <a:pt x="39" y="8"/>
                  <a:pt x="40" y="6"/>
                  <a:pt x="42" y="5"/>
                </a:cubicBezTo>
                <a:cubicBezTo>
                  <a:pt x="42" y="5"/>
                  <a:pt x="42" y="5"/>
                  <a:pt x="42" y="5"/>
                </a:cubicBezTo>
                <a:cubicBezTo>
                  <a:pt x="45" y="2"/>
                  <a:pt x="49" y="0"/>
                  <a:pt x="54" y="0"/>
                </a:cubicBezTo>
                <a:cubicBezTo>
                  <a:pt x="73" y="0"/>
                  <a:pt x="73" y="0"/>
                  <a:pt x="73" y="0"/>
                </a:cubicBezTo>
                <a:cubicBezTo>
                  <a:pt x="78" y="0"/>
                  <a:pt x="83" y="2"/>
                  <a:pt x="86" y="5"/>
                </a:cubicBezTo>
                <a:cubicBezTo>
                  <a:pt x="86" y="5"/>
                  <a:pt x="86" y="5"/>
                  <a:pt x="86" y="5"/>
                </a:cubicBezTo>
                <a:cubicBezTo>
                  <a:pt x="86" y="5"/>
                  <a:pt x="86" y="5"/>
                  <a:pt x="86" y="5"/>
                </a:cubicBezTo>
                <a:cubicBezTo>
                  <a:pt x="89" y="8"/>
                  <a:pt x="91" y="12"/>
                  <a:pt x="91" y="17"/>
                </a:cubicBezTo>
                <a:cubicBezTo>
                  <a:pt x="91" y="142"/>
                  <a:pt x="91" y="142"/>
                  <a:pt x="91" y="142"/>
                </a:cubicBezTo>
                <a:cubicBezTo>
                  <a:pt x="91" y="147"/>
                  <a:pt x="89" y="151"/>
                  <a:pt x="86" y="154"/>
                </a:cubicBezTo>
                <a:cubicBezTo>
                  <a:pt x="86" y="154"/>
                  <a:pt x="86" y="154"/>
                  <a:pt x="86" y="154"/>
                </a:cubicBezTo>
                <a:cubicBezTo>
                  <a:pt x="83" y="158"/>
                  <a:pt x="78" y="160"/>
                  <a:pt x="73" y="160"/>
                </a:cubicBezTo>
                <a:cubicBezTo>
                  <a:pt x="54" y="160"/>
                  <a:pt x="54" y="160"/>
                  <a:pt x="54" y="160"/>
                </a:cubicBezTo>
                <a:cubicBezTo>
                  <a:pt x="49" y="160"/>
                  <a:pt x="45" y="158"/>
                  <a:pt x="42" y="154"/>
                </a:cubicBezTo>
                <a:cubicBezTo>
                  <a:pt x="41" y="154"/>
                  <a:pt x="41" y="154"/>
                  <a:pt x="41" y="154"/>
                </a:cubicBezTo>
                <a:cubicBezTo>
                  <a:pt x="40" y="153"/>
                  <a:pt x="39" y="151"/>
                  <a:pt x="38" y="149"/>
                </a:cubicBezTo>
                <a:cubicBezTo>
                  <a:pt x="17" y="149"/>
                  <a:pt x="17" y="149"/>
                  <a:pt x="17" y="149"/>
                </a:cubicBezTo>
                <a:cubicBezTo>
                  <a:pt x="13" y="149"/>
                  <a:pt x="8" y="148"/>
                  <a:pt x="5" y="144"/>
                </a:cubicBezTo>
                <a:cubicBezTo>
                  <a:pt x="2" y="141"/>
                  <a:pt x="0" y="137"/>
                  <a:pt x="0" y="132"/>
                </a:cubicBezTo>
                <a:cubicBezTo>
                  <a:pt x="0" y="27"/>
                  <a:pt x="0" y="27"/>
                  <a:pt x="0" y="27"/>
                </a:cubicBezTo>
                <a:cubicBezTo>
                  <a:pt x="0" y="22"/>
                  <a:pt x="2" y="18"/>
                  <a:pt x="5" y="15"/>
                </a:cubicBezTo>
                <a:cubicBezTo>
                  <a:pt x="8" y="12"/>
                  <a:pt x="13" y="10"/>
                  <a:pt x="17" y="10"/>
                </a:cubicBezTo>
                <a:close/>
                <a:moveTo>
                  <a:pt x="165" y="33"/>
                </a:moveTo>
                <a:cubicBezTo>
                  <a:pt x="165" y="33"/>
                  <a:pt x="165" y="33"/>
                  <a:pt x="165" y="33"/>
                </a:cubicBezTo>
                <a:cubicBezTo>
                  <a:pt x="168" y="33"/>
                  <a:pt x="169" y="35"/>
                  <a:pt x="169" y="37"/>
                </a:cubicBezTo>
                <a:cubicBezTo>
                  <a:pt x="169" y="40"/>
                  <a:pt x="168" y="41"/>
                  <a:pt x="165" y="41"/>
                </a:cubicBezTo>
                <a:cubicBezTo>
                  <a:pt x="163" y="41"/>
                  <a:pt x="161" y="40"/>
                  <a:pt x="161" y="37"/>
                </a:cubicBezTo>
                <a:cubicBezTo>
                  <a:pt x="161" y="35"/>
                  <a:pt x="163" y="33"/>
                  <a:pt x="165" y="33"/>
                </a:cubicBezTo>
                <a:close/>
                <a:moveTo>
                  <a:pt x="165" y="50"/>
                </a:moveTo>
                <a:cubicBezTo>
                  <a:pt x="165" y="50"/>
                  <a:pt x="165" y="50"/>
                  <a:pt x="165" y="50"/>
                </a:cubicBezTo>
                <a:cubicBezTo>
                  <a:pt x="168" y="50"/>
                  <a:pt x="169" y="52"/>
                  <a:pt x="169" y="54"/>
                </a:cubicBezTo>
                <a:cubicBezTo>
                  <a:pt x="169" y="57"/>
                  <a:pt x="168" y="58"/>
                  <a:pt x="165" y="58"/>
                </a:cubicBezTo>
                <a:cubicBezTo>
                  <a:pt x="163" y="58"/>
                  <a:pt x="161" y="57"/>
                  <a:pt x="161" y="54"/>
                </a:cubicBezTo>
                <a:cubicBezTo>
                  <a:pt x="161" y="52"/>
                  <a:pt x="163" y="50"/>
                  <a:pt x="165" y="50"/>
                </a:cubicBezTo>
                <a:close/>
                <a:moveTo>
                  <a:pt x="165" y="67"/>
                </a:moveTo>
                <a:cubicBezTo>
                  <a:pt x="165" y="67"/>
                  <a:pt x="165" y="67"/>
                  <a:pt x="165" y="67"/>
                </a:cubicBezTo>
                <a:cubicBezTo>
                  <a:pt x="168" y="67"/>
                  <a:pt x="169" y="69"/>
                  <a:pt x="169" y="71"/>
                </a:cubicBezTo>
                <a:cubicBezTo>
                  <a:pt x="169" y="73"/>
                  <a:pt x="168" y="75"/>
                  <a:pt x="165" y="75"/>
                </a:cubicBezTo>
                <a:cubicBezTo>
                  <a:pt x="163" y="75"/>
                  <a:pt x="161" y="73"/>
                  <a:pt x="161" y="71"/>
                </a:cubicBezTo>
                <a:cubicBezTo>
                  <a:pt x="161" y="69"/>
                  <a:pt x="163" y="67"/>
                  <a:pt x="165" y="67"/>
                </a:cubicBezTo>
                <a:close/>
                <a:moveTo>
                  <a:pt x="165" y="84"/>
                </a:moveTo>
                <a:cubicBezTo>
                  <a:pt x="165" y="84"/>
                  <a:pt x="165" y="84"/>
                  <a:pt x="165" y="84"/>
                </a:cubicBezTo>
                <a:cubicBezTo>
                  <a:pt x="168" y="84"/>
                  <a:pt x="169" y="86"/>
                  <a:pt x="169" y="88"/>
                </a:cubicBezTo>
                <a:cubicBezTo>
                  <a:pt x="169" y="90"/>
                  <a:pt x="168" y="92"/>
                  <a:pt x="165" y="92"/>
                </a:cubicBezTo>
                <a:cubicBezTo>
                  <a:pt x="163" y="92"/>
                  <a:pt x="161" y="90"/>
                  <a:pt x="161" y="88"/>
                </a:cubicBezTo>
                <a:cubicBezTo>
                  <a:pt x="161" y="86"/>
                  <a:pt x="163" y="84"/>
                  <a:pt x="165" y="84"/>
                </a:cubicBezTo>
                <a:close/>
                <a:moveTo>
                  <a:pt x="165" y="101"/>
                </a:moveTo>
                <a:cubicBezTo>
                  <a:pt x="165" y="101"/>
                  <a:pt x="165" y="101"/>
                  <a:pt x="165" y="101"/>
                </a:cubicBezTo>
                <a:cubicBezTo>
                  <a:pt x="168" y="101"/>
                  <a:pt x="169" y="103"/>
                  <a:pt x="169" y="105"/>
                </a:cubicBezTo>
                <a:cubicBezTo>
                  <a:pt x="169" y="107"/>
                  <a:pt x="168" y="109"/>
                  <a:pt x="165" y="109"/>
                </a:cubicBezTo>
                <a:cubicBezTo>
                  <a:pt x="163" y="109"/>
                  <a:pt x="161" y="107"/>
                  <a:pt x="161" y="105"/>
                </a:cubicBezTo>
                <a:cubicBezTo>
                  <a:pt x="161" y="103"/>
                  <a:pt x="163" y="101"/>
                  <a:pt x="165" y="101"/>
                </a:cubicBezTo>
                <a:close/>
                <a:moveTo>
                  <a:pt x="165" y="118"/>
                </a:moveTo>
                <a:cubicBezTo>
                  <a:pt x="165" y="118"/>
                  <a:pt x="165" y="118"/>
                  <a:pt x="165" y="118"/>
                </a:cubicBezTo>
                <a:cubicBezTo>
                  <a:pt x="168" y="118"/>
                  <a:pt x="169" y="120"/>
                  <a:pt x="169" y="122"/>
                </a:cubicBezTo>
                <a:cubicBezTo>
                  <a:pt x="169" y="124"/>
                  <a:pt x="168" y="126"/>
                  <a:pt x="165" y="126"/>
                </a:cubicBezTo>
                <a:cubicBezTo>
                  <a:pt x="163" y="126"/>
                  <a:pt x="161" y="124"/>
                  <a:pt x="161" y="122"/>
                </a:cubicBezTo>
                <a:cubicBezTo>
                  <a:pt x="161" y="120"/>
                  <a:pt x="163" y="118"/>
                  <a:pt x="165" y="118"/>
                </a:cubicBezTo>
                <a:close/>
                <a:moveTo>
                  <a:pt x="37" y="41"/>
                </a:moveTo>
                <a:cubicBezTo>
                  <a:pt x="37" y="41"/>
                  <a:pt x="37" y="41"/>
                  <a:pt x="37" y="41"/>
                </a:cubicBezTo>
                <a:cubicBezTo>
                  <a:pt x="26" y="41"/>
                  <a:pt x="26" y="41"/>
                  <a:pt x="26" y="41"/>
                </a:cubicBezTo>
                <a:cubicBezTo>
                  <a:pt x="24" y="41"/>
                  <a:pt x="22" y="39"/>
                  <a:pt x="22" y="37"/>
                </a:cubicBezTo>
                <a:cubicBezTo>
                  <a:pt x="22" y="35"/>
                  <a:pt x="24" y="33"/>
                  <a:pt x="26" y="33"/>
                </a:cubicBezTo>
                <a:cubicBezTo>
                  <a:pt x="37" y="33"/>
                  <a:pt x="37" y="33"/>
                  <a:pt x="37" y="33"/>
                </a:cubicBezTo>
                <a:cubicBezTo>
                  <a:pt x="37" y="24"/>
                  <a:pt x="37" y="24"/>
                  <a:pt x="37" y="24"/>
                </a:cubicBezTo>
                <a:cubicBezTo>
                  <a:pt x="17" y="24"/>
                  <a:pt x="17" y="24"/>
                  <a:pt x="17" y="24"/>
                </a:cubicBezTo>
                <a:cubicBezTo>
                  <a:pt x="17" y="24"/>
                  <a:pt x="16" y="24"/>
                  <a:pt x="15" y="25"/>
                </a:cubicBezTo>
                <a:cubicBezTo>
                  <a:pt x="15" y="25"/>
                  <a:pt x="14" y="26"/>
                  <a:pt x="14" y="27"/>
                </a:cubicBezTo>
                <a:cubicBezTo>
                  <a:pt x="14" y="132"/>
                  <a:pt x="14" y="132"/>
                  <a:pt x="14" y="132"/>
                </a:cubicBezTo>
                <a:cubicBezTo>
                  <a:pt x="14" y="133"/>
                  <a:pt x="15" y="134"/>
                  <a:pt x="15" y="134"/>
                </a:cubicBezTo>
                <a:cubicBezTo>
                  <a:pt x="16" y="135"/>
                  <a:pt x="17" y="135"/>
                  <a:pt x="17" y="135"/>
                </a:cubicBezTo>
                <a:cubicBezTo>
                  <a:pt x="37" y="135"/>
                  <a:pt x="37" y="135"/>
                  <a:pt x="37" y="135"/>
                </a:cubicBezTo>
                <a:cubicBezTo>
                  <a:pt x="37" y="126"/>
                  <a:pt x="37" y="126"/>
                  <a:pt x="37" y="126"/>
                </a:cubicBezTo>
                <a:cubicBezTo>
                  <a:pt x="26" y="126"/>
                  <a:pt x="26" y="126"/>
                  <a:pt x="26" y="126"/>
                </a:cubicBezTo>
                <a:cubicBezTo>
                  <a:pt x="24" y="126"/>
                  <a:pt x="22" y="125"/>
                  <a:pt x="22" y="122"/>
                </a:cubicBezTo>
                <a:cubicBezTo>
                  <a:pt x="22" y="120"/>
                  <a:pt x="24" y="118"/>
                  <a:pt x="26" y="118"/>
                </a:cubicBezTo>
                <a:cubicBezTo>
                  <a:pt x="37" y="118"/>
                  <a:pt x="37" y="118"/>
                  <a:pt x="37" y="118"/>
                </a:cubicBezTo>
                <a:cubicBezTo>
                  <a:pt x="37" y="109"/>
                  <a:pt x="37" y="109"/>
                  <a:pt x="37" y="109"/>
                </a:cubicBezTo>
                <a:cubicBezTo>
                  <a:pt x="26" y="109"/>
                  <a:pt x="26" y="109"/>
                  <a:pt x="26" y="109"/>
                </a:cubicBezTo>
                <a:cubicBezTo>
                  <a:pt x="24" y="109"/>
                  <a:pt x="22" y="107"/>
                  <a:pt x="22" y="105"/>
                </a:cubicBezTo>
                <a:cubicBezTo>
                  <a:pt x="22" y="103"/>
                  <a:pt x="24" y="101"/>
                  <a:pt x="26" y="101"/>
                </a:cubicBezTo>
                <a:cubicBezTo>
                  <a:pt x="37" y="101"/>
                  <a:pt x="37" y="101"/>
                  <a:pt x="37" y="101"/>
                </a:cubicBezTo>
                <a:cubicBezTo>
                  <a:pt x="37" y="92"/>
                  <a:pt x="37" y="92"/>
                  <a:pt x="37" y="92"/>
                </a:cubicBezTo>
                <a:cubicBezTo>
                  <a:pt x="26" y="92"/>
                  <a:pt x="26" y="92"/>
                  <a:pt x="26" y="92"/>
                </a:cubicBezTo>
                <a:cubicBezTo>
                  <a:pt x="24" y="92"/>
                  <a:pt x="22" y="90"/>
                  <a:pt x="22" y="88"/>
                </a:cubicBezTo>
                <a:cubicBezTo>
                  <a:pt x="22" y="86"/>
                  <a:pt x="24" y="84"/>
                  <a:pt x="26" y="84"/>
                </a:cubicBezTo>
                <a:cubicBezTo>
                  <a:pt x="37" y="84"/>
                  <a:pt x="37" y="84"/>
                  <a:pt x="37" y="84"/>
                </a:cubicBezTo>
                <a:cubicBezTo>
                  <a:pt x="37" y="58"/>
                  <a:pt x="37" y="58"/>
                  <a:pt x="37" y="58"/>
                </a:cubicBezTo>
                <a:cubicBezTo>
                  <a:pt x="26" y="58"/>
                  <a:pt x="26" y="58"/>
                  <a:pt x="26" y="58"/>
                </a:cubicBezTo>
                <a:cubicBezTo>
                  <a:pt x="24" y="58"/>
                  <a:pt x="22" y="56"/>
                  <a:pt x="22" y="54"/>
                </a:cubicBezTo>
                <a:cubicBezTo>
                  <a:pt x="22" y="52"/>
                  <a:pt x="24" y="50"/>
                  <a:pt x="26" y="50"/>
                </a:cubicBezTo>
                <a:cubicBezTo>
                  <a:pt x="37" y="50"/>
                  <a:pt x="37" y="50"/>
                  <a:pt x="37" y="50"/>
                </a:cubicBezTo>
                <a:cubicBezTo>
                  <a:pt x="37" y="41"/>
                  <a:pt x="37" y="41"/>
                  <a:pt x="37" y="41"/>
                </a:cubicBezTo>
                <a:close/>
                <a:moveTo>
                  <a:pt x="96" y="7"/>
                </a:moveTo>
                <a:cubicBezTo>
                  <a:pt x="96" y="7"/>
                  <a:pt x="96" y="7"/>
                  <a:pt x="96" y="7"/>
                </a:cubicBezTo>
                <a:cubicBezTo>
                  <a:pt x="96" y="4"/>
                  <a:pt x="98" y="2"/>
                  <a:pt x="100" y="2"/>
                </a:cubicBezTo>
                <a:cubicBezTo>
                  <a:pt x="103" y="2"/>
                  <a:pt x="104" y="4"/>
                  <a:pt x="104" y="7"/>
                </a:cubicBezTo>
                <a:cubicBezTo>
                  <a:pt x="104" y="152"/>
                  <a:pt x="104" y="152"/>
                  <a:pt x="104" y="152"/>
                </a:cubicBezTo>
                <a:cubicBezTo>
                  <a:pt x="104" y="155"/>
                  <a:pt x="103" y="157"/>
                  <a:pt x="100" y="157"/>
                </a:cubicBezTo>
                <a:cubicBezTo>
                  <a:pt x="98" y="157"/>
                  <a:pt x="96" y="155"/>
                  <a:pt x="96" y="152"/>
                </a:cubicBezTo>
                <a:cubicBezTo>
                  <a:pt x="96" y="7"/>
                  <a:pt x="96" y="7"/>
                  <a:pt x="96" y="7"/>
                </a:cubicBezTo>
                <a:close/>
                <a:moveTo>
                  <a:pt x="110" y="7"/>
                </a:moveTo>
                <a:cubicBezTo>
                  <a:pt x="110" y="7"/>
                  <a:pt x="110" y="7"/>
                  <a:pt x="110" y="7"/>
                </a:cubicBezTo>
                <a:cubicBezTo>
                  <a:pt x="110" y="4"/>
                  <a:pt x="112" y="2"/>
                  <a:pt x="114" y="2"/>
                </a:cubicBezTo>
                <a:cubicBezTo>
                  <a:pt x="117" y="2"/>
                  <a:pt x="119" y="4"/>
                  <a:pt x="119" y="7"/>
                </a:cubicBezTo>
                <a:cubicBezTo>
                  <a:pt x="119" y="152"/>
                  <a:pt x="119" y="152"/>
                  <a:pt x="119" y="152"/>
                </a:cubicBezTo>
                <a:cubicBezTo>
                  <a:pt x="119" y="155"/>
                  <a:pt x="117" y="157"/>
                  <a:pt x="114" y="157"/>
                </a:cubicBezTo>
                <a:cubicBezTo>
                  <a:pt x="112" y="157"/>
                  <a:pt x="110" y="155"/>
                  <a:pt x="110" y="152"/>
                </a:cubicBezTo>
                <a:cubicBezTo>
                  <a:pt x="110" y="7"/>
                  <a:pt x="110" y="7"/>
                  <a:pt x="110" y="7"/>
                </a:cubicBezTo>
                <a:close/>
                <a:moveTo>
                  <a:pt x="125" y="7"/>
                </a:moveTo>
                <a:cubicBezTo>
                  <a:pt x="125" y="7"/>
                  <a:pt x="125" y="7"/>
                  <a:pt x="125" y="7"/>
                </a:cubicBezTo>
                <a:cubicBezTo>
                  <a:pt x="125" y="4"/>
                  <a:pt x="126" y="2"/>
                  <a:pt x="129" y="2"/>
                </a:cubicBezTo>
                <a:cubicBezTo>
                  <a:pt x="131" y="2"/>
                  <a:pt x="133" y="4"/>
                  <a:pt x="133" y="7"/>
                </a:cubicBezTo>
                <a:cubicBezTo>
                  <a:pt x="133" y="152"/>
                  <a:pt x="133" y="152"/>
                  <a:pt x="133" y="152"/>
                </a:cubicBezTo>
                <a:cubicBezTo>
                  <a:pt x="133" y="155"/>
                  <a:pt x="131" y="157"/>
                  <a:pt x="129" y="157"/>
                </a:cubicBezTo>
                <a:cubicBezTo>
                  <a:pt x="126" y="157"/>
                  <a:pt x="125" y="155"/>
                  <a:pt x="125" y="152"/>
                </a:cubicBezTo>
                <a:cubicBezTo>
                  <a:pt x="125" y="7"/>
                  <a:pt x="125" y="7"/>
                  <a:pt x="125" y="7"/>
                </a:cubicBezTo>
                <a:close/>
                <a:moveTo>
                  <a:pt x="156" y="0"/>
                </a:moveTo>
                <a:cubicBezTo>
                  <a:pt x="156" y="0"/>
                  <a:pt x="156" y="0"/>
                  <a:pt x="156" y="0"/>
                </a:cubicBezTo>
                <a:cubicBezTo>
                  <a:pt x="175" y="0"/>
                  <a:pt x="175" y="0"/>
                  <a:pt x="175" y="0"/>
                </a:cubicBezTo>
                <a:cubicBezTo>
                  <a:pt x="180" y="0"/>
                  <a:pt x="184" y="2"/>
                  <a:pt x="187" y="5"/>
                </a:cubicBezTo>
                <a:cubicBezTo>
                  <a:pt x="187" y="5"/>
                  <a:pt x="187" y="5"/>
                  <a:pt x="187" y="5"/>
                </a:cubicBezTo>
                <a:cubicBezTo>
                  <a:pt x="187" y="5"/>
                  <a:pt x="187" y="5"/>
                  <a:pt x="187" y="5"/>
                </a:cubicBezTo>
                <a:cubicBezTo>
                  <a:pt x="190" y="8"/>
                  <a:pt x="192" y="12"/>
                  <a:pt x="192" y="17"/>
                </a:cubicBezTo>
                <a:cubicBezTo>
                  <a:pt x="192" y="142"/>
                  <a:pt x="192" y="142"/>
                  <a:pt x="192" y="142"/>
                </a:cubicBezTo>
                <a:cubicBezTo>
                  <a:pt x="192" y="147"/>
                  <a:pt x="190" y="151"/>
                  <a:pt x="187" y="154"/>
                </a:cubicBezTo>
                <a:cubicBezTo>
                  <a:pt x="187" y="154"/>
                  <a:pt x="187" y="154"/>
                  <a:pt x="187" y="154"/>
                </a:cubicBezTo>
                <a:cubicBezTo>
                  <a:pt x="184" y="158"/>
                  <a:pt x="180" y="160"/>
                  <a:pt x="175" y="160"/>
                </a:cubicBezTo>
                <a:cubicBezTo>
                  <a:pt x="156" y="160"/>
                  <a:pt x="156" y="160"/>
                  <a:pt x="156" y="160"/>
                </a:cubicBezTo>
                <a:cubicBezTo>
                  <a:pt x="151" y="160"/>
                  <a:pt x="146" y="158"/>
                  <a:pt x="143" y="154"/>
                </a:cubicBezTo>
                <a:cubicBezTo>
                  <a:pt x="143" y="154"/>
                  <a:pt x="143" y="154"/>
                  <a:pt x="143" y="154"/>
                </a:cubicBezTo>
                <a:cubicBezTo>
                  <a:pt x="140" y="151"/>
                  <a:pt x="138" y="147"/>
                  <a:pt x="138" y="142"/>
                </a:cubicBezTo>
                <a:cubicBezTo>
                  <a:pt x="138" y="17"/>
                  <a:pt x="138" y="17"/>
                  <a:pt x="138" y="17"/>
                </a:cubicBezTo>
                <a:cubicBezTo>
                  <a:pt x="138" y="12"/>
                  <a:pt x="140" y="8"/>
                  <a:pt x="143" y="5"/>
                </a:cubicBezTo>
                <a:cubicBezTo>
                  <a:pt x="143" y="5"/>
                  <a:pt x="143" y="5"/>
                  <a:pt x="143" y="5"/>
                </a:cubicBezTo>
                <a:cubicBezTo>
                  <a:pt x="146" y="2"/>
                  <a:pt x="151" y="0"/>
                  <a:pt x="156" y="0"/>
                </a:cubicBezTo>
                <a:close/>
                <a:moveTo>
                  <a:pt x="175" y="14"/>
                </a:moveTo>
                <a:cubicBezTo>
                  <a:pt x="175" y="14"/>
                  <a:pt x="175" y="14"/>
                  <a:pt x="175" y="14"/>
                </a:cubicBezTo>
                <a:cubicBezTo>
                  <a:pt x="156" y="14"/>
                  <a:pt x="156" y="14"/>
                  <a:pt x="156" y="14"/>
                </a:cubicBezTo>
                <a:cubicBezTo>
                  <a:pt x="155" y="14"/>
                  <a:pt x="154" y="14"/>
                  <a:pt x="153" y="15"/>
                </a:cubicBezTo>
                <a:cubicBezTo>
                  <a:pt x="153" y="15"/>
                  <a:pt x="153" y="15"/>
                  <a:pt x="153" y="15"/>
                </a:cubicBezTo>
                <a:cubicBezTo>
                  <a:pt x="153" y="15"/>
                  <a:pt x="153" y="15"/>
                  <a:pt x="153" y="15"/>
                </a:cubicBezTo>
                <a:cubicBezTo>
                  <a:pt x="153" y="15"/>
                  <a:pt x="152" y="16"/>
                  <a:pt x="152" y="17"/>
                </a:cubicBezTo>
                <a:cubicBezTo>
                  <a:pt x="152" y="142"/>
                  <a:pt x="152" y="142"/>
                  <a:pt x="152" y="142"/>
                </a:cubicBezTo>
                <a:cubicBezTo>
                  <a:pt x="152" y="143"/>
                  <a:pt x="153" y="144"/>
                  <a:pt x="153" y="144"/>
                </a:cubicBezTo>
                <a:cubicBezTo>
                  <a:pt x="153" y="144"/>
                  <a:pt x="153" y="144"/>
                  <a:pt x="153" y="144"/>
                </a:cubicBezTo>
                <a:cubicBezTo>
                  <a:pt x="154" y="145"/>
                  <a:pt x="155" y="145"/>
                  <a:pt x="156" y="145"/>
                </a:cubicBezTo>
                <a:cubicBezTo>
                  <a:pt x="175" y="145"/>
                  <a:pt x="175" y="145"/>
                  <a:pt x="175" y="145"/>
                </a:cubicBezTo>
                <a:cubicBezTo>
                  <a:pt x="176" y="145"/>
                  <a:pt x="177" y="145"/>
                  <a:pt x="177" y="144"/>
                </a:cubicBezTo>
                <a:cubicBezTo>
                  <a:pt x="177" y="144"/>
                  <a:pt x="177" y="144"/>
                  <a:pt x="177" y="144"/>
                </a:cubicBezTo>
                <a:cubicBezTo>
                  <a:pt x="177" y="144"/>
                  <a:pt x="177" y="144"/>
                  <a:pt x="177" y="144"/>
                </a:cubicBezTo>
                <a:cubicBezTo>
                  <a:pt x="178" y="144"/>
                  <a:pt x="178" y="143"/>
                  <a:pt x="178" y="142"/>
                </a:cubicBezTo>
                <a:cubicBezTo>
                  <a:pt x="178" y="17"/>
                  <a:pt x="178" y="17"/>
                  <a:pt x="178" y="17"/>
                </a:cubicBezTo>
                <a:cubicBezTo>
                  <a:pt x="178" y="16"/>
                  <a:pt x="178" y="15"/>
                  <a:pt x="177" y="15"/>
                </a:cubicBezTo>
                <a:cubicBezTo>
                  <a:pt x="177" y="15"/>
                  <a:pt x="177" y="15"/>
                  <a:pt x="177" y="15"/>
                </a:cubicBezTo>
                <a:cubicBezTo>
                  <a:pt x="177" y="14"/>
                  <a:pt x="176" y="14"/>
                  <a:pt x="175" y="14"/>
                </a:cubicBezTo>
                <a:close/>
                <a:moveTo>
                  <a:pt x="51" y="17"/>
                </a:moveTo>
                <a:cubicBezTo>
                  <a:pt x="51" y="17"/>
                  <a:pt x="51" y="17"/>
                  <a:pt x="51" y="17"/>
                </a:cubicBezTo>
                <a:cubicBezTo>
                  <a:pt x="51" y="17"/>
                  <a:pt x="51" y="17"/>
                  <a:pt x="51" y="17"/>
                </a:cubicBezTo>
                <a:cubicBezTo>
                  <a:pt x="51" y="17"/>
                  <a:pt x="51" y="17"/>
                  <a:pt x="51" y="17"/>
                </a:cubicBezTo>
                <a:cubicBezTo>
                  <a:pt x="51" y="142"/>
                  <a:pt x="51" y="142"/>
                  <a:pt x="51" y="142"/>
                </a:cubicBezTo>
                <a:cubicBezTo>
                  <a:pt x="51" y="142"/>
                  <a:pt x="51" y="143"/>
                  <a:pt x="51" y="143"/>
                </a:cubicBezTo>
                <a:cubicBezTo>
                  <a:pt x="51" y="143"/>
                  <a:pt x="51" y="144"/>
                  <a:pt x="52" y="144"/>
                </a:cubicBezTo>
                <a:cubicBezTo>
                  <a:pt x="52" y="144"/>
                  <a:pt x="52" y="144"/>
                  <a:pt x="52" y="144"/>
                </a:cubicBezTo>
                <a:cubicBezTo>
                  <a:pt x="52" y="145"/>
                  <a:pt x="52" y="145"/>
                  <a:pt x="52" y="145"/>
                </a:cubicBezTo>
                <a:cubicBezTo>
                  <a:pt x="53" y="145"/>
                  <a:pt x="53" y="145"/>
                  <a:pt x="54" y="145"/>
                </a:cubicBezTo>
                <a:cubicBezTo>
                  <a:pt x="73" y="145"/>
                  <a:pt x="73" y="145"/>
                  <a:pt x="73" y="145"/>
                </a:cubicBezTo>
                <a:cubicBezTo>
                  <a:pt x="74" y="145"/>
                  <a:pt x="75" y="145"/>
                  <a:pt x="76" y="144"/>
                </a:cubicBezTo>
                <a:cubicBezTo>
                  <a:pt x="76" y="144"/>
                  <a:pt x="76" y="144"/>
                  <a:pt x="76" y="144"/>
                </a:cubicBezTo>
                <a:cubicBezTo>
                  <a:pt x="76" y="144"/>
                  <a:pt x="76" y="144"/>
                  <a:pt x="76" y="144"/>
                </a:cubicBezTo>
                <a:cubicBezTo>
                  <a:pt x="76" y="144"/>
                  <a:pt x="77" y="143"/>
                  <a:pt x="77" y="142"/>
                </a:cubicBezTo>
                <a:cubicBezTo>
                  <a:pt x="77" y="17"/>
                  <a:pt x="77" y="17"/>
                  <a:pt x="77" y="17"/>
                </a:cubicBezTo>
                <a:cubicBezTo>
                  <a:pt x="77" y="16"/>
                  <a:pt x="76" y="15"/>
                  <a:pt x="76" y="15"/>
                </a:cubicBezTo>
                <a:cubicBezTo>
                  <a:pt x="76" y="15"/>
                  <a:pt x="76" y="15"/>
                  <a:pt x="76" y="15"/>
                </a:cubicBezTo>
                <a:cubicBezTo>
                  <a:pt x="75" y="14"/>
                  <a:pt x="74" y="14"/>
                  <a:pt x="73" y="14"/>
                </a:cubicBezTo>
                <a:cubicBezTo>
                  <a:pt x="54" y="14"/>
                  <a:pt x="54" y="14"/>
                  <a:pt x="54" y="14"/>
                </a:cubicBezTo>
                <a:cubicBezTo>
                  <a:pt x="53" y="14"/>
                  <a:pt x="52" y="14"/>
                  <a:pt x="52" y="15"/>
                </a:cubicBezTo>
                <a:cubicBezTo>
                  <a:pt x="52" y="15"/>
                  <a:pt x="52" y="15"/>
                  <a:pt x="52" y="15"/>
                </a:cubicBezTo>
                <a:cubicBezTo>
                  <a:pt x="52" y="15"/>
                  <a:pt x="52" y="15"/>
                  <a:pt x="52" y="15"/>
                </a:cubicBezTo>
                <a:cubicBezTo>
                  <a:pt x="51" y="15"/>
                  <a:pt x="51" y="16"/>
                  <a:pt x="51" y="17"/>
                </a:cubicBezTo>
                <a:close/>
              </a:path>
            </a:pathLst>
          </a:custGeom>
          <a:solidFill>
            <a:srgbClr val="002060"/>
          </a:solidFill>
          <a:ln>
            <a:noFill/>
          </a:ln>
        </p:spPr>
        <p:txBody>
          <a:bodyPr vert="horz" wrap="square" lIns="67391" tIns="33696" rIns="67391" bIns="33696" numCol="1" anchor="t" anchorCtr="0" compatLnSpc="1"/>
          <a:lstStyle/>
          <a:p>
            <a:endParaRPr lang="zh-CN" altLang="en-US"/>
          </a:p>
        </p:txBody>
      </p:sp>
      <p:grpSp>
        <p:nvGrpSpPr>
          <p:cNvPr id="76" name="组合 75"/>
          <p:cNvGrpSpPr/>
          <p:nvPr/>
        </p:nvGrpSpPr>
        <p:grpSpPr>
          <a:xfrm>
            <a:off x="1021356" y="2948837"/>
            <a:ext cx="1453086" cy="516959"/>
            <a:chOff x="1320800" y="2931886"/>
            <a:chExt cx="1393371" cy="497959"/>
          </a:xfrm>
        </p:grpSpPr>
        <p:cxnSp>
          <p:nvCxnSpPr>
            <p:cNvPr id="77" name="直接连接符 76"/>
            <p:cNvCxnSpPr/>
            <p:nvPr/>
          </p:nvCxnSpPr>
          <p:spPr>
            <a:xfrm>
              <a:off x="1320800" y="2931886"/>
              <a:ext cx="139337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直接连接符 77"/>
            <p:cNvCxnSpPr/>
            <p:nvPr/>
          </p:nvCxnSpPr>
          <p:spPr>
            <a:xfrm>
              <a:off x="1320800" y="3429845"/>
              <a:ext cx="139337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9" name="文本框 27"/>
          <p:cNvSpPr txBox="1"/>
          <p:nvPr/>
        </p:nvSpPr>
        <p:spPr>
          <a:xfrm>
            <a:off x="986465" y="2957543"/>
            <a:ext cx="1616387" cy="375827"/>
          </a:xfrm>
          <a:prstGeom prst="rect">
            <a:avLst/>
          </a:prstGeom>
          <a:noFill/>
        </p:spPr>
        <p:txBody>
          <a:bodyPr wrap="square" lIns="67391" tIns="33696" rIns="67391" bIns="33696" rtlCol="0">
            <a:spAutoFit/>
          </a:bodyPr>
          <a:lstStyle/>
          <a:p>
            <a:pPr algn="ctr"/>
            <a:r>
              <a:rPr lang="zh-CN" altLang="en-US" sz="2000" b="1" dirty="0" smtClean="0">
                <a:solidFill>
                  <a:sysClr val="windowText" lastClr="000000"/>
                </a:solidFill>
                <a:latin typeface="微软雅黑" panose="020B0503020204020204" pitchFamily="34" charset="-122"/>
                <a:ea typeface="微软雅黑" panose="020B0503020204020204" pitchFamily="34" charset="-122"/>
              </a:rPr>
              <a:t>交易方式</a:t>
            </a:r>
            <a:endParaRPr lang="en-US" altLang="zh-CN" sz="2000" b="1" dirty="0">
              <a:solidFill>
                <a:sysClr val="windowText" lastClr="000000"/>
              </a:solidFill>
              <a:latin typeface="微软雅黑" panose="020B0503020204020204" pitchFamily="34" charset="-122"/>
              <a:ea typeface="微软雅黑" panose="020B0503020204020204" pitchFamily="34" charset="-122"/>
            </a:endParaRPr>
          </a:p>
        </p:txBody>
      </p:sp>
      <p:sp>
        <p:nvSpPr>
          <p:cNvPr id="80" name="矩形 79"/>
          <p:cNvSpPr/>
          <p:nvPr/>
        </p:nvSpPr>
        <p:spPr>
          <a:xfrm>
            <a:off x="755943" y="3547097"/>
            <a:ext cx="1980547" cy="2007042"/>
          </a:xfrm>
          <a:prstGeom prst="rect">
            <a:avLst/>
          </a:prstGeom>
        </p:spPr>
        <p:txBody>
          <a:bodyPr wrap="square" lIns="67391" tIns="33696" rIns="67391" bIns="33696">
            <a:spAutoFit/>
          </a:bodyPr>
          <a:lstStyle/>
          <a:p>
            <a:pPr marL="285750" indent="-285750" eaLnBrk="0" hangingPunct="0">
              <a:buFont typeface="Arial" panose="020B0604020202020204" pitchFamily="34" charset="0"/>
              <a:buChar char="•"/>
            </a:pPr>
            <a:r>
              <a:rPr lang="zh-CN" altLang="en-US"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询价</a:t>
            </a:r>
            <a:endParaRPr lang="en-US" altLang="zh-CN"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pPr eaLnBrk="0" hangingPunct="0"/>
            <a:r>
              <a:rPr lang="zh-CN" altLang="en-US"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        对话报价</a:t>
            </a:r>
            <a:endParaRPr lang="en-US" altLang="zh-CN"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pPr eaLnBrk="0" hangingPunct="0"/>
            <a:r>
              <a:rPr lang="en-US" altLang="zh-CN"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dirty="0">
                <a:solidFill>
                  <a:srgbClr val="FF0000"/>
                </a:solidFill>
                <a:latin typeface="微软雅黑" panose="020B0503020204020204" pitchFamily="34" charset="-122"/>
                <a:ea typeface="微软雅黑" panose="020B0503020204020204" pitchFamily="34" charset="-122"/>
                <a:sym typeface="微软雅黑" panose="020B0503020204020204" pitchFamily="34" charset="-122"/>
              </a:rPr>
              <a:t>意向询价</a:t>
            </a:r>
            <a:endParaRPr lang="en-US" altLang="zh-CN" dirty="0">
              <a:solidFill>
                <a:srgbClr val="FF0000"/>
              </a:solidFill>
              <a:latin typeface="微软雅黑" panose="020B0503020204020204" pitchFamily="34" charset="-122"/>
              <a:ea typeface="微软雅黑" panose="020B0503020204020204" pitchFamily="34" charset="-122"/>
              <a:sym typeface="微软雅黑" panose="020B0503020204020204" pitchFamily="34" charset="-122"/>
            </a:endParaRPr>
          </a:p>
          <a:p>
            <a:pPr marL="285750" indent="-285750" eaLnBrk="0" hangingPunct="0">
              <a:buFont typeface="Arial" panose="020B0604020202020204" pitchFamily="34" charset="0"/>
              <a:buChar char="•"/>
            </a:pPr>
            <a:r>
              <a:rPr lang="zh-CN" altLang="en-US" dirty="0">
                <a:solidFill>
                  <a:srgbClr val="FF0000"/>
                </a:solidFill>
                <a:latin typeface="微软雅黑" panose="020B0503020204020204" pitchFamily="34" charset="-122"/>
                <a:ea typeface="微软雅黑" panose="020B0503020204020204" pitchFamily="34" charset="-122"/>
                <a:sym typeface="微软雅黑" panose="020B0503020204020204" pitchFamily="34" charset="-122"/>
              </a:rPr>
              <a:t>点击成交</a:t>
            </a:r>
            <a:endParaRPr lang="en-US" altLang="zh-CN" dirty="0">
              <a:solidFill>
                <a:srgbClr val="FF0000"/>
              </a:solidFill>
              <a:latin typeface="微软雅黑" panose="020B0503020204020204" pitchFamily="34" charset="-122"/>
              <a:ea typeface="微软雅黑" panose="020B0503020204020204" pitchFamily="34" charset="-122"/>
              <a:sym typeface="微软雅黑" panose="020B0503020204020204" pitchFamily="34" charset="-122"/>
            </a:endParaRPr>
          </a:p>
          <a:p>
            <a:pPr marL="285750" indent="-285750" eaLnBrk="0" hangingPunct="0">
              <a:buFont typeface="Arial" panose="020B0604020202020204" pitchFamily="34" charset="0"/>
              <a:buChar char="•"/>
            </a:pPr>
            <a:r>
              <a:rPr lang="zh-CN" altLang="en-US" dirty="0">
                <a:solidFill>
                  <a:srgbClr val="FF0000"/>
                </a:solidFill>
                <a:latin typeface="微软雅黑" panose="020B0503020204020204" pitchFamily="34" charset="-122"/>
                <a:ea typeface="微软雅黑" panose="020B0503020204020204" pitchFamily="34" charset="-122"/>
                <a:sym typeface="微软雅黑" panose="020B0503020204020204" pitchFamily="34" charset="-122"/>
              </a:rPr>
              <a:t>匿名点击</a:t>
            </a:r>
            <a:endParaRPr lang="en-US" altLang="zh-CN" dirty="0">
              <a:solidFill>
                <a:srgbClr val="FF0000"/>
              </a:solidFill>
              <a:latin typeface="微软雅黑" panose="020B0503020204020204" pitchFamily="34" charset="-122"/>
              <a:ea typeface="微软雅黑" panose="020B0503020204020204" pitchFamily="34" charset="-122"/>
              <a:sym typeface="微软雅黑" panose="020B0503020204020204" pitchFamily="34" charset="-122"/>
            </a:endParaRPr>
          </a:p>
          <a:p>
            <a:pPr marL="285750" indent="-285750" eaLnBrk="0" hangingPunct="0">
              <a:buFont typeface="Arial" panose="020B0604020202020204" pitchFamily="34" charset="0"/>
              <a:buChar char="•"/>
            </a:pPr>
            <a:r>
              <a:rPr lang="zh-CN" altLang="en-US" dirty="0">
                <a:solidFill>
                  <a:srgbClr val="FF0000"/>
                </a:solidFill>
                <a:latin typeface="微软雅黑" panose="020B0503020204020204" pitchFamily="34" charset="-122"/>
                <a:ea typeface="微软雅黑" panose="020B0503020204020204" pitchFamily="34" charset="-122"/>
                <a:sym typeface="微软雅黑" panose="020B0503020204020204" pitchFamily="34" charset="-122"/>
              </a:rPr>
              <a:t>请求报价</a:t>
            </a:r>
          </a:p>
          <a:p>
            <a:pPr marL="285750" indent="-285750">
              <a:buFont typeface="Arial" panose="020B0604020202020204" pitchFamily="34" charset="0"/>
              <a:buChar char="•"/>
            </a:pPr>
            <a:endParaRPr lang="en-US" altLang="zh-CN" dirty="0">
              <a:solidFill>
                <a:sysClr val="windowText" lastClr="000000"/>
              </a:solidFill>
              <a:latin typeface="华文细黑" panose="02010600040101010101" pitchFamily="2" charset="-122"/>
              <a:ea typeface="华文细黑" panose="02010600040101010101" pitchFamily="2" charset="-122"/>
            </a:endParaRPr>
          </a:p>
        </p:txBody>
      </p:sp>
      <p:grpSp>
        <p:nvGrpSpPr>
          <p:cNvPr id="81" name="组合 80"/>
          <p:cNvGrpSpPr/>
          <p:nvPr/>
        </p:nvGrpSpPr>
        <p:grpSpPr>
          <a:xfrm>
            <a:off x="3841777" y="2948837"/>
            <a:ext cx="1453086" cy="516959"/>
            <a:chOff x="1320800" y="2931886"/>
            <a:chExt cx="1393371" cy="497959"/>
          </a:xfrm>
        </p:grpSpPr>
        <p:cxnSp>
          <p:nvCxnSpPr>
            <p:cNvPr id="82" name="直接连接符 81"/>
            <p:cNvCxnSpPr/>
            <p:nvPr/>
          </p:nvCxnSpPr>
          <p:spPr>
            <a:xfrm>
              <a:off x="1320800" y="2931886"/>
              <a:ext cx="139337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直接连接符 82"/>
            <p:cNvCxnSpPr/>
            <p:nvPr/>
          </p:nvCxnSpPr>
          <p:spPr>
            <a:xfrm>
              <a:off x="1320800" y="3429845"/>
              <a:ext cx="139337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84" name="文本框 33"/>
          <p:cNvSpPr txBox="1"/>
          <p:nvPr/>
        </p:nvSpPr>
        <p:spPr>
          <a:xfrm>
            <a:off x="3806886" y="2957543"/>
            <a:ext cx="1616387" cy="375827"/>
          </a:xfrm>
          <a:prstGeom prst="rect">
            <a:avLst/>
          </a:prstGeom>
          <a:noFill/>
        </p:spPr>
        <p:txBody>
          <a:bodyPr wrap="square" lIns="67391" tIns="33696" rIns="67391" bIns="33696" rtlCol="0">
            <a:spAutoFit/>
          </a:bodyPr>
          <a:lstStyle/>
          <a:p>
            <a:pPr algn="ctr"/>
            <a:r>
              <a:rPr lang="zh-CN" altLang="en-US" sz="2000" b="1" dirty="0" smtClean="0">
                <a:solidFill>
                  <a:sysClr val="windowText" lastClr="000000"/>
                </a:solidFill>
                <a:latin typeface="微软雅黑" panose="020B0503020204020204" pitchFamily="34" charset="-122"/>
                <a:ea typeface="微软雅黑" panose="020B0503020204020204" pitchFamily="34" charset="-122"/>
              </a:rPr>
              <a:t>清算速度</a:t>
            </a:r>
            <a:endParaRPr lang="en-US" altLang="zh-CN" sz="2000" b="1" dirty="0">
              <a:solidFill>
                <a:sysClr val="windowText" lastClr="000000"/>
              </a:solidFill>
              <a:latin typeface="微软雅黑" panose="020B0503020204020204" pitchFamily="34" charset="-122"/>
              <a:ea typeface="微软雅黑" panose="020B0503020204020204" pitchFamily="34" charset="-122"/>
            </a:endParaRPr>
          </a:p>
        </p:txBody>
      </p:sp>
      <p:grpSp>
        <p:nvGrpSpPr>
          <p:cNvPr id="85" name="组合 84"/>
          <p:cNvGrpSpPr/>
          <p:nvPr/>
        </p:nvGrpSpPr>
        <p:grpSpPr>
          <a:xfrm>
            <a:off x="6662199" y="2948837"/>
            <a:ext cx="1453086" cy="516959"/>
            <a:chOff x="1320800" y="2931886"/>
            <a:chExt cx="1393371" cy="497959"/>
          </a:xfrm>
        </p:grpSpPr>
        <p:cxnSp>
          <p:nvCxnSpPr>
            <p:cNvPr id="86" name="直接连接符 85"/>
            <p:cNvCxnSpPr/>
            <p:nvPr/>
          </p:nvCxnSpPr>
          <p:spPr>
            <a:xfrm>
              <a:off x="1320800" y="2931886"/>
              <a:ext cx="139337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直接连接符 86"/>
            <p:cNvCxnSpPr/>
            <p:nvPr/>
          </p:nvCxnSpPr>
          <p:spPr>
            <a:xfrm>
              <a:off x="1320800" y="3429845"/>
              <a:ext cx="139337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88" name="文本框 39"/>
          <p:cNvSpPr txBox="1"/>
          <p:nvPr/>
        </p:nvSpPr>
        <p:spPr>
          <a:xfrm>
            <a:off x="6627307" y="2957543"/>
            <a:ext cx="1616387" cy="375827"/>
          </a:xfrm>
          <a:prstGeom prst="rect">
            <a:avLst/>
          </a:prstGeom>
          <a:noFill/>
          <a:ln>
            <a:noFill/>
          </a:ln>
        </p:spPr>
        <p:txBody>
          <a:bodyPr wrap="square" lIns="67391" tIns="33696" rIns="67391" bIns="33696" rtlCol="0">
            <a:spAutoFit/>
          </a:bodyPr>
          <a:lstStyle/>
          <a:p>
            <a:pPr algn="ctr"/>
            <a:r>
              <a:rPr lang="zh-CN" altLang="en-US" sz="2000" b="1" dirty="0">
                <a:solidFill>
                  <a:sysClr val="windowText" lastClr="000000"/>
                </a:solidFill>
                <a:latin typeface="微软雅黑" panose="020B0503020204020204" pitchFamily="34" charset="-122"/>
                <a:ea typeface="微软雅黑" panose="020B0503020204020204" pitchFamily="34" charset="-122"/>
              </a:rPr>
              <a:t>结算方式</a:t>
            </a:r>
            <a:endParaRPr lang="en-US" altLang="zh-CN" sz="2000" b="1" dirty="0">
              <a:solidFill>
                <a:sysClr val="windowText" lastClr="000000"/>
              </a:solidFill>
              <a:latin typeface="微软雅黑" panose="020B0503020204020204" pitchFamily="34" charset="-122"/>
              <a:ea typeface="微软雅黑" panose="020B0503020204020204" pitchFamily="34" charset="-122"/>
            </a:endParaRPr>
          </a:p>
        </p:txBody>
      </p:sp>
      <p:grpSp>
        <p:nvGrpSpPr>
          <p:cNvPr id="89" name="组合 88"/>
          <p:cNvGrpSpPr/>
          <p:nvPr/>
        </p:nvGrpSpPr>
        <p:grpSpPr>
          <a:xfrm>
            <a:off x="9482621" y="2948837"/>
            <a:ext cx="1453086" cy="516959"/>
            <a:chOff x="1320800" y="2931886"/>
            <a:chExt cx="1393371" cy="497959"/>
          </a:xfrm>
        </p:grpSpPr>
        <p:cxnSp>
          <p:nvCxnSpPr>
            <p:cNvPr id="90" name="直接连接符 89"/>
            <p:cNvCxnSpPr/>
            <p:nvPr/>
          </p:nvCxnSpPr>
          <p:spPr>
            <a:xfrm>
              <a:off x="1320800" y="2931886"/>
              <a:ext cx="139337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直接连接符 90"/>
            <p:cNvCxnSpPr/>
            <p:nvPr/>
          </p:nvCxnSpPr>
          <p:spPr>
            <a:xfrm>
              <a:off x="1320800" y="3429845"/>
              <a:ext cx="139337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92" name="文本框 45"/>
          <p:cNvSpPr txBox="1"/>
          <p:nvPr/>
        </p:nvSpPr>
        <p:spPr>
          <a:xfrm>
            <a:off x="9447730" y="2957543"/>
            <a:ext cx="1616387" cy="375827"/>
          </a:xfrm>
          <a:prstGeom prst="rect">
            <a:avLst/>
          </a:prstGeom>
          <a:noFill/>
        </p:spPr>
        <p:txBody>
          <a:bodyPr wrap="square" lIns="67391" tIns="33696" rIns="67391" bIns="33696" rtlCol="0">
            <a:spAutoFit/>
          </a:bodyPr>
          <a:lstStyle/>
          <a:p>
            <a:pPr algn="ctr"/>
            <a:r>
              <a:rPr lang="zh-CN" altLang="en-US" sz="2000" b="1" dirty="0">
                <a:solidFill>
                  <a:sysClr val="windowText" lastClr="000000"/>
                </a:solidFill>
                <a:latin typeface="微软雅黑" panose="020B0503020204020204" pitchFamily="34" charset="-122"/>
                <a:ea typeface="微软雅黑" panose="020B0503020204020204" pitchFamily="34" charset="-122"/>
              </a:rPr>
              <a:t>清算类型</a:t>
            </a:r>
            <a:endParaRPr lang="en-US" altLang="zh-CN" sz="2000" b="1" dirty="0">
              <a:solidFill>
                <a:sysClr val="windowText" lastClr="000000"/>
              </a:solidFill>
              <a:latin typeface="微软雅黑" panose="020B0503020204020204" pitchFamily="34" charset="-122"/>
              <a:ea typeface="微软雅黑" panose="020B0503020204020204" pitchFamily="34" charset="-122"/>
            </a:endParaRPr>
          </a:p>
        </p:txBody>
      </p:sp>
      <p:sp>
        <p:nvSpPr>
          <p:cNvPr id="93" name="矩形 92"/>
          <p:cNvSpPr/>
          <p:nvPr/>
        </p:nvSpPr>
        <p:spPr>
          <a:xfrm>
            <a:off x="3644422" y="3547097"/>
            <a:ext cx="1977187" cy="1231446"/>
          </a:xfrm>
          <a:prstGeom prst="rect">
            <a:avLst/>
          </a:prstGeom>
        </p:spPr>
        <p:txBody>
          <a:bodyPr wrap="square" lIns="67391" tIns="33696" rIns="67391" bIns="33696">
            <a:spAutoFit/>
          </a:bodyPr>
          <a:lstStyle/>
          <a:p>
            <a:pPr marL="285750" indent="-285750" eaLnBrk="0" hangingPunct="0">
              <a:lnSpc>
                <a:spcPct val="150000"/>
              </a:lnSpc>
              <a:buFont typeface="Arial" panose="020B0604020202020204" pitchFamily="34" charset="0"/>
              <a:buChar char="•"/>
            </a:pPr>
            <a:r>
              <a:rPr lang="en-US" altLang="zh-CN"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T+1</a:t>
            </a:r>
            <a:endParaRPr lang="zh-CN" altLang="en-US"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pPr marL="285750" indent="-285750" eaLnBrk="0" hangingPunct="0">
              <a:lnSpc>
                <a:spcPct val="150000"/>
              </a:lnSpc>
              <a:buFont typeface="Arial" panose="020B0604020202020204" pitchFamily="34" charset="0"/>
              <a:buChar char="•"/>
            </a:pPr>
            <a:r>
              <a:rPr lang="en-US" altLang="zh-CN"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T+0</a:t>
            </a:r>
            <a:endParaRPr lang="zh-CN" altLang="en-US"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pPr marL="285750" indent="-285750">
              <a:lnSpc>
                <a:spcPct val="120000"/>
              </a:lnSpc>
              <a:buFont typeface="Arial" panose="020B0604020202020204" pitchFamily="34" charset="0"/>
              <a:buChar char="•"/>
            </a:pPr>
            <a:endParaRPr lang="en-US" altLang="zh-CN" dirty="0">
              <a:latin typeface="华文细黑" panose="02010600040101010101" pitchFamily="2" charset="-122"/>
              <a:ea typeface="华文细黑" panose="02010600040101010101" pitchFamily="2" charset="-122"/>
            </a:endParaRPr>
          </a:p>
        </p:txBody>
      </p:sp>
      <p:sp>
        <p:nvSpPr>
          <p:cNvPr id="94" name="矩形 93"/>
          <p:cNvSpPr/>
          <p:nvPr/>
        </p:nvSpPr>
        <p:spPr>
          <a:xfrm>
            <a:off x="6464845" y="3547097"/>
            <a:ext cx="1977187" cy="2062442"/>
          </a:xfrm>
          <a:prstGeom prst="rect">
            <a:avLst/>
          </a:prstGeom>
        </p:spPr>
        <p:txBody>
          <a:bodyPr wrap="square" lIns="67391" tIns="33696" rIns="67391" bIns="33696">
            <a:spAutoFit/>
          </a:bodyPr>
          <a:lstStyle/>
          <a:p>
            <a:pPr marL="285750" indent="-285750" eaLnBrk="0" hangingPunct="0">
              <a:lnSpc>
                <a:spcPct val="150000"/>
              </a:lnSpc>
              <a:buFont typeface="Arial" panose="020B0604020202020204" pitchFamily="34" charset="0"/>
              <a:buChar char="•"/>
            </a:pPr>
            <a:r>
              <a:rPr lang="zh-CN" altLang="en-US"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票款</a:t>
            </a:r>
            <a:r>
              <a:rPr lang="zh-CN" altLang="en-US" dirty="0" smtClean="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对付 </a:t>
            </a:r>
            <a:r>
              <a:rPr lang="en-US" altLang="zh-CN"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(DVP)</a:t>
            </a:r>
            <a:endParaRPr lang="zh-CN" altLang="en-US"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pPr marL="285750" indent="-285750" eaLnBrk="0" hangingPunct="0">
              <a:lnSpc>
                <a:spcPct val="150000"/>
              </a:lnSpc>
              <a:buFont typeface="Arial" panose="020B0604020202020204" pitchFamily="34" charset="0"/>
              <a:buChar char="•"/>
            </a:pPr>
            <a:r>
              <a:rPr lang="zh-CN" altLang="en-US"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纯票</a:t>
            </a:r>
            <a:r>
              <a:rPr lang="zh-CN" altLang="en-US" dirty="0" smtClean="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过户 </a:t>
            </a:r>
            <a:r>
              <a:rPr lang="en-US" altLang="zh-CN"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(FOP)</a:t>
            </a:r>
            <a:endParaRPr lang="zh-CN" altLang="en-US" dirty="0">
              <a:latin typeface="微软雅黑" panose="020B0503020204020204" pitchFamily="34" charset="-122"/>
              <a:ea typeface="微软雅黑" panose="020B0503020204020204" pitchFamily="34" charset="-122"/>
            </a:endParaRPr>
          </a:p>
          <a:p>
            <a:pPr marL="285750" indent="-285750">
              <a:lnSpc>
                <a:spcPct val="120000"/>
              </a:lnSpc>
              <a:buFont typeface="Arial" panose="020B0604020202020204" pitchFamily="34" charset="0"/>
              <a:buChar char="•"/>
            </a:pPr>
            <a:endParaRPr lang="en-US" altLang="zh-CN" dirty="0">
              <a:latin typeface="微软雅黑" panose="020B0503020204020204" pitchFamily="34" charset="-122"/>
              <a:ea typeface="微软雅黑" panose="020B0503020204020204" pitchFamily="34" charset="-122"/>
            </a:endParaRPr>
          </a:p>
        </p:txBody>
      </p:sp>
      <p:sp>
        <p:nvSpPr>
          <p:cNvPr id="95" name="矩形 94"/>
          <p:cNvSpPr/>
          <p:nvPr/>
        </p:nvSpPr>
        <p:spPr>
          <a:xfrm>
            <a:off x="9285267" y="3547097"/>
            <a:ext cx="1977187" cy="704699"/>
          </a:xfrm>
          <a:prstGeom prst="rect">
            <a:avLst/>
          </a:prstGeom>
        </p:spPr>
        <p:txBody>
          <a:bodyPr wrap="square" lIns="67391" tIns="33696" rIns="67391" bIns="33696">
            <a:spAutoFit/>
          </a:bodyPr>
          <a:lstStyle/>
          <a:p>
            <a:pPr marL="285750" indent="-285750">
              <a:lnSpc>
                <a:spcPct val="12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全额清算</a:t>
            </a:r>
            <a:endParaRPr lang="en-US" altLang="zh-CN" dirty="0">
              <a:latin typeface="微软雅黑" panose="020B0503020204020204" pitchFamily="34" charset="-122"/>
              <a:ea typeface="微软雅黑" panose="020B0503020204020204" pitchFamily="34" charset="-122"/>
            </a:endParaRPr>
          </a:p>
          <a:p>
            <a:pPr marL="285750" indent="-285750">
              <a:lnSpc>
                <a:spcPct val="120000"/>
              </a:lnSpc>
              <a:buFont typeface="Arial" panose="020B0604020202020204" pitchFamily="34" charset="0"/>
              <a:buChar char="•"/>
            </a:pPr>
            <a:endParaRPr lang="en-US" altLang="zh-CN"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1464599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日期占位符 3"/>
          <p:cNvSpPr>
            <a:spLocks noGrp="1"/>
          </p:cNvSpPr>
          <p:nvPr>
            <p:ph type="dt" sz="quarter" idx="10"/>
          </p:nvPr>
        </p:nvSpPr>
        <p:spPr/>
        <p:txBody>
          <a:bodyPr/>
          <a:lstStyle/>
          <a:p>
            <a:pPr>
              <a:defRPr/>
            </a:pPr>
            <a:fld id="{7159EAC3-0127-4ACF-9E22-E2734FA512C7}" type="datetime1">
              <a:rPr lang="zh-CN" altLang="en-US"/>
              <a:pPr>
                <a:defRPr/>
              </a:pPr>
              <a:t>2018/7/19</a:t>
            </a:fld>
            <a:endParaRPr lang="zh-CN" altLang="en-US" sz="2200">
              <a:solidFill>
                <a:schemeClr val="tx1"/>
              </a:solidFill>
            </a:endParaRPr>
          </a:p>
        </p:txBody>
      </p:sp>
      <p:sp>
        <p:nvSpPr>
          <p:cNvPr id="66563" name="矩形 27"/>
          <p:cNvSpPr>
            <a:spLocks noChangeArrowheads="1"/>
          </p:cNvSpPr>
          <p:nvPr/>
        </p:nvSpPr>
        <p:spPr bwMode="auto">
          <a:xfrm>
            <a:off x="10583" y="6276842"/>
            <a:ext cx="12179830" cy="574808"/>
          </a:xfrm>
          <a:prstGeom prst="rect">
            <a:avLst/>
          </a:prstGeom>
          <a:solidFill>
            <a:srgbClr val="002060"/>
          </a:solidFill>
          <a:ln w="9525">
            <a:noFill/>
            <a:miter lim="800000"/>
          </a:ln>
        </p:spPr>
        <p:txBody>
          <a:bodyPr lIns="112864" tIns="56432" rIns="112864" bIns="56432"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66564" name="矩形 28"/>
          <p:cNvSpPr>
            <a:spLocks noChangeArrowheads="1"/>
          </p:cNvSpPr>
          <p:nvPr/>
        </p:nvSpPr>
        <p:spPr bwMode="auto">
          <a:xfrm>
            <a:off x="10583" y="6264139"/>
            <a:ext cx="12179830" cy="125441"/>
          </a:xfrm>
          <a:prstGeom prst="rect">
            <a:avLst/>
          </a:prstGeom>
          <a:solidFill>
            <a:srgbClr val="595959"/>
          </a:solidFill>
          <a:ln w="9525">
            <a:noFill/>
            <a:miter lim="800000"/>
          </a:ln>
        </p:spPr>
        <p:txBody>
          <a:bodyPr lIns="112864" tIns="56432" rIns="112864" bIns="56432"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66565" name="矩形 4"/>
          <p:cNvSpPr>
            <a:spLocks noChangeArrowheads="1"/>
          </p:cNvSpPr>
          <p:nvPr/>
        </p:nvSpPr>
        <p:spPr bwMode="auto">
          <a:xfrm>
            <a:off x="10810527" y="541463"/>
            <a:ext cx="74074" cy="431900"/>
          </a:xfrm>
          <a:prstGeom prst="rect">
            <a:avLst/>
          </a:prstGeom>
          <a:solidFill>
            <a:srgbClr val="002060"/>
          </a:solidFill>
          <a:ln w="9525">
            <a:noFill/>
            <a:miter lim="800000"/>
          </a:ln>
        </p:spPr>
        <p:txBody>
          <a:bodyPr lIns="112864" tIns="56432" rIns="112864" bIns="56432" anchor="ctr"/>
          <a:lstStyle/>
          <a:p>
            <a:pPr algn="ctr"/>
            <a:endParaRPr lang="zh-CN" altLang="zh-CN">
              <a:solidFill>
                <a:srgbClr val="FFFFFF"/>
              </a:solidFill>
              <a:ea typeface="方正兰亭细黑_GBK"/>
              <a:cs typeface="方正兰亭细黑_GBK"/>
            </a:endParaRPr>
          </a:p>
        </p:txBody>
      </p:sp>
      <p:sp>
        <p:nvSpPr>
          <p:cNvPr id="66566" name="矩形 5"/>
          <p:cNvSpPr>
            <a:spLocks noChangeArrowheads="1"/>
          </p:cNvSpPr>
          <p:nvPr/>
        </p:nvSpPr>
        <p:spPr bwMode="auto">
          <a:xfrm>
            <a:off x="10711057" y="744711"/>
            <a:ext cx="63492" cy="225478"/>
          </a:xfrm>
          <a:prstGeom prst="rect">
            <a:avLst/>
          </a:prstGeom>
          <a:solidFill>
            <a:srgbClr val="002060"/>
          </a:solidFill>
          <a:ln w="9525">
            <a:noFill/>
            <a:miter lim="800000"/>
          </a:ln>
        </p:spPr>
        <p:txBody>
          <a:bodyPr lIns="112864" tIns="56432" rIns="112864" bIns="56432" anchor="ctr"/>
          <a:lstStyle/>
          <a:p>
            <a:pPr algn="ctr"/>
            <a:endParaRPr lang="zh-CN" altLang="zh-CN">
              <a:solidFill>
                <a:srgbClr val="FFFFFF"/>
              </a:solidFill>
              <a:ea typeface="方正兰亭细黑_GBK"/>
              <a:cs typeface="方正兰亭细黑_GBK"/>
            </a:endParaRPr>
          </a:p>
        </p:txBody>
      </p:sp>
      <p:grpSp>
        <p:nvGrpSpPr>
          <p:cNvPr id="2" name="Group 9"/>
          <p:cNvGrpSpPr/>
          <p:nvPr/>
        </p:nvGrpSpPr>
        <p:grpSpPr bwMode="auto">
          <a:xfrm>
            <a:off x="335316" y="-179429"/>
            <a:ext cx="6767871" cy="1376682"/>
            <a:chOff x="-210740" y="0"/>
            <a:chExt cx="6768744" cy="1214438"/>
          </a:xfrm>
        </p:grpSpPr>
        <p:grpSp>
          <p:nvGrpSpPr>
            <p:cNvPr id="3" name="Group 10"/>
            <p:cNvGrpSpPr/>
            <p:nvPr/>
          </p:nvGrpSpPr>
          <p:grpSpPr bwMode="auto">
            <a:xfrm>
              <a:off x="-210740" y="0"/>
              <a:ext cx="4432155" cy="1214438"/>
              <a:chOff x="-210726" y="0"/>
              <a:chExt cx="4431857" cy="1217711"/>
            </a:xfrm>
          </p:grpSpPr>
          <p:grpSp>
            <p:nvGrpSpPr>
              <p:cNvPr id="4" name="Group 11"/>
              <p:cNvGrpSpPr/>
              <p:nvPr/>
            </p:nvGrpSpPr>
            <p:grpSpPr bwMode="auto">
              <a:xfrm>
                <a:off x="-210726" y="0"/>
                <a:ext cx="2640349" cy="1217711"/>
                <a:chOff x="-210726" y="0"/>
                <a:chExt cx="2640349" cy="1217711"/>
              </a:xfrm>
            </p:grpSpPr>
            <p:sp>
              <p:nvSpPr>
                <p:cNvPr id="66585" name="椭圆 30"/>
                <p:cNvSpPr>
                  <a:spLocks noChangeArrowheads="1"/>
                </p:cNvSpPr>
                <p:nvPr/>
              </p:nvSpPr>
              <p:spPr bwMode="auto">
                <a:xfrm>
                  <a:off x="-210726" y="618546"/>
                  <a:ext cx="831457" cy="599165"/>
                </a:xfrm>
                <a:prstGeom prst="ellipse">
                  <a:avLst/>
                </a:prstGeom>
                <a:solidFill>
                  <a:srgbClr val="FFC000"/>
                </a:solidFill>
                <a:ln w="9525">
                  <a:noFill/>
                  <a:round/>
                </a:ln>
              </p:spPr>
              <p:txBody>
                <a:bodyPr anchor="ctr"/>
                <a:lstStyle/>
                <a:p>
                  <a:pPr algn="ctr"/>
                  <a:endParaRPr lang="zh-CN" altLang="zh-CN" sz="1400">
                    <a:solidFill>
                      <a:srgbClr val="FFFFFF"/>
                    </a:solidFill>
                    <a:latin typeface="宋体" panose="02010600030101010101" pitchFamily="2" charset="-122"/>
                    <a:sym typeface="宋体" panose="02010600030101010101" pitchFamily="2" charset="-122"/>
                  </a:endParaRPr>
                </a:p>
              </p:txBody>
            </p:sp>
            <p:sp>
              <p:nvSpPr>
                <p:cNvPr id="66586" name="TextBox 31"/>
                <p:cNvSpPr>
                  <a:spLocks noChangeArrowheads="1"/>
                </p:cNvSpPr>
                <p:nvPr/>
              </p:nvSpPr>
              <p:spPr bwMode="auto">
                <a:xfrm>
                  <a:off x="182534" y="0"/>
                  <a:ext cx="2247089" cy="993662"/>
                </a:xfrm>
                <a:prstGeom prst="rect">
                  <a:avLst/>
                </a:prstGeom>
                <a:noFill/>
                <a:ln w="9525">
                  <a:noFill/>
                  <a:miter lim="800000"/>
                </a:ln>
              </p:spPr>
              <p:txBody>
                <a:bodyPr>
                  <a:spAutoFit/>
                </a:bodyPr>
                <a:lstStyle/>
                <a:p>
                  <a:endParaRPr lang="zh-CN" altLang="en-US" sz="6700" dirty="0">
                    <a:solidFill>
                      <a:srgbClr val="000000"/>
                    </a:solidFill>
                    <a:sym typeface="Calibri" panose="020F0502020204030204" pitchFamily="34" charset="0"/>
                  </a:endParaRPr>
                </a:p>
              </p:txBody>
            </p:sp>
          </p:grpSp>
          <p:sp>
            <p:nvSpPr>
              <p:cNvPr id="66584" name="直接连接符 21"/>
              <p:cNvSpPr>
                <a:spLocks noChangeShapeType="1"/>
              </p:cNvSpPr>
              <p:nvPr/>
            </p:nvSpPr>
            <p:spPr bwMode="auto">
              <a:xfrm>
                <a:off x="620731" y="1024061"/>
                <a:ext cx="3600400" cy="1"/>
              </a:xfrm>
              <a:prstGeom prst="line">
                <a:avLst/>
              </a:prstGeom>
              <a:noFill/>
              <a:ln w="19050">
                <a:solidFill>
                  <a:srgbClr val="002060"/>
                </a:solidFill>
                <a:round/>
              </a:ln>
            </p:spPr>
            <p:txBody>
              <a:bodyPr/>
              <a:lstStyle/>
              <a:p>
                <a:endParaRPr lang="zh-CN" altLang="en-US"/>
              </a:p>
            </p:txBody>
          </p:sp>
        </p:grpSp>
        <p:sp>
          <p:nvSpPr>
            <p:cNvPr id="66582" name="TextBox 22"/>
            <p:cNvSpPr>
              <a:spLocks noChangeArrowheads="1"/>
            </p:cNvSpPr>
            <p:nvPr/>
          </p:nvSpPr>
          <p:spPr bwMode="auto">
            <a:xfrm>
              <a:off x="1636903" y="543933"/>
              <a:ext cx="4921101" cy="488709"/>
            </a:xfrm>
            <a:prstGeom prst="rect">
              <a:avLst/>
            </a:prstGeom>
            <a:noFill/>
            <a:ln w="9525">
              <a:noFill/>
              <a:miter lim="800000"/>
            </a:ln>
          </p:spPr>
          <p:txBody>
            <a:bodyPr>
              <a:spAutoFit/>
            </a:bodyPr>
            <a:lstStyle/>
            <a:p>
              <a:r>
                <a:rPr lang="zh-CN" altLang="en-US" sz="3000" b="1" dirty="0">
                  <a:solidFill>
                    <a:srgbClr val="262626"/>
                  </a:solidFill>
                  <a:latin typeface="微软雅黑" panose="020B0503020204020204" pitchFamily="34" charset="-122"/>
                  <a:ea typeface="微软雅黑" panose="020B0503020204020204" pitchFamily="34" charset="-122"/>
                  <a:sym typeface="微软雅黑" panose="020B0503020204020204" pitchFamily="34" charset="-122"/>
                </a:rPr>
                <a:t>  票据交易：交易合同</a:t>
              </a:r>
              <a:endParaRPr lang="zh-CN" altLang="en-US" dirty="0"/>
            </a:p>
          </p:txBody>
        </p:sp>
      </p:grpSp>
      <p:grpSp>
        <p:nvGrpSpPr>
          <p:cNvPr id="5" name="组合 24"/>
          <p:cNvGrpSpPr/>
          <p:nvPr/>
        </p:nvGrpSpPr>
        <p:grpSpPr bwMode="auto">
          <a:xfrm>
            <a:off x="1199102" y="1439947"/>
            <a:ext cx="3960000" cy="3960000"/>
            <a:chOff x="2251075" y="838200"/>
            <a:chExt cx="4787900" cy="5162550"/>
          </a:xfrm>
        </p:grpSpPr>
        <p:grpSp>
          <p:nvGrpSpPr>
            <p:cNvPr id="6" name="Group 17"/>
            <p:cNvGrpSpPr/>
            <p:nvPr/>
          </p:nvGrpSpPr>
          <p:grpSpPr bwMode="auto">
            <a:xfrm>
              <a:off x="2251075" y="838200"/>
              <a:ext cx="4787900" cy="5162550"/>
              <a:chOff x="0" y="0"/>
              <a:chExt cx="2782887" cy="3000375"/>
            </a:xfrm>
          </p:grpSpPr>
          <p:sp>
            <p:nvSpPr>
              <p:cNvPr id="66578" name="Freeform 50"/>
              <p:cNvSpPr>
                <a:spLocks noChangeArrowheads="1"/>
              </p:cNvSpPr>
              <p:nvPr/>
            </p:nvSpPr>
            <p:spPr bwMode="auto">
              <a:xfrm>
                <a:off x="0" y="0"/>
                <a:ext cx="1730375" cy="2087562"/>
              </a:xfrm>
              <a:custGeom>
                <a:avLst/>
                <a:gdLst>
                  <a:gd name="T0" fmla="*/ 2147483647 w 365"/>
                  <a:gd name="T1" fmla="*/ 2147483647 h 437"/>
                  <a:gd name="T2" fmla="*/ 2147483647 w 365"/>
                  <a:gd name="T3" fmla="*/ 2147483647 h 437"/>
                  <a:gd name="T4" fmla="*/ 2147483647 w 365"/>
                  <a:gd name="T5" fmla="*/ 0 h 437"/>
                  <a:gd name="T6" fmla="*/ 2147483647 w 365"/>
                  <a:gd name="T7" fmla="*/ 2147483647 h 437"/>
                  <a:gd name="T8" fmla="*/ 0 w 365"/>
                  <a:gd name="T9" fmla="*/ 2147483647 h 437"/>
                  <a:gd name="T10" fmla="*/ 2147483647 w 365"/>
                  <a:gd name="T11" fmla="*/ 2147483647 h 437"/>
                  <a:gd name="T12" fmla="*/ 2147483647 w 365"/>
                  <a:gd name="T13" fmla="*/ 2147483647 h 437"/>
                  <a:gd name="T14" fmla="*/ 2147483647 w 365"/>
                  <a:gd name="T15" fmla="*/ 2147483647 h 437"/>
                  <a:gd name="T16" fmla="*/ 2147483647 w 365"/>
                  <a:gd name="T17" fmla="*/ 2147483647 h 437"/>
                  <a:gd name="T18" fmla="*/ 2147483647 w 365"/>
                  <a:gd name="T19" fmla="*/ 2147483647 h 437"/>
                  <a:gd name="T20" fmla="*/ 2147483647 w 365"/>
                  <a:gd name="T21" fmla="*/ 2147483647 h 437"/>
                  <a:gd name="T22" fmla="*/ 2147483647 w 365"/>
                  <a:gd name="T23" fmla="*/ 2147483647 h 437"/>
                  <a:gd name="T24" fmla="*/ 2147483647 w 365"/>
                  <a:gd name="T25" fmla="*/ 2147483647 h 437"/>
                  <a:gd name="T26" fmla="*/ 2147483647 w 365"/>
                  <a:gd name="T27" fmla="*/ 2147483647 h 437"/>
                  <a:gd name="T28" fmla="*/ 2147483647 w 365"/>
                  <a:gd name="T29" fmla="*/ 2147483647 h 43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65"/>
                  <a:gd name="T46" fmla="*/ 0 h 437"/>
                  <a:gd name="T47" fmla="*/ 365 w 365"/>
                  <a:gd name="T48" fmla="*/ 437 h 43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65" h="437">
                    <a:moveTo>
                      <a:pt x="322" y="44"/>
                    </a:moveTo>
                    <a:cubicBezTo>
                      <a:pt x="304" y="22"/>
                      <a:pt x="304" y="22"/>
                      <a:pt x="304" y="22"/>
                    </a:cubicBezTo>
                    <a:cubicBezTo>
                      <a:pt x="286" y="0"/>
                      <a:pt x="286" y="0"/>
                      <a:pt x="286" y="0"/>
                    </a:cubicBezTo>
                    <a:cubicBezTo>
                      <a:pt x="286" y="43"/>
                      <a:pt x="286" y="43"/>
                      <a:pt x="286" y="43"/>
                    </a:cubicBezTo>
                    <a:cubicBezTo>
                      <a:pt x="127" y="46"/>
                      <a:pt x="0" y="176"/>
                      <a:pt x="0" y="335"/>
                    </a:cubicBezTo>
                    <a:cubicBezTo>
                      <a:pt x="0" y="371"/>
                      <a:pt x="6" y="405"/>
                      <a:pt x="18" y="437"/>
                    </a:cubicBezTo>
                    <a:cubicBezTo>
                      <a:pt x="40" y="377"/>
                      <a:pt x="40" y="377"/>
                      <a:pt x="40" y="377"/>
                    </a:cubicBezTo>
                    <a:cubicBezTo>
                      <a:pt x="115" y="389"/>
                      <a:pt x="115" y="389"/>
                      <a:pt x="115" y="389"/>
                    </a:cubicBezTo>
                    <a:cubicBezTo>
                      <a:pt x="100" y="342"/>
                      <a:pt x="105" y="289"/>
                      <a:pt x="132" y="242"/>
                    </a:cubicBezTo>
                    <a:cubicBezTo>
                      <a:pt x="165" y="185"/>
                      <a:pt x="224" y="152"/>
                      <a:pt x="286" y="149"/>
                    </a:cubicBezTo>
                    <a:cubicBezTo>
                      <a:pt x="286" y="191"/>
                      <a:pt x="286" y="191"/>
                      <a:pt x="286" y="191"/>
                    </a:cubicBezTo>
                    <a:cubicBezTo>
                      <a:pt x="304" y="169"/>
                      <a:pt x="304" y="169"/>
                      <a:pt x="304" y="169"/>
                    </a:cubicBezTo>
                    <a:cubicBezTo>
                      <a:pt x="319" y="151"/>
                      <a:pt x="319" y="151"/>
                      <a:pt x="319" y="151"/>
                    </a:cubicBezTo>
                    <a:cubicBezTo>
                      <a:pt x="365" y="96"/>
                      <a:pt x="365" y="96"/>
                      <a:pt x="365" y="96"/>
                    </a:cubicBezTo>
                    <a:lnTo>
                      <a:pt x="322" y="44"/>
                    </a:lnTo>
                    <a:close/>
                  </a:path>
                </a:pathLst>
              </a:custGeom>
              <a:solidFill>
                <a:srgbClr val="FFC000"/>
              </a:solidFill>
              <a:ln w="0">
                <a:solidFill>
                  <a:srgbClr val="FFFFFF"/>
                </a:solidFill>
                <a:miter lim="800000"/>
              </a:ln>
            </p:spPr>
            <p:txBody>
              <a:bodyPr/>
              <a:lstStyle/>
              <a:p>
                <a:pPr eaLnBrk="0" hangingPunct="0"/>
                <a:endParaRPr lang="zh-CN" altLang="zh-CN">
                  <a:solidFill>
                    <a:srgbClr val="000000"/>
                  </a:solidFill>
                  <a:latin typeface="Calibri" panose="020F0502020204030204" pitchFamily="34" charset="0"/>
                  <a:ea typeface="MS PGothic" panose="020B0600070205080204" pitchFamily="34" charset="-128"/>
                  <a:sym typeface="Calibri" panose="020F0502020204030204" pitchFamily="34" charset="0"/>
                </a:endParaRPr>
              </a:p>
            </p:txBody>
          </p:sp>
          <p:sp>
            <p:nvSpPr>
              <p:cNvPr id="66579" name="Freeform 51"/>
              <p:cNvSpPr>
                <a:spLocks noChangeArrowheads="1"/>
              </p:cNvSpPr>
              <p:nvPr/>
            </p:nvSpPr>
            <p:spPr bwMode="auto">
              <a:xfrm>
                <a:off x="28575" y="1873250"/>
                <a:ext cx="2428875" cy="1127125"/>
              </a:xfrm>
              <a:custGeom>
                <a:avLst/>
                <a:gdLst>
                  <a:gd name="T0" fmla="*/ 2147483647 w 512"/>
                  <a:gd name="T1" fmla="*/ 2147483647 h 236"/>
                  <a:gd name="T2" fmla="*/ 2147483647 w 512"/>
                  <a:gd name="T3" fmla="*/ 2147483647 h 236"/>
                  <a:gd name="T4" fmla="*/ 2147483647 w 512"/>
                  <a:gd name="T5" fmla="*/ 2147483647 h 236"/>
                  <a:gd name="T6" fmla="*/ 2147483647 w 512"/>
                  <a:gd name="T7" fmla="*/ 2147483647 h 236"/>
                  <a:gd name="T8" fmla="*/ 2147483647 w 512"/>
                  <a:gd name="T9" fmla="*/ 2147483647 h 236"/>
                  <a:gd name="T10" fmla="*/ 2147483647 w 512"/>
                  <a:gd name="T11" fmla="*/ 2147483647 h 236"/>
                  <a:gd name="T12" fmla="*/ 2147483647 w 512"/>
                  <a:gd name="T13" fmla="*/ 2147483647 h 236"/>
                  <a:gd name="T14" fmla="*/ 2147483647 w 512"/>
                  <a:gd name="T15" fmla="*/ 0 h 236"/>
                  <a:gd name="T16" fmla="*/ 2147483647 w 512"/>
                  <a:gd name="T17" fmla="*/ 2147483647 h 236"/>
                  <a:gd name="T18" fmla="*/ 2147483647 w 512"/>
                  <a:gd name="T19" fmla="*/ 2147483647 h 236"/>
                  <a:gd name="T20" fmla="*/ 0 w 512"/>
                  <a:gd name="T21" fmla="*/ 2147483647 h 236"/>
                  <a:gd name="T22" fmla="*/ 2147483647 w 512"/>
                  <a:gd name="T23" fmla="*/ 2147483647 h 236"/>
                  <a:gd name="T24" fmla="*/ 2147483647 w 512"/>
                  <a:gd name="T25" fmla="*/ 2147483647 h 236"/>
                  <a:gd name="T26" fmla="*/ 2147483647 w 512"/>
                  <a:gd name="T27" fmla="*/ 2147483647 h 236"/>
                  <a:gd name="T28" fmla="*/ 2147483647 w 512"/>
                  <a:gd name="T29" fmla="*/ 2147483647 h 2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512"/>
                  <a:gd name="T46" fmla="*/ 0 h 236"/>
                  <a:gd name="T47" fmla="*/ 512 w 512"/>
                  <a:gd name="T48" fmla="*/ 236 h 2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512" h="236">
                    <a:moveTo>
                      <a:pt x="449" y="141"/>
                    </a:moveTo>
                    <a:cubicBezTo>
                      <a:pt x="422" y="70"/>
                      <a:pt x="422" y="70"/>
                      <a:pt x="422" y="70"/>
                    </a:cubicBezTo>
                    <a:cubicBezTo>
                      <a:pt x="365" y="132"/>
                      <a:pt x="270" y="148"/>
                      <a:pt x="194" y="104"/>
                    </a:cubicBezTo>
                    <a:cubicBezTo>
                      <a:pt x="166" y="89"/>
                      <a:pt x="145" y="67"/>
                      <a:pt x="129" y="42"/>
                    </a:cubicBezTo>
                    <a:cubicBezTo>
                      <a:pt x="165" y="21"/>
                      <a:pt x="165" y="21"/>
                      <a:pt x="165" y="21"/>
                    </a:cubicBezTo>
                    <a:cubicBezTo>
                      <a:pt x="137" y="16"/>
                      <a:pt x="137" y="16"/>
                      <a:pt x="137" y="16"/>
                    </a:cubicBezTo>
                    <a:cubicBezTo>
                      <a:pt x="114" y="12"/>
                      <a:pt x="114" y="12"/>
                      <a:pt x="114" y="12"/>
                    </a:cubicBezTo>
                    <a:cubicBezTo>
                      <a:pt x="43" y="0"/>
                      <a:pt x="43" y="0"/>
                      <a:pt x="43" y="0"/>
                    </a:cubicBezTo>
                    <a:cubicBezTo>
                      <a:pt x="20" y="64"/>
                      <a:pt x="20" y="64"/>
                      <a:pt x="20" y="64"/>
                    </a:cubicBezTo>
                    <a:cubicBezTo>
                      <a:pt x="10" y="90"/>
                      <a:pt x="10" y="90"/>
                      <a:pt x="10" y="90"/>
                    </a:cubicBezTo>
                    <a:cubicBezTo>
                      <a:pt x="0" y="116"/>
                      <a:pt x="0" y="116"/>
                      <a:pt x="0" y="116"/>
                    </a:cubicBezTo>
                    <a:cubicBezTo>
                      <a:pt x="36" y="96"/>
                      <a:pt x="36" y="96"/>
                      <a:pt x="36" y="96"/>
                    </a:cubicBezTo>
                    <a:cubicBezTo>
                      <a:pt x="88" y="180"/>
                      <a:pt x="181" y="236"/>
                      <a:pt x="287" y="236"/>
                    </a:cubicBezTo>
                    <a:cubicBezTo>
                      <a:pt x="377" y="236"/>
                      <a:pt x="458" y="195"/>
                      <a:pt x="512" y="130"/>
                    </a:cubicBezTo>
                    <a:lnTo>
                      <a:pt x="449" y="141"/>
                    </a:lnTo>
                    <a:close/>
                  </a:path>
                </a:pathLst>
              </a:custGeom>
              <a:solidFill>
                <a:srgbClr val="C0C0C0"/>
              </a:solidFill>
              <a:ln w="0">
                <a:solidFill>
                  <a:srgbClr val="FFFFFF"/>
                </a:solidFill>
                <a:miter lim="800000"/>
              </a:ln>
            </p:spPr>
            <p:txBody>
              <a:bodyPr lIns="90170" tIns="46990" rIns="90170" bIns="46990"/>
              <a:lstStyle/>
              <a:p>
                <a:pPr eaLnBrk="0" hangingPunct="0"/>
                <a:endParaRPr lang="zh-CN" altLang="zh-CN">
                  <a:solidFill>
                    <a:srgbClr val="000000"/>
                  </a:solidFill>
                  <a:latin typeface="Calibri" panose="020F0502020204030204" pitchFamily="34" charset="0"/>
                  <a:ea typeface="MS PGothic" panose="020B0600070205080204" pitchFamily="34" charset="-128"/>
                  <a:sym typeface="Calibri" panose="020F0502020204030204" pitchFamily="34" charset="0"/>
                </a:endParaRPr>
              </a:p>
            </p:txBody>
          </p:sp>
          <p:sp>
            <p:nvSpPr>
              <p:cNvPr id="66580" name="Freeform 52"/>
              <p:cNvSpPr>
                <a:spLocks noChangeArrowheads="1"/>
              </p:cNvSpPr>
              <p:nvPr/>
            </p:nvSpPr>
            <p:spPr bwMode="auto">
              <a:xfrm>
                <a:off x="1584325" y="225425"/>
                <a:ext cx="1198562" cy="2244725"/>
              </a:xfrm>
              <a:custGeom>
                <a:avLst/>
                <a:gdLst>
                  <a:gd name="T0" fmla="*/ 2147483647 w 252"/>
                  <a:gd name="T1" fmla="*/ 2147483647 h 470"/>
                  <a:gd name="T2" fmla="*/ 2147483647 w 252"/>
                  <a:gd name="T3" fmla="*/ 2147483647 h 470"/>
                  <a:gd name="T4" fmla="*/ 2147483647 w 252"/>
                  <a:gd name="T5" fmla="*/ 0 h 470"/>
                  <a:gd name="T6" fmla="*/ 2147483647 w 252"/>
                  <a:gd name="T7" fmla="*/ 2147483647 h 470"/>
                  <a:gd name="T8" fmla="*/ 0 w 252"/>
                  <a:gd name="T9" fmla="*/ 2147483647 h 470"/>
                  <a:gd name="T10" fmla="*/ 2147483647 w 252"/>
                  <a:gd name="T11" fmla="*/ 2147483647 h 470"/>
                  <a:gd name="T12" fmla="*/ 2147483647 w 252"/>
                  <a:gd name="T13" fmla="*/ 2147483647 h 470"/>
                  <a:gd name="T14" fmla="*/ 2147483647 w 252"/>
                  <a:gd name="T15" fmla="*/ 2147483647 h 470"/>
                  <a:gd name="T16" fmla="*/ 2147483647 w 252"/>
                  <a:gd name="T17" fmla="*/ 2147483647 h 470"/>
                  <a:gd name="T18" fmla="*/ 2147483647 w 252"/>
                  <a:gd name="T19" fmla="*/ 2147483647 h 470"/>
                  <a:gd name="T20" fmla="*/ 2147483647 w 252"/>
                  <a:gd name="T21" fmla="*/ 2147483647 h 470"/>
                  <a:gd name="T22" fmla="*/ 2147483647 w 252"/>
                  <a:gd name="T23" fmla="*/ 2147483647 h 470"/>
                  <a:gd name="T24" fmla="*/ 2147483647 w 252"/>
                  <a:gd name="T25" fmla="*/ 2147483647 h 470"/>
                  <a:gd name="T26" fmla="*/ 2147483647 w 252"/>
                  <a:gd name="T27" fmla="*/ 2147483647 h 470"/>
                  <a:gd name="T28" fmla="*/ 2147483647 w 252"/>
                  <a:gd name="T29" fmla="*/ 2147483647 h 47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52"/>
                  <a:gd name="T46" fmla="*/ 0 h 470"/>
                  <a:gd name="T47" fmla="*/ 252 w 252"/>
                  <a:gd name="T48" fmla="*/ 470 h 47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52" h="470">
                    <a:moveTo>
                      <a:pt x="216" y="429"/>
                    </a:moveTo>
                    <a:cubicBezTo>
                      <a:pt x="238" y="387"/>
                      <a:pt x="251" y="339"/>
                      <a:pt x="251" y="288"/>
                    </a:cubicBezTo>
                    <a:cubicBezTo>
                      <a:pt x="251" y="144"/>
                      <a:pt x="146" y="23"/>
                      <a:pt x="8" y="0"/>
                    </a:cubicBezTo>
                    <a:cubicBezTo>
                      <a:pt x="49" y="49"/>
                      <a:pt x="49" y="49"/>
                      <a:pt x="49" y="49"/>
                    </a:cubicBezTo>
                    <a:cubicBezTo>
                      <a:pt x="0" y="107"/>
                      <a:pt x="0" y="107"/>
                      <a:pt x="0" y="107"/>
                    </a:cubicBezTo>
                    <a:cubicBezTo>
                      <a:pt x="18" y="111"/>
                      <a:pt x="35" y="118"/>
                      <a:pt x="52" y="127"/>
                    </a:cubicBezTo>
                    <a:cubicBezTo>
                      <a:pt x="139" y="177"/>
                      <a:pt x="170" y="287"/>
                      <a:pt x="123" y="375"/>
                    </a:cubicBezTo>
                    <a:cubicBezTo>
                      <a:pt x="87" y="354"/>
                      <a:pt x="87" y="354"/>
                      <a:pt x="87" y="354"/>
                    </a:cubicBezTo>
                    <a:cubicBezTo>
                      <a:pt x="97" y="381"/>
                      <a:pt x="97" y="381"/>
                      <a:pt x="97" y="381"/>
                    </a:cubicBezTo>
                    <a:cubicBezTo>
                      <a:pt x="105" y="403"/>
                      <a:pt x="105" y="403"/>
                      <a:pt x="105" y="403"/>
                    </a:cubicBezTo>
                    <a:cubicBezTo>
                      <a:pt x="130" y="470"/>
                      <a:pt x="130" y="470"/>
                      <a:pt x="130" y="470"/>
                    </a:cubicBezTo>
                    <a:cubicBezTo>
                      <a:pt x="197" y="459"/>
                      <a:pt x="197" y="459"/>
                      <a:pt x="197" y="459"/>
                    </a:cubicBezTo>
                    <a:cubicBezTo>
                      <a:pt x="224" y="454"/>
                      <a:pt x="224" y="454"/>
                      <a:pt x="224" y="454"/>
                    </a:cubicBezTo>
                    <a:cubicBezTo>
                      <a:pt x="252" y="450"/>
                      <a:pt x="252" y="450"/>
                      <a:pt x="252" y="450"/>
                    </a:cubicBezTo>
                    <a:lnTo>
                      <a:pt x="216" y="429"/>
                    </a:lnTo>
                    <a:close/>
                  </a:path>
                </a:pathLst>
              </a:custGeom>
              <a:solidFill>
                <a:srgbClr val="003366"/>
              </a:solidFill>
              <a:ln w="0">
                <a:solidFill>
                  <a:srgbClr val="FFFFFF"/>
                </a:solidFill>
                <a:miter lim="800000"/>
              </a:ln>
            </p:spPr>
            <p:txBody>
              <a:bodyPr lIns="90170" tIns="46990" rIns="90170" bIns="46990"/>
              <a:lstStyle/>
              <a:p>
                <a:pPr eaLnBrk="0" hangingPunct="0"/>
                <a:endParaRPr lang="zh-CN" altLang="zh-CN">
                  <a:solidFill>
                    <a:srgbClr val="000000"/>
                  </a:solidFill>
                  <a:latin typeface="Calibri" panose="020F0502020204030204" pitchFamily="34" charset="0"/>
                  <a:ea typeface="MS PGothic" panose="020B0600070205080204" pitchFamily="34" charset="-128"/>
                  <a:sym typeface="Calibri" panose="020F0502020204030204" pitchFamily="34" charset="0"/>
                </a:endParaRPr>
              </a:p>
            </p:txBody>
          </p:sp>
        </p:grpSp>
        <p:sp>
          <p:nvSpPr>
            <p:cNvPr id="66575" name="WordArt 17"/>
            <p:cNvSpPr>
              <a:spLocks noChangeArrowheads="1" noChangeShapeType="1" noTextEdit="1"/>
            </p:cNvSpPr>
            <p:nvPr/>
          </p:nvSpPr>
          <p:spPr bwMode="auto">
            <a:xfrm rot="-2897225">
              <a:off x="2624138" y="2290763"/>
              <a:ext cx="1524000" cy="584200"/>
            </a:xfrm>
            <a:prstGeom prst="rect">
              <a:avLst/>
            </a:prstGeom>
          </p:spPr>
          <p:txBody>
            <a:bodyPr spcFirstLastPara="1" wrap="none" fromWordArt="1">
              <a:prstTxWarp prst="textArchUp">
                <a:avLst>
                  <a:gd name="adj" fmla="val 10800004"/>
                </a:avLst>
              </a:prstTxWarp>
            </a:bodyPr>
            <a:lstStyle/>
            <a:p>
              <a:pPr algn="ctr"/>
              <a:r>
                <a:rPr lang="zh-CN" altLang="en-US" sz="4900" b="1" kern="10" dirty="0">
                  <a:ln w="9525">
                    <a:noFill/>
                    <a:round/>
                  </a:ln>
                  <a:solidFill>
                    <a:schemeClr val="bg1"/>
                  </a:solidFill>
                  <a:latin typeface="黑体" panose="02010609060101010101" pitchFamily="49" charset="-122"/>
                  <a:ea typeface="黑体" panose="02010609060101010101" pitchFamily="49" charset="-122"/>
                </a:rPr>
                <a:t>成交单</a:t>
              </a:r>
            </a:p>
          </p:txBody>
        </p:sp>
        <p:sp>
          <p:nvSpPr>
            <p:cNvPr id="66576" name="WordArt 17"/>
            <p:cNvSpPr>
              <a:spLocks noChangeArrowheads="1" noChangeShapeType="1" noTextEdit="1"/>
            </p:cNvSpPr>
            <p:nvPr/>
          </p:nvSpPr>
          <p:spPr bwMode="auto">
            <a:xfrm rot="3702775">
              <a:off x="5308600" y="2501900"/>
              <a:ext cx="1524000" cy="584200"/>
            </a:xfrm>
            <a:prstGeom prst="rect">
              <a:avLst/>
            </a:prstGeom>
          </p:spPr>
          <p:txBody>
            <a:bodyPr spcFirstLastPara="1" wrap="none" fromWordArt="1">
              <a:prstTxWarp prst="textArchUp">
                <a:avLst>
                  <a:gd name="adj" fmla="val 10800004"/>
                </a:avLst>
              </a:prstTxWarp>
            </a:bodyPr>
            <a:lstStyle/>
            <a:p>
              <a:pPr algn="ctr"/>
              <a:r>
                <a:rPr lang="zh-CN" altLang="en-US" sz="4900" b="1" kern="10">
                  <a:ln w="9525">
                    <a:noFill/>
                    <a:round/>
                  </a:ln>
                  <a:solidFill>
                    <a:schemeClr val="bg1"/>
                  </a:solidFill>
                  <a:latin typeface="黑体" panose="02010609060101010101" pitchFamily="49" charset="-122"/>
                  <a:ea typeface="黑体" panose="02010609060101010101" pitchFamily="49" charset="-122"/>
                </a:rPr>
                <a:t>主协议</a:t>
              </a:r>
            </a:p>
          </p:txBody>
        </p:sp>
        <p:sp>
          <p:nvSpPr>
            <p:cNvPr id="66577" name="WordArt 17"/>
            <p:cNvSpPr>
              <a:spLocks noChangeArrowheads="1" noChangeShapeType="1" noTextEdit="1"/>
            </p:cNvSpPr>
            <p:nvPr/>
          </p:nvSpPr>
          <p:spPr bwMode="auto">
            <a:xfrm rot="-10757225">
              <a:off x="3022600" y="5005388"/>
              <a:ext cx="2844800" cy="406400"/>
            </a:xfrm>
            <a:prstGeom prst="rect">
              <a:avLst/>
            </a:prstGeom>
          </p:spPr>
          <p:txBody>
            <a:bodyPr spcFirstLastPara="1" wrap="none" fromWordArt="1">
              <a:prstTxWarp prst="textArchUp">
                <a:avLst>
                  <a:gd name="adj" fmla="val 10800004"/>
                </a:avLst>
              </a:prstTxWarp>
            </a:bodyPr>
            <a:lstStyle/>
            <a:p>
              <a:pPr algn="ctr"/>
              <a:r>
                <a:rPr lang="zh-CN" altLang="en-US" sz="3500" b="1" kern="10">
                  <a:ln w="9525">
                    <a:noFill/>
                    <a:round/>
                  </a:ln>
                  <a:solidFill>
                    <a:schemeClr val="bg1"/>
                  </a:solidFill>
                  <a:latin typeface="黑体" panose="02010609060101010101" pitchFamily="49" charset="-122"/>
                  <a:ea typeface="黑体" panose="02010609060101010101" pitchFamily="49" charset="-122"/>
                </a:rPr>
                <a:t>补充协议（若有）</a:t>
              </a:r>
            </a:p>
          </p:txBody>
        </p:sp>
      </p:grpSp>
      <p:sp>
        <p:nvSpPr>
          <p:cNvPr id="66569" name="TextBox 42"/>
          <p:cNvSpPr>
            <a:spLocks noChangeArrowheads="1"/>
          </p:cNvSpPr>
          <p:nvPr/>
        </p:nvSpPr>
        <p:spPr bwMode="auto">
          <a:xfrm>
            <a:off x="6043018" y="2529694"/>
            <a:ext cx="4984736" cy="2052959"/>
          </a:xfrm>
          <a:prstGeom prst="rect">
            <a:avLst/>
          </a:prstGeom>
          <a:noFill/>
          <a:ln w="9525">
            <a:noFill/>
            <a:miter lim="800000"/>
          </a:ln>
        </p:spPr>
        <p:txBody>
          <a:bodyPr wrap="square" lIns="112864" tIns="56432" rIns="112864" bIns="56432">
            <a:spAutoFit/>
          </a:bodyPr>
          <a:lstStyle/>
          <a:p>
            <a:pPr marL="342900" indent="-342900">
              <a:buFont typeface="Arial" panose="020B0604020202020204" pitchFamily="34" charset="0"/>
              <a:buChar char="•"/>
            </a:pPr>
            <a:r>
              <a:rPr lang="zh-CN" altLang="en-US" b="1" dirty="0">
                <a:solidFill>
                  <a:srgbClr val="002060"/>
                </a:solidFill>
                <a:latin typeface="微软雅黑" panose="020B0503020204020204" pitchFamily="34" charset="-122"/>
                <a:ea typeface="微软雅黑" panose="020B0503020204020204" pitchFamily="34" charset="-122"/>
                <a:sym typeface="微软雅黑" panose="020B0503020204020204" pitchFamily="34" charset="-122"/>
              </a:rPr>
              <a:t> 电子成交单、主协议、补充协议（若有）构成完整的票据交易</a:t>
            </a:r>
            <a:r>
              <a:rPr lang="zh-CN" altLang="en-US" b="1" dirty="0" smtClean="0">
                <a:solidFill>
                  <a:srgbClr val="002060"/>
                </a:solidFill>
                <a:latin typeface="微软雅黑" panose="020B0503020204020204" pitchFamily="34" charset="-122"/>
                <a:ea typeface="微软雅黑" panose="020B0503020204020204" pitchFamily="34" charset="-122"/>
                <a:sym typeface="微软雅黑" panose="020B0503020204020204" pitchFamily="34" charset="-122"/>
              </a:rPr>
              <a:t>合同</a:t>
            </a:r>
            <a:endParaRPr lang="en-US" altLang="zh-CN" b="1" dirty="0" smtClean="0">
              <a:solidFill>
                <a:srgbClr val="002060"/>
              </a:solidFill>
              <a:latin typeface="微软雅黑" panose="020B0503020204020204" pitchFamily="34" charset="-122"/>
              <a:ea typeface="微软雅黑" panose="020B0503020204020204" pitchFamily="34" charset="-122"/>
              <a:sym typeface="微软雅黑" panose="020B0503020204020204" pitchFamily="34" charset="-122"/>
            </a:endParaRPr>
          </a:p>
          <a:p>
            <a:pPr marL="342900" indent="-342900">
              <a:buFont typeface="Arial" panose="020B0604020202020204" pitchFamily="34" charset="0"/>
              <a:buChar char="•"/>
            </a:pPr>
            <a:endParaRPr lang="en-US" altLang="zh-CN" b="1" dirty="0">
              <a:solidFill>
                <a:srgbClr val="002060"/>
              </a:solidFill>
              <a:latin typeface="微软雅黑" panose="020B0503020204020204" pitchFamily="34" charset="-122"/>
              <a:ea typeface="微软雅黑" panose="020B0503020204020204" pitchFamily="34" charset="-122"/>
              <a:sym typeface="微软雅黑" panose="020B0503020204020204" pitchFamily="34" charset="-122"/>
            </a:endParaRPr>
          </a:p>
          <a:p>
            <a:endParaRPr lang="en-US" altLang="zh-CN" b="1" dirty="0">
              <a:solidFill>
                <a:srgbClr val="002060"/>
              </a:solidFill>
              <a:latin typeface="微软雅黑" panose="020B0503020204020204" pitchFamily="34" charset="-122"/>
              <a:ea typeface="微软雅黑" panose="020B0503020204020204" pitchFamily="34" charset="-122"/>
              <a:sym typeface="微软雅黑" panose="020B0503020204020204" pitchFamily="34" charset="-122"/>
            </a:endParaRPr>
          </a:p>
          <a:p>
            <a:pPr marL="342900" indent="-342900">
              <a:buFont typeface="Arial" panose="020B0604020202020204" pitchFamily="34" charset="0"/>
              <a:buChar char="•"/>
            </a:pPr>
            <a:r>
              <a:rPr lang="zh-CN" altLang="en-US" b="1" dirty="0">
                <a:solidFill>
                  <a:srgbClr val="002060"/>
                </a:solidFill>
                <a:latin typeface="微软雅黑" panose="020B0503020204020204" pitchFamily="34" charset="-122"/>
                <a:ea typeface="微软雅黑" panose="020B0503020204020204" pitchFamily="34" charset="-122"/>
                <a:sym typeface="微软雅黑" panose="020B0503020204020204" pitchFamily="34" charset="-122"/>
              </a:rPr>
              <a:t> 票据交易合同一经成立，交易双方应当认真履行，不得擅自变更或解除</a:t>
            </a:r>
            <a:endParaRPr lang="en-US" altLang="zh-CN" b="1" dirty="0">
              <a:solidFill>
                <a:srgbClr val="002060"/>
              </a:solidFill>
              <a:latin typeface="微软雅黑" panose="020B0503020204020204" pitchFamily="34" charset="-122"/>
              <a:ea typeface="微软雅黑" panose="020B0503020204020204" pitchFamily="34" charset="-122"/>
              <a:sym typeface="微软雅黑" panose="020B0503020204020204" pitchFamily="34" charset="-122"/>
            </a:endParaRPr>
          </a:p>
          <a:p>
            <a:pPr marL="342900" indent="-342900">
              <a:buFont typeface="Arial" panose="020B0604020202020204" pitchFamily="34" charset="0"/>
              <a:buChar char="•"/>
            </a:pPr>
            <a:endParaRPr lang="zh-CN" altLang="en-US" dirty="0">
              <a:solidFill>
                <a:srgbClr val="002060"/>
              </a:solidFill>
              <a:sym typeface="Calibri" panose="020F0502020204030204" pitchFamily="34" charset="0"/>
            </a:endParaRPr>
          </a:p>
        </p:txBody>
      </p:sp>
      <p:sp>
        <p:nvSpPr>
          <p:cNvPr id="66570" name="椭圆 30"/>
          <p:cNvSpPr>
            <a:spLocks noChangeArrowheads="1"/>
          </p:cNvSpPr>
          <p:nvPr/>
        </p:nvSpPr>
        <p:spPr bwMode="auto">
          <a:xfrm>
            <a:off x="10179842" y="441427"/>
            <a:ext cx="950260" cy="755825"/>
          </a:xfrm>
          <a:prstGeom prst="ellipse">
            <a:avLst/>
          </a:prstGeom>
          <a:solidFill>
            <a:srgbClr val="FFC000"/>
          </a:solidFill>
          <a:ln w="9525">
            <a:noFill/>
            <a:round/>
          </a:ln>
        </p:spPr>
        <p:txBody>
          <a:bodyPr lIns="112864" tIns="56432" rIns="112864" bIns="56432" anchor="ctr"/>
          <a:lstStyle/>
          <a:p>
            <a:pPr algn="ctr"/>
            <a:endParaRPr lang="zh-CN" altLang="en-US" sz="1400">
              <a:solidFill>
                <a:srgbClr val="FFFFFF"/>
              </a:solidFill>
              <a:latin typeface="宋体" panose="02010600030101010101" pitchFamily="2" charset="-122"/>
              <a:sym typeface="宋体" panose="02010600030101010101" pitchFamily="2" charset="-122"/>
            </a:endParaRPr>
          </a:p>
        </p:txBody>
      </p:sp>
      <p:sp>
        <p:nvSpPr>
          <p:cNvPr id="66571" name="矩形 3"/>
          <p:cNvSpPr>
            <a:spLocks noChangeArrowheads="1"/>
          </p:cNvSpPr>
          <p:nvPr/>
        </p:nvSpPr>
        <p:spPr bwMode="auto">
          <a:xfrm>
            <a:off x="10727988" y="655790"/>
            <a:ext cx="1271950" cy="431900"/>
          </a:xfrm>
          <a:prstGeom prst="rect">
            <a:avLst/>
          </a:prstGeom>
          <a:solidFill>
            <a:srgbClr val="002060"/>
          </a:solidFill>
          <a:ln w="9525">
            <a:noFill/>
            <a:miter lim="800000"/>
          </a:ln>
        </p:spPr>
        <p:txBody>
          <a:bodyPr lIns="112864" tIns="56432" rIns="112864" bIns="56432" anchor="ctr"/>
          <a:lstStyle/>
          <a:p>
            <a:pPr algn="ctr"/>
            <a:fld id="{D5A29F87-DCCC-4268-ABAF-31CD906B70CB}" type="slidenum">
              <a:rPr lang="zh-CN" altLang="zh-CN" b="1">
                <a:solidFill>
                  <a:srgbClr val="FFFFFF"/>
                </a:solidFill>
                <a:ea typeface="方正兰亭细黑_GBK"/>
                <a:cs typeface="方正兰亭细黑_GBK"/>
              </a:rPr>
              <a:pPr algn="ctr"/>
              <a:t>22</a:t>
            </a:fld>
            <a:endParaRPr lang="zh-CN" altLang="zh-CN" b="1">
              <a:solidFill>
                <a:srgbClr val="FFFFFF"/>
              </a:solidFill>
              <a:ea typeface="方正兰亭细黑_GBK"/>
              <a:cs typeface="方正兰亭细黑_GBK"/>
            </a:endParaRPr>
          </a:p>
        </p:txBody>
      </p:sp>
      <p:sp>
        <p:nvSpPr>
          <p:cNvPr id="26" name="TextBox 31"/>
          <p:cNvSpPr/>
          <p:nvPr/>
        </p:nvSpPr>
        <p:spPr>
          <a:xfrm>
            <a:off x="239318" y="-147626"/>
            <a:ext cx="2303956" cy="1483572"/>
          </a:xfrm>
          <a:prstGeom prst="rect">
            <a:avLst/>
          </a:prstGeom>
          <a:noFill/>
          <a:ln w="9525">
            <a:noFill/>
          </a:ln>
        </p:spPr>
        <p:txBody>
          <a:bodyPr wrap="square" lIns="112864" tIns="56432" rIns="112864" bIns="56432">
            <a:spAutoFit/>
          </a:bodyPr>
          <a:lstStyle/>
          <a:p>
            <a:pPr lvl="0" eaLnBrk="1" hangingPunct="1"/>
            <a:r>
              <a:rPr lang="en-US" altLang="zh-CN" sz="8900" b="1" dirty="0" smtClean="0">
                <a:solidFill>
                  <a:srgbClr val="002060"/>
                </a:solidFill>
                <a:latin typeface="Times New Roman" panose="02020603050405020304" pitchFamily="18" charset="0"/>
                <a:sym typeface="Times New Roman" panose="02020603050405020304" pitchFamily="18" charset="0"/>
              </a:rPr>
              <a:t>1.</a:t>
            </a:r>
            <a:r>
              <a:rPr lang="en-US" altLang="zh-CN" sz="6700" b="1" dirty="0" smtClean="0">
                <a:solidFill>
                  <a:srgbClr val="002060"/>
                </a:solidFill>
                <a:latin typeface="Times New Roman" panose="02020603050405020304" pitchFamily="18" charset="0"/>
                <a:sym typeface="Times New Roman" panose="02020603050405020304" pitchFamily="18" charset="0"/>
              </a:rPr>
              <a:t>6.</a:t>
            </a:r>
            <a:r>
              <a:rPr lang="en-US" altLang="zh-CN" sz="5900" b="1" dirty="0" smtClean="0">
                <a:solidFill>
                  <a:srgbClr val="002060"/>
                </a:solidFill>
                <a:latin typeface="Times New Roman" panose="02020603050405020304" pitchFamily="18" charset="0"/>
                <a:sym typeface="Times New Roman" panose="02020603050405020304" pitchFamily="18" charset="0"/>
              </a:rPr>
              <a:t>2</a:t>
            </a:r>
            <a:endParaRPr lang="zh-CN" altLang="en-US" sz="5900" dirty="0">
              <a:sym typeface="Calibri" panose="020F0502020204030204" pitchFamily="34" charset="0"/>
            </a:endParaRPr>
          </a:p>
        </p:txBody>
      </p:sp>
    </p:spTree>
    <p:extLst>
      <p:ext uri="{BB962C8B-B14F-4D97-AF65-F5344CB8AC3E}">
        <p14:creationId xmlns:p14="http://schemas.microsoft.com/office/powerpoint/2010/main" val="126357808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日期占位符 3"/>
          <p:cNvSpPr>
            <a:spLocks noGrp="1"/>
          </p:cNvSpPr>
          <p:nvPr>
            <p:ph type="dt" sz="quarter" idx="10"/>
          </p:nvPr>
        </p:nvSpPr>
        <p:spPr/>
        <p:txBody>
          <a:bodyPr/>
          <a:lstStyle/>
          <a:p>
            <a:pPr>
              <a:defRPr/>
            </a:pPr>
            <a:fld id="{7159EAC3-0127-4ACF-9E22-E2734FA512C7}" type="datetime1">
              <a:rPr lang="zh-CN" altLang="en-US"/>
              <a:pPr>
                <a:defRPr/>
              </a:pPr>
              <a:t>2018/7/19</a:t>
            </a:fld>
            <a:endParaRPr lang="zh-CN" altLang="en-US" sz="2200">
              <a:solidFill>
                <a:schemeClr val="tx1"/>
              </a:solidFill>
            </a:endParaRPr>
          </a:p>
        </p:txBody>
      </p:sp>
      <p:sp>
        <p:nvSpPr>
          <p:cNvPr id="67587" name="Rectangle 2"/>
          <p:cNvSpPr>
            <a:spLocks noGrp="1" noChangeArrowheads="1"/>
          </p:cNvSpPr>
          <p:nvPr>
            <p:ph type="body" idx="1"/>
          </p:nvPr>
        </p:nvSpPr>
        <p:spPr>
          <a:xfrm>
            <a:off x="7931410" y="3167027"/>
            <a:ext cx="2953191" cy="1882947"/>
          </a:xfrm>
        </p:spPr>
        <p:txBody>
          <a:bodyPr/>
          <a:lstStyle/>
          <a:p>
            <a:pPr marL="285750" indent="-285750" algn="l">
              <a:lnSpc>
                <a:spcPct val="100000"/>
              </a:lnSpc>
              <a:buClr>
                <a:srgbClr val="C00000"/>
              </a:buClr>
              <a:buFont typeface="Arial" panose="020B0604020202020204" pitchFamily="34" charset="0"/>
              <a:buChar char="•"/>
            </a:pPr>
            <a:r>
              <a:rPr lang="zh-CN" altLang="zh-CN" sz="1800" b="1" dirty="0">
                <a:solidFill>
                  <a:srgbClr val="002060"/>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800" b="1" dirty="0">
                <a:solidFill>
                  <a:srgbClr val="002060"/>
                </a:solidFill>
                <a:latin typeface="微软雅黑" panose="020B0503020204020204" pitchFamily="34" charset="-122"/>
                <a:ea typeface="微软雅黑" panose="020B0503020204020204" pitchFamily="34" charset="-122"/>
                <a:sym typeface="微软雅黑" panose="020B0503020204020204" pitchFamily="34" charset="-122"/>
              </a:rPr>
              <a:t>交易日：</a:t>
            </a:r>
            <a:r>
              <a:rPr lang="zh-CN" altLang="en-US" sz="1800" dirty="0">
                <a:solidFill>
                  <a:srgbClr val="002060"/>
                </a:solidFill>
                <a:latin typeface="微软雅黑" panose="020B0503020204020204" pitchFamily="34" charset="-122"/>
                <a:ea typeface="微软雅黑" panose="020B0503020204020204" pitchFamily="34" charset="-122"/>
                <a:sym typeface="微软雅黑" panose="020B0503020204020204" pitchFamily="34" charset="-122"/>
              </a:rPr>
              <a:t>周一至周五，遇法定节假日调整除外</a:t>
            </a:r>
          </a:p>
          <a:p>
            <a:pPr marL="285750" indent="-285750" algn="l">
              <a:lnSpc>
                <a:spcPct val="100000"/>
              </a:lnSpc>
              <a:buClr>
                <a:srgbClr val="C00000"/>
              </a:buClr>
              <a:buFont typeface="Arial" panose="020B0604020202020204" pitchFamily="34" charset="0"/>
              <a:buChar char="•"/>
            </a:pPr>
            <a:r>
              <a:rPr lang="zh-CN" altLang="en-US" sz="1800" dirty="0" smtClean="0">
                <a:solidFill>
                  <a:srgbClr val="002060"/>
                </a:solidFill>
                <a:latin typeface="微软雅黑" panose="020B0503020204020204" pitchFamily="34" charset="-122"/>
                <a:ea typeface="微软雅黑" panose="020B0503020204020204" pitchFamily="34" charset="-122"/>
                <a:sym typeface="微软雅黑" panose="020B0503020204020204" pitchFamily="34" charset="-122"/>
              </a:rPr>
              <a:t>特殊情况</a:t>
            </a:r>
            <a:r>
              <a:rPr lang="zh-CN" altLang="en-US" sz="1800" dirty="0">
                <a:solidFill>
                  <a:srgbClr val="002060"/>
                </a:solidFill>
                <a:latin typeface="微软雅黑" panose="020B0503020204020204" pitchFamily="34" charset="-122"/>
                <a:ea typeface="微软雅黑" panose="020B0503020204020204" pitchFamily="34" charset="-122"/>
                <a:sym typeface="微软雅黑" panose="020B0503020204020204" pitchFamily="34" charset="-122"/>
              </a:rPr>
              <a:t>下，票交所可以应急延长交易时段；如遇变更，票交所将提前发布公告。</a:t>
            </a:r>
            <a:endParaRPr lang="zh-CN" altLang="zh-CN" sz="1800" dirty="0">
              <a:solidFill>
                <a:srgbClr val="00206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7588" name="矩形 27"/>
          <p:cNvSpPr>
            <a:spLocks noChangeArrowheads="1"/>
          </p:cNvSpPr>
          <p:nvPr/>
        </p:nvSpPr>
        <p:spPr bwMode="auto">
          <a:xfrm>
            <a:off x="10583" y="6276842"/>
            <a:ext cx="12179830" cy="574808"/>
          </a:xfrm>
          <a:prstGeom prst="rect">
            <a:avLst/>
          </a:prstGeom>
          <a:solidFill>
            <a:srgbClr val="002060"/>
          </a:solidFill>
          <a:ln w="9525">
            <a:noFill/>
            <a:miter lim="800000"/>
          </a:ln>
        </p:spPr>
        <p:txBody>
          <a:bodyPr lIns="112864" tIns="56432" rIns="112864" bIns="56432"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67589" name="矩形 28"/>
          <p:cNvSpPr>
            <a:spLocks noChangeArrowheads="1"/>
          </p:cNvSpPr>
          <p:nvPr/>
        </p:nvSpPr>
        <p:spPr bwMode="auto">
          <a:xfrm>
            <a:off x="10583" y="6264139"/>
            <a:ext cx="12179830" cy="125441"/>
          </a:xfrm>
          <a:prstGeom prst="rect">
            <a:avLst/>
          </a:prstGeom>
          <a:solidFill>
            <a:srgbClr val="595959"/>
          </a:solidFill>
          <a:ln w="9525">
            <a:noFill/>
            <a:miter lim="800000"/>
          </a:ln>
        </p:spPr>
        <p:txBody>
          <a:bodyPr lIns="112864" tIns="56432" rIns="112864" bIns="56432"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67590" name="矩形 4"/>
          <p:cNvSpPr>
            <a:spLocks noChangeArrowheads="1"/>
          </p:cNvSpPr>
          <p:nvPr/>
        </p:nvSpPr>
        <p:spPr bwMode="auto">
          <a:xfrm>
            <a:off x="10810527" y="541463"/>
            <a:ext cx="74074" cy="431900"/>
          </a:xfrm>
          <a:prstGeom prst="rect">
            <a:avLst/>
          </a:prstGeom>
          <a:solidFill>
            <a:srgbClr val="002060"/>
          </a:solidFill>
          <a:ln w="9525">
            <a:noFill/>
            <a:miter lim="800000"/>
          </a:ln>
        </p:spPr>
        <p:txBody>
          <a:bodyPr lIns="112864" tIns="56432" rIns="112864" bIns="56432" anchor="ctr"/>
          <a:lstStyle/>
          <a:p>
            <a:pPr algn="ctr"/>
            <a:endParaRPr lang="zh-CN" altLang="zh-CN">
              <a:solidFill>
                <a:srgbClr val="FFFFFF"/>
              </a:solidFill>
              <a:ea typeface="方正兰亭细黑_GBK"/>
              <a:cs typeface="方正兰亭细黑_GBK"/>
            </a:endParaRPr>
          </a:p>
        </p:txBody>
      </p:sp>
      <p:sp>
        <p:nvSpPr>
          <p:cNvPr id="67591" name="矩形 5"/>
          <p:cNvSpPr>
            <a:spLocks noChangeArrowheads="1"/>
          </p:cNvSpPr>
          <p:nvPr/>
        </p:nvSpPr>
        <p:spPr bwMode="auto">
          <a:xfrm>
            <a:off x="10711057" y="744711"/>
            <a:ext cx="63492" cy="225478"/>
          </a:xfrm>
          <a:prstGeom prst="rect">
            <a:avLst/>
          </a:prstGeom>
          <a:solidFill>
            <a:srgbClr val="002060"/>
          </a:solidFill>
          <a:ln w="9525">
            <a:noFill/>
            <a:miter lim="800000"/>
          </a:ln>
        </p:spPr>
        <p:txBody>
          <a:bodyPr lIns="112864" tIns="56432" rIns="112864" bIns="56432" anchor="ctr"/>
          <a:lstStyle/>
          <a:p>
            <a:pPr algn="ctr"/>
            <a:endParaRPr lang="zh-CN" altLang="zh-CN">
              <a:solidFill>
                <a:srgbClr val="FFFFFF"/>
              </a:solidFill>
              <a:ea typeface="方正兰亭细黑_GBK"/>
              <a:cs typeface="方正兰亭细黑_GBK"/>
            </a:endParaRPr>
          </a:p>
        </p:txBody>
      </p:sp>
      <p:grpSp>
        <p:nvGrpSpPr>
          <p:cNvPr id="2" name="Group 10"/>
          <p:cNvGrpSpPr/>
          <p:nvPr/>
        </p:nvGrpSpPr>
        <p:grpSpPr bwMode="auto">
          <a:xfrm>
            <a:off x="575312" y="363207"/>
            <a:ext cx="6671873" cy="668907"/>
            <a:chOff x="-162735" y="543933"/>
            <a:chExt cx="6672743" cy="670505"/>
          </a:xfrm>
        </p:grpSpPr>
        <p:grpSp>
          <p:nvGrpSpPr>
            <p:cNvPr id="3" name="Group 11"/>
            <p:cNvGrpSpPr/>
            <p:nvPr/>
          </p:nvGrpSpPr>
          <p:grpSpPr bwMode="auto">
            <a:xfrm>
              <a:off x="-162735" y="616884"/>
              <a:ext cx="4384150" cy="597554"/>
              <a:chOff x="-162724" y="618546"/>
              <a:chExt cx="4383855" cy="599164"/>
            </a:xfrm>
          </p:grpSpPr>
          <p:sp>
            <p:nvSpPr>
              <p:cNvPr id="67601" name="椭圆 30"/>
              <p:cNvSpPr>
                <a:spLocks noChangeArrowheads="1"/>
              </p:cNvSpPr>
              <p:nvPr/>
            </p:nvSpPr>
            <p:spPr bwMode="auto">
              <a:xfrm>
                <a:off x="-162724" y="618546"/>
                <a:ext cx="783455" cy="599164"/>
              </a:xfrm>
              <a:prstGeom prst="ellipse">
                <a:avLst/>
              </a:prstGeom>
              <a:solidFill>
                <a:srgbClr val="FFC000"/>
              </a:solidFill>
              <a:ln w="9525">
                <a:noFill/>
                <a:round/>
              </a:ln>
            </p:spPr>
            <p:txBody>
              <a:bodyPr anchor="ctr"/>
              <a:lstStyle/>
              <a:p>
                <a:pPr algn="ctr"/>
                <a:endParaRPr lang="zh-CN" altLang="zh-CN" sz="1400">
                  <a:solidFill>
                    <a:srgbClr val="FFFFFF"/>
                  </a:solidFill>
                  <a:latin typeface="宋体" panose="02010600030101010101" pitchFamily="2" charset="-122"/>
                  <a:sym typeface="宋体" panose="02010600030101010101" pitchFamily="2" charset="-122"/>
                </a:endParaRPr>
              </a:p>
            </p:txBody>
          </p:sp>
          <p:sp>
            <p:nvSpPr>
              <p:cNvPr id="67600" name="直接连接符 21"/>
              <p:cNvSpPr>
                <a:spLocks noChangeShapeType="1"/>
              </p:cNvSpPr>
              <p:nvPr/>
            </p:nvSpPr>
            <p:spPr bwMode="auto">
              <a:xfrm>
                <a:off x="620731" y="1024061"/>
                <a:ext cx="3600400" cy="1"/>
              </a:xfrm>
              <a:prstGeom prst="line">
                <a:avLst/>
              </a:prstGeom>
              <a:noFill/>
              <a:ln w="19050">
                <a:solidFill>
                  <a:srgbClr val="002060"/>
                </a:solidFill>
                <a:round/>
              </a:ln>
            </p:spPr>
            <p:txBody>
              <a:bodyPr/>
              <a:lstStyle/>
              <a:p>
                <a:endParaRPr lang="zh-CN" altLang="en-US"/>
              </a:p>
            </p:txBody>
          </p:sp>
        </p:grpSp>
        <p:sp>
          <p:nvSpPr>
            <p:cNvPr id="67598" name="TextBox 22"/>
            <p:cNvSpPr>
              <a:spLocks noChangeArrowheads="1"/>
            </p:cNvSpPr>
            <p:nvPr/>
          </p:nvSpPr>
          <p:spPr bwMode="auto">
            <a:xfrm>
              <a:off x="1588900" y="543933"/>
              <a:ext cx="4921108" cy="555321"/>
            </a:xfrm>
            <a:prstGeom prst="rect">
              <a:avLst/>
            </a:prstGeom>
            <a:noFill/>
            <a:ln w="9525">
              <a:noFill/>
              <a:miter lim="800000"/>
            </a:ln>
          </p:spPr>
          <p:txBody>
            <a:bodyPr>
              <a:spAutoFit/>
            </a:bodyPr>
            <a:lstStyle/>
            <a:p>
              <a:r>
                <a:rPr lang="zh-CN" altLang="en-US" sz="3000" b="1" dirty="0">
                  <a:solidFill>
                    <a:srgbClr val="262626"/>
                  </a:solidFill>
                  <a:latin typeface="微软雅黑" panose="020B0503020204020204" pitchFamily="34" charset="-122"/>
                  <a:ea typeface="微软雅黑" panose="020B0503020204020204" pitchFamily="34" charset="-122"/>
                  <a:sym typeface="微软雅黑" panose="020B0503020204020204" pitchFamily="34" charset="-122"/>
                </a:rPr>
                <a:t>  票据交易：交易时段</a:t>
              </a:r>
              <a:endParaRPr lang="zh-CN" altLang="en-US" dirty="0"/>
            </a:p>
          </p:txBody>
        </p:sp>
      </p:grpSp>
      <p:sp>
        <p:nvSpPr>
          <p:cNvPr id="67593" name="椭圆 30"/>
          <p:cNvSpPr>
            <a:spLocks noChangeArrowheads="1"/>
          </p:cNvSpPr>
          <p:nvPr/>
        </p:nvSpPr>
        <p:spPr bwMode="auto">
          <a:xfrm>
            <a:off x="10179842" y="441427"/>
            <a:ext cx="950260" cy="755825"/>
          </a:xfrm>
          <a:prstGeom prst="ellipse">
            <a:avLst/>
          </a:prstGeom>
          <a:solidFill>
            <a:srgbClr val="FFC000"/>
          </a:solidFill>
          <a:ln w="9525">
            <a:noFill/>
            <a:round/>
          </a:ln>
        </p:spPr>
        <p:txBody>
          <a:bodyPr lIns="112864" tIns="56432" rIns="112864" bIns="56432" anchor="ctr"/>
          <a:lstStyle/>
          <a:p>
            <a:pPr algn="ctr"/>
            <a:endParaRPr lang="zh-CN" altLang="en-US" sz="1400">
              <a:solidFill>
                <a:srgbClr val="FFFFFF"/>
              </a:solidFill>
              <a:latin typeface="宋体" panose="02010600030101010101" pitchFamily="2" charset="-122"/>
              <a:sym typeface="宋体" panose="02010600030101010101" pitchFamily="2" charset="-122"/>
            </a:endParaRPr>
          </a:p>
        </p:txBody>
      </p:sp>
      <p:sp>
        <p:nvSpPr>
          <p:cNvPr id="67594" name="矩形 3"/>
          <p:cNvSpPr>
            <a:spLocks noChangeArrowheads="1"/>
          </p:cNvSpPr>
          <p:nvPr/>
        </p:nvSpPr>
        <p:spPr bwMode="auto">
          <a:xfrm>
            <a:off x="10727988" y="655790"/>
            <a:ext cx="1271950" cy="431900"/>
          </a:xfrm>
          <a:prstGeom prst="rect">
            <a:avLst/>
          </a:prstGeom>
          <a:solidFill>
            <a:srgbClr val="002060"/>
          </a:solidFill>
          <a:ln w="9525">
            <a:noFill/>
            <a:miter lim="800000"/>
          </a:ln>
        </p:spPr>
        <p:txBody>
          <a:bodyPr lIns="112864" tIns="56432" rIns="112864" bIns="56432" anchor="ctr"/>
          <a:lstStyle/>
          <a:p>
            <a:pPr algn="ctr"/>
            <a:fld id="{FF447B09-D607-4921-8D18-7DBC9F181E56}" type="slidenum">
              <a:rPr lang="zh-CN" altLang="zh-CN" b="1">
                <a:solidFill>
                  <a:srgbClr val="FFFFFF"/>
                </a:solidFill>
                <a:ea typeface="方正兰亭细黑_GBK"/>
                <a:cs typeface="方正兰亭细黑_GBK"/>
              </a:rPr>
              <a:pPr algn="ctr"/>
              <a:t>23</a:t>
            </a:fld>
            <a:endParaRPr lang="zh-CN" altLang="zh-CN" b="1">
              <a:solidFill>
                <a:srgbClr val="FFFFFF"/>
              </a:solidFill>
              <a:ea typeface="方正兰亭细黑_GBK"/>
              <a:cs typeface="方正兰亭细黑_GBK"/>
            </a:endParaRPr>
          </a:p>
        </p:txBody>
      </p:sp>
      <p:sp>
        <p:nvSpPr>
          <p:cNvPr id="16" name="TextBox 31"/>
          <p:cNvSpPr/>
          <p:nvPr/>
        </p:nvSpPr>
        <p:spPr>
          <a:xfrm>
            <a:off x="239318" y="-147626"/>
            <a:ext cx="2303956" cy="1483572"/>
          </a:xfrm>
          <a:prstGeom prst="rect">
            <a:avLst/>
          </a:prstGeom>
          <a:noFill/>
          <a:ln w="9525">
            <a:noFill/>
          </a:ln>
        </p:spPr>
        <p:txBody>
          <a:bodyPr wrap="square" lIns="112864" tIns="56432" rIns="112864" bIns="56432">
            <a:spAutoFit/>
          </a:bodyPr>
          <a:lstStyle/>
          <a:p>
            <a:pPr lvl="0" eaLnBrk="1" hangingPunct="1"/>
            <a:r>
              <a:rPr lang="en-US" altLang="zh-CN" sz="8900" b="1" dirty="0" smtClean="0">
                <a:solidFill>
                  <a:srgbClr val="002060"/>
                </a:solidFill>
                <a:latin typeface="Times New Roman" panose="02020603050405020304" pitchFamily="18" charset="0"/>
                <a:sym typeface="Times New Roman" panose="02020603050405020304" pitchFamily="18" charset="0"/>
              </a:rPr>
              <a:t>1.</a:t>
            </a:r>
            <a:r>
              <a:rPr lang="en-US" altLang="zh-CN" sz="6700" b="1" dirty="0" smtClean="0">
                <a:solidFill>
                  <a:srgbClr val="002060"/>
                </a:solidFill>
                <a:latin typeface="Times New Roman" panose="02020603050405020304" pitchFamily="18" charset="0"/>
                <a:sym typeface="Times New Roman" panose="02020603050405020304" pitchFamily="18" charset="0"/>
              </a:rPr>
              <a:t>6.</a:t>
            </a:r>
            <a:r>
              <a:rPr lang="en-US" altLang="zh-CN" sz="5900" b="1" dirty="0" smtClean="0">
                <a:solidFill>
                  <a:srgbClr val="002060"/>
                </a:solidFill>
                <a:latin typeface="Times New Roman" panose="02020603050405020304" pitchFamily="18" charset="0"/>
                <a:sym typeface="Times New Roman" panose="02020603050405020304" pitchFamily="18" charset="0"/>
              </a:rPr>
              <a:t>3</a:t>
            </a:r>
            <a:endParaRPr lang="zh-CN" altLang="en-US" sz="5900" dirty="0">
              <a:sym typeface="Calibri" panose="020F0502020204030204" pitchFamily="34" charset="0"/>
            </a:endParaRPr>
          </a:p>
        </p:txBody>
      </p:sp>
      <p:cxnSp>
        <p:nvCxnSpPr>
          <p:cNvPr id="5" name="直接箭头连接符 4"/>
          <p:cNvCxnSpPr/>
          <p:nvPr/>
        </p:nvCxnSpPr>
        <p:spPr>
          <a:xfrm>
            <a:off x="455342" y="1521582"/>
            <a:ext cx="10752432" cy="0"/>
          </a:xfrm>
          <a:prstGeom prst="straightConnector1">
            <a:avLst/>
          </a:prstGeom>
          <a:ln w="38100">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1054646" y="1521582"/>
            <a:ext cx="0" cy="180020"/>
          </a:xfrm>
          <a:prstGeom prst="line">
            <a:avLst/>
          </a:prstGeom>
          <a:ln w="38100">
            <a:solidFill>
              <a:srgbClr val="002060"/>
            </a:solidFill>
          </a:ln>
        </p:spPr>
        <p:style>
          <a:lnRef idx="3">
            <a:schemeClr val="accent5"/>
          </a:lnRef>
          <a:fillRef idx="0">
            <a:schemeClr val="accent5"/>
          </a:fillRef>
          <a:effectRef idx="2">
            <a:schemeClr val="accent5"/>
          </a:effectRef>
          <a:fontRef idx="minor">
            <a:schemeClr val="tx1"/>
          </a:fontRef>
        </p:style>
      </p:cxnSp>
      <p:sp>
        <p:nvSpPr>
          <p:cNvPr id="8" name="矩形 7"/>
          <p:cNvSpPr/>
          <p:nvPr/>
        </p:nvSpPr>
        <p:spPr>
          <a:xfrm>
            <a:off x="154546" y="1809614"/>
            <a:ext cx="684000" cy="4680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smtClean="0">
                <a:solidFill>
                  <a:sysClr val="windowText" lastClr="000000"/>
                </a:solidFill>
                <a:latin typeface="微软雅黑" panose="020B0503020204020204" pitchFamily="34" charset="-122"/>
                <a:ea typeface="微软雅黑" panose="020B0503020204020204" pitchFamily="34" charset="-122"/>
              </a:rPr>
              <a:t>8:30</a:t>
            </a:r>
            <a:endParaRPr lang="zh-CN" altLang="en-US" b="1" dirty="0">
              <a:solidFill>
                <a:sysClr val="windowText" lastClr="000000"/>
              </a:solidFill>
              <a:latin typeface="微软雅黑" panose="020B0503020204020204" pitchFamily="34" charset="-122"/>
              <a:ea typeface="微软雅黑" panose="020B0503020204020204" pitchFamily="34" charset="-122"/>
            </a:endParaRPr>
          </a:p>
        </p:txBody>
      </p:sp>
      <p:sp>
        <p:nvSpPr>
          <p:cNvPr id="22" name="矩形 21"/>
          <p:cNvSpPr/>
          <p:nvPr/>
        </p:nvSpPr>
        <p:spPr>
          <a:xfrm>
            <a:off x="782520" y="1809614"/>
            <a:ext cx="684000" cy="4680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smtClean="0">
                <a:solidFill>
                  <a:sysClr val="windowText" lastClr="000000"/>
                </a:solidFill>
                <a:latin typeface="微软雅黑" panose="020B0503020204020204" pitchFamily="34" charset="-122"/>
                <a:ea typeface="微软雅黑" panose="020B0503020204020204" pitchFamily="34" charset="-122"/>
              </a:rPr>
              <a:t>9:00</a:t>
            </a:r>
            <a:endParaRPr lang="zh-CN" altLang="en-US" b="1" dirty="0">
              <a:solidFill>
                <a:sysClr val="windowText" lastClr="000000"/>
              </a:solidFill>
              <a:latin typeface="微软雅黑" panose="020B0503020204020204" pitchFamily="34" charset="-122"/>
              <a:ea typeface="微软雅黑" panose="020B0503020204020204" pitchFamily="34" charset="-122"/>
            </a:endParaRPr>
          </a:p>
        </p:txBody>
      </p:sp>
      <p:sp>
        <p:nvSpPr>
          <p:cNvPr id="29" name="矩形 28"/>
          <p:cNvSpPr/>
          <p:nvPr/>
        </p:nvSpPr>
        <p:spPr>
          <a:xfrm>
            <a:off x="3253836" y="1809614"/>
            <a:ext cx="828000" cy="4680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smtClean="0">
                <a:solidFill>
                  <a:sysClr val="windowText" lastClr="000000"/>
                </a:solidFill>
                <a:latin typeface="微软雅黑" panose="020B0503020204020204" pitchFamily="34" charset="-122"/>
                <a:ea typeface="微软雅黑" panose="020B0503020204020204" pitchFamily="34" charset="-122"/>
              </a:rPr>
              <a:t>12:00</a:t>
            </a:r>
            <a:endParaRPr lang="zh-CN" altLang="en-US" b="1" dirty="0">
              <a:solidFill>
                <a:sysClr val="windowText" lastClr="000000"/>
              </a:solidFill>
              <a:latin typeface="微软雅黑" panose="020B0503020204020204" pitchFamily="34" charset="-122"/>
              <a:ea typeface="微软雅黑" panose="020B0503020204020204" pitchFamily="34" charset="-122"/>
            </a:endParaRPr>
          </a:p>
        </p:txBody>
      </p:sp>
      <p:sp>
        <p:nvSpPr>
          <p:cNvPr id="32" name="矩形 31"/>
          <p:cNvSpPr/>
          <p:nvPr/>
        </p:nvSpPr>
        <p:spPr>
          <a:xfrm>
            <a:off x="4489494" y="1809614"/>
            <a:ext cx="828000" cy="4680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smtClean="0">
                <a:solidFill>
                  <a:sysClr val="windowText" lastClr="000000"/>
                </a:solidFill>
                <a:latin typeface="微软雅黑" panose="020B0503020204020204" pitchFamily="34" charset="-122"/>
                <a:ea typeface="微软雅黑" panose="020B0503020204020204" pitchFamily="34" charset="-122"/>
              </a:rPr>
              <a:t>13:30</a:t>
            </a:r>
            <a:endParaRPr lang="zh-CN" altLang="en-US" b="1" dirty="0">
              <a:solidFill>
                <a:sysClr val="windowText" lastClr="000000"/>
              </a:solidFill>
              <a:latin typeface="微软雅黑" panose="020B0503020204020204" pitchFamily="34" charset="-122"/>
              <a:ea typeface="微软雅黑" panose="020B0503020204020204" pitchFamily="34" charset="-122"/>
            </a:endParaRPr>
          </a:p>
        </p:txBody>
      </p:sp>
      <p:sp>
        <p:nvSpPr>
          <p:cNvPr id="38" name="矩形 37"/>
          <p:cNvSpPr/>
          <p:nvPr/>
        </p:nvSpPr>
        <p:spPr>
          <a:xfrm>
            <a:off x="6851290" y="1809614"/>
            <a:ext cx="828000" cy="4680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smtClean="0">
                <a:solidFill>
                  <a:sysClr val="windowText" lastClr="000000"/>
                </a:solidFill>
                <a:latin typeface="微软雅黑" panose="020B0503020204020204" pitchFamily="34" charset="-122"/>
                <a:ea typeface="微软雅黑" panose="020B0503020204020204" pitchFamily="34" charset="-122"/>
              </a:rPr>
              <a:t>16:30</a:t>
            </a:r>
            <a:endParaRPr lang="zh-CN" altLang="en-US" b="1" dirty="0">
              <a:solidFill>
                <a:sysClr val="windowText" lastClr="000000"/>
              </a:solidFill>
              <a:latin typeface="微软雅黑" panose="020B0503020204020204" pitchFamily="34" charset="-122"/>
              <a:ea typeface="微软雅黑" panose="020B0503020204020204" pitchFamily="34" charset="-122"/>
            </a:endParaRPr>
          </a:p>
        </p:txBody>
      </p:sp>
      <p:sp>
        <p:nvSpPr>
          <p:cNvPr id="39" name="矩形 38"/>
          <p:cNvSpPr/>
          <p:nvPr/>
        </p:nvSpPr>
        <p:spPr>
          <a:xfrm>
            <a:off x="7535458" y="1809614"/>
            <a:ext cx="828000" cy="4680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smtClean="0">
                <a:solidFill>
                  <a:sysClr val="windowText" lastClr="000000"/>
                </a:solidFill>
                <a:latin typeface="微软雅黑" panose="020B0503020204020204" pitchFamily="34" charset="-122"/>
                <a:ea typeface="微软雅黑" panose="020B0503020204020204" pitchFamily="34" charset="-122"/>
              </a:rPr>
              <a:t>17:00</a:t>
            </a:r>
            <a:endParaRPr lang="zh-CN" altLang="en-US" b="1" dirty="0">
              <a:solidFill>
                <a:sysClr val="windowText" lastClr="000000"/>
              </a:solidFill>
              <a:latin typeface="微软雅黑" panose="020B0503020204020204" pitchFamily="34" charset="-122"/>
              <a:ea typeface="微软雅黑" panose="020B0503020204020204" pitchFamily="34" charset="-122"/>
            </a:endParaRPr>
          </a:p>
        </p:txBody>
      </p:sp>
      <p:sp>
        <p:nvSpPr>
          <p:cNvPr id="46" name="矩形 45"/>
          <p:cNvSpPr/>
          <p:nvPr/>
        </p:nvSpPr>
        <p:spPr>
          <a:xfrm>
            <a:off x="10667778" y="1809614"/>
            <a:ext cx="828000" cy="4680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smtClean="0">
                <a:solidFill>
                  <a:sysClr val="windowText" lastClr="000000"/>
                </a:solidFill>
                <a:latin typeface="微软雅黑" panose="020B0503020204020204" pitchFamily="34" charset="-122"/>
                <a:ea typeface="微软雅黑" panose="020B0503020204020204" pitchFamily="34" charset="-122"/>
              </a:rPr>
              <a:t>21:00</a:t>
            </a:r>
            <a:endParaRPr lang="zh-CN" altLang="en-US" b="1" dirty="0">
              <a:solidFill>
                <a:sysClr val="windowText" lastClr="000000"/>
              </a:solidFill>
              <a:latin typeface="微软雅黑" panose="020B0503020204020204" pitchFamily="34" charset="-122"/>
              <a:ea typeface="微软雅黑" panose="020B0503020204020204" pitchFamily="34" charset="-122"/>
            </a:endParaRPr>
          </a:p>
        </p:txBody>
      </p:sp>
      <p:cxnSp>
        <p:nvCxnSpPr>
          <p:cNvPr id="48" name="直接连接符 47"/>
          <p:cNvCxnSpPr/>
          <p:nvPr/>
        </p:nvCxnSpPr>
        <p:spPr>
          <a:xfrm>
            <a:off x="478582" y="1521582"/>
            <a:ext cx="0" cy="180020"/>
          </a:xfrm>
          <a:prstGeom prst="line">
            <a:avLst/>
          </a:prstGeom>
          <a:ln w="38100">
            <a:solidFill>
              <a:srgbClr val="002060"/>
            </a:solidFill>
          </a:ln>
        </p:spPr>
        <p:style>
          <a:lnRef idx="3">
            <a:schemeClr val="accent5"/>
          </a:lnRef>
          <a:fillRef idx="0">
            <a:schemeClr val="accent5"/>
          </a:fillRef>
          <a:effectRef idx="2">
            <a:schemeClr val="accent5"/>
          </a:effectRef>
          <a:fontRef idx="minor">
            <a:schemeClr val="tx1"/>
          </a:fontRef>
        </p:style>
      </p:cxnSp>
      <p:cxnSp>
        <p:nvCxnSpPr>
          <p:cNvPr id="49" name="直接连接符 48"/>
          <p:cNvCxnSpPr/>
          <p:nvPr/>
        </p:nvCxnSpPr>
        <p:spPr>
          <a:xfrm>
            <a:off x="7931410" y="1521582"/>
            <a:ext cx="0" cy="180020"/>
          </a:xfrm>
          <a:prstGeom prst="line">
            <a:avLst/>
          </a:prstGeom>
          <a:ln w="38100">
            <a:solidFill>
              <a:srgbClr val="002060"/>
            </a:solidFill>
          </a:ln>
        </p:spPr>
        <p:style>
          <a:lnRef idx="3">
            <a:schemeClr val="accent5"/>
          </a:lnRef>
          <a:fillRef idx="0">
            <a:schemeClr val="accent5"/>
          </a:fillRef>
          <a:effectRef idx="2">
            <a:schemeClr val="accent5"/>
          </a:effectRef>
          <a:fontRef idx="minor">
            <a:schemeClr val="tx1"/>
          </a:fontRef>
        </p:style>
      </p:cxnSp>
      <p:cxnSp>
        <p:nvCxnSpPr>
          <p:cNvPr id="50" name="直接连接符 49"/>
          <p:cNvCxnSpPr/>
          <p:nvPr/>
        </p:nvCxnSpPr>
        <p:spPr>
          <a:xfrm>
            <a:off x="7355346" y="1521582"/>
            <a:ext cx="0" cy="180020"/>
          </a:xfrm>
          <a:prstGeom prst="line">
            <a:avLst/>
          </a:prstGeom>
          <a:ln w="38100">
            <a:solidFill>
              <a:srgbClr val="002060"/>
            </a:solidFill>
          </a:ln>
        </p:spPr>
        <p:style>
          <a:lnRef idx="3">
            <a:schemeClr val="accent5"/>
          </a:lnRef>
          <a:fillRef idx="0">
            <a:schemeClr val="accent5"/>
          </a:fillRef>
          <a:effectRef idx="2">
            <a:schemeClr val="accent5"/>
          </a:effectRef>
          <a:fontRef idx="minor">
            <a:schemeClr val="tx1"/>
          </a:fontRef>
        </p:style>
      </p:cxnSp>
      <p:cxnSp>
        <p:nvCxnSpPr>
          <p:cNvPr id="51" name="直接连接符 50"/>
          <p:cNvCxnSpPr/>
          <p:nvPr/>
        </p:nvCxnSpPr>
        <p:spPr>
          <a:xfrm>
            <a:off x="3646934" y="1528219"/>
            <a:ext cx="0" cy="180020"/>
          </a:xfrm>
          <a:prstGeom prst="line">
            <a:avLst/>
          </a:prstGeom>
          <a:ln w="38100">
            <a:solidFill>
              <a:srgbClr val="002060"/>
            </a:solidFill>
          </a:ln>
        </p:spPr>
        <p:style>
          <a:lnRef idx="3">
            <a:schemeClr val="accent5"/>
          </a:lnRef>
          <a:fillRef idx="0">
            <a:schemeClr val="accent5"/>
          </a:fillRef>
          <a:effectRef idx="2">
            <a:schemeClr val="accent5"/>
          </a:effectRef>
          <a:fontRef idx="minor">
            <a:schemeClr val="tx1"/>
          </a:fontRef>
        </p:style>
      </p:cxnSp>
      <p:cxnSp>
        <p:nvCxnSpPr>
          <p:cNvPr id="52" name="直接连接符 51"/>
          <p:cNvCxnSpPr/>
          <p:nvPr/>
        </p:nvCxnSpPr>
        <p:spPr>
          <a:xfrm>
            <a:off x="4907074" y="1557586"/>
            <a:ext cx="0" cy="180020"/>
          </a:xfrm>
          <a:prstGeom prst="line">
            <a:avLst/>
          </a:prstGeom>
          <a:ln w="38100">
            <a:solidFill>
              <a:srgbClr val="002060"/>
            </a:solidFill>
          </a:ln>
        </p:spPr>
        <p:style>
          <a:lnRef idx="3">
            <a:schemeClr val="accent5"/>
          </a:lnRef>
          <a:fillRef idx="0">
            <a:schemeClr val="accent5"/>
          </a:fillRef>
          <a:effectRef idx="2">
            <a:schemeClr val="accent5"/>
          </a:effectRef>
          <a:fontRef idx="minor">
            <a:schemeClr val="tx1"/>
          </a:fontRef>
        </p:style>
      </p:cxnSp>
      <p:cxnSp>
        <p:nvCxnSpPr>
          <p:cNvPr id="53" name="直接连接符 52"/>
          <p:cNvCxnSpPr/>
          <p:nvPr/>
        </p:nvCxnSpPr>
        <p:spPr>
          <a:xfrm>
            <a:off x="10955746" y="1521582"/>
            <a:ext cx="0" cy="180020"/>
          </a:xfrm>
          <a:prstGeom prst="line">
            <a:avLst/>
          </a:prstGeom>
          <a:ln w="38100">
            <a:solidFill>
              <a:srgbClr val="002060"/>
            </a:solidFill>
          </a:ln>
        </p:spPr>
        <p:style>
          <a:lnRef idx="3">
            <a:schemeClr val="accent5"/>
          </a:lnRef>
          <a:fillRef idx="0">
            <a:schemeClr val="accent5"/>
          </a:fillRef>
          <a:effectRef idx="2">
            <a:schemeClr val="accent5"/>
          </a:effectRef>
          <a:fontRef idx="minor">
            <a:schemeClr val="tx1"/>
          </a:fontRef>
        </p:style>
      </p:cxnSp>
      <p:sp>
        <p:nvSpPr>
          <p:cNvPr id="10" name="左右箭头 9"/>
          <p:cNvSpPr/>
          <p:nvPr/>
        </p:nvSpPr>
        <p:spPr>
          <a:xfrm>
            <a:off x="478582" y="2277666"/>
            <a:ext cx="10477164" cy="7560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latin typeface="微软雅黑" panose="020B0503020204020204" pitchFamily="34" charset="-122"/>
                <a:ea typeface="微软雅黑" panose="020B0503020204020204" pitchFamily="34" charset="-122"/>
              </a:rPr>
              <a:t>交易系统运行时间</a:t>
            </a:r>
          </a:p>
        </p:txBody>
      </p:sp>
      <p:sp>
        <p:nvSpPr>
          <p:cNvPr id="11" name="左右箭头 10"/>
          <p:cNvSpPr/>
          <p:nvPr/>
        </p:nvSpPr>
        <p:spPr>
          <a:xfrm>
            <a:off x="1054646" y="3069754"/>
            <a:ext cx="2592288" cy="756000"/>
          </a:xfrm>
          <a:prstGeom prst="lef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chemeClr val="tx1"/>
                </a:solidFill>
                <a:latin typeface="微软雅黑" panose="020B0503020204020204" pitchFamily="34" charset="-122"/>
                <a:ea typeface="微软雅黑" panose="020B0503020204020204" pitchFamily="34" charset="-122"/>
              </a:rPr>
              <a:t>交易时段</a:t>
            </a:r>
            <a:endParaRPr lang="zh-CN" altLang="en-US" b="1" dirty="0">
              <a:solidFill>
                <a:schemeClr val="tx1"/>
              </a:solidFill>
              <a:latin typeface="微软雅黑" panose="020B0503020204020204" pitchFamily="34" charset="-122"/>
              <a:ea typeface="微软雅黑" panose="020B0503020204020204" pitchFamily="34" charset="-122"/>
            </a:endParaRPr>
          </a:p>
        </p:txBody>
      </p:sp>
      <p:sp>
        <p:nvSpPr>
          <p:cNvPr id="56" name="左右箭头 55"/>
          <p:cNvSpPr/>
          <p:nvPr/>
        </p:nvSpPr>
        <p:spPr>
          <a:xfrm>
            <a:off x="4903494" y="3069754"/>
            <a:ext cx="2451852" cy="756000"/>
          </a:xfrm>
          <a:prstGeom prst="lef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chemeClr val="tx1"/>
                </a:solidFill>
                <a:latin typeface="微软雅黑" panose="020B0503020204020204" pitchFamily="34" charset="-122"/>
                <a:ea typeface="微软雅黑" panose="020B0503020204020204" pitchFamily="34" charset="-122"/>
              </a:rPr>
              <a:t>交易时段</a:t>
            </a:r>
            <a:endParaRPr lang="zh-CN" altLang="en-US" b="1" dirty="0">
              <a:solidFill>
                <a:schemeClr val="tx1"/>
              </a:solidFill>
              <a:latin typeface="微软雅黑" panose="020B0503020204020204" pitchFamily="34" charset="-122"/>
              <a:ea typeface="微软雅黑" panose="020B0503020204020204" pitchFamily="34" charset="-122"/>
            </a:endParaRPr>
          </a:p>
        </p:txBody>
      </p:sp>
      <p:sp>
        <p:nvSpPr>
          <p:cNvPr id="12" name="左右箭头 11"/>
          <p:cNvSpPr/>
          <p:nvPr/>
        </p:nvSpPr>
        <p:spPr>
          <a:xfrm>
            <a:off x="1054646" y="3861842"/>
            <a:ext cx="6876764" cy="756000"/>
          </a:xfrm>
          <a:prstGeom prst="leftRightArrow">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chemeClr val="tx1"/>
                </a:solidFill>
                <a:latin typeface="微软雅黑" panose="020B0503020204020204" pitchFamily="34" charset="-122"/>
                <a:ea typeface="微软雅黑" panose="020B0503020204020204" pitchFamily="34" charset="-122"/>
              </a:rPr>
              <a:t>清算时段</a:t>
            </a:r>
            <a:endParaRPr lang="zh-CN" altLang="en-US" b="1" dirty="0">
              <a:solidFill>
                <a:schemeClr val="tx1"/>
              </a:solidFill>
              <a:latin typeface="微软雅黑" panose="020B0503020204020204" pitchFamily="34" charset="-122"/>
              <a:ea typeface="微软雅黑" panose="020B0503020204020204" pitchFamily="34" charset="-122"/>
            </a:endParaRPr>
          </a:p>
        </p:txBody>
      </p:sp>
      <p:sp>
        <p:nvSpPr>
          <p:cNvPr id="13" name="左右箭头 12"/>
          <p:cNvSpPr/>
          <p:nvPr/>
        </p:nvSpPr>
        <p:spPr>
          <a:xfrm>
            <a:off x="478583" y="4653930"/>
            <a:ext cx="576064" cy="756000"/>
          </a:xfrm>
          <a:prstGeom prst="leftRightArrow">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15" name="左右箭头 14"/>
          <p:cNvSpPr/>
          <p:nvPr/>
        </p:nvSpPr>
        <p:spPr>
          <a:xfrm>
            <a:off x="3667836" y="4653930"/>
            <a:ext cx="1239238" cy="756000"/>
          </a:xfrm>
          <a:prstGeom prst="leftRightArrow">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982638" y="4653930"/>
            <a:ext cx="7148890" cy="75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latin typeface="微软雅黑" panose="020B0503020204020204" pitchFamily="34" charset="-122"/>
                <a:ea typeface="微软雅黑" panose="020B0503020204020204" pitchFamily="34" charset="-122"/>
              </a:rPr>
              <a:t>无对话报价和确认</a:t>
            </a:r>
            <a:r>
              <a:rPr lang="zh-CN" altLang="en-US" b="1" dirty="0" smtClean="0">
                <a:solidFill>
                  <a:schemeClr val="tx1"/>
                </a:solidFill>
                <a:latin typeface="微软雅黑" panose="020B0503020204020204" pitchFamily="34" charset="-122"/>
                <a:ea typeface="微软雅黑" panose="020B0503020204020204" pitchFamily="34" charset="-122"/>
              </a:rPr>
              <a:t>成交功能，其他功能可正常使用</a:t>
            </a:r>
            <a:endParaRPr lang="zh-CN" altLang="en-US" b="1" dirty="0">
              <a:solidFill>
                <a:schemeClr val="tx1"/>
              </a:solidFill>
              <a:latin typeface="微软雅黑" panose="020B0503020204020204" pitchFamily="34" charset="-122"/>
              <a:ea typeface="微软雅黑" panose="020B0503020204020204" pitchFamily="34" charset="-122"/>
            </a:endParaRPr>
          </a:p>
        </p:txBody>
      </p:sp>
      <p:sp>
        <p:nvSpPr>
          <p:cNvPr id="17" name="左右箭头 16"/>
          <p:cNvSpPr/>
          <p:nvPr/>
        </p:nvSpPr>
        <p:spPr>
          <a:xfrm>
            <a:off x="7355346" y="5446017"/>
            <a:ext cx="3600400" cy="756000"/>
          </a:xfrm>
          <a:prstGeom prst="leftRightArrow">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buClr>
                <a:srgbClr val="C00000"/>
              </a:buClr>
            </a:pPr>
            <a:r>
              <a:rPr lang="zh-CN" altLang="en-US" b="1" dirty="0">
                <a:solidFill>
                  <a:srgbClr val="002060"/>
                </a:solidFill>
                <a:latin typeface="微软雅黑" panose="020B0503020204020204" pitchFamily="34" charset="-122"/>
                <a:ea typeface="微软雅黑" panose="020B0503020204020204" pitchFamily="34" charset="-122"/>
                <a:sym typeface="微软雅黑" panose="020B0503020204020204" pitchFamily="34" charset="-122"/>
              </a:rPr>
              <a:t>仅查询和管理功能可正常使用</a:t>
            </a:r>
            <a:endParaRPr lang="en-US" altLang="zh-CN" b="1" dirty="0">
              <a:solidFill>
                <a:srgbClr val="002060"/>
              </a:solidFill>
              <a:latin typeface="微软雅黑" panose="020B0503020204020204" pitchFamily="34" charset="-122"/>
              <a:ea typeface="微软雅黑" panose="020B0503020204020204" pitchFamily="34" charset="-122"/>
              <a:sym typeface="微软雅黑" panose="020B0503020204020204" pitchFamily="34" charset="-122"/>
            </a:endParaRPr>
          </a:p>
        </p:txBody>
      </p:sp>
      <p:cxnSp>
        <p:nvCxnSpPr>
          <p:cNvPr id="64" name="直接连接符 63"/>
          <p:cNvCxnSpPr/>
          <p:nvPr/>
        </p:nvCxnSpPr>
        <p:spPr>
          <a:xfrm>
            <a:off x="478582" y="1647596"/>
            <a:ext cx="0" cy="4176421"/>
          </a:xfrm>
          <a:prstGeom prst="line">
            <a:avLst/>
          </a:prstGeom>
          <a:ln w="38100">
            <a:solidFill>
              <a:srgbClr val="002060"/>
            </a:solidFill>
            <a:prstDash val="sysDot"/>
          </a:ln>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a:off x="1054646" y="1737606"/>
            <a:ext cx="0" cy="4176421"/>
          </a:xfrm>
          <a:prstGeom prst="line">
            <a:avLst/>
          </a:prstGeom>
          <a:ln w="38100">
            <a:solidFill>
              <a:srgbClr val="002060"/>
            </a:solidFill>
            <a:prstDash val="sysDot"/>
          </a:ln>
        </p:spPr>
        <p:style>
          <a:lnRef idx="1">
            <a:schemeClr val="accent1"/>
          </a:lnRef>
          <a:fillRef idx="0">
            <a:schemeClr val="accent1"/>
          </a:fillRef>
          <a:effectRef idx="0">
            <a:schemeClr val="accent1"/>
          </a:effectRef>
          <a:fontRef idx="minor">
            <a:schemeClr val="tx1"/>
          </a:fontRef>
        </p:style>
      </p:cxnSp>
      <p:cxnSp>
        <p:nvCxnSpPr>
          <p:cNvPr id="66" name="直接连接符 65"/>
          <p:cNvCxnSpPr/>
          <p:nvPr/>
        </p:nvCxnSpPr>
        <p:spPr>
          <a:xfrm>
            <a:off x="3646934" y="1773610"/>
            <a:ext cx="0" cy="4176421"/>
          </a:xfrm>
          <a:prstGeom prst="line">
            <a:avLst/>
          </a:prstGeom>
          <a:ln w="38100">
            <a:solidFill>
              <a:srgbClr val="002060"/>
            </a:solidFill>
            <a:prstDash val="sysDot"/>
          </a:ln>
        </p:spPr>
        <p:style>
          <a:lnRef idx="1">
            <a:schemeClr val="accent1"/>
          </a:lnRef>
          <a:fillRef idx="0">
            <a:schemeClr val="accent1"/>
          </a:fillRef>
          <a:effectRef idx="0">
            <a:schemeClr val="accent1"/>
          </a:effectRef>
          <a:fontRef idx="minor">
            <a:schemeClr val="tx1"/>
          </a:fontRef>
        </p:style>
      </p:cxnSp>
      <p:cxnSp>
        <p:nvCxnSpPr>
          <p:cNvPr id="67" name="直接连接符 66"/>
          <p:cNvCxnSpPr/>
          <p:nvPr/>
        </p:nvCxnSpPr>
        <p:spPr>
          <a:xfrm>
            <a:off x="4907074" y="1773610"/>
            <a:ext cx="0" cy="4176421"/>
          </a:xfrm>
          <a:prstGeom prst="line">
            <a:avLst/>
          </a:prstGeom>
          <a:ln w="38100">
            <a:solidFill>
              <a:srgbClr val="002060"/>
            </a:solidFill>
            <a:prstDash val="sysDot"/>
          </a:ln>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a:xfrm>
            <a:off x="7355346" y="1701602"/>
            <a:ext cx="0" cy="4176421"/>
          </a:xfrm>
          <a:prstGeom prst="line">
            <a:avLst/>
          </a:prstGeom>
          <a:ln w="38100">
            <a:solidFill>
              <a:srgbClr val="002060"/>
            </a:solidFill>
            <a:prstDash val="sysDot"/>
          </a:ln>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a:off x="7931410" y="1701602"/>
            <a:ext cx="0" cy="4176421"/>
          </a:xfrm>
          <a:prstGeom prst="line">
            <a:avLst/>
          </a:prstGeom>
          <a:ln w="38100">
            <a:solidFill>
              <a:srgbClr val="002060"/>
            </a:solidFill>
            <a:prstDash val="sysDot"/>
          </a:ln>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a:off x="10955746" y="1701602"/>
            <a:ext cx="0" cy="4176421"/>
          </a:xfrm>
          <a:prstGeom prst="line">
            <a:avLst/>
          </a:prstGeom>
          <a:ln w="38100">
            <a:solidFill>
              <a:srgbClr val="002060"/>
            </a:solidFill>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426439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日期占位符 3"/>
          <p:cNvSpPr>
            <a:spLocks noGrp="1"/>
          </p:cNvSpPr>
          <p:nvPr>
            <p:ph type="dt" sz="quarter" idx="10"/>
          </p:nvPr>
        </p:nvSpPr>
        <p:spPr/>
        <p:txBody>
          <a:bodyPr/>
          <a:lstStyle/>
          <a:p>
            <a:pPr>
              <a:defRPr/>
            </a:pPr>
            <a:fld id="{7159EAC3-0127-4ACF-9E22-E2734FA512C7}" type="datetime1">
              <a:rPr lang="zh-CN" altLang="en-US"/>
              <a:pPr>
                <a:defRPr/>
              </a:pPr>
              <a:t>2018/7/19</a:t>
            </a:fld>
            <a:endParaRPr lang="zh-CN" altLang="en-US" sz="2200">
              <a:solidFill>
                <a:schemeClr val="tx1"/>
              </a:solidFill>
            </a:endParaRPr>
          </a:p>
        </p:txBody>
      </p:sp>
      <p:sp>
        <p:nvSpPr>
          <p:cNvPr id="67588" name="矩形 27"/>
          <p:cNvSpPr>
            <a:spLocks noChangeArrowheads="1"/>
          </p:cNvSpPr>
          <p:nvPr/>
        </p:nvSpPr>
        <p:spPr bwMode="auto">
          <a:xfrm>
            <a:off x="10583" y="6276842"/>
            <a:ext cx="12179830" cy="574808"/>
          </a:xfrm>
          <a:prstGeom prst="rect">
            <a:avLst/>
          </a:prstGeom>
          <a:solidFill>
            <a:srgbClr val="002060"/>
          </a:solidFill>
          <a:ln w="9525">
            <a:noFill/>
            <a:miter lim="800000"/>
          </a:ln>
        </p:spPr>
        <p:txBody>
          <a:bodyPr lIns="112864" tIns="56432" rIns="112864" bIns="56432"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67589" name="矩形 28"/>
          <p:cNvSpPr>
            <a:spLocks noChangeArrowheads="1"/>
          </p:cNvSpPr>
          <p:nvPr/>
        </p:nvSpPr>
        <p:spPr bwMode="auto">
          <a:xfrm>
            <a:off x="10583" y="6264139"/>
            <a:ext cx="12179830" cy="125441"/>
          </a:xfrm>
          <a:prstGeom prst="rect">
            <a:avLst/>
          </a:prstGeom>
          <a:solidFill>
            <a:srgbClr val="595959"/>
          </a:solidFill>
          <a:ln w="9525">
            <a:noFill/>
            <a:miter lim="800000"/>
          </a:ln>
        </p:spPr>
        <p:txBody>
          <a:bodyPr lIns="112864" tIns="56432" rIns="112864" bIns="56432"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67590" name="矩形 4"/>
          <p:cNvSpPr>
            <a:spLocks noChangeArrowheads="1"/>
          </p:cNvSpPr>
          <p:nvPr/>
        </p:nvSpPr>
        <p:spPr bwMode="auto">
          <a:xfrm>
            <a:off x="10810527" y="541463"/>
            <a:ext cx="74074" cy="431900"/>
          </a:xfrm>
          <a:prstGeom prst="rect">
            <a:avLst/>
          </a:prstGeom>
          <a:solidFill>
            <a:srgbClr val="002060"/>
          </a:solidFill>
          <a:ln w="9525">
            <a:noFill/>
            <a:miter lim="800000"/>
          </a:ln>
        </p:spPr>
        <p:txBody>
          <a:bodyPr lIns="112864" tIns="56432" rIns="112864" bIns="56432" anchor="ctr"/>
          <a:lstStyle/>
          <a:p>
            <a:pPr algn="ctr"/>
            <a:endParaRPr lang="zh-CN" altLang="zh-CN">
              <a:solidFill>
                <a:srgbClr val="FFFFFF"/>
              </a:solidFill>
              <a:ea typeface="方正兰亭细黑_GBK"/>
              <a:cs typeface="方正兰亭细黑_GBK"/>
            </a:endParaRPr>
          </a:p>
        </p:txBody>
      </p:sp>
      <p:sp>
        <p:nvSpPr>
          <p:cNvPr id="67591" name="矩形 5"/>
          <p:cNvSpPr>
            <a:spLocks noChangeArrowheads="1"/>
          </p:cNvSpPr>
          <p:nvPr/>
        </p:nvSpPr>
        <p:spPr bwMode="auto">
          <a:xfrm>
            <a:off x="10711057" y="744711"/>
            <a:ext cx="63492" cy="225478"/>
          </a:xfrm>
          <a:prstGeom prst="rect">
            <a:avLst/>
          </a:prstGeom>
          <a:solidFill>
            <a:srgbClr val="002060"/>
          </a:solidFill>
          <a:ln w="9525">
            <a:noFill/>
            <a:miter lim="800000"/>
          </a:ln>
        </p:spPr>
        <p:txBody>
          <a:bodyPr lIns="112864" tIns="56432" rIns="112864" bIns="56432" anchor="ctr"/>
          <a:lstStyle/>
          <a:p>
            <a:pPr algn="ctr"/>
            <a:endParaRPr lang="zh-CN" altLang="zh-CN">
              <a:solidFill>
                <a:srgbClr val="FFFFFF"/>
              </a:solidFill>
              <a:ea typeface="方正兰亭细黑_GBK"/>
              <a:cs typeface="方正兰亭细黑_GBK"/>
            </a:endParaRPr>
          </a:p>
        </p:txBody>
      </p:sp>
      <p:grpSp>
        <p:nvGrpSpPr>
          <p:cNvPr id="2" name="Group 10"/>
          <p:cNvGrpSpPr/>
          <p:nvPr/>
        </p:nvGrpSpPr>
        <p:grpSpPr bwMode="auto">
          <a:xfrm>
            <a:off x="575312" y="363207"/>
            <a:ext cx="6671873" cy="668907"/>
            <a:chOff x="-162735" y="543933"/>
            <a:chExt cx="6672743" cy="670505"/>
          </a:xfrm>
        </p:grpSpPr>
        <p:grpSp>
          <p:nvGrpSpPr>
            <p:cNvPr id="3" name="Group 11"/>
            <p:cNvGrpSpPr/>
            <p:nvPr/>
          </p:nvGrpSpPr>
          <p:grpSpPr bwMode="auto">
            <a:xfrm>
              <a:off x="-162735" y="616884"/>
              <a:ext cx="4384150" cy="597554"/>
              <a:chOff x="-162724" y="618546"/>
              <a:chExt cx="4383855" cy="599164"/>
            </a:xfrm>
          </p:grpSpPr>
          <p:sp>
            <p:nvSpPr>
              <p:cNvPr id="67601" name="椭圆 30"/>
              <p:cNvSpPr>
                <a:spLocks noChangeArrowheads="1"/>
              </p:cNvSpPr>
              <p:nvPr/>
            </p:nvSpPr>
            <p:spPr bwMode="auto">
              <a:xfrm>
                <a:off x="-162724" y="618546"/>
                <a:ext cx="783455" cy="599164"/>
              </a:xfrm>
              <a:prstGeom prst="ellipse">
                <a:avLst/>
              </a:prstGeom>
              <a:solidFill>
                <a:srgbClr val="FFC000"/>
              </a:solidFill>
              <a:ln w="9525">
                <a:noFill/>
                <a:round/>
              </a:ln>
            </p:spPr>
            <p:txBody>
              <a:bodyPr anchor="ctr"/>
              <a:lstStyle/>
              <a:p>
                <a:pPr algn="ctr"/>
                <a:endParaRPr lang="zh-CN" altLang="zh-CN" sz="1400">
                  <a:solidFill>
                    <a:srgbClr val="FFFFFF"/>
                  </a:solidFill>
                  <a:latin typeface="宋体" panose="02010600030101010101" pitchFamily="2" charset="-122"/>
                  <a:sym typeface="宋体" panose="02010600030101010101" pitchFamily="2" charset="-122"/>
                </a:endParaRPr>
              </a:p>
            </p:txBody>
          </p:sp>
          <p:sp>
            <p:nvSpPr>
              <p:cNvPr id="67600" name="直接连接符 21"/>
              <p:cNvSpPr>
                <a:spLocks noChangeShapeType="1"/>
              </p:cNvSpPr>
              <p:nvPr/>
            </p:nvSpPr>
            <p:spPr bwMode="auto">
              <a:xfrm>
                <a:off x="620731" y="1024061"/>
                <a:ext cx="3600400" cy="1"/>
              </a:xfrm>
              <a:prstGeom prst="line">
                <a:avLst/>
              </a:prstGeom>
              <a:noFill/>
              <a:ln w="19050">
                <a:solidFill>
                  <a:srgbClr val="002060"/>
                </a:solidFill>
                <a:round/>
              </a:ln>
            </p:spPr>
            <p:txBody>
              <a:bodyPr/>
              <a:lstStyle/>
              <a:p>
                <a:endParaRPr lang="zh-CN" altLang="en-US"/>
              </a:p>
            </p:txBody>
          </p:sp>
        </p:grpSp>
        <p:sp>
          <p:nvSpPr>
            <p:cNvPr id="67598" name="TextBox 22"/>
            <p:cNvSpPr>
              <a:spLocks noChangeArrowheads="1"/>
            </p:cNvSpPr>
            <p:nvPr/>
          </p:nvSpPr>
          <p:spPr bwMode="auto">
            <a:xfrm>
              <a:off x="1588900" y="543933"/>
              <a:ext cx="4921108" cy="555321"/>
            </a:xfrm>
            <a:prstGeom prst="rect">
              <a:avLst/>
            </a:prstGeom>
            <a:noFill/>
            <a:ln w="9525">
              <a:noFill/>
              <a:miter lim="800000"/>
            </a:ln>
          </p:spPr>
          <p:txBody>
            <a:bodyPr>
              <a:spAutoFit/>
            </a:bodyPr>
            <a:lstStyle/>
            <a:p>
              <a:r>
                <a:rPr lang="zh-CN" altLang="en-US" sz="3000" b="1" dirty="0">
                  <a:solidFill>
                    <a:srgbClr val="262626"/>
                  </a:solidFill>
                  <a:latin typeface="微软雅黑" panose="020B0503020204020204" pitchFamily="34" charset="-122"/>
                  <a:ea typeface="微软雅黑" panose="020B0503020204020204" pitchFamily="34" charset="-122"/>
                  <a:sym typeface="微软雅黑" panose="020B0503020204020204" pitchFamily="34" charset="-122"/>
                </a:rPr>
                <a:t>  票据交易：基本参数</a:t>
              </a:r>
              <a:endParaRPr lang="zh-CN" altLang="en-US" dirty="0"/>
            </a:p>
          </p:txBody>
        </p:sp>
      </p:grpSp>
      <p:sp>
        <p:nvSpPr>
          <p:cNvPr id="67593" name="椭圆 30"/>
          <p:cNvSpPr>
            <a:spLocks noChangeArrowheads="1"/>
          </p:cNvSpPr>
          <p:nvPr/>
        </p:nvSpPr>
        <p:spPr bwMode="auto">
          <a:xfrm>
            <a:off x="10179842" y="441427"/>
            <a:ext cx="950260" cy="755825"/>
          </a:xfrm>
          <a:prstGeom prst="ellipse">
            <a:avLst/>
          </a:prstGeom>
          <a:solidFill>
            <a:srgbClr val="FFC000"/>
          </a:solidFill>
          <a:ln w="9525">
            <a:noFill/>
            <a:round/>
          </a:ln>
        </p:spPr>
        <p:txBody>
          <a:bodyPr lIns="112864" tIns="56432" rIns="112864" bIns="56432" anchor="ctr"/>
          <a:lstStyle/>
          <a:p>
            <a:pPr algn="ctr"/>
            <a:endParaRPr lang="zh-CN" altLang="en-US" sz="1400">
              <a:solidFill>
                <a:srgbClr val="FFFFFF"/>
              </a:solidFill>
              <a:latin typeface="宋体" panose="02010600030101010101" pitchFamily="2" charset="-122"/>
              <a:sym typeface="宋体" panose="02010600030101010101" pitchFamily="2" charset="-122"/>
            </a:endParaRPr>
          </a:p>
        </p:txBody>
      </p:sp>
      <p:sp>
        <p:nvSpPr>
          <p:cNvPr id="67594" name="矩形 3"/>
          <p:cNvSpPr>
            <a:spLocks noChangeArrowheads="1"/>
          </p:cNvSpPr>
          <p:nvPr/>
        </p:nvSpPr>
        <p:spPr bwMode="auto">
          <a:xfrm>
            <a:off x="10727988" y="655790"/>
            <a:ext cx="1271950" cy="431900"/>
          </a:xfrm>
          <a:prstGeom prst="rect">
            <a:avLst/>
          </a:prstGeom>
          <a:solidFill>
            <a:srgbClr val="002060"/>
          </a:solidFill>
          <a:ln w="9525">
            <a:noFill/>
            <a:miter lim="800000"/>
          </a:ln>
        </p:spPr>
        <p:txBody>
          <a:bodyPr lIns="112864" tIns="56432" rIns="112864" bIns="56432" anchor="ctr"/>
          <a:lstStyle/>
          <a:p>
            <a:pPr algn="ctr"/>
            <a:fld id="{FF447B09-D607-4921-8D18-7DBC9F181E56}" type="slidenum">
              <a:rPr lang="zh-CN" altLang="zh-CN" b="1">
                <a:solidFill>
                  <a:srgbClr val="FFFFFF"/>
                </a:solidFill>
                <a:ea typeface="方正兰亭细黑_GBK"/>
                <a:cs typeface="方正兰亭细黑_GBK"/>
              </a:rPr>
              <a:pPr algn="ctr"/>
              <a:t>24</a:t>
            </a:fld>
            <a:endParaRPr lang="zh-CN" altLang="zh-CN" b="1">
              <a:solidFill>
                <a:srgbClr val="FFFFFF"/>
              </a:solidFill>
              <a:ea typeface="方正兰亭细黑_GBK"/>
              <a:cs typeface="方正兰亭细黑_GBK"/>
            </a:endParaRPr>
          </a:p>
        </p:txBody>
      </p:sp>
      <p:sp>
        <p:nvSpPr>
          <p:cNvPr id="16" name="TextBox 31"/>
          <p:cNvSpPr/>
          <p:nvPr/>
        </p:nvSpPr>
        <p:spPr>
          <a:xfrm>
            <a:off x="239318" y="-147626"/>
            <a:ext cx="2303956" cy="1483572"/>
          </a:xfrm>
          <a:prstGeom prst="rect">
            <a:avLst/>
          </a:prstGeom>
          <a:noFill/>
          <a:ln w="9525">
            <a:noFill/>
          </a:ln>
        </p:spPr>
        <p:txBody>
          <a:bodyPr wrap="square" lIns="112864" tIns="56432" rIns="112864" bIns="56432">
            <a:spAutoFit/>
          </a:bodyPr>
          <a:lstStyle/>
          <a:p>
            <a:pPr lvl="0" eaLnBrk="1" hangingPunct="1"/>
            <a:r>
              <a:rPr lang="en-US" altLang="zh-CN" sz="8900" b="1" dirty="0" smtClean="0">
                <a:solidFill>
                  <a:srgbClr val="002060"/>
                </a:solidFill>
                <a:latin typeface="Times New Roman" panose="02020603050405020304" pitchFamily="18" charset="0"/>
                <a:sym typeface="Times New Roman" panose="02020603050405020304" pitchFamily="18" charset="0"/>
              </a:rPr>
              <a:t>1.</a:t>
            </a:r>
            <a:r>
              <a:rPr lang="en-US" altLang="zh-CN" sz="6700" b="1" dirty="0" smtClean="0">
                <a:solidFill>
                  <a:srgbClr val="002060"/>
                </a:solidFill>
                <a:latin typeface="Times New Roman" panose="02020603050405020304" pitchFamily="18" charset="0"/>
                <a:sym typeface="Times New Roman" panose="02020603050405020304" pitchFamily="18" charset="0"/>
              </a:rPr>
              <a:t>6.</a:t>
            </a:r>
            <a:r>
              <a:rPr lang="en-US" altLang="zh-CN" sz="5900" b="1" dirty="0" smtClean="0">
                <a:solidFill>
                  <a:srgbClr val="002060"/>
                </a:solidFill>
                <a:latin typeface="Times New Roman" panose="02020603050405020304" pitchFamily="18" charset="0"/>
                <a:sym typeface="Times New Roman" panose="02020603050405020304" pitchFamily="18" charset="0"/>
              </a:rPr>
              <a:t>4</a:t>
            </a:r>
            <a:endParaRPr lang="zh-CN" altLang="en-US" sz="5900" dirty="0">
              <a:sym typeface="Calibri" panose="020F0502020204030204" pitchFamily="34" charset="0"/>
            </a:endParaRPr>
          </a:p>
        </p:txBody>
      </p:sp>
      <p:sp>
        <p:nvSpPr>
          <p:cNvPr id="32" name="Freeform 9"/>
          <p:cNvSpPr/>
          <p:nvPr/>
        </p:nvSpPr>
        <p:spPr bwMode="auto">
          <a:xfrm rot="13500000">
            <a:off x="2931534" y="3318722"/>
            <a:ext cx="2081952" cy="2081952"/>
          </a:xfrm>
          <a:custGeom>
            <a:avLst/>
            <a:gdLst>
              <a:gd name="T0" fmla="*/ 107 w 728"/>
              <a:gd name="T1" fmla="*/ 621 h 727"/>
              <a:gd name="T2" fmla="*/ 364 w 728"/>
              <a:gd name="T3" fmla="*/ 727 h 727"/>
              <a:gd name="T4" fmla="*/ 364 w 728"/>
              <a:gd name="T5" fmla="*/ 556 h 727"/>
              <a:gd name="T6" fmla="*/ 228 w 728"/>
              <a:gd name="T7" fmla="*/ 499 h 727"/>
              <a:gd name="T8" fmla="*/ 172 w 728"/>
              <a:gd name="T9" fmla="*/ 363 h 727"/>
              <a:gd name="T10" fmla="*/ 228 w 728"/>
              <a:gd name="T11" fmla="*/ 227 h 727"/>
              <a:gd name="T12" fmla="*/ 364 w 728"/>
              <a:gd name="T13" fmla="*/ 171 h 727"/>
              <a:gd name="T14" fmla="*/ 500 w 728"/>
              <a:gd name="T15" fmla="*/ 227 h 727"/>
              <a:gd name="T16" fmla="*/ 556 w 728"/>
              <a:gd name="T17" fmla="*/ 363 h 727"/>
              <a:gd name="T18" fmla="*/ 728 w 728"/>
              <a:gd name="T19" fmla="*/ 363 h 727"/>
              <a:gd name="T20" fmla="*/ 621 w 728"/>
              <a:gd name="T21" fmla="*/ 106 h 727"/>
              <a:gd name="T22" fmla="*/ 364 w 728"/>
              <a:gd name="T23" fmla="*/ 0 h 727"/>
              <a:gd name="T24" fmla="*/ 107 w 728"/>
              <a:gd name="T25" fmla="*/ 106 h 727"/>
              <a:gd name="T26" fmla="*/ 0 w 728"/>
              <a:gd name="T27" fmla="*/ 363 h 727"/>
              <a:gd name="T28" fmla="*/ 107 w 728"/>
              <a:gd name="T29" fmla="*/ 621 h 7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28" h="727">
                <a:moveTo>
                  <a:pt x="107" y="621"/>
                </a:moveTo>
                <a:cubicBezTo>
                  <a:pt x="176" y="689"/>
                  <a:pt x="267" y="727"/>
                  <a:pt x="364" y="727"/>
                </a:cubicBezTo>
                <a:cubicBezTo>
                  <a:pt x="364" y="556"/>
                  <a:pt x="364" y="556"/>
                  <a:pt x="364" y="556"/>
                </a:cubicBezTo>
                <a:cubicBezTo>
                  <a:pt x="313" y="556"/>
                  <a:pt x="264" y="536"/>
                  <a:pt x="228" y="499"/>
                </a:cubicBezTo>
                <a:cubicBezTo>
                  <a:pt x="192" y="463"/>
                  <a:pt x="172" y="415"/>
                  <a:pt x="172" y="363"/>
                </a:cubicBezTo>
                <a:cubicBezTo>
                  <a:pt x="172" y="312"/>
                  <a:pt x="192" y="264"/>
                  <a:pt x="228" y="227"/>
                </a:cubicBezTo>
                <a:cubicBezTo>
                  <a:pt x="264" y="191"/>
                  <a:pt x="313" y="171"/>
                  <a:pt x="364" y="171"/>
                </a:cubicBezTo>
                <a:cubicBezTo>
                  <a:pt x="415" y="171"/>
                  <a:pt x="464" y="191"/>
                  <a:pt x="500" y="227"/>
                </a:cubicBezTo>
                <a:cubicBezTo>
                  <a:pt x="536" y="264"/>
                  <a:pt x="556" y="312"/>
                  <a:pt x="556" y="363"/>
                </a:cubicBezTo>
                <a:cubicBezTo>
                  <a:pt x="728" y="363"/>
                  <a:pt x="728" y="363"/>
                  <a:pt x="728" y="363"/>
                </a:cubicBezTo>
                <a:cubicBezTo>
                  <a:pt x="728" y="266"/>
                  <a:pt x="690" y="175"/>
                  <a:pt x="621" y="106"/>
                </a:cubicBezTo>
                <a:cubicBezTo>
                  <a:pt x="553" y="38"/>
                  <a:pt x="461" y="0"/>
                  <a:pt x="364" y="0"/>
                </a:cubicBezTo>
                <a:cubicBezTo>
                  <a:pt x="267" y="0"/>
                  <a:pt x="176" y="38"/>
                  <a:pt x="107" y="106"/>
                </a:cubicBezTo>
                <a:cubicBezTo>
                  <a:pt x="38" y="175"/>
                  <a:pt x="0" y="266"/>
                  <a:pt x="0" y="363"/>
                </a:cubicBezTo>
                <a:cubicBezTo>
                  <a:pt x="0" y="461"/>
                  <a:pt x="38" y="552"/>
                  <a:pt x="107" y="621"/>
                </a:cubicBezTo>
                <a:close/>
              </a:path>
            </a:pathLst>
          </a:custGeom>
          <a:solidFill>
            <a:srgbClr val="002060"/>
          </a:solidFill>
          <a:ln>
            <a:noFill/>
          </a:ln>
          <a:effectLst/>
        </p:spPr>
        <p:txBody>
          <a:bodyPr vert="horz" wrap="square" lIns="68552" tIns="34276" rIns="68552" bIns="34276" numCol="1" anchor="t" anchorCtr="0" compatLnSpc="1"/>
          <a:lstStyle/>
          <a:p>
            <a:endParaRPr lang="id-ID"/>
          </a:p>
        </p:txBody>
      </p:sp>
      <p:sp>
        <p:nvSpPr>
          <p:cNvPr id="33" name="Freeform 9"/>
          <p:cNvSpPr/>
          <p:nvPr/>
        </p:nvSpPr>
        <p:spPr bwMode="auto">
          <a:xfrm rot="2700000">
            <a:off x="1791193" y="2210487"/>
            <a:ext cx="2081952" cy="2081952"/>
          </a:xfrm>
          <a:custGeom>
            <a:avLst/>
            <a:gdLst>
              <a:gd name="T0" fmla="*/ 107 w 728"/>
              <a:gd name="T1" fmla="*/ 621 h 727"/>
              <a:gd name="T2" fmla="*/ 364 w 728"/>
              <a:gd name="T3" fmla="*/ 727 h 727"/>
              <a:gd name="T4" fmla="*/ 364 w 728"/>
              <a:gd name="T5" fmla="*/ 556 h 727"/>
              <a:gd name="T6" fmla="*/ 228 w 728"/>
              <a:gd name="T7" fmla="*/ 499 h 727"/>
              <a:gd name="T8" fmla="*/ 172 w 728"/>
              <a:gd name="T9" fmla="*/ 363 h 727"/>
              <a:gd name="T10" fmla="*/ 228 w 728"/>
              <a:gd name="T11" fmla="*/ 227 h 727"/>
              <a:gd name="T12" fmla="*/ 364 w 728"/>
              <a:gd name="T13" fmla="*/ 171 h 727"/>
              <a:gd name="T14" fmla="*/ 500 w 728"/>
              <a:gd name="T15" fmla="*/ 227 h 727"/>
              <a:gd name="T16" fmla="*/ 556 w 728"/>
              <a:gd name="T17" fmla="*/ 363 h 727"/>
              <a:gd name="T18" fmla="*/ 728 w 728"/>
              <a:gd name="T19" fmla="*/ 363 h 727"/>
              <a:gd name="T20" fmla="*/ 621 w 728"/>
              <a:gd name="T21" fmla="*/ 106 h 727"/>
              <a:gd name="T22" fmla="*/ 364 w 728"/>
              <a:gd name="T23" fmla="*/ 0 h 727"/>
              <a:gd name="T24" fmla="*/ 107 w 728"/>
              <a:gd name="T25" fmla="*/ 106 h 727"/>
              <a:gd name="T26" fmla="*/ 0 w 728"/>
              <a:gd name="T27" fmla="*/ 363 h 727"/>
              <a:gd name="T28" fmla="*/ 107 w 728"/>
              <a:gd name="T29" fmla="*/ 621 h 7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28" h="727">
                <a:moveTo>
                  <a:pt x="107" y="621"/>
                </a:moveTo>
                <a:cubicBezTo>
                  <a:pt x="176" y="689"/>
                  <a:pt x="267" y="727"/>
                  <a:pt x="364" y="727"/>
                </a:cubicBezTo>
                <a:cubicBezTo>
                  <a:pt x="364" y="556"/>
                  <a:pt x="364" y="556"/>
                  <a:pt x="364" y="556"/>
                </a:cubicBezTo>
                <a:cubicBezTo>
                  <a:pt x="313" y="556"/>
                  <a:pt x="264" y="536"/>
                  <a:pt x="228" y="499"/>
                </a:cubicBezTo>
                <a:cubicBezTo>
                  <a:pt x="192" y="463"/>
                  <a:pt x="172" y="415"/>
                  <a:pt x="172" y="363"/>
                </a:cubicBezTo>
                <a:cubicBezTo>
                  <a:pt x="172" y="312"/>
                  <a:pt x="192" y="264"/>
                  <a:pt x="228" y="227"/>
                </a:cubicBezTo>
                <a:cubicBezTo>
                  <a:pt x="264" y="191"/>
                  <a:pt x="313" y="171"/>
                  <a:pt x="364" y="171"/>
                </a:cubicBezTo>
                <a:cubicBezTo>
                  <a:pt x="415" y="171"/>
                  <a:pt x="464" y="191"/>
                  <a:pt x="500" y="227"/>
                </a:cubicBezTo>
                <a:cubicBezTo>
                  <a:pt x="536" y="264"/>
                  <a:pt x="556" y="312"/>
                  <a:pt x="556" y="363"/>
                </a:cubicBezTo>
                <a:cubicBezTo>
                  <a:pt x="728" y="363"/>
                  <a:pt x="728" y="363"/>
                  <a:pt x="728" y="363"/>
                </a:cubicBezTo>
                <a:cubicBezTo>
                  <a:pt x="728" y="266"/>
                  <a:pt x="690" y="175"/>
                  <a:pt x="621" y="106"/>
                </a:cubicBezTo>
                <a:cubicBezTo>
                  <a:pt x="553" y="38"/>
                  <a:pt x="461" y="0"/>
                  <a:pt x="364" y="0"/>
                </a:cubicBezTo>
                <a:cubicBezTo>
                  <a:pt x="267" y="0"/>
                  <a:pt x="176" y="38"/>
                  <a:pt x="107" y="106"/>
                </a:cubicBezTo>
                <a:cubicBezTo>
                  <a:pt x="38" y="175"/>
                  <a:pt x="0" y="266"/>
                  <a:pt x="0" y="363"/>
                </a:cubicBezTo>
                <a:cubicBezTo>
                  <a:pt x="0" y="461"/>
                  <a:pt x="38" y="552"/>
                  <a:pt x="107" y="621"/>
                </a:cubicBezTo>
                <a:close/>
              </a:path>
            </a:pathLst>
          </a:custGeom>
          <a:solidFill>
            <a:srgbClr val="002060"/>
          </a:solidFill>
          <a:ln>
            <a:noFill/>
          </a:ln>
          <a:effectLst/>
        </p:spPr>
        <p:txBody>
          <a:bodyPr vert="horz" wrap="square" lIns="68552" tIns="34276" rIns="68552" bIns="34276" numCol="1" anchor="t" anchorCtr="0" compatLnSpc="1"/>
          <a:lstStyle/>
          <a:p>
            <a:endParaRPr lang="id-ID"/>
          </a:p>
        </p:txBody>
      </p:sp>
      <p:sp>
        <p:nvSpPr>
          <p:cNvPr id="34" name="Freeform 19"/>
          <p:cNvSpPr>
            <a:spLocks noEditPoints="1"/>
          </p:cNvSpPr>
          <p:nvPr/>
        </p:nvSpPr>
        <p:spPr bwMode="auto">
          <a:xfrm>
            <a:off x="1489967" y="4187254"/>
            <a:ext cx="446726" cy="430672"/>
          </a:xfrm>
          <a:custGeom>
            <a:avLst/>
            <a:gdLst>
              <a:gd name="T0" fmla="*/ 94 w 132"/>
              <a:gd name="T1" fmla="*/ 0 h 128"/>
              <a:gd name="T2" fmla="*/ 56 w 132"/>
              <a:gd name="T3" fmla="*/ 27 h 128"/>
              <a:gd name="T4" fmla="*/ 55 w 132"/>
              <a:gd name="T5" fmla="*/ 27 h 128"/>
              <a:gd name="T6" fmla="*/ 14 w 132"/>
              <a:gd name="T7" fmla="*/ 69 h 128"/>
              <a:gd name="T8" fmla="*/ 1 w 132"/>
              <a:gd name="T9" fmla="*/ 110 h 128"/>
              <a:gd name="T10" fmla="*/ 14 w 132"/>
              <a:gd name="T11" fmla="*/ 128 h 128"/>
              <a:gd name="T12" fmla="*/ 53 w 132"/>
              <a:gd name="T13" fmla="*/ 118 h 128"/>
              <a:gd name="T14" fmla="*/ 120 w 132"/>
              <a:gd name="T15" fmla="*/ 53 h 128"/>
              <a:gd name="T16" fmla="*/ 64 w 132"/>
              <a:gd name="T17" fmla="*/ 95 h 128"/>
              <a:gd name="T18" fmla="*/ 99 w 132"/>
              <a:gd name="T19" fmla="*/ 47 h 128"/>
              <a:gd name="T20" fmla="*/ 95 w 132"/>
              <a:gd name="T21" fmla="*/ 67 h 128"/>
              <a:gd name="T22" fmla="*/ 64 w 132"/>
              <a:gd name="T23" fmla="*/ 98 h 128"/>
              <a:gd name="T24" fmla="*/ 59 w 132"/>
              <a:gd name="T25" fmla="*/ 81 h 128"/>
              <a:gd name="T26" fmla="*/ 46 w 132"/>
              <a:gd name="T27" fmla="*/ 68 h 128"/>
              <a:gd name="T28" fmla="*/ 92 w 132"/>
              <a:gd name="T29" fmla="*/ 36 h 128"/>
              <a:gd name="T30" fmla="*/ 59 w 132"/>
              <a:gd name="T31" fmla="*/ 81 h 128"/>
              <a:gd name="T32" fmla="*/ 30 w 132"/>
              <a:gd name="T33" fmla="*/ 64 h 128"/>
              <a:gd name="T34" fmla="*/ 80 w 132"/>
              <a:gd name="T35" fmla="*/ 29 h 128"/>
              <a:gd name="T36" fmla="*/ 17 w 132"/>
              <a:gd name="T37" fmla="*/ 119 h 128"/>
              <a:gd name="T38" fmla="*/ 8 w 132"/>
              <a:gd name="T39" fmla="*/ 114 h 128"/>
              <a:gd name="T40" fmla="*/ 13 w 132"/>
              <a:gd name="T41" fmla="*/ 96 h 128"/>
              <a:gd name="T42" fmla="*/ 32 w 132"/>
              <a:gd name="T43" fmla="*/ 116 h 128"/>
              <a:gd name="T44" fmla="*/ 35 w 132"/>
              <a:gd name="T45" fmla="*/ 115 h 128"/>
              <a:gd name="T46" fmla="*/ 14 w 132"/>
              <a:gd name="T47" fmla="*/ 92 h 128"/>
              <a:gd name="T48" fmla="*/ 19 w 132"/>
              <a:gd name="T49" fmla="*/ 75 h 128"/>
              <a:gd name="T50" fmla="*/ 52 w 132"/>
              <a:gd name="T51" fmla="*/ 110 h 128"/>
              <a:gd name="T52" fmla="*/ 35 w 132"/>
              <a:gd name="T53" fmla="*/ 115 h 128"/>
              <a:gd name="T54" fmla="*/ 108 w 132"/>
              <a:gd name="T55" fmla="*/ 54 h 128"/>
              <a:gd name="T56" fmla="*/ 98 w 132"/>
              <a:gd name="T57" fmla="*/ 30 h 128"/>
              <a:gd name="T58" fmla="*/ 81 w 132"/>
              <a:gd name="T59" fmla="*/ 13 h 128"/>
              <a:gd name="T60" fmla="*/ 112 w 132"/>
              <a:gd name="T61" fmla="*/ 16 h 128"/>
              <a:gd name="T62" fmla="*/ 115 w 132"/>
              <a:gd name="T63" fmla="*/ 47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32" h="128">
                <a:moveTo>
                  <a:pt x="118" y="10"/>
                </a:moveTo>
                <a:cubicBezTo>
                  <a:pt x="111" y="4"/>
                  <a:pt x="102" y="0"/>
                  <a:pt x="94" y="0"/>
                </a:cubicBezTo>
                <a:cubicBezTo>
                  <a:pt x="87" y="0"/>
                  <a:pt x="80" y="3"/>
                  <a:pt x="75" y="8"/>
                </a:cubicBezTo>
                <a:cubicBezTo>
                  <a:pt x="56" y="27"/>
                  <a:pt x="56" y="27"/>
                  <a:pt x="56" y="27"/>
                </a:cubicBezTo>
                <a:cubicBezTo>
                  <a:pt x="56" y="27"/>
                  <a:pt x="56" y="27"/>
                  <a:pt x="55" y="27"/>
                </a:cubicBezTo>
                <a:cubicBezTo>
                  <a:pt x="55" y="27"/>
                  <a:pt x="55" y="27"/>
                  <a:pt x="55" y="27"/>
                </a:cubicBezTo>
                <a:cubicBezTo>
                  <a:pt x="55" y="27"/>
                  <a:pt x="55" y="27"/>
                  <a:pt x="55" y="27"/>
                </a:cubicBezTo>
                <a:cubicBezTo>
                  <a:pt x="14" y="69"/>
                  <a:pt x="14" y="69"/>
                  <a:pt x="14" y="69"/>
                </a:cubicBezTo>
                <a:cubicBezTo>
                  <a:pt x="12" y="71"/>
                  <a:pt x="11" y="73"/>
                  <a:pt x="10" y="76"/>
                </a:cubicBezTo>
                <a:cubicBezTo>
                  <a:pt x="1" y="110"/>
                  <a:pt x="1" y="110"/>
                  <a:pt x="1" y="110"/>
                </a:cubicBezTo>
                <a:cubicBezTo>
                  <a:pt x="1" y="110"/>
                  <a:pt x="0" y="113"/>
                  <a:pt x="0" y="114"/>
                </a:cubicBezTo>
                <a:cubicBezTo>
                  <a:pt x="0" y="122"/>
                  <a:pt x="6" y="128"/>
                  <a:pt x="14" y="128"/>
                </a:cubicBezTo>
                <a:cubicBezTo>
                  <a:pt x="16" y="128"/>
                  <a:pt x="19" y="127"/>
                  <a:pt x="19" y="127"/>
                </a:cubicBezTo>
                <a:cubicBezTo>
                  <a:pt x="53" y="118"/>
                  <a:pt x="53" y="118"/>
                  <a:pt x="53" y="118"/>
                </a:cubicBezTo>
                <a:cubicBezTo>
                  <a:pt x="55" y="118"/>
                  <a:pt x="57" y="116"/>
                  <a:pt x="59" y="114"/>
                </a:cubicBezTo>
                <a:cubicBezTo>
                  <a:pt x="120" y="53"/>
                  <a:pt x="120" y="53"/>
                  <a:pt x="120" y="53"/>
                </a:cubicBezTo>
                <a:cubicBezTo>
                  <a:pt x="132" y="42"/>
                  <a:pt x="130" y="23"/>
                  <a:pt x="118" y="10"/>
                </a:cubicBezTo>
                <a:close/>
                <a:moveTo>
                  <a:pt x="64" y="95"/>
                </a:moveTo>
                <a:cubicBezTo>
                  <a:pt x="64" y="92"/>
                  <a:pt x="63" y="88"/>
                  <a:pt x="61" y="85"/>
                </a:cubicBezTo>
                <a:cubicBezTo>
                  <a:pt x="99" y="47"/>
                  <a:pt x="99" y="47"/>
                  <a:pt x="99" y="47"/>
                </a:cubicBezTo>
                <a:cubicBezTo>
                  <a:pt x="101" y="54"/>
                  <a:pt x="100" y="62"/>
                  <a:pt x="95" y="67"/>
                </a:cubicBezTo>
                <a:cubicBezTo>
                  <a:pt x="95" y="67"/>
                  <a:pt x="95" y="67"/>
                  <a:pt x="95" y="67"/>
                </a:cubicBezTo>
                <a:cubicBezTo>
                  <a:pt x="95" y="67"/>
                  <a:pt x="95" y="67"/>
                  <a:pt x="95" y="67"/>
                </a:cubicBezTo>
                <a:cubicBezTo>
                  <a:pt x="64" y="98"/>
                  <a:pt x="64" y="98"/>
                  <a:pt x="64" y="98"/>
                </a:cubicBezTo>
                <a:cubicBezTo>
                  <a:pt x="64" y="97"/>
                  <a:pt x="64" y="96"/>
                  <a:pt x="64" y="95"/>
                </a:cubicBezTo>
                <a:close/>
                <a:moveTo>
                  <a:pt x="59" y="81"/>
                </a:moveTo>
                <a:cubicBezTo>
                  <a:pt x="58" y="79"/>
                  <a:pt x="56" y="76"/>
                  <a:pt x="54" y="74"/>
                </a:cubicBezTo>
                <a:cubicBezTo>
                  <a:pt x="51" y="72"/>
                  <a:pt x="49" y="70"/>
                  <a:pt x="46" y="68"/>
                </a:cubicBezTo>
                <a:cubicBezTo>
                  <a:pt x="84" y="30"/>
                  <a:pt x="84" y="30"/>
                  <a:pt x="84" y="30"/>
                </a:cubicBezTo>
                <a:cubicBezTo>
                  <a:pt x="87" y="31"/>
                  <a:pt x="90" y="33"/>
                  <a:pt x="92" y="36"/>
                </a:cubicBezTo>
                <a:cubicBezTo>
                  <a:pt x="94" y="38"/>
                  <a:pt x="96" y="40"/>
                  <a:pt x="97" y="43"/>
                </a:cubicBezTo>
                <a:lnTo>
                  <a:pt x="59" y="81"/>
                </a:lnTo>
                <a:close/>
                <a:moveTo>
                  <a:pt x="42" y="66"/>
                </a:moveTo>
                <a:cubicBezTo>
                  <a:pt x="38" y="65"/>
                  <a:pt x="34" y="64"/>
                  <a:pt x="30" y="64"/>
                </a:cubicBezTo>
                <a:cubicBezTo>
                  <a:pt x="61" y="33"/>
                  <a:pt x="61" y="33"/>
                  <a:pt x="61" y="33"/>
                </a:cubicBezTo>
                <a:cubicBezTo>
                  <a:pt x="66" y="28"/>
                  <a:pt x="73" y="27"/>
                  <a:pt x="80" y="29"/>
                </a:cubicBezTo>
                <a:lnTo>
                  <a:pt x="42" y="66"/>
                </a:lnTo>
                <a:close/>
                <a:moveTo>
                  <a:pt x="17" y="119"/>
                </a:moveTo>
                <a:cubicBezTo>
                  <a:pt x="16" y="120"/>
                  <a:pt x="15" y="120"/>
                  <a:pt x="14" y="120"/>
                </a:cubicBezTo>
                <a:cubicBezTo>
                  <a:pt x="11" y="120"/>
                  <a:pt x="8" y="117"/>
                  <a:pt x="8" y="114"/>
                </a:cubicBezTo>
                <a:cubicBezTo>
                  <a:pt x="8" y="113"/>
                  <a:pt x="8" y="112"/>
                  <a:pt x="8" y="112"/>
                </a:cubicBezTo>
                <a:cubicBezTo>
                  <a:pt x="13" y="96"/>
                  <a:pt x="13" y="96"/>
                  <a:pt x="13" y="96"/>
                </a:cubicBezTo>
                <a:cubicBezTo>
                  <a:pt x="17" y="96"/>
                  <a:pt x="22" y="98"/>
                  <a:pt x="26" y="102"/>
                </a:cubicBezTo>
                <a:cubicBezTo>
                  <a:pt x="30" y="106"/>
                  <a:pt x="32" y="111"/>
                  <a:pt x="32" y="116"/>
                </a:cubicBezTo>
                <a:lnTo>
                  <a:pt x="17" y="119"/>
                </a:lnTo>
                <a:close/>
                <a:moveTo>
                  <a:pt x="35" y="115"/>
                </a:moveTo>
                <a:cubicBezTo>
                  <a:pt x="35" y="109"/>
                  <a:pt x="33" y="104"/>
                  <a:pt x="29" y="99"/>
                </a:cubicBezTo>
                <a:cubicBezTo>
                  <a:pt x="25" y="95"/>
                  <a:pt x="19" y="93"/>
                  <a:pt x="14" y="92"/>
                </a:cubicBezTo>
                <a:cubicBezTo>
                  <a:pt x="18" y="78"/>
                  <a:pt x="18" y="78"/>
                  <a:pt x="18" y="78"/>
                </a:cubicBezTo>
                <a:cubicBezTo>
                  <a:pt x="18" y="77"/>
                  <a:pt x="19" y="76"/>
                  <a:pt x="19" y="75"/>
                </a:cubicBezTo>
                <a:cubicBezTo>
                  <a:pt x="27" y="69"/>
                  <a:pt x="40" y="71"/>
                  <a:pt x="48" y="80"/>
                </a:cubicBezTo>
                <a:cubicBezTo>
                  <a:pt x="57" y="89"/>
                  <a:pt x="59" y="102"/>
                  <a:pt x="52" y="110"/>
                </a:cubicBezTo>
                <a:cubicBezTo>
                  <a:pt x="51" y="110"/>
                  <a:pt x="51" y="111"/>
                  <a:pt x="50" y="111"/>
                </a:cubicBezTo>
                <a:lnTo>
                  <a:pt x="35" y="115"/>
                </a:lnTo>
                <a:close/>
                <a:moveTo>
                  <a:pt x="115" y="47"/>
                </a:moveTo>
                <a:cubicBezTo>
                  <a:pt x="108" y="54"/>
                  <a:pt x="108" y="54"/>
                  <a:pt x="108" y="54"/>
                </a:cubicBezTo>
                <a:cubicBezTo>
                  <a:pt x="108" y="53"/>
                  <a:pt x="108" y="52"/>
                  <a:pt x="108" y="51"/>
                </a:cubicBezTo>
                <a:cubicBezTo>
                  <a:pt x="107" y="43"/>
                  <a:pt x="104" y="36"/>
                  <a:pt x="98" y="30"/>
                </a:cubicBezTo>
                <a:cubicBezTo>
                  <a:pt x="91" y="24"/>
                  <a:pt x="83" y="20"/>
                  <a:pt x="74" y="20"/>
                </a:cubicBezTo>
                <a:cubicBezTo>
                  <a:pt x="81" y="13"/>
                  <a:pt x="81" y="13"/>
                  <a:pt x="81" y="13"/>
                </a:cubicBezTo>
                <a:cubicBezTo>
                  <a:pt x="84" y="10"/>
                  <a:pt x="89" y="8"/>
                  <a:pt x="94" y="8"/>
                </a:cubicBezTo>
                <a:cubicBezTo>
                  <a:pt x="100" y="8"/>
                  <a:pt x="107" y="11"/>
                  <a:pt x="112" y="16"/>
                </a:cubicBezTo>
                <a:cubicBezTo>
                  <a:pt x="117" y="21"/>
                  <a:pt x="120" y="27"/>
                  <a:pt x="120" y="33"/>
                </a:cubicBezTo>
                <a:cubicBezTo>
                  <a:pt x="120" y="38"/>
                  <a:pt x="118" y="43"/>
                  <a:pt x="115" y="47"/>
                </a:cubicBezTo>
                <a:close/>
              </a:path>
            </a:pathLst>
          </a:custGeom>
          <a:solidFill>
            <a:schemeClr val="tx1"/>
          </a:solidFill>
          <a:ln>
            <a:solidFill>
              <a:srgbClr val="002060"/>
            </a:solidFill>
          </a:ln>
          <a:effectLst/>
        </p:spPr>
        <p:txBody>
          <a:bodyPr vert="horz" wrap="square" lIns="68552" tIns="34276" rIns="68552" bIns="34276" numCol="1" anchor="t" anchorCtr="0" compatLnSpc="1"/>
          <a:lstStyle/>
          <a:p>
            <a:endParaRPr lang="id-ID">
              <a:solidFill>
                <a:srgbClr val="2F5EB0"/>
              </a:solidFill>
            </a:endParaRPr>
          </a:p>
        </p:txBody>
      </p:sp>
      <p:grpSp>
        <p:nvGrpSpPr>
          <p:cNvPr id="35" name="Group 24"/>
          <p:cNvGrpSpPr/>
          <p:nvPr/>
        </p:nvGrpSpPr>
        <p:grpSpPr>
          <a:xfrm>
            <a:off x="2595890" y="2997746"/>
            <a:ext cx="438976" cy="430672"/>
            <a:chOff x="6671384" y="796925"/>
            <a:chExt cx="500063" cy="490538"/>
          </a:xfrm>
          <a:solidFill>
            <a:schemeClr val="tx1"/>
          </a:solidFill>
          <a:effectLst/>
        </p:grpSpPr>
        <p:sp>
          <p:nvSpPr>
            <p:cNvPr id="65" name="Freeform 27"/>
            <p:cNvSpPr>
              <a:spLocks noEditPoints="1"/>
            </p:cNvSpPr>
            <p:nvPr/>
          </p:nvSpPr>
          <p:spPr bwMode="auto">
            <a:xfrm>
              <a:off x="6671384" y="796925"/>
              <a:ext cx="500063" cy="490538"/>
            </a:xfrm>
            <a:custGeom>
              <a:avLst/>
              <a:gdLst>
                <a:gd name="T0" fmla="*/ 127 w 130"/>
                <a:gd name="T1" fmla="*/ 42 h 128"/>
                <a:gd name="T2" fmla="*/ 87 w 130"/>
                <a:gd name="T3" fmla="*/ 2 h 128"/>
                <a:gd name="T4" fmla="*/ 79 w 130"/>
                <a:gd name="T5" fmla="*/ 0 h 128"/>
                <a:gd name="T6" fmla="*/ 75 w 130"/>
                <a:gd name="T7" fmla="*/ 2 h 128"/>
                <a:gd name="T8" fmla="*/ 73 w 130"/>
                <a:gd name="T9" fmla="*/ 6 h 128"/>
                <a:gd name="T10" fmla="*/ 64 w 130"/>
                <a:gd name="T11" fmla="*/ 21 h 128"/>
                <a:gd name="T12" fmla="*/ 41 w 130"/>
                <a:gd name="T13" fmla="*/ 37 h 128"/>
                <a:gd name="T14" fmla="*/ 15 w 130"/>
                <a:gd name="T15" fmla="*/ 55 h 128"/>
                <a:gd name="T16" fmla="*/ 1 w 130"/>
                <a:gd name="T17" fmla="*/ 78 h 128"/>
                <a:gd name="T18" fmla="*/ 3 w 130"/>
                <a:gd name="T19" fmla="*/ 86 h 128"/>
                <a:gd name="T20" fmla="*/ 43 w 130"/>
                <a:gd name="T21" fmla="*/ 126 h 128"/>
                <a:gd name="T22" fmla="*/ 51 w 130"/>
                <a:gd name="T23" fmla="*/ 128 h 128"/>
                <a:gd name="T24" fmla="*/ 55 w 130"/>
                <a:gd name="T25" fmla="*/ 126 h 128"/>
                <a:gd name="T26" fmla="*/ 57 w 130"/>
                <a:gd name="T27" fmla="*/ 122 h 128"/>
                <a:gd name="T28" fmla="*/ 66 w 130"/>
                <a:gd name="T29" fmla="*/ 107 h 128"/>
                <a:gd name="T30" fmla="*/ 89 w 130"/>
                <a:gd name="T31" fmla="*/ 91 h 128"/>
                <a:gd name="T32" fmla="*/ 115 w 130"/>
                <a:gd name="T33" fmla="*/ 73 h 128"/>
                <a:gd name="T34" fmla="*/ 129 w 130"/>
                <a:gd name="T35" fmla="*/ 50 h 128"/>
                <a:gd name="T36" fmla="*/ 127 w 130"/>
                <a:gd name="T37" fmla="*/ 42 h 128"/>
                <a:gd name="T38" fmla="*/ 49 w 130"/>
                <a:gd name="T39" fmla="*/ 120 h 128"/>
                <a:gd name="T40" fmla="*/ 9 w 130"/>
                <a:gd name="T41" fmla="*/ 80 h 128"/>
                <a:gd name="T42" fmla="*/ 81 w 130"/>
                <a:gd name="T43" fmla="*/ 8 h 128"/>
                <a:gd name="T44" fmla="*/ 121 w 130"/>
                <a:gd name="T45" fmla="*/ 48 h 128"/>
                <a:gd name="T46" fmla="*/ 49 w 130"/>
                <a:gd name="T47" fmla="*/ 12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30" h="128">
                  <a:moveTo>
                    <a:pt x="127" y="42"/>
                  </a:moveTo>
                  <a:cubicBezTo>
                    <a:pt x="87" y="2"/>
                    <a:pt x="87" y="2"/>
                    <a:pt x="87" y="2"/>
                  </a:cubicBezTo>
                  <a:cubicBezTo>
                    <a:pt x="85" y="0"/>
                    <a:pt x="82" y="0"/>
                    <a:pt x="79" y="0"/>
                  </a:cubicBezTo>
                  <a:cubicBezTo>
                    <a:pt x="78" y="1"/>
                    <a:pt x="76" y="1"/>
                    <a:pt x="75" y="2"/>
                  </a:cubicBezTo>
                  <a:cubicBezTo>
                    <a:pt x="74" y="3"/>
                    <a:pt x="74" y="4"/>
                    <a:pt x="73" y="6"/>
                  </a:cubicBezTo>
                  <a:cubicBezTo>
                    <a:pt x="72" y="12"/>
                    <a:pt x="68" y="17"/>
                    <a:pt x="64" y="21"/>
                  </a:cubicBezTo>
                  <a:cubicBezTo>
                    <a:pt x="58" y="27"/>
                    <a:pt x="50" y="32"/>
                    <a:pt x="41" y="37"/>
                  </a:cubicBezTo>
                  <a:cubicBezTo>
                    <a:pt x="32" y="42"/>
                    <a:pt x="23" y="48"/>
                    <a:pt x="15" y="55"/>
                  </a:cubicBezTo>
                  <a:cubicBezTo>
                    <a:pt x="8" y="62"/>
                    <a:pt x="4" y="69"/>
                    <a:pt x="1" y="78"/>
                  </a:cubicBezTo>
                  <a:cubicBezTo>
                    <a:pt x="0" y="80"/>
                    <a:pt x="1" y="84"/>
                    <a:pt x="3" y="86"/>
                  </a:cubicBezTo>
                  <a:cubicBezTo>
                    <a:pt x="43" y="126"/>
                    <a:pt x="43" y="126"/>
                    <a:pt x="43" y="126"/>
                  </a:cubicBezTo>
                  <a:cubicBezTo>
                    <a:pt x="45" y="128"/>
                    <a:pt x="48" y="128"/>
                    <a:pt x="51" y="128"/>
                  </a:cubicBezTo>
                  <a:cubicBezTo>
                    <a:pt x="52" y="127"/>
                    <a:pt x="54" y="127"/>
                    <a:pt x="55" y="126"/>
                  </a:cubicBezTo>
                  <a:cubicBezTo>
                    <a:pt x="56" y="125"/>
                    <a:pt x="56" y="124"/>
                    <a:pt x="57" y="122"/>
                  </a:cubicBezTo>
                  <a:cubicBezTo>
                    <a:pt x="58" y="116"/>
                    <a:pt x="62" y="111"/>
                    <a:pt x="66" y="107"/>
                  </a:cubicBezTo>
                  <a:cubicBezTo>
                    <a:pt x="72" y="101"/>
                    <a:pt x="80" y="96"/>
                    <a:pt x="89" y="91"/>
                  </a:cubicBezTo>
                  <a:cubicBezTo>
                    <a:pt x="98" y="86"/>
                    <a:pt x="107" y="80"/>
                    <a:pt x="115" y="73"/>
                  </a:cubicBezTo>
                  <a:cubicBezTo>
                    <a:pt x="122" y="66"/>
                    <a:pt x="126" y="59"/>
                    <a:pt x="129" y="50"/>
                  </a:cubicBezTo>
                  <a:cubicBezTo>
                    <a:pt x="130" y="48"/>
                    <a:pt x="129" y="44"/>
                    <a:pt x="127" y="42"/>
                  </a:cubicBezTo>
                  <a:close/>
                  <a:moveTo>
                    <a:pt x="49" y="120"/>
                  </a:moveTo>
                  <a:cubicBezTo>
                    <a:pt x="36" y="107"/>
                    <a:pt x="22" y="93"/>
                    <a:pt x="9" y="80"/>
                  </a:cubicBezTo>
                  <a:cubicBezTo>
                    <a:pt x="20" y="43"/>
                    <a:pt x="70" y="45"/>
                    <a:pt x="81" y="8"/>
                  </a:cubicBezTo>
                  <a:cubicBezTo>
                    <a:pt x="94" y="21"/>
                    <a:pt x="108" y="35"/>
                    <a:pt x="121" y="48"/>
                  </a:cubicBezTo>
                  <a:cubicBezTo>
                    <a:pt x="110" y="85"/>
                    <a:pt x="60" y="83"/>
                    <a:pt x="49" y="120"/>
                  </a:cubicBezTo>
                  <a:close/>
                </a:path>
              </a:pathLst>
            </a:custGeom>
            <a:grpFill/>
            <a:ln w="9525">
              <a:solidFill>
                <a:srgbClr val="002060"/>
              </a:solidFill>
              <a:round/>
            </a:ln>
            <a:extLst/>
          </p:spPr>
          <p:txBody>
            <a:bodyPr vert="horz" wrap="square" lIns="91440" tIns="45720" rIns="91440" bIns="45720" numCol="1" anchor="t" anchorCtr="0" compatLnSpc="1"/>
            <a:lstStyle/>
            <a:p>
              <a:endParaRPr lang="id-ID">
                <a:solidFill>
                  <a:srgbClr val="2F5EB0"/>
                </a:solidFill>
              </a:endParaRPr>
            </a:p>
          </p:txBody>
        </p:sp>
        <p:sp>
          <p:nvSpPr>
            <p:cNvPr id="66" name="Freeform 28"/>
            <p:cNvSpPr>
              <a:spLocks noEditPoints="1"/>
            </p:cNvSpPr>
            <p:nvPr/>
          </p:nvSpPr>
          <p:spPr bwMode="auto">
            <a:xfrm>
              <a:off x="6852359" y="969962"/>
              <a:ext cx="134938" cy="138112"/>
            </a:xfrm>
            <a:custGeom>
              <a:avLst/>
              <a:gdLst>
                <a:gd name="T0" fmla="*/ 28 w 35"/>
                <a:gd name="T1" fmla="*/ 12 h 36"/>
                <a:gd name="T2" fmla="*/ 20 w 35"/>
                <a:gd name="T3" fmla="*/ 13 h 36"/>
                <a:gd name="T4" fmla="*/ 10 w 35"/>
                <a:gd name="T5" fmla="*/ 7 h 36"/>
                <a:gd name="T6" fmla="*/ 15 w 35"/>
                <a:gd name="T7" fmla="*/ 6 h 36"/>
                <a:gd name="T8" fmla="*/ 19 w 35"/>
                <a:gd name="T9" fmla="*/ 6 h 36"/>
                <a:gd name="T10" fmla="*/ 20 w 35"/>
                <a:gd name="T11" fmla="*/ 2 h 36"/>
                <a:gd name="T12" fmla="*/ 13 w 35"/>
                <a:gd name="T13" fmla="*/ 1 h 36"/>
                <a:gd name="T14" fmla="*/ 6 w 35"/>
                <a:gd name="T15" fmla="*/ 4 h 36"/>
                <a:gd name="T16" fmla="*/ 5 w 35"/>
                <a:gd name="T17" fmla="*/ 3 h 36"/>
                <a:gd name="T18" fmla="*/ 3 w 35"/>
                <a:gd name="T19" fmla="*/ 5 h 36"/>
                <a:gd name="T20" fmla="*/ 4 w 35"/>
                <a:gd name="T21" fmla="*/ 6 h 36"/>
                <a:gd name="T22" fmla="*/ 1 w 35"/>
                <a:gd name="T23" fmla="*/ 15 h 36"/>
                <a:gd name="T24" fmla="*/ 3 w 35"/>
                <a:gd name="T25" fmla="*/ 22 h 36"/>
                <a:gd name="T26" fmla="*/ 18 w 35"/>
                <a:gd name="T27" fmla="*/ 21 h 36"/>
                <a:gd name="T28" fmla="*/ 23 w 35"/>
                <a:gd name="T29" fmla="*/ 31 h 36"/>
                <a:gd name="T30" fmla="*/ 19 w 35"/>
                <a:gd name="T31" fmla="*/ 30 h 36"/>
                <a:gd name="T32" fmla="*/ 16 w 35"/>
                <a:gd name="T33" fmla="*/ 28 h 36"/>
                <a:gd name="T34" fmla="*/ 13 w 35"/>
                <a:gd name="T35" fmla="*/ 31 h 36"/>
                <a:gd name="T36" fmla="*/ 17 w 35"/>
                <a:gd name="T37" fmla="*/ 35 h 36"/>
                <a:gd name="T38" fmla="*/ 25 w 35"/>
                <a:gd name="T39" fmla="*/ 36 h 36"/>
                <a:gd name="T40" fmla="*/ 31 w 35"/>
                <a:gd name="T41" fmla="*/ 35 h 36"/>
                <a:gd name="T42" fmla="*/ 33 w 35"/>
                <a:gd name="T43" fmla="*/ 34 h 36"/>
                <a:gd name="T44" fmla="*/ 33 w 35"/>
                <a:gd name="T45" fmla="*/ 32 h 36"/>
                <a:gd name="T46" fmla="*/ 34 w 35"/>
                <a:gd name="T47" fmla="*/ 26 h 36"/>
                <a:gd name="T48" fmla="*/ 35 w 35"/>
                <a:gd name="T49" fmla="*/ 18 h 36"/>
                <a:gd name="T50" fmla="*/ 10 w 35"/>
                <a:gd name="T51" fmla="*/ 17 h 36"/>
                <a:gd name="T52" fmla="*/ 6 w 35"/>
                <a:gd name="T53" fmla="*/ 15 h 36"/>
                <a:gd name="T54" fmla="*/ 7 w 35"/>
                <a:gd name="T55" fmla="*/ 11 h 36"/>
                <a:gd name="T56" fmla="*/ 14 w 35"/>
                <a:gd name="T57" fmla="*/ 16 h 36"/>
                <a:gd name="T58" fmla="*/ 29 w 35"/>
                <a:gd name="T59" fmla="*/ 25 h 36"/>
                <a:gd name="T60" fmla="*/ 21 w 35"/>
                <a:gd name="T61" fmla="*/ 20 h 36"/>
                <a:gd name="T62" fmla="*/ 25 w 35"/>
                <a:gd name="T63" fmla="*/ 18 h 36"/>
                <a:gd name="T64" fmla="*/ 28 w 35"/>
                <a:gd name="T65" fmla="*/ 20 h 36"/>
                <a:gd name="T66" fmla="*/ 29 w 35"/>
                <a:gd name="T67" fmla="*/ 23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5" h="36">
                  <a:moveTo>
                    <a:pt x="32" y="15"/>
                  </a:moveTo>
                  <a:cubicBezTo>
                    <a:pt x="31" y="14"/>
                    <a:pt x="30" y="13"/>
                    <a:pt x="28" y="12"/>
                  </a:cubicBezTo>
                  <a:cubicBezTo>
                    <a:pt x="27" y="12"/>
                    <a:pt x="26" y="12"/>
                    <a:pt x="24" y="12"/>
                  </a:cubicBezTo>
                  <a:cubicBezTo>
                    <a:pt x="23" y="12"/>
                    <a:pt x="22" y="12"/>
                    <a:pt x="20" y="13"/>
                  </a:cubicBezTo>
                  <a:cubicBezTo>
                    <a:pt x="19" y="13"/>
                    <a:pt x="18" y="14"/>
                    <a:pt x="16" y="15"/>
                  </a:cubicBezTo>
                  <a:cubicBezTo>
                    <a:pt x="14" y="12"/>
                    <a:pt x="12" y="10"/>
                    <a:pt x="10" y="7"/>
                  </a:cubicBezTo>
                  <a:cubicBezTo>
                    <a:pt x="11" y="7"/>
                    <a:pt x="12" y="6"/>
                    <a:pt x="13" y="6"/>
                  </a:cubicBezTo>
                  <a:cubicBezTo>
                    <a:pt x="14" y="6"/>
                    <a:pt x="14" y="6"/>
                    <a:pt x="15" y="6"/>
                  </a:cubicBezTo>
                  <a:cubicBezTo>
                    <a:pt x="16" y="7"/>
                    <a:pt x="17" y="7"/>
                    <a:pt x="18" y="7"/>
                  </a:cubicBezTo>
                  <a:cubicBezTo>
                    <a:pt x="18" y="7"/>
                    <a:pt x="19" y="7"/>
                    <a:pt x="19" y="6"/>
                  </a:cubicBezTo>
                  <a:cubicBezTo>
                    <a:pt x="20" y="6"/>
                    <a:pt x="20" y="5"/>
                    <a:pt x="20" y="5"/>
                  </a:cubicBezTo>
                  <a:cubicBezTo>
                    <a:pt x="20" y="4"/>
                    <a:pt x="20" y="3"/>
                    <a:pt x="20" y="2"/>
                  </a:cubicBezTo>
                  <a:cubicBezTo>
                    <a:pt x="19" y="1"/>
                    <a:pt x="18" y="1"/>
                    <a:pt x="16" y="0"/>
                  </a:cubicBezTo>
                  <a:cubicBezTo>
                    <a:pt x="15" y="0"/>
                    <a:pt x="14" y="0"/>
                    <a:pt x="13" y="1"/>
                  </a:cubicBezTo>
                  <a:cubicBezTo>
                    <a:pt x="11" y="1"/>
                    <a:pt x="10" y="1"/>
                    <a:pt x="9" y="2"/>
                  </a:cubicBezTo>
                  <a:cubicBezTo>
                    <a:pt x="8" y="3"/>
                    <a:pt x="7" y="3"/>
                    <a:pt x="6" y="4"/>
                  </a:cubicBezTo>
                  <a:cubicBezTo>
                    <a:pt x="6" y="4"/>
                    <a:pt x="6" y="3"/>
                    <a:pt x="6" y="3"/>
                  </a:cubicBezTo>
                  <a:cubicBezTo>
                    <a:pt x="5" y="3"/>
                    <a:pt x="5" y="3"/>
                    <a:pt x="5" y="3"/>
                  </a:cubicBezTo>
                  <a:cubicBezTo>
                    <a:pt x="4" y="3"/>
                    <a:pt x="4" y="3"/>
                    <a:pt x="3" y="3"/>
                  </a:cubicBezTo>
                  <a:cubicBezTo>
                    <a:pt x="3" y="4"/>
                    <a:pt x="3" y="4"/>
                    <a:pt x="3" y="5"/>
                  </a:cubicBezTo>
                  <a:cubicBezTo>
                    <a:pt x="3" y="5"/>
                    <a:pt x="3" y="5"/>
                    <a:pt x="4" y="6"/>
                  </a:cubicBezTo>
                  <a:cubicBezTo>
                    <a:pt x="4" y="6"/>
                    <a:pt x="4" y="6"/>
                    <a:pt x="4" y="6"/>
                  </a:cubicBezTo>
                  <a:cubicBezTo>
                    <a:pt x="3" y="7"/>
                    <a:pt x="2" y="9"/>
                    <a:pt x="2" y="10"/>
                  </a:cubicBezTo>
                  <a:cubicBezTo>
                    <a:pt x="1" y="12"/>
                    <a:pt x="1" y="13"/>
                    <a:pt x="1" y="15"/>
                  </a:cubicBezTo>
                  <a:cubicBezTo>
                    <a:pt x="0" y="16"/>
                    <a:pt x="1" y="17"/>
                    <a:pt x="1" y="18"/>
                  </a:cubicBezTo>
                  <a:cubicBezTo>
                    <a:pt x="1" y="20"/>
                    <a:pt x="2" y="21"/>
                    <a:pt x="3" y="22"/>
                  </a:cubicBezTo>
                  <a:cubicBezTo>
                    <a:pt x="5" y="23"/>
                    <a:pt x="8" y="24"/>
                    <a:pt x="10" y="24"/>
                  </a:cubicBezTo>
                  <a:cubicBezTo>
                    <a:pt x="13" y="23"/>
                    <a:pt x="15" y="23"/>
                    <a:pt x="18" y="21"/>
                  </a:cubicBezTo>
                  <a:cubicBezTo>
                    <a:pt x="21" y="24"/>
                    <a:pt x="23" y="27"/>
                    <a:pt x="25" y="29"/>
                  </a:cubicBezTo>
                  <a:cubicBezTo>
                    <a:pt x="24" y="30"/>
                    <a:pt x="24" y="30"/>
                    <a:pt x="23" y="31"/>
                  </a:cubicBezTo>
                  <a:cubicBezTo>
                    <a:pt x="22" y="31"/>
                    <a:pt x="21" y="31"/>
                    <a:pt x="21" y="31"/>
                  </a:cubicBezTo>
                  <a:cubicBezTo>
                    <a:pt x="20" y="30"/>
                    <a:pt x="20" y="30"/>
                    <a:pt x="19" y="30"/>
                  </a:cubicBezTo>
                  <a:cubicBezTo>
                    <a:pt x="18" y="29"/>
                    <a:pt x="18" y="29"/>
                    <a:pt x="17" y="29"/>
                  </a:cubicBezTo>
                  <a:cubicBezTo>
                    <a:pt x="17" y="28"/>
                    <a:pt x="16" y="28"/>
                    <a:pt x="16" y="28"/>
                  </a:cubicBezTo>
                  <a:cubicBezTo>
                    <a:pt x="15" y="28"/>
                    <a:pt x="15" y="29"/>
                    <a:pt x="14" y="29"/>
                  </a:cubicBezTo>
                  <a:cubicBezTo>
                    <a:pt x="13" y="30"/>
                    <a:pt x="13" y="30"/>
                    <a:pt x="13" y="31"/>
                  </a:cubicBezTo>
                  <a:cubicBezTo>
                    <a:pt x="13" y="32"/>
                    <a:pt x="13" y="33"/>
                    <a:pt x="14" y="33"/>
                  </a:cubicBezTo>
                  <a:cubicBezTo>
                    <a:pt x="15" y="34"/>
                    <a:pt x="16" y="35"/>
                    <a:pt x="17" y="35"/>
                  </a:cubicBezTo>
                  <a:cubicBezTo>
                    <a:pt x="18" y="36"/>
                    <a:pt x="19" y="36"/>
                    <a:pt x="20" y="36"/>
                  </a:cubicBezTo>
                  <a:cubicBezTo>
                    <a:pt x="22" y="36"/>
                    <a:pt x="23" y="36"/>
                    <a:pt x="25" y="36"/>
                  </a:cubicBezTo>
                  <a:cubicBezTo>
                    <a:pt x="26" y="35"/>
                    <a:pt x="27" y="34"/>
                    <a:pt x="29" y="33"/>
                  </a:cubicBezTo>
                  <a:cubicBezTo>
                    <a:pt x="30" y="33"/>
                    <a:pt x="30" y="34"/>
                    <a:pt x="31" y="35"/>
                  </a:cubicBezTo>
                  <a:cubicBezTo>
                    <a:pt x="31" y="35"/>
                    <a:pt x="32" y="35"/>
                    <a:pt x="32" y="35"/>
                  </a:cubicBezTo>
                  <a:cubicBezTo>
                    <a:pt x="33" y="35"/>
                    <a:pt x="33" y="35"/>
                    <a:pt x="33" y="34"/>
                  </a:cubicBezTo>
                  <a:cubicBezTo>
                    <a:pt x="33" y="34"/>
                    <a:pt x="34" y="34"/>
                    <a:pt x="34" y="33"/>
                  </a:cubicBezTo>
                  <a:cubicBezTo>
                    <a:pt x="34" y="33"/>
                    <a:pt x="33" y="32"/>
                    <a:pt x="33" y="32"/>
                  </a:cubicBezTo>
                  <a:cubicBezTo>
                    <a:pt x="32" y="32"/>
                    <a:pt x="32" y="31"/>
                    <a:pt x="31" y="30"/>
                  </a:cubicBezTo>
                  <a:cubicBezTo>
                    <a:pt x="32" y="29"/>
                    <a:pt x="33" y="27"/>
                    <a:pt x="34" y="26"/>
                  </a:cubicBezTo>
                  <a:cubicBezTo>
                    <a:pt x="35" y="24"/>
                    <a:pt x="35" y="23"/>
                    <a:pt x="35" y="21"/>
                  </a:cubicBezTo>
                  <a:cubicBezTo>
                    <a:pt x="35" y="20"/>
                    <a:pt x="35" y="19"/>
                    <a:pt x="35" y="18"/>
                  </a:cubicBezTo>
                  <a:cubicBezTo>
                    <a:pt x="34" y="17"/>
                    <a:pt x="33" y="16"/>
                    <a:pt x="32" y="15"/>
                  </a:cubicBezTo>
                  <a:close/>
                  <a:moveTo>
                    <a:pt x="10" y="17"/>
                  </a:moveTo>
                  <a:cubicBezTo>
                    <a:pt x="9" y="17"/>
                    <a:pt x="8" y="17"/>
                    <a:pt x="7" y="16"/>
                  </a:cubicBezTo>
                  <a:cubicBezTo>
                    <a:pt x="7" y="16"/>
                    <a:pt x="6" y="15"/>
                    <a:pt x="6" y="15"/>
                  </a:cubicBezTo>
                  <a:cubicBezTo>
                    <a:pt x="6" y="14"/>
                    <a:pt x="6" y="14"/>
                    <a:pt x="6" y="13"/>
                  </a:cubicBezTo>
                  <a:cubicBezTo>
                    <a:pt x="6" y="13"/>
                    <a:pt x="6" y="12"/>
                    <a:pt x="7" y="11"/>
                  </a:cubicBezTo>
                  <a:cubicBezTo>
                    <a:pt x="7" y="11"/>
                    <a:pt x="7" y="10"/>
                    <a:pt x="8" y="9"/>
                  </a:cubicBezTo>
                  <a:cubicBezTo>
                    <a:pt x="10" y="11"/>
                    <a:pt x="12" y="14"/>
                    <a:pt x="14" y="16"/>
                  </a:cubicBezTo>
                  <a:cubicBezTo>
                    <a:pt x="12" y="17"/>
                    <a:pt x="11" y="17"/>
                    <a:pt x="10" y="17"/>
                  </a:cubicBezTo>
                  <a:close/>
                  <a:moveTo>
                    <a:pt x="29" y="25"/>
                  </a:moveTo>
                  <a:cubicBezTo>
                    <a:pt x="28" y="26"/>
                    <a:pt x="28" y="27"/>
                    <a:pt x="27" y="27"/>
                  </a:cubicBezTo>
                  <a:cubicBezTo>
                    <a:pt x="25" y="25"/>
                    <a:pt x="23" y="22"/>
                    <a:pt x="21" y="20"/>
                  </a:cubicBezTo>
                  <a:cubicBezTo>
                    <a:pt x="21" y="20"/>
                    <a:pt x="22" y="19"/>
                    <a:pt x="23" y="19"/>
                  </a:cubicBezTo>
                  <a:cubicBezTo>
                    <a:pt x="23" y="19"/>
                    <a:pt x="24" y="19"/>
                    <a:pt x="25" y="18"/>
                  </a:cubicBezTo>
                  <a:cubicBezTo>
                    <a:pt x="25" y="18"/>
                    <a:pt x="26" y="18"/>
                    <a:pt x="27" y="19"/>
                  </a:cubicBezTo>
                  <a:cubicBezTo>
                    <a:pt x="27" y="19"/>
                    <a:pt x="28" y="19"/>
                    <a:pt x="28" y="20"/>
                  </a:cubicBezTo>
                  <a:cubicBezTo>
                    <a:pt x="29" y="20"/>
                    <a:pt x="29" y="21"/>
                    <a:pt x="29" y="21"/>
                  </a:cubicBezTo>
                  <a:cubicBezTo>
                    <a:pt x="30" y="22"/>
                    <a:pt x="30" y="23"/>
                    <a:pt x="29" y="23"/>
                  </a:cubicBezTo>
                  <a:cubicBezTo>
                    <a:pt x="29" y="24"/>
                    <a:pt x="29" y="25"/>
                    <a:pt x="29" y="25"/>
                  </a:cubicBezTo>
                  <a:close/>
                </a:path>
              </a:pathLst>
            </a:custGeom>
            <a:grpFill/>
            <a:ln w="9525">
              <a:solidFill>
                <a:srgbClr val="002060"/>
              </a:solidFill>
              <a:round/>
            </a:ln>
            <a:extLst/>
          </p:spPr>
          <p:txBody>
            <a:bodyPr vert="horz" wrap="square" lIns="91440" tIns="45720" rIns="91440" bIns="45720" numCol="1" anchor="t" anchorCtr="0" compatLnSpc="1"/>
            <a:lstStyle/>
            <a:p>
              <a:endParaRPr lang="id-ID">
                <a:solidFill>
                  <a:srgbClr val="2F5EB0"/>
                </a:solidFill>
              </a:endParaRPr>
            </a:p>
          </p:txBody>
        </p:sp>
        <p:sp>
          <p:nvSpPr>
            <p:cNvPr id="67" name="Freeform 29"/>
            <p:cNvSpPr/>
            <p:nvPr/>
          </p:nvSpPr>
          <p:spPr bwMode="auto">
            <a:xfrm>
              <a:off x="6956425" y="1135063"/>
              <a:ext cx="73025" cy="79375"/>
            </a:xfrm>
            <a:custGeom>
              <a:avLst/>
              <a:gdLst>
                <a:gd name="T0" fmla="*/ 16 w 19"/>
                <a:gd name="T1" fmla="*/ 1 h 21"/>
                <a:gd name="T2" fmla="*/ 16 w 19"/>
                <a:gd name="T3" fmla="*/ 1 h 21"/>
                <a:gd name="T4" fmla="*/ 9 w 19"/>
                <a:gd name="T5" fmla="*/ 7 h 21"/>
                <a:gd name="T6" fmla="*/ 3 w 19"/>
                <a:gd name="T7" fmla="*/ 14 h 21"/>
                <a:gd name="T8" fmla="*/ 0 w 19"/>
                <a:gd name="T9" fmla="*/ 17 h 21"/>
                <a:gd name="T10" fmla="*/ 0 w 19"/>
                <a:gd name="T11" fmla="*/ 17 h 21"/>
                <a:gd name="T12" fmla="*/ 0 w 19"/>
                <a:gd name="T13" fmla="*/ 20 h 21"/>
                <a:gd name="T14" fmla="*/ 3 w 19"/>
                <a:gd name="T15" fmla="*/ 20 h 21"/>
                <a:gd name="T16" fmla="*/ 3 w 19"/>
                <a:gd name="T17" fmla="*/ 20 h 21"/>
                <a:gd name="T18" fmla="*/ 6 w 19"/>
                <a:gd name="T19" fmla="*/ 16 h 21"/>
                <a:gd name="T20" fmla="*/ 11 w 19"/>
                <a:gd name="T21" fmla="*/ 10 h 21"/>
                <a:gd name="T22" fmla="*/ 18 w 19"/>
                <a:gd name="T23" fmla="*/ 4 h 21"/>
                <a:gd name="T24" fmla="*/ 18 w 19"/>
                <a:gd name="T25" fmla="*/ 4 h 21"/>
                <a:gd name="T26" fmla="*/ 19 w 19"/>
                <a:gd name="T27" fmla="*/ 4 h 21"/>
                <a:gd name="T28" fmla="*/ 19 w 19"/>
                <a:gd name="T29" fmla="*/ 1 h 21"/>
                <a:gd name="T30" fmla="*/ 16 w 19"/>
                <a:gd name="T31" fmla="*/ 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9" h="21">
                  <a:moveTo>
                    <a:pt x="16" y="1"/>
                  </a:moveTo>
                  <a:cubicBezTo>
                    <a:pt x="16" y="1"/>
                    <a:pt x="16" y="1"/>
                    <a:pt x="16" y="1"/>
                  </a:cubicBezTo>
                  <a:cubicBezTo>
                    <a:pt x="13" y="3"/>
                    <a:pt x="11" y="5"/>
                    <a:pt x="9" y="7"/>
                  </a:cubicBezTo>
                  <a:cubicBezTo>
                    <a:pt x="6" y="9"/>
                    <a:pt x="5" y="11"/>
                    <a:pt x="3" y="14"/>
                  </a:cubicBezTo>
                  <a:cubicBezTo>
                    <a:pt x="0" y="17"/>
                    <a:pt x="0" y="17"/>
                    <a:pt x="0" y="17"/>
                  </a:cubicBezTo>
                  <a:cubicBezTo>
                    <a:pt x="0" y="17"/>
                    <a:pt x="0" y="17"/>
                    <a:pt x="0" y="17"/>
                  </a:cubicBezTo>
                  <a:cubicBezTo>
                    <a:pt x="0" y="18"/>
                    <a:pt x="0" y="19"/>
                    <a:pt x="0" y="20"/>
                  </a:cubicBezTo>
                  <a:cubicBezTo>
                    <a:pt x="1" y="21"/>
                    <a:pt x="2" y="21"/>
                    <a:pt x="3" y="20"/>
                  </a:cubicBezTo>
                  <a:cubicBezTo>
                    <a:pt x="3" y="20"/>
                    <a:pt x="3" y="20"/>
                    <a:pt x="3" y="20"/>
                  </a:cubicBezTo>
                  <a:cubicBezTo>
                    <a:pt x="6" y="16"/>
                    <a:pt x="6" y="16"/>
                    <a:pt x="6" y="16"/>
                  </a:cubicBezTo>
                  <a:cubicBezTo>
                    <a:pt x="8" y="14"/>
                    <a:pt x="9" y="12"/>
                    <a:pt x="11" y="10"/>
                  </a:cubicBezTo>
                  <a:cubicBezTo>
                    <a:pt x="14" y="8"/>
                    <a:pt x="16" y="6"/>
                    <a:pt x="18" y="4"/>
                  </a:cubicBezTo>
                  <a:cubicBezTo>
                    <a:pt x="18" y="4"/>
                    <a:pt x="18" y="4"/>
                    <a:pt x="18" y="4"/>
                  </a:cubicBezTo>
                  <a:cubicBezTo>
                    <a:pt x="18" y="4"/>
                    <a:pt x="18" y="4"/>
                    <a:pt x="19" y="4"/>
                  </a:cubicBezTo>
                  <a:cubicBezTo>
                    <a:pt x="19" y="3"/>
                    <a:pt x="19" y="2"/>
                    <a:pt x="19" y="1"/>
                  </a:cubicBezTo>
                  <a:cubicBezTo>
                    <a:pt x="18" y="0"/>
                    <a:pt x="17" y="0"/>
                    <a:pt x="16"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solidFill>
                  <a:srgbClr val="2F5EB0"/>
                </a:solidFill>
              </a:endParaRPr>
            </a:p>
          </p:txBody>
        </p:sp>
        <p:sp>
          <p:nvSpPr>
            <p:cNvPr id="68" name="Freeform 30"/>
            <p:cNvSpPr/>
            <p:nvPr/>
          </p:nvSpPr>
          <p:spPr bwMode="auto">
            <a:xfrm>
              <a:off x="7043738" y="873125"/>
              <a:ext cx="77788" cy="80963"/>
            </a:xfrm>
            <a:custGeom>
              <a:avLst/>
              <a:gdLst>
                <a:gd name="T0" fmla="*/ 8 w 20"/>
                <a:gd name="T1" fmla="*/ 11 h 21"/>
                <a:gd name="T2" fmla="*/ 1 w 20"/>
                <a:gd name="T3" fmla="*/ 17 h 21"/>
                <a:gd name="T4" fmla="*/ 0 w 20"/>
                <a:gd name="T5" fmla="*/ 17 h 21"/>
                <a:gd name="T6" fmla="*/ 0 w 20"/>
                <a:gd name="T7" fmla="*/ 20 h 21"/>
                <a:gd name="T8" fmla="*/ 3 w 20"/>
                <a:gd name="T9" fmla="*/ 20 h 21"/>
                <a:gd name="T10" fmla="*/ 3 w 20"/>
                <a:gd name="T11" fmla="*/ 20 h 21"/>
                <a:gd name="T12" fmla="*/ 10 w 20"/>
                <a:gd name="T13" fmla="*/ 14 h 21"/>
                <a:gd name="T14" fmla="*/ 16 w 20"/>
                <a:gd name="T15" fmla="*/ 7 h 21"/>
                <a:gd name="T16" fmla="*/ 19 w 20"/>
                <a:gd name="T17" fmla="*/ 3 h 21"/>
                <a:gd name="T18" fmla="*/ 19 w 20"/>
                <a:gd name="T19" fmla="*/ 3 h 21"/>
                <a:gd name="T20" fmla="*/ 19 w 20"/>
                <a:gd name="T21" fmla="*/ 0 h 21"/>
                <a:gd name="T22" fmla="*/ 16 w 20"/>
                <a:gd name="T23" fmla="*/ 0 h 21"/>
                <a:gd name="T24" fmla="*/ 16 w 20"/>
                <a:gd name="T25" fmla="*/ 1 h 21"/>
                <a:gd name="T26" fmla="*/ 13 w 20"/>
                <a:gd name="T27" fmla="*/ 5 h 21"/>
                <a:gd name="T28" fmla="*/ 8 w 20"/>
                <a:gd name="T29" fmla="*/ 1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 h="21">
                  <a:moveTo>
                    <a:pt x="8" y="11"/>
                  </a:moveTo>
                  <a:cubicBezTo>
                    <a:pt x="5" y="13"/>
                    <a:pt x="3" y="15"/>
                    <a:pt x="1" y="17"/>
                  </a:cubicBezTo>
                  <a:cubicBezTo>
                    <a:pt x="1" y="17"/>
                    <a:pt x="0" y="17"/>
                    <a:pt x="0" y="17"/>
                  </a:cubicBezTo>
                  <a:cubicBezTo>
                    <a:pt x="0" y="18"/>
                    <a:pt x="0" y="19"/>
                    <a:pt x="0" y="20"/>
                  </a:cubicBezTo>
                  <a:cubicBezTo>
                    <a:pt x="1" y="21"/>
                    <a:pt x="2" y="21"/>
                    <a:pt x="3" y="20"/>
                  </a:cubicBezTo>
                  <a:cubicBezTo>
                    <a:pt x="3" y="20"/>
                    <a:pt x="3" y="20"/>
                    <a:pt x="3" y="20"/>
                  </a:cubicBezTo>
                  <a:cubicBezTo>
                    <a:pt x="6" y="18"/>
                    <a:pt x="8" y="16"/>
                    <a:pt x="10" y="14"/>
                  </a:cubicBezTo>
                  <a:cubicBezTo>
                    <a:pt x="13" y="12"/>
                    <a:pt x="14" y="9"/>
                    <a:pt x="16" y="7"/>
                  </a:cubicBezTo>
                  <a:cubicBezTo>
                    <a:pt x="19" y="3"/>
                    <a:pt x="19" y="3"/>
                    <a:pt x="19" y="3"/>
                  </a:cubicBezTo>
                  <a:cubicBezTo>
                    <a:pt x="19" y="3"/>
                    <a:pt x="19" y="3"/>
                    <a:pt x="19" y="3"/>
                  </a:cubicBezTo>
                  <a:cubicBezTo>
                    <a:pt x="20" y="2"/>
                    <a:pt x="20" y="1"/>
                    <a:pt x="19" y="0"/>
                  </a:cubicBezTo>
                  <a:cubicBezTo>
                    <a:pt x="18" y="0"/>
                    <a:pt x="17" y="0"/>
                    <a:pt x="16" y="0"/>
                  </a:cubicBezTo>
                  <a:cubicBezTo>
                    <a:pt x="16" y="1"/>
                    <a:pt x="16" y="1"/>
                    <a:pt x="16" y="1"/>
                  </a:cubicBezTo>
                  <a:cubicBezTo>
                    <a:pt x="13" y="5"/>
                    <a:pt x="13" y="5"/>
                    <a:pt x="13" y="5"/>
                  </a:cubicBezTo>
                  <a:cubicBezTo>
                    <a:pt x="11" y="7"/>
                    <a:pt x="10" y="9"/>
                    <a:pt x="8"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solidFill>
                  <a:srgbClr val="2F5EB0"/>
                </a:solidFill>
              </a:endParaRPr>
            </a:p>
          </p:txBody>
        </p:sp>
      </p:grpSp>
      <p:sp>
        <p:nvSpPr>
          <p:cNvPr id="36" name="Freeform 9"/>
          <p:cNvSpPr/>
          <p:nvPr/>
        </p:nvSpPr>
        <p:spPr bwMode="auto">
          <a:xfrm rot="13500000">
            <a:off x="658602" y="3318722"/>
            <a:ext cx="2081952" cy="2081952"/>
          </a:xfrm>
          <a:custGeom>
            <a:avLst/>
            <a:gdLst>
              <a:gd name="T0" fmla="*/ 107 w 728"/>
              <a:gd name="T1" fmla="*/ 621 h 727"/>
              <a:gd name="T2" fmla="*/ 364 w 728"/>
              <a:gd name="T3" fmla="*/ 727 h 727"/>
              <a:gd name="T4" fmla="*/ 364 w 728"/>
              <a:gd name="T5" fmla="*/ 556 h 727"/>
              <a:gd name="T6" fmla="*/ 228 w 728"/>
              <a:gd name="T7" fmla="*/ 499 h 727"/>
              <a:gd name="T8" fmla="*/ 172 w 728"/>
              <a:gd name="T9" fmla="*/ 363 h 727"/>
              <a:gd name="T10" fmla="*/ 228 w 728"/>
              <a:gd name="T11" fmla="*/ 227 h 727"/>
              <a:gd name="T12" fmla="*/ 364 w 728"/>
              <a:gd name="T13" fmla="*/ 171 h 727"/>
              <a:gd name="T14" fmla="*/ 500 w 728"/>
              <a:gd name="T15" fmla="*/ 227 h 727"/>
              <a:gd name="T16" fmla="*/ 556 w 728"/>
              <a:gd name="T17" fmla="*/ 363 h 727"/>
              <a:gd name="T18" fmla="*/ 728 w 728"/>
              <a:gd name="T19" fmla="*/ 363 h 727"/>
              <a:gd name="T20" fmla="*/ 621 w 728"/>
              <a:gd name="T21" fmla="*/ 106 h 727"/>
              <a:gd name="T22" fmla="*/ 364 w 728"/>
              <a:gd name="T23" fmla="*/ 0 h 727"/>
              <a:gd name="T24" fmla="*/ 107 w 728"/>
              <a:gd name="T25" fmla="*/ 106 h 727"/>
              <a:gd name="T26" fmla="*/ 0 w 728"/>
              <a:gd name="T27" fmla="*/ 363 h 727"/>
              <a:gd name="T28" fmla="*/ 107 w 728"/>
              <a:gd name="T29" fmla="*/ 621 h 7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28" h="727">
                <a:moveTo>
                  <a:pt x="107" y="621"/>
                </a:moveTo>
                <a:cubicBezTo>
                  <a:pt x="176" y="689"/>
                  <a:pt x="267" y="727"/>
                  <a:pt x="364" y="727"/>
                </a:cubicBezTo>
                <a:cubicBezTo>
                  <a:pt x="364" y="556"/>
                  <a:pt x="364" y="556"/>
                  <a:pt x="364" y="556"/>
                </a:cubicBezTo>
                <a:cubicBezTo>
                  <a:pt x="313" y="556"/>
                  <a:pt x="264" y="536"/>
                  <a:pt x="228" y="499"/>
                </a:cubicBezTo>
                <a:cubicBezTo>
                  <a:pt x="192" y="463"/>
                  <a:pt x="172" y="415"/>
                  <a:pt x="172" y="363"/>
                </a:cubicBezTo>
                <a:cubicBezTo>
                  <a:pt x="172" y="312"/>
                  <a:pt x="192" y="264"/>
                  <a:pt x="228" y="227"/>
                </a:cubicBezTo>
                <a:cubicBezTo>
                  <a:pt x="264" y="191"/>
                  <a:pt x="313" y="171"/>
                  <a:pt x="364" y="171"/>
                </a:cubicBezTo>
                <a:cubicBezTo>
                  <a:pt x="415" y="171"/>
                  <a:pt x="464" y="191"/>
                  <a:pt x="500" y="227"/>
                </a:cubicBezTo>
                <a:cubicBezTo>
                  <a:pt x="536" y="264"/>
                  <a:pt x="556" y="312"/>
                  <a:pt x="556" y="363"/>
                </a:cubicBezTo>
                <a:cubicBezTo>
                  <a:pt x="728" y="363"/>
                  <a:pt x="728" y="363"/>
                  <a:pt x="728" y="363"/>
                </a:cubicBezTo>
                <a:cubicBezTo>
                  <a:pt x="728" y="266"/>
                  <a:pt x="690" y="175"/>
                  <a:pt x="621" y="106"/>
                </a:cubicBezTo>
                <a:cubicBezTo>
                  <a:pt x="553" y="38"/>
                  <a:pt x="461" y="0"/>
                  <a:pt x="364" y="0"/>
                </a:cubicBezTo>
                <a:cubicBezTo>
                  <a:pt x="267" y="0"/>
                  <a:pt x="176" y="38"/>
                  <a:pt x="107" y="106"/>
                </a:cubicBezTo>
                <a:cubicBezTo>
                  <a:pt x="38" y="175"/>
                  <a:pt x="0" y="266"/>
                  <a:pt x="0" y="363"/>
                </a:cubicBezTo>
                <a:cubicBezTo>
                  <a:pt x="0" y="461"/>
                  <a:pt x="38" y="552"/>
                  <a:pt x="107" y="621"/>
                </a:cubicBezTo>
                <a:close/>
              </a:path>
            </a:pathLst>
          </a:custGeom>
          <a:solidFill>
            <a:srgbClr val="002060"/>
          </a:solidFill>
          <a:ln>
            <a:noFill/>
          </a:ln>
          <a:effectLst/>
        </p:spPr>
        <p:txBody>
          <a:bodyPr vert="horz" wrap="square" lIns="68552" tIns="34276" rIns="68552" bIns="34276" numCol="1" anchor="t" anchorCtr="0" compatLnSpc="1"/>
          <a:lstStyle/>
          <a:p>
            <a:endParaRPr lang="id-ID"/>
          </a:p>
        </p:txBody>
      </p:sp>
      <p:grpSp>
        <p:nvGrpSpPr>
          <p:cNvPr id="37" name="Group 10"/>
          <p:cNvGrpSpPr/>
          <p:nvPr/>
        </p:nvGrpSpPr>
        <p:grpSpPr>
          <a:xfrm>
            <a:off x="784814" y="3435524"/>
            <a:ext cx="739561" cy="607813"/>
            <a:chOff x="7827333" y="3464708"/>
            <a:chExt cx="599208" cy="492388"/>
          </a:xfrm>
          <a:effectLst/>
        </p:grpSpPr>
        <p:sp>
          <p:nvSpPr>
            <p:cNvPr id="63" name="Oval 11"/>
            <p:cNvSpPr/>
            <p:nvPr/>
          </p:nvSpPr>
          <p:spPr>
            <a:xfrm rot="2700000">
              <a:off x="7882236" y="3464708"/>
              <a:ext cx="492388" cy="492388"/>
            </a:xfrm>
            <a:prstGeom prst="ellipse">
              <a:avLst/>
            </a:prstGeom>
            <a:solidFill>
              <a:srgbClr val="002060"/>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500">
                <a:solidFill>
                  <a:srgbClr val="1A609B"/>
                </a:solidFill>
                <a:latin typeface="方正细圆简体" panose="02010601030101010101" charset="-122"/>
                <a:ea typeface="方正细圆简体" panose="02010601030101010101" charset="-122"/>
              </a:endParaRPr>
            </a:p>
          </p:txBody>
        </p:sp>
        <p:sp>
          <p:nvSpPr>
            <p:cNvPr id="64" name="TextBox 63"/>
            <p:cNvSpPr txBox="1"/>
            <p:nvPr/>
          </p:nvSpPr>
          <p:spPr>
            <a:xfrm>
              <a:off x="7827333" y="3530137"/>
              <a:ext cx="599208" cy="282560"/>
            </a:xfrm>
            <a:prstGeom prst="rect">
              <a:avLst/>
            </a:prstGeom>
            <a:noFill/>
            <a:ln>
              <a:noFill/>
            </a:ln>
          </p:spPr>
          <p:txBody>
            <a:bodyPr wrap="square" rtlCol="0">
              <a:spAutoFit/>
            </a:bodyPr>
            <a:lstStyle/>
            <a:p>
              <a:pPr algn="ctr"/>
              <a:r>
                <a:rPr lang="id-ID" sz="2000" b="1" dirty="0">
                  <a:solidFill>
                    <a:schemeClr val="bg1"/>
                  </a:solidFill>
                  <a:latin typeface="微软雅黑" panose="020B0503020204020204" pitchFamily="34" charset="-122"/>
                  <a:ea typeface="微软雅黑" panose="020B0503020204020204" pitchFamily="34" charset="-122"/>
                </a:rPr>
                <a:t>01</a:t>
              </a:r>
            </a:p>
          </p:txBody>
        </p:sp>
      </p:grpSp>
      <p:grpSp>
        <p:nvGrpSpPr>
          <p:cNvPr id="39" name="Group 10"/>
          <p:cNvGrpSpPr/>
          <p:nvPr/>
        </p:nvGrpSpPr>
        <p:grpSpPr>
          <a:xfrm>
            <a:off x="2500861" y="1962491"/>
            <a:ext cx="739561" cy="607813"/>
            <a:chOff x="7827333" y="3464708"/>
            <a:chExt cx="599208" cy="492388"/>
          </a:xfrm>
          <a:effectLst/>
        </p:grpSpPr>
        <p:sp>
          <p:nvSpPr>
            <p:cNvPr id="61" name="Oval 11"/>
            <p:cNvSpPr/>
            <p:nvPr/>
          </p:nvSpPr>
          <p:spPr>
            <a:xfrm rot="2700000">
              <a:off x="7882236" y="3464708"/>
              <a:ext cx="492388" cy="492388"/>
            </a:xfrm>
            <a:prstGeom prst="ellipse">
              <a:avLst/>
            </a:prstGeom>
            <a:solidFill>
              <a:srgbClr val="F9F9F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500">
                <a:solidFill>
                  <a:srgbClr val="1A609B"/>
                </a:solidFill>
                <a:latin typeface="方正细圆简体" panose="02010601030101010101" charset="-122"/>
                <a:ea typeface="方正细圆简体" panose="02010601030101010101" charset="-122"/>
              </a:endParaRPr>
            </a:p>
          </p:txBody>
        </p:sp>
        <p:sp>
          <p:nvSpPr>
            <p:cNvPr id="62" name="TextBox 61"/>
            <p:cNvSpPr txBox="1"/>
            <p:nvPr/>
          </p:nvSpPr>
          <p:spPr>
            <a:xfrm>
              <a:off x="7827333" y="3530137"/>
              <a:ext cx="599208" cy="282560"/>
            </a:xfrm>
            <a:prstGeom prst="rect">
              <a:avLst/>
            </a:prstGeom>
            <a:noFill/>
            <a:ln>
              <a:noFill/>
            </a:ln>
          </p:spPr>
          <p:txBody>
            <a:bodyPr wrap="square" rtlCol="0">
              <a:spAutoFit/>
            </a:bodyPr>
            <a:lstStyle/>
            <a:p>
              <a:pPr algn="ctr"/>
              <a:r>
                <a:rPr lang="id-ID" sz="2000" b="1" dirty="0">
                  <a:solidFill>
                    <a:schemeClr val="tx1"/>
                  </a:solidFill>
                  <a:latin typeface="微软雅黑" panose="020B0503020204020204" pitchFamily="34" charset="-122"/>
                  <a:ea typeface="微软雅黑" panose="020B0503020204020204" pitchFamily="34" charset="-122"/>
                </a:rPr>
                <a:t>0</a:t>
              </a:r>
              <a:r>
                <a:rPr lang="en-US" sz="2000" b="1" dirty="0">
                  <a:solidFill>
                    <a:schemeClr val="tx1"/>
                  </a:solidFill>
                  <a:latin typeface="微软雅黑" panose="020B0503020204020204" pitchFamily="34" charset="-122"/>
                  <a:ea typeface="微软雅黑" panose="020B0503020204020204" pitchFamily="34" charset="-122"/>
                </a:rPr>
                <a:t>2</a:t>
              </a:r>
            </a:p>
          </p:txBody>
        </p:sp>
      </p:grpSp>
      <p:grpSp>
        <p:nvGrpSpPr>
          <p:cNvPr id="40" name="Group 10"/>
          <p:cNvGrpSpPr/>
          <p:nvPr/>
        </p:nvGrpSpPr>
        <p:grpSpPr>
          <a:xfrm>
            <a:off x="4185909" y="3494201"/>
            <a:ext cx="739561" cy="607813"/>
            <a:chOff x="7827333" y="3464708"/>
            <a:chExt cx="599208" cy="492388"/>
          </a:xfrm>
          <a:effectLst/>
        </p:grpSpPr>
        <p:sp>
          <p:nvSpPr>
            <p:cNvPr id="59" name="Oval 11"/>
            <p:cNvSpPr/>
            <p:nvPr/>
          </p:nvSpPr>
          <p:spPr>
            <a:xfrm rot="2700000">
              <a:off x="7882236" y="3464708"/>
              <a:ext cx="492388" cy="492388"/>
            </a:xfrm>
            <a:prstGeom prst="ellipse">
              <a:avLst/>
            </a:prstGeom>
            <a:solidFill>
              <a:srgbClr val="002060"/>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500">
                <a:solidFill>
                  <a:srgbClr val="1A609B"/>
                </a:solidFill>
                <a:latin typeface="方正细圆简体" panose="02010601030101010101" charset="-122"/>
                <a:ea typeface="方正细圆简体" panose="02010601030101010101" charset="-122"/>
              </a:endParaRPr>
            </a:p>
          </p:txBody>
        </p:sp>
        <p:sp>
          <p:nvSpPr>
            <p:cNvPr id="60" name="TextBox 59"/>
            <p:cNvSpPr txBox="1"/>
            <p:nvPr/>
          </p:nvSpPr>
          <p:spPr>
            <a:xfrm>
              <a:off x="7827333" y="3530137"/>
              <a:ext cx="599208" cy="282560"/>
            </a:xfrm>
            <a:prstGeom prst="rect">
              <a:avLst/>
            </a:prstGeom>
            <a:noFill/>
            <a:ln>
              <a:noFill/>
            </a:ln>
          </p:spPr>
          <p:txBody>
            <a:bodyPr wrap="square" rtlCol="0">
              <a:spAutoFit/>
            </a:bodyPr>
            <a:lstStyle/>
            <a:p>
              <a:pPr algn="ctr"/>
              <a:r>
                <a:rPr lang="id-ID" sz="2000" b="1" dirty="0">
                  <a:solidFill>
                    <a:schemeClr val="bg1"/>
                  </a:solidFill>
                  <a:latin typeface="微软雅黑" panose="020B0503020204020204" pitchFamily="34" charset="-122"/>
                  <a:ea typeface="微软雅黑" panose="020B0503020204020204" pitchFamily="34" charset="-122"/>
                </a:rPr>
                <a:t>0</a:t>
              </a:r>
              <a:r>
                <a:rPr lang="en-US" sz="2000" b="1" dirty="0">
                  <a:solidFill>
                    <a:schemeClr val="bg1"/>
                  </a:solidFill>
                  <a:latin typeface="微软雅黑" panose="020B0503020204020204" pitchFamily="34" charset="-122"/>
                  <a:ea typeface="微软雅黑" panose="020B0503020204020204" pitchFamily="34" charset="-122"/>
                </a:rPr>
                <a:t>3</a:t>
              </a:r>
              <a:endParaRPr lang="id-ID" sz="2000" b="1" dirty="0">
                <a:solidFill>
                  <a:schemeClr val="bg1"/>
                </a:solidFill>
                <a:latin typeface="微软雅黑" panose="020B0503020204020204" pitchFamily="34" charset="-122"/>
                <a:ea typeface="微软雅黑" panose="020B0503020204020204" pitchFamily="34" charset="-122"/>
              </a:endParaRPr>
            </a:p>
          </p:txBody>
        </p:sp>
      </p:grpSp>
      <p:grpSp>
        <p:nvGrpSpPr>
          <p:cNvPr id="41" name="Group 10"/>
          <p:cNvGrpSpPr/>
          <p:nvPr/>
        </p:nvGrpSpPr>
        <p:grpSpPr>
          <a:xfrm>
            <a:off x="5483138" y="1636770"/>
            <a:ext cx="848360" cy="697230"/>
            <a:chOff x="7827333" y="3464708"/>
            <a:chExt cx="599208" cy="492388"/>
          </a:xfrm>
          <a:effectLst/>
        </p:grpSpPr>
        <p:sp>
          <p:nvSpPr>
            <p:cNvPr id="57" name="Oval 11"/>
            <p:cNvSpPr/>
            <p:nvPr/>
          </p:nvSpPr>
          <p:spPr>
            <a:xfrm rot="2700000">
              <a:off x="7882236" y="3464708"/>
              <a:ext cx="492388" cy="492388"/>
            </a:xfrm>
            <a:prstGeom prst="ellipse">
              <a:avLst/>
            </a:prstGeom>
            <a:solidFill>
              <a:srgbClr val="002060"/>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500">
                <a:solidFill>
                  <a:srgbClr val="1A609B"/>
                </a:solidFill>
                <a:latin typeface="方正细圆简体" panose="02010601030101010101" charset="-122"/>
                <a:ea typeface="方正细圆简体" panose="02010601030101010101" charset="-122"/>
              </a:endParaRPr>
            </a:p>
          </p:txBody>
        </p:sp>
        <p:sp>
          <p:nvSpPr>
            <p:cNvPr id="58" name="TextBox 48"/>
            <p:cNvSpPr txBox="1"/>
            <p:nvPr/>
          </p:nvSpPr>
          <p:spPr>
            <a:xfrm>
              <a:off x="7827333" y="3530137"/>
              <a:ext cx="599208" cy="282560"/>
            </a:xfrm>
            <a:prstGeom prst="rect">
              <a:avLst/>
            </a:prstGeom>
            <a:noFill/>
            <a:ln>
              <a:noFill/>
            </a:ln>
          </p:spPr>
          <p:txBody>
            <a:bodyPr wrap="square" rtlCol="0">
              <a:spAutoFit/>
            </a:bodyPr>
            <a:lstStyle/>
            <a:p>
              <a:pPr algn="ctr"/>
              <a:r>
                <a:rPr lang="id-ID" sz="2000" b="1" dirty="0">
                  <a:solidFill>
                    <a:schemeClr val="bg1"/>
                  </a:solidFill>
                  <a:latin typeface="微软雅黑" panose="020B0503020204020204" pitchFamily="34" charset="-122"/>
                  <a:ea typeface="微软雅黑" panose="020B0503020204020204" pitchFamily="34" charset="-122"/>
                </a:rPr>
                <a:t>01</a:t>
              </a:r>
            </a:p>
          </p:txBody>
        </p:sp>
      </p:grpSp>
      <p:grpSp>
        <p:nvGrpSpPr>
          <p:cNvPr id="42" name="Group 10"/>
          <p:cNvGrpSpPr/>
          <p:nvPr/>
        </p:nvGrpSpPr>
        <p:grpSpPr>
          <a:xfrm>
            <a:off x="5483138" y="3247462"/>
            <a:ext cx="848360" cy="697230"/>
            <a:chOff x="7827333" y="3464708"/>
            <a:chExt cx="599208" cy="492388"/>
          </a:xfrm>
          <a:effectLst/>
        </p:grpSpPr>
        <p:sp>
          <p:nvSpPr>
            <p:cNvPr id="55" name="Oval 11"/>
            <p:cNvSpPr/>
            <p:nvPr/>
          </p:nvSpPr>
          <p:spPr>
            <a:xfrm rot="2700000">
              <a:off x="7882236" y="3464708"/>
              <a:ext cx="492388" cy="492388"/>
            </a:xfrm>
            <a:prstGeom prst="ellipse">
              <a:avLst/>
            </a:prstGeom>
            <a:solidFill>
              <a:srgbClr val="F9F9F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500">
                <a:solidFill>
                  <a:srgbClr val="1A609B"/>
                </a:solidFill>
                <a:latin typeface="方正细圆简体" panose="02010601030101010101" charset="-122"/>
                <a:ea typeface="方正细圆简体" panose="02010601030101010101" charset="-122"/>
              </a:endParaRPr>
            </a:p>
          </p:txBody>
        </p:sp>
        <p:sp>
          <p:nvSpPr>
            <p:cNvPr id="56" name="TextBox 77"/>
            <p:cNvSpPr txBox="1"/>
            <p:nvPr/>
          </p:nvSpPr>
          <p:spPr>
            <a:xfrm>
              <a:off x="7827333" y="3530137"/>
              <a:ext cx="599208" cy="282560"/>
            </a:xfrm>
            <a:prstGeom prst="rect">
              <a:avLst/>
            </a:prstGeom>
            <a:noFill/>
            <a:ln>
              <a:noFill/>
            </a:ln>
          </p:spPr>
          <p:txBody>
            <a:bodyPr wrap="square" rtlCol="0">
              <a:spAutoFit/>
            </a:bodyPr>
            <a:lstStyle/>
            <a:p>
              <a:pPr algn="ctr"/>
              <a:r>
                <a:rPr lang="id-ID" sz="2000" b="1" dirty="0">
                  <a:solidFill>
                    <a:schemeClr val="tx1"/>
                  </a:solidFill>
                  <a:latin typeface="微软雅黑" panose="020B0503020204020204" pitchFamily="34" charset="-122"/>
                  <a:ea typeface="微软雅黑" panose="020B0503020204020204" pitchFamily="34" charset="-122"/>
                </a:rPr>
                <a:t>0</a:t>
              </a:r>
              <a:r>
                <a:rPr lang="en-US" sz="2000" b="1" dirty="0">
                  <a:solidFill>
                    <a:schemeClr val="tx1"/>
                  </a:solidFill>
                  <a:latin typeface="微软雅黑" panose="020B0503020204020204" pitchFamily="34" charset="-122"/>
                  <a:ea typeface="微软雅黑" panose="020B0503020204020204" pitchFamily="34" charset="-122"/>
                </a:rPr>
                <a:t>2</a:t>
              </a:r>
            </a:p>
          </p:txBody>
        </p:sp>
      </p:grpSp>
      <p:grpSp>
        <p:nvGrpSpPr>
          <p:cNvPr id="43" name="Group 10"/>
          <p:cNvGrpSpPr/>
          <p:nvPr/>
        </p:nvGrpSpPr>
        <p:grpSpPr>
          <a:xfrm>
            <a:off x="5485678" y="4907915"/>
            <a:ext cx="848360" cy="697230"/>
            <a:chOff x="7827333" y="3464708"/>
            <a:chExt cx="599208" cy="492388"/>
          </a:xfrm>
          <a:effectLst/>
        </p:grpSpPr>
        <p:sp>
          <p:nvSpPr>
            <p:cNvPr id="53" name="Oval 11"/>
            <p:cNvSpPr/>
            <p:nvPr/>
          </p:nvSpPr>
          <p:spPr>
            <a:xfrm rot="2700000">
              <a:off x="7882236" y="3464708"/>
              <a:ext cx="492388" cy="492388"/>
            </a:xfrm>
            <a:prstGeom prst="ellipse">
              <a:avLst/>
            </a:prstGeom>
            <a:solidFill>
              <a:srgbClr val="002060"/>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500">
                <a:solidFill>
                  <a:srgbClr val="1A609B"/>
                </a:solidFill>
                <a:latin typeface="方正细圆简体" panose="02010601030101010101" charset="-122"/>
                <a:ea typeface="方正细圆简体" panose="02010601030101010101" charset="-122"/>
              </a:endParaRPr>
            </a:p>
          </p:txBody>
        </p:sp>
        <p:sp>
          <p:nvSpPr>
            <p:cNvPr id="54" name="TextBox 81"/>
            <p:cNvSpPr txBox="1"/>
            <p:nvPr/>
          </p:nvSpPr>
          <p:spPr>
            <a:xfrm>
              <a:off x="7827333" y="3530137"/>
              <a:ext cx="599208" cy="282560"/>
            </a:xfrm>
            <a:prstGeom prst="rect">
              <a:avLst/>
            </a:prstGeom>
            <a:noFill/>
            <a:ln>
              <a:noFill/>
            </a:ln>
          </p:spPr>
          <p:txBody>
            <a:bodyPr wrap="square" rtlCol="0">
              <a:spAutoFit/>
            </a:bodyPr>
            <a:lstStyle/>
            <a:p>
              <a:pPr algn="ctr"/>
              <a:r>
                <a:rPr lang="id-ID" sz="2000" b="1" dirty="0">
                  <a:solidFill>
                    <a:schemeClr val="bg1"/>
                  </a:solidFill>
                  <a:latin typeface="微软雅黑" panose="020B0503020204020204" pitchFamily="34" charset="-122"/>
                  <a:ea typeface="微软雅黑" panose="020B0503020204020204" pitchFamily="34" charset="-122"/>
                </a:rPr>
                <a:t>0</a:t>
              </a:r>
              <a:r>
                <a:rPr lang="en-US" sz="2000" b="1" dirty="0">
                  <a:solidFill>
                    <a:schemeClr val="bg1"/>
                  </a:solidFill>
                  <a:latin typeface="微软雅黑" panose="020B0503020204020204" pitchFamily="34" charset="-122"/>
                  <a:ea typeface="微软雅黑" panose="020B0503020204020204" pitchFamily="34" charset="-122"/>
                </a:rPr>
                <a:t>3</a:t>
              </a:r>
              <a:endParaRPr lang="id-ID" sz="2000" b="1" dirty="0">
                <a:solidFill>
                  <a:schemeClr val="bg1"/>
                </a:solidFill>
                <a:latin typeface="微软雅黑" panose="020B0503020204020204" pitchFamily="34" charset="-122"/>
                <a:ea typeface="微软雅黑" panose="020B0503020204020204" pitchFamily="34" charset="-122"/>
              </a:endParaRPr>
            </a:p>
          </p:txBody>
        </p:sp>
      </p:grpSp>
      <p:grpSp>
        <p:nvGrpSpPr>
          <p:cNvPr id="44" name="组合 43"/>
          <p:cNvGrpSpPr/>
          <p:nvPr/>
        </p:nvGrpSpPr>
        <p:grpSpPr>
          <a:xfrm>
            <a:off x="6521998" y="1593590"/>
            <a:ext cx="5220000" cy="1346835"/>
            <a:chOff x="4765" y="3001"/>
            <a:chExt cx="4865" cy="2121"/>
          </a:xfrm>
        </p:grpSpPr>
        <p:sp>
          <p:nvSpPr>
            <p:cNvPr id="51" name="淘宝店chenying0907出品 43"/>
            <p:cNvSpPr/>
            <p:nvPr/>
          </p:nvSpPr>
          <p:spPr>
            <a:xfrm>
              <a:off x="4765" y="3537"/>
              <a:ext cx="4865" cy="1585"/>
            </a:xfrm>
            <a:prstGeom prst="rect">
              <a:avLst/>
            </a:prstGeom>
          </p:spPr>
          <p:txBody>
            <a:bodyPr wrap="square">
              <a:spAutoFit/>
            </a:bodyPr>
            <a:lstStyle/>
            <a:p>
              <a:pPr marL="285750" indent="-285750">
                <a:lnSpc>
                  <a:spcPct val="110000"/>
                </a:lnSpc>
                <a:buFont typeface="Arial" panose="020B0604020202020204" pitchFamily="34" charset="0"/>
                <a:buChar char="•"/>
              </a:pPr>
              <a:r>
                <a:rPr lang="zh-CN" altLang="en-US" dirty="0">
                  <a:solidFill>
                    <a:srgbClr val="000000"/>
                  </a:solidFill>
                  <a:latin typeface="微软雅黑" pitchFamily="34" charset="-122"/>
                  <a:ea typeface="微软雅黑" pitchFamily="34" charset="-122"/>
                  <a:sym typeface="微软雅黑" pitchFamily="34" charset="-122"/>
                </a:rPr>
                <a:t>利率：系统显示保留小数点后</a:t>
              </a:r>
              <a:r>
                <a:rPr lang="en-US" altLang="zh-CN" dirty="0">
                  <a:solidFill>
                    <a:srgbClr val="000000"/>
                  </a:solidFill>
                  <a:latin typeface="微软雅黑" pitchFamily="34" charset="-122"/>
                  <a:ea typeface="微软雅黑" pitchFamily="34" charset="-122"/>
                  <a:sym typeface="微软雅黑" pitchFamily="34" charset="-122"/>
                </a:rPr>
                <a:t>4</a:t>
              </a:r>
              <a:r>
                <a:rPr lang="zh-CN" altLang="en-US" dirty="0">
                  <a:solidFill>
                    <a:srgbClr val="000000"/>
                  </a:solidFill>
                  <a:latin typeface="微软雅黑" pitchFamily="34" charset="-122"/>
                  <a:ea typeface="微软雅黑" pitchFamily="34" charset="-122"/>
                  <a:sym typeface="微软雅黑" pitchFamily="34" charset="-122"/>
                </a:rPr>
                <a:t>位，即</a:t>
              </a:r>
              <a:r>
                <a:rPr lang="en-US" altLang="zh-CN" dirty="0">
                  <a:solidFill>
                    <a:srgbClr val="000000"/>
                  </a:solidFill>
                  <a:latin typeface="微软雅黑" pitchFamily="34" charset="-122"/>
                  <a:ea typeface="微软雅黑" pitchFamily="34" charset="-122"/>
                  <a:sym typeface="微软雅黑" pitchFamily="34" charset="-122"/>
                </a:rPr>
                <a:t>**.****%</a:t>
              </a:r>
              <a:r>
                <a:rPr lang="zh-CN" altLang="en-US" dirty="0">
                  <a:solidFill>
                    <a:srgbClr val="000000"/>
                  </a:solidFill>
                  <a:latin typeface="微软雅黑" pitchFamily="34" charset="-122"/>
                  <a:ea typeface="微软雅黑" pitchFamily="34" charset="-122"/>
                  <a:sym typeface="微软雅黑" pitchFamily="34" charset="-122"/>
                </a:rPr>
                <a:t>。</a:t>
              </a:r>
              <a:endParaRPr lang="en-US" altLang="zh-CN" dirty="0">
                <a:solidFill>
                  <a:srgbClr val="000000"/>
                </a:solidFill>
                <a:latin typeface="微软雅黑" pitchFamily="34" charset="-122"/>
                <a:ea typeface="微软雅黑" pitchFamily="34" charset="-122"/>
                <a:sym typeface="微软雅黑" pitchFamily="34" charset="-122"/>
              </a:endParaRPr>
            </a:p>
            <a:p>
              <a:pPr marL="285750" indent="-285750">
                <a:lnSpc>
                  <a:spcPct val="110000"/>
                </a:lnSpc>
                <a:buFont typeface="Arial" panose="020B0604020202020204" pitchFamily="34" charset="0"/>
                <a:buChar char="•"/>
              </a:pPr>
              <a:r>
                <a:rPr lang="zh-CN" altLang="en-US" dirty="0">
                  <a:solidFill>
                    <a:srgbClr val="000000"/>
                  </a:solidFill>
                  <a:latin typeface="微软雅黑" pitchFamily="34" charset="-122"/>
                  <a:ea typeface="微软雅黑" pitchFamily="34" charset="-122"/>
                  <a:sym typeface="微软雅黑" pitchFamily="34" charset="-122"/>
                </a:rPr>
                <a:t>金额：精确到分，分以下四舍五入。</a:t>
              </a:r>
              <a:endParaRPr lang="zh-CN" altLang="en-US" dirty="0">
                <a:sym typeface="Calibri" pitchFamily="34" charset="0"/>
              </a:endParaRPr>
            </a:p>
          </p:txBody>
        </p:sp>
        <p:sp>
          <p:nvSpPr>
            <p:cNvPr id="52" name="淘宝店chenying0907出品 44"/>
            <p:cNvSpPr/>
            <p:nvPr/>
          </p:nvSpPr>
          <p:spPr>
            <a:xfrm>
              <a:off x="4772" y="3001"/>
              <a:ext cx="1906" cy="630"/>
            </a:xfrm>
            <a:prstGeom prst="rect">
              <a:avLst/>
            </a:prstGeom>
          </p:spPr>
          <p:txBody>
            <a:bodyPr wrap="none">
              <a:spAutoFit/>
            </a:bodyPr>
            <a:lstStyle/>
            <a:p>
              <a:r>
                <a:rPr lang="zh-CN" altLang="en-US" sz="2000" b="1" dirty="0">
                  <a:solidFill>
                    <a:srgbClr val="002060"/>
                  </a:solidFill>
                  <a:latin typeface="微软雅黑" pitchFamily="34" charset="-122"/>
                  <a:ea typeface="微软雅黑" pitchFamily="34" charset="-122"/>
                  <a:sym typeface="微软雅黑" pitchFamily="34" charset="-122"/>
                </a:rPr>
                <a:t>计数规则</a:t>
              </a:r>
            </a:p>
          </p:txBody>
        </p:sp>
      </p:grpSp>
      <p:grpSp>
        <p:nvGrpSpPr>
          <p:cNvPr id="45" name="组合 44"/>
          <p:cNvGrpSpPr/>
          <p:nvPr/>
        </p:nvGrpSpPr>
        <p:grpSpPr>
          <a:xfrm>
            <a:off x="6502947" y="3165547"/>
            <a:ext cx="5220000" cy="1956435"/>
            <a:chOff x="4765" y="3001"/>
            <a:chExt cx="4865" cy="3081"/>
          </a:xfrm>
        </p:grpSpPr>
        <p:sp>
          <p:nvSpPr>
            <p:cNvPr id="49" name="淘宝店chenying0907出品 43"/>
            <p:cNvSpPr/>
            <p:nvPr/>
          </p:nvSpPr>
          <p:spPr>
            <a:xfrm>
              <a:off x="4765" y="3537"/>
              <a:ext cx="4865" cy="2545"/>
            </a:xfrm>
            <a:prstGeom prst="rect">
              <a:avLst/>
            </a:prstGeom>
          </p:spPr>
          <p:txBody>
            <a:bodyPr wrap="square">
              <a:spAutoFit/>
            </a:bodyPr>
            <a:lstStyle/>
            <a:p>
              <a:pPr marL="285750" indent="-285750">
                <a:lnSpc>
                  <a:spcPct val="110000"/>
                </a:lnSpc>
                <a:buFont typeface="Arial" panose="020B0604020202020204" pitchFamily="34" charset="0"/>
                <a:buChar char="•"/>
              </a:pPr>
              <a:r>
                <a:rPr lang="zh-CN" altLang="en-US" dirty="0">
                  <a:solidFill>
                    <a:srgbClr val="000000"/>
                  </a:solidFill>
                  <a:latin typeface="微软雅黑" pitchFamily="34" charset="-122"/>
                  <a:ea typeface="微软雅黑" pitchFamily="34" charset="-122"/>
                  <a:sym typeface="微软雅黑" pitchFamily="34" charset="-122"/>
                </a:rPr>
                <a:t>计算利息金额时的日计数基准为实际天数</a:t>
              </a:r>
              <a:r>
                <a:rPr lang="en-US" altLang="zh-CN" dirty="0">
                  <a:solidFill>
                    <a:srgbClr val="000000"/>
                  </a:solidFill>
                  <a:latin typeface="微软雅黑" pitchFamily="34" charset="-122"/>
                  <a:ea typeface="微软雅黑" pitchFamily="34" charset="-122"/>
                  <a:sym typeface="微软雅黑" pitchFamily="34" charset="-122"/>
                </a:rPr>
                <a:t>/360</a:t>
              </a:r>
              <a:r>
                <a:rPr lang="zh-CN" altLang="en-US" dirty="0">
                  <a:solidFill>
                    <a:srgbClr val="000000"/>
                  </a:solidFill>
                  <a:latin typeface="微软雅黑" pitchFamily="34" charset="-122"/>
                  <a:ea typeface="微软雅黑" pitchFamily="34" charset="-122"/>
                  <a:sym typeface="微软雅黑" pitchFamily="34" charset="-122"/>
                </a:rPr>
                <a:t>，即一年按</a:t>
              </a:r>
              <a:r>
                <a:rPr lang="en-US" altLang="zh-CN" dirty="0">
                  <a:solidFill>
                    <a:srgbClr val="000000"/>
                  </a:solidFill>
                  <a:latin typeface="微软雅黑" pitchFamily="34" charset="-122"/>
                  <a:ea typeface="微软雅黑" pitchFamily="34" charset="-122"/>
                  <a:sym typeface="微软雅黑" pitchFamily="34" charset="-122"/>
                </a:rPr>
                <a:t>360</a:t>
              </a:r>
              <a:r>
                <a:rPr lang="zh-CN" altLang="en-US" dirty="0">
                  <a:solidFill>
                    <a:srgbClr val="000000"/>
                  </a:solidFill>
                  <a:latin typeface="微软雅黑" pitchFamily="34" charset="-122"/>
                  <a:ea typeface="微软雅黑" pitchFamily="34" charset="-122"/>
                  <a:sym typeface="微软雅黑" pitchFamily="34" charset="-122"/>
                </a:rPr>
                <a:t>天计。</a:t>
              </a:r>
              <a:endParaRPr lang="en-US" altLang="zh-CN" dirty="0">
                <a:solidFill>
                  <a:srgbClr val="000000"/>
                </a:solidFill>
                <a:latin typeface="微软雅黑" pitchFamily="34" charset="-122"/>
                <a:ea typeface="微软雅黑" pitchFamily="34" charset="-122"/>
                <a:sym typeface="微软雅黑" pitchFamily="34" charset="-122"/>
              </a:endParaRPr>
            </a:p>
            <a:p>
              <a:pPr marL="285750" indent="-285750">
                <a:lnSpc>
                  <a:spcPct val="110000"/>
                </a:lnSpc>
                <a:buFont typeface="Arial" panose="020B0604020202020204" pitchFamily="34" charset="0"/>
                <a:buChar char="•"/>
              </a:pPr>
              <a:r>
                <a:rPr lang="zh-CN" altLang="en-US" dirty="0">
                  <a:solidFill>
                    <a:srgbClr val="000000"/>
                  </a:solidFill>
                  <a:latin typeface="微软雅黑" pitchFamily="34" charset="-122"/>
                  <a:ea typeface="微软雅黑" pitchFamily="34" charset="-122"/>
                  <a:sym typeface="微软雅黑" pitchFamily="34" charset="-122"/>
                </a:rPr>
                <a:t>核心交易子系统中使用的利率均为年化利率。</a:t>
              </a:r>
            </a:p>
          </p:txBody>
        </p:sp>
        <p:sp>
          <p:nvSpPr>
            <p:cNvPr id="50" name="淘宝店chenying0907出品 44"/>
            <p:cNvSpPr/>
            <p:nvPr/>
          </p:nvSpPr>
          <p:spPr>
            <a:xfrm>
              <a:off x="4772" y="3001"/>
              <a:ext cx="1906" cy="630"/>
            </a:xfrm>
            <a:prstGeom prst="rect">
              <a:avLst/>
            </a:prstGeom>
          </p:spPr>
          <p:txBody>
            <a:bodyPr wrap="none">
              <a:spAutoFit/>
            </a:bodyPr>
            <a:lstStyle/>
            <a:p>
              <a:r>
                <a:rPr lang="zh-CN" altLang="en-US" sz="2000" b="1" dirty="0">
                  <a:solidFill>
                    <a:srgbClr val="002060"/>
                  </a:solidFill>
                  <a:latin typeface="微软雅黑" pitchFamily="34" charset="-122"/>
                  <a:ea typeface="微软雅黑" pitchFamily="34" charset="-122"/>
                  <a:sym typeface="微软雅黑" pitchFamily="34" charset="-122"/>
                </a:rPr>
                <a:t>计息规则</a:t>
              </a:r>
            </a:p>
          </p:txBody>
        </p:sp>
      </p:grpSp>
      <p:grpSp>
        <p:nvGrpSpPr>
          <p:cNvPr id="46" name="组合 45"/>
          <p:cNvGrpSpPr/>
          <p:nvPr/>
        </p:nvGrpSpPr>
        <p:grpSpPr>
          <a:xfrm>
            <a:off x="6527254" y="4924425"/>
            <a:ext cx="5220000" cy="1818005"/>
            <a:chOff x="4765" y="3001"/>
            <a:chExt cx="4865" cy="2863"/>
          </a:xfrm>
        </p:grpSpPr>
        <p:sp>
          <p:nvSpPr>
            <p:cNvPr id="47" name="淘宝店chenying0907出品 43"/>
            <p:cNvSpPr/>
            <p:nvPr/>
          </p:nvSpPr>
          <p:spPr>
            <a:xfrm>
              <a:off x="4765" y="3537"/>
              <a:ext cx="4865" cy="2327"/>
            </a:xfrm>
            <a:prstGeom prst="rect">
              <a:avLst/>
            </a:prstGeom>
          </p:spPr>
          <p:txBody>
            <a:bodyPr wrap="square">
              <a:spAutoFit/>
            </a:bodyPr>
            <a:lstStyle/>
            <a:p>
              <a:pPr marL="285750" indent="-285750">
                <a:buFont typeface="Arial" panose="020B0604020202020204" pitchFamily="34" charset="0"/>
                <a:buChar char="•"/>
              </a:pPr>
              <a:r>
                <a:rPr lang="zh-CN" altLang="en-US" dirty="0">
                  <a:solidFill>
                    <a:srgbClr val="000000"/>
                  </a:solidFill>
                  <a:latin typeface="微软雅黑" pitchFamily="34" charset="-122"/>
                  <a:ea typeface="微软雅黑" pitchFamily="34" charset="-122"/>
                  <a:sym typeface="微软雅黑" pitchFamily="34" charset="-122"/>
                </a:rPr>
                <a:t>票据交易的清算速度包括</a:t>
              </a:r>
              <a:r>
                <a:rPr lang="en-US" altLang="zh-CN" dirty="0">
                  <a:solidFill>
                    <a:srgbClr val="000000"/>
                  </a:solidFill>
                  <a:latin typeface="微软雅黑" pitchFamily="34" charset="-122"/>
                  <a:ea typeface="微软雅黑" pitchFamily="34" charset="-122"/>
                  <a:sym typeface="微软雅黑" pitchFamily="34" charset="-122"/>
                </a:rPr>
                <a:t>T+0</a:t>
              </a:r>
              <a:r>
                <a:rPr lang="zh-CN" altLang="en-US" dirty="0">
                  <a:solidFill>
                    <a:srgbClr val="000000"/>
                  </a:solidFill>
                  <a:latin typeface="微软雅黑" pitchFamily="34" charset="-122"/>
                  <a:ea typeface="微软雅黑" pitchFamily="34" charset="-122"/>
                  <a:sym typeface="微软雅黑" pitchFamily="34" charset="-122"/>
                </a:rPr>
                <a:t>和</a:t>
              </a:r>
              <a:r>
                <a:rPr lang="en-US" altLang="zh-CN" dirty="0">
                  <a:solidFill>
                    <a:srgbClr val="000000"/>
                  </a:solidFill>
                  <a:latin typeface="微软雅黑" pitchFamily="34" charset="-122"/>
                  <a:ea typeface="微软雅黑" pitchFamily="34" charset="-122"/>
                  <a:sym typeface="微软雅黑" pitchFamily="34" charset="-122"/>
                </a:rPr>
                <a:t>T+1</a:t>
              </a:r>
              <a:r>
                <a:rPr lang="zh-CN" altLang="en-US" dirty="0">
                  <a:solidFill>
                    <a:srgbClr val="000000"/>
                  </a:solidFill>
                  <a:latin typeface="微软雅黑" pitchFamily="34" charset="-122"/>
                  <a:ea typeface="微软雅黑" pitchFamily="34" charset="-122"/>
                  <a:sym typeface="微软雅黑" pitchFamily="34" charset="-122"/>
                </a:rPr>
                <a:t>。</a:t>
              </a:r>
              <a:endParaRPr lang="en-US" altLang="zh-CN" dirty="0">
                <a:solidFill>
                  <a:srgbClr val="000000"/>
                </a:solidFill>
                <a:latin typeface="微软雅黑" pitchFamily="34" charset="-122"/>
                <a:ea typeface="微软雅黑" pitchFamily="34" charset="-122"/>
                <a:sym typeface="微软雅黑" pitchFamily="34" charset="-122"/>
              </a:endParaRPr>
            </a:p>
            <a:p>
              <a:pPr marL="285750" indent="-285750">
                <a:buFont typeface="Arial" panose="020B0604020202020204" pitchFamily="34" charset="0"/>
                <a:buChar char="•"/>
              </a:pPr>
              <a:r>
                <a:rPr lang="en-US" altLang="zh-CN" dirty="0">
                  <a:solidFill>
                    <a:srgbClr val="000000"/>
                  </a:solidFill>
                  <a:latin typeface="微软雅黑" pitchFamily="34" charset="-122"/>
                  <a:ea typeface="微软雅黑" pitchFamily="34" charset="-122"/>
                  <a:sym typeface="微软雅黑" pitchFamily="34" charset="-122"/>
                </a:rPr>
                <a:t>T+0</a:t>
              </a:r>
              <a:r>
                <a:rPr lang="zh-CN" altLang="en-US" dirty="0">
                  <a:solidFill>
                    <a:srgbClr val="000000"/>
                  </a:solidFill>
                  <a:latin typeface="微软雅黑" pitchFamily="34" charset="-122"/>
                  <a:ea typeface="微软雅黑" pitchFamily="34" charset="-122"/>
                  <a:sym typeface="微软雅黑" pitchFamily="34" charset="-122"/>
                </a:rPr>
                <a:t>是指成交当日清算，</a:t>
              </a:r>
              <a:r>
                <a:rPr lang="en-US" altLang="zh-CN" dirty="0">
                  <a:solidFill>
                    <a:srgbClr val="000000"/>
                  </a:solidFill>
                  <a:latin typeface="微软雅黑" pitchFamily="34" charset="-122"/>
                  <a:ea typeface="微软雅黑" pitchFamily="34" charset="-122"/>
                  <a:sym typeface="微软雅黑" pitchFamily="34" charset="-122"/>
                </a:rPr>
                <a:t>T+1</a:t>
              </a:r>
              <a:r>
                <a:rPr lang="zh-CN" altLang="en-US" dirty="0">
                  <a:solidFill>
                    <a:srgbClr val="000000"/>
                  </a:solidFill>
                  <a:latin typeface="微软雅黑" pitchFamily="34" charset="-122"/>
                  <a:ea typeface="微软雅黑" pitchFamily="34" charset="-122"/>
                  <a:sym typeface="微软雅黑" pitchFamily="34" charset="-122"/>
                </a:rPr>
                <a:t>是指成交日的下一工作日清算。</a:t>
              </a:r>
              <a:endParaRPr lang="en-US" altLang="zh-CN" dirty="0">
                <a:solidFill>
                  <a:srgbClr val="000000"/>
                </a:solidFill>
                <a:latin typeface="微软雅黑" pitchFamily="34" charset="-122"/>
                <a:ea typeface="微软雅黑" pitchFamily="34" charset="-122"/>
                <a:sym typeface="微软雅黑" pitchFamily="34" charset="-122"/>
              </a:endParaRPr>
            </a:p>
          </p:txBody>
        </p:sp>
        <p:sp>
          <p:nvSpPr>
            <p:cNvPr id="48" name="淘宝店chenying0907出品 44"/>
            <p:cNvSpPr/>
            <p:nvPr/>
          </p:nvSpPr>
          <p:spPr>
            <a:xfrm>
              <a:off x="4772" y="3001"/>
              <a:ext cx="1906" cy="630"/>
            </a:xfrm>
            <a:prstGeom prst="rect">
              <a:avLst/>
            </a:prstGeom>
          </p:spPr>
          <p:txBody>
            <a:bodyPr wrap="none">
              <a:spAutoFit/>
            </a:bodyPr>
            <a:lstStyle/>
            <a:p>
              <a:r>
                <a:rPr lang="zh-CN" altLang="en-US" sz="2000" b="1" dirty="0">
                  <a:solidFill>
                    <a:srgbClr val="002060"/>
                  </a:solidFill>
                  <a:latin typeface="微软雅黑" pitchFamily="34" charset="-122"/>
                  <a:ea typeface="微软雅黑" pitchFamily="34" charset="-122"/>
                  <a:sym typeface="微软雅黑" pitchFamily="34" charset="-122"/>
                </a:rPr>
                <a:t>清算速度</a:t>
              </a:r>
            </a:p>
          </p:txBody>
        </p:sp>
      </p:grpSp>
      <p:grpSp>
        <p:nvGrpSpPr>
          <p:cNvPr id="69" name="组合 68"/>
          <p:cNvGrpSpPr/>
          <p:nvPr/>
        </p:nvGrpSpPr>
        <p:grpSpPr>
          <a:xfrm>
            <a:off x="3772344" y="4180235"/>
            <a:ext cx="377825" cy="377825"/>
            <a:chOff x="7509318" y="2786419"/>
            <a:chExt cx="377546" cy="377546"/>
          </a:xfrm>
          <a:solidFill>
            <a:schemeClr val="tx1"/>
          </a:solidFill>
        </p:grpSpPr>
        <p:sp>
          <p:nvSpPr>
            <p:cNvPr id="70" name="Freeform 201"/>
            <p:cNvSpPr>
              <a:spLocks noEditPoints="1"/>
            </p:cNvSpPr>
            <p:nvPr/>
          </p:nvSpPr>
          <p:spPr bwMode="auto">
            <a:xfrm>
              <a:off x="7509318" y="2786419"/>
              <a:ext cx="377546" cy="377546"/>
            </a:xfrm>
            <a:custGeom>
              <a:avLst/>
              <a:gdLst>
                <a:gd name="T0" fmla="*/ 0 w 209"/>
                <a:gd name="T1" fmla="*/ 0 h 209"/>
                <a:gd name="T2" fmla="*/ 0 w 209"/>
                <a:gd name="T3" fmla="*/ 209 h 209"/>
                <a:gd name="T4" fmla="*/ 209 w 209"/>
                <a:gd name="T5" fmla="*/ 209 h 209"/>
                <a:gd name="T6" fmla="*/ 209 w 209"/>
                <a:gd name="T7" fmla="*/ 0 h 209"/>
                <a:gd name="T8" fmla="*/ 0 w 209"/>
                <a:gd name="T9" fmla="*/ 0 h 209"/>
                <a:gd name="T10" fmla="*/ 199 w 209"/>
                <a:gd name="T11" fmla="*/ 10 h 209"/>
                <a:gd name="T12" fmla="*/ 199 w 209"/>
                <a:gd name="T13" fmla="*/ 57 h 209"/>
                <a:gd name="T14" fmla="*/ 10 w 209"/>
                <a:gd name="T15" fmla="*/ 57 h 209"/>
                <a:gd name="T16" fmla="*/ 10 w 209"/>
                <a:gd name="T17" fmla="*/ 10 h 209"/>
                <a:gd name="T18" fmla="*/ 199 w 209"/>
                <a:gd name="T19" fmla="*/ 10 h 209"/>
                <a:gd name="T20" fmla="*/ 10 w 209"/>
                <a:gd name="T21" fmla="*/ 199 h 209"/>
                <a:gd name="T22" fmla="*/ 10 w 209"/>
                <a:gd name="T23" fmla="*/ 67 h 209"/>
                <a:gd name="T24" fmla="*/ 199 w 209"/>
                <a:gd name="T25" fmla="*/ 67 h 209"/>
                <a:gd name="T26" fmla="*/ 199 w 209"/>
                <a:gd name="T27" fmla="*/ 199 h 209"/>
                <a:gd name="T28" fmla="*/ 10 w 209"/>
                <a:gd name="T29" fmla="*/ 199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9" h="209">
                  <a:moveTo>
                    <a:pt x="0" y="0"/>
                  </a:moveTo>
                  <a:lnTo>
                    <a:pt x="0" y="209"/>
                  </a:lnTo>
                  <a:lnTo>
                    <a:pt x="209" y="209"/>
                  </a:lnTo>
                  <a:lnTo>
                    <a:pt x="209" y="0"/>
                  </a:lnTo>
                  <a:lnTo>
                    <a:pt x="0" y="0"/>
                  </a:lnTo>
                  <a:close/>
                  <a:moveTo>
                    <a:pt x="199" y="10"/>
                  </a:moveTo>
                  <a:lnTo>
                    <a:pt x="199" y="57"/>
                  </a:lnTo>
                  <a:lnTo>
                    <a:pt x="10" y="57"/>
                  </a:lnTo>
                  <a:lnTo>
                    <a:pt x="10" y="10"/>
                  </a:lnTo>
                  <a:lnTo>
                    <a:pt x="199" y="10"/>
                  </a:lnTo>
                  <a:close/>
                  <a:moveTo>
                    <a:pt x="10" y="199"/>
                  </a:moveTo>
                  <a:lnTo>
                    <a:pt x="10" y="67"/>
                  </a:lnTo>
                  <a:lnTo>
                    <a:pt x="199" y="67"/>
                  </a:lnTo>
                  <a:lnTo>
                    <a:pt x="199" y="199"/>
                  </a:lnTo>
                  <a:lnTo>
                    <a:pt x="10" y="199"/>
                  </a:lnTo>
                  <a:close/>
                </a:path>
              </a:pathLst>
            </a:custGeom>
            <a:grpFill/>
            <a:ln>
              <a:solidFill>
                <a:srgbClr val="002060"/>
              </a:solidFill>
            </a:ln>
            <a:extLst/>
          </p:spPr>
          <p:txBody>
            <a:bodyPr vert="horz" wrap="square" lIns="91440" tIns="45720" rIns="91440" bIns="45720" numCol="1" anchor="t" anchorCtr="0" compatLnSpc="1"/>
            <a:lstStyle/>
            <a:p>
              <a:endParaRPr lang="zh-CN" altLang="en-US"/>
            </a:p>
          </p:txBody>
        </p:sp>
        <p:sp>
          <p:nvSpPr>
            <p:cNvPr id="71" name="Rectangle 202"/>
            <p:cNvSpPr>
              <a:spLocks noChangeArrowheads="1"/>
            </p:cNvSpPr>
            <p:nvPr/>
          </p:nvSpPr>
          <p:spPr bwMode="auto">
            <a:xfrm>
              <a:off x="7596027" y="2941772"/>
              <a:ext cx="34323" cy="34323"/>
            </a:xfrm>
            <a:prstGeom prst="rect">
              <a:avLst/>
            </a:prstGeom>
            <a:grpFill/>
            <a:ln>
              <a:solidFill>
                <a:srgbClr val="002060"/>
              </a:solidFill>
            </a:ln>
            <a:extLst/>
          </p:spPr>
          <p:txBody>
            <a:bodyPr vert="horz" wrap="square" lIns="91440" tIns="45720" rIns="91440" bIns="45720" numCol="1" anchor="t" anchorCtr="0" compatLnSpc="1"/>
            <a:lstStyle/>
            <a:p>
              <a:endParaRPr lang="zh-CN" altLang="en-US"/>
            </a:p>
          </p:txBody>
        </p:sp>
        <p:sp>
          <p:nvSpPr>
            <p:cNvPr id="72" name="Rectangle 203"/>
            <p:cNvSpPr>
              <a:spLocks noChangeArrowheads="1"/>
            </p:cNvSpPr>
            <p:nvPr/>
          </p:nvSpPr>
          <p:spPr bwMode="auto">
            <a:xfrm>
              <a:off x="7680929" y="2941772"/>
              <a:ext cx="34323" cy="34323"/>
            </a:xfrm>
            <a:prstGeom prst="rect">
              <a:avLst/>
            </a:prstGeom>
            <a:grpFill/>
            <a:ln>
              <a:solidFill>
                <a:srgbClr val="002060"/>
              </a:solidFill>
            </a:ln>
            <a:extLst/>
          </p:spPr>
          <p:txBody>
            <a:bodyPr vert="horz" wrap="square" lIns="91440" tIns="45720" rIns="91440" bIns="45720" numCol="1" anchor="t" anchorCtr="0" compatLnSpc="1"/>
            <a:lstStyle/>
            <a:p>
              <a:endParaRPr lang="zh-CN" altLang="en-US"/>
            </a:p>
          </p:txBody>
        </p:sp>
        <p:sp>
          <p:nvSpPr>
            <p:cNvPr id="73" name="Rectangle 204"/>
            <p:cNvSpPr>
              <a:spLocks noChangeArrowheads="1"/>
            </p:cNvSpPr>
            <p:nvPr/>
          </p:nvSpPr>
          <p:spPr bwMode="auto">
            <a:xfrm>
              <a:off x="7765832" y="2941772"/>
              <a:ext cx="34323" cy="34323"/>
            </a:xfrm>
            <a:prstGeom prst="rect">
              <a:avLst/>
            </a:prstGeom>
            <a:grpFill/>
            <a:ln>
              <a:solidFill>
                <a:srgbClr val="002060"/>
              </a:solidFill>
            </a:ln>
            <a:extLst/>
          </p:spPr>
          <p:txBody>
            <a:bodyPr vert="horz" wrap="square" lIns="91440" tIns="45720" rIns="91440" bIns="45720" numCol="1" anchor="t" anchorCtr="0" compatLnSpc="1"/>
            <a:lstStyle/>
            <a:p>
              <a:endParaRPr lang="zh-CN" altLang="en-US"/>
            </a:p>
          </p:txBody>
        </p:sp>
        <p:sp>
          <p:nvSpPr>
            <p:cNvPr id="74" name="Rectangle 206"/>
            <p:cNvSpPr>
              <a:spLocks noChangeArrowheads="1"/>
            </p:cNvSpPr>
            <p:nvPr/>
          </p:nvSpPr>
          <p:spPr bwMode="auto">
            <a:xfrm>
              <a:off x="7596027" y="3008610"/>
              <a:ext cx="34323" cy="34323"/>
            </a:xfrm>
            <a:prstGeom prst="rect">
              <a:avLst/>
            </a:prstGeom>
            <a:grpFill/>
            <a:ln>
              <a:solidFill>
                <a:srgbClr val="002060"/>
              </a:solidFill>
            </a:ln>
            <a:extLst/>
          </p:spPr>
          <p:txBody>
            <a:bodyPr vert="horz" wrap="square" lIns="91440" tIns="45720" rIns="91440" bIns="45720" numCol="1" anchor="t" anchorCtr="0" compatLnSpc="1"/>
            <a:lstStyle/>
            <a:p>
              <a:endParaRPr lang="zh-CN" altLang="en-US"/>
            </a:p>
          </p:txBody>
        </p:sp>
        <p:sp>
          <p:nvSpPr>
            <p:cNvPr id="75" name="Rectangle 207"/>
            <p:cNvSpPr>
              <a:spLocks noChangeArrowheads="1"/>
            </p:cNvSpPr>
            <p:nvPr/>
          </p:nvSpPr>
          <p:spPr bwMode="auto">
            <a:xfrm>
              <a:off x="7680929" y="3008610"/>
              <a:ext cx="34323" cy="34323"/>
            </a:xfrm>
            <a:prstGeom prst="rect">
              <a:avLst/>
            </a:prstGeom>
            <a:grpFill/>
            <a:ln>
              <a:solidFill>
                <a:srgbClr val="002060"/>
              </a:solidFill>
            </a:ln>
            <a:extLst/>
          </p:spPr>
          <p:txBody>
            <a:bodyPr vert="horz" wrap="square" lIns="91440" tIns="45720" rIns="91440" bIns="45720" numCol="1" anchor="t" anchorCtr="0" compatLnSpc="1"/>
            <a:lstStyle/>
            <a:p>
              <a:endParaRPr lang="zh-CN" altLang="en-US"/>
            </a:p>
          </p:txBody>
        </p:sp>
        <p:sp>
          <p:nvSpPr>
            <p:cNvPr id="76" name="Rectangle 208"/>
            <p:cNvSpPr>
              <a:spLocks noChangeArrowheads="1"/>
            </p:cNvSpPr>
            <p:nvPr/>
          </p:nvSpPr>
          <p:spPr bwMode="auto">
            <a:xfrm>
              <a:off x="7765832" y="3008610"/>
              <a:ext cx="34323" cy="34323"/>
            </a:xfrm>
            <a:prstGeom prst="rect">
              <a:avLst/>
            </a:prstGeom>
            <a:grpFill/>
            <a:ln>
              <a:solidFill>
                <a:srgbClr val="002060"/>
              </a:solidFill>
            </a:ln>
            <a:extLst/>
          </p:spPr>
          <p:txBody>
            <a:bodyPr vert="horz" wrap="square" lIns="91440" tIns="45720" rIns="91440" bIns="45720" numCol="1" anchor="t" anchorCtr="0" compatLnSpc="1"/>
            <a:lstStyle/>
            <a:p>
              <a:endParaRPr lang="zh-CN" altLang="en-US"/>
            </a:p>
          </p:txBody>
        </p:sp>
        <p:sp>
          <p:nvSpPr>
            <p:cNvPr id="77" name="Rectangle 209"/>
            <p:cNvSpPr>
              <a:spLocks noChangeArrowheads="1"/>
            </p:cNvSpPr>
            <p:nvPr/>
          </p:nvSpPr>
          <p:spPr bwMode="auto">
            <a:xfrm>
              <a:off x="7596027" y="3077254"/>
              <a:ext cx="34323" cy="34323"/>
            </a:xfrm>
            <a:prstGeom prst="rect">
              <a:avLst/>
            </a:prstGeom>
            <a:grpFill/>
            <a:ln>
              <a:solidFill>
                <a:srgbClr val="002060"/>
              </a:solidFill>
            </a:ln>
            <a:extLst/>
          </p:spPr>
          <p:txBody>
            <a:bodyPr vert="horz" wrap="square" lIns="91440" tIns="45720" rIns="91440" bIns="45720" numCol="1" anchor="t" anchorCtr="0" compatLnSpc="1"/>
            <a:lstStyle/>
            <a:p>
              <a:endParaRPr lang="zh-CN" altLang="en-US"/>
            </a:p>
          </p:txBody>
        </p:sp>
        <p:sp>
          <p:nvSpPr>
            <p:cNvPr id="78" name="Rectangle 210"/>
            <p:cNvSpPr>
              <a:spLocks noChangeArrowheads="1"/>
            </p:cNvSpPr>
            <p:nvPr/>
          </p:nvSpPr>
          <p:spPr bwMode="auto">
            <a:xfrm>
              <a:off x="7680929" y="3077254"/>
              <a:ext cx="34323" cy="34323"/>
            </a:xfrm>
            <a:prstGeom prst="rect">
              <a:avLst/>
            </a:prstGeom>
            <a:grpFill/>
            <a:ln>
              <a:solidFill>
                <a:srgbClr val="002060"/>
              </a:solidFill>
            </a:ln>
            <a:extLst/>
          </p:spPr>
          <p:txBody>
            <a:bodyPr vert="horz" wrap="square" lIns="91440" tIns="45720" rIns="91440" bIns="45720" numCol="1" anchor="t" anchorCtr="0" compatLnSpc="1"/>
            <a:lstStyle/>
            <a:p>
              <a:endParaRPr lang="zh-CN" altLang="en-US"/>
            </a:p>
          </p:txBody>
        </p:sp>
        <p:sp>
          <p:nvSpPr>
            <p:cNvPr id="79" name="Rectangle 211"/>
            <p:cNvSpPr>
              <a:spLocks noChangeArrowheads="1"/>
            </p:cNvSpPr>
            <p:nvPr/>
          </p:nvSpPr>
          <p:spPr bwMode="auto">
            <a:xfrm>
              <a:off x="7765832" y="3077254"/>
              <a:ext cx="34323" cy="34323"/>
            </a:xfrm>
            <a:prstGeom prst="rect">
              <a:avLst/>
            </a:prstGeom>
            <a:grpFill/>
            <a:ln>
              <a:solidFill>
                <a:srgbClr val="002060"/>
              </a:solidFill>
            </a:ln>
            <a:extLst/>
          </p:spPr>
          <p:txBody>
            <a:bodyPr vert="horz" wrap="square" lIns="91440" tIns="45720" rIns="91440" bIns="45720" numCol="1" anchor="t" anchorCtr="0" compatLnSpc="1"/>
            <a:lstStyle/>
            <a:p>
              <a:endParaRPr lang="zh-CN" altLang="en-US"/>
            </a:p>
          </p:txBody>
        </p:sp>
      </p:grpSp>
    </p:spTree>
    <p:extLst>
      <p:ext uri="{BB962C8B-B14F-4D97-AF65-F5344CB8AC3E}">
        <p14:creationId xmlns:p14="http://schemas.microsoft.com/office/powerpoint/2010/main" val="195817859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日期占位符 3"/>
          <p:cNvSpPr>
            <a:spLocks noGrp="1"/>
          </p:cNvSpPr>
          <p:nvPr>
            <p:ph type="dt" sz="quarter" idx="10"/>
          </p:nvPr>
        </p:nvSpPr>
        <p:spPr/>
        <p:txBody>
          <a:bodyPr/>
          <a:lstStyle/>
          <a:p>
            <a:pPr>
              <a:defRPr/>
            </a:pPr>
            <a:fld id="{7159EAC3-0127-4ACF-9E22-E2734FA512C7}" type="datetime1">
              <a:rPr lang="zh-CN" altLang="en-US"/>
              <a:pPr>
                <a:defRPr/>
              </a:pPr>
              <a:t>2018/7/19</a:t>
            </a:fld>
            <a:endParaRPr lang="zh-CN" altLang="en-US" sz="2100">
              <a:solidFill>
                <a:schemeClr val="tx1"/>
              </a:solidFill>
            </a:endParaRPr>
          </a:p>
        </p:txBody>
      </p:sp>
      <p:sp>
        <p:nvSpPr>
          <p:cNvPr id="67588" name="矩形 27"/>
          <p:cNvSpPr>
            <a:spLocks noChangeArrowheads="1"/>
          </p:cNvSpPr>
          <p:nvPr/>
        </p:nvSpPr>
        <p:spPr bwMode="auto">
          <a:xfrm>
            <a:off x="10583" y="6276842"/>
            <a:ext cx="12179830" cy="574808"/>
          </a:xfrm>
          <a:prstGeom prst="rect">
            <a:avLst/>
          </a:prstGeom>
          <a:solidFill>
            <a:srgbClr val="002060"/>
          </a:solidFill>
          <a:ln w="9525">
            <a:noFill/>
            <a:miter lim="800000"/>
          </a:ln>
        </p:spPr>
        <p:txBody>
          <a:bodyPr lIns="108850" tIns="54425" rIns="108850" bIns="54425"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67589" name="矩形 28"/>
          <p:cNvSpPr>
            <a:spLocks noChangeArrowheads="1"/>
          </p:cNvSpPr>
          <p:nvPr/>
        </p:nvSpPr>
        <p:spPr bwMode="auto">
          <a:xfrm>
            <a:off x="10583" y="6264138"/>
            <a:ext cx="12179830" cy="125441"/>
          </a:xfrm>
          <a:prstGeom prst="rect">
            <a:avLst/>
          </a:prstGeom>
          <a:solidFill>
            <a:srgbClr val="595959"/>
          </a:solidFill>
          <a:ln w="9525">
            <a:noFill/>
            <a:miter lim="800000"/>
          </a:ln>
        </p:spPr>
        <p:txBody>
          <a:bodyPr lIns="108850" tIns="54425" rIns="108850" bIns="54425"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67590" name="矩形 4"/>
          <p:cNvSpPr>
            <a:spLocks noChangeArrowheads="1"/>
          </p:cNvSpPr>
          <p:nvPr/>
        </p:nvSpPr>
        <p:spPr bwMode="auto">
          <a:xfrm>
            <a:off x="10810527" y="541463"/>
            <a:ext cx="74074" cy="431900"/>
          </a:xfrm>
          <a:prstGeom prst="rect">
            <a:avLst/>
          </a:prstGeom>
          <a:solidFill>
            <a:srgbClr val="002060"/>
          </a:solidFill>
          <a:ln w="9525">
            <a:noFill/>
            <a:miter lim="800000"/>
          </a:ln>
        </p:spPr>
        <p:txBody>
          <a:bodyPr lIns="108850" tIns="54425" rIns="108850" bIns="54425" anchor="ctr"/>
          <a:lstStyle/>
          <a:p>
            <a:pPr algn="ctr"/>
            <a:endParaRPr lang="zh-CN" altLang="zh-CN">
              <a:solidFill>
                <a:srgbClr val="FFFFFF"/>
              </a:solidFill>
              <a:ea typeface="方正兰亭细黑_GBK"/>
              <a:cs typeface="方正兰亭细黑_GBK"/>
            </a:endParaRPr>
          </a:p>
        </p:txBody>
      </p:sp>
      <p:sp>
        <p:nvSpPr>
          <p:cNvPr id="67591" name="矩形 5"/>
          <p:cNvSpPr>
            <a:spLocks noChangeArrowheads="1"/>
          </p:cNvSpPr>
          <p:nvPr/>
        </p:nvSpPr>
        <p:spPr bwMode="auto">
          <a:xfrm>
            <a:off x="10711057" y="744711"/>
            <a:ext cx="63492" cy="225477"/>
          </a:xfrm>
          <a:prstGeom prst="rect">
            <a:avLst/>
          </a:prstGeom>
          <a:solidFill>
            <a:srgbClr val="002060"/>
          </a:solidFill>
          <a:ln w="9525">
            <a:noFill/>
            <a:miter lim="800000"/>
          </a:ln>
        </p:spPr>
        <p:txBody>
          <a:bodyPr lIns="108850" tIns="54425" rIns="108850" bIns="54425" anchor="ctr"/>
          <a:lstStyle/>
          <a:p>
            <a:pPr algn="ctr"/>
            <a:endParaRPr lang="zh-CN" altLang="zh-CN">
              <a:solidFill>
                <a:srgbClr val="FFFFFF"/>
              </a:solidFill>
              <a:ea typeface="方正兰亭细黑_GBK"/>
              <a:cs typeface="方正兰亭细黑_GBK"/>
            </a:endParaRPr>
          </a:p>
        </p:txBody>
      </p:sp>
      <p:grpSp>
        <p:nvGrpSpPr>
          <p:cNvPr id="2" name="Group 10"/>
          <p:cNvGrpSpPr/>
          <p:nvPr/>
        </p:nvGrpSpPr>
        <p:grpSpPr bwMode="auto">
          <a:xfrm>
            <a:off x="575312" y="363207"/>
            <a:ext cx="9407821" cy="668907"/>
            <a:chOff x="-162735" y="543933"/>
            <a:chExt cx="6672743" cy="670505"/>
          </a:xfrm>
        </p:grpSpPr>
        <p:grpSp>
          <p:nvGrpSpPr>
            <p:cNvPr id="3" name="Group 11"/>
            <p:cNvGrpSpPr/>
            <p:nvPr/>
          </p:nvGrpSpPr>
          <p:grpSpPr bwMode="auto">
            <a:xfrm>
              <a:off x="-162735" y="616884"/>
              <a:ext cx="4384150" cy="597554"/>
              <a:chOff x="-162724" y="618546"/>
              <a:chExt cx="4383855" cy="599164"/>
            </a:xfrm>
          </p:grpSpPr>
          <p:sp>
            <p:nvSpPr>
              <p:cNvPr id="67601" name="椭圆 30"/>
              <p:cNvSpPr>
                <a:spLocks noChangeArrowheads="1"/>
              </p:cNvSpPr>
              <p:nvPr/>
            </p:nvSpPr>
            <p:spPr bwMode="auto">
              <a:xfrm>
                <a:off x="-162724" y="618546"/>
                <a:ext cx="783455" cy="599164"/>
              </a:xfrm>
              <a:prstGeom prst="ellipse">
                <a:avLst/>
              </a:prstGeom>
              <a:solidFill>
                <a:srgbClr val="FFC000"/>
              </a:solidFill>
              <a:ln w="9525">
                <a:noFill/>
                <a:round/>
              </a:ln>
            </p:spPr>
            <p:txBody>
              <a:bodyPr anchor="ctr"/>
              <a:lstStyle/>
              <a:p>
                <a:pPr algn="ctr"/>
                <a:endParaRPr lang="zh-CN" altLang="zh-CN" sz="1300">
                  <a:solidFill>
                    <a:srgbClr val="FFFFFF"/>
                  </a:solidFill>
                  <a:latin typeface="宋体" panose="02010600030101010101" pitchFamily="2" charset="-122"/>
                  <a:sym typeface="宋体" panose="02010600030101010101" pitchFamily="2" charset="-122"/>
                </a:endParaRPr>
              </a:p>
            </p:txBody>
          </p:sp>
          <p:sp>
            <p:nvSpPr>
              <p:cNvPr id="67600" name="直接连接符 21"/>
              <p:cNvSpPr>
                <a:spLocks noChangeShapeType="1"/>
              </p:cNvSpPr>
              <p:nvPr/>
            </p:nvSpPr>
            <p:spPr bwMode="auto">
              <a:xfrm>
                <a:off x="620731" y="1024061"/>
                <a:ext cx="3600400" cy="1"/>
              </a:xfrm>
              <a:prstGeom prst="line">
                <a:avLst/>
              </a:prstGeom>
              <a:noFill/>
              <a:ln w="19050">
                <a:solidFill>
                  <a:srgbClr val="002060"/>
                </a:solidFill>
                <a:round/>
              </a:ln>
            </p:spPr>
            <p:txBody>
              <a:bodyPr/>
              <a:lstStyle/>
              <a:p>
                <a:endParaRPr lang="zh-CN" altLang="en-US"/>
              </a:p>
            </p:txBody>
          </p:sp>
        </p:grpSp>
        <p:sp>
          <p:nvSpPr>
            <p:cNvPr id="67598" name="TextBox 22"/>
            <p:cNvSpPr>
              <a:spLocks noChangeArrowheads="1"/>
            </p:cNvSpPr>
            <p:nvPr/>
          </p:nvSpPr>
          <p:spPr bwMode="auto">
            <a:xfrm>
              <a:off x="1233094" y="543933"/>
              <a:ext cx="5276914" cy="539896"/>
            </a:xfrm>
            <a:prstGeom prst="rect">
              <a:avLst/>
            </a:prstGeom>
            <a:noFill/>
            <a:ln w="9525">
              <a:noFill/>
              <a:miter lim="800000"/>
            </a:ln>
          </p:spPr>
          <p:txBody>
            <a:bodyPr wrap="square">
              <a:spAutoFit/>
            </a:bodyPr>
            <a:lstStyle/>
            <a:p>
              <a:r>
                <a:rPr lang="zh-CN" altLang="en-US" sz="2900" b="1" dirty="0">
                  <a:solidFill>
                    <a:srgbClr val="262626"/>
                  </a:solidFill>
                  <a:latin typeface="微软雅黑" panose="020B0503020204020204" pitchFamily="34" charset="-122"/>
                  <a:ea typeface="微软雅黑" panose="020B0503020204020204" pitchFamily="34" charset="-122"/>
                  <a:sym typeface="微软雅黑" panose="020B0503020204020204" pitchFamily="34" charset="-122"/>
                </a:rPr>
                <a:t> 票据交易：交易品种</a:t>
              </a:r>
              <a:endParaRPr lang="zh-CN" altLang="en-US" dirty="0"/>
            </a:p>
          </p:txBody>
        </p:sp>
      </p:grpSp>
      <p:sp>
        <p:nvSpPr>
          <p:cNvPr id="67593" name="椭圆 30"/>
          <p:cNvSpPr>
            <a:spLocks noChangeArrowheads="1"/>
          </p:cNvSpPr>
          <p:nvPr/>
        </p:nvSpPr>
        <p:spPr bwMode="auto">
          <a:xfrm>
            <a:off x="10179842" y="441427"/>
            <a:ext cx="950260" cy="755825"/>
          </a:xfrm>
          <a:prstGeom prst="ellipse">
            <a:avLst/>
          </a:prstGeom>
          <a:solidFill>
            <a:srgbClr val="FFC000"/>
          </a:solidFill>
          <a:ln w="9525">
            <a:noFill/>
            <a:round/>
          </a:ln>
        </p:spPr>
        <p:txBody>
          <a:bodyPr lIns="108850" tIns="54425" rIns="108850" bIns="54425" anchor="ctr"/>
          <a:lstStyle/>
          <a:p>
            <a:pPr algn="ctr"/>
            <a:endParaRPr lang="zh-CN" altLang="en-US" sz="1300">
              <a:solidFill>
                <a:srgbClr val="FFFFFF"/>
              </a:solidFill>
              <a:latin typeface="宋体" panose="02010600030101010101" pitchFamily="2" charset="-122"/>
              <a:sym typeface="宋体" panose="02010600030101010101" pitchFamily="2" charset="-122"/>
            </a:endParaRPr>
          </a:p>
        </p:txBody>
      </p:sp>
      <p:sp>
        <p:nvSpPr>
          <p:cNvPr id="67594" name="矩形 3"/>
          <p:cNvSpPr>
            <a:spLocks noChangeArrowheads="1"/>
          </p:cNvSpPr>
          <p:nvPr/>
        </p:nvSpPr>
        <p:spPr bwMode="auto">
          <a:xfrm>
            <a:off x="10727988" y="655790"/>
            <a:ext cx="1271950" cy="431900"/>
          </a:xfrm>
          <a:prstGeom prst="rect">
            <a:avLst/>
          </a:prstGeom>
          <a:solidFill>
            <a:srgbClr val="002060"/>
          </a:solidFill>
          <a:ln w="9525">
            <a:noFill/>
            <a:miter lim="800000"/>
          </a:ln>
        </p:spPr>
        <p:txBody>
          <a:bodyPr lIns="108850" tIns="54425" rIns="108850" bIns="54425" anchor="ctr"/>
          <a:lstStyle/>
          <a:p>
            <a:pPr algn="ctr"/>
            <a:fld id="{FF447B09-D607-4921-8D18-7DBC9F181E56}" type="slidenum">
              <a:rPr lang="zh-CN" altLang="zh-CN" b="1">
                <a:solidFill>
                  <a:srgbClr val="FFFFFF"/>
                </a:solidFill>
                <a:ea typeface="方正兰亭细黑_GBK"/>
                <a:cs typeface="方正兰亭细黑_GBK"/>
              </a:rPr>
              <a:pPr algn="ctr"/>
              <a:t>25</a:t>
            </a:fld>
            <a:endParaRPr lang="zh-CN" altLang="zh-CN" b="1">
              <a:solidFill>
                <a:srgbClr val="FFFFFF"/>
              </a:solidFill>
              <a:ea typeface="方正兰亭细黑_GBK"/>
              <a:cs typeface="方正兰亭细黑_GBK"/>
            </a:endParaRPr>
          </a:p>
        </p:txBody>
      </p:sp>
      <p:sp>
        <p:nvSpPr>
          <p:cNvPr id="16" name="TextBox 31"/>
          <p:cNvSpPr/>
          <p:nvPr/>
        </p:nvSpPr>
        <p:spPr>
          <a:xfrm>
            <a:off x="239318" y="-147627"/>
            <a:ext cx="2303956" cy="1433352"/>
          </a:xfrm>
          <a:prstGeom prst="rect">
            <a:avLst/>
          </a:prstGeom>
          <a:noFill/>
          <a:ln w="9525">
            <a:noFill/>
          </a:ln>
        </p:spPr>
        <p:txBody>
          <a:bodyPr wrap="square" lIns="108850" tIns="54425" rIns="108850" bIns="54425">
            <a:spAutoFit/>
          </a:bodyPr>
          <a:lstStyle/>
          <a:p>
            <a:pPr lvl="0" eaLnBrk="1" hangingPunct="1"/>
            <a:r>
              <a:rPr lang="en-US" altLang="zh-CN" sz="8600" b="1" dirty="0" smtClean="0">
                <a:solidFill>
                  <a:srgbClr val="002060"/>
                </a:solidFill>
                <a:latin typeface="Times New Roman" panose="02020603050405020304" pitchFamily="18" charset="0"/>
                <a:sym typeface="Times New Roman" panose="02020603050405020304" pitchFamily="18" charset="0"/>
              </a:rPr>
              <a:t>1.</a:t>
            </a:r>
            <a:r>
              <a:rPr lang="en-US" altLang="zh-CN" sz="6400" b="1" dirty="0" smtClean="0">
                <a:solidFill>
                  <a:srgbClr val="002060"/>
                </a:solidFill>
                <a:latin typeface="Times New Roman" panose="02020603050405020304" pitchFamily="18" charset="0"/>
                <a:sym typeface="Times New Roman" panose="02020603050405020304" pitchFamily="18" charset="0"/>
              </a:rPr>
              <a:t>6.</a:t>
            </a:r>
            <a:r>
              <a:rPr lang="en-US" altLang="zh-CN" sz="5700" b="1" dirty="0" smtClean="0">
                <a:solidFill>
                  <a:srgbClr val="002060"/>
                </a:solidFill>
                <a:latin typeface="Times New Roman" panose="02020603050405020304" pitchFamily="18" charset="0"/>
                <a:sym typeface="Times New Roman" panose="02020603050405020304" pitchFamily="18" charset="0"/>
              </a:rPr>
              <a:t>5</a:t>
            </a:r>
            <a:endParaRPr lang="zh-CN" altLang="en-US" sz="5700" dirty="0">
              <a:sym typeface="Calibri" panose="020F0502020204030204" pitchFamily="34" charset="0"/>
            </a:endParaRPr>
          </a:p>
        </p:txBody>
      </p:sp>
      <p:sp>
        <p:nvSpPr>
          <p:cNvPr id="21" name="Rectangle 3"/>
          <p:cNvSpPr/>
          <p:nvPr/>
        </p:nvSpPr>
        <p:spPr>
          <a:xfrm>
            <a:off x="840208" y="1877316"/>
            <a:ext cx="9767144" cy="756259"/>
          </a:xfrm>
          <a:prstGeom prst="rect">
            <a:avLst/>
          </a:prstGeom>
          <a:gradFill rotWithShape="1">
            <a:gsLst>
              <a:gs pos="0">
                <a:srgbClr val="C0C0C0"/>
              </a:gs>
              <a:gs pos="100000">
                <a:srgbClr val="F8F8F8"/>
              </a:gs>
            </a:gsLst>
            <a:lin ang="5400000" scaled="1"/>
            <a:tileRect/>
          </a:gradFill>
          <a:ln w="9525" cap="flat" cmpd="sng">
            <a:solidFill>
              <a:schemeClr val="bg2"/>
            </a:solidFill>
            <a:prstDash val="solid"/>
            <a:miter/>
            <a:headEnd type="none" w="med" len="med"/>
            <a:tailEnd type="none" w="med" len="med"/>
          </a:ln>
        </p:spPr>
        <p:txBody>
          <a:bodyPr wrap="none" lIns="43087" tIns="43087" rIns="43087" bIns="43087" anchor="ctr"/>
          <a:lstStyle/>
          <a:p>
            <a:pPr lvl="0" eaLnBrk="0" hangingPunct="0"/>
            <a:r>
              <a:rPr lang="zh-CN" altLang="en-US" sz="20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指卖出方将未到期的已贴现票据向买入方转让的交易行为。</a:t>
            </a:r>
            <a:endParaRPr lang="zh-CN" altLang="en-US" sz="2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2" name="Rectangle 4"/>
          <p:cNvSpPr/>
          <p:nvPr/>
        </p:nvSpPr>
        <p:spPr>
          <a:xfrm>
            <a:off x="847587" y="1352277"/>
            <a:ext cx="2632396" cy="525039"/>
          </a:xfrm>
          <a:prstGeom prst="rect">
            <a:avLst/>
          </a:prstGeom>
          <a:gradFill rotWithShape="1">
            <a:gsLst>
              <a:gs pos="0">
                <a:srgbClr val="5B8CC1"/>
              </a:gs>
              <a:gs pos="100000">
                <a:srgbClr val="2A5682"/>
              </a:gs>
            </a:gsLst>
            <a:lin ang="2700000" scaled="1"/>
            <a:tileRect/>
          </a:gradFill>
          <a:ln w="9525" cap="flat" cmpd="sng">
            <a:solidFill>
              <a:schemeClr val="bg2"/>
            </a:solidFill>
            <a:prstDash val="solid"/>
            <a:miter/>
            <a:headEnd type="none" w="med" len="med"/>
            <a:tailEnd type="none" w="med" len="med"/>
          </a:ln>
        </p:spPr>
        <p:txBody>
          <a:bodyPr wrap="none" lIns="43087" tIns="55937" rIns="107338" bIns="55937" anchor="ctr"/>
          <a:lstStyle/>
          <a:p>
            <a:pPr lvl="0" eaLnBrk="0" hangingPunct="0"/>
            <a:r>
              <a:rPr lang="zh-CN" altLang="en-US" sz="24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  转贴现</a:t>
            </a:r>
            <a:endParaRPr lang="zh-CN" altLang="en-US" sz="2400" dirty="0"/>
          </a:p>
        </p:txBody>
      </p:sp>
      <p:sp>
        <p:nvSpPr>
          <p:cNvPr id="23" name="Rectangle 4"/>
          <p:cNvSpPr/>
          <p:nvPr/>
        </p:nvSpPr>
        <p:spPr>
          <a:xfrm>
            <a:off x="840208" y="2600416"/>
            <a:ext cx="2632396" cy="525039"/>
          </a:xfrm>
          <a:prstGeom prst="rect">
            <a:avLst/>
          </a:prstGeom>
          <a:gradFill rotWithShape="1">
            <a:gsLst>
              <a:gs pos="0">
                <a:srgbClr val="5B8CC1"/>
              </a:gs>
              <a:gs pos="100000">
                <a:srgbClr val="2A5682"/>
              </a:gs>
            </a:gsLst>
            <a:lin ang="2700000" scaled="1"/>
            <a:tileRect/>
          </a:gradFill>
          <a:ln w="9525" cap="flat" cmpd="sng">
            <a:solidFill>
              <a:schemeClr val="bg2"/>
            </a:solidFill>
            <a:prstDash val="solid"/>
            <a:miter/>
            <a:headEnd type="none" w="med" len="med"/>
            <a:tailEnd type="none" w="med" len="med"/>
          </a:ln>
        </p:spPr>
        <p:txBody>
          <a:bodyPr wrap="none" lIns="43087" tIns="55937" rIns="107338" bIns="55937" anchor="ctr"/>
          <a:lstStyle/>
          <a:p>
            <a:pPr lvl="0" eaLnBrk="0" hangingPunct="0"/>
            <a:r>
              <a:rPr lang="zh-CN" altLang="en-US" sz="24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 质押式回购</a:t>
            </a:r>
            <a:endParaRPr lang="zh-CN" altLang="en-US" sz="2400" dirty="0"/>
          </a:p>
        </p:txBody>
      </p:sp>
      <p:sp>
        <p:nvSpPr>
          <p:cNvPr id="24" name="Rectangle 3"/>
          <p:cNvSpPr/>
          <p:nvPr/>
        </p:nvSpPr>
        <p:spPr>
          <a:xfrm>
            <a:off x="840207" y="3119177"/>
            <a:ext cx="9814764" cy="1026915"/>
          </a:xfrm>
          <a:prstGeom prst="rect">
            <a:avLst/>
          </a:prstGeom>
          <a:gradFill rotWithShape="1">
            <a:gsLst>
              <a:gs pos="0">
                <a:srgbClr val="C0C0C0"/>
              </a:gs>
              <a:gs pos="100000">
                <a:srgbClr val="F8F8F8"/>
              </a:gs>
            </a:gsLst>
            <a:lin ang="5400000" scaled="1"/>
            <a:tileRect/>
          </a:gradFill>
          <a:ln w="9525" cap="flat" cmpd="sng">
            <a:solidFill>
              <a:schemeClr val="bg2"/>
            </a:solidFill>
            <a:prstDash val="solid"/>
            <a:miter/>
            <a:headEnd type="none" w="med" len="med"/>
            <a:tailEnd type="none" w="med" len="med"/>
          </a:ln>
        </p:spPr>
        <p:txBody>
          <a:bodyPr wrap="square" lIns="43087" tIns="43087" rIns="43087" bIns="43087" anchor="ctr"/>
          <a:lstStyle/>
          <a:p>
            <a:pPr indent="-408188" eaLnBrk="0" hangingPunct="0">
              <a:spcBef>
                <a:spcPts val="1190"/>
              </a:spcBef>
            </a:pPr>
            <a:r>
              <a:rPr lang="zh-CN" altLang="en-US" sz="20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指正回购方在将票据出质给逆回购方融入资金的同时，双方约定在未某一日期由正回购方按约定金额向逆回购方返还资金、逆回购方向正回购方返还出质票据的交易行为。</a:t>
            </a:r>
          </a:p>
        </p:txBody>
      </p:sp>
      <p:sp>
        <p:nvSpPr>
          <p:cNvPr id="25" name="Rectangle 4"/>
          <p:cNvSpPr/>
          <p:nvPr/>
        </p:nvSpPr>
        <p:spPr>
          <a:xfrm>
            <a:off x="840207" y="4146092"/>
            <a:ext cx="2632396" cy="525039"/>
          </a:xfrm>
          <a:prstGeom prst="rect">
            <a:avLst/>
          </a:prstGeom>
          <a:gradFill rotWithShape="1">
            <a:gsLst>
              <a:gs pos="0">
                <a:srgbClr val="5B8CC1"/>
              </a:gs>
              <a:gs pos="100000">
                <a:srgbClr val="2A5682"/>
              </a:gs>
            </a:gsLst>
            <a:lin ang="2700000" scaled="1"/>
            <a:tileRect/>
          </a:gradFill>
          <a:ln w="9525" cap="flat" cmpd="sng">
            <a:solidFill>
              <a:schemeClr val="bg2"/>
            </a:solidFill>
            <a:prstDash val="solid"/>
            <a:miter/>
            <a:headEnd type="none" w="med" len="med"/>
            <a:tailEnd type="none" w="med" len="med"/>
          </a:ln>
        </p:spPr>
        <p:txBody>
          <a:bodyPr wrap="none" lIns="43087" tIns="55937" rIns="107338" bIns="55937" anchor="ctr"/>
          <a:lstStyle/>
          <a:p>
            <a:pPr lvl="0" eaLnBrk="0" hangingPunct="0"/>
            <a:r>
              <a:rPr lang="zh-CN" altLang="en-US" sz="24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 买断式回购</a:t>
            </a:r>
            <a:endParaRPr lang="zh-CN" altLang="en-US" sz="2400" dirty="0"/>
          </a:p>
        </p:txBody>
      </p:sp>
      <p:sp>
        <p:nvSpPr>
          <p:cNvPr id="26" name="Rectangle 3"/>
          <p:cNvSpPr/>
          <p:nvPr/>
        </p:nvSpPr>
        <p:spPr>
          <a:xfrm>
            <a:off x="864407" y="4671131"/>
            <a:ext cx="9814764" cy="1026915"/>
          </a:xfrm>
          <a:prstGeom prst="rect">
            <a:avLst/>
          </a:prstGeom>
          <a:gradFill rotWithShape="1">
            <a:gsLst>
              <a:gs pos="0">
                <a:srgbClr val="C0C0C0"/>
              </a:gs>
              <a:gs pos="100000">
                <a:srgbClr val="F8F8F8"/>
              </a:gs>
            </a:gsLst>
            <a:lin ang="5400000" scaled="1"/>
            <a:tileRect/>
          </a:gradFill>
          <a:ln w="9525" cap="flat" cmpd="sng">
            <a:solidFill>
              <a:schemeClr val="bg2"/>
            </a:solidFill>
            <a:prstDash val="solid"/>
            <a:miter/>
            <a:headEnd type="none" w="med" len="med"/>
            <a:tailEnd type="none" w="med" len="med"/>
          </a:ln>
        </p:spPr>
        <p:txBody>
          <a:bodyPr wrap="square" lIns="43087" tIns="43087" rIns="43087" bIns="43087" anchor="ctr"/>
          <a:lstStyle/>
          <a:p>
            <a:pPr indent="-408188" algn="just" eaLnBrk="0" hangingPunct="0">
              <a:spcBef>
                <a:spcPts val="1190"/>
              </a:spcBef>
            </a:pPr>
            <a:r>
              <a:rPr lang="zh-CN" altLang="en-US" sz="20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指正回购方将票据卖给逆回购方的同时，双方约定在未来某一日期，正回购方再以约定价格从逆回购方买回票据的交易行为。</a:t>
            </a:r>
          </a:p>
        </p:txBody>
      </p:sp>
    </p:spTree>
    <p:extLst>
      <p:ext uri="{BB962C8B-B14F-4D97-AF65-F5344CB8AC3E}">
        <p14:creationId xmlns:p14="http://schemas.microsoft.com/office/powerpoint/2010/main" val="62114167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日期占位符 3"/>
          <p:cNvSpPr>
            <a:spLocks noGrp="1"/>
          </p:cNvSpPr>
          <p:nvPr>
            <p:ph type="dt" sz="quarter" idx="10"/>
          </p:nvPr>
        </p:nvSpPr>
        <p:spPr/>
        <p:txBody>
          <a:bodyPr/>
          <a:lstStyle/>
          <a:p>
            <a:pPr>
              <a:defRPr/>
            </a:pPr>
            <a:fld id="{7159EAC3-0127-4ACF-9E22-E2734FA512C7}" type="datetime1">
              <a:rPr lang="zh-CN" altLang="en-US"/>
              <a:pPr>
                <a:defRPr/>
              </a:pPr>
              <a:t>2018/7/19</a:t>
            </a:fld>
            <a:endParaRPr lang="zh-CN" altLang="en-US" sz="2100">
              <a:solidFill>
                <a:schemeClr val="tx1"/>
              </a:solidFill>
            </a:endParaRPr>
          </a:p>
        </p:txBody>
      </p:sp>
      <p:sp>
        <p:nvSpPr>
          <p:cNvPr id="67588" name="矩形 27"/>
          <p:cNvSpPr>
            <a:spLocks noChangeArrowheads="1"/>
          </p:cNvSpPr>
          <p:nvPr/>
        </p:nvSpPr>
        <p:spPr bwMode="auto">
          <a:xfrm>
            <a:off x="10583" y="6276842"/>
            <a:ext cx="12179830" cy="574808"/>
          </a:xfrm>
          <a:prstGeom prst="rect">
            <a:avLst/>
          </a:prstGeom>
          <a:solidFill>
            <a:srgbClr val="002060"/>
          </a:solidFill>
          <a:ln w="9525">
            <a:noFill/>
            <a:miter lim="800000"/>
          </a:ln>
        </p:spPr>
        <p:txBody>
          <a:bodyPr lIns="108850" tIns="54425" rIns="108850" bIns="54425"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67589" name="矩形 28"/>
          <p:cNvSpPr>
            <a:spLocks noChangeArrowheads="1"/>
          </p:cNvSpPr>
          <p:nvPr/>
        </p:nvSpPr>
        <p:spPr bwMode="auto">
          <a:xfrm>
            <a:off x="10583" y="6264138"/>
            <a:ext cx="12179830" cy="125441"/>
          </a:xfrm>
          <a:prstGeom prst="rect">
            <a:avLst/>
          </a:prstGeom>
          <a:solidFill>
            <a:srgbClr val="595959"/>
          </a:solidFill>
          <a:ln w="9525">
            <a:noFill/>
            <a:miter lim="800000"/>
          </a:ln>
        </p:spPr>
        <p:txBody>
          <a:bodyPr lIns="108850" tIns="54425" rIns="108850" bIns="54425"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67590" name="矩形 4"/>
          <p:cNvSpPr>
            <a:spLocks noChangeArrowheads="1"/>
          </p:cNvSpPr>
          <p:nvPr/>
        </p:nvSpPr>
        <p:spPr bwMode="auto">
          <a:xfrm>
            <a:off x="10810527" y="541463"/>
            <a:ext cx="74074" cy="431900"/>
          </a:xfrm>
          <a:prstGeom prst="rect">
            <a:avLst/>
          </a:prstGeom>
          <a:solidFill>
            <a:srgbClr val="002060"/>
          </a:solidFill>
          <a:ln w="9525">
            <a:noFill/>
            <a:miter lim="800000"/>
          </a:ln>
        </p:spPr>
        <p:txBody>
          <a:bodyPr lIns="108850" tIns="54425" rIns="108850" bIns="54425" anchor="ctr"/>
          <a:lstStyle/>
          <a:p>
            <a:pPr algn="ctr"/>
            <a:endParaRPr lang="zh-CN" altLang="zh-CN">
              <a:solidFill>
                <a:srgbClr val="FFFFFF"/>
              </a:solidFill>
              <a:ea typeface="方正兰亭细黑_GBK"/>
              <a:cs typeface="方正兰亭细黑_GBK"/>
            </a:endParaRPr>
          </a:p>
        </p:txBody>
      </p:sp>
      <p:sp>
        <p:nvSpPr>
          <p:cNvPr id="67591" name="矩形 5"/>
          <p:cNvSpPr>
            <a:spLocks noChangeArrowheads="1"/>
          </p:cNvSpPr>
          <p:nvPr/>
        </p:nvSpPr>
        <p:spPr bwMode="auto">
          <a:xfrm>
            <a:off x="10711057" y="744711"/>
            <a:ext cx="63492" cy="225477"/>
          </a:xfrm>
          <a:prstGeom prst="rect">
            <a:avLst/>
          </a:prstGeom>
          <a:solidFill>
            <a:srgbClr val="002060"/>
          </a:solidFill>
          <a:ln w="9525">
            <a:noFill/>
            <a:miter lim="800000"/>
          </a:ln>
        </p:spPr>
        <p:txBody>
          <a:bodyPr lIns="108850" tIns="54425" rIns="108850" bIns="54425" anchor="ctr"/>
          <a:lstStyle/>
          <a:p>
            <a:pPr algn="ctr"/>
            <a:endParaRPr lang="zh-CN" altLang="zh-CN">
              <a:solidFill>
                <a:srgbClr val="FFFFFF"/>
              </a:solidFill>
              <a:ea typeface="方正兰亭细黑_GBK"/>
              <a:cs typeface="方正兰亭细黑_GBK"/>
            </a:endParaRPr>
          </a:p>
        </p:txBody>
      </p:sp>
      <p:grpSp>
        <p:nvGrpSpPr>
          <p:cNvPr id="2" name="Group 10"/>
          <p:cNvGrpSpPr/>
          <p:nvPr/>
        </p:nvGrpSpPr>
        <p:grpSpPr bwMode="auto">
          <a:xfrm>
            <a:off x="575312" y="363207"/>
            <a:ext cx="9407821" cy="815608"/>
            <a:chOff x="-162735" y="543933"/>
            <a:chExt cx="6672743" cy="817556"/>
          </a:xfrm>
        </p:grpSpPr>
        <p:grpSp>
          <p:nvGrpSpPr>
            <p:cNvPr id="3" name="Group 11"/>
            <p:cNvGrpSpPr/>
            <p:nvPr/>
          </p:nvGrpSpPr>
          <p:grpSpPr bwMode="auto">
            <a:xfrm>
              <a:off x="-162735" y="616884"/>
              <a:ext cx="4384150" cy="597554"/>
              <a:chOff x="-162724" y="618546"/>
              <a:chExt cx="4383855" cy="599164"/>
            </a:xfrm>
          </p:grpSpPr>
          <p:sp>
            <p:nvSpPr>
              <p:cNvPr id="67601" name="椭圆 30"/>
              <p:cNvSpPr>
                <a:spLocks noChangeArrowheads="1"/>
              </p:cNvSpPr>
              <p:nvPr/>
            </p:nvSpPr>
            <p:spPr bwMode="auto">
              <a:xfrm>
                <a:off x="-162724" y="618546"/>
                <a:ext cx="783455" cy="599164"/>
              </a:xfrm>
              <a:prstGeom prst="ellipse">
                <a:avLst/>
              </a:prstGeom>
              <a:solidFill>
                <a:srgbClr val="FFC000"/>
              </a:solidFill>
              <a:ln w="9525">
                <a:noFill/>
                <a:round/>
              </a:ln>
            </p:spPr>
            <p:txBody>
              <a:bodyPr anchor="ctr"/>
              <a:lstStyle/>
              <a:p>
                <a:pPr algn="ctr"/>
                <a:endParaRPr lang="zh-CN" altLang="zh-CN" sz="1300">
                  <a:solidFill>
                    <a:srgbClr val="FFFFFF"/>
                  </a:solidFill>
                  <a:latin typeface="宋体" panose="02010600030101010101" pitchFamily="2" charset="-122"/>
                  <a:sym typeface="宋体" panose="02010600030101010101" pitchFamily="2" charset="-122"/>
                </a:endParaRPr>
              </a:p>
            </p:txBody>
          </p:sp>
          <p:sp>
            <p:nvSpPr>
              <p:cNvPr id="67600" name="直接连接符 21"/>
              <p:cNvSpPr>
                <a:spLocks noChangeShapeType="1"/>
              </p:cNvSpPr>
              <p:nvPr/>
            </p:nvSpPr>
            <p:spPr bwMode="auto">
              <a:xfrm>
                <a:off x="620731" y="1024061"/>
                <a:ext cx="3600400" cy="1"/>
              </a:xfrm>
              <a:prstGeom prst="line">
                <a:avLst/>
              </a:prstGeom>
              <a:noFill/>
              <a:ln w="19050">
                <a:solidFill>
                  <a:srgbClr val="002060"/>
                </a:solidFill>
                <a:round/>
              </a:ln>
            </p:spPr>
            <p:txBody>
              <a:bodyPr/>
              <a:lstStyle/>
              <a:p>
                <a:endParaRPr lang="zh-CN" altLang="en-US"/>
              </a:p>
            </p:txBody>
          </p:sp>
        </p:grpSp>
        <p:sp>
          <p:nvSpPr>
            <p:cNvPr id="67598" name="TextBox 22"/>
            <p:cNvSpPr>
              <a:spLocks noChangeArrowheads="1"/>
            </p:cNvSpPr>
            <p:nvPr/>
          </p:nvSpPr>
          <p:spPr bwMode="auto">
            <a:xfrm>
              <a:off x="1233094" y="543933"/>
              <a:ext cx="5276914" cy="817556"/>
            </a:xfrm>
            <a:prstGeom prst="rect">
              <a:avLst/>
            </a:prstGeom>
            <a:noFill/>
            <a:ln w="9525">
              <a:noFill/>
              <a:miter lim="800000"/>
            </a:ln>
          </p:spPr>
          <p:txBody>
            <a:bodyPr wrap="square">
              <a:spAutoFit/>
            </a:bodyPr>
            <a:lstStyle/>
            <a:p>
              <a:r>
                <a:rPr lang="zh-CN" altLang="en-US" sz="2900" b="1" dirty="0">
                  <a:solidFill>
                    <a:srgbClr val="262626"/>
                  </a:solidFill>
                  <a:latin typeface="微软雅黑" panose="020B0503020204020204" pitchFamily="34" charset="-122"/>
                  <a:ea typeface="微软雅黑" panose="020B0503020204020204" pitchFamily="34" charset="-122"/>
                  <a:sym typeface="微软雅黑" panose="020B0503020204020204" pitchFamily="34" charset="-122"/>
                </a:rPr>
                <a:t>票据交易：买断式回购</a:t>
              </a:r>
              <a:r>
                <a:rPr lang="en-US" altLang="zh-CN" sz="2900" b="1" dirty="0">
                  <a:solidFill>
                    <a:srgbClr val="262626"/>
                  </a:solidFill>
                  <a:latin typeface="微软雅黑" panose="020B0503020204020204" pitchFamily="34" charset="-122"/>
                  <a:ea typeface="微软雅黑" panose="020B0503020204020204" pitchFamily="34" charset="-122"/>
                  <a:sym typeface="微软雅黑" panose="020B0503020204020204" pitchFamily="34" charset="-122"/>
                </a:rPr>
                <a:t>VS</a:t>
              </a:r>
              <a:r>
                <a:rPr lang="zh-CN" altLang="en-US" sz="2900" b="1" dirty="0">
                  <a:solidFill>
                    <a:srgbClr val="262626"/>
                  </a:solidFill>
                  <a:latin typeface="微软雅黑" panose="020B0503020204020204" pitchFamily="34" charset="-122"/>
                  <a:ea typeface="微软雅黑" panose="020B0503020204020204" pitchFamily="34" charset="-122"/>
                  <a:sym typeface="微软雅黑" panose="020B0503020204020204" pitchFamily="34" charset="-122"/>
                </a:rPr>
                <a:t>质押式回购</a:t>
              </a:r>
              <a:endParaRPr lang="zh-CN" altLang="en-US" sz="2900" dirty="0">
                <a:sym typeface="Calibri" panose="020F0502020204030204" pitchFamily="34" charset="0"/>
              </a:endParaRPr>
            </a:p>
            <a:p>
              <a:endParaRPr lang="zh-CN" altLang="en-US" dirty="0"/>
            </a:p>
          </p:txBody>
        </p:sp>
      </p:grpSp>
      <p:sp>
        <p:nvSpPr>
          <p:cNvPr id="67593" name="椭圆 30"/>
          <p:cNvSpPr>
            <a:spLocks noChangeArrowheads="1"/>
          </p:cNvSpPr>
          <p:nvPr/>
        </p:nvSpPr>
        <p:spPr bwMode="auto">
          <a:xfrm>
            <a:off x="10179842" y="441427"/>
            <a:ext cx="950260" cy="755825"/>
          </a:xfrm>
          <a:prstGeom prst="ellipse">
            <a:avLst/>
          </a:prstGeom>
          <a:solidFill>
            <a:srgbClr val="FFC000"/>
          </a:solidFill>
          <a:ln w="9525">
            <a:noFill/>
            <a:round/>
          </a:ln>
        </p:spPr>
        <p:txBody>
          <a:bodyPr lIns="108850" tIns="54425" rIns="108850" bIns="54425" anchor="ctr"/>
          <a:lstStyle/>
          <a:p>
            <a:pPr algn="ctr"/>
            <a:endParaRPr lang="zh-CN" altLang="en-US" sz="1300">
              <a:solidFill>
                <a:srgbClr val="FFFFFF"/>
              </a:solidFill>
              <a:latin typeface="宋体" panose="02010600030101010101" pitchFamily="2" charset="-122"/>
              <a:sym typeface="宋体" panose="02010600030101010101" pitchFamily="2" charset="-122"/>
            </a:endParaRPr>
          </a:p>
        </p:txBody>
      </p:sp>
      <p:sp>
        <p:nvSpPr>
          <p:cNvPr id="67594" name="矩形 3"/>
          <p:cNvSpPr>
            <a:spLocks noChangeArrowheads="1"/>
          </p:cNvSpPr>
          <p:nvPr/>
        </p:nvSpPr>
        <p:spPr bwMode="auto">
          <a:xfrm>
            <a:off x="10727988" y="655790"/>
            <a:ext cx="1271950" cy="431900"/>
          </a:xfrm>
          <a:prstGeom prst="rect">
            <a:avLst/>
          </a:prstGeom>
          <a:solidFill>
            <a:srgbClr val="002060"/>
          </a:solidFill>
          <a:ln w="9525">
            <a:noFill/>
            <a:miter lim="800000"/>
          </a:ln>
        </p:spPr>
        <p:txBody>
          <a:bodyPr lIns="108850" tIns="54425" rIns="108850" bIns="54425" anchor="ctr"/>
          <a:lstStyle/>
          <a:p>
            <a:pPr algn="ctr"/>
            <a:fld id="{FF447B09-D607-4921-8D18-7DBC9F181E56}" type="slidenum">
              <a:rPr lang="zh-CN" altLang="zh-CN" b="1">
                <a:solidFill>
                  <a:srgbClr val="FFFFFF"/>
                </a:solidFill>
                <a:ea typeface="方正兰亭细黑_GBK"/>
                <a:cs typeface="方正兰亭细黑_GBK"/>
              </a:rPr>
              <a:pPr algn="ctr"/>
              <a:t>26</a:t>
            </a:fld>
            <a:endParaRPr lang="zh-CN" altLang="zh-CN" b="1">
              <a:solidFill>
                <a:srgbClr val="FFFFFF"/>
              </a:solidFill>
              <a:ea typeface="方正兰亭细黑_GBK"/>
              <a:cs typeface="方正兰亭细黑_GBK"/>
            </a:endParaRPr>
          </a:p>
        </p:txBody>
      </p:sp>
      <p:sp>
        <p:nvSpPr>
          <p:cNvPr id="16" name="TextBox 31"/>
          <p:cNvSpPr/>
          <p:nvPr/>
        </p:nvSpPr>
        <p:spPr>
          <a:xfrm>
            <a:off x="239318" y="-147627"/>
            <a:ext cx="2303956" cy="1433352"/>
          </a:xfrm>
          <a:prstGeom prst="rect">
            <a:avLst/>
          </a:prstGeom>
          <a:noFill/>
          <a:ln w="9525">
            <a:noFill/>
          </a:ln>
        </p:spPr>
        <p:txBody>
          <a:bodyPr wrap="square" lIns="108850" tIns="54425" rIns="108850" bIns="54425">
            <a:spAutoFit/>
          </a:bodyPr>
          <a:lstStyle/>
          <a:p>
            <a:pPr lvl="0" eaLnBrk="1" hangingPunct="1"/>
            <a:r>
              <a:rPr lang="en-US" altLang="zh-CN" sz="8600" b="1" dirty="0" smtClean="0">
                <a:solidFill>
                  <a:srgbClr val="002060"/>
                </a:solidFill>
                <a:latin typeface="Times New Roman" panose="02020603050405020304" pitchFamily="18" charset="0"/>
                <a:sym typeface="Times New Roman" panose="02020603050405020304" pitchFamily="18" charset="0"/>
              </a:rPr>
              <a:t>1.</a:t>
            </a:r>
            <a:r>
              <a:rPr lang="en-US" altLang="zh-CN" sz="6400" b="1" dirty="0" smtClean="0">
                <a:solidFill>
                  <a:srgbClr val="002060"/>
                </a:solidFill>
                <a:latin typeface="Times New Roman" panose="02020603050405020304" pitchFamily="18" charset="0"/>
                <a:sym typeface="Times New Roman" panose="02020603050405020304" pitchFamily="18" charset="0"/>
              </a:rPr>
              <a:t>6.</a:t>
            </a:r>
            <a:r>
              <a:rPr lang="en-US" altLang="zh-CN" sz="5700" b="1" dirty="0" smtClean="0">
                <a:solidFill>
                  <a:srgbClr val="002060"/>
                </a:solidFill>
                <a:latin typeface="Times New Roman" panose="02020603050405020304" pitchFamily="18" charset="0"/>
                <a:sym typeface="Times New Roman" panose="02020603050405020304" pitchFamily="18" charset="0"/>
              </a:rPr>
              <a:t>6</a:t>
            </a:r>
            <a:endParaRPr lang="zh-CN" altLang="en-US" sz="5700" dirty="0">
              <a:sym typeface="Calibri" panose="020F0502020204030204" pitchFamily="34" charset="0"/>
            </a:endParaRPr>
          </a:p>
        </p:txBody>
      </p:sp>
      <p:grpSp>
        <p:nvGrpSpPr>
          <p:cNvPr id="27" name="组合 26"/>
          <p:cNvGrpSpPr/>
          <p:nvPr/>
        </p:nvGrpSpPr>
        <p:grpSpPr>
          <a:xfrm>
            <a:off x="3213906" y="2853596"/>
            <a:ext cx="2802698" cy="2736938"/>
            <a:chOff x="251520" y="3573016"/>
            <a:chExt cx="2102297" cy="2736304"/>
          </a:xfrm>
        </p:grpSpPr>
        <p:sp>
          <p:nvSpPr>
            <p:cNvPr id="28" name="矩形 27"/>
            <p:cNvSpPr/>
            <p:nvPr/>
          </p:nvSpPr>
          <p:spPr>
            <a:xfrm>
              <a:off x="251520" y="3573016"/>
              <a:ext cx="2102297" cy="360040"/>
            </a:xfrm>
            <a:prstGeom prst="rect">
              <a:avLst/>
            </a:prstGeom>
            <a:solidFill>
              <a:schemeClr val="tx2">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latin typeface="微软雅黑" panose="020B0503020204020204" pitchFamily="34" charset="-122"/>
                  <a:ea typeface="微软雅黑" panose="020B0503020204020204" pitchFamily="34" charset="-122"/>
                </a:rPr>
                <a:t>交易方式</a:t>
              </a:r>
            </a:p>
          </p:txBody>
        </p:sp>
        <p:sp>
          <p:nvSpPr>
            <p:cNvPr id="29" name="矩形 28"/>
            <p:cNvSpPr/>
            <p:nvPr/>
          </p:nvSpPr>
          <p:spPr>
            <a:xfrm>
              <a:off x="251520" y="4149080"/>
              <a:ext cx="2102297" cy="21602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340157" indent="-340157">
                <a:buFont typeface="Arial" panose="020B0604020202020204" pitchFamily="34" charset="0"/>
                <a:buChar char="•"/>
              </a:pPr>
              <a:r>
                <a:rPr lang="zh-CN" altLang="en-US" dirty="0" smtClean="0">
                  <a:solidFill>
                    <a:schemeClr val="tx1"/>
                  </a:solidFill>
                  <a:latin typeface="微软雅黑" panose="020B0503020204020204" pitchFamily="34" charset="-122"/>
                  <a:ea typeface="微软雅黑" panose="020B0503020204020204" pitchFamily="34" charset="-122"/>
                </a:rPr>
                <a:t>质押式回购：询价交易，匿名点击交易</a:t>
              </a:r>
              <a:endParaRPr lang="en-US" altLang="zh-CN" dirty="0" smtClean="0">
                <a:solidFill>
                  <a:schemeClr val="tx1"/>
                </a:solidFill>
                <a:latin typeface="微软雅黑" panose="020B0503020204020204" pitchFamily="34" charset="-122"/>
                <a:ea typeface="微软雅黑" panose="020B0503020204020204" pitchFamily="34" charset="-122"/>
              </a:endParaRPr>
            </a:p>
            <a:p>
              <a:pPr marL="340157" indent="-340157">
                <a:buFont typeface="Arial" panose="020B0604020202020204" pitchFamily="34" charset="0"/>
                <a:buChar char="•"/>
              </a:pPr>
              <a:r>
                <a:rPr lang="zh-CN" altLang="en-US" dirty="0" smtClean="0">
                  <a:solidFill>
                    <a:schemeClr val="tx1"/>
                  </a:solidFill>
                  <a:latin typeface="微软雅黑" panose="020B0503020204020204" pitchFamily="34" charset="-122"/>
                  <a:ea typeface="微软雅黑" panose="020B0503020204020204" pitchFamily="34" charset="-122"/>
                </a:rPr>
                <a:t>买断式回购：询价交易</a:t>
              </a:r>
              <a:endParaRPr lang="en-US" altLang="zh-CN" dirty="0" smtClean="0">
                <a:solidFill>
                  <a:schemeClr val="tx1"/>
                </a:solidFill>
                <a:latin typeface="微软雅黑" panose="020B0503020204020204" pitchFamily="34" charset="-122"/>
                <a:ea typeface="微软雅黑" panose="020B0503020204020204" pitchFamily="34" charset="-122"/>
              </a:endParaRPr>
            </a:p>
            <a:p>
              <a:pPr marL="340157" indent="-340157">
                <a:buFont typeface="Arial" panose="020B0604020202020204" pitchFamily="34" charset="0"/>
                <a:buChar char="•"/>
              </a:pPr>
              <a:r>
                <a:rPr lang="zh-CN" altLang="en-US" dirty="0">
                  <a:solidFill>
                    <a:schemeClr val="tx1"/>
                  </a:solidFill>
                  <a:latin typeface="微软雅黑" panose="020B0503020204020204" pitchFamily="34" charset="-122"/>
                  <a:ea typeface="微软雅黑" panose="020B0503020204020204" pitchFamily="34" charset="-122"/>
                </a:rPr>
                <a:t>询</a:t>
              </a:r>
              <a:r>
                <a:rPr lang="zh-CN" altLang="en-US" dirty="0" smtClean="0">
                  <a:solidFill>
                    <a:schemeClr val="tx1"/>
                  </a:solidFill>
                  <a:latin typeface="微软雅黑" panose="020B0503020204020204" pitchFamily="34" charset="-122"/>
                  <a:ea typeface="微软雅黑" panose="020B0503020204020204" pitchFamily="34" charset="-122"/>
                </a:rPr>
                <a:t>价交易包括意向询价和对话报价</a:t>
              </a:r>
              <a:endParaRPr lang="zh-CN" altLang="en-US" dirty="0">
                <a:solidFill>
                  <a:schemeClr val="tx1"/>
                </a:solidFill>
                <a:latin typeface="微软雅黑" panose="020B0503020204020204" pitchFamily="34" charset="-122"/>
                <a:ea typeface="微软雅黑" panose="020B0503020204020204" pitchFamily="34" charset="-122"/>
              </a:endParaRPr>
            </a:p>
          </p:txBody>
        </p:sp>
      </p:grpSp>
      <p:grpSp>
        <p:nvGrpSpPr>
          <p:cNvPr id="30" name="组合 29"/>
          <p:cNvGrpSpPr/>
          <p:nvPr/>
        </p:nvGrpSpPr>
        <p:grpSpPr>
          <a:xfrm>
            <a:off x="6092495" y="2133350"/>
            <a:ext cx="2802698" cy="2736938"/>
            <a:chOff x="251520" y="3573016"/>
            <a:chExt cx="2102297" cy="2736304"/>
          </a:xfrm>
        </p:grpSpPr>
        <p:sp>
          <p:nvSpPr>
            <p:cNvPr id="31" name="矩形 30"/>
            <p:cNvSpPr/>
            <p:nvPr/>
          </p:nvSpPr>
          <p:spPr>
            <a:xfrm>
              <a:off x="251520" y="3573016"/>
              <a:ext cx="2102297" cy="360040"/>
            </a:xfrm>
            <a:prstGeom prst="rect">
              <a:avLst/>
            </a:prstGeom>
            <a:solidFill>
              <a:schemeClr val="tx2">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latin typeface="微软雅黑" panose="020B0503020204020204" pitchFamily="34" charset="-122"/>
                  <a:ea typeface="微软雅黑" panose="020B0503020204020204" pitchFamily="34" charset="-122"/>
                </a:rPr>
                <a:t>交易要素</a:t>
              </a:r>
            </a:p>
          </p:txBody>
        </p:sp>
        <p:sp>
          <p:nvSpPr>
            <p:cNvPr id="32" name="矩形 31"/>
            <p:cNvSpPr/>
            <p:nvPr/>
          </p:nvSpPr>
          <p:spPr>
            <a:xfrm>
              <a:off x="251520" y="4149080"/>
              <a:ext cx="2102297" cy="21602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340157" indent="-340157">
                <a:buFont typeface="Arial" panose="020B0604020202020204" pitchFamily="34" charset="0"/>
                <a:buChar char="•"/>
              </a:pPr>
              <a:r>
                <a:rPr lang="zh-CN" altLang="en-US" dirty="0" smtClean="0">
                  <a:solidFill>
                    <a:schemeClr val="tx1"/>
                  </a:solidFill>
                  <a:latin typeface="微软雅黑" panose="020B0503020204020204" pitchFamily="34" charset="-122"/>
                  <a:ea typeface="微软雅黑" panose="020B0503020204020204" pitchFamily="34" charset="-122"/>
                </a:rPr>
                <a:t>质押式回购：仅有</a:t>
              </a:r>
              <a:r>
                <a:rPr lang="zh-CN" altLang="en-US" b="1" dirty="0" smtClean="0">
                  <a:solidFill>
                    <a:schemeClr val="tx1"/>
                  </a:solidFill>
                  <a:latin typeface="微软雅黑" panose="020B0503020204020204" pitchFamily="34" charset="-122"/>
                  <a:ea typeface="微软雅黑" panose="020B0503020204020204" pitchFamily="34" charset="-122"/>
                </a:rPr>
                <a:t>回购利率</a:t>
              </a:r>
              <a:endParaRPr lang="en-US" altLang="zh-CN" b="1" dirty="0" smtClean="0">
                <a:solidFill>
                  <a:schemeClr val="tx1"/>
                </a:solidFill>
                <a:latin typeface="微软雅黑" panose="020B0503020204020204" pitchFamily="34" charset="-122"/>
                <a:ea typeface="微软雅黑" panose="020B0503020204020204" pitchFamily="34" charset="-122"/>
              </a:endParaRPr>
            </a:p>
            <a:p>
              <a:pPr marL="340157" indent="-340157">
                <a:buFont typeface="Arial" panose="020B0604020202020204" pitchFamily="34" charset="0"/>
                <a:buChar char="•"/>
              </a:pPr>
              <a:r>
                <a:rPr lang="zh-CN" altLang="en-US" dirty="0" smtClean="0">
                  <a:solidFill>
                    <a:schemeClr val="tx1"/>
                  </a:solidFill>
                  <a:latin typeface="微软雅黑" panose="020B0503020204020204" pitchFamily="34" charset="-122"/>
                  <a:ea typeface="微软雅黑" panose="020B0503020204020204" pitchFamily="34" charset="-122"/>
                </a:rPr>
                <a:t>买断式回购：首期交易利率和到期交易利率，两者可以不同，以两者计算得出的</a:t>
              </a:r>
              <a:r>
                <a:rPr lang="zh-CN" altLang="en-US" b="1" dirty="0" smtClean="0">
                  <a:solidFill>
                    <a:schemeClr val="tx1"/>
                  </a:solidFill>
                  <a:latin typeface="微软雅黑" panose="020B0503020204020204" pitchFamily="34" charset="-122"/>
                  <a:ea typeface="微软雅黑" panose="020B0503020204020204" pitchFamily="34" charset="-122"/>
                </a:rPr>
                <a:t>回购收益率</a:t>
              </a:r>
              <a:r>
                <a:rPr lang="zh-CN" altLang="en-US" dirty="0" smtClean="0">
                  <a:solidFill>
                    <a:schemeClr val="tx1"/>
                  </a:solidFill>
                  <a:latin typeface="微软雅黑" panose="020B0503020204020204" pitchFamily="34" charset="-122"/>
                  <a:ea typeface="微软雅黑" panose="020B0503020204020204" pitchFamily="34" charset="-122"/>
                </a:rPr>
                <a:t>体现资金成本</a:t>
              </a:r>
              <a:endParaRPr lang="zh-CN" altLang="en-US" dirty="0">
                <a:solidFill>
                  <a:schemeClr val="tx1"/>
                </a:solidFill>
                <a:latin typeface="微软雅黑" panose="020B0503020204020204" pitchFamily="34" charset="-122"/>
                <a:ea typeface="微软雅黑" panose="020B0503020204020204" pitchFamily="34" charset="-122"/>
              </a:endParaRPr>
            </a:p>
          </p:txBody>
        </p:sp>
      </p:grpSp>
      <p:grpSp>
        <p:nvGrpSpPr>
          <p:cNvPr id="33" name="组合 32"/>
          <p:cNvGrpSpPr/>
          <p:nvPr/>
        </p:nvGrpSpPr>
        <p:grpSpPr>
          <a:xfrm>
            <a:off x="8971085" y="1413103"/>
            <a:ext cx="2802698" cy="2736938"/>
            <a:chOff x="251520" y="3573016"/>
            <a:chExt cx="2102297" cy="2736304"/>
          </a:xfrm>
        </p:grpSpPr>
        <p:sp>
          <p:nvSpPr>
            <p:cNvPr id="34" name="矩形 33"/>
            <p:cNvSpPr/>
            <p:nvPr/>
          </p:nvSpPr>
          <p:spPr>
            <a:xfrm>
              <a:off x="251520" y="3573016"/>
              <a:ext cx="2102297" cy="360040"/>
            </a:xfrm>
            <a:prstGeom prst="rect">
              <a:avLst/>
            </a:prstGeom>
            <a:solidFill>
              <a:schemeClr val="tx2">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latin typeface="微软雅黑" panose="020B0503020204020204" pitchFamily="34" charset="-122"/>
                  <a:ea typeface="微软雅黑" panose="020B0503020204020204" pitchFamily="34" charset="-122"/>
                </a:rPr>
                <a:t>嵌套回购</a:t>
              </a:r>
            </a:p>
          </p:txBody>
        </p:sp>
        <p:sp>
          <p:nvSpPr>
            <p:cNvPr id="35" name="矩形 34"/>
            <p:cNvSpPr/>
            <p:nvPr/>
          </p:nvSpPr>
          <p:spPr>
            <a:xfrm>
              <a:off x="251520" y="4149080"/>
              <a:ext cx="2102297" cy="21602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340157" indent="-340157">
                <a:buFont typeface="Arial" panose="020B0604020202020204" pitchFamily="34" charset="0"/>
                <a:buChar char="•"/>
              </a:pPr>
              <a:r>
                <a:rPr lang="zh-CN" altLang="en-US" dirty="0" smtClean="0">
                  <a:solidFill>
                    <a:schemeClr val="tx1"/>
                  </a:solidFill>
                  <a:latin typeface="微软雅黑" panose="020B0503020204020204" pitchFamily="34" charset="-122"/>
                  <a:ea typeface="微软雅黑" panose="020B0503020204020204" pitchFamily="34" charset="-122"/>
                </a:rPr>
                <a:t>质押式回购：存续期间不得嵌套任何交易品种</a:t>
              </a:r>
              <a:endParaRPr lang="en-US" altLang="zh-CN" dirty="0" smtClean="0">
                <a:solidFill>
                  <a:schemeClr val="tx1"/>
                </a:solidFill>
                <a:latin typeface="微软雅黑" panose="020B0503020204020204" pitchFamily="34" charset="-122"/>
                <a:ea typeface="微软雅黑" panose="020B0503020204020204" pitchFamily="34" charset="-122"/>
              </a:endParaRPr>
            </a:p>
            <a:p>
              <a:pPr marL="340157" indent="-340157">
                <a:buFont typeface="Arial" panose="020B0604020202020204" pitchFamily="34" charset="0"/>
                <a:buChar char="•"/>
              </a:pPr>
              <a:r>
                <a:rPr lang="zh-CN" altLang="en-US" dirty="0" smtClean="0">
                  <a:solidFill>
                    <a:schemeClr val="tx1"/>
                  </a:solidFill>
                  <a:latin typeface="微软雅黑" panose="020B0503020204020204" pitchFamily="34" charset="-122"/>
                  <a:ea typeface="微软雅黑" panose="020B0503020204020204" pitchFamily="34" charset="-122"/>
                </a:rPr>
                <a:t>买断式回购：形成的待返售票据包，在回购期间可以用于办理质押式回购</a:t>
              </a:r>
              <a:endParaRPr lang="zh-CN" altLang="en-US" dirty="0">
                <a:solidFill>
                  <a:schemeClr val="tx1"/>
                </a:solidFill>
                <a:latin typeface="微软雅黑" panose="020B0503020204020204" pitchFamily="34" charset="-122"/>
                <a:ea typeface="微软雅黑" panose="020B0503020204020204" pitchFamily="34" charset="-122"/>
              </a:endParaRPr>
            </a:p>
          </p:txBody>
        </p:sp>
      </p:grpSp>
      <p:grpSp>
        <p:nvGrpSpPr>
          <p:cNvPr id="36" name="组合 35"/>
          <p:cNvGrpSpPr/>
          <p:nvPr/>
        </p:nvGrpSpPr>
        <p:grpSpPr>
          <a:xfrm>
            <a:off x="623311" y="1557152"/>
            <a:ext cx="2629158" cy="1916382"/>
            <a:chOff x="680709" y="932231"/>
            <a:chExt cx="1972125" cy="1915938"/>
          </a:xfrm>
          <a:solidFill>
            <a:schemeClr val="tx2"/>
          </a:solidFill>
        </p:grpSpPr>
        <p:sp>
          <p:nvSpPr>
            <p:cNvPr id="37" name="Freeform 5"/>
            <p:cNvSpPr>
              <a:spLocks noEditPoints="1"/>
            </p:cNvSpPr>
            <p:nvPr/>
          </p:nvSpPr>
          <p:spPr bwMode="auto">
            <a:xfrm>
              <a:off x="1948635" y="1021120"/>
              <a:ext cx="437073" cy="436152"/>
            </a:xfrm>
            <a:custGeom>
              <a:avLst/>
              <a:gdLst>
                <a:gd name="T0" fmla="*/ 2070 w 4140"/>
                <a:gd name="T1" fmla="*/ 0 h 4140"/>
                <a:gd name="T2" fmla="*/ 3534 w 4140"/>
                <a:gd name="T3" fmla="*/ 606 h 4140"/>
                <a:gd name="T4" fmla="*/ 4140 w 4140"/>
                <a:gd name="T5" fmla="*/ 2070 h 4140"/>
                <a:gd name="T6" fmla="*/ 3534 w 4140"/>
                <a:gd name="T7" fmla="*/ 3534 h 4140"/>
                <a:gd name="T8" fmla="*/ 2070 w 4140"/>
                <a:gd name="T9" fmla="*/ 4140 h 4140"/>
                <a:gd name="T10" fmla="*/ 607 w 4140"/>
                <a:gd name="T11" fmla="*/ 3534 h 4140"/>
                <a:gd name="T12" fmla="*/ 0 w 4140"/>
                <a:gd name="T13" fmla="*/ 2070 h 4140"/>
                <a:gd name="T14" fmla="*/ 607 w 4140"/>
                <a:gd name="T15" fmla="*/ 606 h 4140"/>
                <a:gd name="T16" fmla="*/ 2070 w 4140"/>
                <a:gd name="T17" fmla="*/ 0 h 4140"/>
                <a:gd name="T18" fmla="*/ 2685 w 4140"/>
                <a:gd name="T19" fmla="*/ 1455 h 4140"/>
                <a:gd name="T20" fmla="*/ 2070 w 4140"/>
                <a:gd name="T21" fmla="*/ 1200 h 4140"/>
                <a:gd name="T22" fmla="*/ 1455 w 4140"/>
                <a:gd name="T23" fmla="*/ 1455 h 4140"/>
                <a:gd name="T24" fmla="*/ 1200 w 4140"/>
                <a:gd name="T25" fmla="*/ 2070 h 4140"/>
                <a:gd name="T26" fmla="*/ 1455 w 4140"/>
                <a:gd name="T27" fmla="*/ 2685 h 4140"/>
                <a:gd name="T28" fmla="*/ 2070 w 4140"/>
                <a:gd name="T29" fmla="*/ 2940 h 4140"/>
                <a:gd name="T30" fmla="*/ 2685 w 4140"/>
                <a:gd name="T31" fmla="*/ 2685 h 4140"/>
                <a:gd name="T32" fmla="*/ 2940 w 4140"/>
                <a:gd name="T33" fmla="*/ 2070 h 4140"/>
                <a:gd name="T34" fmla="*/ 2685 w 4140"/>
                <a:gd name="T35" fmla="*/ 1455 h 4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140" h="4140">
                  <a:moveTo>
                    <a:pt x="2070" y="0"/>
                  </a:moveTo>
                  <a:cubicBezTo>
                    <a:pt x="2642" y="0"/>
                    <a:pt x="3159" y="232"/>
                    <a:pt x="3534" y="606"/>
                  </a:cubicBezTo>
                  <a:cubicBezTo>
                    <a:pt x="3909" y="981"/>
                    <a:pt x="4140" y="1499"/>
                    <a:pt x="4140" y="2070"/>
                  </a:cubicBezTo>
                  <a:cubicBezTo>
                    <a:pt x="4140" y="2642"/>
                    <a:pt x="3909" y="3159"/>
                    <a:pt x="3534" y="3534"/>
                  </a:cubicBezTo>
                  <a:cubicBezTo>
                    <a:pt x="3159" y="3908"/>
                    <a:pt x="2642" y="4140"/>
                    <a:pt x="2070" y="4140"/>
                  </a:cubicBezTo>
                  <a:cubicBezTo>
                    <a:pt x="1499" y="4140"/>
                    <a:pt x="981" y="3908"/>
                    <a:pt x="607" y="3534"/>
                  </a:cubicBezTo>
                  <a:cubicBezTo>
                    <a:pt x="232" y="3159"/>
                    <a:pt x="0" y="2642"/>
                    <a:pt x="0" y="2070"/>
                  </a:cubicBezTo>
                  <a:cubicBezTo>
                    <a:pt x="0" y="1499"/>
                    <a:pt x="232" y="981"/>
                    <a:pt x="607" y="606"/>
                  </a:cubicBezTo>
                  <a:cubicBezTo>
                    <a:pt x="981" y="232"/>
                    <a:pt x="1499" y="0"/>
                    <a:pt x="2070" y="0"/>
                  </a:cubicBezTo>
                  <a:close/>
                  <a:moveTo>
                    <a:pt x="2685" y="1455"/>
                  </a:moveTo>
                  <a:cubicBezTo>
                    <a:pt x="2528" y="1297"/>
                    <a:pt x="2310" y="1200"/>
                    <a:pt x="2070" y="1200"/>
                  </a:cubicBezTo>
                  <a:cubicBezTo>
                    <a:pt x="1830" y="1200"/>
                    <a:pt x="1612" y="1297"/>
                    <a:pt x="1455" y="1455"/>
                  </a:cubicBezTo>
                  <a:cubicBezTo>
                    <a:pt x="1298" y="1612"/>
                    <a:pt x="1200" y="1830"/>
                    <a:pt x="1200" y="2070"/>
                  </a:cubicBezTo>
                  <a:cubicBezTo>
                    <a:pt x="1200" y="2310"/>
                    <a:pt x="1298" y="2528"/>
                    <a:pt x="1455" y="2685"/>
                  </a:cubicBezTo>
                  <a:cubicBezTo>
                    <a:pt x="1612" y="2843"/>
                    <a:pt x="1830" y="2940"/>
                    <a:pt x="2070" y="2940"/>
                  </a:cubicBezTo>
                  <a:cubicBezTo>
                    <a:pt x="2310" y="2940"/>
                    <a:pt x="2528" y="2843"/>
                    <a:pt x="2685" y="2685"/>
                  </a:cubicBezTo>
                  <a:cubicBezTo>
                    <a:pt x="2843" y="2528"/>
                    <a:pt x="2940" y="2310"/>
                    <a:pt x="2940" y="2070"/>
                  </a:cubicBezTo>
                  <a:cubicBezTo>
                    <a:pt x="2940" y="1830"/>
                    <a:pt x="2843" y="1612"/>
                    <a:pt x="2685" y="1455"/>
                  </a:cubicBezTo>
                  <a:close/>
                </a:path>
              </a:pathLst>
            </a:custGeom>
            <a:grpFill/>
            <a:ln>
              <a:solidFill>
                <a:schemeClr val="tx2"/>
              </a:solidFill>
            </a:ln>
            <a:effectLst>
              <a:outerShdw blurRad="203200" dist="152400" dir="2700000" algn="tl" rotWithShape="0">
                <a:prstClr val="black">
                  <a:alpha val="60000"/>
                </a:prstClr>
              </a:outerShdw>
            </a:effectLst>
            <a:extLst/>
          </p:spPr>
          <p:txBody>
            <a:bodyPr vert="horz" wrap="square" lIns="68580" tIns="34290" rIns="68580" bIns="34290" numCol="1" anchor="t" anchorCtr="0" compatLnSpc="1">
              <a:prstTxWarp prst="textNoShape">
                <a:avLst/>
              </a:prstTxWarp>
            </a:bodyPr>
            <a:lstStyle/>
            <a:p>
              <a:endParaRPr lang="zh-CN" altLang="en-US" sz="1600"/>
            </a:p>
          </p:txBody>
        </p:sp>
        <p:sp>
          <p:nvSpPr>
            <p:cNvPr id="38" name="Freeform 6"/>
            <p:cNvSpPr>
              <a:spLocks/>
            </p:cNvSpPr>
            <p:nvPr/>
          </p:nvSpPr>
          <p:spPr bwMode="auto">
            <a:xfrm>
              <a:off x="1128375" y="932231"/>
              <a:ext cx="941849" cy="1148181"/>
            </a:xfrm>
            <a:custGeom>
              <a:avLst/>
              <a:gdLst>
                <a:gd name="T0" fmla="*/ 1123 w 8917"/>
                <a:gd name="T1" fmla="*/ 5709 h 10898"/>
                <a:gd name="T2" fmla="*/ 281 w 8917"/>
                <a:gd name="T3" fmla="*/ 5777 h 10898"/>
                <a:gd name="T4" fmla="*/ 213 w 8917"/>
                <a:gd name="T5" fmla="*/ 4935 h 10898"/>
                <a:gd name="T6" fmla="*/ 8609 w 8917"/>
                <a:gd name="T7" fmla="*/ 5602 h 10898"/>
                <a:gd name="T8" fmla="*/ 8917 w 8917"/>
                <a:gd name="T9" fmla="*/ 6005 h 10898"/>
                <a:gd name="T10" fmla="*/ 8567 w 8917"/>
                <a:gd name="T11" fmla="*/ 6375 h 10898"/>
                <a:gd name="T12" fmla="*/ 4524 w 8917"/>
                <a:gd name="T13" fmla="*/ 10648 h 10898"/>
                <a:gd name="T14" fmla="*/ 3680 w 8917"/>
                <a:gd name="T15" fmla="*/ 10671 h 10898"/>
                <a:gd name="T16" fmla="*/ 3657 w 8917"/>
                <a:gd name="T17" fmla="*/ 9827 h 10898"/>
                <a:gd name="T18" fmla="*/ 7339 w 8917"/>
                <a:gd name="T19" fmla="*/ 5936 h 10898"/>
                <a:gd name="T20" fmla="*/ 1123 w 8917"/>
                <a:gd name="T21" fmla="*/ 5709 h 108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917" h="10898">
                  <a:moveTo>
                    <a:pt x="1123" y="5709"/>
                  </a:moveTo>
                  <a:cubicBezTo>
                    <a:pt x="909" y="5960"/>
                    <a:pt x="532" y="5990"/>
                    <a:pt x="281" y="5777"/>
                  </a:cubicBezTo>
                  <a:cubicBezTo>
                    <a:pt x="30" y="5563"/>
                    <a:pt x="0" y="5186"/>
                    <a:pt x="213" y="4935"/>
                  </a:cubicBezTo>
                  <a:cubicBezTo>
                    <a:pt x="225" y="4921"/>
                    <a:pt x="4318" y="0"/>
                    <a:pt x="8609" y="5602"/>
                  </a:cubicBezTo>
                  <a:lnTo>
                    <a:pt x="8917" y="6005"/>
                  </a:lnTo>
                  <a:lnTo>
                    <a:pt x="8567" y="6375"/>
                  </a:lnTo>
                  <a:lnTo>
                    <a:pt x="4524" y="10648"/>
                  </a:lnTo>
                  <a:cubicBezTo>
                    <a:pt x="4297" y="10887"/>
                    <a:pt x="3920" y="10898"/>
                    <a:pt x="3680" y="10671"/>
                  </a:cubicBezTo>
                  <a:cubicBezTo>
                    <a:pt x="3441" y="10445"/>
                    <a:pt x="3430" y="10067"/>
                    <a:pt x="3657" y="9827"/>
                  </a:cubicBezTo>
                  <a:lnTo>
                    <a:pt x="7339" y="5936"/>
                  </a:lnTo>
                  <a:cubicBezTo>
                    <a:pt x="4082" y="2149"/>
                    <a:pt x="1131" y="5698"/>
                    <a:pt x="1123" y="5709"/>
                  </a:cubicBezTo>
                  <a:close/>
                </a:path>
              </a:pathLst>
            </a:custGeom>
            <a:grpFill/>
            <a:ln>
              <a:solidFill>
                <a:schemeClr val="tx2"/>
              </a:solidFill>
            </a:ln>
            <a:effectLst>
              <a:outerShdw blurRad="203200" dist="152400" dir="2700000" algn="tl" rotWithShape="0">
                <a:prstClr val="black">
                  <a:alpha val="60000"/>
                </a:prstClr>
              </a:outerShdw>
            </a:effectLst>
            <a:extLst/>
          </p:spPr>
          <p:txBody>
            <a:bodyPr vert="horz" wrap="square" lIns="68580" tIns="34290" rIns="68580" bIns="34290" numCol="1" anchor="t" anchorCtr="0" compatLnSpc="1">
              <a:prstTxWarp prst="textNoShape">
                <a:avLst/>
              </a:prstTxWarp>
            </a:bodyPr>
            <a:lstStyle/>
            <a:p>
              <a:endParaRPr lang="zh-CN" altLang="en-US" sz="1600"/>
            </a:p>
          </p:txBody>
        </p:sp>
        <p:sp>
          <p:nvSpPr>
            <p:cNvPr id="39" name="Freeform 7"/>
            <p:cNvSpPr>
              <a:spLocks/>
            </p:cNvSpPr>
            <p:nvPr/>
          </p:nvSpPr>
          <p:spPr bwMode="auto">
            <a:xfrm>
              <a:off x="1277137" y="1440231"/>
              <a:ext cx="498788" cy="1407938"/>
            </a:xfrm>
            <a:custGeom>
              <a:avLst/>
              <a:gdLst>
                <a:gd name="T0" fmla="*/ 3659 w 4726"/>
                <a:gd name="T1" fmla="*/ 223 h 13369"/>
                <a:gd name="T2" fmla="*/ 4503 w 4726"/>
                <a:gd name="T3" fmla="*/ 261 h 13369"/>
                <a:gd name="T4" fmla="*/ 4466 w 4726"/>
                <a:gd name="T5" fmla="*/ 1104 h 13369"/>
                <a:gd name="T6" fmla="*/ 2074 w 4726"/>
                <a:gd name="T7" fmla="*/ 3295 h 13369"/>
                <a:gd name="T8" fmla="*/ 1225 w 4726"/>
                <a:gd name="T9" fmla="*/ 4658 h 13369"/>
                <a:gd name="T10" fmla="*/ 2112 w 4726"/>
                <a:gd name="T11" fmla="*/ 6320 h 13369"/>
                <a:gd name="T12" fmla="*/ 4206 w 4726"/>
                <a:gd name="T13" fmla="*/ 11721 h 13369"/>
                <a:gd name="T14" fmla="*/ 4203 w 4726"/>
                <a:gd name="T15" fmla="*/ 12769 h 13369"/>
                <a:gd name="T16" fmla="*/ 3603 w 4726"/>
                <a:gd name="T17" fmla="*/ 13369 h 13369"/>
                <a:gd name="T18" fmla="*/ 3003 w 4726"/>
                <a:gd name="T19" fmla="*/ 12769 h 13369"/>
                <a:gd name="T20" fmla="*/ 3011 w 4726"/>
                <a:gd name="T21" fmla="*/ 11716 h 13369"/>
                <a:gd name="T22" fmla="*/ 1235 w 4726"/>
                <a:gd name="T23" fmla="*/ 7136 h 13369"/>
                <a:gd name="T24" fmla="*/ 30 w 4726"/>
                <a:gd name="T25" fmla="*/ 4616 h 13369"/>
                <a:gd name="T26" fmla="*/ 1268 w 4726"/>
                <a:gd name="T27" fmla="*/ 2414 h 13369"/>
                <a:gd name="T28" fmla="*/ 3659 w 4726"/>
                <a:gd name="T29" fmla="*/ 223 h 13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726" h="13369">
                  <a:moveTo>
                    <a:pt x="3659" y="223"/>
                  </a:moveTo>
                  <a:cubicBezTo>
                    <a:pt x="3903" y="0"/>
                    <a:pt x="4281" y="17"/>
                    <a:pt x="4503" y="261"/>
                  </a:cubicBezTo>
                  <a:cubicBezTo>
                    <a:pt x="4726" y="504"/>
                    <a:pt x="4709" y="882"/>
                    <a:pt x="4466" y="1104"/>
                  </a:cubicBezTo>
                  <a:lnTo>
                    <a:pt x="2074" y="3295"/>
                  </a:lnTo>
                  <a:cubicBezTo>
                    <a:pt x="1544" y="3780"/>
                    <a:pt x="1242" y="4219"/>
                    <a:pt x="1225" y="4658"/>
                  </a:cubicBezTo>
                  <a:cubicBezTo>
                    <a:pt x="1208" y="5113"/>
                    <a:pt x="1484" y="5645"/>
                    <a:pt x="2112" y="6320"/>
                  </a:cubicBezTo>
                  <a:cubicBezTo>
                    <a:pt x="4230" y="8594"/>
                    <a:pt x="4229" y="8769"/>
                    <a:pt x="4206" y="11721"/>
                  </a:cubicBezTo>
                  <a:cubicBezTo>
                    <a:pt x="4205" y="11891"/>
                    <a:pt x="4203" y="12080"/>
                    <a:pt x="4203" y="12769"/>
                  </a:cubicBezTo>
                  <a:cubicBezTo>
                    <a:pt x="4203" y="13100"/>
                    <a:pt x="3935" y="13369"/>
                    <a:pt x="3603" y="13369"/>
                  </a:cubicBezTo>
                  <a:cubicBezTo>
                    <a:pt x="3272" y="13369"/>
                    <a:pt x="3003" y="13100"/>
                    <a:pt x="3003" y="12769"/>
                  </a:cubicBezTo>
                  <a:cubicBezTo>
                    <a:pt x="3003" y="12680"/>
                    <a:pt x="3007" y="12173"/>
                    <a:pt x="3011" y="11716"/>
                  </a:cubicBezTo>
                  <a:cubicBezTo>
                    <a:pt x="3030" y="9212"/>
                    <a:pt x="3031" y="9064"/>
                    <a:pt x="1235" y="7136"/>
                  </a:cubicBezTo>
                  <a:cubicBezTo>
                    <a:pt x="375" y="6211"/>
                    <a:pt x="0" y="5401"/>
                    <a:pt x="30" y="4616"/>
                  </a:cubicBezTo>
                  <a:cubicBezTo>
                    <a:pt x="60" y="3815"/>
                    <a:pt x="501" y="3116"/>
                    <a:pt x="1268" y="2414"/>
                  </a:cubicBezTo>
                  <a:lnTo>
                    <a:pt x="3659" y="223"/>
                  </a:lnTo>
                  <a:close/>
                </a:path>
              </a:pathLst>
            </a:custGeom>
            <a:grpFill/>
            <a:ln>
              <a:solidFill>
                <a:schemeClr val="tx2"/>
              </a:solidFill>
            </a:ln>
            <a:effectLst>
              <a:outerShdw blurRad="203200" dist="152400" dir="2700000" algn="tl" rotWithShape="0">
                <a:prstClr val="black">
                  <a:alpha val="60000"/>
                </a:prstClr>
              </a:outerShdw>
            </a:effectLst>
            <a:extLst/>
          </p:spPr>
          <p:txBody>
            <a:bodyPr vert="horz" wrap="square" lIns="68580" tIns="34290" rIns="68580" bIns="34290" numCol="1" anchor="t" anchorCtr="0" compatLnSpc="1">
              <a:prstTxWarp prst="textNoShape">
                <a:avLst/>
              </a:prstTxWarp>
            </a:bodyPr>
            <a:lstStyle/>
            <a:p>
              <a:endParaRPr lang="zh-CN" altLang="en-US" sz="1600"/>
            </a:p>
          </p:txBody>
        </p:sp>
        <p:sp>
          <p:nvSpPr>
            <p:cNvPr id="40" name="Freeform 8"/>
            <p:cNvSpPr>
              <a:spLocks/>
            </p:cNvSpPr>
            <p:nvPr/>
          </p:nvSpPr>
          <p:spPr bwMode="auto">
            <a:xfrm>
              <a:off x="680709" y="2170682"/>
              <a:ext cx="700054" cy="414506"/>
            </a:xfrm>
            <a:custGeom>
              <a:avLst/>
              <a:gdLst>
                <a:gd name="T0" fmla="*/ 354 w 6628"/>
                <a:gd name="T1" fmla="*/ 1922 h 3936"/>
                <a:gd name="T2" fmla="*/ 181 w 6628"/>
                <a:gd name="T3" fmla="*/ 1093 h 3936"/>
                <a:gd name="T4" fmla="*/ 1010 w 6628"/>
                <a:gd name="T5" fmla="*/ 919 h 3936"/>
                <a:gd name="T6" fmla="*/ 5555 w 6628"/>
                <a:gd name="T7" fmla="*/ 227 h 3936"/>
                <a:gd name="T8" fmla="*/ 6401 w 6628"/>
                <a:gd name="T9" fmla="*/ 252 h 3936"/>
                <a:gd name="T10" fmla="*/ 6376 w 6628"/>
                <a:gd name="T11" fmla="*/ 1099 h 3936"/>
                <a:gd name="T12" fmla="*/ 354 w 6628"/>
                <a:gd name="T13" fmla="*/ 1922 h 3936"/>
              </a:gdLst>
              <a:ahLst/>
              <a:cxnLst>
                <a:cxn ang="0">
                  <a:pos x="T0" y="T1"/>
                </a:cxn>
                <a:cxn ang="0">
                  <a:pos x="T2" y="T3"/>
                </a:cxn>
                <a:cxn ang="0">
                  <a:pos x="T4" y="T5"/>
                </a:cxn>
                <a:cxn ang="0">
                  <a:pos x="T6" y="T7"/>
                </a:cxn>
                <a:cxn ang="0">
                  <a:pos x="T8" y="T9"/>
                </a:cxn>
                <a:cxn ang="0">
                  <a:pos x="T10" y="T11"/>
                </a:cxn>
                <a:cxn ang="0">
                  <a:pos x="T12" y="T13"/>
                </a:cxn>
              </a:cxnLst>
              <a:rect l="0" t="0" r="r" b="b"/>
              <a:pathLst>
                <a:path w="6628" h="3936">
                  <a:moveTo>
                    <a:pt x="354" y="1922"/>
                  </a:moveTo>
                  <a:cubicBezTo>
                    <a:pt x="77" y="1741"/>
                    <a:pt x="0" y="1370"/>
                    <a:pt x="181" y="1093"/>
                  </a:cubicBezTo>
                  <a:cubicBezTo>
                    <a:pt x="362" y="816"/>
                    <a:pt x="733" y="738"/>
                    <a:pt x="1010" y="919"/>
                  </a:cubicBezTo>
                  <a:cubicBezTo>
                    <a:pt x="1017" y="923"/>
                    <a:pt x="3227" y="2410"/>
                    <a:pt x="5555" y="227"/>
                  </a:cubicBezTo>
                  <a:cubicBezTo>
                    <a:pt x="5796" y="0"/>
                    <a:pt x="6175" y="12"/>
                    <a:pt x="6401" y="252"/>
                  </a:cubicBezTo>
                  <a:cubicBezTo>
                    <a:pt x="6628" y="493"/>
                    <a:pt x="6616" y="872"/>
                    <a:pt x="6376" y="1099"/>
                  </a:cubicBezTo>
                  <a:cubicBezTo>
                    <a:pt x="3351" y="3936"/>
                    <a:pt x="363" y="1928"/>
                    <a:pt x="354" y="1922"/>
                  </a:cubicBezTo>
                  <a:close/>
                </a:path>
              </a:pathLst>
            </a:custGeom>
            <a:grpFill/>
            <a:ln>
              <a:solidFill>
                <a:schemeClr val="tx2"/>
              </a:solidFill>
            </a:ln>
            <a:effectLst>
              <a:outerShdw blurRad="203200" dist="152400" dir="2700000" algn="tl" rotWithShape="0">
                <a:prstClr val="black">
                  <a:alpha val="60000"/>
                </a:prstClr>
              </a:outerShdw>
            </a:effectLst>
            <a:extLst/>
          </p:spPr>
          <p:txBody>
            <a:bodyPr vert="horz" wrap="square" lIns="68580" tIns="34290" rIns="68580" bIns="34290" numCol="1" anchor="t" anchorCtr="0" compatLnSpc="1">
              <a:prstTxWarp prst="textNoShape">
                <a:avLst/>
              </a:prstTxWarp>
            </a:bodyPr>
            <a:lstStyle/>
            <a:p>
              <a:endParaRPr lang="zh-CN" altLang="en-US" sz="1600"/>
            </a:p>
          </p:txBody>
        </p:sp>
        <p:sp>
          <p:nvSpPr>
            <p:cNvPr id="41" name="Freeform 9"/>
            <p:cNvSpPr>
              <a:spLocks/>
            </p:cNvSpPr>
            <p:nvPr/>
          </p:nvSpPr>
          <p:spPr bwMode="auto">
            <a:xfrm>
              <a:off x="2029693" y="1605112"/>
              <a:ext cx="623141" cy="388715"/>
            </a:xfrm>
            <a:custGeom>
              <a:avLst/>
              <a:gdLst>
                <a:gd name="T0" fmla="*/ 185 w 5902"/>
                <a:gd name="T1" fmla="*/ 1017 h 3689"/>
                <a:gd name="T2" fmla="*/ 347 w 5902"/>
                <a:gd name="T3" fmla="*/ 185 h 3689"/>
                <a:gd name="T4" fmla="*/ 1179 w 5902"/>
                <a:gd name="T5" fmla="*/ 346 h 3689"/>
                <a:gd name="T6" fmla="*/ 5045 w 5902"/>
                <a:gd name="T7" fmla="*/ 1421 h 3689"/>
                <a:gd name="T8" fmla="*/ 5799 w 5902"/>
                <a:gd name="T9" fmla="*/ 1806 h 3689"/>
                <a:gd name="T10" fmla="*/ 5415 w 5902"/>
                <a:gd name="T11" fmla="*/ 2560 h 3689"/>
                <a:gd name="T12" fmla="*/ 185 w 5902"/>
                <a:gd name="T13" fmla="*/ 1017 h 3689"/>
              </a:gdLst>
              <a:ahLst/>
              <a:cxnLst>
                <a:cxn ang="0">
                  <a:pos x="T0" y="T1"/>
                </a:cxn>
                <a:cxn ang="0">
                  <a:pos x="T2" y="T3"/>
                </a:cxn>
                <a:cxn ang="0">
                  <a:pos x="T4" y="T5"/>
                </a:cxn>
                <a:cxn ang="0">
                  <a:pos x="T6" y="T7"/>
                </a:cxn>
                <a:cxn ang="0">
                  <a:pos x="T8" y="T9"/>
                </a:cxn>
                <a:cxn ang="0">
                  <a:pos x="T10" y="T11"/>
                </a:cxn>
                <a:cxn ang="0">
                  <a:pos x="T12" y="T13"/>
                </a:cxn>
              </a:cxnLst>
              <a:rect l="0" t="0" r="r" b="b"/>
              <a:pathLst>
                <a:path w="5902" h="3689">
                  <a:moveTo>
                    <a:pt x="185" y="1017"/>
                  </a:moveTo>
                  <a:cubicBezTo>
                    <a:pt x="0" y="742"/>
                    <a:pt x="72" y="370"/>
                    <a:pt x="347" y="185"/>
                  </a:cubicBezTo>
                  <a:cubicBezTo>
                    <a:pt x="621" y="0"/>
                    <a:pt x="993" y="72"/>
                    <a:pt x="1179" y="346"/>
                  </a:cubicBezTo>
                  <a:cubicBezTo>
                    <a:pt x="1182" y="352"/>
                    <a:pt x="2446" y="2268"/>
                    <a:pt x="5045" y="1421"/>
                  </a:cubicBezTo>
                  <a:cubicBezTo>
                    <a:pt x="5359" y="1319"/>
                    <a:pt x="5697" y="1491"/>
                    <a:pt x="5799" y="1806"/>
                  </a:cubicBezTo>
                  <a:cubicBezTo>
                    <a:pt x="5902" y="2120"/>
                    <a:pt x="5729" y="2458"/>
                    <a:pt x="5415" y="2560"/>
                  </a:cubicBezTo>
                  <a:cubicBezTo>
                    <a:pt x="1949" y="3689"/>
                    <a:pt x="190" y="1024"/>
                    <a:pt x="185" y="1017"/>
                  </a:cubicBezTo>
                  <a:close/>
                </a:path>
              </a:pathLst>
            </a:custGeom>
            <a:grpFill/>
            <a:ln>
              <a:solidFill>
                <a:schemeClr val="tx2"/>
              </a:solidFill>
            </a:ln>
            <a:effectLst>
              <a:outerShdw blurRad="203200" dist="152400" dir="2700000" algn="tl" rotWithShape="0">
                <a:prstClr val="black">
                  <a:alpha val="60000"/>
                </a:prstClr>
              </a:outerShdw>
            </a:effectLst>
            <a:extLst/>
          </p:spPr>
          <p:txBody>
            <a:bodyPr vert="horz" wrap="square" lIns="68580" tIns="34290" rIns="68580" bIns="34290" numCol="1" anchor="t" anchorCtr="0" compatLnSpc="1">
              <a:prstTxWarp prst="textNoShape">
                <a:avLst/>
              </a:prstTxWarp>
            </a:bodyPr>
            <a:lstStyle/>
            <a:p>
              <a:endParaRPr lang="zh-CN" altLang="en-US" sz="1600"/>
            </a:p>
          </p:txBody>
        </p:sp>
      </p:grpSp>
      <p:grpSp>
        <p:nvGrpSpPr>
          <p:cNvPr id="42" name="组合 41"/>
          <p:cNvGrpSpPr/>
          <p:nvPr/>
        </p:nvGrpSpPr>
        <p:grpSpPr>
          <a:xfrm>
            <a:off x="335317" y="3573843"/>
            <a:ext cx="2802698" cy="2736938"/>
            <a:chOff x="251520" y="3573016"/>
            <a:chExt cx="2102297" cy="2736304"/>
          </a:xfrm>
        </p:grpSpPr>
        <p:sp>
          <p:nvSpPr>
            <p:cNvPr id="43" name="矩形 42"/>
            <p:cNvSpPr/>
            <p:nvPr/>
          </p:nvSpPr>
          <p:spPr>
            <a:xfrm>
              <a:off x="251520" y="3573016"/>
              <a:ext cx="2102297" cy="360040"/>
            </a:xfrm>
            <a:prstGeom prst="rect">
              <a:avLst/>
            </a:prstGeom>
            <a:solidFill>
              <a:schemeClr val="tx2">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latin typeface="微软雅黑" panose="020B0503020204020204" pitchFamily="34" charset="-122"/>
                  <a:ea typeface="微软雅黑" panose="020B0503020204020204" pitchFamily="34" charset="-122"/>
                </a:rPr>
                <a:t>权属</a:t>
              </a:r>
            </a:p>
          </p:txBody>
        </p:sp>
        <p:sp>
          <p:nvSpPr>
            <p:cNvPr id="44" name="矩形 43"/>
            <p:cNvSpPr/>
            <p:nvPr/>
          </p:nvSpPr>
          <p:spPr>
            <a:xfrm>
              <a:off x="251520" y="4149080"/>
              <a:ext cx="2102297" cy="21602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340157" indent="-340157">
                <a:buFont typeface="Arial" panose="020B0604020202020204" pitchFamily="34" charset="0"/>
                <a:buChar char="•"/>
              </a:pPr>
              <a:r>
                <a:rPr lang="zh-CN" altLang="zh-CN" dirty="0">
                  <a:solidFill>
                    <a:schemeClr val="tx1"/>
                  </a:solidFill>
                  <a:latin typeface="微软雅黑" panose="020B0503020204020204" pitchFamily="34" charset="-122"/>
                  <a:ea typeface="微软雅黑" panose="020B0503020204020204" pitchFamily="34" charset="-122"/>
                </a:rPr>
                <a:t>质押式回</a:t>
              </a:r>
              <a:r>
                <a:rPr lang="zh-CN" altLang="zh-CN" dirty="0" smtClean="0">
                  <a:solidFill>
                    <a:schemeClr val="tx1"/>
                  </a:solidFill>
                  <a:latin typeface="微软雅黑" panose="020B0503020204020204" pitchFamily="34" charset="-122"/>
                  <a:ea typeface="微软雅黑" panose="020B0503020204020204" pitchFamily="34" charset="-122"/>
                </a:rPr>
                <a:t>购</a:t>
              </a:r>
              <a:r>
                <a:rPr lang="zh-CN" altLang="en-US" dirty="0" smtClean="0">
                  <a:solidFill>
                    <a:schemeClr val="tx1"/>
                  </a:solidFill>
                  <a:latin typeface="微软雅黑" panose="020B0503020204020204" pitchFamily="34" charset="-122"/>
                  <a:ea typeface="微软雅黑" panose="020B0503020204020204" pitchFamily="34" charset="-122"/>
                </a:rPr>
                <a:t>：</a:t>
              </a:r>
              <a:r>
                <a:rPr lang="zh-CN" altLang="zh-CN" dirty="0" smtClean="0">
                  <a:solidFill>
                    <a:schemeClr val="tx1"/>
                  </a:solidFill>
                  <a:latin typeface="微软雅黑" panose="020B0503020204020204" pitchFamily="34" charset="-122"/>
                  <a:ea typeface="微软雅黑" panose="020B0503020204020204" pitchFamily="34" charset="-122"/>
                </a:rPr>
                <a:t>设立</a:t>
              </a:r>
              <a:r>
                <a:rPr lang="zh-CN" altLang="zh-CN" dirty="0">
                  <a:solidFill>
                    <a:schemeClr val="tx1"/>
                  </a:solidFill>
                  <a:latin typeface="微软雅黑" panose="020B0503020204020204" pitchFamily="34" charset="-122"/>
                  <a:ea typeface="微软雅黑" panose="020B0503020204020204" pitchFamily="34" charset="-122"/>
                </a:rPr>
                <a:t>质</a:t>
              </a:r>
              <a:r>
                <a:rPr lang="zh-CN" altLang="zh-CN" dirty="0" smtClean="0">
                  <a:solidFill>
                    <a:schemeClr val="tx1"/>
                  </a:solidFill>
                  <a:latin typeface="微软雅黑" panose="020B0503020204020204" pitchFamily="34" charset="-122"/>
                  <a:ea typeface="微软雅黑" panose="020B0503020204020204" pitchFamily="34" charset="-122"/>
                </a:rPr>
                <a:t>权</a:t>
              </a:r>
              <a:endParaRPr lang="en-US" altLang="zh-CN" dirty="0" smtClean="0">
                <a:solidFill>
                  <a:schemeClr val="tx1"/>
                </a:solidFill>
                <a:latin typeface="微软雅黑" panose="020B0503020204020204" pitchFamily="34" charset="-122"/>
                <a:ea typeface="微软雅黑" panose="020B0503020204020204" pitchFamily="34" charset="-122"/>
              </a:endParaRPr>
            </a:p>
            <a:p>
              <a:pPr marL="340157" indent="-340157">
                <a:buFont typeface="Arial" panose="020B0604020202020204" pitchFamily="34" charset="0"/>
                <a:buChar char="•"/>
              </a:pPr>
              <a:r>
                <a:rPr lang="zh-CN" altLang="zh-CN" dirty="0" smtClean="0">
                  <a:solidFill>
                    <a:schemeClr val="tx1"/>
                  </a:solidFill>
                  <a:latin typeface="微软雅黑" panose="020B0503020204020204" pitchFamily="34" charset="-122"/>
                  <a:ea typeface="微软雅黑" panose="020B0503020204020204" pitchFamily="34" charset="-122"/>
                </a:rPr>
                <a:t>买断</a:t>
              </a:r>
              <a:r>
                <a:rPr lang="zh-CN" altLang="zh-CN" dirty="0">
                  <a:solidFill>
                    <a:schemeClr val="tx1"/>
                  </a:solidFill>
                  <a:latin typeface="微软雅黑" panose="020B0503020204020204" pitchFamily="34" charset="-122"/>
                  <a:ea typeface="微软雅黑" panose="020B0503020204020204" pitchFamily="34" charset="-122"/>
                </a:rPr>
                <a:t>式回</a:t>
              </a:r>
              <a:r>
                <a:rPr lang="zh-CN" altLang="zh-CN" dirty="0" smtClean="0">
                  <a:solidFill>
                    <a:schemeClr val="tx1"/>
                  </a:solidFill>
                  <a:latin typeface="微软雅黑" panose="020B0503020204020204" pitchFamily="34" charset="-122"/>
                  <a:ea typeface="微软雅黑" panose="020B0503020204020204" pitchFamily="34" charset="-122"/>
                </a:rPr>
                <a:t>购</a:t>
              </a:r>
              <a:r>
                <a:rPr lang="zh-CN" altLang="en-US" dirty="0" smtClean="0">
                  <a:solidFill>
                    <a:schemeClr val="tx1"/>
                  </a:solidFill>
                  <a:latin typeface="微软雅黑" panose="020B0503020204020204" pitchFamily="34" charset="-122"/>
                  <a:ea typeface="微软雅黑" panose="020B0503020204020204" pitchFamily="34" charset="-122"/>
                </a:rPr>
                <a:t>：</a:t>
              </a:r>
              <a:r>
                <a:rPr lang="zh-CN" altLang="zh-CN" dirty="0" smtClean="0">
                  <a:solidFill>
                    <a:schemeClr val="tx1"/>
                  </a:solidFill>
                  <a:latin typeface="微软雅黑" panose="020B0503020204020204" pitchFamily="34" charset="-122"/>
                  <a:ea typeface="微软雅黑" panose="020B0503020204020204" pitchFamily="34" charset="-122"/>
                </a:rPr>
                <a:t>首期</a:t>
              </a:r>
              <a:r>
                <a:rPr lang="zh-CN" altLang="zh-CN" dirty="0">
                  <a:solidFill>
                    <a:schemeClr val="tx1"/>
                  </a:solidFill>
                  <a:latin typeface="微软雅黑" panose="020B0503020204020204" pitchFamily="34" charset="-122"/>
                  <a:ea typeface="微软雅黑" panose="020B0503020204020204" pitchFamily="34" charset="-122"/>
                </a:rPr>
                <a:t>结算日和到期结算日均发生票据权属转移</a:t>
              </a:r>
              <a:endParaRPr lang="zh-CN" altLang="en-US" dirty="0">
                <a:solidFill>
                  <a:schemeClr val="tx1"/>
                </a:solidFill>
                <a:latin typeface="微软雅黑" panose="020B0503020204020204" pitchFamily="34" charset="-122"/>
                <a:ea typeface="微软雅黑" panose="020B0503020204020204" pitchFamily="34" charset="-122"/>
              </a:endParaRPr>
            </a:p>
          </p:txBody>
        </p:sp>
      </p:grpSp>
      <p:sp>
        <p:nvSpPr>
          <p:cNvPr id="45" name="矩形 44"/>
          <p:cNvSpPr/>
          <p:nvPr/>
        </p:nvSpPr>
        <p:spPr>
          <a:xfrm>
            <a:off x="5947026" y="5374460"/>
            <a:ext cx="6446561" cy="5761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108850" tIns="54425" rIns="108850" bIns="54425" rtlCol="0" anchor="ctr"/>
          <a:lstStyle/>
          <a:p>
            <a:r>
              <a:rPr lang="zh-CN" altLang="zh-CN" sz="1900" b="1" dirty="0">
                <a:solidFill>
                  <a:schemeClr val="tx1"/>
                </a:solidFill>
                <a:latin typeface="微软雅黑" panose="020B0503020204020204" pitchFamily="34" charset="-122"/>
                <a:ea typeface="微软雅黑" panose="020B0503020204020204" pitchFamily="34" charset="-122"/>
              </a:rPr>
              <a:t>买断式回购与质押式回购相比更为灵活，可以通过组合交易方式进行再融资</a:t>
            </a:r>
            <a:r>
              <a:rPr lang="zh-CN" altLang="en-US" sz="1900" b="1" dirty="0">
                <a:solidFill>
                  <a:schemeClr val="tx1"/>
                </a:solidFill>
                <a:latin typeface="微软雅黑" panose="020B0503020204020204" pitchFamily="34" charset="-122"/>
                <a:ea typeface="微软雅黑" panose="020B0503020204020204" pitchFamily="34" charset="-122"/>
              </a:rPr>
              <a:t>，提高担保品利用率，尤其适合较长期限的回购交易</a:t>
            </a:r>
            <a:endParaRPr lang="en-US" altLang="zh-CN" sz="1900" b="1" dirty="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03089062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日期占位符 3"/>
          <p:cNvSpPr>
            <a:spLocks noGrp="1"/>
          </p:cNvSpPr>
          <p:nvPr>
            <p:ph type="dt" sz="quarter" idx="10"/>
          </p:nvPr>
        </p:nvSpPr>
        <p:spPr/>
        <p:txBody>
          <a:bodyPr/>
          <a:lstStyle/>
          <a:p>
            <a:pPr>
              <a:defRPr/>
            </a:pPr>
            <a:fld id="{7159EAC3-0127-4ACF-9E22-E2734FA512C7}" type="datetime1">
              <a:rPr lang="zh-CN" altLang="en-US"/>
              <a:pPr>
                <a:defRPr/>
              </a:pPr>
              <a:t>2018/7/19</a:t>
            </a:fld>
            <a:endParaRPr lang="zh-CN" altLang="en-US" sz="2200">
              <a:solidFill>
                <a:schemeClr val="tx1"/>
              </a:solidFill>
            </a:endParaRPr>
          </a:p>
        </p:txBody>
      </p:sp>
      <p:sp>
        <p:nvSpPr>
          <p:cNvPr id="67588" name="矩形 27"/>
          <p:cNvSpPr>
            <a:spLocks noChangeArrowheads="1"/>
          </p:cNvSpPr>
          <p:nvPr/>
        </p:nvSpPr>
        <p:spPr bwMode="auto">
          <a:xfrm>
            <a:off x="10583" y="6276842"/>
            <a:ext cx="12179830" cy="574808"/>
          </a:xfrm>
          <a:prstGeom prst="rect">
            <a:avLst/>
          </a:prstGeom>
          <a:solidFill>
            <a:srgbClr val="002060"/>
          </a:solidFill>
          <a:ln w="9525">
            <a:noFill/>
            <a:miter lim="800000"/>
          </a:ln>
        </p:spPr>
        <p:txBody>
          <a:bodyPr lIns="112864" tIns="56432" rIns="112864" bIns="56432"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67589" name="矩形 28"/>
          <p:cNvSpPr>
            <a:spLocks noChangeArrowheads="1"/>
          </p:cNvSpPr>
          <p:nvPr/>
        </p:nvSpPr>
        <p:spPr bwMode="auto">
          <a:xfrm>
            <a:off x="10583" y="6264139"/>
            <a:ext cx="12179830" cy="125441"/>
          </a:xfrm>
          <a:prstGeom prst="rect">
            <a:avLst/>
          </a:prstGeom>
          <a:solidFill>
            <a:srgbClr val="595959"/>
          </a:solidFill>
          <a:ln w="9525">
            <a:noFill/>
            <a:miter lim="800000"/>
          </a:ln>
        </p:spPr>
        <p:txBody>
          <a:bodyPr lIns="112864" tIns="56432" rIns="112864" bIns="56432"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67590" name="矩形 4"/>
          <p:cNvSpPr>
            <a:spLocks noChangeArrowheads="1"/>
          </p:cNvSpPr>
          <p:nvPr/>
        </p:nvSpPr>
        <p:spPr bwMode="auto">
          <a:xfrm>
            <a:off x="10810527" y="541463"/>
            <a:ext cx="74074" cy="431900"/>
          </a:xfrm>
          <a:prstGeom prst="rect">
            <a:avLst/>
          </a:prstGeom>
          <a:solidFill>
            <a:srgbClr val="002060"/>
          </a:solidFill>
          <a:ln w="9525">
            <a:noFill/>
            <a:miter lim="800000"/>
          </a:ln>
        </p:spPr>
        <p:txBody>
          <a:bodyPr lIns="112864" tIns="56432" rIns="112864" bIns="56432" anchor="ctr"/>
          <a:lstStyle/>
          <a:p>
            <a:pPr algn="ctr"/>
            <a:endParaRPr lang="zh-CN" altLang="zh-CN">
              <a:solidFill>
                <a:srgbClr val="FFFFFF"/>
              </a:solidFill>
              <a:ea typeface="方正兰亭细黑_GBK"/>
              <a:cs typeface="方正兰亭细黑_GBK"/>
            </a:endParaRPr>
          </a:p>
        </p:txBody>
      </p:sp>
      <p:sp>
        <p:nvSpPr>
          <p:cNvPr id="67591" name="矩形 5"/>
          <p:cNvSpPr>
            <a:spLocks noChangeArrowheads="1"/>
          </p:cNvSpPr>
          <p:nvPr/>
        </p:nvSpPr>
        <p:spPr bwMode="auto">
          <a:xfrm>
            <a:off x="10711057" y="744711"/>
            <a:ext cx="63492" cy="225478"/>
          </a:xfrm>
          <a:prstGeom prst="rect">
            <a:avLst/>
          </a:prstGeom>
          <a:solidFill>
            <a:srgbClr val="002060"/>
          </a:solidFill>
          <a:ln w="9525">
            <a:noFill/>
            <a:miter lim="800000"/>
          </a:ln>
        </p:spPr>
        <p:txBody>
          <a:bodyPr lIns="112864" tIns="56432" rIns="112864" bIns="56432" anchor="ctr"/>
          <a:lstStyle/>
          <a:p>
            <a:pPr algn="ctr"/>
            <a:endParaRPr lang="zh-CN" altLang="zh-CN">
              <a:solidFill>
                <a:srgbClr val="FFFFFF"/>
              </a:solidFill>
              <a:ea typeface="方正兰亭细黑_GBK"/>
              <a:cs typeface="方正兰亭细黑_GBK"/>
            </a:endParaRPr>
          </a:p>
        </p:txBody>
      </p:sp>
      <p:grpSp>
        <p:nvGrpSpPr>
          <p:cNvPr id="2" name="Group 10"/>
          <p:cNvGrpSpPr/>
          <p:nvPr/>
        </p:nvGrpSpPr>
        <p:grpSpPr bwMode="auto">
          <a:xfrm>
            <a:off x="575313" y="363207"/>
            <a:ext cx="7391859" cy="668907"/>
            <a:chOff x="-162735" y="543933"/>
            <a:chExt cx="7392823" cy="670505"/>
          </a:xfrm>
        </p:grpSpPr>
        <p:grpSp>
          <p:nvGrpSpPr>
            <p:cNvPr id="3" name="Group 11"/>
            <p:cNvGrpSpPr/>
            <p:nvPr/>
          </p:nvGrpSpPr>
          <p:grpSpPr bwMode="auto">
            <a:xfrm>
              <a:off x="-162735" y="616884"/>
              <a:ext cx="4384150" cy="597554"/>
              <a:chOff x="-162724" y="618546"/>
              <a:chExt cx="4383855" cy="599164"/>
            </a:xfrm>
          </p:grpSpPr>
          <p:sp>
            <p:nvSpPr>
              <p:cNvPr id="67601" name="椭圆 30"/>
              <p:cNvSpPr>
                <a:spLocks noChangeArrowheads="1"/>
              </p:cNvSpPr>
              <p:nvPr/>
            </p:nvSpPr>
            <p:spPr bwMode="auto">
              <a:xfrm>
                <a:off x="-162724" y="618546"/>
                <a:ext cx="783455" cy="599164"/>
              </a:xfrm>
              <a:prstGeom prst="ellipse">
                <a:avLst/>
              </a:prstGeom>
              <a:solidFill>
                <a:srgbClr val="FFC000"/>
              </a:solidFill>
              <a:ln w="9525">
                <a:noFill/>
                <a:round/>
              </a:ln>
            </p:spPr>
            <p:txBody>
              <a:bodyPr anchor="ctr"/>
              <a:lstStyle/>
              <a:p>
                <a:pPr algn="ctr"/>
                <a:endParaRPr lang="zh-CN" altLang="zh-CN" sz="1400">
                  <a:solidFill>
                    <a:srgbClr val="FFFFFF"/>
                  </a:solidFill>
                  <a:latin typeface="宋体" panose="02010600030101010101" pitchFamily="2" charset="-122"/>
                  <a:sym typeface="宋体" panose="02010600030101010101" pitchFamily="2" charset="-122"/>
                </a:endParaRPr>
              </a:p>
            </p:txBody>
          </p:sp>
          <p:sp>
            <p:nvSpPr>
              <p:cNvPr id="67600" name="直接连接符 21"/>
              <p:cNvSpPr>
                <a:spLocks noChangeShapeType="1"/>
              </p:cNvSpPr>
              <p:nvPr/>
            </p:nvSpPr>
            <p:spPr bwMode="auto">
              <a:xfrm>
                <a:off x="620731" y="1024061"/>
                <a:ext cx="3600400" cy="1"/>
              </a:xfrm>
              <a:prstGeom prst="line">
                <a:avLst/>
              </a:prstGeom>
              <a:noFill/>
              <a:ln w="19050">
                <a:solidFill>
                  <a:srgbClr val="002060"/>
                </a:solidFill>
                <a:round/>
              </a:ln>
            </p:spPr>
            <p:txBody>
              <a:bodyPr/>
              <a:lstStyle/>
              <a:p>
                <a:endParaRPr lang="zh-CN" altLang="en-US"/>
              </a:p>
            </p:txBody>
          </p:sp>
        </p:grpSp>
        <p:sp>
          <p:nvSpPr>
            <p:cNvPr id="67598" name="TextBox 22"/>
            <p:cNvSpPr>
              <a:spLocks noChangeArrowheads="1"/>
            </p:cNvSpPr>
            <p:nvPr/>
          </p:nvSpPr>
          <p:spPr bwMode="auto">
            <a:xfrm>
              <a:off x="1588900" y="543933"/>
              <a:ext cx="5641188" cy="555321"/>
            </a:xfrm>
            <a:prstGeom prst="rect">
              <a:avLst/>
            </a:prstGeom>
            <a:noFill/>
            <a:ln w="9525">
              <a:noFill/>
              <a:miter lim="800000"/>
            </a:ln>
          </p:spPr>
          <p:txBody>
            <a:bodyPr wrap="square">
              <a:spAutoFit/>
            </a:bodyPr>
            <a:lstStyle/>
            <a:p>
              <a:r>
                <a:rPr lang="zh-CN" altLang="en-US" sz="3000" b="1" dirty="0">
                  <a:solidFill>
                    <a:srgbClr val="262626"/>
                  </a:solidFill>
                  <a:latin typeface="微软雅黑" panose="020B0503020204020204" pitchFamily="34" charset="-122"/>
                  <a:ea typeface="微软雅黑" panose="020B0503020204020204" pitchFamily="34" charset="-122"/>
                  <a:sym typeface="微软雅黑" panose="020B0503020204020204" pitchFamily="34" charset="-122"/>
                </a:rPr>
                <a:t>  票据交易：计算公式</a:t>
              </a:r>
              <a:r>
                <a:rPr lang="en-US" altLang="zh-CN" sz="3000" b="1" dirty="0">
                  <a:solidFill>
                    <a:srgbClr val="262626"/>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3000" b="1" dirty="0">
                  <a:solidFill>
                    <a:srgbClr val="262626"/>
                  </a:solidFill>
                  <a:latin typeface="微软雅黑" panose="020B0503020204020204" pitchFamily="34" charset="-122"/>
                  <a:ea typeface="微软雅黑" panose="020B0503020204020204" pitchFamily="34" charset="-122"/>
                  <a:sym typeface="微软雅黑" panose="020B0503020204020204" pitchFamily="34" charset="-122"/>
                </a:rPr>
                <a:t>转贴现</a:t>
              </a:r>
              <a:endParaRPr lang="zh-CN" altLang="en-US" dirty="0"/>
            </a:p>
          </p:txBody>
        </p:sp>
      </p:grpSp>
      <p:sp>
        <p:nvSpPr>
          <p:cNvPr id="67593" name="椭圆 30"/>
          <p:cNvSpPr>
            <a:spLocks noChangeArrowheads="1"/>
          </p:cNvSpPr>
          <p:nvPr/>
        </p:nvSpPr>
        <p:spPr bwMode="auto">
          <a:xfrm>
            <a:off x="10179842" y="441427"/>
            <a:ext cx="950260" cy="755825"/>
          </a:xfrm>
          <a:prstGeom prst="ellipse">
            <a:avLst/>
          </a:prstGeom>
          <a:solidFill>
            <a:srgbClr val="FFC000"/>
          </a:solidFill>
          <a:ln w="9525">
            <a:noFill/>
            <a:round/>
          </a:ln>
        </p:spPr>
        <p:txBody>
          <a:bodyPr lIns="112864" tIns="56432" rIns="112864" bIns="56432" anchor="ctr"/>
          <a:lstStyle/>
          <a:p>
            <a:pPr algn="ctr"/>
            <a:endParaRPr lang="zh-CN" altLang="en-US" sz="1400">
              <a:solidFill>
                <a:srgbClr val="FFFFFF"/>
              </a:solidFill>
              <a:latin typeface="宋体" panose="02010600030101010101" pitchFamily="2" charset="-122"/>
              <a:sym typeface="宋体" panose="02010600030101010101" pitchFamily="2" charset="-122"/>
            </a:endParaRPr>
          </a:p>
        </p:txBody>
      </p:sp>
      <p:sp>
        <p:nvSpPr>
          <p:cNvPr id="67594" name="矩形 3"/>
          <p:cNvSpPr>
            <a:spLocks noChangeArrowheads="1"/>
          </p:cNvSpPr>
          <p:nvPr/>
        </p:nvSpPr>
        <p:spPr bwMode="auto">
          <a:xfrm>
            <a:off x="10727988" y="655790"/>
            <a:ext cx="1271950" cy="431900"/>
          </a:xfrm>
          <a:prstGeom prst="rect">
            <a:avLst/>
          </a:prstGeom>
          <a:solidFill>
            <a:srgbClr val="002060"/>
          </a:solidFill>
          <a:ln w="9525">
            <a:noFill/>
            <a:miter lim="800000"/>
          </a:ln>
        </p:spPr>
        <p:txBody>
          <a:bodyPr lIns="112864" tIns="56432" rIns="112864" bIns="56432" anchor="ctr"/>
          <a:lstStyle/>
          <a:p>
            <a:pPr algn="ctr"/>
            <a:fld id="{FF447B09-D607-4921-8D18-7DBC9F181E56}" type="slidenum">
              <a:rPr lang="zh-CN" altLang="zh-CN" b="1">
                <a:solidFill>
                  <a:srgbClr val="FFFFFF"/>
                </a:solidFill>
                <a:ea typeface="方正兰亭细黑_GBK"/>
                <a:cs typeface="方正兰亭细黑_GBK"/>
              </a:rPr>
              <a:pPr algn="ctr"/>
              <a:t>27</a:t>
            </a:fld>
            <a:endParaRPr lang="zh-CN" altLang="zh-CN" b="1">
              <a:solidFill>
                <a:srgbClr val="FFFFFF"/>
              </a:solidFill>
              <a:ea typeface="方正兰亭细黑_GBK"/>
              <a:cs typeface="方正兰亭细黑_GBK"/>
            </a:endParaRPr>
          </a:p>
        </p:txBody>
      </p:sp>
      <p:sp>
        <p:nvSpPr>
          <p:cNvPr id="16" name="TextBox 31"/>
          <p:cNvSpPr/>
          <p:nvPr/>
        </p:nvSpPr>
        <p:spPr>
          <a:xfrm>
            <a:off x="239318" y="-147626"/>
            <a:ext cx="2303956" cy="1483572"/>
          </a:xfrm>
          <a:prstGeom prst="rect">
            <a:avLst/>
          </a:prstGeom>
          <a:noFill/>
          <a:ln w="9525">
            <a:noFill/>
          </a:ln>
        </p:spPr>
        <p:txBody>
          <a:bodyPr wrap="square" lIns="112864" tIns="56432" rIns="112864" bIns="56432">
            <a:spAutoFit/>
          </a:bodyPr>
          <a:lstStyle/>
          <a:p>
            <a:pPr lvl="0" eaLnBrk="1" hangingPunct="1"/>
            <a:r>
              <a:rPr lang="en-US" altLang="zh-CN" sz="8900" b="1" dirty="0" smtClean="0">
                <a:solidFill>
                  <a:srgbClr val="002060"/>
                </a:solidFill>
                <a:latin typeface="Times New Roman" panose="02020603050405020304" pitchFamily="18" charset="0"/>
                <a:sym typeface="Times New Roman" panose="02020603050405020304" pitchFamily="18" charset="0"/>
              </a:rPr>
              <a:t>1.</a:t>
            </a:r>
            <a:r>
              <a:rPr lang="en-US" altLang="zh-CN" sz="6700" b="1" dirty="0" smtClean="0">
                <a:solidFill>
                  <a:srgbClr val="002060"/>
                </a:solidFill>
                <a:latin typeface="Times New Roman" panose="02020603050405020304" pitchFamily="18" charset="0"/>
                <a:sym typeface="Times New Roman" panose="02020603050405020304" pitchFamily="18" charset="0"/>
              </a:rPr>
              <a:t>6.</a:t>
            </a:r>
            <a:r>
              <a:rPr lang="en-US" altLang="zh-CN" sz="5900" b="1" dirty="0" smtClean="0">
                <a:solidFill>
                  <a:srgbClr val="002060"/>
                </a:solidFill>
                <a:latin typeface="Times New Roman" panose="02020603050405020304" pitchFamily="18" charset="0"/>
                <a:sym typeface="Times New Roman" panose="02020603050405020304" pitchFamily="18" charset="0"/>
              </a:rPr>
              <a:t>7</a:t>
            </a:r>
            <a:endParaRPr lang="zh-CN" altLang="en-US" sz="5900" dirty="0">
              <a:sym typeface="Calibri" panose="020F0502020204030204" pitchFamily="34" charset="0"/>
            </a:endParaRPr>
          </a:p>
        </p:txBody>
      </p:sp>
      <p:sp>
        <p:nvSpPr>
          <p:cNvPr id="17" name="TextBox 40"/>
          <p:cNvSpPr>
            <a:spLocks noChangeArrowheads="1"/>
          </p:cNvSpPr>
          <p:nvPr/>
        </p:nvSpPr>
        <p:spPr bwMode="auto">
          <a:xfrm>
            <a:off x="486241" y="2654659"/>
            <a:ext cx="676417" cy="1406628"/>
          </a:xfrm>
          <a:prstGeom prst="rect">
            <a:avLst/>
          </a:prstGeom>
          <a:noFill/>
          <a:ln w="9525">
            <a:noFill/>
            <a:miter lim="800000"/>
            <a:headEnd/>
            <a:tailEnd/>
          </a:ln>
        </p:spPr>
        <p:txBody>
          <a:bodyPr wrap="square" lIns="112864" tIns="56432" rIns="112864" bIns="56432">
            <a:spAutoFit/>
          </a:bodyPr>
          <a:lstStyle/>
          <a:p>
            <a:pPr eaLnBrk="0" hangingPunct="0"/>
            <a:r>
              <a:rPr lang="zh-CN" altLang="en-US" sz="2800" b="1" dirty="0">
                <a:solidFill>
                  <a:srgbClr val="002060"/>
                </a:solidFill>
                <a:latin typeface="微软雅黑" pitchFamily="34" charset="-122"/>
                <a:ea typeface="微软雅黑" pitchFamily="34" charset="-122"/>
                <a:sym typeface="微软雅黑" pitchFamily="34" charset="-122"/>
              </a:rPr>
              <a:t>转贴现</a:t>
            </a:r>
          </a:p>
        </p:txBody>
      </p:sp>
      <p:sp>
        <p:nvSpPr>
          <p:cNvPr id="19" name="直接连接符 44"/>
          <p:cNvSpPr>
            <a:spLocks noChangeShapeType="1"/>
          </p:cNvSpPr>
          <p:nvPr/>
        </p:nvSpPr>
        <p:spPr bwMode="auto">
          <a:xfrm>
            <a:off x="1126654" y="1844180"/>
            <a:ext cx="1796" cy="3529830"/>
          </a:xfrm>
          <a:prstGeom prst="line">
            <a:avLst/>
          </a:prstGeom>
          <a:noFill/>
          <a:ln w="22225" cmpd="sng">
            <a:solidFill>
              <a:srgbClr val="002060"/>
            </a:solidFill>
            <a:round/>
            <a:headEnd/>
            <a:tailEnd/>
          </a:ln>
        </p:spPr>
        <p:txBody>
          <a:bodyPr lIns="112864" tIns="56432" rIns="112864" bIns="56432"/>
          <a:lstStyle/>
          <a:p>
            <a:endParaRPr lang="zh-CN" altLang="en-US"/>
          </a:p>
        </p:txBody>
      </p:sp>
      <p:grpSp>
        <p:nvGrpSpPr>
          <p:cNvPr id="20" name="Group 14"/>
          <p:cNvGrpSpPr>
            <a:grpSpLocks/>
          </p:cNvGrpSpPr>
          <p:nvPr/>
        </p:nvGrpSpPr>
        <p:grpSpPr bwMode="auto">
          <a:xfrm>
            <a:off x="1414686" y="1305558"/>
            <a:ext cx="9163710" cy="4512561"/>
            <a:chOff x="0" y="0"/>
            <a:chExt cx="5077585" cy="1951192"/>
          </a:xfrm>
        </p:grpSpPr>
        <p:sp>
          <p:nvSpPr>
            <p:cNvPr id="21" name="矩形 46"/>
            <p:cNvSpPr>
              <a:spLocks noChangeArrowheads="1"/>
            </p:cNvSpPr>
            <p:nvPr/>
          </p:nvSpPr>
          <p:spPr bwMode="auto">
            <a:xfrm>
              <a:off x="239775" y="69583"/>
              <a:ext cx="4837810" cy="1770452"/>
            </a:xfrm>
            <a:prstGeom prst="rect">
              <a:avLst/>
            </a:prstGeom>
            <a:blipFill dpi="0" rotWithShape="1">
              <a:blip r:embed="rId2" cstate="print"/>
              <a:srcRect/>
              <a:tile tx="0" ty="0" sx="100000" sy="100000" flip="none" algn="tl"/>
            </a:blipFill>
            <a:ln w="9525">
              <a:noFill/>
              <a:miter lim="800000"/>
              <a:headEnd/>
              <a:tailEnd/>
            </a:ln>
          </p:spPr>
          <p:txBody>
            <a:bodyPr anchor="ctr"/>
            <a:lstStyle/>
            <a:p>
              <a:pPr algn="ctr" eaLnBrk="0" hangingPunct="0"/>
              <a:endParaRPr lang="zh-CN" altLang="en-US">
                <a:solidFill>
                  <a:srgbClr val="FFFFFF"/>
                </a:solidFill>
                <a:latin typeface="等线" pitchFamily="2" charset="-122"/>
                <a:sym typeface="等线" pitchFamily="2" charset="-122"/>
              </a:endParaRPr>
            </a:p>
          </p:txBody>
        </p:sp>
        <p:sp>
          <p:nvSpPr>
            <p:cNvPr id="22" name="矩形 47"/>
            <p:cNvSpPr>
              <a:spLocks noChangeArrowheads="1"/>
            </p:cNvSpPr>
            <p:nvPr/>
          </p:nvSpPr>
          <p:spPr bwMode="auto">
            <a:xfrm>
              <a:off x="473660" y="0"/>
              <a:ext cx="4217283" cy="339354"/>
            </a:xfrm>
            <a:prstGeom prst="rect">
              <a:avLst/>
            </a:prstGeom>
            <a:noFill/>
            <a:ln w="9525">
              <a:noFill/>
              <a:miter lim="800000"/>
              <a:headEnd/>
              <a:tailEnd/>
            </a:ln>
          </p:spPr>
          <p:txBody>
            <a:bodyPr>
              <a:spAutoFit/>
            </a:bodyPr>
            <a:lstStyle/>
            <a:p>
              <a:pPr eaLnBrk="0" hangingPunct="0">
                <a:lnSpc>
                  <a:spcPct val="150000"/>
                </a:lnSpc>
              </a:pPr>
              <a:endParaRPr lang="en-US" sz="3000" b="1">
                <a:solidFill>
                  <a:srgbClr val="002060"/>
                </a:solidFill>
                <a:latin typeface="微软雅黑" pitchFamily="34" charset="-122"/>
                <a:ea typeface="微软雅黑" pitchFamily="34" charset="-122"/>
                <a:sym typeface="微软雅黑" pitchFamily="34" charset="-122"/>
              </a:endParaRPr>
            </a:p>
          </p:txBody>
        </p:sp>
        <p:sp>
          <p:nvSpPr>
            <p:cNvPr id="23" name="矩形 48"/>
            <p:cNvSpPr>
              <a:spLocks noChangeArrowheads="1"/>
            </p:cNvSpPr>
            <p:nvPr/>
          </p:nvSpPr>
          <p:spPr bwMode="auto">
            <a:xfrm>
              <a:off x="0" y="67696"/>
              <a:ext cx="321155" cy="1883496"/>
            </a:xfrm>
            <a:prstGeom prst="rect">
              <a:avLst/>
            </a:prstGeom>
            <a:solidFill>
              <a:srgbClr val="002060"/>
            </a:solidFill>
            <a:ln w="9525">
              <a:noFill/>
              <a:miter lim="800000"/>
              <a:headEnd/>
              <a:tailEnd/>
            </a:ln>
          </p:spPr>
          <p:txBody>
            <a:bodyPr anchor="ctr"/>
            <a:lstStyle/>
            <a:p>
              <a:pPr algn="ctr" eaLnBrk="0" hangingPunct="0"/>
              <a:endParaRPr lang="zh-CN" altLang="en-US">
                <a:solidFill>
                  <a:srgbClr val="FFFFFF"/>
                </a:solidFill>
                <a:latin typeface="等线" pitchFamily="2" charset="-122"/>
                <a:sym typeface="等线" pitchFamily="2" charset="-122"/>
              </a:endParaRPr>
            </a:p>
          </p:txBody>
        </p:sp>
      </p:grpSp>
      <p:sp>
        <p:nvSpPr>
          <p:cNvPr id="24" name="矩形 49"/>
          <p:cNvSpPr>
            <a:spLocks noChangeArrowheads="1"/>
          </p:cNvSpPr>
          <p:nvPr/>
        </p:nvSpPr>
        <p:spPr bwMode="auto">
          <a:xfrm>
            <a:off x="2009391" y="1888382"/>
            <a:ext cx="8487010" cy="3253287"/>
          </a:xfrm>
          <a:prstGeom prst="rect">
            <a:avLst/>
          </a:prstGeom>
          <a:noFill/>
          <a:ln w="9525">
            <a:noFill/>
            <a:miter lim="800000"/>
            <a:headEnd/>
            <a:tailEnd/>
          </a:ln>
        </p:spPr>
        <p:txBody>
          <a:bodyPr wrap="square" lIns="112864" tIns="56432" rIns="112864" bIns="56432">
            <a:spAutoFit/>
          </a:bodyPr>
          <a:lstStyle/>
          <a:p>
            <a:pPr marL="423241" indent="-423241" eaLnBrk="0" hangingPunct="0">
              <a:spcBef>
                <a:spcPts val="1234"/>
              </a:spcBef>
              <a:buFont typeface="Arial" pitchFamily="34" charset="0"/>
              <a:buChar char="•"/>
            </a:pPr>
            <a:r>
              <a:rPr lang="zh-CN" altLang="en-US" dirty="0" smtClean="0">
                <a:latin typeface="微软雅黑" pitchFamily="34" charset="-122"/>
                <a:ea typeface="微软雅黑" pitchFamily="34" charset="-122"/>
                <a:sym typeface="Calibri" pitchFamily="34" charset="0"/>
              </a:rPr>
              <a:t>应付</a:t>
            </a:r>
            <a:r>
              <a:rPr lang="zh-CN" altLang="en-US" dirty="0">
                <a:latin typeface="微软雅黑" pitchFamily="34" charset="-122"/>
                <a:ea typeface="微软雅黑" pitchFamily="34" charset="-122"/>
                <a:sym typeface="Calibri" pitchFamily="34" charset="0"/>
              </a:rPr>
              <a:t>利息</a:t>
            </a:r>
            <a:r>
              <a:rPr lang="en-US" dirty="0">
                <a:latin typeface="微软雅黑" pitchFamily="34" charset="-122"/>
                <a:ea typeface="微软雅黑" pitchFamily="34" charset="-122"/>
                <a:sym typeface="Calibri" pitchFamily="34" charset="0"/>
              </a:rPr>
              <a:t>=</a:t>
            </a:r>
            <a:r>
              <a:rPr lang="zh-CN" altLang="en-US" dirty="0">
                <a:latin typeface="微软雅黑" pitchFamily="34" charset="-122"/>
                <a:ea typeface="微软雅黑" pitchFamily="34" charset="-122"/>
                <a:sym typeface="Calibri" pitchFamily="34" charset="0"/>
              </a:rPr>
              <a:t>∑（票据金额×交易利率×剩余期限／</a:t>
            </a:r>
            <a:r>
              <a:rPr lang="en-US" dirty="0">
                <a:latin typeface="微软雅黑" pitchFamily="34" charset="-122"/>
                <a:ea typeface="微软雅黑" pitchFamily="34" charset="-122"/>
                <a:sym typeface="Calibri" pitchFamily="34" charset="0"/>
              </a:rPr>
              <a:t>360</a:t>
            </a:r>
            <a:r>
              <a:rPr lang="zh-CN" altLang="en-US" dirty="0">
                <a:latin typeface="微软雅黑" pitchFamily="34" charset="-122"/>
                <a:ea typeface="微软雅黑" pitchFamily="34" charset="-122"/>
                <a:sym typeface="Calibri" pitchFamily="34" charset="0"/>
              </a:rPr>
              <a:t>）</a:t>
            </a:r>
            <a:endParaRPr lang="en-US" dirty="0">
              <a:latin typeface="微软雅黑" pitchFamily="34" charset="-122"/>
              <a:ea typeface="微软雅黑" pitchFamily="34" charset="-122"/>
              <a:sym typeface="Calibri" pitchFamily="34" charset="0"/>
            </a:endParaRPr>
          </a:p>
          <a:p>
            <a:pPr marL="423241" indent="-423241" eaLnBrk="0" hangingPunct="0">
              <a:spcBef>
                <a:spcPts val="1234"/>
              </a:spcBef>
            </a:pPr>
            <a:r>
              <a:rPr lang="en-US" dirty="0">
                <a:latin typeface="微软雅黑" pitchFamily="34" charset="-122"/>
                <a:ea typeface="微软雅黑" pitchFamily="34" charset="-122"/>
                <a:sym typeface="Calibri" pitchFamily="34" charset="0"/>
              </a:rPr>
              <a:t>          </a:t>
            </a:r>
            <a:r>
              <a:rPr lang="zh-CN" altLang="en-US" dirty="0">
                <a:latin typeface="微软雅黑" pitchFamily="34" charset="-122"/>
                <a:ea typeface="微软雅黑" pitchFamily="34" charset="-122"/>
                <a:sym typeface="Calibri" pitchFamily="34" charset="0"/>
              </a:rPr>
              <a:t>转贴现应付利息按照单张票据分别计算，并保留至分（四舍五入），按照四舍五入后进行加总，加总结果仍然保留至分</a:t>
            </a:r>
          </a:p>
          <a:p>
            <a:pPr marL="423241" indent="-423241" eaLnBrk="0" hangingPunct="0">
              <a:spcBef>
                <a:spcPts val="1234"/>
              </a:spcBef>
              <a:buFont typeface="Arial" pitchFamily="34" charset="0"/>
              <a:buChar char="•"/>
            </a:pPr>
            <a:r>
              <a:rPr lang="zh-CN" altLang="en-US" dirty="0" smtClean="0">
                <a:latin typeface="微软雅黑" pitchFamily="34" charset="-122"/>
                <a:ea typeface="微软雅黑" pitchFamily="34" charset="-122"/>
                <a:sym typeface="Calibri" pitchFamily="34" charset="0"/>
              </a:rPr>
              <a:t>结算</a:t>
            </a:r>
            <a:r>
              <a:rPr lang="zh-CN" altLang="en-US" dirty="0">
                <a:latin typeface="微软雅黑" pitchFamily="34" charset="-122"/>
                <a:ea typeface="微软雅黑" pitchFamily="34" charset="-122"/>
                <a:sym typeface="Calibri" pitchFamily="34" charset="0"/>
              </a:rPr>
              <a:t>金额</a:t>
            </a:r>
            <a:r>
              <a:rPr lang="en-US" dirty="0">
                <a:latin typeface="微软雅黑" pitchFamily="34" charset="-122"/>
                <a:ea typeface="微软雅黑" pitchFamily="34" charset="-122"/>
                <a:sym typeface="Calibri" pitchFamily="34" charset="0"/>
              </a:rPr>
              <a:t>=</a:t>
            </a:r>
            <a:r>
              <a:rPr lang="zh-CN" altLang="en-US" dirty="0">
                <a:latin typeface="微软雅黑" pitchFamily="34" charset="-122"/>
                <a:ea typeface="微软雅黑" pitchFamily="34" charset="-122"/>
                <a:sym typeface="Calibri" pitchFamily="34" charset="0"/>
              </a:rPr>
              <a:t>票面总额</a:t>
            </a:r>
            <a:r>
              <a:rPr lang="en-US" dirty="0">
                <a:latin typeface="微软雅黑" pitchFamily="34" charset="-122"/>
                <a:ea typeface="微软雅黑" pitchFamily="34" charset="-122"/>
                <a:sym typeface="Calibri" pitchFamily="34" charset="0"/>
              </a:rPr>
              <a:t>-</a:t>
            </a:r>
            <a:r>
              <a:rPr lang="zh-CN" altLang="en-US" dirty="0">
                <a:latin typeface="微软雅黑" pitchFamily="34" charset="-122"/>
                <a:ea typeface="微软雅黑" pitchFamily="34" charset="-122"/>
                <a:sym typeface="Calibri" pitchFamily="34" charset="0"/>
              </a:rPr>
              <a:t>应付利息</a:t>
            </a:r>
          </a:p>
          <a:p>
            <a:pPr marL="423241" indent="-423241" eaLnBrk="0" hangingPunct="0">
              <a:spcBef>
                <a:spcPts val="1234"/>
              </a:spcBef>
              <a:buFont typeface="Arial" pitchFamily="34" charset="0"/>
              <a:buChar char="•"/>
            </a:pPr>
            <a:r>
              <a:rPr lang="zh-CN" altLang="en-US" dirty="0" smtClean="0">
                <a:latin typeface="微软雅黑" pitchFamily="34" charset="-122"/>
                <a:ea typeface="微软雅黑" pitchFamily="34" charset="-122"/>
                <a:sym typeface="Calibri" pitchFamily="34" charset="0"/>
              </a:rPr>
              <a:t>结算</a:t>
            </a:r>
            <a:r>
              <a:rPr lang="zh-CN" altLang="en-US" dirty="0">
                <a:latin typeface="微软雅黑" pitchFamily="34" charset="-122"/>
                <a:ea typeface="微软雅黑" pitchFamily="34" charset="-122"/>
                <a:sym typeface="Calibri" pitchFamily="34" charset="0"/>
              </a:rPr>
              <a:t>日</a:t>
            </a:r>
            <a:r>
              <a:rPr lang="en-US" dirty="0">
                <a:latin typeface="微软雅黑" pitchFamily="34" charset="-122"/>
                <a:ea typeface="微软雅黑" pitchFamily="34" charset="-122"/>
                <a:sym typeface="Calibri" pitchFamily="34" charset="0"/>
              </a:rPr>
              <a:t>=</a:t>
            </a:r>
            <a:r>
              <a:rPr lang="zh-CN" altLang="en-US" dirty="0">
                <a:latin typeface="微软雅黑" pitchFamily="34" charset="-122"/>
                <a:ea typeface="微软雅黑" pitchFamily="34" charset="-122"/>
                <a:sym typeface="Calibri" pitchFamily="34" charset="0"/>
              </a:rPr>
              <a:t>成交日</a:t>
            </a:r>
            <a:r>
              <a:rPr lang="en-US" dirty="0">
                <a:latin typeface="微软雅黑" pitchFamily="34" charset="-122"/>
                <a:ea typeface="微软雅黑" pitchFamily="34" charset="-122"/>
                <a:sym typeface="Calibri" pitchFamily="34" charset="0"/>
              </a:rPr>
              <a:t>+</a:t>
            </a:r>
            <a:r>
              <a:rPr lang="zh-CN" altLang="en-US" dirty="0">
                <a:latin typeface="微软雅黑" pitchFamily="34" charset="-122"/>
                <a:ea typeface="微软雅黑" pitchFamily="34" charset="-122"/>
                <a:sym typeface="Calibri" pitchFamily="34" charset="0"/>
              </a:rPr>
              <a:t>清算速度</a:t>
            </a:r>
          </a:p>
          <a:p>
            <a:pPr marL="423241" indent="-423241" eaLnBrk="0" hangingPunct="0">
              <a:spcBef>
                <a:spcPts val="1234"/>
              </a:spcBef>
              <a:buFont typeface="Arial" pitchFamily="34" charset="0"/>
              <a:buChar char="•"/>
            </a:pPr>
            <a:r>
              <a:rPr lang="zh-CN" altLang="en-US" dirty="0" smtClean="0">
                <a:latin typeface="微软雅黑" pitchFamily="34" charset="-122"/>
                <a:ea typeface="微软雅黑" pitchFamily="34" charset="-122"/>
                <a:sym typeface="Calibri" pitchFamily="34" charset="0"/>
              </a:rPr>
              <a:t>剩余</a:t>
            </a:r>
            <a:r>
              <a:rPr lang="zh-CN" altLang="en-US" dirty="0">
                <a:latin typeface="微软雅黑" pitchFamily="34" charset="-122"/>
                <a:ea typeface="微软雅黑" pitchFamily="34" charset="-122"/>
                <a:sym typeface="Calibri" pitchFamily="34" charset="0"/>
              </a:rPr>
              <a:t>期限</a:t>
            </a:r>
            <a:r>
              <a:rPr lang="en-US" dirty="0">
                <a:latin typeface="微软雅黑" pitchFamily="34" charset="-122"/>
                <a:ea typeface="微软雅黑" pitchFamily="34" charset="-122"/>
                <a:sym typeface="Calibri" pitchFamily="34" charset="0"/>
              </a:rPr>
              <a:t>=</a:t>
            </a:r>
            <a:r>
              <a:rPr lang="zh-CN" altLang="en-US" dirty="0">
                <a:latin typeface="微软雅黑" pitchFamily="34" charset="-122"/>
                <a:ea typeface="微软雅黑" pitchFamily="34" charset="-122"/>
                <a:sym typeface="Calibri" pitchFamily="34" charset="0"/>
              </a:rPr>
              <a:t>票据到期日期</a:t>
            </a:r>
            <a:r>
              <a:rPr lang="en-US" dirty="0">
                <a:latin typeface="微软雅黑" pitchFamily="34" charset="-122"/>
                <a:ea typeface="微软雅黑" pitchFamily="34" charset="-122"/>
                <a:sym typeface="Calibri" pitchFamily="34" charset="0"/>
              </a:rPr>
              <a:t>-</a:t>
            </a:r>
            <a:r>
              <a:rPr lang="zh-CN" altLang="en-US" dirty="0">
                <a:latin typeface="微软雅黑" pitchFamily="34" charset="-122"/>
                <a:ea typeface="微软雅黑" pitchFamily="34" charset="-122"/>
                <a:sym typeface="Calibri" pitchFamily="34" charset="0"/>
              </a:rPr>
              <a:t>结算日</a:t>
            </a:r>
          </a:p>
          <a:p>
            <a:pPr marL="423241" indent="-423241" eaLnBrk="0" hangingPunct="0">
              <a:spcBef>
                <a:spcPts val="1234"/>
              </a:spcBef>
              <a:buFont typeface="Arial" pitchFamily="34" charset="0"/>
              <a:buChar char="•"/>
            </a:pPr>
            <a:r>
              <a:rPr lang="zh-CN" altLang="en-US" dirty="0" smtClean="0">
                <a:latin typeface="微软雅黑" pitchFamily="34" charset="-122"/>
                <a:ea typeface="微软雅黑" pitchFamily="34" charset="-122"/>
                <a:sym typeface="Calibri" pitchFamily="34" charset="0"/>
              </a:rPr>
              <a:t>加权平均</a:t>
            </a:r>
            <a:r>
              <a:rPr lang="zh-CN" altLang="en-US" dirty="0">
                <a:latin typeface="微软雅黑" pitchFamily="34" charset="-122"/>
                <a:ea typeface="微软雅黑" pitchFamily="34" charset="-122"/>
                <a:sym typeface="Calibri" pitchFamily="34" charset="0"/>
              </a:rPr>
              <a:t>剩余期限</a:t>
            </a:r>
            <a:r>
              <a:rPr lang="en-US" dirty="0">
                <a:latin typeface="微软雅黑" pitchFamily="34" charset="-122"/>
                <a:ea typeface="微软雅黑" pitchFamily="34" charset="-122"/>
                <a:sym typeface="Calibri" pitchFamily="34" charset="0"/>
              </a:rPr>
              <a:t>=</a:t>
            </a:r>
            <a:r>
              <a:rPr lang="zh-CN" altLang="en-US" dirty="0">
                <a:latin typeface="微软雅黑" pitchFamily="34" charset="-122"/>
                <a:ea typeface="微软雅黑" pitchFamily="34" charset="-122"/>
                <a:sym typeface="Calibri" pitchFamily="34" charset="0"/>
              </a:rPr>
              <a:t>∑（票据金额×剩余期限）</a:t>
            </a:r>
            <a:r>
              <a:rPr lang="en-US" dirty="0">
                <a:latin typeface="微软雅黑" pitchFamily="34" charset="-122"/>
                <a:ea typeface="微软雅黑" pitchFamily="34" charset="-122"/>
                <a:sym typeface="Calibri" pitchFamily="34" charset="0"/>
              </a:rPr>
              <a:t>/</a:t>
            </a:r>
            <a:r>
              <a:rPr lang="zh-CN" altLang="en-US" dirty="0">
                <a:latin typeface="微软雅黑" pitchFamily="34" charset="-122"/>
                <a:ea typeface="微软雅黑" pitchFamily="34" charset="-122"/>
                <a:sym typeface="Calibri" pitchFamily="34" charset="0"/>
              </a:rPr>
              <a:t>∑票据金额</a:t>
            </a:r>
          </a:p>
          <a:p>
            <a:pPr marL="423241" indent="-423241" eaLnBrk="0" hangingPunct="0">
              <a:spcBef>
                <a:spcPts val="1234"/>
              </a:spcBef>
              <a:buFont typeface="Arial" pitchFamily="34" charset="0"/>
              <a:buChar char="•"/>
            </a:pPr>
            <a:r>
              <a:rPr lang="zh-CN" altLang="en-US" dirty="0" smtClean="0">
                <a:latin typeface="微软雅黑" pitchFamily="34" charset="-122"/>
                <a:ea typeface="微软雅黑" pitchFamily="34" charset="-122"/>
                <a:sym typeface="Calibri" pitchFamily="34" charset="0"/>
              </a:rPr>
              <a:t>收益率</a:t>
            </a:r>
            <a:r>
              <a:rPr lang="en-US" dirty="0">
                <a:latin typeface="微软雅黑" pitchFamily="34" charset="-122"/>
                <a:ea typeface="微软雅黑" pitchFamily="34" charset="-122"/>
                <a:sym typeface="Calibri" pitchFamily="34" charset="0"/>
              </a:rPr>
              <a:t>=</a:t>
            </a:r>
            <a:r>
              <a:rPr lang="zh-CN" altLang="en-US" dirty="0">
                <a:latin typeface="微软雅黑" pitchFamily="34" charset="-122"/>
                <a:ea typeface="微软雅黑" pitchFamily="34" charset="-122"/>
                <a:sym typeface="Calibri" pitchFamily="34" charset="0"/>
              </a:rPr>
              <a:t>（票面总额</a:t>
            </a:r>
            <a:r>
              <a:rPr lang="en-US" dirty="0">
                <a:latin typeface="微软雅黑" pitchFamily="34" charset="-122"/>
                <a:ea typeface="微软雅黑" pitchFamily="34" charset="-122"/>
                <a:sym typeface="Calibri" pitchFamily="34" charset="0"/>
              </a:rPr>
              <a:t>/</a:t>
            </a:r>
            <a:r>
              <a:rPr lang="zh-CN" altLang="en-US" dirty="0">
                <a:latin typeface="微软雅黑" pitchFamily="34" charset="-122"/>
                <a:ea typeface="微软雅黑" pitchFamily="34" charset="-122"/>
                <a:sym typeface="Calibri" pitchFamily="34" charset="0"/>
              </a:rPr>
              <a:t>结算金额</a:t>
            </a:r>
            <a:r>
              <a:rPr lang="en-US" dirty="0">
                <a:latin typeface="微软雅黑" pitchFamily="34" charset="-122"/>
                <a:ea typeface="微软雅黑" pitchFamily="34" charset="-122"/>
                <a:sym typeface="Calibri" pitchFamily="34" charset="0"/>
              </a:rPr>
              <a:t>-1</a:t>
            </a:r>
            <a:r>
              <a:rPr lang="zh-CN" altLang="en-US" dirty="0">
                <a:latin typeface="微软雅黑" pitchFamily="34" charset="-122"/>
                <a:ea typeface="微软雅黑" pitchFamily="34" charset="-122"/>
                <a:sym typeface="Calibri" pitchFamily="34" charset="0"/>
              </a:rPr>
              <a:t>）×</a:t>
            </a:r>
            <a:r>
              <a:rPr lang="en-US" dirty="0">
                <a:latin typeface="微软雅黑" pitchFamily="34" charset="-122"/>
                <a:ea typeface="微软雅黑" pitchFamily="34" charset="-122"/>
                <a:sym typeface="Calibri" pitchFamily="34" charset="0"/>
              </a:rPr>
              <a:t>360/</a:t>
            </a:r>
            <a:r>
              <a:rPr lang="zh-CN" altLang="en-US" dirty="0">
                <a:latin typeface="微软雅黑" pitchFamily="34" charset="-122"/>
                <a:ea typeface="微软雅黑" pitchFamily="34" charset="-122"/>
                <a:sym typeface="Calibri" pitchFamily="34" charset="0"/>
              </a:rPr>
              <a:t>加权平均剩余期限</a:t>
            </a:r>
          </a:p>
        </p:txBody>
      </p:sp>
    </p:spTree>
    <p:extLst>
      <p:ext uri="{BB962C8B-B14F-4D97-AF65-F5344CB8AC3E}">
        <p14:creationId xmlns:p14="http://schemas.microsoft.com/office/powerpoint/2010/main" val="128350032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日期占位符 3"/>
          <p:cNvSpPr>
            <a:spLocks noGrp="1"/>
          </p:cNvSpPr>
          <p:nvPr>
            <p:ph type="dt" sz="quarter" idx="10"/>
          </p:nvPr>
        </p:nvSpPr>
        <p:spPr/>
        <p:txBody>
          <a:bodyPr/>
          <a:lstStyle/>
          <a:p>
            <a:pPr>
              <a:defRPr/>
            </a:pPr>
            <a:fld id="{7159EAC3-0127-4ACF-9E22-E2734FA512C7}" type="datetime1">
              <a:rPr lang="zh-CN" altLang="en-US"/>
              <a:pPr>
                <a:defRPr/>
              </a:pPr>
              <a:t>2018/7/19</a:t>
            </a:fld>
            <a:endParaRPr lang="zh-CN" altLang="en-US" sz="2200">
              <a:solidFill>
                <a:schemeClr val="tx1"/>
              </a:solidFill>
            </a:endParaRPr>
          </a:p>
        </p:txBody>
      </p:sp>
      <p:sp>
        <p:nvSpPr>
          <p:cNvPr id="67588" name="矩形 27"/>
          <p:cNvSpPr>
            <a:spLocks noChangeArrowheads="1"/>
          </p:cNvSpPr>
          <p:nvPr/>
        </p:nvSpPr>
        <p:spPr bwMode="auto">
          <a:xfrm>
            <a:off x="10583" y="6276842"/>
            <a:ext cx="12179830" cy="574808"/>
          </a:xfrm>
          <a:prstGeom prst="rect">
            <a:avLst/>
          </a:prstGeom>
          <a:solidFill>
            <a:srgbClr val="002060"/>
          </a:solidFill>
          <a:ln w="9525">
            <a:noFill/>
            <a:miter lim="800000"/>
          </a:ln>
        </p:spPr>
        <p:txBody>
          <a:bodyPr lIns="112864" tIns="56432" rIns="112864" bIns="56432"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67589" name="矩形 28"/>
          <p:cNvSpPr>
            <a:spLocks noChangeArrowheads="1"/>
          </p:cNvSpPr>
          <p:nvPr/>
        </p:nvSpPr>
        <p:spPr bwMode="auto">
          <a:xfrm>
            <a:off x="10583" y="6264139"/>
            <a:ext cx="12179830" cy="125441"/>
          </a:xfrm>
          <a:prstGeom prst="rect">
            <a:avLst/>
          </a:prstGeom>
          <a:solidFill>
            <a:srgbClr val="595959"/>
          </a:solidFill>
          <a:ln w="9525">
            <a:noFill/>
            <a:miter lim="800000"/>
          </a:ln>
        </p:spPr>
        <p:txBody>
          <a:bodyPr lIns="112864" tIns="56432" rIns="112864" bIns="56432"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67590" name="矩形 4"/>
          <p:cNvSpPr>
            <a:spLocks noChangeArrowheads="1"/>
          </p:cNvSpPr>
          <p:nvPr/>
        </p:nvSpPr>
        <p:spPr bwMode="auto">
          <a:xfrm>
            <a:off x="10810527" y="541463"/>
            <a:ext cx="74074" cy="431900"/>
          </a:xfrm>
          <a:prstGeom prst="rect">
            <a:avLst/>
          </a:prstGeom>
          <a:solidFill>
            <a:srgbClr val="002060"/>
          </a:solidFill>
          <a:ln w="9525">
            <a:noFill/>
            <a:miter lim="800000"/>
          </a:ln>
        </p:spPr>
        <p:txBody>
          <a:bodyPr lIns="112864" tIns="56432" rIns="112864" bIns="56432" anchor="ctr"/>
          <a:lstStyle/>
          <a:p>
            <a:pPr algn="ctr"/>
            <a:endParaRPr lang="zh-CN" altLang="zh-CN">
              <a:solidFill>
                <a:srgbClr val="FFFFFF"/>
              </a:solidFill>
              <a:ea typeface="方正兰亭细黑_GBK"/>
              <a:cs typeface="方正兰亭细黑_GBK"/>
            </a:endParaRPr>
          </a:p>
        </p:txBody>
      </p:sp>
      <p:sp>
        <p:nvSpPr>
          <p:cNvPr id="67591" name="矩形 5"/>
          <p:cNvSpPr>
            <a:spLocks noChangeArrowheads="1"/>
          </p:cNvSpPr>
          <p:nvPr/>
        </p:nvSpPr>
        <p:spPr bwMode="auto">
          <a:xfrm>
            <a:off x="10711057" y="744711"/>
            <a:ext cx="63492" cy="225478"/>
          </a:xfrm>
          <a:prstGeom prst="rect">
            <a:avLst/>
          </a:prstGeom>
          <a:solidFill>
            <a:srgbClr val="002060"/>
          </a:solidFill>
          <a:ln w="9525">
            <a:noFill/>
            <a:miter lim="800000"/>
          </a:ln>
        </p:spPr>
        <p:txBody>
          <a:bodyPr lIns="112864" tIns="56432" rIns="112864" bIns="56432" anchor="ctr"/>
          <a:lstStyle/>
          <a:p>
            <a:pPr algn="ctr"/>
            <a:endParaRPr lang="zh-CN" altLang="zh-CN">
              <a:solidFill>
                <a:srgbClr val="FFFFFF"/>
              </a:solidFill>
              <a:ea typeface="方正兰亭细黑_GBK"/>
              <a:cs typeface="方正兰亭细黑_GBK"/>
            </a:endParaRPr>
          </a:p>
        </p:txBody>
      </p:sp>
      <p:grpSp>
        <p:nvGrpSpPr>
          <p:cNvPr id="2" name="Group 10"/>
          <p:cNvGrpSpPr/>
          <p:nvPr/>
        </p:nvGrpSpPr>
        <p:grpSpPr bwMode="auto">
          <a:xfrm>
            <a:off x="575312" y="363207"/>
            <a:ext cx="8543837" cy="668907"/>
            <a:chOff x="-162735" y="543933"/>
            <a:chExt cx="8544952" cy="670505"/>
          </a:xfrm>
        </p:grpSpPr>
        <p:grpSp>
          <p:nvGrpSpPr>
            <p:cNvPr id="3" name="Group 11"/>
            <p:cNvGrpSpPr/>
            <p:nvPr/>
          </p:nvGrpSpPr>
          <p:grpSpPr bwMode="auto">
            <a:xfrm>
              <a:off x="-162735" y="616884"/>
              <a:ext cx="4384150" cy="597554"/>
              <a:chOff x="-162724" y="618546"/>
              <a:chExt cx="4383855" cy="599164"/>
            </a:xfrm>
          </p:grpSpPr>
          <p:sp>
            <p:nvSpPr>
              <p:cNvPr id="67601" name="椭圆 30"/>
              <p:cNvSpPr>
                <a:spLocks noChangeArrowheads="1"/>
              </p:cNvSpPr>
              <p:nvPr/>
            </p:nvSpPr>
            <p:spPr bwMode="auto">
              <a:xfrm>
                <a:off x="-162724" y="618546"/>
                <a:ext cx="783455" cy="599164"/>
              </a:xfrm>
              <a:prstGeom prst="ellipse">
                <a:avLst/>
              </a:prstGeom>
              <a:solidFill>
                <a:srgbClr val="FFC000"/>
              </a:solidFill>
              <a:ln w="9525">
                <a:noFill/>
                <a:round/>
              </a:ln>
            </p:spPr>
            <p:txBody>
              <a:bodyPr anchor="ctr"/>
              <a:lstStyle/>
              <a:p>
                <a:pPr algn="ctr"/>
                <a:endParaRPr lang="zh-CN" altLang="zh-CN" sz="1400">
                  <a:solidFill>
                    <a:srgbClr val="FFFFFF"/>
                  </a:solidFill>
                  <a:latin typeface="宋体" panose="02010600030101010101" pitchFamily="2" charset="-122"/>
                  <a:sym typeface="宋体" panose="02010600030101010101" pitchFamily="2" charset="-122"/>
                </a:endParaRPr>
              </a:p>
            </p:txBody>
          </p:sp>
          <p:sp>
            <p:nvSpPr>
              <p:cNvPr id="67600" name="直接连接符 21"/>
              <p:cNvSpPr>
                <a:spLocks noChangeShapeType="1"/>
              </p:cNvSpPr>
              <p:nvPr/>
            </p:nvSpPr>
            <p:spPr bwMode="auto">
              <a:xfrm>
                <a:off x="620731" y="1024061"/>
                <a:ext cx="3600400" cy="1"/>
              </a:xfrm>
              <a:prstGeom prst="line">
                <a:avLst/>
              </a:prstGeom>
              <a:noFill/>
              <a:ln w="19050">
                <a:solidFill>
                  <a:srgbClr val="002060"/>
                </a:solidFill>
                <a:round/>
              </a:ln>
            </p:spPr>
            <p:txBody>
              <a:bodyPr/>
              <a:lstStyle/>
              <a:p>
                <a:endParaRPr lang="zh-CN" altLang="en-US"/>
              </a:p>
            </p:txBody>
          </p:sp>
        </p:grpSp>
        <p:sp>
          <p:nvSpPr>
            <p:cNvPr id="67598" name="TextBox 22"/>
            <p:cNvSpPr>
              <a:spLocks noChangeArrowheads="1"/>
            </p:cNvSpPr>
            <p:nvPr/>
          </p:nvSpPr>
          <p:spPr bwMode="auto">
            <a:xfrm>
              <a:off x="1972943" y="543933"/>
              <a:ext cx="6409274" cy="555321"/>
            </a:xfrm>
            <a:prstGeom prst="rect">
              <a:avLst/>
            </a:prstGeom>
            <a:noFill/>
            <a:ln w="9525">
              <a:noFill/>
              <a:miter lim="800000"/>
            </a:ln>
          </p:spPr>
          <p:txBody>
            <a:bodyPr wrap="square">
              <a:spAutoFit/>
            </a:bodyPr>
            <a:lstStyle/>
            <a:p>
              <a:r>
                <a:rPr lang="zh-CN" altLang="en-US" sz="3000" b="1" dirty="0">
                  <a:solidFill>
                    <a:srgbClr val="262626"/>
                  </a:solidFill>
                  <a:latin typeface="微软雅黑" panose="020B0503020204020204" pitchFamily="34" charset="-122"/>
                  <a:ea typeface="微软雅黑" panose="020B0503020204020204" pitchFamily="34" charset="-122"/>
                  <a:sym typeface="微软雅黑" panose="020B0503020204020204" pitchFamily="34" charset="-122"/>
                </a:rPr>
                <a:t>  票据交易：计算公式</a:t>
              </a:r>
              <a:r>
                <a:rPr lang="en-US" altLang="zh-CN" sz="3000" b="1" dirty="0">
                  <a:solidFill>
                    <a:srgbClr val="262626"/>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3000" b="1" dirty="0">
                  <a:solidFill>
                    <a:srgbClr val="262626"/>
                  </a:solidFill>
                  <a:latin typeface="微软雅黑" panose="020B0503020204020204" pitchFamily="34" charset="-122"/>
                  <a:ea typeface="微软雅黑" panose="020B0503020204020204" pitchFamily="34" charset="-122"/>
                  <a:sym typeface="微软雅黑" panose="020B0503020204020204" pitchFamily="34" charset="-122"/>
                </a:rPr>
                <a:t>质押式回购</a:t>
              </a:r>
              <a:endParaRPr lang="zh-CN" altLang="en-US" dirty="0"/>
            </a:p>
          </p:txBody>
        </p:sp>
      </p:grpSp>
      <p:sp>
        <p:nvSpPr>
          <p:cNvPr id="67593" name="椭圆 30"/>
          <p:cNvSpPr>
            <a:spLocks noChangeArrowheads="1"/>
          </p:cNvSpPr>
          <p:nvPr/>
        </p:nvSpPr>
        <p:spPr bwMode="auto">
          <a:xfrm>
            <a:off x="10179842" y="441427"/>
            <a:ext cx="950260" cy="755825"/>
          </a:xfrm>
          <a:prstGeom prst="ellipse">
            <a:avLst/>
          </a:prstGeom>
          <a:solidFill>
            <a:srgbClr val="FFC000"/>
          </a:solidFill>
          <a:ln w="9525">
            <a:noFill/>
            <a:round/>
          </a:ln>
        </p:spPr>
        <p:txBody>
          <a:bodyPr lIns="112864" tIns="56432" rIns="112864" bIns="56432" anchor="ctr"/>
          <a:lstStyle/>
          <a:p>
            <a:pPr algn="ctr"/>
            <a:endParaRPr lang="zh-CN" altLang="en-US" sz="1400">
              <a:solidFill>
                <a:srgbClr val="FFFFFF"/>
              </a:solidFill>
              <a:latin typeface="宋体" panose="02010600030101010101" pitchFamily="2" charset="-122"/>
              <a:sym typeface="宋体" panose="02010600030101010101" pitchFamily="2" charset="-122"/>
            </a:endParaRPr>
          </a:p>
        </p:txBody>
      </p:sp>
      <p:sp>
        <p:nvSpPr>
          <p:cNvPr id="67594" name="矩形 3"/>
          <p:cNvSpPr>
            <a:spLocks noChangeArrowheads="1"/>
          </p:cNvSpPr>
          <p:nvPr/>
        </p:nvSpPr>
        <p:spPr bwMode="auto">
          <a:xfrm>
            <a:off x="10727988" y="655790"/>
            <a:ext cx="1271950" cy="431900"/>
          </a:xfrm>
          <a:prstGeom prst="rect">
            <a:avLst/>
          </a:prstGeom>
          <a:solidFill>
            <a:srgbClr val="002060"/>
          </a:solidFill>
          <a:ln w="9525">
            <a:noFill/>
            <a:miter lim="800000"/>
          </a:ln>
        </p:spPr>
        <p:txBody>
          <a:bodyPr lIns="112864" tIns="56432" rIns="112864" bIns="56432" anchor="ctr"/>
          <a:lstStyle/>
          <a:p>
            <a:pPr algn="ctr"/>
            <a:fld id="{FF447B09-D607-4921-8D18-7DBC9F181E56}" type="slidenum">
              <a:rPr lang="zh-CN" altLang="zh-CN" b="1">
                <a:solidFill>
                  <a:srgbClr val="FFFFFF"/>
                </a:solidFill>
                <a:ea typeface="方正兰亭细黑_GBK"/>
                <a:cs typeface="方正兰亭细黑_GBK"/>
              </a:rPr>
              <a:pPr algn="ctr"/>
              <a:t>28</a:t>
            </a:fld>
            <a:endParaRPr lang="zh-CN" altLang="zh-CN" b="1">
              <a:solidFill>
                <a:srgbClr val="FFFFFF"/>
              </a:solidFill>
              <a:ea typeface="方正兰亭细黑_GBK"/>
              <a:cs typeface="方正兰亭细黑_GBK"/>
            </a:endParaRPr>
          </a:p>
        </p:txBody>
      </p:sp>
      <p:sp>
        <p:nvSpPr>
          <p:cNvPr id="16" name="TextBox 31"/>
          <p:cNvSpPr/>
          <p:nvPr/>
        </p:nvSpPr>
        <p:spPr>
          <a:xfrm>
            <a:off x="239318" y="-147626"/>
            <a:ext cx="2831946" cy="1483572"/>
          </a:xfrm>
          <a:prstGeom prst="rect">
            <a:avLst/>
          </a:prstGeom>
          <a:noFill/>
          <a:ln w="9525">
            <a:noFill/>
          </a:ln>
        </p:spPr>
        <p:txBody>
          <a:bodyPr wrap="square" lIns="112864" tIns="56432" rIns="112864" bIns="56432">
            <a:spAutoFit/>
          </a:bodyPr>
          <a:lstStyle/>
          <a:p>
            <a:pPr lvl="0" eaLnBrk="1" hangingPunct="1"/>
            <a:r>
              <a:rPr lang="en-US" altLang="zh-CN" sz="8900" b="1" dirty="0" smtClean="0">
                <a:solidFill>
                  <a:srgbClr val="002060"/>
                </a:solidFill>
                <a:latin typeface="Times New Roman" panose="02020603050405020304" pitchFamily="18" charset="0"/>
                <a:sym typeface="Times New Roman" panose="02020603050405020304" pitchFamily="18" charset="0"/>
              </a:rPr>
              <a:t>1.</a:t>
            </a:r>
            <a:r>
              <a:rPr lang="en-US" altLang="zh-CN" sz="6700" b="1" dirty="0" smtClean="0">
                <a:solidFill>
                  <a:srgbClr val="002060"/>
                </a:solidFill>
                <a:latin typeface="Times New Roman" panose="02020603050405020304" pitchFamily="18" charset="0"/>
                <a:sym typeface="Times New Roman" panose="02020603050405020304" pitchFamily="18" charset="0"/>
              </a:rPr>
              <a:t>6.</a:t>
            </a:r>
            <a:r>
              <a:rPr lang="en-US" altLang="zh-CN" sz="5900" b="1" dirty="0" smtClean="0">
                <a:solidFill>
                  <a:srgbClr val="002060"/>
                </a:solidFill>
                <a:latin typeface="Times New Roman" panose="02020603050405020304" pitchFamily="18" charset="0"/>
                <a:sym typeface="Times New Roman" panose="02020603050405020304" pitchFamily="18" charset="0"/>
              </a:rPr>
              <a:t>8</a:t>
            </a:r>
            <a:endParaRPr lang="zh-CN" altLang="en-US" sz="5900" dirty="0">
              <a:sym typeface="Calibri" panose="020F0502020204030204" pitchFamily="34" charset="0"/>
            </a:endParaRPr>
          </a:p>
        </p:txBody>
      </p:sp>
      <p:sp>
        <p:nvSpPr>
          <p:cNvPr id="20" name="TextBox 43"/>
          <p:cNvSpPr>
            <a:spLocks noChangeArrowheads="1"/>
          </p:cNvSpPr>
          <p:nvPr/>
        </p:nvSpPr>
        <p:spPr bwMode="auto">
          <a:xfrm>
            <a:off x="479314" y="2342736"/>
            <a:ext cx="879403" cy="2246769"/>
          </a:xfrm>
          <a:prstGeom prst="rect">
            <a:avLst/>
          </a:prstGeom>
          <a:noFill/>
          <a:ln w="9525">
            <a:noFill/>
            <a:miter lim="800000"/>
            <a:headEnd/>
            <a:tailEnd/>
          </a:ln>
        </p:spPr>
        <p:txBody>
          <a:bodyPr wrap="square">
            <a:spAutoFit/>
          </a:bodyPr>
          <a:lstStyle/>
          <a:p>
            <a:pPr eaLnBrk="0" hangingPunct="0"/>
            <a:r>
              <a:rPr lang="zh-CN" altLang="en-US" sz="2800" b="1" dirty="0">
                <a:solidFill>
                  <a:srgbClr val="002060"/>
                </a:solidFill>
                <a:latin typeface="微软雅黑" pitchFamily="34" charset="-122"/>
                <a:ea typeface="微软雅黑" pitchFamily="34" charset="-122"/>
                <a:sym typeface="微软雅黑" pitchFamily="34" charset="-122"/>
              </a:rPr>
              <a:t>质押式回购</a:t>
            </a:r>
          </a:p>
        </p:txBody>
      </p:sp>
      <p:sp>
        <p:nvSpPr>
          <p:cNvPr id="21" name="直接连接符 44"/>
          <p:cNvSpPr>
            <a:spLocks noChangeShapeType="1"/>
          </p:cNvSpPr>
          <p:nvPr/>
        </p:nvSpPr>
        <p:spPr bwMode="auto">
          <a:xfrm>
            <a:off x="1198662" y="1880185"/>
            <a:ext cx="1862" cy="3529829"/>
          </a:xfrm>
          <a:prstGeom prst="line">
            <a:avLst/>
          </a:prstGeom>
          <a:noFill/>
          <a:ln w="22225" cmpd="sng">
            <a:solidFill>
              <a:srgbClr val="002060"/>
            </a:solidFill>
            <a:round/>
            <a:headEnd/>
            <a:tailEnd/>
          </a:ln>
        </p:spPr>
        <p:txBody>
          <a:bodyPr lIns="112864" tIns="56432" rIns="112864" bIns="56432"/>
          <a:lstStyle/>
          <a:p>
            <a:endParaRPr lang="zh-CN" altLang="en-US"/>
          </a:p>
        </p:txBody>
      </p:sp>
      <p:grpSp>
        <p:nvGrpSpPr>
          <p:cNvPr id="22" name="Group 16"/>
          <p:cNvGrpSpPr>
            <a:grpSpLocks/>
          </p:cNvGrpSpPr>
          <p:nvPr/>
        </p:nvGrpSpPr>
        <p:grpSpPr bwMode="auto">
          <a:xfrm>
            <a:off x="1450690" y="1449724"/>
            <a:ext cx="9247455" cy="4357108"/>
            <a:chOff x="0" y="0"/>
            <a:chExt cx="6429705" cy="1722244"/>
          </a:xfrm>
        </p:grpSpPr>
        <p:sp>
          <p:nvSpPr>
            <p:cNvPr id="23" name="矩形 51"/>
            <p:cNvSpPr>
              <a:spLocks noChangeArrowheads="1"/>
            </p:cNvSpPr>
            <p:nvPr/>
          </p:nvSpPr>
          <p:spPr bwMode="auto">
            <a:xfrm>
              <a:off x="239776" y="0"/>
              <a:ext cx="6045912" cy="1722243"/>
            </a:xfrm>
            <a:prstGeom prst="rect">
              <a:avLst/>
            </a:prstGeom>
            <a:blipFill dpi="0" rotWithShape="1">
              <a:blip r:embed="rId2" cstate="print"/>
              <a:srcRect/>
              <a:tile tx="0" ty="0" sx="100000" sy="100000" flip="none" algn="tl"/>
            </a:blipFill>
            <a:ln w="9525">
              <a:noFill/>
              <a:miter lim="800000"/>
              <a:headEnd/>
              <a:tailEnd/>
            </a:ln>
          </p:spPr>
          <p:txBody>
            <a:bodyPr anchor="ctr"/>
            <a:lstStyle/>
            <a:p>
              <a:pPr algn="ctr" eaLnBrk="0" hangingPunct="0"/>
              <a:endParaRPr lang="zh-CN" altLang="en-US">
                <a:solidFill>
                  <a:srgbClr val="FFFFFF"/>
                </a:solidFill>
                <a:latin typeface="等线" pitchFamily="2" charset="-122"/>
                <a:sym typeface="等线" pitchFamily="2" charset="-122"/>
              </a:endParaRPr>
            </a:p>
          </p:txBody>
        </p:sp>
        <p:sp>
          <p:nvSpPr>
            <p:cNvPr id="24" name="矩形 52"/>
            <p:cNvSpPr>
              <a:spLocks noChangeArrowheads="1"/>
            </p:cNvSpPr>
            <p:nvPr/>
          </p:nvSpPr>
          <p:spPr bwMode="auto">
            <a:xfrm>
              <a:off x="617677" y="4280"/>
              <a:ext cx="5812028" cy="200732"/>
            </a:xfrm>
            <a:prstGeom prst="rect">
              <a:avLst/>
            </a:prstGeom>
            <a:noFill/>
            <a:ln w="9525">
              <a:noFill/>
              <a:miter lim="800000"/>
              <a:headEnd/>
              <a:tailEnd/>
            </a:ln>
          </p:spPr>
          <p:txBody>
            <a:bodyPr>
              <a:spAutoFit/>
            </a:bodyPr>
            <a:lstStyle/>
            <a:p>
              <a:pPr eaLnBrk="0" hangingPunct="0">
                <a:lnSpc>
                  <a:spcPct val="150000"/>
                </a:lnSpc>
              </a:pPr>
              <a:endParaRPr lang="en-US" b="1">
                <a:solidFill>
                  <a:srgbClr val="3F3F3F"/>
                </a:solidFill>
                <a:latin typeface="微软雅黑" pitchFamily="34" charset="-122"/>
                <a:ea typeface="微软雅黑" pitchFamily="34" charset="-122"/>
                <a:sym typeface="微软雅黑" pitchFamily="34" charset="-122"/>
              </a:endParaRPr>
            </a:p>
          </p:txBody>
        </p:sp>
        <p:sp>
          <p:nvSpPr>
            <p:cNvPr id="25" name="矩形 53"/>
            <p:cNvSpPr>
              <a:spLocks noChangeArrowheads="1"/>
            </p:cNvSpPr>
            <p:nvPr/>
          </p:nvSpPr>
          <p:spPr bwMode="auto">
            <a:xfrm>
              <a:off x="0" y="0"/>
              <a:ext cx="401653" cy="1722244"/>
            </a:xfrm>
            <a:prstGeom prst="rect">
              <a:avLst/>
            </a:prstGeom>
            <a:solidFill>
              <a:srgbClr val="3F3F3F"/>
            </a:solidFill>
            <a:ln w="9525">
              <a:noFill/>
              <a:miter lim="800000"/>
              <a:headEnd/>
              <a:tailEnd/>
            </a:ln>
          </p:spPr>
          <p:txBody>
            <a:bodyPr anchor="ctr"/>
            <a:lstStyle/>
            <a:p>
              <a:pPr algn="ctr" eaLnBrk="0" hangingPunct="0"/>
              <a:endParaRPr lang="zh-CN" altLang="en-US">
                <a:solidFill>
                  <a:srgbClr val="FFFFFF"/>
                </a:solidFill>
                <a:latin typeface="等线" pitchFamily="2" charset="-122"/>
                <a:sym typeface="等线" pitchFamily="2" charset="-122"/>
              </a:endParaRPr>
            </a:p>
          </p:txBody>
        </p:sp>
      </p:grpSp>
      <p:sp>
        <p:nvSpPr>
          <p:cNvPr id="26" name="矩形 54"/>
          <p:cNvSpPr>
            <a:spLocks noChangeArrowheads="1"/>
          </p:cNvSpPr>
          <p:nvPr/>
        </p:nvSpPr>
        <p:spPr bwMode="auto">
          <a:xfrm>
            <a:off x="2115236" y="1881622"/>
            <a:ext cx="8390910" cy="3434875"/>
          </a:xfrm>
          <a:prstGeom prst="rect">
            <a:avLst/>
          </a:prstGeom>
          <a:noFill/>
          <a:ln w="9525">
            <a:noFill/>
            <a:miter lim="800000"/>
            <a:headEnd/>
            <a:tailEnd/>
          </a:ln>
        </p:spPr>
        <p:txBody>
          <a:bodyPr wrap="square" lIns="112864" tIns="56432" rIns="112864" bIns="56432">
            <a:spAutoFit/>
          </a:bodyPr>
          <a:lstStyle/>
          <a:p>
            <a:pPr marL="423241" indent="-423241" eaLnBrk="0" hangingPunct="0">
              <a:lnSpc>
                <a:spcPct val="90000"/>
              </a:lnSpc>
              <a:spcBef>
                <a:spcPts val="1234"/>
              </a:spcBef>
              <a:buFont typeface="Arial" pitchFamily="34" charset="0"/>
              <a:buChar char="•"/>
            </a:pPr>
            <a:r>
              <a:rPr lang="zh-CN" altLang="en-US" dirty="0" smtClean="0">
                <a:latin typeface="微软雅黑" pitchFamily="34" charset="-122"/>
                <a:ea typeface="微软雅黑" pitchFamily="34" charset="-122"/>
                <a:sym typeface="Calibri" pitchFamily="34" charset="0"/>
              </a:rPr>
              <a:t>应付</a:t>
            </a:r>
            <a:r>
              <a:rPr lang="zh-CN" altLang="en-US" dirty="0">
                <a:latin typeface="微软雅黑" pitchFamily="34" charset="-122"/>
                <a:ea typeface="微软雅黑" pitchFamily="34" charset="-122"/>
                <a:sym typeface="Calibri" pitchFamily="34" charset="0"/>
              </a:rPr>
              <a:t>利息</a:t>
            </a:r>
            <a:r>
              <a:rPr lang="en-US" dirty="0">
                <a:latin typeface="微软雅黑" pitchFamily="34" charset="-122"/>
                <a:ea typeface="微软雅黑" pitchFamily="34" charset="-122"/>
                <a:sym typeface="Calibri" pitchFamily="34" charset="0"/>
              </a:rPr>
              <a:t>=</a:t>
            </a:r>
            <a:r>
              <a:rPr lang="zh-CN" altLang="en-US" dirty="0">
                <a:latin typeface="微软雅黑" pitchFamily="34" charset="-122"/>
                <a:ea typeface="微软雅黑" pitchFamily="34" charset="-122"/>
                <a:sym typeface="Calibri" pitchFamily="34" charset="0"/>
              </a:rPr>
              <a:t>回购金额×回购利率×回购期限</a:t>
            </a:r>
            <a:r>
              <a:rPr lang="en-US" dirty="0">
                <a:latin typeface="微软雅黑" pitchFamily="34" charset="-122"/>
                <a:ea typeface="微软雅黑" pitchFamily="34" charset="-122"/>
                <a:sym typeface="Calibri" pitchFamily="34" charset="0"/>
              </a:rPr>
              <a:t>/360</a:t>
            </a:r>
          </a:p>
          <a:p>
            <a:pPr marL="423241" indent="-423241" eaLnBrk="0" hangingPunct="0">
              <a:lnSpc>
                <a:spcPct val="90000"/>
              </a:lnSpc>
              <a:spcBef>
                <a:spcPts val="1234"/>
              </a:spcBef>
            </a:pPr>
            <a:r>
              <a:rPr lang="zh-CN" altLang="en-US" dirty="0" smtClean="0">
                <a:solidFill>
                  <a:srgbClr val="FF0000"/>
                </a:solidFill>
                <a:latin typeface="微软雅黑" pitchFamily="34" charset="-122"/>
                <a:ea typeface="微软雅黑" pitchFamily="34" charset="-122"/>
                <a:sym typeface="Calibri" pitchFamily="34" charset="0"/>
              </a:rPr>
              <a:t>（自</a:t>
            </a:r>
            <a:r>
              <a:rPr lang="en-US" altLang="zh-CN" dirty="0" smtClean="0">
                <a:solidFill>
                  <a:srgbClr val="FF0000"/>
                </a:solidFill>
                <a:latin typeface="微软雅黑" pitchFamily="34" charset="-122"/>
                <a:ea typeface="微软雅黑" pitchFamily="34" charset="-122"/>
                <a:sym typeface="Calibri" pitchFamily="34" charset="0"/>
              </a:rPr>
              <a:t>2017</a:t>
            </a:r>
            <a:r>
              <a:rPr lang="zh-CN" altLang="en-US" dirty="0" smtClean="0">
                <a:solidFill>
                  <a:srgbClr val="FF0000"/>
                </a:solidFill>
                <a:latin typeface="微软雅黑" pitchFamily="34" charset="-122"/>
                <a:ea typeface="微软雅黑" pitchFamily="34" charset="-122"/>
                <a:sym typeface="Calibri" pitchFamily="34" charset="0"/>
              </a:rPr>
              <a:t>年</a:t>
            </a:r>
            <a:r>
              <a:rPr lang="en-US" altLang="zh-CN" dirty="0" smtClean="0">
                <a:solidFill>
                  <a:srgbClr val="FF0000"/>
                </a:solidFill>
                <a:latin typeface="微软雅黑" pitchFamily="34" charset="-122"/>
                <a:ea typeface="微软雅黑" pitchFamily="34" charset="-122"/>
                <a:sym typeface="Calibri" pitchFamily="34" charset="0"/>
              </a:rPr>
              <a:t>8</a:t>
            </a:r>
            <a:r>
              <a:rPr lang="zh-CN" altLang="en-US" dirty="0" smtClean="0">
                <a:solidFill>
                  <a:srgbClr val="FF0000"/>
                </a:solidFill>
                <a:latin typeface="微软雅黑" pitchFamily="34" charset="-122"/>
                <a:ea typeface="微软雅黑" pitchFamily="34" charset="-122"/>
                <a:sym typeface="Calibri" pitchFamily="34" charset="0"/>
              </a:rPr>
              <a:t>月份起，质</a:t>
            </a:r>
            <a:r>
              <a:rPr lang="zh-CN" altLang="en-US" dirty="0">
                <a:solidFill>
                  <a:srgbClr val="FF0000"/>
                </a:solidFill>
                <a:latin typeface="微软雅黑" pitchFamily="34" charset="-122"/>
                <a:ea typeface="微软雅黑" pitchFamily="34" charset="-122"/>
                <a:sym typeface="Calibri" pitchFamily="34" charset="0"/>
              </a:rPr>
              <a:t>押式回购的回购金额可小于等于票面总额，应付利息按回购金额一次性计算，不再分单张票据计算。</a:t>
            </a:r>
            <a:r>
              <a:rPr lang="zh-CN" altLang="en-US" dirty="0">
                <a:latin typeface="微软雅黑" pitchFamily="34" charset="-122"/>
                <a:ea typeface="微软雅黑" pitchFamily="34" charset="-122"/>
                <a:sym typeface="Calibri" pitchFamily="34" charset="0"/>
              </a:rPr>
              <a:t>）</a:t>
            </a:r>
          </a:p>
          <a:p>
            <a:pPr marL="423241" indent="-423241" eaLnBrk="0" hangingPunct="0">
              <a:lnSpc>
                <a:spcPct val="90000"/>
              </a:lnSpc>
              <a:spcBef>
                <a:spcPts val="1234"/>
              </a:spcBef>
              <a:buFont typeface="Arial" pitchFamily="34" charset="0"/>
              <a:buChar char="•"/>
            </a:pPr>
            <a:r>
              <a:rPr lang="zh-CN" altLang="en-US" dirty="0" smtClean="0">
                <a:latin typeface="微软雅黑" pitchFamily="34" charset="-122"/>
                <a:ea typeface="微软雅黑" pitchFamily="34" charset="-122"/>
                <a:sym typeface="Calibri" pitchFamily="34" charset="0"/>
              </a:rPr>
              <a:t>首期</a:t>
            </a:r>
            <a:r>
              <a:rPr lang="zh-CN" altLang="en-US" dirty="0">
                <a:latin typeface="微软雅黑" pitchFamily="34" charset="-122"/>
                <a:ea typeface="微软雅黑" pitchFamily="34" charset="-122"/>
                <a:sym typeface="Calibri" pitchFamily="34" charset="0"/>
              </a:rPr>
              <a:t>结算金额</a:t>
            </a:r>
            <a:r>
              <a:rPr lang="en-US" dirty="0">
                <a:latin typeface="微软雅黑" pitchFamily="34" charset="-122"/>
                <a:ea typeface="微软雅黑" pitchFamily="34" charset="-122"/>
                <a:sym typeface="Calibri" pitchFamily="34" charset="0"/>
              </a:rPr>
              <a:t>=</a:t>
            </a:r>
            <a:r>
              <a:rPr lang="zh-CN" altLang="en-US" dirty="0">
                <a:latin typeface="微软雅黑" pitchFamily="34" charset="-122"/>
                <a:ea typeface="微软雅黑" pitchFamily="34" charset="-122"/>
                <a:sym typeface="Calibri" pitchFamily="34" charset="0"/>
              </a:rPr>
              <a:t>回购金额</a:t>
            </a:r>
            <a:r>
              <a:rPr lang="en-US" dirty="0">
                <a:latin typeface="微软雅黑" pitchFamily="34" charset="-122"/>
                <a:ea typeface="微软雅黑" pitchFamily="34" charset="-122"/>
                <a:sym typeface="Calibri" pitchFamily="34" charset="0"/>
              </a:rPr>
              <a:t>-</a:t>
            </a:r>
            <a:r>
              <a:rPr lang="zh-CN" altLang="en-US" dirty="0">
                <a:latin typeface="微软雅黑" pitchFamily="34" charset="-122"/>
                <a:ea typeface="微软雅黑" pitchFamily="34" charset="-122"/>
                <a:sym typeface="Calibri" pitchFamily="34" charset="0"/>
              </a:rPr>
              <a:t>应付利息</a:t>
            </a:r>
          </a:p>
          <a:p>
            <a:pPr marL="423241" indent="-423241" eaLnBrk="0" hangingPunct="0">
              <a:lnSpc>
                <a:spcPct val="90000"/>
              </a:lnSpc>
              <a:spcBef>
                <a:spcPts val="1234"/>
              </a:spcBef>
              <a:buFont typeface="Arial" pitchFamily="34" charset="0"/>
              <a:buChar char="•"/>
            </a:pPr>
            <a:r>
              <a:rPr lang="zh-CN" altLang="en-US" dirty="0" smtClean="0">
                <a:latin typeface="微软雅黑" pitchFamily="34" charset="-122"/>
                <a:ea typeface="微软雅黑" pitchFamily="34" charset="-122"/>
                <a:sym typeface="Calibri" pitchFamily="34" charset="0"/>
              </a:rPr>
              <a:t>到期</a:t>
            </a:r>
            <a:r>
              <a:rPr lang="zh-CN" altLang="en-US" dirty="0">
                <a:latin typeface="微软雅黑" pitchFamily="34" charset="-122"/>
                <a:ea typeface="微软雅黑" pitchFamily="34" charset="-122"/>
                <a:sym typeface="Calibri" pitchFamily="34" charset="0"/>
              </a:rPr>
              <a:t>结算金额</a:t>
            </a:r>
            <a:r>
              <a:rPr lang="en-US" dirty="0">
                <a:latin typeface="微软雅黑" pitchFamily="34" charset="-122"/>
                <a:ea typeface="微软雅黑" pitchFamily="34" charset="-122"/>
                <a:sym typeface="Calibri" pitchFamily="34" charset="0"/>
              </a:rPr>
              <a:t>=</a:t>
            </a:r>
            <a:r>
              <a:rPr lang="zh-CN" altLang="en-US" dirty="0">
                <a:latin typeface="微软雅黑" pitchFamily="34" charset="-122"/>
                <a:ea typeface="微软雅黑" pitchFamily="34" charset="-122"/>
                <a:sym typeface="Calibri" pitchFamily="34" charset="0"/>
              </a:rPr>
              <a:t>回购金额</a:t>
            </a:r>
          </a:p>
          <a:p>
            <a:pPr marL="423241" indent="-423241" eaLnBrk="0" hangingPunct="0">
              <a:lnSpc>
                <a:spcPct val="90000"/>
              </a:lnSpc>
              <a:spcBef>
                <a:spcPts val="1234"/>
              </a:spcBef>
              <a:buFont typeface="Arial" pitchFamily="34" charset="0"/>
              <a:buChar char="•"/>
            </a:pPr>
            <a:r>
              <a:rPr lang="zh-CN" altLang="en-US" dirty="0" smtClean="0">
                <a:latin typeface="微软雅黑" pitchFamily="34" charset="-122"/>
                <a:ea typeface="微软雅黑" pitchFamily="34" charset="-122"/>
                <a:sym typeface="Calibri" pitchFamily="34" charset="0"/>
              </a:rPr>
              <a:t>首期</a:t>
            </a:r>
            <a:r>
              <a:rPr lang="zh-CN" altLang="en-US" dirty="0">
                <a:latin typeface="微软雅黑" pitchFamily="34" charset="-122"/>
                <a:ea typeface="微软雅黑" pitchFamily="34" charset="-122"/>
                <a:sym typeface="Calibri" pitchFamily="34" charset="0"/>
              </a:rPr>
              <a:t>结算日</a:t>
            </a:r>
            <a:r>
              <a:rPr lang="en-US" dirty="0">
                <a:latin typeface="微软雅黑" pitchFamily="34" charset="-122"/>
                <a:ea typeface="微软雅黑" pitchFamily="34" charset="-122"/>
                <a:sym typeface="Calibri" pitchFamily="34" charset="0"/>
              </a:rPr>
              <a:t>=</a:t>
            </a:r>
            <a:r>
              <a:rPr lang="zh-CN" altLang="en-US" dirty="0">
                <a:latin typeface="微软雅黑" pitchFamily="34" charset="-122"/>
                <a:ea typeface="微软雅黑" pitchFamily="34" charset="-122"/>
                <a:sym typeface="Calibri" pitchFamily="34" charset="0"/>
              </a:rPr>
              <a:t>成交日</a:t>
            </a:r>
            <a:r>
              <a:rPr lang="en-US" dirty="0">
                <a:latin typeface="微软雅黑" pitchFamily="34" charset="-122"/>
                <a:ea typeface="微软雅黑" pitchFamily="34" charset="-122"/>
                <a:sym typeface="Calibri" pitchFamily="34" charset="0"/>
              </a:rPr>
              <a:t>+</a:t>
            </a:r>
            <a:r>
              <a:rPr lang="zh-CN" altLang="en-US" dirty="0">
                <a:latin typeface="微软雅黑" pitchFamily="34" charset="-122"/>
                <a:ea typeface="微软雅黑" pitchFamily="34" charset="-122"/>
                <a:sym typeface="Calibri" pitchFamily="34" charset="0"/>
              </a:rPr>
              <a:t>清算速度</a:t>
            </a:r>
          </a:p>
          <a:p>
            <a:pPr marL="423241" indent="-423241" eaLnBrk="0" hangingPunct="0">
              <a:lnSpc>
                <a:spcPct val="90000"/>
              </a:lnSpc>
              <a:spcBef>
                <a:spcPts val="1234"/>
              </a:spcBef>
              <a:buFont typeface="Arial" pitchFamily="34" charset="0"/>
              <a:buChar char="•"/>
            </a:pPr>
            <a:r>
              <a:rPr lang="zh-CN" altLang="en-US" dirty="0" smtClean="0">
                <a:latin typeface="微软雅黑" pitchFamily="34" charset="-122"/>
                <a:ea typeface="微软雅黑" pitchFamily="34" charset="-122"/>
                <a:sym typeface="Calibri" pitchFamily="34" charset="0"/>
              </a:rPr>
              <a:t>到期</a:t>
            </a:r>
            <a:r>
              <a:rPr lang="zh-CN" altLang="en-US" dirty="0">
                <a:latin typeface="微软雅黑" pitchFamily="34" charset="-122"/>
                <a:ea typeface="微软雅黑" pitchFamily="34" charset="-122"/>
                <a:sym typeface="Calibri" pitchFamily="34" charset="0"/>
              </a:rPr>
              <a:t>结算日</a:t>
            </a:r>
            <a:r>
              <a:rPr lang="en-US" dirty="0">
                <a:latin typeface="微软雅黑" pitchFamily="34" charset="-122"/>
                <a:ea typeface="微软雅黑" pitchFamily="34" charset="-122"/>
                <a:sym typeface="Calibri" pitchFamily="34" charset="0"/>
              </a:rPr>
              <a:t>=</a:t>
            </a:r>
            <a:r>
              <a:rPr lang="zh-CN" altLang="en-US" dirty="0">
                <a:latin typeface="微软雅黑" pitchFamily="34" charset="-122"/>
                <a:ea typeface="微软雅黑" pitchFamily="34" charset="-122"/>
                <a:sym typeface="Calibri" pitchFamily="34" charset="0"/>
              </a:rPr>
              <a:t>首期结算日</a:t>
            </a:r>
            <a:r>
              <a:rPr lang="en-US" dirty="0">
                <a:latin typeface="微软雅黑" pitchFamily="34" charset="-122"/>
                <a:ea typeface="微软雅黑" pitchFamily="34" charset="-122"/>
                <a:sym typeface="Calibri" pitchFamily="34" charset="0"/>
              </a:rPr>
              <a:t>+</a:t>
            </a:r>
            <a:r>
              <a:rPr lang="zh-CN" altLang="en-US" dirty="0">
                <a:latin typeface="微软雅黑" pitchFamily="34" charset="-122"/>
                <a:ea typeface="微软雅黑" pitchFamily="34" charset="-122"/>
                <a:sym typeface="Calibri" pitchFamily="34" charset="0"/>
              </a:rPr>
              <a:t>回购期限</a:t>
            </a:r>
          </a:p>
          <a:p>
            <a:pPr marL="423241" indent="-423241" eaLnBrk="0" hangingPunct="0">
              <a:lnSpc>
                <a:spcPct val="90000"/>
              </a:lnSpc>
              <a:spcBef>
                <a:spcPts val="1234"/>
              </a:spcBef>
              <a:buFont typeface="Arial" pitchFamily="34" charset="0"/>
              <a:buChar char="•"/>
            </a:pPr>
            <a:r>
              <a:rPr lang="zh-CN" altLang="en-US" dirty="0" smtClean="0">
                <a:latin typeface="微软雅黑" pitchFamily="34" charset="-122"/>
                <a:ea typeface="微软雅黑" pitchFamily="34" charset="-122"/>
                <a:sym typeface="Calibri" pitchFamily="34" charset="0"/>
              </a:rPr>
              <a:t>回</a:t>
            </a:r>
            <a:r>
              <a:rPr lang="zh-CN" altLang="en-US" dirty="0">
                <a:latin typeface="微软雅黑" pitchFamily="34" charset="-122"/>
                <a:ea typeface="微软雅黑" pitchFamily="34" charset="-122"/>
                <a:sym typeface="Calibri" pitchFamily="34" charset="0"/>
              </a:rPr>
              <a:t>购收益率</a:t>
            </a:r>
            <a:r>
              <a:rPr lang="en-US" dirty="0">
                <a:latin typeface="微软雅黑" pitchFamily="34" charset="-122"/>
                <a:ea typeface="微软雅黑" pitchFamily="34" charset="-122"/>
                <a:sym typeface="Calibri" pitchFamily="34" charset="0"/>
              </a:rPr>
              <a:t>=</a:t>
            </a:r>
            <a:r>
              <a:rPr lang="zh-CN" altLang="en-US" dirty="0">
                <a:latin typeface="微软雅黑" pitchFamily="34" charset="-122"/>
                <a:ea typeface="微软雅黑" pitchFamily="34" charset="-122"/>
                <a:sym typeface="Calibri" pitchFamily="34" charset="0"/>
              </a:rPr>
              <a:t>（到期结算</a:t>
            </a:r>
            <a:r>
              <a:rPr lang="zh-CN" altLang="en-US" dirty="0" smtClean="0">
                <a:latin typeface="微软雅黑" pitchFamily="34" charset="-122"/>
                <a:ea typeface="微软雅黑" pitchFamily="34" charset="-122"/>
                <a:sym typeface="Calibri" pitchFamily="34" charset="0"/>
              </a:rPr>
              <a:t>金额</a:t>
            </a:r>
            <a:r>
              <a:rPr lang="en-US" dirty="0" smtClean="0">
                <a:latin typeface="微软雅黑" pitchFamily="34" charset="-122"/>
                <a:ea typeface="微软雅黑" pitchFamily="34" charset="-122"/>
                <a:sym typeface="Calibri" pitchFamily="34" charset="0"/>
              </a:rPr>
              <a:t>/</a:t>
            </a:r>
            <a:r>
              <a:rPr lang="zh-CN" altLang="en-US" dirty="0">
                <a:latin typeface="微软雅黑" pitchFamily="34" charset="-122"/>
                <a:ea typeface="微软雅黑" pitchFamily="34" charset="-122"/>
                <a:sym typeface="Calibri" pitchFamily="34" charset="0"/>
              </a:rPr>
              <a:t>首期结算金额</a:t>
            </a:r>
            <a:r>
              <a:rPr lang="en-US" dirty="0">
                <a:latin typeface="微软雅黑" pitchFamily="34" charset="-122"/>
                <a:ea typeface="微软雅黑" pitchFamily="34" charset="-122"/>
                <a:sym typeface="Calibri" pitchFamily="34" charset="0"/>
              </a:rPr>
              <a:t>-1</a:t>
            </a:r>
            <a:r>
              <a:rPr lang="zh-CN" altLang="en-US" dirty="0">
                <a:latin typeface="微软雅黑" pitchFamily="34" charset="-122"/>
                <a:ea typeface="微软雅黑" pitchFamily="34" charset="-122"/>
                <a:sym typeface="Calibri" pitchFamily="34" charset="0"/>
              </a:rPr>
              <a:t>）×</a:t>
            </a:r>
            <a:r>
              <a:rPr lang="en-US" dirty="0">
                <a:latin typeface="微软雅黑" pitchFamily="34" charset="-122"/>
                <a:ea typeface="微软雅黑" pitchFamily="34" charset="-122"/>
                <a:sym typeface="Calibri" pitchFamily="34" charset="0"/>
              </a:rPr>
              <a:t>360/</a:t>
            </a:r>
            <a:r>
              <a:rPr lang="zh-CN" altLang="en-US" dirty="0">
                <a:latin typeface="微软雅黑" pitchFamily="34" charset="-122"/>
                <a:ea typeface="微软雅黑" pitchFamily="34" charset="-122"/>
                <a:sym typeface="Calibri" pitchFamily="34" charset="0"/>
              </a:rPr>
              <a:t>回购期限</a:t>
            </a:r>
          </a:p>
          <a:p>
            <a:pPr marL="423241" indent="-423241" eaLnBrk="0" hangingPunct="0">
              <a:lnSpc>
                <a:spcPct val="90000"/>
              </a:lnSpc>
              <a:spcBef>
                <a:spcPts val="1234"/>
              </a:spcBef>
              <a:buFont typeface="Arial" pitchFamily="34" charset="0"/>
              <a:buChar char="•"/>
            </a:pPr>
            <a:r>
              <a:rPr lang="zh-CN" altLang="en-US" dirty="0" smtClean="0">
                <a:solidFill>
                  <a:srgbClr val="000000"/>
                </a:solidFill>
                <a:latin typeface="微软雅黑" pitchFamily="34" charset="-122"/>
                <a:ea typeface="微软雅黑" pitchFamily="34" charset="-122"/>
                <a:sym typeface="微软雅黑" pitchFamily="34" charset="-122"/>
              </a:rPr>
              <a:t>回</a:t>
            </a:r>
            <a:r>
              <a:rPr lang="zh-CN" altLang="en-US" dirty="0">
                <a:solidFill>
                  <a:srgbClr val="000000"/>
                </a:solidFill>
                <a:latin typeface="微软雅黑" pitchFamily="34" charset="-122"/>
                <a:ea typeface="微软雅黑" pitchFamily="34" charset="-122"/>
                <a:sym typeface="微软雅黑" pitchFamily="34" charset="-122"/>
              </a:rPr>
              <a:t>购期限=回购业务的天数</a:t>
            </a:r>
          </a:p>
        </p:txBody>
      </p:sp>
    </p:spTree>
    <p:extLst>
      <p:ext uri="{BB962C8B-B14F-4D97-AF65-F5344CB8AC3E}">
        <p14:creationId xmlns:p14="http://schemas.microsoft.com/office/powerpoint/2010/main" val="248367116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日期占位符 3"/>
          <p:cNvSpPr>
            <a:spLocks noGrp="1"/>
          </p:cNvSpPr>
          <p:nvPr>
            <p:ph type="dt" sz="quarter" idx="10"/>
          </p:nvPr>
        </p:nvSpPr>
        <p:spPr/>
        <p:txBody>
          <a:bodyPr/>
          <a:lstStyle/>
          <a:p>
            <a:pPr>
              <a:defRPr/>
            </a:pPr>
            <a:fld id="{7159EAC3-0127-4ACF-9E22-E2734FA512C7}" type="datetime1">
              <a:rPr lang="zh-CN" altLang="en-US"/>
              <a:pPr>
                <a:defRPr/>
              </a:pPr>
              <a:t>2018/7/19</a:t>
            </a:fld>
            <a:endParaRPr lang="zh-CN" altLang="en-US" sz="2200">
              <a:solidFill>
                <a:schemeClr val="tx1"/>
              </a:solidFill>
            </a:endParaRPr>
          </a:p>
        </p:txBody>
      </p:sp>
      <p:sp>
        <p:nvSpPr>
          <p:cNvPr id="67588" name="矩形 27"/>
          <p:cNvSpPr>
            <a:spLocks noChangeArrowheads="1"/>
          </p:cNvSpPr>
          <p:nvPr/>
        </p:nvSpPr>
        <p:spPr bwMode="auto">
          <a:xfrm>
            <a:off x="10583" y="6276842"/>
            <a:ext cx="12179830" cy="574808"/>
          </a:xfrm>
          <a:prstGeom prst="rect">
            <a:avLst/>
          </a:prstGeom>
          <a:solidFill>
            <a:srgbClr val="002060"/>
          </a:solidFill>
          <a:ln w="9525">
            <a:noFill/>
            <a:miter lim="800000"/>
          </a:ln>
        </p:spPr>
        <p:txBody>
          <a:bodyPr lIns="112864" tIns="56432" rIns="112864" bIns="56432"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67589" name="矩形 28"/>
          <p:cNvSpPr>
            <a:spLocks noChangeArrowheads="1"/>
          </p:cNvSpPr>
          <p:nvPr/>
        </p:nvSpPr>
        <p:spPr bwMode="auto">
          <a:xfrm>
            <a:off x="10583" y="6264139"/>
            <a:ext cx="12179830" cy="125441"/>
          </a:xfrm>
          <a:prstGeom prst="rect">
            <a:avLst/>
          </a:prstGeom>
          <a:solidFill>
            <a:srgbClr val="595959"/>
          </a:solidFill>
          <a:ln w="9525">
            <a:noFill/>
            <a:miter lim="800000"/>
          </a:ln>
        </p:spPr>
        <p:txBody>
          <a:bodyPr lIns="112864" tIns="56432" rIns="112864" bIns="56432"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67590" name="矩形 4"/>
          <p:cNvSpPr>
            <a:spLocks noChangeArrowheads="1"/>
          </p:cNvSpPr>
          <p:nvPr/>
        </p:nvSpPr>
        <p:spPr bwMode="auto">
          <a:xfrm>
            <a:off x="10810527" y="541463"/>
            <a:ext cx="74074" cy="431900"/>
          </a:xfrm>
          <a:prstGeom prst="rect">
            <a:avLst/>
          </a:prstGeom>
          <a:solidFill>
            <a:srgbClr val="002060"/>
          </a:solidFill>
          <a:ln w="9525">
            <a:noFill/>
            <a:miter lim="800000"/>
          </a:ln>
        </p:spPr>
        <p:txBody>
          <a:bodyPr lIns="112864" tIns="56432" rIns="112864" bIns="56432" anchor="ctr"/>
          <a:lstStyle/>
          <a:p>
            <a:pPr algn="ctr"/>
            <a:endParaRPr lang="zh-CN" altLang="zh-CN">
              <a:solidFill>
                <a:srgbClr val="FFFFFF"/>
              </a:solidFill>
              <a:ea typeface="方正兰亭细黑_GBK"/>
              <a:cs typeface="方正兰亭细黑_GBK"/>
            </a:endParaRPr>
          </a:p>
        </p:txBody>
      </p:sp>
      <p:sp>
        <p:nvSpPr>
          <p:cNvPr id="67591" name="矩形 5"/>
          <p:cNvSpPr>
            <a:spLocks noChangeArrowheads="1"/>
          </p:cNvSpPr>
          <p:nvPr/>
        </p:nvSpPr>
        <p:spPr bwMode="auto">
          <a:xfrm>
            <a:off x="10711057" y="744711"/>
            <a:ext cx="63492" cy="225478"/>
          </a:xfrm>
          <a:prstGeom prst="rect">
            <a:avLst/>
          </a:prstGeom>
          <a:solidFill>
            <a:srgbClr val="002060"/>
          </a:solidFill>
          <a:ln w="9525">
            <a:noFill/>
            <a:miter lim="800000"/>
          </a:ln>
        </p:spPr>
        <p:txBody>
          <a:bodyPr lIns="112864" tIns="56432" rIns="112864" bIns="56432" anchor="ctr"/>
          <a:lstStyle/>
          <a:p>
            <a:pPr algn="ctr"/>
            <a:endParaRPr lang="zh-CN" altLang="zh-CN">
              <a:solidFill>
                <a:srgbClr val="FFFFFF"/>
              </a:solidFill>
              <a:ea typeface="方正兰亭细黑_GBK"/>
              <a:cs typeface="方正兰亭细黑_GBK"/>
            </a:endParaRPr>
          </a:p>
        </p:txBody>
      </p:sp>
      <p:grpSp>
        <p:nvGrpSpPr>
          <p:cNvPr id="2" name="Group 10"/>
          <p:cNvGrpSpPr/>
          <p:nvPr/>
        </p:nvGrpSpPr>
        <p:grpSpPr bwMode="auto">
          <a:xfrm>
            <a:off x="575312" y="363207"/>
            <a:ext cx="8543837" cy="668907"/>
            <a:chOff x="-162735" y="543933"/>
            <a:chExt cx="8544952" cy="670505"/>
          </a:xfrm>
        </p:grpSpPr>
        <p:grpSp>
          <p:nvGrpSpPr>
            <p:cNvPr id="3" name="Group 11"/>
            <p:cNvGrpSpPr/>
            <p:nvPr/>
          </p:nvGrpSpPr>
          <p:grpSpPr bwMode="auto">
            <a:xfrm>
              <a:off x="-162735" y="616884"/>
              <a:ext cx="4384150" cy="597554"/>
              <a:chOff x="-162724" y="618546"/>
              <a:chExt cx="4383855" cy="599164"/>
            </a:xfrm>
          </p:grpSpPr>
          <p:sp>
            <p:nvSpPr>
              <p:cNvPr id="67601" name="椭圆 30"/>
              <p:cNvSpPr>
                <a:spLocks noChangeArrowheads="1"/>
              </p:cNvSpPr>
              <p:nvPr/>
            </p:nvSpPr>
            <p:spPr bwMode="auto">
              <a:xfrm>
                <a:off x="-162724" y="618546"/>
                <a:ext cx="783455" cy="599164"/>
              </a:xfrm>
              <a:prstGeom prst="ellipse">
                <a:avLst/>
              </a:prstGeom>
              <a:solidFill>
                <a:srgbClr val="FFC000"/>
              </a:solidFill>
              <a:ln w="9525">
                <a:noFill/>
                <a:round/>
              </a:ln>
            </p:spPr>
            <p:txBody>
              <a:bodyPr anchor="ctr"/>
              <a:lstStyle/>
              <a:p>
                <a:pPr algn="ctr"/>
                <a:endParaRPr lang="zh-CN" altLang="zh-CN" sz="1400">
                  <a:solidFill>
                    <a:srgbClr val="FFFFFF"/>
                  </a:solidFill>
                  <a:latin typeface="宋体" panose="02010600030101010101" pitchFamily="2" charset="-122"/>
                  <a:sym typeface="宋体" panose="02010600030101010101" pitchFamily="2" charset="-122"/>
                </a:endParaRPr>
              </a:p>
            </p:txBody>
          </p:sp>
          <p:sp>
            <p:nvSpPr>
              <p:cNvPr id="67600" name="直接连接符 21"/>
              <p:cNvSpPr>
                <a:spLocks noChangeShapeType="1"/>
              </p:cNvSpPr>
              <p:nvPr/>
            </p:nvSpPr>
            <p:spPr bwMode="auto">
              <a:xfrm>
                <a:off x="620731" y="1024061"/>
                <a:ext cx="3600400" cy="1"/>
              </a:xfrm>
              <a:prstGeom prst="line">
                <a:avLst/>
              </a:prstGeom>
              <a:noFill/>
              <a:ln w="19050">
                <a:solidFill>
                  <a:srgbClr val="002060"/>
                </a:solidFill>
                <a:round/>
              </a:ln>
            </p:spPr>
            <p:txBody>
              <a:bodyPr/>
              <a:lstStyle/>
              <a:p>
                <a:endParaRPr lang="zh-CN" altLang="en-US"/>
              </a:p>
            </p:txBody>
          </p:sp>
        </p:grpSp>
        <p:sp>
          <p:nvSpPr>
            <p:cNvPr id="67598" name="TextBox 22"/>
            <p:cNvSpPr>
              <a:spLocks noChangeArrowheads="1"/>
            </p:cNvSpPr>
            <p:nvPr/>
          </p:nvSpPr>
          <p:spPr bwMode="auto">
            <a:xfrm>
              <a:off x="1972943" y="543933"/>
              <a:ext cx="6409274" cy="555321"/>
            </a:xfrm>
            <a:prstGeom prst="rect">
              <a:avLst/>
            </a:prstGeom>
            <a:noFill/>
            <a:ln w="9525">
              <a:noFill/>
              <a:miter lim="800000"/>
            </a:ln>
          </p:spPr>
          <p:txBody>
            <a:bodyPr wrap="square">
              <a:spAutoFit/>
            </a:bodyPr>
            <a:lstStyle/>
            <a:p>
              <a:r>
                <a:rPr lang="zh-CN" altLang="en-US" sz="3000" b="1" dirty="0">
                  <a:solidFill>
                    <a:srgbClr val="262626"/>
                  </a:solidFill>
                  <a:latin typeface="微软雅黑" panose="020B0503020204020204" pitchFamily="34" charset="-122"/>
                  <a:ea typeface="微软雅黑" panose="020B0503020204020204" pitchFamily="34" charset="-122"/>
                  <a:sym typeface="微软雅黑" panose="020B0503020204020204" pitchFamily="34" charset="-122"/>
                </a:rPr>
                <a:t>  票据交易：计算公式</a:t>
              </a:r>
              <a:r>
                <a:rPr lang="en-US" altLang="zh-CN" sz="3000" b="1" dirty="0" smtClean="0">
                  <a:solidFill>
                    <a:srgbClr val="262626"/>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3000" b="1" dirty="0">
                  <a:solidFill>
                    <a:srgbClr val="262626"/>
                  </a:solidFill>
                  <a:latin typeface="微软雅黑" panose="020B0503020204020204" pitchFamily="34" charset="-122"/>
                  <a:ea typeface="微软雅黑" panose="020B0503020204020204" pitchFamily="34" charset="-122"/>
                  <a:sym typeface="微软雅黑" panose="020B0503020204020204" pitchFamily="34" charset="-122"/>
                </a:rPr>
                <a:t>买断</a:t>
              </a:r>
              <a:r>
                <a:rPr lang="zh-CN" altLang="en-US" sz="3000" b="1" dirty="0" smtClean="0">
                  <a:solidFill>
                    <a:srgbClr val="262626"/>
                  </a:solidFill>
                  <a:latin typeface="微软雅黑" panose="020B0503020204020204" pitchFamily="34" charset="-122"/>
                  <a:ea typeface="微软雅黑" panose="020B0503020204020204" pitchFamily="34" charset="-122"/>
                  <a:sym typeface="微软雅黑" panose="020B0503020204020204" pitchFamily="34" charset="-122"/>
                </a:rPr>
                <a:t>式</a:t>
              </a:r>
              <a:r>
                <a:rPr lang="zh-CN" altLang="en-US" sz="3000" b="1" dirty="0">
                  <a:solidFill>
                    <a:srgbClr val="262626"/>
                  </a:solidFill>
                  <a:latin typeface="微软雅黑" panose="020B0503020204020204" pitchFamily="34" charset="-122"/>
                  <a:ea typeface="微软雅黑" panose="020B0503020204020204" pitchFamily="34" charset="-122"/>
                  <a:sym typeface="微软雅黑" panose="020B0503020204020204" pitchFamily="34" charset="-122"/>
                </a:rPr>
                <a:t>回购</a:t>
              </a:r>
              <a:endParaRPr lang="zh-CN" altLang="en-US" dirty="0"/>
            </a:p>
          </p:txBody>
        </p:sp>
      </p:grpSp>
      <p:sp>
        <p:nvSpPr>
          <p:cNvPr id="67593" name="椭圆 30"/>
          <p:cNvSpPr>
            <a:spLocks noChangeArrowheads="1"/>
          </p:cNvSpPr>
          <p:nvPr/>
        </p:nvSpPr>
        <p:spPr bwMode="auto">
          <a:xfrm>
            <a:off x="10179842" y="441427"/>
            <a:ext cx="950260" cy="755825"/>
          </a:xfrm>
          <a:prstGeom prst="ellipse">
            <a:avLst/>
          </a:prstGeom>
          <a:solidFill>
            <a:srgbClr val="FFC000"/>
          </a:solidFill>
          <a:ln w="9525">
            <a:noFill/>
            <a:round/>
          </a:ln>
        </p:spPr>
        <p:txBody>
          <a:bodyPr lIns="112864" tIns="56432" rIns="112864" bIns="56432" anchor="ctr"/>
          <a:lstStyle/>
          <a:p>
            <a:pPr algn="ctr"/>
            <a:endParaRPr lang="zh-CN" altLang="en-US" sz="1400">
              <a:solidFill>
                <a:srgbClr val="FFFFFF"/>
              </a:solidFill>
              <a:latin typeface="宋体" panose="02010600030101010101" pitchFamily="2" charset="-122"/>
              <a:sym typeface="宋体" panose="02010600030101010101" pitchFamily="2" charset="-122"/>
            </a:endParaRPr>
          </a:p>
        </p:txBody>
      </p:sp>
      <p:sp>
        <p:nvSpPr>
          <p:cNvPr id="67594" name="矩形 3"/>
          <p:cNvSpPr>
            <a:spLocks noChangeArrowheads="1"/>
          </p:cNvSpPr>
          <p:nvPr/>
        </p:nvSpPr>
        <p:spPr bwMode="auto">
          <a:xfrm>
            <a:off x="10727988" y="655790"/>
            <a:ext cx="1271950" cy="431900"/>
          </a:xfrm>
          <a:prstGeom prst="rect">
            <a:avLst/>
          </a:prstGeom>
          <a:solidFill>
            <a:srgbClr val="002060"/>
          </a:solidFill>
          <a:ln w="9525">
            <a:noFill/>
            <a:miter lim="800000"/>
          </a:ln>
        </p:spPr>
        <p:txBody>
          <a:bodyPr lIns="112864" tIns="56432" rIns="112864" bIns="56432" anchor="ctr"/>
          <a:lstStyle/>
          <a:p>
            <a:pPr algn="ctr"/>
            <a:fld id="{FF447B09-D607-4921-8D18-7DBC9F181E56}" type="slidenum">
              <a:rPr lang="zh-CN" altLang="zh-CN" b="1">
                <a:solidFill>
                  <a:srgbClr val="FFFFFF"/>
                </a:solidFill>
                <a:ea typeface="方正兰亭细黑_GBK"/>
                <a:cs typeface="方正兰亭细黑_GBK"/>
              </a:rPr>
              <a:pPr algn="ctr"/>
              <a:t>29</a:t>
            </a:fld>
            <a:endParaRPr lang="zh-CN" altLang="zh-CN" b="1">
              <a:solidFill>
                <a:srgbClr val="FFFFFF"/>
              </a:solidFill>
              <a:ea typeface="方正兰亭细黑_GBK"/>
              <a:cs typeface="方正兰亭细黑_GBK"/>
            </a:endParaRPr>
          </a:p>
        </p:txBody>
      </p:sp>
      <p:sp>
        <p:nvSpPr>
          <p:cNvPr id="16" name="TextBox 31"/>
          <p:cNvSpPr/>
          <p:nvPr/>
        </p:nvSpPr>
        <p:spPr>
          <a:xfrm>
            <a:off x="239318" y="-147626"/>
            <a:ext cx="2831946" cy="1483572"/>
          </a:xfrm>
          <a:prstGeom prst="rect">
            <a:avLst/>
          </a:prstGeom>
          <a:noFill/>
          <a:ln w="9525">
            <a:noFill/>
          </a:ln>
        </p:spPr>
        <p:txBody>
          <a:bodyPr wrap="square" lIns="112864" tIns="56432" rIns="112864" bIns="56432">
            <a:spAutoFit/>
          </a:bodyPr>
          <a:lstStyle/>
          <a:p>
            <a:pPr lvl="0" eaLnBrk="1" hangingPunct="1"/>
            <a:r>
              <a:rPr lang="en-US" altLang="zh-CN" sz="8900" b="1" dirty="0" smtClean="0">
                <a:solidFill>
                  <a:srgbClr val="002060"/>
                </a:solidFill>
                <a:latin typeface="Times New Roman" panose="02020603050405020304" pitchFamily="18" charset="0"/>
                <a:sym typeface="Times New Roman" panose="02020603050405020304" pitchFamily="18" charset="0"/>
              </a:rPr>
              <a:t>1.</a:t>
            </a:r>
            <a:r>
              <a:rPr lang="en-US" altLang="zh-CN" sz="6700" b="1" dirty="0" smtClean="0">
                <a:solidFill>
                  <a:srgbClr val="002060"/>
                </a:solidFill>
                <a:latin typeface="Times New Roman" panose="02020603050405020304" pitchFamily="18" charset="0"/>
                <a:sym typeface="Times New Roman" panose="02020603050405020304" pitchFamily="18" charset="0"/>
              </a:rPr>
              <a:t>6.</a:t>
            </a:r>
            <a:r>
              <a:rPr lang="en-US" altLang="zh-CN" sz="5900" b="1" dirty="0" smtClean="0">
                <a:solidFill>
                  <a:srgbClr val="002060"/>
                </a:solidFill>
                <a:latin typeface="Times New Roman" panose="02020603050405020304" pitchFamily="18" charset="0"/>
                <a:sym typeface="Times New Roman" panose="02020603050405020304" pitchFamily="18" charset="0"/>
              </a:rPr>
              <a:t>9</a:t>
            </a:r>
            <a:endParaRPr lang="zh-CN" altLang="en-US" sz="5900" dirty="0">
              <a:sym typeface="Calibri" panose="020F0502020204030204" pitchFamily="34" charset="0"/>
            </a:endParaRPr>
          </a:p>
        </p:txBody>
      </p:sp>
      <p:sp>
        <p:nvSpPr>
          <p:cNvPr id="20" name="TextBox 43"/>
          <p:cNvSpPr>
            <a:spLocks noChangeArrowheads="1"/>
          </p:cNvSpPr>
          <p:nvPr/>
        </p:nvSpPr>
        <p:spPr bwMode="auto">
          <a:xfrm>
            <a:off x="479314" y="2342736"/>
            <a:ext cx="879403" cy="2246769"/>
          </a:xfrm>
          <a:prstGeom prst="rect">
            <a:avLst/>
          </a:prstGeom>
          <a:noFill/>
          <a:ln w="9525">
            <a:noFill/>
            <a:miter lim="800000"/>
            <a:headEnd/>
            <a:tailEnd/>
          </a:ln>
        </p:spPr>
        <p:txBody>
          <a:bodyPr wrap="square">
            <a:spAutoFit/>
          </a:bodyPr>
          <a:lstStyle/>
          <a:p>
            <a:pPr eaLnBrk="0" hangingPunct="0"/>
            <a:r>
              <a:rPr lang="zh-CN" altLang="en-US" sz="2800" b="1" dirty="0">
                <a:solidFill>
                  <a:srgbClr val="002060"/>
                </a:solidFill>
                <a:latin typeface="微软雅黑" pitchFamily="34" charset="-122"/>
                <a:ea typeface="微软雅黑" pitchFamily="34" charset="-122"/>
                <a:sym typeface="微软雅黑" pitchFamily="34" charset="-122"/>
              </a:rPr>
              <a:t>买断</a:t>
            </a:r>
            <a:r>
              <a:rPr lang="zh-CN" altLang="en-US" sz="2800" b="1" dirty="0" smtClean="0">
                <a:solidFill>
                  <a:srgbClr val="002060"/>
                </a:solidFill>
                <a:latin typeface="微软雅黑" pitchFamily="34" charset="-122"/>
                <a:ea typeface="微软雅黑" pitchFamily="34" charset="-122"/>
                <a:sym typeface="微软雅黑" pitchFamily="34" charset="-122"/>
              </a:rPr>
              <a:t>式</a:t>
            </a:r>
            <a:r>
              <a:rPr lang="zh-CN" altLang="en-US" sz="2800" b="1" dirty="0">
                <a:solidFill>
                  <a:srgbClr val="002060"/>
                </a:solidFill>
                <a:latin typeface="微软雅黑" pitchFamily="34" charset="-122"/>
                <a:ea typeface="微软雅黑" pitchFamily="34" charset="-122"/>
                <a:sym typeface="微软雅黑" pitchFamily="34" charset="-122"/>
              </a:rPr>
              <a:t>回购</a:t>
            </a:r>
          </a:p>
        </p:txBody>
      </p:sp>
      <p:sp>
        <p:nvSpPr>
          <p:cNvPr id="21" name="直接连接符 44"/>
          <p:cNvSpPr>
            <a:spLocks noChangeShapeType="1"/>
          </p:cNvSpPr>
          <p:nvPr/>
        </p:nvSpPr>
        <p:spPr bwMode="auto">
          <a:xfrm>
            <a:off x="1198662" y="1880185"/>
            <a:ext cx="1862" cy="3529829"/>
          </a:xfrm>
          <a:prstGeom prst="line">
            <a:avLst/>
          </a:prstGeom>
          <a:noFill/>
          <a:ln w="22225" cmpd="sng">
            <a:solidFill>
              <a:srgbClr val="002060"/>
            </a:solidFill>
            <a:round/>
            <a:headEnd/>
            <a:tailEnd/>
          </a:ln>
        </p:spPr>
        <p:txBody>
          <a:bodyPr lIns="112864" tIns="56432" rIns="112864" bIns="56432"/>
          <a:lstStyle/>
          <a:p>
            <a:endParaRPr lang="zh-CN" altLang="en-US"/>
          </a:p>
        </p:txBody>
      </p:sp>
      <p:grpSp>
        <p:nvGrpSpPr>
          <p:cNvPr id="22" name="Group 16"/>
          <p:cNvGrpSpPr>
            <a:grpSpLocks/>
          </p:cNvGrpSpPr>
          <p:nvPr/>
        </p:nvGrpSpPr>
        <p:grpSpPr bwMode="auto">
          <a:xfrm>
            <a:off x="1450690" y="1449724"/>
            <a:ext cx="9247455" cy="4357108"/>
            <a:chOff x="0" y="0"/>
            <a:chExt cx="6429705" cy="1722244"/>
          </a:xfrm>
        </p:grpSpPr>
        <p:sp>
          <p:nvSpPr>
            <p:cNvPr id="23" name="矩形 51"/>
            <p:cNvSpPr>
              <a:spLocks noChangeArrowheads="1"/>
            </p:cNvSpPr>
            <p:nvPr/>
          </p:nvSpPr>
          <p:spPr bwMode="auto">
            <a:xfrm>
              <a:off x="239776" y="0"/>
              <a:ext cx="6045912" cy="1722243"/>
            </a:xfrm>
            <a:prstGeom prst="rect">
              <a:avLst/>
            </a:prstGeom>
            <a:blipFill dpi="0" rotWithShape="1">
              <a:blip r:embed="rId2" cstate="print"/>
              <a:srcRect/>
              <a:tile tx="0" ty="0" sx="100000" sy="100000" flip="none" algn="tl"/>
            </a:blipFill>
            <a:ln w="9525">
              <a:noFill/>
              <a:miter lim="800000"/>
              <a:headEnd/>
              <a:tailEnd/>
            </a:ln>
          </p:spPr>
          <p:txBody>
            <a:bodyPr anchor="ctr"/>
            <a:lstStyle/>
            <a:p>
              <a:pPr algn="ctr" eaLnBrk="0" hangingPunct="0"/>
              <a:endParaRPr lang="zh-CN" altLang="en-US">
                <a:solidFill>
                  <a:srgbClr val="FFFFFF"/>
                </a:solidFill>
                <a:latin typeface="等线" pitchFamily="2" charset="-122"/>
                <a:sym typeface="等线" pitchFamily="2" charset="-122"/>
              </a:endParaRPr>
            </a:p>
          </p:txBody>
        </p:sp>
        <p:sp>
          <p:nvSpPr>
            <p:cNvPr id="24" name="矩形 52"/>
            <p:cNvSpPr>
              <a:spLocks noChangeArrowheads="1"/>
            </p:cNvSpPr>
            <p:nvPr/>
          </p:nvSpPr>
          <p:spPr bwMode="auto">
            <a:xfrm>
              <a:off x="617677" y="4280"/>
              <a:ext cx="5812028" cy="200732"/>
            </a:xfrm>
            <a:prstGeom prst="rect">
              <a:avLst/>
            </a:prstGeom>
            <a:noFill/>
            <a:ln w="9525">
              <a:noFill/>
              <a:miter lim="800000"/>
              <a:headEnd/>
              <a:tailEnd/>
            </a:ln>
          </p:spPr>
          <p:txBody>
            <a:bodyPr>
              <a:spAutoFit/>
            </a:bodyPr>
            <a:lstStyle/>
            <a:p>
              <a:pPr eaLnBrk="0" hangingPunct="0">
                <a:lnSpc>
                  <a:spcPct val="150000"/>
                </a:lnSpc>
              </a:pPr>
              <a:endParaRPr lang="en-US" b="1">
                <a:solidFill>
                  <a:srgbClr val="3F3F3F"/>
                </a:solidFill>
                <a:latin typeface="微软雅黑" pitchFamily="34" charset="-122"/>
                <a:ea typeface="微软雅黑" pitchFamily="34" charset="-122"/>
                <a:sym typeface="微软雅黑" pitchFamily="34" charset="-122"/>
              </a:endParaRPr>
            </a:p>
          </p:txBody>
        </p:sp>
        <p:sp>
          <p:nvSpPr>
            <p:cNvPr id="25" name="矩形 53"/>
            <p:cNvSpPr>
              <a:spLocks noChangeArrowheads="1"/>
            </p:cNvSpPr>
            <p:nvPr/>
          </p:nvSpPr>
          <p:spPr bwMode="auto">
            <a:xfrm>
              <a:off x="0" y="0"/>
              <a:ext cx="401653" cy="1722244"/>
            </a:xfrm>
            <a:prstGeom prst="rect">
              <a:avLst/>
            </a:prstGeom>
            <a:solidFill>
              <a:srgbClr val="002060"/>
            </a:solidFill>
            <a:ln w="9525">
              <a:noFill/>
              <a:miter lim="800000"/>
              <a:headEnd/>
              <a:tailEnd/>
            </a:ln>
          </p:spPr>
          <p:txBody>
            <a:bodyPr anchor="ctr"/>
            <a:lstStyle/>
            <a:p>
              <a:pPr algn="ctr" eaLnBrk="0" hangingPunct="0"/>
              <a:endParaRPr lang="zh-CN" altLang="en-US">
                <a:solidFill>
                  <a:srgbClr val="FFFFFF"/>
                </a:solidFill>
                <a:latin typeface="等线" pitchFamily="2" charset="-122"/>
                <a:sym typeface="等线" pitchFamily="2" charset="-122"/>
              </a:endParaRPr>
            </a:p>
          </p:txBody>
        </p:sp>
      </p:grpSp>
      <p:sp>
        <p:nvSpPr>
          <p:cNvPr id="26" name="矩形 54"/>
          <p:cNvSpPr>
            <a:spLocks noChangeArrowheads="1"/>
          </p:cNvSpPr>
          <p:nvPr/>
        </p:nvSpPr>
        <p:spPr bwMode="auto">
          <a:xfrm>
            <a:off x="2132788" y="1629594"/>
            <a:ext cx="8390910" cy="3991951"/>
          </a:xfrm>
          <a:prstGeom prst="rect">
            <a:avLst/>
          </a:prstGeom>
          <a:noFill/>
          <a:ln w="9525">
            <a:noFill/>
            <a:miter lim="800000"/>
            <a:headEnd/>
            <a:tailEnd/>
          </a:ln>
        </p:spPr>
        <p:txBody>
          <a:bodyPr wrap="square" lIns="112864" tIns="56432" rIns="112864" bIns="56432">
            <a:spAutoFit/>
          </a:bodyPr>
          <a:lstStyle/>
          <a:p>
            <a:pPr marL="408188" indent="-408188" eaLnBrk="0" hangingPunct="0">
              <a:lnSpc>
                <a:spcPct val="90000"/>
              </a:lnSpc>
              <a:spcBef>
                <a:spcPts val="1190"/>
              </a:spcBef>
              <a:buFont typeface="Arial" pitchFamily="34" charset="0"/>
              <a:buChar char="•"/>
            </a:pPr>
            <a:r>
              <a:rPr lang="zh-CN" altLang="en-US" dirty="0">
                <a:latin typeface="微软雅黑" pitchFamily="34" charset="-122"/>
                <a:ea typeface="微软雅黑" pitchFamily="34" charset="-122"/>
                <a:sym typeface="Calibri" pitchFamily="34" charset="0"/>
              </a:rPr>
              <a:t>首期应付利息</a:t>
            </a:r>
            <a:r>
              <a:rPr lang="en-US" altLang="zh-CN" dirty="0">
                <a:latin typeface="微软雅黑" pitchFamily="34" charset="-122"/>
                <a:ea typeface="微软雅黑" pitchFamily="34" charset="-122"/>
                <a:sym typeface="Calibri" pitchFamily="34" charset="0"/>
              </a:rPr>
              <a:t>=</a:t>
            </a:r>
            <a:r>
              <a:rPr lang="zh-CN" altLang="en-US" dirty="0">
                <a:latin typeface="微软雅黑" pitchFamily="34" charset="-122"/>
                <a:ea typeface="微软雅黑" pitchFamily="34" charset="-122"/>
                <a:sym typeface="Calibri" pitchFamily="34" charset="0"/>
              </a:rPr>
              <a:t> ∑（票据金额×首期交易利率×首期剩余期限</a:t>
            </a:r>
            <a:r>
              <a:rPr lang="en-US" altLang="zh-CN" dirty="0">
                <a:latin typeface="微软雅黑" pitchFamily="34" charset="-122"/>
                <a:ea typeface="微软雅黑" pitchFamily="34" charset="-122"/>
                <a:sym typeface="Calibri" pitchFamily="34" charset="0"/>
              </a:rPr>
              <a:t>/360</a:t>
            </a:r>
            <a:r>
              <a:rPr lang="zh-CN" altLang="en-US" dirty="0">
                <a:latin typeface="微软雅黑" pitchFamily="34" charset="-122"/>
                <a:ea typeface="微软雅黑" pitchFamily="34" charset="-122"/>
                <a:sym typeface="Calibri" pitchFamily="34" charset="0"/>
              </a:rPr>
              <a:t>）</a:t>
            </a:r>
            <a:endParaRPr lang="en-US" altLang="zh-CN" dirty="0">
              <a:latin typeface="微软雅黑" pitchFamily="34" charset="-122"/>
              <a:ea typeface="微软雅黑" pitchFamily="34" charset="-122"/>
              <a:sym typeface="Calibri" pitchFamily="34" charset="0"/>
            </a:endParaRPr>
          </a:p>
          <a:p>
            <a:pPr marL="408188" indent="-408188" eaLnBrk="0" hangingPunct="0">
              <a:lnSpc>
                <a:spcPct val="90000"/>
              </a:lnSpc>
              <a:spcBef>
                <a:spcPts val="1190"/>
              </a:spcBef>
              <a:buFont typeface="Arial" pitchFamily="34" charset="0"/>
              <a:buChar char="•"/>
            </a:pPr>
            <a:r>
              <a:rPr lang="zh-CN" altLang="en-US" dirty="0">
                <a:latin typeface="微软雅黑" pitchFamily="34" charset="-122"/>
                <a:ea typeface="微软雅黑" pitchFamily="34" charset="-122"/>
                <a:sym typeface="Calibri" pitchFamily="34" charset="0"/>
              </a:rPr>
              <a:t>到期应付利息</a:t>
            </a:r>
            <a:r>
              <a:rPr lang="en-US" altLang="zh-CN" dirty="0">
                <a:latin typeface="微软雅黑" pitchFamily="34" charset="-122"/>
                <a:ea typeface="微软雅黑" pitchFamily="34" charset="-122"/>
                <a:sym typeface="Calibri" pitchFamily="34" charset="0"/>
              </a:rPr>
              <a:t>=</a:t>
            </a:r>
            <a:r>
              <a:rPr lang="zh-CN" altLang="en-US" dirty="0">
                <a:latin typeface="微软雅黑" pitchFamily="34" charset="-122"/>
                <a:ea typeface="微软雅黑" pitchFamily="34" charset="-122"/>
                <a:sym typeface="Calibri" pitchFamily="34" charset="0"/>
              </a:rPr>
              <a:t> ∑（票据金额×到期交易利率×到期剩余期限</a:t>
            </a:r>
            <a:r>
              <a:rPr lang="en-US" altLang="zh-CN" dirty="0">
                <a:latin typeface="微软雅黑" pitchFamily="34" charset="-122"/>
                <a:ea typeface="微软雅黑" pitchFamily="34" charset="-122"/>
                <a:sym typeface="Calibri" pitchFamily="34" charset="0"/>
              </a:rPr>
              <a:t>/360</a:t>
            </a:r>
            <a:r>
              <a:rPr lang="zh-CN" altLang="en-US" dirty="0">
                <a:latin typeface="微软雅黑" pitchFamily="34" charset="-122"/>
                <a:ea typeface="微软雅黑" pitchFamily="34" charset="-122"/>
                <a:sym typeface="Calibri" pitchFamily="34" charset="0"/>
              </a:rPr>
              <a:t>）</a:t>
            </a:r>
          </a:p>
          <a:p>
            <a:pPr marL="408188" indent="-408188" eaLnBrk="0" hangingPunct="0">
              <a:lnSpc>
                <a:spcPct val="90000"/>
              </a:lnSpc>
              <a:spcBef>
                <a:spcPts val="1190"/>
              </a:spcBef>
              <a:buFont typeface="Arial" pitchFamily="34" charset="0"/>
              <a:buChar char="•"/>
            </a:pPr>
            <a:r>
              <a:rPr lang="zh-CN" altLang="en-US" dirty="0">
                <a:latin typeface="微软雅黑" pitchFamily="34" charset="-122"/>
                <a:ea typeface="微软雅黑" pitchFamily="34" charset="-122"/>
                <a:sym typeface="Calibri" pitchFamily="34" charset="0"/>
              </a:rPr>
              <a:t>首期结算金额</a:t>
            </a:r>
            <a:r>
              <a:rPr lang="en-US" altLang="zh-CN" dirty="0">
                <a:latin typeface="微软雅黑" pitchFamily="34" charset="-122"/>
                <a:ea typeface="微软雅黑" pitchFamily="34" charset="-122"/>
                <a:sym typeface="Calibri" pitchFamily="34" charset="0"/>
              </a:rPr>
              <a:t>=</a:t>
            </a:r>
            <a:r>
              <a:rPr lang="zh-CN" altLang="en-US" dirty="0">
                <a:latin typeface="微软雅黑" pitchFamily="34" charset="-122"/>
                <a:ea typeface="微软雅黑" pitchFamily="34" charset="-122"/>
                <a:sym typeface="Calibri" pitchFamily="34" charset="0"/>
              </a:rPr>
              <a:t>票面总额</a:t>
            </a:r>
            <a:r>
              <a:rPr lang="en-US" altLang="zh-CN" dirty="0">
                <a:latin typeface="微软雅黑" pitchFamily="34" charset="-122"/>
                <a:ea typeface="微软雅黑" pitchFamily="34" charset="-122"/>
                <a:sym typeface="Calibri" pitchFamily="34" charset="0"/>
              </a:rPr>
              <a:t>-</a:t>
            </a:r>
            <a:r>
              <a:rPr lang="zh-CN" altLang="en-US" dirty="0">
                <a:latin typeface="微软雅黑" pitchFamily="34" charset="-122"/>
                <a:ea typeface="微软雅黑" pitchFamily="34" charset="-122"/>
                <a:sym typeface="Calibri" pitchFamily="34" charset="0"/>
              </a:rPr>
              <a:t>首期应付利息</a:t>
            </a:r>
          </a:p>
          <a:p>
            <a:pPr marL="408188" indent="-408188" eaLnBrk="0" hangingPunct="0">
              <a:lnSpc>
                <a:spcPct val="90000"/>
              </a:lnSpc>
              <a:spcBef>
                <a:spcPts val="1190"/>
              </a:spcBef>
              <a:buFont typeface="Arial" pitchFamily="34" charset="0"/>
              <a:buChar char="•"/>
            </a:pPr>
            <a:r>
              <a:rPr lang="zh-CN" altLang="en-US" dirty="0">
                <a:latin typeface="微软雅黑" pitchFamily="34" charset="-122"/>
                <a:ea typeface="微软雅黑" pitchFamily="34" charset="-122"/>
                <a:sym typeface="Calibri" pitchFamily="34" charset="0"/>
              </a:rPr>
              <a:t>到期结算金额</a:t>
            </a:r>
            <a:r>
              <a:rPr lang="en-US" altLang="zh-CN" dirty="0">
                <a:latin typeface="微软雅黑" pitchFamily="34" charset="-122"/>
                <a:ea typeface="微软雅黑" pitchFamily="34" charset="-122"/>
                <a:sym typeface="Calibri" pitchFamily="34" charset="0"/>
              </a:rPr>
              <a:t>=</a:t>
            </a:r>
            <a:r>
              <a:rPr lang="zh-CN" altLang="en-US" dirty="0">
                <a:latin typeface="微软雅黑" pitchFamily="34" charset="-122"/>
                <a:ea typeface="微软雅黑" pitchFamily="34" charset="-122"/>
                <a:sym typeface="Calibri" pitchFamily="34" charset="0"/>
              </a:rPr>
              <a:t>票面总额</a:t>
            </a:r>
            <a:r>
              <a:rPr lang="en-US" altLang="zh-CN" dirty="0">
                <a:latin typeface="微软雅黑" pitchFamily="34" charset="-122"/>
                <a:ea typeface="微软雅黑" pitchFamily="34" charset="-122"/>
                <a:sym typeface="Calibri" pitchFamily="34" charset="0"/>
              </a:rPr>
              <a:t>-</a:t>
            </a:r>
            <a:r>
              <a:rPr lang="zh-CN" altLang="en-US" dirty="0">
                <a:latin typeface="微软雅黑" pitchFamily="34" charset="-122"/>
                <a:ea typeface="微软雅黑" pitchFamily="34" charset="-122"/>
                <a:sym typeface="Calibri" pitchFamily="34" charset="0"/>
              </a:rPr>
              <a:t>到期应付利息</a:t>
            </a:r>
          </a:p>
          <a:p>
            <a:pPr marL="408188" indent="-408188" eaLnBrk="0" hangingPunct="0">
              <a:lnSpc>
                <a:spcPct val="90000"/>
              </a:lnSpc>
              <a:spcBef>
                <a:spcPts val="1190"/>
              </a:spcBef>
              <a:buFont typeface="Arial" pitchFamily="34" charset="0"/>
              <a:buChar char="•"/>
            </a:pPr>
            <a:r>
              <a:rPr lang="zh-CN" altLang="en-US" dirty="0">
                <a:latin typeface="微软雅黑" pitchFamily="34" charset="-122"/>
                <a:ea typeface="微软雅黑" pitchFamily="34" charset="-122"/>
                <a:sym typeface="Calibri" pitchFamily="34" charset="0"/>
              </a:rPr>
              <a:t>首期结算日</a:t>
            </a:r>
            <a:r>
              <a:rPr lang="en-US" altLang="zh-CN" dirty="0">
                <a:latin typeface="微软雅黑" pitchFamily="34" charset="-122"/>
                <a:ea typeface="微软雅黑" pitchFamily="34" charset="-122"/>
                <a:sym typeface="Calibri" pitchFamily="34" charset="0"/>
              </a:rPr>
              <a:t>=</a:t>
            </a:r>
            <a:r>
              <a:rPr lang="zh-CN" altLang="en-US" dirty="0">
                <a:latin typeface="微软雅黑" pitchFamily="34" charset="-122"/>
                <a:ea typeface="微软雅黑" pitchFamily="34" charset="-122"/>
                <a:sym typeface="Calibri" pitchFamily="34" charset="0"/>
              </a:rPr>
              <a:t>成交日</a:t>
            </a:r>
            <a:r>
              <a:rPr lang="en-US" altLang="zh-CN" dirty="0">
                <a:latin typeface="微软雅黑" pitchFamily="34" charset="-122"/>
                <a:ea typeface="微软雅黑" pitchFamily="34" charset="-122"/>
                <a:sym typeface="Calibri" pitchFamily="34" charset="0"/>
              </a:rPr>
              <a:t>+</a:t>
            </a:r>
            <a:r>
              <a:rPr lang="zh-CN" altLang="en-US" dirty="0">
                <a:latin typeface="微软雅黑" pitchFamily="34" charset="-122"/>
                <a:ea typeface="微软雅黑" pitchFamily="34" charset="-122"/>
                <a:sym typeface="Calibri" pitchFamily="34" charset="0"/>
              </a:rPr>
              <a:t>清算速度</a:t>
            </a:r>
          </a:p>
          <a:p>
            <a:pPr marL="408188" indent="-408188" eaLnBrk="0" hangingPunct="0">
              <a:lnSpc>
                <a:spcPct val="90000"/>
              </a:lnSpc>
              <a:spcBef>
                <a:spcPts val="1190"/>
              </a:spcBef>
              <a:buFont typeface="Arial" pitchFamily="34" charset="0"/>
              <a:buChar char="•"/>
            </a:pPr>
            <a:r>
              <a:rPr lang="zh-CN" altLang="en-US" dirty="0">
                <a:latin typeface="微软雅黑" pitchFamily="34" charset="-122"/>
                <a:ea typeface="微软雅黑" pitchFamily="34" charset="-122"/>
                <a:sym typeface="Calibri" pitchFamily="34" charset="0"/>
              </a:rPr>
              <a:t>到期结算日</a:t>
            </a:r>
            <a:r>
              <a:rPr lang="en-US" altLang="zh-CN" dirty="0">
                <a:latin typeface="微软雅黑" pitchFamily="34" charset="-122"/>
                <a:ea typeface="微软雅黑" pitchFamily="34" charset="-122"/>
                <a:sym typeface="Calibri" pitchFamily="34" charset="0"/>
              </a:rPr>
              <a:t>=</a:t>
            </a:r>
            <a:r>
              <a:rPr lang="zh-CN" altLang="en-US" dirty="0">
                <a:latin typeface="微软雅黑" pitchFamily="34" charset="-122"/>
                <a:ea typeface="微软雅黑" pitchFamily="34" charset="-122"/>
                <a:sym typeface="Calibri" pitchFamily="34" charset="0"/>
              </a:rPr>
              <a:t>首期结算日</a:t>
            </a:r>
            <a:r>
              <a:rPr lang="en-US" altLang="zh-CN" dirty="0">
                <a:latin typeface="微软雅黑" pitchFamily="34" charset="-122"/>
                <a:ea typeface="微软雅黑" pitchFamily="34" charset="-122"/>
                <a:sym typeface="Calibri" pitchFamily="34" charset="0"/>
              </a:rPr>
              <a:t>+</a:t>
            </a:r>
            <a:r>
              <a:rPr lang="zh-CN" altLang="en-US" dirty="0">
                <a:latin typeface="微软雅黑" pitchFamily="34" charset="-122"/>
                <a:ea typeface="微软雅黑" pitchFamily="34" charset="-122"/>
                <a:sym typeface="Calibri" pitchFamily="34" charset="0"/>
              </a:rPr>
              <a:t>回购</a:t>
            </a:r>
            <a:r>
              <a:rPr lang="zh-CN" altLang="en-US" dirty="0" smtClean="0">
                <a:latin typeface="微软雅黑" pitchFamily="34" charset="-122"/>
                <a:ea typeface="微软雅黑" pitchFamily="34" charset="-122"/>
                <a:sym typeface="Calibri" pitchFamily="34" charset="0"/>
              </a:rPr>
              <a:t>期限</a:t>
            </a:r>
            <a:endParaRPr lang="en-US" altLang="zh-CN" dirty="0" smtClean="0">
              <a:latin typeface="微软雅黑" pitchFamily="34" charset="-122"/>
              <a:ea typeface="微软雅黑" pitchFamily="34" charset="-122"/>
              <a:sym typeface="Calibri" pitchFamily="34" charset="0"/>
            </a:endParaRPr>
          </a:p>
          <a:p>
            <a:pPr marL="408188" indent="-408188" eaLnBrk="0" hangingPunct="0">
              <a:lnSpc>
                <a:spcPct val="90000"/>
              </a:lnSpc>
              <a:spcBef>
                <a:spcPts val="1190"/>
              </a:spcBef>
              <a:buFont typeface="Arial" pitchFamily="34" charset="0"/>
              <a:buChar char="•"/>
            </a:pPr>
            <a:r>
              <a:rPr lang="zh-CN" altLang="en-US" dirty="0">
                <a:latin typeface="微软雅黑" pitchFamily="34" charset="-122"/>
                <a:ea typeface="微软雅黑" pitchFamily="34" charset="-122"/>
                <a:sym typeface="Calibri" pitchFamily="34" charset="0"/>
              </a:rPr>
              <a:t>首期</a:t>
            </a:r>
            <a:r>
              <a:rPr lang="zh-CN" altLang="en-US" dirty="0" smtClean="0">
                <a:latin typeface="微软雅黑" pitchFamily="34" charset="-122"/>
                <a:ea typeface="微软雅黑" pitchFamily="34" charset="-122"/>
                <a:sym typeface="Calibri" pitchFamily="34" charset="0"/>
              </a:rPr>
              <a:t>剩余期限</a:t>
            </a:r>
            <a:r>
              <a:rPr lang="en-US" altLang="zh-CN" dirty="0" smtClean="0">
                <a:latin typeface="微软雅黑" pitchFamily="34" charset="-122"/>
                <a:ea typeface="微软雅黑" pitchFamily="34" charset="-122"/>
                <a:sym typeface="Calibri" pitchFamily="34" charset="0"/>
              </a:rPr>
              <a:t>=</a:t>
            </a:r>
            <a:r>
              <a:rPr lang="zh-CN" altLang="en-US" dirty="0" smtClean="0">
                <a:latin typeface="微软雅黑" pitchFamily="34" charset="-122"/>
                <a:ea typeface="微软雅黑" pitchFamily="34" charset="-122"/>
                <a:sym typeface="Calibri" pitchFamily="34" charset="0"/>
              </a:rPr>
              <a:t>票据到期日</a:t>
            </a:r>
            <a:r>
              <a:rPr lang="en-US" altLang="zh-CN" dirty="0" smtClean="0">
                <a:latin typeface="微软雅黑" pitchFamily="34" charset="-122"/>
                <a:ea typeface="微软雅黑" pitchFamily="34" charset="-122"/>
                <a:sym typeface="Calibri" pitchFamily="34" charset="0"/>
              </a:rPr>
              <a:t>-</a:t>
            </a:r>
            <a:r>
              <a:rPr lang="zh-CN" altLang="en-US" dirty="0" smtClean="0">
                <a:latin typeface="微软雅黑" pitchFamily="34" charset="-122"/>
                <a:ea typeface="微软雅黑" pitchFamily="34" charset="-122"/>
                <a:sym typeface="Calibri" pitchFamily="34" charset="0"/>
              </a:rPr>
              <a:t>首期结算日</a:t>
            </a:r>
            <a:endParaRPr lang="en-US" altLang="zh-CN" dirty="0" smtClean="0">
              <a:latin typeface="微软雅黑" pitchFamily="34" charset="-122"/>
              <a:ea typeface="微软雅黑" pitchFamily="34" charset="-122"/>
              <a:sym typeface="Calibri" pitchFamily="34" charset="0"/>
            </a:endParaRPr>
          </a:p>
          <a:p>
            <a:pPr marL="408188" indent="-408188" eaLnBrk="0" hangingPunct="0">
              <a:lnSpc>
                <a:spcPct val="90000"/>
              </a:lnSpc>
              <a:spcBef>
                <a:spcPts val="1190"/>
              </a:spcBef>
              <a:buFont typeface="Arial" pitchFamily="34" charset="0"/>
              <a:buChar char="•"/>
            </a:pPr>
            <a:r>
              <a:rPr lang="zh-CN" altLang="en-US" dirty="0" smtClean="0">
                <a:latin typeface="微软雅黑" pitchFamily="34" charset="-122"/>
                <a:ea typeface="微软雅黑" pitchFamily="34" charset="-122"/>
                <a:sym typeface="Calibri" pitchFamily="34" charset="0"/>
              </a:rPr>
              <a:t>到期剩余期限</a:t>
            </a:r>
            <a:r>
              <a:rPr lang="en-US" altLang="zh-CN" dirty="0" smtClean="0">
                <a:latin typeface="微软雅黑" pitchFamily="34" charset="-122"/>
                <a:ea typeface="微软雅黑" pitchFamily="34" charset="-122"/>
                <a:sym typeface="Calibri" pitchFamily="34" charset="0"/>
              </a:rPr>
              <a:t>=</a:t>
            </a:r>
            <a:r>
              <a:rPr lang="zh-CN" altLang="en-US" dirty="0" smtClean="0">
                <a:latin typeface="微软雅黑" pitchFamily="34" charset="-122"/>
                <a:ea typeface="微软雅黑" pitchFamily="34" charset="-122"/>
                <a:sym typeface="Calibri" pitchFamily="34" charset="0"/>
              </a:rPr>
              <a:t>票据到期日</a:t>
            </a:r>
            <a:r>
              <a:rPr lang="en-US" altLang="zh-CN" dirty="0" smtClean="0">
                <a:latin typeface="微软雅黑" pitchFamily="34" charset="-122"/>
                <a:ea typeface="微软雅黑" pitchFamily="34" charset="-122"/>
                <a:sym typeface="Calibri" pitchFamily="34" charset="0"/>
              </a:rPr>
              <a:t>-</a:t>
            </a:r>
            <a:r>
              <a:rPr lang="zh-CN" altLang="en-US" dirty="0" smtClean="0">
                <a:latin typeface="微软雅黑" pitchFamily="34" charset="-122"/>
                <a:ea typeface="微软雅黑" pitchFamily="34" charset="-122"/>
                <a:sym typeface="Calibri" pitchFamily="34" charset="0"/>
              </a:rPr>
              <a:t>到期结算日</a:t>
            </a:r>
            <a:endParaRPr lang="zh-CN" altLang="en-US" dirty="0">
              <a:latin typeface="微软雅黑" pitchFamily="34" charset="-122"/>
              <a:ea typeface="微软雅黑" pitchFamily="34" charset="-122"/>
              <a:sym typeface="Calibri" pitchFamily="34" charset="0"/>
            </a:endParaRPr>
          </a:p>
          <a:p>
            <a:pPr marL="408188" indent="-408188" eaLnBrk="0" hangingPunct="0">
              <a:lnSpc>
                <a:spcPct val="90000"/>
              </a:lnSpc>
              <a:spcBef>
                <a:spcPts val="1190"/>
              </a:spcBef>
              <a:buFont typeface="Arial" pitchFamily="34" charset="0"/>
              <a:buChar char="•"/>
            </a:pPr>
            <a:r>
              <a:rPr lang="zh-CN" altLang="en-US" dirty="0">
                <a:latin typeface="微软雅黑" pitchFamily="34" charset="-122"/>
                <a:ea typeface="微软雅黑" pitchFamily="34" charset="-122"/>
                <a:sym typeface="Calibri" pitchFamily="34" charset="0"/>
              </a:rPr>
              <a:t>回购收益率</a:t>
            </a:r>
            <a:r>
              <a:rPr lang="en-US" altLang="zh-CN" dirty="0">
                <a:latin typeface="微软雅黑" pitchFamily="34" charset="-122"/>
                <a:ea typeface="微软雅黑" pitchFamily="34" charset="-122"/>
                <a:sym typeface="Calibri" pitchFamily="34" charset="0"/>
              </a:rPr>
              <a:t>=</a:t>
            </a:r>
            <a:r>
              <a:rPr lang="zh-CN" altLang="en-US" dirty="0">
                <a:latin typeface="微软雅黑" pitchFamily="34" charset="-122"/>
                <a:ea typeface="微软雅黑" pitchFamily="34" charset="-122"/>
                <a:sym typeface="Calibri" pitchFamily="34" charset="0"/>
              </a:rPr>
              <a:t>（到期结算金额</a:t>
            </a:r>
            <a:r>
              <a:rPr lang="en-US" altLang="zh-CN" dirty="0">
                <a:latin typeface="微软雅黑" pitchFamily="34" charset="-122"/>
                <a:ea typeface="微软雅黑" pitchFamily="34" charset="-122"/>
                <a:sym typeface="Calibri" pitchFamily="34" charset="0"/>
              </a:rPr>
              <a:t>/</a:t>
            </a:r>
            <a:r>
              <a:rPr lang="zh-CN" altLang="en-US" dirty="0">
                <a:latin typeface="微软雅黑" pitchFamily="34" charset="-122"/>
                <a:ea typeface="微软雅黑" pitchFamily="34" charset="-122"/>
                <a:sym typeface="Calibri" pitchFamily="34" charset="0"/>
              </a:rPr>
              <a:t>首期结算金额</a:t>
            </a:r>
            <a:r>
              <a:rPr lang="en-US" altLang="zh-CN" dirty="0">
                <a:latin typeface="微软雅黑" pitchFamily="34" charset="-122"/>
                <a:ea typeface="微软雅黑" pitchFamily="34" charset="-122"/>
                <a:sym typeface="Calibri" pitchFamily="34" charset="0"/>
              </a:rPr>
              <a:t>-1</a:t>
            </a:r>
            <a:r>
              <a:rPr lang="zh-CN" altLang="en-US" dirty="0">
                <a:latin typeface="微软雅黑" pitchFamily="34" charset="-122"/>
                <a:ea typeface="微软雅黑" pitchFamily="34" charset="-122"/>
                <a:sym typeface="Calibri" pitchFamily="34" charset="0"/>
              </a:rPr>
              <a:t>）×</a:t>
            </a:r>
            <a:r>
              <a:rPr lang="en-US" altLang="zh-CN" dirty="0">
                <a:latin typeface="微软雅黑" pitchFamily="34" charset="-122"/>
                <a:ea typeface="微软雅黑" pitchFamily="34" charset="-122"/>
                <a:sym typeface="Calibri" pitchFamily="34" charset="0"/>
              </a:rPr>
              <a:t>360/</a:t>
            </a:r>
            <a:r>
              <a:rPr lang="zh-CN" altLang="en-US" dirty="0">
                <a:latin typeface="微软雅黑" pitchFamily="34" charset="-122"/>
                <a:ea typeface="微软雅黑" pitchFamily="34" charset="-122"/>
                <a:sym typeface="Calibri" pitchFamily="34" charset="0"/>
              </a:rPr>
              <a:t>回购期限</a:t>
            </a:r>
          </a:p>
          <a:p>
            <a:pPr marL="408188" indent="-408188" eaLnBrk="0" hangingPunct="0">
              <a:lnSpc>
                <a:spcPct val="90000"/>
              </a:lnSpc>
              <a:spcBef>
                <a:spcPts val="1190"/>
              </a:spcBef>
              <a:buFont typeface="Arial" pitchFamily="34" charset="0"/>
              <a:buChar char="•"/>
            </a:pPr>
            <a:r>
              <a:rPr lang="zh-CN" altLang="en-US" dirty="0">
                <a:solidFill>
                  <a:srgbClr val="000000"/>
                </a:solidFill>
                <a:latin typeface="微软雅黑" pitchFamily="34" charset="-122"/>
                <a:ea typeface="微软雅黑" pitchFamily="34" charset="-122"/>
                <a:sym typeface="微软雅黑" pitchFamily="34" charset="-122"/>
              </a:rPr>
              <a:t>回购期限=回购业务的天数</a:t>
            </a:r>
          </a:p>
        </p:txBody>
      </p:sp>
    </p:spTree>
    <p:extLst>
      <p:ext uri="{BB962C8B-B14F-4D97-AF65-F5344CB8AC3E}">
        <p14:creationId xmlns:p14="http://schemas.microsoft.com/office/powerpoint/2010/main" val="18666701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椭圆 30"/>
          <p:cNvSpPr>
            <a:spLocks noChangeArrowheads="1"/>
          </p:cNvSpPr>
          <p:nvPr/>
        </p:nvSpPr>
        <p:spPr bwMode="auto">
          <a:xfrm>
            <a:off x="10372435" y="139732"/>
            <a:ext cx="950259" cy="943194"/>
          </a:xfrm>
          <a:prstGeom prst="ellipse">
            <a:avLst/>
          </a:prstGeom>
          <a:solidFill>
            <a:srgbClr val="FFC000"/>
          </a:solidFill>
          <a:ln w="9525">
            <a:noFill/>
            <a:round/>
          </a:ln>
        </p:spPr>
        <p:txBody>
          <a:bodyPr lIns="112864" tIns="56432" rIns="112864" bIns="56432" anchor="ctr"/>
          <a:lstStyle/>
          <a:p>
            <a:pPr algn="ctr"/>
            <a:endParaRPr lang="zh-CN" altLang="en-US" sz="1400">
              <a:solidFill>
                <a:srgbClr val="FFFFFF"/>
              </a:solidFill>
              <a:latin typeface="宋体" panose="02010600030101010101" pitchFamily="2" charset="-122"/>
              <a:sym typeface="宋体" panose="02010600030101010101" pitchFamily="2" charset="-122"/>
            </a:endParaRPr>
          </a:p>
        </p:txBody>
      </p:sp>
      <p:sp>
        <p:nvSpPr>
          <p:cNvPr id="24579" name="矩形 27"/>
          <p:cNvSpPr>
            <a:spLocks noChangeArrowheads="1"/>
          </p:cNvSpPr>
          <p:nvPr/>
        </p:nvSpPr>
        <p:spPr bwMode="auto">
          <a:xfrm>
            <a:off x="10583" y="6276842"/>
            <a:ext cx="12179830" cy="574808"/>
          </a:xfrm>
          <a:prstGeom prst="rect">
            <a:avLst/>
          </a:prstGeom>
          <a:solidFill>
            <a:srgbClr val="002060"/>
          </a:solidFill>
          <a:ln w="9525">
            <a:noFill/>
            <a:miter lim="800000"/>
          </a:ln>
        </p:spPr>
        <p:txBody>
          <a:bodyPr lIns="112864" tIns="56432" rIns="112864" bIns="56432" anchor="ctr"/>
          <a:lstStyle/>
          <a:p>
            <a:pPr algn="ctr"/>
            <a:endParaRPr lang="zh-CN" altLang="en-US">
              <a:solidFill>
                <a:srgbClr val="FFFFFF"/>
              </a:solidFill>
              <a:latin typeface="宋体" panose="02010600030101010101" pitchFamily="2" charset="-122"/>
              <a:sym typeface="宋体" panose="02010600030101010101" pitchFamily="2" charset="-122"/>
            </a:endParaRPr>
          </a:p>
        </p:txBody>
      </p:sp>
      <p:sp>
        <p:nvSpPr>
          <p:cNvPr id="24580" name="矩形 28"/>
          <p:cNvSpPr>
            <a:spLocks noChangeArrowheads="1"/>
          </p:cNvSpPr>
          <p:nvPr/>
        </p:nvSpPr>
        <p:spPr bwMode="auto">
          <a:xfrm>
            <a:off x="10583" y="6264139"/>
            <a:ext cx="12179830" cy="125441"/>
          </a:xfrm>
          <a:prstGeom prst="rect">
            <a:avLst/>
          </a:prstGeom>
          <a:solidFill>
            <a:srgbClr val="595959"/>
          </a:solidFill>
          <a:ln w="9525">
            <a:noFill/>
            <a:miter lim="800000"/>
          </a:ln>
        </p:spPr>
        <p:txBody>
          <a:bodyPr lIns="112864" tIns="56432" rIns="112864" bIns="56432" anchor="ctr"/>
          <a:lstStyle/>
          <a:p>
            <a:pPr algn="ctr"/>
            <a:endParaRPr lang="zh-CN" altLang="en-US">
              <a:solidFill>
                <a:srgbClr val="FFFFFF"/>
              </a:solidFill>
              <a:latin typeface="宋体" panose="02010600030101010101" pitchFamily="2" charset="-122"/>
              <a:sym typeface="宋体" panose="02010600030101010101" pitchFamily="2" charset="-122"/>
            </a:endParaRPr>
          </a:p>
        </p:txBody>
      </p:sp>
      <p:sp>
        <p:nvSpPr>
          <p:cNvPr id="24581" name="矩形 3"/>
          <p:cNvSpPr>
            <a:spLocks noChangeArrowheads="1"/>
          </p:cNvSpPr>
          <p:nvPr/>
        </p:nvSpPr>
        <p:spPr bwMode="auto">
          <a:xfrm>
            <a:off x="10918463" y="541463"/>
            <a:ext cx="1271950" cy="431900"/>
          </a:xfrm>
          <a:prstGeom prst="rect">
            <a:avLst/>
          </a:prstGeom>
          <a:solidFill>
            <a:srgbClr val="002060"/>
          </a:solidFill>
          <a:ln w="9525">
            <a:noFill/>
            <a:miter lim="800000"/>
          </a:ln>
        </p:spPr>
        <p:txBody>
          <a:bodyPr lIns="112864" tIns="56432" rIns="112864" bIns="56432" anchor="ctr"/>
          <a:lstStyle/>
          <a:p>
            <a:pPr algn="ctr"/>
            <a:fld id="{66DD91BF-C52B-4291-9056-B8CE85F9B68D}" type="slidenum">
              <a:rPr lang="zh-CN" altLang="zh-CN" b="1">
                <a:solidFill>
                  <a:srgbClr val="FFFFFF"/>
                </a:solidFill>
                <a:ea typeface="方正兰亭细黑_GBK"/>
                <a:cs typeface="方正兰亭细黑_GBK"/>
              </a:rPr>
              <a:pPr algn="ctr"/>
              <a:t>3</a:t>
            </a:fld>
            <a:endParaRPr lang="zh-CN" altLang="zh-CN" b="1">
              <a:solidFill>
                <a:srgbClr val="FFFFFF"/>
              </a:solidFill>
              <a:ea typeface="方正兰亭细黑_GBK"/>
              <a:cs typeface="方正兰亭细黑_GBK"/>
            </a:endParaRPr>
          </a:p>
        </p:txBody>
      </p:sp>
      <p:sp>
        <p:nvSpPr>
          <p:cNvPr id="24582" name="矩形 4"/>
          <p:cNvSpPr>
            <a:spLocks noChangeArrowheads="1"/>
          </p:cNvSpPr>
          <p:nvPr/>
        </p:nvSpPr>
        <p:spPr bwMode="auto">
          <a:xfrm>
            <a:off x="10810527" y="541463"/>
            <a:ext cx="74074" cy="431900"/>
          </a:xfrm>
          <a:prstGeom prst="rect">
            <a:avLst/>
          </a:prstGeom>
          <a:solidFill>
            <a:srgbClr val="002060"/>
          </a:solidFill>
          <a:ln w="9525">
            <a:noFill/>
            <a:miter lim="800000"/>
          </a:ln>
        </p:spPr>
        <p:txBody>
          <a:bodyPr lIns="112864" tIns="56432" rIns="112864" bIns="56432" anchor="ctr"/>
          <a:lstStyle/>
          <a:p>
            <a:pPr algn="ctr"/>
            <a:endParaRPr lang="zh-CN" altLang="zh-CN">
              <a:solidFill>
                <a:srgbClr val="FFFFFF"/>
              </a:solidFill>
              <a:ea typeface="方正兰亭细黑_GBK"/>
              <a:cs typeface="方正兰亭细黑_GBK"/>
            </a:endParaRPr>
          </a:p>
        </p:txBody>
      </p:sp>
      <p:sp>
        <p:nvSpPr>
          <p:cNvPr id="24583" name="矩形 5"/>
          <p:cNvSpPr>
            <a:spLocks noChangeArrowheads="1"/>
          </p:cNvSpPr>
          <p:nvPr/>
        </p:nvSpPr>
        <p:spPr bwMode="auto">
          <a:xfrm>
            <a:off x="10711057" y="744711"/>
            <a:ext cx="63492" cy="225478"/>
          </a:xfrm>
          <a:prstGeom prst="rect">
            <a:avLst/>
          </a:prstGeom>
          <a:solidFill>
            <a:srgbClr val="002060"/>
          </a:solidFill>
          <a:ln w="9525">
            <a:noFill/>
            <a:miter lim="800000"/>
          </a:ln>
        </p:spPr>
        <p:txBody>
          <a:bodyPr lIns="112864" tIns="56432" rIns="112864" bIns="56432" anchor="ctr"/>
          <a:lstStyle/>
          <a:p>
            <a:pPr algn="ctr"/>
            <a:endParaRPr lang="zh-CN" altLang="zh-CN">
              <a:solidFill>
                <a:srgbClr val="FFFFFF"/>
              </a:solidFill>
              <a:ea typeface="方正兰亭细黑_GBK"/>
              <a:cs typeface="方正兰亭细黑_GBK"/>
            </a:endParaRPr>
          </a:p>
        </p:txBody>
      </p:sp>
      <p:grpSp>
        <p:nvGrpSpPr>
          <p:cNvPr id="2" name="Group 5"/>
          <p:cNvGrpSpPr/>
          <p:nvPr/>
        </p:nvGrpSpPr>
        <p:grpSpPr bwMode="auto">
          <a:xfrm>
            <a:off x="546030" y="-134968"/>
            <a:ext cx="9386813" cy="1165399"/>
            <a:chOff x="73029" y="20672"/>
            <a:chExt cx="9387401" cy="1217711"/>
          </a:xfrm>
        </p:grpSpPr>
        <p:grpSp>
          <p:nvGrpSpPr>
            <p:cNvPr id="3" name="Group 6"/>
            <p:cNvGrpSpPr/>
            <p:nvPr/>
          </p:nvGrpSpPr>
          <p:grpSpPr bwMode="auto">
            <a:xfrm>
              <a:off x="73029" y="20672"/>
              <a:ext cx="2429623" cy="1217711"/>
              <a:chOff x="73029" y="20672"/>
              <a:chExt cx="2429623" cy="1217711"/>
            </a:xfrm>
          </p:grpSpPr>
          <p:sp>
            <p:nvSpPr>
              <p:cNvPr id="24604" name="椭圆 30"/>
              <p:cNvSpPr>
                <a:spLocks noChangeArrowheads="1"/>
              </p:cNvSpPr>
              <p:nvPr/>
            </p:nvSpPr>
            <p:spPr bwMode="auto">
              <a:xfrm>
                <a:off x="73029" y="639218"/>
                <a:ext cx="620731" cy="599165"/>
              </a:xfrm>
              <a:prstGeom prst="ellipse">
                <a:avLst/>
              </a:prstGeom>
              <a:solidFill>
                <a:srgbClr val="FFC000"/>
              </a:solidFill>
              <a:ln w="9525">
                <a:noFill/>
                <a:round/>
              </a:ln>
            </p:spPr>
            <p:txBody>
              <a:bodyPr anchor="ctr"/>
              <a:lstStyle/>
              <a:p>
                <a:pPr algn="ctr"/>
                <a:endParaRPr lang="zh-CN" altLang="zh-CN" sz="1400">
                  <a:solidFill>
                    <a:srgbClr val="FFFFFF"/>
                  </a:solidFill>
                  <a:latin typeface="宋体" panose="02010600030101010101" pitchFamily="2" charset="-122"/>
                  <a:sym typeface="宋体" panose="02010600030101010101" pitchFamily="2" charset="-122"/>
                </a:endParaRPr>
              </a:p>
            </p:txBody>
          </p:sp>
          <p:sp>
            <p:nvSpPr>
              <p:cNvPr id="24605" name="TextBox 31"/>
              <p:cNvSpPr>
                <a:spLocks noChangeArrowheads="1"/>
              </p:cNvSpPr>
              <p:nvPr/>
            </p:nvSpPr>
            <p:spPr bwMode="auto">
              <a:xfrm>
                <a:off x="255563" y="20672"/>
                <a:ext cx="2247089" cy="1173810"/>
              </a:xfrm>
              <a:prstGeom prst="rect">
                <a:avLst/>
              </a:prstGeom>
              <a:noFill/>
              <a:ln w="9525">
                <a:noFill/>
                <a:miter lim="800000"/>
              </a:ln>
            </p:spPr>
            <p:txBody>
              <a:bodyPr>
                <a:spAutoFit/>
              </a:bodyPr>
              <a:lstStyle/>
              <a:p>
                <a:endParaRPr lang="zh-CN" altLang="en-US" sz="6700" dirty="0">
                  <a:sym typeface="Calibri" panose="020F0502020204030204" pitchFamily="34" charset="0"/>
                </a:endParaRPr>
              </a:p>
            </p:txBody>
          </p:sp>
        </p:grpSp>
        <p:sp>
          <p:nvSpPr>
            <p:cNvPr id="24602" name="TextBox 22"/>
            <p:cNvSpPr>
              <a:spLocks noChangeArrowheads="1"/>
            </p:cNvSpPr>
            <p:nvPr/>
          </p:nvSpPr>
          <p:spPr bwMode="auto">
            <a:xfrm>
              <a:off x="1590379" y="566071"/>
              <a:ext cx="7870051" cy="578866"/>
            </a:xfrm>
            <a:prstGeom prst="rect">
              <a:avLst/>
            </a:prstGeom>
            <a:noFill/>
            <a:ln w="9525">
              <a:noFill/>
              <a:miter lim="800000"/>
            </a:ln>
          </p:spPr>
          <p:txBody>
            <a:bodyPr wrap="square">
              <a:spAutoFit/>
            </a:bodyPr>
            <a:lstStyle/>
            <a:p>
              <a:r>
                <a:rPr lang="zh-CN" altLang="en-US" sz="3000" b="1" dirty="0" smtClean="0">
                  <a:solidFill>
                    <a:srgbClr val="262626"/>
                  </a:solidFill>
                  <a:latin typeface="微软雅黑" panose="020B0503020204020204" pitchFamily="34" charset="-122"/>
                  <a:ea typeface="微软雅黑" panose="020B0503020204020204" pitchFamily="34" charset="-122"/>
                  <a:sym typeface="Calibri" panose="020F0502020204030204" pitchFamily="34" charset="0"/>
                </a:rPr>
                <a:t>市场参与者</a:t>
              </a:r>
              <a:endParaRPr lang="en-US" altLang="zh-CN" sz="3000" b="1" dirty="0">
                <a:solidFill>
                  <a:srgbClr val="262626"/>
                </a:solidFill>
                <a:latin typeface="微软雅黑" panose="020B0503020204020204" pitchFamily="34" charset="-122"/>
                <a:ea typeface="微软雅黑" panose="020B0503020204020204" pitchFamily="34" charset="-122"/>
                <a:sym typeface="Calibri" panose="020F0502020204030204" pitchFamily="34" charset="0"/>
              </a:endParaRPr>
            </a:p>
          </p:txBody>
        </p:sp>
        <p:sp>
          <p:nvSpPr>
            <p:cNvPr id="24603" name="直接连接符 21"/>
            <p:cNvSpPr>
              <a:spLocks noChangeShapeType="1"/>
            </p:cNvSpPr>
            <p:nvPr/>
          </p:nvSpPr>
          <p:spPr bwMode="auto">
            <a:xfrm>
              <a:off x="693760" y="1044733"/>
              <a:ext cx="3600400" cy="1"/>
            </a:xfrm>
            <a:prstGeom prst="line">
              <a:avLst/>
            </a:prstGeom>
            <a:noFill/>
            <a:ln w="19050">
              <a:solidFill>
                <a:srgbClr val="002060"/>
              </a:solidFill>
              <a:round/>
            </a:ln>
          </p:spPr>
          <p:txBody>
            <a:bodyPr/>
            <a:lstStyle/>
            <a:p>
              <a:endParaRPr lang="zh-CN" altLang="en-US"/>
            </a:p>
          </p:txBody>
        </p:sp>
      </p:grpSp>
      <p:sp>
        <p:nvSpPr>
          <p:cNvPr id="29" name="TextBox 31"/>
          <p:cNvSpPr/>
          <p:nvPr/>
        </p:nvSpPr>
        <p:spPr>
          <a:xfrm>
            <a:off x="335316" y="-147626"/>
            <a:ext cx="2303956" cy="1483572"/>
          </a:xfrm>
          <a:prstGeom prst="rect">
            <a:avLst/>
          </a:prstGeom>
          <a:noFill/>
          <a:ln w="9525">
            <a:noFill/>
          </a:ln>
        </p:spPr>
        <p:txBody>
          <a:bodyPr wrap="square" lIns="112864" tIns="56432" rIns="112864" bIns="56432">
            <a:spAutoFit/>
          </a:bodyPr>
          <a:lstStyle/>
          <a:p>
            <a:pPr lvl="0" eaLnBrk="1" hangingPunct="1"/>
            <a:r>
              <a:rPr lang="en-US" altLang="zh-CN" sz="8900" b="1" dirty="0" smtClean="0">
                <a:solidFill>
                  <a:srgbClr val="002060"/>
                </a:solidFill>
                <a:latin typeface="Times New Roman" panose="02020603050405020304" pitchFamily="18" charset="0"/>
                <a:sym typeface="Times New Roman" panose="02020603050405020304" pitchFamily="18" charset="0"/>
              </a:rPr>
              <a:t>1.</a:t>
            </a:r>
            <a:r>
              <a:rPr lang="en-US" altLang="zh-CN" sz="6700" b="1" dirty="0" smtClean="0">
                <a:solidFill>
                  <a:srgbClr val="002060"/>
                </a:solidFill>
                <a:latin typeface="Times New Roman" panose="02020603050405020304" pitchFamily="18" charset="0"/>
                <a:sym typeface="Times New Roman" panose="02020603050405020304" pitchFamily="18" charset="0"/>
              </a:rPr>
              <a:t>1</a:t>
            </a:r>
            <a:endParaRPr lang="zh-CN" altLang="en-US" sz="5900" dirty="0">
              <a:sym typeface="Calibri" panose="020F0502020204030204" pitchFamily="34" charset="0"/>
            </a:endParaRPr>
          </a:p>
        </p:txBody>
      </p:sp>
      <p:grpSp>
        <p:nvGrpSpPr>
          <p:cNvPr id="7" name="组合 6"/>
          <p:cNvGrpSpPr/>
          <p:nvPr/>
        </p:nvGrpSpPr>
        <p:grpSpPr>
          <a:xfrm>
            <a:off x="3601206" y="1485578"/>
            <a:ext cx="5194300" cy="3924436"/>
            <a:chOff x="3242945" y="1413570"/>
            <a:chExt cx="5669280" cy="4718050"/>
          </a:xfrm>
        </p:grpSpPr>
        <p:sp>
          <p:nvSpPr>
            <p:cNvPr id="32" name="等腰三角形 31"/>
            <p:cNvSpPr/>
            <p:nvPr/>
          </p:nvSpPr>
          <p:spPr>
            <a:xfrm>
              <a:off x="3242945" y="3651310"/>
              <a:ext cx="5669280" cy="2361554"/>
            </a:xfrm>
            <a:prstGeom prst="triangle">
              <a:avLst/>
            </a:prstGeom>
            <a:solidFill>
              <a:schemeClr val="tx1">
                <a:lumMod val="85000"/>
                <a:lumOff val="1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3" name="组合 32"/>
            <p:cNvGrpSpPr/>
            <p:nvPr/>
          </p:nvGrpSpPr>
          <p:grpSpPr>
            <a:xfrm>
              <a:off x="3718560" y="1413570"/>
              <a:ext cx="4718050" cy="4718050"/>
              <a:chOff x="5856" y="2569"/>
              <a:chExt cx="7430" cy="7430"/>
            </a:xfrm>
          </p:grpSpPr>
          <p:pic>
            <p:nvPicPr>
              <p:cNvPr id="34" name="图片 33" descr="b052e450e8816176253e3130e5c6601b"/>
              <p:cNvPicPr>
                <a:picLocks noChangeAspect="1"/>
              </p:cNvPicPr>
              <p:nvPr/>
            </p:nvPicPr>
            <p:blipFill>
              <a:blip r:embed="rId3"/>
              <a:stretch>
                <a:fillRect/>
              </a:stretch>
            </p:blipFill>
            <p:spPr>
              <a:xfrm>
                <a:off x="5856" y="2569"/>
                <a:ext cx="7431" cy="7431"/>
              </a:xfrm>
              <a:prstGeom prst="rect">
                <a:avLst/>
              </a:prstGeom>
            </p:spPr>
          </p:pic>
          <p:pic>
            <p:nvPicPr>
              <p:cNvPr id="35" name="图片 34" descr="360截图20170406195847808"/>
              <p:cNvPicPr>
                <a:picLocks noChangeAspect="1"/>
              </p:cNvPicPr>
              <p:nvPr/>
            </p:nvPicPr>
            <p:blipFill>
              <a:blip r:embed="rId4">
                <a:grayscl/>
              </a:blip>
              <a:stretch>
                <a:fillRect/>
              </a:stretch>
            </p:blipFill>
            <p:spPr>
              <a:xfrm>
                <a:off x="6356" y="3634"/>
                <a:ext cx="6411" cy="3820"/>
              </a:xfrm>
              <a:prstGeom prst="rect">
                <a:avLst/>
              </a:prstGeom>
            </p:spPr>
          </p:pic>
        </p:grpSp>
      </p:grpSp>
      <p:sp>
        <p:nvSpPr>
          <p:cNvPr id="37" name="Oval 3"/>
          <p:cNvSpPr>
            <a:spLocks noChangeAspect="1"/>
          </p:cNvSpPr>
          <p:nvPr/>
        </p:nvSpPr>
        <p:spPr>
          <a:xfrm>
            <a:off x="1216024" y="1419563"/>
            <a:ext cx="1080000" cy="1080938"/>
          </a:xfrm>
          <a:prstGeom prst="ellipse">
            <a:avLst/>
          </a:prstGeom>
          <a:noFill/>
          <a:ln w="3175" cap="flat" cmpd="sng" algn="ctr">
            <a:solidFill>
              <a:srgbClr val="002060"/>
            </a:solidFill>
            <a:prstDash val="solid"/>
          </a:ln>
          <a:effectLst/>
          <a:extLst>
            <a:ext uri="{909E8E84-426E-40DD-AFC4-6F175D3DCCD1}">
              <a14:hiddenFill xmlns:a14="http://schemas.microsoft.com/office/drawing/2010/main">
                <a:solidFill>
                  <a:srgbClr val="115D91"/>
                </a:solidFill>
              </a14:hiddenFill>
            </a:ext>
          </a:extLst>
        </p:spPr>
        <p:txBody>
          <a:bodyPr anchor="ctr"/>
          <a:lstStyle/>
          <a:p>
            <a:pPr marL="0" marR="0" lvl="0" indent="0" algn="ctr" defTabSz="1217295" rtl="0" eaLnBrk="1" fontAlgn="auto" latinLnBrk="0" hangingPunct="1">
              <a:lnSpc>
                <a:spcPct val="100000"/>
              </a:lnSpc>
              <a:spcBef>
                <a:spcPts val="0"/>
              </a:spcBef>
              <a:spcAft>
                <a:spcPts val="0"/>
              </a:spcAft>
              <a:buClrTx/>
              <a:buSzTx/>
              <a:buFontTx/>
              <a:buNone/>
              <a:defRPr/>
            </a:pPr>
            <a:endParaRPr kumimoji="0" lang="en-US" sz="3190" b="0" i="0" u="none" strike="noStrike" kern="0" cap="none" spc="0" normalizeH="0" baseline="0" noProof="0">
              <a:ln>
                <a:noFill/>
              </a:ln>
              <a:solidFill>
                <a:schemeClr val="bg1"/>
              </a:solidFill>
              <a:effectLst/>
              <a:uLnTx/>
              <a:uFillTx/>
              <a:latin typeface="Arial" panose="020B0604020202020204" pitchFamily="34" charset="0"/>
              <a:ea typeface="微软雅黑" panose="020B0503020204020204" charset="-122"/>
              <a:cs typeface="+mn-cs"/>
              <a:sym typeface="Arial" panose="020B0604020202020204" pitchFamily="34" charset="0"/>
            </a:endParaRPr>
          </a:p>
        </p:txBody>
      </p:sp>
      <p:grpSp>
        <p:nvGrpSpPr>
          <p:cNvPr id="39" name="组合 38"/>
          <p:cNvGrpSpPr/>
          <p:nvPr/>
        </p:nvGrpSpPr>
        <p:grpSpPr>
          <a:xfrm>
            <a:off x="-405193" y="2637706"/>
            <a:ext cx="4248411" cy="3956700"/>
            <a:chOff x="-1508" y="7106"/>
            <a:chExt cx="5771" cy="6752"/>
          </a:xfrm>
        </p:grpSpPr>
        <p:grpSp>
          <p:nvGrpSpPr>
            <p:cNvPr id="40" name="组合 39"/>
            <p:cNvGrpSpPr/>
            <p:nvPr/>
          </p:nvGrpSpPr>
          <p:grpSpPr>
            <a:xfrm>
              <a:off x="-1508" y="7106"/>
              <a:ext cx="5771" cy="6752"/>
              <a:chOff x="-816" y="7359"/>
              <a:chExt cx="5771" cy="6752"/>
            </a:xfrm>
          </p:grpSpPr>
          <p:sp>
            <p:nvSpPr>
              <p:cNvPr id="42" name="矩形 41"/>
              <p:cNvSpPr/>
              <p:nvPr/>
            </p:nvSpPr>
            <p:spPr>
              <a:xfrm>
                <a:off x="-816" y="8281"/>
                <a:ext cx="5771" cy="5830"/>
              </a:xfrm>
              <a:prstGeom prst="rect">
                <a:avLst/>
              </a:prstGeom>
            </p:spPr>
            <p:txBody>
              <a:bodyPr wrap="square">
                <a:spAutoFit/>
              </a:bodyPr>
              <a:lstStyle/>
              <a:p>
                <a:pPr marL="987563" lvl="1" indent="-423241" eaLnBrk="0" hangingPunct="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政策性银行、商业银行及其授权的分支机构，农村信用社、企业集团财务公司等存款类金融机构</a:t>
                </a:r>
                <a:endParaRPr lang="en-US" altLang="zh-CN" dirty="0">
                  <a:latin typeface="微软雅黑" panose="020B0503020204020204" pitchFamily="34" charset="-122"/>
                  <a:ea typeface="微软雅黑" panose="020B0503020204020204" pitchFamily="34" charset="-122"/>
                </a:endParaRPr>
              </a:p>
              <a:p>
                <a:pPr marL="987563" lvl="1" indent="-423241" eaLnBrk="0" hangingPunct="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信托公司、证券公司、基金管理公司等非存款类金融机构</a:t>
                </a:r>
                <a:endParaRPr lang="en-US" altLang="zh-CN" sz="1000" dirty="0">
                  <a:solidFill>
                    <a:schemeClr val="bg2">
                      <a:lumMod val="25000"/>
                      <a:alpha val="92000"/>
                    </a:schemeClr>
                  </a:solidFill>
                  <a:latin typeface="+mn-lt"/>
                  <a:ea typeface="微软雅黑" panose="020B0503020204020204" charset="-122"/>
                  <a:cs typeface="Arial" panose="020B0604020202020204" pitchFamily="34" charset="0"/>
                  <a:sym typeface="+mn-ea"/>
                </a:endParaRPr>
              </a:p>
            </p:txBody>
          </p:sp>
          <p:sp>
            <p:nvSpPr>
              <p:cNvPr id="46" name="矩形 45"/>
              <p:cNvSpPr/>
              <p:nvPr/>
            </p:nvSpPr>
            <p:spPr>
              <a:xfrm>
                <a:off x="190" y="7359"/>
                <a:ext cx="4436" cy="945"/>
              </a:xfrm>
              <a:prstGeom prst="rect">
                <a:avLst/>
              </a:prstGeom>
            </p:spPr>
            <p:txBody>
              <a:bodyPr wrap="square">
                <a:spAutoFit/>
              </a:bodyPr>
              <a:lstStyle/>
              <a:p>
                <a:pPr eaLnBrk="0" hangingPunct="0">
                  <a:lnSpc>
                    <a:spcPct val="150000"/>
                  </a:lnSpc>
                </a:pPr>
                <a:r>
                  <a:rPr lang="zh-CN" altLang="en-US" sz="2000" b="1" dirty="0">
                    <a:solidFill>
                      <a:srgbClr val="002060"/>
                    </a:solidFill>
                    <a:latin typeface="微软雅黑" panose="020B0503020204020204" pitchFamily="34" charset="-122"/>
                    <a:ea typeface="微软雅黑" panose="020B0503020204020204" pitchFamily="34" charset="-122"/>
                  </a:rPr>
                  <a:t>法人类参与者（金融机构）</a:t>
                </a:r>
                <a:endParaRPr lang="en-US" altLang="zh-CN" sz="2000" b="1" dirty="0">
                  <a:solidFill>
                    <a:srgbClr val="002060"/>
                  </a:solidFill>
                  <a:latin typeface="微软雅黑" panose="020B0503020204020204" pitchFamily="34" charset="-122"/>
                  <a:ea typeface="微软雅黑" panose="020B0503020204020204" pitchFamily="34" charset="-122"/>
                </a:endParaRPr>
              </a:p>
            </p:txBody>
          </p:sp>
        </p:grpSp>
        <p:cxnSp>
          <p:nvCxnSpPr>
            <p:cNvPr id="41" name="直接连接符 40"/>
            <p:cNvCxnSpPr/>
            <p:nvPr/>
          </p:nvCxnSpPr>
          <p:spPr>
            <a:xfrm>
              <a:off x="2202" y="7681"/>
              <a:ext cx="55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59" name="Freeform 34"/>
          <p:cNvSpPr>
            <a:spLocks noEditPoints="1"/>
          </p:cNvSpPr>
          <p:nvPr/>
        </p:nvSpPr>
        <p:spPr bwMode="auto">
          <a:xfrm>
            <a:off x="1378682" y="1629594"/>
            <a:ext cx="720000" cy="558000"/>
          </a:xfrm>
          <a:custGeom>
            <a:avLst/>
            <a:gdLst>
              <a:gd name="T0" fmla="*/ 114 w 227"/>
              <a:gd name="T1" fmla="*/ 0 h 225"/>
              <a:gd name="T2" fmla="*/ 0 w 227"/>
              <a:gd name="T3" fmla="*/ 114 h 225"/>
              <a:gd name="T4" fmla="*/ 24 w 227"/>
              <a:gd name="T5" fmla="*/ 133 h 225"/>
              <a:gd name="T6" fmla="*/ 24 w 227"/>
              <a:gd name="T7" fmla="*/ 225 h 225"/>
              <a:gd name="T8" fmla="*/ 90 w 227"/>
              <a:gd name="T9" fmla="*/ 225 h 225"/>
              <a:gd name="T10" fmla="*/ 90 w 227"/>
              <a:gd name="T11" fmla="*/ 168 h 225"/>
              <a:gd name="T12" fmla="*/ 137 w 227"/>
              <a:gd name="T13" fmla="*/ 168 h 225"/>
              <a:gd name="T14" fmla="*/ 137 w 227"/>
              <a:gd name="T15" fmla="*/ 225 h 225"/>
              <a:gd name="T16" fmla="*/ 204 w 227"/>
              <a:gd name="T17" fmla="*/ 225 h 225"/>
              <a:gd name="T18" fmla="*/ 204 w 227"/>
              <a:gd name="T19" fmla="*/ 135 h 225"/>
              <a:gd name="T20" fmla="*/ 227 w 227"/>
              <a:gd name="T21" fmla="*/ 114 h 225"/>
              <a:gd name="T22" fmla="*/ 114 w 227"/>
              <a:gd name="T23" fmla="*/ 0 h 225"/>
              <a:gd name="T24" fmla="*/ 194 w 227"/>
              <a:gd name="T25" fmla="*/ 130 h 225"/>
              <a:gd name="T26" fmla="*/ 194 w 227"/>
              <a:gd name="T27" fmla="*/ 215 h 225"/>
              <a:gd name="T28" fmla="*/ 147 w 227"/>
              <a:gd name="T29" fmla="*/ 215 h 225"/>
              <a:gd name="T30" fmla="*/ 147 w 227"/>
              <a:gd name="T31" fmla="*/ 159 h 225"/>
              <a:gd name="T32" fmla="*/ 80 w 227"/>
              <a:gd name="T33" fmla="*/ 159 h 225"/>
              <a:gd name="T34" fmla="*/ 80 w 227"/>
              <a:gd name="T35" fmla="*/ 215 h 225"/>
              <a:gd name="T36" fmla="*/ 33 w 227"/>
              <a:gd name="T37" fmla="*/ 215 h 225"/>
              <a:gd name="T38" fmla="*/ 33 w 227"/>
              <a:gd name="T39" fmla="*/ 130 h 225"/>
              <a:gd name="T40" fmla="*/ 14 w 227"/>
              <a:gd name="T41" fmla="*/ 114 h 225"/>
              <a:gd name="T42" fmla="*/ 114 w 227"/>
              <a:gd name="T43" fmla="*/ 12 h 225"/>
              <a:gd name="T44" fmla="*/ 213 w 227"/>
              <a:gd name="T45" fmla="*/ 114 h 225"/>
              <a:gd name="T46" fmla="*/ 194 w 227"/>
              <a:gd name="T47" fmla="*/ 130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27" h="225">
                <a:moveTo>
                  <a:pt x="114" y="0"/>
                </a:moveTo>
                <a:lnTo>
                  <a:pt x="0" y="114"/>
                </a:lnTo>
                <a:lnTo>
                  <a:pt x="24" y="133"/>
                </a:lnTo>
                <a:lnTo>
                  <a:pt x="24" y="225"/>
                </a:lnTo>
                <a:lnTo>
                  <a:pt x="90" y="225"/>
                </a:lnTo>
                <a:lnTo>
                  <a:pt x="90" y="168"/>
                </a:lnTo>
                <a:lnTo>
                  <a:pt x="137" y="168"/>
                </a:lnTo>
                <a:lnTo>
                  <a:pt x="137" y="225"/>
                </a:lnTo>
                <a:lnTo>
                  <a:pt x="204" y="225"/>
                </a:lnTo>
                <a:lnTo>
                  <a:pt x="204" y="135"/>
                </a:lnTo>
                <a:lnTo>
                  <a:pt x="227" y="114"/>
                </a:lnTo>
                <a:lnTo>
                  <a:pt x="114" y="0"/>
                </a:lnTo>
                <a:close/>
                <a:moveTo>
                  <a:pt x="194" y="130"/>
                </a:moveTo>
                <a:lnTo>
                  <a:pt x="194" y="215"/>
                </a:lnTo>
                <a:lnTo>
                  <a:pt x="147" y="215"/>
                </a:lnTo>
                <a:lnTo>
                  <a:pt x="147" y="159"/>
                </a:lnTo>
                <a:lnTo>
                  <a:pt x="80" y="159"/>
                </a:lnTo>
                <a:lnTo>
                  <a:pt x="80" y="215"/>
                </a:lnTo>
                <a:lnTo>
                  <a:pt x="33" y="215"/>
                </a:lnTo>
                <a:lnTo>
                  <a:pt x="33" y="130"/>
                </a:lnTo>
                <a:lnTo>
                  <a:pt x="14" y="114"/>
                </a:lnTo>
                <a:lnTo>
                  <a:pt x="114" y="12"/>
                </a:lnTo>
                <a:lnTo>
                  <a:pt x="213" y="114"/>
                </a:lnTo>
                <a:lnTo>
                  <a:pt x="194" y="130"/>
                </a:lnTo>
                <a:close/>
              </a:path>
            </a:pathLst>
          </a:custGeom>
          <a:solidFill>
            <a:schemeClr val="tx1"/>
          </a:solidFill>
          <a:ln>
            <a:solidFill>
              <a:srgbClr val="002060"/>
            </a:solidFill>
          </a:ln>
          <a:extLst/>
        </p:spPr>
        <p:txBody>
          <a:bodyPr vert="horz" wrap="square" lIns="91440" tIns="45720" rIns="91440" bIns="45720" numCol="1" anchor="t" anchorCtr="0" compatLnSpc="1"/>
          <a:lstStyle/>
          <a:p>
            <a:endParaRPr lang="zh-CN" altLang="en-US"/>
          </a:p>
        </p:txBody>
      </p:sp>
      <p:grpSp>
        <p:nvGrpSpPr>
          <p:cNvPr id="8" name="组合 7"/>
          <p:cNvGrpSpPr/>
          <p:nvPr/>
        </p:nvGrpSpPr>
        <p:grpSpPr>
          <a:xfrm>
            <a:off x="9574213" y="1419563"/>
            <a:ext cx="1080000" cy="1081172"/>
            <a:chOff x="9574213" y="2089845"/>
            <a:chExt cx="1080000" cy="1081172"/>
          </a:xfrm>
        </p:grpSpPr>
        <p:sp>
          <p:nvSpPr>
            <p:cNvPr id="48" name="Oval 26"/>
            <p:cNvSpPr>
              <a:spLocks noChangeAspect="1"/>
            </p:cNvSpPr>
            <p:nvPr/>
          </p:nvSpPr>
          <p:spPr>
            <a:xfrm>
              <a:off x="9574213" y="2089845"/>
              <a:ext cx="1080000" cy="1081172"/>
            </a:xfrm>
            <a:prstGeom prst="ellipse">
              <a:avLst/>
            </a:prstGeom>
            <a:noFill/>
            <a:ln w="3175" cap="flat" cmpd="sng" algn="ctr">
              <a:solidFill>
                <a:srgbClr val="002060"/>
              </a:solidFill>
              <a:prstDash val="solid"/>
            </a:ln>
            <a:effectLst/>
            <a:extLst>
              <a:ext uri="{909E8E84-426E-40DD-AFC4-6F175D3DCCD1}">
                <a14:hiddenFill xmlns:a14="http://schemas.microsoft.com/office/drawing/2010/main">
                  <a:solidFill>
                    <a:srgbClr val="115D91"/>
                  </a:solidFill>
                </a14:hiddenFill>
              </a:ext>
            </a:extLst>
          </p:spPr>
          <p:txBody>
            <a:bodyPr anchor="ctr"/>
            <a:lstStyle/>
            <a:p>
              <a:pPr marL="0" marR="0" lvl="0" indent="0" algn="ctr" defTabSz="1217295" rtl="0" eaLnBrk="1" fontAlgn="auto" latinLnBrk="0" hangingPunct="1">
                <a:lnSpc>
                  <a:spcPct val="100000"/>
                </a:lnSpc>
                <a:spcBef>
                  <a:spcPts val="0"/>
                </a:spcBef>
                <a:spcAft>
                  <a:spcPts val="0"/>
                </a:spcAft>
                <a:buClrTx/>
                <a:buSzTx/>
                <a:buFontTx/>
                <a:buNone/>
                <a:defRPr/>
              </a:pPr>
              <a:endParaRPr kumimoji="0" lang="en-US" sz="3190" b="0" i="0" u="none" strike="noStrike" kern="0" cap="none" spc="0" normalizeH="0" baseline="0" noProof="0">
                <a:ln>
                  <a:noFill/>
                </a:ln>
                <a:solidFill>
                  <a:schemeClr val="bg1"/>
                </a:solidFill>
                <a:effectLst/>
                <a:uLnTx/>
                <a:uFillTx/>
                <a:latin typeface="Arial" panose="020B0604020202020204" pitchFamily="34" charset="0"/>
                <a:ea typeface="微软雅黑" panose="020B0503020204020204" charset="-122"/>
                <a:cs typeface="+mn-cs"/>
                <a:sym typeface="Arial" panose="020B0604020202020204" pitchFamily="34" charset="0"/>
              </a:endParaRPr>
            </a:p>
          </p:txBody>
        </p:sp>
        <p:grpSp>
          <p:nvGrpSpPr>
            <p:cNvPr id="61" name="组合 60"/>
            <p:cNvGrpSpPr/>
            <p:nvPr/>
          </p:nvGrpSpPr>
          <p:grpSpPr>
            <a:xfrm>
              <a:off x="9839686" y="2313670"/>
              <a:ext cx="576000" cy="558000"/>
              <a:chOff x="930275" y="3572219"/>
              <a:chExt cx="410062" cy="359481"/>
            </a:xfrm>
            <a:solidFill>
              <a:schemeClr val="tx1"/>
            </a:solidFill>
          </p:grpSpPr>
          <p:sp>
            <p:nvSpPr>
              <p:cNvPr id="62" name="Rectangle 77"/>
              <p:cNvSpPr>
                <a:spLocks noChangeArrowheads="1"/>
              </p:cNvSpPr>
              <p:nvPr/>
            </p:nvSpPr>
            <p:spPr bwMode="auto">
              <a:xfrm>
                <a:off x="1033242" y="3572219"/>
                <a:ext cx="34323" cy="84903"/>
              </a:xfrm>
              <a:prstGeom prst="rect">
                <a:avLst/>
              </a:prstGeom>
              <a:grpFill/>
              <a:ln>
                <a:solidFill>
                  <a:srgbClr val="002060"/>
                </a:solidFill>
              </a:ln>
              <a:extLst/>
            </p:spPr>
            <p:txBody>
              <a:bodyPr vert="horz" wrap="square" lIns="91440" tIns="45720" rIns="91440" bIns="45720" numCol="1" anchor="t" anchorCtr="0" compatLnSpc="1"/>
              <a:lstStyle/>
              <a:p>
                <a:endParaRPr lang="zh-CN" altLang="en-US"/>
              </a:p>
            </p:txBody>
          </p:sp>
          <p:sp>
            <p:nvSpPr>
              <p:cNvPr id="63" name="Freeform 78"/>
              <p:cNvSpPr/>
              <p:nvPr/>
            </p:nvSpPr>
            <p:spPr bwMode="auto">
              <a:xfrm>
                <a:off x="1203047" y="3572219"/>
                <a:ext cx="34323" cy="84903"/>
              </a:xfrm>
              <a:custGeom>
                <a:avLst/>
                <a:gdLst>
                  <a:gd name="T0" fmla="*/ 19 w 19"/>
                  <a:gd name="T1" fmla="*/ 29 h 47"/>
                  <a:gd name="T2" fmla="*/ 19 w 19"/>
                  <a:gd name="T3" fmla="*/ 0 h 47"/>
                  <a:gd name="T4" fmla="*/ 0 w 19"/>
                  <a:gd name="T5" fmla="*/ 0 h 47"/>
                  <a:gd name="T6" fmla="*/ 0 w 19"/>
                  <a:gd name="T7" fmla="*/ 29 h 47"/>
                  <a:gd name="T8" fmla="*/ 0 w 19"/>
                  <a:gd name="T9" fmla="*/ 47 h 47"/>
                  <a:gd name="T10" fmla="*/ 19 w 19"/>
                  <a:gd name="T11" fmla="*/ 47 h 47"/>
                  <a:gd name="T12" fmla="*/ 19 w 19"/>
                  <a:gd name="T13" fmla="*/ 29 h 47"/>
                </a:gdLst>
                <a:ahLst/>
                <a:cxnLst>
                  <a:cxn ang="0">
                    <a:pos x="T0" y="T1"/>
                  </a:cxn>
                  <a:cxn ang="0">
                    <a:pos x="T2" y="T3"/>
                  </a:cxn>
                  <a:cxn ang="0">
                    <a:pos x="T4" y="T5"/>
                  </a:cxn>
                  <a:cxn ang="0">
                    <a:pos x="T6" y="T7"/>
                  </a:cxn>
                  <a:cxn ang="0">
                    <a:pos x="T8" y="T9"/>
                  </a:cxn>
                  <a:cxn ang="0">
                    <a:pos x="T10" y="T11"/>
                  </a:cxn>
                  <a:cxn ang="0">
                    <a:pos x="T12" y="T13"/>
                  </a:cxn>
                </a:cxnLst>
                <a:rect l="0" t="0" r="r" b="b"/>
                <a:pathLst>
                  <a:path w="19" h="47">
                    <a:moveTo>
                      <a:pt x="19" y="29"/>
                    </a:moveTo>
                    <a:lnTo>
                      <a:pt x="19" y="0"/>
                    </a:lnTo>
                    <a:lnTo>
                      <a:pt x="0" y="0"/>
                    </a:lnTo>
                    <a:lnTo>
                      <a:pt x="0" y="29"/>
                    </a:lnTo>
                    <a:lnTo>
                      <a:pt x="0" y="47"/>
                    </a:lnTo>
                    <a:lnTo>
                      <a:pt x="19" y="47"/>
                    </a:lnTo>
                    <a:lnTo>
                      <a:pt x="19" y="29"/>
                    </a:lnTo>
                    <a:close/>
                  </a:path>
                </a:pathLst>
              </a:custGeom>
              <a:grpFill/>
              <a:ln>
                <a:solidFill>
                  <a:srgbClr val="002060"/>
                </a:solidFill>
              </a:ln>
              <a:extLst/>
            </p:spPr>
            <p:txBody>
              <a:bodyPr vert="horz" wrap="square" lIns="91440" tIns="45720" rIns="91440" bIns="45720" numCol="1" anchor="t" anchorCtr="0" compatLnSpc="1"/>
              <a:lstStyle/>
              <a:p>
                <a:endParaRPr lang="zh-CN" altLang="en-US"/>
              </a:p>
            </p:txBody>
          </p:sp>
          <p:sp>
            <p:nvSpPr>
              <p:cNvPr id="64" name="Freeform 79"/>
              <p:cNvSpPr>
                <a:spLocks noEditPoints="1"/>
              </p:cNvSpPr>
              <p:nvPr/>
            </p:nvSpPr>
            <p:spPr bwMode="auto">
              <a:xfrm>
                <a:off x="930275" y="3624606"/>
                <a:ext cx="410062" cy="307094"/>
              </a:xfrm>
              <a:custGeom>
                <a:avLst/>
                <a:gdLst>
                  <a:gd name="T0" fmla="*/ 180 w 227"/>
                  <a:gd name="T1" fmla="*/ 0 h 170"/>
                  <a:gd name="T2" fmla="*/ 180 w 227"/>
                  <a:gd name="T3" fmla="*/ 18 h 170"/>
                  <a:gd name="T4" fmla="*/ 180 w 227"/>
                  <a:gd name="T5" fmla="*/ 28 h 170"/>
                  <a:gd name="T6" fmla="*/ 170 w 227"/>
                  <a:gd name="T7" fmla="*/ 28 h 170"/>
                  <a:gd name="T8" fmla="*/ 151 w 227"/>
                  <a:gd name="T9" fmla="*/ 28 h 170"/>
                  <a:gd name="T10" fmla="*/ 142 w 227"/>
                  <a:gd name="T11" fmla="*/ 28 h 170"/>
                  <a:gd name="T12" fmla="*/ 142 w 227"/>
                  <a:gd name="T13" fmla="*/ 18 h 170"/>
                  <a:gd name="T14" fmla="*/ 142 w 227"/>
                  <a:gd name="T15" fmla="*/ 0 h 170"/>
                  <a:gd name="T16" fmla="*/ 85 w 227"/>
                  <a:gd name="T17" fmla="*/ 0 h 170"/>
                  <a:gd name="T18" fmla="*/ 85 w 227"/>
                  <a:gd name="T19" fmla="*/ 18 h 170"/>
                  <a:gd name="T20" fmla="*/ 85 w 227"/>
                  <a:gd name="T21" fmla="*/ 28 h 170"/>
                  <a:gd name="T22" fmla="*/ 76 w 227"/>
                  <a:gd name="T23" fmla="*/ 28 h 170"/>
                  <a:gd name="T24" fmla="*/ 57 w 227"/>
                  <a:gd name="T25" fmla="*/ 28 h 170"/>
                  <a:gd name="T26" fmla="*/ 47 w 227"/>
                  <a:gd name="T27" fmla="*/ 28 h 170"/>
                  <a:gd name="T28" fmla="*/ 47 w 227"/>
                  <a:gd name="T29" fmla="*/ 18 h 170"/>
                  <a:gd name="T30" fmla="*/ 47 w 227"/>
                  <a:gd name="T31" fmla="*/ 0 h 170"/>
                  <a:gd name="T32" fmla="*/ 0 w 227"/>
                  <a:gd name="T33" fmla="*/ 0 h 170"/>
                  <a:gd name="T34" fmla="*/ 0 w 227"/>
                  <a:gd name="T35" fmla="*/ 170 h 170"/>
                  <a:gd name="T36" fmla="*/ 227 w 227"/>
                  <a:gd name="T37" fmla="*/ 170 h 170"/>
                  <a:gd name="T38" fmla="*/ 227 w 227"/>
                  <a:gd name="T39" fmla="*/ 0 h 170"/>
                  <a:gd name="T40" fmla="*/ 180 w 227"/>
                  <a:gd name="T41" fmla="*/ 0 h 170"/>
                  <a:gd name="T42" fmla="*/ 218 w 227"/>
                  <a:gd name="T43" fmla="*/ 160 h 170"/>
                  <a:gd name="T44" fmla="*/ 9 w 227"/>
                  <a:gd name="T45" fmla="*/ 160 h 170"/>
                  <a:gd name="T46" fmla="*/ 9 w 227"/>
                  <a:gd name="T47" fmla="*/ 9 h 170"/>
                  <a:gd name="T48" fmla="*/ 38 w 227"/>
                  <a:gd name="T49" fmla="*/ 9 h 170"/>
                  <a:gd name="T50" fmla="*/ 38 w 227"/>
                  <a:gd name="T51" fmla="*/ 18 h 170"/>
                  <a:gd name="T52" fmla="*/ 38 w 227"/>
                  <a:gd name="T53" fmla="*/ 28 h 170"/>
                  <a:gd name="T54" fmla="*/ 38 w 227"/>
                  <a:gd name="T55" fmla="*/ 37 h 170"/>
                  <a:gd name="T56" fmla="*/ 47 w 227"/>
                  <a:gd name="T57" fmla="*/ 37 h 170"/>
                  <a:gd name="T58" fmla="*/ 57 w 227"/>
                  <a:gd name="T59" fmla="*/ 37 h 170"/>
                  <a:gd name="T60" fmla="*/ 76 w 227"/>
                  <a:gd name="T61" fmla="*/ 37 h 170"/>
                  <a:gd name="T62" fmla="*/ 85 w 227"/>
                  <a:gd name="T63" fmla="*/ 37 h 170"/>
                  <a:gd name="T64" fmla="*/ 95 w 227"/>
                  <a:gd name="T65" fmla="*/ 37 h 170"/>
                  <a:gd name="T66" fmla="*/ 95 w 227"/>
                  <a:gd name="T67" fmla="*/ 28 h 170"/>
                  <a:gd name="T68" fmla="*/ 95 w 227"/>
                  <a:gd name="T69" fmla="*/ 18 h 170"/>
                  <a:gd name="T70" fmla="*/ 95 w 227"/>
                  <a:gd name="T71" fmla="*/ 9 h 170"/>
                  <a:gd name="T72" fmla="*/ 133 w 227"/>
                  <a:gd name="T73" fmla="*/ 9 h 170"/>
                  <a:gd name="T74" fmla="*/ 133 w 227"/>
                  <a:gd name="T75" fmla="*/ 18 h 170"/>
                  <a:gd name="T76" fmla="*/ 133 w 227"/>
                  <a:gd name="T77" fmla="*/ 28 h 170"/>
                  <a:gd name="T78" fmla="*/ 133 w 227"/>
                  <a:gd name="T79" fmla="*/ 37 h 170"/>
                  <a:gd name="T80" fmla="*/ 142 w 227"/>
                  <a:gd name="T81" fmla="*/ 37 h 170"/>
                  <a:gd name="T82" fmla="*/ 151 w 227"/>
                  <a:gd name="T83" fmla="*/ 37 h 170"/>
                  <a:gd name="T84" fmla="*/ 170 w 227"/>
                  <a:gd name="T85" fmla="*/ 37 h 170"/>
                  <a:gd name="T86" fmla="*/ 180 w 227"/>
                  <a:gd name="T87" fmla="*/ 37 h 170"/>
                  <a:gd name="T88" fmla="*/ 189 w 227"/>
                  <a:gd name="T89" fmla="*/ 37 h 170"/>
                  <a:gd name="T90" fmla="*/ 189 w 227"/>
                  <a:gd name="T91" fmla="*/ 28 h 170"/>
                  <a:gd name="T92" fmla="*/ 189 w 227"/>
                  <a:gd name="T93" fmla="*/ 18 h 170"/>
                  <a:gd name="T94" fmla="*/ 189 w 227"/>
                  <a:gd name="T95" fmla="*/ 9 h 170"/>
                  <a:gd name="T96" fmla="*/ 218 w 227"/>
                  <a:gd name="T97" fmla="*/ 9 h 170"/>
                  <a:gd name="T98" fmla="*/ 218 w 227"/>
                  <a:gd name="T99" fmla="*/ 16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27" h="170">
                    <a:moveTo>
                      <a:pt x="180" y="0"/>
                    </a:moveTo>
                    <a:lnTo>
                      <a:pt x="180" y="18"/>
                    </a:lnTo>
                    <a:lnTo>
                      <a:pt x="180" y="28"/>
                    </a:lnTo>
                    <a:lnTo>
                      <a:pt x="170" y="28"/>
                    </a:lnTo>
                    <a:lnTo>
                      <a:pt x="151" y="28"/>
                    </a:lnTo>
                    <a:lnTo>
                      <a:pt x="142" y="28"/>
                    </a:lnTo>
                    <a:lnTo>
                      <a:pt x="142" y="18"/>
                    </a:lnTo>
                    <a:lnTo>
                      <a:pt x="142" y="0"/>
                    </a:lnTo>
                    <a:lnTo>
                      <a:pt x="85" y="0"/>
                    </a:lnTo>
                    <a:lnTo>
                      <a:pt x="85" y="18"/>
                    </a:lnTo>
                    <a:lnTo>
                      <a:pt x="85" y="28"/>
                    </a:lnTo>
                    <a:lnTo>
                      <a:pt x="76" y="28"/>
                    </a:lnTo>
                    <a:lnTo>
                      <a:pt x="57" y="28"/>
                    </a:lnTo>
                    <a:lnTo>
                      <a:pt x="47" y="28"/>
                    </a:lnTo>
                    <a:lnTo>
                      <a:pt x="47" y="18"/>
                    </a:lnTo>
                    <a:lnTo>
                      <a:pt x="47" y="0"/>
                    </a:lnTo>
                    <a:lnTo>
                      <a:pt x="0" y="0"/>
                    </a:lnTo>
                    <a:lnTo>
                      <a:pt x="0" y="170"/>
                    </a:lnTo>
                    <a:lnTo>
                      <a:pt x="227" y="170"/>
                    </a:lnTo>
                    <a:lnTo>
                      <a:pt x="227" y="0"/>
                    </a:lnTo>
                    <a:lnTo>
                      <a:pt x="180" y="0"/>
                    </a:lnTo>
                    <a:close/>
                    <a:moveTo>
                      <a:pt x="218" y="160"/>
                    </a:moveTo>
                    <a:lnTo>
                      <a:pt x="9" y="160"/>
                    </a:lnTo>
                    <a:lnTo>
                      <a:pt x="9" y="9"/>
                    </a:lnTo>
                    <a:lnTo>
                      <a:pt x="38" y="9"/>
                    </a:lnTo>
                    <a:lnTo>
                      <a:pt x="38" y="18"/>
                    </a:lnTo>
                    <a:lnTo>
                      <a:pt x="38" y="28"/>
                    </a:lnTo>
                    <a:lnTo>
                      <a:pt x="38" y="37"/>
                    </a:lnTo>
                    <a:lnTo>
                      <a:pt x="47" y="37"/>
                    </a:lnTo>
                    <a:lnTo>
                      <a:pt x="57" y="37"/>
                    </a:lnTo>
                    <a:lnTo>
                      <a:pt x="76" y="37"/>
                    </a:lnTo>
                    <a:lnTo>
                      <a:pt x="85" y="37"/>
                    </a:lnTo>
                    <a:lnTo>
                      <a:pt x="95" y="37"/>
                    </a:lnTo>
                    <a:lnTo>
                      <a:pt x="95" y="28"/>
                    </a:lnTo>
                    <a:lnTo>
                      <a:pt x="95" y="18"/>
                    </a:lnTo>
                    <a:lnTo>
                      <a:pt x="95" y="9"/>
                    </a:lnTo>
                    <a:lnTo>
                      <a:pt x="133" y="9"/>
                    </a:lnTo>
                    <a:lnTo>
                      <a:pt x="133" y="18"/>
                    </a:lnTo>
                    <a:lnTo>
                      <a:pt x="133" y="28"/>
                    </a:lnTo>
                    <a:lnTo>
                      <a:pt x="133" y="37"/>
                    </a:lnTo>
                    <a:lnTo>
                      <a:pt x="142" y="37"/>
                    </a:lnTo>
                    <a:lnTo>
                      <a:pt x="151" y="37"/>
                    </a:lnTo>
                    <a:lnTo>
                      <a:pt x="170" y="37"/>
                    </a:lnTo>
                    <a:lnTo>
                      <a:pt x="180" y="37"/>
                    </a:lnTo>
                    <a:lnTo>
                      <a:pt x="189" y="37"/>
                    </a:lnTo>
                    <a:lnTo>
                      <a:pt x="189" y="28"/>
                    </a:lnTo>
                    <a:lnTo>
                      <a:pt x="189" y="18"/>
                    </a:lnTo>
                    <a:lnTo>
                      <a:pt x="189" y="9"/>
                    </a:lnTo>
                    <a:lnTo>
                      <a:pt x="218" y="9"/>
                    </a:lnTo>
                    <a:lnTo>
                      <a:pt x="218" y="160"/>
                    </a:lnTo>
                    <a:close/>
                  </a:path>
                </a:pathLst>
              </a:custGeom>
              <a:grpFill/>
              <a:ln>
                <a:solidFill>
                  <a:srgbClr val="002060"/>
                </a:solidFill>
              </a:ln>
              <a:extLst/>
            </p:spPr>
            <p:txBody>
              <a:bodyPr vert="horz" wrap="square" lIns="91440" tIns="45720" rIns="91440" bIns="45720" numCol="1" anchor="t" anchorCtr="0" compatLnSpc="1"/>
              <a:lstStyle/>
              <a:p>
                <a:endParaRPr lang="zh-CN" altLang="en-US"/>
              </a:p>
            </p:txBody>
          </p:sp>
          <p:sp>
            <p:nvSpPr>
              <p:cNvPr id="65" name="Rectangle 80"/>
              <p:cNvSpPr>
                <a:spLocks noChangeArrowheads="1"/>
              </p:cNvSpPr>
              <p:nvPr/>
            </p:nvSpPr>
            <p:spPr bwMode="auto">
              <a:xfrm>
                <a:off x="1015178" y="3828733"/>
                <a:ext cx="240257" cy="18064"/>
              </a:xfrm>
              <a:prstGeom prst="rect">
                <a:avLst/>
              </a:prstGeom>
              <a:grpFill/>
              <a:ln>
                <a:solidFill>
                  <a:srgbClr val="002060"/>
                </a:solidFill>
              </a:ln>
              <a:extLst/>
            </p:spPr>
            <p:txBody>
              <a:bodyPr vert="horz" wrap="square" lIns="91440" tIns="45720" rIns="91440" bIns="45720" numCol="1" anchor="t" anchorCtr="0" compatLnSpc="1"/>
              <a:lstStyle/>
              <a:p>
                <a:endParaRPr lang="zh-CN" altLang="en-US"/>
              </a:p>
            </p:txBody>
          </p:sp>
          <p:sp>
            <p:nvSpPr>
              <p:cNvPr id="66" name="Rectangle 81"/>
              <p:cNvSpPr>
                <a:spLocks noChangeArrowheads="1"/>
              </p:cNvSpPr>
              <p:nvPr/>
            </p:nvSpPr>
            <p:spPr bwMode="auto">
              <a:xfrm>
                <a:off x="1015178" y="3760088"/>
                <a:ext cx="240257" cy="18064"/>
              </a:xfrm>
              <a:prstGeom prst="rect">
                <a:avLst/>
              </a:prstGeom>
              <a:grpFill/>
              <a:ln>
                <a:solidFill>
                  <a:srgbClr val="002060"/>
                </a:solidFill>
              </a:ln>
              <a:extLst/>
            </p:spPr>
            <p:txBody>
              <a:bodyPr vert="horz" wrap="square" lIns="91440" tIns="45720" rIns="91440" bIns="45720" numCol="1" anchor="t" anchorCtr="0" compatLnSpc="1"/>
              <a:lstStyle/>
              <a:p>
                <a:endParaRPr lang="zh-CN" altLang="en-US"/>
              </a:p>
            </p:txBody>
          </p:sp>
        </p:grpSp>
      </p:grpSp>
      <p:grpSp>
        <p:nvGrpSpPr>
          <p:cNvPr id="68" name="组合 67"/>
          <p:cNvGrpSpPr/>
          <p:nvPr/>
        </p:nvGrpSpPr>
        <p:grpSpPr>
          <a:xfrm>
            <a:off x="7751389" y="2637706"/>
            <a:ext cx="4367287" cy="2157666"/>
            <a:chOff x="-816" y="7359"/>
            <a:chExt cx="5771" cy="3682"/>
          </a:xfrm>
        </p:grpSpPr>
        <p:sp>
          <p:nvSpPr>
            <p:cNvPr id="70" name="矩形 69"/>
            <p:cNvSpPr/>
            <p:nvPr/>
          </p:nvSpPr>
          <p:spPr>
            <a:xfrm>
              <a:off x="-816" y="8840"/>
              <a:ext cx="5771" cy="2201"/>
            </a:xfrm>
            <a:prstGeom prst="rect">
              <a:avLst/>
            </a:prstGeom>
          </p:spPr>
          <p:txBody>
            <a:bodyPr wrap="square">
              <a:spAutoFit/>
            </a:bodyPr>
            <a:lstStyle/>
            <a:p>
              <a:pPr marL="917023" lvl="1" indent="-352701" eaLnBrk="0" hangingPunct="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证券投资基金、资产管理计划、银行理财产品、信托计划、保险产品、社保基金、企业年金等</a:t>
              </a:r>
              <a:endParaRPr lang="en-US" altLang="zh-CN" dirty="0">
                <a:latin typeface="微软雅黑" panose="020B0503020204020204" pitchFamily="34" charset="-122"/>
                <a:ea typeface="微软雅黑" panose="020B0503020204020204" pitchFamily="34" charset="-122"/>
              </a:endParaRPr>
            </a:p>
          </p:txBody>
        </p:sp>
        <p:sp>
          <p:nvSpPr>
            <p:cNvPr id="71" name="矩形 70"/>
            <p:cNvSpPr/>
            <p:nvPr/>
          </p:nvSpPr>
          <p:spPr>
            <a:xfrm>
              <a:off x="190" y="7359"/>
              <a:ext cx="4436" cy="1640"/>
            </a:xfrm>
            <a:prstGeom prst="rect">
              <a:avLst/>
            </a:prstGeom>
          </p:spPr>
          <p:txBody>
            <a:bodyPr wrap="square">
              <a:spAutoFit/>
            </a:bodyPr>
            <a:lstStyle/>
            <a:p>
              <a:pPr eaLnBrk="0" hangingPunct="0">
                <a:lnSpc>
                  <a:spcPct val="150000"/>
                </a:lnSpc>
              </a:pPr>
              <a:r>
                <a:rPr lang="zh-CN" altLang="en-US" sz="2000" b="1" dirty="0">
                  <a:solidFill>
                    <a:srgbClr val="002060"/>
                  </a:solidFill>
                  <a:latin typeface="微软雅黑" panose="020B0503020204020204" pitchFamily="34" charset="-122"/>
                  <a:ea typeface="微软雅黑" panose="020B0503020204020204" pitchFamily="34" charset="-122"/>
                </a:rPr>
                <a:t>非法人类参与者（非法人投资产品）</a:t>
              </a:r>
              <a:endParaRPr lang="en-US" altLang="zh-CN" sz="2000" b="1" dirty="0">
                <a:solidFill>
                  <a:srgbClr val="002060"/>
                </a:solidFill>
                <a:latin typeface="微软雅黑" panose="020B0503020204020204" pitchFamily="34" charset="-122"/>
                <a:ea typeface="微软雅黑" panose="020B0503020204020204" pitchFamily="34" charset="-122"/>
              </a:endParaRPr>
            </a:p>
          </p:txBody>
        </p:sp>
      </p:grpSp>
      <p:sp>
        <p:nvSpPr>
          <p:cNvPr id="9" name="矩形 8"/>
          <p:cNvSpPr/>
          <p:nvPr/>
        </p:nvSpPr>
        <p:spPr>
          <a:xfrm>
            <a:off x="4327872" y="2069599"/>
            <a:ext cx="3729912" cy="1996177"/>
          </a:xfrm>
          <a:prstGeom prst="rect">
            <a:avLst/>
          </a:prstGeom>
          <a:solidFill>
            <a:srgbClr val="FFFFFF">
              <a:alpha val="2705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ltLang="zh-CN" sz="2400" b="1" dirty="0" smtClean="0">
              <a:solidFill>
                <a:schemeClr val="tx1"/>
              </a:solidFill>
              <a:effectLst>
                <a:outerShdw blurRad="38100" dist="25400" dir="5400000" algn="ctr" rotWithShape="0">
                  <a:srgbClr val="6E747A">
                    <a:alpha val="43000"/>
                  </a:srgbClr>
                </a:outerShdw>
              </a:effectLst>
              <a:latin typeface="微软雅黑" pitchFamily="34" charset="-122"/>
              <a:ea typeface="微软雅黑" pitchFamily="34" charset="-122"/>
              <a:sym typeface="+mn-ea"/>
            </a:endParaRPr>
          </a:p>
          <a:p>
            <a:pPr algn="ctr">
              <a:defRPr/>
            </a:pPr>
            <a:r>
              <a:rPr lang="zh-CN" altLang="en-US" sz="2400" b="1" dirty="0" smtClean="0">
                <a:solidFill>
                  <a:schemeClr val="tx1"/>
                </a:solidFill>
                <a:effectLst>
                  <a:outerShdw blurRad="38100" dist="25400" dir="5400000" algn="ctr" rotWithShape="0">
                    <a:srgbClr val="6E747A">
                      <a:alpha val="43000"/>
                    </a:srgbClr>
                  </a:outerShdw>
                </a:effectLst>
                <a:latin typeface="微软雅黑" pitchFamily="34" charset="-122"/>
                <a:ea typeface="微软雅黑" pitchFamily="34" charset="-122"/>
                <a:sym typeface="+mn-ea"/>
              </a:rPr>
              <a:t>                 </a:t>
            </a:r>
            <a:r>
              <a:rPr lang="zh-CN" altLang="en-US" sz="2800" b="1" dirty="0" smtClean="0">
                <a:solidFill>
                  <a:schemeClr val="tx1"/>
                </a:solidFill>
                <a:effectLst>
                  <a:outerShdw blurRad="38100" dist="25400" dir="5400000" algn="ctr" rotWithShape="0">
                    <a:srgbClr val="6E747A">
                      <a:alpha val="43000"/>
                    </a:srgbClr>
                  </a:outerShdw>
                </a:effectLst>
                <a:latin typeface="微软雅黑" pitchFamily="34" charset="-122"/>
                <a:ea typeface="微软雅黑" pitchFamily="34" charset="-122"/>
                <a:sym typeface="+mn-ea"/>
              </a:rPr>
              <a:t>市场参与者</a:t>
            </a:r>
            <a:endParaRPr lang="en-US" altLang="zh-CN" sz="2800" b="1" dirty="0" smtClean="0">
              <a:solidFill>
                <a:schemeClr val="tx1"/>
              </a:solidFill>
              <a:effectLst>
                <a:outerShdw blurRad="38100" dist="25400" dir="5400000" algn="ctr" rotWithShape="0">
                  <a:srgbClr val="6E747A">
                    <a:alpha val="43000"/>
                  </a:srgbClr>
                </a:outerShdw>
              </a:effectLst>
              <a:latin typeface="微软雅黑" pitchFamily="34" charset="-122"/>
              <a:ea typeface="微软雅黑" pitchFamily="34" charset="-122"/>
              <a:sym typeface="+mn-ea"/>
            </a:endParaRPr>
          </a:p>
          <a:p>
            <a:pPr algn="ctr">
              <a:defRPr/>
            </a:pPr>
            <a:endParaRPr lang="en-US" altLang="zh-CN" sz="2400" b="1" dirty="0" smtClean="0">
              <a:solidFill>
                <a:schemeClr val="tx1"/>
              </a:solidFill>
              <a:effectLst>
                <a:outerShdw blurRad="38100" dist="25400" dir="5400000" algn="ctr" rotWithShape="0">
                  <a:srgbClr val="6E747A">
                    <a:alpha val="43000"/>
                  </a:srgbClr>
                </a:outerShdw>
              </a:effectLst>
              <a:latin typeface="微软雅黑" pitchFamily="34" charset="-122"/>
              <a:ea typeface="微软雅黑" pitchFamily="34" charset="-122"/>
              <a:sym typeface="+mn-ea"/>
            </a:endParaRPr>
          </a:p>
          <a:p>
            <a:pPr algn="r">
              <a:defRPr/>
            </a:pPr>
            <a:r>
              <a:rPr lang="en-US" altLang="zh-CN" b="1" dirty="0" smtClean="0">
                <a:solidFill>
                  <a:schemeClr val="tx1"/>
                </a:solidFill>
                <a:effectLst>
                  <a:outerShdw blurRad="38100" dist="25400" dir="5400000" algn="ctr" rotWithShape="0">
                    <a:srgbClr val="6E747A">
                      <a:alpha val="43000"/>
                    </a:srgbClr>
                  </a:outerShdw>
                </a:effectLst>
                <a:latin typeface="微软雅黑" pitchFamily="34" charset="-122"/>
                <a:ea typeface="微软雅黑" pitchFamily="34" charset="-122"/>
                <a:sym typeface="+mn-ea"/>
              </a:rPr>
              <a:t>——《</a:t>
            </a:r>
            <a:r>
              <a:rPr lang="zh-CN" altLang="zh-CN" b="1" dirty="0">
                <a:solidFill>
                  <a:schemeClr val="tx1"/>
                </a:solidFill>
                <a:effectLst>
                  <a:outerShdw blurRad="38100" dist="25400" dir="5400000" algn="ctr" rotWithShape="0">
                    <a:srgbClr val="6E747A">
                      <a:alpha val="43000"/>
                    </a:srgbClr>
                  </a:outerShdw>
                </a:effectLst>
                <a:latin typeface="微软雅黑" pitchFamily="34" charset="-122"/>
                <a:ea typeface="微软雅黑" pitchFamily="34" charset="-122"/>
                <a:sym typeface="+mn-ea"/>
              </a:rPr>
              <a:t>票据交易管理办法</a:t>
            </a:r>
            <a:r>
              <a:rPr lang="en-US" altLang="zh-CN" b="1" dirty="0">
                <a:solidFill>
                  <a:schemeClr val="tx1"/>
                </a:solidFill>
                <a:effectLst>
                  <a:outerShdw blurRad="38100" dist="25400" dir="5400000" algn="ctr" rotWithShape="0">
                    <a:srgbClr val="6E747A">
                      <a:alpha val="43000"/>
                    </a:srgbClr>
                  </a:outerShdw>
                </a:effectLst>
                <a:latin typeface="微软雅黑" pitchFamily="34" charset="-122"/>
                <a:ea typeface="微软雅黑" pitchFamily="34" charset="-122"/>
                <a:sym typeface="+mn-ea"/>
              </a:rPr>
              <a:t>》</a:t>
            </a:r>
          </a:p>
          <a:p>
            <a:pPr algn="r">
              <a:defRPr/>
            </a:pPr>
            <a:r>
              <a:rPr lang="zh-CN" altLang="en-US" dirty="0">
                <a:solidFill>
                  <a:schemeClr val="tx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rPr>
              <a:t>（中国人民银行公告</a:t>
            </a:r>
            <a:r>
              <a:rPr lang="en-US" altLang="zh-CN" dirty="0">
                <a:solidFill>
                  <a:schemeClr val="tx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rPr>
              <a:t>[2016]29</a:t>
            </a:r>
            <a:r>
              <a:rPr lang="zh-CN" altLang="en-US" dirty="0">
                <a:solidFill>
                  <a:schemeClr val="tx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rPr>
              <a:t>号</a:t>
            </a:r>
            <a:r>
              <a:rPr lang="zh-CN" altLang="en-US" dirty="0" smtClean="0">
                <a:solidFill>
                  <a:schemeClr val="tx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rPr>
              <a:t>）</a:t>
            </a:r>
            <a:endParaRPr lang="en-US" altLang="zh-CN" dirty="0" smtClean="0">
              <a:solidFill>
                <a:schemeClr val="tx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endParaRPr>
          </a:p>
        </p:txBody>
      </p:sp>
    </p:spTree>
    <p:extLst>
      <p:ext uri="{BB962C8B-B14F-4D97-AF65-F5344CB8AC3E}">
        <p14:creationId xmlns:p14="http://schemas.microsoft.com/office/powerpoint/2010/main" val="348226757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日期占位符 3"/>
          <p:cNvSpPr>
            <a:spLocks noGrp="1"/>
          </p:cNvSpPr>
          <p:nvPr>
            <p:ph type="dt" sz="quarter" idx="10"/>
          </p:nvPr>
        </p:nvSpPr>
        <p:spPr/>
        <p:txBody>
          <a:bodyPr/>
          <a:lstStyle/>
          <a:p>
            <a:pPr>
              <a:defRPr/>
            </a:pPr>
            <a:fld id="{7159EAC3-0127-4ACF-9E22-E2734FA512C7}" type="datetime1">
              <a:rPr lang="zh-CN" altLang="en-US"/>
              <a:pPr>
                <a:defRPr/>
              </a:pPr>
              <a:t>2018/7/19</a:t>
            </a:fld>
            <a:endParaRPr lang="zh-CN" altLang="en-US" sz="2200">
              <a:solidFill>
                <a:schemeClr val="tx1"/>
              </a:solidFill>
            </a:endParaRPr>
          </a:p>
        </p:txBody>
      </p:sp>
      <p:sp>
        <p:nvSpPr>
          <p:cNvPr id="67588" name="矩形 27"/>
          <p:cNvSpPr>
            <a:spLocks noChangeArrowheads="1"/>
          </p:cNvSpPr>
          <p:nvPr/>
        </p:nvSpPr>
        <p:spPr bwMode="auto">
          <a:xfrm>
            <a:off x="10583" y="6276842"/>
            <a:ext cx="12179830" cy="574808"/>
          </a:xfrm>
          <a:prstGeom prst="rect">
            <a:avLst/>
          </a:prstGeom>
          <a:solidFill>
            <a:srgbClr val="002060"/>
          </a:solidFill>
          <a:ln w="9525">
            <a:noFill/>
            <a:miter lim="800000"/>
          </a:ln>
        </p:spPr>
        <p:txBody>
          <a:bodyPr lIns="112864" tIns="56432" rIns="112864" bIns="56432"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67589" name="矩形 28"/>
          <p:cNvSpPr>
            <a:spLocks noChangeArrowheads="1"/>
          </p:cNvSpPr>
          <p:nvPr/>
        </p:nvSpPr>
        <p:spPr bwMode="auto">
          <a:xfrm>
            <a:off x="10583" y="6264139"/>
            <a:ext cx="12179830" cy="125441"/>
          </a:xfrm>
          <a:prstGeom prst="rect">
            <a:avLst/>
          </a:prstGeom>
          <a:solidFill>
            <a:srgbClr val="595959"/>
          </a:solidFill>
          <a:ln w="9525">
            <a:noFill/>
            <a:miter lim="800000"/>
          </a:ln>
        </p:spPr>
        <p:txBody>
          <a:bodyPr lIns="112864" tIns="56432" rIns="112864" bIns="56432"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67590" name="矩形 4"/>
          <p:cNvSpPr>
            <a:spLocks noChangeArrowheads="1"/>
          </p:cNvSpPr>
          <p:nvPr/>
        </p:nvSpPr>
        <p:spPr bwMode="auto">
          <a:xfrm>
            <a:off x="10810527" y="541463"/>
            <a:ext cx="74074" cy="431900"/>
          </a:xfrm>
          <a:prstGeom prst="rect">
            <a:avLst/>
          </a:prstGeom>
          <a:solidFill>
            <a:srgbClr val="002060"/>
          </a:solidFill>
          <a:ln w="9525">
            <a:noFill/>
            <a:miter lim="800000"/>
          </a:ln>
        </p:spPr>
        <p:txBody>
          <a:bodyPr lIns="112864" tIns="56432" rIns="112864" bIns="56432" anchor="ctr"/>
          <a:lstStyle/>
          <a:p>
            <a:pPr algn="ctr"/>
            <a:endParaRPr lang="zh-CN" altLang="zh-CN">
              <a:solidFill>
                <a:srgbClr val="FFFFFF"/>
              </a:solidFill>
              <a:ea typeface="方正兰亭细黑_GBK"/>
              <a:cs typeface="方正兰亭细黑_GBK"/>
            </a:endParaRPr>
          </a:p>
        </p:txBody>
      </p:sp>
      <p:sp>
        <p:nvSpPr>
          <p:cNvPr id="67591" name="矩形 5"/>
          <p:cNvSpPr>
            <a:spLocks noChangeArrowheads="1"/>
          </p:cNvSpPr>
          <p:nvPr/>
        </p:nvSpPr>
        <p:spPr bwMode="auto">
          <a:xfrm>
            <a:off x="10711057" y="744711"/>
            <a:ext cx="63492" cy="225478"/>
          </a:xfrm>
          <a:prstGeom prst="rect">
            <a:avLst/>
          </a:prstGeom>
          <a:solidFill>
            <a:srgbClr val="002060"/>
          </a:solidFill>
          <a:ln w="9525">
            <a:noFill/>
            <a:miter lim="800000"/>
          </a:ln>
        </p:spPr>
        <p:txBody>
          <a:bodyPr lIns="112864" tIns="56432" rIns="112864" bIns="56432" anchor="ctr"/>
          <a:lstStyle/>
          <a:p>
            <a:pPr algn="ctr"/>
            <a:endParaRPr lang="zh-CN" altLang="zh-CN">
              <a:solidFill>
                <a:srgbClr val="FFFFFF"/>
              </a:solidFill>
              <a:ea typeface="方正兰亭细黑_GBK"/>
              <a:cs typeface="方正兰亭细黑_GBK"/>
            </a:endParaRPr>
          </a:p>
        </p:txBody>
      </p:sp>
      <p:grpSp>
        <p:nvGrpSpPr>
          <p:cNvPr id="2" name="Group 10"/>
          <p:cNvGrpSpPr/>
          <p:nvPr/>
        </p:nvGrpSpPr>
        <p:grpSpPr bwMode="auto">
          <a:xfrm>
            <a:off x="575313" y="363207"/>
            <a:ext cx="9300312" cy="668907"/>
            <a:chOff x="-162735" y="543933"/>
            <a:chExt cx="9301526" cy="670505"/>
          </a:xfrm>
        </p:grpSpPr>
        <p:grpSp>
          <p:nvGrpSpPr>
            <p:cNvPr id="3" name="Group 11"/>
            <p:cNvGrpSpPr/>
            <p:nvPr/>
          </p:nvGrpSpPr>
          <p:grpSpPr bwMode="auto">
            <a:xfrm>
              <a:off x="-162735" y="616884"/>
              <a:ext cx="4384150" cy="597554"/>
              <a:chOff x="-162724" y="618546"/>
              <a:chExt cx="4383855" cy="599164"/>
            </a:xfrm>
          </p:grpSpPr>
          <p:sp>
            <p:nvSpPr>
              <p:cNvPr id="67601" name="椭圆 30"/>
              <p:cNvSpPr>
                <a:spLocks noChangeArrowheads="1"/>
              </p:cNvSpPr>
              <p:nvPr/>
            </p:nvSpPr>
            <p:spPr bwMode="auto">
              <a:xfrm>
                <a:off x="-162724" y="618546"/>
                <a:ext cx="783455" cy="599164"/>
              </a:xfrm>
              <a:prstGeom prst="ellipse">
                <a:avLst/>
              </a:prstGeom>
              <a:solidFill>
                <a:srgbClr val="FFC000"/>
              </a:solidFill>
              <a:ln w="9525">
                <a:noFill/>
                <a:round/>
              </a:ln>
            </p:spPr>
            <p:txBody>
              <a:bodyPr anchor="ctr"/>
              <a:lstStyle/>
              <a:p>
                <a:pPr algn="ctr"/>
                <a:endParaRPr lang="zh-CN" altLang="zh-CN" sz="1400">
                  <a:solidFill>
                    <a:srgbClr val="FFFFFF"/>
                  </a:solidFill>
                  <a:latin typeface="宋体" panose="02010600030101010101" pitchFamily="2" charset="-122"/>
                  <a:sym typeface="宋体" panose="02010600030101010101" pitchFamily="2" charset="-122"/>
                </a:endParaRPr>
              </a:p>
            </p:txBody>
          </p:sp>
          <p:sp>
            <p:nvSpPr>
              <p:cNvPr id="67600" name="直接连接符 21"/>
              <p:cNvSpPr>
                <a:spLocks noChangeShapeType="1"/>
              </p:cNvSpPr>
              <p:nvPr/>
            </p:nvSpPr>
            <p:spPr bwMode="auto">
              <a:xfrm>
                <a:off x="620731" y="1024061"/>
                <a:ext cx="3600400" cy="1"/>
              </a:xfrm>
              <a:prstGeom prst="line">
                <a:avLst/>
              </a:prstGeom>
              <a:noFill/>
              <a:ln w="19050">
                <a:solidFill>
                  <a:srgbClr val="002060"/>
                </a:solidFill>
                <a:round/>
              </a:ln>
            </p:spPr>
            <p:txBody>
              <a:bodyPr/>
              <a:lstStyle/>
              <a:p>
                <a:endParaRPr lang="zh-CN" altLang="en-US"/>
              </a:p>
            </p:txBody>
          </p:sp>
        </p:grpSp>
        <p:sp>
          <p:nvSpPr>
            <p:cNvPr id="67598" name="TextBox 22"/>
            <p:cNvSpPr>
              <a:spLocks noChangeArrowheads="1"/>
            </p:cNvSpPr>
            <p:nvPr/>
          </p:nvSpPr>
          <p:spPr bwMode="auto">
            <a:xfrm>
              <a:off x="1817416" y="543933"/>
              <a:ext cx="7321375" cy="555321"/>
            </a:xfrm>
            <a:prstGeom prst="rect">
              <a:avLst/>
            </a:prstGeom>
            <a:noFill/>
            <a:ln w="9525">
              <a:noFill/>
              <a:miter lim="800000"/>
            </a:ln>
          </p:spPr>
          <p:txBody>
            <a:bodyPr wrap="square">
              <a:spAutoFit/>
            </a:bodyPr>
            <a:lstStyle/>
            <a:p>
              <a:r>
                <a:rPr lang="zh-CN" altLang="en-US" sz="3000" b="1" dirty="0">
                  <a:solidFill>
                    <a:srgbClr val="262626"/>
                  </a:solidFill>
                  <a:latin typeface="微软雅黑" panose="020B0503020204020204" pitchFamily="34" charset="-122"/>
                  <a:ea typeface="微软雅黑" panose="020B0503020204020204" pitchFamily="34" charset="-122"/>
                  <a:sym typeface="微软雅黑" panose="020B0503020204020204" pitchFamily="34" charset="-122"/>
                </a:rPr>
                <a:t>  票据交易：对话</a:t>
              </a:r>
              <a:r>
                <a:rPr lang="zh-CN" altLang="en-US" sz="3000" b="1" dirty="0" smtClean="0">
                  <a:solidFill>
                    <a:srgbClr val="262626"/>
                  </a:solidFill>
                  <a:latin typeface="微软雅黑" panose="020B0503020204020204" pitchFamily="34" charset="-122"/>
                  <a:ea typeface="微软雅黑" panose="020B0503020204020204" pitchFamily="34" charset="-122"/>
                  <a:sym typeface="微软雅黑" panose="020B0503020204020204" pitchFamily="34" charset="-122"/>
                </a:rPr>
                <a:t>报价</a:t>
              </a:r>
              <a:endParaRPr lang="zh-CN" altLang="en-US" dirty="0"/>
            </a:p>
          </p:txBody>
        </p:sp>
      </p:grpSp>
      <p:sp>
        <p:nvSpPr>
          <p:cNvPr id="67593" name="椭圆 30"/>
          <p:cNvSpPr>
            <a:spLocks noChangeArrowheads="1"/>
          </p:cNvSpPr>
          <p:nvPr/>
        </p:nvSpPr>
        <p:spPr bwMode="auto">
          <a:xfrm>
            <a:off x="10179842" y="441427"/>
            <a:ext cx="950260" cy="755825"/>
          </a:xfrm>
          <a:prstGeom prst="ellipse">
            <a:avLst/>
          </a:prstGeom>
          <a:solidFill>
            <a:srgbClr val="FFC000"/>
          </a:solidFill>
          <a:ln w="9525">
            <a:noFill/>
            <a:round/>
          </a:ln>
        </p:spPr>
        <p:txBody>
          <a:bodyPr lIns="112864" tIns="56432" rIns="112864" bIns="56432" anchor="ctr"/>
          <a:lstStyle/>
          <a:p>
            <a:pPr algn="ctr"/>
            <a:endParaRPr lang="zh-CN" altLang="en-US" sz="1400">
              <a:solidFill>
                <a:srgbClr val="FFFFFF"/>
              </a:solidFill>
              <a:latin typeface="宋体" panose="02010600030101010101" pitchFamily="2" charset="-122"/>
              <a:sym typeface="宋体" panose="02010600030101010101" pitchFamily="2" charset="-122"/>
            </a:endParaRPr>
          </a:p>
        </p:txBody>
      </p:sp>
      <p:sp>
        <p:nvSpPr>
          <p:cNvPr id="67594" name="矩形 3"/>
          <p:cNvSpPr>
            <a:spLocks noChangeArrowheads="1"/>
          </p:cNvSpPr>
          <p:nvPr/>
        </p:nvSpPr>
        <p:spPr bwMode="auto">
          <a:xfrm>
            <a:off x="10727988" y="655790"/>
            <a:ext cx="1271950" cy="431900"/>
          </a:xfrm>
          <a:prstGeom prst="rect">
            <a:avLst/>
          </a:prstGeom>
          <a:solidFill>
            <a:srgbClr val="002060"/>
          </a:solidFill>
          <a:ln w="9525">
            <a:noFill/>
            <a:miter lim="800000"/>
          </a:ln>
        </p:spPr>
        <p:txBody>
          <a:bodyPr lIns="112864" tIns="56432" rIns="112864" bIns="56432" anchor="ctr"/>
          <a:lstStyle/>
          <a:p>
            <a:pPr algn="ctr"/>
            <a:fld id="{FF447B09-D607-4921-8D18-7DBC9F181E56}" type="slidenum">
              <a:rPr lang="zh-CN" altLang="zh-CN" b="1">
                <a:solidFill>
                  <a:srgbClr val="FFFFFF"/>
                </a:solidFill>
                <a:ea typeface="方正兰亭细黑_GBK"/>
                <a:cs typeface="方正兰亭细黑_GBK"/>
              </a:rPr>
              <a:pPr algn="ctr"/>
              <a:t>30</a:t>
            </a:fld>
            <a:endParaRPr lang="zh-CN" altLang="zh-CN" b="1">
              <a:solidFill>
                <a:srgbClr val="FFFFFF"/>
              </a:solidFill>
              <a:ea typeface="方正兰亭细黑_GBK"/>
              <a:cs typeface="方正兰亭细黑_GBK"/>
            </a:endParaRPr>
          </a:p>
        </p:txBody>
      </p:sp>
      <p:sp>
        <p:nvSpPr>
          <p:cNvPr id="16" name="TextBox 31"/>
          <p:cNvSpPr/>
          <p:nvPr/>
        </p:nvSpPr>
        <p:spPr>
          <a:xfrm>
            <a:off x="239318" y="-147626"/>
            <a:ext cx="2625004" cy="1483572"/>
          </a:xfrm>
          <a:prstGeom prst="rect">
            <a:avLst/>
          </a:prstGeom>
          <a:noFill/>
          <a:ln w="9525">
            <a:noFill/>
          </a:ln>
        </p:spPr>
        <p:txBody>
          <a:bodyPr wrap="square" lIns="112864" tIns="56432" rIns="112864" bIns="56432">
            <a:spAutoFit/>
          </a:bodyPr>
          <a:lstStyle/>
          <a:p>
            <a:pPr lvl="0" eaLnBrk="1" hangingPunct="1"/>
            <a:r>
              <a:rPr lang="en-US" altLang="zh-CN" sz="8900" b="1" dirty="0" smtClean="0">
                <a:solidFill>
                  <a:srgbClr val="002060"/>
                </a:solidFill>
                <a:latin typeface="Times New Roman" panose="02020603050405020304" pitchFamily="18" charset="0"/>
                <a:sym typeface="Times New Roman" panose="02020603050405020304" pitchFamily="18" charset="0"/>
              </a:rPr>
              <a:t>1.</a:t>
            </a:r>
            <a:r>
              <a:rPr lang="en-US" altLang="zh-CN" sz="6700" b="1" dirty="0" smtClean="0">
                <a:solidFill>
                  <a:srgbClr val="002060"/>
                </a:solidFill>
                <a:latin typeface="Times New Roman" panose="02020603050405020304" pitchFamily="18" charset="0"/>
                <a:sym typeface="Times New Roman" panose="02020603050405020304" pitchFamily="18" charset="0"/>
              </a:rPr>
              <a:t>6.</a:t>
            </a:r>
            <a:r>
              <a:rPr lang="en-US" altLang="zh-CN" sz="5900" b="1" dirty="0" smtClean="0">
                <a:solidFill>
                  <a:srgbClr val="002060"/>
                </a:solidFill>
                <a:latin typeface="Times New Roman" panose="02020603050405020304" pitchFamily="18" charset="0"/>
                <a:sym typeface="Times New Roman" panose="02020603050405020304" pitchFamily="18" charset="0"/>
              </a:rPr>
              <a:t>10</a:t>
            </a:r>
            <a:endParaRPr lang="zh-CN" altLang="en-US" sz="5900" dirty="0">
              <a:sym typeface="Calibri" panose="020F0502020204030204" pitchFamily="34" charset="0"/>
            </a:endParaRPr>
          </a:p>
        </p:txBody>
      </p:sp>
      <p:grpSp>
        <p:nvGrpSpPr>
          <p:cNvPr id="5" name="组合 4"/>
          <p:cNvGrpSpPr/>
          <p:nvPr/>
        </p:nvGrpSpPr>
        <p:grpSpPr>
          <a:xfrm>
            <a:off x="318964" y="2889734"/>
            <a:ext cx="11488102" cy="3031539"/>
            <a:chOff x="3790950" y="1808656"/>
            <a:chExt cx="8016116" cy="3817382"/>
          </a:xfrm>
        </p:grpSpPr>
        <p:sp>
          <p:nvSpPr>
            <p:cNvPr id="19" name="AutoShape 11"/>
            <p:cNvSpPr/>
            <p:nvPr/>
          </p:nvSpPr>
          <p:spPr>
            <a:xfrm>
              <a:off x="7446589" y="3574365"/>
              <a:ext cx="658800" cy="288000"/>
            </a:xfrm>
            <a:prstGeom prst="rightArrow">
              <a:avLst>
                <a:gd name="adj1" fmla="val 50000"/>
                <a:gd name="adj2" fmla="val 41754"/>
              </a:avLst>
            </a:prstGeom>
            <a:solidFill>
              <a:srgbClr val="002060"/>
            </a:solidFill>
            <a:ln w="6350" cap="flat" cmpd="sng">
              <a:solidFill>
                <a:srgbClr val="70AD47"/>
              </a:solidFill>
              <a:prstDash val="solid"/>
              <a:miter/>
              <a:headEnd type="none" w="med" len="med"/>
              <a:tailEnd type="none" w="med" len="med"/>
            </a:ln>
          </p:spPr>
          <p:txBody>
            <a:bodyPr wrap="none" lIns="112864" tIns="56432" rIns="112864" bIns="56432" anchor="ctr"/>
            <a:lstStyle/>
            <a:p>
              <a:pPr lvl="0" algn="ctr" eaLnBrk="0" hangingPunct="0"/>
              <a:endParaRPr lang="zh-CN" altLang="en-US" sz="2000" b="1" dirty="0">
                <a:solidFill>
                  <a:srgbClr val="000000"/>
                </a:solidFill>
                <a:latin typeface="微软雅黑" panose="020B0503020204020204" pitchFamily="34" charset="-122"/>
                <a:ea typeface="微软雅黑" panose="020B0503020204020204" pitchFamily="34" charset="-122"/>
              </a:endParaRPr>
            </a:p>
          </p:txBody>
        </p:sp>
        <p:sp>
          <p:nvSpPr>
            <p:cNvPr id="20" name="AutoShape 11"/>
            <p:cNvSpPr/>
            <p:nvPr/>
          </p:nvSpPr>
          <p:spPr>
            <a:xfrm>
              <a:off x="5237639" y="3574365"/>
              <a:ext cx="658800" cy="288000"/>
            </a:xfrm>
            <a:prstGeom prst="rightArrow">
              <a:avLst>
                <a:gd name="adj1" fmla="val 50000"/>
                <a:gd name="adj2" fmla="val 41699"/>
              </a:avLst>
            </a:prstGeom>
            <a:solidFill>
              <a:srgbClr val="002060"/>
            </a:solidFill>
            <a:ln w="6350" cap="flat" cmpd="sng">
              <a:solidFill>
                <a:srgbClr val="70AD47"/>
              </a:solidFill>
              <a:prstDash val="solid"/>
              <a:miter/>
              <a:headEnd type="none" w="med" len="med"/>
              <a:tailEnd type="none" w="med" len="med"/>
            </a:ln>
          </p:spPr>
          <p:txBody>
            <a:bodyPr wrap="none" lIns="112864" tIns="56432" rIns="112864" bIns="56432" anchor="ctr"/>
            <a:lstStyle/>
            <a:p>
              <a:pPr lvl="0" algn="ctr" eaLnBrk="0" hangingPunct="0"/>
              <a:endParaRPr lang="zh-CN" altLang="en-US" sz="2000" b="1" dirty="0">
                <a:solidFill>
                  <a:srgbClr val="000000"/>
                </a:solidFill>
                <a:latin typeface="微软雅黑" panose="020B0503020204020204" pitchFamily="34" charset="-122"/>
                <a:ea typeface="微软雅黑" panose="020B0503020204020204" pitchFamily="34" charset="-122"/>
              </a:endParaRPr>
            </a:p>
          </p:txBody>
        </p:sp>
        <p:sp>
          <p:nvSpPr>
            <p:cNvPr id="21" name="AutoShape 12"/>
            <p:cNvSpPr>
              <a:spLocks noChangeArrowheads="1"/>
            </p:cNvSpPr>
            <p:nvPr/>
          </p:nvSpPr>
          <p:spPr bwMode="auto">
            <a:xfrm>
              <a:off x="3790950" y="3285373"/>
              <a:ext cx="1404000" cy="863800"/>
            </a:xfrm>
            <a:prstGeom prst="roundRect">
              <a:avLst>
                <a:gd name="adj" fmla="val 16667"/>
              </a:avLst>
            </a:prstGeom>
            <a:solidFill>
              <a:srgbClr val="002060"/>
            </a:solidFill>
            <a:ln w="9525">
              <a:noFill/>
              <a:round/>
            </a:ln>
            <a:effectLst>
              <a:outerShdw dist="19050" dir="5400000" algn="ctr" rotWithShape="0">
                <a:srgbClr val="000000">
                  <a:alpha val="59999"/>
                </a:srgbClr>
              </a:outerShdw>
            </a:effectLst>
          </p:spPr>
          <p:txBody>
            <a:bodyPr wrap="none" lIns="112864" tIns="56432" rIns="112864" bIns="56432" anchor="ctr"/>
            <a:lstStyle/>
            <a:p>
              <a:pPr marL="423241" indent="-423241" algn="ctr" defTabSz="1128644" eaLnBrk="0" hangingPunct="0">
                <a:defRPr/>
              </a:pPr>
              <a:r>
                <a:rPr lang="zh-CN" altLang="en-US" sz="2000" b="1" dirty="0">
                  <a:solidFill>
                    <a:srgbClr val="FFFFFF"/>
                  </a:solidFill>
                  <a:latin typeface="微软雅黑" panose="020B0503020204020204" pitchFamily="34" charset="-122"/>
                  <a:ea typeface="微软雅黑" panose="020B0503020204020204" pitchFamily="34" charset="-122"/>
                </a:rPr>
                <a:t>浏览行情</a:t>
              </a:r>
              <a:endParaRPr lang="en-US" sz="2000" b="1" dirty="0">
                <a:solidFill>
                  <a:srgbClr val="FFFFFF"/>
                </a:solidFill>
                <a:latin typeface="微软雅黑" panose="020B0503020204020204" pitchFamily="34" charset="-122"/>
                <a:ea typeface="微软雅黑" panose="020B0503020204020204" pitchFamily="34" charset="-122"/>
              </a:endParaRPr>
            </a:p>
          </p:txBody>
        </p:sp>
        <p:sp>
          <p:nvSpPr>
            <p:cNvPr id="22" name="AutoShape 12"/>
            <p:cNvSpPr>
              <a:spLocks noChangeArrowheads="1"/>
            </p:cNvSpPr>
            <p:nvPr/>
          </p:nvSpPr>
          <p:spPr bwMode="auto">
            <a:xfrm>
              <a:off x="5999901" y="3285373"/>
              <a:ext cx="1404000" cy="863800"/>
            </a:xfrm>
            <a:prstGeom prst="roundRect">
              <a:avLst>
                <a:gd name="adj" fmla="val 16667"/>
              </a:avLst>
            </a:prstGeom>
            <a:solidFill>
              <a:srgbClr val="002060"/>
            </a:solidFill>
            <a:ln w="9525">
              <a:noFill/>
              <a:round/>
            </a:ln>
            <a:effectLst>
              <a:outerShdw dist="19050" dir="5400000" algn="ctr" rotWithShape="0">
                <a:srgbClr val="000000">
                  <a:alpha val="59999"/>
                </a:srgbClr>
              </a:outerShdw>
            </a:effectLst>
          </p:spPr>
          <p:txBody>
            <a:bodyPr wrap="none" lIns="112864" tIns="56432" rIns="112864" bIns="56432" anchor="ctr"/>
            <a:lstStyle/>
            <a:p>
              <a:pPr marL="423241" indent="-423241" algn="ctr" defTabSz="1128644" eaLnBrk="0" hangingPunct="0">
                <a:defRPr/>
              </a:pPr>
              <a:r>
                <a:rPr lang="zh-CN" altLang="en-US" sz="2000" b="1" dirty="0" smtClean="0">
                  <a:solidFill>
                    <a:srgbClr val="FFFFFF"/>
                  </a:solidFill>
                  <a:latin typeface="微软雅黑" panose="020B0503020204020204" pitchFamily="34" charset="-122"/>
                  <a:ea typeface="微软雅黑" panose="020B0503020204020204" pitchFamily="34" charset="-122"/>
                </a:rPr>
                <a:t>发起对话</a:t>
              </a:r>
              <a:r>
                <a:rPr lang="zh-CN" altLang="en-US" sz="2000" b="1" dirty="0">
                  <a:solidFill>
                    <a:srgbClr val="FFFFFF"/>
                  </a:solidFill>
                  <a:latin typeface="微软雅黑" panose="020B0503020204020204" pitchFamily="34" charset="-122"/>
                  <a:ea typeface="微软雅黑" panose="020B0503020204020204" pitchFamily="34" charset="-122"/>
                </a:rPr>
                <a:t>报价</a:t>
              </a:r>
              <a:endParaRPr lang="en-US" sz="2000" b="1" dirty="0">
                <a:solidFill>
                  <a:srgbClr val="FFFFFF"/>
                </a:solidFill>
                <a:latin typeface="微软雅黑" panose="020B0503020204020204" pitchFamily="34" charset="-122"/>
                <a:ea typeface="微软雅黑" panose="020B0503020204020204" pitchFamily="34" charset="-122"/>
              </a:endParaRPr>
            </a:p>
          </p:txBody>
        </p:sp>
        <p:sp>
          <p:nvSpPr>
            <p:cNvPr id="23" name="AutoShape 11"/>
            <p:cNvSpPr/>
            <p:nvPr/>
          </p:nvSpPr>
          <p:spPr>
            <a:xfrm>
              <a:off x="9594165" y="3574365"/>
              <a:ext cx="658800" cy="288000"/>
            </a:xfrm>
            <a:prstGeom prst="rightArrow">
              <a:avLst>
                <a:gd name="adj1" fmla="val 50000"/>
                <a:gd name="adj2" fmla="val 41754"/>
              </a:avLst>
            </a:prstGeom>
            <a:solidFill>
              <a:srgbClr val="002060"/>
            </a:solidFill>
            <a:ln w="6350" cap="flat" cmpd="sng">
              <a:solidFill>
                <a:srgbClr val="70AD47"/>
              </a:solidFill>
              <a:prstDash val="solid"/>
              <a:miter/>
              <a:headEnd type="none" w="med" len="med"/>
              <a:tailEnd type="none" w="med" len="med"/>
            </a:ln>
          </p:spPr>
          <p:txBody>
            <a:bodyPr wrap="none" lIns="112864" tIns="56432" rIns="112864" bIns="56432" anchor="ctr"/>
            <a:lstStyle/>
            <a:p>
              <a:pPr lvl="0" algn="ctr" eaLnBrk="0" hangingPunct="0"/>
              <a:endParaRPr lang="zh-CN" altLang="en-US" sz="2000" b="1" dirty="0">
                <a:solidFill>
                  <a:srgbClr val="000000"/>
                </a:solidFill>
                <a:latin typeface="微软雅黑" panose="020B0503020204020204" pitchFamily="34" charset="-122"/>
                <a:ea typeface="微软雅黑" panose="020B0503020204020204" pitchFamily="34" charset="-122"/>
              </a:endParaRPr>
            </a:p>
          </p:txBody>
        </p:sp>
        <p:sp>
          <p:nvSpPr>
            <p:cNvPr id="24" name="AutoShape 12"/>
            <p:cNvSpPr>
              <a:spLocks noChangeArrowheads="1"/>
            </p:cNvSpPr>
            <p:nvPr/>
          </p:nvSpPr>
          <p:spPr bwMode="auto">
            <a:xfrm>
              <a:off x="8147476" y="3285373"/>
              <a:ext cx="1404000" cy="863800"/>
            </a:xfrm>
            <a:prstGeom prst="roundRect">
              <a:avLst>
                <a:gd name="adj" fmla="val 16667"/>
              </a:avLst>
            </a:prstGeom>
            <a:solidFill>
              <a:srgbClr val="002060"/>
            </a:solidFill>
            <a:ln w="9525">
              <a:noFill/>
              <a:round/>
            </a:ln>
            <a:effectLst>
              <a:outerShdw dist="19050" dir="5400000" algn="ctr" rotWithShape="0">
                <a:srgbClr val="000000">
                  <a:alpha val="59999"/>
                </a:srgbClr>
              </a:outerShdw>
            </a:effectLst>
          </p:spPr>
          <p:txBody>
            <a:bodyPr wrap="none" lIns="112864" tIns="56432" rIns="112864" bIns="56432" anchor="ctr"/>
            <a:lstStyle/>
            <a:p>
              <a:pPr marL="423241" indent="-423241" algn="ctr" defTabSz="1128644" eaLnBrk="0" hangingPunct="0">
                <a:defRPr/>
              </a:pPr>
              <a:r>
                <a:rPr lang="zh-CN" altLang="en-US" sz="2000" b="1" dirty="0">
                  <a:solidFill>
                    <a:srgbClr val="FFFFFF"/>
                  </a:solidFill>
                  <a:latin typeface="微软雅黑" panose="020B0503020204020204" pitchFamily="34" charset="-122"/>
                  <a:ea typeface="微软雅黑" panose="020B0503020204020204" pitchFamily="34" charset="-122"/>
                </a:rPr>
                <a:t>格式化交谈</a:t>
              </a:r>
              <a:endParaRPr lang="en-US" sz="2000" b="1" dirty="0">
                <a:solidFill>
                  <a:srgbClr val="FFFFFF"/>
                </a:solidFill>
                <a:latin typeface="微软雅黑" panose="020B0503020204020204" pitchFamily="34" charset="-122"/>
                <a:ea typeface="微软雅黑" panose="020B0503020204020204" pitchFamily="34" charset="-122"/>
              </a:endParaRPr>
            </a:p>
          </p:txBody>
        </p:sp>
        <p:sp>
          <p:nvSpPr>
            <p:cNvPr id="25" name="AutoShape 12"/>
            <p:cNvSpPr>
              <a:spLocks noChangeArrowheads="1"/>
            </p:cNvSpPr>
            <p:nvPr/>
          </p:nvSpPr>
          <p:spPr bwMode="auto">
            <a:xfrm>
              <a:off x="10295054" y="3285373"/>
              <a:ext cx="1404000" cy="863800"/>
            </a:xfrm>
            <a:prstGeom prst="roundRect">
              <a:avLst>
                <a:gd name="adj" fmla="val 16667"/>
              </a:avLst>
            </a:prstGeom>
            <a:solidFill>
              <a:srgbClr val="002060"/>
            </a:solidFill>
            <a:ln w="9525">
              <a:noFill/>
              <a:round/>
            </a:ln>
            <a:effectLst>
              <a:outerShdw dist="19050" dir="5400000" algn="ctr" rotWithShape="0">
                <a:srgbClr val="000000">
                  <a:alpha val="59999"/>
                </a:srgbClr>
              </a:outerShdw>
            </a:effectLst>
          </p:spPr>
          <p:txBody>
            <a:bodyPr wrap="none" lIns="112864" tIns="56432" rIns="112864" bIns="56432" anchor="ctr"/>
            <a:lstStyle/>
            <a:p>
              <a:pPr marL="423241" indent="-423241" algn="ctr" defTabSz="1128644" eaLnBrk="0" hangingPunct="0">
                <a:defRPr/>
              </a:pPr>
              <a:r>
                <a:rPr lang="zh-CN" altLang="en-US" sz="2000" b="1" dirty="0">
                  <a:solidFill>
                    <a:srgbClr val="FFFFFF"/>
                  </a:solidFill>
                  <a:latin typeface="微软雅黑" panose="020B0503020204020204" pitchFamily="34" charset="-122"/>
                  <a:ea typeface="微软雅黑" panose="020B0503020204020204" pitchFamily="34" charset="-122"/>
                </a:rPr>
                <a:t>成交确认</a:t>
              </a:r>
              <a:endParaRPr lang="en-US" sz="2000" b="1" dirty="0">
                <a:solidFill>
                  <a:srgbClr val="FFFFFF"/>
                </a:solidFill>
                <a:latin typeface="微软雅黑" panose="020B0503020204020204" pitchFamily="34" charset="-122"/>
                <a:ea typeface="微软雅黑" panose="020B0503020204020204" pitchFamily="34" charset="-122"/>
              </a:endParaRPr>
            </a:p>
          </p:txBody>
        </p:sp>
        <p:sp>
          <p:nvSpPr>
            <p:cNvPr id="26" name="AutoShape 12"/>
            <p:cNvSpPr>
              <a:spLocks noChangeArrowheads="1"/>
            </p:cNvSpPr>
            <p:nvPr/>
          </p:nvSpPr>
          <p:spPr bwMode="auto">
            <a:xfrm>
              <a:off x="10403066" y="4762238"/>
              <a:ext cx="1404000" cy="863800"/>
            </a:xfrm>
            <a:prstGeom prst="roundRect">
              <a:avLst>
                <a:gd name="adj" fmla="val 16667"/>
              </a:avLst>
            </a:prstGeom>
            <a:solidFill>
              <a:srgbClr val="002060"/>
            </a:solidFill>
            <a:ln w="9525">
              <a:noFill/>
              <a:round/>
            </a:ln>
            <a:effectLst>
              <a:outerShdw dist="19050" dir="5400000" algn="ctr" rotWithShape="0">
                <a:srgbClr val="000000">
                  <a:alpha val="59999"/>
                </a:srgbClr>
              </a:outerShdw>
            </a:effectLst>
          </p:spPr>
          <p:txBody>
            <a:bodyPr wrap="none" lIns="112864" tIns="56432" rIns="112864" bIns="56432" anchor="ctr"/>
            <a:lstStyle/>
            <a:p>
              <a:pPr marL="423241" indent="-423241" algn="ctr" defTabSz="1128644" eaLnBrk="0" hangingPunct="0">
                <a:defRPr/>
              </a:pPr>
              <a:r>
                <a:rPr lang="zh-CN" altLang="en-US" sz="2000" b="1">
                  <a:solidFill>
                    <a:srgbClr val="FFFFFF"/>
                  </a:solidFill>
                  <a:latin typeface="微软雅黑" panose="020B0503020204020204" pitchFamily="34" charset="-122"/>
                  <a:ea typeface="微软雅黑" panose="020B0503020204020204" pitchFamily="34" charset="-122"/>
                </a:rPr>
                <a:t>资金清算</a:t>
              </a:r>
              <a:endParaRPr lang="en-US" sz="2000" b="1">
                <a:solidFill>
                  <a:srgbClr val="FFFFFF"/>
                </a:solidFill>
                <a:latin typeface="微软雅黑" panose="020B0503020204020204" pitchFamily="34" charset="-122"/>
                <a:ea typeface="微软雅黑" panose="020B0503020204020204" pitchFamily="34" charset="-122"/>
              </a:endParaRPr>
            </a:p>
            <a:p>
              <a:pPr marL="423241" indent="-423241" algn="ctr" defTabSz="1128644" eaLnBrk="0" hangingPunct="0">
                <a:defRPr/>
              </a:pPr>
              <a:r>
                <a:rPr lang="zh-CN" altLang="en-US" sz="2000" b="1">
                  <a:solidFill>
                    <a:srgbClr val="FFFFFF"/>
                  </a:solidFill>
                  <a:latin typeface="微软雅黑" panose="020B0503020204020204" pitchFamily="34" charset="-122"/>
                  <a:ea typeface="微软雅黑" panose="020B0503020204020204" pitchFamily="34" charset="-122"/>
                </a:rPr>
                <a:t>权属变更</a:t>
              </a:r>
              <a:endParaRPr lang="en-US" sz="2000" b="1">
                <a:solidFill>
                  <a:srgbClr val="FFFFFF"/>
                </a:solidFill>
                <a:latin typeface="微软雅黑" panose="020B0503020204020204" pitchFamily="34" charset="-122"/>
                <a:ea typeface="微软雅黑" panose="020B0503020204020204" pitchFamily="34" charset="-122"/>
              </a:endParaRPr>
            </a:p>
          </p:txBody>
        </p:sp>
        <p:sp>
          <p:nvSpPr>
            <p:cNvPr id="27" name="AutoShape 11"/>
            <p:cNvSpPr/>
            <p:nvPr/>
          </p:nvSpPr>
          <p:spPr>
            <a:xfrm rot="5400000">
              <a:off x="10807947" y="4334979"/>
              <a:ext cx="504000" cy="288000"/>
            </a:xfrm>
            <a:prstGeom prst="rightArrow">
              <a:avLst>
                <a:gd name="adj1" fmla="val 50000"/>
                <a:gd name="adj2" fmla="val 41754"/>
              </a:avLst>
            </a:prstGeom>
            <a:solidFill>
              <a:srgbClr val="002060"/>
            </a:solidFill>
            <a:ln w="6350" cap="flat" cmpd="sng">
              <a:solidFill>
                <a:srgbClr val="70AD47"/>
              </a:solidFill>
              <a:prstDash val="solid"/>
              <a:miter/>
              <a:headEnd type="none" w="med" len="med"/>
              <a:tailEnd type="none" w="med" len="med"/>
            </a:ln>
          </p:spPr>
          <p:txBody>
            <a:bodyPr wrap="none" lIns="112864" tIns="56432" rIns="112864" bIns="56432" anchor="ctr"/>
            <a:lstStyle/>
            <a:p>
              <a:pPr lvl="0" algn="ctr" eaLnBrk="0" hangingPunct="0"/>
              <a:endParaRPr lang="zh-CN" altLang="en-US" sz="2000" b="1" dirty="0">
                <a:solidFill>
                  <a:srgbClr val="000000"/>
                </a:solidFill>
                <a:latin typeface="微软雅黑" panose="020B0503020204020204" pitchFamily="34" charset="-122"/>
                <a:ea typeface="微软雅黑" panose="020B0503020204020204" pitchFamily="34" charset="-122"/>
              </a:endParaRPr>
            </a:p>
          </p:txBody>
        </p:sp>
        <p:sp>
          <p:nvSpPr>
            <p:cNvPr id="28" name="AutoShape 12"/>
            <p:cNvSpPr>
              <a:spLocks noChangeArrowheads="1"/>
            </p:cNvSpPr>
            <p:nvPr/>
          </p:nvSpPr>
          <p:spPr bwMode="auto">
            <a:xfrm>
              <a:off x="6046738" y="1808656"/>
              <a:ext cx="1404000" cy="863800"/>
            </a:xfrm>
            <a:prstGeom prst="roundRect">
              <a:avLst>
                <a:gd name="adj" fmla="val 16667"/>
              </a:avLst>
            </a:prstGeom>
            <a:solidFill>
              <a:srgbClr val="002060"/>
            </a:solidFill>
            <a:ln w="9525">
              <a:noFill/>
              <a:round/>
            </a:ln>
            <a:effectLst>
              <a:outerShdw dist="19050" dir="5400000" algn="ctr" rotWithShape="0">
                <a:srgbClr val="000000">
                  <a:alpha val="59999"/>
                </a:srgbClr>
              </a:outerShdw>
            </a:effectLst>
          </p:spPr>
          <p:txBody>
            <a:bodyPr wrap="none" lIns="112864" tIns="56432" rIns="112864" bIns="56432" anchor="ctr"/>
            <a:lstStyle/>
            <a:p>
              <a:pPr marL="423241" indent="-423241" algn="ctr" defTabSz="1128644" eaLnBrk="0" hangingPunct="0">
                <a:defRPr/>
              </a:pPr>
              <a:r>
                <a:rPr lang="zh-CN" altLang="en-US" sz="2000" b="1" dirty="0">
                  <a:solidFill>
                    <a:srgbClr val="FFFFFF"/>
                  </a:solidFill>
                  <a:latin typeface="微软雅黑" panose="020B0503020204020204" pitchFamily="34" charset="-122"/>
                  <a:ea typeface="微软雅黑" panose="020B0503020204020204" pitchFamily="34" charset="-122"/>
                </a:rPr>
                <a:t>挑选票据</a:t>
              </a:r>
              <a:endParaRPr lang="en-US" sz="2000" b="1" dirty="0">
                <a:solidFill>
                  <a:srgbClr val="FFFFFF"/>
                </a:solidFill>
                <a:latin typeface="微软雅黑" panose="020B0503020204020204" pitchFamily="34" charset="-122"/>
                <a:ea typeface="微软雅黑" panose="020B0503020204020204" pitchFamily="34" charset="-122"/>
              </a:endParaRPr>
            </a:p>
          </p:txBody>
        </p:sp>
        <p:sp>
          <p:nvSpPr>
            <p:cNvPr id="29" name="AutoShape 11"/>
            <p:cNvSpPr/>
            <p:nvPr/>
          </p:nvSpPr>
          <p:spPr>
            <a:xfrm rot="5400000">
              <a:off x="6489269" y="2845559"/>
              <a:ext cx="504000" cy="288000"/>
            </a:xfrm>
            <a:prstGeom prst="rightArrow">
              <a:avLst>
                <a:gd name="adj1" fmla="val 50000"/>
                <a:gd name="adj2" fmla="val 41754"/>
              </a:avLst>
            </a:prstGeom>
            <a:solidFill>
              <a:srgbClr val="002060"/>
            </a:solidFill>
            <a:ln w="6350" cap="flat" cmpd="sng">
              <a:solidFill>
                <a:srgbClr val="70AD47"/>
              </a:solidFill>
              <a:prstDash val="solid"/>
              <a:miter/>
              <a:headEnd type="none" w="med" len="med"/>
              <a:tailEnd type="none" w="med" len="med"/>
            </a:ln>
          </p:spPr>
          <p:txBody>
            <a:bodyPr wrap="none" lIns="112864" tIns="56432" rIns="112864" bIns="56432" anchor="ctr"/>
            <a:lstStyle/>
            <a:p>
              <a:pPr lvl="0" algn="ctr" eaLnBrk="0" hangingPunct="0"/>
              <a:endParaRPr lang="zh-CN" altLang="en-US" sz="2000" b="1" dirty="0">
                <a:solidFill>
                  <a:srgbClr val="000000"/>
                </a:solidFill>
                <a:latin typeface="微软雅黑" panose="020B0503020204020204" pitchFamily="34" charset="-122"/>
                <a:ea typeface="微软雅黑" panose="020B0503020204020204" pitchFamily="34" charset="-122"/>
              </a:endParaRPr>
            </a:p>
          </p:txBody>
        </p:sp>
      </p:grpSp>
      <p:sp>
        <p:nvSpPr>
          <p:cNvPr id="54" name="矩形 53"/>
          <p:cNvSpPr/>
          <p:nvPr/>
        </p:nvSpPr>
        <p:spPr>
          <a:xfrm>
            <a:off x="318964" y="1341562"/>
            <a:ext cx="11655515" cy="984885"/>
          </a:xfrm>
          <a:prstGeom prst="rect">
            <a:avLst/>
          </a:prstGeom>
        </p:spPr>
        <p:txBody>
          <a:bodyPr wrap="square">
            <a:spAutoFit/>
          </a:bodyPr>
          <a:lstStyle/>
          <a:p>
            <a:pPr lvl="0" fontAlgn="auto">
              <a:spcBef>
                <a:spcPts val="0"/>
              </a:spcBef>
              <a:spcAft>
                <a:spcPts val="0"/>
              </a:spcAft>
            </a:pPr>
            <a:r>
              <a:rPr lang="zh-CN" altLang="en-US" sz="2000" b="1" dirty="0" smtClean="0">
                <a:solidFill>
                  <a:srgbClr val="072063"/>
                </a:solidFill>
                <a:latin typeface="微软雅黑" panose="020B0503020204020204" pitchFamily="34" charset="-122"/>
                <a:ea typeface="微软雅黑" panose="020B0503020204020204" pitchFamily="34" charset="-122"/>
              </a:rPr>
              <a:t>定义   </a:t>
            </a:r>
            <a:r>
              <a:rPr lang="zh-CN" altLang="en-US" dirty="0" smtClean="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指</a:t>
            </a:r>
            <a:r>
              <a:rPr lang="zh-CN" altLang="en-US"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交易员向特定单一交易员发出的交易要素完整、明确的报价，受价方确认即可成交，属于询价交易方式的一种</a:t>
            </a:r>
            <a:endParaRPr lang="zh-CN" altLang="en-US" dirty="0">
              <a:solidFill>
                <a:srgbClr val="595959"/>
              </a:solidFill>
              <a:latin typeface="微软雅黑" panose="020B0503020204020204" pitchFamily="34" charset="-122"/>
              <a:ea typeface="微软雅黑" panose="020B0503020204020204" pitchFamily="34" charset="-122"/>
            </a:endParaRPr>
          </a:p>
          <a:p>
            <a:pPr fontAlgn="auto">
              <a:spcBef>
                <a:spcPts val="0"/>
              </a:spcBef>
              <a:spcAft>
                <a:spcPts val="0"/>
              </a:spcAft>
            </a:pPr>
            <a:endParaRPr lang="zh-CN" altLang="en-US" sz="2000" b="1" dirty="0">
              <a:solidFill>
                <a:srgbClr val="072063"/>
              </a:solidFill>
              <a:latin typeface="微软雅黑" panose="020B0503020204020204" pitchFamily="34" charset="-122"/>
              <a:ea typeface="微软雅黑" panose="020B0503020204020204" pitchFamily="34" charset="-122"/>
            </a:endParaRPr>
          </a:p>
        </p:txBody>
      </p:sp>
      <p:sp>
        <p:nvSpPr>
          <p:cNvPr id="56" name="矩形 55"/>
          <p:cNvSpPr/>
          <p:nvPr/>
        </p:nvSpPr>
        <p:spPr>
          <a:xfrm>
            <a:off x="318964" y="2097646"/>
            <a:ext cx="11269252" cy="707886"/>
          </a:xfrm>
          <a:prstGeom prst="rect">
            <a:avLst/>
          </a:prstGeom>
        </p:spPr>
        <p:txBody>
          <a:bodyPr wrap="square">
            <a:spAutoFit/>
          </a:bodyPr>
          <a:lstStyle/>
          <a:p>
            <a:pPr lvl="0" fontAlgn="auto">
              <a:spcBef>
                <a:spcPts val="0"/>
              </a:spcBef>
              <a:spcAft>
                <a:spcPts val="0"/>
              </a:spcAft>
            </a:pPr>
            <a:r>
              <a:rPr lang="zh-CN" altLang="en-US" sz="2000" b="1" dirty="0" smtClean="0">
                <a:solidFill>
                  <a:srgbClr val="072063"/>
                </a:solidFill>
                <a:latin typeface="微软雅黑" panose="020B0503020204020204" pitchFamily="34" charset="-122"/>
                <a:ea typeface="微软雅黑" panose="020B0503020204020204" pitchFamily="34" charset="-122"/>
              </a:rPr>
              <a:t>适用范围   </a:t>
            </a:r>
            <a:r>
              <a:rPr lang="zh-CN" altLang="en-US" dirty="0" smtClean="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转</a:t>
            </a:r>
            <a:r>
              <a:rPr lang="zh-CN" altLang="en-US"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贴现、质押式回购、</a:t>
            </a:r>
            <a:r>
              <a:rPr lang="zh-CN" altLang="en-US" dirty="0">
                <a:solidFill>
                  <a:srgbClr val="FF0000"/>
                </a:solidFill>
                <a:latin typeface="微软雅黑" panose="020B0503020204020204" pitchFamily="34" charset="-122"/>
                <a:ea typeface="微软雅黑" panose="020B0503020204020204" pitchFamily="34" charset="-122"/>
                <a:sym typeface="微软雅黑" panose="020B0503020204020204" pitchFamily="34" charset="-122"/>
              </a:rPr>
              <a:t>买断式回购</a:t>
            </a:r>
          </a:p>
          <a:p>
            <a:pPr fontAlgn="auto">
              <a:spcBef>
                <a:spcPts val="0"/>
              </a:spcBef>
              <a:spcAft>
                <a:spcPts val="0"/>
              </a:spcAft>
            </a:pPr>
            <a:endParaRPr lang="zh-CN" altLang="en-US" sz="2000" b="1" dirty="0">
              <a:solidFill>
                <a:srgbClr val="072063"/>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35612239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日期占位符 3"/>
          <p:cNvSpPr>
            <a:spLocks noGrp="1"/>
          </p:cNvSpPr>
          <p:nvPr>
            <p:ph type="dt" sz="quarter" idx="10"/>
          </p:nvPr>
        </p:nvSpPr>
        <p:spPr/>
        <p:txBody>
          <a:bodyPr/>
          <a:lstStyle/>
          <a:p>
            <a:pPr>
              <a:defRPr/>
            </a:pPr>
            <a:fld id="{7159EAC3-0127-4ACF-9E22-E2734FA512C7}" type="datetime1">
              <a:rPr lang="zh-CN" altLang="en-US"/>
              <a:pPr>
                <a:defRPr/>
              </a:pPr>
              <a:t>2018/7/19</a:t>
            </a:fld>
            <a:endParaRPr lang="zh-CN" altLang="en-US" sz="2200">
              <a:solidFill>
                <a:schemeClr val="tx1"/>
              </a:solidFill>
            </a:endParaRPr>
          </a:p>
        </p:txBody>
      </p:sp>
      <p:sp>
        <p:nvSpPr>
          <p:cNvPr id="67588" name="矩形 27"/>
          <p:cNvSpPr>
            <a:spLocks noChangeArrowheads="1"/>
          </p:cNvSpPr>
          <p:nvPr/>
        </p:nvSpPr>
        <p:spPr bwMode="auto">
          <a:xfrm>
            <a:off x="10583" y="6276842"/>
            <a:ext cx="12179830" cy="574808"/>
          </a:xfrm>
          <a:prstGeom prst="rect">
            <a:avLst/>
          </a:prstGeom>
          <a:solidFill>
            <a:srgbClr val="002060"/>
          </a:solidFill>
          <a:ln w="9525">
            <a:noFill/>
            <a:miter lim="800000"/>
          </a:ln>
        </p:spPr>
        <p:txBody>
          <a:bodyPr lIns="112864" tIns="56432" rIns="112864" bIns="56432"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67589" name="矩形 28"/>
          <p:cNvSpPr>
            <a:spLocks noChangeArrowheads="1"/>
          </p:cNvSpPr>
          <p:nvPr/>
        </p:nvSpPr>
        <p:spPr bwMode="auto">
          <a:xfrm>
            <a:off x="10583" y="6264139"/>
            <a:ext cx="12179830" cy="125441"/>
          </a:xfrm>
          <a:prstGeom prst="rect">
            <a:avLst/>
          </a:prstGeom>
          <a:solidFill>
            <a:srgbClr val="595959"/>
          </a:solidFill>
          <a:ln w="9525">
            <a:noFill/>
            <a:miter lim="800000"/>
          </a:ln>
        </p:spPr>
        <p:txBody>
          <a:bodyPr lIns="112864" tIns="56432" rIns="112864" bIns="56432"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67590" name="矩形 4"/>
          <p:cNvSpPr>
            <a:spLocks noChangeArrowheads="1"/>
          </p:cNvSpPr>
          <p:nvPr/>
        </p:nvSpPr>
        <p:spPr bwMode="auto">
          <a:xfrm>
            <a:off x="10810527" y="541463"/>
            <a:ext cx="74074" cy="431900"/>
          </a:xfrm>
          <a:prstGeom prst="rect">
            <a:avLst/>
          </a:prstGeom>
          <a:solidFill>
            <a:srgbClr val="002060"/>
          </a:solidFill>
          <a:ln w="9525">
            <a:noFill/>
            <a:miter lim="800000"/>
          </a:ln>
        </p:spPr>
        <p:txBody>
          <a:bodyPr lIns="112864" tIns="56432" rIns="112864" bIns="56432" anchor="ctr"/>
          <a:lstStyle/>
          <a:p>
            <a:pPr algn="ctr"/>
            <a:endParaRPr lang="zh-CN" altLang="zh-CN">
              <a:solidFill>
                <a:srgbClr val="FFFFFF"/>
              </a:solidFill>
              <a:ea typeface="方正兰亭细黑_GBK"/>
              <a:cs typeface="方正兰亭细黑_GBK"/>
            </a:endParaRPr>
          </a:p>
        </p:txBody>
      </p:sp>
      <p:sp>
        <p:nvSpPr>
          <p:cNvPr id="67591" name="矩形 5"/>
          <p:cNvSpPr>
            <a:spLocks noChangeArrowheads="1"/>
          </p:cNvSpPr>
          <p:nvPr/>
        </p:nvSpPr>
        <p:spPr bwMode="auto">
          <a:xfrm>
            <a:off x="10711057" y="744711"/>
            <a:ext cx="63492" cy="225478"/>
          </a:xfrm>
          <a:prstGeom prst="rect">
            <a:avLst/>
          </a:prstGeom>
          <a:solidFill>
            <a:srgbClr val="002060"/>
          </a:solidFill>
          <a:ln w="9525">
            <a:noFill/>
            <a:miter lim="800000"/>
          </a:ln>
        </p:spPr>
        <p:txBody>
          <a:bodyPr lIns="112864" tIns="56432" rIns="112864" bIns="56432" anchor="ctr"/>
          <a:lstStyle/>
          <a:p>
            <a:pPr algn="ctr"/>
            <a:endParaRPr lang="zh-CN" altLang="zh-CN">
              <a:solidFill>
                <a:srgbClr val="FFFFFF"/>
              </a:solidFill>
              <a:ea typeface="方正兰亭细黑_GBK"/>
              <a:cs typeface="方正兰亭细黑_GBK"/>
            </a:endParaRPr>
          </a:p>
        </p:txBody>
      </p:sp>
      <p:grpSp>
        <p:nvGrpSpPr>
          <p:cNvPr id="2" name="Group 10"/>
          <p:cNvGrpSpPr/>
          <p:nvPr/>
        </p:nvGrpSpPr>
        <p:grpSpPr bwMode="auto">
          <a:xfrm>
            <a:off x="575312" y="363207"/>
            <a:ext cx="8495838" cy="668907"/>
            <a:chOff x="-162735" y="543933"/>
            <a:chExt cx="8496946" cy="670505"/>
          </a:xfrm>
        </p:grpSpPr>
        <p:grpSp>
          <p:nvGrpSpPr>
            <p:cNvPr id="3" name="Group 11"/>
            <p:cNvGrpSpPr/>
            <p:nvPr/>
          </p:nvGrpSpPr>
          <p:grpSpPr bwMode="auto">
            <a:xfrm>
              <a:off x="-162735" y="616884"/>
              <a:ext cx="4384150" cy="597554"/>
              <a:chOff x="-162724" y="618546"/>
              <a:chExt cx="4383855" cy="599164"/>
            </a:xfrm>
          </p:grpSpPr>
          <p:sp>
            <p:nvSpPr>
              <p:cNvPr id="67601" name="椭圆 30"/>
              <p:cNvSpPr>
                <a:spLocks noChangeArrowheads="1"/>
              </p:cNvSpPr>
              <p:nvPr/>
            </p:nvSpPr>
            <p:spPr bwMode="auto">
              <a:xfrm>
                <a:off x="-162724" y="618546"/>
                <a:ext cx="783455" cy="599164"/>
              </a:xfrm>
              <a:prstGeom prst="ellipse">
                <a:avLst/>
              </a:prstGeom>
              <a:solidFill>
                <a:srgbClr val="FFC000"/>
              </a:solidFill>
              <a:ln w="9525">
                <a:noFill/>
                <a:round/>
              </a:ln>
            </p:spPr>
            <p:txBody>
              <a:bodyPr anchor="ctr"/>
              <a:lstStyle/>
              <a:p>
                <a:pPr algn="ctr"/>
                <a:endParaRPr lang="zh-CN" altLang="zh-CN" sz="1400">
                  <a:solidFill>
                    <a:srgbClr val="FFFFFF"/>
                  </a:solidFill>
                  <a:latin typeface="宋体" panose="02010600030101010101" pitchFamily="2" charset="-122"/>
                  <a:sym typeface="宋体" panose="02010600030101010101" pitchFamily="2" charset="-122"/>
                </a:endParaRPr>
              </a:p>
            </p:txBody>
          </p:sp>
          <p:sp>
            <p:nvSpPr>
              <p:cNvPr id="67600" name="直接连接符 21"/>
              <p:cNvSpPr>
                <a:spLocks noChangeShapeType="1"/>
              </p:cNvSpPr>
              <p:nvPr/>
            </p:nvSpPr>
            <p:spPr bwMode="auto">
              <a:xfrm>
                <a:off x="620731" y="1024061"/>
                <a:ext cx="3600400" cy="1"/>
              </a:xfrm>
              <a:prstGeom prst="line">
                <a:avLst/>
              </a:prstGeom>
              <a:noFill/>
              <a:ln w="19050">
                <a:solidFill>
                  <a:srgbClr val="002060"/>
                </a:solidFill>
                <a:round/>
              </a:ln>
            </p:spPr>
            <p:txBody>
              <a:bodyPr/>
              <a:lstStyle/>
              <a:p>
                <a:endParaRPr lang="zh-CN" altLang="en-US"/>
              </a:p>
            </p:txBody>
          </p:sp>
        </p:grpSp>
        <p:sp>
          <p:nvSpPr>
            <p:cNvPr id="67598" name="TextBox 22"/>
            <p:cNvSpPr>
              <a:spLocks noChangeArrowheads="1"/>
            </p:cNvSpPr>
            <p:nvPr/>
          </p:nvSpPr>
          <p:spPr bwMode="auto">
            <a:xfrm>
              <a:off x="1588900" y="543933"/>
              <a:ext cx="6745311" cy="555321"/>
            </a:xfrm>
            <a:prstGeom prst="rect">
              <a:avLst/>
            </a:prstGeom>
            <a:noFill/>
            <a:ln w="9525">
              <a:noFill/>
              <a:miter lim="800000"/>
            </a:ln>
          </p:spPr>
          <p:txBody>
            <a:bodyPr wrap="square">
              <a:spAutoFit/>
            </a:bodyPr>
            <a:lstStyle/>
            <a:p>
              <a:r>
                <a:rPr lang="zh-CN" altLang="en-US" sz="3000" b="1" dirty="0">
                  <a:solidFill>
                    <a:srgbClr val="262626"/>
                  </a:solidFill>
                  <a:latin typeface="微软雅黑" panose="020B0503020204020204" pitchFamily="34" charset="-122"/>
                  <a:ea typeface="微软雅黑" panose="020B0503020204020204" pitchFamily="34" charset="-122"/>
                  <a:sym typeface="微软雅黑" panose="020B0503020204020204" pitchFamily="34" charset="-122"/>
                </a:rPr>
                <a:t>  票据交易：对话报价</a:t>
              </a:r>
              <a:r>
                <a:rPr lang="en-US" altLang="zh-CN" sz="3000" b="1" dirty="0">
                  <a:solidFill>
                    <a:srgbClr val="262626"/>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3000" b="1" dirty="0">
                  <a:solidFill>
                    <a:srgbClr val="262626"/>
                  </a:solidFill>
                  <a:latin typeface="微软雅黑" panose="020B0503020204020204" pitchFamily="34" charset="-122"/>
                  <a:ea typeface="微软雅黑" panose="020B0503020204020204" pitchFamily="34" charset="-122"/>
                  <a:sym typeface="微软雅黑" panose="020B0503020204020204" pitchFamily="34" charset="-122"/>
                </a:rPr>
                <a:t>流程要点</a:t>
              </a:r>
              <a:endParaRPr lang="zh-CN" altLang="en-US" dirty="0"/>
            </a:p>
          </p:txBody>
        </p:sp>
      </p:grpSp>
      <p:sp>
        <p:nvSpPr>
          <p:cNvPr id="67593" name="椭圆 30"/>
          <p:cNvSpPr>
            <a:spLocks noChangeArrowheads="1"/>
          </p:cNvSpPr>
          <p:nvPr/>
        </p:nvSpPr>
        <p:spPr bwMode="auto">
          <a:xfrm>
            <a:off x="10179842" y="441427"/>
            <a:ext cx="950260" cy="755825"/>
          </a:xfrm>
          <a:prstGeom prst="ellipse">
            <a:avLst/>
          </a:prstGeom>
          <a:solidFill>
            <a:srgbClr val="FFC000"/>
          </a:solidFill>
          <a:ln w="9525">
            <a:noFill/>
            <a:round/>
          </a:ln>
        </p:spPr>
        <p:txBody>
          <a:bodyPr lIns="112864" tIns="56432" rIns="112864" bIns="56432" anchor="ctr"/>
          <a:lstStyle/>
          <a:p>
            <a:pPr algn="ctr"/>
            <a:endParaRPr lang="zh-CN" altLang="en-US" sz="1400">
              <a:solidFill>
                <a:srgbClr val="FFFFFF"/>
              </a:solidFill>
              <a:latin typeface="宋体" panose="02010600030101010101" pitchFamily="2" charset="-122"/>
              <a:sym typeface="宋体" panose="02010600030101010101" pitchFamily="2" charset="-122"/>
            </a:endParaRPr>
          </a:p>
        </p:txBody>
      </p:sp>
      <p:sp>
        <p:nvSpPr>
          <p:cNvPr id="67594" name="矩形 3"/>
          <p:cNvSpPr>
            <a:spLocks noChangeArrowheads="1"/>
          </p:cNvSpPr>
          <p:nvPr/>
        </p:nvSpPr>
        <p:spPr bwMode="auto">
          <a:xfrm>
            <a:off x="10727988" y="655790"/>
            <a:ext cx="1271950" cy="431900"/>
          </a:xfrm>
          <a:prstGeom prst="rect">
            <a:avLst/>
          </a:prstGeom>
          <a:solidFill>
            <a:srgbClr val="002060"/>
          </a:solidFill>
          <a:ln w="9525">
            <a:noFill/>
            <a:miter lim="800000"/>
          </a:ln>
        </p:spPr>
        <p:txBody>
          <a:bodyPr lIns="112864" tIns="56432" rIns="112864" bIns="56432" anchor="ctr"/>
          <a:lstStyle/>
          <a:p>
            <a:pPr algn="ctr"/>
            <a:fld id="{FF447B09-D607-4921-8D18-7DBC9F181E56}" type="slidenum">
              <a:rPr lang="zh-CN" altLang="zh-CN" b="1">
                <a:solidFill>
                  <a:srgbClr val="FFFFFF"/>
                </a:solidFill>
                <a:ea typeface="方正兰亭细黑_GBK"/>
                <a:cs typeface="方正兰亭细黑_GBK"/>
              </a:rPr>
              <a:pPr algn="ctr"/>
              <a:t>31</a:t>
            </a:fld>
            <a:endParaRPr lang="zh-CN" altLang="zh-CN" b="1">
              <a:solidFill>
                <a:srgbClr val="FFFFFF"/>
              </a:solidFill>
              <a:ea typeface="方正兰亭细黑_GBK"/>
              <a:cs typeface="方正兰亭细黑_GBK"/>
            </a:endParaRPr>
          </a:p>
        </p:txBody>
      </p:sp>
      <p:sp>
        <p:nvSpPr>
          <p:cNvPr id="16" name="TextBox 31"/>
          <p:cNvSpPr/>
          <p:nvPr/>
        </p:nvSpPr>
        <p:spPr>
          <a:xfrm>
            <a:off x="239317" y="-147626"/>
            <a:ext cx="2459687" cy="1483572"/>
          </a:xfrm>
          <a:prstGeom prst="rect">
            <a:avLst/>
          </a:prstGeom>
          <a:noFill/>
          <a:ln w="9525">
            <a:noFill/>
          </a:ln>
        </p:spPr>
        <p:txBody>
          <a:bodyPr wrap="square" lIns="112864" tIns="56432" rIns="112864" bIns="56432">
            <a:spAutoFit/>
          </a:bodyPr>
          <a:lstStyle/>
          <a:p>
            <a:pPr lvl="0" eaLnBrk="1" hangingPunct="1"/>
            <a:r>
              <a:rPr lang="en-US" altLang="zh-CN" sz="8900" b="1" dirty="0" smtClean="0">
                <a:solidFill>
                  <a:srgbClr val="002060"/>
                </a:solidFill>
                <a:latin typeface="Times New Roman" panose="02020603050405020304" pitchFamily="18" charset="0"/>
                <a:sym typeface="Times New Roman" panose="02020603050405020304" pitchFamily="18" charset="0"/>
              </a:rPr>
              <a:t>1.</a:t>
            </a:r>
            <a:r>
              <a:rPr lang="en-US" altLang="zh-CN" sz="6700" b="1" dirty="0" smtClean="0">
                <a:solidFill>
                  <a:srgbClr val="002060"/>
                </a:solidFill>
                <a:latin typeface="Times New Roman" panose="02020603050405020304" pitchFamily="18" charset="0"/>
                <a:sym typeface="Times New Roman" panose="02020603050405020304" pitchFamily="18" charset="0"/>
              </a:rPr>
              <a:t>6.</a:t>
            </a:r>
            <a:r>
              <a:rPr lang="en-US" altLang="zh-CN" sz="5900" b="1" dirty="0" smtClean="0">
                <a:solidFill>
                  <a:srgbClr val="002060"/>
                </a:solidFill>
                <a:latin typeface="Times New Roman" panose="02020603050405020304" pitchFamily="18" charset="0"/>
                <a:sym typeface="Times New Roman" panose="02020603050405020304" pitchFamily="18" charset="0"/>
              </a:rPr>
              <a:t>11</a:t>
            </a:r>
            <a:endParaRPr lang="zh-CN" altLang="en-US" sz="5900" dirty="0">
              <a:sym typeface="Calibri" panose="020F0502020204030204" pitchFamily="34" charset="0"/>
            </a:endParaRPr>
          </a:p>
        </p:txBody>
      </p:sp>
      <p:grpSp>
        <p:nvGrpSpPr>
          <p:cNvPr id="71" name="组合 70"/>
          <p:cNvGrpSpPr/>
          <p:nvPr/>
        </p:nvGrpSpPr>
        <p:grpSpPr>
          <a:xfrm>
            <a:off x="766614" y="1357648"/>
            <a:ext cx="10479825" cy="4674308"/>
            <a:chOff x="779707" y="1142126"/>
            <a:chExt cx="7618836" cy="3398223"/>
          </a:xfrm>
        </p:grpSpPr>
        <p:sp>
          <p:nvSpPr>
            <p:cNvPr id="72" name="椭圆 71"/>
            <p:cNvSpPr/>
            <p:nvPr/>
          </p:nvSpPr>
          <p:spPr>
            <a:xfrm>
              <a:off x="2664417" y="1339947"/>
              <a:ext cx="1046880" cy="1046880"/>
            </a:xfrm>
            <a:prstGeom prst="ellipse">
              <a:avLst/>
            </a:prstGeom>
            <a:solidFill>
              <a:srgbClr val="072063"/>
            </a:solidFill>
            <a:ln w="25400" cap="flat" cmpd="sng" algn="ctr">
              <a:solidFill>
                <a:srgbClr val="083451"/>
              </a:solidFill>
              <a:prstDash val="solid"/>
            </a:ln>
            <a:effectLst>
              <a:outerShdw blurRad="381000" dist="254000" dir="2700000" algn="tl" rotWithShape="0">
                <a:prstClr val="black">
                  <a:alpha val="6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50" b="0" i="0" u="none" strike="noStrike" kern="0" cap="none" spc="0" normalizeH="0" baseline="0" noProof="0" smtClean="0">
                <a:ln>
                  <a:noFill/>
                </a:ln>
                <a:solidFill>
                  <a:prstClr val="white"/>
                </a:solidFill>
                <a:effectLst/>
                <a:uLnTx/>
                <a:uFillTx/>
                <a:latin typeface="Arial" panose="020B0604020202020204"/>
                <a:ea typeface="黑体"/>
                <a:cs typeface="+mn-cs"/>
              </a:endParaRPr>
            </a:p>
          </p:txBody>
        </p:sp>
        <p:sp>
          <p:nvSpPr>
            <p:cNvPr id="73" name="椭圆 72"/>
            <p:cNvSpPr/>
            <p:nvPr/>
          </p:nvSpPr>
          <p:spPr>
            <a:xfrm>
              <a:off x="1041456" y="2899372"/>
              <a:ext cx="1046880" cy="1046880"/>
            </a:xfrm>
            <a:prstGeom prst="ellipse">
              <a:avLst/>
            </a:prstGeom>
            <a:solidFill>
              <a:srgbClr val="072063"/>
            </a:solidFill>
            <a:ln w="25400" cap="flat" cmpd="sng" algn="ctr">
              <a:solidFill>
                <a:srgbClr val="083451"/>
              </a:solidFill>
              <a:prstDash val="solid"/>
            </a:ln>
            <a:effectLst>
              <a:outerShdw blurRad="381000" dist="254000" dir="2700000" algn="tl" rotWithShape="0">
                <a:prstClr val="black">
                  <a:alpha val="6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50" b="0" i="0" u="none" strike="noStrike" kern="0" cap="none" spc="0" normalizeH="0" baseline="0" noProof="0" smtClean="0">
                <a:ln>
                  <a:noFill/>
                </a:ln>
                <a:solidFill>
                  <a:prstClr val="white"/>
                </a:solidFill>
                <a:effectLst/>
                <a:uLnTx/>
                <a:uFillTx/>
                <a:latin typeface="Arial" panose="020B0604020202020204"/>
                <a:ea typeface="黑体"/>
                <a:cs typeface="+mn-cs"/>
              </a:endParaRPr>
            </a:p>
          </p:txBody>
        </p:sp>
        <p:sp>
          <p:nvSpPr>
            <p:cNvPr id="74" name="椭圆 73"/>
            <p:cNvSpPr/>
            <p:nvPr/>
          </p:nvSpPr>
          <p:spPr>
            <a:xfrm>
              <a:off x="5648358" y="1339947"/>
              <a:ext cx="1046880" cy="1046880"/>
            </a:xfrm>
            <a:prstGeom prst="ellipse">
              <a:avLst/>
            </a:prstGeom>
            <a:solidFill>
              <a:srgbClr val="072063"/>
            </a:solidFill>
            <a:ln w="25400" cap="flat" cmpd="sng" algn="ctr">
              <a:solidFill>
                <a:srgbClr val="083451"/>
              </a:solidFill>
              <a:prstDash val="solid"/>
            </a:ln>
            <a:effectLst>
              <a:outerShdw blurRad="381000" dist="254000" dir="2700000" algn="tl" rotWithShape="0">
                <a:prstClr val="black">
                  <a:alpha val="6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50" b="0" i="0" u="none" strike="noStrike" kern="0" cap="none" spc="0" normalizeH="0" baseline="0" noProof="0" smtClean="0">
                <a:ln>
                  <a:noFill/>
                </a:ln>
                <a:solidFill>
                  <a:prstClr val="white"/>
                </a:solidFill>
                <a:effectLst/>
                <a:uLnTx/>
                <a:uFillTx/>
                <a:latin typeface="Arial" panose="020B0604020202020204"/>
                <a:ea typeface="黑体"/>
                <a:cs typeface="+mn-cs"/>
              </a:endParaRPr>
            </a:p>
          </p:txBody>
        </p:sp>
        <p:sp>
          <p:nvSpPr>
            <p:cNvPr id="75" name="椭圆 74"/>
            <p:cNvSpPr/>
            <p:nvPr/>
          </p:nvSpPr>
          <p:spPr>
            <a:xfrm>
              <a:off x="4103921" y="2899372"/>
              <a:ext cx="1046880" cy="1046880"/>
            </a:xfrm>
            <a:prstGeom prst="ellipse">
              <a:avLst/>
            </a:prstGeom>
            <a:solidFill>
              <a:srgbClr val="072063"/>
            </a:solidFill>
            <a:ln w="25400" cap="flat" cmpd="sng" algn="ctr">
              <a:solidFill>
                <a:srgbClr val="083451"/>
              </a:solidFill>
              <a:prstDash val="solid"/>
            </a:ln>
            <a:effectLst>
              <a:outerShdw blurRad="381000" dist="254000" dir="2700000" algn="tl" rotWithShape="0">
                <a:prstClr val="black">
                  <a:alpha val="6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50" b="0" i="0" u="none" strike="noStrike" kern="0" cap="none" spc="0" normalizeH="0" baseline="0" noProof="0" smtClean="0">
                <a:ln>
                  <a:noFill/>
                </a:ln>
                <a:solidFill>
                  <a:prstClr val="white"/>
                </a:solidFill>
                <a:effectLst/>
                <a:uLnTx/>
                <a:uFillTx/>
                <a:latin typeface="Arial" panose="020B0604020202020204"/>
                <a:ea typeface="黑体"/>
                <a:cs typeface="+mn-cs"/>
              </a:endParaRPr>
            </a:p>
          </p:txBody>
        </p:sp>
        <p:sp>
          <p:nvSpPr>
            <p:cNvPr id="76" name="椭圆 75"/>
            <p:cNvSpPr/>
            <p:nvPr/>
          </p:nvSpPr>
          <p:spPr>
            <a:xfrm>
              <a:off x="7114153" y="2899372"/>
              <a:ext cx="1046880" cy="1046880"/>
            </a:xfrm>
            <a:prstGeom prst="ellipse">
              <a:avLst/>
            </a:prstGeom>
            <a:solidFill>
              <a:srgbClr val="072063"/>
            </a:solidFill>
            <a:ln w="25400" cap="flat" cmpd="sng" algn="ctr">
              <a:solidFill>
                <a:srgbClr val="083451"/>
              </a:solidFill>
              <a:prstDash val="solid"/>
            </a:ln>
            <a:effectLst>
              <a:outerShdw blurRad="381000" dist="254000" dir="2700000" algn="tl" rotWithShape="0">
                <a:prstClr val="black">
                  <a:alpha val="6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50" b="0" i="0" u="none" strike="noStrike" kern="0" cap="none" spc="0" normalizeH="0" baseline="0" noProof="0" smtClean="0">
                <a:ln>
                  <a:noFill/>
                </a:ln>
                <a:solidFill>
                  <a:prstClr val="white"/>
                </a:solidFill>
                <a:effectLst/>
                <a:uLnTx/>
                <a:uFillTx/>
                <a:latin typeface="Arial" panose="020B0604020202020204"/>
                <a:ea typeface="黑体"/>
                <a:cs typeface="+mn-cs"/>
              </a:endParaRPr>
            </a:p>
          </p:txBody>
        </p:sp>
        <p:sp>
          <p:nvSpPr>
            <p:cNvPr id="77" name="椭圆 76"/>
            <p:cNvSpPr/>
            <p:nvPr/>
          </p:nvSpPr>
          <p:spPr>
            <a:xfrm>
              <a:off x="831764" y="3617049"/>
              <a:ext cx="432048" cy="432048"/>
            </a:xfrm>
            <a:prstGeom prst="ellipse">
              <a:avLst/>
            </a:prstGeom>
            <a:solidFill>
              <a:srgbClr val="072063"/>
            </a:solidFill>
            <a:ln w="25400" cap="flat" cmpd="sng" algn="ctr">
              <a:noFill/>
              <a:prstDash val="soli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r>
                <a:rPr kumimoji="0" lang="en-US" altLang="zh-CN" sz="1350" b="1"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01</a:t>
              </a:r>
              <a:endParaRPr kumimoji="0" lang="zh-CN" altLang="en-US" sz="1350" b="1"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78" name="椭圆 77"/>
            <p:cNvSpPr/>
            <p:nvPr/>
          </p:nvSpPr>
          <p:spPr>
            <a:xfrm>
              <a:off x="3874610" y="3617049"/>
              <a:ext cx="432048" cy="432048"/>
            </a:xfrm>
            <a:prstGeom prst="ellipse">
              <a:avLst/>
            </a:prstGeom>
            <a:solidFill>
              <a:srgbClr val="072063"/>
            </a:solidFill>
            <a:ln w="25400" cap="flat" cmpd="sng" algn="ctr">
              <a:noFill/>
              <a:prstDash val="soli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r>
                <a:rPr kumimoji="0" lang="en-US" altLang="zh-CN" sz="1350" b="1"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03</a:t>
              </a:r>
              <a:endParaRPr kumimoji="0" lang="zh-CN" altLang="en-US" sz="1350" b="1"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79" name="椭圆 78"/>
            <p:cNvSpPr/>
            <p:nvPr/>
          </p:nvSpPr>
          <p:spPr>
            <a:xfrm>
              <a:off x="7951635" y="3617049"/>
              <a:ext cx="432048" cy="432048"/>
            </a:xfrm>
            <a:prstGeom prst="ellipse">
              <a:avLst/>
            </a:prstGeom>
            <a:solidFill>
              <a:srgbClr val="072063"/>
            </a:solidFill>
            <a:ln w="25400" cap="flat" cmpd="sng" algn="ctr">
              <a:noFill/>
              <a:prstDash val="soli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r>
                <a:rPr kumimoji="0" lang="en-US" altLang="zh-CN" sz="1350" b="1"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05</a:t>
              </a:r>
              <a:endParaRPr kumimoji="0" lang="zh-CN" altLang="en-US" sz="1350" b="1"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80" name="椭圆 79"/>
            <p:cNvSpPr/>
            <p:nvPr/>
          </p:nvSpPr>
          <p:spPr>
            <a:xfrm>
              <a:off x="3397199" y="1142126"/>
              <a:ext cx="432048" cy="432048"/>
            </a:xfrm>
            <a:prstGeom prst="ellipse">
              <a:avLst/>
            </a:prstGeom>
            <a:solidFill>
              <a:srgbClr val="072063"/>
            </a:solidFill>
            <a:ln w="25400" cap="flat" cmpd="sng" algn="ctr">
              <a:noFill/>
              <a:prstDash val="soli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r>
                <a:rPr kumimoji="0" lang="en-US" altLang="zh-CN" sz="1350" b="1"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02</a:t>
              </a:r>
              <a:endParaRPr kumimoji="0" lang="zh-CN" altLang="en-US" sz="1350" b="1"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81" name="椭圆 80"/>
            <p:cNvSpPr/>
            <p:nvPr/>
          </p:nvSpPr>
          <p:spPr>
            <a:xfrm>
              <a:off x="5530293" y="1142126"/>
              <a:ext cx="432048" cy="432048"/>
            </a:xfrm>
            <a:prstGeom prst="ellipse">
              <a:avLst/>
            </a:prstGeom>
            <a:solidFill>
              <a:srgbClr val="072063"/>
            </a:solidFill>
            <a:ln w="25400" cap="flat" cmpd="sng" algn="ctr">
              <a:noFill/>
              <a:prstDash val="soli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r>
                <a:rPr kumimoji="0" lang="en-US" altLang="zh-CN" sz="1350" b="1"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04</a:t>
              </a:r>
              <a:endParaRPr kumimoji="0" lang="zh-CN" altLang="en-US" sz="1350" b="1"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grpSp>
          <p:nvGrpSpPr>
            <p:cNvPr id="82" name="组合 81"/>
            <p:cNvGrpSpPr/>
            <p:nvPr/>
          </p:nvGrpSpPr>
          <p:grpSpPr>
            <a:xfrm>
              <a:off x="1935025" y="2364678"/>
              <a:ext cx="760547" cy="688006"/>
              <a:chOff x="2580031" y="3358613"/>
              <a:chExt cx="1014062" cy="917340"/>
            </a:xfrm>
            <a:solidFill>
              <a:srgbClr val="072063"/>
            </a:solidFill>
          </p:grpSpPr>
          <p:cxnSp>
            <p:nvCxnSpPr>
              <p:cNvPr id="121" name="直接连接符 120"/>
              <p:cNvCxnSpPr>
                <a:stCxn id="73" idx="7"/>
                <a:endCxn id="122" idx="3"/>
              </p:cNvCxnSpPr>
              <p:nvPr/>
            </p:nvCxnSpPr>
            <p:spPr>
              <a:xfrm flipV="1">
                <a:off x="2580031" y="3507743"/>
                <a:ext cx="858620" cy="768210"/>
              </a:xfrm>
              <a:prstGeom prst="line">
                <a:avLst/>
              </a:prstGeom>
              <a:grpFill/>
              <a:ln w="28575" cap="rnd" cmpd="sng" algn="ctr">
                <a:solidFill>
                  <a:srgbClr val="093B5C"/>
                </a:solidFill>
                <a:prstDash val="sysDot"/>
              </a:ln>
              <a:effectLst/>
            </p:spPr>
          </p:cxnSp>
          <p:sp>
            <p:nvSpPr>
              <p:cNvPr id="122" name="椭圆 121"/>
              <p:cNvSpPr/>
              <p:nvPr/>
            </p:nvSpPr>
            <p:spPr>
              <a:xfrm>
                <a:off x="3411981" y="3358613"/>
                <a:ext cx="182112" cy="174716"/>
              </a:xfrm>
              <a:prstGeom prst="ellipse">
                <a:avLst/>
              </a:prstGeom>
              <a:grpFill/>
              <a:ln w="25400" cap="flat" cmpd="sng" algn="ctr">
                <a:no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zh-CN" altLang="en-US" sz="1350" b="0" i="0" u="none" strike="noStrike" kern="0" cap="none" spc="0" normalizeH="0" baseline="0" noProof="0">
                  <a:ln>
                    <a:noFill/>
                  </a:ln>
                  <a:solidFill>
                    <a:prstClr val="white"/>
                  </a:solidFill>
                  <a:effectLst/>
                  <a:uLnTx/>
                  <a:uFillTx/>
                  <a:latin typeface="Calibri"/>
                </a:endParaRPr>
              </a:p>
            </p:txBody>
          </p:sp>
        </p:grpSp>
        <p:grpSp>
          <p:nvGrpSpPr>
            <p:cNvPr id="83" name="组合 82"/>
            <p:cNvGrpSpPr/>
            <p:nvPr/>
          </p:nvGrpSpPr>
          <p:grpSpPr>
            <a:xfrm>
              <a:off x="3557984" y="2233517"/>
              <a:ext cx="709214" cy="748514"/>
              <a:chOff x="4743975" y="3183738"/>
              <a:chExt cx="945618" cy="998018"/>
            </a:xfrm>
            <a:solidFill>
              <a:srgbClr val="072063"/>
            </a:solidFill>
          </p:grpSpPr>
          <p:cxnSp>
            <p:nvCxnSpPr>
              <p:cNvPr id="119" name="直接连接符 118"/>
              <p:cNvCxnSpPr>
                <a:stCxn id="72" idx="5"/>
                <a:endCxn id="120" idx="1"/>
              </p:cNvCxnSpPr>
              <p:nvPr/>
            </p:nvCxnSpPr>
            <p:spPr>
              <a:xfrm>
                <a:off x="4743975" y="3183738"/>
                <a:ext cx="790176" cy="848889"/>
              </a:xfrm>
              <a:prstGeom prst="line">
                <a:avLst/>
              </a:prstGeom>
              <a:grpFill/>
              <a:ln w="28575" cap="rnd" cmpd="sng" algn="ctr">
                <a:solidFill>
                  <a:srgbClr val="093B5C"/>
                </a:solidFill>
                <a:prstDash val="sysDot"/>
              </a:ln>
              <a:effectLst/>
            </p:spPr>
          </p:cxnSp>
          <p:sp>
            <p:nvSpPr>
              <p:cNvPr id="120" name="椭圆 119"/>
              <p:cNvSpPr/>
              <p:nvPr/>
            </p:nvSpPr>
            <p:spPr>
              <a:xfrm>
                <a:off x="5507481" y="4007040"/>
                <a:ext cx="182112" cy="174716"/>
              </a:xfrm>
              <a:prstGeom prst="ellipse">
                <a:avLst/>
              </a:prstGeom>
              <a:grpFill/>
              <a:ln w="25400" cap="flat" cmpd="sng" algn="ctr">
                <a:no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zh-CN" altLang="en-US" sz="1350" b="0" i="0" u="none" strike="noStrike" kern="0" cap="none" spc="0" normalizeH="0" baseline="0" noProof="0">
                  <a:ln>
                    <a:noFill/>
                  </a:ln>
                  <a:solidFill>
                    <a:prstClr val="white"/>
                  </a:solidFill>
                  <a:effectLst/>
                  <a:uLnTx/>
                  <a:uFillTx/>
                  <a:latin typeface="Calibri"/>
                </a:endParaRPr>
              </a:p>
            </p:txBody>
          </p:sp>
        </p:grpSp>
        <p:grpSp>
          <p:nvGrpSpPr>
            <p:cNvPr id="84" name="组合 83"/>
            <p:cNvGrpSpPr/>
            <p:nvPr/>
          </p:nvGrpSpPr>
          <p:grpSpPr>
            <a:xfrm>
              <a:off x="4997488" y="2364676"/>
              <a:ext cx="747363" cy="688010"/>
              <a:chOff x="6663331" y="3358613"/>
              <a:chExt cx="996486" cy="917346"/>
            </a:xfrm>
            <a:solidFill>
              <a:srgbClr val="072063"/>
            </a:solidFill>
          </p:grpSpPr>
          <p:cxnSp>
            <p:nvCxnSpPr>
              <p:cNvPr id="117" name="直接连接符 116"/>
              <p:cNvCxnSpPr>
                <a:stCxn id="75" idx="7"/>
                <a:endCxn id="118" idx="3"/>
              </p:cNvCxnSpPr>
              <p:nvPr/>
            </p:nvCxnSpPr>
            <p:spPr>
              <a:xfrm flipV="1">
                <a:off x="6663331" y="3507742"/>
                <a:ext cx="841044" cy="768217"/>
              </a:xfrm>
              <a:prstGeom prst="line">
                <a:avLst/>
              </a:prstGeom>
              <a:grpFill/>
              <a:ln w="28575" cap="rnd" cmpd="sng" algn="ctr">
                <a:solidFill>
                  <a:srgbClr val="093B5C"/>
                </a:solidFill>
                <a:prstDash val="sysDot"/>
              </a:ln>
              <a:effectLst/>
            </p:spPr>
          </p:cxnSp>
          <p:sp>
            <p:nvSpPr>
              <p:cNvPr id="118" name="椭圆 117"/>
              <p:cNvSpPr/>
              <p:nvPr/>
            </p:nvSpPr>
            <p:spPr>
              <a:xfrm>
                <a:off x="7477705" y="3358613"/>
                <a:ext cx="182112" cy="174716"/>
              </a:xfrm>
              <a:prstGeom prst="ellipse">
                <a:avLst/>
              </a:prstGeom>
              <a:grpFill/>
              <a:ln w="25400" cap="flat" cmpd="sng" algn="ctr">
                <a:no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zh-CN" altLang="en-US" sz="1350" b="0" i="0" u="none" strike="noStrike" kern="0" cap="none" spc="0" normalizeH="0" baseline="0" noProof="0">
                  <a:ln>
                    <a:noFill/>
                  </a:ln>
                  <a:solidFill>
                    <a:prstClr val="white"/>
                  </a:solidFill>
                  <a:effectLst/>
                  <a:uLnTx/>
                  <a:uFillTx/>
                  <a:latin typeface="Calibri"/>
                </a:endParaRPr>
              </a:p>
            </p:txBody>
          </p:sp>
        </p:grpSp>
        <p:grpSp>
          <p:nvGrpSpPr>
            <p:cNvPr id="85" name="组合 84"/>
            <p:cNvGrpSpPr/>
            <p:nvPr/>
          </p:nvGrpSpPr>
          <p:grpSpPr>
            <a:xfrm>
              <a:off x="6541926" y="2233517"/>
              <a:ext cx="666973" cy="748514"/>
              <a:chOff x="8722569" y="3183738"/>
              <a:chExt cx="889297" cy="998018"/>
            </a:xfrm>
            <a:solidFill>
              <a:srgbClr val="072063"/>
            </a:solidFill>
          </p:grpSpPr>
          <p:cxnSp>
            <p:nvCxnSpPr>
              <p:cNvPr id="115" name="直接连接符 114"/>
              <p:cNvCxnSpPr>
                <a:stCxn id="74" idx="5"/>
                <a:endCxn id="116" idx="1"/>
              </p:cNvCxnSpPr>
              <p:nvPr/>
            </p:nvCxnSpPr>
            <p:spPr>
              <a:xfrm>
                <a:off x="8722569" y="3183738"/>
                <a:ext cx="733855" cy="848889"/>
              </a:xfrm>
              <a:prstGeom prst="line">
                <a:avLst/>
              </a:prstGeom>
              <a:grpFill/>
              <a:ln w="28575" cap="rnd" cmpd="sng" algn="ctr">
                <a:solidFill>
                  <a:srgbClr val="093B5C"/>
                </a:solidFill>
                <a:prstDash val="sysDot"/>
              </a:ln>
              <a:effectLst/>
            </p:spPr>
          </p:cxnSp>
          <p:sp>
            <p:nvSpPr>
              <p:cNvPr id="116" name="椭圆 115"/>
              <p:cNvSpPr/>
              <p:nvPr/>
            </p:nvSpPr>
            <p:spPr>
              <a:xfrm>
                <a:off x="9429754" y="4007040"/>
                <a:ext cx="182112" cy="174716"/>
              </a:xfrm>
              <a:prstGeom prst="ellipse">
                <a:avLst/>
              </a:prstGeom>
              <a:grpFill/>
              <a:ln w="25400" cap="flat" cmpd="sng" algn="ctr">
                <a:no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zh-CN" altLang="en-US" sz="1350" b="0" i="0" u="none" strike="noStrike" kern="0" cap="none" spc="0" normalizeH="0" baseline="0" noProof="0">
                  <a:ln>
                    <a:noFill/>
                  </a:ln>
                  <a:solidFill>
                    <a:prstClr val="white"/>
                  </a:solidFill>
                  <a:effectLst/>
                  <a:uLnTx/>
                  <a:uFillTx/>
                  <a:latin typeface="Calibri"/>
                </a:endParaRPr>
              </a:p>
            </p:txBody>
          </p:sp>
        </p:grpSp>
        <p:sp>
          <p:nvSpPr>
            <p:cNvPr id="86" name="文本框 28"/>
            <p:cNvSpPr txBox="1"/>
            <p:nvPr/>
          </p:nvSpPr>
          <p:spPr>
            <a:xfrm>
              <a:off x="969556" y="3459577"/>
              <a:ext cx="1215000" cy="363227"/>
            </a:xfrm>
            <a:prstGeom prst="rect">
              <a:avLst/>
            </a:prstGeom>
            <a:noFill/>
          </p:spPr>
          <p:txBody>
            <a:bodyPr wrap="square" rtlCol="0">
              <a:spAutoFit/>
            </a:bodyPr>
            <a:lstStyle/>
            <a:p>
              <a:pPr marL="0" marR="0" lvl="0" indent="0" algn="ctr" defTabSz="685800" eaLnBrk="1" fontAlgn="auto" latinLnBrk="0" hangingPunct="1">
                <a:lnSpc>
                  <a:spcPct val="150000"/>
                </a:lnSpc>
                <a:spcBef>
                  <a:spcPts val="0"/>
                </a:spcBef>
                <a:spcAft>
                  <a:spcPts val="0"/>
                </a:spcAft>
                <a:buClrTx/>
                <a:buSzTx/>
                <a:buFontTx/>
                <a:buNone/>
                <a:tabLst/>
                <a:defRPr/>
              </a:pPr>
              <a:r>
                <a:rPr lang="zh-CN" altLang="en-US" sz="2000" b="1" kern="0" dirty="0">
                  <a:solidFill>
                    <a:prstClr val="white"/>
                  </a:solidFill>
                  <a:latin typeface="微软雅黑" panose="020B0503020204020204" pitchFamily="34" charset="-122"/>
                  <a:ea typeface="微软雅黑" panose="020B0503020204020204" pitchFamily="34" charset="-122"/>
                </a:rPr>
                <a:t>发起方</a:t>
              </a:r>
              <a:endParaRPr kumimoji="0" lang="zh-CN" altLang="en-US" sz="2000" b="1"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87" name="文本框 29"/>
            <p:cNvSpPr txBox="1"/>
            <p:nvPr/>
          </p:nvSpPr>
          <p:spPr>
            <a:xfrm>
              <a:off x="4012402" y="3459577"/>
              <a:ext cx="1215000" cy="363227"/>
            </a:xfrm>
            <a:prstGeom prst="rect">
              <a:avLst/>
            </a:prstGeom>
            <a:noFill/>
          </p:spPr>
          <p:txBody>
            <a:bodyPr wrap="square" rtlCol="0">
              <a:spAutoFit/>
            </a:bodyPr>
            <a:lstStyle/>
            <a:p>
              <a:pPr marL="0" marR="0" lvl="0" indent="0" algn="ctr" defTabSz="685800" eaLnBrk="1" fontAlgn="auto" latinLnBrk="0" hangingPunct="1">
                <a:lnSpc>
                  <a:spcPct val="150000"/>
                </a:lnSpc>
                <a:spcBef>
                  <a:spcPts val="0"/>
                </a:spcBef>
                <a:spcAft>
                  <a:spcPts val="0"/>
                </a:spcAft>
                <a:buClrTx/>
                <a:buSzTx/>
                <a:buFontTx/>
                <a:buNone/>
                <a:tabLst/>
                <a:defRPr/>
              </a:pPr>
              <a:r>
                <a:rPr lang="zh-CN" altLang="en-US" sz="2000" b="1" kern="0" dirty="0">
                  <a:solidFill>
                    <a:prstClr val="white"/>
                  </a:solidFill>
                  <a:latin typeface="微软雅黑" panose="020B0503020204020204" pitchFamily="34" charset="-122"/>
                  <a:ea typeface="微软雅黑" panose="020B0503020204020204" pitchFamily="34" charset="-122"/>
                </a:rPr>
                <a:t>成交</a:t>
              </a:r>
              <a:endParaRPr kumimoji="0" lang="zh-CN" altLang="en-US" sz="2000" b="1"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88" name="文本框 30"/>
            <p:cNvSpPr txBox="1"/>
            <p:nvPr/>
          </p:nvSpPr>
          <p:spPr>
            <a:xfrm>
              <a:off x="7018228" y="3459577"/>
              <a:ext cx="1215000" cy="363227"/>
            </a:xfrm>
            <a:prstGeom prst="rect">
              <a:avLst/>
            </a:prstGeom>
            <a:noFill/>
          </p:spPr>
          <p:txBody>
            <a:bodyPr wrap="square" rtlCol="0">
              <a:spAutoFit/>
            </a:bodyPr>
            <a:lstStyle/>
            <a:p>
              <a:pPr marL="0" marR="0" lvl="0" indent="0" algn="ctr" defTabSz="685800" eaLnBrk="1" fontAlgn="auto" latinLnBrk="0" hangingPunct="1">
                <a:lnSpc>
                  <a:spcPct val="150000"/>
                </a:lnSpc>
                <a:spcBef>
                  <a:spcPts val="0"/>
                </a:spcBef>
                <a:spcAft>
                  <a:spcPts val="0"/>
                </a:spcAft>
                <a:buClrTx/>
                <a:buSzTx/>
                <a:buFontTx/>
                <a:buNone/>
                <a:tabLst/>
                <a:defRPr/>
              </a:pPr>
              <a:r>
                <a:rPr lang="zh-CN" altLang="en-US" sz="2000" b="1" kern="0" dirty="0">
                  <a:solidFill>
                    <a:prstClr val="white"/>
                  </a:solidFill>
                  <a:latin typeface="微软雅黑" panose="020B0503020204020204" pitchFamily="34" charset="-122"/>
                  <a:ea typeface="微软雅黑" panose="020B0503020204020204" pitchFamily="34" charset="-122"/>
                </a:rPr>
                <a:t>权属</a:t>
              </a:r>
              <a:r>
                <a:rPr lang="zh-CN" altLang="en-US" sz="2000" b="1" kern="0" dirty="0" smtClean="0">
                  <a:solidFill>
                    <a:prstClr val="white"/>
                  </a:solidFill>
                  <a:latin typeface="微软雅黑" panose="020B0503020204020204" pitchFamily="34" charset="-122"/>
                  <a:ea typeface="微软雅黑" panose="020B0503020204020204" pitchFamily="34" charset="-122"/>
                </a:rPr>
                <a:t>变更</a:t>
              </a:r>
              <a:endParaRPr kumimoji="0" lang="zh-CN" altLang="en-US" sz="2000" b="1"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89" name="文本框 31"/>
            <p:cNvSpPr txBox="1"/>
            <p:nvPr/>
          </p:nvSpPr>
          <p:spPr>
            <a:xfrm>
              <a:off x="2578988" y="1857094"/>
              <a:ext cx="1215000" cy="363227"/>
            </a:xfrm>
            <a:prstGeom prst="rect">
              <a:avLst/>
            </a:prstGeom>
            <a:noFill/>
          </p:spPr>
          <p:txBody>
            <a:bodyPr wrap="square" rtlCol="0">
              <a:spAutoFit/>
            </a:bodyPr>
            <a:lstStyle/>
            <a:p>
              <a:pPr marL="0" marR="0" lvl="0" indent="0" algn="ctr" defTabSz="685800" eaLnBrk="1" fontAlgn="auto" latinLnBrk="0" hangingPunct="1">
                <a:lnSpc>
                  <a:spcPct val="150000"/>
                </a:lnSpc>
                <a:spcBef>
                  <a:spcPts val="0"/>
                </a:spcBef>
                <a:spcAft>
                  <a:spcPts val="0"/>
                </a:spcAft>
                <a:buClrTx/>
                <a:buSzTx/>
                <a:buFontTx/>
                <a:buNone/>
                <a:tabLst/>
                <a:defRPr/>
              </a:pPr>
              <a:r>
                <a:rPr lang="zh-CN" altLang="en-US" sz="2000" b="1" kern="0" dirty="0">
                  <a:solidFill>
                    <a:prstClr val="white"/>
                  </a:solidFill>
                  <a:latin typeface="微软雅黑" panose="020B0503020204020204" pitchFamily="34" charset="-122"/>
                  <a:ea typeface="微软雅黑" panose="020B0503020204020204" pitchFamily="34" charset="-122"/>
                </a:rPr>
                <a:t>要素确认</a:t>
              </a:r>
              <a:endParaRPr kumimoji="0" lang="zh-CN" altLang="en-US" sz="2000" b="1"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90" name="文本框 32"/>
            <p:cNvSpPr txBox="1"/>
            <p:nvPr/>
          </p:nvSpPr>
          <p:spPr>
            <a:xfrm>
              <a:off x="5568559" y="1857094"/>
              <a:ext cx="1215000" cy="363227"/>
            </a:xfrm>
            <a:prstGeom prst="rect">
              <a:avLst/>
            </a:prstGeom>
            <a:noFill/>
          </p:spPr>
          <p:txBody>
            <a:bodyPr wrap="square" rtlCol="0">
              <a:spAutoFit/>
            </a:bodyPr>
            <a:lstStyle/>
            <a:p>
              <a:pPr marL="0" marR="0" lvl="0" indent="0" algn="ctr" defTabSz="685800" eaLnBrk="1" fontAlgn="auto" latinLnBrk="0" hangingPunct="1">
                <a:lnSpc>
                  <a:spcPct val="150000"/>
                </a:lnSpc>
                <a:spcBef>
                  <a:spcPts val="0"/>
                </a:spcBef>
                <a:spcAft>
                  <a:spcPts val="0"/>
                </a:spcAft>
                <a:buClrTx/>
                <a:buSzTx/>
                <a:buFontTx/>
                <a:buNone/>
                <a:tabLst/>
                <a:defRPr/>
              </a:pPr>
              <a:r>
                <a:rPr lang="zh-CN" altLang="en-US" sz="2000" b="1" kern="0" dirty="0">
                  <a:solidFill>
                    <a:prstClr val="white"/>
                  </a:solidFill>
                  <a:latin typeface="微软雅黑" panose="020B0503020204020204" pitchFamily="34" charset="-122"/>
                  <a:ea typeface="微软雅黑" panose="020B0503020204020204" pitchFamily="34" charset="-122"/>
                </a:rPr>
                <a:t>清算</a:t>
              </a:r>
              <a:endParaRPr kumimoji="0" lang="zh-CN" altLang="en-US" sz="2000" b="1"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grpSp>
          <p:nvGrpSpPr>
            <p:cNvPr id="91" name="Group 85"/>
            <p:cNvGrpSpPr>
              <a:grpSpLocks noChangeAspect="1"/>
            </p:cNvGrpSpPr>
            <p:nvPr/>
          </p:nvGrpSpPr>
          <p:grpSpPr bwMode="auto">
            <a:xfrm>
              <a:off x="6050468" y="1631332"/>
              <a:ext cx="251224" cy="221457"/>
              <a:chOff x="2772" y="2067"/>
              <a:chExt cx="211" cy="186"/>
            </a:xfrm>
            <a:solidFill>
              <a:sysClr val="window" lastClr="FFFFFF"/>
            </a:solidFill>
          </p:grpSpPr>
          <p:sp>
            <p:nvSpPr>
              <p:cNvPr id="112" name="Freeform 87"/>
              <p:cNvSpPr>
                <a:spLocks/>
              </p:cNvSpPr>
              <p:nvPr/>
            </p:nvSpPr>
            <p:spPr bwMode="auto">
              <a:xfrm>
                <a:off x="2782" y="2172"/>
                <a:ext cx="191" cy="81"/>
              </a:xfrm>
              <a:custGeom>
                <a:avLst/>
                <a:gdLst>
                  <a:gd name="T0" fmla="*/ 0 w 79"/>
                  <a:gd name="T1" fmla="*/ 0 h 33"/>
                  <a:gd name="T2" fmla="*/ 28 w 79"/>
                  <a:gd name="T3" fmla="*/ 0 h 33"/>
                  <a:gd name="T4" fmla="*/ 28 w 79"/>
                  <a:gd name="T5" fmla="*/ 4 h 33"/>
                  <a:gd name="T6" fmla="*/ 51 w 79"/>
                  <a:gd name="T7" fmla="*/ 4 h 33"/>
                  <a:gd name="T8" fmla="*/ 51 w 79"/>
                  <a:gd name="T9" fmla="*/ 0 h 33"/>
                  <a:gd name="T10" fmla="*/ 79 w 79"/>
                  <a:gd name="T11" fmla="*/ 0 h 33"/>
                  <a:gd name="T12" fmla="*/ 79 w 79"/>
                  <a:gd name="T13" fmla="*/ 1 h 33"/>
                  <a:gd name="T14" fmla="*/ 79 w 79"/>
                  <a:gd name="T15" fmla="*/ 27 h 33"/>
                  <a:gd name="T16" fmla="*/ 74 w 79"/>
                  <a:gd name="T17" fmla="*/ 32 h 33"/>
                  <a:gd name="T18" fmla="*/ 73 w 79"/>
                  <a:gd name="T19" fmla="*/ 33 h 33"/>
                  <a:gd name="T20" fmla="*/ 6 w 79"/>
                  <a:gd name="T21" fmla="*/ 33 h 33"/>
                  <a:gd name="T22" fmla="*/ 0 w 79"/>
                  <a:gd name="T23" fmla="*/ 28 h 33"/>
                  <a:gd name="T24" fmla="*/ 0 w 79"/>
                  <a:gd name="T25" fmla="*/ 27 h 33"/>
                  <a:gd name="T26" fmla="*/ 0 w 79"/>
                  <a:gd name="T27" fmla="*/ 1 h 33"/>
                  <a:gd name="T28" fmla="*/ 0 w 79"/>
                  <a:gd name="T29" fmla="*/ 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9" h="33">
                    <a:moveTo>
                      <a:pt x="0" y="0"/>
                    </a:moveTo>
                    <a:cubicBezTo>
                      <a:pt x="10" y="0"/>
                      <a:pt x="19" y="0"/>
                      <a:pt x="28" y="0"/>
                    </a:cubicBezTo>
                    <a:cubicBezTo>
                      <a:pt x="28" y="1"/>
                      <a:pt x="28" y="3"/>
                      <a:pt x="28" y="4"/>
                    </a:cubicBezTo>
                    <a:cubicBezTo>
                      <a:pt x="36" y="4"/>
                      <a:pt x="44" y="4"/>
                      <a:pt x="51" y="4"/>
                    </a:cubicBezTo>
                    <a:cubicBezTo>
                      <a:pt x="51" y="3"/>
                      <a:pt x="51" y="1"/>
                      <a:pt x="51" y="0"/>
                    </a:cubicBezTo>
                    <a:cubicBezTo>
                      <a:pt x="61" y="0"/>
                      <a:pt x="70" y="0"/>
                      <a:pt x="79" y="0"/>
                    </a:cubicBezTo>
                    <a:cubicBezTo>
                      <a:pt x="79" y="0"/>
                      <a:pt x="79" y="0"/>
                      <a:pt x="79" y="1"/>
                    </a:cubicBezTo>
                    <a:cubicBezTo>
                      <a:pt x="79" y="9"/>
                      <a:pt x="79" y="18"/>
                      <a:pt x="79" y="27"/>
                    </a:cubicBezTo>
                    <a:cubicBezTo>
                      <a:pt x="79" y="30"/>
                      <a:pt x="77" y="32"/>
                      <a:pt x="74" y="32"/>
                    </a:cubicBezTo>
                    <a:cubicBezTo>
                      <a:pt x="74" y="33"/>
                      <a:pt x="73" y="33"/>
                      <a:pt x="73" y="33"/>
                    </a:cubicBezTo>
                    <a:cubicBezTo>
                      <a:pt x="51" y="33"/>
                      <a:pt x="29" y="33"/>
                      <a:pt x="6" y="33"/>
                    </a:cubicBezTo>
                    <a:cubicBezTo>
                      <a:pt x="3" y="33"/>
                      <a:pt x="1" y="31"/>
                      <a:pt x="0" y="28"/>
                    </a:cubicBezTo>
                    <a:cubicBezTo>
                      <a:pt x="0" y="28"/>
                      <a:pt x="0" y="27"/>
                      <a:pt x="0" y="27"/>
                    </a:cubicBezTo>
                    <a:cubicBezTo>
                      <a:pt x="0" y="18"/>
                      <a:pt x="0" y="9"/>
                      <a:pt x="0" y="1"/>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zh-CN" altLang="en-US" sz="1350" b="0" i="0" u="none" strike="noStrike" kern="0" cap="none" spc="0" normalizeH="0" baseline="0" noProof="0">
                  <a:ln>
                    <a:noFill/>
                  </a:ln>
                  <a:solidFill>
                    <a:prstClr val="black"/>
                  </a:solidFill>
                  <a:effectLst/>
                  <a:uLnTx/>
                  <a:uFillTx/>
                  <a:latin typeface="Arial" panose="020B0604020202020204"/>
                  <a:ea typeface="黑体"/>
                </a:endParaRPr>
              </a:p>
            </p:txBody>
          </p:sp>
          <p:sp>
            <p:nvSpPr>
              <p:cNvPr id="113" name="Freeform 88"/>
              <p:cNvSpPr>
                <a:spLocks noEditPoints="1"/>
              </p:cNvSpPr>
              <p:nvPr/>
            </p:nvSpPr>
            <p:spPr bwMode="auto">
              <a:xfrm>
                <a:off x="2772" y="2067"/>
                <a:ext cx="211" cy="96"/>
              </a:xfrm>
              <a:custGeom>
                <a:avLst/>
                <a:gdLst>
                  <a:gd name="T0" fmla="*/ 55 w 87"/>
                  <a:gd name="T1" fmla="*/ 39 h 39"/>
                  <a:gd name="T2" fmla="*/ 55 w 87"/>
                  <a:gd name="T3" fmla="*/ 33 h 39"/>
                  <a:gd name="T4" fmla="*/ 32 w 87"/>
                  <a:gd name="T5" fmla="*/ 33 h 39"/>
                  <a:gd name="T6" fmla="*/ 32 w 87"/>
                  <a:gd name="T7" fmla="*/ 39 h 39"/>
                  <a:gd name="T8" fmla="*/ 31 w 87"/>
                  <a:gd name="T9" fmla="*/ 39 h 39"/>
                  <a:gd name="T10" fmla="*/ 6 w 87"/>
                  <a:gd name="T11" fmla="*/ 39 h 39"/>
                  <a:gd name="T12" fmla="*/ 1 w 87"/>
                  <a:gd name="T13" fmla="*/ 35 h 39"/>
                  <a:gd name="T14" fmla="*/ 0 w 87"/>
                  <a:gd name="T15" fmla="*/ 33 h 39"/>
                  <a:gd name="T16" fmla="*/ 0 w 87"/>
                  <a:gd name="T17" fmla="*/ 17 h 39"/>
                  <a:gd name="T18" fmla="*/ 6 w 87"/>
                  <a:gd name="T19" fmla="*/ 11 h 39"/>
                  <a:gd name="T20" fmla="*/ 27 w 87"/>
                  <a:gd name="T21" fmla="*/ 11 h 39"/>
                  <a:gd name="T22" fmla="*/ 28 w 87"/>
                  <a:gd name="T23" fmla="*/ 11 h 39"/>
                  <a:gd name="T24" fmla="*/ 28 w 87"/>
                  <a:gd name="T25" fmla="*/ 9 h 39"/>
                  <a:gd name="T26" fmla="*/ 32 w 87"/>
                  <a:gd name="T27" fmla="*/ 4 h 39"/>
                  <a:gd name="T28" fmla="*/ 41 w 87"/>
                  <a:gd name="T29" fmla="*/ 1 h 39"/>
                  <a:gd name="T30" fmla="*/ 51 w 87"/>
                  <a:gd name="T31" fmla="*/ 2 h 39"/>
                  <a:gd name="T32" fmla="*/ 57 w 87"/>
                  <a:gd name="T33" fmla="*/ 5 h 39"/>
                  <a:gd name="T34" fmla="*/ 59 w 87"/>
                  <a:gd name="T35" fmla="*/ 10 h 39"/>
                  <a:gd name="T36" fmla="*/ 59 w 87"/>
                  <a:gd name="T37" fmla="*/ 11 h 39"/>
                  <a:gd name="T38" fmla="*/ 60 w 87"/>
                  <a:gd name="T39" fmla="*/ 11 h 39"/>
                  <a:gd name="T40" fmla="*/ 81 w 87"/>
                  <a:gd name="T41" fmla="*/ 11 h 39"/>
                  <a:gd name="T42" fmla="*/ 87 w 87"/>
                  <a:gd name="T43" fmla="*/ 15 h 39"/>
                  <a:gd name="T44" fmla="*/ 87 w 87"/>
                  <a:gd name="T45" fmla="*/ 17 h 39"/>
                  <a:gd name="T46" fmla="*/ 87 w 87"/>
                  <a:gd name="T47" fmla="*/ 33 h 39"/>
                  <a:gd name="T48" fmla="*/ 81 w 87"/>
                  <a:gd name="T49" fmla="*/ 39 h 39"/>
                  <a:gd name="T50" fmla="*/ 56 w 87"/>
                  <a:gd name="T51" fmla="*/ 39 h 39"/>
                  <a:gd name="T52" fmla="*/ 55 w 87"/>
                  <a:gd name="T53" fmla="*/ 39 h 39"/>
                  <a:gd name="T54" fmla="*/ 32 w 87"/>
                  <a:gd name="T55" fmla="*/ 11 h 39"/>
                  <a:gd name="T56" fmla="*/ 55 w 87"/>
                  <a:gd name="T57" fmla="*/ 11 h 39"/>
                  <a:gd name="T58" fmla="*/ 54 w 87"/>
                  <a:gd name="T59" fmla="*/ 8 h 39"/>
                  <a:gd name="T60" fmla="*/ 50 w 87"/>
                  <a:gd name="T61" fmla="*/ 6 h 39"/>
                  <a:gd name="T62" fmla="*/ 39 w 87"/>
                  <a:gd name="T63" fmla="*/ 5 h 39"/>
                  <a:gd name="T64" fmla="*/ 33 w 87"/>
                  <a:gd name="T65" fmla="*/ 8 h 39"/>
                  <a:gd name="T66" fmla="*/ 32 w 87"/>
                  <a:gd name="T67" fmla="*/ 11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7" h="39">
                    <a:moveTo>
                      <a:pt x="55" y="39"/>
                    </a:moveTo>
                    <a:cubicBezTo>
                      <a:pt x="55" y="37"/>
                      <a:pt x="55" y="35"/>
                      <a:pt x="55" y="33"/>
                    </a:cubicBezTo>
                    <a:cubicBezTo>
                      <a:pt x="48" y="33"/>
                      <a:pt x="40" y="33"/>
                      <a:pt x="32" y="33"/>
                    </a:cubicBezTo>
                    <a:cubicBezTo>
                      <a:pt x="32" y="35"/>
                      <a:pt x="32" y="37"/>
                      <a:pt x="32" y="39"/>
                    </a:cubicBezTo>
                    <a:cubicBezTo>
                      <a:pt x="32" y="39"/>
                      <a:pt x="31" y="39"/>
                      <a:pt x="31" y="39"/>
                    </a:cubicBezTo>
                    <a:cubicBezTo>
                      <a:pt x="23" y="39"/>
                      <a:pt x="15" y="39"/>
                      <a:pt x="6" y="39"/>
                    </a:cubicBezTo>
                    <a:cubicBezTo>
                      <a:pt x="3" y="39"/>
                      <a:pt x="1" y="37"/>
                      <a:pt x="1" y="35"/>
                    </a:cubicBezTo>
                    <a:cubicBezTo>
                      <a:pt x="0" y="34"/>
                      <a:pt x="0" y="34"/>
                      <a:pt x="0" y="33"/>
                    </a:cubicBezTo>
                    <a:cubicBezTo>
                      <a:pt x="0" y="28"/>
                      <a:pt x="0" y="22"/>
                      <a:pt x="0" y="17"/>
                    </a:cubicBezTo>
                    <a:cubicBezTo>
                      <a:pt x="0" y="13"/>
                      <a:pt x="3" y="11"/>
                      <a:pt x="6" y="11"/>
                    </a:cubicBezTo>
                    <a:cubicBezTo>
                      <a:pt x="13" y="11"/>
                      <a:pt x="20" y="11"/>
                      <a:pt x="27" y="11"/>
                    </a:cubicBezTo>
                    <a:cubicBezTo>
                      <a:pt x="27" y="11"/>
                      <a:pt x="28" y="11"/>
                      <a:pt x="28" y="11"/>
                    </a:cubicBezTo>
                    <a:cubicBezTo>
                      <a:pt x="28" y="10"/>
                      <a:pt x="28" y="10"/>
                      <a:pt x="28" y="9"/>
                    </a:cubicBezTo>
                    <a:cubicBezTo>
                      <a:pt x="29" y="7"/>
                      <a:pt x="30" y="5"/>
                      <a:pt x="32" y="4"/>
                    </a:cubicBezTo>
                    <a:cubicBezTo>
                      <a:pt x="34" y="2"/>
                      <a:pt x="38" y="1"/>
                      <a:pt x="41" y="1"/>
                    </a:cubicBezTo>
                    <a:cubicBezTo>
                      <a:pt x="44" y="0"/>
                      <a:pt x="48" y="1"/>
                      <a:pt x="51" y="2"/>
                    </a:cubicBezTo>
                    <a:cubicBezTo>
                      <a:pt x="53" y="2"/>
                      <a:pt x="55" y="4"/>
                      <a:pt x="57" y="5"/>
                    </a:cubicBezTo>
                    <a:cubicBezTo>
                      <a:pt x="59" y="7"/>
                      <a:pt x="59" y="8"/>
                      <a:pt x="59" y="10"/>
                    </a:cubicBezTo>
                    <a:cubicBezTo>
                      <a:pt x="59" y="10"/>
                      <a:pt x="59" y="10"/>
                      <a:pt x="59" y="11"/>
                    </a:cubicBezTo>
                    <a:cubicBezTo>
                      <a:pt x="60" y="11"/>
                      <a:pt x="60" y="11"/>
                      <a:pt x="60" y="11"/>
                    </a:cubicBezTo>
                    <a:cubicBezTo>
                      <a:pt x="67" y="11"/>
                      <a:pt x="74" y="11"/>
                      <a:pt x="81" y="11"/>
                    </a:cubicBezTo>
                    <a:cubicBezTo>
                      <a:pt x="84" y="11"/>
                      <a:pt x="86" y="12"/>
                      <a:pt x="87" y="15"/>
                    </a:cubicBezTo>
                    <a:cubicBezTo>
                      <a:pt x="87" y="16"/>
                      <a:pt x="87" y="16"/>
                      <a:pt x="87" y="17"/>
                    </a:cubicBezTo>
                    <a:cubicBezTo>
                      <a:pt x="87" y="22"/>
                      <a:pt x="87" y="28"/>
                      <a:pt x="87" y="33"/>
                    </a:cubicBezTo>
                    <a:cubicBezTo>
                      <a:pt x="87" y="37"/>
                      <a:pt x="85" y="39"/>
                      <a:pt x="81" y="39"/>
                    </a:cubicBezTo>
                    <a:cubicBezTo>
                      <a:pt x="73" y="39"/>
                      <a:pt x="64" y="39"/>
                      <a:pt x="56" y="39"/>
                    </a:cubicBezTo>
                    <a:cubicBezTo>
                      <a:pt x="56" y="39"/>
                      <a:pt x="56" y="39"/>
                      <a:pt x="55" y="39"/>
                    </a:cubicBezTo>
                    <a:close/>
                    <a:moveTo>
                      <a:pt x="32" y="11"/>
                    </a:moveTo>
                    <a:cubicBezTo>
                      <a:pt x="40" y="11"/>
                      <a:pt x="48" y="11"/>
                      <a:pt x="55" y="11"/>
                    </a:cubicBezTo>
                    <a:cubicBezTo>
                      <a:pt x="55" y="10"/>
                      <a:pt x="55" y="9"/>
                      <a:pt x="54" y="8"/>
                    </a:cubicBezTo>
                    <a:cubicBezTo>
                      <a:pt x="53" y="7"/>
                      <a:pt x="52" y="6"/>
                      <a:pt x="50" y="6"/>
                    </a:cubicBezTo>
                    <a:cubicBezTo>
                      <a:pt x="47" y="4"/>
                      <a:pt x="43" y="4"/>
                      <a:pt x="39" y="5"/>
                    </a:cubicBezTo>
                    <a:cubicBezTo>
                      <a:pt x="37" y="5"/>
                      <a:pt x="35" y="6"/>
                      <a:pt x="33" y="8"/>
                    </a:cubicBezTo>
                    <a:cubicBezTo>
                      <a:pt x="33" y="8"/>
                      <a:pt x="32" y="9"/>
                      <a:pt x="32"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zh-CN" altLang="en-US" sz="1350" b="0" i="0" u="none" strike="noStrike" kern="0" cap="none" spc="0" normalizeH="0" baseline="0" noProof="0">
                  <a:ln>
                    <a:noFill/>
                  </a:ln>
                  <a:solidFill>
                    <a:prstClr val="black"/>
                  </a:solidFill>
                  <a:effectLst/>
                  <a:uLnTx/>
                  <a:uFillTx/>
                  <a:latin typeface="Arial" panose="020B0604020202020204"/>
                  <a:ea typeface="黑体"/>
                </a:endParaRPr>
              </a:p>
            </p:txBody>
          </p:sp>
          <p:sp>
            <p:nvSpPr>
              <p:cNvPr id="114" name="Freeform 89"/>
              <p:cNvSpPr>
                <a:spLocks/>
              </p:cNvSpPr>
              <p:nvPr/>
            </p:nvSpPr>
            <p:spPr bwMode="auto">
              <a:xfrm>
                <a:off x="2859" y="2158"/>
                <a:ext cx="39" cy="14"/>
              </a:xfrm>
              <a:custGeom>
                <a:avLst/>
                <a:gdLst>
                  <a:gd name="T0" fmla="*/ 16 w 16"/>
                  <a:gd name="T1" fmla="*/ 0 h 6"/>
                  <a:gd name="T2" fmla="*/ 16 w 16"/>
                  <a:gd name="T3" fmla="*/ 6 h 6"/>
                  <a:gd name="T4" fmla="*/ 0 w 16"/>
                  <a:gd name="T5" fmla="*/ 6 h 6"/>
                  <a:gd name="T6" fmla="*/ 0 w 16"/>
                  <a:gd name="T7" fmla="*/ 0 h 6"/>
                  <a:gd name="T8" fmla="*/ 16 w 16"/>
                  <a:gd name="T9" fmla="*/ 0 h 6"/>
                </a:gdLst>
                <a:ahLst/>
                <a:cxnLst>
                  <a:cxn ang="0">
                    <a:pos x="T0" y="T1"/>
                  </a:cxn>
                  <a:cxn ang="0">
                    <a:pos x="T2" y="T3"/>
                  </a:cxn>
                  <a:cxn ang="0">
                    <a:pos x="T4" y="T5"/>
                  </a:cxn>
                  <a:cxn ang="0">
                    <a:pos x="T6" y="T7"/>
                  </a:cxn>
                  <a:cxn ang="0">
                    <a:pos x="T8" y="T9"/>
                  </a:cxn>
                </a:cxnLst>
                <a:rect l="0" t="0" r="r" b="b"/>
                <a:pathLst>
                  <a:path w="16" h="6">
                    <a:moveTo>
                      <a:pt x="16" y="0"/>
                    </a:moveTo>
                    <a:cubicBezTo>
                      <a:pt x="16" y="2"/>
                      <a:pt x="16" y="4"/>
                      <a:pt x="16" y="6"/>
                    </a:cubicBezTo>
                    <a:cubicBezTo>
                      <a:pt x="10" y="6"/>
                      <a:pt x="5" y="6"/>
                      <a:pt x="0" y="6"/>
                    </a:cubicBezTo>
                    <a:cubicBezTo>
                      <a:pt x="0" y="4"/>
                      <a:pt x="0" y="2"/>
                      <a:pt x="0" y="0"/>
                    </a:cubicBezTo>
                    <a:cubicBezTo>
                      <a:pt x="5" y="0"/>
                      <a:pt x="10" y="0"/>
                      <a:pt x="1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zh-CN" altLang="en-US" sz="1350" b="0" i="0" u="none" strike="noStrike" kern="0" cap="none" spc="0" normalizeH="0" baseline="0" noProof="0">
                  <a:ln>
                    <a:noFill/>
                  </a:ln>
                  <a:solidFill>
                    <a:prstClr val="black"/>
                  </a:solidFill>
                  <a:effectLst/>
                  <a:uLnTx/>
                  <a:uFillTx/>
                  <a:latin typeface="Arial" panose="020B0604020202020204"/>
                  <a:ea typeface="黑体"/>
                </a:endParaRPr>
              </a:p>
            </p:txBody>
          </p:sp>
        </p:grpSp>
        <p:grpSp>
          <p:nvGrpSpPr>
            <p:cNvPr id="92" name="Group 11"/>
            <p:cNvGrpSpPr>
              <a:grpSpLocks noChangeAspect="1"/>
            </p:cNvGrpSpPr>
            <p:nvPr/>
          </p:nvGrpSpPr>
          <p:grpSpPr bwMode="auto">
            <a:xfrm>
              <a:off x="7469398" y="3230280"/>
              <a:ext cx="312621" cy="290243"/>
              <a:chOff x="3605" y="1602"/>
              <a:chExt cx="447" cy="415"/>
            </a:xfrm>
            <a:solidFill>
              <a:sysClr val="window" lastClr="FFFFFF"/>
            </a:solidFill>
          </p:grpSpPr>
          <p:sp>
            <p:nvSpPr>
              <p:cNvPr id="109" name="Freeform 13"/>
              <p:cNvSpPr>
                <a:spLocks noEditPoints="1"/>
              </p:cNvSpPr>
              <p:nvPr/>
            </p:nvSpPr>
            <p:spPr bwMode="auto">
              <a:xfrm>
                <a:off x="3691" y="1602"/>
                <a:ext cx="361" cy="353"/>
              </a:xfrm>
              <a:custGeom>
                <a:avLst/>
                <a:gdLst>
                  <a:gd name="T0" fmla="*/ 1 w 150"/>
                  <a:gd name="T1" fmla="*/ 77 h 147"/>
                  <a:gd name="T2" fmla="*/ 1 w 150"/>
                  <a:gd name="T3" fmla="*/ 57 h 147"/>
                  <a:gd name="T4" fmla="*/ 12 w 150"/>
                  <a:gd name="T5" fmla="*/ 43 h 147"/>
                  <a:gd name="T6" fmla="*/ 51 w 150"/>
                  <a:gd name="T7" fmla="*/ 35 h 147"/>
                  <a:gd name="T8" fmla="*/ 100 w 150"/>
                  <a:gd name="T9" fmla="*/ 13 h 147"/>
                  <a:gd name="T10" fmla="*/ 135 w 150"/>
                  <a:gd name="T11" fmla="*/ 22 h 147"/>
                  <a:gd name="T12" fmla="*/ 138 w 150"/>
                  <a:gd name="T13" fmla="*/ 124 h 147"/>
                  <a:gd name="T14" fmla="*/ 127 w 150"/>
                  <a:gd name="T15" fmla="*/ 141 h 147"/>
                  <a:gd name="T16" fmla="*/ 109 w 150"/>
                  <a:gd name="T17" fmla="*/ 143 h 147"/>
                  <a:gd name="T18" fmla="*/ 34 w 150"/>
                  <a:gd name="T19" fmla="*/ 114 h 147"/>
                  <a:gd name="T20" fmla="*/ 7 w 150"/>
                  <a:gd name="T21" fmla="*/ 110 h 147"/>
                  <a:gd name="T22" fmla="*/ 1 w 150"/>
                  <a:gd name="T23" fmla="*/ 102 h 147"/>
                  <a:gd name="T24" fmla="*/ 1 w 150"/>
                  <a:gd name="T25" fmla="*/ 77 h 147"/>
                  <a:gd name="T26" fmla="*/ 137 w 150"/>
                  <a:gd name="T27" fmla="*/ 75 h 147"/>
                  <a:gd name="T28" fmla="*/ 136 w 150"/>
                  <a:gd name="T29" fmla="*/ 75 h 147"/>
                  <a:gd name="T30" fmla="*/ 135 w 150"/>
                  <a:gd name="T31" fmla="*/ 56 h 147"/>
                  <a:gd name="T32" fmla="*/ 127 w 150"/>
                  <a:gd name="T33" fmla="*/ 28 h 147"/>
                  <a:gd name="T34" fmla="*/ 119 w 150"/>
                  <a:gd name="T35" fmla="*/ 19 h 147"/>
                  <a:gd name="T36" fmla="*/ 112 w 150"/>
                  <a:gd name="T37" fmla="*/ 29 h 147"/>
                  <a:gd name="T38" fmla="*/ 109 w 150"/>
                  <a:gd name="T39" fmla="*/ 39 h 147"/>
                  <a:gd name="T40" fmla="*/ 106 w 150"/>
                  <a:gd name="T41" fmla="*/ 92 h 147"/>
                  <a:gd name="T42" fmla="*/ 112 w 150"/>
                  <a:gd name="T43" fmla="*/ 124 h 147"/>
                  <a:gd name="T44" fmla="*/ 119 w 150"/>
                  <a:gd name="T45" fmla="*/ 131 h 147"/>
                  <a:gd name="T46" fmla="*/ 127 w 150"/>
                  <a:gd name="T47" fmla="*/ 124 h 147"/>
                  <a:gd name="T48" fmla="*/ 130 w 150"/>
                  <a:gd name="T49" fmla="*/ 115 h 147"/>
                  <a:gd name="T50" fmla="*/ 137 w 150"/>
                  <a:gd name="T51" fmla="*/ 75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50" h="147">
                    <a:moveTo>
                      <a:pt x="1" y="77"/>
                    </a:moveTo>
                    <a:cubicBezTo>
                      <a:pt x="1" y="70"/>
                      <a:pt x="2" y="63"/>
                      <a:pt x="1" y="57"/>
                    </a:cubicBezTo>
                    <a:cubicBezTo>
                      <a:pt x="0" y="48"/>
                      <a:pt x="4" y="45"/>
                      <a:pt x="12" y="43"/>
                    </a:cubicBezTo>
                    <a:cubicBezTo>
                      <a:pt x="25" y="41"/>
                      <a:pt x="38" y="38"/>
                      <a:pt x="51" y="35"/>
                    </a:cubicBezTo>
                    <a:cubicBezTo>
                      <a:pt x="69" y="31"/>
                      <a:pt x="85" y="24"/>
                      <a:pt x="100" y="13"/>
                    </a:cubicBezTo>
                    <a:cubicBezTo>
                      <a:pt x="116" y="0"/>
                      <a:pt x="128" y="3"/>
                      <a:pt x="135" y="22"/>
                    </a:cubicBezTo>
                    <a:cubicBezTo>
                      <a:pt x="147" y="56"/>
                      <a:pt x="150" y="90"/>
                      <a:pt x="138" y="124"/>
                    </a:cubicBezTo>
                    <a:cubicBezTo>
                      <a:pt x="135" y="130"/>
                      <a:pt x="131" y="136"/>
                      <a:pt x="127" y="141"/>
                    </a:cubicBezTo>
                    <a:cubicBezTo>
                      <a:pt x="122" y="147"/>
                      <a:pt x="114" y="147"/>
                      <a:pt x="109" y="143"/>
                    </a:cubicBezTo>
                    <a:cubicBezTo>
                      <a:pt x="88" y="121"/>
                      <a:pt x="61" y="119"/>
                      <a:pt x="34" y="114"/>
                    </a:cubicBezTo>
                    <a:cubicBezTo>
                      <a:pt x="25" y="113"/>
                      <a:pt x="16" y="111"/>
                      <a:pt x="7" y="110"/>
                    </a:cubicBezTo>
                    <a:cubicBezTo>
                      <a:pt x="3" y="109"/>
                      <a:pt x="1" y="107"/>
                      <a:pt x="1" y="102"/>
                    </a:cubicBezTo>
                    <a:cubicBezTo>
                      <a:pt x="1" y="94"/>
                      <a:pt x="1" y="86"/>
                      <a:pt x="1" y="77"/>
                    </a:cubicBezTo>
                    <a:close/>
                    <a:moveTo>
                      <a:pt x="137" y="75"/>
                    </a:moveTo>
                    <a:cubicBezTo>
                      <a:pt x="137" y="75"/>
                      <a:pt x="136" y="75"/>
                      <a:pt x="136" y="75"/>
                    </a:cubicBezTo>
                    <a:cubicBezTo>
                      <a:pt x="136" y="69"/>
                      <a:pt x="136" y="62"/>
                      <a:pt x="135" y="56"/>
                    </a:cubicBezTo>
                    <a:cubicBezTo>
                      <a:pt x="133" y="47"/>
                      <a:pt x="131" y="37"/>
                      <a:pt x="127" y="28"/>
                    </a:cubicBezTo>
                    <a:cubicBezTo>
                      <a:pt x="126" y="25"/>
                      <a:pt x="122" y="22"/>
                      <a:pt x="119" y="19"/>
                    </a:cubicBezTo>
                    <a:cubicBezTo>
                      <a:pt x="117" y="22"/>
                      <a:pt x="113" y="25"/>
                      <a:pt x="112" y="29"/>
                    </a:cubicBezTo>
                    <a:cubicBezTo>
                      <a:pt x="110" y="32"/>
                      <a:pt x="109" y="36"/>
                      <a:pt x="109" y="39"/>
                    </a:cubicBezTo>
                    <a:cubicBezTo>
                      <a:pt x="107" y="57"/>
                      <a:pt x="106" y="74"/>
                      <a:pt x="106" y="92"/>
                    </a:cubicBezTo>
                    <a:cubicBezTo>
                      <a:pt x="106" y="103"/>
                      <a:pt x="109" y="113"/>
                      <a:pt x="112" y="124"/>
                    </a:cubicBezTo>
                    <a:cubicBezTo>
                      <a:pt x="113" y="127"/>
                      <a:pt x="117" y="131"/>
                      <a:pt x="119" y="131"/>
                    </a:cubicBezTo>
                    <a:cubicBezTo>
                      <a:pt x="122" y="131"/>
                      <a:pt x="125" y="127"/>
                      <a:pt x="127" y="124"/>
                    </a:cubicBezTo>
                    <a:cubicBezTo>
                      <a:pt x="128" y="122"/>
                      <a:pt x="130" y="118"/>
                      <a:pt x="130" y="115"/>
                    </a:cubicBezTo>
                    <a:cubicBezTo>
                      <a:pt x="133" y="102"/>
                      <a:pt x="135" y="89"/>
                      <a:pt x="137" y="7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zh-CN" altLang="en-US" sz="1350" b="0" i="0" u="none" strike="noStrike" kern="0" cap="none" spc="0" normalizeH="0" baseline="0" noProof="0">
                  <a:ln>
                    <a:noFill/>
                  </a:ln>
                  <a:solidFill>
                    <a:prstClr val="black"/>
                  </a:solidFill>
                  <a:effectLst/>
                  <a:uLnTx/>
                  <a:uFillTx/>
                  <a:latin typeface="Arial" panose="020B0604020202020204"/>
                  <a:ea typeface="黑体"/>
                </a:endParaRPr>
              </a:p>
            </p:txBody>
          </p:sp>
          <p:sp>
            <p:nvSpPr>
              <p:cNvPr id="110" name="Freeform 14"/>
              <p:cNvSpPr>
                <a:spLocks/>
              </p:cNvSpPr>
              <p:nvPr/>
            </p:nvSpPr>
            <p:spPr bwMode="auto">
              <a:xfrm>
                <a:off x="3694" y="1890"/>
                <a:ext cx="129" cy="127"/>
              </a:xfrm>
              <a:custGeom>
                <a:avLst/>
                <a:gdLst>
                  <a:gd name="T0" fmla="*/ 0 w 54"/>
                  <a:gd name="T1" fmla="*/ 0 h 53"/>
                  <a:gd name="T2" fmla="*/ 26 w 54"/>
                  <a:gd name="T3" fmla="*/ 6 h 53"/>
                  <a:gd name="T4" fmla="*/ 29 w 54"/>
                  <a:gd name="T5" fmla="*/ 9 h 53"/>
                  <a:gd name="T6" fmla="*/ 49 w 54"/>
                  <a:gd name="T7" fmla="*/ 40 h 53"/>
                  <a:gd name="T8" fmla="*/ 42 w 54"/>
                  <a:gd name="T9" fmla="*/ 52 h 53"/>
                  <a:gd name="T10" fmla="*/ 17 w 54"/>
                  <a:gd name="T11" fmla="*/ 41 h 53"/>
                  <a:gd name="T12" fmla="*/ 0 w 54"/>
                  <a:gd name="T13" fmla="*/ 0 h 53"/>
                </a:gdLst>
                <a:ahLst/>
                <a:cxnLst>
                  <a:cxn ang="0">
                    <a:pos x="T0" y="T1"/>
                  </a:cxn>
                  <a:cxn ang="0">
                    <a:pos x="T2" y="T3"/>
                  </a:cxn>
                  <a:cxn ang="0">
                    <a:pos x="T4" y="T5"/>
                  </a:cxn>
                  <a:cxn ang="0">
                    <a:pos x="T6" y="T7"/>
                  </a:cxn>
                  <a:cxn ang="0">
                    <a:pos x="T8" y="T9"/>
                  </a:cxn>
                  <a:cxn ang="0">
                    <a:pos x="T10" y="T11"/>
                  </a:cxn>
                  <a:cxn ang="0">
                    <a:pos x="T12" y="T13"/>
                  </a:cxn>
                </a:cxnLst>
                <a:rect l="0" t="0" r="r" b="b"/>
                <a:pathLst>
                  <a:path w="54" h="53">
                    <a:moveTo>
                      <a:pt x="0" y="0"/>
                    </a:moveTo>
                    <a:cubicBezTo>
                      <a:pt x="9" y="2"/>
                      <a:pt x="18" y="4"/>
                      <a:pt x="26" y="6"/>
                    </a:cubicBezTo>
                    <a:cubicBezTo>
                      <a:pt x="28" y="7"/>
                      <a:pt x="29" y="8"/>
                      <a:pt x="29" y="9"/>
                    </a:cubicBezTo>
                    <a:cubicBezTo>
                      <a:pt x="36" y="19"/>
                      <a:pt x="43" y="30"/>
                      <a:pt x="49" y="40"/>
                    </a:cubicBezTo>
                    <a:cubicBezTo>
                      <a:pt x="54" y="49"/>
                      <a:pt x="52" y="52"/>
                      <a:pt x="42" y="52"/>
                    </a:cubicBezTo>
                    <a:cubicBezTo>
                      <a:pt x="31" y="53"/>
                      <a:pt x="23" y="50"/>
                      <a:pt x="17" y="41"/>
                    </a:cubicBezTo>
                    <a:cubicBezTo>
                      <a:pt x="8" y="29"/>
                      <a:pt x="0" y="17"/>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zh-CN" altLang="en-US" sz="1350" b="0" i="0" u="none" strike="noStrike" kern="0" cap="none" spc="0" normalizeH="0" baseline="0" noProof="0">
                  <a:ln>
                    <a:noFill/>
                  </a:ln>
                  <a:solidFill>
                    <a:prstClr val="black"/>
                  </a:solidFill>
                  <a:effectLst/>
                  <a:uLnTx/>
                  <a:uFillTx/>
                  <a:latin typeface="Arial" panose="020B0604020202020204"/>
                  <a:ea typeface="黑体"/>
                </a:endParaRPr>
              </a:p>
            </p:txBody>
          </p:sp>
          <p:sp>
            <p:nvSpPr>
              <p:cNvPr id="111" name="Freeform 15"/>
              <p:cNvSpPr>
                <a:spLocks/>
              </p:cNvSpPr>
              <p:nvPr/>
            </p:nvSpPr>
            <p:spPr bwMode="auto">
              <a:xfrm>
                <a:off x="3605" y="1719"/>
                <a:ext cx="60" cy="128"/>
              </a:xfrm>
              <a:custGeom>
                <a:avLst/>
                <a:gdLst>
                  <a:gd name="T0" fmla="*/ 25 w 25"/>
                  <a:gd name="T1" fmla="*/ 53 h 53"/>
                  <a:gd name="T2" fmla="*/ 14 w 25"/>
                  <a:gd name="T3" fmla="*/ 53 h 53"/>
                  <a:gd name="T4" fmla="*/ 0 w 25"/>
                  <a:gd name="T5" fmla="*/ 40 h 53"/>
                  <a:gd name="T6" fmla="*/ 0 w 25"/>
                  <a:gd name="T7" fmla="*/ 18 h 53"/>
                  <a:gd name="T8" fmla="*/ 18 w 25"/>
                  <a:gd name="T9" fmla="*/ 0 h 53"/>
                  <a:gd name="T10" fmla="*/ 25 w 25"/>
                  <a:gd name="T11" fmla="*/ 1 h 53"/>
                  <a:gd name="T12" fmla="*/ 25 w 25"/>
                  <a:gd name="T13" fmla="*/ 53 h 53"/>
                </a:gdLst>
                <a:ahLst/>
                <a:cxnLst>
                  <a:cxn ang="0">
                    <a:pos x="T0" y="T1"/>
                  </a:cxn>
                  <a:cxn ang="0">
                    <a:pos x="T2" y="T3"/>
                  </a:cxn>
                  <a:cxn ang="0">
                    <a:pos x="T4" y="T5"/>
                  </a:cxn>
                  <a:cxn ang="0">
                    <a:pos x="T6" y="T7"/>
                  </a:cxn>
                  <a:cxn ang="0">
                    <a:pos x="T8" y="T9"/>
                  </a:cxn>
                  <a:cxn ang="0">
                    <a:pos x="T10" y="T11"/>
                  </a:cxn>
                  <a:cxn ang="0">
                    <a:pos x="T12" y="T13"/>
                  </a:cxn>
                </a:cxnLst>
                <a:rect l="0" t="0" r="r" b="b"/>
                <a:pathLst>
                  <a:path w="25" h="53">
                    <a:moveTo>
                      <a:pt x="25" y="53"/>
                    </a:moveTo>
                    <a:cubicBezTo>
                      <a:pt x="20" y="53"/>
                      <a:pt x="17" y="53"/>
                      <a:pt x="14" y="53"/>
                    </a:cubicBezTo>
                    <a:cubicBezTo>
                      <a:pt x="5" y="53"/>
                      <a:pt x="1" y="48"/>
                      <a:pt x="0" y="40"/>
                    </a:cubicBezTo>
                    <a:cubicBezTo>
                      <a:pt x="0" y="32"/>
                      <a:pt x="0" y="25"/>
                      <a:pt x="0" y="18"/>
                    </a:cubicBezTo>
                    <a:cubicBezTo>
                      <a:pt x="0" y="4"/>
                      <a:pt x="4" y="0"/>
                      <a:pt x="18" y="0"/>
                    </a:cubicBezTo>
                    <a:cubicBezTo>
                      <a:pt x="20" y="0"/>
                      <a:pt x="22" y="1"/>
                      <a:pt x="25" y="1"/>
                    </a:cubicBezTo>
                    <a:cubicBezTo>
                      <a:pt x="25" y="18"/>
                      <a:pt x="25" y="35"/>
                      <a:pt x="25" y="5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zh-CN" altLang="en-US" sz="1350" b="0" i="0" u="none" strike="noStrike" kern="0" cap="none" spc="0" normalizeH="0" baseline="0" noProof="0">
                  <a:ln>
                    <a:noFill/>
                  </a:ln>
                  <a:solidFill>
                    <a:prstClr val="black"/>
                  </a:solidFill>
                  <a:effectLst/>
                  <a:uLnTx/>
                  <a:uFillTx/>
                  <a:latin typeface="Arial" panose="020B0604020202020204"/>
                  <a:ea typeface="黑体"/>
                </a:endParaRPr>
              </a:p>
            </p:txBody>
          </p:sp>
        </p:grpSp>
        <p:grpSp>
          <p:nvGrpSpPr>
            <p:cNvPr id="93" name="Group 15"/>
            <p:cNvGrpSpPr>
              <a:grpSpLocks noChangeAspect="1"/>
            </p:cNvGrpSpPr>
            <p:nvPr/>
          </p:nvGrpSpPr>
          <p:grpSpPr bwMode="auto">
            <a:xfrm>
              <a:off x="4458771" y="3165794"/>
              <a:ext cx="310903" cy="293783"/>
              <a:chOff x="864" y="477"/>
              <a:chExt cx="563" cy="532"/>
            </a:xfrm>
            <a:solidFill>
              <a:sysClr val="window" lastClr="FFFFFF"/>
            </a:solidFill>
          </p:grpSpPr>
          <p:sp>
            <p:nvSpPr>
              <p:cNvPr id="106" name="Freeform 17"/>
              <p:cNvSpPr>
                <a:spLocks/>
              </p:cNvSpPr>
              <p:nvPr/>
            </p:nvSpPr>
            <p:spPr bwMode="auto">
              <a:xfrm>
                <a:off x="912" y="477"/>
                <a:ext cx="515" cy="532"/>
              </a:xfrm>
              <a:custGeom>
                <a:avLst/>
                <a:gdLst>
                  <a:gd name="T0" fmla="*/ 66 w 216"/>
                  <a:gd name="T1" fmla="*/ 37 h 223"/>
                  <a:gd name="T2" fmla="*/ 65 w 216"/>
                  <a:gd name="T3" fmla="*/ 36 h 223"/>
                  <a:gd name="T4" fmla="*/ 62 w 216"/>
                  <a:gd name="T5" fmla="*/ 32 h 223"/>
                  <a:gd name="T6" fmla="*/ 50 w 216"/>
                  <a:gd name="T7" fmla="*/ 24 h 223"/>
                  <a:gd name="T8" fmla="*/ 49 w 216"/>
                  <a:gd name="T9" fmla="*/ 23 h 223"/>
                  <a:gd name="T10" fmla="*/ 172 w 216"/>
                  <a:gd name="T11" fmla="*/ 34 h 223"/>
                  <a:gd name="T12" fmla="*/ 185 w 216"/>
                  <a:gd name="T13" fmla="*/ 170 h 223"/>
                  <a:gd name="T14" fmla="*/ 52 w 216"/>
                  <a:gd name="T15" fmla="*/ 197 h 223"/>
                  <a:gd name="T16" fmla="*/ 6 w 216"/>
                  <a:gd name="T17" fmla="*/ 140 h 223"/>
                  <a:gd name="T18" fmla="*/ 3 w 216"/>
                  <a:gd name="T19" fmla="*/ 92 h 223"/>
                  <a:gd name="T20" fmla="*/ 15 w 216"/>
                  <a:gd name="T21" fmla="*/ 99 h 223"/>
                  <a:gd name="T22" fmla="*/ 18 w 216"/>
                  <a:gd name="T23" fmla="*/ 102 h 223"/>
                  <a:gd name="T24" fmla="*/ 22 w 216"/>
                  <a:gd name="T25" fmla="*/ 102 h 223"/>
                  <a:gd name="T26" fmla="*/ 55 w 216"/>
                  <a:gd name="T27" fmla="*/ 175 h 223"/>
                  <a:gd name="T28" fmla="*/ 116 w 216"/>
                  <a:gd name="T29" fmla="*/ 190 h 223"/>
                  <a:gd name="T30" fmla="*/ 183 w 216"/>
                  <a:gd name="T31" fmla="*/ 88 h 223"/>
                  <a:gd name="T32" fmla="*/ 166 w 216"/>
                  <a:gd name="T33" fmla="*/ 56 h 223"/>
                  <a:gd name="T34" fmla="*/ 136 w 216"/>
                  <a:gd name="T35" fmla="*/ 34 h 223"/>
                  <a:gd name="T36" fmla="*/ 101 w 216"/>
                  <a:gd name="T37" fmla="*/ 27 h 223"/>
                  <a:gd name="T38" fmla="*/ 66 w 216"/>
                  <a:gd name="T39" fmla="*/ 37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6" h="223">
                    <a:moveTo>
                      <a:pt x="66" y="37"/>
                    </a:moveTo>
                    <a:cubicBezTo>
                      <a:pt x="65" y="36"/>
                      <a:pt x="65" y="36"/>
                      <a:pt x="65" y="36"/>
                    </a:cubicBezTo>
                    <a:cubicBezTo>
                      <a:pt x="66" y="34"/>
                      <a:pt x="64" y="33"/>
                      <a:pt x="62" y="32"/>
                    </a:cubicBezTo>
                    <a:cubicBezTo>
                      <a:pt x="58" y="30"/>
                      <a:pt x="54" y="27"/>
                      <a:pt x="50" y="24"/>
                    </a:cubicBezTo>
                    <a:cubicBezTo>
                      <a:pt x="50" y="24"/>
                      <a:pt x="50" y="23"/>
                      <a:pt x="49" y="23"/>
                    </a:cubicBezTo>
                    <a:cubicBezTo>
                      <a:pt x="83" y="1"/>
                      <a:pt x="135" y="0"/>
                      <a:pt x="172" y="34"/>
                    </a:cubicBezTo>
                    <a:cubicBezTo>
                      <a:pt x="211" y="70"/>
                      <a:pt x="216" y="129"/>
                      <a:pt x="185" y="170"/>
                    </a:cubicBezTo>
                    <a:cubicBezTo>
                      <a:pt x="154" y="212"/>
                      <a:pt x="97" y="223"/>
                      <a:pt x="52" y="197"/>
                    </a:cubicBezTo>
                    <a:cubicBezTo>
                      <a:pt x="29" y="183"/>
                      <a:pt x="14" y="164"/>
                      <a:pt x="6" y="140"/>
                    </a:cubicBezTo>
                    <a:cubicBezTo>
                      <a:pt x="2" y="126"/>
                      <a:pt x="0" y="100"/>
                      <a:pt x="3" y="92"/>
                    </a:cubicBezTo>
                    <a:cubicBezTo>
                      <a:pt x="7" y="94"/>
                      <a:pt x="11" y="97"/>
                      <a:pt x="15" y="99"/>
                    </a:cubicBezTo>
                    <a:cubicBezTo>
                      <a:pt x="16" y="100"/>
                      <a:pt x="17" y="101"/>
                      <a:pt x="18" y="102"/>
                    </a:cubicBezTo>
                    <a:cubicBezTo>
                      <a:pt x="19" y="102"/>
                      <a:pt x="21" y="102"/>
                      <a:pt x="22" y="102"/>
                    </a:cubicBezTo>
                    <a:cubicBezTo>
                      <a:pt x="20" y="132"/>
                      <a:pt x="31" y="156"/>
                      <a:pt x="55" y="175"/>
                    </a:cubicBezTo>
                    <a:cubicBezTo>
                      <a:pt x="73" y="188"/>
                      <a:pt x="94" y="193"/>
                      <a:pt x="116" y="190"/>
                    </a:cubicBezTo>
                    <a:cubicBezTo>
                      <a:pt x="164" y="182"/>
                      <a:pt x="195" y="135"/>
                      <a:pt x="183" y="88"/>
                    </a:cubicBezTo>
                    <a:cubicBezTo>
                      <a:pt x="179" y="76"/>
                      <a:pt x="174" y="65"/>
                      <a:pt x="166" y="56"/>
                    </a:cubicBezTo>
                    <a:cubicBezTo>
                      <a:pt x="158" y="47"/>
                      <a:pt x="148" y="39"/>
                      <a:pt x="136" y="34"/>
                    </a:cubicBezTo>
                    <a:cubicBezTo>
                      <a:pt x="125" y="29"/>
                      <a:pt x="113" y="27"/>
                      <a:pt x="101" y="27"/>
                    </a:cubicBezTo>
                    <a:cubicBezTo>
                      <a:pt x="88" y="28"/>
                      <a:pt x="77" y="31"/>
                      <a:pt x="66" y="3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zh-CN" altLang="en-US" sz="1350" b="0" i="0" u="none" strike="noStrike" kern="0" cap="none" spc="0" normalizeH="0" baseline="0" noProof="0">
                  <a:ln>
                    <a:noFill/>
                  </a:ln>
                  <a:solidFill>
                    <a:prstClr val="black"/>
                  </a:solidFill>
                  <a:effectLst/>
                  <a:uLnTx/>
                  <a:uFillTx/>
                  <a:latin typeface="Arial" panose="020B0604020202020204"/>
                  <a:ea typeface="黑体"/>
                </a:endParaRPr>
              </a:p>
            </p:txBody>
          </p:sp>
          <p:sp>
            <p:nvSpPr>
              <p:cNvPr id="107" name="Freeform 18"/>
              <p:cNvSpPr>
                <a:spLocks/>
              </p:cNvSpPr>
              <p:nvPr/>
            </p:nvSpPr>
            <p:spPr bwMode="auto">
              <a:xfrm>
                <a:off x="864" y="508"/>
                <a:ext cx="339" cy="272"/>
              </a:xfrm>
              <a:custGeom>
                <a:avLst/>
                <a:gdLst>
                  <a:gd name="T0" fmla="*/ 123 w 142"/>
                  <a:gd name="T1" fmla="*/ 114 h 114"/>
                  <a:gd name="T2" fmla="*/ 114 w 142"/>
                  <a:gd name="T3" fmla="*/ 111 h 114"/>
                  <a:gd name="T4" fmla="*/ 86 w 142"/>
                  <a:gd name="T5" fmla="*/ 92 h 114"/>
                  <a:gd name="T6" fmla="*/ 60 w 142"/>
                  <a:gd name="T7" fmla="*/ 75 h 114"/>
                  <a:gd name="T8" fmla="*/ 57 w 142"/>
                  <a:gd name="T9" fmla="*/ 74 h 114"/>
                  <a:gd name="T10" fmla="*/ 42 w 142"/>
                  <a:gd name="T11" fmla="*/ 78 h 114"/>
                  <a:gd name="T12" fmla="*/ 40 w 142"/>
                  <a:gd name="T13" fmla="*/ 78 h 114"/>
                  <a:gd name="T14" fmla="*/ 4 w 142"/>
                  <a:gd name="T15" fmla="*/ 53 h 114"/>
                  <a:gd name="T16" fmla="*/ 0 w 142"/>
                  <a:gd name="T17" fmla="*/ 46 h 114"/>
                  <a:gd name="T18" fmla="*/ 7 w 142"/>
                  <a:gd name="T19" fmla="*/ 40 h 114"/>
                  <a:gd name="T20" fmla="*/ 26 w 142"/>
                  <a:gd name="T21" fmla="*/ 37 h 114"/>
                  <a:gd name="T22" fmla="*/ 31 w 142"/>
                  <a:gd name="T23" fmla="*/ 28 h 114"/>
                  <a:gd name="T24" fmla="*/ 28 w 142"/>
                  <a:gd name="T25" fmla="*/ 8 h 114"/>
                  <a:gd name="T26" fmla="*/ 31 w 142"/>
                  <a:gd name="T27" fmla="*/ 1 h 114"/>
                  <a:gd name="T28" fmla="*/ 39 w 142"/>
                  <a:gd name="T29" fmla="*/ 1 h 114"/>
                  <a:gd name="T30" fmla="*/ 52 w 142"/>
                  <a:gd name="T31" fmla="*/ 11 h 114"/>
                  <a:gd name="T32" fmla="*/ 75 w 142"/>
                  <a:gd name="T33" fmla="*/ 26 h 114"/>
                  <a:gd name="T34" fmla="*/ 76 w 142"/>
                  <a:gd name="T35" fmla="*/ 28 h 114"/>
                  <a:gd name="T36" fmla="*/ 78 w 142"/>
                  <a:gd name="T37" fmla="*/ 45 h 114"/>
                  <a:gd name="T38" fmla="*/ 79 w 142"/>
                  <a:gd name="T39" fmla="*/ 46 h 114"/>
                  <a:gd name="T40" fmla="*/ 122 w 142"/>
                  <a:gd name="T41" fmla="*/ 75 h 114"/>
                  <a:gd name="T42" fmla="*/ 134 w 142"/>
                  <a:gd name="T43" fmla="*/ 83 h 114"/>
                  <a:gd name="T44" fmla="*/ 140 w 142"/>
                  <a:gd name="T45" fmla="*/ 101 h 114"/>
                  <a:gd name="T46" fmla="*/ 126 w 142"/>
                  <a:gd name="T47" fmla="*/ 114 h 114"/>
                  <a:gd name="T48" fmla="*/ 123 w 142"/>
                  <a:gd name="T49" fmla="*/ 114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42" h="114">
                    <a:moveTo>
                      <a:pt x="123" y="114"/>
                    </a:moveTo>
                    <a:cubicBezTo>
                      <a:pt x="120" y="114"/>
                      <a:pt x="117" y="113"/>
                      <a:pt x="114" y="111"/>
                    </a:cubicBezTo>
                    <a:cubicBezTo>
                      <a:pt x="105" y="105"/>
                      <a:pt x="95" y="98"/>
                      <a:pt x="86" y="92"/>
                    </a:cubicBezTo>
                    <a:cubicBezTo>
                      <a:pt x="77" y="86"/>
                      <a:pt x="69" y="81"/>
                      <a:pt x="60" y="75"/>
                    </a:cubicBezTo>
                    <a:cubicBezTo>
                      <a:pt x="59" y="74"/>
                      <a:pt x="58" y="74"/>
                      <a:pt x="57" y="74"/>
                    </a:cubicBezTo>
                    <a:cubicBezTo>
                      <a:pt x="52" y="76"/>
                      <a:pt x="47" y="77"/>
                      <a:pt x="42" y="78"/>
                    </a:cubicBezTo>
                    <a:cubicBezTo>
                      <a:pt x="41" y="78"/>
                      <a:pt x="40" y="78"/>
                      <a:pt x="40" y="78"/>
                    </a:cubicBezTo>
                    <a:cubicBezTo>
                      <a:pt x="28" y="70"/>
                      <a:pt x="16" y="62"/>
                      <a:pt x="4" y="53"/>
                    </a:cubicBezTo>
                    <a:cubicBezTo>
                      <a:pt x="1" y="51"/>
                      <a:pt x="0" y="49"/>
                      <a:pt x="0" y="46"/>
                    </a:cubicBezTo>
                    <a:cubicBezTo>
                      <a:pt x="1" y="43"/>
                      <a:pt x="3" y="41"/>
                      <a:pt x="7" y="40"/>
                    </a:cubicBezTo>
                    <a:cubicBezTo>
                      <a:pt x="13" y="39"/>
                      <a:pt x="19" y="38"/>
                      <a:pt x="26" y="37"/>
                    </a:cubicBezTo>
                    <a:cubicBezTo>
                      <a:pt x="30" y="36"/>
                      <a:pt x="32" y="32"/>
                      <a:pt x="31" y="28"/>
                    </a:cubicBezTo>
                    <a:cubicBezTo>
                      <a:pt x="30" y="21"/>
                      <a:pt x="29" y="15"/>
                      <a:pt x="28" y="8"/>
                    </a:cubicBezTo>
                    <a:cubicBezTo>
                      <a:pt x="27" y="5"/>
                      <a:pt x="28" y="3"/>
                      <a:pt x="31" y="1"/>
                    </a:cubicBezTo>
                    <a:cubicBezTo>
                      <a:pt x="33" y="0"/>
                      <a:pt x="36" y="0"/>
                      <a:pt x="39" y="1"/>
                    </a:cubicBezTo>
                    <a:cubicBezTo>
                      <a:pt x="43" y="4"/>
                      <a:pt x="48" y="7"/>
                      <a:pt x="52" y="11"/>
                    </a:cubicBezTo>
                    <a:cubicBezTo>
                      <a:pt x="60" y="16"/>
                      <a:pt x="67" y="21"/>
                      <a:pt x="75" y="26"/>
                    </a:cubicBezTo>
                    <a:cubicBezTo>
                      <a:pt x="75" y="26"/>
                      <a:pt x="76" y="27"/>
                      <a:pt x="76" y="28"/>
                    </a:cubicBezTo>
                    <a:cubicBezTo>
                      <a:pt x="77" y="34"/>
                      <a:pt x="77" y="39"/>
                      <a:pt x="78" y="45"/>
                    </a:cubicBezTo>
                    <a:cubicBezTo>
                      <a:pt x="78" y="45"/>
                      <a:pt x="79" y="46"/>
                      <a:pt x="79" y="46"/>
                    </a:cubicBezTo>
                    <a:cubicBezTo>
                      <a:pt x="94" y="56"/>
                      <a:pt x="108" y="65"/>
                      <a:pt x="122" y="75"/>
                    </a:cubicBezTo>
                    <a:cubicBezTo>
                      <a:pt x="126" y="78"/>
                      <a:pt x="130" y="80"/>
                      <a:pt x="134" y="83"/>
                    </a:cubicBezTo>
                    <a:cubicBezTo>
                      <a:pt x="139" y="87"/>
                      <a:pt x="142" y="94"/>
                      <a:pt x="140" y="101"/>
                    </a:cubicBezTo>
                    <a:cubicBezTo>
                      <a:pt x="138" y="107"/>
                      <a:pt x="132" y="113"/>
                      <a:pt x="126" y="114"/>
                    </a:cubicBezTo>
                    <a:cubicBezTo>
                      <a:pt x="125" y="114"/>
                      <a:pt x="124" y="114"/>
                      <a:pt x="123" y="1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zh-CN" altLang="en-US" sz="1350" b="0" i="0" u="none" strike="noStrike" kern="0" cap="none" spc="0" normalizeH="0" baseline="0" noProof="0">
                  <a:ln>
                    <a:noFill/>
                  </a:ln>
                  <a:solidFill>
                    <a:prstClr val="black"/>
                  </a:solidFill>
                  <a:effectLst/>
                  <a:uLnTx/>
                  <a:uFillTx/>
                  <a:latin typeface="Arial" panose="020B0604020202020204"/>
                  <a:ea typeface="黑体"/>
                </a:endParaRPr>
              </a:p>
            </p:txBody>
          </p:sp>
          <p:sp>
            <p:nvSpPr>
              <p:cNvPr id="108" name="Freeform 19"/>
              <p:cNvSpPr>
                <a:spLocks/>
              </p:cNvSpPr>
              <p:nvPr/>
            </p:nvSpPr>
            <p:spPr bwMode="auto">
              <a:xfrm>
                <a:off x="1017" y="589"/>
                <a:ext cx="291" cy="301"/>
              </a:xfrm>
              <a:custGeom>
                <a:avLst/>
                <a:gdLst>
                  <a:gd name="T0" fmla="*/ 2 w 122"/>
                  <a:gd name="T1" fmla="*/ 57 h 126"/>
                  <a:gd name="T2" fmla="*/ 3 w 122"/>
                  <a:gd name="T3" fmla="*/ 58 h 126"/>
                  <a:gd name="T4" fmla="*/ 22 w 122"/>
                  <a:gd name="T5" fmla="*/ 70 h 126"/>
                  <a:gd name="T6" fmla="*/ 23 w 122"/>
                  <a:gd name="T7" fmla="*/ 72 h 126"/>
                  <a:gd name="T8" fmla="*/ 50 w 122"/>
                  <a:gd name="T9" fmla="*/ 98 h 126"/>
                  <a:gd name="T10" fmla="*/ 87 w 122"/>
                  <a:gd name="T11" fmla="*/ 88 h 126"/>
                  <a:gd name="T12" fmla="*/ 97 w 122"/>
                  <a:gd name="T13" fmla="*/ 58 h 126"/>
                  <a:gd name="T14" fmla="*/ 76 w 122"/>
                  <a:gd name="T15" fmla="*/ 29 h 126"/>
                  <a:gd name="T16" fmla="*/ 57 w 122"/>
                  <a:gd name="T17" fmla="*/ 25 h 126"/>
                  <a:gd name="T18" fmla="*/ 56 w 122"/>
                  <a:gd name="T19" fmla="*/ 25 h 126"/>
                  <a:gd name="T20" fmla="*/ 49 w 122"/>
                  <a:gd name="T21" fmla="*/ 23 h 126"/>
                  <a:gd name="T22" fmla="*/ 33 w 122"/>
                  <a:gd name="T23" fmla="*/ 12 h 126"/>
                  <a:gd name="T24" fmla="*/ 32 w 122"/>
                  <a:gd name="T25" fmla="*/ 11 h 126"/>
                  <a:gd name="T26" fmla="*/ 102 w 122"/>
                  <a:gd name="T27" fmla="*/ 23 h 126"/>
                  <a:gd name="T28" fmla="*/ 106 w 122"/>
                  <a:gd name="T29" fmla="*/ 96 h 126"/>
                  <a:gd name="T30" fmla="*/ 35 w 122"/>
                  <a:gd name="T31" fmla="*/ 114 h 126"/>
                  <a:gd name="T32" fmla="*/ 2 w 122"/>
                  <a:gd name="T33" fmla="*/ 57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2" h="126">
                    <a:moveTo>
                      <a:pt x="2" y="57"/>
                    </a:moveTo>
                    <a:cubicBezTo>
                      <a:pt x="3" y="57"/>
                      <a:pt x="3" y="57"/>
                      <a:pt x="3" y="58"/>
                    </a:cubicBezTo>
                    <a:cubicBezTo>
                      <a:pt x="9" y="62"/>
                      <a:pt x="16" y="66"/>
                      <a:pt x="22" y="70"/>
                    </a:cubicBezTo>
                    <a:cubicBezTo>
                      <a:pt x="23" y="71"/>
                      <a:pt x="23" y="71"/>
                      <a:pt x="23" y="72"/>
                    </a:cubicBezTo>
                    <a:cubicBezTo>
                      <a:pt x="27" y="85"/>
                      <a:pt x="36" y="95"/>
                      <a:pt x="50" y="98"/>
                    </a:cubicBezTo>
                    <a:cubicBezTo>
                      <a:pt x="64" y="102"/>
                      <a:pt x="77" y="98"/>
                      <a:pt x="87" y="88"/>
                    </a:cubicBezTo>
                    <a:cubicBezTo>
                      <a:pt x="95" y="79"/>
                      <a:pt x="98" y="69"/>
                      <a:pt x="97" y="58"/>
                    </a:cubicBezTo>
                    <a:cubicBezTo>
                      <a:pt x="95" y="45"/>
                      <a:pt x="88" y="35"/>
                      <a:pt x="76" y="29"/>
                    </a:cubicBezTo>
                    <a:cubicBezTo>
                      <a:pt x="70" y="25"/>
                      <a:pt x="64" y="24"/>
                      <a:pt x="57" y="25"/>
                    </a:cubicBezTo>
                    <a:cubicBezTo>
                      <a:pt x="57" y="25"/>
                      <a:pt x="56" y="25"/>
                      <a:pt x="56" y="25"/>
                    </a:cubicBezTo>
                    <a:cubicBezTo>
                      <a:pt x="54" y="26"/>
                      <a:pt x="51" y="25"/>
                      <a:pt x="49" y="23"/>
                    </a:cubicBezTo>
                    <a:cubicBezTo>
                      <a:pt x="44" y="19"/>
                      <a:pt x="39" y="16"/>
                      <a:pt x="33" y="12"/>
                    </a:cubicBezTo>
                    <a:cubicBezTo>
                      <a:pt x="33" y="12"/>
                      <a:pt x="33" y="12"/>
                      <a:pt x="32" y="11"/>
                    </a:cubicBezTo>
                    <a:cubicBezTo>
                      <a:pt x="53" y="0"/>
                      <a:pt x="82" y="2"/>
                      <a:pt x="102" y="23"/>
                    </a:cubicBezTo>
                    <a:cubicBezTo>
                      <a:pt x="120" y="43"/>
                      <a:pt x="122" y="73"/>
                      <a:pt x="106" y="96"/>
                    </a:cubicBezTo>
                    <a:cubicBezTo>
                      <a:pt x="90" y="118"/>
                      <a:pt x="61" y="126"/>
                      <a:pt x="35" y="114"/>
                    </a:cubicBezTo>
                    <a:cubicBezTo>
                      <a:pt x="10" y="102"/>
                      <a:pt x="0" y="77"/>
                      <a:pt x="2" y="5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zh-CN" altLang="en-US" sz="1350" b="0" i="0" u="none" strike="noStrike" kern="0" cap="none" spc="0" normalizeH="0" baseline="0" noProof="0">
                  <a:ln>
                    <a:noFill/>
                  </a:ln>
                  <a:solidFill>
                    <a:prstClr val="black"/>
                  </a:solidFill>
                  <a:effectLst/>
                  <a:uLnTx/>
                  <a:uFillTx/>
                  <a:latin typeface="Arial" panose="020B0604020202020204"/>
                  <a:ea typeface="黑体"/>
                </a:endParaRPr>
              </a:p>
            </p:txBody>
          </p:sp>
        </p:grpSp>
        <p:sp>
          <p:nvSpPr>
            <p:cNvPr id="94" name="Freeform 23"/>
            <p:cNvSpPr>
              <a:spLocks noEditPoints="1"/>
            </p:cNvSpPr>
            <p:nvPr/>
          </p:nvSpPr>
          <p:spPr bwMode="auto">
            <a:xfrm>
              <a:off x="1401604" y="3185656"/>
              <a:ext cx="307698" cy="306704"/>
            </a:xfrm>
            <a:custGeom>
              <a:avLst/>
              <a:gdLst>
                <a:gd name="T0" fmla="*/ 390 w 390"/>
                <a:gd name="T1" fmla="*/ 389 h 389"/>
                <a:gd name="T2" fmla="*/ 317 w 390"/>
                <a:gd name="T3" fmla="*/ 389 h 389"/>
                <a:gd name="T4" fmla="*/ 317 w 390"/>
                <a:gd name="T5" fmla="*/ 340 h 389"/>
                <a:gd name="T6" fmla="*/ 268 w 390"/>
                <a:gd name="T7" fmla="*/ 340 h 389"/>
                <a:gd name="T8" fmla="*/ 268 w 390"/>
                <a:gd name="T9" fmla="*/ 292 h 389"/>
                <a:gd name="T10" fmla="*/ 219 w 390"/>
                <a:gd name="T11" fmla="*/ 292 h 389"/>
                <a:gd name="T12" fmla="*/ 219 w 390"/>
                <a:gd name="T13" fmla="*/ 267 h 389"/>
                <a:gd name="T14" fmla="*/ 171 w 390"/>
                <a:gd name="T15" fmla="*/ 267 h 389"/>
                <a:gd name="T16" fmla="*/ 171 w 390"/>
                <a:gd name="T17" fmla="*/ 233 h 389"/>
                <a:gd name="T18" fmla="*/ 170 w 390"/>
                <a:gd name="T19" fmla="*/ 233 h 389"/>
                <a:gd name="T20" fmla="*/ 169 w 390"/>
                <a:gd name="T21" fmla="*/ 234 h 389"/>
                <a:gd name="T22" fmla="*/ 113 w 390"/>
                <a:gd name="T23" fmla="*/ 243 h 389"/>
                <a:gd name="T24" fmla="*/ 74 w 390"/>
                <a:gd name="T25" fmla="*/ 233 h 389"/>
                <a:gd name="T26" fmla="*/ 13 w 390"/>
                <a:gd name="T27" fmla="*/ 175 h 389"/>
                <a:gd name="T28" fmla="*/ 2 w 390"/>
                <a:gd name="T29" fmla="*/ 138 h 389"/>
                <a:gd name="T30" fmla="*/ 0 w 390"/>
                <a:gd name="T31" fmla="*/ 129 h 389"/>
                <a:gd name="T32" fmla="*/ 0 w 390"/>
                <a:gd name="T33" fmla="*/ 114 h 389"/>
                <a:gd name="T34" fmla="*/ 1 w 390"/>
                <a:gd name="T35" fmla="*/ 108 h 389"/>
                <a:gd name="T36" fmla="*/ 10 w 390"/>
                <a:gd name="T37" fmla="*/ 73 h 389"/>
                <a:gd name="T38" fmla="*/ 69 w 390"/>
                <a:gd name="T39" fmla="*/ 12 h 389"/>
                <a:gd name="T40" fmla="*/ 106 w 390"/>
                <a:gd name="T41" fmla="*/ 1 h 389"/>
                <a:gd name="T42" fmla="*/ 114 w 390"/>
                <a:gd name="T43" fmla="*/ 0 h 389"/>
                <a:gd name="T44" fmla="*/ 130 w 390"/>
                <a:gd name="T45" fmla="*/ 0 h 389"/>
                <a:gd name="T46" fmla="*/ 131 w 390"/>
                <a:gd name="T47" fmla="*/ 0 h 389"/>
                <a:gd name="T48" fmla="*/ 152 w 390"/>
                <a:gd name="T49" fmla="*/ 4 h 389"/>
                <a:gd name="T50" fmla="*/ 218 w 390"/>
                <a:gd name="T51" fmla="*/ 47 h 389"/>
                <a:gd name="T52" fmla="*/ 244 w 390"/>
                <a:gd name="T53" fmla="*/ 116 h 389"/>
                <a:gd name="T54" fmla="*/ 234 w 390"/>
                <a:gd name="T55" fmla="*/ 168 h 389"/>
                <a:gd name="T56" fmla="*/ 234 w 390"/>
                <a:gd name="T57" fmla="*/ 170 h 389"/>
                <a:gd name="T58" fmla="*/ 268 w 390"/>
                <a:gd name="T59" fmla="*/ 170 h 389"/>
                <a:gd name="T60" fmla="*/ 268 w 390"/>
                <a:gd name="T61" fmla="*/ 172 h 389"/>
                <a:gd name="T62" fmla="*/ 268 w 390"/>
                <a:gd name="T63" fmla="*/ 217 h 389"/>
                <a:gd name="T64" fmla="*/ 269 w 390"/>
                <a:gd name="T65" fmla="*/ 220 h 389"/>
                <a:gd name="T66" fmla="*/ 279 w 390"/>
                <a:gd name="T67" fmla="*/ 228 h 389"/>
                <a:gd name="T68" fmla="*/ 388 w 390"/>
                <a:gd name="T69" fmla="*/ 315 h 389"/>
                <a:gd name="T70" fmla="*/ 390 w 390"/>
                <a:gd name="T71" fmla="*/ 318 h 389"/>
                <a:gd name="T72" fmla="*/ 390 w 390"/>
                <a:gd name="T73" fmla="*/ 389 h 389"/>
                <a:gd name="T74" fmla="*/ 146 w 390"/>
                <a:gd name="T75" fmla="*/ 98 h 389"/>
                <a:gd name="T76" fmla="*/ 98 w 390"/>
                <a:gd name="T77" fmla="*/ 49 h 389"/>
                <a:gd name="T78" fmla="*/ 49 w 390"/>
                <a:gd name="T79" fmla="*/ 97 h 389"/>
                <a:gd name="T80" fmla="*/ 97 w 390"/>
                <a:gd name="T81" fmla="*/ 146 h 389"/>
                <a:gd name="T82" fmla="*/ 146 w 390"/>
                <a:gd name="T83" fmla="*/ 98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90" h="389">
                  <a:moveTo>
                    <a:pt x="390" y="389"/>
                  </a:moveTo>
                  <a:cubicBezTo>
                    <a:pt x="365" y="389"/>
                    <a:pt x="341" y="389"/>
                    <a:pt x="317" y="389"/>
                  </a:cubicBezTo>
                  <a:cubicBezTo>
                    <a:pt x="317" y="373"/>
                    <a:pt x="317" y="357"/>
                    <a:pt x="317" y="340"/>
                  </a:cubicBezTo>
                  <a:cubicBezTo>
                    <a:pt x="300" y="340"/>
                    <a:pt x="284" y="340"/>
                    <a:pt x="268" y="340"/>
                  </a:cubicBezTo>
                  <a:cubicBezTo>
                    <a:pt x="268" y="324"/>
                    <a:pt x="268" y="308"/>
                    <a:pt x="268" y="292"/>
                  </a:cubicBezTo>
                  <a:cubicBezTo>
                    <a:pt x="252" y="292"/>
                    <a:pt x="236" y="292"/>
                    <a:pt x="219" y="292"/>
                  </a:cubicBezTo>
                  <a:cubicBezTo>
                    <a:pt x="219" y="284"/>
                    <a:pt x="219" y="276"/>
                    <a:pt x="219" y="267"/>
                  </a:cubicBezTo>
                  <a:cubicBezTo>
                    <a:pt x="203" y="267"/>
                    <a:pt x="187" y="267"/>
                    <a:pt x="171" y="267"/>
                  </a:cubicBezTo>
                  <a:cubicBezTo>
                    <a:pt x="171" y="256"/>
                    <a:pt x="171" y="245"/>
                    <a:pt x="171" y="233"/>
                  </a:cubicBezTo>
                  <a:cubicBezTo>
                    <a:pt x="170" y="233"/>
                    <a:pt x="170" y="233"/>
                    <a:pt x="170" y="233"/>
                  </a:cubicBezTo>
                  <a:cubicBezTo>
                    <a:pt x="170" y="233"/>
                    <a:pt x="170" y="233"/>
                    <a:pt x="169" y="234"/>
                  </a:cubicBezTo>
                  <a:cubicBezTo>
                    <a:pt x="151" y="241"/>
                    <a:pt x="132" y="244"/>
                    <a:pt x="113" y="243"/>
                  </a:cubicBezTo>
                  <a:cubicBezTo>
                    <a:pt x="99" y="242"/>
                    <a:pt x="87" y="239"/>
                    <a:pt x="74" y="233"/>
                  </a:cubicBezTo>
                  <a:cubicBezTo>
                    <a:pt x="47" y="221"/>
                    <a:pt x="26" y="202"/>
                    <a:pt x="13" y="175"/>
                  </a:cubicBezTo>
                  <a:cubicBezTo>
                    <a:pt x="7" y="163"/>
                    <a:pt x="3" y="151"/>
                    <a:pt x="2" y="138"/>
                  </a:cubicBezTo>
                  <a:cubicBezTo>
                    <a:pt x="1" y="135"/>
                    <a:pt x="1" y="132"/>
                    <a:pt x="0" y="129"/>
                  </a:cubicBezTo>
                  <a:cubicBezTo>
                    <a:pt x="0" y="124"/>
                    <a:pt x="0" y="119"/>
                    <a:pt x="0" y="114"/>
                  </a:cubicBezTo>
                  <a:cubicBezTo>
                    <a:pt x="1" y="112"/>
                    <a:pt x="1" y="110"/>
                    <a:pt x="1" y="108"/>
                  </a:cubicBezTo>
                  <a:cubicBezTo>
                    <a:pt x="3" y="96"/>
                    <a:pt x="6" y="84"/>
                    <a:pt x="10" y="73"/>
                  </a:cubicBezTo>
                  <a:cubicBezTo>
                    <a:pt x="23" y="46"/>
                    <a:pt x="42" y="26"/>
                    <a:pt x="69" y="12"/>
                  </a:cubicBezTo>
                  <a:cubicBezTo>
                    <a:pt x="80" y="7"/>
                    <a:pt x="93" y="3"/>
                    <a:pt x="106" y="1"/>
                  </a:cubicBezTo>
                  <a:cubicBezTo>
                    <a:pt x="109" y="1"/>
                    <a:pt x="112" y="0"/>
                    <a:pt x="114" y="0"/>
                  </a:cubicBezTo>
                  <a:cubicBezTo>
                    <a:pt x="120" y="0"/>
                    <a:pt x="125" y="0"/>
                    <a:pt x="130" y="0"/>
                  </a:cubicBezTo>
                  <a:cubicBezTo>
                    <a:pt x="130" y="0"/>
                    <a:pt x="131" y="0"/>
                    <a:pt x="131" y="0"/>
                  </a:cubicBezTo>
                  <a:cubicBezTo>
                    <a:pt x="138" y="1"/>
                    <a:pt x="145" y="2"/>
                    <a:pt x="152" y="4"/>
                  </a:cubicBezTo>
                  <a:cubicBezTo>
                    <a:pt x="179" y="11"/>
                    <a:pt x="201" y="25"/>
                    <a:pt x="218" y="47"/>
                  </a:cubicBezTo>
                  <a:cubicBezTo>
                    <a:pt x="234" y="67"/>
                    <a:pt x="242" y="90"/>
                    <a:pt x="244" y="116"/>
                  </a:cubicBezTo>
                  <a:cubicBezTo>
                    <a:pt x="245" y="134"/>
                    <a:pt x="241" y="151"/>
                    <a:pt x="234" y="168"/>
                  </a:cubicBezTo>
                  <a:cubicBezTo>
                    <a:pt x="234" y="169"/>
                    <a:pt x="234" y="169"/>
                    <a:pt x="234" y="170"/>
                  </a:cubicBezTo>
                  <a:cubicBezTo>
                    <a:pt x="245" y="170"/>
                    <a:pt x="257" y="170"/>
                    <a:pt x="268" y="170"/>
                  </a:cubicBezTo>
                  <a:cubicBezTo>
                    <a:pt x="268" y="171"/>
                    <a:pt x="268" y="172"/>
                    <a:pt x="268" y="172"/>
                  </a:cubicBezTo>
                  <a:cubicBezTo>
                    <a:pt x="268" y="187"/>
                    <a:pt x="268" y="202"/>
                    <a:pt x="268" y="217"/>
                  </a:cubicBezTo>
                  <a:cubicBezTo>
                    <a:pt x="268" y="218"/>
                    <a:pt x="268" y="219"/>
                    <a:pt x="269" y="220"/>
                  </a:cubicBezTo>
                  <a:cubicBezTo>
                    <a:pt x="273" y="222"/>
                    <a:pt x="276" y="225"/>
                    <a:pt x="279" y="228"/>
                  </a:cubicBezTo>
                  <a:cubicBezTo>
                    <a:pt x="315" y="257"/>
                    <a:pt x="352" y="286"/>
                    <a:pt x="388" y="315"/>
                  </a:cubicBezTo>
                  <a:cubicBezTo>
                    <a:pt x="389" y="316"/>
                    <a:pt x="390" y="317"/>
                    <a:pt x="390" y="318"/>
                  </a:cubicBezTo>
                  <a:cubicBezTo>
                    <a:pt x="390" y="342"/>
                    <a:pt x="390" y="365"/>
                    <a:pt x="390" y="389"/>
                  </a:cubicBezTo>
                  <a:close/>
                  <a:moveTo>
                    <a:pt x="146" y="98"/>
                  </a:moveTo>
                  <a:cubicBezTo>
                    <a:pt x="146" y="71"/>
                    <a:pt x="126" y="49"/>
                    <a:pt x="98" y="49"/>
                  </a:cubicBezTo>
                  <a:cubicBezTo>
                    <a:pt x="72" y="48"/>
                    <a:pt x="49" y="69"/>
                    <a:pt x="49" y="97"/>
                  </a:cubicBezTo>
                  <a:cubicBezTo>
                    <a:pt x="49" y="124"/>
                    <a:pt x="70" y="146"/>
                    <a:pt x="97" y="146"/>
                  </a:cubicBezTo>
                  <a:cubicBezTo>
                    <a:pt x="124" y="146"/>
                    <a:pt x="146" y="125"/>
                    <a:pt x="146" y="98"/>
                  </a:cubicBezTo>
                  <a:close/>
                </a:path>
              </a:pathLst>
            </a:custGeom>
            <a:solidFill>
              <a:sysClr val="window" lastClr="FFFFFF"/>
            </a:solidFill>
            <a:ln>
              <a:noFill/>
            </a:ln>
            <a:extLst/>
          </p:spPr>
          <p:txBody>
            <a:bodyPr vert="horz" wrap="square" lIns="68580" tIns="34290" rIns="68580" bIns="3429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zh-CN" altLang="en-US" sz="1350" b="0" i="0" u="none" strike="noStrike" kern="0" cap="none" spc="0" normalizeH="0" baseline="0" noProof="0">
                <a:ln>
                  <a:noFill/>
                </a:ln>
                <a:solidFill>
                  <a:prstClr val="black"/>
                </a:solidFill>
                <a:effectLst/>
                <a:uLnTx/>
                <a:uFillTx/>
                <a:latin typeface="Arial" panose="020B0604020202020204"/>
                <a:ea typeface="黑体"/>
              </a:endParaRPr>
            </a:p>
          </p:txBody>
        </p:sp>
        <p:sp>
          <p:nvSpPr>
            <p:cNvPr id="95" name="矩形 94"/>
            <p:cNvSpPr/>
            <p:nvPr/>
          </p:nvSpPr>
          <p:spPr>
            <a:xfrm>
              <a:off x="3957896" y="1959162"/>
              <a:ext cx="1463038" cy="872639"/>
            </a:xfrm>
            <a:prstGeom prst="rect">
              <a:avLst/>
            </a:prstGeom>
          </p:spPr>
          <p:txBody>
            <a:bodyPr wrap="square">
              <a:spAutoFit/>
            </a:bodyPr>
            <a:lstStyle/>
            <a:p>
              <a:pPr marL="0" marR="0" lvl="0" indent="0" algn="just" defTabSz="914400" eaLnBrk="1" fontAlgn="auto" latinLnBrk="0" hangingPunct="1">
                <a:lnSpc>
                  <a:spcPct val="100000"/>
                </a:lnSpc>
                <a:spcBef>
                  <a:spcPts val="0"/>
                </a:spcBef>
                <a:spcAft>
                  <a:spcPts val="0"/>
                </a:spcAft>
                <a:buClrTx/>
                <a:buSzTx/>
                <a:buFontTx/>
                <a:buNone/>
                <a:tabLst/>
                <a:defRPr/>
              </a:pPr>
              <a:r>
                <a:rPr lang="zh-CN" altLang="en-US" dirty="0">
                  <a:solidFill>
                    <a:srgbClr val="002060"/>
                  </a:solidFill>
                  <a:latin typeface="微软雅黑" panose="020B0503020204020204" pitchFamily="34" charset="-122"/>
                  <a:ea typeface="微软雅黑" panose="020B0503020204020204" pitchFamily="34" charset="-122"/>
                  <a:sym typeface="微软雅黑" panose="020B0503020204020204" pitchFamily="34" charset="-122"/>
                </a:rPr>
                <a:t>任何一方确认成交后，交易即达成，系统自动生成成交单并可打印</a:t>
              </a:r>
              <a:endParaRPr kumimoji="0" lang="zh-CN" altLang="en-US" b="0" i="0" u="none" strike="noStrike" kern="0" cap="none" spc="0" normalizeH="0" baseline="0" noProof="0" dirty="0" smtClean="0">
                <a:ln>
                  <a:noFill/>
                </a:ln>
                <a:solidFill>
                  <a:srgbClr val="595959"/>
                </a:solidFill>
                <a:effectLst/>
                <a:uLnTx/>
                <a:uFillTx/>
                <a:latin typeface="微软雅黑" panose="020B0503020204020204" pitchFamily="34" charset="-122"/>
                <a:ea typeface="微软雅黑" panose="020B0503020204020204" pitchFamily="34" charset="-122"/>
              </a:endParaRPr>
            </a:p>
          </p:txBody>
        </p:sp>
        <p:grpSp>
          <p:nvGrpSpPr>
            <p:cNvPr id="96" name="Group 23"/>
            <p:cNvGrpSpPr/>
            <p:nvPr/>
          </p:nvGrpSpPr>
          <p:grpSpPr>
            <a:xfrm>
              <a:off x="2997007" y="1572806"/>
              <a:ext cx="337280" cy="257206"/>
              <a:chOff x="4914900" y="1812925"/>
              <a:chExt cx="441326" cy="336550"/>
            </a:xfrm>
            <a:solidFill>
              <a:sysClr val="window" lastClr="FFFFFF"/>
            </a:solidFill>
          </p:grpSpPr>
          <p:sp>
            <p:nvSpPr>
              <p:cNvPr id="101" name="Freeform 5"/>
              <p:cNvSpPr>
                <a:spLocks/>
              </p:cNvSpPr>
              <p:nvPr/>
            </p:nvSpPr>
            <p:spPr bwMode="auto">
              <a:xfrm>
                <a:off x="4914900" y="1849438"/>
                <a:ext cx="230188" cy="257175"/>
              </a:xfrm>
              <a:custGeom>
                <a:avLst/>
                <a:gdLst>
                  <a:gd name="T0" fmla="*/ 18 w 145"/>
                  <a:gd name="T1" fmla="*/ 143 h 162"/>
                  <a:gd name="T2" fmla="*/ 18 w 145"/>
                  <a:gd name="T3" fmla="*/ 21 h 162"/>
                  <a:gd name="T4" fmla="*/ 124 w 145"/>
                  <a:gd name="T5" fmla="*/ 21 h 162"/>
                  <a:gd name="T6" fmla="*/ 145 w 145"/>
                  <a:gd name="T7" fmla="*/ 0 h 162"/>
                  <a:gd name="T8" fmla="*/ 0 w 145"/>
                  <a:gd name="T9" fmla="*/ 0 h 162"/>
                  <a:gd name="T10" fmla="*/ 0 w 145"/>
                  <a:gd name="T11" fmla="*/ 162 h 162"/>
                  <a:gd name="T12" fmla="*/ 68 w 145"/>
                  <a:gd name="T13" fmla="*/ 162 h 162"/>
                  <a:gd name="T14" fmla="*/ 77 w 145"/>
                  <a:gd name="T15" fmla="*/ 143 h 162"/>
                  <a:gd name="T16" fmla="*/ 18 w 145"/>
                  <a:gd name="T17" fmla="*/ 143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5" h="162">
                    <a:moveTo>
                      <a:pt x="18" y="143"/>
                    </a:moveTo>
                    <a:lnTo>
                      <a:pt x="18" y="21"/>
                    </a:lnTo>
                    <a:lnTo>
                      <a:pt x="124" y="21"/>
                    </a:lnTo>
                    <a:lnTo>
                      <a:pt x="145" y="0"/>
                    </a:lnTo>
                    <a:lnTo>
                      <a:pt x="0" y="0"/>
                    </a:lnTo>
                    <a:lnTo>
                      <a:pt x="0" y="162"/>
                    </a:lnTo>
                    <a:lnTo>
                      <a:pt x="68" y="162"/>
                    </a:lnTo>
                    <a:lnTo>
                      <a:pt x="77" y="143"/>
                    </a:lnTo>
                    <a:lnTo>
                      <a:pt x="18" y="14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prstClr val="black"/>
                  </a:solidFill>
                  <a:effectLst/>
                  <a:uLnTx/>
                  <a:uFillTx/>
                  <a:latin typeface="Arial" panose="020B0604020202020204"/>
                  <a:ea typeface="+mn-ea"/>
                </a:endParaRPr>
              </a:p>
            </p:txBody>
          </p:sp>
          <p:sp>
            <p:nvSpPr>
              <p:cNvPr id="102" name="Freeform 6"/>
              <p:cNvSpPr>
                <a:spLocks/>
              </p:cNvSpPr>
              <p:nvPr/>
            </p:nvSpPr>
            <p:spPr bwMode="auto">
              <a:xfrm>
                <a:off x="5065713" y="1849438"/>
                <a:ext cx="290513" cy="257175"/>
              </a:xfrm>
              <a:custGeom>
                <a:avLst/>
                <a:gdLst>
                  <a:gd name="T0" fmla="*/ 76 w 88"/>
                  <a:gd name="T1" fmla="*/ 18 h 78"/>
                  <a:gd name="T2" fmla="*/ 76 w 88"/>
                  <a:gd name="T3" fmla="*/ 0 h 78"/>
                  <a:gd name="T4" fmla="*/ 40 w 88"/>
                  <a:gd name="T5" fmla="*/ 0 h 78"/>
                  <a:gd name="T6" fmla="*/ 37 w 88"/>
                  <a:gd name="T7" fmla="*/ 10 h 78"/>
                  <a:gd name="T8" fmla="*/ 67 w 88"/>
                  <a:gd name="T9" fmla="*/ 10 h 78"/>
                  <a:gd name="T10" fmla="*/ 67 w 88"/>
                  <a:gd name="T11" fmla="*/ 69 h 78"/>
                  <a:gd name="T12" fmla="*/ 10 w 88"/>
                  <a:gd name="T13" fmla="*/ 69 h 78"/>
                  <a:gd name="T14" fmla="*/ 0 w 88"/>
                  <a:gd name="T15" fmla="*/ 78 h 78"/>
                  <a:gd name="T16" fmla="*/ 76 w 88"/>
                  <a:gd name="T17" fmla="*/ 78 h 78"/>
                  <a:gd name="T18" fmla="*/ 76 w 88"/>
                  <a:gd name="T19" fmla="*/ 60 h 78"/>
                  <a:gd name="T20" fmla="*/ 88 w 88"/>
                  <a:gd name="T21" fmla="*/ 54 h 78"/>
                  <a:gd name="T22" fmla="*/ 88 w 88"/>
                  <a:gd name="T23" fmla="*/ 26 h 78"/>
                  <a:gd name="T24" fmla="*/ 76 w 88"/>
                  <a:gd name="T25" fmla="*/ 1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8" h="78">
                    <a:moveTo>
                      <a:pt x="76" y="18"/>
                    </a:moveTo>
                    <a:cubicBezTo>
                      <a:pt x="76" y="0"/>
                      <a:pt x="76" y="0"/>
                      <a:pt x="76" y="0"/>
                    </a:cubicBezTo>
                    <a:cubicBezTo>
                      <a:pt x="40" y="0"/>
                      <a:pt x="40" y="0"/>
                      <a:pt x="40" y="0"/>
                    </a:cubicBezTo>
                    <a:cubicBezTo>
                      <a:pt x="37" y="10"/>
                      <a:pt x="37" y="10"/>
                      <a:pt x="37" y="10"/>
                    </a:cubicBezTo>
                    <a:cubicBezTo>
                      <a:pt x="67" y="10"/>
                      <a:pt x="67" y="10"/>
                      <a:pt x="67" y="10"/>
                    </a:cubicBezTo>
                    <a:cubicBezTo>
                      <a:pt x="67" y="69"/>
                      <a:pt x="67" y="69"/>
                      <a:pt x="67" y="69"/>
                    </a:cubicBezTo>
                    <a:cubicBezTo>
                      <a:pt x="10" y="69"/>
                      <a:pt x="10" y="69"/>
                      <a:pt x="10" y="69"/>
                    </a:cubicBezTo>
                    <a:cubicBezTo>
                      <a:pt x="0" y="78"/>
                      <a:pt x="0" y="78"/>
                      <a:pt x="0" y="78"/>
                    </a:cubicBezTo>
                    <a:cubicBezTo>
                      <a:pt x="76" y="78"/>
                      <a:pt x="76" y="78"/>
                      <a:pt x="76" y="78"/>
                    </a:cubicBezTo>
                    <a:cubicBezTo>
                      <a:pt x="76" y="60"/>
                      <a:pt x="76" y="60"/>
                      <a:pt x="76" y="60"/>
                    </a:cubicBezTo>
                    <a:cubicBezTo>
                      <a:pt x="80" y="60"/>
                      <a:pt x="88" y="61"/>
                      <a:pt x="88" y="54"/>
                    </a:cubicBezTo>
                    <a:cubicBezTo>
                      <a:pt x="88" y="26"/>
                      <a:pt x="88" y="26"/>
                      <a:pt x="88" y="26"/>
                    </a:cubicBezTo>
                    <a:cubicBezTo>
                      <a:pt x="88" y="17"/>
                      <a:pt x="79" y="18"/>
                      <a:pt x="76"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prstClr val="black"/>
                  </a:solidFill>
                  <a:effectLst/>
                  <a:uLnTx/>
                  <a:uFillTx/>
                  <a:latin typeface="Arial" panose="020B0604020202020204"/>
                  <a:ea typeface="+mn-ea"/>
                </a:endParaRPr>
              </a:p>
            </p:txBody>
          </p:sp>
          <p:sp>
            <p:nvSpPr>
              <p:cNvPr id="103" name="Freeform 7"/>
              <p:cNvSpPr>
                <a:spLocks/>
              </p:cNvSpPr>
              <p:nvPr/>
            </p:nvSpPr>
            <p:spPr bwMode="auto">
              <a:xfrm>
                <a:off x="4970463" y="1905000"/>
                <a:ext cx="115888" cy="144463"/>
              </a:xfrm>
              <a:custGeom>
                <a:avLst/>
                <a:gdLst>
                  <a:gd name="T0" fmla="*/ 0 w 73"/>
                  <a:gd name="T1" fmla="*/ 0 h 91"/>
                  <a:gd name="T2" fmla="*/ 0 w 73"/>
                  <a:gd name="T3" fmla="*/ 91 h 91"/>
                  <a:gd name="T4" fmla="*/ 0 w 73"/>
                  <a:gd name="T5" fmla="*/ 91 h 91"/>
                  <a:gd name="T6" fmla="*/ 48 w 73"/>
                  <a:gd name="T7" fmla="*/ 91 h 91"/>
                  <a:gd name="T8" fmla="*/ 60 w 73"/>
                  <a:gd name="T9" fmla="*/ 60 h 91"/>
                  <a:gd name="T10" fmla="*/ 19 w 73"/>
                  <a:gd name="T11" fmla="*/ 60 h 91"/>
                  <a:gd name="T12" fmla="*/ 73 w 73"/>
                  <a:gd name="T13" fmla="*/ 0 h 91"/>
                  <a:gd name="T14" fmla="*/ 0 w 73"/>
                  <a:gd name="T15" fmla="*/ 0 h 91"/>
                  <a:gd name="T16" fmla="*/ 0 w 73"/>
                  <a:gd name="T17" fmla="*/ 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91">
                    <a:moveTo>
                      <a:pt x="0" y="0"/>
                    </a:moveTo>
                    <a:lnTo>
                      <a:pt x="0" y="91"/>
                    </a:lnTo>
                    <a:lnTo>
                      <a:pt x="0" y="91"/>
                    </a:lnTo>
                    <a:lnTo>
                      <a:pt x="48" y="91"/>
                    </a:lnTo>
                    <a:lnTo>
                      <a:pt x="60" y="60"/>
                    </a:lnTo>
                    <a:lnTo>
                      <a:pt x="19" y="60"/>
                    </a:lnTo>
                    <a:lnTo>
                      <a:pt x="73" y="0"/>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prstClr val="black"/>
                  </a:solidFill>
                  <a:effectLst/>
                  <a:uLnTx/>
                  <a:uFillTx/>
                  <a:latin typeface="Arial" panose="020B0604020202020204"/>
                  <a:ea typeface="+mn-ea"/>
                </a:endParaRPr>
              </a:p>
            </p:txBody>
          </p:sp>
          <p:sp>
            <p:nvSpPr>
              <p:cNvPr id="104" name="Freeform 8"/>
              <p:cNvSpPr>
                <a:spLocks/>
              </p:cNvSpPr>
              <p:nvPr/>
            </p:nvSpPr>
            <p:spPr bwMode="auto">
              <a:xfrm>
                <a:off x="5126038" y="1905000"/>
                <a:ext cx="138113" cy="144463"/>
              </a:xfrm>
              <a:custGeom>
                <a:avLst/>
                <a:gdLst>
                  <a:gd name="T0" fmla="*/ 66 w 87"/>
                  <a:gd name="T1" fmla="*/ 21 h 91"/>
                  <a:gd name="T2" fmla="*/ 0 w 87"/>
                  <a:gd name="T3" fmla="*/ 91 h 91"/>
                  <a:gd name="T4" fmla="*/ 87 w 87"/>
                  <a:gd name="T5" fmla="*/ 91 h 91"/>
                  <a:gd name="T6" fmla="*/ 87 w 87"/>
                  <a:gd name="T7" fmla="*/ 0 h 91"/>
                  <a:gd name="T8" fmla="*/ 31 w 87"/>
                  <a:gd name="T9" fmla="*/ 0 h 91"/>
                  <a:gd name="T10" fmla="*/ 24 w 87"/>
                  <a:gd name="T11" fmla="*/ 21 h 91"/>
                  <a:gd name="T12" fmla="*/ 66 w 87"/>
                  <a:gd name="T13" fmla="*/ 21 h 91"/>
                </a:gdLst>
                <a:ahLst/>
                <a:cxnLst>
                  <a:cxn ang="0">
                    <a:pos x="T0" y="T1"/>
                  </a:cxn>
                  <a:cxn ang="0">
                    <a:pos x="T2" y="T3"/>
                  </a:cxn>
                  <a:cxn ang="0">
                    <a:pos x="T4" y="T5"/>
                  </a:cxn>
                  <a:cxn ang="0">
                    <a:pos x="T6" y="T7"/>
                  </a:cxn>
                  <a:cxn ang="0">
                    <a:pos x="T8" y="T9"/>
                  </a:cxn>
                  <a:cxn ang="0">
                    <a:pos x="T10" y="T11"/>
                  </a:cxn>
                  <a:cxn ang="0">
                    <a:pos x="T12" y="T13"/>
                  </a:cxn>
                </a:cxnLst>
                <a:rect l="0" t="0" r="r" b="b"/>
                <a:pathLst>
                  <a:path w="87" h="91">
                    <a:moveTo>
                      <a:pt x="66" y="21"/>
                    </a:moveTo>
                    <a:lnTo>
                      <a:pt x="0" y="91"/>
                    </a:lnTo>
                    <a:lnTo>
                      <a:pt x="87" y="91"/>
                    </a:lnTo>
                    <a:lnTo>
                      <a:pt x="87" y="0"/>
                    </a:lnTo>
                    <a:lnTo>
                      <a:pt x="31" y="0"/>
                    </a:lnTo>
                    <a:lnTo>
                      <a:pt x="24" y="21"/>
                    </a:lnTo>
                    <a:lnTo>
                      <a:pt x="66" y="2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prstClr val="black"/>
                  </a:solidFill>
                  <a:effectLst/>
                  <a:uLnTx/>
                  <a:uFillTx/>
                  <a:latin typeface="Arial" panose="020B0604020202020204"/>
                  <a:ea typeface="+mn-ea"/>
                </a:endParaRPr>
              </a:p>
            </p:txBody>
          </p:sp>
          <p:sp>
            <p:nvSpPr>
              <p:cNvPr id="105" name="Freeform 9"/>
              <p:cNvSpPr>
                <a:spLocks/>
              </p:cNvSpPr>
              <p:nvPr/>
            </p:nvSpPr>
            <p:spPr bwMode="auto">
              <a:xfrm>
                <a:off x="5019675" y="1812925"/>
                <a:ext cx="180975" cy="336550"/>
              </a:xfrm>
              <a:custGeom>
                <a:avLst/>
                <a:gdLst>
                  <a:gd name="T0" fmla="*/ 79 w 114"/>
                  <a:gd name="T1" fmla="*/ 87 h 212"/>
                  <a:gd name="T2" fmla="*/ 112 w 114"/>
                  <a:gd name="T3" fmla="*/ 0 h 212"/>
                  <a:gd name="T4" fmla="*/ 8 w 114"/>
                  <a:gd name="T5" fmla="*/ 110 h 212"/>
                  <a:gd name="T6" fmla="*/ 44 w 114"/>
                  <a:gd name="T7" fmla="*/ 110 h 212"/>
                  <a:gd name="T8" fmla="*/ 0 w 114"/>
                  <a:gd name="T9" fmla="*/ 212 h 212"/>
                  <a:gd name="T10" fmla="*/ 114 w 114"/>
                  <a:gd name="T11" fmla="*/ 85 h 212"/>
                  <a:gd name="T12" fmla="*/ 79 w 114"/>
                  <a:gd name="T13" fmla="*/ 87 h 212"/>
                </a:gdLst>
                <a:ahLst/>
                <a:cxnLst>
                  <a:cxn ang="0">
                    <a:pos x="T0" y="T1"/>
                  </a:cxn>
                  <a:cxn ang="0">
                    <a:pos x="T2" y="T3"/>
                  </a:cxn>
                  <a:cxn ang="0">
                    <a:pos x="T4" y="T5"/>
                  </a:cxn>
                  <a:cxn ang="0">
                    <a:pos x="T6" y="T7"/>
                  </a:cxn>
                  <a:cxn ang="0">
                    <a:pos x="T8" y="T9"/>
                  </a:cxn>
                  <a:cxn ang="0">
                    <a:pos x="T10" y="T11"/>
                  </a:cxn>
                  <a:cxn ang="0">
                    <a:pos x="T12" y="T13"/>
                  </a:cxn>
                </a:cxnLst>
                <a:rect l="0" t="0" r="r" b="b"/>
                <a:pathLst>
                  <a:path w="114" h="212">
                    <a:moveTo>
                      <a:pt x="79" y="87"/>
                    </a:moveTo>
                    <a:lnTo>
                      <a:pt x="112" y="0"/>
                    </a:lnTo>
                    <a:lnTo>
                      <a:pt x="8" y="110"/>
                    </a:lnTo>
                    <a:lnTo>
                      <a:pt x="44" y="110"/>
                    </a:lnTo>
                    <a:lnTo>
                      <a:pt x="0" y="212"/>
                    </a:lnTo>
                    <a:lnTo>
                      <a:pt x="114" y="85"/>
                    </a:lnTo>
                    <a:lnTo>
                      <a:pt x="79" y="8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prstClr val="black"/>
                  </a:solidFill>
                  <a:effectLst/>
                  <a:uLnTx/>
                  <a:uFillTx/>
                  <a:latin typeface="Arial" panose="020B0604020202020204"/>
                  <a:ea typeface="+mn-ea"/>
                </a:endParaRPr>
              </a:p>
            </p:txBody>
          </p:sp>
        </p:grpSp>
        <p:sp>
          <p:nvSpPr>
            <p:cNvPr id="97" name="矩形 96"/>
            <p:cNvSpPr/>
            <p:nvPr/>
          </p:nvSpPr>
          <p:spPr>
            <a:xfrm>
              <a:off x="6935505" y="1757783"/>
              <a:ext cx="1463038" cy="1074018"/>
            </a:xfrm>
            <a:prstGeom prst="rect">
              <a:avLst/>
            </a:prstGeom>
          </p:spPr>
          <p:txBody>
            <a:bodyPr wrap="square">
              <a:spAutoFit/>
            </a:bodyPr>
            <a:lstStyle/>
            <a:p>
              <a:pPr marL="0" marR="0" lvl="0" indent="0" algn="just" defTabSz="914400" eaLnBrk="1" fontAlgn="auto" latinLnBrk="0" hangingPunct="1">
                <a:lnSpc>
                  <a:spcPct val="100000"/>
                </a:lnSpc>
                <a:spcBef>
                  <a:spcPts val="0"/>
                </a:spcBef>
                <a:spcAft>
                  <a:spcPts val="0"/>
                </a:spcAft>
                <a:buClrTx/>
                <a:buSzTx/>
                <a:buFontTx/>
                <a:buNone/>
                <a:tabLst/>
                <a:defRPr/>
              </a:pPr>
              <a:r>
                <a:rPr lang="zh-CN" altLang="en-US" dirty="0">
                  <a:solidFill>
                    <a:srgbClr val="002060"/>
                  </a:solidFill>
                  <a:latin typeface="微软雅黑" panose="020B0503020204020204" pitchFamily="34" charset="-122"/>
                  <a:ea typeface="微软雅黑" panose="020B0503020204020204" pitchFamily="34" charset="-122"/>
                  <a:sym typeface="微软雅黑" panose="020B0503020204020204" pitchFamily="34" charset="-122"/>
                </a:rPr>
                <a:t>结算完成后，系统自动办理交易变更登记（票据权属变更</a:t>
              </a:r>
              <a:r>
                <a:rPr lang="en-US" altLang="zh-CN" dirty="0">
                  <a:solidFill>
                    <a:srgbClr val="002060"/>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dirty="0">
                  <a:solidFill>
                    <a:srgbClr val="002060"/>
                  </a:solidFill>
                  <a:latin typeface="微软雅黑" panose="020B0503020204020204" pitchFamily="34" charset="-122"/>
                  <a:ea typeface="微软雅黑" panose="020B0503020204020204" pitchFamily="34" charset="-122"/>
                  <a:sym typeface="微软雅黑" panose="020B0503020204020204" pitchFamily="34" charset="-122"/>
                </a:rPr>
                <a:t>质押登记</a:t>
              </a:r>
              <a:r>
                <a:rPr lang="en-US" altLang="zh-CN" dirty="0">
                  <a:solidFill>
                    <a:srgbClr val="002060"/>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dirty="0">
                  <a:solidFill>
                    <a:srgbClr val="002060"/>
                  </a:solidFill>
                  <a:latin typeface="微软雅黑" panose="020B0503020204020204" pitchFamily="34" charset="-122"/>
                  <a:ea typeface="微软雅黑" panose="020B0503020204020204" pitchFamily="34" charset="-122"/>
                  <a:sym typeface="微软雅黑" panose="020B0503020204020204" pitchFamily="34" charset="-122"/>
                </a:rPr>
                <a:t>质押解除登记）</a:t>
              </a:r>
              <a:endParaRPr kumimoji="0" lang="zh-CN" altLang="en-US" b="0" i="0" u="none" strike="noStrike" kern="0" cap="none" spc="0" normalizeH="0" baseline="0" noProof="0" dirty="0" smtClean="0">
                <a:ln>
                  <a:noFill/>
                </a:ln>
                <a:solidFill>
                  <a:srgbClr val="595959"/>
                </a:solidFill>
                <a:effectLst/>
                <a:uLnTx/>
                <a:uFillTx/>
                <a:latin typeface="微软雅黑" panose="020B0503020204020204" pitchFamily="34" charset="-122"/>
                <a:ea typeface="微软雅黑" panose="020B0503020204020204" pitchFamily="34" charset="-122"/>
              </a:endParaRPr>
            </a:p>
          </p:txBody>
        </p:sp>
        <p:sp>
          <p:nvSpPr>
            <p:cNvPr id="98" name="矩形 97"/>
            <p:cNvSpPr/>
            <p:nvPr/>
          </p:nvSpPr>
          <p:spPr>
            <a:xfrm>
              <a:off x="779707" y="1355027"/>
              <a:ext cx="1463038" cy="1476774"/>
            </a:xfrm>
            <a:prstGeom prst="rect">
              <a:avLst/>
            </a:prstGeom>
          </p:spPr>
          <p:txBody>
            <a:bodyPr wrap="square">
              <a:spAutoFit/>
            </a:bodyPr>
            <a:lstStyle/>
            <a:p>
              <a:pPr defTabSz="1128644" eaLnBrk="0" hangingPunct="0">
                <a:buClr>
                  <a:srgbClr val="C00000"/>
                </a:buClr>
                <a:defRPr/>
              </a:pPr>
              <a:r>
                <a:rPr lang="zh-CN" altLang="en-US" dirty="0">
                  <a:solidFill>
                    <a:srgbClr val="002060"/>
                  </a:solidFill>
                  <a:latin typeface="微软雅黑" panose="020B0503020204020204" pitchFamily="34" charset="-122"/>
                  <a:ea typeface="微软雅黑" panose="020B0503020204020204" pitchFamily="34" charset="-122"/>
                  <a:sym typeface="微软雅黑" panose="020B0503020204020204" pitchFamily="34" charset="-122"/>
                </a:rPr>
                <a:t>仅卖出方或正回购方发起，一对一报价，交易要素必须完整</a:t>
              </a:r>
              <a:endParaRPr lang="en-US" altLang="x-none" dirty="0">
                <a:solidFill>
                  <a:srgbClr val="002060"/>
                </a:solidFill>
                <a:latin typeface="微软雅黑" panose="020B0503020204020204" pitchFamily="34" charset="-122"/>
                <a:ea typeface="微软雅黑" panose="020B0503020204020204" pitchFamily="34" charset="-122"/>
                <a:sym typeface="微软雅黑" panose="020B0503020204020204" pitchFamily="34" charset="-122"/>
              </a:endParaRPr>
            </a:p>
            <a:p>
              <a:pPr defTabSz="1128644" eaLnBrk="0" hangingPunct="0">
                <a:buClr>
                  <a:srgbClr val="C00000"/>
                </a:buClr>
                <a:defRPr/>
              </a:pPr>
              <a:r>
                <a:rPr lang="zh-CN" altLang="en-US" dirty="0" smtClean="0">
                  <a:solidFill>
                    <a:srgbClr val="002060"/>
                  </a:solidFill>
                  <a:latin typeface="微软雅黑" panose="020B0503020204020204" pitchFamily="34" charset="-122"/>
                  <a:ea typeface="微软雅黑" panose="020B0503020204020204" pitchFamily="34" charset="-122"/>
                  <a:sym typeface="微软雅黑" panose="020B0503020204020204" pitchFamily="34" charset="-122"/>
                </a:rPr>
                <a:t>发起</a:t>
              </a:r>
              <a:r>
                <a:rPr lang="zh-CN" altLang="en-US" dirty="0">
                  <a:solidFill>
                    <a:srgbClr val="002060"/>
                  </a:solidFill>
                  <a:latin typeface="微软雅黑" panose="020B0503020204020204" pitchFamily="34" charset="-122"/>
                  <a:ea typeface="微软雅黑" panose="020B0503020204020204" pitchFamily="34" charset="-122"/>
                  <a:sym typeface="微软雅黑" panose="020B0503020204020204" pitchFamily="34" charset="-122"/>
                </a:rPr>
                <a:t>方不可修改或撤销已发出且对方未响应的对话报价</a:t>
              </a:r>
              <a:endParaRPr kumimoji="0" lang="zh-CN" altLang="en-US" b="0" i="0" u="none" strike="noStrike" kern="0" cap="none" spc="0" normalizeH="0" baseline="0" noProof="0" dirty="0" smtClean="0">
                <a:ln>
                  <a:noFill/>
                </a:ln>
                <a:solidFill>
                  <a:srgbClr val="595959"/>
                </a:solidFill>
                <a:effectLst/>
                <a:uLnTx/>
                <a:uFillTx/>
                <a:latin typeface="微软雅黑" panose="020B0503020204020204" pitchFamily="34" charset="-122"/>
                <a:ea typeface="微软雅黑" panose="020B0503020204020204" pitchFamily="34" charset="-122"/>
              </a:endParaRPr>
            </a:p>
          </p:txBody>
        </p:sp>
        <p:sp>
          <p:nvSpPr>
            <p:cNvPr id="99" name="矩形 98"/>
            <p:cNvSpPr/>
            <p:nvPr/>
          </p:nvSpPr>
          <p:spPr>
            <a:xfrm>
              <a:off x="2405422" y="2660819"/>
              <a:ext cx="1463038" cy="671261"/>
            </a:xfrm>
            <a:prstGeom prst="rect">
              <a:avLst/>
            </a:prstGeom>
          </p:spPr>
          <p:txBody>
            <a:bodyPr wrap="square">
              <a:spAutoFit/>
            </a:bodyPr>
            <a:lstStyle/>
            <a:p>
              <a:pPr marL="0" marR="0" lvl="0" indent="0" algn="just" defTabSz="914400" eaLnBrk="1" fontAlgn="auto" latinLnBrk="0" hangingPunct="1">
                <a:lnSpc>
                  <a:spcPct val="100000"/>
                </a:lnSpc>
                <a:spcBef>
                  <a:spcPts val="0"/>
                </a:spcBef>
                <a:spcAft>
                  <a:spcPts val="0"/>
                </a:spcAft>
                <a:buClrTx/>
                <a:buSzTx/>
                <a:buFontTx/>
                <a:buNone/>
                <a:tabLst/>
                <a:defRPr/>
              </a:pPr>
              <a:r>
                <a:rPr lang="zh-CN" altLang="en-US" dirty="0">
                  <a:solidFill>
                    <a:srgbClr val="002060"/>
                  </a:solidFill>
                  <a:latin typeface="微软雅黑" panose="020B0503020204020204" pitchFamily="34" charset="-122"/>
                  <a:ea typeface="微软雅黑" panose="020B0503020204020204" pitchFamily="34" charset="-122"/>
                  <a:sym typeface="微软雅黑" panose="020B0503020204020204" pitchFamily="34" charset="-122"/>
                </a:rPr>
                <a:t>交易双方均可对交易要素修改确认后成交或终止交易</a:t>
              </a:r>
              <a:endParaRPr kumimoji="0" lang="zh-CN" altLang="en-US" b="0" i="0" u="none" strike="noStrike" kern="0" cap="none" spc="0" normalizeH="0" baseline="0" noProof="0" dirty="0" smtClean="0">
                <a:ln>
                  <a:noFill/>
                </a:ln>
                <a:solidFill>
                  <a:srgbClr val="595959"/>
                </a:solidFill>
                <a:effectLst/>
                <a:uLnTx/>
                <a:uFillTx/>
                <a:latin typeface="微软雅黑" panose="020B0503020204020204" pitchFamily="34" charset="-122"/>
                <a:ea typeface="微软雅黑" panose="020B0503020204020204" pitchFamily="34" charset="-122"/>
              </a:endParaRPr>
            </a:p>
          </p:txBody>
        </p:sp>
        <p:sp>
          <p:nvSpPr>
            <p:cNvPr id="100" name="矩形 99"/>
            <p:cNvSpPr/>
            <p:nvPr/>
          </p:nvSpPr>
          <p:spPr>
            <a:xfrm>
              <a:off x="5443426" y="2660819"/>
              <a:ext cx="1463038" cy="1879530"/>
            </a:xfrm>
            <a:prstGeom prst="rect">
              <a:avLst/>
            </a:prstGeom>
          </p:spPr>
          <p:txBody>
            <a:bodyPr wrap="square">
              <a:spAutoFit/>
            </a:bodyPr>
            <a:lstStyle/>
            <a:p>
              <a:pPr marL="0" marR="0" lvl="0" indent="0" algn="just" defTabSz="914400" eaLnBrk="1" fontAlgn="auto" latinLnBrk="0" hangingPunct="1">
                <a:lnSpc>
                  <a:spcPct val="100000"/>
                </a:lnSpc>
                <a:spcBef>
                  <a:spcPts val="0"/>
                </a:spcBef>
                <a:spcAft>
                  <a:spcPts val="0"/>
                </a:spcAft>
                <a:buClrTx/>
                <a:buSzTx/>
                <a:buFontTx/>
                <a:buNone/>
                <a:tabLst/>
                <a:defRPr/>
              </a:pPr>
              <a:r>
                <a:rPr lang="zh-CN" altLang="en-US" dirty="0">
                  <a:solidFill>
                    <a:srgbClr val="002060"/>
                  </a:solidFill>
                  <a:latin typeface="微软雅黑" panose="020B0503020204020204" pitchFamily="34" charset="-122"/>
                  <a:ea typeface="微软雅黑" panose="020B0503020204020204" pitchFamily="34" charset="-122"/>
                  <a:sym typeface="微软雅黑" panose="020B0503020204020204" pitchFamily="34" charset="-122"/>
                </a:rPr>
                <a:t>交易达成，系统自动进入清算环节（</a:t>
              </a:r>
              <a:r>
                <a:rPr lang="zh-CN" altLang="en-US" dirty="0">
                  <a:solidFill>
                    <a:srgbClr val="FF0000"/>
                  </a:solidFill>
                  <a:latin typeface="微软雅黑" panose="020B0503020204020204" pitchFamily="34" charset="-122"/>
                  <a:ea typeface="微软雅黑" panose="020B0503020204020204" pitchFamily="34" charset="-122"/>
                  <a:sym typeface="微软雅黑" panose="020B0503020204020204" pitchFamily="34" charset="-122"/>
                </a:rPr>
                <a:t>自</a:t>
              </a:r>
              <a:r>
                <a:rPr lang="en-US" altLang="zh-CN" dirty="0">
                  <a:solidFill>
                    <a:srgbClr val="FF0000"/>
                  </a:solidFill>
                  <a:latin typeface="微软雅黑" panose="020B0503020204020204" pitchFamily="34" charset="-122"/>
                  <a:ea typeface="微软雅黑" panose="020B0503020204020204" pitchFamily="34" charset="-122"/>
                  <a:sym typeface="微软雅黑" panose="020B0503020204020204" pitchFamily="34" charset="-122"/>
                </a:rPr>
                <a:t>2017</a:t>
              </a:r>
              <a:r>
                <a:rPr lang="zh-CN" altLang="en-US" dirty="0">
                  <a:solidFill>
                    <a:srgbClr val="FF0000"/>
                  </a:solidFill>
                  <a:latin typeface="微软雅黑" panose="020B0503020204020204" pitchFamily="34" charset="-122"/>
                  <a:ea typeface="微软雅黑" panose="020B0503020204020204" pitchFamily="34" charset="-122"/>
                  <a:sym typeface="微软雅黑" panose="020B0503020204020204" pitchFamily="34" charset="-122"/>
                </a:rPr>
                <a:t>年</a:t>
              </a:r>
              <a:r>
                <a:rPr lang="en-US" altLang="zh-CN" dirty="0">
                  <a:solidFill>
                    <a:srgbClr val="FF0000"/>
                  </a:solidFill>
                  <a:latin typeface="微软雅黑" panose="020B0503020204020204" pitchFamily="34" charset="-122"/>
                  <a:ea typeface="微软雅黑" panose="020B0503020204020204" pitchFamily="34" charset="-122"/>
                  <a:sym typeface="微软雅黑" panose="020B0503020204020204" pitchFamily="34" charset="-122"/>
                </a:rPr>
                <a:t>6</a:t>
              </a:r>
              <a:r>
                <a:rPr lang="zh-CN" altLang="en-US" dirty="0">
                  <a:solidFill>
                    <a:srgbClr val="FF0000"/>
                  </a:solidFill>
                  <a:latin typeface="微软雅黑" panose="020B0503020204020204" pitchFamily="34" charset="-122"/>
                  <a:ea typeface="微软雅黑" panose="020B0503020204020204" pitchFamily="34" charset="-122"/>
                  <a:sym typeface="微软雅黑" panose="020B0503020204020204" pitchFamily="34" charset="-122"/>
                </a:rPr>
                <a:t>月</a:t>
              </a:r>
              <a:r>
                <a:rPr lang="en-US" altLang="zh-CN" dirty="0">
                  <a:solidFill>
                    <a:srgbClr val="FF0000"/>
                  </a:solidFill>
                  <a:latin typeface="微软雅黑" panose="020B0503020204020204" pitchFamily="34" charset="-122"/>
                  <a:ea typeface="微软雅黑" panose="020B0503020204020204" pitchFamily="34" charset="-122"/>
                  <a:sym typeface="微软雅黑" panose="020B0503020204020204" pitchFamily="34" charset="-122"/>
                </a:rPr>
                <a:t>17</a:t>
              </a:r>
              <a:r>
                <a:rPr lang="zh-CN" altLang="en-US" dirty="0">
                  <a:solidFill>
                    <a:srgbClr val="FF0000"/>
                  </a:solidFill>
                  <a:latin typeface="微软雅黑" panose="020B0503020204020204" pitchFamily="34" charset="-122"/>
                  <a:ea typeface="微软雅黑" panose="020B0503020204020204" pitchFamily="34" charset="-122"/>
                  <a:sym typeface="微软雅黑" panose="020B0503020204020204" pitchFamily="34" charset="-122"/>
                </a:rPr>
                <a:t>日起，已达成的交易需交易双方结算人员进行确认后方能进行结算，会员可选择自动结算确认</a:t>
              </a:r>
              <a:r>
                <a:rPr lang="zh-CN" altLang="en-US" dirty="0">
                  <a:solidFill>
                    <a:srgbClr val="002060"/>
                  </a:solidFill>
                  <a:latin typeface="微软雅黑" panose="020B0503020204020204" pitchFamily="34" charset="-122"/>
                  <a:ea typeface="微软雅黑" panose="020B0503020204020204" pitchFamily="34" charset="-122"/>
                  <a:sym typeface="微软雅黑" panose="020B0503020204020204" pitchFamily="34" charset="-122"/>
                </a:rPr>
                <a:t>）</a:t>
              </a:r>
              <a:endParaRPr kumimoji="0" lang="zh-CN" altLang="en-US" b="0" i="0" u="none" strike="noStrike" kern="0" cap="none" spc="0" normalizeH="0" baseline="0" noProof="0" dirty="0" smtClean="0">
                <a:ln>
                  <a:noFill/>
                </a:ln>
                <a:solidFill>
                  <a:srgbClr val="595959"/>
                </a:solidFill>
                <a:effectLst/>
                <a:uLnTx/>
                <a:uFillTx/>
                <a:latin typeface="微软雅黑" panose="020B0503020204020204" pitchFamily="34" charset="-122"/>
                <a:ea typeface="微软雅黑" panose="020B0503020204020204" pitchFamily="34" charset="-122"/>
              </a:endParaRPr>
            </a:p>
          </p:txBody>
        </p:sp>
      </p:grpSp>
      <p:sp>
        <p:nvSpPr>
          <p:cNvPr id="4" name="矩形 3"/>
          <p:cNvSpPr/>
          <p:nvPr/>
        </p:nvSpPr>
        <p:spPr>
          <a:xfrm>
            <a:off x="575312" y="5590034"/>
            <a:ext cx="6309175" cy="67410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1128644" eaLnBrk="0" hangingPunct="0">
              <a:buClr>
                <a:srgbClr val="C00000"/>
              </a:buClr>
              <a:defRPr/>
            </a:pPr>
            <a:r>
              <a:rPr lang="zh-CN" altLang="en-US" sz="1400" b="1" dirty="0" smtClean="0">
                <a:solidFill>
                  <a:schemeClr val="tx1"/>
                </a:solidFill>
                <a:latin typeface="微软雅黑" panose="020B0503020204020204" pitchFamily="34" charset="-122"/>
                <a:ea typeface="微软雅黑" panose="020B0503020204020204" pitchFamily="34" charset="-122"/>
              </a:rPr>
              <a:t>注：</a:t>
            </a:r>
            <a:r>
              <a:rPr lang="zh-CN" altLang="en-US" sz="1400" b="1"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同一银行类会员的交易成员之间，可选择</a:t>
            </a:r>
            <a:r>
              <a:rPr lang="en-US" altLang="zh-CN" sz="1400" b="1"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FOP</a:t>
            </a:r>
            <a:r>
              <a:rPr lang="zh-CN" altLang="en-US" sz="1400" b="1"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或DVP；</a:t>
            </a:r>
            <a:endParaRPr lang="en-US" altLang="x-none" sz="1400" b="1"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endParaRPr>
          </a:p>
          <a:p>
            <a:pPr defTabSz="1128644" eaLnBrk="0" hangingPunct="0">
              <a:buClr>
                <a:srgbClr val="C00000"/>
              </a:buClr>
              <a:defRPr/>
            </a:pPr>
            <a:r>
              <a:rPr lang="en-US" altLang="x-none" sz="1400" b="1"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400" b="1" dirty="0" smtClean="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不同</a:t>
            </a:r>
            <a:r>
              <a:rPr lang="zh-CN" altLang="en-US" sz="1400" b="1"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会员的交易成员之间，同一资管类会员的不同非法人产品  </a:t>
            </a:r>
            <a:endParaRPr lang="en-US" altLang="x-none" sz="1400" b="1"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endParaRPr>
          </a:p>
          <a:p>
            <a:pPr defTabSz="1128644" eaLnBrk="0" hangingPunct="0">
              <a:buClr>
                <a:srgbClr val="C00000"/>
              </a:buClr>
              <a:defRPr/>
            </a:pPr>
            <a:r>
              <a:rPr lang="en-US" altLang="x-none" sz="1400" b="1"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400" b="1"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之间，必须采用</a:t>
            </a:r>
            <a:r>
              <a:rPr lang="en-US" altLang="zh-CN" sz="1400" b="1"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DVP</a:t>
            </a:r>
            <a:r>
              <a:rPr lang="zh-CN" altLang="en-US" sz="1400" b="1"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a:t>
            </a:r>
          </a:p>
          <a:p>
            <a:pPr algn="ctr"/>
            <a:endParaRPr lang="zh-CN" altLang="en-US" sz="1400" b="1" dirty="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11020361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日期占位符 3"/>
          <p:cNvSpPr>
            <a:spLocks noGrp="1"/>
          </p:cNvSpPr>
          <p:nvPr>
            <p:ph type="dt" sz="quarter" idx="10"/>
          </p:nvPr>
        </p:nvSpPr>
        <p:spPr/>
        <p:txBody>
          <a:bodyPr/>
          <a:lstStyle/>
          <a:p>
            <a:pPr>
              <a:defRPr/>
            </a:pPr>
            <a:fld id="{7159EAC3-0127-4ACF-9E22-E2734FA512C7}" type="datetime1">
              <a:rPr lang="zh-CN" altLang="en-US"/>
              <a:pPr>
                <a:defRPr/>
              </a:pPr>
              <a:t>2018/7/19</a:t>
            </a:fld>
            <a:endParaRPr lang="zh-CN" altLang="en-US" sz="2200">
              <a:solidFill>
                <a:schemeClr val="tx1"/>
              </a:solidFill>
            </a:endParaRPr>
          </a:p>
        </p:txBody>
      </p:sp>
      <p:sp>
        <p:nvSpPr>
          <p:cNvPr id="67588" name="矩形 27"/>
          <p:cNvSpPr>
            <a:spLocks noChangeArrowheads="1"/>
          </p:cNvSpPr>
          <p:nvPr/>
        </p:nvSpPr>
        <p:spPr bwMode="auto">
          <a:xfrm>
            <a:off x="10583" y="6276842"/>
            <a:ext cx="12179830" cy="574808"/>
          </a:xfrm>
          <a:prstGeom prst="rect">
            <a:avLst/>
          </a:prstGeom>
          <a:solidFill>
            <a:srgbClr val="002060"/>
          </a:solidFill>
          <a:ln w="9525">
            <a:noFill/>
            <a:miter lim="800000"/>
          </a:ln>
        </p:spPr>
        <p:txBody>
          <a:bodyPr lIns="112864" tIns="56432" rIns="112864" bIns="56432"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67589" name="矩形 28"/>
          <p:cNvSpPr>
            <a:spLocks noChangeArrowheads="1"/>
          </p:cNvSpPr>
          <p:nvPr/>
        </p:nvSpPr>
        <p:spPr bwMode="auto">
          <a:xfrm>
            <a:off x="10583" y="6264139"/>
            <a:ext cx="12179830" cy="125441"/>
          </a:xfrm>
          <a:prstGeom prst="rect">
            <a:avLst/>
          </a:prstGeom>
          <a:solidFill>
            <a:srgbClr val="595959"/>
          </a:solidFill>
          <a:ln w="9525">
            <a:noFill/>
            <a:miter lim="800000"/>
          </a:ln>
        </p:spPr>
        <p:txBody>
          <a:bodyPr lIns="112864" tIns="56432" rIns="112864" bIns="56432"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67590" name="矩形 4"/>
          <p:cNvSpPr>
            <a:spLocks noChangeArrowheads="1"/>
          </p:cNvSpPr>
          <p:nvPr/>
        </p:nvSpPr>
        <p:spPr bwMode="auto">
          <a:xfrm>
            <a:off x="10810527" y="541463"/>
            <a:ext cx="74074" cy="431900"/>
          </a:xfrm>
          <a:prstGeom prst="rect">
            <a:avLst/>
          </a:prstGeom>
          <a:solidFill>
            <a:srgbClr val="002060"/>
          </a:solidFill>
          <a:ln w="9525">
            <a:noFill/>
            <a:miter lim="800000"/>
          </a:ln>
        </p:spPr>
        <p:txBody>
          <a:bodyPr lIns="112864" tIns="56432" rIns="112864" bIns="56432" anchor="ctr"/>
          <a:lstStyle/>
          <a:p>
            <a:pPr algn="ctr"/>
            <a:endParaRPr lang="zh-CN" altLang="zh-CN">
              <a:solidFill>
                <a:srgbClr val="FFFFFF"/>
              </a:solidFill>
              <a:ea typeface="方正兰亭细黑_GBK"/>
              <a:cs typeface="方正兰亭细黑_GBK"/>
            </a:endParaRPr>
          </a:p>
        </p:txBody>
      </p:sp>
      <p:sp>
        <p:nvSpPr>
          <p:cNvPr id="67591" name="矩形 5"/>
          <p:cNvSpPr>
            <a:spLocks noChangeArrowheads="1"/>
          </p:cNvSpPr>
          <p:nvPr/>
        </p:nvSpPr>
        <p:spPr bwMode="auto">
          <a:xfrm>
            <a:off x="10711057" y="744711"/>
            <a:ext cx="63492" cy="225478"/>
          </a:xfrm>
          <a:prstGeom prst="rect">
            <a:avLst/>
          </a:prstGeom>
          <a:solidFill>
            <a:srgbClr val="002060"/>
          </a:solidFill>
          <a:ln w="9525">
            <a:noFill/>
            <a:miter lim="800000"/>
          </a:ln>
        </p:spPr>
        <p:txBody>
          <a:bodyPr lIns="112864" tIns="56432" rIns="112864" bIns="56432" anchor="ctr"/>
          <a:lstStyle/>
          <a:p>
            <a:pPr algn="ctr"/>
            <a:endParaRPr lang="zh-CN" altLang="zh-CN">
              <a:solidFill>
                <a:srgbClr val="FFFFFF"/>
              </a:solidFill>
              <a:ea typeface="方正兰亭细黑_GBK"/>
              <a:cs typeface="方正兰亭细黑_GBK"/>
            </a:endParaRPr>
          </a:p>
        </p:txBody>
      </p:sp>
      <p:grpSp>
        <p:nvGrpSpPr>
          <p:cNvPr id="2" name="Group 10"/>
          <p:cNvGrpSpPr/>
          <p:nvPr/>
        </p:nvGrpSpPr>
        <p:grpSpPr bwMode="auto">
          <a:xfrm>
            <a:off x="575312" y="363207"/>
            <a:ext cx="6671873" cy="668907"/>
            <a:chOff x="-162735" y="543933"/>
            <a:chExt cx="6672743" cy="670505"/>
          </a:xfrm>
        </p:grpSpPr>
        <p:grpSp>
          <p:nvGrpSpPr>
            <p:cNvPr id="3" name="Group 11"/>
            <p:cNvGrpSpPr/>
            <p:nvPr/>
          </p:nvGrpSpPr>
          <p:grpSpPr bwMode="auto">
            <a:xfrm>
              <a:off x="-162735" y="616884"/>
              <a:ext cx="4384150" cy="597554"/>
              <a:chOff x="-162724" y="618546"/>
              <a:chExt cx="4383855" cy="599164"/>
            </a:xfrm>
          </p:grpSpPr>
          <p:sp>
            <p:nvSpPr>
              <p:cNvPr id="67601" name="椭圆 30"/>
              <p:cNvSpPr>
                <a:spLocks noChangeArrowheads="1"/>
              </p:cNvSpPr>
              <p:nvPr/>
            </p:nvSpPr>
            <p:spPr bwMode="auto">
              <a:xfrm>
                <a:off x="-162724" y="618546"/>
                <a:ext cx="783455" cy="599164"/>
              </a:xfrm>
              <a:prstGeom prst="ellipse">
                <a:avLst/>
              </a:prstGeom>
              <a:solidFill>
                <a:srgbClr val="FFC000"/>
              </a:solidFill>
              <a:ln w="9525">
                <a:noFill/>
                <a:round/>
              </a:ln>
            </p:spPr>
            <p:txBody>
              <a:bodyPr anchor="ctr"/>
              <a:lstStyle/>
              <a:p>
                <a:pPr algn="ctr"/>
                <a:endParaRPr lang="zh-CN" altLang="zh-CN" sz="1400">
                  <a:solidFill>
                    <a:srgbClr val="FFFFFF"/>
                  </a:solidFill>
                  <a:latin typeface="宋体" panose="02010600030101010101" pitchFamily="2" charset="-122"/>
                  <a:sym typeface="宋体" panose="02010600030101010101" pitchFamily="2" charset="-122"/>
                </a:endParaRPr>
              </a:p>
            </p:txBody>
          </p:sp>
          <p:sp>
            <p:nvSpPr>
              <p:cNvPr id="67600" name="直接连接符 21"/>
              <p:cNvSpPr>
                <a:spLocks noChangeShapeType="1"/>
              </p:cNvSpPr>
              <p:nvPr/>
            </p:nvSpPr>
            <p:spPr bwMode="auto">
              <a:xfrm>
                <a:off x="620731" y="1024061"/>
                <a:ext cx="3600400" cy="1"/>
              </a:xfrm>
              <a:prstGeom prst="line">
                <a:avLst/>
              </a:prstGeom>
              <a:noFill/>
              <a:ln w="19050">
                <a:solidFill>
                  <a:srgbClr val="002060"/>
                </a:solidFill>
                <a:round/>
              </a:ln>
            </p:spPr>
            <p:txBody>
              <a:bodyPr/>
              <a:lstStyle/>
              <a:p>
                <a:endParaRPr lang="zh-CN" altLang="en-US"/>
              </a:p>
            </p:txBody>
          </p:sp>
        </p:grpSp>
        <p:sp>
          <p:nvSpPr>
            <p:cNvPr id="67598" name="TextBox 22"/>
            <p:cNvSpPr>
              <a:spLocks noChangeArrowheads="1"/>
            </p:cNvSpPr>
            <p:nvPr/>
          </p:nvSpPr>
          <p:spPr bwMode="auto">
            <a:xfrm>
              <a:off x="1588900" y="543933"/>
              <a:ext cx="4921108" cy="555321"/>
            </a:xfrm>
            <a:prstGeom prst="rect">
              <a:avLst/>
            </a:prstGeom>
            <a:noFill/>
            <a:ln w="9525">
              <a:noFill/>
              <a:miter lim="800000"/>
            </a:ln>
          </p:spPr>
          <p:txBody>
            <a:bodyPr>
              <a:spAutoFit/>
            </a:bodyPr>
            <a:lstStyle/>
            <a:p>
              <a:r>
                <a:rPr lang="zh-CN" altLang="en-US" sz="3000" b="1" dirty="0">
                  <a:solidFill>
                    <a:srgbClr val="262626"/>
                  </a:solidFill>
                  <a:latin typeface="微软雅黑" panose="020B0503020204020204" pitchFamily="34" charset="-122"/>
                  <a:ea typeface="微软雅黑" panose="020B0503020204020204" pitchFamily="34" charset="-122"/>
                  <a:sym typeface="微软雅黑" panose="020B0503020204020204" pitchFamily="34" charset="-122"/>
                </a:rPr>
                <a:t>  票据交易</a:t>
              </a:r>
              <a:r>
                <a:rPr lang="zh-CN" altLang="en-US" sz="3000" b="1" dirty="0" smtClean="0">
                  <a:solidFill>
                    <a:srgbClr val="262626"/>
                  </a:solidFill>
                  <a:latin typeface="微软雅黑" panose="020B0503020204020204" pitchFamily="34" charset="-122"/>
                  <a:ea typeface="微软雅黑" panose="020B0503020204020204" pitchFamily="34" charset="-122"/>
                  <a:sym typeface="微软雅黑" panose="020B0503020204020204" pitchFamily="34" charset="-122"/>
                </a:rPr>
                <a:t>：对话交易</a:t>
              </a:r>
              <a:r>
                <a:rPr lang="zh-CN" altLang="en-US" sz="3000" b="1" dirty="0">
                  <a:solidFill>
                    <a:srgbClr val="262626"/>
                  </a:solidFill>
                  <a:latin typeface="微软雅黑" panose="020B0503020204020204" pitchFamily="34" charset="-122"/>
                  <a:ea typeface="微软雅黑" panose="020B0503020204020204" pitchFamily="34" charset="-122"/>
                  <a:sym typeface="微软雅黑" panose="020B0503020204020204" pitchFamily="34" charset="-122"/>
                </a:rPr>
                <a:t>要素</a:t>
              </a:r>
              <a:endParaRPr lang="zh-CN" altLang="en-US" dirty="0"/>
            </a:p>
          </p:txBody>
        </p:sp>
      </p:grpSp>
      <p:sp>
        <p:nvSpPr>
          <p:cNvPr id="67593" name="椭圆 30"/>
          <p:cNvSpPr>
            <a:spLocks noChangeArrowheads="1"/>
          </p:cNvSpPr>
          <p:nvPr/>
        </p:nvSpPr>
        <p:spPr bwMode="auto">
          <a:xfrm>
            <a:off x="10179842" y="441427"/>
            <a:ext cx="950260" cy="755825"/>
          </a:xfrm>
          <a:prstGeom prst="ellipse">
            <a:avLst/>
          </a:prstGeom>
          <a:solidFill>
            <a:srgbClr val="FFC000"/>
          </a:solidFill>
          <a:ln w="9525">
            <a:noFill/>
            <a:round/>
          </a:ln>
        </p:spPr>
        <p:txBody>
          <a:bodyPr lIns="112864" tIns="56432" rIns="112864" bIns="56432" anchor="ctr"/>
          <a:lstStyle/>
          <a:p>
            <a:pPr algn="ctr"/>
            <a:endParaRPr lang="zh-CN" altLang="en-US" sz="1400">
              <a:solidFill>
                <a:srgbClr val="FFFFFF"/>
              </a:solidFill>
              <a:latin typeface="宋体" panose="02010600030101010101" pitchFamily="2" charset="-122"/>
              <a:sym typeface="宋体" panose="02010600030101010101" pitchFamily="2" charset="-122"/>
            </a:endParaRPr>
          </a:p>
        </p:txBody>
      </p:sp>
      <p:sp>
        <p:nvSpPr>
          <p:cNvPr id="67594" name="矩形 3"/>
          <p:cNvSpPr>
            <a:spLocks noChangeArrowheads="1"/>
          </p:cNvSpPr>
          <p:nvPr/>
        </p:nvSpPr>
        <p:spPr bwMode="auto">
          <a:xfrm>
            <a:off x="10727988" y="655790"/>
            <a:ext cx="1271950" cy="431900"/>
          </a:xfrm>
          <a:prstGeom prst="rect">
            <a:avLst/>
          </a:prstGeom>
          <a:solidFill>
            <a:srgbClr val="002060"/>
          </a:solidFill>
          <a:ln w="9525">
            <a:noFill/>
            <a:miter lim="800000"/>
          </a:ln>
        </p:spPr>
        <p:txBody>
          <a:bodyPr lIns="112864" tIns="56432" rIns="112864" bIns="56432" anchor="ctr"/>
          <a:lstStyle/>
          <a:p>
            <a:pPr algn="ctr"/>
            <a:fld id="{FF447B09-D607-4921-8D18-7DBC9F181E56}" type="slidenum">
              <a:rPr lang="zh-CN" altLang="zh-CN" b="1">
                <a:solidFill>
                  <a:srgbClr val="FFFFFF"/>
                </a:solidFill>
                <a:ea typeface="方正兰亭细黑_GBK"/>
                <a:cs typeface="方正兰亭细黑_GBK"/>
              </a:rPr>
              <a:pPr algn="ctr"/>
              <a:t>32</a:t>
            </a:fld>
            <a:endParaRPr lang="zh-CN" altLang="zh-CN" b="1">
              <a:solidFill>
                <a:srgbClr val="FFFFFF"/>
              </a:solidFill>
              <a:ea typeface="方正兰亭细黑_GBK"/>
              <a:cs typeface="方正兰亭细黑_GBK"/>
            </a:endParaRPr>
          </a:p>
        </p:txBody>
      </p:sp>
      <p:sp>
        <p:nvSpPr>
          <p:cNvPr id="16" name="TextBox 31"/>
          <p:cNvSpPr/>
          <p:nvPr/>
        </p:nvSpPr>
        <p:spPr>
          <a:xfrm>
            <a:off x="239318" y="-147626"/>
            <a:ext cx="2471512" cy="1483572"/>
          </a:xfrm>
          <a:prstGeom prst="rect">
            <a:avLst/>
          </a:prstGeom>
          <a:noFill/>
          <a:ln w="9525">
            <a:noFill/>
          </a:ln>
        </p:spPr>
        <p:txBody>
          <a:bodyPr wrap="square" lIns="112864" tIns="56432" rIns="112864" bIns="56432">
            <a:spAutoFit/>
          </a:bodyPr>
          <a:lstStyle/>
          <a:p>
            <a:pPr lvl="0" eaLnBrk="1" hangingPunct="1"/>
            <a:r>
              <a:rPr lang="en-US" altLang="zh-CN" sz="8900" b="1" dirty="0" smtClean="0">
                <a:solidFill>
                  <a:srgbClr val="002060"/>
                </a:solidFill>
                <a:latin typeface="Times New Roman" panose="02020603050405020304" pitchFamily="18" charset="0"/>
                <a:sym typeface="Times New Roman" panose="02020603050405020304" pitchFamily="18" charset="0"/>
              </a:rPr>
              <a:t>1.</a:t>
            </a:r>
            <a:r>
              <a:rPr lang="en-US" altLang="zh-CN" sz="6700" b="1" dirty="0" smtClean="0">
                <a:solidFill>
                  <a:srgbClr val="002060"/>
                </a:solidFill>
                <a:latin typeface="Times New Roman" panose="02020603050405020304" pitchFamily="18" charset="0"/>
                <a:sym typeface="Times New Roman" panose="02020603050405020304" pitchFamily="18" charset="0"/>
              </a:rPr>
              <a:t>6.</a:t>
            </a:r>
            <a:r>
              <a:rPr lang="en-US" altLang="zh-CN" sz="5900" b="1" dirty="0" smtClean="0">
                <a:solidFill>
                  <a:srgbClr val="002060"/>
                </a:solidFill>
                <a:latin typeface="Times New Roman" panose="02020603050405020304" pitchFamily="18" charset="0"/>
                <a:sym typeface="Times New Roman" panose="02020603050405020304" pitchFamily="18" charset="0"/>
              </a:rPr>
              <a:t>12</a:t>
            </a:r>
            <a:endParaRPr lang="zh-CN" altLang="en-US" sz="5900" dirty="0">
              <a:sym typeface="Calibri" panose="020F0502020204030204" pitchFamily="34" charset="0"/>
            </a:endParaRPr>
          </a:p>
        </p:txBody>
      </p:sp>
      <p:sp>
        <p:nvSpPr>
          <p:cNvPr id="19" name="AutoShape 4"/>
          <p:cNvSpPr/>
          <p:nvPr/>
        </p:nvSpPr>
        <p:spPr>
          <a:xfrm>
            <a:off x="982638" y="1409633"/>
            <a:ext cx="9557622" cy="1264593"/>
          </a:xfrm>
          <a:prstGeom prst="roundRect">
            <a:avLst>
              <a:gd name="adj" fmla="val 4778"/>
            </a:avLst>
          </a:prstGeom>
          <a:solidFill>
            <a:srgbClr val="FFFFFF">
              <a:alpha val="58038"/>
            </a:srgbClr>
          </a:solidFill>
          <a:ln w="38100" cap="flat" cmpd="sng">
            <a:solidFill>
              <a:srgbClr val="002060"/>
            </a:solidFill>
            <a:prstDash val="solid"/>
            <a:headEnd type="none" w="med" len="med"/>
            <a:tailEnd type="none" w="med" len="med"/>
          </a:ln>
        </p:spPr>
        <p:txBody>
          <a:bodyPr lIns="111297" tIns="666213" rIns="111297" bIns="58000" anchor="ctr"/>
          <a:lstStyle/>
          <a:p>
            <a:pPr marL="0" lvl="2" eaLnBrk="0" fontAlgn="ctr" hangingPunct="0">
              <a:buClr>
                <a:srgbClr val="FF0000"/>
              </a:buClr>
              <a:buSzPct val="70000"/>
              <a:buFont typeface="Wingdings" panose="05000000000000000000" pitchFamily="2" charset="2"/>
              <a:buChar char="n"/>
            </a:pPr>
            <a:r>
              <a:rPr lang="zh-CN" altLang="en-US" dirty="0">
                <a:latin typeface="微软雅黑" panose="020B0503020204020204" pitchFamily="34" charset="-122"/>
                <a:ea typeface="微软雅黑" panose="020B0503020204020204" pitchFamily="34" charset="-122"/>
                <a:sym typeface="微软雅黑" panose="020B0503020204020204" pitchFamily="34" charset="-122"/>
              </a:rPr>
              <a:t>交易方向、本方、对手方、对手方交易员、票据类别、票据介质、</a:t>
            </a:r>
            <a:r>
              <a:rPr lang="zh-CN" altLang="en-US" dirty="0">
                <a:solidFill>
                  <a:srgbClr val="00B0F0"/>
                </a:solidFill>
                <a:latin typeface="微软雅黑" panose="020B0503020204020204" pitchFamily="34" charset="-122"/>
                <a:ea typeface="微软雅黑" panose="020B0503020204020204" pitchFamily="34" charset="-122"/>
                <a:sym typeface="微软雅黑" panose="020B0503020204020204" pitchFamily="34" charset="-122"/>
              </a:rPr>
              <a:t>票面总额、</a:t>
            </a:r>
            <a:r>
              <a:rPr lang="zh-CN" altLang="en-US" dirty="0">
                <a:latin typeface="微软雅黑" panose="020B0503020204020204" pitchFamily="34" charset="-122"/>
                <a:ea typeface="微软雅黑" panose="020B0503020204020204" pitchFamily="34" charset="-122"/>
                <a:sym typeface="微软雅黑" panose="020B0503020204020204" pitchFamily="34" charset="-122"/>
              </a:rPr>
              <a:t>交易利率、</a:t>
            </a:r>
            <a:r>
              <a:rPr lang="zh-CN" altLang="en-US" dirty="0">
                <a:solidFill>
                  <a:srgbClr val="00B0F0"/>
                </a:solidFill>
                <a:latin typeface="微软雅黑" panose="020B0503020204020204" pitchFamily="34" charset="-122"/>
                <a:ea typeface="微软雅黑" panose="020B0503020204020204" pitchFamily="34" charset="-122"/>
                <a:sym typeface="微软雅黑" panose="020B0503020204020204" pitchFamily="34" charset="-122"/>
              </a:rPr>
              <a:t>收益率、</a:t>
            </a:r>
            <a:r>
              <a:rPr lang="zh-CN" altLang="en-US" dirty="0">
                <a:latin typeface="微软雅黑" panose="020B0503020204020204" pitchFamily="34" charset="-122"/>
                <a:ea typeface="微软雅黑" panose="020B0503020204020204" pitchFamily="34" charset="-122"/>
                <a:sym typeface="微软雅黑" panose="020B0503020204020204" pitchFamily="34" charset="-122"/>
              </a:rPr>
              <a:t>部分成交选项、报价有效时间、最晚结算时间、</a:t>
            </a:r>
            <a:r>
              <a:rPr lang="zh-CN" altLang="en-US" dirty="0">
                <a:solidFill>
                  <a:srgbClr val="00B0F0"/>
                </a:solidFill>
                <a:latin typeface="微软雅黑" panose="020B0503020204020204" pitchFamily="34" charset="-122"/>
                <a:ea typeface="微软雅黑" panose="020B0503020204020204" pitchFamily="34" charset="-122"/>
                <a:sym typeface="微软雅黑" panose="020B0503020204020204" pitchFamily="34" charset="-122"/>
              </a:rPr>
              <a:t>应付利息、结算金额、加权平均剩余期限、票据张数、结算日</a:t>
            </a:r>
            <a:r>
              <a:rPr lang="zh-CN" altLang="en-US" dirty="0">
                <a:latin typeface="微软雅黑" panose="020B0503020204020204" pitchFamily="34" charset="-122"/>
                <a:ea typeface="微软雅黑" panose="020B0503020204020204" pitchFamily="34" charset="-122"/>
                <a:sym typeface="微软雅黑" panose="020B0503020204020204" pitchFamily="34" charset="-122"/>
              </a:rPr>
              <a:t>、清算速度、结算方式、清算类型、标的票据</a:t>
            </a:r>
          </a:p>
          <a:p>
            <a:pPr marL="0" lvl="2" eaLnBrk="0" fontAlgn="ctr" hangingPunct="0">
              <a:buClr>
                <a:srgbClr val="FF0000"/>
              </a:buClr>
              <a:buSzPct val="70000"/>
              <a:buFont typeface="Wingdings" panose="05000000000000000000" pitchFamily="2" charset="2"/>
              <a:buChar char="n"/>
            </a:pPr>
            <a:endParaRPr lang="zh-CN" altLang="en-US"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0" name="AutoShape 3"/>
          <p:cNvSpPr/>
          <p:nvPr/>
        </p:nvSpPr>
        <p:spPr>
          <a:xfrm>
            <a:off x="1342425" y="1161542"/>
            <a:ext cx="4140000" cy="468000"/>
          </a:xfrm>
          <a:prstGeom prst="roundRect">
            <a:avLst>
              <a:gd name="adj" fmla="val 16667"/>
            </a:avLst>
          </a:prstGeom>
          <a:gradFill rotWithShape="1">
            <a:gsLst>
              <a:gs pos="0">
                <a:srgbClr val="00DFF6">
                  <a:alpha val="100000"/>
                </a:srgbClr>
              </a:gs>
              <a:gs pos="35000">
                <a:srgbClr val="002774">
                  <a:alpha val="100000"/>
                </a:srgbClr>
              </a:gs>
              <a:gs pos="100000">
                <a:srgbClr val="002774">
                  <a:alpha val="100000"/>
                </a:srgbClr>
              </a:gs>
            </a:gsLst>
            <a:lin ang="2700000" scaled="1"/>
            <a:tileRect/>
          </a:gradFill>
          <a:ln w="9525">
            <a:noFill/>
          </a:ln>
        </p:spPr>
        <p:txBody>
          <a:bodyPr lIns="111297" tIns="221810" rIns="111297" bIns="221810" anchor="ctr"/>
          <a:lstStyle/>
          <a:p>
            <a:pPr lvl="0" algn="ctr" eaLnBrk="0" fontAlgn="ctr" hangingPunct="0">
              <a:buClr>
                <a:srgbClr val="FF0000"/>
              </a:buClr>
              <a:buSzPct val="70000"/>
              <a:buFont typeface="Arial" panose="020B0604020202020204" pitchFamily="34" charset="0"/>
            </a:pPr>
            <a:r>
              <a:rPr lang="zh-CN" altLang="en-US"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转贴现对话报价要素（22个）</a:t>
            </a:r>
            <a:endParaRPr lang="zh-CN" altLang="en-US" sz="2000" dirty="0"/>
          </a:p>
        </p:txBody>
      </p:sp>
      <p:sp>
        <p:nvSpPr>
          <p:cNvPr id="21" name="矩形 2"/>
          <p:cNvSpPr/>
          <p:nvPr/>
        </p:nvSpPr>
        <p:spPr>
          <a:xfrm>
            <a:off x="10595706" y="4645071"/>
            <a:ext cx="1462425" cy="944963"/>
          </a:xfrm>
          <a:prstGeom prst="rect">
            <a:avLst/>
          </a:prstGeom>
          <a:noFill/>
          <a:ln w="9525">
            <a:noFill/>
          </a:ln>
        </p:spPr>
        <p:txBody>
          <a:bodyPr wrap="square" lIns="112864" tIns="56432" rIns="112864" bIns="56432">
            <a:spAutoFit/>
          </a:bodyPr>
          <a:lstStyle/>
          <a:p>
            <a:pPr lvl="0" eaLnBrk="0" hangingPunct="0"/>
            <a:r>
              <a:rPr lang="zh-CN" altLang="en-US"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注：标蓝色的为系统自动显示</a:t>
            </a:r>
            <a:endParaRPr lang="zh-CN" altLang="en-US" dirty="0"/>
          </a:p>
        </p:txBody>
      </p:sp>
      <p:sp>
        <p:nvSpPr>
          <p:cNvPr id="22" name="AutoShape 4"/>
          <p:cNvSpPr/>
          <p:nvPr/>
        </p:nvSpPr>
        <p:spPr>
          <a:xfrm>
            <a:off x="982638" y="3034266"/>
            <a:ext cx="9630273" cy="1404000"/>
          </a:xfrm>
          <a:prstGeom prst="roundRect">
            <a:avLst>
              <a:gd name="adj" fmla="val 4778"/>
            </a:avLst>
          </a:prstGeom>
          <a:solidFill>
            <a:srgbClr val="FFFFFF">
              <a:alpha val="58038"/>
            </a:srgbClr>
          </a:solidFill>
          <a:ln w="38100" cap="flat" cmpd="sng">
            <a:solidFill>
              <a:srgbClr val="002060"/>
            </a:solidFill>
            <a:prstDash val="solid"/>
            <a:headEnd type="none" w="med" len="med"/>
            <a:tailEnd type="none" w="med" len="med"/>
          </a:ln>
        </p:spPr>
        <p:txBody>
          <a:bodyPr lIns="111297" tIns="666213" rIns="111297" bIns="58000" anchor="ctr"/>
          <a:lstStyle/>
          <a:p>
            <a:pPr marL="0" lvl="2" eaLnBrk="0" fontAlgn="ctr" hangingPunct="0">
              <a:buClr>
                <a:srgbClr val="FF0000"/>
              </a:buClr>
              <a:buSzPct val="70000"/>
              <a:buFont typeface="Wingdings" panose="05000000000000000000" pitchFamily="2" charset="2"/>
              <a:buChar char="n"/>
            </a:pPr>
            <a:r>
              <a:rPr lang="zh-CN" altLang="en-US" dirty="0" smtClean="0">
                <a:latin typeface="微软雅黑" panose="020B0503020204020204" pitchFamily="34" charset="-122"/>
                <a:ea typeface="微软雅黑" panose="020B0503020204020204" pitchFamily="34" charset="-122"/>
                <a:sym typeface="微软雅黑" panose="020B0503020204020204" pitchFamily="34" charset="-122"/>
              </a:rPr>
              <a:t>交易方向、本方、对手方机构、对手方交易员、票据类别、票据介质、回购期限、首期结算日、到期结算日、</a:t>
            </a:r>
            <a:r>
              <a:rPr lang="zh-CN" altLang="en-US" dirty="0" smtClean="0">
                <a:solidFill>
                  <a:srgbClr val="00B0F0"/>
                </a:solidFill>
                <a:latin typeface="微软雅黑" panose="020B0503020204020204" pitchFamily="34" charset="-122"/>
                <a:ea typeface="微软雅黑" panose="020B0503020204020204" pitchFamily="34" charset="-122"/>
                <a:sym typeface="微软雅黑" panose="020B0503020204020204" pitchFamily="34" charset="-122"/>
              </a:rPr>
              <a:t>票面总额</a:t>
            </a:r>
            <a:r>
              <a:rPr lang="zh-CN" altLang="en-US" dirty="0" smtClean="0">
                <a:latin typeface="微软雅黑" panose="020B0503020204020204" pitchFamily="34" charset="-122"/>
                <a:ea typeface="微软雅黑" panose="020B0503020204020204" pitchFamily="34" charset="-122"/>
                <a:sym typeface="微软雅黑" panose="020B0503020204020204" pitchFamily="34" charset="-122"/>
              </a:rPr>
              <a:t>、回购金额、回购利率、</a:t>
            </a:r>
            <a:r>
              <a:rPr lang="zh-CN" altLang="en-US" dirty="0" smtClean="0">
                <a:solidFill>
                  <a:srgbClr val="00B0F0"/>
                </a:solidFill>
                <a:latin typeface="微软雅黑" panose="020B0503020204020204" pitchFamily="34" charset="-122"/>
                <a:ea typeface="微软雅黑" panose="020B0503020204020204" pitchFamily="34" charset="-122"/>
                <a:sym typeface="微软雅黑" panose="020B0503020204020204" pitchFamily="34" charset="-122"/>
              </a:rPr>
              <a:t>回购收益率</a:t>
            </a:r>
            <a:r>
              <a:rPr lang="zh-CN" altLang="en-US" dirty="0" smtClean="0">
                <a:latin typeface="微软雅黑" panose="020B0503020204020204" pitchFamily="34" charset="-122"/>
                <a:ea typeface="微软雅黑" panose="020B0503020204020204" pitchFamily="34" charset="-122"/>
                <a:sym typeface="微软雅黑" panose="020B0503020204020204" pitchFamily="34" charset="-122"/>
              </a:rPr>
              <a:t>、报价有效时间、最晚结算时间、</a:t>
            </a:r>
            <a:r>
              <a:rPr lang="zh-CN" altLang="en-US" dirty="0" smtClean="0">
                <a:solidFill>
                  <a:srgbClr val="00B0F0"/>
                </a:solidFill>
                <a:latin typeface="微软雅黑" panose="020B0503020204020204" pitchFamily="34" charset="-122"/>
                <a:ea typeface="微软雅黑" panose="020B0503020204020204" pitchFamily="34" charset="-122"/>
                <a:sym typeface="微软雅黑" panose="020B0503020204020204" pitchFamily="34" charset="-122"/>
              </a:rPr>
              <a:t>应付利息、首期结算金额、到期结算金额、票据张数、结算日</a:t>
            </a:r>
            <a:r>
              <a:rPr lang="zh-CN" altLang="en-US" dirty="0" smtClean="0">
                <a:latin typeface="微软雅黑" panose="020B0503020204020204" pitchFamily="34" charset="-122"/>
                <a:ea typeface="微软雅黑" panose="020B0503020204020204" pitchFamily="34" charset="-122"/>
                <a:sym typeface="微软雅黑" panose="020B0503020204020204" pitchFamily="34" charset="-122"/>
              </a:rPr>
              <a:t>、清算速度、结算方式、清算类型、标的票据</a:t>
            </a:r>
          </a:p>
          <a:p>
            <a:pPr marL="0" lvl="2" eaLnBrk="0" fontAlgn="ctr" hangingPunct="0">
              <a:buClr>
                <a:srgbClr val="FF0000"/>
              </a:buClr>
              <a:buSzPct val="70000"/>
              <a:buFont typeface="Wingdings" panose="05000000000000000000" pitchFamily="2" charset="2"/>
              <a:buChar char="n"/>
            </a:pPr>
            <a:endParaRPr lang="zh-CN" altLang="en-US"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3" name="AutoShape 3"/>
          <p:cNvSpPr/>
          <p:nvPr/>
        </p:nvSpPr>
        <p:spPr>
          <a:xfrm>
            <a:off x="1342425" y="2793793"/>
            <a:ext cx="4140000" cy="468000"/>
          </a:xfrm>
          <a:prstGeom prst="roundRect">
            <a:avLst>
              <a:gd name="adj" fmla="val 16667"/>
            </a:avLst>
          </a:prstGeom>
          <a:gradFill rotWithShape="1">
            <a:gsLst>
              <a:gs pos="0">
                <a:srgbClr val="00DFF6">
                  <a:alpha val="100000"/>
                </a:srgbClr>
              </a:gs>
              <a:gs pos="35000">
                <a:srgbClr val="002774">
                  <a:alpha val="100000"/>
                </a:srgbClr>
              </a:gs>
              <a:gs pos="100000">
                <a:srgbClr val="002774">
                  <a:alpha val="100000"/>
                </a:srgbClr>
              </a:gs>
            </a:gsLst>
            <a:lin ang="2700000" scaled="1"/>
            <a:tileRect/>
          </a:gradFill>
          <a:ln w="9525">
            <a:noFill/>
          </a:ln>
        </p:spPr>
        <p:txBody>
          <a:bodyPr lIns="111297" tIns="221810" rIns="111297" bIns="221810" anchor="ctr"/>
          <a:lstStyle/>
          <a:p>
            <a:pPr lvl="0" algn="ctr" eaLnBrk="0" fontAlgn="ctr" hangingPunct="0">
              <a:buClr>
                <a:srgbClr val="FF0000"/>
              </a:buClr>
              <a:buSzPct val="70000"/>
              <a:buFont typeface="Arial" panose="020B0604020202020204" pitchFamily="34" charset="0"/>
            </a:pPr>
            <a:r>
              <a:rPr lang="zh-CN" altLang="en-US"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质押式回购对话报价要素</a:t>
            </a:r>
            <a:r>
              <a:rPr lang="en-US" altLang="zh-CN"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(23</a:t>
            </a:r>
            <a:r>
              <a:rPr lang="zh-CN" altLang="en-US"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个</a:t>
            </a:r>
            <a:r>
              <a:rPr lang="en-US" altLang="zh-CN"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a:t>
            </a:r>
            <a:endParaRPr lang="zh-CN" altLang="en-US" sz="2000" dirty="0"/>
          </a:p>
        </p:txBody>
      </p:sp>
      <p:sp>
        <p:nvSpPr>
          <p:cNvPr id="24" name="AutoShape 4"/>
          <p:cNvSpPr/>
          <p:nvPr/>
        </p:nvSpPr>
        <p:spPr>
          <a:xfrm>
            <a:off x="982638" y="4762458"/>
            <a:ext cx="9558000" cy="1440000"/>
          </a:xfrm>
          <a:prstGeom prst="roundRect">
            <a:avLst>
              <a:gd name="adj" fmla="val 4778"/>
            </a:avLst>
          </a:prstGeom>
          <a:solidFill>
            <a:srgbClr val="FFFFFF">
              <a:alpha val="58038"/>
            </a:srgbClr>
          </a:solidFill>
          <a:ln w="38100" cap="flat" cmpd="sng">
            <a:solidFill>
              <a:srgbClr val="002060"/>
            </a:solidFill>
            <a:prstDash val="solid"/>
            <a:headEnd type="none" w="med" len="med"/>
            <a:tailEnd type="none" w="med" len="med"/>
          </a:ln>
        </p:spPr>
        <p:txBody>
          <a:bodyPr lIns="111297" tIns="58000" rIns="111297" bIns="58000" anchor="ctr"/>
          <a:lstStyle/>
          <a:p>
            <a:pPr marL="0" lvl="2" eaLnBrk="0" fontAlgn="ctr" hangingPunct="0">
              <a:buClr>
                <a:srgbClr val="FF0000"/>
              </a:buClr>
              <a:buSzPct val="70000"/>
              <a:buFont typeface="Wingdings" panose="05000000000000000000" pitchFamily="2" charset="2"/>
              <a:buChar char="n"/>
            </a:pPr>
            <a:endParaRPr lang="zh-CN" altLang="en-US" dirty="0">
              <a:latin typeface="微软雅黑" panose="020B0503020204020204" pitchFamily="34" charset="-122"/>
              <a:ea typeface="微软雅黑" panose="020B0503020204020204" pitchFamily="34" charset="-122"/>
              <a:sym typeface="微软雅黑" panose="020B0503020204020204" pitchFamily="34" charset="-122"/>
            </a:endParaRPr>
          </a:p>
          <a:p>
            <a:pPr marL="0" lvl="2" indent="0" eaLnBrk="0" fontAlgn="ctr" hangingPunct="0">
              <a:buClr>
                <a:srgbClr val="FF0000"/>
              </a:buClr>
              <a:buSzPct val="70000"/>
              <a:buFont typeface="Wingdings" panose="05000000000000000000" pitchFamily="2" charset="2"/>
              <a:buChar char="n"/>
            </a:pPr>
            <a:r>
              <a:rPr lang="zh-CN" altLang="en-US" dirty="0">
                <a:latin typeface="微软雅黑" panose="020B0503020204020204" pitchFamily="34" charset="-122"/>
                <a:ea typeface="微软雅黑" panose="020B0503020204020204" pitchFamily="34" charset="-122"/>
                <a:sym typeface="微软雅黑" panose="020B0503020204020204" pitchFamily="34" charset="-122"/>
              </a:rPr>
              <a:t>交易方向、本方、对手方机构、对手方交易员、票据类别、票据介质、回购期限、首期结算日、到期结算日、</a:t>
            </a:r>
            <a:r>
              <a:rPr lang="zh-CN" altLang="en-US" dirty="0">
                <a:solidFill>
                  <a:srgbClr val="00B0F0"/>
                </a:solidFill>
                <a:latin typeface="微软雅黑" panose="020B0503020204020204" pitchFamily="34" charset="-122"/>
                <a:ea typeface="微软雅黑" panose="020B0503020204020204" pitchFamily="34" charset="-122"/>
                <a:sym typeface="微软雅黑" panose="020B0503020204020204" pitchFamily="34" charset="-122"/>
              </a:rPr>
              <a:t>票面总额</a:t>
            </a:r>
            <a:r>
              <a:rPr lang="zh-CN" altLang="en-US" dirty="0">
                <a:latin typeface="微软雅黑" panose="020B0503020204020204" pitchFamily="34" charset="-122"/>
                <a:ea typeface="微软雅黑" panose="020B0503020204020204" pitchFamily="34" charset="-122"/>
                <a:sym typeface="微软雅黑" panose="020B0503020204020204" pitchFamily="34" charset="-122"/>
              </a:rPr>
              <a:t>、首期交易利率、到期交易利率、</a:t>
            </a:r>
            <a:r>
              <a:rPr lang="zh-CN" altLang="en-US" dirty="0">
                <a:solidFill>
                  <a:srgbClr val="00B0F0"/>
                </a:solidFill>
                <a:latin typeface="微软雅黑" panose="020B0503020204020204" pitchFamily="34" charset="-122"/>
                <a:ea typeface="微软雅黑" panose="020B0503020204020204" pitchFamily="34" charset="-122"/>
                <a:sym typeface="微软雅黑" panose="020B0503020204020204" pitchFamily="34" charset="-122"/>
              </a:rPr>
              <a:t>回购收益率</a:t>
            </a:r>
            <a:r>
              <a:rPr lang="zh-CN" altLang="en-US" dirty="0">
                <a:latin typeface="微软雅黑" panose="020B0503020204020204" pitchFamily="34" charset="-122"/>
                <a:ea typeface="微软雅黑" panose="020B0503020204020204" pitchFamily="34" charset="-122"/>
                <a:sym typeface="微软雅黑" panose="020B0503020204020204" pitchFamily="34" charset="-122"/>
              </a:rPr>
              <a:t>、报价有效时间、最晚结算时间、</a:t>
            </a:r>
            <a:r>
              <a:rPr lang="zh-CN" altLang="en-US" dirty="0">
                <a:solidFill>
                  <a:srgbClr val="00B0F0"/>
                </a:solidFill>
                <a:latin typeface="微软雅黑" panose="020B0503020204020204" pitchFamily="34" charset="-122"/>
                <a:ea typeface="微软雅黑" panose="020B0503020204020204" pitchFamily="34" charset="-122"/>
                <a:sym typeface="微软雅黑" panose="020B0503020204020204" pitchFamily="34" charset="-122"/>
              </a:rPr>
              <a:t>首期应付利息、到期应付利息、首期结算金额、到期结算金额、票据张数、结算日</a:t>
            </a:r>
            <a:r>
              <a:rPr lang="zh-CN" altLang="en-US" dirty="0">
                <a:latin typeface="微软雅黑" panose="020B0503020204020204" pitchFamily="34" charset="-122"/>
                <a:ea typeface="微软雅黑" panose="020B0503020204020204" pitchFamily="34" charset="-122"/>
                <a:sym typeface="微软雅黑" panose="020B0503020204020204" pitchFamily="34" charset="-122"/>
              </a:rPr>
              <a:t>、清算速度、结算方式、清算类型、标的票据</a:t>
            </a:r>
          </a:p>
        </p:txBody>
      </p:sp>
      <p:sp>
        <p:nvSpPr>
          <p:cNvPr id="25" name="AutoShape 3"/>
          <p:cNvSpPr/>
          <p:nvPr/>
        </p:nvSpPr>
        <p:spPr>
          <a:xfrm>
            <a:off x="1342425" y="4546434"/>
            <a:ext cx="4140000" cy="468000"/>
          </a:xfrm>
          <a:prstGeom prst="roundRect">
            <a:avLst>
              <a:gd name="adj" fmla="val 16667"/>
            </a:avLst>
          </a:prstGeom>
          <a:gradFill rotWithShape="1">
            <a:gsLst>
              <a:gs pos="0">
                <a:srgbClr val="00DFF6">
                  <a:alpha val="100000"/>
                </a:srgbClr>
              </a:gs>
              <a:gs pos="35000">
                <a:srgbClr val="002774">
                  <a:alpha val="100000"/>
                </a:srgbClr>
              </a:gs>
              <a:gs pos="100000">
                <a:srgbClr val="002774">
                  <a:alpha val="100000"/>
                </a:srgbClr>
              </a:gs>
            </a:gsLst>
            <a:lin ang="2700000" scaled="1"/>
            <a:tileRect/>
          </a:gradFill>
          <a:ln w="9525">
            <a:noFill/>
          </a:ln>
        </p:spPr>
        <p:txBody>
          <a:bodyPr lIns="111297" tIns="221810" rIns="111297" bIns="221810" anchor="ctr"/>
          <a:lstStyle/>
          <a:p>
            <a:pPr lvl="0" algn="ctr" eaLnBrk="0" fontAlgn="ctr" hangingPunct="0">
              <a:buClr>
                <a:srgbClr val="FF0000"/>
              </a:buClr>
              <a:buSzPct val="70000"/>
              <a:buFont typeface="Arial" panose="020B0604020202020204" pitchFamily="34" charset="0"/>
            </a:pPr>
            <a:r>
              <a:rPr lang="zh-CN" altLang="en-US"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买断式回购对话报价要素（</a:t>
            </a:r>
            <a:r>
              <a:rPr lang="en-US" altLang="zh-CN"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25</a:t>
            </a:r>
            <a:r>
              <a:rPr lang="zh-CN" altLang="en-US"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个）</a:t>
            </a:r>
          </a:p>
        </p:txBody>
      </p:sp>
    </p:spTree>
    <p:extLst>
      <p:ext uri="{BB962C8B-B14F-4D97-AF65-F5344CB8AC3E}">
        <p14:creationId xmlns:p14="http://schemas.microsoft.com/office/powerpoint/2010/main" val="136642266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日期占位符 3"/>
          <p:cNvSpPr>
            <a:spLocks noGrp="1"/>
          </p:cNvSpPr>
          <p:nvPr>
            <p:ph type="dt" sz="quarter" idx="10"/>
          </p:nvPr>
        </p:nvSpPr>
        <p:spPr/>
        <p:txBody>
          <a:bodyPr/>
          <a:lstStyle/>
          <a:p>
            <a:pPr>
              <a:defRPr/>
            </a:pPr>
            <a:fld id="{7159EAC3-0127-4ACF-9E22-E2734FA512C7}" type="datetime1">
              <a:rPr lang="zh-CN" altLang="en-US"/>
              <a:pPr>
                <a:defRPr/>
              </a:pPr>
              <a:t>2018/7/19</a:t>
            </a:fld>
            <a:endParaRPr lang="zh-CN" altLang="en-US" sz="2200">
              <a:solidFill>
                <a:schemeClr val="tx1"/>
              </a:solidFill>
            </a:endParaRPr>
          </a:p>
        </p:txBody>
      </p:sp>
      <p:sp>
        <p:nvSpPr>
          <p:cNvPr id="66563" name="矩形 27"/>
          <p:cNvSpPr>
            <a:spLocks noChangeArrowheads="1"/>
          </p:cNvSpPr>
          <p:nvPr/>
        </p:nvSpPr>
        <p:spPr bwMode="auto">
          <a:xfrm>
            <a:off x="10583" y="6276842"/>
            <a:ext cx="12179830" cy="574808"/>
          </a:xfrm>
          <a:prstGeom prst="rect">
            <a:avLst/>
          </a:prstGeom>
          <a:solidFill>
            <a:srgbClr val="002060"/>
          </a:solidFill>
          <a:ln w="9525">
            <a:noFill/>
            <a:miter lim="800000"/>
          </a:ln>
        </p:spPr>
        <p:txBody>
          <a:bodyPr lIns="112864" tIns="56432" rIns="112864" bIns="56432"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66564" name="矩形 28"/>
          <p:cNvSpPr>
            <a:spLocks noChangeArrowheads="1"/>
          </p:cNvSpPr>
          <p:nvPr/>
        </p:nvSpPr>
        <p:spPr bwMode="auto">
          <a:xfrm>
            <a:off x="10583" y="6264139"/>
            <a:ext cx="12179830" cy="125441"/>
          </a:xfrm>
          <a:prstGeom prst="rect">
            <a:avLst/>
          </a:prstGeom>
          <a:solidFill>
            <a:srgbClr val="595959"/>
          </a:solidFill>
          <a:ln w="9525">
            <a:noFill/>
            <a:miter lim="800000"/>
          </a:ln>
        </p:spPr>
        <p:txBody>
          <a:bodyPr lIns="112864" tIns="56432" rIns="112864" bIns="56432"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66565" name="矩形 4"/>
          <p:cNvSpPr>
            <a:spLocks noChangeArrowheads="1"/>
          </p:cNvSpPr>
          <p:nvPr/>
        </p:nvSpPr>
        <p:spPr bwMode="auto">
          <a:xfrm>
            <a:off x="10810527" y="541463"/>
            <a:ext cx="74074" cy="431900"/>
          </a:xfrm>
          <a:prstGeom prst="rect">
            <a:avLst/>
          </a:prstGeom>
          <a:solidFill>
            <a:srgbClr val="002060"/>
          </a:solidFill>
          <a:ln w="9525">
            <a:noFill/>
            <a:miter lim="800000"/>
          </a:ln>
        </p:spPr>
        <p:txBody>
          <a:bodyPr lIns="112864" tIns="56432" rIns="112864" bIns="56432" anchor="ctr"/>
          <a:lstStyle/>
          <a:p>
            <a:pPr algn="ctr"/>
            <a:endParaRPr lang="zh-CN" altLang="zh-CN">
              <a:solidFill>
                <a:srgbClr val="FFFFFF"/>
              </a:solidFill>
              <a:ea typeface="方正兰亭细黑_GBK"/>
              <a:cs typeface="方正兰亭细黑_GBK"/>
            </a:endParaRPr>
          </a:p>
        </p:txBody>
      </p:sp>
      <p:sp>
        <p:nvSpPr>
          <p:cNvPr id="66566" name="矩形 5"/>
          <p:cNvSpPr>
            <a:spLocks noChangeArrowheads="1"/>
          </p:cNvSpPr>
          <p:nvPr/>
        </p:nvSpPr>
        <p:spPr bwMode="auto">
          <a:xfrm>
            <a:off x="10711057" y="744711"/>
            <a:ext cx="63492" cy="225478"/>
          </a:xfrm>
          <a:prstGeom prst="rect">
            <a:avLst/>
          </a:prstGeom>
          <a:solidFill>
            <a:srgbClr val="002060"/>
          </a:solidFill>
          <a:ln w="9525">
            <a:noFill/>
            <a:miter lim="800000"/>
          </a:ln>
        </p:spPr>
        <p:txBody>
          <a:bodyPr lIns="112864" tIns="56432" rIns="112864" bIns="56432" anchor="ctr"/>
          <a:lstStyle/>
          <a:p>
            <a:pPr algn="ctr"/>
            <a:endParaRPr lang="zh-CN" altLang="zh-CN">
              <a:solidFill>
                <a:srgbClr val="FFFFFF"/>
              </a:solidFill>
              <a:ea typeface="方正兰亭细黑_GBK"/>
              <a:cs typeface="方正兰亭细黑_GBK"/>
            </a:endParaRPr>
          </a:p>
        </p:txBody>
      </p:sp>
      <p:grpSp>
        <p:nvGrpSpPr>
          <p:cNvPr id="2" name="Group 9"/>
          <p:cNvGrpSpPr/>
          <p:nvPr/>
        </p:nvGrpSpPr>
        <p:grpSpPr bwMode="auto">
          <a:xfrm>
            <a:off x="335317" y="-179429"/>
            <a:ext cx="9072256" cy="1376682"/>
            <a:chOff x="-210740" y="0"/>
            <a:chExt cx="9073427" cy="1214438"/>
          </a:xfrm>
        </p:grpSpPr>
        <p:grpSp>
          <p:nvGrpSpPr>
            <p:cNvPr id="3" name="Group 10"/>
            <p:cNvGrpSpPr/>
            <p:nvPr/>
          </p:nvGrpSpPr>
          <p:grpSpPr bwMode="auto">
            <a:xfrm>
              <a:off x="-210740" y="0"/>
              <a:ext cx="4432155" cy="1214438"/>
              <a:chOff x="-210726" y="0"/>
              <a:chExt cx="4431857" cy="1217711"/>
            </a:xfrm>
          </p:grpSpPr>
          <p:grpSp>
            <p:nvGrpSpPr>
              <p:cNvPr id="4" name="Group 11"/>
              <p:cNvGrpSpPr/>
              <p:nvPr/>
            </p:nvGrpSpPr>
            <p:grpSpPr bwMode="auto">
              <a:xfrm>
                <a:off x="-210726" y="0"/>
                <a:ext cx="2640349" cy="1217711"/>
                <a:chOff x="-210726" y="0"/>
                <a:chExt cx="2640349" cy="1217711"/>
              </a:xfrm>
            </p:grpSpPr>
            <p:sp>
              <p:nvSpPr>
                <p:cNvPr id="66585" name="椭圆 30"/>
                <p:cNvSpPr>
                  <a:spLocks noChangeArrowheads="1"/>
                </p:cNvSpPr>
                <p:nvPr/>
              </p:nvSpPr>
              <p:spPr bwMode="auto">
                <a:xfrm>
                  <a:off x="-210726" y="618546"/>
                  <a:ext cx="831457" cy="599165"/>
                </a:xfrm>
                <a:prstGeom prst="ellipse">
                  <a:avLst/>
                </a:prstGeom>
                <a:solidFill>
                  <a:srgbClr val="FFC000"/>
                </a:solidFill>
                <a:ln w="9525">
                  <a:noFill/>
                  <a:round/>
                </a:ln>
              </p:spPr>
              <p:txBody>
                <a:bodyPr anchor="ctr"/>
                <a:lstStyle/>
                <a:p>
                  <a:pPr algn="ctr"/>
                  <a:endParaRPr lang="zh-CN" altLang="zh-CN" sz="1400">
                    <a:solidFill>
                      <a:srgbClr val="FFFFFF"/>
                    </a:solidFill>
                    <a:latin typeface="宋体" panose="02010600030101010101" pitchFamily="2" charset="-122"/>
                    <a:sym typeface="宋体" panose="02010600030101010101" pitchFamily="2" charset="-122"/>
                  </a:endParaRPr>
                </a:p>
              </p:txBody>
            </p:sp>
            <p:sp>
              <p:nvSpPr>
                <p:cNvPr id="66586" name="TextBox 31"/>
                <p:cNvSpPr>
                  <a:spLocks noChangeArrowheads="1"/>
                </p:cNvSpPr>
                <p:nvPr/>
              </p:nvSpPr>
              <p:spPr bwMode="auto">
                <a:xfrm>
                  <a:off x="182534" y="0"/>
                  <a:ext cx="2247089" cy="993662"/>
                </a:xfrm>
                <a:prstGeom prst="rect">
                  <a:avLst/>
                </a:prstGeom>
                <a:noFill/>
                <a:ln w="9525">
                  <a:noFill/>
                  <a:miter lim="800000"/>
                </a:ln>
              </p:spPr>
              <p:txBody>
                <a:bodyPr>
                  <a:spAutoFit/>
                </a:bodyPr>
                <a:lstStyle/>
                <a:p>
                  <a:endParaRPr lang="zh-CN" altLang="en-US" sz="6700" dirty="0">
                    <a:solidFill>
                      <a:srgbClr val="000000"/>
                    </a:solidFill>
                    <a:sym typeface="Calibri" panose="020F0502020204030204" pitchFamily="34" charset="0"/>
                  </a:endParaRPr>
                </a:p>
              </p:txBody>
            </p:sp>
          </p:grpSp>
          <p:sp>
            <p:nvSpPr>
              <p:cNvPr id="66584" name="直接连接符 21"/>
              <p:cNvSpPr>
                <a:spLocks noChangeShapeType="1"/>
              </p:cNvSpPr>
              <p:nvPr/>
            </p:nvSpPr>
            <p:spPr bwMode="auto">
              <a:xfrm>
                <a:off x="620731" y="1024061"/>
                <a:ext cx="3600400" cy="1"/>
              </a:xfrm>
              <a:prstGeom prst="line">
                <a:avLst/>
              </a:prstGeom>
              <a:noFill/>
              <a:ln w="19050">
                <a:solidFill>
                  <a:srgbClr val="002060"/>
                </a:solidFill>
                <a:round/>
              </a:ln>
            </p:spPr>
            <p:txBody>
              <a:bodyPr/>
              <a:lstStyle/>
              <a:p>
                <a:endParaRPr lang="zh-CN" altLang="en-US"/>
              </a:p>
            </p:txBody>
          </p:sp>
        </p:grpSp>
        <p:sp>
          <p:nvSpPr>
            <p:cNvPr id="66582" name="TextBox 22"/>
            <p:cNvSpPr>
              <a:spLocks noChangeArrowheads="1"/>
            </p:cNvSpPr>
            <p:nvPr/>
          </p:nvSpPr>
          <p:spPr bwMode="auto">
            <a:xfrm>
              <a:off x="2069382" y="543933"/>
              <a:ext cx="6793305" cy="488709"/>
            </a:xfrm>
            <a:prstGeom prst="rect">
              <a:avLst/>
            </a:prstGeom>
            <a:noFill/>
            <a:ln w="9525">
              <a:noFill/>
              <a:miter lim="800000"/>
            </a:ln>
          </p:spPr>
          <p:txBody>
            <a:bodyPr wrap="square">
              <a:spAutoFit/>
            </a:bodyPr>
            <a:lstStyle/>
            <a:p>
              <a:r>
                <a:rPr lang="zh-CN" altLang="en-US" sz="3000" b="1" dirty="0" smtClean="0">
                  <a:solidFill>
                    <a:srgbClr val="262626"/>
                  </a:solidFill>
                  <a:latin typeface="微软雅黑" pitchFamily="34" charset="-122"/>
                  <a:ea typeface="微软雅黑" pitchFamily="34" charset="-122"/>
                  <a:sym typeface="微软雅黑" pitchFamily="34" charset="-122"/>
                </a:rPr>
                <a:t>意向询价</a:t>
              </a:r>
              <a:endParaRPr lang="zh-CN" altLang="en-US" dirty="0"/>
            </a:p>
          </p:txBody>
        </p:sp>
      </p:grpSp>
      <p:sp>
        <p:nvSpPr>
          <p:cNvPr id="66570" name="椭圆 30"/>
          <p:cNvSpPr>
            <a:spLocks noChangeArrowheads="1"/>
          </p:cNvSpPr>
          <p:nvPr/>
        </p:nvSpPr>
        <p:spPr bwMode="auto">
          <a:xfrm>
            <a:off x="10179842" y="441427"/>
            <a:ext cx="950260" cy="755825"/>
          </a:xfrm>
          <a:prstGeom prst="ellipse">
            <a:avLst/>
          </a:prstGeom>
          <a:solidFill>
            <a:srgbClr val="FFC000"/>
          </a:solidFill>
          <a:ln w="9525">
            <a:noFill/>
            <a:round/>
          </a:ln>
        </p:spPr>
        <p:txBody>
          <a:bodyPr lIns="112864" tIns="56432" rIns="112864" bIns="56432" anchor="ctr"/>
          <a:lstStyle/>
          <a:p>
            <a:pPr algn="ctr"/>
            <a:endParaRPr lang="zh-CN" altLang="en-US" sz="1400">
              <a:solidFill>
                <a:srgbClr val="FFFFFF"/>
              </a:solidFill>
              <a:latin typeface="宋体" panose="02010600030101010101" pitchFamily="2" charset="-122"/>
              <a:sym typeface="宋体" panose="02010600030101010101" pitchFamily="2" charset="-122"/>
            </a:endParaRPr>
          </a:p>
        </p:txBody>
      </p:sp>
      <p:sp>
        <p:nvSpPr>
          <p:cNvPr id="66571" name="矩形 3"/>
          <p:cNvSpPr>
            <a:spLocks noChangeArrowheads="1"/>
          </p:cNvSpPr>
          <p:nvPr/>
        </p:nvSpPr>
        <p:spPr bwMode="auto">
          <a:xfrm>
            <a:off x="10727988" y="655790"/>
            <a:ext cx="1271950" cy="431900"/>
          </a:xfrm>
          <a:prstGeom prst="rect">
            <a:avLst/>
          </a:prstGeom>
          <a:solidFill>
            <a:srgbClr val="002060"/>
          </a:solidFill>
          <a:ln w="9525">
            <a:noFill/>
            <a:miter lim="800000"/>
          </a:ln>
        </p:spPr>
        <p:txBody>
          <a:bodyPr lIns="112864" tIns="56432" rIns="112864" bIns="56432" anchor="ctr"/>
          <a:lstStyle/>
          <a:p>
            <a:pPr algn="ctr"/>
            <a:fld id="{D5A29F87-DCCC-4268-ABAF-31CD906B70CB}" type="slidenum">
              <a:rPr lang="zh-CN" altLang="zh-CN" b="1">
                <a:solidFill>
                  <a:srgbClr val="FFFFFF"/>
                </a:solidFill>
                <a:ea typeface="方正兰亭细黑_GBK"/>
                <a:cs typeface="方正兰亭细黑_GBK"/>
              </a:rPr>
              <a:pPr algn="ctr"/>
              <a:t>33</a:t>
            </a:fld>
            <a:endParaRPr lang="zh-CN" altLang="zh-CN" b="1">
              <a:solidFill>
                <a:srgbClr val="FFFFFF"/>
              </a:solidFill>
              <a:ea typeface="方正兰亭细黑_GBK"/>
              <a:cs typeface="方正兰亭细黑_GBK"/>
            </a:endParaRPr>
          </a:p>
        </p:txBody>
      </p:sp>
      <p:sp>
        <p:nvSpPr>
          <p:cNvPr id="26" name="TextBox 31"/>
          <p:cNvSpPr/>
          <p:nvPr/>
        </p:nvSpPr>
        <p:spPr>
          <a:xfrm>
            <a:off x="239317" y="-147626"/>
            <a:ext cx="2553833" cy="1483572"/>
          </a:xfrm>
          <a:prstGeom prst="rect">
            <a:avLst/>
          </a:prstGeom>
          <a:noFill/>
          <a:ln w="9525">
            <a:noFill/>
          </a:ln>
        </p:spPr>
        <p:txBody>
          <a:bodyPr wrap="square" lIns="112864" tIns="56432" rIns="112864" bIns="56432">
            <a:spAutoFit/>
          </a:bodyPr>
          <a:lstStyle/>
          <a:p>
            <a:pPr lvl="0" eaLnBrk="1" hangingPunct="1"/>
            <a:r>
              <a:rPr lang="en-US" altLang="zh-CN" sz="8900" b="1" dirty="0" smtClean="0">
                <a:solidFill>
                  <a:srgbClr val="002060"/>
                </a:solidFill>
                <a:latin typeface="Times New Roman" panose="02020603050405020304" pitchFamily="18" charset="0"/>
                <a:sym typeface="Times New Roman" panose="02020603050405020304" pitchFamily="18" charset="0"/>
              </a:rPr>
              <a:t>1.</a:t>
            </a:r>
            <a:r>
              <a:rPr lang="en-US" altLang="zh-CN" sz="6700" b="1" dirty="0" smtClean="0">
                <a:solidFill>
                  <a:srgbClr val="002060"/>
                </a:solidFill>
                <a:latin typeface="Times New Roman" panose="02020603050405020304" pitchFamily="18" charset="0"/>
                <a:sym typeface="Times New Roman" panose="02020603050405020304" pitchFamily="18" charset="0"/>
              </a:rPr>
              <a:t>6.</a:t>
            </a:r>
            <a:r>
              <a:rPr lang="en-US" altLang="zh-CN" sz="5900" b="1" dirty="0" smtClean="0">
                <a:solidFill>
                  <a:srgbClr val="002060"/>
                </a:solidFill>
                <a:latin typeface="Times New Roman" panose="02020603050405020304" pitchFamily="18" charset="0"/>
                <a:sym typeface="Times New Roman" panose="02020603050405020304" pitchFamily="18" charset="0"/>
              </a:rPr>
              <a:t>13</a:t>
            </a:r>
          </a:p>
        </p:txBody>
      </p:sp>
      <p:sp>
        <p:nvSpPr>
          <p:cNvPr id="20" name="AutoShape 11"/>
          <p:cNvSpPr/>
          <p:nvPr/>
        </p:nvSpPr>
        <p:spPr>
          <a:xfrm>
            <a:off x="3617064" y="3780320"/>
            <a:ext cx="1103316" cy="287337"/>
          </a:xfrm>
          <a:prstGeom prst="rightArrow">
            <a:avLst>
              <a:gd name="adj1" fmla="val 50000"/>
              <a:gd name="adj2" fmla="val 41754"/>
            </a:avLst>
          </a:prstGeom>
          <a:solidFill>
            <a:srgbClr val="002060"/>
          </a:solidFill>
          <a:ln w="6350" cap="flat" cmpd="sng">
            <a:solidFill>
              <a:srgbClr val="70AD47"/>
            </a:solidFill>
            <a:prstDash val="solid"/>
            <a:miter/>
            <a:headEnd type="none" w="med" len="med"/>
            <a:tailEnd type="none" w="med" len="med"/>
          </a:ln>
        </p:spPr>
        <p:txBody>
          <a:bodyPr wrap="none" anchor="ctr"/>
          <a:lstStyle/>
          <a:p>
            <a:pPr lvl="0" eaLnBrk="0" hangingPunct="0"/>
            <a:endParaRPr lang="zh-CN" altLang="en-US" sz="2000" b="1" dirty="0">
              <a:solidFill>
                <a:srgbClr val="000000"/>
              </a:solidFill>
              <a:latin typeface="微软雅黑" panose="020B0503020204020204" pitchFamily="34" charset="-122"/>
              <a:ea typeface="微软雅黑" panose="020B0503020204020204" pitchFamily="34" charset="-122"/>
            </a:endParaRPr>
          </a:p>
        </p:txBody>
      </p:sp>
      <p:sp>
        <p:nvSpPr>
          <p:cNvPr id="21" name="AutoShape 11"/>
          <p:cNvSpPr/>
          <p:nvPr/>
        </p:nvSpPr>
        <p:spPr>
          <a:xfrm>
            <a:off x="1691426" y="3780320"/>
            <a:ext cx="539750" cy="287337"/>
          </a:xfrm>
          <a:prstGeom prst="rightArrow">
            <a:avLst>
              <a:gd name="adj1" fmla="val 50000"/>
              <a:gd name="adj2" fmla="val 41699"/>
            </a:avLst>
          </a:prstGeom>
          <a:solidFill>
            <a:srgbClr val="002060"/>
          </a:solidFill>
          <a:ln w="6350" cap="flat" cmpd="sng">
            <a:solidFill>
              <a:srgbClr val="70AD47"/>
            </a:solidFill>
            <a:prstDash val="solid"/>
            <a:miter/>
            <a:headEnd type="none" w="med" len="med"/>
            <a:tailEnd type="none" w="med" len="med"/>
          </a:ln>
        </p:spPr>
        <p:txBody>
          <a:bodyPr wrap="none" anchor="ctr"/>
          <a:lstStyle/>
          <a:p>
            <a:pPr lvl="0" eaLnBrk="0" hangingPunct="0"/>
            <a:endParaRPr lang="zh-CN" altLang="en-US" sz="2000" b="1" dirty="0">
              <a:solidFill>
                <a:srgbClr val="000000"/>
              </a:solidFill>
              <a:latin typeface="微软雅黑" panose="020B0503020204020204" pitchFamily="34" charset="-122"/>
              <a:ea typeface="微软雅黑" panose="020B0503020204020204" pitchFamily="34" charset="-122"/>
            </a:endParaRPr>
          </a:p>
        </p:txBody>
      </p:sp>
      <p:sp>
        <p:nvSpPr>
          <p:cNvPr id="22" name="AutoShape 12"/>
          <p:cNvSpPr>
            <a:spLocks noChangeArrowheads="1"/>
          </p:cNvSpPr>
          <p:nvPr/>
        </p:nvSpPr>
        <p:spPr bwMode="auto">
          <a:xfrm>
            <a:off x="396026" y="3491395"/>
            <a:ext cx="1222375" cy="863600"/>
          </a:xfrm>
          <a:prstGeom prst="roundRect">
            <a:avLst>
              <a:gd name="adj" fmla="val 16667"/>
            </a:avLst>
          </a:prstGeom>
          <a:solidFill>
            <a:srgbClr val="002060"/>
          </a:solidFill>
          <a:ln w="9525">
            <a:noFill/>
            <a:round/>
          </a:ln>
          <a:effectLst>
            <a:outerShdw dist="19050" dir="5400000" algn="ctr" rotWithShape="0">
              <a:srgbClr val="000000">
                <a:alpha val="59999"/>
              </a:srgbClr>
            </a:outerShdw>
          </a:effectLst>
        </p:spPr>
        <p:txBody>
          <a:bodyPr wrap="none" anchor="ctr"/>
          <a:lstStyle/>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None/>
              <a:defRPr/>
            </a:pPr>
            <a:r>
              <a:rPr kumimoji="0" lang="zh-CN" altLang="en-US" sz="2000" b="1"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rPr>
              <a:t>浏览行情</a:t>
            </a:r>
            <a:endParaRPr kumimoji="0" lang="en-US" sz="2000" b="1"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
        <p:nvSpPr>
          <p:cNvPr id="27" name="AutoShape 12"/>
          <p:cNvSpPr>
            <a:spLocks noChangeArrowheads="1"/>
          </p:cNvSpPr>
          <p:nvPr/>
        </p:nvSpPr>
        <p:spPr bwMode="auto">
          <a:xfrm>
            <a:off x="2304201" y="2015020"/>
            <a:ext cx="1222375" cy="863600"/>
          </a:xfrm>
          <a:prstGeom prst="roundRect">
            <a:avLst>
              <a:gd name="adj" fmla="val 16667"/>
            </a:avLst>
          </a:prstGeom>
          <a:solidFill>
            <a:srgbClr val="002060"/>
          </a:solidFill>
          <a:ln w="9525">
            <a:noFill/>
            <a:round/>
          </a:ln>
          <a:effectLst>
            <a:outerShdw dist="19050" dir="5400000" algn="ctr" rotWithShape="0">
              <a:srgbClr val="000000">
                <a:alpha val="59999"/>
              </a:srgbClr>
            </a:outerShdw>
          </a:effectLst>
        </p:spPr>
        <p:txBody>
          <a:bodyPr wrap="none" anchor="ctr"/>
          <a:lstStyle/>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None/>
              <a:defRPr/>
            </a:pPr>
            <a:r>
              <a:rPr kumimoji="0" lang="zh-CN" altLang="en-US" sz="20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rPr>
              <a:t>挑选票据</a:t>
            </a:r>
            <a:endParaRPr kumimoji="0" lang="en-US" sz="20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
        <p:nvSpPr>
          <p:cNvPr id="28" name="AutoShape 11"/>
          <p:cNvSpPr/>
          <p:nvPr/>
        </p:nvSpPr>
        <p:spPr>
          <a:xfrm rot="5400000">
            <a:off x="2689964" y="3046895"/>
            <a:ext cx="493712" cy="287337"/>
          </a:xfrm>
          <a:prstGeom prst="rightArrow">
            <a:avLst>
              <a:gd name="adj1" fmla="val 50000"/>
              <a:gd name="adj2" fmla="val 41754"/>
            </a:avLst>
          </a:prstGeom>
          <a:solidFill>
            <a:srgbClr val="002060"/>
          </a:solidFill>
          <a:ln w="6350" cap="flat" cmpd="sng">
            <a:solidFill>
              <a:srgbClr val="70AD47"/>
            </a:solidFill>
            <a:prstDash val="solid"/>
            <a:miter/>
            <a:headEnd type="none" w="med" len="med"/>
            <a:tailEnd type="none" w="med" len="med"/>
          </a:ln>
        </p:spPr>
        <p:txBody>
          <a:bodyPr wrap="none" anchor="ctr"/>
          <a:lstStyle/>
          <a:p>
            <a:pPr lvl="0" eaLnBrk="0" hangingPunct="0"/>
            <a:endParaRPr lang="zh-CN" altLang="en-US" sz="2000" b="1" dirty="0">
              <a:solidFill>
                <a:srgbClr val="000000"/>
              </a:solidFill>
              <a:latin typeface="微软雅黑" panose="020B0503020204020204" pitchFamily="34" charset="-122"/>
              <a:ea typeface="微软雅黑" panose="020B0503020204020204" pitchFamily="34" charset="-122"/>
            </a:endParaRPr>
          </a:p>
        </p:txBody>
      </p:sp>
      <p:sp>
        <p:nvSpPr>
          <p:cNvPr id="29" name="AutoShape 11"/>
          <p:cNvSpPr/>
          <p:nvPr/>
        </p:nvSpPr>
        <p:spPr>
          <a:xfrm rot="19725684">
            <a:off x="3588163" y="3158536"/>
            <a:ext cx="983668" cy="289182"/>
          </a:xfrm>
          <a:prstGeom prst="rightArrow">
            <a:avLst>
              <a:gd name="adj1" fmla="val 50000"/>
              <a:gd name="adj2" fmla="val 41754"/>
            </a:avLst>
          </a:prstGeom>
          <a:solidFill>
            <a:srgbClr val="002060"/>
          </a:solidFill>
          <a:ln w="6350" cap="flat" cmpd="sng">
            <a:solidFill>
              <a:srgbClr val="70AD47"/>
            </a:solidFill>
            <a:prstDash val="solid"/>
            <a:miter/>
            <a:headEnd type="none" w="med" len="med"/>
            <a:tailEnd type="none" w="med" len="med"/>
          </a:ln>
        </p:spPr>
        <p:txBody>
          <a:bodyPr wrap="none" anchor="ctr"/>
          <a:lstStyle/>
          <a:p>
            <a:pPr lvl="0" eaLnBrk="0" hangingPunct="0"/>
            <a:endParaRPr lang="zh-CN" altLang="en-US" sz="2000" b="1" dirty="0">
              <a:solidFill>
                <a:srgbClr val="000000"/>
              </a:solidFill>
              <a:latin typeface="微软雅黑" panose="020B0503020204020204" pitchFamily="34" charset="-122"/>
              <a:ea typeface="微软雅黑" panose="020B0503020204020204" pitchFamily="34" charset="-122"/>
            </a:endParaRPr>
          </a:p>
        </p:txBody>
      </p:sp>
      <p:sp>
        <p:nvSpPr>
          <p:cNvPr id="30" name="AutoShape 11"/>
          <p:cNvSpPr/>
          <p:nvPr/>
        </p:nvSpPr>
        <p:spPr>
          <a:xfrm rot="2127956">
            <a:off x="3571353" y="4530864"/>
            <a:ext cx="1014903" cy="287337"/>
          </a:xfrm>
          <a:prstGeom prst="rightArrow">
            <a:avLst>
              <a:gd name="adj1" fmla="val 50000"/>
              <a:gd name="adj2" fmla="val 41754"/>
            </a:avLst>
          </a:prstGeom>
          <a:solidFill>
            <a:srgbClr val="002060"/>
          </a:solidFill>
          <a:ln w="6350" cap="flat" cmpd="sng">
            <a:solidFill>
              <a:srgbClr val="70AD47"/>
            </a:solidFill>
            <a:prstDash val="solid"/>
            <a:miter/>
            <a:headEnd type="none" w="med" len="med"/>
            <a:tailEnd type="none" w="med" len="med"/>
          </a:ln>
        </p:spPr>
        <p:txBody>
          <a:bodyPr wrap="none" anchor="ctr"/>
          <a:lstStyle/>
          <a:p>
            <a:pPr lvl="0" eaLnBrk="0" hangingPunct="0"/>
            <a:endParaRPr lang="zh-CN" altLang="en-US" sz="2000" b="1" dirty="0">
              <a:solidFill>
                <a:srgbClr val="000000"/>
              </a:solidFill>
              <a:latin typeface="微软雅黑" panose="020B0503020204020204" pitchFamily="34" charset="-122"/>
              <a:ea typeface="微软雅黑" panose="020B0503020204020204" pitchFamily="34" charset="-122"/>
            </a:endParaRPr>
          </a:p>
        </p:txBody>
      </p:sp>
      <p:sp>
        <p:nvSpPr>
          <p:cNvPr id="6" name="圆角矩形 5"/>
          <p:cNvSpPr/>
          <p:nvPr/>
        </p:nvSpPr>
        <p:spPr>
          <a:xfrm>
            <a:off x="2315214" y="3537914"/>
            <a:ext cx="1224000" cy="864000"/>
          </a:xfrm>
          <a:prstGeom prst="round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smtClean="0">
                <a:latin typeface="微软雅黑" panose="020B0503020204020204" pitchFamily="34" charset="-122"/>
                <a:ea typeface="微软雅黑" panose="020B0503020204020204" pitchFamily="34" charset="-122"/>
              </a:rPr>
              <a:t>发起意向询价</a:t>
            </a:r>
            <a:endParaRPr lang="zh-CN" altLang="en-US" sz="2000" b="1" dirty="0">
              <a:latin typeface="微软雅黑" panose="020B0503020204020204" pitchFamily="34" charset="-122"/>
              <a:ea typeface="微软雅黑" panose="020B0503020204020204" pitchFamily="34" charset="-122"/>
            </a:endParaRPr>
          </a:p>
        </p:txBody>
      </p:sp>
      <p:sp>
        <p:nvSpPr>
          <p:cNvPr id="7" name="圆角矩形 6"/>
          <p:cNvSpPr/>
          <p:nvPr/>
        </p:nvSpPr>
        <p:spPr>
          <a:xfrm>
            <a:off x="4799354" y="1629594"/>
            <a:ext cx="2124000" cy="1152000"/>
          </a:xfrm>
          <a:prstGeom prst="round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latin typeface="微软雅黑" panose="020B0503020204020204" pitchFamily="34" charset="-122"/>
                <a:ea typeface="微软雅黑" panose="020B0503020204020204" pitchFamily="34" charset="-122"/>
              </a:rPr>
              <a:t>可对已发起未发送的意向询价进行保存</a:t>
            </a:r>
            <a:endParaRPr lang="zh-CN" altLang="en-US" b="1" dirty="0">
              <a:latin typeface="微软雅黑" panose="020B0503020204020204" pitchFamily="34" charset="-122"/>
              <a:ea typeface="微软雅黑" panose="020B0503020204020204" pitchFamily="34" charset="-122"/>
            </a:endParaRPr>
          </a:p>
        </p:txBody>
      </p:sp>
      <p:sp>
        <p:nvSpPr>
          <p:cNvPr id="34" name="圆角矩形 33"/>
          <p:cNvSpPr/>
          <p:nvPr/>
        </p:nvSpPr>
        <p:spPr>
          <a:xfrm>
            <a:off x="4799354" y="3231826"/>
            <a:ext cx="2124000" cy="1152000"/>
          </a:xfrm>
          <a:prstGeom prst="round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latin typeface="微软雅黑" panose="020B0503020204020204" pitchFamily="34" charset="-122"/>
                <a:ea typeface="微软雅黑" panose="020B0503020204020204" pitchFamily="34" charset="-122"/>
              </a:rPr>
              <a:t>可对已发起未发送（无论是否已保存）的意向询价进行废止</a:t>
            </a:r>
          </a:p>
        </p:txBody>
      </p:sp>
      <p:sp>
        <p:nvSpPr>
          <p:cNvPr id="35" name="圆角矩形 34"/>
          <p:cNvSpPr/>
          <p:nvPr/>
        </p:nvSpPr>
        <p:spPr>
          <a:xfrm>
            <a:off x="4799354" y="4834058"/>
            <a:ext cx="2124000" cy="1152000"/>
          </a:xfrm>
          <a:prstGeom prst="round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latin typeface="微软雅黑" panose="020B0503020204020204" pitchFamily="34" charset="-122"/>
                <a:ea typeface="微软雅黑" panose="020B0503020204020204" pitchFamily="34" charset="-122"/>
              </a:rPr>
              <a:t>可对已发起未发送（无论是否保存）的意向询价进行发送</a:t>
            </a:r>
          </a:p>
        </p:txBody>
      </p:sp>
      <p:sp>
        <p:nvSpPr>
          <p:cNvPr id="43" name="矩形 42"/>
          <p:cNvSpPr/>
          <p:nvPr/>
        </p:nvSpPr>
        <p:spPr>
          <a:xfrm>
            <a:off x="7847434" y="2414585"/>
            <a:ext cx="3991327" cy="1200329"/>
          </a:xfrm>
          <a:prstGeom prst="rect">
            <a:avLst/>
          </a:prstGeom>
        </p:spPr>
        <p:txBody>
          <a:bodyPr wrap="square">
            <a:spAutoFit/>
          </a:bodyPr>
          <a:lstStyle/>
          <a:p>
            <a:pPr marR="0" lvl="0" algn="just" defTabSz="914400" eaLnBrk="1" fontAlgn="auto" latinLnBrk="0" hangingPunct="1">
              <a:lnSpc>
                <a:spcPct val="100000"/>
              </a:lnSpc>
              <a:spcBef>
                <a:spcPts val="0"/>
              </a:spcBef>
              <a:spcAft>
                <a:spcPts val="0"/>
              </a:spcAft>
              <a:buClrTx/>
              <a:buSzTx/>
              <a:tabLst/>
              <a:defRPr/>
            </a:pPr>
            <a:r>
              <a:rPr lang="zh-CN" altLang="en-US" b="1" kern="0" dirty="0">
                <a:latin typeface="微软雅黑" panose="020B0503020204020204" pitchFamily="34" charset="-122"/>
                <a:ea typeface="微软雅黑" panose="020B0503020204020204" pitchFamily="34" charset="-122"/>
              </a:rPr>
              <a:t>指交易成员向全市场、特定群组或单个交易员发出的，表明其</a:t>
            </a:r>
            <a:r>
              <a:rPr lang="zh-CN" altLang="en-US" b="1" kern="0" dirty="0" smtClean="0">
                <a:latin typeface="微软雅黑" panose="020B0503020204020204" pitchFamily="34" charset="-122"/>
                <a:ea typeface="微软雅黑" panose="020B0503020204020204" pitchFamily="34" charset="-122"/>
              </a:rPr>
              <a:t>交易</a:t>
            </a:r>
            <a:r>
              <a:rPr lang="zh-CN" altLang="en-US" b="1" kern="0" dirty="0">
                <a:latin typeface="微软雅黑" panose="020B0503020204020204" pitchFamily="34" charset="-122"/>
                <a:ea typeface="微软雅黑" panose="020B0503020204020204" pitchFamily="34" charset="-122"/>
              </a:rPr>
              <a:t>意向的询价</a:t>
            </a:r>
            <a:r>
              <a:rPr lang="en-US" altLang="zh-CN" b="1" kern="0" dirty="0">
                <a:latin typeface="微软雅黑" panose="020B0503020204020204" pitchFamily="34" charset="-122"/>
                <a:ea typeface="微软雅黑" panose="020B0503020204020204" pitchFamily="34" charset="-122"/>
              </a:rPr>
              <a:t>,</a:t>
            </a:r>
            <a:r>
              <a:rPr lang="zh-CN" altLang="en-US" b="1" kern="0" dirty="0">
                <a:latin typeface="微软雅黑" panose="020B0503020204020204" pitchFamily="34" charset="-122"/>
                <a:ea typeface="微软雅黑" panose="020B0503020204020204" pitchFamily="34" charset="-122"/>
              </a:rPr>
              <a:t>买入方和卖出方均可发起意向询价，属于询价</a:t>
            </a:r>
            <a:r>
              <a:rPr lang="zh-CN" altLang="en-US" b="1" kern="0" dirty="0" smtClean="0">
                <a:latin typeface="微软雅黑" panose="020B0503020204020204" pitchFamily="34" charset="-122"/>
                <a:ea typeface="微软雅黑" panose="020B0503020204020204" pitchFamily="34" charset="-122"/>
              </a:rPr>
              <a:t>交易方式</a:t>
            </a:r>
            <a:r>
              <a:rPr lang="zh-CN" altLang="en-US" b="1" kern="0" dirty="0">
                <a:latin typeface="微软雅黑" panose="020B0503020204020204" pitchFamily="34" charset="-122"/>
                <a:ea typeface="微软雅黑" panose="020B0503020204020204" pitchFamily="34" charset="-122"/>
              </a:rPr>
              <a:t>的一种。</a:t>
            </a:r>
          </a:p>
        </p:txBody>
      </p:sp>
      <p:sp>
        <p:nvSpPr>
          <p:cNvPr id="44" name="矩形 43"/>
          <p:cNvSpPr/>
          <p:nvPr/>
        </p:nvSpPr>
        <p:spPr>
          <a:xfrm>
            <a:off x="7847431" y="2056794"/>
            <a:ext cx="3315427" cy="400110"/>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zh-CN" altLang="en-US" sz="2000" b="1" kern="0" dirty="0">
                <a:solidFill>
                  <a:srgbClr val="072063"/>
                </a:solidFill>
                <a:latin typeface="微软雅黑" panose="020B0503020204020204" pitchFamily="34" charset="-122"/>
                <a:ea typeface="微软雅黑" panose="020B0503020204020204" pitchFamily="34" charset="-122"/>
              </a:rPr>
              <a:t>定义</a:t>
            </a:r>
            <a:endParaRPr kumimoji="0" lang="zh-CN" altLang="en-US" sz="2000" b="1" i="0" u="none" strike="noStrike" kern="0" cap="none" spc="0" normalizeH="0" baseline="0" noProof="0" dirty="0" smtClean="0">
              <a:ln>
                <a:noFill/>
              </a:ln>
              <a:solidFill>
                <a:srgbClr val="072063"/>
              </a:solidFill>
              <a:effectLst/>
              <a:uLnTx/>
              <a:uFillTx/>
              <a:latin typeface="微软雅黑" panose="020B0503020204020204" pitchFamily="34" charset="-122"/>
              <a:ea typeface="微软雅黑" panose="020B0503020204020204" pitchFamily="34" charset="-122"/>
            </a:endParaRPr>
          </a:p>
        </p:txBody>
      </p:sp>
      <p:cxnSp>
        <p:nvCxnSpPr>
          <p:cNvPr id="45" name="直接连接符 44"/>
          <p:cNvCxnSpPr/>
          <p:nvPr/>
        </p:nvCxnSpPr>
        <p:spPr>
          <a:xfrm>
            <a:off x="7751390" y="2236950"/>
            <a:ext cx="0" cy="1224000"/>
          </a:xfrm>
          <a:prstGeom prst="line">
            <a:avLst/>
          </a:prstGeom>
          <a:noFill/>
          <a:ln w="38100" cap="flat" cmpd="sng" algn="ctr">
            <a:solidFill>
              <a:srgbClr val="072063"/>
            </a:solidFill>
            <a:prstDash val="solid"/>
          </a:ln>
          <a:effectLst/>
        </p:spPr>
      </p:cxnSp>
      <p:sp>
        <p:nvSpPr>
          <p:cNvPr id="46" name="矩形 45"/>
          <p:cNvSpPr/>
          <p:nvPr/>
        </p:nvSpPr>
        <p:spPr>
          <a:xfrm>
            <a:off x="7847434" y="4762724"/>
            <a:ext cx="3991327" cy="369332"/>
          </a:xfrm>
          <a:prstGeom prst="rect">
            <a:avLst/>
          </a:prstGeom>
        </p:spPr>
        <p:txBody>
          <a:bodyPr wrap="square">
            <a:spAutoFit/>
          </a:bodyPr>
          <a:lstStyle/>
          <a:p>
            <a:pPr lvl="0" eaLnBrk="0" hangingPunct="0"/>
            <a:r>
              <a:rPr lang="zh-CN" altLang="en-US"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转贴现、质押式回购、买断式回购</a:t>
            </a:r>
          </a:p>
        </p:txBody>
      </p:sp>
      <p:sp>
        <p:nvSpPr>
          <p:cNvPr id="47" name="矩形 46"/>
          <p:cNvSpPr/>
          <p:nvPr/>
        </p:nvSpPr>
        <p:spPr>
          <a:xfrm>
            <a:off x="7847431" y="4404932"/>
            <a:ext cx="3315427" cy="400110"/>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zh-CN" altLang="en-US" sz="2000" b="1" kern="0" noProof="0" dirty="0" smtClean="0">
                <a:solidFill>
                  <a:srgbClr val="072063"/>
                </a:solidFill>
                <a:latin typeface="微软雅黑" panose="020B0503020204020204" pitchFamily="34" charset="-122"/>
                <a:ea typeface="微软雅黑" panose="020B0503020204020204" pitchFamily="34" charset="-122"/>
              </a:rPr>
              <a:t>试用范围</a:t>
            </a:r>
            <a:endParaRPr kumimoji="0" lang="zh-CN" altLang="en-US" sz="2000" b="1" i="0" u="none" strike="noStrike" kern="0" cap="none" spc="0" normalizeH="0" baseline="0" noProof="0" dirty="0" smtClean="0">
              <a:ln>
                <a:noFill/>
              </a:ln>
              <a:solidFill>
                <a:srgbClr val="072063"/>
              </a:solidFill>
              <a:effectLst/>
              <a:uLnTx/>
              <a:uFillTx/>
              <a:latin typeface="微软雅黑" panose="020B0503020204020204" pitchFamily="34" charset="-122"/>
              <a:ea typeface="微软雅黑" panose="020B0503020204020204" pitchFamily="34" charset="-122"/>
            </a:endParaRPr>
          </a:p>
        </p:txBody>
      </p:sp>
      <p:cxnSp>
        <p:nvCxnSpPr>
          <p:cNvPr id="48" name="直接连接符 47"/>
          <p:cNvCxnSpPr/>
          <p:nvPr/>
        </p:nvCxnSpPr>
        <p:spPr>
          <a:xfrm>
            <a:off x="7751390" y="4433058"/>
            <a:ext cx="0" cy="976956"/>
          </a:xfrm>
          <a:prstGeom prst="line">
            <a:avLst/>
          </a:prstGeom>
          <a:noFill/>
          <a:ln w="38100" cap="flat" cmpd="sng" algn="ctr">
            <a:solidFill>
              <a:srgbClr val="072063"/>
            </a:solidFill>
            <a:prstDash val="solid"/>
          </a:ln>
          <a:effectLst/>
        </p:spPr>
      </p:cxnSp>
    </p:spTree>
    <p:extLst>
      <p:ext uri="{BB962C8B-B14F-4D97-AF65-F5344CB8AC3E}">
        <p14:creationId xmlns:p14="http://schemas.microsoft.com/office/powerpoint/2010/main" val="161097048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日期占位符 3"/>
          <p:cNvSpPr>
            <a:spLocks noGrp="1"/>
          </p:cNvSpPr>
          <p:nvPr>
            <p:ph type="dt" sz="quarter" idx="10"/>
          </p:nvPr>
        </p:nvSpPr>
        <p:spPr/>
        <p:txBody>
          <a:bodyPr/>
          <a:lstStyle/>
          <a:p>
            <a:pPr>
              <a:defRPr/>
            </a:pPr>
            <a:fld id="{7159EAC3-0127-4ACF-9E22-E2734FA512C7}" type="datetime1">
              <a:rPr lang="zh-CN" altLang="en-US"/>
              <a:pPr>
                <a:defRPr/>
              </a:pPr>
              <a:t>2018/7/19</a:t>
            </a:fld>
            <a:endParaRPr lang="zh-CN" altLang="en-US" sz="2200">
              <a:solidFill>
                <a:schemeClr val="tx1"/>
              </a:solidFill>
            </a:endParaRPr>
          </a:p>
        </p:txBody>
      </p:sp>
      <p:sp>
        <p:nvSpPr>
          <p:cNvPr id="66563" name="矩形 27"/>
          <p:cNvSpPr>
            <a:spLocks noChangeArrowheads="1"/>
          </p:cNvSpPr>
          <p:nvPr/>
        </p:nvSpPr>
        <p:spPr bwMode="auto">
          <a:xfrm>
            <a:off x="10583" y="6276842"/>
            <a:ext cx="12179830" cy="574808"/>
          </a:xfrm>
          <a:prstGeom prst="rect">
            <a:avLst/>
          </a:prstGeom>
          <a:solidFill>
            <a:srgbClr val="002060"/>
          </a:solidFill>
          <a:ln w="9525">
            <a:noFill/>
            <a:miter lim="800000"/>
          </a:ln>
        </p:spPr>
        <p:txBody>
          <a:bodyPr lIns="112864" tIns="56432" rIns="112864" bIns="56432"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66564" name="矩形 28"/>
          <p:cNvSpPr>
            <a:spLocks noChangeArrowheads="1"/>
          </p:cNvSpPr>
          <p:nvPr/>
        </p:nvSpPr>
        <p:spPr bwMode="auto">
          <a:xfrm>
            <a:off x="10583" y="6264139"/>
            <a:ext cx="12179830" cy="125441"/>
          </a:xfrm>
          <a:prstGeom prst="rect">
            <a:avLst/>
          </a:prstGeom>
          <a:solidFill>
            <a:srgbClr val="595959"/>
          </a:solidFill>
          <a:ln w="9525">
            <a:noFill/>
            <a:miter lim="800000"/>
          </a:ln>
        </p:spPr>
        <p:txBody>
          <a:bodyPr lIns="112864" tIns="56432" rIns="112864" bIns="56432"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66565" name="矩形 4"/>
          <p:cNvSpPr>
            <a:spLocks noChangeArrowheads="1"/>
          </p:cNvSpPr>
          <p:nvPr/>
        </p:nvSpPr>
        <p:spPr bwMode="auto">
          <a:xfrm>
            <a:off x="10810527" y="541463"/>
            <a:ext cx="74074" cy="431900"/>
          </a:xfrm>
          <a:prstGeom prst="rect">
            <a:avLst/>
          </a:prstGeom>
          <a:solidFill>
            <a:srgbClr val="002060"/>
          </a:solidFill>
          <a:ln w="9525">
            <a:noFill/>
            <a:miter lim="800000"/>
          </a:ln>
        </p:spPr>
        <p:txBody>
          <a:bodyPr lIns="112864" tIns="56432" rIns="112864" bIns="56432" anchor="ctr"/>
          <a:lstStyle/>
          <a:p>
            <a:pPr algn="ctr"/>
            <a:endParaRPr lang="zh-CN" altLang="zh-CN">
              <a:solidFill>
                <a:srgbClr val="FFFFFF"/>
              </a:solidFill>
              <a:ea typeface="方正兰亭细黑_GBK"/>
              <a:cs typeface="方正兰亭细黑_GBK"/>
            </a:endParaRPr>
          </a:p>
        </p:txBody>
      </p:sp>
      <p:sp>
        <p:nvSpPr>
          <p:cNvPr id="66566" name="矩形 5"/>
          <p:cNvSpPr>
            <a:spLocks noChangeArrowheads="1"/>
          </p:cNvSpPr>
          <p:nvPr/>
        </p:nvSpPr>
        <p:spPr bwMode="auto">
          <a:xfrm>
            <a:off x="10711057" y="744711"/>
            <a:ext cx="63492" cy="225478"/>
          </a:xfrm>
          <a:prstGeom prst="rect">
            <a:avLst/>
          </a:prstGeom>
          <a:solidFill>
            <a:srgbClr val="002060"/>
          </a:solidFill>
          <a:ln w="9525">
            <a:noFill/>
            <a:miter lim="800000"/>
          </a:ln>
        </p:spPr>
        <p:txBody>
          <a:bodyPr lIns="112864" tIns="56432" rIns="112864" bIns="56432" anchor="ctr"/>
          <a:lstStyle/>
          <a:p>
            <a:pPr algn="ctr"/>
            <a:endParaRPr lang="zh-CN" altLang="zh-CN">
              <a:solidFill>
                <a:srgbClr val="FFFFFF"/>
              </a:solidFill>
              <a:ea typeface="方正兰亭细黑_GBK"/>
              <a:cs typeface="方正兰亭细黑_GBK"/>
            </a:endParaRPr>
          </a:p>
        </p:txBody>
      </p:sp>
      <p:grpSp>
        <p:nvGrpSpPr>
          <p:cNvPr id="2" name="Group 9"/>
          <p:cNvGrpSpPr/>
          <p:nvPr/>
        </p:nvGrpSpPr>
        <p:grpSpPr bwMode="auto">
          <a:xfrm>
            <a:off x="335317" y="-179429"/>
            <a:ext cx="9072256" cy="1376682"/>
            <a:chOff x="-210740" y="0"/>
            <a:chExt cx="9073427" cy="1214438"/>
          </a:xfrm>
        </p:grpSpPr>
        <p:grpSp>
          <p:nvGrpSpPr>
            <p:cNvPr id="3" name="Group 10"/>
            <p:cNvGrpSpPr/>
            <p:nvPr/>
          </p:nvGrpSpPr>
          <p:grpSpPr bwMode="auto">
            <a:xfrm>
              <a:off x="-210740" y="0"/>
              <a:ext cx="4432155" cy="1214438"/>
              <a:chOff x="-210726" y="0"/>
              <a:chExt cx="4431857" cy="1217711"/>
            </a:xfrm>
          </p:grpSpPr>
          <p:grpSp>
            <p:nvGrpSpPr>
              <p:cNvPr id="4" name="Group 11"/>
              <p:cNvGrpSpPr/>
              <p:nvPr/>
            </p:nvGrpSpPr>
            <p:grpSpPr bwMode="auto">
              <a:xfrm>
                <a:off x="-210726" y="0"/>
                <a:ext cx="2640349" cy="1217711"/>
                <a:chOff x="-210726" y="0"/>
                <a:chExt cx="2640349" cy="1217711"/>
              </a:xfrm>
            </p:grpSpPr>
            <p:sp>
              <p:nvSpPr>
                <p:cNvPr id="66585" name="椭圆 30"/>
                <p:cNvSpPr>
                  <a:spLocks noChangeArrowheads="1"/>
                </p:cNvSpPr>
                <p:nvPr/>
              </p:nvSpPr>
              <p:spPr bwMode="auto">
                <a:xfrm>
                  <a:off x="-210726" y="618546"/>
                  <a:ext cx="831457" cy="599165"/>
                </a:xfrm>
                <a:prstGeom prst="ellipse">
                  <a:avLst/>
                </a:prstGeom>
                <a:solidFill>
                  <a:srgbClr val="FFC000"/>
                </a:solidFill>
                <a:ln w="9525">
                  <a:noFill/>
                  <a:round/>
                </a:ln>
              </p:spPr>
              <p:txBody>
                <a:bodyPr anchor="ctr"/>
                <a:lstStyle/>
                <a:p>
                  <a:pPr algn="ctr"/>
                  <a:endParaRPr lang="zh-CN" altLang="zh-CN" sz="1400">
                    <a:solidFill>
                      <a:srgbClr val="FFFFFF"/>
                    </a:solidFill>
                    <a:latin typeface="宋体" panose="02010600030101010101" pitchFamily="2" charset="-122"/>
                    <a:sym typeface="宋体" panose="02010600030101010101" pitchFamily="2" charset="-122"/>
                  </a:endParaRPr>
                </a:p>
              </p:txBody>
            </p:sp>
            <p:sp>
              <p:nvSpPr>
                <p:cNvPr id="66586" name="TextBox 31"/>
                <p:cNvSpPr>
                  <a:spLocks noChangeArrowheads="1"/>
                </p:cNvSpPr>
                <p:nvPr/>
              </p:nvSpPr>
              <p:spPr bwMode="auto">
                <a:xfrm>
                  <a:off x="182534" y="0"/>
                  <a:ext cx="2247089" cy="993662"/>
                </a:xfrm>
                <a:prstGeom prst="rect">
                  <a:avLst/>
                </a:prstGeom>
                <a:noFill/>
                <a:ln w="9525">
                  <a:noFill/>
                  <a:miter lim="800000"/>
                </a:ln>
              </p:spPr>
              <p:txBody>
                <a:bodyPr>
                  <a:spAutoFit/>
                </a:bodyPr>
                <a:lstStyle/>
                <a:p>
                  <a:endParaRPr lang="zh-CN" altLang="en-US" sz="6700" dirty="0">
                    <a:solidFill>
                      <a:srgbClr val="000000"/>
                    </a:solidFill>
                    <a:sym typeface="Calibri" panose="020F0502020204030204" pitchFamily="34" charset="0"/>
                  </a:endParaRPr>
                </a:p>
              </p:txBody>
            </p:sp>
          </p:grpSp>
          <p:sp>
            <p:nvSpPr>
              <p:cNvPr id="66584" name="直接连接符 21"/>
              <p:cNvSpPr>
                <a:spLocks noChangeShapeType="1"/>
              </p:cNvSpPr>
              <p:nvPr/>
            </p:nvSpPr>
            <p:spPr bwMode="auto">
              <a:xfrm>
                <a:off x="620731" y="1024061"/>
                <a:ext cx="3600400" cy="1"/>
              </a:xfrm>
              <a:prstGeom prst="line">
                <a:avLst/>
              </a:prstGeom>
              <a:noFill/>
              <a:ln w="19050">
                <a:solidFill>
                  <a:srgbClr val="002060"/>
                </a:solidFill>
                <a:round/>
              </a:ln>
            </p:spPr>
            <p:txBody>
              <a:bodyPr/>
              <a:lstStyle/>
              <a:p>
                <a:endParaRPr lang="zh-CN" altLang="en-US"/>
              </a:p>
            </p:txBody>
          </p:sp>
        </p:grpSp>
        <p:sp>
          <p:nvSpPr>
            <p:cNvPr id="66582" name="TextBox 22"/>
            <p:cNvSpPr>
              <a:spLocks noChangeArrowheads="1"/>
            </p:cNvSpPr>
            <p:nvPr/>
          </p:nvSpPr>
          <p:spPr bwMode="auto">
            <a:xfrm>
              <a:off x="2069382" y="543933"/>
              <a:ext cx="6793305" cy="488709"/>
            </a:xfrm>
            <a:prstGeom prst="rect">
              <a:avLst/>
            </a:prstGeom>
            <a:noFill/>
            <a:ln w="9525">
              <a:noFill/>
              <a:miter lim="800000"/>
            </a:ln>
          </p:spPr>
          <p:txBody>
            <a:bodyPr wrap="square">
              <a:spAutoFit/>
            </a:bodyPr>
            <a:lstStyle/>
            <a:p>
              <a:r>
                <a:rPr lang="zh-CN" altLang="en-US" sz="3000" b="1" dirty="0" smtClean="0">
                  <a:solidFill>
                    <a:srgbClr val="262626"/>
                  </a:solidFill>
                  <a:latin typeface="微软雅黑" pitchFamily="34" charset="-122"/>
                  <a:ea typeface="微软雅黑" pitchFamily="34" charset="-122"/>
                  <a:sym typeface="微软雅黑" pitchFamily="34" charset="-122"/>
                </a:rPr>
                <a:t>票据交易：意向询价</a:t>
              </a:r>
              <a:r>
                <a:rPr lang="en-US" altLang="zh-CN" sz="3000" b="1" dirty="0" smtClean="0">
                  <a:solidFill>
                    <a:srgbClr val="262626"/>
                  </a:solidFill>
                  <a:latin typeface="微软雅黑" pitchFamily="34" charset="-122"/>
                  <a:ea typeface="微软雅黑" pitchFamily="34" charset="-122"/>
                  <a:sym typeface="微软雅黑" pitchFamily="34" charset="-122"/>
                </a:rPr>
                <a:t>——</a:t>
              </a:r>
              <a:r>
                <a:rPr lang="zh-CN" altLang="en-US" sz="3000" b="1" dirty="0" smtClean="0">
                  <a:solidFill>
                    <a:srgbClr val="262626"/>
                  </a:solidFill>
                  <a:latin typeface="微软雅黑" pitchFamily="34" charset="-122"/>
                  <a:ea typeface="微软雅黑" pitchFamily="34" charset="-122"/>
                  <a:sym typeface="微软雅黑" pitchFamily="34" charset="-122"/>
                </a:rPr>
                <a:t>交易要点</a:t>
              </a:r>
              <a:endParaRPr lang="zh-CN" altLang="en-US" dirty="0"/>
            </a:p>
          </p:txBody>
        </p:sp>
      </p:grpSp>
      <p:sp>
        <p:nvSpPr>
          <p:cNvPr id="66570" name="椭圆 30"/>
          <p:cNvSpPr>
            <a:spLocks noChangeArrowheads="1"/>
          </p:cNvSpPr>
          <p:nvPr/>
        </p:nvSpPr>
        <p:spPr bwMode="auto">
          <a:xfrm>
            <a:off x="10179842" y="441427"/>
            <a:ext cx="950260" cy="755825"/>
          </a:xfrm>
          <a:prstGeom prst="ellipse">
            <a:avLst/>
          </a:prstGeom>
          <a:solidFill>
            <a:srgbClr val="FFC000"/>
          </a:solidFill>
          <a:ln w="9525">
            <a:noFill/>
            <a:round/>
          </a:ln>
        </p:spPr>
        <p:txBody>
          <a:bodyPr lIns="112864" tIns="56432" rIns="112864" bIns="56432" anchor="ctr"/>
          <a:lstStyle/>
          <a:p>
            <a:pPr algn="ctr"/>
            <a:endParaRPr lang="zh-CN" altLang="en-US" sz="1400">
              <a:solidFill>
                <a:srgbClr val="FFFFFF"/>
              </a:solidFill>
              <a:latin typeface="宋体" panose="02010600030101010101" pitchFamily="2" charset="-122"/>
              <a:sym typeface="宋体" panose="02010600030101010101" pitchFamily="2" charset="-122"/>
            </a:endParaRPr>
          </a:p>
        </p:txBody>
      </p:sp>
      <p:sp>
        <p:nvSpPr>
          <p:cNvPr id="66571" name="矩形 3"/>
          <p:cNvSpPr>
            <a:spLocks noChangeArrowheads="1"/>
          </p:cNvSpPr>
          <p:nvPr/>
        </p:nvSpPr>
        <p:spPr bwMode="auto">
          <a:xfrm>
            <a:off x="10727988" y="655790"/>
            <a:ext cx="1271950" cy="431900"/>
          </a:xfrm>
          <a:prstGeom prst="rect">
            <a:avLst/>
          </a:prstGeom>
          <a:solidFill>
            <a:srgbClr val="002060"/>
          </a:solidFill>
          <a:ln w="9525">
            <a:noFill/>
            <a:miter lim="800000"/>
          </a:ln>
        </p:spPr>
        <p:txBody>
          <a:bodyPr lIns="112864" tIns="56432" rIns="112864" bIns="56432" anchor="ctr"/>
          <a:lstStyle/>
          <a:p>
            <a:pPr algn="ctr"/>
            <a:fld id="{D5A29F87-DCCC-4268-ABAF-31CD906B70CB}" type="slidenum">
              <a:rPr lang="zh-CN" altLang="zh-CN" b="1">
                <a:solidFill>
                  <a:srgbClr val="FFFFFF"/>
                </a:solidFill>
                <a:ea typeface="方正兰亭细黑_GBK"/>
                <a:cs typeface="方正兰亭细黑_GBK"/>
              </a:rPr>
              <a:pPr algn="ctr"/>
              <a:t>34</a:t>
            </a:fld>
            <a:endParaRPr lang="zh-CN" altLang="zh-CN" b="1">
              <a:solidFill>
                <a:srgbClr val="FFFFFF"/>
              </a:solidFill>
              <a:ea typeface="方正兰亭细黑_GBK"/>
              <a:cs typeface="方正兰亭细黑_GBK"/>
            </a:endParaRPr>
          </a:p>
        </p:txBody>
      </p:sp>
      <p:sp>
        <p:nvSpPr>
          <p:cNvPr id="26" name="TextBox 31"/>
          <p:cNvSpPr/>
          <p:nvPr/>
        </p:nvSpPr>
        <p:spPr>
          <a:xfrm>
            <a:off x="239318" y="-147626"/>
            <a:ext cx="2507516" cy="1483572"/>
          </a:xfrm>
          <a:prstGeom prst="rect">
            <a:avLst/>
          </a:prstGeom>
          <a:noFill/>
          <a:ln w="9525">
            <a:noFill/>
          </a:ln>
        </p:spPr>
        <p:txBody>
          <a:bodyPr wrap="square" lIns="112864" tIns="56432" rIns="112864" bIns="56432">
            <a:spAutoFit/>
          </a:bodyPr>
          <a:lstStyle/>
          <a:p>
            <a:pPr lvl="0" eaLnBrk="1" hangingPunct="1"/>
            <a:r>
              <a:rPr lang="en-US" altLang="zh-CN" sz="8900" b="1" dirty="0" smtClean="0">
                <a:solidFill>
                  <a:srgbClr val="002060"/>
                </a:solidFill>
                <a:latin typeface="Times New Roman" panose="02020603050405020304" pitchFamily="18" charset="0"/>
                <a:sym typeface="Times New Roman" panose="02020603050405020304" pitchFamily="18" charset="0"/>
              </a:rPr>
              <a:t>1.</a:t>
            </a:r>
            <a:r>
              <a:rPr lang="en-US" altLang="zh-CN" sz="6700" b="1" dirty="0" smtClean="0">
                <a:solidFill>
                  <a:srgbClr val="002060"/>
                </a:solidFill>
                <a:latin typeface="Times New Roman" panose="02020603050405020304" pitchFamily="18" charset="0"/>
                <a:sym typeface="Times New Roman" panose="02020603050405020304" pitchFamily="18" charset="0"/>
              </a:rPr>
              <a:t>6.</a:t>
            </a:r>
            <a:r>
              <a:rPr lang="en-US" altLang="zh-CN" sz="5900" b="1" dirty="0" smtClean="0">
                <a:solidFill>
                  <a:srgbClr val="002060"/>
                </a:solidFill>
                <a:latin typeface="Times New Roman" panose="02020603050405020304" pitchFamily="18" charset="0"/>
                <a:sym typeface="Times New Roman" panose="02020603050405020304" pitchFamily="18" charset="0"/>
              </a:rPr>
              <a:t>14</a:t>
            </a:r>
            <a:endParaRPr lang="zh-CN" altLang="en-US" sz="5900" dirty="0">
              <a:sym typeface="Calibri" panose="020F0502020204030204" pitchFamily="34" charset="0"/>
            </a:endParaRPr>
          </a:p>
        </p:txBody>
      </p:sp>
      <p:sp>
        <p:nvSpPr>
          <p:cNvPr id="43" name="椭圆 42"/>
          <p:cNvSpPr>
            <a:spLocks noChangeArrowheads="1"/>
          </p:cNvSpPr>
          <p:nvPr/>
        </p:nvSpPr>
        <p:spPr bwMode="auto">
          <a:xfrm>
            <a:off x="7211574" y="1485806"/>
            <a:ext cx="2196000" cy="2052000"/>
          </a:xfrm>
          <a:prstGeom prst="ellipse">
            <a:avLst/>
          </a:prstGeom>
          <a:gradFill flip="none" rotWithShape="1">
            <a:gsLst>
              <a:gs pos="0">
                <a:sysClr val="window" lastClr="FFFFFF"/>
              </a:gs>
              <a:gs pos="100000">
                <a:sysClr val="window" lastClr="FFFFFF">
                  <a:lumMod val="75000"/>
                </a:sysClr>
              </a:gs>
            </a:gsLst>
            <a:lin ang="13500000" scaled="1"/>
            <a:tileRect/>
          </a:gradFill>
          <a:ln w="25400" cap="flat" cmpd="sng" algn="ctr">
            <a:gradFill flip="none" rotWithShape="1">
              <a:gsLst>
                <a:gs pos="0">
                  <a:sysClr val="window" lastClr="FFFFFF">
                    <a:lumMod val="100000"/>
                  </a:sysClr>
                </a:gs>
                <a:gs pos="100000">
                  <a:sysClr val="window" lastClr="FFFFFF">
                    <a:lumMod val="85000"/>
                  </a:sysClr>
                </a:gs>
              </a:gsLst>
              <a:lin ang="2700000" scaled="1"/>
              <a:tileRect/>
            </a:gradFill>
            <a:prstDash val="solid"/>
          </a:ln>
          <a:effectLst>
            <a:outerShdw blurRad="203200" dist="152400" dir="2700000" algn="tl" rotWithShape="0">
              <a:prstClr val="black">
                <a:alpha val="60000"/>
              </a:prstClr>
            </a:outerShdw>
          </a:effectLst>
          <a:ex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zh-CN" sz="2000" b="0" i="0" u="none" strike="noStrike" kern="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sym typeface="微软雅黑" pitchFamily="34" charset="-122"/>
            </a:endParaRPr>
          </a:p>
        </p:txBody>
      </p:sp>
      <p:grpSp>
        <p:nvGrpSpPr>
          <p:cNvPr id="67" name="组合 66"/>
          <p:cNvGrpSpPr/>
          <p:nvPr/>
        </p:nvGrpSpPr>
        <p:grpSpPr>
          <a:xfrm>
            <a:off x="1306674" y="1485578"/>
            <a:ext cx="9361040" cy="4314695"/>
            <a:chOff x="865441" y="650403"/>
            <a:chExt cx="7651003" cy="3701657"/>
          </a:xfrm>
        </p:grpSpPr>
        <p:cxnSp>
          <p:nvCxnSpPr>
            <p:cNvPr id="68" name="直接连接符 20"/>
            <p:cNvCxnSpPr>
              <a:cxnSpLocks noChangeShapeType="1"/>
              <a:stCxn id="75" idx="7"/>
            </p:cNvCxnSpPr>
            <p:nvPr/>
          </p:nvCxnSpPr>
          <p:spPr bwMode="auto">
            <a:xfrm flipV="1">
              <a:off x="5298166" y="2170804"/>
              <a:ext cx="654524" cy="576569"/>
            </a:xfrm>
            <a:prstGeom prst="line">
              <a:avLst/>
            </a:prstGeom>
            <a:noFill/>
            <a:ln w="28575">
              <a:solidFill>
                <a:srgbClr val="072063"/>
              </a:solidFill>
              <a:miter lim="800000"/>
              <a:headEnd/>
              <a:tailEnd/>
            </a:ln>
            <a:extLst>
              <a:ext uri="{909E8E84-426E-40DD-AFC4-6F175D3DCCD1}">
                <a14:hiddenFill xmlns:a14="http://schemas.microsoft.com/office/drawing/2010/main">
                  <a:noFill/>
                </a14:hiddenFill>
              </a:ext>
            </a:extLst>
          </p:spPr>
        </p:cxnSp>
        <p:cxnSp>
          <p:nvCxnSpPr>
            <p:cNvPr id="69" name="直接连接符 72"/>
            <p:cNvCxnSpPr>
              <a:cxnSpLocks noChangeShapeType="1"/>
              <a:endCxn id="82" idx="1"/>
            </p:cNvCxnSpPr>
            <p:nvPr/>
          </p:nvCxnSpPr>
          <p:spPr bwMode="auto">
            <a:xfrm>
              <a:off x="7489716" y="1527065"/>
              <a:ext cx="279459" cy="125021"/>
            </a:xfrm>
            <a:prstGeom prst="line">
              <a:avLst/>
            </a:prstGeom>
            <a:noFill/>
            <a:ln w="28575">
              <a:solidFill>
                <a:srgbClr val="072063"/>
              </a:solidFill>
              <a:miter lim="800000"/>
              <a:headEnd/>
              <a:tailEnd/>
            </a:ln>
            <a:extLst>
              <a:ext uri="{909E8E84-426E-40DD-AFC4-6F175D3DCCD1}">
                <a14:hiddenFill xmlns:a14="http://schemas.microsoft.com/office/drawing/2010/main">
                  <a:noFill/>
                </a14:hiddenFill>
              </a:ext>
            </a:extLst>
          </p:spPr>
        </p:cxnSp>
        <p:cxnSp>
          <p:nvCxnSpPr>
            <p:cNvPr id="70" name="直接连接符 13"/>
            <p:cNvCxnSpPr>
              <a:cxnSpLocks noChangeShapeType="1"/>
              <a:endCxn id="75" idx="3"/>
            </p:cNvCxnSpPr>
            <p:nvPr/>
          </p:nvCxnSpPr>
          <p:spPr bwMode="auto">
            <a:xfrm flipV="1">
              <a:off x="3983527" y="3616008"/>
              <a:ext cx="446004" cy="415641"/>
            </a:xfrm>
            <a:prstGeom prst="line">
              <a:avLst/>
            </a:prstGeom>
            <a:noFill/>
            <a:ln w="28575">
              <a:solidFill>
                <a:srgbClr val="072063"/>
              </a:solidFill>
              <a:miter lim="800000"/>
              <a:headEnd/>
              <a:tailEnd/>
            </a:ln>
            <a:extLst>
              <a:ext uri="{909E8E84-426E-40DD-AFC4-6F175D3DCCD1}">
                <a14:hiddenFill xmlns:a14="http://schemas.microsoft.com/office/drawing/2010/main">
                  <a:noFill/>
                </a14:hiddenFill>
              </a:ext>
            </a:extLst>
          </p:spPr>
        </p:cxnSp>
        <p:sp>
          <p:nvSpPr>
            <p:cNvPr id="71" name="椭圆 70"/>
            <p:cNvSpPr>
              <a:spLocks noChangeArrowheads="1"/>
            </p:cNvSpPr>
            <p:nvPr/>
          </p:nvSpPr>
          <p:spPr bwMode="auto">
            <a:xfrm>
              <a:off x="1400442" y="2566460"/>
              <a:ext cx="1000171" cy="1001642"/>
            </a:xfrm>
            <a:prstGeom prst="ellipse">
              <a:avLst/>
            </a:prstGeom>
            <a:gradFill flip="none" rotWithShape="1">
              <a:gsLst>
                <a:gs pos="0">
                  <a:sysClr val="window" lastClr="FFFFFF"/>
                </a:gs>
                <a:gs pos="100000">
                  <a:sysClr val="window" lastClr="FFFFFF">
                    <a:lumMod val="75000"/>
                  </a:sysClr>
                </a:gs>
              </a:gsLst>
              <a:lin ang="13500000" scaled="1"/>
              <a:tileRect/>
            </a:gradFill>
            <a:ln w="25400" cap="flat" cmpd="sng" algn="ctr">
              <a:gradFill flip="none" rotWithShape="1">
                <a:gsLst>
                  <a:gs pos="0">
                    <a:sysClr val="window" lastClr="FFFFFF">
                      <a:lumMod val="100000"/>
                    </a:sysClr>
                  </a:gs>
                  <a:gs pos="100000">
                    <a:sysClr val="window" lastClr="FFFFFF">
                      <a:lumMod val="85000"/>
                    </a:sysClr>
                  </a:gs>
                </a:gsLst>
                <a:lin ang="2700000" scaled="1"/>
                <a:tileRect/>
              </a:gradFill>
              <a:prstDash val="solid"/>
            </a:ln>
            <a:effectLst>
              <a:outerShdw blurRad="203200" dist="152400" dir="2700000" algn="tl" rotWithShape="0">
                <a:prstClr val="black">
                  <a:alpha val="60000"/>
                </a:prstClr>
              </a:outerShdw>
            </a:effectLst>
            <a:ex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zh-CN" sz="2000" b="0" i="0" u="none" strike="noStrike" kern="0" cap="none" spc="0" normalizeH="0" baseline="0" noProof="0" smtClean="0">
                <a:ln>
                  <a:noFill/>
                </a:ln>
                <a:solidFill>
                  <a:prstClr val="white"/>
                </a:solidFill>
                <a:effectLst/>
                <a:uLnTx/>
                <a:uFillTx/>
                <a:latin typeface="微软雅黑" panose="020B0503020204020204" pitchFamily="34" charset="-122"/>
                <a:ea typeface="微软雅黑" panose="020B0503020204020204" pitchFamily="34" charset="-122"/>
                <a:sym typeface="微软雅黑" pitchFamily="34" charset="-122"/>
              </a:endParaRPr>
            </a:p>
          </p:txBody>
        </p:sp>
        <p:sp>
          <p:nvSpPr>
            <p:cNvPr id="72" name="椭圆 5"/>
            <p:cNvSpPr>
              <a:spLocks noChangeArrowheads="1"/>
            </p:cNvSpPr>
            <p:nvPr/>
          </p:nvSpPr>
          <p:spPr bwMode="auto">
            <a:xfrm>
              <a:off x="1467120" y="2633237"/>
              <a:ext cx="866815" cy="868089"/>
            </a:xfrm>
            <a:prstGeom prst="ellipse">
              <a:avLst/>
            </a:prstGeom>
            <a:solidFill>
              <a:srgbClr val="072063"/>
            </a:solidFill>
            <a:ln w="25400" cap="flat" cmpd="sng" algn="ctr">
              <a:solidFill>
                <a:srgbClr val="083451"/>
              </a:solidFill>
              <a:prstDash val="solid"/>
            </a:ln>
            <a:effectLst>
              <a:outerShdw blurRad="381000" dist="254000" dir="2700000" algn="tl" rotWithShape="0">
                <a:prstClr val="black">
                  <a:alpha val="6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zh-CN" sz="2000" b="0" i="0" u="none" strike="noStrike" kern="0" cap="none" spc="0" normalizeH="0" baseline="0" noProof="0" smtClean="0">
                <a:ln>
                  <a:noFill/>
                </a:ln>
                <a:solidFill>
                  <a:prstClr val="white"/>
                </a:solidFill>
                <a:effectLst/>
                <a:uLnTx/>
                <a:uFillTx/>
                <a:latin typeface="微软雅黑" panose="020B0503020204020204" pitchFamily="34" charset="-122"/>
                <a:ea typeface="微软雅黑" panose="020B0503020204020204" pitchFamily="34" charset="-122"/>
                <a:sym typeface="微软雅黑" pitchFamily="34" charset="-122"/>
              </a:endParaRPr>
            </a:p>
          </p:txBody>
        </p:sp>
        <p:sp>
          <p:nvSpPr>
            <p:cNvPr id="73" name="椭圆 27"/>
            <p:cNvSpPr>
              <a:spLocks noChangeArrowheads="1"/>
            </p:cNvSpPr>
            <p:nvPr/>
          </p:nvSpPr>
          <p:spPr bwMode="auto">
            <a:xfrm>
              <a:off x="2432971" y="1233881"/>
              <a:ext cx="1372293" cy="1372293"/>
            </a:xfrm>
            <a:prstGeom prst="ellipse">
              <a:avLst/>
            </a:prstGeom>
            <a:gradFill flip="none" rotWithShape="1">
              <a:gsLst>
                <a:gs pos="0">
                  <a:sysClr val="window" lastClr="FFFFFF"/>
                </a:gs>
                <a:gs pos="100000">
                  <a:sysClr val="window" lastClr="FFFFFF">
                    <a:lumMod val="75000"/>
                  </a:sysClr>
                </a:gs>
              </a:gsLst>
              <a:lin ang="13500000" scaled="1"/>
              <a:tileRect/>
            </a:gradFill>
            <a:ln w="25400" cap="flat" cmpd="sng" algn="ctr">
              <a:gradFill flip="none" rotWithShape="1">
                <a:gsLst>
                  <a:gs pos="0">
                    <a:sysClr val="window" lastClr="FFFFFF">
                      <a:lumMod val="100000"/>
                    </a:sysClr>
                  </a:gs>
                  <a:gs pos="100000">
                    <a:sysClr val="window" lastClr="FFFFFF">
                      <a:lumMod val="85000"/>
                    </a:sysClr>
                  </a:gs>
                </a:gsLst>
                <a:lin ang="2700000" scaled="1"/>
                <a:tileRect/>
              </a:gradFill>
              <a:prstDash val="solid"/>
            </a:ln>
            <a:effectLst>
              <a:outerShdw blurRad="203200" dist="152400" dir="2700000" algn="tl" rotWithShape="0">
                <a:prstClr val="black">
                  <a:alpha val="60000"/>
                </a:prstClr>
              </a:outerShdw>
            </a:effectLst>
            <a:ex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zh-CN" sz="2000" b="0" i="0" u="none" strike="noStrike" kern="0" cap="none" spc="0" normalizeH="0" baseline="0" noProof="0" smtClean="0">
                <a:ln>
                  <a:noFill/>
                </a:ln>
                <a:solidFill>
                  <a:prstClr val="white"/>
                </a:solidFill>
                <a:effectLst/>
                <a:uLnTx/>
                <a:uFillTx/>
                <a:latin typeface="微软雅黑" panose="020B0503020204020204" pitchFamily="34" charset="-122"/>
                <a:ea typeface="微软雅黑" panose="020B0503020204020204" pitchFamily="34" charset="-122"/>
                <a:sym typeface="微软雅黑" pitchFamily="34" charset="-122"/>
              </a:endParaRPr>
            </a:p>
          </p:txBody>
        </p:sp>
        <p:sp>
          <p:nvSpPr>
            <p:cNvPr id="74" name="椭圆 28"/>
            <p:cNvSpPr>
              <a:spLocks noChangeArrowheads="1"/>
            </p:cNvSpPr>
            <p:nvPr/>
          </p:nvSpPr>
          <p:spPr bwMode="auto">
            <a:xfrm>
              <a:off x="2524458" y="1325367"/>
              <a:ext cx="1189321" cy="1189321"/>
            </a:xfrm>
            <a:prstGeom prst="ellipse">
              <a:avLst/>
            </a:prstGeom>
            <a:solidFill>
              <a:srgbClr val="072063"/>
            </a:solidFill>
            <a:ln w="25400" cap="flat" cmpd="sng" algn="ctr">
              <a:solidFill>
                <a:srgbClr val="083451"/>
              </a:solidFill>
              <a:prstDash val="solid"/>
            </a:ln>
            <a:effectLst>
              <a:outerShdw blurRad="381000" dist="254000" dir="2700000" algn="tl" rotWithShape="0">
                <a:prstClr val="black">
                  <a:alpha val="6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zh-CN" sz="2000" b="0" i="0" u="none" strike="noStrike" kern="0" cap="none" spc="0" normalizeH="0" baseline="0" noProof="0" smtClean="0">
                <a:ln>
                  <a:noFill/>
                </a:ln>
                <a:solidFill>
                  <a:prstClr val="white"/>
                </a:solidFill>
                <a:effectLst/>
                <a:uLnTx/>
                <a:uFillTx/>
                <a:latin typeface="微软雅黑" panose="020B0503020204020204" pitchFamily="34" charset="-122"/>
                <a:ea typeface="微软雅黑" panose="020B0503020204020204" pitchFamily="34" charset="-122"/>
                <a:sym typeface="微软雅黑" pitchFamily="34" charset="-122"/>
              </a:endParaRPr>
            </a:p>
          </p:txBody>
        </p:sp>
        <p:sp>
          <p:nvSpPr>
            <p:cNvPr id="75" name="椭圆 32"/>
            <p:cNvSpPr>
              <a:spLocks noChangeArrowheads="1"/>
            </p:cNvSpPr>
            <p:nvPr/>
          </p:nvSpPr>
          <p:spPr bwMode="auto">
            <a:xfrm>
              <a:off x="4249457" y="2566460"/>
              <a:ext cx="1229622" cy="1229622"/>
            </a:xfrm>
            <a:prstGeom prst="ellipse">
              <a:avLst/>
            </a:prstGeom>
            <a:gradFill flip="none" rotWithShape="1">
              <a:gsLst>
                <a:gs pos="0">
                  <a:sysClr val="window" lastClr="FFFFFF"/>
                </a:gs>
                <a:gs pos="100000">
                  <a:sysClr val="window" lastClr="FFFFFF">
                    <a:lumMod val="85000"/>
                  </a:sysClr>
                </a:gs>
              </a:gsLst>
              <a:lin ang="13500000" scaled="1"/>
              <a:tileRect/>
            </a:gradFill>
            <a:ln w="25400" cap="flat" cmpd="sng" algn="ctr">
              <a:gradFill flip="none" rotWithShape="1">
                <a:gsLst>
                  <a:gs pos="0">
                    <a:sysClr val="window" lastClr="FFFFFF">
                      <a:lumMod val="100000"/>
                    </a:sysClr>
                  </a:gs>
                  <a:gs pos="100000">
                    <a:sysClr val="window" lastClr="FFFFFF">
                      <a:lumMod val="85000"/>
                    </a:sysClr>
                  </a:gs>
                </a:gsLst>
                <a:lin ang="2700000" scaled="1"/>
                <a:tileRect/>
              </a:gradFill>
              <a:prstDash val="solid"/>
            </a:ln>
            <a:effectLst>
              <a:outerShdw blurRad="203200" dist="152400" dir="2700000" algn="tl" rotWithShape="0">
                <a:prstClr val="black">
                  <a:alpha val="60000"/>
                </a:prstClr>
              </a:outerShdw>
            </a:effectLst>
            <a:ex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zh-CN" sz="2000" b="0" i="0" u="none" strike="noStrike" kern="0" cap="none" spc="0" normalizeH="0" baseline="0" noProof="0" smtClean="0">
                <a:ln>
                  <a:noFill/>
                </a:ln>
                <a:solidFill>
                  <a:prstClr val="white"/>
                </a:solidFill>
                <a:effectLst/>
                <a:uLnTx/>
                <a:uFillTx/>
                <a:latin typeface="微软雅黑" panose="020B0503020204020204" pitchFamily="34" charset="-122"/>
                <a:ea typeface="微软雅黑" panose="020B0503020204020204" pitchFamily="34" charset="-122"/>
                <a:sym typeface="微软雅黑" pitchFamily="34" charset="-122"/>
              </a:endParaRPr>
            </a:p>
          </p:txBody>
        </p:sp>
        <p:sp>
          <p:nvSpPr>
            <p:cNvPr id="76" name="椭圆 33"/>
            <p:cNvSpPr>
              <a:spLocks noChangeArrowheads="1"/>
            </p:cNvSpPr>
            <p:nvPr/>
          </p:nvSpPr>
          <p:spPr bwMode="auto">
            <a:xfrm>
              <a:off x="4331432" y="2648436"/>
              <a:ext cx="1065673" cy="1065673"/>
            </a:xfrm>
            <a:prstGeom prst="ellipse">
              <a:avLst/>
            </a:prstGeom>
            <a:solidFill>
              <a:srgbClr val="072063"/>
            </a:solidFill>
            <a:ln w="25400" cap="flat" cmpd="sng" algn="ctr">
              <a:solidFill>
                <a:srgbClr val="083451"/>
              </a:solidFill>
              <a:prstDash val="solid"/>
            </a:ln>
            <a:effectLst>
              <a:outerShdw blurRad="381000" dist="254000" dir="2700000" algn="tl" rotWithShape="0">
                <a:prstClr val="black">
                  <a:alpha val="6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zh-CN" sz="2000" b="0" i="0" u="none" strike="noStrike" kern="0" cap="none" spc="0" normalizeH="0" baseline="0" noProof="0" smtClean="0">
                <a:ln>
                  <a:noFill/>
                </a:ln>
                <a:solidFill>
                  <a:prstClr val="white"/>
                </a:solidFill>
                <a:effectLst/>
                <a:uLnTx/>
                <a:uFillTx/>
                <a:latin typeface="微软雅黑" panose="020B0503020204020204" pitchFamily="34" charset="-122"/>
                <a:ea typeface="微软雅黑" panose="020B0503020204020204" pitchFamily="34" charset="-122"/>
                <a:sym typeface="微软雅黑" pitchFamily="34" charset="-122"/>
              </a:endParaRPr>
            </a:p>
          </p:txBody>
        </p:sp>
        <p:sp>
          <p:nvSpPr>
            <p:cNvPr id="77" name="椭圆 39"/>
            <p:cNvSpPr>
              <a:spLocks noChangeArrowheads="1"/>
            </p:cNvSpPr>
            <p:nvPr/>
          </p:nvSpPr>
          <p:spPr bwMode="auto">
            <a:xfrm>
              <a:off x="5809527" y="753896"/>
              <a:ext cx="1561541" cy="1561541"/>
            </a:xfrm>
            <a:prstGeom prst="ellipse">
              <a:avLst/>
            </a:prstGeom>
            <a:solidFill>
              <a:srgbClr val="072063"/>
            </a:solidFill>
            <a:ln w="25400" cap="flat" cmpd="sng" algn="ctr">
              <a:solidFill>
                <a:srgbClr val="083451"/>
              </a:solidFill>
              <a:prstDash val="solid"/>
            </a:ln>
            <a:effectLst>
              <a:outerShdw blurRad="381000" dist="254000" dir="2700000" algn="tl" rotWithShape="0">
                <a:prstClr val="black">
                  <a:alpha val="6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zh-CN" sz="2000" b="0" i="0" u="none" strike="noStrike" kern="0" cap="none" spc="0" normalizeH="0" baseline="0" noProof="0" smtClean="0">
                <a:ln>
                  <a:noFill/>
                </a:ln>
                <a:solidFill>
                  <a:prstClr val="white"/>
                </a:solidFill>
                <a:effectLst/>
                <a:uLnTx/>
                <a:uFillTx/>
                <a:latin typeface="微软雅黑" panose="020B0503020204020204" pitchFamily="34" charset="-122"/>
                <a:ea typeface="微软雅黑" panose="020B0503020204020204" pitchFamily="34" charset="-122"/>
                <a:sym typeface="微软雅黑" pitchFamily="34" charset="-122"/>
              </a:endParaRPr>
            </a:p>
          </p:txBody>
        </p:sp>
        <p:cxnSp>
          <p:nvCxnSpPr>
            <p:cNvPr id="78" name="直接连接符 13"/>
            <p:cNvCxnSpPr>
              <a:cxnSpLocks noChangeShapeType="1"/>
              <a:stCxn id="71" idx="7"/>
              <a:endCxn id="73" idx="3"/>
            </p:cNvCxnSpPr>
            <p:nvPr/>
          </p:nvCxnSpPr>
          <p:spPr bwMode="auto">
            <a:xfrm flipV="1">
              <a:off x="2254999" y="2406139"/>
              <a:ext cx="379476" cy="307406"/>
            </a:xfrm>
            <a:prstGeom prst="line">
              <a:avLst/>
            </a:prstGeom>
            <a:noFill/>
            <a:ln w="28575">
              <a:solidFill>
                <a:srgbClr val="072063"/>
              </a:solidFill>
              <a:miter lim="800000"/>
              <a:headEnd/>
              <a:tailEnd/>
            </a:ln>
            <a:extLst>
              <a:ext uri="{909E8E84-426E-40DD-AFC4-6F175D3DCCD1}">
                <a14:hiddenFill xmlns:a14="http://schemas.microsoft.com/office/drawing/2010/main">
                  <a:noFill/>
                </a14:hiddenFill>
              </a:ext>
            </a:extLst>
          </p:spPr>
        </p:cxnSp>
        <p:cxnSp>
          <p:nvCxnSpPr>
            <p:cNvPr id="79" name="直接连接符 17"/>
            <p:cNvCxnSpPr>
              <a:cxnSpLocks noChangeShapeType="1"/>
              <a:stCxn id="73" idx="5"/>
              <a:endCxn id="75" idx="1"/>
            </p:cNvCxnSpPr>
            <p:nvPr/>
          </p:nvCxnSpPr>
          <p:spPr bwMode="auto">
            <a:xfrm>
              <a:off x="3605230" y="2406139"/>
              <a:ext cx="823670" cy="341234"/>
            </a:xfrm>
            <a:prstGeom prst="line">
              <a:avLst/>
            </a:prstGeom>
            <a:noFill/>
            <a:ln w="28575">
              <a:solidFill>
                <a:srgbClr val="072063"/>
              </a:solidFill>
              <a:miter lim="800000"/>
              <a:headEnd/>
              <a:tailEnd/>
            </a:ln>
            <a:extLst>
              <a:ext uri="{909E8E84-426E-40DD-AFC4-6F175D3DCCD1}">
                <a14:hiddenFill xmlns:a14="http://schemas.microsoft.com/office/drawing/2010/main">
                  <a:noFill/>
                </a14:hiddenFill>
              </a:ext>
            </a:extLst>
          </p:spPr>
        </p:cxnSp>
        <p:cxnSp>
          <p:nvCxnSpPr>
            <p:cNvPr id="80" name="直接连接符 23"/>
            <p:cNvCxnSpPr>
              <a:cxnSpLocks noChangeShapeType="1"/>
              <a:stCxn id="91" idx="5"/>
              <a:endCxn id="71" idx="1"/>
            </p:cNvCxnSpPr>
            <p:nvPr/>
          </p:nvCxnSpPr>
          <p:spPr bwMode="auto">
            <a:xfrm>
              <a:off x="1373967" y="2573815"/>
              <a:ext cx="172088" cy="139730"/>
            </a:xfrm>
            <a:prstGeom prst="line">
              <a:avLst/>
            </a:prstGeom>
            <a:noFill/>
            <a:ln w="28575">
              <a:solidFill>
                <a:srgbClr val="072063"/>
              </a:solidFill>
              <a:miter lim="800000"/>
              <a:headEnd/>
              <a:tailEnd/>
            </a:ln>
            <a:extLst>
              <a:ext uri="{909E8E84-426E-40DD-AFC4-6F175D3DCCD1}">
                <a14:hiddenFill xmlns:a14="http://schemas.microsoft.com/office/drawing/2010/main">
                  <a:noFill/>
                </a14:hiddenFill>
              </a:ext>
            </a:extLst>
          </p:spPr>
        </p:cxnSp>
        <p:sp>
          <p:nvSpPr>
            <p:cNvPr id="81" name="椭圆 58"/>
            <p:cNvSpPr>
              <a:spLocks noChangeArrowheads="1"/>
            </p:cNvSpPr>
            <p:nvPr/>
          </p:nvSpPr>
          <p:spPr bwMode="auto">
            <a:xfrm>
              <a:off x="3605229" y="3832853"/>
              <a:ext cx="517736" cy="519207"/>
            </a:xfrm>
            <a:prstGeom prst="ellipse">
              <a:avLst/>
            </a:prstGeom>
            <a:gradFill flip="none" rotWithShape="1">
              <a:gsLst>
                <a:gs pos="0">
                  <a:sysClr val="window" lastClr="FFFFFF"/>
                </a:gs>
                <a:gs pos="100000">
                  <a:sysClr val="window" lastClr="FFFFFF">
                    <a:lumMod val="75000"/>
                  </a:sysClr>
                </a:gs>
              </a:gsLst>
              <a:lin ang="13500000" scaled="1"/>
              <a:tileRect/>
            </a:gradFill>
            <a:ln w="25400" cap="flat" cmpd="sng" algn="ctr">
              <a:gradFill flip="none" rotWithShape="1">
                <a:gsLst>
                  <a:gs pos="0">
                    <a:sysClr val="window" lastClr="FFFFFF">
                      <a:lumMod val="100000"/>
                    </a:sysClr>
                  </a:gs>
                  <a:gs pos="100000">
                    <a:sysClr val="window" lastClr="FFFFFF">
                      <a:lumMod val="85000"/>
                    </a:sysClr>
                  </a:gs>
                </a:gsLst>
                <a:lin ang="2700000" scaled="1"/>
                <a:tileRect/>
              </a:gradFill>
              <a:prstDash val="solid"/>
            </a:ln>
            <a:effectLst>
              <a:outerShdw blurRad="203200" dist="152400" dir="2700000" algn="tl" rotWithShape="0">
                <a:prstClr val="black">
                  <a:alpha val="60000"/>
                </a:prstClr>
              </a:outerShdw>
            </a:effectLst>
            <a:ex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zh-CN" sz="2000" b="0" i="0" u="none" strike="noStrike" kern="0" cap="none" spc="0" normalizeH="0" baseline="0" noProof="0" smtClean="0">
                <a:ln>
                  <a:noFill/>
                </a:ln>
                <a:solidFill>
                  <a:prstClr val="white"/>
                </a:solidFill>
                <a:effectLst/>
                <a:uLnTx/>
                <a:uFillTx/>
                <a:latin typeface="微软雅黑" panose="020B0503020204020204" pitchFamily="34" charset="-122"/>
                <a:ea typeface="微软雅黑" panose="020B0503020204020204" pitchFamily="34" charset="-122"/>
                <a:sym typeface="微软雅黑" pitchFamily="34" charset="-122"/>
              </a:endParaRPr>
            </a:p>
          </p:txBody>
        </p:sp>
        <p:sp>
          <p:nvSpPr>
            <p:cNvPr id="82" name="椭圆 81"/>
            <p:cNvSpPr>
              <a:spLocks noChangeArrowheads="1"/>
            </p:cNvSpPr>
            <p:nvPr/>
          </p:nvSpPr>
          <p:spPr bwMode="auto">
            <a:xfrm>
              <a:off x="7682396" y="1565309"/>
              <a:ext cx="598632" cy="598631"/>
            </a:xfrm>
            <a:prstGeom prst="ellipse">
              <a:avLst/>
            </a:prstGeom>
            <a:gradFill flip="none" rotWithShape="1">
              <a:gsLst>
                <a:gs pos="0">
                  <a:sysClr val="window" lastClr="FFFFFF"/>
                </a:gs>
                <a:gs pos="100000">
                  <a:sysClr val="window" lastClr="FFFFFF">
                    <a:lumMod val="75000"/>
                  </a:sysClr>
                </a:gs>
              </a:gsLst>
              <a:lin ang="13500000" scaled="1"/>
              <a:tileRect/>
            </a:gradFill>
            <a:ln w="25400" cap="flat" cmpd="sng" algn="ctr">
              <a:gradFill flip="none" rotWithShape="1">
                <a:gsLst>
                  <a:gs pos="0">
                    <a:sysClr val="window" lastClr="FFFFFF">
                      <a:lumMod val="100000"/>
                    </a:sysClr>
                  </a:gs>
                  <a:gs pos="100000">
                    <a:sysClr val="window" lastClr="FFFFFF">
                      <a:lumMod val="85000"/>
                    </a:sysClr>
                  </a:gs>
                </a:gsLst>
                <a:lin ang="2700000" scaled="1"/>
                <a:tileRect/>
              </a:gradFill>
              <a:prstDash val="solid"/>
            </a:ln>
            <a:effectLst>
              <a:outerShdw blurRad="203200" dist="152400" dir="2700000" algn="tl" rotWithShape="0">
                <a:prstClr val="black">
                  <a:alpha val="60000"/>
                </a:prstClr>
              </a:outerShdw>
            </a:effectLst>
            <a:ex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zh-CN" sz="2000" b="0" i="0" u="none" strike="noStrike" kern="0" cap="none" spc="0" normalizeH="0" baseline="0" noProof="0" smtClean="0">
                <a:ln>
                  <a:noFill/>
                </a:ln>
                <a:solidFill>
                  <a:prstClr val="white"/>
                </a:solidFill>
                <a:effectLst/>
                <a:uLnTx/>
                <a:uFillTx/>
                <a:latin typeface="微软雅黑" panose="020B0503020204020204" pitchFamily="34" charset="-122"/>
                <a:ea typeface="微软雅黑" panose="020B0503020204020204" pitchFamily="34" charset="-122"/>
                <a:sym typeface="微软雅黑" pitchFamily="34" charset="-122"/>
              </a:endParaRPr>
            </a:p>
          </p:txBody>
        </p:sp>
        <p:sp>
          <p:nvSpPr>
            <p:cNvPr id="83" name="文本框 43"/>
            <p:cNvSpPr txBox="1"/>
            <p:nvPr/>
          </p:nvSpPr>
          <p:spPr>
            <a:xfrm>
              <a:off x="1400441" y="2914065"/>
              <a:ext cx="961973" cy="343262"/>
            </a:xfrm>
            <a:prstGeom prst="rect">
              <a:avLst/>
            </a:prstGeom>
            <a:noFill/>
          </p:spPr>
          <p:txBody>
            <a:bodyPr wrap="square" rtlCol="0">
              <a:spAutoFit/>
            </a:bodyPr>
            <a:lstStyle/>
            <a:p>
              <a:pPr marL="0" marR="0" lvl="0" indent="0" algn="ctr" defTabSz="685800" eaLnBrk="1" fontAlgn="auto" latinLnBrk="0" hangingPunct="1">
                <a:lnSpc>
                  <a:spcPct val="100000"/>
                </a:lnSpc>
                <a:spcBef>
                  <a:spcPts val="0"/>
                </a:spcBef>
                <a:spcAft>
                  <a:spcPts val="0"/>
                </a:spcAft>
                <a:buClrTx/>
                <a:buSzTx/>
                <a:buFontTx/>
                <a:buNone/>
                <a:tabLst/>
                <a:defRPr/>
              </a:pPr>
              <a:r>
                <a:rPr lang="zh-CN" altLang="en-US" sz="2000" b="1" kern="0" dirty="0">
                  <a:solidFill>
                    <a:prstClr val="white"/>
                  </a:solidFill>
                  <a:latin typeface="微软雅黑" panose="020B0503020204020204" pitchFamily="34" charset="-122"/>
                  <a:ea typeface="微软雅黑" panose="020B0503020204020204" pitchFamily="34" charset="-122"/>
                </a:rPr>
                <a:t>发起方</a:t>
              </a:r>
              <a:endParaRPr kumimoji="0" lang="zh-CN" altLang="en-US" sz="2000" b="1"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84" name="文本框 44"/>
            <p:cNvSpPr txBox="1"/>
            <p:nvPr/>
          </p:nvSpPr>
          <p:spPr>
            <a:xfrm>
              <a:off x="2531137" y="1747144"/>
              <a:ext cx="1215000" cy="607308"/>
            </a:xfrm>
            <a:prstGeom prst="rect">
              <a:avLst/>
            </a:prstGeom>
            <a:noFill/>
          </p:spPr>
          <p:txBody>
            <a:bodyPr wrap="square" rtlCol="0">
              <a:spAutoFit/>
            </a:bodyPr>
            <a:lstStyle/>
            <a:p>
              <a:pPr marL="0" marR="0" lvl="0" indent="0" algn="ctr" defTabSz="685800" eaLnBrk="1" fontAlgn="auto" latinLnBrk="0" hangingPunct="1">
                <a:lnSpc>
                  <a:spcPct val="100000"/>
                </a:lnSpc>
                <a:spcBef>
                  <a:spcPts val="0"/>
                </a:spcBef>
                <a:spcAft>
                  <a:spcPts val="0"/>
                </a:spcAft>
                <a:buClrTx/>
                <a:buSzTx/>
                <a:buFontTx/>
                <a:buNone/>
                <a:tabLst/>
                <a:defRPr/>
              </a:pPr>
              <a:r>
                <a:rPr lang="zh-CN" altLang="en-US" sz="2000" b="1" kern="0" dirty="0">
                  <a:solidFill>
                    <a:prstClr val="white"/>
                  </a:solidFill>
                  <a:latin typeface="微软雅黑" panose="020B0503020204020204" pitchFamily="34" charset="-122"/>
                  <a:ea typeface="微软雅黑" panose="020B0503020204020204" pitchFamily="34" charset="-122"/>
                </a:rPr>
                <a:t>意向询价的转化</a:t>
              </a:r>
              <a:endParaRPr kumimoji="0" lang="zh-CN" altLang="en-US" sz="2000" b="1"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85" name="文本框 45"/>
            <p:cNvSpPr txBox="1"/>
            <p:nvPr/>
          </p:nvSpPr>
          <p:spPr>
            <a:xfrm>
              <a:off x="4290444" y="3029129"/>
              <a:ext cx="1147648" cy="607308"/>
            </a:xfrm>
            <a:prstGeom prst="rect">
              <a:avLst/>
            </a:prstGeom>
            <a:noFill/>
          </p:spPr>
          <p:txBody>
            <a:bodyPr wrap="square" rtlCol="0">
              <a:spAutoFit/>
            </a:bodyPr>
            <a:lstStyle/>
            <a:p>
              <a:pPr marL="0" marR="0" lvl="0" indent="0" algn="ctr" defTabSz="685800" eaLnBrk="1" fontAlgn="auto" latinLnBrk="0" hangingPunct="1">
                <a:lnSpc>
                  <a:spcPct val="100000"/>
                </a:lnSpc>
                <a:spcBef>
                  <a:spcPts val="0"/>
                </a:spcBef>
                <a:spcAft>
                  <a:spcPts val="0"/>
                </a:spcAft>
                <a:buClrTx/>
                <a:buSzTx/>
                <a:buFontTx/>
                <a:buNone/>
                <a:tabLst/>
                <a:defRPr/>
              </a:pPr>
              <a:r>
                <a:rPr lang="zh-CN" altLang="en-US" sz="2000" b="1" kern="0" dirty="0">
                  <a:solidFill>
                    <a:prstClr val="white"/>
                  </a:solidFill>
                  <a:latin typeface="微软雅黑" panose="020B0503020204020204" pitchFamily="34" charset="-122"/>
                  <a:ea typeface="微软雅黑" panose="020B0503020204020204" pitchFamily="34" charset="-122"/>
                </a:rPr>
                <a:t>关于票据锁定</a:t>
              </a:r>
              <a:endParaRPr kumimoji="0" lang="zh-CN" altLang="en-US" sz="2000" b="1"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86" name="文本框 46"/>
            <p:cNvSpPr txBox="1"/>
            <p:nvPr/>
          </p:nvSpPr>
          <p:spPr>
            <a:xfrm>
              <a:off x="5809527" y="1289103"/>
              <a:ext cx="1558848" cy="343262"/>
            </a:xfrm>
            <a:prstGeom prst="rect">
              <a:avLst/>
            </a:prstGeom>
            <a:noFill/>
          </p:spPr>
          <p:txBody>
            <a:bodyPr wrap="square" rtlCol="0">
              <a:spAutoFit/>
            </a:bodyPr>
            <a:lstStyle/>
            <a:p>
              <a:pPr marL="0" marR="0" lvl="0" indent="0" algn="ctr" defTabSz="685800" eaLnBrk="1" fontAlgn="auto" latinLnBrk="0" hangingPunct="1">
                <a:lnSpc>
                  <a:spcPct val="100000"/>
                </a:lnSpc>
                <a:spcBef>
                  <a:spcPts val="0"/>
                </a:spcBef>
                <a:spcAft>
                  <a:spcPts val="0"/>
                </a:spcAft>
                <a:buClrTx/>
                <a:buSzTx/>
                <a:buFontTx/>
                <a:buNone/>
                <a:tabLst/>
                <a:defRPr/>
              </a:pPr>
              <a:r>
                <a:rPr lang="zh-CN" altLang="en-US" sz="2000" b="1" kern="0" dirty="0">
                  <a:solidFill>
                    <a:prstClr val="white"/>
                  </a:solidFill>
                  <a:latin typeface="微软雅黑" panose="020B0503020204020204" pitchFamily="34" charset="-122"/>
                  <a:ea typeface="微软雅黑" panose="020B0503020204020204" pitchFamily="34" charset="-122"/>
                </a:rPr>
                <a:t>排列顺序</a:t>
              </a:r>
              <a:endParaRPr kumimoji="0" lang="zh-CN" altLang="en-US" sz="2000" b="1"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87" name="矩形 86"/>
            <p:cNvSpPr/>
            <p:nvPr/>
          </p:nvSpPr>
          <p:spPr>
            <a:xfrm>
              <a:off x="865441" y="3711022"/>
              <a:ext cx="2070170" cy="554499"/>
            </a:xfrm>
            <a:prstGeom prst="rect">
              <a:avLst/>
            </a:prstGeom>
          </p:spPr>
          <p:txBody>
            <a:bodyPr wrap="square">
              <a:spAutoFit/>
            </a:bodyPr>
            <a:lstStyle/>
            <a:p>
              <a:pPr marL="0" marR="0" lvl="0" indent="0" algn="just" defTabSz="914400" eaLnBrk="1" fontAlgn="auto" latinLnBrk="0" hangingPunct="1">
                <a:lnSpc>
                  <a:spcPct val="100000"/>
                </a:lnSpc>
                <a:spcBef>
                  <a:spcPts val="0"/>
                </a:spcBef>
                <a:spcAft>
                  <a:spcPts val="0"/>
                </a:spcAft>
                <a:buClrTx/>
                <a:buSzTx/>
                <a:buFontTx/>
                <a:buNone/>
                <a:tabLst/>
                <a:defRPr/>
              </a:pPr>
              <a:r>
                <a:rPr lang="zh-CN" altLang="en-US" kern="0" dirty="0">
                  <a:solidFill>
                    <a:srgbClr val="595959"/>
                  </a:solidFill>
                  <a:latin typeface="微软雅黑" panose="020B0503020204020204" pitchFamily="34" charset="-122"/>
                  <a:ea typeface="微软雅黑" panose="020B0503020204020204" pitchFamily="34" charset="-122"/>
                </a:rPr>
                <a:t>买入方和卖出方均可发起意向询价</a:t>
              </a:r>
              <a:endParaRPr kumimoji="0" lang="zh-CN" altLang="en-US" b="0" i="0" u="none" strike="noStrike" kern="0" cap="none" spc="0" normalizeH="0" baseline="0" noProof="0" dirty="0" smtClean="0">
                <a:ln>
                  <a:noFill/>
                </a:ln>
                <a:solidFill>
                  <a:srgbClr val="595959"/>
                </a:solidFill>
                <a:effectLst/>
                <a:uLnTx/>
                <a:uFillTx/>
                <a:latin typeface="微软雅黑" panose="020B0503020204020204" pitchFamily="34" charset="-122"/>
                <a:ea typeface="微软雅黑" panose="020B0503020204020204" pitchFamily="34" charset="-122"/>
              </a:endParaRPr>
            </a:p>
          </p:txBody>
        </p:sp>
        <p:sp>
          <p:nvSpPr>
            <p:cNvPr id="88" name="矩形 87"/>
            <p:cNvSpPr/>
            <p:nvPr/>
          </p:nvSpPr>
          <p:spPr>
            <a:xfrm>
              <a:off x="6446274" y="2472825"/>
              <a:ext cx="2070170" cy="554499"/>
            </a:xfrm>
            <a:prstGeom prst="rect">
              <a:avLst/>
            </a:prstGeom>
          </p:spPr>
          <p:txBody>
            <a:bodyPr wrap="square">
              <a:spAutoFit/>
            </a:bodyPr>
            <a:lstStyle/>
            <a:p>
              <a:pPr marL="0" marR="0" lvl="0" indent="0" algn="just" defTabSz="914400" eaLnBrk="1" fontAlgn="auto" latinLnBrk="0" hangingPunct="1">
                <a:lnSpc>
                  <a:spcPct val="100000"/>
                </a:lnSpc>
                <a:spcBef>
                  <a:spcPts val="0"/>
                </a:spcBef>
                <a:spcAft>
                  <a:spcPts val="0"/>
                </a:spcAft>
                <a:buClrTx/>
                <a:buSzTx/>
                <a:buFontTx/>
                <a:buNone/>
                <a:tabLst/>
                <a:defRPr/>
              </a:pPr>
              <a:r>
                <a:rPr lang="zh-CN" altLang="en-US" kern="0" dirty="0">
                  <a:solidFill>
                    <a:srgbClr val="595959"/>
                  </a:solidFill>
                  <a:latin typeface="微软雅黑" panose="020B0503020204020204" pitchFamily="34" charset="-122"/>
                  <a:ea typeface="微软雅黑" panose="020B0503020204020204" pitchFamily="34" charset="-122"/>
                </a:rPr>
                <a:t>所有意向询价按照最近更新时间由新至旧排列</a:t>
              </a:r>
              <a:endParaRPr kumimoji="0" lang="zh-CN" altLang="en-US" b="0" i="0" u="none" strike="noStrike" kern="0" cap="none" spc="0" normalizeH="0" baseline="0" noProof="0" dirty="0" smtClean="0">
                <a:ln>
                  <a:noFill/>
                </a:ln>
                <a:solidFill>
                  <a:srgbClr val="595959"/>
                </a:solidFill>
                <a:effectLst/>
                <a:uLnTx/>
                <a:uFillTx/>
                <a:latin typeface="微软雅黑" panose="020B0503020204020204" pitchFamily="34" charset="-122"/>
                <a:ea typeface="微软雅黑" panose="020B0503020204020204" pitchFamily="34" charset="-122"/>
              </a:endParaRPr>
            </a:p>
          </p:txBody>
        </p:sp>
        <p:sp>
          <p:nvSpPr>
            <p:cNvPr id="89" name="矩形 88"/>
            <p:cNvSpPr/>
            <p:nvPr/>
          </p:nvSpPr>
          <p:spPr>
            <a:xfrm>
              <a:off x="3898013" y="650403"/>
              <a:ext cx="1573634" cy="1505068"/>
            </a:xfrm>
            <a:prstGeom prst="rect">
              <a:avLst/>
            </a:prstGeom>
          </p:spPr>
          <p:txBody>
            <a:bodyPr wrap="square">
              <a:spAutoFit/>
            </a:bodyPr>
            <a:lstStyle/>
            <a:p>
              <a:pPr marL="0" marR="0" lvl="0" indent="0" algn="just" defTabSz="914400" eaLnBrk="1" fontAlgn="auto" latinLnBrk="0" hangingPunct="1">
                <a:lnSpc>
                  <a:spcPct val="100000"/>
                </a:lnSpc>
                <a:spcBef>
                  <a:spcPts val="0"/>
                </a:spcBef>
                <a:spcAft>
                  <a:spcPts val="0"/>
                </a:spcAft>
                <a:buClrTx/>
                <a:buSzTx/>
                <a:buFontTx/>
                <a:buNone/>
                <a:tabLst/>
                <a:defRPr/>
              </a:pPr>
              <a:r>
                <a:rPr lang="zh-CN" altLang="en-US" kern="0" dirty="0">
                  <a:solidFill>
                    <a:srgbClr val="595959"/>
                  </a:solidFill>
                  <a:latin typeface="微软雅黑" panose="020B0503020204020204" pitchFamily="34" charset="-122"/>
                  <a:ea typeface="微软雅黑" panose="020B0503020204020204" pitchFamily="34" charset="-122"/>
                </a:rPr>
                <a:t>在意向询价模块寻找交易对手，并对交易要素进行确认后，由卖出方转成对话报价达成交易</a:t>
              </a:r>
              <a:endParaRPr kumimoji="0" lang="zh-CN" altLang="en-US" b="0" i="0" u="none" strike="noStrike" kern="0" cap="none" spc="0" normalizeH="0" baseline="0" noProof="0" dirty="0" smtClean="0">
                <a:ln>
                  <a:noFill/>
                </a:ln>
                <a:solidFill>
                  <a:srgbClr val="595959"/>
                </a:solidFill>
                <a:effectLst/>
                <a:uLnTx/>
                <a:uFillTx/>
                <a:latin typeface="微软雅黑" panose="020B0503020204020204" pitchFamily="34" charset="-122"/>
                <a:ea typeface="微软雅黑" panose="020B0503020204020204" pitchFamily="34" charset="-122"/>
              </a:endParaRPr>
            </a:p>
          </p:txBody>
        </p:sp>
        <p:sp>
          <p:nvSpPr>
            <p:cNvPr id="90" name="矩形 89"/>
            <p:cNvSpPr/>
            <p:nvPr/>
          </p:nvSpPr>
          <p:spPr>
            <a:xfrm>
              <a:off x="5298205" y="3716886"/>
              <a:ext cx="2070170" cy="554499"/>
            </a:xfrm>
            <a:prstGeom prst="rect">
              <a:avLst/>
            </a:prstGeom>
          </p:spPr>
          <p:txBody>
            <a:bodyPr wrap="square">
              <a:spAutoFit/>
            </a:bodyPr>
            <a:lstStyle/>
            <a:p>
              <a:pPr marL="0" marR="0" lvl="0" indent="0" algn="just" defTabSz="914400" eaLnBrk="1" fontAlgn="auto" latinLnBrk="0" hangingPunct="1">
                <a:lnSpc>
                  <a:spcPct val="100000"/>
                </a:lnSpc>
                <a:spcBef>
                  <a:spcPts val="0"/>
                </a:spcBef>
                <a:spcAft>
                  <a:spcPts val="0"/>
                </a:spcAft>
                <a:buClrTx/>
                <a:buSzTx/>
                <a:buFontTx/>
                <a:buNone/>
                <a:tabLst/>
                <a:defRPr/>
              </a:pPr>
              <a:r>
                <a:rPr lang="zh-CN" altLang="en-US" kern="0" dirty="0">
                  <a:solidFill>
                    <a:srgbClr val="595959"/>
                  </a:solidFill>
                  <a:latin typeface="微软雅黑" panose="020B0503020204020204" pitchFamily="34" charset="-122"/>
                  <a:ea typeface="微软雅黑" panose="020B0503020204020204" pitchFamily="34" charset="-122"/>
                </a:rPr>
                <a:t>意向询价发送时，系统不对标的票据进行锁定</a:t>
              </a:r>
              <a:endParaRPr kumimoji="0" lang="zh-CN" altLang="en-US" b="0" i="0" u="none" strike="noStrike" kern="0" cap="none" spc="0" normalizeH="0" baseline="0" noProof="0" dirty="0" smtClean="0">
                <a:ln>
                  <a:noFill/>
                </a:ln>
                <a:solidFill>
                  <a:srgbClr val="595959"/>
                </a:solidFill>
                <a:effectLst/>
                <a:uLnTx/>
                <a:uFillTx/>
                <a:latin typeface="微软雅黑" panose="020B0503020204020204" pitchFamily="34" charset="-122"/>
                <a:ea typeface="微软雅黑" panose="020B0503020204020204" pitchFamily="34" charset="-122"/>
              </a:endParaRPr>
            </a:p>
          </p:txBody>
        </p:sp>
        <p:sp>
          <p:nvSpPr>
            <p:cNvPr id="91" name="椭圆 56"/>
            <p:cNvSpPr>
              <a:spLocks noChangeArrowheads="1"/>
            </p:cNvSpPr>
            <p:nvPr/>
          </p:nvSpPr>
          <p:spPr bwMode="auto">
            <a:xfrm>
              <a:off x="1029790" y="2231109"/>
              <a:ext cx="403010" cy="403010"/>
            </a:xfrm>
            <a:prstGeom prst="ellipse">
              <a:avLst/>
            </a:prstGeom>
            <a:gradFill flip="none" rotWithShape="1">
              <a:gsLst>
                <a:gs pos="0">
                  <a:sysClr val="window" lastClr="FFFFFF"/>
                </a:gs>
                <a:gs pos="100000">
                  <a:sysClr val="window" lastClr="FFFFFF">
                    <a:lumMod val="75000"/>
                  </a:sysClr>
                </a:gs>
              </a:gsLst>
              <a:lin ang="13500000" scaled="1"/>
              <a:tileRect/>
            </a:gradFill>
            <a:ln w="25400" cap="flat" cmpd="sng" algn="ctr">
              <a:gradFill flip="none" rotWithShape="1">
                <a:gsLst>
                  <a:gs pos="0">
                    <a:sysClr val="window" lastClr="FFFFFF">
                      <a:lumMod val="100000"/>
                    </a:sysClr>
                  </a:gs>
                  <a:gs pos="100000">
                    <a:sysClr val="window" lastClr="FFFFFF">
                      <a:lumMod val="85000"/>
                    </a:sysClr>
                  </a:gs>
                </a:gsLst>
                <a:lin ang="2700000" scaled="1"/>
                <a:tileRect/>
              </a:gradFill>
              <a:prstDash val="solid"/>
            </a:ln>
            <a:effectLst>
              <a:outerShdw blurRad="203200" dist="152400" dir="2700000" algn="tl" rotWithShape="0">
                <a:prstClr val="black">
                  <a:alpha val="60000"/>
                </a:prstClr>
              </a:outerShdw>
            </a:effectLst>
            <a:ex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zh-CN" sz="2000" b="0" i="0" u="none" strike="noStrike" kern="0" cap="none" spc="0" normalizeH="0" baseline="0" noProof="0" smtClean="0">
                <a:ln>
                  <a:noFill/>
                </a:ln>
                <a:solidFill>
                  <a:prstClr val="white"/>
                </a:solidFill>
                <a:effectLst/>
                <a:uLnTx/>
                <a:uFillTx/>
                <a:latin typeface="微软雅黑" panose="020B0503020204020204" pitchFamily="34" charset="-122"/>
                <a:ea typeface="微软雅黑" panose="020B0503020204020204" pitchFamily="34" charset="-122"/>
                <a:sym typeface="微软雅黑" pitchFamily="34" charset="-122"/>
              </a:endParaRPr>
            </a:p>
          </p:txBody>
        </p:sp>
      </p:grpSp>
    </p:spTree>
    <p:extLst>
      <p:ext uri="{BB962C8B-B14F-4D97-AF65-F5344CB8AC3E}">
        <p14:creationId xmlns:p14="http://schemas.microsoft.com/office/powerpoint/2010/main" val="397400682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日期占位符 3"/>
          <p:cNvSpPr>
            <a:spLocks noGrp="1"/>
          </p:cNvSpPr>
          <p:nvPr>
            <p:ph type="dt" sz="quarter" idx="10"/>
          </p:nvPr>
        </p:nvSpPr>
        <p:spPr/>
        <p:txBody>
          <a:bodyPr/>
          <a:lstStyle/>
          <a:p>
            <a:pPr>
              <a:defRPr/>
            </a:pPr>
            <a:fld id="{7159EAC3-0127-4ACF-9E22-E2734FA512C7}" type="datetime1">
              <a:rPr lang="zh-CN" altLang="en-US"/>
              <a:pPr>
                <a:defRPr/>
              </a:pPr>
              <a:t>2018/7/19</a:t>
            </a:fld>
            <a:endParaRPr lang="zh-CN" altLang="en-US" sz="2200">
              <a:solidFill>
                <a:schemeClr val="tx1"/>
              </a:solidFill>
            </a:endParaRPr>
          </a:p>
        </p:txBody>
      </p:sp>
      <p:sp>
        <p:nvSpPr>
          <p:cNvPr id="67588" name="矩形 27"/>
          <p:cNvSpPr>
            <a:spLocks noChangeArrowheads="1"/>
          </p:cNvSpPr>
          <p:nvPr/>
        </p:nvSpPr>
        <p:spPr bwMode="auto">
          <a:xfrm>
            <a:off x="10583" y="6276842"/>
            <a:ext cx="12179830" cy="574808"/>
          </a:xfrm>
          <a:prstGeom prst="rect">
            <a:avLst/>
          </a:prstGeom>
          <a:solidFill>
            <a:srgbClr val="002060"/>
          </a:solidFill>
          <a:ln w="9525">
            <a:noFill/>
            <a:miter lim="800000"/>
          </a:ln>
        </p:spPr>
        <p:txBody>
          <a:bodyPr lIns="112864" tIns="56432" rIns="112864" bIns="56432"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67589" name="矩形 28"/>
          <p:cNvSpPr>
            <a:spLocks noChangeArrowheads="1"/>
          </p:cNvSpPr>
          <p:nvPr/>
        </p:nvSpPr>
        <p:spPr bwMode="auto">
          <a:xfrm>
            <a:off x="10583" y="6264139"/>
            <a:ext cx="12179830" cy="125441"/>
          </a:xfrm>
          <a:prstGeom prst="rect">
            <a:avLst/>
          </a:prstGeom>
          <a:solidFill>
            <a:srgbClr val="595959"/>
          </a:solidFill>
          <a:ln w="9525">
            <a:noFill/>
            <a:miter lim="800000"/>
          </a:ln>
        </p:spPr>
        <p:txBody>
          <a:bodyPr lIns="112864" tIns="56432" rIns="112864" bIns="56432"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67590" name="矩形 4"/>
          <p:cNvSpPr>
            <a:spLocks noChangeArrowheads="1"/>
          </p:cNvSpPr>
          <p:nvPr/>
        </p:nvSpPr>
        <p:spPr bwMode="auto">
          <a:xfrm>
            <a:off x="10810527" y="541463"/>
            <a:ext cx="74074" cy="431900"/>
          </a:xfrm>
          <a:prstGeom prst="rect">
            <a:avLst/>
          </a:prstGeom>
          <a:solidFill>
            <a:srgbClr val="002060"/>
          </a:solidFill>
          <a:ln w="9525">
            <a:noFill/>
            <a:miter lim="800000"/>
          </a:ln>
        </p:spPr>
        <p:txBody>
          <a:bodyPr lIns="112864" tIns="56432" rIns="112864" bIns="56432" anchor="ctr"/>
          <a:lstStyle/>
          <a:p>
            <a:pPr algn="ctr"/>
            <a:endParaRPr lang="zh-CN" altLang="zh-CN">
              <a:solidFill>
                <a:srgbClr val="FFFFFF"/>
              </a:solidFill>
              <a:ea typeface="方正兰亭细黑_GBK"/>
              <a:cs typeface="方正兰亭细黑_GBK"/>
            </a:endParaRPr>
          </a:p>
        </p:txBody>
      </p:sp>
      <p:sp>
        <p:nvSpPr>
          <p:cNvPr id="67591" name="矩形 5"/>
          <p:cNvSpPr>
            <a:spLocks noChangeArrowheads="1"/>
          </p:cNvSpPr>
          <p:nvPr/>
        </p:nvSpPr>
        <p:spPr bwMode="auto">
          <a:xfrm>
            <a:off x="10711057" y="744711"/>
            <a:ext cx="63492" cy="225478"/>
          </a:xfrm>
          <a:prstGeom prst="rect">
            <a:avLst/>
          </a:prstGeom>
          <a:solidFill>
            <a:srgbClr val="002060"/>
          </a:solidFill>
          <a:ln w="9525">
            <a:noFill/>
            <a:miter lim="800000"/>
          </a:ln>
        </p:spPr>
        <p:txBody>
          <a:bodyPr lIns="112864" tIns="56432" rIns="112864" bIns="56432" anchor="ctr"/>
          <a:lstStyle/>
          <a:p>
            <a:pPr algn="ctr"/>
            <a:endParaRPr lang="zh-CN" altLang="zh-CN">
              <a:solidFill>
                <a:srgbClr val="FFFFFF"/>
              </a:solidFill>
              <a:ea typeface="方正兰亭细黑_GBK"/>
              <a:cs typeface="方正兰亭细黑_GBK"/>
            </a:endParaRPr>
          </a:p>
        </p:txBody>
      </p:sp>
      <p:grpSp>
        <p:nvGrpSpPr>
          <p:cNvPr id="2" name="Group 10"/>
          <p:cNvGrpSpPr/>
          <p:nvPr/>
        </p:nvGrpSpPr>
        <p:grpSpPr bwMode="auto">
          <a:xfrm>
            <a:off x="575312" y="363207"/>
            <a:ext cx="6671873" cy="668907"/>
            <a:chOff x="-162735" y="543933"/>
            <a:chExt cx="6672743" cy="670505"/>
          </a:xfrm>
        </p:grpSpPr>
        <p:grpSp>
          <p:nvGrpSpPr>
            <p:cNvPr id="3" name="Group 11"/>
            <p:cNvGrpSpPr/>
            <p:nvPr/>
          </p:nvGrpSpPr>
          <p:grpSpPr bwMode="auto">
            <a:xfrm>
              <a:off x="-162735" y="616884"/>
              <a:ext cx="4384150" cy="597554"/>
              <a:chOff x="-162724" y="618546"/>
              <a:chExt cx="4383855" cy="599164"/>
            </a:xfrm>
          </p:grpSpPr>
          <p:sp>
            <p:nvSpPr>
              <p:cNvPr id="67601" name="椭圆 30"/>
              <p:cNvSpPr>
                <a:spLocks noChangeArrowheads="1"/>
              </p:cNvSpPr>
              <p:nvPr/>
            </p:nvSpPr>
            <p:spPr bwMode="auto">
              <a:xfrm>
                <a:off x="-162724" y="618546"/>
                <a:ext cx="783455" cy="599164"/>
              </a:xfrm>
              <a:prstGeom prst="ellipse">
                <a:avLst/>
              </a:prstGeom>
              <a:solidFill>
                <a:srgbClr val="FFC000"/>
              </a:solidFill>
              <a:ln w="9525">
                <a:noFill/>
                <a:round/>
              </a:ln>
            </p:spPr>
            <p:txBody>
              <a:bodyPr anchor="ctr"/>
              <a:lstStyle/>
              <a:p>
                <a:pPr algn="ctr"/>
                <a:endParaRPr lang="zh-CN" altLang="zh-CN" sz="1400">
                  <a:solidFill>
                    <a:srgbClr val="FFFFFF"/>
                  </a:solidFill>
                  <a:latin typeface="宋体" panose="02010600030101010101" pitchFamily="2" charset="-122"/>
                  <a:sym typeface="宋体" panose="02010600030101010101" pitchFamily="2" charset="-122"/>
                </a:endParaRPr>
              </a:p>
            </p:txBody>
          </p:sp>
          <p:sp>
            <p:nvSpPr>
              <p:cNvPr id="67600" name="直接连接符 21"/>
              <p:cNvSpPr>
                <a:spLocks noChangeShapeType="1"/>
              </p:cNvSpPr>
              <p:nvPr/>
            </p:nvSpPr>
            <p:spPr bwMode="auto">
              <a:xfrm>
                <a:off x="620731" y="1024061"/>
                <a:ext cx="3600400" cy="1"/>
              </a:xfrm>
              <a:prstGeom prst="line">
                <a:avLst/>
              </a:prstGeom>
              <a:noFill/>
              <a:ln w="19050">
                <a:solidFill>
                  <a:srgbClr val="002060"/>
                </a:solidFill>
                <a:round/>
              </a:ln>
            </p:spPr>
            <p:txBody>
              <a:bodyPr/>
              <a:lstStyle/>
              <a:p>
                <a:endParaRPr lang="zh-CN" altLang="en-US"/>
              </a:p>
            </p:txBody>
          </p:sp>
        </p:grpSp>
        <p:sp>
          <p:nvSpPr>
            <p:cNvPr id="67598" name="TextBox 22"/>
            <p:cNvSpPr>
              <a:spLocks noChangeArrowheads="1"/>
            </p:cNvSpPr>
            <p:nvPr/>
          </p:nvSpPr>
          <p:spPr bwMode="auto">
            <a:xfrm>
              <a:off x="1588900" y="543933"/>
              <a:ext cx="4921108" cy="555321"/>
            </a:xfrm>
            <a:prstGeom prst="rect">
              <a:avLst/>
            </a:prstGeom>
            <a:noFill/>
            <a:ln w="9525">
              <a:noFill/>
              <a:miter lim="800000"/>
            </a:ln>
          </p:spPr>
          <p:txBody>
            <a:bodyPr>
              <a:spAutoFit/>
            </a:bodyPr>
            <a:lstStyle/>
            <a:p>
              <a:r>
                <a:rPr lang="zh-CN" altLang="en-US" sz="3000" b="1" dirty="0">
                  <a:solidFill>
                    <a:srgbClr val="262626"/>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3000" b="1" dirty="0" smtClean="0">
                  <a:solidFill>
                    <a:srgbClr val="262626"/>
                  </a:solidFill>
                  <a:latin typeface="微软雅黑" panose="020B0503020204020204" pitchFamily="34" charset="-122"/>
                  <a:ea typeface="微软雅黑" panose="020B0503020204020204" pitchFamily="34" charset="-122"/>
                  <a:sym typeface="微软雅黑" panose="020B0503020204020204" pitchFamily="34" charset="-122"/>
                </a:rPr>
                <a:t>意向询价：</a:t>
              </a:r>
              <a:r>
                <a:rPr lang="zh-CN" altLang="en-US" sz="3000" b="1" dirty="0">
                  <a:solidFill>
                    <a:srgbClr val="262626"/>
                  </a:solidFill>
                  <a:latin typeface="微软雅黑" panose="020B0503020204020204" pitchFamily="34" charset="-122"/>
                  <a:ea typeface="微软雅黑" panose="020B0503020204020204" pitchFamily="34" charset="-122"/>
                  <a:sym typeface="微软雅黑" panose="020B0503020204020204" pitchFamily="34" charset="-122"/>
                </a:rPr>
                <a:t>询价单</a:t>
              </a:r>
              <a:r>
                <a:rPr lang="zh-CN" altLang="en-US" sz="3000" b="1" dirty="0" smtClean="0">
                  <a:solidFill>
                    <a:srgbClr val="262626"/>
                  </a:solidFill>
                  <a:latin typeface="微软雅黑" panose="020B0503020204020204" pitchFamily="34" charset="-122"/>
                  <a:ea typeface="微软雅黑" panose="020B0503020204020204" pitchFamily="34" charset="-122"/>
                  <a:sym typeface="微软雅黑" panose="020B0503020204020204" pitchFamily="34" charset="-122"/>
                </a:rPr>
                <a:t>要素</a:t>
              </a:r>
              <a:endParaRPr lang="zh-CN" altLang="en-US" dirty="0"/>
            </a:p>
          </p:txBody>
        </p:sp>
      </p:grpSp>
      <p:sp>
        <p:nvSpPr>
          <p:cNvPr id="67593" name="椭圆 30"/>
          <p:cNvSpPr>
            <a:spLocks noChangeArrowheads="1"/>
          </p:cNvSpPr>
          <p:nvPr/>
        </p:nvSpPr>
        <p:spPr bwMode="auto">
          <a:xfrm>
            <a:off x="10179842" y="441427"/>
            <a:ext cx="950260" cy="755825"/>
          </a:xfrm>
          <a:prstGeom prst="ellipse">
            <a:avLst/>
          </a:prstGeom>
          <a:solidFill>
            <a:srgbClr val="FFC000"/>
          </a:solidFill>
          <a:ln w="9525">
            <a:noFill/>
            <a:round/>
          </a:ln>
        </p:spPr>
        <p:txBody>
          <a:bodyPr lIns="112864" tIns="56432" rIns="112864" bIns="56432" anchor="ctr"/>
          <a:lstStyle/>
          <a:p>
            <a:pPr algn="ctr"/>
            <a:endParaRPr lang="zh-CN" altLang="en-US" sz="1400">
              <a:solidFill>
                <a:srgbClr val="FFFFFF"/>
              </a:solidFill>
              <a:latin typeface="宋体" panose="02010600030101010101" pitchFamily="2" charset="-122"/>
              <a:sym typeface="宋体" panose="02010600030101010101" pitchFamily="2" charset="-122"/>
            </a:endParaRPr>
          </a:p>
        </p:txBody>
      </p:sp>
      <p:sp>
        <p:nvSpPr>
          <p:cNvPr id="67594" name="矩形 3"/>
          <p:cNvSpPr>
            <a:spLocks noChangeArrowheads="1"/>
          </p:cNvSpPr>
          <p:nvPr/>
        </p:nvSpPr>
        <p:spPr bwMode="auto">
          <a:xfrm>
            <a:off x="10727988" y="655790"/>
            <a:ext cx="1271950" cy="431900"/>
          </a:xfrm>
          <a:prstGeom prst="rect">
            <a:avLst/>
          </a:prstGeom>
          <a:solidFill>
            <a:srgbClr val="002060"/>
          </a:solidFill>
          <a:ln w="9525">
            <a:noFill/>
            <a:miter lim="800000"/>
          </a:ln>
        </p:spPr>
        <p:txBody>
          <a:bodyPr lIns="112864" tIns="56432" rIns="112864" bIns="56432" anchor="ctr"/>
          <a:lstStyle/>
          <a:p>
            <a:pPr algn="ctr"/>
            <a:fld id="{FF447B09-D607-4921-8D18-7DBC9F181E56}" type="slidenum">
              <a:rPr lang="zh-CN" altLang="zh-CN" b="1">
                <a:solidFill>
                  <a:srgbClr val="FFFFFF"/>
                </a:solidFill>
                <a:ea typeface="方正兰亭细黑_GBK"/>
                <a:cs typeface="方正兰亭细黑_GBK"/>
              </a:rPr>
              <a:pPr algn="ctr"/>
              <a:t>35</a:t>
            </a:fld>
            <a:endParaRPr lang="zh-CN" altLang="zh-CN" b="1">
              <a:solidFill>
                <a:srgbClr val="FFFFFF"/>
              </a:solidFill>
              <a:ea typeface="方正兰亭细黑_GBK"/>
              <a:cs typeface="方正兰亭细黑_GBK"/>
            </a:endParaRPr>
          </a:p>
        </p:txBody>
      </p:sp>
      <p:sp>
        <p:nvSpPr>
          <p:cNvPr id="16" name="TextBox 31"/>
          <p:cNvSpPr/>
          <p:nvPr/>
        </p:nvSpPr>
        <p:spPr>
          <a:xfrm>
            <a:off x="239318" y="-147626"/>
            <a:ext cx="2579524" cy="1483572"/>
          </a:xfrm>
          <a:prstGeom prst="rect">
            <a:avLst/>
          </a:prstGeom>
          <a:noFill/>
          <a:ln w="9525">
            <a:noFill/>
          </a:ln>
        </p:spPr>
        <p:txBody>
          <a:bodyPr wrap="square" lIns="112864" tIns="56432" rIns="112864" bIns="56432">
            <a:spAutoFit/>
          </a:bodyPr>
          <a:lstStyle/>
          <a:p>
            <a:pPr lvl="0" eaLnBrk="1" hangingPunct="1"/>
            <a:r>
              <a:rPr lang="en-US" altLang="zh-CN" sz="8900" b="1" dirty="0" smtClean="0">
                <a:solidFill>
                  <a:srgbClr val="002060"/>
                </a:solidFill>
                <a:latin typeface="Times New Roman" panose="02020603050405020304" pitchFamily="18" charset="0"/>
                <a:sym typeface="Times New Roman" panose="02020603050405020304" pitchFamily="18" charset="0"/>
              </a:rPr>
              <a:t>1.</a:t>
            </a:r>
            <a:r>
              <a:rPr lang="en-US" altLang="zh-CN" sz="6700" b="1" dirty="0" smtClean="0">
                <a:solidFill>
                  <a:srgbClr val="002060"/>
                </a:solidFill>
                <a:latin typeface="Times New Roman" panose="02020603050405020304" pitchFamily="18" charset="0"/>
                <a:sym typeface="Times New Roman" panose="02020603050405020304" pitchFamily="18" charset="0"/>
              </a:rPr>
              <a:t>6.</a:t>
            </a:r>
            <a:r>
              <a:rPr lang="en-US" altLang="zh-CN" sz="5900" b="1" dirty="0" smtClean="0">
                <a:solidFill>
                  <a:srgbClr val="002060"/>
                </a:solidFill>
                <a:latin typeface="Times New Roman" panose="02020603050405020304" pitchFamily="18" charset="0"/>
                <a:sym typeface="Times New Roman" panose="02020603050405020304" pitchFamily="18" charset="0"/>
              </a:rPr>
              <a:t>15</a:t>
            </a:r>
            <a:endParaRPr lang="zh-CN" altLang="en-US" sz="5900" dirty="0">
              <a:sym typeface="Calibri" panose="020F0502020204030204" pitchFamily="34" charset="0"/>
            </a:endParaRPr>
          </a:p>
        </p:txBody>
      </p:sp>
      <p:sp>
        <p:nvSpPr>
          <p:cNvPr id="19" name="AutoShape 4"/>
          <p:cNvSpPr/>
          <p:nvPr/>
        </p:nvSpPr>
        <p:spPr>
          <a:xfrm>
            <a:off x="1360840" y="1697666"/>
            <a:ext cx="9000000" cy="1408475"/>
          </a:xfrm>
          <a:prstGeom prst="roundRect">
            <a:avLst>
              <a:gd name="adj" fmla="val 4778"/>
            </a:avLst>
          </a:prstGeom>
          <a:solidFill>
            <a:srgbClr val="FFFFFF">
              <a:alpha val="58038"/>
            </a:srgbClr>
          </a:solidFill>
          <a:ln w="38100" cap="flat" cmpd="sng">
            <a:solidFill>
              <a:srgbClr val="002060"/>
            </a:solidFill>
            <a:prstDash val="solid"/>
            <a:headEnd type="none" w="med" len="med"/>
            <a:tailEnd type="none" w="med" len="med"/>
          </a:ln>
        </p:spPr>
        <p:txBody>
          <a:bodyPr lIns="111297" tIns="666213" rIns="111297" bIns="58000" anchor="ctr"/>
          <a:lstStyle/>
          <a:p>
            <a:pPr marL="0" lvl="2" indent="0" eaLnBrk="0" fontAlgn="ctr" hangingPunct="0">
              <a:buClr>
                <a:srgbClr val="FF0000"/>
              </a:buClr>
              <a:buSzPct val="70000"/>
              <a:buFont typeface="Wingdings" panose="05000000000000000000" pitchFamily="2" charset="2"/>
              <a:buChar char="n"/>
            </a:pPr>
            <a:r>
              <a:rPr lang="zh-CN" altLang="en-US" dirty="0">
                <a:latin typeface="微软雅黑" panose="020B0503020204020204" pitchFamily="34" charset="-122"/>
                <a:ea typeface="微软雅黑" panose="020B0503020204020204" pitchFamily="34" charset="-122"/>
                <a:sym typeface="微软雅黑" panose="020B0503020204020204" pitchFamily="34" charset="-122"/>
              </a:rPr>
              <a:t>本方、发送范围（必填） 、交易方向（必填） 、票据类别（必填） 、票据介质（必填） 、票面总额 、交易利率、收益率、剩余期限、信用主题、备注、票据明细</a:t>
            </a:r>
          </a:p>
          <a:p>
            <a:pPr marL="0" lvl="2" eaLnBrk="0" fontAlgn="ctr" hangingPunct="0">
              <a:buClr>
                <a:srgbClr val="FF0000"/>
              </a:buClr>
              <a:buSzPct val="70000"/>
            </a:pPr>
            <a:endParaRPr lang="zh-CN" altLang="en-US"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0" name="AutoShape 3"/>
          <p:cNvSpPr/>
          <p:nvPr/>
        </p:nvSpPr>
        <p:spPr>
          <a:xfrm>
            <a:off x="1720627" y="1449574"/>
            <a:ext cx="4086000" cy="468000"/>
          </a:xfrm>
          <a:prstGeom prst="roundRect">
            <a:avLst>
              <a:gd name="adj" fmla="val 16667"/>
            </a:avLst>
          </a:prstGeom>
          <a:gradFill rotWithShape="1">
            <a:gsLst>
              <a:gs pos="0">
                <a:srgbClr val="00DFF6">
                  <a:alpha val="100000"/>
                </a:srgbClr>
              </a:gs>
              <a:gs pos="35000">
                <a:srgbClr val="002774">
                  <a:alpha val="100000"/>
                </a:srgbClr>
              </a:gs>
              <a:gs pos="100000">
                <a:srgbClr val="002774">
                  <a:alpha val="100000"/>
                </a:srgbClr>
              </a:gs>
            </a:gsLst>
            <a:lin ang="2700000" scaled="1"/>
            <a:tileRect/>
          </a:gradFill>
          <a:ln w="9525">
            <a:noFill/>
          </a:ln>
        </p:spPr>
        <p:txBody>
          <a:bodyPr lIns="111297" tIns="221810" rIns="111297" bIns="221810" anchor="ctr"/>
          <a:lstStyle/>
          <a:p>
            <a:pPr lvl="0" algn="ctr" eaLnBrk="0" fontAlgn="ctr" hangingPunct="0">
              <a:buClr>
                <a:srgbClr val="FF0000"/>
              </a:buClr>
              <a:buSzPct val="70000"/>
              <a:buFont typeface="Arial" panose="020B0604020202020204" pitchFamily="34" charset="0"/>
            </a:pPr>
            <a:r>
              <a:rPr lang="zh-CN" altLang="en-US" sz="20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询价单要素</a:t>
            </a:r>
            <a:endParaRPr lang="zh-CN" altLang="en-US" sz="2000" dirty="0"/>
          </a:p>
        </p:txBody>
      </p:sp>
      <p:sp>
        <p:nvSpPr>
          <p:cNvPr id="22" name="AutoShape 4"/>
          <p:cNvSpPr/>
          <p:nvPr/>
        </p:nvSpPr>
        <p:spPr>
          <a:xfrm>
            <a:off x="1360842" y="4038390"/>
            <a:ext cx="9000000" cy="1443632"/>
          </a:xfrm>
          <a:prstGeom prst="roundRect">
            <a:avLst>
              <a:gd name="adj" fmla="val 4778"/>
            </a:avLst>
          </a:prstGeom>
          <a:solidFill>
            <a:srgbClr val="FFFFFF">
              <a:alpha val="58038"/>
            </a:srgbClr>
          </a:solidFill>
          <a:ln w="38100" cap="flat" cmpd="sng">
            <a:solidFill>
              <a:srgbClr val="002060"/>
            </a:solidFill>
            <a:prstDash val="solid"/>
            <a:headEnd type="none" w="med" len="med"/>
            <a:tailEnd type="none" w="med" len="med"/>
          </a:ln>
        </p:spPr>
        <p:txBody>
          <a:bodyPr lIns="111297" tIns="666213" rIns="111297" bIns="58000" anchor="ctr"/>
          <a:lstStyle/>
          <a:p>
            <a:pPr marL="0" lvl="2" indent="0" eaLnBrk="0" fontAlgn="ctr" hangingPunct="0">
              <a:buClr>
                <a:srgbClr val="FF0000"/>
              </a:buClr>
              <a:buSzPct val="70000"/>
              <a:buFont typeface="Wingdings" panose="05000000000000000000" pitchFamily="2" charset="2"/>
              <a:buChar char="n"/>
            </a:pPr>
            <a:r>
              <a:rPr lang="zh-CN" altLang="en-US"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本机构票据托管账户中的可交易状态的票据，通过库存挑票或清单导入实现。</a:t>
            </a:r>
            <a:endParaRPr lang="en-US" altLang="x-none"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pPr marL="0" lvl="2" indent="0" eaLnBrk="0" fontAlgn="ctr" hangingPunct="0">
              <a:buClr>
                <a:srgbClr val="FF0000"/>
              </a:buClr>
              <a:buSzPct val="70000"/>
              <a:buFont typeface="Wingdings" panose="05000000000000000000" pitchFamily="2" charset="2"/>
              <a:buChar char="n"/>
            </a:pPr>
            <a:r>
              <a:rPr lang="zh-CN" altLang="en-US"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 每笔交易票据张数上限为200张。</a:t>
            </a:r>
            <a:endParaRPr lang="en-US" altLang="x-none"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pPr marL="0" lvl="2" indent="0" eaLnBrk="0" fontAlgn="ctr" hangingPunct="0">
              <a:buClr>
                <a:srgbClr val="FF0000"/>
              </a:buClr>
              <a:buSzPct val="70000"/>
              <a:buFont typeface="Wingdings" panose="05000000000000000000" pitchFamily="2" charset="2"/>
              <a:buChar char="n"/>
            </a:pPr>
            <a:r>
              <a:rPr lang="zh-CN" altLang="en-US"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 风险票据及处于保证增信流程中的票据的不可交易。</a:t>
            </a:r>
            <a:endParaRPr lang="zh-CN" altLang="en-US" dirty="0">
              <a:solidFill>
                <a:srgbClr val="000000"/>
              </a:solidFill>
            </a:endParaRPr>
          </a:p>
          <a:p>
            <a:pPr marL="0" lvl="2" eaLnBrk="0" fontAlgn="ctr" hangingPunct="0">
              <a:buClr>
                <a:srgbClr val="FF0000"/>
              </a:buClr>
              <a:buSzPct val="70000"/>
              <a:buFont typeface="Wingdings" panose="05000000000000000000" pitchFamily="2" charset="2"/>
              <a:buChar char="n"/>
            </a:pPr>
            <a:endParaRPr lang="zh-CN" altLang="en-US"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3" name="AutoShape 3"/>
          <p:cNvSpPr/>
          <p:nvPr/>
        </p:nvSpPr>
        <p:spPr>
          <a:xfrm>
            <a:off x="1720627" y="3761753"/>
            <a:ext cx="4086000" cy="468000"/>
          </a:xfrm>
          <a:prstGeom prst="roundRect">
            <a:avLst>
              <a:gd name="adj" fmla="val 16667"/>
            </a:avLst>
          </a:prstGeom>
          <a:gradFill rotWithShape="1">
            <a:gsLst>
              <a:gs pos="0">
                <a:srgbClr val="00DFF6">
                  <a:alpha val="100000"/>
                </a:srgbClr>
              </a:gs>
              <a:gs pos="35000">
                <a:srgbClr val="002774">
                  <a:alpha val="100000"/>
                </a:srgbClr>
              </a:gs>
              <a:gs pos="100000">
                <a:srgbClr val="002774">
                  <a:alpha val="100000"/>
                </a:srgbClr>
              </a:gs>
            </a:gsLst>
            <a:lin ang="2700000" scaled="1"/>
            <a:tileRect/>
          </a:gradFill>
          <a:ln w="9525">
            <a:noFill/>
          </a:ln>
        </p:spPr>
        <p:txBody>
          <a:bodyPr lIns="111297" tIns="221810" rIns="111297" bIns="221810" anchor="ctr"/>
          <a:lstStyle/>
          <a:p>
            <a:pPr lvl="0" algn="ctr" eaLnBrk="0" fontAlgn="ctr" hangingPunct="0">
              <a:buClr>
                <a:srgbClr val="FF0000"/>
              </a:buClr>
              <a:buSzPct val="70000"/>
              <a:buFont typeface="Arial" panose="020B0604020202020204" pitchFamily="34" charset="0"/>
            </a:pPr>
            <a:r>
              <a:rPr lang="zh-CN" altLang="en-US" sz="2000" b="1" dirty="0" smtClean="0">
                <a:solidFill>
                  <a:schemeClr val="bg1"/>
                </a:solidFill>
                <a:latin typeface="微软雅黑" panose="020B0503020204020204" pitchFamily="34" charset="-122"/>
                <a:ea typeface="微软雅黑" panose="020B0503020204020204" pitchFamily="34" charset="-122"/>
              </a:rPr>
              <a:t>标的票据挑选</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3176687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AutoShape 4"/>
          <p:cNvSpPr/>
          <p:nvPr/>
        </p:nvSpPr>
        <p:spPr>
          <a:xfrm>
            <a:off x="1342678" y="1449694"/>
            <a:ext cx="4680000" cy="1296000"/>
          </a:xfrm>
          <a:prstGeom prst="roundRect">
            <a:avLst>
              <a:gd name="adj" fmla="val 4778"/>
            </a:avLst>
          </a:prstGeom>
          <a:solidFill>
            <a:srgbClr val="FFFFFF">
              <a:alpha val="58038"/>
            </a:srgbClr>
          </a:solidFill>
          <a:ln w="38100" cap="flat" cmpd="sng">
            <a:solidFill>
              <a:srgbClr val="002060"/>
            </a:solidFill>
            <a:prstDash val="solid"/>
            <a:headEnd type="none" w="med" len="med"/>
            <a:tailEnd type="none" w="med" len="med"/>
          </a:ln>
        </p:spPr>
        <p:txBody>
          <a:bodyPr lIns="111297" tIns="666213" rIns="111297" bIns="58000" anchor="ctr"/>
          <a:lstStyle/>
          <a:p>
            <a:pPr marL="0" lvl="2" eaLnBrk="0" fontAlgn="ctr" hangingPunct="0">
              <a:buClr>
                <a:srgbClr val="FF0000"/>
              </a:buClr>
              <a:buSzPct val="70000"/>
              <a:buFont typeface="Wingdings" panose="05000000000000000000" pitchFamily="2" charset="2"/>
              <a:buChar char="n"/>
            </a:pPr>
            <a:r>
              <a:rPr lang="zh-CN" altLang="en-US" dirty="0">
                <a:latin typeface="微软雅黑" panose="020B0503020204020204" pitchFamily="34" charset="-122"/>
                <a:ea typeface="微软雅黑" panose="020B0503020204020204" pitchFamily="34" charset="-122"/>
                <a:sym typeface="微软雅黑" panose="020B0503020204020204" pitchFamily="34" charset="-122"/>
              </a:rPr>
              <a:t>每一张票据的信用主体是单一的</a:t>
            </a:r>
          </a:p>
          <a:p>
            <a:pPr marL="0" lvl="2" eaLnBrk="0" fontAlgn="ctr" hangingPunct="0">
              <a:buClr>
                <a:srgbClr val="FF0000"/>
              </a:buClr>
              <a:buSzPct val="70000"/>
              <a:buFont typeface="Wingdings" panose="05000000000000000000" pitchFamily="2" charset="2"/>
              <a:buChar char="n"/>
            </a:pPr>
            <a:endParaRPr lang="zh-CN" altLang="en-US"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3" name="日期占位符 3"/>
          <p:cNvSpPr>
            <a:spLocks noGrp="1"/>
          </p:cNvSpPr>
          <p:nvPr>
            <p:ph type="dt" sz="quarter" idx="10"/>
          </p:nvPr>
        </p:nvSpPr>
        <p:spPr/>
        <p:txBody>
          <a:bodyPr/>
          <a:lstStyle/>
          <a:p>
            <a:pPr>
              <a:defRPr/>
            </a:pPr>
            <a:fld id="{7159EAC3-0127-4ACF-9E22-E2734FA512C7}" type="datetime1">
              <a:rPr lang="zh-CN" altLang="en-US"/>
              <a:pPr>
                <a:defRPr/>
              </a:pPr>
              <a:t>2018/7/19</a:t>
            </a:fld>
            <a:endParaRPr lang="zh-CN" altLang="en-US" sz="2200">
              <a:solidFill>
                <a:schemeClr val="tx1"/>
              </a:solidFill>
            </a:endParaRPr>
          </a:p>
        </p:txBody>
      </p:sp>
      <p:sp>
        <p:nvSpPr>
          <p:cNvPr id="75779" name="矩形 27"/>
          <p:cNvSpPr>
            <a:spLocks noChangeArrowheads="1"/>
          </p:cNvSpPr>
          <p:nvPr/>
        </p:nvSpPr>
        <p:spPr bwMode="auto">
          <a:xfrm>
            <a:off x="10583" y="6276842"/>
            <a:ext cx="12179830" cy="574808"/>
          </a:xfrm>
          <a:prstGeom prst="rect">
            <a:avLst/>
          </a:prstGeom>
          <a:solidFill>
            <a:srgbClr val="002060"/>
          </a:solidFill>
          <a:ln w="9525">
            <a:noFill/>
            <a:miter lim="800000"/>
          </a:ln>
        </p:spPr>
        <p:txBody>
          <a:bodyPr lIns="112864" tIns="56432" rIns="112864" bIns="56432"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75780" name="矩形 28"/>
          <p:cNvSpPr>
            <a:spLocks noChangeArrowheads="1"/>
          </p:cNvSpPr>
          <p:nvPr/>
        </p:nvSpPr>
        <p:spPr bwMode="auto">
          <a:xfrm>
            <a:off x="10583" y="6264139"/>
            <a:ext cx="12179830" cy="125441"/>
          </a:xfrm>
          <a:prstGeom prst="rect">
            <a:avLst/>
          </a:prstGeom>
          <a:solidFill>
            <a:srgbClr val="595959"/>
          </a:solidFill>
          <a:ln w="9525">
            <a:noFill/>
            <a:miter lim="800000"/>
          </a:ln>
        </p:spPr>
        <p:txBody>
          <a:bodyPr lIns="112864" tIns="56432" rIns="112864" bIns="56432"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75781" name="矩形 4"/>
          <p:cNvSpPr>
            <a:spLocks noChangeArrowheads="1"/>
          </p:cNvSpPr>
          <p:nvPr/>
        </p:nvSpPr>
        <p:spPr bwMode="auto">
          <a:xfrm>
            <a:off x="10810527" y="541463"/>
            <a:ext cx="74074" cy="431900"/>
          </a:xfrm>
          <a:prstGeom prst="rect">
            <a:avLst/>
          </a:prstGeom>
          <a:solidFill>
            <a:srgbClr val="002060"/>
          </a:solidFill>
          <a:ln w="9525">
            <a:noFill/>
            <a:miter lim="800000"/>
          </a:ln>
        </p:spPr>
        <p:txBody>
          <a:bodyPr lIns="112864" tIns="56432" rIns="112864" bIns="56432" anchor="ctr"/>
          <a:lstStyle/>
          <a:p>
            <a:pPr algn="ctr"/>
            <a:endParaRPr lang="zh-CN" altLang="zh-CN">
              <a:solidFill>
                <a:srgbClr val="FFFFFF"/>
              </a:solidFill>
              <a:ea typeface="方正兰亭细黑_GBK"/>
              <a:cs typeface="方正兰亭细黑_GBK"/>
            </a:endParaRPr>
          </a:p>
        </p:txBody>
      </p:sp>
      <p:sp>
        <p:nvSpPr>
          <p:cNvPr id="75782" name="矩形 5"/>
          <p:cNvSpPr>
            <a:spLocks noChangeArrowheads="1"/>
          </p:cNvSpPr>
          <p:nvPr/>
        </p:nvSpPr>
        <p:spPr bwMode="auto">
          <a:xfrm>
            <a:off x="10711057" y="744711"/>
            <a:ext cx="63492" cy="225478"/>
          </a:xfrm>
          <a:prstGeom prst="rect">
            <a:avLst/>
          </a:prstGeom>
          <a:solidFill>
            <a:srgbClr val="002060"/>
          </a:solidFill>
          <a:ln w="9525">
            <a:noFill/>
            <a:miter lim="800000"/>
          </a:ln>
        </p:spPr>
        <p:txBody>
          <a:bodyPr lIns="112864" tIns="56432" rIns="112864" bIns="56432" anchor="ctr"/>
          <a:lstStyle/>
          <a:p>
            <a:pPr algn="ctr"/>
            <a:endParaRPr lang="zh-CN" altLang="zh-CN">
              <a:solidFill>
                <a:srgbClr val="FFFFFF"/>
              </a:solidFill>
              <a:ea typeface="方正兰亭细黑_GBK"/>
              <a:cs typeface="方正兰亭细黑_GBK"/>
            </a:endParaRPr>
          </a:p>
        </p:txBody>
      </p:sp>
      <p:grpSp>
        <p:nvGrpSpPr>
          <p:cNvPr id="2" name="Group 13"/>
          <p:cNvGrpSpPr/>
          <p:nvPr/>
        </p:nvGrpSpPr>
        <p:grpSpPr bwMode="auto">
          <a:xfrm>
            <a:off x="953333" y="-179429"/>
            <a:ext cx="7470519" cy="1211544"/>
            <a:chOff x="0" y="0"/>
            <a:chExt cx="5157176" cy="1214438"/>
          </a:xfrm>
        </p:grpSpPr>
        <p:grpSp>
          <p:nvGrpSpPr>
            <p:cNvPr id="3" name="Group 14"/>
            <p:cNvGrpSpPr/>
            <p:nvPr/>
          </p:nvGrpSpPr>
          <p:grpSpPr bwMode="auto">
            <a:xfrm>
              <a:off x="0" y="0"/>
              <a:ext cx="4221415" cy="1214438"/>
              <a:chOff x="0" y="0"/>
              <a:chExt cx="4221131" cy="1217711"/>
            </a:xfrm>
          </p:grpSpPr>
          <p:grpSp>
            <p:nvGrpSpPr>
              <p:cNvPr id="4" name="Group 15"/>
              <p:cNvGrpSpPr/>
              <p:nvPr/>
            </p:nvGrpSpPr>
            <p:grpSpPr bwMode="auto">
              <a:xfrm>
                <a:off x="0" y="0"/>
                <a:ext cx="2861407" cy="1217711"/>
                <a:chOff x="0" y="0"/>
                <a:chExt cx="2861407" cy="1217711"/>
              </a:xfrm>
            </p:grpSpPr>
            <p:sp>
              <p:nvSpPr>
                <p:cNvPr id="75798" name="椭圆 30"/>
                <p:cNvSpPr>
                  <a:spLocks noChangeArrowheads="1"/>
                </p:cNvSpPr>
                <p:nvPr/>
              </p:nvSpPr>
              <p:spPr bwMode="auto">
                <a:xfrm>
                  <a:off x="0" y="618546"/>
                  <a:ext cx="620731" cy="599165"/>
                </a:xfrm>
                <a:prstGeom prst="ellipse">
                  <a:avLst/>
                </a:prstGeom>
                <a:solidFill>
                  <a:srgbClr val="FFC000"/>
                </a:solidFill>
                <a:ln w="9525">
                  <a:noFill/>
                  <a:round/>
                </a:ln>
              </p:spPr>
              <p:txBody>
                <a:bodyPr anchor="ctr"/>
                <a:lstStyle/>
                <a:p>
                  <a:pPr algn="ctr"/>
                  <a:endParaRPr lang="zh-CN" altLang="zh-CN" sz="1400">
                    <a:solidFill>
                      <a:srgbClr val="FFFFFF"/>
                    </a:solidFill>
                    <a:latin typeface="宋体" panose="02010600030101010101" pitchFamily="2" charset="-122"/>
                    <a:sym typeface="宋体" panose="02010600030101010101" pitchFamily="2" charset="-122"/>
                  </a:endParaRPr>
                </a:p>
              </p:txBody>
            </p:sp>
            <p:sp>
              <p:nvSpPr>
                <p:cNvPr id="75799" name="TextBox 31"/>
                <p:cNvSpPr>
                  <a:spLocks noChangeArrowheads="1"/>
                </p:cNvSpPr>
                <p:nvPr/>
              </p:nvSpPr>
              <p:spPr bwMode="auto">
                <a:xfrm>
                  <a:off x="182533" y="0"/>
                  <a:ext cx="2678874" cy="1129102"/>
                </a:xfrm>
                <a:prstGeom prst="rect">
                  <a:avLst/>
                </a:prstGeom>
                <a:noFill/>
                <a:ln w="9525">
                  <a:noFill/>
                  <a:miter lim="800000"/>
                </a:ln>
              </p:spPr>
              <p:txBody>
                <a:bodyPr>
                  <a:spAutoFit/>
                </a:bodyPr>
                <a:lstStyle/>
                <a:p>
                  <a:endParaRPr lang="zh-CN" altLang="en-US" sz="6700" dirty="0">
                    <a:solidFill>
                      <a:srgbClr val="000000"/>
                    </a:solidFill>
                    <a:sym typeface="Calibri" panose="020F0502020204030204" pitchFamily="34" charset="0"/>
                  </a:endParaRPr>
                </a:p>
              </p:txBody>
            </p:sp>
          </p:grpSp>
          <p:sp>
            <p:nvSpPr>
              <p:cNvPr id="75797" name="直接连接符 21"/>
              <p:cNvSpPr>
                <a:spLocks noChangeShapeType="1"/>
              </p:cNvSpPr>
              <p:nvPr/>
            </p:nvSpPr>
            <p:spPr bwMode="auto">
              <a:xfrm>
                <a:off x="620731" y="1024061"/>
                <a:ext cx="3600400" cy="1"/>
              </a:xfrm>
              <a:prstGeom prst="line">
                <a:avLst/>
              </a:prstGeom>
              <a:noFill/>
              <a:ln w="19050">
                <a:solidFill>
                  <a:srgbClr val="002060"/>
                </a:solidFill>
                <a:round/>
              </a:ln>
            </p:spPr>
            <p:txBody>
              <a:bodyPr/>
              <a:lstStyle/>
              <a:p>
                <a:endParaRPr lang="zh-CN" altLang="en-US"/>
              </a:p>
            </p:txBody>
          </p:sp>
        </p:grpSp>
        <p:sp>
          <p:nvSpPr>
            <p:cNvPr id="75795" name="TextBox 22"/>
            <p:cNvSpPr>
              <a:spLocks noChangeArrowheads="1"/>
            </p:cNvSpPr>
            <p:nvPr/>
          </p:nvSpPr>
          <p:spPr bwMode="auto">
            <a:xfrm>
              <a:off x="236072" y="543933"/>
              <a:ext cx="4921104" cy="555321"/>
            </a:xfrm>
            <a:prstGeom prst="rect">
              <a:avLst/>
            </a:prstGeom>
            <a:noFill/>
            <a:ln w="9525">
              <a:noFill/>
              <a:miter lim="800000"/>
            </a:ln>
          </p:spPr>
          <p:txBody>
            <a:bodyPr>
              <a:spAutoFit/>
            </a:bodyPr>
            <a:lstStyle/>
            <a:p>
              <a:r>
                <a:rPr lang="zh-CN" altLang="en-US" sz="3000" b="1" dirty="0">
                  <a:solidFill>
                    <a:srgbClr val="262626"/>
                  </a:solidFill>
                  <a:latin typeface="微软雅黑" panose="020B0503020204020204" pitchFamily="34" charset="-122"/>
                  <a:ea typeface="微软雅黑" panose="020B0503020204020204" pitchFamily="34" charset="-122"/>
                  <a:sym typeface="微软雅黑" panose="020B0503020204020204" pitchFamily="34" charset="-122"/>
                </a:rPr>
                <a:t>      票据定价机制的创新：信用主体</a:t>
              </a:r>
              <a:endParaRPr lang="zh-CN" altLang="en-US" dirty="0"/>
            </a:p>
          </p:txBody>
        </p:sp>
      </p:grpSp>
      <p:sp>
        <p:nvSpPr>
          <p:cNvPr id="75790" name="椭圆 30"/>
          <p:cNvSpPr>
            <a:spLocks noChangeArrowheads="1"/>
          </p:cNvSpPr>
          <p:nvPr/>
        </p:nvSpPr>
        <p:spPr bwMode="auto">
          <a:xfrm>
            <a:off x="10179842" y="441427"/>
            <a:ext cx="950260" cy="755825"/>
          </a:xfrm>
          <a:prstGeom prst="ellipse">
            <a:avLst/>
          </a:prstGeom>
          <a:solidFill>
            <a:srgbClr val="FFC000"/>
          </a:solidFill>
          <a:ln w="9525">
            <a:noFill/>
            <a:round/>
          </a:ln>
        </p:spPr>
        <p:txBody>
          <a:bodyPr lIns="112864" tIns="56432" rIns="112864" bIns="56432" anchor="ctr"/>
          <a:lstStyle/>
          <a:p>
            <a:pPr algn="ctr"/>
            <a:endParaRPr lang="zh-CN" altLang="en-US" sz="1400">
              <a:solidFill>
                <a:srgbClr val="FFFFFF"/>
              </a:solidFill>
              <a:latin typeface="宋体" panose="02010600030101010101" pitchFamily="2" charset="-122"/>
              <a:sym typeface="宋体" panose="02010600030101010101" pitchFamily="2" charset="-122"/>
            </a:endParaRPr>
          </a:p>
        </p:txBody>
      </p:sp>
      <p:sp>
        <p:nvSpPr>
          <p:cNvPr id="75791" name="矩形 3"/>
          <p:cNvSpPr>
            <a:spLocks noChangeArrowheads="1"/>
          </p:cNvSpPr>
          <p:nvPr/>
        </p:nvSpPr>
        <p:spPr bwMode="auto">
          <a:xfrm>
            <a:off x="10727988" y="655790"/>
            <a:ext cx="1271950" cy="431900"/>
          </a:xfrm>
          <a:prstGeom prst="rect">
            <a:avLst/>
          </a:prstGeom>
          <a:solidFill>
            <a:srgbClr val="002060"/>
          </a:solidFill>
          <a:ln w="9525">
            <a:noFill/>
            <a:miter lim="800000"/>
          </a:ln>
        </p:spPr>
        <p:txBody>
          <a:bodyPr lIns="112864" tIns="56432" rIns="112864" bIns="56432" anchor="ctr"/>
          <a:lstStyle/>
          <a:p>
            <a:pPr algn="ctr"/>
            <a:fld id="{EDD2E826-3908-4D76-BFD9-16F82FEE90E5}" type="slidenum">
              <a:rPr lang="zh-CN" altLang="zh-CN" b="1">
                <a:solidFill>
                  <a:srgbClr val="FFFFFF"/>
                </a:solidFill>
                <a:ea typeface="方正兰亭细黑_GBK"/>
                <a:cs typeface="方正兰亭细黑_GBK"/>
              </a:rPr>
              <a:pPr algn="ctr"/>
              <a:t>36</a:t>
            </a:fld>
            <a:endParaRPr lang="zh-CN" altLang="zh-CN" b="1">
              <a:solidFill>
                <a:srgbClr val="FFFFFF"/>
              </a:solidFill>
              <a:ea typeface="方正兰亭细黑_GBK"/>
              <a:cs typeface="方正兰亭细黑_GBK"/>
            </a:endParaRPr>
          </a:p>
        </p:txBody>
      </p:sp>
      <p:sp>
        <p:nvSpPr>
          <p:cNvPr id="24" name="TextBox 31"/>
          <p:cNvSpPr/>
          <p:nvPr/>
        </p:nvSpPr>
        <p:spPr>
          <a:xfrm>
            <a:off x="239318" y="-147626"/>
            <a:ext cx="2831946" cy="1483572"/>
          </a:xfrm>
          <a:prstGeom prst="rect">
            <a:avLst/>
          </a:prstGeom>
          <a:noFill/>
          <a:ln w="9525">
            <a:noFill/>
          </a:ln>
        </p:spPr>
        <p:txBody>
          <a:bodyPr wrap="square" lIns="112864" tIns="56432" rIns="112864" bIns="56432">
            <a:spAutoFit/>
          </a:bodyPr>
          <a:lstStyle/>
          <a:p>
            <a:pPr lvl="0" eaLnBrk="1" hangingPunct="1"/>
            <a:r>
              <a:rPr lang="en-US" altLang="zh-CN" sz="8900" b="1" dirty="0" smtClean="0">
                <a:solidFill>
                  <a:srgbClr val="002060"/>
                </a:solidFill>
                <a:latin typeface="Times New Roman" panose="02020603050405020304" pitchFamily="18" charset="0"/>
                <a:sym typeface="Times New Roman" panose="02020603050405020304" pitchFamily="18" charset="0"/>
              </a:rPr>
              <a:t>1.</a:t>
            </a:r>
            <a:r>
              <a:rPr lang="en-US" altLang="zh-CN" sz="6700" b="1" dirty="0" smtClean="0">
                <a:solidFill>
                  <a:srgbClr val="002060"/>
                </a:solidFill>
                <a:latin typeface="Times New Roman" panose="02020603050405020304" pitchFamily="18" charset="0"/>
                <a:sym typeface="Times New Roman" panose="02020603050405020304" pitchFamily="18" charset="0"/>
              </a:rPr>
              <a:t>7</a:t>
            </a:r>
            <a:endParaRPr lang="zh-CN" altLang="en-US" sz="5900" dirty="0">
              <a:sym typeface="Calibri" panose="020F0502020204030204" pitchFamily="34" charset="0"/>
            </a:endParaRPr>
          </a:p>
        </p:txBody>
      </p:sp>
      <p:sp>
        <p:nvSpPr>
          <p:cNvPr id="26" name="AutoShape 3"/>
          <p:cNvSpPr/>
          <p:nvPr/>
        </p:nvSpPr>
        <p:spPr>
          <a:xfrm>
            <a:off x="1720627" y="1197030"/>
            <a:ext cx="4086000" cy="468000"/>
          </a:xfrm>
          <a:prstGeom prst="roundRect">
            <a:avLst>
              <a:gd name="adj" fmla="val 16667"/>
            </a:avLst>
          </a:prstGeom>
          <a:gradFill rotWithShape="1">
            <a:gsLst>
              <a:gs pos="0">
                <a:srgbClr val="00DFF6">
                  <a:alpha val="100000"/>
                </a:srgbClr>
              </a:gs>
              <a:gs pos="35000">
                <a:srgbClr val="002774">
                  <a:alpha val="100000"/>
                </a:srgbClr>
              </a:gs>
              <a:gs pos="100000">
                <a:srgbClr val="002774">
                  <a:alpha val="100000"/>
                </a:srgbClr>
              </a:gs>
            </a:gsLst>
            <a:lin ang="2700000" scaled="1"/>
            <a:tileRect/>
          </a:gradFill>
          <a:ln w="9525">
            <a:noFill/>
          </a:ln>
        </p:spPr>
        <p:txBody>
          <a:bodyPr lIns="111297" tIns="221810" rIns="111297" bIns="221810" anchor="ctr"/>
          <a:lstStyle/>
          <a:p>
            <a:pPr lvl="0" algn="ctr" eaLnBrk="0" fontAlgn="ctr" hangingPunct="0">
              <a:buClr>
                <a:srgbClr val="FF0000"/>
              </a:buClr>
              <a:buSzPct val="70000"/>
              <a:buFont typeface="Arial" panose="020B0604020202020204" pitchFamily="34" charset="0"/>
            </a:pPr>
            <a:r>
              <a:rPr lang="zh-CN" altLang="en-US"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信用主体的基本原则</a:t>
            </a:r>
          </a:p>
        </p:txBody>
      </p:sp>
      <p:sp>
        <p:nvSpPr>
          <p:cNvPr id="27" name="AutoShape 4"/>
          <p:cNvSpPr/>
          <p:nvPr/>
        </p:nvSpPr>
        <p:spPr>
          <a:xfrm>
            <a:off x="1360842" y="3213721"/>
            <a:ext cx="4680000" cy="1296000"/>
          </a:xfrm>
          <a:prstGeom prst="roundRect">
            <a:avLst>
              <a:gd name="adj" fmla="val 4778"/>
            </a:avLst>
          </a:prstGeom>
          <a:solidFill>
            <a:srgbClr val="FFFFFF">
              <a:alpha val="58038"/>
            </a:srgbClr>
          </a:solidFill>
          <a:ln w="38100" cap="flat" cmpd="sng">
            <a:solidFill>
              <a:srgbClr val="002060"/>
            </a:solidFill>
            <a:prstDash val="solid"/>
            <a:headEnd type="none" w="med" len="med"/>
            <a:tailEnd type="none" w="med" len="med"/>
          </a:ln>
        </p:spPr>
        <p:txBody>
          <a:bodyPr lIns="111297" tIns="666213" rIns="111297" bIns="58000" anchor="ctr"/>
          <a:lstStyle/>
          <a:p>
            <a:pPr marL="0" lvl="2" eaLnBrk="0" fontAlgn="ctr" hangingPunct="0">
              <a:buClr>
                <a:srgbClr val="FF0000"/>
              </a:buClr>
              <a:buSzPct val="70000"/>
              <a:buFont typeface="Wingdings" panose="05000000000000000000" pitchFamily="2" charset="2"/>
              <a:buChar char="n"/>
            </a:pPr>
            <a:r>
              <a:rPr lang="zh-CN" altLang="en-US" dirty="0">
                <a:latin typeface="微软雅黑" panose="020B0503020204020204" pitchFamily="34" charset="-122"/>
                <a:ea typeface="微软雅黑" panose="020B0503020204020204" pitchFamily="34" charset="-122"/>
                <a:sym typeface="微软雅黑" panose="020B0503020204020204" pitchFamily="34" charset="-122"/>
              </a:rPr>
              <a:t>银票：承兑行（若已确认）、贴现人、保证增信行（若有）</a:t>
            </a:r>
          </a:p>
          <a:p>
            <a:pPr marL="0" lvl="2" eaLnBrk="0" fontAlgn="ctr" hangingPunct="0">
              <a:buClr>
                <a:srgbClr val="FF0000"/>
              </a:buClr>
              <a:buSzPct val="70000"/>
              <a:buFont typeface="Wingdings" panose="05000000000000000000" pitchFamily="2" charset="2"/>
              <a:buChar char="n"/>
            </a:pPr>
            <a:r>
              <a:rPr lang="zh-CN" altLang="en-US" dirty="0">
                <a:latin typeface="微软雅黑" panose="020B0503020204020204" pitchFamily="34" charset="-122"/>
                <a:ea typeface="微软雅黑" panose="020B0503020204020204" pitchFamily="34" charset="-122"/>
                <a:sym typeface="微软雅黑" panose="020B0503020204020204" pitchFamily="34" charset="-122"/>
              </a:rPr>
              <a:t>商票：贴现人、保证增信行（若有）</a:t>
            </a:r>
          </a:p>
          <a:p>
            <a:pPr marL="0" lvl="2" eaLnBrk="0" fontAlgn="ctr" hangingPunct="0">
              <a:buClr>
                <a:srgbClr val="FF0000"/>
              </a:buClr>
              <a:buSzPct val="70000"/>
              <a:buFont typeface="Wingdings" panose="05000000000000000000" pitchFamily="2" charset="2"/>
              <a:buChar char="n"/>
            </a:pPr>
            <a:endParaRPr lang="zh-CN" altLang="en-US"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8" name="AutoShape 3"/>
          <p:cNvSpPr/>
          <p:nvPr/>
        </p:nvSpPr>
        <p:spPr>
          <a:xfrm>
            <a:off x="1720627" y="2937084"/>
            <a:ext cx="4086000" cy="468000"/>
          </a:xfrm>
          <a:prstGeom prst="roundRect">
            <a:avLst>
              <a:gd name="adj" fmla="val 16667"/>
            </a:avLst>
          </a:prstGeom>
          <a:gradFill rotWithShape="1">
            <a:gsLst>
              <a:gs pos="0">
                <a:srgbClr val="00DFF6">
                  <a:alpha val="100000"/>
                </a:srgbClr>
              </a:gs>
              <a:gs pos="35000">
                <a:srgbClr val="002774">
                  <a:alpha val="100000"/>
                </a:srgbClr>
              </a:gs>
              <a:gs pos="100000">
                <a:srgbClr val="002774">
                  <a:alpha val="100000"/>
                </a:srgbClr>
              </a:gs>
            </a:gsLst>
            <a:lin ang="2700000" scaled="1"/>
            <a:tileRect/>
          </a:gradFill>
          <a:ln w="9525">
            <a:noFill/>
          </a:ln>
        </p:spPr>
        <p:txBody>
          <a:bodyPr lIns="111297" tIns="221810" rIns="111297" bIns="221810" anchor="ctr"/>
          <a:lstStyle/>
          <a:p>
            <a:pPr lvl="0" algn="ctr" eaLnBrk="0" fontAlgn="ctr" hangingPunct="0">
              <a:buClr>
                <a:srgbClr val="FF0000"/>
              </a:buClr>
              <a:buSzPct val="70000"/>
              <a:buFont typeface="Arial" panose="020B0604020202020204" pitchFamily="34" charset="0"/>
            </a:pPr>
            <a:r>
              <a:rPr lang="zh-CN" altLang="en-US"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无条件付款责任主体包含</a:t>
            </a:r>
          </a:p>
        </p:txBody>
      </p:sp>
      <p:sp>
        <p:nvSpPr>
          <p:cNvPr id="29" name="AutoShape 4"/>
          <p:cNvSpPr/>
          <p:nvPr/>
        </p:nvSpPr>
        <p:spPr>
          <a:xfrm>
            <a:off x="1369306" y="5050348"/>
            <a:ext cx="4680000" cy="1296000"/>
          </a:xfrm>
          <a:prstGeom prst="roundRect">
            <a:avLst>
              <a:gd name="adj" fmla="val 4778"/>
            </a:avLst>
          </a:prstGeom>
          <a:solidFill>
            <a:srgbClr val="FFFFFF">
              <a:alpha val="58038"/>
            </a:srgbClr>
          </a:solidFill>
          <a:ln w="38100" cap="flat" cmpd="sng">
            <a:solidFill>
              <a:srgbClr val="002060"/>
            </a:solidFill>
            <a:prstDash val="solid"/>
            <a:headEnd type="none" w="med" len="med"/>
            <a:tailEnd type="none" w="med" len="med"/>
          </a:ln>
        </p:spPr>
        <p:txBody>
          <a:bodyPr lIns="111297" tIns="58000" rIns="111297" bIns="58000" anchor="ctr"/>
          <a:lstStyle/>
          <a:p>
            <a:pPr marL="0" lvl="2" eaLnBrk="0" fontAlgn="ctr" hangingPunct="0">
              <a:buClr>
                <a:srgbClr val="FF0000"/>
              </a:buClr>
              <a:buSzPct val="70000"/>
              <a:buFont typeface="Wingdings" panose="05000000000000000000" pitchFamily="2" charset="2"/>
              <a:buChar char="n"/>
            </a:pPr>
            <a:endParaRPr lang="zh-CN" altLang="en-US" dirty="0">
              <a:latin typeface="微软雅黑" panose="020B0503020204020204" pitchFamily="34" charset="-122"/>
              <a:ea typeface="微软雅黑" panose="020B0503020204020204" pitchFamily="34" charset="-122"/>
              <a:sym typeface="微软雅黑" panose="020B0503020204020204" pitchFamily="34" charset="-122"/>
            </a:endParaRPr>
          </a:p>
          <a:p>
            <a:pPr marL="0" lvl="2" eaLnBrk="0" fontAlgn="ctr" hangingPunct="0">
              <a:buClr>
                <a:srgbClr val="FF0000"/>
              </a:buClr>
              <a:buSzPct val="70000"/>
              <a:buFont typeface="Wingdings" panose="05000000000000000000" pitchFamily="2" charset="2"/>
              <a:buChar char="n"/>
            </a:pPr>
            <a:r>
              <a:rPr lang="zh-CN" altLang="en-US"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承兑行（若已确认）</a:t>
            </a:r>
            <a:r>
              <a:rPr lang="en-US" altLang="zh-CN"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&gt;</a:t>
            </a:r>
            <a:r>
              <a:rPr lang="zh-CN" altLang="en-US"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保证增信行（若有）</a:t>
            </a:r>
            <a:r>
              <a:rPr lang="en-US" altLang="zh-CN"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贴现人</a:t>
            </a:r>
          </a:p>
        </p:txBody>
      </p:sp>
      <p:sp>
        <p:nvSpPr>
          <p:cNvPr id="30" name="AutoShape 3"/>
          <p:cNvSpPr/>
          <p:nvPr/>
        </p:nvSpPr>
        <p:spPr>
          <a:xfrm>
            <a:off x="1837028" y="4870288"/>
            <a:ext cx="4086000" cy="468000"/>
          </a:xfrm>
          <a:prstGeom prst="roundRect">
            <a:avLst>
              <a:gd name="adj" fmla="val 16667"/>
            </a:avLst>
          </a:prstGeom>
          <a:gradFill rotWithShape="1">
            <a:gsLst>
              <a:gs pos="0">
                <a:srgbClr val="00DFF6">
                  <a:alpha val="100000"/>
                </a:srgbClr>
              </a:gs>
              <a:gs pos="35000">
                <a:srgbClr val="002774">
                  <a:alpha val="100000"/>
                </a:srgbClr>
              </a:gs>
              <a:gs pos="100000">
                <a:srgbClr val="002774">
                  <a:alpha val="100000"/>
                </a:srgbClr>
              </a:gs>
            </a:gsLst>
            <a:lin ang="2700000" scaled="1"/>
            <a:tileRect/>
          </a:gradFill>
          <a:ln w="9525">
            <a:noFill/>
          </a:ln>
        </p:spPr>
        <p:txBody>
          <a:bodyPr lIns="111297" tIns="221810" rIns="111297" bIns="221810" anchor="ctr"/>
          <a:lstStyle/>
          <a:p>
            <a:pPr lvl="0" algn="ctr" eaLnBrk="0" fontAlgn="ctr" hangingPunct="0">
              <a:buClr>
                <a:srgbClr val="FF0000"/>
              </a:buClr>
              <a:buSzPct val="70000"/>
              <a:buFont typeface="Arial" panose="020B0604020202020204" pitchFamily="34" charset="0"/>
            </a:pPr>
            <a:r>
              <a:rPr lang="zh-CN" altLang="en-US"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无条件付款责任主体扣款顺序</a:t>
            </a:r>
          </a:p>
        </p:txBody>
      </p:sp>
      <p:sp>
        <p:nvSpPr>
          <p:cNvPr id="32" name="AutoShape 4"/>
          <p:cNvSpPr/>
          <p:nvPr/>
        </p:nvSpPr>
        <p:spPr>
          <a:xfrm>
            <a:off x="6509610" y="1450210"/>
            <a:ext cx="4680000" cy="1954874"/>
          </a:xfrm>
          <a:prstGeom prst="roundRect">
            <a:avLst>
              <a:gd name="adj" fmla="val 4778"/>
            </a:avLst>
          </a:prstGeom>
          <a:solidFill>
            <a:srgbClr val="FFFFFF">
              <a:alpha val="58038"/>
            </a:srgbClr>
          </a:solidFill>
          <a:ln w="38100" cap="flat" cmpd="sng">
            <a:solidFill>
              <a:srgbClr val="002060"/>
            </a:solidFill>
            <a:prstDash val="solid"/>
            <a:headEnd type="none" w="med" len="med"/>
            <a:tailEnd type="none" w="med" len="med"/>
          </a:ln>
        </p:spPr>
        <p:txBody>
          <a:bodyPr lIns="111297" tIns="666213" rIns="111297" bIns="58000" anchor="b"/>
          <a:lstStyle/>
          <a:p>
            <a:pPr marL="0" lvl="2" eaLnBrk="0" fontAlgn="ctr" hangingPunct="0">
              <a:buClr>
                <a:srgbClr val="FF0000"/>
              </a:buClr>
              <a:buSzPct val="70000"/>
              <a:buFont typeface="Wingdings" panose="05000000000000000000" pitchFamily="2" charset="2"/>
              <a:buChar char="n"/>
            </a:pPr>
            <a:r>
              <a:rPr lang="zh-CN" altLang="en-US" dirty="0">
                <a:latin typeface="微软雅黑" panose="020B0503020204020204" pitchFamily="34" charset="-122"/>
                <a:ea typeface="微软雅黑" panose="020B0503020204020204" pitchFamily="34" charset="-122"/>
                <a:sym typeface="微软雅黑" panose="020B0503020204020204" pitchFamily="34" charset="-122"/>
              </a:rPr>
              <a:t>信用主体是指无条件付款责任主体中信用等级最高的主体。</a:t>
            </a:r>
          </a:p>
          <a:p>
            <a:pPr marL="0" lvl="2" eaLnBrk="0" fontAlgn="ctr" hangingPunct="0">
              <a:buClr>
                <a:srgbClr val="FF0000"/>
              </a:buClr>
              <a:buSzPct val="70000"/>
              <a:buFont typeface="Wingdings" panose="05000000000000000000" pitchFamily="2" charset="2"/>
              <a:buChar char="n"/>
            </a:pPr>
            <a:r>
              <a:rPr lang="zh-CN" altLang="en-US" dirty="0">
                <a:latin typeface="微软雅黑" panose="020B0503020204020204" pitchFamily="34" charset="-122"/>
                <a:ea typeface="微软雅黑" panose="020B0503020204020204" pitchFamily="34" charset="-122"/>
                <a:sym typeface="微软雅黑" panose="020B0503020204020204" pitchFamily="34" charset="-122"/>
              </a:rPr>
              <a:t>若存在两个或两个以上无条件付款责任主体的信用等级相同</a:t>
            </a:r>
            <a:r>
              <a:rPr lang="zh-CN" altLang="en-US" dirty="0" smtClean="0">
                <a:latin typeface="微软雅黑" panose="020B0503020204020204" pitchFamily="34" charset="-122"/>
                <a:ea typeface="微软雅黑" panose="020B0503020204020204" pitchFamily="34" charset="-122"/>
                <a:sym typeface="微软雅黑" panose="020B0503020204020204" pitchFamily="34" charset="-122"/>
              </a:rPr>
              <a:t>，则</a:t>
            </a:r>
            <a:r>
              <a:rPr lang="zh-CN" altLang="en-US" dirty="0">
                <a:latin typeface="微软雅黑" panose="020B0503020204020204" pitchFamily="34" charset="-122"/>
                <a:ea typeface="微软雅黑" panose="020B0503020204020204" pitchFamily="34" charset="-122"/>
                <a:sym typeface="微软雅黑" panose="020B0503020204020204" pitchFamily="34" charset="-122"/>
              </a:rPr>
              <a:t>扣款顺序靠前的主体为信用主体。</a:t>
            </a:r>
          </a:p>
        </p:txBody>
      </p:sp>
      <p:sp>
        <p:nvSpPr>
          <p:cNvPr id="33" name="AutoShape 3"/>
          <p:cNvSpPr/>
          <p:nvPr/>
        </p:nvSpPr>
        <p:spPr>
          <a:xfrm>
            <a:off x="6887559" y="1197546"/>
            <a:ext cx="4086000" cy="468000"/>
          </a:xfrm>
          <a:prstGeom prst="roundRect">
            <a:avLst>
              <a:gd name="adj" fmla="val 16667"/>
            </a:avLst>
          </a:prstGeom>
          <a:gradFill rotWithShape="1">
            <a:gsLst>
              <a:gs pos="0">
                <a:srgbClr val="00DFF6">
                  <a:alpha val="100000"/>
                </a:srgbClr>
              </a:gs>
              <a:gs pos="35000">
                <a:srgbClr val="002774">
                  <a:alpha val="100000"/>
                </a:srgbClr>
              </a:gs>
              <a:gs pos="100000">
                <a:srgbClr val="002774">
                  <a:alpha val="100000"/>
                </a:srgbClr>
              </a:gs>
            </a:gsLst>
            <a:lin ang="2700000" scaled="1"/>
            <a:tileRect/>
          </a:gradFill>
          <a:ln w="9525">
            <a:noFill/>
          </a:ln>
        </p:spPr>
        <p:txBody>
          <a:bodyPr lIns="111297" tIns="221810" rIns="111297" bIns="221810" anchor="ctr"/>
          <a:lstStyle/>
          <a:p>
            <a:pPr lvl="0" algn="ctr" eaLnBrk="0" fontAlgn="ctr" hangingPunct="0">
              <a:buClr>
                <a:srgbClr val="FF0000"/>
              </a:buClr>
              <a:buSzPct val="70000"/>
              <a:buFont typeface="Arial" panose="020B0604020202020204" pitchFamily="34" charset="0"/>
            </a:pPr>
            <a:r>
              <a:rPr lang="zh-CN" altLang="en-US"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信用主体的计算方法</a:t>
            </a:r>
          </a:p>
        </p:txBody>
      </p:sp>
      <p:sp>
        <p:nvSpPr>
          <p:cNvPr id="34" name="AutoShape 4"/>
          <p:cNvSpPr/>
          <p:nvPr/>
        </p:nvSpPr>
        <p:spPr>
          <a:xfrm>
            <a:off x="6527774" y="3933994"/>
            <a:ext cx="4680000" cy="1764354"/>
          </a:xfrm>
          <a:prstGeom prst="roundRect">
            <a:avLst>
              <a:gd name="adj" fmla="val 4778"/>
            </a:avLst>
          </a:prstGeom>
          <a:solidFill>
            <a:srgbClr val="FFFFFF">
              <a:alpha val="58038"/>
            </a:srgbClr>
          </a:solidFill>
          <a:ln w="38100" cap="flat" cmpd="sng">
            <a:solidFill>
              <a:srgbClr val="002060"/>
            </a:solidFill>
            <a:prstDash val="solid"/>
            <a:headEnd type="none" w="med" len="med"/>
            <a:tailEnd type="none" w="med" len="med"/>
          </a:ln>
        </p:spPr>
        <p:txBody>
          <a:bodyPr lIns="111297" tIns="666213" rIns="111297" bIns="58000" anchor="b"/>
          <a:lstStyle/>
          <a:p>
            <a:pPr marL="0" lvl="2" eaLnBrk="0" fontAlgn="ctr" hangingPunct="0">
              <a:buClr>
                <a:srgbClr val="FF0000"/>
              </a:buClr>
              <a:buSzPct val="70000"/>
              <a:buFont typeface="Wingdings" panose="05000000000000000000" pitchFamily="2" charset="2"/>
              <a:buChar char="n"/>
            </a:pPr>
            <a:r>
              <a:rPr lang="zh-CN" altLang="en-US" dirty="0">
                <a:latin typeface="微软雅黑" panose="020B0503020204020204" pitchFamily="34" charset="-122"/>
                <a:ea typeface="微软雅黑" panose="020B0503020204020204" pitchFamily="34" charset="-122"/>
                <a:sym typeface="微软雅黑" panose="020B0503020204020204" pitchFamily="34" charset="-122"/>
              </a:rPr>
              <a:t>为票据交易员提供关于票据信用风险的基本定价参考</a:t>
            </a:r>
            <a:r>
              <a:rPr lang="zh-CN" altLang="en-US" dirty="0" smtClean="0">
                <a:latin typeface="微软雅黑" panose="020B0503020204020204" pitchFamily="34" charset="-122"/>
                <a:ea typeface="微软雅黑" panose="020B0503020204020204" pitchFamily="34" charset="-122"/>
                <a:sym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sym typeface="微软雅黑" panose="020B0503020204020204" pitchFamily="34" charset="-122"/>
            </a:endParaRPr>
          </a:p>
          <a:p>
            <a:pPr marL="0" lvl="2" eaLnBrk="0" fontAlgn="ctr" hangingPunct="0">
              <a:buClr>
                <a:srgbClr val="FF0000"/>
              </a:buClr>
              <a:buSzPct val="70000"/>
              <a:buFont typeface="Wingdings" panose="05000000000000000000" pitchFamily="2" charset="2"/>
              <a:buChar char="n"/>
            </a:pPr>
            <a:r>
              <a:rPr lang="zh-CN" altLang="en-US" dirty="0">
                <a:latin typeface="微软雅黑" panose="020B0503020204020204" pitchFamily="34" charset="-122"/>
                <a:ea typeface="微软雅黑" panose="020B0503020204020204" pitchFamily="34" charset="-122"/>
                <a:sym typeface="微软雅黑" panose="020B0503020204020204" pitchFamily="34" charset="-122"/>
              </a:rPr>
              <a:t>为票交所绘制和发布不同信用等级的票据利率曲线奠定基础。</a:t>
            </a:r>
          </a:p>
        </p:txBody>
      </p:sp>
      <p:sp>
        <p:nvSpPr>
          <p:cNvPr id="35" name="AutoShape 3"/>
          <p:cNvSpPr/>
          <p:nvPr/>
        </p:nvSpPr>
        <p:spPr>
          <a:xfrm>
            <a:off x="6887559" y="3657357"/>
            <a:ext cx="4086000" cy="468000"/>
          </a:xfrm>
          <a:prstGeom prst="roundRect">
            <a:avLst>
              <a:gd name="adj" fmla="val 16667"/>
            </a:avLst>
          </a:prstGeom>
          <a:gradFill rotWithShape="1">
            <a:gsLst>
              <a:gs pos="0">
                <a:srgbClr val="00DFF6">
                  <a:alpha val="100000"/>
                </a:srgbClr>
              </a:gs>
              <a:gs pos="35000">
                <a:srgbClr val="002774">
                  <a:alpha val="100000"/>
                </a:srgbClr>
              </a:gs>
              <a:gs pos="100000">
                <a:srgbClr val="002774">
                  <a:alpha val="100000"/>
                </a:srgbClr>
              </a:gs>
            </a:gsLst>
            <a:lin ang="2700000" scaled="1"/>
            <a:tileRect/>
          </a:gradFill>
          <a:ln w="9525">
            <a:noFill/>
          </a:ln>
        </p:spPr>
        <p:txBody>
          <a:bodyPr lIns="111297" tIns="221810" rIns="111297" bIns="221810" anchor="ctr"/>
          <a:lstStyle/>
          <a:p>
            <a:pPr lvl="0" algn="ctr" eaLnBrk="0" fontAlgn="ctr" hangingPunct="0">
              <a:buClr>
                <a:srgbClr val="FF0000"/>
              </a:buClr>
              <a:buSzPct val="70000"/>
              <a:buFont typeface="Arial" panose="020B0604020202020204" pitchFamily="34" charset="0"/>
            </a:pPr>
            <a:r>
              <a:rPr lang="zh-CN" altLang="en-US"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 信用主体的用途</a:t>
            </a:r>
          </a:p>
        </p:txBody>
      </p:sp>
    </p:spTree>
    <p:extLst>
      <p:ext uri="{BB962C8B-B14F-4D97-AF65-F5344CB8AC3E}">
        <p14:creationId xmlns:p14="http://schemas.microsoft.com/office/powerpoint/2010/main" val="385454679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日期占位符 3"/>
          <p:cNvSpPr>
            <a:spLocks noGrp="1"/>
          </p:cNvSpPr>
          <p:nvPr>
            <p:ph type="dt" sz="quarter" idx="10"/>
          </p:nvPr>
        </p:nvSpPr>
        <p:spPr/>
        <p:txBody>
          <a:bodyPr/>
          <a:lstStyle/>
          <a:p>
            <a:pPr>
              <a:defRPr/>
            </a:pPr>
            <a:fld id="{7159EAC3-0127-4ACF-9E22-E2734FA512C7}" type="datetime1">
              <a:rPr lang="zh-CN" altLang="en-US"/>
              <a:pPr>
                <a:defRPr/>
              </a:pPr>
              <a:t>2018/7/19</a:t>
            </a:fld>
            <a:endParaRPr lang="zh-CN" altLang="en-US" sz="2200">
              <a:solidFill>
                <a:schemeClr val="tx1"/>
              </a:solidFill>
            </a:endParaRPr>
          </a:p>
        </p:txBody>
      </p:sp>
      <p:sp>
        <p:nvSpPr>
          <p:cNvPr id="77827" name="矩形 27"/>
          <p:cNvSpPr>
            <a:spLocks noChangeArrowheads="1"/>
          </p:cNvSpPr>
          <p:nvPr/>
        </p:nvSpPr>
        <p:spPr bwMode="auto">
          <a:xfrm>
            <a:off x="10583" y="6276842"/>
            <a:ext cx="12179830" cy="574808"/>
          </a:xfrm>
          <a:prstGeom prst="rect">
            <a:avLst/>
          </a:prstGeom>
          <a:solidFill>
            <a:srgbClr val="002060"/>
          </a:solidFill>
          <a:ln w="9525">
            <a:noFill/>
            <a:miter lim="800000"/>
          </a:ln>
        </p:spPr>
        <p:txBody>
          <a:bodyPr lIns="112864" tIns="56432" rIns="112864" bIns="56432"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77828" name="矩形 28"/>
          <p:cNvSpPr>
            <a:spLocks noChangeArrowheads="1"/>
          </p:cNvSpPr>
          <p:nvPr/>
        </p:nvSpPr>
        <p:spPr bwMode="auto">
          <a:xfrm>
            <a:off x="10583" y="6264139"/>
            <a:ext cx="12179830" cy="125441"/>
          </a:xfrm>
          <a:prstGeom prst="rect">
            <a:avLst/>
          </a:prstGeom>
          <a:solidFill>
            <a:srgbClr val="595959"/>
          </a:solidFill>
          <a:ln w="9525">
            <a:noFill/>
            <a:miter lim="800000"/>
          </a:ln>
        </p:spPr>
        <p:txBody>
          <a:bodyPr lIns="112864" tIns="56432" rIns="112864" bIns="56432"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77829" name="矩形 4"/>
          <p:cNvSpPr>
            <a:spLocks noChangeArrowheads="1"/>
          </p:cNvSpPr>
          <p:nvPr/>
        </p:nvSpPr>
        <p:spPr bwMode="auto">
          <a:xfrm>
            <a:off x="10810527" y="541463"/>
            <a:ext cx="74074" cy="431900"/>
          </a:xfrm>
          <a:prstGeom prst="rect">
            <a:avLst/>
          </a:prstGeom>
          <a:solidFill>
            <a:srgbClr val="002060"/>
          </a:solidFill>
          <a:ln w="9525">
            <a:noFill/>
            <a:miter lim="800000"/>
          </a:ln>
        </p:spPr>
        <p:txBody>
          <a:bodyPr lIns="112864" tIns="56432" rIns="112864" bIns="56432" anchor="ctr"/>
          <a:lstStyle/>
          <a:p>
            <a:pPr algn="ctr"/>
            <a:endParaRPr lang="zh-CN" altLang="zh-CN">
              <a:solidFill>
                <a:srgbClr val="FFFFFF"/>
              </a:solidFill>
              <a:ea typeface="方正兰亭细黑_GBK"/>
              <a:cs typeface="方正兰亭细黑_GBK"/>
            </a:endParaRPr>
          </a:p>
        </p:txBody>
      </p:sp>
      <p:sp>
        <p:nvSpPr>
          <p:cNvPr id="77830" name="矩形 5"/>
          <p:cNvSpPr>
            <a:spLocks noChangeArrowheads="1"/>
          </p:cNvSpPr>
          <p:nvPr/>
        </p:nvSpPr>
        <p:spPr bwMode="auto">
          <a:xfrm>
            <a:off x="10711057" y="744711"/>
            <a:ext cx="63492" cy="225478"/>
          </a:xfrm>
          <a:prstGeom prst="rect">
            <a:avLst/>
          </a:prstGeom>
          <a:solidFill>
            <a:srgbClr val="002060"/>
          </a:solidFill>
          <a:ln w="9525">
            <a:noFill/>
            <a:miter lim="800000"/>
          </a:ln>
        </p:spPr>
        <p:txBody>
          <a:bodyPr lIns="112864" tIns="56432" rIns="112864" bIns="56432" anchor="ctr"/>
          <a:lstStyle/>
          <a:p>
            <a:pPr algn="ctr"/>
            <a:endParaRPr lang="zh-CN" altLang="zh-CN">
              <a:solidFill>
                <a:srgbClr val="FFFFFF"/>
              </a:solidFill>
              <a:ea typeface="方正兰亭细黑_GBK"/>
              <a:cs typeface="方正兰亭细黑_GBK"/>
            </a:endParaRPr>
          </a:p>
        </p:txBody>
      </p:sp>
      <p:grpSp>
        <p:nvGrpSpPr>
          <p:cNvPr id="2" name="Group 13"/>
          <p:cNvGrpSpPr/>
          <p:nvPr/>
        </p:nvGrpSpPr>
        <p:grpSpPr bwMode="auto">
          <a:xfrm>
            <a:off x="546029" y="-179429"/>
            <a:ext cx="7565138" cy="1211544"/>
            <a:chOff x="0" y="0"/>
            <a:chExt cx="5222494" cy="1214438"/>
          </a:xfrm>
        </p:grpSpPr>
        <p:grpSp>
          <p:nvGrpSpPr>
            <p:cNvPr id="3" name="Group 14"/>
            <p:cNvGrpSpPr/>
            <p:nvPr/>
          </p:nvGrpSpPr>
          <p:grpSpPr bwMode="auto">
            <a:xfrm>
              <a:off x="0" y="0"/>
              <a:ext cx="4221415" cy="1214438"/>
              <a:chOff x="0" y="0"/>
              <a:chExt cx="4221131" cy="1217711"/>
            </a:xfrm>
          </p:grpSpPr>
          <p:grpSp>
            <p:nvGrpSpPr>
              <p:cNvPr id="4" name="Group 15"/>
              <p:cNvGrpSpPr/>
              <p:nvPr/>
            </p:nvGrpSpPr>
            <p:grpSpPr bwMode="auto">
              <a:xfrm>
                <a:off x="0" y="0"/>
                <a:ext cx="2861407" cy="1217711"/>
                <a:chOff x="0" y="0"/>
                <a:chExt cx="2861407" cy="1217711"/>
              </a:xfrm>
            </p:grpSpPr>
            <p:sp>
              <p:nvSpPr>
                <p:cNvPr id="77854" name="椭圆 30"/>
                <p:cNvSpPr>
                  <a:spLocks noChangeArrowheads="1"/>
                </p:cNvSpPr>
                <p:nvPr/>
              </p:nvSpPr>
              <p:spPr bwMode="auto">
                <a:xfrm>
                  <a:off x="0" y="618546"/>
                  <a:ext cx="620731" cy="599165"/>
                </a:xfrm>
                <a:prstGeom prst="ellipse">
                  <a:avLst/>
                </a:prstGeom>
                <a:solidFill>
                  <a:srgbClr val="FFC000"/>
                </a:solidFill>
                <a:ln w="9525">
                  <a:noFill/>
                  <a:round/>
                </a:ln>
              </p:spPr>
              <p:txBody>
                <a:bodyPr anchor="ctr"/>
                <a:lstStyle/>
                <a:p>
                  <a:pPr algn="ctr"/>
                  <a:endParaRPr lang="zh-CN" altLang="zh-CN" sz="1400">
                    <a:solidFill>
                      <a:srgbClr val="FFFFFF"/>
                    </a:solidFill>
                    <a:latin typeface="宋体" panose="02010600030101010101" pitchFamily="2" charset="-122"/>
                    <a:sym typeface="宋体" panose="02010600030101010101" pitchFamily="2" charset="-122"/>
                  </a:endParaRPr>
                </a:p>
              </p:txBody>
            </p:sp>
            <p:sp>
              <p:nvSpPr>
                <p:cNvPr id="77855" name="TextBox 31"/>
                <p:cNvSpPr>
                  <a:spLocks noChangeArrowheads="1"/>
                </p:cNvSpPr>
                <p:nvPr/>
              </p:nvSpPr>
              <p:spPr bwMode="auto">
                <a:xfrm>
                  <a:off x="182533" y="0"/>
                  <a:ext cx="2678874" cy="1129102"/>
                </a:xfrm>
                <a:prstGeom prst="rect">
                  <a:avLst/>
                </a:prstGeom>
                <a:noFill/>
                <a:ln w="9525">
                  <a:noFill/>
                  <a:miter lim="800000"/>
                </a:ln>
              </p:spPr>
              <p:txBody>
                <a:bodyPr>
                  <a:spAutoFit/>
                </a:bodyPr>
                <a:lstStyle/>
                <a:p>
                  <a:endParaRPr lang="zh-CN" altLang="en-US" sz="6700" dirty="0">
                    <a:solidFill>
                      <a:srgbClr val="000000"/>
                    </a:solidFill>
                    <a:sym typeface="Calibri" panose="020F0502020204030204" pitchFamily="34" charset="0"/>
                  </a:endParaRPr>
                </a:p>
              </p:txBody>
            </p:sp>
          </p:grpSp>
          <p:sp>
            <p:nvSpPr>
              <p:cNvPr id="77853" name="直接连接符 21"/>
              <p:cNvSpPr>
                <a:spLocks noChangeShapeType="1"/>
              </p:cNvSpPr>
              <p:nvPr/>
            </p:nvSpPr>
            <p:spPr bwMode="auto">
              <a:xfrm>
                <a:off x="620731" y="1024061"/>
                <a:ext cx="3600400" cy="1"/>
              </a:xfrm>
              <a:prstGeom prst="line">
                <a:avLst/>
              </a:prstGeom>
              <a:noFill/>
              <a:ln w="19050">
                <a:solidFill>
                  <a:srgbClr val="002060"/>
                </a:solidFill>
                <a:round/>
              </a:ln>
            </p:spPr>
            <p:txBody>
              <a:bodyPr/>
              <a:lstStyle/>
              <a:p>
                <a:endParaRPr lang="zh-CN" altLang="en-US"/>
              </a:p>
            </p:txBody>
          </p:sp>
        </p:grpSp>
        <p:sp>
          <p:nvSpPr>
            <p:cNvPr id="77851" name="TextBox 22"/>
            <p:cNvSpPr>
              <a:spLocks noChangeArrowheads="1"/>
            </p:cNvSpPr>
            <p:nvPr/>
          </p:nvSpPr>
          <p:spPr bwMode="auto">
            <a:xfrm>
              <a:off x="301389" y="543933"/>
              <a:ext cx="4921105" cy="555321"/>
            </a:xfrm>
            <a:prstGeom prst="rect">
              <a:avLst/>
            </a:prstGeom>
            <a:noFill/>
            <a:ln w="9525">
              <a:noFill/>
              <a:miter lim="800000"/>
            </a:ln>
          </p:spPr>
          <p:txBody>
            <a:bodyPr>
              <a:spAutoFit/>
            </a:bodyPr>
            <a:lstStyle/>
            <a:p>
              <a:r>
                <a:rPr lang="zh-CN" altLang="en-US" sz="3000" b="1" dirty="0">
                  <a:solidFill>
                    <a:srgbClr val="262626"/>
                  </a:solidFill>
                  <a:latin typeface="微软雅黑" panose="020B0503020204020204" pitchFamily="34" charset="-122"/>
                  <a:ea typeface="微软雅黑" panose="020B0503020204020204" pitchFamily="34" charset="-122"/>
                  <a:sym typeface="微软雅黑" panose="020B0503020204020204" pitchFamily="34" charset="-122"/>
                </a:rPr>
                <a:t>      票据定价机制的创新：信用主体</a:t>
              </a:r>
              <a:endParaRPr lang="zh-CN" altLang="en-US" dirty="0"/>
            </a:p>
          </p:txBody>
        </p:sp>
      </p:grpSp>
      <p:sp>
        <p:nvSpPr>
          <p:cNvPr id="77846" name="椭圆 30"/>
          <p:cNvSpPr>
            <a:spLocks noChangeArrowheads="1"/>
          </p:cNvSpPr>
          <p:nvPr/>
        </p:nvSpPr>
        <p:spPr bwMode="auto">
          <a:xfrm>
            <a:off x="10179842" y="441427"/>
            <a:ext cx="950260" cy="755825"/>
          </a:xfrm>
          <a:prstGeom prst="ellipse">
            <a:avLst/>
          </a:prstGeom>
          <a:solidFill>
            <a:srgbClr val="FFC000"/>
          </a:solidFill>
          <a:ln w="9525">
            <a:noFill/>
            <a:round/>
          </a:ln>
        </p:spPr>
        <p:txBody>
          <a:bodyPr lIns="112864" tIns="56432" rIns="112864" bIns="56432" anchor="ctr"/>
          <a:lstStyle/>
          <a:p>
            <a:pPr algn="ctr"/>
            <a:endParaRPr lang="zh-CN" altLang="en-US" sz="1400">
              <a:solidFill>
                <a:srgbClr val="FFFFFF"/>
              </a:solidFill>
              <a:latin typeface="宋体" panose="02010600030101010101" pitchFamily="2" charset="-122"/>
              <a:sym typeface="宋体" panose="02010600030101010101" pitchFamily="2" charset="-122"/>
            </a:endParaRPr>
          </a:p>
        </p:txBody>
      </p:sp>
      <p:sp>
        <p:nvSpPr>
          <p:cNvPr id="77847" name="矩形 3"/>
          <p:cNvSpPr>
            <a:spLocks noChangeArrowheads="1"/>
          </p:cNvSpPr>
          <p:nvPr/>
        </p:nvSpPr>
        <p:spPr bwMode="auto">
          <a:xfrm>
            <a:off x="10727988" y="655790"/>
            <a:ext cx="1271950" cy="431900"/>
          </a:xfrm>
          <a:prstGeom prst="rect">
            <a:avLst/>
          </a:prstGeom>
          <a:solidFill>
            <a:srgbClr val="002060"/>
          </a:solidFill>
          <a:ln w="9525">
            <a:noFill/>
            <a:miter lim="800000"/>
          </a:ln>
        </p:spPr>
        <p:txBody>
          <a:bodyPr lIns="112864" tIns="56432" rIns="112864" bIns="56432" anchor="ctr"/>
          <a:lstStyle/>
          <a:p>
            <a:pPr algn="ctr"/>
            <a:fld id="{25F2D936-9ED3-42BC-84E5-754E8621E751}" type="slidenum">
              <a:rPr lang="zh-CN" altLang="zh-CN" b="1">
                <a:solidFill>
                  <a:srgbClr val="FFFFFF"/>
                </a:solidFill>
                <a:ea typeface="方正兰亭细黑_GBK"/>
                <a:cs typeface="方正兰亭细黑_GBK"/>
              </a:rPr>
              <a:pPr algn="ctr"/>
              <a:t>37</a:t>
            </a:fld>
            <a:endParaRPr lang="zh-CN" altLang="zh-CN" b="1">
              <a:solidFill>
                <a:srgbClr val="FFFFFF"/>
              </a:solidFill>
              <a:ea typeface="方正兰亭细黑_GBK"/>
              <a:cs typeface="方正兰亭细黑_GBK"/>
            </a:endParaRPr>
          </a:p>
        </p:txBody>
      </p:sp>
      <p:sp>
        <p:nvSpPr>
          <p:cNvPr id="31" name="TextBox 31"/>
          <p:cNvSpPr/>
          <p:nvPr/>
        </p:nvSpPr>
        <p:spPr>
          <a:xfrm>
            <a:off x="239318" y="-147626"/>
            <a:ext cx="2831946" cy="1483572"/>
          </a:xfrm>
          <a:prstGeom prst="rect">
            <a:avLst/>
          </a:prstGeom>
          <a:noFill/>
          <a:ln w="9525">
            <a:noFill/>
          </a:ln>
        </p:spPr>
        <p:txBody>
          <a:bodyPr wrap="square" lIns="112864" tIns="56432" rIns="112864" bIns="56432">
            <a:spAutoFit/>
          </a:bodyPr>
          <a:lstStyle/>
          <a:p>
            <a:pPr lvl="0" eaLnBrk="1" hangingPunct="1"/>
            <a:r>
              <a:rPr lang="en-US" altLang="zh-CN" sz="8900" b="1" dirty="0" smtClean="0">
                <a:solidFill>
                  <a:srgbClr val="002060"/>
                </a:solidFill>
                <a:latin typeface="Times New Roman" panose="02020603050405020304" pitchFamily="18" charset="0"/>
                <a:sym typeface="Times New Roman" panose="02020603050405020304" pitchFamily="18" charset="0"/>
              </a:rPr>
              <a:t>1.</a:t>
            </a:r>
            <a:r>
              <a:rPr lang="en-US" altLang="zh-CN" sz="6700" b="1" dirty="0" smtClean="0">
                <a:solidFill>
                  <a:srgbClr val="002060"/>
                </a:solidFill>
                <a:latin typeface="Times New Roman" panose="02020603050405020304" pitchFamily="18" charset="0"/>
                <a:sym typeface="Times New Roman" panose="02020603050405020304" pitchFamily="18" charset="0"/>
              </a:rPr>
              <a:t>7</a:t>
            </a:r>
            <a:endParaRPr lang="zh-CN" altLang="en-US" sz="5900" dirty="0">
              <a:sym typeface="Calibri" panose="020F0502020204030204" pitchFamily="34" charset="0"/>
            </a:endParaRPr>
          </a:p>
        </p:txBody>
      </p:sp>
      <p:sp>
        <p:nvSpPr>
          <p:cNvPr id="5" name="矩形 4"/>
          <p:cNvSpPr/>
          <p:nvPr/>
        </p:nvSpPr>
        <p:spPr>
          <a:xfrm>
            <a:off x="370570" y="2241662"/>
            <a:ext cx="1296000" cy="7920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rgbClr val="002060"/>
                </a:solidFill>
                <a:latin typeface="微软雅黑" panose="020B0503020204020204" pitchFamily="34" charset="-122"/>
                <a:ea typeface="微软雅黑" panose="020B0503020204020204" pitchFamily="34" charset="-122"/>
              </a:rPr>
              <a:t>贴现</a:t>
            </a:r>
            <a:r>
              <a:rPr lang="zh-CN" altLang="en-US" sz="2000" b="1" dirty="0" smtClean="0">
                <a:solidFill>
                  <a:srgbClr val="002060"/>
                </a:solidFill>
                <a:latin typeface="微软雅黑" panose="020B0503020204020204" pitchFamily="34" charset="-122"/>
                <a:ea typeface="微软雅黑" panose="020B0503020204020204" pitchFamily="34" charset="-122"/>
              </a:rPr>
              <a:t>人的选择</a:t>
            </a:r>
            <a:endParaRPr lang="zh-CN" altLang="en-US" sz="2000" b="1" dirty="0">
              <a:solidFill>
                <a:srgbClr val="002060"/>
              </a:solidFill>
              <a:latin typeface="微软雅黑" panose="020B0503020204020204" pitchFamily="34" charset="-122"/>
              <a:ea typeface="微软雅黑" panose="020B0503020204020204" pitchFamily="34" charset="-122"/>
            </a:endParaRPr>
          </a:p>
        </p:txBody>
      </p:sp>
      <p:sp>
        <p:nvSpPr>
          <p:cNvPr id="33" name="矩形 32"/>
          <p:cNvSpPr/>
          <p:nvPr/>
        </p:nvSpPr>
        <p:spPr>
          <a:xfrm>
            <a:off x="370571" y="4473910"/>
            <a:ext cx="1296000" cy="7920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smtClean="0">
                <a:solidFill>
                  <a:srgbClr val="002060"/>
                </a:solidFill>
                <a:latin typeface="微软雅黑" panose="020B0503020204020204" pitchFamily="34" charset="-122"/>
                <a:ea typeface="微软雅黑" panose="020B0503020204020204" pitchFamily="34" charset="-122"/>
              </a:rPr>
              <a:t>信用主体的确定</a:t>
            </a:r>
            <a:endParaRPr lang="zh-CN" altLang="en-US" sz="2000" b="1" dirty="0">
              <a:solidFill>
                <a:srgbClr val="002060"/>
              </a:solidFill>
              <a:latin typeface="微软雅黑" panose="020B0503020204020204" pitchFamily="34" charset="-122"/>
              <a:ea typeface="微软雅黑" panose="020B0503020204020204" pitchFamily="34" charset="-122"/>
            </a:endParaRPr>
          </a:p>
        </p:txBody>
      </p:sp>
      <p:sp>
        <p:nvSpPr>
          <p:cNvPr id="6" name="矩形 5"/>
          <p:cNvSpPr/>
          <p:nvPr/>
        </p:nvSpPr>
        <p:spPr>
          <a:xfrm>
            <a:off x="2126926" y="1845618"/>
            <a:ext cx="1980000" cy="16201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solidFill>
                  <a:schemeClr val="tx1"/>
                </a:solidFill>
                <a:latin typeface="微软雅黑" panose="020B0503020204020204" pitchFamily="34" charset="-122"/>
                <a:ea typeface="微软雅黑" panose="020B0503020204020204" pitchFamily="34" charset="-122"/>
              </a:rPr>
              <a:t>贴现人在交易前将票据实物寄回</a:t>
            </a:r>
            <a:r>
              <a:rPr lang="zh-CN" altLang="en-US" dirty="0" smtClean="0">
                <a:solidFill>
                  <a:schemeClr val="tx1"/>
                </a:solidFill>
                <a:latin typeface="微软雅黑" panose="020B0503020204020204" pitchFamily="34" charset="-122"/>
                <a:ea typeface="微软雅黑" panose="020B0503020204020204" pitchFamily="34" charset="-122"/>
              </a:rPr>
              <a:t>或票据</a:t>
            </a:r>
            <a:r>
              <a:rPr lang="zh-CN" altLang="en-US" dirty="0">
                <a:solidFill>
                  <a:schemeClr val="tx1"/>
                </a:solidFill>
                <a:latin typeface="微软雅黑" panose="020B0503020204020204" pitchFamily="34" charset="-122"/>
                <a:ea typeface="微软雅黑" panose="020B0503020204020204" pitchFamily="34" charset="-122"/>
              </a:rPr>
              <a:t>影像发回承兑行，且承兑行</a:t>
            </a:r>
            <a:r>
              <a:rPr lang="zh-CN" altLang="en-US" dirty="0" smtClean="0">
                <a:solidFill>
                  <a:schemeClr val="tx1"/>
                </a:solidFill>
                <a:latin typeface="微软雅黑" panose="020B0503020204020204" pitchFamily="34" charset="-122"/>
                <a:ea typeface="微软雅黑" panose="020B0503020204020204" pitchFamily="34" charset="-122"/>
              </a:rPr>
              <a:t>对票据</a:t>
            </a:r>
            <a:r>
              <a:rPr lang="zh-CN" altLang="en-US" dirty="0">
                <a:solidFill>
                  <a:schemeClr val="tx1"/>
                </a:solidFill>
                <a:latin typeface="微软雅黑" panose="020B0503020204020204" pitchFamily="34" charset="-122"/>
                <a:ea typeface="微软雅黑" panose="020B0503020204020204" pitchFamily="34" charset="-122"/>
              </a:rPr>
              <a:t>实物或票据影像进行付款确认</a:t>
            </a:r>
          </a:p>
        </p:txBody>
      </p:sp>
      <p:sp>
        <p:nvSpPr>
          <p:cNvPr id="39" name="矩形 38"/>
          <p:cNvSpPr/>
          <p:nvPr/>
        </p:nvSpPr>
        <p:spPr>
          <a:xfrm>
            <a:off x="4391209" y="1845618"/>
            <a:ext cx="1980000" cy="16201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solidFill>
                  <a:schemeClr val="tx1"/>
                </a:solidFill>
                <a:latin typeface="微软雅黑" panose="020B0503020204020204" pitchFamily="34" charset="-122"/>
                <a:ea typeface="微软雅黑" panose="020B0503020204020204" pitchFamily="34" charset="-122"/>
              </a:rPr>
              <a:t>贴现人自行保管票据</a:t>
            </a: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40" name="矩形 39"/>
          <p:cNvSpPr/>
          <p:nvPr/>
        </p:nvSpPr>
        <p:spPr>
          <a:xfrm>
            <a:off x="6655492" y="1845618"/>
            <a:ext cx="1980000" cy="16201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solidFill>
                  <a:schemeClr val="tx1"/>
                </a:solidFill>
                <a:latin typeface="微软雅黑" panose="020B0503020204020204" pitchFamily="34" charset="-122"/>
                <a:ea typeface="微软雅黑" panose="020B0503020204020204" pitchFamily="34" charset="-122"/>
              </a:rPr>
              <a:t>贴现人在交易前将票据实物交付</a:t>
            </a:r>
            <a:r>
              <a:rPr lang="zh-CN" altLang="en-US" dirty="0" smtClean="0">
                <a:solidFill>
                  <a:schemeClr val="tx1"/>
                </a:solidFill>
                <a:latin typeface="微软雅黑" panose="020B0503020204020204" pitchFamily="34" charset="-122"/>
                <a:ea typeface="微软雅黑" panose="020B0503020204020204" pitchFamily="34" charset="-122"/>
              </a:rPr>
              <a:t>保证</a:t>
            </a:r>
            <a:r>
              <a:rPr lang="zh-CN" altLang="en-US" dirty="0">
                <a:solidFill>
                  <a:schemeClr val="tx1"/>
                </a:solidFill>
                <a:latin typeface="微软雅黑" panose="020B0503020204020204" pitchFamily="34" charset="-122"/>
                <a:ea typeface="微软雅黑" panose="020B0503020204020204" pitchFamily="34" charset="-122"/>
              </a:rPr>
              <a:t>增信行</a:t>
            </a:r>
          </a:p>
        </p:txBody>
      </p:sp>
      <p:sp>
        <p:nvSpPr>
          <p:cNvPr id="41" name="矩形 40"/>
          <p:cNvSpPr/>
          <p:nvPr/>
        </p:nvSpPr>
        <p:spPr>
          <a:xfrm>
            <a:off x="8919775" y="1845618"/>
            <a:ext cx="1980000" cy="16201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solidFill>
                  <a:schemeClr val="tx1"/>
                </a:solidFill>
                <a:latin typeface="微软雅黑" panose="020B0503020204020204" pitchFamily="34" charset="-122"/>
                <a:ea typeface="微软雅黑" panose="020B0503020204020204" pitchFamily="34" charset="-122"/>
              </a:rPr>
              <a:t>贴现人在交易前将票据实物交付</a:t>
            </a:r>
            <a:r>
              <a:rPr lang="zh-CN" altLang="en-US" dirty="0" smtClean="0">
                <a:solidFill>
                  <a:schemeClr val="tx1"/>
                </a:solidFill>
                <a:latin typeface="微软雅黑" panose="020B0503020204020204" pitchFamily="34" charset="-122"/>
                <a:ea typeface="微软雅黑" panose="020B0503020204020204" pitchFamily="34" charset="-122"/>
              </a:rPr>
              <a:t>保证</a:t>
            </a:r>
            <a:r>
              <a:rPr lang="zh-CN" altLang="en-US" dirty="0">
                <a:solidFill>
                  <a:schemeClr val="tx1"/>
                </a:solidFill>
                <a:latin typeface="微软雅黑" panose="020B0503020204020204" pitchFamily="34" charset="-122"/>
                <a:ea typeface="微软雅黑" panose="020B0503020204020204" pitchFamily="34" charset="-122"/>
              </a:rPr>
              <a:t>增信行</a:t>
            </a:r>
            <a:r>
              <a:rPr lang="en-US" altLang="zh-CN" dirty="0">
                <a:solidFill>
                  <a:schemeClr val="tx1"/>
                </a:solidFill>
                <a:latin typeface="微软雅黑" panose="020B0503020204020204" pitchFamily="34" charset="-122"/>
                <a:ea typeface="微软雅黑" panose="020B0503020204020204" pitchFamily="34" charset="-122"/>
              </a:rPr>
              <a:t>,</a:t>
            </a:r>
            <a:r>
              <a:rPr lang="zh-CN" altLang="en-US" dirty="0">
                <a:solidFill>
                  <a:schemeClr val="tx1"/>
                </a:solidFill>
                <a:latin typeface="微软雅黑" panose="020B0503020204020204" pitchFamily="34" charset="-122"/>
                <a:ea typeface="微软雅黑" panose="020B0503020204020204" pitchFamily="34" charset="-122"/>
              </a:rPr>
              <a:t>保证增信行再将票据寄</a:t>
            </a:r>
            <a:r>
              <a:rPr lang="zh-CN" altLang="en-US" dirty="0" smtClean="0">
                <a:solidFill>
                  <a:schemeClr val="tx1"/>
                </a:solidFill>
                <a:latin typeface="微软雅黑" panose="020B0503020204020204" pitchFamily="34" charset="-122"/>
                <a:ea typeface="微软雅黑" panose="020B0503020204020204" pitchFamily="34" charset="-122"/>
              </a:rPr>
              <a:t>回承兑</a:t>
            </a:r>
            <a:r>
              <a:rPr lang="zh-CN" altLang="en-US" dirty="0">
                <a:solidFill>
                  <a:schemeClr val="tx1"/>
                </a:solidFill>
                <a:latin typeface="微软雅黑" panose="020B0503020204020204" pitchFamily="34" charset="-122"/>
                <a:ea typeface="微软雅黑" panose="020B0503020204020204" pitchFamily="34" charset="-122"/>
              </a:rPr>
              <a:t>行</a:t>
            </a:r>
            <a:r>
              <a:rPr lang="en-US" altLang="zh-CN" dirty="0">
                <a:solidFill>
                  <a:schemeClr val="tx1"/>
                </a:solidFill>
                <a:latin typeface="微软雅黑" panose="020B0503020204020204" pitchFamily="34" charset="-122"/>
                <a:ea typeface="微软雅黑" panose="020B0503020204020204" pitchFamily="34" charset="-122"/>
              </a:rPr>
              <a:t>,</a:t>
            </a:r>
            <a:r>
              <a:rPr lang="zh-CN" altLang="en-US" dirty="0">
                <a:solidFill>
                  <a:schemeClr val="tx1"/>
                </a:solidFill>
                <a:latin typeface="微软雅黑" panose="020B0503020204020204" pitchFamily="34" charset="-122"/>
                <a:ea typeface="微软雅黑" panose="020B0503020204020204" pitchFamily="34" charset="-122"/>
              </a:rPr>
              <a:t>且承兑行进行付款确认</a:t>
            </a:r>
          </a:p>
        </p:txBody>
      </p:sp>
      <p:sp>
        <p:nvSpPr>
          <p:cNvPr id="42" name="矩形 41"/>
          <p:cNvSpPr/>
          <p:nvPr/>
        </p:nvSpPr>
        <p:spPr>
          <a:xfrm>
            <a:off x="1846735" y="4104477"/>
            <a:ext cx="2196024" cy="16201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Ø"/>
            </a:pPr>
            <a:r>
              <a:rPr lang="zh-CN" altLang="en-US" b="1" dirty="0">
                <a:solidFill>
                  <a:schemeClr val="tx1"/>
                </a:solidFill>
                <a:latin typeface="微软雅黑" panose="020B0503020204020204" pitchFamily="34" charset="-122"/>
                <a:ea typeface="微软雅黑" panose="020B0503020204020204" pitchFamily="34" charset="-122"/>
              </a:rPr>
              <a:t>银票</a:t>
            </a:r>
            <a:r>
              <a:rPr lang="zh-CN" altLang="en-US" dirty="0">
                <a:solidFill>
                  <a:schemeClr val="tx1"/>
                </a:solidFill>
                <a:latin typeface="微软雅黑" panose="020B0503020204020204" pitchFamily="34" charset="-122"/>
                <a:ea typeface="微软雅黑" panose="020B0503020204020204" pitchFamily="34" charset="-122"/>
              </a:rPr>
              <a:t>：承兑行和贴现人中信用等级较高</a:t>
            </a:r>
            <a:r>
              <a:rPr lang="zh-CN" altLang="en-US" dirty="0" smtClean="0">
                <a:solidFill>
                  <a:schemeClr val="tx1"/>
                </a:solidFill>
                <a:latin typeface="微软雅黑" panose="020B0503020204020204" pitchFamily="34" charset="-122"/>
                <a:ea typeface="微软雅黑" panose="020B0503020204020204" pitchFamily="34" charset="-122"/>
              </a:rPr>
              <a:t>的</a:t>
            </a:r>
            <a:r>
              <a:rPr lang="zh-CN" altLang="en-US" dirty="0">
                <a:solidFill>
                  <a:schemeClr val="tx1"/>
                </a:solidFill>
                <a:latin typeface="微软雅黑" panose="020B0503020204020204" pitchFamily="34" charset="-122"/>
                <a:ea typeface="微软雅黑" panose="020B0503020204020204" pitchFamily="34" charset="-122"/>
              </a:rPr>
              <a:t>；</a:t>
            </a:r>
            <a:r>
              <a:rPr lang="zh-CN" altLang="en-US" dirty="0" smtClean="0">
                <a:solidFill>
                  <a:schemeClr val="tx1"/>
                </a:solidFill>
                <a:latin typeface="微软雅黑" panose="020B0503020204020204" pitchFamily="34" charset="-122"/>
                <a:ea typeface="微软雅黑" panose="020B0503020204020204" pitchFamily="34" charset="-122"/>
              </a:rPr>
              <a:t>若</a:t>
            </a:r>
            <a:r>
              <a:rPr lang="zh-CN" altLang="en-US" dirty="0">
                <a:solidFill>
                  <a:schemeClr val="tx1"/>
                </a:solidFill>
                <a:latin typeface="微软雅黑" panose="020B0503020204020204" pitchFamily="34" charset="-122"/>
                <a:ea typeface="微软雅黑" panose="020B0503020204020204" pitchFamily="34" charset="-122"/>
              </a:rPr>
              <a:t>两者信用等级相同</a:t>
            </a:r>
            <a:r>
              <a:rPr lang="en-US" altLang="zh-CN" dirty="0">
                <a:solidFill>
                  <a:schemeClr val="tx1"/>
                </a:solidFill>
                <a:latin typeface="微软雅黑" panose="020B0503020204020204" pitchFamily="34" charset="-122"/>
                <a:ea typeface="微软雅黑" panose="020B0503020204020204" pitchFamily="34" charset="-122"/>
              </a:rPr>
              <a:t>,</a:t>
            </a:r>
            <a:r>
              <a:rPr lang="zh-CN" altLang="en-US" dirty="0">
                <a:solidFill>
                  <a:schemeClr val="tx1"/>
                </a:solidFill>
                <a:latin typeface="微软雅黑" panose="020B0503020204020204" pitchFamily="34" charset="-122"/>
                <a:ea typeface="微软雅黑" panose="020B0503020204020204" pitchFamily="34" charset="-122"/>
              </a:rPr>
              <a:t>则为承兑行</a:t>
            </a:r>
          </a:p>
          <a:p>
            <a:pPr marL="285750" indent="-285750">
              <a:buFont typeface="Wingdings" panose="05000000000000000000" pitchFamily="2" charset="2"/>
              <a:buChar char="Ø"/>
            </a:pPr>
            <a:r>
              <a:rPr lang="zh-CN" altLang="en-US" b="1" dirty="0">
                <a:solidFill>
                  <a:schemeClr val="tx1"/>
                </a:solidFill>
                <a:latin typeface="微软雅黑" panose="020B0503020204020204" pitchFamily="34" charset="-122"/>
                <a:ea typeface="微软雅黑" panose="020B0503020204020204" pitchFamily="34" charset="-122"/>
              </a:rPr>
              <a:t>商票</a:t>
            </a:r>
            <a:r>
              <a:rPr lang="zh-CN" altLang="en-US" dirty="0">
                <a:solidFill>
                  <a:schemeClr val="tx1"/>
                </a:solidFill>
                <a:latin typeface="微软雅黑" panose="020B0503020204020204" pitchFamily="34" charset="-122"/>
                <a:ea typeface="微软雅黑" panose="020B0503020204020204" pitchFamily="34" charset="-122"/>
              </a:rPr>
              <a:t>：贴现人</a:t>
            </a:r>
          </a:p>
        </p:txBody>
      </p:sp>
      <p:sp>
        <p:nvSpPr>
          <p:cNvPr id="43" name="矩形 42"/>
          <p:cNvSpPr/>
          <p:nvPr/>
        </p:nvSpPr>
        <p:spPr>
          <a:xfrm>
            <a:off x="4150991" y="4104477"/>
            <a:ext cx="2196000" cy="16201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13972" indent="-213972" eaLnBrk="0" hangingPunct="0">
              <a:lnSpc>
                <a:spcPct val="120000"/>
              </a:lnSpc>
              <a:buSzPct val="100000"/>
              <a:buFont typeface="Wingdings" panose="05000000000000000000" pitchFamily="2" charset="2"/>
              <a:buChar char="Ø"/>
            </a:pPr>
            <a:r>
              <a:rPr lang="zh-CN" altLang="en-US" b="1" dirty="0">
                <a:solidFill>
                  <a:srgbClr val="000000"/>
                </a:solidFill>
                <a:latin typeface="微软雅黑" panose="020B0503020204020204" pitchFamily="34" charset="-122"/>
                <a:ea typeface="微软雅黑" panose="020B0503020204020204" pitchFamily="34" charset="-122"/>
                <a:sym typeface="Arial" panose="020B0604020202020204" pitchFamily="34" charset="0"/>
              </a:rPr>
              <a:t>银票</a:t>
            </a:r>
            <a:r>
              <a:rPr lang="en-US" altLang="zh-CN" b="1" dirty="0">
                <a:solidFill>
                  <a:srgbClr val="000000"/>
                </a:solidFill>
                <a:latin typeface="微软雅黑" panose="020B0503020204020204" pitchFamily="34" charset="-122"/>
                <a:ea typeface="微软雅黑" panose="020B0503020204020204" pitchFamily="34" charset="-122"/>
                <a:sym typeface="Arial" panose="020B0604020202020204" pitchFamily="34" charset="0"/>
              </a:rPr>
              <a:t>/</a:t>
            </a:r>
            <a:r>
              <a:rPr lang="zh-CN" altLang="en-US" b="1" dirty="0">
                <a:solidFill>
                  <a:srgbClr val="000000"/>
                </a:solidFill>
                <a:latin typeface="微软雅黑" panose="020B0503020204020204" pitchFamily="34" charset="-122"/>
                <a:ea typeface="微软雅黑" panose="020B0503020204020204" pitchFamily="34" charset="-122"/>
                <a:sym typeface="Arial" panose="020B0604020202020204" pitchFamily="34" charset="0"/>
              </a:rPr>
              <a:t>商票</a:t>
            </a:r>
            <a:r>
              <a:rPr lang="zh-CN" altLang="en-US" dirty="0">
                <a:solidFill>
                  <a:srgbClr val="000000"/>
                </a:solidFill>
                <a:latin typeface="微软雅黑" panose="020B0503020204020204" pitchFamily="34" charset="-122"/>
                <a:ea typeface="微软雅黑" panose="020B0503020204020204" pitchFamily="34" charset="-122"/>
                <a:sym typeface="Arial" panose="020B0604020202020204" pitchFamily="34" charset="0"/>
              </a:rPr>
              <a:t>：贴现人</a:t>
            </a:r>
          </a:p>
        </p:txBody>
      </p:sp>
      <p:sp>
        <p:nvSpPr>
          <p:cNvPr id="44" name="矩形 43"/>
          <p:cNvSpPr/>
          <p:nvPr/>
        </p:nvSpPr>
        <p:spPr>
          <a:xfrm>
            <a:off x="6311231" y="4104477"/>
            <a:ext cx="2196000" cy="16201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Wingdings" panose="05000000000000000000" pitchFamily="2" charset="2"/>
              <a:buChar char="Ø"/>
            </a:pPr>
            <a:r>
              <a:rPr lang="zh-CN" altLang="en-US" b="1" dirty="0">
                <a:solidFill>
                  <a:schemeClr val="tx1"/>
                </a:solidFill>
                <a:latin typeface="微软雅黑" panose="020B0503020204020204" pitchFamily="34" charset="-122"/>
                <a:ea typeface="微软雅黑" panose="020B0503020204020204" pitchFamily="34" charset="-122"/>
              </a:rPr>
              <a:t>银票</a:t>
            </a:r>
            <a:r>
              <a:rPr lang="en-US" altLang="zh-CN" b="1" dirty="0">
                <a:solidFill>
                  <a:schemeClr val="tx1"/>
                </a:solidFill>
                <a:latin typeface="微软雅黑" panose="020B0503020204020204" pitchFamily="34" charset="-122"/>
                <a:ea typeface="微软雅黑" panose="020B0503020204020204" pitchFamily="34" charset="-122"/>
              </a:rPr>
              <a:t>/</a:t>
            </a:r>
            <a:r>
              <a:rPr lang="zh-CN" altLang="en-US" b="1" dirty="0">
                <a:solidFill>
                  <a:schemeClr val="tx1"/>
                </a:solidFill>
                <a:latin typeface="微软雅黑" panose="020B0503020204020204" pitchFamily="34" charset="-122"/>
                <a:ea typeface="微软雅黑" panose="020B0503020204020204" pitchFamily="34" charset="-122"/>
              </a:rPr>
              <a:t>商票</a:t>
            </a:r>
            <a:r>
              <a:rPr lang="zh-CN" altLang="en-US" dirty="0">
                <a:solidFill>
                  <a:schemeClr val="tx1"/>
                </a:solidFill>
                <a:latin typeface="微软雅黑" panose="020B0503020204020204" pitchFamily="34" charset="-122"/>
                <a:ea typeface="微软雅黑" panose="020B0503020204020204" pitchFamily="34" charset="-122"/>
              </a:rPr>
              <a:t>：保证增信行和贴现人中</a:t>
            </a:r>
            <a:r>
              <a:rPr lang="zh-CN" altLang="en-US" dirty="0" smtClean="0">
                <a:solidFill>
                  <a:schemeClr val="tx1"/>
                </a:solidFill>
                <a:latin typeface="微软雅黑" panose="020B0503020204020204" pitchFamily="34" charset="-122"/>
                <a:ea typeface="微软雅黑" panose="020B0503020204020204" pitchFamily="34" charset="-122"/>
              </a:rPr>
              <a:t>信用等级</a:t>
            </a:r>
            <a:r>
              <a:rPr lang="zh-CN" altLang="en-US" dirty="0">
                <a:solidFill>
                  <a:schemeClr val="tx1"/>
                </a:solidFill>
                <a:latin typeface="微软雅黑" panose="020B0503020204020204" pitchFamily="34" charset="-122"/>
                <a:ea typeface="微软雅黑" panose="020B0503020204020204" pitchFamily="34" charset="-122"/>
              </a:rPr>
              <a:t>较高的（通常为保证增信行）</a:t>
            </a:r>
          </a:p>
        </p:txBody>
      </p:sp>
      <p:sp>
        <p:nvSpPr>
          <p:cNvPr id="45" name="矩形 44"/>
          <p:cNvSpPr/>
          <p:nvPr/>
        </p:nvSpPr>
        <p:spPr>
          <a:xfrm>
            <a:off x="8603579" y="4104477"/>
            <a:ext cx="2760384" cy="16201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Ø"/>
            </a:pPr>
            <a:r>
              <a:rPr lang="zh-CN" altLang="en-US" b="1" dirty="0">
                <a:solidFill>
                  <a:schemeClr val="tx1"/>
                </a:solidFill>
                <a:latin typeface="微软雅黑" panose="020B0503020204020204" pitchFamily="34" charset="-122"/>
                <a:ea typeface="微软雅黑" panose="020B0503020204020204" pitchFamily="34" charset="-122"/>
              </a:rPr>
              <a:t>银票</a:t>
            </a:r>
            <a:r>
              <a:rPr lang="zh-CN" altLang="en-US" dirty="0">
                <a:solidFill>
                  <a:schemeClr val="tx1"/>
                </a:solidFill>
                <a:latin typeface="微软雅黑" panose="020B0503020204020204" pitchFamily="34" charset="-122"/>
                <a:ea typeface="微软雅黑" panose="020B0503020204020204" pitchFamily="34" charset="-122"/>
              </a:rPr>
              <a:t>：承兑行、保证增信行和贴现</a:t>
            </a:r>
            <a:r>
              <a:rPr lang="zh-CN" altLang="en-US" dirty="0" smtClean="0">
                <a:solidFill>
                  <a:schemeClr val="tx1"/>
                </a:solidFill>
                <a:latin typeface="微软雅黑" panose="020B0503020204020204" pitchFamily="34" charset="-122"/>
                <a:ea typeface="微软雅黑" panose="020B0503020204020204" pitchFamily="34" charset="-122"/>
              </a:rPr>
              <a:t>人中信用</a:t>
            </a:r>
            <a:r>
              <a:rPr lang="zh-CN" altLang="en-US" dirty="0">
                <a:solidFill>
                  <a:schemeClr val="tx1"/>
                </a:solidFill>
                <a:latin typeface="微软雅黑" panose="020B0503020204020204" pitchFamily="34" charset="-122"/>
                <a:ea typeface="微软雅黑" panose="020B0503020204020204" pitchFamily="34" charset="-122"/>
              </a:rPr>
              <a:t>等级较高的；若相同</a:t>
            </a:r>
            <a:r>
              <a:rPr lang="en-US" altLang="zh-CN" dirty="0">
                <a:solidFill>
                  <a:schemeClr val="tx1"/>
                </a:solidFill>
                <a:latin typeface="微软雅黑" panose="020B0503020204020204" pitchFamily="34" charset="-122"/>
                <a:ea typeface="微软雅黑" panose="020B0503020204020204" pitchFamily="34" charset="-122"/>
              </a:rPr>
              <a:t>,</a:t>
            </a:r>
            <a:r>
              <a:rPr lang="zh-CN" altLang="en-US" dirty="0">
                <a:solidFill>
                  <a:schemeClr val="tx1"/>
                </a:solidFill>
                <a:latin typeface="微软雅黑" panose="020B0503020204020204" pitchFamily="34" charset="-122"/>
                <a:ea typeface="微软雅黑" panose="020B0503020204020204" pitchFamily="34" charset="-122"/>
              </a:rPr>
              <a:t>则按扣款顺序</a:t>
            </a:r>
          </a:p>
          <a:p>
            <a:pPr marL="285750" indent="-285750">
              <a:buFont typeface="Wingdings" panose="05000000000000000000" pitchFamily="2" charset="2"/>
              <a:buChar char="Ø"/>
            </a:pPr>
            <a:r>
              <a:rPr lang="zh-CN" altLang="en-US" b="1" dirty="0">
                <a:solidFill>
                  <a:schemeClr val="tx1"/>
                </a:solidFill>
                <a:latin typeface="微软雅黑" panose="020B0503020204020204" pitchFamily="34" charset="-122"/>
                <a:ea typeface="微软雅黑" panose="020B0503020204020204" pitchFamily="34" charset="-122"/>
              </a:rPr>
              <a:t>商票</a:t>
            </a:r>
            <a:r>
              <a:rPr lang="zh-CN" altLang="en-US" dirty="0">
                <a:solidFill>
                  <a:schemeClr val="tx1"/>
                </a:solidFill>
                <a:latin typeface="微软雅黑" panose="020B0503020204020204" pitchFamily="34" charset="-122"/>
                <a:ea typeface="微软雅黑" panose="020B0503020204020204" pitchFamily="34" charset="-122"/>
              </a:rPr>
              <a:t>：保证增信行和贴现人中信用</a:t>
            </a:r>
            <a:r>
              <a:rPr lang="zh-CN" altLang="en-US" dirty="0" smtClean="0">
                <a:solidFill>
                  <a:schemeClr val="tx1"/>
                </a:solidFill>
                <a:latin typeface="微软雅黑" panose="020B0503020204020204" pitchFamily="34" charset="-122"/>
                <a:ea typeface="微软雅黑" panose="020B0503020204020204" pitchFamily="34" charset="-122"/>
              </a:rPr>
              <a:t>等级较高</a:t>
            </a:r>
            <a:r>
              <a:rPr lang="zh-CN" altLang="en-US" dirty="0">
                <a:solidFill>
                  <a:schemeClr val="tx1"/>
                </a:solidFill>
                <a:latin typeface="微软雅黑" panose="020B0503020204020204" pitchFamily="34" charset="-122"/>
                <a:ea typeface="微软雅黑" panose="020B0503020204020204" pitchFamily="34" charset="-122"/>
              </a:rPr>
              <a:t>的；若相同</a:t>
            </a:r>
            <a:r>
              <a:rPr lang="en-US" altLang="zh-CN" dirty="0">
                <a:solidFill>
                  <a:schemeClr val="tx1"/>
                </a:solidFill>
                <a:latin typeface="微软雅黑" panose="020B0503020204020204" pitchFamily="34" charset="-122"/>
                <a:ea typeface="微软雅黑" panose="020B0503020204020204" pitchFamily="34" charset="-122"/>
              </a:rPr>
              <a:t>,</a:t>
            </a:r>
            <a:r>
              <a:rPr lang="zh-CN" altLang="en-US" dirty="0">
                <a:solidFill>
                  <a:schemeClr val="tx1"/>
                </a:solidFill>
                <a:latin typeface="微软雅黑" panose="020B0503020204020204" pitchFamily="34" charset="-122"/>
                <a:ea typeface="微软雅黑" panose="020B0503020204020204" pitchFamily="34" charset="-122"/>
              </a:rPr>
              <a:t>则按扣款顺序</a:t>
            </a:r>
          </a:p>
        </p:txBody>
      </p:sp>
      <p:sp>
        <p:nvSpPr>
          <p:cNvPr id="47" name="椭圆 46"/>
          <p:cNvSpPr/>
          <p:nvPr/>
        </p:nvSpPr>
        <p:spPr>
          <a:xfrm>
            <a:off x="2743963" y="1125538"/>
            <a:ext cx="398915" cy="398915"/>
          </a:xfrm>
          <a:prstGeom prst="ellipse">
            <a:avLst/>
          </a:prstGeom>
          <a:gradFill flip="none" rotWithShape="1">
            <a:gsLst>
              <a:gs pos="0">
                <a:sysClr val="window" lastClr="FFFFFF"/>
              </a:gs>
              <a:gs pos="100000">
                <a:sysClr val="window" lastClr="FFFFFF">
                  <a:lumMod val="75000"/>
                </a:sysClr>
              </a:gs>
            </a:gsLst>
            <a:lin ang="13500000" scaled="1"/>
            <a:tileRect/>
          </a:gradFill>
          <a:ln w="12700" cap="flat" cmpd="sng" algn="ctr">
            <a:gradFill flip="none" rotWithShape="1">
              <a:gsLst>
                <a:gs pos="0">
                  <a:sysClr val="window" lastClr="FFFFFF">
                    <a:lumMod val="100000"/>
                  </a:sysClr>
                </a:gs>
                <a:gs pos="100000">
                  <a:sysClr val="window" lastClr="FFFFFF">
                    <a:lumMod val="85000"/>
                  </a:sysClr>
                </a:gs>
              </a:gsLst>
              <a:lin ang="2700000" scaled="1"/>
              <a:tileRect/>
            </a:gradFill>
            <a:prstDash val="solid"/>
          </a:ln>
          <a:effectLst>
            <a:outerShdw blurRad="203200" dist="152400" dir="2700000" algn="tl" rotWithShape="0">
              <a:prstClr val="black">
                <a:alpha val="6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dirty="0" smtClean="0">
                <a:ln>
                  <a:noFill/>
                </a:ln>
                <a:solidFill>
                  <a:srgbClr val="072063"/>
                </a:solidFill>
                <a:effectLst/>
                <a:uLnTx/>
                <a:uFillTx/>
                <a:latin typeface="微软雅黑" panose="020B0503020204020204" pitchFamily="34" charset="-122"/>
                <a:ea typeface="微软雅黑" panose="020B0503020204020204" pitchFamily="34" charset="-122"/>
                <a:cs typeface="+mn-cs"/>
              </a:rPr>
              <a:t>A</a:t>
            </a:r>
            <a:endParaRPr kumimoji="0" lang="zh-HK" altLang="en-US" sz="2000" b="1" i="0" u="none" strike="noStrike" kern="0" cap="none" spc="0" normalizeH="0" baseline="0" noProof="0" dirty="0" smtClean="0">
              <a:ln>
                <a:noFill/>
              </a:ln>
              <a:solidFill>
                <a:srgbClr val="072063"/>
              </a:solidFill>
              <a:effectLst/>
              <a:uLnTx/>
              <a:uFillTx/>
              <a:latin typeface="微软雅黑" panose="020B0503020204020204" pitchFamily="34" charset="-122"/>
              <a:ea typeface="微软雅黑" panose="020B0503020204020204" pitchFamily="34" charset="-122"/>
              <a:cs typeface="+mn-cs"/>
            </a:endParaRPr>
          </a:p>
        </p:txBody>
      </p:sp>
      <p:sp>
        <p:nvSpPr>
          <p:cNvPr id="48" name="椭圆 47"/>
          <p:cNvSpPr/>
          <p:nvPr/>
        </p:nvSpPr>
        <p:spPr>
          <a:xfrm>
            <a:off x="5024261" y="1125538"/>
            <a:ext cx="398915" cy="398915"/>
          </a:xfrm>
          <a:prstGeom prst="ellipse">
            <a:avLst/>
          </a:prstGeom>
          <a:gradFill flip="none" rotWithShape="1">
            <a:gsLst>
              <a:gs pos="0">
                <a:sysClr val="window" lastClr="FFFFFF"/>
              </a:gs>
              <a:gs pos="100000">
                <a:sysClr val="window" lastClr="FFFFFF">
                  <a:lumMod val="75000"/>
                </a:sysClr>
              </a:gs>
            </a:gsLst>
            <a:lin ang="13500000" scaled="1"/>
            <a:tileRect/>
          </a:gradFill>
          <a:ln w="12700" cap="flat" cmpd="sng" algn="ctr">
            <a:gradFill flip="none" rotWithShape="1">
              <a:gsLst>
                <a:gs pos="0">
                  <a:sysClr val="window" lastClr="FFFFFF">
                    <a:lumMod val="100000"/>
                  </a:sysClr>
                </a:gs>
                <a:gs pos="100000">
                  <a:sysClr val="window" lastClr="FFFFFF">
                    <a:lumMod val="85000"/>
                  </a:sysClr>
                </a:gs>
              </a:gsLst>
              <a:lin ang="2700000" scaled="1"/>
              <a:tileRect/>
            </a:gradFill>
            <a:prstDash val="solid"/>
          </a:ln>
          <a:effectLst>
            <a:outerShdw blurRad="203200" dist="152400" dir="2700000" algn="tl" rotWithShape="0">
              <a:prstClr val="black">
                <a:alpha val="6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zh-HK" sz="2000" b="1" kern="0" dirty="0">
                <a:solidFill>
                  <a:srgbClr val="072063"/>
                </a:solidFill>
                <a:latin typeface="微软雅黑" panose="020B0503020204020204" pitchFamily="34" charset="-122"/>
                <a:ea typeface="微软雅黑" panose="020B0503020204020204" pitchFamily="34" charset="-122"/>
              </a:rPr>
              <a:t>B</a:t>
            </a:r>
            <a:endParaRPr kumimoji="0" lang="zh-HK" altLang="en-US" sz="2000" b="1" i="0" u="none" strike="noStrike" kern="0" cap="none" spc="0" normalizeH="0" baseline="0" noProof="0" dirty="0" smtClean="0">
              <a:ln>
                <a:noFill/>
              </a:ln>
              <a:solidFill>
                <a:srgbClr val="072063"/>
              </a:solidFill>
              <a:effectLst/>
              <a:uLnTx/>
              <a:uFillTx/>
              <a:latin typeface="微软雅黑" panose="020B0503020204020204" pitchFamily="34" charset="-122"/>
              <a:ea typeface="微软雅黑" panose="020B0503020204020204" pitchFamily="34" charset="-122"/>
              <a:cs typeface="+mn-cs"/>
            </a:endParaRPr>
          </a:p>
        </p:txBody>
      </p:sp>
      <p:sp>
        <p:nvSpPr>
          <p:cNvPr id="49" name="椭圆 48"/>
          <p:cNvSpPr/>
          <p:nvPr/>
        </p:nvSpPr>
        <p:spPr>
          <a:xfrm>
            <a:off x="7304559" y="1125538"/>
            <a:ext cx="398915" cy="398915"/>
          </a:xfrm>
          <a:prstGeom prst="ellipse">
            <a:avLst/>
          </a:prstGeom>
          <a:gradFill flip="none" rotWithShape="1">
            <a:gsLst>
              <a:gs pos="0">
                <a:sysClr val="window" lastClr="FFFFFF"/>
              </a:gs>
              <a:gs pos="100000">
                <a:sysClr val="window" lastClr="FFFFFF">
                  <a:lumMod val="75000"/>
                </a:sysClr>
              </a:gs>
            </a:gsLst>
            <a:lin ang="13500000" scaled="1"/>
            <a:tileRect/>
          </a:gradFill>
          <a:ln w="12700" cap="flat" cmpd="sng" algn="ctr">
            <a:gradFill flip="none" rotWithShape="1">
              <a:gsLst>
                <a:gs pos="0">
                  <a:sysClr val="window" lastClr="FFFFFF">
                    <a:lumMod val="100000"/>
                  </a:sysClr>
                </a:gs>
                <a:gs pos="100000">
                  <a:sysClr val="window" lastClr="FFFFFF">
                    <a:lumMod val="85000"/>
                  </a:sysClr>
                </a:gs>
              </a:gsLst>
              <a:lin ang="2700000" scaled="1"/>
              <a:tileRect/>
            </a:gradFill>
            <a:prstDash val="solid"/>
          </a:ln>
          <a:effectLst>
            <a:outerShdw blurRad="203200" dist="152400" dir="2700000" algn="tl" rotWithShape="0">
              <a:prstClr val="black">
                <a:alpha val="6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zh-HK" sz="2000" b="1" kern="0" dirty="0">
                <a:solidFill>
                  <a:srgbClr val="072063"/>
                </a:solidFill>
                <a:latin typeface="微软雅黑" panose="020B0503020204020204" pitchFamily="34" charset="-122"/>
                <a:ea typeface="微软雅黑" panose="020B0503020204020204" pitchFamily="34" charset="-122"/>
              </a:rPr>
              <a:t>C</a:t>
            </a:r>
            <a:endParaRPr kumimoji="0" lang="zh-HK" altLang="en-US" sz="2000" b="1" i="0" u="none" strike="noStrike" kern="0" cap="none" spc="0" normalizeH="0" baseline="0" noProof="0" dirty="0" smtClean="0">
              <a:ln>
                <a:noFill/>
              </a:ln>
              <a:solidFill>
                <a:srgbClr val="072063"/>
              </a:solidFill>
              <a:effectLst/>
              <a:uLnTx/>
              <a:uFillTx/>
              <a:latin typeface="微软雅黑" panose="020B0503020204020204" pitchFamily="34" charset="-122"/>
              <a:ea typeface="微软雅黑" panose="020B0503020204020204" pitchFamily="34" charset="-122"/>
              <a:cs typeface="+mn-cs"/>
            </a:endParaRPr>
          </a:p>
        </p:txBody>
      </p:sp>
      <p:sp>
        <p:nvSpPr>
          <p:cNvPr id="50" name="椭圆 49"/>
          <p:cNvSpPr/>
          <p:nvPr/>
        </p:nvSpPr>
        <p:spPr>
          <a:xfrm>
            <a:off x="9584856" y="1125538"/>
            <a:ext cx="398915" cy="398915"/>
          </a:xfrm>
          <a:prstGeom prst="ellipse">
            <a:avLst/>
          </a:prstGeom>
          <a:gradFill flip="none" rotWithShape="1">
            <a:gsLst>
              <a:gs pos="0">
                <a:sysClr val="window" lastClr="FFFFFF"/>
              </a:gs>
              <a:gs pos="100000">
                <a:sysClr val="window" lastClr="FFFFFF">
                  <a:lumMod val="75000"/>
                </a:sysClr>
              </a:gs>
            </a:gsLst>
            <a:lin ang="13500000" scaled="1"/>
            <a:tileRect/>
          </a:gradFill>
          <a:ln w="12700" cap="flat" cmpd="sng" algn="ctr">
            <a:gradFill flip="none" rotWithShape="1">
              <a:gsLst>
                <a:gs pos="0">
                  <a:sysClr val="window" lastClr="FFFFFF">
                    <a:lumMod val="100000"/>
                  </a:sysClr>
                </a:gs>
                <a:gs pos="100000">
                  <a:sysClr val="window" lastClr="FFFFFF">
                    <a:lumMod val="85000"/>
                  </a:sysClr>
                </a:gs>
              </a:gsLst>
              <a:lin ang="2700000" scaled="1"/>
              <a:tileRect/>
            </a:gradFill>
            <a:prstDash val="solid"/>
          </a:ln>
          <a:effectLst>
            <a:outerShdw blurRad="203200" dist="152400" dir="2700000" algn="tl" rotWithShape="0">
              <a:prstClr val="black">
                <a:alpha val="6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HK" sz="2000" b="1" i="0" u="none" strike="noStrike" kern="0" cap="none" spc="0" normalizeH="0" baseline="0" noProof="0" dirty="0" smtClean="0">
                <a:ln>
                  <a:noFill/>
                </a:ln>
                <a:solidFill>
                  <a:srgbClr val="072063"/>
                </a:solidFill>
                <a:effectLst/>
                <a:uLnTx/>
                <a:uFillTx/>
                <a:latin typeface="微软雅黑" panose="020B0503020204020204" pitchFamily="34" charset="-122"/>
                <a:ea typeface="微软雅黑" panose="020B0503020204020204" pitchFamily="34" charset="-122"/>
                <a:cs typeface="+mn-cs"/>
              </a:rPr>
              <a:t>D</a:t>
            </a:r>
            <a:endParaRPr kumimoji="0" lang="zh-HK" altLang="en-US" sz="2000" b="1" i="0" u="none" strike="noStrike" kern="0" cap="none" spc="0" normalizeH="0" baseline="0" noProof="0" dirty="0" smtClean="0">
              <a:ln>
                <a:noFill/>
              </a:ln>
              <a:solidFill>
                <a:srgbClr val="072063"/>
              </a:solidFill>
              <a:effectLst/>
              <a:uLnTx/>
              <a:uFillTx/>
              <a:latin typeface="微软雅黑" panose="020B0503020204020204" pitchFamily="34" charset="-122"/>
              <a:ea typeface="微软雅黑" panose="020B0503020204020204" pitchFamily="34" charset="-122"/>
              <a:cs typeface="+mn-cs"/>
            </a:endParaRPr>
          </a:p>
        </p:txBody>
      </p:sp>
      <p:cxnSp>
        <p:nvCxnSpPr>
          <p:cNvPr id="8" name="直接连接符 7"/>
          <p:cNvCxnSpPr/>
          <p:nvPr/>
        </p:nvCxnSpPr>
        <p:spPr>
          <a:xfrm>
            <a:off x="4078982" y="1335946"/>
            <a:ext cx="0" cy="4614128"/>
          </a:xfrm>
          <a:prstGeom prst="line">
            <a:avLst/>
          </a:prstGeom>
          <a:ln w="38100">
            <a:solidFill>
              <a:srgbClr val="002060"/>
            </a:solidFill>
            <a:prstDash val="sysDot"/>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a:off x="6275226" y="1341562"/>
            <a:ext cx="0" cy="4614128"/>
          </a:xfrm>
          <a:prstGeom prst="line">
            <a:avLst/>
          </a:prstGeom>
          <a:ln w="38100">
            <a:solidFill>
              <a:srgbClr val="002060"/>
            </a:solidFill>
            <a:prstDash val="sysDot"/>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a:off x="8579482" y="1341562"/>
            <a:ext cx="0" cy="4614128"/>
          </a:xfrm>
          <a:prstGeom prst="line">
            <a:avLst/>
          </a:prstGeom>
          <a:ln w="38100">
            <a:solidFill>
              <a:srgbClr val="002060"/>
            </a:solidFill>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15571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47"/>
                                        </p:tgtEl>
                                        <p:attrNameLst>
                                          <p:attrName>style.visibility</p:attrName>
                                        </p:attrNameLst>
                                      </p:cBhvr>
                                      <p:to>
                                        <p:strVal val="visible"/>
                                      </p:to>
                                    </p:set>
                                    <p:anim calcmode="lin" valueType="num">
                                      <p:cBhvr>
                                        <p:cTn id="7" dur="500" fill="hold"/>
                                        <p:tgtEl>
                                          <p:spTgt spid="47"/>
                                        </p:tgtEl>
                                        <p:attrNameLst>
                                          <p:attrName>ppt_w</p:attrName>
                                        </p:attrNameLst>
                                      </p:cBhvr>
                                      <p:tavLst>
                                        <p:tav tm="0">
                                          <p:val>
                                            <p:fltVal val="0"/>
                                          </p:val>
                                        </p:tav>
                                        <p:tav tm="100000">
                                          <p:val>
                                            <p:strVal val="#ppt_w"/>
                                          </p:val>
                                        </p:tav>
                                      </p:tavLst>
                                    </p:anim>
                                    <p:anim calcmode="lin" valueType="num">
                                      <p:cBhvr>
                                        <p:cTn id="8" dur="500" fill="hold"/>
                                        <p:tgtEl>
                                          <p:spTgt spid="47"/>
                                        </p:tgtEl>
                                        <p:attrNameLst>
                                          <p:attrName>ppt_h</p:attrName>
                                        </p:attrNameLst>
                                      </p:cBhvr>
                                      <p:tavLst>
                                        <p:tav tm="0">
                                          <p:val>
                                            <p:fltVal val="0"/>
                                          </p:val>
                                        </p:tav>
                                        <p:tav tm="100000">
                                          <p:val>
                                            <p:strVal val="#ppt_h"/>
                                          </p:val>
                                        </p:tav>
                                      </p:tavLst>
                                    </p:anim>
                                    <p:animEffect transition="in" filter="fade">
                                      <p:cBhvr>
                                        <p:cTn id="9" dur="500"/>
                                        <p:tgtEl>
                                          <p:spTgt spid="47"/>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48"/>
                                        </p:tgtEl>
                                        <p:attrNameLst>
                                          <p:attrName>style.visibility</p:attrName>
                                        </p:attrNameLst>
                                      </p:cBhvr>
                                      <p:to>
                                        <p:strVal val="visible"/>
                                      </p:to>
                                    </p:set>
                                    <p:anim calcmode="lin" valueType="num">
                                      <p:cBhvr>
                                        <p:cTn id="13" dur="500" fill="hold"/>
                                        <p:tgtEl>
                                          <p:spTgt spid="48"/>
                                        </p:tgtEl>
                                        <p:attrNameLst>
                                          <p:attrName>ppt_w</p:attrName>
                                        </p:attrNameLst>
                                      </p:cBhvr>
                                      <p:tavLst>
                                        <p:tav tm="0">
                                          <p:val>
                                            <p:fltVal val="0"/>
                                          </p:val>
                                        </p:tav>
                                        <p:tav tm="100000">
                                          <p:val>
                                            <p:strVal val="#ppt_w"/>
                                          </p:val>
                                        </p:tav>
                                      </p:tavLst>
                                    </p:anim>
                                    <p:anim calcmode="lin" valueType="num">
                                      <p:cBhvr>
                                        <p:cTn id="14" dur="500" fill="hold"/>
                                        <p:tgtEl>
                                          <p:spTgt spid="48"/>
                                        </p:tgtEl>
                                        <p:attrNameLst>
                                          <p:attrName>ppt_h</p:attrName>
                                        </p:attrNameLst>
                                      </p:cBhvr>
                                      <p:tavLst>
                                        <p:tav tm="0">
                                          <p:val>
                                            <p:fltVal val="0"/>
                                          </p:val>
                                        </p:tav>
                                        <p:tav tm="100000">
                                          <p:val>
                                            <p:strVal val="#ppt_h"/>
                                          </p:val>
                                        </p:tav>
                                      </p:tavLst>
                                    </p:anim>
                                    <p:animEffect transition="in" filter="fade">
                                      <p:cBhvr>
                                        <p:cTn id="15" dur="500"/>
                                        <p:tgtEl>
                                          <p:spTgt spid="48"/>
                                        </p:tgtEl>
                                      </p:cBhvr>
                                    </p:animEffect>
                                  </p:childTnLst>
                                </p:cTn>
                              </p:par>
                            </p:childTnLst>
                          </p:cTn>
                        </p:par>
                        <p:par>
                          <p:cTn id="16" fill="hold">
                            <p:stCondLst>
                              <p:cond delay="1000"/>
                            </p:stCondLst>
                            <p:childTnLst>
                              <p:par>
                                <p:cTn id="17" presetID="53" presetClass="entr" presetSubtype="16" fill="hold" grpId="0" nodeType="afterEffect">
                                  <p:stCondLst>
                                    <p:cond delay="0"/>
                                  </p:stCondLst>
                                  <p:childTnLst>
                                    <p:set>
                                      <p:cBhvr>
                                        <p:cTn id="18" dur="1" fill="hold">
                                          <p:stCondLst>
                                            <p:cond delay="0"/>
                                          </p:stCondLst>
                                        </p:cTn>
                                        <p:tgtEl>
                                          <p:spTgt spid="49"/>
                                        </p:tgtEl>
                                        <p:attrNameLst>
                                          <p:attrName>style.visibility</p:attrName>
                                        </p:attrNameLst>
                                      </p:cBhvr>
                                      <p:to>
                                        <p:strVal val="visible"/>
                                      </p:to>
                                    </p:set>
                                    <p:anim calcmode="lin" valueType="num">
                                      <p:cBhvr>
                                        <p:cTn id="19" dur="500" fill="hold"/>
                                        <p:tgtEl>
                                          <p:spTgt spid="49"/>
                                        </p:tgtEl>
                                        <p:attrNameLst>
                                          <p:attrName>ppt_w</p:attrName>
                                        </p:attrNameLst>
                                      </p:cBhvr>
                                      <p:tavLst>
                                        <p:tav tm="0">
                                          <p:val>
                                            <p:fltVal val="0"/>
                                          </p:val>
                                        </p:tav>
                                        <p:tav tm="100000">
                                          <p:val>
                                            <p:strVal val="#ppt_w"/>
                                          </p:val>
                                        </p:tav>
                                      </p:tavLst>
                                    </p:anim>
                                    <p:anim calcmode="lin" valueType="num">
                                      <p:cBhvr>
                                        <p:cTn id="20" dur="500" fill="hold"/>
                                        <p:tgtEl>
                                          <p:spTgt spid="49"/>
                                        </p:tgtEl>
                                        <p:attrNameLst>
                                          <p:attrName>ppt_h</p:attrName>
                                        </p:attrNameLst>
                                      </p:cBhvr>
                                      <p:tavLst>
                                        <p:tav tm="0">
                                          <p:val>
                                            <p:fltVal val="0"/>
                                          </p:val>
                                        </p:tav>
                                        <p:tav tm="100000">
                                          <p:val>
                                            <p:strVal val="#ppt_h"/>
                                          </p:val>
                                        </p:tav>
                                      </p:tavLst>
                                    </p:anim>
                                    <p:animEffect transition="in" filter="fade">
                                      <p:cBhvr>
                                        <p:cTn id="21" dur="500"/>
                                        <p:tgtEl>
                                          <p:spTgt spid="49"/>
                                        </p:tgtEl>
                                      </p:cBhvr>
                                    </p:animEffect>
                                  </p:childTnLst>
                                </p:cTn>
                              </p:par>
                            </p:childTnLst>
                          </p:cTn>
                        </p:par>
                        <p:par>
                          <p:cTn id="22" fill="hold">
                            <p:stCondLst>
                              <p:cond delay="1500"/>
                            </p:stCondLst>
                            <p:childTnLst>
                              <p:par>
                                <p:cTn id="23" presetID="53" presetClass="entr" presetSubtype="16" fill="hold" grpId="0" nodeType="afterEffect">
                                  <p:stCondLst>
                                    <p:cond delay="0"/>
                                  </p:stCondLst>
                                  <p:childTnLst>
                                    <p:set>
                                      <p:cBhvr>
                                        <p:cTn id="24" dur="1" fill="hold">
                                          <p:stCondLst>
                                            <p:cond delay="0"/>
                                          </p:stCondLst>
                                        </p:cTn>
                                        <p:tgtEl>
                                          <p:spTgt spid="50"/>
                                        </p:tgtEl>
                                        <p:attrNameLst>
                                          <p:attrName>style.visibility</p:attrName>
                                        </p:attrNameLst>
                                      </p:cBhvr>
                                      <p:to>
                                        <p:strVal val="visible"/>
                                      </p:to>
                                    </p:set>
                                    <p:anim calcmode="lin" valueType="num">
                                      <p:cBhvr>
                                        <p:cTn id="25" dur="500" fill="hold"/>
                                        <p:tgtEl>
                                          <p:spTgt spid="50"/>
                                        </p:tgtEl>
                                        <p:attrNameLst>
                                          <p:attrName>ppt_w</p:attrName>
                                        </p:attrNameLst>
                                      </p:cBhvr>
                                      <p:tavLst>
                                        <p:tav tm="0">
                                          <p:val>
                                            <p:fltVal val="0"/>
                                          </p:val>
                                        </p:tav>
                                        <p:tav tm="100000">
                                          <p:val>
                                            <p:strVal val="#ppt_w"/>
                                          </p:val>
                                        </p:tav>
                                      </p:tavLst>
                                    </p:anim>
                                    <p:anim calcmode="lin" valueType="num">
                                      <p:cBhvr>
                                        <p:cTn id="26" dur="500" fill="hold"/>
                                        <p:tgtEl>
                                          <p:spTgt spid="50"/>
                                        </p:tgtEl>
                                        <p:attrNameLst>
                                          <p:attrName>ppt_h</p:attrName>
                                        </p:attrNameLst>
                                      </p:cBhvr>
                                      <p:tavLst>
                                        <p:tav tm="0">
                                          <p:val>
                                            <p:fltVal val="0"/>
                                          </p:val>
                                        </p:tav>
                                        <p:tav tm="100000">
                                          <p:val>
                                            <p:strVal val="#ppt_h"/>
                                          </p:val>
                                        </p:tav>
                                      </p:tavLst>
                                    </p:anim>
                                    <p:animEffect transition="in" filter="fade">
                                      <p:cBhvr>
                                        <p:cTn id="27"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48" grpId="0" animBg="1"/>
      <p:bldP spid="49" grpId="0" animBg="1"/>
      <p:bldP spid="50"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日期占位符 3"/>
          <p:cNvSpPr>
            <a:spLocks noGrp="1"/>
          </p:cNvSpPr>
          <p:nvPr>
            <p:ph type="dt" sz="quarter" idx="10"/>
          </p:nvPr>
        </p:nvSpPr>
        <p:spPr/>
        <p:txBody>
          <a:bodyPr/>
          <a:lstStyle/>
          <a:p>
            <a:pPr>
              <a:defRPr/>
            </a:pPr>
            <a:fld id="{7159EAC3-0127-4ACF-9E22-E2734FA512C7}" type="datetime1">
              <a:rPr lang="zh-CN" altLang="en-US"/>
              <a:pPr>
                <a:defRPr/>
              </a:pPr>
              <a:t>2018/7/19</a:t>
            </a:fld>
            <a:endParaRPr lang="zh-CN" altLang="en-US" sz="2200">
              <a:solidFill>
                <a:schemeClr val="tx1"/>
              </a:solidFill>
            </a:endParaRPr>
          </a:p>
        </p:txBody>
      </p:sp>
      <p:sp>
        <p:nvSpPr>
          <p:cNvPr id="76803" name="矩形 27"/>
          <p:cNvSpPr>
            <a:spLocks noChangeArrowheads="1"/>
          </p:cNvSpPr>
          <p:nvPr/>
        </p:nvSpPr>
        <p:spPr bwMode="auto">
          <a:xfrm>
            <a:off x="10583" y="6276842"/>
            <a:ext cx="12179830" cy="574808"/>
          </a:xfrm>
          <a:prstGeom prst="rect">
            <a:avLst/>
          </a:prstGeom>
          <a:solidFill>
            <a:srgbClr val="002060"/>
          </a:solidFill>
          <a:ln w="9525">
            <a:noFill/>
            <a:miter lim="800000"/>
          </a:ln>
        </p:spPr>
        <p:txBody>
          <a:bodyPr lIns="112864" tIns="56432" rIns="112864" bIns="56432"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76804" name="矩形 28"/>
          <p:cNvSpPr>
            <a:spLocks noChangeArrowheads="1"/>
          </p:cNvSpPr>
          <p:nvPr/>
        </p:nvSpPr>
        <p:spPr bwMode="auto">
          <a:xfrm>
            <a:off x="10583" y="6264139"/>
            <a:ext cx="12179830" cy="125441"/>
          </a:xfrm>
          <a:prstGeom prst="rect">
            <a:avLst/>
          </a:prstGeom>
          <a:solidFill>
            <a:srgbClr val="595959"/>
          </a:solidFill>
          <a:ln w="9525">
            <a:noFill/>
            <a:miter lim="800000"/>
          </a:ln>
        </p:spPr>
        <p:txBody>
          <a:bodyPr lIns="112864" tIns="56432" rIns="112864" bIns="56432"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76805" name="矩形 4"/>
          <p:cNvSpPr>
            <a:spLocks noChangeArrowheads="1"/>
          </p:cNvSpPr>
          <p:nvPr/>
        </p:nvSpPr>
        <p:spPr bwMode="auto">
          <a:xfrm>
            <a:off x="10810527" y="541463"/>
            <a:ext cx="74074" cy="431900"/>
          </a:xfrm>
          <a:prstGeom prst="rect">
            <a:avLst/>
          </a:prstGeom>
          <a:solidFill>
            <a:srgbClr val="002060"/>
          </a:solidFill>
          <a:ln w="9525">
            <a:noFill/>
            <a:miter lim="800000"/>
          </a:ln>
        </p:spPr>
        <p:txBody>
          <a:bodyPr lIns="112864" tIns="56432" rIns="112864" bIns="56432" anchor="ctr"/>
          <a:lstStyle/>
          <a:p>
            <a:pPr algn="ctr"/>
            <a:endParaRPr lang="zh-CN" altLang="zh-CN">
              <a:solidFill>
                <a:srgbClr val="FFFFFF"/>
              </a:solidFill>
              <a:ea typeface="方正兰亭细黑_GBK"/>
              <a:cs typeface="方正兰亭细黑_GBK"/>
            </a:endParaRPr>
          </a:p>
        </p:txBody>
      </p:sp>
      <p:sp>
        <p:nvSpPr>
          <p:cNvPr id="76806" name="矩形 5"/>
          <p:cNvSpPr>
            <a:spLocks noChangeArrowheads="1"/>
          </p:cNvSpPr>
          <p:nvPr/>
        </p:nvSpPr>
        <p:spPr bwMode="auto">
          <a:xfrm>
            <a:off x="10711057" y="744711"/>
            <a:ext cx="63492" cy="225478"/>
          </a:xfrm>
          <a:prstGeom prst="rect">
            <a:avLst/>
          </a:prstGeom>
          <a:solidFill>
            <a:srgbClr val="002060"/>
          </a:solidFill>
          <a:ln w="9525">
            <a:noFill/>
            <a:miter lim="800000"/>
          </a:ln>
        </p:spPr>
        <p:txBody>
          <a:bodyPr lIns="112864" tIns="56432" rIns="112864" bIns="56432" anchor="ctr"/>
          <a:lstStyle/>
          <a:p>
            <a:pPr algn="ctr"/>
            <a:endParaRPr lang="zh-CN" altLang="zh-CN">
              <a:solidFill>
                <a:srgbClr val="FFFFFF"/>
              </a:solidFill>
              <a:ea typeface="方正兰亭细黑_GBK"/>
              <a:cs typeface="方正兰亭细黑_GBK"/>
            </a:endParaRPr>
          </a:p>
        </p:txBody>
      </p:sp>
      <p:grpSp>
        <p:nvGrpSpPr>
          <p:cNvPr id="2" name="Group 13"/>
          <p:cNvGrpSpPr/>
          <p:nvPr/>
        </p:nvGrpSpPr>
        <p:grpSpPr bwMode="auto">
          <a:xfrm>
            <a:off x="546029" y="-179429"/>
            <a:ext cx="8189129" cy="1211544"/>
            <a:chOff x="0" y="0"/>
            <a:chExt cx="5653259" cy="1214438"/>
          </a:xfrm>
        </p:grpSpPr>
        <p:grpSp>
          <p:nvGrpSpPr>
            <p:cNvPr id="3" name="Group 14"/>
            <p:cNvGrpSpPr/>
            <p:nvPr/>
          </p:nvGrpSpPr>
          <p:grpSpPr bwMode="auto">
            <a:xfrm>
              <a:off x="0" y="0"/>
              <a:ext cx="4221415" cy="1214438"/>
              <a:chOff x="0" y="0"/>
              <a:chExt cx="4221131" cy="1217711"/>
            </a:xfrm>
          </p:grpSpPr>
          <p:grpSp>
            <p:nvGrpSpPr>
              <p:cNvPr id="4" name="Group 15"/>
              <p:cNvGrpSpPr/>
              <p:nvPr/>
            </p:nvGrpSpPr>
            <p:grpSpPr bwMode="auto">
              <a:xfrm>
                <a:off x="0" y="0"/>
                <a:ext cx="2861407" cy="1217711"/>
                <a:chOff x="0" y="0"/>
                <a:chExt cx="2861407" cy="1217711"/>
              </a:xfrm>
            </p:grpSpPr>
            <p:sp>
              <p:nvSpPr>
                <p:cNvPr id="76820" name="椭圆 30"/>
                <p:cNvSpPr>
                  <a:spLocks noChangeArrowheads="1"/>
                </p:cNvSpPr>
                <p:nvPr/>
              </p:nvSpPr>
              <p:spPr bwMode="auto">
                <a:xfrm>
                  <a:off x="0" y="618546"/>
                  <a:ext cx="620731" cy="599165"/>
                </a:xfrm>
                <a:prstGeom prst="ellipse">
                  <a:avLst/>
                </a:prstGeom>
                <a:solidFill>
                  <a:srgbClr val="FFC000"/>
                </a:solidFill>
                <a:ln w="9525">
                  <a:noFill/>
                  <a:round/>
                </a:ln>
              </p:spPr>
              <p:txBody>
                <a:bodyPr anchor="ctr"/>
                <a:lstStyle/>
                <a:p>
                  <a:pPr algn="ctr"/>
                  <a:endParaRPr lang="zh-CN" altLang="zh-CN" sz="1400">
                    <a:solidFill>
                      <a:srgbClr val="FFFFFF"/>
                    </a:solidFill>
                    <a:latin typeface="宋体" panose="02010600030101010101" pitchFamily="2" charset="-122"/>
                    <a:sym typeface="宋体" panose="02010600030101010101" pitchFamily="2" charset="-122"/>
                  </a:endParaRPr>
                </a:p>
              </p:txBody>
            </p:sp>
            <p:sp>
              <p:nvSpPr>
                <p:cNvPr id="76821" name="TextBox 31"/>
                <p:cNvSpPr>
                  <a:spLocks noChangeArrowheads="1"/>
                </p:cNvSpPr>
                <p:nvPr/>
              </p:nvSpPr>
              <p:spPr bwMode="auto">
                <a:xfrm>
                  <a:off x="182533" y="0"/>
                  <a:ext cx="2678874" cy="1129102"/>
                </a:xfrm>
                <a:prstGeom prst="rect">
                  <a:avLst/>
                </a:prstGeom>
                <a:noFill/>
                <a:ln w="9525">
                  <a:noFill/>
                  <a:miter lim="800000"/>
                </a:ln>
              </p:spPr>
              <p:txBody>
                <a:bodyPr>
                  <a:spAutoFit/>
                </a:bodyPr>
                <a:lstStyle/>
                <a:p>
                  <a:endParaRPr lang="zh-CN" altLang="en-US" sz="6700" dirty="0">
                    <a:solidFill>
                      <a:srgbClr val="000000"/>
                    </a:solidFill>
                    <a:sym typeface="Calibri" panose="020F0502020204030204" pitchFamily="34" charset="0"/>
                  </a:endParaRPr>
                </a:p>
              </p:txBody>
            </p:sp>
          </p:grpSp>
          <p:sp>
            <p:nvSpPr>
              <p:cNvPr id="76819" name="直接连接符 21"/>
              <p:cNvSpPr>
                <a:spLocks noChangeShapeType="1"/>
              </p:cNvSpPr>
              <p:nvPr/>
            </p:nvSpPr>
            <p:spPr bwMode="auto">
              <a:xfrm>
                <a:off x="620731" y="1024061"/>
                <a:ext cx="3600400" cy="1"/>
              </a:xfrm>
              <a:prstGeom prst="line">
                <a:avLst/>
              </a:prstGeom>
              <a:noFill/>
              <a:ln w="19050">
                <a:solidFill>
                  <a:srgbClr val="002060"/>
                </a:solidFill>
                <a:round/>
              </a:ln>
            </p:spPr>
            <p:txBody>
              <a:bodyPr/>
              <a:lstStyle/>
              <a:p>
                <a:endParaRPr lang="zh-CN" altLang="en-US"/>
              </a:p>
            </p:txBody>
          </p:sp>
        </p:grpSp>
        <p:sp>
          <p:nvSpPr>
            <p:cNvPr id="76817" name="TextBox 22"/>
            <p:cNvSpPr>
              <a:spLocks noChangeArrowheads="1"/>
            </p:cNvSpPr>
            <p:nvPr/>
          </p:nvSpPr>
          <p:spPr bwMode="auto">
            <a:xfrm>
              <a:off x="732153" y="543933"/>
              <a:ext cx="4921106" cy="555321"/>
            </a:xfrm>
            <a:prstGeom prst="rect">
              <a:avLst/>
            </a:prstGeom>
            <a:noFill/>
            <a:ln w="9525">
              <a:noFill/>
              <a:miter lim="800000"/>
            </a:ln>
          </p:spPr>
          <p:txBody>
            <a:bodyPr>
              <a:spAutoFit/>
            </a:bodyPr>
            <a:lstStyle/>
            <a:p>
              <a:r>
                <a:rPr lang="zh-CN" altLang="en-US" sz="3000" b="1" dirty="0">
                  <a:solidFill>
                    <a:srgbClr val="262626"/>
                  </a:solidFill>
                  <a:latin typeface="微软雅黑" panose="020B0503020204020204" pitchFamily="34" charset="-122"/>
                  <a:ea typeface="微软雅黑" panose="020B0503020204020204" pitchFamily="34" charset="-122"/>
                  <a:sym typeface="微软雅黑" panose="020B0503020204020204" pitchFamily="34" charset="-122"/>
                </a:rPr>
                <a:t>      成交行情</a:t>
              </a:r>
              <a:endParaRPr lang="zh-CN" altLang="en-US" dirty="0"/>
            </a:p>
          </p:txBody>
        </p:sp>
      </p:grpSp>
      <p:sp>
        <p:nvSpPr>
          <p:cNvPr id="76812" name="椭圆 30"/>
          <p:cNvSpPr>
            <a:spLocks noChangeArrowheads="1"/>
          </p:cNvSpPr>
          <p:nvPr/>
        </p:nvSpPr>
        <p:spPr bwMode="auto">
          <a:xfrm>
            <a:off x="10179842" y="441427"/>
            <a:ext cx="950260" cy="755825"/>
          </a:xfrm>
          <a:prstGeom prst="ellipse">
            <a:avLst/>
          </a:prstGeom>
          <a:solidFill>
            <a:srgbClr val="FFC000"/>
          </a:solidFill>
          <a:ln w="9525">
            <a:noFill/>
            <a:round/>
          </a:ln>
        </p:spPr>
        <p:txBody>
          <a:bodyPr lIns="112864" tIns="56432" rIns="112864" bIns="56432" anchor="ctr"/>
          <a:lstStyle/>
          <a:p>
            <a:pPr algn="ctr"/>
            <a:endParaRPr lang="zh-CN" altLang="en-US" sz="1400">
              <a:solidFill>
                <a:srgbClr val="FFFFFF"/>
              </a:solidFill>
              <a:latin typeface="宋体" panose="02010600030101010101" pitchFamily="2" charset="-122"/>
              <a:sym typeface="宋体" panose="02010600030101010101" pitchFamily="2" charset="-122"/>
            </a:endParaRPr>
          </a:p>
        </p:txBody>
      </p:sp>
      <p:sp>
        <p:nvSpPr>
          <p:cNvPr id="76813" name="矩形 3"/>
          <p:cNvSpPr>
            <a:spLocks noChangeArrowheads="1"/>
          </p:cNvSpPr>
          <p:nvPr/>
        </p:nvSpPr>
        <p:spPr bwMode="auto">
          <a:xfrm>
            <a:off x="10727988" y="655790"/>
            <a:ext cx="1271950" cy="431900"/>
          </a:xfrm>
          <a:prstGeom prst="rect">
            <a:avLst/>
          </a:prstGeom>
          <a:solidFill>
            <a:srgbClr val="002060"/>
          </a:solidFill>
          <a:ln w="9525">
            <a:noFill/>
            <a:miter lim="800000"/>
          </a:ln>
        </p:spPr>
        <p:txBody>
          <a:bodyPr lIns="112864" tIns="56432" rIns="112864" bIns="56432" anchor="ctr"/>
          <a:lstStyle/>
          <a:p>
            <a:pPr algn="ctr"/>
            <a:fld id="{F3BDB40A-FBDD-48B4-8EA8-06F0062BADEB}" type="slidenum">
              <a:rPr lang="zh-CN" altLang="zh-CN" b="1">
                <a:solidFill>
                  <a:srgbClr val="FFFFFF"/>
                </a:solidFill>
                <a:ea typeface="方正兰亭细黑_GBK"/>
                <a:cs typeface="方正兰亭细黑_GBK"/>
              </a:rPr>
              <a:pPr algn="ctr"/>
              <a:t>38</a:t>
            </a:fld>
            <a:endParaRPr lang="zh-CN" altLang="zh-CN" b="1">
              <a:solidFill>
                <a:srgbClr val="FFFFFF"/>
              </a:solidFill>
              <a:ea typeface="方正兰亭细黑_GBK"/>
              <a:cs typeface="方正兰亭细黑_GBK"/>
            </a:endParaRPr>
          </a:p>
        </p:txBody>
      </p:sp>
      <p:sp>
        <p:nvSpPr>
          <p:cNvPr id="22" name="TextBox 31"/>
          <p:cNvSpPr/>
          <p:nvPr/>
        </p:nvSpPr>
        <p:spPr>
          <a:xfrm>
            <a:off x="239318" y="-147626"/>
            <a:ext cx="2831946" cy="1483572"/>
          </a:xfrm>
          <a:prstGeom prst="rect">
            <a:avLst/>
          </a:prstGeom>
          <a:noFill/>
          <a:ln w="9525">
            <a:noFill/>
          </a:ln>
        </p:spPr>
        <p:txBody>
          <a:bodyPr wrap="square" lIns="112864" tIns="56432" rIns="112864" bIns="56432">
            <a:spAutoFit/>
          </a:bodyPr>
          <a:lstStyle/>
          <a:p>
            <a:pPr lvl="0" eaLnBrk="1" hangingPunct="1"/>
            <a:r>
              <a:rPr lang="en-US" altLang="zh-CN" sz="8900" b="1" dirty="0" smtClean="0">
                <a:solidFill>
                  <a:srgbClr val="002060"/>
                </a:solidFill>
                <a:latin typeface="Times New Roman" panose="02020603050405020304" pitchFamily="18" charset="0"/>
                <a:sym typeface="Times New Roman" panose="02020603050405020304" pitchFamily="18" charset="0"/>
              </a:rPr>
              <a:t>1.</a:t>
            </a:r>
            <a:r>
              <a:rPr lang="en-US" altLang="zh-CN" sz="6700" b="1" dirty="0" smtClean="0">
                <a:solidFill>
                  <a:srgbClr val="002060"/>
                </a:solidFill>
                <a:latin typeface="Times New Roman" panose="02020603050405020304" pitchFamily="18" charset="0"/>
                <a:sym typeface="Times New Roman" panose="02020603050405020304" pitchFamily="18" charset="0"/>
              </a:rPr>
              <a:t>8.</a:t>
            </a:r>
            <a:r>
              <a:rPr lang="en-US" altLang="zh-CN" sz="5900" b="1" dirty="0" smtClean="0">
                <a:solidFill>
                  <a:srgbClr val="002060"/>
                </a:solidFill>
                <a:latin typeface="Times New Roman" panose="02020603050405020304" pitchFamily="18" charset="0"/>
                <a:sym typeface="Times New Roman" panose="02020603050405020304" pitchFamily="18" charset="0"/>
              </a:rPr>
              <a:t>1</a:t>
            </a:r>
            <a:endParaRPr lang="zh-CN" altLang="en-US" sz="5900" dirty="0">
              <a:sym typeface="Calibri" panose="020F0502020204030204" pitchFamily="34" charset="0"/>
            </a:endParaRPr>
          </a:p>
        </p:txBody>
      </p:sp>
      <p:sp>
        <p:nvSpPr>
          <p:cNvPr id="24" name="Rectangle 2"/>
          <p:cNvSpPr txBox="1">
            <a:spLocks/>
          </p:cNvSpPr>
          <p:nvPr/>
        </p:nvSpPr>
        <p:spPr bwMode="auto">
          <a:xfrm>
            <a:off x="613754" y="1602160"/>
            <a:ext cx="10664496" cy="4420623"/>
          </a:xfrm>
          <a:prstGeom prst="rect">
            <a:avLst/>
          </a:prstGeom>
          <a:noFill/>
          <a:ln w="9525">
            <a:noFill/>
            <a:miter lim="800000"/>
          </a:ln>
        </p:spPr>
        <p:txBody>
          <a:bodyPr vert="horz" wrap="square" lIns="112864" tIns="56432" rIns="112864" bIns="56432" numCol="1" anchor="t" anchorCtr="0" compatLnSpc="1"/>
          <a:lstStyle>
            <a:lvl1pPr marL="0" lvl="0" indent="0" algn="ctr">
              <a:buNone/>
              <a:defRPr/>
            </a:lvl1pPr>
            <a:lvl2pPr marL="457200" lvl="1" indent="0" algn="ctr">
              <a:buNone/>
              <a:defRPr/>
            </a:lvl2pPr>
            <a:lvl3pPr marL="914400" lvl="2" indent="0" algn="ctr">
              <a:buNone/>
              <a:defRPr/>
            </a:lvl3pPr>
            <a:lvl4pPr marL="1371600" lvl="3" indent="0" algn="ctr">
              <a:buNone/>
              <a:defRPr/>
            </a:lvl4pPr>
            <a:lvl5pPr marL="1828800" lvl="4" indent="0" algn="ctr">
              <a:buNone/>
              <a:defRPr/>
            </a:lvl5pPr>
          </a:lstStyle>
          <a:p>
            <a:pPr marL="457200" indent="-457200" algn="l" defTabSz="1128644" eaLnBrk="0" hangingPunct="0">
              <a:lnSpc>
                <a:spcPct val="90000"/>
              </a:lnSpc>
              <a:buFont typeface="Arial" panose="020B0604020202020204" pitchFamily="34" charset="0"/>
              <a:buChar char="•"/>
              <a:defRPr/>
            </a:pPr>
            <a:r>
              <a:rPr lang="zh-CN" altLang="en-US" sz="2400" b="1" dirty="0">
                <a:solidFill>
                  <a:srgbClr val="002060"/>
                </a:solidFill>
                <a:latin typeface="微软雅黑" panose="020B0503020204020204" pitchFamily="34" charset="-122"/>
                <a:ea typeface="微软雅黑" panose="020B0503020204020204" pitchFamily="34" charset="-122"/>
                <a:cs typeface="+mj-cs"/>
                <a:sym typeface="微软雅黑" panose="020B0503020204020204" pitchFamily="34" charset="-122"/>
              </a:rPr>
              <a:t>适用范围：</a:t>
            </a:r>
            <a:r>
              <a:rPr lang="zh-CN" altLang="en-US" dirty="0">
                <a:solidFill>
                  <a:srgbClr val="002060"/>
                </a:solidFill>
                <a:latin typeface="微软雅黑" panose="020B0503020204020204" pitchFamily="34" charset="-122"/>
                <a:ea typeface="微软雅黑" panose="020B0503020204020204" pitchFamily="34" charset="-122"/>
                <a:cs typeface="+mj-cs"/>
                <a:sym typeface="微软雅黑" panose="020B0503020204020204" pitchFamily="34" charset="-122"/>
              </a:rPr>
              <a:t>交易员可以查看具有权限的市场的成交</a:t>
            </a:r>
            <a:r>
              <a:rPr lang="zh-CN" altLang="en-US" dirty="0" smtClean="0">
                <a:solidFill>
                  <a:srgbClr val="002060"/>
                </a:solidFill>
                <a:latin typeface="微软雅黑" panose="020B0503020204020204" pitchFamily="34" charset="-122"/>
                <a:ea typeface="微软雅黑" panose="020B0503020204020204" pitchFamily="34" charset="-122"/>
                <a:cs typeface="+mj-cs"/>
                <a:sym typeface="微软雅黑" panose="020B0503020204020204" pitchFamily="34" charset="-122"/>
              </a:rPr>
              <a:t>行情</a:t>
            </a:r>
            <a:endParaRPr lang="en-US" altLang="zh-CN" dirty="0" smtClean="0">
              <a:solidFill>
                <a:srgbClr val="002060"/>
              </a:solidFill>
              <a:latin typeface="微软雅黑" panose="020B0503020204020204" pitchFamily="34" charset="-122"/>
              <a:ea typeface="微软雅黑" panose="020B0503020204020204" pitchFamily="34" charset="-122"/>
              <a:cs typeface="+mj-cs"/>
              <a:sym typeface="微软雅黑" panose="020B0503020204020204" pitchFamily="34" charset="-122"/>
            </a:endParaRPr>
          </a:p>
          <a:p>
            <a:pPr marL="457200" indent="-457200" algn="l" defTabSz="1128644" eaLnBrk="0" hangingPunct="0">
              <a:lnSpc>
                <a:spcPct val="90000"/>
              </a:lnSpc>
              <a:buFont typeface="Arial" panose="020B0604020202020204" pitchFamily="34" charset="0"/>
              <a:buChar char="•"/>
              <a:defRPr/>
            </a:pPr>
            <a:endParaRPr lang="en-US" altLang="zh-CN" dirty="0">
              <a:solidFill>
                <a:srgbClr val="002060"/>
              </a:solidFill>
              <a:latin typeface="微软雅黑" panose="020B0503020204020204" pitchFamily="34" charset="-122"/>
              <a:ea typeface="微软雅黑" panose="020B0503020204020204" pitchFamily="34" charset="-122"/>
              <a:cs typeface="+mj-cs"/>
              <a:sym typeface="微软雅黑" panose="020B0503020204020204" pitchFamily="34" charset="-122"/>
            </a:endParaRPr>
          </a:p>
          <a:p>
            <a:pPr marL="457200" indent="-457200" algn="l" defTabSz="1128644" eaLnBrk="0" hangingPunct="0">
              <a:lnSpc>
                <a:spcPct val="90000"/>
              </a:lnSpc>
              <a:buFont typeface="Arial" panose="020B0604020202020204" pitchFamily="34" charset="0"/>
              <a:buChar char="•"/>
              <a:defRPr/>
            </a:pPr>
            <a:endParaRPr lang="zh-CN" altLang="en-US" dirty="0">
              <a:solidFill>
                <a:srgbClr val="002060"/>
              </a:solidFill>
              <a:latin typeface="微软雅黑" panose="020B0503020204020204" pitchFamily="34" charset="-122"/>
              <a:ea typeface="微软雅黑" panose="020B0503020204020204" pitchFamily="34" charset="-122"/>
              <a:cs typeface="+mj-cs"/>
              <a:sym typeface="微软雅黑" panose="020B0503020204020204" pitchFamily="34" charset="-122"/>
            </a:endParaRPr>
          </a:p>
          <a:p>
            <a:pPr marL="457200" indent="-457200" algn="l" defTabSz="1128644" eaLnBrk="0" hangingPunct="0">
              <a:lnSpc>
                <a:spcPct val="90000"/>
              </a:lnSpc>
              <a:buFont typeface="Arial" panose="020B0604020202020204" pitchFamily="34" charset="0"/>
              <a:buChar char="•"/>
              <a:defRPr/>
            </a:pPr>
            <a:r>
              <a:rPr lang="zh-CN" altLang="en-US" sz="2400" b="1" dirty="0">
                <a:solidFill>
                  <a:srgbClr val="002060"/>
                </a:solidFill>
                <a:latin typeface="微软雅黑" panose="020B0503020204020204" pitchFamily="34" charset="-122"/>
                <a:ea typeface="微软雅黑" panose="020B0503020204020204" pitchFamily="34" charset="-122"/>
                <a:cs typeface="+mj-cs"/>
                <a:sym typeface="微软雅黑" panose="020B0503020204020204" pitchFamily="34" charset="-122"/>
              </a:rPr>
              <a:t>展示信息：</a:t>
            </a:r>
            <a:endParaRPr lang="en-US" altLang="x-none" sz="2400" b="1" dirty="0">
              <a:solidFill>
                <a:srgbClr val="002060"/>
              </a:solidFill>
              <a:latin typeface="微软雅黑" panose="020B0503020204020204" pitchFamily="34" charset="-122"/>
              <a:ea typeface="微软雅黑" panose="020B0503020204020204" pitchFamily="34" charset="-122"/>
              <a:cs typeface="+mj-cs"/>
              <a:sym typeface="微软雅黑" panose="020B0503020204020204" pitchFamily="34" charset="-122"/>
            </a:endParaRPr>
          </a:p>
          <a:p>
            <a:pPr marL="423241" indent="-423241" algn="l" defTabSz="1128644" eaLnBrk="0" hangingPunct="0">
              <a:lnSpc>
                <a:spcPct val="90000"/>
              </a:lnSpc>
              <a:buFont typeface="Wingdings" panose="05000000000000000000" pitchFamily="2" charset="2"/>
              <a:buChar char="p"/>
              <a:defRPr/>
            </a:pPr>
            <a:endParaRPr lang="en-US" altLang="x-none" sz="3000" b="1" dirty="0">
              <a:solidFill>
                <a:srgbClr val="002060"/>
              </a:solidFill>
              <a:latin typeface="微软雅黑" panose="020B0503020204020204" pitchFamily="34" charset="-122"/>
              <a:ea typeface="微软雅黑" panose="020B0503020204020204" pitchFamily="34" charset="-122"/>
              <a:cs typeface="+mj-cs"/>
              <a:sym typeface="微软雅黑" panose="020B0503020204020204" pitchFamily="34" charset="-122"/>
            </a:endParaRPr>
          </a:p>
          <a:p>
            <a:pPr marL="423241" indent="-423241" algn="l" defTabSz="1128644" eaLnBrk="0" hangingPunct="0">
              <a:lnSpc>
                <a:spcPct val="90000"/>
              </a:lnSpc>
              <a:buFont typeface="Wingdings" panose="05000000000000000000" pitchFamily="2" charset="2"/>
              <a:buChar char="p"/>
              <a:defRPr/>
            </a:pPr>
            <a:endParaRPr lang="en-US" altLang="x-none" sz="3000" b="1" dirty="0">
              <a:solidFill>
                <a:srgbClr val="002060"/>
              </a:solidFill>
              <a:latin typeface="微软雅黑" panose="020B0503020204020204" pitchFamily="34" charset="-122"/>
              <a:ea typeface="微软雅黑" panose="020B0503020204020204" pitchFamily="34" charset="-122"/>
              <a:cs typeface="+mj-cs"/>
              <a:sym typeface="微软雅黑" panose="020B0503020204020204" pitchFamily="34" charset="-122"/>
            </a:endParaRPr>
          </a:p>
          <a:p>
            <a:pPr marL="423241" indent="-423241" algn="l" defTabSz="1128644" eaLnBrk="0" hangingPunct="0">
              <a:lnSpc>
                <a:spcPct val="90000"/>
              </a:lnSpc>
              <a:buFont typeface="Wingdings" panose="05000000000000000000" pitchFamily="2" charset="2"/>
              <a:buChar char="p"/>
              <a:defRPr/>
            </a:pPr>
            <a:endParaRPr lang="en-US" altLang="x-none" sz="3000" b="1" dirty="0">
              <a:solidFill>
                <a:srgbClr val="002060"/>
              </a:solidFill>
              <a:latin typeface="微软雅黑" panose="020B0503020204020204" pitchFamily="34" charset="-122"/>
              <a:ea typeface="微软雅黑" panose="020B0503020204020204" pitchFamily="34" charset="-122"/>
              <a:cs typeface="+mj-cs"/>
              <a:sym typeface="微软雅黑" panose="020B0503020204020204" pitchFamily="34" charset="-122"/>
            </a:endParaRPr>
          </a:p>
          <a:p>
            <a:pPr marL="423241" indent="-423241" algn="l" defTabSz="1128644" eaLnBrk="0" hangingPunct="0">
              <a:lnSpc>
                <a:spcPct val="90000"/>
              </a:lnSpc>
              <a:buFont typeface="Wingdings" panose="05000000000000000000" pitchFamily="2" charset="2"/>
              <a:buChar char="p"/>
              <a:defRPr/>
            </a:pPr>
            <a:endParaRPr lang="en-US" altLang="x-none" sz="3000" b="1" dirty="0">
              <a:solidFill>
                <a:srgbClr val="002060"/>
              </a:solidFill>
              <a:latin typeface="微软雅黑" panose="020B0503020204020204" pitchFamily="34" charset="-122"/>
              <a:ea typeface="微软雅黑" panose="020B0503020204020204" pitchFamily="34" charset="-122"/>
              <a:cs typeface="+mj-cs"/>
              <a:sym typeface="微软雅黑" panose="020B0503020204020204" pitchFamily="34" charset="-122"/>
            </a:endParaRPr>
          </a:p>
          <a:p>
            <a:pPr marL="423241" indent="-423241" algn="l" defTabSz="1128644" eaLnBrk="0" hangingPunct="0">
              <a:lnSpc>
                <a:spcPct val="90000"/>
              </a:lnSpc>
              <a:buFont typeface="Wingdings" panose="05000000000000000000" pitchFamily="2" charset="2"/>
              <a:buChar char="p"/>
              <a:defRPr/>
            </a:pPr>
            <a:endParaRPr lang="en-US" altLang="x-none" sz="3000" b="1" dirty="0" smtClean="0">
              <a:solidFill>
                <a:srgbClr val="002060"/>
              </a:solidFill>
              <a:latin typeface="微软雅黑" panose="020B0503020204020204" pitchFamily="34" charset="-122"/>
              <a:ea typeface="微软雅黑" panose="020B0503020204020204" pitchFamily="34" charset="-122"/>
              <a:cs typeface="+mj-cs"/>
              <a:sym typeface="微软雅黑" panose="020B0503020204020204" pitchFamily="34" charset="-122"/>
            </a:endParaRPr>
          </a:p>
          <a:p>
            <a:pPr marL="423241" indent="-423241" algn="l" defTabSz="1128644" eaLnBrk="0" hangingPunct="0">
              <a:lnSpc>
                <a:spcPct val="90000"/>
              </a:lnSpc>
              <a:buFont typeface="Wingdings" panose="05000000000000000000" pitchFamily="2" charset="2"/>
              <a:buChar char="p"/>
              <a:defRPr/>
            </a:pPr>
            <a:endParaRPr lang="en-US" altLang="x-none" sz="3000" b="1" dirty="0">
              <a:solidFill>
                <a:srgbClr val="002060"/>
              </a:solidFill>
              <a:latin typeface="微软雅黑" panose="020B0503020204020204" pitchFamily="34" charset="-122"/>
              <a:ea typeface="微软雅黑" panose="020B0503020204020204" pitchFamily="34" charset="-122"/>
              <a:cs typeface="+mj-cs"/>
              <a:sym typeface="微软雅黑" panose="020B0503020204020204" pitchFamily="34" charset="-122"/>
            </a:endParaRPr>
          </a:p>
          <a:p>
            <a:pPr marL="342900" indent="-342900" algn="l" defTabSz="1128644" eaLnBrk="0" hangingPunct="0">
              <a:lnSpc>
                <a:spcPct val="90000"/>
              </a:lnSpc>
              <a:buFont typeface="Arial" panose="020B0604020202020204" pitchFamily="34" charset="0"/>
              <a:buChar char="•"/>
              <a:defRPr/>
            </a:pPr>
            <a:r>
              <a:rPr lang="zh-CN" altLang="en-US" sz="2400" b="1" dirty="0" smtClean="0">
                <a:solidFill>
                  <a:srgbClr val="002060"/>
                </a:solidFill>
                <a:latin typeface="微软雅黑" panose="020B0503020204020204" pitchFamily="34" charset="-122"/>
                <a:ea typeface="微软雅黑" panose="020B0503020204020204" pitchFamily="34" charset="-122"/>
                <a:cs typeface="+mj-cs"/>
                <a:sym typeface="微软雅黑" panose="020B0503020204020204" pitchFamily="34" charset="-122"/>
              </a:rPr>
              <a:t>  例如</a:t>
            </a:r>
            <a:r>
              <a:rPr lang="zh-CN" altLang="en-US" sz="2400" b="1" dirty="0">
                <a:solidFill>
                  <a:srgbClr val="002060"/>
                </a:solidFill>
                <a:latin typeface="微软雅黑" panose="020B0503020204020204" pitchFamily="34" charset="-122"/>
                <a:ea typeface="微软雅黑" panose="020B0503020204020204" pitchFamily="34" charset="-122"/>
                <a:cs typeface="+mj-cs"/>
                <a:sym typeface="微软雅黑" panose="020B0503020204020204" pitchFamily="34" charset="-122"/>
              </a:rPr>
              <a:t>：</a:t>
            </a:r>
            <a:r>
              <a:rPr lang="en-US" altLang="zh-CN" dirty="0">
                <a:solidFill>
                  <a:srgbClr val="002060"/>
                </a:solidFill>
                <a:latin typeface="微软雅黑" panose="020B0503020204020204" pitchFamily="34" charset="-122"/>
                <a:ea typeface="微软雅黑" panose="020B0503020204020204" pitchFamily="34" charset="-122"/>
                <a:cs typeface="+mj-cs"/>
                <a:sym typeface="微软雅黑" panose="020B0503020204020204" pitchFamily="34" charset="-122"/>
              </a:rPr>
              <a:t>1M</a:t>
            </a:r>
            <a:r>
              <a:rPr lang="zh-CN" altLang="en-US" dirty="0">
                <a:solidFill>
                  <a:srgbClr val="002060"/>
                </a:solidFill>
                <a:latin typeface="微软雅黑" panose="020B0503020204020204" pitchFamily="34" charset="-122"/>
                <a:ea typeface="微软雅黑" panose="020B0503020204020204" pitchFamily="34" charset="-122"/>
                <a:cs typeface="+mj-cs"/>
                <a:sym typeface="微软雅黑" panose="020B0503020204020204" pitchFamily="34" charset="-122"/>
              </a:rPr>
              <a:t>纸质商票的转贴现行情；</a:t>
            </a:r>
            <a:endParaRPr lang="en-US" altLang="x-none" dirty="0">
              <a:solidFill>
                <a:srgbClr val="002060"/>
              </a:solidFill>
              <a:latin typeface="微软雅黑" panose="020B0503020204020204" pitchFamily="34" charset="-122"/>
              <a:ea typeface="微软雅黑" panose="020B0503020204020204" pitchFamily="34" charset="-122"/>
              <a:cs typeface="+mj-cs"/>
              <a:sym typeface="微软雅黑" panose="020B0503020204020204" pitchFamily="34" charset="-122"/>
            </a:endParaRPr>
          </a:p>
          <a:p>
            <a:pPr marL="423241" indent="-423241" algn="l" defTabSz="1128644" eaLnBrk="0" hangingPunct="0">
              <a:lnSpc>
                <a:spcPct val="90000"/>
              </a:lnSpc>
              <a:defRPr/>
            </a:pPr>
            <a:r>
              <a:rPr lang="en-US" altLang="x-none" dirty="0">
                <a:solidFill>
                  <a:srgbClr val="002060"/>
                </a:solidFill>
                <a:latin typeface="微软雅黑" panose="020B0503020204020204" pitchFamily="34" charset="-122"/>
                <a:ea typeface="微软雅黑" panose="020B0503020204020204" pitchFamily="34" charset="-122"/>
                <a:cs typeface="+mj-cs"/>
                <a:sym typeface="微软雅黑" panose="020B0503020204020204" pitchFamily="34" charset="-122"/>
              </a:rPr>
              <a:t>             </a:t>
            </a:r>
            <a:r>
              <a:rPr lang="en-US" altLang="x-none" dirty="0" smtClean="0">
                <a:solidFill>
                  <a:srgbClr val="002060"/>
                </a:solidFill>
                <a:latin typeface="微软雅黑" panose="020B0503020204020204" pitchFamily="34" charset="-122"/>
                <a:ea typeface="微软雅黑" panose="020B0503020204020204" pitchFamily="34" charset="-122"/>
                <a:cs typeface="+mj-cs"/>
                <a:sym typeface="微软雅黑" panose="020B0503020204020204" pitchFamily="34" charset="-122"/>
              </a:rPr>
              <a:t>        </a:t>
            </a:r>
            <a:r>
              <a:rPr lang="zh-CN" altLang="en-US" dirty="0" smtClean="0">
                <a:solidFill>
                  <a:srgbClr val="002060"/>
                </a:solidFill>
                <a:latin typeface="微软雅黑" panose="020B0503020204020204" pitchFamily="34" charset="-122"/>
                <a:ea typeface="微软雅黑" panose="020B0503020204020204" pitchFamily="34" charset="-122"/>
                <a:cs typeface="+mj-cs"/>
                <a:sym typeface="微软雅黑" panose="020B0503020204020204" pitchFamily="34" charset="-122"/>
              </a:rPr>
              <a:t>电子</a:t>
            </a:r>
            <a:r>
              <a:rPr lang="zh-CN" altLang="en-US" dirty="0">
                <a:solidFill>
                  <a:srgbClr val="002060"/>
                </a:solidFill>
                <a:latin typeface="微软雅黑" panose="020B0503020204020204" pitchFamily="34" charset="-122"/>
                <a:ea typeface="微软雅黑" panose="020B0503020204020204" pitchFamily="34" charset="-122"/>
                <a:cs typeface="+mj-cs"/>
                <a:sym typeface="微软雅黑" panose="020B0503020204020204" pitchFamily="34" charset="-122"/>
              </a:rPr>
              <a:t>银票的</a:t>
            </a:r>
            <a:r>
              <a:rPr lang="en-US" altLang="zh-CN" dirty="0">
                <a:solidFill>
                  <a:srgbClr val="002060"/>
                </a:solidFill>
                <a:latin typeface="微软雅黑" panose="020B0503020204020204" pitchFamily="34" charset="-122"/>
                <a:ea typeface="微软雅黑" panose="020B0503020204020204" pitchFamily="34" charset="-122"/>
                <a:cs typeface="+mj-cs"/>
                <a:sym typeface="微软雅黑" panose="020B0503020204020204" pitchFamily="34" charset="-122"/>
              </a:rPr>
              <a:t>7D</a:t>
            </a:r>
            <a:r>
              <a:rPr lang="zh-CN" altLang="en-US" dirty="0">
                <a:solidFill>
                  <a:srgbClr val="002060"/>
                </a:solidFill>
                <a:latin typeface="微软雅黑" panose="020B0503020204020204" pitchFamily="34" charset="-122"/>
                <a:ea typeface="微软雅黑" panose="020B0503020204020204" pitchFamily="34" charset="-122"/>
                <a:cs typeface="+mj-cs"/>
                <a:sym typeface="微软雅黑" panose="020B0503020204020204" pitchFamily="34" charset="-122"/>
              </a:rPr>
              <a:t>质押式回购行情</a:t>
            </a:r>
            <a:endParaRPr lang="en-US" altLang="x-none" dirty="0">
              <a:solidFill>
                <a:srgbClr val="002060"/>
              </a:solidFill>
              <a:latin typeface="微软雅黑" panose="020B0503020204020204" pitchFamily="34" charset="-122"/>
              <a:ea typeface="微软雅黑" panose="020B0503020204020204" pitchFamily="34" charset="-122"/>
              <a:cs typeface="+mj-cs"/>
              <a:sym typeface="微软雅黑" panose="020B0503020204020204" pitchFamily="34" charset="-122"/>
            </a:endParaRPr>
          </a:p>
        </p:txBody>
      </p:sp>
      <p:graphicFrame>
        <p:nvGraphicFramePr>
          <p:cNvPr id="25" name="Group 5"/>
          <p:cNvGraphicFramePr>
            <a:graphicFrameLocks noGrp="1"/>
          </p:cNvGraphicFramePr>
          <p:nvPr>
            <p:extLst>
              <p:ext uri="{D42A27DB-BD31-4B8C-83A1-F6EECF244321}">
                <p14:modId xmlns:p14="http://schemas.microsoft.com/office/powerpoint/2010/main" val="4252101550"/>
              </p:ext>
            </p:extLst>
          </p:nvPr>
        </p:nvGraphicFramePr>
        <p:xfrm>
          <a:off x="2764495" y="2565698"/>
          <a:ext cx="7583029" cy="1872208"/>
        </p:xfrm>
        <a:graphic>
          <a:graphicData uri="http://schemas.openxmlformats.org/drawingml/2006/table">
            <a:tbl>
              <a:tblPr/>
              <a:tblGrid>
                <a:gridCol w="2093110">
                  <a:extLst>
                    <a:ext uri="{9D8B030D-6E8A-4147-A177-3AD203B41FA5}">
                      <a16:colId xmlns:a16="http://schemas.microsoft.com/office/drawing/2014/main" xmlns="" val="20000"/>
                    </a:ext>
                  </a:extLst>
                </a:gridCol>
                <a:gridCol w="1773536">
                  <a:extLst>
                    <a:ext uri="{9D8B030D-6E8A-4147-A177-3AD203B41FA5}">
                      <a16:colId xmlns:a16="http://schemas.microsoft.com/office/drawing/2014/main" xmlns="" val="20001"/>
                    </a:ext>
                  </a:extLst>
                </a:gridCol>
                <a:gridCol w="1885705">
                  <a:extLst>
                    <a:ext uri="{9D8B030D-6E8A-4147-A177-3AD203B41FA5}">
                      <a16:colId xmlns:a16="http://schemas.microsoft.com/office/drawing/2014/main" xmlns="" val="20002"/>
                    </a:ext>
                  </a:extLst>
                </a:gridCol>
                <a:gridCol w="1830678">
                  <a:extLst>
                    <a:ext uri="{9D8B030D-6E8A-4147-A177-3AD203B41FA5}">
                      <a16:colId xmlns:a16="http://schemas.microsoft.com/office/drawing/2014/main" xmlns="" val="20003"/>
                    </a:ext>
                  </a:extLst>
                </a:gridCol>
              </a:tblGrid>
              <a:tr h="510410">
                <a:tc>
                  <a:txBody>
                    <a:bodyPr/>
                    <a:lstStyle/>
                    <a:p>
                      <a:pPr marL="0" marR="0" lvl="0" indent="0" algn="ctr" defTabSz="914400" rtl="0" eaLnBrk="0" fontAlgn="base" latinLnBrk="0" hangingPunct="0">
                        <a:lnSpc>
                          <a:spcPct val="90000"/>
                        </a:lnSpc>
                        <a:spcBef>
                          <a:spcPts val="1000"/>
                        </a:spcBef>
                        <a:spcAft>
                          <a:spcPct val="0"/>
                        </a:spcAft>
                        <a:buClrTx/>
                        <a:buSzTx/>
                        <a:buFont typeface="Arial" panose="020B0604020202020204" pitchFamily="34" charset="0"/>
                        <a:buNone/>
                      </a:pPr>
                      <a:r>
                        <a:rPr kumimoji="0" lang="zh-CN" sz="1800" b="1" i="0" u="none" strike="noStrike" cap="none" normalizeH="0" baseline="0" dirty="0" smtClean="0">
                          <a:ln>
                            <a:noFill/>
                          </a:ln>
                          <a:solidFill>
                            <a:srgbClr val="FFFFFF"/>
                          </a:solidFill>
                          <a:effectLst/>
                          <a:latin typeface="微软雅黑" panose="020B0503020204020204" pitchFamily="34" charset="-122"/>
                          <a:ea typeface="微软雅黑" panose="020B0503020204020204" pitchFamily="34" charset="-122"/>
                          <a:sym typeface="微软雅黑" panose="020B0503020204020204" pitchFamily="34" charset="-122"/>
                        </a:rPr>
                        <a:t>业务类型</a:t>
                      </a:r>
                      <a:endParaRPr kumimoji="0" lang="zh-CN" sz="1800" b="0" i="0" u="none" strike="noStrike" cap="none" normalizeH="0" baseline="0" dirty="0" smtClean="0">
                        <a:ln>
                          <a:noFill/>
                        </a:ln>
                        <a:solidFill>
                          <a:schemeClr val="tx1"/>
                        </a:solidFill>
                        <a:effectLst/>
                        <a:latin typeface="Calibri" panose="020F0502020204030204" pitchFamily="34" charset="0"/>
                        <a:ea typeface="等线" panose="02010600030101010101" charset="-122"/>
                        <a:sym typeface="Calibri" panose="020F0502020204030204" pitchFamily="34" charset="0"/>
                      </a:endParaRPr>
                    </a:p>
                  </a:txBody>
                  <a:tcPr marL="91428" marR="91428" marT="45730" marB="4573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003366"/>
                    </a:solidFill>
                  </a:tcPr>
                </a:tc>
                <a:tc gridSpan="3">
                  <a:txBody>
                    <a:bodyPr/>
                    <a:lstStyle/>
                    <a:p>
                      <a:pPr marL="0" marR="0" lvl="0" indent="0" algn="ctr" defTabSz="914400" rtl="0" eaLnBrk="0" fontAlgn="base" latinLnBrk="0" hangingPunct="0">
                        <a:lnSpc>
                          <a:spcPct val="90000"/>
                        </a:lnSpc>
                        <a:spcBef>
                          <a:spcPts val="1000"/>
                        </a:spcBef>
                        <a:spcAft>
                          <a:spcPct val="0"/>
                        </a:spcAft>
                        <a:buClrTx/>
                        <a:buSzTx/>
                        <a:buFont typeface="Arial" panose="020B0604020202020204" pitchFamily="34" charset="0"/>
                        <a:buNone/>
                      </a:pPr>
                      <a:r>
                        <a:rPr kumimoji="0" lang="zh-CN" sz="1800" b="1" i="0" u="none" strike="noStrike" cap="none" normalizeH="0" baseline="0" dirty="0" smtClean="0">
                          <a:ln>
                            <a:noFill/>
                          </a:ln>
                          <a:solidFill>
                            <a:srgbClr val="FFFFFF"/>
                          </a:solidFill>
                          <a:effectLst/>
                          <a:latin typeface="微软雅黑" panose="020B0503020204020204" pitchFamily="34" charset="-122"/>
                          <a:ea typeface="微软雅黑" panose="020B0503020204020204" pitchFamily="34" charset="-122"/>
                          <a:sym typeface="微软雅黑" panose="020B0503020204020204" pitchFamily="34" charset="-122"/>
                        </a:rPr>
                        <a:t>品种</a:t>
                      </a:r>
                      <a:endParaRPr kumimoji="0" lang="zh-CN" sz="1800" b="0" i="0" u="none" strike="noStrike" cap="none" normalizeH="0" baseline="0" dirty="0" smtClean="0">
                        <a:ln>
                          <a:noFill/>
                        </a:ln>
                        <a:solidFill>
                          <a:schemeClr val="tx1"/>
                        </a:solidFill>
                        <a:effectLst/>
                        <a:latin typeface="Calibri" panose="020F0502020204030204" pitchFamily="34" charset="0"/>
                        <a:ea typeface="等线" panose="02010600030101010101" charset="-122"/>
                        <a:sym typeface="Calibri" panose="020F0502020204030204" pitchFamily="34" charset="0"/>
                      </a:endParaRPr>
                    </a:p>
                  </a:txBody>
                  <a:tcPr marL="91428" marR="91428" marT="45730" marB="4573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003366"/>
                    </a:solidFill>
                  </a:tcPr>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xmlns="" val="10000"/>
                  </a:ext>
                </a:extLst>
              </a:tr>
              <a:tr h="632188">
                <a:tc>
                  <a:txBody>
                    <a:bodyPr/>
                    <a:lstStyle/>
                    <a:p>
                      <a:pPr marL="0" marR="0" lvl="0" indent="0" algn="ctr" defTabSz="914400" rtl="0" eaLnBrk="0" fontAlgn="base" latinLnBrk="0" hangingPunct="0">
                        <a:lnSpc>
                          <a:spcPct val="90000"/>
                        </a:lnSpc>
                        <a:spcBef>
                          <a:spcPts val="1000"/>
                        </a:spcBef>
                        <a:spcAft>
                          <a:spcPct val="0"/>
                        </a:spcAft>
                        <a:buClrTx/>
                        <a:buSzTx/>
                        <a:buFont typeface="Arial" panose="020B0604020202020204" pitchFamily="34" charset="0"/>
                        <a:buNone/>
                      </a:pPr>
                      <a:r>
                        <a:rPr kumimoji="0" lang="zh-CN" sz="1800" b="1"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sym typeface="微软雅黑" panose="020B0503020204020204" pitchFamily="34" charset="-122"/>
                        </a:rPr>
                        <a:t>转贴现</a:t>
                      </a:r>
                      <a:endParaRPr kumimoji="0" lang="zh-CN" sz="1800" b="0" i="0" u="none" strike="noStrike" cap="none" normalizeH="0" baseline="0" dirty="0" smtClean="0">
                        <a:ln>
                          <a:noFill/>
                        </a:ln>
                        <a:solidFill>
                          <a:schemeClr val="tx1"/>
                        </a:solidFill>
                        <a:effectLst/>
                        <a:latin typeface="Calibri" panose="020F0502020204030204" pitchFamily="34" charset="0"/>
                        <a:ea typeface="等线" panose="02010600030101010101" charset="-122"/>
                        <a:sym typeface="Calibri" panose="020F0502020204030204" pitchFamily="34" charset="0"/>
                      </a:endParaRPr>
                    </a:p>
                  </a:txBody>
                  <a:tcPr marL="91428" marR="91428" marT="45730" marB="4573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DDEAF6"/>
                    </a:solidFill>
                  </a:tcPr>
                </a:tc>
                <a:tc>
                  <a:txBody>
                    <a:bodyPr/>
                    <a:lstStyle/>
                    <a:p>
                      <a:pPr marL="0" marR="0" lvl="0" indent="0" algn="ctr" defTabSz="914400" rtl="0" eaLnBrk="0" fontAlgn="base" latinLnBrk="0" hangingPunct="0">
                        <a:lnSpc>
                          <a:spcPct val="90000"/>
                        </a:lnSpc>
                        <a:spcBef>
                          <a:spcPts val="1000"/>
                        </a:spcBef>
                        <a:spcAft>
                          <a:spcPct val="0"/>
                        </a:spcAft>
                        <a:buClrTx/>
                        <a:buSzTx/>
                        <a:buFont typeface="Arial" panose="020B0604020202020204" pitchFamily="34" charset="0"/>
                        <a:buNone/>
                      </a:pPr>
                      <a:r>
                        <a:rPr kumimoji="0" lang="zh-CN" sz="1800" b="1" i="0" u="none" strike="noStrike" cap="none" normalizeH="0" baseline="0" smtClean="0">
                          <a:ln>
                            <a:noFill/>
                          </a:ln>
                          <a:solidFill>
                            <a:srgbClr val="000000"/>
                          </a:solidFill>
                          <a:effectLst/>
                          <a:latin typeface="微软雅黑" panose="020B0503020204020204" pitchFamily="34" charset="-122"/>
                          <a:ea typeface="微软雅黑" panose="020B0503020204020204" pitchFamily="34" charset="-122"/>
                          <a:sym typeface="微软雅黑" panose="020B0503020204020204" pitchFamily="34" charset="-122"/>
                        </a:rPr>
                        <a:t>票据类别</a:t>
                      </a:r>
                      <a:endParaRPr kumimoji="0" lang="zh-CN" sz="1800" b="0" i="0" u="none" strike="noStrike" cap="none" normalizeH="0" baseline="0" smtClean="0">
                        <a:ln>
                          <a:noFill/>
                        </a:ln>
                        <a:solidFill>
                          <a:schemeClr val="tx1"/>
                        </a:solidFill>
                        <a:effectLst/>
                        <a:latin typeface="Calibri" panose="020F0502020204030204" pitchFamily="34" charset="0"/>
                        <a:ea typeface="等线" panose="02010600030101010101" charset="-122"/>
                        <a:sym typeface="Calibri" panose="020F0502020204030204" pitchFamily="34" charset="0"/>
                      </a:endParaRPr>
                    </a:p>
                  </a:txBody>
                  <a:tcPr marL="91428" marR="91428" marT="45730" marB="4573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DDEAF6"/>
                    </a:solidFill>
                  </a:tcPr>
                </a:tc>
                <a:tc>
                  <a:txBody>
                    <a:bodyPr/>
                    <a:lstStyle/>
                    <a:p>
                      <a:pPr marL="0" marR="0" lvl="0" indent="0" algn="ctr" defTabSz="914400" rtl="0" eaLnBrk="0" fontAlgn="base" latinLnBrk="0" hangingPunct="0">
                        <a:lnSpc>
                          <a:spcPct val="90000"/>
                        </a:lnSpc>
                        <a:spcBef>
                          <a:spcPts val="1000"/>
                        </a:spcBef>
                        <a:spcAft>
                          <a:spcPct val="0"/>
                        </a:spcAft>
                        <a:buClrTx/>
                        <a:buSzTx/>
                        <a:buFont typeface="Arial" panose="020B0604020202020204" pitchFamily="34" charset="0"/>
                        <a:buNone/>
                      </a:pPr>
                      <a:r>
                        <a:rPr kumimoji="0" lang="zh-CN" sz="1800" b="1" i="0" u="none" strike="noStrike" cap="none" normalizeH="0" baseline="0" smtClean="0">
                          <a:ln>
                            <a:noFill/>
                          </a:ln>
                          <a:solidFill>
                            <a:srgbClr val="000000"/>
                          </a:solidFill>
                          <a:effectLst/>
                          <a:latin typeface="微软雅黑" panose="020B0503020204020204" pitchFamily="34" charset="-122"/>
                          <a:ea typeface="微软雅黑" panose="020B0503020204020204" pitchFamily="34" charset="-122"/>
                          <a:sym typeface="微软雅黑" panose="020B0503020204020204" pitchFamily="34" charset="-122"/>
                        </a:rPr>
                        <a:t>票据介质</a:t>
                      </a:r>
                      <a:endParaRPr kumimoji="0" lang="zh-CN" sz="1800" b="0" i="0" u="none" strike="noStrike" cap="none" normalizeH="0" baseline="0" smtClean="0">
                        <a:ln>
                          <a:noFill/>
                        </a:ln>
                        <a:solidFill>
                          <a:schemeClr val="tx1"/>
                        </a:solidFill>
                        <a:effectLst/>
                        <a:latin typeface="Calibri" panose="020F0502020204030204" pitchFamily="34" charset="0"/>
                        <a:ea typeface="等线" panose="02010600030101010101" charset="-122"/>
                        <a:sym typeface="Calibri" panose="020F0502020204030204" pitchFamily="34" charset="0"/>
                      </a:endParaRPr>
                    </a:p>
                  </a:txBody>
                  <a:tcPr marL="91428" marR="91428" marT="45730" marB="4573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DDEAF6"/>
                    </a:solidFill>
                  </a:tcPr>
                </a:tc>
                <a:tc>
                  <a:txBody>
                    <a:bodyPr/>
                    <a:lstStyle/>
                    <a:p>
                      <a:pPr marL="0" marR="0" lvl="0" indent="0" algn="ctr" defTabSz="914400" rtl="0" eaLnBrk="0" fontAlgn="base" latinLnBrk="0" hangingPunct="0">
                        <a:lnSpc>
                          <a:spcPct val="90000"/>
                        </a:lnSpc>
                        <a:spcBef>
                          <a:spcPts val="1000"/>
                        </a:spcBef>
                        <a:spcAft>
                          <a:spcPct val="0"/>
                        </a:spcAft>
                        <a:buClrTx/>
                        <a:buSzTx/>
                        <a:buFont typeface="Arial" panose="020B0604020202020204" pitchFamily="34" charset="0"/>
                        <a:buNone/>
                      </a:pPr>
                      <a:r>
                        <a:rPr kumimoji="0" lang="zh-CN" sz="1800" b="1" i="0" u="none" strike="noStrike" cap="none" normalizeH="0" baseline="0" smtClean="0">
                          <a:ln>
                            <a:noFill/>
                          </a:ln>
                          <a:solidFill>
                            <a:srgbClr val="000000"/>
                          </a:solidFill>
                          <a:effectLst/>
                          <a:latin typeface="微软雅黑" panose="020B0503020204020204" pitchFamily="34" charset="-122"/>
                          <a:ea typeface="微软雅黑" panose="020B0503020204020204" pitchFamily="34" charset="-122"/>
                          <a:sym typeface="微软雅黑" panose="020B0503020204020204" pitchFamily="34" charset="-122"/>
                        </a:rPr>
                        <a:t>加权平均剩余期限</a:t>
                      </a:r>
                      <a:endParaRPr kumimoji="0" lang="zh-CN" sz="1800" b="0" i="0" u="none" strike="noStrike" cap="none" normalizeH="0" baseline="0" smtClean="0">
                        <a:ln>
                          <a:noFill/>
                        </a:ln>
                        <a:solidFill>
                          <a:schemeClr val="tx1"/>
                        </a:solidFill>
                        <a:effectLst/>
                        <a:latin typeface="Calibri" panose="020F0502020204030204" pitchFamily="34" charset="0"/>
                        <a:ea typeface="等线" panose="02010600030101010101" charset="-122"/>
                        <a:sym typeface="Calibri" panose="020F0502020204030204" pitchFamily="34" charset="0"/>
                      </a:endParaRPr>
                    </a:p>
                  </a:txBody>
                  <a:tcPr marL="91428" marR="91428" marT="45730" marB="4573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DDEAF6"/>
                    </a:solidFill>
                  </a:tcPr>
                </a:tc>
                <a:extLst>
                  <a:ext uri="{0D108BD9-81ED-4DB2-BD59-A6C34878D82A}">
                    <a16:rowId xmlns:a16="http://schemas.microsoft.com/office/drawing/2014/main" xmlns="" val="10001"/>
                  </a:ext>
                </a:extLst>
              </a:tr>
              <a:tr h="729610">
                <a:tc>
                  <a:txBody>
                    <a:bodyPr/>
                    <a:lstStyle/>
                    <a:p>
                      <a:pPr marL="0" marR="0" lvl="0" indent="0" algn="ctr" defTabSz="914400" rtl="0" eaLnBrk="0" fontAlgn="base" latinLnBrk="0" hangingPunct="0">
                        <a:lnSpc>
                          <a:spcPct val="90000"/>
                        </a:lnSpc>
                        <a:spcBef>
                          <a:spcPts val="1000"/>
                        </a:spcBef>
                        <a:spcAft>
                          <a:spcPct val="0"/>
                        </a:spcAft>
                        <a:buClrTx/>
                        <a:buSzTx/>
                        <a:buFont typeface="Arial" panose="020B0604020202020204" pitchFamily="34" charset="0"/>
                        <a:buNone/>
                      </a:pPr>
                      <a:r>
                        <a:rPr kumimoji="0" lang="zh-CN" sz="1800" b="1" i="0" u="none" strike="noStrike" cap="none" normalizeH="0" baseline="0" smtClean="0">
                          <a:ln>
                            <a:noFill/>
                          </a:ln>
                          <a:solidFill>
                            <a:srgbClr val="000000"/>
                          </a:solidFill>
                          <a:effectLst/>
                          <a:latin typeface="微软雅黑" panose="020B0503020204020204" pitchFamily="34" charset="-122"/>
                          <a:ea typeface="微软雅黑" panose="020B0503020204020204" pitchFamily="34" charset="-122"/>
                          <a:sym typeface="微软雅黑" panose="020B0503020204020204" pitchFamily="34" charset="-122"/>
                        </a:rPr>
                        <a:t>质押式回购</a:t>
                      </a:r>
                      <a:endParaRPr kumimoji="0" lang="zh-CN" sz="1800" b="0" i="0" u="none" strike="noStrike" cap="none" normalizeH="0" baseline="0" smtClean="0">
                        <a:ln>
                          <a:noFill/>
                        </a:ln>
                        <a:solidFill>
                          <a:schemeClr val="tx1"/>
                        </a:solidFill>
                        <a:effectLst/>
                        <a:latin typeface="Calibri" panose="020F0502020204030204" pitchFamily="34" charset="0"/>
                        <a:ea typeface="等线" panose="02010600030101010101" charset="-122"/>
                        <a:sym typeface="Calibri" panose="020F0502020204030204" pitchFamily="34" charset="0"/>
                      </a:endParaRPr>
                    </a:p>
                  </a:txBody>
                  <a:tcPr marL="91428" marR="91428" marT="45730" marB="4573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DDEAF6"/>
                    </a:solidFill>
                  </a:tcPr>
                </a:tc>
                <a:tc>
                  <a:txBody>
                    <a:bodyPr/>
                    <a:lstStyle/>
                    <a:p>
                      <a:pPr marL="0" marR="0" lvl="0" indent="0" algn="ctr" defTabSz="914400" rtl="0" eaLnBrk="0" fontAlgn="base" latinLnBrk="0" hangingPunct="0">
                        <a:lnSpc>
                          <a:spcPct val="90000"/>
                        </a:lnSpc>
                        <a:spcBef>
                          <a:spcPts val="1000"/>
                        </a:spcBef>
                        <a:spcAft>
                          <a:spcPct val="0"/>
                        </a:spcAft>
                        <a:buClrTx/>
                        <a:buSzTx/>
                        <a:buFont typeface="Arial" panose="020B0604020202020204" pitchFamily="34" charset="0"/>
                        <a:buNone/>
                      </a:pPr>
                      <a:r>
                        <a:rPr kumimoji="0" lang="zh-CN" sz="1800" b="1" i="0" u="none" strike="noStrike" cap="none" normalizeH="0" baseline="0" smtClean="0">
                          <a:ln>
                            <a:noFill/>
                          </a:ln>
                          <a:solidFill>
                            <a:srgbClr val="000000"/>
                          </a:solidFill>
                          <a:effectLst/>
                          <a:latin typeface="微软雅黑" panose="020B0503020204020204" pitchFamily="34" charset="-122"/>
                          <a:ea typeface="微软雅黑" panose="020B0503020204020204" pitchFamily="34" charset="-122"/>
                          <a:sym typeface="微软雅黑" panose="020B0503020204020204" pitchFamily="34" charset="-122"/>
                        </a:rPr>
                        <a:t>票据类别</a:t>
                      </a:r>
                      <a:endParaRPr kumimoji="0" lang="zh-CN" sz="1800" b="0" i="0" u="none" strike="noStrike" cap="none" normalizeH="0" baseline="0" smtClean="0">
                        <a:ln>
                          <a:noFill/>
                        </a:ln>
                        <a:solidFill>
                          <a:schemeClr val="tx1"/>
                        </a:solidFill>
                        <a:effectLst/>
                        <a:latin typeface="Calibri" panose="020F0502020204030204" pitchFamily="34" charset="0"/>
                        <a:ea typeface="等线" panose="02010600030101010101" charset="-122"/>
                        <a:sym typeface="Calibri" panose="020F0502020204030204" pitchFamily="34" charset="0"/>
                      </a:endParaRPr>
                    </a:p>
                  </a:txBody>
                  <a:tcPr marL="91428" marR="91428" marT="45730" marB="4573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DDEAF6"/>
                    </a:solidFill>
                  </a:tcPr>
                </a:tc>
                <a:tc>
                  <a:txBody>
                    <a:bodyPr/>
                    <a:lstStyle/>
                    <a:p>
                      <a:pPr marL="0" marR="0" lvl="0" indent="0" algn="ctr" defTabSz="914400" rtl="0" eaLnBrk="0" fontAlgn="base" latinLnBrk="0" hangingPunct="0">
                        <a:lnSpc>
                          <a:spcPct val="90000"/>
                        </a:lnSpc>
                        <a:spcBef>
                          <a:spcPts val="1000"/>
                        </a:spcBef>
                        <a:spcAft>
                          <a:spcPct val="0"/>
                        </a:spcAft>
                        <a:buClrTx/>
                        <a:buSzTx/>
                        <a:buFont typeface="Arial" panose="020B0604020202020204" pitchFamily="34" charset="0"/>
                        <a:buNone/>
                      </a:pPr>
                      <a:r>
                        <a:rPr kumimoji="0" lang="zh-CN" sz="1800" b="1" i="0" u="none" strike="noStrike" cap="none" normalizeH="0" baseline="0" smtClean="0">
                          <a:ln>
                            <a:noFill/>
                          </a:ln>
                          <a:solidFill>
                            <a:srgbClr val="000000"/>
                          </a:solidFill>
                          <a:effectLst/>
                          <a:latin typeface="微软雅黑" panose="020B0503020204020204" pitchFamily="34" charset="-122"/>
                          <a:ea typeface="微软雅黑" panose="020B0503020204020204" pitchFamily="34" charset="-122"/>
                          <a:sym typeface="微软雅黑" panose="020B0503020204020204" pitchFamily="34" charset="-122"/>
                        </a:rPr>
                        <a:t>票据介质</a:t>
                      </a:r>
                      <a:endParaRPr kumimoji="0" lang="zh-CN" sz="1800" b="0" i="0" u="none" strike="noStrike" cap="none" normalizeH="0" baseline="0" smtClean="0">
                        <a:ln>
                          <a:noFill/>
                        </a:ln>
                        <a:solidFill>
                          <a:schemeClr val="tx1"/>
                        </a:solidFill>
                        <a:effectLst/>
                        <a:latin typeface="Calibri" panose="020F0502020204030204" pitchFamily="34" charset="0"/>
                        <a:ea typeface="等线" panose="02010600030101010101" charset="-122"/>
                        <a:sym typeface="Calibri" panose="020F0502020204030204" pitchFamily="34" charset="0"/>
                      </a:endParaRPr>
                    </a:p>
                  </a:txBody>
                  <a:tcPr marL="91428" marR="91428" marT="45730" marB="4573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DDEAF6"/>
                    </a:solidFill>
                  </a:tcPr>
                </a:tc>
                <a:tc>
                  <a:txBody>
                    <a:bodyPr/>
                    <a:lstStyle/>
                    <a:p>
                      <a:pPr marL="0" marR="0" lvl="0" indent="0" algn="ctr" defTabSz="914400" rtl="0" eaLnBrk="0" fontAlgn="base" latinLnBrk="0" hangingPunct="0">
                        <a:lnSpc>
                          <a:spcPct val="90000"/>
                        </a:lnSpc>
                        <a:spcBef>
                          <a:spcPts val="1000"/>
                        </a:spcBef>
                        <a:spcAft>
                          <a:spcPct val="0"/>
                        </a:spcAft>
                        <a:buClrTx/>
                        <a:buSzTx/>
                        <a:buFont typeface="Arial" panose="020B0604020202020204" pitchFamily="34" charset="0"/>
                        <a:buNone/>
                      </a:pPr>
                      <a:r>
                        <a:rPr kumimoji="0" lang="zh-CN" sz="1800" b="1"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sym typeface="微软雅黑" panose="020B0503020204020204" pitchFamily="34" charset="-122"/>
                        </a:rPr>
                        <a:t>回购期限</a:t>
                      </a:r>
                      <a:endParaRPr kumimoji="0" lang="zh-CN" sz="1800" b="0" i="0" u="none" strike="noStrike" cap="none" normalizeH="0" baseline="0" dirty="0" smtClean="0">
                        <a:ln>
                          <a:noFill/>
                        </a:ln>
                        <a:solidFill>
                          <a:schemeClr val="tx1"/>
                        </a:solidFill>
                        <a:effectLst/>
                        <a:latin typeface="Calibri" panose="020F0502020204030204" pitchFamily="34" charset="0"/>
                        <a:ea typeface="等线" panose="02010600030101010101" charset="-122"/>
                        <a:sym typeface="Calibri" panose="020F0502020204030204" pitchFamily="34" charset="0"/>
                      </a:endParaRPr>
                    </a:p>
                  </a:txBody>
                  <a:tcPr marL="91428" marR="91428" marT="45730" marB="4573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DDEAF6"/>
                    </a:solidFill>
                  </a:tcPr>
                </a:tc>
                <a:extLst>
                  <a:ext uri="{0D108BD9-81ED-4DB2-BD59-A6C34878D82A}">
                    <a16:rowId xmlns:a16="http://schemas.microsoft.com/office/drawing/2014/main" xmlns="" val="10002"/>
                  </a:ext>
                </a:extLst>
              </a:tr>
            </a:tbl>
          </a:graphicData>
        </a:graphic>
      </p:graphicFrame>
    </p:spTree>
    <p:extLst>
      <p:ext uri="{BB962C8B-B14F-4D97-AF65-F5344CB8AC3E}">
        <p14:creationId xmlns:p14="http://schemas.microsoft.com/office/powerpoint/2010/main" val="121377577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日期占位符 3"/>
          <p:cNvSpPr>
            <a:spLocks noGrp="1"/>
          </p:cNvSpPr>
          <p:nvPr>
            <p:ph type="dt" sz="quarter" idx="10"/>
          </p:nvPr>
        </p:nvSpPr>
        <p:spPr/>
        <p:txBody>
          <a:bodyPr/>
          <a:lstStyle/>
          <a:p>
            <a:pPr>
              <a:defRPr/>
            </a:pPr>
            <a:fld id="{7159EAC3-0127-4ACF-9E22-E2734FA512C7}" type="datetime1">
              <a:rPr lang="zh-CN" altLang="en-US"/>
              <a:pPr>
                <a:defRPr/>
              </a:pPr>
              <a:t>2018/7/19</a:t>
            </a:fld>
            <a:endParaRPr lang="zh-CN" altLang="en-US" sz="2200">
              <a:solidFill>
                <a:schemeClr val="tx1"/>
              </a:solidFill>
            </a:endParaRPr>
          </a:p>
        </p:txBody>
      </p:sp>
      <p:sp>
        <p:nvSpPr>
          <p:cNvPr id="76803" name="矩形 27"/>
          <p:cNvSpPr>
            <a:spLocks noChangeArrowheads="1"/>
          </p:cNvSpPr>
          <p:nvPr/>
        </p:nvSpPr>
        <p:spPr bwMode="auto">
          <a:xfrm>
            <a:off x="10583" y="6276842"/>
            <a:ext cx="12179830" cy="574808"/>
          </a:xfrm>
          <a:prstGeom prst="rect">
            <a:avLst/>
          </a:prstGeom>
          <a:solidFill>
            <a:srgbClr val="002060"/>
          </a:solidFill>
          <a:ln w="9525">
            <a:noFill/>
            <a:miter lim="800000"/>
          </a:ln>
        </p:spPr>
        <p:txBody>
          <a:bodyPr lIns="112864" tIns="56432" rIns="112864" bIns="56432"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76804" name="矩形 28"/>
          <p:cNvSpPr>
            <a:spLocks noChangeArrowheads="1"/>
          </p:cNvSpPr>
          <p:nvPr/>
        </p:nvSpPr>
        <p:spPr bwMode="auto">
          <a:xfrm>
            <a:off x="10583" y="6264139"/>
            <a:ext cx="12179830" cy="125441"/>
          </a:xfrm>
          <a:prstGeom prst="rect">
            <a:avLst/>
          </a:prstGeom>
          <a:solidFill>
            <a:srgbClr val="595959"/>
          </a:solidFill>
          <a:ln w="9525">
            <a:noFill/>
            <a:miter lim="800000"/>
          </a:ln>
        </p:spPr>
        <p:txBody>
          <a:bodyPr lIns="112864" tIns="56432" rIns="112864" bIns="56432"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76805" name="矩形 4"/>
          <p:cNvSpPr>
            <a:spLocks noChangeArrowheads="1"/>
          </p:cNvSpPr>
          <p:nvPr/>
        </p:nvSpPr>
        <p:spPr bwMode="auto">
          <a:xfrm>
            <a:off x="10810527" y="541463"/>
            <a:ext cx="74074" cy="431900"/>
          </a:xfrm>
          <a:prstGeom prst="rect">
            <a:avLst/>
          </a:prstGeom>
          <a:solidFill>
            <a:srgbClr val="002060"/>
          </a:solidFill>
          <a:ln w="9525">
            <a:noFill/>
            <a:miter lim="800000"/>
          </a:ln>
        </p:spPr>
        <p:txBody>
          <a:bodyPr lIns="112864" tIns="56432" rIns="112864" bIns="56432" anchor="ctr"/>
          <a:lstStyle/>
          <a:p>
            <a:pPr algn="ctr"/>
            <a:endParaRPr lang="zh-CN" altLang="zh-CN">
              <a:solidFill>
                <a:srgbClr val="FFFFFF"/>
              </a:solidFill>
              <a:ea typeface="方正兰亭细黑_GBK"/>
              <a:cs typeface="方正兰亭细黑_GBK"/>
            </a:endParaRPr>
          </a:p>
        </p:txBody>
      </p:sp>
      <p:sp>
        <p:nvSpPr>
          <p:cNvPr id="76806" name="矩形 5"/>
          <p:cNvSpPr>
            <a:spLocks noChangeArrowheads="1"/>
          </p:cNvSpPr>
          <p:nvPr/>
        </p:nvSpPr>
        <p:spPr bwMode="auto">
          <a:xfrm>
            <a:off x="10711057" y="744711"/>
            <a:ext cx="63492" cy="225478"/>
          </a:xfrm>
          <a:prstGeom prst="rect">
            <a:avLst/>
          </a:prstGeom>
          <a:solidFill>
            <a:srgbClr val="002060"/>
          </a:solidFill>
          <a:ln w="9525">
            <a:noFill/>
            <a:miter lim="800000"/>
          </a:ln>
        </p:spPr>
        <p:txBody>
          <a:bodyPr lIns="112864" tIns="56432" rIns="112864" bIns="56432" anchor="ctr"/>
          <a:lstStyle/>
          <a:p>
            <a:pPr algn="ctr"/>
            <a:endParaRPr lang="zh-CN" altLang="zh-CN">
              <a:solidFill>
                <a:srgbClr val="FFFFFF"/>
              </a:solidFill>
              <a:ea typeface="方正兰亭细黑_GBK"/>
              <a:cs typeface="方正兰亭细黑_GBK"/>
            </a:endParaRPr>
          </a:p>
        </p:txBody>
      </p:sp>
      <p:grpSp>
        <p:nvGrpSpPr>
          <p:cNvPr id="2" name="Group 13"/>
          <p:cNvGrpSpPr/>
          <p:nvPr/>
        </p:nvGrpSpPr>
        <p:grpSpPr bwMode="auto">
          <a:xfrm>
            <a:off x="546029" y="-179429"/>
            <a:ext cx="8189129" cy="1211544"/>
            <a:chOff x="0" y="0"/>
            <a:chExt cx="5653259" cy="1214438"/>
          </a:xfrm>
        </p:grpSpPr>
        <p:grpSp>
          <p:nvGrpSpPr>
            <p:cNvPr id="3" name="Group 14"/>
            <p:cNvGrpSpPr/>
            <p:nvPr/>
          </p:nvGrpSpPr>
          <p:grpSpPr bwMode="auto">
            <a:xfrm>
              <a:off x="0" y="0"/>
              <a:ext cx="4221415" cy="1214438"/>
              <a:chOff x="0" y="0"/>
              <a:chExt cx="4221131" cy="1217711"/>
            </a:xfrm>
          </p:grpSpPr>
          <p:grpSp>
            <p:nvGrpSpPr>
              <p:cNvPr id="4" name="Group 15"/>
              <p:cNvGrpSpPr/>
              <p:nvPr/>
            </p:nvGrpSpPr>
            <p:grpSpPr bwMode="auto">
              <a:xfrm>
                <a:off x="0" y="0"/>
                <a:ext cx="2861407" cy="1217711"/>
                <a:chOff x="0" y="0"/>
                <a:chExt cx="2861407" cy="1217711"/>
              </a:xfrm>
            </p:grpSpPr>
            <p:sp>
              <p:nvSpPr>
                <p:cNvPr id="76820" name="椭圆 30"/>
                <p:cNvSpPr>
                  <a:spLocks noChangeArrowheads="1"/>
                </p:cNvSpPr>
                <p:nvPr/>
              </p:nvSpPr>
              <p:spPr bwMode="auto">
                <a:xfrm>
                  <a:off x="0" y="618546"/>
                  <a:ext cx="620731" cy="599165"/>
                </a:xfrm>
                <a:prstGeom prst="ellipse">
                  <a:avLst/>
                </a:prstGeom>
                <a:solidFill>
                  <a:srgbClr val="FFC000"/>
                </a:solidFill>
                <a:ln w="9525">
                  <a:noFill/>
                  <a:round/>
                </a:ln>
              </p:spPr>
              <p:txBody>
                <a:bodyPr anchor="ctr"/>
                <a:lstStyle/>
                <a:p>
                  <a:pPr algn="ctr"/>
                  <a:endParaRPr lang="zh-CN" altLang="zh-CN" sz="1400">
                    <a:solidFill>
                      <a:srgbClr val="FFFFFF"/>
                    </a:solidFill>
                    <a:latin typeface="宋体" panose="02010600030101010101" pitchFamily="2" charset="-122"/>
                    <a:sym typeface="宋体" panose="02010600030101010101" pitchFamily="2" charset="-122"/>
                  </a:endParaRPr>
                </a:p>
              </p:txBody>
            </p:sp>
            <p:sp>
              <p:nvSpPr>
                <p:cNvPr id="76821" name="TextBox 31"/>
                <p:cNvSpPr>
                  <a:spLocks noChangeArrowheads="1"/>
                </p:cNvSpPr>
                <p:nvPr/>
              </p:nvSpPr>
              <p:spPr bwMode="auto">
                <a:xfrm>
                  <a:off x="182533" y="0"/>
                  <a:ext cx="2678874" cy="1129102"/>
                </a:xfrm>
                <a:prstGeom prst="rect">
                  <a:avLst/>
                </a:prstGeom>
                <a:noFill/>
                <a:ln w="9525">
                  <a:noFill/>
                  <a:miter lim="800000"/>
                </a:ln>
              </p:spPr>
              <p:txBody>
                <a:bodyPr>
                  <a:spAutoFit/>
                </a:bodyPr>
                <a:lstStyle/>
                <a:p>
                  <a:endParaRPr lang="zh-CN" altLang="en-US" sz="6700" dirty="0">
                    <a:solidFill>
                      <a:srgbClr val="000000"/>
                    </a:solidFill>
                    <a:sym typeface="Calibri" panose="020F0502020204030204" pitchFamily="34" charset="0"/>
                  </a:endParaRPr>
                </a:p>
              </p:txBody>
            </p:sp>
          </p:grpSp>
          <p:sp>
            <p:nvSpPr>
              <p:cNvPr id="76819" name="直接连接符 21"/>
              <p:cNvSpPr>
                <a:spLocks noChangeShapeType="1"/>
              </p:cNvSpPr>
              <p:nvPr/>
            </p:nvSpPr>
            <p:spPr bwMode="auto">
              <a:xfrm>
                <a:off x="620731" y="1024061"/>
                <a:ext cx="3600400" cy="1"/>
              </a:xfrm>
              <a:prstGeom prst="line">
                <a:avLst/>
              </a:prstGeom>
              <a:noFill/>
              <a:ln w="19050">
                <a:solidFill>
                  <a:srgbClr val="002060"/>
                </a:solidFill>
                <a:round/>
              </a:ln>
            </p:spPr>
            <p:txBody>
              <a:bodyPr/>
              <a:lstStyle/>
              <a:p>
                <a:endParaRPr lang="zh-CN" altLang="en-US"/>
              </a:p>
            </p:txBody>
          </p:sp>
        </p:grpSp>
        <p:sp>
          <p:nvSpPr>
            <p:cNvPr id="76817" name="TextBox 22"/>
            <p:cNvSpPr>
              <a:spLocks noChangeArrowheads="1"/>
            </p:cNvSpPr>
            <p:nvPr/>
          </p:nvSpPr>
          <p:spPr bwMode="auto">
            <a:xfrm>
              <a:off x="732153" y="543933"/>
              <a:ext cx="4921106" cy="555321"/>
            </a:xfrm>
            <a:prstGeom prst="rect">
              <a:avLst/>
            </a:prstGeom>
            <a:noFill/>
            <a:ln w="9525">
              <a:noFill/>
              <a:miter lim="800000"/>
            </a:ln>
          </p:spPr>
          <p:txBody>
            <a:bodyPr>
              <a:spAutoFit/>
            </a:bodyPr>
            <a:lstStyle/>
            <a:p>
              <a:r>
                <a:rPr lang="zh-CN" altLang="en-US" sz="3000" b="1" dirty="0">
                  <a:solidFill>
                    <a:srgbClr val="262626"/>
                  </a:solidFill>
                  <a:latin typeface="微软雅黑" panose="020B0503020204020204" pitchFamily="34" charset="-122"/>
                  <a:ea typeface="微软雅黑" panose="020B0503020204020204" pitchFamily="34" charset="-122"/>
                  <a:sym typeface="微软雅黑" panose="020B0503020204020204" pitchFamily="34" charset="-122"/>
                </a:rPr>
                <a:t>      成交行情：期限品种</a:t>
              </a:r>
              <a:endParaRPr lang="zh-CN" altLang="en-US" dirty="0"/>
            </a:p>
          </p:txBody>
        </p:sp>
      </p:grpSp>
      <p:sp>
        <p:nvSpPr>
          <p:cNvPr id="76812" name="椭圆 30"/>
          <p:cNvSpPr>
            <a:spLocks noChangeArrowheads="1"/>
          </p:cNvSpPr>
          <p:nvPr/>
        </p:nvSpPr>
        <p:spPr bwMode="auto">
          <a:xfrm>
            <a:off x="10179842" y="441427"/>
            <a:ext cx="950260" cy="755825"/>
          </a:xfrm>
          <a:prstGeom prst="ellipse">
            <a:avLst/>
          </a:prstGeom>
          <a:solidFill>
            <a:srgbClr val="FFC000"/>
          </a:solidFill>
          <a:ln w="9525">
            <a:noFill/>
            <a:round/>
          </a:ln>
        </p:spPr>
        <p:txBody>
          <a:bodyPr lIns="112864" tIns="56432" rIns="112864" bIns="56432" anchor="ctr"/>
          <a:lstStyle/>
          <a:p>
            <a:pPr algn="ctr"/>
            <a:endParaRPr lang="zh-CN" altLang="en-US" sz="1400">
              <a:solidFill>
                <a:srgbClr val="FFFFFF"/>
              </a:solidFill>
              <a:latin typeface="宋体" panose="02010600030101010101" pitchFamily="2" charset="-122"/>
              <a:sym typeface="宋体" panose="02010600030101010101" pitchFamily="2" charset="-122"/>
            </a:endParaRPr>
          </a:p>
        </p:txBody>
      </p:sp>
      <p:sp>
        <p:nvSpPr>
          <p:cNvPr id="76813" name="矩形 3"/>
          <p:cNvSpPr>
            <a:spLocks noChangeArrowheads="1"/>
          </p:cNvSpPr>
          <p:nvPr/>
        </p:nvSpPr>
        <p:spPr bwMode="auto">
          <a:xfrm>
            <a:off x="10727988" y="655790"/>
            <a:ext cx="1271950" cy="431900"/>
          </a:xfrm>
          <a:prstGeom prst="rect">
            <a:avLst/>
          </a:prstGeom>
          <a:solidFill>
            <a:srgbClr val="002060"/>
          </a:solidFill>
          <a:ln w="9525">
            <a:noFill/>
            <a:miter lim="800000"/>
          </a:ln>
        </p:spPr>
        <p:txBody>
          <a:bodyPr lIns="112864" tIns="56432" rIns="112864" bIns="56432" anchor="ctr"/>
          <a:lstStyle/>
          <a:p>
            <a:pPr algn="ctr"/>
            <a:fld id="{F3BDB40A-FBDD-48B4-8EA8-06F0062BADEB}" type="slidenum">
              <a:rPr lang="zh-CN" altLang="zh-CN" b="1">
                <a:solidFill>
                  <a:srgbClr val="FFFFFF"/>
                </a:solidFill>
                <a:ea typeface="方正兰亭细黑_GBK"/>
                <a:cs typeface="方正兰亭细黑_GBK"/>
              </a:rPr>
              <a:pPr algn="ctr"/>
              <a:t>39</a:t>
            </a:fld>
            <a:endParaRPr lang="zh-CN" altLang="zh-CN" b="1">
              <a:solidFill>
                <a:srgbClr val="FFFFFF"/>
              </a:solidFill>
              <a:ea typeface="方正兰亭细黑_GBK"/>
              <a:cs typeface="方正兰亭细黑_GBK"/>
            </a:endParaRPr>
          </a:p>
        </p:txBody>
      </p:sp>
      <p:sp>
        <p:nvSpPr>
          <p:cNvPr id="22" name="TextBox 31"/>
          <p:cNvSpPr/>
          <p:nvPr/>
        </p:nvSpPr>
        <p:spPr>
          <a:xfrm>
            <a:off x="239318" y="-147626"/>
            <a:ext cx="2831946" cy="1483572"/>
          </a:xfrm>
          <a:prstGeom prst="rect">
            <a:avLst/>
          </a:prstGeom>
          <a:noFill/>
          <a:ln w="9525">
            <a:noFill/>
          </a:ln>
        </p:spPr>
        <p:txBody>
          <a:bodyPr wrap="square" lIns="112864" tIns="56432" rIns="112864" bIns="56432">
            <a:spAutoFit/>
          </a:bodyPr>
          <a:lstStyle/>
          <a:p>
            <a:pPr lvl="0" eaLnBrk="1" hangingPunct="1"/>
            <a:r>
              <a:rPr lang="en-US" altLang="zh-CN" sz="8900" b="1" dirty="0" smtClean="0">
                <a:solidFill>
                  <a:srgbClr val="002060"/>
                </a:solidFill>
                <a:latin typeface="Times New Roman" panose="02020603050405020304" pitchFamily="18" charset="0"/>
                <a:sym typeface="Times New Roman" panose="02020603050405020304" pitchFamily="18" charset="0"/>
              </a:rPr>
              <a:t>1.</a:t>
            </a:r>
            <a:r>
              <a:rPr lang="en-US" altLang="zh-CN" sz="6700" b="1" dirty="0" smtClean="0">
                <a:solidFill>
                  <a:srgbClr val="002060"/>
                </a:solidFill>
                <a:latin typeface="Times New Roman" panose="02020603050405020304" pitchFamily="18" charset="0"/>
                <a:sym typeface="Times New Roman" panose="02020603050405020304" pitchFamily="18" charset="0"/>
              </a:rPr>
              <a:t>8.</a:t>
            </a:r>
            <a:r>
              <a:rPr lang="en-US" altLang="zh-CN" sz="5900" b="1" dirty="0" smtClean="0">
                <a:solidFill>
                  <a:srgbClr val="002060"/>
                </a:solidFill>
                <a:latin typeface="Times New Roman" panose="02020603050405020304" pitchFamily="18" charset="0"/>
                <a:sym typeface="Times New Roman" panose="02020603050405020304" pitchFamily="18" charset="0"/>
              </a:rPr>
              <a:t>2</a:t>
            </a:r>
            <a:endParaRPr lang="zh-CN" altLang="en-US" sz="5900" dirty="0">
              <a:sym typeface="Calibri" panose="020F0502020204030204" pitchFamily="34" charset="0"/>
            </a:endParaRPr>
          </a:p>
        </p:txBody>
      </p:sp>
      <p:graphicFrame>
        <p:nvGraphicFramePr>
          <p:cNvPr id="20" name="Group 4"/>
          <p:cNvGraphicFramePr>
            <a:graphicFrameLocks noGrp="1"/>
          </p:cNvGraphicFramePr>
          <p:nvPr>
            <p:extLst>
              <p:ext uri="{D42A27DB-BD31-4B8C-83A1-F6EECF244321}">
                <p14:modId xmlns:p14="http://schemas.microsoft.com/office/powerpoint/2010/main" val="2260320068"/>
              </p:ext>
            </p:extLst>
          </p:nvPr>
        </p:nvGraphicFramePr>
        <p:xfrm>
          <a:off x="1185867" y="1845618"/>
          <a:ext cx="9647816" cy="3866776"/>
        </p:xfrm>
        <a:graphic>
          <a:graphicData uri="http://schemas.openxmlformats.org/drawingml/2006/table">
            <a:tbl>
              <a:tblPr/>
              <a:tblGrid>
                <a:gridCol w="2543950">
                  <a:extLst>
                    <a:ext uri="{9D8B030D-6E8A-4147-A177-3AD203B41FA5}">
                      <a16:colId xmlns:a16="http://schemas.microsoft.com/office/drawing/2014/main" xmlns="" val="20000"/>
                    </a:ext>
                  </a:extLst>
                </a:gridCol>
                <a:gridCol w="2255957">
                  <a:extLst>
                    <a:ext uri="{9D8B030D-6E8A-4147-A177-3AD203B41FA5}">
                      <a16:colId xmlns:a16="http://schemas.microsoft.com/office/drawing/2014/main" xmlns="" val="20001"/>
                    </a:ext>
                  </a:extLst>
                </a:gridCol>
                <a:gridCol w="2447953">
                  <a:extLst>
                    <a:ext uri="{9D8B030D-6E8A-4147-A177-3AD203B41FA5}">
                      <a16:colId xmlns:a16="http://schemas.microsoft.com/office/drawing/2014/main" xmlns="" val="20002"/>
                    </a:ext>
                  </a:extLst>
                </a:gridCol>
                <a:gridCol w="2399956">
                  <a:extLst>
                    <a:ext uri="{9D8B030D-6E8A-4147-A177-3AD203B41FA5}">
                      <a16:colId xmlns:a16="http://schemas.microsoft.com/office/drawing/2014/main" xmlns="" val="20003"/>
                    </a:ext>
                  </a:extLst>
                </a:gridCol>
              </a:tblGrid>
              <a:tr h="446192">
                <a:tc>
                  <a:txBody>
                    <a:bodyPr/>
                    <a:lstStyle/>
                    <a:p>
                      <a:pPr marL="0" marR="0" lvl="0" indent="0" algn="ctr" defTabSz="914400" rtl="0" eaLnBrk="0" fontAlgn="base" latinLnBrk="0" hangingPunct="0">
                        <a:lnSpc>
                          <a:spcPct val="90000"/>
                        </a:lnSpc>
                        <a:spcBef>
                          <a:spcPts val="1000"/>
                        </a:spcBef>
                        <a:spcAft>
                          <a:spcPct val="0"/>
                        </a:spcAft>
                        <a:buClrTx/>
                        <a:buSzTx/>
                        <a:buFont typeface="Arial" panose="020B0604020202020204" pitchFamily="34" charset="0"/>
                        <a:buNone/>
                      </a:pPr>
                      <a:r>
                        <a:rPr kumimoji="0" lang="zh-CN" sz="18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sym typeface="微软雅黑" panose="020B0503020204020204" pitchFamily="34" charset="-122"/>
                        </a:rPr>
                        <a:t>期限品种</a:t>
                      </a:r>
                      <a:endParaRPr kumimoji="0" lang="zh-CN" sz="1800" b="0" i="0" u="none" strike="noStrike" cap="none" normalizeH="0" baseline="0" dirty="0" smtClean="0">
                        <a:ln>
                          <a:noFill/>
                        </a:ln>
                        <a:solidFill>
                          <a:schemeClr val="tx1"/>
                        </a:solidFill>
                        <a:effectLst/>
                        <a:latin typeface="Calibri" panose="020F0502020204030204" pitchFamily="34" charset="0"/>
                        <a:ea typeface="等线" panose="02010600030101010101" charset="-122"/>
                        <a:sym typeface="Calibri" panose="020F0502020204030204" pitchFamily="34" charset="0"/>
                      </a:endParaRPr>
                    </a:p>
                  </a:txBody>
                  <a:tcPr marL="90159" marR="90159" marT="47001" marB="47001" anchor="ctr" horzOverflow="overflow">
                    <a:lnL w="1524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524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002060"/>
                    </a:solidFill>
                  </a:tcPr>
                </a:tc>
                <a:tc>
                  <a:txBody>
                    <a:bodyPr/>
                    <a:lstStyle/>
                    <a:p>
                      <a:pPr marL="0" marR="0" lvl="0" indent="0" algn="ctr" defTabSz="914400" rtl="0" eaLnBrk="0" fontAlgn="base" latinLnBrk="0" hangingPunct="0">
                        <a:lnSpc>
                          <a:spcPct val="90000"/>
                        </a:lnSpc>
                        <a:spcBef>
                          <a:spcPts val="1000"/>
                        </a:spcBef>
                        <a:spcAft>
                          <a:spcPct val="0"/>
                        </a:spcAft>
                        <a:buClrTx/>
                        <a:buSzTx/>
                        <a:buFont typeface="Arial" panose="020B0604020202020204" pitchFamily="34" charset="0"/>
                        <a:buNone/>
                      </a:pPr>
                      <a:r>
                        <a:rPr kumimoji="0" lang="zh-CN" sz="1800" b="1" i="0" u="none" strike="noStrike" cap="none" normalizeH="0" baseline="0" smtClean="0">
                          <a:ln>
                            <a:noFill/>
                          </a:ln>
                          <a:solidFill>
                            <a:schemeClr val="bg1"/>
                          </a:solidFill>
                          <a:effectLst/>
                          <a:latin typeface="微软雅黑" panose="020B0503020204020204" pitchFamily="34" charset="-122"/>
                          <a:ea typeface="微软雅黑" panose="020B0503020204020204" pitchFamily="34" charset="-122"/>
                          <a:sym typeface="微软雅黑" panose="020B0503020204020204" pitchFamily="34" charset="-122"/>
                        </a:rPr>
                        <a:t>转贴现</a:t>
                      </a:r>
                      <a:endParaRPr kumimoji="0" lang="zh-CN" sz="1800" b="0" i="0" u="none" strike="noStrike" cap="none" normalizeH="0" baseline="0" smtClean="0">
                        <a:ln>
                          <a:noFill/>
                        </a:ln>
                        <a:solidFill>
                          <a:schemeClr val="tx1"/>
                        </a:solidFill>
                        <a:effectLst/>
                        <a:latin typeface="Calibri" panose="020F0502020204030204" pitchFamily="34" charset="0"/>
                        <a:ea typeface="等线" panose="02010600030101010101" charset="-122"/>
                        <a:sym typeface="Calibri" panose="020F0502020204030204" pitchFamily="34" charset="0"/>
                      </a:endParaRPr>
                    </a:p>
                  </a:txBody>
                  <a:tcPr marL="90159" marR="90159" marT="47001" marB="47001"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524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002060"/>
                    </a:solidFill>
                  </a:tcPr>
                </a:tc>
                <a:tc>
                  <a:txBody>
                    <a:bodyPr/>
                    <a:lstStyle/>
                    <a:p>
                      <a:pPr marL="0" marR="0" lvl="0" indent="0" algn="ctr" defTabSz="914400" rtl="0" eaLnBrk="0" fontAlgn="base" latinLnBrk="0" hangingPunct="0">
                        <a:lnSpc>
                          <a:spcPct val="90000"/>
                        </a:lnSpc>
                        <a:spcBef>
                          <a:spcPts val="1000"/>
                        </a:spcBef>
                        <a:spcAft>
                          <a:spcPct val="0"/>
                        </a:spcAft>
                        <a:buClrTx/>
                        <a:buSzTx/>
                        <a:buFont typeface="Arial" panose="020B0604020202020204" pitchFamily="34" charset="0"/>
                        <a:buNone/>
                      </a:pPr>
                      <a:r>
                        <a:rPr kumimoji="0" lang="zh-CN" sz="18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sym typeface="微软雅黑" panose="020B0503020204020204" pitchFamily="34" charset="-122"/>
                        </a:rPr>
                        <a:t>质押式回购</a:t>
                      </a:r>
                      <a:endParaRPr kumimoji="0" lang="zh-CN" sz="1800" b="0" i="0" u="none" strike="noStrike" cap="none" normalizeH="0" baseline="0" dirty="0" smtClean="0">
                        <a:ln>
                          <a:noFill/>
                        </a:ln>
                        <a:solidFill>
                          <a:schemeClr val="tx1"/>
                        </a:solidFill>
                        <a:effectLst/>
                        <a:latin typeface="Calibri" panose="020F0502020204030204" pitchFamily="34" charset="0"/>
                        <a:ea typeface="等线" panose="02010600030101010101" charset="-122"/>
                        <a:sym typeface="Calibri" panose="020F0502020204030204" pitchFamily="34" charset="0"/>
                      </a:endParaRPr>
                    </a:p>
                  </a:txBody>
                  <a:tcPr marL="90159" marR="90159" marT="47001" marB="47001"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524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002060"/>
                    </a:solidFill>
                  </a:tcPr>
                </a:tc>
                <a:tc>
                  <a:txBody>
                    <a:bodyPr/>
                    <a:lstStyle/>
                    <a:p>
                      <a:pPr marL="0" marR="0" lvl="0" indent="0" algn="ctr" defTabSz="914400" rtl="0" eaLnBrk="0" fontAlgn="base" latinLnBrk="0" hangingPunct="0">
                        <a:lnSpc>
                          <a:spcPct val="90000"/>
                        </a:lnSpc>
                        <a:spcBef>
                          <a:spcPts val="1000"/>
                        </a:spcBef>
                        <a:spcAft>
                          <a:spcPct val="0"/>
                        </a:spcAft>
                        <a:buClrTx/>
                        <a:buSzTx/>
                        <a:buFont typeface="Arial" panose="020B0604020202020204" pitchFamily="34" charset="0"/>
                        <a:buNone/>
                      </a:pPr>
                      <a:r>
                        <a:rPr kumimoji="0" lang="zh-CN" altLang="en-US" sz="1800" b="1" i="0" u="none" strike="noStrike" kern="1200" cap="none" normalizeH="0" baseline="0" dirty="0" smtClean="0">
                          <a:ln>
                            <a:noFill/>
                          </a:ln>
                          <a:solidFill>
                            <a:srgbClr val="FF0000"/>
                          </a:solidFill>
                          <a:effectLst/>
                          <a:latin typeface="微软雅黑" panose="020B0503020204020204" pitchFamily="34" charset="-122"/>
                          <a:ea typeface="微软雅黑" panose="020B0503020204020204" pitchFamily="34" charset="-122"/>
                          <a:cs typeface="+mn-cs"/>
                          <a:sym typeface="Calibri" panose="020F0502020204030204" pitchFamily="34" charset="0"/>
                        </a:rPr>
                        <a:t>买断式回购</a:t>
                      </a:r>
                      <a:endParaRPr kumimoji="0" lang="zh-CN" sz="1800" b="1" i="0" u="none" strike="noStrike" kern="1200" cap="none" normalizeH="0" baseline="0" dirty="0" smtClean="0">
                        <a:ln>
                          <a:noFill/>
                        </a:ln>
                        <a:solidFill>
                          <a:srgbClr val="FF0000"/>
                        </a:solidFill>
                        <a:effectLst/>
                        <a:latin typeface="微软雅黑" panose="020B0503020204020204" pitchFamily="34" charset="-122"/>
                        <a:ea typeface="微软雅黑" panose="020B0503020204020204" pitchFamily="34" charset="-122"/>
                        <a:cs typeface="+mn-cs"/>
                        <a:sym typeface="Calibri" panose="020F0502020204030204" pitchFamily="34" charset="0"/>
                      </a:endParaRPr>
                    </a:p>
                  </a:txBody>
                  <a:tcPr marL="90159" marR="90159" marT="47001" marB="47001" anchor="ctr" horzOverflow="overflow">
                    <a:lnL w="6350" cap="flat" cmpd="sng" algn="ctr">
                      <a:solidFill>
                        <a:srgbClr val="000000"/>
                      </a:solidFill>
                      <a:prstDash val="solid"/>
                      <a:round/>
                      <a:headEnd type="none" w="med" len="med"/>
                      <a:tailEnd type="none" w="med" len="med"/>
                    </a:lnL>
                    <a:lnR w="15240" cap="flat" cmpd="sng" algn="ctr">
                      <a:solidFill>
                        <a:srgbClr val="000000"/>
                      </a:solidFill>
                      <a:prstDash val="solid"/>
                      <a:round/>
                      <a:headEnd type="none" w="med" len="med"/>
                      <a:tailEnd type="none" w="med" len="med"/>
                    </a:lnR>
                    <a:lnT w="1524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002060"/>
                    </a:solidFill>
                  </a:tcPr>
                </a:tc>
                <a:extLst>
                  <a:ext uri="{0D108BD9-81ED-4DB2-BD59-A6C34878D82A}">
                    <a16:rowId xmlns:a16="http://schemas.microsoft.com/office/drawing/2014/main" xmlns="" val="10000"/>
                  </a:ext>
                </a:extLst>
              </a:tr>
              <a:tr h="422373">
                <a:tc>
                  <a:txBody>
                    <a:bodyPr/>
                    <a:lstStyle/>
                    <a:p>
                      <a:pPr marL="0" marR="0" lvl="0" indent="0" algn="ctr" defTabSz="914400" rtl="0" eaLnBrk="0" fontAlgn="base" latinLnBrk="0" hangingPunct="0">
                        <a:lnSpc>
                          <a:spcPct val="90000"/>
                        </a:lnSpc>
                        <a:spcBef>
                          <a:spcPts val="1000"/>
                        </a:spcBef>
                        <a:spcAft>
                          <a:spcPct val="0"/>
                        </a:spcAft>
                        <a:buClrTx/>
                        <a:buSzTx/>
                        <a:buFont typeface="Arial" panose="020B0604020202020204" pitchFamily="34" charset="0"/>
                        <a:buNone/>
                      </a:pPr>
                      <a:r>
                        <a:rPr kumimoji="0" lang="zh-CN" altLang="zh-CN" sz="1800" b="1" i="0" u="none" strike="noStrike" cap="none" normalizeH="0" baseline="0" smtClean="0">
                          <a:ln>
                            <a:noFill/>
                          </a:ln>
                          <a:solidFill>
                            <a:srgbClr val="000000"/>
                          </a:solidFill>
                          <a:effectLst/>
                          <a:latin typeface="微软雅黑" panose="020B0503020204020204" pitchFamily="34" charset="-122"/>
                          <a:ea typeface="微软雅黑" panose="020B0503020204020204" pitchFamily="34" charset="-122"/>
                          <a:sym typeface="微软雅黑" panose="020B0503020204020204" pitchFamily="34" charset="-122"/>
                        </a:rPr>
                        <a:t>1D</a:t>
                      </a:r>
                      <a:endParaRPr kumimoji="0" lang="zh-CN" altLang="zh-CN" sz="1800" b="0" i="0" u="none" strike="noStrike" cap="none" normalizeH="0" baseline="0" smtClean="0">
                        <a:ln>
                          <a:noFill/>
                        </a:ln>
                        <a:solidFill>
                          <a:schemeClr val="tx1"/>
                        </a:solidFill>
                        <a:effectLst/>
                        <a:latin typeface="Calibri" panose="020F0502020204030204" pitchFamily="34" charset="0"/>
                        <a:ea typeface="等线" panose="02010600030101010101" charset="-122"/>
                        <a:sym typeface="Calibri" panose="020F0502020204030204" pitchFamily="34" charset="0"/>
                      </a:endParaRPr>
                    </a:p>
                  </a:txBody>
                  <a:tcPr marL="90159" marR="90159" marT="47001" marB="47001" anchor="ctr" horzOverflow="overflow">
                    <a:lnL w="1524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DDEAF6"/>
                    </a:solidFill>
                  </a:tcPr>
                </a:tc>
                <a:tc>
                  <a:txBody>
                    <a:bodyPr/>
                    <a:lstStyle/>
                    <a:p>
                      <a:pPr marL="0" marR="0" lvl="0" indent="0" algn="l" defTabSz="914400" rtl="0" eaLnBrk="0" fontAlgn="base" latinLnBrk="0" hangingPunct="0">
                        <a:lnSpc>
                          <a:spcPct val="90000"/>
                        </a:lnSpc>
                        <a:spcBef>
                          <a:spcPts val="1000"/>
                        </a:spcBef>
                        <a:spcAft>
                          <a:spcPct val="0"/>
                        </a:spcAft>
                        <a:buClrTx/>
                        <a:buSzTx/>
                        <a:buFont typeface="Arial" panose="020B0604020202020204" pitchFamily="34" charset="0"/>
                        <a:buNone/>
                      </a:pPr>
                      <a:endParaRPr kumimoji="0" lang="zh-CN" altLang="zh-CN" sz="18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sym typeface="微软雅黑" panose="020B0503020204020204" pitchFamily="34" charset="-122"/>
                      </a:endParaRPr>
                    </a:p>
                  </a:txBody>
                  <a:tcPr marL="90159" marR="90159" marT="47001" marB="47001"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DDEAF6"/>
                    </a:solidFill>
                  </a:tcPr>
                </a:tc>
                <a:tc>
                  <a:txBody>
                    <a:bodyPr/>
                    <a:lstStyle/>
                    <a:p>
                      <a:pPr marL="0" marR="0" lvl="0" indent="0" algn="ctr" defTabSz="914400" rtl="0" eaLnBrk="0" fontAlgn="base" latinLnBrk="0" hangingPunct="0">
                        <a:lnSpc>
                          <a:spcPct val="90000"/>
                        </a:lnSpc>
                        <a:spcBef>
                          <a:spcPts val="1000"/>
                        </a:spcBef>
                        <a:spcAft>
                          <a:spcPct val="0"/>
                        </a:spcAft>
                        <a:buClrTx/>
                        <a:buSzTx/>
                        <a:buFont typeface="Arial" panose="020B0604020202020204" pitchFamily="34" charset="0"/>
                        <a:buNone/>
                      </a:pPr>
                      <a:r>
                        <a:rPr kumimoji="0" lang="zh-CN" altLang="zh-CN" sz="1800" b="1"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sym typeface="Arial" panose="020B0604020202020204" pitchFamily="34" charset="0"/>
                        </a:rPr>
                        <a:t>√</a:t>
                      </a:r>
                      <a:endParaRPr kumimoji="0" lang="zh-CN" altLang="zh-CN" sz="1800" b="0" i="0" u="none" strike="noStrike" cap="none" normalizeH="0" baseline="0" dirty="0" smtClean="0">
                        <a:ln>
                          <a:noFill/>
                        </a:ln>
                        <a:solidFill>
                          <a:schemeClr val="tx1"/>
                        </a:solidFill>
                        <a:effectLst/>
                        <a:latin typeface="Calibri" panose="020F0502020204030204" pitchFamily="34" charset="0"/>
                        <a:ea typeface="等线" panose="02010600030101010101" charset="-122"/>
                        <a:sym typeface="Calibri" panose="020F0502020204030204" pitchFamily="34" charset="0"/>
                      </a:endParaRPr>
                    </a:p>
                  </a:txBody>
                  <a:tcPr marL="90159" marR="90159" marT="47001" marB="47001"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DDEAF6"/>
                    </a:solidFill>
                  </a:tcPr>
                </a:tc>
                <a:tc>
                  <a:txBody>
                    <a:bodyPr/>
                    <a:lstStyle/>
                    <a:p>
                      <a:pPr marL="0" marR="0" lvl="0" indent="0" algn="ctr" defTabSz="914400" rtl="0" eaLnBrk="0" fontAlgn="base" latinLnBrk="0" hangingPunct="0">
                        <a:lnSpc>
                          <a:spcPct val="90000"/>
                        </a:lnSpc>
                        <a:spcBef>
                          <a:spcPts val="1000"/>
                        </a:spcBef>
                        <a:spcAft>
                          <a:spcPct val="0"/>
                        </a:spcAft>
                        <a:buClrTx/>
                        <a:buSzTx/>
                        <a:buFont typeface="Arial" panose="020B0604020202020204" pitchFamily="34" charset="0"/>
                        <a:buNone/>
                      </a:pPr>
                      <a:r>
                        <a:rPr kumimoji="0" lang="zh-CN" altLang="zh-CN" sz="1800" b="1" i="0" u="none" strike="noStrike" cap="none" normalizeH="0" baseline="0" dirty="0" smtClean="0">
                          <a:ln>
                            <a:noFill/>
                          </a:ln>
                          <a:solidFill>
                            <a:srgbClr val="FF0000"/>
                          </a:solidFill>
                          <a:effectLst/>
                          <a:latin typeface="微软雅黑" panose="020B0503020204020204" pitchFamily="34" charset="-122"/>
                          <a:ea typeface="微软雅黑" panose="020B0503020204020204" pitchFamily="34" charset="-122"/>
                          <a:sym typeface="Arial" panose="020B0604020202020204" pitchFamily="34" charset="0"/>
                        </a:rPr>
                        <a:t>√</a:t>
                      </a:r>
                      <a:endParaRPr kumimoji="0" lang="zh-CN" altLang="zh-CN" sz="1800" b="0" i="0" u="none" strike="noStrike" cap="none" normalizeH="0" baseline="0" dirty="0" smtClean="0">
                        <a:ln>
                          <a:noFill/>
                        </a:ln>
                        <a:solidFill>
                          <a:srgbClr val="FF0000"/>
                        </a:solidFill>
                        <a:effectLst/>
                        <a:latin typeface="Calibri" panose="020F0502020204030204" pitchFamily="34" charset="0"/>
                        <a:ea typeface="等线" panose="02010600030101010101" charset="-122"/>
                        <a:sym typeface="Calibri" panose="020F0502020204030204" pitchFamily="34" charset="0"/>
                      </a:endParaRPr>
                    </a:p>
                  </a:txBody>
                  <a:tcPr marL="90159" marR="90159" marT="47001" marB="47001" anchor="ctr" horzOverflow="overflow">
                    <a:lnL w="6350" cap="flat" cmpd="sng" algn="ctr">
                      <a:solidFill>
                        <a:srgbClr val="000000"/>
                      </a:solidFill>
                      <a:prstDash val="solid"/>
                      <a:round/>
                      <a:headEnd type="none" w="med" len="med"/>
                      <a:tailEnd type="none" w="med" len="med"/>
                    </a:lnL>
                    <a:lnR w="1524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DDEAF6"/>
                    </a:solidFill>
                  </a:tcPr>
                </a:tc>
                <a:extLst>
                  <a:ext uri="{0D108BD9-81ED-4DB2-BD59-A6C34878D82A}">
                    <a16:rowId xmlns:a16="http://schemas.microsoft.com/office/drawing/2014/main" xmlns="" val="10001"/>
                  </a:ext>
                </a:extLst>
              </a:tr>
              <a:tr h="423961">
                <a:tc>
                  <a:txBody>
                    <a:bodyPr/>
                    <a:lstStyle/>
                    <a:p>
                      <a:pPr marL="0" marR="0" lvl="0" indent="0" algn="ctr" defTabSz="914400" rtl="0" eaLnBrk="0" fontAlgn="base" latinLnBrk="0" hangingPunct="0">
                        <a:lnSpc>
                          <a:spcPct val="90000"/>
                        </a:lnSpc>
                        <a:spcBef>
                          <a:spcPts val="1000"/>
                        </a:spcBef>
                        <a:spcAft>
                          <a:spcPct val="0"/>
                        </a:spcAft>
                        <a:buClrTx/>
                        <a:buSzTx/>
                        <a:buFont typeface="Arial" panose="020B0604020202020204" pitchFamily="34" charset="0"/>
                        <a:buNone/>
                      </a:pPr>
                      <a:r>
                        <a:rPr kumimoji="0" lang="en-US" sz="1800" b="1" i="0" u="none" strike="noStrike" cap="none" normalizeH="0" baseline="0" smtClean="0">
                          <a:ln>
                            <a:noFill/>
                          </a:ln>
                          <a:solidFill>
                            <a:srgbClr val="000000"/>
                          </a:solidFill>
                          <a:effectLst/>
                          <a:latin typeface="微软雅黑" panose="020B0503020204020204" pitchFamily="34" charset="-122"/>
                          <a:ea typeface="微软雅黑" panose="020B0503020204020204" pitchFamily="34" charset="-122"/>
                          <a:sym typeface="微软雅黑" panose="020B0503020204020204" pitchFamily="34" charset="-122"/>
                        </a:rPr>
                        <a:t>7</a:t>
                      </a:r>
                      <a:r>
                        <a:rPr kumimoji="0" lang="zh-CN" altLang="en-US" sz="1800" b="1" i="0" u="none" strike="noStrike" cap="none" normalizeH="0" baseline="0" smtClean="0">
                          <a:ln>
                            <a:noFill/>
                          </a:ln>
                          <a:solidFill>
                            <a:srgbClr val="000000"/>
                          </a:solidFill>
                          <a:effectLst/>
                          <a:latin typeface="微软雅黑" panose="020B0503020204020204" pitchFamily="34" charset="-122"/>
                          <a:ea typeface="微软雅黑" panose="020B0503020204020204" pitchFamily="34" charset="-122"/>
                          <a:sym typeface="微软雅黑" panose="020B0503020204020204" pitchFamily="34" charset="-122"/>
                        </a:rPr>
                        <a:t>D</a:t>
                      </a:r>
                      <a:endParaRPr kumimoji="0" lang="zh-CN" altLang="en-US" sz="1800" b="0" i="0" u="none" strike="noStrike" cap="none" normalizeH="0" baseline="0" smtClean="0">
                        <a:ln>
                          <a:noFill/>
                        </a:ln>
                        <a:solidFill>
                          <a:schemeClr val="tx1"/>
                        </a:solidFill>
                        <a:effectLst/>
                        <a:latin typeface="Calibri" panose="020F0502020204030204" pitchFamily="34" charset="0"/>
                        <a:ea typeface="等线" panose="02010600030101010101" charset="-122"/>
                        <a:sym typeface="Calibri" panose="020F0502020204030204" pitchFamily="34" charset="0"/>
                      </a:endParaRPr>
                    </a:p>
                  </a:txBody>
                  <a:tcPr marL="90159" marR="90159" marT="47001" marB="47001" anchor="ctr" horzOverflow="overflow">
                    <a:lnL w="1524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DDEAF6"/>
                    </a:solidFill>
                  </a:tcPr>
                </a:tc>
                <a:tc>
                  <a:txBody>
                    <a:bodyPr/>
                    <a:lstStyle/>
                    <a:p>
                      <a:pPr marL="0" marR="0" lvl="0" indent="0" algn="l" defTabSz="914400" rtl="0" eaLnBrk="0" fontAlgn="base" latinLnBrk="0" hangingPunct="0">
                        <a:lnSpc>
                          <a:spcPct val="90000"/>
                        </a:lnSpc>
                        <a:spcBef>
                          <a:spcPts val="1000"/>
                        </a:spcBef>
                        <a:spcAft>
                          <a:spcPct val="0"/>
                        </a:spcAft>
                        <a:buClrTx/>
                        <a:buSzTx/>
                        <a:buFont typeface="Arial" panose="020B0604020202020204" pitchFamily="34" charset="0"/>
                        <a:buNone/>
                      </a:pPr>
                      <a:endParaRPr kumimoji="0" lang="zh-CN" altLang="zh-CN" sz="18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sym typeface="微软雅黑" panose="020B0503020204020204" pitchFamily="34" charset="-122"/>
                      </a:endParaRPr>
                    </a:p>
                  </a:txBody>
                  <a:tcPr marL="90159" marR="90159" marT="47001" marB="47001"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DDEAF6"/>
                    </a:solidFill>
                  </a:tcPr>
                </a:tc>
                <a:tc>
                  <a:txBody>
                    <a:bodyPr/>
                    <a:lstStyle/>
                    <a:p>
                      <a:pPr marL="0" marR="0" lvl="0" indent="0" algn="ctr" defTabSz="914400" rtl="0" eaLnBrk="0" fontAlgn="base" latinLnBrk="0" hangingPunct="0">
                        <a:lnSpc>
                          <a:spcPct val="90000"/>
                        </a:lnSpc>
                        <a:spcBef>
                          <a:spcPts val="1000"/>
                        </a:spcBef>
                        <a:spcAft>
                          <a:spcPct val="0"/>
                        </a:spcAft>
                        <a:buClrTx/>
                        <a:buSzTx/>
                        <a:buFont typeface="Arial" panose="020B0604020202020204" pitchFamily="34" charset="0"/>
                        <a:buNone/>
                      </a:pPr>
                      <a:r>
                        <a:rPr kumimoji="0" lang="zh-CN" altLang="zh-CN" sz="1800" b="1"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sym typeface="Arial" panose="020B0604020202020204" pitchFamily="34" charset="0"/>
                        </a:rPr>
                        <a:t>√</a:t>
                      </a:r>
                      <a:endParaRPr kumimoji="0" lang="zh-CN" altLang="zh-CN" sz="1800" b="0" i="0" u="none" strike="noStrike" cap="none" normalizeH="0" baseline="0" dirty="0" smtClean="0">
                        <a:ln>
                          <a:noFill/>
                        </a:ln>
                        <a:solidFill>
                          <a:schemeClr val="tx1"/>
                        </a:solidFill>
                        <a:effectLst/>
                        <a:latin typeface="Calibri" panose="020F0502020204030204" pitchFamily="34" charset="0"/>
                        <a:ea typeface="等线" panose="02010600030101010101" charset="-122"/>
                        <a:sym typeface="Calibri" panose="020F0502020204030204" pitchFamily="34" charset="0"/>
                      </a:endParaRPr>
                    </a:p>
                  </a:txBody>
                  <a:tcPr marL="90159" marR="90159" marT="47001" marB="47001"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DDEAF6"/>
                    </a:solidFill>
                  </a:tcPr>
                </a:tc>
                <a:tc>
                  <a:txBody>
                    <a:bodyPr/>
                    <a:lstStyle/>
                    <a:p>
                      <a:pPr marL="0" marR="0" lvl="0" indent="0" algn="ctr" defTabSz="914400" rtl="0" eaLnBrk="0" fontAlgn="base" latinLnBrk="0" hangingPunct="0">
                        <a:lnSpc>
                          <a:spcPct val="90000"/>
                        </a:lnSpc>
                        <a:spcBef>
                          <a:spcPts val="1000"/>
                        </a:spcBef>
                        <a:spcAft>
                          <a:spcPct val="0"/>
                        </a:spcAft>
                        <a:buClrTx/>
                        <a:buSzTx/>
                        <a:buFont typeface="Arial" panose="020B0604020202020204" pitchFamily="34" charset="0"/>
                        <a:buNone/>
                      </a:pPr>
                      <a:r>
                        <a:rPr kumimoji="0" lang="zh-CN" altLang="zh-CN" sz="1800" b="1" i="0" u="none" strike="noStrike" cap="none" normalizeH="0" baseline="0" dirty="0" smtClean="0">
                          <a:ln>
                            <a:noFill/>
                          </a:ln>
                          <a:solidFill>
                            <a:srgbClr val="FF0000"/>
                          </a:solidFill>
                          <a:effectLst/>
                          <a:latin typeface="微软雅黑" panose="020B0503020204020204" pitchFamily="34" charset="-122"/>
                          <a:ea typeface="微软雅黑" panose="020B0503020204020204" pitchFamily="34" charset="-122"/>
                          <a:sym typeface="Arial" panose="020B0604020202020204" pitchFamily="34" charset="0"/>
                        </a:rPr>
                        <a:t>√</a:t>
                      </a:r>
                      <a:endParaRPr kumimoji="0" lang="zh-CN" altLang="zh-CN" sz="1800" b="0" i="0" u="none" strike="noStrike" cap="none" normalizeH="0" baseline="0" dirty="0" smtClean="0">
                        <a:ln>
                          <a:noFill/>
                        </a:ln>
                        <a:solidFill>
                          <a:srgbClr val="FF0000"/>
                        </a:solidFill>
                        <a:effectLst/>
                        <a:latin typeface="Calibri" panose="020F0502020204030204" pitchFamily="34" charset="0"/>
                        <a:ea typeface="等线" panose="02010600030101010101" charset="-122"/>
                        <a:sym typeface="Calibri" panose="020F0502020204030204" pitchFamily="34" charset="0"/>
                      </a:endParaRPr>
                    </a:p>
                  </a:txBody>
                  <a:tcPr marL="90159" marR="90159" marT="47001" marB="47001" anchor="ctr" horzOverflow="overflow">
                    <a:lnL w="6350" cap="flat" cmpd="sng" algn="ctr">
                      <a:solidFill>
                        <a:srgbClr val="000000"/>
                      </a:solidFill>
                      <a:prstDash val="solid"/>
                      <a:round/>
                      <a:headEnd type="none" w="med" len="med"/>
                      <a:tailEnd type="none" w="med" len="med"/>
                    </a:lnL>
                    <a:lnR w="1524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DDEAF6"/>
                    </a:solidFill>
                  </a:tcPr>
                </a:tc>
                <a:extLst>
                  <a:ext uri="{0D108BD9-81ED-4DB2-BD59-A6C34878D82A}">
                    <a16:rowId xmlns:a16="http://schemas.microsoft.com/office/drawing/2014/main" xmlns="" val="10002"/>
                  </a:ext>
                </a:extLst>
              </a:tr>
              <a:tr h="459210">
                <a:tc>
                  <a:txBody>
                    <a:bodyPr/>
                    <a:lstStyle/>
                    <a:p>
                      <a:pPr marL="0" marR="0" lvl="0" indent="0" algn="ctr" defTabSz="914400" rtl="0" eaLnBrk="0" fontAlgn="base" latinLnBrk="0" hangingPunct="0">
                        <a:lnSpc>
                          <a:spcPct val="90000"/>
                        </a:lnSpc>
                        <a:spcBef>
                          <a:spcPts val="1000"/>
                        </a:spcBef>
                        <a:spcAft>
                          <a:spcPct val="0"/>
                        </a:spcAft>
                        <a:buClrTx/>
                        <a:buSzTx/>
                        <a:buFont typeface="Arial" panose="020B0604020202020204" pitchFamily="34" charset="0"/>
                        <a:buNone/>
                      </a:pPr>
                      <a:r>
                        <a:rPr kumimoji="0" lang="en-US" sz="1800" b="1"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sym typeface="微软雅黑" panose="020B0503020204020204" pitchFamily="34" charset="-122"/>
                        </a:rPr>
                        <a:t>14</a:t>
                      </a:r>
                      <a:r>
                        <a:rPr kumimoji="0" lang="zh-CN" altLang="en-US" sz="1800" b="1"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sym typeface="微软雅黑" panose="020B0503020204020204" pitchFamily="34" charset="-122"/>
                        </a:rPr>
                        <a:t>D</a:t>
                      </a:r>
                      <a:endParaRPr kumimoji="0" lang="zh-CN" altLang="en-US" sz="1800" b="0" i="0" u="none" strike="noStrike" cap="none" normalizeH="0" baseline="0" dirty="0" smtClean="0">
                        <a:ln>
                          <a:noFill/>
                        </a:ln>
                        <a:solidFill>
                          <a:schemeClr val="tx1"/>
                        </a:solidFill>
                        <a:effectLst/>
                        <a:latin typeface="Calibri" panose="020F0502020204030204" pitchFamily="34" charset="0"/>
                        <a:ea typeface="等线" panose="02010600030101010101" charset="-122"/>
                        <a:sym typeface="Calibri" panose="020F0502020204030204" pitchFamily="34" charset="0"/>
                      </a:endParaRPr>
                    </a:p>
                  </a:txBody>
                  <a:tcPr marL="90159" marR="90159" marT="47001" marB="47001" anchor="ctr" horzOverflow="overflow">
                    <a:lnL w="1524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DDEAF6"/>
                    </a:solidFill>
                  </a:tcPr>
                </a:tc>
                <a:tc>
                  <a:txBody>
                    <a:bodyPr/>
                    <a:lstStyle/>
                    <a:p>
                      <a:pPr marL="0" marR="0" lvl="0" indent="0" algn="l" defTabSz="914400" rtl="0" eaLnBrk="0" fontAlgn="base" latinLnBrk="0" hangingPunct="0">
                        <a:lnSpc>
                          <a:spcPct val="90000"/>
                        </a:lnSpc>
                        <a:spcBef>
                          <a:spcPts val="1000"/>
                        </a:spcBef>
                        <a:spcAft>
                          <a:spcPct val="0"/>
                        </a:spcAft>
                        <a:buClrTx/>
                        <a:buSzTx/>
                        <a:buFont typeface="Arial" panose="020B0604020202020204" pitchFamily="34" charset="0"/>
                        <a:buNone/>
                      </a:pPr>
                      <a:endParaRPr kumimoji="0" lang="zh-CN" altLang="zh-CN" sz="18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sym typeface="微软雅黑" panose="020B0503020204020204" pitchFamily="34" charset="-122"/>
                      </a:endParaRPr>
                    </a:p>
                  </a:txBody>
                  <a:tcPr marL="90159" marR="90159" marT="47001" marB="47001"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DDEAF6"/>
                    </a:solidFill>
                  </a:tcPr>
                </a:tc>
                <a:tc>
                  <a:txBody>
                    <a:bodyPr/>
                    <a:lstStyle/>
                    <a:p>
                      <a:pPr marL="0" marR="0" lvl="0" indent="0" algn="ctr" defTabSz="914400" rtl="0" eaLnBrk="0" fontAlgn="base" latinLnBrk="0" hangingPunct="0">
                        <a:lnSpc>
                          <a:spcPct val="90000"/>
                        </a:lnSpc>
                        <a:spcBef>
                          <a:spcPts val="1000"/>
                        </a:spcBef>
                        <a:spcAft>
                          <a:spcPct val="0"/>
                        </a:spcAft>
                        <a:buClrTx/>
                        <a:buSzTx/>
                        <a:buFont typeface="Arial" panose="020B0604020202020204" pitchFamily="34" charset="0"/>
                        <a:buNone/>
                      </a:pPr>
                      <a:r>
                        <a:rPr kumimoji="0" lang="zh-CN" altLang="zh-CN" sz="1800" b="1"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sym typeface="Arial" panose="020B0604020202020204" pitchFamily="34" charset="0"/>
                        </a:rPr>
                        <a:t>√</a:t>
                      </a:r>
                      <a:endParaRPr kumimoji="0" lang="zh-CN" altLang="zh-CN" sz="1800" b="0" i="0" u="none" strike="noStrike" cap="none" normalizeH="0" baseline="0" dirty="0" smtClean="0">
                        <a:ln>
                          <a:noFill/>
                        </a:ln>
                        <a:solidFill>
                          <a:schemeClr val="tx1"/>
                        </a:solidFill>
                        <a:effectLst/>
                        <a:latin typeface="Calibri" panose="020F0502020204030204" pitchFamily="34" charset="0"/>
                        <a:ea typeface="等线" panose="02010600030101010101" charset="-122"/>
                        <a:sym typeface="Calibri" panose="020F0502020204030204" pitchFamily="34" charset="0"/>
                      </a:endParaRPr>
                    </a:p>
                  </a:txBody>
                  <a:tcPr marL="90159" marR="90159" marT="47001" marB="47001"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DDEAF6"/>
                    </a:solidFill>
                  </a:tcPr>
                </a:tc>
                <a:tc>
                  <a:txBody>
                    <a:bodyPr/>
                    <a:lstStyle/>
                    <a:p>
                      <a:pPr marL="0" marR="0" lvl="0" indent="0" algn="ctr" defTabSz="914400" rtl="0" eaLnBrk="0" fontAlgn="base" latinLnBrk="0" hangingPunct="0">
                        <a:lnSpc>
                          <a:spcPct val="90000"/>
                        </a:lnSpc>
                        <a:spcBef>
                          <a:spcPts val="1000"/>
                        </a:spcBef>
                        <a:spcAft>
                          <a:spcPct val="0"/>
                        </a:spcAft>
                        <a:buClrTx/>
                        <a:buSzTx/>
                        <a:buFont typeface="Arial" panose="020B0604020202020204" pitchFamily="34" charset="0"/>
                        <a:buNone/>
                      </a:pPr>
                      <a:r>
                        <a:rPr kumimoji="0" lang="zh-CN" altLang="zh-CN" sz="1800" b="1" i="0" u="none" strike="noStrike" cap="none" normalizeH="0" baseline="0" dirty="0" smtClean="0">
                          <a:ln>
                            <a:noFill/>
                          </a:ln>
                          <a:solidFill>
                            <a:srgbClr val="FF0000"/>
                          </a:solidFill>
                          <a:effectLst/>
                          <a:latin typeface="微软雅黑" panose="020B0503020204020204" pitchFamily="34" charset="-122"/>
                          <a:ea typeface="微软雅黑" panose="020B0503020204020204" pitchFamily="34" charset="-122"/>
                          <a:sym typeface="Arial" panose="020B0604020202020204" pitchFamily="34" charset="0"/>
                        </a:rPr>
                        <a:t>√</a:t>
                      </a:r>
                      <a:endParaRPr kumimoji="0" lang="zh-CN" altLang="zh-CN" sz="1800" b="0" i="0" u="none" strike="noStrike" cap="none" normalizeH="0" baseline="0" dirty="0" smtClean="0">
                        <a:ln>
                          <a:noFill/>
                        </a:ln>
                        <a:solidFill>
                          <a:srgbClr val="FF0000"/>
                        </a:solidFill>
                        <a:effectLst/>
                        <a:latin typeface="Calibri" panose="020F0502020204030204" pitchFamily="34" charset="0"/>
                        <a:ea typeface="等线" panose="02010600030101010101" charset="-122"/>
                        <a:sym typeface="Calibri" panose="020F0502020204030204" pitchFamily="34" charset="0"/>
                      </a:endParaRPr>
                    </a:p>
                  </a:txBody>
                  <a:tcPr marL="90159" marR="90159" marT="47001" marB="47001" anchor="ctr" horzOverflow="overflow">
                    <a:lnL w="6350" cap="flat" cmpd="sng" algn="ctr">
                      <a:solidFill>
                        <a:srgbClr val="000000"/>
                      </a:solidFill>
                      <a:prstDash val="solid"/>
                      <a:round/>
                      <a:headEnd type="none" w="med" len="med"/>
                      <a:tailEnd type="none" w="med" len="med"/>
                    </a:lnL>
                    <a:lnR w="1524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DDEAF6"/>
                    </a:solidFill>
                  </a:tcPr>
                </a:tc>
                <a:extLst>
                  <a:ext uri="{0D108BD9-81ED-4DB2-BD59-A6C34878D82A}">
                    <a16:rowId xmlns:a16="http://schemas.microsoft.com/office/drawing/2014/main" xmlns="" val="10003"/>
                  </a:ext>
                </a:extLst>
              </a:tr>
              <a:tr h="425548">
                <a:tc>
                  <a:txBody>
                    <a:bodyPr/>
                    <a:lstStyle/>
                    <a:p>
                      <a:pPr marL="0" marR="0" lvl="0" indent="0" algn="ctr" defTabSz="914400" rtl="0" eaLnBrk="0" fontAlgn="base" latinLnBrk="0" hangingPunct="0">
                        <a:lnSpc>
                          <a:spcPct val="90000"/>
                        </a:lnSpc>
                        <a:spcBef>
                          <a:spcPts val="1000"/>
                        </a:spcBef>
                        <a:spcAft>
                          <a:spcPct val="0"/>
                        </a:spcAft>
                        <a:buClrTx/>
                        <a:buSzTx/>
                        <a:buFont typeface="Arial" panose="020B0604020202020204" pitchFamily="34" charset="0"/>
                        <a:buNone/>
                      </a:pPr>
                      <a:r>
                        <a:rPr kumimoji="0" lang="zh-CN" altLang="zh-CN" sz="1800" b="1"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sym typeface="微软雅黑" panose="020B0503020204020204" pitchFamily="34" charset="-122"/>
                        </a:rPr>
                        <a:t>1M</a:t>
                      </a:r>
                      <a:endParaRPr kumimoji="0" lang="zh-CN" altLang="zh-CN" sz="1800" b="0" i="0" u="none" strike="noStrike" cap="none" normalizeH="0" baseline="0" dirty="0" smtClean="0">
                        <a:ln>
                          <a:noFill/>
                        </a:ln>
                        <a:solidFill>
                          <a:schemeClr val="tx1"/>
                        </a:solidFill>
                        <a:effectLst/>
                        <a:latin typeface="Calibri" panose="020F0502020204030204" pitchFamily="34" charset="0"/>
                        <a:ea typeface="等线" panose="02010600030101010101" charset="-122"/>
                        <a:sym typeface="Calibri" panose="020F0502020204030204" pitchFamily="34" charset="0"/>
                      </a:endParaRPr>
                    </a:p>
                  </a:txBody>
                  <a:tcPr marL="90159" marR="90159" marT="47001" marB="47001" anchor="ctr" horzOverflow="overflow">
                    <a:lnL w="1524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DDEAF6"/>
                    </a:solidFill>
                  </a:tcPr>
                </a:tc>
                <a:tc>
                  <a:txBody>
                    <a:bodyPr/>
                    <a:lstStyle/>
                    <a:p>
                      <a:pPr marL="0" marR="0" lvl="0" indent="0" algn="ctr" defTabSz="914400" rtl="0" eaLnBrk="0" fontAlgn="base" latinLnBrk="0" hangingPunct="0">
                        <a:lnSpc>
                          <a:spcPct val="90000"/>
                        </a:lnSpc>
                        <a:spcBef>
                          <a:spcPts val="1000"/>
                        </a:spcBef>
                        <a:spcAft>
                          <a:spcPct val="0"/>
                        </a:spcAft>
                        <a:buClrTx/>
                        <a:buSzTx/>
                        <a:buFont typeface="Arial" panose="020B0604020202020204" pitchFamily="34" charset="0"/>
                        <a:buNone/>
                      </a:pPr>
                      <a:r>
                        <a:rPr kumimoji="0" lang="zh-CN" altLang="zh-CN" sz="1800" b="1" i="0" u="none" strike="noStrike" cap="none" normalizeH="0" baseline="0" smtClean="0">
                          <a:ln>
                            <a:noFill/>
                          </a:ln>
                          <a:solidFill>
                            <a:srgbClr val="000000"/>
                          </a:solidFill>
                          <a:effectLst/>
                          <a:latin typeface="微软雅黑" panose="020B0503020204020204" pitchFamily="34" charset="-122"/>
                          <a:ea typeface="微软雅黑" panose="020B0503020204020204" pitchFamily="34" charset="-122"/>
                          <a:sym typeface="Arial" panose="020B0604020202020204" pitchFamily="34" charset="0"/>
                        </a:rPr>
                        <a:t>√</a:t>
                      </a:r>
                      <a:endParaRPr kumimoji="0" lang="zh-CN" altLang="zh-CN" sz="1800" b="0" i="0" u="none" strike="noStrike" cap="none" normalizeH="0" baseline="0" smtClean="0">
                        <a:ln>
                          <a:noFill/>
                        </a:ln>
                        <a:solidFill>
                          <a:schemeClr val="tx1"/>
                        </a:solidFill>
                        <a:effectLst/>
                        <a:latin typeface="Calibri" panose="020F0502020204030204" pitchFamily="34" charset="0"/>
                        <a:ea typeface="等线" panose="02010600030101010101" charset="-122"/>
                        <a:sym typeface="Calibri" panose="020F0502020204030204" pitchFamily="34" charset="0"/>
                      </a:endParaRPr>
                    </a:p>
                  </a:txBody>
                  <a:tcPr marL="90159" marR="90159" marT="47001" marB="47001"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DDEAF6"/>
                    </a:solidFill>
                  </a:tcPr>
                </a:tc>
                <a:tc>
                  <a:txBody>
                    <a:bodyPr/>
                    <a:lstStyle/>
                    <a:p>
                      <a:pPr marL="0" marR="0" lvl="0" indent="0" algn="ctr" defTabSz="914400" rtl="0" eaLnBrk="0" fontAlgn="base" latinLnBrk="0" hangingPunct="0">
                        <a:lnSpc>
                          <a:spcPct val="90000"/>
                        </a:lnSpc>
                        <a:spcBef>
                          <a:spcPts val="1000"/>
                        </a:spcBef>
                        <a:spcAft>
                          <a:spcPct val="0"/>
                        </a:spcAft>
                        <a:buClrTx/>
                        <a:buSzTx/>
                        <a:buFont typeface="Arial" panose="020B0604020202020204" pitchFamily="34" charset="0"/>
                        <a:buNone/>
                      </a:pPr>
                      <a:r>
                        <a:rPr kumimoji="0" lang="zh-CN" altLang="zh-CN" sz="1800" b="1"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sym typeface="Arial" panose="020B0604020202020204" pitchFamily="34" charset="0"/>
                        </a:rPr>
                        <a:t>√</a:t>
                      </a:r>
                      <a:endParaRPr kumimoji="0" lang="zh-CN" altLang="zh-CN" sz="1800" b="0" i="0" u="none" strike="noStrike" cap="none" normalizeH="0" baseline="0" dirty="0" smtClean="0">
                        <a:ln>
                          <a:noFill/>
                        </a:ln>
                        <a:solidFill>
                          <a:schemeClr val="tx1"/>
                        </a:solidFill>
                        <a:effectLst/>
                        <a:latin typeface="Calibri" panose="020F0502020204030204" pitchFamily="34" charset="0"/>
                        <a:ea typeface="等线" panose="02010600030101010101" charset="-122"/>
                        <a:sym typeface="Calibri" panose="020F0502020204030204" pitchFamily="34" charset="0"/>
                      </a:endParaRPr>
                    </a:p>
                  </a:txBody>
                  <a:tcPr marL="90159" marR="90159" marT="47001" marB="47001"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DDEAF6"/>
                    </a:solidFill>
                  </a:tcPr>
                </a:tc>
                <a:tc>
                  <a:txBody>
                    <a:bodyPr/>
                    <a:lstStyle/>
                    <a:p>
                      <a:pPr marL="0" marR="0" lvl="0" indent="0" algn="ctr" defTabSz="914400" rtl="0" eaLnBrk="0" fontAlgn="base" latinLnBrk="0" hangingPunct="0">
                        <a:lnSpc>
                          <a:spcPct val="90000"/>
                        </a:lnSpc>
                        <a:spcBef>
                          <a:spcPts val="1000"/>
                        </a:spcBef>
                        <a:spcAft>
                          <a:spcPct val="0"/>
                        </a:spcAft>
                        <a:buClrTx/>
                        <a:buSzTx/>
                        <a:buFont typeface="Arial" panose="020B0604020202020204" pitchFamily="34" charset="0"/>
                        <a:buNone/>
                      </a:pPr>
                      <a:r>
                        <a:rPr kumimoji="0" lang="zh-CN" altLang="zh-CN" sz="1800" b="1" i="0" u="none" strike="noStrike" cap="none" normalizeH="0" baseline="0" dirty="0" smtClean="0">
                          <a:ln>
                            <a:noFill/>
                          </a:ln>
                          <a:solidFill>
                            <a:srgbClr val="FF0000"/>
                          </a:solidFill>
                          <a:effectLst/>
                          <a:latin typeface="微软雅黑" panose="020B0503020204020204" pitchFamily="34" charset="-122"/>
                          <a:ea typeface="微软雅黑" panose="020B0503020204020204" pitchFamily="34" charset="-122"/>
                          <a:sym typeface="Arial" panose="020B0604020202020204" pitchFamily="34" charset="0"/>
                        </a:rPr>
                        <a:t>√</a:t>
                      </a:r>
                      <a:endParaRPr kumimoji="0" lang="zh-CN" altLang="zh-CN" sz="1800" b="0" i="0" u="none" strike="noStrike" cap="none" normalizeH="0" baseline="0" dirty="0" smtClean="0">
                        <a:ln>
                          <a:noFill/>
                        </a:ln>
                        <a:solidFill>
                          <a:srgbClr val="FF0000"/>
                        </a:solidFill>
                        <a:effectLst/>
                        <a:latin typeface="Calibri" panose="020F0502020204030204" pitchFamily="34" charset="0"/>
                        <a:ea typeface="等线" panose="02010600030101010101" charset="-122"/>
                        <a:sym typeface="Calibri" panose="020F0502020204030204" pitchFamily="34" charset="0"/>
                      </a:endParaRPr>
                    </a:p>
                  </a:txBody>
                  <a:tcPr marL="90159" marR="90159" marT="47001" marB="47001" anchor="ctr" horzOverflow="overflow">
                    <a:lnL w="6350" cap="flat" cmpd="sng" algn="ctr">
                      <a:solidFill>
                        <a:srgbClr val="000000"/>
                      </a:solidFill>
                      <a:prstDash val="solid"/>
                      <a:round/>
                      <a:headEnd type="none" w="med" len="med"/>
                      <a:tailEnd type="none" w="med" len="med"/>
                    </a:lnL>
                    <a:lnR w="1524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DDEAF6"/>
                    </a:solidFill>
                  </a:tcPr>
                </a:tc>
                <a:extLst>
                  <a:ext uri="{0D108BD9-81ED-4DB2-BD59-A6C34878D82A}">
                    <a16:rowId xmlns:a16="http://schemas.microsoft.com/office/drawing/2014/main" xmlns="" val="10004"/>
                  </a:ext>
                </a:extLst>
              </a:tr>
              <a:tr h="420785">
                <a:tc>
                  <a:txBody>
                    <a:bodyPr/>
                    <a:lstStyle/>
                    <a:p>
                      <a:pPr marL="0" marR="0" lvl="0" indent="0" algn="ctr" defTabSz="914400" rtl="0" eaLnBrk="0" fontAlgn="base" latinLnBrk="0" hangingPunct="0">
                        <a:lnSpc>
                          <a:spcPct val="90000"/>
                        </a:lnSpc>
                        <a:spcBef>
                          <a:spcPts val="1000"/>
                        </a:spcBef>
                        <a:spcAft>
                          <a:spcPct val="0"/>
                        </a:spcAft>
                        <a:buClrTx/>
                        <a:buSzTx/>
                        <a:buFont typeface="Arial" panose="020B0604020202020204" pitchFamily="34" charset="0"/>
                        <a:buNone/>
                      </a:pPr>
                      <a:r>
                        <a:rPr kumimoji="0" lang="zh-CN" altLang="zh-CN" sz="1800" b="1" i="0" u="none" strike="noStrike" cap="none" normalizeH="0" baseline="0" smtClean="0">
                          <a:ln>
                            <a:noFill/>
                          </a:ln>
                          <a:solidFill>
                            <a:srgbClr val="000000"/>
                          </a:solidFill>
                          <a:effectLst/>
                          <a:latin typeface="微软雅黑" panose="020B0503020204020204" pitchFamily="34" charset="-122"/>
                          <a:ea typeface="微软雅黑" panose="020B0503020204020204" pitchFamily="34" charset="-122"/>
                          <a:sym typeface="微软雅黑" panose="020B0503020204020204" pitchFamily="34" charset="-122"/>
                        </a:rPr>
                        <a:t>3M</a:t>
                      </a:r>
                      <a:endParaRPr kumimoji="0" lang="zh-CN" altLang="zh-CN" sz="1800" b="0" i="0" u="none" strike="noStrike" cap="none" normalizeH="0" baseline="0" smtClean="0">
                        <a:ln>
                          <a:noFill/>
                        </a:ln>
                        <a:solidFill>
                          <a:schemeClr val="tx1"/>
                        </a:solidFill>
                        <a:effectLst/>
                        <a:latin typeface="Calibri" panose="020F0502020204030204" pitchFamily="34" charset="0"/>
                        <a:ea typeface="等线" panose="02010600030101010101" charset="-122"/>
                        <a:sym typeface="Calibri" panose="020F0502020204030204" pitchFamily="34" charset="0"/>
                      </a:endParaRPr>
                    </a:p>
                  </a:txBody>
                  <a:tcPr marL="90159" marR="90159" marT="47001" marB="47001" anchor="ctr" horzOverflow="overflow">
                    <a:lnL w="1524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DDEAF6"/>
                    </a:solidFill>
                  </a:tcPr>
                </a:tc>
                <a:tc>
                  <a:txBody>
                    <a:bodyPr/>
                    <a:lstStyle/>
                    <a:p>
                      <a:pPr marL="0" marR="0" lvl="0" indent="0" algn="ctr" defTabSz="914400" rtl="0" eaLnBrk="0" fontAlgn="base" latinLnBrk="0" hangingPunct="0">
                        <a:lnSpc>
                          <a:spcPct val="90000"/>
                        </a:lnSpc>
                        <a:spcBef>
                          <a:spcPts val="1000"/>
                        </a:spcBef>
                        <a:spcAft>
                          <a:spcPct val="0"/>
                        </a:spcAft>
                        <a:buClrTx/>
                        <a:buSzTx/>
                        <a:buFont typeface="Arial" panose="020B0604020202020204" pitchFamily="34" charset="0"/>
                        <a:buNone/>
                      </a:pPr>
                      <a:r>
                        <a:rPr kumimoji="0" lang="zh-CN" altLang="zh-CN" sz="1800" b="1" i="0" u="none" strike="noStrike" cap="none" normalizeH="0" baseline="0" smtClean="0">
                          <a:ln>
                            <a:noFill/>
                          </a:ln>
                          <a:solidFill>
                            <a:srgbClr val="000000"/>
                          </a:solidFill>
                          <a:effectLst/>
                          <a:latin typeface="微软雅黑" panose="020B0503020204020204" pitchFamily="34" charset="-122"/>
                          <a:ea typeface="微软雅黑" panose="020B0503020204020204" pitchFamily="34" charset="-122"/>
                          <a:sym typeface="Arial" panose="020B0604020202020204" pitchFamily="34" charset="0"/>
                        </a:rPr>
                        <a:t>√</a:t>
                      </a:r>
                      <a:endParaRPr kumimoji="0" lang="zh-CN" altLang="zh-CN" sz="1800" b="0" i="0" u="none" strike="noStrike" cap="none" normalizeH="0" baseline="0" smtClean="0">
                        <a:ln>
                          <a:noFill/>
                        </a:ln>
                        <a:solidFill>
                          <a:schemeClr val="tx1"/>
                        </a:solidFill>
                        <a:effectLst/>
                        <a:latin typeface="Calibri" panose="020F0502020204030204" pitchFamily="34" charset="0"/>
                        <a:ea typeface="等线" panose="02010600030101010101" charset="-122"/>
                        <a:sym typeface="Calibri" panose="020F0502020204030204" pitchFamily="34" charset="0"/>
                      </a:endParaRPr>
                    </a:p>
                  </a:txBody>
                  <a:tcPr marL="90159" marR="90159" marT="47001" marB="47001"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DDEAF6"/>
                    </a:solidFill>
                  </a:tcPr>
                </a:tc>
                <a:tc>
                  <a:txBody>
                    <a:bodyPr/>
                    <a:lstStyle/>
                    <a:p>
                      <a:pPr marL="0" marR="0" lvl="0" indent="0" algn="ctr" defTabSz="914400" rtl="0" eaLnBrk="0" fontAlgn="base" latinLnBrk="0" hangingPunct="0">
                        <a:lnSpc>
                          <a:spcPct val="90000"/>
                        </a:lnSpc>
                        <a:spcBef>
                          <a:spcPts val="1000"/>
                        </a:spcBef>
                        <a:spcAft>
                          <a:spcPct val="0"/>
                        </a:spcAft>
                        <a:buClrTx/>
                        <a:buSzTx/>
                        <a:buFont typeface="Arial" panose="020B0604020202020204" pitchFamily="34" charset="0"/>
                        <a:buNone/>
                      </a:pPr>
                      <a:r>
                        <a:rPr kumimoji="0" lang="zh-CN" altLang="zh-CN" sz="1800" b="1"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sym typeface="Arial" panose="020B0604020202020204" pitchFamily="34" charset="0"/>
                        </a:rPr>
                        <a:t>√</a:t>
                      </a:r>
                      <a:endParaRPr kumimoji="0" lang="zh-CN" altLang="zh-CN" sz="1800" b="0" i="0" u="none" strike="noStrike" cap="none" normalizeH="0" baseline="0" dirty="0" smtClean="0">
                        <a:ln>
                          <a:noFill/>
                        </a:ln>
                        <a:solidFill>
                          <a:schemeClr val="tx1"/>
                        </a:solidFill>
                        <a:effectLst/>
                        <a:latin typeface="Calibri" panose="020F0502020204030204" pitchFamily="34" charset="0"/>
                        <a:ea typeface="等线" panose="02010600030101010101" charset="-122"/>
                        <a:sym typeface="Calibri" panose="020F0502020204030204" pitchFamily="34" charset="0"/>
                      </a:endParaRPr>
                    </a:p>
                  </a:txBody>
                  <a:tcPr marL="90159" marR="90159" marT="47001" marB="47001"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DDEAF6"/>
                    </a:solidFill>
                  </a:tcPr>
                </a:tc>
                <a:tc>
                  <a:txBody>
                    <a:bodyPr/>
                    <a:lstStyle/>
                    <a:p>
                      <a:pPr marL="0" marR="0" lvl="0" indent="0" algn="ctr" defTabSz="914400" rtl="0" eaLnBrk="0" fontAlgn="base" latinLnBrk="0" hangingPunct="0">
                        <a:lnSpc>
                          <a:spcPct val="90000"/>
                        </a:lnSpc>
                        <a:spcBef>
                          <a:spcPts val="1000"/>
                        </a:spcBef>
                        <a:spcAft>
                          <a:spcPct val="0"/>
                        </a:spcAft>
                        <a:buClrTx/>
                        <a:buSzTx/>
                        <a:buFont typeface="Arial" panose="020B0604020202020204" pitchFamily="34" charset="0"/>
                        <a:buNone/>
                      </a:pPr>
                      <a:r>
                        <a:rPr kumimoji="0" lang="zh-CN" altLang="zh-CN" sz="1800" b="1" i="0" u="none" strike="noStrike" cap="none" normalizeH="0" baseline="0" dirty="0" smtClean="0">
                          <a:ln>
                            <a:noFill/>
                          </a:ln>
                          <a:solidFill>
                            <a:srgbClr val="FF0000"/>
                          </a:solidFill>
                          <a:effectLst/>
                          <a:latin typeface="微软雅黑" panose="020B0503020204020204" pitchFamily="34" charset="-122"/>
                          <a:ea typeface="微软雅黑" panose="020B0503020204020204" pitchFamily="34" charset="-122"/>
                          <a:sym typeface="Arial" panose="020B0604020202020204" pitchFamily="34" charset="0"/>
                        </a:rPr>
                        <a:t>√</a:t>
                      </a:r>
                      <a:endParaRPr kumimoji="0" lang="zh-CN" altLang="zh-CN" sz="1800" b="0" i="0" u="none" strike="noStrike" cap="none" normalizeH="0" baseline="0" dirty="0" smtClean="0">
                        <a:ln>
                          <a:noFill/>
                        </a:ln>
                        <a:solidFill>
                          <a:srgbClr val="FF0000"/>
                        </a:solidFill>
                        <a:effectLst/>
                        <a:latin typeface="Calibri" panose="020F0502020204030204" pitchFamily="34" charset="0"/>
                        <a:ea typeface="等线" panose="02010600030101010101" charset="-122"/>
                        <a:sym typeface="Calibri" panose="020F0502020204030204" pitchFamily="34" charset="0"/>
                      </a:endParaRPr>
                    </a:p>
                  </a:txBody>
                  <a:tcPr marL="90159" marR="90159" marT="47001" marB="47001" anchor="ctr" horzOverflow="overflow">
                    <a:lnL w="6350" cap="flat" cmpd="sng" algn="ctr">
                      <a:solidFill>
                        <a:srgbClr val="000000"/>
                      </a:solidFill>
                      <a:prstDash val="solid"/>
                      <a:round/>
                      <a:headEnd type="none" w="med" len="med"/>
                      <a:tailEnd type="none" w="med" len="med"/>
                    </a:lnL>
                    <a:lnR w="1524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DDEAF6"/>
                    </a:solidFill>
                  </a:tcPr>
                </a:tc>
                <a:extLst>
                  <a:ext uri="{0D108BD9-81ED-4DB2-BD59-A6C34878D82A}">
                    <a16:rowId xmlns:a16="http://schemas.microsoft.com/office/drawing/2014/main" xmlns="" val="10005"/>
                  </a:ext>
                </a:extLst>
              </a:tr>
              <a:tr h="422373">
                <a:tc>
                  <a:txBody>
                    <a:bodyPr/>
                    <a:lstStyle/>
                    <a:p>
                      <a:pPr marL="0" marR="0" lvl="0" indent="0" algn="ctr" defTabSz="914400" rtl="0" eaLnBrk="0" fontAlgn="base" latinLnBrk="0" hangingPunct="0">
                        <a:lnSpc>
                          <a:spcPct val="90000"/>
                        </a:lnSpc>
                        <a:spcBef>
                          <a:spcPts val="1000"/>
                        </a:spcBef>
                        <a:spcAft>
                          <a:spcPct val="0"/>
                        </a:spcAft>
                        <a:buClrTx/>
                        <a:buSzTx/>
                        <a:buFont typeface="Arial" panose="020B0604020202020204" pitchFamily="34" charset="0"/>
                        <a:buNone/>
                      </a:pPr>
                      <a:r>
                        <a:rPr kumimoji="0" lang="zh-CN" altLang="zh-CN" sz="1800" b="1" i="0" u="none" strike="noStrike" cap="none" normalizeH="0" baseline="0" smtClean="0">
                          <a:ln>
                            <a:noFill/>
                          </a:ln>
                          <a:solidFill>
                            <a:srgbClr val="000000"/>
                          </a:solidFill>
                          <a:effectLst/>
                          <a:latin typeface="微软雅黑" panose="020B0503020204020204" pitchFamily="34" charset="-122"/>
                          <a:ea typeface="微软雅黑" panose="020B0503020204020204" pitchFamily="34" charset="-122"/>
                          <a:sym typeface="微软雅黑" panose="020B0503020204020204" pitchFamily="34" charset="-122"/>
                        </a:rPr>
                        <a:t>6M</a:t>
                      </a:r>
                      <a:endParaRPr kumimoji="0" lang="zh-CN" altLang="zh-CN" sz="1800" b="0" i="0" u="none" strike="noStrike" cap="none" normalizeH="0" baseline="0" smtClean="0">
                        <a:ln>
                          <a:noFill/>
                        </a:ln>
                        <a:solidFill>
                          <a:schemeClr val="tx1"/>
                        </a:solidFill>
                        <a:effectLst/>
                        <a:latin typeface="Calibri" panose="020F0502020204030204" pitchFamily="34" charset="0"/>
                        <a:ea typeface="等线" panose="02010600030101010101" charset="-122"/>
                        <a:sym typeface="Calibri" panose="020F0502020204030204" pitchFamily="34" charset="0"/>
                      </a:endParaRPr>
                    </a:p>
                  </a:txBody>
                  <a:tcPr marL="90159" marR="90159" marT="47001" marB="47001" anchor="ctr" horzOverflow="overflow">
                    <a:lnL w="1524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DDEAF6"/>
                    </a:solidFill>
                  </a:tcPr>
                </a:tc>
                <a:tc>
                  <a:txBody>
                    <a:bodyPr/>
                    <a:lstStyle/>
                    <a:p>
                      <a:pPr marL="0" marR="0" lvl="0" indent="0" algn="ctr" defTabSz="914400" rtl="0" eaLnBrk="0" fontAlgn="base" latinLnBrk="0" hangingPunct="0">
                        <a:lnSpc>
                          <a:spcPct val="90000"/>
                        </a:lnSpc>
                        <a:spcBef>
                          <a:spcPts val="1000"/>
                        </a:spcBef>
                        <a:spcAft>
                          <a:spcPct val="0"/>
                        </a:spcAft>
                        <a:buClrTx/>
                        <a:buSzTx/>
                        <a:buFont typeface="Arial" panose="020B0604020202020204" pitchFamily="34" charset="0"/>
                        <a:buNone/>
                      </a:pPr>
                      <a:r>
                        <a:rPr kumimoji="0" lang="zh-CN" altLang="zh-CN" sz="1800" b="1" i="0" u="none" strike="noStrike" cap="none" normalizeH="0" baseline="0" smtClean="0">
                          <a:ln>
                            <a:noFill/>
                          </a:ln>
                          <a:solidFill>
                            <a:srgbClr val="000000"/>
                          </a:solidFill>
                          <a:effectLst/>
                          <a:latin typeface="微软雅黑" panose="020B0503020204020204" pitchFamily="34" charset="-122"/>
                          <a:ea typeface="微软雅黑" panose="020B0503020204020204" pitchFamily="34" charset="-122"/>
                          <a:sym typeface="Arial" panose="020B0604020202020204" pitchFamily="34" charset="0"/>
                        </a:rPr>
                        <a:t>√</a:t>
                      </a:r>
                      <a:endParaRPr kumimoji="0" lang="zh-CN" altLang="zh-CN" sz="1800" b="0" i="0" u="none" strike="noStrike" cap="none" normalizeH="0" baseline="0" smtClean="0">
                        <a:ln>
                          <a:noFill/>
                        </a:ln>
                        <a:solidFill>
                          <a:schemeClr val="tx1"/>
                        </a:solidFill>
                        <a:effectLst/>
                        <a:latin typeface="Calibri" panose="020F0502020204030204" pitchFamily="34" charset="0"/>
                        <a:ea typeface="等线" panose="02010600030101010101" charset="-122"/>
                        <a:sym typeface="Calibri" panose="020F0502020204030204" pitchFamily="34" charset="0"/>
                      </a:endParaRPr>
                    </a:p>
                  </a:txBody>
                  <a:tcPr marL="90159" marR="90159" marT="47001" marB="47001"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DDEAF6"/>
                    </a:solidFill>
                  </a:tcPr>
                </a:tc>
                <a:tc>
                  <a:txBody>
                    <a:bodyPr/>
                    <a:lstStyle/>
                    <a:p>
                      <a:pPr marL="0" marR="0" lvl="0" indent="0" algn="ctr" defTabSz="914400" rtl="0" eaLnBrk="0" fontAlgn="base" latinLnBrk="0" hangingPunct="0">
                        <a:lnSpc>
                          <a:spcPct val="90000"/>
                        </a:lnSpc>
                        <a:spcBef>
                          <a:spcPts val="1000"/>
                        </a:spcBef>
                        <a:spcAft>
                          <a:spcPct val="0"/>
                        </a:spcAft>
                        <a:buClrTx/>
                        <a:buSzTx/>
                        <a:buFont typeface="Arial" panose="020B0604020202020204" pitchFamily="34" charset="0"/>
                        <a:buNone/>
                      </a:pPr>
                      <a:r>
                        <a:rPr kumimoji="0" lang="zh-CN" altLang="zh-CN" sz="1800" b="1"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sym typeface="Arial" panose="020B0604020202020204" pitchFamily="34" charset="0"/>
                        </a:rPr>
                        <a:t>√</a:t>
                      </a:r>
                      <a:endParaRPr kumimoji="0" lang="zh-CN" altLang="zh-CN" sz="1800" b="0" i="0" u="none" strike="noStrike" cap="none" normalizeH="0" baseline="0" dirty="0" smtClean="0">
                        <a:ln>
                          <a:noFill/>
                        </a:ln>
                        <a:solidFill>
                          <a:schemeClr val="tx1"/>
                        </a:solidFill>
                        <a:effectLst/>
                        <a:latin typeface="Calibri" panose="020F0502020204030204" pitchFamily="34" charset="0"/>
                        <a:ea typeface="等线" panose="02010600030101010101" charset="-122"/>
                        <a:sym typeface="Calibri" panose="020F0502020204030204" pitchFamily="34" charset="0"/>
                      </a:endParaRPr>
                    </a:p>
                  </a:txBody>
                  <a:tcPr marL="90159" marR="90159" marT="47001" marB="47001"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DDEAF6"/>
                    </a:solidFill>
                  </a:tcPr>
                </a:tc>
                <a:tc>
                  <a:txBody>
                    <a:bodyPr/>
                    <a:lstStyle/>
                    <a:p>
                      <a:pPr marL="0" marR="0" lvl="0" indent="0" algn="ctr" defTabSz="914400" rtl="0" eaLnBrk="0" fontAlgn="base" latinLnBrk="0" hangingPunct="0">
                        <a:lnSpc>
                          <a:spcPct val="90000"/>
                        </a:lnSpc>
                        <a:spcBef>
                          <a:spcPts val="1000"/>
                        </a:spcBef>
                        <a:spcAft>
                          <a:spcPct val="0"/>
                        </a:spcAft>
                        <a:buClrTx/>
                        <a:buSzTx/>
                        <a:buFont typeface="Arial" panose="020B0604020202020204" pitchFamily="34" charset="0"/>
                        <a:buNone/>
                      </a:pPr>
                      <a:r>
                        <a:rPr kumimoji="0" lang="zh-CN" altLang="zh-CN" sz="1800" b="1" i="0" u="none" strike="noStrike" cap="none" normalizeH="0" baseline="0" dirty="0" smtClean="0">
                          <a:ln>
                            <a:noFill/>
                          </a:ln>
                          <a:solidFill>
                            <a:srgbClr val="FF0000"/>
                          </a:solidFill>
                          <a:effectLst/>
                          <a:latin typeface="微软雅黑" panose="020B0503020204020204" pitchFamily="34" charset="-122"/>
                          <a:ea typeface="微软雅黑" panose="020B0503020204020204" pitchFamily="34" charset="-122"/>
                          <a:sym typeface="Arial" panose="020B0604020202020204" pitchFamily="34" charset="0"/>
                        </a:rPr>
                        <a:t>√</a:t>
                      </a:r>
                      <a:endParaRPr kumimoji="0" lang="zh-CN" altLang="zh-CN" sz="1800" b="0" i="0" u="none" strike="noStrike" cap="none" normalizeH="0" baseline="0" dirty="0" smtClean="0">
                        <a:ln>
                          <a:noFill/>
                        </a:ln>
                        <a:solidFill>
                          <a:srgbClr val="FF0000"/>
                        </a:solidFill>
                        <a:effectLst/>
                        <a:latin typeface="Calibri" panose="020F0502020204030204" pitchFamily="34" charset="0"/>
                        <a:ea typeface="等线" panose="02010600030101010101" charset="-122"/>
                        <a:sym typeface="Calibri" panose="020F0502020204030204" pitchFamily="34" charset="0"/>
                      </a:endParaRPr>
                    </a:p>
                  </a:txBody>
                  <a:tcPr marL="90159" marR="90159" marT="47001" marB="47001" anchor="ctr" horzOverflow="overflow">
                    <a:lnL w="6350" cap="flat" cmpd="sng" algn="ctr">
                      <a:solidFill>
                        <a:srgbClr val="000000"/>
                      </a:solidFill>
                      <a:prstDash val="solid"/>
                      <a:round/>
                      <a:headEnd type="none" w="med" len="med"/>
                      <a:tailEnd type="none" w="med" len="med"/>
                    </a:lnL>
                    <a:lnR w="1524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DDEAF6"/>
                    </a:solidFill>
                  </a:tcPr>
                </a:tc>
                <a:extLst>
                  <a:ext uri="{0D108BD9-81ED-4DB2-BD59-A6C34878D82A}">
                    <a16:rowId xmlns:a16="http://schemas.microsoft.com/office/drawing/2014/main" xmlns="" val="10006"/>
                  </a:ext>
                </a:extLst>
              </a:tr>
              <a:tr h="423961">
                <a:tc>
                  <a:txBody>
                    <a:bodyPr/>
                    <a:lstStyle/>
                    <a:p>
                      <a:pPr marL="0" marR="0" lvl="0" indent="0" algn="ctr" defTabSz="914400" rtl="0" eaLnBrk="0" fontAlgn="base" latinLnBrk="0" hangingPunct="0">
                        <a:lnSpc>
                          <a:spcPct val="90000"/>
                        </a:lnSpc>
                        <a:spcBef>
                          <a:spcPts val="1000"/>
                        </a:spcBef>
                        <a:spcAft>
                          <a:spcPct val="0"/>
                        </a:spcAft>
                        <a:buClrTx/>
                        <a:buSzTx/>
                        <a:buFont typeface="Arial" panose="020B0604020202020204" pitchFamily="34" charset="0"/>
                        <a:buNone/>
                      </a:pPr>
                      <a:r>
                        <a:rPr kumimoji="0" lang="zh-CN" altLang="zh-CN" sz="1800" b="1"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sym typeface="微软雅黑" panose="020B0503020204020204" pitchFamily="34" charset="-122"/>
                        </a:rPr>
                        <a:t>9M</a:t>
                      </a:r>
                      <a:r>
                        <a:rPr kumimoji="0" lang="zh-CN" altLang="en-US" sz="1800" b="1"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sym typeface="微软雅黑" panose="020B0503020204020204" pitchFamily="34" charset="-122"/>
                        </a:rPr>
                        <a:t>（仅电票）</a:t>
                      </a:r>
                      <a:endParaRPr kumimoji="0" lang="zh-CN" altLang="zh-CN" sz="1800" b="0" i="0" u="none" strike="noStrike" cap="none" normalizeH="0" baseline="0" dirty="0" smtClean="0">
                        <a:ln>
                          <a:noFill/>
                        </a:ln>
                        <a:solidFill>
                          <a:schemeClr val="tx1"/>
                        </a:solidFill>
                        <a:effectLst/>
                        <a:latin typeface="Calibri" panose="020F0502020204030204" pitchFamily="34" charset="0"/>
                        <a:ea typeface="等线" panose="02010600030101010101" charset="-122"/>
                        <a:sym typeface="Calibri" panose="020F0502020204030204" pitchFamily="34" charset="0"/>
                      </a:endParaRPr>
                    </a:p>
                  </a:txBody>
                  <a:tcPr marL="90159" marR="90159" marT="47001" marB="47001" anchor="ctr" horzOverflow="overflow">
                    <a:lnL w="1524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DDEAF6"/>
                    </a:solidFill>
                  </a:tcPr>
                </a:tc>
                <a:tc>
                  <a:txBody>
                    <a:bodyPr/>
                    <a:lstStyle/>
                    <a:p>
                      <a:pPr marL="0" marR="0" lvl="0" indent="0" algn="ctr" defTabSz="914400" rtl="0" eaLnBrk="0" fontAlgn="base" latinLnBrk="0" hangingPunct="0">
                        <a:lnSpc>
                          <a:spcPct val="90000"/>
                        </a:lnSpc>
                        <a:spcBef>
                          <a:spcPts val="1000"/>
                        </a:spcBef>
                        <a:spcAft>
                          <a:spcPct val="0"/>
                        </a:spcAft>
                        <a:buClrTx/>
                        <a:buSzTx/>
                        <a:buFont typeface="Arial" panose="020B0604020202020204" pitchFamily="34" charset="0"/>
                        <a:buNone/>
                      </a:pPr>
                      <a:r>
                        <a:rPr kumimoji="0" lang="zh-CN" altLang="zh-CN" sz="1800" b="1" i="0" u="none" strike="noStrike" cap="none" normalizeH="0" baseline="0" smtClean="0">
                          <a:ln>
                            <a:noFill/>
                          </a:ln>
                          <a:solidFill>
                            <a:srgbClr val="000000"/>
                          </a:solidFill>
                          <a:effectLst/>
                          <a:latin typeface="微软雅黑" panose="020B0503020204020204" pitchFamily="34" charset="-122"/>
                          <a:ea typeface="微软雅黑" panose="020B0503020204020204" pitchFamily="34" charset="-122"/>
                          <a:sym typeface="Arial" panose="020B0604020202020204" pitchFamily="34" charset="0"/>
                        </a:rPr>
                        <a:t>√</a:t>
                      </a:r>
                      <a:endParaRPr kumimoji="0" lang="zh-CN" altLang="zh-CN" sz="1800" b="0" i="0" u="none" strike="noStrike" cap="none" normalizeH="0" baseline="0" smtClean="0">
                        <a:ln>
                          <a:noFill/>
                        </a:ln>
                        <a:solidFill>
                          <a:schemeClr val="tx1"/>
                        </a:solidFill>
                        <a:effectLst/>
                        <a:latin typeface="Calibri" panose="020F0502020204030204" pitchFamily="34" charset="0"/>
                        <a:ea typeface="等线" panose="02010600030101010101" charset="-122"/>
                        <a:sym typeface="Calibri" panose="020F0502020204030204" pitchFamily="34" charset="0"/>
                      </a:endParaRPr>
                    </a:p>
                  </a:txBody>
                  <a:tcPr marL="90159" marR="90159" marT="47001" marB="47001"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DDEAF6"/>
                    </a:solidFill>
                  </a:tcPr>
                </a:tc>
                <a:tc>
                  <a:txBody>
                    <a:bodyPr/>
                    <a:lstStyle/>
                    <a:p>
                      <a:pPr marL="0" marR="0" lvl="0" indent="0" algn="ctr" defTabSz="914400" rtl="0" eaLnBrk="0" fontAlgn="base" latinLnBrk="0" hangingPunct="0">
                        <a:lnSpc>
                          <a:spcPct val="90000"/>
                        </a:lnSpc>
                        <a:spcBef>
                          <a:spcPts val="1000"/>
                        </a:spcBef>
                        <a:spcAft>
                          <a:spcPct val="0"/>
                        </a:spcAft>
                        <a:buClrTx/>
                        <a:buSzTx/>
                        <a:buFont typeface="Arial" panose="020B0604020202020204" pitchFamily="34" charset="0"/>
                        <a:buNone/>
                      </a:pPr>
                      <a:r>
                        <a:rPr kumimoji="0" lang="zh-CN" altLang="zh-CN" sz="1800" b="1"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sym typeface="Arial" panose="020B0604020202020204" pitchFamily="34" charset="0"/>
                        </a:rPr>
                        <a:t>√</a:t>
                      </a:r>
                      <a:endParaRPr kumimoji="0" lang="zh-CN" altLang="zh-CN" sz="1800" b="0" i="0" u="none" strike="noStrike" cap="none" normalizeH="0" baseline="0" dirty="0" smtClean="0">
                        <a:ln>
                          <a:noFill/>
                        </a:ln>
                        <a:solidFill>
                          <a:schemeClr val="tx1"/>
                        </a:solidFill>
                        <a:effectLst/>
                        <a:latin typeface="Calibri" panose="020F0502020204030204" pitchFamily="34" charset="0"/>
                        <a:ea typeface="等线" panose="02010600030101010101" charset="-122"/>
                        <a:sym typeface="Calibri" panose="020F0502020204030204" pitchFamily="34" charset="0"/>
                      </a:endParaRPr>
                    </a:p>
                  </a:txBody>
                  <a:tcPr marL="90159" marR="90159" marT="47001" marB="47001"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DDEAF6"/>
                    </a:solidFill>
                  </a:tcPr>
                </a:tc>
                <a:tc>
                  <a:txBody>
                    <a:bodyPr/>
                    <a:lstStyle/>
                    <a:p>
                      <a:pPr marL="0" marR="0" lvl="0" indent="0" algn="ctr" defTabSz="914400" rtl="0" eaLnBrk="0" fontAlgn="base" latinLnBrk="0" hangingPunct="0">
                        <a:lnSpc>
                          <a:spcPct val="90000"/>
                        </a:lnSpc>
                        <a:spcBef>
                          <a:spcPts val="1000"/>
                        </a:spcBef>
                        <a:spcAft>
                          <a:spcPct val="0"/>
                        </a:spcAft>
                        <a:buClrTx/>
                        <a:buSzTx/>
                        <a:buFont typeface="Arial" panose="020B0604020202020204" pitchFamily="34" charset="0"/>
                        <a:buNone/>
                      </a:pPr>
                      <a:r>
                        <a:rPr kumimoji="0" lang="zh-CN" altLang="zh-CN" sz="1800" b="1" i="0" u="none" strike="noStrike" cap="none" normalizeH="0" baseline="0" dirty="0" smtClean="0">
                          <a:ln>
                            <a:noFill/>
                          </a:ln>
                          <a:solidFill>
                            <a:srgbClr val="FF0000"/>
                          </a:solidFill>
                          <a:effectLst/>
                          <a:latin typeface="微软雅黑" panose="020B0503020204020204" pitchFamily="34" charset="-122"/>
                          <a:ea typeface="微软雅黑" panose="020B0503020204020204" pitchFamily="34" charset="-122"/>
                          <a:sym typeface="Arial" panose="020B0604020202020204" pitchFamily="34" charset="0"/>
                        </a:rPr>
                        <a:t>√</a:t>
                      </a:r>
                      <a:endParaRPr kumimoji="0" lang="zh-CN" altLang="zh-CN" sz="1800" b="0" i="0" u="none" strike="noStrike" cap="none" normalizeH="0" baseline="0" dirty="0" smtClean="0">
                        <a:ln>
                          <a:noFill/>
                        </a:ln>
                        <a:solidFill>
                          <a:srgbClr val="FF0000"/>
                        </a:solidFill>
                        <a:effectLst/>
                        <a:latin typeface="Calibri" panose="020F0502020204030204" pitchFamily="34" charset="0"/>
                        <a:ea typeface="等线" panose="02010600030101010101" charset="-122"/>
                        <a:sym typeface="Calibri" panose="020F0502020204030204" pitchFamily="34" charset="0"/>
                      </a:endParaRPr>
                    </a:p>
                  </a:txBody>
                  <a:tcPr marL="90159" marR="90159" marT="47001" marB="47001" anchor="ctr" horzOverflow="overflow">
                    <a:lnL w="6350" cap="flat" cmpd="sng" algn="ctr">
                      <a:solidFill>
                        <a:srgbClr val="000000"/>
                      </a:solidFill>
                      <a:prstDash val="solid"/>
                      <a:round/>
                      <a:headEnd type="none" w="med" len="med"/>
                      <a:tailEnd type="none" w="med" len="med"/>
                    </a:lnL>
                    <a:lnR w="1524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DDEAF6"/>
                    </a:solidFill>
                  </a:tcPr>
                </a:tc>
                <a:extLst>
                  <a:ext uri="{0D108BD9-81ED-4DB2-BD59-A6C34878D82A}">
                    <a16:rowId xmlns:a16="http://schemas.microsoft.com/office/drawing/2014/main" xmlns="" val="10007"/>
                  </a:ext>
                </a:extLst>
              </a:tr>
              <a:tr h="422373">
                <a:tc>
                  <a:txBody>
                    <a:bodyPr/>
                    <a:lstStyle/>
                    <a:p>
                      <a:pPr marL="0" marR="0" lvl="0" indent="0" algn="ctr" defTabSz="914400" rtl="0" eaLnBrk="0" fontAlgn="base" latinLnBrk="0" hangingPunct="0">
                        <a:lnSpc>
                          <a:spcPct val="90000"/>
                        </a:lnSpc>
                        <a:spcBef>
                          <a:spcPts val="1000"/>
                        </a:spcBef>
                        <a:spcAft>
                          <a:spcPct val="0"/>
                        </a:spcAft>
                        <a:buClrTx/>
                        <a:buSzTx/>
                        <a:buFont typeface="Arial" panose="020B0604020202020204" pitchFamily="34" charset="0"/>
                        <a:buNone/>
                      </a:pPr>
                      <a:r>
                        <a:rPr kumimoji="0" lang="zh-CN" altLang="zh-CN" sz="1800" b="1"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sym typeface="微软雅黑" panose="020B0503020204020204" pitchFamily="34" charset="-122"/>
                        </a:rPr>
                        <a:t>1Y</a:t>
                      </a:r>
                      <a:r>
                        <a:rPr kumimoji="0" lang="zh-CN" altLang="en-US" sz="1800" b="1"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sym typeface="微软雅黑" panose="020B0503020204020204" pitchFamily="34" charset="-122"/>
                        </a:rPr>
                        <a:t>（仅电票）</a:t>
                      </a:r>
                      <a:endParaRPr kumimoji="0" lang="zh-CN" altLang="zh-CN" sz="1800" b="0" i="0" u="none" strike="noStrike" cap="none" normalizeH="0" baseline="0" dirty="0" smtClean="0">
                        <a:ln>
                          <a:noFill/>
                        </a:ln>
                        <a:solidFill>
                          <a:schemeClr val="tx1"/>
                        </a:solidFill>
                        <a:effectLst/>
                        <a:latin typeface="Calibri" panose="020F0502020204030204" pitchFamily="34" charset="0"/>
                        <a:ea typeface="等线" panose="02010600030101010101" charset="-122"/>
                        <a:sym typeface="Calibri" panose="020F0502020204030204" pitchFamily="34" charset="0"/>
                      </a:endParaRPr>
                    </a:p>
                  </a:txBody>
                  <a:tcPr marL="90159" marR="90159" marT="47001" marB="47001" anchor="ctr" horzOverflow="overflow">
                    <a:lnL w="1524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5240" cap="flat" cmpd="sng" algn="ctr">
                      <a:solidFill>
                        <a:srgbClr val="000000"/>
                      </a:solidFill>
                      <a:prstDash val="solid"/>
                      <a:round/>
                      <a:headEnd type="none" w="med" len="med"/>
                      <a:tailEnd type="none" w="med" len="med"/>
                    </a:lnB>
                    <a:lnTlToBr>
                      <a:noFill/>
                    </a:lnTlToBr>
                    <a:lnBlToTr>
                      <a:noFill/>
                    </a:lnBlToTr>
                    <a:solidFill>
                      <a:srgbClr val="DDEAF6"/>
                    </a:solidFill>
                  </a:tcPr>
                </a:tc>
                <a:tc>
                  <a:txBody>
                    <a:bodyPr/>
                    <a:lstStyle/>
                    <a:p>
                      <a:pPr marL="0" marR="0" lvl="0" indent="0" algn="ctr" defTabSz="914400" rtl="0" eaLnBrk="0" fontAlgn="base" latinLnBrk="0" hangingPunct="0">
                        <a:lnSpc>
                          <a:spcPct val="90000"/>
                        </a:lnSpc>
                        <a:spcBef>
                          <a:spcPts val="1000"/>
                        </a:spcBef>
                        <a:spcAft>
                          <a:spcPct val="0"/>
                        </a:spcAft>
                        <a:buClrTx/>
                        <a:buSzTx/>
                        <a:buFont typeface="Arial" panose="020B0604020202020204" pitchFamily="34" charset="0"/>
                        <a:buNone/>
                      </a:pPr>
                      <a:r>
                        <a:rPr kumimoji="0" lang="zh-CN" altLang="zh-CN" sz="1800" b="1" i="0" u="none" strike="noStrike" cap="none" normalizeH="0" baseline="0" smtClean="0">
                          <a:ln>
                            <a:noFill/>
                          </a:ln>
                          <a:solidFill>
                            <a:srgbClr val="000000"/>
                          </a:solidFill>
                          <a:effectLst/>
                          <a:latin typeface="微软雅黑" panose="020B0503020204020204" pitchFamily="34" charset="-122"/>
                          <a:ea typeface="微软雅黑" panose="020B0503020204020204" pitchFamily="34" charset="-122"/>
                          <a:sym typeface="Arial" panose="020B0604020202020204" pitchFamily="34" charset="0"/>
                        </a:rPr>
                        <a:t>√</a:t>
                      </a:r>
                      <a:endParaRPr kumimoji="0" lang="zh-CN" altLang="zh-CN" sz="1800" b="0" i="0" u="none" strike="noStrike" cap="none" normalizeH="0" baseline="0" smtClean="0">
                        <a:ln>
                          <a:noFill/>
                        </a:ln>
                        <a:solidFill>
                          <a:schemeClr val="tx1"/>
                        </a:solidFill>
                        <a:effectLst/>
                        <a:latin typeface="Calibri" panose="020F0502020204030204" pitchFamily="34" charset="0"/>
                        <a:ea typeface="等线" panose="02010600030101010101" charset="-122"/>
                        <a:sym typeface="Calibri" panose="020F0502020204030204" pitchFamily="34" charset="0"/>
                      </a:endParaRPr>
                    </a:p>
                  </a:txBody>
                  <a:tcPr marL="90159" marR="90159" marT="47001" marB="47001"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5240" cap="flat" cmpd="sng" algn="ctr">
                      <a:solidFill>
                        <a:srgbClr val="000000"/>
                      </a:solidFill>
                      <a:prstDash val="solid"/>
                      <a:round/>
                      <a:headEnd type="none" w="med" len="med"/>
                      <a:tailEnd type="none" w="med" len="med"/>
                    </a:lnB>
                    <a:lnTlToBr>
                      <a:noFill/>
                    </a:lnTlToBr>
                    <a:lnBlToTr>
                      <a:noFill/>
                    </a:lnBlToTr>
                    <a:solidFill>
                      <a:srgbClr val="DDEAF6"/>
                    </a:solidFill>
                  </a:tcPr>
                </a:tc>
                <a:tc>
                  <a:txBody>
                    <a:bodyPr/>
                    <a:lstStyle/>
                    <a:p>
                      <a:pPr marL="0" marR="0" lvl="0" indent="0" algn="ctr" defTabSz="914400" rtl="0" eaLnBrk="0" fontAlgn="base" latinLnBrk="0" hangingPunct="0">
                        <a:lnSpc>
                          <a:spcPct val="90000"/>
                        </a:lnSpc>
                        <a:spcBef>
                          <a:spcPts val="1000"/>
                        </a:spcBef>
                        <a:spcAft>
                          <a:spcPct val="0"/>
                        </a:spcAft>
                        <a:buClrTx/>
                        <a:buSzTx/>
                        <a:buFont typeface="Arial" panose="020B0604020202020204" pitchFamily="34" charset="0"/>
                        <a:buNone/>
                      </a:pPr>
                      <a:r>
                        <a:rPr kumimoji="0" lang="zh-CN" altLang="zh-CN" sz="1800" b="1"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sym typeface="Arial" panose="020B0604020202020204" pitchFamily="34" charset="0"/>
                        </a:rPr>
                        <a:t>√</a:t>
                      </a:r>
                      <a:endParaRPr kumimoji="0" lang="zh-CN" altLang="zh-CN" sz="1800" b="0" i="0" u="none" strike="noStrike" cap="none" normalizeH="0" baseline="0" dirty="0" smtClean="0">
                        <a:ln>
                          <a:noFill/>
                        </a:ln>
                        <a:solidFill>
                          <a:schemeClr val="tx1"/>
                        </a:solidFill>
                        <a:effectLst/>
                        <a:latin typeface="Calibri" panose="020F0502020204030204" pitchFamily="34" charset="0"/>
                        <a:ea typeface="等线" panose="02010600030101010101" charset="-122"/>
                        <a:sym typeface="Calibri" panose="020F0502020204030204" pitchFamily="34" charset="0"/>
                      </a:endParaRPr>
                    </a:p>
                  </a:txBody>
                  <a:tcPr marL="90159" marR="90159" marT="47001" marB="47001"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5240" cap="flat" cmpd="sng" algn="ctr">
                      <a:solidFill>
                        <a:srgbClr val="000000"/>
                      </a:solidFill>
                      <a:prstDash val="solid"/>
                      <a:round/>
                      <a:headEnd type="none" w="med" len="med"/>
                      <a:tailEnd type="none" w="med" len="med"/>
                    </a:lnB>
                    <a:lnTlToBr>
                      <a:noFill/>
                    </a:lnTlToBr>
                    <a:lnBlToTr>
                      <a:noFill/>
                    </a:lnBlToTr>
                    <a:solidFill>
                      <a:srgbClr val="DDEAF6"/>
                    </a:solidFill>
                  </a:tcPr>
                </a:tc>
                <a:tc>
                  <a:txBody>
                    <a:bodyPr/>
                    <a:lstStyle/>
                    <a:p>
                      <a:pPr marL="0" marR="0" lvl="0" indent="0" algn="ctr" defTabSz="914400" rtl="0" eaLnBrk="0" fontAlgn="base" latinLnBrk="0" hangingPunct="0">
                        <a:lnSpc>
                          <a:spcPct val="90000"/>
                        </a:lnSpc>
                        <a:spcBef>
                          <a:spcPts val="1000"/>
                        </a:spcBef>
                        <a:spcAft>
                          <a:spcPct val="0"/>
                        </a:spcAft>
                        <a:buClrTx/>
                        <a:buSzTx/>
                        <a:buFont typeface="Arial" panose="020B0604020202020204" pitchFamily="34" charset="0"/>
                        <a:buNone/>
                      </a:pPr>
                      <a:r>
                        <a:rPr kumimoji="0" lang="zh-CN" altLang="zh-CN" sz="1800" b="1" i="0" u="none" strike="noStrike" cap="none" normalizeH="0" baseline="0" dirty="0" smtClean="0">
                          <a:ln>
                            <a:noFill/>
                          </a:ln>
                          <a:solidFill>
                            <a:srgbClr val="FF0000"/>
                          </a:solidFill>
                          <a:effectLst/>
                          <a:latin typeface="微软雅黑" panose="020B0503020204020204" pitchFamily="34" charset="-122"/>
                          <a:ea typeface="微软雅黑" panose="020B0503020204020204" pitchFamily="34" charset="-122"/>
                          <a:sym typeface="Arial" panose="020B0604020202020204" pitchFamily="34" charset="0"/>
                        </a:rPr>
                        <a:t>√</a:t>
                      </a:r>
                      <a:endParaRPr kumimoji="0" lang="zh-CN" altLang="zh-CN" sz="1800" b="0" i="0" u="none" strike="noStrike" cap="none" normalizeH="0" baseline="0" dirty="0" smtClean="0">
                        <a:ln>
                          <a:noFill/>
                        </a:ln>
                        <a:solidFill>
                          <a:srgbClr val="FF0000"/>
                        </a:solidFill>
                        <a:effectLst/>
                        <a:latin typeface="Calibri" panose="020F0502020204030204" pitchFamily="34" charset="0"/>
                        <a:ea typeface="等线" panose="02010600030101010101" charset="-122"/>
                        <a:sym typeface="Calibri" panose="020F0502020204030204" pitchFamily="34" charset="0"/>
                      </a:endParaRPr>
                    </a:p>
                  </a:txBody>
                  <a:tcPr marL="90159" marR="90159" marT="47001" marB="47001" anchor="ctr" horzOverflow="overflow">
                    <a:lnL w="6350" cap="flat" cmpd="sng" algn="ctr">
                      <a:solidFill>
                        <a:srgbClr val="000000"/>
                      </a:solidFill>
                      <a:prstDash val="solid"/>
                      <a:round/>
                      <a:headEnd type="none" w="med" len="med"/>
                      <a:tailEnd type="none" w="med" len="med"/>
                    </a:lnL>
                    <a:lnR w="1524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5240" cap="flat" cmpd="sng" algn="ctr">
                      <a:solidFill>
                        <a:srgbClr val="000000"/>
                      </a:solidFill>
                      <a:prstDash val="solid"/>
                      <a:round/>
                      <a:headEnd type="none" w="med" len="med"/>
                      <a:tailEnd type="none" w="med" len="med"/>
                    </a:lnB>
                    <a:lnTlToBr>
                      <a:noFill/>
                    </a:lnTlToBr>
                    <a:lnBlToTr>
                      <a:noFill/>
                    </a:lnBlToTr>
                    <a:solidFill>
                      <a:srgbClr val="DDEAF6"/>
                    </a:solidFill>
                  </a:tcPr>
                </a:tc>
                <a:extLst>
                  <a:ext uri="{0D108BD9-81ED-4DB2-BD59-A6C34878D82A}">
                    <a16:rowId xmlns:a16="http://schemas.microsoft.com/office/drawing/2014/main" xmlns="" val="10008"/>
                  </a:ext>
                </a:extLst>
              </a:tr>
            </a:tbl>
          </a:graphicData>
        </a:graphic>
      </p:graphicFrame>
    </p:spTree>
    <p:extLst>
      <p:ext uri="{BB962C8B-B14F-4D97-AF65-F5344CB8AC3E}">
        <p14:creationId xmlns:p14="http://schemas.microsoft.com/office/powerpoint/2010/main" val="146313169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椭圆 30"/>
          <p:cNvSpPr>
            <a:spLocks noChangeArrowheads="1"/>
          </p:cNvSpPr>
          <p:nvPr/>
        </p:nvSpPr>
        <p:spPr bwMode="auto">
          <a:xfrm>
            <a:off x="10372435" y="139732"/>
            <a:ext cx="950259" cy="943194"/>
          </a:xfrm>
          <a:prstGeom prst="ellipse">
            <a:avLst/>
          </a:prstGeom>
          <a:solidFill>
            <a:srgbClr val="FFC000"/>
          </a:solidFill>
          <a:ln w="9525">
            <a:noFill/>
            <a:round/>
          </a:ln>
        </p:spPr>
        <p:txBody>
          <a:bodyPr lIns="112864" tIns="56432" rIns="112864" bIns="56432" anchor="ctr"/>
          <a:lstStyle/>
          <a:p>
            <a:pPr algn="ctr"/>
            <a:endParaRPr lang="zh-CN" altLang="en-US" sz="1400">
              <a:solidFill>
                <a:srgbClr val="FFFFFF"/>
              </a:solidFill>
              <a:latin typeface="宋体" panose="02010600030101010101" pitchFamily="2" charset="-122"/>
              <a:sym typeface="宋体" panose="02010600030101010101" pitchFamily="2" charset="-122"/>
            </a:endParaRPr>
          </a:p>
        </p:txBody>
      </p:sp>
      <p:sp>
        <p:nvSpPr>
          <p:cNvPr id="23555" name="矩形 27"/>
          <p:cNvSpPr>
            <a:spLocks noChangeArrowheads="1"/>
          </p:cNvSpPr>
          <p:nvPr/>
        </p:nvSpPr>
        <p:spPr bwMode="auto">
          <a:xfrm>
            <a:off x="10583" y="6276842"/>
            <a:ext cx="12179830" cy="574808"/>
          </a:xfrm>
          <a:prstGeom prst="rect">
            <a:avLst/>
          </a:prstGeom>
          <a:solidFill>
            <a:srgbClr val="002060"/>
          </a:solidFill>
          <a:ln w="9525">
            <a:noFill/>
            <a:miter lim="800000"/>
          </a:ln>
        </p:spPr>
        <p:txBody>
          <a:bodyPr lIns="112864" tIns="56432" rIns="112864" bIns="56432" anchor="ctr"/>
          <a:lstStyle/>
          <a:p>
            <a:pPr algn="ctr"/>
            <a:endParaRPr lang="zh-CN" altLang="en-US">
              <a:solidFill>
                <a:srgbClr val="FFFFFF"/>
              </a:solidFill>
              <a:latin typeface="宋体" panose="02010600030101010101" pitchFamily="2" charset="-122"/>
              <a:sym typeface="宋体" panose="02010600030101010101" pitchFamily="2" charset="-122"/>
            </a:endParaRPr>
          </a:p>
        </p:txBody>
      </p:sp>
      <p:sp>
        <p:nvSpPr>
          <p:cNvPr id="23556" name="矩形 28"/>
          <p:cNvSpPr>
            <a:spLocks noChangeArrowheads="1"/>
          </p:cNvSpPr>
          <p:nvPr/>
        </p:nvSpPr>
        <p:spPr bwMode="auto">
          <a:xfrm>
            <a:off x="10583" y="6264139"/>
            <a:ext cx="12179830" cy="125441"/>
          </a:xfrm>
          <a:prstGeom prst="rect">
            <a:avLst/>
          </a:prstGeom>
          <a:solidFill>
            <a:srgbClr val="595959"/>
          </a:solidFill>
          <a:ln w="9525">
            <a:noFill/>
            <a:miter lim="800000"/>
          </a:ln>
        </p:spPr>
        <p:txBody>
          <a:bodyPr lIns="112864" tIns="56432" rIns="112864" bIns="56432" anchor="ctr"/>
          <a:lstStyle/>
          <a:p>
            <a:pPr algn="ctr"/>
            <a:endParaRPr lang="zh-CN" altLang="en-US">
              <a:solidFill>
                <a:srgbClr val="FFFFFF"/>
              </a:solidFill>
              <a:latin typeface="宋体" panose="02010600030101010101" pitchFamily="2" charset="-122"/>
              <a:sym typeface="宋体" panose="02010600030101010101" pitchFamily="2" charset="-122"/>
            </a:endParaRPr>
          </a:p>
        </p:txBody>
      </p:sp>
      <p:sp>
        <p:nvSpPr>
          <p:cNvPr id="23557" name="矩形 3"/>
          <p:cNvSpPr>
            <a:spLocks noChangeArrowheads="1"/>
          </p:cNvSpPr>
          <p:nvPr/>
        </p:nvSpPr>
        <p:spPr bwMode="auto">
          <a:xfrm>
            <a:off x="10918463" y="541463"/>
            <a:ext cx="1271950" cy="431900"/>
          </a:xfrm>
          <a:prstGeom prst="rect">
            <a:avLst/>
          </a:prstGeom>
          <a:solidFill>
            <a:srgbClr val="002060"/>
          </a:solidFill>
          <a:ln w="9525">
            <a:noFill/>
            <a:miter lim="800000"/>
          </a:ln>
        </p:spPr>
        <p:txBody>
          <a:bodyPr lIns="112864" tIns="56432" rIns="112864" bIns="56432" anchor="ctr"/>
          <a:lstStyle/>
          <a:p>
            <a:pPr algn="ctr"/>
            <a:fld id="{72EE37FE-8ED4-46D8-B08A-2711C57BD84F}" type="slidenum">
              <a:rPr lang="zh-CN" altLang="zh-CN" b="1">
                <a:solidFill>
                  <a:srgbClr val="FFFFFF"/>
                </a:solidFill>
                <a:ea typeface="方正兰亭细黑_GBK"/>
                <a:cs typeface="方正兰亭细黑_GBK"/>
              </a:rPr>
              <a:pPr algn="ctr"/>
              <a:t>4</a:t>
            </a:fld>
            <a:endParaRPr lang="zh-CN" altLang="zh-CN" b="1">
              <a:solidFill>
                <a:srgbClr val="FFFFFF"/>
              </a:solidFill>
              <a:ea typeface="方正兰亭细黑_GBK"/>
              <a:cs typeface="方正兰亭细黑_GBK"/>
            </a:endParaRPr>
          </a:p>
        </p:txBody>
      </p:sp>
      <p:sp>
        <p:nvSpPr>
          <p:cNvPr id="23558" name="矩形 4"/>
          <p:cNvSpPr>
            <a:spLocks noChangeArrowheads="1"/>
          </p:cNvSpPr>
          <p:nvPr/>
        </p:nvSpPr>
        <p:spPr bwMode="auto">
          <a:xfrm>
            <a:off x="10810527" y="541463"/>
            <a:ext cx="74074" cy="431900"/>
          </a:xfrm>
          <a:prstGeom prst="rect">
            <a:avLst/>
          </a:prstGeom>
          <a:solidFill>
            <a:srgbClr val="002060"/>
          </a:solidFill>
          <a:ln w="9525">
            <a:noFill/>
            <a:miter lim="800000"/>
          </a:ln>
        </p:spPr>
        <p:txBody>
          <a:bodyPr lIns="112864" tIns="56432" rIns="112864" bIns="56432" anchor="ctr"/>
          <a:lstStyle/>
          <a:p>
            <a:pPr algn="ctr"/>
            <a:endParaRPr lang="zh-CN" altLang="zh-CN">
              <a:solidFill>
                <a:srgbClr val="FFFFFF"/>
              </a:solidFill>
              <a:ea typeface="方正兰亭细黑_GBK"/>
              <a:cs typeface="方正兰亭细黑_GBK"/>
            </a:endParaRPr>
          </a:p>
        </p:txBody>
      </p:sp>
      <p:sp>
        <p:nvSpPr>
          <p:cNvPr id="23559" name="矩形 5"/>
          <p:cNvSpPr>
            <a:spLocks noChangeArrowheads="1"/>
          </p:cNvSpPr>
          <p:nvPr/>
        </p:nvSpPr>
        <p:spPr bwMode="auto">
          <a:xfrm>
            <a:off x="10711057" y="744711"/>
            <a:ext cx="63492" cy="225478"/>
          </a:xfrm>
          <a:prstGeom prst="rect">
            <a:avLst/>
          </a:prstGeom>
          <a:solidFill>
            <a:srgbClr val="002060"/>
          </a:solidFill>
          <a:ln w="9525">
            <a:noFill/>
            <a:miter lim="800000"/>
          </a:ln>
        </p:spPr>
        <p:txBody>
          <a:bodyPr lIns="112864" tIns="56432" rIns="112864" bIns="56432" anchor="ctr"/>
          <a:lstStyle/>
          <a:p>
            <a:pPr algn="ctr"/>
            <a:endParaRPr lang="zh-CN" altLang="zh-CN">
              <a:solidFill>
                <a:srgbClr val="FFFFFF"/>
              </a:solidFill>
              <a:ea typeface="方正兰亭细黑_GBK"/>
              <a:cs typeface="方正兰亭细黑_GBK"/>
            </a:endParaRPr>
          </a:p>
        </p:txBody>
      </p:sp>
      <p:grpSp>
        <p:nvGrpSpPr>
          <p:cNvPr id="3" name="Group 5"/>
          <p:cNvGrpSpPr/>
          <p:nvPr/>
        </p:nvGrpSpPr>
        <p:grpSpPr bwMode="auto">
          <a:xfrm>
            <a:off x="546029" y="-185781"/>
            <a:ext cx="6389720" cy="1216308"/>
            <a:chOff x="73029" y="20672"/>
            <a:chExt cx="6390121" cy="1217711"/>
          </a:xfrm>
        </p:grpSpPr>
        <p:grpSp>
          <p:nvGrpSpPr>
            <p:cNvPr id="4" name="Group 6"/>
            <p:cNvGrpSpPr/>
            <p:nvPr/>
          </p:nvGrpSpPr>
          <p:grpSpPr bwMode="auto">
            <a:xfrm>
              <a:off x="73029" y="20672"/>
              <a:ext cx="2429623" cy="1217711"/>
              <a:chOff x="73029" y="20672"/>
              <a:chExt cx="2429623" cy="1217711"/>
            </a:xfrm>
          </p:grpSpPr>
          <p:sp>
            <p:nvSpPr>
              <p:cNvPr id="23567" name="椭圆 30"/>
              <p:cNvSpPr>
                <a:spLocks noChangeArrowheads="1"/>
              </p:cNvSpPr>
              <p:nvPr/>
            </p:nvSpPr>
            <p:spPr bwMode="auto">
              <a:xfrm>
                <a:off x="73029" y="639218"/>
                <a:ext cx="620731" cy="599165"/>
              </a:xfrm>
              <a:prstGeom prst="ellipse">
                <a:avLst/>
              </a:prstGeom>
              <a:solidFill>
                <a:srgbClr val="FFC000"/>
              </a:solidFill>
              <a:ln w="9525">
                <a:noFill/>
                <a:round/>
              </a:ln>
            </p:spPr>
            <p:txBody>
              <a:bodyPr anchor="ctr"/>
              <a:lstStyle/>
              <a:p>
                <a:pPr algn="ctr"/>
                <a:endParaRPr lang="zh-CN" altLang="zh-CN" sz="1400">
                  <a:solidFill>
                    <a:srgbClr val="FFFFFF"/>
                  </a:solidFill>
                  <a:latin typeface="宋体" panose="02010600030101010101" pitchFamily="2" charset="-122"/>
                  <a:sym typeface="宋体" panose="02010600030101010101" pitchFamily="2" charset="-122"/>
                </a:endParaRPr>
              </a:p>
            </p:txBody>
          </p:sp>
          <p:sp>
            <p:nvSpPr>
              <p:cNvPr id="23568" name="TextBox 31"/>
              <p:cNvSpPr>
                <a:spLocks noChangeArrowheads="1"/>
              </p:cNvSpPr>
              <p:nvPr/>
            </p:nvSpPr>
            <p:spPr bwMode="auto">
              <a:xfrm>
                <a:off x="255563" y="20672"/>
                <a:ext cx="2247089" cy="1124680"/>
              </a:xfrm>
              <a:prstGeom prst="rect">
                <a:avLst/>
              </a:prstGeom>
              <a:noFill/>
              <a:ln w="9525">
                <a:noFill/>
                <a:miter lim="800000"/>
              </a:ln>
            </p:spPr>
            <p:txBody>
              <a:bodyPr>
                <a:spAutoFit/>
              </a:bodyPr>
              <a:lstStyle/>
              <a:p>
                <a:endParaRPr lang="zh-CN" altLang="en-US" sz="6700" dirty="0">
                  <a:sym typeface="Calibri" panose="020F0502020204030204" pitchFamily="34" charset="0"/>
                </a:endParaRPr>
              </a:p>
            </p:txBody>
          </p:sp>
        </p:grpSp>
        <p:sp>
          <p:nvSpPr>
            <p:cNvPr id="23565" name="TextBox 22"/>
            <p:cNvSpPr>
              <a:spLocks noChangeArrowheads="1"/>
            </p:cNvSpPr>
            <p:nvPr/>
          </p:nvSpPr>
          <p:spPr bwMode="auto">
            <a:xfrm>
              <a:off x="1542376" y="566071"/>
              <a:ext cx="4920774" cy="554637"/>
            </a:xfrm>
            <a:prstGeom prst="rect">
              <a:avLst/>
            </a:prstGeom>
            <a:noFill/>
            <a:ln w="9525">
              <a:noFill/>
              <a:miter lim="800000"/>
            </a:ln>
          </p:spPr>
          <p:txBody>
            <a:bodyPr>
              <a:spAutoFit/>
            </a:bodyPr>
            <a:lstStyle/>
            <a:p>
              <a:r>
                <a:rPr lang="zh-CN" altLang="en-US" sz="3000" b="1" dirty="0">
                  <a:solidFill>
                    <a:srgbClr val="262626"/>
                  </a:solidFill>
                  <a:latin typeface="微软雅黑" panose="020B0503020204020204" pitchFamily="34" charset="-122"/>
                  <a:ea typeface="微软雅黑" panose="020B0503020204020204" pitchFamily="34" charset="-122"/>
                  <a:sym typeface="Calibri" panose="020F0502020204030204" pitchFamily="34" charset="0"/>
                </a:rPr>
                <a:t>业务品种</a:t>
              </a:r>
              <a:endParaRPr lang="en-US" altLang="zh-CN" sz="3000" b="1" dirty="0">
                <a:solidFill>
                  <a:srgbClr val="262626"/>
                </a:solidFill>
                <a:latin typeface="微软雅黑" panose="020B0503020204020204" pitchFamily="34" charset="-122"/>
                <a:ea typeface="微软雅黑" panose="020B0503020204020204" pitchFamily="34" charset="-122"/>
                <a:sym typeface="Calibri" panose="020F0502020204030204" pitchFamily="34" charset="0"/>
              </a:endParaRPr>
            </a:p>
          </p:txBody>
        </p:sp>
        <p:sp>
          <p:nvSpPr>
            <p:cNvPr id="23566" name="直接连接符 21"/>
            <p:cNvSpPr>
              <a:spLocks noChangeShapeType="1"/>
            </p:cNvSpPr>
            <p:nvPr/>
          </p:nvSpPr>
          <p:spPr bwMode="auto">
            <a:xfrm>
              <a:off x="693760" y="1044733"/>
              <a:ext cx="3600400" cy="1"/>
            </a:xfrm>
            <a:prstGeom prst="line">
              <a:avLst/>
            </a:prstGeom>
            <a:noFill/>
            <a:ln w="19050">
              <a:solidFill>
                <a:srgbClr val="002060"/>
              </a:solidFill>
              <a:round/>
            </a:ln>
          </p:spPr>
          <p:txBody>
            <a:bodyPr/>
            <a:lstStyle/>
            <a:p>
              <a:endParaRPr lang="zh-CN" altLang="en-US"/>
            </a:p>
          </p:txBody>
        </p:sp>
      </p:grpSp>
      <p:sp>
        <p:nvSpPr>
          <p:cNvPr id="28" name="TextBox 31"/>
          <p:cNvSpPr/>
          <p:nvPr/>
        </p:nvSpPr>
        <p:spPr>
          <a:xfrm>
            <a:off x="335316" y="-147626"/>
            <a:ext cx="2303956" cy="1483572"/>
          </a:xfrm>
          <a:prstGeom prst="rect">
            <a:avLst/>
          </a:prstGeom>
          <a:noFill/>
          <a:ln w="9525">
            <a:noFill/>
          </a:ln>
        </p:spPr>
        <p:txBody>
          <a:bodyPr wrap="square" lIns="112864" tIns="56432" rIns="112864" bIns="56432">
            <a:spAutoFit/>
          </a:bodyPr>
          <a:lstStyle/>
          <a:p>
            <a:pPr lvl="0" eaLnBrk="1" hangingPunct="1"/>
            <a:r>
              <a:rPr lang="en-US" altLang="zh-CN" sz="8900" b="1" dirty="0" smtClean="0">
                <a:solidFill>
                  <a:srgbClr val="002060"/>
                </a:solidFill>
                <a:latin typeface="Times New Roman" panose="02020603050405020304" pitchFamily="18" charset="0"/>
                <a:sym typeface="Times New Roman" panose="02020603050405020304" pitchFamily="18" charset="0"/>
              </a:rPr>
              <a:t>1.</a:t>
            </a:r>
            <a:r>
              <a:rPr lang="en-US" altLang="zh-CN" sz="6700" b="1" dirty="0" smtClean="0">
                <a:solidFill>
                  <a:srgbClr val="002060"/>
                </a:solidFill>
                <a:latin typeface="Times New Roman" panose="02020603050405020304" pitchFamily="18" charset="0"/>
                <a:sym typeface="Times New Roman" panose="02020603050405020304" pitchFamily="18" charset="0"/>
              </a:rPr>
              <a:t>2</a:t>
            </a:r>
            <a:endParaRPr lang="zh-CN" altLang="en-US" sz="5900" dirty="0">
              <a:sym typeface="Calibri" panose="020F0502020204030204" pitchFamily="34" charset="0"/>
            </a:endParaRPr>
          </a:p>
        </p:txBody>
      </p:sp>
      <p:grpSp>
        <p:nvGrpSpPr>
          <p:cNvPr id="5" name="组合 4"/>
          <p:cNvGrpSpPr/>
          <p:nvPr/>
        </p:nvGrpSpPr>
        <p:grpSpPr>
          <a:xfrm>
            <a:off x="765068" y="1665598"/>
            <a:ext cx="4033994" cy="3983527"/>
            <a:chOff x="701779" y="1484333"/>
            <a:chExt cx="4485857" cy="4429737"/>
          </a:xfrm>
        </p:grpSpPr>
        <p:grpSp>
          <p:nvGrpSpPr>
            <p:cNvPr id="54" name="组合 53"/>
            <p:cNvGrpSpPr/>
            <p:nvPr/>
          </p:nvGrpSpPr>
          <p:grpSpPr>
            <a:xfrm>
              <a:off x="1153644" y="2163838"/>
              <a:ext cx="3582129" cy="3750232"/>
              <a:chOff x="7101716" y="2294639"/>
              <a:chExt cx="3299960" cy="3454821"/>
            </a:xfrm>
            <a:solidFill>
              <a:sysClr val="window" lastClr="FFFFFF">
                <a:lumMod val="85000"/>
              </a:sysClr>
            </a:solidFill>
          </p:grpSpPr>
          <p:sp>
            <p:nvSpPr>
              <p:cNvPr id="72" name="灰色圆形背景"/>
              <p:cNvSpPr>
                <a:spLocks noChangeArrowheads="1"/>
              </p:cNvSpPr>
              <p:nvPr/>
            </p:nvSpPr>
            <p:spPr bwMode="auto">
              <a:xfrm>
                <a:off x="7101716" y="2294639"/>
                <a:ext cx="3299960" cy="3301541"/>
              </a:xfrm>
              <a:custGeom>
                <a:avLst/>
                <a:gdLst>
                  <a:gd name="T0" fmla="*/ 2147483647 w 21600"/>
                  <a:gd name="T1" fmla="*/ 0 h 21600"/>
                  <a:gd name="T2" fmla="*/ 2147483647 w 21600"/>
                  <a:gd name="T3" fmla="*/ 2147483647 h 21600"/>
                  <a:gd name="T4" fmla="*/ 0 w 21600"/>
                  <a:gd name="T5" fmla="*/ 2147483647 h 21600"/>
                  <a:gd name="T6" fmla="*/ 2147483647 w 21600"/>
                  <a:gd name="T7" fmla="*/ 2147483647 h 21600"/>
                  <a:gd name="T8" fmla="*/ 2147483647 w 21600"/>
                  <a:gd name="T9" fmla="*/ 2147483647 h 21600"/>
                  <a:gd name="T10" fmla="*/ 2147483647 w 21600"/>
                  <a:gd name="T11" fmla="*/ 2147483647 h 21600"/>
                  <a:gd name="T12" fmla="*/ 2147483647 w 21600"/>
                  <a:gd name="T13" fmla="*/ 2147483647 h 21600"/>
                  <a:gd name="T14" fmla="*/ 2147483647 w 21600"/>
                  <a:gd name="T15" fmla="*/ 2147483647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411" y="10800"/>
                    </a:moveTo>
                    <a:cubicBezTo>
                      <a:pt x="411" y="16538"/>
                      <a:pt x="5062" y="21189"/>
                      <a:pt x="10800" y="21189"/>
                    </a:cubicBezTo>
                    <a:cubicBezTo>
                      <a:pt x="16538" y="21189"/>
                      <a:pt x="21189" y="16538"/>
                      <a:pt x="21189" y="10800"/>
                    </a:cubicBezTo>
                    <a:cubicBezTo>
                      <a:pt x="21189" y="5062"/>
                      <a:pt x="16538" y="411"/>
                      <a:pt x="10800" y="411"/>
                    </a:cubicBezTo>
                    <a:cubicBezTo>
                      <a:pt x="5062" y="411"/>
                      <a:pt x="411" y="5062"/>
                      <a:pt x="411" y="10800"/>
                    </a:cubicBezTo>
                    <a:close/>
                  </a:path>
                </a:pathLst>
              </a:custGeom>
              <a:grpFill/>
              <a:ln>
                <a:noFill/>
              </a:ln>
              <a:extLst/>
            </p:spPr>
            <p:txBody>
              <a:bodyPr anchor="ct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zh-CN" altLang="en-US" sz="1350" b="0" i="0" u="none" strike="noStrike" kern="0" cap="none" spc="0" normalizeH="0" baseline="0" noProof="0">
                  <a:ln>
                    <a:noFill/>
                  </a:ln>
                  <a:solidFill>
                    <a:sysClr val="windowText" lastClr="000000"/>
                  </a:solidFill>
                  <a:effectLst/>
                  <a:uLnTx/>
                  <a:uFillTx/>
                  <a:latin typeface="Arial" panose="020B0604020202020204"/>
                  <a:ea typeface="黑体"/>
                </a:endParaRPr>
              </a:p>
            </p:txBody>
          </p:sp>
          <p:sp>
            <p:nvSpPr>
              <p:cNvPr id="73" name="等腰三角形 96"/>
              <p:cNvSpPr>
                <a:spLocks noChangeArrowheads="1"/>
              </p:cNvSpPr>
              <p:nvPr/>
            </p:nvSpPr>
            <p:spPr bwMode="auto">
              <a:xfrm rot="8911463">
                <a:off x="9969367" y="2989584"/>
                <a:ext cx="377180" cy="377361"/>
              </a:xfrm>
              <a:prstGeom prst="triangle">
                <a:avLst>
                  <a:gd name="adj" fmla="val 50000"/>
                </a:avLst>
              </a:prstGeom>
              <a:grpFill/>
              <a:ln>
                <a:noFill/>
              </a:ln>
              <a:extLst/>
            </p:spPr>
            <p:txBody>
              <a:bodyPr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zh-CN" altLang="zh-CN" sz="135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sym typeface="微软雅黑" pitchFamily="34" charset="-122"/>
                </a:endParaRPr>
              </a:p>
            </p:txBody>
          </p:sp>
          <p:sp>
            <p:nvSpPr>
              <p:cNvPr id="74" name="等腰三角形 98"/>
              <p:cNvSpPr>
                <a:spLocks noChangeArrowheads="1"/>
              </p:cNvSpPr>
              <p:nvPr/>
            </p:nvSpPr>
            <p:spPr bwMode="auto">
              <a:xfrm rot="16200000">
                <a:off x="8611861" y="5372190"/>
                <a:ext cx="377361" cy="377180"/>
              </a:xfrm>
              <a:prstGeom prst="triangle">
                <a:avLst>
                  <a:gd name="adj" fmla="val 50000"/>
                </a:avLst>
              </a:prstGeom>
              <a:grpFill/>
              <a:ln>
                <a:noFill/>
              </a:ln>
              <a:extLst/>
            </p:spPr>
            <p:txBody>
              <a:bodyPr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zh-CN" altLang="zh-CN" sz="135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sym typeface="微软雅黑" pitchFamily="34" charset="-122"/>
                </a:endParaRPr>
              </a:p>
            </p:txBody>
          </p:sp>
          <p:sp>
            <p:nvSpPr>
              <p:cNvPr id="75" name="等腰三角形 100"/>
              <p:cNvSpPr>
                <a:spLocks noChangeArrowheads="1"/>
              </p:cNvSpPr>
              <p:nvPr/>
            </p:nvSpPr>
            <p:spPr bwMode="auto">
              <a:xfrm rot="1626189">
                <a:off x="7156848" y="2956279"/>
                <a:ext cx="377180" cy="377361"/>
              </a:xfrm>
              <a:prstGeom prst="triangle">
                <a:avLst>
                  <a:gd name="adj" fmla="val 50000"/>
                </a:avLst>
              </a:prstGeom>
              <a:grpFill/>
              <a:ln>
                <a:noFill/>
              </a:ln>
              <a:extLst/>
            </p:spPr>
            <p:txBody>
              <a:bodyPr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zh-CN" altLang="zh-CN" sz="135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sym typeface="微软雅黑" pitchFamily="34" charset="-122"/>
                </a:endParaRPr>
              </a:p>
            </p:txBody>
          </p:sp>
        </p:grpSp>
        <p:sp>
          <p:nvSpPr>
            <p:cNvPr id="55" name="灰色圆形背景"/>
            <p:cNvSpPr>
              <a:spLocks noChangeArrowheads="1"/>
            </p:cNvSpPr>
            <p:nvPr/>
          </p:nvSpPr>
          <p:spPr bwMode="auto">
            <a:xfrm>
              <a:off x="2021801" y="3031194"/>
              <a:ext cx="1839825" cy="1839825"/>
            </a:xfrm>
            <a:prstGeom prst="ellipse">
              <a:avLst/>
            </a:prstGeom>
            <a:gradFill flip="none" rotWithShape="1">
              <a:gsLst>
                <a:gs pos="0">
                  <a:sysClr val="window" lastClr="FFFFFF"/>
                </a:gs>
                <a:gs pos="100000">
                  <a:sysClr val="window" lastClr="FFFFFF">
                    <a:lumMod val="75000"/>
                  </a:sysClr>
                </a:gs>
              </a:gsLst>
              <a:lin ang="13500000" scaled="1"/>
              <a:tileRect/>
            </a:gradFill>
            <a:ln w="25400" cap="flat" cmpd="sng" algn="ctr">
              <a:gradFill flip="none" rotWithShape="1">
                <a:gsLst>
                  <a:gs pos="0">
                    <a:sysClr val="window" lastClr="FFFFFF">
                      <a:lumMod val="100000"/>
                    </a:sysClr>
                  </a:gs>
                  <a:gs pos="100000">
                    <a:sysClr val="window" lastClr="FFFFFF">
                      <a:lumMod val="85000"/>
                    </a:sysClr>
                  </a:gs>
                </a:gsLst>
                <a:lin ang="2700000" scaled="1"/>
                <a:tileRect/>
              </a:gradFill>
              <a:prstDash val="solid"/>
            </a:ln>
            <a:effectLst>
              <a:outerShdw blurRad="203200" dist="152400" dir="2700000" algn="tl" rotWithShape="0">
                <a:prstClr val="black">
                  <a:alpha val="60000"/>
                </a:prstClr>
              </a:outerShdw>
            </a:effectLst>
            <a:ex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zh-CN" sz="1050" b="0" i="0" u="none" strike="noStrike" kern="0" cap="none" spc="0" normalizeH="0" baseline="0" noProof="0" smtClean="0">
                <a:ln>
                  <a:noFill/>
                </a:ln>
                <a:solidFill>
                  <a:prstClr val="white"/>
                </a:solidFill>
                <a:effectLst/>
                <a:uLnTx/>
                <a:uFillTx/>
                <a:latin typeface="Arial" panose="020B0604020202020204"/>
                <a:ea typeface="黑体"/>
                <a:cs typeface="+mn-cs"/>
                <a:sym typeface="微软雅黑" pitchFamily="34" charset="-122"/>
              </a:endParaRPr>
            </a:p>
          </p:txBody>
        </p:sp>
        <p:sp>
          <p:nvSpPr>
            <p:cNvPr id="56" name="椭圆 90"/>
            <p:cNvSpPr>
              <a:spLocks noChangeArrowheads="1"/>
            </p:cNvSpPr>
            <p:nvPr/>
          </p:nvSpPr>
          <p:spPr bwMode="auto">
            <a:xfrm>
              <a:off x="2228282" y="1484333"/>
              <a:ext cx="1432851" cy="1433539"/>
            </a:xfrm>
            <a:prstGeom prst="ellipse">
              <a:avLst/>
            </a:prstGeom>
            <a:solidFill>
              <a:srgbClr val="072063"/>
            </a:solidFill>
            <a:ln w="25400" cap="flat" cmpd="sng" algn="ctr">
              <a:solidFill>
                <a:srgbClr val="072063"/>
              </a:solidFill>
              <a:prstDash val="solid"/>
            </a:ln>
            <a:effectLst>
              <a:outerShdw blurRad="381000" dist="254000" dir="2700000" algn="tl" rotWithShape="0">
                <a:prstClr val="black">
                  <a:alpha val="60000"/>
                </a:prstClr>
              </a:outerShdw>
            </a:effectLst>
            <a:ex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zh-CN" sz="1050" b="0" i="0" u="none" strike="noStrike" kern="0" cap="none" spc="0" normalizeH="0" baseline="0" noProof="0" smtClean="0">
                <a:ln>
                  <a:noFill/>
                </a:ln>
                <a:solidFill>
                  <a:prstClr val="white"/>
                </a:solidFill>
                <a:effectLst/>
                <a:uLnTx/>
                <a:uFillTx/>
                <a:latin typeface="Arial" panose="020B0604020202020204"/>
                <a:ea typeface="黑体"/>
                <a:cs typeface="+mn-cs"/>
                <a:sym typeface="微软雅黑" pitchFamily="34" charset="-122"/>
              </a:endParaRPr>
            </a:p>
          </p:txBody>
        </p:sp>
        <p:sp>
          <p:nvSpPr>
            <p:cNvPr id="57" name="椭圆 92"/>
            <p:cNvSpPr>
              <a:spLocks noChangeArrowheads="1"/>
            </p:cNvSpPr>
            <p:nvPr/>
          </p:nvSpPr>
          <p:spPr bwMode="auto">
            <a:xfrm>
              <a:off x="701779" y="4117494"/>
              <a:ext cx="1432851" cy="1433539"/>
            </a:xfrm>
            <a:prstGeom prst="ellipse">
              <a:avLst/>
            </a:prstGeom>
            <a:solidFill>
              <a:srgbClr val="072063"/>
            </a:solidFill>
            <a:ln w="25400" cap="flat" cmpd="sng" algn="ctr">
              <a:solidFill>
                <a:srgbClr val="072063"/>
              </a:solidFill>
              <a:prstDash val="solid"/>
            </a:ln>
            <a:effectLst>
              <a:outerShdw blurRad="381000" dist="254000" dir="2700000" algn="tl" rotWithShape="0">
                <a:prstClr val="black">
                  <a:alpha val="60000"/>
                </a:prstClr>
              </a:outerShdw>
            </a:effectLst>
            <a:ex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zh-CN" sz="1050" b="0" i="0" u="none" strike="noStrike" kern="0" cap="none" spc="0" normalizeH="0" baseline="0" noProof="0" smtClean="0">
                <a:ln>
                  <a:noFill/>
                </a:ln>
                <a:solidFill>
                  <a:prstClr val="white"/>
                </a:solidFill>
                <a:effectLst/>
                <a:uLnTx/>
                <a:uFillTx/>
                <a:latin typeface="Arial" panose="020B0604020202020204"/>
                <a:ea typeface="黑体"/>
                <a:cs typeface="+mn-cs"/>
                <a:sym typeface="微软雅黑" pitchFamily="34" charset="-122"/>
              </a:endParaRPr>
            </a:p>
          </p:txBody>
        </p:sp>
        <p:sp>
          <p:nvSpPr>
            <p:cNvPr id="58" name="椭圆 94"/>
            <p:cNvSpPr>
              <a:spLocks noChangeArrowheads="1"/>
            </p:cNvSpPr>
            <p:nvPr/>
          </p:nvSpPr>
          <p:spPr bwMode="auto">
            <a:xfrm>
              <a:off x="3754785" y="4117494"/>
              <a:ext cx="1432851" cy="1433539"/>
            </a:xfrm>
            <a:prstGeom prst="ellipse">
              <a:avLst/>
            </a:prstGeom>
            <a:solidFill>
              <a:srgbClr val="072063"/>
            </a:solidFill>
            <a:ln w="25400" cap="flat" cmpd="sng" algn="ctr">
              <a:solidFill>
                <a:srgbClr val="072063"/>
              </a:solidFill>
              <a:prstDash val="solid"/>
            </a:ln>
            <a:effectLst>
              <a:outerShdw blurRad="381000" dist="254000" dir="2700000" algn="tl" rotWithShape="0">
                <a:prstClr val="black">
                  <a:alpha val="60000"/>
                </a:prstClr>
              </a:outerShdw>
            </a:effectLst>
            <a:ex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zh-CN" sz="1050" b="0" i="0" u="none" strike="noStrike" kern="0" cap="none" spc="0" normalizeH="0" baseline="0" noProof="0" smtClean="0">
                <a:ln>
                  <a:noFill/>
                </a:ln>
                <a:solidFill>
                  <a:prstClr val="white"/>
                </a:solidFill>
                <a:effectLst/>
                <a:uLnTx/>
                <a:uFillTx/>
                <a:latin typeface="Arial" panose="020B0604020202020204"/>
                <a:ea typeface="黑体"/>
                <a:cs typeface="+mn-cs"/>
                <a:sym typeface="微软雅黑" pitchFamily="34" charset="-122"/>
              </a:endParaRPr>
            </a:p>
          </p:txBody>
        </p:sp>
        <p:sp>
          <p:nvSpPr>
            <p:cNvPr id="59" name="矩形 3"/>
            <p:cNvSpPr>
              <a:spLocks noChangeArrowheads="1"/>
            </p:cNvSpPr>
            <p:nvPr/>
          </p:nvSpPr>
          <p:spPr bwMode="auto">
            <a:xfrm>
              <a:off x="2320456" y="3579814"/>
              <a:ext cx="1242516" cy="924080"/>
            </a:xfrm>
            <a:prstGeom prst="rect">
              <a:avLst/>
            </a:prstGeom>
            <a:extLst/>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2400" b="1" kern="100" dirty="0" smtClean="0">
                  <a:solidFill>
                    <a:srgbClr val="072063"/>
                  </a:solidFill>
                  <a:latin typeface="微软雅黑" panose="020B0503020204020204" pitchFamily="34" charset="-122"/>
                  <a:ea typeface="微软雅黑" panose="020B0503020204020204" pitchFamily="34" charset="-122"/>
                  <a:cs typeface="Times New Roman" panose="02020603050405020304" pitchFamily="18" charset="0"/>
                  <a:sym typeface="Impact" pitchFamily="34" charset="0"/>
                </a:rPr>
                <a:t>业务</a:t>
              </a:r>
              <a:endParaRPr lang="en-US" altLang="zh-CN" sz="2400" b="1" kern="100" dirty="0" smtClean="0">
                <a:solidFill>
                  <a:srgbClr val="072063"/>
                </a:solidFill>
                <a:latin typeface="微软雅黑" panose="020B0503020204020204" pitchFamily="34" charset="-122"/>
                <a:ea typeface="微软雅黑" panose="020B0503020204020204" pitchFamily="34" charset="-122"/>
                <a:cs typeface="Times New Roman" panose="02020603050405020304" pitchFamily="18" charset="0"/>
                <a:sym typeface="Impact" pitchFamily="34" charset="0"/>
              </a:endParaRPr>
            </a:p>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2400" b="1" kern="100" dirty="0" smtClean="0">
                  <a:solidFill>
                    <a:srgbClr val="072063"/>
                  </a:solidFill>
                  <a:latin typeface="微软雅黑" panose="020B0503020204020204" pitchFamily="34" charset="-122"/>
                  <a:ea typeface="微软雅黑" panose="020B0503020204020204" pitchFamily="34" charset="-122"/>
                  <a:cs typeface="Times New Roman" panose="02020603050405020304" pitchFamily="18" charset="0"/>
                  <a:sym typeface="Impact" pitchFamily="34" charset="0"/>
                </a:rPr>
                <a:t>品种</a:t>
              </a:r>
              <a:endParaRPr kumimoji="0" lang="zh-CN" altLang="en-US" sz="2400" b="1" i="0" u="none" strike="noStrike" kern="100" cap="none" spc="0" normalizeH="0" baseline="0" noProof="0" dirty="0" smtClean="0">
                <a:ln>
                  <a:noFill/>
                </a:ln>
                <a:solidFill>
                  <a:srgbClr val="072063"/>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Impact" pitchFamily="34" charset="0"/>
              </a:endParaRPr>
            </a:p>
          </p:txBody>
        </p:sp>
        <p:sp>
          <p:nvSpPr>
            <p:cNvPr id="60" name="矩形 3"/>
            <p:cNvSpPr>
              <a:spLocks noChangeArrowheads="1"/>
            </p:cNvSpPr>
            <p:nvPr/>
          </p:nvSpPr>
          <p:spPr bwMode="auto">
            <a:xfrm>
              <a:off x="2249234" y="1846404"/>
              <a:ext cx="1384962" cy="787179"/>
            </a:xfrm>
            <a:prstGeom prst="rect">
              <a:avLst/>
            </a:prstGeom>
            <a:extLst/>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000" b="1" i="0" u="none" strike="noStrike" kern="10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Impact" pitchFamily="34" charset="0"/>
                </a:rPr>
                <a:t>按票据介质</a:t>
              </a:r>
            </a:p>
          </p:txBody>
        </p:sp>
        <p:sp>
          <p:nvSpPr>
            <p:cNvPr id="61" name="矩形 3"/>
            <p:cNvSpPr>
              <a:spLocks noChangeArrowheads="1"/>
            </p:cNvSpPr>
            <p:nvPr/>
          </p:nvSpPr>
          <p:spPr bwMode="auto">
            <a:xfrm>
              <a:off x="730533" y="4488368"/>
              <a:ext cx="1384962" cy="787179"/>
            </a:xfrm>
            <a:prstGeom prst="rect">
              <a:avLst/>
            </a:prstGeom>
            <a:extLst/>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000" b="1" i="0" u="none" strike="noStrike" kern="10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Impact" pitchFamily="34" charset="0"/>
                </a:rPr>
                <a:t>按票据类别</a:t>
              </a:r>
            </a:p>
          </p:txBody>
        </p:sp>
        <p:sp>
          <p:nvSpPr>
            <p:cNvPr id="62" name="矩形 3"/>
            <p:cNvSpPr>
              <a:spLocks noChangeArrowheads="1"/>
            </p:cNvSpPr>
            <p:nvPr/>
          </p:nvSpPr>
          <p:spPr bwMode="auto">
            <a:xfrm>
              <a:off x="3778730" y="4483465"/>
              <a:ext cx="1384962" cy="787179"/>
            </a:xfrm>
            <a:prstGeom prst="rect">
              <a:avLst/>
            </a:prstGeom>
            <a:extLst/>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000" b="1" i="0" u="none" strike="noStrike" kern="10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Impact" pitchFamily="34" charset="0"/>
                </a:rPr>
                <a:t>按业务类型</a:t>
              </a:r>
            </a:p>
          </p:txBody>
        </p:sp>
      </p:grpSp>
      <p:sp>
        <p:nvSpPr>
          <p:cNvPr id="63" name="矩形 62"/>
          <p:cNvSpPr/>
          <p:nvPr/>
        </p:nvSpPr>
        <p:spPr>
          <a:xfrm>
            <a:off x="5848295" y="1845654"/>
            <a:ext cx="3991327" cy="646331"/>
          </a:xfrm>
          <a:prstGeom prst="rect">
            <a:avLst/>
          </a:prstGeom>
        </p:spPr>
        <p:txBody>
          <a:bodyPr wrap="square">
            <a:spAutoFit/>
          </a:bodyPr>
          <a:lstStyle/>
          <a:p>
            <a:pPr marL="285750" marR="0" lvl="0" indent="-285750" algn="just"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zh-CN" altLang="en-US" kern="0" dirty="0" smtClean="0">
                <a:solidFill>
                  <a:srgbClr val="595959"/>
                </a:solidFill>
                <a:latin typeface="微软雅黑" panose="020B0503020204020204" pitchFamily="34" charset="-122"/>
                <a:ea typeface="微软雅黑" panose="020B0503020204020204" pitchFamily="34" charset="-122"/>
              </a:rPr>
              <a:t>电子商业汇票</a:t>
            </a:r>
            <a:endParaRPr lang="en-US" altLang="zh-CN" kern="0" dirty="0" smtClean="0">
              <a:solidFill>
                <a:srgbClr val="595959"/>
              </a:solidFill>
              <a:latin typeface="微软雅黑" panose="020B0503020204020204" pitchFamily="34" charset="-122"/>
              <a:ea typeface="微软雅黑" panose="020B0503020204020204" pitchFamily="34" charset="-122"/>
            </a:endParaRPr>
          </a:p>
          <a:p>
            <a:pPr marL="285750" marR="0" lvl="0" indent="-285750" algn="just"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CN" altLang="en-US" b="0" i="0" u="none" strike="noStrike" kern="0" cap="none" spc="0" normalizeH="0" baseline="0" noProof="0" dirty="0">
                <a:ln>
                  <a:noFill/>
                </a:ln>
                <a:solidFill>
                  <a:srgbClr val="595959"/>
                </a:solidFill>
                <a:effectLst/>
                <a:uLnTx/>
                <a:uFillTx/>
                <a:latin typeface="微软雅黑" panose="020B0503020204020204" pitchFamily="34" charset="-122"/>
                <a:ea typeface="微软雅黑" panose="020B0503020204020204" pitchFamily="34" charset="-122"/>
              </a:rPr>
              <a:t>纸</a:t>
            </a:r>
            <a:r>
              <a:rPr kumimoji="0" lang="zh-CN" altLang="en-US" b="0" i="0" u="none" strike="noStrike" kern="0" cap="none" spc="0" normalizeH="0" baseline="0" noProof="0" dirty="0" smtClean="0">
                <a:ln>
                  <a:noFill/>
                </a:ln>
                <a:solidFill>
                  <a:srgbClr val="595959"/>
                </a:solidFill>
                <a:effectLst/>
                <a:uLnTx/>
                <a:uFillTx/>
                <a:latin typeface="微软雅黑" panose="020B0503020204020204" pitchFamily="34" charset="-122"/>
                <a:ea typeface="微软雅黑" panose="020B0503020204020204" pitchFamily="34" charset="-122"/>
              </a:rPr>
              <a:t>质商业汇票</a:t>
            </a:r>
          </a:p>
        </p:txBody>
      </p:sp>
      <p:sp>
        <p:nvSpPr>
          <p:cNvPr id="64" name="矩形 63"/>
          <p:cNvSpPr/>
          <p:nvPr/>
        </p:nvSpPr>
        <p:spPr>
          <a:xfrm>
            <a:off x="5848292" y="1487863"/>
            <a:ext cx="3315427" cy="400110"/>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000" b="1" i="0" u="none" strike="noStrike" kern="0" cap="none" spc="0" normalizeH="0" baseline="0" noProof="0" dirty="0" smtClean="0">
                <a:ln>
                  <a:noFill/>
                </a:ln>
                <a:solidFill>
                  <a:srgbClr val="072063"/>
                </a:solidFill>
                <a:effectLst/>
                <a:uLnTx/>
                <a:uFillTx/>
                <a:latin typeface="微软雅黑" panose="020B0503020204020204" pitchFamily="34" charset="-122"/>
                <a:ea typeface="微软雅黑" panose="020B0503020204020204" pitchFamily="34" charset="-122"/>
              </a:rPr>
              <a:t>按票据介质</a:t>
            </a:r>
          </a:p>
        </p:txBody>
      </p:sp>
      <p:cxnSp>
        <p:nvCxnSpPr>
          <p:cNvPr id="65" name="直接连接符 64"/>
          <p:cNvCxnSpPr/>
          <p:nvPr/>
        </p:nvCxnSpPr>
        <p:spPr>
          <a:xfrm>
            <a:off x="5752251" y="1583148"/>
            <a:ext cx="0" cy="976956"/>
          </a:xfrm>
          <a:prstGeom prst="line">
            <a:avLst/>
          </a:prstGeom>
          <a:noFill/>
          <a:ln w="38100" cap="flat" cmpd="sng" algn="ctr">
            <a:solidFill>
              <a:srgbClr val="072063"/>
            </a:solidFill>
            <a:prstDash val="solid"/>
          </a:ln>
          <a:effectLst/>
        </p:spPr>
      </p:cxnSp>
      <p:sp>
        <p:nvSpPr>
          <p:cNvPr id="66" name="矩形 65"/>
          <p:cNvSpPr/>
          <p:nvPr/>
        </p:nvSpPr>
        <p:spPr>
          <a:xfrm>
            <a:off x="5848295" y="3310185"/>
            <a:ext cx="3991327" cy="646331"/>
          </a:xfrm>
          <a:prstGeom prst="rect">
            <a:avLst/>
          </a:prstGeom>
        </p:spPr>
        <p:txBody>
          <a:bodyPr wrap="square">
            <a:spAutoFit/>
          </a:bodyPr>
          <a:lstStyle/>
          <a:p>
            <a:pPr marL="285750" marR="0" lvl="0" indent="-285750" algn="just"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CN" altLang="en-US" b="0" i="0" u="none" strike="noStrike" kern="0" cap="none" spc="0" normalizeH="0" baseline="0" noProof="0" dirty="0" smtClean="0">
                <a:ln>
                  <a:noFill/>
                </a:ln>
                <a:solidFill>
                  <a:srgbClr val="595959"/>
                </a:solidFill>
                <a:effectLst/>
                <a:uLnTx/>
                <a:uFillTx/>
                <a:latin typeface="微软雅黑" panose="020B0503020204020204" pitchFamily="34" charset="-122"/>
                <a:ea typeface="微软雅黑" panose="020B0503020204020204" pitchFamily="34" charset="-122"/>
              </a:rPr>
              <a:t>银行承兑汇票</a:t>
            </a:r>
            <a:endParaRPr kumimoji="0" lang="en-US" altLang="zh-CN" b="0" i="0" u="none" strike="noStrike" kern="0" cap="none" spc="0" normalizeH="0" baseline="0" noProof="0" dirty="0" smtClean="0">
              <a:ln>
                <a:noFill/>
              </a:ln>
              <a:solidFill>
                <a:srgbClr val="595959"/>
              </a:solidFill>
              <a:effectLst/>
              <a:uLnTx/>
              <a:uFillTx/>
              <a:latin typeface="微软雅黑" panose="020B0503020204020204" pitchFamily="34" charset="-122"/>
              <a:ea typeface="微软雅黑" panose="020B0503020204020204" pitchFamily="34" charset="-122"/>
            </a:endParaRPr>
          </a:p>
          <a:p>
            <a:pPr marL="285750" marR="0" lvl="0" indent="-285750" algn="just"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zh-CN" altLang="en-US" kern="0" dirty="0" smtClean="0">
                <a:solidFill>
                  <a:srgbClr val="595959"/>
                </a:solidFill>
                <a:latin typeface="微软雅黑" panose="020B0503020204020204" pitchFamily="34" charset="-122"/>
                <a:ea typeface="微软雅黑" panose="020B0503020204020204" pitchFamily="34" charset="-122"/>
              </a:rPr>
              <a:t>商业承兑汇票</a:t>
            </a:r>
            <a:endParaRPr kumimoji="0" lang="zh-CN" altLang="en-US" b="0" i="0" u="none" strike="noStrike" kern="0" cap="none" spc="0" normalizeH="0" baseline="0" noProof="0" dirty="0" smtClean="0">
              <a:ln>
                <a:noFill/>
              </a:ln>
              <a:solidFill>
                <a:srgbClr val="595959"/>
              </a:solidFill>
              <a:effectLst/>
              <a:uLnTx/>
              <a:uFillTx/>
              <a:latin typeface="微软雅黑" panose="020B0503020204020204" pitchFamily="34" charset="-122"/>
              <a:ea typeface="微软雅黑" panose="020B0503020204020204" pitchFamily="34" charset="-122"/>
            </a:endParaRPr>
          </a:p>
        </p:txBody>
      </p:sp>
      <p:sp>
        <p:nvSpPr>
          <p:cNvPr id="67" name="矩形 66"/>
          <p:cNvSpPr/>
          <p:nvPr/>
        </p:nvSpPr>
        <p:spPr>
          <a:xfrm>
            <a:off x="5848292" y="2952393"/>
            <a:ext cx="3315427" cy="400110"/>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000" b="1" i="0" u="none" strike="noStrike" kern="0" cap="none" spc="0" normalizeH="0" baseline="0" noProof="0" dirty="0" smtClean="0">
                <a:ln>
                  <a:noFill/>
                </a:ln>
                <a:solidFill>
                  <a:srgbClr val="072063"/>
                </a:solidFill>
                <a:effectLst/>
                <a:uLnTx/>
                <a:uFillTx/>
                <a:latin typeface="微软雅黑" panose="020B0503020204020204" pitchFamily="34" charset="-122"/>
                <a:ea typeface="微软雅黑" panose="020B0503020204020204" pitchFamily="34" charset="-122"/>
              </a:rPr>
              <a:t>按票据类别</a:t>
            </a:r>
          </a:p>
        </p:txBody>
      </p:sp>
      <p:cxnSp>
        <p:nvCxnSpPr>
          <p:cNvPr id="68" name="直接连接符 67"/>
          <p:cNvCxnSpPr/>
          <p:nvPr/>
        </p:nvCxnSpPr>
        <p:spPr>
          <a:xfrm>
            <a:off x="5752251" y="3047679"/>
            <a:ext cx="0" cy="976956"/>
          </a:xfrm>
          <a:prstGeom prst="line">
            <a:avLst/>
          </a:prstGeom>
          <a:noFill/>
          <a:ln w="38100" cap="flat" cmpd="sng" algn="ctr">
            <a:solidFill>
              <a:srgbClr val="072063"/>
            </a:solidFill>
            <a:prstDash val="solid"/>
          </a:ln>
          <a:effectLst/>
        </p:spPr>
      </p:cxnSp>
      <p:sp>
        <p:nvSpPr>
          <p:cNvPr id="69" name="矩形 68"/>
          <p:cNvSpPr/>
          <p:nvPr/>
        </p:nvSpPr>
        <p:spPr>
          <a:xfrm>
            <a:off x="5848295" y="4774716"/>
            <a:ext cx="4862762" cy="923330"/>
          </a:xfrm>
          <a:prstGeom prst="rect">
            <a:avLst/>
          </a:prstGeom>
        </p:spPr>
        <p:txBody>
          <a:bodyPr wrap="square">
            <a:spAutoFit/>
          </a:bodyPr>
          <a:lstStyle/>
          <a:p>
            <a:pPr marL="285750" lvl="1" indent="-285750" eaLnBrk="0" hangingPunct="0">
              <a:lnSpc>
                <a:spcPct val="90000"/>
              </a:lnSpc>
              <a:spcAft>
                <a:spcPct val="15000"/>
              </a:spcAft>
              <a:buFont typeface="Arial" panose="020B0604020202020204" pitchFamily="34" charset="0"/>
              <a:buChar char="•"/>
            </a:pPr>
            <a:r>
              <a:rPr lang="zh-CN" altLang="en-US" kern="0" dirty="0">
                <a:solidFill>
                  <a:srgbClr val="595959"/>
                </a:solidFill>
                <a:latin typeface="微软雅黑" panose="020B0503020204020204" pitchFamily="34" charset="-122"/>
                <a:ea typeface="微软雅黑" panose="020B0503020204020204" pitchFamily="34" charset="-122"/>
                <a:sym typeface="微软雅黑" panose="020B0503020204020204" pitchFamily="34" charset="-122"/>
              </a:rPr>
              <a:t>票据转</a:t>
            </a:r>
            <a:r>
              <a:rPr lang="zh-CN" altLang="en-US" kern="0" dirty="0" smtClean="0">
                <a:solidFill>
                  <a:srgbClr val="595959"/>
                </a:solidFill>
                <a:latin typeface="微软雅黑" panose="020B0503020204020204" pitchFamily="34" charset="-122"/>
                <a:ea typeface="微软雅黑" panose="020B0503020204020204" pitchFamily="34" charset="-122"/>
                <a:sym typeface="微软雅黑" panose="020B0503020204020204" pitchFamily="34" charset="-122"/>
              </a:rPr>
              <a:t>贴现</a:t>
            </a:r>
            <a:endParaRPr lang="zh-CN" altLang="en-US" kern="0" dirty="0">
              <a:solidFill>
                <a:srgbClr val="595959"/>
              </a:solidFill>
              <a:latin typeface="微软雅黑" panose="020B0503020204020204" pitchFamily="34" charset="-122"/>
              <a:ea typeface="微软雅黑" panose="020B0503020204020204" pitchFamily="34" charset="-122"/>
              <a:sym typeface="微软雅黑" panose="020B0503020204020204" pitchFamily="34" charset="-122"/>
            </a:endParaRPr>
          </a:p>
          <a:p>
            <a:pPr marL="285750" lvl="1" indent="-285750" eaLnBrk="0" hangingPunct="0">
              <a:lnSpc>
                <a:spcPct val="90000"/>
              </a:lnSpc>
              <a:spcAft>
                <a:spcPct val="15000"/>
              </a:spcAft>
              <a:buFont typeface="Arial" panose="020B0604020202020204" pitchFamily="34" charset="0"/>
              <a:buChar char="•"/>
            </a:pPr>
            <a:r>
              <a:rPr lang="zh-CN" altLang="en-US" kern="0" dirty="0">
                <a:solidFill>
                  <a:srgbClr val="595959"/>
                </a:solidFill>
                <a:latin typeface="微软雅黑" panose="020B0503020204020204" pitchFamily="34" charset="-122"/>
                <a:ea typeface="微软雅黑" panose="020B0503020204020204" pitchFamily="34" charset="-122"/>
                <a:sym typeface="微软雅黑" panose="020B0503020204020204" pitchFamily="34" charset="-122"/>
              </a:rPr>
              <a:t>票据回</a:t>
            </a:r>
            <a:r>
              <a:rPr lang="zh-CN" altLang="en-US" kern="0" dirty="0" smtClean="0">
                <a:solidFill>
                  <a:srgbClr val="595959"/>
                </a:solidFill>
                <a:latin typeface="微软雅黑" panose="020B0503020204020204" pitchFamily="34" charset="-122"/>
                <a:ea typeface="微软雅黑" panose="020B0503020204020204" pitchFamily="34" charset="-122"/>
                <a:sym typeface="微软雅黑" panose="020B0503020204020204" pitchFamily="34" charset="-122"/>
              </a:rPr>
              <a:t>购（质</a:t>
            </a:r>
            <a:r>
              <a:rPr lang="zh-CN" altLang="en-US" kern="0" dirty="0">
                <a:solidFill>
                  <a:srgbClr val="595959"/>
                </a:solidFill>
                <a:latin typeface="微软雅黑" panose="020B0503020204020204" pitchFamily="34" charset="-122"/>
                <a:ea typeface="微软雅黑" panose="020B0503020204020204" pitchFamily="34" charset="-122"/>
                <a:sym typeface="微软雅黑" panose="020B0503020204020204" pitchFamily="34" charset="-122"/>
              </a:rPr>
              <a:t>押式回</a:t>
            </a:r>
            <a:r>
              <a:rPr lang="zh-CN" altLang="en-US" kern="0" dirty="0" smtClean="0">
                <a:solidFill>
                  <a:srgbClr val="595959"/>
                </a:solidFill>
                <a:latin typeface="微软雅黑" panose="020B0503020204020204" pitchFamily="34" charset="-122"/>
                <a:ea typeface="微软雅黑" panose="020B0503020204020204" pitchFamily="34" charset="-122"/>
                <a:sym typeface="微软雅黑" panose="020B0503020204020204" pitchFamily="34" charset="-122"/>
              </a:rPr>
              <a:t>购、买断</a:t>
            </a:r>
            <a:r>
              <a:rPr lang="zh-CN" altLang="en-US" kern="0" dirty="0">
                <a:solidFill>
                  <a:srgbClr val="595959"/>
                </a:solidFill>
                <a:latin typeface="微软雅黑" panose="020B0503020204020204" pitchFamily="34" charset="-122"/>
                <a:ea typeface="微软雅黑" panose="020B0503020204020204" pitchFamily="34" charset="-122"/>
                <a:sym typeface="微软雅黑" panose="020B0503020204020204" pitchFamily="34" charset="-122"/>
              </a:rPr>
              <a:t>式回</a:t>
            </a:r>
            <a:r>
              <a:rPr lang="zh-CN" altLang="en-US" kern="0" dirty="0" smtClean="0">
                <a:solidFill>
                  <a:srgbClr val="595959"/>
                </a:solidFill>
                <a:latin typeface="微软雅黑" panose="020B0503020204020204" pitchFamily="34" charset="-122"/>
                <a:ea typeface="微软雅黑" panose="020B0503020204020204" pitchFamily="34" charset="-122"/>
                <a:sym typeface="微软雅黑" panose="020B0503020204020204" pitchFamily="34" charset="-122"/>
              </a:rPr>
              <a:t>购）</a:t>
            </a:r>
            <a:endParaRPr lang="en-US" altLang="zh-CN" kern="0" dirty="0">
              <a:solidFill>
                <a:srgbClr val="595959"/>
              </a:solidFill>
              <a:latin typeface="微软雅黑" panose="020B0503020204020204" pitchFamily="34" charset="-122"/>
              <a:ea typeface="微软雅黑" panose="020B0503020204020204" pitchFamily="34" charset="-122"/>
              <a:sym typeface="微软雅黑" panose="020B0503020204020204" pitchFamily="34" charset="-122"/>
            </a:endParaRPr>
          </a:p>
          <a:p>
            <a:pPr marL="285750" lvl="1" indent="-285750" eaLnBrk="0" hangingPunct="0">
              <a:lnSpc>
                <a:spcPct val="90000"/>
              </a:lnSpc>
              <a:spcAft>
                <a:spcPct val="15000"/>
              </a:spcAft>
              <a:buFont typeface="Arial" panose="020B0604020202020204" pitchFamily="34" charset="0"/>
              <a:buChar char="•"/>
            </a:pPr>
            <a:r>
              <a:rPr lang="zh-CN" altLang="en-US" kern="0" dirty="0" smtClean="0">
                <a:solidFill>
                  <a:srgbClr val="595959"/>
                </a:solidFill>
                <a:latin typeface="微软雅黑" panose="020B0503020204020204" pitchFamily="34" charset="-122"/>
                <a:ea typeface="微软雅黑" panose="020B0503020204020204" pitchFamily="34" charset="-122"/>
                <a:sym typeface="微软雅黑" panose="020B0503020204020204" pitchFamily="34" charset="-122"/>
              </a:rPr>
              <a:t>再贴现（再贴现</a:t>
            </a:r>
            <a:r>
              <a:rPr lang="zh-CN" altLang="en-US" kern="0" dirty="0">
                <a:solidFill>
                  <a:srgbClr val="595959"/>
                </a:solidFill>
                <a:latin typeface="微软雅黑" panose="020B0503020204020204" pitchFamily="34" charset="-122"/>
                <a:ea typeface="微软雅黑" panose="020B0503020204020204" pitchFamily="34" charset="-122"/>
                <a:sym typeface="微软雅黑" panose="020B0503020204020204" pitchFamily="34" charset="-122"/>
              </a:rPr>
              <a:t>质押式回</a:t>
            </a:r>
            <a:r>
              <a:rPr lang="zh-CN" altLang="en-US" kern="0" dirty="0" smtClean="0">
                <a:solidFill>
                  <a:srgbClr val="595959"/>
                </a:solidFill>
                <a:latin typeface="微软雅黑" panose="020B0503020204020204" pitchFamily="34" charset="-122"/>
                <a:ea typeface="微软雅黑" panose="020B0503020204020204" pitchFamily="34" charset="-122"/>
                <a:sym typeface="微软雅黑" panose="020B0503020204020204" pitchFamily="34" charset="-122"/>
              </a:rPr>
              <a:t>购、再贴现买断）</a:t>
            </a:r>
            <a:endParaRPr lang="en-US" altLang="zh-CN" kern="0" dirty="0">
              <a:solidFill>
                <a:srgbClr val="595959"/>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0" name="矩形 69"/>
          <p:cNvSpPr/>
          <p:nvPr/>
        </p:nvSpPr>
        <p:spPr>
          <a:xfrm>
            <a:off x="5848292" y="4416924"/>
            <a:ext cx="3315427" cy="400110"/>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zh-CN" altLang="en-US" sz="2000" b="1" kern="0" dirty="0" smtClean="0">
                <a:solidFill>
                  <a:srgbClr val="072063"/>
                </a:solidFill>
                <a:latin typeface="微软雅黑" panose="020B0503020204020204" pitchFamily="34" charset="-122"/>
                <a:ea typeface="微软雅黑" panose="020B0503020204020204" pitchFamily="34" charset="-122"/>
              </a:rPr>
              <a:t>按业务类型</a:t>
            </a:r>
            <a:endParaRPr kumimoji="0" lang="zh-CN" altLang="en-US" sz="2000" b="1" i="0" u="none" strike="noStrike" kern="0" cap="none" spc="0" normalizeH="0" baseline="0" noProof="0" dirty="0" smtClean="0">
              <a:ln>
                <a:noFill/>
              </a:ln>
              <a:solidFill>
                <a:srgbClr val="072063"/>
              </a:solidFill>
              <a:effectLst/>
              <a:uLnTx/>
              <a:uFillTx/>
              <a:latin typeface="微软雅黑" panose="020B0503020204020204" pitchFamily="34" charset="-122"/>
              <a:ea typeface="微软雅黑" panose="020B0503020204020204" pitchFamily="34" charset="-122"/>
            </a:endParaRPr>
          </a:p>
        </p:txBody>
      </p:sp>
      <p:cxnSp>
        <p:nvCxnSpPr>
          <p:cNvPr id="71" name="直接连接符 70"/>
          <p:cNvCxnSpPr/>
          <p:nvPr/>
        </p:nvCxnSpPr>
        <p:spPr>
          <a:xfrm>
            <a:off x="5752251" y="4512210"/>
            <a:ext cx="0" cy="976956"/>
          </a:xfrm>
          <a:prstGeom prst="line">
            <a:avLst/>
          </a:prstGeom>
          <a:noFill/>
          <a:ln w="38100" cap="flat" cmpd="sng" algn="ctr">
            <a:solidFill>
              <a:srgbClr val="072063"/>
            </a:solidFill>
            <a:prstDash val="solid"/>
          </a:ln>
          <a:effectLst/>
        </p:spPr>
      </p:cxnSp>
    </p:spTree>
    <p:extLst>
      <p:ext uri="{BB962C8B-B14F-4D97-AF65-F5344CB8AC3E}">
        <p14:creationId xmlns:p14="http://schemas.microsoft.com/office/powerpoint/2010/main" val="325296124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椭圆 30"/>
          <p:cNvSpPr>
            <a:spLocks noChangeArrowheads="1"/>
          </p:cNvSpPr>
          <p:nvPr/>
        </p:nvSpPr>
        <p:spPr bwMode="auto">
          <a:xfrm>
            <a:off x="10103652" y="463658"/>
            <a:ext cx="1219041" cy="943194"/>
          </a:xfrm>
          <a:prstGeom prst="ellipse">
            <a:avLst/>
          </a:prstGeom>
          <a:solidFill>
            <a:srgbClr val="FFC000"/>
          </a:solidFill>
          <a:ln w="9525">
            <a:noFill/>
            <a:round/>
          </a:ln>
        </p:spPr>
        <p:txBody>
          <a:bodyPr lIns="112864" tIns="56432" rIns="112864" bIns="56432" anchor="ctr"/>
          <a:lstStyle/>
          <a:p>
            <a:pPr algn="ctr"/>
            <a:endParaRPr lang="zh-CN" altLang="en-US" sz="1400">
              <a:solidFill>
                <a:srgbClr val="FFFFFF"/>
              </a:solidFill>
              <a:latin typeface="宋体" panose="02010600030101010101" pitchFamily="2" charset="-122"/>
              <a:sym typeface="宋体" panose="02010600030101010101" pitchFamily="2" charset="-122"/>
            </a:endParaRPr>
          </a:p>
        </p:txBody>
      </p:sp>
      <p:sp>
        <p:nvSpPr>
          <p:cNvPr id="100355" name="矩形 27"/>
          <p:cNvSpPr>
            <a:spLocks noChangeArrowheads="1"/>
          </p:cNvSpPr>
          <p:nvPr/>
        </p:nvSpPr>
        <p:spPr bwMode="auto">
          <a:xfrm>
            <a:off x="10583" y="6276842"/>
            <a:ext cx="12179830" cy="574808"/>
          </a:xfrm>
          <a:prstGeom prst="rect">
            <a:avLst/>
          </a:prstGeom>
          <a:solidFill>
            <a:srgbClr val="002060"/>
          </a:solidFill>
          <a:ln w="9525">
            <a:noFill/>
            <a:miter lim="800000"/>
          </a:ln>
        </p:spPr>
        <p:txBody>
          <a:bodyPr lIns="112864" tIns="56432" rIns="112864" bIns="56432" anchor="ctr"/>
          <a:lstStyle/>
          <a:p>
            <a:pPr algn="ctr"/>
            <a:endParaRPr lang="zh-CN" altLang="en-US">
              <a:solidFill>
                <a:srgbClr val="FFFFFF"/>
              </a:solidFill>
              <a:latin typeface="宋体" panose="02010600030101010101" pitchFamily="2" charset="-122"/>
              <a:sym typeface="宋体" panose="02010600030101010101" pitchFamily="2" charset="-122"/>
            </a:endParaRPr>
          </a:p>
        </p:txBody>
      </p:sp>
      <p:sp>
        <p:nvSpPr>
          <p:cNvPr id="100356" name="矩形 28"/>
          <p:cNvSpPr>
            <a:spLocks noChangeArrowheads="1"/>
          </p:cNvSpPr>
          <p:nvPr/>
        </p:nvSpPr>
        <p:spPr bwMode="auto">
          <a:xfrm>
            <a:off x="10583" y="6264139"/>
            <a:ext cx="12179830" cy="125441"/>
          </a:xfrm>
          <a:prstGeom prst="rect">
            <a:avLst/>
          </a:prstGeom>
          <a:solidFill>
            <a:srgbClr val="595959"/>
          </a:solidFill>
          <a:ln w="9525">
            <a:noFill/>
            <a:miter lim="800000"/>
          </a:ln>
        </p:spPr>
        <p:txBody>
          <a:bodyPr lIns="112864" tIns="56432" rIns="112864" bIns="56432" anchor="ctr"/>
          <a:lstStyle/>
          <a:p>
            <a:pPr algn="ctr"/>
            <a:endParaRPr lang="zh-CN" altLang="en-US">
              <a:solidFill>
                <a:srgbClr val="FFFFFF"/>
              </a:solidFill>
              <a:latin typeface="宋体" panose="02010600030101010101" pitchFamily="2" charset="-122"/>
              <a:sym typeface="宋体" panose="02010600030101010101" pitchFamily="2" charset="-122"/>
            </a:endParaRPr>
          </a:p>
        </p:txBody>
      </p:sp>
      <p:sp>
        <p:nvSpPr>
          <p:cNvPr id="100357" name="矩形 3"/>
          <p:cNvSpPr>
            <a:spLocks noChangeArrowheads="1"/>
          </p:cNvSpPr>
          <p:nvPr/>
        </p:nvSpPr>
        <p:spPr bwMode="auto">
          <a:xfrm>
            <a:off x="10918463" y="865389"/>
            <a:ext cx="1271950" cy="431900"/>
          </a:xfrm>
          <a:prstGeom prst="rect">
            <a:avLst/>
          </a:prstGeom>
          <a:solidFill>
            <a:srgbClr val="002060"/>
          </a:solidFill>
          <a:ln w="9525">
            <a:noFill/>
            <a:miter lim="800000"/>
          </a:ln>
        </p:spPr>
        <p:txBody>
          <a:bodyPr lIns="112864" tIns="56432" rIns="112864" bIns="56432" anchor="ctr"/>
          <a:lstStyle/>
          <a:p>
            <a:pPr algn="ctr"/>
            <a:fld id="{4D9F65B3-EAB8-41ED-82F7-6FD1655A4DEB}" type="slidenum">
              <a:rPr lang="zh-CN" altLang="zh-CN" b="1">
                <a:solidFill>
                  <a:srgbClr val="FFFFFF"/>
                </a:solidFill>
                <a:ea typeface="方正兰亭细黑_GBK"/>
                <a:cs typeface="方正兰亭细黑_GBK"/>
              </a:rPr>
              <a:pPr algn="ctr"/>
              <a:t>40</a:t>
            </a:fld>
            <a:endParaRPr lang="zh-CN" altLang="zh-CN" b="1">
              <a:solidFill>
                <a:srgbClr val="FFFFFF"/>
              </a:solidFill>
              <a:ea typeface="方正兰亭细黑_GBK"/>
              <a:cs typeface="方正兰亭细黑_GBK"/>
            </a:endParaRPr>
          </a:p>
        </p:txBody>
      </p:sp>
      <p:sp>
        <p:nvSpPr>
          <p:cNvPr id="100358" name="矩形 4"/>
          <p:cNvSpPr>
            <a:spLocks noChangeArrowheads="1"/>
          </p:cNvSpPr>
          <p:nvPr/>
        </p:nvSpPr>
        <p:spPr bwMode="auto">
          <a:xfrm>
            <a:off x="10810527" y="865389"/>
            <a:ext cx="74074" cy="431900"/>
          </a:xfrm>
          <a:prstGeom prst="rect">
            <a:avLst/>
          </a:prstGeom>
          <a:solidFill>
            <a:srgbClr val="002060"/>
          </a:solidFill>
          <a:ln w="9525">
            <a:noFill/>
            <a:miter lim="800000"/>
          </a:ln>
        </p:spPr>
        <p:txBody>
          <a:bodyPr lIns="112864" tIns="56432" rIns="112864" bIns="56432" anchor="ctr"/>
          <a:lstStyle/>
          <a:p>
            <a:pPr algn="ctr"/>
            <a:endParaRPr lang="zh-CN" altLang="zh-CN">
              <a:solidFill>
                <a:srgbClr val="FFFFFF"/>
              </a:solidFill>
              <a:ea typeface="方正兰亭细黑_GBK"/>
              <a:cs typeface="方正兰亭细黑_GBK"/>
            </a:endParaRPr>
          </a:p>
        </p:txBody>
      </p:sp>
      <p:sp>
        <p:nvSpPr>
          <p:cNvPr id="100359" name="矩形 5"/>
          <p:cNvSpPr>
            <a:spLocks noChangeArrowheads="1"/>
          </p:cNvSpPr>
          <p:nvPr/>
        </p:nvSpPr>
        <p:spPr bwMode="auto">
          <a:xfrm>
            <a:off x="10711057" y="1068636"/>
            <a:ext cx="63492" cy="225478"/>
          </a:xfrm>
          <a:prstGeom prst="rect">
            <a:avLst/>
          </a:prstGeom>
          <a:solidFill>
            <a:srgbClr val="002060"/>
          </a:solidFill>
          <a:ln w="9525">
            <a:noFill/>
            <a:miter lim="800000"/>
          </a:ln>
        </p:spPr>
        <p:txBody>
          <a:bodyPr lIns="112864" tIns="56432" rIns="112864" bIns="56432" anchor="ctr"/>
          <a:lstStyle/>
          <a:p>
            <a:pPr algn="ctr"/>
            <a:endParaRPr lang="zh-CN" altLang="zh-CN">
              <a:solidFill>
                <a:srgbClr val="FFFFFF"/>
              </a:solidFill>
              <a:ea typeface="方正兰亭细黑_GBK"/>
              <a:cs typeface="方正兰亭细黑_GBK"/>
            </a:endParaRPr>
          </a:p>
        </p:txBody>
      </p:sp>
      <p:grpSp>
        <p:nvGrpSpPr>
          <p:cNvPr id="2" name="Group 5"/>
          <p:cNvGrpSpPr/>
          <p:nvPr/>
        </p:nvGrpSpPr>
        <p:grpSpPr bwMode="auto">
          <a:xfrm>
            <a:off x="546030" y="152672"/>
            <a:ext cx="6724791" cy="1123384"/>
            <a:chOff x="73029" y="27669"/>
            <a:chExt cx="6726476" cy="1194184"/>
          </a:xfrm>
        </p:grpSpPr>
        <p:grpSp>
          <p:nvGrpSpPr>
            <p:cNvPr id="3" name="Group 6"/>
            <p:cNvGrpSpPr/>
            <p:nvPr/>
          </p:nvGrpSpPr>
          <p:grpSpPr bwMode="auto">
            <a:xfrm>
              <a:off x="73029" y="27669"/>
              <a:ext cx="2677701" cy="1194184"/>
              <a:chOff x="73029" y="27669"/>
              <a:chExt cx="2677701" cy="1194184"/>
            </a:xfrm>
          </p:grpSpPr>
          <p:sp>
            <p:nvSpPr>
              <p:cNvPr id="100367" name="椭圆 16"/>
              <p:cNvSpPr>
                <a:spLocks noChangeArrowheads="1"/>
              </p:cNvSpPr>
              <p:nvPr/>
            </p:nvSpPr>
            <p:spPr bwMode="auto">
              <a:xfrm>
                <a:off x="73029" y="410488"/>
                <a:ext cx="867848" cy="599163"/>
              </a:xfrm>
              <a:prstGeom prst="ellipse">
                <a:avLst/>
              </a:prstGeom>
              <a:solidFill>
                <a:srgbClr val="FFC000"/>
              </a:solidFill>
              <a:ln w="9525">
                <a:noFill/>
                <a:round/>
              </a:ln>
            </p:spPr>
            <p:txBody>
              <a:bodyPr anchor="ctr"/>
              <a:lstStyle/>
              <a:p>
                <a:pPr algn="ctr"/>
                <a:endParaRPr lang="zh-CN" altLang="zh-CN" sz="1400">
                  <a:solidFill>
                    <a:srgbClr val="FFFFFF"/>
                  </a:solidFill>
                  <a:latin typeface="宋体" panose="02010600030101010101" pitchFamily="2" charset="-122"/>
                  <a:sym typeface="宋体" panose="02010600030101010101" pitchFamily="2" charset="-122"/>
                </a:endParaRPr>
              </a:p>
            </p:txBody>
          </p:sp>
          <p:sp>
            <p:nvSpPr>
              <p:cNvPr id="100368" name="TextBox 31"/>
              <p:cNvSpPr>
                <a:spLocks noChangeArrowheads="1"/>
              </p:cNvSpPr>
              <p:nvPr/>
            </p:nvSpPr>
            <p:spPr bwMode="auto">
              <a:xfrm>
                <a:off x="503642" y="27669"/>
                <a:ext cx="2247088" cy="1194184"/>
              </a:xfrm>
              <a:prstGeom prst="rect">
                <a:avLst/>
              </a:prstGeom>
              <a:noFill/>
              <a:ln w="9525">
                <a:noFill/>
                <a:miter lim="800000"/>
              </a:ln>
            </p:spPr>
            <p:txBody>
              <a:bodyPr>
                <a:spAutoFit/>
              </a:bodyPr>
              <a:lstStyle/>
              <a:p>
                <a:endParaRPr lang="zh-CN" altLang="en-US" sz="6700" dirty="0">
                  <a:sym typeface="Calibri" panose="020F0502020204030204" pitchFamily="34" charset="0"/>
                </a:endParaRPr>
              </a:p>
            </p:txBody>
          </p:sp>
        </p:grpSp>
        <p:sp>
          <p:nvSpPr>
            <p:cNvPr id="100365" name="TextBox 22"/>
            <p:cNvSpPr>
              <a:spLocks noChangeArrowheads="1"/>
            </p:cNvSpPr>
            <p:nvPr/>
          </p:nvSpPr>
          <p:spPr bwMode="auto">
            <a:xfrm>
              <a:off x="1878730" y="257361"/>
              <a:ext cx="4920775" cy="588913"/>
            </a:xfrm>
            <a:prstGeom prst="rect">
              <a:avLst/>
            </a:prstGeom>
            <a:noFill/>
            <a:ln w="9525">
              <a:noFill/>
              <a:miter lim="800000"/>
            </a:ln>
          </p:spPr>
          <p:txBody>
            <a:bodyPr>
              <a:spAutoFit/>
            </a:bodyPr>
            <a:lstStyle/>
            <a:p>
              <a:r>
                <a:rPr lang="zh-CN" altLang="en-US" sz="3000" b="1" dirty="0">
                  <a:solidFill>
                    <a:srgbClr val="262626"/>
                  </a:solidFill>
                  <a:latin typeface="微软雅黑" panose="020B0503020204020204" pitchFamily="34" charset="-122"/>
                  <a:ea typeface="微软雅黑" panose="020B0503020204020204" pitchFamily="34" charset="-122"/>
                  <a:sym typeface="微软雅黑" panose="020B0503020204020204" pitchFamily="34" charset="-122"/>
                </a:rPr>
                <a:t>清算结算：业务范围</a:t>
              </a:r>
            </a:p>
          </p:txBody>
        </p:sp>
        <p:sp>
          <p:nvSpPr>
            <p:cNvPr id="100366" name="直接连接符 21"/>
            <p:cNvSpPr>
              <a:spLocks noChangeShapeType="1"/>
            </p:cNvSpPr>
            <p:nvPr/>
          </p:nvSpPr>
          <p:spPr bwMode="auto">
            <a:xfrm>
              <a:off x="1399053" y="755027"/>
              <a:ext cx="3600401" cy="1"/>
            </a:xfrm>
            <a:prstGeom prst="line">
              <a:avLst/>
            </a:prstGeom>
            <a:noFill/>
            <a:ln w="19050">
              <a:solidFill>
                <a:srgbClr val="002060"/>
              </a:solidFill>
              <a:round/>
            </a:ln>
          </p:spPr>
          <p:txBody>
            <a:bodyPr/>
            <a:lstStyle/>
            <a:p>
              <a:endParaRPr lang="zh-CN" altLang="en-US"/>
            </a:p>
          </p:txBody>
        </p:sp>
      </p:grpSp>
      <p:sp>
        <p:nvSpPr>
          <p:cNvPr id="16" name="TextBox 31"/>
          <p:cNvSpPr/>
          <p:nvPr/>
        </p:nvSpPr>
        <p:spPr>
          <a:xfrm>
            <a:off x="239318" y="-147626"/>
            <a:ext cx="2831946" cy="1483572"/>
          </a:xfrm>
          <a:prstGeom prst="rect">
            <a:avLst/>
          </a:prstGeom>
          <a:noFill/>
          <a:ln w="9525">
            <a:noFill/>
          </a:ln>
        </p:spPr>
        <p:txBody>
          <a:bodyPr wrap="square" lIns="112864" tIns="56432" rIns="112864" bIns="56432">
            <a:spAutoFit/>
          </a:bodyPr>
          <a:lstStyle/>
          <a:p>
            <a:pPr lvl="0" eaLnBrk="1" hangingPunct="1"/>
            <a:r>
              <a:rPr lang="en-US" altLang="zh-CN" sz="8900" b="1" dirty="0" smtClean="0">
                <a:solidFill>
                  <a:srgbClr val="002060"/>
                </a:solidFill>
                <a:latin typeface="Times New Roman" panose="02020603050405020304" pitchFamily="18" charset="0"/>
                <a:sym typeface="Times New Roman" panose="02020603050405020304" pitchFamily="18" charset="0"/>
              </a:rPr>
              <a:t>1.</a:t>
            </a:r>
            <a:r>
              <a:rPr lang="en-US" altLang="zh-CN" sz="6700" b="1" dirty="0" smtClean="0">
                <a:solidFill>
                  <a:srgbClr val="002060"/>
                </a:solidFill>
                <a:latin typeface="Times New Roman" panose="02020603050405020304" pitchFamily="18" charset="0"/>
                <a:sym typeface="Times New Roman" panose="02020603050405020304" pitchFamily="18" charset="0"/>
              </a:rPr>
              <a:t>9.</a:t>
            </a:r>
            <a:r>
              <a:rPr lang="en-US" altLang="zh-CN" sz="5900" b="1" dirty="0" smtClean="0">
                <a:solidFill>
                  <a:srgbClr val="002060"/>
                </a:solidFill>
                <a:latin typeface="Times New Roman" panose="02020603050405020304" pitchFamily="18" charset="0"/>
                <a:sym typeface="Times New Roman" panose="02020603050405020304" pitchFamily="18" charset="0"/>
              </a:rPr>
              <a:t>1</a:t>
            </a:r>
            <a:endParaRPr lang="zh-CN" altLang="en-US" sz="5900" dirty="0">
              <a:sym typeface="Calibri" panose="020F0502020204030204" pitchFamily="34" charset="0"/>
            </a:endParaRPr>
          </a:p>
        </p:txBody>
      </p:sp>
      <p:cxnSp>
        <p:nvCxnSpPr>
          <p:cNvPr id="25" name="Straight Connector 171"/>
          <p:cNvCxnSpPr/>
          <p:nvPr/>
        </p:nvCxnSpPr>
        <p:spPr>
          <a:xfrm flipH="1" flipV="1">
            <a:off x="908820" y="2252994"/>
            <a:ext cx="0" cy="673200"/>
          </a:xfrm>
          <a:prstGeom prst="line">
            <a:avLst/>
          </a:prstGeom>
          <a:ln w="12700">
            <a:solidFill>
              <a:schemeClr val="bg2">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7" name="Straight Connector 173"/>
          <p:cNvCxnSpPr/>
          <p:nvPr/>
        </p:nvCxnSpPr>
        <p:spPr>
          <a:xfrm flipH="1" flipV="1">
            <a:off x="5433832" y="2252994"/>
            <a:ext cx="0" cy="673200"/>
          </a:xfrm>
          <a:prstGeom prst="line">
            <a:avLst/>
          </a:prstGeom>
          <a:ln w="12700">
            <a:solidFill>
              <a:schemeClr val="bg2">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6" name="Straight Connector 172"/>
          <p:cNvCxnSpPr/>
          <p:nvPr/>
        </p:nvCxnSpPr>
        <p:spPr>
          <a:xfrm flipH="1">
            <a:off x="908820" y="2235588"/>
            <a:ext cx="1922445" cy="17950"/>
          </a:xfrm>
          <a:prstGeom prst="line">
            <a:avLst/>
          </a:prstGeom>
          <a:ln w="12700">
            <a:solidFill>
              <a:schemeClr val="bg2">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8" name="Straight Connector 174"/>
          <p:cNvCxnSpPr/>
          <p:nvPr/>
        </p:nvCxnSpPr>
        <p:spPr>
          <a:xfrm>
            <a:off x="3511388" y="2235588"/>
            <a:ext cx="1922445" cy="17950"/>
          </a:xfrm>
          <a:prstGeom prst="line">
            <a:avLst/>
          </a:prstGeom>
          <a:ln w="12700">
            <a:solidFill>
              <a:schemeClr val="bg2">
                <a:lumMod val="50000"/>
              </a:schemeClr>
            </a:solidFill>
            <a:prstDash val="sysDash"/>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665570" y="2925206"/>
            <a:ext cx="507600" cy="507600"/>
            <a:chOff x="1216660" y="4133319"/>
            <a:chExt cx="593749" cy="988663"/>
          </a:xfrm>
        </p:grpSpPr>
        <p:sp>
          <p:nvSpPr>
            <p:cNvPr id="19" name="Oval 150"/>
            <p:cNvSpPr/>
            <p:nvPr/>
          </p:nvSpPr>
          <p:spPr>
            <a:xfrm>
              <a:off x="1216660" y="4133319"/>
              <a:ext cx="593749" cy="988663"/>
            </a:xfrm>
            <a:prstGeom prst="ellipse">
              <a:avLst/>
            </a:prstGeom>
            <a:noFill/>
            <a:ln w="28575">
              <a:solidFill>
                <a:srgbClr val="002060"/>
              </a:solidFill>
            </a:ln>
            <a:extLst>
              <a:ext uri="{909E8E84-426E-40DD-AFC4-6F175D3DCCD1}">
                <a14:hiddenFill xmlns:a14="http://schemas.microsoft.com/office/drawing/2010/main">
                  <a:solidFill>
                    <a:srgbClr val="115D9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ru-RU" sz="2400" b="0" i="0" u="none" strike="noStrike" kern="1200" cap="none" spc="0" normalizeH="0" baseline="0" noProof="0" dirty="0">
                <a:ln>
                  <a:noFill/>
                </a:ln>
                <a:solidFill>
                  <a:schemeClr val="bg2">
                    <a:lumMod val="25000"/>
                  </a:schemeClr>
                </a:solidFill>
                <a:effectLst/>
                <a:uLnTx/>
                <a:uFillTx/>
                <a:latin typeface="Arial" panose="020B0604020202020204" pitchFamily="34" charset="0"/>
                <a:ea typeface="微软雅黑" panose="020B0503020204020204" charset="-122"/>
                <a:cs typeface="+mn-cs"/>
                <a:sym typeface="Arial" panose="020B0604020202020204" pitchFamily="34" charset="0"/>
              </a:endParaRPr>
            </a:p>
          </p:txBody>
        </p:sp>
        <p:grpSp>
          <p:nvGrpSpPr>
            <p:cNvPr id="33" name="组合 22"/>
            <p:cNvGrpSpPr/>
            <p:nvPr/>
          </p:nvGrpSpPr>
          <p:grpSpPr>
            <a:xfrm>
              <a:off x="1364591" y="4410010"/>
              <a:ext cx="265464" cy="444055"/>
              <a:chOff x="3514117" y="1106568"/>
              <a:chExt cx="415925" cy="417512"/>
            </a:xfrm>
          </p:grpSpPr>
          <p:sp>
            <p:nvSpPr>
              <p:cNvPr id="34" name="Freeform 83"/>
              <p:cNvSpPr/>
              <p:nvPr/>
            </p:nvSpPr>
            <p:spPr bwMode="auto">
              <a:xfrm>
                <a:off x="3712555" y="1106568"/>
                <a:ext cx="217487" cy="219074"/>
              </a:xfrm>
              <a:custGeom>
                <a:avLst/>
                <a:gdLst>
                  <a:gd name="T0" fmla="*/ 96 w 97"/>
                  <a:gd name="T1" fmla="*/ 48 h 97"/>
                  <a:gd name="T2" fmla="*/ 49 w 97"/>
                  <a:gd name="T3" fmla="*/ 97 h 97"/>
                  <a:gd name="T4" fmla="*/ 0 w 97"/>
                  <a:gd name="T5" fmla="*/ 50 h 97"/>
                  <a:gd name="T6" fmla="*/ 47 w 97"/>
                  <a:gd name="T7" fmla="*/ 1 h 97"/>
                  <a:gd name="T8" fmla="*/ 96 w 97"/>
                  <a:gd name="T9" fmla="*/ 48 h 97"/>
                </a:gdLst>
                <a:ahLst/>
                <a:cxnLst>
                  <a:cxn ang="0">
                    <a:pos x="T0" y="T1"/>
                  </a:cxn>
                  <a:cxn ang="0">
                    <a:pos x="T2" y="T3"/>
                  </a:cxn>
                  <a:cxn ang="0">
                    <a:pos x="T4" y="T5"/>
                  </a:cxn>
                  <a:cxn ang="0">
                    <a:pos x="T6" y="T7"/>
                  </a:cxn>
                  <a:cxn ang="0">
                    <a:pos x="T8" y="T9"/>
                  </a:cxn>
                </a:cxnLst>
                <a:rect l="0" t="0" r="r" b="b"/>
                <a:pathLst>
                  <a:path w="97" h="97">
                    <a:moveTo>
                      <a:pt x="96" y="48"/>
                    </a:moveTo>
                    <a:cubicBezTo>
                      <a:pt x="97" y="74"/>
                      <a:pt x="76" y="96"/>
                      <a:pt x="49" y="97"/>
                    </a:cubicBezTo>
                    <a:cubicBezTo>
                      <a:pt x="23" y="97"/>
                      <a:pt x="1" y="76"/>
                      <a:pt x="0" y="50"/>
                    </a:cubicBezTo>
                    <a:cubicBezTo>
                      <a:pt x="0" y="23"/>
                      <a:pt x="21" y="1"/>
                      <a:pt x="47" y="1"/>
                    </a:cubicBezTo>
                    <a:cubicBezTo>
                      <a:pt x="74" y="0"/>
                      <a:pt x="96" y="21"/>
                      <a:pt x="96" y="48"/>
                    </a:cubicBezTo>
                    <a:close/>
                  </a:path>
                </a:pathLst>
              </a:custGeom>
              <a:noFill/>
              <a:ln w="28575" cap="rnd">
                <a:solidFill>
                  <a:srgbClr val="002060"/>
                </a:solidFill>
                <a:prstDash val="solid"/>
                <a:round/>
              </a:ln>
              <a:extLst>
                <a:ext uri="{909E8E84-426E-40DD-AFC4-6F175D3DCCD1}">
                  <a14:hiddenFill xmlns:a14="http://schemas.microsoft.com/office/drawing/2010/main">
                    <a:solidFill>
                      <a:srgbClr val="FFFFFF"/>
                    </a:solidFill>
                  </a14:hiddenFill>
                </a:ext>
              </a:extLst>
            </p:spPr>
            <p:txBody>
              <a:bodyPr lIns="80296" tIns="40148" rIns="80296" bIns="40148"/>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580" b="0" i="0" u="none" strike="noStrike" kern="1200" cap="none" spc="0" normalizeH="0" baseline="0" noProof="0">
                  <a:ln>
                    <a:noFill/>
                  </a:ln>
                  <a:solidFill>
                    <a:schemeClr val="bg2">
                      <a:lumMod val="25000"/>
                    </a:schemeClr>
                  </a:solidFill>
                  <a:effectLst/>
                  <a:uLnTx/>
                  <a:uFillTx/>
                  <a:latin typeface="Arial" panose="020B0604020202020204" pitchFamily="34" charset="0"/>
                  <a:ea typeface="微软雅黑" panose="020B0503020204020204" charset="-122"/>
                  <a:cs typeface="+mn-cs"/>
                  <a:sym typeface="Arial" panose="020B0604020202020204" pitchFamily="34" charset="0"/>
                </a:endParaRPr>
              </a:p>
            </p:txBody>
          </p:sp>
          <p:sp>
            <p:nvSpPr>
              <p:cNvPr id="35" name="Line 84"/>
              <p:cNvSpPr>
                <a:spLocks noChangeShapeType="1"/>
              </p:cNvSpPr>
              <p:nvPr/>
            </p:nvSpPr>
            <p:spPr bwMode="auto">
              <a:xfrm>
                <a:off x="3749067" y="1217693"/>
                <a:ext cx="71438" cy="0"/>
              </a:xfrm>
              <a:prstGeom prst="line">
                <a:avLst/>
              </a:prstGeom>
              <a:noFill/>
              <a:ln w="28575" cap="rnd">
                <a:solidFill>
                  <a:srgbClr val="002060"/>
                </a:solidFill>
                <a:prstDash val="solid"/>
                <a:round/>
              </a:ln>
              <a:extLst>
                <a:ext uri="{909E8E84-426E-40DD-AFC4-6F175D3DCCD1}">
                  <a14:hiddenFill xmlns:a14="http://schemas.microsoft.com/office/drawing/2010/main">
                    <a:noFill/>
                  </a14:hiddenFill>
                </a:ext>
              </a:extLst>
            </p:spPr>
            <p:txBody>
              <a:bodyPr lIns="80296" tIns="40148" rIns="80296" bIns="40148"/>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580" b="0" i="0" u="none" strike="noStrike" kern="1200" cap="none" spc="0" normalizeH="0" baseline="0" noProof="0">
                  <a:ln>
                    <a:noFill/>
                  </a:ln>
                  <a:solidFill>
                    <a:schemeClr val="bg1"/>
                  </a:solidFill>
                  <a:effectLst/>
                  <a:uLnTx/>
                  <a:uFillTx/>
                  <a:latin typeface="Arial" panose="020B0604020202020204" pitchFamily="34" charset="0"/>
                  <a:ea typeface="微软雅黑" panose="020B0503020204020204" charset="-122"/>
                  <a:cs typeface="+mn-cs"/>
                  <a:sym typeface="Arial" panose="020B0604020202020204" pitchFamily="34" charset="0"/>
                </a:endParaRPr>
              </a:p>
            </p:txBody>
          </p:sp>
          <p:sp>
            <p:nvSpPr>
              <p:cNvPr id="36" name="Line 85"/>
              <p:cNvSpPr>
                <a:spLocks noChangeShapeType="1"/>
              </p:cNvSpPr>
              <p:nvPr/>
            </p:nvSpPr>
            <p:spPr bwMode="auto">
              <a:xfrm>
                <a:off x="3820505" y="1146256"/>
                <a:ext cx="0" cy="71437"/>
              </a:xfrm>
              <a:prstGeom prst="line">
                <a:avLst/>
              </a:prstGeom>
              <a:noFill/>
              <a:ln w="28575" cap="rnd">
                <a:solidFill>
                  <a:srgbClr val="002060"/>
                </a:solidFill>
                <a:prstDash val="solid"/>
                <a:round/>
              </a:ln>
              <a:extLst>
                <a:ext uri="{909E8E84-426E-40DD-AFC4-6F175D3DCCD1}">
                  <a14:hiddenFill xmlns:a14="http://schemas.microsoft.com/office/drawing/2010/main">
                    <a:noFill/>
                  </a14:hiddenFill>
                </a:ext>
              </a:extLst>
            </p:spPr>
            <p:txBody>
              <a:bodyPr lIns="80296" tIns="40148" rIns="80296" bIns="40148"/>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580" b="0" i="0" u="none" strike="noStrike" kern="1200" cap="none" spc="0" normalizeH="0" baseline="0" noProof="0">
                  <a:ln>
                    <a:noFill/>
                  </a:ln>
                  <a:solidFill>
                    <a:schemeClr val="bg1"/>
                  </a:solidFill>
                  <a:effectLst/>
                  <a:uLnTx/>
                  <a:uFillTx/>
                  <a:latin typeface="Arial" panose="020B0604020202020204" pitchFamily="34" charset="0"/>
                  <a:ea typeface="微软雅黑" panose="020B0503020204020204" charset="-122"/>
                  <a:cs typeface="+mn-cs"/>
                  <a:sym typeface="Arial" panose="020B0604020202020204" pitchFamily="34" charset="0"/>
                </a:endParaRPr>
              </a:p>
            </p:txBody>
          </p:sp>
          <p:sp>
            <p:nvSpPr>
              <p:cNvPr id="37" name="Freeform 86"/>
              <p:cNvSpPr/>
              <p:nvPr/>
            </p:nvSpPr>
            <p:spPr bwMode="auto">
              <a:xfrm>
                <a:off x="3514117" y="1109743"/>
                <a:ext cx="414338" cy="414337"/>
              </a:xfrm>
              <a:custGeom>
                <a:avLst/>
                <a:gdLst>
                  <a:gd name="T0" fmla="*/ 118 w 184"/>
                  <a:gd name="T1" fmla="*/ 3 h 184"/>
                  <a:gd name="T2" fmla="*/ 92 w 184"/>
                  <a:gd name="T3" fmla="*/ 0 h 184"/>
                  <a:gd name="T4" fmla="*/ 0 w 184"/>
                  <a:gd name="T5" fmla="*/ 92 h 184"/>
                  <a:gd name="T6" fmla="*/ 92 w 184"/>
                  <a:gd name="T7" fmla="*/ 184 h 184"/>
                  <a:gd name="T8" fmla="*/ 184 w 184"/>
                  <a:gd name="T9" fmla="*/ 92 h 184"/>
                  <a:gd name="T10" fmla="*/ 181 w 184"/>
                  <a:gd name="T11" fmla="*/ 66 h 184"/>
                </a:gdLst>
                <a:ahLst/>
                <a:cxnLst>
                  <a:cxn ang="0">
                    <a:pos x="T0" y="T1"/>
                  </a:cxn>
                  <a:cxn ang="0">
                    <a:pos x="T2" y="T3"/>
                  </a:cxn>
                  <a:cxn ang="0">
                    <a:pos x="T4" y="T5"/>
                  </a:cxn>
                  <a:cxn ang="0">
                    <a:pos x="T6" y="T7"/>
                  </a:cxn>
                  <a:cxn ang="0">
                    <a:pos x="T8" y="T9"/>
                  </a:cxn>
                  <a:cxn ang="0">
                    <a:pos x="T10" y="T11"/>
                  </a:cxn>
                </a:cxnLst>
                <a:rect l="0" t="0" r="r" b="b"/>
                <a:pathLst>
                  <a:path w="184" h="184">
                    <a:moveTo>
                      <a:pt x="118" y="3"/>
                    </a:moveTo>
                    <a:cubicBezTo>
                      <a:pt x="110" y="1"/>
                      <a:pt x="101" y="0"/>
                      <a:pt x="92" y="0"/>
                    </a:cubicBezTo>
                    <a:cubicBezTo>
                      <a:pt x="41" y="0"/>
                      <a:pt x="0" y="41"/>
                      <a:pt x="0" y="92"/>
                    </a:cubicBezTo>
                    <a:cubicBezTo>
                      <a:pt x="0" y="143"/>
                      <a:pt x="41" y="184"/>
                      <a:pt x="92" y="184"/>
                    </a:cubicBezTo>
                    <a:cubicBezTo>
                      <a:pt x="143" y="184"/>
                      <a:pt x="184" y="143"/>
                      <a:pt x="184" y="92"/>
                    </a:cubicBezTo>
                    <a:cubicBezTo>
                      <a:pt x="184" y="83"/>
                      <a:pt x="183" y="74"/>
                      <a:pt x="181" y="66"/>
                    </a:cubicBezTo>
                  </a:path>
                </a:pathLst>
              </a:custGeom>
              <a:noFill/>
              <a:ln w="28575" cap="rnd">
                <a:solidFill>
                  <a:srgbClr val="002060"/>
                </a:solidFill>
                <a:prstDash val="solid"/>
                <a:round/>
              </a:ln>
              <a:extLst>
                <a:ext uri="{909E8E84-426E-40DD-AFC4-6F175D3DCCD1}">
                  <a14:hiddenFill xmlns:a14="http://schemas.microsoft.com/office/drawing/2010/main">
                    <a:solidFill>
                      <a:srgbClr val="FFFFFF"/>
                    </a:solidFill>
                  </a14:hiddenFill>
                </a:ext>
              </a:extLst>
            </p:spPr>
            <p:txBody>
              <a:bodyPr lIns="80296" tIns="40148" rIns="80296" bIns="40148"/>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580" b="0" i="0" u="none" strike="noStrike" kern="1200" cap="none" spc="0" normalizeH="0" baseline="0" noProof="0">
                  <a:ln>
                    <a:noFill/>
                  </a:ln>
                  <a:solidFill>
                    <a:schemeClr val="bg2">
                      <a:lumMod val="25000"/>
                    </a:schemeClr>
                  </a:solidFill>
                  <a:effectLst/>
                  <a:uLnTx/>
                  <a:uFillTx/>
                  <a:latin typeface="Arial" panose="020B0604020202020204" pitchFamily="34" charset="0"/>
                  <a:ea typeface="微软雅黑" panose="020B0503020204020204" charset="-122"/>
                  <a:cs typeface="+mn-cs"/>
                  <a:sym typeface="Arial" panose="020B0604020202020204" pitchFamily="34" charset="0"/>
                </a:endParaRPr>
              </a:p>
            </p:txBody>
          </p:sp>
          <p:sp>
            <p:nvSpPr>
              <p:cNvPr id="38" name="Freeform 87"/>
              <p:cNvSpPr/>
              <p:nvPr/>
            </p:nvSpPr>
            <p:spPr bwMode="auto">
              <a:xfrm>
                <a:off x="3577617" y="1163718"/>
                <a:ext cx="142875" cy="195263"/>
              </a:xfrm>
              <a:custGeom>
                <a:avLst/>
                <a:gdLst>
                  <a:gd name="T0" fmla="*/ 63 w 64"/>
                  <a:gd name="T1" fmla="*/ 8 h 87"/>
                  <a:gd name="T2" fmla="*/ 43 w 64"/>
                  <a:gd name="T3" fmla="*/ 3 h 87"/>
                  <a:gd name="T4" fmla="*/ 6 w 64"/>
                  <a:gd name="T5" fmla="*/ 14 h 87"/>
                  <a:gd name="T6" fmla="*/ 8 w 64"/>
                  <a:gd name="T7" fmla="*/ 33 h 87"/>
                  <a:gd name="T8" fmla="*/ 29 w 64"/>
                  <a:gd name="T9" fmla="*/ 74 h 87"/>
                  <a:gd name="T10" fmla="*/ 57 w 64"/>
                  <a:gd name="T11" fmla="*/ 85 h 87"/>
                  <a:gd name="T12" fmla="*/ 54 w 64"/>
                  <a:gd name="T13" fmla="*/ 81 h 87"/>
                  <a:gd name="T14" fmla="*/ 48 w 64"/>
                  <a:gd name="T15" fmla="*/ 76 h 87"/>
                  <a:gd name="T16" fmla="*/ 45 w 64"/>
                  <a:gd name="T17" fmla="*/ 67 h 87"/>
                  <a:gd name="T18" fmla="*/ 36 w 64"/>
                  <a:gd name="T19" fmla="*/ 64 h 87"/>
                  <a:gd name="T20" fmla="*/ 45 w 64"/>
                  <a:gd name="T21" fmla="*/ 52 h 87"/>
                  <a:gd name="T22" fmla="*/ 64 w 64"/>
                  <a:gd name="T23" fmla="*/ 42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4" h="87">
                    <a:moveTo>
                      <a:pt x="63" y="8"/>
                    </a:moveTo>
                    <a:cubicBezTo>
                      <a:pt x="56" y="5"/>
                      <a:pt x="48" y="4"/>
                      <a:pt x="43" y="3"/>
                    </a:cubicBezTo>
                    <a:cubicBezTo>
                      <a:pt x="25" y="0"/>
                      <a:pt x="0" y="7"/>
                      <a:pt x="6" y="14"/>
                    </a:cubicBezTo>
                    <a:cubicBezTo>
                      <a:pt x="12" y="20"/>
                      <a:pt x="9" y="30"/>
                      <a:pt x="8" y="33"/>
                    </a:cubicBezTo>
                    <a:cubicBezTo>
                      <a:pt x="4" y="44"/>
                      <a:pt x="7" y="61"/>
                      <a:pt x="29" y="74"/>
                    </a:cubicBezTo>
                    <a:cubicBezTo>
                      <a:pt x="51" y="86"/>
                      <a:pt x="55" y="83"/>
                      <a:pt x="57" y="85"/>
                    </a:cubicBezTo>
                    <a:cubicBezTo>
                      <a:pt x="59" y="87"/>
                      <a:pt x="53" y="87"/>
                      <a:pt x="54" y="81"/>
                    </a:cubicBezTo>
                    <a:cubicBezTo>
                      <a:pt x="55" y="75"/>
                      <a:pt x="51" y="76"/>
                      <a:pt x="48" y="76"/>
                    </a:cubicBezTo>
                    <a:cubicBezTo>
                      <a:pt x="45" y="76"/>
                      <a:pt x="44" y="70"/>
                      <a:pt x="45" y="67"/>
                    </a:cubicBezTo>
                    <a:cubicBezTo>
                      <a:pt x="46" y="63"/>
                      <a:pt x="41" y="71"/>
                      <a:pt x="36" y="64"/>
                    </a:cubicBezTo>
                    <a:cubicBezTo>
                      <a:pt x="32" y="56"/>
                      <a:pt x="39" y="50"/>
                      <a:pt x="45" y="52"/>
                    </a:cubicBezTo>
                    <a:cubicBezTo>
                      <a:pt x="57" y="56"/>
                      <a:pt x="59" y="49"/>
                      <a:pt x="64" y="42"/>
                    </a:cubicBezTo>
                  </a:path>
                </a:pathLst>
              </a:custGeom>
              <a:noFill/>
              <a:ln w="28575" cap="rnd">
                <a:solidFill>
                  <a:srgbClr val="002060"/>
                </a:solidFill>
                <a:prstDash val="solid"/>
                <a:round/>
              </a:ln>
              <a:extLst>
                <a:ext uri="{909E8E84-426E-40DD-AFC4-6F175D3DCCD1}">
                  <a14:hiddenFill xmlns:a14="http://schemas.microsoft.com/office/drawing/2010/main">
                    <a:solidFill>
                      <a:srgbClr val="FFFFFF"/>
                    </a:solidFill>
                  </a14:hiddenFill>
                </a:ext>
              </a:extLst>
            </p:spPr>
            <p:txBody>
              <a:bodyPr lIns="80296" tIns="40148" rIns="80296" bIns="40148"/>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580" b="0" i="0" u="none" strike="noStrike" kern="1200" cap="none" spc="0" normalizeH="0" baseline="0" noProof="0">
                  <a:ln>
                    <a:noFill/>
                  </a:ln>
                  <a:solidFill>
                    <a:schemeClr val="bg2">
                      <a:lumMod val="25000"/>
                    </a:schemeClr>
                  </a:solidFill>
                  <a:effectLst/>
                  <a:uLnTx/>
                  <a:uFillTx/>
                  <a:latin typeface="Arial" panose="020B0604020202020204" pitchFamily="34" charset="0"/>
                  <a:ea typeface="微软雅黑" panose="020B0503020204020204" charset="-122"/>
                  <a:cs typeface="+mn-cs"/>
                  <a:sym typeface="Arial" panose="020B0604020202020204" pitchFamily="34" charset="0"/>
                </a:endParaRPr>
              </a:p>
            </p:txBody>
          </p:sp>
          <p:sp>
            <p:nvSpPr>
              <p:cNvPr id="39" name="Freeform 88"/>
              <p:cNvSpPr/>
              <p:nvPr/>
            </p:nvSpPr>
            <p:spPr bwMode="auto">
              <a:xfrm>
                <a:off x="3691917" y="1314531"/>
                <a:ext cx="163513" cy="190500"/>
              </a:xfrm>
              <a:custGeom>
                <a:avLst/>
                <a:gdLst>
                  <a:gd name="T0" fmla="*/ 12 w 73"/>
                  <a:gd name="T1" fmla="*/ 32 h 85"/>
                  <a:gd name="T2" fmla="*/ 12 w 73"/>
                  <a:gd name="T3" fmla="*/ 45 h 85"/>
                  <a:gd name="T4" fmla="*/ 25 w 73"/>
                  <a:gd name="T5" fmla="*/ 58 h 85"/>
                  <a:gd name="T6" fmla="*/ 19 w 73"/>
                  <a:gd name="T7" fmla="*/ 80 h 85"/>
                  <a:gd name="T8" fmla="*/ 45 w 73"/>
                  <a:gd name="T9" fmla="*/ 66 h 85"/>
                  <a:gd name="T10" fmla="*/ 66 w 73"/>
                  <a:gd name="T11" fmla="*/ 37 h 85"/>
                  <a:gd name="T12" fmla="*/ 54 w 73"/>
                  <a:gd name="T13" fmla="*/ 24 h 85"/>
                  <a:gd name="T14" fmla="*/ 24 w 73"/>
                  <a:gd name="T15" fmla="*/ 11 h 85"/>
                  <a:gd name="T16" fmla="*/ 12 w 73"/>
                  <a:gd name="T17" fmla="*/ 32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85">
                    <a:moveTo>
                      <a:pt x="12" y="32"/>
                    </a:moveTo>
                    <a:cubicBezTo>
                      <a:pt x="10" y="43"/>
                      <a:pt x="0" y="34"/>
                      <a:pt x="12" y="45"/>
                    </a:cubicBezTo>
                    <a:cubicBezTo>
                      <a:pt x="23" y="56"/>
                      <a:pt x="26" y="33"/>
                      <a:pt x="25" y="58"/>
                    </a:cubicBezTo>
                    <a:cubicBezTo>
                      <a:pt x="23" y="83"/>
                      <a:pt x="2" y="85"/>
                      <a:pt x="19" y="80"/>
                    </a:cubicBezTo>
                    <a:cubicBezTo>
                      <a:pt x="36" y="74"/>
                      <a:pt x="33" y="79"/>
                      <a:pt x="45" y="66"/>
                    </a:cubicBezTo>
                    <a:cubicBezTo>
                      <a:pt x="58" y="54"/>
                      <a:pt x="60" y="47"/>
                      <a:pt x="66" y="37"/>
                    </a:cubicBezTo>
                    <a:cubicBezTo>
                      <a:pt x="73" y="27"/>
                      <a:pt x="62" y="31"/>
                      <a:pt x="54" y="24"/>
                    </a:cubicBezTo>
                    <a:cubicBezTo>
                      <a:pt x="47" y="17"/>
                      <a:pt x="34" y="0"/>
                      <a:pt x="24" y="11"/>
                    </a:cubicBezTo>
                    <a:cubicBezTo>
                      <a:pt x="14" y="21"/>
                      <a:pt x="12" y="32"/>
                      <a:pt x="12" y="32"/>
                    </a:cubicBezTo>
                    <a:close/>
                  </a:path>
                </a:pathLst>
              </a:custGeom>
              <a:noFill/>
              <a:ln w="28575" cap="rnd">
                <a:solidFill>
                  <a:srgbClr val="002060"/>
                </a:solidFill>
                <a:prstDash val="solid"/>
                <a:round/>
              </a:ln>
              <a:extLst>
                <a:ext uri="{909E8E84-426E-40DD-AFC4-6F175D3DCCD1}">
                  <a14:hiddenFill xmlns:a14="http://schemas.microsoft.com/office/drawing/2010/main">
                    <a:solidFill>
                      <a:srgbClr val="FFFFFF"/>
                    </a:solidFill>
                  </a14:hiddenFill>
                </a:ext>
              </a:extLst>
            </p:spPr>
            <p:txBody>
              <a:bodyPr lIns="80296" tIns="40148" rIns="80296" bIns="40148"/>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580" b="0" i="0" u="none" strike="noStrike" kern="1200" cap="none" spc="0" normalizeH="0" baseline="0" noProof="0">
                  <a:ln>
                    <a:noFill/>
                  </a:ln>
                  <a:solidFill>
                    <a:schemeClr val="bg2">
                      <a:lumMod val="25000"/>
                    </a:schemeClr>
                  </a:solidFill>
                  <a:effectLst/>
                  <a:uLnTx/>
                  <a:uFillTx/>
                  <a:latin typeface="Arial" panose="020B0604020202020204" pitchFamily="34" charset="0"/>
                  <a:ea typeface="微软雅黑" panose="020B0503020204020204" charset="-122"/>
                  <a:cs typeface="+mn-cs"/>
                  <a:sym typeface="Arial" panose="020B0604020202020204" pitchFamily="34" charset="0"/>
                </a:endParaRPr>
              </a:p>
            </p:txBody>
          </p:sp>
          <p:sp>
            <p:nvSpPr>
              <p:cNvPr id="40" name="Freeform 89"/>
              <p:cNvSpPr/>
              <p:nvPr/>
            </p:nvSpPr>
            <p:spPr bwMode="auto">
              <a:xfrm>
                <a:off x="3874480" y="1289131"/>
                <a:ext cx="47625" cy="96837"/>
              </a:xfrm>
              <a:custGeom>
                <a:avLst/>
                <a:gdLst>
                  <a:gd name="T0" fmla="*/ 13 w 21"/>
                  <a:gd name="T1" fmla="*/ 0 h 43"/>
                  <a:gd name="T2" fmla="*/ 12 w 21"/>
                  <a:gd name="T3" fmla="*/ 5 h 43"/>
                  <a:gd name="T4" fmla="*/ 10 w 21"/>
                  <a:gd name="T5" fmla="*/ 35 h 43"/>
                  <a:gd name="T6" fmla="*/ 21 w 21"/>
                  <a:gd name="T7" fmla="*/ 37 h 43"/>
                </a:gdLst>
                <a:ahLst/>
                <a:cxnLst>
                  <a:cxn ang="0">
                    <a:pos x="T0" y="T1"/>
                  </a:cxn>
                  <a:cxn ang="0">
                    <a:pos x="T2" y="T3"/>
                  </a:cxn>
                  <a:cxn ang="0">
                    <a:pos x="T4" y="T5"/>
                  </a:cxn>
                  <a:cxn ang="0">
                    <a:pos x="T6" y="T7"/>
                  </a:cxn>
                </a:cxnLst>
                <a:rect l="0" t="0" r="r" b="b"/>
                <a:pathLst>
                  <a:path w="21" h="43">
                    <a:moveTo>
                      <a:pt x="13" y="0"/>
                    </a:moveTo>
                    <a:cubicBezTo>
                      <a:pt x="14" y="2"/>
                      <a:pt x="13" y="2"/>
                      <a:pt x="12" y="5"/>
                    </a:cubicBezTo>
                    <a:cubicBezTo>
                      <a:pt x="8" y="14"/>
                      <a:pt x="0" y="27"/>
                      <a:pt x="10" y="35"/>
                    </a:cubicBezTo>
                    <a:cubicBezTo>
                      <a:pt x="19" y="43"/>
                      <a:pt x="21" y="37"/>
                      <a:pt x="21" y="37"/>
                    </a:cubicBezTo>
                  </a:path>
                </a:pathLst>
              </a:custGeom>
              <a:noFill/>
              <a:ln w="28575" cap="rnd">
                <a:solidFill>
                  <a:srgbClr val="002060"/>
                </a:solidFill>
                <a:prstDash val="solid"/>
                <a:round/>
              </a:ln>
              <a:extLst>
                <a:ext uri="{909E8E84-426E-40DD-AFC4-6F175D3DCCD1}">
                  <a14:hiddenFill xmlns:a14="http://schemas.microsoft.com/office/drawing/2010/main">
                    <a:solidFill>
                      <a:srgbClr val="FFFFFF"/>
                    </a:solidFill>
                  </a14:hiddenFill>
                </a:ext>
              </a:extLst>
            </p:spPr>
            <p:txBody>
              <a:bodyPr lIns="80296" tIns="40148" rIns="80296" bIns="40148"/>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580" b="0" i="0" u="none" strike="noStrike" kern="1200" cap="none" spc="0" normalizeH="0" baseline="0" noProof="0">
                  <a:ln>
                    <a:noFill/>
                  </a:ln>
                  <a:solidFill>
                    <a:schemeClr val="bg2">
                      <a:lumMod val="25000"/>
                    </a:schemeClr>
                  </a:solidFill>
                  <a:effectLst/>
                  <a:uLnTx/>
                  <a:uFillTx/>
                  <a:latin typeface="Arial" panose="020B0604020202020204" pitchFamily="34" charset="0"/>
                  <a:ea typeface="微软雅黑" panose="020B0503020204020204" charset="-122"/>
                  <a:cs typeface="+mn-cs"/>
                  <a:sym typeface="Arial" panose="020B0604020202020204" pitchFamily="34" charset="0"/>
                </a:endParaRPr>
              </a:p>
            </p:txBody>
          </p:sp>
        </p:grpSp>
      </p:grpSp>
      <p:grpSp>
        <p:nvGrpSpPr>
          <p:cNvPr id="6" name="组合 5"/>
          <p:cNvGrpSpPr/>
          <p:nvPr/>
        </p:nvGrpSpPr>
        <p:grpSpPr>
          <a:xfrm>
            <a:off x="2928565" y="2925206"/>
            <a:ext cx="507600" cy="507600"/>
            <a:chOff x="4585829" y="4133319"/>
            <a:chExt cx="593749" cy="988663"/>
          </a:xfrm>
        </p:grpSpPr>
        <p:sp>
          <p:nvSpPr>
            <p:cNvPr id="22" name="Oval 153"/>
            <p:cNvSpPr/>
            <p:nvPr/>
          </p:nvSpPr>
          <p:spPr>
            <a:xfrm>
              <a:off x="4585829" y="4133319"/>
              <a:ext cx="593749" cy="988663"/>
            </a:xfrm>
            <a:prstGeom prst="ellipse">
              <a:avLst/>
            </a:prstGeom>
            <a:noFill/>
            <a:ln w="28575">
              <a:solidFill>
                <a:srgbClr val="002060"/>
              </a:solidFill>
            </a:ln>
            <a:extLst>
              <a:ext uri="{909E8E84-426E-40DD-AFC4-6F175D3DCCD1}">
                <a14:hiddenFill xmlns:a14="http://schemas.microsoft.com/office/drawing/2010/main">
                  <a:solidFill>
                    <a:srgbClr val="115D9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ru-RU" sz="2400" b="0" i="0" u="none" strike="noStrike" kern="1200" cap="none" spc="0" normalizeH="0" baseline="0" noProof="0" dirty="0">
                <a:ln>
                  <a:noFill/>
                </a:ln>
                <a:solidFill>
                  <a:schemeClr val="bg2">
                    <a:lumMod val="25000"/>
                  </a:schemeClr>
                </a:solidFill>
                <a:effectLst/>
                <a:uLnTx/>
                <a:uFillTx/>
                <a:latin typeface="Arial" panose="020B0604020202020204" pitchFamily="34" charset="0"/>
                <a:ea typeface="微软雅黑" panose="020B0503020204020204" charset="-122"/>
                <a:cs typeface="+mn-cs"/>
                <a:sym typeface="Arial" panose="020B0604020202020204" pitchFamily="34" charset="0"/>
              </a:endParaRPr>
            </a:p>
          </p:txBody>
        </p:sp>
        <p:grpSp>
          <p:nvGrpSpPr>
            <p:cNvPr id="65" name="组合 54"/>
            <p:cNvGrpSpPr/>
            <p:nvPr/>
          </p:nvGrpSpPr>
          <p:grpSpPr>
            <a:xfrm>
              <a:off x="4762130" y="4386390"/>
              <a:ext cx="268301" cy="445404"/>
              <a:chOff x="6730392" y="1117680"/>
              <a:chExt cx="420688" cy="419100"/>
            </a:xfrm>
          </p:grpSpPr>
          <p:sp>
            <p:nvSpPr>
              <p:cNvPr id="66" name="Oval 233"/>
              <p:cNvSpPr>
                <a:spLocks noChangeArrowheads="1"/>
              </p:cNvSpPr>
              <p:nvPr/>
            </p:nvSpPr>
            <p:spPr bwMode="auto">
              <a:xfrm>
                <a:off x="6878029" y="1354218"/>
                <a:ext cx="127000" cy="128587"/>
              </a:xfrm>
              <a:prstGeom prst="ellipse">
                <a:avLst/>
              </a:prstGeom>
              <a:noFill/>
              <a:ln w="28575" cap="rnd">
                <a:solidFill>
                  <a:srgbClr val="002060"/>
                </a:solidFill>
                <a:prstDash val="solid"/>
                <a:round/>
              </a:ln>
              <a:extLst>
                <a:ext uri="{909E8E84-426E-40DD-AFC4-6F175D3DCCD1}">
                  <a14:hiddenFill xmlns:a14="http://schemas.microsoft.com/office/drawing/2010/main">
                    <a:solidFill>
                      <a:srgbClr val="FFFFFF"/>
                    </a:solidFill>
                  </a14:hiddenFill>
                </a:ext>
              </a:extLst>
            </p:spPr>
            <p:txBody>
              <a:bodyPr lIns="80296" tIns="40148" rIns="80296" bIns="40148"/>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580" b="0" i="0" u="none" strike="noStrike" kern="1200" cap="none" spc="0" normalizeH="0" baseline="0" noProof="0">
                  <a:ln>
                    <a:noFill/>
                  </a:ln>
                  <a:solidFill>
                    <a:schemeClr val="bg2">
                      <a:lumMod val="25000"/>
                    </a:schemeClr>
                  </a:solidFill>
                  <a:effectLst/>
                  <a:uLnTx/>
                  <a:uFillTx/>
                  <a:latin typeface="Arial" panose="020B0604020202020204" pitchFamily="34" charset="0"/>
                  <a:ea typeface="微软雅黑" panose="020B0503020204020204" charset="-122"/>
                  <a:cs typeface="+mn-cs"/>
                  <a:sym typeface="Arial" panose="020B0604020202020204" pitchFamily="34" charset="0"/>
                </a:endParaRPr>
              </a:p>
            </p:txBody>
          </p:sp>
          <p:sp>
            <p:nvSpPr>
              <p:cNvPr id="67" name="Freeform 234"/>
              <p:cNvSpPr/>
              <p:nvPr/>
            </p:nvSpPr>
            <p:spPr bwMode="auto">
              <a:xfrm>
                <a:off x="6878029" y="1227218"/>
                <a:ext cx="127000" cy="63500"/>
              </a:xfrm>
              <a:custGeom>
                <a:avLst/>
                <a:gdLst>
                  <a:gd name="T0" fmla="*/ 0 w 56"/>
                  <a:gd name="T1" fmla="*/ 28 h 28"/>
                  <a:gd name="T2" fmla="*/ 28 w 56"/>
                  <a:gd name="T3" fmla="*/ 0 h 28"/>
                  <a:gd name="T4" fmla="*/ 56 w 56"/>
                  <a:gd name="T5" fmla="*/ 28 h 28"/>
                </a:gdLst>
                <a:ahLst/>
                <a:cxnLst>
                  <a:cxn ang="0">
                    <a:pos x="T0" y="T1"/>
                  </a:cxn>
                  <a:cxn ang="0">
                    <a:pos x="T2" y="T3"/>
                  </a:cxn>
                  <a:cxn ang="0">
                    <a:pos x="T4" y="T5"/>
                  </a:cxn>
                </a:cxnLst>
                <a:rect l="0" t="0" r="r" b="b"/>
                <a:pathLst>
                  <a:path w="56" h="28">
                    <a:moveTo>
                      <a:pt x="0" y="28"/>
                    </a:moveTo>
                    <a:cubicBezTo>
                      <a:pt x="0" y="12"/>
                      <a:pt x="13" y="0"/>
                      <a:pt x="28" y="0"/>
                    </a:cubicBezTo>
                    <a:cubicBezTo>
                      <a:pt x="44" y="0"/>
                      <a:pt x="56" y="12"/>
                      <a:pt x="56" y="28"/>
                    </a:cubicBezTo>
                  </a:path>
                </a:pathLst>
              </a:custGeom>
              <a:noFill/>
              <a:ln w="28575" cap="rnd">
                <a:solidFill>
                  <a:srgbClr val="002060"/>
                </a:solidFill>
                <a:prstDash val="solid"/>
                <a:round/>
              </a:ln>
              <a:extLst>
                <a:ext uri="{909E8E84-426E-40DD-AFC4-6F175D3DCCD1}">
                  <a14:hiddenFill xmlns:a14="http://schemas.microsoft.com/office/drawing/2010/main">
                    <a:solidFill>
                      <a:srgbClr val="FFFFFF"/>
                    </a:solidFill>
                  </a14:hiddenFill>
                </a:ext>
              </a:extLst>
            </p:spPr>
            <p:txBody>
              <a:bodyPr lIns="80296" tIns="40148" rIns="80296" bIns="40148"/>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580" b="0" i="0" u="none" strike="noStrike" kern="1200" cap="none" spc="0" normalizeH="0" baseline="0" noProof="0">
                  <a:ln>
                    <a:noFill/>
                  </a:ln>
                  <a:solidFill>
                    <a:schemeClr val="bg2">
                      <a:lumMod val="25000"/>
                    </a:schemeClr>
                  </a:solidFill>
                  <a:effectLst/>
                  <a:uLnTx/>
                  <a:uFillTx/>
                  <a:latin typeface="Arial" panose="020B0604020202020204" pitchFamily="34" charset="0"/>
                  <a:ea typeface="微软雅黑" panose="020B0503020204020204" charset="-122"/>
                  <a:cs typeface="+mn-cs"/>
                  <a:sym typeface="Arial" panose="020B0604020202020204" pitchFamily="34" charset="0"/>
                </a:endParaRPr>
              </a:p>
            </p:txBody>
          </p:sp>
          <p:sp>
            <p:nvSpPr>
              <p:cNvPr id="68" name="Rectangle 235"/>
              <p:cNvSpPr>
                <a:spLocks noChangeArrowheads="1"/>
              </p:cNvSpPr>
              <p:nvPr/>
            </p:nvSpPr>
            <p:spPr bwMode="auto">
              <a:xfrm>
                <a:off x="6749442" y="1300243"/>
                <a:ext cx="382588" cy="236537"/>
              </a:xfrm>
              <a:prstGeom prst="rect">
                <a:avLst/>
              </a:prstGeom>
              <a:noFill/>
              <a:ln w="28575" cap="rnd">
                <a:solidFill>
                  <a:srgbClr val="002060"/>
                </a:solidFill>
                <a:prstDash val="solid"/>
                <a:round/>
              </a:ln>
              <a:extLst>
                <a:ext uri="{909E8E84-426E-40DD-AFC4-6F175D3DCCD1}">
                  <a14:hiddenFill xmlns:a14="http://schemas.microsoft.com/office/drawing/2010/main">
                    <a:solidFill>
                      <a:srgbClr val="FFFFFF"/>
                    </a:solidFill>
                  </a14:hiddenFill>
                </a:ext>
              </a:extLst>
            </p:spPr>
            <p:txBody>
              <a:bodyPr lIns="80296" tIns="40148" rIns="80296" bIns="40148"/>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580" b="0" i="0" u="none" strike="noStrike" kern="1200" cap="none" spc="0" normalizeH="0" baseline="0" noProof="0">
                  <a:ln>
                    <a:noFill/>
                  </a:ln>
                  <a:solidFill>
                    <a:schemeClr val="bg2">
                      <a:lumMod val="25000"/>
                    </a:schemeClr>
                  </a:solidFill>
                  <a:effectLst/>
                  <a:uLnTx/>
                  <a:uFillTx/>
                  <a:latin typeface="Arial" panose="020B0604020202020204" pitchFamily="34" charset="0"/>
                  <a:ea typeface="微软雅黑" panose="020B0503020204020204" charset="-122"/>
                  <a:cs typeface="+mn-cs"/>
                  <a:sym typeface="Arial" panose="020B0604020202020204" pitchFamily="34" charset="0"/>
                </a:endParaRPr>
              </a:p>
            </p:txBody>
          </p:sp>
          <p:sp>
            <p:nvSpPr>
              <p:cNvPr id="69" name="Freeform 236"/>
              <p:cNvSpPr/>
              <p:nvPr/>
            </p:nvSpPr>
            <p:spPr bwMode="auto">
              <a:xfrm>
                <a:off x="6749442" y="1300243"/>
                <a:ext cx="55562" cy="53975"/>
              </a:xfrm>
              <a:custGeom>
                <a:avLst/>
                <a:gdLst>
                  <a:gd name="T0" fmla="*/ 24 w 24"/>
                  <a:gd name="T1" fmla="*/ 0 h 24"/>
                  <a:gd name="T2" fmla="*/ 0 w 24"/>
                  <a:gd name="T3" fmla="*/ 24 h 24"/>
                </a:gdLst>
                <a:ahLst/>
                <a:cxnLst>
                  <a:cxn ang="0">
                    <a:pos x="T0" y="T1"/>
                  </a:cxn>
                  <a:cxn ang="0">
                    <a:pos x="T2" y="T3"/>
                  </a:cxn>
                </a:cxnLst>
                <a:rect l="0" t="0" r="r" b="b"/>
                <a:pathLst>
                  <a:path w="24" h="24">
                    <a:moveTo>
                      <a:pt x="24" y="0"/>
                    </a:moveTo>
                    <a:cubicBezTo>
                      <a:pt x="24" y="13"/>
                      <a:pt x="13" y="24"/>
                      <a:pt x="0" y="24"/>
                    </a:cubicBezTo>
                  </a:path>
                </a:pathLst>
              </a:custGeom>
              <a:noFill/>
              <a:ln w="28575" cap="rnd">
                <a:solidFill>
                  <a:srgbClr val="002060"/>
                </a:solidFill>
                <a:prstDash val="solid"/>
                <a:round/>
              </a:ln>
              <a:extLst>
                <a:ext uri="{909E8E84-426E-40DD-AFC4-6F175D3DCCD1}">
                  <a14:hiddenFill xmlns:a14="http://schemas.microsoft.com/office/drawing/2010/main">
                    <a:solidFill>
                      <a:srgbClr val="FFFFFF"/>
                    </a:solidFill>
                  </a14:hiddenFill>
                </a:ext>
              </a:extLst>
            </p:spPr>
            <p:txBody>
              <a:bodyPr lIns="80296" tIns="40148" rIns="80296" bIns="40148"/>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580" b="0" i="0" u="none" strike="noStrike" kern="1200" cap="none" spc="0" normalizeH="0" baseline="0" noProof="0">
                  <a:ln>
                    <a:noFill/>
                  </a:ln>
                  <a:solidFill>
                    <a:schemeClr val="bg2">
                      <a:lumMod val="25000"/>
                    </a:schemeClr>
                  </a:solidFill>
                  <a:effectLst/>
                  <a:uLnTx/>
                  <a:uFillTx/>
                  <a:latin typeface="Arial" panose="020B0604020202020204" pitchFamily="34" charset="0"/>
                  <a:ea typeface="微软雅黑" panose="020B0503020204020204" charset="-122"/>
                  <a:cs typeface="+mn-cs"/>
                  <a:sym typeface="Arial" panose="020B0604020202020204" pitchFamily="34" charset="0"/>
                </a:endParaRPr>
              </a:p>
            </p:txBody>
          </p:sp>
          <p:sp>
            <p:nvSpPr>
              <p:cNvPr id="70" name="Freeform 237"/>
              <p:cNvSpPr/>
              <p:nvPr/>
            </p:nvSpPr>
            <p:spPr bwMode="auto">
              <a:xfrm>
                <a:off x="7074880" y="1300243"/>
                <a:ext cx="55563" cy="53975"/>
              </a:xfrm>
              <a:custGeom>
                <a:avLst/>
                <a:gdLst>
                  <a:gd name="T0" fmla="*/ 24 w 24"/>
                  <a:gd name="T1" fmla="*/ 24 h 24"/>
                  <a:gd name="T2" fmla="*/ 0 w 24"/>
                  <a:gd name="T3" fmla="*/ 0 h 24"/>
                </a:gdLst>
                <a:ahLst/>
                <a:cxnLst>
                  <a:cxn ang="0">
                    <a:pos x="T0" y="T1"/>
                  </a:cxn>
                  <a:cxn ang="0">
                    <a:pos x="T2" y="T3"/>
                  </a:cxn>
                </a:cxnLst>
                <a:rect l="0" t="0" r="r" b="b"/>
                <a:pathLst>
                  <a:path w="24" h="24">
                    <a:moveTo>
                      <a:pt x="24" y="24"/>
                    </a:moveTo>
                    <a:cubicBezTo>
                      <a:pt x="11" y="24"/>
                      <a:pt x="0" y="13"/>
                      <a:pt x="0" y="0"/>
                    </a:cubicBezTo>
                  </a:path>
                </a:pathLst>
              </a:custGeom>
              <a:noFill/>
              <a:ln w="28575" cap="rnd">
                <a:solidFill>
                  <a:srgbClr val="002060"/>
                </a:solidFill>
                <a:prstDash val="solid"/>
                <a:round/>
              </a:ln>
              <a:extLst>
                <a:ext uri="{909E8E84-426E-40DD-AFC4-6F175D3DCCD1}">
                  <a14:hiddenFill xmlns:a14="http://schemas.microsoft.com/office/drawing/2010/main">
                    <a:solidFill>
                      <a:srgbClr val="FFFFFF"/>
                    </a:solidFill>
                  </a14:hiddenFill>
                </a:ext>
              </a:extLst>
            </p:spPr>
            <p:txBody>
              <a:bodyPr lIns="80296" tIns="40148" rIns="80296" bIns="40148"/>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580" b="0" i="0" u="none" strike="noStrike" kern="1200" cap="none" spc="0" normalizeH="0" baseline="0" noProof="0">
                  <a:ln>
                    <a:noFill/>
                  </a:ln>
                  <a:solidFill>
                    <a:schemeClr val="bg2">
                      <a:lumMod val="25000"/>
                    </a:schemeClr>
                  </a:solidFill>
                  <a:effectLst/>
                  <a:uLnTx/>
                  <a:uFillTx/>
                  <a:latin typeface="Arial" panose="020B0604020202020204" pitchFamily="34" charset="0"/>
                  <a:ea typeface="微软雅黑" panose="020B0503020204020204" charset="-122"/>
                  <a:cs typeface="+mn-cs"/>
                  <a:sym typeface="Arial" panose="020B0604020202020204" pitchFamily="34" charset="0"/>
                </a:endParaRPr>
              </a:p>
            </p:txBody>
          </p:sp>
          <p:sp>
            <p:nvSpPr>
              <p:cNvPr id="71" name="Freeform 238"/>
              <p:cNvSpPr/>
              <p:nvPr/>
            </p:nvSpPr>
            <p:spPr bwMode="auto">
              <a:xfrm>
                <a:off x="7078055" y="1482805"/>
                <a:ext cx="53975" cy="53975"/>
              </a:xfrm>
              <a:custGeom>
                <a:avLst/>
                <a:gdLst>
                  <a:gd name="T0" fmla="*/ 0 w 24"/>
                  <a:gd name="T1" fmla="*/ 24 h 24"/>
                  <a:gd name="T2" fmla="*/ 24 w 24"/>
                  <a:gd name="T3" fmla="*/ 0 h 24"/>
                </a:gdLst>
                <a:ahLst/>
                <a:cxnLst>
                  <a:cxn ang="0">
                    <a:pos x="T0" y="T1"/>
                  </a:cxn>
                  <a:cxn ang="0">
                    <a:pos x="T2" y="T3"/>
                  </a:cxn>
                </a:cxnLst>
                <a:rect l="0" t="0" r="r" b="b"/>
                <a:pathLst>
                  <a:path w="24" h="24">
                    <a:moveTo>
                      <a:pt x="0" y="24"/>
                    </a:moveTo>
                    <a:cubicBezTo>
                      <a:pt x="0" y="11"/>
                      <a:pt x="11" y="0"/>
                      <a:pt x="24" y="0"/>
                    </a:cubicBezTo>
                  </a:path>
                </a:pathLst>
              </a:custGeom>
              <a:noFill/>
              <a:ln w="28575" cap="rnd">
                <a:solidFill>
                  <a:srgbClr val="002060"/>
                </a:solidFill>
                <a:prstDash val="solid"/>
                <a:round/>
              </a:ln>
              <a:extLst>
                <a:ext uri="{909E8E84-426E-40DD-AFC4-6F175D3DCCD1}">
                  <a14:hiddenFill xmlns:a14="http://schemas.microsoft.com/office/drawing/2010/main">
                    <a:solidFill>
                      <a:srgbClr val="FFFFFF"/>
                    </a:solidFill>
                  </a14:hiddenFill>
                </a:ext>
              </a:extLst>
            </p:spPr>
            <p:txBody>
              <a:bodyPr lIns="80296" tIns="40148" rIns="80296" bIns="40148"/>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580" b="0" i="0" u="none" strike="noStrike" kern="1200" cap="none" spc="0" normalizeH="0" baseline="0" noProof="0">
                  <a:ln>
                    <a:noFill/>
                  </a:ln>
                  <a:solidFill>
                    <a:schemeClr val="bg2">
                      <a:lumMod val="25000"/>
                    </a:schemeClr>
                  </a:solidFill>
                  <a:effectLst/>
                  <a:uLnTx/>
                  <a:uFillTx/>
                  <a:latin typeface="Arial" panose="020B0604020202020204" pitchFamily="34" charset="0"/>
                  <a:ea typeface="微软雅黑" panose="020B0503020204020204" charset="-122"/>
                  <a:cs typeface="+mn-cs"/>
                  <a:sym typeface="Arial" panose="020B0604020202020204" pitchFamily="34" charset="0"/>
                </a:endParaRPr>
              </a:p>
            </p:txBody>
          </p:sp>
          <p:sp>
            <p:nvSpPr>
              <p:cNvPr id="72" name="Freeform 239"/>
              <p:cNvSpPr/>
              <p:nvPr/>
            </p:nvSpPr>
            <p:spPr bwMode="auto">
              <a:xfrm>
                <a:off x="6749442" y="1482805"/>
                <a:ext cx="55562" cy="53975"/>
              </a:xfrm>
              <a:custGeom>
                <a:avLst/>
                <a:gdLst>
                  <a:gd name="T0" fmla="*/ 0 w 24"/>
                  <a:gd name="T1" fmla="*/ 0 h 24"/>
                  <a:gd name="T2" fmla="*/ 24 w 24"/>
                  <a:gd name="T3" fmla="*/ 24 h 24"/>
                </a:gdLst>
                <a:ahLst/>
                <a:cxnLst>
                  <a:cxn ang="0">
                    <a:pos x="T0" y="T1"/>
                  </a:cxn>
                  <a:cxn ang="0">
                    <a:pos x="T2" y="T3"/>
                  </a:cxn>
                </a:cxnLst>
                <a:rect l="0" t="0" r="r" b="b"/>
                <a:pathLst>
                  <a:path w="24" h="24">
                    <a:moveTo>
                      <a:pt x="0" y="0"/>
                    </a:moveTo>
                    <a:cubicBezTo>
                      <a:pt x="13" y="0"/>
                      <a:pt x="24" y="11"/>
                      <a:pt x="24" y="24"/>
                    </a:cubicBezTo>
                  </a:path>
                </a:pathLst>
              </a:custGeom>
              <a:noFill/>
              <a:ln w="28575" cap="rnd">
                <a:solidFill>
                  <a:srgbClr val="002060"/>
                </a:solidFill>
                <a:prstDash val="solid"/>
                <a:round/>
              </a:ln>
              <a:extLst>
                <a:ext uri="{909E8E84-426E-40DD-AFC4-6F175D3DCCD1}">
                  <a14:hiddenFill xmlns:a14="http://schemas.microsoft.com/office/drawing/2010/main">
                    <a:solidFill>
                      <a:srgbClr val="FFFFFF"/>
                    </a:solidFill>
                  </a14:hiddenFill>
                </a:ext>
              </a:extLst>
            </p:spPr>
            <p:txBody>
              <a:bodyPr lIns="80296" tIns="40148" rIns="80296" bIns="40148"/>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580" b="0" i="0" u="none" strike="noStrike" kern="1200" cap="none" spc="0" normalizeH="0" baseline="0" noProof="0">
                  <a:ln>
                    <a:noFill/>
                  </a:ln>
                  <a:solidFill>
                    <a:schemeClr val="bg2">
                      <a:lumMod val="25000"/>
                    </a:schemeClr>
                  </a:solidFill>
                  <a:effectLst/>
                  <a:uLnTx/>
                  <a:uFillTx/>
                  <a:latin typeface="Arial" panose="020B0604020202020204" pitchFamily="34" charset="0"/>
                  <a:ea typeface="微软雅黑" panose="020B0503020204020204" charset="-122"/>
                  <a:cs typeface="+mn-cs"/>
                  <a:sym typeface="Arial" panose="020B0604020202020204" pitchFamily="34" charset="0"/>
                </a:endParaRPr>
              </a:p>
            </p:txBody>
          </p:sp>
          <p:sp>
            <p:nvSpPr>
              <p:cNvPr id="73" name="Freeform 240"/>
              <p:cNvSpPr/>
              <p:nvPr/>
            </p:nvSpPr>
            <p:spPr bwMode="auto">
              <a:xfrm>
                <a:off x="6730392" y="1117680"/>
                <a:ext cx="420688" cy="246063"/>
              </a:xfrm>
              <a:custGeom>
                <a:avLst/>
                <a:gdLst>
                  <a:gd name="T0" fmla="*/ 19 w 436"/>
                  <a:gd name="T1" fmla="*/ 189 h 256"/>
                  <a:gd name="T2" fmla="*/ 0 w 436"/>
                  <a:gd name="T3" fmla="*/ 73 h 256"/>
                  <a:gd name="T4" fmla="*/ 393 w 436"/>
                  <a:gd name="T5" fmla="*/ 0 h 256"/>
                  <a:gd name="T6" fmla="*/ 436 w 436"/>
                  <a:gd name="T7" fmla="*/ 249 h 256"/>
                  <a:gd name="T8" fmla="*/ 417 w 436"/>
                  <a:gd name="T9" fmla="*/ 256 h 256"/>
                </a:gdLst>
                <a:ahLst/>
                <a:cxnLst>
                  <a:cxn ang="0">
                    <a:pos x="T0" y="T1"/>
                  </a:cxn>
                  <a:cxn ang="0">
                    <a:pos x="T2" y="T3"/>
                  </a:cxn>
                  <a:cxn ang="0">
                    <a:pos x="T4" y="T5"/>
                  </a:cxn>
                  <a:cxn ang="0">
                    <a:pos x="T6" y="T7"/>
                  </a:cxn>
                  <a:cxn ang="0">
                    <a:pos x="T8" y="T9"/>
                  </a:cxn>
                </a:cxnLst>
                <a:rect l="0" t="0" r="r" b="b"/>
                <a:pathLst>
                  <a:path w="436" h="256">
                    <a:moveTo>
                      <a:pt x="19" y="189"/>
                    </a:moveTo>
                    <a:lnTo>
                      <a:pt x="0" y="73"/>
                    </a:lnTo>
                    <a:lnTo>
                      <a:pt x="393" y="0"/>
                    </a:lnTo>
                    <a:lnTo>
                      <a:pt x="436" y="249"/>
                    </a:lnTo>
                    <a:lnTo>
                      <a:pt x="417" y="256"/>
                    </a:lnTo>
                  </a:path>
                </a:pathLst>
              </a:custGeom>
              <a:noFill/>
              <a:ln w="28575" cap="rnd">
                <a:solidFill>
                  <a:srgbClr val="002060"/>
                </a:solidFill>
                <a:prstDash val="solid"/>
                <a:round/>
              </a:ln>
              <a:extLst>
                <a:ext uri="{909E8E84-426E-40DD-AFC4-6F175D3DCCD1}">
                  <a14:hiddenFill xmlns:a14="http://schemas.microsoft.com/office/drawing/2010/main">
                    <a:solidFill>
                      <a:srgbClr val="FFFFFF"/>
                    </a:solidFill>
                  </a14:hiddenFill>
                </a:ext>
              </a:extLst>
            </p:spPr>
            <p:txBody>
              <a:bodyPr lIns="80296" tIns="40148" rIns="80296" bIns="40148"/>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580" b="0" i="0" u="none" strike="noStrike" kern="1200" cap="none" spc="0" normalizeH="0" baseline="0" noProof="0">
                  <a:ln>
                    <a:noFill/>
                  </a:ln>
                  <a:solidFill>
                    <a:schemeClr val="bg2">
                      <a:lumMod val="25000"/>
                    </a:schemeClr>
                  </a:solidFill>
                  <a:effectLst/>
                  <a:uLnTx/>
                  <a:uFillTx/>
                  <a:latin typeface="Arial" panose="020B0604020202020204" pitchFamily="34" charset="0"/>
                  <a:ea typeface="微软雅黑" panose="020B0503020204020204" charset="-122"/>
                  <a:cs typeface="+mn-cs"/>
                  <a:sym typeface="Arial" panose="020B0604020202020204" pitchFamily="34" charset="0"/>
                </a:endParaRPr>
              </a:p>
            </p:txBody>
          </p:sp>
          <p:sp>
            <p:nvSpPr>
              <p:cNvPr id="74" name="Freeform 241"/>
              <p:cNvSpPr/>
              <p:nvPr/>
            </p:nvSpPr>
            <p:spPr bwMode="auto">
              <a:xfrm>
                <a:off x="6741504" y="1178005"/>
                <a:ext cx="49213" cy="65088"/>
              </a:xfrm>
              <a:custGeom>
                <a:avLst/>
                <a:gdLst>
                  <a:gd name="T0" fmla="*/ 20 w 22"/>
                  <a:gd name="T1" fmla="*/ 0 h 29"/>
                  <a:gd name="T2" fmla="*/ 0 w 22"/>
                  <a:gd name="T3" fmla="*/ 29 h 29"/>
                </a:gdLst>
                <a:ahLst/>
                <a:cxnLst>
                  <a:cxn ang="0">
                    <a:pos x="T0" y="T1"/>
                  </a:cxn>
                  <a:cxn ang="0">
                    <a:pos x="T2" y="T3"/>
                  </a:cxn>
                </a:cxnLst>
                <a:rect l="0" t="0" r="r" b="b"/>
                <a:pathLst>
                  <a:path w="22" h="29">
                    <a:moveTo>
                      <a:pt x="20" y="0"/>
                    </a:moveTo>
                    <a:cubicBezTo>
                      <a:pt x="22" y="14"/>
                      <a:pt x="13" y="27"/>
                      <a:pt x="0" y="29"/>
                    </a:cubicBezTo>
                  </a:path>
                </a:pathLst>
              </a:custGeom>
              <a:noFill/>
              <a:ln w="28575" cap="rnd">
                <a:solidFill>
                  <a:srgbClr val="002060"/>
                </a:solidFill>
                <a:prstDash val="solid"/>
                <a:round/>
              </a:ln>
              <a:extLst>
                <a:ext uri="{909E8E84-426E-40DD-AFC4-6F175D3DCCD1}">
                  <a14:hiddenFill xmlns:a14="http://schemas.microsoft.com/office/drawing/2010/main">
                    <a:solidFill>
                      <a:srgbClr val="FFFFFF"/>
                    </a:solidFill>
                  </a14:hiddenFill>
                </a:ext>
              </a:extLst>
            </p:spPr>
            <p:txBody>
              <a:bodyPr lIns="80296" tIns="40148" rIns="80296" bIns="40148"/>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580" b="0" i="0" u="none" strike="noStrike" kern="1200" cap="none" spc="0" normalizeH="0" baseline="0" noProof="0">
                  <a:ln>
                    <a:noFill/>
                  </a:ln>
                  <a:solidFill>
                    <a:schemeClr val="bg2">
                      <a:lumMod val="25000"/>
                    </a:schemeClr>
                  </a:solidFill>
                  <a:effectLst/>
                  <a:uLnTx/>
                  <a:uFillTx/>
                  <a:latin typeface="Arial" panose="020B0604020202020204" pitchFamily="34" charset="0"/>
                  <a:ea typeface="微软雅黑" panose="020B0503020204020204" charset="-122"/>
                  <a:cs typeface="+mn-cs"/>
                  <a:sym typeface="Arial" panose="020B0604020202020204" pitchFamily="34" charset="0"/>
                </a:endParaRPr>
              </a:p>
            </p:txBody>
          </p:sp>
          <p:sp>
            <p:nvSpPr>
              <p:cNvPr id="75" name="Freeform 242"/>
              <p:cNvSpPr/>
              <p:nvPr/>
            </p:nvSpPr>
            <p:spPr bwMode="auto">
              <a:xfrm>
                <a:off x="7055830" y="1127205"/>
                <a:ext cx="63500" cy="52388"/>
              </a:xfrm>
              <a:custGeom>
                <a:avLst/>
                <a:gdLst>
                  <a:gd name="T0" fmla="*/ 28 w 28"/>
                  <a:gd name="T1" fmla="*/ 20 h 23"/>
                  <a:gd name="T2" fmla="*/ 0 w 28"/>
                  <a:gd name="T3" fmla="*/ 0 h 23"/>
                </a:gdLst>
                <a:ahLst/>
                <a:cxnLst>
                  <a:cxn ang="0">
                    <a:pos x="T0" y="T1"/>
                  </a:cxn>
                  <a:cxn ang="0">
                    <a:pos x="T2" y="T3"/>
                  </a:cxn>
                </a:cxnLst>
                <a:rect l="0" t="0" r="r" b="b"/>
                <a:pathLst>
                  <a:path w="28" h="23">
                    <a:moveTo>
                      <a:pt x="28" y="20"/>
                    </a:moveTo>
                    <a:cubicBezTo>
                      <a:pt x="15" y="23"/>
                      <a:pt x="2" y="14"/>
                      <a:pt x="0" y="0"/>
                    </a:cubicBezTo>
                  </a:path>
                </a:pathLst>
              </a:custGeom>
              <a:noFill/>
              <a:ln w="28575" cap="rnd">
                <a:solidFill>
                  <a:srgbClr val="002060"/>
                </a:solidFill>
                <a:prstDash val="solid"/>
                <a:round/>
              </a:ln>
              <a:extLst>
                <a:ext uri="{909E8E84-426E-40DD-AFC4-6F175D3DCCD1}">
                  <a14:hiddenFill xmlns:a14="http://schemas.microsoft.com/office/drawing/2010/main">
                    <a:solidFill>
                      <a:srgbClr val="FFFFFF"/>
                    </a:solidFill>
                  </a14:hiddenFill>
                </a:ext>
              </a:extLst>
            </p:spPr>
            <p:txBody>
              <a:bodyPr lIns="80296" tIns="40148" rIns="80296" bIns="40148"/>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580" b="0" i="0" u="none" strike="noStrike" kern="1200" cap="none" spc="0" normalizeH="0" baseline="0" noProof="0">
                  <a:ln>
                    <a:noFill/>
                  </a:ln>
                  <a:solidFill>
                    <a:schemeClr val="bg2">
                      <a:lumMod val="25000"/>
                    </a:schemeClr>
                  </a:solidFill>
                  <a:effectLst/>
                  <a:uLnTx/>
                  <a:uFillTx/>
                  <a:latin typeface="Arial" panose="020B0604020202020204" pitchFamily="34" charset="0"/>
                  <a:ea typeface="微软雅黑" panose="020B0503020204020204" charset="-122"/>
                  <a:cs typeface="+mn-cs"/>
                  <a:sym typeface="Arial" panose="020B0604020202020204" pitchFamily="34" charset="0"/>
                </a:endParaRPr>
              </a:p>
            </p:txBody>
          </p:sp>
        </p:grpSp>
      </p:grpSp>
      <p:grpSp>
        <p:nvGrpSpPr>
          <p:cNvPr id="7" name="组合 6"/>
          <p:cNvGrpSpPr/>
          <p:nvPr/>
        </p:nvGrpSpPr>
        <p:grpSpPr>
          <a:xfrm>
            <a:off x="5191562" y="2925206"/>
            <a:ext cx="507600" cy="507600"/>
            <a:chOff x="6831941" y="4133319"/>
            <a:chExt cx="593749" cy="988663"/>
          </a:xfrm>
        </p:grpSpPr>
        <p:sp>
          <p:nvSpPr>
            <p:cNvPr id="24" name="Oval 155"/>
            <p:cNvSpPr/>
            <p:nvPr/>
          </p:nvSpPr>
          <p:spPr>
            <a:xfrm>
              <a:off x="6831941" y="4133319"/>
              <a:ext cx="593749" cy="988663"/>
            </a:xfrm>
            <a:prstGeom prst="ellipse">
              <a:avLst/>
            </a:prstGeom>
            <a:noFill/>
            <a:ln w="28575">
              <a:solidFill>
                <a:srgbClr val="002060"/>
              </a:solidFill>
            </a:ln>
            <a:extLst>
              <a:ext uri="{909E8E84-426E-40DD-AFC4-6F175D3DCCD1}">
                <a14:hiddenFill xmlns:a14="http://schemas.microsoft.com/office/drawing/2010/main">
                  <a:solidFill>
                    <a:srgbClr val="115D9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ru-RU" sz="2400" b="0" i="0" u="none" strike="noStrike" kern="1200" cap="none" spc="0" normalizeH="0" baseline="0" noProof="0" dirty="0">
                <a:ln>
                  <a:noFill/>
                </a:ln>
                <a:solidFill>
                  <a:schemeClr val="bg2">
                    <a:lumMod val="25000"/>
                  </a:schemeClr>
                </a:solidFill>
                <a:effectLst/>
                <a:uLnTx/>
                <a:uFillTx/>
                <a:latin typeface="Arial" panose="020B0604020202020204" pitchFamily="34" charset="0"/>
                <a:ea typeface="微软雅黑" panose="020B0503020204020204" charset="-122"/>
                <a:cs typeface="+mn-cs"/>
                <a:sym typeface="Arial" panose="020B0604020202020204" pitchFamily="34" charset="0"/>
              </a:endParaRPr>
            </a:p>
          </p:txBody>
        </p:sp>
        <p:grpSp>
          <p:nvGrpSpPr>
            <p:cNvPr id="82" name="组合 71"/>
            <p:cNvGrpSpPr/>
            <p:nvPr/>
          </p:nvGrpSpPr>
          <p:grpSpPr>
            <a:xfrm>
              <a:off x="6991220" y="4406635"/>
              <a:ext cx="269517" cy="444055"/>
              <a:chOff x="8888147" y="1114740"/>
              <a:chExt cx="422529" cy="417711"/>
            </a:xfrm>
          </p:grpSpPr>
          <p:sp>
            <p:nvSpPr>
              <p:cNvPr id="83" name="Line 269"/>
              <p:cNvSpPr>
                <a:spLocks noChangeShapeType="1"/>
              </p:cNvSpPr>
              <p:nvPr/>
            </p:nvSpPr>
            <p:spPr bwMode="auto">
              <a:xfrm>
                <a:off x="9089880" y="1422861"/>
                <a:ext cx="74658" cy="0"/>
              </a:xfrm>
              <a:prstGeom prst="line">
                <a:avLst/>
              </a:prstGeom>
              <a:noFill/>
              <a:ln w="28575" cap="rnd">
                <a:solidFill>
                  <a:srgbClr val="002060"/>
                </a:solidFill>
                <a:prstDash val="solid"/>
                <a:round/>
              </a:ln>
              <a:extLst>
                <a:ext uri="{909E8E84-426E-40DD-AFC4-6F175D3DCCD1}">
                  <a14:hiddenFill xmlns:a14="http://schemas.microsoft.com/office/drawing/2010/main">
                    <a:noFill/>
                  </a14:hiddenFill>
                </a:ext>
              </a:extLst>
            </p:spPr>
            <p:txBody>
              <a:bodyPr lIns="80296" tIns="40148" rIns="80296" bIns="40148"/>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580" b="0" i="0" u="none" strike="noStrike" kern="1200" cap="none" spc="0" normalizeH="0" baseline="0" noProof="0">
                  <a:ln>
                    <a:noFill/>
                  </a:ln>
                  <a:solidFill>
                    <a:schemeClr val="bg1"/>
                  </a:solidFill>
                  <a:effectLst/>
                  <a:uLnTx/>
                  <a:uFillTx/>
                  <a:latin typeface="Arial" panose="020B0604020202020204" pitchFamily="34" charset="0"/>
                  <a:ea typeface="微软雅黑" panose="020B0503020204020204" charset="-122"/>
                  <a:cs typeface="+mn-cs"/>
                  <a:sym typeface="Arial" panose="020B0604020202020204" pitchFamily="34" charset="0"/>
                </a:endParaRPr>
              </a:p>
            </p:txBody>
          </p:sp>
          <p:sp>
            <p:nvSpPr>
              <p:cNvPr id="84" name="Freeform 270"/>
              <p:cNvSpPr/>
              <p:nvPr/>
            </p:nvSpPr>
            <p:spPr bwMode="auto">
              <a:xfrm>
                <a:off x="8907208" y="1114740"/>
                <a:ext cx="384406" cy="190590"/>
              </a:xfrm>
              <a:custGeom>
                <a:avLst/>
                <a:gdLst>
                  <a:gd name="T0" fmla="*/ 168 w 168"/>
                  <a:gd name="T1" fmla="*/ 84 h 84"/>
                  <a:gd name="T2" fmla="*/ 168 w 168"/>
                  <a:gd name="T3" fmla="*/ 8 h 84"/>
                  <a:gd name="T4" fmla="*/ 160 w 168"/>
                  <a:gd name="T5" fmla="*/ 0 h 84"/>
                  <a:gd name="T6" fmla="*/ 8 w 168"/>
                  <a:gd name="T7" fmla="*/ 0 h 84"/>
                  <a:gd name="T8" fmla="*/ 0 w 168"/>
                  <a:gd name="T9" fmla="*/ 8 h 84"/>
                  <a:gd name="T10" fmla="*/ 0 w 168"/>
                  <a:gd name="T11" fmla="*/ 56 h 84"/>
                </a:gdLst>
                <a:ahLst/>
                <a:cxnLst>
                  <a:cxn ang="0">
                    <a:pos x="T0" y="T1"/>
                  </a:cxn>
                  <a:cxn ang="0">
                    <a:pos x="T2" y="T3"/>
                  </a:cxn>
                  <a:cxn ang="0">
                    <a:pos x="T4" y="T5"/>
                  </a:cxn>
                  <a:cxn ang="0">
                    <a:pos x="T6" y="T7"/>
                  </a:cxn>
                  <a:cxn ang="0">
                    <a:pos x="T8" y="T9"/>
                  </a:cxn>
                  <a:cxn ang="0">
                    <a:pos x="T10" y="T11"/>
                  </a:cxn>
                </a:cxnLst>
                <a:rect l="0" t="0" r="r" b="b"/>
                <a:pathLst>
                  <a:path w="168" h="84">
                    <a:moveTo>
                      <a:pt x="168" y="84"/>
                    </a:moveTo>
                    <a:cubicBezTo>
                      <a:pt x="168" y="8"/>
                      <a:pt x="168" y="8"/>
                      <a:pt x="168" y="8"/>
                    </a:cubicBezTo>
                    <a:cubicBezTo>
                      <a:pt x="168" y="3"/>
                      <a:pt x="165" y="0"/>
                      <a:pt x="160" y="0"/>
                    </a:cubicBezTo>
                    <a:cubicBezTo>
                      <a:pt x="8" y="0"/>
                      <a:pt x="8" y="0"/>
                      <a:pt x="8" y="0"/>
                    </a:cubicBezTo>
                    <a:cubicBezTo>
                      <a:pt x="4" y="0"/>
                      <a:pt x="0" y="3"/>
                      <a:pt x="0" y="8"/>
                    </a:cubicBezTo>
                    <a:cubicBezTo>
                      <a:pt x="0" y="56"/>
                      <a:pt x="0" y="56"/>
                      <a:pt x="0" y="56"/>
                    </a:cubicBezTo>
                  </a:path>
                </a:pathLst>
              </a:custGeom>
              <a:noFill/>
              <a:ln w="28575" cap="rnd">
                <a:solidFill>
                  <a:srgbClr val="002060"/>
                </a:solidFill>
                <a:prstDash val="solid"/>
                <a:round/>
              </a:ln>
              <a:extLst>
                <a:ext uri="{909E8E84-426E-40DD-AFC4-6F175D3DCCD1}">
                  <a14:hiddenFill xmlns:a14="http://schemas.microsoft.com/office/drawing/2010/main">
                    <a:solidFill>
                      <a:srgbClr val="FFFFFF"/>
                    </a:solidFill>
                  </a14:hiddenFill>
                </a:ext>
              </a:extLst>
            </p:spPr>
            <p:txBody>
              <a:bodyPr lIns="80296" tIns="40148" rIns="80296" bIns="40148"/>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580" b="0" i="0" u="none" strike="noStrike" kern="1200" cap="none" spc="0" normalizeH="0" baseline="0" noProof="0">
                  <a:ln>
                    <a:noFill/>
                  </a:ln>
                  <a:solidFill>
                    <a:schemeClr val="bg2">
                      <a:lumMod val="25000"/>
                    </a:schemeClr>
                  </a:solidFill>
                  <a:effectLst/>
                  <a:uLnTx/>
                  <a:uFillTx/>
                  <a:latin typeface="Arial" panose="020B0604020202020204" pitchFamily="34" charset="0"/>
                  <a:ea typeface="微软雅黑" panose="020B0503020204020204" charset="-122"/>
                  <a:cs typeface="+mn-cs"/>
                  <a:sym typeface="Arial" panose="020B0604020202020204" pitchFamily="34" charset="0"/>
                </a:endParaRPr>
              </a:p>
            </p:txBody>
          </p:sp>
          <p:sp>
            <p:nvSpPr>
              <p:cNvPr id="85" name="Line 271"/>
              <p:cNvSpPr>
                <a:spLocks noChangeShapeType="1"/>
              </p:cNvSpPr>
              <p:nvPr/>
            </p:nvSpPr>
            <p:spPr bwMode="auto">
              <a:xfrm>
                <a:off x="9089880" y="1368860"/>
                <a:ext cx="74658" cy="0"/>
              </a:xfrm>
              <a:prstGeom prst="line">
                <a:avLst/>
              </a:prstGeom>
              <a:noFill/>
              <a:ln w="28575" cap="rnd">
                <a:solidFill>
                  <a:srgbClr val="002060"/>
                </a:solidFill>
                <a:prstDash val="solid"/>
                <a:round/>
              </a:ln>
              <a:extLst>
                <a:ext uri="{909E8E84-426E-40DD-AFC4-6F175D3DCCD1}">
                  <a14:hiddenFill xmlns:a14="http://schemas.microsoft.com/office/drawing/2010/main">
                    <a:noFill/>
                  </a14:hiddenFill>
                </a:ext>
              </a:extLst>
            </p:spPr>
            <p:txBody>
              <a:bodyPr lIns="80296" tIns="40148" rIns="80296" bIns="40148"/>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580" b="0" i="0" u="none" strike="noStrike" kern="1200" cap="none" spc="0" normalizeH="0" baseline="0" noProof="0">
                  <a:ln>
                    <a:noFill/>
                  </a:ln>
                  <a:solidFill>
                    <a:schemeClr val="bg1"/>
                  </a:solidFill>
                  <a:effectLst/>
                  <a:uLnTx/>
                  <a:uFillTx/>
                  <a:latin typeface="Arial" panose="020B0604020202020204" pitchFamily="34" charset="0"/>
                  <a:ea typeface="微软雅黑" panose="020B0503020204020204" charset="-122"/>
                  <a:cs typeface="+mn-cs"/>
                  <a:sym typeface="Arial" panose="020B0604020202020204" pitchFamily="34" charset="0"/>
                </a:endParaRPr>
              </a:p>
            </p:txBody>
          </p:sp>
          <p:sp>
            <p:nvSpPr>
              <p:cNvPr id="86" name="Freeform 272"/>
              <p:cNvSpPr/>
              <p:nvPr/>
            </p:nvSpPr>
            <p:spPr bwMode="auto">
              <a:xfrm>
                <a:off x="8888147" y="1241800"/>
                <a:ext cx="201733" cy="289062"/>
              </a:xfrm>
              <a:custGeom>
                <a:avLst/>
                <a:gdLst>
                  <a:gd name="T0" fmla="*/ 88 w 88"/>
                  <a:gd name="T1" fmla="*/ 120 h 128"/>
                  <a:gd name="T2" fmla="*/ 80 w 88"/>
                  <a:gd name="T3" fmla="*/ 128 h 128"/>
                  <a:gd name="T4" fmla="*/ 8 w 88"/>
                  <a:gd name="T5" fmla="*/ 128 h 128"/>
                  <a:gd name="T6" fmla="*/ 0 w 88"/>
                  <a:gd name="T7" fmla="*/ 120 h 128"/>
                  <a:gd name="T8" fmla="*/ 0 w 88"/>
                  <a:gd name="T9" fmla="*/ 8 h 128"/>
                  <a:gd name="T10" fmla="*/ 8 w 88"/>
                  <a:gd name="T11" fmla="*/ 0 h 128"/>
                  <a:gd name="T12" fmla="*/ 80 w 88"/>
                  <a:gd name="T13" fmla="*/ 0 h 128"/>
                  <a:gd name="T14" fmla="*/ 88 w 88"/>
                  <a:gd name="T15" fmla="*/ 8 h 128"/>
                  <a:gd name="T16" fmla="*/ 88 w 88"/>
                  <a:gd name="T17" fmla="*/ 12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8" h="128">
                    <a:moveTo>
                      <a:pt x="88" y="120"/>
                    </a:moveTo>
                    <a:cubicBezTo>
                      <a:pt x="88" y="124"/>
                      <a:pt x="85" y="128"/>
                      <a:pt x="80" y="128"/>
                    </a:cubicBezTo>
                    <a:cubicBezTo>
                      <a:pt x="8" y="128"/>
                      <a:pt x="8" y="128"/>
                      <a:pt x="8" y="128"/>
                    </a:cubicBezTo>
                    <a:cubicBezTo>
                      <a:pt x="4" y="128"/>
                      <a:pt x="0" y="124"/>
                      <a:pt x="0" y="120"/>
                    </a:cubicBezTo>
                    <a:cubicBezTo>
                      <a:pt x="0" y="8"/>
                      <a:pt x="0" y="8"/>
                      <a:pt x="0" y="8"/>
                    </a:cubicBezTo>
                    <a:cubicBezTo>
                      <a:pt x="0" y="3"/>
                      <a:pt x="4" y="0"/>
                      <a:pt x="8" y="0"/>
                    </a:cubicBezTo>
                    <a:cubicBezTo>
                      <a:pt x="80" y="0"/>
                      <a:pt x="80" y="0"/>
                      <a:pt x="80" y="0"/>
                    </a:cubicBezTo>
                    <a:cubicBezTo>
                      <a:pt x="85" y="0"/>
                      <a:pt x="88" y="3"/>
                      <a:pt x="88" y="8"/>
                    </a:cubicBezTo>
                    <a:lnTo>
                      <a:pt x="88" y="120"/>
                    </a:lnTo>
                    <a:close/>
                  </a:path>
                </a:pathLst>
              </a:custGeom>
              <a:noFill/>
              <a:ln w="28575" cap="rnd">
                <a:solidFill>
                  <a:srgbClr val="002060"/>
                </a:solidFill>
                <a:prstDash val="solid"/>
                <a:round/>
              </a:ln>
              <a:extLst>
                <a:ext uri="{909E8E84-426E-40DD-AFC4-6F175D3DCCD1}">
                  <a14:hiddenFill xmlns:a14="http://schemas.microsoft.com/office/drawing/2010/main">
                    <a:solidFill>
                      <a:srgbClr val="FFFFFF"/>
                    </a:solidFill>
                  </a14:hiddenFill>
                </a:ext>
              </a:extLst>
            </p:spPr>
            <p:txBody>
              <a:bodyPr lIns="80296" tIns="40148" rIns="80296" bIns="40148"/>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580" b="0" i="0" u="none" strike="noStrike" kern="1200" cap="none" spc="0" normalizeH="0" baseline="0" noProof="0">
                  <a:ln>
                    <a:noFill/>
                  </a:ln>
                  <a:solidFill>
                    <a:schemeClr val="bg2">
                      <a:lumMod val="25000"/>
                    </a:schemeClr>
                  </a:solidFill>
                  <a:effectLst/>
                  <a:uLnTx/>
                  <a:uFillTx/>
                  <a:latin typeface="Arial" panose="020B0604020202020204" pitchFamily="34" charset="0"/>
                  <a:ea typeface="微软雅黑" panose="020B0503020204020204" charset="-122"/>
                  <a:cs typeface="+mn-cs"/>
                  <a:sym typeface="Arial" panose="020B0604020202020204" pitchFamily="34" charset="0"/>
                </a:endParaRPr>
              </a:p>
            </p:txBody>
          </p:sp>
          <p:sp>
            <p:nvSpPr>
              <p:cNvPr id="87" name="Line 273"/>
              <p:cNvSpPr>
                <a:spLocks noChangeShapeType="1"/>
              </p:cNvSpPr>
              <p:nvPr/>
            </p:nvSpPr>
            <p:spPr bwMode="auto">
              <a:xfrm>
                <a:off x="8989808" y="1494333"/>
                <a:ext cx="0" cy="0"/>
              </a:xfrm>
              <a:prstGeom prst="line">
                <a:avLst/>
              </a:prstGeom>
              <a:noFill/>
              <a:ln w="28575" cap="rnd">
                <a:solidFill>
                  <a:srgbClr val="002060"/>
                </a:solidFill>
                <a:prstDash val="solid"/>
                <a:round/>
              </a:ln>
              <a:extLst>
                <a:ext uri="{909E8E84-426E-40DD-AFC4-6F175D3DCCD1}">
                  <a14:hiddenFill xmlns:a14="http://schemas.microsoft.com/office/drawing/2010/main">
                    <a:noFill/>
                  </a14:hiddenFill>
                </a:ext>
              </a:extLst>
            </p:spPr>
            <p:txBody>
              <a:bodyPr lIns="80296" tIns="40148" rIns="80296" bIns="40148"/>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580" b="0" i="0" u="none" strike="noStrike" kern="1200" cap="none" spc="0" normalizeH="0" baseline="0" noProof="0">
                  <a:ln>
                    <a:noFill/>
                  </a:ln>
                  <a:solidFill>
                    <a:schemeClr val="bg1"/>
                  </a:solidFill>
                  <a:effectLst/>
                  <a:uLnTx/>
                  <a:uFillTx/>
                  <a:latin typeface="Arial" panose="020B0604020202020204" pitchFamily="34" charset="0"/>
                  <a:ea typeface="微软雅黑" panose="020B0503020204020204" charset="-122"/>
                  <a:cs typeface="+mn-cs"/>
                  <a:sym typeface="Arial" panose="020B0604020202020204" pitchFamily="34" charset="0"/>
                </a:endParaRPr>
              </a:p>
            </p:txBody>
          </p:sp>
          <p:sp>
            <p:nvSpPr>
              <p:cNvPr id="88" name="Rectangle 274"/>
              <p:cNvSpPr>
                <a:spLocks noChangeArrowheads="1"/>
              </p:cNvSpPr>
              <p:nvPr/>
            </p:nvSpPr>
            <p:spPr bwMode="auto">
              <a:xfrm>
                <a:off x="8924681" y="1278331"/>
                <a:ext cx="128665" cy="181061"/>
              </a:xfrm>
              <a:prstGeom prst="rect">
                <a:avLst/>
              </a:prstGeom>
              <a:noFill/>
              <a:ln w="28575" cap="rnd">
                <a:solidFill>
                  <a:srgbClr val="002060"/>
                </a:solidFill>
                <a:prstDash val="solid"/>
                <a:round/>
              </a:ln>
              <a:extLst>
                <a:ext uri="{909E8E84-426E-40DD-AFC4-6F175D3DCCD1}">
                  <a14:hiddenFill xmlns:a14="http://schemas.microsoft.com/office/drawing/2010/main">
                    <a:solidFill>
                      <a:srgbClr val="FFFFFF"/>
                    </a:solidFill>
                  </a14:hiddenFill>
                </a:ext>
              </a:extLst>
            </p:spPr>
            <p:txBody>
              <a:bodyPr lIns="80296" tIns="40148" rIns="80296" bIns="40148"/>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580" b="0" i="0" u="none" strike="noStrike" kern="1200" cap="none" spc="0" normalizeH="0" baseline="0" noProof="0">
                  <a:ln>
                    <a:noFill/>
                  </a:ln>
                  <a:solidFill>
                    <a:schemeClr val="bg2">
                      <a:lumMod val="25000"/>
                    </a:schemeClr>
                  </a:solidFill>
                  <a:effectLst/>
                  <a:uLnTx/>
                  <a:uFillTx/>
                  <a:latin typeface="Arial" panose="020B0604020202020204" pitchFamily="34" charset="0"/>
                  <a:ea typeface="微软雅黑" panose="020B0503020204020204" charset="-122"/>
                  <a:cs typeface="+mn-cs"/>
                  <a:sym typeface="Arial" panose="020B0604020202020204" pitchFamily="34" charset="0"/>
                </a:endParaRPr>
              </a:p>
            </p:txBody>
          </p:sp>
          <p:sp>
            <p:nvSpPr>
              <p:cNvPr id="89" name="Freeform 275"/>
              <p:cNvSpPr/>
              <p:nvPr/>
            </p:nvSpPr>
            <p:spPr bwMode="auto">
              <a:xfrm>
                <a:off x="9164538" y="1314860"/>
                <a:ext cx="146138" cy="217591"/>
              </a:xfrm>
              <a:custGeom>
                <a:avLst/>
                <a:gdLst>
                  <a:gd name="T0" fmla="*/ 64 w 64"/>
                  <a:gd name="T1" fmla="*/ 88 h 96"/>
                  <a:gd name="T2" fmla="*/ 56 w 64"/>
                  <a:gd name="T3" fmla="*/ 96 h 96"/>
                  <a:gd name="T4" fmla="*/ 8 w 64"/>
                  <a:gd name="T5" fmla="*/ 96 h 96"/>
                  <a:gd name="T6" fmla="*/ 0 w 64"/>
                  <a:gd name="T7" fmla="*/ 88 h 96"/>
                  <a:gd name="T8" fmla="*/ 0 w 64"/>
                  <a:gd name="T9" fmla="*/ 8 h 96"/>
                  <a:gd name="T10" fmla="*/ 8 w 64"/>
                  <a:gd name="T11" fmla="*/ 0 h 96"/>
                  <a:gd name="T12" fmla="*/ 56 w 64"/>
                  <a:gd name="T13" fmla="*/ 0 h 96"/>
                  <a:gd name="T14" fmla="*/ 64 w 64"/>
                  <a:gd name="T15" fmla="*/ 8 h 96"/>
                  <a:gd name="T16" fmla="*/ 64 w 64"/>
                  <a:gd name="T17" fmla="*/ 88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 h="96">
                    <a:moveTo>
                      <a:pt x="64" y="88"/>
                    </a:moveTo>
                    <a:cubicBezTo>
                      <a:pt x="64" y="92"/>
                      <a:pt x="61" y="96"/>
                      <a:pt x="56" y="96"/>
                    </a:cubicBezTo>
                    <a:cubicBezTo>
                      <a:pt x="8" y="96"/>
                      <a:pt x="8" y="96"/>
                      <a:pt x="8" y="96"/>
                    </a:cubicBezTo>
                    <a:cubicBezTo>
                      <a:pt x="4" y="96"/>
                      <a:pt x="0" y="92"/>
                      <a:pt x="0" y="88"/>
                    </a:cubicBezTo>
                    <a:cubicBezTo>
                      <a:pt x="0" y="8"/>
                      <a:pt x="0" y="8"/>
                      <a:pt x="0" y="8"/>
                    </a:cubicBezTo>
                    <a:cubicBezTo>
                      <a:pt x="0" y="3"/>
                      <a:pt x="4" y="0"/>
                      <a:pt x="8" y="0"/>
                    </a:cubicBezTo>
                    <a:cubicBezTo>
                      <a:pt x="56" y="0"/>
                      <a:pt x="56" y="0"/>
                      <a:pt x="56" y="0"/>
                    </a:cubicBezTo>
                    <a:cubicBezTo>
                      <a:pt x="61" y="0"/>
                      <a:pt x="64" y="3"/>
                      <a:pt x="64" y="8"/>
                    </a:cubicBezTo>
                    <a:lnTo>
                      <a:pt x="64" y="88"/>
                    </a:lnTo>
                    <a:close/>
                  </a:path>
                </a:pathLst>
              </a:custGeom>
              <a:noFill/>
              <a:ln w="28575" cap="rnd">
                <a:solidFill>
                  <a:srgbClr val="002060"/>
                </a:solidFill>
                <a:prstDash val="solid"/>
                <a:round/>
              </a:ln>
              <a:extLst>
                <a:ext uri="{909E8E84-426E-40DD-AFC4-6F175D3DCCD1}">
                  <a14:hiddenFill xmlns:a14="http://schemas.microsoft.com/office/drawing/2010/main">
                    <a:solidFill>
                      <a:srgbClr val="FFFFFF"/>
                    </a:solidFill>
                  </a14:hiddenFill>
                </a:ext>
              </a:extLst>
            </p:spPr>
            <p:txBody>
              <a:bodyPr lIns="80296" tIns="40148" rIns="80296" bIns="40148"/>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580" b="0" i="0" u="none" strike="noStrike" kern="1200" cap="none" spc="0" normalizeH="0" baseline="0" noProof="0">
                  <a:ln>
                    <a:noFill/>
                  </a:ln>
                  <a:solidFill>
                    <a:schemeClr val="bg2">
                      <a:lumMod val="25000"/>
                    </a:schemeClr>
                  </a:solidFill>
                  <a:effectLst/>
                  <a:uLnTx/>
                  <a:uFillTx/>
                  <a:latin typeface="Arial" panose="020B0604020202020204" pitchFamily="34" charset="0"/>
                  <a:ea typeface="微软雅黑" panose="020B0503020204020204" charset="-122"/>
                  <a:cs typeface="+mn-cs"/>
                  <a:sym typeface="Arial" panose="020B0604020202020204" pitchFamily="34" charset="0"/>
                </a:endParaRPr>
              </a:p>
            </p:txBody>
          </p:sp>
          <p:sp>
            <p:nvSpPr>
              <p:cNvPr id="90" name="Line 276"/>
              <p:cNvSpPr>
                <a:spLocks noChangeShapeType="1"/>
              </p:cNvSpPr>
              <p:nvPr/>
            </p:nvSpPr>
            <p:spPr bwMode="auto">
              <a:xfrm>
                <a:off x="9234430" y="1494333"/>
                <a:ext cx="0" cy="0"/>
              </a:xfrm>
              <a:prstGeom prst="line">
                <a:avLst/>
              </a:prstGeom>
              <a:noFill/>
              <a:ln w="28575" cap="rnd">
                <a:solidFill>
                  <a:srgbClr val="002060"/>
                </a:solidFill>
                <a:prstDash val="solid"/>
                <a:round/>
              </a:ln>
              <a:extLst>
                <a:ext uri="{909E8E84-426E-40DD-AFC4-6F175D3DCCD1}">
                  <a14:hiddenFill xmlns:a14="http://schemas.microsoft.com/office/drawing/2010/main">
                    <a:noFill/>
                  </a14:hiddenFill>
                </a:ext>
              </a:extLst>
            </p:spPr>
            <p:txBody>
              <a:bodyPr lIns="80296" tIns="40148" rIns="80296" bIns="40148"/>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580" b="0" i="0" u="none" strike="noStrike" kern="1200" cap="none" spc="0" normalizeH="0" baseline="0" noProof="0">
                  <a:ln>
                    <a:noFill/>
                  </a:ln>
                  <a:solidFill>
                    <a:schemeClr val="bg1"/>
                  </a:solidFill>
                  <a:effectLst/>
                  <a:uLnTx/>
                  <a:uFillTx/>
                  <a:latin typeface="Arial" panose="020B0604020202020204" pitchFamily="34" charset="0"/>
                  <a:ea typeface="微软雅黑" panose="020B0503020204020204" charset="-122"/>
                  <a:cs typeface="+mn-cs"/>
                  <a:sym typeface="Arial" panose="020B0604020202020204" pitchFamily="34" charset="0"/>
                </a:endParaRPr>
              </a:p>
            </p:txBody>
          </p:sp>
          <p:sp>
            <p:nvSpPr>
              <p:cNvPr id="91" name="Rectangle 277"/>
              <p:cNvSpPr>
                <a:spLocks noChangeArrowheads="1"/>
              </p:cNvSpPr>
              <p:nvPr/>
            </p:nvSpPr>
            <p:spPr bwMode="auto">
              <a:xfrm>
                <a:off x="9201072" y="1351390"/>
                <a:ext cx="73069" cy="108001"/>
              </a:xfrm>
              <a:prstGeom prst="rect">
                <a:avLst/>
              </a:prstGeom>
              <a:noFill/>
              <a:ln w="28575" cap="rnd">
                <a:solidFill>
                  <a:srgbClr val="002060"/>
                </a:solidFill>
                <a:prstDash val="solid"/>
                <a:round/>
              </a:ln>
              <a:extLst>
                <a:ext uri="{909E8E84-426E-40DD-AFC4-6F175D3DCCD1}">
                  <a14:hiddenFill xmlns:a14="http://schemas.microsoft.com/office/drawing/2010/main">
                    <a:solidFill>
                      <a:srgbClr val="FFFFFF"/>
                    </a:solidFill>
                  </a14:hiddenFill>
                </a:ext>
              </a:extLst>
            </p:spPr>
            <p:txBody>
              <a:bodyPr lIns="80296" tIns="40148" rIns="80296" bIns="40148"/>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580" b="0" i="0" u="none" strike="noStrike" kern="1200" cap="none" spc="0" normalizeH="0" baseline="0" noProof="0">
                  <a:ln>
                    <a:noFill/>
                  </a:ln>
                  <a:solidFill>
                    <a:schemeClr val="bg2">
                      <a:lumMod val="25000"/>
                    </a:schemeClr>
                  </a:solidFill>
                  <a:effectLst/>
                  <a:uLnTx/>
                  <a:uFillTx/>
                  <a:latin typeface="Arial" panose="020B0604020202020204" pitchFamily="34" charset="0"/>
                  <a:ea typeface="微软雅黑" panose="020B0503020204020204" charset="-122"/>
                  <a:cs typeface="+mn-cs"/>
                  <a:sym typeface="Arial" panose="020B0604020202020204" pitchFamily="34" charset="0"/>
                </a:endParaRPr>
              </a:p>
            </p:txBody>
          </p:sp>
        </p:grpSp>
      </p:grpSp>
      <p:cxnSp>
        <p:nvCxnSpPr>
          <p:cNvPr id="97" name="Straight Connector 171"/>
          <p:cNvCxnSpPr/>
          <p:nvPr/>
        </p:nvCxnSpPr>
        <p:spPr>
          <a:xfrm flipH="1" flipV="1">
            <a:off x="3182240" y="2252994"/>
            <a:ext cx="0" cy="673200"/>
          </a:xfrm>
          <a:prstGeom prst="line">
            <a:avLst/>
          </a:prstGeom>
          <a:ln w="12700">
            <a:solidFill>
              <a:schemeClr val="bg2">
                <a:lumMod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96" name="AutoShape 3"/>
          <p:cNvSpPr/>
          <p:nvPr/>
        </p:nvSpPr>
        <p:spPr>
          <a:xfrm>
            <a:off x="1234666" y="2025638"/>
            <a:ext cx="3852000" cy="432000"/>
          </a:xfrm>
          <a:prstGeom prst="roundRect">
            <a:avLst>
              <a:gd name="adj" fmla="val 16667"/>
            </a:avLst>
          </a:prstGeom>
          <a:gradFill rotWithShape="1">
            <a:gsLst>
              <a:gs pos="0">
                <a:srgbClr val="00DFF6">
                  <a:alpha val="100000"/>
                </a:srgbClr>
              </a:gs>
              <a:gs pos="35000">
                <a:srgbClr val="002774">
                  <a:alpha val="100000"/>
                </a:srgbClr>
              </a:gs>
              <a:gs pos="100000">
                <a:srgbClr val="002774">
                  <a:alpha val="100000"/>
                </a:srgbClr>
              </a:gs>
            </a:gsLst>
            <a:lin ang="2700000" scaled="1"/>
            <a:tileRect/>
          </a:gradFill>
          <a:ln w="9525">
            <a:noFill/>
          </a:ln>
        </p:spPr>
        <p:txBody>
          <a:bodyPr lIns="111297" tIns="221810" rIns="111297" bIns="221810" anchor="ctr"/>
          <a:lstStyle/>
          <a:p>
            <a:pPr lvl="0" algn="ctr" eaLnBrk="0" fontAlgn="ctr" hangingPunct="0">
              <a:buClr>
                <a:srgbClr val="FF0000"/>
              </a:buClr>
              <a:buSzPct val="70000"/>
              <a:buFont typeface="Arial" panose="020B0604020202020204" pitchFamily="34" charset="0"/>
            </a:pPr>
            <a:r>
              <a:rPr lang="zh-CN" altLang="en-US"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票交所平台处理的清算结算业务</a:t>
            </a:r>
          </a:p>
        </p:txBody>
      </p:sp>
      <p:sp>
        <p:nvSpPr>
          <p:cNvPr id="11" name="矩形 10"/>
          <p:cNvSpPr/>
          <p:nvPr/>
        </p:nvSpPr>
        <p:spPr>
          <a:xfrm>
            <a:off x="190550" y="3476624"/>
            <a:ext cx="1499571" cy="16831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zh-CN" altLang="en-US" sz="2000" b="1" dirty="0">
                <a:solidFill>
                  <a:schemeClr val="tx1"/>
                </a:solidFill>
                <a:latin typeface="微软雅黑" panose="020B0503020204020204" pitchFamily="34" charset="-122"/>
                <a:ea typeface="微软雅黑" panose="020B0503020204020204" pitchFamily="34" charset="-122"/>
              </a:rPr>
              <a:t>交易类</a:t>
            </a:r>
            <a:r>
              <a:rPr lang="zh-CN" altLang="en-US" sz="2000" b="1" dirty="0" smtClean="0">
                <a:solidFill>
                  <a:schemeClr val="tx1"/>
                </a:solidFill>
                <a:latin typeface="微软雅黑" panose="020B0503020204020204" pitchFamily="34" charset="-122"/>
                <a:ea typeface="微软雅黑" panose="020B0503020204020204" pitchFamily="34" charset="-122"/>
              </a:rPr>
              <a:t>：</a:t>
            </a:r>
            <a:endParaRPr lang="en-US" altLang="zh-CN" sz="2000" b="1" dirty="0" smtClean="0">
              <a:solidFill>
                <a:schemeClr val="tx1"/>
              </a:solidFill>
              <a:latin typeface="微软雅黑" panose="020B0503020204020204" pitchFamily="34" charset="-122"/>
              <a:ea typeface="微软雅黑" panose="020B0503020204020204" pitchFamily="34" charset="-122"/>
            </a:endParaRPr>
          </a:p>
          <a:p>
            <a:pPr algn="ctr"/>
            <a:endParaRPr lang="en-US" altLang="zh-CN" sz="2000" b="1" dirty="0" smtClean="0">
              <a:solidFill>
                <a:schemeClr val="tx1"/>
              </a:solidFill>
              <a:latin typeface="微软雅黑" panose="020B0503020204020204" pitchFamily="34" charset="-122"/>
              <a:ea typeface="微软雅黑" panose="020B0503020204020204" pitchFamily="34" charset="-122"/>
            </a:endParaRPr>
          </a:p>
          <a:p>
            <a:r>
              <a:rPr lang="zh-CN" altLang="en-US" dirty="0" smtClean="0">
                <a:solidFill>
                  <a:schemeClr val="tx1"/>
                </a:solidFill>
                <a:latin typeface="微软雅黑" panose="020B0503020204020204" pitchFamily="34" charset="-122"/>
                <a:ea typeface="微软雅黑" panose="020B0503020204020204" pitchFamily="34" charset="-122"/>
              </a:rPr>
              <a:t>转</a:t>
            </a:r>
            <a:r>
              <a:rPr lang="zh-CN" altLang="en-US" dirty="0">
                <a:solidFill>
                  <a:schemeClr val="tx1"/>
                </a:solidFill>
                <a:latin typeface="微软雅黑" panose="020B0503020204020204" pitchFamily="34" charset="-122"/>
                <a:ea typeface="微软雅黑" panose="020B0503020204020204" pitchFamily="34" charset="-122"/>
              </a:rPr>
              <a:t>贴现、质押式回购、买断式回购、再贴现</a:t>
            </a:r>
          </a:p>
        </p:txBody>
      </p:sp>
      <p:sp>
        <p:nvSpPr>
          <p:cNvPr id="102" name="矩形 101"/>
          <p:cNvSpPr/>
          <p:nvPr/>
        </p:nvSpPr>
        <p:spPr>
          <a:xfrm>
            <a:off x="2444305" y="3476624"/>
            <a:ext cx="1499571" cy="16831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zh-CN" altLang="en-US" sz="2000" b="1" dirty="0">
                <a:solidFill>
                  <a:schemeClr val="tx1"/>
                </a:solidFill>
                <a:latin typeface="微软雅黑" panose="020B0503020204020204" pitchFamily="34" charset="-122"/>
                <a:ea typeface="微软雅黑" panose="020B0503020204020204" pitchFamily="34" charset="-122"/>
              </a:rPr>
              <a:t>非交易类</a:t>
            </a:r>
            <a:r>
              <a:rPr lang="zh-CN" altLang="en-US" sz="2000" b="1" dirty="0" smtClean="0">
                <a:solidFill>
                  <a:schemeClr val="tx1"/>
                </a:solidFill>
                <a:latin typeface="微软雅黑" panose="020B0503020204020204" pitchFamily="34" charset="-122"/>
                <a:ea typeface="微软雅黑" panose="020B0503020204020204" pitchFamily="34" charset="-122"/>
              </a:rPr>
              <a:t>：</a:t>
            </a:r>
            <a:endParaRPr lang="en-US" altLang="zh-CN" sz="2000" b="1" dirty="0" smtClean="0">
              <a:solidFill>
                <a:schemeClr val="tx1"/>
              </a:solidFill>
              <a:latin typeface="微软雅黑" panose="020B0503020204020204" pitchFamily="34" charset="-122"/>
              <a:ea typeface="微软雅黑" panose="020B0503020204020204" pitchFamily="34" charset="-122"/>
            </a:endParaRPr>
          </a:p>
          <a:p>
            <a:pPr algn="ctr"/>
            <a:endParaRPr lang="en-US" altLang="zh-CN" sz="2000" b="1" dirty="0">
              <a:solidFill>
                <a:schemeClr val="tx1"/>
              </a:solidFill>
              <a:latin typeface="微软雅黑" panose="020B0503020204020204" pitchFamily="34" charset="-122"/>
              <a:ea typeface="微软雅黑" panose="020B0503020204020204" pitchFamily="34" charset="-122"/>
            </a:endParaRPr>
          </a:p>
          <a:p>
            <a:r>
              <a:rPr lang="zh-CN" altLang="en-US" dirty="0" smtClean="0">
                <a:solidFill>
                  <a:schemeClr val="tx1"/>
                </a:solidFill>
                <a:latin typeface="微软雅黑" panose="020B0503020204020204" pitchFamily="34" charset="-122"/>
                <a:ea typeface="微软雅黑" panose="020B0503020204020204" pitchFamily="34" charset="-122"/>
              </a:rPr>
              <a:t>托收</a:t>
            </a:r>
            <a:r>
              <a:rPr lang="zh-CN" altLang="en-US" dirty="0">
                <a:solidFill>
                  <a:schemeClr val="tx1"/>
                </a:solidFill>
                <a:latin typeface="微软雅黑" panose="020B0503020204020204" pitchFamily="34" charset="-122"/>
                <a:ea typeface="微软雅黑" panose="020B0503020204020204" pitchFamily="34" charset="-122"/>
              </a:rPr>
              <a:t>、追索</a:t>
            </a:r>
          </a:p>
          <a:p>
            <a:pPr algn="ctr"/>
            <a:endParaRPr lang="en-US" altLang="zh-CN" sz="2000" b="1" dirty="0" smtClean="0">
              <a:solidFill>
                <a:schemeClr val="tx1"/>
              </a:solidFill>
              <a:latin typeface="微软雅黑" panose="020B0503020204020204" pitchFamily="34" charset="-122"/>
              <a:ea typeface="微软雅黑" panose="020B0503020204020204" pitchFamily="34" charset="-122"/>
            </a:endParaRPr>
          </a:p>
        </p:txBody>
      </p:sp>
      <p:sp>
        <p:nvSpPr>
          <p:cNvPr id="103" name="矩形 102"/>
          <p:cNvSpPr/>
          <p:nvPr/>
        </p:nvSpPr>
        <p:spPr>
          <a:xfrm>
            <a:off x="4698059" y="3476624"/>
            <a:ext cx="1499571" cy="16831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zh-CN" altLang="en-US" sz="2000" b="1" dirty="0">
                <a:solidFill>
                  <a:schemeClr val="tx1"/>
                </a:solidFill>
                <a:latin typeface="微软雅黑" panose="020B0503020204020204" pitchFamily="34" charset="-122"/>
                <a:ea typeface="微软雅黑" panose="020B0503020204020204" pitchFamily="34" charset="-122"/>
              </a:rPr>
              <a:t>其他</a:t>
            </a:r>
            <a:r>
              <a:rPr lang="zh-CN" altLang="en-US" sz="2000" b="1" dirty="0" smtClean="0">
                <a:solidFill>
                  <a:schemeClr val="tx1"/>
                </a:solidFill>
                <a:latin typeface="微软雅黑" panose="020B0503020204020204" pitchFamily="34" charset="-122"/>
                <a:ea typeface="微软雅黑" panose="020B0503020204020204" pitchFamily="34" charset="-122"/>
              </a:rPr>
              <a:t>：</a:t>
            </a:r>
            <a:endParaRPr lang="en-US" altLang="zh-CN" sz="2000" b="1" dirty="0" smtClean="0">
              <a:solidFill>
                <a:schemeClr val="tx1"/>
              </a:solidFill>
              <a:latin typeface="微软雅黑" panose="020B0503020204020204" pitchFamily="34" charset="-122"/>
              <a:ea typeface="微软雅黑" panose="020B0503020204020204" pitchFamily="34" charset="-122"/>
            </a:endParaRPr>
          </a:p>
          <a:p>
            <a:pPr algn="ctr"/>
            <a:endParaRPr lang="en-US" altLang="zh-CN" sz="2000" b="1" dirty="0">
              <a:solidFill>
                <a:schemeClr val="tx1"/>
              </a:solidFill>
              <a:latin typeface="微软雅黑" panose="020B0503020204020204" pitchFamily="34" charset="-122"/>
              <a:ea typeface="微软雅黑" panose="020B0503020204020204" pitchFamily="34" charset="-122"/>
            </a:endParaRPr>
          </a:p>
          <a:p>
            <a:r>
              <a:rPr lang="zh-CN" altLang="en-US" dirty="0" smtClean="0">
                <a:solidFill>
                  <a:schemeClr val="tx1"/>
                </a:solidFill>
                <a:latin typeface="微软雅黑" panose="020B0503020204020204" pitchFamily="34" charset="-122"/>
                <a:ea typeface="微软雅黑" panose="020B0503020204020204" pitchFamily="34" charset="-122"/>
              </a:rPr>
              <a:t>利息</a:t>
            </a:r>
            <a:r>
              <a:rPr lang="zh-CN" altLang="en-US" dirty="0">
                <a:solidFill>
                  <a:schemeClr val="tx1"/>
                </a:solidFill>
                <a:latin typeface="微软雅黑" panose="020B0503020204020204" pitchFamily="34" charset="-122"/>
                <a:ea typeface="微软雅黑" panose="020B0503020204020204" pitchFamily="34" charset="-122"/>
              </a:rPr>
              <a:t>支付（若有）</a:t>
            </a:r>
          </a:p>
          <a:p>
            <a:pPr algn="ctr"/>
            <a:endParaRPr lang="en-US" altLang="zh-CN" sz="2000" b="1" dirty="0" smtClean="0">
              <a:solidFill>
                <a:schemeClr val="tx1"/>
              </a:solidFill>
              <a:latin typeface="微软雅黑" panose="020B0503020204020204" pitchFamily="34" charset="-122"/>
              <a:ea typeface="微软雅黑" panose="020B0503020204020204" pitchFamily="34" charset="-122"/>
            </a:endParaRPr>
          </a:p>
        </p:txBody>
      </p:sp>
      <p:cxnSp>
        <p:nvCxnSpPr>
          <p:cNvPr id="106" name="Straight Connector 171"/>
          <p:cNvCxnSpPr/>
          <p:nvPr/>
        </p:nvCxnSpPr>
        <p:spPr>
          <a:xfrm flipH="1" flipV="1">
            <a:off x="7380989" y="2225897"/>
            <a:ext cx="0" cy="674783"/>
          </a:xfrm>
          <a:prstGeom prst="line">
            <a:avLst/>
          </a:prstGeom>
          <a:ln w="12700">
            <a:solidFill>
              <a:schemeClr val="bg2">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07" name="Straight Connector 173"/>
          <p:cNvCxnSpPr/>
          <p:nvPr/>
        </p:nvCxnSpPr>
        <p:spPr>
          <a:xfrm flipH="1" flipV="1">
            <a:off x="10085267" y="2225897"/>
            <a:ext cx="0" cy="674783"/>
          </a:xfrm>
          <a:prstGeom prst="line">
            <a:avLst/>
          </a:prstGeom>
          <a:ln w="12700">
            <a:solidFill>
              <a:schemeClr val="bg2">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08" name="Straight Connector 172"/>
          <p:cNvCxnSpPr/>
          <p:nvPr/>
        </p:nvCxnSpPr>
        <p:spPr>
          <a:xfrm flipH="1">
            <a:off x="7380989" y="2205658"/>
            <a:ext cx="1148908" cy="20871"/>
          </a:xfrm>
          <a:prstGeom prst="line">
            <a:avLst/>
          </a:prstGeom>
          <a:ln w="12700">
            <a:solidFill>
              <a:schemeClr val="bg2">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09" name="Straight Connector 174"/>
          <p:cNvCxnSpPr/>
          <p:nvPr/>
        </p:nvCxnSpPr>
        <p:spPr>
          <a:xfrm>
            <a:off x="8936359" y="2205658"/>
            <a:ext cx="1148908" cy="20871"/>
          </a:xfrm>
          <a:prstGeom prst="line">
            <a:avLst/>
          </a:prstGeom>
          <a:ln w="12700">
            <a:solidFill>
              <a:schemeClr val="bg2">
                <a:lumMod val="50000"/>
              </a:schemeClr>
            </a:solidFill>
            <a:prstDash val="sysDash"/>
          </a:ln>
        </p:spPr>
        <p:style>
          <a:lnRef idx="1">
            <a:schemeClr val="accent1"/>
          </a:lnRef>
          <a:fillRef idx="0">
            <a:schemeClr val="accent1"/>
          </a:fillRef>
          <a:effectRef idx="0">
            <a:schemeClr val="accent1"/>
          </a:effectRef>
          <a:fontRef idx="minor">
            <a:schemeClr val="tx1"/>
          </a:fontRef>
        </p:style>
      </p:cxnSp>
      <p:grpSp>
        <p:nvGrpSpPr>
          <p:cNvPr id="110" name="组合 109"/>
          <p:cNvGrpSpPr/>
          <p:nvPr/>
        </p:nvGrpSpPr>
        <p:grpSpPr>
          <a:xfrm>
            <a:off x="7131215" y="2925206"/>
            <a:ext cx="507600" cy="506087"/>
            <a:chOff x="1216660" y="4133319"/>
            <a:chExt cx="593749" cy="988663"/>
          </a:xfrm>
        </p:grpSpPr>
        <p:sp>
          <p:nvSpPr>
            <p:cNvPr id="141" name="Oval 150"/>
            <p:cNvSpPr/>
            <p:nvPr/>
          </p:nvSpPr>
          <p:spPr>
            <a:xfrm>
              <a:off x="1216660" y="4133319"/>
              <a:ext cx="593749" cy="988663"/>
            </a:xfrm>
            <a:prstGeom prst="ellipse">
              <a:avLst/>
            </a:prstGeom>
            <a:noFill/>
            <a:ln w="28575">
              <a:solidFill>
                <a:srgbClr val="002060"/>
              </a:solidFill>
            </a:ln>
            <a:extLst>
              <a:ext uri="{909E8E84-426E-40DD-AFC4-6F175D3DCCD1}">
                <a14:hiddenFill xmlns:a14="http://schemas.microsoft.com/office/drawing/2010/main">
                  <a:solidFill>
                    <a:srgbClr val="115D9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ru-RU" sz="2400" b="0" i="0" u="none" strike="noStrike" kern="1200" cap="none" spc="0" normalizeH="0" baseline="0" noProof="0" dirty="0">
                <a:ln>
                  <a:noFill/>
                </a:ln>
                <a:solidFill>
                  <a:schemeClr val="bg2">
                    <a:lumMod val="25000"/>
                  </a:schemeClr>
                </a:solidFill>
                <a:effectLst/>
                <a:uLnTx/>
                <a:uFillTx/>
                <a:latin typeface="Arial" panose="020B0604020202020204" pitchFamily="34" charset="0"/>
                <a:ea typeface="微软雅黑" panose="020B0503020204020204" charset="-122"/>
                <a:cs typeface="+mn-cs"/>
                <a:sym typeface="Arial" panose="020B0604020202020204" pitchFamily="34" charset="0"/>
              </a:endParaRPr>
            </a:p>
          </p:txBody>
        </p:sp>
        <p:grpSp>
          <p:nvGrpSpPr>
            <p:cNvPr id="142" name="组合 22"/>
            <p:cNvGrpSpPr/>
            <p:nvPr/>
          </p:nvGrpSpPr>
          <p:grpSpPr>
            <a:xfrm>
              <a:off x="1364591" y="4410010"/>
              <a:ext cx="265464" cy="444055"/>
              <a:chOff x="3514117" y="1106568"/>
              <a:chExt cx="415925" cy="417512"/>
            </a:xfrm>
          </p:grpSpPr>
          <p:sp>
            <p:nvSpPr>
              <p:cNvPr id="143" name="Freeform 83"/>
              <p:cNvSpPr/>
              <p:nvPr/>
            </p:nvSpPr>
            <p:spPr bwMode="auto">
              <a:xfrm>
                <a:off x="3712555" y="1106568"/>
                <a:ext cx="217487" cy="219074"/>
              </a:xfrm>
              <a:custGeom>
                <a:avLst/>
                <a:gdLst>
                  <a:gd name="T0" fmla="*/ 96 w 97"/>
                  <a:gd name="T1" fmla="*/ 48 h 97"/>
                  <a:gd name="T2" fmla="*/ 49 w 97"/>
                  <a:gd name="T3" fmla="*/ 97 h 97"/>
                  <a:gd name="T4" fmla="*/ 0 w 97"/>
                  <a:gd name="T5" fmla="*/ 50 h 97"/>
                  <a:gd name="T6" fmla="*/ 47 w 97"/>
                  <a:gd name="T7" fmla="*/ 1 h 97"/>
                  <a:gd name="T8" fmla="*/ 96 w 97"/>
                  <a:gd name="T9" fmla="*/ 48 h 97"/>
                </a:gdLst>
                <a:ahLst/>
                <a:cxnLst>
                  <a:cxn ang="0">
                    <a:pos x="T0" y="T1"/>
                  </a:cxn>
                  <a:cxn ang="0">
                    <a:pos x="T2" y="T3"/>
                  </a:cxn>
                  <a:cxn ang="0">
                    <a:pos x="T4" y="T5"/>
                  </a:cxn>
                  <a:cxn ang="0">
                    <a:pos x="T6" y="T7"/>
                  </a:cxn>
                  <a:cxn ang="0">
                    <a:pos x="T8" y="T9"/>
                  </a:cxn>
                </a:cxnLst>
                <a:rect l="0" t="0" r="r" b="b"/>
                <a:pathLst>
                  <a:path w="97" h="97">
                    <a:moveTo>
                      <a:pt x="96" y="48"/>
                    </a:moveTo>
                    <a:cubicBezTo>
                      <a:pt x="97" y="74"/>
                      <a:pt x="76" y="96"/>
                      <a:pt x="49" y="97"/>
                    </a:cubicBezTo>
                    <a:cubicBezTo>
                      <a:pt x="23" y="97"/>
                      <a:pt x="1" y="76"/>
                      <a:pt x="0" y="50"/>
                    </a:cubicBezTo>
                    <a:cubicBezTo>
                      <a:pt x="0" y="23"/>
                      <a:pt x="21" y="1"/>
                      <a:pt x="47" y="1"/>
                    </a:cubicBezTo>
                    <a:cubicBezTo>
                      <a:pt x="74" y="0"/>
                      <a:pt x="96" y="21"/>
                      <a:pt x="96" y="48"/>
                    </a:cubicBezTo>
                    <a:close/>
                  </a:path>
                </a:pathLst>
              </a:custGeom>
              <a:noFill/>
              <a:ln w="28575" cap="rnd">
                <a:solidFill>
                  <a:srgbClr val="002060"/>
                </a:solidFill>
                <a:prstDash val="solid"/>
                <a:round/>
              </a:ln>
              <a:extLst>
                <a:ext uri="{909E8E84-426E-40DD-AFC4-6F175D3DCCD1}">
                  <a14:hiddenFill xmlns:a14="http://schemas.microsoft.com/office/drawing/2010/main">
                    <a:solidFill>
                      <a:srgbClr val="FFFFFF"/>
                    </a:solidFill>
                  </a14:hiddenFill>
                </a:ext>
              </a:extLst>
            </p:spPr>
            <p:txBody>
              <a:bodyPr lIns="80296" tIns="40148" rIns="80296" bIns="40148"/>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580" b="0" i="0" u="none" strike="noStrike" kern="1200" cap="none" spc="0" normalizeH="0" baseline="0" noProof="0">
                  <a:ln>
                    <a:noFill/>
                  </a:ln>
                  <a:solidFill>
                    <a:schemeClr val="bg2">
                      <a:lumMod val="25000"/>
                    </a:schemeClr>
                  </a:solidFill>
                  <a:effectLst/>
                  <a:uLnTx/>
                  <a:uFillTx/>
                  <a:latin typeface="Arial" panose="020B0604020202020204" pitchFamily="34" charset="0"/>
                  <a:ea typeface="微软雅黑" panose="020B0503020204020204" charset="-122"/>
                  <a:cs typeface="+mn-cs"/>
                  <a:sym typeface="Arial" panose="020B0604020202020204" pitchFamily="34" charset="0"/>
                </a:endParaRPr>
              </a:p>
            </p:txBody>
          </p:sp>
          <p:sp>
            <p:nvSpPr>
              <p:cNvPr id="144" name="Line 84"/>
              <p:cNvSpPr>
                <a:spLocks noChangeShapeType="1"/>
              </p:cNvSpPr>
              <p:nvPr/>
            </p:nvSpPr>
            <p:spPr bwMode="auto">
              <a:xfrm>
                <a:off x="3749067" y="1217693"/>
                <a:ext cx="71438" cy="0"/>
              </a:xfrm>
              <a:prstGeom prst="line">
                <a:avLst/>
              </a:prstGeom>
              <a:noFill/>
              <a:ln w="28575" cap="rnd">
                <a:solidFill>
                  <a:srgbClr val="002060"/>
                </a:solidFill>
                <a:prstDash val="solid"/>
                <a:round/>
              </a:ln>
              <a:extLst>
                <a:ext uri="{909E8E84-426E-40DD-AFC4-6F175D3DCCD1}">
                  <a14:hiddenFill xmlns:a14="http://schemas.microsoft.com/office/drawing/2010/main">
                    <a:noFill/>
                  </a14:hiddenFill>
                </a:ext>
              </a:extLst>
            </p:spPr>
            <p:txBody>
              <a:bodyPr lIns="80296" tIns="40148" rIns="80296" bIns="40148"/>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580" b="0" i="0" u="none" strike="noStrike" kern="1200" cap="none" spc="0" normalizeH="0" baseline="0" noProof="0">
                  <a:ln>
                    <a:noFill/>
                  </a:ln>
                  <a:solidFill>
                    <a:schemeClr val="bg1"/>
                  </a:solidFill>
                  <a:effectLst/>
                  <a:uLnTx/>
                  <a:uFillTx/>
                  <a:latin typeface="Arial" panose="020B0604020202020204" pitchFamily="34" charset="0"/>
                  <a:ea typeface="微软雅黑" panose="020B0503020204020204" charset="-122"/>
                  <a:cs typeface="+mn-cs"/>
                  <a:sym typeface="Arial" panose="020B0604020202020204" pitchFamily="34" charset="0"/>
                </a:endParaRPr>
              </a:p>
            </p:txBody>
          </p:sp>
          <p:sp>
            <p:nvSpPr>
              <p:cNvPr id="145" name="Line 85"/>
              <p:cNvSpPr>
                <a:spLocks noChangeShapeType="1"/>
              </p:cNvSpPr>
              <p:nvPr/>
            </p:nvSpPr>
            <p:spPr bwMode="auto">
              <a:xfrm>
                <a:off x="3820505" y="1146256"/>
                <a:ext cx="0" cy="71437"/>
              </a:xfrm>
              <a:prstGeom prst="line">
                <a:avLst/>
              </a:prstGeom>
              <a:noFill/>
              <a:ln w="28575" cap="rnd">
                <a:solidFill>
                  <a:srgbClr val="002060"/>
                </a:solidFill>
                <a:prstDash val="solid"/>
                <a:round/>
              </a:ln>
              <a:extLst>
                <a:ext uri="{909E8E84-426E-40DD-AFC4-6F175D3DCCD1}">
                  <a14:hiddenFill xmlns:a14="http://schemas.microsoft.com/office/drawing/2010/main">
                    <a:noFill/>
                  </a14:hiddenFill>
                </a:ext>
              </a:extLst>
            </p:spPr>
            <p:txBody>
              <a:bodyPr lIns="80296" tIns="40148" rIns="80296" bIns="40148"/>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580" b="0" i="0" u="none" strike="noStrike" kern="1200" cap="none" spc="0" normalizeH="0" baseline="0" noProof="0">
                  <a:ln>
                    <a:noFill/>
                  </a:ln>
                  <a:solidFill>
                    <a:schemeClr val="bg1"/>
                  </a:solidFill>
                  <a:effectLst/>
                  <a:uLnTx/>
                  <a:uFillTx/>
                  <a:latin typeface="Arial" panose="020B0604020202020204" pitchFamily="34" charset="0"/>
                  <a:ea typeface="微软雅黑" panose="020B0503020204020204" charset="-122"/>
                  <a:cs typeface="+mn-cs"/>
                  <a:sym typeface="Arial" panose="020B0604020202020204" pitchFamily="34" charset="0"/>
                </a:endParaRPr>
              </a:p>
            </p:txBody>
          </p:sp>
          <p:sp>
            <p:nvSpPr>
              <p:cNvPr id="146" name="Freeform 86"/>
              <p:cNvSpPr/>
              <p:nvPr/>
            </p:nvSpPr>
            <p:spPr bwMode="auto">
              <a:xfrm>
                <a:off x="3514117" y="1109743"/>
                <a:ext cx="414338" cy="414337"/>
              </a:xfrm>
              <a:custGeom>
                <a:avLst/>
                <a:gdLst>
                  <a:gd name="T0" fmla="*/ 118 w 184"/>
                  <a:gd name="T1" fmla="*/ 3 h 184"/>
                  <a:gd name="T2" fmla="*/ 92 w 184"/>
                  <a:gd name="T3" fmla="*/ 0 h 184"/>
                  <a:gd name="T4" fmla="*/ 0 w 184"/>
                  <a:gd name="T5" fmla="*/ 92 h 184"/>
                  <a:gd name="T6" fmla="*/ 92 w 184"/>
                  <a:gd name="T7" fmla="*/ 184 h 184"/>
                  <a:gd name="T8" fmla="*/ 184 w 184"/>
                  <a:gd name="T9" fmla="*/ 92 h 184"/>
                  <a:gd name="T10" fmla="*/ 181 w 184"/>
                  <a:gd name="T11" fmla="*/ 66 h 184"/>
                </a:gdLst>
                <a:ahLst/>
                <a:cxnLst>
                  <a:cxn ang="0">
                    <a:pos x="T0" y="T1"/>
                  </a:cxn>
                  <a:cxn ang="0">
                    <a:pos x="T2" y="T3"/>
                  </a:cxn>
                  <a:cxn ang="0">
                    <a:pos x="T4" y="T5"/>
                  </a:cxn>
                  <a:cxn ang="0">
                    <a:pos x="T6" y="T7"/>
                  </a:cxn>
                  <a:cxn ang="0">
                    <a:pos x="T8" y="T9"/>
                  </a:cxn>
                  <a:cxn ang="0">
                    <a:pos x="T10" y="T11"/>
                  </a:cxn>
                </a:cxnLst>
                <a:rect l="0" t="0" r="r" b="b"/>
                <a:pathLst>
                  <a:path w="184" h="184">
                    <a:moveTo>
                      <a:pt x="118" y="3"/>
                    </a:moveTo>
                    <a:cubicBezTo>
                      <a:pt x="110" y="1"/>
                      <a:pt x="101" y="0"/>
                      <a:pt x="92" y="0"/>
                    </a:cubicBezTo>
                    <a:cubicBezTo>
                      <a:pt x="41" y="0"/>
                      <a:pt x="0" y="41"/>
                      <a:pt x="0" y="92"/>
                    </a:cubicBezTo>
                    <a:cubicBezTo>
                      <a:pt x="0" y="143"/>
                      <a:pt x="41" y="184"/>
                      <a:pt x="92" y="184"/>
                    </a:cubicBezTo>
                    <a:cubicBezTo>
                      <a:pt x="143" y="184"/>
                      <a:pt x="184" y="143"/>
                      <a:pt x="184" y="92"/>
                    </a:cubicBezTo>
                    <a:cubicBezTo>
                      <a:pt x="184" y="83"/>
                      <a:pt x="183" y="74"/>
                      <a:pt x="181" y="66"/>
                    </a:cubicBezTo>
                  </a:path>
                </a:pathLst>
              </a:custGeom>
              <a:noFill/>
              <a:ln w="28575" cap="rnd">
                <a:solidFill>
                  <a:srgbClr val="002060"/>
                </a:solidFill>
                <a:prstDash val="solid"/>
                <a:round/>
              </a:ln>
              <a:extLst>
                <a:ext uri="{909E8E84-426E-40DD-AFC4-6F175D3DCCD1}">
                  <a14:hiddenFill xmlns:a14="http://schemas.microsoft.com/office/drawing/2010/main">
                    <a:solidFill>
                      <a:srgbClr val="FFFFFF"/>
                    </a:solidFill>
                  </a14:hiddenFill>
                </a:ext>
              </a:extLst>
            </p:spPr>
            <p:txBody>
              <a:bodyPr lIns="80296" tIns="40148" rIns="80296" bIns="40148"/>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580" b="0" i="0" u="none" strike="noStrike" kern="1200" cap="none" spc="0" normalizeH="0" baseline="0" noProof="0">
                  <a:ln>
                    <a:noFill/>
                  </a:ln>
                  <a:solidFill>
                    <a:schemeClr val="bg2">
                      <a:lumMod val="25000"/>
                    </a:schemeClr>
                  </a:solidFill>
                  <a:effectLst/>
                  <a:uLnTx/>
                  <a:uFillTx/>
                  <a:latin typeface="Arial" panose="020B0604020202020204" pitchFamily="34" charset="0"/>
                  <a:ea typeface="微软雅黑" panose="020B0503020204020204" charset="-122"/>
                  <a:cs typeface="+mn-cs"/>
                  <a:sym typeface="Arial" panose="020B0604020202020204" pitchFamily="34" charset="0"/>
                </a:endParaRPr>
              </a:p>
            </p:txBody>
          </p:sp>
          <p:sp>
            <p:nvSpPr>
              <p:cNvPr id="147" name="Freeform 87"/>
              <p:cNvSpPr/>
              <p:nvPr/>
            </p:nvSpPr>
            <p:spPr bwMode="auto">
              <a:xfrm>
                <a:off x="3577617" y="1163718"/>
                <a:ext cx="142875" cy="195263"/>
              </a:xfrm>
              <a:custGeom>
                <a:avLst/>
                <a:gdLst>
                  <a:gd name="T0" fmla="*/ 63 w 64"/>
                  <a:gd name="T1" fmla="*/ 8 h 87"/>
                  <a:gd name="T2" fmla="*/ 43 w 64"/>
                  <a:gd name="T3" fmla="*/ 3 h 87"/>
                  <a:gd name="T4" fmla="*/ 6 w 64"/>
                  <a:gd name="T5" fmla="*/ 14 h 87"/>
                  <a:gd name="T6" fmla="*/ 8 w 64"/>
                  <a:gd name="T7" fmla="*/ 33 h 87"/>
                  <a:gd name="T8" fmla="*/ 29 w 64"/>
                  <a:gd name="T9" fmla="*/ 74 h 87"/>
                  <a:gd name="T10" fmla="*/ 57 w 64"/>
                  <a:gd name="T11" fmla="*/ 85 h 87"/>
                  <a:gd name="T12" fmla="*/ 54 w 64"/>
                  <a:gd name="T13" fmla="*/ 81 h 87"/>
                  <a:gd name="T14" fmla="*/ 48 w 64"/>
                  <a:gd name="T15" fmla="*/ 76 h 87"/>
                  <a:gd name="T16" fmla="*/ 45 w 64"/>
                  <a:gd name="T17" fmla="*/ 67 h 87"/>
                  <a:gd name="T18" fmla="*/ 36 w 64"/>
                  <a:gd name="T19" fmla="*/ 64 h 87"/>
                  <a:gd name="T20" fmla="*/ 45 w 64"/>
                  <a:gd name="T21" fmla="*/ 52 h 87"/>
                  <a:gd name="T22" fmla="*/ 64 w 64"/>
                  <a:gd name="T23" fmla="*/ 42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4" h="87">
                    <a:moveTo>
                      <a:pt x="63" y="8"/>
                    </a:moveTo>
                    <a:cubicBezTo>
                      <a:pt x="56" y="5"/>
                      <a:pt x="48" y="4"/>
                      <a:pt x="43" y="3"/>
                    </a:cubicBezTo>
                    <a:cubicBezTo>
                      <a:pt x="25" y="0"/>
                      <a:pt x="0" y="7"/>
                      <a:pt x="6" y="14"/>
                    </a:cubicBezTo>
                    <a:cubicBezTo>
                      <a:pt x="12" y="20"/>
                      <a:pt x="9" y="30"/>
                      <a:pt x="8" y="33"/>
                    </a:cubicBezTo>
                    <a:cubicBezTo>
                      <a:pt x="4" y="44"/>
                      <a:pt x="7" y="61"/>
                      <a:pt x="29" y="74"/>
                    </a:cubicBezTo>
                    <a:cubicBezTo>
                      <a:pt x="51" y="86"/>
                      <a:pt x="55" y="83"/>
                      <a:pt x="57" y="85"/>
                    </a:cubicBezTo>
                    <a:cubicBezTo>
                      <a:pt x="59" y="87"/>
                      <a:pt x="53" y="87"/>
                      <a:pt x="54" y="81"/>
                    </a:cubicBezTo>
                    <a:cubicBezTo>
                      <a:pt x="55" y="75"/>
                      <a:pt x="51" y="76"/>
                      <a:pt x="48" y="76"/>
                    </a:cubicBezTo>
                    <a:cubicBezTo>
                      <a:pt x="45" y="76"/>
                      <a:pt x="44" y="70"/>
                      <a:pt x="45" y="67"/>
                    </a:cubicBezTo>
                    <a:cubicBezTo>
                      <a:pt x="46" y="63"/>
                      <a:pt x="41" y="71"/>
                      <a:pt x="36" y="64"/>
                    </a:cubicBezTo>
                    <a:cubicBezTo>
                      <a:pt x="32" y="56"/>
                      <a:pt x="39" y="50"/>
                      <a:pt x="45" y="52"/>
                    </a:cubicBezTo>
                    <a:cubicBezTo>
                      <a:pt x="57" y="56"/>
                      <a:pt x="59" y="49"/>
                      <a:pt x="64" y="42"/>
                    </a:cubicBezTo>
                  </a:path>
                </a:pathLst>
              </a:custGeom>
              <a:noFill/>
              <a:ln w="28575" cap="rnd">
                <a:solidFill>
                  <a:srgbClr val="002060"/>
                </a:solidFill>
                <a:prstDash val="solid"/>
                <a:round/>
              </a:ln>
              <a:extLst>
                <a:ext uri="{909E8E84-426E-40DD-AFC4-6F175D3DCCD1}">
                  <a14:hiddenFill xmlns:a14="http://schemas.microsoft.com/office/drawing/2010/main">
                    <a:solidFill>
                      <a:srgbClr val="FFFFFF"/>
                    </a:solidFill>
                  </a14:hiddenFill>
                </a:ext>
              </a:extLst>
            </p:spPr>
            <p:txBody>
              <a:bodyPr lIns="80296" tIns="40148" rIns="80296" bIns="40148"/>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580" b="0" i="0" u="none" strike="noStrike" kern="1200" cap="none" spc="0" normalizeH="0" baseline="0" noProof="0">
                  <a:ln>
                    <a:noFill/>
                  </a:ln>
                  <a:solidFill>
                    <a:schemeClr val="bg2">
                      <a:lumMod val="25000"/>
                    </a:schemeClr>
                  </a:solidFill>
                  <a:effectLst/>
                  <a:uLnTx/>
                  <a:uFillTx/>
                  <a:latin typeface="Arial" panose="020B0604020202020204" pitchFamily="34" charset="0"/>
                  <a:ea typeface="微软雅黑" panose="020B0503020204020204" charset="-122"/>
                  <a:cs typeface="+mn-cs"/>
                  <a:sym typeface="Arial" panose="020B0604020202020204" pitchFamily="34" charset="0"/>
                </a:endParaRPr>
              </a:p>
            </p:txBody>
          </p:sp>
          <p:sp>
            <p:nvSpPr>
              <p:cNvPr id="148" name="Freeform 88"/>
              <p:cNvSpPr/>
              <p:nvPr/>
            </p:nvSpPr>
            <p:spPr bwMode="auto">
              <a:xfrm>
                <a:off x="3691917" y="1314531"/>
                <a:ext cx="163513" cy="190500"/>
              </a:xfrm>
              <a:custGeom>
                <a:avLst/>
                <a:gdLst>
                  <a:gd name="T0" fmla="*/ 12 w 73"/>
                  <a:gd name="T1" fmla="*/ 32 h 85"/>
                  <a:gd name="T2" fmla="*/ 12 w 73"/>
                  <a:gd name="T3" fmla="*/ 45 h 85"/>
                  <a:gd name="T4" fmla="*/ 25 w 73"/>
                  <a:gd name="T5" fmla="*/ 58 h 85"/>
                  <a:gd name="T6" fmla="*/ 19 w 73"/>
                  <a:gd name="T7" fmla="*/ 80 h 85"/>
                  <a:gd name="T8" fmla="*/ 45 w 73"/>
                  <a:gd name="T9" fmla="*/ 66 h 85"/>
                  <a:gd name="T10" fmla="*/ 66 w 73"/>
                  <a:gd name="T11" fmla="*/ 37 h 85"/>
                  <a:gd name="T12" fmla="*/ 54 w 73"/>
                  <a:gd name="T13" fmla="*/ 24 h 85"/>
                  <a:gd name="T14" fmla="*/ 24 w 73"/>
                  <a:gd name="T15" fmla="*/ 11 h 85"/>
                  <a:gd name="T16" fmla="*/ 12 w 73"/>
                  <a:gd name="T17" fmla="*/ 32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85">
                    <a:moveTo>
                      <a:pt x="12" y="32"/>
                    </a:moveTo>
                    <a:cubicBezTo>
                      <a:pt x="10" y="43"/>
                      <a:pt x="0" y="34"/>
                      <a:pt x="12" y="45"/>
                    </a:cubicBezTo>
                    <a:cubicBezTo>
                      <a:pt x="23" y="56"/>
                      <a:pt x="26" y="33"/>
                      <a:pt x="25" y="58"/>
                    </a:cubicBezTo>
                    <a:cubicBezTo>
                      <a:pt x="23" y="83"/>
                      <a:pt x="2" y="85"/>
                      <a:pt x="19" y="80"/>
                    </a:cubicBezTo>
                    <a:cubicBezTo>
                      <a:pt x="36" y="74"/>
                      <a:pt x="33" y="79"/>
                      <a:pt x="45" y="66"/>
                    </a:cubicBezTo>
                    <a:cubicBezTo>
                      <a:pt x="58" y="54"/>
                      <a:pt x="60" y="47"/>
                      <a:pt x="66" y="37"/>
                    </a:cubicBezTo>
                    <a:cubicBezTo>
                      <a:pt x="73" y="27"/>
                      <a:pt x="62" y="31"/>
                      <a:pt x="54" y="24"/>
                    </a:cubicBezTo>
                    <a:cubicBezTo>
                      <a:pt x="47" y="17"/>
                      <a:pt x="34" y="0"/>
                      <a:pt x="24" y="11"/>
                    </a:cubicBezTo>
                    <a:cubicBezTo>
                      <a:pt x="14" y="21"/>
                      <a:pt x="12" y="32"/>
                      <a:pt x="12" y="32"/>
                    </a:cubicBezTo>
                    <a:close/>
                  </a:path>
                </a:pathLst>
              </a:custGeom>
              <a:noFill/>
              <a:ln w="28575" cap="rnd">
                <a:solidFill>
                  <a:srgbClr val="002060"/>
                </a:solidFill>
                <a:prstDash val="solid"/>
                <a:round/>
              </a:ln>
              <a:extLst>
                <a:ext uri="{909E8E84-426E-40DD-AFC4-6F175D3DCCD1}">
                  <a14:hiddenFill xmlns:a14="http://schemas.microsoft.com/office/drawing/2010/main">
                    <a:solidFill>
                      <a:srgbClr val="FFFFFF"/>
                    </a:solidFill>
                  </a14:hiddenFill>
                </a:ext>
              </a:extLst>
            </p:spPr>
            <p:txBody>
              <a:bodyPr lIns="80296" tIns="40148" rIns="80296" bIns="40148"/>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580" b="0" i="0" u="none" strike="noStrike" kern="1200" cap="none" spc="0" normalizeH="0" baseline="0" noProof="0">
                  <a:ln>
                    <a:noFill/>
                  </a:ln>
                  <a:solidFill>
                    <a:schemeClr val="bg2">
                      <a:lumMod val="25000"/>
                    </a:schemeClr>
                  </a:solidFill>
                  <a:effectLst/>
                  <a:uLnTx/>
                  <a:uFillTx/>
                  <a:latin typeface="Arial" panose="020B0604020202020204" pitchFamily="34" charset="0"/>
                  <a:ea typeface="微软雅黑" panose="020B0503020204020204" charset="-122"/>
                  <a:cs typeface="+mn-cs"/>
                  <a:sym typeface="Arial" panose="020B0604020202020204" pitchFamily="34" charset="0"/>
                </a:endParaRPr>
              </a:p>
            </p:txBody>
          </p:sp>
          <p:sp>
            <p:nvSpPr>
              <p:cNvPr id="149" name="Freeform 89"/>
              <p:cNvSpPr/>
              <p:nvPr/>
            </p:nvSpPr>
            <p:spPr bwMode="auto">
              <a:xfrm>
                <a:off x="3874480" y="1289131"/>
                <a:ext cx="47625" cy="96837"/>
              </a:xfrm>
              <a:custGeom>
                <a:avLst/>
                <a:gdLst>
                  <a:gd name="T0" fmla="*/ 13 w 21"/>
                  <a:gd name="T1" fmla="*/ 0 h 43"/>
                  <a:gd name="T2" fmla="*/ 12 w 21"/>
                  <a:gd name="T3" fmla="*/ 5 h 43"/>
                  <a:gd name="T4" fmla="*/ 10 w 21"/>
                  <a:gd name="T5" fmla="*/ 35 h 43"/>
                  <a:gd name="T6" fmla="*/ 21 w 21"/>
                  <a:gd name="T7" fmla="*/ 37 h 43"/>
                </a:gdLst>
                <a:ahLst/>
                <a:cxnLst>
                  <a:cxn ang="0">
                    <a:pos x="T0" y="T1"/>
                  </a:cxn>
                  <a:cxn ang="0">
                    <a:pos x="T2" y="T3"/>
                  </a:cxn>
                  <a:cxn ang="0">
                    <a:pos x="T4" y="T5"/>
                  </a:cxn>
                  <a:cxn ang="0">
                    <a:pos x="T6" y="T7"/>
                  </a:cxn>
                </a:cxnLst>
                <a:rect l="0" t="0" r="r" b="b"/>
                <a:pathLst>
                  <a:path w="21" h="43">
                    <a:moveTo>
                      <a:pt x="13" y="0"/>
                    </a:moveTo>
                    <a:cubicBezTo>
                      <a:pt x="14" y="2"/>
                      <a:pt x="13" y="2"/>
                      <a:pt x="12" y="5"/>
                    </a:cubicBezTo>
                    <a:cubicBezTo>
                      <a:pt x="8" y="14"/>
                      <a:pt x="0" y="27"/>
                      <a:pt x="10" y="35"/>
                    </a:cubicBezTo>
                    <a:cubicBezTo>
                      <a:pt x="19" y="43"/>
                      <a:pt x="21" y="37"/>
                      <a:pt x="21" y="37"/>
                    </a:cubicBezTo>
                  </a:path>
                </a:pathLst>
              </a:custGeom>
              <a:noFill/>
              <a:ln w="28575" cap="rnd">
                <a:solidFill>
                  <a:srgbClr val="002060"/>
                </a:solidFill>
                <a:prstDash val="solid"/>
                <a:round/>
              </a:ln>
              <a:extLst>
                <a:ext uri="{909E8E84-426E-40DD-AFC4-6F175D3DCCD1}">
                  <a14:hiddenFill xmlns:a14="http://schemas.microsoft.com/office/drawing/2010/main">
                    <a:solidFill>
                      <a:srgbClr val="FFFFFF"/>
                    </a:solidFill>
                  </a14:hiddenFill>
                </a:ext>
              </a:extLst>
            </p:spPr>
            <p:txBody>
              <a:bodyPr lIns="80296" tIns="40148" rIns="80296" bIns="40148"/>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580" b="0" i="0" u="none" strike="noStrike" kern="1200" cap="none" spc="0" normalizeH="0" baseline="0" noProof="0">
                  <a:ln>
                    <a:noFill/>
                  </a:ln>
                  <a:solidFill>
                    <a:schemeClr val="bg2">
                      <a:lumMod val="25000"/>
                    </a:schemeClr>
                  </a:solidFill>
                  <a:effectLst/>
                  <a:uLnTx/>
                  <a:uFillTx/>
                  <a:latin typeface="Arial" panose="020B0604020202020204" pitchFamily="34" charset="0"/>
                  <a:ea typeface="微软雅黑" panose="020B0503020204020204" charset="-122"/>
                  <a:cs typeface="+mn-cs"/>
                  <a:sym typeface="Arial" panose="020B0604020202020204" pitchFamily="34" charset="0"/>
                </a:endParaRPr>
              </a:p>
            </p:txBody>
          </p:sp>
        </p:grpSp>
      </p:grpSp>
      <p:grpSp>
        <p:nvGrpSpPr>
          <p:cNvPr id="112" name="组合 111"/>
          <p:cNvGrpSpPr/>
          <p:nvPr/>
        </p:nvGrpSpPr>
        <p:grpSpPr>
          <a:xfrm>
            <a:off x="9836078" y="2925206"/>
            <a:ext cx="507600" cy="506087"/>
            <a:chOff x="6831941" y="4133319"/>
            <a:chExt cx="593749" cy="988663"/>
          </a:xfrm>
        </p:grpSpPr>
        <p:sp>
          <p:nvSpPr>
            <p:cNvPr id="118" name="Oval 155"/>
            <p:cNvSpPr/>
            <p:nvPr/>
          </p:nvSpPr>
          <p:spPr>
            <a:xfrm>
              <a:off x="6831941" y="4133319"/>
              <a:ext cx="593749" cy="988663"/>
            </a:xfrm>
            <a:prstGeom prst="ellipse">
              <a:avLst/>
            </a:prstGeom>
            <a:noFill/>
            <a:ln w="28575">
              <a:solidFill>
                <a:srgbClr val="002060"/>
              </a:solidFill>
            </a:ln>
            <a:extLst>
              <a:ext uri="{909E8E84-426E-40DD-AFC4-6F175D3DCCD1}">
                <a14:hiddenFill xmlns:a14="http://schemas.microsoft.com/office/drawing/2010/main">
                  <a:solidFill>
                    <a:srgbClr val="115D9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ru-RU" sz="2400" b="0" i="0" u="none" strike="noStrike" kern="1200" cap="none" spc="0" normalizeH="0" baseline="0" noProof="0" dirty="0">
                <a:ln>
                  <a:noFill/>
                </a:ln>
                <a:solidFill>
                  <a:schemeClr val="bg2">
                    <a:lumMod val="25000"/>
                  </a:schemeClr>
                </a:solidFill>
                <a:effectLst/>
                <a:uLnTx/>
                <a:uFillTx/>
                <a:latin typeface="Arial" panose="020B0604020202020204" pitchFamily="34" charset="0"/>
                <a:ea typeface="微软雅黑" panose="020B0503020204020204" charset="-122"/>
                <a:cs typeface="+mn-cs"/>
                <a:sym typeface="Arial" panose="020B0604020202020204" pitchFamily="34" charset="0"/>
              </a:endParaRPr>
            </a:p>
          </p:txBody>
        </p:sp>
        <p:grpSp>
          <p:nvGrpSpPr>
            <p:cNvPr id="119" name="组合 71"/>
            <p:cNvGrpSpPr/>
            <p:nvPr/>
          </p:nvGrpSpPr>
          <p:grpSpPr>
            <a:xfrm>
              <a:off x="6991220" y="4406635"/>
              <a:ext cx="269517" cy="444055"/>
              <a:chOff x="8888147" y="1114740"/>
              <a:chExt cx="422529" cy="417711"/>
            </a:xfrm>
          </p:grpSpPr>
          <p:sp>
            <p:nvSpPr>
              <p:cNvPr id="120" name="Line 269"/>
              <p:cNvSpPr>
                <a:spLocks noChangeShapeType="1"/>
              </p:cNvSpPr>
              <p:nvPr/>
            </p:nvSpPr>
            <p:spPr bwMode="auto">
              <a:xfrm>
                <a:off x="9089880" y="1422861"/>
                <a:ext cx="74658" cy="0"/>
              </a:xfrm>
              <a:prstGeom prst="line">
                <a:avLst/>
              </a:prstGeom>
              <a:noFill/>
              <a:ln w="28575" cap="rnd">
                <a:solidFill>
                  <a:srgbClr val="002060"/>
                </a:solidFill>
                <a:prstDash val="solid"/>
                <a:round/>
              </a:ln>
              <a:extLst>
                <a:ext uri="{909E8E84-426E-40DD-AFC4-6F175D3DCCD1}">
                  <a14:hiddenFill xmlns:a14="http://schemas.microsoft.com/office/drawing/2010/main">
                    <a:noFill/>
                  </a14:hiddenFill>
                </a:ext>
              </a:extLst>
            </p:spPr>
            <p:txBody>
              <a:bodyPr lIns="80296" tIns="40148" rIns="80296" bIns="40148"/>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580" b="0" i="0" u="none" strike="noStrike" kern="1200" cap="none" spc="0" normalizeH="0" baseline="0" noProof="0">
                  <a:ln>
                    <a:noFill/>
                  </a:ln>
                  <a:solidFill>
                    <a:schemeClr val="bg1"/>
                  </a:solidFill>
                  <a:effectLst/>
                  <a:uLnTx/>
                  <a:uFillTx/>
                  <a:latin typeface="Arial" panose="020B0604020202020204" pitchFamily="34" charset="0"/>
                  <a:ea typeface="微软雅黑" panose="020B0503020204020204" charset="-122"/>
                  <a:cs typeface="+mn-cs"/>
                  <a:sym typeface="Arial" panose="020B0604020202020204" pitchFamily="34" charset="0"/>
                </a:endParaRPr>
              </a:p>
            </p:txBody>
          </p:sp>
          <p:sp>
            <p:nvSpPr>
              <p:cNvPr id="121" name="Freeform 270"/>
              <p:cNvSpPr/>
              <p:nvPr/>
            </p:nvSpPr>
            <p:spPr bwMode="auto">
              <a:xfrm>
                <a:off x="8907208" y="1114740"/>
                <a:ext cx="384406" cy="190590"/>
              </a:xfrm>
              <a:custGeom>
                <a:avLst/>
                <a:gdLst>
                  <a:gd name="T0" fmla="*/ 168 w 168"/>
                  <a:gd name="T1" fmla="*/ 84 h 84"/>
                  <a:gd name="T2" fmla="*/ 168 w 168"/>
                  <a:gd name="T3" fmla="*/ 8 h 84"/>
                  <a:gd name="T4" fmla="*/ 160 w 168"/>
                  <a:gd name="T5" fmla="*/ 0 h 84"/>
                  <a:gd name="T6" fmla="*/ 8 w 168"/>
                  <a:gd name="T7" fmla="*/ 0 h 84"/>
                  <a:gd name="T8" fmla="*/ 0 w 168"/>
                  <a:gd name="T9" fmla="*/ 8 h 84"/>
                  <a:gd name="T10" fmla="*/ 0 w 168"/>
                  <a:gd name="T11" fmla="*/ 56 h 84"/>
                </a:gdLst>
                <a:ahLst/>
                <a:cxnLst>
                  <a:cxn ang="0">
                    <a:pos x="T0" y="T1"/>
                  </a:cxn>
                  <a:cxn ang="0">
                    <a:pos x="T2" y="T3"/>
                  </a:cxn>
                  <a:cxn ang="0">
                    <a:pos x="T4" y="T5"/>
                  </a:cxn>
                  <a:cxn ang="0">
                    <a:pos x="T6" y="T7"/>
                  </a:cxn>
                  <a:cxn ang="0">
                    <a:pos x="T8" y="T9"/>
                  </a:cxn>
                  <a:cxn ang="0">
                    <a:pos x="T10" y="T11"/>
                  </a:cxn>
                </a:cxnLst>
                <a:rect l="0" t="0" r="r" b="b"/>
                <a:pathLst>
                  <a:path w="168" h="84">
                    <a:moveTo>
                      <a:pt x="168" y="84"/>
                    </a:moveTo>
                    <a:cubicBezTo>
                      <a:pt x="168" y="8"/>
                      <a:pt x="168" y="8"/>
                      <a:pt x="168" y="8"/>
                    </a:cubicBezTo>
                    <a:cubicBezTo>
                      <a:pt x="168" y="3"/>
                      <a:pt x="165" y="0"/>
                      <a:pt x="160" y="0"/>
                    </a:cubicBezTo>
                    <a:cubicBezTo>
                      <a:pt x="8" y="0"/>
                      <a:pt x="8" y="0"/>
                      <a:pt x="8" y="0"/>
                    </a:cubicBezTo>
                    <a:cubicBezTo>
                      <a:pt x="4" y="0"/>
                      <a:pt x="0" y="3"/>
                      <a:pt x="0" y="8"/>
                    </a:cubicBezTo>
                    <a:cubicBezTo>
                      <a:pt x="0" y="56"/>
                      <a:pt x="0" y="56"/>
                      <a:pt x="0" y="56"/>
                    </a:cubicBezTo>
                  </a:path>
                </a:pathLst>
              </a:custGeom>
              <a:noFill/>
              <a:ln w="28575" cap="rnd">
                <a:solidFill>
                  <a:srgbClr val="002060"/>
                </a:solidFill>
                <a:prstDash val="solid"/>
                <a:round/>
              </a:ln>
              <a:extLst>
                <a:ext uri="{909E8E84-426E-40DD-AFC4-6F175D3DCCD1}">
                  <a14:hiddenFill xmlns:a14="http://schemas.microsoft.com/office/drawing/2010/main">
                    <a:solidFill>
                      <a:srgbClr val="FFFFFF"/>
                    </a:solidFill>
                  </a14:hiddenFill>
                </a:ext>
              </a:extLst>
            </p:spPr>
            <p:txBody>
              <a:bodyPr lIns="80296" tIns="40148" rIns="80296" bIns="40148"/>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580" b="0" i="0" u="none" strike="noStrike" kern="1200" cap="none" spc="0" normalizeH="0" baseline="0" noProof="0">
                  <a:ln>
                    <a:noFill/>
                  </a:ln>
                  <a:solidFill>
                    <a:schemeClr val="bg2">
                      <a:lumMod val="25000"/>
                    </a:schemeClr>
                  </a:solidFill>
                  <a:effectLst/>
                  <a:uLnTx/>
                  <a:uFillTx/>
                  <a:latin typeface="Arial" panose="020B0604020202020204" pitchFamily="34" charset="0"/>
                  <a:ea typeface="微软雅黑" panose="020B0503020204020204" charset="-122"/>
                  <a:cs typeface="+mn-cs"/>
                  <a:sym typeface="Arial" panose="020B0604020202020204" pitchFamily="34" charset="0"/>
                </a:endParaRPr>
              </a:p>
            </p:txBody>
          </p:sp>
          <p:sp>
            <p:nvSpPr>
              <p:cNvPr id="122" name="Line 271"/>
              <p:cNvSpPr>
                <a:spLocks noChangeShapeType="1"/>
              </p:cNvSpPr>
              <p:nvPr/>
            </p:nvSpPr>
            <p:spPr bwMode="auto">
              <a:xfrm>
                <a:off x="9089880" y="1368860"/>
                <a:ext cx="74658" cy="0"/>
              </a:xfrm>
              <a:prstGeom prst="line">
                <a:avLst/>
              </a:prstGeom>
              <a:noFill/>
              <a:ln w="28575" cap="rnd">
                <a:solidFill>
                  <a:srgbClr val="002060"/>
                </a:solidFill>
                <a:prstDash val="solid"/>
                <a:round/>
              </a:ln>
              <a:extLst>
                <a:ext uri="{909E8E84-426E-40DD-AFC4-6F175D3DCCD1}">
                  <a14:hiddenFill xmlns:a14="http://schemas.microsoft.com/office/drawing/2010/main">
                    <a:noFill/>
                  </a14:hiddenFill>
                </a:ext>
              </a:extLst>
            </p:spPr>
            <p:txBody>
              <a:bodyPr lIns="80296" tIns="40148" rIns="80296" bIns="40148"/>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580" b="0" i="0" u="none" strike="noStrike" kern="1200" cap="none" spc="0" normalizeH="0" baseline="0" noProof="0">
                  <a:ln>
                    <a:noFill/>
                  </a:ln>
                  <a:solidFill>
                    <a:schemeClr val="bg1"/>
                  </a:solidFill>
                  <a:effectLst/>
                  <a:uLnTx/>
                  <a:uFillTx/>
                  <a:latin typeface="Arial" panose="020B0604020202020204" pitchFamily="34" charset="0"/>
                  <a:ea typeface="微软雅黑" panose="020B0503020204020204" charset="-122"/>
                  <a:cs typeface="+mn-cs"/>
                  <a:sym typeface="Arial" panose="020B0604020202020204" pitchFamily="34" charset="0"/>
                </a:endParaRPr>
              </a:p>
            </p:txBody>
          </p:sp>
          <p:sp>
            <p:nvSpPr>
              <p:cNvPr id="123" name="Freeform 272"/>
              <p:cNvSpPr/>
              <p:nvPr/>
            </p:nvSpPr>
            <p:spPr bwMode="auto">
              <a:xfrm>
                <a:off x="8888147" y="1241800"/>
                <a:ext cx="201733" cy="289062"/>
              </a:xfrm>
              <a:custGeom>
                <a:avLst/>
                <a:gdLst>
                  <a:gd name="T0" fmla="*/ 88 w 88"/>
                  <a:gd name="T1" fmla="*/ 120 h 128"/>
                  <a:gd name="T2" fmla="*/ 80 w 88"/>
                  <a:gd name="T3" fmla="*/ 128 h 128"/>
                  <a:gd name="T4" fmla="*/ 8 w 88"/>
                  <a:gd name="T5" fmla="*/ 128 h 128"/>
                  <a:gd name="T6" fmla="*/ 0 w 88"/>
                  <a:gd name="T7" fmla="*/ 120 h 128"/>
                  <a:gd name="T8" fmla="*/ 0 w 88"/>
                  <a:gd name="T9" fmla="*/ 8 h 128"/>
                  <a:gd name="T10" fmla="*/ 8 w 88"/>
                  <a:gd name="T11" fmla="*/ 0 h 128"/>
                  <a:gd name="T12" fmla="*/ 80 w 88"/>
                  <a:gd name="T13" fmla="*/ 0 h 128"/>
                  <a:gd name="T14" fmla="*/ 88 w 88"/>
                  <a:gd name="T15" fmla="*/ 8 h 128"/>
                  <a:gd name="T16" fmla="*/ 88 w 88"/>
                  <a:gd name="T17" fmla="*/ 12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8" h="128">
                    <a:moveTo>
                      <a:pt x="88" y="120"/>
                    </a:moveTo>
                    <a:cubicBezTo>
                      <a:pt x="88" y="124"/>
                      <a:pt x="85" y="128"/>
                      <a:pt x="80" y="128"/>
                    </a:cubicBezTo>
                    <a:cubicBezTo>
                      <a:pt x="8" y="128"/>
                      <a:pt x="8" y="128"/>
                      <a:pt x="8" y="128"/>
                    </a:cubicBezTo>
                    <a:cubicBezTo>
                      <a:pt x="4" y="128"/>
                      <a:pt x="0" y="124"/>
                      <a:pt x="0" y="120"/>
                    </a:cubicBezTo>
                    <a:cubicBezTo>
                      <a:pt x="0" y="8"/>
                      <a:pt x="0" y="8"/>
                      <a:pt x="0" y="8"/>
                    </a:cubicBezTo>
                    <a:cubicBezTo>
                      <a:pt x="0" y="3"/>
                      <a:pt x="4" y="0"/>
                      <a:pt x="8" y="0"/>
                    </a:cubicBezTo>
                    <a:cubicBezTo>
                      <a:pt x="80" y="0"/>
                      <a:pt x="80" y="0"/>
                      <a:pt x="80" y="0"/>
                    </a:cubicBezTo>
                    <a:cubicBezTo>
                      <a:pt x="85" y="0"/>
                      <a:pt x="88" y="3"/>
                      <a:pt x="88" y="8"/>
                    </a:cubicBezTo>
                    <a:lnTo>
                      <a:pt x="88" y="120"/>
                    </a:lnTo>
                    <a:close/>
                  </a:path>
                </a:pathLst>
              </a:custGeom>
              <a:noFill/>
              <a:ln w="28575" cap="rnd">
                <a:solidFill>
                  <a:srgbClr val="002060"/>
                </a:solidFill>
                <a:prstDash val="solid"/>
                <a:round/>
              </a:ln>
              <a:extLst>
                <a:ext uri="{909E8E84-426E-40DD-AFC4-6F175D3DCCD1}">
                  <a14:hiddenFill xmlns:a14="http://schemas.microsoft.com/office/drawing/2010/main">
                    <a:solidFill>
                      <a:srgbClr val="FFFFFF"/>
                    </a:solidFill>
                  </a14:hiddenFill>
                </a:ext>
              </a:extLst>
            </p:spPr>
            <p:txBody>
              <a:bodyPr lIns="80296" tIns="40148" rIns="80296" bIns="40148"/>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580" b="0" i="0" u="none" strike="noStrike" kern="1200" cap="none" spc="0" normalizeH="0" baseline="0" noProof="0">
                  <a:ln>
                    <a:noFill/>
                  </a:ln>
                  <a:solidFill>
                    <a:schemeClr val="bg2">
                      <a:lumMod val="25000"/>
                    </a:schemeClr>
                  </a:solidFill>
                  <a:effectLst/>
                  <a:uLnTx/>
                  <a:uFillTx/>
                  <a:latin typeface="Arial" panose="020B0604020202020204" pitchFamily="34" charset="0"/>
                  <a:ea typeface="微软雅黑" panose="020B0503020204020204" charset="-122"/>
                  <a:cs typeface="+mn-cs"/>
                  <a:sym typeface="Arial" panose="020B0604020202020204" pitchFamily="34" charset="0"/>
                </a:endParaRPr>
              </a:p>
            </p:txBody>
          </p:sp>
          <p:sp>
            <p:nvSpPr>
              <p:cNvPr id="124" name="Line 273"/>
              <p:cNvSpPr>
                <a:spLocks noChangeShapeType="1"/>
              </p:cNvSpPr>
              <p:nvPr/>
            </p:nvSpPr>
            <p:spPr bwMode="auto">
              <a:xfrm>
                <a:off x="8989808" y="1494333"/>
                <a:ext cx="0" cy="0"/>
              </a:xfrm>
              <a:prstGeom prst="line">
                <a:avLst/>
              </a:prstGeom>
              <a:noFill/>
              <a:ln w="28575" cap="rnd">
                <a:solidFill>
                  <a:srgbClr val="002060"/>
                </a:solidFill>
                <a:prstDash val="solid"/>
                <a:round/>
              </a:ln>
              <a:extLst>
                <a:ext uri="{909E8E84-426E-40DD-AFC4-6F175D3DCCD1}">
                  <a14:hiddenFill xmlns:a14="http://schemas.microsoft.com/office/drawing/2010/main">
                    <a:noFill/>
                  </a14:hiddenFill>
                </a:ext>
              </a:extLst>
            </p:spPr>
            <p:txBody>
              <a:bodyPr lIns="80296" tIns="40148" rIns="80296" bIns="40148"/>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580" b="0" i="0" u="none" strike="noStrike" kern="1200" cap="none" spc="0" normalizeH="0" baseline="0" noProof="0">
                  <a:ln>
                    <a:noFill/>
                  </a:ln>
                  <a:solidFill>
                    <a:schemeClr val="bg1"/>
                  </a:solidFill>
                  <a:effectLst/>
                  <a:uLnTx/>
                  <a:uFillTx/>
                  <a:latin typeface="Arial" panose="020B0604020202020204" pitchFamily="34" charset="0"/>
                  <a:ea typeface="微软雅黑" panose="020B0503020204020204" charset="-122"/>
                  <a:cs typeface="+mn-cs"/>
                  <a:sym typeface="Arial" panose="020B0604020202020204" pitchFamily="34" charset="0"/>
                </a:endParaRPr>
              </a:p>
            </p:txBody>
          </p:sp>
          <p:sp>
            <p:nvSpPr>
              <p:cNvPr id="125" name="Rectangle 274"/>
              <p:cNvSpPr>
                <a:spLocks noChangeArrowheads="1"/>
              </p:cNvSpPr>
              <p:nvPr/>
            </p:nvSpPr>
            <p:spPr bwMode="auto">
              <a:xfrm>
                <a:off x="8924681" y="1278331"/>
                <a:ext cx="128665" cy="181061"/>
              </a:xfrm>
              <a:prstGeom prst="rect">
                <a:avLst/>
              </a:prstGeom>
              <a:noFill/>
              <a:ln w="28575" cap="rnd">
                <a:solidFill>
                  <a:srgbClr val="002060"/>
                </a:solidFill>
                <a:prstDash val="solid"/>
                <a:round/>
              </a:ln>
              <a:extLst>
                <a:ext uri="{909E8E84-426E-40DD-AFC4-6F175D3DCCD1}">
                  <a14:hiddenFill xmlns:a14="http://schemas.microsoft.com/office/drawing/2010/main">
                    <a:solidFill>
                      <a:srgbClr val="FFFFFF"/>
                    </a:solidFill>
                  </a14:hiddenFill>
                </a:ext>
              </a:extLst>
            </p:spPr>
            <p:txBody>
              <a:bodyPr lIns="80296" tIns="40148" rIns="80296" bIns="40148"/>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580" b="0" i="0" u="none" strike="noStrike" kern="1200" cap="none" spc="0" normalizeH="0" baseline="0" noProof="0">
                  <a:ln>
                    <a:noFill/>
                  </a:ln>
                  <a:solidFill>
                    <a:schemeClr val="bg2">
                      <a:lumMod val="25000"/>
                    </a:schemeClr>
                  </a:solidFill>
                  <a:effectLst/>
                  <a:uLnTx/>
                  <a:uFillTx/>
                  <a:latin typeface="Arial" panose="020B0604020202020204" pitchFamily="34" charset="0"/>
                  <a:ea typeface="微软雅黑" panose="020B0503020204020204" charset="-122"/>
                  <a:cs typeface="+mn-cs"/>
                  <a:sym typeface="Arial" panose="020B0604020202020204" pitchFamily="34" charset="0"/>
                </a:endParaRPr>
              </a:p>
            </p:txBody>
          </p:sp>
          <p:sp>
            <p:nvSpPr>
              <p:cNvPr id="126" name="Freeform 275"/>
              <p:cNvSpPr/>
              <p:nvPr/>
            </p:nvSpPr>
            <p:spPr bwMode="auto">
              <a:xfrm>
                <a:off x="9164538" y="1314860"/>
                <a:ext cx="146138" cy="217591"/>
              </a:xfrm>
              <a:custGeom>
                <a:avLst/>
                <a:gdLst>
                  <a:gd name="T0" fmla="*/ 64 w 64"/>
                  <a:gd name="T1" fmla="*/ 88 h 96"/>
                  <a:gd name="T2" fmla="*/ 56 w 64"/>
                  <a:gd name="T3" fmla="*/ 96 h 96"/>
                  <a:gd name="T4" fmla="*/ 8 w 64"/>
                  <a:gd name="T5" fmla="*/ 96 h 96"/>
                  <a:gd name="T6" fmla="*/ 0 w 64"/>
                  <a:gd name="T7" fmla="*/ 88 h 96"/>
                  <a:gd name="T8" fmla="*/ 0 w 64"/>
                  <a:gd name="T9" fmla="*/ 8 h 96"/>
                  <a:gd name="T10" fmla="*/ 8 w 64"/>
                  <a:gd name="T11" fmla="*/ 0 h 96"/>
                  <a:gd name="T12" fmla="*/ 56 w 64"/>
                  <a:gd name="T13" fmla="*/ 0 h 96"/>
                  <a:gd name="T14" fmla="*/ 64 w 64"/>
                  <a:gd name="T15" fmla="*/ 8 h 96"/>
                  <a:gd name="T16" fmla="*/ 64 w 64"/>
                  <a:gd name="T17" fmla="*/ 88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 h="96">
                    <a:moveTo>
                      <a:pt x="64" y="88"/>
                    </a:moveTo>
                    <a:cubicBezTo>
                      <a:pt x="64" y="92"/>
                      <a:pt x="61" y="96"/>
                      <a:pt x="56" y="96"/>
                    </a:cubicBezTo>
                    <a:cubicBezTo>
                      <a:pt x="8" y="96"/>
                      <a:pt x="8" y="96"/>
                      <a:pt x="8" y="96"/>
                    </a:cubicBezTo>
                    <a:cubicBezTo>
                      <a:pt x="4" y="96"/>
                      <a:pt x="0" y="92"/>
                      <a:pt x="0" y="88"/>
                    </a:cubicBezTo>
                    <a:cubicBezTo>
                      <a:pt x="0" y="8"/>
                      <a:pt x="0" y="8"/>
                      <a:pt x="0" y="8"/>
                    </a:cubicBezTo>
                    <a:cubicBezTo>
                      <a:pt x="0" y="3"/>
                      <a:pt x="4" y="0"/>
                      <a:pt x="8" y="0"/>
                    </a:cubicBezTo>
                    <a:cubicBezTo>
                      <a:pt x="56" y="0"/>
                      <a:pt x="56" y="0"/>
                      <a:pt x="56" y="0"/>
                    </a:cubicBezTo>
                    <a:cubicBezTo>
                      <a:pt x="61" y="0"/>
                      <a:pt x="64" y="3"/>
                      <a:pt x="64" y="8"/>
                    </a:cubicBezTo>
                    <a:lnTo>
                      <a:pt x="64" y="88"/>
                    </a:lnTo>
                    <a:close/>
                  </a:path>
                </a:pathLst>
              </a:custGeom>
              <a:noFill/>
              <a:ln w="28575" cap="rnd">
                <a:solidFill>
                  <a:srgbClr val="002060"/>
                </a:solidFill>
                <a:prstDash val="solid"/>
                <a:round/>
              </a:ln>
              <a:extLst>
                <a:ext uri="{909E8E84-426E-40DD-AFC4-6F175D3DCCD1}">
                  <a14:hiddenFill xmlns:a14="http://schemas.microsoft.com/office/drawing/2010/main">
                    <a:solidFill>
                      <a:srgbClr val="FFFFFF"/>
                    </a:solidFill>
                  </a14:hiddenFill>
                </a:ext>
              </a:extLst>
            </p:spPr>
            <p:txBody>
              <a:bodyPr lIns="80296" tIns="40148" rIns="80296" bIns="40148"/>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580" b="0" i="0" u="none" strike="noStrike" kern="1200" cap="none" spc="0" normalizeH="0" baseline="0" noProof="0">
                  <a:ln>
                    <a:noFill/>
                  </a:ln>
                  <a:solidFill>
                    <a:schemeClr val="bg2">
                      <a:lumMod val="25000"/>
                    </a:schemeClr>
                  </a:solidFill>
                  <a:effectLst/>
                  <a:uLnTx/>
                  <a:uFillTx/>
                  <a:latin typeface="Arial" panose="020B0604020202020204" pitchFamily="34" charset="0"/>
                  <a:ea typeface="微软雅黑" panose="020B0503020204020204" charset="-122"/>
                  <a:cs typeface="+mn-cs"/>
                  <a:sym typeface="Arial" panose="020B0604020202020204" pitchFamily="34" charset="0"/>
                </a:endParaRPr>
              </a:p>
            </p:txBody>
          </p:sp>
          <p:sp>
            <p:nvSpPr>
              <p:cNvPr id="127" name="Line 276"/>
              <p:cNvSpPr>
                <a:spLocks noChangeShapeType="1"/>
              </p:cNvSpPr>
              <p:nvPr/>
            </p:nvSpPr>
            <p:spPr bwMode="auto">
              <a:xfrm>
                <a:off x="9234430" y="1494333"/>
                <a:ext cx="0" cy="0"/>
              </a:xfrm>
              <a:prstGeom prst="line">
                <a:avLst/>
              </a:prstGeom>
              <a:noFill/>
              <a:ln w="28575" cap="rnd">
                <a:solidFill>
                  <a:srgbClr val="002060"/>
                </a:solidFill>
                <a:prstDash val="solid"/>
                <a:round/>
              </a:ln>
              <a:extLst>
                <a:ext uri="{909E8E84-426E-40DD-AFC4-6F175D3DCCD1}">
                  <a14:hiddenFill xmlns:a14="http://schemas.microsoft.com/office/drawing/2010/main">
                    <a:noFill/>
                  </a14:hiddenFill>
                </a:ext>
              </a:extLst>
            </p:spPr>
            <p:txBody>
              <a:bodyPr lIns="80296" tIns="40148" rIns="80296" bIns="40148"/>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580" b="0" i="0" u="none" strike="noStrike" kern="1200" cap="none" spc="0" normalizeH="0" baseline="0" noProof="0">
                  <a:ln>
                    <a:noFill/>
                  </a:ln>
                  <a:solidFill>
                    <a:schemeClr val="bg1"/>
                  </a:solidFill>
                  <a:effectLst/>
                  <a:uLnTx/>
                  <a:uFillTx/>
                  <a:latin typeface="Arial" panose="020B0604020202020204" pitchFamily="34" charset="0"/>
                  <a:ea typeface="微软雅黑" panose="020B0503020204020204" charset="-122"/>
                  <a:cs typeface="+mn-cs"/>
                  <a:sym typeface="Arial" panose="020B0604020202020204" pitchFamily="34" charset="0"/>
                </a:endParaRPr>
              </a:p>
            </p:txBody>
          </p:sp>
          <p:sp>
            <p:nvSpPr>
              <p:cNvPr id="128" name="Rectangle 277"/>
              <p:cNvSpPr>
                <a:spLocks noChangeArrowheads="1"/>
              </p:cNvSpPr>
              <p:nvPr/>
            </p:nvSpPr>
            <p:spPr bwMode="auto">
              <a:xfrm>
                <a:off x="9201072" y="1351390"/>
                <a:ext cx="73069" cy="108001"/>
              </a:xfrm>
              <a:prstGeom prst="rect">
                <a:avLst/>
              </a:prstGeom>
              <a:noFill/>
              <a:ln w="28575" cap="rnd">
                <a:solidFill>
                  <a:srgbClr val="002060"/>
                </a:solidFill>
                <a:prstDash val="solid"/>
                <a:round/>
              </a:ln>
              <a:extLst>
                <a:ext uri="{909E8E84-426E-40DD-AFC4-6F175D3DCCD1}">
                  <a14:hiddenFill xmlns:a14="http://schemas.microsoft.com/office/drawing/2010/main">
                    <a:solidFill>
                      <a:srgbClr val="FFFFFF"/>
                    </a:solidFill>
                  </a14:hiddenFill>
                </a:ext>
              </a:extLst>
            </p:spPr>
            <p:txBody>
              <a:bodyPr lIns="80296" tIns="40148" rIns="80296" bIns="40148"/>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580" b="0" i="0" u="none" strike="noStrike" kern="1200" cap="none" spc="0" normalizeH="0" baseline="0" noProof="0">
                  <a:ln>
                    <a:noFill/>
                  </a:ln>
                  <a:solidFill>
                    <a:schemeClr val="bg2">
                      <a:lumMod val="25000"/>
                    </a:schemeClr>
                  </a:solidFill>
                  <a:effectLst/>
                  <a:uLnTx/>
                  <a:uFillTx/>
                  <a:latin typeface="Arial" panose="020B0604020202020204" pitchFamily="34" charset="0"/>
                  <a:ea typeface="微软雅黑" panose="020B0503020204020204" charset="-122"/>
                  <a:cs typeface="+mn-cs"/>
                  <a:sym typeface="Arial" panose="020B0604020202020204" pitchFamily="34" charset="0"/>
                </a:endParaRPr>
              </a:p>
            </p:txBody>
          </p:sp>
        </p:grpSp>
      </p:grpSp>
      <p:sp>
        <p:nvSpPr>
          <p:cNvPr id="114" name="AutoShape 3"/>
          <p:cNvSpPr/>
          <p:nvPr/>
        </p:nvSpPr>
        <p:spPr>
          <a:xfrm>
            <a:off x="7793086" y="2025638"/>
            <a:ext cx="1968213" cy="432000"/>
          </a:xfrm>
          <a:prstGeom prst="roundRect">
            <a:avLst>
              <a:gd name="adj" fmla="val 16667"/>
            </a:avLst>
          </a:prstGeom>
          <a:gradFill rotWithShape="1">
            <a:gsLst>
              <a:gs pos="0">
                <a:srgbClr val="00DFF6">
                  <a:alpha val="100000"/>
                </a:srgbClr>
              </a:gs>
              <a:gs pos="35000">
                <a:srgbClr val="002774">
                  <a:alpha val="100000"/>
                </a:srgbClr>
              </a:gs>
              <a:gs pos="100000">
                <a:srgbClr val="002774">
                  <a:alpha val="100000"/>
                </a:srgbClr>
              </a:gs>
            </a:gsLst>
            <a:lin ang="2700000" scaled="1"/>
            <a:tileRect/>
          </a:gradFill>
          <a:ln w="9525">
            <a:noFill/>
          </a:ln>
        </p:spPr>
        <p:txBody>
          <a:bodyPr lIns="111297" tIns="221810" rIns="111297" bIns="221810" anchor="ctr"/>
          <a:lstStyle/>
          <a:p>
            <a:pPr lvl="0" algn="ctr" eaLnBrk="0" fontAlgn="ctr" hangingPunct="0">
              <a:buClr>
                <a:srgbClr val="FF0000"/>
              </a:buClr>
              <a:buSzPct val="70000"/>
              <a:buFont typeface="Arial" panose="020B0604020202020204" pitchFamily="34" charset="0"/>
            </a:pPr>
            <a:r>
              <a:rPr lang="zh-CN" altLang="en-US"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结算方式包括</a:t>
            </a:r>
          </a:p>
        </p:txBody>
      </p:sp>
      <p:sp>
        <p:nvSpPr>
          <p:cNvPr id="115" name="矩形 114"/>
          <p:cNvSpPr/>
          <p:nvPr/>
        </p:nvSpPr>
        <p:spPr>
          <a:xfrm>
            <a:off x="6167214" y="3380919"/>
            <a:ext cx="2808312" cy="19570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hangingPunct="0">
              <a:lnSpc>
                <a:spcPct val="150000"/>
              </a:lnSpc>
            </a:pPr>
            <a:r>
              <a:rPr lang="zh-CN" altLang="en-US" sz="2000" b="1" dirty="0">
                <a:solidFill>
                  <a:schemeClr val="tx1"/>
                </a:solidFill>
                <a:latin typeface="微软雅黑" panose="020B0503020204020204" pitchFamily="34" charset="-122"/>
                <a:ea typeface="微软雅黑" panose="020B0503020204020204" pitchFamily="34" charset="-122"/>
                <a:sym typeface="Calibri" panose="020F0502020204030204" pitchFamily="34" charset="0"/>
              </a:rPr>
              <a:t>票款对付（</a:t>
            </a:r>
            <a:r>
              <a:rPr lang="en-US" altLang="zh-CN" sz="2000" b="1" dirty="0" smtClean="0">
                <a:solidFill>
                  <a:schemeClr val="tx1"/>
                </a:solidFill>
                <a:latin typeface="微软雅黑" panose="020B0503020204020204" pitchFamily="34" charset="-122"/>
                <a:ea typeface="微软雅黑" panose="020B0503020204020204" pitchFamily="34" charset="-122"/>
                <a:sym typeface="Calibri" panose="020F0502020204030204" pitchFamily="34" charset="0"/>
              </a:rPr>
              <a:t>DVP</a:t>
            </a:r>
            <a:r>
              <a:rPr lang="zh-CN" altLang="en-US" sz="2000" b="1" dirty="0" smtClean="0">
                <a:solidFill>
                  <a:schemeClr val="tx1"/>
                </a:solidFill>
                <a:latin typeface="微软雅黑" panose="020B0503020204020204" pitchFamily="34" charset="-122"/>
                <a:ea typeface="微软雅黑" panose="020B0503020204020204" pitchFamily="34" charset="-122"/>
                <a:sym typeface="Calibri" panose="020F0502020204030204" pitchFamily="34" charset="0"/>
              </a:rPr>
              <a:t>）：</a:t>
            </a:r>
            <a:endParaRPr lang="en-US" altLang="zh-CN" sz="2000" b="1" dirty="0" smtClean="0">
              <a:solidFill>
                <a:schemeClr val="tx1"/>
              </a:solidFill>
              <a:latin typeface="微软雅黑" panose="020B0503020204020204" pitchFamily="34" charset="-122"/>
              <a:ea typeface="微软雅黑" panose="020B0503020204020204" pitchFamily="34" charset="-122"/>
              <a:sym typeface="Calibri" panose="020F0502020204030204" pitchFamily="34" charset="0"/>
            </a:endParaRPr>
          </a:p>
          <a:p>
            <a:endParaRPr lang="en-US" altLang="zh-CN" dirty="0" smtClean="0">
              <a:solidFill>
                <a:schemeClr val="tx1"/>
              </a:solidFill>
              <a:latin typeface="微软雅黑" panose="020B0503020204020204" pitchFamily="34" charset="-122"/>
              <a:ea typeface="微软雅黑" panose="020B0503020204020204" pitchFamily="34" charset="-122"/>
            </a:endParaRPr>
          </a:p>
          <a:p>
            <a:r>
              <a:rPr lang="zh-CN" altLang="en-US" dirty="0">
                <a:solidFill>
                  <a:schemeClr val="tx1"/>
                </a:solidFill>
                <a:latin typeface="微软雅黑" panose="020B0503020204020204" pitchFamily="34" charset="-122"/>
                <a:ea typeface="微软雅黑" panose="020B0503020204020204" pitchFamily="34" charset="-122"/>
              </a:rPr>
              <a:t>不同会员的系统参与者之间，以及同一资管类会员的不同非法人产品之间，必须</a:t>
            </a:r>
            <a:r>
              <a:rPr lang="zh-CN" altLang="en-US" dirty="0" smtClean="0">
                <a:solidFill>
                  <a:schemeClr val="tx1"/>
                </a:solidFill>
                <a:latin typeface="微软雅黑" panose="020B0503020204020204" pitchFamily="34" charset="-122"/>
                <a:ea typeface="微软雅黑" panose="020B0503020204020204" pitchFamily="34" charset="-122"/>
              </a:rPr>
              <a:t>采用；</a:t>
            </a:r>
            <a:endParaRPr lang="en-US" altLang="zh-CN" dirty="0" smtClean="0">
              <a:solidFill>
                <a:schemeClr val="tx1"/>
              </a:solidFill>
              <a:latin typeface="微软雅黑" panose="020B0503020204020204" pitchFamily="34" charset="-122"/>
              <a:ea typeface="微软雅黑" panose="020B0503020204020204" pitchFamily="34" charset="-122"/>
            </a:endParaRPr>
          </a:p>
          <a:p>
            <a:r>
              <a:rPr lang="zh-CN" altLang="en-US" dirty="0">
                <a:solidFill>
                  <a:srgbClr val="000000"/>
                </a:solidFill>
                <a:latin typeface="微软雅黑" panose="020B0503020204020204" pitchFamily="34" charset="-122"/>
                <a:ea typeface="微软雅黑" panose="020B0503020204020204" pitchFamily="34" charset="-122"/>
                <a:sym typeface="Calibri" panose="020F0502020204030204" pitchFamily="34" charset="0"/>
              </a:rPr>
              <a:t>同一自营类会员的不同系统参与者之间，可使用</a:t>
            </a: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151" name="矩形 150"/>
          <p:cNvSpPr/>
          <p:nvPr/>
        </p:nvSpPr>
        <p:spPr>
          <a:xfrm>
            <a:off x="9191550" y="3380919"/>
            <a:ext cx="2808000" cy="19570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hangingPunct="0">
              <a:lnSpc>
                <a:spcPct val="150000"/>
              </a:lnSpc>
            </a:pPr>
            <a:r>
              <a:rPr lang="zh-CN" altLang="en-US" sz="2000" b="1" dirty="0">
                <a:solidFill>
                  <a:schemeClr val="tx1"/>
                </a:solidFill>
                <a:latin typeface="微软雅黑" panose="020B0503020204020204" pitchFamily="34" charset="-122"/>
                <a:ea typeface="微软雅黑" panose="020B0503020204020204" pitchFamily="34" charset="-122"/>
                <a:sym typeface="Calibri" panose="020F0502020204030204" pitchFamily="34" charset="0"/>
              </a:rPr>
              <a:t>纯票过户（</a:t>
            </a:r>
            <a:r>
              <a:rPr lang="en-US" altLang="zh-CN" sz="2000" b="1" dirty="0">
                <a:solidFill>
                  <a:schemeClr val="tx1"/>
                </a:solidFill>
                <a:latin typeface="微软雅黑" panose="020B0503020204020204" pitchFamily="34" charset="-122"/>
                <a:ea typeface="微软雅黑" panose="020B0503020204020204" pitchFamily="34" charset="-122"/>
                <a:sym typeface="Calibri" panose="020F0502020204030204" pitchFamily="34" charset="0"/>
              </a:rPr>
              <a:t>FOP</a:t>
            </a:r>
            <a:r>
              <a:rPr lang="zh-CN" altLang="en-US" sz="2000" b="1" dirty="0" smtClean="0">
                <a:solidFill>
                  <a:schemeClr val="tx1"/>
                </a:solidFill>
                <a:latin typeface="微软雅黑" panose="020B0503020204020204" pitchFamily="34" charset="-122"/>
                <a:ea typeface="微软雅黑" panose="020B0503020204020204" pitchFamily="34" charset="-122"/>
                <a:sym typeface="Calibri" panose="020F0502020204030204" pitchFamily="34" charset="0"/>
              </a:rPr>
              <a:t>）</a:t>
            </a:r>
            <a:endParaRPr lang="zh-CN" altLang="en-US" sz="2000" b="1" dirty="0">
              <a:solidFill>
                <a:schemeClr val="tx1"/>
              </a:solidFill>
              <a:latin typeface="微软雅黑" panose="020B0503020204020204" pitchFamily="34" charset="-122"/>
              <a:ea typeface="微软雅黑" panose="020B0503020204020204" pitchFamily="34" charset="-122"/>
              <a:sym typeface="Calibri" panose="020F0502020204030204" pitchFamily="34" charset="0"/>
            </a:endParaRPr>
          </a:p>
          <a:p>
            <a:endParaRPr lang="en-US" altLang="zh-CN" dirty="0" smtClean="0">
              <a:solidFill>
                <a:schemeClr val="tx1"/>
              </a:solidFill>
              <a:latin typeface="微软雅黑" panose="020B0503020204020204" pitchFamily="34" charset="-122"/>
              <a:ea typeface="微软雅黑" panose="020B0503020204020204" pitchFamily="34" charset="-122"/>
            </a:endParaRPr>
          </a:p>
          <a:p>
            <a:r>
              <a:rPr lang="zh-CN" altLang="en-US" dirty="0">
                <a:solidFill>
                  <a:srgbClr val="000000"/>
                </a:solidFill>
                <a:latin typeface="微软雅黑" panose="020B0503020204020204" pitchFamily="34" charset="-122"/>
                <a:ea typeface="微软雅黑" panose="020B0503020204020204" pitchFamily="34" charset="-122"/>
                <a:sym typeface="Calibri" panose="020F0502020204030204" pitchFamily="34" charset="0"/>
              </a:rPr>
              <a:t>同一自营类会员的不同系统参与者之间，可使用</a:t>
            </a:r>
            <a:endParaRPr lang="zh-CN" altLang="en-US" dirty="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37554874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椭圆 30"/>
          <p:cNvSpPr>
            <a:spLocks noChangeArrowheads="1"/>
          </p:cNvSpPr>
          <p:nvPr/>
        </p:nvSpPr>
        <p:spPr bwMode="auto">
          <a:xfrm>
            <a:off x="10006298" y="428724"/>
            <a:ext cx="1333326" cy="943194"/>
          </a:xfrm>
          <a:prstGeom prst="ellipse">
            <a:avLst/>
          </a:prstGeom>
          <a:solidFill>
            <a:srgbClr val="FFC000"/>
          </a:solidFill>
          <a:ln w="9525">
            <a:noFill/>
            <a:round/>
          </a:ln>
        </p:spPr>
        <p:txBody>
          <a:bodyPr lIns="112864" tIns="56432" rIns="112864" bIns="56432" anchor="ctr"/>
          <a:lstStyle/>
          <a:p>
            <a:pPr algn="ctr"/>
            <a:endParaRPr lang="zh-CN" altLang="en-US" sz="1400">
              <a:solidFill>
                <a:srgbClr val="FFFFFF"/>
              </a:solidFill>
              <a:latin typeface="宋体" panose="02010600030101010101" pitchFamily="2" charset="-122"/>
              <a:sym typeface="宋体" panose="02010600030101010101" pitchFamily="2" charset="-122"/>
            </a:endParaRPr>
          </a:p>
        </p:txBody>
      </p:sp>
      <p:sp>
        <p:nvSpPr>
          <p:cNvPr id="108547" name="矩形 27"/>
          <p:cNvSpPr>
            <a:spLocks noChangeArrowheads="1"/>
          </p:cNvSpPr>
          <p:nvPr/>
        </p:nvSpPr>
        <p:spPr bwMode="auto">
          <a:xfrm>
            <a:off x="10583" y="6276842"/>
            <a:ext cx="12179830" cy="574808"/>
          </a:xfrm>
          <a:prstGeom prst="rect">
            <a:avLst/>
          </a:prstGeom>
          <a:solidFill>
            <a:srgbClr val="002060"/>
          </a:solidFill>
          <a:ln w="9525">
            <a:noFill/>
            <a:miter lim="800000"/>
          </a:ln>
        </p:spPr>
        <p:txBody>
          <a:bodyPr lIns="112864" tIns="56432" rIns="112864" bIns="56432" anchor="ctr"/>
          <a:lstStyle/>
          <a:p>
            <a:pPr algn="ctr"/>
            <a:endParaRPr lang="zh-CN" altLang="en-US">
              <a:solidFill>
                <a:srgbClr val="FFFFFF"/>
              </a:solidFill>
              <a:latin typeface="宋体" panose="02010600030101010101" pitchFamily="2" charset="-122"/>
              <a:sym typeface="宋体" panose="02010600030101010101" pitchFamily="2" charset="-122"/>
            </a:endParaRPr>
          </a:p>
        </p:txBody>
      </p:sp>
      <p:sp>
        <p:nvSpPr>
          <p:cNvPr id="108548" name="矩形 28"/>
          <p:cNvSpPr>
            <a:spLocks noChangeArrowheads="1"/>
          </p:cNvSpPr>
          <p:nvPr/>
        </p:nvSpPr>
        <p:spPr bwMode="auto">
          <a:xfrm>
            <a:off x="10583" y="6264139"/>
            <a:ext cx="12179830" cy="125441"/>
          </a:xfrm>
          <a:prstGeom prst="rect">
            <a:avLst/>
          </a:prstGeom>
          <a:solidFill>
            <a:srgbClr val="595959"/>
          </a:solidFill>
          <a:ln w="9525">
            <a:noFill/>
            <a:miter lim="800000"/>
          </a:ln>
        </p:spPr>
        <p:txBody>
          <a:bodyPr lIns="112864" tIns="56432" rIns="112864" bIns="56432" anchor="ctr"/>
          <a:lstStyle/>
          <a:p>
            <a:pPr algn="ctr"/>
            <a:endParaRPr lang="zh-CN" altLang="en-US">
              <a:solidFill>
                <a:srgbClr val="FFFFFF"/>
              </a:solidFill>
              <a:latin typeface="宋体" panose="02010600030101010101" pitchFamily="2" charset="-122"/>
              <a:sym typeface="宋体" panose="02010600030101010101" pitchFamily="2" charset="-122"/>
            </a:endParaRPr>
          </a:p>
        </p:txBody>
      </p:sp>
      <p:sp>
        <p:nvSpPr>
          <p:cNvPr id="108549" name="矩形 3"/>
          <p:cNvSpPr>
            <a:spLocks noChangeArrowheads="1"/>
          </p:cNvSpPr>
          <p:nvPr/>
        </p:nvSpPr>
        <p:spPr bwMode="auto">
          <a:xfrm>
            <a:off x="10937510" y="830455"/>
            <a:ext cx="1269835" cy="431900"/>
          </a:xfrm>
          <a:prstGeom prst="rect">
            <a:avLst/>
          </a:prstGeom>
          <a:solidFill>
            <a:srgbClr val="002060"/>
          </a:solidFill>
          <a:ln w="9525">
            <a:noFill/>
            <a:miter lim="800000"/>
          </a:ln>
        </p:spPr>
        <p:txBody>
          <a:bodyPr lIns="112864" tIns="56432" rIns="112864" bIns="56432" anchor="ctr"/>
          <a:lstStyle/>
          <a:p>
            <a:pPr algn="ctr"/>
            <a:fld id="{8667980D-32D5-4F56-9412-B6C6BA8D4BB1}" type="slidenum">
              <a:rPr lang="zh-CN" altLang="zh-CN" b="1">
                <a:solidFill>
                  <a:srgbClr val="FFFFFF"/>
                </a:solidFill>
                <a:ea typeface="方正兰亭细黑_GBK"/>
                <a:cs typeface="方正兰亭细黑_GBK"/>
              </a:rPr>
              <a:pPr algn="ctr"/>
              <a:t>41</a:t>
            </a:fld>
            <a:endParaRPr lang="zh-CN" altLang="zh-CN" b="1">
              <a:solidFill>
                <a:srgbClr val="FFFFFF"/>
              </a:solidFill>
              <a:ea typeface="方正兰亭细黑_GBK"/>
              <a:cs typeface="方正兰亭细黑_GBK"/>
            </a:endParaRPr>
          </a:p>
        </p:txBody>
      </p:sp>
      <p:sp>
        <p:nvSpPr>
          <p:cNvPr id="108550" name="矩形 4"/>
          <p:cNvSpPr>
            <a:spLocks noChangeArrowheads="1"/>
          </p:cNvSpPr>
          <p:nvPr/>
        </p:nvSpPr>
        <p:spPr bwMode="auto">
          <a:xfrm>
            <a:off x="10799946" y="832043"/>
            <a:ext cx="101587" cy="431900"/>
          </a:xfrm>
          <a:prstGeom prst="rect">
            <a:avLst/>
          </a:prstGeom>
          <a:solidFill>
            <a:srgbClr val="002060"/>
          </a:solidFill>
          <a:ln w="9525">
            <a:noFill/>
            <a:miter lim="800000"/>
          </a:ln>
        </p:spPr>
        <p:txBody>
          <a:bodyPr lIns="112864" tIns="56432" rIns="112864" bIns="56432" anchor="ctr"/>
          <a:lstStyle/>
          <a:p>
            <a:pPr algn="ctr"/>
            <a:endParaRPr lang="zh-CN" altLang="zh-CN">
              <a:solidFill>
                <a:srgbClr val="FFFFFF"/>
              </a:solidFill>
              <a:ea typeface="方正兰亭细黑_GBK"/>
              <a:cs typeface="方正兰亭细黑_GBK"/>
            </a:endParaRPr>
          </a:p>
        </p:txBody>
      </p:sp>
      <p:sp>
        <p:nvSpPr>
          <p:cNvPr id="108551" name="矩形 5"/>
          <p:cNvSpPr>
            <a:spLocks noChangeArrowheads="1"/>
          </p:cNvSpPr>
          <p:nvPr/>
        </p:nvSpPr>
        <p:spPr bwMode="auto">
          <a:xfrm>
            <a:off x="10692009" y="1035290"/>
            <a:ext cx="101587" cy="225478"/>
          </a:xfrm>
          <a:prstGeom prst="rect">
            <a:avLst/>
          </a:prstGeom>
          <a:solidFill>
            <a:srgbClr val="002060"/>
          </a:solidFill>
          <a:ln w="9525">
            <a:noFill/>
            <a:miter lim="800000"/>
          </a:ln>
        </p:spPr>
        <p:txBody>
          <a:bodyPr lIns="112864" tIns="56432" rIns="112864" bIns="56432" anchor="ctr"/>
          <a:lstStyle/>
          <a:p>
            <a:pPr algn="ctr"/>
            <a:endParaRPr lang="zh-CN" altLang="zh-CN">
              <a:solidFill>
                <a:srgbClr val="FFFFFF"/>
              </a:solidFill>
              <a:ea typeface="方正兰亭细黑_GBK"/>
              <a:cs typeface="方正兰亭细黑_GBK"/>
            </a:endParaRPr>
          </a:p>
        </p:txBody>
      </p:sp>
      <p:sp>
        <p:nvSpPr>
          <p:cNvPr id="108552" name="矩形 17"/>
          <p:cNvSpPr>
            <a:spLocks noChangeArrowheads="1"/>
          </p:cNvSpPr>
          <p:nvPr/>
        </p:nvSpPr>
        <p:spPr bwMode="auto">
          <a:xfrm>
            <a:off x="8410539" y="1872763"/>
            <a:ext cx="2300518" cy="944963"/>
          </a:xfrm>
          <a:prstGeom prst="rect">
            <a:avLst/>
          </a:prstGeom>
          <a:noFill/>
          <a:ln w="9525">
            <a:noFill/>
            <a:miter lim="800000"/>
          </a:ln>
        </p:spPr>
        <p:txBody>
          <a:bodyPr lIns="112864" tIns="56432" rIns="112864" bIns="56432">
            <a:spAutoFit/>
          </a:bodyPr>
          <a:lstStyle/>
          <a:p>
            <a:pPr eaLnBrk="0" hangingPunct="0">
              <a:lnSpc>
                <a:spcPct val="150000"/>
              </a:lnSpc>
            </a:pPr>
            <a:r>
              <a:rPr lang="zh-CN" altLang="en-US" dirty="0" smtClean="0">
                <a:solidFill>
                  <a:srgbClr val="000000"/>
                </a:solidFill>
                <a:latin typeface="微软雅黑" panose="020B0503020204020204" pitchFamily="34" charset="-122"/>
                <a:ea typeface="微软雅黑" panose="020B0503020204020204" pitchFamily="34" charset="-122"/>
                <a:sym typeface="Calibri" panose="020F0502020204030204" pitchFamily="34" charset="0"/>
              </a:rPr>
              <a:t>原来</a:t>
            </a:r>
            <a:r>
              <a:rPr lang="zh-CN" altLang="en-US" dirty="0">
                <a:solidFill>
                  <a:srgbClr val="000000"/>
                </a:solidFill>
                <a:latin typeface="微软雅黑" panose="020B0503020204020204" pitchFamily="34" charset="-122"/>
                <a:ea typeface="微软雅黑" panose="020B0503020204020204" pitchFamily="34" charset="-122"/>
                <a:sym typeface="Calibri" panose="020F0502020204030204" pitchFamily="34" charset="0"/>
              </a:rPr>
              <a:t>采取双边自行清算</a:t>
            </a:r>
            <a:endParaRPr lang="zh-CN" altLang="en-US" b="1" dirty="0">
              <a:solidFill>
                <a:srgbClr val="000000"/>
              </a:solidFill>
              <a:latin typeface="微软雅黑" panose="020B0503020204020204" pitchFamily="34" charset="-122"/>
              <a:ea typeface="微软雅黑" panose="020B0503020204020204" pitchFamily="34" charset="-122"/>
              <a:sym typeface="Calibri" panose="020F0502020204030204" pitchFamily="34" charset="0"/>
            </a:endParaRPr>
          </a:p>
        </p:txBody>
      </p:sp>
      <p:sp>
        <p:nvSpPr>
          <p:cNvPr id="21" name=" 2050"/>
          <p:cNvSpPr/>
          <p:nvPr/>
        </p:nvSpPr>
        <p:spPr bwMode="auto">
          <a:xfrm>
            <a:off x="1316397" y="1943551"/>
            <a:ext cx="630685" cy="743122"/>
          </a:xfrm>
          <a:custGeom>
            <a:avLst/>
            <a:gdLst>
              <a:gd name="T0" fmla="*/ 646796 w 5367"/>
              <a:gd name="T1" fmla="*/ 843536 h 6897"/>
              <a:gd name="T2" fmla="*/ 520861 w 5367"/>
              <a:gd name="T3" fmla="*/ 880824 h 6897"/>
              <a:gd name="T4" fmla="*/ 403764 w 5367"/>
              <a:gd name="T5" fmla="*/ 946285 h 6897"/>
              <a:gd name="T6" fmla="*/ 297714 w 5367"/>
              <a:gd name="T7" fmla="*/ 1036605 h 6897"/>
              <a:gd name="T8" fmla="*/ 204644 w 5367"/>
              <a:gd name="T9" fmla="*/ 1149850 h 6897"/>
              <a:gd name="T10" fmla="*/ 126487 w 5367"/>
              <a:gd name="T11" fmla="*/ 1282429 h 6897"/>
              <a:gd name="T12" fmla="*/ 65729 w 5367"/>
              <a:gd name="T13" fmla="*/ 1432134 h 6897"/>
              <a:gd name="T14" fmla="*/ 23475 w 5367"/>
              <a:gd name="T15" fmla="*/ 1595648 h 6897"/>
              <a:gd name="T16" fmla="*/ 2209 w 5367"/>
              <a:gd name="T17" fmla="*/ 1771316 h 6897"/>
              <a:gd name="T18" fmla="*/ 1481389 w 5367"/>
              <a:gd name="T19" fmla="*/ 1905000 h 6897"/>
              <a:gd name="T20" fmla="*/ 1480009 w 5367"/>
              <a:gd name="T21" fmla="*/ 1771316 h 6897"/>
              <a:gd name="T22" fmla="*/ 1459020 w 5367"/>
              <a:gd name="T23" fmla="*/ 1595648 h 6897"/>
              <a:gd name="T24" fmla="*/ 1417041 w 5367"/>
              <a:gd name="T25" fmla="*/ 1432134 h 6897"/>
              <a:gd name="T26" fmla="*/ 1355731 w 5367"/>
              <a:gd name="T27" fmla="*/ 1282429 h 6897"/>
              <a:gd name="T28" fmla="*/ 1277850 w 5367"/>
              <a:gd name="T29" fmla="*/ 1149850 h 6897"/>
              <a:gd name="T30" fmla="*/ 1184780 w 5367"/>
              <a:gd name="T31" fmla="*/ 1036605 h 6897"/>
              <a:gd name="T32" fmla="*/ 1078730 w 5367"/>
              <a:gd name="T33" fmla="*/ 946285 h 6897"/>
              <a:gd name="T34" fmla="*/ 961633 w 5367"/>
              <a:gd name="T35" fmla="*/ 880824 h 6897"/>
              <a:gd name="T36" fmla="*/ 835422 w 5367"/>
              <a:gd name="T37" fmla="*/ 843536 h 6897"/>
              <a:gd name="T38" fmla="*/ 747875 w 5367"/>
              <a:gd name="T39" fmla="*/ 731120 h 6897"/>
              <a:gd name="T40" fmla="*/ 805043 w 5367"/>
              <a:gd name="T41" fmla="*/ 726701 h 6897"/>
              <a:gd name="T42" fmla="*/ 868286 w 5367"/>
              <a:gd name="T43" fmla="*/ 711786 h 6897"/>
              <a:gd name="T44" fmla="*/ 926559 w 5367"/>
              <a:gd name="T45" fmla="*/ 686927 h 6897"/>
              <a:gd name="T46" fmla="*/ 979032 w 5367"/>
              <a:gd name="T47" fmla="*/ 653230 h 6897"/>
              <a:gd name="T48" fmla="*/ 1024876 w 5367"/>
              <a:gd name="T49" fmla="*/ 611246 h 6897"/>
              <a:gd name="T50" fmla="*/ 1063264 w 5367"/>
              <a:gd name="T51" fmla="*/ 562358 h 6897"/>
              <a:gd name="T52" fmla="*/ 1092815 w 5367"/>
              <a:gd name="T53" fmla="*/ 507945 h 6897"/>
              <a:gd name="T54" fmla="*/ 1112699 w 5367"/>
              <a:gd name="T55" fmla="*/ 448008 h 6897"/>
              <a:gd name="T56" fmla="*/ 1121813 w 5367"/>
              <a:gd name="T57" fmla="*/ 384204 h 6897"/>
              <a:gd name="T58" fmla="*/ 1120432 w 5367"/>
              <a:gd name="T59" fmla="*/ 328134 h 6897"/>
              <a:gd name="T60" fmla="*/ 1108004 w 5367"/>
              <a:gd name="T61" fmla="*/ 265711 h 6897"/>
              <a:gd name="T62" fmla="*/ 1085358 w 5367"/>
              <a:gd name="T63" fmla="*/ 207155 h 6897"/>
              <a:gd name="T64" fmla="*/ 1053322 w 5367"/>
              <a:gd name="T65" fmla="*/ 153847 h 6897"/>
              <a:gd name="T66" fmla="*/ 1012725 w 5367"/>
              <a:gd name="T67" fmla="*/ 107168 h 6897"/>
              <a:gd name="T68" fmla="*/ 964671 w 5367"/>
              <a:gd name="T69" fmla="*/ 67395 h 6897"/>
              <a:gd name="T70" fmla="*/ 910541 w 5367"/>
              <a:gd name="T71" fmla="*/ 36183 h 6897"/>
              <a:gd name="T72" fmla="*/ 850335 w 5367"/>
              <a:gd name="T73" fmla="*/ 14087 h 6897"/>
              <a:gd name="T74" fmla="*/ 786263 w 5367"/>
              <a:gd name="T75" fmla="*/ 1933 h 6897"/>
              <a:gd name="T76" fmla="*/ 728819 w 5367"/>
              <a:gd name="T77" fmla="*/ 276 h 6897"/>
              <a:gd name="T78" fmla="*/ 663366 w 5367"/>
              <a:gd name="T79" fmla="*/ 9391 h 6897"/>
              <a:gd name="T80" fmla="*/ 602332 w 5367"/>
              <a:gd name="T81" fmla="*/ 28726 h 6897"/>
              <a:gd name="T82" fmla="*/ 546545 w 5367"/>
              <a:gd name="T83" fmla="*/ 57451 h 6897"/>
              <a:gd name="T84" fmla="*/ 496282 w 5367"/>
              <a:gd name="T85" fmla="*/ 95015 h 6897"/>
              <a:gd name="T86" fmla="*/ 453751 w 5367"/>
              <a:gd name="T87" fmla="*/ 139761 h 6897"/>
              <a:gd name="T88" fmla="*/ 418954 w 5367"/>
              <a:gd name="T89" fmla="*/ 191411 h 6897"/>
              <a:gd name="T90" fmla="*/ 393546 w 5367"/>
              <a:gd name="T91" fmla="*/ 248310 h 6897"/>
              <a:gd name="T92" fmla="*/ 378356 w 5367"/>
              <a:gd name="T93" fmla="*/ 309628 h 6897"/>
              <a:gd name="T94" fmla="*/ 373938 w 5367"/>
              <a:gd name="T95" fmla="*/ 365698 h 6897"/>
              <a:gd name="T96" fmla="*/ 380013 w 5367"/>
              <a:gd name="T97" fmla="*/ 430054 h 6897"/>
              <a:gd name="T98" fmla="*/ 396584 w 5367"/>
              <a:gd name="T99" fmla="*/ 491096 h 6897"/>
              <a:gd name="T100" fmla="*/ 423372 w 5367"/>
              <a:gd name="T101" fmla="*/ 547719 h 6897"/>
              <a:gd name="T102" fmla="*/ 459551 w 5367"/>
              <a:gd name="T103" fmla="*/ 597988 h 6897"/>
              <a:gd name="T104" fmla="*/ 503186 w 5367"/>
              <a:gd name="T105" fmla="*/ 641905 h 6897"/>
              <a:gd name="T106" fmla="*/ 554278 w 5367"/>
              <a:gd name="T107" fmla="*/ 678088 h 6897"/>
              <a:gd name="T108" fmla="*/ 610894 w 5367"/>
              <a:gd name="T109" fmla="*/ 705709 h 6897"/>
              <a:gd name="T110" fmla="*/ 672756 w 5367"/>
              <a:gd name="T111" fmla="*/ 723662 h 6897"/>
              <a:gd name="T112" fmla="*/ 738209 w 5367"/>
              <a:gd name="T113" fmla="*/ 730844 h 6897"/>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5367" h="6897">
                <a:moveTo>
                  <a:pt x="2684" y="3025"/>
                </a:moveTo>
                <a:lnTo>
                  <a:pt x="2684" y="3025"/>
                </a:lnTo>
                <a:lnTo>
                  <a:pt x="2615" y="3026"/>
                </a:lnTo>
                <a:lnTo>
                  <a:pt x="2545" y="3029"/>
                </a:lnTo>
                <a:lnTo>
                  <a:pt x="2478" y="3035"/>
                </a:lnTo>
                <a:lnTo>
                  <a:pt x="2409" y="3043"/>
                </a:lnTo>
                <a:lnTo>
                  <a:pt x="2342" y="3054"/>
                </a:lnTo>
                <a:lnTo>
                  <a:pt x="2275" y="3066"/>
                </a:lnTo>
                <a:lnTo>
                  <a:pt x="2209" y="3081"/>
                </a:lnTo>
                <a:lnTo>
                  <a:pt x="2143" y="3099"/>
                </a:lnTo>
                <a:lnTo>
                  <a:pt x="2077" y="3118"/>
                </a:lnTo>
                <a:lnTo>
                  <a:pt x="2013" y="3140"/>
                </a:lnTo>
                <a:lnTo>
                  <a:pt x="1949" y="3163"/>
                </a:lnTo>
                <a:lnTo>
                  <a:pt x="1886" y="3189"/>
                </a:lnTo>
                <a:lnTo>
                  <a:pt x="1823" y="3217"/>
                </a:lnTo>
                <a:lnTo>
                  <a:pt x="1761" y="3247"/>
                </a:lnTo>
                <a:lnTo>
                  <a:pt x="1700" y="3279"/>
                </a:lnTo>
                <a:lnTo>
                  <a:pt x="1639" y="3313"/>
                </a:lnTo>
                <a:lnTo>
                  <a:pt x="1579" y="3349"/>
                </a:lnTo>
                <a:lnTo>
                  <a:pt x="1521" y="3386"/>
                </a:lnTo>
                <a:lnTo>
                  <a:pt x="1462" y="3426"/>
                </a:lnTo>
                <a:lnTo>
                  <a:pt x="1405" y="3468"/>
                </a:lnTo>
                <a:lnTo>
                  <a:pt x="1348" y="3511"/>
                </a:lnTo>
                <a:lnTo>
                  <a:pt x="1293" y="3556"/>
                </a:lnTo>
                <a:lnTo>
                  <a:pt x="1237" y="3603"/>
                </a:lnTo>
                <a:lnTo>
                  <a:pt x="1183" y="3651"/>
                </a:lnTo>
                <a:lnTo>
                  <a:pt x="1131" y="3702"/>
                </a:lnTo>
                <a:lnTo>
                  <a:pt x="1078" y="3753"/>
                </a:lnTo>
                <a:lnTo>
                  <a:pt x="1027" y="3807"/>
                </a:lnTo>
                <a:lnTo>
                  <a:pt x="976" y="3863"/>
                </a:lnTo>
                <a:lnTo>
                  <a:pt x="927" y="3920"/>
                </a:lnTo>
                <a:lnTo>
                  <a:pt x="880" y="3978"/>
                </a:lnTo>
                <a:lnTo>
                  <a:pt x="833" y="4038"/>
                </a:lnTo>
                <a:lnTo>
                  <a:pt x="786" y="4100"/>
                </a:lnTo>
                <a:lnTo>
                  <a:pt x="741" y="4163"/>
                </a:lnTo>
                <a:lnTo>
                  <a:pt x="698" y="4227"/>
                </a:lnTo>
                <a:lnTo>
                  <a:pt x="655" y="4293"/>
                </a:lnTo>
                <a:lnTo>
                  <a:pt x="613" y="4361"/>
                </a:lnTo>
                <a:lnTo>
                  <a:pt x="573" y="4429"/>
                </a:lnTo>
                <a:lnTo>
                  <a:pt x="533" y="4499"/>
                </a:lnTo>
                <a:lnTo>
                  <a:pt x="495" y="4570"/>
                </a:lnTo>
                <a:lnTo>
                  <a:pt x="458" y="4643"/>
                </a:lnTo>
                <a:lnTo>
                  <a:pt x="423" y="4717"/>
                </a:lnTo>
                <a:lnTo>
                  <a:pt x="388" y="4791"/>
                </a:lnTo>
                <a:lnTo>
                  <a:pt x="356" y="4868"/>
                </a:lnTo>
                <a:lnTo>
                  <a:pt x="324" y="4945"/>
                </a:lnTo>
                <a:lnTo>
                  <a:pt x="294" y="5024"/>
                </a:lnTo>
                <a:lnTo>
                  <a:pt x="265" y="5104"/>
                </a:lnTo>
                <a:lnTo>
                  <a:pt x="238" y="5185"/>
                </a:lnTo>
                <a:lnTo>
                  <a:pt x="211" y="5266"/>
                </a:lnTo>
                <a:lnTo>
                  <a:pt x="186" y="5349"/>
                </a:lnTo>
                <a:lnTo>
                  <a:pt x="163" y="5433"/>
                </a:lnTo>
                <a:lnTo>
                  <a:pt x="141" y="5518"/>
                </a:lnTo>
                <a:lnTo>
                  <a:pt x="121" y="5603"/>
                </a:lnTo>
                <a:lnTo>
                  <a:pt x="102" y="5690"/>
                </a:lnTo>
                <a:lnTo>
                  <a:pt x="85" y="5777"/>
                </a:lnTo>
                <a:lnTo>
                  <a:pt x="69" y="5866"/>
                </a:lnTo>
                <a:lnTo>
                  <a:pt x="54" y="5955"/>
                </a:lnTo>
                <a:lnTo>
                  <a:pt x="42" y="6045"/>
                </a:lnTo>
                <a:lnTo>
                  <a:pt x="31" y="6136"/>
                </a:lnTo>
                <a:lnTo>
                  <a:pt x="22" y="6227"/>
                </a:lnTo>
                <a:lnTo>
                  <a:pt x="14" y="6319"/>
                </a:lnTo>
                <a:lnTo>
                  <a:pt x="8" y="6413"/>
                </a:lnTo>
                <a:lnTo>
                  <a:pt x="4" y="6506"/>
                </a:lnTo>
                <a:lnTo>
                  <a:pt x="1" y="6600"/>
                </a:lnTo>
                <a:lnTo>
                  <a:pt x="0" y="6695"/>
                </a:lnTo>
                <a:lnTo>
                  <a:pt x="1" y="6796"/>
                </a:lnTo>
                <a:lnTo>
                  <a:pt x="5" y="6897"/>
                </a:lnTo>
                <a:lnTo>
                  <a:pt x="5364" y="6897"/>
                </a:lnTo>
                <a:lnTo>
                  <a:pt x="5366" y="6796"/>
                </a:lnTo>
                <a:lnTo>
                  <a:pt x="5367" y="6695"/>
                </a:lnTo>
                <a:lnTo>
                  <a:pt x="5367" y="6600"/>
                </a:lnTo>
                <a:lnTo>
                  <a:pt x="5364" y="6506"/>
                </a:lnTo>
                <a:lnTo>
                  <a:pt x="5359" y="6413"/>
                </a:lnTo>
                <a:lnTo>
                  <a:pt x="5353" y="6319"/>
                </a:lnTo>
                <a:lnTo>
                  <a:pt x="5346" y="6227"/>
                </a:lnTo>
                <a:lnTo>
                  <a:pt x="5337" y="6136"/>
                </a:lnTo>
                <a:lnTo>
                  <a:pt x="5325" y="6045"/>
                </a:lnTo>
                <a:lnTo>
                  <a:pt x="5313" y="5955"/>
                </a:lnTo>
                <a:lnTo>
                  <a:pt x="5298" y="5866"/>
                </a:lnTo>
                <a:lnTo>
                  <a:pt x="5283" y="5777"/>
                </a:lnTo>
                <a:lnTo>
                  <a:pt x="5266" y="5690"/>
                </a:lnTo>
                <a:lnTo>
                  <a:pt x="5247" y="5603"/>
                </a:lnTo>
                <a:lnTo>
                  <a:pt x="5226" y="5518"/>
                </a:lnTo>
                <a:lnTo>
                  <a:pt x="5205" y="5433"/>
                </a:lnTo>
                <a:lnTo>
                  <a:pt x="5181" y="5349"/>
                </a:lnTo>
                <a:lnTo>
                  <a:pt x="5157" y="5266"/>
                </a:lnTo>
                <a:lnTo>
                  <a:pt x="5131" y="5185"/>
                </a:lnTo>
                <a:lnTo>
                  <a:pt x="5103" y="5104"/>
                </a:lnTo>
                <a:lnTo>
                  <a:pt x="5073" y="5024"/>
                </a:lnTo>
                <a:lnTo>
                  <a:pt x="5043" y="4945"/>
                </a:lnTo>
                <a:lnTo>
                  <a:pt x="5012" y="4868"/>
                </a:lnTo>
                <a:lnTo>
                  <a:pt x="4979" y="4791"/>
                </a:lnTo>
                <a:lnTo>
                  <a:pt x="4945" y="4717"/>
                </a:lnTo>
                <a:lnTo>
                  <a:pt x="4909" y="4643"/>
                </a:lnTo>
                <a:lnTo>
                  <a:pt x="4872" y="4570"/>
                </a:lnTo>
                <a:lnTo>
                  <a:pt x="4834" y="4499"/>
                </a:lnTo>
                <a:lnTo>
                  <a:pt x="4796" y="4429"/>
                </a:lnTo>
                <a:lnTo>
                  <a:pt x="4755" y="4361"/>
                </a:lnTo>
                <a:lnTo>
                  <a:pt x="4713" y="4293"/>
                </a:lnTo>
                <a:lnTo>
                  <a:pt x="4671" y="4227"/>
                </a:lnTo>
                <a:lnTo>
                  <a:pt x="4627" y="4163"/>
                </a:lnTo>
                <a:lnTo>
                  <a:pt x="4582" y="4100"/>
                </a:lnTo>
                <a:lnTo>
                  <a:pt x="4536" y="4038"/>
                </a:lnTo>
                <a:lnTo>
                  <a:pt x="4489" y="3978"/>
                </a:lnTo>
                <a:lnTo>
                  <a:pt x="4440" y="3920"/>
                </a:lnTo>
                <a:lnTo>
                  <a:pt x="4391" y="3863"/>
                </a:lnTo>
                <a:lnTo>
                  <a:pt x="4340" y="3807"/>
                </a:lnTo>
                <a:lnTo>
                  <a:pt x="4290" y="3753"/>
                </a:lnTo>
                <a:lnTo>
                  <a:pt x="4238" y="3702"/>
                </a:lnTo>
                <a:lnTo>
                  <a:pt x="4184" y="3651"/>
                </a:lnTo>
                <a:lnTo>
                  <a:pt x="4130" y="3603"/>
                </a:lnTo>
                <a:lnTo>
                  <a:pt x="4076" y="3556"/>
                </a:lnTo>
                <a:lnTo>
                  <a:pt x="4020" y="3511"/>
                </a:lnTo>
                <a:lnTo>
                  <a:pt x="3963" y="3468"/>
                </a:lnTo>
                <a:lnTo>
                  <a:pt x="3906" y="3426"/>
                </a:lnTo>
                <a:lnTo>
                  <a:pt x="3848" y="3386"/>
                </a:lnTo>
                <a:lnTo>
                  <a:pt x="3788" y="3349"/>
                </a:lnTo>
                <a:lnTo>
                  <a:pt x="3728" y="3313"/>
                </a:lnTo>
                <a:lnTo>
                  <a:pt x="3668" y="3279"/>
                </a:lnTo>
                <a:lnTo>
                  <a:pt x="3607" y="3247"/>
                </a:lnTo>
                <a:lnTo>
                  <a:pt x="3545" y="3217"/>
                </a:lnTo>
                <a:lnTo>
                  <a:pt x="3482" y="3189"/>
                </a:lnTo>
                <a:lnTo>
                  <a:pt x="3419" y="3163"/>
                </a:lnTo>
                <a:lnTo>
                  <a:pt x="3355" y="3140"/>
                </a:lnTo>
                <a:lnTo>
                  <a:pt x="3290" y="3118"/>
                </a:lnTo>
                <a:lnTo>
                  <a:pt x="3225" y="3099"/>
                </a:lnTo>
                <a:lnTo>
                  <a:pt x="3159" y="3081"/>
                </a:lnTo>
                <a:lnTo>
                  <a:pt x="3093" y="3066"/>
                </a:lnTo>
                <a:lnTo>
                  <a:pt x="3025" y="3054"/>
                </a:lnTo>
                <a:lnTo>
                  <a:pt x="2958" y="3043"/>
                </a:lnTo>
                <a:lnTo>
                  <a:pt x="2891" y="3035"/>
                </a:lnTo>
                <a:lnTo>
                  <a:pt x="2822" y="3029"/>
                </a:lnTo>
                <a:lnTo>
                  <a:pt x="2753" y="3026"/>
                </a:lnTo>
                <a:lnTo>
                  <a:pt x="2684" y="3025"/>
                </a:lnTo>
                <a:close/>
                <a:moveTo>
                  <a:pt x="2708" y="2647"/>
                </a:moveTo>
                <a:lnTo>
                  <a:pt x="2708" y="2647"/>
                </a:lnTo>
                <a:lnTo>
                  <a:pt x="2743" y="2646"/>
                </a:lnTo>
                <a:lnTo>
                  <a:pt x="2778" y="2645"/>
                </a:lnTo>
                <a:lnTo>
                  <a:pt x="2813" y="2643"/>
                </a:lnTo>
                <a:lnTo>
                  <a:pt x="2847" y="2640"/>
                </a:lnTo>
                <a:lnTo>
                  <a:pt x="2882" y="2636"/>
                </a:lnTo>
                <a:lnTo>
                  <a:pt x="2915" y="2631"/>
                </a:lnTo>
                <a:lnTo>
                  <a:pt x="2949" y="2626"/>
                </a:lnTo>
                <a:lnTo>
                  <a:pt x="2982" y="2620"/>
                </a:lnTo>
                <a:lnTo>
                  <a:pt x="3014" y="2613"/>
                </a:lnTo>
                <a:lnTo>
                  <a:pt x="3047" y="2605"/>
                </a:lnTo>
                <a:lnTo>
                  <a:pt x="3079" y="2596"/>
                </a:lnTo>
                <a:lnTo>
                  <a:pt x="3112" y="2587"/>
                </a:lnTo>
                <a:lnTo>
                  <a:pt x="3144" y="2577"/>
                </a:lnTo>
                <a:lnTo>
                  <a:pt x="3175" y="2566"/>
                </a:lnTo>
                <a:lnTo>
                  <a:pt x="3205" y="2555"/>
                </a:lnTo>
                <a:lnTo>
                  <a:pt x="3236" y="2542"/>
                </a:lnTo>
                <a:lnTo>
                  <a:pt x="3266" y="2530"/>
                </a:lnTo>
                <a:lnTo>
                  <a:pt x="3297" y="2517"/>
                </a:lnTo>
                <a:lnTo>
                  <a:pt x="3326" y="2502"/>
                </a:lnTo>
                <a:lnTo>
                  <a:pt x="3355" y="2487"/>
                </a:lnTo>
                <a:lnTo>
                  <a:pt x="3383" y="2472"/>
                </a:lnTo>
                <a:lnTo>
                  <a:pt x="3411" y="2455"/>
                </a:lnTo>
                <a:lnTo>
                  <a:pt x="3439" y="2438"/>
                </a:lnTo>
                <a:lnTo>
                  <a:pt x="3466" y="2421"/>
                </a:lnTo>
                <a:lnTo>
                  <a:pt x="3493" y="2403"/>
                </a:lnTo>
                <a:lnTo>
                  <a:pt x="3519" y="2384"/>
                </a:lnTo>
                <a:lnTo>
                  <a:pt x="3545" y="2365"/>
                </a:lnTo>
                <a:lnTo>
                  <a:pt x="3571" y="2345"/>
                </a:lnTo>
                <a:lnTo>
                  <a:pt x="3596" y="2324"/>
                </a:lnTo>
                <a:lnTo>
                  <a:pt x="3619" y="2303"/>
                </a:lnTo>
                <a:lnTo>
                  <a:pt x="3643" y="2282"/>
                </a:lnTo>
                <a:lnTo>
                  <a:pt x="3667" y="2259"/>
                </a:lnTo>
                <a:lnTo>
                  <a:pt x="3689" y="2237"/>
                </a:lnTo>
                <a:lnTo>
                  <a:pt x="3711" y="2213"/>
                </a:lnTo>
                <a:lnTo>
                  <a:pt x="3733" y="2189"/>
                </a:lnTo>
                <a:lnTo>
                  <a:pt x="3754" y="2165"/>
                </a:lnTo>
                <a:lnTo>
                  <a:pt x="3774" y="2140"/>
                </a:lnTo>
                <a:lnTo>
                  <a:pt x="3795" y="2115"/>
                </a:lnTo>
                <a:lnTo>
                  <a:pt x="3814" y="2089"/>
                </a:lnTo>
                <a:lnTo>
                  <a:pt x="3832" y="2063"/>
                </a:lnTo>
                <a:lnTo>
                  <a:pt x="3850" y="2036"/>
                </a:lnTo>
                <a:lnTo>
                  <a:pt x="3868" y="2010"/>
                </a:lnTo>
                <a:lnTo>
                  <a:pt x="3884" y="1983"/>
                </a:lnTo>
                <a:lnTo>
                  <a:pt x="3900" y="1954"/>
                </a:lnTo>
                <a:lnTo>
                  <a:pt x="3915" y="1925"/>
                </a:lnTo>
                <a:lnTo>
                  <a:pt x="3930" y="1897"/>
                </a:lnTo>
                <a:lnTo>
                  <a:pt x="3944" y="1868"/>
                </a:lnTo>
                <a:lnTo>
                  <a:pt x="3957" y="1839"/>
                </a:lnTo>
                <a:lnTo>
                  <a:pt x="3970" y="1808"/>
                </a:lnTo>
                <a:lnTo>
                  <a:pt x="3981" y="1778"/>
                </a:lnTo>
                <a:lnTo>
                  <a:pt x="3993" y="1748"/>
                </a:lnTo>
                <a:lnTo>
                  <a:pt x="4003" y="1717"/>
                </a:lnTo>
                <a:lnTo>
                  <a:pt x="4012" y="1686"/>
                </a:lnTo>
                <a:lnTo>
                  <a:pt x="4021" y="1654"/>
                </a:lnTo>
                <a:lnTo>
                  <a:pt x="4029" y="1622"/>
                </a:lnTo>
                <a:lnTo>
                  <a:pt x="4036" y="1590"/>
                </a:lnTo>
                <a:lnTo>
                  <a:pt x="4042" y="1557"/>
                </a:lnTo>
                <a:lnTo>
                  <a:pt x="4048" y="1525"/>
                </a:lnTo>
                <a:lnTo>
                  <a:pt x="4052" y="1492"/>
                </a:lnTo>
                <a:lnTo>
                  <a:pt x="4057" y="1459"/>
                </a:lnTo>
                <a:lnTo>
                  <a:pt x="4060" y="1425"/>
                </a:lnTo>
                <a:lnTo>
                  <a:pt x="4062" y="1391"/>
                </a:lnTo>
                <a:lnTo>
                  <a:pt x="4063" y="1357"/>
                </a:lnTo>
                <a:lnTo>
                  <a:pt x="4063" y="1324"/>
                </a:lnTo>
                <a:lnTo>
                  <a:pt x="4063" y="1289"/>
                </a:lnTo>
                <a:lnTo>
                  <a:pt x="4062" y="1255"/>
                </a:lnTo>
                <a:lnTo>
                  <a:pt x="4060" y="1221"/>
                </a:lnTo>
                <a:lnTo>
                  <a:pt x="4057" y="1188"/>
                </a:lnTo>
                <a:lnTo>
                  <a:pt x="4052" y="1155"/>
                </a:lnTo>
                <a:lnTo>
                  <a:pt x="4048" y="1121"/>
                </a:lnTo>
                <a:lnTo>
                  <a:pt x="4042" y="1089"/>
                </a:lnTo>
                <a:lnTo>
                  <a:pt x="4036" y="1057"/>
                </a:lnTo>
                <a:lnTo>
                  <a:pt x="4029" y="1025"/>
                </a:lnTo>
                <a:lnTo>
                  <a:pt x="4021" y="993"/>
                </a:lnTo>
                <a:lnTo>
                  <a:pt x="4012" y="962"/>
                </a:lnTo>
                <a:lnTo>
                  <a:pt x="4003" y="930"/>
                </a:lnTo>
                <a:lnTo>
                  <a:pt x="3993" y="899"/>
                </a:lnTo>
                <a:lnTo>
                  <a:pt x="3981" y="868"/>
                </a:lnTo>
                <a:lnTo>
                  <a:pt x="3970" y="838"/>
                </a:lnTo>
                <a:lnTo>
                  <a:pt x="3957" y="809"/>
                </a:lnTo>
                <a:lnTo>
                  <a:pt x="3944" y="778"/>
                </a:lnTo>
                <a:lnTo>
                  <a:pt x="3930" y="750"/>
                </a:lnTo>
                <a:lnTo>
                  <a:pt x="3915" y="721"/>
                </a:lnTo>
                <a:lnTo>
                  <a:pt x="3900" y="693"/>
                </a:lnTo>
                <a:lnTo>
                  <a:pt x="3884" y="665"/>
                </a:lnTo>
                <a:lnTo>
                  <a:pt x="3868" y="638"/>
                </a:lnTo>
                <a:lnTo>
                  <a:pt x="3850" y="610"/>
                </a:lnTo>
                <a:lnTo>
                  <a:pt x="3832" y="584"/>
                </a:lnTo>
                <a:lnTo>
                  <a:pt x="3814" y="557"/>
                </a:lnTo>
                <a:lnTo>
                  <a:pt x="3795" y="532"/>
                </a:lnTo>
                <a:lnTo>
                  <a:pt x="3774" y="506"/>
                </a:lnTo>
                <a:lnTo>
                  <a:pt x="3754" y="481"/>
                </a:lnTo>
                <a:lnTo>
                  <a:pt x="3733" y="458"/>
                </a:lnTo>
                <a:lnTo>
                  <a:pt x="3711" y="433"/>
                </a:lnTo>
                <a:lnTo>
                  <a:pt x="3689" y="411"/>
                </a:lnTo>
                <a:lnTo>
                  <a:pt x="3667" y="388"/>
                </a:lnTo>
                <a:lnTo>
                  <a:pt x="3643" y="366"/>
                </a:lnTo>
                <a:lnTo>
                  <a:pt x="3619" y="344"/>
                </a:lnTo>
                <a:lnTo>
                  <a:pt x="3596" y="323"/>
                </a:lnTo>
                <a:lnTo>
                  <a:pt x="3571" y="303"/>
                </a:lnTo>
                <a:lnTo>
                  <a:pt x="3545" y="282"/>
                </a:lnTo>
                <a:lnTo>
                  <a:pt x="3519" y="263"/>
                </a:lnTo>
                <a:lnTo>
                  <a:pt x="3493" y="244"/>
                </a:lnTo>
                <a:lnTo>
                  <a:pt x="3466" y="226"/>
                </a:lnTo>
                <a:lnTo>
                  <a:pt x="3439" y="208"/>
                </a:lnTo>
                <a:lnTo>
                  <a:pt x="3411" y="191"/>
                </a:lnTo>
                <a:lnTo>
                  <a:pt x="3383" y="176"/>
                </a:lnTo>
                <a:lnTo>
                  <a:pt x="3355" y="160"/>
                </a:lnTo>
                <a:lnTo>
                  <a:pt x="3326" y="145"/>
                </a:lnTo>
                <a:lnTo>
                  <a:pt x="3297" y="131"/>
                </a:lnTo>
                <a:lnTo>
                  <a:pt x="3266" y="117"/>
                </a:lnTo>
                <a:lnTo>
                  <a:pt x="3236" y="104"/>
                </a:lnTo>
                <a:lnTo>
                  <a:pt x="3205" y="92"/>
                </a:lnTo>
                <a:lnTo>
                  <a:pt x="3175" y="80"/>
                </a:lnTo>
                <a:lnTo>
                  <a:pt x="3144" y="70"/>
                </a:lnTo>
                <a:lnTo>
                  <a:pt x="3112" y="60"/>
                </a:lnTo>
                <a:lnTo>
                  <a:pt x="3079" y="51"/>
                </a:lnTo>
                <a:lnTo>
                  <a:pt x="3047" y="42"/>
                </a:lnTo>
                <a:lnTo>
                  <a:pt x="3014" y="34"/>
                </a:lnTo>
                <a:lnTo>
                  <a:pt x="2982" y="27"/>
                </a:lnTo>
                <a:lnTo>
                  <a:pt x="2949" y="20"/>
                </a:lnTo>
                <a:lnTo>
                  <a:pt x="2915" y="15"/>
                </a:lnTo>
                <a:lnTo>
                  <a:pt x="2882" y="10"/>
                </a:lnTo>
                <a:lnTo>
                  <a:pt x="2847" y="7"/>
                </a:lnTo>
                <a:lnTo>
                  <a:pt x="2813" y="4"/>
                </a:lnTo>
                <a:lnTo>
                  <a:pt x="2778" y="1"/>
                </a:lnTo>
                <a:lnTo>
                  <a:pt x="2743" y="0"/>
                </a:lnTo>
                <a:lnTo>
                  <a:pt x="2708" y="0"/>
                </a:lnTo>
                <a:lnTo>
                  <a:pt x="2673" y="0"/>
                </a:lnTo>
                <a:lnTo>
                  <a:pt x="2639" y="1"/>
                </a:lnTo>
                <a:lnTo>
                  <a:pt x="2605" y="4"/>
                </a:lnTo>
                <a:lnTo>
                  <a:pt x="2570" y="7"/>
                </a:lnTo>
                <a:lnTo>
                  <a:pt x="2536" y="10"/>
                </a:lnTo>
                <a:lnTo>
                  <a:pt x="2503" y="15"/>
                </a:lnTo>
                <a:lnTo>
                  <a:pt x="2469" y="20"/>
                </a:lnTo>
                <a:lnTo>
                  <a:pt x="2436" y="27"/>
                </a:lnTo>
                <a:lnTo>
                  <a:pt x="2402" y="34"/>
                </a:lnTo>
                <a:lnTo>
                  <a:pt x="2370" y="42"/>
                </a:lnTo>
                <a:lnTo>
                  <a:pt x="2338" y="51"/>
                </a:lnTo>
                <a:lnTo>
                  <a:pt x="2306" y="60"/>
                </a:lnTo>
                <a:lnTo>
                  <a:pt x="2274" y="70"/>
                </a:lnTo>
                <a:lnTo>
                  <a:pt x="2243" y="80"/>
                </a:lnTo>
                <a:lnTo>
                  <a:pt x="2212" y="92"/>
                </a:lnTo>
                <a:lnTo>
                  <a:pt x="2181" y="104"/>
                </a:lnTo>
                <a:lnTo>
                  <a:pt x="2152" y="117"/>
                </a:lnTo>
                <a:lnTo>
                  <a:pt x="2121" y="131"/>
                </a:lnTo>
                <a:lnTo>
                  <a:pt x="2092" y="145"/>
                </a:lnTo>
                <a:lnTo>
                  <a:pt x="2063" y="160"/>
                </a:lnTo>
                <a:lnTo>
                  <a:pt x="2035" y="176"/>
                </a:lnTo>
                <a:lnTo>
                  <a:pt x="2007" y="191"/>
                </a:lnTo>
                <a:lnTo>
                  <a:pt x="1979" y="208"/>
                </a:lnTo>
                <a:lnTo>
                  <a:pt x="1952" y="226"/>
                </a:lnTo>
                <a:lnTo>
                  <a:pt x="1925" y="244"/>
                </a:lnTo>
                <a:lnTo>
                  <a:pt x="1899" y="263"/>
                </a:lnTo>
                <a:lnTo>
                  <a:pt x="1873" y="282"/>
                </a:lnTo>
                <a:lnTo>
                  <a:pt x="1847" y="303"/>
                </a:lnTo>
                <a:lnTo>
                  <a:pt x="1822" y="323"/>
                </a:lnTo>
                <a:lnTo>
                  <a:pt x="1797" y="344"/>
                </a:lnTo>
                <a:lnTo>
                  <a:pt x="1774" y="366"/>
                </a:lnTo>
                <a:lnTo>
                  <a:pt x="1751" y="388"/>
                </a:lnTo>
                <a:lnTo>
                  <a:pt x="1728" y="411"/>
                </a:lnTo>
                <a:lnTo>
                  <a:pt x="1706" y="433"/>
                </a:lnTo>
                <a:lnTo>
                  <a:pt x="1685" y="458"/>
                </a:lnTo>
                <a:lnTo>
                  <a:pt x="1664" y="481"/>
                </a:lnTo>
                <a:lnTo>
                  <a:pt x="1643" y="506"/>
                </a:lnTo>
                <a:lnTo>
                  <a:pt x="1623" y="532"/>
                </a:lnTo>
                <a:lnTo>
                  <a:pt x="1604" y="557"/>
                </a:lnTo>
                <a:lnTo>
                  <a:pt x="1586" y="584"/>
                </a:lnTo>
                <a:lnTo>
                  <a:pt x="1568" y="610"/>
                </a:lnTo>
                <a:lnTo>
                  <a:pt x="1550" y="638"/>
                </a:lnTo>
                <a:lnTo>
                  <a:pt x="1533" y="665"/>
                </a:lnTo>
                <a:lnTo>
                  <a:pt x="1517" y="693"/>
                </a:lnTo>
                <a:lnTo>
                  <a:pt x="1503" y="721"/>
                </a:lnTo>
                <a:lnTo>
                  <a:pt x="1488" y="750"/>
                </a:lnTo>
                <a:lnTo>
                  <a:pt x="1474" y="778"/>
                </a:lnTo>
                <a:lnTo>
                  <a:pt x="1461" y="809"/>
                </a:lnTo>
                <a:lnTo>
                  <a:pt x="1448" y="838"/>
                </a:lnTo>
                <a:lnTo>
                  <a:pt x="1436" y="868"/>
                </a:lnTo>
                <a:lnTo>
                  <a:pt x="1425" y="899"/>
                </a:lnTo>
                <a:lnTo>
                  <a:pt x="1415" y="930"/>
                </a:lnTo>
                <a:lnTo>
                  <a:pt x="1406" y="962"/>
                </a:lnTo>
                <a:lnTo>
                  <a:pt x="1397" y="993"/>
                </a:lnTo>
                <a:lnTo>
                  <a:pt x="1389" y="1025"/>
                </a:lnTo>
                <a:lnTo>
                  <a:pt x="1381" y="1057"/>
                </a:lnTo>
                <a:lnTo>
                  <a:pt x="1376" y="1089"/>
                </a:lnTo>
                <a:lnTo>
                  <a:pt x="1370" y="1121"/>
                </a:lnTo>
                <a:lnTo>
                  <a:pt x="1366" y="1155"/>
                </a:lnTo>
                <a:lnTo>
                  <a:pt x="1361" y="1188"/>
                </a:lnTo>
                <a:lnTo>
                  <a:pt x="1358" y="1221"/>
                </a:lnTo>
                <a:lnTo>
                  <a:pt x="1355" y="1255"/>
                </a:lnTo>
                <a:lnTo>
                  <a:pt x="1354" y="1289"/>
                </a:lnTo>
                <a:lnTo>
                  <a:pt x="1354" y="1324"/>
                </a:lnTo>
                <a:lnTo>
                  <a:pt x="1354" y="1357"/>
                </a:lnTo>
                <a:lnTo>
                  <a:pt x="1355" y="1391"/>
                </a:lnTo>
                <a:lnTo>
                  <a:pt x="1358" y="1425"/>
                </a:lnTo>
                <a:lnTo>
                  <a:pt x="1361" y="1459"/>
                </a:lnTo>
                <a:lnTo>
                  <a:pt x="1366" y="1492"/>
                </a:lnTo>
                <a:lnTo>
                  <a:pt x="1370" y="1525"/>
                </a:lnTo>
                <a:lnTo>
                  <a:pt x="1376" y="1557"/>
                </a:lnTo>
                <a:lnTo>
                  <a:pt x="1381" y="1590"/>
                </a:lnTo>
                <a:lnTo>
                  <a:pt x="1389" y="1622"/>
                </a:lnTo>
                <a:lnTo>
                  <a:pt x="1397" y="1654"/>
                </a:lnTo>
                <a:lnTo>
                  <a:pt x="1406" y="1686"/>
                </a:lnTo>
                <a:lnTo>
                  <a:pt x="1415" y="1717"/>
                </a:lnTo>
                <a:lnTo>
                  <a:pt x="1425" y="1748"/>
                </a:lnTo>
                <a:lnTo>
                  <a:pt x="1436" y="1778"/>
                </a:lnTo>
                <a:lnTo>
                  <a:pt x="1448" y="1808"/>
                </a:lnTo>
                <a:lnTo>
                  <a:pt x="1461" y="1839"/>
                </a:lnTo>
                <a:lnTo>
                  <a:pt x="1474" y="1868"/>
                </a:lnTo>
                <a:lnTo>
                  <a:pt x="1488" y="1897"/>
                </a:lnTo>
                <a:lnTo>
                  <a:pt x="1503" y="1925"/>
                </a:lnTo>
                <a:lnTo>
                  <a:pt x="1517" y="1954"/>
                </a:lnTo>
                <a:lnTo>
                  <a:pt x="1533" y="1983"/>
                </a:lnTo>
                <a:lnTo>
                  <a:pt x="1550" y="2010"/>
                </a:lnTo>
                <a:lnTo>
                  <a:pt x="1568" y="2036"/>
                </a:lnTo>
                <a:lnTo>
                  <a:pt x="1586" y="2063"/>
                </a:lnTo>
                <a:lnTo>
                  <a:pt x="1604" y="2089"/>
                </a:lnTo>
                <a:lnTo>
                  <a:pt x="1623" y="2115"/>
                </a:lnTo>
                <a:lnTo>
                  <a:pt x="1643" y="2140"/>
                </a:lnTo>
                <a:lnTo>
                  <a:pt x="1664" y="2165"/>
                </a:lnTo>
                <a:lnTo>
                  <a:pt x="1685" y="2189"/>
                </a:lnTo>
                <a:lnTo>
                  <a:pt x="1706" y="2213"/>
                </a:lnTo>
                <a:lnTo>
                  <a:pt x="1728" y="2237"/>
                </a:lnTo>
                <a:lnTo>
                  <a:pt x="1751" y="2259"/>
                </a:lnTo>
                <a:lnTo>
                  <a:pt x="1774" y="2282"/>
                </a:lnTo>
                <a:lnTo>
                  <a:pt x="1797" y="2303"/>
                </a:lnTo>
                <a:lnTo>
                  <a:pt x="1822" y="2324"/>
                </a:lnTo>
                <a:lnTo>
                  <a:pt x="1847" y="2345"/>
                </a:lnTo>
                <a:lnTo>
                  <a:pt x="1873" y="2365"/>
                </a:lnTo>
                <a:lnTo>
                  <a:pt x="1899" y="2384"/>
                </a:lnTo>
                <a:lnTo>
                  <a:pt x="1925" y="2403"/>
                </a:lnTo>
                <a:lnTo>
                  <a:pt x="1952" y="2421"/>
                </a:lnTo>
                <a:lnTo>
                  <a:pt x="1979" y="2438"/>
                </a:lnTo>
                <a:lnTo>
                  <a:pt x="2007" y="2455"/>
                </a:lnTo>
                <a:lnTo>
                  <a:pt x="2035" y="2472"/>
                </a:lnTo>
                <a:lnTo>
                  <a:pt x="2063" y="2487"/>
                </a:lnTo>
                <a:lnTo>
                  <a:pt x="2092" y="2502"/>
                </a:lnTo>
                <a:lnTo>
                  <a:pt x="2121" y="2517"/>
                </a:lnTo>
                <a:lnTo>
                  <a:pt x="2152" y="2530"/>
                </a:lnTo>
                <a:lnTo>
                  <a:pt x="2181" y="2542"/>
                </a:lnTo>
                <a:lnTo>
                  <a:pt x="2212" y="2555"/>
                </a:lnTo>
                <a:lnTo>
                  <a:pt x="2243" y="2566"/>
                </a:lnTo>
                <a:lnTo>
                  <a:pt x="2274" y="2577"/>
                </a:lnTo>
                <a:lnTo>
                  <a:pt x="2306" y="2587"/>
                </a:lnTo>
                <a:lnTo>
                  <a:pt x="2338" y="2596"/>
                </a:lnTo>
                <a:lnTo>
                  <a:pt x="2370" y="2605"/>
                </a:lnTo>
                <a:lnTo>
                  <a:pt x="2402" y="2613"/>
                </a:lnTo>
                <a:lnTo>
                  <a:pt x="2436" y="2620"/>
                </a:lnTo>
                <a:lnTo>
                  <a:pt x="2469" y="2626"/>
                </a:lnTo>
                <a:lnTo>
                  <a:pt x="2503" y="2631"/>
                </a:lnTo>
                <a:lnTo>
                  <a:pt x="2536" y="2636"/>
                </a:lnTo>
                <a:lnTo>
                  <a:pt x="2570" y="2640"/>
                </a:lnTo>
                <a:lnTo>
                  <a:pt x="2605" y="2643"/>
                </a:lnTo>
                <a:lnTo>
                  <a:pt x="2639" y="2645"/>
                </a:lnTo>
                <a:lnTo>
                  <a:pt x="2673" y="2646"/>
                </a:lnTo>
                <a:lnTo>
                  <a:pt x="2708" y="2647"/>
                </a:lnTo>
                <a:close/>
              </a:path>
            </a:pathLst>
          </a:custGeom>
          <a:solidFill>
            <a:schemeClr val="accent1"/>
          </a:solidFill>
          <a:ln>
            <a:noFill/>
          </a:ln>
        </p:spPr>
        <p:txBody>
          <a:bodyPr lIns="112864" tIns="56432" rIns="112864" bIns="56432"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
        <p:nvSpPr>
          <p:cNvPr id="22" name=" 2050"/>
          <p:cNvSpPr/>
          <p:nvPr/>
        </p:nvSpPr>
        <p:spPr bwMode="auto">
          <a:xfrm>
            <a:off x="6934210" y="3564764"/>
            <a:ext cx="457140" cy="525583"/>
          </a:xfrm>
          <a:custGeom>
            <a:avLst/>
            <a:gdLst>
              <a:gd name="T0" fmla="*/ 646796 w 5367"/>
              <a:gd name="T1" fmla="*/ 843536 h 6897"/>
              <a:gd name="T2" fmla="*/ 520861 w 5367"/>
              <a:gd name="T3" fmla="*/ 880824 h 6897"/>
              <a:gd name="T4" fmla="*/ 403764 w 5367"/>
              <a:gd name="T5" fmla="*/ 946285 h 6897"/>
              <a:gd name="T6" fmla="*/ 297714 w 5367"/>
              <a:gd name="T7" fmla="*/ 1036605 h 6897"/>
              <a:gd name="T8" fmla="*/ 204644 w 5367"/>
              <a:gd name="T9" fmla="*/ 1149850 h 6897"/>
              <a:gd name="T10" fmla="*/ 126487 w 5367"/>
              <a:gd name="T11" fmla="*/ 1282429 h 6897"/>
              <a:gd name="T12" fmla="*/ 65729 w 5367"/>
              <a:gd name="T13" fmla="*/ 1432134 h 6897"/>
              <a:gd name="T14" fmla="*/ 23475 w 5367"/>
              <a:gd name="T15" fmla="*/ 1595648 h 6897"/>
              <a:gd name="T16" fmla="*/ 2209 w 5367"/>
              <a:gd name="T17" fmla="*/ 1771316 h 6897"/>
              <a:gd name="T18" fmla="*/ 1481389 w 5367"/>
              <a:gd name="T19" fmla="*/ 1905000 h 6897"/>
              <a:gd name="T20" fmla="*/ 1480009 w 5367"/>
              <a:gd name="T21" fmla="*/ 1771316 h 6897"/>
              <a:gd name="T22" fmla="*/ 1459020 w 5367"/>
              <a:gd name="T23" fmla="*/ 1595648 h 6897"/>
              <a:gd name="T24" fmla="*/ 1417041 w 5367"/>
              <a:gd name="T25" fmla="*/ 1432134 h 6897"/>
              <a:gd name="T26" fmla="*/ 1355731 w 5367"/>
              <a:gd name="T27" fmla="*/ 1282429 h 6897"/>
              <a:gd name="T28" fmla="*/ 1277850 w 5367"/>
              <a:gd name="T29" fmla="*/ 1149850 h 6897"/>
              <a:gd name="T30" fmla="*/ 1184780 w 5367"/>
              <a:gd name="T31" fmla="*/ 1036605 h 6897"/>
              <a:gd name="T32" fmla="*/ 1078730 w 5367"/>
              <a:gd name="T33" fmla="*/ 946285 h 6897"/>
              <a:gd name="T34" fmla="*/ 961633 w 5367"/>
              <a:gd name="T35" fmla="*/ 880824 h 6897"/>
              <a:gd name="T36" fmla="*/ 835422 w 5367"/>
              <a:gd name="T37" fmla="*/ 843536 h 6897"/>
              <a:gd name="T38" fmla="*/ 747875 w 5367"/>
              <a:gd name="T39" fmla="*/ 731120 h 6897"/>
              <a:gd name="T40" fmla="*/ 805043 w 5367"/>
              <a:gd name="T41" fmla="*/ 726701 h 6897"/>
              <a:gd name="T42" fmla="*/ 868286 w 5367"/>
              <a:gd name="T43" fmla="*/ 711786 h 6897"/>
              <a:gd name="T44" fmla="*/ 926559 w 5367"/>
              <a:gd name="T45" fmla="*/ 686927 h 6897"/>
              <a:gd name="T46" fmla="*/ 979032 w 5367"/>
              <a:gd name="T47" fmla="*/ 653230 h 6897"/>
              <a:gd name="T48" fmla="*/ 1024876 w 5367"/>
              <a:gd name="T49" fmla="*/ 611246 h 6897"/>
              <a:gd name="T50" fmla="*/ 1063264 w 5367"/>
              <a:gd name="T51" fmla="*/ 562358 h 6897"/>
              <a:gd name="T52" fmla="*/ 1092815 w 5367"/>
              <a:gd name="T53" fmla="*/ 507945 h 6897"/>
              <a:gd name="T54" fmla="*/ 1112699 w 5367"/>
              <a:gd name="T55" fmla="*/ 448008 h 6897"/>
              <a:gd name="T56" fmla="*/ 1121813 w 5367"/>
              <a:gd name="T57" fmla="*/ 384204 h 6897"/>
              <a:gd name="T58" fmla="*/ 1120432 w 5367"/>
              <a:gd name="T59" fmla="*/ 328134 h 6897"/>
              <a:gd name="T60" fmla="*/ 1108004 w 5367"/>
              <a:gd name="T61" fmla="*/ 265711 h 6897"/>
              <a:gd name="T62" fmla="*/ 1085358 w 5367"/>
              <a:gd name="T63" fmla="*/ 207155 h 6897"/>
              <a:gd name="T64" fmla="*/ 1053322 w 5367"/>
              <a:gd name="T65" fmla="*/ 153847 h 6897"/>
              <a:gd name="T66" fmla="*/ 1012725 w 5367"/>
              <a:gd name="T67" fmla="*/ 107168 h 6897"/>
              <a:gd name="T68" fmla="*/ 964671 w 5367"/>
              <a:gd name="T69" fmla="*/ 67395 h 6897"/>
              <a:gd name="T70" fmla="*/ 910541 w 5367"/>
              <a:gd name="T71" fmla="*/ 36183 h 6897"/>
              <a:gd name="T72" fmla="*/ 850335 w 5367"/>
              <a:gd name="T73" fmla="*/ 14087 h 6897"/>
              <a:gd name="T74" fmla="*/ 786263 w 5367"/>
              <a:gd name="T75" fmla="*/ 1933 h 6897"/>
              <a:gd name="T76" fmla="*/ 728819 w 5367"/>
              <a:gd name="T77" fmla="*/ 276 h 6897"/>
              <a:gd name="T78" fmla="*/ 663366 w 5367"/>
              <a:gd name="T79" fmla="*/ 9391 h 6897"/>
              <a:gd name="T80" fmla="*/ 602332 w 5367"/>
              <a:gd name="T81" fmla="*/ 28726 h 6897"/>
              <a:gd name="T82" fmla="*/ 546545 w 5367"/>
              <a:gd name="T83" fmla="*/ 57451 h 6897"/>
              <a:gd name="T84" fmla="*/ 496282 w 5367"/>
              <a:gd name="T85" fmla="*/ 95015 h 6897"/>
              <a:gd name="T86" fmla="*/ 453751 w 5367"/>
              <a:gd name="T87" fmla="*/ 139761 h 6897"/>
              <a:gd name="T88" fmla="*/ 418954 w 5367"/>
              <a:gd name="T89" fmla="*/ 191411 h 6897"/>
              <a:gd name="T90" fmla="*/ 393546 w 5367"/>
              <a:gd name="T91" fmla="*/ 248310 h 6897"/>
              <a:gd name="T92" fmla="*/ 378356 w 5367"/>
              <a:gd name="T93" fmla="*/ 309628 h 6897"/>
              <a:gd name="T94" fmla="*/ 373938 w 5367"/>
              <a:gd name="T95" fmla="*/ 365698 h 6897"/>
              <a:gd name="T96" fmla="*/ 380013 w 5367"/>
              <a:gd name="T97" fmla="*/ 430054 h 6897"/>
              <a:gd name="T98" fmla="*/ 396584 w 5367"/>
              <a:gd name="T99" fmla="*/ 491096 h 6897"/>
              <a:gd name="T100" fmla="*/ 423372 w 5367"/>
              <a:gd name="T101" fmla="*/ 547719 h 6897"/>
              <a:gd name="T102" fmla="*/ 459551 w 5367"/>
              <a:gd name="T103" fmla="*/ 597988 h 6897"/>
              <a:gd name="T104" fmla="*/ 503186 w 5367"/>
              <a:gd name="T105" fmla="*/ 641905 h 6897"/>
              <a:gd name="T106" fmla="*/ 554278 w 5367"/>
              <a:gd name="T107" fmla="*/ 678088 h 6897"/>
              <a:gd name="T108" fmla="*/ 610894 w 5367"/>
              <a:gd name="T109" fmla="*/ 705709 h 6897"/>
              <a:gd name="T110" fmla="*/ 672756 w 5367"/>
              <a:gd name="T111" fmla="*/ 723662 h 6897"/>
              <a:gd name="T112" fmla="*/ 738209 w 5367"/>
              <a:gd name="T113" fmla="*/ 730844 h 6897"/>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5367" h="6897">
                <a:moveTo>
                  <a:pt x="2684" y="3025"/>
                </a:moveTo>
                <a:lnTo>
                  <a:pt x="2684" y="3025"/>
                </a:lnTo>
                <a:lnTo>
                  <a:pt x="2615" y="3026"/>
                </a:lnTo>
                <a:lnTo>
                  <a:pt x="2545" y="3029"/>
                </a:lnTo>
                <a:lnTo>
                  <a:pt x="2478" y="3035"/>
                </a:lnTo>
                <a:lnTo>
                  <a:pt x="2409" y="3043"/>
                </a:lnTo>
                <a:lnTo>
                  <a:pt x="2342" y="3054"/>
                </a:lnTo>
                <a:lnTo>
                  <a:pt x="2275" y="3066"/>
                </a:lnTo>
                <a:lnTo>
                  <a:pt x="2209" y="3081"/>
                </a:lnTo>
                <a:lnTo>
                  <a:pt x="2143" y="3099"/>
                </a:lnTo>
                <a:lnTo>
                  <a:pt x="2077" y="3118"/>
                </a:lnTo>
                <a:lnTo>
                  <a:pt x="2013" y="3140"/>
                </a:lnTo>
                <a:lnTo>
                  <a:pt x="1949" y="3163"/>
                </a:lnTo>
                <a:lnTo>
                  <a:pt x="1886" y="3189"/>
                </a:lnTo>
                <a:lnTo>
                  <a:pt x="1823" y="3217"/>
                </a:lnTo>
                <a:lnTo>
                  <a:pt x="1761" y="3247"/>
                </a:lnTo>
                <a:lnTo>
                  <a:pt x="1700" y="3279"/>
                </a:lnTo>
                <a:lnTo>
                  <a:pt x="1639" y="3313"/>
                </a:lnTo>
                <a:lnTo>
                  <a:pt x="1579" y="3349"/>
                </a:lnTo>
                <a:lnTo>
                  <a:pt x="1521" y="3386"/>
                </a:lnTo>
                <a:lnTo>
                  <a:pt x="1462" y="3426"/>
                </a:lnTo>
                <a:lnTo>
                  <a:pt x="1405" y="3468"/>
                </a:lnTo>
                <a:lnTo>
                  <a:pt x="1348" y="3511"/>
                </a:lnTo>
                <a:lnTo>
                  <a:pt x="1293" y="3556"/>
                </a:lnTo>
                <a:lnTo>
                  <a:pt x="1237" y="3603"/>
                </a:lnTo>
                <a:lnTo>
                  <a:pt x="1183" y="3651"/>
                </a:lnTo>
                <a:lnTo>
                  <a:pt x="1131" y="3702"/>
                </a:lnTo>
                <a:lnTo>
                  <a:pt x="1078" y="3753"/>
                </a:lnTo>
                <a:lnTo>
                  <a:pt x="1027" y="3807"/>
                </a:lnTo>
                <a:lnTo>
                  <a:pt x="976" y="3863"/>
                </a:lnTo>
                <a:lnTo>
                  <a:pt x="927" y="3920"/>
                </a:lnTo>
                <a:lnTo>
                  <a:pt x="880" y="3978"/>
                </a:lnTo>
                <a:lnTo>
                  <a:pt x="833" y="4038"/>
                </a:lnTo>
                <a:lnTo>
                  <a:pt x="786" y="4100"/>
                </a:lnTo>
                <a:lnTo>
                  <a:pt x="741" y="4163"/>
                </a:lnTo>
                <a:lnTo>
                  <a:pt x="698" y="4227"/>
                </a:lnTo>
                <a:lnTo>
                  <a:pt x="655" y="4293"/>
                </a:lnTo>
                <a:lnTo>
                  <a:pt x="613" y="4361"/>
                </a:lnTo>
                <a:lnTo>
                  <a:pt x="573" y="4429"/>
                </a:lnTo>
                <a:lnTo>
                  <a:pt x="533" y="4499"/>
                </a:lnTo>
                <a:lnTo>
                  <a:pt x="495" y="4570"/>
                </a:lnTo>
                <a:lnTo>
                  <a:pt x="458" y="4643"/>
                </a:lnTo>
                <a:lnTo>
                  <a:pt x="423" y="4717"/>
                </a:lnTo>
                <a:lnTo>
                  <a:pt x="388" y="4791"/>
                </a:lnTo>
                <a:lnTo>
                  <a:pt x="356" y="4868"/>
                </a:lnTo>
                <a:lnTo>
                  <a:pt x="324" y="4945"/>
                </a:lnTo>
                <a:lnTo>
                  <a:pt x="294" y="5024"/>
                </a:lnTo>
                <a:lnTo>
                  <a:pt x="265" y="5104"/>
                </a:lnTo>
                <a:lnTo>
                  <a:pt x="238" y="5185"/>
                </a:lnTo>
                <a:lnTo>
                  <a:pt x="211" y="5266"/>
                </a:lnTo>
                <a:lnTo>
                  <a:pt x="186" y="5349"/>
                </a:lnTo>
                <a:lnTo>
                  <a:pt x="163" y="5433"/>
                </a:lnTo>
                <a:lnTo>
                  <a:pt x="141" y="5518"/>
                </a:lnTo>
                <a:lnTo>
                  <a:pt x="121" y="5603"/>
                </a:lnTo>
                <a:lnTo>
                  <a:pt x="102" y="5690"/>
                </a:lnTo>
                <a:lnTo>
                  <a:pt x="85" y="5777"/>
                </a:lnTo>
                <a:lnTo>
                  <a:pt x="69" y="5866"/>
                </a:lnTo>
                <a:lnTo>
                  <a:pt x="54" y="5955"/>
                </a:lnTo>
                <a:lnTo>
                  <a:pt x="42" y="6045"/>
                </a:lnTo>
                <a:lnTo>
                  <a:pt x="31" y="6136"/>
                </a:lnTo>
                <a:lnTo>
                  <a:pt x="22" y="6227"/>
                </a:lnTo>
                <a:lnTo>
                  <a:pt x="14" y="6319"/>
                </a:lnTo>
                <a:lnTo>
                  <a:pt x="8" y="6413"/>
                </a:lnTo>
                <a:lnTo>
                  <a:pt x="4" y="6506"/>
                </a:lnTo>
                <a:lnTo>
                  <a:pt x="1" y="6600"/>
                </a:lnTo>
                <a:lnTo>
                  <a:pt x="0" y="6695"/>
                </a:lnTo>
                <a:lnTo>
                  <a:pt x="1" y="6796"/>
                </a:lnTo>
                <a:lnTo>
                  <a:pt x="5" y="6897"/>
                </a:lnTo>
                <a:lnTo>
                  <a:pt x="5364" y="6897"/>
                </a:lnTo>
                <a:lnTo>
                  <a:pt x="5366" y="6796"/>
                </a:lnTo>
                <a:lnTo>
                  <a:pt x="5367" y="6695"/>
                </a:lnTo>
                <a:lnTo>
                  <a:pt x="5367" y="6600"/>
                </a:lnTo>
                <a:lnTo>
                  <a:pt x="5364" y="6506"/>
                </a:lnTo>
                <a:lnTo>
                  <a:pt x="5359" y="6413"/>
                </a:lnTo>
                <a:lnTo>
                  <a:pt x="5353" y="6319"/>
                </a:lnTo>
                <a:lnTo>
                  <a:pt x="5346" y="6227"/>
                </a:lnTo>
                <a:lnTo>
                  <a:pt x="5337" y="6136"/>
                </a:lnTo>
                <a:lnTo>
                  <a:pt x="5325" y="6045"/>
                </a:lnTo>
                <a:lnTo>
                  <a:pt x="5313" y="5955"/>
                </a:lnTo>
                <a:lnTo>
                  <a:pt x="5298" y="5866"/>
                </a:lnTo>
                <a:lnTo>
                  <a:pt x="5283" y="5777"/>
                </a:lnTo>
                <a:lnTo>
                  <a:pt x="5266" y="5690"/>
                </a:lnTo>
                <a:lnTo>
                  <a:pt x="5247" y="5603"/>
                </a:lnTo>
                <a:lnTo>
                  <a:pt x="5226" y="5518"/>
                </a:lnTo>
                <a:lnTo>
                  <a:pt x="5205" y="5433"/>
                </a:lnTo>
                <a:lnTo>
                  <a:pt x="5181" y="5349"/>
                </a:lnTo>
                <a:lnTo>
                  <a:pt x="5157" y="5266"/>
                </a:lnTo>
                <a:lnTo>
                  <a:pt x="5131" y="5185"/>
                </a:lnTo>
                <a:lnTo>
                  <a:pt x="5103" y="5104"/>
                </a:lnTo>
                <a:lnTo>
                  <a:pt x="5073" y="5024"/>
                </a:lnTo>
                <a:lnTo>
                  <a:pt x="5043" y="4945"/>
                </a:lnTo>
                <a:lnTo>
                  <a:pt x="5012" y="4868"/>
                </a:lnTo>
                <a:lnTo>
                  <a:pt x="4979" y="4791"/>
                </a:lnTo>
                <a:lnTo>
                  <a:pt x="4945" y="4717"/>
                </a:lnTo>
                <a:lnTo>
                  <a:pt x="4909" y="4643"/>
                </a:lnTo>
                <a:lnTo>
                  <a:pt x="4872" y="4570"/>
                </a:lnTo>
                <a:lnTo>
                  <a:pt x="4834" y="4499"/>
                </a:lnTo>
                <a:lnTo>
                  <a:pt x="4796" y="4429"/>
                </a:lnTo>
                <a:lnTo>
                  <a:pt x="4755" y="4361"/>
                </a:lnTo>
                <a:lnTo>
                  <a:pt x="4713" y="4293"/>
                </a:lnTo>
                <a:lnTo>
                  <a:pt x="4671" y="4227"/>
                </a:lnTo>
                <a:lnTo>
                  <a:pt x="4627" y="4163"/>
                </a:lnTo>
                <a:lnTo>
                  <a:pt x="4582" y="4100"/>
                </a:lnTo>
                <a:lnTo>
                  <a:pt x="4536" y="4038"/>
                </a:lnTo>
                <a:lnTo>
                  <a:pt x="4489" y="3978"/>
                </a:lnTo>
                <a:lnTo>
                  <a:pt x="4440" y="3920"/>
                </a:lnTo>
                <a:lnTo>
                  <a:pt x="4391" y="3863"/>
                </a:lnTo>
                <a:lnTo>
                  <a:pt x="4340" y="3807"/>
                </a:lnTo>
                <a:lnTo>
                  <a:pt x="4290" y="3753"/>
                </a:lnTo>
                <a:lnTo>
                  <a:pt x="4238" y="3702"/>
                </a:lnTo>
                <a:lnTo>
                  <a:pt x="4184" y="3651"/>
                </a:lnTo>
                <a:lnTo>
                  <a:pt x="4130" y="3603"/>
                </a:lnTo>
                <a:lnTo>
                  <a:pt x="4076" y="3556"/>
                </a:lnTo>
                <a:lnTo>
                  <a:pt x="4020" y="3511"/>
                </a:lnTo>
                <a:lnTo>
                  <a:pt x="3963" y="3468"/>
                </a:lnTo>
                <a:lnTo>
                  <a:pt x="3906" y="3426"/>
                </a:lnTo>
                <a:lnTo>
                  <a:pt x="3848" y="3386"/>
                </a:lnTo>
                <a:lnTo>
                  <a:pt x="3788" y="3349"/>
                </a:lnTo>
                <a:lnTo>
                  <a:pt x="3728" y="3313"/>
                </a:lnTo>
                <a:lnTo>
                  <a:pt x="3668" y="3279"/>
                </a:lnTo>
                <a:lnTo>
                  <a:pt x="3607" y="3247"/>
                </a:lnTo>
                <a:lnTo>
                  <a:pt x="3545" y="3217"/>
                </a:lnTo>
                <a:lnTo>
                  <a:pt x="3482" y="3189"/>
                </a:lnTo>
                <a:lnTo>
                  <a:pt x="3419" y="3163"/>
                </a:lnTo>
                <a:lnTo>
                  <a:pt x="3355" y="3140"/>
                </a:lnTo>
                <a:lnTo>
                  <a:pt x="3290" y="3118"/>
                </a:lnTo>
                <a:lnTo>
                  <a:pt x="3225" y="3099"/>
                </a:lnTo>
                <a:lnTo>
                  <a:pt x="3159" y="3081"/>
                </a:lnTo>
                <a:lnTo>
                  <a:pt x="3093" y="3066"/>
                </a:lnTo>
                <a:lnTo>
                  <a:pt x="3025" y="3054"/>
                </a:lnTo>
                <a:lnTo>
                  <a:pt x="2958" y="3043"/>
                </a:lnTo>
                <a:lnTo>
                  <a:pt x="2891" y="3035"/>
                </a:lnTo>
                <a:lnTo>
                  <a:pt x="2822" y="3029"/>
                </a:lnTo>
                <a:lnTo>
                  <a:pt x="2753" y="3026"/>
                </a:lnTo>
                <a:lnTo>
                  <a:pt x="2684" y="3025"/>
                </a:lnTo>
                <a:close/>
                <a:moveTo>
                  <a:pt x="2708" y="2647"/>
                </a:moveTo>
                <a:lnTo>
                  <a:pt x="2708" y="2647"/>
                </a:lnTo>
                <a:lnTo>
                  <a:pt x="2743" y="2646"/>
                </a:lnTo>
                <a:lnTo>
                  <a:pt x="2778" y="2645"/>
                </a:lnTo>
                <a:lnTo>
                  <a:pt x="2813" y="2643"/>
                </a:lnTo>
                <a:lnTo>
                  <a:pt x="2847" y="2640"/>
                </a:lnTo>
                <a:lnTo>
                  <a:pt x="2882" y="2636"/>
                </a:lnTo>
                <a:lnTo>
                  <a:pt x="2915" y="2631"/>
                </a:lnTo>
                <a:lnTo>
                  <a:pt x="2949" y="2626"/>
                </a:lnTo>
                <a:lnTo>
                  <a:pt x="2982" y="2620"/>
                </a:lnTo>
                <a:lnTo>
                  <a:pt x="3014" y="2613"/>
                </a:lnTo>
                <a:lnTo>
                  <a:pt x="3047" y="2605"/>
                </a:lnTo>
                <a:lnTo>
                  <a:pt x="3079" y="2596"/>
                </a:lnTo>
                <a:lnTo>
                  <a:pt x="3112" y="2587"/>
                </a:lnTo>
                <a:lnTo>
                  <a:pt x="3144" y="2577"/>
                </a:lnTo>
                <a:lnTo>
                  <a:pt x="3175" y="2566"/>
                </a:lnTo>
                <a:lnTo>
                  <a:pt x="3205" y="2555"/>
                </a:lnTo>
                <a:lnTo>
                  <a:pt x="3236" y="2542"/>
                </a:lnTo>
                <a:lnTo>
                  <a:pt x="3266" y="2530"/>
                </a:lnTo>
                <a:lnTo>
                  <a:pt x="3297" y="2517"/>
                </a:lnTo>
                <a:lnTo>
                  <a:pt x="3326" y="2502"/>
                </a:lnTo>
                <a:lnTo>
                  <a:pt x="3355" y="2487"/>
                </a:lnTo>
                <a:lnTo>
                  <a:pt x="3383" y="2472"/>
                </a:lnTo>
                <a:lnTo>
                  <a:pt x="3411" y="2455"/>
                </a:lnTo>
                <a:lnTo>
                  <a:pt x="3439" y="2438"/>
                </a:lnTo>
                <a:lnTo>
                  <a:pt x="3466" y="2421"/>
                </a:lnTo>
                <a:lnTo>
                  <a:pt x="3493" y="2403"/>
                </a:lnTo>
                <a:lnTo>
                  <a:pt x="3519" y="2384"/>
                </a:lnTo>
                <a:lnTo>
                  <a:pt x="3545" y="2365"/>
                </a:lnTo>
                <a:lnTo>
                  <a:pt x="3571" y="2345"/>
                </a:lnTo>
                <a:lnTo>
                  <a:pt x="3596" y="2324"/>
                </a:lnTo>
                <a:lnTo>
                  <a:pt x="3619" y="2303"/>
                </a:lnTo>
                <a:lnTo>
                  <a:pt x="3643" y="2282"/>
                </a:lnTo>
                <a:lnTo>
                  <a:pt x="3667" y="2259"/>
                </a:lnTo>
                <a:lnTo>
                  <a:pt x="3689" y="2237"/>
                </a:lnTo>
                <a:lnTo>
                  <a:pt x="3711" y="2213"/>
                </a:lnTo>
                <a:lnTo>
                  <a:pt x="3733" y="2189"/>
                </a:lnTo>
                <a:lnTo>
                  <a:pt x="3754" y="2165"/>
                </a:lnTo>
                <a:lnTo>
                  <a:pt x="3774" y="2140"/>
                </a:lnTo>
                <a:lnTo>
                  <a:pt x="3795" y="2115"/>
                </a:lnTo>
                <a:lnTo>
                  <a:pt x="3814" y="2089"/>
                </a:lnTo>
                <a:lnTo>
                  <a:pt x="3832" y="2063"/>
                </a:lnTo>
                <a:lnTo>
                  <a:pt x="3850" y="2036"/>
                </a:lnTo>
                <a:lnTo>
                  <a:pt x="3868" y="2010"/>
                </a:lnTo>
                <a:lnTo>
                  <a:pt x="3884" y="1983"/>
                </a:lnTo>
                <a:lnTo>
                  <a:pt x="3900" y="1954"/>
                </a:lnTo>
                <a:lnTo>
                  <a:pt x="3915" y="1925"/>
                </a:lnTo>
                <a:lnTo>
                  <a:pt x="3930" y="1897"/>
                </a:lnTo>
                <a:lnTo>
                  <a:pt x="3944" y="1868"/>
                </a:lnTo>
                <a:lnTo>
                  <a:pt x="3957" y="1839"/>
                </a:lnTo>
                <a:lnTo>
                  <a:pt x="3970" y="1808"/>
                </a:lnTo>
                <a:lnTo>
                  <a:pt x="3981" y="1778"/>
                </a:lnTo>
                <a:lnTo>
                  <a:pt x="3993" y="1748"/>
                </a:lnTo>
                <a:lnTo>
                  <a:pt x="4003" y="1717"/>
                </a:lnTo>
                <a:lnTo>
                  <a:pt x="4012" y="1686"/>
                </a:lnTo>
                <a:lnTo>
                  <a:pt x="4021" y="1654"/>
                </a:lnTo>
                <a:lnTo>
                  <a:pt x="4029" y="1622"/>
                </a:lnTo>
                <a:lnTo>
                  <a:pt x="4036" y="1590"/>
                </a:lnTo>
                <a:lnTo>
                  <a:pt x="4042" y="1557"/>
                </a:lnTo>
                <a:lnTo>
                  <a:pt x="4048" y="1525"/>
                </a:lnTo>
                <a:lnTo>
                  <a:pt x="4052" y="1492"/>
                </a:lnTo>
                <a:lnTo>
                  <a:pt x="4057" y="1459"/>
                </a:lnTo>
                <a:lnTo>
                  <a:pt x="4060" y="1425"/>
                </a:lnTo>
                <a:lnTo>
                  <a:pt x="4062" y="1391"/>
                </a:lnTo>
                <a:lnTo>
                  <a:pt x="4063" y="1357"/>
                </a:lnTo>
                <a:lnTo>
                  <a:pt x="4063" y="1324"/>
                </a:lnTo>
                <a:lnTo>
                  <a:pt x="4063" y="1289"/>
                </a:lnTo>
                <a:lnTo>
                  <a:pt x="4062" y="1255"/>
                </a:lnTo>
                <a:lnTo>
                  <a:pt x="4060" y="1221"/>
                </a:lnTo>
                <a:lnTo>
                  <a:pt x="4057" y="1188"/>
                </a:lnTo>
                <a:lnTo>
                  <a:pt x="4052" y="1155"/>
                </a:lnTo>
                <a:lnTo>
                  <a:pt x="4048" y="1121"/>
                </a:lnTo>
                <a:lnTo>
                  <a:pt x="4042" y="1089"/>
                </a:lnTo>
                <a:lnTo>
                  <a:pt x="4036" y="1057"/>
                </a:lnTo>
                <a:lnTo>
                  <a:pt x="4029" y="1025"/>
                </a:lnTo>
                <a:lnTo>
                  <a:pt x="4021" y="993"/>
                </a:lnTo>
                <a:lnTo>
                  <a:pt x="4012" y="962"/>
                </a:lnTo>
                <a:lnTo>
                  <a:pt x="4003" y="930"/>
                </a:lnTo>
                <a:lnTo>
                  <a:pt x="3993" y="899"/>
                </a:lnTo>
                <a:lnTo>
                  <a:pt x="3981" y="868"/>
                </a:lnTo>
                <a:lnTo>
                  <a:pt x="3970" y="838"/>
                </a:lnTo>
                <a:lnTo>
                  <a:pt x="3957" y="809"/>
                </a:lnTo>
                <a:lnTo>
                  <a:pt x="3944" y="778"/>
                </a:lnTo>
                <a:lnTo>
                  <a:pt x="3930" y="750"/>
                </a:lnTo>
                <a:lnTo>
                  <a:pt x="3915" y="721"/>
                </a:lnTo>
                <a:lnTo>
                  <a:pt x="3900" y="693"/>
                </a:lnTo>
                <a:lnTo>
                  <a:pt x="3884" y="665"/>
                </a:lnTo>
                <a:lnTo>
                  <a:pt x="3868" y="638"/>
                </a:lnTo>
                <a:lnTo>
                  <a:pt x="3850" y="610"/>
                </a:lnTo>
                <a:lnTo>
                  <a:pt x="3832" y="584"/>
                </a:lnTo>
                <a:lnTo>
                  <a:pt x="3814" y="557"/>
                </a:lnTo>
                <a:lnTo>
                  <a:pt x="3795" y="532"/>
                </a:lnTo>
                <a:lnTo>
                  <a:pt x="3774" y="506"/>
                </a:lnTo>
                <a:lnTo>
                  <a:pt x="3754" y="481"/>
                </a:lnTo>
                <a:lnTo>
                  <a:pt x="3733" y="458"/>
                </a:lnTo>
                <a:lnTo>
                  <a:pt x="3711" y="433"/>
                </a:lnTo>
                <a:lnTo>
                  <a:pt x="3689" y="411"/>
                </a:lnTo>
                <a:lnTo>
                  <a:pt x="3667" y="388"/>
                </a:lnTo>
                <a:lnTo>
                  <a:pt x="3643" y="366"/>
                </a:lnTo>
                <a:lnTo>
                  <a:pt x="3619" y="344"/>
                </a:lnTo>
                <a:lnTo>
                  <a:pt x="3596" y="323"/>
                </a:lnTo>
                <a:lnTo>
                  <a:pt x="3571" y="303"/>
                </a:lnTo>
                <a:lnTo>
                  <a:pt x="3545" y="282"/>
                </a:lnTo>
                <a:lnTo>
                  <a:pt x="3519" y="263"/>
                </a:lnTo>
                <a:lnTo>
                  <a:pt x="3493" y="244"/>
                </a:lnTo>
                <a:lnTo>
                  <a:pt x="3466" y="226"/>
                </a:lnTo>
                <a:lnTo>
                  <a:pt x="3439" y="208"/>
                </a:lnTo>
                <a:lnTo>
                  <a:pt x="3411" y="191"/>
                </a:lnTo>
                <a:lnTo>
                  <a:pt x="3383" y="176"/>
                </a:lnTo>
                <a:lnTo>
                  <a:pt x="3355" y="160"/>
                </a:lnTo>
                <a:lnTo>
                  <a:pt x="3326" y="145"/>
                </a:lnTo>
                <a:lnTo>
                  <a:pt x="3297" y="131"/>
                </a:lnTo>
                <a:lnTo>
                  <a:pt x="3266" y="117"/>
                </a:lnTo>
                <a:lnTo>
                  <a:pt x="3236" y="104"/>
                </a:lnTo>
                <a:lnTo>
                  <a:pt x="3205" y="92"/>
                </a:lnTo>
                <a:lnTo>
                  <a:pt x="3175" y="80"/>
                </a:lnTo>
                <a:lnTo>
                  <a:pt x="3144" y="70"/>
                </a:lnTo>
                <a:lnTo>
                  <a:pt x="3112" y="60"/>
                </a:lnTo>
                <a:lnTo>
                  <a:pt x="3079" y="51"/>
                </a:lnTo>
                <a:lnTo>
                  <a:pt x="3047" y="42"/>
                </a:lnTo>
                <a:lnTo>
                  <a:pt x="3014" y="34"/>
                </a:lnTo>
                <a:lnTo>
                  <a:pt x="2982" y="27"/>
                </a:lnTo>
                <a:lnTo>
                  <a:pt x="2949" y="20"/>
                </a:lnTo>
                <a:lnTo>
                  <a:pt x="2915" y="15"/>
                </a:lnTo>
                <a:lnTo>
                  <a:pt x="2882" y="10"/>
                </a:lnTo>
                <a:lnTo>
                  <a:pt x="2847" y="7"/>
                </a:lnTo>
                <a:lnTo>
                  <a:pt x="2813" y="4"/>
                </a:lnTo>
                <a:lnTo>
                  <a:pt x="2778" y="1"/>
                </a:lnTo>
                <a:lnTo>
                  <a:pt x="2743" y="0"/>
                </a:lnTo>
                <a:lnTo>
                  <a:pt x="2708" y="0"/>
                </a:lnTo>
                <a:lnTo>
                  <a:pt x="2673" y="0"/>
                </a:lnTo>
                <a:lnTo>
                  <a:pt x="2639" y="1"/>
                </a:lnTo>
                <a:lnTo>
                  <a:pt x="2605" y="4"/>
                </a:lnTo>
                <a:lnTo>
                  <a:pt x="2570" y="7"/>
                </a:lnTo>
                <a:lnTo>
                  <a:pt x="2536" y="10"/>
                </a:lnTo>
                <a:lnTo>
                  <a:pt x="2503" y="15"/>
                </a:lnTo>
                <a:lnTo>
                  <a:pt x="2469" y="20"/>
                </a:lnTo>
                <a:lnTo>
                  <a:pt x="2436" y="27"/>
                </a:lnTo>
                <a:lnTo>
                  <a:pt x="2402" y="34"/>
                </a:lnTo>
                <a:lnTo>
                  <a:pt x="2370" y="42"/>
                </a:lnTo>
                <a:lnTo>
                  <a:pt x="2338" y="51"/>
                </a:lnTo>
                <a:lnTo>
                  <a:pt x="2306" y="60"/>
                </a:lnTo>
                <a:lnTo>
                  <a:pt x="2274" y="70"/>
                </a:lnTo>
                <a:lnTo>
                  <a:pt x="2243" y="80"/>
                </a:lnTo>
                <a:lnTo>
                  <a:pt x="2212" y="92"/>
                </a:lnTo>
                <a:lnTo>
                  <a:pt x="2181" y="104"/>
                </a:lnTo>
                <a:lnTo>
                  <a:pt x="2152" y="117"/>
                </a:lnTo>
                <a:lnTo>
                  <a:pt x="2121" y="131"/>
                </a:lnTo>
                <a:lnTo>
                  <a:pt x="2092" y="145"/>
                </a:lnTo>
                <a:lnTo>
                  <a:pt x="2063" y="160"/>
                </a:lnTo>
                <a:lnTo>
                  <a:pt x="2035" y="176"/>
                </a:lnTo>
                <a:lnTo>
                  <a:pt x="2007" y="191"/>
                </a:lnTo>
                <a:lnTo>
                  <a:pt x="1979" y="208"/>
                </a:lnTo>
                <a:lnTo>
                  <a:pt x="1952" y="226"/>
                </a:lnTo>
                <a:lnTo>
                  <a:pt x="1925" y="244"/>
                </a:lnTo>
                <a:lnTo>
                  <a:pt x="1899" y="263"/>
                </a:lnTo>
                <a:lnTo>
                  <a:pt x="1873" y="282"/>
                </a:lnTo>
                <a:lnTo>
                  <a:pt x="1847" y="303"/>
                </a:lnTo>
                <a:lnTo>
                  <a:pt x="1822" y="323"/>
                </a:lnTo>
                <a:lnTo>
                  <a:pt x="1797" y="344"/>
                </a:lnTo>
                <a:lnTo>
                  <a:pt x="1774" y="366"/>
                </a:lnTo>
                <a:lnTo>
                  <a:pt x="1751" y="388"/>
                </a:lnTo>
                <a:lnTo>
                  <a:pt x="1728" y="411"/>
                </a:lnTo>
                <a:lnTo>
                  <a:pt x="1706" y="433"/>
                </a:lnTo>
                <a:lnTo>
                  <a:pt x="1685" y="458"/>
                </a:lnTo>
                <a:lnTo>
                  <a:pt x="1664" y="481"/>
                </a:lnTo>
                <a:lnTo>
                  <a:pt x="1643" y="506"/>
                </a:lnTo>
                <a:lnTo>
                  <a:pt x="1623" y="532"/>
                </a:lnTo>
                <a:lnTo>
                  <a:pt x="1604" y="557"/>
                </a:lnTo>
                <a:lnTo>
                  <a:pt x="1586" y="584"/>
                </a:lnTo>
                <a:lnTo>
                  <a:pt x="1568" y="610"/>
                </a:lnTo>
                <a:lnTo>
                  <a:pt x="1550" y="638"/>
                </a:lnTo>
                <a:lnTo>
                  <a:pt x="1533" y="665"/>
                </a:lnTo>
                <a:lnTo>
                  <a:pt x="1517" y="693"/>
                </a:lnTo>
                <a:lnTo>
                  <a:pt x="1503" y="721"/>
                </a:lnTo>
                <a:lnTo>
                  <a:pt x="1488" y="750"/>
                </a:lnTo>
                <a:lnTo>
                  <a:pt x="1474" y="778"/>
                </a:lnTo>
                <a:lnTo>
                  <a:pt x="1461" y="809"/>
                </a:lnTo>
                <a:lnTo>
                  <a:pt x="1448" y="838"/>
                </a:lnTo>
                <a:lnTo>
                  <a:pt x="1436" y="868"/>
                </a:lnTo>
                <a:lnTo>
                  <a:pt x="1425" y="899"/>
                </a:lnTo>
                <a:lnTo>
                  <a:pt x="1415" y="930"/>
                </a:lnTo>
                <a:lnTo>
                  <a:pt x="1406" y="962"/>
                </a:lnTo>
                <a:lnTo>
                  <a:pt x="1397" y="993"/>
                </a:lnTo>
                <a:lnTo>
                  <a:pt x="1389" y="1025"/>
                </a:lnTo>
                <a:lnTo>
                  <a:pt x="1381" y="1057"/>
                </a:lnTo>
                <a:lnTo>
                  <a:pt x="1376" y="1089"/>
                </a:lnTo>
                <a:lnTo>
                  <a:pt x="1370" y="1121"/>
                </a:lnTo>
                <a:lnTo>
                  <a:pt x="1366" y="1155"/>
                </a:lnTo>
                <a:lnTo>
                  <a:pt x="1361" y="1188"/>
                </a:lnTo>
                <a:lnTo>
                  <a:pt x="1358" y="1221"/>
                </a:lnTo>
                <a:lnTo>
                  <a:pt x="1355" y="1255"/>
                </a:lnTo>
                <a:lnTo>
                  <a:pt x="1354" y="1289"/>
                </a:lnTo>
                <a:lnTo>
                  <a:pt x="1354" y="1324"/>
                </a:lnTo>
                <a:lnTo>
                  <a:pt x="1354" y="1357"/>
                </a:lnTo>
                <a:lnTo>
                  <a:pt x="1355" y="1391"/>
                </a:lnTo>
                <a:lnTo>
                  <a:pt x="1358" y="1425"/>
                </a:lnTo>
                <a:lnTo>
                  <a:pt x="1361" y="1459"/>
                </a:lnTo>
                <a:lnTo>
                  <a:pt x="1366" y="1492"/>
                </a:lnTo>
                <a:lnTo>
                  <a:pt x="1370" y="1525"/>
                </a:lnTo>
                <a:lnTo>
                  <a:pt x="1376" y="1557"/>
                </a:lnTo>
                <a:lnTo>
                  <a:pt x="1381" y="1590"/>
                </a:lnTo>
                <a:lnTo>
                  <a:pt x="1389" y="1622"/>
                </a:lnTo>
                <a:lnTo>
                  <a:pt x="1397" y="1654"/>
                </a:lnTo>
                <a:lnTo>
                  <a:pt x="1406" y="1686"/>
                </a:lnTo>
                <a:lnTo>
                  <a:pt x="1415" y="1717"/>
                </a:lnTo>
                <a:lnTo>
                  <a:pt x="1425" y="1748"/>
                </a:lnTo>
                <a:lnTo>
                  <a:pt x="1436" y="1778"/>
                </a:lnTo>
                <a:lnTo>
                  <a:pt x="1448" y="1808"/>
                </a:lnTo>
                <a:lnTo>
                  <a:pt x="1461" y="1839"/>
                </a:lnTo>
                <a:lnTo>
                  <a:pt x="1474" y="1868"/>
                </a:lnTo>
                <a:lnTo>
                  <a:pt x="1488" y="1897"/>
                </a:lnTo>
                <a:lnTo>
                  <a:pt x="1503" y="1925"/>
                </a:lnTo>
                <a:lnTo>
                  <a:pt x="1517" y="1954"/>
                </a:lnTo>
                <a:lnTo>
                  <a:pt x="1533" y="1983"/>
                </a:lnTo>
                <a:lnTo>
                  <a:pt x="1550" y="2010"/>
                </a:lnTo>
                <a:lnTo>
                  <a:pt x="1568" y="2036"/>
                </a:lnTo>
                <a:lnTo>
                  <a:pt x="1586" y="2063"/>
                </a:lnTo>
                <a:lnTo>
                  <a:pt x="1604" y="2089"/>
                </a:lnTo>
                <a:lnTo>
                  <a:pt x="1623" y="2115"/>
                </a:lnTo>
                <a:lnTo>
                  <a:pt x="1643" y="2140"/>
                </a:lnTo>
                <a:lnTo>
                  <a:pt x="1664" y="2165"/>
                </a:lnTo>
                <a:lnTo>
                  <a:pt x="1685" y="2189"/>
                </a:lnTo>
                <a:lnTo>
                  <a:pt x="1706" y="2213"/>
                </a:lnTo>
                <a:lnTo>
                  <a:pt x="1728" y="2237"/>
                </a:lnTo>
                <a:lnTo>
                  <a:pt x="1751" y="2259"/>
                </a:lnTo>
                <a:lnTo>
                  <a:pt x="1774" y="2282"/>
                </a:lnTo>
                <a:lnTo>
                  <a:pt x="1797" y="2303"/>
                </a:lnTo>
                <a:lnTo>
                  <a:pt x="1822" y="2324"/>
                </a:lnTo>
                <a:lnTo>
                  <a:pt x="1847" y="2345"/>
                </a:lnTo>
                <a:lnTo>
                  <a:pt x="1873" y="2365"/>
                </a:lnTo>
                <a:lnTo>
                  <a:pt x="1899" y="2384"/>
                </a:lnTo>
                <a:lnTo>
                  <a:pt x="1925" y="2403"/>
                </a:lnTo>
                <a:lnTo>
                  <a:pt x="1952" y="2421"/>
                </a:lnTo>
                <a:lnTo>
                  <a:pt x="1979" y="2438"/>
                </a:lnTo>
                <a:lnTo>
                  <a:pt x="2007" y="2455"/>
                </a:lnTo>
                <a:lnTo>
                  <a:pt x="2035" y="2472"/>
                </a:lnTo>
                <a:lnTo>
                  <a:pt x="2063" y="2487"/>
                </a:lnTo>
                <a:lnTo>
                  <a:pt x="2092" y="2502"/>
                </a:lnTo>
                <a:lnTo>
                  <a:pt x="2121" y="2517"/>
                </a:lnTo>
                <a:lnTo>
                  <a:pt x="2152" y="2530"/>
                </a:lnTo>
                <a:lnTo>
                  <a:pt x="2181" y="2542"/>
                </a:lnTo>
                <a:lnTo>
                  <a:pt x="2212" y="2555"/>
                </a:lnTo>
                <a:lnTo>
                  <a:pt x="2243" y="2566"/>
                </a:lnTo>
                <a:lnTo>
                  <a:pt x="2274" y="2577"/>
                </a:lnTo>
                <a:lnTo>
                  <a:pt x="2306" y="2587"/>
                </a:lnTo>
                <a:lnTo>
                  <a:pt x="2338" y="2596"/>
                </a:lnTo>
                <a:lnTo>
                  <a:pt x="2370" y="2605"/>
                </a:lnTo>
                <a:lnTo>
                  <a:pt x="2402" y="2613"/>
                </a:lnTo>
                <a:lnTo>
                  <a:pt x="2436" y="2620"/>
                </a:lnTo>
                <a:lnTo>
                  <a:pt x="2469" y="2626"/>
                </a:lnTo>
                <a:lnTo>
                  <a:pt x="2503" y="2631"/>
                </a:lnTo>
                <a:lnTo>
                  <a:pt x="2536" y="2636"/>
                </a:lnTo>
                <a:lnTo>
                  <a:pt x="2570" y="2640"/>
                </a:lnTo>
                <a:lnTo>
                  <a:pt x="2605" y="2643"/>
                </a:lnTo>
                <a:lnTo>
                  <a:pt x="2639" y="2645"/>
                </a:lnTo>
                <a:lnTo>
                  <a:pt x="2673" y="2646"/>
                </a:lnTo>
                <a:lnTo>
                  <a:pt x="2708" y="2647"/>
                </a:lnTo>
                <a:close/>
              </a:path>
            </a:pathLst>
          </a:custGeom>
          <a:solidFill>
            <a:schemeClr val="accent1"/>
          </a:solidFill>
          <a:ln>
            <a:noFill/>
          </a:ln>
        </p:spPr>
        <p:txBody>
          <a:bodyPr lIns="112864" tIns="56432" rIns="112864" bIns="56432"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
        <p:nvSpPr>
          <p:cNvPr id="23" name=" 2050"/>
          <p:cNvSpPr/>
          <p:nvPr/>
        </p:nvSpPr>
        <p:spPr bwMode="auto">
          <a:xfrm>
            <a:off x="7104727" y="1913381"/>
            <a:ext cx="482537" cy="639910"/>
          </a:xfrm>
          <a:custGeom>
            <a:avLst/>
            <a:gdLst>
              <a:gd name="T0" fmla="*/ 646796 w 5367"/>
              <a:gd name="T1" fmla="*/ 843536 h 6897"/>
              <a:gd name="T2" fmla="*/ 520861 w 5367"/>
              <a:gd name="T3" fmla="*/ 880824 h 6897"/>
              <a:gd name="T4" fmla="*/ 403764 w 5367"/>
              <a:gd name="T5" fmla="*/ 946285 h 6897"/>
              <a:gd name="T6" fmla="*/ 297714 w 5367"/>
              <a:gd name="T7" fmla="*/ 1036605 h 6897"/>
              <a:gd name="T8" fmla="*/ 204644 w 5367"/>
              <a:gd name="T9" fmla="*/ 1149850 h 6897"/>
              <a:gd name="T10" fmla="*/ 126487 w 5367"/>
              <a:gd name="T11" fmla="*/ 1282429 h 6897"/>
              <a:gd name="T12" fmla="*/ 65729 w 5367"/>
              <a:gd name="T13" fmla="*/ 1432134 h 6897"/>
              <a:gd name="T14" fmla="*/ 23475 w 5367"/>
              <a:gd name="T15" fmla="*/ 1595648 h 6897"/>
              <a:gd name="T16" fmla="*/ 2209 w 5367"/>
              <a:gd name="T17" fmla="*/ 1771316 h 6897"/>
              <a:gd name="T18" fmla="*/ 1481389 w 5367"/>
              <a:gd name="T19" fmla="*/ 1905000 h 6897"/>
              <a:gd name="T20" fmla="*/ 1480009 w 5367"/>
              <a:gd name="T21" fmla="*/ 1771316 h 6897"/>
              <a:gd name="T22" fmla="*/ 1459020 w 5367"/>
              <a:gd name="T23" fmla="*/ 1595648 h 6897"/>
              <a:gd name="T24" fmla="*/ 1417041 w 5367"/>
              <a:gd name="T25" fmla="*/ 1432134 h 6897"/>
              <a:gd name="T26" fmla="*/ 1355731 w 5367"/>
              <a:gd name="T27" fmla="*/ 1282429 h 6897"/>
              <a:gd name="T28" fmla="*/ 1277850 w 5367"/>
              <a:gd name="T29" fmla="*/ 1149850 h 6897"/>
              <a:gd name="T30" fmla="*/ 1184780 w 5367"/>
              <a:gd name="T31" fmla="*/ 1036605 h 6897"/>
              <a:gd name="T32" fmla="*/ 1078730 w 5367"/>
              <a:gd name="T33" fmla="*/ 946285 h 6897"/>
              <a:gd name="T34" fmla="*/ 961633 w 5367"/>
              <a:gd name="T35" fmla="*/ 880824 h 6897"/>
              <a:gd name="T36" fmla="*/ 835422 w 5367"/>
              <a:gd name="T37" fmla="*/ 843536 h 6897"/>
              <a:gd name="T38" fmla="*/ 747875 w 5367"/>
              <a:gd name="T39" fmla="*/ 731120 h 6897"/>
              <a:gd name="T40" fmla="*/ 805043 w 5367"/>
              <a:gd name="T41" fmla="*/ 726701 h 6897"/>
              <a:gd name="T42" fmla="*/ 868286 w 5367"/>
              <a:gd name="T43" fmla="*/ 711786 h 6897"/>
              <a:gd name="T44" fmla="*/ 926559 w 5367"/>
              <a:gd name="T45" fmla="*/ 686927 h 6897"/>
              <a:gd name="T46" fmla="*/ 979032 w 5367"/>
              <a:gd name="T47" fmla="*/ 653230 h 6897"/>
              <a:gd name="T48" fmla="*/ 1024876 w 5367"/>
              <a:gd name="T49" fmla="*/ 611246 h 6897"/>
              <a:gd name="T50" fmla="*/ 1063264 w 5367"/>
              <a:gd name="T51" fmla="*/ 562358 h 6897"/>
              <a:gd name="T52" fmla="*/ 1092815 w 5367"/>
              <a:gd name="T53" fmla="*/ 507945 h 6897"/>
              <a:gd name="T54" fmla="*/ 1112699 w 5367"/>
              <a:gd name="T55" fmla="*/ 448008 h 6897"/>
              <a:gd name="T56" fmla="*/ 1121813 w 5367"/>
              <a:gd name="T57" fmla="*/ 384204 h 6897"/>
              <a:gd name="T58" fmla="*/ 1120432 w 5367"/>
              <a:gd name="T59" fmla="*/ 328134 h 6897"/>
              <a:gd name="T60" fmla="*/ 1108004 w 5367"/>
              <a:gd name="T61" fmla="*/ 265711 h 6897"/>
              <a:gd name="T62" fmla="*/ 1085358 w 5367"/>
              <a:gd name="T63" fmla="*/ 207155 h 6897"/>
              <a:gd name="T64" fmla="*/ 1053322 w 5367"/>
              <a:gd name="T65" fmla="*/ 153847 h 6897"/>
              <a:gd name="T66" fmla="*/ 1012725 w 5367"/>
              <a:gd name="T67" fmla="*/ 107168 h 6897"/>
              <a:gd name="T68" fmla="*/ 964671 w 5367"/>
              <a:gd name="T69" fmla="*/ 67395 h 6897"/>
              <a:gd name="T70" fmla="*/ 910541 w 5367"/>
              <a:gd name="T71" fmla="*/ 36183 h 6897"/>
              <a:gd name="T72" fmla="*/ 850335 w 5367"/>
              <a:gd name="T73" fmla="*/ 14087 h 6897"/>
              <a:gd name="T74" fmla="*/ 786263 w 5367"/>
              <a:gd name="T75" fmla="*/ 1933 h 6897"/>
              <a:gd name="T76" fmla="*/ 728819 w 5367"/>
              <a:gd name="T77" fmla="*/ 276 h 6897"/>
              <a:gd name="T78" fmla="*/ 663366 w 5367"/>
              <a:gd name="T79" fmla="*/ 9391 h 6897"/>
              <a:gd name="T80" fmla="*/ 602332 w 5367"/>
              <a:gd name="T81" fmla="*/ 28726 h 6897"/>
              <a:gd name="T82" fmla="*/ 546545 w 5367"/>
              <a:gd name="T83" fmla="*/ 57451 h 6897"/>
              <a:gd name="T84" fmla="*/ 496282 w 5367"/>
              <a:gd name="T85" fmla="*/ 95015 h 6897"/>
              <a:gd name="T86" fmla="*/ 453751 w 5367"/>
              <a:gd name="T87" fmla="*/ 139761 h 6897"/>
              <a:gd name="T88" fmla="*/ 418954 w 5367"/>
              <a:gd name="T89" fmla="*/ 191411 h 6897"/>
              <a:gd name="T90" fmla="*/ 393546 w 5367"/>
              <a:gd name="T91" fmla="*/ 248310 h 6897"/>
              <a:gd name="T92" fmla="*/ 378356 w 5367"/>
              <a:gd name="T93" fmla="*/ 309628 h 6897"/>
              <a:gd name="T94" fmla="*/ 373938 w 5367"/>
              <a:gd name="T95" fmla="*/ 365698 h 6897"/>
              <a:gd name="T96" fmla="*/ 380013 w 5367"/>
              <a:gd name="T97" fmla="*/ 430054 h 6897"/>
              <a:gd name="T98" fmla="*/ 396584 w 5367"/>
              <a:gd name="T99" fmla="*/ 491096 h 6897"/>
              <a:gd name="T100" fmla="*/ 423372 w 5367"/>
              <a:gd name="T101" fmla="*/ 547719 h 6897"/>
              <a:gd name="T102" fmla="*/ 459551 w 5367"/>
              <a:gd name="T103" fmla="*/ 597988 h 6897"/>
              <a:gd name="T104" fmla="*/ 503186 w 5367"/>
              <a:gd name="T105" fmla="*/ 641905 h 6897"/>
              <a:gd name="T106" fmla="*/ 554278 w 5367"/>
              <a:gd name="T107" fmla="*/ 678088 h 6897"/>
              <a:gd name="T108" fmla="*/ 610894 w 5367"/>
              <a:gd name="T109" fmla="*/ 705709 h 6897"/>
              <a:gd name="T110" fmla="*/ 672756 w 5367"/>
              <a:gd name="T111" fmla="*/ 723662 h 6897"/>
              <a:gd name="T112" fmla="*/ 738209 w 5367"/>
              <a:gd name="T113" fmla="*/ 730844 h 6897"/>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5367" h="6897">
                <a:moveTo>
                  <a:pt x="2684" y="3025"/>
                </a:moveTo>
                <a:lnTo>
                  <a:pt x="2684" y="3025"/>
                </a:lnTo>
                <a:lnTo>
                  <a:pt x="2615" y="3026"/>
                </a:lnTo>
                <a:lnTo>
                  <a:pt x="2545" y="3029"/>
                </a:lnTo>
                <a:lnTo>
                  <a:pt x="2478" y="3035"/>
                </a:lnTo>
                <a:lnTo>
                  <a:pt x="2409" y="3043"/>
                </a:lnTo>
                <a:lnTo>
                  <a:pt x="2342" y="3054"/>
                </a:lnTo>
                <a:lnTo>
                  <a:pt x="2275" y="3066"/>
                </a:lnTo>
                <a:lnTo>
                  <a:pt x="2209" y="3081"/>
                </a:lnTo>
                <a:lnTo>
                  <a:pt x="2143" y="3099"/>
                </a:lnTo>
                <a:lnTo>
                  <a:pt x="2077" y="3118"/>
                </a:lnTo>
                <a:lnTo>
                  <a:pt x="2013" y="3140"/>
                </a:lnTo>
                <a:lnTo>
                  <a:pt x="1949" y="3163"/>
                </a:lnTo>
                <a:lnTo>
                  <a:pt x="1886" y="3189"/>
                </a:lnTo>
                <a:lnTo>
                  <a:pt x="1823" y="3217"/>
                </a:lnTo>
                <a:lnTo>
                  <a:pt x="1761" y="3247"/>
                </a:lnTo>
                <a:lnTo>
                  <a:pt x="1700" y="3279"/>
                </a:lnTo>
                <a:lnTo>
                  <a:pt x="1639" y="3313"/>
                </a:lnTo>
                <a:lnTo>
                  <a:pt x="1579" y="3349"/>
                </a:lnTo>
                <a:lnTo>
                  <a:pt x="1521" y="3386"/>
                </a:lnTo>
                <a:lnTo>
                  <a:pt x="1462" y="3426"/>
                </a:lnTo>
                <a:lnTo>
                  <a:pt x="1405" y="3468"/>
                </a:lnTo>
                <a:lnTo>
                  <a:pt x="1348" y="3511"/>
                </a:lnTo>
                <a:lnTo>
                  <a:pt x="1293" y="3556"/>
                </a:lnTo>
                <a:lnTo>
                  <a:pt x="1237" y="3603"/>
                </a:lnTo>
                <a:lnTo>
                  <a:pt x="1183" y="3651"/>
                </a:lnTo>
                <a:lnTo>
                  <a:pt x="1131" y="3702"/>
                </a:lnTo>
                <a:lnTo>
                  <a:pt x="1078" y="3753"/>
                </a:lnTo>
                <a:lnTo>
                  <a:pt x="1027" y="3807"/>
                </a:lnTo>
                <a:lnTo>
                  <a:pt x="976" y="3863"/>
                </a:lnTo>
                <a:lnTo>
                  <a:pt x="927" y="3920"/>
                </a:lnTo>
                <a:lnTo>
                  <a:pt x="880" y="3978"/>
                </a:lnTo>
                <a:lnTo>
                  <a:pt x="833" y="4038"/>
                </a:lnTo>
                <a:lnTo>
                  <a:pt x="786" y="4100"/>
                </a:lnTo>
                <a:lnTo>
                  <a:pt x="741" y="4163"/>
                </a:lnTo>
                <a:lnTo>
                  <a:pt x="698" y="4227"/>
                </a:lnTo>
                <a:lnTo>
                  <a:pt x="655" y="4293"/>
                </a:lnTo>
                <a:lnTo>
                  <a:pt x="613" y="4361"/>
                </a:lnTo>
                <a:lnTo>
                  <a:pt x="573" y="4429"/>
                </a:lnTo>
                <a:lnTo>
                  <a:pt x="533" y="4499"/>
                </a:lnTo>
                <a:lnTo>
                  <a:pt x="495" y="4570"/>
                </a:lnTo>
                <a:lnTo>
                  <a:pt x="458" y="4643"/>
                </a:lnTo>
                <a:lnTo>
                  <a:pt x="423" y="4717"/>
                </a:lnTo>
                <a:lnTo>
                  <a:pt x="388" y="4791"/>
                </a:lnTo>
                <a:lnTo>
                  <a:pt x="356" y="4868"/>
                </a:lnTo>
                <a:lnTo>
                  <a:pt x="324" y="4945"/>
                </a:lnTo>
                <a:lnTo>
                  <a:pt x="294" y="5024"/>
                </a:lnTo>
                <a:lnTo>
                  <a:pt x="265" y="5104"/>
                </a:lnTo>
                <a:lnTo>
                  <a:pt x="238" y="5185"/>
                </a:lnTo>
                <a:lnTo>
                  <a:pt x="211" y="5266"/>
                </a:lnTo>
                <a:lnTo>
                  <a:pt x="186" y="5349"/>
                </a:lnTo>
                <a:lnTo>
                  <a:pt x="163" y="5433"/>
                </a:lnTo>
                <a:lnTo>
                  <a:pt x="141" y="5518"/>
                </a:lnTo>
                <a:lnTo>
                  <a:pt x="121" y="5603"/>
                </a:lnTo>
                <a:lnTo>
                  <a:pt x="102" y="5690"/>
                </a:lnTo>
                <a:lnTo>
                  <a:pt x="85" y="5777"/>
                </a:lnTo>
                <a:lnTo>
                  <a:pt x="69" y="5866"/>
                </a:lnTo>
                <a:lnTo>
                  <a:pt x="54" y="5955"/>
                </a:lnTo>
                <a:lnTo>
                  <a:pt x="42" y="6045"/>
                </a:lnTo>
                <a:lnTo>
                  <a:pt x="31" y="6136"/>
                </a:lnTo>
                <a:lnTo>
                  <a:pt x="22" y="6227"/>
                </a:lnTo>
                <a:lnTo>
                  <a:pt x="14" y="6319"/>
                </a:lnTo>
                <a:lnTo>
                  <a:pt x="8" y="6413"/>
                </a:lnTo>
                <a:lnTo>
                  <a:pt x="4" y="6506"/>
                </a:lnTo>
                <a:lnTo>
                  <a:pt x="1" y="6600"/>
                </a:lnTo>
                <a:lnTo>
                  <a:pt x="0" y="6695"/>
                </a:lnTo>
                <a:lnTo>
                  <a:pt x="1" y="6796"/>
                </a:lnTo>
                <a:lnTo>
                  <a:pt x="5" y="6897"/>
                </a:lnTo>
                <a:lnTo>
                  <a:pt x="5364" y="6897"/>
                </a:lnTo>
                <a:lnTo>
                  <a:pt x="5366" y="6796"/>
                </a:lnTo>
                <a:lnTo>
                  <a:pt x="5367" y="6695"/>
                </a:lnTo>
                <a:lnTo>
                  <a:pt x="5367" y="6600"/>
                </a:lnTo>
                <a:lnTo>
                  <a:pt x="5364" y="6506"/>
                </a:lnTo>
                <a:lnTo>
                  <a:pt x="5359" y="6413"/>
                </a:lnTo>
                <a:lnTo>
                  <a:pt x="5353" y="6319"/>
                </a:lnTo>
                <a:lnTo>
                  <a:pt x="5346" y="6227"/>
                </a:lnTo>
                <a:lnTo>
                  <a:pt x="5337" y="6136"/>
                </a:lnTo>
                <a:lnTo>
                  <a:pt x="5325" y="6045"/>
                </a:lnTo>
                <a:lnTo>
                  <a:pt x="5313" y="5955"/>
                </a:lnTo>
                <a:lnTo>
                  <a:pt x="5298" y="5866"/>
                </a:lnTo>
                <a:lnTo>
                  <a:pt x="5283" y="5777"/>
                </a:lnTo>
                <a:lnTo>
                  <a:pt x="5266" y="5690"/>
                </a:lnTo>
                <a:lnTo>
                  <a:pt x="5247" y="5603"/>
                </a:lnTo>
                <a:lnTo>
                  <a:pt x="5226" y="5518"/>
                </a:lnTo>
                <a:lnTo>
                  <a:pt x="5205" y="5433"/>
                </a:lnTo>
                <a:lnTo>
                  <a:pt x="5181" y="5349"/>
                </a:lnTo>
                <a:lnTo>
                  <a:pt x="5157" y="5266"/>
                </a:lnTo>
                <a:lnTo>
                  <a:pt x="5131" y="5185"/>
                </a:lnTo>
                <a:lnTo>
                  <a:pt x="5103" y="5104"/>
                </a:lnTo>
                <a:lnTo>
                  <a:pt x="5073" y="5024"/>
                </a:lnTo>
                <a:lnTo>
                  <a:pt x="5043" y="4945"/>
                </a:lnTo>
                <a:lnTo>
                  <a:pt x="5012" y="4868"/>
                </a:lnTo>
                <a:lnTo>
                  <a:pt x="4979" y="4791"/>
                </a:lnTo>
                <a:lnTo>
                  <a:pt x="4945" y="4717"/>
                </a:lnTo>
                <a:lnTo>
                  <a:pt x="4909" y="4643"/>
                </a:lnTo>
                <a:lnTo>
                  <a:pt x="4872" y="4570"/>
                </a:lnTo>
                <a:lnTo>
                  <a:pt x="4834" y="4499"/>
                </a:lnTo>
                <a:lnTo>
                  <a:pt x="4796" y="4429"/>
                </a:lnTo>
                <a:lnTo>
                  <a:pt x="4755" y="4361"/>
                </a:lnTo>
                <a:lnTo>
                  <a:pt x="4713" y="4293"/>
                </a:lnTo>
                <a:lnTo>
                  <a:pt x="4671" y="4227"/>
                </a:lnTo>
                <a:lnTo>
                  <a:pt x="4627" y="4163"/>
                </a:lnTo>
                <a:lnTo>
                  <a:pt x="4582" y="4100"/>
                </a:lnTo>
                <a:lnTo>
                  <a:pt x="4536" y="4038"/>
                </a:lnTo>
                <a:lnTo>
                  <a:pt x="4489" y="3978"/>
                </a:lnTo>
                <a:lnTo>
                  <a:pt x="4440" y="3920"/>
                </a:lnTo>
                <a:lnTo>
                  <a:pt x="4391" y="3863"/>
                </a:lnTo>
                <a:lnTo>
                  <a:pt x="4340" y="3807"/>
                </a:lnTo>
                <a:lnTo>
                  <a:pt x="4290" y="3753"/>
                </a:lnTo>
                <a:lnTo>
                  <a:pt x="4238" y="3702"/>
                </a:lnTo>
                <a:lnTo>
                  <a:pt x="4184" y="3651"/>
                </a:lnTo>
                <a:lnTo>
                  <a:pt x="4130" y="3603"/>
                </a:lnTo>
                <a:lnTo>
                  <a:pt x="4076" y="3556"/>
                </a:lnTo>
                <a:lnTo>
                  <a:pt x="4020" y="3511"/>
                </a:lnTo>
                <a:lnTo>
                  <a:pt x="3963" y="3468"/>
                </a:lnTo>
                <a:lnTo>
                  <a:pt x="3906" y="3426"/>
                </a:lnTo>
                <a:lnTo>
                  <a:pt x="3848" y="3386"/>
                </a:lnTo>
                <a:lnTo>
                  <a:pt x="3788" y="3349"/>
                </a:lnTo>
                <a:lnTo>
                  <a:pt x="3728" y="3313"/>
                </a:lnTo>
                <a:lnTo>
                  <a:pt x="3668" y="3279"/>
                </a:lnTo>
                <a:lnTo>
                  <a:pt x="3607" y="3247"/>
                </a:lnTo>
                <a:lnTo>
                  <a:pt x="3545" y="3217"/>
                </a:lnTo>
                <a:lnTo>
                  <a:pt x="3482" y="3189"/>
                </a:lnTo>
                <a:lnTo>
                  <a:pt x="3419" y="3163"/>
                </a:lnTo>
                <a:lnTo>
                  <a:pt x="3355" y="3140"/>
                </a:lnTo>
                <a:lnTo>
                  <a:pt x="3290" y="3118"/>
                </a:lnTo>
                <a:lnTo>
                  <a:pt x="3225" y="3099"/>
                </a:lnTo>
                <a:lnTo>
                  <a:pt x="3159" y="3081"/>
                </a:lnTo>
                <a:lnTo>
                  <a:pt x="3093" y="3066"/>
                </a:lnTo>
                <a:lnTo>
                  <a:pt x="3025" y="3054"/>
                </a:lnTo>
                <a:lnTo>
                  <a:pt x="2958" y="3043"/>
                </a:lnTo>
                <a:lnTo>
                  <a:pt x="2891" y="3035"/>
                </a:lnTo>
                <a:lnTo>
                  <a:pt x="2822" y="3029"/>
                </a:lnTo>
                <a:lnTo>
                  <a:pt x="2753" y="3026"/>
                </a:lnTo>
                <a:lnTo>
                  <a:pt x="2684" y="3025"/>
                </a:lnTo>
                <a:close/>
                <a:moveTo>
                  <a:pt x="2708" y="2647"/>
                </a:moveTo>
                <a:lnTo>
                  <a:pt x="2708" y="2647"/>
                </a:lnTo>
                <a:lnTo>
                  <a:pt x="2743" y="2646"/>
                </a:lnTo>
                <a:lnTo>
                  <a:pt x="2778" y="2645"/>
                </a:lnTo>
                <a:lnTo>
                  <a:pt x="2813" y="2643"/>
                </a:lnTo>
                <a:lnTo>
                  <a:pt x="2847" y="2640"/>
                </a:lnTo>
                <a:lnTo>
                  <a:pt x="2882" y="2636"/>
                </a:lnTo>
                <a:lnTo>
                  <a:pt x="2915" y="2631"/>
                </a:lnTo>
                <a:lnTo>
                  <a:pt x="2949" y="2626"/>
                </a:lnTo>
                <a:lnTo>
                  <a:pt x="2982" y="2620"/>
                </a:lnTo>
                <a:lnTo>
                  <a:pt x="3014" y="2613"/>
                </a:lnTo>
                <a:lnTo>
                  <a:pt x="3047" y="2605"/>
                </a:lnTo>
                <a:lnTo>
                  <a:pt x="3079" y="2596"/>
                </a:lnTo>
                <a:lnTo>
                  <a:pt x="3112" y="2587"/>
                </a:lnTo>
                <a:lnTo>
                  <a:pt x="3144" y="2577"/>
                </a:lnTo>
                <a:lnTo>
                  <a:pt x="3175" y="2566"/>
                </a:lnTo>
                <a:lnTo>
                  <a:pt x="3205" y="2555"/>
                </a:lnTo>
                <a:lnTo>
                  <a:pt x="3236" y="2542"/>
                </a:lnTo>
                <a:lnTo>
                  <a:pt x="3266" y="2530"/>
                </a:lnTo>
                <a:lnTo>
                  <a:pt x="3297" y="2517"/>
                </a:lnTo>
                <a:lnTo>
                  <a:pt x="3326" y="2502"/>
                </a:lnTo>
                <a:lnTo>
                  <a:pt x="3355" y="2487"/>
                </a:lnTo>
                <a:lnTo>
                  <a:pt x="3383" y="2472"/>
                </a:lnTo>
                <a:lnTo>
                  <a:pt x="3411" y="2455"/>
                </a:lnTo>
                <a:lnTo>
                  <a:pt x="3439" y="2438"/>
                </a:lnTo>
                <a:lnTo>
                  <a:pt x="3466" y="2421"/>
                </a:lnTo>
                <a:lnTo>
                  <a:pt x="3493" y="2403"/>
                </a:lnTo>
                <a:lnTo>
                  <a:pt x="3519" y="2384"/>
                </a:lnTo>
                <a:lnTo>
                  <a:pt x="3545" y="2365"/>
                </a:lnTo>
                <a:lnTo>
                  <a:pt x="3571" y="2345"/>
                </a:lnTo>
                <a:lnTo>
                  <a:pt x="3596" y="2324"/>
                </a:lnTo>
                <a:lnTo>
                  <a:pt x="3619" y="2303"/>
                </a:lnTo>
                <a:lnTo>
                  <a:pt x="3643" y="2282"/>
                </a:lnTo>
                <a:lnTo>
                  <a:pt x="3667" y="2259"/>
                </a:lnTo>
                <a:lnTo>
                  <a:pt x="3689" y="2237"/>
                </a:lnTo>
                <a:lnTo>
                  <a:pt x="3711" y="2213"/>
                </a:lnTo>
                <a:lnTo>
                  <a:pt x="3733" y="2189"/>
                </a:lnTo>
                <a:lnTo>
                  <a:pt x="3754" y="2165"/>
                </a:lnTo>
                <a:lnTo>
                  <a:pt x="3774" y="2140"/>
                </a:lnTo>
                <a:lnTo>
                  <a:pt x="3795" y="2115"/>
                </a:lnTo>
                <a:lnTo>
                  <a:pt x="3814" y="2089"/>
                </a:lnTo>
                <a:lnTo>
                  <a:pt x="3832" y="2063"/>
                </a:lnTo>
                <a:lnTo>
                  <a:pt x="3850" y="2036"/>
                </a:lnTo>
                <a:lnTo>
                  <a:pt x="3868" y="2010"/>
                </a:lnTo>
                <a:lnTo>
                  <a:pt x="3884" y="1983"/>
                </a:lnTo>
                <a:lnTo>
                  <a:pt x="3900" y="1954"/>
                </a:lnTo>
                <a:lnTo>
                  <a:pt x="3915" y="1925"/>
                </a:lnTo>
                <a:lnTo>
                  <a:pt x="3930" y="1897"/>
                </a:lnTo>
                <a:lnTo>
                  <a:pt x="3944" y="1868"/>
                </a:lnTo>
                <a:lnTo>
                  <a:pt x="3957" y="1839"/>
                </a:lnTo>
                <a:lnTo>
                  <a:pt x="3970" y="1808"/>
                </a:lnTo>
                <a:lnTo>
                  <a:pt x="3981" y="1778"/>
                </a:lnTo>
                <a:lnTo>
                  <a:pt x="3993" y="1748"/>
                </a:lnTo>
                <a:lnTo>
                  <a:pt x="4003" y="1717"/>
                </a:lnTo>
                <a:lnTo>
                  <a:pt x="4012" y="1686"/>
                </a:lnTo>
                <a:lnTo>
                  <a:pt x="4021" y="1654"/>
                </a:lnTo>
                <a:lnTo>
                  <a:pt x="4029" y="1622"/>
                </a:lnTo>
                <a:lnTo>
                  <a:pt x="4036" y="1590"/>
                </a:lnTo>
                <a:lnTo>
                  <a:pt x="4042" y="1557"/>
                </a:lnTo>
                <a:lnTo>
                  <a:pt x="4048" y="1525"/>
                </a:lnTo>
                <a:lnTo>
                  <a:pt x="4052" y="1492"/>
                </a:lnTo>
                <a:lnTo>
                  <a:pt x="4057" y="1459"/>
                </a:lnTo>
                <a:lnTo>
                  <a:pt x="4060" y="1425"/>
                </a:lnTo>
                <a:lnTo>
                  <a:pt x="4062" y="1391"/>
                </a:lnTo>
                <a:lnTo>
                  <a:pt x="4063" y="1357"/>
                </a:lnTo>
                <a:lnTo>
                  <a:pt x="4063" y="1324"/>
                </a:lnTo>
                <a:lnTo>
                  <a:pt x="4063" y="1289"/>
                </a:lnTo>
                <a:lnTo>
                  <a:pt x="4062" y="1255"/>
                </a:lnTo>
                <a:lnTo>
                  <a:pt x="4060" y="1221"/>
                </a:lnTo>
                <a:lnTo>
                  <a:pt x="4057" y="1188"/>
                </a:lnTo>
                <a:lnTo>
                  <a:pt x="4052" y="1155"/>
                </a:lnTo>
                <a:lnTo>
                  <a:pt x="4048" y="1121"/>
                </a:lnTo>
                <a:lnTo>
                  <a:pt x="4042" y="1089"/>
                </a:lnTo>
                <a:lnTo>
                  <a:pt x="4036" y="1057"/>
                </a:lnTo>
                <a:lnTo>
                  <a:pt x="4029" y="1025"/>
                </a:lnTo>
                <a:lnTo>
                  <a:pt x="4021" y="993"/>
                </a:lnTo>
                <a:lnTo>
                  <a:pt x="4012" y="962"/>
                </a:lnTo>
                <a:lnTo>
                  <a:pt x="4003" y="930"/>
                </a:lnTo>
                <a:lnTo>
                  <a:pt x="3993" y="899"/>
                </a:lnTo>
                <a:lnTo>
                  <a:pt x="3981" y="868"/>
                </a:lnTo>
                <a:lnTo>
                  <a:pt x="3970" y="838"/>
                </a:lnTo>
                <a:lnTo>
                  <a:pt x="3957" y="809"/>
                </a:lnTo>
                <a:lnTo>
                  <a:pt x="3944" y="778"/>
                </a:lnTo>
                <a:lnTo>
                  <a:pt x="3930" y="750"/>
                </a:lnTo>
                <a:lnTo>
                  <a:pt x="3915" y="721"/>
                </a:lnTo>
                <a:lnTo>
                  <a:pt x="3900" y="693"/>
                </a:lnTo>
                <a:lnTo>
                  <a:pt x="3884" y="665"/>
                </a:lnTo>
                <a:lnTo>
                  <a:pt x="3868" y="638"/>
                </a:lnTo>
                <a:lnTo>
                  <a:pt x="3850" y="610"/>
                </a:lnTo>
                <a:lnTo>
                  <a:pt x="3832" y="584"/>
                </a:lnTo>
                <a:lnTo>
                  <a:pt x="3814" y="557"/>
                </a:lnTo>
                <a:lnTo>
                  <a:pt x="3795" y="532"/>
                </a:lnTo>
                <a:lnTo>
                  <a:pt x="3774" y="506"/>
                </a:lnTo>
                <a:lnTo>
                  <a:pt x="3754" y="481"/>
                </a:lnTo>
                <a:lnTo>
                  <a:pt x="3733" y="458"/>
                </a:lnTo>
                <a:lnTo>
                  <a:pt x="3711" y="433"/>
                </a:lnTo>
                <a:lnTo>
                  <a:pt x="3689" y="411"/>
                </a:lnTo>
                <a:lnTo>
                  <a:pt x="3667" y="388"/>
                </a:lnTo>
                <a:lnTo>
                  <a:pt x="3643" y="366"/>
                </a:lnTo>
                <a:lnTo>
                  <a:pt x="3619" y="344"/>
                </a:lnTo>
                <a:lnTo>
                  <a:pt x="3596" y="323"/>
                </a:lnTo>
                <a:lnTo>
                  <a:pt x="3571" y="303"/>
                </a:lnTo>
                <a:lnTo>
                  <a:pt x="3545" y="282"/>
                </a:lnTo>
                <a:lnTo>
                  <a:pt x="3519" y="263"/>
                </a:lnTo>
                <a:lnTo>
                  <a:pt x="3493" y="244"/>
                </a:lnTo>
                <a:lnTo>
                  <a:pt x="3466" y="226"/>
                </a:lnTo>
                <a:lnTo>
                  <a:pt x="3439" y="208"/>
                </a:lnTo>
                <a:lnTo>
                  <a:pt x="3411" y="191"/>
                </a:lnTo>
                <a:lnTo>
                  <a:pt x="3383" y="176"/>
                </a:lnTo>
                <a:lnTo>
                  <a:pt x="3355" y="160"/>
                </a:lnTo>
                <a:lnTo>
                  <a:pt x="3326" y="145"/>
                </a:lnTo>
                <a:lnTo>
                  <a:pt x="3297" y="131"/>
                </a:lnTo>
                <a:lnTo>
                  <a:pt x="3266" y="117"/>
                </a:lnTo>
                <a:lnTo>
                  <a:pt x="3236" y="104"/>
                </a:lnTo>
                <a:lnTo>
                  <a:pt x="3205" y="92"/>
                </a:lnTo>
                <a:lnTo>
                  <a:pt x="3175" y="80"/>
                </a:lnTo>
                <a:lnTo>
                  <a:pt x="3144" y="70"/>
                </a:lnTo>
                <a:lnTo>
                  <a:pt x="3112" y="60"/>
                </a:lnTo>
                <a:lnTo>
                  <a:pt x="3079" y="51"/>
                </a:lnTo>
                <a:lnTo>
                  <a:pt x="3047" y="42"/>
                </a:lnTo>
                <a:lnTo>
                  <a:pt x="3014" y="34"/>
                </a:lnTo>
                <a:lnTo>
                  <a:pt x="2982" y="27"/>
                </a:lnTo>
                <a:lnTo>
                  <a:pt x="2949" y="20"/>
                </a:lnTo>
                <a:lnTo>
                  <a:pt x="2915" y="15"/>
                </a:lnTo>
                <a:lnTo>
                  <a:pt x="2882" y="10"/>
                </a:lnTo>
                <a:lnTo>
                  <a:pt x="2847" y="7"/>
                </a:lnTo>
                <a:lnTo>
                  <a:pt x="2813" y="4"/>
                </a:lnTo>
                <a:lnTo>
                  <a:pt x="2778" y="1"/>
                </a:lnTo>
                <a:lnTo>
                  <a:pt x="2743" y="0"/>
                </a:lnTo>
                <a:lnTo>
                  <a:pt x="2708" y="0"/>
                </a:lnTo>
                <a:lnTo>
                  <a:pt x="2673" y="0"/>
                </a:lnTo>
                <a:lnTo>
                  <a:pt x="2639" y="1"/>
                </a:lnTo>
                <a:lnTo>
                  <a:pt x="2605" y="4"/>
                </a:lnTo>
                <a:lnTo>
                  <a:pt x="2570" y="7"/>
                </a:lnTo>
                <a:lnTo>
                  <a:pt x="2536" y="10"/>
                </a:lnTo>
                <a:lnTo>
                  <a:pt x="2503" y="15"/>
                </a:lnTo>
                <a:lnTo>
                  <a:pt x="2469" y="20"/>
                </a:lnTo>
                <a:lnTo>
                  <a:pt x="2436" y="27"/>
                </a:lnTo>
                <a:lnTo>
                  <a:pt x="2402" y="34"/>
                </a:lnTo>
                <a:lnTo>
                  <a:pt x="2370" y="42"/>
                </a:lnTo>
                <a:lnTo>
                  <a:pt x="2338" y="51"/>
                </a:lnTo>
                <a:lnTo>
                  <a:pt x="2306" y="60"/>
                </a:lnTo>
                <a:lnTo>
                  <a:pt x="2274" y="70"/>
                </a:lnTo>
                <a:lnTo>
                  <a:pt x="2243" y="80"/>
                </a:lnTo>
                <a:lnTo>
                  <a:pt x="2212" y="92"/>
                </a:lnTo>
                <a:lnTo>
                  <a:pt x="2181" y="104"/>
                </a:lnTo>
                <a:lnTo>
                  <a:pt x="2152" y="117"/>
                </a:lnTo>
                <a:lnTo>
                  <a:pt x="2121" y="131"/>
                </a:lnTo>
                <a:lnTo>
                  <a:pt x="2092" y="145"/>
                </a:lnTo>
                <a:lnTo>
                  <a:pt x="2063" y="160"/>
                </a:lnTo>
                <a:lnTo>
                  <a:pt x="2035" y="176"/>
                </a:lnTo>
                <a:lnTo>
                  <a:pt x="2007" y="191"/>
                </a:lnTo>
                <a:lnTo>
                  <a:pt x="1979" y="208"/>
                </a:lnTo>
                <a:lnTo>
                  <a:pt x="1952" y="226"/>
                </a:lnTo>
                <a:lnTo>
                  <a:pt x="1925" y="244"/>
                </a:lnTo>
                <a:lnTo>
                  <a:pt x="1899" y="263"/>
                </a:lnTo>
                <a:lnTo>
                  <a:pt x="1873" y="282"/>
                </a:lnTo>
                <a:lnTo>
                  <a:pt x="1847" y="303"/>
                </a:lnTo>
                <a:lnTo>
                  <a:pt x="1822" y="323"/>
                </a:lnTo>
                <a:lnTo>
                  <a:pt x="1797" y="344"/>
                </a:lnTo>
                <a:lnTo>
                  <a:pt x="1774" y="366"/>
                </a:lnTo>
                <a:lnTo>
                  <a:pt x="1751" y="388"/>
                </a:lnTo>
                <a:lnTo>
                  <a:pt x="1728" y="411"/>
                </a:lnTo>
                <a:lnTo>
                  <a:pt x="1706" y="433"/>
                </a:lnTo>
                <a:lnTo>
                  <a:pt x="1685" y="458"/>
                </a:lnTo>
                <a:lnTo>
                  <a:pt x="1664" y="481"/>
                </a:lnTo>
                <a:lnTo>
                  <a:pt x="1643" y="506"/>
                </a:lnTo>
                <a:lnTo>
                  <a:pt x="1623" y="532"/>
                </a:lnTo>
                <a:lnTo>
                  <a:pt x="1604" y="557"/>
                </a:lnTo>
                <a:lnTo>
                  <a:pt x="1586" y="584"/>
                </a:lnTo>
                <a:lnTo>
                  <a:pt x="1568" y="610"/>
                </a:lnTo>
                <a:lnTo>
                  <a:pt x="1550" y="638"/>
                </a:lnTo>
                <a:lnTo>
                  <a:pt x="1533" y="665"/>
                </a:lnTo>
                <a:lnTo>
                  <a:pt x="1517" y="693"/>
                </a:lnTo>
                <a:lnTo>
                  <a:pt x="1503" y="721"/>
                </a:lnTo>
                <a:lnTo>
                  <a:pt x="1488" y="750"/>
                </a:lnTo>
                <a:lnTo>
                  <a:pt x="1474" y="778"/>
                </a:lnTo>
                <a:lnTo>
                  <a:pt x="1461" y="809"/>
                </a:lnTo>
                <a:lnTo>
                  <a:pt x="1448" y="838"/>
                </a:lnTo>
                <a:lnTo>
                  <a:pt x="1436" y="868"/>
                </a:lnTo>
                <a:lnTo>
                  <a:pt x="1425" y="899"/>
                </a:lnTo>
                <a:lnTo>
                  <a:pt x="1415" y="930"/>
                </a:lnTo>
                <a:lnTo>
                  <a:pt x="1406" y="962"/>
                </a:lnTo>
                <a:lnTo>
                  <a:pt x="1397" y="993"/>
                </a:lnTo>
                <a:lnTo>
                  <a:pt x="1389" y="1025"/>
                </a:lnTo>
                <a:lnTo>
                  <a:pt x="1381" y="1057"/>
                </a:lnTo>
                <a:lnTo>
                  <a:pt x="1376" y="1089"/>
                </a:lnTo>
                <a:lnTo>
                  <a:pt x="1370" y="1121"/>
                </a:lnTo>
                <a:lnTo>
                  <a:pt x="1366" y="1155"/>
                </a:lnTo>
                <a:lnTo>
                  <a:pt x="1361" y="1188"/>
                </a:lnTo>
                <a:lnTo>
                  <a:pt x="1358" y="1221"/>
                </a:lnTo>
                <a:lnTo>
                  <a:pt x="1355" y="1255"/>
                </a:lnTo>
                <a:lnTo>
                  <a:pt x="1354" y="1289"/>
                </a:lnTo>
                <a:lnTo>
                  <a:pt x="1354" y="1324"/>
                </a:lnTo>
                <a:lnTo>
                  <a:pt x="1354" y="1357"/>
                </a:lnTo>
                <a:lnTo>
                  <a:pt x="1355" y="1391"/>
                </a:lnTo>
                <a:lnTo>
                  <a:pt x="1358" y="1425"/>
                </a:lnTo>
                <a:lnTo>
                  <a:pt x="1361" y="1459"/>
                </a:lnTo>
                <a:lnTo>
                  <a:pt x="1366" y="1492"/>
                </a:lnTo>
                <a:lnTo>
                  <a:pt x="1370" y="1525"/>
                </a:lnTo>
                <a:lnTo>
                  <a:pt x="1376" y="1557"/>
                </a:lnTo>
                <a:lnTo>
                  <a:pt x="1381" y="1590"/>
                </a:lnTo>
                <a:lnTo>
                  <a:pt x="1389" y="1622"/>
                </a:lnTo>
                <a:lnTo>
                  <a:pt x="1397" y="1654"/>
                </a:lnTo>
                <a:lnTo>
                  <a:pt x="1406" y="1686"/>
                </a:lnTo>
                <a:lnTo>
                  <a:pt x="1415" y="1717"/>
                </a:lnTo>
                <a:lnTo>
                  <a:pt x="1425" y="1748"/>
                </a:lnTo>
                <a:lnTo>
                  <a:pt x="1436" y="1778"/>
                </a:lnTo>
                <a:lnTo>
                  <a:pt x="1448" y="1808"/>
                </a:lnTo>
                <a:lnTo>
                  <a:pt x="1461" y="1839"/>
                </a:lnTo>
                <a:lnTo>
                  <a:pt x="1474" y="1868"/>
                </a:lnTo>
                <a:lnTo>
                  <a:pt x="1488" y="1897"/>
                </a:lnTo>
                <a:lnTo>
                  <a:pt x="1503" y="1925"/>
                </a:lnTo>
                <a:lnTo>
                  <a:pt x="1517" y="1954"/>
                </a:lnTo>
                <a:lnTo>
                  <a:pt x="1533" y="1983"/>
                </a:lnTo>
                <a:lnTo>
                  <a:pt x="1550" y="2010"/>
                </a:lnTo>
                <a:lnTo>
                  <a:pt x="1568" y="2036"/>
                </a:lnTo>
                <a:lnTo>
                  <a:pt x="1586" y="2063"/>
                </a:lnTo>
                <a:lnTo>
                  <a:pt x="1604" y="2089"/>
                </a:lnTo>
                <a:lnTo>
                  <a:pt x="1623" y="2115"/>
                </a:lnTo>
                <a:lnTo>
                  <a:pt x="1643" y="2140"/>
                </a:lnTo>
                <a:lnTo>
                  <a:pt x="1664" y="2165"/>
                </a:lnTo>
                <a:lnTo>
                  <a:pt x="1685" y="2189"/>
                </a:lnTo>
                <a:lnTo>
                  <a:pt x="1706" y="2213"/>
                </a:lnTo>
                <a:lnTo>
                  <a:pt x="1728" y="2237"/>
                </a:lnTo>
                <a:lnTo>
                  <a:pt x="1751" y="2259"/>
                </a:lnTo>
                <a:lnTo>
                  <a:pt x="1774" y="2282"/>
                </a:lnTo>
                <a:lnTo>
                  <a:pt x="1797" y="2303"/>
                </a:lnTo>
                <a:lnTo>
                  <a:pt x="1822" y="2324"/>
                </a:lnTo>
                <a:lnTo>
                  <a:pt x="1847" y="2345"/>
                </a:lnTo>
                <a:lnTo>
                  <a:pt x="1873" y="2365"/>
                </a:lnTo>
                <a:lnTo>
                  <a:pt x="1899" y="2384"/>
                </a:lnTo>
                <a:lnTo>
                  <a:pt x="1925" y="2403"/>
                </a:lnTo>
                <a:lnTo>
                  <a:pt x="1952" y="2421"/>
                </a:lnTo>
                <a:lnTo>
                  <a:pt x="1979" y="2438"/>
                </a:lnTo>
                <a:lnTo>
                  <a:pt x="2007" y="2455"/>
                </a:lnTo>
                <a:lnTo>
                  <a:pt x="2035" y="2472"/>
                </a:lnTo>
                <a:lnTo>
                  <a:pt x="2063" y="2487"/>
                </a:lnTo>
                <a:lnTo>
                  <a:pt x="2092" y="2502"/>
                </a:lnTo>
                <a:lnTo>
                  <a:pt x="2121" y="2517"/>
                </a:lnTo>
                <a:lnTo>
                  <a:pt x="2152" y="2530"/>
                </a:lnTo>
                <a:lnTo>
                  <a:pt x="2181" y="2542"/>
                </a:lnTo>
                <a:lnTo>
                  <a:pt x="2212" y="2555"/>
                </a:lnTo>
                <a:lnTo>
                  <a:pt x="2243" y="2566"/>
                </a:lnTo>
                <a:lnTo>
                  <a:pt x="2274" y="2577"/>
                </a:lnTo>
                <a:lnTo>
                  <a:pt x="2306" y="2587"/>
                </a:lnTo>
                <a:lnTo>
                  <a:pt x="2338" y="2596"/>
                </a:lnTo>
                <a:lnTo>
                  <a:pt x="2370" y="2605"/>
                </a:lnTo>
                <a:lnTo>
                  <a:pt x="2402" y="2613"/>
                </a:lnTo>
                <a:lnTo>
                  <a:pt x="2436" y="2620"/>
                </a:lnTo>
                <a:lnTo>
                  <a:pt x="2469" y="2626"/>
                </a:lnTo>
                <a:lnTo>
                  <a:pt x="2503" y="2631"/>
                </a:lnTo>
                <a:lnTo>
                  <a:pt x="2536" y="2636"/>
                </a:lnTo>
                <a:lnTo>
                  <a:pt x="2570" y="2640"/>
                </a:lnTo>
                <a:lnTo>
                  <a:pt x="2605" y="2643"/>
                </a:lnTo>
                <a:lnTo>
                  <a:pt x="2639" y="2645"/>
                </a:lnTo>
                <a:lnTo>
                  <a:pt x="2673" y="2646"/>
                </a:lnTo>
                <a:lnTo>
                  <a:pt x="2708" y="2647"/>
                </a:lnTo>
                <a:close/>
              </a:path>
            </a:pathLst>
          </a:custGeom>
          <a:solidFill>
            <a:schemeClr val="accent1"/>
          </a:solidFill>
          <a:ln>
            <a:noFill/>
          </a:ln>
        </p:spPr>
        <p:txBody>
          <a:bodyPr lIns="112864" tIns="56432" rIns="112864" bIns="56432"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
        <p:nvSpPr>
          <p:cNvPr id="24" name=" 2050"/>
          <p:cNvSpPr/>
          <p:nvPr/>
        </p:nvSpPr>
        <p:spPr bwMode="auto">
          <a:xfrm>
            <a:off x="1539530" y="3509187"/>
            <a:ext cx="455023" cy="604978"/>
          </a:xfrm>
          <a:custGeom>
            <a:avLst/>
            <a:gdLst>
              <a:gd name="T0" fmla="*/ 646796 w 5367"/>
              <a:gd name="T1" fmla="*/ 843536 h 6897"/>
              <a:gd name="T2" fmla="*/ 520861 w 5367"/>
              <a:gd name="T3" fmla="*/ 880824 h 6897"/>
              <a:gd name="T4" fmla="*/ 403764 w 5367"/>
              <a:gd name="T5" fmla="*/ 946285 h 6897"/>
              <a:gd name="T6" fmla="*/ 297714 w 5367"/>
              <a:gd name="T7" fmla="*/ 1036605 h 6897"/>
              <a:gd name="T8" fmla="*/ 204644 w 5367"/>
              <a:gd name="T9" fmla="*/ 1149850 h 6897"/>
              <a:gd name="T10" fmla="*/ 126487 w 5367"/>
              <a:gd name="T11" fmla="*/ 1282429 h 6897"/>
              <a:gd name="T12" fmla="*/ 65729 w 5367"/>
              <a:gd name="T13" fmla="*/ 1432134 h 6897"/>
              <a:gd name="T14" fmla="*/ 23475 w 5367"/>
              <a:gd name="T15" fmla="*/ 1595648 h 6897"/>
              <a:gd name="T16" fmla="*/ 2209 w 5367"/>
              <a:gd name="T17" fmla="*/ 1771316 h 6897"/>
              <a:gd name="T18" fmla="*/ 1481389 w 5367"/>
              <a:gd name="T19" fmla="*/ 1905000 h 6897"/>
              <a:gd name="T20" fmla="*/ 1480009 w 5367"/>
              <a:gd name="T21" fmla="*/ 1771316 h 6897"/>
              <a:gd name="T22" fmla="*/ 1459020 w 5367"/>
              <a:gd name="T23" fmla="*/ 1595648 h 6897"/>
              <a:gd name="T24" fmla="*/ 1417041 w 5367"/>
              <a:gd name="T25" fmla="*/ 1432134 h 6897"/>
              <a:gd name="T26" fmla="*/ 1355731 w 5367"/>
              <a:gd name="T27" fmla="*/ 1282429 h 6897"/>
              <a:gd name="T28" fmla="*/ 1277850 w 5367"/>
              <a:gd name="T29" fmla="*/ 1149850 h 6897"/>
              <a:gd name="T30" fmla="*/ 1184780 w 5367"/>
              <a:gd name="T31" fmla="*/ 1036605 h 6897"/>
              <a:gd name="T32" fmla="*/ 1078730 w 5367"/>
              <a:gd name="T33" fmla="*/ 946285 h 6897"/>
              <a:gd name="T34" fmla="*/ 961633 w 5367"/>
              <a:gd name="T35" fmla="*/ 880824 h 6897"/>
              <a:gd name="T36" fmla="*/ 835422 w 5367"/>
              <a:gd name="T37" fmla="*/ 843536 h 6897"/>
              <a:gd name="T38" fmla="*/ 747875 w 5367"/>
              <a:gd name="T39" fmla="*/ 731120 h 6897"/>
              <a:gd name="T40" fmla="*/ 805043 w 5367"/>
              <a:gd name="T41" fmla="*/ 726701 h 6897"/>
              <a:gd name="T42" fmla="*/ 868286 w 5367"/>
              <a:gd name="T43" fmla="*/ 711786 h 6897"/>
              <a:gd name="T44" fmla="*/ 926559 w 5367"/>
              <a:gd name="T45" fmla="*/ 686927 h 6897"/>
              <a:gd name="T46" fmla="*/ 979032 w 5367"/>
              <a:gd name="T47" fmla="*/ 653230 h 6897"/>
              <a:gd name="T48" fmla="*/ 1024876 w 5367"/>
              <a:gd name="T49" fmla="*/ 611246 h 6897"/>
              <a:gd name="T50" fmla="*/ 1063264 w 5367"/>
              <a:gd name="T51" fmla="*/ 562358 h 6897"/>
              <a:gd name="T52" fmla="*/ 1092815 w 5367"/>
              <a:gd name="T53" fmla="*/ 507945 h 6897"/>
              <a:gd name="T54" fmla="*/ 1112699 w 5367"/>
              <a:gd name="T55" fmla="*/ 448008 h 6897"/>
              <a:gd name="T56" fmla="*/ 1121813 w 5367"/>
              <a:gd name="T57" fmla="*/ 384204 h 6897"/>
              <a:gd name="T58" fmla="*/ 1120432 w 5367"/>
              <a:gd name="T59" fmla="*/ 328134 h 6897"/>
              <a:gd name="T60" fmla="*/ 1108004 w 5367"/>
              <a:gd name="T61" fmla="*/ 265711 h 6897"/>
              <a:gd name="T62" fmla="*/ 1085358 w 5367"/>
              <a:gd name="T63" fmla="*/ 207155 h 6897"/>
              <a:gd name="T64" fmla="*/ 1053322 w 5367"/>
              <a:gd name="T65" fmla="*/ 153847 h 6897"/>
              <a:gd name="T66" fmla="*/ 1012725 w 5367"/>
              <a:gd name="T67" fmla="*/ 107168 h 6897"/>
              <a:gd name="T68" fmla="*/ 964671 w 5367"/>
              <a:gd name="T69" fmla="*/ 67395 h 6897"/>
              <a:gd name="T70" fmla="*/ 910541 w 5367"/>
              <a:gd name="T71" fmla="*/ 36183 h 6897"/>
              <a:gd name="T72" fmla="*/ 850335 w 5367"/>
              <a:gd name="T73" fmla="*/ 14087 h 6897"/>
              <a:gd name="T74" fmla="*/ 786263 w 5367"/>
              <a:gd name="T75" fmla="*/ 1933 h 6897"/>
              <a:gd name="T76" fmla="*/ 728819 w 5367"/>
              <a:gd name="T77" fmla="*/ 276 h 6897"/>
              <a:gd name="T78" fmla="*/ 663366 w 5367"/>
              <a:gd name="T79" fmla="*/ 9391 h 6897"/>
              <a:gd name="T80" fmla="*/ 602332 w 5367"/>
              <a:gd name="T81" fmla="*/ 28726 h 6897"/>
              <a:gd name="T82" fmla="*/ 546545 w 5367"/>
              <a:gd name="T83" fmla="*/ 57451 h 6897"/>
              <a:gd name="T84" fmla="*/ 496282 w 5367"/>
              <a:gd name="T85" fmla="*/ 95015 h 6897"/>
              <a:gd name="T86" fmla="*/ 453751 w 5367"/>
              <a:gd name="T87" fmla="*/ 139761 h 6897"/>
              <a:gd name="T88" fmla="*/ 418954 w 5367"/>
              <a:gd name="T89" fmla="*/ 191411 h 6897"/>
              <a:gd name="T90" fmla="*/ 393546 w 5367"/>
              <a:gd name="T91" fmla="*/ 248310 h 6897"/>
              <a:gd name="T92" fmla="*/ 378356 w 5367"/>
              <a:gd name="T93" fmla="*/ 309628 h 6897"/>
              <a:gd name="T94" fmla="*/ 373938 w 5367"/>
              <a:gd name="T95" fmla="*/ 365698 h 6897"/>
              <a:gd name="T96" fmla="*/ 380013 w 5367"/>
              <a:gd name="T97" fmla="*/ 430054 h 6897"/>
              <a:gd name="T98" fmla="*/ 396584 w 5367"/>
              <a:gd name="T99" fmla="*/ 491096 h 6897"/>
              <a:gd name="T100" fmla="*/ 423372 w 5367"/>
              <a:gd name="T101" fmla="*/ 547719 h 6897"/>
              <a:gd name="T102" fmla="*/ 459551 w 5367"/>
              <a:gd name="T103" fmla="*/ 597988 h 6897"/>
              <a:gd name="T104" fmla="*/ 503186 w 5367"/>
              <a:gd name="T105" fmla="*/ 641905 h 6897"/>
              <a:gd name="T106" fmla="*/ 554278 w 5367"/>
              <a:gd name="T107" fmla="*/ 678088 h 6897"/>
              <a:gd name="T108" fmla="*/ 610894 w 5367"/>
              <a:gd name="T109" fmla="*/ 705709 h 6897"/>
              <a:gd name="T110" fmla="*/ 672756 w 5367"/>
              <a:gd name="T111" fmla="*/ 723662 h 6897"/>
              <a:gd name="T112" fmla="*/ 738209 w 5367"/>
              <a:gd name="T113" fmla="*/ 730844 h 6897"/>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5367" h="6897">
                <a:moveTo>
                  <a:pt x="2684" y="3025"/>
                </a:moveTo>
                <a:lnTo>
                  <a:pt x="2684" y="3025"/>
                </a:lnTo>
                <a:lnTo>
                  <a:pt x="2615" y="3026"/>
                </a:lnTo>
                <a:lnTo>
                  <a:pt x="2545" y="3029"/>
                </a:lnTo>
                <a:lnTo>
                  <a:pt x="2478" y="3035"/>
                </a:lnTo>
                <a:lnTo>
                  <a:pt x="2409" y="3043"/>
                </a:lnTo>
                <a:lnTo>
                  <a:pt x="2342" y="3054"/>
                </a:lnTo>
                <a:lnTo>
                  <a:pt x="2275" y="3066"/>
                </a:lnTo>
                <a:lnTo>
                  <a:pt x="2209" y="3081"/>
                </a:lnTo>
                <a:lnTo>
                  <a:pt x="2143" y="3099"/>
                </a:lnTo>
                <a:lnTo>
                  <a:pt x="2077" y="3118"/>
                </a:lnTo>
                <a:lnTo>
                  <a:pt x="2013" y="3140"/>
                </a:lnTo>
                <a:lnTo>
                  <a:pt x="1949" y="3163"/>
                </a:lnTo>
                <a:lnTo>
                  <a:pt x="1886" y="3189"/>
                </a:lnTo>
                <a:lnTo>
                  <a:pt x="1823" y="3217"/>
                </a:lnTo>
                <a:lnTo>
                  <a:pt x="1761" y="3247"/>
                </a:lnTo>
                <a:lnTo>
                  <a:pt x="1700" y="3279"/>
                </a:lnTo>
                <a:lnTo>
                  <a:pt x="1639" y="3313"/>
                </a:lnTo>
                <a:lnTo>
                  <a:pt x="1579" y="3349"/>
                </a:lnTo>
                <a:lnTo>
                  <a:pt x="1521" y="3386"/>
                </a:lnTo>
                <a:lnTo>
                  <a:pt x="1462" y="3426"/>
                </a:lnTo>
                <a:lnTo>
                  <a:pt x="1405" y="3468"/>
                </a:lnTo>
                <a:lnTo>
                  <a:pt x="1348" y="3511"/>
                </a:lnTo>
                <a:lnTo>
                  <a:pt x="1293" y="3556"/>
                </a:lnTo>
                <a:lnTo>
                  <a:pt x="1237" y="3603"/>
                </a:lnTo>
                <a:lnTo>
                  <a:pt x="1183" y="3651"/>
                </a:lnTo>
                <a:lnTo>
                  <a:pt x="1131" y="3702"/>
                </a:lnTo>
                <a:lnTo>
                  <a:pt x="1078" y="3753"/>
                </a:lnTo>
                <a:lnTo>
                  <a:pt x="1027" y="3807"/>
                </a:lnTo>
                <a:lnTo>
                  <a:pt x="976" y="3863"/>
                </a:lnTo>
                <a:lnTo>
                  <a:pt x="927" y="3920"/>
                </a:lnTo>
                <a:lnTo>
                  <a:pt x="880" y="3978"/>
                </a:lnTo>
                <a:lnTo>
                  <a:pt x="833" y="4038"/>
                </a:lnTo>
                <a:lnTo>
                  <a:pt x="786" y="4100"/>
                </a:lnTo>
                <a:lnTo>
                  <a:pt x="741" y="4163"/>
                </a:lnTo>
                <a:lnTo>
                  <a:pt x="698" y="4227"/>
                </a:lnTo>
                <a:lnTo>
                  <a:pt x="655" y="4293"/>
                </a:lnTo>
                <a:lnTo>
                  <a:pt x="613" y="4361"/>
                </a:lnTo>
                <a:lnTo>
                  <a:pt x="573" y="4429"/>
                </a:lnTo>
                <a:lnTo>
                  <a:pt x="533" y="4499"/>
                </a:lnTo>
                <a:lnTo>
                  <a:pt x="495" y="4570"/>
                </a:lnTo>
                <a:lnTo>
                  <a:pt x="458" y="4643"/>
                </a:lnTo>
                <a:lnTo>
                  <a:pt x="423" y="4717"/>
                </a:lnTo>
                <a:lnTo>
                  <a:pt x="388" y="4791"/>
                </a:lnTo>
                <a:lnTo>
                  <a:pt x="356" y="4868"/>
                </a:lnTo>
                <a:lnTo>
                  <a:pt x="324" y="4945"/>
                </a:lnTo>
                <a:lnTo>
                  <a:pt x="294" y="5024"/>
                </a:lnTo>
                <a:lnTo>
                  <a:pt x="265" y="5104"/>
                </a:lnTo>
                <a:lnTo>
                  <a:pt x="238" y="5185"/>
                </a:lnTo>
                <a:lnTo>
                  <a:pt x="211" y="5266"/>
                </a:lnTo>
                <a:lnTo>
                  <a:pt x="186" y="5349"/>
                </a:lnTo>
                <a:lnTo>
                  <a:pt x="163" y="5433"/>
                </a:lnTo>
                <a:lnTo>
                  <a:pt x="141" y="5518"/>
                </a:lnTo>
                <a:lnTo>
                  <a:pt x="121" y="5603"/>
                </a:lnTo>
                <a:lnTo>
                  <a:pt x="102" y="5690"/>
                </a:lnTo>
                <a:lnTo>
                  <a:pt x="85" y="5777"/>
                </a:lnTo>
                <a:lnTo>
                  <a:pt x="69" y="5866"/>
                </a:lnTo>
                <a:lnTo>
                  <a:pt x="54" y="5955"/>
                </a:lnTo>
                <a:lnTo>
                  <a:pt x="42" y="6045"/>
                </a:lnTo>
                <a:lnTo>
                  <a:pt x="31" y="6136"/>
                </a:lnTo>
                <a:lnTo>
                  <a:pt x="22" y="6227"/>
                </a:lnTo>
                <a:lnTo>
                  <a:pt x="14" y="6319"/>
                </a:lnTo>
                <a:lnTo>
                  <a:pt x="8" y="6413"/>
                </a:lnTo>
                <a:lnTo>
                  <a:pt x="4" y="6506"/>
                </a:lnTo>
                <a:lnTo>
                  <a:pt x="1" y="6600"/>
                </a:lnTo>
                <a:lnTo>
                  <a:pt x="0" y="6695"/>
                </a:lnTo>
                <a:lnTo>
                  <a:pt x="1" y="6796"/>
                </a:lnTo>
                <a:lnTo>
                  <a:pt x="5" y="6897"/>
                </a:lnTo>
                <a:lnTo>
                  <a:pt x="5364" y="6897"/>
                </a:lnTo>
                <a:lnTo>
                  <a:pt x="5366" y="6796"/>
                </a:lnTo>
                <a:lnTo>
                  <a:pt x="5367" y="6695"/>
                </a:lnTo>
                <a:lnTo>
                  <a:pt x="5367" y="6600"/>
                </a:lnTo>
                <a:lnTo>
                  <a:pt x="5364" y="6506"/>
                </a:lnTo>
                <a:lnTo>
                  <a:pt x="5359" y="6413"/>
                </a:lnTo>
                <a:lnTo>
                  <a:pt x="5353" y="6319"/>
                </a:lnTo>
                <a:lnTo>
                  <a:pt x="5346" y="6227"/>
                </a:lnTo>
                <a:lnTo>
                  <a:pt x="5337" y="6136"/>
                </a:lnTo>
                <a:lnTo>
                  <a:pt x="5325" y="6045"/>
                </a:lnTo>
                <a:lnTo>
                  <a:pt x="5313" y="5955"/>
                </a:lnTo>
                <a:lnTo>
                  <a:pt x="5298" y="5866"/>
                </a:lnTo>
                <a:lnTo>
                  <a:pt x="5283" y="5777"/>
                </a:lnTo>
                <a:lnTo>
                  <a:pt x="5266" y="5690"/>
                </a:lnTo>
                <a:lnTo>
                  <a:pt x="5247" y="5603"/>
                </a:lnTo>
                <a:lnTo>
                  <a:pt x="5226" y="5518"/>
                </a:lnTo>
                <a:lnTo>
                  <a:pt x="5205" y="5433"/>
                </a:lnTo>
                <a:lnTo>
                  <a:pt x="5181" y="5349"/>
                </a:lnTo>
                <a:lnTo>
                  <a:pt x="5157" y="5266"/>
                </a:lnTo>
                <a:lnTo>
                  <a:pt x="5131" y="5185"/>
                </a:lnTo>
                <a:lnTo>
                  <a:pt x="5103" y="5104"/>
                </a:lnTo>
                <a:lnTo>
                  <a:pt x="5073" y="5024"/>
                </a:lnTo>
                <a:lnTo>
                  <a:pt x="5043" y="4945"/>
                </a:lnTo>
                <a:lnTo>
                  <a:pt x="5012" y="4868"/>
                </a:lnTo>
                <a:lnTo>
                  <a:pt x="4979" y="4791"/>
                </a:lnTo>
                <a:lnTo>
                  <a:pt x="4945" y="4717"/>
                </a:lnTo>
                <a:lnTo>
                  <a:pt x="4909" y="4643"/>
                </a:lnTo>
                <a:lnTo>
                  <a:pt x="4872" y="4570"/>
                </a:lnTo>
                <a:lnTo>
                  <a:pt x="4834" y="4499"/>
                </a:lnTo>
                <a:lnTo>
                  <a:pt x="4796" y="4429"/>
                </a:lnTo>
                <a:lnTo>
                  <a:pt x="4755" y="4361"/>
                </a:lnTo>
                <a:lnTo>
                  <a:pt x="4713" y="4293"/>
                </a:lnTo>
                <a:lnTo>
                  <a:pt x="4671" y="4227"/>
                </a:lnTo>
                <a:lnTo>
                  <a:pt x="4627" y="4163"/>
                </a:lnTo>
                <a:lnTo>
                  <a:pt x="4582" y="4100"/>
                </a:lnTo>
                <a:lnTo>
                  <a:pt x="4536" y="4038"/>
                </a:lnTo>
                <a:lnTo>
                  <a:pt x="4489" y="3978"/>
                </a:lnTo>
                <a:lnTo>
                  <a:pt x="4440" y="3920"/>
                </a:lnTo>
                <a:lnTo>
                  <a:pt x="4391" y="3863"/>
                </a:lnTo>
                <a:lnTo>
                  <a:pt x="4340" y="3807"/>
                </a:lnTo>
                <a:lnTo>
                  <a:pt x="4290" y="3753"/>
                </a:lnTo>
                <a:lnTo>
                  <a:pt x="4238" y="3702"/>
                </a:lnTo>
                <a:lnTo>
                  <a:pt x="4184" y="3651"/>
                </a:lnTo>
                <a:lnTo>
                  <a:pt x="4130" y="3603"/>
                </a:lnTo>
                <a:lnTo>
                  <a:pt x="4076" y="3556"/>
                </a:lnTo>
                <a:lnTo>
                  <a:pt x="4020" y="3511"/>
                </a:lnTo>
                <a:lnTo>
                  <a:pt x="3963" y="3468"/>
                </a:lnTo>
                <a:lnTo>
                  <a:pt x="3906" y="3426"/>
                </a:lnTo>
                <a:lnTo>
                  <a:pt x="3848" y="3386"/>
                </a:lnTo>
                <a:lnTo>
                  <a:pt x="3788" y="3349"/>
                </a:lnTo>
                <a:lnTo>
                  <a:pt x="3728" y="3313"/>
                </a:lnTo>
                <a:lnTo>
                  <a:pt x="3668" y="3279"/>
                </a:lnTo>
                <a:lnTo>
                  <a:pt x="3607" y="3247"/>
                </a:lnTo>
                <a:lnTo>
                  <a:pt x="3545" y="3217"/>
                </a:lnTo>
                <a:lnTo>
                  <a:pt x="3482" y="3189"/>
                </a:lnTo>
                <a:lnTo>
                  <a:pt x="3419" y="3163"/>
                </a:lnTo>
                <a:lnTo>
                  <a:pt x="3355" y="3140"/>
                </a:lnTo>
                <a:lnTo>
                  <a:pt x="3290" y="3118"/>
                </a:lnTo>
                <a:lnTo>
                  <a:pt x="3225" y="3099"/>
                </a:lnTo>
                <a:lnTo>
                  <a:pt x="3159" y="3081"/>
                </a:lnTo>
                <a:lnTo>
                  <a:pt x="3093" y="3066"/>
                </a:lnTo>
                <a:lnTo>
                  <a:pt x="3025" y="3054"/>
                </a:lnTo>
                <a:lnTo>
                  <a:pt x="2958" y="3043"/>
                </a:lnTo>
                <a:lnTo>
                  <a:pt x="2891" y="3035"/>
                </a:lnTo>
                <a:lnTo>
                  <a:pt x="2822" y="3029"/>
                </a:lnTo>
                <a:lnTo>
                  <a:pt x="2753" y="3026"/>
                </a:lnTo>
                <a:lnTo>
                  <a:pt x="2684" y="3025"/>
                </a:lnTo>
                <a:close/>
                <a:moveTo>
                  <a:pt x="2708" y="2647"/>
                </a:moveTo>
                <a:lnTo>
                  <a:pt x="2708" y="2647"/>
                </a:lnTo>
                <a:lnTo>
                  <a:pt x="2743" y="2646"/>
                </a:lnTo>
                <a:lnTo>
                  <a:pt x="2778" y="2645"/>
                </a:lnTo>
                <a:lnTo>
                  <a:pt x="2813" y="2643"/>
                </a:lnTo>
                <a:lnTo>
                  <a:pt x="2847" y="2640"/>
                </a:lnTo>
                <a:lnTo>
                  <a:pt x="2882" y="2636"/>
                </a:lnTo>
                <a:lnTo>
                  <a:pt x="2915" y="2631"/>
                </a:lnTo>
                <a:lnTo>
                  <a:pt x="2949" y="2626"/>
                </a:lnTo>
                <a:lnTo>
                  <a:pt x="2982" y="2620"/>
                </a:lnTo>
                <a:lnTo>
                  <a:pt x="3014" y="2613"/>
                </a:lnTo>
                <a:lnTo>
                  <a:pt x="3047" y="2605"/>
                </a:lnTo>
                <a:lnTo>
                  <a:pt x="3079" y="2596"/>
                </a:lnTo>
                <a:lnTo>
                  <a:pt x="3112" y="2587"/>
                </a:lnTo>
                <a:lnTo>
                  <a:pt x="3144" y="2577"/>
                </a:lnTo>
                <a:lnTo>
                  <a:pt x="3175" y="2566"/>
                </a:lnTo>
                <a:lnTo>
                  <a:pt x="3205" y="2555"/>
                </a:lnTo>
                <a:lnTo>
                  <a:pt x="3236" y="2542"/>
                </a:lnTo>
                <a:lnTo>
                  <a:pt x="3266" y="2530"/>
                </a:lnTo>
                <a:lnTo>
                  <a:pt x="3297" y="2517"/>
                </a:lnTo>
                <a:lnTo>
                  <a:pt x="3326" y="2502"/>
                </a:lnTo>
                <a:lnTo>
                  <a:pt x="3355" y="2487"/>
                </a:lnTo>
                <a:lnTo>
                  <a:pt x="3383" y="2472"/>
                </a:lnTo>
                <a:lnTo>
                  <a:pt x="3411" y="2455"/>
                </a:lnTo>
                <a:lnTo>
                  <a:pt x="3439" y="2438"/>
                </a:lnTo>
                <a:lnTo>
                  <a:pt x="3466" y="2421"/>
                </a:lnTo>
                <a:lnTo>
                  <a:pt x="3493" y="2403"/>
                </a:lnTo>
                <a:lnTo>
                  <a:pt x="3519" y="2384"/>
                </a:lnTo>
                <a:lnTo>
                  <a:pt x="3545" y="2365"/>
                </a:lnTo>
                <a:lnTo>
                  <a:pt x="3571" y="2345"/>
                </a:lnTo>
                <a:lnTo>
                  <a:pt x="3596" y="2324"/>
                </a:lnTo>
                <a:lnTo>
                  <a:pt x="3619" y="2303"/>
                </a:lnTo>
                <a:lnTo>
                  <a:pt x="3643" y="2282"/>
                </a:lnTo>
                <a:lnTo>
                  <a:pt x="3667" y="2259"/>
                </a:lnTo>
                <a:lnTo>
                  <a:pt x="3689" y="2237"/>
                </a:lnTo>
                <a:lnTo>
                  <a:pt x="3711" y="2213"/>
                </a:lnTo>
                <a:lnTo>
                  <a:pt x="3733" y="2189"/>
                </a:lnTo>
                <a:lnTo>
                  <a:pt x="3754" y="2165"/>
                </a:lnTo>
                <a:lnTo>
                  <a:pt x="3774" y="2140"/>
                </a:lnTo>
                <a:lnTo>
                  <a:pt x="3795" y="2115"/>
                </a:lnTo>
                <a:lnTo>
                  <a:pt x="3814" y="2089"/>
                </a:lnTo>
                <a:lnTo>
                  <a:pt x="3832" y="2063"/>
                </a:lnTo>
                <a:lnTo>
                  <a:pt x="3850" y="2036"/>
                </a:lnTo>
                <a:lnTo>
                  <a:pt x="3868" y="2010"/>
                </a:lnTo>
                <a:lnTo>
                  <a:pt x="3884" y="1983"/>
                </a:lnTo>
                <a:lnTo>
                  <a:pt x="3900" y="1954"/>
                </a:lnTo>
                <a:lnTo>
                  <a:pt x="3915" y="1925"/>
                </a:lnTo>
                <a:lnTo>
                  <a:pt x="3930" y="1897"/>
                </a:lnTo>
                <a:lnTo>
                  <a:pt x="3944" y="1868"/>
                </a:lnTo>
                <a:lnTo>
                  <a:pt x="3957" y="1839"/>
                </a:lnTo>
                <a:lnTo>
                  <a:pt x="3970" y="1808"/>
                </a:lnTo>
                <a:lnTo>
                  <a:pt x="3981" y="1778"/>
                </a:lnTo>
                <a:lnTo>
                  <a:pt x="3993" y="1748"/>
                </a:lnTo>
                <a:lnTo>
                  <a:pt x="4003" y="1717"/>
                </a:lnTo>
                <a:lnTo>
                  <a:pt x="4012" y="1686"/>
                </a:lnTo>
                <a:lnTo>
                  <a:pt x="4021" y="1654"/>
                </a:lnTo>
                <a:lnTo>
                  <a:pt x="4029" y="1622"/>
                </a:lnTo>
                <a:lnTo>
                  <a:pt x="4036" y="1590"/>
                </a:lnTo>
                <a:lnTo>
                  <a:pt x="4042" y="1557"/>
                </a:lnTo>
                <a:lnTo>
                  <a:pt x="4048" y="1525"/>
                </a:lnTo>
                <a:lnTo>
                  <a:pt x="4052" y="1492"/>
                </a:lnTo>
                <a:lnTo>
                  <a:pt x="4057" y="1459"/>
                </a:lnTo>
                <a:lnTo>
                  <a:pt x="4060" y="1425"/>
                </a:lnTo>
                <a:lnTo>
                  <a:pt x="4062" y="1391"/>
                </a:lnTo>
                <a:lnTo>
                  <a:pt x="4063" y="1357"/>
                </a:lnTo>
                <a:lnTo>
                  <a:pt x="4063" y="1324"/>
                </a:lnTo>
                <a:lnTo>
                  <a:pt x="4063" y="1289"/>
                </a:lnTo>
                <a:lnTo>
                  <a:pt x="4062" y="1255"/>
                </a:lnTo>
                <a:lnTo>
                  <a:pt x="4060" y="1221"/>
                </a:lnTo>
                <a:lnTo>
                  <a:pt x="4057" y="1188"/>
                </a:lnTo>
                <a:lnTo>
                  <a:pt x="4052" y="1155"/>
                </a:lnTo>
                <a:lnTo>
                  <a:pt x="4048" y="1121"/>
                </a:lnTo>
                <a:lnTo>
                  <a:pt x="4042" y="1089"/>
                </a:lnTo>
                <a:lnTo>
                  <a:pt x="4036" y="1057"/>
                </a:lnTo>
                <a:lnTo>
                  <a:pt x="4029" y="1025"/>
                </a:lnTo>
                <a:lnTo>
                  <a:pt x="4021" y="993"/>
                </a:lnTo>
                <a:lnTo>
                  <a:pt x="4012" y="962"/>
                </a:lnTo>
                <a:lnTo>
                  <a:pt x="4003" y="930"/>
                </a:lnTo>
                <a:lnTo>
                  <a:pt x="3993" y="899"/>
                </a:lnTo>
                <a:lnTo>
                  <a:pt x="3981" y="868"/>
                </a:lnTo>
                <a:lnTo>
                  <a:pt x="3970" y="838"/>
                </a:lnTo>
                <a:lnTo>
                  <a:pt x="3957" y="809"/>
                </a:lnTo>
                <a:lnTo>
                  <a:pt x="3944" y="778"/>
                </a:lnTo>
                <a:lnTo>
                  <a:pt x="3930" y="750"/>
                </a:lnTo>
                <a:lnTo>
                  <a:pt x="3915" y="721"/>
                </a:lnTo>
                <a:lnTo>
                  <a:pt x="3900" y="693"/>
                </a:lnTo>
                <a:lnTo>
                  <a:pt x="3884" y="665"/>
                </a:lnTo>
                <a:lnTo>
                  <a:pt x="3868" y="638"/>
                </a:lnTo>
                <a:lnTo>
                  <a:pt x="3850" y="610"/>
                </a:lnTo>
                <a:lnTo>
                  <a:pt x="3832" y="584"/>
                </a:lnTo>
                <a:lnTo>
                  <a:pt x="3814" y="557"/>
                </a:lnTo>
                <a:lnTo>
                  <a:pt x="3795" y="532"/>
                </a:lnTo>
                <a:lnTo>
                  <a:pt x="3774" y="506"/>
                </a:lnTo>
                <a:lnTo>
                  <a:pt x="3754" y="481"/>
                </a:lnTo>
                <a:lnTo>
                  <a:pt x="3733" y="458"/>
                </a:lnTo>
                <a:lnTo>
                  <a:pt x="3711" y="433"/>
                </a:lnTo>
                <a:lnTo>
                  <a:pt x="3689" y="411"/>
                </a:lnTo>
                <a:lnTo>
                  <a:pt x="3667" y="388"/>
                </a:lnTo>
                <a:lnTo>
                  <a:pt x="3643" y="366"/>
                </a:lnTo>
                <a:lnTo>
                  <a:pt x="3619" y="344"/>
                </a:lnTo>
                <a:lnTo>
                  <a:pt x="3596" y="323"/>
                </a:lnTo>
                <a:lnTo>
                  <a:pt x="3571" y="303"/>
                </a:lnTo>
                <a:lnTo>
                  <a:pt x="3545" y="282"/>
                </a:lnTo>
                <a:lnTo>
                  <a:pt x="3519" y="263"/>
                </a:lnTo>
                <a:lnTo>
                  <a:pt x="3493" y="244"/>
                </a:lnTo>
                <a:lnTo>
                  <a:pt x="3466" y="226"/>
                </a:lnTo>
                <a:lnTo>
                  <a:pt x="3439" y="208"/>
                </a:lnTo>
                <a:lnTo>
                  <a:pt x="3411" y="191"/>
                </a:lnTo>
                <a:lnTo>
                  <a:pt x="3383" y="176"/>
                </a:lnTo>
                <a:lnTo>
                  <a:pt x="3355" y="160"/>
                </a:lnTo>
                <a:lnTo>
                  <a:pt x="3326" y="145"/>
                </a:lnTo>
                <a:lnTo>
                  <a:pt x="3297" y="131"/>
                </a:lnTo>
                <a:lnTo>
                  <a:pt x="3266" y="117"/>
                </a:lnTo>
                <a:lnTo>
                  <a:pt x="3236" y="104"/>
                </a:lnTo>
                <a:lnTo>
                  <a:pt x="3205" y="92"/>
                </a:lnTo>
                <a:lnTo>
                  <a:pt x="3175" y="80"/>
                </a:lnTo>
                <a:lnTo>
                  <a:pt x="3144" y="70"/>
                </a:lnTo>
                <a:lnTo>
                  <a:pt x="3112" y="60"/>
                </a:lnTo>
                <a:lnTo>
                  <a:pt x="3079" y="51"/>
                </a:lnTo>
                <a:lnTo>
                  <a:pt x="3047" y="42"/>
                </a:lnTo>
                <a:lnTo>
                  <a:pt x="3014" y="34"/>
                </a:lnTo>
                <a:lnTo>
                  <a:pt x="2982" y="27"/>
                </a:lnTo>
                <a:lnTo>
                  <a:pt x="2949" y="20"/>
                </a:lnTo>
                <a:lnTo>
                  <a:pt x="2915" y="15"/>
                </a:lnTo>
                <a:lnTo>
                  <a:pt x="2882" y="10"/>
                </a:lnTo>
                <a:lnTo>
                  <a:pt x="2847" y="7"/>
                </a:lnTo>
                <a:lnTo>
                  <a:pt x="2813" y="4"/>
                </a:lnTo>
                <a:lnTo>
                  <a:pt x="2778" y="1"/>
                </a:lnTo>
                <a:lnTo>
                  <a:pt x="2743" y="0"/>
                </a:lnTo>
                <a:lnTo>
                  <a:pt x="2708" y="0"/>
                </a:lnTo>
                <a:lnTo>
                  <a:pt x="2673" y="0"/>
                </a:lnTo>
                <a:lnTo>
                  <a:pt x="2639" y="1"/>
                </a:lnTo>
                <a:lnTo>
                  <a:pt x="2605" y="4"/>
                </a:lnTo>
                <a:lnTo>
                  <a:pt x="2570" y="7"/>
                </a:lnTo>
                <a:lnTo>
                  <a:pt x="2536" y="10"/>
                </a:lnTo>
                <a:lnTo>
                  <a:pt x="2503" y="15"/>
                </a:lnTo>
                <a:lnTo>
                  <a:pt x="2469" y="20"/>
                </a:lnTo>
                <a:lnTo>
                  <a:pt x="2436" y="27"/>
                </a:lnTo>
                <a:lnTo>
                  <a:pt x="2402" y="34"/>
                </a:lnTo>
                <a:lnTo>
                  <a:pt x="2370" y="42"/>
                </a:lnTo>
                <a:lnTo>
                  <a:pt x="2338" y="51"/>
                </a:lnTo>
                <a:lnTo>
                  <a:pt x="2306" y="60"/>
                </a:lnTo>
                <a:lnTo>
                  <a:pt x="2274" y="70"/>
                </a:lnTo>
                <a:lnTo>
                  <a:pt x="2243" y="80"/>
                </a:lnTo>
                <a:lnTo>
                  <a:pt x="2212" y="92"/>
                </a:lnTo>
                <a:lnTo>
                  <a:pt x="2181" y="104"/>
                </a:lnTo>
                <a:lnTo>
                  <a:pt x="2152" y="117"/>
                </a:lnTo>
                <a:lnTo>
                  <a:pt x="2121" y="131"/>
                </a:lnTo>
                <a:lnTo>
                  <a:pt x="2092" y="145"/>
                </a:lnTo>
                <a:lnTo>
                  <a:pt x="2063" y="160"/>
                </a:lnTo>
                <a:lnTo>
                  <a:pt x="2035" y="176"/>
                </a:lnTo>
                <a:lnTo>
                  <a:pt x="2007" y="191"/>
                </a:lnTo>
                <a:lnTo>
                  <a:pt x="1979" y="208"/>
                </a:lnTo>
                <a:lnTo>
                  <a:pt x="1952" y="226"/>
                </a:lnTo>
                <a:lnTo>
                  <a:pt x="1925" y="244"/>
                </a:lnTo>
                <a:lnTo>
                  <a:pt x="1899" y="263"/>
                </a:lnTo>
                <a:lnTo>
                  <a:pt x="1873" y="282"/>
                </a:lnTo>
                <a:lnTo>
                  <a:pt x="1847" y="303"/>
                </a:lnTo>
                <a:lnTo>
                  <a:pt x="1822" y="323"/>
                </a:lnTo>
                <a:lnTo>
                  <a:pt x="1797" y="344"/>
                </a:lnTo>
                <a:lnTo>
                  <a:pt x="1774" y="366"/>
                </a:lnTo>
                <a:lnTo>
                  <a:pt x="1751" y="388"/>
                </a:lnTo>
                <a:lnTo>
                  <a:pt x="1728" y="411"/>
                </a:lnTo>
                <a:lnTo>
                  <a:pt x="1706" y="433"/>
                </a:lnTo>
                <a:lnTo>
                  <a:pt x="1685" y="458"/>
                </a:lnTo>
                <a:lnTo>
                  <a:pt x="1664" y="481"/>
                </a:lnTo>
                <a:lnTo>
                  <a:pt x="1643" y="506"/>
                </a:lnTo>
                <a:lnTo>
                  <a:pt x="1623" y="532"/>
                </a:lnTo>
                <a:lnTo>
                  <a:pt x="1604" y="557"/>
                </a:lnTo>
                <a:lnTo>
                  <a:pt x="1586" y="584"/>
                </a:lnTo>
                <a:lnTo>
                  <a:pt x="1568" y="610"/>
                </a:lnTo>
                <a:lnTo>
                  <a:pt x="1550" y="638"/>
                </a:lnTo>
                <a:lnTo>
                  <a:pt x="1533" y="665"/>
                </a:lnTo>
                <a:lnTo>
                  <a:pt x="1517" y="693"/>
                </a:lnTo>
                <a:lnTo>
                  <a:pt x="1503" y="721"/>
                </a:lnTo>
                <a:lnTo>
                  <a:pt x="1488" y="750"/>
                </a:lnTo>
                <a:lnTo>
                  <a:pt x="1474" y="778"/>
                </a:lnTo>
                <a:lnTo>
                  <a:pt x="1461" y="809"/>
                </a:lnTo>
                <a:lnTo>
                  <a:pt x="1448" y="838"/>
                </a:lnTo>
                <a:lnTo>
                  <a:pt x="1436" y="868"/>
                </a:lnTo>
                <a:lnTo>
                  <a:pt x="1425" y="899"/>
                </a:lnTo>
                <a:lnTo>
                  <a:pt x="1415" y="930"/>
                </a:lnTo>
                <a:lnTo>
                  <a:pt x="1406" y="962"/>
                </a:lnTo>
                <a:lnTo>
                  <a:pt x="1397" y="993"/>
                </a:lnTo>
                <a:lnTo>
                  <a:pt x="1389" y="1025"/>
                </a:lnTo>
                <a:lnTo>
                  <a:pt x="1381" y="1057"/>
                </a:lnTo>
                <a:lnTo>
                  <a:pt x="1376" y="1089"/>
                </a:lnTo>
                <a:lnTo>
                  <a:pt x="1370" y="1121"/>
                </a:lnTo>
                <a:lnTo>
                  <a:pt x="1366" y="1155"/>
                </a:lnTo>
                <a:lnTo>
                  <a:pt x="1361" y="1188"/>
                </a:lnTo>
                <a:lnTo>
                  <a:pt x="1358" y="1221"/>
                </a:lnTo>
                <a:lnTo>
                  <a:pt x="1355" y="1255"/>
                </a:lnTo>
                <a:lnTo>
                  <a:pt x="1354" y="1289"/>
                </a:lnTo>
                <a:lnTo>
                  <a:pt x="1354" y="1324"/>
                </a:lnTo>
                <a:lnTo>
                  <a:pt x="1354" y="1357"/>
                </a:lnTo>
                <a:lnTo>
                  <a:pt x="1355" y="1391"/>
                </a:lnTo>
                <a:lnTo>
                  <a:pt x="1358" y="1425"/>
                </a:lnTo>
                <a:lnTo>
                  <a:pt x="1361" y="1459"/>
                </a:lnTo>
                <a:lnTo>
                  <a:pt x="1366" y="1492"/>
                </a:lnTo>
                <a:lnTo>
                  <a:pt x="1370" y="1525"/>
                </a:lnTo>
                <a:lnTo>
                  <a:pt x="1376" y="1557"/>
                </a:lnTo>
                <a:lnTo>
                  <a:pt x="1381" y="1590"/>
                </a:lnTo>
                <a:lnTo>
                  <a:pt x="1389" y="1622"/>
                </a:lnTo>
                <a:lnTo>
                  <a:pt x="1397" y="1654"/>
                </a:lnTo>
                <a:lnTo>
                  <a:pt x="1406" y="1686"/>
                </a:lnTo>
                <a:lnTo>
                  <a:pt x="1415" y="1717"/>
                </a:lnTo>
                <a:lnTo>
                  <a:pt x="1425" y="1748"/>
                </a:lnTo>
                <a:lnTo>
                  <a:pt x="1436" y="1778"/>
                </a:lnTo>
                <a:lnTo>
                  <a:pt x="1448" y="1808"/>
                </a:lnTo>
                <a:lnTo>
                  <a:pt x="1461" y="1839"/>
                </a:lnTo>
                <a:lnTo>
                  <a:pt x="1474" y="1868"/>
                </a:lnTo>
                <a:lnTo>
                  <a:pt x="1488" y="1897"/>
                </a:lnTo>
                <a:lnTo>
                  <a:pt x="1503" y="1925"/>
                </a:lnTo>
                <a:lnTo>
                  <a:pt x="1517" y="1954"/>
                </a:lnTo>
                <a:lnTo>
                  <a:pt x="1533" y="1983"/>
                </a:lnTo>
                <a:lnTo>
                  <a:pt x="1550" y="2010"/>
                </a:lnTo>
                <a:lnTo>
                  <a:pt x="1568" y="2036"/>
                </a:lnTo>
                <a:lnTo>
                  <a:pt x="1586" y="2063"/>
                </a:lnTo>
                <a:lnTo>
                  <a:pt x="1604" y="2089"/>
                </a:lnTo>
                <a:lnTo>
                  <a:pt x="1623" y="2115"/>
                </a:lnTo>
                <a:lnTo>
                  <a:pt x="1643" y="2140"/>
                </a:lnTo>
                <a:lnTo>
                  <a:pt x="1664" y="2165"/>
                </a:lnTo>
                <a:lnTo>
                  <a:pt x="1685" y="2189"/>
                </a:lnTo>
                <a:lnTo>
                  <a:pt x="1706" y="2213"/>
                </a:lnTo>
                <a:lnTo>
                  <a:pt x="1728" y="2237"/>
                </a:lnTo>
                <a:lnTo>
                  <a:pt x="1751" y="2259"/>
                </a:lnTo>
                <a:lnTo>
                  <a:pt x="1774" y="2282"/>
                </a:lnTo>
                <a:lnTo>
                  <a:pt x="1797" y="2303"/>
                </a:lnTo>
                <a:lnTo>
                  <a:pt x="1822" y="2324"/>
                </a:lnTo>
                <a:lnTo>
                  <a:pt x="1847" y="2345"/>
                </a:lnTo>
                <a:lnTo>
                  <a:pt x="1873" y="2365"/>
                </a:lnTo>
                <a:lnTo>
                  <a:pt x="1899" y="2384"/>
                </a:lnTo>
                <a:lnTo>
                  <a:pt x="1925" y="2403"/>
                </a:lnTo>
                <a:lnTo>
                  <a:pt x="1952" y="2421"/>
                </a:lnTo>
                <a:lnTo>
                  <a:pt x="1979" y="2438"/>
                </a:lnTo>
                <a:lnTo>
                  <a:pt x="2007" y="2455"/>
                </a:lnTo>
                <a:lnTo>
                  <a:pt x="2035" y="2472"/>
                </a:lnTo>
                <a:lnTo>
                  <a:pt x="2063" y="2487"/>
                </a:lnTo>
                <a:lnTo>
                  <a:pt x="2092" y="2502"/>
                </a:lnTo>
                <a:lnTo>
                  <a:pt x="2121" y="2517"/>
                </a:lnTo>
                <a:lnTo>
                  <a:pt x="2152" y="2530"/>
                </a:lnTo>
                <a:lnTo>
                  <a:pt x="2181" y="2542"/>
                </a:lnTo>
                <a:lnTo>
                  <a:pt x="2212" y="2555"/>
                </a:lnTo>
                <a:lnTo>
                  <a:pt x="2243" y="2566"/>
                </a:lnTo>
                <a:lnTo>
                  <a:pt x="2274" y="2577"/>
                </a:lnTo>
                <a:lnTo>
                  <a:pt x="2306" y="2587"/>
                </a:lnTo>
                <a:lnTo>
                  <a:pt x="2338" y="2596"/>
                </a:lnTo>
                <a:lnTo>
                  <a:pt x="2370" y="2605"/>
                </a:lnTo>
                <a:lnTo>
                  <a:pt x="2402" y="2613"/>
                </a:lnTo>
                <a:lnTo>
                  <a:pt x="2436" y="2620"/>
                </a:lnTo>
                <a:lnTo>
                  <a:pt x="2469" y="2626"/>
                </a:lnTo>
                <a:lnTo>
                  <a:pt x="2503" y="2631"/>
                </a:lnTo>
                <a:lnTo>
                  <a:pt x="2536" y="2636"/>
                </a:lnTo>
                <a:lnTo>
                  <a:pt x="2570" y="2640"/>
                </a:lnTo>
                <a:lnTo>
                  <a:pt x="2605" y="2643"/>
                </a:lnTo>
                <a:lnTo>
                  <a:pt x="2639" y="2645"/>
                </a:lnTo>
                <a:lnTo>
                  <a:pt x="2673" y="2646"/>
                </a:lnTo>
                <a:lnTo>
                  <a:pt x="2708" y="2647"/>
                </a:lnTo>
                <a:close/>
              </a:path>
            </a:pathLst>
          </a:custGeom>
          <a:solidFill>
            <a:schemeClr val="accent1"/>
          </a:solidFill>
          <a:ln>
            <a:noFill/>
          </a:ln>
        </p:spPr>
        <p:txBody>
          <a:bodyPr lIns="112864" tIns="56432" rIns="112864" bIns="56432"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
        <p:nvSpPr>
          <p:cNvPr id="25" name=" 8"/>
          <p:cNvSpPr/>
          <p:nvPr/>
        </p:nvSpPr>
        <p:spPr bwMode="auto">
          <a:xfrm>
            <a:off x="3986079" y="4112577"/>
            <a:ext cx="1026449" cy="946369"/>
          </a:xfrm>
          <a:custGeom>
            <a:avLst/>
            <a:gdLst>
              <a:gd name="T0" fmla="*/ 1052180 w 1822450"/>
              <a:gd name="T1" fmla="*/ 1891814 h 1912938"/>
              <a:gd name="T2" fmla="*/ 834486 w 1822450"/>
              <a:gd name="T3" fmla="*/ 1843067 h 1912938"/>
              <a:gd name="T4" fmla="*/ 702457 w 1822450"/>
              <a:gd name="T5" fmla="*/ 1904601 h 1912938"/>
              <a:gd name="T6" fmla="*/ 1654740 w 1822450"/>
              <a:gd name="T7" fmla="*/ 1644404 h 1912938"/>
              <a:gd name="T8" fmla="*/ 1553494 w 1822450"/>
              <a:gd name="T9" fmla="*/ 1640423 h 1912938"/>
              <a:gd name="T10" fmla="*/ 1385313 w 1822450"/>
              <a:gd name="T11" fmla="*/ 1639229 h 1912938"/>
              <a:gd name="T12" fmla="*/ 1338497 w 1822450"/>
              <a:gd name="T13" fmla="*/ 1607788 h 1912938"/>
              <a:gd name="T14" fmla="*/ 436229 w 1822450"/>
              <a:gd name="T15" fmla="*/ 1649976 h 1912938"/>
              <a:gd name="T16" fmla="*/ 265376 w 1822450"/>
              <a:gd name="T17" fmla="*/ 1639229 h 1912938"/>
              <a:gd name="T18" fmla="*/ 148309 w 1822450"/>
              <a:gd name="T19" fmla="*/ 1649577 h 1912938"/>
              <a:gd name="T20" fmla="*/ 624432 w 1822450"/>
              <a:gd name="T21" fmla="*/ 1289910 h 1912938"/>
              <a:gd name="T22" fmla="*/ 583933 w 1822450"/>
              <a:gd name="T23" fmla="*/ 1302672 h 1912938"/>
              <a:gd name="T24" fmla="*/ 1245239 w 1822450"/>
              <a:gd name="T25" fmla="*/ 1301091 h 1912938"/>
              <a:gd name="T26" fmla="*/ 1203152 w 1822450"/>
              <a:gd name="T27" fmla="*/ 1281551 h 1912938"/>
              <a:gd name="T28" fmla="*/ 110393 w 1822450"/>
              <a:gd name="T29" fmla="*/ 1147347 h 1912938"/>
              <a:gd name="T30" fmla="*/ 86508 w 1822450"/>
              <a:gd name="T31" fmla="*/ 1182918 h 1912938"/>
              <a:gd name="T32" fmla="*/ 1760008 w 1822450"/>
              <a:gd name="T33" fmla="*/ 1169884 h 1912938"/>
              <a:gd name="T34" fmla="*/ 1709636 w 1822450"/>
              <a:gd name="T35" fmla="*/ 1166651 h 1912938"/>
              <a:gd name="T36" fmla="*/ 366123 w 1822450"/>
              <a:gd name="T37" fmla="*/ 583339 h 1912938"/>
              <a:gd name="T38" fmla="*/ 468306 w 1822450"/>
              <a:gd name="T39" fmla="*/ 1328065 h 1912938"/>
              <a:gd name="T40" fmla="*/ 96264 w 1822450"/>
              <a:gd name="T41" fmla="*/ 768237 h 1912938"/>
              <a:gd name="T42" fmla="*/ 1183 w 1822450"/>
              <a:gd name="T43" fmla="*/ 654059 h 1912938"/>
              <a:gd name="T44" fmla="*/ 1654601 w 1822450"/>
              <a:gd name="T45" fmla="*/ 539486 h 1912938"/>
              <a:gd name="T46" fmla="*/ 1777799 w 1822450"/>
              <a:gd name="T47" fmla="*/ 1076207 h 1912938"/>
              <a:gd name="T48" fmla="*/ 1669211 w 1822450"/>
              <a:gd name="T49" fmla="*/ 1082926 h 1912938"/>
              <a:gd name="T50" fmla="*/ 1379381 w 1822450"/>
              <a:gd name="T51" fmla="*/ 1258406 h 1912938"/>
              <a:gd name="T52" fmla="*/ 1596951 w 1822450"/>
              <a:gd name="T53" fmla="*/ 534744 h 1912938"/>
              <a:gd name="T54" fmla="*/ 1341509 w 1822450"/>
              <a:gd name="T55" fmla="*/ 631970 h 1912938"/>
              <a:gd name="T56" fmla="*/ 1211058 w 1822450"/>
              <a:gd name="T57" fmla="*/ 878592 h 1912938"/>
              <a:gd name="T58" fmla="*/ 913390 w 1822450"/>
              <a:gd name="T59" fmla="*/ 1388436 h 1912938"/>
              <a:gd name="T60" fmla="*/ 620862 w 1822450"/>
              <a:gd name="T61" fmla="*/ 1012575 h 1912938"/>
              <a:gd name="T62" fmla="*/ 490410 w 1822450"/>
              <a:gd name="T63" fmla="*/ 658450 h 1912938"/>
              <a:gd name="T64" fmla="*/ 791239 w 1822450"/>
              <a:gd name="T65" fmla="*/ 477436 h 1912938"/>
              <a:gd name="T66" fmla="*/ 930565 w 1822450"/>
              <a:gd name="T67" fmla="*/ 340686 h 1912938"/>
              <a:gd name="T68" fmla="*/ 1525019 w 1822450"/>
              <a:gd name="T69" fmla="*/ 348987 h 1912938"/>
              <a:gd name="T70" fmla="*/ 1543211 w 1822450"/>
              <a:gd name="T71" fmla="*/ 320925 h 1912938"/>
              <a:gd name="T72" fmla="*/ 361253 w 1822450"/>
              <a:gd name="T73" fmla="*/ 309859 h 1912938"/>
              <a:gd name="T74" fmla="*/ 388900 w 1822450"/>
              <a:gd name="T75" fmla="*/ 340686 h 1912938"/>
              <a:gd name="T76" fmla="*/ 1589483 w 1822450"/>
              <a:gd name="T77" fmla="*/ 183386 h 1912938"/>
              <a:gd name="T78" fmla="*/ 1537279 w 1822450"/>
              <a:gd name="T79" fmla="*/ 257688 h 1912938"/>
              <a:gd name="T80" fmla="*/ 1630219 w 1822450"/>
              <a:gd name="T81" fmla="*/ 376257 h 1912938"/>
              <a:gd name="T82" fmla="*/ 1556658 w 1822450"/>
              <a:gd name="T83" fmla="*/ 503916 h 1912938"/>
              <a:gd name="T84" fmla="*/ 1370381 w 1822450"/>
              <a:gd name="T85" fmla="*/ 446213 h 1912938"/>
              <a:gd name="T86" fmla="*/ 1339928 w 1822450"/>
              <a:gd name="T87" fmla="*/ 311439 h 1912938"/>
              <a:gd name="T88" fmla="*/ 1371963 w 1822450"/>
              <a:gd name="T89" fmla="*/ 194056 h 1912938"/>
              <a:gd name="T90" fmla="*/ 478954 w 1822450"/>
              <a:gd name="T91" fmla="*/ 223304 h 1912938"/>
              <a:gd name="T92" fmla="*/ 457626 w 1822450"/>
              <a:gd name="T93" fmla="*/ 275474 h 1912938"/>
              <a:gd name="T94" fmla="*/ 476585 w 1822450"/>
              <a:gd name="T95" fmla="*/ 405900 h 1912938"/>
              <a:gd name="T96" fmla="*/ 374682 w 1822450"/>
              <a:gd name="T97" fmla="*/ 531187 h 1912938"/>
              <a:gd name="T98" fmla="*/ 206423 w 1822450"/>
              <a:gd name="T99" fmla="*/ 401156 h 1912938"/>
              <a:gd name="T100" fmla="*/ 203659 w 1822450"/>
              <a:gd name="T101" fmla="*/ 280612 h 1912938"/>
              <a:gd name="T102" fmla="*/ 318991 w 1822450"/>
              <a:gd name="T103" fmla="*/ 160462 h 1912938"/>
              <a:gd name="T104" fmla="*/ 951483 w 1822450"/>
              <a:gd name="T105" fmla="*/ 193267 h 1912938"/>
              <a:gd name="T106" fmla="*/ 978320 w 1822450"/>
              <a:gd name="T107" fmla="*/ 240299 h 1912938"/>
              <a:gd name="T108" fmla="*/ 1028839 w 1822450"/>
              <a:gd name="T109" fmla="*/ 19762 h 1912938"/>
              <a:gd name="T110" fmla="*/ 985031 w 1822450"/>
              <a:gd name="T111" fmla="*/ 122916 h 1912938"/>
              <a:gd name="T112" fmla="*/ 1097906 w 1822450"/>
              <a:gd name="T113" fmla="*/ 194847 h 1912938"/>
              <a:gd name="T114" fmla="*/ 1067122 w 1822450"/>
              <a:gd name="T115" fmla="*/ 354520 h 1912938"/>
              <a:gd name="T116" fmla="*/ 893862 w 1822450"/>
              <a:gd name="T117" fmla="*/ 476646 h 1912938"/>
              <a:gd name="T118" fmla="*/ 745465 w 1822450"/>
              <a:gd name="T119" fmla="*/ 315392 h 1912938"/>
              <a:gd name="T120" fmla="*/ 746649 w 1822450"/>
              <a:gd name="T121" fmla="*/ 154929 h 1912938"/>
              <a:gd name="T122" fmla="*/ 892678 w 1822450"/>
              <a:gd name="T123" fmla="*/ 3162 h 1912938"/>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1822450" h="1912938">
                <a:moveTo>
                  <a:pt x="987425" y="1839913"/>
                </a:moveTo>
                <a:lnTo>
                  <a:pt x="1085699" y="1839913"/>
                </a:lnTo>
                <a:lnTo>
                  <a:pt x="1094850" y="1845932"/>
                </a:lnTo>
                <a:lnTo>
                  <a:pt x="1104399" y="1852753"/>
                </a:lnTo>
                <a:lnTo>
                  <a:pt x="1115141" y="1860778"/>
                </a:lnTo>
                <a:lnTo>
                  <a:pt x="1126282" y="1870407"/>
                </a:lnTo>
                <a:lnTo>
                  <a:pt x="1131454" y="1874821"/>
                </a:lnTo>
                <a:lnTo>
                  <a:pt x="1135831" y="1879636"/>
                </a:lnTo>
                <a:lnTo>
                  <a:pt x="1139809" y="1884450"/>
                </a:lnTo>
                <a:lnTo>
                  <a:pt x="1142594" y="1888864"/>
                </a:lnTo>
                <a:lnTo>
                  <a:pt x="1144982" y="1893679"/>
                </a:lnTo>
                <a:lnTo>
                  <a:pt x="1145777" y="1895685"/>
                </a:lnTo>
                <a:lnTo>
                  <a:pt x="1146175" y="1897691"/>
                </a:lnTo>
                <a:lnTo>
                  <a:pt x="1145777" y="1900500"/>
                </a:lnTo>
                <a:lnTo>
                  <a:pt x="1144982" y="1902907"/>
                </a:lnTo>
                <a:lnTo>
                  <a:pt x="1142992" y="1905315"/>
                </a:lnTo>
                <a:lnTo>
                  <a:pt x="1140605" y="1907321"/>
                </a:lnTo>
                <a:lnTo>
                  <a:pt x="1137422" y="1908926"/>
                </a:lnTo>
                <a:lnTo>
                  <a:pt x="1133046" y="1910531"/>
                </a:lnTo>
                <a:lnTo>
                  <a:pt x="1127475" y="1911735"/>
                </a:lnTo>
                <a:lnTo>
                  <a:pt x="1120712" y="1912537"/>
                </a:lnTo>
                <a:lnTo>
                  <a:pt x="1112754" y="1912938"/>
                </a:lnTo>
                <a:lnTo>
                  <a:pt x="1105195" y="1912938"/>
                </a:lnTo>
                <a:lnTo>
                  <a:pt x="1098033" y="1912537"/>
                </a:lnTo>
                <a:lnTo>
                  <a:pt x="1091269" y="1911735"/>
                </a:lnTo>
                <a:lnTo>
                  <a:pt x="1084903" y="1910130"/>
                </a:lnTo>
                <a:lnTo>
                  <a:pt x="1078537" y="1908525"/>
                </a:lnTo>
                <a:lnTo>
                  <a:pt x="1072569" y="1906920"/>
                </a:lnTo>
                <a:lnTo>
                  <a:pt x="1066601" y="1904914"/>
                </a:lnTo>
                <a:lnTo>
                  <a:pt x="1061031" y="1902105"/>
                </a:lnTo>
                <a:lnTo>
                  <a:pt x="1055859" y="1899697"/>
                </a:lnTo>
                <a:lnTo>
                  <a:pt x="1045514" y="1893679"/>
                </a:lnTo>
                <a:lnTo>
                  <a:pt x="1035965" y="1887259"/>
                </a:lnTo>
                <a:lnTo>
                  <a:pt x="1026416" y="1880438"/>
                </a:lnTo>
                <a:lnTo>
                  <a:pt x="1022438" y="1878031"/>
                </a:lnTo>
                <a:lnTo>
                  <a:pt x="1019255" y="1876827"/>
                </a:lnTo>
                <a:lnTo>
                  <a:pt x="1018459" y="1876827"/>
                </a:lnTo>
                <a:lnTo>
                  <a:pt x="1017663" y="1876827"/>
                </a:lnTo>
                <a:lnTo>
                  <a:pt x="1016470" y="1877629"/>
                </a:lnTo>
                <a:lnTo>
                  <a:pt x="1015674" y="1878833"/>
                </a:lnTo>
                <a:lnTo>
                  <a:pt x="1015276" y="1880037"/>
                </a:lnTo>
                <a:lnTo>
                  <a:pt x="1014083" y="1880839"/>
                </a:lnTo>
                <a:lnTo>
                  <a:pt x="1013685" y="1881241"/>
                </a:lnTo>
                <a:lnTo>
                  <a:pt x="1012889" y="1881241"/>
                </a:lnTo>
                <a:lnTo>
                  <a:pt x="1002146" y="1880839"/>
                </a:lnTo>
                <a:lnTo>
                  <a:pt x="995781" y="1880438"/>
                </a:lnTo>
                <a:lnTo>
                  <a:pt x="993393" y="1880037"/>
                </a:lnTo>
                <a:lnTo>
                  <a:pt x="991802" y="1879234"/>
                </a:lnTo>
                <a:lnTo>
                  <a:pt x="989812" y="1870006"/>
                </a:lnTo>
                <a:lnTo>
                  <a:pt x="988619" y="1861580"/>
                </a:lnTo>
                <a:lnTo>
                  <a:pt x="988221" y="1855160"/>
                </a:lnTo>
                <a:lnTo>
                  <a:pt x="988221" y="1850747"/>
                </a:lnTo>
                <a:lnTo>
                  <a:pt x="988221" y="1847136"/>
                </a:lnTo>
                <a:lnTo>
                  <a:pt x="988619" y="1844728"/>
                </a:lnTo>
                <a:lnTo>
                  <a:pt x="989017" y="1843123"/>
                </a:lnTo>
                <a:lnTo>
                  <a:pt x="987425" y="1839913"/>
                </a:lnTo>
                <a:close/>
                <a:moveTo>
                  <a:pt x="739926" y="1839913"/>
                </a:moveTo>
                <a:lnTo>
                  <a:pt x="838200" y="1839913"/>
                </a:lnTo>
                <a:lnTo>
                  <a:pt x="836608" y="1843123"/>
                </a:lnTo>
                <a:lnTo>
                  <a:pt x="837006" y="1844728"/>
                </a:lnTo>
                <a:lnTo>
                  <a:pt x="837404" y="1847136"/>
                </a:lnTo>
                <a:lnTo>
                  <a:pt x="837404" y="1850747"/>
                </a:lnTo>
                <a:lnTo>
                  <a:pt x="837404" y="1855160"/>
                </a:lnTo>
                <a:lnTo>
                  <a:pt x="837006" y="1861580"/>
                </a:lnTo>
                <a:lnTo>
                  <a:pt x="835813" y="1870006"/>
                </a:lnTo>
                <a:lnTo>
                  <a:pt x="833823" y="1879234"/>
                </a:lnTo>
                <a:lnTo>
                  <a:pt x="831834" y="1880037"/>
                </a:lnTo>
                <a:lnTo>
                  <a:pt x="829447" y="1880438"/>
                </a:lnTo>
                <a:lnTo>
                  <a:pt x="823479" y="1880839"/>
                </a:lnTo>
                <a:lnTo>
                  <a:pt x="812338" y="1881241"/>
                </a:lnTo>
                <a:lnTo>
                  <a:pt x="811542" y="1881241"/>
                </a:lnTo>
                <a:lnTo>
                  <a:pt x="810747" y="1880839"/>
                </a:lnTo>
                <a:lnTo>
                  <a:pt x="810349" y="1880037"/>
                </a:lnTo>
                <a:lnTo>
                  <a:pt x="809553" y="1878833"/>
                </a:lnTo>
                <a:lnTo>
                  <a:pt x="809155" y="1877629"/>
                </a:lnTo>
                <a:lnTo>
                  <a:pt x="807962" y="1876827"/>
                </a:lnTo>
                <a:lnTo>
                  <a:pt x="807166" y="1876827"/>
                </a:lnTo>
                <a:lnTo>
                  <a:pt x="806370" y="1876827"/>
                </a:lnTo>
                <a:lnTo>
                  <a:pt x="803187" y="1878031"/>
                </a:lnTo>
                <a:lnTo>
                  <a:pt x="799209" y="1880438"/>
                </a:lnTo>
                <a:lnTo>
                  <a:pt x="789660" y="1887259"/>
                </a:lnTo>
                <a:lnTo>
                  <a:pt x="780111" y="1893679"/>
                </a:lnTo>
                <a:lnTo>
                  <a:pt x="769368" y="1899697"/>
                </a:lnTo>
                <a:lnTo>
                  <a:pt x="764594" y="1902105"/>
                </a:lnTo>
                <a:lnTo>
                  <a:pt x="758626" y="1904914"/>
                </a:lnTo>
                <a:lnTo>
                  <a:pt x="753056" y="1906920"/>
                </a:lnTo>
                <a:lnTo>
                  <a:pt x="747088" y="1908525"/>
                </a:lnTo>
                <a:lnTo>
                  <a:pt x="740722" y="1910130"/>
                </a:lnTo>
                <a:lnTo>
                  <a:pt x="733958" y="1911735"/>
                </a:lnTo>
                <a:lnTo>
                  <a:pt x="727194" y="1912537"/>
                </a:lnTo>
                <a:lnTo>
                  <a:pt x="720032" y="1912938"/>
                </a:lnTo>
                <a:lnTo>
                  <a:pt x="712473" y="1912938"/>
                </a:lnTo>
                <a:lnTo>
                  <a:pt x="704913" y="1912537"/>
                </a:lnTo>
                <a:lnTo>
                  <a:pt x="700139" y="1912136"/>
                </a:lnTo>
                <a:lnTo>
                  <a:pt x="695365" y="1911333"/>
                </a:lnTo>
                <a:lnTo>
                  <a:pt x="691386" y="1909728"/>
                </a:lnTo>
                <a:lnTo>
                  <a:pt x="687805" y="1908926"/>
                </a:lnTo>
                <a:lnTo>
                  <a:pt x="685020" y="1907321"/>
                </a:lnTo>
                <a:lnTo>
                  <a:pt x="683031" y="1905716"/>
                </a:lnTo>
                <a:lnTo>
                  <a:pt x="681041" y="1903710"/>
                </a:lnTo>
                <a:lnTo>
                  <a:pt x="680245" y="1902105"/>
                </a:lnTo>
                <a:lnTo>
                  <a:pt x="679450" y="1900099"/>
                </a:lnTo>
                <a:lnTo>
                  <a:pt x="679450" y="1898093"/>
                </a:lnTo>
                <a:lnTo>
                  <a:pt x="679848" y="1895685"/>
                </a:lnTo>
                <a:lnTo>
                  <a:pt x="680245" y="1893679"/>
                </a:lnTo>
                <a:lnTo>
                  <a:pt x="681439" y="1891673"/>
                </a:lnTo>
                <a:lnTo>
                  <a:pt x="684224" y="1886457"/>
                </a:lnTo>
                <a:lnTo>
                  <a:pt x="687805" y="1881642"/>
                </a:lnTo>
                <a:lnTo>
                  <a:pt x="692182" y="1876827"/>
                </a:lnTo>
                <a:lnTo>
                  <a:pt x="697354" y="1872012"/>
                </a:lnTo>
                <a:lnTo>
                  <a:pt x="702526" y="1866796"/>
                </a:lnTo>
                <a:lnTo>
                  <a:pt x="708494" y="1861981"/>
                </a:lnTo>
                <a:lnTo>
                  <a:pt x="720032" y="1853555"/>
                </a:lnTo>
                <a:lnTo>
                  <a:pt x="729581" y="1846333"/>
                </a:lnTo>
                <a:lnTo>
                  <a:pt x="739926" y="1839913"/>
                </a:lnTo>
                <a:close/>
                <a:moveTo>
                  <a:pt x="1538288" y="1614488"/>
                </a:moveTo>
                <a:lnTo>
                  <a:pt x="1616076" y="1614488"/>
                </a:lnTo>
                <a:lnTo>
                  <a:pt x="1619648" y="1616486"/>
                </a:lnTo>
                <a:lnTo>
                  <a:pt x="1628379" y="1622880"/>
                </a:lnTo>
                <a:lnTo>
                  <a:pt x="1640286" y="1631273"/>
                </a:lnTo>
                <a:lnTo>
                  <a:pt x="1646239" y="1636069"/>
                </a:lnTo>
                <a:lnTo>
                  <a:pt x="1651795" y="1641264"/>
                </a:lnTo>
                <a:lnTo>
                  <a:pt x="1656557" y="1646060"/>
                </a:lnTo>
                <a:lnTo>
                  <a:pt x="1660526" y="1651256"/>
                </a:lnTo>
                <a:lnTo>
                  <a:pt x="1661717" y="1653653"/>
                </a:lnTo>
                <a:lnTo>
                  <a:pt x="1662907" y="1656451"/>
                </a:lnTo>
                <a:lnTo>
                  <a:pt x="1663701" y="1658449"/>
                </a:lnTo>
                <a:lnTo>
                  <a:pt x="1663701" y="1660448"/>
                </a:lnTo>
                <a:lnTo>
                  <a:pt x="1663304" y="1662845"/>
                </a:lnTo>
                <a:lnTo>
                  <a:pt x="1662511" y="1664444"/>
                </a:lnTo>
                <a:lnTo>
                  <a:pt x="1661320" y="1666043"/>
                </a:lnTo>
                <a:lnTo>
                  <a:pt x="1659336" y="1668041"/>
                </a:lnTo>
                <a:lnTo>
                  <a:pt x="1656161" y="1669240"/>
                </a:lnTo>
                <a:lnTo>
                  <a:pt x="1652986" y="1670039"/>
                </a:lnTo>
                <a:lnTo>
                  <a:pt x="1648620" y="1670838"/>
                </a:lnTo>
                <a:lnTo>
                  <a:pt x="1643461" y="1671238"/>
                </a:lnTo>
                <a:lnTo>
                  <a:pt x="1637904" y="1671638"/>
                </a:lnTo>
                <a:lnTo>
                  <a:pt x="1631951" y="1671638"/>
                </a:lnTo>
                <a:lnTo>
                  <a:pt x="1625998" y="1671238"/>
                </a:lnTo>
                <a:lnTo>
                  <a:pt x="1620442" y="1670838"/>
                </a:lnTo>
                <a:lnTo>
                  <a:pt x="1615282" y="1669640"/>
                </a:lnTo>
                <a:lnTo>
                  <a:pt x="1610520" y="1668441"/>
                </a:lnTo>
                <a:lnTo>
                  <a:pt x="1605757" y="1666842"/>
                </a:lnTo>
                <a:lnTo>
                  <a:pt x="1600995" y="1665243"/>
                </a:lnTo>
                <a:lnTo>
                  <a:pt x="1592660" y="1661646"/>
                </a:lnTo>
                <a:lnTo>
                  <a:pt x="1584723" y="1656851"/>
                </a:lnTo>
                <a:lnTo>
                  <a:pt x="1576785" y="1651655"/>
                </a:lnTo>
                <a:lnTo>
                  <a:pt x="1569245" y="1646060"/>
                </a:lnTo>
                <a:lnTo>
                  <a:pt x="1566070" y="1644062"/>
                </a:lnTo>
                <a:lnTo>
                  <a:pt x="1564085" y="1643263"/>
                </a:lnTo>
                <a:lnTo>
                  <a:pt x="1562101" y="1643263"/>
                </a:lnTo>
                <a:lnTo>
                  <a:pt x="1561307" y="1643662"/>
                </a:lnTo>
                <a:lnTo>
                  <a:pt x="1560513" y="1645660"/>
                </a:lnTo>
                <a:lnTo>
                  <a:pt x="1559720" y="1646460"/>
                </a:lnTo>
                <a:lnTo>
                  <a:pt x="1558926" y="1647259"/>
                </a:lnTo>
                <a:lnTo>
                  <a:pt x="1550195" y="1646460"/>
                </a:lnTo>
                <a:lnTo>
                  <a:pt x="1545035" y="1646060"/>
                </a:lnTo>
                <a:lnTo>
                  <a:pt x="1543448" y="1645660"/>
                </a:lnTo>
                <a:lnTo>
                  <a:pt x="1541860" y="1645261"/>
                </a:lnTo>
                <a:lnTo>
                  <a:pt x="1540273" y="1637667"/>
                </a:lnTo>
                <a:lnTo>
                  <a:pt x="1539479" y="1631273"/>
                </a:lnTo>
                <a:lnTo>
                  <a:pt x="1539082" y="1626877"/>
                </a:lnTo>
                <a:lnTo>
                  <a:pt x="1539082" y="1622880"/>
                </a:lnTo>
                <a:lnTo>
                  <a:pt x="1539082" y="1618085"/>
                </a:lnTo>
                <a:lnTo>
                  <a:pt x="1539479" y="1616486"/>
                </a:lnTo>
                <a:lnTo>
                  <a:pt x="1538288" y="1614488"/>
                </a:lnTo>
                <a:close/>
                <a:moveTo>
                  <a:pt x="1343177" y="1614488"/>
                </a:moveTo>
                <a:lnTo>
                  <a:pt x="1420813" y="1614488"/>
                </a:lnTo>
                <a:lnTo>
                  <a:pt x="1419619" y="1616486"/>
                </a:lnTo>
                <a:lnTo>
                  <a:pt x="1420017" y="1618085"/>
                </a:lnTo>
                <a:lnTo>
                  <a:pt x="1420415" y="1622880"/>
                </a:lnTo>
                <a:lnTo>
                  <a:pt x="1420415" y="1626877"/>
                </a:lnTo>
                <a:lnTo>
                  <a:pt x="1420017" y="1631273"/>
                </a:lnTo>
                <a:lnTo>
                  <a:pt x="1419221" y="1637667"/>
                </a:lnTo>
                <a:lnTo>
                  <a:pt x="1417628" y="1645261"/>
                </a:lnTo>
                <a:lnTo>
                  <a:pt x="1416434" y="1645660"/>
                </a:lnTo>
                <a:lnTo>
                  <a:pt x="1414045" y="1646060"/>
                </a:lnTo>
                <a:lnTo>
                  <a:pt x="1409665" y="1646460"/>
                </a:lnTo>
                <a:lnTo>
                  <a:pt x="1400508" y="1647259"/>
                </a:lnTo>
                <a:lnTo>
                  <a:pt x="1399712" y="1646460"/>
                </a:lnTo>
                <a:lnTo>
                  <a:pt x="1398916" y="1645660"/>
                </a:lnTo>
                <a:lnTo>
                  <a:pt x="1398119" y="1643662"/>
                </a:lnTo>
                <a:lnTo>
                  <a:pt x="1397323" y="1643263"/>
                </a:lnTo>
                <a:lnTo>
                  <a:pt x="1395731" y="1643263"/>
                </a:lnTo>
                <a:lnTo>
                  <a:pt x="1393342" y="1644062"/>
                </a:lnTo>
                <a:lnTo>
                  <a:pt x="1390157" y="1646060"/>
                </a:lnTo>
                <a:lnTo>
                  <a:pt x="1382592" y="1651655"/>
                </a:lnTo>
                <a:lnTo>
                  <a:pt x="1375028" y="1656851"/>
                </a:lnTo>
                <a:lnTo>
                  <a:pt x="1366667" y="1661646"/>
                </a:lnTo>
                <a:lnTo>
                  <a:pt x="1357908" y="1665243"/>
                </a:lnTo>
                <a:lnTo>
                  <a:pt x="1353528" y="1666842"/>
                </a:lnTo>
                <a:lnTo>
                  <a:pt x="1348751" y="1668441"/>
                </a:lnTo>
                <a:lnTo>
                  <a:pt x="1343973" y="1669640"/>
                </a:lnTo>
                <a:lnTo>
                  <a:pt x="1338399" y="1670838"/>
                </a:lnTo>
                <a:lnTo>
                  <a:pt x="1333223" y="1671238"/>
                </a:lnTo>
                <a:lnTo>
                  <a:pt x="1327649" y="1671638"/>
                </a:lnTo>
                <a:lnTo>
                  <a:pt x="1321677" y="1671638"/>
                </a:lnTo>
                <a:lnTo>
                  <a:pt x="1315307" y="1671238"/>
                </a:lnTo>
                <a:lnTo>
                  <a:pt x="1310131" y="1670838"/>
                </a:lnTo>
                <a:lnTo>
                  <a:pt x="1306548" y="1670039"/>
                </a:lnTo>
                <a:lnTo>
                  <a:pt x="1302567" y="1669240"/>
                </a:lnTo>
                <a:lnTo>
                  <a:pt x="1300178" y="1668041"/>
                </a:lnTo>
                <a:lnTo>
                  <a:pt x="1297789" y="1666043"/>
                </a:lnTo>
                <a:lnTo>
                  <a:pt x="1296595" y="1664444"/>
                </a:lnTo>
                <a:lnTo>
                  <a:pt x="1295798" y="1662845"/>
                </a:lnTo>
                <a:lnTo>
                  <a:pt x="1295400" y="1660448"/>
                </a:lnTo>
                <a:lnTo>
                  <a:pt x="1295400" y="1658449"/>
                </a:lnTo>
                <a:lnTo>
                  <a:pt x="1296197" y="1656451"/>
                </a:lnTo>
                <a:lnTo>
                  <a:pt x="1296993" y="1653653"/>
                </a:lnTo>
                <a:lnTo>
                  <a:pt x="1298585" y="1651256"/>
                </a:lnTo>
                <a:lnTo>
                  <a:pt x="1302567" y="1646060"/>
                </a:lnTo>
                <a:lnTo>
                  <a:pt x="1307742" y="1641264"/>
                </a:lnTo>
                <a:lnTo>
                  <a:pt x="1312918" y="1636069"/>
                </a:lnTo>
                <a:lnTo>
                  <a:pt x="1318890" y="1631273"/>
                </a:lnTo>
                <a:lnTo>
                  <a:pt x="1330436" y="1622880"/>
                </a:lnTo>
                <a:lnTo>
                  <a:pt x="1339195" y="1616486"/>
                </a:lnTo>
                <a:lnTo>
                  <a:pt x="1343177" y="1614488"/>
                </a:lnTo>
                <a:close/>
                <a:moveTo>
                  <a:pt x="392113" y="1614488"/>
                </a:moveTo>
                <a:lnTo>
                  <a:pt x="469901" y="1614488"/>
                </a:lnTo>
                <a:lnTo>
                  <a:pt x="473472" y="1616486"/>
                </a:lnTo>
                <a:lnTo>
                  <a:pt x="482204" y="1622880"/>
                </a:lnTo>
                <a:lnTo>
                  <a:pt x="493713" y="1631273"/>
                </a:lnTo>
                <a:lnTo>
                  <a:pt x="499269" y="1636069"/>
                </a:lnTo>
                <a:lnTo>
                  <a:pt x="505223" y="1641264"/>
                </a:lnTo>
                <a:lnTo>
                  <a:pt x="509985" y="1646060"/>
                </a:lnTo>
                <a:lnTo>
                  <a:pt x="514351" y="1651256"/>
                </a:lnTo>
                <a:lnTo>
                  <a:pt x="515541" y="1653653"/>
                </a:lnTo>
                <a:lnTo>
                  <a:pt x="516732" y="1656451"/>
                </a:lnTo>
                <a:lnTo>
                  <a:pt x="517129" y="1658449"/>
                </a:lnTo>
                <a:lnTo>
                  <a:pt x="517526" y="1660448"/>
                </a:lnTo>
                <a:lnTo>
                  <a:pt x="517129" y="1662845"/>
                </a:lnTo>
                <a:lnTo>
                  <a:pt x="516335" y="1664444"/>
                </a:lnTo>
                <a:lnTo>
                  <a:pt x="515144" y="1666043"/>
                </a:lnTo>
                <a:lnTo>
                  <a:pt x="512763" y="1668041"/>
                </a:lnTo>
                <a:lnTo>
                  <a:pt x="509985" y="1669240"/>
                </a:lnTo>
                <a:lnTo>
                  <a:pt x="506413" y="1670039"/>
                </a:lnTo>
                <a:lnTo>
                  <a:pt x="502444" y="1670838"/>
                </a:lnTo>
                <a:lnTo>
                  <a:pt x="497285" y="1671238"/>
                </a:lnTo>
                <a:lnTo>
                  <a:pt x="490935" y="1671638"/>
                </a:lnTo>
                <a:lnTo>
                  <a:pt x="484982" y="1671638"/>
                </a:lnTo>
                <a:lnTo>
                  <a:pt x="479426" y="1671238"/>
                </a:lnTo>
                <a:lnTo>
                  <a:pt x="474266" y="1670838"/>
                </a:lnTo>
                <a:lnTo>
                  <a:pt x="469107" y="1669640"/>
                </a:lnTo>
                <a:lnTo>
                  <a:pt x="463947" y="1668441"/>
                </a:lnTo>
                <a:lnTo>
                  <a:pt x="459582" y="1666842"/>
                </a:lnTo>
                <a:lnTo>
                  <a:pt x="454819" y="1665243"/>
                </a:lnTo>
                <a:lnTo>
                  <a:pt x="446088" y="1661646"/>
                </a:lnTo>
                <a:lnTo>
                  <a:pt x="437754" y="1656851"/>
                </a:lnTo>
                <a:lnTo>
                  <a:pt x="430213" y="1651655"/>
                </a:lnTo>
                <a:lnTo>
                  <a:pt x="422672" y="1646060"/>
                </a:lnTo>
                <a:lnTo>
                  <a:pt x="419497" y="1644062"/>
                </a:lnTo>
                <a:lnTo>
                  <a:pt x="417116" y="1643263"/>
                </a:lnTo>
                <a:lnTo>
                  <a:pt x="415925" y="1643263"/>
                </a:lnTo>
                <a:lnTo>
                  <a:pt x="415132" y="1643662"/>
                </a:lnTo>
                <a:lnTo>
                  <a:pt x="413941" y="1645660"/>
                </a:lnTo>
                <a:lnTo>
                  <a:pt x="413544" y="1646460"/>
                </a:lnTo>
                <a:lnTo>
                  <a:pt x="412750" y="1647259"/>
                </a:lnTo>
                <a:lnTo>
                  <a:pt x="403622" y="1646460"/>
                </a:lnTo>
                <a:lnTo>
                  <a:pt x="398860" y="1646060"/>
                </a:lnTo>
                <a:lnTo>
                  <a:pt x="396875" y="1645660"/>
                </a:lnTo>
                <a:lnTo>
                  <a:pt x="395685" y="1645261"/>
                </a:lnTo>
                <a:lnTo>
                  <a:pt x="394097" y="1637667"/>
                </a:lnTo>
                <a:lnTo>
                  <a:pt x="393303" y="1631273"/>
                </a:lnTo>
                <a:lnTo>
                  <a:pt x="392510" y="1626877"/>
                </a:lnTo>
                <a:lnTo>
                  <a:pt x="392510" y="1622880"/>
                </a:lnTo>
                <a:lnTo>
                  <a:pt x="392907" y="1618085"/>
                </a:lnTo>
                <a:lnTo>
                  <a:pt x="393303" y="1616486"/>
                </a:lnTo>
                <a:lnTo>
                  <a:pt x="392113" y="1614488"/>
                </a:lnTo>
                <a:close/>
                <a:moveTo>
                  <a:pt x="195660" y="1614488"/>
                </a:moveTo>
                <a:lnTo>
                  <a:pt x="273051" y="1614488"/>
                </a:lnTo>
                <a:lnTo>
                  <a:pt x="271860" y="1616486"/>
                </a:lnTo>
                <a:lnTo>
                  <a:pt x="272257" y="1618085"/>
                </a:lnTo>
                <a:lnTo>
                  <a:pt x="272654" y="1622880"/>
                </a:lnTo>
                <a:lnTo>
                  <a:pt x="272654" y="1626877"/>
                </a:lnTo>
                <a:lnTo>
                  <a:pt x="271860" y="1631273"/>
                </a:lnTo>
                <a:lnTo>
                  <a:pt x="271066" y="1637667"/>
                </a:lnTo>
                <a:lnTo>
                  <a:pt x="269479" y="1645261"/>
                </a:lnTo>
                <a:lnTo>
                  <a:pt x="267891" y="1645660"/>
                </a:lnTo>
                <a:lnTo>
                  <a:pt x="266304" y="1646060"/>
                </a:lnTo>
                <a:lnTo>
                  <a:pt x="261541" y="1646460"/>
                </a:lnTo>
                <a:lnTo>
                  <a:pt x="252810" y="1647259"/>
                </a:lnTo>
                <a:lnTo>
                  <a:pt x="251619" y="1646460"/>
                </a:lnTo>
                <a:lnTo>
                  <a:pt x="251223" y="1645660"/>
                </a:lnTo>
                <a:lnTo>
                  <a:pt x="250032" y="1643662"/>
                </a:lnTo>
                <a:lnTo>
                  <a:pt x="249238" y="1643263"/>
                </a:lnTo>
                <a:lnTo>
                  <a:pt x="247651" y="1643263"/>
                </a:lnTo>
                <a:lnTo>
                  <a:pt x="245666" y="1644062"/>
                </a:lnTo>
                <a:lnTo>
                  <a:pt x="242491" y="1646060"/>
                </a:lnTo>
                <a:lnTo>
                  <a:pt x="234554" y="1651655"/>
                </a:lnTo>
                <a:lnTo>
                  <a:pt x="227013" y="1656851"/>
                </a:lnTo>
                <a:lnTo>
                  <a:pt x="219076" y="1661646"/>
                </a:lnTo>
                <a:lnTo>
                  <a:pt x="210344" y="1665243"/>
                </a:lnTo>
                <a:lnTo>
                  <a:pt x="205582" y="1666842"/>
                </a:lnTo>
                <a:lnTo>
                  <a:pt x="200819" y="1668441"/>
                </a:lnTo>
                <a:lnTo>
                  <a:pt x="196057" y="1669640"/>
                </a:lnTo>
                <a:lnTo>
                  <a:pt x="190897" y="1670838"/>
                </a:lnTo>
                <a:lnTo>
                  <a:pt x="185341" y="1671238"/>
                </a:lnTo>
                <a:lnTo>
                  <a:pt x="179785" y="1671638"/>
                </a:lnTo>
                <a:lnTo>
                  <a:pt x="173832" y="1671638"/>
                </a:lnTo>
                <a:lnTo>
                  <a:pt x="167482" y="1671238"/>
                </a:lnTo>
                <a:lnTo>
                  <a:pt x="162719" y="1670838"/>
                </a:lnTo>
                <a:lnTo>
                  <a:pt x="158353" y="1670039"/>
                </a:lnTo>
                <a:lnTo>
                  <a:pt x="155178" y="1669240"/>
                </a:lnTo>
                <a:lnTo>
                  <a:pt x="152003" y="1668041"/>
                </a:lnTo>
                <a:lnTo>
                  <a:pt x="150416" y="1666043"/>
                </a:lnTo>
                <a:lnTo>
                  <a:pt x="148828" y="1664444"/>
                </a:lnTo>
                <a:lnTo>
                  <a:pt x="148035" y="1662845"/>
                </a:lnTo>
                <a:lnTo>
                  <a:pt x="147638" y="1660448"/>
                </a:lnTo>
                <a:lnTo>
                  <a:pt x="148035" y="1658449"/>
                </a:lnTo>
                <a:lnTo>
                  <a:pt x="148828" y="1656451"/>
                </a:lnTo>
                <a:lnTo>
                  <a:pt x="149622" y="1653653"/>
                </a:lnTo>
                <a:lnTo>
                  <a:pt x="151210" y="1651256"/>
                </a:lnTo>
                <a:lnTo>
                  <a:pt x="155178" y="1646060"/>
                </a:lnTo>
                <a:lnTo>
                  <a:pt x="159544" y="1641264"/>
                </a:lnTo>
                <a:lnTo>
                  <a:pt x="165497" y="1636069"/>
                </a:lnTo>
                <a:lnTo>
                  <a:pt x="171450" y="1631273"/>
                </a:lnTo>
                <a:lnTo>
                  <a:pt x="182960" y="1622880"/>
                </a:lnTo>
                <a:lnTo>
                  <a:pt x="191691" y="1616486"/>
                </a:lnTo>
                <a:lnTo>
                  <a:pt x="195660" y="1614488"/>
                </a:lnTo>
                <a:close/>
                <a:moveTo>
                  <a:pt x="538163" y="1219200"/>
                </a:moveTo>
                <a:lnTo>
                  <a:pt x="618247" y="1234417"/>
                </a:lnTo>
                <a:lnTo>
                  <a:pt x="620638" y="1235218"/>
                </a:lnTo>
                <a:lnTo>
                  <a:pt x="623427" y="1236419"/>
                </a:lnTo>
                <a:lnTo>
                  <a:pt x="625419" y="1238421"/>
                </a:lnTo>
                <a:lnTo>
                  <a:pt x="627013" y="1241225"/>
                </a:lnTo>
                <a:lnTo>
                  <a:pt x="629404" y="1244428"/>
                </a:lnTo>
                <a:lnTo>
                  <a:pt x="630599" y="1248032"/>
                </a:lnTo>
                <a:lnTo>
                  <a:pt x="632193" y="1252037"/>
                </a:lnTo>
                <a:lnTo>
                  <a:pt x="633388" y="1256442"/>
                </a:lnTo>
                <a:lnTo>
                  <a:pt x="635380" y="1266052"/>
                </a:lnTo>
                <a:lnTo>
                  <a:pt x="637372" y="1276464"/>
                </a:lnTo>
                <a:lnTo>
                  <a:pt x="639364" y="1296487"/>
                </a:lnTo>
                <a:lnTo>
                  <a:pt x="639763" y="1300491"/>
                </a:lnTo>
                <a:lnTo>
                  <a:pt x="639364" y="1303294"/>
                </a:lnTo>
                <a:lnTo>
                  <a:pt x="638567" y="1304896"/>
                </a:lnTo>
                <a:lnTo>
                  <a:pt x="637771" y="1305697"/>
                </a:lnTo>
                <a:lnTo>
                  <a:pt x="636177" y="1305697"/>
                </a:lnTo>
                <a:lnTo>
                  <a:pt x="634185" y="1304496"/>
                </a:lnTo>
                <a:lnTo>
                  <a:pt x="632591" y="1302894"/>
                </a:lnTo>
                <a:lnTo>
                  <a:pt x="630599" y="1300491"/>
                </a:lnTo>
                <a:lnTo>
                  <a:pt x="626615" y="1295285"/>
                </a:lnTo>
                <a:lnTo>
                  <a:pt x="623029" y="1288878"/>
                </a:lnTo>
                <a:lnTo>
                  <a:pt x="620240" y="1282471"/>
                </a:lnTo>
                <a:lnTo>
                  <a:pt x="619841" y="1279668"/>
                </a:lnTo>
                <a:lnTo>
                  <a:pt x="619443" y="1277265"/>
                </a:lnTo>
                <a:lnTo>
                  <a:pt x="619443" y="1275263"/>
                </a:lnTo>
                <a:lnTo>
                  <a:pt x="619044" y="1273261"/>
                </a:lnTo>
                <a:lnTo>
                  <a:pt x="618646" y="1271659"/>
                </a:lnTo>
                <a:lnTo>
                  <a:pt x="617849" y="1270457"/>
                </a:lnTo>
                <a:lnTo>
                  <a:pt x="617052" y="1269657"/>
                </a:lnTo>
                <a:lnTo>
                  <a:pt x="616255" y="1268856"/>
                </a:lnTo>
                <a:lnTo>
                  <a:pt x="615060" y="1268455"/>
                </a:lnTo>
                <a:lnTo>
                  <a:pt x="613865" y="1268455"/>
                </a:lnTo>
                <a:lnTo>
                  <a:pt x="613068" y="1268856"/>
                </a:lnTo>
                <a:lnTo>
                  <a:pt x="612271" y="1269256"/>
                </a:lnTo>
                <a:lnTo>
                  <a:pt x="611076" y="1270457"/>
                </a:lnTo>
                <a:lnTo>
                  <a:pt x="610677" y="1271659"/>
                </a:lnTo>
                <a:lnTo>
                  <a:pt x="609880" y="1273661"/>
                </a:lnTo>
                <a:lnTo>
                  <a:pt x="609482" y="1276064"/>
                </a:lnTo>
                <a:lnTo>
                  <a:pt x="609084" y="1278466"/>
                </a:lnTo>
                <a:lnTo>
                  <a:pt x="609084" y="1281670"/>
                </a:lnTo>
                <a:lnTo>
                  <a:pt x="608287" y="1285675"/>
                </a:lnTo>
                <a:lnTo>
                  <a:pt x="607888" y="1289279"/>
                </a:lnTo>
                <a:lnTo>
                  <a:pt x="607091" y="1292482"/>
                </a:lnTo>
                <a:lnTo>
                  <a:pt x="606295" y="1295686"/>
                </a:lnTo>
                <a:lnTo>
                  <a:pt x="604701" y="1298489"/>
                </a:lnTo>
                <a:lnTo>
                  <a:pt x="603107" y="1300892"/>
                </a:lnTo>
                <a:lnTo>
                  <a:pt x="600716" y="1302894"/>
                </a:lnTo>
                <a:lnTo>
                  <a:pt x="598724" y="1304896"/>
                </a:lnTo>
                <a:lnTo>
                  <a:pt x="594740" y="1306498"/>
                </a:lnTo>
                <a:lnTo>
                  <a:pt x="591154" y="1307699"/>
                </a:lnTo>
                <a:lnTo>
                  <a:pt x="585975" y="1308100"/>
                </a:lnTo>
                <a:lnTo>
                  <a:pt x="580396" y="1308100"/>
                </a:lnTo>
                <a:lnTo>
                  <a:pt x="578404" y="1307699"/>
                </a:lnTo>
                <a:lnTo>
                  <a:pt x="576014" y="1307299"/>
                </a:lnTo>
                <a:lnTo>
                  <a:pt x="571631" y="1305697"/>
                </a:lnTo>
                <a:lnTo>
                  <a:pt x="568045" y="1303294"/>
                </a:lnTo>
                <a:lnTo>
                  <a:pt x="564459" y="1299690"/>
                </a:lnTo>
                <a:lnTo>
                  <a:pt x="560475" y="1295285"/>
                </a:lnTo>
                <a:lnTo>
                  <a:pt x="557287" y="1290079"/>
                </a:lnTo>
                <a:lnTo>
                  <a:pt x="554498" y="1284073"/>
                </a:lnTo>
                <a:lnTo>
                  <a:pt x="551311" y="1277666"/>
                </a:lnTo>
                <a:lnTo>
                  <a:pt x="548920" y="1271258"/>
                </a:lnTo>
                <a:lnTo>
                  <a:pt x="546530" y="1264451"/>
                </a:lnTo>
                <a:lnTo>
                  <a:pt x="543342" y="1251236"/>
                </a:lnTo>
                <a:lnTo>
                  <a:pt x="540952" y="1238822"/>
                </a:lnTo>
                <a:lnTo>
                  <a:pt x="539358" y="1228811"/>
                </a:lnTo>
                <a:lnTo>
                  <a:pt x="538163" y="1219200"/>
                </a:lnTo>
                <a:close/>
                <a:moveTo>
                  <a:pt x="1292225" y="1217613"/>
                </a:moveTo>
                <a:lnTo>
                  <a:pt x="1290632" y="1227624"/>
                </a:lnTo>
                <a:lnTo>
                  <a:pt x="1289436" y="1237635"/>
                </a:lnTo>
                <a:lnTo>
                  <a:pt x="1287046" y="1250049"/>
                </a:lnTo>
                <a:lnTo>
                  <a:pt x="1283061" y="1263665"/>
                </a:lnTo>
                <a:lnTo>
                  <a:pt x="1281069" y="1270472"/>
                </a:lnTo>
                <a:lnTo>
                  <a:pt x="1278679" y="1276879"/>
                </a:lnTo>
                <a:lnTo>
                  <a:pt x="1275491" y="1283287"/>
                </a:lnTo>
                <a:lnTo>
                  <a:pt x="1272702" y="1289293"/>
                </a:lnTo>
                <a:lnTo>
                  <a:pt x="1269116" y="1294099"/>
                </a:lnTo>
                <a:lnTo>
                  <a:pt x="1265530" y="1298504"/>
                </a:lnTo>
                <a:lnTo>
                  <a:pt x="1261546" y="1302108"/>
                </a:lnTo>
                <a:lnTo>
                  <a:pt x="1258359" y="1304110"/>
                </a:lnTo>
                <a:lnTo>
                  <a:pt x="1253976" y="1305712"/>
                </a:lnTo>
                <a:lnTo>
                  <a:pt x="1249593" y="1306513"/>
                </a:lnTo>
                <a:lnTo>
                  <a:pt x="1244015" y="1306513"/>
                </a:lnTo>
                <a:lnTo>
                  <a:pt x="1239632" y="1306112"/>
                </a:lnTo>
                <a:lnTo>
                  <a:pt x="1235250" y="1304911"/>
                </a:lnTo>
                <a:lnTo>
                  <a:pt x="1232062" y="1303309"/>
                </a:lnTo>
                <a:lnTo>
                  <a:pt x="1229273" y="1301707"/>
                </a:lnTo>
                <a:lnTo>
                  <a:pt x="1227281" y="1299305"/>
                </a:lnTo>
                <a:lnTo>
                  <a:pt x="1225687" y="1296902"/>
                </a:lnTo>
                <a:lnTo>
                  <a:pt x="1223695" y="1294099"/>
                </a:lnTo>
                <a:lnTo>
                  <a:pt x="1222898" y="1291296"/>
                </a:lnTo>
                <a:lnTo>
                  <a:pt x="1222101" y="1288092"/>
                </a:lnTo>
                <a:lnTo>
                  <a:pt x="1221703" y="1284088"/>
                </a:lnTo>
                <a:lnTo>
                  <a:pt x="1221304" y="1280083"/>
                </a:lnTo>
                <a:lnTo>
                  <a:pt x="1221304" y="1276879"/>
                </a:lnTo>
                <a:lnTo>
                  <a:pt x="1220906" y="1274477"/>
                </a:lnTo>
                <a:lnTo>
                  <a:pt x="1220508" y="1272074"/>
                </a:lnTo>
                <a:lnTo>
                  <a:pt x="1219711" y="1270072"/>
                </a:lnTo>
                <a:lnTo>
                  <a:pt x="1219312" y="1268870"/>
                </a:lnTo>
                <a:lnTo>
                  <a:pt x="1218117" y="1267669"/>
                </a:lnTo>
                <a:lnTo>
                  <a:pt x="1216922" y="1266868"/>
                </a:lnTo>
                <a:lnTo>
                  <a:pt x="1216125" y="1266468"/>
                </a:lnTo>
                <a:lnTo>
                  <a:pt x="1214930" y="1266468"/>
                </a:lnTo>
                <a:lnTo>
                  <a:pt x="1214133" y="1266868"/>
                </a:lnTo>
                <a:lnTo>
                  <a:pt x="1213336" y="1268070"/>
                </a:lnTo>
                <a:lnTo>
                  <a:pt x="1212539" y="1268870"/>
                </a:lnTo>
                <a:lnTo>
                  <a:pt x="1211742" y="1270072"/>
                </a:lnTo>
                <a:lnTo>
                  <a:pt x="1211344" y="1271674"/>
                </a:lnTo>
                <a:lnTo>
                  <a:pt x="1210945" y="1273275"/>
                </a:lnTo>
                <a:lnTo>
                  <a:pt x="1210945" y="1275678"/>
                </a:lnTo>
                <a:lnTo>
                  <a:pt x="1210945" y="1278081"/>
                </a:lnTo>
                <a:lnTo>
                  <a:pt x="1209750" y="1280483"/>
                </a:lnTo>
                <a:lnTo>
                  <a:pt x="1207359" y="1286891"/>
                </a:lnTo>
                <a:lnTo>
                  <a:pt x="1203773" y="1293298"/>
                </a:lnTo>
                <a:lnTo>
                  <a:pt x="1199789" y="1298904"/>
                </a:lnTo>
                <a:lnTo>
                  <a:pt x="1197797" y="1300906"/>
                </a:lnTo>
                <a:lnTo>
                  <a:pt x="1195805" y="1302909"/>
                </a:lnTo>
                <a:lnTo>
                  <a:pt x="1194211" y="1304110"/>
                </a:lnTo>
                <a:lnTo>
                  <a:pt x="1192617" y="1304110"/>
                </a:lnTo>
                <a:lnTo>
                  <a:pt x="1191821" y="1303710"/>
                </a:lnTo>
                <a:lnTo>
                  <a:pt x="1191024" y="1302108"/>
                </a:lnTo>
                <a:lnTo>
                  <a:pt x="1190625" y="1298904"/>
                </a:lnTo>
                <a:lnTo>
                  <a:pt x="1191024" y="1294900"/>
                </a:lnTo>
                <a:lnTo>
                  <a:pt x="1193016" y="1274877"/>
                </a:lnTo>
                <a:lnTo>
                  <a:pt x="1194610" y="1264465"/>
                </a:lnTo>
                <a:lnTo>
                  <a:pt x="1197000" y="1254855"/>
                </a:lnTo>
                <a:lnTo>
                  <a:pt x="1198195" y="1250450"/>
                </a:lnTo>
                <a:lnTo>
                  <a:pt x="1199789" y="1246045"/>
                </a:lnTo>
                <a:lnTo>
                  <a:pt x="1200984" y="1242841"/>
                </a:lnTo>
                <a:lnTo>
                  <a:pt x="1202977" y="1239237"/>
                </a:lnTo>
                <a:lnTo>
                  <a:pt x="1204969" y="1236834"/>
                </a:lnTo>
                <a:lnTo>
                  <a:pt x="1206961" y="1234832"/>
                </a:lnTo>
                <a:lnTo>
                  <a:pt x="1209352" y="1233631"/>
                </a:lnTo>
                <a:lnTo>
                  <a:pt x="1212141" y="1232429"/>
                </a:lnTo>
                <a:lnTo>
                  <a:pt x="1292225" y="1217613"/>
                </a:lnTo>
                <a:close/>
                <a:moveTo>
                  <a:pt x="36513" y="1122363"/>
                </a:moveTo>
                <a:lnTo>
                  <a:pt x="98598" y="1134269"/>
                </a:lnTo>
                <a:lnTo>
                  <a:pt x="100956" y="1135063"/>
                </a:lnTo>
                <a:lnTo>
                  <a:pt x="102921" y="1135857"/>
                </a:lnTo>
                <a:lnTo>
                  <a:pt x="104492" y="1137444"/>
                </a:lnTo>
                <a:lnTo>
                  <a:pt x="105671" y="1139825"/>
                </a:lnTo>
                <a:lnTo>
                  <a:pt x="107636" y="1142207"/>
                </a:lnTo>
                <a:lnTo>
                  <a:pt x="108815" y="1145382"/>
                </a:lnTo>
                <a:lnTo>
                  <a:pt x="110779" y="1152128"/>
                </a:lnTo>
                <a:lnTo>
                  <a:pt x="112351" y="1159272"/>
                </a:lnTo>
                <a:lnTo>
                  <a:pt x="113923" y="1167210"/>
                </a:lnTo>
                <a:lnTo>
                  <a:pt x="115495" y="1183085"/>
                </a:lnTo>
                <a:lnTo>
                  <a:pt x="115888" y="1186260"/>
                </a:lnTo>
                <a:lnTo>
                  <a:pt x="115495" y="1188641"/>
                </a:lnTo>
                <a:lnTo>
                  <a:pt x="115102" y="1189832"/>
                </a:lnTo>
                <a:lnTo>
                  <a:pt x="114316" y="1190228"/>
                </a:lnTo>
                <a:lnTo>
                  <a:pt x="112744" y="1190228"/>
                </a:lnTo>
                <a:lnTo>
                  <a:pt x="111565" y="1189435"/>
                </a:lnTo>
                <a:lnTo>
                  <a:pt x="109994" y="1188244"/>
                </a:lnTo>
                <a:lnTo>
                  <a:pt x="108422" y="1186657"/>
                </a:lnTo>
                <a:lnTo>
                  <a:pt x="105278" y="1181894"/>
                </a:lnTo>
                <a:lnTo>
                  <a:pt x="102528" y="1177132"/>
                </a:lnTo>
                <a:lnTo>
                  <a:pt x="100563" y="1172369"/>
                </a:lnTo>
                <a:lnTo>
                  <a:pt x="100170" y="1169988"/>
                </a:lnTo>
                <a:lnTo>
                  <a:pt x="100170" y="1168003"/>
                </a:lnTo>
                <a:lnTo>
                  <a:pt x="99384" y="1164828"/>
                </a:lnTo>
                <a:lnTo>
                  <a:pt x="98598" y="1162447"/>
                </a:lnTo>
                <a:lnTo>
                  <a:pt x="97026" y="1161257"/>
                </a:lnTo>
                <a:lnTo>
                  <a:pt x="96633" y="1161257"/>
                </a:lnTo>
                <a:lnTo>
                  <a:pt x="95848" y="1161257"/>
                </a:lnTo>
                <a:lnTo>
                  <a:pt x="95062" y="1161257"/>
                </a:lnTo>
                <a:lnTo>
                  <a:pt x="94276" y="1161653"/>
                </a:lnTo>
                <a:lnTo>
                  <a:pt x="92704" y="1163638"/>
                </a:lnTo>
                <a:lnTo>
                  <a:pt x="91525" y="1167210"/>
                </a:lnTo>
                <a:lnTo>
                  <a:pt x="91525" y="1171178"/>
                </a:lnTo>
                <a:lnTo>
                  <a:pt x="91132" y="1176338"/>
                </a:lnTo>
                <a:lnTo>
                  <a:pt x="90346" y="1181100"/>
                </a:lnTo>
                <a:lnTo>
                  <a:pt x="89167" y="1184275"/>
                </a:lnTo>
                <a:lnTo>
                  <a:pt x="87989" y="1186260"/>
                </a:lnTo>
                <a:lnTo>
                  <a:pt x="86810" y="1187847"/>
                </a:lnTo>
                <a:lnTo>
                  <a:pt x="85238" y="1189038"/>
                </a:lnTo>
                <a:lnTo>
                  <a:pt x="83666" y="1189832"/>
                </a:lnTo>
                <a:lnTo>
                  <a:pt x="82094" y="1191022"/>
                </a:lnTo>
                <a:lnTo>
                  <a:pt x="80130" y="1191419"/>
                </a:lnTo>
                <a:lnTo>
                  <a:pt x="75414" y="1192213"/>
                </a:lnTo>
                <a:lnTo>
                  <a:pt x="69520" y="1192213"/>
                </a:lnTo>
                <a:lnTo>
                  <a:pt x="67163" y="1191816"/>
                </a:lnTo>
                <a:lnTo>
                  <a:pt x="64412" y="1191022"/>
                </a:lnTo>
                <a:lnTo>
                  <a:pt x="62447" y="1190228"/>
                </a:lnTo>
                <a:lnTo>
                  <a:pt x="60482" y="1188641"/>
                </a:lnTo>
                <a:lnTo>
                  <a:pt x="58125" y="1187053"/>
                </a:lnTo>
                <a:lnTo>
                  <a:pt x="56160" y="1185069"/>
                </a:lnTo>
                <a:lnTo>
                  <a:pt x="53016" y="1180703"/>
                </a:lnTo>
                <a:lnTo>
                  <a:pt x="49873" y="1175147"/>
                </a:lnTo>
                <a:lnTo>
                  <a:pt x="47122" y="1169194"/>
                </a:lnTo>
                <a:lnTo>
                  <a:pt x="44765" y="1162844"/>
                </a:lnTo>
                <a:lnTo>
                  <a:pt x="42800" y="1156494"/>
                </a:lnTo>
                <a:lnTo>
                  <a:pt x="41228" y="1150144"/>
                </a:lnTo>
                <a:lnTo>
                  <a:pt x="40049" y="1143794"/>
                </a:lnTo>
                <a:lnTo>
                  <a:pt x="37692" y="1133475"/>
                </a:lnTo>
                <a:lnTo>
                  <a:pt x="36513" y="1125538"/>
                </a:lnTo>
                <a:lnTo>
                  <a:pt x="36513" y="1122363"/>
                </a:lnTo>
                <a:close/>
                <a:moveTo>
                  <a:pt x="1779588" y="1120775"/>
                </a:moveTo>
                <a:lnTo>
                  <a:pt x="1779588" y="1123616"/>
                </a:lnTo>
                <a:lnTo>
                  <a:pt x="1778404" y="1131734"/>
                </a:lnTo>
                <a:lnTo>
                  <a:pt x="1776824" y="1142693"/>
                </a:lnTo>
                <a:lnTo>
                  <a:pt x="1775244" y="1149188"/>
                </a:lnTo>
                <a:lnTo>
                  <a:pt x="1773665" y="1155682"/>
                </a:lnTo>
                <a:lnTo>
                  <a:pt x="1771690" y="1162176"/>
                </a:lnTo>
                <a:lnTo>
                  <a:pt x="1769321" y="1168671"/>
                </a:lnTo>
                <a:lnTo>
                  <a:pt x="1766162" y="1174759"/>
                </a:lnTo>
                <a:lnTo>
                  <a:pt x="1763397" y="1180442"/>
                </a:lnTo>
                <a:lnTo>
                  <a:pt x="1760238" y="1184907"/>
                </a:lnTo>
                <a:lnTo>
                  <a:pt x="1757869" y="1186530"/>
                </a:lnTo>
                <a:lnTo>
                  <a:pt x="1755894" y="1188560"/>
                </a:lnTo>
                <a:lnTo>
                  <a:pt x="1753920" y="1189777"/>
                </a:lnTo>
                <a:lnTo>
                  <a:pt x="1751550" y="1190995"/>
                </a:lnTo>
                <a:lnTo>
                  <a:pt x="1749181" y="1191807"/>
                </a:lnTo>
                <a:lnTo>
                  <a:pt x="1746812" y="1192213"/>
                </a:lnTo>
                <a:lnTo>
                  <a:pt x="1740888" y="1192213"/>
                </a:lnTo>
                <a:lnTo>
                  <a:pt x="1736149" y="1191401"/>
                </a:lnTo>
                <a:lnTo>
                  <a:pt x="1734175" y="1190589"/>
                </a:lnTo>
                <a:lnTo>
                  <a:pt x="1732200" y="1189777"/>
                </a:lnTo>
                <a:lnTo>
                  <a:pt x="1730621" y="1188966"/>
                </a:lnTo>
                <a:lnTo>
                  <a:pt x="1729436" y="1187748"/>
                </a:lnTo>
                <a:lnTo>
                  <a:pt x="1728251" y="1185718"/>
                </a:lnTo>
                <a:lnTo>
                  <a:pt x="1727461" y="1184095"/>
                </a:lnTo>
                <a:lnTo>
                  <a:pt x="1725487" y="1180442"/>
                </a:lnTo>
                <a:lnTo>
                  <a:pt x="1724697" y="1175977"/>
                </a:lnTo>
                <a:lnTo>
                  <a:pt x="1724697" y="1170700"/>
                </a:lnTo>
                <a:lnTo>
                  <a:pt x="1724302" y="1166235"/>
                </a:lnTo>
                <a:lnTo>
                  <a:pt x="1723117" y="1162988"/>
                </a:lnTo>
                <a:lnTo>
                  <a:pt x="1721933" y="1160959"/>
                </a:lnTo>
                <a:lnTo>
                  <a:pt x="1721143" y="1160553"/>
                </a:lnTo>
                <a:lnTo>
                  <a:pt x="1720748" y="1160147"/>
                </a:lnTo>
                <a:lnTo>
                  <a:pt x="1719958" y="1160553"/>
                </a:lnTo>
                <a:lnTo>
                  <a:pt x="1718774" y="1160553"/>
                </a:lnTo>
                <a:lnTo>
                  <a:pt x="1717589" y="1161770"/>
                </a:lnTo>
                <a:lnTo>
                  <a:pt x="1716404" y="1164206"/>
                </a:lnTo>
                <a:lnTo>
                  <a:pt x="1716009" y="1167453"/>
                </a:lnTo>
                <a:lnTo>
                  <a:pt x="1716009" y="1169482"/>
                </a:lnTo>
                <a:lnTo>
                  <a:pt x="1715614" y="1171512"/>
                </a:lnTo>
                <a:lnTo>
                  <a:pt x="1713640" y="1176383"/>
                </a:lnTo>
                <a:lnTo>
                  <a:pt x="1710481" y="1181659"/>
                </a:lnTo>
                <a:lnTo>
                  <a:pt x="1707716" y="1186124"/>
                </a:lnTo>
                <a:lnTo>
                  <a:pt x="1706137" y="1188154"/>
                </a:lnTo>
                <a:lnTo>
                  <a:pt x="1704557" y="1189371"/>
                </a:lnTo>
                <a:lnTo>
                  <a:pt x="1702978" y="1190183"/>
                </a:lnTo>
                <a:lnTo>
                  <a:pt x="1702188" y="1190183"/>
                </a:lnTo>
                <a:lnTo>
                  <a:pt x="1701003" y="1189777"/>
                </a:lnTo>
                <a:lnTo>
                  <a:pt x="1700608" y="1188560"/>
                </a:lnTo>
                <a:lnTo>
                  <a:pt x="1700213" y="1185718"/>
                </a:lnTo>
                <a:lnTo>
                  <a:pt x="1700608" y="1182877"/>
                </a:lnTo>
                <a:lnTo>
                  <a:pt x="1702188" y="1166641"/>
                </a:lnTo>
                <a:lnTo>
                  <a:pt x="1703767" y="1158117"/>
                </a:lnTo>
                <a:lnTo>
                  <a:pt x="1704952" y="1150811"/>
                </a:lnTo>
                <a:lnTo>
                  <a:pt x="1707716" y="1143911"/>
                </a:lnTo>
                <a:lnTo>
                  <a:pt x="1708901" y="1141070"/>
                </a:lnTo>
                <a:lnTo>
                  <a:pt x="1710086" y="1138634"/>
                </a:lnTo>
                <a:lnTo>
                  <a:pt x="1711665" y="1136199"/>
                </a:lnTo>
                <a:lnTo>
                  <a:pt x="1713640" y="1134575"/>
                </a:lnTo>
                <a:lnTo>
                  <a:pt x="1715219" y="1133763"/>
                </a:lnTo>
                <a:lnTo>
                  <a:pt x="1717194" y="1132952"/>
                </a:lnTo>
                <a:lnTo>
                  <a:pt x="1779588" y="1120775"/>
                </a:lnTo>
                <a:close/>
                <a:moveTo>
                  <a:pt x="233586" y="538163"/>
                </a:moveTo>
                <a:lnTo>
                  <a:pt x="238336" y="538163"/>
                </a:lnTo>
                <a:lnTo>
                  <a:pt x="300494" y="768264"/>
                </a:lnTo>
                <a:lnTo>
                  <a:pt x="301682" y="758743"/>
                </a:lnTo>
                <a:lnTo>
                  <a:pt x="323061" y="601242"/>
                </a:lnTo>
                <a:lnTo>
                  <a:pt x="317122" y="585770"/>
                </a:lnTo>
                <a:lnTo>
                  <a:pt x="328999" y="565140"/>
                </a:lnTo>
                <a:lnTo>
                  <a:pt x="355921" y="565140"/>
                </a:lnTo>
                <a:lnTo>
                  <a:pt x="367403" y="585770"/>
                </a:lnTo>
                <a:lnTo>
                  <a:pt x="362256" y="604416"/>
                </a:lnTo>
                <a:lnTo>
                  <a:pt x="381259" y="770645"/>
                </a:lnTo>
                <a:lnTo>
                  <a:pt x="394720" y="710739"/>
                </a:lnTo>
                <a:lnTo>
                  <a:pt x="395908" y="741287"/>
                </a:lnTo>
                <a:lnTo>
                  <a:pt x="397096" y="773818"/>
                </a:lnTo>
                <a:lnTo>
                  <a:pt x="401055" y="844039"/>
                </a:lnTo>
                <a:lnTo>
                  <a:pt x="405806" y="918227"/>
                </a:lnTo>
                <a:lnTo>
                  <a:pt x="410952" y="992018"/>
                </a:lnTo>
                <a:lnTo>
                  <a:pt x="416891" y="1061048"/>
                </a:lnTo>
                <a:lnTo>
                  <a:pt x="423226" y="1122541"/>
                </a:lnTo>
                <a:lnTo>
                  <a:pt x="426393" y="1148725"/>
                </a:lnTo>
                <a:lnTo>
                  <a:pt x="428768" y="1171338"/>
                </a:lnTo>
                <a:lnTo>
                  <a:pt x="431936" y="1190381"/>
                </a:lnTo>
                <a:lnTo>
                  <a:pt x="434311" y="1204663"/>
                </a:lnTo>
                <a:lnTo>
                  <a:pt x="435499" y="1210218"/>
                </a:lnTo>
                <a:lnTo>
                  <a:pt x="436687" y="1215375"/>
                </a:lnTo>
                <a:lnTo>
                  <a:pt x="439062" y="1220532"/>
                </a:lnTo>
                <a:lnTo>
                  <a:pt x="440646" y="1225293"/>
                </a:lnTo>
                <a:lnTo>
                  <a:pt x="440646" y="1228467"/>
                </a:lnTo>
                <a:lnTo>
                  <a:pt x="441833" y="1238385"/>
                </a:lnTo>
                <a:lnTo>
                  <a:pt x="443021" y="1248700"/>
                </a:lnTo>
                <a:lnTo>
                  <a:pt x="444605" y="1258221"/>
                </a:lnTo>
                <a:lnTo>
                  <a:pt x="446584" y="1268140"/>
                </a:lnTo>
                <a:lnTo>
                  <a:pt x="448564" y="1277264"/>
                </a:lnTo>
                <a:lnTo>
                  <a:pt x="450939" y="1285992"/>
                </a:lnTo>
                <a:lnTo>
                  <a:pt x="453711" y="1295117"/>
                </a:lnTo>
                <a:lnTo>
                  <a:pt x="456086" y="1303448"/>
                </a:lnTo>
                <a:lnTo>
                  <a:pt x="459649" y="1311383"/>
                </a:lnTo>
                <a:lnTo>
                  <a:pt x="462816" y="1318921"/>
                </a:lnTo>
                <a:lnTo>
                  <a:pt x="466380" y="1326458"/>
                </a:lnTo>
                <a:lnTo>
                  <a:pt x="469943" y="1333599"/>
                </a:lnTo>
                <a:lnTo>
                  <a:pt x="473902" y="1340344"/>
                </a:lnTo>
                <a:lnTo>
                  <a:pt x="477861" y="1346691"/>
                </a:lnTo>
                <a:lnTo>
                  <a:pt x="482612" y="1353039"/>
                </a:lnTo>
                <a:lnTo>
                  <a:pt x="487363" y="1358990"/>
                </a:lnTo>
                <a:lnTo>
                  <a:pt x="469151" y="1598613"/>
                </a:lnTo>
                <a:lnTo>
                  <a:pt x="383239" y="1598613"/>
                </a:lnTo>
                <a:lnTo>
                  <a:pt x="340481" y="1260999"/>
                </a:lnTo>
                <a:lnTo>
                  <a:pt x="334938" y="1261395"/>
                </a:lnTo>
                <a:lnTo>
                  <a:pt x="329395" y="1261792"/>
                </a:lnTo>
                <a:lnTo>
                  <a:pt x="326228" y="1261792"/>
                </a:lnTo>
                <a:lnTo>
                  <a:pt x="322269" y="1261395"/>
                </a:lnTo>
                <a:lnTo>
                  <a:pt x="282282" y="1597423"/>
                </a:lnTo>
                <a:lnTo>
                  <a:pt x="193203" y="1598613"/>
                </a:lnTo>
                <a:lnTo>
                  <a:pt x="160738" y="1168165"/>
                </a:lnTo>
                <a:lnTo>
                  <a:pt x="154800" y="1158246"/>
                </a:lnTo>
                <a:lnTo>
                  <a:pt x="149257" y="1148725"/>
                </a:lnTo>
                <a:lnTo>
                  <a:pt x="144110" y="1139203"/>
                </a:lnTo>
                <a:lnTo>
                  <a:pt x="140151" y="1128889"/>
                </a:lnTo>
                <a:lnTo>
                  <a:pt x="139755" y="1124921"/>
                </a:lnTo>
                <a:lnTo>
                  <a:pt x="134609" y="1066999"/>
                </a:lnTo>
                <a:lnTo>
                  <a:pt x="128670" y="1003920"/>
                </a:lnTo>
                <a:lnTo>
                  <a:pt x="122335" y="924971"/>
                </a:lnTo>
                <a:lnTo>
                  <a:pt x="108875" y="730972"/>
                </a:lnTo>
                <a:lnTo>
                  <a:pt x="103728" y="726608"/>
                </a:lnTo>
                <a:lnTo>
                  <a:pt x="98185" y="721054"/>
                </a:lnTo>
                <a:lnTo>
                  <a:pt x="97789" y="721450"/>
                </a:lnTo>
                <a:lnTo>
                  <a:pt x="96997" y="723434"/>
                </a:lnTo>
                <a:lnTo>
                  <a:pt x="96601" y="727798"/>
                </a:lnTo>
                <a:lnTo>
                  <a:pt x="96601" y="733352"/>
                </a:lnTo>
                <a:lnTo>
                  <a:pt x="96205" y="749618"/>
                </a:lnTo>
                <a:lnTo>
                  <a:pt x="96601" y="771438"/>
                </a:lnTo>
                <a:lnTo>
                  <a:pt x="97789" y="826980"/>
                </a:lnTo>
                <a:lnTo>
                  <a:pt x="100165" y="893630"/>
                </a:lnTo>
                <a:lnTo>
                  <a:pt x="103332" y="962660"/>
                </a:lnTo>
                <a:lnTo>
                  <a:pt x="106499" y="1027327"/>
                </a:lnTo>
                <a:lnTo>
                  <a:pt x="109666" y="1079694"/>
                </a:lnTo>
                <a:lnTo>
                  <a:pt x="112042" y="1112226"/>
                </a:lnTo>
                <a:lnTo>
                  <a:pt x="97393" y="1112623"/>
                </a:lnTo>
                <a:lnTo>
                  <a:pt x="87891" y="1112623"/>
                </a:lnTo>
                <a:lnTo>
                  <a:pt x="76806" y="1111433"/>
                </a:lnTo>
                <a:lnTo>
                  <a:pt x="65325" y="1109449"/>
                </a:lnTo>
                <a:lnTo>
                  <a:pt x="59386" y="1108259"/>
                </a:lnTo>
                <a:lnTo>
                  <a:pt x="53843" y="1107069"/>
                </a:lnTo>
                <a:lnTo>
                  <a:pt x="47905" y="1104688"/>
                </a:lnTo>
                <a:lnTo>
                  <a:pt x="41966" y="1102308"/>
                </a:lnTo>
                <a:lnTo>
                  <a:pt x="36027" y="1099928"/>
                </a:lnTo>
                <a:lnTo>
                  <a:pt x="30485" y="1096357"/>
                </a:lnTo>
                <a:lnTo>
                  <a:pt x="27713" y="1079298"/>
                </a:lnTo>
                <a:lnTo>
                  <a:pt x="24546" y="1056684"/>
                </a:lnTo>
                <a:lnTo>
                  <a:pt x="21775" y="1030104"/>
                </a:lnTo>
                <a:lnTo>
                  <a:pt x="18607" y="1000349"/>
                </a:lnTo>
                <a:lnTo>
                  <a:pt x="15836" y="967024"/>
                </a:lnTo>
                <a:lnTo>
                  <a:pt x="13065" y="932509"/>
                </a:lnTo>
                <a:lnTo>
                  <a:pt x="7918" y="860305"/>
                </a:lnTo>
                <a:lnTo>
                  <a:pt x="3563" y="790084"/>
                </a:lnTo>
                <a:lnTo>
                  <a:pt x="2375" y="757949"/>
                </a:lnTo>
                <a:lnTo>
                  <a:pt x="1187" y="728591"/>
                </a:lnTo>
                <a:lnTo>
                  <a:pt x="396" y="702804"/>
                </a:lnTo>
                <a:lnTo>
                  <a:pt x="0" y="681778"/>
                </a:lnTo>
                <a:lnTo>
                  <a:pt x="396" y="666305"/>
                </a:lnTo>
                <a:lnTo>
                  <a:pt x="792" y="660751"/>
                </a:lnTo>
                <a:lnTo>
                  <a:pt x="1187" y="656784"/>
                </a:lnTo>
                <a:lnTo>
                  <a:pt x="1979" y="650436"/>
                </a:lnTo>
                <a:lnTo>
                  <a:pt x="3167" y="644089"/>
                </a:lnTo>
                <a:lnTo>
                  <a:pt x="5147" y="638535"/>
                </a:lnTo>
                <a:lnTo>
                  <a:pt x="7918" y="632584"/>
                </a:lnTo>
                <a:lnTo>
                  <a:pt x="11085" y="626633"/>
                </a:lnTo>
                <a:lnTo>
                  <a:pt x="15044" y="621475"/>
                </a:lnTo>
                <a:lnTo>
                  <a:pt x="19003" y="615921"/>
                </a:lnTo>
                <a:lnTo>
                  <a:pt x="24150" y="610764"/>
                </a:lnTo>
                <a:lnTo>
                  <a:pt x="29693" y="606003"/>
                </a:lnTo>
                <a:lnTo>
                  <a:pt x="35631" y="601242"/>
                </a:lnTo>
                <a:lnTo>
                  <a:pt x="41966" y="596482"/>
                </a:lnTo>
                <a:lnTo>
                  <a:pt x="48696" y="592514"/>
                </a:lnTo>
                <a:lnTo>
                  <a:pt x="55427" y="588150"/>
                </a:lnTo>
                <a:lnTo>
                  <a:pt x="62949" y="584580"/>
                </a:lnTo>
                <a:lnTo>
                  <a:pt x="70867" y="580612"/>
                </a:lnTo>
                <a:lnTo>
                  <a:pt x="78785" y="576645"/>
                </a:lnTo>
                <a:lnTo>
                  <a:pt x="96205" y="569504"/>
                </a:lnTo>
                <a:lnTo>
                  <a:pt x="114417" y="563950"/>
                </a:lnTo>
                <a:lnTo>
                  <a:pt x="132629" y="557999"/>
                </a:lnTo>
                <a:lnTo>
                  <a:pt x="152029" y="552842"/>
                </a:lnTo>
                <a:lnTo>
                  <a:pt x="171428" y="548478"/>
                </a:lnTo>
                <a:lnTo>
                  <a:pt x="190828" y="544510"/>
                </a:lnTo>
                <a:lnTo>
                  <a:pt x="210227" y="540940"/>
                </a:lnTo>
                <a:lnTo>
                  <a:pt x="229627" y="538559"/>
                </a:lnTo>
                <a:lnTo>
                  <a:pt x="233586" y="538163"/>
                </a:lnTo>
                <a:close/>
                <a:moveTo>
                  <a:pt x="1612045" y="536575"/>
                </a:moveTo>
                <a:lnTo>
                  <a:pt x="1621555" y="536972"/>
                </a:lnTo>
                <a:lnTo>
                  <a:pt x="1631461" y="537369"/>
                </a:lnTo>
                <a:lnTo>
                  <a:pt x="1640970" y="538559"/>
                </a:lnTo>
                <a:lnTo>
                  <a:pt x="1650480" y="540147"/>
                </a:lnTo>
                <a:lnTo>
                  <a:pt x="1660386" y="541734"/>
                </a:lnTo>
                <a:lnTo>
                  <a:pt x="1669896" y="544512"/>
                </a:lnTo>
                <a:lnTo>
                  <a:pt x="1679406" y="546894"/>
                </a:lnTo>
                <a:lnTo>
                  <a:pt x="1688916" y="550465"/>
                </a:lnTo>
                <a:lnTo>
                  <a:pt x="1698030" y="553640"/>
                </a:lnTo>
                <a:lnTo>
                  <a:pt x="1707539" y="557212"/>
                </a:lnTo>
                <a:lnTo>
                  <a:pt x="1716257" y="560784"/>
                </a:lnTo>
                <a:lnTo>
                  <a:pt x="1724974" y="565150"/>
                </a:lnTo>
                <a:lnTo>
                  <a:pt x="1742409" y="573484"/>
                </a:lnTo>
                <a:lnTo>
                  <a:pt x="1758259" y="582215"/>
                </a:lnTo>
                <a:lnTo>
                  <a:pt x="1772523" y="591344"/>
                </a:lnTo>
                <a:lnTo>
                  <a:pt x="1785600" y="600472"/>
                </a:lnTo>
                <a:lnTo>
                  <a:pt x="1797091" y="608806"/>
                </a:lnTo>
                <a:lnTo>
                  <a:pt x="1806997" y="616744"/>
                </a:lnTo>
                <a:lnTo>
                  <a:pt x="1814129" y="623887"/>
                </a:lnTo>
                <a:lnTo>
                  <a:pt x="1816903" y="627062"/>
                </a:lnTo>
                <a:lnTo>
                  <a:pt x="1818884" y="629840"/>
                </a:lnTo>
                <a:lnTo>
                  <a:pt x="1820865" y="632619"/>
                </a:lnTo>
                <a:lnTo>
                  <a:pt x="1821658" y="634603"/>
                </a:lnTo>
                <a:lnTo>
                  <a:pt x="1822054" y="638572"/>
                </a:lnTo>
                <a:lnTo>
                  <a:pt x="1822450" y="644128"/>
                </a:lnTo>
                <a:lnTo>
                  <a:pt x="1822450" y="660797"/>
                </a:lnTo>
                <a:lnTo>
                  <a:pt x="1821658" y="682625"/>
                </a:lnTo>
                <a:lnTo>
                  <a:pt x="1819677" y="710009"/>
                </a:lnTo>
                <a:lnTo>
                  <a:pt x="1818092" y="741362"/>
                </a:lnTo>
                <a:lnTo>
                  <a:pt x="1815714" y="775494"/>
                </a:lnTo>
                <a:lnTo>
                  <a:pt x="1809374" y="850106"/>
                </a:lnTo>
                <a:lnTo>
                  <a:pt x="1802242" y="926306"/>
                </a:lnTo>
                <a:lnTo>
                  <a:pt x="1794713" y="998141"/>
                </a:lnTo>
                <a:lnTo>
                  <a:pt x="1790751" y="1029494"/>
                </a:lnTo>
                <a:lnTo>
                  <a:pt x="1787581" y="1057672"/>
                </a:lnTo>
                <a:lnTo>
                  <a:pt x="1784015" y="1080691"/>
                </a:lnTo>
                <a:lnTo>
                  <a:pt x="1781241" y="1097756"/>
                </a:lnTo>
                <a:lnTo>
                  <a:pt x="1770146" y="1102122"/>
                </a:lnTo>
                <a:lnTo>
                  <a:pt x="1759844" y="1106091"/>
                </a:lnTo>
                <a:lnTo>
                  <a:pt x="1749938" y="1108472"/>
                </a:lnTo>
                <a:lnTo>
                  <a:pt x="1740824" y="1110456"/>
                </a:lnTo>
                <a:lnTo>
                  <a:pt x="1731710" y="1112044"/>
                </a:lnTo>
                <a:lnTo>
                  <a:pt x="1724182" y="1112441"/>
                </a:lnTo>
                <a:lnTo>
                  <a:pt x="1720616" y="1112044"/>
                </a:lnTo>
                <a:lnTo>
                  <a:pt x="1717446" y="1111250"/>
                </a:lnTo>
                <a:lnTo>
                  <a:pt x="1714276" y="1110853"/>
                </a:lnTo>
                <a:lnTo>
                  <a:pt x="1711502" y="1110059"/>
                </a:lnTo>
                <a:lnTo>
                  <a:pt x="1712691" y="1096566"/>
                </a:lnTo>
                <a:lnTo>
                  <a:pt x="1713879" y="1077119"/>
                </a:lnTo>
                <a:lnTo>
                  <a:pt x="1715464" y="1025128"/>
                </a:lnTo>
                <a:lnTo>
                  <a:pt x="1717049" y="960041"/>
                </a:lnTo>
                <a:lnTo>
                  <a:pt x="1718238" y="890587"/>
                </a:lnTo>
                <a:lnTo>
                  <a:pt x="1719031" y="823912"/>
                </a:lnTo>
                <a:lnTo>
                  <a:pt x="1718238" y="794544"/>
                </a:lnTo>
                <a:lnTo>
                  <a:pt x="1717842" y="768747"/>
                </a:lnTo>
                <a:lnTo>
                  <a:pt x="1717446" y="747315"/>
                </a:lnTo>
                <a:lnTo>
                  <a:pt x="1716257" y="731440"/>
                </a:lnTo>
                <a:lnTo>
                  <a:pt x="1715464" y="726281"/>
                </a:lnTo>
                <a:lnTo>
                  <a:pt x="1715068" y="722312"/>
                </a:lnTo>
                <a:lnTo>
                  <a:pt x="1713879" y="720725"/>
                </a:lnTo>
                <a:lnTo>
                  <a:pt x="1713483" y="720328"/>
                </a:lnTo>
                <a:lnTo>
                  <a:pt x="1713087" y="720725"/>
                </a:lnTo>
                <a:lnTo>
                  <a:pt x="1707539" y="727869"/>
                </a:lnTo>
                <a:lnTo>
                  <a:pt x="1702388" y="735409"/>
                </a:lnTo>
                <a:lnTo>
                  <a:pt x="1701200" y="737394"/>
                </a:lnTo>
                <a:lnTo>
                  <a:pt x="1683765" y="992584"/>
                </a:lnTo>
                <a:lnTo>
                  <a:pt x="1675047" y="1087438"/>
                </a:lnTo>
                <a:lnTo>
                  <a:pt x="1671877" y="1124744"/>
                </a:lnTo>
                <a:lnTo>
                  <a:pt x="1671085" y="1128316"/>
                </a:lnTo>
                <a:lnTo>
                  <a:pt x="1669104" y="1134269"/>
                </a:lnTo>
                <a:lnTo>
                  <a:pt x="1667123" y="1140222"/>
                </a:lnTo>
                <a:lnTo>
                  <a:pt x="1664349" y="1145778"/>
                </a:lnTo>
                <a:lnTo>
                  <a:pt x="1661971" y="1151334"/>
                </a:lnTo>
                <a:lnTo>
                  <a:pt x="1655631" y="1162447"/>
                </a:lnTo>
                <a:lnTo>
                  <a:pt x="1648499" y="1173956"/>
                </a:lnTo>
                <a:lnTo>
                  <a:pt x="1616403" y="1598613"/>
                </a:lnTo>
                <a:lnTo>
                  <a:pt x="1531211" y="1598613"/>
                </a:lnTo>
                <a:lnTo>
                  <a:pt x="1488020" y="1260872"/>
                </a:lnTo>
                <a:lnTo>
                  <a:pt x="1482869" y="1261269"/>
                </a:lnTo>
                <a:lnTo>
                  <a:pt x="1477322" y="1261666"/>
                </a:lnTo>
                <a:lnTo>
                  <a:pt x="1473359" y="1261666"/>
                </a:lnTo>
                <a:lnTo>
                  <a:pt x="1470189" y="1261269"/>
                </a:lnTo>
                <a:lnTo>
                  <a:pt x="1429772" y="1597422"/>
                </a:lnTo>
                <a:lnTo>
                  <a:pt x="1340617" y="1598613"/>
                </a:lnTo>
                <a:lnTo>
                  <a:pt x="1323975" y="1376760"/>
                </a:lnTo>
                <a:lnTo>
                  <a:pt x="1330315" y="1370806"/>
                </a:lnTo>
                <a:lnTo>
                  <a:pt x="1336655" y="1364456"/>
                </a:lnTo>
                <a:lnTo>
                  <a:pt x="1342995" y="1357710"/>
                </a:lnTo>
                <a:lnTo>
                  <a:pt x="1348542" y="1350566"/>
                </a:lnTo>
                <a:lnTo>
                  <a:pt x="1354090" y="1342628"/>
                </a:lnTo>
                <a:lnTo>
                  <a:pt x="1358845" y="1334294"/>
                </a:lnTo>
                <a:lnTo>
                  <a:pt x="1363600" y="1325563"/>
                </a:lnTo>
                <a:lnTo>
                  <a:pt x="1368355" y="1316435"/>
                </a:lnTo>
                <a:lnTo>
                  <a:pt x="1371921" y="1306513"/>
                </a:lnTo>
                <a:lnTo>
                  <a:pt x="1375883" y="1296591"/>
                </a:lnTo>
                <a:lnTo>
                  <a:pt x="1379053" y="1285875"/>
                </a:lnTo>
                <a:lnTo>
                  <a:pt x="1381827" y="1275160"/>
                </a:lnTo>
                <a:lnTo>
                  <a:pt x="1384204" y="1263650"/>
                </a:lnTo>
                <a:lnTo>
                  <a:pt x="1386186" y="1251347"/>
                </a:lnTo>
                <a:lnTo>
                  <a:pt x="1388563" y="1239044"/>
                </a:lnTo>
                <a:lnTo>
                  <a:pt x="1389752" y="1226344"/>
                </a:lnTo>
                <a:lnTo>
                  <a:pt x="1389752" y="1222375"/>
                </a:lnTo>
                <a:lnTo>
                  <a:pt x="1389752" y="1218009"/>
                </a:lnTo>
                <a:lnTo>
                  <a:pt x="1389356" y="1209675"/>
                </a:lnTo>
                <a:lnTo>
                  <a:pt x="1390148" y="1207294"/>
                </a:lnTo>
                <a:lnTo>
                  <a:pt x="1392129" y="1194594"/>
                </a:lnTo>
                <a:lnTo>
                  <a:pt x="1394903" y="1177925"/>
                </a:lnTo>
                <a:lnTo>
                  <a:pt x="1400450" y="1134269"/>
                </a:lnTo>
                <a:lnTo>
                  <a:pt x="1407186" y="1078309"/>
                </a:lnTo>
                <a:lnTo>
                  <a:pt x="1413923" y="1013619"/>
                </a:lnTo>
                <a:lnTo>
                  <a:pt x="1421055" y="943769"/>
                </a:lnTo>
                <a:lnTo>
                  <a:pt x="1427791" y="871537"/>
                </a:lnTo>
                <a:lnTo>
                  <a:pt x="1433735" y="800894"/>
                </a:lnTo>
                <a:lnTo>
                  <a:pt x="1438886" y="734219"/>
                </a:lnTo>
                <a:lnTo>
                  <a:pt x="1447603" y="767953"/>
                </a:lnTo>
                <a:lnTo>
                  <a:pt x="1449188" y="758428"/>
                </a:lnTo>
                <a:lnTo>
                  <a:pt x="1470586" y="600869"/>
                </a:lnTo>
                <a:lnTo>
                  <a:pt x="1464642" y="585390"/>
                </a:lnTo>
                <a:lnTo>
                  <a:pt x="1476529" y="564753"/>
                </a:lnTo>
                <a:lnTo>
                  <a:pt x="1503870" y="564753"/>
                </a:lnTo>
                <a:lnTo>
                  <a:pt x="1514569" y="585390"/>
                </a:lnTo>
                <a:lnTo>
                  <a:pt x="1509814" y="604044"/>
                </a:lnTo>
                <a:lnTo>
                  <a:pt x="1528833" y="770334"/>
                </a:lnTo>
                <a:lnTo>
                  <a:pt x="1579949" y="545306"/>
                </a:lnTo>
                <a:lnTo>
                  <a:pt x="1585893" y="542131"/>
                </a:lnTo>
                <a:lnTo>
                  <a:pt x="1589855" y="540147"/>
                </a:lnTo>
                <a:lnTo>
                  <a:pt x="1592629" y="538559"/>
                </a:lnTo>
                <a:lnTo>
                  <a:pt x="1593025" y="538162"/>
                </a:lnTo>
                <a:lnTo>
                  <a:pt x="1602535" y="536972"/>
                </a:lnTo>
                <a:lnTo>
                  <a:pt x="1612045" y="536575"/>
                </a:lnTo>
                <a:close/>
                <a:moveTo>
                  <a:pt x="1080417" y="477838"/>
                </a:moveTo>
                <a:lnTo>
                  <a:pt x="1092318" y="478235"/>
                </a:lnTo>
                <a:lnTo>
                  <a:pt x="1104616" y="478632"/>
                </a:lnTo>
                <a:lnTo>
                  <a:pt x="1116913" y="480219"/>
                </a:lnTo>
                <a:lnTo>
                  <a:pt x="1128814" y="482600"/>
                </a:lnTo>
                <a:lnTo>
                  <a:pt x="1141111" y="484982"/>
                </a:lnTo>
                <a:lnTo>
                  <a:pt x="1153409" y="487760"/>
                </a:lnTo>
                <a:lnTo>
                  <a:pt x="1165706" y="491332"/>
                </a:lnTo>
                <a:lnTo>
                  <a:pt x="1178003" y="494903"/>
                </a:lnTo>
                <a:lnTo>
                  <a:pt x="1189507" y="499269"/>
                </a:lnTo>
                <a:lnTo>
                  <a:pt x="1201011" y="504032"/>
                </a:lnTo>
                <a:lnTo>
                  <a:pt x="1212515" y="508397"/>
                </a:lnTo>
                <a:lnTo>
                  <a:pt x="1223623" y="513557"/>
                </a:lnTo>
                <a:lnTo>
                  <a:pt x="1234730" y="519113"/>
                </a:lnTo>
                <a:lnTo>
                  <a:pt x="1245441" y="524669"/>
                </a:lnTo>
                <a:lnTo>
                  <a:pt x="1255358" y="530225"/>
                </a:lnTo>
                <a:lnTo>
                  <a:pt x="1265672" y="536178"/>
                </a:lnTo>
                <a:lnTo>
                  <a:pt x="1283920" y="547291"/>
                </a:lnTo>
                <a:lnTo>
                  <a:pt x="1300581" y="558403"/>
                </a:lnTo>
                <a:lnTo>
                  <a:pt x="1314862" y="569119"/>
                </a:lnTo>
                <a:lnTo>
                  <a:pt x="1327159" y="579438"/>
                </a:lnTo>
                <a:lnTo>
                  <a:pt x="1331919" y="584200"/>
                </a:lnTo>
                <a:lnTo>
                  <a:pt x="1336283" y="588169"/>
                </a:lnTo>
                <a:lnTo>
                  <a:pt x="1339456" y="592535"/>
                </a:lnTo>
                <a:lnTo>
                  <a:pt x="1342630" y="595710"/>
                </a:lnTo>
                <a:lnTo>
                  <a:pt x="1344217" y="599282"/>
                </a:lnTo>
                <a:lnTo>
                  <a:pt x="1345407" y="601663"/>
                </a:lnTo>
                <a:lnTo>
                  <a:pt x="1346200" y="606822"/>
                </a:lnTo>
                <a:lnTo>
                  <a:pt x="1346200" y="613966"/>
                </a:lnTo>
                <a:lnTo>
                  <a:pt x="1346200" y="634603"/>
                </a:lnTo>
                <a:lnTo>
                  <a:pt x="1345407" y="662782"/>
                </a:lnTo>
                <a:lnTo>
                  <a:pt x="1343820" y="696913"/>
                </a:lnTo>
                <a:lnTo>
                  <a:pt x="1341043" y="736600"/>
                </a:lnTo>
                <a:lnTo>
                  <a:pt x="1337870" y="779860"/>
                </a:lnTo>
                <a:lnTo>
                  <a:pt x="1334299" y="825897"/>
                </a:lnTo>
                <a:lnTo>
                  <a:pt x="1330333" y="873919"/>
                </a:lnTo>
                <a:lnTo>
                  <a:pt x="1325572" y="922735"/>
                </a:lnTo>
                <a:lnTo>
                  <a:pt x="1321209" y="970757"/>
                </a:lnTo>
                <a:lnTo>
                  <a:pt x="1316448" y="1017588"/>
                </a:lnTo>
                <a:lnTo>
                  <a:pt x="1311291" y="1061244"/>
                </a:lnTo>
                <a:lnTo>
                  <a:pt x="1306928" y="1101328"/>
                </a:lnTo>
                <a:lnTo>
                  <a:pt x="1302564" y="1136253"/>
                </a:lnTo>
                <a:lnTo>
                  <a:pt x="1298201" y="1166019"/>
                </a:lnTo>
                <a:lnTo>
                  <a:pt x="1294630" y="1187847"/>
                </a:lnTo>
                <a:lnTo>
                  <a:pt x="1280746" y="1193403"/>
                </a:lnTo>
                <a:lnTo>
                  <a:pt x="1267655" y="1197372"/>
                </a:lnTo>
                <a:lnTo>
                  <a:pt x="1254961" y="1201341"/>
                </a:lnTo>
                <a:lnTo>
                  <a:pt x="1243061" y="1203722"/>
                </a:lnTo>
                <a:lnTo>
                  <a:pt x="1232350" y="1205310"/>
                </a:lnTo>
                <a:lnTo>
                  <a:pt x="1227193" y="1205310"/>
                </a:lnTo>
                <a:lnTo>
                  <a:pt x="1222433" y="1205707"/>
                </a:lnTo>
                <a:lnTo>
                  <a:pt x="1217672" y="1205310"/>
                </a:lnTo>
                <a:lnTo>
                  <a:pt x="1213706" y="1204913"/>
                </a:lnTo>
                <a:lnTo>
                  <a:pt x="1209739" y="1204119"/>
                </a:lnTo>
                <a:lnTo>
                  <a:pt x="1206565" y="1202928"/>
                </a:lnTo>
                <a:lnTo>
                  <a:pt x="1207755" y="1186260"/>
                </a:lnTo>
                <a:lnTo>
                  <a:pt x="1208945" y="1161653"/>
                </a:lnTo>
                <a:lnTo>
                  <a:pt x="1211722" y="1094978"/>
                </a:lnTo>
                <a:lnTo>
                  <a:pt x="1213706" y="1013222"/>
                </a:lnTo>
                <a:lnTo>
                  <a:pt x="1214896" y="925116"/>
                </a:lnTo>
                <a:lnTo>
                  <a:pt x="1215292" y="882253"/>
                </a:lnTo>
                <a:lnTo>
                  <a:pt x="1215292" y="841375"/>
                </a:lnTo>
                <a:lnTo>
                  <a:pt x="1215292" y="804069"/>
                </a:lnTo>
                <a:lnTo>
                  <a:pt x="1214499" y="771128"/>
                </a:lnTo>
                <a:lnTo>
                  <a:pt x="1213706" y="744141"/>
                </a:lnTo>
                <a:lnTo>
                  <a:pt x="1212515" y="724297"/>
                </a:lnTo>
                <a:lnTo>
                  <a:pt x="1211722" y="717153"/>
                </a:lnTo>
                <a:lnTo>
                  <a:pt x="1210532" y="712788"/>
                </a:lnTo>
                <a:lnTo>
                  <a:pt x="1209739" y="711200"/>
                </a:lnTo>
                <a:lnTo>
                  <a:pt x="1209342" y="710407"/>
                </a:lnTo>
                <a:lnTo>
                  <a:pt x="1208945" y="710010"/>
                </a:lnTo>
                <a:lnTo>
                  <a:pt x="1208152" y="710407"/>
                </a:lnTo>
                <a:lnTo>
                  <a:pt x="1201408" y="719932"/>
                </a:lnTo>
                <a:lnTo>
                  <a:pt x="1194664" y="729457"/>
                </a:lnTo>
                <a:lnTo>
                  <a:pt x="1193078" y="731838"/>
                </a:lnTo>
                <a:lnTo>
                  <a:pt x="1171260" y="1054497"/>
                </a:lnTo>
                <a:lnTo>
                  <a:pt x="1165309" y="1121966"/>
                </a:lnTo>
                <a:lnTo>
                  <a:pt x="1160549" y="1174750"/>
                </a:lnTo>
                <a:lnTo>
                  <a:pt x="1155789" y="1221582"/>
                </a:lnTo>
                <a:lnTo>
                  <a:pt x="1155392" y="1225947"/>
                </a:lnTo>
                <a:lnTo>
                  <a:pt x="1153012" y="1233488"/>
                </a:lnTo>
                <a:lnTo>
                  <a:pt x="1149838" y="1241028"/>
                </a:lnTo>
                <a:lnTo>
                  <a:pt x="1147062" y="1248172"/>
                </a:lnTo>
                <a:lnTo>
                  <a:pt x="1143888" y="1255316"/>
                </a:lnTo>
                <a:lnTo>
                  <a:pt x="1139921" y="1262460"/>
                </a:lnTo>
                <a:lnTo>
                  <a:pt x="1135557" y="1269603"/>
                </a:lnTo>
                <a:lnTo>
                  <a:pt x="1131591" y="1276350"/>
                </a:lnTo>
                <a:lnTo>
                  <a:pt x="1126830" y="1283494"/>
                </a:lnTo>
                <a:lnTo>
                  <a:pt x="1086368" y="1820863"/>
                </a:lnTo>
                <a:lnTo>
                  <a:pt x="977674" y="1820863"/>
                </a:lnTo>
                <a:lnTo>
                  <a:pt x="923328" y="1393428"/>
                </a:lnTo>
                <a:lnTo>
                  <a:pt x="916584" y="1394222"/>
                </a:lnTo>
                <a:lnTo>
                  <a:pt x="909840" y="1394619"/>
                </a:lnTo>
                <a:lnTo>
                  <a:pt x="905080" y="1394222"/>
                </a:lnTo>
                <a:lnTo>
                  <a:pt x="900716" y="1393825"/>
                </a:lnTo>
                <a:lnTo>
                  <a:pt x="849543" y="1819275"/>
                </a:lnTo>
                <a:lnTo>
                  <a:pt x="736486" y="1820863"/>
                </a:lnTo>
                <a:lnTo>
                  <a:pt x="695627" y="1276350"/>
                </a:lnTo>
                <a:lnTo>
                  <a:pt x="687693" y="1264047"/>
                </a:lnTo>
                <a:lnTo>
                  <a:pt x="680553" y="1251744"/>
                </a:lnTo>
                <a:lnTo>
                  <a:pt x="677776" y="1245394"/>
                </a:lnTo>
                <a:lnTo>
                  <a:pt x="674602" y="1239044"/>
                </a:lnTo>
                <a:lnTo>
                  <a:pt x="671826" y="1232694"/>
                </a:lnTo>
                <a:lnTo>
                  <a:pt x="669842" y="1226741"/>
                </a:lnTo>
                <a:lnTo>
                  <a:pt x="669049" y="1221582"/>
                </a:lnTo>
                <a:lnTo>
                  <a:pt x="661908" y="1148160"/>
                </a:lnTo>
                <a:lnTo>
                  <a:pt x="654768" y="1068388"/>
                </a:lnTo>
                <a:lnTo>
                  <a:pt x="646437" y="968375"/>
                </a:lnTo>
                <a:lnTo>
                  <a:pt x="630173" y="723503"/>
                </a:lnTo>
                <a:lnTo>
                  <a:pt x="626603" y="720725"/>
                </a:lnTo>
                <a:lnTo>
                  <a:pt x="623826" y="717550"/>
                </a:lnTo>
                <a:lnTo>
                  <a:pt x="616686" y="710407"/>
                </a:lnTo>
                <a:lnTo>
                  <a:pt x="616289" y="710407"/>
                </a:lnTo>
                <a:lnTo>
                  <a:pt x="615892" y="710803"/>
                </a:lnTo>
                <a:lnTo>
                  <a:pt x="614702" y="713978"/>
                </a:lnTo>
                <a:lnTo>
                  <a:pt x="614305" y="719138"/>
                </a:lnTo>
                <a:lnTo>
                  <a:pt x="613909" y="726678"/>
                </a:lnTo>
                <a:lnTo>
                  <a:pt x="613909" y="746919"/>
                </a:lnTo>
                <a:lnTo>
                  <a:pt x="613909" y="774303"/>
                </a:lnTo>
                <a:lnTo>
                  <a:pt x="614702" y="807641"/>
                </a:lnTo>
                <a:lnTo>
                  <a:pt x="615892" y="844947"/>
                </a:lnTo>
                <a:lnTo>
                  <a:pt x="619066" y="929085"/>
                </a:lnTo>
                <a:lnTo>
                  <a:pt x="623033" y="1016794"/>
                </a:lnTo>
                <a:lnTo>
                  <a:pt x="627000" y="1098550"/>
                </a:lnTo>
                <a:lnTo>
                  <a:pt x="630966" y="1164035"/>
                </a:lnTo>
                <a:lnTo>
                  <a:pt x="632553" y="1188641"/>
                </a:lnTo>
                <a:lnTo>
                  <a:pt x="634140" y="1205310"/>
                </a:lnTo>
                <a:lnTo>
                  <a:pt x="625810" y="1205310"/>
                </a:lnTo>
                <a:lnTo>
                  <a:pt x="615099" y="1205707"/>
                </a:lnTo>
                <a:lnTo>
                  <a:pt x="603198" y="1205310"/>
                </a:lnTo>
                <a:lnTo>
                  <a:pt x="589711" y="1204516"/>
                </a:lnTo>
                <a:lnTo>
                  <a:pt x="582570" y="1203325"/>
                </a:lnTo>
                <a:lnTo>
                  <a:pt x="575033" y="1202135"/>
                </a:lnTo>
                <a:lnTo>
                  <a:pt x="567496" y="1200944"/>
                </a:lnTo>
                <a:lnTo>
                  <a:pt x="559959" y="1198563"/>
                </a:lnTo>
                <a:lnTo>
                  <a:pt x="552422" y="1196182"/>
                </a:lnTo>
                <a:lnTo>
                  <a:pt x="544885" y="1193403"/>
                </a:lnTo>
                <a:lnTo>
                  <a:pt x="537744" y="1189435"/>
                </a:lnTo>
                <a:lnTo>
                  <a:pt x="530604" y="1185466"/>
                </a:lnTo>
                <a:lnTo>
                  <a:pt x="528620" y="1175544"/>
                </a:lnTo>
                <a:lnTo>
                  <a:pt x="526637" y="1163638"/>
                </a:lnTo>
                <a:lnTo>
                  <a:pt x="523067" y="1135460"/>
                </a:lnTo>
                <a:lnTo>
                  <a:pt x="519100" y="1101725"/>
                </a:lnTo>
                <a:lnTo>
                  <a:pt x="515530" y="1064022"/>
                </a:lnTo>
                <a:lnTo>
                  <a:pt x="511959" y="1021953"/>
                </a:lnTo>
                <a:lnTo>
                  <a:pt x="508389" y="978297"/>
                </a:lnTo>
                <a:lnTo>
                  <a:pt x="504819" y="932657"/>
                </a:lnTo>
                <a:lnTo>
                  <a:pt x="502042" y="886619"/>
                </a:lnTo>
                <a:lnTo>
                  <a:pt x="498868" y="841772"/>
                </a:lnTo>
                <a:lnTo>
                  <a:pt x="496885" y="798116"/>
                </a:lnTo>
                <a:lnTo>
                  <a:pt x="494902" y="757238"/>
                </a:lnTo>
                <a:lnTo>
                  <a:pt x="492918" y="720328"/>
                </a:lnTo>
                <a:lnTo>
                  <a:pt x="492125" y="687785"/>
                </a:lnTo>
                <a:lnTo>
                  <a:pt x="492125" y="661194"/>
                </a:lnTo>
                <a:lnTo>
                  <a:pt x="492125" y="641350"/>
                </a:lnTo>
                <a:lnTo>
                  <a:pt x="492521" y="634603"/>
                </a:lnTo>
                <a:lnTo>
                  <a:pt x="493315" y="629444"/>
                </a:lnTo>
                <a:lnTo>
                  <a:pt x="494505" y="621507"/>
                </a:lnTo>
                <a:lnTo>
                  <a:pt x="496092" y="613569"/>
                </a:lnTo>
                <a:lnTo>
                  <a:pt x="498472" y="606028"/>
                </a:lnTo>
                <a:lnTo>
                  <a:pt x="502042" y="598885"/>
                </a:lnTo>
                <a:lnTo>
                  <a:pt x="506009" y="591741"/>
                </a:lnTo>
                <a:lnTo>
                  <a:pt x="510769" y="584597"/>
                </a:lnTo>
                <a:lnTo>
                  <a:pt x="516323" y="578247"/>
                </a:lnTo>
                <a:lnTo>
                  <a:pt x="522670" y="571500"/>
                </a:lnTo>
                <a:lnTo>
                  <a:pt x="529414" y="565547"/>
                </a:lnTo>
                <a:lnTo>
                  <a:pt x="536951" y="559594"/>
                </a:lnTo>
                <a:lnTo>
                  <a:pt x="544885" y="553641"/>
                </a:lnTo>
                <a:lnTo>
                  <a:pt x="553215" y="548085"/>
                </a:lnTo>
                <a:lnTo>
                  <a:pt x="562339" y="542925"/>
                </a:lnTo>
                <a:lnTo>
                  <a:pt x="571860" y="537766"/>
                </a:lnTo>
                <a:lnTo>
                  <a:pt x="581777" y="533003"/>
                </a:lnTo>
                <a:lnTo>
                  <a:pt x="592091" y="528241"/>
                </a:lnTo>
                <a:lnTo>
                  <a:pt x="602801" y="523875"/>
                </a:lnTo>
                <a:lnTo>
                  <a:pt x="613512" y="519510"/>
                </a:lnTo>
                <a:lnTo>
                  <a:pt x="625016" y="515144"/>
                </a:lnTo>
                <a:lnTo>
                  <a:pt x="636520" y="511572"/>
                </a:lnTo>
                <a:lnTo>
                  <a:pt x="659925" y="504428"/>
                </a:lnTo>
                <a:lnTo>
                  <a:pt x="684520" y="498078"/>
                </a:lnTo>
                <a:lnTo>
                  <a:pt x="709115" y="492522"/>
                </a:lnTo>
                <a:lnTo>
                  <a:pt x="733709" y="487363"/>
                </a:lnTo>
                <a:lnTo>
                  <a:pt x="758701" y="483394"/>
                </a:lnTo>
                <a:lnTo>
                  <a:pt x="782502" y="479425"/>
                </a:lnTo>
                <a:lnTo>
                  <a:pt x="788056" y="479028"/>
                </a:lnTo>
                <a:lnTo>
                  <a:pt x="794006" y="479425"/>
                </a:lnTo>
                <a:lnTo>
                  <a:pt x="872948" y="770335"/>
                </a:lnTo>
                <a:lnTo>
                  <a:pt x="874138" y="758428"/>
                </a:lnTo>
                <a:lnTo>
                  <a:pt x="901510" y="559197"/>
                </a:lnTo>
                <a:lnTo>
                  <a:pt x="893576" y="539353"/>
                </a:lnTo>
                <a:lnTo>
                  <a:pt x="908650" y="513557"/>
                </a:lnTo>
                <a:lnTo>
                  <a:pt x="943162" y="513160"/>
                </a:lnTo>
                <a:lnTo>
                  <a:pt x="957443" y="539353"/>
                </a:lnTo>
                <a:lnTo>
                  <a:pt x="950699" y="563166"/>
                </a:lnTo>
                <a:lnTo>
                  <a:pt x="975294" y="773510"/>
                </a:lnTo>
                <a:lnTo>
                  <a:pt x="1039558" y="488950"/>
                </a:lnTo>
                <a:lnTo>
                  <a:pt x="1046699" y="485378"/>
                </a:lnTo>
                <a:lnTo>
                  <a:pt x="1052252" y="482600"/>
                </a:lnTo>
                <a:lnTo>
                  <a:pt x="1055823" y="480219"/>
                </a:lnTo>
                <a:lnTo>
                  <a:pt x="1056616" y="479822"/>
                </a:lnTo>
                <a:lnTo>
                  <a:pt x="1056616" y="479425"/>
                </a:lnTo>
                <a:lnTo>
                  <a:pt x="1068120" y="478235"/>
                </a:lnTo>
                <a:lnTo>
                  <a:pt x="1080417" y="477838"/>
                </a:lnTo>
                <a:close/>
                <a:moveTo>
                  <a:pt x="1485107" y="451247"/>
                </a:moveTo>
                <a:lnTo>
                  <a:pt x="1485107" y="475853"/>
                </a:lnTo>
                <a:lnTo>
                  <a:pt x="1508523" y="475853"/>
                </a:lnTo>
                <a:lnTo>
                  <a:pt x="1508523" y="451247"/>
                </a:lnTo>
                <a:lnTo>
                  <a:pt x="1485107" y="451247"/>
                </a:lnTo>
                <a:close/>
                <a:moveTo>
                  <a:pt x="328429" y="426244"/>
                </a:moveTo>
                <a:lnTo>
                  <a:pt x="328429" y="449263"/>
                </a:lnTo>
                <a:lnTo>
                  <a:pt x="350229" y="449263"/>
                </a:lnTo>
                <a:lnTo>
                  <a:pt x="350229" y="426244"/>
                </a:lnTo>
                <a:lnTo>
                  <a:pt x="328429" y="426244"/>
                </a:lnTo>
                <a:close/>
                <a:moveTo>
                  <a:pt x="904908" y="342106"/>
                </a:moveTo>
                <a:lnTo>
                  <a:pt x="904908" y="371872"/>
                </a:lnTo>
                <a:lnTo>
                  <a:pt x="933819" y="371872"/>
                </a:lnTo>
                <a:lnTo>
                  <a:pt x="933819" y="342106"/>
                </a:lnTo>
                <a:lnTo>
                  <a:pt x="904908" y="342106"/>
                </a:lnTo>
                <a:close/>
                <a:moveTo>
                  <a:pt x="1494632" y="300037"/>
                </a:moveTo>
                <a:lnTo>
                  <a:pt x="1489473" y="300434"/>
                </a:lnTo>
                <a:lnTo>
                  <a:pt x="1483123" y="301228"/>
                </a:lnTo>
                <a:lnTo>
                  <a:pt x="1477169" y="302419"/>
                </a:lnTo>
                <a:lnTo>
                  <a:pt x="1465660" y="304800"/>
                </a:lnTo>
                <a:lnTo>
                  <a:pt x="1460501" y="306784"/>
                </a:lnTo>
                <a:lnTo>
                  <a:pt x="1456532" y="307975"/>
                </a:lnTo>
                <a:lnTo>
                  <a:pt x="1456532" y="331391"/>
                </a:lnTo>
                <a:lnTo>
                  <a:pt x="1457723" y="331391"/>
                </a:lnTo>
                <a:lnTo>
                  <a:pt x="1460898" y="329406"/>
                </a:lnTo>
                <a:lnTo>
                  <a:pt x="1465263" y="327819"/>
                </a:lnTo>
                <a:lnTo>
                  <a:pt x="1475582" y="323453"/>
                </a:lnTo>
                <a:lnTo>
                  <a:pt x="1480741" y="321866"/>
                </a:lnTo>
                <a:lnTo>
                  <a:pt x="1486694" y="320675"/>
                </a:lnTo>
                <a:lnTo>
                  <a:pt x="1492648" y="319484"/>
                </a:lnTo>
                <a:lnTo>
                  <a:pt x="1498998" y="319484"/>
                </a:lnTo>
                <a:lnTo>
                  <a:pt x="1505744" y="320278"/>
                </a:lnTo>
                <a:lnTo>
                  <a:pt x="1511698" y="321469"/>
                </a:lnTo>
                <a:lnTo>
                  <a:pt x="1517254" y="323056"/>
                </a:lnTo>
                <a:lnTo>
                  <a:pt x="1519635" y="324644"/>
                </a:lnTo>
                <a:lnTo>
                  <a:pt x="1521619" y="325834"/>
                </a:lnTo>
                <a:lnTo>
                  <a:pt x="1524001" y="327819"/>
                </a:lnTo>
                <a:lnTo>
                  <a:pt x="1525588" y="329803"/>
                </a:lnTo>
                <a:lnTo>
                  <a:pt x="1527176" y="331787"/>
                </a:lnTo>
                <a:lnTo>
                  <a:pt x="1528366" y="334169"/>
                </a:lnTo>
                <a:lnTo>
                  <a:pt x="1529160" y="336550"/>
                </a:lnTo>
                <a:lnTo>
                  <a:pt x="1530351" y="339328"/>
                </a:lnTo>
                <a:lnTo>
                  <a:pt x="1530748" y="342503"/>
                </a:lnTo>
                <a:lnTo>
                  <a:pt x="1530748" y="345281"/>
                </a:lnTo>
                <a:lnTo>
                  <a:pt x="1530351" y="350441"/>
                </a:lnTo>
                <a:lnTo>
                  <a:pt x="1529954" y="354806"/>
                </a:lnTo>
                <a:lnTo>
                  <a:pt x="1528366" y="358378"/>
                </a:lnTo>
                <a:lnTo>
                  <a:pt x="1526779" y="361950"/>
                </a:lnTo>
                <a:lnTo>
                  <a:pt x="1524794" y="365125"/>
                </a:lnTo>
                <a:lnTo>
                  <a:pt x="1522413" y="368300"/>
                </a:lnTo>
                <a:lnTo>
                  <a:pt x="1519635" y="371475"/>
                </a:lnTo>
                <a:lnTo>
                  <a:pt x="1516857" y="374650"/>
                </a:lnTo>
                <a:lnTo>
                  <a:pt x="1513285" y="377031"/>
                </a:lnTo>
                <a:lnTo>
                  <a:pt x="1510110" y="379413"/>
                </a:lnTo>
                <a:lnTo>
                  <a:pt x="1502569" y="384572"/>
                </a:lnTo>
                <a:lnTo>
                  <a:pt x="1485901" y="393700"/>
                </a:lnTo>
                <a:lnTo>
                  <a:pt x="1485901" y="429419"/>
                </a:lnTo>
                <a:lnTo>
                  <a:pt x="1506538" y="429419"/>
                </a:lnTo>
                <a:lnTo>
                  <a:pt x="1506538" y="403225"/>
                </a:lnTo>
                <a:lnTo>
                  <a:pt x="1515666" y="397669"/>
                </a:lnTo>
                <a:lnTo>
                  <a:pt x="1524794" y="392113"/>
                </a:lnTo>
                <a:lnTo>
                  <a:pt x="1532732" y="386159"/>
                </a:lnTo>
                <a:lnTo>
                  <a:pt x="1539479" y="379413"/>
                </a:lnTo>
                <a:lnTo>
                  <a:pt x="1542654" y="376238"/>
                </a:lnTo>
                <a:lnTo>
                  <a:pt x="1545432" y="372269"/>
                </a:lnTo>
                <a:lnTo>
                  <a:pt x="1547813" y="368300"/>
                </a:lnTo>
                <a:lnTo>
                  <a:pt x="1550194" y="363934"/>
                </a:lnTo>
                <a:lnTo>
                  <a:pt x="1552179" y="359172"/>
                </a:lnTo>
                <a:lnTo>
                  <a:pt x="1553369" y="354806"/>
                </a:lnTo>
                <a:lnTo>
                  <a:pt x="1553766" y="349250"/>
                </a:lnTo>
                <a:lnTo>
                  <a:pt x="1554163" y="343694"/>
                </a:lnTo>
                <a:lnTo>
                  <a:pt x="1553766" y="338931"/>
                </a:lnTo>
                <a:lnTo>
                  <a:pt x="1553369" y="334566"/>
                </a:lnTo>
                <a:lnTo>
                  <a:pt x="1552179" y="330200"/>
                </a:lnTo>
                <a:lnTo>
                  <a:pt x="1550591" y="325834"/>
                </a:lnTo>
                <a:lnTo>
                  <a:pt x="1548607" y="322262"/>
                </a:lnTo>
                <a:lnTo>
                  <a:pt x="1546226" y="318294"/>
                </a:lnTo>
                <a:lnTo>
                  <a:pt x="1543448" y="315119"/>
                </a:lnTo>
                <a:lnTo>
                  <a:pt x="1539876" y="311944"/>
                </a:lnTo>
                <a:lnTo>
                  <a:pt x="1535907" y="309166"/>
                </a:lnTo>
                <a:lnTo>
                  <a:pt x="1531938" y="306784"/>
                </a:lnTo>
                <a:lnTo>
                  <a:pt x="1527573" y="304403"/>
                </a:lnTo>
                <a:lnTo>
                  <a:pt x="1522413" y="302816"/>
                </a:lnTo>
                <a:lnTo>
                  <a:pt x="1517651" y="301625"/>
                </a:lnTo>
                <a:lnTo>
                  <a:pt x="1512491" y="300831"/>
                </a:lnTo>
                <a:lnTo>
                  <a:pt x="1506538" y="300037"/>
                </a:lnTo>
                <a:lnTo>
                  <a:pt x="1500585" y="300037"/>
                </a:lnTo>
                <a:lnTo>
                  <a:pt x="1494632" y="300037"/>
                </a:lnTo>
                <a:close/>
                <a:moveTo>
                  <a:pt x="342698" y="286941"/>
                </a:moveTo>
                <a:lnTo>
                  <a:pt x="337545" y="287337"/>
                </a:lnTo>
                <a:lnTo>
                  <a:pt x="332393" y="287734"/>
                </a:lnTo>
                <a:lnTo>
                  <a:pt x="321295" y="289322"/>
                </a:lnTo>
                <a:lnTo>
                  <a:pt x="310593" y="291703"/>
                </a:lnTo>
                <a:lnTo>
                  <a:pt x="302270" y="294481"/>
                </a:lnTo>
                <a:lnTo>
                  <a:pt x="302270" y="316309"/>
                </a:lnTo>
                <a:lnTo>
                  <a:pt x="303063" y="316309"/>
                </a:lnTo>
                <a:lnTo>
                  <a:pt x="306630" y="314325"/>
                </a:lnTo>
                <a:lnTo>
                  <a:pt x="310197" y="312341"/>
                </a:lnTo>
                <a:lnTo>
                  <a:pt x="319709" y="308769"/>
                </a:lnTo>
                <a:lnTo>
                  <a:pt x="324862" y="307181"/>
                </a:lnTo>
                <a:lnTo>
                  <a:pt x="330015" y="305991"/>
                </a:lnTo>
                <a:lnTo>
                  <a:pt x="335564" y="305197"/>
                </a:lnTo>
                <a:lnTo>
                  <a:pt x="341509" y="305197"/>
                </a:lnTo>
                <a:lnTo>
                  <a:pt x="347454" y="305197"/>
                </a:lnTo>
                <a:lnTo>
                  <a:pt x="353003" y="306784"/>
                </a:lnTo>
                <a:lnTo>
                  <a:pt x="357759" y="308372"/>
                </a:lnTo>
                <a:lnTo>
                  <a:pt x="362516" y="311150"/>
                </a:lnTo>
                <a:lnTo>
                  <a:pt x="364101" y="312341"/>
                </a:lnTo>
                <a:lnTo>
                  <a:pt x="366083" y="314722"/>
                </a:lnTo>
                <a:lnTo>
                  <a:pt x="367272" y="316309"/>
                </a:lnTo>
                <a:lnTo>
                  <a:pt x="368461" y="318294"/>
                </a:lnTo>
                <a:lnTo>
                  <a:pt x="369254" y="321072"/>
                </a:lnTo>
                <a:lnTo>
                  <a:pt x="370046" y="323453"/>
                </a:lnTo>
                <a:lnTo>
                  <a:pt x="370443" y="325834"/>
                </a:lnTo>
                <a:lnTo>
                  <a:pt x="370443" y="329009"/>
                </a:lnTo>
                <a:lnTo>
                  <a:pt x="370046" y="333772"/>
                </a:lnTo>
                <a:lnTo>
                  <a:pt x="369650" y="337344"/>
                </a:lnTo>
                <a:lnTo>
                  <a:pt x="368461" y="341312"/>
                </a:lnTo>
                <a:lnTo>
                  <a:pt x="367272" y="344091"/>
                </a:lnTo>
                <a:lnTo>
                  <a:pt x="365290" y="347266"/>
                </a:lnTo>
                <a:lnTo>
                  <a:pt x="362912" y="350044"/>
                </a:lnTo>
                <a:lnTo>
                  <a:pt x="360534" y="352822"/>
                </a:lnTo>
                <a:lnTo>
                  <a:pt x="357363" y="355600"/>
                </a:lnTo>
                <a:lnTo>
                  <a:pt x="351814" y="360759"/>
                </a:lnTo>
                <a:lnTo>
                  <a:pt x="344283" y="365125"/>
                </a:lnTo>
                <a:lnTo>
                  <a:pt x="329222" y="373459"/>
                </a:lnTo>
                <a:lnTo>
                  <a:pt x="329222" y="406400"/>
                </a:lnTo>
                <a:lnTo>
                  <a:pt x="348643" y="406400"/>
                </a:lnTo>
                <a:lnTo>
                  <a:pt x="348643" y="382588"/>
                </a:lnTo>
                <a:lnTo>
                  <a:pt x="356967" y="377428"/>
                </a:lnTo>
                <a:lnTo>
                  <a:pt x="365290" y="371872"/>
                </a:lnTo>
                <a:lnTo>
                  <a:pt x="372424" y="366316"/>
                </a:lnTo>
                <a:lnTo>
                  <a:pt x="378370" y="360759"/>
                </a:lnTo>
                <a:lnTo>
                  <a:pt x="381541" y="357188"/>
                </a:lnTo>
                <a:lnTo>
                  <a:pt x="384315" y="354013"/>
                </a:lnTo>
                <a:lnTo>
                  <a:pt x="386693" y="350044"/>
                </a:lnTo>
                <a:lnTo>
                  <a:pt x="388675" y="346075"/>
                </a:lnTo>
                <a:lnTo>
                  <a:pt x="390260" y="342106"/>
                </a:lnTo>
                <a:lnTo>
                  <a:pt x="391053" y="337344"/>
                </a:lnTo>
                <a:lnTo>
                  <a:pt x="391846" y="332581"/>
                </a:lnTo>
                <a:lnTo>
                  <a:pt x="392638" y="327819"/>
                </a:lnTo>
                <a:lnTo>
                  <a:pt x="391846" y="323056"/>
                </a:lnTo>
                <a:lnTo>
                  <a:pt x="391449" y="318691"/>
                </a:lnTo>
                <a:lnTo>
                  <a:pt x="390260" y="314722"/>
                </a:lnTo>
                <a:lnTo>
                  <a:pt x="389071" y="310753"/>
                </a:lnTo>
                <a:lnTo>
                  <a:pt x="387089" y="307578"/>
                </a:lnTo>
                <a:lnTo>
                  <a:pt x="384711" y="304006"/>
                </a:lnTo>
                <a:lnTo>
                  <a:pt x="381937" y="301228"/>
                </a:lnTo>
                <a:lnTo>
                  <a:pt x="379162" y="298053"/>
                </a:lnTo>
                <a:lnTo>
                  <a:pt x="375595" y="295672"/>
                </a:lnTo>
                <a:lnTo>
                  <a:pt x="372028" y="293291"/>
                </a:lnTo>
                <a:lnTo>
                  <a:pt x="367668" y="291306"/>
                </a:lnTo>
                <a:lnTo>
                  <a:pt x="363308" y="289719"/>
                </a:lnTo>
                <a:lnTo>
                  <a:pt x="358948" y="288528"/>
                </a:lnTo>
                <a:lnTo>
                  <a:pt x="353796" y="287734"/>
                </a:lnTo>
                <a:lnTo>
                  <a:pt x="348247" y="287337"/>
                </a:lnTo>
                <a:lnTo>
                  <a:pt x="342698" y="286941"/>
                </a:lnTo>
                <a:close/>
                <a:moveTo>
                  <a:pt x="1500585" y="158750"/>
                </a:moveTo>
                <a:lnTo>
                  <a:pt x="1511301" y="159147"/>
                </a:lnTo>
                <a:lnTo>
                  <a:pt x="1521223" y="159940"/>
                </a:lnTo>
                <a:lnTo>
                  <a:pt x="1531541" y="161528"/>
                </a:lnTo>
                <a:lnTo>
                  <a:pt x="1540669" y="163115"/>
                </a:lnTo>
                <a:lnTo>
                  <a:pt x="1550194" y="165894"/>
                </a:lnTo>
                <a:lnTo>
                  <a:pt x="1558529" y="168275"/>
                </a:lnTo>
                <a:lnTo>
                  <a:pt x="1566863" y="171450"/>
                </a:lnTo>
                <a:lnTo>
                  <a:pt x="1574404" y="174228"/>
                </a:lnTo>
                <a:lnTo>
                  <a:pt x="1581548" y="177403"/>
                </a:lnTo>
                <a:lnTo>
                  <a:pt x="1588294" y="180975"/>
                </a:lnTo>
                <a:lnTo>
                  <a:pt x="1595041" y="184150"/>
                </a:lnTo>
                <a:lnTo>
                  <a:pt x="1606154" y="191690"/>
                </a:lnTo>
                <a:lnTo>
                  <a:pt x="1615679" y="198437"/>
                </a:lnTo>
                <a:lnTo>
                  <a:pt x="1622823" y="203994"/>
                </a:lnTo>
                <a:lnTo>
                  <a:pt x="1628379" y="208756"/>
                </a:lnTo>
                <a:lnTo>
                  <a:pt x="1632744" y="213122"/>
                </a:lnTo>
                <a:lnTo>
                  <a:pt x="1631554" y="216297"/>
                </a:lnTo>
                <a:lnTo>
                  <a:pt x="1629173" y="219869"/>
                </a:lnTo>
                <a:lnTo>
                  <a:pt x="1626791" y="224234"/>
                </a:lnTo>
                <a:lnTo>
                  <a:pt x="1623219" y="229394"/>
                </a:lnTo>
                <a:lnTo>
                  <a:pt x="1619251" y="234950"/>
                </a:lnTo>
                <a:lnTo>
                  <a:pt x="1614091" y="240903"/>
                </a:lnTo>
                <a:lnTo>
                  <a:pt x="1607741" y="246459"/>
                </a:lnTo>
                <a:lnTo>
                  <a:pt x="1604566" y="248840"/>
                </a:lnTo>
                <a:lnTo>
                  <a:pt x="1600994" y="251222"/>
                </a:lnTo>
                <a:lnTo>
                  <a:pt x="1597423" y="253603"/>
                </a:lnTo>
                <a:lnTo>
                  <a:pt x="1593057" y="255587"/>
                </a:lnTo>
                <a:lnTo>
                  <a:pt x="1588691" y="257175"/>
                </a:lnTo>
                <a:lnTo>
                  <a:pt x="1584723" y="258762"/>
                </a:lnTo>
                <a:lnTo>
                  <a:pt x="1579563" y="259953"/>
                </a:lnTo>
                <a:lnTo>
                  <a:pt x="1574801" y="260747"/>
                </a:lnTo>
                <a:lnTo>
                  <a:pt x="1569244" y="261144"/>
                </a:lnTo>
                <a:lnTo>
                  <a:pt x="1564085" y="261144"/>
                </a:lnTo>
                <a:lnTo>
                  <a:pt x="1558529" y="260747"/>
                </a:lnTo>
                <a:lnTo>
                  <a:pt x="1552179" y="259953"/>
                </a:lnTo>
                <a:lnTo>
                  <a:pt x="1545829" y="257969"/>
                </a:lnTo>
                <a:lnTo>
                  <a:pt x="1539479" y="255984"/>
                </a:lnTo>
                <a:lnTo>
                  <a:pt x="1532732" y="253603"/>
                </a:lnTo>
                <a:lnTo>
                  <a:pt x="1525588" y="250031"/>
                </a:lnTo>
                <a:lnTo>
                  <a:pt x="1517651" y="246062"/>
                </a:lnTo>
                <a:lnTo>
                  <a:pt x="1509316" y="242490"/>
                </a:lnTo>
                <a:lnTo>
                  <a:pt x="1542654" y="258762"/>
                </a:lnTo>
                <a:lnTo>
                  <a:pt x="1558926" y="266303"/>
                </a:lnTo>
                <a:lnTo>
                  <a:pt x="1566069" y="269081"/>
                </a:lnTo>
                <a:lnTo>
                  <a:pt x="1573610" y="271462"/>
                </a:lnTo>
                <a:lnTo>
                  <a:pt x="1580754" y="273844"/>
                </a:lnTo>
                <a:lnTo>
                  <a:pt x="1587501" y="275431"/>
                </a:lnTo>
                <a:lnTo>
                  <a:pt x="1593851" y="276622"/>
                </a:lnTo>
                <a:lnTo>
                  <a:pt x="1599804" y="277019"/>
                </a:lnTo>
                <a:lnTo>
                  <a:pt x="1605757" y="276622"/>
                </a:lnTo>
                <a:lnTo>
                  <a:pt x="1611313" y="275431"/>
                </a:lnTo>
                <a:lnTo>
                  <a:pt x="1615679" y="273844"/>
                </a:lnTo>
                <a:lnTo>
                  <a:pt x="1618457" y="271859"/>
                </a:lnTo>
                <a:lnTo>
                  <a:pt x="1620441" y="270669"/>
                </a:lnTo>
                <a:lnTo>
                  <a:pt x="1621632" y="282178"/>
                </a:lnTo>
                <a:lnTo>
                  <a:pt x="1622029" y="292497"/>
                </a:lnTo>
                <a:lnTo>
                  <a:pt x="1621632" y="302419"/>
                </a:lnTo>
                <a:lnTo>
                  <a:pt x="1621235" y="311944"/>
                </a:lnTo>
                <a:lnTo>
                  <a:pt x="1622823" y="310356"/>
                </a:lnTo>
                <a:lnTo>
                  <a:pt x="1623616" y="309959"/>
                </a:lnTo>
                <a:lnTo>
                  <a:pt x="1625204" y="309562"/>
                </a:lnTo>
                <a:lnTo>
                  <a:pt x="1626394" y="309959"/>
                </a:lnTo>
                <a:lnTo>
                  <a:pt x="1627188" y="310753"/>
                </a:lnTo>
                <a:lnTo>
                  <a:pt x="1628379" y="311944"/>
                </a:lnTo>
                <a:lnTo>
                  <a:pt x="1629569" y="313928"/>
                </a:lnTo>
                <a:lnTo>
                  <a:pt x="1631951" y="317897"/>
                </a:lnTo>
                <a:lnTo>
                  <a:pt x="1633538" y="323850"/>
                </a:lnTo>
                <a:lnTo>
                  <a:pt x="1634729" y="331391"/>
                </a:lnTo>
                <a:lnTo>
                  <a:pt x="1635919" y="339328"/>
                </a:lnTo>
                <a:lnTo>
                  <a:pt x="1636316" y="348853"/>
                </a:lnTo>
                <a:lnTo>
                  <a:pt x="1636713" y="358775"/>
                </a:lnTo>
                <a:lnTo>
                  <a:pt x="1636316" y="368697"/>
                </a:lnTo>
                <a:lnTo>
                  <a:pt x="1635919" y="377825"/>
                </a:lnTo>
                <a:lnTo>
                  <a:pt x="1634729" y="385763"/>
                </a:lnTo>
                <a:lnTo>
                  <a:pt x="1633538" y="393303"/>
                </a:lnTo>
                <a:lnTo>
                  <a:pt x="1631951" y="399256"/>
                </a:lnTo>
                <a:lnTo>
                  <a:pt x="1629569" y="404019"/>
                </a:lnTo>
                <a:lnTo>
                  <a:pt x="1628379" y="405209"/>
                </a:lnTo>
                <a:lnTo>
                  <a:pt x="1627188" y="406400"/>
                </a:lnTo>
                <a:lnTo>
                  <a:pt x="1626394" y="407194"/>
                </a:lnTo>
                <a:lnTo>
                  <a:pt x="1625204" y="407591"/>
                </a:lnTo>
                <a:lnTo>
                  <a:pt x="1623616" y="407194"/>
                </a:lnTo>
                <a:lnTo>
                  <a:pt x="1622426" y="406400"/>
                </a:lnTo>
                <a:lnTo>
                  <a:pt x="1621235" y="405209"/>
                </a:lnTo>
                <a:lnTo>
                  <a:pt x="1620044" y="403622"/>
                </a:lnTo>
                <a:lnTo>
                  <a:pt x="1618060" y="398463"/>
                </a:lnTo>
                <a:lnTo>
                  <a:pt x="1616076" y="392113"/>
                </a:lnTo>
                <a:lnTo>
                  <a:pt x="1614885" y="400447"/>
                </a:lnTo>
                <a:lnTo>
                  <a:pt x="1613694" y="409178"/>
                </a:lnTo>
                <a:lnTo>
                  <a:pt x="1612107" y="417116"/>
                </a:lnTo>
                <a:lnTo>
                  <a:pt x="1609726" y="425053"/>
                </a:lnTo>
                <a:lnTo>
                  <a:pt x="1607344" y="432594"/>
                </a:lnTo>
                <a:lnTo>
                  <a:pt x="1604963" y="440135"/>
                </a:lnTo>
                <a:lnTo>
                  <a:pt x="1601788" y="447278"/>
                </a:lnTo>
                <a:lnTo>
                  <a:pt x="1599010" y="454025"/>
                </a:lnTo>
                <a:lnTo>
                  <a:pt x="1595438" y="460772"/>
                </a:lnTo>
                <a:lnTo>
                  <a:pt x="1592263" y="467519"/>
                </a:lnTo>
                <a:lnTo>
                  <a:pt x="1588294" y="473869"/>
                </a:lnTo>
                <a:lnTo>
                  <a:pt x="1584326" y="479822"/>
                </a:lnTo>
                <a:lnTo>
                  <a:pt x="1579960" y="485775"/>
                </a:lnTo>
                <a:lnTo>
                  <a:pt x="1575594" y="491331"/>
                </a:lnTo>
                <a:lnTo>
                  <a:pt x="1571626" y="496491"/>
                </a:lnTo>
                <a:lnTo>
                  <a:pt x="1566863" y="501253"/>
                </a:lnTo>
                <a:lnTo>
                  <a:pt x="1562101" y="506016"/>
                </a:lnTo>
                <a:lnTo>
                  <a:pt x="1557735" y="510778"/>
                </a:lnTo>
                <a:lnTo>
                  <a:pt x="1552576" y="514747"/>
                </a:lnTo>
                <a:lnTo>
                  <a:pt x="1547416" y="518716"/>
                </a:lnTo>
                <a:lnTo>
                  <a:pt x="1542257" y="521891"/>
                </a:lnTo>
                <a:lnTo>
                  <a:pt x="1537494" y="525463"/>
                </a:lnTo>
                <a:lnTo>
                  <a:pt x="1532335" y="528241"/>
                </a:lnTo>
                <a:lnTo>
                  <a:pt x="1527176" y="531416"/>
                </a:lnTo>
                <a:lnTo>
                  <a:pt x="1522016" y="533400"/>
                </a:lnTo>
                <a:lnTo>
                  <a:pt x="1517254" y="535385"/>
                </a:lnTo>
                <a:lnTo>
                  <a:pt x="1512094" y="537766"/>
                </a:lnTo>
                <a:lnTo>
                  <a:pt x="1506935" y="538957"/>
                </a:lnTo>
                <a:lnTo>
                  <a:pt x="1502569" y="540147"/>
                </a:lnTo>
                <a:lnTo>
                  <a:pt x="1497410" y="540941"/>
                </a:lnTo>
                <a:lnTo>
                  <a:pt x="1492648" y="541338"/>
                </a:lnTo>
                <a:lnTo>
                  <a:pt x="1487488" y="541338"/>
                </a:lnTo>
                <a:lnTo>
                  <a:pt x="1483916" y="541338"/>
                </a:lnTo>
                <a:lnTo>
                  <a:pt x="1479948" y="540941"/>
                </a:lnTo>
                <a:lnTo>
                  <a:pt x="1475979" y="540147"/>
                </a:lnTo>
                <a:lnTo>
                  <a:pt x="1471613" y="538957"/>
                </a:lnTo>
                <a:lnTo>
                  <a:pt x="1466851" y="537369"/>
                </a:lnTo>
                <a:lnTo>
                  <a:pt x="1462485" y="535385"/>
                </a:lnTo>
                <a:lnTo>
                  <a:pt x="1452960" y="531019"/>
                </a:lnTo>
                <a:lnTo>
                  <a:pt x="1443435" y="525066"/>
                </a:lnTo>
                <a:lnTo>
                  <a:pt x="1433513" y="517922"/>
                </a:lnTo>
                <a:lnTo>
                  <a:pt x="1423988" y="509985"/>
                </a:lnTo>
                <a:lnTo>
                  <a:pt x="1414066" y="500460"/>
                </a:lnTo>
                <a:lnTo>
                  <a:pt x="1404938" y="490538"/>
                </a:lnTo>
                <a:lnTo>
                  <a:pt x="1395810" y="479425"/>
                </a:lnTo>
                <a:lnTo>
                  <a:pt x="1386682" y="467519"/>
                </a:lnTo>
                <a:lnTo>
                  <a:pt x="1378744" y="454819"/>
                </a:lnTo>
                <a:lnTo>
                  <a:pt x="1375173" y="448072"/>
                </a:lnTo>
                <a:lnTo>
                  <a:pt x="1371601" y="441325"/>
                </a:lnTo>
                <a:lnTo>
                  <a:pt x="1368426" y="434578"/>
                </a:lnTo>
                <a:lnTo>
                  <a:pt x="1364854" y="427434"/>
                </a:lnTo>
                <a:lnTo>
                  <a:pt x="1362076" y="420291"/>
                </a:lnTo>
                <a:lnTo>
                  <a:pt x="1359298" y="412750"/>
                </a:lnTo>
                <a:lnTo>
                  <a:pt x="1356916" y="405209"/>
                </a:lnTo>
                <a:lnTo>
                  <a:pt x="1354932" y="397669"/>
                </a:lnTo>
                <a:lnTo>
                  <a:pt x="1352948" y="402828"/>
                </a:lnTo>
                <a:lnTo>
                  <a:pt x="1350963" y="406400"/>
                </a:lnTo>
                <a:lnTo>
                  <a:pt x="1350169" y="408384"/>
                </a:lnTo>
                <a:lnTo>
                  <a:pt x="1349376" y="409178"/>
                </a:lnTo>
                <a:lnTo>
                  <a:pt x="1348185" y="409972"/>
                </a:lnTo>
                <a:lnTo>
                  <a:pt x="1346994" y="409972"/>
                </a:lnTo>
                <a:lnTo>
                  <a:pt x="1345407" y="409972"/>
                </a:lnTo>
                <a:lnTo>
                  <a:pt x="1344613" y="409178"/>
                </a:lnTo>
                <a:lnTo>
                  <a:pt x="1343423" y="407591"/>
                </a:lnTo>
                <a:lnTo>
                  <a:pt x="1342232" y="406003"/>
                </a:lnTo>
                <a:lnTo>
                  <a:pt x="1340248" y="401638"/>
                </a:lnTo>
                <a:lnTo>
                  <a:pt x="1338263" y="395684"/>
                </a:lnTo>
                <a:lnTo>
                  <a:pt x="1337073" y="388541"/>
                </a:lnTo>
                <a:lnTo>
                  <a:pt x="1335882" y="379809"/>
                </a:lnTo>
                <a:lnTo>
                  <a:pt x="1335088" y="371078"/>
                </a:lnTo>
                <a:lnTo>
                  <a:pt x="1335088" y="361156"/>
                </a:lnTo>
                <a:lnTo>
                  <a:pt x="1335088" y="351234"/>
                </a:lnTo>
                <a:lnTo>
                  <a:pt x="1335882" y="342106"/>
                </a:lnTo>
                <a:lnTo>
                  <a:pt x="1337073" y="333772"/>
                </a:lnTo>
                <a:lnTo>
                  <a:pt x="1338263" y="326231"/>
                </a:lnTo>
                <a:lnTo>
                  <a:pt x="1340248" y="320675"/>
                </a:lnTo>
                <a:lnTo>
                  <a:pt x="1342232" y="315912"/>
                </a:lnTo>
                <a:lnTo>
                  <a:pt x="1343423" y="314325"/>
                </a:lnTo>
                <a:lnTo>
                  <a:pt x="1344613" y="312737"/>
                </a:lnTo>
                <a:lnTo>
                  <a:pt x="1345407" y="312341"/>
                </a:lnTo>
                <a:lnTo>
                  <a:pt x="1346994" y="311944"/>
                </a:lnTo>
                <a:lnTo>
                  <a:pt x="1347788" y="311944"/>
                </a:lnTo>
                <a:lnTo>
                  <a:pt x="1348582" y="312341"/>
                </a:lnTo>
                <a:lnTo>
                  <a:pt x="1348979" y="300037"/>
                </a:lnTo>
                <a:lnTo>
                  <a:pt x="1349773" y="294084"/>
                </a:lnTo>
                <a:lnTo>
                  <a:pt x="1350566" y="288528"/>
                </a:lnTo>
                <a:lnTo>
                  <a:pt x="1350169" y="281781"/>
                </a:lnTo>
                <a:lnTo>
                  <a:pt x="1349773" y="275431"/>
                </a:lnTo>
                <a:lnTo>
                  <a:pt x="1349773" y="269081"/>
                </a:lnTo>
                <a:lnTo>
                  <a:pt x="1350169" y="263525"/>
                </a:lnTo>
                <a:lnTo>
                  <a:pt x="1350566" y="257969"/>
                </a:lnTo>
                <a:lnTo>
                  <a:pt x="1351360" y="253206"/>
                </a:lnTo>
                <a:lnTo>
                  <a:pt x="1352154" y="248444"/>
                </a:lnTo>
                <a:lnTo>
                  <a:pt x="1353741" y="243681"/>
                </a:lnTo>
                <a:lnTo>
                  <a:pt x="1355329" y="240109"/>
                </a:lnTo>
                <a:lnTo>
                  <a:pt x="1356916" y="236140"/>
                </a:lnTo>
                <a:lnTo>
                  <a:pt x="1358901" y="232569"/>
                </a:lnTo>
                <a:lnTo>
                  <a:pt x="1361282" y="229394"/>
                </a:lnTo>
                <a:lnTo>
                  <a:pt x="1363663" y="226615"/>
                </a:lnTo>
                <a:lnTo>
                  <a:pt x="1366044" y="223837"/>
                </a:lnTo>
                <a:lnTo>
                  <a:pt x="1369219" y="221456"/>
                </a:lnTo>
                <a:lnTo>
                  <a:pt x="1371998" y="219472"/>
                </a:lnTo>
                <a:lnTo>
                  <a:pt x="1358504" y="219869"/>
                </a:lnTo>
                <a:lnTo>
                  <a:pt x="1348582" y="219869"/>
                </a:lnTo>
                <a:lnTo>
                  <a:pt x="1339454" y="220662"/>
                </a:lnTo>
                <a:lnTo>
                  <a:pt x="1345407" y="217090"/>
                </a:lnTo>
                <a:lnTo>
                  <a:pt x="1351757" y="213122"/>
                </a:lnTo>
                <a:lnTo>
                  <a:pt x="1358107" y="208756"/>
                </a:lnTo>
                <a:lnTo>
                  <a:pt x="1364457" y="203597"/>
                </a:lnTo>
                <a:lnTo>
                  <a:pt x="1376760" y="194865"/>
                </a:lnTo>
                <a:lnTo>
                  <a:pt x="1382316" y="190897"/>
                </a:lnTo>
                <a:lnTo>
                  <a:pt x="1387476" y="187722"/>
                </a:lnTo>
                <a:lnTo>
                  <a:pt x="1401763" y="180975"/>
                </a:lnTo>
                <a:lnTo>
                  <a:pt x="1415257" y="175022"/>
                </a:lnTo>
                <a:lnTo>
                  <a:pt x="1428751" y="170259"/>
                </a:lnTo>
                <a:lnTo>
                  <a:pt x="1441054" y="166687"/>
                </a:lnTo>
                <a:lnTo>
                  <a:pt x="1453754" y="163115"/>
                </a:lnTo>
                <a:lnTo>
                  <a:pt x="1466057" y="161131"/>
                </a:lnTo>
                <a:lnTo>
                  <a:pt x="1477963" y="159544"/>
                </a:lnTo>
                <a:lnTo>
                  <a:pt x="1489473" y="159147"/>
                </a:lnTo>
                <a:lnTo>
                  <a:pt x="1500585" y="158750"/>
                </a:lnTo>
                <a:close/>
                <a:moveTo>
                  <a:pt x="354192" y="158750"/>
                </a:moveTo>
                <a:lnTo>
                  <a:pt x="365290" y="159147"/>
                </a:lnTo>
                <a:lnTo>
                  <a:pt x="375199" y="159940"/>
                </a:lnTo>
                <a:lnTo>
                  <a:pt x="385108" y="161528"/>
                </a:lnTo>
                <a:lnTo>
                  <a:pt x="394620" y="163115"/>
                </a:lnTo>
                <a:lnTo>
                  <a:pt x="403340" y="165894"/>
                </a:lnTo>
                <a:lnTo>
                  <a:pt x="412060" y="168275"/>
                </a:lnTo>
                <a:lnTo>
                  <a:pt x="420383" y="171450"/>
                </a:lnTo>
                <a:lnTo>
                  <a:pt x="428310" y="174228"/>
                </a:lnTo>
                <a:lnTo>
                  <a:pt x="435445" y="177403"/>
                </a:lnTo>
                <a:lnTo>
                  <a:pt x="442183" y="180975"/>
                </a:lnTo>
                <a:lnTo>
                  <a:pt x="448524" y="184150"/>
                </a:lnTo>
                <a:lnTo>
                  <a:pt x="460019" y="191690"/>
                </a:lnTo>
                <a:lnTo>
                  <a:pt x="469135" y="198437"/>
                </a:lnTo>
                <a:lnTo>
                  <a:pt x="476665" y="203994"/>
                </a:lnTo>
                <a:lnTo>
                  <a:pt x="482214" y="208756"/>
                </a:lnTo>
                <a:lnTo>
                  <a:pt x="486178" y="213122"/>
                </a:lnTo>
                <a:lnTo>
                  <a:pt x="484592" y="216297"/>
                </a:lnTo>
                <a:lnTo>
                  <a:pt x="483007" y="219869"/>
                </a:lnTo>
                <a:lnTo>
                  <a:pt x="480629" y="224234"/>
                </a:lnTo>
                <a:lnTo>
                  <a:pt x="477062" y="229394"/>
                </a:lnTo>
                <a:lnTo>
                  <a:pt x="472306" y="234950"/>
                </a:lnTo>
                <a:lnTo>
                  <a:pt x="467549" y="240903"/>
                </a:lnTo>
                <a:lnTo>
                  <a:pt x="461604" y="246459"/>
                </a:lnTo>
                <a:lnTo>
                  <a:pt x="458037" y="248840"/>
                </a:lnTo>
                <a:lnTo>
                  <a:pt x="454866" y="251222"/>
                </a:lnTo>
                <a:lnTo>
                  <a:pt x="450902" y="253603"/>
                </a:lnTo>
                <a:lnTo>
                  <a:pt x="446939" y="255587"/>
                </a:lnTo>
                <a:lnTo>
                  <a:pt x="442579" y="257175"/>
                </a:lnTo>
                <a:lnTo>
                  <a:pt x="437823" y="258762"/>
                </a:lnTo>
                <a:lnTo>
                  <a:pt x="433463" y="259953"/>
                </a:lnTo>
                <a:lnTo>
                  <a:pt x="428310" y="260747"/>
                </a:lnTo>
                <a:lnTo>
                  <a:pt x="423158" y="261144"/>
                </a:lnTo>
                <a:lnTo>
                  <a:pt x="417609" y="261144"/>
                </a:lnTo>
                <a:lnTo>
                  <a:pt x="411663" y="260747"/>
                </a:lnTo>
                <a:lnTo>
                  <a:pt x="406114" y="259953"/>
                </a:lnTo>
                <a:lnTo>
                  <a:pt x="399773" y="257969"/>
                </a:lnTo>
                <a:lnTo>
                  <a:pt x="393431" y="255984"/>
                </a:lnTo>
                <a:lnTo>
                  <a:pt x="386693" y="253603"/>
                </a:lnTo>
                <a:lnTo>
                  <a:pt x="379559" y="250031"/>
                </a:lnTo>
                <a:lnTo>
                  <a:pt x="371235" y="246062"/>
                </a:lnTo>
                <a:lnTo>
                  <a:pt x="362912" y="242490"/>
                </a:lnTo>
                <a:lnTo>
                  <a:pt x="396602" y="258762"/>
                </a:lnTo>
                <a:lnTo>
                  <a:pt x="412060" y="266303"/>
                </a:lnTo>
                <a:lnTo>
                  <a:pt x="419987" y="269081"/>
                </a:lnTo>
                <a:lnTo>
                  <a:pt x="427518" y="271462"/>
                </a:lnTo>
                <a:lnTo>
                  <a:pt x="434256" y="273844"/>
                </a:lnTo>
                <a:lnTo>
                  <a:pt x="440994" y="275431"/>
                </a:lnTo>
                <a:lnTo>
                  <a:pt x="447732" y="276622"/>
                </a:lnTo>
                <a:lnTo>
                  <a:pt x="453677" y="277019"/>
                </a:lnTo>
                <a:lnTo>
                  <a:pt x="459226" y="276622"/>
                </a:lnTo>
                <a:lnTo>
                  <a:pt x="464378" y="275431"/>
                </a:lnTo>
                <a:lnTo>
                  <a:pt x="469531" y="273844"/>
                </a:lnTo>
                <a:lnTo>
                  <a:pt x="471513" y="271859"/>
                </a:lnTo>
                <a:lnTo>
                  <a:pt x="473891" y="270669"/>
                </a:lnTo>
                <a:lnTo>
                  <a:pt x="475080" y="282178"/>
                </a:lnTo>
                <a:lnTo>
                  <a:pt x="475476" y="292497"/>
                </a:lnTo>
                <a:lnTo>
                  <a:pt x="475476" y="302419"/>
                </a:lnTo>
                <a:lnTo>
                  <a:pt x="475080" y="311944"/>
                </a:lnTo>
                <a:lnTo>
                  <a:pt x="476665" y="310356"/>
                </a:lnTo>
                <a:lnTo>
                  <a:pt x="477458" y="309959"/>
                </a:lnTo>
                <a:lnTo>
                  <a:pt x="478251" y="309562"/>
                </a:lnTo>
                <a:lnTo>
                  <a:pt x="479440" y="309959"/>
                </a:lnTo>
                <a:lnTo>
                  <a:pt x="481025" y="310753"/>
                </a:lnTo>
                <a:lnTo>
                  <a:pt x="482214" y="311944"/>
                </a:lnTo>
                <a:lnTo>
                  <a:pt x="483007" y="313928"/>
                </a:lnTo>
                <a:lnTo>
                  <a:pt x="484989" y="317897"/>
                </a:lnTo>
                <a:lnTo>
                  <a:pt x="486574" y="323850"/>
                </a:lnTo>
                <a:lnTo>
                  <a:pt x="488556" y="331391"/>
                </a:lnTo>
                <a:lnTo>
                  <a:pt x="489349" y="339328"/>
                </a:lnTo>
                <a:lnTo>
                  <a:pt x="490141" y="348853"/>
                </a:lnTo>
                <a:lnTo>
                  <a:pt x="490538" y="358775"/>
                </a:lnTo>
                <a:lnTo>
                  <a:pt x="490141" y="368697"/>
                </a:lnTo>
                <a:lnTo>
                  <a:pt x="489349" y="377825"/>
                </a:lnTo>
                <a:lnTo>
                  <a:pt x="488556" y="385763"/>
                </a:lnTo>
                <a:lnTo>
                  <a:pt x="486574" y="393303"/>
                </a:lnTo>
                <a:lnTo>
                  <a:pt x="484989" y="399256"/>
                </a:lnTo>
                <a:lnTo>
                  <a:pt x="483007" y="404019"/>
                </a:lnTo>
                <a:lnTo>
                  <a:pt x="482214" y="405209"/>
                </a:lnTo>
                <a:lnTo>
                  <a:pt x="481025" y="406400"/>
                </a:lnTo>
                <a:lnTo>
                  <a:pt x="479440" y="407194"/>
                </a:lnTo>
                <a:lnTo>
                  <a:pt x="478251" y="407591"/>
                </a:lnTo>
                <a:lnTo>
                  <a:pt x="477062" y="407194"/>
                </a:lnTo>
                <a:lnTo>
                  <a:pt x="475873" y="406400"/>
                </a:lnTo>
                <a:lnTo>
                  <a:pt x="475080" y="405209"/>
                </a:lnTo>
                <a:lnTo>
                  <a:pt x="473891" y="403622"/>
                </a:lnTo>
                <a:lnTo>
                  <a:pt x="471513" y="398463"/>
                </a:lnTo>
                <a:lnTo>
                  <a:pt x="469927" y="392113"/>
                </a:lnTo>
                <a:lnTo>
                  <a:pt x="468738" y="400447"/>
                </a:lnTo>
                <a:lnTo>
                  <a:pt x="467549" y="409178"/>
                </a:lnTo>
                <a:lnTo>
                  <a:pt x="465171" y="417116"/>
                </a:lnTo>
                <a:lnTo>
                  <a:pt x="463586" y="425053"/>
                </a:lnTo>
                <a:lnTo>
                  <a:pt x="461208" y="432594"/>
                </a:lnTo>
                <a:lnTo>
                  <a:pt x="458433" y="440135"/>
                </a:lnTo>
                <a:lnTo>
                  <a:pt x="455659" y="447278"/>
                </a:lnTo>
                <a:lnTo>
                  <a:pt x="452488" y="454025"/>
                </a:lnTo>
                <a:lnTo>
                  <a:pt x="449317" y="460772"/>
                </a:lnTo>
                <a:lnTo>
                  <a:pt x="445353" y="467519"/>
                </a:lnTo>
                <a:lnTo>
                  <a:pt x="441786" y="473869"/>
                </a:lnTo>
                <a:lnTo>
                  <a:pt x="437823" y="479822"/>
                </a:lnTo>
                <a:lnTo>
                  <a:pt x="433859" y="485775"/>
                </a:lnTo>
                <a:lnTo>
                  <a:pt x="429499" y="491331"/>
                </a:lnTo>
                <a:lnTo>
                  <a:pt x="424743" y="496491"/>
                </a:lnTo>
                <a:lnTo>
                  <a:pt x="420780" y="501253"/>
                </a:lnTo>
                <a:lnTo>
                  <a:pt x="416023" y="506016"/>
                </a:lnTo>
                <a:lnTo>
                  <a:pt x="410871" y="510778"/>
                </a:lnTo>
                <a:lnTo>
                  <a:pt x="406511" y="514747"/>
                </a:lnTo>
                <a:lnTo>
                  <a:pt x="401358" y="518716"/>
                </a:lnTo>
                <a:lnTo>
                  <a:pt x="396206" y="521891"/>
                </a:lnTo>
                <a:lnTo>
                  <a:pt x="391053" y="525463"/>
                </a:lnTo>
                <a:lnTo>
                  <a:pt x="386297" y="528241"/>
                </a:lnTo>
                <a:lnTo>
                  <a:pt x="381144" y="531416"/>
                </a:lnTo>
                <a:lnTo>
                  <a:pt x="375992" y="533400"/>
                </a:lnTo>
                <a:lnTo>
                  <a:pt x="370839" y="535385"/>
                </a:lnTo>
                <a:lnTo>
                  <a:pt x="366083" y="537766"/>
                </a:lnTo>
                <a:lnTo>
                  <a:pt x="360930" y="538957"/>
                </a:lnTo>
                <a:lnTo>
                  <a:pt x="355778" y="540147"/>
                </a:lnTo>
                <a:lnTo>
                  <a:pt x="351021" y="540941"/>
                </a:lnTo>
                <a:lnTo>
                  <a:pt x="346265" y="541338"/>
                </a:lnTo>
                <a:lnTo>
                  <a:pt x="341509" y="541338"/>
                </a:lnTo>
                <a:lnTo>
                  <a:pt x="337545" y="541338"/>
                </a:lnTo>
                <a:lnTo>
                  <a:pt x="333582" y="540941"/>
                </a:lnTo>
                <a:lnTo>
                  <a:pt x="329222" y="540147"/>
                </a:lnTo>
                <a:lnTo>
                  <a:pt x="325258" y="538957"/>
                </a:lnTo>
                <a:lnTo>
                  <a:pt x="320898" y="537369"/>
                </a:lnTo>
                <a:lnTo>
                  <a:pt x="316142" y="535385"/>
                </a:lnTo>
                <a:lnTo>
                  <a:pt x="307026" y="531019"/>
                </a:lnTo>
                <a:lnTo>
                  <a:pt x="297117" y="525066"/>
                </a:lnTo>
                <a:lnTo>
                  <a:pt x="287605" y="517922"/>
                </a:lnTo>
                <a:lnTo>
                  <a:pt x="278092" y="509985"/>
                </a:lnTo>
                <a:lnTo>
                  <a:pt x="268183" y="500460"/>
                </a:lnTo>
                <a:lnTo>
                  <a:pt x="258671" y="490538"/>
                </a:lnTo>
                <a:lnTo>
                  <a:pt x="249555" y="479425"/>
                </a:lnTo>
                <a:lnTo>
                  <a:pt x="240835" y="467519"/>
                </a:lnTo>
                <a:lnTo>
                  <a:pt x="232908" y="454819"/>
                </a:lnTo>
                <a:lnTo>
                  <a:pt x="228944" y="448072"/>
                </a:lnTo>
                <a:lnTo>
                  <a:pt x="225377" y="441325"/>
                </a:lnTo>
                <a:lnTo>
                  <a:pt x="221810" y="434578"/>
                </a:lnTo>
                <a:lnTo>
                  <a:pt x="219036" y="427434"/>
                </a:lnTo>
                <a:lnTo>
                  <a:pt x="215865" y="420291"/>
                </a:lnTo>
                <a:lnTo>
                  <a:pt x="213090" y="412750"/>
                </a:lnTo>
                <a:lnTo>
                  <a:pt x="211109" y="405209"/>
                </a:lnTo>
                <a:lnTo>
                  <a:pt x="208730" y="397669"/>
                </a:lnTo>
                <a:lnTo>
                  <a:pt x="207145" y="402828"/>
                </a:lnTo>
                <a:lnTo>
                  <a:pt x="205163" y="406400"/>
                </a:lnTo>
                <a:lnTo>
                  <a:pt x="204371" y="408384"/>
                </a:lnTo>
                <a:lnTo>
                  <a:pt x="203181" y="409178"/>
                </a:lnTo>
                <a:lnTo>
                  <a:pt x="201992" y="409972"/>
                </a:lnTo>
                <a:lnTo>
                  <a:pt x="200803" y="409972"/>
                </a:lnTo>
                <a:lnTo>
                  <a:pt x="199614" y="409972"/>
                </a:lnTo>
                <a:lnTo>
                  <a:pt x="198425" y="409178"/>
                </a:lnTo>
                <a:lnTo>
                  <a:pt x="197236" y="407591"/>
                </a:lnTo>
                <a:lnTo>
                  <a:pt x="196443" y="406003"/>
                </a:lnTo>
                <a:lnTo>
                  <a:pt x="194065" y="401638"/>
                </a:lnTo>
                <a:lnTo>
                  <a:pt x="192480" y="395684"/>
                </a:lnTo>
                <a:lnTo>
                  <a:pt x="190895" y="388541"/>
                </a:lnTo>
                <a:lnTo>
                  <a:pt x="190102" y="379809"/>
                </a:lnTo>
                <a:lnTo>
                  <a:pt x="188913" y="371078"/>
                </a:lnTo>
                <a:lnTo>
                  <a:pt x="188913" y="361156"/>
                </a:lnTo>
                <a:lnTo>
                  <a:pt x="188913" y="351234"/>
                </a:lnTo>
                <a:lnTo>
                  <a:pt x="190102" y="342106"/>
                </a:lnTo>
                <a:lnTo>
                  <a:pt x="190895" y="333772"/>
                </a:lnTo>
                <a:lnTo>
                  <a:pt x="192480" y="326231"/>
                </a:lnTo>
                <a:lnTo>
                  <a:pt x="194065" y="320675"/>
                </a:lnTo>
                <a:lnTo>
                  <a:pt x="196443" y="315912"/>
                </a:lnTo>
                <a:lnTo>
                  <a:pt x="197236" y="314325"/>
                </a:lnTo>
                <a:lnTo>
                  <a:pt x="198425" y="312737"/>
                </a:lnTo>
                <a:lnTo>
                  <a:pt x="199614" y="312341"/>
                </a:lnTo>
                <a:lnTo>
                  <a:pt x="200803" y="311944"/>
                </a:lnTo>
                <a:lnTo>
                  <a:pt x="201596" y="311944"/>
                </a:lnTo>
                <a:lnTo>
                  <a:pt x="201992" y="312341"/>
                </a:lnTo>
                <a:lnTo>
                  <a:pt x="203181" y="300037"/>
                </a:lnTo>
                <a:lnTo>
                  <a:pt x="203974" y="294084"/>
                </a:lnTo>
                <a:lnTo>
                  <a:pt x="204767" y="288528"/>
                </a:lnTo>
                <a:lnTo>
                  <a:pt x="204371" y="281781"/>
                </a:lnTo>
                <a:lnTo>
                  <a:pt x="203974" y="275431"/>
                </a:lnTo>
                <a:lnTo>
                  <a:pt x="203974" y="269081"/>
                </a:lnTo>
                <a:lnTo>
                  <a:pt x="203974" y="263525"/>
                </a:lnTo>
                <a:lnTo>
                  <a:pt x="204767" y="257969"/>
                </a:lnTo>
                <a:lnTo>
                  <a:pt x="205560" y="253206"/>
                </a:lnTo>
                <a:lnTo>
                  <a:pt x="206352" y="248444"/>
                </a:lnTo>
                <a:lnTo>
                  <a:pt x="207541" y="243681"/>
                </a:lnTo>
                <a:lnTo>
                  <a:pt x="209127" y="240109"/>
                </a:lnTo>
                <a:lnTo>
                  <a:pt x="211109" y="236140"/>
                </a:lnTo>
                <a:lnTo>
                  <a:pt x="213090" y="232569"/>
                </a:lnTo>
                <a:lnTo>
                  <a:pt x="215072" y="229394"/>
                </a:lnTo>
                <a:lnTo>
                  <a:pt x="217847" y="226615"/>
                </a:lnTo>
                <a:lnTo>
                  <a:pt x="220225" y="223837"/>
                </a:lnTo>
                <a:lnTo>
                  <a:pt x="222603" y="221456"/>
                </a:lnTo>
                <a:lnTo>
                  <a:pt x="225774" y="219472"/>
                </a:lnTo>
                <a:lnTo>
                  <a:pt x="212694" y="219869"/>
                </a:lnTo>
                <a:lnTo>
                  <a:pt x="201992" y="219869"/>
                </a:lnTo>
                <a:lnTo>
                  <a:pt x="193273" y="220662"/>
                </a:lnTo>
                <a:lnTo>
                  <a:pt x="199614" y="217090"/>
                </a:lnTo>
                <a:lnTo>
                  <a:pt x="205956" y="213122"/>
                </a:lnTo>
                <a:lnTo>
                  <a:pt x="212298" y="208756"/>
                </a:lnTo>
                <a:lnTo>
                  <a:pt x="218639" y="203597"/>
                </a:lnTo>
                <a:lnTo>
                  <a:pt x="230926" y="194865"/>
                </a:lnTo>
                <a:lnTo>
                  <a:pt x="236079" y="190897"/>
                </a:lnTo>
                <a:lnTo>
                  <a:pt x="241231" y="187722"/>
                </a:lnTo>
                <a:lnTo>
                  <a:pt x="255104" y="180975"/>
                </a:lnTo>
                <a:lnTo>
                  <a:pt x="268976" y="175022"/>
                </a:lnTo>
                <a:lnTo>
                  <a:pt x="282056" y="170259"/>
                </a:lnTo>
                <a:lnTo>
                  <a:pt x="295135" y="166687"/>
                </a:lnTo>
                <a:lnTo>
                  <a:pt x="307819" y="163115"/>
                </a:lnTo>
                <a:lnTo>
                  <a:pt x="320106" y="161131"/>
                </a:lnTo>
                <a:lnTo>
                  <a:pt x="331996" y="159544"/>
                </a:lnTo>
                <a:lnTo>
                  <a:pt x="343094" y="159147"/>
                </a:lnTo>
                <a:lnTo>
                  <a:pt x="354192" y="158750"/>
                </a:lnTo>
                <a:close/>
                <a:moveTo>
                  <a:pt x="923918" y="157956"/>
                </a:moveTo>
                <a:lnTo>
                  <a:pt x="917185" y="158353"/>
                </a:lnTo>
                <a:lnTo>
                  <a:pt x="910056" y="158750"/>
                </a:lnTo>
                <a:lnTo>
                  <a:pt x="902928" y="159544"/>
                </a:lnTo>
                <a:lnTo>
                  <a:pt x="895403" y="161131"/>
                </a:lnTo>
                <a:lnTo>
                  <a:pt x="881937" y="164306"/>
                </a:lnTo>
                <a:lnTo>
                  <a:pt x="875996" y="165894"/>
                </a:lnTo>
                <a:lnTo>
                  <a:pt x="870451" y="167878"/>
                </a:lnTo>
                <a:lnTo>
                  <a:pt x="870451" y="196453"/>
                </a:lnTo>
                <a:lnTo>
                  <a:pt x="871640" y="196453"/>
                </a:lnTo>
                <a:lnTo>
                  <a:pt x="876392" y="194072"/>
                </a:lnTo>
                <a:lnTo>
                  <a:pt x="881145" y="191691"/>
                </a:lnTo>
                <a:lnTo>
                  <a:pt x="887086" y="189309"/>
                </a:lnTo>
                <a:lnTo>
                  <a:pt x="893422" y="186928"/>
                </a:lnTo>
                <a:lnTo>
                  <a:pt x="900551" y="184944"/>
                </a:lnTo>
                <a:lnTo>
                  <a:pt x="907680" y="182959"/>
                </a:lnTo>
                <a:lnTo>
                  <a:pt x="914809" y="182166"/>
                </a:lnTo>
                <a:lnTo>
                  <a:pt x="922334" y="182166"/>
                </a:lnTo>
                <a:lnTo>
                  <a:pt x="926294" y="182166"/>
                </a:lnTo>
                <a:lnTo>
                  <a:pt x="930255" y="182562"/>
                </a:lnTo>
                <a:lnTo>
                  <a:pt x="934215" y="182959"/>
                </a:lnTo>
                <a:lnTo>
                  <a:pt x="937384" y="183753"/>
                </a:lnTo>
                <a:lnTo>
                  <a:pt x="940948" y="185341"/>
                </a:lnTo>
                <a:lnTo>
                  <a:pt x="944117" y="186531"/>
                </a:lnTo>
                <a:lnTo>
                  <a:pt x="947285" y="188119"/>
                </a:lnTo>
                <a:lnTo>
                  <a:pt x="950057" y="189706"/>
                </a:lnTo>
                <a:lnTo>
                  <a:pt x="952434" y="192087"/>
                </a:lnTo>
                <a:lnTo>
                  <a:pt x="954810" y="194072"/>
                </a:lnTo>
                <a:lnTo>
                  <a:pt x="956394" y="196850"/>
                </a:lnTo>
                <a:lnTo>
                  <a:pt x="957978" y="199628"/>
                </a:lnTo>
                <a:lnTo>
                  <a:pt x="959167" y="202803"/>
                </a:lnTo>
                <a:lnTo>
                  <a:pt x="959959" y="206375"/>
                </a:lnTo>
                <a:lnTo>
                  <a:pt x="960751" y="209550"/>
                </a:lnTo>
                <a:lnTo>
                  <a:pt x="960751" y="213519"/>
                </a:lnTo>
                <a:lnTo>
                  <a:pt x="959959" y="219472"/>
                </a:lnTo>
                <a:lnTo>
                  <a:pt x="959167" y="224234"/>
                </a:lnTo>
                <a:lnTo>
                  <a:pt x="957978" y="229394"/>
                </a:lnTo>
                <a:lnTo>
                  <a:pt x="955998" y="233759"/>
                </a:lnTo>
                <a:lnTo>
                  <a:pt x="954018" y="237331"/>
                </a:lnTo>
                <a:lnTo>
                  <a:pt x="950850" y="241300"/>
                </a:lnTo>
                <a:lnTo>
                  <a:pt x="947681" y="245269"/>
                </a:lnTo>
                <a:lnTo>
                  <a:pt x="943325" y="248444"/>
                </a:lnTo>
                <a:lnTo>
                  <a:pt x="939760" y="252016"/>
                </a:lnTo>
                <a:lnTo>
                  <a:pt x="935800" y="254794"/>
                </a:lnTo>
                <a:lnTo>
                  <a:pt x="931047" y="257969"/>
                </a:lnTo>
                <a:lnTo>
                  <a:pt x="925898" y="261144"/>
                </a:lnTo>
                <a:lnTo>
                  <a:pt x="906096" y="272653"/>
                </a:lnTo>
                <a:lnTo>
                  <a:pt x="906096" y="315516"/>
                </a:lnTo>
                <a:lnTo>
                  <a:pt x="931443" y="315516"/>
                </a:lnTo>
                <a:lnTo>
                  <a:pt x="931443" y="283766"/>
                </a:lnTo>
                <a:lnTo>
                  <a:pt x="942929" y="277019"/>
                </a:lnTo>
                <a:lnTo>
                  <a:pt x="953226" y="270272"/>
                </a:lnTo>
                <a:lnTo>
                  <a:pt x="958374" y="266700"/>
                </a:lnTo>
                <a:lnTo>
                  <a:pt x="963127" y="262731"/>
                </a:lnTo>
                <a:lnTo>
                  <a:pt x="967484" y="259159"/>
                </a:lnTo>
                <a:lnTo>
                  <a:pt x="971444" y="255191"/>
                </a:lnTo>
                <a:lnTo>
                  <a:pt x="975405" y="250825"/>
                </a:lnTo>
                <a:lnTo>
                  <a:pt x="978573" y="246459"/>
                </a:lnTo>
                <a:lnTo>
                  <a:pt x="981741" y="241300"/>
                </a:lnTo>
                <a:lnTo>
                  <a:pt x="984514" y="236141"/>
                </a:lnTo>
                <a:lnTo>
                  <a:pt x="986494" y="230187"/>
                </a:lnTo>
                <a:lnTo>
                  <a:pt x="988079" y="224234"/>
                </a:lnTo>
                <a:lnTo>
                  <a:pt x="989267" y="218281"/>
                </a:lnTo>
                <a:lnTo>
                  <a:pt x="989267" y="211534"/>
                </a:lnTo>
                <a:lnTo>
                  <a:pt x="989267" y="205581"/>
                </a:lnTo>
                <a:lnTo>
                  <a:pt x="988475" y="200025"/>
                </a:lnTo>
                <a:lnTo>
                  <a:pt x="986494" y="194866"/>
                </a:lnTo>
                <a:lnTo>
                  <a:pt x="984910" y="189706"/>
                </a:lnTo>
                <a:lnTo>
                  <a:pt x="982534" y="185341"/>
                </a:lnTo>
                <a:lnTo>
                  <a:pt x="979365" y="180578"/>
                </a:lnTo>
                <a:lnTo>
                  <a:pt x="975801" y="176212"/>
                </a:lnTo>
                <a:lnTo>
                  <a:pt x="971840" y="172641"/>
                </a:lnTo>
                <a:lnTo>
                  <a:pt x="967484" y="169069"/>
                </a:lnTo>
                <a:lnTo>
                  <a:pt x="962335" y="166291"/>
                </a:lnTo>
                <a:lnTo>
                  <a:pt x="956790" y="163512"/>
                </a:lnTo>
                <a:lnTo>
                  <a:pt x="951246" y="161528"/>
                </a:lnTo>
                <a:lnTo>
                  <a:pt x="944909" y="159941"/>
                </a:lnTo>
                <a:lnTo>
                  <a:pt x="938176" y="159147"/>
                </a:lnTo>
                <a:lnTo>
                  <a:pt x="931443" y="158353"/>
                </a:lnTo>
                <a:lnTo>
                  <a:pt x="923918" y="157956"/>
                </a:lnTo>
                <a:close/>
                <a:moveTo>
                  <a:pt x="925106" y="0"/>
                </a:moveTo>
                <a:lnTo>
                  <a:pt x="938968" y="0"/>
                </a:lnTo>
                <a:lnTo>
                  <a:pt x="952434" y="397"/>
                </a:lnTo>
                <a:lnTo>
                  <a:pt x="965503" y="1984"/>
                </a:lnTo>
                <a:lnTo>
                  <a:pt x="978177" y="3572"/>
                </a:lnTo>
                <a:lnTo>
                  <a:pt x="990059" y="5953"/>
                </a:lnTo>
                <a:lnTo>
                  <a:pt x="1001544" y="9128"/>
                </a:lnTo>
                <a:lnTo>
                  <a:pt x="1012238" y="12303"/>
                </a:lnTo>
                <a:lnTo>
                  <a:pt x="1022931" y="15875"/>
                </a:lnTo>
                <a:lnTo>
                  <a:pt x="1032436" y="19844"/>
                </a:lnTo>
                <a:lnTo>
                  <a:pt x="1041942" y="24209"/>
                </a:lnTo>
                <a:lnTo>
                  <a:pt x="1050259" y="28178"/>
                </a:lnTo>
                <a:lnTo>
                  <a:pt x="1058180" y="32544"/>
                </a:lnTo>
                <a:lnTo>
                  <a:pt x="1065704" y="37306"/>
                </a:lnTo>
                <a:lnTo>
                  <a:pt x="1072437" y="41275"/>
                </a:lnTo>
                <a:lnTo>
                  <a:pt x="1084715" y="50006"/>
                </a:lnTo>
                <a:lnTo>
                  <a:pt x="1093824" y="57547"/>
                </a:lnTo>
                <a:lnTo>
                  <a:pt x="1100557" y="63500"/>
                </a:lnTo>
                <a:lnTo>
                  <a:pt x="1106102" y="68659"/>
                </a:lnTo>
                <a:lnTo>
                  <a:pt x="1104121" y="73025"/>
                </a:lnTo>
                <a:lnTo>
                  <a:pt x="1101745" y="77390"/>
                </a:lnTo>
                <a:lnTo>
                  <a:pt x="1098577" y="83344"/>
                </a:lnTo>
                <a:lnTo>
                  <a:pt x="1094220" y="89694"/>
                </a:lnTo>
                <a:lnTo>
                  <a:pt x="1089071" y="96837"/>
                </a:lnTo>
                <a:lnTo>
                  <a:pt x="1082339" y="103981"/>
                </a:lnTo>
                <a:lnTo>
                  <a:pt x="1078774" y="107156"/>
                </a:lnTo>
                <a:lnTo>
                  <a:pt x="1074418" y="111125"/>
                </a:lnTo>
                <a:lnTo>
                  <a:pt x="1070457" y="113903"/>
                </a:lnTo>
                <a:lnTo>
                  <a:pt x="1066101" y="117475"/>
                </a:lnTo>
                <a:lnTo>
                  <a:pt x="1060952" y="119856"/>
                </a:lnTo>
                <a:lnTo>
                  <a:pt x="1056199" y="122237"/>
                </a:lnTo>
                <a:lnTo>
                  <a:pt x="1050655" y="125016"/>
                </a:lnTo>
                <a:lnTo>
                  <a:pt x="1045110" y="126603"/>
                </a:lnTo>
                <a:lnTo>
                  <a:pt x="1039169" y="128191"/>
                </a:lnTo>
                <a:lnTo>
                  <a:pt x="1032832" y="128984"/>
                </a:lnTo>
                <a:lnTo>
                  <a:pt x="1026100" y="129381"/>
                </a:lnTo>
                <a:lnTo>
                  <a:pt x="1018971" y="129381"/>
                </a:lnTo>
                <a:lnTo>
                  <a:pt x="1011842" y="128984"/>
                </a:lnTo>
                <a:lnTo>
                  <a:pt x="1004317" y="127794"/>
                </a:lnTo>
                <a:lnTo>
                  <a:pt x="996792" y="125809"/>
                </a:lnTo>
                <a:lnTo>
                  <a:pt x="988475" y="123428"/>
                </a:lnTo>
                <a:lnTo>
                  <a:pt x="979761" y="119856"/>
                </a:lnTo>
                <a:lnTo>
                  <a:pt x="971048" y="115490"/>
                </a:lnTo>
                <a:lnTo>
                  <a:pt x="960751" y="110728"/>
                </a:lnTo>
                <a:lnTo>
                  <a:pt x="950057" y="105965"/>
                </a:lnTo>
                <a:lnTo>
                  <a:pt x="992435" y="126603"/>
                </a:lnTo>
                <a:lnTo>
                  <a:pt x="1012634" y="135334"/>
                </a:lnTo>
                <a:lnTo>
                  <a:pt x="1022139" y="139700"/>
                </a:lnTo>
                <a:lnTo>
                  <a:pt x="1031248" y="142875"/>
                </a:lnTo>
                <a:lnTo>
                  <a:pt x="1039961" y="145653"/>
                </a:lnTo>
                <a:lnTo>
                  <a:pt x="1049070" y="147637"/>
                </a:lnTo>
                <a:lnTo>
                  <a:pt x="1056991" y="149225"/>
                </a:lnTo>
                <a:lnTo>
                  <a:pt x="1064516" y="149622"/>
                </a:lnTo>
                <a:lnTo>
                  <a:pt x="1068081" y="149622"/>
                </a:lnTo>
                <a:lnTo>
                  <a:pt x="1071645" y="149225"/>
                </a:lnTo>
                <a:lnTo>
                  <a:pt x="1075606" y="148431"/>
                </a:lnTo>
                <a:lnTo>
                  <a:pt x="1078378" y="147637"/>
                </a:lnTo>
                <a:lnTo>
                  <a:pt x="1081546" y="146844"/>
                </a:lnTo>
                <a:lnTo>
                  <a:pt x="1084715" y="145256"/>
                </a:lnTo>
                <a:lnTo>
                  <a:pt x="1087487" y="143272"/>
                </a:lnTo>
                <a:lnTo>
                  <a:pt x="1090260" y="141287"/>
                </a:lnTo>
                <a:lnTo>
                  <a:pt x="1091844" y="155972"/>
                </a:lnTo>
                <a:lnTo>
                  <a:pt x="1092240" y="169069"/>
                </a:lnTo>
                <a:lnTo>
                  <a:pt x="1092240" y="181769"/>
                </a:lnTo>
                <a:lnTo>
                  <a:pt x="1091448" y="194072"/>
                </a:lnTo>
                <a:lnTo>
                  <a:pt x="1093824" y="192087"/>
                </a:lnTo>
                <a:lnTo>
                  <a:pt x="1094616" y="191294"/>
                </a:lnTo>
                <a:lnTo>
                  <a:pt x="1096200" y="191294"/>
                </a:lnTo>
                <a:lnTo>
                  <a:pt x="1097785" y="191691"/>
                </a:lnTo>
                <a:lnTo>
                  <a:pt x="1098973" y="192484"/>
                </a:lnTo>
                <a:lnTo>
                  <a:pt x="1100557" y="194072"/>
                </a:lnTo>
                <a:lnTo>
                  <a:pt x="1101745" y="195659"/>
                </a:lnTo>
                <a:lnTo>
                  <a:pt x="1103329" y="198834"/>
                </a:lnTo>
                <a:lnTo>
                  <a:pt x="1104517" y="201612"/>
                </a:lnTo>
                <a:lnTo>
                  <a:pt x="1106894" y="209153"/>
                </a:lnTo>
                <a:lnTo>
                  <a:pt x="1108478" y="218678"/>
                </a:lnTo>
                <a:lnTo>
                  <a:pt x="1110062" y="228997"/>
                </a:lnTo>
                <a:lnTo>
                  <a:pt x="1110854" y="240506"/>
                </a:lnTo>
                <a:lnTo>
                  <a:pt x="1111250" y="253206"/>
                </a:lnTo>
                <a:lnTo>
                  <a:pt x="1110854" y="265113"/>
                </a:lnTo>
                <a:lnTo>
                  <a:pt x="1110062" y="277019"/>
                </a:lnTo>
                <a:lnTo>
                  <a:pt x="1108478" y="287734"/>
                </a:lnTo>
                <a:lnTo>
                  <a:pt x="1106894" y="296466"/>
                </a:lnTo>
                <a:lnTo>
                  <a:pt x="1104517" y="304006"/>
                </a:lnTo>
                <a:lnTo>
                  <a:pt x="1103329" y="307578"/>
                </a:lnTo>
                <a:lnTo>
                  <a:pt x="1101745" y="309959"/>
                </a:lnTo>
                <a:lnTo>
                  <a:pt x="1100557" y="311944"/>
                </a:lnTo>
                <a:lnTo>
                  <a:pt x="1098973" y="313531"/>
                </a:lnTo>
                <a:lnTo>
                  <a:pt x="1097785" y="314722"/>
                </a:lnTo>
                <a:lnTo>
                  <a:pt x="1096200" y="314722"/>
                </a:lnTo>
                <a:lnTo>
                  <a:pt x="1094220" y="314722"/>
                </a:lnTo>
                <a:lnTo>
                  <a:pt x="1093032" y="313531"/>
                </a:lnTo>
                <a:lnTo>
                  <a:pt x="1091448" y="311547"/>
                </a:lnTo>
                <a:lnTo>
                  <a:pt x="1090260" y="309563"/>
                </a:lnTo>
                <a:lnTo>
                  <a:pt x="1088279" y="306784"/>
                </a:lnTo>
                <a:lnTo>
                  <a:pt x="1087091" y="303213"/>
                </a:lnTo>
                <a:lnTo>
                  <a:pt x="1085111" y="295275"/>
                </a:lnTo>
                <a:lnTo>
                  <a:pt x="1083923" y="305594"/>
                </a:lnTo>
                <a:lnTo>
                  <a:pt x="1081546" y="316309"/>
                </a:lnTo>
                <a:lnTo>
                  <a:pt x="1079566" y="327025"/>
                </a:lnTo>
                <a:lnTo>
                  <a:pt x="1077190" y="336550"/>
                </a:lnTo>
                <a:lnTo>
                  <a:pt x="1074022" y="346075"/>
                </a:lnTo>
                <a:lnTo>
                  <a:pt x="1070853" y="355997"/>
                </a:lnTo>
                <a:lnTo>
                  <a:pt x="1067289" y="364728"/>
                </a:lnTo>
                <a:lnTo>
                  <a:pt x="1063328" y="373460"/>
                </a:lnTo>
                <a:lnTo>
                  <a:pt x="1058972" y="382588"/>
                </a:lnTo>
                <a:lnTo>
                  <a:pt x="1054219" y="390525"/>
                </a:lnTo>
                <a:lnTo>
                  <a:pt x="1049863" y="398463"/>
                </a:lnTo>
                <a:lnTo>
                  <a:pt x="1044714" y="406003"/>
                </a:lnTo>
                <a:lnTo>
                  <a:pt x="1039565" y="413147"/>
                </a:lnTo>
                <a:lnTo>
                  <a:pt x="1034021" y="420291"/>
                </a:lnTo>
                <a:lnTo>
                  <a:pt x="1028872" y="427038"/>
                </a:lnTo>
                <a:lnTo>
                  <a:pt x="1022931" y="433388"/>
                </a:lnTo>
                <a:lnTo>
                  <a:pt x="1016990" y="439341"/>
                </a:lnTo>
                <a:lnTo>
                  <a:pt x="1011050" y="444897"/>
                </a:lnTo>
                <a:lnTo>
                  <a:pt x="1004713" y="450453"/>
                </a:lnTo>
                <a:lnTo>
                  <a:pt x="998376" y="455216"/>
                </a:lnTo>
                <a:lnTo>
                  <a:pt x="992039" y="459581"/>
                </a:lnTo>
                <a:lnTo>
                  <a:pt x="985702" y="463947"/>
                </a:lnTo>
                <a:lnTo>
                  <a:pt x="979365" y="467519"/>
                </a:lnTo>
                <a:lnTo>
                  <a:pt x="973028" y="471091"/>
                </a:lnTo>
                <a:lnTo>
                  <a:pt x="966692" y="473869"/>
                </a:lnTo>
                <a:lnTo>
                  <a:pt x="959959" y="477044"/>
                </a:lnTo>
                <a:lnTo>
                  <a:pt x="954018" y="479028"/>
                </a:lnTo>
                <a:lnTo>
                  <a:pt x="947681" y="480616"/>
                </a:lnTo>
                <a:lnTo>
                  <a:pt x="941344" y="482600"/>
                </a:lnTo>
                <a:lnTo>
                  <a:pt x="935404" y="483394"/>
                </a:lnTo>
                <a:lnTo>
                  <a:pt x="929067" y="484188"/>
                </a:lnTo>
                <a:lnTo>
                  <a:pt x="923126" y="484188"/>
                </a:lnTo>
                <a:lnTo>
                  <a:pt x="917977" y="484188"/>
                </a:lnTo>
                <a:lnTo>
                  <a:pt x="912829" y="483394"/>
                </a:lnTo>
                <a:lnTo>
                  <a:pt x="908076" y="482203"/>
                </a:lnTo>
                <a:lnTo>
                  <a:pt x="902531" y="480616"/>
                </a:lnTo>
                <a:lnTo>
                  <a:pt x="896987" y="478632"/>
                </a:lnTo>
                <a:lnTo>
                  <a:pt x="891046" y="476647"/>
                </a:lnTo>
                <a:lnTo>
                  <a:pt x="885105" y="473472"/>
                </a:lnTo>
                <a:lnTo>
                  <a:pt x="879561" y="470694"/>
                </a:lnTo>
                <a:lnTo>
                  <a:pt x="873620" y="466725"/>
                </a:lnTo>
                <a:lnTo>
                  <a:pt x="867283" y="463153"/>
                </a:lnTo>
                <a:lnTo>
                  <a:pt x="861342" y="458788"/>
                </a:lnTo>
                <a:lnTo>
                  <a:pt x="855005" y="454025"/>
                </a:lnTo>
                <a:lnTo>
                  <a:pt x="848669" y="449263"/>
                </a:lnTo>
                <a:lnTo>
                  <a:pt x="842728" y="444103"/>
                </a:lnTo>
                <a:lnTo>
                  <a:pt x="836391" y="438150"/>
                </a:lnTo>
                <a:lnTo>
                  <a:pt x="830450" y="432197"/>
                </a:lnTo>
                <a:lnTo>
                  <a:pt x="824114" y="425847"/>
                </a:lnTo>
                <a:lnTo>
                  <a:pt x="818173" y="419497"/>
                </a:lnTo>
                <a:lnTo>
                  <a:pt x="812628" y="412750"/>
                </a:lnTo>
                <a:lnTo>
                  <a:pt x="807083" y="405606"/>
                </a:lnTo>
                <a:lnTo>
                  <a:pt x="801539" y="398463"/>
                </a:lnTo>
                <a:lnTo>
                  <a:pt x="795994" y="390525"/>
                </a:lnTo>
                <a:lnTo>
                  <a:pt x="790845" y="382985"/>
                </a:lnTo>
                <a:lnTo>
                  <a:pt x="786093" y="374650"/>
                </a:lnTo>
                <a:lnTo>
                  <a:pt x="780944" y="366316"/>
                </a:lnTo>
                <a:lnTo>
                  <a:pt x="776588" y="357585"/>
                </a:lnTo>
                <a:lnTo>
                  <a:pt x="772231" y="349250"/>
                </a:lnTo>
                <a:lnTo>
                  <a:pt x="768271" y="340122"/>
                </a:lnTo>
                <a:lnTo>
                  <a:pt x="764706" y="330597"/>
                </a:lnTo>
                <a:lnTo>
                  <a:pt x="761142" y="321469"/>
                </a:lnTo>
                <a:lnTo>
                  <a:pt x="758369" y="311944"/>
                </a:lnTo>
                <a:lnTo>
                  <a:pt x="755201" y="302419"/>
                </a:lnTo>
                <a:lnTo>
                  <a:pt x="753221" y="308769"/>
                </a:lnTo>
                <a:lnTo>
                  <a:pt x="750448" y="313531"/>
                </a:lnTo>
                <a:lnTo>
                  <a:pt x="749260" y="315516"/>
                </a:lnTo>
                <a:lnTo>
                  <a:pt x="748072" y="316706"/>
                </a:lnTo>
                <a:lnTo>
                  <a:pt x="746884" y="317500"/>
                </a:lnTo>
                <a:lnTo>
                  <a:pt x="745696" y="317500"/>
                </a:lnTo>
                <a:lnTo>
                  <a:pt x="743715" y="317500"/>
                </a:lnTo>
                <a:lnTo>
                  <a:pt x="742131" y="316309"/>
                </a:lnTo>
                <a:lnTo>
                  <a:pt x="740943" y="315119"/>
                </a:lnTo>
                <a:lnTo>
                  <a:pt x="739755" y="313134"/>
                </a:lnTo>
                <a:lnTo>
                  <a:pt x="738567" y="310356"/>
                </a:lnTo>
                <a:lnTo>
                  <a:pt x="736983" y="307181"/>
                </a:lnTo>
                <a:lnTo>
                  <a:pt x="734606" y="299641"/>
                </a:lnTo>
                <a:lnTo>
                  <a:pt x="733022" y="290513"/>
                </a:lnTo>
                <a:lnTo>
                  <a:pt x="731834" y="280194"/>
                </a:lnTo>
                <a:lnTo>
                  <a:pt x="730250" y="268288"/>
                </a:lnTo>
                <a:lnTo>
                  <a:pt x="730250" y="255984"/>
                </a:lnTo>
                <a:lnTo>
                  <a:pt x="730250" y="243284"/>
                </a:lnTo>
                <a:lnTo>
                  <a:pt x="731834" y="231775"/>
                </a:lnTo>
                <a:lnTo>
                  <a:pt x="733022" y="221456"/>
                </a:lnTo>
                <a:lnTo>
                  <a:pt x="734606" y="212328"/>
                </a:lnTo>
                <a:lnTo>
                  <a:pt x="736983" y="204787"/>
                </a:lnTo>
                <a:lnTo>
                  <a:pt x="738567" y="201612"/>
                </a:lnTo>
                <a:lnTo>
                  <a:pt x="739755" y="198834"/>
                </a:lnTo>
                <a:lnTo>
                  <a:pt x="740943" y="196453"/>
                </a:lnTo>
                <a:lnTo>
                  <a:pt x="742131" y="195262"/>
                </a:lnTo>
                <a:lnTo>
                  <a:pt x="743715" y="194469"/>
                </a:lnTo>
                <a:lnTo>
                  <a:pt x="745696" y="194072"/>
                </a:lnTo>
                <a:lnTo>
                  <a:pt x="746488" y="194072"/>
                </a:lnTo>
                <a:lnTo>
                  <a:pt x="747280" y="194866"/>
                </a:lnTo>
                <a:lnTo>
                  <a:pt x="747676" y="186531"/>
                </a:lnTo>
                <a:lnTo>
                  <a:pt x="748072" y="178594"/>
                </a:lnTo>
                <a:lnTo>
                  <a:pt x="748864" y="171450"/>
                </a:lnTo>
                <a:lnTo>
                  <a:pt x="750052" y="164306"/>
                </a:lnTo>
                <a:lnTo>
                  <a:pt x="749260" y="155575"/>
                </a:lnTo>
                <a:lnTo>
                  <a:pt x="748864" y="147637"/>
                </a:lnTo>
                <a:lnTo>
                  <a:pt x="748864" y="139700"/>
                </a:lnTo>
                <a:lnTo>
                  <a:pt x="749260" y="132556"/>
                </a:lnTo>
                <a:lnTo>
                  <a:pt x="750052" y="125809"/>
                </a:lnTo>
                <a:lnTo>
                  <a:pt x="751240" y="119459"/>
                </a:lnTo>
                <a:lnTo>
                  <a:pt x="752429" y="113506"/>
                </a:lnTo>
                <a:lnTo>
                  <a:pt x="754013" y="107553"/>
                </a:lnTo>
                <a:lnTo>
                  <a:pt x="755993" y="102394"/>
                </a:lnTo>
                <a:lnTo>
                  <a:pt x="758369" y="98028"/>
                </a:lnTo>
                <a:lnTo>
                  <a:pt x="760746" y="93265"/>
                </a:lnTo>
                <a:lnTo>
                  <a:pt x="763122" y="89694"/>
                </a:lnTo>
                <a:lnTo>
                  <a:pt x="766686" y="85725"/>
                </a:lnTo>
                <a:lnTo>
                  <a:pt x="769459" y="82153"/>
                </a:lnTo>
                <a:lnTo>
                  <a:pt x="773419" y="79375"/>
                </a:lnTo>
                <a:lnTo>
                  <a:pt x="776984" y="76994"/>
                </a:lnTo>
                <a:lnTo>
                  <a:pt x="760350" y="76994"/>
                </a:lnTo>
                <a:lnTo>
                  <a:pt x="747280" y="77390"/>
                </a:lnTo>
                <a:lnTo>
                  <a:pt x="735794" y="78184"/>
                </a:lnTo>
                <a:lnTo>
                  <a:pt x="743715" y="73819"/>
                </a:lnTo>
                <a:lnTo>
                  <a:pt x="752032" y="68659"/>
                </a:lnTo>
                <a:lnTo>
                  <a:pt x="759953" y="63500"/>
                </a:lnTo>
                <a:lnTo>
                  <a:pt x="767874" y="57150"/>
                </a:lnTo>
                <a:lnTo>
                  <a:pt x="782924" y="45640"/>
                </a:lnTo>
                <a:lnTo>
                  <a:pt x="790053" y="40878"/>
                </a:lnTo>
                <a:lnTo>
                  <a:pt x="796390" y="36909"/>
                </a:lnTo>
                <a:lnTo>
                  <a:pt x="814212" y="28178"/>
                </a:lnTo>
                <a:lnTo>
                  <a:pt x="831242" y="21034"/>
                </a:lnTo>
                <a:lnTo>
                  <a:pt x="848273" y="15081"/>
                </a:lnTo>
                <a:lnTo>
                  <a:pt x="864511" y="9922"/>
                </a:lnTo>
                <a:lnTo>
                  <a:pt x="880749" y="5953"/>
                </a:lnTo>
                <a:lnTo>
                  <a:pt x="895799" y="3175"/>
                </a:lnTo>
                <a:lnTo>
                  <a:pt x="910849" y="1587"/>
                </a:lnTo>
                <a:lnTo>
                  <a:pt x="925106" y="0"/>
                </a:lnTo>
                <a:close/>
              </a:path>
            </a:pathLst>
          </a:custGeom>
          <a:solidFill>
            <a:schemeClr val="accent1"/>
          </a:solidFill>
          <a:ln>
            <a:noFill/>
          </a:ln>
        </p:spPr>
        <p:txBody>
          <a:bodyPr lIns="112864" tIns="56432" rIns="112864" bIns="56432"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cxnSp>
        <p:nvCxnSpPr>
          <p:cNvPr id="26" name="直接箭头连接符 25"/>
          <p:cNvCxnSpPr/>
          <p:nvPr/>
        </p:nvCxnSpPr>
        <p:spPr>
          <a:xfrm>
            <a:off x="4209503" y="2297645"/>
            <a:ext cx="1170364" cy="17466"/>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p:nvPr/>
        </p:nvCxnSpPr>
        <p:spPr>
          <a:xfrm flipH="1" flipV="1">
            <a:off x="5010410" y="3790241"/>
            <a:ext cx="1591526" cy="4763"/>
          </a:xfrm>
          <a:prstGeom prst="straightConnector1">
            <a:avLst/>
          </a:prstGeom>
          <a:ln>
            <a:tailEnd type="arrow" w="med" len="med"/>
          </a:ln>
        </p:spPr>
        <p:style>
          <a:lnRef idx="2">
            <a:schemeClr val="accent2"/>
          </a:lnRef>
          <a:fillRef idx="0">
            <a:schemeClr val="accent2"/>
          </a:fillRef>
          <a:effectRef idx="1">
            <a:schemeClr val="accent2"/>
          </a:effectRef>
          <a:fontRef idx="minor">
            <a:schemeClr val="tx1"/>
          </a:fontRef>
        </p:style>
      </p:cxnSp>
      <p:cxnSp>
        <p:nvCxnSpPr>
          <p:cNvPr id="28" name="直接箭头连接符 27"/>
          <p:cNvCxnSpPr/>
          <p:nvPr/>
        </p:nvCxnSpPr>
        <p:spPr>
          <a:xfrm flipH="1" flipV="1">
            <a:off x="1755401" y="4228492"/>
            <a:ext cx="23280" cy="611329"/>
          </a:xfrm>
          <a:prstGeom prst="straightConnector1">
            <a:avLst/>
          </a:prstGeom>
          <a:ln>
            <a:tailEnd type="arrow" w="med" len="med"/>
          </a:ln>
        </p:spPr>
        <p:style>
          <a:lnRef idx="3">
            <a:schemeClr val="accent5"/>
          </a:lnRef>
          <a:fillRef idx="0">
            <a:schemeClr val="accent5"/>
          </a:fillRef>
          <a:effectRef idx="2">
            <a:schemeClr val="accent5"/>
          </a:effectRef>
          <a:fontRef idx="minor">
            <a:schemeClr val="tx1"/>
          </a:fontRef>
        </p:style>
      </p:cxnSp>
      <p:cxnSp>
        <p:nvCxnSpPr>
          <p:cNvPr id="29" name="直接箭头连接符 28"/>
          <p:cNvCxnSpPr/>
          <p:nvPr/>
        </p:nvCxnSpPr>
        <p:spPr>
          <a:xfrm>
            <a:off x="2322594" y="3790241"/>
            <a:ext cx="1822212" cy="4763"/>
          </a:xfrm>
          <a:prstGeom prst="straightConnector1">
            <a:avLst/>
          </a:prstGeom>
          <a:ln>
            <a:tailEnd type="arrow" w="med" len="med"/>
          </a:ln>
        </p:spPr>
        <p:style>
          <a:lnRef idx="2">
            <a:schemeClr val="accent2"/>
          </a:lnRef>
          <a:fillRef idx="0">
            <a:schemeClr val="accent2"/>
          </a:fillRef>
          <a:effectRef idx="1">
            <a:schemeClr val="accent2"/>
          </a:effectRef>
          <a:fontRef idx="minor">
            <a:schemeClr val="tx1"/>
          </a:fontRef>
        </p:style>
      </p:cxnSp>
      <p:cxnSp>
        <p:nvCxnSpPr>
          <p:cNvPr id="30" name="直接箭头连接符 29"/>
          <p:cNvCxnSpPr/>
          <p:nvPr/>
        </p:nvCxnSpPr>
        <p:spPr>
          <a:xfrm flipH="1" flipV="1">
            <a:off x="7141616" y="4228492"/>
            <a:ext cx="21164" cy="611329"/>
          </a:xfrm>
          <a:prstGeom prst="straightConnector1">
            <a:avLst/>
          </a:prstGeom>
          <a:ln>
            <a:tailEnd type="arrow" w="med" len="med"/>
          </a:ln>
        </p:spPr>
        <p:style>
          <a:lnRef idx="3">
            <a:schemeClr val="accent5"/>
          </a:lnRef>
          <a:fillRef idx="0">
            <a:schemeClr val="accent5"/>
          </a:fillRef>
          <a:effectRef idx="2">
            <a:schemeClr val="accent5"/>
          </a:effectRef>
          <a:fontRef idx="minor">
            <a:schemeClr val="tx1"/>
          </a:fontRef>
        </p:style>
      </p:cxnSp>
      <p:sp>
        <p:nvSpPr>
          <p:cNvPr id="31" name=" 15"/>
          <p:cNvSpPr/>
          <p:nvPr/>
        </p:nvSpPr>
        <p:spPr>
          <a:xfrm>
            <a:off x="6170193" y="4292007"/>
            <a:ext cx="431744" cy="474772"/>
          </a:xfrm>
          <a:custGeom>
            <a:avLst/>
            <a:gdLst>
              <a:gd name="connsiteX0" fmla="*/ 331068 w 1208088"/>
              <a:gd name="connsiteY0" fmla="*/ 665573 h 1452563"/>
              <a:gd name="connsiteX1" fmla="*/ 508820 w 1208088"/>
              <a:gd name="connsiteY1" fmla="*/ 932822 h 1452563"/>
              <a:gd name="connsiteX2" fmla="*/ 369158 w 1208088"/>
              <a:gd name="connsiteY2" fmla="*/ 932822 h 1452563"/>
              <a:gd name="connsiteX3" fmla="*/ 369158 w 1208088"/>
              <a:gd name="connsiteY3" fmla="*/ 983727 h 1452563"/>
              <a:gd name="connsiteX4" fmla="*/ 534213 w 1208088"/>
              <a:gd name="connsiteY4" fmla="*/ 983727 h 1452563"/>
              <a:gd name="connsiteX5" fmla="*/ 534213 w 1208088"/>
              <a:gd name="connsiteY5" fmla="*/ 1034632 h 1452563"/>
              <a:gd name="connsiteX6" fmla="*/ 369158 w 1208088"/>
              <a:gd name="connsiteY6" fmla="*/ 1034632 h 1452563"/>
              <a:gd name="connsiteX7" fmla="*/ 369158 w 1208088"/>
              <a:gd name="connsiteY7" fmla="*/ 1085536 h 1452563"/>
              <a:gd name="connsiteX8" fmla="*/ 534213 w 1208088"/>
              <a:gd name="connsiteY8" fmla="*/ 1085536 h 1452563"/>
              <a:gd name="connsiteX9" fmla="*/ 534213 w 1208088"/>
              <a:gd name="connsiteY9" fmla="*/ 1238250 h 1452563"/>
              <a:gd name="connsiteX10" fmla="*/ 673875 w 1208088"/>
              <a:gd name="connsiteY10" fmla="*/ 1238250 h 1452563"/>
              <a:gd name="connsiteX11" fmla="*/ 673875 w 1208088"/>
              <a:gd name="connsiteY11" fmla="*/ 1085536 h 1452563"/>
              <a:gd name="connsiteX12" fmla="*/ 864324 w 1208088"/>
              <a:gd name="connsiteY12" fmla="*/ 1085536 h 1452563"/>
              <a:gd name="connsiteX13" fmla="*/ 864324 w 1208088"/>
              <a:gd name="connsiteY13" fmla="*/ 1034632 h 1452563"/>
              <a:gd name="connsiteX14" fmla="*/ 673875 w 1208088"/>
              <a:gd name="connsiteY14" fmla="*/ 1034632 h 1452563"/>
              <a:gd name="connsiteX15" fmla="*/ 673875 w 1208088"/>
              <a:gd name="connsiteY15" fmla="*/ 983727 h 1452563"/>
              <a:gd name="connsiteX16" fmla="*/ 864324 w 1208088"/>
              <a:gd name="connsiteY16" fmla="*/ 983727 h 1452563"/>
              <a:gd name="connsiteX17" fmla="*/ 864324 w 1208088"/>
              <a:gd name="connsiteY17" fmla="*/ 932822 h 1452563"/>
              <a:gd name="connsiteX18" fmla="*/ 699268 w 1208088"/>
              <a:gd name="connsiteY18" fmla="*/ 932822 h 1452563"/>
              <a:gd name="connsiteX19" fmla="*/ 877020 w 1208088"/>
              <a:gd name="connsiteY19" fmla="*/ 665573 h 1452563"/>
              <a:gd name="connsiteX20" fmla="*/ 737358 w 1208088"/>
              <a:gd name="connsiteY20" fmla="*/ 665573 h 1452563"/>
              <a:gd name="connsiteX21" fmla="*/ 597696 w 1208088"/>
              <a:gd name="connsiteY21" fmla="*/ 881918 h 1452563"/>
              <a:gd name="connsiteX22" fmla="*/ 458034 w 1208088"/>
              <a:gd name="connsiteY22" fmla="*/ 665573 h 1452563"/>
              <a:gd name="connsiteX23" fmla="*/ 331068 w 1208088"/>
              <a:gd name="connsiteY23" fmla="*/ 665573 h 1452563"/>
              <a:gd name="connsiteX24" fmla="*/ 719206 w 1208088"/>
              <a:gd name="connsiteY24" fmla="*/ 0 h 1452563"/>
              <a:gd name="connsiteX25" fmla="*/ 727454 w 1208088"/>
              <a:gd name="connsiteY25" fmla="*/ 317 h 1452563"/>
              <a:gd name="connsiteX26" fmla="*/ 736654 w 1208088"/>
              <a:gd name="connsiteY26" fmla="*/ 952 h 1452563"/>
              <a:gd name="connsiteX27" fmla="*/ 746172 w 1208088"/>
              <a:gd name="connsiteY27" fmla="*/ 2538 h 1452563"/>
              <a:gd name="connsiteX28" fmla="*/ 756641 w 1208088"/>
              <a:gd name="connsiteY28" fmla="*/ 4125 h 1452563"/>
              <a:gd name="connsiteX29" fmla="*/ 767428 w 1208088"/>
              <a:gd name="connsiteY29" fmla="*/ 6028 h 1452563"/>
              <a:gd name="connsiteX30" fmla="*/ 778849 w 1208088"/>
              <a:gd name="connsiteY30" fmla="*/ 8567 h 1452563"/>
              <a:gd name="connsiteX31" fmla="*/ 791222 w 1208088"/>
              <a:gd name="connsiteY31" fmla="*/ 11422 h 1452563"/>
              <a:gd name="connsiteX32" fmla="*/ 804546 w 1208088"/>
              <a:gd name="connsiteY32" fmla="*/ 14913 h 1452563"/>
              <a:gd name="connsiteX33" fmla="*/ 818822 w 1208088"/>
              <a:gd name="connsiteY33" fmla="*/ 18720 h 1452563"/>
              <a:gd name="connsiteX34" fmla="*/ 833416 w 1208088"/>
              <a:gd name="connsiteY34" fmla="*/ 23480 h 1452563"/>
              <a:gd name="connsiteX35" fmla="*/ 829609 w 1208088"/>
              <a:gd name="connsiteY35" fmla="*/ 36171 h 1452563"/>
              <a:gd name="connsiteX36" fmla="*/ 825802 w 1208088"/>
              <a:gd name="connsiteY36" fmla="*/ 48228 h 1452563"/>
              <a:gd name="connsiteX37" fmla="*/ 818188 w 1208088"/>
              <a:gd name="connsiteY37" fmla="*/ 70439 h 1452563"/>
              <a:gd name="connsiteX38" fmla="*/ 810256 w 1208088"/>
              <a:gd name="connsiteY38" fmla="*/ 91063 h 1452563"/>
              <a:gd name="connsiteX39" fmla="*/ 802960 w 1208088"/>
              <a:gd name="connsiteY39" fmla="*/ 108831 h 1452563"/>
              <a:gd name="connsiteX40" fmla="*/ 795663 w 1208088"/>
              <a:gd name="connsiteY40" fmla="*/ 125013 h 1452563"/>
              <a:gd name="connsiteX41" fmla="*/ 788684 w 1208088"/>
              <a:gd name="connsiteY41" fmla="*/ 138974 h 1452563"/>
              <a:gd name="connsiteX42" fmla="*/ 782021 w 1208088"/>
              <a:gd name="connsiteY42" fmla="*/ 151983 h 1452563"/>
              <a:gd name="connsiteX43" fmla="*/ 775994 w 1208088"/>
              <a:gd name="connsiteY43" fmla="*/ 163405 h 1452563"/>
              <a:gd name="connsiteX44" fmla="*/ 764572 w 1208088"/>
              <a:gd name="connsiteY44" fmla="*/ 183077 h 1452563"/>
              <a:gd name="connsiteX45" fmla="*/ 760131 w 1208088"/>
              <a:gd name="connsiteY45" fmla="*/ 191644 h 1452563"/>
              <a:gd name="connsiteX46" fmla="*/ 756007 w 1208088"/>
              <a:gd name="connsiteY46" fmla="*/ 200211 h 1452563"/>
              <a:gd name="connsiteX47" fmla="*/ 752517 w 1208088"/>
              <a:gd name="connsiteY47" fmla="*/ 207826 h 1452563"/>
              <a:gd name="connsiteX48" fmla="*/ 749662 w 1208088"/>
              <a:gd name="connsiteY48" fmla="*/ 215759 h 1452563"/>
              <a:gd name="connsiteX49" fmla="*/ 748393 w 1208088"/>
              <a:gd name="connsiteY49" fmla="*/ 219566 h 1452563"/>
              <a:gd name="connsiteX50" fmla="*/ 747441 w 1208088"/>
              <a:gd name="connsiteY50" fmla="*/ 223374 h 1452563"/>
              <a:gd name="connsiteX51" fmla="*/ 746806 w 1208088"/>
              <a:gd name="connsiteY51" fmla="*/ 227181 h 1452563"/>
              <a:gd name="connsiteX52" fmla="*/ 746489 w 1208088"/>
              <a:gd name="connsiteY52" fmla="*/ 231623 h 1452563"/>
              <a:gd name="connsiteX53" fmla="*/ 748076 w 1208088"/>
              <a:gd name="connsiteY53" fmla="*/ 231623 h 1452563"/>
              <a:gd name="connsiteX54" fmla="*/ 750931 w 1208088"/>
              <a:gd name="connsiteY54" fmla="*/ 231623 h 1452563"/>
              <a:gd name="connsiteX55" fmla="*/ 753786 w 1208088"/>
              <a:gd name="connsiteY55" fmla="*/ 231940 h 1452563"/>
              <a:gd name="connsiteX56" fmla="*/ 756324 w 1208088"/>
              <a:gd name="connsiteY56" fmla="*/ 232258 h 1452563"/>
              <a:gd name="connsiteX57" fmla="*/ 758862 w 1208088"/>
              <a:gd name="connsiteY57" fmla="*/ 233210 h 1452563"/>
              <a:gd name="connsiteX58" fmla="*/ 761400 w 1208088"/>
              <a:gd name="connsiteY58" fmla="*/ 233844 h 1452563"/>
              <a:gd name="connsiteX59" fmla="*/ 763621 w 1208088"/>
              <a:gd name="connsiteY59" fmla="*/ 234796 h 1452563"/>
              <a:gd name="connsiteX60" fmla="*/ 765842 w 1208088"/>
              <a:gd name="connsiteY60" fmla="*/ 236065 h 1452563"/>
              <a:gd name="connsiteX61" fmla="*/ 768062 w 1208088"/>
              <a:gd name="connsiteY61" fmla="*/ 237334 h 1452563"/>
              <a:gd name="connsiteX62" fmla="*/ 769966 w 1208088"/>
              <a:gd name="connsiteY62" fmla="*/ 238921 h 1452563"/>
              <a:gd name="connsiteX63" fmla="*/ 771552 w 1208088"/>
              <a:gd name="connsiteY63" fmla="*/ 240190 h 1452563"/>
              <a:gd name="connsiteX64" fmla="*/ 772821 w 1208088"/>
              <a:gd name="connsiteY64" fmla="*/ 242094 h 1452563"/>
              <a:gd name="connsiteX65" fmla="*/ 774090 w 1208088"/>
              <a:gd name="connsiteY65" fmla="*/ 243680 h 1452563"/>
              <a:gd name="connsiteX66" fmla="*/ 775042 w 1208088"/>
              <a:gd name="connsiteY66" fmla="*/ 245901 h 1452563"/>
              <a:gd name="connsiteX67" fmla="*/ 775676 w 1208088"/>
              <a:gd name="connsiteY67" fmla="*/ 247805 h 1452563"/>
              <a:gd name="connsiteX68" fmla="*/ 775994 w 1208088"/>
              <a:gd name="connsiteY68" fmla="*/ 249709 h 1452563"/>
              <a:gd name="connsiteX69" fmla="*/ 776311 w 1208088"/>
              <a:gd name="connsiteY69" fmla="*/ 251930 h 1452563"/>
              <a:gd name="connsiteX70" fmla="*/ 776311 w 1208088"/>
              <a:gd name="connsiteY70" fmla="*/ 253834 h 1452563"/>
              <a:gd name="connsiteX71" fmla="*/ 775676 w 1208088"/>
              <a:gd name="connsiteY71" fmla="*/ 255420 h 1452563"/>
              <a:gd name="connsiteX72" fmla="*/ 775359 w 1208088"/>
              <a:gd name="connsiteY72" fmla="*/ 257324 h 1452563"/>
              <a:gd name="connsiteX73" fmla="*/ 774407 w 1208088"/>
              <a:gd name="connsiteY73" fmla="*/ 258910 h 1452563"/>
              <a:gd name="connsiteX74" fmla="*/ 773456 w 1208088"/>
              <a:gd name="connsiteY74" fmla="*/ 260497 h 1452563"/>
              <a:gd name="connsiteX75" fmla="*/ 772186 w 1208088"/>
              <a:gd name="connsiteY75" fmla="*/ 262083 h 1452563"/>
              <a:gd name="connsiteX76" fmla="*/ 769331 w 1208088"/>
              <a:gd name="connsiteY76" fmla="*/ 265256 h 1452563"/>
              <a:gd name="connsiteX77" fmla="*/ 765524 w 1208088"/>
              <a:gd name="connsiteY77" fmla="*/ 267794 h 1452563"/>
              <a:gd name="connsiteX78" fmla="*/ 761717 w 1208088"/>
              <a:gd name="connsiteY78" fmla="*/ 269698 h 1452563"/>
              <a:gd name="connsiteX79" fmla="*/ 756958 w 1208088"/>
              <a:gd name="connsiteY79" fmla="*/ 270967 h 1452563"/>
              <a:gd name="connsiteX80" fmla="*/ 752200 w 1208088"/>
              <a:gd name="connsiteY80" fmla="*/ 271919 h 1452563"/>
              <a:gd name="connsiteX81" fmla="*/ 756324 w 1208088"/>
              <a:gd name="connsiteY81" fmla="*/ 284611 h 1452563"/>
              <a:gd name="connsiteX82" fmla="*/ 757910 w 1208088"/>
              <a:gd name="connsiteY82" fmla="*/ 289053 h 1452563"/>
              <a:gd name="connsiteX83" fmla="*/ 760448 w 1208088"/>
              <a:gd name="connsiteY83" fmla="*/ 293812 h 1452563"/>
              <a:gd name="connsiteX84" fmla="*/ 763621 w 1208088"/>
              <a:gd name="connsiteY84" fmla="*/ 299206 h 1452563"/>
              <a:gd name="connsiteX85" fmla="*/ 768062 w 1208088"/>
              <a:gd name="connsiteY85" fmla="*/ 304283 h 1452563"/>
              <a:gd name="connsiteX86" fmla="*/ 772504 w 1208088"/>
              <a:gd name="connsiteY86" fmla="*/ 309677 h 1452563"/>
              <a:gd name="connsiteX87" fmla="*/ 777580 w 1208088"/>
              <a:gd name="connsiteY87" fmla="*/ 315706 h 1452563"/>
              <a:gd name="connsiteX88" fmla="*/ 783608 w 1208088"/>
              <a:gd name="connsiteY88" fmla="*/ 321417 h 1452563"/>
              <a:gd name="connsiteX89" fmla="*/ 789952 w 1208088"/>
              <a:gd name="connsiteY89" fmla="*/ 327445 h 1452563"/>
              <a:gd name="connsiteX90" fmla="*/ 796615 w 1208088"/>
              <a:gd name="connsiteY90" fmla="*/ 333791 h 1452563"/>
              <a:gd name="connsiteX91" fmla="*/ 803912 w 1208088"/>
              <a:gd name="connsiteY91" fmla="*/ 339820 h 1452563"/>
              <a:gd name="connsiteX92" fmla="*/ 819774 w 1208088"/>
              <a:gd name="connsiteY92" fmla="*/ 353146 h 1452563"/>
              <a:gd name="connsiteX93" fmla="*/ 836588 w 1208088"/>
              <a:gd name="connsiteY93" fmla="*/ 366155 h 1452563"/>
              <a:gd name="connsiteX94" fmla="*/ 854672 w 1208088"/>
              <a:gd name="connsiteY94" fmla="*/ 379798 h 1452563"/>
              <a:gd name="connsiteX95" fmla="*/ 891472 w 1208088"/>
              <a:gd name="connsiteY95" fmla="*/ 407720 h 1452563"/>
              <a:gd name="connsiteX96" fmla="*/ 928274 w 1208088"/>
              <a:gd name="connsiteY96" fmla="*/ 435008 h 1452563"/>
              <a:gd name="connsiteX97" fmla="*/ 945405 w 1208088"/>
              <a:gd name="connsiteY97" fmla="*/ 448334 h 1452563"/>
              <a:gd name="connsiteX98" fmla="*/ 961902 w 1208088"/>
              <a:gd name="connsiteY98" fmla="*/ 461343 h 1452563"/>
              <a:gd name="connsiteX99" fmla="*/ 976496 w 1208088"/>
              <a:gd name="connsiteY99" fmla="*/ 474034 h 1452563"/>
              <a:gd name="connsiteX100" fmla="*/ 983158 w 1208088"/>
              <a:gd name="connsiteY100" fmla="*/ 479746 h 1452563"/>
              <a:gd name="connsiteX101" fmla="*/ 989186 w 1208088"/>
              <a:gd name="connsiteY101" fmla="*/ 485457 h 1452563"/>
              <a:gd name="connsiteX102" fmla="*/ 996482 w 1208088"/>
              <a:gd name="connsiteY102" fmla="*/ 493072 h 1452563"/>
              <a:gd name="connsiteX103" fmla="*/ 1003779 w 1208088"/>
              <a:gd name="connsiteY103" fmla="*/ 501004 h 1452563"/>
              <a:gd name="connsiteX104" fmla="*/ 1011393 w 1208088"/>
              <a:gd name="connsiteY104" fmla="*/ 510206 h 1452563"/>
              <a:gd name="connsiteX105" fmla="*/ 1019007 w 1208088"/>
              <a:gd name="connsiteY105" fmla="*/ 519725 h 1452563"/>
              <a:gd name="connsiteX106" fmla="*/ 1026938 w 1208088"/>
              <a:gd name="connsiteY106" fmla="*/ 530830 h 1452563"/>
              <a:gd name="connsiteX107" fmla="*/ 1034552 w 1208088"/>
              <a:gd name="connsiteY107" fmla="*/ 542252 h 1452563"/>
              <a:gd name="connsiteX108" fmla="*/ 1042801 w 1208088"/>
              <a:gd name="connsiteY108" fmla="*/ 554309 h 1452563"/>
              <a:gd name="connsiteX109" fmla="*/ 1050732 w 1208088"/>
              <a:gd name="connsiteY109" fmla="*/ 567318 h 1452563"/>
              <a:gd name="connsiteX110" fmla="*/ 1058663 w 1208088"/>
              <a:gd name="connsiteY110" fmla="*/ 581279 h 1452563"/>
              <a:gd name="connsiteX111" fmla="*/ 1066912 w 1208088"/>
              <a:gd name="connsiteY111" fmla="*/ 595557 h 1452563"/>
              <a:gd name="connsiteX112" fmla="*/ 1074843 w 1208088"/>
              <a:gd name="connsiteY112" fmla="*/ 610153 h 1452563"/>
              <a:gd name="connsiteX113" fmla="*/ 1083092 w 1208088"/>
              <a:gd name="connsiteY113" fmla="*/ 626017 h 1452563"/>
              <a:gd name="connsiteX114" fmla="*/ 1091023 w 1208088"/>
              <a:gd name="connsiteY114" fmla="*/ 641882 h 1452563"/>
              <a:gd name="connsiteX115" fmla="*/ 1098954 w 1208088"/>
              <a:gd name="connsiteY115" fmla="*/ 658698 h 1452563"/>
              <a:gd name="connsiteX116" fmla="*/ 1106568 w 1208088"/>
              <a:gd name="connsiteY116" fmla="*/ 675832 h 1452563"/>
              <a:gd name="connsiteX117" fmla="*/ 1114499 w 1208088"/>
              <a:gd name="connsiteY117" fmla="*/ 693283 h 1452563"/>
              <a:gd name="connsiteX118" fmla="*/ 1122113 w 1208088"/>
              <a:gd name="connsiteY118" fmla="*/ 711369 h 1452563"/>
              <a:gd name="connsiteX119" fmla="*/ 1129727 w 1208088"/>
              <a:gd name="connsiteY119" fmla="*/ 729772 h 1452563"/>
              <a:gd name="connsiteX120" fmla="*/ 1136707 w 1208088"/>
              <a:gd name="connsiteY120" fmla="*/ 748492 h 1452563"/>
              <a:gd name="connsiteX121" fmla="*/ 1143686 w 1208088"/>
              <a:gd name="connsiteY121" fmla="*/ 768164 h 1452563"/>
              <a:gd name="connsiteX122" fmla="*/ 1150348 w 1208088"/>
              <a:gd name="connsiteY122" fmla="*/ 787519 h 1452563"/>
              <a:gd name="connsiteX123" fmla="*/ 1157011 w 1208088"/>
              <a:gd name="connsiteY123" fmla="*/ 807191 h 1452563"/>
              <a:gd name="connsiteX124" fmla="*/ 1163038 w 1208088"/>
              <a:gd name="connsiteY124" fmla="*/ 826863 h 1452563"/>
              <a:gd name="connsiteX125" fmla="*/ 1169066 w 1208088"/>
              <a:gd name="connsiteY125" fmla="*/ 847170 h 1452563"/>
              <a:gd name="connsiteX126" fmla="*/ 1174460 w 1208088"/>
              <a:gd name="connsiteY126" fmla="*/ 867477 h 1452563"/>
              <a:gd name="connsiteX127" fmla="*/ 1179853 w 1208088"/>
              <a:gd name="connsiteY127" fmla="*/ 887783 h 1452563"/>
              <a:gd name="connsiteX128" fmla="*/ 1184929 w 1208088"/>
              <a:gd name="connsiteY128" fmla="*/ 908407 h 1452563"/>
              <a:gd name="connsiteX129" fmla="*/ 1189370 w 1208088"/>
              <a:gd name="connsiteY129" fmla="*/ 929031 h 1452563"/>
              <a:gd name="connsiteX130" fmla="*/ 1193177 w 1208088"/>
              <a:gd name="connsiteY130" fmla="*/ 949655 h 1452563"/>
              <a:gd name="connsiteX131" fmla="*/ 1196667 w 1208088"/>
              <a:gd name="connsiteY131" fmla="*/ 970279 h 1452563"/>
              <a:gd name="connsiteX132" fmla="*/ 1200157 w 1208088"/>
              <a:gd name="connsiteY132" fmla="*/ 990903 h 1452563"/>
              <a:gd name="connsiteX133" fmla="*/ 1202695 w 1208088"/>
              <a:gd name="connsiteY133" fmla="*/ 1011845 h 1452563"/>
              <a:gd name="connsiteX134" fmla="*/ 1204916 w 1208088"/>
              <a:gd name="connsiteY134" fmla="*/ 1032151 h 1452563"/>
              <a:gd name="connsiteX135" fmla="*/ 1206502 w 1208088"/>
              <a:gd name="connsiteY135" fmla="*/ 1052458 h 1452563"/>
              <a:gd name="connsiteX136" fmla="*/ 1207454 w 1208088"/>
              <a:gd name="connsiteY136" fmla="*/ 1072447 h 1452563"/>
              <a:gd name="connsiteX137" fmla="*/ 1208088 w 1208088"/>
              <a:gd name="connsiteY137" fmla="*/ 1092437 h 1452563"/>
              <a:gd name="connsiteX138" fmla="*/ 1207771 w 1208088"/>
              <a:gd name="connsiteY138" fmla="*/ 1112426 h 1452563"/>
              <a:gd name="connsiteX139" fmla="*/ 1207136 w 1208088"/>
              <a:gd name="connsiteY139" fmla="*/ 1131781 h 1452563"/>
              <a:gd name="connsiteX140" fmla="*/ 1205867 w 1208088"/>
              <a:gd name="connsiteY140" fmla="*/ 1151453 h 1452563"/>
              <a:gd name="connsiteX141" fmla="*/ 1203646 w 1208088"/>
              <a:gd name="connsiteY141" fmla="*/ 1170173 h 1452563"/>
              <a:gd name="connsiteX142" fmla="*/ 1201108 w 1208088"/>
              <a:gd name="connsiteY142" fmla="*/ 1188893 h 1452563"/>
              <a:gd name="connsiteX143" fmla="*/ 1199522 w 1208088"/>
              <a:gd name="connsiteY143" fmla="*/ 1197778 h 1452563"/>
              <a:gd name="connsiteX144" fmla="*/ 1197302 w 1208088"/>
              <a:gd name="connsiteY144" fmla="*/ 1206979 h 1452563"/>
              <a:gd name="connsiteX145" fmla="*/ 1195398 w 1208088"/>
              <a:gd name="connsiteY145" fmla="*/ 1215863 h 1452563"/>
              <a:gd name="connsiteX146" fmla="*/ 1193177 w 1208088"/>
              <a:gd name="connsiteY146" fmla="*/ 1224747 h 1452563"/>
              <a:gd name="connsiteX147" fmla="*/ 1190956 w 1208088"/>
              <a:gd name="connsiteY147" fmla="*/ 1233314 h 1452563"/>
              <a:gd name="connsiteX148" fmla="*/ 1188418 w 1208088"/>
              <a:gd name="connsiteY148" fmla="*/ 1242199 h 1452563"/>
              <a:gd name="connsiteX149" fmla="*/ 1185563 w 1208088"/>
              <a:gd name="connsiteY149" fmla="*/ 1250448 h 1452563"/>
              <a:gd name="connsiteX150" fmla="*/ 1182708 w 1208088"/>
              <a:gd name="connsiteY150" fmla="*/ 1259015 h 1452563"/>
              <a:gd name="connsiteX151" fmla="*/ 1179218 w 1208088"/>
              <a:gd name="connsiteY151" fmla="*/ 1266947 h 1452563"/>
              <a:gd name="connsiteX152" fmla="*/ 1175728 w 1208088"/>
              <a:gd name="connsiteY152" fmla="*/ 1275197 h 1452563"/>
              <a:gd name="connsiteX153" fmla="*/ 1172239 w 1208088"/>
              <a:gd name="connsiteY153" fmla="*/ 1283129 h 1452563"/>
              <a:gd name="connsiteX154" fmla="*/ 1168749 w 1208088"/>
              <a:gd name="connsiteY154" fmla="*/ 1291062 h 1452563"/>
              <a:gd name="connsiteX155" fmla="*/ 1164625 w 1208088"/>
              <a:gd name="connsiteY155" fmla="*/ 1298677 h 1452563"/>
              <a:gd name="connsiteX156" fmla="*/ 1160183 w 1208088"/>
              <a:gd name="connsiteY156" fmla="*/ 1305974 h 1452563"/>
              <a:gd name="connsiteX157" fmla="*/ 1155742 w 1208088"/>
              <a:gd name="connsiteY157" fmla="*/ 1313589 h 1452563"/>
              <a:gd name="connsiteX158" fmla="*/ 1151300 w 1208088"/>
              <a:gd name="connsiteY158" fmla="*/ 1320570 h 1452563"/>
              <a:gd name="connsiteX159" fmla="*/ 1146542 w 1208088"/>
              <a:gd name="connsiteY159" fmla="*/ 1327867 h 1452563"/>
              <a:gd name="connsiteX160" fmla="*/ 1141148 w 1208088"/>
              <a:gd name="connsiteY160" fmla="*/ 1334531 h 1452563"/>
              <a:gd name="connsiteX161" fmla="*/ 1135755 w 1208088"/>
              <a:gd name="connsiteY161" fmla="*/ 1341194 h 1452563"/>
              <a:gd name="connsiteX162" fmla="*/ 1130362 w 1208088"/>
              <a:gd name="connsiteY162" fmla="*/ 1347857 h 1452563"/>
              <a:gd name="connsiteX163" fmla="*/ 1124334 w 1208088"/>
              <a:gd name="connsiteY163" fmla="*/ 1354203 h 1452563"/>
              <a:gd name="connsiteX164" fmla="*/ 1118306 w 1208088"/>
              <a:gd name="connsiteY164" fmla="*/ 1360548 h 1452563"/>
              <a:gd name="connsiteX165" fmla="*/ 1112278 w 1208088"/>
              <a:gd name="connsiteY165" fmla="*/ 1366577 h 1452563"/>
              <a:gd name="connsiteX166" fmla="*/ 1105299 w 1208088"/>
              <a:gd name="connsiteY166" fmla="*/ 1372288 h 1452563"/>
              <a:gd name="connsiteX167" fmla="*/ 1098637 w 1208088"/>
              <a:gd name="connsiteY167" fmla="*/ 1378000 h 1452563"/>
              <a:gd name="connsiteX168" fmla="*/ 1091657 w 1208088"/>
              <a:gd name="connsiteY168" fmla="*/ 1383394 h 1452563"/>
              <a:gd name="connsiteX169" fmla="*/ 1084360 w 1208088"/>
              <a:gd name="connsiteY169" fmla="*/ 1388470 h 1452563"/>
              <a:gd name="connsiteX170" fmla="*/ 1076746 w 1208088"/>
              <a:gd name="connsiteY170" fmla="*/ 1393230 h 1452563"/>
              <a:gd name="connsiteX171" fmla="*/ 1068815 w 1208088"/>
              <a:gd name="connsiteY171" fmla="*/ 1398306 h 1452563"/>
              <a:gd name="connsiteX172" fmla="*/ 1061201 w 1208088"/>
              <a:gd name="connsiteY172" fmla="*/ 1402748 h 1452563"/>
              <a:gd name="connsiteX173" fmla="*/ 1052636 w 1208088"/>
              <a:gd name="connsiteY173" fmla="*/ 1407190 h 1452563"/>
              <a:gd name="connsiteX174" fmla="*/ 1044070 w 1208088"/>
              <a:gd name="connsiteY174" fmla="*/ 1411633 h 1452563"/>
              <a:gd name="connsiteX175" fmla="*/ 1035187 w 1208088"/>
              <a:gd name="connsiteY175" fmla="*/ 1415440 h 1452563"/>
              <a:gd name="connsiteX176" fmla="*/ 1025986 w 1208088"/>
              <a:gd name="connsiteY176" fmla="*/ 1418930 h 1452563"/>
              <a:gd name="connsiteX177" fmla="*/ 1016469 w 1208088"/>
              <a:gd name="connsiteY177" fmla="*/ 1422420 h 1452563"/>
              <a:gd name="connsiteX178" fmla="*/ 1006634 w 1208088"/>
              <a:gd name="connsiteY178" fmla="*/ 1425593 h 1452563"/>
              <a:gd name="connsiteX179" fmla="*/ 996800 w 1208088"/>
              <a:gd name="connsiteY179" fmla="*/ 1428766 h 1452563"/>
              <a:gd name="connsiteX180" fmla="*/ 986330 w 1208088"/>
              <a:gd name="connsiteY180" fmla="*/ 1431305 h 1452563"/>
              <a:gd name="connsiteX181" fmla="*/ 976178 w 1208088"/>
              <a:gd name="connsiteY181" fmla="*/ 1433843 h 1452563"/>
              <a:gd name="connsiteX182" fmla="*/ 965074 w 1208088"/>
              <a:gd name="connsiteY182" fmla="*/ 1436064 h 1452563"/>
              <a:gd name="connsiteX183" fmla="*/ 953971 w 1208088"/>
              <a:gd name="connsiteY183" fmla="*/ 1437968 h 1452563"/>
              <a:gd name="connsiteX184" fmla="*/ 942550 w 1208088"/>
              <a:gd name="connsiteY184" fmla="*/ 1439554 h 1452563"/>
              <a:gd name="connsiteX185" fmla="*/ 930812 w 1208088"/>
              <a:gd name="connsiteY185" fmla="*/ 1440823 h 1452563"/>
              <a:gd name="connsiteX186" fmla="*/ 918756 w 1208088"/>
              <a:gd name="connsiteY186" fmla="*/ 1442093 h 1452563"/>
              <a:gd name="connsiteX187" fmla="*/ 906383 w 1208088"/>
              <a:gd name="connsiteY187" fmla="*/ 1443044 h 1452563"/>
              <a:gd name="connsiteX188" fmla="*/ 893693 w 1208088"/>
              <a:gd name="connsiteY188" fmla="*/ 1443362 h 1452563"/>
              <a:gd name="connsiteX189" fmla="*/ 740144 w 1208088"/>
              <a:gd name="connsiteY189" fmla="*/ 1448756 h 1452563"/>
              <a:gd name="connsiteX190" fmla="*/ 652583 w 1208088"/>
              <a:gd name="connsiteY190" fmla="*/ 1451611 h 1452563"/>
              <a:gd name="connsiteX191" fmla="*/ 613244 w 1208088"/>
              <a:gd name="connsiteY191" fmla="*/ 1452563 h 1452563"/>
              <a:gd name="connsiteX192" fmla="*/ 604044 w 1208088"/>
              <a:gd name="connsiteY192" fmla="*/ 1452563 h 1452563"/>
              <a:gd name="connsiteX193" fmla="*/ 595161 w 1208088"/>
              <a:gd name="connsiteY193" fmla="*/ 1452563 h 1452563"/>
              <a:gd name="connsiteX194" fmla="*/ 555505 w 1208088"/>
              <a:gd name="connsiteY194" fmla="*/ 1451611 h 1452563"/>
              <a:gd name="connsiteX195" fmla="*/ 467944 w 1208088"/>
              <a:gd name="connsiteY195" fmla="*/ 1448756 h 1452563"/>
              <a:gd name="connsiteX196" fmla="*/ 314395 w 1208088"/>
              <a:gd name="connsiteY196" fmla="*/ 1443362 h 1452563"/>
              <a:gd name="connsiteX197" fmla="*/ 302022 w 1208088"/>
              <a:gd name="connsiteY197" fmla="*/ 1443044 h 1452563"/>
              <a:gd name="connsiteX198" fmla="*/ 289332 w 1208088"/>
              <a:gd name="connsiteY198" fmla="*/ 1442093 h 1452563"/>
              <a:gd name="connsiteX199" fmla="*/ 277276 w 1208088"/>
              <a:gd name="connsiteY199" fmla="*/ 1440823 h 1452563"/>
              <a:gd name="connsiteX200" fmla="*/ 265856 w 1208088"/>
              <a:gd name="connsiteY200" fmla="*/ 1439554 h 1452563"/>
              <a:gd name="connsiteX201" fmla="*/ 254117 w 1208088"/>
              <a:gd name="connsiteY201" fmla="*/ 1437968 h 1452563"/>
              <a:gd name="connsiteX202" fmla="*/ 243014 w 1208088"/>
              <a:gd name="connsiteY202" fmla="*/ 1436064 h 1452563"/>
              <a:gd name="connsiteX203" fmla="*/ 232227 w 1208088"/>
              <a:gd name="connsiteY203" fmla="*/ 1433843 h 1452563"/>
              <a:gd name="connsiteX204" fmla="*/ 221758 w 1208088"/>
              <a:gd name="connsiteY204" fmla="*/ 1431305 h 1452563"/>
              <a:gd name="connsiteX205" fmla="*/ 211288 w 1208088"/>
              <a:gd name="connsiteY205" fmla="*/ 1428766 h 1452563"/>
              <a:gd name="connsiteX206" fmla="*/ 201454 w 1208088"/>
              <a:gd name="connsiteY206" fmla="*/ 1425593 h 1452563"/>
              <a:gd name="connsiteX207" fmla="*/ 191619 w 1208088"/>
              <a:gd name="connsiteY207" fmla="*/ 1422420 h 1452563"/>
              <a:gd name="connsiteX208" fmla="*/ 182419 w 1208088"/>
              <a:gd name="connsiteY208" fmla="*/ 1418930 h 1452563"/>
              <a:gd name="connsiteX209" fmla="*/ 172901 w 1208088"/>
              <a:gd name="connsiteY209" fmla="*/ 1415440 h 1452563"/>
              <a:gd name="connsiteX210" fmla="*/ 164336 w 1208088"/>
              <a:gd name="connsiteY210" fmla="*/ 1411633 h 1452563"/>
              <a:gd name="connsiteX211" fmla="*/ 155452 w 1208088"/>
              <a:gd name="connsiteY211" fmla="*/ 1407190 h 1452563"/>
              <a:gd name="connsiteX212" fmla="*/ 147521 w 1208088"/>
              <a:gd name="connsiteY212" fmla="*/ 1402748 h 1452563"/>
              <a:gd name="connsiteX213" fmla="*/ 139273 w 1208088"/>
              <a:gd name="connsiteY213" fmla="*/ 1398306 h 1452563"/>
              <a:gd name="connsiteX214" fmla="*/ 131342 w 1208088"/>
              <a:gd name="connsiteY214" fmla="*/ 1393230 h 1452563"/>
              <a:gd name="connsiteX215" fmla="*/ 123728 w 1208088"/>
              <a:gd name="connsiteY215" fmla="*/ 1388470 h 1452563"/>
              <a:gd name="connsiteX216" fmla="*/ 116431 w 1208088"/>
              <a:gd name="connsiteY216" fmla="*/ 1383394 h 1452563"/>
              <a:gd name="connsiteX217" fmla="*/ 109768 w 1208088"/>
              <a:gd name="connsiteY217" fmla="*/ 1378000 h 1452563"/>
              <a:gd name="connsiteX218" fmla="*/ 102789 w 1208088"/>
              <a:gd name="connsiteY218" fmla="*/ 1372288 h 1452563"/>
              <a:gd name="connsiteX219" fmla="*/ 96127 w 1208088"/>
              <a:gd name="connsiteY219" fmla="*/ 1366577 h 1452563"/>
              <a:gd name="connsiteX220" fmla="*/ 89782 w 1208088"/>
              <a:gd name="connsiteY220" fmla="*/ 1360548 h 1452563"/>
              <a:gd name="connsiteX221" fmla="*/ 83754 w 1208088"/>
              <a:gd name="connsiteY221" fmla="*/ 1354203 h 1452563"/>
              <a:gd name="connsiteX222" fmla="*/ 78044 w 1208088"/>
              <a:gd name="connsiteY222" fmla="*/ 1347857 h 1452563"/>
              <a:gd name="connsiteX223" fmla="*/ 72333 w 1208088"/>
              <a:gd name="connsiteY223" fmla="*/ 1341194 h 1452563"/>
              <a:gd name="connsiteX224" fmla="*/ 66940 w 1208088"/>
              <a:gd name="connsiteY224" fmla="*/ 1334531 h 1452563"/>
              <a:gd name="connsiteX225" fmla="*/ 61864 w 1208088"/>
              <a:gd name="connsiteY225" fmla="*/ 1327867 h 1452563"/>
              <a:gd name="connsiteX226" fmla="*/ 56788 w 1208088"/>
              <a:gd name="connsiteY226" fmla="*/ 1320570 h 1452563"/>
              <a:gd name="connsiteX227" fmla="*/ 52346 w 1208088"/>
              <a:gd name="connsiteY227" fmla="*/ 1313589 h 1452563"/>
              <a:gd name="connsiteX228" fmla="*/ 47905 w 1208088"/>
              <a:gd name="connsiteY228" fmla="*/ 1305974 h 1452563"/>
              <a:gd name="connsiteX229" fmla="*/ 43780 w 1208088"/>
              <a:gd name="connsiteY229" fmla="*/ 1298677 h 1452563"/>
              <a:gd name="connsiteX230" fmla="*/ 39339 w 1208088"/>
              <a:gd name="connsiteY230" fmla="*/ 1291062 h 1452563"/>
              <a:gd name="connsiteX231" fmla="*/ 35849 w 1208088"/>
              <a:gd name="connsiteY231" fmla="*/ 1283129 h 1452563"/>
              <a:gd name="connsiteX232" fmla="*/ 32360 w 1208088"/>
              <a:gd name="connsiteY232" fmla="*/ 1275197 h 1452563"/>
              <a:gd name="connsiteX233" fmla="*/ 28870 w 1208088"/>
              <a:gd name="connsiteY233" fmla="*/ 1266947 h 1452563"/>
              <a:gd name="connsiteX234" fmla="*/ 25697 w 1208088"/>
              <a:gd name="connsiteY234" fmla="*/ 1259015 h 1452563"/>
              <a:gd name="connsiteX235" fmla="*/ 22525 w 1208088"/>
              <a:gd name="connsiteY235" fmla="*/ 1250448 h 1452563"/>
              <a:gd name="connsiteX236" fmla="*/ 19670 w 1208088"/>
              <a:gd name="connsiteY236" fmla="*/ 1242199 h 1452563"/>
              <a:gd name="connsiteX237" fmla="*/ 17132 w 1208088"/>
              <a:gd name="connsiteY237" fmla="*/ 1233314 h 1452563"/>
              <a:gd name="connsiteX238" fmla="*/ 14911 w 1208088"/>
              <a:gd name="connsiteY238" fmla="*/ 1224747 h 1452563"/>
              <a:gd name="connsiteX239" fmla="*/ 12690 w 1208088"/>
              <a:gd name="connsiteY239" fmla="*/ 1215863 h 1452563"/>
              <a:gd name="connsiteX240" fmla="*/ 10786 w 1208088"/>
              <a:gd name="connsiteY240" fmla="*/ 1206979 h 1452563"/>
              <a:gd name="connsiteX241" fmla="*/ 8883 w 1208088"/>
              <a:gd name="connsiteY241" fmla="*/ 1197778 h 1452563"/>
              <a:gd name="connsiteX242" fmla="*/ 7297 w 1208088"/>
              <a:gd name="connsiteY242" fmla="*/ 1188893 h 1452563"/>
              <a:gd name="connsiteX243" fmla="*/ 4442 w 1208088"/>
              <a:gd name="connsiteY243" fmla="*/ 1170173 h 1452563"/>
              <a:gd name="connsiteX244" fmla="*/ 2221 w 1208088"/>
              <a:gd name="connsiteY244" fmla="*/ 1151453 h 1452563"/>
              <a:gd name="connsiteX245" fmla="*/ 952 w 1208088"/>
              <a:gd name="connsiteY245" fmla="*/ 1131781 h 1452563"/>
              <a:gd name="connsiteX246" fmla="*/ 317 w 1208088"/>
              <a:gd name="connsiteY246" fmla="*/ 1112426 h 1452563"/>
              <a:gd name="connsiteX247" fmla="*/ 0 w 1208088"/>
              <a:gd name="connsiteY247" fmla="*/ 1092437 h 1452563"/>
              <a:gd name="connsiteX248" fmla="*/ 634 w 1208088"/>
              <a:gd name="connsiteY248" fmla="*/ 1072447 h 1452563"/>
              <a:gd name="connsiteX249" fmla="*/ 1586 w 1208088"/>
              <a:gd name="connsiteY249" fmla="*/ 1052458 h 1452563"/>
              <a:gd name="connsiteX250" fmla="*/ 3172 w 1208088"/>
              <a:gd name="connsiteY250" fmla="*/ 1032151 h 1452563"/>
              <a:gd name="connsiteX251" fmla="*/ 5393 w 1208088"/>
              <a:gd name="connsiteY251" fmla="*/ 1011845 h 1452563"/>
              <a:gd name="connsiteX252" fmla="*/ 8248 w 1208088"/>
              <a:gd name="connsiteY252" fmla="*/ 990903 h 1452563"/>
              <a:gd name="connsiteX253" fmla="*/ 11421 w 1208088"/>
              <a:gd name="connsiteY253" fmla="*/ 970279 h 1452563"/>
              <a:gd name="connsiteX254" fmla="*/ 14911 w 1208088"/>
              <a:gd name="connsiteY254" fmla="*/ 949655 h 1452563"/>
              <a:gd name="connsiteX255" fmla="*/ 19035 w 1208088"/>
              <a:gd name="connsiteY255" fmla="*/ 929031 h 1452563"/>
              <a:gd name="connsiteX256" fmla="*/ 23476 w 1208088"/>
              <a:gd name="connsiteY256" fmla="*/ 908407 h 1452563"/>
              <a:gd name="connsiteX257" fmla="*/ 28235 w 1208088"/>
              <a:gd name="connsiteY257" fmla="*/ 887783 h 1452563"/>
              <a:gd name="connsiteX258" fmla="*/ 33628 w 1208088"/>
              <a:gd name="connsiteY258" fmla="*/ 867477 h 1452563"/>
              <a:gd name="connsiteX259" fmla="*/ 39022 w 1208088"/>
              <a:gd name="connsiteY259" fmla="*/ 847170 h 1452563"/>
              <a:gd name="connsiteX260" fmla="*/ 45050 w 1208088"/>
              <a:gd name="connsiteY260" fmla="*/ 826863 h 1452563"/>
              <a:gd name="connsiteX261" fmla="*/ 51077 w 1208088"/>
              <a:gd name="connsiteY261" fmla="*/ 807191 h 1452563"/>
              <a:gd name="connsiteX262" fmla="*/ 58057 w 1208088"/>
              <a:gd name="connsiteY262" fmla="*/ 787519 h 1452563"/>
              <a:gd name="connsiteX263" fmla="*/ 64402 w 1208088"/>
              <a:gd name="connsiteY263" fmla="*/ 768164 h 1452563"/>
              <a:gd name="connsiteX264" fmla="*/ 71381 w 1208088"/>
              <a:gd name="connsiteY264" fmla="*/ 748492 h 1452563"/>
              <a:gd name="connsiteX265" fmla="*/ 78678 w 1208088"/>
              <a:gd name="connsiteY265" fmla="*/ 729772 h 1452563"/>
              <a:gd name="connsiteX266" fmla="*/ 85975 w 1208088"/>
              <a:gd name="connsiteY266" fmla="*/ 711369 h 1452563"/>
              <a:gd name="connsiteX267" fmla="*/ 93906 w 1208088"/>
              <a:gd name="connsiteY267" fmla="*/ 693283 h 1452563"/>
              <a:gd name="connsiteX268" fmla="*/ 101520 w 1208088"/>
              <a:gd name="connsiteY268" fmla="*/ 675832 h 1452563"/>
              <a:gd name="connsiteX269" fmla="*/ 109134 w 1208088"/>
              <a:gd name="connsiteY269" fmla="*/ 658698 h 1452563"/>
              <a:gd name="connsiteX270" fmla="*/ 117065 w 1208088"/>
              <a:gd name="connsiteY270" fmla="*/ 641882 h 1452563"/>
              <a:gd name="connsiteX271" fmla="*/ 124996 w 1208088"/>
              <a:gd name="connsiteY271" fmla="*/ 626017 h 1452563"/>
              <a:gd name="connsiteX272" fmla="*/ 133245 w 1208088"/>
              <a:gd name="connsiteY272" fmla="*/ 610153 h 1452563"/>
              <a:gd name="connsiteX273" fmla="*/ 141176 w 1208088"/>
              <a:gd name="connsiteY273" fmla="*/ 595557 h 1452563"/>
              <a:gd name="connsiteX274" fmla="*/ 149425 w 1208088"/>
              <a:gd name="connsiteY274" fmla="*/ 581279 h 1452563"/>
              <a:gd name="connsiteX275" fmla="*/ 157356 w 1208088"/>
              <a:gd name="connsiteY275" fmla="*/ 567318 h 1452563"/>
              <a:gd name="connsiteX276" fmla="*/ 165604 w 1208088"/>
              <a:gd name="connsiteY276" fmla="*/ 554309 h 1452563"/>
              <a:gd name="connsiteX277" fmla="*/ 173536 w 1208088"/>
              <a:gd name="connsiteY277" fmla="*/ 542252 h 1452563"/>
              <a:gd name="connsiteX278" fmla="*/ 181467 w 1208088"/>
              <a:gd name="connsiteY278" fmla="*/ 530830 h 1452563"/>
              <a:gd name="connsiteX279" fmla="*/ 189081 w 1208088"/>
              <a:gd name="connsiteY279" fmla="*/ 519725 h 1452563"/>
              <a:gd name="connsiteX280" fmla="*/ 197012 w 1208088"/>
              <a:gd name="connsiteY280" fmla="*/ 510206 h 1452563"/>
              <a:gd name="connsiteX281" fmla="*/ 204309 w 1208088"/>
              <a:gd name="connsiteY281" fmla="*/ 501004 h 1452563"/>
              <a:gd name="connsiteX282" fmla="*/ 211606 w 1208088"/>
              <a:gd name="connsiteY282" fmla="*/ 493072 h 1452563"/>
              <a:gd name="connsiteX283" fmla="*/ 218902 w 1208088"/>
              <a:gd name="connsiteY283" fmla="*/ 485457 h 1452563"/>
              <a:gd name="connsiteX284" fmla="*/ 225248 w 1208088"/>
              <a:gd name="connsiteY284" fmla="*/ 479428 h 1452563"/>
              <a:gd name="connsiteX285" fmla="*/ 232862 w 1208088"/>
              <a:gd name="connsiteY285" fmla="*/ 473083 h 1452563"/>
              <a:gd name="connsiteX286" fmla="*/ 248407 w 1208088"/>
              <a:gd name="connsiteY286" fmla="*/ 460074 h 1452563"/>
              <a:gd name="connsiteX287" fmla="*/ 265538 w 1208088"/>
              <a:gd name="connsiteY287" fmla="*/ 446430 h 1452563"/>
              <a:gd name="connsiteX288" fmla="*/ 283622 w 1208088"/>
              <a:gd name="connsiteY288" fmla="*/ 432469 h 1452563"/>
              <a:gd name="connsiteX289" fmla="*/ 322009 w 1208088"/>
              <a:gd name="connsiteY289" fmla="*/ 404548 h 1452563"/>
              <a:gd name="connsiteX290" fmla="*/ 360396 w 1208088"/>
              <a:gd name="connsiteY290" fmla="*/ 375991 h 1452563"/>
              <a:gd name="connsiteX291" fmla="*/ 379114 w 1208088"/>
              <a:gd name="connsiteY291" fmla="*/ 362030 h 1452563"/>
              <a:gd name="connsiteX292" fmla="*/ 396562 w 1208088"/>
              <a:gd name="connsiteY292" fmla="*/ 348387 h 1452563"/>
              <a:gd name="connsiteX293" fmla="*/ 412742 w 1208088"/>
              <a:gd name="connsiteY293" fmla="*/ 335060 h 1452563"/>
              <a:gd name="connsiteX294" fmla="*/ 420039 w 1208088"/>
              <a:gd name="connsiteY294" fmla="*/ 328397 h 1452563"/>
              <a:gd name="connsiteX295" fmla="*/ 427018 w 1208088"/>
              <a:gd name="connsiteY295" fmla="*/ 322369 h 1452563"/>
              <a:gd name="connsiteX296" fmla="*/ 433364 w 1208088"/>
              <a:gd name="connsiteY296" fmla="*/ 316340 h 1452563"/>
              <a:gd name="connsiteX297" fmla="*/ 439391 w 1208088"/>
              <a:gd name="connsiteY297" fmla="*/ 309994 h 1452563"/>
              <a:gd name="connsiteX298" fmla="*/ 444784 w 1208088"/>
              <a:gd name="connsiteY298" fmla="*/ 304283 h 1452563"/>
              <a:gd name="connsiteX299" fmla="*/ 449226 w 1208088"/>
              <a:gd name="connsiteY299" fmla="*/ 298572 h 1452563"/>
              <a:gd name="connsiteX300" fmla="*/ 453033 w 1208088"/>
              <a:gd name="connsiteY300" fmla="*/ 293178 h 1452563"/>
              <a:gd name="connsiteX301" fmla="*/ 456523 w 1208088"/>
              <a:gd name="connsiteY301" fmla="*/ 287784 h 1452563"/>
              <a:gd name="connsiteX302" fmla="*/ 459061 w 1208088"/>
              <a:gd name="connsiteY302" fmla="*/ 283024 h 1452563"/>
              <a:gd name="connsiteX303" fmla="*/ 460647 w 1208088"/>
              <a:gd name="connsiteY303" fmla="*/ 277948 h 1452563"/>
              <a:gd name="connsiteX304" fmla="*/ 461282 w 1208088"/>
              <a:gd name="connsiteY304" fmla="*/ 274775 h 1452563"/>
              <a:gd name="connsiteX305" fmla="*/ 461916 w 1208088"/>
              <a:gd name="connsiteY305" fmla="*/ 271919 h 1452563"/>
              <a:gd name="connsiteX306" fmla="*/ 456840 w 1208088"/>
              <a:gd name="connsiteY306" fmla="*/ 270967 h 1452563"/>
              <a:gd name="connsiteX307" fmla="*/ 452081 w 1208088"/>
              <a:gd name="connsiteY307" fmla="*/ 269698 h 1452563"/>
              <a:gd name="connsiteX308" fmla="*/ 448274 w 1208088"/>
              <a:gd name="connsiteY308" fmla="*/ 267794 h 1452563"/>
              <a:gd name="connsiteX309" fmla="*/ 444784 w 1208088"/>
              <a:gd name="connsiteY309" fmla="*/ 265256 h 1452563"/>
              <a:gd name="connsiteX310" fmla="*/ 441929 w 1208088"/>
              <a:gd name="connsiteY310" fmla="*/ 262083 h 1452563"/>
              <a:gd name="connsiteX311" fmla="*/ 440660 w 1208088"/>
              <a:gd name="connsiteY311" fmla="*/ 260497 h 1452563"/>
              <a:gd name="connsiteX312" fmla="*/ 439708 w 1208088"/>
              <a:gd name="connsiteY312" fmla="*/ 258910 h 1452563"/>
              <a:gd name="connsiteX313" fmla="*/ 438757 w 1208088"/>
              <a:gd name="connsiteY313" fmla="*/ 257324 h 1452563"/>
              <a:gd name="connsiteX314" fmla="*/ 438440 w 1208088"/>
              <a:gd name="connsiteY314" fmla="*/ 255420 h 1452563"/>
              <a:gd name="connsiteX315" fmla="*/ 438122 w 1208088"/>
              <a:gd name="connsiteY315" fmla="*/ 253834 h 1452563"/>
              <a:gd name="connsiteX316" fmla="*/ 437488 w 1208088"/>
              <a:gd name="connsiteY316" fmla="*/ 251930 h 1452563"/>
              <a:gd name="connsiteX317" fmla="*/ 438122 w 1208088"/>
              <a:gd name="connsiteY317" fmla="*/ 250026 h 1452563"/>
              <a:gd name="connsiteX318" fmla="*/ 438440 w 1208088"/>
              <a:gd name="connsiteY318" fmla="*/ 248122 h 1452563"/>
              <a:gd name="connsiteX319" fmla="*/ 438757 w 1208088"/>
              <a:gd name="connsiteY319" fmla="*/ 246536 h 1452563"/>
              <a:gd name="connsiteX320" fmla="*/ 439708 w 1208088"/>
              <a:gd name="connsiteY320" fmla="*/ 244315 h 1452563"/>
              <a:gd name="connsiteX321" fmla="*/ 440660 w 1208088"/>
              <a:gd name="connsiteY321" fmla="*/ 242728 h 1452563"/>
              <a:gd name="connsiteX322" fmla="*/ 441929 w 1208088"/>
              <a:gd name="connsiteY322" fmla="*/ 241142 h 1452563"/>
              <a:gd name="connsiteX323" fmla="*/ 444784 w 1208088"/>
              <a:gd name="connsiteY323" fmla="*/ 238286 h 1452563"/>
              <a:gd name="connsiteX324" fmla="*/ 448274 w 1208088"/>
              <a:gd name="connsiteY324" fmla="*/ 236065 h 1452563"/>
              <a:gd name="connsiteX325" fmla="*/ 452081 w 1208088"/>
              <a:gd name="connsiteY325" fmla="*/ 234161 h 1452563"/>
              <a:gd name="connsiteX326" fmla="*/ 456840 w 1208088"/>
              <a:gd name="connsiteY326" fmla="*/ 232575 h 1452563"/>
              <a:gd name="connsiteX327" fmla="*/ 461916 w 1208088"/>
              <a:gd name="connsiteY327" fmla="*/ 231940 h 1452563"/>
              <a:gd name="connsiteX328" fmla="*/ 460647 w 1208088"/>
              <a:gd name="connsiteY328" fmla="*/ 227498 h 1452563"/>
              <a:gd name="connsiteX329" fmla="*/ 459378 w 1208088"/>
              <a:gd name="connsiteY329" fmla="*/ 223374 h 1452563"/>
              <a:gd name="connsiteX330" fmla="*/ 457792 w 1208088"/>
              <a:gd name="connsiteY330" fmla="*/ 219249 h 1452563"/>
              <a:gd name="connsiteX331" fmla="*/ 456206 w 1208088"/>
              <a:gd name="connsiteY331" fmla="*/ 215124 h 1452563"/>
              <a:gd name="connsiteX332" fmla="*/ 451764 w 1208088"/>
              <a:gd name="connsiteY332" fmla="*/ 206874 h 1452563"/>
              <a:gd name="connsiteX333" fmla="*/ 447005 w 1208088"/>
              <a:gd name="connsiteY333" fmla="*/ 198307 h 1452563"/>
              <a:gd name="connsiteX334" fmla="*/ 441295 w 1208088"/>
              <a:gd name="connsiteY334" fmla="*/ 189423 h 1452563"/>
              <a:gd name="connsiteX335" fmla="*/ 434632 w 1208088"/>
              <a:gd name="connsiteY335" fmla="*/ 180222 h 1452563"/>
              <a:gd name="connsiteX336" fmla="*/ 420039 w 1208088"/>
              <a:gd name="connsiteY336" fmla="*/ 159598 h 1452563"/>
              <a:gd name="connsiteX337" fmla="*/ 412108 w 1208088"/>
              <a:gd name="connsiteY337" fmla="*/ 147541 h 1452563"/>
              <a:gd name="connsiteX338" fmla="*/ 403542 w 1208088"/>
              <a:gd name="connsiteY338" fmla="*/ 134532 h 1452563"/>
              <a:gd name="connsiteX339" fmla="*/ 394024 w 1208088"/>
              <a:gd name="connsiteY339" fmla="*/ 120254 h 1452563"/>
              <a:gd name="connsiteX340" fmla="*/ 384190 w 1208088"/>
              <a:gd name="connsiteY340" fmla="*/ 104706 h 1452563"/>
              <a:gd name="connsiteX341" fmla="*/ 374355 w 1208088"/>
              <a:gd name="connsiteY341" fmla="*/ 87573 h 1452563"/>
              <a:gd name="connsiteX342" fmla="*/ 363886 w 1208088"/>
              <a:gd name="connsiteY342" fmla="*/ 68535 h 1452563"/>
              <a:gd name="connsiteX343" fmla="*/ 353099 w 1208088"/>
              <a:gd name="connsiteY343" fmla="*/ 47911 h 1452563"/>
              <a:gd name="connsiteX344" fmla="*/ 341996 w 1208088"/>
              <a:gd name="connsiteY344" fmla="*/ 25066 h 1452563"/>
              <a:gd name="connsiteX345" fmla="*/ 352782 w 1208088"/>
              <a:gd name="connsiteY345" fmla="*/ 20307 h 1452563"/>
              <a:gd name="connsiteX346" fmla="*/ 362617 w 1208088"/>
              <a:gd name="connsiteY346" fmla="*/ 15865 h 1452563"/>
              <a:gd name="connsiteX347" fmla="*/ 372134 w 1208088"/>
              <a:gd name="connsiteY347" fmla="*/ 13009 h 1452563"/>
              <a:gd name="connsiteX348" fmla="*/ 380700 w 1208088"/>
              <a:gd name="connsiteY348" fmla="*/ 11105 h 1452563"/>
              <a:gd name="connsiteX349" fmla="*/ 388948 w 1208088"/>
              <a:gd name="connsiteY349" fmla="*/ 9836 h 1452563"/>
              <a:gd name="connsiteX350" fmla="*/ 396562 w 1208088"/>
              <a:gd name="connsiteY350" fmla="*/ 9519 h 1452563"/>
              <a:gd name="connsiteX351" fmla="*/ 403859 w 1208088"/>
              <a:gd name="connsiteY351" fmla="*/ 9519 h 1452563"/>
              <a:gd name="connsiteX352" fmla="*/ 410522 w 1208088"/>
              <a:gd name="connsiteY352" fmla="*/ 10471 h 1452563"/>
              <a:gd name="connsiteX353" fmla="*/ 416549 w 1208088"/>
              <a:gd name="connsiteY353" fmla="*/ 12057 h 1452563"/>
              <a:gd name="connsiteX354" fmla="*/ 422894 w 1208088"/>
              <a:gd name="connsiteY354" fmla="*/ 14278 h 1452563"/>
              <a:gd name="connsiteX355" fmla="*/ 428288 w 1208088"/>
              <a:gd name="connsiteY355" fmla="*/ 16816 h 1452563"/>
              <a:gd name="connsiteX356" fmla="*/ 433681 w 1208088"/>
              <a:gd name="connsiteY356" fmla="*/ 19989 h 1452563"/>
              <a:gd name="connsiteX357" fmla="*/ 439074 w 1208088"/>
              <a:gd name="connsiteY357" fmla="*/ 23162 h 1452563"/>
              <a:gd name="connsiteX358" fmla="*/ 443833 w 1208088"/>
              <a:gd name="connsiteY358" fmla="*/ 26970 h 1452563"/>
              <a:gd name="connsiteX359" fmla="*/ 448592 w 1208088"/>
              <a:gd name="connsiteY359" fmla="*/ 30777 h 1452563"/>
              <a:gd name="connsiteX360" fmla="*/ 453033 w 1208088"/>
              <a:gd name="connsiteY360" fmla="*/ 34585 h 1452563"/>
              <a:gd name="connsiteX361" fmla="*/ 462550 w 1208088"/>
              <a:gd name="connsiteY361" fmla="*/ 43152 h 1452563"/>
              <a:gd name="connsiteX362" fmla="*/ 471434 w 1208088"/>
              <a:gd name="connsiteY362" fmla="*/ 51401 h 1452563"/>
              <a:gd name="connsiteX363" fmla="*/ 476510 w 1208088"/>
              <a:gd name="connsiteY363" fmla="*/ 55843 h 1452563"/>
              <a:gd name="connsiteX364" fmla="*/ 481268 w 1208088"/>
              <a:gd name="connsiteY364" fmla="*/ 59651 h 1452563"/>
              <a:gd name="connsiteX365" fmla="*/ 486027 w 1208088"/>
              <a:gd name="connsiteY365" fmla="*/ 63141 h 1452563"/>
              <a:gd name="connsiteX366" fmla="*/ 491738 w 1208088"/>
              <a:gd name="connsiteY366" fmla="*/ 66314 h 1452563"/>
              <a:gd name="connsiteX367" fmla="*/ 497131 w 1208088"/>
              <a:gd name="connsiteY367" fmla="*/ 69170 h 1452563"/>
              <a:gd name="connsiteX368" fmla="*/ 502841 w 1208088"/>
              <a:gd name="connsiteY368" fmla="*/ 72025 h 1452563"/>
              <a:gd name="connsiteX369" fmla="*/ 509186 w 1208088"/>
              <a:gd name="connsiteY369" fmla="*/ 73929 h 1452563"/>
              <a:gd name="connsiteX370" fmla="*/ 515531 w 1208088"/>
              <a:gd name="connsiteY370" fmla="*/ 75198 h 1452563"/>
              <a:gd name="connsiteX371" fmla="*/ 522194 w 1208088"/>
              <a:gd name="connsiteY371" fmla="*/ 76150 h 1452563"/>
              <a:gd name="connsiteX372" fmla="*/ 529808 w 1208088"/>
              <a:gd name="connsiteY372" fmla="*/ 76150 h 1452563"/>
              <a:gd name="connsiteX373" fmla="*/ 537739 w 1208088"/>
              <a:gd name="connsiteY373" fmla="*/ 75515 h 1452563"/>
              <a:gd name="connsiteX374" fmla="*/ 546304 w 1208088"/>
              <a:gd name="connsiteY374" fmla="*/ 74246 h 1452563"/>
              <a:gd name="connsiteX375" fmla="*/ 557408 w 1208088"/>
              <a:gd name="connsiteY375" fmla="*/ 68218 h 1452563"/>
              <a:gd name="connsiteX376" fmla="*/ 568195 w 1208088"/>
              <a:gd name="connsiteY376" fmla="*/ 62824 h 1452563"/>
              <a:gd name="connsiteX377" fmla="*/ 587864 w 1208088"/>
              <a:gd name="connsiteY377" fmla="*/ 51719 h 1452563"/>
              <a:gd name="connsiteX378" fmla="*/ 605313 w 1208088"/>
              <a:gd name="connsiteY378" fmla="*/ 41882 h 1452563"/>
              <a:gd name="connsiteX379" fmla="*/ 620858 w 1208088"/>
              <a:gd name="connsiteY379" fmla="*/ 32681 h 1452563"/>
              <a:gd name="connsiteX380" fmla="*/ 635452 w 1208088"/>
              <a:gd name="connsiteY380" fmla="*/ 24749 h 1452563"/>
              <a:gd name="connsiteX381" fmla="*/ 648776 w 1208088"/>
              <a:gd name="connsiteY381" fmla="*/ 17134 h 1452563"/>
              <a:gd name="connsiteX382" fmla="*/ 655438 w 1208088"/>
              <a:gd name="connsiteY382" fmla="*/ 13961 h 1452563"/>
              <a:gd name="connsiteX383" fmla="*/ 661784 w 1208088"/>
              <a:gd name="connsiteY383" fmla="*/ 11422 h 1452563"/>
              <a:gd name="connsiteX384" fmla="*/ 668446 w 1208088"/>
              <a:gd name="connsiteY384" fmla="*/ 8884 h 1452563"/>
              <a:gd name="connsiteX385" fmla="*/ 675108 w 1208088"/>
              <a:gd name="connsiteY385" fmla="*/ 6663 h 1452563"/>
              <a:gd name="connsiteX386" fmla="*/ 682088 w 1208088"/>
              <a:gd name="connsiteY386" fmla="*/ 4759 h 1452563"/>
              <a:gd name="connsiteX387" fmla="*/ 688750 w 1208088"/>
              <a:gd name="connsiteY387" fmla="*/ 3173 h 1452563"/>
              <a:gd name="connsiteX388" fmla="*/ 695729 w 1208088"/>
              <a:gd name="connsiteY388" fmla="*/ 1586 h 1452563"/>
              <a:gd name="connsiteX389" fmla="*/ 703343 w 1208088"/>
              <a:gd name="connsiteY389" fmla="*/ 635 h 1452563"/>
              <a:gd name="connsiteX390" fmla="*/ 710957 w 1208088"/>
              <a:gd name="connsiteY390" fmla="*/ 317 h 14525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Lst>
            <a:rect l="l" t="t" r="r" b="b"/>
            <a:pathLst>
              <a:path w="1208088" h="1452563">
                <a:moveTo>
                  <a:pt x="331068" y="665573"/>
                </a:moveTo>
                <a:cubicBezTo>
                  <a:pt x="331068" y="665573"/>
                  <a:pt x="331068" y="665573"/>
                  <a:pt x="508820" y="932822"/>
                </a:cubicBezTo>
                <a:cubicBezTo>
                  <a:pt x="508820" y="932822"/>
                  <a:pt x="508820" y="932822"/>
                  <a:pt x="369158" y="932822"/>
                </a:cubicBezTo>
                <a:cubicBezTo>
                  <a:pt x="369158" y="932822"/>
                  <a:pt x="369158" y="932822"/>
                  <a:pt x="369158" y="983727"/>
                </a:cubicBezTo>
                <a:cubicBezTo>
                  <a:pt x="369158" y="983727"/>
                  <a:pt x="369158" y="983727"/>
                  <a:pt x="534213" y="983727"/>
                </a:cubicBezTo>
                <a:cubicBezTo>
                  <a:pt x="534213" y="983727"/>
                  <a:pt x="534213" y="983727"/>
                  <a:pt x="534213" y="1034632"/>
                </a:cubicBezTo>
                <a:cubicBezTo>
                  <a:pt x="534213" y="1034632"/>
                  <a:pt x="534213" y="1034632"/>
                  <a:pt x="369158" y="1034632"/>
                </a:cubicBezTo>
                <a:cubicBezTo>
                  <a:pt x="369158" y="1034632"/>
                  <a:pt x="369158" y="1034632"/>
                  <a:pt x="369158" y="1085536"/>
                </a:cubicBezTo>
                <a:cubicBezTo>
                  <a:pt x="369158" y="1085536"/>
                  <a:pt x="369158" y="1085536"/>
                  <a:pt x="534213" y="1085536"/>
                </a:cubicBezTo>
                <a:cubicBezTo>
                  <a:pt x="534213" y="1085536"/>
                  <a:pt x="534213" y="1085536"/>
                  <a:pt x="534213" y="1238250"/>
                </a:cubicBezTo>
                <a:cubicBezTo>
                  <a:pt x="534213" y="1238250"/>
                  <a:pt x="534213" y="1238250"/>
                  <a:pt x="673875" y="1238250"/>
                </a:cubicBezTo>
                <a:cubicBezTo>
                  <a:pt x="673875" y="1238250"/>
                  <a:pt x="673875" y="1238250"/>
                  <a:pt x="673875" y="1085536"/>
                </a:cubicBezTo>
                <a:cubicBezTo>
                  <a:pt x="673875" y="1085536"/>
                  <a:pt x="673875" y="1085536"/>
                  <a:pt x="864324" y="1085536"/>
                </a:cubicBezTo>
                <a:cubicBezTo>
                  <a:pt x="864324" y="1085536"/>
                  <a:pt x="864324" y="1085536"/>
                  <a:pt x="864324" y="1034632"/>
                </a:cubicBezTo>
                <a:cubicBezTo>
                  <a:pt x="864324" y="1034632"/>
                  <a:pt x="864324" y="1034632"/>
                  <a:pt x="673875" y="1034632"/>
                </a:cubicBezTo>
                <a:cubicBezTo>
                  <a:pt x="673875" y="1034632"/>
                  <a:pt x="673875" y="1034632"/>
                  <a:pt x="673875" y="983727"/>
                </a:cubicBezTo>
                <a:cubicBezTo>
                  <a:pt x="673875" y="983727"/>
                  <a:pt x="673875" y="983727"/>
                  <a:pt x="864324" y="983727"/>
                </a:cubicBezTo>
                <a:cubicBezTo>
                  <a:pt x="864324" y="983727"/>
                  <a:pt x="864324" y="983727"/>
                  <a:pt x="864324" y="932822"/>
                </a:cubicBezTo>
                <a:cubicBezTo>
                  <a:pt x="864324" y="932822"/>
                  <a:pt x="864324" y="932822"/>
                  <a:pt x="699268" y="932822"/>
                </a:cubicBezTo>
                <a:cubicBezTo>
                  <a:pt x="699268" y="932822"/>
                  <a:pt x="699268" y="932822"/>
                  <a:pt x="877020" y="665573"/>
                </a:cubicBezTo>
                <a:cubicBezTo>
                  <a:pt x="877020" y="665573"/>
                  <a:pt x="877020" y="665573"/>
                  <a:pt x="737358" y="665573"/>
                </a:cubicBezTo>
                <a:cubicBezTo>
                  <a:pt x="737358" y="665573"/>
                  <a:pt x="737358" y="665573"/>
                  <a:pt x="597696" y="881918"/>
                </a:cubicBezTo>
                <a:cubicBezTo>
                  <a:pt x="597696" y="881918"/>
                  <a:pt x="597696" y="881918"/>
                  <a:pt x="458034" y="665573"/>
                </a:cubicBezTo>
                <a:cubicBezTo>
                  <a:pt x="458034" y="665573"/>
                  <a:pt x="458034" y="665573"/>
                  <a:pt x="331068" y="665573"/>
                </a:cubicBezTo>
                <a:close/>
                <a:moveTo>
                  <a:pt x="719206" y="0"/>
                </a:moveTo>
                <a:lnTo>
                  <a:pt x="727454" y="317"/>
                </a:lnTo>
                <a:lnTo>
                  <a:pt x="736654" y="952"/>
                </a:lnTo>
                <a:lnTo>
                  <a:pt x="746172" y="2538"/>
                </a:lnTo>
                <a:lnTo>
                  <a:pt x="756641" y="4125"/>
                </a:lnTo>
                <a:lnTo>
                  <a:pt x="767428" y="6028"/>
                </a:lnTo>
                <a:lnTo>
                  <a:pt x="778849" y="8567"/>
                </a:lnTo>
                <a:lnTo>
                  <a:pt x="791222" y="11422"/>
                </a:lnTo>
                <a:lnTo>
                  <a:pt x="804546" y="14913"/>
                </a:lnTo>
                <a:lnTo>
                  <a:pt x="818822" y="18720"/>
                </a:lnTo>
                <a:lnTo>
                  <a:pt x="833416" y="23480"/>
                </a:lnTo>
                <a:lnTo>
                  <a:pt x="829609" y="36171"/>
                </a:lnTo>
                <a:lnTo>
                  <a:pt x="825802" y="48228"/>
                </a:lnTo>
                <a:lnTo>
                  <a:pt x="818188" y="70439"/>
                </a:lnTo>
                <a:lnTo>
                  <a:pt x="810256" y="91063"/>
                </a:lnTo>
                <a:lnTo>
                  <a:pt x="802960" y="108831"/>
                </a:lnTo>
                <a:lnTo>
                  <a:pt x="795663" y="125013"/>
                </a:lnTo>
                <a:lnTo>
                  <a:pt x="788684" y="138974"/>
                </a:lnTo>
                <a:lnTo>
                  <a:pt x="782021" y="151983"/>
                </a:lnTo>
                <a:lnTo>
                  <a:pt x="775994" y="163405"/>
                </a:lnTo>
                <a:lnTo>
                  <a:pt x="764572" y="183077"/>
                </a:lnTo>
                <a:lnTo>
                  <a:pt x="760131" y="191644"/>
                </a:lnTo>
                <a:lnTo>
                  <a:pt x="756007" y="200211"/>
                </a:lnTo>
                <a:lnTo>
                  <a:pt x="752517" y="207826"/>
                </a:lnTo>
                <a:lnTo>
                  <a:pt x="749662" y="215759"/>
                </a:lnTo>
                <a:lnTo>
                  <a:pt x="748393" y="219566"/>
                </a:lnTo>
                <a:lnTo>
                  <a:pt x="747441" y="223374"/>
                </a:lnTo>
                <a:lnTo>
                  <a:pt x="746806" y="227181"/>
                </a:lnTo>
                <a:lnTo>
                  <a:pt x="746489" y="231623"/>
                </a:lnTo>
                <a:lnTo>
                  <a:pt x="748076" y="231623"/>
                </a:lnTo>
                <a:lnTo>
                  <a:pt x="750931" y="231623"/>
                </a:lnTo>
                <a:lnTo>
                  <a:pt x="753786" y="231940"/>
                </a:lnTo>
                <a:lnTo>
                  <a:pt x="756324" y="232258"/>
                </a:lnTo>
                <a:lnTo>
                  <a:pt x="758862" y="233210"/>
                </a:lnTo>
                <a:lnTo>
                  <a:pt x="761400" y="233844"/>
                </a:lnTo>
                <a:lnTo>
                  <a:pt x="763621" y="234796"/>
                </a:lnTo>
                <a:lnTo>
                  <a:pt x="765842" y="236065"/>
                </a:lnTo>
                <a:lnTo>
                  <a:pt x="768062" y="237334"/>
                </a:lnTo>
                <a:lnTo>
                  <a:pt x="769966" y="238921"/>
                </a:lnTo>
                <a:lnTo>
                  <a:pt x="771552" y="240190"/>
                </a:lnTo>
                <a:lnTo>
                  <a:pt x="772821" y="242094"/>
                </a:lnTo>
                <a:lnTo>
                  <a:pt x="774090" y="243680"/>
                </a:lnTo>
                <a:lnTo>
                  <a:pt x="775042" y="245901"/>
                </a:lnTo>
                <a:lnTo>
                  <a:pt x="775676" y="247805"/>
                </a:lnTo>
                <a:lnTo>
                  <a:pt x="775994" y="249709"/>
                </a:lnTo>
                <a:lnTo>
                  <a:pt x="776311" y="251930"/>
                </a:lnTo>
                <a:lnTo>
                  <a:pt x="776311" y="253834"/>
                </a:lnTo>
                <a:lnTo>
                  <a:pt x="775676" y="255420"/>
                </a:lnTo>
                <a:lnTo>
                  <a:pt x="775359" y="257324"/>
                </a:lnTo>
                <a:lnTo>
                  <a:pt x="774407" y="258910"/>
                </a:lnTo>
                <a:lnTo>
                  <a:pt x="773456" y="260497"/>
                </a:lnTo>
                <a:lnTo>
                  <a:pt x="772186" y="262083"/>
                </a:lnTo>
                <a:lnTo>
                  <a:pt x="769331" y="265256"/>
                </a:lnTo>
                <a:lnTo>
                  <a:pt x="765524" y="267794"/>
                </a:lnTo>
                <a:lnTo>
                  <a:pt x="761717" y="269698"/>
                </a:lnTo>
                <a:lnTo>
                  <a:pt x="756958" y="270967"/>
                </a:lnTo>
                <a:lnTo>
                  <a:pt x="752200" y="271919"/>
                </a:lnTo>
                <a:lnTo>
                  <a:pt x="756324" y="284611"/>
                </a:lnTo>
                <a:lnTo>
                  <a:pt x="757910" y="289053"/>
                </a:lnTo>
                <a:lnTo>
                  <a:pt x="760448" y="293812"/>
                </a:lnTo>
                <a:lnTo>
                  <a:pt x="763621" y="299206"/>
                </a:lnTo>
                <a:lnTo>
                  <a:pt x="768062" y="304283"/>
                </a:lnTo>
                <a:lnTo>
                  <a:pt x="772504" y="309677"/>
                </a:lnTo>
                <a:lnTo>
                  <a:pt x="777580" y="315706"/>
                </a:lnTo>
                <a:lnTo>
                  <a:pt x="783608" y="321417"/>
                </a:lnTo>
                <a:lnTo>
                  <a:pt x="789952" y="327445"/>
                </a:lnTo>
                <a:lnTo>
                  <a:pt x="796615" y="333791"/>
                </a:lnTo>
                <a:lnTo>
                  <a:pt x="803912" y="339820"/>
                </a:lnTo>
                <a:lnTo>
                  <a:pt x="819774" y="353146"/>
                </a:lnTo>
                <a:lnTo>
                  <a:pt x="836588" y="366155"/>
                </a:lnTo>
                <a:lnTo>
                  <a:pt x="854672" y="379798"/>
                </a:lnTo>
                <a:lnTo>
                  <a:pt x="891472" y="407720"/>
                </a:lnTo>
                <a:lnTo>
                  <a:pt x="928274" y="435008"/>
                </a:lnTo>
                <a:lnTo>
                  <a:pt x="945405" y="448334"/>
                </a:lnTo>
                <a:lnTo>
                  <a:pt x="961902" y="461343"/>
                </a:lnTo>
                <a:lnTo>
                  <a:pt x="976496" y="474034"/>
                </a:lnTo>
                <a:lnTo>
                  <a:pt x="983158" y="479746"/>
                </a:lnTo>
                <a:lnTo>
                  <a:pt x="989186" y="485457"/>
                </a:lnTo>
                <a:lnTo>
                  <a:pt x="996482" y="493072"/>
                </a:lnTo>
                <a:lnTo>
                  <a:pt x="1003779" y="501004"/>
                </a:lnTo>
                <a:lnTo>
                  <a:pt x="1011393" y="510206"/>
                </a:lnTo>
                <a:lnTo>
                  <a:pt x="1019007" y="519725"/>
                </a:lnTo>
                <a:lnTo>
                  <a:pt x="1026938" y="530830"/>
                </a:lnTo>
                <a:lnTo>
                  <a:pt x="1034552" y="542252"/>
                </a:lnTo>
                <a:lnTo>
                  <a:pt x="1042801" y="554309"/>
                </a:lnTo>
                <a:lnTo>
                  <a:pt x="1050732" y="567318"/>
                </a:lnTo>
                <a:lnTo>
                  <a:pt x="1058663" y="581279"/>
                </a:lnTo>
                <a:lnTo>
                  <a:pt x="1066912" y="595557"/>
                </a:lnTo>
                <a:lnTo>
                  <a:pt x="1074843" y="610153"/>
                </a:lnTo>
                <a:lnTo>
                  <a:pt x="1083092" y="626017"/>
                </a:lnTo>
                <a:lnTo>
                  <a:pt x="1091023" y="641882"/>
                </a:lnTo>
                <a:lnTo>
                  <a:pt x="1098954" y="658698"/>
                </a:lnTo>
                <a:lnTo>
                  <a:pt x="1106568" y="675832"/>
                </a:lnTo>
                <a:lnTo>
                  <a:pt x="1114499" y="693283"/>
                </a:lnTo>
                <a:lnTo>
                  <a:pt x="1122113" y="711369"/>
                </a:lnTo>
                <a:lnTo>
                  <a:pt x="1129727" y="729772"/>
                </a:lnTo>
                <a:lnTo>
                  <a:pt x="1136707" y="748492"/>
                </a:lnTo>
                <a:lnTo>
                  <a:pt x="1143686" y="768164"/>
                </a:lnTo>
                <a:lnTo>
                  <a:pt x="1150348" y="787519"/>
                </a:lnTo>
                <a:lnTo>
                  <a:pt x="1157011" y="807191"/>
                </a:lnTo>
                <a:lnTo>
                  <a:pt x="1163038" y="826863"/>
                </a:lnTo>
                <a:lnTo>
                  <a:pt x="1169066" y="847170"/>
                </a:lnTo>
                <a:lnTo>
                  <a:pt x="1174460" y="867477"/>
                </a:lnTo>
                <a:lnTo>
                  <a:pt x="1179853" y="887783"/>
                </a:lnTo>
                <a:lnTo>
                  <a:pt x="1184929" y="908407"/>
                </a:lnTo>
                <a:lnTo>
                  <a:pt x="1189370" y="929031"/>
                </a:lnTo>
                <a:lnTo>
                  <a:pt x="1193177" y="949655"/>
                </a:lnTo>
                <a:lnTo>
                  <a:pt x="1196667" y="970279"/>
                </a:lnTo>
                <a:lnTo>
                  <a:pt x="1200157" y="990903"/>
                </a:lnTo>
                <a:lnTo>
                  <a:pt x="1202695" y="1011845"/>
                </a:lnTo>
                <a:lnTo>
                  <a:pt x="1204916" y="1032151"/>
                </a:lnTo>
                <a:lnTo>
                  <a:pt x="1206502" y="1052458"/>
                </a:lnTo>
                <a:lnTo>
                  <a:pt x="1207454" y="1072447"/>
                </a:lnTo>
                <a:lnTo>
                  <a:pt x="1208088" y="1092437"/>
                </a:lnTo>
                <a:lnTo>
                  <a:pt x="1207771" y="1112426"/>
                </a:lnTo>
                <a:lnTo>
                  <a:pt x="1207136" y="1131781"/>
                </a:lnTo>
                <a:lnTo>
                  <a:pt x="1205867" y="1151453"/>
                </a:lnTo>
                <a:lnTo>
                  <a:pt x="1203646" y="1170173"/>
                </a:lnTo>
                <a:lnTo>
                  <a:pt x="1201108" y="1188893"/>
                </a:lnTo>
                <a:lnTo>
                  <a:pt x="1199522" y="1197778"/>
                </a:lnTo>
                <a:lnTo>
                  <a:pt x="1197302" y="1206979"/>
                </a:lnTo>
                <a:lnTo>
                  <a:pt x="1195398" y="1215863"/>
                </a:lnTo>
                <a:lnTo>
                  <a:pt x="1193177" y="1224747"/>
                </a:lnTo>
                <a:lnTo>
                  <a:pt x="1190956" y="1233314"/>
                </a:lnTo>
                <a:lnTo>
                  <a:pt x="1188418" y="1242199"/>
                </a:lnTo>
                <a:lnTo>
                  <a:pt x="1185563" y="1250448"/>
                </a:lnTo>
                <a:lnTo>
                  <a:pt x="1182708" y="1259015"/>
                </a:lnTo>
                <a:lnTo>
                  <a:pt x="1179218" y="1266947"/>
                </a:lnTo>
                <a:lnTo>
                  <a:pt x="1175728" y="1275197"/>
                </a:lnTo>
                <a:lnTo>
                  <a:pt x="1172239" y="1283129"/>
                </a:lnTo>
                <a:lnTo>
                  <a:pt x="1168749" y="1291062"/>
                </a:lnTo>
                <a:lnTo>
                  <a:pt x="1164625" y="1298677"/>
                </a:lnTo>
                <a:lnTo>
                  <a:pt x="1160183" y="1305974"/>
                </a:lnTo>
                <a:lnTo>
                  <a:pt x="1155742" y="1313589"/>
                </a:lnTo>
                <a:lnTo>
                  <a:pt x="1151300" y="1320570"/>
                </a:lnTo>
                <a:lnTo>
                  <a:pt x="1146542" y="1327867"/>
                </a:lnTo>
                <a:lnTo>
                  <a:pt x="1141148" y="1334531"/>
                </a:lnTo>
                <a:lnTo>
                  <a:pt x="1135755" y="1341194"/>
                </a:lnTo>
                <a:lnTo>
                  <a:pt x="1130362" y="1347857"/>
                </a:lnTo>
                <a:lnTo>
                  <a:pt x="1124334" y="1354203"/>
                </a:lnTo>
                <a:lnTo>
                  <a:pt x="1118306" y="1360548"/>
                </a:lnTo>
                <a:lnTo>
                  <a:pt x="1112278" y="1366577"/>
                </a:lnTo>
                <a:lnTo>
                  <a:pt x="1105299" y="1372288"/>
                </a:lnTo>
                <a:lnTo>
                  <a:pt x="1098637" y="1378000"/>
                </a:lnTo>
                <a:lnTo>
                  <a:pt x="1091657" y="1383394"/>
                </a:lnTo>
                <a:lnTo>
                  <a:pt x="1084360" y="1388470"/>
                </a:lnTo>
                <a:lnTo>
                  <a:pt x="1076746" y="1393230"/>
                </a:lnTo>
                <a:lnTo>
                  <a:pt x="1068815" y="1398306"/>
                </a:lnTo>
                <a:lnTo>
                  <a:pt x="1061201" y="1402748"/>
                </a:lnTo>
                <a:lnTo>
                  <a:pt x="1052636" y="1407190"/>
                </a:lnTo>
                <a:lnTo>
                  <a:pt x="1044070" y="1411633"/>
                </a:lnTo>
                <a:lnTo>
                  <a:pt x="1035187" y="1415440"/>
                </a:lnTo>
                <a:lnTo>
                  <a:pt x="1025986" y="1418930"/>
                </a:lnTo>
                <a:lnTo>
                  <a:pt x="1016469" y="1422420"/>
                </a:lnTo>
                <a:lnTo>
                  <a:pt x="1006634" y="1425593"/>
                </a:lnTo>
                <a:lnTo>
                  <a:pt x="996800" y="1428766"/>
                </a:lnTo>
                <a:lnTo>
                  <a:pt x="986330" y="1431305"/>
                </a:lnTo>
                <a:lnTo>
                  <a:pt x="976178" y="1433843"/>
                </a:lnTo>
                <a:lnTo>
                  <a:pt x="965074" y="1436064"/>
                </a:lnTo>
                <a:lnTo>
                  <a:pt x="953971" y="1437968"/>
                </a:lnTo>
                <a:lnTo>
                  <a:pt x="942550" y="1439554"/>
                </a:lnTo>
                <a:lnTo>
                  <a:pt x="930812" y="1440823"/>
                </a:lnTo>
                <a:lnTo>
                  <a:pt x="918756" y="1442093"/>
                </a:lnTo>
                <a:lnTo>
                  <a:pt x="906383" y="1443044"/>
                </a:lnTo>
                <a:lnTo>
                  <a:pt x="893693" y="1443362"/>
                </a:lnTo>
                <a:lnTo>
                  <a:pt x="740144" y="1448756"/>
                </a:lnTo>
                <a:lnTo>
                  <a:pt x="652583" y="1451611"/>
                </a:lnTo>
                <a:lnTo>
                  <a:pt x="613244" y="1452563"/>
                </a:lnTo>
                <a:lnTo>
                  <a:pt x="604044" y="1452563"/>
                </a:lnTo>
                <a:lnTo>
                  <a:pt x="595161" y="1452563"/>
                </a:lnTo>
                <a:lnTo>
                  <a:pt x="555505" y="1451611"/>
                </a:lnTo>
                <a:lnTo>
                  <a:pt x="467944" y="1448756"/>
                </a:lnTo>
                <a:lnTo>
                  <a:pt x="314395" y="1443362"/>
                </a:lnTo>
                <a:lnTo>
                  <a:pt x="302022" y="1443044"/>
                </a:lnTo>
                <a:lnTo>
                  <a:pt x="289332" y="1442093"/>
                </a:lnTo>
                <a:lnTo>
                  <a:pt x="277276" y="1440823"/>
                </a:lnTo>
                <a:lnTo>
                  <a:pt x="265856" y="1439554"/>
                </a:lnTo>
                <a:lnTo>
                  <a:pt x="254117" y="1437968"/>
                </a:lnTo>
                <a:lnTo>
                  <a:pt x="243014" y="1436064"/>
                </a:lnTo>
                <a:lnTo>
                  <a:pt x="232227" y="1433843"/>
                </a:lnTo>
                <a:lnTo>
                  <a:pt x="221758" y="1431305"/>
                </a:lnTo>
                <a:lnTo>
                  <a:pt x="211288" y="1428766"/>
                </a:lnTo>
                <a:lnTo>
                  <a:pt x="201454" y="1425593"/>
                </a:lnTo>
                <a:lnTo>
                  <a:pt x="191619" y="1422420"/>
                </a:lnTo>
                <a:lnTo>
                  <a:pt x="182419" y="1418930"/>
                </a:lnTo>
                <a:lnTo>
                  <a:pt x="172901" y="1415440"/>
                </a:lnTo>
                <a:lnTo>
                  <a:pt x="164336" y="1411633"/>
                </a:lnTo>
                <a:lnTo>
                  <a:pt x="155452" y="1407190"/>
                </a:lnTo>
                <a:lnTo>
                  <a:pt x="147521" y="1402748"/>
                </a:lnTo>
                <a:lnTo>
                  <a:pt x="139273" y="1398306"/>
                </a:lnTo>
                <a:lnTo>
                  <a:pt x="131342" y="1393230"/>
                </a:lnTo>
                <a:lnTo>
                  <a:pt x="123728" y="1388470"/>
                </a:lnTo>
                <a:lnTo>
                  <a:pt x="116431" y="1383394"/>
                </a:lnTo>
                <a:lnTo>
                  <a:pt x="109768" y="1378000"/>
                </a:lnTo>
                <a:lnTo>
                  <a:pt x="102789" y="1372288"/>
                </a:lnTo>
                <a:lnTo>
                  <a:pt x="96127" y="1366577"/>
                </a:lnTo>
                <a:lnTo>
                  <a:pt x="89782" y="1360548"/>
                </a:lnTo>
                <a:lnTo>
                  <a:pt x="83754" y="1354203"/>
                </a:lnTo>
                <a:lnTo>
                  <a:pt x="78044" y="1347857"/>
                </a:lnTo>
                <a:lnTo>
                  <a:pt x="72333" y="1341194"/>
                </a:lnTo>
                <a:lnTo>
                  <a:pt x="66940" y="1334531"/>
                </a:lnTo>
                <a:lnTo>
                  <a:pt x="61864" y="1327867"/>
                </a:lnTo>
                <a:lnTo>
                  <a:pt x="56788" y="1320570"/>
                </a:lnTo>
                <a:lnTo>
                  <a:pt x="52346" y="1313589"/>
                </a:lnTo>
                <a:lnTo>
                  <a:pt x="47905" y="1305974"/>
                </a:lnTo>
                <a:lnTo>
                  <a:pt x="43780" y="1298677"/>
                </a:lnTo>
                <a:lnTo>
                  <a:pt x="39339" y="1291062"/>
                </a:lnTo>
                <a:lnTo>
                  <a:pt x="35849" y="1283129"/>
                </a:lnTo>
                <a:lnTo>
                  <a:pt x="32360" y="1275197"/>
                </a:lnTo>
                <a:lnTo>
                  <a:pt x="28870" y="1266947"/>
                </a:lnTo>
                <a:lnTo>
                  <a:pt x="25697" y="1259015"/>
                </a:lnTo>
                <a:lnTo>
                  <a:pt x="22525" y="1250448"/>
                </a:lnTo>
                <a:lnTo>
                  <a:pt x="19670" y="1242199"/>
                </a:lnTo>
                <a:lnTo>
                  <a:pt x="17132" y="1233314"/>
                </a:lnTo>
                <a:lnTo>
                  <a:pt x="14911" y="1224747"/>
                </a:lnTo>
                <a:lnTo>
                  <a:pt x="12690" y="1215863"/>
                </a:lnTo>
                <a:lnTo>
                  <a:pt x="10786" y="1206979"/>
                </a:lnTo>
                <a:lnTo>
                  <a:pt x="8883" y="1197778"/>
                </a:lnTo>
                <a:lnTo>
                  <a:pt x="7297" y="1188893"/>
                </a:lnTo>
                <a:lnTo>
                  <a:pt x="4442" y="1170173"/>
                </a:lnTo>
                <a:lnTo>
                  <a:pt x="2221" y="1151453"/>
                </a:lnTo>
                <a:lnTo>
                  <a:pt x="952" y="1131781"/>
                </a:lnTo>
                <a:lnTo>
                  <a:pt x="317" y="1112426"/>
                </a:lnTo>
                <a:lnTo>
                  <a:pt x="0" y="1092437"/>
                </a:lnTo>
                <a:lnTo>
                  <a:pt x="634" y="1072447"/>
                </a:lnTo>
                <a:lnTo>
                  <a:pt x="1586" y="1052458"/>
                </a:lnTo>
                <a:lnTo>
                  <a:pt x="3172" y="1032151"/>
                </a:lnTo>
                <a:lnTo>
                  <a:pt x="5393" y="1011845"/>
                </a:lnTo>
                <a:lnTo>
                  <a:pt x="8248" y="990903"/>
                </a:lnTo>
                <a:lnTo>
                  <a:pt x="11421" y="970279"/>
                </a:lnTo>
                <a:lnTo>
                  <a:pt x="14911" y="949655"/>
                </a:lnTo>
                <a:lnTo>
                  <a:pt x="19035" y="929031"/>
                </a:lnTo>
                <a:lnTo>
                  <a:pt x="23476" y="908407"/>
                </a:lnTo>
                <a:lnTo>
                  <a:pt x="28235" y="887783"/>
                </a:lnTo>
                <a:lnTo>
                  <a:pt x="33628" y="867477"/>
                </a:lnTo>
                <a:lnTo>
                  <a:pt x="39022" y="847170"/>
                </a:lnTo>
                <a:lnTo>
                  <a:pt x="45050" y="826863"/>
                </a:lnTo>
                <a:lnTo>
                  <a:pt x="51077" y="807191"/>
                </a:lnTo>
                <a:lnTo>
                  <a:pt x="58057" y="787519"/>
                </a:lnTo>
                <a:lnTo>
                  <a:pt x="64402" y="768164"/>
                </a:lnTo>
                <a:lnTo>
                  <a:pt x="71381" y="748492"/>
                </a:lnTo>
                <a:lnTo>
                  <a:pt x="78678" y="729772"/>
                </a:lnTo>
                <a:lnTo>
                  <a:pt x="85975" y="711369"/>
                </a:lnTo>
                <a:lnTo>
                  <a:pt x="93906" y="693283"/>
                </a:lnTo>
                <a:lnTo>
                  <a:pt x="101520" y="675832"/>
                </a:lnTo>
                <a:lnTo>
                  <a:pt x="109134" y="658698"/>
                </a:lnTo>
                <a:lnTo>
                  <a:pt x="117065" y="641882"/>
                </a:lnTo>
                <a:lnTo>
                  <a:pt x="124996" y="626017"/>
                </a:lnTo>
                <a:lnTo>
                  <a:pt x="133245" y="610153"/>
                </a:lnTo>
                <a:lnTo>
                  <a:pt x="141176" y="595557"/>
                </a:lnTo>
                <a:lnTo>
                  <a:pt x="149425" y="581279"/>
                </a:lnTo>
                <a:lnTo>
                  <a:pt x="157356" y="567318"/>
                </a:lnTo>
                <a:lnTo>
                  <a:pt x="165604" y="554309"/>
                </a:lnTo>
                <a:lnTo>
                  <a:pt x="173536" y="542252"/>
                </a:lnTo>
                <a:lnTo>
                  <a:pt x="181467" y="530830"/>
                </a:lnTo>
                <a:lnTo>
                  <a:pt x="189081" y="519725"/>
                </a:lnTo>
                <a:lnTo>
                  <a:pt x="197012" y="510206"/>
                </a:lnTo>
                <a:lnTo>
                  <a:pt x="204309" y="501004"/>
                </a:lnTo>
                <a:lnTo>
                  <a:pt x="211606" y="493072"/>
                </a:lnTo>
                <a:lnTo>
                  <a:pt x="218902" y="485457"/>
                </a:lnTo>
                <a:lnTo>
                  <a:pt x="225248" y="479428"/>
                </a:lnTo>
                <a:lnTo>
                  <a:pt x="232862" y="473083"/>
                </a:lnTo>
                <a:lnTo>
                  <a:pt x="248407" y="460074"/>
                </a:lnTo>
                <a:lnTo>
                  <a:pt x="265538" y="446430"/>
                </a:lnTo>
                <a:lnTo>
                  <a:pt x="283622" y="432469"/>
                </a:lnTo>
                <a:lnTo>
                  <a:pt x="322009" y="404548"/>
                </a:lnTo>
                <a:lnTo>
                  <a:pt x="360396" y="375991"/>
                </a:lnTo>
                <a:lnTo>
                  <a:pt x="379114" y="362030"/>
                </a:lnTo>
                <a:lnTo>
                  <a:pt x="396562" y="348387"/>
                </a:lnTo>
                <a:lnTo>
                  <a:pt x="412742" y="335060"/>
                </a:lnTo>
                <a:lnTo>
                  <a:pt x="420039" y="328397"/>
                </a:lnTo>
                <a:lnTo>
                  <a:pt x="427018" y="322369"/>
                </a:lnTo>
                <a:lnTo>
                  <a:pt x="433364" y="316340"/>
                </a:lnTo>
                <a:lnTo>
                  <a:pt x="439391" y="309994"/>
                </a:lnTo>
                <a:lnTo>
                  <a:pt x="444784" y="304283"/>
                </a:lnTo>
                <a:lnTo>
                  <a:pt x="449226" y="298572"/>
                </a:lnTo>
                <a:lnTo>
                  <a:pt x="453033" y="293178"/>
                </a:lnTo>
                <a:lnTo>
                  <a:pt x="456523" y="287784"/>
                </a:lnTo>
                <a:lnTo>
                  <a:pt x="459061" y="283024"/>
                </a:lnTo>
                <a:lnTo>
                  <a:pt x="460647" y="277948"/>
                </a:lnTo>
                <a:lnTo>
                  <a:pt x="461282" y="274775"/>
                </a:lnTo>
                <a:lnTo>
                  <a:pt x="461916" y="271919"/>
                </a:lnTo>
                <a:lnTo>
                  <a:pt x="456840" y="270967"/>
                </a:lnTo>
                <a:lnTo>
                  <a:pt x="452081" y="269698"/>
                </a:lnTo>
                <a:lnTo>
                  <a:pt x="448274" y="267794"/>
                </a:lnTo>
                <a:lnTo>
                  <a:pt x="444784" y="265256"/>
                </a:lnTo>
                <a:lnTo>
                  <a:pt x="441929" y="262083"/>
                </a:lnTo>
                <a:lnTo>
                  <a:pt x="440660" y="260497"/>
                </a:lnTo>
                <a:lnTo>
                  <a:pt x="439708" y="258910"/>
                </a:lnTo>
                <a:lnTo>
                  <a:pt x="438757" y="257324"/>
                </a:lnTo>
                <a:lnTo>
                  <a:pt x="438440" y="255420"/>
                </a:lnTo>
                <a:lnTo>
                  <a:pt x="438122" y="253834"/>
                </a:lnTo>
                <a:lnTo>
                  <a:pt x="437488" y="251930"/>
                </a:lnTo>
                <a:lnTo>
                  <a:pt x="438122" y="250026"/>
                </a:lnTo>
                <a:lnTo>
                  <a:pt x="438440" y="248122"/>
                </a:lnTo>
                <a:lnTo>
                  <a:pt x="438757" y="246536"/>
                </a:lnTo>
                <a:lnTo>
                  <a:pt x="439708" y="244315"/>
                </a:lnTo>
                <a:lnTo>
                  <a:pt x="440660" y="242728"/>
                </a:lnTo>
                <a:lnTo>
                  <a:pt x="441929" y="241142"/>
                </a:lnTo>
                <a:lnTo>
                  <a:pt x="444784" y="238286"/>
                </a:lnTo>
                <a:lnTo>
                  <a:pt x="448274" y="236065"/>
                </a:lnTo>
                <a:lnTo>
                  <a:pt x="452081" y="234161"/>
                </a:lnTo>
                <a:lnTo>
                  <a:pt x="456840" y="232575"/>
                </a:lnTo>
                <a:lnTo>
                  <a:pt x="461916" y="231940"/>
                </a:lnTo>
                <a:lnTo>
                  <a:pt x="460647" y="227498"/>
                </a:lnTo>
                <a:lnTo>
                  <a:pt x="459378" y="223374"/>
                </a:lnTo>
                <a:lnTo>
                  <a:pt x="457792" y="219249"/>
                </a:lnTo>
                <a:lnTo>
                  <a:pt x="456206" y="215124"/>
                </a:lnTo>
                <a:lnTo>
                  <a:pt x="451764" y="206874"/>
                </a:lnTo>
                <a:lnTo>
                  <a:pt x="447005" y="198307"/>
                </a:lnTo>
                <a:lnTo>
                  <a:pt x="441295" y="189423"/>
                </a:lnTo>
                <a:lnTo>
                  <a:pt x="434632" y="180222"/>
                </a:lnTo>
                <a:lnTo>
                  <a:pt x="420039" y="159598"/>
                </a:lnTo>
                <a:lnTo>
                  <a:pt x="412108" y="147541"/>
                </a:lnTo>
                <a:lnTo>
                  <a:pt x="403542" y="134532"/>
                </a:lnTo>
                <a:lnTo>
                  <a:pt x="394024" y="120254"/>
                </a:lnTo>
                <a:lnTo>
                  <a:pt x="384190" y="104706"/>
                </a:lnTo>
                <a:lnTo>
                  <a:pt x="374355" y="87573"/>
                </a:lnTo>
                <a:lnTo>
                  <a:pt x="363886" y="68535"/>
                </a:lnTo>
                <a:lnTo>
                  <a:pt x="353099" y="47911"/>
                </a:lnTo>
                <a:lnTo>
                  <a:pt x="341996" y="25066"/>
                </a:lnTo>
                <a:lnTo>
                  <a:pt x="352782" y="20307"/>
                </a:lnTo>
                <a:lnTo>
                  <a:pt x="362617" y="15865"/>
                </a:lnTo>
                <a:lnTo>
                  <a:pt x="372134" y="13009"/>
                </a:lnTo>
                <a:lnTo>
                  <a:pt x="380700" y="11105"/>
                </a:lnTo>
                <a:lnTo>
                  <a:pt x="388948" y="9836"/>
                </a:lnTo>
                <a:lnTo>
                  <a:pt x="396562" y="9519"/>
                </a:lnTo>
                <a:lnTo>
                  <a:pt x="403859" y="9519"/>
                </a:lnTo>
                <a:lnTo>
                  <a:pt x="410522" y="10471"/>
                </a:lnTo>
                <a:lnTo>
                  <a:pt x="416549" y="12057"/>
                </a:lnTo>
                <a:lnTo>
                  <a:pt x="422894" y="14278"/>
                </a:lnTo>
                <a:lnTo>
                  <a:pt x="428288" y="16816"/>
                </a:lnTo>
                <a:lnTo>
                  <a:pt x="433681" y="19989"/>
                </a:lnTo>
                <a:lnTo>
                  <a:pt x="439074" y="23162"/>
                </a:lnTo>
                <a:lnTo>
                  <a:pt x="443833" y="26970"/>
                </a:lnTo>
                <a:lnTo>
                  <a:pt x="448592" y="30777"/>
                </a:lnTo>
                <a:lnTo>
                  <a:pt x="453033" y="34585"/>
                </a:lnTo>
                <a:lnTo>
                  <a:pt x="462550" y="43152"/>
                </a:lnTo>
                <a:lnTo>
                  <a:pt x="471434" y="51401"/>
                </a:lnTo>
                <a:lnTo>
                  <a:pt x="476510" y="55843"/>
                </a:lnTo>
                <a:lnTo>
                  <a:pt x="481268" y="59651"/>
                </a:lnTo>
                <a:lnTo>
                  <a:pt x="486027" y="63141"/>
                </a:lnTo>
                <a:lnTo>
                  <a:pt x="491738" y="66314"/>
                </a:lnTo>
                <a:lnTo>
                  <a:pt x="497131" y="69170"/>
                </a:lnTo>
                <a:lnTo>
                  <a:pt x="502841" y="72025"/>
                </a:lnTo>
                <a:lnTo>
                  <a:pt x="509186" y="73929"/>
                </a:lnTo>
                <a:lnTo>
                  <a:pt x="515531" y="75198"/>
                </a:lnTo>
                <a:lnTo>
                  <a:pt x="522194" y="76150"/>
                </a:lnTo>
                <a:lnTo>
                  <a:pt x="529808" y="76150"/>
                </a:lnTo>
                <a:lnTo>
                  <a:pt x="537739" y="75515"/>
                </a:lnTo>
                <a:lnTo>
                  <a:pt x="546304" y="74246"/>
                </a:lnTo>
                <a:lnTo>
                  <a:pt x="557408" y="68218"/>
                </a:lnTo>
                <a:lnTo>
                  <a:pt x="568195" y="62824"/>
                </a:lnTo>
                <a:lnTo>
                  <a:pt x="587864" y="51719"/>
                </a:lnTo>
                <a:lnTo>
                  <a:pt x="605313" y="41882"/>
                </a:lnTo>
                <a:lnTo>
                  <a:pt x="620858" y="32681"/>
                </a:lnTo>
                <a:lnTo>
                  <a:pt x="635452" y="24749"/>
                </a:lnTo>
                <a:lnTo>
                  <a:pt x="648776" y="17134"/>
                </a:lnTo>
                <a:lnTo>
                  <a:pt x="655438" y="13961"/>
                </a:lnTo>
                <a:lnTo>
                  <a:pt x="661784" y="11422"/>
                </a:lnTo>
                <a:lnTo>
                  <a:pt x="668446" y="8884"/>
                </a:lnTo>
                <a:lnTo>
                  <a:pt x="675108" y="6663"/>
                </a:lnTo>
                <a:lnTo>
                  <a:pt x="682088" y="4759"/>
                </a:lnTo>
                <a:lnTo>
                  <a:pt x="688750" y="3173"/>
                </a:lnTo>
                <a:lnTo>
                  <a:pt x="695729" y="1586"/>
                </a:lnTo>
                <a:lnTo>
                  <a:pt x="703343" y="635"/>
                </a:lnTo>
                <a:lnTo>
                  <a:pt x="710957" y="31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lIns="112864" tIns="56432" rIns="112864" bIns="56432"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32" name=" 170"/>
          <p:cNvSpPr/>
          <p:nvPr/>
        </p:nvSpPr>
        <p:spPr>
          <a:xfrm>
            <a:off x="2451693" y="4406333"/>
            <a:ext cx="647616" cy="360446"/>
          </a:xfrm>
          <a:prstGeom prst="round2Diag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12864" tIns="56432" rIns="112864" bIns="56432"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33" name=" 19"/>
          <p:cNvSpPr/>
          <p:nvPr/>
        </p:nvSpPr>
        <p:spPr bwMode="auto">
          <a:xfrm>
            <a:off x="2336496" y="2018181"/>
            <a:ext cx="916398" cy="504942"/>
          </a:xfrm>
          <a:custGeom>
            <a:avLst/>
            <a:gdLst>
              <a:gd name="T0" fmla="*/ 885340 w 6524"/>
              <a:gd name="T1" fmla="*/ 839496 h 4376"/>
              <a:gd name="T2" fmla="*/ 828693 w 6524"/>
              <a:gd name="T3" fmla="*/ 733209 h 4376"/>
              <a:gd name="T4" fmla="*/ 858184 w 6524"/>
              <a:gd name="T5" fmla="*/ 652033 h 4376"/>
              <a:gd name="T6" fmla="*/ 887676 w 6524"/>
              <a:gd name="T7" fmla="*/ 591881 h 4376"/>
              <a:gd name="T8" fmla="*/ 927096 w 6524"/>
              <a:gd name="T9" fmla="*/ 529102 h 4376"/>
              <a:gd name="T10" fmla="*/ 924176 w 6524"/>
              <a:gd name="T11" fmla="*/ 420186 h 4376"/>
              <a:gd name="T12" fmla="*/ 909576 w 6524"/>
              <a:gd name="T13" fmla="*/ 333754 h 4376"/>
              <a:gd name="T14" fmla="*/ 906948 w 6524"/>
              <a:gd name="T15" fmla="*/ 127603 h 4376"/>
              <a:gd name="T16" fmla="*/ 800661 w 6524"/>
              <a:gd name="T17" fmla="*/ 33872 h 4376"/>
              <a:gd name="T18" fmla="*/ 661085 w 6524"/>
              <a:gd name="T19" fmla="*/ 584 h 4376"/>
              <a:gd name="T20" fmla="*/ 510122 w 6524"/>
              <a:gd name="T21" fmla="*/ 41756 h 4376"/>
              <a:gd name="T22" fmla="*/ 417850 w 6524"/>
              <a:gd name="T23" fmla="*/ 149503 h 4376"/>
              <a:gd name="T24" fmla="*/ 409674 w 6524"/>
              <a:gd name="T25" fmla="*/ 359742 h 4376"/>
              <a:gd name="T26" fmla="*/ 397118 w 6524"/>
              <a:gd name="T27" fmla="*/ 436830 h 4376"/>
              <a:gd name="T28" fmla="*/ 420186 w 6524"/>
              <a:gd name="T29" fmla="*/ 571441 h 4376"/>
              <a:gd name="T30" fmla="*/ 465446 w 6524"/>
              <a:gd name="T31" fmla="*/ 597137 h 4376"/>
              <a:gd name="T32" fmla="*/ 510998 w 6524"/>
              <a:gd name="T33" fmla="*/ 762408 h 4376"/>
              <a:gd name="T34" fmla="*/ 427486 w 6524"/>
              <a:gd name="T35" fmla="*/ 869280 h 4376"/>
              <a:gd name="T36" fmla="*/ 56648 w 6524"/>
              <a:gd name="T37" fmla="*/ 1014695 h 4376"/>
              <a:gd name="T38" fmla="*/ 3212 w 6524"/>
              <a:gd name="T39" fmla="*/ 1073679 h 4376"/>
              <a:gd name="T40" fmla="*/ 1334726 w 6524"/>
              <a:gd name="T41" fmla="*/ 1073679 h 4376"/>
              <a:gd name="T42" fmla="*/ 1270779 w 6524"/>
              <a:gd name="T43" fmla="*/ 1009439 h 4376"/>
              <a:gd name="T44" fmla="*/ 1406850 w 6524"/>
              <a:gd name="T45" fmla="*/ 904612 h 4376"/>
              <a:gd name="T46" fmla="*/ 1298227 w 6524"/>
              <a:gd name="T47" fmla="*/ 822560 h 4376"/>
              <a:gd name="T48" fmla="*/ 1324506 w 6524"/>
              <a:gd name="T49" fmla="*/ 770292 h 4376"/>
              <a:gd name="T50" fmla="*/ 1336186 w 6524"/>
              <a:gd name="T51" fmla="*/ 705761 h 4376"/>
              <a:gd name="T52" fmla="*/ 1371518 w 6524"/>
              <a:gd name="T53" fmla="*/ 671305 h 4376"/>
              <a:gd name="T54" fmla="*/ 1378526 w 6524"/>
              <a:gd name="T55" fmla="*/ 581661 h 4376"/>
              <a:gd name="T56" fmla="*/ 1365094 w 6524"/>
              <a:gd name="T57" fmla="*/ 511582 h 4376"/>
              <a:gd name="T58" fmla="*/ 1359838 w 6524"/>
              <a:gd name="T59" fmla="*/ 353902 h 4376"/>
              <a:gd name="T60" fmla="*/ 1265815 w 6524"/>
              <a:gd name="T61" fmla="*/ 286743 h 4376"/>
              <a:gd name="T62" fmla="*/ 1161571 w 6524"/>
              <a:gd name="T63" fmla="*/ 277399 h 4376"/>
              <a:gd name="T64" fmla="*/ 1043896 w 6524"/>
              <a:gd name="T65" fmla="*/ 329374 h 4376"/>
              <a:gd name="T66" fmla="*/ 1002724 w 6524"/>
              <a:gd name="T67" fmla="*/ 442086 h 4376"/>
              <a:gd name="T68" fmla="*/ 1010316 w 6524"/>
              <a:gd name="T69" fmla="*/ 560345 h 4376"/>
              <a:gd name="T70" fmla="*/ 1008564 w 6524"/>
              <a:gd name="T71" fmla="*/ 660793 h 4376"/>
              <a:gd name="T72" fmla="*/ 1045648 w 6524"/>
              <a:gd name="T73" fmla="*/ 699337 h 4376"/>
              <a:gd name="T74" fmla="*/ 1076599 w 6524"/>
              <a:gd name="T75" fmla="*/ 806792 h 4376"/>
              <a:gd name="T76" fmla="*/ 1107551 w 6524"/>
              <a:gd name="T77" fmla="*/ 909284 h 4376"/>
              <a:gd name="T78" fmla="*/ 1318082 w 6524"/>
              <a:gd name="T79" fmla="*/ 999803 h 4376"/>
              <a:gd name="T80" fmla="*/ 1366846 w 6524"/>
              <a:gd name="T81" fmla="*/ 1068131 h 4376"/>
              <a:gd name="T82" fmla="*/ 1666145 w 6524"/>
              <a:gd name="T83" fmla="*/ 1034843 h 4376"/>
              <a:gd name="T84" fmla="*/ 1606285 w 6524"/>
              <a:gd name="T85" fmla="*/ 986663 h 4376"/>
              <a:gd name="T86" fmla="*/ 1881932 w 6524"/>
              <a:gd name="T87" fmla="*/ 971187 h 4376"/>
              <a:gd name="T88" fmla="*/ 1692425 w 6524"/>
              <a:gd name="T89" fmla="*/ 895852 h 4376"/>
              <a:gd name="T90" fmla="*/ 1646873 w 6524"/>
              <a:gd name="T91" fmla="*/ 837160 h 4376"/>
              <a:gd name="T92" fmla="*/ 1666145 w 6524"/>
              <a:gd name="T93" fmla="*/ 787812 h 4376"/>
              <a:gd name="T94" fmla="*/ 1689213 w 6524"/>
              <a:gd name="T95" fmla="*/ 752772 h 4376"/>
              <a:gd name="T96" fmla="*/ 1703813 w 6524"/>
              <a:gd name="T97" fmla="*/ 691161 h 4376"/>
              <a:gd name="T98" fmla="*/ 1691549 w 6524"/>
              <a:gd name="T99" fmla="*/ 638893 h 4376"/>
              <a:gd name="T100" fmla="*/ 1686877 w 6524"/>
              <a:gd name="T101" fmla="*/ 515962 h 4376"/>
              <a:gd name="T102" fmla="*/ 1612709 w 6524"/>
              <a:gd name="T103" fmla="*/ 468950 h 4376"/>
              <a:gd name="T104" fmla="*/ 1509926 w 6524"/>
              <a:gd name="T105" fmla="*/ 478002 h 4376"/>
              <a:gd name="T106" fmla="*/ 1453862 w 6524"/>
              <a:gd name="T107" fmla="*/ 522678 h 4376"/>
              <a:gd name="T108" fmla="*/ 1439554 w 6524"/>
              <a:gd name="T109" fmla="*/ 618161 h 4376"/>
              <a:gd name="T110" fmla="*/ 1437218 w 6524"/>
              <a:gd name="T111" fmla="*/ 679481 h 4376"/>
              <a:gd name="T112" fmla="*/ 1455322 w 6524"/>
              <a:gd name="T113" fmla="*/ 756276 h 4376"/>
              <a:gd name="T114" fmla="*/ 1485398 w 6524"/>
              <a:gd name="T115" fmla="*/ 828692 h 4376"/>
              <a:gd name="T116" fmla="*/ 1457074 w 6524"/>
              <a:gd name="T117" fmla="*/ 891180 h 4376"/>
              <a:gd name="T118" fmla="*/ 1654757 w 6524"/>
              <a:gd name="T119" fmla="*/ 974691 h 4376"/>
              <a:gd name="T120" fmla="*/ 1699725 w 6524"/>
              <a:gd name="T121" fmla="*/ 1038931 h 437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6524" h="4376">
                <a:moveTo>
                  <a:pt x="4032" y="3336"/>
                </a:moveTo>
                <a:lnTo>
                  <a:pt x="4032" y="3336"/>
                </a:lnTo>
                <a:lnTo>
                  <a:pt x="3856" y="3260"/>
                </a:lnTo>
                <a:lnTo>
                  <a:pt x="3674" y="3182"/>
                </a:lnTo>
                <a:lnTo>
                  <a:pt x="3492" y="3105"/>
                </a:lnTo>
                <a:lnTo>
                  <a:pt x="3315" y="3031"/>
                </a:lnTo>
                <a:lnTo>
                  <a:pt x="3118" y="2977"/>
                </a:lnTo>
                <a:lnTo>
                  <a:pt x="3103" y="2966"/>
                </a:lnTo>
                <a:lnTo>
                  <a:pt x="3089" y="2952"/>
                </a:lnTo>
                <a:lnTo>
                  <a:pt x="3075" y="2934"/>
                </a:lnTo>
                <a:lnTo>
                  <a:pt x="3060" y="2916"/>
                </a:lnTo>
                <a:lnTo>
                  <a:pt x="3046" y="2896"/>
                </a:lnTo>
                <a:lnTo>
                  <a:pt x="3032" y="2875"/>
                </a:lnTo>
                <a:lnTo>
                  <a:pt x="3019" y="2852"/>
                </a:lnTo>
                <a:lnTo>
                  <a:pt x="3006" y="2829"/>
                </a:lnTo>
                <a:lnTo>
                  <a:pt x="2981" y="2781"/>
                </a:lnTo>
                <a:lnTo>
                  <a:pt x="2958" y="2735"/>
                </a:lnTo>
                <a:lnTo>
                  <a:pt x="2921" y="2655"/>
                </a:lnTo>
                <a:lnTo>
                  <a:pt x="2795" y="2636"/>
                </a:lnTo>
                <a:lnTo>
                  <a:pt x="2797" y="2612"/>
                </a:lnTo>
                <a:lnTo>
                  <a:pt x="2801" y="2591"/>
                </a:lnTo>
                <a:lnTo>
                  <a:pt x="2806" y="2571"/>
                </a:lnTo>
                <a:lnTo>
                  <a:pt x="2813" y="2554"/>
                </a:lnTo>
                <a:lnTo>
                  <a:pt x="2820" y="2538"/>
                </a:lnTo>
                <a:lnTo>
                  <a:pt x="2829" y="2525"/>
                </a:lnTo>
                <a:lnTo>
                  <a:pt x="2838" y="2511"/>
                </a:lnTo>
                <a:lnTo>
                  <a:pt x="2847" y="2498"/>
                </a:lnTo>
                <a:lnTo>
                  <a:pt x="2868" y="2475"/>
                </a:lnTo>
                <a:lnTo>
                  <a:pt x="2878" y="2463"/>
                </a:lnTo>
                <a:lnTo>
                  <a:pt x="2888" y="2450"/>
                </a:lnTo>
                <a:lnTo>
                  <a:pt x="2897" y="2436"/>
                </a:lnTo>
                <a:lnTo>
                  <a:pt x="2906" y="2421"/>
                </a:lnTo>
                <a:lnTo>
                  <a:pt x="2913" y="2404"/>
                </a:lnTo>
                <a:lnTo>
                  <a:pt x="2921" y="2386"/>
                </a:lnTo>
                <a:lnTo>
                  <a:pt x="2926" y="2367"/>
                </a:lnTo>
                <a:lnTo>
                  <a:pt x="2930" y="2349"/>
                </a:lnTo>
                <a:lnTo>
                  <a:pt x="2933" y="2331"/>
                </a:lnTo>
                <a:lnTo>
                  <a:pt x="2935" y="2312"/>
                </a:lnTo>
                <a:lnTo>
                  <a:pt x="2937" y="2272"/>
                </a:lnTo>
                <a:lnTo>
                  <a:pt x="2939" y="2233"/>
                </a:lnTo>
                <a:lnTo>
                  <a:pt x="2942" y="2194"/>
                </a:lnTo>
                <a:lnTo>
                  <a:pt x="2944" y="2175"/>
                </a:lnTo>
                <a:lnTo>
                  <a:pt x="2947" y="2155"/>
                </a:lnTo>
                <a:lnTo>
                  <a:pt x="2951" y="2137"/>
                </a:lnTo>
                <a:lnTo>
                  <a:pt x="2956" y="2119"/>
                </a:lnTo>
                <a:lnTo>
                  <a:pt x="2963" y="2102"/>
                </a:lnTo>
                <a:lnTo>
                  <a:pt x="2971" y="2085"/>
                </a:lnTo>
                <a:lnTo>
                  <a:pt x="2977" y="2074"/>
                </a:lnTo>
                <a:lnTo>
                  <a:pt x="2984" y="2065"/>
                </a:lnTo>
                <a:lnTo>
                  <a:pt x="2993" y="2057"/>
                </a:lnTo>
                <a:lnTo>
                  <a:pt x="3002" y="2050"/>
                </a:lnTo>
                <a:lnTo>
                  <a:pt x="3011" y="2043"/>
                </a:lnTo>
                <a:lnTo>
                  <a:pt x="3021" y="2038"/>
                </a:lnTo>
                <a:lnTo>
                  <a:pt x="3040" y="2027"/>
                </a:lnTo>
                <a:lnTo>
                  <a:pt x="3061" y="2015"/>
                </a:lnTo>
                <a:lnTo>
                  <a:pt x="3081" y="2004"/>
                </a:lnTo>
                <a:lnTo>
                  <a:pt x="3090" y="1998"/>
                </a:lnTo>
                <a:lnTo>
                  <a:pt x="3098" y="1991"/>
                </a:lnTo>
                <a:lnTo>
                  <a:pt x="3106" y="1983"/>
                </a:lnTo>
                <a:lnTo>
                  <a:pt x="3113" y="1974"/>
                </a:lnTo>
                <a:lnTo>
                  <a:pt x="3119" y="1965"/>
                </a:lnTo>
                <a:lnTo>
                  <a:pt x="3125" y="1955"/>
                </a:lnTo>
                <a:lnTo>
                  <a:pt x="3137" y="1933"/>
                </a:lnTo>
                <a:lnTo>
                  <a:pt x="3147" y="1910"/>
                </a:lnTo>
                <a:lnTo>
                  <a:pt x="3155" y="1886"/>
                </a:lnTo>
                <a:lnTo>
                  <a:pt x="3163" y="1860"/>
                </a:lnTo>
                <a:lnTo>
                  <a:pt x="3169" y="1836"/>
                </a:lnTo>
                <a:lnTo>
                  <a:pt x="3175" y="1812"/>
                </a:lnTo>
                <a:lnTo>
                  <a:pt x="3179" y="1789"/>
                </a:lnTo>
                <a:lnTo>
                  <a:pt x="3186" y="1749"/>
                </a:lnTo>
                <a:lnTo>
                  <a:pt x="3192" y="1705"/>
                </a:lnTo>
                <a:lnTo>
                  <a:pt x="3196" y="1659"/>
                </a:lnTo>
                <a:lnTo>
                  <a:pt x="3197" y="1637"/>
                </a:lnTo>
                <a:lnTo>
                  <a:pt x="3198" y="1614"/>
                </a:lnTo>
                <a:lnTo>
                  <a:pt x="3197" y="1590"/>
                </a:lnTo>
                <a:lnTo>
                  <a:pt x="3196" y="1568"/>
                </a:lnTo>
                <a:lnTo>
                  <a:pt x="3194" y="1545"/>
                </a:lnTo>
                <a:lnTo>
                  <a:pt x="3191" y="1522"/>
                </a:lnTo>
                <a:lnTo>
                  <a:pt x="3186" y="1501"/>
                </a:lnTo>
                <a:lnTo>
                  <a:pt x="3181" y="1480"/>
                </a:lnTo>
                <a:lnTo>
                  <a:pt x="3174" y="1459"/>
                </a:lnTo>
                <a:lnTo>
                  <a:pt x="3165" y="1439"/>
                </a:lnTo>
                <a:lnTo>
                  <a:pt x="3155" y="1419"/>
                </a:lnTo>
                <a:lnTo>
                  <a:pt x="3146" y="1403"/>
                </a:lnTo>
                <a:lnTo>
                  <a:pt x="3138" y="1389"/>
                </a:lnTo>
                <a:lnTo>
                  <a:pt x="3131" y="1375"/>
                </a:lnTo>
                <a:lnTo>
                  <a:pt x="3124" y="1361"/>
                </a:lnTo>
                <a:lnTo>
                  <a:pt x="3119" y="1345"/>
                </a:lnTo>
                <a:lnTo>
                  <a:pt x="3114" y="1326"/>
                </a:lnTo>
                <a:lnTo>
                  <a:pt x="3111" y="1302"/>
                </a:lnTo>
                <a:lnTo>
                  <a:pt x="3110" y="1283"/>
                </a:lnTo>
                <a:lnTo>
                  <a:pt x="3109" y="1261"/>
                </a:lnTo>
                <a:lnTo>
                  <a:pt x="3110" y="1234"/>
                </a:lnTo>
                <a:lnTo>
                  <a:pt x="3111" y="1206"/>
                </a:lnTo>
                <a:lnTo>
                  <a:pt x="3115" y="1143"/>
                </a:lnTo>
                <a:lnTo>
                  <a:pt x="3120" y="1075"/>
                </a:lnTo>
                <a:lnTo>
                  <a:pt x="3133" y="949"/>
                </a:lnTo>
                <a:lnTo>
                  <a:pt x="3137" y="901"/>
                </a:lnTo>
                <a:lnTo>
                  <a:pt x="3139" y="868"/>
                </a:lnTo>
                <a:lnTo>
                  <a:pt x="3140" y="809"/>
                </a:lnTo>
                <a:lnTo>
                  <a:pt x="3140" y="751"/>
                </a:lnTo>
                <a:lnTo>
                  <a:pt x="3138" y="694"/>
                </a:lnTo>
                <a:lnTo>
                  <a:pt x="3135" y="637"/>
                </a:lnTo>
                <a:lnTo>
                  <a:pt x="3130" y="580"/>
                </a:lnTo>
                <a:lnTo>
                  <a:pt x="3126" y="552"/>
                </a:lnTo>
                <a:lnTo>
                  <a:pt x="3122" y="523"/>
                </a:lnTo>
                <a:lnTo>
                  <a:pt x="3117" y="495"/>
                </a:lnTo>
                <a:lnTo>
                  <a:pt x="3112" y="465"/>
                </a:lnTo>
                <a:lnTo>
                  <a:pt x="3106" y="437"/>
                </a:lnTo>
                <a:lnTo>
                  <a:pt x="3099" y="408"/>
                </a:lnTo>
                <a:lnTo>
                  <a:pt x="3091" y="385"/>
                </a:lnTo>
                <a:lnTo>
                  <a:pt x="3081" y="361"/>
                </a:lnTo>
                <a:lnTo>
                  <a:pt x="3067" y="333"/>
                </a:lnTo>
                <a:lnTo>
                  <a:pt x="3058" y="317"/>
                </a:lnTo>
                <a:lnTo>
                  <a:pt x="3049" y="301"/>
                </a:lnTo>
                <a:lnTo>
                  <a:pt x="3039" y="286"/>
                </a:lnTo>
                <a:lnTo>
                  <a:pt x="3029" y="272"/>
                </a:lnTo>
                <a:lnTo>
                  <a:pt x="3017" y="258"/>
                </a:lnTo>
                <a:lnTo>
                  <a:pt x="3005" y="244"/>
                </a:lnTo>
                <a:lnTo>
                  <a:pt x="2993" y="234"/>
                </a:lnTo>
                <a:lnTo>
                  <a:pt x="2979" y="225"/>
                </a:lnTo>
                <a:lnTo>
                  <a:pt x="2832" y="200"/>
                </a:lnTo>
                <a:lnTo>
                  <a:pt x="2742" y="116"/>
                </a:lnTo>
                <a:lnTo>
                  <a:pt x="2707" y="95"/>
                </a:lnTo>
                <a:lnTo>
                  <a:pt x="2673" y="78"/>
                </a:lnTo>
                <a:lnTo>
                  <a:pt x="2638" y="62"/>
                </a:lnTo>
                <a:lnTo>
                  <a:pt x="2604" y="48"/>
                </a:lnTo>
                <a:lnTo>
                  <a:pt x="2568" y="36"/>
                </a:lnTo>
                <a:lnTo>
                  <a:pt x="2534" y="26"/>
                </a:lnTo>
                <a:lnTo>
                  <a:pt x="2500" y="18"/>
                </a:lnTo>
                <a:lnTo>
                  <a:pt x="2466" y="11"/>
                </a:lnTo>
                <a:lnTo>
                  <a:pt x="2432" y="6"/>
                </a:lnTo>
                <a:lnTo>
                  <a:pt x="2397" y="3"/>
                </a:lnTo>
                <a:lnTo>
                  <a:pt x="2364" y="1"/>
                </a:lnTo>
                <a:lnTo>
                  <a:pt x="2330" y="0"/>
                </a:lnTo>
                <a:lnTo>
                  <a:pt x="2297" y="0"/>
                </a:lnTo>
                <a:lnTo>
                  <a:pt x="2264" y="2"/>
                </a:lnTo>
                <a:lnTo>
                  <a:pt x="2232" y="4"/>
                </a:lnTo>
                <a:lnTo>
                  <a:pt x="2199" y="8"/>
                </a:lnTo>
                <a:lnTo>
                  <a:pt x="2168" y="13"/>
                </a:lnTo>
                <a:lnTo>
                  <a:pt x="2136" y="18"/>
                </a:lnTo>
                <a:lnTo>
                  <a:pt x="2106" y="24"/>
                </a:lnTo>
                <a:lnTo>
                  <a:pt x="2076" y="31"/>
                </a:lnTo>
                <a:lnTo>
                  <a:pt x="2047" y="38"/>
                </a:lnTo>
                <a:lnTo>
                  <a:pt x="2018" y="47"/>
                </a:lnTo>
                <a:lnTo>
                  <a:pt x="1963" y="63"/>
                </a:lnTo>
                <a:lnTo>
                  <a:pt x="1910" y="81"/>
                </a:lnTo>
                <a:lnTo>
                  <a:pt x="1861" y="98"/>
                </a:lnTo>
                <a:lnTo>
                  <a:pt x="1816" y="117"/>
                </a:lnTo>
                <a:lnTo>
                  <a:pt x="1774" y="133"/>
                </a:lnTo>
                <a:lnTo>
                  <a:pt x="1747" y="143"/>
                </a:lnTo>
                <a:lnTo>
                  <a:pt x="1719" y="155"/>
                </a:lnTo>
                <a:lnTo>
                  <a:pt x="1692" y="169"/>
                </a:lnTo>
                <a:lnTo>
                  <a:pt x="1667" y="186"/>
                </a:lnTo>
                <a:lnTo>
                  <a:pt x="1641" y="203"/>
                </a:lnTo>
                <a:lnTo>
                  <a:pt x="1618" y="222"/>
                </a:lnTo>
                <a:lnTo>
                  <a:pt x="1595" y="243"/>
                </a:lnTo>
                <a:lnTo>
                  <a:pt x="1572" y="267"/>
                </a:lnTo>
                <a:lnTo>
                  <a:pt x="1550" y="291"/>
                </a:lnTo>
                <a:lnTo>
                  <a:pt x="1530" y="318"/>
                </a:lnTo>
                <a:lnTo>
                  <a:pt x="1510" y="346"/>
                </a:lnTo>
                <a:lnTo>
                  <a:pt x="1492" y="376"/>
                </a:lnTo>
                <a:lnTo>
                  <a:pt x="1475" y="408"/>
                </a:lnTo>
                <a:lnTo>
                  <a:pt x="1460" y="441"/>
                </a:lnTo>
                <a:lnTo>
                  <a:pt x="1444" y="476"/>
                </a:lnTo>
                <a:lnTo>
                  <a:pt x="1431" y="512"/>
                </a:lnTo>
                <a:lnTo>
                  <a:pt x="1419" y="550"/>
                </a:lnTo>
                <a:lnTo>
                  <a:pt x="1408" y="589"/>
                </a:lnTo>
                <a:lnTo>
                  <a:pt x="1398" y="631"/>
                </a:lnTo>
                <a:lnTo>
                  <a:pt x="1390" y="673"/>
                </a:lnTo>
                <a:lnTo>
                  <a:pt x="1383" y="717"/>
                </a:lnTo>
                <a:lnTo>
                  <a:pt x="1377" y="763"/>
                </a:lnTo>
                <a:lnTo>
                  <a:pt x="1373" y="809"/>
                </a:lnTo>
                <a:lnTo>
                  <a:pt x="1371" y="857"/>
                </a:lnTo>
                <a:lnTo>
                  <a:pt x="1371" y="907"/>
                </a:lnTo>
                <a:lnTo>
                  <a:pt x="1372" y="958"/>
                </a:lnTo>
                <a:lnTo>
                  <a:pt x="1374" y="1010"/>
                </a:lnTo>
                <a:lnTo>
                  <a:pt x="1378" y="1064"/>
                </a:lnTo>
                <a:lnTo>
                  <a:pt x="1385" y="1119"/>
                </a:lnTo>
                <a:lnTo>
                  <a:pt x="1393" y="1176"/>
                </a:lnTo>
                <a:lnTo>
                  <a:pt x="1403" y="1232"/>
                </a:lnTo>
                <a:lnTo>
                  <a:pt x="1414" y="1291"/>
                </a:lnTo>
                <a:lnTo>
                  <a:pt x="1417" y="1311"/>
                </a:lnTo>
                <a:lnTo>
                  <a:pt x="1418" y="1330"/>
                </a:lnTo>
                <a:lnTo>
                  <a:pt x="1417" y="1346"/>
                </a:lnTo>
                <a:lnTo>
                  <a:pt x="1415" y="1362"/>
                </a:lnTo>
                <a:lnTo>
                  <a:pt x="1411" y="1377"/>
                </a:lnTo>
                <a:lnTo>
                  <a:pt x="1406" y="1392"/>
                </a:lnTo>
                <a:lnTo>
                  <a:pt x="1400" y="1405"/>
                </a:lnTo>
                <a:lnTo>
                  <a:pt x="1394" y="1418"/>
                </a:lnTo>
                <a:lnTo>
                  <a:pt x="1382" y="1441"/>
                </a:lnTo>
                <a:lnTo>
                  <a:pt x="1369" y="1464"/>
                </a:lnTo>
                <a:lnTo>
                  <a:pt x="1365" y="1474"/>
                </a:lnTo>
                <a:lnTo>
                  <a:pt x="1362" y="1485"/>
                </a:lnTo>
                <a:lnTo>
                  <a:pt x="1360" y="1496"/>
                </a:lnTo>
                <a:lnTo>
                  <a:pt x="1360" y="1507"/>
                </a:lnTo>
                <a:lnTo>
                  <a:pt x="1364" y="1563"/>
                </a:lnTo>
                <a:lnTo>
                  <a:pt x="1369" y="1631"/>
                </a:lnTo>
                <a:lnTo>
                  <a:pt x="1372" y="1668"/>
                </a:lnTo>
                <a:lnTo>
                  <a:pt x="1376" y="1706"/>
                </a:lnTo>
                <a:lnTo>
                  <a:pt x="1382" y="1746"/>
                </a:lnTo>
                <a:lnTo>
                  <a:pt x="1387" y="1784"/>
                </a:lnTo>
                <a:lnTo>
                  <a:pt x="1395" y="1823"/>
                </a:lnTo>
                <a:lnTo>
                  <a:pt x="1403" y="1859"/>
                </a:lnTo>
                <a:lnTo>
                  <a:pt x="1413" y="1895"/>
                </a:lnTo>
                <a:lnTo>
                  <a:pt x="1419" y="1911"/>
                </a:lnTo>
                <a:lnTo>
                  <a:pt x="1425" y="1927"/>
                </a:lnTo>
                <a:lnTo>
                  <a:pt x="1432" y="1942"/>
                </a:lnTo>
                <a:lnTo>
                  <a:pt x="1439" y="1957"/>
                </a:lnTo>
                <a:lnTo>
                  <a:pt x="1447" y="1971"/>
                </a:lnTo>
                <a:lnTo>
                  <a:pt x="1456" y="1983"/>
                </a:lnTo>
                <a:lnTo>
                  <a:pt x="1465" y="1994"/>
                </a:lnTo>
                <a:lnTo>
                  <a:pt x="1475" y="2005"/>
                </a:lnTo>
                <a:lnTo>
                  <a:pt x="1485" y="2014"/>
                </a:lnTo>
                <a:lnTo>
                  <a:pt x="1496" y="2022"/>
                </a:lnTo>
                <a:lnTo>
                  <a:pt x="1504" y="2026"/>
                </a:lnTo>
                <a:lnTo>
                  <a:pt x="1516" y="2030"/>
                </a:lnTo>
                <a:lnTo>
                  <a:pt x="1550" y="2038"/>
                </a:lnTo>
                <a:lnTo>
                  <a:pt x="1580" y="2045"/>
                </a:lnTo>
                <a:lnTo>
                  <a:pt x="1591" y="2046"/>
                </a:lnTo>
                <a:lnTo>
                  <a:pt x="1593" y="2046"/>
                </a:lnTo>
                <a:lnTo>
                  <a:pt x="1594" y="2045"/>
                </a:lnTo>
                <a:lnTo>
                  <a:pt x="1629" y="2421"/>
                </a:lnTo>
                <a:lnTo>
                  <a:pt x="1635" y="2436"/>
                </a:lnTo>
                <a:lnTo>
                  <a:pt x="1642" y="2450"/>
                </a:lnTo>
                <a:lnTo>
                  <a:pt x="1650" y="2462"/>
                </a:lnTo>
                <a:lnTo>
                  <a:pt x="1658" y="2473"/>
                </a:lnTo>
                <a:lnTo>
                  <a:pt x="1677" y="2493"/>
                </a:lnTo>
                <a:lnTo>
                  <a:pt x="1695" y="2514"/>
                </a:lnTo>
                <a:lnTo>
                  <a:pt x="1704" y="2524"/>
                </a:lnTo>
                <a:lnTo>
                  <a:pt x="1713" y="2536"/>
                </a:lnTo>
                <a:lnTo>
                  <a:pt x="1721" y="2548"/>
                </a:lnTo>
                <a:lnTo>
                  <a:pt x="1730" y="2561"/>
                </a:lnTo>
                <a:lnTo>
                  <a:pt x="1738" y="2575"/>
                </a:lnTo>
                <a:lnTo>
                  <a:pt x="1744" y="2593"/>
                </a:lnTo>
                <a:lnTo>
                  <a:pt x="1750" y="2611"/>
                </a:lnTo>
                <a:lnTo>
                  <a:pt x="1754" y="2631"/>
                </a:lnTo>
                <a:lnTo>
                  <a:pt x="1661" y="2655"/>
                </a:lnTo>
                <a:lnTo>
                  <a:pt x="1623" y="2735"/>
                </a:lnTo>
                <a:lnTo>
                  <a:pt x="1601" y="2781"/>
                </a:lnTo>
                <a:lnTo>
                  <a:pt x="1575" y="2829"/>
                </a:lnTo>
                <a:lnTo>
                  <a:pt x="1563" y="2852"/>
                </a:lnTo>
                <a:lnTo>
                  <a:pt x="1549" y="2875"/>
                </a:lnTo>
                <a:lnTo>
                  <a:pt x="1536" y="2896"/>
                </a:lnTo>
                <a:lnTo>
                  <a:pt x="1522" y="2916"/>
                </a:lnTo>
                <a:lnTo>
                  <a:pt x="1507" y="2934"/>
                </a:lnTo>
                <a:lnTo>
                  <a:pt x="1493" y="2952"/>
                </a:lnTo>
                <a:lnTo>
                  <a:pt x="1478" y="2966"/>
                </a:lnTo>
                <a:lnTo>
                  <a:pt x="1464" y="2977"/>
                </a:lnTo>
                <a:lnTo>
                  <a:pt x="1266" y="3031"/>
                </a:lnTo>
                <a:lnTo>
                  <a:pt x="1089" y="3105"/>
                </a:lnTo>
                <a:lnTo>
                  <a:pt x="908" y="3182"/>
                </a:lnTo>
                <a:lnTo>
                  <a:pt x="726" y="3260"/>
                </a:lnTo>
                <a:lnTo>
                  <a:pt x="549" y="3336"/>
                </a:lnTo>
                <a:lnTo>
                  <a:pt x="509" y="3352"/>
                </a:lnTo>
                <a:lnTo>
                  <a:pt x="469" y="3367"/>
                </a:lnTo>
                <a:lnTo>
                  <a:pt x="386" y="3396"/>
                </a:lnTo>
                <a:lnTo>
                  <a:pt x="346" y="3410"/>
                </a:lnTo>
                <a:lnTo>
                  <a:pt x="306" y="3424"/>
                </a:lnTo>
                <a:lnTo>
                  <a:pt x="267" y="3440"/>
                </a:lnTo>
                <a:lnTo>
                  <a:pt x="229" y="3457"/>
                </a:lnTo>
                <a:lnTo>
                  <a:pt x="194" y="3475"/>
                </a:lnTo>
                <a:lnTo>
                  <a:pt x="175" y="3485"/>
                </a:lnTo>
                <a:lnTo>
                  <a:pt x="159" y="3495"/>
                </a:lnTo>
                <a:lnTo>
                  <a:pt x="143" y="3507"/>
                </a:lnTo>
                <a:lnTo>
                  <a:pt x="127" y="3518"/>
                </a:lnTo>
                <a:lnTo>
                  <a:pt x="111" y="3530"/>
                </a:lnTo>
                <a:lnTo>
                  <a:pt x="97" y="3543"/>
                </a:lnTo>
                <a:lnTo>
                  <a:pt x="83" y="3556"/>
                </a:lnTo>
                <a:lnTo>
                  <a:pt x="71" y="3571"/>
                </a:lnTo>
                <a:lnTo>
                  <a:pt x="59" y="3586"/>
                </a:lnTo>
                <a:lnTo>
                  <a:pt x="46" y="3602"/>
                </a:lnTo>
                <a:lnTo>
                  <a:pt x="36" y="3619"/>
                </a:lnTo>
                <a:lnTo>
                  <a:pt x="27" y="3637"/>
                </a:lnTo>
                <a:lnTo>
                  <a:pt x="18" y="3657"/>
                </a:lnTo>
                <a:lnTo>
                  <a:pt x="11" y="3677"/>
                </a:lnTo>
                <a:lnTo>
                  <a:pt x="10" y="3742"/>
                </a:lnTo>
                <a:lnTo>
                  <a:pt x="9" y="3821"/>
                </a:lnTo>
                <a:lnTo>
                  <a:pt x="4" y="4009"/>
                </a:lnTo>
                <a:lnTo>
                  <a:pt x="1" y="4204"/>
                </a:lnTo>
                <a:lnTo>
                  <a:pt x="0" y="4296"/>
                </a:lnTo>
                <a:lnTo>
                  <a:pt x="1" y="4376"/>
                </a:lnTo>
                <a:lnTo>
                  <a:pt x="4581" y="4376"/>
                </a:lnTo>
                <a:lnTo>
                  <a:pt x="4581" y="4296"/>
                </a:lnTo>
                <a:lnTo>
                  <a:pt x="4581" y="4204"/>
                </a:lnTo>
                <a:lnTo>
                  <a:pt x="4577" y="4009"/>
                </a:lnTo>
                <a:lnTo>
                  <a:pt x="4573" y="3821"/>
                </a:lnTo>
                <a:lnTo>
                  <a:pt x="4571" y="3742"/>
                </a:lnTo>
                <a:lnTo>
                  <a:pt x="4571" y="3677"/>
                </a:lnTo>
                <a:lnTo>
                  <a:pt x="4563" y="3657"/>
                </a:lnTo>
                <a:lnTo>
                  <a:pt x="4555" y="3637"/>
                </a:lnTo>
                <a:lnTo>
                  <a:pt x="4545" y="3619"/>
                </a:lnTo>
                <a:lnTo>
                  <a:pt x="4535" y="3602"/>
                </a:lnTo>
                <a:lnTo>
                  <a:pt x="4523" y="3586"/>
                </a:lnTo>
                <a:lnTo>
                  <a:pt x="4511" y="3571"/>
                </a:lnTo>
                <a:lnTo>
                  <a:pt x="4498" y="3556"/>
                </a:lnTo>
                <a:lnTo>
                  <a:pt x="4484" y="3543"/>
                </a:lnTo>
                <a:lnTo>
                  <a:pt x="4470" y="3530"/>
                </a:lnTo>
                <a:lnTo>
                  <a:pt x="4454" y="3518"/>
                </a:lnTo>
                <a:lnTo>
                  <a:pt x="4439" y="3507"/>
                </a:lnTo>
                <a:lnTo>
                  <a:pt x="4423" y="3495"/>
                </a:lnTo>
                <a:lnTo>
                  <a:pt x="4406" y="3485"/>
                </a:lnTo>
                <a:lnTo>
                  <a:pt x="4388" y="3475"/>
                </a:lnTo>
                <a:lnTo>
                  <a:pt x="4352" y="3457"/>
                </a:lnTo>
                <a:lnTo>
                  <a:pt x="4314" y="3440"/>
                </a:lnTo>
                <a:lnTo>
                  <a:pt x="4275" y="3424"/>
                </a:lnTo>
                <a:lnTo>
                  <a:pt x="4235" y="3410"/>
                </a:lnTo>
                <a:lnTo>
                  <a:pt x="4195" y="3396"/>
                </a:lnTo>
                <a:lnTo>
                  <a:pt x="4113" y="3367"/>
                </a:lnTo>
                <a:lnTo>
                  <a:pt x="4073" y="3352"/>
                </a:lnTo>
                <a:lnTo>
                  <a:pt x="4032" y="3336"/>
                </a:lnTo>
                <a:close/>
                <a:moveTo>
                  <a:pt x="5329" y="3316"/>
                </a:moveTo>
                <a:lnTo>
                  <a:pt x="5329" y="3316"/>
                </a:lnTo>
                <a:lnTo>
                  <a:pt x="5202" y="3262"/>
                </a:lnTo>
                <a:lnTo>
                  <a:pt x="5073" y="3206"/>
                </a:lnTo>
                <a:lnTo>
                  <a:pt x="4943" y="3151"/>
                </a:lnTo>
                <a:lnTo>
                  <a:pt x="4818" y="3098"/>
                </a:lnTo>
                <a:lnTo>
                  <a:pt x="4677" y="3060"/>
                </a:lnTo>
                <a:lnTo>
                  <a:pt x="4666" y="3052"/>
                </a:lnTo>
                <a:lnTo>
                  <a:pt x="4656" y="3042"/>
                </a:lnTo>
                <a:lnTo>
                  <a:pt x="4645" y="3030"/>
                </a:lnTo>
                <a:lnTo>
                  <a:pt x="4635" y="3017"/>
                </a:lnTo>
                <a:lnTo>
                  <a:pt x="4625" y="3002"/>
                </a:lnTo>
                <a:lnTo>
                  <a:pt x="4616" y="2987"/>
                </a:lnTo>
                <a:lnTo>
                  <a:pt x="4596" y="2955"/>
                </a:lnTo>
                <a:lnTo>
                  <a:pt x="4579" y="2920"/>
                </a:lnTo>
                <a:lnTo>
                  <a:pt x="4563" y="2887"/>
                </a:lnTo>
                <a:lnTo>
                  <a:pt x="4536" y="2830"/>
                </a:lnTo>
                <a:lnTo>
                  <a:pt x="4446" y="2817"/>
                </a:lnTo>
                <a:lnTo>
                  <a:pt x="4448" y="2800"/>
                </a:lnTo>
                <a:lnTo>
                  <a:pt x="4450" y="2784"/>
                </a:lnTo>
                <a:lnTo>
                  <a:pt x="4454" y="2770"/>
                </a:lnTo>
                <a:lnTo>
                  <a:pt x="4459" y="2758"/>
                </a:lnTo>
                <a:lnTo>
                  <a:pt x="4465" y="2747"/>
                </a:lnTo>
                <a:lnTo>
                  <a:pt x="4471" y="2737"/>
                </a:lnTo>
                <a:lnTo>
                  <a:pt x="4477" y="2728"/>
                </a:lnTo>
                <a:lnTo>
                  <a:pt x="4484" y="2718"/>
                </a:lnTo>
                <a:lnTo>
                  <a:pt x="4498" y="2702"/>
                </a:lnTo>
                <a:lnTo>
                  <a:pt x="4512" y="2684"/>
                </a:lnTo>
                <a:lnTo>
                  <a:pt x="4519" y="2674"/>
                </a:lnTo>
                <a:lnTo>
                  <a:pt x="4525" y="2664"/>
                </a:lnTo>
                <a:lnTo>
                  <a:pt x="4532" y="2651"/>
                </a:lnTo>
                <a:lnTo>
                  <a:pt x="4536" y="2638"/>
                </a:lnTo>
                <a:lnTo>
                  <a:pt x="4540" y="2625"/>
                </a:lnTo>
                <a:lnTo>
                  <a:pt x="4543" y="2612"/>
                </a:lnTo>
                <a:lnTo>
                  <a:pt x="4545" y="2599"/>
                </a:lnTo>
                <a:lnTo>
                  <a:pt x="4546" y="2586"/>
                </a:lnTo>
                <a:lnTo>
                  <a:pt x="4548" y="2557"/>
                </a:lnTo>
                <a:lnTo>
                  <a:pt x="4549" y="2530"/>
                </a:lnTo>
                <a:lnTo>
                  <a:pt x="4551" y="2501"/>
                </a:lnTo>
                <a:lnTo>
                  <a:pt x="4553" y="2488"/>
                </a:lnTo>
                <a:lnTo>
                  <a:pt x="4555" y="2474"/>
                </a:lnTo>
                <a:lnTo>
                  <a:pt x="4558" y="2461"/>
                </a:lnTo>
                <a:lnTo>
                  <a:pt x="4562" y="2449"/>
                </a:lnTo>
                <a:lnTo>
                  <a:pt x="4566" y="2436"/>
                </a:lnTo>
                <a:lnTo>
                  <a:pt x="4572" y="2424"/>
                </a:lnTo>
                <a:lnTo>
                  <a:pt x="4576" y="2417"/>
                </a:lnTo>
                <a:lnTo>
                  <a:pt x="4581" y="2410"/>
                </a:lnTo>
                <a:lnTo>
                  <a:pt x="4587" y="2404"/>
                </a:lnTo>
                <a:lnTo>
                  <a:pt x="4593" y="2399"/>
                </a:lnTo>
                <a:lnTo>
                  <a:pt x="4608" y="2390"/>
                </a:lnTo>
                <a:lnTo>
                  <a:pt x="4622" y="2383"/>
                </a:lnTo>
                <a:lnTo>
                  <a:pt x="4636" y="2375"/>
                </a:lnTo>
                <a:lnTo>
                  <a:pt x="4650" y="2366"/>
                </a:lnTo>
                <a:lnTo>
                  <a:pt x="4656" y="2362"/>
                </a:lnTo>
                <a:lnTo>
                  <a:pt x="4662" y="2357"/>
                </a:lnTo>
                <a:lnTo>
                  <a:pt x="4668" y="2351"/>
                </a:lnTo>
                <a:lnTo>
                  <a:pt x="4674" y="2345"/>
                </a:lnTo>
                <a:lnTo>
                  <a:pt x="4682" y="2331"/>
                </a:lnTo>
                <a:lnTo>
                  <a:pt x="4690" y="2316"/>
                </a:lnTo>
                <a:lnTo>
                  <a:pt x="4697" y="2299"/>
                </a:lnTo>
                <a:lnTo>
                  <a:pt x="4703" y="2281"/>
                </a:lnTo>
                <a:lnTo>
                  <a:pt x="4709" y="2264"/>
                </a:lnTo>
                <a:lnTo>
                  <a:pt x="4713" y="2246"/>
                </a:lnTo>
                <a:lnTo>
                  <a:pt x="4720" y="2213"/>
                </a:lnTo>
                <a:lnTo>
                  <a:pt x="4725" y="2184"/>
                </a:lnTo>
                <a:lnTo>
                  <a:pt x="4729" y="2153"/>
                </a:lnTo>
                <a:lnTo>
                  <a:pt x="4732" y="2121"/>
                </a:lnTo>
                <a:lnTo>
                  <a:pt x="4733" y="2088"/>
                </a:lnTo>
                <a:lnTo>
                  <a:pt x="4733" y="2071"/>
                </a:lnTo>
                <a:lnTo>
                  <a:pt x="4732" y="2055"/>
                </a:lnTo>
                <a:lnTo>
                  <a:pt x="4731" y="2039"/>
                </a:lnTo>
                <a:lnTo>
                  <a:pt x="4728" y="2024"/>
                </a:lnTo>
                <a:lnTo>
                  <a:pt x="4725" y="2007"/>
                </a:lnTo>
                <a:lnTo>
                  <a:pt x="4721" y="1992"/>
                </a:lnTo>
                <a:lnTo>
                  <a:pt x="4716" y="1978"/>
                </a:lnTo>
                <a:lnTo>
                  <a:pt x="4710" y="1964"/>
                </a:lnTo>
                <a:lnTo>
                  <a:pt x="4703" y="1950"/>
                </a:lnTo>
                <a:lnTo>
                  <a:pt x="4697" y="1937"/>
                </a:lnTo>
                <a:lnTo>
                  <a:pt x="4686" y="1918"/>
                </a:lnTo>
                <a:lnTo>
                  <a:pt x="4682" y="1908"/>
                </a:lnTo>
                <a:lnTo>
                  <a:pt x="4678" y="1897"/>
                </a:lnTo>
                <a:lnTo>
                  <a:pt x="4675" y="1883"/>
                </a:lnTo>
                <a:lnTo>
                  <a:pt x="4672" y="1865"/>
                </a:lnTo>
                <a:lnTo>
                  <a:pt x="4671" y="1852"/>
                </a:lnTo>
                <a:lnTo>
                  <a:pt x="4671" y="1836"/>
                </a:lnTo>
                <a:lnTo>
                  <a:pt x="4672" y="1797"/>
                </a:lnTo>
                <a:lnTo>
                  <a:pt x="4675" y="1752"/>
                </a:lnTo>
                <a:lnTo>
                  <a:pt x="4679" y="1704"/>
                </a:lnTo>
                <a:lnTo>
                  <a:pt x="4687" y="1615"/>
                </a:lnTo>
                <a:lnTo>
                  <a:pt x="4690" y="1580"/>
                </a:lnTo>
                <a:lnTo>
                  <a:pt x="4691" y="1557"/>
                </a:lnTo>
                <a:lnTo>
                  <a:pt x="4692" y="1514"/>
                </a:lnTo>
                <a:lnTo>
                  <a:pt x="4692" y="1473"/>
                </a:lnTo>
                <a:lnTo>
                  <a:pt x="4691" y="1432"/>
                </a:lnTo>
                <a:lnTo>
                  <a:pt x="4689" y="1392"/>
                </a:lnTo>
                <a:lnTo>
                  <a:pt x="4685" y="1351"/>
                </a:lnTo>
                <a:lnTo>
                  <a:pt x="4680" y="1310"/>
                </a:lnTo>
                <a:lnTo>
                  <a:pt x="4673" y="1270"/>
                </a:lnTo>
                <a:lnTo>
                  <a:pt x="4663" y="1228"/>
                </a:lnTo>
                <a:lnTo>
                  <a:pt x="4657" y="1212"/>
                </a:lnTo>
                <a:lnTo>
                  <a:pt x="4650" y="1195"/>
                </a:lnTo>
                <a:lnTo>
                  <a:pt x="4640" y="1175"/>
                </a:lnTo>
                <a:lnTo>
                  <a:pt x="4628" y="1152"/>
                </a:lnTo>
                <a:lnTo>
                  <a:pt x="4621" y="1142"/>
                </a:lnTo>
                <a:lnTo>
                  <a:pt x="4613" y="1131"/>
                </a:lnTo>
                <a:lnTo>
                  <a:pt x="4605" y="1121"/>
                </a:lnTo>
                <a:lnTo>
                  <a:pt x="4596" y="1112"/>
                </a:lnTo>
                <a:lnTo>
                  <a:pt x="4587" y="1105"/>
                </a:lnTo>
                <a:lnTo>
                  <a:pt x="4577" y="1097"/>
                </a:lnTo>
                <a:lnTo>
                  <a:pt x="4473" y="1080"/>
                </a:lnTo>
                <a:lnTo>
                  <a:pt x="4408" y="1020"/>
                </a:lnTo>
                <a:lnTo>
                  <a:pt x="4383" y="1006"/>
                </a:lnTo>
                <a:lnTo>
                  <a:pt x="4359" y="993"/>
                </a:lnTo>
                <a:lnTo>
                  <a:pt x="4335" y="982"/>
                </a:lnTo>
                <a:lnTo>
                  <a:pt x="4310" y="972"/>
                </a:lnTo>
                <a:lnTo>
                  <a:pt x="4285" y="964"/>
                </a:lnTo>
                <a:lnTo>
                  <a:pt x="4261" y="956"/>
                </a:lnTo>
                <a:lnTo>
                  <a:pt x="4236" y="950"/>
                </a:lnTo>
                <a:lnTo>
                  <a:pt x="4212" y="946"/>
                </a:lnTo>
                <a:lnTo>
                  <a:pt x="4188" y="942"/>
                </a:lnTo>
                <a:lnTo>
                  <a:pt x="4163" y="940"/>
                </a:lnTo>
                <a:lnTo>
                  <a:pt x="4139" y="938"/>
                </a:lnTo>
                <a:lnTo>
                  <a:pt x="4115" y="937"/>
                </a:lnTo>
                <a:lnTo>
                  <a:pt x="4091" y="938"/>
                </a:lnTo>
                <a:lnTo>
                  <a:pt x="4068" y="939"/>
                </a:lnTo>
                <a:lnTo>
                  <a:pt x="4045" y="941"/>
                </a:lnTo>
                <a:lnTo>
                  <a:pt x="4022" y="943"/>
                </a:lnTo>
                <a:lnTo>
                  <a:pt x="3999" y="946"/>
                </a:lnTo>
                <a:lnTo>
                  <a:pt x="3978" y="950"/>
                </a:lnTo>
                <a:lnTo>
                  <a:pt x="3934" y="959"/>
                </a:lnTo>
                <a:lnTo>
                  <a:pt x="3892" y="971"/>
                </a:lnTo>
                <a:lnTo>
                  <a:pt x="3853" y="983"/>
                </a:lnTo>
                <a:lnTo>
                  <a:pt x="3815" y="995"/>
                </a:lnTo>
                <a:lnTo>
                  <a:pt x="3781" y="1008"/>
                </a:lnTo>
                <a:lnTo>
                  <a:pt x="3719" y="1033"/>
                </a:lnTo>
                <a:lnTo>
                  <a:pt x="3699" y="1040"/>
                </a:lnTo>
                <a:lnTo>
                  <a:pt x="3679" y="1049"/>
                </a:lnTo>
                <a:lnTo>
                  <a:pt x="3661" y="1059"/>
                </a:lnTo>
                <a:lnTo>
                  <a:pt x="3642" y="1070"/>
                </a:lnTo>
                <a:lnTo>
                  <a:pt x="3625" y="1082"/>
                </a:lnTo>
                <a:lnTo>
                  <a:pt x="3607" y="1096"/>
                </a:lnTo>
                <a:lnTo>
                  <a:pt x="3590" y="1112"/>
                </a:lnTo>
                <a:lnTo>
                  <a:pt x="3575" y="1128"/>
                </a:lnTo>
                <a:lnTo>
                  <a:pt x="3560" y="1145"/>
                </a:lnTo>
                <a:lnTo>
                  <a:pt x="3544" y="1164"/>
                </a:lnTo>
                <a:lnTo>
                  <a:pt x="3531" y="1185"/>
                </a:lnTo>
                <a:lnTo>
                  <a:pt x="3518" y="1206"/>
                </a:lnTo>
                <a:lnTo>
                  <a:pt x="3506" y="1228"/>
                </a:lnTo>
                <a:lnTo>
                  <a:pt x="3495" y="1252"/>
                </a:lnTo>
                <a:lnTo>
                  <a:pt x="3484" y="1277"/>
                </a:lnTo>
                <a:lnTo>
                  <a:pt x="3474" y="1302"/>
                </a:lnTo>
                <a:lnTo>
                  <a:pt x="3465" y="1330"/>
                </a:lnTo>
                <a:lnTo>
                  <a:pt x="3457" y="1358"/>
                </a:lnTo>
                <a:lnTo>
                  <a:pt x="3451" y="1388"/>
                </a:lnTo>
                <a:lnTo>
                  <a:pt x="3445" y="1417"/>
                </a:lnTo>
                <a:lnTo>
                  <a:pt x="3440" y="1448"/>
                </a:lnTo>
                <a:lnTo>
                  <a:pt x="3436" y="1481"/>
                </a:lnTo>
                <a:lnTo>
                  <a:pt x="3434" y="1514"/>
                </a:lnTo>
                <a:lnTo>
                  <a:pt x="3432" y="1549"/>
                </a:lnTo>
                <a:lnTo>
                  <a:pt x="3432" y="1584"/>
                </a:lnTo>
                <a:lnTo>
                  <a:pt x="3432" y="1621"/>
                </a:lnTo>
                <a:lnTo>
                  <a:pt x="3434" y="1658"/>
                </a:lnTo>
                <a:lnTo>
                  <a:pt x="3437" y="1696"/>
                </a:lnTo>
                <a:lnTo>
                  <a:pt x="3442" y="1735"/>
                </a:lnTo>
                <a:lnTo>
                  <a:pt x="3447" y="1775"/>
                </a:lnTo>
                <a:lnTo>
                  <a:pt x="3454" y="1817"/>
                </a:lnTo>
                <a:lnTo>
                  <a:pt x="3462" y="1858"/>
                </a:lnTo>
                <a:lnTo>
                  <a:pt x="3464" y="1872"/>
                </a:lnTo>
                <a:lnTo>
                  <a:pt x="3465" y="1886"/>
                </a:lnTo>
                <a:lnTo>
                  <a:pt x="3464" y="1898"/>
                </a:lnTo>
                <a:lnTo>
                  <a:pt x="3462" y="1909"/>
                </a:lnTo>
                <a:lnTo>
                  <a:pt x="3460" y="1919"/>
                </a:lnTo>
                <a:lnTo>
                  <a:pt x="3456" y="1929"/>
                </a:lnTo>
                <a:lnTo>
                  <a:pt x="3448" y="1949"/>
                </a:lnTo>
                <a:lnTo>
                  <a:pt x="3439" y="1965"/>
                </a:lnTo>
                <a:lnTo>
                  <a:pt x="3431" y="1981"/>
                </a:lnTo>
                <a:lnTo>
                  <a:pt x="3428" y="1988"/>
                </a:lnTo>
                <a:lnTo>
                  <a:pt x="3425" y="1996"/>
                </a:lnTo>
                <a:lnTo>
                  <a:pt x="3424" y="2004"/>
                </a:lnTo>
                <a:lnTo>
                  <a:pt x="3424" y="2011"/>
                </a:lnTo>
                <a:lnTo>
                  <a:pt x="3431" y="2101"/>
                </a:lnTo>
                <a:lnTo>
                  <a:pt x="3435" y="2153"/>
                </a:lnTo>
                <a:lnTo>
                  <a:pt x="3439" y="2182"/>
                </a:lnTo>
                <a:lnTo>
                  <a:pt x="3443" y="2209"/>
                </a:lnTo>
                <a:lnTo>
                  <a:pt x="3448" y="2237"/>
                </a:lnTo>
                <a:lnTo>
                  <a:pt x="3454" y="2263"/>
                </a:lnTo>
                <a:lnTo>
                  <a:pt x="3461" y="2288"/>
                </a:lnTo>
                <a:lnTo>
                  <a:pt x="3470" y="2312"/>
                </a:lnTo>
                <a:lnTo>
                  <a:pt x="3475" y="2323"/>
                </a:lnTo>
                <a:lnTo>
                  <a:pt x="3481" y="2333"/>
                </a:lnTo>
                <a:lnTo>
                  <a:pt x="3486" y="2342"/>
                </a:lnTo>
                <a:lnTo>
                  <a:pt x="3492" y="2351"/>
                </a:lnTo>
                <a:lnTo>
                  <a:pt x="3499" y="2359"/>
                </a:lnTo>
                <a:lnTo>
                  <a:pt x="3506" y="2366"/>
                </a:lnTo>
                <a:lnTo>
                  <a:pt x="3513" y="2374"/>
                </a:lnTo>
                <a:lnTo>
                  <a:pt x="3521" y="2379"/>
                </a:lnTo>
                <a:lnTo>
                  <a:pt x="3526" y="2382"/>
                </a:lnTo>
                <a:lnTo>
                  <a:pt x="3535" y="2384"/>
                </a:lnTo>
                <a:lnTo>
                  <a:pt x="3559" y="2391"/>
                </a:lnTo>
                <a:lnTo>
                  <a:pt x="3581" y="2395"/>
                </a:lnTo>
                <a:lnTo>
                  <a:pt x="3588" y="2396"/>
                </a:lnTo>
                <a:lnTo>
                  <a:pt x="3589" y="2396"/>
                </a:lnTo>
                <a:lnTo>
                  <a:pt x="3590" y="2395"/>
                </a:lnTo>
                <a:lnTo>
                  <a:pt x="3615" y="2664"/>
                </a:lnTo>
                <a:lnTo>
                  <a:pt x="3621" y="2674"/>
                </a:lnTo>
                <a:lnTo>
                  <a:pt x="3625" y="2684"/>
                </a:lnTo>
                <a:lnTo>
                  <a:pt x="3631" y="2692"/>
                </a:lnTo>
                <a:lnTo>
                  <a:pt x="3637" y="2700"/>
                </a:lnTo>
                <a:lnTo>
                  <a:pt x="3649" y="2715"/>
                </a:lnTo>
                <a:lnTo>
                  <a:pt x="3662" y="2730"/>
                </a:lnTo>
                <a:lnTo>
                  <a:pt x="3675" y="2745"/>
                </a:lnTo>
                <a:lnTo>
                  <a:pt x="3681" y="2754"/>
                </a:lnTo>
                <a:lnTo>
                  <a:pt x="3687" y="2763"/>
                </a:lnTo>
                <a:lnTo>
                  <a:pt x="3693" y="2773"/>
                </a:lnTo>
                <a:lnTo>
                  <a:pt x="3698" y="2785"/>
                </a:lnTo>
                <a:lnTo>
                  <a:pt x="3702" y="2799"/>
                </a:lnTo>
                <a:lnTo>
                  <a:pt x="3705" y="2814"/>
                </a:lnTo>
                <a:lnTo>
                  <a:pt x="3638" y="2830"/>
                </a:lnTo>
                <a:lnTo>
                  <a:pt x="3619" y="2869"/>
                </a:lnTo>
                <a:lnTo>
                  <a:pt x="3597" y="2915"/>
                </a:lnTo>
                <a:lnTo>
                  <a:pt x="3585" y="2940"/>
                </a:lnTo>
                <a:lnTo>
                  <a:pt x="3572" y="2963"/>
                </a:lnTo>
                <a:lnTo>
                  <a:pt x="3559" y="2986"/>
                </a:lnTo>
                <a:lnTo>
                  <a:pt x="3544" y="3008"/>
                </a:lnTo>
                <a:lnTo>
                  <a:pt x="3793" y="3114"/>
                </a:lnTo>
                <a:lnTo>
                  <a:pt x="3936" y="3176"/>
                </a:lnTo>
                <a:lnTo>
                  <a:pt x="4076" y="3235"/>
                </a:lnTo>
                <a:lnTo>
                  <a:pt x="4109" y="3248"/>
                </a:lnTo>
                <a:lnTo>
                  <a:pt x="4143" y="3261"/>
                </a:lnTo>
                <a:lnTo>
                  <a:pt x="4214" y="3285"/>
                </a:lnTo>
                <a:lnTo>
                  <a:pt x="4282" y="3310"/>
                </a:lnTo>
                <a:lnTo>
                  <a:pt x="4316" y="3323"/>
                </a:lnTo>
                <a:lnTo>
                  <a:pt x="4351" y="3336"/>
                </a:lnTo>
                <a:lnTo>
                  <a:pt x="4385" y="3351"/>
                </a:lnTo>
                <a:lnTo>
                  <a:pt x="4419" y="3368"/>
                </a:lnTo>
                <a:lnTo>
                  <a:pt x="4451" y="3385"/>
                </a:lnTo>
                <a:lnTo>
                  <a:pt x="4483" y="3404"/>
                </a:lnTo>
                <a:lnTo>
                  <a:pt x="4514" y="3424"/>
                </a:lnTo>
                <a:lnTo>
                  <a:pt x="4528" y="3436"/>
                </a:lnTo>
                <a:lnTo>
                  <a:pt x="4543" y="3448"/>
                </a:lnTo>
                <a:lnTo>
                  <a:pt x="4557" y="3460"/>
                </a:lnTo>
                <a:lnTo>
                  <a:pt x="4570" y="3473"/>
                </a:lnTo>
                <a:lnTo>
                  <a:pt x="4583" y="3486"/>
                </a:lnTo>
                <a:lnTo>
                  <a:pt x="4596" y="3501"/>
                </a:lnTo>
                <a:lnTo>
                  <a:pt x="4609" y="3516"/>
                </a:lnTo>
                <a:lnTo>
                  <a:pt x="4620" y="3531"/>
                </a:lnTo>
                <a:lnTo>
                  <a:pt x="4631" y="3547"/>
                </a:lnTo>
                <a:lnTo>
                  <a:pt x="4641" y="3564"/>
                </a:lnTo>
                <a:lnTo>
                  <a:pt x="4650" y="3583"/>
                </a:lnTo>
                <a:lnTo>
                  <a:pt x="4659" y="3601"/>
                </a:lnTo>
                <a:lnTo>
                  <a:pt x="4667" y="3620"/>
                </a:lnTo>
                <a:lnTo>
                  <a:pt x="4676" y="3640"/>
                </a:lnTo>
                <a:lnTo>
                  <a:pt x="4681" y="3658"/>
                </a:lnTo>
                <a:lnTo>
                  <a:pt x="4681" y="3677"/>
                </a:lnTo>
                <a:lnTo>
                  <a:pt x="4683" y="3786"/>
                </a:lnTo>
                <a:lnTo>
                  <a:pt x="4686" y="3924"/>
                </a:lnTo>
                <a:lnTo>
                  <a:pt x="4689" y="4056"/>
                </a:lnTo>
                <a:lnTo>
                  <a:pt x="5719" y="4056"/>
                </a:lnTo>
                <a:lnTo>
                  <a:pt x="5719" y="4000"/>
                </a:lnTo>
                <a:lnTo>
                  <a:pt x="5719" y="3935"/>
                </a:lnTo>
                <a:lnTo>
                  <a:pt x="5716" y="3796"/>
                </a:lnTo>
                <a:lnTo>
                  <a:pt x="5713" y="3662"/>
                </a:lnTo>
                <a:lnTo>
                  <a:pt x="5712" y="3558"/>
                </a:lnTo>
                <a:lnTo>
                  <a:pt x="5706" y="3544"/>
                </a:lnTo>
                <a:lnTo>
                  <a:pt x="5700" y="3531"/>
                </a:lnTo>
                <a:lnTo>
                  <a:pt x="5694" y="3518"/>
                </a:lnTo>
                <a:lnTo>
                  <a:pt x="5686" y="3506"/>
                </a:lnTo>
                <a:lnTo>
                  <a:pt x="5678" y="3494"/>
                </a:lnTo>
                <a:lnTo>
                  <a:pt x="5670" y="3483"/>
                </a:lnTo>
                <a:lnTo>
                  <a:pt x="5661" y="3473"/>
                </a:lnTo>
                <a:lnTo>
                  <a:pt x="5650" y="3463"/>
                </a:lnTo>
                <a:lnTo>
                  <a:pt x="5640" y="3454"/>
                </a:lnTo>
                <a:lnTo>
                  <a:pt x="5629" y="3445"/>
                </a:lnTo>
                <a:lnTo>
                  <a:pt x="5618" y="3437"/>
                </a:lnTo>
                <a:lnTo>
                  <a:pt x="5607" y="3430"/>
                </a:lnTo>
                <a:lnTo>
                  <a:pt x="5583" y="3414"/>
                </a:lnTo>
                <a:lnTo>
                  <a:pt x="5556" y="3402"/>
                </a:lnTo>
                <a:lnTo>
                  <a:pt x="5530" y="3390"/>
                </a:lnTo>
                <a:lnTo>
                  <a:pt x="5501" y="3379"/>
                </a:lnTo>
                <a:lnTo>
                  <a:pt x="5445" y="3358"/>
                </a:lnTo>
                <a:lnTo>
                  <a:pt x="5386" y="3337"/>
                </a:lnTo>
                <a:lnTo>
                  <a:pt x="5357" y="3327"/>
                </a:lnTo>
                <a:lnTo>
                  <a:pt x="5329" y="3316"/>
                </a:lnTo>
                <a:close/>
                <a:moveTo>
                  <a:pt x="6518" y="3416"/>
                </a:moveTo>
                <a:lnTo>
                  <a:pt x="6518" y="3416"/>
                </a:lnTo>
                <a:lnTo>
                  <a:pt x="6515" y="3406"/>
                </a:lnTo>
                <a:lnTo>
                  <a:pt x="6510" y="3397"/>
                </a:lnTo>
                <a:lnTo>
                  <a:pt x="6506" y="3388"/>
                </a:lnTo>
                <a:lnTo>
                  <a:pt x="6501" y="3380"/>
                </a:lnTo>
                <a:lnTo>
                  <a:pt x="6488" y="3364"/>
                </a:lnTo>
                <a:lnTo>
                  <a:pt x="6475" y="3350"/>
                </a:lnTo>
                <a:lnTo>
                  <a:pt x="6460" y="3337"/>
                </a:lnTo>
                <a:lnTo>
                  <a:pt x="6445" y="3326"/>
                </a:lnTo>
                <a:lnTo>
                  <a:pt x="6428" y="3316"/>
                </a:lnTo>
                <a:lnTo>
                  <a:pt x="6409" y="3307"/>
                </a:lnTo>
                <a:lnTo>
                  <a:pt x="6391" y="3299"/>
                </a:lnTo>
                <a:lnTo>
                  <a:pt x="6372" y="3292"/>
                </a:lnTo>
                <a:lnTo>
                  <a:pt x="6331" y="3276"/>
                </a:lnTo>
                <a:lnTo>
                  <a:pt x="6291" y="3262"/>
                </a:lnTo>
                <a:lnTo>
                  <a:pt x="6270" y="3255"/>
                </a:lnTo>
                <a:lnTo>
                  <a:pt x="6251" y="3247"/>
                </a:lnTo>
                <a:lnTo>
                  <a:pt x="6073" y="3171"/>
                </a:lnTo>
                <a:lnTo>
                  <a:pt x="5982" y="3132"/>
                </a:lnTo>
                <a:lnTo>
                  <a:pt x="5894" y="3096"/>
                </a:lnTo>
                <a:lnTo>
                  <a:pt x="5796" y="3068"/>
                </a:lnTo>
                <a:lnTo>
                  <a:pt x="5788" y="3063"/>
                </a:lnTo>
                <a:lnTo>
                  <a:pt x="5781" y="3056"/>
                </a:lnTo>
                <a:lnTo>
                  <a:pt x="5774" y="3048"/>
                </a:lnTo>
                <a:lnTo>
                  <a:pt x="5767" y="3039"/>
                </a:lnTo>
                <a:lnTo>
                  <a:pt x="5753" y="3018"/>
                </a:lnTo>
                <a:lnTo>
                  <a:pt x="5740" y="2995"/>
                </a:lnTo>
                <a:lnTo>
                  <a:pt x="5728" y="2971"/>
                </a:lnTo>
                <a:lnTo>
                  <a:pt x="5716" y="2948"/>
                </a:lnTo>
                <a:lnTo>
                  <a:pt x="5697" y="2908"/>
                </a:lnTo>
                <a:lnTo>
                  <a:pt x="5635" y="2899"/>
                </a:lnTo>
                <a:lnTo>
                  <a:pt x="5636" y="2887"/>
                </a:lnTo>
                <a:lnTo>
                  <a:pt x="5638" y="2877"/>
                </a:lnTo>
                <a:lnTo>
                  <a:pt x="5640" y="2867"/>
                </a:lnTo>
                <a:lnTo>
                  <a:pt x="5643" y="2858"/>
                </a:lnTo>
                <a:lnTo>
                  <a:pt x="5647" y="2850"/>
                </a:lnTo>
                <a:lnTo>
                  <a:pt x="5652" y="2843"/>
                </a:lnTo>
                <a:lnTo>
                  <a:pt x="5662" y="2831"/>
                </a:lnTo>
                <a:lnTo>
                  <a:pt x="5671" y="2819"/>
                </a:lnTo>
                <a:lnTo>
                  <a:pt x="5681" y="2807"/>
                </a:lnTo>
                <a:lnTo>
                  <a:pt x="5686" y="2800"/>
                </a:lnTo>
                <a:lnTo>
                  <a:pt x="5690" y="2792"/>
                </a:lnTo>
                <a:lnTo>
                  <a:pt x="5694" y="2783"/>
                </a:lnTo>
                <a:lnTo>
                  <a:pt x="5697" y="2774"/>
                </a:lnTo>
                <a:lnTo>
                  <a:pt x="5700" y="2765"/>
                </a:lnTo>
                <a:lnTo>
                  <a:pt x="5702" y="2756"/>
                </a:lnTo>
                <a:lnTo>
                  <a:pt x="5704" y="2738"/>
                </a:lnTo>
                <a:lnTo>
                  <a:pt x="5706" y="2698"/>
                </a:lnTo>
                <a:lnTo>
                  <a:pt x="5708" y="2679"/>
                </a:lnTo>
                <a:lnTo>
                  <a:pt x="5710" y="2660"/>
                </a:lnTo>
                <a:lnTo>
                  <a:pt x="5712" y="2650"/>
                </a:lnTo>
                <a:lnTo>
                  <a:pt x="5715" y="2642"/>
                </a:lnTo>
                <a:lnTo>
                  <a:pt x="5718" y="2633"/>
                </a:lnTo>
                <a:lnTo>
                  <a:pt x="5723" y="2625"/>
                </a:lnTo>
                <a:lnTo>
                  <a:pt x="5726" y="2620"/>
                </a:lnTo>
                <a:lnTo>
                  <a:pt x="5730" y="2615"/>
                </a:lnTo>
                <a:lnTo>
                  <a:pt x="5738" y="2608"/>
                </a:lnTo>
                <a:lnTo>
                  <a:pt x="5747" y="2601"/>
                </a:lnTo>
                <a:lnTo>
                  <a:pt x="5757" y="2596"/>
                </a:lnTo>
                <a:lnTo>
                  <a:pt x="5767" y="2591"/>
                </a:lnTo>
                <a:lnTo>
                  <a:pt x="5777" y="2585"/>
                </a:lnTo>
                <a:lnTo>
                  <a:pt x="5785" y="2578"/>
                </a:lnTo>
                <a:lnTo>
                  <a:pt x="5789" y="2574"/>
                </a:lnTo>
                <a:lnTo>
                  <a:pt x="5794" y="2569"/>
                </a:lnTo>
                <a:lnTo>
                  <a:pt x="5800" y="2560"/>
                </a:lnTo>
                <a:lnTo>
                  <a:pt x="5805" y="2549"/>
                </a:lnTo>
                <a:lnTo>
                  <a:pt x="5810" y="2538"/>
                </a:lnTo>
                <a:lnTo>
                  <a:pt x="5814" y="2526"/>
                </a:lnTo>
                <a:lnTo>
                  <a:pt x="5821" y="2500"/>
                </a:lnTo>
                <a:lnTo>
                  <a:pt x="5826" y="2478"/>
                </a:lnTo>
                <a:lnTo>
                  <a:pt x="5830" y="2458"/>
                </a:lnTo>
                <a:lnTo>
                  <a:pt x="5832" y="2435"/>
                </a:lnTo>
                <a:lnTo>
                  <a:pt x="5835" y="2413"/>
                </a:lnTo>
                <a:lnTo>
                  <a:pt x="5835" y="2391"/>
                </a:lnTo>
                <a:lnTo>
                  <a:pt x="5835" y="2367"/>
                </a:lnTo>
                <a:lnTo>
                  <a:pt x="5832" y="2345"/>
                </a:lnTo>
                <a:lnTo>
                  <a:pt x="5830" y="2334"/>
                </a:lnTo>
                <a:lnTo>
                  <a:pt x="5827" y="2324"/>
                </a:lnTo>
                <a:lnTo>
                  <a:pt x="5823" y="2314"/>
                </a:lnTo>
                <a:lnTo>
                  <a:pt x="5819" y="2304"/>
                </a:lnTo>
                <a:lnTo>
                  <a:pt x="5810" y="2285"/>
                </a:lnTo>
                <a:lnTo>
                  <a:pt x="5802" y="2272"/>
                </a:lnTo>
                <a:lnTo>
                  <a:pt x="5799" y="2265"/>
                </a:lnTo>
                <a:lnTo>
                  <a:pt x="5797" y="2257"/>
                </a:lnTo>
                <a:lnTo>
                  <a:pt x="5794" y="2248"/>
                </a:lnTo>
                <a:lnTo>
                  <a:pt x="5793" y="2236"/>
                </a:lnTo>
                <a:lnTo>
                  <a:pt x="5792" y="2215"/>
                </a:lnTo>
                <a:lnTo>
                  <a:pt x="5793" y="2188"/>
                </a:lnTo>
                <a:lnTo>
                  <a:pt x="5795" y="2156"/>
                </a:lnTo>
                <a:lnTo>
                  <a:pt x="5797" y="2123"/>
                </a:lnTo>
                <a:lnTo>
                  <a:pt x="5803" y="2060"/>
                </a:lnTo>
                <a:lnTo>
                  <a:pt x="5806" y="2020"/>
                </a:lnTo>
                <a:lnTo>
                  <a:pt x="5807" y="1961"/>
                </a:lnTo>
                <a:lnTo>
                  <a:pt x="5806" y="1932"/>
                </a:lnTo>
                <a:lnTo>
                  <a:pt x="5804" y="1904"/>
                </a:lnTo>
                <a:lnTo>
                  <a:pt x="5802" y="1876"/>
                </a:lnTo>
                <a:lnTo>
                  <a:pt x="5798" y="1848"/>
                </a:lnTo>
                <a:lnTo>
                  <a:pt x="5793" y="1820"/>
                </a:lnTo>
                <a:lnTo>
                  <a:pt x="5786" y="1790"/>
                </a:lnTo>
                <a:lnTo>
                  <a:pt x="5782" y="1779"/>
                </a:lnTo>
                <a:lnTo>
                  <a:pt x="5777" y="1767"/>
                </a:lnTo>
                <a:lnTo>
                  <a:pt x="5770" y="1753"/>
                </a:lnTo>
                <a:lnTo>
                  <a:pt x="5761" y="1738"/>
                </a:lnTo>
                <a:lnTo>
                  <a:pt x="5751" y="1722"/>
                </a:lnTo>
                <a:lnTo>
                  <a:pt x="5746" y="1716"/>
                </a:lnTo>
                <a:lnTo>
                  <a:pt x="5740" y="1709"/>
                </a:lnTo>
                <a:lnTo>
                  <a:pt x="5733" y="1704"/>
                </a:lnTo>
                <a:lnTo>
                  <a:pt x="5727" y="1700"/>
                </a:lnTo>
                <a:lnTo>
                  <a:pt x="5654" y="1687"/>
                </a:lnTo>
                <a:lnTo>
                  <a:pt x="5609" y="1645"/>
                </a:lnTo>
                <a:lnTo>
                  <a:pt x="5592" y="1635"/>
                </a:lnTo>
                <a:lnTo>
                  <a:pt x="5574" y="1626"/>
                </a:lnTo>
                <a:lnTo>
                  <a:pt x="5557" y="1619"/>
                </a:lnTo>
                <a:lnTo>
                  <a:pt x="5540" y="1612"/>
                </a:lnTo>
                <a:lnTo>
                  <a:pt x="5523" y="1606"/>
                </a:lnTo>
                <a:lnTo>
                  <a:pt x="5505" y="1601"/>
                </a:lnTo>
                <a:lnTo>
                  <a:pt x="5488" y="1597"/>
                </a:lnTo>
                <a:lnTo>
                  <a:pt x="5471" y="1593"/>
                </a:lnTo>
                <a:lnTo>
                  <a:pt x="5454" y="1590"/>
                </a:lnTo>
                <a:lnTo>
                  <a:pt x="5437" y="1589"/>
                </a:lnTo>
                <a:lnTo>
                  <a:pt x="5420" y="1588"/>
                </a:lnTo>
                <a:lnTo>
                  <a:pt x="5404" y="1587"/>
                </a:lnTo>
                <a:lnTo>
                  <a:pt x="5371" y="1588"/>
                </a:lnTo>
                <a:lnTo>
                  <a:pt x="5339" y="1591"/>
                </a:lnTo>
                <a:lnTo>
                  <a:pt x="5308" y="1597"/>
                </a:lnTo>
                <a:lnTo>
                  <a:pt x="5277" y="1603"/>
                </a:lnTo>
                <a:lnTo>
                  <a:pt x="5249" y="1611"/>
                </a:lnTo>
                <a:lnTo>
                  <a:pt x="5221" y="1619"/>
                </a:lnTo>
                <a:lnTo>
                  <a:pt x="5195" y="1628"/>
                </a:lnTo>
                <a:lnTo>
                  <a:pt x="5171" y="1637"/>
                </a:lnTo>
                <a:lnTo>
                  <a:pt x="5127" y="1654"/>
                </a:lnTo>
                <a:lnTo>
                  <a:pt x="5114" y="1659"/>
                </a:lnTo>
                <a:lnTo>
                  <a:pt x="5100" y="1665"/>
                </a:lnTo>
                <a:lnTo>
                  <a:pt x="5086" y="1672"/>
                </a:lnTo>
                <a:lnTo>
                  <a:pt x="5073" y="1680"/>
                </a:lnTo>
                <a:lnTo>
                  <a:pt x="5061" y="1689"/>
                </a:lnTo>
                <a:lnTo>
                  <a:pt x="5049" y="1698"/>
                </a:lnTo>
                <a:lnTo>
                  <a:pt x="5038" y="1709"/>
                </a:lnTo>
                <a:lnTo>
                  <a:pt x="5027" y="1720"/>
                </a:lnTo>
                <a:lnTo>
                  <a:pt x="5015" y="1732"/>
                </a:lnTo>
                <a:lnTo>
                  <a:pt x="5005" y="1746"/>
                </a:lnTo>
                <a:lnTo>
                  <a:pt x="4996" y="1760"/>
                </a:lnTo>
                <a:lnTo>
                  <a:pt x="4987" y="1775"/>
                </a:lnTo>
                <a:lnTo>
                  <a:pt x="4979" y="1790"/>
                </a:lnTo>
                <a:lnTo>
                  <a:pt x="4971" y="1806"/>
                </a:lnTo>
                <a:lnTo>
                  <a:pt x="4963" y="1825"/>
                </a:lnTo>
                <a:lnTo>
                  <a:pt x="4957" y="1842"/>
                </a:lnTo>
                <a:lnTo>
                  <a:pt x="4951" y="1861"/>
                </a:lnTo>
                <a:lnTo>
                  <a:pt x="4944" y="1881"/>
                </a:lnTo>
                <a:lnTo>
                  <a:pt x="4940" y="1901"/>
                </a:lnTo>
                <a:lnTo>
                  <a:pt x="4936" y="1922"/>
                </a:lnTo>
                <a:lnTo>
                  <a:pt x="4932" y="1944"/>
                </a:lnTo>
                <a:lnTo>
                  <a:pt x="4930" y="1967"/>
                </a:lnTo>
                <a:lnTo>
                  <a:pt x="4928" y="1990"/>
                </a:lnTo>
                <a:lnTo>
                  <a:pt x="4927" y="2014"/>
                </a:lnTo>
                <a:lnTo>
                  <a:pt x="4927" y="2039"/>
                </a:lnTo>
                <a:lnTo>
                  <a:pt x="4927" y="2064"/>
                </a:lnTo>
                <a:lnTo>
                  <a:pt x="4928" y="2091"/>
                </a:lnTo>
                <a:lnTo>
                  <a:pt x="4930" y="2117"/>
                </a:lnTo>
                <a:lnTo>
                  <a:pt x="4933" y="2144"/>
                </a:lnTo>
                <a:lnTo>
                  <a:pt x="4937" y="2173"/>
                </a:lnTo>
                <a:lnTo>
                  <a:pt x="4942" y="2201"/>
                </a:lnTo>
                <a:lnTo>
                  <a:pt x="4948" y="2231"/>
                </a:lnTo>
                <a:lnTo>
                  <a:pt x="4949" y="2240"/>
                </a:lnTo>
                <a:lnTo>
                  <a:pt x="4951" y="2249"/>
                </a:lnTo>
                <a:lnTo>
                  <a:pt x="4949" y="2258"/>
                </a:lnTo>
                <a:lnTo>
                  <a:pt x="4948" y="2265"/>
                </a:lnTo>
                <a:lnTo>
                  <a:pt x="4946" y="2273"/>
                </a:lnTo>
                <a:lnTo>
                  <a:pt x="4944" y="2280"/>
                </a:lnTo>
                <a:lnTo>
                  <a:pt x="4938" y="2292"/>
                </a:lnTo>
                <a:lnTo>
                  <a:pt x="4931" y="2305"/>
                </a:lnTo>
                <a:lnTo>
                  <a:pt x="4926" y="2316"/>
                </a:lnTo>
                <a:lnTo>
                  <a:pt x="4922" y="2327"/>
                </a:lnTo>
                <a:lnTo>
                  <a:pt x="4921" y="2332"/>
                </a:lnTo>
                <a:lnTo>
                  <a:pt x="4921" y="2337"/>
                </a:lnTo>
                <a:lnTo>
                  <a:pt x="4926" y="2399"/>
                </a:lnTo>
                <a:lnTo>
                  <a:pt x="4929" y="2436"/>
                </a:lnTo>
                <a:lnTo>
                  <a:pt x="4934" y="2475"/>
                </a:lnTo>
                <a:lnTo>
                  <a:pt x="4938" y="2494"/>
                </a:lnTo>
                <a:lnTo>
                  <a:pt x="4942" y="2513"/>
                </a:lnTo>
                <a:lnTo>
                  <a:pt x="4947" y="2530"/>
                </a:lnTo>
                <a:lnTo>
                  <a:pt x="4954" y="2546"/>
                </a:lnTo>
                <a:lnTo>
                  <a:pt x="4961" y="2561"/>
                </a:lnTo>
                <a:lnTo>
                  <a:pt x="4969" y="2574"/>
                </a:lnTo>
                <a:lnTo>
                  <a:pt x="4974" y="2579"/>
                </a:lnTo>
                <a:lnTo>
                  <a:pt x="4978" y="2585"/>
                </a:lnTo>
                <a:lnTo>
                  <a:pt x="4984" y="2590"/>
                </a:lnTo>
                <a:lnTo>
                  <a:pt x="4989" y="2594"/>
                </a:lnTo>
                <a:lnTo>
                  <a:pt x="4999" y="2597"/>
                </a:lnTo>
                <a:lnTo>
                  <a:pt x="5015" y="2602"/>
                </a:lnTo>
                <a:lnTo>
                  <a:pt x="5031" y="2605"/>
                </a:lnTo>
                <a:lnTo>
                  <a:pt x="5036" y="2606"/>
                </a:lnTo>
                <a:lnTo>
                  <a:pt x="5038" y="2605"/>
                </a:lnTo>
                <a:lnTo>
                  <a:pt x="5055" y="2792"/>
                </a:lnTo>
                <a:lnTo>
                  <a:pt x="5058" y="2800"/>
                </a:lnTo>
                <a:lnTo>
                  <a:pt x="5062" y="2806"/>
                </a:lnTo>
                <a:lnTo>
                  <a:pt x="5070" y="2818"/>
                </a:lnTo>
                <a:lnTo>
                  <a:pt x="5078" y="2828"/>
                </a:lnTo>
                <a:lnTo>
                  <a:pt x="5087" y="2838"/>
                </a:lnTo>
                <a:lnTo>
                  <a:pt x="5097" y="2849"/>
                </a:lnTo>
                <a:lnTo>
                  <a:pt x="5105" y="2861"/>
                </a:lnTo>
                <a:lnTo>
                  <a:pt x="5109" y="2869"/>
                </a:lnTo>
                <a:lnTo>
                  <a:pt x="5112" y="2877"/>
                </a:lnTo>
                <a:lnTo>
                  <a:pt x="5115" y="2887"/>
                </a:lnTo>
                <a:lnTo>
                  <a:pt x="5117" y="2897"/>
                </a:lnTo>
                <a:lnTo>
                  <a:pt x="5071" y="2908"/>
                </a:lnTo>
                <a:lnTo>
                  <a:pt x="5055" y="2942"/>
                </a:lnTo>
                <a:lnTo>
                  <a:pt x="5036" y="2980"/>
                </a:lnTo>
                <a:lnTo>
                  <a:pt x="5026" y="3000"/>
                </a:lnTo>
                <a:lnTo>
                  <a:pt x="5014" y="3020"/>
                </a:lnTo>
                <a:lnTo>
                  <a:pt x="5002" y="3037"/>
                </a:lnTo>
                <a:lnTo>
                  <a:pt x="4990" y="3052"/>
                </a:lnTo>
                <a:lnTo>
                  <a:pt x="5169" y="3128"/>
                </a:lnTo>
                <a:lnTo>
                  <a:pt x="5371" y="3214"/>
                </a:lnTo>
                <a:lnTo>
                  <a:pt x="5394" y="3224"/>
                </a:lnTo>
                <a:lnTo>
                  <a:pt x="5417" y="3233"/>
                </a:lnTo>
                <a:lnTo>
                  <a:pt x="5467" y="3250"/>
                </a:lnTo>
                <a:lnTo>
                  <a:pt x="5517" y="3267"/>
                </a:lnTo>
                <a:lnTo>
                  <a:pt x="5542" y="3277"/>
                </a:lnTo>
                <a:lnTo>
                  <a:pt x="5567" y="3287"/>
                </a:lnTo>
                <a:lnTo>
                  <a:pt x="5593" y="3299"/>
                </a:lnTo>
                <a:lnTo>
                  <a:pt x="5618" y="3311"/>
                </a:lnTo>
                <a:lnTo>
                  <a:pt x="5642" y="3324"/>
                </a:lnTo>
                <a:lnTo>
                  <a:pt x="5667" y="3338"/>
                </a:lnTo>
                <a:lnTo>
                  <a:pt x="5690" y="3354"/>
                </a:lnTo>
                <a:lnTo>
                  <a:pt x="5712" y="3373"/>
                </a:lnTo>
                <a:lnTo>
                  <a:pt x="5734" y="3392"/>
                </a:lnTo>
                <a:lnTo>
                  <a:pt x="5744" y="3402"/>
                </a:lnTo>
                <a:lnTo>
                  <a:pt x="5754" y="3413"/>
                </a:lnTo>
                <a:lnTo>
                  <a:pt x="5763" y="3425"/>
                </a:lnTo>
                <a:lnTo>
                  <a:pt x="5772" y="3438"/>
                </a:lnTo>
                <a:lnTo>
                  <a:pt x="5780" y="3450"/>
                </a:lnTo>
                <a:lnTo>
                  <a:pt x="5788" y="3463"/>
                </a:lnTo>
                <a:lnTo>
                  <a:pt x="5796" y="3477"/>
                </a:lnTo>
                <a:lnTo>
                  <a:pt x="5803" y="3491"/>
                </a:lnTo>
                <a:lnTo>
                  <a:pt x="5810" y="3507"/>
                </a:lnTo>
                <a:lnTo>
                  <a:pt x="5815" y="3523"/>
                </a:lnTo>
                <a:lnTo>
                  <a:pt x="5821" y="3540"/>
                </a:lnTo>
                <a:lnTo>
                  <a:pt x="5821" y="3558"/>
                </a:lnTo>
                <a:lnTo>
                  <a:pt x="5822" y="3635"/>
                </a:lnTo>
                <a:lnTo>
                  <a:pt x="5824" y="3733"/>
                </a:lnTo>
                <a:lnTo>
                  <a:pt x="5825" y="3764"/>
                </a:lnTo>
                <a:lnTo>
                  <a:pt x="6523" y="3764"/>
                </a:lnTo>
                <a:lnTo>
                  <a:pt x="6524" y="3725"/>
                </a:lnTo>
                <a:lnTo>
                  <a:pt x="6524" y="3679"/>
                </a:lnTo>
                <a:lnTo>
                  <a:pt x="6522" y="3582"/>
                </a:lnTo>
                <a:lnTo>
                  <a:pt x="6519" y="3488"/>
                </a:lnTo>
                <a:lnTo>
                  <a:pt x="6518" y="3416"/>
                </a:lnTo>
                <a:close/>
              </a:path>
            </a:pathLst>
          </a:custGeom>
          <a:solidFill>
            <a:schemeClr val="accent1"/>
          </a:solidFill>
          <a:ln>
            <a:noFill/>
          </a:ln>
        </p:spPr>
        <p:txBody>
          <a:bodyPr lIns="112864" tIns="56432" rIns="112864" bIns="56432"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
        <p:nvSpPr>
          <p:cNvPr id="34" name=" 20"/>
          <p:cNvSpPr/>
          <p:nvPr/>
        </p:nvSpPr>
        <p:spPr bwMode="auto">
          <a:xfrm>
            <a:off x="3555539" y="1945139"/>
            <a:ext cx="503701" cy="574808"/>
          </a:xfrm>
          <a:custGeom>
            <a:avLst/>
            <a:gdLst/>
            <a:ahLst/>
            <a:cxnLst/>
            <a:rect l="0" t="0" r="r" b="b"/>
            <a:pathLst>
              <a:path w="1646238" h="2433638">
                <a:moveTo>
                  <a:pt x="577732" y="161925"/>
                </a:moveTo>
                <a:lnTo>
                  <a:pt x="586070" y="162719"/>
                </a:lnTo>
                <a:lnTo>
                  <a:pt x="593614" y="163910"/>
                </a:lnTo>
                <a:lnTo>
                  <a:pt x="597585" y="164703"/>
                </a:lnTo>
                <a:lnTo>
                  <a:pt x="601953" y="165894"/>
                </a:lnTo>
                <a:lnTo>
                  <a:pt x="605526" y="167482"/>
                </a:lnTo>
                <a:lnTo>
                  <a:pt x="609100" y="169069"/>
                </a:lnTo>
                <a:lnTo>
                  <a:pt x="612674" y="171053"/>
                </a:lnTo>
                <a:lnTo>
                  <a:pt x="616247" y="173435"/>
                </a:lnTo>
                <a:lnTo>
                  <a:pt x="619821" y="176610"/>
                </a:lnTo>
                <a:lnTo>
                  <a:pt x="623394" y="179388"/>
                </a:lnTo>
                <a:lnTo>
                  <a:pt x="626968" y="182563"/>
                </a:lnTo>
                <a:lnTo>
                  <a:pt x="630145" y="186135"/>
                </a:lnTo>
                <a:lnTo>
                  <a:pt x="633321" y="190103"/>
                </a:lnTo>
                <a:lnTo>
                  <a:pt x="636498" y="194469"/>
                </a:lnTo>
                <a:lnTo>
                  <a:pt x="639674" y="199232"/>
                </a:lnTo>
                <a:lnTo>
                  <a:pt x="642454" y="204788"/>
                </a:lnTo>
                <a:lnTo>
                  <a:pt x="645233" y="210344"/>
                </a:lnTo>
                <a:lnTo>
                  <a:pt x="648013" y="216297"/>
                </a:lnTo>
                <a:lnTo>
                  <a:pt x="650792" y="222647"/>
                </a:lnTo>
                <a:lnTo>
                  <a:pt x="653969" y="229394"/>
                </a:lnTo>
                <a:lnTo>
                  <a:pt x="656351" y="237332"/>
                </a:lnTo>
                <a:lnTo>
                  <a:pt x="658733" y="245269"/>
                </a:lnTo>
                <a:lnTo>
                  <a:pt x="838208" y="927100"/>
                </a:lnTo>
                <a:lnTo>
                  <a:pt x="840193" y="928291"/>
                </a:lnTo>
                <a:lnTo>
                  <a:pt x="841781" y="933450"/>
                </a:lnTo>
                <a:lnTo>
                  <a:pt x="899356" y="921941"/>
                </a:lnTo>
                <a:lnTo>
                  <a:pt x="911665" y="922338"/>
                </a:lnTo>
                <a:lnTo>
                  <a:pt x="923180" y="923529"/>
                </a:lnTo>
                <a:lnTo>
                  <a:pt x="935489" y="924719"/>
                </a:lnTo>
                <a:lnTo>
                  <a:pt x="946607" y="926704"/>
                </a:lnTo>
                <a:lnTo>
                  <a:pt x="957725" y="929482"/>
                </a:lnTo>
                <a:lnTo>
                  <a:pt x="969240" y="932657"/>
                </a:lnTo>
                <a:lnTo>
                  <a:pt x="979960" y="936229"/>
                </a:lnTo>
                <a:lnTo>
                  <a:pt x="991078" y="939800"/>
                </a:lnTo>
                <a:lnTo>
                  <a:pt x="1001402" y="944166"/>
                </a:lnTo>
                <a:lnTo>
                  <a:pt x="1011726" y="948929"/>
                </a:lnTo>
                <a:lnTo>
                  <a:pt x="1022049" y="954485"/>
                </a:lnTo>
                <a:lnTo>
                  <a:pt x="1031976" y="960438"/>
                </a:lnTo>
                <a:lnTo>
                  <a:pt x="1041506" y="966788"/>
                </a:lnTo>
                <a:lnTo>
                  <a:pt x="1051432" y="973535"/>
                </a:lnTo>
                <a:lnTo>
                  <a:pt x="1060565" y="980679"/>
                </a:lnTo>
                <a:lnTo>
                  <a:pt x="1069697" y="988616"/>
                </a:lnTo>
                <a:lnTo>
                  <a:pt x="1076050" y="994172"/>
                </a:lnTo>
                <a:lnTo>
                  <a:pt x="1081212" y="999729"/>
                </a:lnTo>
                <a:lnTo>
                  <a:pt x="1086374" y="1005682"/>
                </a:lnTo>
                <a:lnTo>
                  <a:pt x="1090345" y="1012032"/>
                </a:lnTo>
                <a:lnTo>
                  <a:pt x="1126478" y="1071960"/>
                </a:lnTo>
                <a:lnTo>
                  <a:pt x="1183258" y="1074341"/>
                </a:lnTo>
                <a:lnTo>
                  <a:pt x="1184847" y="1075532"/>
                </a:lnTo>
                <a:lnTo>
                  <a:pt x="1199538" y="1077913"/>
                </a:lnTo>
                <a:lnTo>
                  <a:pt x="1214230" y="1081088"/>
                </a:lnTo>
                <a:lnTo>
                  <a:pt x="1228524" y="1085057"/>
                </a:lnTo>
                <a:lnTo>
                  <a:pt x="1242818" y="1089422"/>
                </a:lnTo>
                <a:lnTo>
                  <a:pt x="1256716" y="1094582"/>
                </a:lnTo>
                <a:lnTo>
                  <a:pt x="1271010" y="1100932"/>
                </a:lnTo>
                <a:lnTo>
                  <a:pt x="1284510" y="1106885"/>
                </a:lnTo>
                <a:lnTo>
                  <a:pt x="1298011" y="1114029"/>
                </a:lnTo>
                <a:lnTo>
                  <a:pt x="1310717" y="1121172"/>
                </a:lnTo>
                <a:lnTo>
                  <a:pt x="1323820" y="1129507"/>
                </a:lnTo>
                <a:lnTo>
                  <a:pt x="1336129" y="1137444"/>
                </a:lnTo>
                <a:lnTo>
                  <a:pt x="1348041" y="1146175"/>
                </a:lnTo>
                <a:lnTo>
                  <a:pt x="1359953" y="1155700"/>
                </a:lnTo>
                <a:lnTo>
                  <a:pt x="1371071" y="1165225"/>
                </a:lnTo>
                <a:lnTo>
                  <a:pt x="1381792" y="1175147"/>
                </a:lnTo>
                <a:lnTo>
                  <a:pt x="1392115" y="1185863"/>
                </a:lnTo>
                <a:lnTo>
                  <a:pt x="1408792" y="1204119"/>
                </a:lnTo>
                <a:lnTo>
                  <a:pt x="1424278" y="1223566"/>
                </a:lnTo>
                <a:lnTo>
                  <a:pt x="1439763" y="1243410"/>
                </a:lnTo>
                <a:lnTo>
                  <a:pt x="1454058" y="1263254"/>
                </a:lnTo>
                <a:lnTo>
                  <a:pt x="1467955" y="1283891"/>
                </a:lnTo>
                <a:lnTo>
                  <a:pt x="1480264" y="1305322"/>
                </a:lnTo>
                <a:lnTo>
                  <a:pt x="1492970" y="1327150"/>
                </a:lnTo>
                <a:lnTo>
                  <a:pt x="1504088" y="1348582"/>
                </a:lnTo>
                <a:lnTo>
                  <a:pt x="1505279" y="1351360"/>
                </a:lnTo>
                <a:lnTo>
                  <a:pt x="1506471" y="1352154"/>
                </a:lnTo>
                <a:lnTo>
                  <a:pt x="1508059" y="1352550"/>
                </a:lnTo>
                <a:lnTo>
                  <a:pt x="1518780" y="1353344"/>
                </a:lnTo>
                <a:lnTo>
                  <a:pt x="1528309" y="1355329"/>
                </a:lnTo>
                <a:lnTo>
                  <a:pt x="1537839" y="1357710"/>
                </a:lnTo>
                <a:lnTo>
                  <a:pt x="1546971" y="1360885"/>
                </a:lnTo>
                <a:lnTo>
                  <a:pt x="1555707" y="1364457"/>
                </a:lnTo>
                <a:lnTo>
                  <a:pt x="1563648" y="1368822"/>
                </a:lnTo>
                <a:lnTo>
                  <a:pt x="1571590" y="1373982"/>
                </a:lnTo>
                <a:lnTo>
                  <a:pt x="1578737" y="1379935"/>
                </a:lnTo>
                <a:lnTo>
                  <a:pt x="1585487" y="1385888"/>
                </a:lnTo>
                <a:lnTo>
                  <a:pt x="1591840" y="1392238"/>
                </a:lnTo>
                <a:lnTo>
                  <a:pt x="1597796" y="1398985"/>
                </a:lnTo>
                <a:lnTo>
                  <a:pt x="1603752" y="1406525"/>
                </a:lnTo>
                <a:lnTo>
                  <a:pt x="1608914" y="1413669"/>
                </a:lnTo>
                <a:lnTo>
                  <a:pt x="1613678" y="1421607"/>
                </a:lnTo>
                <a:lnTo>
                  <a:pt x="1618046" y="1429544"/>
                </a:lnTo>
                <a:lnTo>
                  <a:pt x="1622017" y="1437879"/>
                </a:lnTo>
                <a:lnTo>
                  <a:pt x="1625988" y="1446213"/>
                </a:lnTo>
                <a:lnTo>
                  <a:pt x="1629561" y="1454547"/>
                </a:lnTo>
                <a:lnTo>
                  <a:pt x="1632738" y="1463279"/>
                </a:lnTo>
                <a:lnTo>
                  <a:pt x="1635517" y="1471613"/>
                </a:lnTo>
                <a:lnTo>
                  <a:pt x="1637900" y="1479947"/>
                </a:lnTo>
                <a:lnTo>
                  <a:pt x="1639885" y="1488282"/>
                </a:lnTo>
                <a:lnTo>
                  <a:pt x="1641473" y="1497013"/>
                </a:lnTo>
                <a:lnTo>
                  <a:pt x="1643062" y="1504950"/>
                </a:lnTo>
                <a:lnTo>
                  <a:pt x="1644253" y="1512491"/>
                </a:lnTo>
                <a:lnTo>
                  <a:pt x="1645047" y="1520429"/>
                </a:lnTo>
                <a:lnTo>
                  <a:pt x="1645841" y="1527969"/>
                </a:lnTo>
                <a:lnTo>
                  <a:pt x="1646238" y="1534716"/>
                </a:lnTo>
                <a:lnTo>
                  <a:pt x="1646238" y="1541463"/>
                </a:lnTo>
                <a:lnTo>
                  <a:pt x="1646238" y="1548210"/>
                </a:lnTo>
                <a:lnTo>
                  <a:pt x="1645841" y="1553766"/>
                </a:lnTo>
                <a:lnTo>
                  <a:pt x="1645444" y="1558925"/>
                </a:lnTo>
                <a:lnTo>
                  <a:pt x="1643458" y="1570832"/>
                </a:lnTo>
                <a:lnTo>
                  <a:pt x="1642267" y="1583532"/>
                </a:lnTo>
                <a:lnTo>
                  <a:pt x="1641473" y="1595835"/>
                </a:lnTo>
                <a:lnTo>
                  <a:pt x="1640679" y="1608535"/>
                </a:lnTo>
                <a:lnTo>
                  <a:pt x="1634723" y="1749029"/>
                </a:lnTo>
                <a:lnTo>
                  <a:pt x="1628370" y="1889126"/>
                </a:lnTo>
                <a:lnTo>
                  <a:pt x="1627973" y="1902222"/>
                </a:lnTo>
                <a:lnTo>
                  <a:pt x="1626385" y="1915716"/>
                </a:lnTo>
                <a:lnTo>
                  <a:pt x="1625194" y="1928416"/>
                </a:lnTo>
                <a:lnTo>
                  <a:pt x="1623208" y="1941910"/>
                </a:lnTo>
                <a:lnTo>
                  <a:pt x="1621223" y="1954610"/>
                </a:lnTo>
                <a:lnTo>
                  <a:pt x="1618840" y="1968104"/>
                </a:lnTo>
                <a:lnTo>
                  <a:pt x="1616061" y="1980804"/>
                </a:lnTo>
                <a:lnTo>
                  <a:pt x="1612884" y="1993504"/>
                </a:lnTo>
                <a:lnTo>
                  <a:pt x="1604546" y="2026444"/>
                </a:lnTo>
                <a:lnTo>
                  <a:pt x="1595414" y="2058988"/>
                </a:lnTo>
                <a:lnTo>
                  <a:pt x="1586281" y="2091532"/>
                </a:lnTo>
                <a:lnTo>
                  <a:pt x="1577148" y="2123679"/>
                </a:lnTo>
                <a:lnTo>
                  <a:pt x="1579134" y="2125663"/>
                </a:lnTo>
                <a:lnTo>
                  <a:pt x="1617252" y="2294732"/>
                </a:lnTo>
                <a:lnTo>
                  <a:pt x="1571590" y="2303463"/>
                </a:lnTo>
                <a:lnTo>
                  <a:pt x="1487411" y="2318147"/>
                </a:lnTo>
                <a:lnTo>
                  <a:pt x="1251951" y="2359026"/>
                </a:lnTo>
                <a:lnTo>
                  <a:pt x="1000608" y="2402285"/>
                </a:lnTo>
                <a:lnTo>
                  <a:pt x="897370" y="2420541"/>
                </a:lnTo>
                <a:lnTo>
                  <a:pt x="824310" y="2433638"/>
                </a:lnTo>
                <a:lnTo>
                  <a:pt x="785398" y="2236391"/>
                </a:lnTo>
                <a:lnTo>
                  <a:pt x="781030" y="2228851"/>
                </a:lnTo>
                <a:lnTo>
                  <a:pt x="776662" y="2221707"/>
                </a:lnTo>
                <a:lnTo>
                  <a:pt x="771897" y="2214563"/>
                </a:lnTo>
                <a:lnTo>
                  <a:pt x="767133" y="2207816"/>
                </a:lnTo>
                <a:lnTo>
                  <a:pt x="761574" y="2201069"/>
                </a:lnTo>
                <a:lnTo>
                  <a:pt x="756015" y="2194719"/>
                </a:lnTo>
                <a:lnTo>
                  <a:pt x="750456" y="2188369"/>
                </a:lnTo>
                <a:lnTo>
                  <a:pt x="744897" y="2182416"/>
                </a:lnTo>
                <a:lnTo>
                  <a:pt x="738544" y="2176463"/>
                </a:lnTo>
                <a:lnTo>
                  <a:pt x="732191" y="2170907"/>
                </a:lnTo>
                <a:lnTo>
                  <a:pt x="725441" y="2165351"/>
                </a:lnTo>
                <a:lnTo>
                  <a:pt x="719088" y="2159794"/>
                </a:lnTo>
                <a:lnTo>
                  <a:pt x="711940" y="2155032"/>
                </a:lnTo>
                <a:lnTo>
                  <a:pt x="704396" y="2149873"/>
                </a:lnTo>
                <a:lnTo>
                  <a:pt x="697249" y="2145507"/>
                </a:lnTo>
                <a:lnTo>
                  <a:pt x="689705" y="2141141"/>
                </a:lnTo>
                <a:lnTo>
                  <a:pt x="678984" y="2135585"/>
                </a:lnTo>
                <a:lnTo>
                  <a:pt x="668660" y="2130029"/>
                </a:lnTo>
                <a:lnTo>
                  <a:pt x="648807" y="2118519"/>
                </a:lnTo>
                <a:lnTo>
                  <a:pt x="630145" y="2106216"/>
                </a:lnTo>
                <a:lnTo>
                  <a:pt x="611482" y="2093119"/>
                </a:lnTo>
                <a:lnTo>
                  <a:pt x="593217" y="2080022"/>
                </a:lnTo>
                <a:lnTo>
                  <a:pt x="576144" y="2065735"/>
                </a:lnTo>
                <a:lnTo>
                  <a:pt x="559070" y="2051447"/>
                </a:lnTo>
                <a:lnTo>
                  <a:pt x="543187" y="2035969"/>
                </a:lnTo>
                <a:lnTo>
                  <a:pt x="526907" y="2020491"/>
                </a:lnTo>
                <a:lnTo>
                  <a:pt x="511422" y="2004616"/>
                </a:lnTo>
                <a:lnTo>
                  <a:pt x="496333" y="1988344"/>
                </a:lnTo>
                <a:lnTo>
                  <a:pt x="481245" y="1971676"/>
                </a:lnTo>
                <a:lnTo>
                  <a:pt x="466951" y="1954610"/>
                </a:lnTo>
                <a:lnTo>
                  <a:pt x="452259" y="1937147"/>
                </a:lnTo>
                <a:lnTo>
                  <a:pt x="424067" y="1902222"/>
                </a:lnTo>
                <a:lnTo>
                  <a:pt x="418111" y="1894285"/>
                </a:lnTo>
                <a:lnTo>
                  <a:pt x="412552" y="1886744"/>
                </a:lnTo>
                <a:lnTo>
                  <a:pt x="401435" y="1870472"/>
                </a:lnTo>
                <a:lnTo>
                  <a:pt x="391508" y="1853804"/>
                </a:lnTo>
                <a:lnTo>
                  <a:pt x="381978" y="1837532"/>
                </a:lnTo>
                <a:lnTo>
                  <a:pt x="372846" y="1820069"/>
                </a:lnTo>
                <a:lnTo>
                  <a:pt x="364110" y="1803401"/>
                </a:lnTo>
                <a:lnTo>
                  <a:pt x="356169" y="1785541"/>
                </a:lnTo>
                <a:lnTo>
                  <a:pt x="348228" y="1768079"/>
                </a:lnTo>
                <a:lnTo>
                  <a:pt x="332345" y="1733551"/>
                </a:lnTo>
                <a:lnTo>
                  <a:pt x="324404" y="1716485"/>
                </a:lnTo>
                <a:lnTo>
                  <a:pt x="316065" y="1699022"/>
                </a:lnTo>
                <a:lnTo>
                  <a:pt x="307727" y="1682354"/>
                </a:lnTo>
                <a:lnTo>
                  <a:pt x="298991" y="1666082"/>
                </a:lnTo>
                <a:lnTo>
                  <a:pt x="289462" y="1649413"/>
                </a:lnTo>
                <a:lnTo>
                  <a:pt x="279535" y="1633935"/>
                </a:lnTo>
                <a:lnTo>
                  <a:pt x="275962" y="1624410"/>
                </a:lnTo>
                <a:lnTo>
                  <a:pt x="271594" y="1614885"/>
                </a:lnTo>
                <a:lnTo>
                  <a:pt x="266829" y="1605360"/>
                </a:lnTo>
                <a:lnTo>
                  <a:pt x="261667" y="1595835"/>
                </a:lnTo>
                <a:lnTo>
                  <a:pt x="256505" y="1586310"/>
                </a:lnTo>
                <a:lnTo>
                  <a:pt x="250946" y="1577182"/>
                </a:lnTo>
                <a:lnTo>
                  <a:pt x="239431" y="1558132"/>
                </a:lnTo>
                <a:lnTo>
                  <a:pt x="227122" y="1539479"/>
                </a:lnTo>
                <a:lnTo>
                  <a:pt x="214813" y="1521619"/>
                </a:lnTo>
                <a:lnTo>
                  <a:pt x="190592" y="1486694"/>
                </a:lnTo>
                <a:lnTo>
                  <a:pt x="185827" y="1479154"/>
                </a:lnTo>
                <a:lnTo>
                  <a:pt x="181063" y="1470422"/>
                </a:lnTo>
                <a:lnTo>
                  <a:pt x="170342" y="1450579"/>
                </a:lnTo>
                <a:lnTo>
                  <a:pt x="164783" y="1441054"/>
                </a:lnTo>
                <a:lnTo>
                  <a:pt x="159224" y="1431132"/>
                </a:lnTo>
                <a:lnTo>
                  <a:pt x="156444" y="1427163"/>
                </a:lnTo>
                <a:lnTo>
                  <a:pt x="153268" y="1423194"/>
                </a:lnTo>
                <a:lnTo>
                  <a:pt x="149694" y="1419622"/>
                </a:lnTo>
                <a:lnTo>
                  <a:pt x="146518" y="1416447"/>
                </a:lnTo>
                <a:lnTo>
                  <a:pt x="143738" y="1413272"/>
                </a:lnTo>
                <a:lnTo>
                  <a:pt x="140959" y="1409304"/>
                </a:lnTo>
                <a:lnTo>
                  <a:pt x="138576" y="1404541"/>
                </a:lnTo>
                <a:lnTo>
                  <a:pt x="136591" y="1398985"/>
                </a:lnTo>
                <a:lnTo>
                  <a:pt x="134209" y="1393429"/>
                </a:lnTo>
                <a:lnTo>
                  <a:pt x="132620" y="1387475"/>
                </a:lnTo>
                <a:lnTo>
                  <a:pt x="129047" y="1373982"/>
                </a:lnTo>
                <a:lnTo>
                  <a:pt x="125870" y="1360488"/>
                </a:lnTo>
                <a:lnTo>
                  <a:pt x="122694" y="1346994"/>
                </a:lnTo>
                <a:lnTo>
                  <a:pt x="120311" y="1335485"/>
                </a:lnTo>
                <a:lnTo>
                  <a:pt x="117532" y="1325563"/>
                </a:lnTo>
                <a:lnTo>
                  <a:pt x="109194" y="1300560"/>
                </a:lnTo>
                <a:lnTo>
                  <a:pt x="100458" y="1276350"/>
                </a:lnTo>
                <a:lnTo>
                  <a:pt x="95296" y="1264047"/>
                </a:lnTo>
                <a:lnTo>
                  <a:pt x="90531" y="1252538"/>
                </a:lnTo>
                <a:lnTo>
                  <a:pt x="85767" y="1241425"/>
                </a:lnTo>
                <a:lnTo>
                  <a:pt x="80208" y="1229916"/>
                </a:lnTo>
                <a:lnTo>
                  <a:pt x="77031" y="1223566"/>
                </a:lnTo>
                <a:lnTo>
                  <a:pt x="73458" y="1217216"/>
                </a:lnTo>
                <a:lnTo>
                  <a:pt x="65119" y="1203722"/>
                </a:lnTo>
                <a:lnTo>
                  <a:pt x="55987" y="1190625"/>
                </a:lnTo>
                <a:lnTo>
                  <a:pt x="46457" y="1177132"/>
                </a:lnTo>
                <a:lnTo>
                  <a:pt x="26207" y="1150938"/>
                </a:lnTo>
                <a:lnTo>
                  <a:pt x="6353" y="1125538"/>
                </a:lnTo>
                <a:lnTo>
                  <a:pt x="3574" y="1121172"/>
                </a:lnTo>
                <a:lnTo>
                  <a:pt x="1589" y="1116410"/>
                </a:lnTo>
                <a:lnTo>
                  <a:pt x="397" y="1111250"/>
                </a:lnTo>
                <a:lnTo>
                  <a:pt x="0" y="1106091"/>
                </a:lnTo>
                <a:lnTo>
                  <a:pt x="0" y="1100535"/>
                </a:lnTo>
                <a:lnTo>
                  <a:pt x="794" y="1094582"/>
                </a:lnTo>
                <a:lnTo>
                  <a:pt x="1986" y="1088629"/>
                </a:lnTo>
                <a:lnTo>
                  <a:pt x="3574" y="1083072"/>
                </a:lnTo>
                <a:lnTo>
                  <a:pt x="5559" y="1077516"/>
                </a:lnTo>
                <a:lnTo>
                  <a:pt x="8339" y="1071960"/>
                </a:lnTo>
                <a:lnTo>
                  <a:pt x="11118" y="1066404"/>
                </a:lnTo>
                <a:lnTo>
                  <a:pt x="14295" y="1061641"/>
                </a:lnTo>
                <a:lnTo>
                  <a:pt x="17868" y="1056879"/>
                </a:lnTo>
                <a:lnTo>
                  <a:pt x="21045" y="1052910"/>
                </a:lnTo>
                <a:lnTo>
                  <a:pt x="24618" y="1048941"/>
                </a:lnTo>
                <a:lnTo>
                  <a:pt x="28192" y="1045766"/>
                </a:lnTo>
                <a:lnTo>
                  <a:pt x="33751" y="1041400"/>
                </a:lnTo>
                <a:lnTo>
                  <a:pt x="39310" y="1037432"/>
                </a:lnTo>
                <a:lnTo>
                  <a:pt x="45663" y="1034257"/>
                </a:lnTo>
                <a:lnTo>
                  <a:pt x="52016" y="1031479"/>
                </a:lnTo>
                <a:lnTo>
                  <a:pt x="58369" y="1029097"/>
                </a:lnTo>
                <a:lnTo>
                  <a:pt x="64722" y="1027113"/>
                </a:lnTo>
                <a:lnTo>
                  <a:pt x="71869" y="1025922"/>
                </a:lnTo>
                <a:lnTo>
                  <a:pt x="78619" y="1024732"/>
                </a:lnTo>
                <a:lnTo>
                  <a:pt x="85767" y="1023938"/>
                </a:lnTo>
                <a:lnTo>
                  <a:pt x="92517" y="1023541"/>
                </a:lnTo>
                <a:lnTo>
                  <a:pt x="100061" y="1023938"/>
                </a:lnTo>
                <a:lnTo>
                  <a:pt x="107208" y="1024335"/>
                </a:lnTo>
                <a:lnTo>
                  <a:pt x="114355" y="1024732"/>
                </a:lnTo>
                <a:lnTo>
                  <a:pt x="121503" y="1025922"/>
                </a:lnTo>
                <a:lnTo>
                  <a:pt x="129047" y="1027510"/>
                </a:lnTo>
                <a:lnTo>
                  <a:pt x="136194" y="1029097"/>
                </a:lnTo>
                <a:lnTo>
                  <a:pt x="143341" y="1031082"/>
                </a:lnTo>
                <a:lnTo>
                  <a:pt x="150488" y="1033066"/>
                </a:lnTo>
                <a:lnTo>
                  <a:pt x="157636" y="1035844"/>
                </a:lnTo>
                <a:lnTo>
                  <a:pt x="164783" y="1038622"/>
                </a:lnTo>
                <a:lnTo>
                  <a:pt x="171533" y="1041400"/>
                </a:lnTo>
                <a:lnTo>
                  <a:pt x="177886" y="1044972"/>
                </a:lnTo>
                <a:lnTo>
                  <a:pt x="185033" y="1048544"/>
                </a:lnTo>
                <a:lnTo>
                  <a:pt x="191386" y="1052116"/>
                </a:lnTo>
                <a:lnTo>
                  <a:pt x="197739" y="1055688"/>
                </a:lnTo>
                <a:lnTo>
                  <a:pt x="203695" y="1059657"/>
                </a:lnTo>
                <a:lnTo>
                  <a:pt x="209651" y="1064022"/>
                </a:lnTo>
                <a:lnTo>
                  <a:pt x="215210" y="1067991"/>
                </a:lnTo>
                <a:lnTo>
                  <a:pt x="220769" y="1072754"/>
                </a:lnTo>
                <a:lnTo>
                  <a:pt x="225534" y="1077516"/>
                </a:lnTo>
                <a:lnTo>
                  <a:pt x="230299" y="1081882"/>
                </a:lnTo>
                <a:lnTo>
                  <a:pt x="235064" y="1086644"/>
                </a:lnTo>
                <a:lnTo>
                  <a:pt x="239828" y="1092200"/>
                </a:lnTo>
                <a:lnTo>
                  <a:pt x="244593" y="1097757"/>
                </a:lnTo>
                <a:lnTo>
                  <a:pt x="252932" y="1109663"/>
                </a:lnTo>
                <a:lnTo>
                  <a:pt x="260873" y="1121966"/>
                </a:lnTo>
                <a:lnTo>
                  <a:pt x="268814" y="1135063"/>
                </a:lnTo>
                <a:lnTo>
                  <a:pt x="283903" y="1160463"/>
                </a:lnTo>
                <a:lnTo>
                  <a:pt x="291447" y="1173163"/>
                </a:lnTo>
                <a:lnTo>
                  <a:pt x="299388" y="1185069"/>
                </a:lnTo>
                <a:lnTo>
                  <a:pt x="306139" y="1195785"/>
                </a:lnTo>
                <a:lnTo>
                  <a:pt x="312889" y="1206897"/>
                </a:lnTo>
                <a:lnTo>
                  <a:pt x="327580" y="1230710"/>
                </a:lnTo>
                <a:lnTo>
                  <a:pt x="342272" y="1255713"/>
                </a:lnTo>
                <a:lnTo>
                  <a:pt x="357757" y="1281113"/>
                </a:lnTo>
                <a:lnTo>
                  <a:pt x="365699" y="1293416"/>
                </a:lnTo>
                <a:lnTo>
                  <a:pt x="373640" y="1305719"/>
                </a:lnTo>
                <a:lnTo>
                  <a:pt x="382375" y="1317229"/>
                </a:lnTo>
                <a:lnTo>
                  <a:pt x="390714" y="1328738"/>
                </a:lnTo>
                <a:lnTo>
                  <a:pt x="399846" y="1339454"/>
                </a:lnTo>
                <a:lnTo>
                  <a:pt x="409376" y="1348979"/>
                </a:lnTo>
                <a:lnTo>
                  <a:pt x="418905" y="1358504"/>
                </a:lnTo>
                <a:lnTo>
                  <a:pt x="423670" y="1362472"/>
                </a:lnTo>
                <a:lnTo>
                  <a:pt x="428832" y="1366441"/>
                </a:lnTo>
                <a:lnTo>
                  <a:pt x="437171" y="1372791"/>
                </a:lnTo>
                <a:lnTo>
                  <a:pt x="445112" y="1378744"/>
                </a:lnTo>
                <a:lnTo>
                  <a:pt x="453450" y="1383904"/>
                </a:lnTo>
                <a:lnTo>
                  <a:pt x="462186" y="1388666"/>
                </a:lnTo>
                <a:lnTo>
                  <a:pt x="470921" y="1392635"/>
                </a:lnTo>
                <a:lnTo>
                  <a:pt x="479260" y="1396207"/>
                </a:lnTo>
                <a:lnTo>
                  <a:pt x="488789" y="1399382"/>
                </a:lnTo>
                <a:lnTo>
                  <a:pt x="497525" y="1402160"/>
                </a:lnTo>
                <a:lnTo>
                  <a:pt x="506657" y="1404144"/>
                </a:lnTo>
                <a:lnTo>
                  <a:pt x="516187" y="1405732"/>
                </a:lnTo>
                <a:lnTo>
                  <a:pt x="525716" y="1407319"/>
                </a:lnTo>
                <a:lnTo>
                  <a:pt x="535246" y="1408113"/>
                </a:lnTo>
                <a:lnTo>
                  <a:pt x="545172" y="1408113"/>
                </a:lnTo>
                <a:lnTo>
                  <a:pt x="555099" y="1407716"/>
                </a:lnTo>
                <a:lnTo>
                  <a:pt x="565423" y="1406922"/>
                </a:lnTo>
                <a:lnTo>
                  <a:pt x="575746" y="1404938"/>
                </a:lnTo>
                <a:lnTo>
                  <a:pt x="578923" y="1404541"/>
                </a:lnTo>
                <a:lnTo>
                  <a:pt x="582497" y="1402954"/>
                </a:lnTo>
                <a:lnTo>
                  <a:pt x="586467" y="1401366"/>
                </a:lnTo>
                <a:lnTo>
                  <a:pt x="590041" y="1398985"/>
                </a:lnTo>
                <a:lnTo>
                  <a:pt x="594012" y="1395810"/>
                </a:lnTo>
                <a:lnTo>
                  <a:pt x="597585" y="1392635"/>
                </a:lnTo>
                <a:lnTo>
                  <a:pt x="601556" y="1389460"/>
                </a:lnTo>
                <a:lnTo>
                  <a:pt x="604335" y="1385491"/>
                </a:lnTo>
                <a:lnTo>
                  <a:pt x="609894" y="1379141"/>
                </a:lnTo>
                <a:lnTo>
                  <a:pt x="614659" y="1372394"/>
                </a:lnTo>
                <a:lnTo>
                  <a:pt x="619424" y="1365647"/>
                </a:lnTo>
                <a:lnTo>
                  <a:pt x="623394" y="1358900"/>
                </a:lnTo>
                <a:lnTo>
                  <a:pt x="627762" y="1352154"/>
                </a:lnTo>
                <a:lnTo>
                  <a:pt x="631336" y="1344613"/>
                </a:lnTo>
                <a:lnTo>
                  <a:pt x="634512" y="1337469"/>
                </a:lnTo>
                <a:lnTo>
                  <a:pt x="637292" y="1330325"/>
                </a:lnTo>
                <a:lnTo>
                  <a:pt x="640071" y="1323182"/>
                </a:lnTo>
                <a:lnTo>
                  <a:pt x="642057" y="1315244"/>
                </a:lnTo>
                <a:lnTo>
                  <a:pt x="644042" y="1307704"/>
                </a:lnTo>
                <a:lnTo>
                  <a:pt x="645233" y="1299766"/>
                </a:lnTo>
                <a:lnTo>
                  <a:pt x="646424" y="1291829"/>
                </a:lnTo>
                <a:lnTo>
                  <a:pt x="647218" y="1283891"/>
                </a:lnTo>
                <a:lnTo>
                  <a:pt x="647616" y="1275557"/>
                </a:lnTo>
                <a:lnTo>
                  <a:pt x="648013" y="1267619"/>
                </a:lnTo>
                <a:lnTo>
                  <a:pt x="647616" y="1259682"/>
                </a:lnTo>
                <a:lnTo>
                  <a:pt x="647218" y="1252538"/>
                </a:lnTo>
                <a:lnTo>
                  <a:pt x="646424" y="1245394"/>
                </a:lnTo>
                <a:lnTo>
                  <a:pt x="645233" y="1237457"/>
                </a:lnTo>
                <a:lnTo>
                  <a:pt x="466951" y="280988"/>
                </a:lnTo>
                <a:lnTo>
                  <a:pt x="465362" y="271463"/>
                </a:lnTo>
                <a:lnTo>
                  <a:pt x="464568" y="263128"/>
                </a:lnTo>
                <a:lnTo>
                  <a:pt x="464568" y="254397"/>
                </a:lnTo>
                <a:lnTo>
                  <a:pt x="464965" y="246857"/>
                </a:lnTo>
                <a:lnTo>
                  <a:pt x="465759" y="239316"/>
                </a:lnTo>
                <a:lnTo>
                  <a:pt x="467348" y="232569"/>
                </a:lnTo>
                <a:lnTo>
                  <a:pt x="468936" y="225822"/>
                </a:lnTo>
                <a:lnTo>
                  <a:pt x="471318" y="219869"/>
                </a:lnTo>
                <a:lnTo>
                  <a:pt x="473701" y="214313"/>
                </a:lnTo>
                <a:lnTo>
                  <a:pt x="476480" y="209153"/>
                </a:lnTo>
                <a:lnTo>
                  <a:pt x="479657" y="204391"/>
                </a:lnTo>
                <a:lnTo>
                  <a:pt x="482833" y="199628"/>
                </a:lnTo>
                <a:lnTo>
                  <a:pt x="486407" y="195263"/>
                </a:lnTo>
                <a:lnTo>
                  <a:pt x="490775" y="191691"/>
                </a:lnTo>
                <a:lnTo>
                  <a:pt x="494348" y="188119"/>
                </a:lnTo>
                <a:lnTo>
                  <a:pt x="498319" y="184944"/>
                </a:lnTo>
                <a:lnTo>
                  <a:pt x="502289" y="182166"/>
                </a:lnTo>
                <a:lnTo>
                  <a:pt x="506657" y="179785"/>
                </a:lnTo>
                <a:lnTo>
                  <a:pt x="514201" y="175419"/>
                </a:lnTo>
                <a:lnTo>
                  <a:pt x="522143" y="171450"/>
                </a:lnTo>
                <a:lnTo>
                  <a:pt x="528893" y="169069"/>
                </a:lnTo>
                <a:lnTo>
                  <a:pt x="534849" y="167482"/>
                </a:lnTo>
                <a:lnTo>
                  <a:pt x="539614" y="166291"/>
                </a:lnTo>
                <a:lnTo>
                  <a:pt x="543981" y="165497"/>
                </a:lnTo>
                <a:lnTo>
                  <a:pt x="552320" y="163910"/>
                </a:lnTo>
                <a:lnTo>
                  <a:pt x="561055" y="162719"/>
                </a:lnTo>
                <a:lnTo>
                  <a:pt x="569393" y="162322"/>
                </a:lnTo>
                <a:lnTo>
                  <a:pt x="577732" y="161925"/>
                </a:lnTo>
                <a:close/>
                <a:moveTo>
                  <a:pt x="576263" y="0"/>
                </a:moveTo>
                <a:lnTo>
                  <a:pt x="594539" y="397"/>
                </a:lnTo>
                <a:lnTo>
                  <a:pt x="612419" y="1589"/>
                </a:lnTo>
                <a:lnTo>
                  <a:pt x="630298" y="3973"/>
                </a:lnTo>
                <a:lnTo>
                  <a:pt x="647780" y="7151"/>
                </a:lnTo>
                <a:lnTo>
                  <a:pt x="664864" y="10727"/>
                </a:lnTo>
                <a:lnTo>
                  <a:pt x="681551" y="15098"/>
                </a:lnTo>
                <a:lnTo>
                  <a:pt x="697841" y="20263"/>
                </a:lnTo>
                <a:lnTo>
                  <a:pt x="714131" y="26620"/>
                </a:lnTo>
                <a:lnTo>
                  <a:pt x="729626" y="33374"/>
                </a:lnTo>
                <a:lnTo>
                  <a:pt x="745122" y="41321"/>
                </a:lnTo>
                <a:lnTo>
                  <a:pt x="759822" y="50062"/>
                </a:lnTo>
                <a:lnTo>
                  <a:pt x="774920" y="59200"/>
                </a:lnTo>
                <a:lnTo>
                  <a:pt x="788826" y="69530"/>
                </a:lnTo>
                <a:lnTo>
                  <a:pt x="803130" y="80655"/>
                </a:lnTo>
                <a:lnTo>
                  <a:pt x="816638" y="92575"/>
                </a:lnTo>
                <a:lnTo>
                  <a:pt x="830147" y="105289"/>
                </a:lnTo>
                <a:lnTo>
                  <a:pt x="842464" y="118798"/>
                </a:lnTo>
                <a:lnTo>
                  <a:pt x="854780" y="132307"/>
                </a:lnTo>
                <a:lnTo>
                  <a:pt x="865508" y="146610"/>
                </a:lnTo>
                <a:lnTo>
                  <a:pt x="876235" y="160516"/>
                </a:lnTo>
                <a:lnTo>
                  <a:pt x="885374" y="175615"/>
                </a:lnTo>
                <a:lnTo>
                  <a:pt x="894115" y="190315"/>
                </a:lnTo>
                <a:lnTo>
                  <a:pt x="901664" y="205811"/>
                </a:lnTo>
                <a:lnTo>
                  <a:pt x="908815" y="221306"/>
                </a:lnTo>
                <a:lnTo>
                  <a:pt x="915172" y="237596"/>
                </a:lnTo>
                <a:lnTo>
                  <a:pt x="920337" y="253886"/>
                </a:lnTo>
                <a:lnTo>
                  <a:pt x="924708" y="270574"/>
                </a:lnTo>
                <a:lnTo>
                  <a:pt x="928284" y="287658"/>
                </a:lnTo>
                <a:lnTo>
                  <a:pt x="931462" y="304743"/>
                </a:lnTo>
                <a:lnTo>
                  <a:pt x="933449" y="322622"/>
                </a:lnTo>
                <a:lnTo>
                  <a:pt x="934641" y="340502"/>
                </a:lnTo>
                <a:lnTo>
                  <a:pt x="935038" y="359175"/>
                </a:lnTo>
                <a:lnTo>
                  <a:pt x="934641" y="377452"/>
                </a:lnTo>
                <a:lnTo>
                  <a:pt x="933449" y="395331"/>
                </a:lnTo>
                <a:lnTo>
                  <a:pt x="931462" y="413211"/>
                </a:lnTo>
                <a:lnTo>
                  <a:pt x="928284" y="430693"/>
                </a:lnTo>
                <a:lnTo>
                  <a:pt x="924708" y="447777"/>
                </a:lnTo>
                <a:lnTo>
                  <a:pt x="920337" y="464465"/>
                </a:lnTo>
                <a:lnTo>
                  <a:pt x="915172" y="480755"/>
                </a:lnTo>
                <a:lnTo>
                  <a:pt x="908815" y="496647"/>
                </a:lnTo>
                <a:lnTo>
                  <a:pt x="901664" y="512540"/>
                </a:lnTo>
                <a:lnTo>
                  <a:pt x="894115" y="527638"/>
                </a:lnTo>
                <a:lnTo>
                  <a:pt x="885374" y="543134"/>
                </a:lnTo>
                <a:lnTo>
                  <a:pt x="876235" y="557437"/>
                </a:lnTo>
                <a:lnTo>
                  <a:pt x="865508" y="572138"/>
                </a:lnTo>
                <a:lnTo>
                  <a:pt x="854780" y="585647"/>
                </a:lnTo>
                <a:lnTo>
                  <a:pt x="842464" y="599553"/>
                </a:lnTo>
                <a:lnTo>
                  <a:pt x="830147" y="612664"/>
                </a:lnTo>
                <a:lnTo>
                  <a:pt x="830147" y="613061"/>
                </a:lnTo>
                <a:lnTo>
                  <a:pt x="822201" y="620611"/>
                </a:lnTo>
                <a:lnTo>
                  <a:pt x="813857" y="628160"/>
                </a:lnTo>
                <a:lnTo>
                  <a:pt x="805911" y="634914"/>
                </a:lnTo>
                <a:lnTo>
                  <a:pt x="797964" y="641668"/>
                </a:lnTo>
                <a:lnTo>
                  <a:pt x="791607" y="619419"/>
                </a:lnTo>
                <a:lnTo>
                  <a:pt x="785250" y="597963"/>
                </a:lnTo>
                <a:lnTo>
                  <a:pt x="778496" y="576111"/>
                </a:lnTo>
                <a:lnTo>
                  <a:pt x="771344" y="553861"/>
                </a:lnTo>
                <a:lnTo>
                  <a:pt x="780880" y="543928"/>
                </a:lnTo>
                <a:lnTo>
                  <a:pt x="790018" y="533201"/>
                </a:lnTo>
                <a:lnTo>
                  <a:pt x="798759" y="522473"/>
                </a:lnTo>
                <a:lnTo>
                  <a:pt x="806705" y="511745"/>
                </a:lnTo>
                <a:lnTo>
                  <a:pt x="813857" y="500223"/>
                </a:lnTo>
                <a:lnTo>
                  <a:pt x="820611" y="488701"/>
                </a:lnTo>
                <a:lnTo>
                  <a:pt x="826571" y="476782"/>
                </a:lnTo>
                <a:lnTo>
                  <a:pt x="831736" y="464862"/>
                </a:lnTo>
                <a:lnTo>
                  <a:pt x="836504" y="452545"/>
                </a:lnTo>
                <a:lnTo>
                  <a:pt x="840477" y="439831"/>
                </a:lnTo>
                <a:lnTo>
                  <a:pt x="844053" y="427117"/>
                </a:lnTo>
                <a:lnTo>
                  <a:pt x="846834" y="414005"/>
                </a:lnTo>
                <a:lnTo>
                  <a:pt x="849218" y="400894"/>
                </a:lnTo>
                <a:lnTo>
                  <a:pt x="850807" y="386988"/>
                </a:lnTo>
                <a:lnTo>
                  <a:pt x="851602" y="373479"/>
                </a:lnTo>
                <a:lnTo>
                  <a:pt x="851999" y="359175"/>
                </a:lnTo>
                <a:lnTo>
                  <a:pt x="851602" y="344872"/>
                </a:lnTo>
                <a:lnTo>
                  <a:pt x="850807" y="330966"/>
                </a:lnTo>
                <a:lnTo>
                  <a:pt x="849218" y="317457"/>
                </a:lnTo>
                <a:lnTo>
                  <a:pt x="846834" y="303948"/>
                </a:lnTo>
                <a:lnTo>
                  <a:pt x="844053" y="291234"/>
                </a:lnTo>
                <a:lnTo>
                  <a:pt x="840477" y="278123"/>
                </a:lnTo>
                <a:lnTo>
                  <a:pt x="836504" y="265806"/>
                </a:lnTo>
                <a:lnTo>
                  <a:pt x="831736" y="253092"/>
                </a:lnTo>
                <a:lnTo>
                  <a:pt x="826571" y="241172"/>
                </a:lnTo>
                <a:lnTo>
                  <a:pt x="820611" y="229253"/>
                </a:lnTo>
                <a:lnTo>
                  <a:pt x="813460" y="217730"/>
                </a:lnTo>
                <a:lnTo>
                  <a:pt x="806308" y="206605"/>
                </a:lnTo>
                <a:lnTo>
                  <a:pt x="798759" y="195481"/>
                </a:lnTo>
                <a:lnTo>
                  <a:pt x="789621" y="185150"/>
                </a:lnTo>
                <a:lnTo>
                  <a:pt x="780880" y="174820"/>
                </a:lnTo>
                <a:lnTo>
                  <a:pt x="770947" y="164092"/>
                </a:lnTo>
                <a:lnTo>
                  <a:pt x="760617" y="154556"/>
                </a:lnTo>
                <a:lnTo>
                  <a:pt x="750287" y="145021"/>
                </a:lnTo>
                <a:lnTo>
                  <a:pt x="739559" y="136677"/>
                </a:lnTo>
                <a:lnTo>
                  <a:pt x="728434" y="129128"/>
                </a:lnTo>
                <a:lnTo>
                  <a:pt x="717310" y="121976"/>
                </a:lnTo>
                <a:lnTo>
                  <a:pt x="705788" y="114825"/>
                </a:lnTo>
                <a:lnTo>
                  <a:pt x="693868" y="108865"/>
                </a:lnTo>
                <a:lnTo>
                  <a:pt x="682346" y="103700"/>
                </a:lnTo>
                <a:lnTo>
                  <a:pt x="669632" y="98932"/>
                </a:lnTo>
                <a:lnTo>
                  <a:pt x="657315" y="94959"/>
                </a:lnTo>
                <a:lnTo>
                  <a:pt x="644204" y="91383"/>
                </a:lnTo>
                <a:lnTo>
                  <a:pt x="631490" y="88204"/>
                </a:lnTo>
                <a:lnTo>
                  <a:pt x="617584" y="86218"/>
                </a:lnTo>
                <a:lnTo>
                  <a:pt x="604472" y="84628"/>
                </a:lnTo>
                <a:lnTo>
                  <a:pt x="590169" y="83436"/>
                </a:lnTo>
                <a:lnTo>
                  <a:pt x="576263" y="83436"/>
                </a:lnTo>
                <a:lnTo>
                  <a:pt x="561960" y="83436"/>
                </a:lnTo>
                <a:lnTo>
                  <a:pt x="548451" y="84628"/>
                </a:lnTo>
                <a:lnTo>
                  <a:pt x="534545" y="86218"/>
                </a:lnTo>
                <a:lnTo>
                  <a:pt x="521434" y="88204"/>
                </a:lnTo>
                <a:lnTo>
                  <a:pt x="507925" y="91383"/>
                </a:lnTo>
                <a:lnTo>
                  <a:pt x="495211" y="94959"/>
                </a:lnTo>
                <a:lnTo>
                  <a:pt x="482497" y="98932"/>
                </a:lnTo>
                <a:lnTo>
                  <a:pt x="470578" y="103700"/>
                </a:lnTo>
                <a:lnTo>
                  <a:pt x="458658" y="108865"/>
                </a:lnTo>
                <a:lnTo>
                  <a:pt x="446341" y="114825"/>
                </a:lnTo>
                <a:lnTo>
                  <a:pt x="435217" y="121976"/>
                </a:lnTo>
                <a:lnTo>
                  <a:pt x="423694" y="129128"/>
                </a:lnTo>
                <a:lnTo>
                  <a:pt x="412967" y="136677"/>
                </a:lnTo>
                <a:lnTo>
                  <a:pt x="401842" y="145021"/>
                </a:lnTo>
                <a:lnTo>
                  <a:pt x="391512" y="154556"/>
                </a:lnTo>
                <a:lnTo>
                  <a:pt x="381579" y="164092"/>
                </a:lnTo>
                <a:lnTo>
                  <a:pt x="381182" y="164092"/>
                </a:lnTo>
                <a:lnTo>
                  <a:pt x="371249" y="174820"/>
                </a:lnTo>
                <a:lnTo>
                  <a:pt x="362111" y="185150"/>
                </a:lnTo>
                <a:lnTo>
                  <a:pt x="353767" y="195481"/>
                </a:lnTo>
                <a:lnTo>
                  <a:pt x="345821" y="207003"/>
                </a:lnTo>
                <a:lnTo>
                  <a:pt x="338669" y="218128"/>
                </a:lnTo>
                <a:lnTo>
                  <a:pt x="331915" y="229253"/>
                </a:lnTo>
                <a:lnTo>
                  <a:pt x="325955" y="241172"/>
                </a:lnTo>
                <a:lnTo>
                  <a:pt x="320790" y="253092"/>
                </a:lnTo>
                <a:lnTo>
                  <a:pt x="315625" y="265806"/>
                </a:lnTo>
                <a:lnTo>
                  <a:pt x="311652" y="278123"/>
                </a:lnTo>
                <a:lnTo>
                  <a:pt x="308473" y="291234"/>
                </a:lnTo>
                <a:lnTo>
                  <a:pt x="305692" y="303948"/>
                </a:lnTo>
                <a:lnTo>
                  <a:pt x="303308" y="317457"/>
                </a:lnTo>
                <a:lnTo>
                  <a:pt x="301719" y="330966"/>
                </a:lnTo>
                <a:lnTo>
                  <a:pt x="300924" y="345269"/>
                </a:lnTo>
                <a:lnTo>
                  <a:pt x="300527" y="359175"/>
                </a:lnTo>
                <a:lnTo>
                  <a:pt x="300924" y="373479"/>
                </a:lnTo>
                <a:lnTo>
                  <a:pt x="301719" y="386988"/>
                </a:lnTo>
                <a:lnTo>
                  <a:pt x="303308" y="400894"/>
                </a:lnTo>
                <a:lnTo>
                  <a:pt x="305692" y="414005"/>
                </a:lnTo>
                <a:lnTo>
                  <a:pt x="308473" y="427514"/>
                </a:lnTo>
                <a:lnTo>
                  <a:pt x="311652" y="440228"/>
                </a:lnTo>
                <a:lnTo>
                  <a:pt x="315625" y="452545"/>
                </a:lnTo>
                <a:lnTo>
                  <a:pt x="320790" y="464862"/>
                </a:lnTo>
                <a:lnTo>
                  <a:pt x="325955" y="476782"/>
                </a:lnTo>
                <a:lnTo>
                  <a:pt x="331915" y="489098"/>
                </a:lnTo>
                <a:lnTo>
                  <a:pt x="338669" y="500223"/>
                </a:lnTo>
                <a:lnTo>
                  <a:pt x="345821" y="511745"/>
                </a:lnTo>
                <a:lnTo>
                  <a:pt x="353767" y="522870"/>
                </a:lnTo>
                <a:lnTo>
                  <a:pt x="362111" y="533201"/>
                </a:lnTo>
                <a:lnTo>
                  <a:pt x="371249" y="543928"/>
                </a:lnTo>
                <a:lnTo>
                  <a:pt x="381182" y="554258"/>
                </a:lnTo>
                <a:lnTo>
                  <a:pt x="387539" y="560218"/>
                </a:lnTo>
                <a:lnTo>
                  <a:pt x="393896" y="566575"/>
                </a:lnTo>
                <a:lnTo>
                  <a:pt x="400650" y="572138"/>
                </a:lnTo>
                <a:lnTo>
                  <a:pt x="407405" y="577700"/>
                </a:lnTo>
                <a:lnTo>
                  <a:pt x="414159" y="582468"/>
                </a:lnTo>
                <a:lnTo>
                  <a:pt x="420913" y="587633"/>
                </a:lnTo>
                <a:lnTo>
                  <a:pt x="428065" y="592401"/>
                </a:lnTo>
                <a:lnTo>
                  <a:pt x="435614" y="597169"/>
                </a:lnTo>
                <a:lnTo>
                  <a:pt x="442368" y="601142"/>
                </a:lnTo>
                <a:lnTo>
                  <a:pt x="449917" y="605115"/>
                </a:lnTo>
                <a:lnTo>
                  <a:pt x="457069" y="608691"/>
                </a:lnTo>
                <a:lnTo>
                  <a:pt x="465015" y="612267"/>
                </a:lnTo>
                <a:lnTo>
                  <a:pt x="472564" y="615445"/>
                </a:lnTo>
                <a:lnTo>
                  <a:pt x="480113" y="618227"/>
                </a:lnTo>
                <a:lnTo>
                  <a:pt x="488457" y="621008"/>
                </a:lnTo>
                <a:lnTo>
                  <a:pt x="496403" y="623789"/>
                </a:lnTo>
                <a:lnTo>
                  <a:pt x="498787" y="634914"/>
                </a:lnTo>
                <a:lnTo>
                  <a:pt x="501171" y="645642"/>
                </a:lnTo>
                <a:lnTo>
                  <a:pt x="505541" y="667891"/>
                </a:lnTo>
                <a:lnTo>
                  <a:pt x="508720" y="690141"/>
                </a:lnTo>
                <a:lnTo>
                  <a:pt x="511501" y="712788"/>
                </a:lnTo>
                <a:lnTo>
                  <a:pt x="498390" y="710404"/>
                </a:lnTo>
                <a:lnTo>
                  <a:pt x="484881" y="707226"/>
                </a:lnTo>
                <a:lnTo>
                  <a:pt x="472167" y="703253"/>
                </a:lnTo>
                <a:lnTo>
                  <a:pt x="459453" y="699279"/>
                </a:lnTo>
                <a:lnTo>
                  <a:pt x="446739" y="694909"/>
                </a:lnTo>
                <a:lnTo>
                  <a:pt x="434819" y="690141"/>
                </a:lnTo>
                <a:lnTo>
                  <a:pt x="422503" y="684579"/>
                </a:lnTo>
                <a:lnTo>
                  <a:pt x="410583" y="678619"/>
                </a:lnTo>
                <a:lnTo>
                  <a:pt x="398664" y="671864"/>
                </a:lnTo>
                <a:lnTo>
                  <a:pt x="387142" y="665110"/>
                </a:lnTo>
                <a:lnTo>
                  <a:pt x="376017" y="657561"/>
                </a:lnTo>
                <a:lnTo>
                  <a:pt x="364892" y="649615"/>
                </a:lnTo>
                <a:lnTo>
                  <a:pt x="354164" y="641271"/>
                </a:lnTo>
                <a:lnTo>
                  <a:pt x="343040" y="632133"/>
                </a:lnTo>
                <a:lnTo>
                  <a:pt x="332709" y="622994"/>
                </a:lnTo>
                <a:lnTo>
                  <a:pt x="322379" y="612664"/>
                </a:lnTo>
                <a:lnTo>
                  <a:pt x="309665" y="599553"/>
                </a:lnTo>
                <a:lnTo>
                  <a:pt x="297746" y="585647"/>
                </a:lnTo>
                <a:lnTo>
                  <a:pt x="286621" y="572138"/>
                </a:lnTo>
                <a:lnTo>
                  <a:pt x="276291" y="557437"/>
                </a:lnTo>
                <a:lnTo>
                  <a:pt x="267153" y="543134"/>
                </a:lnTo>
                <a:lnTo>
                  <a:pt x="258412" y="527638"/>
                </a:lnTo>
                <a:lnTo>
                  <a:pt x="250465" y="512540"/>
                </a:lnTo>
                <a:lnTo>
                  <a:pt x="243711" y="496647"/>
                </a:lnTo>
                <a:lnTo>
                  <a:pt x="237751" y="480755"/>
                </a:lnTo>
                <a:lnTo>
                  <a:pt x="231792" y="464465"/>
                </a:lnTo>
                <a:lnTo>
                  <a:pt x="227421" y="447777"/>
                </a:lnTo>
                <a:lnTo>
                  <a:pt x="223845" y="430693"/>
                </a:lnTo>
                <a:lnTo>
                  <a:pt x="221064" y="413211"/>
                </a:lnTo>
                <a:lnTo>
                  <a:pt x="219078" y="395331"/>
                </a:lnTo>
                <a:lnTo>
                  <a:pt x="217886" y="377452"/>
                </a:lnTo>
                <a:lnTo>
                  <a:pt x="217488" y="359175"/>
                </a:lnTo>
                <a:lnTo>
                  <a:pt x="217886" y="340502"/>
                </a:lnTo>
                <a:lnTo>
                  <a:pt x="219078" y="322622"/>
                </a:lnTo>
                <a:lnTo>
                  <a:pt x="221064" y="304743"/>
                </a:lnTo>
                <a:lnTo>
                  <a:pt x="223845" y="287658"/>
                </a:lnTo>
                <a:lnTo>
                  <a:pt x="227421" y="270574"/>
                </a:lnTo>
                <a:lnTo>
                  <a:pt x="231792" y="253886"/>
                </a:lnTo>
                <a:lnTo>
                  <a:pt x="237751" y="237596"/>
                </a:lnTo>
                <a:lnTo>
                  <a:pt x="243711" y="221306"/>
                </a:lnTo>
                <a:lnTo>
                  <a:pt x="250465" y="205811"/>
                </a:lnTo>
                <a:lnTo>
                  <a:pt x="258412" y="190315"/>
                </a:lnTo>
                <a:lnTo>
                  <a:pt x="267153" y="175615"/>
                </a:lnTo>
                <a:lnTo>
                  <a:pt x="276291" y="160516"/>
                </a:lnTo>
                <a:lnTo>
                  <a:pt x="286621" y="146610"/>
                </a:lnTo>
                <a:lnTo>
                  <a:pt x="297746" y="132307"/>
                </a:lnTo>
                <a:lnTo>
                  <a:pt x="309665" y="118798"/>
                </a:lnTo>
                <a:lnTo>
                  <a:pt x="322379" y="105289"/>
                </a:lnTo>
                <a:lnTo>
                  <a:pt x="335491" y="92575"/>
                </a:lnTo>
                <a:lnTo>
                  <a:pt x="349397" y="80655"/>
                </a:lnTo>
                <a:lnTo>
                  <a:pt x="363303" y="69530"/>
                </a:lnTo>
                <a:lnTo>
                  <a:pt x="378003" y="59200"/>
                </a:lnTo>
                <a:lnTo>
                  <a:pt x="392307" y="50062"/>
                </a:lnTo>
                <a:lnTo>
                  <a:pt x="407405" y="41321"/>
                </a:lnTo>
                <a:lnTo>
                  <a:pt x="422900" y="33374"/>
                </a:lnTo>
                <a:lnTo>
                  <a:pt x="438395" y="26620"/>
                </a:lnTo>
                <a:lnTo>
                  <a:pt x="454288" y="20263"/>
                </a:lnTo>
                <a:lnTo>
                  <a:pt x="470975" y="15098"/>
                </a:lnTo>
                <a:lnTo>
                  <a:pt x="487662" y="10727"/>
                </a:lnTo>
                <a:lnTo>
                  <a:pt x="504747" y="7151"/>
                </a:lnTo>
                <a:lnTo>
                  <a:pt x="522228" y="3973"/>
                </a:lnTo>
                <a:lnTo>
                  <a:pt x="539710" y="1589"/>
                </a:lnTo>
                <a:lnTo>
                  <a:pt x="557589" y="397"/>
                </a:lnTo>
                <a:lnTo>
                  <a:pt x="576263" y="0"/>
                </a:lnTo>
                <a:close/>
              </a:path>
            </a:pathLst>
          </a:custGeom>
          <a:solidFill>
            <a:schemeClr val="accent1"/>
          </a:solidFill>
          <a:ln>
            <a:noFill/>
          </a:ln>
        </p:spPr>
        <p:txBody>
          <a:bodyPr lIns="112864" tIns="56432" rIns="112864" bIns="56432"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
        <p:nvSpPr>
          <p:cNvPr id="35" name=" 21"/>
          <p:cNvSpPr/>
          <p:nvPr/>
        </p:nvSpPr>
        <p:spPr>
          <a:xfrm>
            <a:off x="4588336" y="1954666"/>
            <a:ext cx="431744" cy="288992"/>
          </a:xfrm>
          <a:custGeom>
            <a:avLst/>
            <a:gdLst>
              <a:gd name="connsiteX0" fmla="*/ 331068 w 1208088"/>
              <a:gd name="connsiteY0" fmla="*/ 665573 h 1452563"/>
              <a:gd name="connsiteX1" fmla="*/ 508820 w 1208088"/>
              <a:gd name="connsiteY1" fmla="*/ 932822 h 1452563"/>
              <a:gd name="connsiteX2" fmla="*/ 369158 w 1208088"/>
              <a:gd name="connsiteY2" fmla="*/ 932822 h 1452563"/>
              <a:gd name="connsiteX3" fmla="*/ 369158 w 1208088"/>
              <a:gd name="connsiteY3" fmla="*/ 983727 h 1452563"/>
              <a:gd name="connsiteX4" fmla="*/ 534213 w 1208088"/>
              <a:gd name="connsiteY4" fmla="*/ 983727 h 1452563"/>
              <a:gd name="connsiteX5" fmla="*/ 534213 w 1208088"/>
              <a:gd name="connsiteY5" fmla="*/ 1034632 h 1452563"/>
              <a:gd name="connsiteX6" fmla="*/ 369158 w 1208088"/>
              <a:gd name="connsiteY6" fmla="*/ 1034632 h 1452563"/>
              <a:gd name="connsiteX7" fmla="*/ 369158 w 1208088"/>
              <a:gd name="connsiteY7" fmla="*/ 1085536 h 1452563"/>
              <a:gd name="connsiteX8" fmla="*/ 534213 w 1208088"/>
              <a:gd name="connsiteY8" fmla="*/ 1085536 h 1452563"/>
              <a:gd name="connsiteX9" fmla="*/ 534213 w 1208088"/>
              <a:gd name="connsiteY9" fmla="*/ 1238250 h 1452563"/>
              <a:gd name="connsiteX10" fmla="*/ 673875 w 1208088"/>
              <a:gd name="connsiteY10" fmla="*/ 1238250 h 1452563"/>
              <a:gd name="connsiteX11" fmla="*/ 673875 w 1208088"/>
              <a:gd name="connsiteY11" fmla="*/ 1085536 h 1452563"/>
              <a:gd name="connsiteX12" fmla="*/ 864324 w 1208088"/>
              <a:gd name="connsiteY12" fmla="*/ 1085536 h 1452563"/>
              <a:gd name="connsiteX13" fmla="*/ 864324 w 1208088"/>
              <a:gd name="connsiteY13" fmla="*/ 1034632 h 1452563"/>
              <a:gd name="connsiteX14" fmla="*/ 673875 w 1208088"/>
              <a:gd name="connsiteY14" fmla="*/ 1034632 h 1452563"/>
              <a:gd name="connsiteX15" fmla="*/ 673875 w 1208088"/>
              <a:gd name="connsiteY15" fmla="*/ 983727 h 1452563"/>
              <a:gd name="connsiteX16" fmla="*/ 864324 w 1208088"/>
              <a:gd name="connsiteY16" fmla="*/ 983727 h 1452563"/>
              <a:gd name="connsiteX17" fmla="*/ 864324 w 1208088"/>
              <a:gd name="connsiteY17" fmla="*/ 932822 h 1452563"/>
              <a:gd name="connsiteX18" fmla="*/ 699268 w 1208088"/>
              <a:gd name="connsiteY18" fmla="*/ 932822 h 1452563"/>
              <a:gd name="connsiteX19" fmla="*/ 877020 w 1208088"/>
              <a:gd name="connsiteY19" fmla="*/ 665573 h 1452563"/>
              <a:gd name="connsiteX20" fmla="*/ 737358 w 1208088"/>
              <a:gd name="connsiteY20" fmla="*/ 665573 h 1452563"/>
              <a:gd name="connsiteX21" fmla="*/ 597696 w 1208088"/>
              <a:gd name="connsiteY21" fmla="*/ 881918 h 1452563"/>
              <a:gd name="connsiteX22" fmla="*/ 458034 w 1208088"/>
              <a:gd name="connsiteY22" fmla="*/ 665573 h 1452563"/>
              <a:gd name="connsiteX23" fmla="*/ 331068 w 1208088"/>
              <a:gd name="connsiteY23" fmla="*/ 665573 h 1452563"/>
              <a:gd name="connsiteX24" fmla="*/ 719206 w 1208088"/>
              <a:gd name="connsiteY24" fmla="*/ 0 h 1452563"/>
              <a:gd name="connsiteX25" fmla="*/ 727454 w 1208088"/>
              <a:gd name="connsiteY25" fmla="*/ 317 h 1452563"/>
              <a:gd name="connsiteX26" fmla="*/ 736654 w 1208088"/>
              <a:gd name="connsiteY26" fmla="*/ 952 h 1452563"/>
              <a:gd name="connsiteX27" fmla="*/ 746172 w 1208088"/>
              <a:gd name="connsiteY27" fmla="*/ 2538 h 1452563"/>
              <a:gd name="connsiteX28" fmla="*/ 756641 w 1208088"/>
              <a:gd name="connsiteY28" fmla="*/ 4125 h 1452563"/>
              <a:gd name="connsiteX29" fmla="*/ 767428 w 1208088"/>
              <a:gd name="connsiteY29" fmla="*/ 6028 h 1452563"/>
              <a:gd name="connsiteX30" fmla="*/ 778849 w 1208088"/>
              <a:gd name="connsiteY30" fmla="*/ 8567 h 1452563"/>
              <a:gd name="connsiteX31" fmla="*/ 791222 w 1208088"/>
              <a:gd name="connsiteY31" fmla="*/ 11422 h 1452563"/>
              <a:gd name="connsiteX32" fmla="*/ 804546 w 1208088"/>
              <a:gd name="connsiteY32" fmla="*/ 14913 h 1452563"/>
              <a:gd name="connsiteX33" fmla="*/ 818822 w 1208088"/>
              <a:gd name="connsiteY33" fmla="*/ 18720 h 1452563"/>
              <a:gd name="connsiteX34" fmla="*/ 833416 w 1208088"/>
              <a:gd name="connsiteY34" fmla="*/ 23480 h 1452563"/>
              <a:gd name="connsiteX35" fmla="*/ 829609 w 1208088"/>
              <a:gd name="connsiteY35" fmla="*/ 36171 h 1452563"/>
              <a:gd name="connsiteX36" fmla="*/ 825802 w 1208088"/>
              <a:gd name="connsiteY36" fmla="*/ 48228 h 1452563"/>
              <a:gd name="connsiteX37" fmla="*/ 818188 w 1208088"/>
              <a:gd name="connsiteY37" fmla="*/ 70439 h 1452563"/>
              <a:gd name="connsiteX38" fmla="*/ 810256 w 1208088"/>
              <a:gd name="connsiteY38" fmla="*/ 91063 h 1452563"/>
              <a:gd name="connsiteX39" fmla="*/ 802960 w 1208088"/>
              <a:gd name="connsiteY39" fmla="*/ 108831 h 1452563"/>
              <a:gd name="connsiteX40" fmla="*/ 795663 w 1208088"/>
              <a:gd name="connsiteY40" fmla="*/ 125013 h 1452563"/>
              <a:gd name="connsiteX41" fmla="*/ 788684 w 1208088"/>
              <a:gd name="connsiteY41" fmla="*/ 138974 h 1452563"/>
              <a:gd name="connsiteX42" fmla="*/ 782021 w 1208088"/>
              <a:gd name="connsiteY42" fmla="*/ 151983 h 1452563"/>
              <a:gd name="connsiteX43" fmla="*/ 775994 w 1208088"/>
              <a:gd name="connsiteY43" fmla="*/ 163405 h 1452563"/>
              <a:gd name="connsiteX44" fmla="*/ 764572 w 1208088"/>
              <a:gd name="connsiteY44" fmla="*/ 183077 h 1452563"/>
              <a:gd name="connsiteX45" fmla="*/ 760131 w 1208088"/>
              <a:gd name="connsiteY45" fmla="*/ 191644 h 1452563"/>
              <a:gd name="connsiteX46" fmla="*/ 756007 w 1208088"/>
              <a:gd name="connsiteY46" fmla="*/ 200211 h 1452563"/>
              <a:gd name="connsiteX47" fmla="*/ 752517 w 1208088"/>
              <a:gd name="connsiteY47" fmla="*/ 207826 h 1452563"/>
              <a:gd name="connsiteX48" fmla="*/ 749662 w 1208088"/>
              <a:gd name="connsiteY48" fmla="*/ 215759 h 1452563"/>
              <a:gd name="connsiteX49" fmla="*/ 748393 w 1208088"/>
              <a:gd name="connsiteY49" fmla="*/ 219566 h 1452563"/>
              <a:gd name="connsiteX50" fmla="*/ 747441 w 1208088"/>
              <a:gd name="connsiteY50" fmla="*/ 223374 h 1452563"/>
              <a:gd name="connsiteX51" fmla="*/ 746806 w 1208088"/>
              <a:gd name="connsiteY51" fmla="*/ 227181 h 1452563"/>
              <a:gd name="connsiteX52" fmla="*/ 746489 w 1208088"/>
              <a:gd name="connsiteY52" fmla="*/ 231623 h 1452563"/>
              <a:gd name="connsiteX53" fmla="*/ 748076 w 1208088"/>
              <a:gd name="connsiteY53" fmla="*/ 231623 h 1452563"/>
              <a:gd name="connsiteX54" fmla="*/ 750931 w 1208088"/>
              <a:gd name="connsiteY54" fmla="*/ 231623 h 1452563"/>
              <a:gd name="connsiteX55" fmla="*/ 753786 w 1208088"/>
              <a:gd name="connsiteY55" fmla="*/ 231940 h 1452563"/>
              <a:gd name="connsiteX56" fmla="*/ 756324 w 1208088"/>
              <a:gd name="connsiteY56" fmla="*/ 232258 h 1452563"/>
              <a:gd name="connsiteX57" fmla="*/ 758862 w 1208088"/>
              <a:gd name="connsiteY57" fmla="*/ 233210 h 1452563"/>
              <a:gd name="connsiteX58" fmla="*/ 761400 w 1208088"/>
              <a:gd name="connsiteY58" fmla="*/ 233844 h 1452563"/>
              <a:gd name="connsiteX59" fmla="*/ 763621 w 1208088"/>
              <a:gd name="connsiteY59" fmla="*/ 234796 h 1452563"/>
              <a:gd name="connsiteX60" fmla="*/ 765842 w 1208088"/>
              <a:gd name="connsiteY60" fmla="*/ 236065 h 1452563"/>
              <a:gd name="connsiteX61" fmla="*/ 768062 w 1208088"/>
              <a:gd name="connsiteY61" fmla="*/ 237334 h 1452563"/>
              <a:gd name="connsiteX62" fmla="*/ 769966 w 1208088"/>
              <a:gd name="connsiteY62" fmla="*/ 238921 h 1452563"/>
              <a:gd name="connsiteX63" fmla="*/ 771552 w 1208088"/>
              <a:gd name="connsiteY63" fmla="*/ 240190 h 1452563"/>
              <a:gd name="connsiteX64" fmla="*/ 772821 w 1208088"/>
              <a:gd name="connsiteY64" fmla="*/ 242094 h 1452563"/>
              <a:gd name="connsiteX65" fmla="*/ 774090 w 1208088"/>
              <a:gd name="connsiteY65" fmla="*/ 243680 h 1452563"/>
              <a:gd name="connsiteX66" fmla="*/ 775042 w 1208088"/>
              <a:gd name="connsiteY66" fmla="*/ 245901 h 1452563"/>
              <a:gd name="connsiteX67" fmla="*/ 775676 w 1208088"/>
              <a:gd name="connsiteY67" fmla="*/ 247805 h 1452563"/>
              <a:gd name="connsiteX68" fmla="*/ 775994 w 1208088"/>
              <a:gd name="connsiteY68" fmla="*/ 249709 h 1452563"/>
              <a:gd name="connsiteX69" fmla="*/ 776311 w 1208088"/>
              <a:gd name="connsiteY69" fmla="*/ 251930 h 1452563"/>
              <a:gd name="connsiteX70" fmla="*/ 776311 w 1208088"/>
              <a:gd name="connsiteY70" fmla="*/ 253834 h 1452563"/>
              <a:gd name="connsiteX71" fmla="*/ 775676 w 1208088"/>
              <a:gd name="connsiteY71" fmla="*/ 255420 h 1452563"/>
              <a:gd name="connsiteX72" fmla="*/ 775359 w 1208088"/>
              <a:gd name="connsiteY72" fmla="*/ 257324 h 1452563"/>
              <a:gd name="connsiteX73" fmla="*/ 774407 w 1208088"/>
              <a:gd name="connsiteY73" fmla="*/ 258910 h 1452563"/>
              <a:gd name="connsiteX74" fmla="*/ 773456 w 1208088"/>
              <a:gd name="connsiteY74" fmla="*/ 260497 h 1452563"/>
              <a:gd name="connsiteX75" fmla="*/ 772186 w 1208088"/>
              <a:gd name="connsiteY75" fmla="*/ 262083 h 1452563"/>
              <a:gd name="connsiteX76" fmla="*/ 769331 w 1208088"/>
              <a:gd name="connsiteY76" fmla="*/ 265256 h 1452563"/>
              <a:gd name="connsiteX77" fmla="*/ 765524 w 1208088"/>
              <a:gd name="connsiteY77" fmla="*/ 267794 h 1452563"/>
              <a:gd name="connsiteX78" fmla="*/ 761717 w 1208088"/>
              <a:gd name="connsiteY78" fmla="*/ 269698 h 1452563"/>
              <a:gd name="connsiteX79" fmla="*/ 756958 w 1208088"/>
              <a:gd name="connsiteY79" fmla="*/ 270967 h 1452563"/>
              <a:gd name="connsiteX80" fmla="*/ 752200 w 1208088"/>
              <a:gd name="connsiteY80" fmla="*/ 271919 h 1452563"/>
              <a:gd name="connsiteX81" fmla="*/ 756324 w 1208088"/>
              <a:gd name="connsiteY81" fmla="*/ 284611 h 1452563"/>
              <a:gd name="connsiteX82" fmla="*/ 757910 w 1208088"/>
              <a:gd name="connsiteY82" fmla="*/ 289053 h 1452563"/>
              <a:gd name="connsiteX83" fmla="*/ 760448 w 1208088"/>
              <a:gd name="connsiteY83" fmla="*/ 293812 h 1452563"/>
              <a:gd name="connsiteX84" fmla="*/ 763621 w 1208088"/>
              <a:gd name="connsiteY84" fmla="*/ 299206 h 1452563"/>
              <a:gd name="connsiteX85" fmla="*/ 768062 w 1208088"/>
              <a:gd name="connsiteY85" fmla="*/ 304283 h 1452563"/>
              <a:gd name="connsiteX86" fmla="*/ 772504 w 1208088"/>
              <a:gd name="connsiteY86" fmla="*/ 309677 h 1452563"/>
              <a:gd name="connsiteX87" fmla="*/ 777580 w 1208088"/>
              <a:gd name="connsiteY87" fmla="*/ 315706 h 1452563"/>
              <a:gd name="connsiteX88" fmla="*/ 783608 w 1208088"/>
              <a:gd name="connsiteY88" fmla="*/ 321417 h 1452563"/>
              <a:gd name="connsiteX89" fmla="*/ 789952 w 1208088"/>
              <a:gd name="connsiteY89" fmla="*/ 327445 h 1452563"/>
              <a:gd name="connsiteX90" fmla="*/ 796615 w 1208088"/>
              <a:gd name="connsiteY90" fmla="*/ 333791 h 1452563"/>
              <a:gd name="connsiteX91" fmla="*/ 803912 w 1208088"/>
              <a:gd name="connsiteY91" fmla="*/ 339820 h 1452563"/>
              <a:gd name="connsiteX92" fmla="*/ 819774 w 1208088"/>
              <a:gd name="connsiteY92" fmla="*/ 353146 h 1452563"/>
              <a:gd name="connsiteX93" fmla="*/ 836588 w 1208088"/>
              <a:gd name="connsiteY93" fmla="*/ 366155 h 1452563"/>
              <a:gd name="connsiteX94" fmla="*/ 854672 w 1208088"/>
              <a:gd name="connsiteY94" fmla="*/ 379798 h 1452563"/>
              <a:gd name="connsiteX95" fmla="*/ 891472 w 1208088"/>
              <a:gd name="connsiteY95" fmla="*/ 407720 h 1452563"/>
              <a:gd name="connsiteX96" fmla="*/ 928274 w 1208088"/>
              <a:gd name="connsiteY96" fmla="*/ 435008 h 1452563"/>
              <a:gd name="connsiteX97" fmla="*/ 945405 w 1208088"/>
              <a:gd name="connsiteY97" fmla="*/ 448334 h 1452563"/>
              <a:gd name="connsiteX98" fmla="*/ 961902 w 1208088"/>
              <a:gd name="connsiteY98" fmla="*/ 461343 h 1452563"/>
              <a:gd name="connsiteX99" fmla="*/ 976496 w 1208088"/>
              <a:gd name="connsiteY99" fmla="*/ 474034 h 1452563"/>
              <a:gd name="connsiteX100" fmla="*/ 983158 w 1208088"/>
              <a:gd name="connsiteY100" fmla="*/ 479746 h 1452563"/>
              <a:gd name="connsiteX101" fmla="*/ 989186 w 1208088"/>
              <a:gd name="connsiteY101" fmla="*/ 485457 h 1452563"/>
              <a:gd name="connsiteX102" fmla="*/ 996482 w 1208088"/>
              <a:gd name="connsiteY102" fmla="*/ 493072 h 1452563"/>
              <a:gd name="connsiteX103" fmla="*/ 1003779 w 1208088"/>
              <a:gd name="connsiteY103" fmla="*/ 501004 h 1452563"/>
              <a:gd name="connsiteX104" fmla="*/ 1011393 w 1208088"/>
              <a:gd name="connsiteY104" fmla="*/ 510206 h 1452563"/>
              <a:gd name="connsiteX105" fmla="*/ 1019007 w 1208088"/>
              <a:gd name="connsiteY105" fmla="*/ 519725 h 1452563"/>
              <a:gd name="connsiteX106" fmla="*/ 1026938 w 1208088"/>
              <a:gd name="connsiteY106" fmla="*/ 530830 h 1452563"/>
              <a:gd name="connsiteX107" fmla="*/ 1034552 w 1208088"/>
              <a:gd name="connsiteY107" fmla="*/ 542252 h 1452563"/>
              <a:gd name="connsiteX108" fmla="*/ 1042801 w 1208088"/>
              <a:gd name="connsiteY108" fmla="*/ 554309 h 1452563"/>
              <a:gd name="connsiteX109" fmla="*/ 1050732 w 1208088"/>
              <a:gd name="connsiteY109" fmla="*/ 567318 h 1452563"/>
              <a:gd name="connsiteX110" fmla="*/ 1058663 w 1208088"/>
              <a:gd name="connsiteY110" fmla="*/ 581279 h 1452563"/>
              <a:gd name="connsiteX111" fmla="*/ 1066912 w 1208088"/>
              <a:gd name="connsiteY111" fmla="*/ 595557 h 1452563"/>
              <a:gd name="connsiteX112" fmla="*/ 1074843 w 1208088"/>
              <a:gd name="connsiteY112" fmla="*/ 610153 h 1452563"/>
              <a:gd name="connsiteX113" fmla="*/ 1083092 w 1208088"/>
              <a:gd name="connsiteY113" fmla="*/ 626017 h 1452563"/>
              <a:gd name="connsiteX114" fmla="*/ 1091023 w 1208088"/>
              <a:gd name="connsiteY114" fmla="*/ 641882 h 1452563"/>
              <a:gd name="connsiteX115" fmla="*/ 1098954 w 1208088"/>
              <a:gd name="connsiteY115" fmla="*/ 658698 h 1452563"/>
              <a:gd name="connsiteX116" fmla="*/ 1106568 w 1208088"/>
              <a:gd name="connsiteY116" fmla="*/ 675832 h 1452563"/>
              <a:gd name="connsiteX117" fmla="*/ 1114499 w 1208088"/>
              <a:gd name="connsiteY117" fmla="*/ 693283 h 1452563"/>
              <a:gd name="connsiteX118" fmla="*/ 1122113 w 1208088"/>
              <a:gd name="connsiteY118" fmla="*/ 711369 h 1452563"/>
              <a:gd name="connsiteX119" fmla="*/ 1129727 w 1208088"/>
              <a:gd name="connsiteY119" fmla="*/ 729772 h 1452563"/>
              <a:gd name="connsiteX120" fmla="*/ 1136707 w 1208088"/>
              <a:gd name="connsiteY120" fmla="*/ 748492 h 1452563"/>
              <a:gd name="connsiteX121" fmla="*/ 1143686 w 1208088"/>
              <a:gd name="connsiteY121" fmla="*/ 768164 h 1452563"/>
              <a:gd name="connsiteX122" fmla="*/ 1150348 w 1208088"/>
              <a:gd name="connsiteY122" fmla="*/ 787519 h 1452563"/>
              <a:gd name="connsiteX123" fmla="*/ 1157011 w 1208088"/>
              <a:gd name="connsiteY123" fmla="*/ 807191 h 1452563"/>
              <a:gd name="connsiteX124" fmla="*/ 1163038 w 1208088"/>
              <a:gd name="connsiteY124" fmla="*/ 826863 h 1452563"/>
              <a:gd name="connsiteX125" fmla="*/ 1169066 w 1208088"/>
              <a:gd name="connsiteY125" fmla="*/ 847170 h 1452563"/>
              <a:gd name="connsiteX126" fmla="*/ 1174460 w 1208088"/>
              <a:gd name="connsiteY126" fmla="*/ 867477 h 1452563"/>
              <a:gd name="connsiteX127" fmla="*/ 1179853 w 1208088"/>
              <a:gd name="connsiteY127" fmla="*/ 887783 h 1452563"/>
              <a:gd name="connsiteX128" fmla="*/ 1184929 w 1208088"/>
              <a:gd name="connsiteY128" fmla="*/ 908407 h 1452563"/>
              <a:gd name="connsiteX129" fmla="*/ 1189370 w 1208088"/>
              <a:gd name="connsiteY129" fmla="*/ 929031 h 1452563"/>
              <a:gd name="connsiteX130" fmla="*/ 1193177 w 1208088"/>
              <a:gd name="connsiteY130" fmla="*/ 949655 h 1452563"/>
              <a:gd name="connsiteX131" fmla="*/ 1196667 w 1208088"/>
              <a:gd name="connsiteY131" fmla="*/ 970279 h 1452563"/>
              <a:gd name="connsiteX132" fmla="*/ 1200157 w 1208088"/>
              <a:gd name="connsiteY132" fmla="*/ 990903 h 1452563"/>
              <a:gd name="connsiteX133" fmla="*/ 1202695 w 1208088"/>
              <a:gd name="connsiteY133" fmla="*/ 1011845 h 1452563"/>
              <a:gd name="connsiteX134" fmla="*/ 1204916 w 1208088"/>
              <a:gd name="connsiteY134" fmla="*/ 1032151 h 1452563"/>
              <a:gd name="connsiteX135" fmla="*/ 1206502 w 1208088"/>
              <a:gd name="connsiteY135" fmla="*/ 1052458 h 1452563"/>
              <a:gd name="connsiteX136" fmla="*/ 1207454 w 1208088"/>
              <a:gd name="connsiteY136" fmla="*/ 1072447 h 1452563"/>
              <a:gd name="connsiteX137" fmla="*/ 1208088 w 1208088"/>
              <a:gd name="connsiteY137" fmla="*/ 1092437 h 1452563"/>
              <a:gd name="connsiteX138" fmla="*/ 1207771 w 1208088"/>
              <a:gd name="connsiteY138" fmla="*/ 1112426 h 1452563"/>
              <a:gd name="connsiteX139" fmla="*/ 1207136 w 1208088"/>
              <a:gd name="connsiteY139" fmla="*/ 1131781 h 1452563"/>
              <a:gd name="connsiteX140" fmla="*/ 1205867 w 1208088"/>
              <a:gd name="connsiteY140" fmla="*/ 1151453 h 1452563"/>
              <a:gd name="connsiteX141" fmla="*/ 1203646 w 1208088"/>
              <a:gd name="connsiteY141" fmla="*/ 1170173 h 1452563"/>
              <a:gd name="connsiteX142" fmla="*/ 1201108 w 1208088"/>
              <a:gd name="connsiteY142" fmla="*/ 1188893 h 1452563"/>
              <a:gd name="connsiteX143" fmla="*/ 1199522 w 1208088"/>
              <a:gd name="connsiteY143" fmla="*/ 1197778 h 1452563"/>
              <a:gd name="connsiteX144" fmla="*/ 1197302 w 1208088"/>
              <a:gd name="connsiteY144" fmla="*/ 1206979 h 1452563"/>
              <a:gd name="connsiteX145" fmla="*/ 1195398 w 1208088"/>
              <a:gd name="connsiteY145" fmla="*/ 1215863 h 1452563"/>
              <a:gd name="connsiteX146" fmla="*/ 1193177 w 1208088"/>
              <a:gd name="connsiteY146" fmla="*/ 1224747 h 1452563"/>
              <a:gd name="connsiteX147" fmla="*/ 1190956 w 1208088"/>
              <a:gd name="connsiteY147" fmla="*/ 1233314 h 1452563"/>
              <a:gd name="connsiteX148" fmla="*/ 1188418 w 1208088"/>
              <a:gd name="connsiteY148" fmla="*/ 1242199 h 1452563"/>
              <a:gd name="connsiteX149" fmla="*/ 1185563 w 1208088"/>
              <a:gd name="connsiteY149" fmla="*/ 1250448 h 1452563"/>
              <a:gd name="connsiteX150" fmla="*/ 1182708 w 1208088"/>
              <a:gd name="connsiteY150" fmla="*/ 1259015 h 1452563"/>
              <a:gd name="connsiteX151" fmla="*/ 1179218 w 1208088"/>
              <a:gd name="connsiteY151" fmla="*/ 1266947 h 1452563"/>
              <a:gd name="connsiteX152" fmla="*/ 1175728 w 1208088"/>
              <a:gd name="connsiteY152" fmla="*/ 1275197 h 1452563"/>
              <a:gd name="connsiteX153" fmla="*/ 1172239 w 1208088"/>
              <a:gd name="connsiteY153" fmla="*/ 1283129 h 1452563"/>
              <a:gd name="connsiteX154" fmla="*/ 1168749 w 1208088"/>
              <a:gd name="connsiteY154" fmla="*/ 1291062 h 1452563"/>
              <a:gd name="connsiteX155" fmla="*/ 1164625 w 1208088"/>
              <a:gd name="connsiteY155" fmla="*/ 1298677 h 1452563"/>
              <a:gd name="connsiteX156" fmla="*/ 1160183 w 1208088"/>
              <a:gd name="connsiteY156" fmla="*/ 1305974 h 1452563"/>
              <a:gd name="connsiteX157" fmla="*/ 1155742 w 1208088"/>
              <a:gd name="connsiteY157" fmla="*/ 1313589 h 1452563"/>
              <a:gd name="connsiteX158" fmla="*/ 1151300 w 1208088"/>
              <a:gd name="connsiteY158" fmla="*/ 1320570 h 1452563"/>
              <a:gd name="connsiteX159" fmla="*/ 1146542 w 1208088"/>
              <a:gd name="connsiteY159" fmla="*/ 1327867 h 1452563"/>
              <a:gd name="connsiteX160" fmla="*/ 1141148 w 1208088"/>
              <a:gd name="connsiteY160" fmla="*/ 1334531 h 1452563"/>
              <a:gd name="connsiteX161" fmla="*/ 1135755 w 1208088"/>
              <a:gd name="connsiteY161" fmla="*/ 1341194 h 1452563"/>
              <a:gd name="connsiteX162" fmla="*/ 1130362 w 1208088"/>
              <a:gd name="connsiteY162" fmla="*/ 1347857 h 1452563"/>
              <a:gd name="connsiteX163" fmla="*/ 1124334 w 1208088"/>
              <a:gd name="connsiteY163" fmla="*/ 1354203 h 1452563"/>
              <a:gd name="connsiteX164" fmla="*/ 1118306 w 1208088"/>
              <a:gd name="connsiteY164" fmla="*/ 1360548 h 1452563"/>
              <a:gd name="connsiteX165" fmla="*/ 1112278 w 1208088"/>
              <a:gd name="connsiteY165" fmla="*/ 1366577 h 1452563"/>
              <a:gd name="connsiteX166" fmla="*/ 1105299 w 1208088"/>
              <a:gd name="connsiteY166" fmla="*/ 1372288 h 1452563"/>
              <a:gd name="connsiteX167" fmla="*/ 1098637 w 1208088"/>
              <a:gd name="connsiteY167" fmla="*/ 1378000 h 1452563"/>
              <a:gd name="connsiteX168" fmla="*/ 1091657 w 1208088"/>
              <a:gd name="connsiteY168" fmla="*/ 1383394 h 1452563"/>
              <a:gd name="connsiteX169" fmla="*/ 1084360 w 1208088"/>
              <a:gd name="connsiteY169" fmla="*/ 1388470 h 1452563"/>
              <a:gd name="connsiteX170" fmla="*/ 1076746 w 1208088"/>
              <a:gd name="connsiteY170" fmla="*/ 1393230 h 1452563"/>
              <a:gd name="connsiteX171" fmla="*/ 1068815 w 1208088"/>
              <a:gd name="connsiteY171" fmla="*/ 1398306 h 1452563"/>
              <a:gd name="connsiteX172" fmla="*/ 1061201 w 1208088"/>
              <a:gd name="connsiteY172" fmla="*/ 1402748 h 1452563"/>
              <a:gd name="connsiteX173" fmla="*/ 1052636 w 1208088"/>
              <a:gd name="connsiteY173" fmla="*/ 1407190 h 1452563"/>
              <a:gd name="connsiteX174" fmla="*/ 1044070 w 1208088"/>
              <a:gd name="connsiteY174" fmla="*/ 1411633 h 1452563"/>
              <a:gd name="connsiteX175" fmla="*/ 1035187 w 1208088"/>
              <a:gd name="connsiteY175" fmla="*/ 1415440 h 1452563"/>
              <a:gd name="connsiteX176" fmla="*/ 1025986 w 1208088"/>
              <a:gd name="connsiteY176" fmla="*/ 1418930 h 1452563"/>
              <a:gd name="connsiteX177" fmla="*/ 1016469 w 1208088"/>
              <a:gd name="connsiteY177" fmla="*/ 1422420 h 1452563"/>
              <a:gd name="connsiteX178" fmla="*/ 1006634 w 1208088"/>
              <a:gd name="connsiteY178" fmla="*/ 1425593 h 1452563"/>
              <a:gd name="connsiteX179" fmla="*/ 996800 w 1208088"/>
              <a:gd name="connsiteY179" fmla="*/ 1428766 h 1452563"/>
              <a:gd name="connsiteX180" fmla="*/ 986330 w 1208088"/>
              <a:gd name="connsiteY180" fmla="*/ 1431305 h 1452563"/>
              <a:gd name="connsiteX181" fmla="*/ 976178 w 1208088"/>
              <a:gd name="connsiteY181" fmla="*/ 1433843 h 1452563"/>
              <a:gd name="connsiteX182" fmla="*/ 965074 w 1208088"/>
              <a:gd name="connsiteY182" fmla="*/ 1436064 h 1452563"/>
              <a:gd name="connsiteX183" fmla="*/ 953971 w 1208088"/>
              <a:gd name="connsiteY183" fmla="*/ 1437968 h 1452563"/>
              <a:gd name="connsiteX184" fmla="*/ 942550 w 1208088"/>
              <a:gd name="connsiteY184" fmla="*/ 1439554 h 1452563"/>
              <a:gd name="connsiteX185" fmla="*/ 930812 w 1208088"/>
              <a:gd name="connsiteY185" fmla="*/ 1440823 h 1452563"/>
              <a:gd name="connsiteX186" fmla="*/ 918756 w 1208088"/>
              <a:gd name="connsiteY186" fmla="*/ 1442093 h 1452563"/>
              <a:gd name="connsiteX187" fmla="*/ 906383 w 1208088"/>
              <a:gd name="connsiteY187" fmla="*/ 1443044 h 1452563"/>
              <a:gd name="connsiteX188" fmla="*/ 893693 w 1208088"/>
              <a:gd name="connsiteY188" fmla="*/ 1443362 h 1452563"/>
              <a:gd name="connsiteX189" fmla="*/ 740144 w 1208088"/>
              <a:gd name="connsiteY189" fmla="*/ 1448756 h 1452563"/>
              <a:gd name="connsiteX190" fmla="*/ 652583 w 1208088"/>
              <a:gd name="connsiteY190" fmla="*/ 1451611 h 1452563"/>
              <a:gd name="connsiteX191" fmla="*/ 613244 w 1208088"/>
              <a:gd name="connsiteY191" fmla="*/ 1452563 h 1452563"/>
              <a:gd name="connsiteX192" fmla="*/ 604044 w 1208088"/>
              <a:gd name="connsiteY192" fmla="*/ 1452563 h 1452563"/>
              <a:gd name="connsiteX193" fmla="*/ 595161 w 1208088"/>
              <a:gd name="connsiteY193" fmla="*/ 1452563 h 1452563"/>
              <a:gd name="connsiteX194" fmla="*/ 555505 w 1208088"/>
              <a:gd name="connsiteY194" fmla="*/ 1451611 h 1452563"/>
              <a:gd name="connsiteX195" fmla="*/ 467944 w 1208088"/>
              <a:gd name="connsiteY195" fmla="*/ 1448756 h 1452563"/>
              <a:gd name="connsiteX196" fmla="*/ 314395 w 1208088"/>
              <a:gd name="connsiteY196" fmla="*/ 1443362 h 1452563"/>
              <a:gd name="connsiteX197" fmla="*/ 302022 w 1208088"/>
              <a:gd name="connsiteY197" fmla="*/ 1443044 h 1452563"/>
              <a:gd name="connsiteX198" fmla="*/ 289332 w 1208088"/>
              <a:gd name="connsiteY198" fmla="*/ 1442093 h 1452563"/>
              <a:gd name="connsiteX199" fmla="*/ 277276 w 1208088"/>
              <a:gd name="connsiteY199" fmla="*/ 1440823 h 1452563"/>
              <a:gd name="connsiteX200" fmla="*/ 265856 w 1208088"/>
              <a:gd name="connsiteY200" fmla="*/ 1439554 h 1452563"/>
              <a:gd name="connsiteX201" fmla="*/ 254117 w 1208088"/>
              <a:gd name="connsiteY201" fmla="*/ 1437968 h 1452563"/>
              <a:gd name="connsiteX202" fmla="*/ 243014 w 1208088"/>
              <a:gd name="connsiteY202" fmla="*/ 1436064 h 1452563"/>
              <a:gd name="connsiteX203" fmla="*/ 232227 w 1208088"/>
              <a:gd name="connsiteY203" fmla="*/ 1433843 h 1452563"/>
              <a:gd name="connsiteX204" fmla="*/ 221758 w 1208088"/>
              <a:gd name="connsiteY204" fmla="*/ 1431305 h 1452563"/>
              <a:gd name="connsiteX205" fmla="*/ 211288 w 1208088"/>
              <a:gd name="connsiteY205" fmla="*/ 1428766 h 1452563"/>
              <a:gd name="connsiteX206" fmla="*/ 201454 w 1208088"/>
              <a:gd name="connsiteY206" fmla="*/ 1425593 h 1452563"/>
              <a:gd name="connsiteX207" fmla="*/ 191619 w 1208088"/>
              <a:gd name="connsiteY207" fmla="*/ 1422420 h 1452563"/>
              <a:gd name="connsiteX208" fmla="*/ 182419 w 1208088"/>
              <a:gd name="connsiteY208" fmla="*/ 1418930 h 1452563"/>
              <a:gd name="connsiteX209" fmla="*/ 172901 w 1208088"/>
              <a:gd name="connsiteY209" fmla="*/ 1415440 h 1452563"/>
              <a:gd name="connsiteX210" fmla="*/ 164336 w 1208088"/>
              <a:gd name="connsiteY210" fmla="*/ 1411633 h 1452563"/>
              <a:gd name="connsiteX211" fmla="*/ 155452 w 1208088"/>
              <a:gd name="connsiteY211" fmla="*/ 1407190 h 1452563"/>
              <a:gd name="connsiteX212" fmla="*/ 147521 w 1208088"/>
              <a:gd name="connsiteY212" fmla="*/ 1402748 h 1452563"/>
              <a:gd name="connsiteX213" fmla="*/ 139273 w 1208088"/>
              <a:gd name="connsiteY213" fmla="*/ 1398306 h 1452563"/>
              <a:gd name="connsiteX214" fmla="*/ 131342 w 1208088"/>
              <a:gd name="connsiteY214" fmla="*/ 1393230 h 1452563"/>
              <a:gd name="connsiteX215" fmla="*/ 123728 w 1208088"/>
              <a:gd name="connsiteY215" fmla="*/ 1388470 h 1452563"/>
              <a:gd name="connsiteX216" fmla="*/ 116431 w 1208088"/>
              <a:gd name="connsiteY216" fmla="*/ 1383394 h 1452563"/>
              <a:gd name="connsiteX217" fmla="*/ 109768 w 1208088"/>
              <a:gd name="connsiteY217" fmla="*/ 1378000 h 1452563"/>
              <a:gd name="connsiteX218" fmla="*/ 102789 w 1208088"/>
              <a:gd name="connsiteY218" fmla="*/ 1372288 h 1452563"/>
              <a:gd name="connsiteX219" fmla="*/ 96127 w 1208088"/>
              <a:gd name="connsiteY219" fmla="*/ 1366577 h 1452563"/>
              <a:gd name="connsiteX220" fmla="*/ 89782 w 1208088"/>
              <a:gd name="connsiteY220" fmla="*/ 1360548 h 1452563"/>
              <a:gd name="connsiteX221" fmla="*/ 83754 w 1208088"/>
              <a:gd name="connsiteY221" fmla="*/ 1354203 h 1452563"/>
              <a:gd name="connsiteX222" fmla="*/ 78044 w 1208088"/>
              <a:gd name="connsiteY222" fmla="*/ 1347857 h 1452563"/>
              <a:gd name="connsiteX223" fmla="*/ 72333 w 1208088"/>
              <a:gd name="connsiteY223" fmla="*/ 1341194 h 1452563"/>
              <a:gd name="connsiteX224" fmla="*/ 66940 w 1208088"/>
              <a:gd name="connsiteY224" fmla="*/ 1334531 h 1452563"/>
              <a:gd name="connsiteX225" fmla="*/ 61864 w 1208088"/>
              <a:gd name="connsiteY225" fmla="*/ 1327867 h 1452563"/>
              <a:gd name="connsiteX226" fmla="*/ 56788 w 1208088"/>
              <a:gd name="connsiteY226" fmla="*/ 1320570 h 1452563"/>
              <a:gd name="connsiteX227" fmla="*/ 52346 w 1208088"/>
              <a:gd name="connsiteY227" fmla="*/ 1313589 h 1452563"/>
              <a:gd name="connsiteX228" fmla="*/ 47905 w 1208088"/>
              <a:gd name="connsiteY228" fmla="*/ 1305974 h 1452563"/>
              <a:gd name="connsiteX229" fmla="*/ 43780 w 1208088"/>
              <a:gd name="connsiteY229" fmla="*/ 1298677 h 1452563"/>
              <a:gd name="connsiteX230" fmla="*/ 39339 w 1208088"/>
              <a:gd name="connsiteY230" fmla="*/ 1291062 h 1452563"/>
              <a:gd name="connsiteX231" fmla="*/ 35849 w 1208088"/>
              <a:gd name="connsiteY231" fmla="*/ 1283129 h 1452563"/>
              <a:gd name="connsiteX232" fmla="*/ 32360 w 1208088"/>
              <a:gd name="connsiteY232" fmla="*/ 1275197 h 1452563"/>
              <a:gd name="connsiteX233" fmla="*/ 28870 w 1208088"/>
              <a:gd name="connsiteY233" fmla="*/ 1266947 h 1452563"/>
              <a:gd name="connsiteX234" fmla="*/ 25697 w 1208088"/>
              <a:gd name="connsiteY234" fmla="*/ 1259015 h 1452563"/>
              <a:gd name="connsiteX235" fmla="*/ 22525 w 1208088"/>
              <a:gd name="connsiteY235" fmla="*/ 1250448 h 1452563"/>
              <a:gd name="connsiteX236" fmla="*/ 19670 w 1208088"/>
              <a:gd name="connsiteY236" fmla="*/ 1242199 h 1452563"/>
              <a:gd name="connsiteX237" fmla="*/ 17132 w 1208088"/>
              <a:gd name="connsiteY237" fmla="*/ 1233314 h 1452563"/>
              <a:gd name="connsiteX238" fmla="*/ 14911 w 1208088"/>
              <a:gd name="connsiteY238" fmla="*/ 1224747 h 1452563"/>
              <a:gd name="connsiteX239" fmla="*/ 12690 w 1208088"/>
              <a:gd name="connsiteY239" fmla="*/ 1215863 h 1452563"/>
              <a:gd name="connsiteX240" fmla="*/ 10786 w 1208088"/>
              <a:gd name="connsiteY240" fmla="*/ 1206979 h 1452563"/>
              <a:gd name="connsiteX241" fmla="*/ 8883 w 1208088"/>
              <a:gd name="connsiteY241" fmla="*/ 1197778 h 1452563"/>
              <a:gd name="connsiteX242" fmla="*/ 7297 w 1208088"/>
              <a:gd name="connsiteY242" fmla="*/ 1188893 h 1452563"/>
              <a:gd name="connsiteX243" fmla="*/ 4442 w 1208088"/>
              <a:gd name="connsiteY243" fmla="*/ 1170173 h 1452563"/>
              <a:gd name="connsiteX244" fmla="*/ 2221 w 1208088"/>
              <a:gd name="connsiteY244" fmla="*/ 1151453 h 1452563"/>
              <a:gd name="connsiteX245" fmla="*/ 952 w 1208088"/>
              <a:gd name="connsiteY245" fmla="*/ 1131781 h 1452563"/>
              <a:gd name="connsiteX246" fmla="*/ 317 w 1208088"/>
              <a:gd name="connsiteY246" fmla="*/ 1112426 h 1452563"/>
              <a:gd name="connsiteX247" fmla="*/ 0 w 1208088"/>
              <a:gd name="connsiteY247" fmla="*/ 1092437 h 1452563"/>
              <a:gd name="connsiteX248" fmla="*/ 634 w 1208088"/>
              <a:gd name="connsiteY248" fmla="*/ 1072447 h 1452563"/>
              <a:gd name="connsiteX249" fmla="*/ 1586 w 1208088"/>
              <a:gd name="connsiteY249" fmla="*/ 1052458 h 1452563"/>
              <a:gd name="connsiteX250" fmla="*/ 3172 w 1208088"/>
              <a:gd name="connsiteY250" fmla="*/ 1032151 h 1452563"/>
              <a:gd name="connsiteX251" fmla="*/ 5393 w 1208088"/>
              <a:gd name="connsiteY251" fmla="*/ 1011845 h 1452563"/>
              <a:gd name="connsiteX252" fmla="*/ 8248 w 1208088"/>
              <a:gd name="connsiteY252" fmla="*/ 990903 h 1452563"/>
              <a:gd name="connsiteX253" fmla="*/ 11421 w 1208088"/>
              <a:gd name="connsiteY253" fmla="*/ 970279 h 1452563"/>
              <a:gd name="connsiteX254" fmla="*/ 14911 w 1208088"/>
              <a:gd name="connsiteY254" fmla="*/ 949655 h 1452563"/>
              <a:gd name="connsiteX255" fmla="*/ 19035 w 1208088"/>
              <a:gd name="connsiteY255" fmla="*/ 929031 h 1452563"/>
              <a:gd name="connsiteX256" fmla="*/ 23476 w 1208088"/>
              <a:gd name="connsiteY256" fmla="*/ 908407 h 1452563"/>
              <a:gd name="connsiteX257" fmla="*/ 28235 w 1208088"/>
              <a:gd name="connsiteY257" fmla="*/ 887783 h 1452563"/>
              <a:gd name="connsiteX258" fmla="*/ 33628 w 1208088"/>
              <a:gd name="connsiteY258" fmla="*/ 867477 h 1452563"/>
              <a:gd name="connsiteX259" fmla="*/ 39022 w 1208088"/>
              <a:gd name="connsiteY259" fmla="*/ 847170 h 1452563"/>
              <a:gd name="connsiteX260" fmla="*/ 45050 w 1208088"/>
              <a:gd name="connsiteY260" fmla="*/ 826863 h 1452563"/>
              <a:gd name="connsiteX261" fmla="*/ 51077 w 1208088"/>
              <a:gd name="connsiteY261" fmla="*/ 807191 h 1452563"/>
              <a:gd name="connsiteX262" fmla="*/ 58057 w 1208088"/>
              <a:gd name="connsiteY262" fmla="*/ 787519 h 1452563"/>
              <a:gd name="connsiteX263" fmla="*/ 64402 w 1208088"/>
              <a:gd name="connsiteY263" fmla="*/ 768164 h 1452563"/>
              <a:gd name="connsiteX264" fmla="*/ 71381 w 1208088"/>
              <a:gd name="connsiteY264" fmla="*/ 748492 h 1452563"/>
              <a:gd name="connsiteX265" fmla="*/ 78678 w 1208088"/>
              <a:gd name="connsiteY265" fmla="*/ 729772 h 1452563"/>
              <a:gd name="connsiteX266" fmla="*/ 85975 w 1208088"/>
              <a:gd name="connsiteY266" fmla="*/ 711369 h 1452563"/>
              <a:gd name="connsiteX267" fmla="*/ 93906 w 1208088"/>
              <a:gd name="connsiteY267" fmla="*/ 693283 h 1452563"/>
              <a:gd name="connsiteX268" fmla="*/ 101520 w 1208088"/>
              <a:gd name="connsiteY268" fmla="*/ 675832 h 1452563"/>
              <a:gd name="connsiteX269" fmla="*/ 109134 w 1208088"/>
              <a:gd name="connsiteY269" fmla="*/ 658698 h 1452563"/>
              <a:gd name="connsiteX270" fmla="*/ 117065 w 1208088"/>
              <a:gd name="connsiteY270" fmla="*/ 641882 h 1452563"/>
              <a:gd name="connsiteX271" fmla="*/ 124996 w 1208088"/>
              <a:gd name="connsiteY271" fmla="*/ 626017 h 1452563"/>
              <a:gd name="connsiteX272" fmla="*/ 133245 w 1208088"/>
              <a:gd name="connsiteY272" fmla="*/ 610153 h 1452563"/>
              <a:gd name="connsiteX273" fmla="*/ 141176 w 1208088"/>
              <a:gd name="connsiteY273" fmla="*/ 595557 h 1452563"/>
              <a:gd name="connsiteX274" fmla="*/ 149425 w 1208088"/>
              <a:gd name="connsiteY274" fmla="*/ 581279 h 1452563"/>
              <a:gd name="connsiteX275" fmla="*/ 157356 w 1208088"/>
              <a:gd name="connsiteY275" fmla="*/ 567318 h 1452563"/>
              <a:gd name="connsiteX276" fmla="*/ 165604 w 1208088"/>
              <a:gd name="connsiteY276" fmla="*/ 554309 h 1452563"/>
              <a:gd name="connsiteX277" fmla="*/ 173536 w 1208088"/>
              <a:gd name="connsiteY277" fmla="*/ 542252 h 1452563"/>
              <a:gd name="connsiteX278" fmla="*/ 181467 w 1208088"/>
              <a:gd name="connsiteY278" fmla="*/ 530830 h 1452563"/>
              <a:gd name="connsiteX279" fmla="*/ 189081 w 1208088"/>
              <a:gd name="connsiteY279" fmla="*/ 519725 h 1452563"/>
              <a:gd name="connsiteX280" fmla="*/ 197012 w 1208088"/>
              <a:gd name="connsiteY280" fmla="*/ 510206 h 1452563"/>
              <a:gd name="connsiteX281" fmla="*/ 204309 w 1208088"/>
              <a:gd name="connsiteY281" fmla="*/ 501004 h 1452563"/>
              <a:gd name="connsiteX282" fmla="*/ 211606 w 1208088"/>
              <a:gd name="connsiteY282" fmla="*/ 493072 h 1452563"/>
              <a:gd name="connsiteX283" fmla="*/ 218902 w 1208088"/>
              <a:gd name="connsiteY283" fmla="*/ 485457 h 1452563"/>
              <a:gd name="connsiteX284" fmla="*/ 225248 w 1208088"/>
              <a:gd name="connsiteY284" fmla="*/ 479428 h 1452563"/>
              <a:gd name="connsiteX285" fmla="*/ 232862 w 1208088"/>
              <a:gd name="connsiteY285" fmla="*/ 473083 h 1452563"/>
              <a:gd name="connsiteX286" fmla="*/ 248407 w 1208088"/>
              <a:gd name="connsiteY286" fmla="*/ 460074 h 1452563"/>
              <a:gd name="connsiteX287" fmla="*/ 265538 w 1208088"/>
              <a:gd name="connsiteY287" fmla="*/ 446430 h 1452563"/>
              <a:gd name="connsiteX288" fmla="*/ 283622 w 1208088"/>
              <a:gd name="connsiteY288" fmla="*/ 432469 h 1452563"/>
              <a:gd name="connsiteX289" fmla="*/ 322009 w 1208088"/>
              <a:gd name="connsiteY289" fmla="*/ 404548 h 1452563"/>
              <a:gd name="connsiteX290" fmla="*/ 360396 w 1208088"/>
              <a:gd name="connsiteY290" fmla="*/ 375991 h 1452563"/>
              <a:gd name="connsiteX291" fmla="*/ 379114 w 1208088"/>
              <a:gd name="connsiteY291" fmla="*/ 362030 h 1452563"/>
              <a:gd name="connsiteX292" fmla="*/ 396562 w 1208088"/>
              <a:gd name="connsiteY292" fmla="*/ 348387 h 1452563"/>
              <a:gd name="connsiteX293" fmla="*/ 412742 w 1208088"/>
              <a:gd name="connsiteY293" fmla="*/ 335060 h 1452563"/>
              <a:gd name="connsiteX294" fmla="*/ 420039 w 1208088"/>
              <a:gd name="connsiteY294" fmla="*/ 328397 h 1452563"/>
              <a:gd name="connsiteX295" fmla="*/ 427018 w 1208088"/>
              <a:gd name="connsiteY295" fmla="*/ 322369 h 1452563"/>
              <a:gd name="connsiteX296" fmla="*/ 433364 w 1208088"/>
              <a:gd name="connsiteY296" fmla="*/ 316340 h 1452563"/>
              <a:gd name="connsiteX297" fmla="*/ 439391 w 1208088"/>
              <a:gd name="connsiteY297" fmla="*/ 309994 h 1452563"/>
              <a:gd name="connsiteX298" fmla="*/ 444784 w 1208088"/>
              <a:gd name="connsiteY298" fmla="*/ 304283 h 1452563"/>
              <a:gd name="connsiteX299" fmla="*/ 449226 w 1208088"/>
              <a:gd name="connsiteY299" fmla="*/ 298572 h 1452563"/>
              <a:gd name="connsiteX300" fmla="*/ 453033 w 1208088"/>
              <a:gd name="connsiteY300" fmla="*/ 293178 h 1452563"/>
              <a:gd name="connsiteX301" fmla="*/ 456523 w 1208088"/>
              <a:gd name="connsiteY301" fmla="*/ 287784 h 1452563"/>
              <a:gd name="connsiteX302" fmla="*/ 459061 w 1208088"/>
              <a:gd name="connsiteY302" fmla="*/ 283024 h 1452563"/>
              <a:gd name="connsiteX303" fmla="*/ 460647 w 1208088"/>
              <a:gd name="connsiteY303" fmla="*/ 277948 h 1452563"/>
              <a:gd name="connsiteX304" fmla="*/ 461282 w 1208088"/>
              <a:gd name="connsiteY304" fmla="*/ 274775 h 1452563"/>
              <a:gd name="connsiteX305" fmla="*/ 461916 w 1208088"/>
              <a:gd name="connsiteY305" fmla="*/ 271919 h 1452563"/>
              <a:gd name="connsiteX306" fmla="*/ 456840 w 1208088"/>
              <a:gd name="connsiteY306" fmla="*/ 270967 h 1452563"/>
              <a:gd name="connsiteX307" fmla="*/ 452081 w 1208088"/>
              <a:gd name="connsiteY307" fmla="*/ 269698 h 1452563"/>
              <a:gd name="connsiteX308" fmla="*/ 448274 w 1208088"/>
              <a:gd name="connsiteY308" fmla="*/ 267794 h 1452563"/>
              <a:gd name="connsiteX309" fmla="*/ 444784 w 1208088"/>
              <a:gd name="connsiteY309" fmla="*/ 265256 h 1452563"/>
              <a:gd name="connsiteX310" fmla="*/ 441929 w 1208088"/>
              <a:gd name="connsiteY310" fmla="*/ 262083 h 1452563"/>
              <a:gd name="connsiteX311" fmla="*/ 440660 w 1208088"/>
              <a:gd name="connsiteY311" fmla="*/ 260497 h 1452563"/>
              <a:gd name="connsiteX312" fmla="*/ 439708 w 1208088"/>
              <a:gd name="connsiteY312" fmla="*/ 258910 h 1452563"/>
              <a:gd name="connsiteX313" fmla="*/ 438757 w 1208088"/>
              <a:gd name="connsiteY313" fmla="*/ 257324 h 1452563"/>
              <a:gd name="connsiteX314" fmla="*/ 438440 w 1208088"/>
              <a:gd name="connsiteY314" fmla="*/ 255420 h 1452563"/>
              <a:gd name="connsiteX315" fmla="*/ 438122 w 1208088"/>
              <a:gd name="connsiteY315" fmla="*/ 253834 h 1452563"/>
              <a:gd name="connsiteX316" fmla="*/ 437488 w 1208088"/>
              <a:gd name="connsiteY316" fmla="*/ 251930 h 1452563"/>
              <a:gd name="connsiteX317" fmla="*/ 438122 w 1208088"/>
              <a:gd name="connsiteY317" fmla="*/ 250026 h 1452563"/>
              <a:gd name="connsiteX318" fmla="*/ 438440 w 1208088"/>
              <a:gd name="connsiteY318" fmla="*/ 248122 h 1452563"/>
              <a:gd name="connsiteX319" fmla="*/ 438757 w 1208088"/>
              <a:gd name="connsiteY319" fmla="*/ 246536 h 1452563"/>
              <a:gd name="connsiteX320" fmla="*/ 439708 w 1208088"/>
              <a:gd name="connsiteY320" fmla="*/ 244315 h 1452563"/>
              <a:gd name="connsiteX321" fmla="*/ 440660 w 1208088"/>
              <a:gd name="connsiteY321" fmla="*/ 242728 h 1452563"/>
              <a:gd name="connsiteX322" fmla="*/ 441929 w 1208088"/>
              <a:gd name="connsiteY322" fmla="*/ 241142 h 1452563"/>
              <a:gd name="connsiteX323" fmla="*/ 444784 w 1208088"/>
              <a:gd name="connsiteY323" fmla="*/ 238286 h 1452563"/>
              <a:gd name="connsiteX324" fmla="*/ 448274 w 1208088"/>
              <a:gd name="connsiteY324" fmla="*/ 236065 h 1452563"/>
              <a:gd name="connsiteX325" fmla="*/ 452081 w 1208088"/>
              <a:gd name="connsiteY325" fmla="*/ 234161 h 1452563"/>
              <a:gd name="connsiteX326" fmla="*/ 456840 w 1208088"/>
              <a:gd name="connsiteY326" fmla="*/ 232575 h 1452563"/>
              <a:gd name="connsiteX327" fmla="*/ 461916 w 1208088"/>
              <a:gd name="connsiteY327" fmla="*/ 231940 h 1452563"/>
              <a:gd name="connsiteX328" fmla="*/ 460647 w 1208088"/>
              <a:gd name="connsiteY328" fmla="*/ 227498 h 1452563"/>
              <a:gd name="connsiteX329" fmla="*/ 459378 w 1208088"/>
              <a:gd name="connsiteY329" fmla="*/ 223374 h 1452563"/>
              <a:gd name="connsiteX330" fmla="*/ 457792 w 1208088"/>
              <a:gd name="connsiteY330" fmla="*/ 219249 h 1452563"/>
              <a:gd name="connsiteX331" fmla="*/ 456206 w 1208088"/>
              <a:gd name="connsiteY331" fmla="*/ 215124 h 1452563"/>
              <a:gd name="connsiteX332" fmla="*/ 451764 w 1208088"/>
              <a:gd name="connsiteY332" fmla="*/ 206874 h 1452563"/>
              <a:gd name="connsiteX333" fmla="*/ 447005 w 1208088"/>
              <a:gd name="connsiteY333" fmla="*/ 198307 h 1452563"/>
              <a:gd name="connsiteX334" fmla="*/ 441295 w 1208088"/>
              <a:gd name="connsiteY334" fmla="*/ 189423 h 1452563"/>
              <a:gd name="connsiteX335" fmla="*/ 434632 w 1208088"/>
              <a:gd name="connsiteY335" fmla="*/ 180222 h 1452563"/>
              <a:gd name="connsiteX336" fmla="*/ 420039 w 1208088"/>
              <a:gd name="connsiteY336" fmla="*/ 159598 h 1452563"/>
              <a:gd name="connsiteX337" fmla="*/ 412108 w 1208088"/>
              <a:gd name="connsiteY337" fmla="*/ 147541 h 1452563"/>
              <a:gd name="connsiteX338" fmla="*/ 403542 w 1208088"/>
              <a:gd name="connsiteY338" fmla="*/ 134532 h 1452563"/>
              <a:gd name="connsiteX339" fmla="*/ 394024 w 1208088"/>
              <a:gd name="connsiteY339" fmla="*/ 120254 h 1452563"/>
              <a:gd name="connsiteX340" fmla="*/ 384190 w 1208088"/>
              <a:gd name="connsiteY340" fmla="*/ 104706 h 1452563"/>
              <a:gd name="connsiteX341" fmla="*/ 374355 w 1208088"/>
              <a:gd name="connsiteY341" fmla="*/ 87573 h 1452563"/>
              <a:gd name="connsiteX342" fmla="*/ 363886 w 1208088"/>
              <a:gd name="connsiteY342" fmla="*/ 68535 h 1452563"/>
              <a:gd name="connsiteX343" fmla="*/ 353099 w 1208088"/>
              <a:gd name="connsiteY343" fmla="*/ 47911 h 1452563"/>
              <a:gd name="connsiteX344" fmla="*/ 341996 w 1208088"/>
              <a:gd name="connsiteY344" fmla="*/ 25066 h 1452563"/>
              <a:gd name="connsiteX345" fmla="*/ 352782 w 1208088"/>
              <a:gd name="connsiteY345" fmla="*/ 20307 h 1452563"/>
              <a:gd name="connsiteX346" fmla="*/ 362617 w 1208088"/>
              <a:gd name="connsiteY346" fmla="*/ 15865 h 1452563"/>
              <a:gd name="connsiteX347" fmla="*/ 372134 w 1208088"/>
              <a:gd name="connsiteY347" fmla="*/ 13009 h 1452563"/>
              <a:gd name="connsiteX348" fmla="*/ 380700 w 1208088"/>
              <a:gd name="connsiteY348" fmla="*/ 11105 h 1452563"/>
              <a:gd name="connsiteX349" fmla="*/ 388948 w 1208088"/>
              <a:gd name="connsiteY349" fmla="*/ 9836 h 1452563"/>
              <a:gd name="connsiteX350" fmla="*/ 396562 w 1208088"/>
              <a:gd name="connsiteY350" fmla="*/ 9519 h 1452563"/>
              <a:gd name="connsiteX351" fmla="*/ 403859 w 1208088"/>
              <a:gd name="connsiteY351" fmla="*/ 9519 h 1452563"/>
              <a:gd name="connsiteX352" fmla="*/ 410522 w 1208088"/>
              <a:gd name="connsiteY352" fmla="*/ 10471 h 1452563"/>
              <a:gd name="connsiteX353" fmla="*/ 416549 w 1208088"/>
              <a:gd name="connsiteY353" fmla="*/ 12057 h 1452563"/>
              <a:gd name="connsiteX354" fmla="*/ 422894 w 1208088"/>
              <a:gd name="connsiteY354" fmla="*/ 14278 h 1452563"/>
              <a:gd name="connsiteX355" fmla="*/ 428288 w 1208088"/>
              <a:gd name="connsiteY355" fmla="*/ 16816 h 1452563"/>
              <a:gd name="connsiteX356" fmla="*/ 433681 w 1208088"/>
              <a:gd name="connsiteY356" fmla="*/ 19989 h 1452563"/>
              <a:gd name="connsiteX357" fmla="*/ 439074 w 1208088"/>
              <a:gd name="connsiteY357" fmla="*/ 23162 h 1452563"/>
              <a:gd name="connsiteX358" fmla="*/ 443833 w 1208088"/>
              <a:gd name="connsiteY358" fmla="*/ 26970 h 1452563"/>
              <a:gd name="connsiteX359" fmla="*/ 448592 w 1208088"/>
              <a:gd name="connsiteY359" fmla="*/ 30777 h 1452563"/>
              <a:gd name="connsiteX360" fmla="*/ 453033 w 1208088"/>
              <a:gd name="connsiteY360" fmla="*/ 34585 h 1452563"/>
              <a:gd name="connsiteX361" fmla="*/ 462550 w 1208088"/>
              <a:gd name="connsiteY361" fmla="*/ 43152 h 1452563"/>
              <a:gd name="connsiteX362" fmla="*/ 471434 w 1208088"/>
              <a:gd name="connsiteY362" fmla="*/ 51401 h 1452563"/>
              <a:gd name="connsiteX363" fmla="*/ 476510 w 1208088"/>
              <a:gd name="connsiteY363" fmla="*/ 55843 h 1452563"/>
              <a:gd name="connsiteX364" fmla="*/ 481268 w 1208088"/>
              <a:gd name="connsiteY364" fmla="*/ 59651 h 1452563"/>
              <a:gd name="connsiteX365" fmla="*/ 486027 w 1208088"/>
              <a:gd name="connsiteY365" fmla="*/ 63141 h 1452563"/>
              <a:gd name="connsiteX366" fmla="*/ 491738 w 1208088"/>
              <a:gd name="connsiteY366" fmla="*/ 66314 h 1452563"/>
              <a:gd name="connsiteX367" fmla="*/ 497131 w 1208088"/>
              <a:gd name="connsiteY367" fmla="*/ 69170 h 1452563"/>
              <a:gd name="connsiteX368" fmla="*/ 502841 w 1208088"/>
              <a:gd name="connsiteY368" fmla="*/ 72025 h 1452563"/>
              <a:gd name="connsiteX369" fmla="*/ 509186 w 1208088"/>
              <a:gd name="connsiteY369" fmla="*/ 73929 h 1452563"/>
              <a:gd name="connsiteX370" fmla="*/ 515531 w 1208088"/>
              <a:gd name="connsiteY370" fmla="*/ 75198 h 1452563"/>
              <a:gd name="connsiteX371" fmla="*/ 522194 w 1208088"/>
              <a:gd name="connsiteY371" fmla="*/ 76150 h 1452563"/>
              <a:gd name="connsiteX372" fmla="*/ 529808 w 1208088"/>
              <a:gd name="connsiteY372" fmla="*/ 76150 h 1452563"/>
              <a:gd name="connsiteX373" fmla="*/ 537739 w 1208088"/>
              <a:gd name="connsiteY373" fmla="*/ 75515 h 1452563"/>
              <a:gd name="connsiteX374" fmla="*/ 546304 w 1208088"/>
              <a:gd name="connsiteY374" fmla="*/ 74246 h 1452563"/>
              <a:gd name="connsiteX375" fmla="*/ 557408 w 1208088"/>
              <a:gd name="connsiteY375" fmla="*/ 68218 h 1452563"/>
              <a:gd name="connsiteX376" fmla="*/ 568195 w 1208088"/>
              <a:gd name="connsiteY376" fmla="*/ 62824 h 1452563"/>
              <a:gd name="connsiteX377" fmla="*/ 587864 w 1208088"/>
              <a:gd name="connsiteY377" fmla="*/ 51719 h 1452563"/>
              <a:gd name="connsiteX378" fmla="*/ 605313 w 1208088"/>
              <a:gd name="connsiteY378" fmla="*/ 41882 h 1452563"/>
              <a:gd name="connsiteX379" fmla="*/ 620858 w 1208088"/>
              <a:gd name="connsiteY379" fmla="*/ 32681 h 1452563"/>
              <a:gd name="connsiteX380" fmla="*/ 635452 w 1208088"/>
              <a:gd name="connsiteY380" fmla="*/ 24749 h 1452563"/>
              <a:gd name="connsiteX381" fmla="*/ 648776 w 1208088"/>
              <a:gd name="connsiteY381" fmla="*/ 17134 h 1452563"/>
              <a:gd name="connsiteX382" fmla="*/ 655438 w 1208088"/>
              <a:gd name="connsiteY382" fmla="*/ 13961 h 1452563"/>
              <a:gd name="connsiteX383" fmla="*/ 661784 w 1208088"/>
              <a:gd name="connsiteY383" fmla="*/ 11422 h 1452563"/>
              <a:gd name="connsiteX384" fmla="*/ 668446 w 1208088"/>
              <a:gd name="connsiteY384" fmla="*/ 8884 h 1452563"/>
              <a:gd name="connsiteX385" fmla="*/ 675108 w 1208088"/>
              <a:gd name="connsiteY385" fmla="*/ 6663 h 1452563"/>
              <a:gd name="connsiteX386" fmla="*/ 682088 w 1208088"/>
              <a:gd name="connsiteY386" fmla="*/ 4759 h 1452563"/>
              <a:gd name="connsiteX387" fmla="*/ 688750 w 1208088"/>
              <a:gd name="connsiteY387" fmla="*/ 3173 h 1452563"/>
              <a:gd name="connsiteX388" fmla="*/ 695729 w 1208088"/>
              <a:gd name="connsiteY388" fmla="*/ 1586 h 1452563"/>
              <a:gd name="connsiteX389" fmla="*/ 703343 w 1208088"/>
              <a:gd name="connsiteY389" fmla="*/ 635 h 1452563"/>
              <a:gd name="connsiteX390" fmla="*/ 710957 w 1208088"/>
              <a:gd name="connsiteY390" fmla="*/ 317 h 14525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Lst>
            <a:rect l="l" t="t" r="r" b="b"/>
            <a:pathLst>
              <a:path w="1208088" h="1452563">
                <a:moveTo>
                  <a:pt x="331068" y="665573"/>
                </a:moveTo>
                <a:cubicBezTo>
                  <a:pt x="331068" y="665573"/>
                  <a:pt x="331068" y="665573"/>
                  <a:pt x="508820" y="932822"/>
                </a:cubicBezTo>
                <a:cubicBezTo>
                  <a:pt x="508820" y="932822"/>
                  <a:pt x="508820" y="932822"/>
                  <a:pt x="369158" y="932822"/>
                </a:cubicBezTo>
                <a:cubicBezTo>
                  <a:pt x="369158" y="932822"/>
                  <a:pt x="369158" y="932822"/>
                  <a:pt x="369158" y="983727"/>
                </a:cubicBezTo>
                <a:cubicBezTo>
                  <a:pt x="369158" y="983727"/>
                  <a:pt x="369158" y="983727"/>
                  <a:pt x="534213" y="983727"/>
                </a:cubicBezTo>
                <a:cubicBezTo>
                  <a:pt x="534213" y="983727"/>
                  <a:pt x="534213" y="983727"/>
                  <a:pt x="534213" y="1034632"/>
                </a:cubicBezTo>
                <a:cubicBezTo>
                  <a:pt x="534213" y="1034632"/>
                  <a:pt x="534213" y="1034632"/>
                  <a:pt x="369158" y="1034632"/>
                </a:cubicBezTo>
                <a:cubicBezTo>
                  <a:pt x="369158" y="1034632"/>
                  <a:pt x="369158" y="1034632"/>
                  <a:pt x="369158" y="1085536"/>
                </a:cubicBezTo>
                <a:cubicBezTo>
                  <a:pt x="369158" y="1085536"/>
                  <a:pt x="369158" y="1085536"/>
                  <a:pt x="534213" y="1085536"/>
                </a:cubicBezTo>
                <a:cubicBezTo>
                  <a:pt x="534213" y="1085536"/>
                  <a:pt x="534213" y="1085536"/>
                  <a:pt x="534213" y="1238250"/>
                </a:cubicBezTo>
                <a:cubicBezTo>
                  <a:pt x="534213" y="1238250"/>
                  <a:pt x="534213" y="1238250"/>
                  <a:pt x="673875" y="1238250"/>
                </a:cubicBezTo>
                <a:cubicBezTo>
                  <a:pt x="673875" y="1238250"/>
                  <a:pt x="673875" y="1238250"/>
                  <a:pt x="673875" y="1085536"/>
                </a:cubicBezTo>
                <a:cubicBezTo>
                  <a:pt x="673875" y="1085536"/>
                  <a:pt x="673875" y="1085536"/>
                  <a:pt x="864324" y="1085536"/>
                </a:cubicBezTo>
                <a:cubicBezTo>
                  <a:pt x="864324" y="1085536"/>
                  <a:pt x="864324" y="1085536"/>
                  <a:pt x="864324" y="1034632"/>
                </a:cubicBezTo>
                <a:cubicBezTo>
                  <a:pt x="864324" y="1034632"/>
                  <a:pt x="864324" y="1034632"/>
                  <a:pt x="673875" y="1034632"/>
                </a:cubicBezTo>
                <a:cubicBezTo>
                  <a:pt x="673875" y="1034632"/>
                  <a:pt x="673875" y="1034632"/>
                  <a:pt x="673875" y="983727"/>
                </a:cubicBezTo>
                <a:cubicBezTo>
                  <a:pt x="673875" y="983727"/>
                  <a:pt x="673875" y="983727"/>
                  <a:pt x="864324" y="983727"/>
                </a:cubicBezTo>
                <a:cubicBezTo>
                  <a:pt x="864324" y="983727"/>
                  <a:pt x="864324" y="983727"/>
                  <a:pt x="864324" y="932822"/>
                </a:cubicBezTo>
                <a:cubicBezTo>
                  <a:pt x="864324" y="932822"/>
                  <a:pt x="864324" y="932822"/>
                  <a:pt x="699268" y="932822"/>
                </a:cubicBezTo>
                <a:cubicBezTo>
                  <a:pt x="699268" y="932822"/>
                  <a:pt x="699268" y="932822"/>
                  <a:pt x="877020" y="665573"/>
                </a:cubicBezTo>
                <a:cubicBezTo>
                  <a:pt x="877020" y="665573"/>
                  <a:pt x="877020" y="665573"/>
                  <a:pt x="737358" y="665573"/>
                </a:cubicBezTo>
                <a:cubicBezTo>
                  <a:pt x="737358" y="665573"/>
                  <a:pt x="737358" y="665573"/>
                  <a:pt x="597696" y="881918"/>
                </a:cubicBezTo>
                <a:cubicBezTo>
                  <a:pt x="597696" y="881918"/>
                  <a:pt x="597696" y="881918"/>
                  <a:pt x="458034" y="665573"/>
                </a:cubicBezTo>
                <a:cubicBezTo>
                  <a:pt x="458034" y="665573"/>
                  <a:pt x="458034" y="665573"/>
                  <a:pt x="331068" y="665573"/>
                </a:cubicBezTo>
                <a:close/>
                <a:moveTo>
                  <a:pt x="719206" y="0"/>
                </a:moveTo>
                <a:lnTo>
                  <a:pt x="727454" y="317"/>
                </a:lnTo>
                <a:lnTo>
                  <a:pt x="736654" y="952"/>
                </a:lnTo>
                <a:lnTo>
                  <a:pt x="746172" y="2538"/>
                </a:lnTo>
                <a:lnTo>
                  <a:pt x="756641" y="4125"/>
                </a:lnTo>
                <a:lnTo>
                  <a:pt x="767428" y="6028"/>
                </a:lnTo>
                <a:lnTo>
                  <a:pt x="778849" y="8567"/>
                </a:lnTo>
                <a:lnTo>
                  <a:pt x="791222" y="11422"/>
                </a:lnTo>
                <a:lnTo>
                  <a:pt x="804546" y="14913"/>
                </a:lnTo>
                <a:lnTo>
                  <a:pt x="818822" y="18720"/>
                </a:lnTo>
                <a:lnTo>
                  <a:pt x="833416" y="23480"/>
                </a:lnTo>
                <a:lnTo>
                  <a:pt x="829609" y="36171"/>
                </a:lnTo>
                <a:lnTo>
                  <a:pt x="825802" y="48228"/>
                </a:lnTo>
                <a:lnTo>
                  <a:pt x="818188" y="70439"/>
                </a:lnTo>
                <a:lnTo>
                  <a:pt x="810256" y="91063"/>
                </a:lnTo>
                <a:lnTo>
                  <a:pt x="802960" y="108831"/>
                </a:lnTo>
                <a:lnTo>
                  <a:pt x="795663" y="125013"/>
                </a:lnTo>
                <a:lnTo>
                  <a:pt x="788684" y="138974"/>
                </a:lnTo>
                <a:lnTo>
                  <a:pt x="782021" y="151983"/>
                </a:lnTo>
                <a:lnTo>
                  <a:pt x="775994" y="163405"/>
                </a:lnTo>
                <a:lnTo>
                  <a:pt x="764572" y="183077"/>
                </a:lnTo>
                <a:lnTo>
                  <a:pt x="760131" y="191644"/>
                </a:lnTo>
                <a:lnTo>
                  <a:pt x="756007" y="200211"/>
                </a:lnTo>
                <a:lnTo>
                  <a:pt x="752517" y="207826"/>
                </a:lnTo>
                <a:lnTo>
                  <a:pt x="749662" y="215759"/>
                </a:lnTo>
                <a:lnTo>
                  <a:pt x="748393" y="219566"/>
                </a:lnTo>
                <a:lnTo>
                  <a:pt x="747441" y="223374"/>
                </a:lnTo>
                <a:lnTo>
                  <a:pt x="746806" y="227181"/>
                </a:lnTo>
                <a:lnTo>
                  <a:pt x="746489" y="231623"/>
                </a:lnTo>
                <a:lnTo>
                  <a:pt x="748076" y="231623"/>
                </a:lnTo>
                <a:lnTo>
                  <a:pt x="750931" y="231623"/>
                </a:lnTo>
                <a:lnTo>
                  <a:pt x="753786" y="231940"/>
                </a:lnTo>
                <a:lnTo>
                  <a:pt x="756324" y="232258"/>
                </a:lnTo>
                <a:lnTo>
                  <a:pt x="758862" y="233210"/>
                </a:lnTo>
                <a:lnTo>
                  <a:pt x="761400" y="233844"/>
                </a:lnTo>
                <a:lnTo>
                  <a:pt x="763621" y="234796"/>
                </a:lnTo>
                <a:lnTo>
                  <a:pt x="765842" y="236065"/>
                </a:lnTo>
                <a:lnTo>
                  <a:pt x="768062" y="237334"/>
                </a:lnTo>
                <a:lnTo>
                  <a:pt x="769966" y="238921"/>
                </a:lnTo>
                <a:lnTo>
                  <a:pt x="771552" y="240190"/>
                </a:lnTo>
                <a:lnTo>
                  <a:pt x="772821" y="242094"/>
                </a:lnTo>
                <a:lnTo>
                  <a:pt x="774090" y="243680"/>
                </a:lnTo>
                <a:lnTo>
                  <a:pt x="775042" y="245901"/>
                </a:lnTo>
                <a:lnTo>
                  <a:pt x="775676" y="247805"/>
                </a:lnTo>
                <a:lnTo>
                  <a:pt x="775994" y="249709"/>
                </a:lnTo>
                <a:lnTo>
                  <a:pt x="776311" y="251930"/>
                </a:lnTo>
                <a:lnTo>
                  <a:pt x="776311" y="253834"/>
                </a:lnTo>
                <a:lnTo>
                  <a:pt x="775676" y="255420"/>
                </a:lnTo>
                <a:lnTo>
                  <a:pt x="775359" y="257324"/>
                </a:lnTo>
                <a:lnTo>
                  <a:pt x="774407" y="258910"/>
                </a:lnTo>
                <a:lnTo>
                  <a:pt x="773456" y="260497"/>
                </a:lnTo>
                <a:lnTo>
                  <a:pt x="772186" y="262083"/>
                </a:lnTo>
                <a:lnTo>
                  <a:pt x="769331" y="265256"/>
                </a:lnTo>
                <a:lnTo>
                  <a:pt x="765524" y="267794"/>
                </a:lnTo>
                <a:lnTo>
                  <a:pt x="761717" y="269698"/>
                </a:lnTo>
                <a:lnTo>
                  <a:pt x="756958" y="270967"/>
                </a:lnTo>
                <a:lnTo>
                  <a:pt x="752200" y="271919"/>
                </a:lnTo>
                <a:lnTo>
                  <a:pt x="756324" y="284611"/>
                </a:lnTo>
                <a:lnTo>
                  <a:pt x="757910" y="289053"/>
                </a:lnTo>
                <a:lnTo>
                  <a:pt x="760448" y="293812"/>
                </a:lnTo>
                <a:lnTo>
                  <a:pt x="763621" y="299206"/>
                </a:lnTo>
                <a:lnTo>
                  <a:pt x="768062" y="304283"/>
                </a:lnTo>
                <a:lnTo>
                  <a:pt x="772504" y="309677"/>
                </a:lnTo>
                <a:lnTo>
                  <a:pt x="777580" y="315706"/>
                </a:lnTo>
                <a:lnTo>
                  <a:pt x="783608" y="321417"/>
                </a:lnTo>
                <a:lnTo>
                  <a:pt x="789952" y="327445"/>
                </a:lnTo>
                <a:lnTo>
                  <a:pt x="796615" y="333791"/>
                </a:lnTo>
                <a:lnTo>
                  <a:pt x="803912" y="339820"/>
                </a:lnTo>
                <a:lnTo>
                  <a:pt x="819774" y="353146"/>
                </a:lnTo>
                <a:lnTo>
                  <a:pt x="836588" y="366155"/>
                </a:lnTo>
                <a:lnTo>
                  <a:pt x="854672" y="379798"/>
                </a:lnTo>
                <a:lnTo>
                  <a:pt x="891472" y="407720"/>
                </a:lnTo>
                <a:lnTo>
                  <a:pt x="928274" y="435008"/>
                </a:lnTo>
                <a:lnTo>
                  <a:pt x="945405" y="448334"/>
                </a:lnTo>
                <a:lnTo>
                  <a:pt x="961902" y="461343"/>
                </a:lnTo>
                <a:lnTo>
                  <a:pt x="976496" y="474034"/>
                </a:lnTo>
                <a:lnTo>
                  <a:pt x="983158" y="479746"/>
                </a:lnTo>
                <a:lnTo>
                  <a:pt x="989186" y="485457"/>
                </a:lnTo>
                <a:lnTo>
                  <a:pt x="996482" y="493072"/>
                </a:lnTo>
                <a:lnTo>
                  <a:pt x="1003779" y="501004"/>
                </a:lnTo>
                <a:lnTo>
                  <a:pt x="1011393" y="510206"/>
                </a:lnTo>
                <a:lnTo>
                  <a:pt x="1019007" y="519725"/>
                </a:lnTo>
                <a:lnTo>
                  <a:pt x="1026938" y="530830"/>
                </a:lnTo>
                <a:lnTo>
                  <a:pt x="1034552" y="542252"/>
                </a:lnTo>
                <a:lnTo>
                  <a:pt x="1042801" y="554309"/>
                </a:lnTo>
                <a:lnTo>
                  <a:pt x="1050732" y="567318"/>
                </a:lnTo>
                <a:lnTo>
                  <a:pt x="1058663" y="581279"/>
                </a:lnTo>
                <a:lnTo>
                  <a:pt x="1066912" y="595557"/>
                </a:lnTo>
                <a:lnTo>
                  <a:pt x="1074843" y="610153"/>
                </a:lnTo>
                <a:lnTo>
                  <a:pt x="1083092" y="626017"/>
                </a:lnTo>
                <a:lnTo>
                  <a:pt x="1091023" y="641882"/>
                </a:lnTo>
                <a:lnTo>
                  <a:pt x="1098954" y="658698"/>
                </a:lnTo>
                <a:lnTo>
                  <a:pt x="1106568" y="675832"/>
                </a:lnTo>
                <a:lnTo>
                  <a:pt x="1114499" y="693283"/>
                </a:lnTo>
                <a:lnTo>
                  <a:pt x="1122113" y="711369"/>
                </a:lnTo>
                <a:lnTo>
                  <a:pt x="1129727" y="729772"/>
                </a:lnTo>
                <a:lnTo>
                  <a:pt x="1136707" y="748492"/>
                </a:lnTo>
                <a:lnTo>
                  <a:pt x="1143686" y="768164"/>
                </a:lnTo>
                <a:lnTo>
                  <a:pt x="1150348" y="787519"/>
                </a:lnTo>
                <a:lnTo>
                  <a:pt x="1157011" y="807191"/>
                </a:lnTo>
                <a:lnTo>
                  <a:pt x="1163038" y="826863"/>
                </a:lnTo>
                <a:lnTo>
                  <a:pt x="1169066" y="847170"/>
                </a:lnTo>
                <a:lnTo>
                  <a:pt x="1174460" y="867477"/>
                </a:lnTo>
                <a:lnTo>
                  <a:pt x="1179853" y="887783"/>
                </a:lnTo>
                <a:lnTo>
                  <a:pt x="1184929" y="908407"/>
                </a:lnTo>
                <a:lnTo>
                  <a:pt x="1189370" y="929031"/>
                </a:lnTo>
                <a:lnTo>
                  <a:pt x="1193177" y="949655"/>
                </a:lnTo>
                <a:lnTo>
                  <a:pt x="1196667" y="970279"/>
                </a:lnTo>
                <a:lnTo>
                  <a:pt x="1200157" y="990903"/>
                </a:lnTo>
                <a:lnTo>
                  <a:pt x="1202695" y="1011845"/>
                </a:lnTo>
                <a:lnTo>
                  <a:pt x="1204916" y="1032151"/>
                </a:lnTo>
                <a:lnTo>
                  <a:pt x="1206502" y="1052458"/>
                </a:lnTo>
                <a:lnTo>
                  <a:pt x="1207454" y="1072447"/>
                </a:lnTo>
                <a:lnTo>
                  <a:pt x="1208088" y="1092437"/>
                </a:lnTo>
                <a:lnTo>
                  <a:pt x="1207771" y="1112426"/>
                </a:lnTo>
                <a:lnTo>
                  <a:pt x="1207136" y="1131781"/>
                </a:lnTo>
                <a:lnTo>
                  <a:pt x="1205867" y="1151453"/>
                </a:lnTo>
                <a:lnTo>
                  <a:pt x="1203646" y="1170173"/>
                </a:lnTo>
                <a:lnTo>
                  <a:pt x="1201108" y="1188893"/>
                </a:lnTo>
                <a:lnTo>
                  <a:pt x="1199522" y="1197778"/>
                </a:lnTo>
                <a:lnTo>
                  <a:pt x="1197302" y="1206979"/>
                </a:lnTo>
                <a:lnTo>
                  <a:pt x="1195398" y="1215863"/>
                </a:lnTo>
                <a:lnTo>
                  <a:pt x="1193177" y="1224747"/>
                </a:lnTo>
                <a:lnTo>
                  <a:pt x="1190956" y="1233314"/>
                </a:lnTo>
                <a:lnTo>
                  <a:pt x="1188418" y="1242199"/>
                </a:lnTo>
                <a:lnTo>
                  <a:pt x="1185563" y="1250448"/>
                </a:lnTo>
                <a:lnTo>
                  <a:pt x="1182708" y="1259015"/>
                </a:lnTo>
                <a:lnTo>
                  <a:pt x="1179218" y="1266947"/>
                </a:lnTo>
                <a:lnTo>
                  <a:pt x="1175728" y="1275197"/>
                </a:lnTo>
                <a:lnTo>
                  <a:pt x="1172239" y="1283129"/>
                </a:lnTo>
                <a:lnTo>
                  <a:pt x="1168749" y="1291062"/>
                </a:lnTo>
                <a:lnTo>
                  <a:pt x="1164625" y="1298677"/>
                </a:lnTo>
                <a:lnTo>
                  <a:pt x="1160183" y="1305974"/>
                </a:lnTo>
                <a:lnTo>
                  <a:pt x="1155742" y="1313589"/>
                </a:lnTo>
                <a:lnTo>
                  <a:pt x="1151300" y="1320570"/>
                </a:lnTo>
                <a:lnTo>
                  <a:pt x="1146542" y="1327867"/>
                </a:lnTo>
                <a:lnTo>
                  <a:pt x="1141148" y="1334531"/>
                </a:lnTo>
                <a:lnTo>
                  <a:pt x="1135755" y="1341194"/>
                </a:lnTo>
                <a:lnTo>
                  <a:pt x="1130362" y="1347857"/>
                </a:lnTo>
                <a:lnTo>
                  <a:pt x="1124334" y="1354203"/>
                </a:lnTo>
                <a:lnTo>
                  <a:pt x="1118306" y="1360548"/>
                </a:lnTo>
                <a:lnTo>
                  <a:pt x="1112278" y="1366577"/>
                </a:lnTo>
                <a:lnTo>
                  <a:pt x="1105299" y="1372288"/>
                </a:lnTo>
                <a:lnTo>
                  <a:pt x="1098637" y="1378000"/>
                </a:lnTo>
                <a:lnTo>
                  <a:pt x="1091657" y="1383394"/>
                </a:lnTo>
                <a:lnTo>
                  <a:pt x="1084360" y="1388470"/>
                </a:lnTo>
                <a:lnTo>
                  <a:pt x="1076746" y="1393230"/>
                </a:lnTo>
                <a:lnTo>
                  <a:pt x="1068815" y="1398306"/>
                </a:lnTo>
                <a:lnTo>
                  <a:pt x="1061201" y="1402748"/>
                </a:lnTo>
                <a:lnTo>
                  <a:pt x="1052636" y="1407190"/>
                </a:lnTo>
                <a:lnTo>
                  <a:pt x="1044070" y="1411633"/>
                </a:lnTo>
                <a:lnTo>
                  <a:pt x="1035187" y="1415440"/>
                </a:lnTo>
                <a:lnTo>
                  <a:pt x="1025986" y="1418930"/>
                </a:lnTo>
                <a:lnTo>
                  <a:pt x="1016469" y="1422420"/>
                </a:lnTo>
                <a:lnTo>
                  <a:pt x="1006634" y="1425593"/>
                </a:lnTo>
                <a:lnTo>
                  <a:pt x="996800" y="1428766"/>
                </a:lnTo>
                <a:lnTo>
                  <a:pt x="986330" y="1431305"/>
                </a:lnTo>
                <a:lnTo>
                  <a:pt x="976178" y="1433843"/>
                </a:lnTo>
                <a:lnTo>
                  <a:pt x="965074" y="1436064"/>
                </a:lnTo>
                <a:lnTo>
                  <a:pt x="953971" y="1437968"/>
                </a:lnTo>
                <a:lnTo>
                  <a:pt x="942550" y="1439554"/>
                </a:lnTo>
                <a:lnTo>
                  <a:pt x="930812" y="1440823"/>
                </a:lnTo>
                <a:lnTo>
                  <a:pt x="918756" y="1442093"/>
                </a:lnTo>
                <a:lnTo>
                  <a:pt x="906383" y="1443044"/>
                </a:lnTo>
                <a:lnTo>
                  <a:pt x="893693" y="1443362"/>
                </a:lnTo>
                <a:lnTo>
                  <a:pt x="740144" y="1448756"/>
                </a:lnTo>
                <a:lnTo>
                  <a:pt x="652583" y="1451611"/>
                </a:lnTo>
                <a:lnTo>
                  <a:pt x="613244" y="1452563"/>
                </a:lnTo>
                <a:lnTo>
                  <a:pt x="604044" y="1452563"/>
                </a:lnTo>
                <a:lnTo>
                  <a:pt x="595161" y="1452563"/>
                </a:lnTo>
                <a:lnTo>
                  <a:pt x="555505" y="1451611"/>
                </a:lnTo>
                <a:lnTo>
                  <a:pt x="467944" y="1448756"/>
                </a:lnTo>
                <a:lnTo>
                  <a:pt x="314395" y="1443362"/>
                </a:lnTo>
                <a:lnTo>
                  <a:pt x="302022" y="1443044"/>
                </a:lnTo>
                <a:lnTo>
                  <a:pt x="289332" y="1442093"/>
                </a:lnTo>
                <a:lnTo>
                  <a:pt x="277276" y="1440823"/>
                </a:lnTo>
                <a:lnTo>
                  <a:pt x="265856" y="1439554"/>
                </a:lnTo>
                <a:lnTo>
                  <a:pt x="254117" y="1437968"/>
                </a:lnTo>
                <a:lnTo>
                  <a:pt x="243014" y="1436064"/>
                </a:lnTo>
                <a:lnTo>
                  <a:pt x="232227" y="1433843"/>
                </a:lnTo>
                <a:lnTo>
                  <a:pt x="221758" y="1431305"/>
                </a:lnTo>
                <a:lnTo>
                  <a:pt x="211288" y="1428766"/>
                </a:lnTo>
                <a:lnTo>
                  <a:pt x="201454" y="1425593"/>
                </a:lnTo>
                <a:lnTo>
                  <a:pt x="191619" y="1422420"/>
                </a:lnTo>
                <a:lnTo>
                  <a:pt x="182419" y="1418930"/>
                </a:lnTo>
                <a:lnTo>
                  <a:pt x="172901" y="1415440"/>
                </a:lnTo>
                <a:lnTo>
                  <a:pt x="164336" y="1411633"/>
                </a:lnTo>
                <a:lnTo>
                  <a:pt x="155452" y="1407190"/>
                </a:lnTo>
                <a:lnTo>
                  <a:pt x="147521" y="1402748"/>
                </a:lnTo>
                <a:lnTo>
                  <a:pt x="139273" y="1398306"/>
                </a:lnTo>
                <a:lnTo>
                  <a:pt x="131342" y="1393230"/>
                </a:lnTo>
                <a:lnTo>
                  <a:pt x="123728" y="1388470"/>
                </a:lnTo>
                <a:lnTo>
                  <a:pt x="116431" y="1383394"/>
                </a:lnTo>
                <a:lnTo>
                  <a:pt x="109768" y="1378000"/>
                </a:lnTo>
                <a:lnTo>
                  <a:pt x="102789" y="1372288"/>
                </a:lnTo>
                <a:lnTo>
                  <a:pt x="96127" y="1366577"/>
                </a:lnTo>
                <a:lnTo>
                  <a:pt x="89782" y="1360548"/>
                </a:lnTo>
                <a:lnTo>
                  <a:pt x="83754" y="1354203"/>
                </a:lnTo>
                <a:lnTo>
                  <a:pt x="78044" y="1347857"/>
                </a:lnTo>
                <a:lnTo>
                  <a:pt x="72333" y="1341194"/>
                </a:lnTo>
                <a:lnTo>
                  <a:pt x="66940" y="1334531"/>
                </a:lnTo>
                <a:lnTo>
                  <a:pt x="61864" y="1327867"/>
                </a:lnTo>
                <a:lnTo>
                  <a:pt x="56788" y="1320570"/>
                </a:lnTo>
                <a:lnTo>
                  <a:pt x="52346" y="1313589"/>
                </a:lnTo>
                <a:lnTo>
                  <a:pt x="47905" y="1305974"/>
                </a:lnTo>
                <a:lnTo>
                  <a:pt x="43780" y="1298677"/>
                </a:lnTo>
                <a:lnTo>
                  <a:pt x="39339" y="1291062"/>
                </a:lnTo>
                <a:lnTo>
                  <a:pt x="35849" y="1283129"/>
                </a:lnTo>
                <a:lnTo>
                  <a:pt x="32360" y="1275197"/>
                </a:lnTo>
                <a:lnTo>
                  <a:pt x="28870" y="1266947"/>
                </a:lnTo>
                <a:lnTo>
                  <a:pt x="25697" y="1259015"/>
                </a:lnTo>
                <a:lnTo>
                  <a:pt x="22525" y="1250448"/>
                </a:lnTo>
                <a:lnTo>
                  <a:pt x="19670" y="1242199"/>
                </a:lnTo>
                <a:lnTo>
                  <a:pt x="17132" y="1233314"/>
                </a:lnTo>
                <a:lnTo>
                  <a:pt x="14911" y="1224747"/>
                </a:lnTo>
                <a:lnTo>
                  <a:pt x="12690" y="1215863"/>
                </a:lnTo>
                <a:lnTo>
                  <a:pt x="10786" y="1206979"/>
                </a:lnTo>
                <a:lnTo>
                  <a:pt x="8883" y="1197778"/>
                </a:lnTo>
                <a:lnTo>
                  <a:pt x="7297" y="1188893"/>
                </a:lnTo>
                <a:lnTo>
                  <a:pt x="4442" y="1170173"/>
                </a:lnTo>
                <a:lnTo>
                  <a:pt x="2221" y="1151453"/>
                </a:lnTo>
                <a:lnTo>
                  <a:pt x="952" y="1131781"/>
                </a:lnTo>
                <a:lnTo>
                  <a:pt x="317" y="1112426"/>
                </a:lnTo>
                <a:lnTo>
                  <a:pt x="0" y="1092437"/>
                </a:lnTo>
                <a:lnTo>
                  <a:pt x="634" y="1072447"/>
                </a:lnTo>
                <a:lnTo>
                  <a:pt x="1586" y="1052458"/>
                </a:lnTo>
                <a:lnTo>
                  <a:pt x="3172" y="1032151"/>
                </a:lnTo>
                <a:lnTo>
                  <a:pt x="5393" y="1011845"/>
                </a:lnTo>
                <a:lnTo>
                  <a:pt x="8248" y="990903"/>
                </a:lnTo>
                <a:lnTo>
                  <a:pt x="11421" y="970279"/>
                </a:lnTo>
                <a:lnTo>
                  <a:pt x="14911" y="949655"/>
                </a:lnTo>
                <a:lnTo>
                  <a:pt x="19035" y="929031"/>
                </a:lnTo>
                <a:lnTo>
                  <a:pt x="23476" y="908407"/>
                </a:lnTo>
                <a:lnTo>
                  <a:pt x="28235" y="887783"/>
                </a:lnTo>
                <a:lnTo>
                  <a:pt x="33628" y="867477"/>
                </a:lnTo>
                <a:lnTo>
                  <a:pt x="39022" y="847170"/>
                </a:lnTo>
                <a:lnTo>
                  <a:pt x="45050" y="826863"/>
                </a:lnTo>
                <a:lnTo>
                  <a:pt x="51077" y="807191"/>
                </a:lnTo>
                <a:lnTo>
                  <a:pt x="58057" y="787519"/>
                </a:lnTo>
                <a:lnTo>
                  <a:pt x="64402" y="768164"/>
                </a:lnTo>
                <a:lnTo>
                  <a:pt x="71381" y="748492"/>
                </a:lnTo>
                <a:lnTo>
                  <a:pt x="78678" y="729772"/>
                </a:lnTo>
                <a:lnTo>
                  <a:pt x="85975" y="711369"/>
                </a:lnTo>
                <a:lnTo>
                  <a:pt x="93906" y="693283"/>
                </a:lnTo>
                <a:lnTo>
                  <a:pt x="101520" y="675832"/>
                </a:lnTo>
                <a:lnTo>
                  <a:pt x="109134" y="658698"/>
                </a:lnTo>
                <a:lnTo>
                  <a:pt x="117065" y="641882"/>
                </a:lnTo>
                <a:lnTo>
                  <a:pt x="124996" y="626017"/>
                </a:lnTo>
                <a:lnTo>
                  <a:pt x="133245" y="610153"/>
                </a:lnTo>
                <a:lnTo>
                  <a:pt x="141176" y="595557"/>
                </a:lnTo>
                <a:lnTo>
                  <a:pt x="149425" y="581279"/>
                </a:lnTo>
                <a:lnTo>
                  <a:pt x="157356" y="567318"/>
                </a:lnTo>
                <a:lnTo>
                  <a:pt x="165604" y="554309"/>
                </a:lnTo>
                <a:lnTo>
                  <a:pt x="173536" y="542252"/>
                </a:lnTo>
                <a:lnTo>
                  <a:pt x="181467" y="530830"/>
                </a:lnTo>
                <a:lnTo>
                  <a:pt x="189081" y="519725"/>
                </a:lnTo>
                <a:lnTo>
                  <a:pt x="197012" y="510206"/>
                </a:lnTo>
                <a:lnTo>
                  <a:pt x="204309" y="501004"/>
                </a:lnTo>
                <a:lnTo>
                  <a:pt x="211606" y="493072"/>
                </a:lnTo>
                <a:lnTo>
                  <a:pt x="218902" y="485457"/>
                </a:lnTo>
                <a:lnTo>
                  <a:pt x="225248" y="479428"/>
                </a:lnTo>
                <a:lnTo>
                  <a:pt x="232862" y="473083"/>
                </a:lnTo>
                <a:lnTo>
                  <a:pt x="248407" y="460074"/>
                </a:lnTo>
                <a:lnTo>
                  <a:pt x="265538" y="446430"/>
                </a:lnTo>
                <a:lnTo>
                  <a:pt x="283622" y="432469"/>
                </a:lnTo>
                <a:lnTo>
                  <a:pt x="322009" y="404548"/>
                </a:lnTo>
                <a:lnTo>
                  <a:pt x="360396" y="375991"/>
                </a:lnTo>
                <a:lnTo>
                  <a:pt x="379114" y="362030"/>
                </a:lnTo>
                <a:lnTo>
                  <a:pt x="396562" y="348387"/>
                </a:lnTo>
                <a:lnTo>
                  <a:pt x="412742" y="335060"/>
                </a:lnTo>
                <a:lnTo>
                  <a:pt x="420039" y="328397"/>
                </a:lnTo>
                <a:lnTo>
                  <a:pt x="427018" y="322369"/>
                </a:lnTo>
                <a:lnTo>
                  <a:pt x="433364" y="316340"/>
                </a:lnTo>
                <a:lnTo>
                  <a:pt x="439391" y="309994"/>
                </a:lnTo>
                <a:lnTo>
                  <a:pt x="444784" y="304283"/>
                </a:lnTo>
                <a:lnTo>
                  <a:pt x="449226" y="298572"/>
                </a:lnTo>
                <a:lnTo>
                  <a:pt x="453033" y="293178"/>
                </a:lnTo>
                <a:lnTo>
                  <a:pt x="456523" y="287784"/>
                </a:lnTo>
                <a:lnTo>
                  <a:pt x="459061" y="283024"/>
                </a:lnTo>
                <a:lnTo>
                  <a:pt x="460647" y="277948"/>
                </a:lnTo>
                <a:lnTo>
                  <a:pt x="461282" y="274775"/>
                </a:lnTo>
                <a:lnTo>
                  <a:pt x="461916" y="271919"/>
                </a:lnTo>
                <a:lnTo>
                  <a:pt x="456840" y="270967"/>
                </a:lnTo>
                <a:lnTo>
                  <a:pt x="452081" y="269698"/>
                </a:lnTo>
                <a:lnTo>
                  <a:pt x="448274" y="267794"/>
                </a:lnTo>
                <a:lnTo>
                  <a:pt x="444784" y="265256"/>
                </a:lnTo>
                <a:lnTo>
                  <a:pt x="441929" y="262083"/>
                </a:lnTo>
                <a:lnTo>
                  <a:pt x="440660" y="260497"/>
                </a:lnTo>
                <a:lnTo>
                  <a:pt x="439708" y="258910"/>
                </a:lnTo>
                <a:lnTo>
                  <a:pt x="438757" y="257324"/>
                </a:lnTo>
                <a:lnTo>
                  <a:pt x="438440" y="255420"/>
                </a:lnTo>
                <a:lnTo>
                  <a:pt x="438122" y="253834"/>
                </a:lnTo>
                <a:lnTo>
                  <a:pt x="437488" y="251930"/>
                </a:lnTo>
                <a:lnTo>
                  <a:pt x="438122" y="250026"/>
                </a:lnTo>
                <a:lnTo>
                  <a:pt x="438440" y="248122"/>
                </a:lnTo>
                <a:lnTo>
                  <a:pt x="438757" y="246536"/>
                </a:lnTo>
                <a:lnTo>
                  <a:pt x="439708" y="244315"/>
                </a:lnTo>
                <a:lnTo>
                  <a:pt x="440660" y="242728"/>
                </a:lnTo>
                <a:lnTo>
                  <a:pt x="441929" y="241142"/>
                </a:lnTo>
                <a:lnTo>
                  <a:pt x="444784" y="238286"/>
                </a:lnTo>
                <a:lnTo>
                  <a:pt x="448274" y="236065"/>
                </a:lnTo>
                <a:lnTo>
                  <a:pt x="452081" y="234161"/>
                </a:lnTo>
                <a:lnTo>
                  <a:pt x="456840" y="232575"/>
                </a:lnTo>
                <a:lnTo>
                  <a:pt x="461916" y="231940"/>
                </a:lnTo>
                <a:lnTo>
                  <a:pt x="460647" y="227498"/>
                </a:lnTo>
                <a:lnTo>
                  <a:pt x="459378" y="223374"/>
                </a:lnTo>
                <a:lnTo>
                  <a:pt x="457792" y="219249"/>
                </a:lnTo>
                <a:lnTo>
                  <a:pt x="456206" y="215124"/>
                </a:lnTo>
                <a:lnTo>
                  <a:pt x="451764" y="206874"/>
                </a:lnTo>
                <a:lnTo>
                  <a:pt x="447005" y="198307"/>
                </a:lnTo>
                <a:lnTo>
                  <a:pt x="441295" y="189423"/>
                </a:lnTo>
                <a:lnTo>
                  <a:pt x="434632" y="180222"/>
                </a:lnTo>
                <a:lnTo>
                  <a:pt x="420039" y="159598"/>
                </a:lnTo>
                <a:lnTo>
                  <a:pt x="412108" y="147541"/>
                </a:lnTo>
                <a:lnTo>
                  <a:pt x="403542" y="134532"/>
                </a:lnTo>
                <a:lnTo>
                  <a:pt x="394024" y="120254"/>
                </a:lnTo>
                <a:lnTo>
                  <a:pt x="384190" y="104706"/>
                </a:lnTo>
                <a:lnTo>
                  <a:pt x="374355" y="87573"/>
                </a:lnTo>
                <a:lnTo>
                  <a:pt x="363886" y="68535"/>
                </a:lnTo>
                <a:lnTo>
                  <a:pt x="353099" y="47911"/>
                </a:lnTo>
                <a:lnTo>
                  <a:pt x="341996" y="25066"/>
                </a:lnTo>
                <a:lnTo>
                  <a:pt x="352782" y="20307"/>
                </a:lnTo>
                <a:lnTo>
                  <a:pt x="362617" y="15865"/>
                </a:lnTo>
                <a:lnTo>
                  <a:pt x="372134" y="13009"/>
                </a:lnTo>
                <a:lnTo>
                  <a:pt x="380700" y="11105"/>
                </a:lnTo>
                <a:lnTo>
                  <a:pt x="388948" y="9836"/>
                </a:lnTo>
                <a:lnTo>
                  <a:pt x="396562" y="9519"/>
                </a:lnTo>
                <a:lnTo>
                  <a:pt x="403859" y="9519"/>
                </a:lnTo>
                <a:lnTo>
                  <a:pt x="410522" y="10471"/>
                </a:lnTo>
                <a:lnTo>
                  <a:pt x="416549" y="12057"/>
                </a:lnTo>
                <a:lnTo>
                  <a:pt x="422894" y="14278"/>
                </a:lnTo>
                <a:lnTo>
                  <a:pt x="428288" y="16816"/>
                </a:lnTo>
                <a:lnTo>
                  <a:pt x="433681" y="19989"/>
                </a:lnTo>
                <a:lnTo>
                  <a:pt x="439074" y="23162"/>
                </a:lnTo>
                <a:lnTo>
                  <a:pt x="443833" y="26970"/>
                </a:lnTo>
                <a:lnTo>
                  <a:pt x="448592" y="30777"/>
                </a:lnTo>
                <a:lnTo>
                  <a:pt x="453033" y="34585"/>
                </a:lnTo>
                <a:lnTo>
                  <a:pt x="462550" y="43152"/>
                </a:lnTo>
                <a:lnTo>
                  <a:pt x="471434" y="51401"/>
                </a:lnTo>
                <a:lnTo>
                  <a:pt x="476510" y="55843"/>
                </a:lnTo>
                <a:lnTo>
                  <a:pt x="481268" y="59651"/>
                </a:lnTo>
                <a:lnTo>
                  <a:pt x="486027" y="63141"/>
                </a:lnTo>
                <a:lnTo>
                  <a:pt x="491738" y="66314"/>
                </a:lnTo>
                <a:lnTo>
                  <a:pt x="497131" y="69170"/>
                </a:lnTo>
                <a:lnTo>
                  <a:pt x="502841" y="72025"/>
                </a:lnTo>
                <a:lnTo>
                  <a:pt x="509186" y="73929"/>
                </a:lnTo>
                <a:lnTo>
                  <a:pt x="515531" y="75198"/>
                </a:lnTo>
                <a:lnTo>
                  <a:pt x="522194" y="76150"/>
                </a:lnTo>
                <a:lnTo>
                  <a:pt x="529808" y="76150"/>
                </a:lnTo>
                <a:lnTo>
                  <a:pt x="537739" y="75515"/>
                </a:lnTo>
                <a:lnTo>
                  <a:pt x="546304" y="74246"/>
                </a:lnTo>
                <a:lnTo>
                  <a:pt x="557408" y="68218"/>
                </a:lnTo>
                <a:lnTo>
                  <a:pt x="568195" y="62824"/>
                </a:lnTo>
                <a:lnTo>
                  <a:pt x="587864" y="51719"/>
                </a:lnTo>
                <a:lnTo>
                  <a:pt x="605313" y="41882"/>
                </a:lnTo>
                <a:lnTo>
                  <a:pt x="620858" y="32681"/>
                </a:lnTo>
                <a:lnTo>
                  <a:pt x="635452" y="24749"/>
                </a:lnTo>
                <a:lnTo>
                  <a:pt x="648776" y="17134"/>
                </a:lnTo>
                <a:lnTo>
                  <a:pt x="655438" y="13961"/>
                </a:lnTo>
                <a:lnTo>
                  <a:pt x="661784" y="11422"/>
                </a:lnTo>
                <a:lnTo>
                  <a:pt x="668446" y="8884"/>
                </a:lnTo>
                <a:lnTo>
                  <a:pt x="675108" y="6663"/>
                </a:lnTo>
                <a:lnTo>
                  <a:pt x="682088" y="4759"/>
                </a:lnTo>
                <a:lnTo>
                  <a:pt x="688750" y="3173"/>
                </a:lnTo>
                <a:lnTo>
                  <a:pt x="695729" y="1586"/>
                </a:lnTo>
                <a:lnTo>
                  <a:pt x="703343" y="635"/>
                </a:lnTo>
                <a:lnTo>
                  <a:pt x="710957" y="31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lIns="112864" tIns="56432" rIns="112864" bIns="56432"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36" name=" 170"/>
          <p:cNvSpPr/>
          <p:nvPr/>
        </p:nvSpPr>
        <p:spPr>
          <a:xfrm>
            <a:off x="4480401" y="2427849"/>
            <a:ext cx="647616" cy="360446"/>
          </a:xfrm>
          <a:prstGeom prst="round2Diag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12864" tIns="56432" rIns="112864" bIns="56432"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37" name="下箭头 24"/>
          <p:cNvSpPr/>
          <p:nvPr/>
        </p:nvSpPr>
        <p:spPr>
          <a:xfrm>
            <a:off x="4343747" y="3698145"/>
            <a:ext cx="359786" cy="258822"/>
          </a:xfrm>
          <a:prstGeom prst="down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12864" tIns="56432" rIns="112864" bIns="56432" anchor="ctr">
            <a:scene3d>
              <a:camera prst="orthographicFront"/>
              <a:lightRig rig="threePt" dir="t"/>
            </a:scene3d>
            <a:sp3d>
              <a:contourClr>
                <a:srgbClr val="FFFFFF"/>
              </a:contourClr>
            </a:sp3d>
          </a:bodyPr>
          <a:lstStyle/>
          <a:p>
            <a:pPr algn="ctr" fontAlgn="auto">
              <a:spcBef>
                <a:spcPts val="0"/>
              </a:spcBef>
              <a:spcAft>
                <a:spcPts val="0"/>
              </a:spcAft>
              <a:defRPr/>
            </a:pPr>
            <a:endParaRPr lang="zh-CN" altLang="en-US">
              <a:solidFill>
                <a:srgbClr val="FFFFFF"/>
              </a:solidFill>
            </a:endParaRPr>
          </a:p>
        </p:txBody>
      </p:sp>
      <p:sp>
        <p:nvSpPr>
          <p:cNvPr id="38" name="流程图: 过程 37"/>
          <p:cNvSpPr/>
          <p:nvPr/>
        </p:nvSpPr>
        <p:spPr>
          <a:xfrm>
            <a:off x="3099309" y="5451151"/>
            <a:ext cx="3701569" cy="293755"/>
          </a:xfrm>
          <a:prstGeom prst="flowChartProcess">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112864" tIns="56432" rIns="112864" bIns="56432" anchor="ctr">
            <a:scene3d>
              <a:camera prst="orthographicFront"/>
              <a:lightRig rig="threePt" dir="t"/>
            </a:scene3d>
            <a:sp3d>
              <a:contourClr>
                <a:srgbClr val="FFFFFF"/>
              </a:contourClr>
            </a:sp3d>
          </a:bodyPr>
          <a:lstStyle/>
          <a:p>
            <a:pPr algn="ctr" fontAlgn="auto">
              <a:spcBef>
                <a:spcPts val="0"/>
              </a:spcBef>
              <a:spcAft>
                <a:spcPts val="0"/>
              </a:spcAft>
              <a:defRPr/>
            </a:pPr>
            <a:endParaRPr lang="zh-CN" altLang="en-US">
              <a:solidFill>
                <a:schemeClr val="tx1"/>
              </a:solidFill>
            </a:endParaRPr>
          </a:p>
        </p:txBody>
      </p:sp>
      <p:sp>
        <p:nvSpPr>
          <p:cNvPr id="39" name=" 20"/>
          <p:cNvSpPr/>
          <p:nvPr/>
        </p:nvSpPr>
        <p:spPr bwMode="auto">
          <a:xfrm>
            <a:off x="5515317" y="2018180"/>
            <a:ext cx="503701" cy="576396"/>
          </a:xfrm>
          <a:custGeom>
            <a:avLst/>
            <a:gdLst/>
            <a:ahLst/>
            <a:cxnLst/>
            <a:rect l="0" t="0" r="r" b="b"/>
            <a:pathLst>
              <a:path w="1646238" h="2433638">
                <a:moveTo>
                  <a:pt x="577732" y="161925"/>
                </a:moveTo>
                <a:lnTo>
                  <a:pt x="586070" y="162719"/>
                </a:lnTo>
                <a:lnTo>
                  <a:pt x="593614" y="163910"/>
                </a:lnTo>
                <a:lnTo>
                  <a:pt x="597585" y="164703"/>
                </a:lnTo>
                <a:lnTo>
                  <a:pt x="601953" y="165894"/>
                </a:lnTo>
                <a:lnTo>
                  <a:pt x="605526" y="167482"/>
                </a:lnTo>
                <a:lnTo>
                  <a:pt x="609100" y="169069"/>
                </a:lnTo>
                <a:lnTo>
                  <a:pt x="612674" y="171053"/>
                </a:lnTo>
                <a:lnTo>
                  <a:pt x="616247" y="173435"/>
                </a:lnTo>
                <a:lnTo>
                  <a:pt x="619821" y="176610"/>
                </a:lnTo>
                <a:lnTo>
                  <a:pt x="623394" y="179388"/>
                </a:lnTo>
                <a:lnTo>
                  <a:pt x="626968" y="182563"/>
                </a:lnTo>
                <a:lnTo>
                  <a:pt x="630145" y="186135"/>
                </a:lnTo>
                <a:lnTo>
                  <a:pt x="633321" y="190103"/>
                </a:lnTo>
                <a:lnTo>
                  <a:pt x="636498" y="194469"/>
                </a:lnTo>
                <a:lnTo>
                  <a:pt x="639674" y="199232"/>
                </a:lnTo>
                <a:lnTo>
                  <a:pt x="642454" y="204788"/>
                </a:lnTo>
                <a:lnTo>
                  <a:pt x="645233" y="210344"/>
                </a:lnTo>
                <a:lnTo>
                  <a:pt x="648013" y="216297"/>
                </a:lnTo>
                <a:lnTo>
                  <a:pt x="650792" y="222647"/>
                </a:lnTo>
                <a:lnTo>
                  <a:pt x="653969" y="229394"/>
                </a:lnTo>
                <a:lnTo>
                  <a:pt x="656351" y="237332"/>
                </a:lnTo>
                <a:lnTo>
                  <a:pt x="658733" y="245269"/>
                </a:lnTo>
                <a:lnTo>
                  <a:pt x="838208" y="927100"/>
                </a:lnTo>
                <a:lnTo>
                  <a:pt x="840193" y="928291"/>
                </a:lnTo>
                <a:lnTo>
                  <a:pt x="841781" y="933450"/>
                </a:lnTo>
                <a:lnTo>
                  <a:pt x="899356" y="921941"/>
                </a:lnTo>
                <a:lnTo>
                  <a:pt x="911665" y="922338"/>
                </a:lnTo>
                <a:lnTo>
                  <a:pt x="923180" y="923529"/>
                </a:lnTo>
                <a:lnTo>
                  <a:pt x="935489" y="924719"/>
                </a:lnTo>
                <a:lnTo>
                  <a:pt x="946607" y="926704"/>
                </a:lnTo>
                <a:lnTo>
                  <a:pt x="957725" y="929482"/>
                </a:lnTo>
                <a:lnTo>
                  <a:pt x="969240" y="932657"/>
                </a:lnTo>
                <a:lnTo>
                  <a:pt x="979960" y="936229"/>
                </a:lnTo>
                <a:lnTo>
                  <a:pt x="991078" y="939800"/>
                </a:lnTo>
                <a:lnTo>
                  <a:pt x="1001402" y="944166"/>
                </a:lnTo>
                <a:lnTo>
                  <a:pt x="1011726" y="948929"/>
                </a:lnTo>
                <a:lnTo>
                  <a:pt x="1022049" y="954485"/>
                </a:lnTo>
                <a:lnTo>
                  <a:pt x="1031976" y="960438"/>
                </a:lnTo>
                <a:lnTo>
                  <a:pt x="1041506" y="966788"/>
                </a:lnTo>
                <a:lnTo>
                  <a:pt x="1051432" y="973535"/>
                </a:lnTo>
                <a:lnTo>
                  <a:pt x="1060565" y="980679"/>
                </a:lnTo>
                <a:lnTo>
                  <a:pt x="1069697" y="988616"/>
                </a:lnTo>
                <a:lnTo>
                  <a:pt x="1076050" y="994172"/>
                </a:lnTo>
                <a:lnTo>
                  <a:pt x="1081212" y="999729"/>
                </a:lnTo>
                <a:lnTo>
                  <a:pt x="1086374" y="1005682"/>
                </a:lnTo>
                <a:lnTo>
                  <a:pt x="1090345" y="1012032"/>
                </a:lnTo>
                <a:lnTo>
                  <a:pt x="1126478" y="1071960"/>
                </a:lnTo>
                <a:lnTo>
                  <a:pt x="1183258" y="1074341"/>
                </a:lnTo>
                <a:lnTo>
                  <a:pt x="1184847" y="1075532"/>
                </a:lnTo>
                <a:lnTo>
                  <a:pt x="1199538" y="1077913"/>
                </a:lnTo>
                <a:lnTo>
                  <a:pt x="1214230" y="1081088"/>
                </a:lnTo>
                <a:lnTo>
                  <a:pt x="1228524" y="1085057"/>
                </a:lnTo>
                <a:lnTo>
                  <a:pt x="1242818" y="1089422"/>
                </a:lnTo>
                <a:lnTo>
                  <a:pt x="1256716" y="1094582"/>
                </a:lnTo>
                <a:lnTo>
                  <a:pt x="1271010" y="1100932"/>
                </a:lnTo>
                <a:lnTo>
                  <a:pt x="1284510" y="1106885"/>
                </a:lnTo>
                <a:lnTo>
                  <a:pt x="1298011" y="1114029"/>
                </a:lnTo>
                <a:lnTo>
                  <a:pt x="1310717" y="1121172"/>
                </a:lnTo>
                <a:lnTo>
                  <a:pt x="1323820" y="1129507"/>
                </a:lnTo>
                <a:lnTo>
                  <a:pt x="1336129" y="1137444"/>
                </a:lnTo>
                <a:lnTo>
                  <a:pt x="1348041" y="1146175"/>
                </a:lnTo>
                <a:lnTo>
                  <a:pt x="1359953" y="1155700"/>
                </a:lnTo>
                <a:lnTo>
                  <a:pt x="1371071" y="1165225"/>
                </a:lnTo>
                <a:lnTo>
                  <a:pt x="1381792" y="1175147"/>
                </a:lnTo>
                <a:lnTo>
                  <a:pt x="1392115" y="1185863"/>
                </a:lnTo>
                <a:lnTo>
                  <a:pt x="1408792" y="1204119"/>
                </a:lnTo>
                <a:lnTo>
                  <a:pt x="1424278" y="1223566"/>
                </a:lnTo>
                <a:lnTo>
                  <a:pt x="1439763" y="1243410"/>
                </a:lnTo>
                <a:lnTo>
                  <a:pt x="1454058" y="1263254"/>
                </a:lnTo>
                <a:lnTo>
                  <a:pt x="1467955" y="1283891"/>
                </a:lnTo>
                <a:lnTo>
                  <a:pt x="1480264" y="1305322"/>
                </a:lnTo>
                <a:lnTo>
                  <a:pt x="1492970" y="1327150"/>
                </a:lnTo>
                <a:lnTo>
                  <a:pt x="1504088" y="1348582"/>
                </a:lnTo>
                <a:lnTo>
                  <a:pt x="1505279" y="1351360"/>
                </a:lnTo>
                <a:lnTo>
                  <a:pt x="1506471" y="1352154"/>
                </a:lnTo>
                <a:lnTo>
                  <a:pt x="1508059" y="1352550"/>
                </a:lnTo>
                <a:lnTo>
                  <a:pt x="1518780" y="1353344"/>
                </a:lnTo>
                <a:lnTo>
                  <a:pt x="1528309" y="1355329"/>
                </a:lnTo>
                <a:lnTo>
                  <a:pt x="1537839" y="1357710"/>
                </a:lnTo>
                <a:lnTo>
                  <a:pt x="1546971" y="1360885"/>
                </a:lnTo>
                <a:lnTo>
                  <a:pt x="1555707" y="1364457"/>
                </a:lnTo>
                <a:lnTo>
                  <a:pt x="1563648" y="1368822"/>
                </a:lnTo>
                <a:lnTo>
                  <a:pt x="1571590" y="1373982"/>
                </a:lnTo>
                <a:lnTo>
                  <a:pt x="1578737" y="1379935"/>
                </a:lnTo>
                <a:lnTo>
                  <a:pt x="1585487" y="1385888"/>
                </a:lnTo>
                <a:lnTo>
                  <a:pt x="1591840" y="1392238"/>
                </a:lnTo>
                <a:lnTo>
                  <a:pt x="1597796" y="1398985"/>
                </a:lnTo>
                <a:lnTo>
                  <a:pt x="1603752" y="1406525"/>
                </a:lnTo>
                <a:lnTo>
                  <a:pt x="1608914" y="1413669"/>
                </a:lnTo>
                <a:lnTo>
                  <a:pt x="1613678" y="1421607"/>
                </a:lnTo>
                <a:lnTo>
                  <a:pt x="1618046" y="1429544"/>
                </a:lnTo>
                <a:lnTo>
                  <a:pt x="1622017" y="1437879"/>
                </a:lnTo>
                <a:lnTo>
                  <a:pt x="1625988" y="1446213"/>
                </a:lnTo>
                <a:lnTo>
                  <a:pt x="1629561" y="1454547"/>
                </a:lnTo>
                <a:lnTo>
                  <a:pt x="1632738" y="1463279"/>
                </a:lnTo>
                <a:lnTo>
                  <a:pt x="1635517" y="1471613"/>
                </a:lnTo>
                <a:lnTo>
                  <a:pt x="1637900" y="1479947"/>
                </a:lnTo>
                <a:lnTo>
                  <a:pt x="1639885" y="1488282"/>
                </a:lnTo>
                <a:lnTo>
                  <a:pt x="1641473" y="1497013"/>
                </a:lnTo>
                <a:lnTo>
                  <a:pt x="1643062" y="1504950"/>
                </a:lnTo>
                <a:lnTo>
                  <a:pt x="1644253" y="1512491"/>
                </a:lnTo>
                <a:lnTo>
                  <a:pt x="1645047" y="1520429"/>
                </a:lnTo>
                <a:lnTo>
                  <a:pt x="1645841" y="1527969"/>
                </a:lnTo>
                <a:lnTo>
                  <a:pt x="1646238" y="1534716"/>
                </a:lnTo>
                <a:lnTo>
                  <a:pt x="1646238" y="1541463"/>
                </a:lnTo>
                <a:lnTo>
                  <a:pt x="1646238" y="1548210"/>
                </a:lnTo>
                <a:lnTo>
                  <a:pt x="1645841" y="1553766"/>
                </a:lnTo>
                <a:lnTo>
                  <a:pt x="1645444" y="1558925"/>
                </a:lnTo>
                <a:lnTo>
                  <a:pt x="1643458" y="1570832"/>
                </a:lnTo>
                <a:lnTo>
                  <a:pt x="1642267" y="1583532"/>
                </a:lnTo>
                <a:lnTo>
                  <a:pt x="1641473" y="1595835"/>
                </a:lnTo>
                <a:lnTo>
                  <a:pt x="1640679" y="1608535"/>
                </a:lnTo>
                <a:lnTo>
                  <a:pt x="1634723" y="1749029"/>
                </a:lnTo>
                <a:lnTo>
                  <a:pt x="1628370" y="1889126"/>
                </a:lnTo>
                <a:lnTo>
                  <a:pt x="1627973" y="1902222"/>
                </a:lnTo>
                <a:lnTo>
                  <a:pt x="1626385" y="1915716"/>
                </a:lnTo>
                <a:lnTo>
                  <a:pt x="1625194" y="1928416"/>
                </a:lnTo>
                <a:lnTo>
                  <a:pt x="1623208" y="1941910"/>
                </a:lnTo>
                <a:lnTo>
                  <a:pt x="1621223" y="1954610"/>
                </a:lnTo>
                <a:lnTo>
                  <a:pt x="1618840" y="1968104"/>
                </a:lnTo>
                <a:lnTo>
                  <a:pt x="1616061" y="1980804"/>
                </a:lnTo>
                <a:lnTo>
                  <a:pt x="1612884" y="1993504"/>
                </a:lnTo>
                <a:lnTo>
                  <a:pt x="1604546" y="2026444"/>
                </a:lnTo>
                <a:lnTo>
                  <a:pt x="1595414" y="2058988"/>
                </a:lnTo>
                <a:lnTo>
                  <a:pt x="1586281" y="2091532"/>
                </a:lnTo>
                <a:lnTo>
                  <a:pt x="1577148" y="2123679"/>
                </a:lnTo>
                <a:lnTo>
                  <a:pt x="1579134" y="2125663"/>
                </a:lnTo>
                <a:lnTo>
                  <a:pt x="1617252" y="2294732"/>
                </a:lnTo>
                <a:lnTo>
                  <a:pt x="1571590" y="2303463"/>
                </a:lnTo>
                <a:lnTo>
                  <a:pt x="1487411" y="2318147"/>
                </a:lnTo>
                <a:lnTo>
                  <a:pt x="1251951" y="2359026"/>
                </a:lnTo>
                <a:lnTo>
                  <a:pt x="1000608" y="2402285"/>
                </a:lnTo>
                <a:lnTo>
                  <a:pt x="897370" y="2420541"/>
                </a:lnTo>
                <a:lnTo>
                  <a:pt x="824310" y="2433638"/>
                </a:lnTo>
                <a:lnTo>
                  <a:pt x="785398" y="2236391"/>
                </a:lnTo>
                <a:lnTo>
                  <a:pt x="781030" y="2228851"/>
                </a:lnTo>
                <a:lnTo>
                  <a:pt x="776662" y="2221707"/>
                </a:lnTo>
                <a:lnTo>
                  <a:pt x="771897" y="2214563"/>
                </a:lnTo>
                <a:lnTo>
                  <a:pt x="767133" y="2207816"/>
                </a:lnTo>
                <a:lnTo>
                  <a:pt x="761574" y="2201069"/>
                </a:lnTo>
                <a:lnTo>
                  <a:pt x="756015" y="2194719"/>
                </a:lnTo>
                <a:lnTo>
                  <a:pt x="750456" y="2188369"/>
                </a:lnTo>
                <a:lnTo>
                  <a:pt x="744897" y="2182416"/>
                </a:lnTo>
                <a:lnTo>
                  <a:pt x="738544" y="2176463"/>
                </a:lnTo>
                <a:lnTo>
                  <a:pt x="732191" y="2170907"/>
                </a:lnTo>
                <a:lnTo>
                  <a:pt x="725441" y="2165351"/>
                </a:lnTo>
                <a:lnTo>
                  <a:pt x="719088" y="2159794"/>
                </a:lnTo>
                <a:lnTo>
                  <a:pt x="711940" y="2155032"/>
                </a:lnTo>
                <a:lnTo>
                  <a:pt x="704396" y="2149873"/>
                </a:lnTo>
                <a:lnTo>
                  <a:pt x="697249" y="2145507"/>
                </a:lnTo>
                <a:lnTo>
                  <a:pt x="689705" y="2141141"/>
                </a:lnTo>
                <a:lnTo>
                  <a:pt x="678984" y="2135585"/>
                </a:lnTo>
                <a:lnTo>
                  <a:pt x="668660" y="2130029"/>
                </a:lnTo>
                <a:lnTo>
                  <a:pt x="648807" y="2118519"/>
                </a:lnTo>
                <a:lnTo>
                  <a:pt x="630145" y="2106216"/>
                </a:lnTo>
                <a:lnTo>
                  <a:pt x="611482" y="2093119"/>
                </a:lnTo>
                <a:lnTo>
                  <a:pt x="593217" y="2080022"/>
                </a:lnTo>
                <a:lnTo>
                  <a:pt x="576144" y="2065735"/>
                </a:lnTo>
                <a:lnTo>
                  <a:pt x="559070" y="2051447"/>
                </a:lnTo>
                <a:lnTo>
                  <a:pt x="543187" y="2035969"/>
                </a:lnTo>
                <a:lnTo>
                  <a:pt x="526907" y="2020491"/>
                </a:lnTo>
                <a:lnTo>
                  <a:pt x="511422" y="2004616"/>
                </a:lnTo>
                <a:lnTo>
                  <a:pt x="496333" y="1988344"/>
                </a:lnTo>
                <a:lnTo>
                  <a:pt x="481245" y="1971676"/>
                </a:lnTo>
                <a:lnTo>
                  <a:pt x="466951" y="1954610"/>
                </a:lnTo>
                <a:lnTo>
                  <a:pt x="452259" y="1937147"/>
                </a:lnTo>
                <a:lnTo>
                  <a:pt x="424067" y="1902222"/>
                </a:lnTo>
                <a:lnTo>
                  <a:pt x="418111" y="1894285"/>
                </a:lnTo>
                <a:lnTo>
                  <a:pt x="412552" y="1886744"/>
                </a:lnTo>
                <a:lnTo>
                  <a:pt x="401435" y="1870472"/>
                </a:lnTo>
                <a:lnTo>
                  <a:pt x="391508" y="1853804"/>
                </a:lnTo>
                <a:lnTo>
                  <a:pt x="381978" y="1837532"/>
                </a:lnTo>
                <a:lnTo>
                  <a:pt x="372846" y="1820069"/>
                </a:lnTo>
                <a:lnTo>
                  <a:pt x="364110" y="1803401"/>
                </a:lnTo>
                <a:lnTo>
                  <a:pt x="356169" y="1785541"/>
                </a:lnTo>
                <a:lnTo>
                  <a:pt x="348228" y="1768079"/>
                </a:lnTo>
                <a:lnTo>
                  <a:pt x="332345" y="1733551"/>
                </a:lnTo>
                <a:lnTo>
                  <a:pt x="324404" y="1716485"/>
                </a:lnTo>
                <a:lnTo>
                  <a:pt x="316065" y="1699022"/>
                </a:lnTo>
                <a:lnTo>
                  <a:pt x="307727" y="1682354"/>
                </a:lnTo>
                <a:lnTo>
                  <a:pt x="298991" y="1666082"/>
                </a:lnTo>
                <a:lnTo>
                  <a:pt x="289462" y="1649413"/>
                </a:lnTo>
                <a:lnTo>
                  <a:pt x="279535" y="1633935"/>
                </a:lnTo>
                <a:lnTo>
                  <a:pt x="275962" y="1624410"/>
                </a:lnTo>
                <a:lnTo>
                  <a:pt x="271594" y="1614885"/>
                </a:lnTo>
                <a:lnTo>
                  <a:pt x="266829" y="1605360"/>
                </a:lnTo>
                <a:lnTo>
                  <a:pt x="261667" y="1595835"/>
                </a:lnTo>
                <a:lnTo>
                  <a:pt x="256505" y="1586310"/>
                </a:lnTo>
                <a:lnTo>
                  <a:pt x="250946" y="1577182"/>
                </a:lnTo>
                <a:lnTo>
                  <a:pt x="239431" y="1558132"/>
                </a:lnTo>
                <a:lnTo>
                  <a:pt x="227122" y="1539479"/>
                </a:lnTo>
                <a:lnTo>
                  <a:pt x="214813" y="1521619"/>
                </a:lnTo>
                <a:lnTo>
                  <a:pt x="190592" y="1486694"/>
                </a:lnTo>
                <a:lnTo>
                  <a:pt x="185827" y="1479154"/>
                </a:lnTo>
                <a:lnTo>
                  <a:pt x="181063" y="1470422"/>
                </a:lnTo>
                <a:lnTo>
                  <a:pt x="170342" y="1450579"/>
                </a:lnTo>
                <a:lnTo>
                  <a:pt x="164783" y="1441054"/>
                </a:lnTo>
                <a:lnTo>
                  <a:pt x="159224" y="1431132"/>
                </a:lnTo>
                <a:lnTo>
                  <a:pt x="156444" y="1427163"/>
                </a:lnTo>
                <a:lnTo>
                  <a:pt x="153268" y="1423194"/>
                </a:lnTo>
                <a:lnTo>
                  <a:pt x="149694" y="1419622"/>
                </a:lnTo>
                <a:lnTo>
                  <a:pt x="146518" y="1416447"/>
                </a:lnTo>
                <a:lnTo>
                  <a:pt x="143738" y="1413272"/>
                </a:lnTo>
                <a:lnTo>
                  <a:pt x="140959" y="1409304"/>
                </a:lnTo>
                <a:lnTo>
                  <a:pt x="138576" y="1404541"/>
                </a:lnTo>
                <a:lnTo>
                  <a:pt x="136591" y="1398985"/>
                </a:lnTo>
                <a:lnTo>
                  <a:pt x="134209" y="1393429"/>
                </a:lnTo>
                <a:lnTo>
                  <a:pt x="132620" y="1387475"/>
                </a:lnTo>
                <a:lnTo>
                  <a:pt x="129047" y="1373982"/>
                </a:lnTo>
                <a:lnTo>
                  <a:pt x="125870" y="1360488"/>
                </a:lnTo>
                <a:lnTo>
                  <a:pt x="122694" y="1346994"/>
                </a:lnTo>
                <a:lnTo>
                  <a:pt x="120311" y="1335485"/>
                </a:lnTo>
                <a:lnTo>
                  <a:pt x="117532" y="1325563"/>
                </a:lnTo>
                <a:lnTo>
                  <a:pt x="109194" y="1300560"/>
                </a:lnTo>
                <a:lnTo>
                  <a:pt x="100458" y="1276350"/>
                </a:lnTo>
                <a:lnTo>
                  <a:pt x="95296" y="1264047"/>
                </a:lnTo>
                <a:lnTo>
                  <a:pt x="90531" y="1252538"/>
                </a:lnTo>
                <a:lnTo>
                  <a:pt x="85767" y="1241425"/>
                </a:lnTo>
                <a:lnTo>
                  <a:pt x="80208" y="1229916"/>
                </a:lnTo>
                <a:lnTo>
                  <a:pt x="77031" y="1223566"/>
                </a:lnTo>
                <a:lnTo>
                  <a:pt x="73458" y="1217216"/>
                </a:lnTo>
                <a:lnTo>
                  <a:pt x="65119" y="1203722"/>
                </a:lnTo>
                <a:lnTo>
                  <a:pt x="55987" y="1190625"/>
                </a:lnTo>
                <a:lnTo>
                  <a:pt x="46457" y="1177132"/>
                </a:lnTo>
                <a:lnTo>
                  <a:pt x="26207" y="1150938"/>
                </a:lnTo>
                <a:lnTo>
                  <a:pt x="6353" y="1125538"/>
                </a:lnTo>
                <a:lnTo>
                  <a:pt x="3574" y="1121172"/>
                </a:lnTo>
                <a:lnTo>
                  <a:pt x="1589" y="1116410"/>
                </a:lnTo>
                <a:lnTo>
                  <a:pt x="397" y="1111250"/>
                </a:lnTo>
                <a:lnTo>
                  <a:pt x="0" y="1106091"/>
                </a:lnTo>
                <a:lnTo>
                  <a:pt x="0" y="1100535"/>
                </a:lnTo>
                <a:lnTo>
                  <a:pt x="794" y="1094582"/>
                </a:lnTo>
                <a:lnTo>
                  <a:pt x="1986" y="1088629"/>
                </a:lnTo>
                <a:lnTo>
                  <a:pt x="3574" y="1083072"/>
                </a:lnTo>
                <a:lnTo>
                  <a:pt x="5559" y="1077516"/>
                </a:lnTo>
                <a:lnTo>
                  <a:pt x="8339" y="1071960"/>
                </a:lnTo>
                <a:lnTo>
                  <a:pt x="11118" y="1066404"/>
                </a:lnTo>
                <a:lnTo>
                  <a:pt x="14295" y="1061641"/>
                </a:lnTo>
                <a:lnTo>
                  <a:pt x="17868" y="1056879"/>
                </a:lnTo>
                <a:lnTo>
                  <a:pt x="21045" y="1052910"/>
                </a:lnTo>
                <a:lnTo>
                  <a:pt x="24618" y="1048941"/>
                </a:lnTo>
                <a:lnTo>
                  <a:pt x="28192" y="1045766"/>
                </a:lnTo>
                <a:lnTo>
                  <a:pt x="33751" y="1041400"/>
                </a:lnTo>
                <a:lnTo>
                  <a:pt x="39310" y="1037432"/>
                </a:lnTo>
                <a:lnTo>
                  <a:pt x="45663" y="1034257"/>
                </a:lnTo>
                <a:lnTo>
                  <a:pt x="52016" y="1031479"/>
                </a:lnTo>
                <a:lnTo>
                  <a:pt x="58369" y="1029097"/>
                </a:lnTo>
                <a:lnTo>
                  <a:pt x="64722" y="1027113"/>
                </a:lnTo>
                <a:lnTo>
                  <a:pt x="71869" y="1025922"/>
                </a:lnTo>
                <a:lnTo>
                  <a:pt x="78619" y="1024732"/>
                </a:lnTo>
                <a:lnTo>
                  <a:pt x="85767" y="1023938"/>
                </a:lnTo>
                <a:lnTo>
                  <a:pt x="92517" y="1023541"/>
                </a:lnTo>
                <a:lnTo>
                  <a:pt x="100061" y="1023938"/>
                </a:lnTo>
                <a:lnTo>
                  <a:pt x="107208" y="1024335"/>
                </a:lnTo>
                <a:lnTo>
                  <a:pt x="114355" y="1024732"/>
                </a:lnTo>
                <a:lnTo>
                  <a:pt x="121503" y="1025922"/>
                </a:lnTo>
                <a:lnTo>
                  <a:pt x="129047" y="1027510"/>
                </a:lnTo>
                <a:lnTo>
                  <a:pt x="136194" y="1029097"/>
                </a:lnTo>
                <a:lnTo>
                  <a:pt x="143341" y="1031082"/>
                </a:lnTo>
                <a:lnTo>
                  <a:pt x="150488" y="1033066"/>
                </a:lnTo>
                <a:lnTo>
                  <a:pt x="157636" y="1035844"/>
                </a:lnTo>
                <a:lnTo>
                  <a:pt x="164783" y="1038622"/>
                </a:lnTo>
                <a:lnTo>
                  <a:pt x="171533" y="1041400"/>
                </a:lnTo>
                <a:lnTo>
                  <a:pt x="177886" y="1044972"/>
                </a:lnTo>
                <a:lnTo>
                  <a:pt x="185033" y="1048544"/>
                </a:lnTo>
                <a:lnTo>
                  <a:pt x="191386" y="1052116"/>
                </a:lnTo>
                <a:lnTo>
                  <a:pt x="197739" y="1055688"/>
                </a:lnTo>
                <a:lnTo>
                  <a:pt x="203695" y="1059657"/>
                </a:lnTo>
                <a:lnTo>
                  <a:pt x="209651" y="1064022"/>
                </a:lnTo>
                <a:lnTo>
                  <a:pt x="215210" y="1067991"/>
                </a:lnTo>
                <a:lnTo>
                  <a:pt x="220769" y="1072754"/>
                </a:lnTo>
                <a:lnTo>
                  <a:pt x="225534" y="1077516"/>
                </a:lnTo>
                <a:lnTo>
                  <a:pt x="230299" y="1081882"/>
                </a:lnTo>
                <a:lnTo>
                  <a:pt x="235064" y="1086644"/>
                </a:lnTo>
                <a:lnTo>
                  <a:pt x="239828" y="1092200"/>
                </a:lnTo>
                <a:lnTo>
                  <a:pt x="244593" y="1097757"/>
                </a:lnTo>
                <a:lnTo>
                  <a:pt x="252932" y="1109663"/>
                </a:lnTo>
                <a:lnTo>
                  <a:pt x="260873" y="1121966"/>
                </a:lnTo>
                <a:lnTo>
                  <a:pt x="268814" y="1135063"/>
                </a:lnTo>
                <a:lnTo>
                  <a:pt x="283903" y="1160463"/>
                </a:lnTo>
                <a:lnTo>
                  <a:pt x="291447" y="1173163"/>
                </a:lnTo>
                <a:lnTo>
                  <a:pt x="299388" y="1185069"/>
                </a:lnTo>
                <a:lnTo>
                  <a:pt x="306139" y="1195785"/>
                </a:lnTo>
                <a:lnTo>
                  <a:pt x="312889" y="1206897"/>
                </a:lnTo>
                <a:lnTo>
                  <a:pt x="327580" y="1230710"/>
                </a:lnTo>
                <a:lnTo>
                  <a:pt x="342272" y="1255713"/>
                </a:lnTo>
                <a:lnTo>
                  <a:pt x="357757" y="1281113"/>
                </a:lnTo>
                <a:lnTo>
                  <a:pt x="365699" y="1293416"/>
                </a:lnTo>
                <a:lnTo>
                  <a:pt x="373640" y="1305719"/>
                </a:lnTo>
                <a:lnTo>
                  <a:pt x="382375" y="1317229"/>
                </a:lnTo>
                <a:lnTo>
                  <a:pt x="390714" y="1328738"/>
                </a:lnTo>
                <a:lnTo>
                  <a:pt x="399846" y="1339454"/>
                </a:lnTo>
                <a:lnTo>
                  <a:pt x="409376" y="1348979"/>
                </a:lnTo>
                <a:lnTo>
                  <a:pt x="418905" y="1358504"/>
                </a:lnTo>
                <a:lnTo>
                  <a:pt x="423670" y="1362472"/>
                </a:lnTo>
                <a:lnTo>
                  <a:pt x="428832" y="1366441"/>
                </a:lnTo>
                <a:lnTo>
                  <a:pt x="437171" y="1372791"/>
                </a:lnTo>
                <a:lnTo>
                  <a:pt x="445112" y="1378744"/>
                </a:lnTo>
                <a:lnTo>
                  <a:pt x="453450" y="1383904"/>
                </a:lnTo>
                <a:lnTo>
                  <a:pt x="462186" y="1388666"/>
                </a:lnTo>
                <a:lnTo>
                  <a:pt x="470921" y="1392635"/>
                </a:lnTo>
                <a:lnTo>
                  <a:pt x="479260" y="1396207"/>
                </a:lnTo>
                <a:lnTo>
                  <a:pt x="488789" y="1399382"/>
                </a:lnTo>
                <a:lnTo>
                  <a:pt x="497525" y="1402160"/>
                </a:lnTo>
                <a:lnTo>
                  <a:pt x="506657" y="1404144"/>
                </a:lnTo>
                <a:lnTo>
                  <a:pt x="516187" y="1405732"/>
                </a:lnTo>
                <a:lnTo>
                  <a:pt x="525716" y="1407319"/>
                </a:lnTo>
                <a:lnTo>
                  <a:pt x="535246" y="1408113"/>
                </a:lnTo>
                <a:lnTo>
                  <a:pt x="545172" y="1408113"/>
                </a:lnTo>
                <a:lnTo>
                  <a:pt x="555099" y="1407716"/>
                </a:lnTo>
                <a:lnTo>
                  <a:pt x="565423" y="1406922"/>
                </a:lnTo>
                <a:lnTo>
                  <a:pt x="575746" y="1404938"/>
                </a:lnTo>
                <a:lnTo>
                  <a:pt x="578923" y="1404541"/>
                </a:lnTo>
                <a:lnTo>
                  <a:pt x="582497" y="1402954"/>
                </a:lnTo>
                <a:lnTo>
                  <a:pt x="586467" y="1401366"/>
                </a:lnTo>
                <a:lnTo>
                  <a:pt x="590041" y="1398985"/>
                </a:lnTo>
                <a:lnTo>
                  <a:pt x="594012" y="1395810"/>
                </a:lnTo>
                <a:lnTo>
                  <a:pt x="597585" y="1392635"/>
                </a:lnTo>
                <a:lnTo>
                  <a:pt x="601556" y="1389460"/>
                </a:lnTo>
                <a:lnTo>
                  <a:pt x="604335" y="1385491"/>
                </a:lnTo>
                <a:lnTo>
                  <a:pt x="609894" y="1379141"/>
                </a:lnTo>
                <a:lnTo>
                  <a:pt x="614659" y="1372394"/>
                </a:lnTo>
                <a:lnTo>
                  <a:pt x="619424" y="1365647"/>
                </a:lnTo>
                <a:lnTo>
                  <a:pt x="623394" y="1358900"/>
                </a:lnTo>
                <a:lnTo>
                  <a:pt x="627762" y="1352154"/>
                </a:lnTo>
                <a:lnTo>
                  <a:pt x="631336" y="1344613"/>
                </a:lnTo>
                <a:lnTo>
                  <a:pt x="634512" y="1337469"/>
                </a:lnTo>
                <a:lnTo>
                  <a:pt x="637292" y="1330325"/>
                </a:lnTo>
                <a:lnTo>
                  <a:pt x="640071" y="1323182"/>
                </a:lnTo>
                <a:lnTo>
                  <a:pt x="642057" y="1315244"/>
                </a:lnTo>
                <a:lnTo>
                  <a:pt x="644042" y="1307704"/>
                </a:lnTo>
                <a:lnTo>
                  <a:pt x="645233" y="1299766"/>
                </a:lnTo>
                <a:lnTo>
                  <a:pt x="646424" y="1291829"/>
                </a:lnTo>
                <a:lnTo>
                  <a:pt x="647218" y="1283891"/>
                </a:lnTo>
                <a:lnTo>
                  <a:pt x="647616" y="1275557"/>
                </a:lnTo>
                <a:lnTo>
                  <a:pt x="648013" y="1267619"/>
                </a:lnTo>
                <a:lnTo>
                  <a:pt x="647616" y="1259682"/>
                </a:lnTo>
                <a:lnTo>
                  <a:pt x="647218" y="1252538"/>
                </a:lnTo>
                <a:lnTo>
                  <a:pt x="646424" y="1245394"/>
                </a:lnTo>
                <a:lnTo>
                  <a:pt x="645233" y="1237457"/>
                </a:lnTo>
                <a:lnTo>
                  <a:pt x="466951" y="280988"/>
                </a:lnTo>
                <a:lnTo>
                  <a:pt x="465362" y="271463"/>
                </a:lnTo>
                <a:lnTo>
                  <a:pt x="464568" y="263128"/>
                </a:lnTo>
                <a:lnTo>
                  <a:pt x="464568" y="254397"/>
                </a:lnTo>
                <a:lnTo>
                  <a:pt x="464965" y="246857"/>
                </a:lnTo>
                <a:lnTo>
                  <a:pt x="465759" y="239316"/>
                </a:lnTo>
                <a:lnTo>
                  <a:pt x="467348" y="232569"/>
                </a:lnTo>
                <a:lnTo>
                  <a:pt x="468936" y="225822"/>
                </a:lnTo>
                <a:lnTo>
                  <a:pt x="471318" y="219869"/>
                </a:lnTo>
                <a:lnTo>
                  <a:pt x="473701" y="214313"/>
                </a:lnTo>
                <a:lnTo>
                  <a:pt x="476480" y="209153"/>
                </a:lnTo>
                <a:lnTo>
                  <a:pt x="479657" y="204391"/>
                </a:lnTo>
                <a:lnTo>
                  <a:pt x="482833" y="199628"/>
                </a:lnTo>
                <a:lnTo>
                  <a:pt x="486407" y="195263"/>
                </a:lnTo>
                <a:lnTo>
                  <a:pt x="490775" y="191691"/>
                </a:lnTo>
                <a:lnTo>
                  <a:pt x="494348" y="188119"/>
                </a:lnTo>
                <a:lnTo>
                  <a:pt x="498319" y="184944"/>
                </a:lnTo>
                <a:lnTo>
                  <a:pt x="502289" y="182166"/>
                </a:lnTo>
                <a:lnTo>
                  <a:pt x="506657" y="179785"/>
                </a:lnTo>
                <a:lnTo>
                  <a:pt x="514201" y="175419"/>
                </a:lnTo>
                <a:lnTo>
                  <a:pt x="522143" y="171450"/>
                </a:lnTo>
                <a:lnTo>
                  <a:pt x="528893" y="169069"/>
                </a:lnTo>
                <a:lnTo>
                  <a:pt x="534849" y="167482"/>
                </a:lnTo>
                <a:lnTo>
                  <a:pt x="539614" y="166291"/>
                </a:lnTo>
                <a:lnTo>
                  <a:pt x="543981" y="165497"/>
                </a:lnTo>
                <a:lnTo>
                  <a:pt x="552320" y="163910"/>
                </a:lnTo>
                <a:lnTo>
                  <a:pt x="561055" y="162719"/>
                </a:lnTo>
                <a:lnTo>
                  <a:pt x="569393" y="162322"/>
                </a:lnTo>
                <a:lnTo>
                  <a:pt x="577732" y="161925"/>
                </a:lnTo>
                <a:close/>
                <a:moveTo>
                  <a:pt x="576263" y="0"/>
                </a:moveTo>
                <a:lnTo>
                  <a:pt x="594539" y="397"/>
                </a:lnTo>
                <a:lnTo>
                  <a:pt x="612419" y="1589"/>
                </a:lnTo>
                <a:lnTo>
                  <a:pt x="630298" y="3973"/>
                </a:lnTo>
                <a:lnTo>
                  <a:pt x="647780" y="7151"/>
                </a:lnTo>
                <a:lnTo>
                  <a:pt x="664864" y="10727"/>
                </a:lnTo>
                <a:lnTo>
                  <a:pt x="681551" y="15098"/>
                </a:lnTo>
                <a:lnTo>
                  <a:pt x="697841" y="20263"/>
                </a:lnTo>
                <a:lnTo>
                  <a:pt x="714131" y="26620"/>
                </a:lnTo>
                <a:lnTo>
                  <a:pt x="729626" y="33374"/>
                </a:lnTo>
                <a:lnTo>
                  <a:pt x="745122" y="41321"/>
                </a:lnTo>
                <a:lnTo>
                  <a:pt x="759822" y="50062"/>
                </a:lnTo>
                <a:lnTo>
                  <a:pt x="774920" y="59200"/>
                </a:lnTo>
                <a:lnTo>
                  <a:pt x="788826" y="69530"/>
                </a:lnTo>
                <a:lnTo>
                  <a:pt x="803130" y="80655"/>
                </a:lnTo>
                <a:lnTo>
                  <a:pt x="816638" y="92575"/>
                </a:lnTo>
                <a:lnTo>
                  <a:pt x="830147" y="105289"/>
                </a:lnTo>
                <a:lnTo>
                  <a:pt x="842464" y="118798"/>
                </a:lnTo>
                <a:lnTo>
                  <a:pt x="854780" y="132307"/>
                </a:lnTo>
                <a:lnTo>
                  <a:pt x="865508" y="146610"/>
                </a:lnTo>
                <a:lnTo>
                  <a:pt x="876235" y="160516"/>
                </a:lnTo>
                <a:lnTo>
                  <a:pt x="885374" y="175615"/>
                </a:lnTo>
                <a:lnTo>
                  <a:pt x="894115" y="190315"/>
                </a:lnTo>
                <a:lnTo>
                  <a:pt x="901664" y="205811"/>
                </a:lnTo>
                <a:lnTo>
                  <a:pt x="908815" y="221306"/>
                </a:lnTo>
                <a:lnTo>
                  <a:pt x="915172" y="237596"/>
                </a:lnTo>
                <a:lnTo>
                  <a:pt x="920337" y="253886"/>
                </a:lnTo>
                <a:lnTo>
                  <a:pt x="924708" y="270574"/>
                </a:lnTo>
                <a:lnTo>
                  <a:pt x="928284" y="287658"/>
                </a:lnTo>
                <a:lnTo>
                  <a:pt x="931462" y="304743"/>
                </a:lnTo>
                <a:lnTo>
                  <a:pt x="933449" y="322622"/>
                </a:lnTo>
                <a:lnTo>
                  <a:pt x="934641" y="340502"/>
                </a:lnTo>
                <a:lnTo>
                  <a:pt x="935038" y="359175"/>
                </a:lnTo>
                <a:lnTo>
                  <a:pt x="934641" y="377452"/>
                </a:lnTo>
                <a:lnTo>
                  <a:pt x="933449" y="395331"/>
                </a:lnTo>
                <a:lnTo>
                  <a:pt x="931462" y="413211"/>
                </a:lnTo>
                <a:lnTo>
                  <a:pt x="928284" y="430693"/>
                </a:lnTo>
                <a:lnTo>
                  <a:pt x="924708" y="447777"/>
                </a:lnTo>
                <a:lnTo>
                  <a:pt x="920337" y="464465"/>
                </a:lnTo>
                <a:lnTo>
                  <a:pt x="915172" y="480755"/>
                </a:lnTo>
                <a:lnTo>
                  <a:pt x="908815" y="496647"/>
                </a:lnTo>
                <a:lnTo>
                  <a:pt x="901664" y="512540"/>
                </a:lnTo>
                <a:lnTo>
                  <a:pt x="894115" y="527638"/>
                </a:lnTo>
                <a:lnTo>
                  <a:pt x="885374" y="543134"/>
                </a:lnTo>
                <a:lnTo>
                  <a:pt x="876235" y="557437"/>
                </a:lnTo>
                <a:lnTo>
                  <a:pt x="865508" y="572138"/>
                </a:lnTo>
                <a:lnTo>
                  <a:pt x="854780" y="585647"/>
                </a:lnTo>
                <a:lnTo>
                  <a:pt x="842464" y="599553"/>
                </a:lnTo>
                <a:lnTo>
                  <a:pt x="830147" y="612664"/>
                </a:lnTo>
                <a:lnTo>
                  <a:pt x="830147" y="613061"/>
                </a:lnTo>
                <a:lnTo>
                  <a:pt x="822201" y="620611"/>
                </a:lnTo>
                <a:lnTo>
                  <a:pt x="813857" y="628160"/>
                </a:lnTo>
                <a:lnTo>
                  <a:pt x="805911" y="634914"/>
                </a:lnTo>
                <a:lnTo>
                  <a:pt x="797964" y="641668"/>
                </a:lnTo>
                <a:lnTo>
                  <a:pt x="791607" y="619419"/>
                </a:lnTo>
                <a:lnTo>
                  <a:pt x="785250" y="597963"/>
                </a:lnTo>
                <a:lnTo>
                  <a:pt x="778496" y="576111"/>
                </a:lnTo>
                <a:lnTo>
                  <a:pt x="771344" y="553861"/>
                </a:lnTo>
                <a:lnTo>
                  <a:pt x="780880" y="543928"/>
                </a:lnTo>
                <a:lnTo>
                  <a:pt x="790018" y="533201"/>
                </a:lnTo>
                <a:lnTo>
                  <a:pt x="798759" y="522473"/>
                </a:lnTo>
                <a:lnTo>
                  <a:pt x="806705" y="511745"/>
                </a:lnTo>
                <a:lnTo>
                  <a:pt x="813857" y="500223"/>
                </a:lnTo>
                <a:lnTo>
                  <a:pt x="820611" y="488701"/>
                </a:lnTo>
                <a:lnTo>
                  <a:pt x="826571" y="476782"/>
                </a:lnTo>
                <a:lnTo>
                  <a:pt x="831736" y="464862"/>
                </a:lnTo>
                <a:lnTo>
                  <a:pt x="836504" y="452545"/>
                </a:lnTo>
                <a:lnTo>
                  <a:pt x="840477" y="439831"/>
                </a:lnTo>
                <a:lnTo>
                  <a:pt x="844053" y="427117"/>
                </a:lnTo>
                <a:lnTo>
                  <a:pt x="846834" y="414005"/>
                </a:lnTo>
                <a:lnTo>
                  <a:pt x="849218" y="400894"/>
                </a:lnTo>
                <a:lnTo>
                  <a:pt x="850807" y="386988"/>
                </a:lnTo>
                <a:lnTo>
                  <a:pt x="851602" y="373479"/>
                </a:lnTo>
                <a:lnTo>
                  <a:pt x="851999" y="359175"/>
                </a:lnTo>
                <a:lnTo>
                  <a:pt x="851602" y="344872"/>
                </a:lnTo>
                <a:lnTo>
                  <a:pt x="850807" y="330966"/>
                </a:lnTo>
                <a:lnTo>
                  <a:pt x="849218" y="317457"/>
                </a:lnTo>
                <a:lnTo>
                  <a:pt x="846834" y="303948"/>
                </a:lnTo>
                <a:lnTo>
                  <a:pt x="844053" y="291234"/>
                </a:lnTo>
                <a:lnTo>
                  <a:pt x="840477" y="278123"/>
                </a:lnTo>
                <a:lnTo>
                  <a:pt x="836504" y="265806"/>
                </a:lnTo>
                <a:lnTo>
                  <a:pt x="831736" y="253092"/>
                </a:lnTo>
                <a:lnTo>
                  <a:pt x="826571" y="241172"/>
                </a:lnTo>
                <a:lnTo>
                  <a:pt x="820611" y="229253"/>
                </a:lnTo>
                <a:lnTo>
                  <a:pt x="813460" y="217730"/>
                </a:lnTo>
                <a:lnTo>
                  <a:pt x="806308" y="206605"/>
                </a:lnTo>
                <a:lnTo>
                  <a:pt x="798759" y="195481"/>
                </a:lnTo>
                <a:lnTo>
                  <a:pt x="789621" y="185150"/>
                </a:lnTo>
                <a:lnTo>
                  <a:pt x="780880" y="174820"/>
                </a:lnTo>
                <a:lnTo>
                  <a:pt x="770947" y="164092"/>
                </a:lnTo>
                <a:lnTo>
                  <a:pt x="760617" y="154556"/>
                </a:lnTo>
                <a:lnTo>
                  <a:pt x="750287" y="145021"/>
                </a:lnTo>
                <a:lnTo>
                  <a:pt x="739559" y="136677"/>
                </a:lnTo>
                <a:lnTo>
                  <a:pt x="728434" y="129128"/>
                </a:lnTo>
                <a:lnTo>
                  <a:pt x="717310" y="121976"/>
                </a:lnTo>
                <a:lnTo>
                  <a:pt x="705788" y="114825"/>
                </a:lnTo>
                <a:lnTo>
                  <a:pt x="693868" y="108865"/>
                </a:lnTo>
                <a:lnTo>
                  <a:pt x="682346" y="103700"/>
                </a:lnTo>
                <a:lnTo>
                  <a:pt x="669632" y="98932"/>
                </a:lnTo>
                <a:lnTo>
                  <a:pt x="657315" y="94959"/>
                </a:lnTo>
                <a:lnTo>
                  <a:pt x="644204" y="91383"/>
                </a:lnTo>
                <a:lnTo>
                  <a:pt x="631490" y="88204"/>
                </a:lnTo>
                <a:lnTo>
                  <a:pt x="617584" y="86218"/>
                </a:lnTo>
                <a:lnTo>
                  <a:pt x="604472" y="84628"/>
                </a:lnTo>
                <a:lnTo>
                  <a:pt x="590169" y="83436"/>
                </a:lnTo>
                <a:lnTo>
                  <a:pt x="576263" y="83436"/>
                </a:lnTo>
                <a:lnTo>
                  <a:pt x="561960" y="83436"/>
                </a:lnTo>
                <a:lnTo>
                  <a:pt x="548451" y="84628"/>
                </a:lnTo>
                <a:lnTo>
                  <a:pt x="534545" y="86218"/>
                </a:lnTo>
                <a:lnTo>
                  <a:pt x="521434" y="88204"/>
                </a:lnTo>
                <a:lnTo>
                  <a:pt x="507925" y="91383"/>
                </a:lnTo>
                <a:lnTo>
                  <a:pt x="495211" y="94959"/>
                </a:lnTo>
                <a:lnTo>
                  <a:pt x="482497" y="98932"/>
                </a:lnTo>
                <a:lnTo>
                  <a:pt x="470578" y="103700"/>
                </a:lnTo>
                <a:lnTo>
                  <a:pt x="458658" y="108865"/>
                </a:lnTo>
                <a:lnTo>
                  <a:pt x="446341" y="114825"/>
                </a:lnTo>
                <a:lnTo>
                  <a:pt x="435217" y="121976"/>
                </a:lnTo>
                <a:lnTo>
                  <a:pt x="423694" y="129128"/>
                </a:lnTo>
                <a:lnTo>
                  <a:pt x="412967" y="136677"/>
                </a:lnTo>
                <a:lnTo>
                  <a:pt x="401842" y="145021"/>
                </a:lnTo>
                <a:lnTo>
                  <a:pt x="391512" y="154556"/>
                </a:lnTo>
                <a:lnTo>
                  <a:pt x="381579" y="164092"/>
                </a:lnTo>
                <a:lnTo>
                  <a:pt x="381182" y="164092"/>
                </a:lnTo>
                <a:lnTo>
                  <a:pt x="371249" y="174820"/>
                </a:lnTo>
                <a:lnTo>
                  <a:pt x="362111" y="185150"/>
                </a:lnTo>
                <a:lnTo>
                  <a:pt x="353767" y="195481"/>
                </a:lnTo>
                <a:lnTo>
                  <a:pt x="345821" y="207003"/>
                </a:lnTo>
                <a:lnTo>
                  <a:pt x="338669" y="218128"/>
                </a:lnTo>
                <a:lnTo>
                  <a:pt x="331915" y="229253"/>
                </a:lnTo>
                <a:lnTo>
                  <a:pt x="325955" y="241172"/>
                </a:lnTo>
                <a:lnTo>
                  <a:pt x="320790" y="253092"/>
                </a:lnTo>
                <a:lnTo>
                  <a:pt x="315625" y="265806"/>
                </a:lnTo>
                <a:lnTo>
                  <a:pt x="311652" y="278123"/>
                </a:lnTo>
                <a:lnTo>
                  <a:pt x="308473" y="291234"/>
                </a:lnTo>
                <a:lnTo>
                  <a:pt x="305692" y="303948"/>
                </a:lnTo>
                <a:lnTo>
                  <a:pt x="303308" y="317457"/>
                </a:lnTo>
                <a:lnTo>
                  <a:pt x="301719" y="330966"/>
                </a:lnTo>
                <a:lnTo>
                  <a:pt x="300924" y="345269"/>
                </a:lnTo>
                <a:lnTo>
                  <a:pt x="300527" y="359175"/>
                </a:lnTo>
                <a:lnTo>
                  <a:pt x="300924" y="373479"/>
                </a:lnTo>
                <a:lnTo>
                  <a:pt x="301719" y="386988"/>
                </a:lnTo>
                <a:lnTo>
                  <a:pt x="303308" y="400894"/>
                </a:lnTo>
                <a:lnTo>
                  <a:pt x="305692" y="414005"/>
                </a:lnTo>
                <a:lnTo>
                  <a:pt x="308473" y="427514"/>
                </a:lnTo>
                <a:lnTo>
                  <a:pt x="311652" y="440228"/>
                </a:lnTo>
                <a:lnTo>
                  <a:pt x="315625" y="452545"/>
                </a:lnTo>
                <a:lnTo>
                  <a:pt x="320790" y="464862"/>
                </a:lnTo>
                <a:lnTo>
                  <a:pt x="325955" y="476782"/>
                </a:lnTo>
                <a:lnTo>
                  <a:pt x="331915" y="489098"/>
                </a:lnTo>
                <a:lnTo>
                  <a:pt x="338669" y="500223"/>
                </a:lnTo>
                <a:lnTo>
                  <a:pt x="345821" y="511745"/>
                </a:lnTo>
                <a:lnTo>
                  <a:pt x="353767" y="522870"/>
                </a:lnTo>
                <a:lnTo>
                  <a:pt x="362111" y="533201"/>
                </a:lnTo>
                <a:lnTo>
                  <a:pt x="371249" y="543928"/>
                </a:lnTo>
                <a:lnTo>
                  <a:pt x="381182" y="554258"/>
                </a:lnTo>
                <a:lnTo>
                  <a:pt x="387539" y="560218"/>
                </a:lnTo>
                <a:lnTo>
                  <a:pt x="393896" y="566575"/>
                </a:lnTo>
                <a:lnTo>
                  <a:pt x="400650" y="572138"/>
                </a:lnTo>
                <a:lnTo>
                  <a:pt x="407405" y="577700"/>
                </a:lnTo>
                <a:lnTo>
                  <a:pt x="414159" y="582468"/>
                </a:lnTo>
                <a:lnTo>
                  <a:pt x="420913" y="587633"/>
                </a:lnTo>
                <a:lnTo>
                  <a:pt x="428065" y="592401"/>
                </a:lnTo>
                <a:lnTo>
                  <a:pt x="435614" y="597169"/>
                </a:lnTo>
                <a:lnTo>
                  <a:pt x="442368" y="601142"/>
                </a:lnTo>
                <a:lnTo>
                  <a:pt x="449917" y="605115"/>
                </a:lnTo>
                <a:lnTo>
                  <a:pt x="457069" y="608691"/>
                </a:lnTo>
                <a:lnTo>
                  <a:pt x="465015" y="612267"/>
                </a:lnTo>
                <a:lnTo>
                  <a:pt x="472564" y="615445"/>
                </a:lnTo>
                <a:lnTo>
                  <a:pt x="480113" y="618227"/>
                </a:lnTo>
                <a:lnTo>
                  <a:pt x="488457" y="621008"/>
                </a:lnTo>
                <a:lnTo>
                  <a:pt x="496403" y="623789"/>
                </a:lnTo>
                <a:lnTo>
                  <a:pt x="498787" y="634914"/>
                </a:lnTo>
                <a:lnTo>
                  <a:pt x="501171" y="645642"/>
                </a:lnTo>
                <a:lnTo>
                  <a:pt x="505541" y="667891"/>
                </a:lnTo>
                <a:lnTo>
                  <a:pt x="508720" y="690141"/>
                </a:lnTo>
                <a:lnTo>
                  <a:pt x="511501" y="712788"/>
                </a:lnTo>
                <a:lnTo>
                  <a:pt x="498390" y="710404"/>
                </a:lnTo>
                <a:lnTo>
                  <a:pt x="484881" y="707226"/>
                </a:lnTo>
                <a:lnTo>
                  <a:pt x="472167" y="703253"/>
                </a:lnTo>
                <a:lnTo>
                  <a:pt x="459453" y="699279"/>
                </a:lnTo>
                <a:lnTo>
                  <a:pt x="446739" y="694909"/>
                </a:lnTo>
                <a:lnTo>
                  <a:pt x="434819" y="690141"/>
                </a:lnTo>
                <a:lnTo>
                  <a:pt x="422503" y="684579"/>
                </a:lnTo>
                <a:lnTo>
                  <a:pt x="410583" y="678619"/>
                </a:lnTo>
                <a:lnTo>
                  <a:pt x="398664" y="671864"/>
                </a:lnTo>
                <a:lnTo>
                  <a:pt x="387142" y="665110"/>
                </a:lnTo>
                <a:lnTo>
                  <a:pt x="376017" y="657561"/>
                </a:lnTo>
                <a:lnTo>
                  <a:pt x="364892" y="649615"/>
                </a:lnTo>
                <a:lnTo>
                  <a:pt x="354164" y="641271"/>
                </a:lnTo>
                <a:lnTo>
                  <a:pt x="343040" y="632133"/>
                </a:lnTo>
                <a:lnTo>
                  <a:pt x="332709" y="622994"/>
                </a:lnTo>
                <a:lnTo>
                  <a:pt x="322379" y="612664"/>
                </a:lnTo>
                <a:lnTo>
                  <a:pt x="309665" y="599553"/>
                </a:lnTo>
                <a:lnTo>
                  <a:pt x="297746" y="585647"/>
                </a:lnTo>
                <a:lnTo>
                  <a:pt x="286621" y="572138"/>
                </a:lnTo>
                <a:lnTo>
                  <a:pt x="276291" y="557437"/>
                </a:lnTo>
                <a:lnTo>
                  <a:pt x="267153" y="543134"/>
                </a:lnTo>
                <a:lnTo>
                  <a:pt x="258412" y="527638"/>
                </a:lnTo>
                <a:lnTo>
                  <a:pt x="250465" y="512540"/>
                </a:lnTo>
                <a:lnTo>
                  <a:pt x="243711" y="496647"/>
                </a:lnTo>
                <a:lnTo>
                  <a:pt x="237751" y="480755"/>
                </a:lnTo>
                <a:lnTo>
                  <a:pt x="231792" y="464465"/>
                </a:lnTo>
                <a:lnTo>
                  <a:pt x="227421" y="447777"/>
                </a:lnTo>
                <a:lnTo>
                  <a:pt x="223845" y="430693"/>
                </a:lnTo>
                <a:lnTo>
                  <a:pt x="221064" y="413211"/>
                </a:lnTo>
                <a:lnTo>
                  <a:pt x="219078" y="395331"/>
                </a:lnTo>
                <a:lnTo>
                  <a:pt x="217886" y="377452"/>
                </a:lnTo>
                <a:lnTo>
                  <a:pt x="217488" y="359175"/>
                </a:lnTo>
                <a:lnTo>
                  <a:pt x="217886" y="340502"/>
                </a:lnTo>
                <a:lnTo>
                  <a:pt x="219078" y="322622"/>
                </a:lnTo>
                <a:lnTo>
                  <a:pt x="221064" y="304743"/>
                </a:lnTo>
                <a:lnTo>
                  <a:pt x="223845" y="287658"/>
                </a:lnTo>
                <a:lnTo>
                  <a:pt x="227421" y="270574"/>
                </a:lnTo>
                <a:lnTo>
                  <a:pt x="231792" y="253886"/>
                </a:lnTo>
                <a:lnTo>
                  <a:pt x="237751" y="237596"/>
                </a:lnTo>
                <a:lnTo>
                  <a:pt x="243711" y="221306"/>
                </a:lnTo>
                <a:lnTo>
                  <a:pt x="250465" y="205811"/>
                </a:lnTo>
                <a:lnTo>
                  <a:pt x="258412" y="190315"/>
                </a:lnTo>
                <a:lnTo>
                  <a:pt x="267153" y="175615"/>
                </a:lnTo>
                <a:lnTo>
                  <a:pt x="276291" y="160516"/>
                </a:lnTo>
                <a:lnTo>
                  <a:pt x="286621" y="146610"/>
                </a:lnTo>
                <a:lnTo>
                  <a:pt x="297746" y="132307"/>
                </a:lnTo>
                <a:lnTo>
                  <a:pt x="309665" y="118798"/>
                </a:lnTo>
                <a:lnTo>
                  <a:pt x="322379" y="105289"/>
                </a:lnTo>
                <a:lnTo>
                  <a:pt x="335491" y="92575"/>
                </a:lnTo>
                <a:lnTo>
                  <a:pt x="349397" y="80655"/>
                </a:lnTo>
                <a:lnTo>
                  <a:pt x="363303" y="69530"/>
                </a:lnTo>
                <a:lnTo>
                  <a:pt x="378003" y="59200"/>
                </a:lnTo>
                <a:lnTo>
                  <a:pt x="392307" y="50062"/>
                </a:lnTo>
                <a:lnTo>
                  <a:pt x="407405" y="41321"/>
                </a:lnTo>
                <a:lnTo>
                  <a:pt x="422900" y="33374"/>
                </a:lnTo>
                <a:lnTo>
                  <a:pt x="438395" y="26620"/>
                </a:lnTo>
                <a:lnTo>
                  <a:pt x="454288" y="20263"/>
                </a:lnTo>
                <a:lnTo>
                  <a:pt x="470975" y="15098"/>
                </a:lnTo>
                <a:lnTo>
                  <a:pt x="487662" y="10727"/>
                </a:lnTo>
                <a:lnTo>
                  <a:pt x="504747" y="7151"/>
                </a:lnTo>
                <a:lnTo>
                  <a:pt x="522228" y="3973"/>
                </a:lnTo>
                <a:lnTo>
                  <a:pt x="539710" y="1589"/>
                </a:lnTo>
                <a:lnTo>
                  <a:pt x="557589" y="397"/>
                </a:lnTo>
                <a:lnTo>
                  <a:pt x="576263" y="0"/>
                </a:lnTo>
                <a:close/>
              </a:path>
            </a:pathLst>
          </a:custGeom>
          <a:solidFill>
            <a:schemeClr val="accent1"/>
          </a:solidFill>
          <a:ln>
            <a:noFill/>
          </a:ln>
        </p:spPr>
        <p:txBody>
          <a:bodyPr lIns="112864" tIns="56432" rIns="112864" bIns="56432"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
        <p:nvSpPr>
          <p:cNvPr id="40" name=" 19"/>
          <p:cNvSpPr/>
          <p:nvPr/>
        </p:nvSpPr>
        <p:spPr bwMode="auto">
          <a:xfrm>
            <a:off x="6133303" y="2002303"/>
            <a:ext cx="914281" cy="504942"/>
          </a:xfrm>
          <a:custGeom>
            <a:avLst/>
            <a:gdLst>
              <a:gd name="T0" fmla="*/ 885340 w 6524"/>
              <a:gd name="T1" fmla="*/ 839496 h 4376"/>
              <a:gd name="T2" fmla="*/ 828693 w 6524"/>
              <a:gd name="T3" fmla="*/ 733209 h 4376"/>
              <a:gd name="T4" fmla="*/ 858184 w 6524"/>
              <a:gd name="T5" fmla="*/ 652033 h 4376"/>
              <a:gd name="T6" fmla="*/ 887676 w 6524"/>
              <a:gd name="T7" fmla="*/ 591881 h 4376"/>
              <a:gd name="T8" fmla="*/ 927096 w 6524"/>
              <a:gd name="T9" fmla="*/ 529102 h 4376"/>
              <a:gd name="T10" fmla="*/ 924176 w 6524"/>
              <a:gd name="T11" fmla="*/ 420186 h 4376"/>
              <a:gd name="T12" fmla="*/ 909576 w 6524"/>
              <a:gd name="T13" fmla="*/ 333754 h 4376"/>
              <a:gd name="T14" fmla="*/ 906948 w 6524"/>
              <a:gd name="T15" fmla="*/ 127603 h 4376"/>
              <a:gd name="T16" fmla="*/ 800661 w 6524"/>
              <a:gd name="T17" fmla="*/ 33872 h 4376"/>
              <a:gd name="T18" fmla="*/ 661085 w 6524"/>
              <a:gd name="T19" fmla="*/ 584 h 4376"/>
              <a:gd name="T20" fmla="*/ 510122 w 6524"/>
              <a:gd name="T21" fmla="*/ 41756 h 4376"/>
              <a:gd name="T22" fmla="*/ 417850 w 6524"/>
              <a:gd name="T23" fmla="*/ 149503 h 4376"/>
              <a:gd name="T24" fmla="*/ 409674 w 6524"/>
              <a:gd name="T25" fmla="*/ 359742 h 4376"/>
              <a:gd name="T26" fmla="*/ 397118 w 6524"/>
              <a:gd name="T27" fmla="*/ 436830 h 4376"/>
              <a:gd name="T28" fmla="*/ 420186 w 6524"/>
              <a:gd name="T29" fmla="*/ 571441 h 4376"/>
              <a:gd name="T30" fmla="*/ 465446 w 6524"/>
              <a:gd name="T31" fmla="*/ 597137 h 4376"/>
              <a:gd name="T32" fmla="*/ 510998 w 6524"/>
              <a:gd name="T33" fmla="*/ 762408 h 4376"/>
              <a:gd name="T34" fmla="*/ 427486 w 6524"/>
              <a:gd name="T35" fmla="*/ 869280 h 4376"/>
              <a:gd name="T36" fmla="*/ 56648 w 6524"/>
              <a:gd name="T37" fmla="*/ 1014695 h 4376"/>
              <a:gd name="T38" fmla="*/ 3212 w 6524"/>
              <a:gd name="T39" fmla="*/ 1073679 h 4376"/>
              <a:gd name="T40" fmla="*/ 1334726 w 6524"/>
              <a:gd name="T41" fmla="*/ 1073679 h 4376"/>
              <a:gd name="T42" fmla="*/ 1270779 w 6524"/>
              <a:gd name="T43" fmla="*/ 1009439 h 4376"/>
              <a:gd name="T44" fmla="*/ 1406850 w 6524"/>
              <a:gd name="T45" fmla="*/ 904612 h 4376"/>
              <a:gd name="T46" fmla="*/ 1298227 w 6524"/>
              <a:gd name="T47" fmla="*/ 822560 h 4376"/>
              <a:gd name="T48" fmla="*/ 1324506 w 6524"/>
              <a:gd name="T49" fmla="*/ 770292 h 4376"/>
              <a:gd name="T50" fmla="*/ 1336186 w 6524"/>
              <a:gd name="T51" fmla="*/ 705761 h 4376"/>
              <a:gd name="T52" fmla="*/ 1371518 w 6524"/>
              <a:gd name="T53" fmla="*/ 671305 h 4376"/>
              <a:gd name="T54" fmla="*/ 1378526 w 6524"/>
              <a:gd name="T55" fmla="*/ 581661 h 4376"/>
              <a:gd name="T56" fmla="*/ 1365094 w 6524"/>
              <a:gd name="T57" fmla="*/ 511582 h 4376"/>
              <a:gd name="T58" fmla="*/ 1359838 w 6524"/>
              <a:gd name="T59" fmla="*/ 353902 h 4376"/>
              <a:gd name="T60" fmla="*/ 1265815 w 6524"/>
              <a:gd name="T61" fmla="*/ 286743 h 4376"/>
              <a:gd name="T62" fmla="*/ 1161571 w 6524"/>
              <a:gd name="T63" fmla="*/ 277399 h 4376"/>
              <a:gd name="T64" fmla="*/ 1043896 w 6524"/>
              <a:gd name="T65" fmla="*/ 329374 h 4376"/>
              <a:gd name="T66" fmla="*/ 1002724 w 6524"/>
              <a:gd name="T67" fmla="*/ 442086 h 4376"/>
              <a:gd name="T68" fmla="*/ 1010316 w 6524"/>
              <a:gd name="T69" fmla="*/ 560345 h 4376"/>
              <a:gd name="T70" fmla="*/ 1008564 w 6524"/>
              <a:gd name="T71" fmla="*/ 660793 h 4376"/>
              <a:gd name="T72" fmla="*/ 1045648 w 6524"/>
              <a:gd name="T73" fmla="*/ 699337 h 4376"/>
              <a:gd name="T74" fmla="*/ 1076599 w 6524"/>
              <a:gd name="T75" fmla="*/ 806792 h 4376"/>
              <a:gd name="T76" fmla="*/ 1107551 w 6524"/>
              <a:gd name="T77" fmla="*/ 909284 h 4376"/>
              <a:gd name="T78" fmla="*/ 1318082 w 6524"/>
              <a:gd name="T79" fmla="*/ 999803 h 4376"/>
              <a:gd name="T80" fmla="*/ 1366846 w 6524"/>
              <a:gd name="T81" fmla="*/ 1068131 h 4376"/>
              <a:gd name="T82" fmla="*/ 1666145 w 6524"/>
              <a:gd name="T83" fmla="*/ 1034843 h 4376"/>
              <a:gd name="T84" fmla="*/ 1606285 w 6524"/>
              <a:gd name="T85" fmla="*/ 986663 h 4376"/>
              <a:gd name="T86" fmla="*/ 1881932 w 6524"/>
              <a:gd name="T87" fmla="*/ 971187 h 4376"/>
              <a:gd name="T88" fmla="*/ 1692425 w 6524"/>
              <a:gd name="T89" fmla="*/ 895852 h 4376"/>
              <a:gd name="T90" fmla="*/ 1646873 w 6524"/>
              <a:gd name="T91" fmla="*/ 837160 h 4376"/>
              <a:gd name="T92" fmla="*/ 1666145 w 6524"/>
              <a:gd name="T93" fmla="*/ 787812 h 4376"/>
              <a:gd name="T94" fmla="*/ 1689213 w 6524"/>
              <a:gd name="T95" fmla="*/ 752772 h 4376"/>
              <a:gd name="T96" fmla="*/ 1703813 w 6524"/>
              <a:gd name="T97" fmla="*/ 691161 h 4376"/>
              <a:gd name="T98" fmla="*/ 1691549 w 6524"/>
              <a:gd name="T99" fmla="*/ 638893 h 4376"/>
              <a:gd name="T100" fmla="*/ 1686877 w 6524"/>
              <a:gd name="T101" fmla="*/ 515962 h 4376"/>
              <a:gd name="T102" fmla="*/ 1612709 w 6524"/>
              <a:gd name="T103" fmla="*/ 468950 h 4376"/>
              <a:gd name="T104" fmla="*/ 1509926 w 6524"/>
              <a:gd name="T105" fmla="*/ 478002 h 4376"/>
              <a:gd name="T106" fmla="*/ 1453862 w 6524"/>
              <a:gd name="T107" fmla="*/ 522678 h 4376"/>
              <a:gd name="T108" fmla="*/ 1439554 w 6524"/>
              <a:gd name="T109" fmla="*/ 618161 h 4376"/>
              <a:gd name="T110" fmla="*/ 1437218 w 6524"/>
              <a:gd name="T111" fmla="*/ 679481 h 4376"/>
              <a:gd name="T112" fmla="*/ 1455322 w 6524"/>
              <a:gd name="T113" fmla="*/ 756276 h 4376"/>
              <a:gd name="T114" fmla="*/ 1485398 w 6524"/>
              <a:gd name="T115" fmla="*/ 828692 h 4376"/>
              <a:gd name="T116" fmla="*/ 1457074 w 6524"/>
              <a:gd name="T117" fmla="*/ 891180 h 4376"/>
              <a:gd name="T118" fmla="*/ 1654757 w 6524"/>
              <a:gd name="T119" fmla="*/ 974691 h 4376"/>
              <a:gd name="T120" fmla="*/ 1699725 w 6524"/>
              <a:gd name="T121" fmla="*/ 1038931 h 437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6524" h="4376">
                <a:moveTo>
                  <a:pt x="4032" y="3336"/>
                </a:moveTo>
                <a:lnTo>
                  <a:pt x="4032" y="3336"/>
                </a:lnTo>
                <a:lnTo>
                  <a:pt x="3856" y="3260"/>
                </a:lnTo>
                <a:lnTo>
                  <a:pt x="3674" y="3182"/>
                </a:lnTo>
                <a:lnTo>
                  <a:pt x="3492" y="3105"/>
                </a:lnTo>
                <a:lnTo>
                  <a:pt x="3315" y="3031"/>
                </a:lnTo>
                <a:lnTo>
                  <a:pt x="3118" y="2977"/>
                </a:lnTo>
                <a:lnTo>
                  <a:pt x="3103" y="2966"/>
                </a:lnTo>
                <a:lnTo>
                  <a:pt x="3089" y="2952"/>
                </a:lnTo>
                <a:lnTo>
                  <a:pt x="3075" y="2934"/>
                </a:lnTo>
                <a:lnTo>
                  <a:pt x="3060" y="2916"/>
                </a:lnTo>
                <a:lnTo>
                  <a:pt x="3046" y="2896"/>
                </a:lnTo>
                <a:lnTo>
                  <a:pt x="3032" y="2875"/>
                </a:lnTo>
                <a:lnTo>
                  <a:pt x="3019" y="2852"/>
                </a:lnTo>
                <a:lnTo>
                  <a:pt x="3006" y="2829"/>
                </a:lnTo>
                <a:lnTo>
                  <a:pt x="2981" y="2781"/>
                </a:lnTo>
                <a:lnTo>
                  <a:pt x="2958" y="2735"/>
                </a:lnTo>
                <a:lnTo>
                  <a:pt x="2921" y="2655"/>
                </a:lnTo>
                <a:lnTo>
                  <a:pt x="2795" y="2636"/>
                </a:lnTo>
                <a:lnTo>
                  <a:pt x="2797" y="2612"/>
                </a:lnTo>
                <a:lnTo>
                  <a:pt x="2801" y="2591"/>
                </a:lnTo>
                <a:lnTo>
                  <a:pt x="2806" y="2571"/>
                </a:lnTo>
                <a:lnTo>
                  <a:pt x="2813" y="2554"/>
                </a:lnTo>
                <a:lnTo>
                  <a:pt x="2820" y="2538"/>
                </a:lnTo>
                <a:lnTo>
                  <a:pt x="2829" y="2525"/>
                </a:lnTo>
                <a:lnTo>
                  <a:pt x="2838" y="2511"/>
                </a:lnTo>
                <a:lnTo>
                  <a:pt x="2847" y="2498"/>
                </a:lnTo>
                <a:lnTo>
                  <a:pt x="2868" y="2475"/>
                </a:lnTo>
                <a:lnTo>
                  <a:pt x="2878" y="2463"/>
                </a:lnTo>
                <a:lnTo>
                  <a:pt x="2888" y="2450"/>
                </a:lnTo>
                <a:lnTo>
                  <a:pt x="2897" y="2436"/>
                </a:lnTo>
                <a:lnTo>
                  <a:pt x="2906" y="2421"/>
                </a:lnTo>
                <a:lnTo>
                  <a:pt x="2913" y="2404"/>
                </a:lnTo>
                <a:lnTo>
                  <a:pt x="2921" y="2386"/>
                </a:lnTo>
                <a:lnTo>
                  <a:pt x="2926" y="2367"/>
                </a:lnTo>
                <a:lnTo>
                  <a:pt x="2930" y="2349"/>
                </a:lnTo>
                <a:lnTo>
                  <a:pt x="2933" y="2331"/>
                </a:lnTo>
                <a:lnTo>
                  <a:pt x="2935" y="2312"/>
                </a:lnTo>
                <a:lnTo>
                  <a:pt x="2937" y="2272"/>
                </a:lnTo>
                <a:lnTo>
                  <a:pt x="2939" y="2233"/>
                </a:lnTo>
                <a:lnTo>
                  <a:pt x="2942" y="2194"/>
                </a:lnTo>
                <a:lnTo>
                  <a:pt x="2944" y="2175"/>
                </a:lnTo>
                <a:lnTo>
                  <a:pt x="2947" y="2155"/>
                </a:lnTo>
                <a:lnTo>
                  <a:pt x="2951" y="2137"/>
                </a:lnTo>
                <a:lnTo>
                  <a:pt x="2956" y="2119"/>
                </a:lnTo>
                <a:lnTo>
                  <a:pt x="2963" y="2102"/>
                </a:lnTo>
                <a:lnTo>
                  <a:pt x="2971" y="2085"/>
                </a:lnTo>
                <a:lnTo>
                  <a:pt x="2977" y="2074"/>
                </a:lnTo>
                <a:lnTo>
                  <a:pt x="2984" y="2065"/>
                </a:lnTo>
                <a:lnTo>
                  <a:pt x="2993" y="2057"/>
                </a:lnTo>
                <a:lnTo>
                  <a:pt x="3002" y="2050"/>
                </a:lnTo>
                <a:lnTo>
                  <a:pt x="3011" y="2043"/>
                </a:lnTo>
                <a:lnTo>
                  <a:pt x="3021" y="2038"/>
                </a:lnTo>
                <a:lnTo>
                  <a:pt x="3040" y="2027"/>
                </a:lnTo>
                <a:lnTo>
                  <a:pt x="3061" y="2015"/>
                </a:lnTo>
                <a:lnTo>
                  <a:pt x="3081" y="2004"/>
                </a:lnTo>
                <a:lnTo>
                  <a:pt x="3090" y="1998"/>
                </a:lnTo>
                <a:lnTo>
                  <a:pt x="3098" y="1991"/>
                </a:lnTo>
                <a:lnTo>
                  <a:pt x="3106" y="1983"/>
                </a:lnTo>
                <a:lnTo>
                  <a:pt x="3113" y="1974"/>
                </a:lnTo>
                <a:lnTo>
                  <a:pt x="3119" y="1965"/>
                </a:lnTo>
                <a:lnTo>
                  <a:pt x="3125" y="1955"/>
                </a:lnTo>
                <a:lnTo>
                  <a:pt x="3137" y="1933"/>
                </a:lnTo>
                <a:lnTo>
                  <a:pt x="3147" y="1910"/>
                </a:lnTo>
                <a:lnTo>
                  <a:pt x="3155" y="1886"/>
                </a:lnTo>
                <a:lnTo>
                  <a:pt x="3163" y="1860"/>
                </a:lnTo>
                <a:lnTo>
                  <a:pt x="3169" y="1836"/>
                </a:lnTo>
                <a:lnTo>
                  <a:pt x="3175" y="1812"/>
                </a:lnTo>
                <a:lnTo>
                  <a:pt x="3179" y="1789"/>
                </a:lnTo>
                <a:lnTo>
                  <a:pt x="3186" y="1749"/>
                </a:lnTo>
                <a:lnTo>
                  <a:pt x="3192" y="1705"/>
                </a:lnTo>
                <a:lnTo>
                  <a:pt x="3196" y="1659"/>
                </a:lnTo>
                <a:lnTo>
                  <a:pt x="3197" y="1637"/>
                </a:lnTo>
                <a:lnTo>
                  <a:pt x="3198" y="1614"/>
                </a:lnTo>
                <a:lnTo>
                  <a:pt x="3197" y="1590"/>
                </a:lnTo>
                <a:lnTo>
                  <a:pt x="3196" y="1568"/>
                </a:lnTo>
                <a:lnTo>
                  <a:pt x="3194" y="1545"/>
                </a:lnTo>
                <a:lnTo>
                  <a:pt x="3191" y="1522"/>
                </a:lnTo>
                <a:lnTo>
                  <a:pt x="3186" y="1501"/>
                </a:lnTo>
                <a:lnTo>
                  <a:pt x="3181" y="1480"/>
                </a:lnTo>
                <a:lnTo>
                  <a:pt x="3174" y="1459"/>
                </a:lnTo>
                <a:lnTo>
                  <a:pt x="3165" y="1439"/>
                </a:lnTo>
                <a:lnTo>
                  <a:pt x="3155" y="1419"/>
                </a:lnTo>
                <a:lnTo>
                  <a:pt x="3146" y="1403"/>
                </a:lnTo>
                <a:lnTo>
                  <a:pt x="3138" y="1389"/>
                </a:lnTo>
                <a:lnTo>
                  <a:pt x="3131" y="1375"/>
                </a:lnTo>
                <a:lnTo>
                  <a:pt x="3124" y="1361"/>
                </a:lnTo>
                <a:lnTo>
                  <a:pt x="3119" y="1345"/>
                </a:lnTo>
                <a:lnTo>
                  <a:pt x="3114" y="1326"/>
                </a:lnTo>
                <a:lnTo>
                  <a:pt x="3111" y="1302"/>
                </a:lnTo>
                <a:lnTo>
                  <a:pt x="3110" y="1283"/>
                </a:lnTo>
                <a:lnTo>
                  <a:pt x="3109" y="1261"/>
                </a:lnTo>
                <a:lnTo>
                  <a:pt x="3110" y="1234"/>
                </a:lnTo>
                <a:lnTo>
                  <a:pt x="3111" y="1206"/>
                </a:lnTo>
                <a:lnTo>
                  <a:pt x="3115" y="1143"/>
                </a:lnTo>
                <a:lnTo>
                  <a:pt x="3120" y="1075"/>
                </a:lnTo>
                <a:lnTo>
                  <a:pt x="3133" y="949"/>
                </a:lnTo>
                <a:lnTo>
                  <a:pt x="3137" y="901"/>
                </a:lnTo>
                <a:lnTo>
                  <a:pt x="3139" y="868"/>
                </a:lnTo>
                <a:lnTo>
                  <a:pt x="3140" y="809"/>
                </a:lnTo>
                <a:lnTo>
                  <a:pt x="3140" y="751"/>
                </a:lnTo>
                <a:lnTo>
                  <a:pt x="3138" y="694"/>
                </a:lnTo>
                <a:lnTo>
                  <a:pt x="3135" y="637"/>
                </a:lnTo>
                <a:lnTo>
                  <a:pt x="3130" y="580"/>
                </a:lnTo>
                <a:lnTo>
                  <a:pt x="3126" y="552"/>
                </a:lnTo>
                <a:lnTo>
                  <a:pt x="3122" y="523"/>
                </a:lnTo>
                <a:lnTo>
                  <a:pt x="3117" y="495"/>
                </a:lnTo>
                <a:lnTo>
                  <a:pt x="3112" y="465"/>
                </a:lnTo>
                <a:lnTo>
                  <a:pt x="3106" y="437"/>
                </a:lnTo>
                <a:lnTo>
                  <a:pt x="3099" y="408"/>
                </a:lnTo>
                <a:lnTo>
                  <a:pt x="3091" y="385"/>
                </a:lnTo>
                <a:lnTo>
                  <a:pt x="3081" y="361"/>
                </a:lnTo>
                <a:lnTo>
                  <a:pt x="3067" y="333"/>
                </a:lnTo>
                <a:lnTo>
                  <a:pt x="3058" y="317"/>
                </a:lnTo>
                <a:lnTo>
                  <a:pt x="3049" y="301"/>
                </a:lnTo>
                <a:lnTo>
                  <a:pt x="3039" y="286"/>
                </a:lnTo>
                <a:lnTo>
                  <a:pt x="3029" y="272"/>
                </a:lnTo>
                <a:lnTo>
                  <a:pt x="3017" y="258"/>
                </a:lnTo>
                <a:lnTo>
                  <a:pt x="3005" y="244"/>
                </a:lnTo>
                <a:lnTo>
                  <a:pt x="2993" y="234"/>
                </a:lnTo>
                <a:lnTo>
                  <a:pt x="2979" y="225"/>
                </a:lnTo>
                <a:lnTo>
                  <a:pt x="2832" y="200"/>
                </a:lnTo>
                <a:lnTo>
                  <a:pt x="2742" y="116"/>
                </a:lnTo>
                <a:lnTo>
                  <a:pt x="2707" y="95"/>
                </a:lnTo>
                <a:lnTo>
                  <a:pt x="2673" y="78"/>
                </a:lnTo>
                <a:lnTo>
                  <a:pt x="2638" y="62"/>
                </a:lnTo>
                <a:lnTo>
                  <a:pt x="2604" y="48"/>
                </a:lnTo>
                <a:lnTo>
                  <a:pt x="2568" y="36"/>
                </a:lnTo>
                <a:lnTo>
                  <a:pt x="2534" y="26"/>
                </a:lnTo>
                <a:lnTo>
                  <a:pt x="2500" y="18"/>
                </a:lnTo>
                <a:lnTo>
                  <a:pt x="2466" y="11"/>
                </a:lnTo>
                <a:lnTo>
                  <a:pt x="2432" y="6"/>
                </a:lnTo>
                <a:lnTo>
                  <a:pt x="2397" y="3"/>
                </a:lnTo>
                <a:lnTo>
                  <a:pt x="2364" y="1"/>
                </a:lnTo>
                <a:lnTo>
                  <a:pt x="2330" y="0"/>
                </a:lnTo>
                <a:lnTo>
                  <a:pt x="2297" y="0"/>
                </a:lnTo>
                <a:lnTo>
                  <a:pt x="2264" y="2"/>
                </a:lnTo>
                <a:lnTo>
                  <a:pt x="2232" y="4"/>
                </a:lnTo>
                <a:lnTo>
                  <a:pt x="2199" y="8"/>
                </a:lnTo>
                <a:lnTo>
                  <a:pt x="2168" y="13"/>
                </a:lnTo>
                <a:lnTo>
                  <a:pt x="2136" y="18"/>
                </a:lnTo>
                <a:lnTo>
                  <a:pt x="2106" y="24"/>
                </a:lnTo>
                <a:lnTo>
                  <a:pt x="2076" y="31"/>
                </a:lnTo>
                <a:lnTo>
                  <a:pt x="2047" y="38"/>
                </a:lnTo>
                <a:lnTo>
                  <a:pt x="2018" y="47"/>
                </a:lnTo>
                <a:lnTo>
                  <a:pt x="1963" y="63"/>
                </a:lnTo>
                <a:lnTo>
                  <a:pt x="1910" y="81"/>
                </a:lnTo>
                <a:lnTo>
                  <a:pt x="1861" y="98"/>
                </a:lnTo>
                <a:lnTo>
                  <a:pt x="1816" y="117"/>
                </a:lnTo>
                <a:lnTo>
                  <a:pt x="1774" y="133"/>
                </a:lnTo>
                <a:lnTo>
                  <a:pt x="1747" y="143"/>
                </a:lnTo>
                <a:lnTo>
                  <a:pt x="1719" y="155"/>
                </a:lnTo>
                <a:lnTo>
                  <a:pt x="1692" y="169"/>
                </a:lnTo>
                <a:lnTo>
                  <a:pt x="1667" y="186"/>
                </a:lnTo>
                <a:lnTo>
                  <a:pt x="1641" y="203"/>
                </a:lnTo>
                <a:lnTo>
                  <a:pt x="1618" y="222"/>
                </a:lnTo>
                <a:lnTo>
                  <a:pt x="1595" y="243"/>
                </a:lnTo>
                <a:lnTo>
                  <a:pt x="1572" y="267"/>
                </a:lnTo>
                <a:lnTo>
                  <a:pt x="1550" y="291"/>
                </a:lnTo>
                <a:lnTo>
                  <a:pt x="1530" y="318"/>
                </a:lnTo>
                <a:lnTo>
                  <a:pt x="1510" y="346"/>
                </a:lnTo>
                <a:lnTo>
                  <a:pt x="1492" y="376"/>
                </a:lnTo>
                <a:lnTo>
                  <a:pt x="1475" y="408"/>
                </a:lnTo>
                <a:lnTo>
                  <a:pt x="1460" y="441"/>
                </a:lnTo>
                <a:lnTo>
                  <a:pt x="1444" y="476"/>
                </a:lnTo>
                <a:lnTo>
                  <a:pt x="1431" y="512"/>
                </a:lnTo>
                <a:lnTo>
                  <a:pt x="1419" y="550"/>
                </a:lnTo>
                <a:lnTo>
                  <a:pt x="1408" y="589"/>
                </a:lnTo>
                <a:lnTo>
                  <a:pt x="1398" y="631"/>
                </a:lnTo>
                <a:lnTo>
                  <a:pt x="1390" y="673"/>
                </a:lnTo>
                <a:lnTo>
                  <a:pt x="1383" y="717"/>
                </a:lnTo>
                <a:lnTo>
                  <a:pt x="1377" y="763"/>
                </a:lnTo>
                <a:lnTo>
                  <a:pt x="1373" y="809"/>
                </a:lnTo>
                <a:lnTo>
                  <a:pt x="1371" y="857"/>
                </a:lnTo>
                <a:lnTo>
                  <a:pt x="1371" y="907"/>
                </a:lnTo>
                <a:lnTo>
                  <a:pt x="1372" y="958"/>
                </a:lnTo>
                <a:lnTo>
                  <a:pt x="1374" y="1010"/>
                </a:lnTo>
                <a:lnTo>
                  <a:pt x="1378" y="1064"/>
                </a:lnTo>
                <a:lnTo>
                  <a:pt x="1385" y="1119"/>
                </a:lnTo>
                <a:lnTo>
                  <a:pt x="1393" y="1176"/>
                </a:lnTo>
                <a:lnTo>
                  <a:pt x="1403" y="1232"/>
                </a:lnTo>
                <a:lnTo>
                  <a:pt x="1414" y="1291"/>
                </a:lnTo>
                <a:lnTo>
                  <a:pt x="1417" y="1311"/>
                </a:lnTo>
                <a:lnTo>
                  <a:pt x="1418" y="1330"/>
                </a:lnTo>
                <a:lnTo>
                  <a:pt x="1417" y="1346"/>
                </a:lnTo>
                <a:lnTo>
                  <a:pt x="1415" y="1362"/>
                </a:lnTo>
                <a:lnTo>
                  <a:pt x="1411" y="1377"/>
                </a:lnTo>
                <a:lnTo>
                  <a:pt x="1406" y="1392"/>
                </a:lnTo>
                <a:lnTo>
                  <a:pt x="1400" y="1405"/>
                </a:lnTo>
                <a:lnTo>
                  <a:pt x="1394" y="1418"/>
                </a:lnTo>
                <a:lnTo>
                  <a:pt x="1382" y="1441"/>
                </a:lnTo>
                <a:lnTo>
                  <a:pt x="1369" y="1464"/>
                </a:lnTo>
                <a:lnTo>
                  <a:pt x="1365" y="1474"/>
                </a:lnTo>
                <a:lnTo>
                  <a:pt x="1362" y="1485"/>
                </a:lnTo>
                <a:lnTo>
                  <a:pt x="1360" y="1496"/>
                </a:lnTo>
                <a:lnTo>
                  <a:pt x="1360" y="1507"/>
                </a:lnTo>
                <a:lnTo>
                  <a:pt x="1364" y="1563"/>
                </a:lnTo>
                <a:lnTo>
                  <a:pt x="1369" y="1631"/>
                </a:lnTo>
                <a:lnTo>
                  <a:pt x="1372" y="1668"/>
                </a:lnTo>
                <a:lnTo>
                  <a:pt x="1376" y="1706"/>
                </a:lnTo>
                <a:lnTo>
                  <a:pt x="1382" y="1746"/>
                </a:lnTo>
                <a:lnTo>
                  <a:pt x="1387" y="1784"/>
                </a:lnTo>
                <a:lnTo>
                  <a:pt x="1395" y="1823"/>
                </a:lnTo>
                <a:lnTo>
                  <a:pt x="1403" y="1859"/>
                </a:lnTo>
                <a:lnTo>
                  <a:pt x="1413" y="1895"/>
                </a:lnTo>
                <a:lnTo>
                  <a:pt x="1419" y="1911"/>
                </a:lnTo>
                <a:lnTo>
                  <a:pt x="1425" y="1927"/>
                </a:lnTo>
                <a:lnTo>
                  <a:pt x="1432" y="1942"/>
                </a:lnTo>
                <a:lnTo>
                  <a:pt x="1439" y="1957"/>
                </a:lnTo>
                <a:lnTo>
                  <a:pt x="1447" y="1971"/>
                </a:lnTo>
                <a:lnTo>
                  <a:pt x="1456" y="1983"/>
                </a:lnTo>
                <a:lnTo>
                  <a:pt x="1465" y="1994"/>
                </a:lnTo>
                <a:lnTo>
                  <a:pt x="1475" y="2005"/>
                </a:lnTo>
                <a:lnTo>
                  <a:pt x="1485" y="2014"/>
                </a:lnTo>
                <a:lnTo>
                  <a:pt x="1496" y="2022"/>
                </a:lnTo>
                <a:lnTo>
                  <a:pt x="1504" y="2026"/>
                </a:lnTo>
                <a:lnTo>
                  <a:pt x="1516" y="2030"/>
                </a:lnTo>
                <a:lnTo>
                  <a:pt x="1550" y="2038"/>
                </a:lnTo>
                <a:lnTo>
                  <a:pt x="1580" y="2045"/>
                </a:lnTo>
                <a:lnTo>
                  <a:pt x="1591" y="2046"/>
                </a:lnTo>
                <a:lnTo>
                  <a:pt x="1593" y="2046"/>
                </a:lnTo>
                <a:lnTo>
                  <a:pt x="1594" y="2045"/>
                </a:lnTo>
                <a:lnTo>
                  <a:pt x="1629" y="2421"/>
                </a:lnTo>
                <a:lnTo>
                  <a:pt x="1635" y="2436"/>
                </a:lnTo>
                <a:lnTo>
                  <a:pt x="1642" y="2450"/>
                </a:lnTo>
                <a:lnTo>
                  <a:pt x="1650" y="2462"/>
                </a:lnTo>
                <a:lnTo>
                  <a:pt x="1658" y="2473"/>
                </a:lnTo>
                <a:lnTo>
                  <a:pt x="1677" y="2493"/>
                </a:lnTo>
                <a:lnTo>
                  <a:pt x="1695" y="2514"/>
                </a:lnTo>
                <a:lnTo>
                  <a:pt x="1704" y="2524"/>
                </a:lnTo>
                <a:lnTo>
                  <a:pt x="1713" y="2536"/>
                </a:lnTo>
                <a:lnTo>
                  <a:pt x="1721" y="2548"/>
                </a:lnTo>
                <a:lnTo>
                  <a:pt x="1730" y="2561"/>
                </a:lnTo>
                <a:lnTo>
                  <a:pt x="1738" y="2575"/>
                </a:lnTo>
                <a:lnTo>
                  <a:pt x="1744" y="2593"/>
                </a:lnTo>
                <a:lnTo>
                  <a:pt x="1750" y="2611"/>
                </a:lnTo>
                <a:lnTo>
                  <a:pt x="1754" y="2631"/>
                </a:lnTo>
                <a:lnTo>
                  <a:pt x="1661" y="2655"/>
                </a:lnTo>
                <a:lnTo>
                  <a:pt x="1623" y="2735"/>
                </a:lnTo>
                <a:lnTo>
                  <a:pt x="1601" y="2781"/>
                </a:lnTo>
                <a:lnTo>
                  <a:pt x="1575" y="2829"/>
                </a:lnTo>
                <a:lnTo>
                  <a:pt x="1563" y="2852"/>
                </a:lnTo>
                <a:lnTo>
                  <a:pt x="1549" y="2875"/>
                </a:lnTo>
                <a:lnTo>
                  <a:pt x="1536" y="2896"/>
                </a:lnTo>
                <a:lnTo>
                  <a:pt x="1522" y="2916"/>
                </a:lnTo>
                <a:lnTo>
                  <a:pt x="1507" y="2934"/>
                </a:lnTo>
                <a:lnTo>
                  <a:pt x="1493" y="2952"/>
                </a:lnTo>
                <a:lnTo>
                  <a:pt x="1478" y="2966"/>
                </a:lnTo>
                <a:lnTo>
                  <a:pt x="1464" y="2977"/>
                </a:lnTo>
                <a:lnTo>
                  <a:pt x="1266" y="3031"/>
                </a:lnTo>
                <a:lnTo>
                  <a:pt x="1089" y="3105"/>
                </a:lnTo>
                <a:lnTo>
                  <a:pt x="908" y="3182"/>
                </a:lnTo>
                <a:lnTo>
                  <a:pt x="726" y="3260"/>
                </a:lnTo>
                <a:lnTo>
                  <a:pt x="549" y="3336"/>
                </a:lnTo>
                <a:lnTo>
                  <a:pt x="509" y="3352"/>
                </a:lnTo>
                <a:lnTo>
                  <a:pt x="469" y="3367"/>
                </a:lnTo>
                <a:lnTo>
                  <a:pt x="386" y="3396"/>
                </a:lnTo>
                <a:lnTo>
                  <a:pt x="346" y="3410"/>
                </a:lnTo>
                <a:lnTo>
                  <a:pt x="306" y="3424"/>
                </a:lnTo>
                <a:lnTo>
                  <a:pt x="267" y="3440"/>
                </a:lnTo>
                <a:lnTo>
                  <a:pt x="229" y="3457"/>
                </a:lnTo>
                <a:lnTo>
                  <a:pt x="194" y="3475"/>
                </a:lnTo>
                <a:lnTo>
                  <a:pt x="175" y="3485"/>
                </a:lnTo>
                <a:lnTo>
                  <a:pt x="159" y="3495"/>
                </a:lnTo>
                <a:lnTo>
                  <a:pt x="143" y="3507"/>
                </a:lnTo>
                <a:lnTo>
                  <a:pt x="127" y="3518"/>
                </a:lnTo>
                <a:lnTo>
                  <a:pt x="111" y="3530"/>
                </a:lnTo>
                <a:lnTo>
                  <a:pt x="97" y="3543"/>
                </a:lnTo>
                <a:lnTo>
                  <a:pt x="83" y="3556"/>
                </a:lnTo>
                <a:lnTo>
                  <a:pt x="71" y="3571"/>
                </a:lnTo>
                <a:lnTo>
                  <a:pt x="59" y="3586"/>
                </a:lnTo>
                <a:lnTo>
                  <a:pt x="46" y="3602"/>
                </a:lnTo>
                <a:lnTo>
                  <a:pt x="36" y="3619"/>
                </a:lnTo>
                <a:lnTo>
                  <a:pt x="27" y="3637"/>
                </a:lnTo>
                <a:lnTo>
                  <a:pt x="18" y="3657"/>
                </a:lnTo>
                <a:lnTo>
                  <a:pt x="11" y="3677"/>
                </a:lnTo>
                <a:lnTo>
                  <a:pt x="10" y="3742"/>
                </a:lnTo>
                <a:lnTo>
                  <a:pt x="9" y="3821"/>
                </a:lnTo>
                <a:lnTo>
                  <a:pt x="4" y="4009"/>
                </a:lnTo>
                <a:lnTo>
                  <a:pt x="1" y="4204"/>
                </a:lnTo>
                <a:lnTo>
                  <a:pt x="0" y="4296"/>
                </a:lnTo>
                <a:lnTo>
                  <a:pt x="1" y="4376"/>
                </a:lnTo>
                <a:lnTo>
                  <a:pt x="4581" y="4376"/>
                </a:lnTo>
                <a:lnTo>
                  <a:pt x="4581" y="4296"/>
                </a:lnTo>
                <a:lnTo>
                  <a:pt x="4581" y="4204"/>
                </a:lnTo>
                <a:lnTo>
                  <a:pt x="4577" y="4009"/>
                </a:lnTo>
                <a:lnTo>
                  <a:pt x="4573" y="3821"/>
                </a:lnTo>
                <a:lnTo>
                  <a:pt x="4571" y="3742"/>
                </a:lnTo>
                <a:lnTo>
                  <a:pt x="4571" y="3677"/>
                </a:lnTo>
                <a:lnTo>
                  <a:pt x="4563" y="3657"/>
                </a:lnTo>
                <a:lnTo>
                  <a:pt x="4555" y="3637"/>
                </a:lnTo>
                <a:lnTo>
                  <a:pt x="4545" y="3619"/>
                </a:lnTo>
                <a:lnTo>
                  <a:pt x="4535" y="3602"/>
                </a:lnTo>
                <a:lnTo>
                  <a:pt x="4523" y="3586"/>
                </a:lnTo>
                <a:lnTo>
                  <a:pt x="4511" y="3571"/>
                </a:lnTo>
                <a:lnTo>
                  <a:pt x="4498" y="3556"/>
                </a:lnTo>
                <a:lnTo>
                  <a:pt x="4484" y="3543"/>
                </a:lnTo>
                <a:lnTo>
                  <a:pt x="4470" y="3530"/>
                </a:lnTo>
                <a:lnTo>
                  <a:pt x="4454" y="3518"/>
                </a:lnTo>
                <a:lnTo>
                  <a:pt x="4439" y="3507"/>
                </a:lnTo>
                <a:lnTo>
                  <a:pt x="4423" y="3495"/>
                </a:lnTo>
                <a:lnTo>
                  <a:pt x="4406" y="3485"/>
                </a:lnTo>
                <a:lnTo>
                  <a:pt x="4388" y="3475"/>
                </a:lnTo>
                <a:lnTo>
                  <a:pt x="4352" y="3457"/>
                </a:lnTo>
                <a:lnTo>
                  <a:pt x="4314" y="3440"/>
                </a:lnTo>
                <a:lnTo>
                  <a:pt x="4275" y="3424"/>
                </a:lnTo>
                <a:lnTo>
                  <a:pt x="4235" y="3410"/>
                </a:lnTo>
                <a:lnTo>
                  <a:pt x="4195" y="3396"/>
                </a:lnTo>
                <a:lnTo>
                  <a:pt x="4113" y="3367"/>
                </a:lnTo>
                <a:lnTo>
                  <a:pt x="4073" y="3352"/>
                </a:lnTo>
                <a:lnTo>
                  <a:pt x="4032" y="3336"/>
                </a:lnTo>
                <a:close/>
                <a:moveTo>
                  <a:pt x="5329" y="3316"/>
                </a:moveTo>
                <a:lnTo>
                  <a:pt x="5329" y="3316"/>
                </a:lnTo>
                <a:lnTo>
                  <a:pt x="5202" y="3262"/>
                </a:lnTo>
                <a:lnTo>
                  <a:pt x="5073" y="3206"/>
                </a:lnTo>
                <a:lnTo>
                  <a:pt x="4943" y="3151"/>
                </a:lnTo>
                <a:lnTo>
                  <a:pt x="4818" y="3098"/>
                </a:lnTo>
                <a:lnTo>
                  <a:pt x="4677" y="3060"/>
                </a:lnTo>
                <a:lnTo>
                  <a:pt x="4666" y="3052"/>
                </a:lnTo>
                <a:lnTo>
                  <a:pt x="4656" y="3042"/>
                </a:lnTo>
                <a:lnTo>
                  <a:pt x="4645" y="3030"/>
                </a:lnTo>
                <a:lnTo>
                  <a:pt x="4635" y="3017"/>
                </a:lnTo>
                <a:lnTo>
                  <a:pt x="4625" y="3002"/>
                </a:lnTo>
                <a:lnTo>
                  <a:pt x="4616" y="2987"/>
                </a:lnTo>
                <a:lnTo>
                  <a:pt x="4596" y="2955"/>
                </a:lnTo>
                <a:lnTo>
                  <a:pt x="4579" y="2920"/>
                </a:lnTo>
                <a:lnTo>
                  <a:pt x="4563" y="2887"/>
                </a:lnTo>
                <a:lnTo>
                  <a:pt x="4536" y="2830"/>
                </a:lnTo>
                <a:lnTo>
                  <a:pt x="4446" y="2817"/>
                </a:lnTo>
                <a:lnTo>
                  <a:pt x="4448" y="2800"/>
                </a:lnTo>
                <a:lnTo>
                  <a:pt x="4450" y="2784"/>
                </a:lnTo>
                <a:lnTo>
                  <a:pt x="4454" y="2770"/>
                </a:lnTo>
                <a:lnTo>
                  <a:pt x="4459" y="2758"/>
                </a:lnTo>
                <a:lnTo>
                  <a:pt x="4465" y="2747"/>
                </a:lnTo>
                <a:lnTo>
                  <a:pt x="4471" y="2737"/>
                </a:lnTo>
                <a:lnTo>
                  <a:pt x="4477" y="2728"/>
                </a:lnTo>
                <a:lnTo>
                  <a:pt x="4484" y="2718"/>
                </a:lnTo>
                <a:lnTo>
                  <a:pt x="4498" y="2702"/>
                </a:lnTo>
                <a:lnTo>
                  <a:pt x="4512" y="2684"/>
                </a:lnTo>
                <a:lnTo>
                  <a:pt x="4519" y="2674"/>
                </a:lnTo>
                <a:lnTo>
                  <a:pt x="4525" y="2664"/>
                </a:lnTo>
                <a:lnTo>
                  <a:pt x="4532" y="2651"/>
                </a:lnTo>
                <a:lnTo>
                  <a:pt x="4536" y="2638"/>
                </a:lnTo>
                <a:lnTo>
                  <a:pt x="4540" y="2625"/>
                </a:lnTo>
                <a:lnTo>
                  <a:pt x="4543" y="2612"/>
                </a:lnTo>
                <a:lnTo>
                  <a:pt x="4545" y="2599"/>
                </a:lnTo>
                <a:lnTo>
                  <a:pt x="4546" y="2586"/>
                </a:lnTo>
                <a:lnTo>
                  <a:pt x="4548" y="2557"/>
                </a:lnTo>
                <a:lnTo>
                  <a:pt x="4549" y="2530"/>
                </a:lnTo>
                <a:lnTo>
                  <a:pt x="4551" y="2501"/>
                </a:lnTo>
                <a:lnTo>
                  <a:pt x="4553" y="2488"/>
                </a:lnTo>
                <a:lnTo>
                  <a:pt x="4555" y="2474"/>
                </a:lnTo>
                <a:lnTo>
                  <a:pt x="4558" y="2461"/>
                </a:lnTo>
                <a:lnTo>
                  <a:pt x="4562" y="2449"/>
                </a:lnTo>
                <a:lnTo>
                  <a:pt x="4566" y="2436"/>
                </a:lnTo>
                <a:lnTo>
                  <a:pt x="4572" y="2424"/>
                </a:lnTo>
                <a:lnTo>
                  <a:pt x="4576" y="2417"/>
                </a:lnTo>
                <a:lnTo>
                  <a:pt x="4581" y="2410"/>
                </a:lnTo>
                <a:lnTo>
                  <a:pt x="4587" y="2404"/>
                </a:lnTo>
                <a:lnTo>
                  <a:pt x="4593" y="2399"/>
                </a:lnTo>
                <a:lnTo>
                  <a:pt x="4608" y="2390"/>
                </a:lnTo>
                <a:lnTo>
                  <a:pt x="4622" y="2383"/>
                </a:lnTo>
                <a:lnTo>
                  <a:pt x="4636" y="2375"/>
                </a:lnTo>
                <a:lnTo>
                  <a:pt x="4650" y="2366"/>
                </a:lnTo>
                <a:lnTo>
                  <a:pt x="4656" y="2362"/>
                </a:lnTo>
                <a:lnTo>
                  <a:pt x="4662" y="2357"/>
                </a:lnTo>
                <a:lnTo>
                  <a:pt x="4668" y="2351"/>
                </a:lnTo>
                <a:lnTo>
                  <a:pt x="4674" y="2345"/>
                </a:lnTo>
                <a:lnTo>
                  <a:pt x="4682" y="2331"/>
                </a:lnTo>
                <a:lnTo>
                  <a:pt x="4690" y="2316"/>
                </a:lnTo>
                <a:lnTo>
                  <a:pt x="4697" y="2299"/>
                </a:lnTo>
                <a:lnTo>
                  <a:pt x="4703" y="2281"/>
                </a:lnTo>
                <a:lnTo>
                  <a:pt x="4709" y="2264"/>
                </a:lnTo>
                <a:lnTo>
                  <a:pt x="4713" y="2246"/>
                </a:lnTo>
                <a:lnTo>
                  <a:pt x="4720" y="2213"/>
                </a:lnTo>
                <a:lnTo>
                  <a:pt x="4725" y="2184"/>
                </a:lnTo>
                <a:lnTo>
                  <a:pt x="4729" y="2153"/>
                </a:lnTo>
                <a:lnTo>
                  <a:pt x="4732" y="2121"/>
                </a:lnTo>
                <a:lnTo>
                  <a:pt x="4733" y="2088"/>
                </a:lnTo>
                <a:lnTo>
                  <a:pt x="4733" y="2071"/>
                </a:lnTo>
                <a:lnTo>
                  <a:pt x="4732" y="2055"/>
                </a:lnTo>
                <a:lnTo>
                  <a:pt x="4731" y="2039"/>
                </a:lnTo>
                <a:lnTo>
                  <a:pt x="4728" y="2024"/>
                </a:lnTo>
                <a:lnTo>
                  <a:pt x="4725" y="2007"/>
                </a:lnTo>
                <a:lnTo>
                  <a:pt x="4721" y="1992"/>
                </a:lnTo>
                <a:lnTo>
                  <a:pt x="4716" y="1978"/>
                </a:lnTo>
                <a:lnTo>
                  <a:pt x="4710" y="1964"/>
                </a:lnTo>
                <a:lnTo>
                  <a:pt x="4703" y="1950"/>
                </a:lnTo>
                <a:lnTo>
                  <a:pt x="4697" y="1937"/>
                </a:lnTo>
                <a:lnTo>
                  <a:pt x="4686" y="1918"/>
                </a:lnTo>
                <a:lnTo>
                  <a:pt x="4682" y="1908"/>
                </a:lnTo>
                <a:lnTo>
                  <a:pt x="4678" y="1897"/>
                </a:lnTo>
                <a:lnTo>
                  <a:pt x="4675" y="1883"/>
                </a:lnTo>
                <a:lnTo>
                  <a:pt x="4672" y="1865"/>
                </a:lnTo>
                <a:lnTo>
                  <a:pt x="4671" y="1852"/>
                </a:lnTo>
                <a:lnTo>
                  <a:pt x="4671" y="1836"/>
                </a:lnTo>
                <a:lnTo>
                  <a:pt x="4672" y="1797"/>
                </a:lnTo>
                <a:lnTo>
                  <a:pt x="4675" y="1752"/>
                </a:lnTo>
                <a:lnTo>
                  <a:pt x="4679" y="1704"/>
                </a:lnTo>
                <a:lnTo>
                  <a:pt x="4687" y="1615"/>
                </a:lnTo>
                <a:lnTo>
                  <a:pt x="4690" y="1580"/>
                </a:lnTo>
                <a:lnTo>
                  <a:pt x="4691" y="1557"/>
                </a:lnTo>
                <a:lnTo>
                  <a:pt x="4692" y="1514"/>
                </a:lnTo>
                <a:lnTo>
                  <a:pt x="4692" y="1473"/>
                </a:lnTo>
                <a:lnTo>
                  <a:pt x="4691" y="1432"/>
                </a:lnTo>
                <a:lnTo>
                  <a:pt x="4689" y="1392"/>
                </a:lnTo>
                <a:lnTo>
                  <a:pt x="4685" y="1351"/>
                </a:lnTo>
                <a:lnTo>
                  <a:pt x="4680" y="1310"/>
                </a:lnTo>
                <a:lnTo>
                  <a:pt x="4673" y="1270"/>
                </a:lnTo>
                <a:lnTo>
                  <a:pt x="4663" y="1228"/>
                </a:lnTo>
                <a:lnTo>
                  <a:pt x="4657" y="1212"/>
                </a:lnTo>
                <a:lnTo>
                  <a:pt x="4650" y="1195"/>
                </a:lnTo>
                <a:lnTo>
                  <a:pt x="4640" y="1175"/>
                </a:lnTo>
                <a:lnTo>
                  <a:pt x="4628" y="1152"/>
                </a:lnTo>
                <a:lnTo>
                  <a:pt x="4621" y="1142"/>
                </a:lnTo>
                <a:lnTo>
                  <a:pt x="4613" y="1131"/>
                </a:lnTo>
                <a:lnTo>
                  <a:pt x="4605" y="1121"/>
                </a:lnTo>
                <a:lnTo>
                  <a:pt x="4596" y="1112"/>
                </a:lnTo>
                <a:lnTo>
                  <a:pt x="4587" y="1105"/>
                </a:lnTo>
                <a:lnTo>
                  <a:pt x="4577" y="1097"/>
                </a:lnTo>
                <a:lnTo>
                  <a:pt x="4473" y="1080"/>
                </a:lnTo>
                <a:lnTo>
                  <a:pt x="4408" y="1020"/>
                </a:lnTo>
                <a:lnTo>
                  <a:pt x="4383" y="1006"/>
                </a:lnTo>
                <a:lnTo>
                  <a:pt x="4359" y="993"/>
                </a:lnTo>
                <a:lnTo>
                  <a:pt x="4335" y="982"/>
                </a:lnTo>
                <a:lnTo>
                  <a:pt x="4310" y="972"/>
                </a:lnTo>
                <a:lnTo>
                  <a:pt x="4285" y="964"/>
                </a:lnTo>
                <a:lnTo>
                  <a:pt x="4261" y="956"/>
                </a:lnTo>
                <a:lnTo>
                  <a:pt x="4236" y="950"/>
                </a:lnTo>
                <a:lnTo>
                  <a:pt x="4212" y="946"/>
                </a:lnTo>
                <a:lnTo>
                  <a:pt x="4188" y="942"/>
                </a:lnTo>
                <a:lnTo>
                  <a:pt x="4163" y="940"/>
                </a:lnTo>
                <a:lnTo>
                  <a:pt x="4139" y="938"/>
                </a:lnTo>
                <a:lnTo>
                  <a:pt x="4115" y="937"/>
                </a:lnTo>
                <a:lnTo>
                  <a:pt x="4091" y="938"/>
                </a:lnTo>
                <a:lnTo>
                  <a:pt x="4068" y="939"/>
                </a:lnTo>
                <a:lnTo>
                  <a:pt x="4045" y="941"/>
                </a:lnTo>
                <a:lnTo>
                  <a:pt x="4022" y="943"/>
                </a:lnTo>
                <a:lnTo>
                  <a:pt x="3999" y="946"/>
                </a:lnTo>
                <a:lnTo>
                  <a:pt x="3978" y="950"/>
                </a:lnTo>
                <a:lnTo>
                  <a:pt x="3934" y="959"/>
                </a:lnTo>
                <a:lnTo>
                  <a:pt x="3892" y="971"/>
                </a:lnTo>
                <a:lnTo>
                  <a:pt x="3853" y="983"/>
                </a:lnTo>
                <a:lnTo>
                  <a:pt x="3815" y="995"/>
                </a:lnTo>
                <a:lnTo>
                  <a:pt x="3781" y="1008"/>
                </a:lnTo>
                <a:lnTo>
                  <a:pt x="3719" y="1033"/>
                </a:lnTo>
                <a:lnTo>
                  <a:pt x="3699" y="1040"/>
                </a:lnTo>
                <a:lnTo>
                  <a:pt x="3679" y="1049"/>
                </a:lnTo>
                <a:lnTo>
                  <a:pt x="3661" y="1059"/>
                </a:lnTo>
                <a:lnTo>
                  <a:pt x="3642" y="1070"/>
                </a:lnTo>
                <a:lnTo>
                  <a:pt x="3625" y="1082"/>
                </a:lnTo>
                <a:lnTo>
                  <a:pt x="3607" y="1096"/>
                </a:lnTo>
                <a:lnTo>
                  <a:pt x="3590" y="1112"/>
                </a:lnTo>
                <a:lnTo>
                  <a:pt x="3575" y="1128"/>
                </a:lnTo>
                <a:lnTo>
                  <a:pt x="3560" y="1145"/>
                </a:lnTo>
                <a:lnTo>
                  <a:pt x="3544" y="1164"/>
                </a:lnTo>
                <a:lnTo>
                  <a:pt x="3531" y="1185"/>
                </a:lnTo>
                <a:lnTo>
                  <a:pt x="3518" y="1206"/>
                </a:lnTo>
                <a:lnTo>
                  <a:pt x="3506" y="1228"/>
                </a:lnTo>
                <a:lnTo>
                  <a:pt x="3495" y="1252"/>
                </a:lnTo>
                <a:lnTo>
                  <a:pt x="3484" y="1277"/>
                </a:lnTo>
                <a:lnTo>
                  <a:pt x="3474" y="1302"/>
                </a:lnTo>
                <a:lnTo>
                  <a:pt x="3465" y="1330"/>
                </a:lnTo>
                <a:lnTo>
                  <a:pt x="3457" y="1358"/>
                </a:lnTo>
                <a:lnTo>
                  <a:pt x="3451" y="1388"/>
                </a:lnTo>
                <a:lnTo>
                  <a:pt x="3445" y="1417"/>
                </a:lnTo>
                <a:lnTo>
                  <a:pt x="3440" y="1448"/>
                </a:lnTo>
                <a:lnTo>
                  <a:pt x="3436" y="1481"/>
                </a:lnTo>
                <a:lnTo>
                  <a:pt x="3434" y="1514"/>
                </a:lnTo>
                <a:lnTo>
                  <a:pt x="3432" y="1549"/>
                </a:lnTo>
                <a:lnTo>
                  <a:pt x="3432" y="1584"/>
                </a:lnTo>
                <a:lnTo>
                  <a:pt x="3432" y="1621"/>
                </a:lnTo>
                <a:lnTo>
                  <a:pt x="3434" y="1658"/>
                </a:lnTo>
                <a:lnTo>
                  <a:pt x="3437" y="1696"/>
                </a:lnTo>
                <a:lnTo>
                  <a:pt x="3442" y="1735"/>
                </a:lnTo>
                <a:lnTo>
                  <a:pt x="3447" y="1775"/>
                </a:lnTo>
                <a:lnTo>
                  <a:pt x="3454" y="1817"/>
                </a:lnTo>
                <a:lnTo>
                  <a:pt x="3462" y="1858"/>
                </a:lnTo>
                <a:lnTo>
                  <a:pt x="3464" y="1872"/>
                </a:lnTo>
                <a:lnTo>
                  <a:pt x="3465" y="1886"/>
                </a:lnTo>
                <a:lnTo>
                  <a:pt x="3464" y="1898"/>
                </a:lnTo>
                <a:lnTo>
                  <a:pt x="3462" y="1909"/>
                </a:lnTo>
                <a:lnTo>
                  <a:pt x="3460" y="1919"/>
                </a:lnTo>
                <a:lnTo>
                  <a:pt x="3456" y="1929"/>
                </a:lnTo>
                <a:lnTo>
                  <a:pt x="3448" y="1949"/>
                </a:lnTo>
                <a:lnTo>
                  <a:pt x="3439" y="1965"/>
                </a:lnTo>
                <a:lnTo>
                  <a:pt x="3431" y="1981"/>
                </a:lnTo>
                <a:lnTo>
                  <a:pt x="3428" y="1988"/>
                </a:lnTo>
                <a:lnTo>
                  <a:pt x="3425" y="1996"/>
                </a:lnTo>
                <a:lnTo>
                  <a:pt x="3424" y="2004"/>
                </a:lnTo>
                <a:lnTo>
                  <a:pt x="3424" y="2011"/>
                </a:lnTo>
                <a:lnTo>
                  <a:pt x="3431" y="2101"/>
                </a:lnTo>
                <a:lnTo>
                  <a:pt x="3435" y="2153"/>
                </a:lnTo>
                <a:lnTo>
                  <a:pt x="3439" y="2182"/>
                </a:lnTo>
                <a:lnTo>
                  <a:pt x="3443" y="2209"/>
                </a:lnTo>
                <a:lnTo>
                  <a:pt x="3448" y="2237"/>
                </a:lnTo>
                <a:lnTo>
                  <a:pt x="3454" y="2263"/>
                </a:lnTo>
                <a:lnTo>
                  <a:pt x="3461" y="2288"/>
                </a:lnTo>
                <a:lnTo>
                  <a:pt x="3470" y="2312"/>
                </a:lnTo>
                <a:lnTo>
                  <a:pt x="3475" y="2323"/>
                </a:lnTo>
                <a:lnTo>
                  <a:pt x="3481" y="2333"/>
                </a:lnTo>
                <a:lnTo>
                  <a:pt x="3486" y="2342"/>
                </a:lnTo>
                <a:lnTo>
                  <a:pt x="3492" y="2351"/>
                </a:lnTo>
                <a:lnTo>
                  <a:pt x="3499" y="2359"/>
                </a:lnTo>
                <a:lnTo>
                  <a:pt x="3506" y="2366"/>
                </a:lnTo>
                <a:lnTo>
                  <a:pt x="3513" y="2374"/>
                </a:lnTo>
                <a:lnTo>
                  <a:pt x="3521" y="2379"/>
                </a:lnTo>
                <a:lnTo>
                  <a:pt x="3526" y="2382"/>
                </a:lnTo>
                <a:lnTo>
                  <a:pt x="3535" y="2384"/>
                </a:lnTo>
                <a:lnTo>
                  <a:pt x="3559" y="2391"/>
                </a:lnTo>
                <a:lnTo>
                  <a:pt x="3581" y="2395"/>
                </a:lnTo>
                <a:lnTo>
                  <a:pt x="3588" y="2396"/>
                </a:lnTo>
                <a:lnTo>
                  <a:pt x="3589" y="2396"/>
                </a:lnTo>
                <a:lnTo>
                  <a:pt x="3590" y="2395"/>
                </a:lnTo>
                <a:lnTo>
                  <a:pt x="3615" y="2664"/>
                </a:lnTo>
                <a:lnTo>
                  <a:pt x="3621" y="2674"/>
                </a:lnTo>
                <a:lnTo>
                  <a:pt x="3625" y="2684"/>
                </a:lnTo>
                <a:lnTo>
                  <a:pt x="3631" y="2692"/>
                </a:lnTo>
                <a:lnTo>
                  <a:pt x="3637" y="2700"/>
                </a:lnTo>
                <a:lnTo>
                  <a:pt x="3649" y="2715"/>
                </a:lnTo>
                <a:lnTo>
                  <a:pt x="3662" y="2730"/>
                </a:lnTo>
                <a:lnTo>
                  <a:pt x="3675" y="2745"/>
                </a:lnTo>
                <a:lnTo>
                  <a:pt x="3681" y="2754"/>
                </a:lnTo>
                <a:lnTo>
                  <a:pt x="3687" y="2763"/>
                </a:lnTo>
                <a:lnTo>
                  <a:pt x="3693" y="2773"/>
                </a:lnTo>
                <a:lnTo>
                  <a:pt x="3698" y="2785"/>
                </a:lnTo>
                <a:lnTo>
                  <a:pt x="3702" y="2799"/>
                </a:lnTo>
                <a:lnTo>
                  <a:pt x="3705" y="2814"/>
                </a:lnTo>
                <a:lnTo>
                  <a:pt x="3638" y="2830"/>
                </a:lnTo>
                <a:lnTo>
                  <a:pt x="3619" y="2869"/>
                </a:lnTo>
                <a:lnTo>
                  <a:pt x="3597" y="2915"/>
                </a:lnTo>
                <a:lnTo>
                  <a:pt x="3585" y="2940"/>
                </a:lnTo>
                <a:lnTo>
                  <a:pt x="3572" y="2963"/>
                </a:lnTo>
                <a:lnTo>
                  <a:pt x="3559" y="2986"/>
                </a:lnTo>
                <a:lnTo>
                  <a:pt x="3544" y="3008"/>
                </a:lnTo>
                <a:lnTo>
                  <a:pt x="3793" y="3114"/>
                </a:lnTo>
                <a:lnTo>
                  <a:pt x="3936" y="3176"/>
                </a:lnTo>
                <a:lnTo>
                  <a:pt x="4076" y="3235"/>
                </a:lnTo>
                <a:lnTo>
                  <a:pt x="4109" y="3248"/>
                </a:lnTo>
                <a:lnTo>
                  <a:pt x="4143" y="3261"/>
                </a:lnTo>
                <a:lnTo>
                  <a:pt x="4214" y="3285"/>
                </a:lnTo>
                <a:lnTo>
                  <a:pt x="4282" y="3310"/>
                </a:lnTo>
                <a:lnTo>
                  <a:pt x="4316" y="3323"/>
                </a:lnTo>
                <a:lnTo>
                  <a:pt x="4351" y="3336"/>
                </a:lnTo>
                <a:lnTo>
                  <a:pt x="4385" y="3351"/>
                </a:lnTo>
                <a:lnTo>
                  <a:pt x="4419" y="3368"/>
                </a:lnTo>
                <a:lnTo>
                  <a:pt x="4451" y="3385"/>
                </a:lnTo>
                <a:lnTo>
                  <a:pt x="4483" y="3404"/>
                </a:lnTo>
                <a:lnTo>
                  <a:pt x="4514" y="3424"/>
                </a:lnTo>
                <a:lnTo>
                  <a:pt x="4528" y="3436"/>
                </a:lnTo>
                <a:lnTo>
                  <a:pt x="4543" y="3448"/>
                </a:lnTo>
                <a:lnTo>
                  <a:pt x="4557" y="3460"/>
                </a:lnTo>
                <a:lnTo>
                  <a:pt x="4570" y="3473"/>
                </a:lnTo>
                <a:lnTo>
                  <a:pt x="4583" y="3486"/>
                </a:lnTo>
                <a:lnTo>
                  <a:pt x="4596" y="3501"/>
                </a:lnTo>
                <a:lnTo>
                  <a:pt x="4609" y="3516"/>
                </a:lnTo>
                <a:lnTo>
                  <a:pt x="4620" y="3531"/>
                </a:lnTo>
                <a:lnTo>
                  <a:pt x="4631" y="3547"/>
                </a:lnTo>
                <a:lnTo>
                  <a:pt x="4641" y="3564"/>
                </a:lnTo>
                <a:lnTo>
                  <a:pt x="4650" y="3583"/>
                </a:lnTo>
                <a:lnTo>
                  <a:pt x="4659" y="3601"/>
                </a:lnTo>
                <a:lnTo>
                  <a:pt x="4667" y="3620"/>
                </a:lnTo>
                <a:lnTo>
                  <a:pt x="4676" y="3640"/>
                </a:lnTo>
                <a:lnTo>
                  <a:pt x="4681" y="3658"/>
                </a:lnTo>
                <a:lnTo>
                  <a:pt x="4681" y="3677"/>
                </a:lnTo>
                <a:lnTo>
                  <a:pt x="4683" y="3786"/>
                </a:lnTo>
                <a:lnTo>
                  <a:pt x="4686" y="3924"/>
                </a:lnTo>
                <a:lnTo>
                  <a:pt x="4689" y="4056"/>
                </a:lnTo>
                <a:lnTo>
                  <a:pt x="5719" y="4056"/>
                </a:lnTo>
                <a:lnTo>
                  <a:pt x="5719" y="4000"/>
                </a:lnTo>
                <a:lnTo>
                  <a:pt x="5719" y="3935"/>
                </a:lnTo>
                <a:lnTo>
                  <a:pt x="5716" y="3796"/>
                </a:lnTo>
                <a:lnTo>
                  <a:pt x="5713" y="3662"/>
                </a:lnTo>
                <a:lnTo>
                  <a:pt x="5712" y="3558"/>
                </a:lnTo>
                <a:lnTo>
                  <a:pt x="5706" y="3544"/>
                </a:lnTo>
                <a:lnTo>
                  <a:pt x="5700" y="3531"/>
                </a:lnTo>
                <a:lnTo>
                  <a:pt x="5694" y="3518"/>
                </a:lnTo>
                <a:lnTo>
                  <a:pt x="5686" y="3506"/>
                </a:lnTo>
                <a:lnTo>
                  <a:pt x="5678" y="3494"/>
                </a:lnTo>
                <a:lnTo>
                  <a:pt x="5670" y="3483"/>
                </a:lnTo>
                <a:lnTo>
                  <a:pt x="5661" y="3473"/>
                </a:lnTo>
                <a:lnTo>
                  <a:pt x="5650" y="3463"/>
                </a:lnTo>
                <a:lnTo>
                  <a:pt x="5640" y="3454"/>
                </a:lnTo>
                <a:lnTo>
                  <a:pt x="5629" y="3445"/>
                </a:lnTo>
                <a:lnTo>
                  <a:pt x="5618" y="3437"/>
                </a:lnTo>
                <a:lnTo>
                  <a:pt x="5607" y="3430"/>
                </a:lnTo>
                <a:lnTo>
                  <a:pt x="5583" y="3414"/>
                </a:lnTo>
                <a:lnTo>
                  <a:pt x="5556" y="3402"/>
                </a:lnTo>
                <a:lnTo>
                  <a:pt x="5530" y="3390"/>
                </a:lnTo>
                <a:lnTo>
                  <a:pt x="5501" y="3379"/>
                </a:lnTo>
                <a:lnTo>
                  <a:pt x="5445" y="3358"/>
                </a:lnTo>
                <a:lnTo>
                  <a:pt x="5386" y="3337"/>
                </a:lnTo>
                <a:lnTo>
                  <a:pt x="5357" y="3327"/>
                </a:lnTo>
                <a:lnTo>
                  <a:pt x="5329" y="3316"/>
                </a:lnTo>
                <a:close/>
                <a:moveTo>
                  <a:pt x="6518" y="3416"/>
                </a:moveTo>
                <a:lnTo>
                  <a:pt x="6518" y="3416"/>
                </a:lnTo>
                <a:lnTo>
                  <a:pt x="6515" y="3406"/>
                </a:lnTo>
                <a:lnTo>
                  <a:pt x="6510" y="3397"/>
                </a:lnTo>
                <a:lnTo>
                  <a:pt x="6506" y="3388"/>
                </a:lnTo>
                <a:lnTo>
                  <a:pt x="6501" y="3380"/>
                </a:lnTo>
                <a:lnTo>
                  <a:pt x="6488" y="3364"/>
                </a:lnTo>
                <a:lnTo>
                  <a:pt x="6475" y="3350"/>
                </a:lnTo>
                <a:lnTo>
                  <a:pt x="6460" y="3337"/>
                </a:lnTo>
                <a:lnTo>
                  <a:pt x="6445" y="3326"/>
                </a:lnTo>
                <a:lnTo>
                  <a:pt x="6428" y="3316"/>
                </a:lnTo>
                <a:lnTo>
                  <a:pt x="6409" y="3307"/>
                </a:lnTo>
                <a:lnTo>
                  <a:pt x="6391" y="3299"/>
                </a:lnTo>
                <a:lnTo>
                  <a:pt x="6372" y="3292"/>
                </a:lnTo>
                <a:lnTo>
                  <a:pt x="6331" y="3276"/>
                </a:lnTo>
                <a:lnTo>
                  <a:pt x="6291" y="3262"/>
                </a:lnTo>
                <a:lnTo>
                  <a:pt x="6270" y="3255"/>
                </a:lnTo>
                <a:lnTo>
                  <a:pt x="6251" y="3247"/>
                </a:lnTo>
                <a:lnTo>
                  <a:pt x="6073" y="3171"/>
                </a:lnTo>
                <a:lnTo>
                  <a:pt x="5982" y="3132"/>
                </a:lnTo>
                <a:lnTo>
                  <a:pt x="5894" y="3096"/>
                </a:lnTo>
                <a:lnTo>
                  <a:pt x="5796" y="3068"/>
                </a:lnTo>
                <a:lnTo>
                  <a:pt x="5788" y="3063"/>
                </a:lnTo>
                <a:lnTo>
                  <a:pt x="5781" y="3056"/>
                </a:lnTo>
                <a:lnTo>
                  <a:pt x="5774" y="3048"/>
                </a:lnTo>
                <a:lnTo>
                  <a:pt x="5767" y="3039"/>
                </a:lnTo>
                <a:lnTo>
                  <a:pt x="5753" y="3018"/>
                </a:lnTo>
                <a:lnTo>
                  <a:pt x="5740" y="2995"/>
                </a:lnTo>
                <a:lnTo>
                  <a:pt x="5728" y="2971"/>
                </a:lnTo>
                <a:lnTo>
                  <a:pt x="5716" y="2948"/>
                </a:lnTo>
                <a:lnTo>
                  <a:pt x="5697" y="2908"/>
                </a:lnTo>
                <a:lnTo>
                  <a:pt x="5635" y="2899"/>
                </a:lnTo>
                <a:lnTo>
                  <a:pt x="5636" y="2887"/>
                </a:lnTo>
                <a:lnTo>
                  <a:pt x="5638" y="2877"/>
                </a:lnTo>
                <a:lnTo>
                  <a:pt x="5640" y="2867"/>
                </a:lnTo>
                <a:lnTo>
                  <a:pt x="5643" y="2858"/>
                </a:lnTo>
                <a:lnTo>
                  <a:pt x="5647" y="2850"/>
                </a:lnTo>
                <a:lnTo>
                  <a:pt x="5652" y="2843"/>
                </a:lnTo>
                <a:lnTo>
                  <a:pt x="5662" y="2831"/>
                </a:lnTo>
                <a:lnTo>
                  <a:pt x="5671" y="2819"/>
                </a:lnTo>
                <a:lnTo>
                  <a:pt x="5681" y="2807"/>
                </a:lnTo>
                <a:lnTo>
                  <a:pt x="5686" y="2800"/>
                </a:lnTo>
                <a:lnTo>
                  <a:pt x="5690" y="2792"/>
                </a:lnTo>
                <a:lnTo>
                  <a:pt x="5694" y="2783"/>
                </a:lnTo>
                <a:lnTo>
                  <a:pt x="5697" y="2774"/>
                </a:lnTo>
                <a:lnTo>
                  <a:pt x="5700" y="2765"/>
                </a:lnTo>
                <a:lnTo>
                  <a:pt x="5702" y="2756"/>
                </a:lnTo>
                <a:lnTo>
                  <a:pt x="5704" y="2738"/>
                </a:lnTo>
                <a:lnTo>
                  <a:pt x="5706" y="2698"/>
                </a:lnTo>
                <a:lnTo>
                  <a:pt x="5708" y="2679"/>
                </a:lnTo>
                <a:lnTo>
                  <a:pt x="5710" y="2660"/>
                </a:lnTo>
                <a:lnTo>
                  <a:pt x="5712" y="2650"/>
                </a:lnTo>
                <a:lnTo>
                  <a:pt x="5715" y="2642"/>
                </a:lnTo>
                <a:lnTo>
                  <a:pt x="5718" y="2633"/>
                </a:lnTo>
                <a:lnTo>
                  <a:pt x="5723" y="2625"/>
                </a:lnTo>
                <a:lnTo>
                  <a:pt x="5726" y="2620"/>
                </a:lnTo>
                <a:lnTo>
                  <a:pt x="5730" y="2615"/>
                </a:lnTo>
                <a:lnTo>
                  <a:pt x="5738" y="2608"/>
                </a:lnTo>
                <a:lnTo>
                  <a:pt x="5747" y="2601"/>
                </a:lnTo>
                <a:lnTo>
                  <a:pt x="5757" y="2596"/>
                </a:lnTo>
                <a:lnTo>
                  <a:pt x="5767" y="2591"/>
                </a:lnTo>
                <a:lnTo>
                  <a:pt x="5777" y="2585"/>
                </a:lnTo>
                <a:lnTo>
                  <a:pt x="5785" y="2578"/>
                </a:lnTo>
                <a:lnTo>
                  <a:pt x="5789" y="2574"/>
                </a:lnTo>
                <a:lnTo>
                  <a:pt x="5794" y="2569"/>
                </a:lnTo>
                <a:lnTo>
                  <a:pt x="5800" y="2560"/>
                </a:lnTo>
                <a:lnTo>
                  <a:pt x="5805" y="2549"/>
                </a:lnTo>
                <a:lnTo>
                  <a:pt x="5810" y="2538"/>
                </a:lnTo>
                <a:lnTo>
                  <a:pt x="5814" y="2526"/>
                </a:lnTo>
                <a:lnTo>
                  <a:pt x="5821" y="2500"/>
                </a:lnTo>
                <a:lnTo>
                  <a:pt x="5826" y="2478"/>
                </a:lnTo>
                <a:lnTo>
                  <a:pt x="5830" y="2458"/>
                </a:lnTo>
                <a:lnTo>
                  <a:pt x="5832" y="2435"/>
                </a:lnTo>
                <a:lnTo>
                  <a:pt x="5835" y="2413"/>
                </a:lnTo>
                <a:lnTo>
                  <a:pt x="5835" y="2391"/>
                </a:lnTo>
                <a:lnTo>
                  <a:pt x="5835" y="2367"/>
                </a:lnTo>
                <a:lnTo>
                  <a:pt x="5832" y="2345"/>
                </a:lnTo>
                <a:lnTo>
                  <a:pt x="5830" y="2334"/>
                </a:lnTo>
                <a:lnTo>
                  <a:pt x="5827" y="2324"/>
                </a:lnTo>
                <a:lnTo>
                  <a:pt x="5823" y="2314"/>
                </a:lnTo>
                <a:lnTo>
                  <a:pt x="5819" y="2304"/>
                </a:lnTo>
                <a:lnTo>
                  <a:pt x="5810" y="2285"/>
                </a:lnTo>
                <a:lnTo>
                  <a:pt x="5802" y="2272"/>
                </a:lnTo>
                <a:lnTo>
                  <a:pt x="5799" y="2265"/>
                </a:lnTo>
                <a:lnTo>
                  <a:pt x="5797" y="2257"/>
                </a:lnTo>
                <a:lnTo>
                  <a:pt x="5794" y="2248"/>
                </a:lnTo>
                <a:lnTo>
                  <a:pt x="5793" y="2236"/>
                </a:lnTo>
                <a:lnTo>
                  <a:pt x="5792" y="2215"/>
                </a:lnTo>
                <a:lnTo>
                  <a:pt x="5793" y="2188"/>
                </a:lnTo>
                <a:lnTo>
                  <a:pt x="5795" y="2156"/>
                </a:lnTo>
                <a:lnTo>
                  <a:pt x="5797" y="2123"/>
                </a:lnTo>
                <a:lnTo>
                  <a:pt x="5803" y="2060"/>
                </a:lnTo>
                <a:lnTo>
                  <a:pt x="5806" y="2020"/>
                </a:lnTo>
                <a:lnTo>
                  <a:pt x="5807" y="1961"/>
                </a:lnTo>
                <a:lnTo>
                  <a:pt x="5806" y="1932"/>
                </a:lnTo>
                <a:lnTo>
                  <a:pt x="5804" y="1904"/>
                </a:lnTo>
                <a:lnTo>
                  <a:pt x="5802" y="1876"/>
                </a:lnTo>
                <a:lnTo>
                  <a:pt x="5798" y="1848"/>
                </a:lnTo>
                <a:lnTo>
                  <a:pt x="5793" y="1820"/>
                </a:lnTo>
                <a:lnTo>
                  <a:pt x="5786" y="1790"/>
                </a:lnTo>
                <a:lnTo>
                  <a:pt x="5782" y="1779"/>
                </a:lnTo>
                <a:lnTo>
                  <a:pt x="5777" y="1767"/>
                </a:lnTo>
                <a:lnTo>
                  <a:pt x="5770" y="1753"/>
                </a:lnTo>
                <a:lnTo>
                  <a:pt x="5761" y="1738"/>
                </a:lnTo>
                <a:lnTo>
                  <a:pt x="5751" y="1722"/>
                </a:lnTo>
                <a:lnTo>
                  <a:pt x="5746" y="1716"/>
                </a:lnTo>
                <a:lnTo>
                  <a:pt x="5740" y="1709"/>
                </a:lnTo>
                <a:lnTo>
                  <a:pt x="5733" y="1704"/>
                </a:lnTo>
                <a:lnTo>
                  <a:pt x="5727" y="1700"/>
                </a:lnTo>
                <a:lnTo>
                  <a:pt x="5654" y="1687"/>
                </a:lnTo>
                <a:lnTo>
                  <a:pt x="5609" y="1645"/>
                </a:lnTo>
                <a:lnTo>
                  <a:pt x="5592" y="1635"/>
                </a:lnTo>
                <a:lnTo>
                  <a:pt x="5574" y="1626"/>
                </a:lnTo>
                <a:lnTo>
                  <a:pt x="5557" y="1619"/>
                </a:lnTo>
                <a:lnTo>
                  <a:pt x="5540" y="1612"/>
                </a:lnTo>
                <a:lnTo>
                  <a:pt x="5523" y="1606"/>
                </a:lnTo>
                <a:lnTo>
                  <a:pt x="5505" y="1601"/>
                </a:lnTo>
                <a:lnTo>
                  <a:pt x="5488" y="1597"/>
                </a:lnTo>
                <a:lnTo>
                  <a:pt x="5471" y="1593"/>
                </a:lnTo>
                <a:lnTo>
                  <a:pt x="5454" y="1590"/>
                </a:lnTo>
                <a:lnTo>
                  <a:pt x="5437" y="1589"/>
                </a:lnTo>
                <a:lnTo>
                  <a:pt x="5420" y="1588"/>
                </a:lnTo>
                <a:lnTo>
                  <a:pt x="5404" y="1587"/>
                </a:lnTo>
                <a:lnTo>
                  <a:pt x="5371" y="1588"/>
                </a:lnTo>
                <a:lnTo>
                  <a:pt x="5339" y="1591"/>
                </a:lnTo>
                <a:lnTo>
                  <a:pt x="5308" y="1597"/>
                </a:lnTo>
                <a:lnTo>
                  <a:pt x="5277" y="1603"/>
                </a:lnTo>
                <a:lnTo>
                  <a:pt x="5249" y="1611"/>
                </a:lnTo>
                <a:lnTo>
                  <a:pt x="5221" y="1619"/>
                </a:lnTo>
                <a:lnTo>
                  <a:pt x="5195" y="1628"/>
                </a:lnTo>
                <a:lnTo>
                  <a:pt x="5171" y="1637"/>
                </a:lnTo>
                <a:lnTo>
                  <a:pt x="5127" y="1654"/>
                </a:lnTo>
                <a:lnTo>
                  <a:pt x="5114" y="1659"/>
                </a:lnTo>
                <a:lnTo>
                  <a:pt x="5100" y="1665"/>
                </a:lnTo>
                <a:lnTo>
                  <a:pt x="5086" y="1672"/>
                </a:lnTo>
                <a:lnTo>
                  <a:pt x="5073" y="1680"/>
                </a:lnTo>
                <a:lnTo>
                  <a:pt x="5061" y="1689"/>
                </a:lnTo>
                <a:lnTo>
                  <a:pt x="5049" y="1698"/>
                </a:lnTo>
                <a:lnTo>
                  <a:pt x="5038" y="1709"/>
                </a:lnTo>
                <a:lnTo>
                  <a:pt x="5027" y="1720"/>
                </a:lnTo>
                <a:lnTo>
                  <a:pt x="5015" y="1732"/>
                </a:lnTo>
                <a:lnTo>
                  <a:pt x="5005" y="1746"/>
                </a:lnTo>
                <a:lnTo>
                  <a:pt x="4996" y="1760"/>
                </a:lnTo>
                <a:lnTo>
                  <a:pt x="4987" y="1775"/>
                </a:lnTo>
                <a:lnTo>
                  <a:pt x="4979" y="1790"/>
                </a:lnTo>
                <a:lnTo>
                  <a:pt x="4971" y="1806"/>
                </a:lnTo>
                <a:lnTo>
                  <a:pt x="4963" y="1825"/>
                </a:lnTo>
                <a:lnTo>
                  <a:pt x="4957" y="1842"/>
                </a:lnTo>
                <a:lnTo>
                  <a:pt x="4951" y="1861"/>
                </a:lnTo>
                <a:lnTo>
                  <a:pt x="4944" y="1881"/>
                </a:lnTo>
                <a:lnTo>
                  <a:pt x="4940" y="1901"/>
                </a:lnTo>
                <a:lnTo>
                  <a:pt x="4936" y="1922"/>
                </a:lnTo>
                <a:lnTo>
                  <a:pt x="4932" y="1944"/>
                </a:lnTo>
                <a:lnTo>
                  <a:pt x="4930" y="1967"/>
                </a:lnTo>
                <a:lnTo>
                  <a:pt x="4928" y="1990"/>
                </a:lnTo>
                <a:lnTo>
                  <a:pt x="4927" y="2014"/>
                </a:lnTo>
                <a:lnTo>
                  <a:pt x="4927" y="2039"/>
                </a:lnTo>
                <a:lnTo>
                  <a:pt x="4927" y="2064"/>
                </a:lnTo>
                <a:lnTo>
                  <a:pt x="4928" y="2091"/>
                </a:lnTo>
                <a:lnTo>
                  <a:pt x="4930" y="2117"/>
                </a:lnTo>
                <a:lnTo>
                  <a:pt x="4933" y="2144"/>
                </a:lnTo>
                <a:lnTo>
                  <a:pt x="4937" y="2173"/>
                </a:lnTo>
                <a:lnTo>
                  <a:pt x="4942" y="2201"/>
                </a:lnTo>
                <a:lnTo>
                  <a:pt x="4948" y="2231"/>
                </a:lnTo>
                <a:lnTo>
                  <a:pt x="4949" y="2240"/>
                </a:lnTo>
                <a:lnTo>
                  <a:pt x="4951" y="2249"/>
                </a:lnTo>
                <a:lnTo>
                  <a:pt x="4949" y="2258"/>
                </a:lnTo>
                <a:lnTo>
                  <a:pt x="4948" y="2265"/>
                </a:lnTo>
                <a:lnTo>
                  <a:pt x="4946" y="2273"/>
                </a:lnTo>
                <a:lnTo>
                  <a:pt x="4944" y="2280"/>
                </a:lnTo>
                <a:lnTo>
                  <a:pt x="4938" y="2292"/>
                </a:lnTo>
                <a:lnTo>
                  <a:pt x="4931" y="2305"/>
                </a:lnTo>
                <a:lnTo>
                  <a:pt x="4926" y="2316"/>
                </a:lnTo>
                <a:lnTo>
                  <a:pt x="4922" y="2327"/>
                </a:lnTo>
                <a:lnTo>
                  <a:pt x="4921" y="2332"/>
                </a:lnTo>
                <a:lnTo>
                  <a:pt x="4921" y="2337"/>
                </a:lnTo>
                <a:lnTo>
                  <a:pt x="4926" y="2399"/>
                </a:lnTo>
                <a:lnTo>
                  <a:pt x="4929" y="2436"/>
                </a:lnTo>
                <a:lnTo>
                  <a:pt x="4934" y="2475"/>
                </a:lnTo>
                <a:lnTo>
                  <a:pt x="4938" y="2494"/>
                </a:lnTo>
                <a:lnTo>
                  <a:pt x="4942" y="2513"/>
                </a:lnTo>
                <a:lnTo>
                  <a:pt x="4947" y="2530"/>
                </a:lnTo>
                <a:lnTo>
                  <a:pt x="4954" y="2546"/>
                </a:lnTo>
                <a:lnTo>
                  <a:pt x="4961" y="2561"/>
                </a:lnTo>
                <a:lnTo>
                  <a:pt x="4969" y="2574"/>
                </a:lnTo>
                <a:lnTo>
                  <a:pt x="4974" y="2579"/>
                </a:lnTo>
                <a:lnTo>
                  <a:pt x="4978" y="2585"/>
                </a:lnTo>
                <a:lnTo>
                  <a:pt x="4984" y="2590"/>
                </a:lnTo>
                <a:lnTo>
                  <a:pt x="4989" y="2594"/>
                </a:lnTo>
                <a:lnTo>
                  <a:pt x="4999" y="2597"/>
                </a:lnTo>
                <a:lnTo>
                  <a:pt x="5015" y="2602"/>
                </a:lnTo>
                <a:lnTo>
                  <a:pt x="5031" y="2605"/>
                </a:lnTo>
                <a:lnTo>
                  <a:pt x="5036" y="2606"/>
                </a:lnTo>
                <a:lnTo>
                  <a:pt x="5038" y="2605"/>
                </a:lnTo>
                <a:lnTo>
                  <a:pt x="5055" y="2792"/>
                </a:lnTo>
                <a:lnTo>
                  <a:pt x="5058" y="2800"/>
                </a:lnTo>
                <a:lnTo>
                  <a:pt x="5062" y="2806"/>
                </a:lnTo>
                <a:lnTo>
                  <a:pt x="5070" y="2818"/>
                </a:lnTo>
                <a:lnTo>
                  <a:pt x="5078" y="2828"/>
                </a:lnTo>
                <a:lnTo>
                  <a:pt x="5087" y="2838"/>
                </a:lnTo>
                <a:lnTo>
                  <a:pt x="5097" y="2849"/>
                </a:lnTo>
                <a:lnTo>
                  <a:pt x="5105" y="2861"/>
                </a:lnTo>
                <a:lnTo>
                  <a:pt x="5109" y="2869"/>
                </a:lnTo>
                <a:lnTo>
                  <a:pt x="5112" y="2877"/>
                </a:lnTo>
                <a:lnTo>
                  <a:pt x="5115" y="2887"/>
                </a:lnTo>
                <a:lnTo>
                  <a:pt x="5117" y="2897"/>
                </a:lnTo>
                <a:lnTo>
                  <a:pt x="5071" y="2908"/>
                </a:lnTo>
                <a:lnTo>
                  <a:pt x="5055" y="2942"/>
                </a:lnTo>
                <a:lnTo>
                  <a:pt x="5036" y="2980"/>
                </a:lnTo>
                <a:lnTo>
                  <a:pt x="5026" y="3000"/>
                </a:lnTo>
                <a:lnTo>
                  <a:pt x="5014" y="3020"/>
                </a:lnTo>
                <a:lnTo>
                  <a:pt x="5002" y="3037"/>
                </a:lnTo>
                <a:lnTo>
                  <a:pt x="4990" y="3052"/>
                </a:lnTo>
                <a:lnTo>
                  <a:pt x="5169" y="3128"/>
                </a:lnTo>
                <a:lnTo>
                  <a:pt x="5371" y="3214"/>
                </a:lnTo>
                <a:lnTo>
                  <a:pt x="5394" y="3224"/>
                </a:lnTo>
                <a:lnTo>
                  <a:pt x="5417" y="3233"/>
                </a:lnTo>
                <a:lnTo>
                  <a:pt x="5467" y="3250"/>
                </a:lnTo>
                <a:lnTo>
                  <a:pt x="5517" y="3267"/>
                </a:lnTo>
                <a:lnTo>
                  <a:pt x="5542" y="3277"/>
                </a:lnTo>
                <a:lnTo>
                  <a:pt x="5567" y="3287"/>
                </a:lnTo>
                <a:lnTo>
                  <a:pt x="5593" y="3299"/>
                </a:lnTo>
                <a:lnTo>
                  <a:pt x="5618" y="3311"/>
                </a:lnTo>
                <a:lnTo>
                  <a:pt x="5642" y="3324"/>
                </a:lnTo>
                <a:lnTo>
                  <a:pt x="5667" y="3338"/>
                </a:lnTo>
                <a:lnTo>
                  <a:pt x="5690" y="3354"/>
                </a:lnTo>
                <a:lnTo>
                  <a:pt x="5712" y="3373"/>
                </a:lnTo>
                <a:lnTo>
                  <a:pt x="5734" y="3392"/>
                </a:lnTo>
                <a:lnTo>
                  <a:pt x="5744" y="3402"/>
                </a:lnTo>
                <a:lnTo>
                  <a:pt x="5754" y="3413"/>
                </a:lnTo>
                <a:lnTo>
                  <a:pt x="5763" y="3425"/>
                </a:lnTo>
                <a:lnTo>
                  <a:pt x="5772" y="3438"/>
                </a:lnTo>
                <a:lnTo>
                  <a:pt x="5780" y="3450"/>
                </a:lnTo>
                <a:lnTo>
                  <a:pt x="5788" y="3463"/>
                </a:lnTo>
                <a:lnTo>
                  <a:pt x="5796" y="3477"/>
                </a:lnTo>
                <a:lnTo>
                  <a:pt x="5803" y="3491"/>
                </a:lnTo>
                <a:lnTo>
                  <a:pt x="5810" y="3507"/>
                </a:lnTo>
                <a:lnTo>
                  <a:pt x="5815" y="3523"/>
                </a:lnTo>
                <a:lnTo>
                  <a:pt x="5821" y="3540"/>
                </a:lnTo>
                <a:lnTo>
                  <a:pt x="5821" y="3558"/>
                </a:lnTo>
                <a:lnTo>
                  <a:pt x="5822" y="3635"/>
                </a:lnTo>
                <a:lnTo>
                  <a:pt x="5824" y="3733"/>
                </a:lnTo>
                <a:lnTo>
                  <a:pt x="5825" y="3764"/>
                </a:lnTo>
                <a:lnTo>
                  <a:pt x="6523" y="3764"/>
                </a:lnTo>
                <a:lnTo>
                  <a:pt x="6524" y="3725"/>
                </a:lnTo>
                <a:lnTo>
                  <a:pt x="6524" y="3679"/>
                </a:lnTo>
                <a:lnTo>
                  <a:pt x="6522" y="3582"/>
                </a:lnTo>
                <a:lnTo>
                  <a:pt x="6519" y="3488"/>
                </a:lnTo>
                <a:lnTo>
                  <a:pt x="6518" y="3416"/>
                </a:lnTo>
                <a:close/>
              </a:path>
            </a:pathLst>
          </a:custGeom>
          <a:solidFill>
            <a:schemeClr val="accent1"/>
          </a:solidFill>
          <a:ln>
            <a:noFill/>
          </a:ln>
        </p:spPr>
        <p:txBody>
          <a:bodyPr lIns="112864" tIns="56432" rIns="112864" bIns="56432"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
        <p:nvSpPr>
          <p:cNvPr id="108573" name="矩形 17"/>
          <p:cNvSpPr>
            <a:spLocks noChangeArrowheads="1"/>
          </p:cNvSpPr>
          <p:nvPr/>
        </p:nvSpPr>
        <p:spPr bwMode="auto">
          <a:xfrm>
            <a:off x="8499428" y="3454034"/>
            <a:ext cx="2311099" cy="1775960"/>
          </a:xfrm>
          <a:prstGeom prst="rect">
            <a:avLst/>
          </a:prstGeom>
          <a:noFill/>
          <a:ln w="9525">
            <a:noFill/>
            <a:miter lim="800000"/>
          </a:ln>
        </p:spPr>
        <p:txBody>
          <a:bodyPr lIns="112864" tIns="56432" rIns="112864" bIns="56432">
            <a:spAutoFit/>
          </a:bodyPr>
          <a:lstStyle/>
          <a:p>
            <a:pPr eaLnBrk="0" hangingPunct="0">
              <a:lnSpc>
                <a:spcPct val="150000"/>
              </a:lnSpc>
            </a:pPr>
            <a:r>
              <a:rPr lang="zh-CN" altLang="en-US" dirty="0" smtClean="0">
                <a:solidFill>
                  <a:srgbClr val="000000"/>
                </a:solidFill>
                <a:latin typeface="微软雅黑" panose="020B0503020204020204" pitchFamily="34" charset="-122"/>
                <a:ea typeface="微软雅黑" panose="020B0503020204020204" pitchFamily="34" charset="-122"/>
                <a:sym typeface="Calibri" panose="020F0502020204030204" pitchFamily="34" charset="0"/>
              </a:rPr>
              <a:t>现在</a:t>
            </a:r>
            <a:r>
              <a:rPr lang="zh-CN" altLang="en-US" dirty="0">
                <a:solidFill>
                  <a:srgbClr val="000000"/>
                </a:solidFill>
                <a:latin typeface="微软雅黑" panose="020B0503020204020204" pitchFamily="34" charset="-122"/>
                <a:ea typeface="微软雅黑" panose="020B0503020204020204" pitchFamily="34" charset="-122"/>
                <a:sym typeface="Calibri" panose="020F0502020204030204" pitchFamily="34" charset="0"/>
              </a:rPr>
              <a:t>从交易到清算直通式处理，</a:t>
            </a:r>
            <a:r>
              <a:rPr lang="zh-CN" altLang="en-US" b="1" dirty="0">
                <a:solidFill>
                  <a:srgbClr val="000000"/>
                </a:solidFill>
                <a:latin typeface="微软雅黑" panose="020B0503020204020204" pitchFamily="34" charset="-122"/>
                <a:ea typeface="微软雅黑" panose="020B0503020204020204" pitchFamily="34" charset="-122"/>
                <a:sym typeface="Calibri" panose="020F0502020204030204" pitchFamily="34" charset="0"/>
              </a:rPr>
              <a:t>提高资金清算结算效率，保障资产安全。</a:t>
            </a:r>
          </a:p>
        </p:txBody>
      </p:sp>
      <p:cxnSp>
        <p:nvCxnSpPr>
          <p:cNvPr id="42" name="直接连接符 41"/>
          <p:cNvCxnSpPr/>
          <p:nvPr/>
        </p:nvCxnSpPr>
        <p:spPr>
          <a:xfrm>
            <a:off x="1746935" y="4833469"/>
            <a:ext cx="5424310" cy="0"/>
          </a:xfrm>
          <a:prstGeom prst="line">
            <a:avLst/>
          </a:prstGeom>
          <a:ln w="34925"/>
        </p:spPr>
        <p:style>
          <a:lnRef idx="1">
            <a:schemeClr val="accent1"/>
          </a:lnRef>
          <a:fillRef idx="0">
            <a:schemeClr val="accent1"/>
          </a:fillRef>
          <a:effectRef idx="0">
            <a:schemeClr val="accent1"/>
          </a:effectRef>
          <a:fontRef idx="minor">
            <a:schemeClr val="tx1"/>
          </a:fontRef>
        </p:style>
      </p:cxnSp>
      <p:sp>
        <p:nvSpPr>
          <p:cNvPr id="43" name="云形 42"/>
          <p:cNvSpPr/>
          <p:nvPr/>
        </p:nvSpPr>
        <p:spPr>
          <a:xfrm>
            <a:off x="2298466" y="5085964"/>
            <a:ext cx="4501987" cy="576078"/>
          </a:xfrm>
          <a:prstGeom prst="cloud">
            <a:avLst/>
          </a:prstGeom>
          <a:gradFill>
            <a:gsLst>
              <a:gs pos="0">
                <a:srgbClr val="FECF40"/>
              </a:gs>
              <a:gs pos="100000">
                <a:srgbClr val="846C2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112864" tIns="56432" rIns="112864" bIns="56432" anchor="ctr">
            <a:scene3d>
              <a:camera prst="orthographicFront"/>
              <a:lightRig rig="threePt" dir="t"/>
            </a:scene3d>
            <a:sp3d>
              <a:contourClr>
                <a:srgbClr val="FFFFFF"/>
              </a:contourClr>
            </a:sp3d>
          </a:bodyPr>
          <a:lstStyle/>
          <a:p>
            <a:pPr algn="ctr" fontAlgn="auto">
              <a:spcBef>
                <a:spcPts val="0"/>
              </a:spcBef>
              <a:spcAft>
                <a:spcPts val="0"/>
              </a:spcAft>
              <a:defRPr/>
            </a:pPr>
            <a:r>
              <a:rPr lang="zh-CN" altLang="en-US" b="1" dirty="0">
                <a:solidFill>
                  <a:schemeClr val="tx1"/>
                </a:solidFill>
                <a:latin typeface="微软雅黑" panose="020B0503020204020204" pitchFamily="34" charset="-122"/>
                <a:ea typeface="微软雅黑" panose="020B0503020204020204" pitchFamily="34" charset="-122"/>
              </a:rPr>
              <a:t>实时、逐笔、全额</a:t>
            </a:r>
          </a:p>
        </p:txBody>
      </p:sp>
      <p:grpSp>
        <p:nvGrpSpPr>
          <p:cNvPr id="2" name="组合 44"/>
          <p:cNvGrpSpPr/>
          <p:nvPr/>
        </p:nvGrpSpPr>
        <p:grpSpPr bwMode="auto">
          <a:xfrm>
            <a:off x="334391" y="109564"/>
            <a:ext cx="8876187" cy="1214584"/>
            <a:chOff x="546100" y="-184150"/>
            <a:chExt cx="6285501" cy="1214438"/>
          </a:xfrm>
        </p:grpSpPr>
        <p:grpSp>
          <p:nvGrpSpPr>
            <p:cNvPr id="3" name="Group 16"/>
            <p:cNvGrpSpPr/>
            <p:nvPr/>
          </p:nvGrpSpPr>
          <p:grpSpPr bwMode="auto">
            <a:xfrm>
              <a:off x="546100" y="-184150"/>
              <a:ext cx="4221415" cy="1214438"/>
              <a:chOff x="0" y="0"/>
              <a:chExt cx="4221131" cy="1217711"/>
            </a:xfrm>
          </p:grpSpPr>
          <p:grpSp>
            <p:nvGrpSpPr>
              <p:cNvPr id="4" name="Group 17"/>
              <p:cNvGrpSpPr/>
              <p:nvPr/>
            </p:nvGrpSpPr>
            <p:grpSpPr bwMode="auto">
              <a:xfrm>
                <a:off x="0" y="0"/>
                <a:ext cx="2653548" cy="1217711"/>
                <a:chOff x="0" y="0"/>
                <a:chExt cx="2653548" cy="1217711"/>
              </a:xfrm>
            </p:grpSpPr>
            <p:sp>
              <p:nvSpPr>
                <p:cNvPr id="108583" name="椭圆 30"/>
                <p:cNvSpPr>
                  <a:spLocks noChangeArrowheads="1"/>
                </p:cNvSpPr>
                <p:nvPr/>
              </p:nvSpPr>
              <p:spPr bwMode="auto">
                <a:xfrm>
                  <a:off x="0" y="618546"/>
                  <a:ext cx="620731" cy="599165"/>
                </a:xfrm>
                <a:prstGeom prst="ellipse">
                  <a:avLst/>
                </a:prstGeom>
                <a:solidFill>
                  <a:srgbClr val="FFC000"/>
                </a:solidFill>
                <a:ln w="9525">
                  <a:noFill/>
                  <a:round/>
                </a:ln>
              </p:spPr>
              <p:txBody>
                <a:bodyPr anchor="ctr"/>
                <a:lstStyle/>
                <a:p>
                  <a:pPr algn="ctr"/>
                  <a:endParaRPr lang="zh-CN" altLang="zh-CN" sz="1400">
                    <a:solidFill>
                      <a:srgbClr val="FFFFFF"/>
                    </a:solidFill>
                    <a:latin typeface="宋体" panose="02010600030101010101" pitchFamily="2" charset="-122"/>
                    <a:sym typeface="宋体" panose="02010600030101010101" pitchFamily="2" charset="-122"/>
                  </a:endParaRPr>
                </a:p>
              </p:txBody>
            </p:sp>
            <p:sp>
              <p:nvSpPr>
                <p:cNvPr id="108584" name="TextBox 31"/>
                <p:cNvSpPr>
                  <a:spLocks noChangeArrowheads="1"/>
                </p:cNvSpPr>
                <p:nvPr/>
              </p:nvSpPr>
              <p:spPr bwMode="auto">
                <a:xfrm>
                  <a:off x="103613" y="0"/>
                  <a:ext cx="2549935" cy="1126276"/>
                </a:xfrm>
                <a:prstGeom prst="rect">
                  <a:avLst/>
                </a:prstGeom>
                <a:noFill/>
                <a:ln w="9525">
                  <a:noFill/>
                  <a:miter lim="800000"/>
                </a:ln>
              </p:spPr>
              <p:txBody>
                <a:bodyPr>
                  <a:spAutoFit/>
                </a:bodyPr>
                <a:lstStyle/>
                <a:p>
                  <a:endParaRPr lang="zh-CN" altLang="en-US" sz="6700" dirty="0">
                    <a:solidFill>
                      <a:srgbClr val="000000"/>
                    </a:solidFill>
                    <a:sym typeface="Calibri" panose="020F0502020204030204" pitchFamily="34" charset="0"/>
                  </a:endParaRPr>
                </a:p>
              </p:txBody>
            </p:sp>
          </p:grpSp>
          <p:sp>
            <p:nvSpPr>
              <p:cNvPr id="108582" name="直接连接符 21"/>
              <p:cNvSpPr>
                <a:spLocks noChangeShapeType="1"/>
              </p:cNvSpPr>
              <p:nvPr/>
            </p:nvSpPr>
            <p:spPr bwMode="auto">
              <a:xfrm>
                <a:off x="620731" y="1024061"/>
                <a:ext cx="3600400" cy="1"/>
              </a:xfrm>
              <a:prstGeom prst="line">
                <a:avLst/>
              </a:prstGeom>
              <a:noFill/>
              <a:ln w="19050">
                <a:solidFill>
                  <a:srgbClr val="002060"/>
                </a:solidFill>
                <a:bevel/>
              </a:ln>
            </p:spPr>
            <p:txBody>
              <a:bodyPr/>
              <a:lstStyle/>
              <a:p>
                <a:endParaRPr lang="zh-CN" altLang="en-US"/>
              </a:p>
            </p:txBody>
          </p:sp>
        </p:grpSp>
        <p:sp>
          <p:nvSpPr>
            <p:cNvPr id="108580" name="TextBox 22"/>
            <p:cNvSpPr>
              <a:spLocks noChangeArrowheads="1"/>
            </p:cNvSpPr>
            <p:nvPr/>
          </p:nvSpPr>
          <p:spPr bwMode="auto">
            <a:xfrm>
              <a:off x="1910494" y="375658"/>
              <a:ext cx="4921107" cy="553931"/>
            </a:xfrm>
            <a:prstGeom prst="rect">
              <a:avLst/>
            </a:prstGeom>
            <a:noFill/>
            <a:ln w="9525">
              <a:noFill/>
              <a:miter lim="800000"/>
            </a:ln>
          </p:spPr>
          <p:txBody>
            <a:bodyPr>
              <a:spAutoFit/>
            </a:bodyPr>
            <a:lstStyle/>
            <a:p>
              <a:r>
                <a:rPr lang="zh-CN" altLang="en-US" sz="3000" b="1" dirty="0">
                  <a:solidFill>
                    <a:srgbClr val="262626"/>
                  </a:solidFill>
                  <a:latin typeface="微软雅黑" panose="020B0503020204020204" pitchFamily="34" charset="-122"/>
                  <a:ea typeface="微软雅黑" panose="020B0503020204020204" pitchFamily="34" charset="-122"/>
                  <a:sym typeface="微软雅黑" panose="020B0503020204020204" pitchFamily="34" charset="-122"/>
                </a:rPr>
                <a:t>与原业务的区别</a:t>
              </a:r>
              <a:r>
                <a:rPr lang="en-US" altLang="zh-CN" sz="3000" b="1" dirty="0">
                  <a:solidFill>
                    <a:srgbClr val="262626"/>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3000" b="1" dirty="0">
                  <a:solidFill>
                    <a:srgbClr val="262626"/>
                  </a:solidFill>
                  <a:latin typeface="微软雅黑" panose="020B0503020204020204" pitchFamily="34" charset="-122"/>
                  <a:ea typeface="微软雅黑" panose="020B0503020204020204" pitchFamily="34" charset="-122"/>
                  <a:sym typeface="微软雅黑" panose="020B0503020204020204" pitchFamily="34" charset="-122"/>
                </a:rPr>
                <a:t>票款对付（</a:t>
              </a:r>
              <a:r>
                <a:rPr lang="en-US" altLang="zh-CN" sz="3000" b="1" dirty="0">
                  <a:solidFill>
                    <a:srgbClr val="262626"/>
                  </a:solidFill>
                  <a:latin typeface="微软雅黑" panose="020B0503020204020204" pitchFamily="34" charset="-122"/>
                  <a:ea typeface="微软雅黑" panose="020B0503020204020204" pitchFamily="34" charset="-122"/>
                  <a:sym typeface="微软雅黑" panose="020B0503020204020204" pitchFamily="34" charset="-122"/>
                </a:rPr>
                <a:t>DVP)</a:t>
              </a:r>
              <a:endParaRPr lang="zh-CN" altLang="en-US" sz="3000" b="1" dirty="0">
                <a:solidFill>
                  <a:srgbClr val="262626"/>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sp>
        <p:nvSpPr>
          <p:cNvPr id="41" name="TextBox 31"/>
          <p:cNvSpPr/>
          <p:nvPr/>
        </p:nvSpPr>
        <p:spPr>
          <a:xfrm>
            <a:off x="95321" y="140472"/>
            <a:ext cx="2831946" cy="1483572"/>
          </a:xfrm>
          <a:prstGeom prst="rect">
            <a:avLst/>
          </a:prstGeom>
          <a:noFill/>
          <a:ln w="9525">
            <a:noFill/>
          </a:ln>
        </p:spPr>
        <p:txBody>
          <a:bodyPr wrap="square" lIns="112864" tIns="56432" rIns="112864" bIns="56432">
            <a:spAutoFit/>
          </a:bodyPr>
          <a:lstStyle/>
          <a:p>
            <a:pPr lvl="0" eaLnBrk="1" hangingPunct="1"/>
            <a:r>
              <a:rPr lang="en-US" altLang="zh-CN" sz="8900" b="1" dirty="0" smtClean="0">
                <a:solidFill>
                  <a:srgbClr val="002060"/>
                </a:solidFill>
                <a:latin typeface="Times New Roman" panose="02020603050405020304" pitchFamily="18" charset="0"/>
                <a:sym typeface="Times New Roman" panose="02020603050405020304" pitchFamily="18" charset="0"/>
              </a:rPr>
              <a:t>1.</a:t>
            </a:r>
            <a:r>
              <a:rPr lang="en-US" altLang="zh-CN" sz="6700" b="1" dirty="0" smtClean="0">
                <a:solidFill>
                  <a:srgbClr val="002060"/>
                </a:solidFill>
                <a:latin typeface="Times New Roman" panose="02020603050405020304" pitchFamily="18" charset="0"/>
                <a:sym typeface="Times New Roman" panose="02020603050405020304" pitchFamily="18" charset="0"/>
              </a:rPr>
              <a:t>9</a:t>
            </a:r>
            <a:r>
              <a:rPr lang="en-US" altLang="zh-CN" sz="5900" b="1" dirty="0" smtClean="0">
                <a:solidFill>
                  <a:srgbClr val="002060"/>
                </a:solidFill>
                <a:latin typeface="Times New Roman" panose="02020603050405020304" pitchFamily="18" charset="0"/>
                <a:sym typeface="Times New Roman" panose="02020603050405020304" pitchFamily="18" charset="0"/>
              </a:rPr>
              <a:t>.2</a:t>
            </a:r>
            <a:endParaRPr lang="zh-CN" altLang="en-US" sz="5900" dirty="0">
              <a:sym typeface="Calibri" panose="020F0502020204030204" pitchFamily="34" charset="0"/>
            </a:endParaRPr>
          </a:p>
        </p:txBody>
      </p:sp>
    </p:spTree>
    <p:extLst>
      <p:ext uri="{BB962C8B-B14F-4D97-AF65-F5344CB8AC3E}">
        <p14:creationId xmlns:p14="http://schemas.microsoft.com/office/powerpoint/2010/main" val="397782735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椭圆 30"/>
          <p:cNvSpPr>
            <a:spLocks noChangeArrowheads="1"/>
          </p:cNvSpPr>
          <p:nvPr/>
        </p:nvSpPr>
        <p:spPr bwMode="auto">
          <a:xfrm>
            <a:off x="10145980" y="498590"/>
            <a:ext cx="1176713" cy="943194"/>
          </a:xfrm>
          <a:prstGeom prst="ellipse">
            <a:avLst/>
          </a:prstGeom>
          <a:solidFill>
            <a:srgbClr val="FFC000"/>
          </a:solidFill>
          <a:ln w="9525">
            <a:noFill/>
            <a:round/>
          </a:ln>
        </p:spPr>
        <p:txBody>
          <a:bodyPr lIns="112864" tIns="56432" rIns="112864" bIns="56432" anchor="ctr"/>
          <a:lstStyle/>
          <a:p>
            <a:pPr algn="ctr"/>
            <a:endParaRPr lang="zh-CN" altLang="en-US" sz="1400">
              <a:solidFill>
                <a:srgbClr val="FFFFFF"/>
              </a:solidFill>
              <a:latin typeface="宋体" panose="02010600030101010101" pitchFamily="2" charset="-122"/>
              <a:sym typeface="宋体" panose="02010600030101010101" pitchFamily="2" charset="-122"/>
            </a:endParaRPr>
          </a:p>
        </p:txBody>
      </p:sp>
      <p:sp>
        <p:nvSpPr>
          <p:cNvPr id="109571" name="矩形 27"/>
          <p:cNvSpPr>
            <a:spLocks noChangeArrowheads="1"/>
          </p:cNvSpPr>
          <p:nvPr/>
        </p:nvSpPr>
        <p:spPr bwMode="auto">
          <a:xfrm>
            <a:off x="10583" y="6276842"/>
            <a:ext cx="12179830" cy="574808"/>
          </a:xfrm>
          <a:prstGeom prst="rect">
            <a:avLst/>
          </a:prstGeom>
          <a:solidFill>
            <a:srgbClr val="002060"/>
          </a:solidFill>
          <a:ln w="9525">
            <a:noFill/>
            <a:miter lim="800000"/>
          </a:ln>
        </p:spPr>
        <p:txBody>
          <a:bodyPr lIns="112864" tIns="56432" rIns="112864" bIns="56432" anchor="ctr"/>
          <a:lstStyle/>
          <a:p>
            <a:pPr algn="ctr"/>
            <a:endParaRPr lang="zh-CN" altLang="en-US">
              <a:solidFill>
                <a:srgbClr val="FFFFFF"/>
              </a:solidFill>
              <a:latin typeface="宋体" panose="02010600030101010101" pitchFamily="2" charset="-122"/>
              <a:sym typeface="宋体" panose="02010600030101010101" pitchFamily="2" charset="-122"/>
            </a:endParaRPr>
          </a:p>
        </p:txBody>
      </p:sp>
      <p:sp>
        <p:nvSpPr>
          <p:cNvPr id="109572" name="矩形 28"/>
          <p:cNvSpPr>
            <a:spLocks noChangeArrowheads="1"/>
          </p:cNvSpPr>
          <p:nvPr/>
        </p:nvSpPr>
        <p:spPr bwMode="auto">
          <a:xfrm>
            <a:off x="10583" y="6264139"/>
            <a:ext cx="12179830" cy="125441"/>
          </a:xfrm>
          <a:prstGeom prst="rect">
            <a:avLst/>
          </a:prstGeom>
          <a:solidFill>
            <a:srgbClr val="595959"/>
          </a:solidFill>
          <a:ln w="9525">
            <a:noFill/>
            <a:miter lim="800000"/>
          </a:ln>
        </p:spPr>
        <p:txBody>
          <a:bodyPr lIns="112864" tIns="56432" rIns="112864" bIns="56432" anchor="ctr"/>
          <a:lstStyle/>
          <a:p>
            <a:pPr algn="ctr"/>
            <a:endParaRPr lang="zh-CN" altLang="en-US">
              <a:solidFill>
                <a:srgbClr val="FFFFFF"/>
              </a:solidFill>
              <a:latin typeface="宋体" panose="02010600030101010101" pitchFamily="2" charset="-122"/>
              <a:sym typeface="宋体" panose="02010600030101010101" pitchFamily="2" charset="-122"/>
            </a:endParaRPr>
          </a:p>
        </p:txBody>
      </p:sp>
      <p:sp>
        <p:nvSpPr>
          <p:cNvPr id="109573" name="矩形 3"/>
          <p:cNvSpPr>
            <a:spLocks noChangeArrowheads="1"/>
          </p:cNvSpPr>
          <p:nvPr/>
        </p:nvSpPr>
        <p:spPr bwMode="auto">
          <a:xfrm>
            <a:off x="10918463" y="900321"/>
            <a:ext cx="1271950" cy="431900"/>
          </a:xfrm>
          <a:prstGeom prst="rect">
            <a:avLst/>
          </a:prstGeom>
          <a:solidFill>
            <a:srgbClr val="002060"/>
          </a:solidFill>
          <a:ln w="9525">
            <a:noFill/>
            <a:miter lim="800000"/>
          </a:ln>
        </p:spPr>
        <p:txBody>
          <a:bodyPr lIns="112864" tIns="56432" rIns="112864" bIns="56432" anchor="ctr"/>
          <a:lstStyle/>
          <a:p>
            <a:pPr algn="ctr"/>
            <a:fld id="{3C2A1EB9-9779-4944-8B2C-1088BD6C51C2}" type="slidenum">
              <a:rPr lang="zh-CN" altLang="zh-CN" b="1">
                <a:solidFill>
                  <a:srgbClr val="FFFFFF"/>
                </a:solidFill>
                <a:ea typeface="方正兰亭细黑_GBK"/>
                <a:cs typeface="方正兰亭细黑_GBK"/>
              </a:rPr>
              <a:pPr algn="ctr"/>
              <a:t>42</a:t>
            </a:fld>
            <a:endParaRPr lang="zh-CN" altLang="zh-CN" b="1">
              <a:solidFill>
                <a:srgbClr val="FFFFFF"/>
              </a:solidFill>
              <a:ea typeface="方正兰亭细黑_GBK"/>
              <a:cs typeface="方正兰亭细黑_GBK"/>
            </a:endParaRPr>
          </a:p>
        </p:txBody>
      </p:sp>
      <p:sp>
        <p:nvSpPr>
          <p:cNvPr id="109574" name="矩形 4"/>
          <p:cNvSpPr>
            <a:spLocks noChangeArrowheads="1"/>
          </p:cNvSpPr>
          <p:nvPr/>
        </p:nvSpPr>
        <p:spPr bwMode="auto">
          <a:xfrm>
            <a:off x="10810527" y="900321"/>
            <a:ext cx="74074" cy="431900"/>
          </a:xfrm>
          <a:prstGeom prst="rect">
            <a:avLst/>
          </a:prstGeom>
          <a:solidFill>
            <a:srgbClr val="002060"/>
          </a:solidFill>
          <a:ln w="9525">
            <a:noFill/>
            <a:miter lim="800000"/>
          </a:ln>
        </p:spPr>
        <p:txBody>
          <a:bodyPr lIns="112864" tIns="56432" rIns="112864" bIns="56432" anchor="ctr"/>
          <a:lstStyle/>
          <a:p>
            <a:pPr algn="ctr"/>
            <a:endParaRPr lang="zh-CN" altLang="zh-CN">
              <a:solidFill>
                <a:srgbClr val="FFFFFF"/>
              </a:solidFill>
              <a:ea typeface="方正兰亭细黑_GBK"/>
              <a:cs typeface="方正兰亭细黑_GBK"/>
            </a:endParaRPr>
          </a:p>
        </p:txBody>
      </p:sp>
      <p:sp>
        <p:nvSpPr>
          <p:cNvPr id="109575" name="矩形 5"/>
          <p:cNvSpPr>
            <a:spLocks noChangeArrowheads="1"/>
          </p:cNvSpPr>
          <p:nvPr/>
        </p:nvSpPr>
        <p:spPr bwMode="auto">
          <a:xfrm>
            <a:off x="10711057" y="1103569"/>
            <a:ext cx="63492" cy="225478"/>
          </a:xfrm>
          <a:prstGeom prst="rect">
            <a:avLst/>
          </a:prstGeom>
          <a:solidFill>
            <a:srgbClr val="002060"/>
          </a:solidFill>
          <a:ln w="9525">
            <a:noFill/>
            <a:miter lim="800000"/>
          </a:ln>
        </p:spPr>
        <p:txBody>
          <a:bodyPr lIns="112864" tIns="56432" rIns="112864" bIns="56432" anchor="ctr"/>
          <a:lstStyle/>
          <a:p>
            <a:pPr algn="ctr"/>
            <a:endParaRPr lang="zh-CN" altLang="zh-CN">
              <a:solidFill>
                <a:srgbClr val="FFFFFF"/>
              </a:solidFill>
              <a:ea typeface="方正兰亭细黑_GBK"/>
              <a:cs typeface="方正兰亭细黑_GBK"/>
            </a:endParaRPr>
          </a:p>
        </p:txBody>
      </p:sp>
      <p:sp>
        <p:nvSpPr>
          <p:cNvPr id="19" name=" 8"/>
          <p:cNvSpPr/>
          <p:nvPr/>
        </p:nvSpPr>
        <p:spPr bwMode="auto">
          <a:xfrm>
            <a:off x="3645591" y="3722665"/>
            <a:ext cx="929813" cy="1350406"/>
          </a:xfrm>
          <a:custGeom>
            <a:avLst/>
            <a:gdLst>
              <a:gd name="T0" fmla="*/ 1052180 w 1822450"/>
              <a:gd name="T1" fmla="*/ 1891814 h 1912938"/>
              <a:gd name="T2" fmla="*/ 834486 w 1822450"/>
              <a:gd name="T3" fmla="*/ 1843067 h 1912938"/>
              <a:gd name="T4" fmla="*/ 702457 w 1822450"/>
              <a:gd name="T5" fmla="*/ 1904601 h 1912938"/>
              <a:gd name="T6" fmla="*/ 1654740 w 1822450"/>
              <a:gd name="T7" fmla="*/ 1644404 h 1912938"/>
              <a:gd name="T8" fmla="*/ 1553494 w 1822450"/>
              <a:gd name="T9" fmla="*/ 1640423 h 1912938"/>
              <a:gd name="T10" fmla="*/ 1385313 w 1822450"/>
              <a:gd name="T11" fmla="*/ 1639229 h 1912938"/>
              <a:gd name="T12" fmla="*/ 1338497 w 1822450"/>
              <a:gd name="T13" fmla="*/ 1607788 h 1912938"/>
              <a:gd name="T14" fmla="*/ 436229 w 1822450"/>
              <a:gd name="T15" fmla="*/ 1649976 h 1912938"/>
              <a:gd name="T16" fmla="*/ 265376 w 1822450"/>
              <a:gd name="T17" fmla="*/ 1639229 h 1912938"/>
              <a:gd name="T18" fmla="*/ 148309 w 1822450"/>
              <a:gd name="T19" fmla="*/ 1649577 h 1912938"/>
              <a:gd name="T20" fmla="*/ 624432 w 1822450"/>
              <a:gd name="T21" fmla="*/ 1289910 h 1912938"/>
              <a:gd name="T22" fmla="*/ 583933 w 1822450"/>
              <a:gd name="T23" fmla="*/ 1302672 h 1912938"/>
              <a:gd name="T24" fmla="*/ 1245239 w 1822450"/>
              <a:gd name="T25" fmla="*/ 1301091 h 1912938"/>
              <a:gd name="T26" fmla="*/ 1203152 w 1822450"/>
              <a:gd name="T27" fmla="*/ 1281551 h 1912938"/>
              <a:gd name="T28" fmla="*/ 110393 w 1822450"/>
              <a:gd name="T29" fmla="*/ 1147347 h 1912938"/>
              <a:gd name="T30" fmla="*/ 86508 w 1822450"/>
              <a:gd name="T31" fmla="*/ 1182918 h 1912938"/>
              <a:gd name="T32" fmla="*/ 1760008 w 1822450"/>
              <a:gd name="T33" fmla="*/ 1169884 h 1912938"/>
              <a:gd name="T34" fmla="*/ 1709636 w 1822450"/>
              <a:gd name="T35" fmla="*/ 1166651 h 1912938"/>
              <a:gd name="T36" fmla="*/ 366123 w 1822450"/>
              <a:gd name="T37" fmla="*/ 583339 h 1912938"/>
              <a:gd name="T38" fmla="*/ 468306 w 1822450"/>
              <a:gd name="T39" fmla="*/ 1328065 h 1912938"/>
              <a:gd name="T40" fmla="*/ 96264 w 1822450"/>
              <a:gd name="T41" fmla="*/ 768237 h 1912938"/>
              <a:gd name="T42" fmla="*/ 1183 w 1822450"/>
              <a:gd name="T43" fmla="*/ 654059 h 1912938"/>
              <a:gd name="T44" fmla="*/ 1654601 w 1822450"/>
              <a:gd name="T45" fmla="*/ 539486 h 1912938"/>
              <a:gd name="T46" fmla="*/ 1777799 w 1822450"/>
              <a:gd name="T47" fmla="*/ 1076207 h 1912938"/>
              <a:gd name="T48" fmla="*/ 1669211 w 1822450"/>
              <a:gd name="T49" fmla="*/ 1082926 h 1912938"/>
              <a:gd name="T50" fmla="*/ 1379381 w 1822450"/>
              <a:gd name="T51" fmla="*/ 1258406 h 1912938"/>
              <a:gd name="T52" fmla="*/ 1596951 w 1822450"/>
              <a:gd name="T53" fmla="*/ 534744 h 1912938"/>
              <a:gd name="T54" fmla="*/ 1341509 w 1822450"/>
              <a:gd name="T55" fmla="*/ 631970 h 1912938"/>
              <a:gd name="T56" fmla="*/ 1211058 w 1822450"/>
              <a:gd name="T57" fmla="*/ 878592 h 1912938"/>
              <a:gd name="T58" fmla="*/ 913390 w 1822450"/>
              <a:gd name="T59" fmla="*/ 1388436 h 1912938"/>
              <a:gd name="T60" fmla="*/ 620862 w 1822450"/>
              <a:gd name="T61" fmla="*/ 1012575 h 1912938"/>
              <a:gd name="T62" fmla="*/ 490410 w 1822450"/>
              <a:gd name="T63" fmla="*/ 658450 h 1912938"/>
              <a:gd name="T64" fmla="*/ 791239 w 1822450"/>
              <a:gd name="T65" fmla="*/ 477436 h 1912938"/>
              <a:gd name="T66" fmla="*/ 930565 w 1822450"/>
              <a:gd name="T67" fmla="*/ 340686 h 1912938"/>
              <a:gd name="T68" fmla="*/ 1525019 w 1822450"/>
              <a:gd name="T69" fmla="*/ 348987 h 1912938"/>
              <a:gd name="T70" fmla="*/ 1543211 w 1822450"/>
              <a:gd name="T71" fmla="*/ 320925 h 1912938"/>
              <a:gd name="T72" fmla="*/ 361253 w 1822450"/>
              <a:gd name="T73" fmla="*/ 309859 h 1912938"/>
              <a:gd name="T74" fmla="*/ 388900 w 1822450"/>
              <a:gd name="T75" fmla="*/ 340686 h 1912938"/>
              <a:gd name="T76" fmla="*/ 1589483 w 1822450"/>
              <a:gd name="T77" fmla="*/ 183386 h 1912938"/>
              <a:gd name="T78" fmla="*/ 1537279 w 1822450"/>
              <a:gd name="T79" fmla="*/ 257688 h 1912938"/>
              <a:gd name="T80" fmla="*/ 1630219 w 1822450"/>
              <a:gd name="T81" fmla="*/ 376257 h 1912938"/>
              <a:gd name="T82" fmla="*/ 1556658 w 1822450"/>
              <a:gd name="T83" fmla="*/ 503916 h 1912938"/>
              <a:gd name="T84" fmla="*/ 1370381 w 1822450"/>
              <a:gd name="T85" fmla="*/ 446213 h 1912938"/>
              <a:gd name="T86" fmla="*/ 1339928 w 1822450"/>
              <a:gd name="T87" fmla="*/ 311439 h 1912938"/>
              <a:gd name="T88" fmla="*/ 1371963 w 1822450"/>
              <a:gd name="T89" fmla="*/ 194056 h 1912938"/>
              <a:gd name="T90" fmla="*/ 478954 w 1822450"/>
              <a:gd name="T91" fmla="*/ 223304 h 1912938"/>
              <a:gd name="T92" fmla="*/ 457626 w 1822450"/>
              <a:gd name="T93" fmla="*/ 275474 h 1912938"/>
              <a:gd name="T94" fmla="*/ 476585 w 1822450"/>
              <a:gd name="T95" fmla="*/ 405900 h 1912938"/>
              <a:gd name="T96" fmla="*/ 374682 w 1822450"/>
              <a:gd name="T97" fmla="*/ 531187 h 1912938"/>
              <a:gd name="T98" fmla="*/ 206423 w 1822450"/>
              <a:gd name="T99" fmla="*/ 401156 h 1912938"/>
              <a:gd name="T100" fmla="*/ 203659 w 1822450"/>
              <a:gd name="T101" fmla="*/ 280612 h 1912938"/>
              <a:gd name="T102" fmla="*/ 318991 w 1822450"/>
              <a:gd name="T103" fmla="*/ 160462 h 1912938"/>
              <a:gd name="T104" fmla="*/ 951483 w 1822450"/>
              <a:gd name="T105" fmla="*/ 193267 h 1912938"/>
              <a:gd name="T106" fmla="*/ 978320 w 1822450"/>
              <a:gd name="T107" fmla="*/ 240299 h 1912938"/>
              <a:gd name="T108" fmla="*/ 1028839 w 1822450"/>
              <a:gd name="T109" fmla="*/ 19762 h 1912938"/>
              <a:gd name="T110" fmla="*/ 985031 w 1822450"/>
              <a:gd name="T111" fmla="*/ 122916 h 1912938"/>
              <a:gd name="T112" fmla="*/ 1097906 w 1822450"/>
              <a:gd name="T113" fmla="*/ 194847 h 1912938"/>
              <a:gd name="T114" fmla="*/ 1067122 w 1822450"/>
              <a:gd name="T115" fmla="*/ 354520 h 1912938"/>
              <a:gd name="T116" fmla="*/ 893862 w 1822450"/>
              <a:gd name="T117" fmla="*/ 476646 h 1912938"/>
              <a:gd name="T118" fmla="*/ 745465 w 1822450"/>
              <a:gd name="T119" fmla="*/ 315392 h 1912938"/>
              <a:gd name="T120" fmla="*/ 746649 w 1822450"/>
              <a:gd name="T121" fmla="*/ 154929 h 1912938"/>
              <a:gd name="T122" fmla="*/ 892678 w 1822450"/>
              <a:gd name="T123" fmla="*/ 3162 h 1912938"/>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1822450" h="1912938">
                <a:moveTo>
                  <a:pt x="987425" y="1839913"/>
                </a:moveTo>
                <a:lnTo>
                  <a:pt x="1085699" y="1839913"/>
                </a:lnTo>
                <a:lnTo>
                  <a:pt x="1094850" y="1845932"/>
                </a:lnTo>
                <a:lnTo>
                  <a:pt x="1104399" y="1852753"/>
                </a:lnTo>
                <a:lnTo>
                  <a:pt x="1115141" y="1860778"/>
                </a:lnTo>
                <a:lnTo>
                  <a:pt x="1126282" y="1870407"/>
                </a:lnTo>
                <a:lnTo>
                  <a:pt x="1131454" y="1874821"/>
                </a:lnTo>
                <a:lnTo>
                  <a:pt x="1135831" y="1879636"/>
                </a:lnTo>
                <a:lnTo>
                  <a:pt x="1139809" y="1884450"/>
                </a:lnTo>
                <a:lnTo>
                  <a:pt x="1142594" y="1888864"/>
                </a:lnTo>
                <a:lnTo>
                  <a:pt x="1144982" y="1893679"/>
                </a:lnTo>
                <a:lnTo>
                  <a:pt x="1145777" y="1895685"/>
                </a:lnTo>
                <a:lnTo>
                  <a:pt x="1146175" y="1897691"/>
                </a:lnTo>
                <a:lnTo>
                  <a:pt x="1145777" y="1900500"/>
                </a:lnTo>
                <a:lnTo>
                  <a:pt x="1144982" y="1902907"/>
                </a:lnTo>
                <a:lnTo>
                  <a:pt x="1142992" y="1905315"/>
                </a:lnTo>
                <a:lnTo>
                  <a:pt x="1140605" y="1907321"/>
                </a:lnTo>
                <a:lnTo>
                  <a:pt x="1137422" y="1908926"/>
                </a:lnTo>
                <a:lnTo>
                  <a:pt x="1133046" y="1910531"/>
                </a:lnTo>
                <a:lnTo>
                  <a:pt x="1127475" y="1911735"/>
                </a:lnTo>
                <a:lnTo>
                  <a:pt x="1120712" y="1912537"/>
                </a:lnTo>
                <a:lnTo>
                  <a:pt x="1112754" y="1912938"/>
                </a:lnTo>
                <a:lnTo>
                  <a:pt x="1105195" y="1912938"/>
                </a:lnTo>
                <a:lnTo>
                  <a:pt x="1098033" y="1912537"/>
                </a:lnTo>
                <a:lnTo>
                  <a:pt x="1091269" y="1911735"/>
                </a:lnTo>
                <a:lnTo>
                  <a:pt x="1084903" y="1910130"/>
                </a:lnTo>
                <a:lnTo>
                  <a:pt x="1078537" y="1908525"/>
                </a:lnTo>
                <a:lnTo>
                  <a:pt x="1072569" y="1906920"/>
                </a:lnTo>
                <a:lnTo>
                  <a:pt x="1066601" y="1904914"/>
                </a:lnTo>
                <a:lnTo>
                  <a:pt x="1061031" y="1902105"/>
                </a:lnTo>
                <a:lnTo>
                  <a:pt x="1055859" y="1899697"/>
                </a:lnTo>
                <a:lnTo>
                  <a:pt x="1045514" y="1893679"/>
                </a:lnTo>
                <a:lnTo>
                  <a:pt x="1035965" y="1887259"/>
                </a:lnTo>
                <a:lnTo>
                  <a:pt x="1026416" y="1880438"/>
                </a:lnTo>
                <a:lnTo>
                  <a:pt x="1022438" y="1878031"/>
                </a:lnTo>
                <a:lnTo>
                  <a:pt x="1019255" y="1876827"/>
                </a:lnTo>
                <a:lnTo>
                  <a:pt x="1018459" y="1876827"/>
                </a:lnTo>
                <a:lnTo>
                  <a:pt x="1017663" y="1876827"/>
                </a:lnTo>
                <a:lnTo>
                  <a:pt x="1016470" y="1877629"/>
                </a:lnTo>
                <a:lnTo>
                  <a:pt x="1015674" y="1878833"/>
                </a:lnTo>
                <a:lnTo>
                  <a:pt x="1015276" y="1880037"/>
                </a:lnTo>
                <a:lnTo>
                  <a:pt x="1014083" y="1880839"/>
                </a:lnTo>
                <a:lnTo>
                  <a:pt x="1013685" y="1881241"/>
                </a:lnTo>
                <a:lnTo>
                  <a:pt x="1012889" y="1881241"/>
                </a:lnTo>
                <a:lnTo>
                  <a:pt x="1002146" y="1880839"/>
                </a:lnTo>
                <a:lnTo>
                  <a:pt x="995781" y="1880438"/>
                </a:lnTo>
                <a:lnTo>
                  <a:pt x="993393" y="1880037"/>
                </a:lnTo>
                <a:lnTo>
                  <a:pt x="991802" y="1879234"/>
                </a:lnTo>
                <a:lnTo>
                  <a:pt x="989812" y="1870006"/>
                </a:lnTo>
                <a:lnTo>
                  <a:pt x="988619" y="1861580"/>
                </a:lnTo>
                <a:lnTo>
                  <a:pt x="988221" y="1855160"/>
                </a:lnTo>
                <a:lnTo>
                  <a:pt x="988221" y="1850747"/>
                </a:lnTo>
                <a:lnTo>
                  <a:pt x="988221" y="1847136"/>
                </a:lnTo>
                <a:lnTo>
                  <a:pt x="988619" y="1844728"/>
                </a:lnTo>
                <a:lnTo>
                  <a:pt x="989017" y="1843123"/>
                </a:lnTo>
                <a:lnTo>
                  <a:pt x="987425" y="1839913"/>
                </a:lnTo>
                <a:close/>
                <a:moveTo>
                  <a:pt x="739926" y="1839913"/>
                </a:moveTo>
                <a:lnTo>
                  <a:pt x="838200" y="1839913"/>
                </a:lnTo>
                <a:lnTo>
                  <a:pt x="836608" y="1843123"/>
                </a:lnTo>
                <a:lnTo>
                  <a:pt x="837006" y="1844728"/>
                </a:lnTo>
                <a:lnTo>
                  <a:pt x="837404" y="1847136"/>
                </a:lnTo>
                <a:lnTo>
                  <a:pt x="837404" y="1850747"/>
                </a:lnTo>
                <a:lnTo>
                  <a:pt x="837404" y="1855160"/>
                </a:lnTo>
                <a:lnTo>
                  <a:pt x="837006" y="1861580"/>
                </a:lnTo>
                <a:lnTo>
                  <a:pt x="835813" y="1870006"/>
                </a:lnTo>
                <a:lnTo>
                  <a:pt x="833823" y="1879234"/>
                </a:lnTo>
                <a:lnTo>
                  <a:pt x="831834" y="1880037"/>
                </a:lnTo>
                <a:lnTo>
                  <a:pt x="829447" y="1880438"/>
                </a:lnTo>
                <a:lnTo>
                  <a:pt x="823479" y="1880839"/>
                </a:lnTo>
                <a:lnTo>
                  <a:pt x="812338" y="1881241"/>
                </a:lnTo>
                <a:lnTo>
                  <a:pt x="811542" y="1881241"/>
                </a:lnTo>
                <a:lnTo>
                  <a:pt x="810747" y="1880839"/>
                </a:lnTo>
                <a:lnTo>
                  <a:pt x="810349" y="1880037"/>
                </a:lnTo>
                <a:lnTo>
                  <a:pt x="809553" y="1878833"/>
                </a:lnTo>
                <a:lnTo>
                  <a:pt x="809155" y="1877629"/>
                </a:lnTo>
                <a:lnTo>
                  <a:pt x="807962" y="1876827"/>
                </a:lnTo>
                <a:lnTo>
                  <a:pt x="807166" y="1876827"/>
                </a:lnTo>
                <a:lnTo>
                  <a:pt x="806370" y="1876827"/>
                </a:lnTo>
                <a:lnTo>
                  <a:pt x="803187" y="1878031"/>
                </a:lnTo>
                <a:lnTo>
                  <a:pt x="799209" y="1880438"/>
                </a:lnTo>
                <a:lnTo>
                  <a:pt x="789660" y="1887259"/>
                </a:lnTo>
                <a:lnTo>
                  <a:pt x="780111" y="1893679"/>
                </a:lnTo>
                <a:lnTo>
                  <a:pt x="769368" y="1899697"/>
                </a:lnTo>
                <a:lnTo>
                  <a:pt x="764594" y="1902105"/>
                </a:lnTo>
                <a:lnTo>
                  <a:pt x="758626" y="1904914"/>
                </a:lnTo>
                <a:lnTo>
                  <a:pt x="753056" y="1906920"/>
                </a:lnTo>
                <a:lnTo>
                  <a:pt x="747088" y="1908525"/>
                </a:lnTo>
                <a:lnTo>
                  <a:pt x="740722" y="1910130"/>
                </a:lnTo>
                <a:lnTo>
                  <a:pt x="733958" y="1911735"/>
                </a:lnTo>
                <a:lnTo>
                  <a:pt x="727194" y="1912537"/>
                </a:lnTo>
                <a:lnTo>
                  <a:pt x="720032" y="1912938"/>
                </a:lnTo>
                <a:lnTo>
                  <a:pt x="712473" y="1912938"/>
                </a:lnTo>
                <a:lnTo>
                  <a:pt x="704913" y="1912537"/>
                </a:lnTo>
                <a:lnTo>
                  <a:pt x="700139" y="1912136"/>
                </a:lnTo>
                <a:lnTo>
                  <a:pt x="695365" y="1911333"/>
                </a:lnTo>
                <a:lnTo>
                  <a:pt x="691386" y="1909728"/>
                </a:lnTo>
                <a:lnTo>
                  <a:pt x="687805" y="1908926"/>
                </a:lnTo>
                <a:lnTo>
                  <a:pt x="685020" y="1907321"/>
                </a:lnTo>
                <a:lnTo>
                  <a:pt x="683031" y="1905716"/>
                </a:lnTo>
                <a:lnTo>
                  <a:pt x="681041" y="1903710"/>
                </a:lnTo>
                <a:lnTo>
                  <a:pt x="680245" y="1902105"/>
                </a:lnTo>
                <a:lnTo>
                  <a:pt x="679450" y="1900099"/>
                </a:lnTo>
                <a:lnTo>
                  <a:pt x="679450" y="1898093"/>
                </a:lnTo>
                <a:lnTo>
                  <a:pt x="679848" y="1895685"/>
                </a:lnTo>
                <a:lnTo>
                  <a:pt x="680245" y="1893679"/>
                </a:lnTo>
                <a:lnTo>
                  <a:pt x="681439" y="1891673"/>
                </a:lnTo>
                <a:lnTo>
                  <a:pt x="684224" y="1886457"/>
                </a:lnTo>
                <a:lnTo>
                  <a:pt x="687805" y="1881642"/>
                </a:lnTo>
                <a:lnTo>
                  <a:pt x="692182" y="1876827"/>
                </a:lnTo>
                <a:lnTo>
                  <a:pt x="697354" y="1872012"/>
                </a:lnTo>
                <a:lnTo>
                  <a:pt x="702526" y="1866796"/>
                </a:lnTo>
                <a:lnTo>
                  <a:pt x="708494" y="1861981"/>
                </a:lnTo>
                <a:lnTo>
                  <a:pt x="720032" y="1853555"/>
                </a:lnTo>
                <a:lnTo>
                  <a:pt x="729581" y="1846333"/>
                </a:lnTo>
                <a:lnTo>
                  <a:pt x="739926" y="1839913"/>
                </a:lnTo>
                <a:close/>
                <a:moveTo>
                  <a:pt x="1538288" y="1614488"/>
                </a:moveTo>
                <a:lnTo>
                  <a:pt x="1616076" y="1614488"/>
                </a:lnTo>
                <a:lnTo>
                  <a:pt x="1619648" y="1616486"/>
                </a:lnTo>
                <a:lnTo>
                  <a:pt x="1628379" y="1622880"/>
                </a:lnTo>
                <a:lnTo>
                  <a:pt x="1640286" y="1631273"/>
                </a:lnTo>
                <a:lnTo>
                  <a:pt x="1646239" y="1636069"/>
                </a:lnTo>
                <a:lnTo>
                  <a:pt x="1651795" y="1641264"/>
                </a:lnTo>
                <a:lnTo>
                  <a:pt x="1656557" y="1646060"/>
                </a:lnTo>
                <a:lnTo>
                  <a:pt x="1660526" y="1651256"/>
                </a:lnTo>
                <a:lnTo>
                  <a:pt x="1661717" y="1653653"/>
                </a:lnTo>
                <a:lnTo>
                  <a:pt x="1662907" y="1656451"/>
                </a:lnTo>
                <a:lnTo>
                  <a:pt x="1663701" y="1658449"/>
                </a:lnTo>
                <a:lnTo>
                  <a:pt x="1663701" y="1660448"/>
                </a:lnTo>
                <a:lnTo>
                  <a:pt x="1663304" y="1662845"/>
                </a:lnTo>
                <a:lnTo>
                  <a:pt x="1662511" y="1664444"/>
                </a:lnTo>
                <a:lnTo>
                  <a:pt x="1661320" y="1666043"/>
                </a:lnTo>
                <a:lnTo>
                  <a:pt x="1659336" y="1668041"/>
                </a:lnTo>
                <a:lnTo>
                  <a:pt x="1656161" y="1669240"/>
                </a:lnTo>
                <a:lnTo>
                  <a:pt x="1652986" y="1670039"/>
                </a:lnTo>
                <a:lnTo>
                  <a:pt x="1648620" y="1670838"/>
                </a:lnTo>
                <a:lnTo>
                  <a:pt x="1643461" y="1671238"/>
                </a:lnTo>
                <a:lnTo>
                  <a:pt x="1637904" y="1671638"/>
                </a:lnTo>
                <a:lnTo>
                  <a:pt x="1631951" y="1671638"/>
                </a:lnTo>
                <a:lnTo>
                  <a:pt x="1625998" y="1671238"/>
                </a:lnTo>
                <a:lnTo>
                  <a:pt x="1620442" y="1670838"/>
                </a:lnTo>
                <a:lnTo>
                  <a:pt x="1615282" y="1669640"/>
                </a:lnTo>
                <a:lnTo>
                  <a:pt x="1610520" y="1668441"/>
                </a:lnTo>
                <a:lnTo>
                  <a:pt x="1605757" y="1666842"/>
                </a:lnTo>
                <a:lnTo>
                  <a:pt x="1600995" y="1665243"/>
                </a:lnTo>
                <a:lnTo>
                  <a:pt x="1592660" y="1661646"/>
                </a:lnTo>
                <a:lnTo>
                  <a:pt x="1584723" y="1656851"/>
                </a:lnTo>
                <a:lnTo>
                  <a:pt x="1576785" y="1651655"/>
                </a:lnTo>
                <a:lnTo>
                  <a:pt x="1569245" y="1646060"/>
                </a:lnTo>
                <a:lnTo>
                  <a:pt x="1566070" y="1644062"/>
                </a:lnTo>
                <a:lnTo>
                  <a:pt x="1564085" y="1643263"/>
                </a:lnTo>
                <a:lnTo>
                  <a:pt x="1562101" y="1643263"/>
                </a:lnTo>
                <a:lnTo>
                  <a:pt x="1561307" y="1643662"/>
                </a:lnTo>
                <a:lnTo>
                  <a:pt x="1560513" y="1645660"/>
                </a:lnTo>
                <a:lnTo>
                  <a:pt x="1559720" y="1646460"/>
                </a:lnTo>
                <a:lnTo>
                  <a:pt x="1558926" y="1647259"/>
                </a:lnTo>
                <a:lnTo>
                  <a:pt x="1550195" y="1646460"/>
                </a:lnTo>
                <a:lnTo>
                  <a:pt x="1545035" y="1646060"/>
                </a:lnTo>
                <a:lnTo>
                  <a:pt x="1543448" y="1645660"/>
                </a:lnTo>
                <a:lnTo>
                  <a:pt x="1541860" y="1645261"/>
                </a:lnTo>
                <a:lnTo>
                  <a:pt x="1540273" y="1637667"/>
                </a:lnTo>
                <a:lnTo>
                  <a:pt x="1539479" y="1631273"/>
                </a:lnTo>
                <a:lnTo>
                  <a:pt x="1539082" y="1626877"/>
                </a:lnTo>
                <a:lnTo>
                  <a:pt x="1539082" y="1622880"/>
                </a:lnTo>
                <a:lnTo>
                  <a:pt x="1539082" y="1618085"/>
                </a:lnTo>
                <a:lnTo>
                  <a:pt x="1539479" y="1616486"/>
                </a:lnTo>
                <a:lnTo>
                  <a:pt x="1538288" y="1614488"/>
                </a:lnTo>
                <a:close/>
                <a:moveTo>
                  <a:pt x="1343177" y="1614488"/>
                </a:moveTo>
                <a:lnTo>
                  <a:pt x="1420813" y="1614488"/>
                </a:lnTo>
                <a:lnTo>
                  <a:pt x="1419619" y="1616486"/>
                </a:lnTo>
                <a:lnTo>
                  <a:pt x="1420017" y="1618085"/>
                </a:lnTo>
                <a:lnTo>
                  <a:pt x="1420415" y="1622880"/>
                </a:lnTo>
                <a:lnTo>
                  <a:pt x="1420415" y="1626877"/>
                </a:lnTo>
                <a:lnTo>
                  <a:pt x="1420017" y="1631273"/>
                </a:lnTo>
                <a:lnTo>
                  <a:pt x="1419221" y="1637667"/>
                </a:lnTo>
                <a:lnTo>
                  <a:pt x="1417628" y="1645261"/>
                </a:lnTo>
                <a:lnTo>
                  <a:pt x="1416434" y="1645660"/>
                </a:lnTo>
                <a:lnTo>
                  <a:pt x="1414045" y="1646060"/>
                </a:lnTo>
                <a:lnTo>
                  <a:pt x="1409665" y="1646460"/>
                </a:lnTo>
                <a:lnTo>
                  <a:pt x="1400508" y="1647259"/>
                </a:lnTo>
                <a:lnTo>
                  <a:pt x="1399712" y="1646460"/>
                </a:lnTo>
                <a:lnTo>
                  <a:pt x="1398916" y="1645660"/>
                </a:lnTo>
                <a:lnTo>
                  <a:pt x="1398119" y="1643662"/>
                </a:lnTo>
                <a:lnTo>
                  <a:pt x="1397323" y="1643263"/>
                </a:lnTo>
                <a:lnTo>
                  <a:pt x="1395731" y="1643263"/>
                </a:lnTo>
                <a:lnTo>
                  <a:pt x="1393342" y="1644062"/>
                </a:lnTo>
                <a:lnTo>
                  <a:pt x="1390157" y="1646060"/>
                </a:lnTo>
                <a:lnTo>
                  <a:pt x="1382592" y="1651655"/>
                </a:lnTo>
                <a:lnTo>
                  <a:pt x="1375028" y="1656851"/>
                </a:lnTo>
                <a:lnTo>
                  <a:pt x="1366667" y="1661646"/>
                </a:lnTo>
                <a:lnTo>
                  <a:pt x="1357908" y="1665243"/>
                </a:lnTo>
                <a:lnTo>
                  <a:pt x="1353528" y="1666842"/>
                </a:lnTo>
                <a:lnTo>
                  <a:pt x="1348751" y="1668441"/>
                </a:lnTo>
                <a:lnTo>
                  <a:pt x="1343973" y="1669640"/>
                </a:lnTo>
                <a:lnTo>
                  <a:pt x="1338399" y="1670838"/>
                </a:lnTo>
                <a:lnTo>
                  <a:pt x="1333223" y="1671238"/>
                </a:lnTo>
                <a:lnTo>
                  <a:pt x="1327649" y="1671638"/>
                </a:lnTo>
                <a:lnTo>
                  <a:pt x="1321677" y="1671638"/>
                </a:lnTo>
                <a:lnTo>
                  <a:pt x="1315307" y="1671238"/>
                </a:lnTo>
                <a:lnTo>
                  <a:pt x="1310131" y="1670838"/>
                </a:lnTo>
                <a:lnTo>
                  <a:pt x="1306548" y="1670039"/>
                </a:lnTo>
                <a:lnTo>
                  <a:pt x="1302567" y="1669240"/>
                </a:lnTo>
                <a:lnTo>
                  <a:pt x="1300178" y="1668041"/>
                </a:lnTo>
                <a:lnTo>
                  <a:pt x="1297789" y="1666043"/>
                </a:lnTo>
                <a:lnTo>
                  <a:pt x="1296595" y="1664444"/>
                </a:lnTo>
                <a:lnTo>
                  <a:pt x="1295798" y="1662845"/>
                </a:lnTo>
                <a:lnTo>
                  <a:pt x="1295400" y="1660448"/>
                </a:lnTo>
                <a:lnTo>
                  <a:pt x="1295400" y="1658449"/>
                </a:lnTo>
                <a:lnTo>
                  <a:pt x="1296197" y="1656451"/>
                </a:lnTo>
                <a:lnTo>
                  <a:pt x="1296993" y="1653653"/>
                </a:lnTo>
                <a:lnTo>
                  <a:pt x="1298585" y="1651256"/>
                </a:lnTo>
                <a:lnTo>
                  <a:pt x="1302567" y="1646060"/>
                </a:lnTo>
                <a:lnTo>
                  <a:pt x="1307742" y="1641264"/>
                </a:lnTo>
                <a:lnTo>
                  <a:pt x="1312918" y="1636069"/>
                </a:lnTo>
                <a:lnTo>
                  <a:pt x="1318890" y="1631273"/>
                </a:lnTo>
                <a:lnTo>
                  <a:pt x="1330436" y="1622880"/>
                </a:lnTo>
                <a:lnTo>
                  <a:pt x="1339195" y="1616486"/>
                </a:lnTo>
                <a:lnTo>
                  <a:pt x="1343177" y="1614488"/>
                </a:lnTo>
                <a:close/>
                <a:moveTo>
                  <a:pt x="392113" y="1614488"/>
                </a:moveTo>
                <a:lnTo>
                  <a:pt x="469901" y="1614488"/>
                </a:lnTo>
                <a:lnTo>
                  <a:pt x="473472" y="1616486"/>
                </a:lnTo>
                <a:lnTo>
                  <a:pt x="482204" y="1622880"/>
                </a:lnTo>
                <a:lnTo>
                  <a:pt x="493713" y="1631273"/>
                </a:lnTo>
                <a:lnTo>
                  <a:pt x="499269" y="1636069"/>
                </a:lnTo>
                <a:lnTo>
                  <a:pt x="505223" y="1641264"/>
                </a:lnTo>
                <a:lnTo>
                  <a:pt x="509985" y="1646060"/>
                </a:lnTo>
                <a:lnTo>
                  <a:pt x="514351" y="1651256"/>
                </a:lnTo>
                <a:lnTo>
                  <a:pt x="515541" y="1653653"/>
                </a:lnTo>
                <a:lnTo>
                  <a:pt x="516732" y="1656451"/>
                </a:lnTo>
                <a:lnTo>
                  <a:pt x="517129" y="1658449"/>
                </a:lnTo>
                <a:lnTo>
                  <a:pt x="517526" y="1660448"/>
                </a:lnTo>
                <a:lnTo>
                  <a:pt x="517129" y="1662845"/>
                </a:lnTo>
                <a:lnTo>
                  <a:pt x="516335" y="1664444"/>
                </a:lnTo>
                <a:lnTo>
                  <a:pt x="515144" y="1666043"/>
                </a:lnTo>
                <a:lnTo>
                  <a:pt x="512763" y="1668041"/>
                </a:lnTo>
                <a:lnTo>
                  <a:pt x="509985" y="1669240"/>
                </a:lnTo>
                <a:lnTo>
                  <a:pt x="506413" y="1670039"/>
                </a:lnTo>
                <a:lnTo>
                  <a:pt x="502444" y="1670838"/>
                </a:lnTo>
                <a:lnTo>
                  <a:pt x="497285" y="1671238"/>
                </a:lnTo>
                <a:lnTo>
                  <a:pt x="490935" y="1671638"/>
                </a:lnTo>
                <a:lnTo>
                  <a:pt x="484982" y="1671638"/>
                </a:lnTo>
                <a:lnTo>
                  <a:pt x="479426" y="1671238"/>
                </a:lnTo>
                <a:lnTo>
                  <a:pt x="474266" y="1670838"/>
                </a:lnTo>
                <a:lnTo>
                  <a:pt x="469107" y="1669640"/>
                </a:lnTo>
                <a:lnTo>
                  <a:pt x="463947" y="1668441"/>
                </a:lnTo>
                <a:lnTo>
                  <a:pt x="459582" y="1666842"/>
                </a:lnTo>
                <a:lnTo>
                  <a:pt x="454819" y="1665243"/>
                </a:lnTo>
                <a:lnTo>
                  <a:pt x="446088" y="1661646"/>
                </a:lnTo>
                <a:lnTo>
                  <a:pt x="437754" y="1656851"/>
                </a:lnTo>
                <a:lnTo>
                  <a:pt x="430213" y="1651655"/>
                </a:lnTo>
                <a:lnTo>
                  <a:pt x="422672" y="1646060"/>
                </a:lnTo>
                <a:lnTo>
                  <a:pt x="419497" y="1644062"/>
                </a:lnTo>
                <a:lnTo>
                  <a:pt x="417116" y="1643263"/>
                </a:lnTo>
                <a:lnTo>
                  <a:pt x="415925" y="1643263"/>
                </a:lnTo>
                <a:lnTo>
                  <a:pt x="415132" y="1643662"/>
                </a:lnTo>
                <a:lnTo>
                  <a:pt x="413941" y="1645660"/>
                </a:lnTo>
                <a:lnTo>
                  <a:pt x="413544" y="1646460"/>
                </a:lnTo>
                <a:lnTo>
                  <a:pt x="412750" y="1647259"/>
                </a:lnTo>
                <a:lnTo>
                  <a:pt x="403622" y="1646460"/>
                </a:lnTo>
                <a:lnTo>
                  <a:pt x="398860" y="1646060"/>
                </a:lnTo>
                <a:lnTo>
                  <a:pt x="396875" y="1645660"/>
                </a:lnTo>
                <a:lnTo>
                  <a:pt x="395685" y="1645261"/>
                </a:lnTo>
                <a:lnTo>
                  <a:pt x="394097" y="1637667"/>
                </a:lnTo>
                <a:lnTo>
                  <a:pt x="393303" y="1631273"/>
                </a:lnTo>
                <a:lnTo>
                  <a:pt x="392510" y="1626877"/>
                </a:lnTo>
                <a:lnTo>
                  <a:pt x="392510" y="1622880"/>
                </a:lnTo>
                <a:lnTo>
                  <a:pt x="392907" y="1618085"/>
                </a:lnTo>
                <a:lnTo>
                  <a:pt x="393303" y="1616486"/>
                </a:lnTo>
                <a:lnTo>
                  <a:pt x="392113" y="1614488"/>
                </a:lnTo>
                <a:close/>
                <a:moveTo>
                  <a:pt x="195660" y="1614488"/>
                </a:moveTo>
                <a:lnTo>
                  <a:pt x="273051" y="1614488"/>
                </a:lnTo>
                <a:lnTo>
                  <a:pt x="271860" y="1616486"/>
                </a:lnTo>
                <a:lnTo>
                  <a:pt x="272257" y="1618085"/>
                </a:lnTo>
                <a:lnTo>
                  <a:pt x="272654" y="1622880"/>
                </a:lnTo>
                <a:lnTo>
                  <a:pt x="272654" y="1626877"/>
                </a:lnTo>
                <a:lnTo>
                  <a:pt x="271860" y="1631273"/>
                </a:lnTo>
                <a:lnTo>
                  <a:pt x="271066" y="1637667"/>
                </a:lnTo>
                <a:lnTo>
                  <a:pt x="269479" y="1645261"/>
                </a:lnTo>
                <a:lnTo>
                  <a:pt x="267891" y="1645660"/>
                </a:lnTo>
                <a:lnTo>
                  <a:pt x="266304" y="1646060"/>
                </a:lnTo>
                <a:lnTo>
                  <a:pt x="261541" y="1646460"/>
                </a:lnTo>
                <a:lnTo>
                  <a:pt x="252810" y="1647259"/>
                </a:lnTo>
                <a:lnTo>
                  <a:pt x="251619" y="1646460"/>
                </a:lnTo>
                <a:lnTo>
                  <a:pt x="251223" y="1645660"/>
                </a:lnTo>
                <a:lnTo>
                  <a:pt x="250032" y="1643662"/>
                </a:lnTo>
                <a:lnTo>
                  <a:pt x="249238" y="1643263"/>
                </a:lnTo>
                <a:lnTo>
                  <a:pt x="247651" y="1643263"/>
                </a:lnTo>
                <a:lnTo>
                  <a:pt x="245666" y="1644062"/>
                </a:lnTo>
                <a:lnTo>
                  <a:pt x="242491" y="1646060"/>
                </a:lnTo>
                <a:lnTo>
                  <a:pt x="234554" y="1651655"/>
                </a:lnTo>
                <a:lnTo>
                  <a:pt x="227013" y="1656851"/>
                </a:lnTo>
                <a:lnTo>
                  <a:pt x="219076" y="1661646"/>
                </a:lnTo>
                <a:lnTo>
                  <a:pt x="210344" y="1665243"/>
                </a:lnTo>
                <a:lnTo>
                  <a:pt x="205582" y="1666842"/>
                </a:lnTo>
                <a:lnTo>
                  <a:pt x="200819" y="1668441"/>
                </a:lnTo>
                <a:lnTo>
                  <a:pt x="196057" y="1669640"/>
                </a:lnTo>
                <a:lnTo>
                  <a:pt x="190897" y="1670838"/>
                </a:lnTo>
                <a:lnTo>
                  <a:pt x="185341" y="1671238"/>
                </a:lnTo>
                <a:lnTo>
                  <a:pt x="179785" y="1671638"/>
                </a:lnTo>
                <a:lnTo>
                  <a:pt x="173832" y="1671638"/>
                </a:lnTo>
                <a:lnTo>
                  <a:pt x="167482" y="1671238"/>
                </a:lnTo>
                <a:lnTo>
                  <a:pt x="162719" y="1670838"/>
                </a:lnTo>
                <a:lnTo>
                  <a:pt x="158353" y="1670039"/>
                </a:lnTo>
                <a:lnTo>
                  <a:pt x="155178" y="1669240"/>
                </a:lnTo>
                <a:lnTo>
                  <a:pt x="152003" y="1668041"/>
                </a:lnTo>
                <a:lnTo>
                  <a:pt x="150416" y="1666043"/>
                </a:lnTo>
                <a:lnTo>
                  <a:pt x="148828" y="1664444"/>
                </a:lnTo>
                <a:lnTo>
                  <a:pt x="148035" y="1662845"/>
                </a:lnTo>
                <a:lnTo>
                  <a:pt x="147638" y="1660448"/>
                </a:lnTo>
                <a:lnTo>
                  <a:pt x="148035" y="1658449"/>
                </a:lnTo>
                <a:lnTo>
                  <a:pt x="148828" y="1656451"/>
                </a:lnTo>
                <a:lnTo>
                  <a:pt x="149622" y="1653653"/>
                </a:lnTo>
                <a:lnTo>
                  <a:pt x="151210" y="1651256"/>
                </a:lnTo>
                <a:lnTo>
                  <a:pt x="155178" y="1646060"/>
                </a:lnTo>
                <a:lnTo>
                  <a:pt x="159544" y="1641264"/>
                </a:lnTo>
                <a:lnTo>
                  <a:pt x="165497" y="1636069"/>
                </a:lnTo>
                <a:lnTo>
                  <a:pt x="171450" y="1631273"/>
                </a:lnTo>
                <a:lnTo>
                  <a:pt x="182960" y="1622880"/>
                </a:lnTo>
                <a:lnTo>
                  <a:pt x="191691" y="1616486"/>
                </a:lnTo>
                <a:lnTo>
                  <a:pt x="195660" y="1614488"/>
                </a:lnTo>
                <a:close/>
                <a:moveTo>
                  <a:pt x="538163" y="1219200"/>
                </a:moveTo>
                <a:lnTo>
                  <a:pt x="618247" y="1234417"/>
                </a:lnTo>
                <a:lnTo>
                  <a:pt x="620638" y="1235218"/>
                </a:lnTo>
                <a:lnTo>
                  <a:pt x="623427" y="1236419"/>
                </a:lnTo>
                <a:lnTo>
                  <a:pt x="625419" y="1238421"/>
                </a:lnTo>
                <a:lnTo>
                  <a:pt x="627013" y="1241225"/>
                </a:lnTo>
                <a:lnTo>
                  <a:pt x="629404" y="1244428"/>
                </a:lnTo>
                <a:lnTo>
                  <a:pt x="630599" y="1248032"/>
                </a:lnTo>
                <a:lnTo>
                  <a:pt x="632193" y="1252037"/>
                </a:lnTo>
                <a:lnTo>
                  <a:pt x="633388" y="1256442"/>
                </a:lnTo>
                <a:lnTo>
                  <a:pt x="635380" y="1266052"/>
                </a:lnTo>
                <a:lnTo>
                  <a:pt x="637372" y="1276464"/>
                </a:lnTo>
                <a:lnTo>
                  <a:pt x="639364" y="1296487"/>
                </a:lnTo>
                <a:lnTo>
                  <a:pt x="639763" y="1300491"/>
                </a:lnTo>
                <a:lnTo>
                  <a:pt x="639364" y="1303294"/>
                </a:lnTo>
                <a:lnTo>
                  <a:pt x="638567" y="1304896"/>
                </a:lnTo>
                <a:lnTo>
                  <a:pt x="637771" y="1305697"/>
                </a:lnTo>
                <a:lnTo>
                  <a:pt x="636177" y="1305697"/>
                </a:lnTo>
                <a:lnTo>
                  <a:pt x="634185" y="1304496"/>
                </a:lnTo>
                <a:lnTo>
                  <a:pt x="632591" y="1302894"/>
                </a:lnTo>
                <a:lnTo>
                  <a:pt x="630599" y="1300491"/>
                </a:lnTo>
                <a:lnTo>
                  <a:pt x="626615" y="1295285"/>
                </a:lnTo>
                <a:lnTo>
                  <a:pt x="623029" y="1288878"/>
                </a:lnTo>
                <a:lnTo>
                  <a:pt x="620240" y="1282471"/>
                </a:lnTo>
                <a:lnTo>
                  <a:pt x="619841" y="1279668"/>
                </a:lnTo>
                <a:lnTo>
                  <a:pt x="619443" y="1277265"/>
                </a:lnTo>
                <a:lnTo>
                  <a:pt x="619443" y="1275263"/>
                </a:lnTo>
                <a:lnTo>
                  <a:pt x="619044" y="1273261"/>
                </a:lnTo>
                <a:lnTo>
                  <a:pt x="618646" y="1271659"/>
                </a:lnTo>
                <a:lnTo>
                  <a:pt x="617849" y="1270457"/>
                </a:lnTo>
                <a:lnTo>
                  <a:pt x="617052" y="1269657"/>
                </a:lnTo>
                <a:lnTo>
                  <a:pt x="616255" y="1268856"/>
                </a:lnTo>
                <a:lnTo>
                  <a:pt x="615060" y="1268455"/>
                </a:lnTo>
                <a:lnTo>
                  <a:pt x="613865" y="1268455"/>
                </a:lnTo>
                <a:lnTo>
                  <a:pt x="613068" y="1268856"/>
                </a:lnTo>
                <a:lnTo>
                  <a:pt x="612271" y="1269256"/>
                </a:lnTo>
                <a:lnTo>
                  <a:pt x="611076" y="1270457"/>
                </a:lnTo>
                <a:lnTo>
                  <a:pt x="610677" y="1271659"/>
                </a:lnTo>
                <a:lnTo>
                  <a:pt x="609880" y="1273661"/>
                </a:lnTo>
                <a:lnTo>
                  <a:pt x="609482" y="1276064"/>
                </a:lnTo>
                <a:lnTo>
                  <a:pt x="609084" y="1278466"/>
                </a:lnTo>
                <a:lnTo>
                  <a:pt x="609084" y="1281670"/>
                </a:lnTo>
                <a:lnTo>
                  <a:pt x="608287" y="1285675"/>
                </a:lnTo>
                <a:lnTo>
                  <a:pt x="607888" y="1289279"/>
                </a:lnTo>
                <a:lnTo>
                  <a:pt x="607091" y="1292482"/>
                </a:lnTo>
                <a:lnTo>
                  <a:pt x="606295" y="1295686"/>
                </a:lnTo>
                <a:lnTo>
                  <a:pt x="604701" y="1298489"/>
                </a:lnTo>
                <a:lnTo>
                  <a:pt x="603107" y="1300892"/>
                </a:lnTo>
                <a:lnTo>
                  <a:pt x="600716" y="1302894"/>
                </a:lnTo>
                <a:lnTo>
                  <a:pt x="598724" y="1304896"/>
                </a:lnTo>
                <a:lnTo>
                  <a:pt x="594740" y="1306498"/>
                </a:lnTo>
                <a:lnTo>
                  <a:pt x="591154" y="1307699"/>
                </a:lnTo>
                <a:lnTo>
                  <a:pt x="585975" y="1308100"/>
                </a:lnTo>
                <a:lnTo>
                  <a:pt x="580396" y="1308100"/>
                </a:lnTo>
                <a:lnTo>
                  <a:pt x="578404" y="1307699"/>
                </a:lnTo>
                <a:lnTo>
                  <a:pt x="576014" y="1307299"/>
                </a:lnTo>
                <a:lnTo>
                  <a:pt x="571631" y="1305697"/>
                </a:lnTo>
                <a:lnTo>
                  <a:pt x="568045" y="1303294"/>
                </a:lnTo>
                <a:lnTo>
                  <a:pt x="564459" y="1299690"/>
                </a:lnTo>
                <a:lnTo>
                  <a:pt x="560475" y="1295285"/>
                </a:lnTo>
                <a:lnTo>
                  <a:pt x="557287" y="1290079"/>
                </a:lnTo>
                <a:lnTo>
                  <a:pt x="554498" y="1284073"/>
                </a:lnTo>
                <a:lnTo>
                  <a:pt x="551311" y="1277666"/>
                </a:lnTo>
                <a:lnTo>
                  <a:pt x="548920" y="1271258"/>
                </a:lnTo>
                <a:lnTo>
                  <a:pt x="546530" y="1264451"/>
                </a:lnTo>
                <a:lnTo>
                  <a:pt x="543342" y="1251236"/>
                </a:lnTo>
                <a:lnTo>
                  <a:pt x="540952" y="1238822"/>
                </a:lnTo>
                <a:lnTo>
                  <a:pt x="539358" y="1228811"/>
                </a:lnTo>
                <a:lnTo>
                  <a:pt x="538163" y="1219200"/>
                </a:lnTo>
                <a:close/>
                <a:moveTo>
                  <a:pt x="1292225" y="1217613"/>
                </a:moveTo>
                <a:lnTo>
                  <a:pt x="1290632" y="1227624"/>
                </a:lnTo>
                <a:lnTo>
                  <a:pt x="1289436" y="1237635"/>
                </a:lnTo>
                <a:lnTo>
                  <a:pt x="1287046" y="1250049"/>
                </a:lnTo>
                <a:lnTo>
                  <a:pt x="1283061" y="1263665"/>
                </a:lnTo>
                <a:lnTo>
                  <a:pt x="1281069" y="1270472"/>
                </a:lnTo>
                <a:lnTo>
                  <a:pt x="1278679" y="1276879"/>
                </a:lnTo>
                <a:lnTo>
                  <a:pt x="1275491" y="1283287"/>
                </a:lnTo>
                <a:lnTo>
                  <a:pt x="1272702" y="1289293"/>
                </a:lnTo>
                <a:lnTo>
                  <a:pt x="1269116" y="1294099"/>
                </a:lnTo>
                <a:lnTo>
                  <a:pt x="1265530" y="1298504"/>
                </a:lnTo>
                <a:lnTo>
                  <a:pt x="1261546" y="1302108"/>
                </a:lnTo>
                <a:lnTo>
                  <a:pt x="1258359" y="1304110"/>
                </a:lnTo>
                <a:lnTo>
                  <a:pt x="1253976" y="1305712"/>
                </a:lnTo>
                <a:lnTo>
                  <a:pt x="1249593" y="1306513"/>
                </a:lnTo>
                <a:lnTo>
                  <a:pt x="1244015" y="1306513"/>
                </a:lnTo>
                <a:lnTo>
                  <a:pt x="1239632" y="1306112"/>
                </a:lnTo>
                <a:lnTo>
                  <a:pt x="1235250" y="1304911"/>
                </a:lnTo>
                <a:lnTo>
                  <a:pt x="1232062" y="1303309"/>
                </a:lnTo>
                <a:lnTo>
                  <a:pt x="1229273" y="1301707"/>
                </a:lnTo>
                <a:lnTo>
                  <a:pt x="1227281" y="1299305"/>
                </a:lnTo>
                <a:lnTo>
                  <a:pt x="1225687" y="1296902"/>
                </a:lnTo>
                <a:lnTo>
                  <a:pt x="1223695" y="1294099"/>
                </a:lnTo>
                <a:lnTo>
                  <a:pt x="1222898" y="1291296"/>
                </a:lnTo>
                <a:lnTo>
                  <a:pt x="1222101" y="1288092"/>
                </a:lnTo>
                <a:lnTo>
                  <a:pt x="1221703" y="1284088"/>
                </a:lnTo>
                <a:lnTo>
                  <a:pt x="1221304" y="1280083"/>
                </a:lnTo>
                <a:lnTo>
                  <a:pt x="1221304" y="1276879"/>
                </a:lnTo>
                <a:lnTo>
                  <a:pt x="1220906" y="1274477"/>
                </a:lnTo>
                <a:lnTo>
                  <a:pt x="1220508" y="1272074"/>
                </a:lnTo>
                <a:lnTo>
                  <a:pt x="1219711" y="1270072"/>
                </a:lnTo>
                <a:lnTo>
                  <a:pt x="1219312" y="1268870"/>
                </a:lnTo>
                <a:lnTo>
                  <a:pt x="1218117" y="1267669"/>
                </a:lnTo>
                <a:lnTo>
                  <a:pt x="1216922" y="1266868"/>
                </a:lnTo>
                <a:lnTo>
                  <a:pt x="1216125" y="1266468"/>
                </a:lnTo>
                <a:lnTo>
                  <a:pt x="1214930" y="1266468"/>
                </a:lnTo>
                <a:lnTo>
                  <a:pt x="1214133" y="1266868"/>
                </a:lnTo>
                <a:lnTo>
                  <a:pt x="1213336" y="1268070"/>
                </a:lnTo>
                <a:lnTo>
                  <a:pt x="1212539" y="1268870"/>
                </a:lnTo>
                <a:lnTo>
                  <a:pt x="1211742" y="1270072"/>
                </a:lnTo>
                <a:lnTo>
                  <a:pt x="1211344" y="1271674"/>
                </a:lnTo>
                <a:lnTo>
                  <a:pt x="1210945" y="1273275"/>
                </a:lnTo>
                <a:lnTo>
                  <a:pt x="1210945" y="1275678"/>
                </a:lnTo>
                <a:lnTo>
                  <a:pt x="1210945" y="1278081"/>
                </a:lnTo>
                <a:lnTo>
                  <a:pt x="1209750" y="1280483"/>
                </a:lnTo>
                <a:lnTo>
                  <a:pt x="1207359" y="1286891"/>
                </a:lnTo>
                <a:lnTo>
                  <a:pt x="1203773" y="1293298"/>
                </a:lnTo>
                <a:lnTo>
                  <a:pt x="1199789" y="1298904"/>
                </a:lnTo>
                <a:lnTo>
                  <a:pt x="1197797" y="1300906"/>
                </a:lnTo>
                <a:lnTo>
                  <a:pt x="1195805" y="1302909"/>
                </a:lnTo>
                <a:lnTo>
                  <a:pt x="1194211" y="1304110"/>
                </a:lnTo>
                <a:lnTo>
                  <a:pt x="1192617" y="1304110"/>
                </a:lnTo>
                <a:lnTo>
                  <a:pt x="1191821" y="1303710"/>
                </a:lnTo>
                <a:lnTo>
                  <a:pt x="1191024" y="1302108"/>
                </a:lnTo>
                <a:lnTo>
                  <a:pt x="1190625" y="1298904"/>
                </a:lnTo>
                <a:lnTo>
                  <a:pt x="1191024" y="1294900"/>
                </a:lnTo>
                <a:lnTo>
                  <a:pt x="1193016" y="1274877"/>
                </a:lnTo>
                <a:lnTo>
                  <a:pt x="1194610" y="1264465"/>
                </a:lnTo>
                <a:lnTo>
                  <a:pt x="1197000" y="1254855"/>
                </a:lnTo>
                <a:lnTo>
                  <a:pt x="1198195" y="1250450"/>
                </a:lnTo>
                <a:lnTo>
                  <a:pt x="1199789" y="1246045"/>
                </a:lnTo>
                <a:lnTo>
                  <a:pt x="1200984" y="1242841"/>
                </a:lnTo>
                <a:lnTo>
                  <a:pt x="1202977" y="1239237"/>
                </a:lnTo>
                <a:lnTo>
                  <a:pt x="1204969" y="1236834"/>
                </a:lnTo>
                <a:lnTo>
                  <a:pt x="1206961" y="1234832"/>
                </a:lnTo>
                <a:lnTo>
                  <a:pt x="1209352" y="1233631"/>
                </a:lnTo>
                <a:lnTo>
                  <a:pt x="1212141" y="1232429"/>
                </a:lnTo>
                <a:lnTo>
                  <a:pt x="1292225" y="1217613"/>
                </a:lnTo>
                <a:close/>
                <a:moveTo>
                  <a:pt x="36513" y="1122363"/>
                </a:moveTo>
                <a:lnTo>
                  <a:pt x="98598" y="1134269"/>
                </a:lnTo>
                <a:lnTo>
                  <a:pt x="100956" y="1135063"/>
                </a:lnTo>
                <a:lnTo>
                  <a:pt x="102921" y="1135857"/>
                </a:lnTo>
                <a:lnTo>
                  <a:pt x="104492" y="1137444"/>
                </a:lnTo>
                <a:lnTo>
                  <a:pt x="105671" y="1139825"/>
                </a:lnTo>
                <a:lnTo>
                  <a:pt x="107636" y="1142207"/>
                </a:lnTo>
                <a:lnTo>
                  <a:pt x="108815" y="1145382"/>
                </a:lnTo>
                <a:lnTo>
                  <a:pt x="110779" y="1152128"/>
                </a:lnTo>
                <a:lnTo>
                  <a:pt x="112351" y="1159272"/>
                </a:lnTo>
                <a:lnTo>
                  <a:pt x="113923" y="1167210"/>
                </a:lnTo>
                <a:lnTo>
                  <a:pt x="115495" y="1183085"/>
                </a:lnTo>
                <a:lnTo>
                  <a:pt x="115888" y="1186260"/>
                </a:lnTo>
                <a:lnTo>
                  <a:pt x="115495" y="1188641"/>
                </a:lnTo>
                <a:lnTo>
                  <a:pt x="115102" y="1189832"/>
                </a:lnTo>
                <a:lnTo>
                  <a:pt x="114316" y="1190228"/>
                </a:lnTo>
                <a:lnTo>
                  <a:pt x="112744" y="1190228"/>
                </a:lnTo>
                <a:lnTo>
                  <a:pt x="111565" y="1189435"/>
                </a:lnTo>
                <a:lnTo>
                  <a:pt x="109994" y="1188244"/>
                </a:lnTo>
                <a:lnTo>
                  <a:pt x="108422" y="1186657"/>
                </a:lnTo>
                <a:lnTo>
                  <a:pt x="105278" y="1181894"/>
                </a:lnTo>
                <a:lnTo>
                  <a:pt x="102528" y="1177132"/>
                </a:lnTo>
                <a:lnTo>
                  <a:pt x="100563" y="1172369"/>
                </a:lnTo>
                <a:lnTo>
                  <a:pt x="100170" y="1169988"/>
                </a:lnTo>
                <a:lnTo>
                  <a:pt x="100170" y="1168003"/>
                </a:lnTo>
                <a:lnTo>
                  <a:pt x="99384" y="1164828"/>
                </a:lnTo>
                <a:lnTo>
                  <a:pt x="98598" y="1162447"/>
                </a:lnTo>
                <a:lnTo>
                  <a:pt x="97026" y="1161257"/>
                </a:lnTo>
                <a:lnTo>
                  <a:pt x="96633" y="1161257"/>
                </a:lnTo>
                <a:lnTo>
                  <a:pt x="95848" y="1161257"/>
                </a:lnTo>
                <a:lnTo>
                  <a:pt x="95062" y="1161257"/>
                </a:lnTo>
                <a:lnTo>
                  <a:pt x="94276" y="1161653"/>
                </a:lnTo>
                <a:lnTo>
                  <a:pt x="92704" y="1163638"/>
                </a:lnTo>
                <a:lnTo>
                  <a:pt x="91525" y="1167210"/>
                </a:lnTo>
                <a:lnTo>
                  <a:pt x="91525" y="1171178"/>
                </a:lnTo>
                <a:lnTo>
                  <a:pt x="91132" y="1176338"/>
                </a:lnTo>
                <a:lnTo>
                  <a:pt x="90346" y="1181100"/>
                </a:lnTo>
                <a:lnTo>
                  <a:pt x="89167" y="1184275"/>
                </a:lnTo>
                <a:lnTo>
                  <a:pt x="87989" y="1186260"/>
                </a:lnTo>
                <a:lnTo>
                  <a:pt x="86810" y="1187847"/>
                </a:lnTo>
                <a:lnTo>
                  <a:pt x="85238" y="1189038"/>
                </a:lnTo>
                <a:lnTo>
                  <a:pt x="83666" y="1189832"/>
                </a:lnTo>
                <a:lnTo>
                  <a:pt x="82094" y="1191022"/>
                </a:lnTo>
                <a:lnTo>
                  <a:pt x="80130" y="1191419"/>
                </a:lnTo>
                <a:lnTo>
                  <a:pt x="75414" y="1192213"/>
                </a:lnTo>
                <a:lnTo>
                  <a:pt x="69520" y="1192213"/>
                </a:lnTo>
                <a:lnTo>
                  <a:pt x="67163" y="1191816"/>
                </a:lnTo>
                <a:lnTo>
                  <a:pt x="64412" y="1191022"/>
                </a:lnTo>
                <a:lnTo>
                  <a:pt x="62447" y="1190228"/>
                </a:lnTo>
                <a:lnTo>
                  <a:pt x="60482" y="1188641"/>
                </a:lnTo>
                <a:lnTo>
                  <a:pt x="58125" y="1187053"/>
                </a:lnTo>
                <a:lnTo>
                  <a:pt x="56160" y="1185069"/>
                </a:lnTo>
                <a:lnTo>
                  <a:pt x="53016" y="1180703"/>
                </a:lnTo>
                <a:lnTo>
                  <a:pt x="49873" y="1175147"/>
                </a:lnTo>
                <a:lnTo>
                  <a:pt x="47122" y="1169194"/>
                </a:lnTo>
                <a:lnTo>
                  <a:pt x="44765" y="1162844"/>
                </a:lnTo>
                <a:lnTo>
                  <a:pt x="42800" y="1156494"/>
                </a:lnTo>
                <a:lnTo>
                  <a:pt x="41228" y="1150144"/>
                </a:lnTo>
                <a:lnTo>
                  <a:pt x="40049" y="1143794"/>
                </a:lnTo>
                <a:lnTo>
                  <a:pt x="37692" y="1133475"/>
                </a:lnTo>
                <a:lnTo>
                  <a:pt x="36513" y="1125538"/>
                </a:lnTo>
                <a:lnTo>
                  <a:pt x="36513" y="1122363"/>
                </a:lnTo>
                <a:close/>
                <a:moveTo>
                  <a:pt x="1779588" y="1120775"/>
                </a:moveTo>
                <a:lnTo>
                  <a:pt x="1779588" y="1123616"/>
                </a:lnTo>
                <a:lnTo>
                  <a:pt x="1778404" y="1131734"/>
                </a:lnTo>
                <a:lnTo>
                  <a:pt x="1776824" y="1142693"/>
                </a:lnTo>
                <a:lnTo>
                  <a:pt x="1775244" y="1149188"/>
                </a:lnTo>
                <a:lnTo>
                  <a:pt x="1773665" y="1155682"/>
                </a:lnTo>
                <a:lnTo>
                  <a:pt x="1771690" y="1162176"/>
                </a:lnTo>
                <a:lnTo>
                  <a:pt x="1769321" y="1168671"/>
                </a:lnTo>
                <a:lnTo>
                  <a:pt x="1766162" y="1174759"/>
                </a:lnTo>
                <a:lnTo>
                  <a:pt x="1763397" y="1180442"/>
                </a:lnTo>
                <a:lnTo>
                  <a:pt x="1760238" y="1184907"/>
                </a:lnTo>
                <a:lnTo>
                  <a:pt x="1757869" y="1186530"/>
                </a:lnTo>
                <a:lnTo>
                  <a:pt x="1755894" y="1188560"/>
                </a:lnTo>
                <a:lnTo>
                  <a:pt x="1753920" y="1189777"/>
                </a:lnTo>
                <a:lnTo>
                  <a:pt x="1751550" y="1190995"/>
                </a:lnTo>
                <a:lnTo>
                  <a:pt x="1749181" y="1191807"/>
                </a:lnTo>
                <a:lnTo>
                  <a:pt x="1746812" y="1192213"/>
                </a:lnTo>
                <a:lnTo>
                  <a:pt x="1740888" y="1192213"/>
                </a:lnTo>
                <a:lnTo>
                  <a:pt x="1736149" y="1191401"/>
                </a:lnTo>
                <a:lnTo>
                  <a:pt x="1734175" y="1190589"/>
                </a:lnTo>
                <a:lnTo>
                  <a:pt x="1732200" y="1189777"/>
                </a:lnTo>
                <a:lnTo>
                  <a:pt x="1730621" y="1188966"/>
                </a:lnTo>
                <a:lnTo>
                  <a:pt x="1729436" y="1187748"/>
                </a:lnTo>
                <a:lnTo>
                  <a:pt x="1728251" y="1185718"/>
                </a:lnTo>
                <a:lnTo>
                  <a:pt x="1727461" y="1184095"/>
                </a:lnTo>
                <a:lnTo>
                  <a:pt x="1725487" y="1180442"/>
                </a:lnTo>
                <a:lnTo>
                  <a:pt x="1724697" y="1175977"/>
                </a:lnTo>
                <a:lnTo>
                  <a:pt x="1724697" y="1170700"/>
                </a:lnTo>
                <a:lnTo>
                  <a:pt x="1724302" y="1166235"/>
                </a:lnTo>
                <a:lnTo>
                  <a:pt x="1723117" y="1162988"/>
                </a:lnTo>
                <a:lnTo>
                  <a:pt x="1721933" y="1160959"/>
                </a:lnTo>
                <a:lnTo>
                  <a:pt x="1721143" y="1160553"/>
                </a:lnTo>
                <a:lnTo>
                  <a:pt x="1720748" y="1160147"/>
                </a:lnTo>
                <a:lnTo>
                  <a:pt x="1719958" y="1160553"/>
                </a:lnTo>
                <a:lnTo>
                  <a:pt x="1718774" y="1160553"/>
                </a:lnTo>
                <a:lnTo>
                  <a:pt x="1717589" y="1161770"/>
                </a:lnTo>
                <a:lnTo>
                  <a:pt x="1716404" y="1164206"/>
                </a:lnTo>
                <a:lnTo>
                  <a:pt x="1716009" y="1167453"/>
                </a:lnTo>
                <a:lnTo>
                  <a:pt x="1716009" y="1169482"/>
                </a:lnTo>
                <a:lnTo>
                  <a:pt x="1715614" y="1171512"/>
                </a:lnTo>
                <a:lnTo>
                  <a:pt x="1713640" y="1176383"/>
                </a:lnTo>
                <a:lnTo>
                  <a:pt x="1710481" y="1181659"/>
                </a:lnTo>
                <a:lnTo>
                  <a:pt x="1707716" y="1186124"/>
                </a:lnTo>
                <a:lnTo>
                  <a:pt x="1706137" y="1188154"/>
                </a:lnTo>
                <a:lnTo>
                  <a:pt x="1704557" y="1189371"/>
                </a:lnTo>
                <a:lnTo>
                  <a:pt x="1702978" y="1190183"/>
                </a:lnTo>
                <a:lnTo>
                  <a:pt x="1702188" y="1190183"/>
                </a:lnTo>
                <a:lnTo>
                  <a:pt x="1701003" y="1189777"/>
                </a:lnTo>
                <a:lnTo>
                  <a:pt x="1700608" y="1188560"/>
                </a:lnTo>
                <a:lnTo>
                  <a:pt x="1700213" y="1185718"/>
                </a:lnTo>
                <a:lnTo>
                  <a:pt x="1700608" y="1182877"/>
                </a:lnTo>
                <a:lnTo>
                  <a:pt x="1702188" y="1166641"/>
                </a:lnTo>
                <a:lnTo>
                  <a:pt x="1703767" y="1158117"/>
                </a:lnTo>
                <a:lnTo>
                  <a:pt x="1704952" y="1150811"/>
                </a:lnTo>
                <a:lnTo>
                  <a:pt x="1707716" y="1143911"/>
                </a:lnTo>
                <a:lnTo>
                  <a:pt x="1708901" y="1141070"/>
                </a:lnTo>
                <a:lnTo>
                  <a:pt x="1710086" y="1138634"/>
                </a:lnTo>
                <a:lnTo>
                  <a:pt x="1711665" y="1136199"/>
                </a:lnTo>
                <a:lnTo>
                  <a:pt x="1713640" y="1134575"/>
                </a:lnTo>
                <a:lnTo>
                  <a:pt x="1715219" y="1133763"/>
                </a:lnTo>
                <a:lnTo>
                  <a:pt x="1717194" y="1132952"/>
                </a:lnTo>
                <a:lnTo>
                  <a:pt x="1779588" y="1120775"/>
                </a:lnTo>
                <a:close/>
                <a:moveTo>
                  <a:pt x="233586" y="538163"/>
                </a:moveTo>
                <a:lnTo>
                  <a:pt x="238336" y="538163"/>
                </a:lnTo>
                <a:lnTo>
                  <a:pt x="300494" y="768264"/>
                </a:lnTo>
                <a:lnTo>
                  <a:pt x="301682" y="758743"/>
                </a:lnTo>
                <a:lnTo>
                  <a:pt x="323061" y="601242"/>
                </a:lnTo>
                <a:lnTo>
                  <a:pt x="317122" y="585770"/>
                </a:lnTo>
                <a:lnTo>
                  <a:pt x="328999" y="565140"/>
                </a:lnTo>
                <a:lnTo>
                  <a:pt x="355921" y="565140"/>
                </a:lnTo>
                <a:lnTo>
                  <a:pt x="367403" y="585770"/>
                </a:lnTo>
                <a:lnTo>
                  <a:pt x="362256" y="604416"/>
                </a:lnTo>
                <a:lnTo>
                  <a:pt x="381259" y="770645"/>
                </a:lnTo>
                <a:lnTo>
                  <a:pt x="394720" y="710739"/>
                </a:lnTo>
                <a:lnTo>
                  <a:pt x="395908" y="741287"/>
                </a:lnTo>
                <a:lnTo>
                  <a:pt x="397096" y="773818"/>
                </a:lnTo>
                <a:lnTo>
                  <a:pt x="401055" y="844039"/>
                </a:lnTo>
                <a:lnTo>
                  <a:pt x="405806" y="918227"/>
                </a:lnTo>
                <a:lnTo>
                  <a:pt x="410952" y="992018"/>
                </a:lnTo>
                <a:lnTo>
                  <a:pt x="416891" y="1061048"/>
                </a:lnTo>
                <a:lnTo>
                  <a:pt x="423226" y="1122541"/>
                </a:lnTo>
                <a:lnTo>
                  <a:pt x="426393" y="1148725"/>
                </a:lnTo>
                <a:lnTo>
                  <a:pt x="428768" y="1171338"/>
                </a:lnTo>
                <a:lnTo>
                  <a:pt x="431936" y="1190381"/>
                </a:lnTo>
                <a:lnTo>
                  <a:pt x="434311" y="1204663"/>
                </a:lnTo>
                <a:lnTo>
                  <a:pt x="435499" y="1210218"/>
                </a:lnTo>
                <a:lnTo>
                  <a:pt x="436687" y="1215375"/>
                </a:lnTo>
                <a:lnTo>
                  <a:pt x="439062" y="1220532"/>
                </a:lnTo>
                <a:lnTo>
                  <a:pt x="440646" y="1225293"/>
                </a:lnTo>
                <a:lnTo>
                  <a:pt x="440646" y="1228467"/>
                </a:lnTo>
                <a:lnTo>
                  <a:pt x="441833" y="1238385"/>
                </a:lnTo>
                <a:lnTo>
                  <a:pt x="443021" y="1248700"/>
                </a:lnTo>
                <a:lnTo>
                  <a:pt x="444605" y="1258221"/>
                </a:lnTo>
                <a:lnTo>
                  <a:pt x="446584" y="1268140"/>
                </a:lnTo>
                <a:lnTo>
                  <a:pt x="448564" y="1277264"/>
                </a:lnTo>
                <a:lnTo>
                  <a:pt x="450939" y="1285992"/>
                </a:lnTo>
                <a:lnTo>
                  <a:pt x="453711" y="1295117"/>
                </a:lnTo>
                <a:lnTo>
                  <a:pt x="456086" y="1303448"/>
                </a:lnTo>
                <a:lnTo>
                  <a:pt x="459649" y="1311383"/>
                </a:lnTo>
                <a:lnTo>
                  <a:pt x="462816" y="1318921"/>
                </a:lnTo>
                <a:lnTo>
                  <a:pt x="466380" y="1326458"/>
                </a:lnTo>
                <a:lnTo>
                  <a:pt x="469943" y="1333599"/>
                </a:lnTo>
                <a:lnTo>
                  <a:pt x="473902" y="1340344"/>
                </a:lnTo>
                <a:lnTo>
                  <a:pt x="477861" y="1346691"/>
                </a:lnTo>
                <a:lnTo>
                  <a:pt x="482612" y="1353039"/>
                </a:lnTo>
                <a:lnTo>
                  <a:pt x="487363" y="1358990"/>
                </a:lnTo>
                <a:lnTo>
                  <a:pt x="469151" y="1598613"/>
                </a:lnTo>
                <a:lnTo>
                  <a:pt x="383239" y="1598613"/>
                </a:lnTo>
                <a:lnTo>
                  <a:pt x="340481" y="1260999"/>
                </a:lnTo>
                <a:lnTo>
                  <a:pt x="334938" y="1261395"/>
                </a:lnTo>
                <a:lnTo>
                  <a:pt x="329395" y="1261792"/>
                </a:lnTo>
                <a:lnTo>
                  <a:pt x="326228" y="1261792"/>
                </a:lnTo>
                <a:lnTo>
                  <a:pt x="322269" y="1261395"/>
                </a:lnTo>
                <a:lnTo>
                  <a:pt x="282282" y="1597423"/>
                </a:lnTo>
                <a:lnTo>
                  <a:pt x="193203" y="1598613"/>
                </a:lnTo>
                <a:lnTo>
                  <a:pt x="160738" y="1168165"/>
                </a:lnTo>
                <a:lnTo>
                  <a:pt x="154800" y="1158246"/>
                </a:lnTo>
                <a:lnTo>
                  <a:pt x="149257" y="1148725"/>
                </a:lnTo>
                <a:lnTo>
                  <a:pt x="144110" y="1139203"/>
                </a:lnTo>
                <a:lnTo>
                  <a:pt x="140151" y="1128889"/>
                </a:lnTo>
                <a:lnTo>
                  <a:pt x="139755" y="1124921"/>
                </a:lnTo>
                <a:lnTo>
                  <a:pt x="134609" y="1066999"/>
                </a:lnTo>
                <a:lnTo>
                  <a:pt x="128670" y="1003920"/>
                </a:lnTo>
                <a:lnTo>
                  <a:pt x="122335" y="924971"/>
                </a:lnTo>
                <a:lnTo>
                  <a:pt x="108875" y="730972"/>
                </a:lnTo>
                <a:lnTo>
                  <a:pt x="103728" y="726608"/>
                </a:lnTo>
                <a:lnTo>
                  <a:pt x="98185" y="721054"/>
                </a:lnTo>
                <a:lnTo>
                  <a:pt x="97789" y="721450"/>
                </a:lnTo>
                <a:lnTo>
                  <a:pt x="96997" y="723434"/>
                </a:lnTo>
                <a:lnTo>
                  <a:pt x="96601" y="727798"/>
                </a:lnTo>
                <a:lnTo>
                  <a:pt x="96601" y="733352"/>
                </a:lnTo>
                <a:lnTo>
                  <a:pt x="96205" y="749618"/>
                </a:lnTo>
                <a:lnTo>
                  <a:pt x="96601" y="771438"/>
                </a:lnTo>
                <a:lnTo>
                  <a:pt x="97789" y="826980"/>
                </a:lnTo>
                <a:lnTo>
                  <a:pt x="100165" y="893630"/>
                </a:lnTo>
                <a:lnTo>
                  <a:pt x="103332" y="962660"/>
                </a:lnTo>
                <a:lnTo>
                  <a:pt x="106499" y="1027327"/>
                </a:lnTo>
                <a:lnTo>
                  <a:pt x="109666" y="1079694"/>
                </a:lnTo>
                <a:lnTo>
                  <a:pt x="112042" y="1112226"/>
                </a:lnTo>
                <a:lnTo>
                  <a:pt x="97393" y="1112623"/>
                </a:lnTo>
                <a:lnTo>
                  <a:pt x="87891" y="1112623"/>
                </a:lnTo>
                <a:lnTo>
                  <a:pt x="76806" y="1111433"/>
                </a:lnTo>
                <a:lnTo>
                  <a:pt x="65325" y="1109449"/>
                </a:lnTo>
                <a:lnTo>
                  <a:pt x="59386" y="1108259"/>
                </a:lnTo>
                <a:lnTo>
                  <a:pt x="53843" y="1107069"/>
                </a:lnTo>
                <a:lnTo>
                  <a:pt x="47905" y="1104688"/>
                </a:lnTo>
                <a:lnTo>
                  <a:pt x="41966" y="1102308"/>
                </a:lnTo>
                <a:lnTo>
                  <a:pt x="36027" y="1099928"/>
                </a:lnTo>
                <a:lnTo>
                  <a:pt x="30485" y="1096357"/>
                </a:lnTo>
                <a:lnTo>
                  <a:pt x="27713" y="1079298"/>
                </a:lnTo>
                <a:lnTo>
                  <a:pt x="24546" y="1056684"/>
                </a:lnTo>
                <a:lnTo>
                  <a:pt x="21775" y="1030104"/>
                </a:lnTo>
                <a:lnTo>
                  <a:pt x="18607" y="1000349"/>
                </a:lnTo>
                <a:lnTo>
                  <a:pt x="15836" y="967024"/>
                </a:lnTo>
                <a:lnTo>
                  <a:pt x="13065" y="932509"/>
                </a:lnTo>
                <a:lnTo>
                  <a:pt x="7918" y="860305"/>
                </a:lnTo>
                <a:lnTo>
                  <a:pt x="3563" y="790084"/>
                </a:lnTo>
                <a:lnTo>
                  <a:pt x="2375" y="757949"/>
                </a:lnTo>
                <a:lnTo>
                  <a:pt x="1187" y="728591"/>
                </a:lnTo>
                <a:lnTo>
                  <a:pt x="396" y="702804"/>
                </a:lnTo>
                <a:lnTo>
                  <a:pt x="0" y="681778"/>
                </a:lnTo>
                <a:lnTo>
                  <a:pt x="396" y="666305"/>
                </a:lnTo>
                <a:lnTo>
                  <a:pt x="792" y="660751"/>
                </a:lnTo>
                <a:lnTo>
                  <a:pt x="1187" y="656784"/>
                </a:lnTo>
                <a:lnTo>
                  <a:pt x="1979" y="650436"/>
                </a:lnTo>
                <a:lnTo>
                  <a:pt x="3167" y="644089"/>
                </a:lnTo>
                <a:lnTo>
                  <a:pt x="5147" y="638535"/>
                </a:lnTo>
                <a:lnTo>
                  <a:pt x="7918" y="632584"/>
                </a:lnTo>
                <a:lnTo>
                  <a:pt x="11085" y="626633"/>
                </a:lnTo>
                <a:lnTo>
                  <a:pt x="15044" y="621475"/>
                </a:lnTo>
                <a:lnTo>
                  <a:pt x="19003" y="615921"/>
                </a:lnTo>
                <a:lnTo>
                  <a:pt x="24150" y="610764"/>
                </a:lnTo>
                <a:lnTo>
                  <a:pt x="29693" y="606003"/>
                </a:lnTo>
                <a:lnTo>
                  <a:pt x="35631" y="601242"/>
                </a:lnTo>
                <a:lnTo>
                  <a:pt x="41966" y="596482"/>
                </a:lnTo>
                <a:lnTo>
                  <a:pt x="48696" y="592514"/>
                </a:lnTo>
                <a:lnTo>
                  <a:pt x="55427" y="588150"/>
                </a:lnTo>
                <a:lnTo>
                  <a:pt x="62949" y="584580"/>
                </a:lnTo>
                <a:lnTo>
                  <a:pt x="70867" y="580612"/>
                </a:lnTo>
                <a:lnTo>
                  <a:pt x="78785" y="576645"/>
                </a:lnTo>
                <a:lnTo>
                  <a:pt x="96205" y="569504"/>
                </a:lnTo>
                <a:lnTo>
                  <a:pt x="114417" y="563950"/>
                </a:lnTo>
                <a:lnTo>
                  <a:pt x="132629" y="557999"/>
                </a:lnTo>
                <a:lnTo>
                  <a:pt x="152029" y="552842"/>
                </a:lnTo>
                <a:lnTo>
                  <a:pt x="171428" y="548478"/>
                </a:lnTo>
                <a:lnTo>
                  <a:pt x="190828" y="544510"/>
                </a:lnTo>
                <a:lnTo>
                  <a:pt x="210227" y="540940"/>
                </a:lnTo>
                <a:lnTo>
                  <a:pt x="229627" y="538559"/>
                </a:lnTo>
                <a:lnTo>
                  <a:pt x="233586" y="538163"/>
                </a:lnTo>
                <a:close/>
                <a:moveTo>
                  <a:pt x="1612045" y="536575"/>
                </a:moveTo>
                <a:lnTo>
                  <a:pt x="1621555" y="536972"/>
                </a:lnTo>
                <a:lnTo>
                  <a:pt x="1631461" y="537369"/>
                </a:lnTo>
                <a:lnTo>
                  <a:pt x="1640970" y="538559"/>
                </a:lnTo>
                <a:lnTo>
                  <a:pt x="1650480" y="540147"/>
                </a:lnTo>
                <a:lnTo>
                  <a:pt x="1660386" y="541734"/>
                </a:lnTo>
                <a:lnTo>
                  <a:pt x="1669896" y="544512"/>
                </a:lnTo>
                <a:lnTo>
                  <a:pt x="1679406" y="546894"/>
                </a:lnTo>
                <a:lnTo>
                  <a:pt x="1688916" y="550465"/>
                </a:lnTo>
                <a:lnTo>
                  <a:pt x="1698030" y="553640"/>
                </a:lnTo>
                <a:lnTo>
                  <a:pt x="1707539" y="557212"/>
                </a:lnTo>
                <a:lnTo>
                  <a:pt x="1716257" y="560784"/>
                </a:lnTo>
                <a:lnTo>
                  <a:pt x="1724974" y="565150"/>
                </a:lnTo>
                <a:lnTo>
                  <a:pt x="1742409" y="573484"/>
                </a:lnTo>
                <a:lnTo>
                  <a:pt x="1758259" y="582215"/>
                </a:lnTo>
                <a:lnTo>
                  <a:pt x="1772523" y="591344"/>
                </a:lnTo>
                <a:lnTo>
                  <a:pt x="1785600" y="600472"/>
                </a:lnTo>
                <a:lnTo>
                  <a:pt x="1797091" y="608806"/>
                </a:lnTo>
                <a:lnTo>
                  <a:pt x="1806997" y="616744"/>
                </a:lnTo>
                <a:lnTo>
                  <a:pt x="1814129" y="623887"/>
                </a:lnTo>
                <a:lnTo>
                  <a:pt x="1816903" y="627062"/>
                </a:lnTo>
                <a:lnTo>
                  <a:pt x="1818884" y="629840"/>
                </a:lnTo>
                <a:lnTo>
                  <a:pt x="1820865" y="632619"/>
                </a:lnTo>
                <a:lnTo>
                  <a:pt x="1821658" y="634603"/>
                </a:lnTo>
                <a:lnTo>
                  <a:pt x="1822054" y="638572"/>
                </a:lnTo>
                <a:lnTo>
                  <a:pt x="1822450" y="644128"/>
                </a:lnTo>
                <a:lnTo>
                  <a:pt x="1822450" y="660797"/>
                </a:lnTo>
                <a:lnTo>
                  <a:pt x="1821658" y="682625"/>
                </a:lnTo>
                <a:lnTo>
                  <a:pt x="1819677" y="710009"/>
                </a:lnTo>
                <a:lnTo>
                  <a:pt x="1818092" y="741362"/>
                </a:lnTo>
                <a:lnTo>
                  <a:pt x="1815714" y="775494"/>
                </a:lnTo>
                <a:lnTo>
                  <a:pt x="1809374" y="850106"/>
                </a:lnTo>
                <a:lnTo>
                  <a:pt x="1802242" y="926306"/>
                </a:lnTo>
                <a:lnTo>
                  <a:pt x="1794713" y="998141"/>
                </a:lnTo>
                <a:lnTo>
                  <a:pt x="1790751" y="1029494"/>
                </a:lnTo>
                <a:lnTo>
                  <a:pt x="1787581" y="1057672"/>
                </a:lnTo>
                <a:lnTo>
                  <a:pt x="1784015" y="1080691"/>
                </a:lnTo>
                <a:lnTo>
                  <a:pt x="1781241" y="1097756"/>
                </a:lnTo>
                <a:lnTo>
                  <a:pt x="1770146" y="1102122"/>
                </a:lnTo>
                <a:lnTo>
                  <a:pt x="1759844" y="1106091"/>
                </a:lnTo>
                <a:lnTo>
                  <a:pt x="1749938" y="1108472"/>
                </a:lnTo>
                <a:lnTo>
                  <a:pt x="1740824" y="1110456"/>
                </a:lnTo>
                <a:lnTo>
                  <a:pt x="1731710" y="1112044"/>
                </a:lnTo>
                <a:lnTo>
                  <a:pt x="1724182" y="1112441"/>
                </a:lnTo>
                <a:lnTo>
                  <a:pt x="1720616" y="1112044"/>
                </a:lnTo>
                <a:lnTo>
                  <a:pt x="1717446" y="1111250"/>
                </a:lnTo>
                <a:lnTo>
                  <a:pt x="1714276" y="1110853"/>
                </a:lnTo>
                <a:lnTo>
                  <a:pt x="1711502" y="1110059"/>
                </a:lnTo>
                <a:lnTo>
                  <a:pt x="1712691" y="1096566"/>
                </a:lnTo>
                <a:lnTo>
                  <a:pt x="1713879" y="1077119"/>
                </a:lnTo>
                <a:lnTo>
                  <a:pt x="1715464" y="1025128"/>
                </a:lnTo>
                <a:lnTo>
                  <a:pt x="1717049" y="960041"/>
                </a:lnTo>
                <a:lnTo>
                  <a:pt x="1718238" y="890587"/>
                </a:lnTo>
                <a:lnTo>
                  <a:pt x="1719031" y="823912"/>
                </a:lnTo>
                <a:lnTo>
                  <a:pt x="1718238" y="794544"/>
                </a:lnTo>
                <a:lnTo>
                  <a:pt x="1717842" y="768747"/>
                </a:lnTo>
                <a:lnTo>
                  <a:pt x="1717446" y="747315"/>
                </a:lnTo>
                <a:lnTo>
                  <a:pt x="1716257" y="731440"/>
                </a:lnTo>
                <a:lnTo>
                  <a:pt x="1715464" y="726281"/>
                </a:lnTo>
                <a:lnTo>
                  <a:pt x="1715068" y="722312"/>
                </a:lnTo>
                <a:lnTo>
                  <a:pt x="1713879" y="720725"/>
                </a:lnTo>
                <a:lnTo>
                  <a:pt x="1713483" y="720328"/>
                </a:lnTo>
                <a:lnTo>
                  <a:pt x="1713087" y="720725"/>
                </a:lnTo>
                <a:lnTo>
                  <a:pt x="1707539" y="727869"/>
                </a:lnTo>
                <a:lnTo>
                  <a:pt x="1702388" y="735409"/>
                </a:lnTo>
                <a:lnTo>
                  <a:pt x="1701200" y="737394"/>
                </a:lnTo>
                <a:lnTo>
                  <a:pt x="1683765" y="992584"/>
                </a:lnTo>
                <a:lnTo>
                  <a:pt x="1675047" y="1087438"/>
                </a:lnTo>
                <a:lnTo>
                  <a:pt x="1671877" y="1124744"/>
                </a:lnTo>
                <a:lnTo>
                  <a:pt x="1671085" y="1128316"/>
                </a:lnTo>
                <a:lnTo>
                  <a:pt x="1669104" y="1134269"/>
                </a:lnTo>
                <a:lnTo>
                  <a:pt x="1667123" y="1140222"/>
                </a:lnTo>
                <a:lnTo>
                  <a:pt x="1664349" y="1145778"/>
                </a:lnTo>
                <a:lnTo>
                  <a:pt x="1661971" y="1151334"/>
                </a:lnTo>
                <a:lnTo>
                  <a:pt x="1655631" y="1162447"/>
                </a:lnTo>
                <a:lnTo>
                  <a:pt x="1648499" y="1173956"/>
                </a:lnTo>
                <a:lnTo>
                  <a:pt x="1616403" y="1598613"/>
                </a:lnTo>
                <a:lnTo>
                  <a:pt x="1531211" y="1598613"/>
                </a:lnTo>
                <a:lnTo>
                  <a:pt x="1488020" y="1260872"/>
                </a:lnTo>
                <a:lnTo>
                  <a:pt x="1482869" y="1261269"/>
                </a:lnTo>
                <a:lnTo>
                  <a:pt x="1477322" y="1261666"/>
                </a:lnTo>
                <a:lnTo>
                  <a:pt x="1473359" y="1261666"/>
                </a:lnTo>
                <a:lnTo>
                  <a:pt x="1470189" y="1261269"/>
                </a:lnTo>
                <a:lnTo>
                  <a:pt x="1429772" y="1597422"/>
                </a:lnTo>
                <a:lnTo>
                  <a:pt x="1340617" y="1598613"/>
                </a:lnTo>
                <a:lnTo>
                  <a:pt x="1323975" y="1376760"/>
                </a:lnTo>
                <a:lnTo>
                  <a:pt x="1330315" y="1370806"/>
                </a:lnTo>
                <a:lnTo>
                  <a:pt x="1336655" y="1364456"/>
                </a:lnTo>
                <a:lnTo>
                  <a:pt x="1342995" y="1357710"/>
                </a:lnTo>
                <a:lnTo>
                  <a:pt x="1348542" y="1350566"/>
                </a:lnTo>
                <a:lnTo>
                  <a:pt x="1354090" y="1342628"/>
                </a:lnTo>
                <a:lnTo>
                  <a:pt x="1358845" y="1334294"/>
                </a:lnTo>
                <a:lnTo>
                  <a:pt x="1363600" y="1325563"/>
                </a:lnTo>
                <a:lnTo>
                  <a:pt x="1368355" y="1316435"/>
                </a:lnTo>
                <a:lnTo>
                  <a:pt x="1371921" y="1306513"/>
                </a:lnTo>
                <a:lnTo>
                  <a:pt x="1375883" y="1296591"/>
                </a:lnTo>
                <a:lnTo>
                  <a:pt x="1379053" y="1285875"/>
                </a:lnTo>
                <a:lnTo>
                  <a:pt x="1381827" y="1275160"/>
                </a:lnTo>
                <a:lnTo>
                  <a:pt x="1384204" y="1263650"/>
                </a:lnTo>
                <a:lnTo>
                  <a:pt x="1386186" y="1251347"/>
                </a:lnTo>
                <a:lnTo>
                  <a:pt x="1388563" y="1239044"/>
                </a:lnTo>
                <a:lnTo>
                  <a:pt x="1389752" y="1226344"/>
                </a:lnTo>
                <a:lnTo>
                  <a:pt x="1389752" y="1222375"/>
                </a:lnTo>
                <a:lnTo>
                  <a:pt x="1389752" y="1218009"/>
                </a:lnTo>
                <a:lnTo>
                  <a:pt x="1389356" y="1209675"/>
                </a:lnTo>
                <a:lnTo>
                  <a:pt x="1390148" y="1207294"/>
                </a:lnTo>
                <a:lnTo>
                  <a:pt x="1392129" y="1194594"/>
                </a:lnTo>
                <a:lnTo>
                  <a:pt x="1394903" y="1177925"/>
                </a:lnTo>
                <a:lnTo>
                  <a:pt x="1400450" y="1134269"/>
                </a:lnTo>
                <a:lnTo>
                  <a:pt x="1407186" y="1078309"/>
                </a:lnTo>
                <a:lnTo>
                  <a:pt x="1413923" y="1013619"/>
                </a:lnTo>
                <a:lnTo>
                  <a:pt x="1421055" y="943769"/>
                </a:lnTo>
                <a:lnTo>
                  <a:pt x="1427791" y="871537"/>
                </a:lnTo>
                <a:lnTo>
                  <a:pt x="1433735" y="800894"/>
                </a:lnTo>
                <a:lnTo>
                  <a:pt x="1438886" y="734219"/>
                </a:lnTo>
                <a:lnTo>
                  <a:pt x="1447603" y="767953"/>
                </a:lnTo>
                <a:lnTo>
                  <a:pt x="1449188" y="758428"/>
                </a:lnTo>
                <a:lnTo>
                  <a:pt x="1470586" y="600869"/>
                </a:lnTo>
                <a:lnTo>
                  <a:pt x="1464642" y="585390"/>
                </a:lnTo>
                <a:lnTo>
                  <a:pt x="1476529" y="564753"/>
                </a:lnTo>
                <a:lnTo>
                  <a:pt x="1503870" y="564753"/>
                </a:lnTo>
                <a:lnTo>
                  <a:pt x="1514569" y="585390"/>
                </a:lnTo>
                <a:lnTo>
                  <a:pt x="1509814" y="604044"/>
                </a:lnTo>
                <a:lnTo>
                  <a:pt x="1528833" y="770334"/>
                </a:lnTo>
                <a:lnTo>
                  <a:pt x="1579949" y="545306"/>
                </a:lnTo>
                <a:lnTo>
                  <a:pt x="1585893" y="542131"/>
                </a:lnTo>
                <a:lnTo>
                  <a:pt x="1589855" y="540147"/>
                </a:lnTo>
                <a:lnTo>
                  <a:pt x="1592629" y="538559"/>
                </a:lnTo>
                <a:lnTo>
                  <a:pt x="1593025" y="538162"/>
                </a:lnTo>
                <a:lnTo>
                  <a:pt x="1602535" y="536972"/>
                </a:lnTo>
                <a:lnTo>
                  <a:pt x="1612045" y="536575"/>
                </a:lnTo>
                <a:close/>
                <a:moveTo>
                  <a:pt x="1080417" y="477838"/>
                </a:moveTo>
                <a:lnTo>
                  <a:pt x="1092318" y="478235"/>
                </a:lnTo>
                <a:lnTo>
                  <a:pt x="1104616" y="478632"/>
                </a:lnTo>
                <a:lnTo>
                  <a:pt x="1116913" y="480219"/>
                </a:lnTo>
                <a:lnTo>
                  <a:pt x="1128814" y="482600"/>
                </a:lnTo>
                <a:lnTo>
                  <a:pt x="1141111" y="484982"/>
                </a:lnTo>
                <a:lnTo>
                  <a:pt x="1153409" y="487760"/>
                </a:lnTo>
                <a:lnTo>
                  <a:pt x="1165706" y="491332"/>
                </a:lnTo>
                <a:lnTo>
                  <a:pt x="1178003" y="494903"/>
                </a:lnTo>
                <a:lnTo>
                  <a:pt x="1189507" y="499269"/>
                </a:lnTo>
                <a:lnTo>
                  <a:pt x="1201011" y="504032"/>
                </a:lnTo>
                <a:lnTo>
                  <a:pt x="1212515" y="508397"/>
                </a:lnTo>
                <a:lnTo>
                  <a:pt x="1223623" y="513557"/>
                </a:lnTo>
                <a:lnTo>
                  <a:pt x="1234730" y="519113"/>
                </a:lnTo>
                <a:lnTo>
                  <a:pt x="1245441" y="524669"/>
                </a:lnTo>
                <a:lnTo>
                  <a:pt x="1255358" y="530225"/>
                </a:lnTo>
                <a:lnTo>
                  <a:pt x="1265672" y="536178"/>
                </a:lnTo>
                <a:lnTo>
                  <a:pt x="1283920" y="547291"/>
                </a:lnTo>
                <a:lnTo>
                  <a:pt x="1300581" y="558403"/>
                </a:lnTo>
                <a:lnTo>
                  <a:pt x="1314862" y="569119"/>
                </a:lnTo>
                <a:lnTo>
                  <a:pt x="1327159" y="579438"/>
                </a:lnTo>
                <a:lnTo>
                  <a:pt x="1331919" y="584200"/>
                </a:lnTo>
                <a:lnTo>
                  <a:pt x="1336283" y="588169"/>
                </a:lnTo>
                <a:lnTo>
                  <a:pt x="1339456" y="592535"/>
                </a:lnTo>
                <a:lnTo>
                  <a:pt x="1342630" y="595710"/>
                </a:lnTo>
                <a:lnTo>
                  <a:pt x="1344217" y="599282"/>
                </a:lnTo>
                <a:lnTo>
                  <a:pt x="1345407" y="601663"/>
                </a:lnTo>
                <a:lnTo>
                  <a:pt x="1346200" y="606822"/>
                </a:lnTo>
                <a:lnTo>
                  <a:pt x="1346200" y="613966"/>
                </a:lnTo>
                <a:lnTo>
                  <a:pt x="1346200" y="634603"/>
                </a:lnTo>
                <a:lnTo>
                  <a:pt x="1345407" y="662782"/>
                </a:lnTo>
                <a:lnTo>
                  <a:pt x="1343820" y="696913"/>
                </a:lnTo>
                <a:lnTo>
                  <a:pt x="1341043" y="736600"/>
                </a:lnTo>
                <a:lnTo>
                  <a:pt x="1337870" y="779860"/>
                </a:lnTo>
                <a:lnTo>
                  <a:pt x="1334299" y="825897"/>
                </a:lnTo>
                <a:lnTo>
                  <a:pt x="1330333" y="873919"/>
                </a:lnTo>
                <a:lnTo>
                  <a:pt x="1325572" y="922735"/>
                </a:lnTo>
                <a:lnTo>
                  <a:pt x="1321209" y="970757"/>
                </a:lnTo>
                <a:lnTo>
                  <a:pt x="1316448" y="1017588"/>
                </a:lnTo>
                <a:lnTo>
                  <a:pt x="1311291" y="1061244"/>
                </a:lnTo>
                <a:lnTo>
                  <a:pt x="1306928" y="1101328"/>
                </a:lnTo>
                <a:lnTo>
                  <a:pt x="1302564" y="1136253"/>
                </a:lnTo>
                <a:lnTo>
                  <a:pt x="1298201" y="1166019"/>
                </a:lnTo>
                <a:lnTo>
                  <a:pt x="1294630" y="1187847"/>
                </a:lnTo>
                <a:lnTo>
                  <a:pt x="1280746" y="1193403"/>
                </a:lnTo>
                <a:lnTo>
                  <a:pt x="1267655" y="1197372"/>
                </a:lnTo>
                <a:lnTo>
                  <a:pt x="1254961" y="1201341"/>
                </a:lnTo>
                <a:lnTo>
                  <a:pt x="1243061" y="1203722"/>
                </a:lnTo>
                <a:lnTo>
                  <a:pt x="1232350" y="1205310"/>
                </a:lnTo>
                <a:lnTo>
                  <a:pt x="1227193" y="1205310"/>
                </a:lnTo>
                <a:lnTo>
                  <a:pt x="1222433" y="1205707"/>
                </a:lnTo>
                <a:lnTo>
                  <a:pt x="1217672" y="1205310"/>
                </a:lnTo>
                <a:lnTo>
                  <a:pt x="1213706" y="1204913"/>
                </a:lnTo>
                <a:lnTo>
                  <a:pt x="1209739" y="1204119"/>
                </a:lnTo>
                <a:lnTo>
                  <a:pt x="1206565" y="1202928"/>
                </a:lnTo>
                <a:lnTo>
                  <a:pt x="1207755" y="1186260"/>
                </a:lnTo>
                <a:lnTo>
                  <a:pt x="1208945" y="1161653"/>
                </a:lnTo>
                <a:lnTo>
                  <a:pt x="1211722" y="1094978"/>
                </a:lnTo>
                <a:lnTo>
                  <a:pt x="1213706" y="1013222"/>
                </a:lnTo>
                <a:lnTo>
                  <a:pt x="1214896" y="925116"/>
                </a:lnTo>
                <a:lnTo>
                  <a:pt x="1215292" y="882253"/>
                </a:lnTo>
                <a:lnTo>
                  <a:pt x="1215292" y="841375"/>
                </a:lnTo>
                <a:lnTo>
                  <a:pt x="1215292" y="804069"/>
                </a:lnTo>
                <a:lnTo>
                  <a:pt x="1214499" y="771128"/>
                </a:lnTo>
                <a:lnTo>
                  <a:pt x="1213706" y="744141"/>
                </a:lnTo>
                <a:lnTo>
                  <a:pt x="1212515" y="724297"/>
                </a:lnTo>
                <a:lnTo>
                  <a:pt x="1211722" y="717153"/>
                </a:lnTo>
                <a:lnTo>
                  <a:pt x="1210532" y="712788"/>
                </a:lnTo>
                <a:lnTo>
                  <a:pt x="1209739" y="711200"/>
                </a:lnTo>
                <a:lnTo>
                  <a:pt x="1209342" y="710407"/>
                </a:lnTo>
                <a:lnTo>
                  <a:pt x="1208945" y="710010"/>
                </a:lnTo>
                <a:lnTo>
                  <a:pt x="1208152" y="710407"/>
                </a:lnTo>
                <a:lnTo>
                  <a:pt x="1201408" y="719932"/>
                </a:lnTo>
                <a:lnTo>
                  <a:pt x="1194664" y="729457"/>
                </a:lnTo>
                <a:lnTo>
                  <a:pt x="1193078" y="731838"/>
                </a:lnTo>
                <a:lnTo>
                  <a:pt x="1171260" y="1054497"/>
                </a:lnTo>
                <a:lnTo>
                  <a:pt x="1165309" y="1121966"/>
                </a:lnTo>
                <a:lnTo>
                  <a:pt x="1160549" y="1174750"/>
                </a:lnTo>
                <a:lnTo>
                  <a:pt x="1155789" y="1221582"/>
                </a:lnTo>
                <a:lnTo>
                  <a:pt x="1155392" y="1225947"/>
                </a:lnTo>
                <a:lnTo>
                  <a:pt x="1153012" y="1233488"/>
                </a:lnTo>
                <a:lnTo>
                  <a:pt x="1149838" y="1241028"/>
                </a:lnTo>
                <a:lnTo>
                  <a:pt x="1147062" y="1248172"/>
                </a:lnTo>
                <a:lnTo>
                  <a:pt x="1143888" y="1255316"/>
                </a:lnTo>
                <a:lnTo>
                  <a:pt x="1139921" y="1262460"/>
                </a:lnTo>
                <a:lnTo>
                  <a:pt x="1135557" y="1269603"/>
                </a:lnTo>
                <a:lnTo>
                  <a:pt x="1131591" y="1276350"/>
                </a:lnTo>
                <a:lnTo>
                  <a:pt x="1126830" y="1283494"/>
                </a:lnTo>
                <a:lnTo>
                  <a:pt x="1086368" y="1820863"/>
                </a:lnTo>
                <a:lnTo>
                  <a:pt x="977674" y="1820863"/>
                </a:lnTo>
                <a:lnTo>
                  <a:pt x="923328" y="1393428"/>
                </a:lnTo>
                <a:lnTo>
                  <a:pt x="916584" y="1394222"/>
                </a:lnTo>
                <a:lnTo>
                  <a:pt x="909840" y="1394619"/>
                </a:lnTo>
                <a:lnTo>
                  <a:pt x="905080" y="1394222"/>
                </a:lnTo>
                <a:lnTo>
                  <a:pt x="900716" y="1393825"/>
                </a:lnTo>
                <a:lnTo>
                  <a:pt x="849543" y="1819275"/>
                </a:lnTo>
                <a:lnTo>
                  <a:pt x="736486" y="1820863"/>
                </a:lnTo>
                <a:lnTo>
                  <a:pt x="695627" y="1276350"/>
                </a:lnTo>
                <a:lnTo>
                  <a:pt x="687693" y="1264047"/>
                </a:lnTo>
                <a:lnTo>
                  <a:pt x="680553" y="1251744"/>
                </a:lnTo>
                <a:lnTo>
                  <a:pt x="677776" y="1245394"/>
                </a:lnTo>
                <a:lnTo>
                  <a:pt x="674602" y="1239044"/>
                </a:lnTo>
                <a:lnTo>
                  <a:pt x="671826" y="1232694"/>
                </a:lnTo>
                <a:lnTo>
                  <a:pt x="669842" y="1226741"/>
                </a:lnTo>
                <a:lnTo>
                  <a:pt x="669049" y="1221582"/>
                </a:lnTo>
                <a:lnTo>
                  <a:pt x="661908" y="1148160"/>
                </a:lnTo>
                <a:lnTo>
                  <a:pt x="654768" y="1068388"/>
                </a:lnTo>
                <a:lnTo>
                  <a:pt x="646437" y="968375"/>
                </a:lnTo>
                <a:lnTo>
                  <a:pt x="630173" y="723503"/>
                </a:lnTo>
                <a:lnTo>
                  <a:pt x="626603" y="720725"/>
                </a:lnTo>
                <a:lnTo>
                  <a:pt x="623826" y="717550"/>
                </a:lnTo>
                <a:lnTo>
                  <a:pt x="616686" y="710407"/>
                </a:lnTo>
                <a:lnTo>
                  <a:pt x="616289" y="710407"/>
                </a:lnTo>
                <a:lnTo>
                  <a:pt x="615892" y="710803"/>
                </a:lnTo>
                <a:lnTo>
                  <a:pt x="614702" y="713978"/>
                </a:lnTo>
                <a:lnTo>
                  <a:pt x="614305" y="719138"/>
                </a:lnTo>
                <a:lnTo>
                  <a:pt x="613909" y="726678"/>
                </a:lnTo>
                <a:lnTo>
                  <a:pt x="613909" y="746919"/>
                </a:lnTo>
                <a:lnTo>
                  <a:pt x="613909" y="774303"/>
                </a:lnTo>
                <a:lnTo>
                  <a:pt x="614702" y="807641"/>
                </a:lnTo>
                <a:lnTo>
                  <a:pt x="615892" y="844947"/>
                </a:lnTo>
                <a:lnTo>
                  <a:pt x="619066" y="929085"/>
                </a:lnTo>
                <a:lnTo>
                  <a:pt x="623033" y="1016794"/>
                </a:lnTo>
                <a:lnTo>
                  <a:pt x="627000" y="1098550"/>
                </a:lnTo>
                <a:lnTo>
                  <a:pt x="630966" y="1164035"/>
                </a:lnTo>
                <a:lnTo>
                  <a:pt x="632553" y="1188641"/>
                </a:lnTo>
                <a:lnTo>
                  <a:pt x="634140" y="1205310"/>
                </a:lnTo>
                <a:lnTo>
                  <a:pt x="625810" y="1205310"/>
                </a:lnTo>
                <a:lnTo>
                  <a:pt x="615099" y="1205707"/>
                </a:lnTo>
                <a:lnTo>
                  <a:pt x="603198" y="1205310"/>
                </a:lnTo>
                <a:lnTo>
                  <a:pt x="589711" y="1204516"/>
                </a:lnTo>
                <a:lnTo>
                  <a:pt x="582570" y="1203325"/>
                </a:lnTo>
                <a:lnTo>
                  <a:pt x="575033" y="1202135"/>
                </a:lnTo>
                <a:lnTo>
                  <a:pt x="567496" y="1200944"/>
                </a:lnTo>
                <a:lnTo>
                  <a:pt x="559959" y="1198563"/>
                </a:lnTo>
                <a:lnTo>
                  <a:pt x="552422" y="1196182"/>
                </a:lnTo>
                <a:lnTo>
                  <a:pt x="544885" y="1193403"/>
                </a:lnTo>
                <a:lnTo>
                  <a:pt x="537744" y="1189435"/>
                </a:lnTo>
                <a:lnTo>
                  <a:pt x="530604" y="1185466"/>
                </a:lnTo>
                <a:lnTo>
                  <a:pt x="528620" y="1175544"/>
                </a:lnTo>
                <a:lnTo>
                  <a:pt x="526637" y="1163638"/>
                </a:lnTo>
                <a:lnTo>
                  <a:pt x="523067" y="1135460"/>
                </a:lnTo>
                <a:lnTo>
                  <a:pt x="519100" y="1101725"/>
                </a:lnTo>
                <a:lnTo>
                  <a:pt x="515530" y="1064022"/>
                </a:lnTo>
                <a:lnTo>
                  <a:pt x="511959" y="1021953"/>
                </a:lnTo>
                <a:lnTo>
                  <a:pt x="508389" y="978297"/>
                </a:lnTo>
                <a:lnTo>
                  <a:pt x="504819" y="932657"/>
                </a:lnTo>
                <a:lnTo>
                  <a:pt x="502042" y="886619"/>
                </a:lnTo>
                <a:lnTo>
                  <a:pt x="498868" y="841772"/>
                </a:lnTo>
                <a:lnTo>
                  <a:pt x="496885" y="798116"/>
                </a:lnTo>
                <a:lnTo>
                  <a:pt x="494902" y="757238"/>
                </a:lnTo>
                <a:lnTo>
                  <a:pt x="492918" y="720328"/>
                </a:lnTo>
                <a:lnTo>
                  <a:pt x="492125" y="687785"/>
                </a:lnTo>
                <a:lnTo>
                  <a:pt x="492125" y="661194"/>
                </a:lnTo>
                <a:lnTo>
                  <a:pt x="492125" y="641350"/>
                </a:lnTo>
                <a:lnTo>
                  <a:pt x="492521" y="634603"/>
                </a:lnTo>
                <a:lnTo>
                  <a:pt x="493315" y="629444"/>
                </a:lnTo>
                <a:lnTo>
                  <a:pt x="494505" y="621507"/>
                </a:lnTo>
                <a:lnTo>
                  <a:pt x="496092" y="613569"/>
                </a:lnTo>
                <a:lnTo>
                  <a:pt x="498472" y="606028"/>
                </a:lnTo>
                <a:lnTo>
                  <a:pt x="502042" y="598885"/>
                </a:lnTo>
                <a:lnTo>
                  <a:pt x="506009" y="591741"/>
                </a:lnTo>
                <a:lnTo>
                  <a:pt x="510769" y="584597"/>
                </a:lnTo>
                <a:lnTo>
                  <a:pt x="516323" y="578247"/>
                </a:lnTo>
                <a:lnTo>
                  <a:pt x="522670" y="571500"/>
                </a:lnTo>
                <a:lnTo>
                  <a:pt x="529414" y="565547"/>
                </a:lnTo>
                <a:lnTo>
                  <a:pt x="536951" y="559594"/>
                </a:lnTo>
                <a:lnTo>
                  <a:pt x="544885" y="553641"/>
                </a:lnTo>
                <a:lnTo>
                  <a:pt x="553215" y="548085"/>
                </a:lnTo>
                <a:lnTo>
                  <a:pt x="562339" y="542925"/>
                </a:lnTo>
                <a:lnTo>
                  <a:pt x="571860" y="537766"/>
                </a:lnTo>
                <a:lnTo>
                  <a:pt x="581777" y="533003"/>
                </a:lnTo>
                <a:lnTo>
                  <a:pt x="592091" y="528241"/>
                </a:lnTo>
                <a:lnTo>
                  <a:pt x="602801" y="523875"/>
                </a:lnTo>
                <a:lnTo>
                  <a:pt x="613512" y="519510"/>
                </a:lnTo>
                <a:lnTo>
                  <a:pt x="625016" y="515144"/>
                </a:lnTo>
                <a:lnTo>
                  <a:pt x="636520" y="511572"/>
                </a:lnTo>
                <a:lnTo>
                  <a:pt x="659925" y="504428"/>
                </a:lnTo>
                <a:lnTo>
                  <a:pt x="684520" y="498078"/>
                </a:lnTo>
                <a:lnTo>
                  <a:pt x="709115" y="492522"/>
                </a:lnTo>
                <a:lnTo>
                  <a:pt x="733709" y="487363"/>
                </a:lnTo>
                <a:lnTo>
                  <a:pt x="758701" y="483394"/>
                </a:lnTo>
                <a:lnTo>
                  <a:pt x="782502" y="479425"/>
                </a:lnTo>
                <a:lnTo>
                  <a:pt x="788056" y="479028"/>
                </a:lnTo>
                <a:lnTo>
                  <a:pt x="794006" y="479425"/>
                </a:lnTo>
                <a:lnTo>
                  <a:pt x="872948" y="770335"/>
                </a:lnTo>
                <a:lnTo>
                  <a:pt x="874138" y="758428"/>
                </a:lnTo>
                <a:lnTo>
                  <a:pt x="901510" y="559197"/>
                </a:lnTo>
                <a:lnTo>
                  <a:pt x="893576" y="539353"/>
                </a:lnTo>
                <a:lnTo>
                  <a:pt x="908650" y="513557"/>
                </a:lnTo>
                <a:lnTo>
                  <a:pt x="943162" y="513160"/>
                </a:lnTo>
                <a:lnTo>
                  <a:pt x="957443" y="539353"/>
                </a:lnTo>
                <a:lnTo>
                  <a:pt x="950699" y="563166"/>
                </a:lnTo>
                <a:lnTo>
                  <a:pt x="975294" y="773510"/>
                </a:lnTo>
                <a:lnTo>
                  <a:pt x="1039558" y="488950"/>
                </a:lnTo>
                <a:lnTo>
                  <a:pt x="1046699" y="485378"/>
                </a:lnTo>
                <a:lnTo>
                  <a:pt x="1052252" y="482600"/>
                </a:lnTo>
                <a:lnTo>
                  <a:pt x="1055823" y="480219"/>
                </a:lnTo>
                <a:lnTo>
                  <a:pt x="1056616" y="479822"/>
                </a:lnTo>
                <a:lnTo>
                  <a:pt x="1056616" y="479425"/>
                </a:lnTo>
                <a:lnTo>
                  <a:pt x="1068120" y="478235"/>
                </a:lnTo>
                <a:lnTo>
                  <a:pt x="1080417" y="477838"/>
                </a:lnTo>
                <a:close/>
                <a:moveTo>
                  <a:pt x="1485107" y="451247"/>
                </a:moveTo>
                <a:lnTo>
                  <a:pt x="1485107" y="475853"/>
                </a:lnTo>
                <a:lnTo>
                  <a:pt x="1508523" y="475853"/>
                </a:lnTo>
                <a:lnTo>
                  <a:pt x="1508523" y="451247"/>
                </a:lnTo>
                <a:lnTo>
                  <a:pt x="1485107" y="451247"/>
                </a:lnTo>
                <a:close/>
                <a:moveTo>
                  <a:pt x="328429" y="426244"/>
                </a:moveTo>
                <a:lnTo>
                  <a:pt x="328429" y="449263"/>
                </a:lnTo>
                <a:lnTo>
                  <a:pt x="350229" y="449263"/>
                </a:lnTo>
                <a:lnTo>
                  <a:pt x="350229" y="426244"/>
                </a:lnTo>
                <a:lnTo>
                  <a:pt x="328429" y="426244"/>
                </a:lnTo>
                <a:close/>
                <a:moveTo>
                  <a:pt x="904908" y="342106"/>
                </a:moveTo>
                <a:lnTo>
                  <a:pt x="904908" y="371872"/>
                </a:lnTo>
                <a:lnTo>
                  <a:pt x="933819" y="371872"/>
                </a:lnTo>
                <a:lnTo>
                  <a:pt x="933819" y="342106"/>
                </a:lnTo>
                <a:lnTo>
                  <a:pt x="904908" y="342106"/>
                </a:lnTo>
                <a:close/>
                <a:moveTo>
                  <a:pt x="1494632" y="300037"/>
                </a:moveTo>
                <a:lnTo>
                  <a:pt x="1489473" y="300434"/>
                </a:lnTo>
                <a:lnTo>
                  <a:pt x="1483123" y="301228"/>
                </a:lnTo>
                <a:lnTo>
                  <a:pt x="1477169" y="302419"/>
                </a:lnTo>
                <a:lnTo>
                  <a:pt x="1465660" y="304800"/>
                </a:lnTo>
                <a:lnTo>
                  <a:pt x="1460501" y="306784"/>
                </a:lnTo>
                <a:lnTo>
                  <a:pt x="1456532" y="307975"/>
                </a:lnTo>
                <a:lnTo>
                  <a:pt x="1456532" y="331391"/>
                </a:lnTo>
                <a:lnTo>
                  <a:pt x="1457723" y="331391"/>
                </a:lnTo>
                <a:lnTo>
                  <a:pt x="1460898" y="329406"/>
                </a:lnTo>
                <a:lnTo>
                  <a:pt x="1465263" y="327819"/>
                </a:lnTo>
                <a:lnTo>
                  <a:pt x="1475582" y="323453"/>
                </a:lnTo>
                <a:lnTo>
                  <a:pt x="1480741" y="321866"/>
                </a:lnTo>
                <a:lnTo>
                  <a:pt x="1486694" y="320675"/>
                </a:lnTo>
                <a:lnTo>
                  <a:pt x="1492648" y="319484"/>
                </a:lnTo>
                <a:lnTo>
                  <a:pt x="1498998" y="319484"/>
                </a:lnTo>
                <a:lnTo>
                  <a:pt x="1505744" y="320278"/>
                </a:lnTo>
                <a:lnTo>
                  <a:pt x="1511698" y="321469"/>
                </a:lnTo>
                <a:lnTo>
                  <a:pt x="1517254" y="323056"/>
                </a:lnTo>
                <a:lnTo>
                  <a:pt x="1519635" y="324644"/>
                </a:lnTo>
                <a:lnTo>
                  <a:pt x="1521619" y="325834"/>
                </a:lnTo>
                <a:lnTo>
                  <a:pt x="1524001" y="327819"/>
                </a:lnTo>
                <a:lnTo>
                  <a:pt x="1525588" y="329803"/>
                </a:lnTo>
                <a:lnTo>
                  <a:pt x="1527176" y="331787"/>
                </a:lnTo>
                <a:lnTo>
                  <a:pt x="1528366" y="334169"/>
                </a:lnTo>
                <a:lnTo>
                  <a:pt x="1529160" y="336550"/>
                </a:lnTo>
                <a:lnTo>
                  <a:pt x="1530351" y="339328"/>
                </a:lnTo>
                <a:lnTo>
                  <a:pt x="1530748" y="342503"/>
                </a:lnTo>
                <a:lnTo>
                  <a:pt x="1530748" y="345281"/>
                </a:lnTo>
                <a:lnTo>
                  <a:pt x="1530351" y="350441"/>
                </a:lnTo>
                <a:lnTo>
                  <a:pt x="1529954" y="354806"/>
                </a:lnTo>
                <a:lnTo>
                  <a:pt x="1528366" y="358378"/>
                </a:lnTo>
                <a:lnTo>
                  <a:pt x="1526779" y="361950"/>
                </a:lnTo>
                <a:lnTo>
                  <a:pt x="1524794" y="365125"/>
                </a:lnTo>
                <a:lnTo>
                  <a:pt x="1522413" y="368300"/>
                </a:lnTo>
                <a:lnTo>
                  <a:pt x="1519635" y="371475"/>
                </a:lnTo>
                <a:lnTo>
                  <a:pt x="1516857" y="374650"/>
                </a:lnTo>
                <a:lnTo>
                  <a:pt x="1513285" y="377031"/>
                </a:lnTo>
                <a:lnTo>
                  <a:pt x="1510110" y="379413"/>
                </a:lnTo>
                <a:lnTo>
                  <a:pt x="1502569" y="384572"/>
                </a:lnTo>
                <a:lnTo>
                  <a:pt x="1485901" y="393700"/>
                </a:lnTo>
                <a:lnTo>
                  <a:pt x="1485901" y="429419"/>
                </a:lnTo>
                <a:lnTo>
                  <a:pt x="1506538" y="429419"/>
                </a:lnTo>
                <a:lnTo>
                  <a:pt x="1506538" y="403225"/>
                </a:lnTo>
                <a:lnTo>
                  <a:pt x="1515666" y="397669"/>
                </a:lnTo>
                <a:lnTo>
                  <a:pt x="1524794" y="392113"/>
                </a:lnTo>
                <a:lnTo>
                  <a:pt x="1532732" y="386159"/>
                </a:lnTo>
                <a:lnTo>
                  <a:pt x="1539479" y="379413"/>
                </a:lnTo>
                <a:lnTo>
                  <a:pt x="1542654" y="376238"/>
                </a:lnTo>
                <a:lnTo>
                  <a:pt x="1545432" y="372269"/>
                </a:lnTo>
                <a:lnTo>
                  <a:pt x="1547813" y="368300"/>
                </a:lnTo>
                <a:lnTo>
                  <a:pt x="1550194" y="363934"/>
                </a:lnTo>
                <a:lnTo>
                  <a:pt x="1552179" y="359172"/>
                </a:lnTo>
                <a:lnTo>
                  <a:pt x="1553369" y="354806"/>
                </a:lnTo>
                <a:lnTo>
                  <a:pt x="1553766" y="349250"/>
                </a:lnTo>
                <a:lnTo>
                  <a:pt x="1554163" y="343694"/>
                </a:lnTo>
                <a:lnTo>
                  <a:pt x="1553766" y="338931"/>
                </a:lnTo>
                <a:lnTo>
                  <a:pt x="1553369" y="334566"/>
                </a:lnTo>
                <a:lnTo>
                  <a:pt x="1552179" y="330200"/>
                </a:lnTo>
                <a:lnTo>
                  <a:pt x="1550591" y="325834"/>
                </a:lnTo>
                <a:lnTo>
                  <a:pt x="1548607" y="322262"/>
                </a:lnTo>
                <a:lnTo>
                  <a:pt x="1546226" y="318294"/>
                </a:lnTo>
                <a:lnTo>
                  <a:pt x="1543448" y="315119"/>
                </a:lnTo>
                <a:lnTo>
                  <a:pt x="1539876" y="311944"/>
                </a:lnTo>
                <a:lnTo>
                  <a:pt x="1535907" y="309166"/>
                </a:lnTo>
                <a:lnTo>
                  <a:pt x="1531938" y="306784"/>
                </a:lnTo>
                <a:lnTo>
                  <a:pt x="1527573" y="304403"/>
                </a:lnTo>
                <a:lnTo>
                  <a:pt x="1522413" y="302816"/>
                </a:lnTo>
                <a:lnTo>
                  <a:pt x="1517651" y="301625"/>
                </a:lnTo>
                <a:lnTo>
                  <a:pt x="1512491" y="300831"/>
                </a:lnTo>
                <a:lnTo>
                  <a:pt x="1506538" y="300037"/>
                </a:lnTo>
                <a:lnTo>
                  <a:pt x="1500585" y="300037"/>
                </a:lnTo>
                <a:lnTo>
                  <a:pt x="1494632" y="300037"/>
                </a:lnTo>
                <a:close/>
                <a:moveTo>
                  <a:pt x="342698" y="286941"/>
                </a:moveTo>
                <a:lnTo>
                  <a:pt x="337545" y="287337"/>
                </a:lnTo>
                <a:lnTo>
                  <a:pt x="332393" y="287734"/>
                </a:lnTo>
                <a:lnTo>
                  <a:pt x="321295" y="289322"/>
                </a:lnTo>
                <a:lnTo>
                  <a:pt x="310593" y="291703"/>
                </a:lnTo>
                <a:lnTo>
                  <a:pt x="302270" y="294481"/>
                </a:lnTo>
                <a:lnTo>
                  <a:pt x="302270" y="316309"/>
                </a:lnTo>
                <a:lnTo>
                  <a:pt x="303063" y="316309"/>
                </a:lnTo>
                <a:lnTo>
                  <a:pt x="306630" y="314325"/>
                </a:lnTo>
                <a:lnTo>
                  <a:pt x="310197" y="312341"/>
                </a:lnTo>
                <a:lnTo>
                  <a:pt x="319709" y="308769"/>
                </a:lnTo>
                <a:lnTo>
                  <a:pt x="324862" y="307181"/>
                </a:lnTo>
                <a:lnTo>
                  <a:pt x="330015" y="305991"/>
                </a:lnTo>
                <a:lnTo>
                  <a:pt x="335564" y="305197"/>
                </a:lnTo>
                <a:lnTo>
                  <a:pt x="341509" y="305197"/>
                </a:lnTo>
                <a:lnTo>
                  <a:pt x="347454" y="305197"/>
                </a:lnTo>
                <a:lnTo>
                  <a:pt x="353003" y="306784"/>
                </a:lnTo>
                <a:lnTo>
                  <a:pt x="357759" y="308372"/>
                </a:lnTo>
                <a:lnTo>
                  <a:pt x="362516" y="311150"/>
                </a:lnTo>
                <a:lnTo>
                  <a:pt x="364101" y="312341"/>
                </a:lnTo>
                <a:lnTo>
                  <a:pt x="366083" y="314722"/>
                </a:lnTo>
                <a:lnTo>
                  <a:pt x="367272" y="316309"/>
                </a:lnTo>
                <a:lnTo>
                  <a:pt x="368461" y="318294"/>
                </a:lnTo>
                <a:lnTo>
                  <a:pt x="369254" y="321072"/>
                </a:lnTo>
                <a:lnTo>
                  <a:pt x="370046" y="323453"/>
                </a:lnTo>
                <a:lnTo>
                  <a:pt x="370443" y="325834"/>
                </a:lnTo>
                <a:lnTo>
                  <a:pt x="370443" y="329009"/>
                </a:lnTo>
                <a:lnTo>
                  <a:pt x="370046" y="333772"/>
                </a:lnTo>
                <a:lnTo>
                  <a:pt x="369650" y="337344"/>
                </a:lnTo>
                <a:lnTo>
                  <a:pt x="368461" y="341312"/>
                </a:lnTo>
                <a:lnTo>
                  <a:pt x="367272" y="344091"/>
                </a:lnTo>
                <a:lnTo>
                  <a:pt x="365290" y="347266"/>
                </a:lnTo>
                <a:lnTo>
                  <a:pt x="362912" y="350044"/>
                </a:lnTo>
                <a:lnTo>
                  <a:pt x="360534" y="352822"/>
                </a:lnTo>
                <a:lnTo>
                  <a:pt x="357363" y="355600"/>
                </a:lnTo>
                <a:lnTo>
                  <a:pt x="351814" y="360759"/>
                </a:lnTo>
                <a:lnTo>
                  <a:pt x="344283" y="365125"/>
                </a:lnTo>
                <a:lnTo>
                  <a:pt x="329222" y="373459"/>
                </a:lnTo>
                <a:lnTo>
                  <a:pt x="329222" y="406400"/>
                </a:lnTo>
                <a:lnTo>
                  <a:pt x="348643" y="406400"/>
                </a:lnTo>
                <a:lnTo>
                  <a:pt x="348643" y="382588"/>
                </a:lnTo>
                <a:lnTo>
                  <a:pt x="356967" y="377428"/>
                </a:lnTo>
                <a:lnTo>
                  <a:pt x="365290" y="371872"/>
                </a:lnTo>
                <a:lnTo>
                  <a:pt x="372424" y="366316"/>
                </a:lnTo>
                <a:lnTo>
                  <a:pt x="378370" y="360759"/>
                </a:lnTo>
                <a:lnTo>
                  <a:pt x="381541" y="357188"/>
                </a:lnTo>
                <a:lnTo>
                  <a:pt x="384315" y="354013"/>
                </a:lnTo>
                <a:lnTo>
                  <a:pt x="386693" y="350044"/>
                </a:lnTo>
                <a:lnTo>
                  <a:pt x="388675" y="346075"/>
                </a:lnTo>
                <a:lnTo>
                  <a:pt x="390260" y="342106"/>
                </a:lnTo>
                <a:lnTo>
                  <a:pt x="391053" y="337344"/>
                </a:lnTo>
                <a:lnTo>
                  <a:pt x="391846" y="332581"/>
                </a:lnTo>
                <a:lnTo>
                  <a:pt x="392638" y="327819"/>
                </a:lnTo>
                <a:lnTo>
                  <a:pt x="391846" y="323056"/>
                </a:lnTo>
                <a:lnTo>
                  <a:pt x="391449" y="318691"/>
                </a:lnTo>
                <a:lnTo>
                  <a:pt x="390260" y="314722"/>
                </a:lnTo>
                <a:lnTo>
                  <a:pt x="389071" y="310753"/>
                </a:lnTo>
                <a:lnTo>
                  <a:pt x="387089" y="307578"/>
                </a:lnTo>
                <a:lnTo>
                  <a:pt x="384711" y="304006"/>
                </a:lnTo>
                <a:lnTo>
                  <a:pt x="381937" y="301228"/>
                </a:lnTo>
                <a:lnTo>
                  <a:pt x="379162" y="298053"/>
                </a:lnTo>
                <a:lnTo>
                  <a:pt x="375595" y="295672"/>
                </a:lnTo>
                <a:lnTo>
                  <a:pt x="372028" y="293291"/>
                </a:lnTo>
                <a:lnTo>
                  <a:pt x="367668" y="291306"/>
                </a:lnTo>
                <a:lnTo>
                  <a:pt x="363308" y="289719"/>
                </a:lnTo>
                <a:lnTo>
                  <a:pt x="358948" y="288528"/>
                </a:lnTo>
                <a:lnTo>
                  <a:pt x="353796" y="287734"/>
                </a:lnTo>
                <a:lnTo>
                  <a:pt x="348247" y="287337"/>
                </a:lnTo>
                <a:lnTo>
                  <a:pt x="342698" y="286941"/>
                </a:lnTo>
                <a:close/>
                <a:moveTo>
                  <a:pt x="1500585" y="158750"/>
                </a:moveTo>
                <a:lnTo>
                  <a:pt x="1511301" y="159147"/>
                </a:lnTo>
                <a:lnTo>
                  <a:pt x="1521223" y="159940"/>
                </a:lnTo>
                <a:lnTo>
                  <a:pt x="1531541" y="161528"/>
                </a:lnTo>
                <a:lnTo>
                  <a:pt x="1540669" y="163115"/>
                </a:lnTo>
                <a:lnTo>
                  <a:pt x="1550194" y="165894"/>
                </a:lnTo>
                <a:lnTo>
                  <a:pt x="1558529" y="168275"/>
                </a:lnTo>
                <a:lnTo>
                  <a:pt x="1566863" y="171450"/>
                </a:lnTo>
                <a:lnTo>
                  <a:pt x="1574404" y="174228"/>
                </a:lnTo>
                <a:lnTo>
                  <a:pt x="1581548" y="177403"/>
                </a:lnTo>
                <a:lnTo>
                  <a:pt x="1588294" y="180975"/>
                </a:lnTo>
                <a:lnTo>
                  <a:pt x="1595041" y="184150"/>
                </a:lnTo>
                <a:lnTo>
                  <a:pt x="1606154" y="191690"/>
                </a:lnTo>
                <a:lnTo>
                  <a:pt x="1615679" y="198437"/>
                </a:lnTo>
                <a:lnTo>
                  <a:pt x="1622823" y="203994"/>
                </a:lnTo>
                <a:lnTo>
                  <a:pt x="1628379" y="208756"/>
                </a:lnTo>
                <a:lnTo>
                  <a:pt x="1632744" y="213122"/>
                </a:lnTo>
                <a:lnTo>
                  <a:pt x="1631554" y="216297"/>
                </a:lnTo>
                <a:lnTo>
                  <a:pt x="1629173" y="219869"/>
                </a:lnTo>
                <a:lnTo>
                  <a:pt x="1626791" y="224234"/>
                </a:lnTo>
                <a:lnTo>
                  <a:pt x="1623219" y="229394"/>
                </a:lnTo>
                <a:lnTo>
                  <a:pt x="1619251" y="234950"/>
                </a:lnTo>
                <a:lnTo>
                  <a:pt x="1614091" y="240903"/>
                </a:lnTo>
                <a:lnTo>
                  <a:pt x="1607741" y="246459"/>
                </a:lnTo>
                <a:lnTo>
                  <a:pt x="1604566" y="248840"/>
                </a:lnTo>
                <a:lnTo>
                  <a:pt x="1600994" y="251222"/>
                </a:lnTo>
                <a:lnTo>
                  <a:pt x="1597423" y="253603"/>
                </a:lnTo>
                <a:lnTo>
                  <a:pt x="1593057" y="255587"/>
                </a:lnTo>
                <a:lnTo>
                  <a:pt x="1588691" y="257175"/>
                </a:lnTo>
                <a:lnTo>
                  <a:pt x="1584723" y="258762"/>
                </a:lnTo>
                <a:lnTo>
                  <a:pt x="1579563" y="259953"/>
                </a:lnTo>
                <a:lnTo>
                  <a:pt x="1574801" y="260747"/>
                </a:lnTo>
                <a:lnTo>
                  <a:pt x="1569244" y="261144"/>
                </a:lnTo>
                <a:lnTo>
                  <a:pt x="1564085" y="261144"/>
                </a:lnTo>
                <a:lnTo>
                  <a:pt x="1558529" y="260747"/>
                </a:lnTo>
                <a:lnTo>
                  <a:pt x="1552179" y="259953"/>
                </a:lnTo>
                <a:lnTo>
                  <a:pt x="1545829" y="257969"/>
                </a:lnTo>
                <a:lnTo>
                  <a:pt x="1539479" y="255984"/>
                </a:lnTo>
                <a:lnTo>
                  <a:pt x="1532732" y="253603"/>
                </a:lnTo>
                <a:lnTo>
                  <a:pt x="1525588" y="250031"/>
                </a:lnTo>
                <a:lnTo>
                  <a:pt x="1517651" y="246062"/>
                </a:lnTo>
                <a:lnTo>
                  <a:pt x="1509316" y="242490"/>
                </a:lnTo>
                <a:lnTo>
                  <a:pt x="1542654" y="258762"/>
                </a:lnTo>
                <a:lnTo>
                  <a:pt x="1558926" y="266303"/>
                </a:lnTo>
                <a:lnTo>
                  <a:pt x="1566069" y="269081"/>
                </a:lnTo>
                <a:lnTo>
                  <a:pt x="1573610" y="271462"/>
                </a:lnTo>
                <a:lnTo>
                  <a:pt x="1580754" y="273844"/>
                </a:lnTo>
                <a:lnTo>
                  <a:pt x="1587501" y="275431"/>
                </a:lnTo>
                <a:lnTo>
                  <a:pt x="1593851" y="276622"/>
                </a:lnTo>
                <a:lnTo>
                  <a:pt x="1599804" y="277019"/>
                </a:lnTo>
                <a:lnTo>
                  <a:pt x="1605757" y="276622"/>
                </a:lnTo>
                <a:lnTo>
                  <a:pt x="1611313" y="275431"/>
                </a:lnTo>
                <a:lnTo>
                  <a:pt x="1615679" y="273844"/>
                </a:lnTo>
                <a:lnTo>
                  <a:pt x="1618457" y="271859"/>
                </a:lnTo>
                <a:lnTo>
                  <a:pt x="1620441" y="270669"/>
                </a:lnTo>
                <a:lnTo>
                  <a:pt x="1621632" y="282178"/>
                </a:lnTo>
                <a:lnTo>
                  <a:pt x="1622029" y="292497"/>
                </a:lnTo>
                <a:lnTo>
                  <a:pt x="1621632" y="302419"/>
                </a:lnTo>
                <a:lnTo>
                  <a:pt x="1621235" y="311944"/>
                </a:lnTo>
                <a:lnTo>
                  <a:pt x="1622823" y="310356"/>
                </a:lnTo>
                <a:lnTo>
                  <a:pt x="1623616" y="309959"/>
                </a:lnTo>
                <a:lnTo>
                  <a:pt x="1625204" y="309562"/>
                </a:lnTo>
                <a:lnTo>
                  <a:pt x="1626394" y="309959"/>
                </a:lnTo>
                <a:lnTo>
                  <a:pt x="1627188" y="310753"/>
                </a:lnTo>
                <a:lnTo>
                  <a:pt x="1628379" y="311944"/>
                </a:lnTo>
                <a:lnTo>
                  <a:pt x="1629569" y="313928"/>
                </a:lnTo>
                <a:lnTo>
                  <a:pt x="1631951" y="317897"/>
                </a:lnTo>
                <a:lnTo>
                  <a:pt x="1633538" y="323850"/>
                </a:lnTo>
                <a:lnTo>
                  <a:pt x="1634729" y="331391"/>
                </a:lnTo>
                <a:lnTo>
                  <a:pt x="1635919" y="339328"/>
                </a:lnTo>
                <a:lnTo>
                  <a:pt x="1636316" y="348853"/>
                </a:lnTo>
                <a:lnTo>
                  <a:pt x="1636713" y="358775"/>
                </a:lnTo>
                <a:lnTo>
                  <a:pt x="1636316" y="368697"/>
                </a:lnTo>
                <a:lnTo>
                  <a:pt x="1635919" y="377825"/>
                </a:lnTo>
                <a:lnTo>
                  <a:pt x="1634729" y="385763"/>
                </a:lnTo>
                <a:lnTo>
                  <a:pt x="1633538" y="393303"/>
                </a:lnTo>
                <a:lnTo>
                  <a:pt x="1631951" y="399256"/>
                </a:lnTo>
                <a:lnTo>
                  <a:pt x="1629569" y="404019"/>
                </a:lnTo>
                <a:lnTo>
                  <a:pt x="1628379" y="405209"/>
                </a:lnTo>
                <a:lnTo>
                  <a:pt x="1627188" y="406400"/>
                </a:lnTo>
                <a:lnTo>
                  <a:pt x="1626394" y="407194"/>
                </a:lnTo>
                <a:lnTo>
                  <a:pt x="1625204" y="407591"/>
                </a:lnTo>
                <a:lnTo>
                  <a:pt x="1623616" y="407194"/>
                </a:lnTo>
                <a:lnTo>
                  <a:pt x="1622426" y="406400"/>
                </a:lnTo>
                <a:lnTo>
                  <a:pt x="1621235" y="405209"/>
                </a:lnTo>
                <a:lnTo>
                  <a:pt x="1620044" y="403622"/>
                </a:lnTo>
                <a:lnTo>
                  <a:pt x="1618060" y="398463"/>
                </a:lnTo>
                <a:lnTo>
                  <a:pt x="1616076" y="392113"/>
                </a:lnTo>
                <a:lnTo>
                  <a:pt x="1614885" y="400447"/>
                </a:lnTo>
                <a:lnTo>
                  <a:pt x="1613694" y="409178"/>
                </a:lnTo>
                <a:lnTo>
                  <a:pt x="1612107" y="417116"/>
                </a:lnTo>
                <a:lnTo>
                  <a:pt x="1609726" y="425053"/>
                </a:lnTo>
                <a:lnTo>
                  <a:pt x="1607344" y="432594"/>
                </a:lnTo>
                <a:lnTo>
                  <a:pt x="1604963" y="440135"/>
                </a:lnTo>
                <a:lnTo>
                  <a:pt x="1601788" y="447278"/>
                </a:lnTo>
                <a:lnTo>
                  <a:pt x="1599010" y="454025"/>
                </a:lnTo>
                <a:lnTo>
                  <a:pt x="1595438" y="460772"/>
                </a:lnTo>
                <a:lnTo>
                  <a:pt x="1592263" y="467519"/>
                </a:lnTo>
                <a:lnTo>
                  <a:pt x="1588294" y="473869"/>
                </a:lnTo>
                <a:lnTo>
                  <a:pt x="1584326" y="479822"/>
                </a:lnTo>
                <a:lnTo>
                  <a:pt x="1579960" y="485775"/>
                </a:lnTo>
                <a:lnTo>
                  <a:pt x="1575594" y="491331"/>
                </a:lnTo>
                <a:lnTo>
                  <a:pt x="1571626" y="496491"/>
                </a:lnTo>
                <a:lnTo>
                  <a:pt x="1566863" y="501253"/>
                </a:lnTo>
                <a:lnTo>
                  <a:pt x="1562101" y="506016"/>
                </a:lnTo>
                <a:lnTo>
                  <a:pt x="1557735" y="510778"/>
                </a:lnTo>
                <a:lnTo>
                  <a:pt x="1552576" y="514747"/>
                </a:lnTo>
                <a:lnTo>
                  <a:pt x="1547416" y="518716"/>
                </a:lnTo>
                <a:lnTo>
                  <a:pt x="1542257" y="521891"/>
                </a:lnTo>
                <a:lnTo>
                  <a:pt x="1537494" y="525463"/>
                </a:lnTo>
                <a:lnTo>
                  <a:pt x="1532335" y="528241"/>
                </a:lnTo>
                <a:lnTo>
                  <a:pt x="1527176" y="531416"/>
                </a:lnTo>
                <a:lnTo>
                  <a:pt x="1522016" y="533400"/>
                </a:lnTo>
                <a:lnTo>
                  <a:pt x="1517254" y="535385"/>
                </a:lnTo>
                <a:lnTo>
                  <a:pt x="1512094" y="537766"/>
                </a:lnTo>
                <a:lnTo>
                  <a:pt x="1506935" y="538957"/>
                </a:lnTo>
                <a:lnTo>
                  <a:pt x="1502569" y="540147"/>
                </a:lnTo>
                <a:lnTo>
                  <a:pt x="1497410" y="540941"/>
                </a:lnTo>
                <a:lnTo>
                  <a:pt x="1492648" y="541338"/>
                </a:lnTo>
                <a:lnTo>
                  <a:pt x="1487488" y="541338"/>
                </a:lnTo>
                <a:lnTo>
                  <a:pt x="1483916" y="541338"/>
                </a:lnTo>
                <a:lnTo>
                  <a:pt x="1479948" y="540941"/>
                </a:lnTo>
                <a:lnTo>
                  <a:pt x="1475979" y="540147"/>
                </a:lnTo>
                <a:lnTo>
                  <a:pt x="1471613" y="538957"/>
                </a:lnTo>
                <a:lnTo>
                  <a:pt x="1466851" y="537369"/>
                </a:lnTo>
                <a:lnTo>
                  <a:pt x="1462485" y="535385"/>
                </a:lnTo>
                <a:lnTo>
                  <a:pt x="1452960" y="531019"/>
                </a:lnTo>
                <a:lnTo>
                  <a:pt x="1443435" y="525066"/>
                </a:lnTo>
                <a:lnTo>
                  <a:pt x="1433513" y="517922"/>
                </a:lnTo>
                <a:lnTo>
                  <a:pt x="1423988" y="509985"/>
                </a:lnTo>
                <a:lnTo>
                  <a:pt x="1414066" y="500460"/>
                </a:lnTo>
                <a:lnTo>
                  <a:pt x="1404938" y="490538"/>
                </a:lnTo>
                <a:lnTo>
                  <a:pt x="1395810" y="479425"/>
                </a:lnTo>
                <a:lnTo>
                  <a:pt x="1386682" y="467519"/>
                </a:lnTo>
                <a:lnTo>
                  <a:pt x="1378744" y="454819"/>
                </a:lnTo>
                <a:lnTo>
                  <a:pt x="1375173" y="448072"/>
                </a:lnTo>
                <a:lnTo>
                  <a:pt x="1371601" y="441325"/>
                </a:lnTo>
                <a:lnTo>
                  <a:pt x="1368426" y="434578"/>
                </a:lnTo>
                <a:lnTo>
                  <a:pt x="1364854" y="427434"/>
                </a:lnTo>
                <a:lnTo>
                  <a:pt x="1362076" y="420291"/>
                </a:lnTo>
                <a:lnTo>
                  <a:pt x="1359298" y="412750"/>
                </a:lnTo>
                <a:lnTo>
                  <a:pt x="1356916" y="405209"/>
                </a:lnTo>
                <a:lnTo>
                  <a:pt x="1354932" y="397669"/>
                </a:lnTo>
                <a:lnTo>
                  <a:pt x="1352948" y="402828"/>
                </a:lnTo>
                <a:lnTo>
                  <a:pt x="1350963" y="406400"/>
                </a:lnTo>
                <a:lnTo>
                  <a:pt x="1350169" y="408384"/>
                </a:lnTo>
                <a:lnTo>
                  <a:pt x="1349376" y="409178"/>
                </a:lnTo>
                <a:lnTo>
                  <a:pt x="1348185" y="409972"/>
                </a:lnTo>
                <a:lnTo>
                  <a:pt x="1346994" y="409972"/>
                </a:lnTo>
                <a:lnTo>
                  <a:pt x="1345407" y="409972"/>
                </a:lnTo>
                <a:lnTo>
                  <a:pt x="1344613" y="409178"/>
                </a:lnTo>
                <a:lnTo>
                  <a:pt x="1343423" y="407591"/>
                </a:lnTo>
                <a:lnTo>
                  <a:pt x="1342232" y="406003"/>
                </a:lnTo>
                <a:lnTo>
                  <a:pt x="1340248" y="401638"/>
                </a:lnTo>
                <a:lnTo>
                  <a:pt x="1338263" y="395684"/>
                </a:lnTo>
                <a:lnTo>
                  <a:pt x="1337073" y="388541"/>
                </a:lnTo>
                <a:lnTo>
                  <a:pt x="1335882" y="379809"/>
                </a:lnTo>
                <a:lnTo>
                  <a:pt x="1335088" y="371078"/>
                </a:lnTo>
                <a:lnTo>
                  <a:pt x="1335088" y="361156"/>
                </a:lnTo>
                <a:lnTo>
                  <a:pt x="1335088" y="351234"/>
                </a:lnTo>
                <a:lnTo>
                  <a:pt x="1335882" y="342106"/>
                </a:lnTo>
                <a:lnTo>
                  <a:pt x="1337073" y="333772"/>
                </a:lnTo>
                <a:lnTo>
                  <a:pt x="1338263" y="326231"/>
                </a:lnTo>
                <a:lnTo>
                  <a:pt x="1340248" y="320675"/>
                </a:lnTo>
                <a:lnTo>
                  <a:pt x="1342232" y="315912"/>
                </a:lnTo>
                <a:lnTo>
                  <a:pt x="1343423" y="314325"/>
                </a:lnTo>
                <a:lnTo>
                  <a:pt x="1344613" y="312737"/>
                </a:lnTo>
                <a:lnTo>
                  <a:pt x="1345407" y="312341"/>
                </a:lnTo>
                <a:lnTo>
                  <a:pt x="1346994" y="311944"/>
                </a:lnTo>
                <a:lnTo>
                  <a:pt x="1347788" y="311944"/>
                </a:lnTo>
                <a:lnTo>
                  <a:pt x="1348582" y="312341"/>
                </a:lnTo>
                <a:lnTo>
                  <a:pt x="1348979" y="300037"/>
                </a:lnTo>
                <a:lnTo>
                  <a:pt x="1349773" y="294084"/>
                </a:lnTo>
                <a:lnTo>
                  <a:pt x="1350566" y="288528"/>
                </a:lnTo>
                <a:lnTo>
                  <a:pt x="1350169" y="281781"/>
                </a:lnTo>
                <a:lnTo>
                  <a:pt x="1349773" y="275431"/>
                </a:lnTo>
                <a:lnTo>
                  <a:pt x="1349773" y="269081"/>
                </a:lnTo>
                <a:lnTo>
                  <a:pt x="1350169" y="263525"/>
                </a:lnTo>
                <a:lnTo>
                  <a:pt x="1350566" y="257969"/>
                </a:lnTo>
                <a:lnTo>
                  <a:pt x="1351360" y="253206"/>
                </a:lnTo>
                <a:lnTo>
                  <a:pt x="1352154" y="248444"/>
                </a:lnTo>
                <a:lnTo>
                  <a:pt x="1353741" y="243681"/>
                </a:lnTo>
                <a:lnTo>
                  <a:pt x="1355329" y="240109"/>
                </a:lnTo>
                <a:lnTo>
                  <a:pt x="1356916" y="236140"/>
                </a:lnTo>
                <a:lnTo>
                  <a:pt x="1358901" y="232569"/>
                </a:lnTo>
                <a:lnTo>
                  <a:pt x="1361282" y="229394"/>
                </a:lnTo>
                <a:lnTo>
                  <a:pt x="1363663" y="226615"/>
                </a:lnTo>
                <a:lnTo>
                  <a:pt x="1366044" y="223837"/>
                </a:lnTo>
                <a:lnTo>
                  <a:pt x="1369219" y="221456"/>
                </a:lnTo>
                <a:lnTo>
                  <a:pt x="1371998" y="219472"/>
                </a:lnTo>
                <a:lnTo>
                  <a:pt x="1358504" y="219869"/>
                </a:lnTo>
                <a:lnTo>
                  <a:pt x="1348582" y="219869"/>
                </a:lnTo>
                <a:lnTo>
                  <a:pt x="1339454" y="220662"/>
                </a:lnTo>
                <a:lnTo>
                  <a:pt x="1345407" y="217090"/>
                </a:lnTo>
                <a:lnTo>
                  <a:pt x="1351757" y="213122"/>
                </a:lnTo>
                <a:lnTo>
                  <a:pt x="1358107" y="208756"/>
                </a:lnTo>
                <a:lnTo>
                  <a:pt x="1364457" y="203597"/>
                </a:lnTo>
                <a:lnTo>
                  <a:pt x="1376760" y="194865"/>
                </a:lnTo>
                <a:lnTo>
                  <a:pt x="1382316" y="190897"/>
                </a:lnTo>
                <a:lnTo>
                  <a:pt x="1387476" y="187722"/>
                </a:lnTo>
                <a:lnTo>
                  <a:pt x="1401763" y="180975"/>
                </a:lnTo>
                <a:lnTo>
                  <a:pt x="1415257" y="175022"/>
                </a:lnTo>
                <a:lnTo>
                  <a:pt x="1428751" y="170259"/>
                </a:lnTo>
                <a:lnTo>
                  <a:pt x="1441054" y="166687"/>
                </a:lnTo>
                <a:lnTo>
                  <a:pt x="1453754" y="163115"/>
                </a:lnTo>
                <a:lnTo>
                  <a:pt x="1466057" y="161131"/>
                </a:lnTo>
                <a:lnTo>
                  <a:pt x="1477963" y="159544"/>
                </a:lnTo>
                <a:lnTo>
                  <a:pt x="1489473" y="159147"/>
                </a:lnTo>
                <a:lnTo>
                  <a:pt x="1500585" y="158750"/>
                </a:lnTo>
                <a:close/>
                <a:moveTo>
                  <a:pt x="354192" y="158750"/>
                </a:moveTo>
                <a:lnTo>
                  <a:pt x="365290" y="159147"/>
                </a:lnTo>
                <a:lnTo>
                  <a:pt x="375199" y="159940"/>
                </a:lnTo>
                <a:lnTo>
                  <a:pt x="385108" y="161528"/>
                </a:lnTo>
                <a:lnTo>
                  <a:pt x="394620" y="163115"/>
                </a:lnTo>
                <a:lnTo>
                  <a:pt x="403340" y="165894"/>
                </a:lnTo>
                <a:lnTo>
                  <a:pt x="412060" y="168275"/>
                </a:lnTo>
                <a:lnTo>
                  <a:pt x="420383" y="171450"/>
                </a:lnTo>
                <a:lnTo>
                  <a:pt x="428310" y="174228"/>
                </a:lnTo>
                <a:lnTo>
                  <a:pt x="435445" y="177403"/>
                </a:lnTo>
                <a:lnTo>
                  <a:pt x="442183" y="180975"/>
                </a:lnTo>
                <a:lnTo>
                  <a:pt x="448524" y="184150"/>
                </a:lnTo>
                <a:lnTo>
                  <a:pt x="460019" y="191690"/>
                </a:lnTo>
                <a:lnTo>
                  <a:pt x="469135" y="198437"/>
                </a:lnTo>
                <a:lnTo>
                  <a:pt x="476665" y="203994"/>
                </a:lnTo>
                <a:lnTo>
                  <a:pt x="482214" y="208756"/>
                </a:lnTo>
                <a:lnTo>
                  <a:pt x="486178" y="213122"/>
                </a:lnTo>
                <a:lnTo>
                  <a:pt x="484592" y="216297"/>
                </a:lnTo>
                <a:lnTo>
                  <a:pt x="483007" y="219869"/>
                </a:lnTo>
                <a:lnTo>
                  <a:pt x="480629" y="224234"/>
                </a:lnTo>
                <a:lnTo>
                  <a:pt x="477062" y="229394"/>
                </a:lnTo>
                <a:lnTo>
                  <a:pt x="472306" y="234950"/>
                </a:lnTo>
                <a:lnTo>
                  <a:pt x="467549" y="240903"/>
                </a:lnTo>
                <a:lnTo>
                  <a:pt x="461604" y="246459"/>
                </a:lnTo>
                <a:lnTo>
                  <a:pt x="458037" y="248840"/>
                </a:lnTo>
                <a:lnTo>
                  <a:pt x="454866" y="251222"/>
                </a:lnTo>
                <a:lnTo>
                  <a:pt x="450902" y="253603"/>
                </a:lnTo>
                <a:lnTo>
                  <a:pt x="446939" y="255587"/>
                </a:lnTo>
                <a:lnTo>
                  <a:pt x="442579" y="257175"/>
                </a:lnTo>
                <a:lnTo>
                  <a:pt x="437823" y="258762"/>
                </a:lnTo>
                <a:lnTo>
                  <a:pt x="433463" y="259953"/>
                </a:lnTo>
                <a:lnTo>
                  <a:pt x="428310" y="260747"/>
                </a:lnTo>
                <a:lnTo>
                  <a:pt x="423158" y="261144"/>
                </a:lnTo>
                <a:lnTo>
                  <a:pt x="417609" y="261144"/>
                </a:lnTo>
                <a:lnTo>
                  <a:pt x="411663" y="260747"/>
                </a:lnTo>
                <a:lnTo>
                  <a:pt x="406114" y="259953"/>
                </a:lnTo>
                <a:lnTo>
                  <a:pt x="399773" y="257969"/>
                </a:lnTo>
                <a:lnTo>
                  <a:pt x="393431" y="255984"/>
                </a:lnTo>
                <a:lnTo>
                  <a:pt x="386693" y="253603"/>
                </a:lnTo>
                <a:lnTo>
                  <a:pt x="379559" y="250031"/>
                </a:lnTo>
                <a:lnTo>
                  <a:pt x="371235" y="246062"/>
                </a:lnTo>
                <a:lnTo>
                  <a:pt x="362912" y="242490"/>
                </a:lnTo>
                <a:lnTo>
                  <a:pt x="396602" y="258762"/>
                </a:lnTo>
                <a:lnTo>
                  <a:pt x="412060" y="266303"/>
                </a:lnTo>
                <a:lnTo>
                  <a:pt x="419987" y="269081"/>
                </a:lnTo>
                <a:lnTo>
                  <a:pt x="427518" y="271462"/>
                </a:lnTo>
                <a:lnTo>
                  <a:pt x="434256" y="273844"/>
                </a:lnTo>
                <a:lnTo>
                  <a:pt x="440994" y="275431"/>
                </a:lnTo>
                <a:lnTo>
                  <a:pt x="447732" y="276622"/>
                </a:lnTo>
                <a:lnTo>
                  <a:pt x="453677" y="277019"/>
                </a:lnTo>
                <a:lnTo>
                  <a:pt x="459226" y="276622"/>
                </a:lnTo>
                <a:lnTo>
                  <a:pt x="464378" y="275431"/>
                </a:lnTo>
                <a:lnTo>
                  <a:pt x="469531" y="273844"/>
                </a:lnTo>
                <a:lnTo>
                  <a:pt x="471513" y="271859"/>
                </a:lnTo>
                <a:lnTo>
                  <a:pt x="473891" y="270669"/>
                </a:lnTo>
                <a:lnTo>
                  <a:pt x="475080" y="282178"/>
                </a:lnTo>
                <a:lnTo>
                  <a:pt x="475476" y="292497"/>
                </a:lnTo>
                <a:lnTo>
                  <a:pt x="475476" y="302419"/>
                </a:lnTo>
                <a:lnTo>
                  <a:pt x="475080" y="311944"/>
                </a:lnTo>
                <a:lnTo>
                  <a:pt x="476665" y="310356"/>
                </a:lnTo>
                <a:lnTo>
                  <a:pt x="477458" y="309959"/>
                </a:lnTo>
                <a:lnTo>
                  <a:pt x="478251" y="309562"/>
                </a:lnTo>
                <a:lnTo>
                  <a:pt x="479440" y="309959"/>
                </a:lnTo>
                <a:lnTo>
                  <a:pt x="481025" y="310753"/>
                </a:lnTo>
                <a:lnTo>
                  <a:pt x="482214" y="311944"/>
                </a:lnTo>
                <a:lnTo>
                  <a:pt x="483007" y="313928"/>
                </a:lnTo>
                <a:lnTo>
                  <a:pt x="484989" y="317897"/>
                </a:lnTo>
                <a:lnTo>
                  <a:pt x="486574" y="323850"/>
                </a:lnTo>
                <a:lnTo>
                  <a:pt x="488556" y="331391"/>
                </a:lnTo>
                <a:lnTo>
                  <a:pt x="489349" y="339328"/>
                </a:lnTo>
                <a:lnTo>
                  <a:pt x="490141" y="348853"/>
                </a:lnTo>
                <a:lnTo>
                  <a:pt x="490538" y="358775"/>
                </a:lnTo>
                <a:lnTo>
                  <a:pt x="490141" y="368697"/>
                </a:lnTo>
                <a:lnTo>
                  <a:pt x="489349" y="377825"/>
                </a:lnTo>
                <a:lnTo>
                  <a:pt x="488556" y="385763"/>
                </a:lnTo>
                <a:lnTo>
                  <a:pt x="486574" y="393303"/>
                </a:lnTo>
                <a:lnTo>
                  <a:pt x="484989" y="399256"/>
                </a:lnTo>
                <a:lnTo>
                  <a:pt x="483007" y="404019"/>
                </a:lnTo>
                <a:lnTo>
                  <a:pt x="482214" y="405209"/>
                </a:lnTo>
                <a:lnTo>
                  <a:pt x="481025" y="406400"/>
                </a:lnTo>
                <a:lnTo>
                  <a:pt x="479440" y="407194"/>
                </a:lnTo>
                <a:lnTo>
                  <a:pt x="478251" y="407591"/>
                </a:lnTo>
                <a:lnTo>
                  <a:pt x="477062" y="407194"/>
                </a:lnTo>
                <a:lnTo>
                  <a:pt x="475873" y="406400"/>
                </a:lnTo>
                <a:lnTo>
                  <a:pt x="475080" y="405209"/>
                </a:lnTo>
                <a:lnTo>
                  <a:pt x="473891" y="403622"/>
                </a:lnTo>
                <a:lnTo>
                  <a:pt x="471513" y="398463"/>
                </a:lnTo>
                <a:lnTo>
                  <a:pt x="469927" y="392113"/>
                </a:lnTo>
                <a:lnTo>
                  <a:pt x="468738" y="400447"/>
                </a:lnTo>
                <a:lnTo>
                  <a:pt x="467549" y="409178"/>
                </a:lnTo>
                <a:lnTo>
                  <a:pt x="465171" y="417116"/>
                </a:lnTo>
                <a:lnTo>
                  <a:pt x="463586" y="425053"/>
                </a:lnTo>
                <a:lnTo>
                  <a:pt x="461208" y="432594"/>
                </a:lnTo>
                <a:lnTo>
                  <a:pt x="458433" y="440135"/>
                </a:lnTo>
                <a:lnTo>
                  <a:pt x="455659" y="447278"/>
                </a:lnTo>
                <a:lnTo>
                  <a:pt x="452488" y="454025"/>
                </a:lnTo>
                <a:lnTo>
                  <a:pt x="449317" y="460772"/>
                </a:lnTo>
                <a:lnTo>
                  <a:pt x="445353" y="467519"/>
                </a:lnTo>
                <a:lnTo>
                  <a:pt x="441786" y="473869"/>
                </a:lnTo>
                <a:lnTo>
                  <a:pt x="437823" y="479822"/>
                </a:lnTo>
                <a:lnTo>
                  <a:pt x="433859" y="485775"/>
                </a:lnTo>
                <a:lnTo>
                  <a:pt x="429499" y="491331"/>
                </a:lnTo>
                <a:lnTo>
                  <a:pt x="424743" y="496491"/>
                </a:lnTo>
                <a:lnTo>
                  <a:pt x="420780" y="501253"/>
                </a:lnTo>
                <a:lnTo>
                  <a:pt x="416023" y="506016"/>
                </a:lnTo>
                <a:lnTo>
                  <a:pt x="410871" y="510778"/>
                </a:lnTo>
                <a:lnTo>
                  <a:pt x="406511" y="514747"/>
                </a:lnTo>
                <a:lnTo>
                  <a:pt x="401358" y="518716"/>
                </a:lnTo>
                <a:lnTo>
                  <a:pt x="396206" y="521891"/>
                </a:lnTo>
                <a:lnTo>
                  <a:pt x="391053" y="525463"/>
                </a:lnTo>
                <a:lnTo>
                  <a:pt x="386297" y="528241"/>
                </a:lnTo>
                <a:lnTo>
                  <a:pt x="381144" y="531416"/>
                </a:lnTo>
                <a:lnTo>
                  <a:pt x="375992" y="533400"/>
                </a:lnTo>
                <a:lnTo>
                  <a:pt x="370839" y="535385"/>
                </a:lnTo>
                <a:lnTo>
                  <a:pt x="366083" y="537766"/>
                </a:lnTo>
                <a:lnTo>
                  <a:pt x="360930" y="538957"/>
                </a:lnTo>
                <a:lnTo>
                  <a:pt x="355778" y="540147"/>
                </a:lnTo>
                <a:lnTo>
                  <a:pt x="351021" y="540941"/>
                </a:lnTo>
                <a:lnTo>
                  <a:pt x="346265" y="541338"/>
                </a:lnTo>
                <a:lnTo>
                  <a:pt x="341509" y="541338"/>
                </a:lnTo>
                <a:lnTo>
                  <a:pt x="337545" y="541338"/>
                </a:lnTo>
                <a:lnTo>
                  <a:pt x="333582" y="540941"/>
                </a:lnTo>
                <a:lnTo>
                  <a:pt x="329222" y="540147"/>
                </a:lnTo>
                <a:lnTo>
                  <a:pt x="325258" y="538957"/>
                </a:lnTo>
                <a:lnTo>
                  <a:pt x="320898" y="537369"/>
                </a:lnTo>
                <a:lnTo>
                  <a:pt x="316142" y="535385"/>
                </a:lnTo>
                <a:lnTo>
                  <a:pt x="307026" y="531019"/>
                </a:lnTo>
                <a:lnTo>
                  <a:pt x="297117" y="525066"/>
                </a:lnTo>
                <a:lnTo>
                  <a:pt x="287605" y="517922"/>
                </a:lnTo>
                <a:lnTo>
                  <a:pt x="278092" y="509985"/>
                </a:lnTo>
                <a:lnTo>
                  <a:pt x="268183" y="500460"/>
                </a:lnTo>
                <a:lnTo>
                  <a:pt x="258671" y="490538"/>
                </a:lnTo>
                <a:lnTo>
                  <a:pt x="249555" y="479425"/>
                </a:lnTo>
                <a:lnTo>
                  <a:pt x="240835" y="467519"/>
                </a:lnTo>
                <a:lnTo>
                  <a:pt x="232908" y="454819"/>
                </a:lnTo>
                <a:lnTo>
                  <a:pt x="228944" y="448072"/>
                </a:lnTo>
                <a:lnTo>
                  <a:pt x="225377" y="441325"/>
                </a:lnTo>
                <a:lnTo>
                  <a:pt x="221810" y="434578"/>
                </a:lnTo>
                <a:lnTo>
                  <a:pt x="219036" y="427434"/>
                </a:lnTo>
                <a:lnTo>
                  <a:pt x="215865" y="420291"/>
                </a:lnTo>
                <a:lnTo>
                  <a:pt x="213090" y="412750"/>
                </a:lnTo>
                <a:lnTo>
                  <a:pt x="211109" y="405209"/>
                </a:lnTo>
                <a:lnTo>
                  <a:pt x="208730" y="397669"/>
                </a:lnTo>
                <a:lnTo>
                  <a:pt x="207145" y="402828"/>
                </a:lnTo>
                <a:lnTo>
                  <a:pt x="205163" y="406400"/>
                </a:lnTo>
                <a:lnTo>
                  <a:pt x="204371" y="408384"/>
                </a:lnTo>
                <a:lnTo>
                  <a:pt x="203181" y="409178"/>
                </a:lnTo>
                <a:lnTo>
                  <a:pt x="201992" y="409972"/>
                </a:lnTo>
                <a:lnTo>
                  <a:pt x="200803" y="409972"/>
                </a:lnTo>
                <a:lnTo>
                  <a:pt x="199614" y="409972"/>
                </a:lnTo>
                <a:lnTo>
                  <a:pt x="198425" y="409178"/>
                </a:lnTo>
                <a:lnTo>
                  <a:pt x="197236" y="407591"/>
                </a:lnTo>
                <a:lnTo>
                  <a:pt x="196443" y="406003"/>
                </a:lnTo>
                <a:lnTo>
                  <a:pt x="194065" y="401638"/>
                </a:lnTo>
                <a:lnTo>
                  <a:pt x="192480" y="395684"/>
                </a:lnTo>
                <a:lnTo>
                  <a:pt x="190895" y="388541"/>
                </a:lnTo>
                <a:lnTo>
                  <a:pt x="190102" y="379809"/>
                </a:lnTo>
                <a:lnTo>
                  <a:pt x="188913" y="371078"/>
                </a:lnTo>
                <a:lnTo>
                  <a:pt x="188913" y="361156"/>
                </a:lnTo>
                <a:lnTo>
                  <a:pt x="188913" y="351234"/>
                </a:lnTo>
                <a:lnTo>
                  <a:pt x="190102" y="342106"/>
                </a:lnTo>
                <a:lnTo>
                  <a:pt x="190895" y="333772"/>
                </a:lnTo>
                <a:lnTo>
                  <a:pt x="192480" y="326231"/>
                </a:lnTo>
                <a:lnTo>
                  <a:pt x="194065" y="320675"/>
                </a:lnTo>
                <a:lnTo>
                  <a:pt x="196443" y="315912"/>
                </a:lnTo>
                <a:lnTo>
                  <a:pt x="197236" y="314325"/>
                </a:lnTo>
                <a:lnTo>
                  <a:pt x="198425" y="312737"/>
                </a:lnTo>
                <a:lnTo>
                  <a:pt x="199614" y="312341"/>
                </a:lnTo>
                <a:lnTo>
                  <a:pt x="200803" y="311944"/>
                </a:lnTo>
                <a:lnTo>
                  <a:pt x="201596" y="311944"/>
                </a:lnTo>
                <a:lnTo>
                  <a:pt x="201992" y="312341"/>
                </a:lnTo>
                <a:lnTo>
                  <a:pt x="203181" y="300037"/>
                </a:lnTo>
                <a:lnTo>
                  <a:pt x="203974" y="294084"/>
                </a:lnTo>
                <a:lnTo>
                  <a:pt x="204767" y="288528"/>
                </a:lnTo>
                <a:lnTo>
                  <a:pt x="204371" y="281781"/>
                </a:lnTo>
                <a:lnTo>
                  <a:pt x="203974" y="275431"/>
                </a:lnTo>
                <a:lnTo>
                  <a:pt x="203974" y="269081"/>
                </a:lnTo>
                <a:lnTo>
                  <a:pt x="203974" y="263525"/>
                </a:lnTo>
                <a:lnTo>
                  <a:pt x="204767" y="257969"/>
                </a:lnTo>
                <a:lnTo>
                  <a:pt x="205560" y="253206"/>
                </a:lnTo>
                <a:lnTo>
                  <a:pt x="206352" y="248444"/>
                </a:lnTo>
                <a:lnTo>
                  <a:pt x="207541" y="243681"/>
                </a:lnTo>
                <a:lnTo>
                  <a:pt x="209127" y="240109"/>
                </a:lnTo>
                <a:lnTo>
                  <a:pt x="211109" y="236140"/>
                </a:lnTo>
                <a:lnTo>
                  <a:pt x="213090" y="232569"/>
                </a:lnTo>
                <a:lnTo>
                  <a:pt x="215072" y="229394"/>
                </a:lnTo>
                <a:lnTo>
                  <a:pt x="217847" y="226615"/>
                </a:lnTo>
                <a:lnTo>
                  <a:pt x="220225" y="223837"/>
                </a:lnTo>
                <a:lnTo>
                  <a:pt x="222603" y="221456"/>
                </a:lnTo>
                <a:lnTo>
                  <a:pt x="225774" y="219472"/>
                </a:lnTo>
                <a:lnTo>
                  <a:pt x="212694" y="219869"/>
                </a:lnTo>
                <a:lnTo>
                  <a:pt x="201992" y="219869"/>
                </a:lnTo>
                <a:lnTo>
                  <a:pt x="193273" y="220662"/>
                </a:lnTo>
                <a:lnTo>
                  <a:pt x="199614" y="217090"/>
                </a:lnTo>
                <a:lnTo>
                  <a:pt x="205956" y="213122"/>
                </a:lnTo>
                <a:lnTo>
                  <a:pt x="212298" y="208756"/>
                </a:lnTo>
                <a:lnTo>
                  <a:pt x="218639" y="203597"/>
                </a:lnTo>
                <a:lnTo>
                  <a:pt x="230926" y="194865"/>
                </a:lnTo>
                <a:lnTo>
                  <a:pt x="236079" y="190897"/>
                </a:lnTo>
                <a:lnTo>
                  <a:pt x="241231" y="187722"/>
                </a:lnTo>
                <a:lnTo>
                  <a:pt x="255104" y="180975"/>
                </a:lnTo>
                <a:lnTo>
                  <a:pt x="268976" y="175022"/>
                </a:lnTo>
                <a:lnTo>
                  <a:pt x="282056" y="170259"/>
                </a:lnTo>
                <a:lnTo>
                  <a:pt x="295135" y="166687"/>
                </a:lnTo>
                <a:lnTo>
                  <a:pt x="307819" y="163115"/>
                </a:lnTo>
                <a:lnTo>
                  <a:pt x="320106" y="161131"/>
                </a:lnTo>
                <a:lnTo>
                  <a:pt x="331996" y="159544"/>
                </a:lnTo>
                <a:lnTo>
                  <a:pt x="343094" y="159147"/>
                </a:lnTo>
                <a:lnTo>
                  <a:pt x="354192" y="158750"/>
                </a:lnTo>
                <a:close/>
                <a:moveTo>
                  <a:pt x="923918" y="157956"/>
                </a:moveTo>
                <a:lnTo>
                  <a:pt x="917185" y="158353"/>
                </a:lnTo>
                <a:lnTo>
                  <a:pt x="910056" y="158750"/>
                </a:lnTo>
                <a:lnTo>
                  <a:pt x="902928" y="159544"/>
                </a:lnTo>
                <a:lnTo>
                  <a:pt x="895403" y="161131"/>
                </a:lnTo>
                <a:lnTo>
                  <a:pt x="881937" y="164306"/>
                </a:lnTo>
                <a:lnTo>
                  <a:pt x="875996" y="165894"/>
                </a:lnTo>
                <a:lnTo>
                  <a:pt x="870451" y="167878"/>
                </a:lnTo>
                <a:lnTo>
                  <a:pt x="870451" y="196453"/>
                </a:lnTo>
                <a:lnTo>
                  <a:pt x="871640" y="196453"/>
                </a:lnTo>
                <a:lnTo>
                  <a:pt x="876392" y="194072"/>
                </a:lnTo>
                <a:lnTo>
                  <a:pt x="881145" y="191691"/>
                </a:lnTo>
                <a:lnTo>
                  <a:pt x="887086" y="189309"/>
                </a:lnTo>
                <a:lnTo>
                  <a:pt x="893422" y="186928"/>
                </a:lnTo>
                <a:lnTo>
                  <a:pt x="900551" y="184944"/>
                </a:lnTo>
                <a:lnTo>
                  <a:pt x="907680" y="182959"/>
                </a:lnTo>
                <a:lnTo>
                  <a:pt x="914809" y="182166"/>
                </a:lnTo>
                <a:lnTo>
                  <a:pt x="922334" y="182166"/>
                </a:lnTo>
                <a:lnTo>
                  <a:pt x="926294" y="182166"/>
                </a:lnTo>
                <a:lnTo>
                  <a:pt x="930255" y="182562"/>
                </a:lnTo>
                <a:lnTo>
                  <a:pt x="934215" y="182959"/>
                </a:lnTo>
                <a:lnTo>
                  <a:pt x="937384" y="183753"/>
                </a:lnTo>
                <a:lnTo>
                  <a:pt x="940948" y="185341"/>
                </a:lnTo>
                <a:lnTo>
                  <a:pt x="944117" y="186531"/>
                </a:lnTo>
                <a:lnTo>
                  <a:pt x="947285" y="188119"/>
                </a:lnTo>
                <a:lnTo>
                  <a:pt x="950057" y="189706"/>
                </a:lnTo>
                <a:lnTo>
                  <a:pt x="952434" y="192087"/>
                </a:lnTo>
                <a:lnTo>
                  <a:pt x="954810" y="194072"/>
                </a:lnTo>
                <a:lnTo>
                  <a:pt x="956394" y="196850"/>
                </a:lnTo>
                <a:lnTo>
                  <a:pt x="957978" y="199628"/>
                </a:lnTo>
                <a:lnTo>
                  <a:pt x="959167" y="202803"/>
                </a:lnTo>
                <a:lnTo>
                  <a:pt x="959959" y="206375"/>
                </a:lnTo>
                <a:lnTo>
                  <a:pt x="960751" y="209550"/>
                </a:lnTo>
                <a:lnTo>
                  <a:pt x="960751" y="213519"/>
                </a:lnTo>
                <a:lnTo>
                  <a:pt x="959959" y="219472"/>
                </a:lnTo>
                <a:lnTo>
                  <a:pt x="959167" y="224234"/>
                </a:lnTo>
                <a:lnTo>
                  <a:pt x="957978" y="229394"/>
                </a:lnTo>
                <a:lnTo>
                  <a:pt x="955998" y="233759"/>
                </a:lnTo>
                <a:lnTo>
                  <a:pt x="954018" y="237331"/>
                </a:lnTo>
                <a:lnTo>
                  <a:pt x="950850" y="241300"/>
                </a:lnTo>
                <a:lnTo>
                  <a:pt x="947681" y="245269"/>
                </a:lnTo>
                <a:lnTo>
                  <a:pt x="943325" y="248444"/>
                </a:lnTo>
                <a:lnTo>
                  <a:pt x="939760" y="252016"/>
                </a:lnTo>
                <a:lnTo>
                  <a:pt x="935800" y="254794"/>
                </a:lnTo>
                <a:lnTo>
                  <a:pt x="931047" y="257969"/>
                </a:lnTo>
                <a:lnTo>
                  <a:pt x="925898" y="261144"/>
                </a:lnTo>
                <a:lnTo>
                  <a:pt x="906096" y="272653"/>
                </a:lnTo>
                <a:lnTo>
                  <a:pt x="906096" y="315516"/>
                </a:lnTo>
                <a:lnTo>
                  <a:pt x="931443" y="315516"/>
                </a:lnTo>
                <a:lnTo>
                  <a:pt x="931443" y="283766"/>
                </a:lnTo>
                <a:lnTo>
                  <a:pt x="942929" y="277019"/>
                </a:lnTo>
                <a:lnTo>
                  <a:pt x="953226" y="270272"/>
                </a:lnTo>
                <a:lnTo>
                  <a:pt x="958374" y="266700"/>
                </a:lnTo>
                <a:lnTo>
                  <a:pt x="963127" y="262731"/>
                </a:lnTo>
                <a:lnTo>
                  <a:pt x="967484" y="259159"/>
                </a:lnTo>
                <a:lnTo>
                  <a:pt x="971444" y="255191"/>
                </a:lnTo>
                <a:lnTo>
                  <a:pt x="975405" y="250825"/>
                </a:lnTo>
                <a:lnTo>
                  <a:pt x="978573" y="246459"/>
                </a:lnTo>
                <a:lnTo>
                  <a:pt x="981741" y="241300"/>
                </a:lnTo>
                <a:lnTo>
                  <a:pt x="984514" y="236141"/>
                </a:lnTo>
                <a:lnTo>
                  <a:pt x="986494" y="230187"/>
                </a:lnTo>
                <a:lnTo>
                  <a:pt x="988079" y="224234"/>
                </a:lnTo>
                <a:lnTo>
                  <a:pt x="989267" y="218281"/>
                </a:lnTo>
                <a:lnTo>
                  <a:pt x="989267" y="211534"/>
                </a:lnTo>
                <a:lnTo>
                  <a:pt x="989267" y="205581"/>
                </a:lnTo>
                <a:lnTo>
                  <a:pt x="988475" y="200025"/>
                </a:lnTo>
                <a:lnTo>
                  <a:pt x="986494" y="194866"/>
                </a:lnTo>
                <a:lnTo>
                  <a:pt x="984910" y="189706"/>
                </a:lnTo>
                <a:lnTo>
                  <a:pt x="982534" y="185341"/>
                </a:lnTo>
                <a:lnTo>
                  <a:pt x="979365" y="180578"/>
                </a:lnTo>
                <a:lnTo>
                  <a:pt x="975801" y="176212"/>
                </a:lnTo>
                <a:lnTo>
                  <a:pt x="971840" y="172641"/>
                </a:lnTo>
                <a:lnTo>
                  <a:pt x="967484" y="169069"/>
                </a:lnTo>
                <a:lnTo>
                  <a:pt x="962335" y="166291"/>
                </a:lnTo>
                <a:lnTo>
                  <a:pt x="956790" y="163512"/>
                </a:lnTo>
                <a:lnTo>
                  <a:pt x="951246" y="161528"/>
                </a:lnTo>
                <a:lnTo>
                  <a:pt x="944909" y="159941"/>
                </a:lnTo>
                <a:lnTo>
                  <a:pt x="938176" y="159147"/>
                </a:lnTo>
                <a:lnTo>
                  <a:pt x="931443" y="158353"/>
                </a:lnTo>
                <a:lnTo>
                  <a:pt x="923918" y="157956"/>
                </a:lnTo>
                <a:close/>
                <a:moveTo>
                  <a:pt x="925106" y="0"/>
                </a:moveTo>
                <a:lnTo>
                  <a:pt x="938968" y="0"/>
                </a:lnTo>
                <a:lnTo>
                  <a:pt x="952434" y="397"/>
                </a:lnTo>
                <a:lnTo>
                  <a:pt x="965503" y="1984"/>
                </a:lnTo>
                <a:lnTo>
                  <a:pt x="978177" y="3572"/>
                </a:lnTo>
                <a:lnTo>
                  <a:pt x="990059" y="5953"/>
                </a:lnTo>
                <a:lnTo>
                  <a:pt x="1001544" y="9128"/>
                </a:lnTo>
                <a:lnTo>
                  <a:pt x="1012238" y="12303"/>
                </a:lnTo>
                <a:lnTo>
                  <a:pt x="1022931" y="15875"/>
                </a:lnTo>
                <a:lnTo>
                  <a:pt x="1032436" y="19844"/>
                </a:lnTo>
                <a:lnTo>
                  <a:pt x="1041942" y="24209"/>
                </a:lnTo>
                <a:lnTo>
                  <a:pt x="1050259" y="28178"/>
                </a:lnTo>
                <a:lnTo>
                  <a:pt x="1058180" y="32544"/>
                </a:lnTo>
                <a:lnTo>
                  <a:pt x="1065704" y="37306"/>
                </a:lnTo>
                <a:lnTo>
                  <a:pt x="1072437" y="41275"/>
                </a:lnTo>
                <a:lnTo>
                  <a:pt x="1084715" y="50006"/>
                </a:lnTo>
                <a:lnTo>
                  <a:pt x="1093824" y="57547"/>
                </a:lnTo>
                <a:lnTo>
                  <a:pt x="1100557" y="63500"/>
                </a:lnTo>
                <a:lnTo>
                  <a:pt x="1106102" y="68659"/>
                </a:lnTo>
                <a:lnTo>
                  <a:pt x="1104121" y="73025"/>
                </a:lnTo>
                <a:lnTo>
                  <a:pt x="1101745" y="77390"/>
                </a:lnTo>
                <a:lnTo>
                  <a:pt x="1098577" y="83344"/>
                </a:lnTo>
                <a:lnTo>
                  <a:pt x="1094220" y="89694"/>
                </a:lnTo>
                <a:lnTo>
                  <a:pt x="1089071" y="96837"/>
                </a:lnTo>
                <a:lnTo>
                  <a:pt x="1082339" y="103981"/>
                </a:lnTo>
                <a:lnTo>
                  <a:pt x="1078774" y="107156"/>
                </a:lnTo>
                <a:lnTo>
                  <a:pt x="1074418" y="111125"/>
                </a:lnTo>
                <a:lnTo>
                  <a:pt x="1070457" y="113903"/>
                </a:lnTo>
                <a:lnTo>
                  <a:pt x="1066101" y="117475"/>
                </a:lnTo>
                <a:lnTo>
                  <a:pt x="1060952" y="119856"/>
                </a:lnTo>
                <a:lnTo>
                  <a:pt x="1056199" y="122237"/>
                </a:lnTo>
                <a:lnTo>
                  <a:pt x="1050655" y="125016"/>
                </a:lnTo>
                <a:lnTo>
                  <a:pt x="1045110" y="126603"/>
                </a:lnTo>
                <a:lnTo>
                  <a:pt x="1039169" y="128191"/>
                </a:lnTo>
                <a:lnTo>
                  <a:pt x="1032832" y="128984"/>
                </a:lnTo>
                <a:lnTo>
                  <a:pt x="1026100" y="129381"/>
                </a:lnTo>
                <a:lnTo>
                  <a:pt x="1018971" y="129381"/>
                </a:lnTo>
                <a:lnTo>
                  <a:pt x="1011842" y="128984"/>
                </a:lnTo>
                <a:lnTo>
                  <a:pt x="1004317" y="127794"/>
                </a:lnTo>
                <a:lnTo>
                  <a:pt x="996792" y="125809"/>
                </a:lnTo>
                <a:lnTo>
                  <a:pt x="988475" y="123428"/>
                </a:lnTo>
                <a:lnTo>
                  <a:pt x="979761" y="119856"/>
                </a:lnTo>
                <a:lnTo>
                  <a:pt x="971048" y="115490"/>
                </a:lnTo>
                <a:lnTo>
                  <a:pt x="960751" y="110728"/>
                </a:lnTo>
                <a:lnTo>
                  <a:pt x="950057" y="105965"/>
                </a:lnTo>
                <a:lnTo>
                  <a:pt x="992435" y="126603"/>
                </a:lnTo>
                <a:lnTo>
                  <a:pt x="1012634" y="135334"/>
                </a:lnTo>
                <a:lnTo>
                  <a:pt x="1022139" y="139700"/>
                </a:lnTo>
                <a:lnTo>
                  <a:pt x="1031248" y="142875"/>
                </a:lnTo>
                <a:lnTo>
                  <a:pt x="1039961" y="145653"/>
                </a:lnTo>
                <a:lnTo>
                  <a:pt x="1049070" y="147637"/>
                </a:lnTo>
                <a:lnTo>
                  <a:pt x="1056991" y="149225"/>
                </a:lnTo>
                <a:lnTo>
                  <a:pt x="1064516" y="149622"/>
                </a:lnTo>
                <a:lnTo>
                  <a:pt x="1068081" y="149622"/>
                </a:lnTo>
                <a:lnTo>
                  <a:pt x="1071645" y="149225"/>
                </a:lnTo>
                <a:lnTo>
                  <a:pt x="1075606" y="148431"/>
                </a:lnTo>
                <a:lnTo>
                  <a:pt x="1078378" y="147637"/>
                </a:lnTo>
                <a:lnTo>
                  <a:pt x="1081546" y="146844"/>
                </a:lnTo>
                <a:lnTo>
                  <a:pt x="1084715" y="145256"/>
                </a:lnTo>
                <a:lnTo>
                  <a:pt x="1087487" y="143272"/>
                </a:lnTo>
                <a:lnTo>
                  <a:pt x="1090260" y="141287"/>
                </a:lnTo>
                <a:lnTo>
                  <a:pt x="1091844" y="155972"/>
                </a:lnTo>
                <a:lnTo>
                  <a:pt x="1092240" y="169069"/>
                </a:lnTo>
                <a:lnTo>
                  <a:pt x="1092240" y="181769"/>
                </a:lnTo>
                <a:lnTo>
                  <a:pt x="1091448" y="194072"/>
                </a:lnTo>
                <a:lnTo>
                  <a:pt x="1093824" y="192087"/>
                </a:lnTo>
                <a:lnTo>
                  <a:pt x="1094616" y="191294"/>
                </a:lnTo>
                <a:lnTo>
                  <a:pt x="1096200" y="191294"/>
                </a:lnTo>
                <a:lnTo>
                  <a:pt x="1097785" y="191691"/>
                </a:lnTo>
                <a:lnTo>
                  <a:pt x="1098973" y="192484"/>
                </a:lnTo>
                <a:lnTo>
                  <a:pt x="1100557" y="194072"/>
                </a:lnTo>
                <a:lnTo>
                  <a:pt x="1101745" y="195659"/>
                </a:lnTo>
                <a:lnTo>
                  <a:pt x="1103329" y="198834"/>
                </a:lnTo>
                <a:lnTo>
                  <a:pt x="1104517" y="201612"/>
                </a:lnTo>
                <a:lnTo>
                  <a:pt x="1106894" y="209153"/>
                </a:lnTo>
                <a:lnTo>
                  <a:pt x="1108478" y="218678"/>
                </a:lnTo>
                <a:lnTo>
                  <a:pt x="1110062" y="228997"/>
                </a:lnTo>
                <a:lnTo>
                  <a:pt x="1110854" y="240506"/>
                </a:lnTo>
                <a:lnTo>
                  <a:pt x="1111250" y="253206"/>
                </a:lnTo>
                <a:lnTo>
                  <a:pt x="1110854" y="265113"/>
                </a:lnTo>
                <a:lnTo>
                  <a:pt x="1110062" y="277019"/>
                </a:lnTo>
                <a:lnTo>
                  <a:pt x="1108478" y="287734"/>
                </a:lnTo>
                <a:lnTo>
                  <a:pt x="1106894" y="296466"/>
                </a:lnTo>
                <a:lnTo>
                  <a:pt x="1104517" y="304006"/>
                </a:lnTo>
                <a:lnTo>
                  <a:pt x="1103329" y="307578"/>
                </a:lnTo>
                <a:lnTo>
                  <a:pt x="1101745" y="309959"/>
                </a:lnTo>
                <a:lnTo>
                  <a:pt x="1100557" y="311944"/>
                </a:lnTo>
                <a:lnTo>
                  <a:pt x="1098973" y="313531"/>
                </a:lnTo>
                <a:lnTo>
                  <a:pt x="1097785" y="314722"/>
                </a:lnTo>
                <a:lnTo>
                  <a:pt x="1096200" y="314722"/>
                </a:lnTo>
                <a:lnTo>
                  <a:pt x="1094220" y="314722"/>
                </a:lnTo>
                <a:lnTo>
                  <a:pt x="1093032" y="313531"/>
                </a:lnTo>
                <a:lnTo>
                  <a:pt x="1091448" y="311547"/>
                </a:lnTo>
                <a:lnTo>
                  <a:pt x="1090260" y="309563"/>
                </a:lnTo>
                <a:lnTo>
                  <a:pt x="1088279" y="306784"/>
                </a:lnTo>
                <a:lnTo>
                  <a:pt x="1087091" y="303213"/>
                </a:lnTo>
                <a:lnTo>
                  <a:pt x="1085111" y="295275"/>
                </a:lnTo>
                <a:lnTo>
                  <a:pt x="1083923" y="305594"/>
                </a:lnTo>
                <a:lnTo>
                  <a:pt x="1081546" y="316309"/>
                </a:lnTo>
                <a:lnTo>
                  <a:pt x="1079566" y="327025"/>
                </a:lnTo>
                <a:lnTo>
                  <a:pt x="1077190" y="336550"/>
                </a:lnTo>
                <a:lnTo>
                  <a:pt x="1074022" y="346075"/>
                </a:lnTo>
                <a:lnTo>
                  <a:pt x="1070853" y="355997"/>
                </a:lnTo>
                <a:lnTo>
                  <a:pt x="1067289" y="364728"/>
                </a:lnTo>
                <a:lnTo>
                  <a:pt x="1063328" y="373460"/>
                </a:lnTo>
                <a:lnTo>
                  <a:pt x="1058972" y="382588"/>
                </a:lnTo>
                <a:lnTo>
                  <a:pt x="1054219" y="390525"/>
                </a:lnTo>
                <a:lnTo>
                  <a:pt x="1049863" y="398463"/>
                </a:lnTo>
                <a:lnTo>
                  <a:pt x="1044714" y="406003"/>
                </a:lnTo>
                <a:lnTo>
                  <a:pt x="1039565" y="413147"/>
                </a:lnTo>
                <a:lnTo>
                  <a:pt x="1034021" y="420291"/>
                </a:lnTo>
                <a:lnTo>
                  <a:pt x="1028872" y="427038"/>
                </a:lnTo>
                <a:lnTo>
                  <a:pt x="1022931" y="433388"/>
                </a:lnTo>
                <a:lnTo>
                  <a:pt x="1016990" y="439341"/>
                </a:lnTo>
                <a:lnTo>
                  <a:pt x="1011050" y="444897"/>
                </a:lnTo>
                <a:lnTo>
                  <a:pt x="1004713" y="450453"/>
                </a:lnTo>
                <a:lnTo>
                  <a:pt x="998376" y="455216"/>
                </a:lnTo>
                <a:lnTo>
                  <a:pt x="992039" y="459581"/>
                </a:lnTo>
                <a:lnTo>
                  <a:pt x="985702" y="463947"/>
                </a:lnTo>
                <a:lnTo>
                  <a:pt x="979365" y="467519"/>
                </a:lnTo>
                <a:lnTo>
                  <a:pt x="973028" y="471091"/>
                </a:lnTo>
                <a:lnTo>
                  <a:pt x="966692" y="473869"/>
                </a:lnTo>
                <a:lnTo>
                  <a:pt x="959959" y="477044"/>
                </a:lnTo>
                <a:lnTo>
                  <a:pt x="954018" y="479028"/>
                </a:lnTo>
                <a:lnTo>
                  <a:pt x="947681" y="480616"/>
                </a:lnTo>
                <a:lnTo>
                  <a:pt x="941344" y="482600"/>
                </a:lnTo>
                <a:lnTo>
                  <a:pt x="935404" y="483394"/>
                </a:lnTo>
                <a:lnTo>
                  <a:pt x="929067" y="484188"/>
                </a:lnTo>
                <a:lnTo>
                  <a:pt x="923126" y="484188"/>
                </a:lnTo>
                <a:lnTo>
                  <a:pt x="917977" y="484188"/>
                </a:lnTo>
                <a:lnTo>
                  <a:pt x="912829" y="483394"/>
                </a:lnTo>
                <a:lnTo>
                  <a:pt x="908076" y="482203"/>
                </a:lnTo>
                <a:lnTo>
                  <a:pt x="902531" y="480616"/>
                </a:lnTo>
                <a:lnTo>
                  <a:pt x="896987" y="478632"/>
                </a:lnTo>
                <a:lnTo>
                  <a:pt x="891046" y="476647"/>
                </a:lnTo>
                <a:lnTo>
                  <a:pt x="885105" y="473472"/>
                </a:lnTo>
                <a:lnTo>
                  <a:pt x="879561" y="470694"/>
                </a:lnTo>
                <a:lnTo>
                  <a:pt x="873620" y="466725"/>
                </a:lnTo>
                <a:lnTo>
                  <a:pt x="867283" y="463153"/>
                </a:lnTo>
                <a:lnTo>
                  <a:pt x="861342" y="458788"/>
                </a:lnTo>
                <a:lnTo>
                  <a:pt x="855005" y="454025"/>
                </a:lnTo>
                <a:lnTo>
                  <a:pt x="848669" y="449263"/>
                </a:lnTo>
                <a:lnTo>
                  <a:pt x="842728" y="444103"/>
                </a:lnTo>
                <a:lnTo>
                  <a:pt x="836391" y="438150"/>
                </a:lnTo>
                <a:lnTo>
                  <a:pt x="830450" y="432197"/>
                </a:lnTo>
                <a:lnTo>
                  <a:pt x="824114" y="425847"/>
                </a:lnTo>
                <a:lnTo>
                  <a:pt x="818173" y="419497"/>
                </a:lnTo>
                <a:lnTo>
                  <a:pt x="812628" y="412750"/>
                </a:lnTo>
                <a:lnTo>
                  <a:pt x="807083" y="405606"/>
                </a:lnTo>
                <a:lnTo>
                  <a:pt x="801539" y="398463"/>
                </a:lnTo>
                <a:lnTo>
                  <a:pt x="795994" y="390525"/>
                </a:lnTo>
                <a:lnTo>
                  <a:pt x="790845" y="382985"/>
                </a:lnTo>
                <a:lnTo>
                  <a:pt x="786093" y="374650"/>
                </a:lnTo>
                <a:lnTo>
                  <a:pt x="780944" y="366316"/>
                </a:lnTo>
                <a:lnTo>
                  <a:pt x="776588" y="357585"/>
                </a:lnTo>
                <a:lnTo>
                  <a:pt x="772231" y="349250"/>
                </a:lnTo>
                <a:lnTo>
                  <a:pt x="768271" y="340122"/>
                </a:lnTo>
                <a:lnTo>
                  <a:pt x="764706" y="330597"/>
                </a:lnTo>
                <a:lnTo>
                  <a:pt x="761142" y="321469"/>
                </a:lnTo>
                <a:lnTo>
                  <a:pt x="758369" y="311944"/>
                </a:lnTo>
                <a:lnTo>
                  <a:pt x="755201" y="302419"/>
                </a:lnTo>
                <a:lnTo>
                  <a:pt x="753221" y="308769"/>
                </a:lnTo>
                <a:lnTo>
                  <a:pt x="750448" y="313531"/>
                </a:lnTo>
                <a:lnTo>
                  <a:pt x="749260" y="315516"/>
                </a:lnTo>
                <a:lnTo>
                  <a:pt x="748072" y="316706"/>
                </a:lnTo>
                <a:lnTo>
                  <a:pt x="746884" y="317500"/>
                </a:lnTo>
                <a:lnTo>
                  <a:pt x="745696" y="317500"/>
                </a:lnTo>
                <a:lnTo>
                  <a:pt x="743715" y="317500"/>
                </a:lnTo>
                <a:lnTo>
                  <a:pt x="742131" y="316309"/>
                </a:lnTo>
                <a:lnTo>
                  <a:pt x="740943" y="315119"/>
                </a:lnTo>
                <a:lnTo>
                  <a:pt x="739755" y="313134"/>
                </a:lnTo>
                <a:lnTo>
                  <a:pt x="738567" y="310356"/>
                </a:lnTo>
                <a:lnTo>
                  <a:pt x="736983" y="307181"/>
                </a:lnTo>
                <a:lnTo>
                  <a:pt x="734606" y="299641"/>
                </a:lnTo>
                <a:lnTo>
                  <a:pt x="733022" y="290513"/>
                </a:lnTo>
                <a:lnTo>
                  <a:pt x="731834" y="280194"/>
                </a:lnTo>
                <a:lnTo>
                  <a:pt x="730250" y="268288"/>
                </a:lnTo>
                <a:lnTo>
                  <a:pt x="730250" y="255984"/>
                </a:lnTo>
                <a:lnTo>
                  <a:pt x="730250" y="243284"/>
                </a:lnTo>
                <a:lnTo>
                  <a:pt x="731834" y="231775"/>
                </a:lnTo>
                <a:lnTo>
                  <a:pt x="733022" y="221456"/>
                </a:lnTo>
                <a:lnTo>
                  <a:pt x="734606" y="212328"/>
                </a:lnTo>
                <a:lnTo>
                  <a:pt x="736983" y="204787"/>
                </a:lnTo>
                <a:lnTo>
                  <a:pt x="738567" y="201612"/>
                </a:lnTo>
                <a:lnTo>
                  <a:pt x="739755" y="198834"/>
                </a:lnTo>
                <a:lnTo>
                  <a:pt x="740943" y="196453"/>
                </a:lnTo>
                <a:lnTo>
                  <a:pt x="742131" y="195262"/>
                </a:lnTo>
                <a:lnTo>
                  <a:pt x="743715" y="194469"/>
                </a:lnTo>
                <a:lnTo>
                  <a:pt x="745696" y="194072"/>
                </a:lnTo>
                <a:lnTo>
                  <a:pt x="746488" y="194072"/>
                </a:lnTo>
                <a:lnTo>
                  <a:pt x="747280" y="194866"/>
                </a:lnTo>
                <a:lnTo>
                  <a:pt x="747676" y="186531"/>
                </a:lnTo>
                <a:lnTo>
                  <a:pt x="748072" y="178594"/>
                </a:lnTo>
                <a:lnTo>
                  <a:pt x="748864" y="171450"/>
                </a:lnTo>
                <a:lnTo>
                  <a:pt x="750052" y="164306"/>
                </a:lnTo>
                <a:lnTo>
                  <a:pt x="749260" y="155575"/>
                </a:lnTo>
                <a:lnTo>
                  <a:pt x="748864" y="147637"/>
                </a:lnTo>
                <a:lnTo>
                  <a:pt x="748864" y="139700"/>
                </a:lnTo>
                <a:lnTo>
                  <a:pt x="749260" y="132556"/>
                </a:lnTo>
                <a:lnTo>
                  <a:pt x="750052" y="125809"/>
                </a:lnTo>
                <a:lnTo>
                  <a:pt x="751240" y="119459"/>
                </a:lnTo>
                <a:lnTo>
                  <a:pt x="752429" y="113506"/>
                </a:lnTo>
                <a:lnTo>
                  <a:pt x="754013" y="107553"/>
                </a:lnTo>
                <a:lnTo>
                  <a:pt x="755993" y="102394"/>
                </a:lnTo>
                <a:lnTo>
                  <a:pt x="758369" y="98028"/>
                </a:lnTo>
                <a:lnTo>
                  <a:pt x="760746" y="93265"/>
                </a:lnTo>
                <a:lnTo>
                  <a:pt x="763122" y="89694"/>
                </a:lnTo>
                <a:lnTo>
                  <a:pt x="766686" y="85725"/>
                </a:lnTo>
                <a:lnTo>
                  <a:pt x="769459" y="82153"/>
                </a:lnTo>
                <a:lnTo>
                  <a:pt x="773419" y="79375"/>
                </a:lnTo>
                <a:lnTo>
                  <a:pt x="776984" y="76994"/>
                </a:lnTo>
                <a:lnTo>
                  <a:pt x="760350" y="76994"/>
                </a:lnTo>
                <a:lnTo>
                  <a:pt x="747280" y="77390"/>
                </a:lnTo>
                <a:lnTo>
                  <a:pt x="735794" y="78184"/>
                </a:lnTo>
                <a:lnTo>
                  <a:pt x="743715" y="73819"/>
                </a:lnTo>
                <a:lnTo>
                  <a:pt x="752032" y="68659"/>
                </a:lnTo>
                <a:lnTo>
                  <a:pt x="759953" y="63500"/>
                </a:lnTo>
                <a:lnTo>
                  <a:pt x="767874" y="57150"/>
                </a:lnTo>
                <a:lnTo>
                  <a:pt x="782924" y="45640"/>
                </a:lnTo>
                <a:lnTo>
                  <a:pt x="790053" y="40878"/>
                </a:lnTo>
                <a:lnTo>
                  <a:pt x="796390" y="36909"/>
                </a:lnTo>
                <a:lnTo>
                  <a:pt x="814212" y="28178"/>
                </a:lnTo>
                <a:lnTo>
                  <a:pt x="831242" y="21034"/>
                </a:lnTo>
                <a:lnTo>
                  <a:pt x="848273" y="15081"/>
                </a:lnTo>
                <a:lnTo>
                  <a:pt x="864511" y="9922"/>
                </a:lnTo>
                <a:lnTo>
                  <a:pt x="880749" y="5953"/>
                </a:lnTo>
                <a:lnTo>
                  <a:pt x="895799" y="3175"/>
                </a:lnTo>
                <a:lnTo>
                  <a:pt x="910849" y="1587"/>
                </a:lnTo>
                <a:lnTo>
                  <a:pt x="925106" y="0"/>
                </a:lnTo>
                <a:close/>
              </a:path>
            </a:pathLst>
          </a:custGeom>
          <a:solidFill>
            <a:schemeClr val="accent1"/>
          </a:solidFill>
          <a:ln>
            <a:noFill/>
          </a:ln>
        </p:spPr>
        <p:txBody>
          <a:bodyPr lIns="112864" tIns="56432" rIns="112864" bIns="56432"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
        <p:nvSpPr>
          <p:cNvPr id="109577" name="矩形 17"/>
          <p:cNvSpPr>
            <a:spLocks noChangeArrowheads="1"/>
          </p:cNvSpPr>
          <p:nvPr/>
        </p:nvSpPr>
        <p:spPr bwMode="auto">
          <a:xfrm>
            <a:off x="7499362" y="2488314"/>
            <a:ext cx="3633844" cy="2237624"/>
          </a:xfrm>
          <a:prstGeom prst="rect">
            <a:avLst/>
          </a:prstGeom>
          <a:noFill/>
          <a:ln w="9525">
            <a:noFill/>
            <a:miter lim="800000"/>
          </a:ln>
        </p:spPr>
        <p:txBody>
          <a:bodyPr lIns="112864" tIns="56432" rIns="112864" bIns="56432">
            <a:spAutoFit/>
          </a:bodyPr>
          <a:lstStyle/>
          <a:p>
            <a:pPr eaLnBrk="0" hangingPunct="0">
              <a:lnSpc>
                <a:spcPct val="150000"/>
              </a:lnSpc>
            </a:pPr>
            <a:r>
              <a:rPr lang="en-US" altLang="zh-CN" sz="2000" dirty="0">
                <a:solidFill>
                  <a:srgbClr val="000000"/>
                </a:solidFill>
                <a:latin typeface="微软雅黑" panose="020B0503020204020204" pitchFamily="34" charset="-122"/>
                <a:ea typeface="微软雅黑" panose="020B0503020204020204" pitchFamily="34" charset="-122"/>
                <a:sym typeface="Calibri" panose="020F0502020204030204" pitchFamily="34" charset="0"/>
              </a:rPr>
              <a:t> </a:t>
            </a:r>
            <a:r>
              <a:rPr lang="zh-CN" altLang="en-US" dirty="0">
                <a:solidFill>
                  <a:srgbClr val="000000"/>
                </a:solidFill>
                <a:latin typeface="微软雅黑" panose="020B0503020204020204" pitchFamily="34" charset="-122"/>
                <a:ea typeface="微软雅黑" panose="020B0503020204020204" pitchFamily="34" charset="-122"/>
                <a:sym typeface="Calibri" panose="020F0502020204030204" pitchFamily="34" charset="0"/>
              </a:rPr>
              <a:t>票交所根据交易合约的有效结算时间以及账户协议直接扣划机构备付金账户或开立在票交所的资金账户，</a:t>
            </a:r>
            <a:r>
              <a:rPr lang="zh-CN" altLang="en-US" b="1" dirty="0">
                <a:solidFill>
                  <a:srgbClr val="000000"/>
                </a:solidFill>
                <a:latin typeface="微软雅黑" panose="020B0503020204020204" pitchFamily="34" charset="-122"/>
                <a:ea typeface="微软雅黑" panose="020B0503020204020204" pitchFamily="34" charset="-122"/>
                <a:sym typeface="Calibri" panose="020F0502020204030204" pitchFamily="34" charset="0"/>
              </a:rPr>
              <a:t>规范票据市场清算流程</a:t>
            </a:r>
          </a:p>
          <a:p>
            <a:pPr eaLnBrk="0" hangingPunct="0">
              <a:lnSpc>
                <a:spcPct val="150000"/>
              </a:lnSpc>
            </a:pPr>
            <a:endParaRPr lang="en-US" altLang="zh-CN" dirty="0">
              <a:solidFill>
                <a:srgbClr val="000000"/>
              </a:solidFill>
              <a:latin typeface="微软雅黑" panose="020B0503020204020204" pitchFamily="34" charset="-122"/>
              <a:ea typeface="微软雅黑" panose="020B0503020204020204" pitchFamily="34" charset="-122"/>
              <a:sym typeface="Calibri" panose="020F0502020204030204" pitchFamily="34" charset="0"/>
            </a:endParaRPr>
          </a:p>
        </p:txBody>
      </p:sp>
      <p:sp>
        <p:nvSpPr>
          <p:cNvPr id="22" name=" 2050"/>
          <p:cNvSpPr/>
          <p:nvPr/>
        </p:nvSpPr>
        <p:spPr bwMode="auto">
          <a:xfrm>
            <a:off x="1669834" y="2038823"/>
            <a:ext cx="846556" cy="936841"/>
          </a:xfrm>
          <a:custGeom>
            <a:avLst/>
            <a:gdLst>
              <a:gd name="T0" fmla="*/ 646796 w 5367"/>
              <a:gd name="T1" fmla="*/ 843536 h 6897"/>
              <a:gd name="T2" fmla="*/ 520861 w 5367"/>
              <a:gd name="T3" fmla="*/ 880824 h 6897"/>
              <a:gd name="T4" fmla="*/ 403764 w 5367"/>
              <a:gd name="T5" fmla="*/ 946285 h 6897"/>
              <a:gd name="T6" fmla="*/ 297714 w 5367"/>
              <a:gd name="T7" fmla="*/ 1036605 h 6897"/>
              <a:gd name="T8" fmla="*/ 204644 w 5367"/>
              <a:gd name="T9" fmla="*/ 1149850 h 6897"/>
              <a:gd name="T10" fmla="*/ 126487 w 5367"/>
              <a:gd name="T11" fmla="*/ 1282429 h 6897"/>
              <a:gd name="T12" fmla="*/ 65729 w 5367"/>
              <a:gd name="T13" fmla="*/ 1432134 h 6897"/>
              <a:gd name="T14" fmla="*/ 23475 w 5367"/>
              <a:gd name="T15" fmla="*/ 1595648 h 6897"/>
              <a:gd name="T16" fmla="*/ 2209 w 5367"/>
              <a:gd name="T17" fmla="*/ 1771316 h 6897"/>
              <a:gd name="T18" fmla="*/ 1481389 w 5367"/>
              <a:gd name="T19" fmla="*/ 1905000 h 6897"/>
              <a:gd name="T20" fmla="*/ 1480009 w 5367"/>
              <a:gd name="T21" fmla="*/ 1771316 h 6897"/>
              <a:gd name="T22" fmla="*/ 1459020 w 5367"/>
              <a:gd name="T23" fmla="*/ 1595648 h 6897"/>
              <a:gd name="T24" fmla="*/ 1417041 w 5367"/>
              <a:gd name="T25" fmla="*/ 1432134 h 6897"/>
              <a:gd name="T26" fmla="*/ 1355731 w 5367"/>
              <a:gd name="T27" fmla="*/ 1282429 h 6897"/>
              <a:gd name="T28" fmla="*/ 1277850 w 5367"/>
              <a:gd name="T29" fmla="*/ 1149850 h 6897"/>
              <a:gd name="T30" fmla="*/ 1184780 w 5367"/>
              <a:gd name="T31" fmla="*/ 1036605 h 6897"/>
              <a:gd name="T32" fmla="*/ 1078730 w 5367"/>
              <a:gd name="T33" fmla="*/ 946285 h 6897"/>
              <a:gd name="T34" fmla="*/ 961633 w 5367"/>
              <a:gd name="T35" fmla="*/ 880824 h 6897"/>
              <a:gd name="T36" fmla="*/ 835422 w 5367"/>
              <a:gd name="T37" fmla="*/ 843536 h 6897"/>
              <a:gd name="T38" fmla="*/ 747875 w 5367"/>
              <a:gd name="T39" fmla="*/ 731120 h 6897"/>
              <a:gd name="T40" fmla="*/ 805043 w 5367"/>
              <a:gd name="T41" fmla="*/ 726701 h 6897"/>
              <a:gd name="T42" fmla="*/ 868286 w 5367"/>
              <a:gd name="T43" fmla="*/ 711786 h 6897"/>
              <a:gd name="T44" fmla="*/ 926559 w 5367"/>
              <a:gd name="T45" fmla="*/ 686927 h 6897"/>
              <a:gd name="T46" fmla="*/ 979032 w 5367"/>
              <a:gd name="T47" fmla="*/ 653230 h 6897"/>
              <a:gd name="T48" fmla="*/ 1024876 w 5367"/>
              <a:gd name="T49" fmla="*/ 611246 h 6897"/>
              <a:gd name="T50" fmla="*/ 1063264 w 5367"/>
              <a:gd name="T51" fmla="*/ 562358 h 6897"/>
              <a:gd name="T52" fmla="*/ 1092815 w 5367"/>
              <a:gd name="T53" fmla="*/ 507945 h 6897"/>
              <a:gd name="T54" fmla="*/ 1112699 w 5367"/>
              <a:gd name="T55" fmla="*/ 448008 h 6897"/>
              <a:gd name="T56" fmla="*/ 1121813 w 5367"/>
              <a:gd name="T57" fmla="*/ 384204 h 6897"/>
              <a:gd name="T58" fmla="*/ 1120432 w 5367"/>
              <a:gd name="T59" fmla="*/ 328134 h 6897"/>
              <a:gd name="T60" fmla="*/ 1108004 w 5367"/>
              <a:gd name="T61" fmla="*/ 265711 h 6897"/>
              <a:gd name="T62" fmla="*/ 1085358 w 5367"/>
              <a:gd name="T63" fmla="*/ 207155 h 6897"/>
              <a:gd name="T64" fmla="*/ 1053322 w 5367"/>
              <a:gd name="T65" fmla="*/ 153847 h 6897"/>
              <a:gd name="T66" fmla="*/ 1012725 w 5367"/>
              <a:gd name="T67" fmla="*/ 107168 h 6897"/>
              <a:gd name="T68" fmla="*/ 964671 w 5367"/>
              <a:gd name="T69" fmla="*/ 67395 h 6897"/>
              <a:gd name="T70" fmla="*/ 910541 w 5367"/>
              <a:gd name="T71" fmla="*/ 36183 h 6897"/>
              <a:gd name="T72" fmla="*/ 850335 w 5367"/>
              <a:gd name="T73" fmla="*/ 14087 h 6897"/>
              <a:gd name="T74" fmla="*/ 786263 w 5367"/>
              <a:gd name="T75" fmla="*/ 1933 h 6897"/>
              <a:gd name="T76" fmla="*/ 728819 w 5367"/>
              <a:gd name="T77" fmla="*/ 276 h 6897"/>
              <a:gd name="T78" fmla="*/ 663366 w 5367"/>
              <a:gd name="T79" fmla="*/ 9391 h 6897"/>
              <a:gd name="T80" fmla="*/ 602332 w 5367"/>
              <a:gd name="T81" fmla="*/ 28726 h 6897"/>
              <a:gd name="T82" fmla="*/ 546545 w 5367"/>
              <a:gd name="T83" fmla="*/ 57451 h 6897"/>
              <a:gd name="T84" fmla="*/ 496282 w 5367"/>
              <a:gd name="T85" fmla="*/ 95015 h 6897"/>
              <a:gd name="T86" fmla="*/ 453751 w 5367"/>
              <a:gd name="T87" fmla="*/ 139761 h 6897"/>
              <a:gd name="T88" fmla="*/ 418954 w 5367"/>
              <a:gd name="T89" fmla="*/ 191411 h 6897"/>
              <a:gd name="T90" fmla="*/ 393546 w 5367"/>
              <a:gd name="T91" fmla="*/ 248310 h 6897"/>
              <a:gd name="T92" fmla="*/ 378356 w 5367"/>
              <a:gd name="T93" fmla="*/ 309628 h 6897"/>
              <a:gd name="T94" fmla="*/ 373938 w 5367"/>
              <a:gd name="T95" fmla="*/ 365698 h 6897"/>
              <a:gd name="T96" fmla="*/ 380013 w 5367"/>
              <a:gd name="T97" fmla="*/ 430054 h 6897"/>
              <a:gd name="T98" fmla="*/ 396584 w 5367"/>
              <a:gd name="T99" fmla="*/ 491096 h 6897"/>
              <a:gd name="T100" fmla="*/ 423372 w 5367"/>
              <a:gd name="T101" fmla="*/ 547719 h 6897"/>
              <a:gd name="T102" fmla="*/ 459551 w 5367"/>
              <a:gd name="T103" fmla="*/ 597988 h 6897"/>
              <a:gd name="T104" fmla="*/ 503186 w 5367"/>
              <a:gd name="T105" fmla="*/ 641905 h 6897"/>
              <a:gd name="T106" fmla="*/ 554278 w 5367"/>
              <a:gd name="T107" fmla="*/ 678088 h 6897"/>
              <a:gd name="T108" fmla="*/ 610894 w 5367"/>
              <a:gd name="T109" fmla="*/ 705709 h 6897"/>
              <a:gd name="T110" fmla="*/ 672756 w 5367"/>
              <a:gd name="T111" fmla="*/ 723662 h 6897"/>
              <a:gd name="T112" fmla="*/ 738209 w 5367"/>
              <a:gd name="T113" fmla="*/ 730844 h 6897"/>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5367" h="6897">
                <a:moveTo>
                  <a:pt x="2684" y="3025"/>
                </a:moveTo>
                <a:lnTo>
                  <a:pt x="2684" y="3025"/>
                </a:lnTo>
                <a:lnTo>
                  <a:pt x="2615" y="3026"/>
                </a:lnTo>
                <a:lnTo>
                  <a:pt x="2545" y="3029"/>
                </a:lnTo>
                <a:lnTo>
                  <a:pt x="2478" y="3035"/>
                </a:lnTo>
                <a:lnTo>
                  <a:pt x="2409" y="3043"/>
                </a:lnTo>
                <a:lnTo>
                  <a:pt x="2342" y="3054"/>
                </a:lnTo>
                <a:lnTo>
                  <a:pt x="2275" y="3066"/>
                </a:lnTo>
                <a:lnTo>
                  <a:pt x="2209" y="3081"/>
                </a:lnTo>
                <a:lnTo>
                  <a:pt x="2143" y="3099"/>
                </a:lnTo>
                <a:lnTo>
                  <a:pt x="2077" y="3118"/>
                </a:lnTo>
                <a:lnTo>
                  <a:pt x="2013" y="3140"/>
                </a:lnTo>
                <a:lnTo>
                  <a:pt x="1949" y="3163"/>
                </a:lnTo>
                <a:lnTo>
                  <a:pt x="1886" y="3189"/>
                </a:lnTo>
                <a:lnTo>
                  <a:pt x="1823" y="3217"/>
                </a:lnTo>
                <a:lnTo>
                  <a:pt x="1761" y="3247"/>
                </a:lnTo>
                <a:lnTo>
                  <a:pt x="1700" y="3279"/>
                </a:lnTo>
                <a:lnTo>
                  <a:pt x="1639" y="3313"/>
                </a:lnTo>
                <a:lnTo>
                  <a:pt x="1579" y="3349"/>
                </a:lnTo>
                <a:lnTo>
                  <a:pt x="1521" y="3386"/>
                </a:lnTo>
                <a:lnTo>
                  <a:pt x="1462" y="3426"/>
                </a:lnTo>
                <a:lnTo>
                  <a:pt x="1405" y="3468"/>
                </a:lnTo>
                <a:lnTo>
                  <a:pt x="1348" y="3511"/>
                </a:lnTo>
                <a:lnTo>
                  <a:pt x="1293" y="3556"/>
                </a:lnTo>
                <a:lnTo>
                  <a:pt x="1237" y="3603"/>
                </a:lnTo>
                <a:lnTo>
                  <a:pt x="1183" y="3651"/>
                </a:lnTo>
                <a:lnTo>
                  <a:pt x="1131" y="3702"/>
                </a:lnTo>
                <a:lnTo>
                  <a:pt x="1078" y="3753"/>
                </a:lnTo>
                <a:lnTo>
                  <a:pt x="1027" y="3807"/>
                </a:lnTo>
                <a:lnTo>
                  <a:pt x="976" y="3863"/>
                </a:lnTo>
                <a:lnTo>
                  <a:pt x="927" y="3920"/>
                </a:lnTo>
                <a:lnTo>
                  <a:pt x="880" y="3978"/>
                </a:lnTo>
                <a:lnTo>
                  <a:pt x="833" y="4038"/>
                </a:lnTo>
                <a:lnTo>
                  <a:pt x="786" y="4100"/>
                </a:lnTo>
                <a:lnTo>
                  <a:pt x="741" y="4163"/>
                </a:lnTo>
                <a:lnTo>
                  <a:pt x="698" y="4227"/>
                </a:lnTo>
                <a:lnTo>
                  <a:pt x="655" y="4293"/>
                </a:lnTo>
                <a:lnTo>
                  <a:pt x="613" y="4361"/>
                </a:lnTo>
                <a:lnTo>
                  <a:pt x="573" y="4429"/>
                </a:lnTo>
                <a:lnTo>
                  <a:pt x="533" y="4499"/>
                </a:lnTo>
                <a:lnTo>
                  <a:pt x="495" y="4570"/>
                </a:lnTo>
                <a:lnTo>
                  <a:pt x="458" y="4643"/>
                </a:lnTo>
                <a:lnTo>
                  <a:pt x="423" y="4717"/>
                </a:lnTo>
                <a:lnTo>
                  <a:pt x="388" y="4791"/>
                </a:lnTo>
                <a:lnTo>
                  <a:pt x="356" y="4868"/>
                </a:lnTo>
                <a:lnTo>
                  <a:pt x="324" y="4945"/>
                </a:lnTo>
                <a:lnTo>
                  <a:pt x="294" y="5024"/>
                </a:lnTo>
                <a:lnTo>
                  <a:pt x="265" y="5104"/>
                </a:lnTo>
                <a:lnTo>
                  <a:pt x="238" y="5185"/>
                </a:lnTo>
                <a:lnTo>
                  <a:pt x="211" y="5266"/>
                </a:lnTo>
                <a:lnTo>
                  <a:pt x="186" y="5349"/>
                </a:lnTo>
                <a:lnTo>
                  <a:pt x="163" y="5433"/>
                </a:lnTo>
                <a:lnTo>
                  <a:pt x="141" y="5518"/>
                </a:lnTo>
                <a:lnTo>
                  <a:pt x="121" y="5603"/>
                </a:lnTo>
                <a:lnTo>
                  <a:pt x="102" y="5690"/>
                </a:lnTo>
                <a:lnTo>
                  <a:pt x="85" y="5777"/>
                </a:lnTo>
                <a:lnTo>
                  <a:pt x="69" y="5866"/>
                </a:lnTo>
                <a:lnTo>
                  <a:pt x="54" y="5955"/>
                </a:lnTo>
                <a:lnTo>
                  <a:pt x="42" y="6045"/>
                </a:lnTo>
                <a:lnTo>
                  <a:pt x="31" y="6136"/>
                </a:lnTo>
                <a:lnTo>
                  <a:pt x="22" y="6227"/>
                </a:lnTo>
                <a:lnTo>
                  <a:pt x="14" y="6319"/>
                </a:lnTo>
                <a:lnTo>
                  <a:pt x="8" y="6413"/>
                </a:lnTo>
                <a:lnTo>
                  <a:pt x="4" y="6506"/>
                </a:lnTo>
                <a:lnTo>
                  <a:pt x="1" y="6600"/>
                </a:lnTo>
                <a:lnTo>
                  <a:pt x="0" y="6695"/>
                </a:lnTo>
                <a:lnTo>
                  <a:pt x="1" y="6796"/>
                </a:lnTo>
                <a:lnTo>
                  <a:pt x="5" y="6897"/>
                </a:lnTo>
                <a:lnTo>
                  <a:pt x="5364" y="6897"/>
                </a:lnTo>
                <a:lnTo>
                  <a:pt x="5366" y="6796"/>
                </a:lnTo>
                <a:lnTo>
                  <a:pt x="5367" y="6695"/>
                </a:lnTo>
                <a:lnTo>
                  <a:pt x="5367" y="6600"/>
                </a:lnTo>
                <a:lnTo>
                  <a:pt x="5364" y="6506"/>
                </a:lnTo>
                <a:lnTo>
                  <a:pt x="5359" y="6413"/>
                </a:lnTo>
                <a:lnTo>
                  <a:pt x="5353" y="6319"/>
                </a:lnTo>
                <a:lnTo>
                  <a:pt x="5346" y="6227"/>
                </a:lnTo>
                <a:lnTo>
                  <a:pt x="5337" y="6136"/>
                </a:lnTo>
                <a:lnTo>
                  <a:pt x="5325" y="6045"/>
                </a:lnTo>
                <a:lnTo>
                  <a:pt x="5313" y="5955"/>
                </a:lnTo>
                <a:lnTo>
                  <a:pt x="5298" y="5866"/>
                </a:lnTo>
                <a:lnTo>
                  <a:pt x="5283" y="5777"/>
                </a:lnTo>
                <a:lnTo>
                  <a:pt x="5266" y="5690"/>
                </a:lnTo>
                <a:lnTo>
                  <a:pt x="5247" y="5603"/>
                </a:lnTo>
                <a:lnTo>
                  <a:pt x="5226" y="5518"/>
                </a:lnTo>
                <a:lnTo>
                  <a:pt x="5205" y="5433"/>
                </a:lnTo>
                <a:lnTo>
                  <a:pt x="5181" y="5349"/>
                </a:lnTo>
                <a:lnTo>
                  <a:pt x="5157" y="5266"/>
                </a:lnTo>
                <a:lnTo>
                  <a:pt x="5131" y="5185"/>
                </a:lnTo>
                <a:lnTo>
                  <a:pt x="5103" y="5104"/>
                </a:lnTo>
                <a:lnTo>
                  <a:pt x="5073" y="5024"/>
                </a:lnTo>
                <a:lnTo>
                  <a:pt x="5043" y="4945"/>
                </a:lnTo>
                <a:lnTo>
                  <a:pt x="5012" y="4868"/>
                </a:lnTo>
                <a:lnTo>
                  <a:pt x="4979" y="4791"/>
                </a:lnTo>
                <a:lnTo>
                  <a:pt x="4945" y="4717"/>
                </a:lnTo>
                <a:lnTo>
                  <a:pt x="4909" y="4643"/>
                </a:lnTo>
                <a:lnTo>
                  <a:pt x="4872" y="4570"/>
                </a:lnTo>
                <a:lnTo>
                  <a:pt x="4834" y="4499"/>
                </a:lnTo>
                <a:lnTo>
                  <a:pt x="4796" y="4429"/>
                </a:lnTo>
                <a:lnTo>
                  <a:pt x="4755" y="4361"/>
                </a:lnTo>
                <a:lnTo>
                  <a:pt x="4713" y="4293"/>
                </a:lnTo>
                <a:lnTo>
                  <a:pt x="4671" y="4227"/>
                </a:lnTo>
                <a:lnTo>
                  <a:pt x="4627" y="4163"/>
                </a:lnTo>
                <a:lnTo>
                  <a:pt x="4582" y="4100"/>
                </a:lnTo>
                <a:lnTo>
                  <a:pt x="4536" y="4038"/>
                </a:lnTo>
                <a:lnTo>
                  <a:pt x="4489" y="3978"/>
                </a:lnTo>
                <a:lnTo>
                  <a:pt x="4440" y="3920"/>
                </a:lnTo>
                <a:lnTo>
                  <a:pt x="4391" y="3863"/>
                </a:lnTo>
                <a:lnTo>
                  <a:pt x="4340" y="3807"/>
                </a:lnTo>
                <a:lnTo>
                  <a:pt x="4290" y="3753"/>
                </a:lnTo>
                <a:lnTo>
                  <a:pt x="4238" y="3702"/>
                </a:lnTo>
                <a:lnTo>
                  <a:pt x="4184" y="3651"/>
                </a:lnTo>
                <a:lnTo>
                  <a:pt x="4130" y="3603"/>
                </a:lnTo>
                <a:lnTo>
                  <a:pt x="4076" y="3556"/>
                </a:lnTo>
                <a:lnTo>
                  <a:pt x="4020" y="3511"/>
                </a:lnTo>
                <a:lnTo>
                  <a:pt x="3963" y="3468"/>
                </a:lnTo>
                <a:lnTo>
                  <a:pt x="3906" y="3426"/>
                </a:lnTo>
                <a:lnTo>
                  <a:pt x="3848" y="3386"/>
                </a:lnTo>
                <a:lnTo>
                  <a:pt x="3788" y="3349"/>
                </a:lnTo>
                <a:lnTo>
                  <a:pt x="3728" y="3313"/>
                </a:lnTo>
                <a:lnTo>
                  <a:pt x="3668" y="3279"/>
                </a:lnTo>
                <a:lnTo>
                  <a:pt x="3607" y="3247"/>
                </a:lnTo>
                <a:lnTo>
                  <a:pt x="3545" y="3217"/>
                </a:lnTo>
                <a:lnTo>
                  <a:pt x="3482" y="3189"/>
                </a:lnTo>
                <a:lnTo>
                  <a:pt x="3419" y="3163"/>
                </a:lnTo>
                <a:lnTo>
                  <a:pt x="3355" y="3140"/>
                </a:lnTo>
                <a:lnTo>
                  <a:pt x="3290" y="3118"/>
                </a:lnTo>
                <a:lnTo>
                  <a:pt x="3225" y="3099"/>
                </a:lnTo>
                <a:lnTo>
                  <a:pt x="3159" y="3081"/>
                </a:lnTo>
                <a:lnTo>
                  <a:pt x="3093" y="3066"/>
                </a:lnTo>
                <a:lnTo>
                  <a:pt x="3025" y="3054"/>
                </a:lnTo>
                <a:lnTo>
                  <a:pt x="2958" y="3043"/>
                </a:lnTo>
                <a:lnTo>
                  <a:pt x="2891" y="3035"/>
                </a:lnTo>
                <a:lnTo>
                  <a:pt x="2822" y="3029"/>
                </a:lnTo>
                <a:lnTo>
                  <a:pt x="2753" y="3026"/>
                </a:lnTo>
                <a:lnTo>
                  <a:pt x="2684" y="3025"/>
                </a:lnTo>
                <a:close/>
                <a:moveTo>
                  <a:pt x="2708" y="2647"/>
                </a:moveTo>
                <a:lnTo>
                  <a:pt x="2708" y="2647"/>
                </a:lnTo>
                <a:lnTo>
                  <a:pt x="2743" y="2646"/>
                </a:lnTo>
                <a:lnTo>
                  <a:pt x="2778" y="2645"/>
                </a:lnTo>
                <a:lnTo>
                  <a:pt x="2813" y="2643"/>
                </a:lnTo>
                <a:lnTo>
                  <a:pt x="2847" y="2640"/>
                </a:lnTo>
                <a:lnTo>
                  <a:pt x="2882" y="2636"/>
                </a:lnTo>
                <a:lnTo>
                  <a:pt x="2915" y="2631"/>
                </a:lnTo>
                <a:lnTo>
                  <a:pt x="2949" y="2626"/>
                </a:lnTo>
                <a:lnTo>
                  <a:pt x="2982" y="2620"/>
                </a:lnTo>
                <a:lnTo>
                  <a:pt x="3014" y="2613"/>
                </a:lnTo>
                <a:lnTo>
                  <a:pt x="3047" y="2605"/>
                </a:lnTo>
                <a:lnTo>
                  <a:pt x="3079" y="2596"/>
                </a:lnTo>
                <a:lnTo>
                  <a:pt x="3112" y="2587"/>
                </a:lnTo>
                <a:lnTo>
                  <a:pt x="3144" y="2577"/>
                </a:lnTo>
                <a:lnTo>
                  <a:pt x="3175" y="2566"/>
                </a:lnTo>
                <a:lnTo>
                  <a:pt x="3205" y="2555"/>
                </a:lnTo>
                <a:lnTo>
                  <a:pt x="3236" y="2542"/>
                </a:lnTo>
                <a:lnTo>
                  <a:pt x="3266" y="2530"/>
                </a:lnTo>
                <a:lnTo>
                  <a:pt x="3297" y="2517"/>
                </a:lnTo>
                <a:lnTo>
                  <a:pt x="3326" y="2502"/>
                </a:lnTo>
                <a:lnTo>
                  <a:pt x="3355" y="2487"/>
                </a:lnTo>
                <a:lnTo>
                  <a:pt x="3383" y="2472"/>
                </a:lnTo>
                <a:lnTo>
                  <a:pt x="3411" y="2455"/>
                </a:lnTo>
                <a:lnTo>
                  <a:pt x="3439" y="2438"/>
                </a:lnTo>
                <a:lnTo>
                  <a:pt x="3466" y="2421"/>
                </a:lnTo>
                <a:lnTo>
                  <a:pt x="3493" y="2403"/>
                </a:lnTo>
                <a:lnTo>
                  <a:pt x="3519" y="2384"/>
                </a:lnTo>
                <a:lnTo>
                  <a:pt x="3545" y="2365"/>
                </a:lnTo>
                <a:lnTo>
                  <a:pt x="3571" y="2345"/>
                </a:lnTo>
                <a:lnTo>
                  <a:pt x="3596" y="2324"/>
                </a:lnTo>
                <a:lnTo>
                  <a:pt x="3619" y="2303"/>
                </a:lnTo>
                <a:lnTo>
                  <a:pt x="3643" y="2282"/>
                </a:lnTo>
                <a:lnTo>
                  <a:pt x="3667" y="2259"/>
                </a:lnTo>
                <a:lnTo>
                  <a:pt x="3689" y="2237"/>
                </a:lnTo>
                <a:lnTo>
                  <a:pt x="3711" y="2213"/>
                </a:lnTo>
                <a:lnTo>
                  <a:pt x="3733" y="2189"/>
                </a:lnTo>
                <a:lnTo>
                  <a:pt x="3754" y="2165"/>
                </a:lnTo>
                <a:lnTo>
                  <a:pt x="3774" y="2140"/>
                </a:lnTo>
                <a:lnTo>
                  <a:pt x="3795" y="2115"/>
                </a:lnTo>
                <a:lnTo>
                  <a:pt x="3814" y="2089"/>
                </a:lnTo>
                <a:lnTo>
                  <a:pt x="3832" y="2063"/>
                </a:lnTo>
                <a:lnTo>
                  <a:pt x="3850" y="2036"/>
                </a:lnTo>
                <a:lnTo>
                  <a:pt x="3868" y="2010"/>
                </a:lnTo>
                <a:lnTo>
                  <a:pt x="3884" y="1983"/>
                </a:lnTo>
                <a:lnTo>
                  <a:pt x="3900" y="1954"/>
                </a:lnTo>
                <a:lnTo>
                  <a:pt x="3915" y="1925"/>
                </a:lnTo>
                <a:lnTo>
                  <a:pt x="3930" y="1897"/>
                </a:lnTo>
                <a:lnTo>
                  <a:pt x="3944" y="1868"/>
                </a:lnTo>
                <a:lnTo>
                  <a:pt x="3957" y="1839"/>
                </a:lnTo>
                <a:lnTo>
                  <a:pt x="3970" y="1808"/>
                </a:lnTo>
                <a:lnTo>
                  <a:pt x="3981" y="1778"/>
                </a:lnTo>
                <a:lnTo>
                  <a:pt x="3993" y="1748"/>
                </a:lnTo>
                <a:lnTo>
                  <a:pt x="4003" y="1717"/>
                </a:lnTo>
                <a:lnTo>
                  <a:pt x="4012" y="1686"/>
                </a:lnTo>
                <a:lnTo>
                  <a:pt x="4021" y="1654"/>
                </a:lnTo>
                <a:lnTo>
                  <a:pt x="4029" y="1622"/>
                </a:lnTo>
                <a:lnTo>
                  <a:pt x="4036" y="1590"/>
                </a:lnTo>
                <a:lnTo>
                  <a:pt x="4042" y="1557"/>
                </a:lnTo>
                <a:lnTo>
                  <a:pt x="4048" y="1525"/>
                </a:lnTo>
                <a:lnTo>
                  <a:pt x="4052" y="1492"/>
                </a:lnTo>
                <a:lnTo>
                  <a:pt x="4057" y="1459"/>
                </a:lnTo>
                <a:lnTo>
                  <a:pt x="4060" y="1425"/>
                </a:lnTo>
                <a:lnTo>
                  <a:pt x="4062" y="1391"/>
                </a:lnTo>
                <a:lnTo>
                  <a:pt x="4063" y="1357"/>
                </a:lnTo>
                <a:lnTo>
                  <a:pt x="4063" y="1324"/>
                </a:lnTo>
                <a:lnTo>
                  <a:pt x="4063" y="1289"/>
                </a:lnTo>
                <a:lnTo>
                  <a:pt x="4062" y="1255"/>
                </a:lnTo>
                <a:lnTo>
                  <a:pt x="4060" y="1221"/>
                </a:lnTo>
                <a:lnTo>
                  <a:pt x="4057" y="1188"/>
                </a:lnTo>
                <a:lnTo>
                  <a:pt x="4052" y="1155"/>
                </a:lnTo>
                <a:lnTo>
                  <a:pt x="4048" y="1121"/>
                </a:lnTo>
                <a:lnTo>
                  <a:pt x="4042" y="1089"/>
                </a:lnTo>
                <a:lnTo>
                  <a:pt x="4036" y="1057"/>
                </a:lnTo>
                <a:lnTo>
                  <a:pt x="4029" y="1025"/>
                </a:lnTo>
                <a:lnTo>
                  <a:pt x="4021" y="993"/>
                </a:lnTo>
                <a:lnTo>
                  <a:pt x="4012" y="962"/>
                </a:lnTo>
                <a:lnTo>
                  <a:pt x="4003" y="930"/>
                </a:lnTo>
                <a:lnTo>
                  <a:pt x="3993" y="899"/>
                </a:lnTo>
                <a:lnTo>
                  <a:pt x="3981" y="868"/>
                </a:lnTo>
                <a:lnTo>
                  <a:pt x="3970" y="838"/>
                </a:lnTo>
                <a:lnTo>
                  <a:pt x="3957" y="809"/>
                </a:lnTo>
                <a:lnTo>
                  <a:pt x="3944" y="778"/>
                </a:lnTo>
                <a:lnTo>
                  <a:pt x="3930" y="750"/>
                </a:lnTo>
                <a:lnTo>
                  <a:pt x="3915" y="721"/>
                </a:lnTo>
                <a:lnTo>
                  <a:pt x="3900" y="693"/>
                </a:lnTo>
                <a:lnTo>
                  <a:pt x="3884" y="665"/>
                </a:lnTo>
                <a:lnTo>
                  <a:pt x="3868" y="638"/>
                </a:lnTo>
                <a:lnTo>
                  <a:pt x="3850" y="610"/>
                </a:lnTo>
                <a:lnTo>
                  <a:pt x="3832" y="584"/>
                </a:lnTo>
                <a:lnTo>
                  <a:pt x="3814" y="557"/>
                </a:lnTo>
                <a:lnTo>
                  <a:pt x="3795" y="532"/>
                </a:lnTo>
                <a:lnTo>
                  <a:pt x="3774" y="506"/>
                </a:lnTo>
                <a:lnTo>
                  <a:pt x="3754" y="481"/>
                </a:lnTo>
                <a:lnTo>
                  <a:pt x="3733" y="458"/>
                </a:lnTo>
                <a:lnTo>
                  <a:pt x="3711" y="433"/>
                </a:lnTo>
                <a:lnTo>
                  <a:pt x="3689" y="411"/>
                </a:lnTo>
                <a:lnTo>
                  <a:pt x="3667" y="388"/>
                </a:lnTo>
                <a:lnTo>
                  <a:pt x="3643" y="366"/>
                </a:lnTo>
                <a:lnTo>
                  <a:pt x="3619" y="344"/>
                </a:lnTo>
                <a:lnTo>
                  <a:pt x="3596" y="323"/>
                </a:lnTo>
                <a:lnTo>
                  <a:pt x="3571" y="303"/>
                </a:lnTo>
                <a:lnTo>
                  <a:pt x="3545" y="282"/>
                </a:lnTo>
                <a:lnTo>
                  <a:pt x="3519" y="263"/>
                </a:lnTo>
                <a:lnTo>
                  <a:pt x="3493" y="244"/>
                </a:lnTo>
                <a:lnTo>
                  <a:pt x="3466" y="226"/>
                </a:lnTo>
                <a:lnTo>
                  <a:pt x="3439" y="208"/>
                </a:lnTo>
                <a:lnTo>
                  <a:pt x="3411" y="191"/>
                </a:lnTo>
                <a:lnTo>
                  <a:pt x="3383" y="176"/>
                </a:lnTo>
                <a:lnTo>
                  <a:pt x="3355" y="160"/>
                </a:lnTo>
                <a:lnTo>
                  <a:pt x="3326" y="145"/>
                </a:lnTo>
                <a:lnTo>
                  <a:pt x="3297" y="131"/>
                </a:lnTo>
                <a:lnTo>
                  <a:pt x="3266" y="117"/>
                </a:lnTo>
                <a:lnTo>
                  <a:pt x="3236" y="104"/>
                </a:lnTo>
                <a:lnTo>
                  <a:pt x="3205" y="92"/>
                </a:lnTo>
                <a:lnTo>
                  <a:pt x="3175" y="80"/>
                </a:lnTo>
                <a:lnTo>
                  <a:pt x="3144" y="70"/>
                </a:lnTo>
                <a:lnTo>
                  <a:pt x="3112" y="60"/>
                </a:lnTo>
                <a:lnTo>
                  <a:pt x="3079" y="51"/>
                </a:lnTo>
                <a:lnTo>
                  <a:pt x="3047" y="42"/>
                </a:lnTo>
                <a:lnTo>
                  <a:pt x="3014" y="34"/>
                </a:lnTo>
                <a:lnTo>
                  <a:pt x="2982" y="27"/>
                </a:lnTo>
                <a:lnTo>
                  <a:pt x="2949" y="20"/>
                </a:lnTo>
                <a:lnTo>
                  <a:pt x="2915" y="15"/>
                </a:lnTo>
                <a:lnTo>
                  <a:pt x="2882" y="10"/>
                </a:lnTo>
                <a:lnTo>
                  <a:pt x="2847" y="7"/>
                </a:lnTo>
                <a:lnTo>
                  <a:pt x="2813" y="4"/>
                </a:lnTo>
                <a:lnTo>
                  <a:pt x="2778" y="1"/>
                </a:lnTo>
                <a:lnTo>
                  <a:pt x="2743" y="0"/>
                </a:lnTo>
                <a:lnTo>
                  <a:pt x="2708" y="0"/>
                </a:lnTo>
                <a:lnTo>
                  <a:pt x="2673" y="0"/>
                </a:lnTo>
                <a:lnTo>
                  <a:pt x="2639" y="1"/>
                </a:lnTo>
                <a:lnTo>
                  <a:pt x="2605" y="4"/>
                </a:lnTo>
                <a:lnTo>
                  <a:pt x="2570" y="7"/>
                </a:lnTo>
                <a:lnTo>
                  <a:pt x="2536" y="10"/>
                </a:lnTo>
                <a:lnTo>
                  <a:pt x="2503" y="15"/>
                </a:lnTo>
                <a:lnTo>
                  <a:pt x="2469" y="20"/>
                </a:lnTo>
                <a:lnTo>
                  <a:pt x="2436" y="27"/>
                </a:lnTo>
                <a:lnTo>
                  <a:pt x="2402" y="34"/>
                </a:lnTo>
                <a:lnTo>
                  <a:pt x="2370" y="42"/>
                </a:lnTo>
                <a:lnTo>
                  <a:pt x="2338" y="51"/>
                </a:lnTo>
                <a:lnTo>
                  <a:pt x="2306" y="60"/>
                </a:lnTo>
                <a:lnTo>
                  <a:pt x="2274" y="70"/>
                </a:lnTo>
                <a:lnTo>
                  <a:pt x="2243" y="80"/>
                </a:lnTo>
                <a:lnTo>
                  <a:pt x="2212" y="92"/>
                </a:lnTo>
                <a:lnTo>
                  <a:pt x="2181" y="104"/>
                </a:lnTo>
                <a:lnTo>
                  <a:pt x="2152" y="117"/>
                </a:lnTo>
                <a:lnTo>
                  <a:pt x="2121" y="131"/>
                </a:lnTo>
                <a:lnTo>
                  <a:pt x="2092" y="145"/>
                </a:lnTo>
                <a:lnTo>
                  <a:pt x="2063" y="160"/>
                </a:lnTo>
                <a:lnTo>
                  <a:pt x="2035" y="176"/>
                </a:lnTo>
                <a:lnTo>
                  <a:pt x="2007" y="191"/>
                </a:lnTo>
                <a:lnTo>
                  <a:pt x="1979" y="208"/>
                </a:lnTo>
                <a:lnTo>
                  <a:pt x="1952" y="226"/>
                </a:lnTo>
                <a:lnTo>
                  <a:pt x="1925" y="244"/>
                </a:lnTo>
                <a:lnTo>
                  <a:pt x="1899" y="263"/>
                </a:lnTo>
                <a:lnTo>
                  <a:pt x="1873" y="282"/>
                </a:lnTo>
                <a:lnTo>
                  <a:pt x="1847" y="303"/>
                </a:lnTo>
                <a:lnTo>
                  <a:pt x="1822" y="323"/>
                </a:lnTo>
                <a:lnTo>
                  <a:pt x="1797" y="344"/>
                </a:lnTo>
                <a:lnTo>
                  <a:pt x="1774" y="366"/>
                </a:lnTo>
                <a:lnTo>
                  <a:pt x="1751" y="388"/>
                </a:lnTo>
                <a:lnTo>
                  <a:pt x="1728" y="411"/>
                </a:lnTo>
                <a:lnTo>
                  <a:pt x="1706" y="433"/>
                </a:lnTo>
                <a:lnTo>
                  <a:pt x="1685" y="458"/>
                </a:lnTo>
                <a:lnTo>
                  <a:pt x="1664" y="481"/>
                </a:lnTo>
                <a:lnTo>
                  <a:pt x="1643" y="506"/>
                </a:lnTo>
                <a:lnTo>
                  <a:pt x="1623" y="532"/>
                </a:lnTo>
                <a:lnTo>
                  <a:pt x="1604" y="557"/>
                </a:lnTo>
                <a:lnTo>
                  <a:pt x="1586" y="584"/>
                </a:lnTo>
                <a:lnTo>
                  <a:pt x="1568" y="610"/>
                </a:lnTo>
                <a:lnTo>
                  <a:pt x="1550" y="638"/>
                </a:lnTo>
                <a:lnTo>
                  <a:pt x="1533" y="665"/>
                </a:lnTo>
                <a:lnTo>
                  <a:pt x="1517" y="693"/>
                </a:lnTo>
                <a:lnTo>
                  <a:pt x="1503" y="721"/>
                </a:lnTo>
                <a:lnTo>
                  <a:pt x="1488" y="750"/>
                </a:lnTo>
                <a:lnTo>
                  <a:pt x="1474" y="778"/>
                </a:lnTo>
                <a:lnTo>
                  <a:pt x="1461" y="809"/>
                </a:lnTo>
                <a:lnTo>
                  <a:pt x="1448" y="838"/>
                </a:lnTo>
                <a:lnTo>
                  <a:pt x="1436" y="868"/>
                </a:lnTo>
                <a:lnTo>
                  <a:pt x="1425" y="899"/>
                </a:lnTo>
                <a:lnTo>
                  <a:pt x="1415" y="930"/>
                </a:lnTo>
                <a:lnTo>
                  <a:pt x="1406" y="962"/>
                </a:lnTo>
                <a:lnTo>
                  <a:pt x="1397" y="993"/>
                </a:lnTo>
                <a:lnTo>
                  <a:pt x="1389" y="1025"/>
                </a:lnTo>
                <a:lnTo>
                  <a:pt x="1381" y="1057"/>
                </a:lnTo>
                <a:lnTo>
                  <a:pt x="1376" y="1089"/>
                </a:lnTo>
                <a:lnTo>
                  <a:pt x="1370" y="1121"/>
                </a:lnTo>
                <a:lnTo>
                  <a:pt x="1366" y="1155"/>
                </a:lnTo>
                <a:lnTo>
                  <a:pt x="1361" y="1188"/>
                </a:lnTo>
                <a:lnTo>
                  <a:pt x="1358" y="1221"/>
                </a:lnTo>
                <a:lnTo>
                  <a:pt x="1355" y="1255"/>
                </a:lnTo>
                <a:lnTo>
                  <a:pt x="1354" y="1289"/>
                </a:lnTo>
                <a:lnTo>
                  <a:pt x="1354" y="1324"/>
                </a:lnTo>
                <a:lnTo>
                  <a:pt x="1354" y="1357"/>
                </a:lnTo>
                <a:lnTo>
                  <a:pt x="1355" y="1391"/>
                </a:lnTo>
                <a:lnTo>
                  <a:pt x="1358" y="1425"/>
                </a:lnTo>
                <a:lnTo>
                  <a:pt x="1361" y="1459"/>
                </a:lnTo>
                <a:lnTo>
                  <a:pt x="1366" y="1492"/>
                </a:lnTo>
                <a:lnTo>
                  <a:pt x="1370" y="1525"/>
                </a:lnTo>
                <a:lnTo>
                  <a:pt x="1376" y="1557"/>
                </a:lnTo>
                <a:lnTo>
                  <a:pt x="1381" y="1590"/>
                </a:lnTo>
                <a:lnTo>
                  <a:pt x="1389" y="1622"/>
                </a:lnTo>
                <a:lnTo>
                  <a:pt x="1397" y="1654"/>
                </a:lnTo>
                <a:lnTo>
                  <a:pt x="1406" y="1686"/>
                </a:lnTo>
                <a:lnTo>
                  <a:pt x="1415" y="1717"/>
                </a:lnTo>
                <a:lnTo>
                  <a:pt x="1425" y="1748"/>
                </a:lnTo>
                <a:lnTo>
                  <a:pt x="1436" y="1778"/>
                </a:lnTo>
                <a:lnTo>
                  <a:pt x="1448" y="1808"/>
                </a:lnTo>
                <a:lnTo>
                  <a:pt x="1461" y="1839"/>
                </a:lnTo>
                <a:lnTo>
                  <a:pt x="1474" y="1868"/>
                </a:lnTo>
                <a:lnTo>
                  <a:pt x="1488" y="1897"/>
                </a:lnTo>
                <a:lnTo>
                  <a:pt x="1503" y="1925"/>
                </a:lnTo>
                <a:lnTo>
                  <a:pt x="1517" y="1954"/>
                </a:lnTo>
                <a:lnTo>
                  <a:pt x="1533" y="1983"/>
                </a:lnTo>
                <a:lnTo>
                  <a:pt x="1550" y="2010"/>
                </a:lnTo>
                <a:lnTo>
                  <a:pt x="1568" y="2036"/>
                </a:lnTo>
                <a:lnTo>
                  <a:pt x="1586" y="2063"/>
                </a:lnTo>
                <a:lnTo>
                  <a:pt x="1604" y="2089"/>
                </a:lnTo>
                <a:lnTo>
                  <a:pt x="1623" y="2115"/>
                </a:lnTo>
                <a:lnTo>
                  <a:pt x="1643" y="2140"/>
                </a:lnTo>
                <a:lnTo>
                  <a:pt x="1664" y="2165"/>
                </a:lnTo>
                <a:lnTo>
                  <a:pt x="1685" y="2189"/>
                </a:lnTo>
                <a:lnTo>
                  <a:pt x="1706" y="2213"/>
                </a:lnTo>
                <a:lnTo>
                  <a:pt x="1728" y="2237"/>
                </a:lnTo>
                <a:lnTo>
                  <a:pt x="1751" y="2259"/>
                </a:lnTo>
                <a:lnTo>
                  <a:pt x="1774" y="2282"/>
                </a:lnTo>
                <a:lnTo>
                  <a:pt x="1797" y="2303"/>
                </a:lnTo>
                <a:lnTo>
                  <a:pt x="1822" y="2324"/>
                </a:lnTo>
                <a:lnTo>
                  <a:pt x="1847" y="2345"/>
                </a:lnTo>
                <a:lnTo>
                  <a:pt x="1873" y="2365"/>
                </a:lnTo>
                <a:lnTo>
                  <a:pt x="1899" y="2384"/>
                </a:lnTo>
                <a:lnTo>
                  <a:pt x="1925" y="2403"/>
                </a:lnTo>
                <a:lnTo>
                  <a:pt x="1952" y="2421"/>
                </a:lnTo>
                <a:lnTo>
                  <a:pt x="1979" y="2438"/>
                </a:lnTo>
                <a:lnTo>
                  <a:pt x="2007" y="2455"/>
                </a:lnTo>
                <a:lnTo>
                  <a:pt x="2035" y="2472"/>
                </a:lnTo>
                <a:lnTo>
                  <a:pt x="2063" y="2487"/>
                </a:lnTo>
                <a:lnTo>
                  <a:pt x="2092" y="2502"/>
                </a:lnTo>
                <a:lnTo>
                  <a:pt x="2121" y="2517"/>
                </a:lnTo>
                <a:lnTo>
                  <a:pt x="2152" y="2530"/>
                </a:lnTo>
                <a:lnTo>
                  <a:pt x="2181" y="2542"/>
                </a:lnTo>
                <a:lnTo>
                  <a:pt x="2212" y="2555"/>
                </a:lnTo>
                <a:lnTo>
                  <a:pt x="2243" y="2566"/>
                </a:lnTo>
                <a:lnTo>
                  <a:pt x="2274" y="2577"/>
                </a:lnTo>
                <a:lnTo>
                  <a:pt x="2306" y="2587"/>
                </a:lnTo>
                <a:lnTo>
                  <a:pt x="2338" y="2596"/>
                </a:lnTo>
                <a:lnTo>
                  <a:pt x="2370" y="2605"/>
                </a:lnTo>
                <a:lnTo>
                  <a:pt x="2402" y="2613"/>
                </a:lnTo>
                <a:lnTo>
                  <a:pt x="2436" y="2620"/>
                </a:lnTo>
                <a:lnTo>
                  <a:pt x="2469" y="2626"/>
                </a:lnTo>
                <a:lnTo>
                  <a:pt x="2503" y="2631"/>
                </a:lnTo>
                <a:lnTo>
                  <a:pt x="2536" y="2636"/>
                </a:lnTo>
                <a:lnTo>
                  <a:pt x="2570" y="2640"/>
                </a:lnTo>
                <a:lnTo>
                  <a:pt x="2605" y="2643"/>
                </a:lnTo>
                <a:lnTo>
                  <a:pt x="2639" y="2645"/>
                </a:lnTo>
                <a:lnTo>
                  <a:pt x="2673" y="2646"/>
                </a:lnTo>
                <a:lnTo>
                  <a:pt x="2708" y="2647"/>
                </a:lnTo>
                <a:close/>
              </a:path>
            </a:pathLst>
          </a:custGeom>
          <a:solidFill>
            <a:schemeClr val="accent1"/>
          </a:solidFill>
          <a:ln>
            <a:noFill/>
          </a:ln>
        </p:spPr>
        <p:txBody>
          <a:bodyPr lIns="112864" tIns="56432" rIns="112864" bIns="56432"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
        <p:nvSpPr>
          <p:cNvPr id="23" name=" 2050"/>
          <p:cNvSpPr/>
          <p:nvPr/>
        </p:nvSpPr>
        <p:spPr bwMode="auto">
          <a:xfrm>
            <a:off x="6507745" y="3969854"/>
            <a:ext cx="647616" cy="941606"/>
          </a:xfrm>
          <a:custGeom>
            <a:avLst/>
            <a:gdLst>
              <a:gd name="T0" fmla="*/ 646796 w 5367"/>
              <a:gd name="T1" fmla="*/ 843536 h 6897"/>
              <a:gd name="T2" fmla="*/ 520861 w 5367"/>
              <a:gd name="T3" fmla="*/ 880824 h 6897"/>
              <a:gd name="T4" fmla="*/ 403764 w 5367"/>
              <a:gd name="T5" fmla="*/ 946285 h 6897"/>
              <a:gd name="T6" fmla="*/ 297714 w 5367"/>
              <a:gd name="T7" fmla="*/ 1036605 h 6897"/>
              <a:gd name="T8" fmla="*/ 204644 w 5367"/>
              <a:gd name="T9" fmla="*/ 1149850 h 6897"/>
              <a:gd name="T10" fmla="*/ 126487 w 5367"/>
              <a:gd name="T11" fmla="*/ 1282429 h 6897"/>
              <a:gd name="T12" fmla="*/ 65729 w 5367"/>
              <a:gd name="T13" fmla="*/ 1432134 h 6897"/>
              <a:gd name="T14" fmla="*/ 23475 w 5367"/>
              <a:gd name="T15" fmla="*/ 1595648 h 6897"/>
              <a:gd name="T16" fmla="*/ 2209 w 5367"/>
              <a:gd name="T17" fmla="*/ 1771316 h 6897"/>
              <a:gd name="T18" fmla="*/ 1481389 w 5367"/>
              <a:gd name="T19" fmla="*/ 1905000 h 6897"/>
              <a:gd name="T20" fmla="*/ 1480009 w 5367"/>
              <a:gd name="T21" fmla="*/ 1771316 h 6897"/>
              <a:gd name="T22" fmla="*/ 1459020 w 5367"/>
              <a:gd name="T23" fmla="*/ 1595648 h 6897"/>
              <a:gd name="T24" fmla="*/ 1417041 w 5367"/>
              <a:gd name="T25" fmla="*/ 1432134 h 6897"/>
              <a:gd name="T26" fmla="*/ 1355731 w 5367"/>
              <a:gd name="T27" fmla="*/ 1282429 h 6897"/>
              <a:gd name="T28" fmla="*/ 1277850 w 5367"/>
              <a:gd name="T29" fmla="*/ 1149850 h 6897"/>
              <a:gd name="T30" fmla="*/ 1184780 w 5367"/>
              <a:gd name="T31" fmla="*/ 1036605 h 6897"/>
              <a:gd name="T32" fmla="*/ 1078730 w 5367"/>
              <a:gd name="T33" fmla="*/ 946285 h 6897"/>
              <a:gd name="T34" fmla="*/ 961633 w 5367"/>
              <a:gd name="T35" fmla="*/ 880824 h 6897"/>
              <a:gd name="T36" fmla="*/ 835422 w 5367"/>
              <a:gd name="T37" fmla="*/ 843536 h 6897"/>
              <a:gd name="T38" fmla="*/ 747875 w 5367"/>
              <a:gd name="T39" fmla="*/ 731120 h 6897"/>
              <a:gd name="T40" fmla="*/ 805043 w 5367"/>
              <a:gd name="T41" fmla="*/ 726701 h 6897"/>
              <a:gd name="T42" fmla="*/ 868286 w 5367"/>
              <a:gd name="T43" fmla="*/ 711786 h 6897"/>
              <a:gd name="T44" fmla="*/ 926559 w 5367"/>
              <a:gd name="T45" fmla="*/ 686927 h 6897"/>
              <a:gd name="T46" fmla="*/ 979032 w 5367"/>
              <a:gd name="T47" fmla="*/ 653230 h 6897"/>
              <a:gd name="T48" fmla="*/ 1024876 w 5367"/>
              <a:gd name="T49" fmla="*/ 611246 h 6897"/>
              <a:gd name="T50" fmla="*/ 1063264 w 5367"/>
              <a:gd name="T51" fmla="*/ 562358 h 6897"/>
              <a:gd name="T52" fmla="*/ 1092815 w 5367"/>
              <a:gd name="T53" fmla="*/ 507945 h 6897"/>
              <a:gd name="T54" fmla="*/ 1112699 w 5367"/>
              <a:gd name="T55" fmla="*/ 448008 h 6897"/>
              <a:gd name="T56" fmla="*/ 1121813 w 5367"/>
              <a:gd name="T57" fmla="*/ 384204 h 6897"/>
              <a:gd name="T58" fmla="*/ 1120432 w 5367"/>
              <a:gd name="T59" fmla="*/ 328134 h 6897"/>
              <a:gd name="T60" fmla="*/ 1108004 w 5367"/>
              <a:gd name="T61" fmla="*/ 265711 h 6897"/>
              <a:gd name="T62" fmla="*/ 1085358 w 5367"/>
              <a:gd name="T63" fmla="*/ 207155 h 6897"/>
              <a:gd name="T64" fmla="*/ 1053322 w 5367"/>
              <a:gd name="T65" fmla="*/ 153847 h 6897"/>
              <a:gd name="T66" fmla="*/ 1012725 w 5367"/>
              <a:gd name="T67" fmla="*/ 107168 h 6897"/>
              <a:gd name="T68" fmla="*/ 964671 w 5367"/>
              <a:gd name="T69" fmla="*/ 67395 h 6897"/>
              <a:gd name="T70" fmla="*/ 910541 w 5367"/>
              <a:gd name="T71" fmla="*/ 36183 h 6897"/>
              <a:gd name="T72" fmla="*/ 850335 w 5367"/>
              <a:gd name="T73" fmla="*/ 14087 h 6897"/>
              <a:gd name="T74" fmla="*/ 786263 w 5367"/>
              <a:gd name="T75" fmla="*/ 1933 h 6897"/>
              <a:gd name="T76" fmla="*/ 728819 w 5367"/>
              <a:gd name="T77" fmla="*/ 276 h 6897"/>
              <a:gd name="T78" fmla="*/ 663366 w 5367"/>
              <a:gd name="T79" fmla="*/ 9391 h 6897"/>
              <a:gd name="T80" fmla="*/ 602332 w 5367"/>
              <a:gd name="T81" fmla="*/ 28726 h 6897"/>
              <a:gd name="T82" fmla="*/ 546545 w 5367"/>
              <a:gd name="T83" fmla="*/ 57451 h 6897"/>
              <a:gd name="T84" fmla="*/ 496282 w 5367"/>
              <a:gd name="T85" fmla="*/ 95015 h 6897"/>
              <a:gd name="T86" fmla="*/ 453751 w 5367"/>
              <a:gd name="T87" fmla="*/ 139761 h 6897"/>
              <a:gd name="T88" fmla="*/ 418954 w 5367"/>
              <a:gd name="T89" fmla="*/ 191411 h 6897"/>
              <a:gd name="T90" fmla="*/ 393546 w 5367"/>
              <a:gd name="T91" fmla="*/ 248310 h 6897"/>
              <a:gd name="T92" fmla="*/ 378356 w 5367"/>
              <a:gd name="T93" fmla="*/ 309628 h 6897"/>
              <a:gd name="T94" fmla="*/ 373938 w 5367"/>
              <a:gd name="T95" fmla="*/ 365698 h 6897"/>
              <a:gd name="T96" fmla="*/ 380013 w 5367"/>
              <a:gd name="T97" fmla="*/ 430054 h 6897"/>
              <a:gd name="T98" fmla="*/ 396584 w 5367"/>
              <a:gd name="T99" fmla="*/ 491096 h 6897"/>
              <a:gd name="T100" fmla="*/ 423372 w 5367"/>
              <a:gd name="T101" fmla="*/ 547719 h 6897"/>
              <a:gd name="T102" fmla="*/ 459551 w 5367"/>
              <a:gd name="T103" fmla="*/ 597988 h 6897"/>
              <a:gd name="T104" fmla="*/ 503186 w 5367"/>
              <a:gd name="T105" fmla="*/ 641905 h 6897"/>
              <a:gd name="T106" fmla="*/ 554278 w 5367"/>
              <a:gd name="T107" fmla="*/ 678088 h 6897"/>
              <a:gd name="T108" fmla="*/ 610894 w 5367"/>
              <a:gd name="T109" fmla="*/ 705709 h 6897"/>
              <a:gd name="T110" fmla="*/ 672756 w 5367"/>
              <a:gd name="T111" fmla="*/ 723662 h 6897"/>
              <a:gd name="T112" fmla="*/ 738209 w 5367"/>
              <a:gd name="T113" fmla="*/ 730844 h 6897"/>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5367" h="6897">
                <a:moveTo>
                  <a:pt x="2684" y="3025"/>
                </a:moveTo>
                <a:lnTo>
                  <a:pt x="2684" y="3025"/>
                </a:lnTo>
                <a:lnTo>
                  <a:pt x="2615" y="3026"/>
                </a:lnTo>
                <a:lnTo>
                  <a:pt x="2545" y="3029"/>
                </a:lnTo>
                <a:lnTo>
                  <a:pt x="2478" y="3035"/>
                </a:lnTo>
                <a:lnTo>
                  <a:pt x="2409" y="3043"/>
                </a:lnTo>
                <a:lnTo>
                  <a:pt x="2342" y="3054"/>
                </a:lnTo>
                <a:lnTo>
                  <a:pt x="2275" y="3066"/>
                </a:lnTo>
                <a:lnTo>
                  <a:pt x="2209" y="3081"/>
                </a:lnTo>
                <a:lnTo>
                  <a:pt x="2143" y="3099"/>
                </a:lnTo>
                <a:lnTo>
                  <a:pt x="2077" y="3118"/>
                </a:lnTo>
                <a:lnTo>
                  <a:pt x="2013" y="3140"/>
                </a:lnTo>
                <a:lnTo>
                  <a:pt x="1949" y="3163"/>
                </a:lnTo>
                <a:lnTo>
                  <a:pt x="1886" y="3189"/>
                </a:lnTo>
                <a:lnTo>
                  <a:pt x="1823" y="3217"/>
                </a:lnTo>
                <a:lnTo>
                  <a:pt x="1761" y="3247"/>
                </a:lnTo>
                <a:lnTo>
                  <a:pt x="1700" y="3279"/>
                </a:lnTo>
                <a:lnTo>
                  <a:pt x="1639" y="3313"/>
                </a:lnTo>
                <a:lnTo>
                  <a:pt x="1579" y="3349"/>
                </a:lnTo>
                <a:lnTo>
                  <a:pt x="1521" y="3386"/>
                </a:lnTo>
                <a:lnTo>
                  <a:pt x="1462" y="3426"/>
                </a:lnTo>
                <a:lnTo>
                  <a:pt x="1405" y="3468"/>
                </a:lnTo>
                <a:lnTo>
                  <a:pt x="1348" y="3511"/>
                </a:lnTo>
                <a:lnTo>
                  <a:pt x="1293" y="3556"/>
                </a:lnTo>
                <a:lnTo>
                  <a:pt x="1237" y="3603"/>
                </a:lnTo>
                <a:lnTo>
                  <a:pt x="1183" y="3651"/>
                </a:lnTo>
                <a:lnTo>
                  <a:pt x="1131" y="3702"/>
                </a:lnTo>
                <a:lnTo>
                  <a:pt x="1078" y="3753"/>
                </a:lnTo>
                <a:lnTo>
                  <a:pt x="1027" y="3807"/>
                </a:lnTo>
                <a:lnTo>
                  <a:pt x="976" y="3863"/>
                </a:lnTo>
                <a:lnTo>
                  <a:pt x="927" y="3920"/>
                </a:lnTo>
                <a:lnTo>
                  <a:pt x="880" y="3978"/>
                </a:lnTo>
                <a:lnTo>
                  <a:pt x="833" y="4038"/>
                </a:lnTo>
                <a:lnTo>
                  <a:pt x="786" y="4100"/>
                </a:lnTo>
                <a:lnTo>
                  <a:pt x="741" y="4163"/>
                </a:lnTo>
                <a:lnTo>
                  <a:pt x="698" y="4227"/>
                </a:lnTo>
                <a:lnTo>
                  <a:pt x="655" y="4293"/>
                </a:lnTo>
                <a:lnTo>
                  <a:pt x="613" y="4361"/>
                </a:lnTo>
                <a:lnTo>
                  <a:pt x="573" y="4429"/>
                </a:lnTo>
                <a:lnTo>
                  <a:pt x="533" y="4499"/>
                </a:lnTo>
                <a:lnTo>
                  <a:pt x="495" y="4570"/>
                </a:lnTo>
                <a:lnTo>
                  <a:pt x="458" y="4643"/>
                </a:lnTo>
                <a:lnTo>
                  <a:pt x="423" y="4717"/>
                </a:lnTo>
                <a:lnTo>
                  <a:pt x="388" y="4791"/>
                </a:lnTo>
                <a:lnTo>
                  <a:pt x="356" y="4868"/>
                </a:lnTo>
                <a:lnTo>
                  <a:pt x="324" y="4945"/>
                </a:lnTo>
                <a:lnTo>
                  <a:pt x="294" y="5024"/>
                </a:lnTo>
                <a:lnTo>
                  <a:pt x="265" y="5104"/>
                </a:lnTo>
                <a:lnTo>
                  <a:pt x="238" y="5185"/>
                </a:lnTo>
                <a:lnTo>
                  <a:pt x="211" y="5266"/>
                </a:lnTo>
                <a:lnTo>
                  <a:pt x="186" y="5349"/>
                </a:lnTo>
                <a:lnTo>
                  <a:pt x="163" y="5433"/>
                </a:lnTo>
                <a:lnTo>
                  <a:pt x="141" y="5518"/>
                </a:lnTo>
                <a:lnTo>
                  <a:pt x="121" y="5603"/>
                </a:lnTo>
                <a:lnTo>
                  <a:pt x="102" y="5690"/>
                </a:lnTo>
                <a:lnTo>
                  <a:pt x="85" y="5777"/>
                </a:lnTo>
                <a:lnTo>
                  <a:pt x="69" y="5866"/>
                </a:lnTo>
                <a:lnTo>
                  <a:pt x="54" y="5955"/>
                </a:lnTo>
                <a:lnTo>
                  <a:pt x="42" y="6045"/>
                </a:lnTo>
                <a:lnTo>
                  <a:pt x="31" y="6136"/>
                </a:lnTo>
                <a:lnTo>
                  <a:pt x="22" y="6227"/>
                </a:lnTo>
                <a:lnTo>
                  <a:pt x="14" y="6319"/>
                </a:lnTo>
                <a:lnTo>
                  <a:pt x="8" y="6413"/>
                </a:lnTo>
                <a:lnTo>
                  <a:pt x="4" y="6506"/>
                </a:lnTo>
                <a:lnTo>
                  <a:pt x="1" y="6600"/>
                </a:lnTo>
                <a:lnTo>
                  <a:pt x="0" y="6695"/>
                </a:lnTo>
                <a:lnTo>
                  <a:pt x="1" y="6796"/>
                </a:lnTo>
                <a:lnTo>
                  <a:pt x="5" y="6897"/>
                </a:lnTo>
                <a:lnTo>
                  <a:pt x="5364" y="6897"/>
                </a:lnTo>
                <a:lnTo>
                  <a:pt x="5366" y="6796"/>
                </a:lnTo>
                <a:lnTo>
                  <a:pt x="5367" y="6695"/>
                </a:lnTo>
                <a:lnTo>
                  <a:pt x="5367" y="6600"/>
                </a:lnTo>
                <a:lnTo>
                  <a:pt x="5364" y="6506"/>
                </a:lnTo>
                <a:lnTo>
                  <a:pt x="5359" y="6413"/>
                </a:lnTo>
                <a:lnTo>
                  <a:pt x="5353" y="6319"/>
                </a:lnTo>
                <a:lnTo>
                  <a:pt x="5346" y="6227"/>
                </a:lnTo>
                <a:lnTo>
                  <a:pt x="5337" y="6136"/>
                </a:lnTo>
                <a:lnTo>
                  <a:pt x="5325" y="6045"/>
                </a:lnTo>
                <a:lnTo>
                  <a:pt x="5313" y="5955"/>
                </a:lnTo>
                <a:lnTo>
                  <a:pt x="5298" y="5866"/>
                </a:lnTo>
                <a:lnTo>
                  <a:pt x="5283" y="5777"/>
                </a:lnTo>
                <a:lnTo>
                  <a:pt x="5266" y="5690"/>
                </a:lnTo>
                <a:lnTo>
                  <a:pt x="5247" y="5603"/>
                </a:lnTo>
                <a:lnTo>
                  <a:pt x="5226" y="5518"/>
                </a:lnTo>
                <a:lnTo>
                  <a:pt x="5205" y="5433"/>
                </a:lnTo>
                <a:lnTo>
                  <a:pt x="5181" y="5349"/>
                </a:lnTo>
                <a:lnTo>
                  <a:pt x="5157" y="5266"/>
                </a:lnTo>
                <a:lnTo>
                  <a:pt x="5131" y="5185"/>
                </a:lnTo>
                <a:lnTo>
                  <a:pt x="5103" y="5104"/>
                </a:lnTo>
                <a:lnTo>
                  <a:pt x="5073" y="5024"/>
                </a:lnTo>
                <a:lnTo>
                  <a:pt x="5043" y="4945"/>
                </a:lnTo>
                <a:lnTo>
                  <a:pt x="5012" y="4868"/>
                </a:lnTo>
                <a:lnTo>
                  <a:pt x="4979" y="4791"/>
                </a:lnTo>
                <a:lnTo>
                  <a:pt x="4945" y="4717"/>
                </a:lnTo>
                <a:lnTo>
                  <a:pt x="4909" y="4643"/>
                </a:lnTo>
                <a:lnTo>
                  <a:pt x="4872" y="4570"/>
                </a:lnTo>
                <a:lnTo>
                  <a:pt x="4834" y="4499"/>
                </a:lnTo>
                <a:lnTo>
                  <a:pt x="4796" y="4429"/>
                </a:lnTo>
                <a:lnTo>
                  <a:pt x="4755" y="4361"/>
                </a:lnTo>
                <a:lnTo>
                  <a:pt x="4713" y="4293"/>
                </a:lnTo>
                <a:lnTo>
                  <a:pt x="4671" y="4227"/>
                </a:lnTo>
                <a:lnTo>
                  <a:pt x="4627" y="4163"/>
                </a:lnTo>
                <a:lnTo>
                  <a:pt x="4582" y="4100"/>
                </a:lnTo>
                <a:lnTo>
                  <a:pt x="4536" y="4038"/>
                </a:lnTo>
                <a:lnTo>
                  <a:pt x="4489" y="3978"/>
                </a:lnTo>
                <a:lnTo>
                  <a:pt x="4440" y="3920"/>
                </a:lnTo>
                <a:lnTo>
                  <a:pt x="4391" y="3863"/>
                </a:lnTo>
                <a:lnTo>
                  <a:pt x="4340" y="3807"/>
                </a:lnTo>
                <a:lnTo>
                  <a:pt x="4290" y="3753"/>
                </a:lnTo>
                <a:lnTo>
                  <a:pt x="4238" y="3702"/>
                </a:lnTo>
                <a:lnTo>
                  <a:pt x="4184" y="3651"/>
                </a:lnTo>
                <a:lnTo>
                  <a:pt x="4130" y="3603"/>
                </a:lnTo>
                <a:lnTo>
                  <a:pt x="4076" y="3556"/>
                </a:lnTo>
                <a:lnTo>
                  <a:pt x="4020" y="3511"/>
                </a:lnTo>
                <a:lnTo>
                  <a:pt x="3963" y="3468"/>
                </a:lnTo>
                <a:lnTo>
                  <a:pt x="3906" y="3426"/>
                </a:lnTo>
                <a:lnTo>
                  <a:pt x="3848" y="3386"/>
                </a:lnTo>
                <a:lnTo>
                  <a:pt x="3788" y="3349"/>
                </a:lnTo>
                <a:lnTo>
                  <a:pt x="3728" y="3313"/>
                </a:lnTo>
                <a:lnTo>
                  <a:pt x="3668" y="3279"/>
                </a:lnTo>
                <a:lnTo>
                  <a:pt x="3607" y="3247"/>
                </a:lnTo>
                <a:lnTo>
                  <a:pt x="3545" y="3217"/>
                </a:lnTo>
                <a:lnTo>
                  <a:pt x="3482" y="3189"/>
                </a:lnTo>
                <a:lnTo>
                  <a:pt x="3419" y="3163"/>
                </a:lnTo>
                <a:lnTo>
                  <a:pt x="3355" y="3140"/>
                </a:lnTo>
                <a:lnTo>
                  <a:pt x="3290" y="3118"/>
                </a:lnTo>
                <a:lnTo>
                  <a:pt x="3225" y="3099"/>
                </a:lnTo>
                <a:lnTo>
                  <a:pt x="3159" y="3081"/>
                </a:lnTo>
                <a:lnTo>
                  <a:pt x="3093" y="3066"/>
                </a:lnTo>
                <a:lnTo>
                  <a:pt x="3025" y="3054"/>
                </a:lnTo>
                <a:lnTo>
                  <a:pt x="2958" y="3043"/>
                </a:lnTo>
                <a:lnTo>
                  <a:pt x="2891" y="3035"/>
                </a:lnTo>
                <a:lnTo>
                  <a:pt x="2822" y="3029"/>
                </a:lnTo>
                <a:lnTo>
                  <a:pt x="2753" y="3026"/>
                </a:lnTo>
                <a:lnTo>
                  <a:pt x="2684" y="3025"/>
                </a:lnTo>
                <a:close/>
                <a:moveTo>
                  <a:pt x="2708" y="2647"/>
                </a:moveTo>
                <a:lnTo>
                  <a:pt x="2708" y="2647"/>
                </a:lnTo>
                <a:lnTo>
                  <a:pt x="2743" y="2646"/>
                </a:lnTo>
                <a:lnTo>
                  <a:pt x="2778" y="2645"/>
                </a:lnTo>
                <a:lnTo>
                  <a:pt x="2813" y="2643"/>
                </a:lnTo>
                <a:lnTo>
                  <a:pt x="2847" y="2640"/>
                </a:lnTo>
                <a:lnTo>
                  <a:pt x="2882" y="2636"/>
                </a:lnTo>
                <a:lnTo>
                  <a:pt x="2915" y="2631"/>
                </a:lnTo>
                <a:lnTo>
                  <a:pt x="2949" y="2626"/>
                </a:lnTo>
                <a:lnTo>
                  <a:pt x="2982" y="2620"/>
                </a:lnTo>
                <a:lnTo>
                  <a:pt x="3014" y="2613"/>
                </a:lnTo>
                <a:lnTo>
                  <a:pt x="3047" y="2605"/>
                </a:lnTo>
                <a:lnTo>
                  <a:pt x="3079" y="2596"/>
                </a:lnTo>
                <a:lnTo>
                  <a:pt x="3112" y="2587"/>
                </a:lnTo>
                <a:lnTo>
                  <a:pt x="3144" y="2577"/>
                </a:lnTo>
                <a:lnTo>
                  <a:pt x="3175" y="2566"/>
                </a:lnTo>
                <a:lnTo>
                  <a:pt x="3205" y="2555"/>
                </a:lnTo>
                <a:lnTo>
                  <a:pt x="3236" y="2542"/>
                </a:lnTo>
                <a:lnTo>
                  <a:pt x="3266" y="2530"/>
                </a:lnTo>
                <a:lnTo>
                  <a:pt x="3297" y="2517"/>
                </a:lnTo>
                <a:lnTo>
                  <a:pt x="3326" y="2502"/>
                </a:lnTo>
                <a:lnTo>
                  <a:pt x="3355" y="2487"/>
                </a:lnTo>
                <a:lnTo>
                  <a:pt x="3383" y="2472"/>
                </a:lnTo>
                <a:lnTo>
                  <a:pt x="3411" y="2455"/>
                </a:lnTo>
                <a:lnTo>
                  <a:pt x="3439" y="2438"/>
                </a:lnTo>
                <a:lnTo>
                  <a:pt x="3466" y="2421"/>
                </a:lnTo>
                <a:lnTo>
                  <a:pt x="3493" y="2403"/>
                </a:lnTo>
                <a:lnTo>
                  <a:pt x="3519" y="2384"/>
                </a:lnTo>
                <a:lnTo>
                  <a:pt x="3545" y="2365"/>
                </a:lnTo>
                <a:lnTo>
                  <a:pt x="3571" y="2345"/>
                </a:lnTo>
                <a:lnTo>
                  <a:pt x="3596" y="2324"/>
                </a:lnTo>
                <a:lnTo>
                  <a:pt x="3619" y="2303"/>
                </a:lnTo>
                <a:lnTo>
                  <a:pt x="3643" y="2282"/>
                </a:lnTo>
                <a:lnTo>
                  <a:pt x="3667" y="2259"/>
                </a:lnTo>
                <a:lnTo>
                  <a:pt x="3689" y="2237"/>
                </a:lnTo>
                <a:lnTo>
                  <a:pt x="3711" y="2213"/>
                </a:lnTo>
                <a:lnTo>
                  <a:pt x="3733" y="2189"/>
                </a:lnTo>
                <a:lnTo>
                  <a:pt x="3754" y="2165"/>
                </a:lnTo>
                <a:lnTo>
                  <a:pt x="3774" y="2140"/>
                </a:lnTo>
                <a:lnTo>
                  <a:pt x="3795" y="2115"/>
                </a:lnTo>
                <a:lnTo>
                  <a:pt x="3814" y="2089"/>
                </a:lnTo>
                <a:lnTo>
                  <a:pt x="3832" y="2063"/>
                </a:lnTo>
                <a:lnTo>
                  <a:pt x="3850" y="2036"/>
                </a:lnTo>
                <a:lnTo>
                  <a:pt x="3868" y="2010"/>
                </a:lnTo>
                <a:lnTo>
                  <a:pt x="3884" y="1983"/>
                </a:lnTo>
                <a:lnTo>
                  <a:pt x="3900" y="1954"/>
                </a:lnTo>
                <a:lnTo>
                  <a:pt x="3915" y="1925"/>
                </a:lnTo>
                <a:lnTo>
                  <a:pt x="3930" y="1897"/>
                </a:lnTo>
                <a:lnTo>
                  <a:pt x="3944" y="1868"/>
                </a:lnTo>
                <a:lnTo>
                  <a:pt x="3957" y="1839"/>
                </a:lnTo>
                <a:lnTo>
                  <a:pt x="3970" y="1808"/>
                </a:lnTo>
                <a:lnTo>
                  <a:pt x="3981" y="1778"/>
                </a:lnTo>
                <a:lnTo>
                  <a:pt x="3993" y="1748"/>
                </a:lnTo>
                <a:lnTo>
                  <a:pt x="4003" y="1717"/>
                </a:lnTo>
                <a:lnTo>
                  <a:pt x="4012" y="1686"/>
                </a:lnTo>
                <a:lnTo>
                  <a:pt x="4021" y="1654"/>
                </a:lnTo>
                <a:lnTo>
                  <a:pt x="4029" y="1622"/>
                </a:lnTo>
                <a:lnTo>
                  <a:pt x="4036" y="1590"/>
                </a:lnTo>
                <a:lnTo>
                  <a:pt x="4042" y="1557"/>
                </a:lnTo>
                <a:lnTo>
                  <a:pt x="4048" y="1525"/>
                </a:lnTo>
                <a:lnTo>
                  <a:pt x="4052" y="1492"/>
                </a:lnTo>
                <a:lnTo>
                  <a:pt x="4057" y="1459"/>
                </a:lnTo>
                <a:lnTo>
                  <a:pt x="4060" y="1425"/>
                </a:lnTo>
                <a:lnTo>
                  <a:pt x="4062" y="1391"/>
                </a:lnTo>
                <a:lnTo>
                  <a:pt x="4063" y="1357"/>
                </a:lnTo>
                <a:lnTo>
                  <a:pt x="4063" y="1324"/>
                </a:lnTo>
                <a:lnTo>
                  <a:pt x="4063" y="1289"/>
                </a:lnTo>
                <a:lnTo>
                  <a:pt x="4062" y="1255"/>
                </a:lnTo>
                <a:lnTo>
                  <a:pt x="4060" y="1221"/>
                </a:lnTo>
                <a:lnTo>
                  <a:pt x="4057" y="1188"/>
                </a:lnTo>
                <a:lnTo>
                  <a:pt x="4052" y="1155"/>
                </a:lnTo>
                <a:lnTo>
                  <a:pt x="4048" y="1121"/>
                </a:lnTo>
                <a:lnTo>
                  <a:pt x="4042" y="1089"/>
                </a:lnTo>
                <a:lnTo>
                  <a:pt x="4036" y="1057"/>
                </a:lnTo>
                <a:lnTo>
                  <a:pt x="4029" y="1025"/>
                </a:lnTo>
                <a:lnTo>
                  <a:pt x="4021" y="993"/>
                </a:lnTo>
                <a:lnTo>
                  <a:pt x="4012" y="962"/>
                </a:lnTo>
                <a:lnTo>
                  <a:pt x="4003" y="930"/>
                </a:lnTo>
                <a:lnTo>
                  <a:pt x="3993" y="899"/>
                </a:lnTo>
                <a:lnTo>
                  <a:pt x="3981" y="868"/>
                </a:lnTo>
                <a:lnTo>
                  <a:pt x="3970" y="838"/>
                </a:lnTo>
                <a:lnTo>
                  <a:pt x="3957" y="809"/>
                </a:lnTo>
                <a:lnTo>
                  <a:pt x="3944" y="778"/>
                </a:lnTo>
                <a:lnTo>
                  <a:pt x="3930" y="750"/>
                </a:lnTo>
                <a:lnTo>
                  <a:pt x="3915" y="721"/>
                </a:lnTo>
                <a:lnTo>
                  <a:pt x="3900" y="693"/>
                </a:lnTo>
                <a:lnTo>
                  <a:pt x="3884" y="665"/>
                </a:lnTo>
                <a:lnTo>
                  <a:pt x="3868" y="638"/>
                </a:lnTo>
                <a:lnTo>
                  <a:pt x="3850" y="610"/>
                </a:lnTo>
                <a:lnTo>
                  <a:pt x="3832" y="584"/>
                </a:lnTo>
                <a:lnTo>
                  <a:pt x="3814" y="557"/>
                </a:lnTo>
                <a:lnTo>
                  <a:pt x="3795" y="532"/>
                </a:lnTo>
                <a:lnTo>
                  <a:pt x="3774" y="506"/>
                </a:lnTo>
                <a:lnTo>
                  <a:pt x="3754" y="481"/>
                </a:lnTo>
                <a:lnTo>
                  <a:pt x="3733" y="458"/>
                </a:lnTo>
                <a:lnTo>
                  <a:pt x="3711" y="433"/>
                </a:lnTo>
                <a:lnTo>
                  <a:pt x="3689" y="411"/>
                </a:lnTo>
                <a:lnTo>
                  <a:pt x="3667" y="388"/>
                </a:lnTo>
                <a:lnTo>
                  <a:pt x="3643" y="366"/>
                </a:lnTo>
                <a:lnTo>
                  <a:pt x="3619" y="344"/>
                </a:lnTo>
                <a:lnTo>
                  <a:pt x="3596" y="323"/>
                </a:lnTo>
                <a:lnTo>
                  <a:pt x="3571" y="303"/>
                </a:lnTo>
                <a:lnTo>
                  <a:pt x="3545" y="282"/>
                </a:lnTo>
                <a:lnTo>
                  <a:pt x="3519" y="263"/>
                </a:lnTo>
                <a:lnTo>
                  <a:pt x="3493" y="244"/>
                </a:lnTo>
                <a:lnTo>
                  <a:pt x="3466" y="226"/>
                </a:lnTo>
                <a:lnTo>
                  <a:pt x="3439" y="208"/>
                </a:lnTo>
                <a:lnTo>
                  <a:pt x="3411" y="191"/>
                </a:lnTo>
                <a:lnTo>
                  <a:pt x="3383" y="176"/>
                </a:lnTo>
                <a:lnTo>
                  <a:pt x="3355" y="160"/>
                </a:lnTo>
                <a:lnTo>
                  <a:pt x="3326" y="145"/>
                </a:lnTo>
                <a:lnTo>
                  <a:pt x="3297" y="131"/>
                </a:lnTo>
                <a:lnTo>
                  <a:pt x="3266" y="117"/>
                </a:lnTo>
                <a:lnTo>
                  <a:pt x="3236" y="104"/>
                </a:lnTo>
                <a:lnTo>
                  <a:pt x="3205" y="92"/>
                </a:lnTo>
                <a:lnTo>
                  <a:pt x="3175" y="80"/>
                </a:lnTo>
                <a:lnTo>
                  <a:pt x="3144" y="70"/>
                </a:lnTo>
                <a:lnTo>
                  <a:pt x="3112" y="60"/>
                </a:lnTo>
                <a:lnTo>
                  <a:pt x="3079" y="51"/>
                </a:lnTo>
                <a:lnTo>
                  <a:pt x="3047" y="42"/>
                </a:lnTo>
                <a:lnTo>
                  <a:pt x="3014" y="34"/>
                </a:lnTo>
                <a:lnTo>
                  <a:pt x="2982" y="27"/>
                </a:lnTo>
                <a:lnTo>
                  <a:pt x="2949" y="20"/>
                </a:lnTo>
                <a:lnTo>
                  <a:pt x="2915" y="15"/>
                </a:lnTo>
                <a:lnTo>
                  <a:pt x="2882" y="10"/>
                </a:lnTo>
                <a:lnTo>
                  <a:pt x="2847" y="7"/>
                </a:lnTo>
                <a:lnTo>
                  <a:pt x="2813" y="4"/>
                </a:lnTo>
                <a:lnTo>
                  <a:pt x="2778" y="1"/>
                </a:lnTo>
                <a:lnTo>
                  <a:pt x="2743" y="0"/>
                </a:lnTo>
                <a:lnTo>
                  <a:pt x="2708" y="0"/>
                </a:lnTo>
                <a:lnTo>
                  <a:pt x="2673" y="0"/>
                </a:lnTo>
                <a:lnTo>
                  <a:pt x="2639" y="1"/>
                </a:lnTo>
                <a:lnTo>
                  <a:pt x="2605" y="4"/>
                </a:lnTo>
                <a:lnTo>
                  <a:pt x="2570" y="7"/>
                </a:lnTo>
                <a:lnTo>
                  <a:pt x="2536" y="10"/>
                </a:lnTo>
                <a:lnTo>
                  <a:pt x="2503" y="15"/>
                </a:lnTo>
                <a:lnTo>
                  <a:pt x="2469" y="20"/>
                </a:lnTo>
                <a:lnTo>
                  <a:pt x="2436" y="27"/>
                </a:lnTo>
                <a:lnTo>
                  <a:pt x="2402" y="34"/>
                </a:lnTo>
                <a:lnTo>
                  <a:pt x="2370" y="42"/>
                </a:lnTo>
                <a:lnTo>
                  <a:pt x="2338" y="51"/>
                </a:lnTo>
                <a:lnTo>
                  <a:pt x="2306" y="60"/>
                </a:lnTo>
                <a:lnTo>
                  <a:pt x="2274" y="70"/>
                </a:lnTo>
                <a:lnTo>
                  <a:pt x="2243" y="80"/>
                </a:lnTo>
                <a:lnTo>
                  <a:pt x="2212" y="92"/>
                </a:lnTo>
                <a:lnTo>
                  <a:pt x="2181" y="104"/>
                </a:lnTo>
                <a:lnTo>
                  <a:pt x="2152" y="117"/>
                </a:lnTo>
                <a:lnTo>
                  <a:pt x="2121" y="131"/>
                </a:lnTo>
                <a:lnTo>
                  <a:pt x="2092" y="145"/>
                </a:lnTo>
                <a:lnTo>
                  <a:pt x="2063" y="160"/>
                </a:lnTo>
                <a:lnTo>
                  <a:pt x="2035" y="176"/>
                </a:lnTo>
                <a:lnTo>
                  <a:pt x="2007" y="191"/>
                </a:lnTo>
                <a:lnTo>
                  <a:pt x="1979" y="208"/>
                </a:lnTo>
                <a:lnTo>
                  <a:pt x="1952" y="226"/>
                </a:lnTo>
                <a:lnTo>
                  <a:pt x="1925" y="244"/>
                </a:lnTo>
                <a:lnTo>
                  <a:pt x="1899" y="263"/>
                </a:lnTo>
                <a:lnTo>
                  <a:pt x="1873" y="282"/>
                </a:lnTo>
                <a:lnTo>
                  <a:pt x="1847" y="303"/>
                </a:lnTo>
                <a:lnTo>
                  <a:pt x="1822" y="323"/>
                </a:lnTo>
                <a:lnTo>
                  <a:pt x="1797" y="344"/>
                </a:lnTo>
                <a:lnTo>
                  <a:pt x="1774" y="366"/>
                </a:lnTo>
                <a:lnTo>
                  <a:pt x="1751" y="388"/>
                </a:lnTo>
                <a:lnTo>
                  <a:pt x="1728" y="411"/>
                </a:lnTo>
                <a:lnTo>
                  <a:pt x="1706" y="433"/>
                </a:lnTo>
                <a:lnTo>
                  <a:pt x="1685" y="458"/>
                </a:lnTo>
                <a:lnTo>
                  <a:pt x="1664" y="481"/>
                </a:lnTo>
                <a:lnTo>
                  <a:pt x="1643" y="506"/>
                </a:lnTo>
                <a:lnTo>
                  <a:pt x="1623" y="532"/>
                </a:lnTo>
                <a:lnTo>
                  <a:pt x="1604" y="557"/>
                </a:lnTo>
                <a:lnTo>
                  <a:pt x="1586" y="584"/>
                </a:lnTo>
                <a:lnTo>
                  <a:pt x="1568" y="610"/>
                </a:lnTo>
                <a:lnTo>
                  <a:pt x="1550" y="638"/>
                </a:lnTo>
                <a:lnTo>
                  <a:pt x="1533" y="665"/>
                </a:lnTo>
                <a:lnTo>
                  <a:pt x="1517" y="693"/>
                </a:lnTo>
                <a:lnTo>
                  <a:pt x="1503" y="721"/>
                </a:lnTo>
                <a:lnTo>
                  <a:pt x="1488" y="750"/>
                </a:lnTo>
                <a:lnTo>
                  <a:pt x="1474" y="778"/>
                </a:lnTo>
                <a:lnTo>
                  <a:pt x="1461" y="809"/>
                </a:lnTo>
                <a:lnTo>
                  <a:pt x="1448" y="838"/>
                </a:lnTo>
                <a:lnTo>
                  <a:pt x="1436" y="868"/>
                </a:lnTo>
                <a:lnTo>
                  <a:pt x="1425" y="899"/>
                </a:lnTo>
                <a:lnTo>
                  <a:pt x="1415" y="930"/>
                </a:lnTo>
                <a:lnTo>
                  <a:pt x="1406" y="962"/>
                </a:lnTo>
                <a:lnTo>
                  <a:pt x="1397" y="993"/>
                </a:lnTo>
                <a:lnTo>
                  <a:pt x="1389" y="1025"/>
                </a:lnTo>
                <a:lnTo>
                  <a:pt x="1381" y="1057"/>
                </a:lnTo>
                <a:lnTo>
                  <a:pt x="1376" y="1089"/>
                </a:lnTo>
                <a:lnTo>
                  <a:pt x="1370" y="1121"/>
                </a:lnTo>
                <a:lnTo>
                  <a:pt x="1366" y="1155"/>
                </a:lnTo>
                <a:lnTo>
                  <a:pt x="1361" y="1188"/>
                </a:lnTo>
                <a:lnTo>
                  <a:pt x="1358" y="1221"/>
                </a:lnTo>
                <a:lnTo>
                  <a:pt x="1355" y="1255"/>
                </a:lnTo>
                <a:lnTo>
                  <a:pt x="1354" y="1289"/>
                </a:lnTo>
                <a:lnTo>
                  <a:pt x="1354" y="1324"/>
                </a:lnTo>
                <a:lnTo>
                  <a:pt x="1354" y="1357"/>
                </a:lnTo>
                <a:lnTo>
                  <a:pt x="1355" y="1391"/>
                </a:lnTo>
                <a:lnTo>
                  <a:pt x="1358" y="1425"/>
                </a:lnTo>
                <a:lnTo>
                  <a:pt x="1361" y="1459"/>
                </a:lnTo>
                <a:lnTo>
                  <a:pt x="1366" y="1492"/>
                </a:lnTo>
                <a:lnTo>
                  <a:pt x="1370" y="1525"/>
                </a:lnTo>
                <a:lnTo>
                  <a:pt x="1376" y="1557"/>
                </a:lnTo>
                <a:lnTo>
                  <a:pt x="1381" y="1590"/>
                </a:lnTo>
                <a:lnTo>
                  <a:pt x="1389" y="1622"/>
                </a:lnTo>
                <a:lnTo>
                  <a:pt x="1397" y="1654"/>
                </a:lnTo>
                <a:lnTo>
                  <a:pt x="1406" y="1686"/>
                </a:lnTo>
                <a:lnTo>
                  <a:pt x="1415" y="1717"/>
                </a:lnTo>
                <a:lnTo>
                  <a:pt x="1425" y="1748"/>
                </a:lnTo>
                <a:lnTo>
                  <a:pt x="1436" y="1778"/>
                </a:lnTo>
                <a:lnTo>
                  <a:pt x="1448" y="1808"/>
                </a:lnTo>
                <a:lnTo>
                  <a:pt x="1461" y="1839"/>
                </a:lnTo>
                <a:lnTo>
                  <a:pt x="1474" y="1868"/>
                </a:lnTo>
                <a:lnTo>
                  <a:pt x="1488" y="1897"/>
                </a:lnTo>
                <a:lnTo>
                  <a:pt x="1503" y="1925"/>
                </a:lnTo>
                <a:lnTo>
                  <a:pt x="1517" y="1954"/>
                </a:lnTo>
                <a:lnTo>
                  <a:pt x="1533" y="1983"/>
                </a:lnTo>
                <a:lnTo>
                  <a:pt x="1550" y="2010"/>
                </a:lnTo>
                <a:lnTo>
                  <a:pt x="1568" y="2036"/>
                </a:lnTo>
                <a:lnTo>
                  <a:pt x="1586" y="2063"/>
                </a:lnTo>
                <a:lnTo>
                  <a:pt x="1604" y="2089"/>
                </a:lnTo>
                <a:lnTo>
                  <a:pt x="1623" y="2115"/>
                </a:lnTo>
                <a:lnTo>
                  <a:pt x="1643" y="2140"/>
                </a:lnTo>
                <a:lnTo>
                  <a:pt x="1664" y="2165"/>
                </a:lnTo>
                <a:lnTo>
                  <a:pt x="1685" y="2189"/>
                </a:lnTo>
                <a:lnTo>
                  <a:pt x="1706" y="2213"/>
                </a:lnTo>
                <a:lnTo>
                  <a:pt x="1728" y="2237"/>
                </a:lnTo>
                <a:lnTo>
                  <a:pt x="1751" y="2259"/>
                </a:lnTo>
                <a:lnTo>
                  <a:pt x="1774" y="2282"/>
                </a:lnTo>
                <a:lnTo>
                  <a:pt x="1797" y="2303"/>
                </a:lnTo>
                <a:lnTo>
                  <a:pt x="1822" y="2324"/>
                </a:lnTo>
                <a:lnTo>
                  <a:pt x="1847" y="2345"/>
                </a:lnTo>
                <a:lnTo>
                  <a:pt x="1873" y="2365"/>
                </a:lnTo>
                <a:lnTo>
                  <a:pt x="1899" y="2384"/>
                </a:lnTo>
                <a:lnTo>
                  <a:pt x="1925" y="2403"/>
                </a:lnTo>
                <a:lnTo>
                  <a:pt x="1952" y="2421"/>
                </a:lnTo>
                <a:lnTo>
                  <a:pt x="1979" y="2438"/>
                </a:lnTo>
                <a:lnTo>
                  <a:pt x="2007" y="2455"/>
                </a:lnTo>
                <a:lnTo>
                  <a:pt x="2035" y="2472"/>
                </a:lnTo>
                <a:lnTo>
                  <a:pt x="2063" y="2487"/>
                </a:lnTo>
                <a:lnTo>
                  <a:pt x="2092" y="2502"/>
                </a:lnTo>
                <a:lnTo>
                  <a:pt x="2121" y="2517"/>
                </a:lnTo>
                <a:lnTo>
                  <a:pt x="2152" y="2530"/>
                </a:lnTo>
                <a:lnTo>
                  <a:pt x="2181" y="2542"/>
                </a:lnTo>
                <a:lnTo>
                  <a:pt x="2212" y="2555"/>
                </a:lnTo>
                <a:lnTo>
                  <a:pt x="2243" y="2566"/>
                </a:lnTo>
                <a:lnTo>
                  <a:pt x="2274" y="2577"/>
                </a:lnTo>
                <a:lnTo>
                  <a:pt x="2306" y="2587"/>
                </a:lnTo>
                <a:lnTo>
                  <a:pt x="2338" y="2596"/>
                </a:lnTo>
                <a:lnTo>
                  <a:pt x="2370" y="2605"/>
                </a:lnTo>
                <a:lnTo>
                  <a:pt x="2402" y="2613"/>
                </a:lnTo>
                <a:lnTo>
                  <a:pt x="2436" y="2620"/>
                </a:lnTo>
                <a:lnTo>
                  <a:pt x="2469" y="2626"/>
                </a:lnTo>
                <a:lnTo>
                  <a:pt x="2503" y="2631"/>
                </a:lnTo>
                <a:lnTo>
                  <a:pt x="2536" y="2636"/>
                </a:lnTo>
                <a:lnTo>
                  <a:pt x="2570" y="2640"/>
                </a:lnTo>
                <a:lnTo>
                  <a:pt x="2605" y="2643"/>
                </a:lnTo>
                <a:lnTo>
                  <a:pt x="2639" y="2645"/>
                </a:lnTo>
                <a:lnTo>
                  <a:pt x="2673" y="2646"/>
                </a:lnTo>
                <a:lnTo>
                  <a:pt x="2708" y="2647"/>
                </a:lnTo>
                <a:close/>
              </a:path>
            </a:pathLst>
          </a:custGeom>
          <a:solidFill>
            <a:schemeClr val="accent1"/>
          </a:solidFill>
          <a:ln>
            <a:noFill/>
          </a:ln>
        </p:spPr>
        <p:txBody>
          <a:bodyPr lIns="112864" tIns="56432" rIns="112864" bIns="56432"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
        <p:nvSpPr>
          <p:cNvPr id="24" name=" 2050"/>
          <p:cNvSpPr/>
          <p:nvPr/>
        </p:nvSpPr>
        <p:spPr bwMode="auto">
          <a:xfrm>
            <a:off x="6224307" y="2038823"/>
            <a:ext cx="802112" cy="936841"/>
          </a:xfrm>
          <a:custGeom>
            <a:avLst/>
            <a:gdLst>
              <a:gd name="T0" fmla="*/ 646796 w 5367"/>
              <a:gd name="T1" fmla="*/ 843536 h 6897"/>
              <a:gd name="T2" fmla="*/ 520861 w 5367"/>
              <a:gd name="T3" fmla="*/ 880824 h 6897"/>
              <a:gd name="T4" fmla="*/ 403764 w 5367"/>
              <a:gd name="T5" fmla="*/ 946285 h 6897"/>
              <a:gd name="T6" fmla="*/ 297714 w 5367"/>
              <a:gd name="T7" fmla="*/ 1036605 h 6897"/>
              <a:gd name="T8" fmla="*/ 204644 w 5367"/>
              <a:gd name="T9" fmla="*/ 1149850 h 6897"/>
              <a:gd name="T10" fmla="*/ 126487 w 5367"/>
              <a:gd name="T11" fmla="*/ 1282429 h 6897"/>
              <a:gd name="T12" fmla="*/ 65729 w 5367"/>
              <a:gd name="T13" fmla="*/ 1432134 h 6897"/>
              <a:gd name="T14" fmla="*/ 23475 w 5367"/>
              <a:gd name="T15" fmla="*/ 1595648 h 6897"/>
              <a:gd name="T16" fmla="*/ 2209 w 5367"/>
              <a:gd name="T17" fmla="*/ 1771316 h 6897"/>
              <a:gd name="T18" fmla="*/ 1481389 w 5367"/>
              <a:gd name="T19" fmla="*/ 1905000 h 6897"/>
              <a:gd name="T20" fmla="*/ 1480009 w 5367"/>
              <a:gd name="T21" fmla="*/ 1771316 h 6897"/>
              <a:gd name="T22" fmla="*/ 1459020 w 5367"/>
              <a:gd name="T23" fmla="*/ 1595648 h 6897"/>
              <a:gd name="T24" fmla="*/ 1417041 w 5367"/>
              <a:gd name="T25" fmla="*/ 1432134 h 6897"/>
              <a:gd name="T26" fmla="*/ 1355731 w 5367"/>
              <a:gd name="T27" fmla="*/ 1282429 h 6897"/>
              <a:gd name="T28" fmla="*/ 1277850 w 5367"/>
              <a:gd name="T29" fmla="*/ 1149850 h 6897"/>
              <a:gd name="T30" fmla="*/ 1184780 w 5367"/>
              <a:gd name="T31" fmla="*/ 1036605 h 6897"/>
              <a:gd name="T32" fmla="*/ 1078730 w 5367"/>
              <a:gd name="T33" fmla="*/ 946285 h 6897"/>
              <a:gd name="T34" fmla="*/ 961633 w 5367"/>
              <a:gd name="T35" fmla="*/ 880824 h 6897"/>
              <a:gd name="T36" fmla="*/ 835422 w 5367"/>
              <a:gd name="T37" fmla="*/ 843536 h 6897"/>
              <a:gd name="T38" fmla="*/ 747875 w 5367"/>
              <a:gd name="T39" fmla="*/ 731120 h 6897"/>
              <a:gd name="T40" fmla="*/ 805043 w 5367"/>
              <a:gd name="T41" fmla="*/ 726701 h 6897"/>
              <a:gd name="T42" fmla="*/ 868286 w 5367"/>
              <a:gd name="T43" fmla="*/ 711786 h 6897"/>
              <a:gd name="T44" fmla="*/ 926559 w 5367"/>
              <a:gd name="T45" fmla="*/ 686927 h 6897"/>
              <a:gd name="T46" fmla="*/ 979032 w 5367"/>
              <a:gd name="T47" fmla="*/ 653230 h 6897"/>
              <a:gd name="T48" fmla="*/ 1024876 w 5367"/>
              <a:gd name="T49" fmla="*/ 611246 h 6897"/>
              <a:gd name="T50" fmla="*/ 1063264 w 5367"/>
              <a:gd name="T51" fmla="*/ 562358 h 6897"/>
              <a:gd name="T52" fmla="*/ 1092815 w 5367"/>
              <a:gd name="T53" fmla="*/ 507945 h 6897"/>
              <a:gd name="T54" fmla="*/ 1112699 w 5367"/>
              <a:gd name="T55" fmla="*/ 448008 h 6897"/>
              <a:gd name="T56" fmla="*/ 1121813 w 5367"/>
              <a:gd name="T57" fmla="*/ 384204 h 6897"/>
              <a:gd name="T58" fmla="*/ 1120432 w 5367"/>
              <a:gd name="T59" fmla="*/ 328134 h 6897"/>
              <a:gd name="T60" fmla="*/ 1108004 w 5367"/>
              <a:gd name="T61" fmla="*/ 265711 h 6897"/>
              <a:gd name="T62" fmla="*/ 1085358 w 5367"/>
              <a:gd name="T63" fmla="*/ 207155 h 6897"/>
              <a:gd name="T64" fmla="*/ 1053322 w 5367"/>
              <a:gd name="T65" fmla="*/ 153847 h 6897"/>
              <a:gd name="T66" fmla="*/ 1012725 w 5367"/>
              <a:gd name="T67" fmla="*/ 107168 h 6897"/>
              <a:gd name="T68" fmla="*/ 964671 w 5367"/>
              <a:gd name="T69" fmla="*/ 67395 h 6897"/>
              <a:gd name="T70" fmla="*/ 910541 w 5367"/>
              <a:gd name="T71" fmla="*/ 36183 h 6897"/>
              <a:gd name="T72" fmla="*/ 850335 w 5367"/>
              <a:gd name="T73" fmla="*/ 14087 h 6897"/>
              <a:gd name="T74" fmla="*/ 786263 w 5367"/>
              <a:gd name="T75" fmla="*/ 1933 h 6897"/>
              <a:gd name="T76" fmla="*/ 728819 w 5367"/>
              <a:gd name="T77" fmla="*/ 276 h 6897"/>
              <a:gd name="T78" fmla="*/ 663366 w 5367"/>
              <a:gd name="T79" fmla="*/ 9391 h 6897"/>
              <a:gd name="T80" fmla="*/ 602332 w 5367"/>
              <a:gd name="T81" fmla="*/ 28726 h 6897"/>
              <a:gd name="T82" fmla="*/ 546545 w 5367"/>
              <a:gd name="T83" fmla="*/ 57451 h 6897"/>
              <a:gd name="T84" fmla="*/ 496282 w 5367"/>
              <a:gd name="T85" fmla="*/ 95015 h 6897"/>
              <a:gd name="T86" fmla="*/ 453751 w 5367"/>
              <a:gd name="T87" fmla="*/ 139761 h 6897"/>
              <a:gd name="T88" fmla="*/ 418954 w 5367"/>
              <a:gd name="T89" fmla="*/ 191411 h 6897"/>
              <a:gd name="T90" fmla="*/ 393546 w 5367"/>
              <a:gd name="T91" fmla="*/ 248310 h 6897"/>
              <a:gd name="T92" fmla="*/ 378356 w 5367"/>
              <a:gd name="T93" fmla="*/ 309628 h 6897"/>
              <a:gd name="T94" fmla="*/ 373938 w 5367"/>
              <a:gd name="T95" fmla="*/ 365698 h 6897"/>
              <a:gd name="T96" fmla="*/ 380013 w 5367"/>
              <a:gd name="T97" fmla="*/ 430054 h 6897"/>
              <a:gd name="T98" fmla="*/ 396584 w 5367"/>
              <a:gd name="T99" fmla="*/ 491096 h 6897"/>
              <a:gd name="T100" fmla="*/ 423372 w 5367"/>
              <a:gd name="T101" fmla="*/ 547719 h 6897"/>
              <a:gd name="T102" fmla="*/ 459551 w 5367"/>
              <a:gd name="T103" fmla="*/ 597988 h 6897"/>
              <a:gd name="T104" fmla="*/ 503186 w 5367"/>
              <a:gd name="T105" fmla="*/ 641905 h 6897"/>
              <a:gd name="T106" fmla="*/ 554278 w 5367"/>
              <a:gd name="T107" fmla="*/ 678088 h 6897"/>
              <a:gd name="T108" fmla="*/ 610894 w 5367"/>
              <a:gd name="T109" fmla="*/ 705709 h 6897"/>
              <a:gd name="T110" fmla="*/ 672756 w 5367"/>
              <a:gd name="T111" fmla="*/ 723662 h 6897"/>
              <a:gd name="T112" fmla="*/ 738209 w 5367"/>
              <a:gd name="T113" fmla="*/ 730844 h 6897"/>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5367" h="6897">
                <a:moveTo>
                  <a:pt x="2684" y="3025"/>
                </a:moveTo>
                <a:lnTo>
                  <a:pt x="2684" y="3025"/>
                </a:lnTo>
                <a:lnTo>
                  <a:pt x="2615" y="3026"/>
                </a:lnTo>
                <a:lnTo>
                  <a:pt x="2545" y="3029"/>
                </a:lnTo>
                <a:lnTo>
                  <a:pt x="2478" y="3035"/>
                </a:lnTo>
                <a:lnTo>
                  <a:pt x="2409" y="3043"/>
                </a:lnTo>
                <a:lnTo>
                  <a:pt x="2342" y="3054"/>
                </a:lnTo>
                <a:lnTo>
                  <a:pt x="2275" y="3066"/>
                </a:lnTo>
                <a:lnTo>
                  <a:pt x="2209" y="3081"/>
                </a:lnTo>
                <a:lnTo>
                  <a:pt x="2143" y="3099"/>
                </a:lnTo>
                <a:lnTo>
                  <a:pt x="2077" y="3118"/>
                </a:lnTo>
                <a:lnTo>
                  <a:pt x="2013" y="3140"/>
                </a:lnTo>
                <a:lnTo>
                  <a:pt x="1949" y="3163"/>
                </a:lnTo>
                <a:lnTo>
                  <a:pt x="1886" y="3189"/>
                </a:lnTo>
                <a:lnTo>
                  <a:pt x="1823" y="3217"/>
                </a:lnTo>
                <a:lnTo>
                  <a:pt x="1761" y="3247"/>
                </a:lnTo>
                <a:lnTo>
                  <a:pt x="1700" y="3279"/>
                </a:lnTo>
                <a:lnTo>
                  <a:pt x="1639" y="3313"/>
                </a:lnTo>
                <a:lnTo>
                  <a:pt x="1579" y="3349"/>
                </a:lnTo>
                <a:lnTo>
                  <a:pt x="1521" y="3386"/>
                </a:lnTo>
                <a:lnTo>
                  <a:pt x="1462" y="3426"/>
                </a:lnTo>
                <a:lnTo>
                  <a:pt x="1405" y="3468"/>
                </a:lnTo>
                <a:lnTo>
                  <a:pt x="1348" y="3511"/>
                </a:lnTo>
                <a:lnTo>
                  <a:pt x="1293" y="3556"/>
                </a:lnTo>
                <a:lnTo>
                  <a:pt x="1237" y="3603"/>
                </a:lnTo>
                <a:lnTo>
                  <a:pt x="1183" y="3651"/>
                </a:lnTo>
                <a:lnTo>
                  <a:pt x="1131" y="3702"/>
                </a:lnTo>
                <a:lnTo>
                  <a:pt x="1078" y="3753"/>
                </a:lnTo>
                <a:lnTo>
                  <a:pt x="1027" y="3807"/>
                </a:lnTo>
                <a:lnTo>
                  <a:pt x="976" y="3863"/>
                </a:lnTo>
                <a:lnTo>
                  <a:pt x="927" y="3920"/>
                </a:lnTo>
                <a:lnTo>
                  <a:pt x="880" y="3978"/>
                </a:lnTo>
                <a:lnTo>
                  <a:pt x="833" y="4038"/>
                </a:lnTo>
                <a:lnTo>
                  <a:pt x="786" y="4100"/>
                </a:lnTo>
                <a:lnTo>
                  <a:pt x="741" y="4163"/>
                </a:lnTo>
                <a:lnTo>
                  <a:pt x="698" y="4227"/>
                </a:lnTo>
                <a:lnTo>
                  <a:pt x="655" y="4293"/>
                </a:lnTo>
                <a:lnTo>
                  <a:pt x="613" y="4361"/>
                </a:lnTo>
                <a:lnTo>
                  <a:pt x="573" y="4429"/>
                </a:lnTo>
                <a:lnTo>
                  <a:pt x="533" y="4499"/>
                </a:lnTo>
                <a:lnTo>
                  <a:pt x="495" y="4570"/>
                </a:lnTo>
                <a:lnTo>
                  <a:pt x="458" y="4643"/>
                </a:lnTo>
                <a:lnTo>
                  <a:pt x="423" y="4717"/>
                </a:lnTo>
                <a:lnTo>
                  <a:pt x="388" y="4791"/>
                </a:lnTo>
                <a:lnTo>
                  <a:pt x="356" y="4868"/>
                </a:lnTo>
                <a:lnTo>
                  <a:pt x="324" y="4945"/>
                </a:lnTo>
                <a:lnTo>
                  <a:pt x="294" y="5024"/>
                </a:lnTo>
                <a:lnTo>
                  <a:pt x="265" y="5104"/>
                </a:lnTo>
                <a:lnTo>
                  <a:pt x="238" y="5185"/>
                </a:lnTo>
                <a:lnTo>
                  <a:pt x="211" y="5266"/>
                </a:lnTo>
                <a:lnTo>
                  <a:pt x="186" y="5349"/>
                </a:lnTo>
                <a:lnTo>
                  <a:pt x="163" y="5433"/>
                </a:lnTo>
                <a:lnTo>
                  <a:pt x="141" y="5518"/>
                </a:lnTo>
                <a:lnTo>
                  <a:pt x="121" y="5603"/>
                </a:lnTo>
                <a:lnTo>
                  <a:pt x="102" y="5690"/>
                </a:lnTo>
                <a:lnTo>
                  <a:pt x="85" y="5777"/>
                </a:lnTo>
                <a:lnTo>
                  <a:pt x="69" y="5866"/>
                </a:lnTo>
                <a:lnTo>
                  <a:pt x="54" y="5955"/>
                </a:lnTo>
                <a:lnTo>
                  <a:pt x="42" y="6045"/>
                </a:lnTo>
                <a:lnTo>
                  <a:pt x="31" y="6136"/>
                </a:lnTo>
                <a:lnTo>
                  <a:pt x="22" y="6227"/>
                </a:lnTo>
                <a:lnTo>
                  <a:pt x="14" y="6319"/>
                </a:lnTo>
                <a:lnTo>
                  <a:pt x="8" y="6413"/>
                </a:lnTo>
                <a:lnTo>
                  <a:pt x="4" y="6506"/>
                </a:lnTo>
                <a:lnTo>
                  <a:pt x="1" y="6600"/>
                </a:lnTo>
                <a:lnTo>
                  <a:pt x="0" y="6695"/>
                </a:lnTo>
                <a:lnTo>
                  <a:pt x="1" y="6796"/>
                </a:lnTo>
                <a:lnTo>
                  <a:pt x="5" y="6897"/>
                </a:lnTo>
                <a:lnTo>
                  <a:pt x="5364" y="6897"/>
                </a:lnTo>
                <a:lnTo>
                  <a:pt x="5366" y="6796"/>
                </a:lnTo>
                <a:lnTo>
                  <a:pt x="5367" y="6695"/>
                </a:lnTo>
                <a:lnTo>
                  <a:pt x="5367" y="6600"/>
                </a:lnTo>
                <a:lnTo>
                  <a:pt x="5364" y="6506"/>
                </a:lnTo>
                <a:lnTo>
                  <a:pt x="5359" y="6413"/>
                </a:lnTo>
                <a:lnTo>
                  <a:pt x="5353" y="6319"/>
                </a:lnTo>
                <a:lnTo>
                  <a:pt x="5346" y="6227"/>
                </a:lnTo>
                <a:lnTo>
                  <a:pt x="5337" y="6136"/>
                </a:lnTo>
                <a:lnTo>
                  <a:pt x="5325" y="6045"/>
                </a:lnTo>
                <a:lnTo>
                  <a:pt x="5313" y="5955"/>
                </a:lnTo>
                <a:lnTo>
                  <a:pt x="5298" y="5866"/>
                </a:lnTo>
                <a:lnTo>
                  <a:pt x="5283" y="5777"/>
                </a:lnTo>
                <a:lnTo>
                  <a:pt x="5266" y="5690"/>
                </a:lnTo>
                <a:lnTo>
                  <a:pt x="5247" y="5603"/>
                </a:lnTo>
                <a:lnTo>
                  <a:pt x="5226" y="5518"/>
                </a:lnTo>
                <a:lnTo>
                  <a:pt x="5205" y="5433"/>
                </a:lnTo>
                <a:lnTo>
                  <a:pt x="5181" y="5349"/>
                </a:lnTo>
                <a:lnTo>
                  <a:pt x="5157" y="5266"/>
                </a:lnTo>
                <a:lnTo>
                  <a:pt x="5131" y="5185"/>
                </a:lnTo>
                <a:lnTo>
                  <a:pt x="5103" y="5104"/>
                </a:lnTo>
                <a:lnTo>
                  <a:pt x="5073" y="5024"/>
                </a:lnTo>
                <a:lnTo>
                  <a:pt x="5043" y="4945"/>
                </a:lnTo>
                <a:lnTo>
                  <a:pt x="5012" y="4868"/>
                </a:lnTo>
                <a:lnTo>
                  <a:pt x="4979" y="4791"/>
                </a:lnTo>
                <a:lnTo>
                  <a:pt x="4945" y="4717"/>
                </a:lnTo>
                <a:lnTo>
                  <a:pt x="4909" y="4643"/>
                </a:lnTo>
                <a:lnTo>
                  <a:pt x="4872" y="4570"/>
                </a:lnTo>
                <a:lnTo>
                  <a:pt x="4834" y="4499"/>
                </a:lnTo>
                <a:lnTo>
                  <a:pt x="4796" y="4429"/>
                </a:lnTo>
                <a:lnTo>
                  <a:pt x="4755" y="4361"/>
                </a:lnTo>
                <a:lnTo>
                  <a:pt x="4713" y="4293"/>
                </a:lnTo>
                <a:lnTo>
                  <a:pt x="4671" y="4227"/>
                </a:lnTo>
                <a:lnTo>
                  <a:pt x="4627" y="4163"/>
                </a:lnTo>
                <a:lnTo>
                  <a:pt x="4582" y="4100"/>
                </a:lnTo>
                <a:lnTo>
                  <a:pt x="4536" y="4038"/>
                </a:lnTo>
                <a:lnTo>
                  <a:pt x="4489" y="3978"/>
                </a:lnTo>
                <a:lnTo>
                  <a:pt x="4440" y="3920"/>
                </a:lnTo>
                <a:lnTo>
                  <a:pt x="4391" y="3863"/>
                </a:lnTo>
                <a:lnTo>
                  <a:pt x="4340" y="3807"/>
                </a:lnTo>
                <a:lnTo>
                  <a:pt x="4290" y="3753"/>
                </a:lnTo>
                <a:lnTo>
                  <a:pt x="4238" y="3702"/>
                </a:lnTo>
                <a:lnTo>
                  <a:pt x="4184" y="3651"/>
                </a:lnTo>
                <a:lnTo>
                  <a:pt x="4130" y="3603"/>
                </a:lnTo>
                <a:lnTo>
                  <a:pt x="4076" y="3556"/>
                </a:lnTo>
                <a:lnTo>
                  <a:pt x="4020" y="3511"/>
                </a:lnTo>
                <a:lnTo>
                  <a:pt x="3963" y="3468"/>
                </a:lnTo>
                <a:lnTo>
                  <a:pt x="3906" y="3426"/>
                </a:lnTo>
                <a:lnTo>
                  <a:pt x="3848" y="3386"/>
                </a:lnTo>
                <a:lnTo>
                  <a:pt x="3788" y="3349"/>
                </a:lnTo>
                <a:lnTo>
                  <a:pt x="3728" y="3313"/>
                </a:lnTo>
                <a:lnTo>
                  <a:pt x="3668" y="3279"/>
                </a:lnTo>
                <a:lnTo>
                  <a:pt x="3607" y="3247"/>
                </a:lnTo>
                <a:lnTo>
                  <a:pt x="3545" y="3217"/>
                </a:lnTo>
                <a:lnTo>
                  <a:pt x="3482" y="3189"/>
                </a:lnTo>
                <a:lnTo>
                  <a:pt x="3419" y="3163"/>
                </a:lnTo>
                <a:lnTo>
                  <a:pt x="3355" y="3140"/>
                </a:lnTo>
                <a:lnTo>
                  <a:pt x="3290" y="3118"/>
                </a:lnTo>
                <a:lnTo>
                  <a:pt x="3225" y="3099"/>
                </a:lnTo>
                <a:lnTo>
                  <a:pt x="3159" y="3081"/>
                </a:lnTo>
                <a:lnTo>
                  <a:pt x="3093" y="3066"/>
                </a:lnTo>
                <a:lnTo>
                  <a:pt x="3025" y="3054"/>
                </a:lnTo>
                <a:lnTo>
                  <a:pt x="2958" y="3043"/>
                </a:lnTo>
                <a:lnTo>
                  <a:pt x="2891" y="3035"/>
                </a:lnTo>
                <a:lnTo>
                  <a:pt x="2822" y="3029"/>
                </a:lnTo>
                <a:lnTo>
                  <a:pt x="2753" y="3026"/>
                </a:lnTo>
                <a:lnTo>
                  <a:pt x="2684" y="3025"/>
                </a:lnTo>
                <a:close/>
                <a:moveTo>
                  <a:pt x="2708" y="2647"/>
                </a:moveTo>
                <a:lnTo>
                  <a:pt x="2708" y="2647"/>
                </a:lnTo>
                <a:lnTo>
                  <a:pt x="2743" y="2646"/>
                </a:lnTo>
                <a:lnTo>
                  <a:pt x="2778" y="2645"/>
                </a:lnTo>
                <a:lnTo>
                  <a:pt x="2813" y="2643"/>
                </a:lnTo>
                <a:lnTo>
                  <a:pt x="2847" y="2640"/>
                </a:lnTo>
                <a:lnTo>
                  <a:pt x="2882" y="2636"/>
                </a:lnTo>
                <a:lnTo>
                  <a:pt x="2915" y="2631"/>
                </a:lnTo>
                <a:lnTo>
                  <a:pt x="2949" y="2626"/>
                </a:lnTo>
                <a:lnTo>
                  <a:pt x="2982" y="2620"/>
                </a:lnTo>
                <a:lnTo>
                  <a:pt x="3014" y="2613"/>
                </a:lnTo>
                <a:lnTo>
                  <a:pt x="3047" y="2605"/>
                </a:lnTo>
                <a:lnTo>
                  <a:pt x="3079" y="2596"/>
                </a:lnTo>
                <a:lnTo>
                  <a:pt x="3112" y="2587"/>
                </a:lnTo>
                <a:lnTo>
                  <a:pt x="3144" y="2577"/>
                </a:lnTo>
                <a:lnTo>
                  <a:pt x="3175" y="2566"/>
                </a:lnTo>
                <a:lnTo>
                  <a:pt x="3205" y="2555"/>
                </a:lnTo>
                <a:lnTo>
                  <a:pt x="3236" y="2542"/>
                </a:lnTo>
                <a:lnTo>
                  <a:pt x="3266" y="2530"/>
                </a:lnTo>
                <a:lnTo>
                  <a:pt x="3297" y="2517"/>
                </a:lnTo>
                <a:lnTo>
                  <a:pt x="3326" y="2502"/>
                </a:lnTo>
                <a:lnTo>
                  <a:pt x="3355" y="2487"/>
                </a:lnTo>
                <a:lnTo>
                  <a:pt x="3383" y="2472"/>
                </a:lnTo>
                <a:lnTo>
                  <a:pt x="3411" y="2455"/>
                </a:lnTo>
                <a:lnTo>
                  <a:pt x="3439" y="2438"/>
                </a:lnTo>
                <a:lnTo>
                  <a:pt x="3466" y="2421"/>
                </a:lnTo>
                <a:lnTo>
                  <a:pt x="3493" y="2403"/>
                </a:lnTo>
                <a:lnTo>
                  <a:pt x="3519" y="2384"/>
                </a:lnTo>
                <a:lnTo>
                  <a:pt x="3545" y="2365"/>
                </a:lnTo>
                <a:lnTo>
                  <a:pt x="3571" y="2345"/>
                </a:lnTo>
                <a:lnTo>
                  <a:pt x="3596" y="2324"/>
                </a:lnTo>
                <a:lnTo>
                  <a:pt x="3619" y="2303"/>
                </a:lnTo>
                <a:lnTo>
                  <a:pt x="3643" y="2282"/>
                </a:lnTo>
                <a:lnTo>
                  <a:pt x="3667" y="2259"/>
                </a:lnTo>
                <a:lnTo>
                  <a:pt x="3689" y="2237"/>
                </a:lnTo>
                <a:lnTo>
                  <a:pt x="3711" y="2213"/>
                </a:lnTo>
                <a:lnTo>
                  <a:pt x="3733" y="2189"/>
                </a:lnTo>
                <a:lnTo>
                  <a:pt x="3754" y="2165"/>
                </a:lnTo>
                <a:lnTo>
                  <a:pt x="3774" y="2140"/>
                </a:lnTo>
                <a:lnTo>
                  <a:pt x="3795" y="2115"/>
                </a:lnTo>
                <a:lnTo>
                  <a:pt x="3814" y="2089"/>
                </a:lnTo>
                <a:lnTo>
                  <a:pt x="3832" y="2063"/>
                </a:lnTo>
                <a:lnTo>
                  <a:pt x="3850" y="2036"/>
                </a:lnTo>
                <a:lnTo>
                  <a:pt x="3868" y="2010"/>
                </a:lnTo>
                <a:lnTo>
                  <a:pt x="3884" y="1983"/>
                </a:lnTo>
                <a:lnTo>
                  <a:pt x="3900" y="1954"/>
                </a:lnTo>
                <a:lnTo>
                  <a:pt x="3915" y="1925"/>
                </a:lnTo>
                <a:lnTo>
                  <a:pt x="3930" y="1897"/>
                </a:lnTo>
                <a:lnTo>
                  <a:pt x="3944" y="1868"/>
                </a:lnTo>
                <a:lnTo>
                  <a:pt x="3957" y="1839"/>
                </a:lnTo>
                <a:lnTo>
                  <a:pt x="3970" y="1808"/>
                </a:lnTo>
                <a:lnTo>
                  <a:pt x="3981" y="1778"/>
                </a:lnTo>
                <a:lnTo>
                  <a:pt x="3993" y="1748"/>
                </a:lnTo>
                <a:lnTo>
                  <a:pt x="4003" y="1717"/>
                </a:lnTo>
                <a:lnTo>
                  <a:pt x="4012" y="1686"/>
                </a:lnTo>
                <a:lnTo>
                  <a:pt x="4021" y="1654"/>
                </a:lnTo>
                <a:lnTo>
                  <a:pt x="4029" y="1622"/>
                </a:lnTo>
                <a:lnTo>
                  <a:pt x="4036" y="1590"/>
                </a:lnTo>
                <a:lnTo>
                  <a:pt x="4042" y="1557"/>
                </a:lnTo>
                <a:lnTo>
                  <a:pt x="4048" y="1525"/>
                </a:lnTo>
                <a:lnTo>
                  <a:pt x="4052" y="1492"/>
                </a:lnTo>
                <a:lnTo>
                  <a:pt x="4057" y="1459"/>
                </a:lnTo>
                <a:lnTo>
                  <a:pt x="4060" y="1425"/>
                </a:lnTo>
                <a:lnTo>
                  <a:pt x="4062" y="1391"/>
                </a:lnTo>
                <a:lnTo>
                  <a:pt x="4063" y="1357"/>
                </a:lnTo>
                <a:lnTo>
                  <a:pt x="4063" y="1324"/>
                </a:lnTo>
                <a:lnTo>
                  <a:pt x="4063" y="1289"/>
                </a:lnTo>
                <a:lnTo>
                  <a:pt x="4062" y="1255"/>
                </a:lnTo>
                <a:lnTo>
                  <a:pt x="4060" y="1221"/>
                </a:lnTo>
                <a:lnTo>
                  <a:pt x="4057" y="1188"/>
                </a:lnTo>
                <a:lnTo>
                  <a:pt x="4052" y="1155"/>
                </a:lnTo>
                <a:lnTo>
                  <a:pt x="4048" y="1121"/>
                </a:lnTo>
                <a:lnTo>
                  <a:pt x="4042" y="1089"/>
                </a:lnTo>
                <a:lnTo>
                  <a:pt x="4036" y="1057"/>
                </a:lnTo>
                <a:lnTo>
                  <a:pt x="4029" y="1025"/>
                </a:lnTo>
                <a:lnTo>
                  <a:pt x="4021" y="993"/>
                </a:lnTo>
                <a:lnTo>
                  <a:pt x="4012" y="962"/>
                </a:lnTo>
                <a:lnTo>
                  <a:pt x="4003" y="930"/>
                </a:lnTo>
                <a:lnTo>
                  <a:pt x="3993" y="899"/>
                </a:lnTo>
                <a:lnTo>
                  <a:pt x="3981" y="868"/>
                </a:lnTo>
                <a:lnTo>
                  <a:pt x="3970" y="838"/>
                </a:lnTo>
                <a:lnTo>
                  <a:pt x="3957" y="809"/>
                </a:lnTo>
                <a:lnTo>
                  <a:pt x="3944" y="778"/>
                </a:lnTo>
                <a:lnTo>
                  <a:pt x="3930" y="750"/>
                </a:lnTo>
                <a:lnTo>
                  <a:pt x="3915" y="721"/>
                </a:lnTo>
                <a:lnTo>
                  <a:pt x="3900" y="693"/>
                </a:lnTo>
                <a:lnTo>
                  <a:pt x="3884" y="665"/>
                </a:lnTo>
                <a:lnTo>
                  <a:pt x="3868" y="638"/>
                </a:lnTo>
                <a:lnTo>
                  <a:pt x="3850" y="610"/>
                </a:lnTo>
                <a:lnTo>
                  <a:pt x="3832" y="584"/>
                </a:lnTo>
                <a:lnTo>
                  <a:pt x="3814" y="557"/>
                </a:lnTo>
                <a:lnTo>
                  <a:pt x="3795" y="532"/>
                </a:lnTo>
                <a:lnTo>
                  <a:pt x="3774" y="506"/>
                </a:lnTo>
                <a:lnTo>
                  <a:pt x="3754" y="481"/>
                </a:lnTo>
                <a:lnTo>
                  <a:pt x="3733" y="458"/>
                </a:lnTo>
                <a:lnTo>
                  <a:pt x="3711" y="433"/>
                </a:lnTo>
                <a:lnTo>
                  <a:pt x="3689" y="411"/>
                </a:lnTo>
                <a:lnTo>
                  <a:pt x="3667" y="388"/>
                </a:lnTo>
                <a:lnTo>
                  <a:pt x="3643" y="366"/>
                </a:lnTo>
                <a:lnTo>
                  <a:pt x="3619" y="344"/>
                </a:lnTo>
                <a:lnTo>
                  <a:pt x="3596" y="323"/>
                </a:lnTo>
                <a:lnTo>
                  <a:pt x="3571" y="303"/>
                </a:lnTo>
                <a:lnTo>
                  <a:pt x="3545" y="282"/>
                </a:lnTo>
                <a:lnTo>
                  <a:pt x="3519" y="263"/>
                </a:lnTo>
                <a:lnTo>
                  <a:pt x="3493" y="244"/>
                </a:lnTo>
                <a:lnTo>
                  <a:pt x="3466" y="226"/>
                </a:lnTo>
                <a:lnTo>
                  <a:pt x="3439" y="208"/>
                </a:lnTo>
                <a:lnTo>
                  <a:pt x="3411" y="191"/>
                </a:lnTo>
                <a:lnTo>
                  <a:pt x="3383" y="176"/>
                </a:lnTo>
                <a:lnTo>
                  <a:pt x="3355" y="160"/>
                </a:lnTo>
                <a:lnTo>
                  <a:pt x="3326" y="145"/>
                </a:lnTo>
                <a:lnTo>
                  <a:pt x="3297" y="131"/>
                </a:lnTo>
                <a:lnTo>
                  <a:pt x="3266" y="117"/>
                </a:lnTo>
                <a:lnTo>
                  <a:pt x="3236" y="104"/>
                </a:lnTo>
                <a:lnTo>
                  <a:pt x="3205" y="92"/>
                </a:lnTo>
                <a:lnTo>
                  <a:pt x="3175" y="80"/>
                </a:lnTo>
                <a:lnTo>
                  <a:pt x="3144" y="70"/>
                </a:lnTo>
                <a:lnTo>
                  <a:pt x="3112" y="60"/>
                </a:lnTo>
                <a:lnTo>
                  <a:pt x="3079" y="51"/>
                </a:lnTo>
                <a:lnTo>
                  <a:pt x="3047" y="42"/>
                </a:lnTo>
                <a:lnTo>
                  <a:pt x="3014" y="34"/>
                </a:lnTo>
                <a:lnTo>
                  <a:pt x="2982" y="27"/>
                </a:lnTo>
                <a:lnTo>
                  <a:pt x="2949" y="20"/>
                </a:lnTo>
                <a:lnTo>
                  <a:pt x="2915" y="15"/>
                </a:lnTo>
                <a:lnTo>
                  <a:pt x="2882" y="10"/>
                </a:lnTo>
                <a:lnTo>
                  <a:pt x="2847" y="7"/>
                </a:lnTo>
                <a:lnTo>
                  <a:pt x="2813" y="4"/>
                </a:lnTo>
                <a:lnTo>
                  <a:pt x="2778" y="1"/>
                </a:lnTo>
                <a:lnTo>
                  <a:pt x="2743" y="0"/>
                </a:lnTo>
                <a:lnTo>
                  <a:pt x="2708" y="0"/>
                </a:lnTo>
                <a:lnTo>
                  <a:pt x="2673" y="0"/>
                </a:lnTo>
                <a:lnTo>
                  <a:pt x="2639" y="1"/>
                </a:lnTo>
                <a:lnTo>
                  <a:pt x="2605" y="4"/>
                </a:lnTo>
                <a:lnTo>
                  <a:pt x="2570" y="7"/>
                </a:lnTo>
                <a:lnTo>
                  <a:pt x="2536" y="10"/>
                </a:lnTo>
                <a:lnTo>
                  <a:pt x="2503" y="15"/>
                </a:lnTo>
                <a:lnTo>
                  <a:pt x="2469" y="20"/>
                </a:lnTo>
                <a:lnTo>
                  <a:pt x="2436" y="27"/>
                </a:lnTo>
                <a:lnTo>
                  <a:pt x="2402" y="34"/>
                </a:lnTo>
                <a:lnTo>
                  <a:pt x="2370" y="42"/>
                </a:lnTo>
                <a:lnTo>
                  <a:pt x="2338" y="51"/>
                </a:lnTo>
                <a:lnTo>
                  <a:pt x="2306" y="60"/>
                </a:lnTo>
                <a:lnTo>
                  <a:pt x="2274" y="70"/>
                </a:lnTo>
                <a:lnTo>
                  <a:pt x="2243" y="80"/>
                </a:lnTo>
                <a:lnTo>
                  <a:pt x="2212" y="92"/>
                </a:lnTo>
                <a:lnTo>
                  <a:pt x="2181" y="104"/>
                </a:lnTo>
                <a:lnTo>
                  <a:pt x="2152" y="117"/>
                </a:lnTo>
                <a:lnTo>
                  <a:pt x="2121" y="131"/>
                </a:lnTo>
                <a:lnTo>
                  <a:pt x="2092" y="145"/>
                </a:lnTo>
                <a:lnTo>
                  <a:pt x="2063" y="160"/>
                </a:lnTo>
                <a:lnTo>
                  <a:pt x="2035" y="176"/>
                </a:lnTo>
                <a:lnTo>
                  <a:pt x="2007" y="191"/>
                </a:lnTo>
                <a:lnTo>
                  <a:pt x="1979" y="208"/>
                </a:lnTo>
                <a:lnTo>
                  <a:pt x="1952" y="226"/>
                </a:lnTo>
                <a:lnTo>
                  <a:pt x="1925" y="244"/>
                </a:lnTo>
                <a:lnTo>
                  <a:pt x="1899" y="263"/>
                </a:lnTo>
                <a:lnTo>
                  <a:pt x="1873" y="282"/>
                </a:lnTo>
                <a:lnTo>
                  <a:pt x="1847" y="303"/>
                </a:lnTo>
                <a:lnTo>
                  <a:pt x="1822" y="323"/>
                </a:lnTo>
                <a:lnTo>
                  <a:pt x="1797" y="344"/>
                </a:lnTo>
                <a:lnTo>
                  <a:pt x="1774" y="366"/>
                </a:lnTo>
                <a:lnTo>
                  <a:pt x="1751" y="388"/>
                </a:lnTo>
                <a:lnTo>
                  <a:pt x="1728" y="411"/>
                </a:lnTo>
                <a:lnTo>
                  <a:pt x="1706" y="433"/>
                </a:lnTo>
                <a:lnTo>
                  <a:pt x="1685" y="458"/>
                </a:lnTo>
                <a:lnTo>
                  <a:pt x="1664" y="481"/>
                </a:lnTo>
                <a:lnTo>
                  <a:pt x="1643" y="506"/>
                </a:lnTo>
                <a:lnTo>
                  <a:pt x="1623" y="532"/>
                </a:lnTo>
                <a:lnTo>
                  <a:pt x="1604" y="557"/>
                </a:lnTo>
                <a:lnTo>
                  <a:pt x="1586" y="584"/>
                </a:lnTo>
                <a:lnTo>
                  <a:pt x="1568" y="610"/>
                </a:lnTo>
                <a:lnTo>
                  <a:pt x="1550" y="638"/>
                </a:lnTo>
                <a:lnTo>
                  <a:pt x="1533" y="665"/>
                </a:lnTo>
                <a:lnTo>
                  <a:pt x="1517" y="693"/>
                </a:lnTo>
                <a:lnTo>
                  <a:pt x="1503" y="721"/>
                </a:lnTo>
                <a:lnTo>
                  <a:pt x="1488" y="750"/>
                </a:lnTo>
                <a:lnTo>
                  <a:pt x="1474" y="778"/>
                </a:lnTo>
                <a:lnTo>
                  <a:pt x="1461" y="809"/>
                </a:lnTo>
                <a:lnTo>
                  <a:pt x="1448" y="838"/>
                </a:lnTo>
                <a:lnTo>
                  <a:pt x="1436" y="868"/>
                </a:lnTo>
                <a:lnTo>
                  <a:pt x="1425" y="899"/>
                </a:lnTo>
                <a:lnTo>
                  <a:pt x="1415" y="930"/>
                </a:lnTo>
                <a:lnTo>
                  <a:pt x="1406" y="962"/>
                </a:lnTo>
                <a:lnTo>
                  <a:pt x="1397" y="993"/>
                </a:lnTo>
                <a:lnTo>
                  <a:pt x="1389" y="1025"/>
                </a:lnTo>
                <a:lnTo>
                  <a:pt x="1381" y="1057"/>
                </a:lnTo>
                <a:lnTo>
                  <a:pt x="1376" y="1089"/>
                </a:lnTo>
                <a:lnTo>
                  <a:pt x="1370" y="1121"/>
                </a:lnTo>
                <a:lnTo>
                  <a:pt x="1366" y="1155"/>
                </a:lnTo>
                <a:lnTo>
                  <a:pt x="1361" y="1188"/>
                </a:lnTo>
                <a:lnTo>
                  <a:pt x="1358" y="1221"/>
                </a:lnTo>
                <a:lnTo>
                  <a:pt x="1355" y="1255"/>
                </a:lnTo>
                <a:lnTo>
                  <a:pt x="1354" y="1289"/>
                </a:lnTo>
                <a:lnTo>
                  <a:pt x="1354" y="1324"/>
                </a:lnTo>
                <a:lnTo>
                  <a:pt x="1354" y="1357"/>
                </a:lnTo>
                <a:lnTo>
                  <a:pt x="1355" y="1391"/>
                </a:lnTo>
                <a:lnTo>
                  <a:pt x="1358" y="1425"/>
                </a:lnTo>
                <a:lnTo>
                  <a:pt x="1361" y="1459"/>
                </a:lnTo>
                <a:lnTo>
                  <a:pt x="1366" y="1492"/>
                </a:lnTo>
                <a:lnTo>
                  <a:pt x="1370" y="1525"/>
                </a:lnTo>
                <a:lnTo>
                  <a:pt x="1376" y="1557"/>
                </a:lnTo>
                <a:lnTo>
                  <a:pt x="1381" y="1590"/>
                </a:lnTo>
                <a:lnTo>
                  <a:pt x="1389" y="1622"/>
                </a:lnTo>
                <a:lnTo>
                  <a:pt x="1397" y="1654"/>
                </a:lnTo>
                <a:lnTo>
                  <a:pt x="1406" y="1686"/>
                </a:lnTo>
                <a:lnTo>
                  <a:pt x="1415" y="1717"/>
                </a:lnTo>
                <a:lnTo>
                  <a:pt x="1425" y="1748"/>
                </a:lnTo>
                <a:lnTo>
                  <a:pt x="1436" y="1778"/>
                </a:lnTo>
                <a:lnTo>
                  <a:pt x="1448" y="1808"/>
                </a:lnTo>
                <a:lnTo>
                  <a:pt x="1461" y="1839"/>
                </a:lnTo>
                <a:lnTo>
                  <a:pt x="1474" y="1868"/>
                </a:lnTo>
                <a:lnTo>
                  <a:pt x="1488" y="1897"/>
                </a:lnTo>
                <a:lnTo>
                  <a:pt x="1503" y="1925"/>
                </a:lnTo>
                <a:lnTo>
                  <a:pt x="1517" y="1954"/>
                </a:lnTo>
                <a:lnTo>
                  <a:pt x="1533" y="1983"/>
                </a:lnTo>
                <a:lnTo>
                  <a:pt x="1550" y="2010"/>
                </a:lnTo>
                <a:lnTo>
                  <a:pt x="1568" y="2036"/>
                </a:lnTo>
                <a:lnTo>
                  <a:pt x="1586" y="2063"/>
                </a:lnTo>
                <a:lnTo>
                  <a:pt x="1604" y="2089"/>
                </a:lnTo>
                <a:lnTo>
                  <a:pt x="1623" y="2115"/>
                </a:lnTo>
                <a:lnTo>
                  <a:pt x="1643" y="2140"/>
                </a:lnTo>
                <a:lnTo>
                  <a:pt x="1664" y="2165"/>
                </a:lnTo>
                <a:lnTo>
                  <a:pt x="1685" y="2189"/>
                </a:lnTo>
                <a:lnTo>
                  <a:pt x="1706" y="2213"/>
                </a:lnTo>
                <a:lnTo>
                  <a:pt x="1728" y="2237"/>
                </a:lnTo>
                <a:lnTo>
                  <a:pt x="1751" y="2259"/>
                </a:lnTo>
                <a:lnTo>
                  <a:pt x="1774" y="2282"/>
                </a:lnTo>
                <a:lnTo>
                  <a:pt x="1797" y="2303"/>
                </a:lnTo>
                <a:lnTo>
                  <a:pt x="1822" y="2324"/>
                </a:lnTo>
                <a:lnTo>
                  <a:pt x="1847" y="2345"/>
                </a:lnTo>
                <a:lnTo>
                  <a:pt x="1873" y="2365"/>
                </a:lnTo>
                <a:lnTo>
                  <a:pt x="1899" y="2384"/>
                </a:lnTo>
                <a:lnTo>
                  <a:pt x="1925" y="2403"/>
                </a:lnTo>
                <a:lnTo>
                  <a:pt x="1952" y="2421"/>
                </a:lnTo>
                <a:lnTo>
                  <a:pt x="1979" y="2438"/>
                </a:lnTo>
                <a:lnTo>
                  <a:pt x="2007" y="2455"/>
                </a:lnTo>
                <a:lnTo>
                  <a:pt x="2035" y="2472"/>
                </a:lnTo>
                <a:lnTo>
                  <a:pt x="2063" y="2487"/>
                </a:lnTo>
                <a:lnTo>
                  <a:pt x="2092" y="2502"/>
                </a:lnTo>
                <a:lnTo>
                  <a:pt x="2121" y="2517"/>
                </a:lnTo>
                <a:lnTo>
                  <a:pt x="2152" y="2530"/>
                </a:lnTo>
                <a:lnTo>
                  <a:pt x="2181" y="2542"/>
                </a:lnTo>
                <a:lnTo>
                  <a:pt x="2212" y="2555"/>
                </a:lnTo>
                <a:lnTo>
                  <a:pt x="2243" y="2566"/>
                </a:lnTo>
                <a:lnTo>
                  <a:pt x="2274" y="2577"/>
                </a:lnTo>
                <a:lnTo>
                  <a:pt x="2306" y="2587"/>
                </a:lnTo>
                <a:lnTo>
                  <a:pt x="2338" y="2596"/>
                </a:lnTo>
                <a:lnTo>
                  <a:pt x="2370" y="2605"/>
                </a:lnTo>
                <a:lnTo>
                  <a:pt x="2402" y="2613"/>
                </a:lnTo>
                <a:lnTo>
                  <a:pt x="2436" y="2620"/>
                </a:lnTo>
                <a:lnTo>
                  <a:pt x="2469" y="2626"/>
                </a:lnTo>
                <a:lnTo>
                  <a:pt x="2503" y="2631"/>
                </a:lnTo>
                <a:lnTo>
                  <a:pt x="2536" y="2636"/>
                </a:lnTo>
                <a:lnTo>
                  <a:pt x="2570" y="2640"/>
                </a:lnTo>
                <a:lnTo>
                  <a:pt x="2605" y="2643"/>
                </a:lnTo>
                <a:lnTo>
                  <a:pt x="2639" y="2645"/>
                </a:lnTo>
                <a:lnTo>
                  <a:pt x="2673" y="2646"/>
                </a:lnTo>
                <a:lnTo>
                  <a:pt x="2708" y="2647"/>
                </a:lnTo>
                <a:close/>
              </a:path>
            </a:pathLst>
          </a:custGeom>
          <a:solidFill>
            <a:schemeClr val="accent1"/>
          </a:solidFill>
          <a:ln>
            <a:noFill/>
          </a:ln>
        </p:spPr>
        <p:txBody>
          <a:bodyPr lIns="112864" tIns="56432" rIns="112864" bIns="56432"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
        <p:nvSpPr>
          <p:cNvPr id="25" name=" 2050"/>
          <p:cNvSpPr/>
          <p:nvPr/>
        </p:nvSpPr>
        <p:spPr bwMode="auto">
          <a:xfrm>
            <a:off x="1394704" y="3934736"/>
            <a:ext cx="649731" cy="1008296"/>
          </a:xfrm>
          <a:custGeom>
            <a:avLst/>
            <a:gdLst>
              <a:gd name="T0" fmla="*/ 646796 w 5367"/>
              <a:gd name="T1" fmla="*/ 843536 h 6897"/>
              <a:gd name="T2" fmla="*/ 520861 w 5367"/>
              <a:gd name="T3" fmla="*/ 880824 h 6897"/>
              <a:gd name="T4" fmla="*/ 403764 w 5367"/>
              <a:gd name="T5" fmla="*/ 946285 h 6897"/>
              <a:gd name="T6" fmla="*/ 297714 w 5367"/>
              <a:gd name="T7" fmla="*/ 1036605 h 6897"/>
              <a:gd name="T8" fmla="*/ 204644 w 5367"/>
              <a:gd name="T9" fmla="*/ 1149850 h 6897"/>
              <a:gd name="T10" fmla="*/ 126487 w 5367"/>
              <a:gd name="T11" fmla="*/ 1282429 h 6897"/>
              <a:gd name="T12" fmla="*/ 65729 w 5367"/>
              <a:gd name="T13" fmla="*/ 1432134 h 6897"/>
              <a:gd name="T14" fmla="*/ 23475 w 5367"/>
              <a:gd name="T15" fmla="*/ 1595648 h 6897"/>
              <a:gd name="T16" fmla="*/ 2209 w 5367"/>
              <a:gd name="T17" fmla="*/ 1771316 h 6897"/>
              <a:gd name="T18" fmla="*/ 1481389 w 5367"/>
              <a:gd name="T19" fmla="*/ 1905000 h 6897"/>
              <a:gd name="T20" fmla="*/ 1480009 w 5367"/>
              <a:gd name="T21" fmla="*/ 1771316 h 6897"/>
              <a:gd name="T22" fmla="*/ 1459020 w 5367"/>
              <a:gd name="T23" fmla="*/ 1595648 h 6897"/>
              <a:gd name="T24" fmla="*/ 1417041 w 5367"/>
              <a:gd name="T25" fmla="*/ 1432134 h 6897"/>
              <a:gd name="T26" fmla="*/ 1355731 w 5367"/>
              <a:gd name="T27" fmla="*/ 1282429 h 6897"/>
              <a:gd name="T28" fmla="*/ 1277850 w 5367"/>
              <a:gd name="T29" fmla="*/ 1149850 h 6897"/>
              <a:gd name="T30" fmla="*/ 1184780 w 5367"/>
              <a:gd name="T31" fmla="*/ 1036605 h 6897"/>
              <a:gd name="T32" fmla="*/ 1078730 w 5367"/>
              <a:gd name="T33" fmla="*/ 946285 h 6897"/>
              <a:gd name="T34" fmla="*/ 961633 w 5367"/>
              <a:gd name="T35" fmla="*/ 880824 h 6897"/>
              <a:gd name="T36" fmla="*/ 835422 w 5367"/>
              <a:gd name="T37" fmla="*/ 843536 h 6897"/>
              <a:gd name="T38" fmla="*/ 747875 w 5367"/>
              <a:gd name="T39" fmla="*/ 731120 h 6897"/>
              <a:gd name="T40" fmla="*/ 805043 w 5367"/>
              <a:gd name="T41" fmla="*/ 726701 h 6897"/>
              <a:gd name="T42" fmla="*/ 868286 w 5367"/>
              <a:gd name="T43" fmla="*/ 711786 h 6897"/>
              <a:gd name="T44" fmla="*/ 926559 w 5367"/>
              <a:gd name="T45" fmla="*/ 686927 h 6897"/>
              <a:gd name="T46" fmla="*/ 979032 w 5367"/>
              <a:gd name="T47" fmla="*/ 653230 h 6897"/>
              <a:gd name="T48" fmla="*/ 1024876 w 5367"/>
              <a:gd name="T49" fmla="*/ 611246 h 6897"/>
              <a:gd name="T50" fmla="*/ 1063264 w 5367"/>
              <a:gd name="T51" fmla="*/ 562358 h 6897"/>
              <a:gd name="T52" fmla="*/ 1092815 w 5367"/>
              <a:gd name="T53" fmla="*/ 507945 h 6897"/>
              <a:gd name="T54" fmla="*/ 1112699 w 5367"/>
              <a:gd name="T55" fmla="*/ 448008 h 6897"/>
              <a:gd name="T56" fmla="*/ 1121813 w 5367"/>
              <a:gd name="T57" fmla="*/ 384204 h 6897"/>
              <a:gd name="T58" fmla="*/ 1120432 w 5367"/>
              <a:gd name="T59" fmla="*/ 328134 h 6897"/>
              <a:gd name="T60" fmla="*/ 1108004 w 5367"/>
              <a:gd name="T61" fmla="*/ 265711 h 6897"/>
              <a:gd name="T62" fmla="*/ 1085358 w 5367"/>
              <a:gd name="T63" fmla="*/ 207155 h 6897"/>
              <a:gd name="T64" fmla="*/ 1053322 w 5367"/>
              <a:gd name="T65" fmla="*/ 153847 h 6897"/>
              <a:gd name="T66" fmla="*/ 1012725 w 5367"/>
              <a:gd name="T67" fmla="*/ 107168 h 6897"/>
              <a:gd name="T68" fmla="*/ 964671 w 5367"/>
              <a:gd name="T69" fmla="*/ 67395 h 6897"/>
              <a:gd name="T70" fmla="*/ 910541 w 5367"/>
              <a:gd name="T71" fmla="*/ 36183 h 6897"/>
              <a:gd name="T72" fmla="*/ 850335 w 5367"/>
              <a:gd name="T73" fmla="*/ 14087 h 6897"/>
              <a:gd name="T74" fmla="*/ 786263 w 5367"/>
              <a:gd name="T75" fmla="*/ 1933 h 6897"/>
              <a:gd name="T76" fmla="*/ 728819 w 5367"/>
              <a:gd name="T77" fmla="*/ 276 h 6897"/>
              <a:gd name="T78" fmla="*/ 663366 w 5367"/>
              <a:gd name="T79" fmla="*/ 9391 h 6897"/>
              <a:gd name="T80" fmla="*/ 602332 w 5367"/>
              <a:gd name="T81" fmla="*/ 28726 h 6897"/>
              <a:gd name="T82" fmla="*/ 546545 w 5367"/>
              <a:gd name="T83" fmla="*/ 57451 h 6897"/>
              <a:gd name="T84" fmla="*/ 496282 w 5367"/>
              <a:gd name="T85" fmla="*/ 95015 h 6897"/>
              <a:gd name="T86" fmla="*/ 453751 w 5367"/>
              <a:gd name="T87" fmla="*/ 139761 h 6897"/>
              <a:gd name="T88" fmla="*/ 418954 w 5367"/>
              <a:gd name="T89" fmla="*/ 191411 h 6897"/>
              <a:gd name="T90" fmla="*/ 393546 w 5367"/>
              <a:gd name="T91" fmla="*/ 248310 h 6897"/>
              <a:gd name="T92" fmla="*/ 378356 w 5367"/>
              <a:gd name="T93" fmla="*/ 309628 h 6897"/>
              <a:gd name="T94" fmla="*/ 373938 w 5367"/>
              <a:gd name="T95" fmla="*/ 365698 h 6897"/>
              <a:gd name="T96" fmla="*/ 380013 w 5367"/>
              <a:gd name="T97" fmla="*/ 430054 h 6897"/>
              <a:gd name="T98" fmla="*/ 396584 w 5367"/>
              <a:gd name="T99" fmla="*/ 491096 h 6897"/>
              <a:gd name="T100" fmla="*/ 423372 w 5367"/>
              <a:gd name="T101" fmla="*/ 547719 h 6897"/>
              <a:gd name="T102" fmla="*/ 459551 w 5367"/>
              <a:gd name="T103" fmla="*/ 597988 h 6897"/>
              <a:gd name="T104" fmla="*/ 503186 w 5367"/>
              <a:gd name="T105" fmla="*/ 641905 h 6897"/>
              <a:gd name="T106" fmla="*/ 554278 w 5367"/>
              <a:gd name="T107" fmla="*/ 678088 h 6897"/>
              <a:gd name="T108" fmla="*/ 610894 w 5367"/>
              <a:gd name="T109" fmla="*/ 705709 h 6897"/>
              <a:gd name="T110" fmla="*/ 672756 w 5367"/>
              <a:gd name="T111" fmla="*/ 723662 h 6897"/>
              <a:gd name="T112" fmla="*/ 738209 w 5367"/>
              <a:gd name="T113" fmla="*/ 730844 h 6897"/>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5367" h="6897">
                <a:moveTo>
                  <a:pt x="2684" y="3025"/>
                </a:moveTo>
                <a:lnTo>
                  <a:pt x="2684" y="3025"/>
                </a:lnTo>
                <a:lnTo>
                  <a:pt x="2615" y="3026"/>
                </a:lnTo>
                <a:lnTo>
                  <a:pt x="2545" y="3029"/>
                </a:lnTo>
                <a:lnTo>
                  <a:pt x="2478" y="3035"/>
                </a:lnTo>
                <a:lnTo>
                  <a:pt x="2409" y="3043"/>
                </a:lnTo>
                <a:lnTo>
                  <a:pt x="2342" y="3054"/>
                </a:lnTo>
                <a:lnTo>
                  <a:pt x="2275" y="3066"/>
                </a:lnTo>
                <a:lnTo>
                  <a:pt x="2209" y="3081"/>
                </a:lnTo>
                <a:lnTo>
                  <a:pt x="2143" y="3099"/>
                </a:lnTo>
                <a:lnTo>
                  <a:pt x="2077" y="3118"/>
                </a:lnTo>
                <a:lnTo>
                  <a:pt x="2013" y="3140"/>
                </a:lnTo>
                <a:lnTo>
                  <a:pt x="1949" y="3163"/>
                </a:lnTo>
                <a:lnTo>
                  <a:pt x="1886" y="3189"/>
                </a:lnTo>
                <a:lnTo>
                  <a:pt x="1823" y="3217"/>
                </a:lnTo>
                <a:lnTo>
                  <a:pt x="1761" y="3247"/>
                </a:lnTo>
                <a:lnTo>
                  <a:pt x="1700" y="3279"/>
                </a:lnTo>
                <a:lnTo>
                  <a:pt x="1639" y="3313"/>
                </a:lnTo>
                <a:lnTo>
                  <a:pt x="1579" y="3349"/>
                </a:lnTo>
                <a:lnTo>
                  <a:pt x="1521" y="3386"/>
                </a:lnTo>
                <a:lnTo>
                  <a:pt x="1462" y="3426"/>
                </a:lnTo>
                <a:lnTo>
                  <a:pt x="1405" y="3468"/>
                </a:lnTo>
                <a:lnTo>
                  <a:pt x="1348" y="3511"/>
                </a:lnTo>
                <a:lnTo>
                  <a:pt x="1293" y="3556"/>
                </a:lnTo>
                <a:lnTo>
                  <a:pt x="1237" y="3603"/>
                </a:lnTo>
                <a:lnTo>
                  <a:pt x="1183" y="3651"/>
                </a:lnTo>
                <a:lnTo>
                  <a:pt x="1131" y="3702"/>
                </a:lnTo>
                <a:lnTo>
                  <a:pt x="1078" y="3753"/>
                </a:lnTo>
                <a:lnTo>
                  <a:pt x="1027" y="3807"/>
                </a:lnTo>
                <a:lnTo>
                  <a:pt x="976" y="3863"/>
                </a:lnTo>
                <a:lnTo>
                  <a:pt x="927" y="3920"/>
                </a:lnTo>
                <a:lnTo>
                  <a:pt x="880" y="3978"/>
                </a:lnTo>
                <a:lnTo>
                  <a:pt x="833" y="4038"/>
                </a:lnTo>
                <a:lnTo>
                  <a:pt x="786" y="4100"/>
                </a:lnTo>
                <a:lnTo>
                  <a:pt x="741" y="4163"/>
                </a:lnTo>
                <a:lnTo>
                  <a:pt x="698" y="4227"/>
                </a:lnTo>
                <a:lnTo>
                  <a:pt x="655" y="4293"/>
                </a:lnTo>
                <a:lnTo>
                  <a:pt x="613" y="4361"/>
                </a:lnTo>
                <a:lnTo>
                  <a:pt x="573" y="4429"/>
                </a:lnTo>
                <a:lnTo>
                  <a:pt x="533" y="4499"/>
                </a:lnTo>
                <a:lnTo>
                  <a:pt x="495" y="4570"/>
                </a:lnTo>
                <a:lnTo>
                  <a:pt x="458" y="4643"/>
                </a:lnTo>
                <a:lnTo>
                  <a:pt x="423" y="4717"/>
                </a:lnTo>
                <a:lnTo>
                  <a:pt x="388" y="4791"/>
                </a:lnTo>
                <a:lnTo>
                  <a:pt x="356" y="4868"/>
                </a:lnTo>
                <a:lnTo>
                  <a:pt x="324" y="4945"/>
                </a:lnTo>
                <a:lnTo>
                  <a:pt x="294" y="5024"/>
                </a:lnTo>
                <a:lnTo>
                  <a:pt x="265" y="5104"/>
                </a:lnTo>
                <a:lnTo>
                  <a:pt x="238" y="5185"/>
                </a:lnTo>
                <a:lnTo>
                  <a:pt x="211" y="5266"/>
                </a:lnTo>
                <a:lnTo>
                  <a:pt x="186" y="5349"/>
                </a:lnTo>
                <a:lnTo>
                  <a:pt x="163" y="5433"/>
                </a:lnTo>
                <a:lnTo>
                  <a:pt x="141" y="5518"/>
                </a:lnTo>
                <a:lnTo>
                  <a:pt x="121" y="5603"/>
                </a:lnTo>
                <a:lnTo>
                  <a:pt x="102" y="5690"/>
                </a:lnTo>
                <a:lnTo>
                  <a:pt x="85" y="5777"/>
                </a:lnTo>
                <a:lnTo>
                  <a:pt x="69" y="5866"/>
                </a:lnTo>
                <a:lnTo>
                  <a:pt x="54" y="5955"/>
                </a:lnTo>
                <a:lnTo>
                  <a:pt x="42" y="6045"/>
                </a:lnTo>
                <a:lnTo>
                  <a:pt x="31" y="6136"/>
                </a:lnTo>
                <a:lnTo>
                  <a:pt x="22" y="6227"/>
                </a:lnTo>
                <a:lnTo>
                  <a:pt x="14" y="6319"/>
                </a:lnTo>
                <a:lnTo>
                  <a:pt x="8" y="6413"/>
                </a:lnTo>
                <a:lnTo>
                  <a:pt x="4" y="6506"/>
                </a:lnTo>
                <a:lnTo>
                  <a:pt x="1" y="6600"/>
                </a:lnTo>
                <a:lnTo>
                  <a:pt x="0" y="6695"/>
                </a:lnTo>
                <a:lnTo>
                  <a:pt x="1" y="6796"/>
                </a:lnTo>
                <a:lnTo>
                  <a:pt x="5" y="6897"/>
                </a:lnTo>
                <a:lnTo>
                  <a:pt x="5364" y="6897"/>
                </a:lnTo>
                <a:lnTo>
                  <a:pt x="5366" y="6796"/>
                </a:lnTo>
                <a:lnTo>
                  <a:pt x="5367" y="6695"/>
                </a:lnTo>
                <a:lnTo>
                  <a:pt x="5367" y="6600"/>
                </a:lnTo>
                <a:lnTo>
                  <a:pt x="5364" y="6506"/>
                </a:lnTo>
                <a:lnTo>
                  <a:pt x="5359" y="6413"/>
                </a:lnTo>
                <a:lnTo>
                  <a:pt x="5353" y="6319"/>
                </a:lnTo>
                <a:lnTo>
                  <a:pt x="5346" y="6227"/>
                </a:lnTo>
                <a:lnTo>
                  <a:pt x="5337" y="6136"/>
                </a:lnTo>
                <a:lnTo>
                  <a:pt x="5325" y="6045"/>
                </a:lnTo>
                <a:lnTo>
                  <a:pt x="5313" y="5955"/>
                </a:lnTo>
                <a:lnTo>
                  <a:pt x="5298" y="5866"/>
                </a:lnTo>
                <a:lnTo>
                  <a:pt x="5283" y="5777"/>
                </a:lnTo>
                <a:lnTo>
                  <a:pt x="5266" y="5690"/>
                </a:lnTo>
                <a:lnTo>
                  <a:pt x="5247" y="5603"/>
                </a:lnTo>
                <a:lnTo>
                  <a:pt x="5226" y="5518"/>
                </a:lnTo>
                <a:lnTo>
                  <a:pt x="5205" y="5433"/>
                </a:lnTo>
                <a:lnTo>
                  <a:pt x="5181" y="5349"/>
                </a:lnTo>
                <a:lnTo>
                  <a:pt x="5157" y="5266"/>
                </a:lnTo>
                <a:lnTo>
                  <a:pt x="5131" y="5185"/>
                </a:lnTo>
                <a:lnTo>
                  <a:pt x="5103" y="5104"/>
                </a:lnTo>
                <a:lnTo>
                  <a:pt x="5073" y="5024"/>
                </a:lnTo>
                <a:lnTo>
                  <a:pt x="5043" y="4945"/>
                </a:lnTo>
                <a:lnTo>
                  <a:pt x="5012" y="4868"/>
                </a:lnTo>
                <a:lnTo>
                  <a:pt x="4979" y="4791"/>
                </a:lnTo>
                <a:lnTo>
                  <a:pt x="4945" y="4717"/>
                </a:lnTo>
                <a:lnTo>
                  <a:pt x="4909" y="4643"/>
                </a:lnTo>
                <a:lnTo>
                  <a:pt x="4872" y="4570"/>
                </a:lnTo>
                <a:lnTo>
                  <a:pt x="4834" y="4499"/>
                </a:lnTo>
                <a:lnTo>
                  <a:pt x="4796" y="4429"/>
                </a:lnTo>
                <a:lnTo>
                  <a:pt x="4755" y="4361"/>
                </a:lnTo>
                <a:lnTo>
                  <a:pt x="4713" y="4293"/>
                </a:lnTo>
                <a:lnTo>
                  <a:pt x="4671" y="4227"/>
                </a:lnTo>
                <a:lnTo>
                  <a:pt x="4627" y="4163"/>
                </a:lnTo>
                <a:lnTo>
                  <a:pt x="4582" y="4100"/>
                </a:lnTo>
                <a:lnTo>
                  <a:pt x="4536" y="4038"/>
                </a:lnTo>
                <a:lnTo>
                  <a:pt x="4489" y="3978"/>
                </a:lnTo>
                <a:lnTo>
                  <a:pt x="4440" y="3920"/>
                </a:lnTo>
                <a:lnTo>
                  <a:pt x="4391" y="3863"/>
                </a:lnTo>
                <a:lnTo>
                  <a:pt x="4340" y="3807"/>
                </a:lnTo>
                <a:lnTo>
                  <a:pt x="4290" y="3753"/>
                </a:lnTo>
                <a:lnTo>
                  <a:pt x="4238" y="3702"/>
                </a:lnTo>
                <a:lnTo>
                  <a:pt x="4184" y="3651"/>
                </a:lnTo>
                <a:lnTo>
                  <a:pt x="4130" y="3603"/>
                </a:lnTo>
                <a:lnTo>
                  <a:pt x="4076" y="3556"/>
                </a:lnTo>
                <a:lnTo>
                  <a:pt x="4020" y="3511"/>
                </a:lnTo>
                <a:lnTo>
                  <a:pt x="3963" y="3468"/>
                </a:lnTo>
                <a:lnTo>
                  <a:pt x="3906" y="3426"/>
                </a:lnTo>
                <a:lnTo>
                  <a:pt x="3848" y="3386"/>
                </a:lnTo>
                <a:lnTo>
                  <a:pt x="3788" y="3349"/>
                </a:lnTo>
                <a:lnTo>
                  <a:pt x="3728" y="3313"/>
                </a:lnTo>
                <a:lnTo>
                  <a:pt x="3668" y="3279"/>
                </a:lnTo>
                <a:lnTo>
                  <a:pt x="3607" y="3247"/>
                </a:lnTo>
                <a:lnTo>
                  <a:pt x="3545" y="3217"/>
                </a:lnTo>
                <a:lnTo>
                  <a:pt x="3482" y="3189"/>
                </a:lnTo>
                <a:lnTo>
                  <a:pt x="3419" y="3163"/>
                </a:lnTo>
                <a:lnTo>
                  <a:pt x="3355" y="3140"/>
                </a:lnTo>
                <a:lnTo>
                  <a:pt x="3290" y="3118"/>
                </a:lnTo>
                <a:lnTo>
                  <a:pt x="3225" y="3099"/>
                </a:lnTo>
                <a:lnTo>
                  <a:pt x="3159" y="3081"/>
                </a:lnTo>
                <a:lnTo>
                  <a:pt x="3093" y="3066"/>
                </a:lnTo>
                <a:lnTo>
                  <a:pt x="3025" y="3054"/>
                </a:lnTo>
                <a:lnTo>
                  <a:pt x="2958" y="3043"/>
                </a:lnTo>
                <a:lnTo>
                  <a:pt x="2891" y="3035"/>
                </a:lnTo>
                <a:lnTo>
                  <a:pt x="2822" y="3029"/>
                </a:lnTo>
                <a:lnTo>
                  <a:pt x="2753" y="3026"/>
                </a:lnTo>
                <a:lnTo>
                  <a:pt x="2684" y="3025"/>
                </a:lnTo>
                <a:close/>
                <a:moveTo>
                  <a:pt x="2708" y="2647"/>
                </a:moveTo>
                <a:lnTo>
                  <a:pt x="2708" y="2647"/>
                </a:lnTo>
                <a:lnTo>
                  <a:pt x="2743" y="2646"/>
                </a:lnTo>
                <a:lnTo>
                  <a:pt x="2778" y="2645"/>
                </a:lnTo>
                <a:lnTo>
                  <a:pt x="2813" y="2643"/>
                </a:lnTo>
                <a:lnTo>
                  <a:pt x="2847" y="2640"/>
                </a:lnTo>
                <a:lnTo>
                  <a:pt x="2882" y="2636"/>
                </a:lnTo>
                <a:lnTo>
                  <a:pt x="2915" y="2631"/>
                </a:lnTo>
                <a:lnTo>
                  <a:pt x="2949" y="2626"/>
                </a:lnTo>
                <a:lnTo>
                  <a:pt x="2982" y="2620"/>
                </a:lnTo>
                <a:lnTo>
                  <a:pt x="3014" y="2613"/>
                </a:lnTo>
                <a:lnTo>
                  <a:pt x="3047" y="2605"/>
                </a:lnTo>
                <a:lnTo>
                  <a:pt x="3079" y="2596"/>
                </a:lnTo>
                <a:lnTo>
                  <a:pt x="3112" y="2587"/>
                </a:lnTo>
                <a:lnTo>
                  <a:pt x="3144" y="2577"/>
                </a:lnTo>
                <a:lnTo>
                  <a:pt x="3175" y="2566"/>
                </a:lnTo>
                <a:lnTo>
                  <a:pt x="3205" y="2555"/>
                </a:lnTo>
                <a:lnTo>
                  <a:pt x="3236" y="2542"/>
                </a:lnTo>
                <a:lnTo>
                  <a:pt x="3266" y="2530"/>
                </a:lnTo>
                <a:lnTo>
                  <a:pt x="3297" y="2517"/>
                </a:lnTo>
                <a:lnTo>
                  <a:pt x="3326" y="2502"/>
                </a:lnTo>
                <a:lnTo>
                  <a:pt x="3355" y="2487"/>
                </a:lnTo>
                <a:lnTo>
                  <a:pt x="3383" y="2472"/>
                </a:lnTo>
                <a:lnTo>
                  <a:pt x="3411" y="2455"/>
                </a:lnTo>
                <a:lnTo>
                  <a:pt x="3439" y="2438"/>
                </a:lnTo>
                <a:lnTo>
                  <a:pt x="3466" y="2421"/>
                </a:lnTo>
                <a:lnTo>
                  <a:pt x="3493" y="2403"/>
                </a:lnTo>
                <a:lnTo>
                  <a:pt x="3519" y="2384"/>
                </a:lnTo>
                <a:lnTo>
                  <a:pt x="3545" y="2365"/>
                </a:lnTo>
                <a:lnTo>
                  <a:pt x="3571" y="2345"/>
                </a:lnTo>
                <a:lnTo>
                  <a:pt x="3596" y="2324"/>
                </a:lnTo>
                <a:lnTo>
                  <a:pt x="3619" y="2303"/>
                </a:lnTo>
                <a:lnTo>
                  <a:pt x="3643" y="2282"/>
                </a:lnTo>
                <a:lnTo>
                  <a:pt x="3667" y="2259"/>
                </a:lnTo>
                <a:lnTo>
                  <a:pt x="3689" y="2237"/>
                </a:lnTo>
                <a:lnTo>
                  <a:pt x="3711" y="2213"/>
                </a:lnTo>
                <a:lnTo>
                  <a:pt x="3733" y="2189"/>
                </a:lnTo>
                <a:lnTo>
                  <a:pt x="3754" y="2165"/>
                </a:lnTo>
                <a:lnTo>
                  <a:pt x="3774" y="2140"/>
                </a:lnTo>
                <a:lnTo>
                  <a:pt x="3795" y="2115"/>
                </a:lnTo>
                <a:lnTo>
                  <a:pt x="3814" y="2089"/>
                </a:lnTo>
                <a:lnTo>
                  <a:pt x="3832" y="2063"/>
                </a:lnTo>
                <a:lnTo>
                  <a:pt x="3850" y="2036"/>
                </a:lnTo>
                <a:lnTo>
                  <a:pt x="3868" y="2010"/>
                </a:lnTo>
                <a:lnTo>
                  <a:pt x="3884" y="1983"/>
                </a:lnTo>
                <a:lnTo>
                  <a:pt x="3900" y="1954"/>
                </a:lnTo>
                <a:lnTo>
                  <a:pt x="3915" y="1925"/>
                </a:lnTo>
                <a:lnTo>
                  <a:pt x="3930" y="1897"/>
                </a:lnTo>
                <a:lnTo>
                  <a:pt x="3944" y="1868"/>
                </a:lnTo>
                <a:lnTo>
                  <a:pt x="3957" y="1839"/>
                </a:lnTo>
                <a:lnTo>
                  <a:pt x="3970" y="1808"/>
                </a:lnTo>
                <a:lnTo>
                  <a:pt x="3981" y="1778"/>
                </a:lnTo>
                <a:lnTo>
                  <a:pt x="3993" y="1748"/>
                </a:lnTo>
                <a:lnTo>
                  <a:pt x="4003" y="1717"/>
                </a:lnTo>
                <a:lnTo>
                  <a:pt x="4012" y="1686"/>
                </a:lnTo>
                <a:lnTo>
                  <a:pt x="4021" y="1654"/>
                </a:lnTo>
                <a:lnTo>
                  <a:pt x="4029" y="1622"/>
                </a:lnTo>
                <a:lnTo>
                  <a:pt x="4036" y="1590"/>
                </a:lnTo>
                <a:lnTo>
                  <a:pt x="4042" y="1557"/>
                </a:lnTo>
                <a:lnTo>
                  <a:pt x="4048" y="1525"/>
                </a:lnTo>
                <a:lnTo>
                  <a:pt x="4052" y="1492"/>
                </a:lnTo>
                <a:lnTo>
                  <a:pt x="4057" y="1459"/>
                </a:lnTo>
                <a:lnTo>
                  <a:pt x="4060" y="1425"/>
                </a:lnTo>
                <a:lnTo>
                  <a:pt x="4062" y="1391"/>
                </a:lnTo>
                <a:lnTo>
                  <a:pt x="4063" y="1357"/>
                </a:lnTo>
                <a:lnTo>
                  <a:pt x="4063" y="1324"/>
                </a:lnTo>
                <a:lnTo>
                  <a:pt x="4063" y="1289"/>
                </a:lnTo>
                <a:lnTo>
                  <a:pt x="4062" y="1255"/>
                </a:lnTo>
                <a:lnTo>
                  <a:pt x="4060" y="1221"/>
                </a:lnTo>
                <a:lnTo>
                  <a:pt x="4057" y="1188"/>
                </a:lnTo>
                <a:lnTo>
                  <a:pt x="4052" y="1155"/>
                </a:lnTo>
                <a:lnTo>
                  <a:pt x="4048" y="1121"/>
                </a:lnTo>
                <a:lnTo>
                  <a:pt x="4042" y="1089"/>
                </a:lnTo>
                <a:lnTo>
                  <a:pt x="4036" y="1057"/>
                </a:lnTo>
                <a:lnTo>
                  <a:pt x="4029" y="1025"/>
                </a:lnTo>
                <a:lnTo>
                  <a:pt x="4021" y="993"/>
                </a:lnTo>
                <a:lnTo>
                  <a:pt x="4012" y="962"/>
                </a:lnTo>
                <a:lnTo>
                  <a:pt x="4003" y="930"/>
                </a:lnTo>
                <a:lnTo>
                  <a:pt x="3993" y="899"/>
                </a:lnTo>
                <a:lnTo>
                  <a:pt x="3981" y="868"/>
                </a:lnTo>
                <a:lnTo>
                  <a:pt x="3970" y="838"/>
                </a:lnTo>
                <a:lnTo>
                  <a:pt x="3957" y="809"/>
                </a:lnTo>
                <a:lnTo>
                  <a:pt x="3944" y="778"/>
                </a:lnTo>
                <a:lnTo>
                  <a:pt x="3930" y="750"/>
                </a:lnTo>
                <a:lnTo>
                  <a:pt x="3915" y="721"/>
                </a:lnTo>
                <a:lnTo>
                  <a:pt x="3900" y="693"/>
                </a:lnTo>
                <a:lnTo>
                  <a:pt x="3884" y="665"/>
                </a:lnTo>
                <a:lnTo>
                  <a:pt x="3868" y="638"/>
                </a:lnTo>
                <a:lnTo>
                  <a:pt x="3850" y="610"/>
                </a:lnTo>
                <a:lnTo>
                  <a:pt x="3832" y="584"/>
                </a:lnTo>
                <a:lnTo>
                  <a:pt x="3814" y="557"/>
                </a:lnTo>
                <a:lnTo>
                  <a:pt x="3795" y="532"/>
                </a:lnTo>
                <a:lnTo>
                  <a:pt x="3774" y="506"/>
                </a:lnTo>
                <a:lnTo>
                  <a:pt x="3754" y="481"/>
                </a:lnTo>
                <a:lnTo>
                  <a:pt x="3733" y="458"/>
                </a:lnTo>
                <a:lnTo>
                  <a:pt x="3711" y="433"/>
                </a:lnTo>
                <a:lnTo>
                  <a:pt x="3689" y="411"/>
                </a:lnTo>
                <a:lnTo>
                  <a:pt x="3667" y="388"/>
                </a:lnTo>
                <a:lnTo>
                  <a:pt x="3643" y="366"/>
                </a:lnTo>
                <a:lnTo>
                  <a:pt x="3619" y="344"/>
                </a:lnTo>
                <a:lnTo>
                  <a:pt x="3596" y="323"/>
                </a:lnTo>
                <a:lnTo>
                  <a:pt x="3571" y="303"/>
                </a:lnTo>
                <a:lnTo>
                  <a:pt x="3545" y="282"/>
                </a:lnTo>
                <a:lnTo>
                  <a:pt x="3519" y="263"/>
                </a:lnTo>
                <a:lnTo>
                  <a:pt x="3493" y="244"/>
                </a:lnTo>
                <a:lnTo>
                  <a:pt x="3466" y="226"/>
                </a:lnTo>
                <a:lnTo>
                  <a:pt x="3439" y="208"/>
                </a:lnTo>
                <a:lnTo>
                  <a:pt x="3411" y="191"/>
                </a:lnTo>
                <a:lnTo>
                  <a:pt x="3383" y="176"/>
                </a:lnTo>
                <a:lnTo>
                  <a:pt x="3355" y="160"/>
                </a:lnTo>
                <a:lnTo>
                  <a:pt x="3326" y="145"/>
                </a:lnTo>
                <a:lnTo>
                  <a:pt x="3297" y="131"/>
                </a:lnTo>
                <a:lnTo>
                  <a:pt x="3266" y="117"/>
                </a:lnTo>
                <a:lnTo>
                  <a:pt x="3236" y="104"/>
                </a:lnTo>
                <a:lnTo>
                  <a:pt x="3205" y="92"/>
                </a:lnTo>
                <a:lnTo>
                  <a:pt x="3175" y="80"/>
                </a:lnTo>
                <a:lnTo>
                  <a:pt x="3144" y="70"/>
                </a:lnTo>
                <a:lnTo>
                  <a:pt x="3112" y="60"/>
                </a:lnTo>
                <a:lnTo>
                  <a:pt x="3079" y="51"/>
                </a:lnTo>
                <a:lnTo>
                  <a:pt x="3047" y="42"/>
                </a:lnTo>
                <a:lnTo>
                  <a:pt x="3014" y="34"/>
                </a:lnTo>
                <a:lnTo>
                  <a:pt x="2982" y="27"/>
                </a:lnTo>
                <a:lnTo>
                  <a:pt x="2949" y="20"/>
                </a:lnTo>
                <a:lnTo>
                  <a:pt x="2915" y="15"/>
                </a:lnTo>
                <a:lnTo>
                  <a:pt x="2882" y="10"/>
                </a:lnTo>
                <a:lnTo>
                  <a:pt x="2847" y="7"/>
                </a:lnTo>
                <a:lnTo>
                  <a:pt x="2813" y="4"/>
                </a:lnTo>
                <a:lnTo>
                  <a:pt x="2778" y="1"/>
                </a:lnTo>
                <a:lnTo>
                  <a:pt x="2743" y="0"/>
                </a:lnTo>
                <a:lnTo>
                  <a:pt x="2708" y="0"/>
                </a:lnTo>
                <a:lnTo>
                  <a:pt x="2673" y="0"/>
                </a:lnTo>
                <a:lnTo>
                  <a:pt x="2639" y="1"/>
                </a:lnTo>
                <a:lnTo>
                  <a:pt x="2605" y="4"/>
                </a:lnTo>
                <a:lnTo>
                  <a:pt x="2570" y="7"/>
                </a:lnTo>
                <a:lnTo>
                  <a:pt x="2536" y="10"/>
                </a:lnTo>
                <a:lnTo>
                  <a:pt x="2503" y="15"/>
                </a:lnTo>
                <a:lnTo>
                  <a:pt x="2469" y="20"/>
                </a:lnTo>
                <a:lnTo>
                  <a:pt x="2436" y="27"/>
                </a:lnTo>
                <a:lnTo>
                  <a:pt x="2402" y="34"/>
                </a:lnTo>
                <a:lnTo>
                  <a:pt x="2370" y="42"/>
                </a:lnTo>
                <a:lnTo>
                  <a:pt x="2338" y="51"/>
                </a:lnTo>
                <a:lnTo>
                  <a:pt x="2306" y="60"/>
                </a:lnTo>
                <a:lnTo>
                  <a:pt x="2274" y="70"/>
                </a:lnTo>
                <a:lnTo>
                  <a:pt x="2243" y="80"/>
                </a:lnTo>
                <a:lnTo>
                  <a:pt x="2212" y="92"/>
                </a:lnTo>
                <a:lnTo>
                  <a:pt x="2181" y="104"/>
                </a:lnTo>
                <a:lnTo>
                  <a:pt x="2152" y="117"/>
                </a:lnTo>
                <a:lnTo>
                  <a:pt x="2121" y="131"/>
                </a:lnTo>
                <a:lnTo>
                  <a:pt x="2092" y="145"/>
                </a:lnTo>
                <a:lnTo>
                  <a:pt x="2063" y="160"/>
                </a:lnTo>
                <a:lnTo>
                  <a:pt x="2035" y="176"/>
                </a:lnTo>
                <a:lnTo>
                  <a:pt x="2007" y="191"/>
                </a:lnTo>
                <a:lnTo>
                  <a:pt x="1979" y="208"/>
                </a:lnTo>
                <a:lnTo>
                  <a:pt x="1952" y="226"/>
                </a:lnTo>
                <a:lnTo>
                  <a:pt x="1925" y="244"/>
                </a:lnTo>
                <a:lnTo>
                  <a:pt x="1899" y="263"/>
                </a:lnTo>
                <a:lnTo>
                  <a:pt x="1873" y="282"/>
                </a:lnTo>
                <a:lnTo>
                  <a:pt x="1847" y="303"/>
                </a:lnTo>
                <a:lnTo>
                  <a:pt x="1822" y="323"/>
                </a:lnTo>
                <a:lnTo>
                  <a:pt x="1797" y="344"/>
                </a:lnTo>
                <a:lnTo>
                  <a:pt x="1774" y="366"/>
                </a:lnTo>
                <a:lnTo>
                  <a:pt x="1751" y="388"/>
                </a:lnTo>
                <a:lnTo>
                  <a:pt x="1728" y="411"/>
                </a:lnTo>
                <a:lnTo>
                  <a:pt x="1706" y="433"/>
                </a:lnTo>
                <a:lnTo>
                  <a:pt x="1685" y="458"/>
                </a:lnTo>
                <a:lnTo>
                  <a:pt x="1664" y="481"/>
                </a:lnTo>
                <a:lnTo>
                  <a:pt x="1643" y="506"/>
                </a:lnTo>
                <a:lnTo>
                  <a:pt x="1623" y="532"/>
                </a:lnTo>
                <a:lnTo>
                  <a:pt x="1604" y="557"/>
                </a:lnTo>
                <a:lnTo>
                  <a:pt x="1586" y="584"/>
                </a:lnTo>
                <a:lnTo>
                  <a:pt x="1568" y="610"/>
                </a:lnTo>
                <a:lnTo>
                  <a:pt x="1550" y="638"/>
                </a:lnTo>
                <a:lnTo>
                  <a:pt x="1533" y="665"/>
                </a:lnTo>
                <a:lnTo>
                  <a:pt x="1517" y="693"/>
                </a:lnTo>
                <a:lnTo>
                  <a:pt x="1503" y="721"/>
                </a:lnTo>
                <a:lnTo>
                  <a:pt x="1488" y="750"/>
                </a:lnTo>
                <a:lnTo>
                  <a:pt x="1474" y="778"/>
                </a:lnTo>
                <a:lnTo>
                  <a:pt x="1461" y="809"/>
                </a:lnTo>
                <a:lnTo>
                  <a:pt x="1448" y="838"/>
                </a:lnTo>
                <a:lnTo>
                  <a:pt x="1436" y="868"/>
                </a:lnTo>
                <a:lnTo>
                  <a:pt x="1425" y="899"/>
                </a:lnTo>
                <a:lnTo>
                  <a:pt x="1415" y="930"/>
                </a:lnTo>
                <a:lnTo>
                  <a:pt x="1406" y="962"/>
                </a:lnTo>
                <a:lnTo>
                  <a:pt x="1397" y="993"/>
                </a:lnTo>
                <a:lnTo>
                  <a:pt x="1389" y="1025"/>
                </a:lnTo>
                <a:lnTo>
                  <a:pt x="1381" y="1057"/>
                </a:lnTo>
                <a:lnTo>
                  <a:pt x="1376" y="1089"/>
                </a:lnTo>
                <a:lnTo>
                  <a:pt x="1370" y="1121"/>
                </a:lnTo>
                <a:lnTo>
                  <a:pt x="1366" y="1155"/>
                </a:lnTo>
                <a:lnTo>
                  <a:pt x="1361" y="1188"/>
                </a:lnTo>
                <a:lnTo>
                  <a:pt x="1358" y="1221"/>
                </a:lnTo>
                <a:lnTo>
                  <a:pt x="1355" y="1255"/>
                </a:lnTo>
                <a:lnTo>
                  <a:pt x="1354" y="1289"/>
                </a:lnTo>
                <a:lnTo>
                  <a:pt x="1354" y="1324"/>
                </a:lnTo>
                <a:lnTo>
                  <a:pt x="1354" y="1357"/>
                </a:lnTo>
                <a:lnTo>
                  <a:pt x="1355" y="1391"/>
                </a:lnTo>
                <a:lnTo>
                  <a:pt x="1358" y="1425"/>
                </a:lnTo>
                <a:lnTo>
                  <a:pt x="1361" y="1459"/>
                </a:lnTo>
                <a:lnTo>
                  <a:pt x="1366" y="1492"/>
                </a:lnTo>
                <a:lnTo>
                  <a:pt x="1370" y="1525"/>
                </a:lnTo>
                <a:lnTo>
                  <a:pt x="1376" y="1557"/>
                </a:lnTo>
                <a:lnTo>
                  <a:pt x="1381" y="1590"/>
                </a:lnTo>
                <a:lnTo>
                  <a:pt x="1389" y="1622"/>
                </a:lnTo>
                <a:lnTo>
                  <a:pt x="1397" y="1654"/>
                </a:lnTo>
                <a:lnTo>
                  <a:pt x="1406" y="1686"/>
                </a:lnTo>
                <a:lnTo>
                  <a:pt x="1415" y="1717"/>
                </a:lnTo>
                <a:lnTo>
                  <a:pt x="1425" y="1748"/>
                </a:lnTo>
                <a:lnTo>
                  <a:pt x="1436" y="1778"/>
                </a:lnTo>
                <a:lnTo>
                  <a:pt x="1448" y="1808"/>
                </a:lnTo>
                <a:lnTo>
                  <a:pt x="1461" y="1839"/>
                </a:lnTo>
                <a:lnTo>
                  <a:pt x="1474" y="1868"/>
                </a:lnTo>
                <a:lnTo>
                  <a:pt x="1488" y="1897"/>
                </a:lnTo>
                <a:lnTo>
                  <a:pt x="1503" y="1925"/>
                </a:lnTo>
                <a:lnTo>
                  <a:pt x="1517" y="1954"/>
                </a:lnTo>
                <a:lnTo>
                  <a:pt x="1533" y="1983"/>
                </a:lnTo>
                <a:lnTo>
                  <a:pt x="1550" y="2010"/>
                </a:lnTo>
                <a:lnTo>
                  <a:pt x="1568" y="2036"/>
                </a:lnTo>
                <a:lnTo>
                  <a:pt x="1586" y="2063"/>
                </a:lnTo>
                <a:lnTo>
                  <a:pt x="1604" y="2089"/>
                </a:lnTo>
                <a:lnTo>
                  <a:pt x="1623" y="2115"/>
                </a:lnTo>
                <a:lnTo>
                  <a:pt x="1643" y="2140"/>
                </a:lnTo>
                <a:lnTo>
                  <a:pt x="1664" y="2165"/>
                </a:lnTo>
                <a:lnTo>
                  <a:pt x="1685" y="2189"/>
                </a:lnTo>
                <a:lnTo>
                  <a:pt x="1706" y="2213"/>
                </a:lnTo>
                <a:lnTo>
                  <a:pt x="1728" y="2237"/>
                </a:lnTo>
                <a:lnTo>
                  <a:pt x="1751" y="2259"/>
                </a:lnTo>
                <a:lnTo>
                  <a:pt x="1774" y="2282"/>
                </a:lnTo>
                <a:lnTo>
                  <a:pt x="1797" y="2303"/>
                </a:lnTo>
                <a:lnTo>
                  <a:pt x="1822" y="2324"/>
                </a:lnTo>
                <a:lnTo>
                  <a:pt x="1847" y="2345"/>
                </a:lnTo>
                <a:lnTo>
                  <a:pt x="1873" y="2365"/>
                </a:lnTo>
                <a:lnTo>
                  <a:pt x="1899" y="2384"/>
                </a:lnTo>
                <a:lnTo>
                  <a:pt x="1925" y="2403"/>
                </a:lnTo>
                <a:lnTo>
                  <a:pt x="1952" y="2421"/>
                </a:lnTo>
                <a:lnTo>
                  <a:pt x="1979" y="2438"/>
                </a:lnTo>
                <a:lnTo>
                  <a:pt x="2007" y="2455"/>
                </a:lnTo>
                <a:lnTo>
                  <a:pt x="2035" y="2472"/>
                </a:lnTo>
                <a:lnTo>
                  <a:pt x="2063" y="2487"/>
                </a:lnTo>
                <a:lnTo>
                  <a:pt x="2092" y="2502"/>
                </a:lnTo>
                <a:lnTo>
                  <a:pt x="2121" y="2517"/>
                </a:lnTo>
                <a:lnTo>
                  <a:pt x="2152" y="2530"/>
                </a:lnTo>
                <a:lnTo>
                  <a:pt x="2181" y="2542"/>
                </a:lnTo>
                <a:lnTo>
                  <a:pt x="2212" y="2555"/>
                </a:lnTo>
                <a:lnTo>
                  <a:pt x="2243" y="2566"/>
                </a:lnTo>
                <a:lnTo>
                  <a:pt x="2274" y="2577"/>
                </a:lnTo>
                <a:lnTo>
                  <a:pt x="2306" y="2587"/>
                </a:lnTo>
                <a:lnTo>
                  <a:pt x="2338" y="2596"/>
                </a:lnTo>
                <a:lnTo>
                  <a:pt x="2370" y="2605"/>
                </a:lnTo>
                <a:lnTo>
                  <a:pt x="2402" y="2613"/>
                </a:lnTo>
                <a:lnTo>
                  <a:pt x="2436" y="2620"/>
                </a:lnTo>
                <a:lnTo>
                  <a:pt x="2469" y="2626"/>
                </a:lnTo>
                <a:lnTo>
                  <a:pt x="2503" y="2631"/>
                </a:lnTo>
                <a:lnTo>
                  <a:pt x="2536" y="2636"/>
                </a:lnTo>
                <a:lnTo>
                  <a:pt x="2570" y="2640"/>
                </a:lnTo>
                <a:lnTo>
                  <a:pt x="2605" y="2643"/>
                </a:lnTo>
                <a:lnTo>
                  <a:pt x="2639" y="2645"/>
                </a:lnTo>
                <a:lnTo>
                  <a:pt x="2673" y="2646"/>
                </a:lnTo>
                <a:lnTo>
                  <a:pt x="2708" y="2647"/>
                </a:lnTo>
                <a:close/>
              </a:path>
            </a:pathLst>
          </a:custGeom>
          <a:solidFill>
            <a:schemeClr val="accent1"/>
          </a:solidFill>
          <a:ln>
            <a:noFill/>
          </a:ln>
        </p:spPr>
        <p:txBody>
          <a:bodyPr lIns="112864" tIns="56432" rIns="112864" bIns="56432"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cxnSp>
        <p:nvCxnSpPr>
          <p:cNvPr id="26" name="直接箭头连接符 25"/>
          <p:cNvCxnSpPr/>
          <p:nvPr/>
        </p:nvCxnSpPr>
        <p:spPr>
          <a:xfrm flipV="1">
            <a:off x="4789394" y="2500893"/>
            <a:ext cx="1216924" cy="1"/>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p:nvPr/>
        </p:nvCxnSpPr>
        <p:spPr>
          <a:xfrm>
            <a:off x="1990750" y="4647689"/>
            <a:ext cx="1216800" cy="0"/>
          </a:xfrm>
          <a:prstGeom prst="straightConnector1">
            <a:avLst/>
          </a:prstGeom>
          <a:ln>
            <a:tailEnd type="arrow" w="med" len="med"/>
          </a:ln>
        </p:spPr>
        <p:style>
          <a:lnRef idx="2">
            <a:schemeClr val="accent2"/>
          </a:lnRef>
          <a:fillRef idx="0">
            <a:schemeClr val="accent2"/>
          </a:fillRef>
          <a:effectRef idx="1">
            <a:schemeClr val="accent2"/>
          </a:effectRef>
          <a:fontRef idx="minor">
            <a:schemeClr val="tx1"/>
          </a:fontRef>
        </p:style>
      </p:cxnSp>
      <p:cxnSp>
        <p:nvCxnSpPr>
          <p:cNvPr id="28" name="直接箭头连接符 27"/>
          <p:cNvCxnSpPr/>
          <p:nvPr/>
        </p:nvCxnSpPr>
        <p:spPr>
          <a:xfrm flipV="1">
            <a:off x="4986418" y="4679041"/>
            <a:ext cx="1216800" cy="12703"/>
          </a:xfrm>
          <a:prstGeom prst="straightConnector1">
            <a:avLst/>
          </a:prstGeom>
          <a:ln>
            <a:tailEnd type="arrow" w="med" len="med"/>
          </a:ln>
        </p:spPr>
        <p:style>
          <a:lnRef idx="3">
            <a:schemeClr val="accent5"/>
          </a:lnRef>
          <a:fillRef idx="0">
            <a:schemeClr val="accent5"/>
          </a:fillRef>
          <a:effectRef idx="2">
            <a:schemeClr val="accent5"/>
          </a:effectRef>
          <a:fontRef idx="minor">
            <a:schemeClr val="tx1"/>
          </a:fontRef>
        </p:style>
      </p:cxnSp>
      <p:sp>
        <p:nvSpPr>
          <p:cNvPr id="29" name=" 15"/>
          <p:cNvSpPr/>
          <p:nvPr/>
        </p:nvSpPr>
        <p:spPr>
          <a:xfrm>
            <a:off x="2452898" y="3964722"/>
            <a:ext cx="431744" cy="473184"/>
          </a:xfrm>
          <a:custGeom>
            <a:avLst/>
            <a:gdLst>
              <a:gd name="connsiteX0" fmla="*/ 331068 w 1208088"/>
              <a:gd name="connsiteY0" fmla="*/ 665573 h 1452563"/>
              <a:gd name="connsiteX1" fmla="*/ 508820 w 1208088"/>
              <a:gd name="connsiteY1" fmla="*/ 932822 h 1452563"/>
              <a:gd name="connsiteX2" fmla="*/ 369158 w 1208088"/>
              <a:gd name="connsiteY2" fmla="*/ 932822 h 1452563"/>
              <a:gd name="connsiteX3" fmla="*/ 369158 w 1208088"/>
              <a:gd name="connsiteY3" fmla="*/ 983727 h 1452563"/>
              <a:gd name="connsiteX4" fmla="*/ 534213 w 1208088"/>
              <a:gd name="connsiteY4" fmla="*/ 983727 h 1452563"/>
              <a:gd name="connsiteX5" fmla="*/ 534213 w 1208088"/>
              <a:gd name="connsiteY5" fmla="*/ 1034632 h 1452563"/>
              <a:gd name="connsiteX6" fmla="*/ 369158 w 1208088"/>
              <a:gd name="connsiteY6" fmla="*/ 1034632 h 1452563"/>
              <a:gd name="connsiteX7" fmla="*/ 369158 w 1208088"/>
              <a:gd name="connsiteY7" fmla="*/ 1085536 h 1452563"/>
              <a:gd name="connsiteX8" fmla="*/ 534213 w 1208088"/>
              <a:gd name="connsiteY8" fmla="*/ 1085536 h 1452563"/>
              <a:gd name="connsiteX9" fmla="*/ 534213 w 1208088"/>
              <a:gd name="connsiteY9" fmla="*/ 1238250 h 1452563"/>
              <a:gd name="connsiteX10" fmla="*/ 673875 w 1208088"/>
              <a:gd name="connsiteY10" fmla="*/ 1238250 h 1452563"/>
              <a:gd name="connsiteX11" fmla="*/ 673875 w 1208088"/>
              <a:gd name="connsiteY11" fmla="*/ 1085536 h 1452563"/>
              <a:gd name="connsiteX12" fmla="*/ 864324 w 1208088"/>
              <a:gd name="connsiteY12" fmla="*/ 1085536 h 1452563"/>
              <a:gd name="connsiteX13" fmla="*/ 864324 w 1208088"/>
              <a:gd name="connsiteY13" fmla="*/ 1034632 h 1452563"/>
              <a:gd name="connsiteX14" fmla="*/ 673875 w 1208088"/>
              <a:gd name="connsiteY14" fmla="*/ 1034632 h 1452563"/>
              <a:gd name="connsiteX15" fmla="*/ 673875 w 1208088"/>
              <a:gd name="connsiteY15" fmla="*/ 983727 h 1452563"/>
              <a:gd name="connsiteX16" fmla="*/ 864324 w 1208088"/>
              <a:gd name="connsiteY16" fmla="*/ 983727 h 1452563"/>
              <a:gd name="connsiteX17" fmla="*/ 864324 w 1208088"/>
              <a:gd name="connsiteY17" fmla="*/ 932822 h 1452563"/>
              <a:gd name="connsiteX18" fmla="*/ 699268 w 1208088"/>
              <a:gd name="connsiteY18" fmla="*/ 932822 h 1452563"/>
              <a:gd name="connsiteX19" fmla="*/ 877020 w 1208088"/>
              <a:gd name="connsiteY19" fmla="*/ 665573 h 1452563"/>
              <a:gd name="connsiteX20" fmla="*/ 737358 w 1208088"/>
              <a:gd name="connsiteY20" fmla="*/ 665573 h 1452563"/>
              <a:gd name="connsiteX21" fmla="*/ 597696 w 1208088"/>
              <a:gd name="connsiteY21" fmla="*/ 881918 h 1452563"/>
              <a:gd name="connsiteX22" fmla="*/ 458034 w 1208088"/>
              <a:gd name="connsiteY22" fmla="*/ 665573 h 1452563"/>
              <a:gd name="connsiteX23" fmla="*/ 331068 w 1208088"/>
              <a:gd name="connsiteY23" fmla="*/ 665573 h 1452563"/>
              <a:gd name="connsiteX24" fmla="*/ 719206 w 1208088"/>
              <a:gd name="connsiteY24" fmla="*/ 0 h 1452563"/>
              <a:gd name="connsiteX25" fmla="*/ 727454 w 1208088"/>
              <a:gd name="connsiteY25" fmla="*/ 317 h 1452563"/>
              <a:gd name="connsiteX26" fmla="*/ 736654 w 1208088"/>
              <a:gd name="connsiteY26" fmla="*/ 952 h 1452563"/>
              <a:gd name="connsiteX27" fmla="*/ 746172 w 1208088"/>
              <a:gd name="connsiteY27" fmla="*/ 2538 h 1452563"/>
              <a:gd name="connsiteX28" fmla="*/ 756641 w 1208088"/>
              <a:gd name="connsiteY28" fmla="*/ 4125 h 1452563"/>
              <a:gd name="connsiteX29" fmla="*/ 767428 w 1208088"/>
              <a:gd name="connsiteY29" fmla="*/ 6028 h 1452563"/>
              <a:gd name="connsiteX30" fmla="*/ 778849 w 1208088"/>
              <a:gd name="connsiteY30" fmla="*/ 8567 h 1452563"/>
              <a:gd name="connsiteX31" fmla="*/ 791222 w 1208088"/>
              <a:gd name="connsiteY31" fmla="*/ 11422 h 1452563"/>
              <a:gd name="connsiteX32" fmla="*/ 804546 w 1208088"/>
              <a:gd name="connsiteY32" fmla="*/ 14913 h 1452563"/>
              <a:gd name="connsiteX33" fmla="*/ 818822 w 1208088"/>
              <a:gd name="connsiteY33" fmla="*/ 18720 h 1452563"/>
              <a:gd name="connsiteX34" fmla="*/ 833416 w 1208088"/>
              <a:gd name="connsiteY34" fmla="*/ 23480 h 1452563"/>
              <a:gd name="connsiteX35" fmla="*/ 829609 w 1208088"/>
              <a:gd name="connsiteY35" fmla="*/ 36171 h 1452563"/>
              <a:gd name="connsiteX36" fmla="*/ 825802 w 1208088"/>
              <a:gd name="connsiteY36" fmla="*/ 48228 h 1452563"/>
              <a:gd name="connsiteX37" fmla="*/ 818188 w 1208088"/>
              <a:gd name="connsiteY37" fmla="*/ 70439 h 1452563"/>
              <a:gd name="connsiteX38" fmla="*/ 810256 w 1208088"/>
              <a:gd name="connsiteY38" fmla="*/ 91063 h 1452563"/>
              <a:gd name="connsiteX39" fmla="*/ 802960 w 1208088"/>
              <a:gd name="connsiteY39" fmla="*/ 108831 h 1452563"/>
              <a:gd name="connsiteX40" fmla="*/ 795663 w 1208088"/>
              <a:gd name="connsiteY40" fmla="*/ 125013 h 1452563"/>
              <a:gd name="connsiteX41" fmla="*/ 788684 w 1208088"/>
              <a:gd name="connsiteY41" fmla="*/ 138974 h 1452563"/>
              <a:gd name="connsiteX42" fmla="*/ 782021 w 1208088"/>
              <a:gd name="connsiteY42" fmla="*/ 151983 h 1452563"/>
              <a:gd name="connsiteX43" fmla="*/ 775994 w 1208088"/>
              <a:gd name="connsiteY43" fmla="*/ 163405 h 1452563"/>
              <a:gd name="connsiteX44" fmla="*/ 764572 w 1208088"/>
              <a:gd name="connsiteY44" fmla="*/ 183077 h 1452563"/>
              <a:gd name="connsiteX45" fmla="*/ 760131 w 1208088"/>
              <a:gd name="connsiteY45" fmla="*/ 191644 h 1452563"/>
              <a:gd name="connsiteX46" fmla="*/ 756007 w 1208088"/>
              <a:gd name="connsiteY46" fmla="*/ 200211 h 1452563"/>
              <a:gd name="connsiteX47" fmla="*/ 752517 w 1208088"/>
              <a:gd name="connsiteY47" fmla="*/ 207826 h 1452563"/>
              <a:gd name="connsiteX48" fmla="*/ 749662 w 1208088"/>
              <a:gd name="connsiteY48" fmla="*/ 215759 h 1452563"/>
              <a:gd name="connsiteX49" fmla="*/ 748393 w 1208088"/>
              <a:gd name="connsiteY49" fmla="*/ 219566 h 1452563"/>
              <a:gd name="connsiteX50" fmla="*/ 747441 w 1208088"/>
              <a:gd name="connsiteY50" fmla="*/ 223374 h 1452563"/>
              <a:gd name="connsiteX51" fmla="*/ 746806 w 1208088"/>
              <a:gd name="connsiteY51" fmla="*/ 227181 h 1452563"/>
              <a:gd name="connsiteX52" fmla="*/ 746489 w 1208088"/>
              <a:gd name="connsiteY52" fmla="*/ 231623 h 1452563"/>
              <a:gd name="connsiteX53" fmla="*/ 748076 w 1208088"/>
              <a:gd name="connsiteY53" fmla="*/ 231623 h 1452563"/>
              <a:gd name="connsiteX54" fmla="*/ 750931 w 1208088"/>
              <a:gd name="connsiteY54" fmla="*/ 231623 h 1452563"/>
              <a:gd name="connsiteX55" fmla="*/ 753786 w 1208088"/>
              <a:gd name="connsiteY55" fmla="*/ 231940 h 1452563"/>
              <a:gd name="connsiteX56" fmla="*/ 756324 w 1208088"/>
              <a:gd name="connsiteY56" fmla="*/ 232258 h 1452563"/>
              <a:gd name="connsiteX57" fmla="*/ 758862 w 1208088"/>
              <a:gd name="connsiteY57" fmla="*/ 233210 h 1452563"/>
              <a:gd name="connsiteX58" fmla="*/ 761400 w 1208088"/>
              <a:gd name="connsiteY58" fmla="*/ 233844 h 1452563"/>
              <a:gd name="connsiteX59" fmla="*/ 763621 w 1208088"/>
              <a:gd name="connsiteY59" fmla="*/ 234796 h 1452563"/>
              <a:gd name="connsiteX60" fmla="*/ 765842 w 1208088"/>
              <a:gd name="connsiteY60" fmla="*/ 236065 h 1452563"/>
              <a:gd name="connsiteX61" fmla="*/ 768062 w 1208088"/>
              <a:gd name="connsiteY61" fmla="*/ 237334 h 1452563"/>
              <a:gd name="connsiteX62" fmla="*/ 769966 w 1208088"/>
              <a:gd name="connsiteY62" fmla="*/ 238921 h 1452563"/>
              <a:gd name="connsiteX63" fmla="*/ 771552 w 1208088"/>
              <a:gd name="connsiteY63" fmla="*/ 240190 h 1452563"/>
              <a:gd name="connsiteX64" fmla="*/ 772821 w 1208088"/>
              <a:gd name="connsiteY64" fmla="*/ 242094 h 1452563"/>
              <a:gd name="connsiteX65" fmla="*/ 774090 w 1208088"/>
              <a:gd name="connsiteY65" fmla="*/ 243680 h 1452563"/>
              <a:gd name="connsiteX66" fmla="*/ 775042 w 1208088"/>
              <a:gd name="connsiteY66" fmla="*/ 245901 h 1452563"/>
              <a:gd name="connsiteX67" fmla="*/ 775676 w 1208088"/>
              <a:gd name="connsiteY67" fmla="*/ 247805 h 1452563"/>
              <a:gd name="connsiteX68" fmla="*/ 775994 w 1208088"/>
              <a:gd name="connsiteY68" fmla="*/ 249709 h 1452563"/>
              <a:gd name="connsiteX69" fmla="*/ 776311 w 1208088"/>
              <a:gd name="connsiteY69" fmla="*/ 251930 h 1452563"/>
              <a:gd name="connsiteX70" fmla="*/ 776311 w 1208088"/>
              <a:gd name="connsiteY70" fmla="*/ 253834 h 1452563"/>
              <a:gd name="connsiteX71" fmla="*/ 775676 w 1208088"/>
              <a:gd name="connsiteY71" fmla="*/ 255420 h 1452563"/>
              <a:gd name="connsiteX72" fmla="*/ 775359 w 1208088"/>
              <a:gd name="connsiteY72" fmla="*/ 257324 h 1452563"/>
              <a:gd name="connsiteX73" fmla="*/ 774407 w 1208088"/>
              <a:gd name="connsiteY73" fmla="*/ 258910 h 1452563"/>
              <a:gd name="connsiteX74" fmla="*/ 773456 w 1208088"/>
              <a:gd name="connsiteY74" fmla="*/ 260497 h 1452563"/>
              <a:gd name="connsiteX75" fmla="*/ 772186 w 1208088"/>
              <a:gd name="connsiteY75" fmla="*/ 262083 h 1452563"/>
              <a:gd name="connsiteX76" fmla="*/ 769331 w 1208088"/>
              <a:gd name="connsiteY76" fmla="*/ 265256 h 1452563"/>
              <a:gd name="connsiteX77" fmla="*/ 765524 w 1208088"/>
              <a:gd name="connsiteY77" fmla="*/ 267794 h 1452563"/>
              <a:gd name="connsiteX78" fmla="*/ 761717 w 1208088"/>
              <a:gd name="connsiteY78" fmla="*/ 269698 h 1452563"/>
              <a:gd name="connsiteX79" fmla="*/ 756958 w 1208088"/>
              <a:gd name="connsiteY79" fmla="*/ 270967 h 1452563"/>
              <a:gd name="connsiteX80" fmla="*/ 752200 w 1208088"/>
              <a:gd name="connsiteY80" fmla="*/ 271919 h 1452563"/>
              <a:gd name="connsiteX81" fmla="*/ 756324 w 1208088"/>
              <a:gd name="connsiteY81" fmla="*/ 284611 h 1452563"/>
              <a:gd name="connsiteX82" fmla="*/ 757910 w 1208088"/>
              <a:gd name="connsiteY82" fmla="*/ 289053 h 1452563"/>
              <a:gd name="connsiteX83" fmla="*/ 760448 w 1208088"/>
              <a:gd name="connsiteY83" fmla="*/ 293812 h 1452563"/>
              <a:gd name="connsiteX84" fmla="*/ 763621 w 1208088"/>
              <a:gd name="connsiteY84" fmla="*/ 299206 h 1452563"/>
              <a:gd name="connsiteX85" fmla="*/ 768062 w 1208088"/>
              <a:gd name="connsiteY85" fmla="*/ 304283 h 1452563"/>
              <a:gd name="connsiteX86" fmla="*/ 772504 w 1208088"/>
              <a:gd name="connsiteY86" fmla="*/ 309677 h 1452563"/>
              <a:gd name="connsiteX87" fmla="*/ 777580 w 1208088"/>
              <a:gd name="connsiteY87" fmla="*/ 315706 h 1452563"/>
              <a:gd name="connsiteX88" fmla="*/ 783608 w 1208088"/>
              <a:gd name="connsiteY88" fmla="*/ 321417 h 1452563"/>
              <a:gd name="connsiteX89" fmla="*/ 789952 w 1208088"/>
              <a:gd name="connsiteY89" fmla="*/ 327445 h 1452563"/>
              <a:gd name="connsiteX90" fmla="*/ 796615 w 1208088"/>
              <a:gd name="connsiteY90" fmla="*/ 333791 h 1452563"/>
              <a:gd name="connsiteX91" fmla="*/ 803912 w 1208088"/>
              <a:gd name="connsiteY91" fmla="*/ 339820 h 1452563"/>
              <a:gd name="connsiteX92" fmla="*/ 819774 w 1208088"/>
              <a:gd name="connsiteY92" fmla="*/ 353146 h 1452563"/>
              <a:gd name="connsiteX93" fmla="*/ 836588 w 1208088"/>
              <a:gd name="connsiteY93" fmla="*/ 366155 h 1452563"/>
              <a:gd name="connsiteX94" fmla="*/ 854672 w 1208088"/>
              <a:gd name="connsiteY94" fmla="*/ 379798 h 1452563"/>
              <a:gd name="connsiteX95" fmla="*/ 891472 w 1208088"/>
              <a:gd name="connsiteY95" fmla="*/ 407720 h 1452563"/>
              <a:gd name="connsiteX96" fmla="*/ 928274 w 1208088"/>
              <a:gd name="connsiteY96" fmla="*/ 435008 h 1452563"/>
              <a:gd name="connsiteX97" fmla="*/ 945405 w 1208088"/>
              <a:gd name="connsiteY97" fmla="*/ 448334 h 1452563"/>
              <a:gd name="connsiteX98" fmla="*/ 961902 w 1208088"/>
              <a:gd name="connsiteY98" fmla="*/ 461343 h 1452563"/>
              <a:gd name="connsiteX99" fmla="*/ 976496 w 1208088"/>
              <a:gd name="connsiteY99" fmla="*/ 474034 h 1452563"/>
              <a:gd name="connsiteX100" fmla="*/ 983158 w 1208088"/>
              <a:gd name="connsiteY100" fmla="*/ 479746 h 1452563"/>
              <a:gd name="connsiteX101" fmla="*/ 989186 w 1208088"/>
              <a:gd name="connsiteY101" fmla="*/ 485457 h 1452563"/>
              <a:gd name="connsiteX102" fmla="*/ 996482 w 1208088"/>
              <a:gd name="connsiteY102" fmla="*/ 493072 h 1452563"/>
              <a:gd name="connsiteX103" fmla="*/ 1003779 w 1208088"/>
              <a:gd name="connsiteY103" fmla="*/ 501004 h 1452563"/>
              <a:gd name="connsiteX104" fmla="*/ 1011393 w 1208088"/>
              <a:gd name="connsiteY104" fmla="*/ 510206 h 1452563"/>
              <a:gd name="connsiteX105" fmla="*/ 1019007 w 1208088"/>
              <a:gd name="connsiteY105" fmla="*/ 519725 h 1452563"/>
              <a:gd name="connsiteX106" fmla="*/ 1026938 w 1208088"/>
              <a:gd name="connsiteY106" fmla="*/ 530830 h 1452563"/>
              <a:gd name="connsiteX107" fmla="*/ 1034552 w 1208088"/>
              <a:gd name="connsiteY107" fmla="*/ 542252 h 1452563"/>
              <a:gd name="connsiteX108" fmla="*/ 1042801 w 1208088"/>
              <a:gd name="connsiteY108" fmla="*/ 554309 h 1452563"/>
              <a:gd name="connsiteX109" fmla="*/ 1050732 w 1208088"/>
              <a:gd name="connsiteY109" fmla="*/ 567318 h 1452563"/>
              <a:gd name="connsiteX110" fmla="*/ 1058663 w 1208088"/>
              <a:gd name="connsiteY110" fmla="*/ 581279 h 1452563"/>
              <a:gd name="connsiteX111" fmla="*/ 1066912 w 1208088"/>
              <a:gd name="connsiteY111" fmla="*/ 595557 h 1452563"/>
              <a:gd name="connsiteX112" fmla="*/ 1074843 w 1208088"/>
              <a:gd name="connsiteY112" fmla="*/ 610153 h 1452563"/>
              <a:gd name="connsiteX113" fmla="*/ 1083092 w 1208088"/>
              <a:gd name="connsiteY113" fmla="*/ 626017 h 1452563"/>
              <a:gd name="connsiteX114" fmla="*/ 1091023 w 1208088"/>
              <a:gd name="connsiteY114" fmla="*/ 641882 h 1452563"/>
              <a:gd name="connsiteX115" fmla="*/ 1098954 w 1208088"/>
              <a:gd name="connsiteY115" fmla="*/ 658698 h 1452563"/>
              <a:gd name="connsiteX116" fmla="*/ 1106568 w 1208088"/>
              <a:gd name="connsiteY116" fmla="*/ 675832 h 1452563"/>
              <a:gd name="connsiteX117" fmla="*/ 1114499 w 1208088"/>
              <a:gd name="connsiteY117" fmla="*/ 693283 h 1452563"/>
              <a:gd name="connsiteX118" fmla="*/ 1122113 w 1208088"/>
              <a:gd name="connsiteY118" fmla="*/ 711369 h 1452563"/>
              <a:gd name="connsiteX119" fmla="*/ 1129727 w 1208088"/>
              <a:gd name="connsiteY119" fmla="*/ 729772 h 1452563"/>
              <a:gd name="connsiteX120" fmla="*/ 1136707 w 1208088"/>
              <a:gd name="connsiteY120" fmla="*/ 748492 h 1452563"/>
              <a:gd name="connsiteX121" fmla="*/ 1143686 w 1208088"/>
              <a:gd name="connsiteY121" fmla="*/ 768164 h 1452563"/>
              <a:gd name="connsiteX122" fmla="*/ 1150348 w 1208088"/>
              <a:gd name="connsiteY122" fmla="*/ 787519 h 1452563"/>
              <a:gd name="connsiteX123" fmla="*/ 1157011 w 1208088"/>
              <a:gd name="connsiteY123" fmla="*/ 807191 h 1452563"/>
              <a:gd name="connsiteX124" fmla="*/ 1163038 w 1208088"/>
              <a:gd name="connsiteY124" fmla="*/ 826863 h 1452563"/>
              <a:gd name="connsiteX125" fmla="*/ 1169066 w 1208088"/>
              <a:gd name="connsiteY125" fmla="*/ 847170 h 1452563"/>
              <a:gd name="connsiteX126" fmla="*/ 1174460 w 1208088"/>
              <a:gd name="connsiteY126" fmla="*/ 867477 h 1452563"/>
              <a:gd name="connsiteX127" fmla="*/ 1179853 w 1208088"/>
              <a:gd name="connsiteY127" fmla="*/ 887783 h 1452563"/>
              <a:gd name="connsiteX128" fmla="*/ 1184929 w 1208088"/>
              <a:gd name="connsiteY128" fmla="*/ 908407 h 1452563"/>
              <a:gd name="connsiteX129" fmla="*/ 1189370 w 1208088"/>
              <a:gd name="connsiteY129" fmla="*/ 929031 h 1452563"/>
              <a:gd name="connsiteX130" fmla="*/ 1193177 w 1208088"/>
              <a:gd name="connsiteY130" fmla="*/ 949655 h 1452563"/>
              <a:gd name="connsiteX131" fmla="*/ 1196667 w 1208088"/>
              <a:gd name="connsiteY131" fmla="*/ 970279 h 1452563"/>
              <a:gd name="connsiteX132" fmla="*/ 1200157 w 1208088"/>
              <a:gd name="connsiteY132" fmla="*/ 990903 h 1452563"/>
              <a:gd name="connsiteX133" fmla="*/ 1202695 w 1208088"/>
              <a:gd name="connsiteY133" fmla="*/ 1011845 h 1452563"/>
              <a:gd name="connsiteX134" fmla="*/ 1204916 w 1208088"/>
              <a:gd name="connsiteY134" fmla="*/ 1032151 h 1452563"/>
              <a:gd name="connsiteX135" fmla="*/ 1206502 w 1208088"/>
              <a:gd name="connsiteY135" fmla="*/ 1052458 h 1452563"/>
              <a:gd name="connsiteX136" fmla="*/ 1207454 w 1208088"/>
              <a:gd name="connsiteY136" fmla="*/ 1072447 h 1452563"/>
              <a:gd name="connsiteX137" fmla="*/ 1208088 w 1208088"/>
              <a:gd name="connsiteY137" fmla="*/ 1092437 h 1452563"/>
              <a:gd name="connsiteX138" fmla="*/ 1207771 w 1208088"/>
              <a:gd name="connsiteY138" fmla="*/ 1112426 h 1452563"/>
              <a:gd name="connsiteX139" fmla="*/ 1207136 w 1208088"/>
              <a:gd name="connsiteY139" fmla="*/ 1131781 h 1452563"/>
              <a:gd name="connsiteX140" fmla="*/ 1205867 w 1208088"/>
              <a:gd name="connsiteY140" fmla="*/ 1151453 h 1452563"/>
              <a:gd name="connsiteX141" fmla="*/ 1203646 w 1208088"/>
              <a:gd name="connsiteY141" fmla="*/ 1170173 h 1452563"/>
              <a:gd name="connsiteX142" fmla="*/ 1201108 w 1208088"/>
              <a:gd name="connsiteY142" fmla="*/ 1188893 h 1452563"/>
              <a:gd name="connsiteX143" fmla="*/ 1199522 w 1208088"/>
              <a:gd name="connsiteY143" fmla="*/ 1197778 h 1452563"/>
              <a:gd name="connsiteX144" fmla="*/ 1197302 w 1208088"/>
              <a:gd name="connsiteY144" fmla="*/ 1206979 h 1452563"/>
              <a:gd name="connsiteX145" fmla="*/ 1195398 w 1208088"/>
              <a:gd name="connsiteY145" fmla="*/ 1215863 h 1452563"/>
              <a:gd name="connsiteX146" fmla="*/ 1193177 w 1208088"/>
              <a:gd name="connsiteY146" fmla="*/ 1224747 h 1452563"/>
              <a:gd name="connsiteX147" fmla="*/ 1190956 w 1208088"/>
              <a:gd name="connsiteY147" fmla="*/ 1233314 h 1452563"/>
              <a:gd name="connsiteX148" fmla="*/ 1188418 w 1208088"/>
              <a:gd name="connsiteY148" fmla="*/ 1242199 h 1452563"/>
              <a:gd name="connsiteX149" fmla="*/ 1185563 w 1208088"/>
              <a:gd name="connsiteY149" fmla="*/ 1250448 h 1452563"/>
              <a:gd name="connsiteX150" fmla="*/ 1182708 w 1208088"/>
              <a:gd name="connsiteY150" fmla="*/ 1259015 h 1452563"/>
              <a:gd name="connsiteX151" fmla="*/ 1179218 w 1208088"/>
              <a:gd name="connsiteY151" fmla="*/ 1266947 h 1452563"/>
              <a:gd name="connsiteX152" fmla="*/ 1175728 w 1208088"/>
              <a:gd name="connsiteY152" fmla="*/ 1275197 h 1452563"/>
              <a:gd name="connsiteX153" fmla="*/ 1172239 w 1208088"/>
              <a:gd name="connsiteY153" fmla="*/ 1283129 h 1452563"/>
              <a:gd name="connsiteX154" fmla="*/ 1168749 w 1208088"/>
              <a:gd name="connsiteY154" fmla="*/ 1291062 h 1452563"/>
              <a:gd name="connsiteX155" fmla="*/ 1164625 w 1208088"/>
              <a:gd name="connsiteY155" fmla="*/ 1298677 h 1452563"/>
              <a:gd name="connsiteX156" fmla="*/ 1160183 w 1208088"/>
              <a:gd name="connsiteY156" fmla="*/ 1305974 h 1452563"/>
              <a:gd name="connsiteX157" fmla="*/ 1155742 w 1208088"/>
              <a:gd name="connsiteY157" fmla="*/ 1313589 h 1452563"/>
              <a:gd name="connsiteX158" fmla="*/ 1151300 w 1208088"/>
              <a:gd name="connsiteY158" fmla="*/ 1320570 h 1452563"/>
              <a:gd name="connsiteX159" fmla="*/ 1146542 w 1208088"/>
              <a:gd name="connsiteY159" fmla="*/ 1327867 h 1452563"/>
              <a:gd name="connsiteX160" fmla="*/ 1141148 w 1208088"/>
              <a:gd name="connsiteY160" fmla="*/ 1334531 h 1452563"/>
              <a:gd name="connsiteX161" fmla="*/ 1135755 w 1208088"/>
              <a:gd name="connsiteY161" fmla="*/ 1341194 h 1452563"/>
              <a:gd name="connsiteX162" fmla="*/ 1130362 w 1208088"/>
              <a:gd name="connsiteY162" fmla="*/ 1347857 h 1452563"/>
              <a:gd name="connsiteX163" fmla="*/ 1124334 w 1208088"/>
              <a:gd name="connsiteY163" fmla="*/ 1354203 h 1452563"/>
              <a:gd name="connsiteX164" fmla="*/ 1118306 w 1208088"/>
              <a:gd name="connsiteY164" fmla="*/ 1360548 h 1452563"/>
              <a:gd name="connsiteX165" fmla="*/ 1112278 w 1208088"/>
              <a:gd name="connsiteY165" fmla="*/ 1366577 h 1452563"/>
              <a:gd name="connsiteX166" fmla="*/ 1105299 w 1208088"/>
              <a:gd name="connsiteY166" fmla="*/ 1372288 h 1452563"/>
              <a:gd name="connsiteX167" fmla="*/ 1098637 w 1208088"/>
              <a:gd name="connsiteY167" fmla="*/ 1378000 h 1452563"/>
              <a:gd name="connsiteX168" fmla="*/ 1091657 w 1208088"/>
              <a:gd name="connsiteY168" fmla="*/ 1383394 h 1452563"/>
              <a:gd name="connsiteX169" fmla="*/ 1084360 w 1208088"/>
              <a:gd name="connsiteY169" fmla="*/ 1388470 h 1452563"/>
              <a:gd name="connsiteX170" fmla="*/ 1076746 w 1208088"/>
              <a:gd name="connsiteY170" fmla="*/ 1393230 h 1452563"/>
              <a:gd name="connsiteX171" fmla="*/ 1068815 w 1208088"/>
              <a:gd name="connsiteY171" fmla="*/ 1398306 h 1452563"/>
              <a:gd name="connsiteX172" fmla="*/ 1061201 w 1208088"/>
              <a:gd name="connsiteY172" fmla="*/ 1402748 h 1452563"/>
              <a:gd name="connsiteX173" fmla="*/ 1052636 w 1208088"/>
              <a:gd name="connsiteY173" fmla="*/ 1407190 h 1452563"/>
              <a:gd name="connsiteX174" fmla="*/ 1044070 w 1208088"/>
              <a:gd name="connsiteY174" fmla="*/ 1411633 h 1452563"/>
              <a:gd name="connsiteX175" fmla="*/ 1035187 w 1208088"/>
              <a:gd name="connsiteY175" fmla="*/ 1415440 h 1452563"/>
              <a:gd name="connsiteX176" fmla="*/ 1025986 w 1208088"/>
              <a:gd name="connsiteY176" fmla="*/ 1418930 h 1452563"/>
              <a:gd name="connsiteX177" fmla="*/ 1016469 w 1208088"/>
              <a:gd name="connsiteY177" fmla="*/ 1422420 h 1452563"/>
              <a:gd name="connsiteX178" fmla="*/ 1006634 w 1208088"/>
              <a:gd name="connsiteY178" fmla="*/ 1425593 h 1452563"/>
              <a:gd name="connsiteX179" fmla="*/ 996800 w 1208088"/>
              <a:gd name="connsiteY179" fmla="*/ 1428766 h 1452563"/>
              <a:gd name="connsiteX180" fmla="*/ 986330 w 1208088"/>
              <a:gd name="connsiteY180" fmla="*/ 1431305 h 1452563"/>
              <a:gd name="connsiteX181" fmla="*/ 976178 w 1208088"/>
              <a:gd name="connsiteY181" fmla="*/ 1433843 h 1452563"/>
              <a:gd name="connsiteX182" fmla="*/ 965074 w 1208088"/>
              <a:gd name="connsiteY182" fmla="*/ 1436064 h 1452563"/>
              <a:gd name="connsiteX183" fmla="*/ 953971 w 1208088"/>
              <a:gd name="connsiteY183" fmla="*/ 1437968 h 1452563"/>
              <a:gd name="connsiteX184" fmla="*/ 942550 w 1208088"/>
              <a:gd name="connsiteY184" fmla="*/ 1439554 h 1452563"/>
              <a:gd name="connsiteX185" fmla="*/ 930812 w 1208088"/>
              <a:gd name="connsiteY185" fmla="*/ 1440823 h 1452563"/>
              <a:gd name="connsiteX186" fmla="*/ 918756 w 1208088"/>
              <a:gd name="connsiteY186" fmla="*/ 1442093 h 1452563"/>
              <a:gd name="connsiteX187" fmla="*/ 906383 w 1208088"/>
              <a:gd name="connsiteY187" fmla="*/ 1443044 h 1452563"/>
              <a:gd name="connsiteX188" fmla="*/ 893693 w 1208088"/>
              <a:gd name="connsiteY188" fmla="*/ 1443362 h 1452563"/>
              <a:gd name="connsiteX189" fmla="*/ 740144 w 1208088"/>
              <a:gd name="connsiteY189" fmla="*/ 1448756 h 1452563"/>
              <a:gd name="connsiteX190" fmla="*/ 652583 w 1208088"/>
              <a:gd name="connsiteY190" fmla="*/ 1451611 h 1452563"/>
              <a:gd name="connsiteX191" fmla="*/ 613244 w 1208088"/>
              <a:gd name="connsiteY191" fmla="*/ 1452563 h 1452563"/>
              <a:gd name="connsiteX192" fmla="*/ 604044 w 1208088"/>
              <a:gd name="connsiteY192" fmla="*/ 1452563 h 1452563"/>
              <a:gd name="connsiteX193" fmla="*/ 595161 w 1208088"/>
              <a:gd name="connsiteY193" fmla="*/ 1452563 h 1452563"/>
              <a:gd name="connsiteX194" fmla="*/ 555505 w 1208088"/>
              <a:gd name="connsiteY194" fmla="*/ 1451611 h 1452563"/>
              <a:gd name="connsiteX195" fmla="*/ 467944 w 1208088"/>
              <a:gd name="connsiteY195" fmla="*/ 1448756 h 1452563"/>
              <a:gd name="connsiteX196" fmla="*/ 314395 w 1208088"/>
              <a:gd name="connsiteY196" fmla="*/ 1443362 h 1452563"/>
              <a:gd name="connsiteX197" fmla="*/ 302022 w 1208088"/>
              <a:gd name="connsiteY197" fmla="*/ 1443044 h 1452563"/>
              <a:gd name="connsiteX198" fmla="*/ 289332 w 1208088"/>
              <a:gd name="connsiteY198" fmla="*/ 1442093 h 1452563"/>
              <a:gd name="connsiteX199" fmla="*/ 277276 w 1208088"/>
              <a:gd name="connsiteY199" fmla="*/ 1440823 h 1452563"/>
              <a:gd name="connsiteX200" fmla="*/ 265856 w 1208088"/>
              <a:gd name="connsiteY200" fmla="*/ 1439554 h 1452563"/>
              <a:gd name="connsiteX201" fmla="*/ 254117 w 1208088"/>
              <a:gd name="connsiteY201" fmla="*/ 1437968 h 1452563"/>
              <a:gd name="connsiteX202" fmla="*/ 243014 w 1208088"/>
              <a:gd name="connsiteY202" fmla="*/ 1436064 h 1452563"/>
              <a:gd name="connsiteX203" fmla="*/ 232227 w 1208088"/>
              <a:gd name="connsiteY203" fmla="*/ 1433843 h 1452563"/>
              <a:gd name="connsiteX204" fmla="*/ 221758 w 1208088"/>
              <a:gd name="connsiteY204" fmla="*/ 1431305 h 1452563"/>
              <a:gd name="connsiteX205" fmla="*/ 211288 w 1208088"/>
              <a:gd name="connsiteY205" fmla="*/ 1428766 h 1452563"/>
              <a:gd name="connsiteX206" fmla="*/ 201454 w 1208088"/>
              <a:gd name="connsiteY206" fmla="*/ 1425593 h 1452563"/>
              <a:gd name="connsiteX207" fmla="*/ 191619 w 1208088"/>
              <a:gd name="connsiteY207" fmla="*/ 1422420 h 1452563"/>
              <a:gd name="connsiteX208" fmla="*/ 182419 w 1208088"/>
              <a:gd name="connsiteY208" fmla="*/ 1418930 h 1452563"/>
              <a:gd name="connsiteX209" fmla="*/ 172901 w 1208088"/>
              <a:gd name="connsiteY209" fmla="*/ 1415440 h 1452563"/>
              <a:gd name="connsiteX210" fmla="*/ 164336 w 1208088"/>
              <a:gd name="connsiteY210" fmla="*/ 1411633 h 1452563"/>
              <a:gd name="connsiteX211" fmla="*/ 155452 w 1208088"/>
              <a:gd name="connsiteY211" fmla="*/ 1407190 h 1452563"/>
              <a:gd name="connsiteX212" fmla="*/ 147521 w 1208088"/>
              <a:gd name="connsiteY212" fmla="*/ 1402748 h 1452563"/>
              <a:gd name="connsiteX213" fmla="*/ 139273 w 1208088"/>
              <a:gd name="connsiteY213" fmla="*/ 1398306 h 1452563"/>
              <a:gd name="connsiteX214" fmla="*/ 131342 w 1208088"/>
              <a:gd name="connsiteY214" fmla="*/ 1393230 h 1452563"/>
              <a:gd name="connsiteX215" fmla="*/ 123728 w 1208088"/>
              <a:gd name="connsiteY215" fmla="*/ 1388470 h 1452563"/>
              <a:gd name="connsiteX216" fmla="*/ 116431 w 1208088"/>
              <a:gd name="connsiteY216" fmla="*/ 1383394 h 1452563"/>
              <a:gd name="connsiteX217" fmla="*/ 109768 w 1208088"/>
              <a:gd name="connsiteY217" fmla="*/ 1378000 h 1452563"/>
              <a:gd name="connsiteX218" fmla="*/ 102789 w 1208088"/>
              <a:gd name="connsiteY218" fmla="*/ 1372288 h 1452563"/>
              <a:gd name="connsiteX219" fmla="*/ 96127 w 1208088"/>
              <a:gd name="connsiteY219" fmla="*/ 1366577 h 1452563"/>
              <a:gd name="connsiteX220" fmla="*/ 89782 w 1208088"/>
              <a:gd name="connsiteY220" fmla="*/ 1360548 h 1452563"/>
              <a:gd name="connsiteX221" fmla="*/ 83754 w 1208088"/>
              <a:gd name="connsiteY221" fmla="*/ 1354203 h 1452563"/>
              <a:gd name="connsiteX222" fmla="*/ 78044 w 1208088"/>
              <a:gd name="connsiteY222" fmla="*/ 1347857 h 1452563"/>
              <a:gd name="connsiteX223" fmla="*/ 72333 w 1208088"/>
              <a:gd name="connsiteY223" fmla="*/ 1341194 h 1452563"/>
              <a:gd name="connsiteX224" fmla="*/ 66940 w 1208088"/>
              <a:gd name="connsiteY224" fmla="*/ 1334531 h 1452563"/>
              <a:gd name="connsiteX225" fmla="*/ 61864 w 1208088"/>
              <a:gd name="connsiteY225" fmla="*/ 1327867 h 1452563"/>
              <a:gd name="connsiteX226" fmla="*/ 56788 w 1208088"/>
              <a:gd name="connsiteY226" fmla="*/ 1320570 h 1452563"/>
              <a:gd name="connsiteX227" fmla="*/ 52346 w 1208088"/>
              <a:gd name="connsiteY227" fmla="*/ 1313589 h 1452563"/>
              <a:gd name="connsiteX228" fmla="*/ 47905 w 1208088"/>
              <a:gd name="connsiteY228" fmla="*/ 1305974 h 1452563"/>
              <a:gd name="connsiteX229" fmla="*/ 43780 w 1208088"/>
              <a:gd name="connsiteY229" fmla="*/ 1298677 h 1452563"/>
              <a:gd name="connsiteX230" fmla="*/ 39339 w 1208088"/>
              <a:gd name="connsiteY230" fmla="*/ 1291062 h 1452563"/>
              <a:gd name="connsiteX231" fmla="*/ 35849 w 1208088"/>
              <a:gd name="connsiteY231" fmla="*/ 1283129 h 1452563"/>
              <a:gd name="connsiteX232" fmla="*/ 32360 w 1208088"/>
              <a:gd name="connsiteY232" fmla="*/ 1275197 h 1452563"/>
              <a:gd name="connsiteX233" fmla="*/ 28870 w 1208088"/>
              <a:gd name="connsiteY233" fmla="*/ 1266947 h 1452563"/>
              <a:gd name="connsiteX234" fmla="*/ 25697 w 1208088"/>
              <a:gd name="connsiteY234" fmla="*/ 1259015 h 1452563"/>
              <a:gd name="connsiteX235" fmla="*/ 22525 w 1208088"/>
              <a:gd name="connsiteY235" fmla="*/ 1250448 h 1452563"/>
              <a:gd name="connsiteX236" fmla="*/ 19670 w 1208088"/>
              <a:gd name="connsiteY236" fmla="*/ 1242199 h 1452563"/>
              <a:gd name="connsiteX237" fmla="*/ 17132 w 1208088"/>
              <a:gd name="connsiteY237" fmla="*/ 1233314 h 1452563"/>
              <a:gd name="connsiteX238" fmla="*/ 14911 w 1208088"/>
              <a:gd name="connsiteY238" fmla="*/ 1224747 h 1452563"/>
              <a:gd name="connsiteX239" fmla="*/ 12690 w 1208088"/>
              <a:gd name="connsiteY239" fmla="*/ 1215863 h 1452563"/>
              <a:gd name="connsiteX240" fmla="*/ 10786 w 1208088"/>
              <a:gd name="connsiteY240" fmla="*/ 1206979 h 1452563"/>
              <a:gd name="connsiteX241" fmla="*/ 8883 w 1208088"/>
              <a:gd name="connsiteY241" fmla="*/ 1197778 h 1452563"/>
              <a:gd name="connsiteX242" fmla="*/ 7297 w 1208088"/>
              <a:gd name="connsiteY242" fmla="*/ 1188893 h 1452563"/>
              <a:gd name="connsiteX243" fmla="*/ 4442 w 1208088"/>
              <a:gd name="connsiteY243" fmla="*/ 1170173 h 1452563"/>
              <a:gd name="connsiteX244" fmla="*/ 2221 w 1208088"/>
              <a:gd name="connsiteY244" fmla="*/ 1151453 h 1452563"/>
              <a:gd name="connsiteX245" fmla="*/ 952 w 1208088"/>
              <a:gd name="connsiteY245" fmla="*/ 1131781 h 1452563"/>
              <a:gd name="connsiteX246" fmla="*/ 317 w 1208088"/>
              <a:gd name="connsiteY246" fmla="*/ 1112426 h 1452563"/>
              <a:gd name="connsiteX247" fmla="*/ 0 w 1208088"/>
              <a:gd name="connsiteY247" fmla="*/ 1092437 h 1452563"/>
              <a:gd name="connsiteX248" fmla="*/ 634 w 1208088"/>
              <a:gd name="connsiteY248" fmla="*/ 1072447 h 1452563"/>
              <a:gd name="connsiteX249" fmla="*/ 1586 w 1208088"/>
              <a:gd name="connsiteY249" fmla="*/ 1052458 h 1452563"/>
              <a:gd name="connsiteX250" fmla="*/ 3172 w 1208088"/>
              <a:gd name="connsiteY250" fmla="*/ 1032151 h 1452563"/>
              <a:gd name="connsiteX251" fmla="*/ 5393 w 1208088"/>
              <a:gd name="connsiteY251" fmla="*/ 1011845 h 1452563"/>
              <a:gd name="connsiteX252" fmla="*/ 8248 w 1208088"/>
              <a:gd name="connsiteY252" fmla="*/ 990903 h 1452563"/>
              <a:gd name="connsiteX253" fmla="*/ 11421 w 1208088"/>
              <a:gd name="connsiteY253" fmla="*/ 970279 h 1452563"/>
              <a:gd name="connsiteX254" fmla="*/ 14911 w 1208088"/>
              <a:gd name="connsiteY254" fmla="*/ 949655 h 1452563"/>
              <a:gd name="connsiteX255" fmla="*/ 19035 w 1208088"/>
              <a:gd name="connsiteY255" fmla="*/ 929031 h 1452563"/>
              <a:gd name="connsiteX256" fmla="*/ 23476 w 1208088"/>
              <a:gd name="connsiteY256" fmla="*/ 908407 h 1452563"/>
              <a:gd name="connsiteX257" fmla="*/ 28235 w 1208088"/>
              <a:gd name="connsiteY257" fmla="*/ 887783 h 1452563"/>
              <a:gd name="connsiteX258" fmla="*/ 33628 w 1208088"/>
              <a:gd name="connsiteY258" fmla="*/ 867477 h 1452563"/>
              <a:gd name="connsiteX259" fmla="*/ 39022 w 1208088"/>
              <a:gd name="connsiteY259" fmla="*/ 847170 h 1452563"/>
              <a:gd name="connsiteX260" fmla="*/ 45050 w 1208088"/>
              <a:gd name="connsiteY260" fmla="*/ 826863 h 1452563"/>
              <a:gd name="connsiteX261" fmla="*/ 51077 w 1208088"/>
              <a:gd name="connsiteY261" fmla="*/ 807191 h 1452563"/>
              <a:gd name="connsiteX262" fmla="*/ 58057 w 1208088"/>
              <a:gd name="connsiteY262" fmla="*/ 787519 h 1452563"/>
              <a:gd name="connsiteX263" fmla="*/ 64402 w 1208088"/>
              <a:gd name="connsiteY263" fmla="*/ 768164 h 1452563"/>
              <a:gd name="connsiteX264" fmla="*/ 71381 w 1208088"/>
              <a:gd name="connsiteY264" fmla="*/ 748492 h 1452563"/>
              <a:gd name="connsiteX265" fmla="*/ 78678 w 1208088"/>
              <a:gd name="connsiteY265" fmla="*/ 729772 h 1452563"/>
              <a:gd name="connsiteX266" fmla="*/ 85975 w 1208088"/>
              <a:gd name="connsiteY266" fmla="*/ 711369 h 1452563"/>
              <a:gd name="connsiteX267" fmla="*/ 93906 w 1208088"/>
              <a:gd name="connsiteY267" fmla="*/ 693283 h 1452563"/>
              <a:gd name="connsiteX268" fmla="*/ 101520 w 1208088"/>
              <a:gd name="connsiteY268" fmla="*/ 675832 h 1452563"/>
              <a:gd name="connsiteX269" fmla="*/ 109134 w 1208088"/>
              <a:gd name="connsiteY269" fmla="*/ 658698 h 1452563"/>
              <a:gd name="connsiteX270" fmla="*/ 117065 w 1208088"/>
              <a:gd name="connsiteY270" fmla="*/ 641882 h 1452563"/>
              <a:gd name="connsiteX271" fmla="*/ 124996 w 1208088"/>
              <a:gd name="connsiteY271" fmla="*/ 626017 h 1452563"/>
              <a:gd name="connsiteX272" fmla="*/ 133245 w 1208088"/>
              <a:gd name="connsiteY272" fmla="*/ 610153 h 1452563"/>
              <a:gd name="connsiteX273" fmla="*/ 141176 w 1208088"/>
              <a:gd name="connsiteY273" fmla="*/ 595557 h 1452563"/>
              <a:gd name="connsiteX274" fmla="*/ 149425 w 1208088"/>
              <a:gd name="connsiteY274" fmla="*/ 581279 h 1452563"/>
              <a:gd name="connsiteX275" fmla="*/ 157356 w 1208088"/>
              <a:gd name="connsiteY275" fmla="*/ 567318 h 1452563"/>
              <a:gd name="connsiteX276" fmla="*/ 165604 w 1208088"/>
              <a:gd name="connsiteY276" fmla="*/ 554309 h 1452563"/>
              <a:gd name="connsiteX277" fmla="*/ 173536 w 1208088"/>
              <a:gd name="connsiteY277" fmla="*/ 542252 h 1452563"/>
              <a:gd name="connsiteX278" fmla="*/ 181467 w 1208088"/>
              <a:gd name="connsiteY278" fmla="*/ 530830 h 1452563"/>
              <a:gd name="connsiteX279" fmla="*/ 189081 w 1208088"/>
              <a:gd name="connsiteY279" fmla="*/ 519725 h 1452563"/>
              <a:gd name="connsiteX280" fmla="*/ 197012 w 1208088"/>
              <a:gd name="connsiteY280" fmla="*/ 510206 h 1452563"/>
              <a:gd name="connsiteX281" fmla="*/ 204309 w 1208088"/>
              <a:gd name="connsiteY281" fmla="*/ 501004 h 1452563"/>
              <a:gd name="connsiteX282" fmla="*/ 211606 w 1208088"/>
              <a:gd name="connsiteY282" fmla="*/ 493072 h 1452563"/>
              <a:gd name="connsiteX283" fmla="*/ 218902 w 1208088"/>
              <a:gd name="connsiteY283" fmla="*/ 485457 h 1452563"/>
              <a:gd name="connsiteX284" fmla="*/ 225248 w 1208088"/>
              <a:gd name="connsiteY284" fmla="*/ 479428 h 1452563"/>
              <a:gd name="connsiteX285" fmla="*/ 232862 w 1208088"/>
              <a:gd name="connsiteY285" fmla="*/ 473083 h 1452563"/>
              <a:gd name="connsiteX286" fmla="*/ 248407 w 1208088"/>
              <a:gd name="connsiteY286" fmla="*/ 460074 h 1452563"/>
              <a:gd name="connsiteX287" fmla="*/ 265538 w 1208088"/>
              <a:gd name="connsiteY287" fmla="*/ 446430 h 1452563"/>
              <a:gd name="connsiteX288" fmla="*/ 283622 w 1208088"/>
              <a:gd name="connsiteY288" fmla="*/ 432469 h 1452563"/>
              <a:gd name="connsiteX289" fmla="*/ 322009 w 1208088"/>
              <a:gd name="connsiteY289" fmla="*/ 404548 h 1452563"/>
              <a:gd name="connsiteX290" fmla="*/ 360396 w 1208088"/>
              <a:gd name="connsiteY290" fmla="*/ 375991 h 1452563"/>
              <a:gd name="connsiteX291" fmla="*/ 379114 w 1208088"/>
              <a:gd name="connsiteY291" fmla="*/ 362030 h 1452563"/>
              <a:gd name="connsiteX292" fmla="*/ 396562 w 1208088"/>
              <a:gd name="connsiteY292" fmla="*/ 348387 h 1452563"/>
              <a:gd name="connsiteX293" fmla="*/ 412742 w 1208088"/>
              <a:gd name="connsiteY293" fmla="*/ 335060 h 1452563"/>
              <a:gd name="connsiteX294" fmla="*/ 420039 w 1208088"/>
              <a:gd name="connsiteY294" fmla="*/ 328397 h 1452563"/>
              <a:gd name="connsiteX295" fmla="*/ 427018 w 1208088"/>
              <a:gd name="connsiteY295" fmla="*/ 322369 h 1452563"/>
              <a:gd name="connsiteX296" fmla="*/ 433364 w 1208088"/>
              <a:gd name="connsiteY296" fmla="*/ 316340 h 1452563"/>
              <a:gd name="connsiteX297" fmla="*/ 439391 w 1208088"/>
              <a:gd name="connsiteY297" fmla="*/ 309994 h 1452563"/>
              <a:gd name="connsiteX298" fmla="*/ 444784 w 1208088"/>
              <a:gd name="connsiteY298" fmla="*/ 304283 h 1452563"/>
              <a:gd name="connsiteX299" fmla="*/ 449226 w 1208088"/>
              <a:gd name="connsiteY299" fmla="*/ 298572 h 1452563"/>
              <a:gd name="connsiteX300" fmla="*/ 453033 w 1208088"/>
              <a:gd name="connsiteY300" fmla="*/ 293178 h 1452563"/>
              <a:gd name="connsiteX301" fmla="*/ 456523 w 1208088"/>
              <a:gd name="connsiteY301" fmla="*/ 287784 h 1452563"/>
              <a:gd name="connsiteX302" fmla="*/ 459061 w 1208088"/>
              <a:gd name="connsiteY302" fmla="*/ 283024 h 1452563"/>
              <a:gd name="connsiteX303" fmla="*/ 460647 w 1208088"/>
              <a:gd name="connsiteY303" fmla="*/ 277948 h 1452563"/>
              <a:gd name="connsiteX304" fmla="*/ 461282 w 1208088"/>
              <a:gd name="connsiteY304" fmla="*/ 274775 h 1452563"/>
              <a:gd name="connsiteX305" fmla="*/ 461916 w 1208088"/>
              <a:gd name="connsiteY305" fmla="*/ 271919 h 1452563"/>
              <a:gd name="connsiteX306" fmla="*/ 456840 w 1208088"/>
              <a:gd name="connsiteY306" fmla="*/ 270967 h 1452563"/>
              <a:gd name="connsiteX307" fmla="*/ 452081 w 1208088"/>
              <a:gd name="connsiteY307" fmla="*/ 269698 h 1452563"/>
              <a:gd name="connsiteX308" fmla="*/ 448274 w 1208088"/>
              <a:gd name="connsiteY308" fmla="*/ 267794 h 1452563"/>
              <a:gd name="connsiteX309" fmla="*/ 444784 w 1208088"/>
              <a:gd name="connsiteY309" fmla="*/ 265256 h 1452563"/>
              <a:gd name="connsiteX310" fmla="*/ 441929 w 1208088"/>
              <a:gd name="connsiteY310" fmla="*/ 262083 h 1452563"/>
              <a:gd name="connsiteX311" fmla="*/ 440660 w 1208088"/>
              <a:gd name="connsiteY311" fmla="*/ 260497 h 1452563"/>
              <a:gd name="connsiteX312" fmla="*/ 439708 w 1208088"/>
              <a:gd name="connsiteY312" fmla="*/ 258910 h 1452563"/>
              <a:gd name="connsiteX313" fmla="*/ 438757 w 1208088"/>
              <a:gd name="connsiteY313" fmla="*/ 257324 h 1452563"/>
              <a:gd name="connsiteX314" fmla="*/ 438440 w 1208088"/>
              <a:gd name="connsiteY314" fmla="*/ 255420 h 1452563"/>
              <a:gd name="connsiteX315" fmla="*/ 438122 w 1208088"/>
              <a:gd name="connsiteY315" fmla="*/ 253834 h 1452563"/>
              <a:gd name="connsiteX316" fmla="*/ 437488 w 1208088"/>
              <a:gd name="connsiteY316" fmla="*/ 251930 h 1452563"/>
              <a:gd name="connsiteX317" fmla="*/ 438122 w 1208088"/>
              <a:gd name="connsiteY317" fmla="*/ 250026 h 1452563"/>
              <a:gd name="connsiteX318" fmla="*/ 438440 w 1208088"/>
              <a:gd name="connsiteY318" fmla="*/ 248122 h 1452563"/>
              <a:gd name="connsiteX319" fmla="*/ 438757 w 1208088"/>
              <a:gd name="connsiteY319" fmla="*/ 246536 h 1452563"/>
              <a:gd name="connsiteX320" fmla="*/ 439708 w 1208088"/>
              <a:gd name="connsiteY320" fmla="*/ 244315 h 1452563"/>
              <a:gd name="connsiteX321" fmla="*/ 440660 w 1208088"/>
              <a:gd name="connsiteY321" fmla="*/ 242728 h 1452563"/>
              <a:gd name="connsiteX322" fmla="*/ 441929 w 1208088"/>
              <a:gd name="connsiteY322" fmla="*/ 241142 h 1452563"/>
              <a:gd name="connsiteX323" fmla="*/ 444784 w 1208088"/>
              <a:gd name="connsiteY323" fmla="*/ 238286 h 1452563"/>
              <a:gd name="connsiteX324" fmla="*/ 448274 w 1208088"/>
              <a:gd name="connsiteY324" fmla="*/ 236065 h 1452563"/>
              <a:gd name="connsiteX325" fmla="*/ 452081 w 1208088"/>
              <a:gd name="connsiteY325" fmla="*/ 234161 h 1452563"/>
              <a:gd name="connsiteX326" fmla="*/ 456840 w 1208088"/>
              <a:gd name="connsiteY326" fmla="*/ 232575 h 1452563"/>
              <a:gd name="connsiteX327" fmla="*/ 461916 w 1208088"/>
              <a:gd name="connsiteY327" fmla="*/ 231940 h 1452563"/>
              <a:gd name="connsiteX328" fmla="*/ 460647 w 1208088"/>
              <a:gd name="connsiteY328" fmla="*/ 227498 h 1452563"/>
              <a:gd name="connsiteX329" fmla="*/ 459378 w 1208088"/>
              <a:gd name="connsiteY329" fmla="*/ 223374 h 1452563"/>
              <a:gd name="connsiteX330" fmla="*/ 457792 w 1208088"/>
              <a:gd name="connsiteY330" fmla="*/ 219249 h 1452563"/>
              <a:gd name="connsiteX331" fmla="*/ 456206 w 1208088"/>
              <a:gd name="connsiteY331" fmla="*/ 215124 h 1452563"/>
              <a:gd name="connsiteX332" fmla="*/ 451764 w 1208088"/>
              <a:gd name="connsiteY332" fmla="*/ 206874 h 1452563"/>
              <a:gd name="connsiteX333" fmla="*/ 447005 w 1208088"/>
              <a:gd name="connsiteY333" fmla="*/ 198307 h 1452563"/>
              <a:gd name="connsiteX334" fmla="*/ 441295 w 1208088"/>
              <a:gd name="connsiteY334" fmla="*/ 189423 h 1452563"/>
              <a:gd name="connsiteX335" fmla="*/ 434632 w 1208088"/>
              <a:gd name="connsiteY335" fmla="*/ 180222 h 1452563"/>
              <a:gd name="connsiteX336" fmla="*/ 420039 w 1208088"/>
              <a:gd name="connsiteY336" fmla="*/ 159598 h 1452563"/>
              <a:gd name="connsiteX337" fmla="*/ 412108 w 1208088"/>
              <a:gd name="connsiteY337" fmla="*/ 147541 h 1452563"/>
              <a:gd name="connsiteX338" fmla="*/ 403542 w 1208088"/>
              <a:gd name="connsiteY338" fmla="*/ 134532 h 1452563"/>
              <a:gd name="connsiteX339" fmla="*/ 394024 w 1208088"/>
              <a:gd name="connsiteY339" fmla="*/ 120254 h 1452563"/>
              <a:gd name="connsiteX340" fmla="*/ 384190 w 1208088"/>
              <a:gd name="connsiteY340" fmla="*/ 104706 h 1452563"/>
              <a:gd name="connsiteX341" fmla="*/ 374355 w 1208088"/>
              <a:gd name="connsiteY341" fmla="*/ 87573 h 1452563"/>
              <a:gd name="connsiteX342" fmla="*/ 363886 w 1208088"/>
              <a:gd name="connsiteY342" fmla="*/ 68535 h 1452563"/>
              <a:gd name="connsiteX343" fmla="*/ 353099 w 1208088"/>
              <a:gd name="connsiteY343" fmla="*/ 47911 h 1452563"/>
              <a:gd name="connsiteX344" fmla="*/ 341996 w 1208088"/>
              <a:gd name="connsiteY344" fmla="*/ 25066 h 1452563"/>
              <a:gd name="connsiteX345" fmla="*/ 352782 w 1208088"/>
              <a:gd name="connsiteY345" fmla="*/ 20307 h 1452563"/>
              <a:gd name="connsiteX346" fmla="*/ 362617 w 1208088"/>
              <a:gd name="connsiteY346" fmla="*/ 15865 h 1452563"/>
              <a:gd name="connsiteX347" fmla="*/ 372134 w 1208088"/>
              <a:gd name="connsiteY347" fmla="*/ 13009 h 1452563"/>
              <a:gd name="connsiteX348" fmla="*/ 380700 w 1208088"/>
              <a:gd name="connsiteY348" fmla="*/ 11105 h 1452563"/>
              <a:gd name="connsiteX349" fmla="*/ 388948 w 1208088"/>
              <a:gd name="connsiteY349" fmla="*/ 9836 h 1452563"/>
              <a:gd name="connsiteX350" fmla="*/ 396562 w 1208088"/>
              <a:gd name="connsiteY350" fmla="*/ 9519 h 1452563"/>
              <a:gd name="connsiteX351" fmla="*/ 403859 w 1208088"/>
              <a:gd name="connsiteY351" fmla="*/ 9519 h 1452563"/>
              <a:gd name="connsiteX352" fmla="*/ 410522 w 1208088"/>
              <a:gd name="connsiteY352" fmla="*/ 10471 h 1452563"/>
              <a:gd name="connsiteX353" fmla="*/ 416549 w 1208088"/>
              <a:gd name="connsiteY353" fmla="*/ 12057 h 1452563"/>
              <a:gd name="connsiteX354" fmla="*/ 422894 w 1208088"/>
              <a:gd name="connsiteY354" fmla="*/ 14278 h 1452563"/>
              <a:gd name="connsiteX355" fmla="*/ 428288 w 1208088"/>
              <a:gd name="connsiteY355" fmla="*/ 16816 h 1452563"/>
              <a:gd name="connsiteX356" fmla="*/ 433681 w 1208088"/>
              <a:gd name="connsiteY356" fmla="*/ 19989 h 1452563"/>
              <a:gd name="connsiteX357" fmla="*/ 439074 w 1208088"/>
              <a:gd name="connsiteY357" fmla="*/ 23162 h 1452563"/>
              <a:gd name="connsiteX358" fmla="*/ 443833 w 1208088"/>
              <a:gd name="connsiteY358" fmla="*/ 26970 h 1452563"/>
              <a:gd name="connsiteX359" fmla="*/ 448592 w 1208088"/>
              <a:gd name="connsiteY359" fmla="*/ 30777 h 1452563"/>
              <a:gd name="connsiteX360" fmla="*/ 453033 w 1208088"/>
              <a:gd name="connsiteY360" fmla="*/ 34585 h 1452563"/>
              <a:gd name="connsiteX361" fmla="*/ 462550 w 1208088"/>
              <a:gd name="connsiteY361" fmla="*/ 43152 h 1452563"/>
              <a:gd name="connsiteX362" fmla="*/ 471434 w 1208088"/>
              <a:gd name="connsiteY362" fmla="*/ 51401 h 1452563"/>
              <a:gd name="connsiteX363" fmla="*/ 476510 w 1208088"/>
              <a:gd name="connsiteY363" fmla="*/ 55843 h 1452563"/>
              <a:gd name="connsiteX364" fmla="*/ 481268 w 1208088"/>
              <a:gd name="connsiteY364" fmla="*/ 59651 h 1452563"/>
              <a:gd name="connsiteX365" fmla="*/ 486027 w 1208088"/>
              <a:gd name="connsiteY365" fmla="*/ 63141 h 1452563"/>
              <a:gd name="connsiteX366" fmla="*/ 491738 w 1208088"/>
              <a:gd name="connsiteY366" fmla="*/ 66314 h 1452563"/>
              <a:gd name="connsiteX367" fmla="*/ 497131 w 1208088"/>
              <a:gd name="connsiteY367" fmla="*/ 69170 h 1452563"/>
              <a:gd name="connsiteX368" fmla="*/ 502841 w 1208088"/>
              <a:gd name="connsiteY368" fmla="*/ 72025 h 1452563"/>
              <a:gd name="connsiteX369" fmla="*/ 509186 w 1208088"/>
              <a:gd name="connsiteY369" fmla="*/ 73929 h 1452563"/>
              <a:gd name="connsiteX370" fmla="*/ 515531 w 1208088"/>
              <a:gd name="connsiteY370" fmla="*/ 75198 h 1452563"/>
              <a:gd name="connsiteX371" fmla="*/ 522194 w 1208088"/>
              <a:gd name="connsiteY371" fmla="*/ 76150 h 1452563"/>
              <a:gd name="connsiteX372" fmla="*/ 529808 w 1208088"/>
              <a:gd name="connsiteY372" fmla="*/ 76150 h 1452563"/>
              <a:gd name="connsiteX373" fmla="*/ 537739 w 1208088"/>
              <a:gd name="connsiteY373" fmla="*/ 75515 h 1452563"/>
              <a:gd name="connsiteX374" fmla="*/ 546304 w 1208088"/>
              <a:gd name="connsiteY374" fmla="*/ 74246 h 1452563"/>
              <a:gd name="connsiteX375" fmla="*/ 557408 w 1208088"/>
              <a:gd name="connsiteY375" fmla="*/ 68218 h 1452563"/>
              <a:gd name="connsiteX376" fmla="*/ 568195 w 1208088"/>
              <a:gd name="connsiteY376" fmla="*/ 62824 h 1452563"/>
              <a:gd name="connsiteX377" fmla="*/ 587864 w 1208088"/>
              <a:gd name="connsiteY377" fmla="*/ 51719 h 1452563"/>
              <a:gd name="connsiteX378" fmla="*/ 605313 w 1208088"/>
              <a:gd name="connsiteY378" fmla="*/ 41882 h 1452563"/>
              <a:gd name="connsiteX379" fmla="*/ 620858 w 1208088"/>
              <a:gd name="connsiteY379" fmla="*/ 32681 h 1452563"/>
              <a:gd name="connsiteX380" fmla="*/ 635452 w 1208088"/>
              <a:gd name="connsiteY380" fmla="*/ 24749 h 1452563"/>
              <a:gd name="connsiteX381" fmla="*/ 648776 w 1208088"/>
              <a:gd name="connsiteY381" fmla="*/ 17134 h 1452563"/>
              <a:gd name="connsiteX382" fmla="*/ 655438 w 1208088"/>
              <a:gd name="connsiteY382" fmla="*/ 13961 h 1452563"/>
              <a:gd name="connsiteX383" fmla="*/ 661784 w 1208088"/>
              <a:gd name="connsiteY383" fmla="*/ 11422 h 1452563"/>
              <a:gd name="connsiteX384" fmla="*/ 668446 w 1208088"/>
              <a:gd name="connsiteY384" fmla="*/ 8884 h 1452563"/>
              <a:gd name="connsiteX385" fmla="*/ 675108 w 1208088"/>
              <a:gd name="connsiteY385" fmla="*/ 6663 h 1452563"/>
              <a:gd name="connsiteX386" fmla="*/ 682088 w 1208088"/>
              <a:gd name="connsiteY386" fmla="*/ 4759 h 1452563"/>
              <a:gd name="connsiteX387" fmla="*/ 688750 w 1208088"/>
              <a:gd name="connsiteY387" fmla="*/ 3173 h 1452563"/>
              <a:gd name="connsiteX388" fmla="*/ 695729 w 1208088"/>
              <a:gd name="connsiteY388" fmla="*/ 1586 h 1452563"/>
              <a:gd name="connsiteX389" fmla="*/ 703343 w 1208088"/>
              <a:gd name="connsiteY389" fmla="*/ 635 h 1452563"/>
              <a:gd name="connsiteX390" fmla="*/ 710957 w 1208088"/>
              <a:gd name="connsiteY390" fmla="*/ 317 h 14525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Lst>
            <a:rect l="l" t="t" r="r" b="b"/>
            <a:pathLst>
              <a:path w="1208088" h="1452563">
                <a:moveTo>
                  <a:pt x="331068" y="665573"/>
                </a:moveTo>
                <a:cubicBezTo>
                  <a:pt x="331068" y="665573"/>
                  <a:pt x="331068" y="665573"/>
                  <a:pt x="508820" y="932822"/>
                </a:cubicBezTo>
                <a:cubicBezTo>
                  <a:pt x="508820" y="932822"/>
                  <a:pt x="508820" y="932822"/>
                  <a:pt x="369158" y="932822"/>
                </a:cubicBezTo>
                <a:cubicBezTo>
                  <a:pt x="369158" y="932822"/>
                  <a:pt x="369158" y="932822"/>
                  <a:pt x="369158" y="983727"/>
                </a:cubicBezTo>
                <a:cubicBezTo>
                  <a:pt x="369158" y="983727"/>
                  <a:pt x="369158" y="983727"/>
                  <a:pt x="534213" y="983727"/>
                </a:cubicBezTo>
                <a:cubicBezTo>
                  <a:pt x="534213" y="983727"/>
                  <a:pt x="534213" y="983727"/>
                  <a:pt x="534213" y="1034632"/>
                </a:cubicBezTo>
                <a:cubicBezTo>
                  <a:pt x="534213" y="1034632"/>
                  <a:pt x="534213" y="1034632"/>
                  <a:pt x="369158" y="1034632"/>
                </a:cubicBezTo>
                <a:cubicBezTo>
                  <a:pt x="369158" y="1034632"/>
                  <a:pt x="369158" y="1034632"/>
                  <a:pt x="369158" y="1085536"/>
                </a:cubicBezTo>
                <a:cubicBezTo>
                  <a:pt x="369158" y="1085536"/>
                  <a:pt x="369158" y="1085536"/>
                  <a:pt x="534213" y="1085536"/>
                </a:cubicBezTo>
                <a:cubicBezTo>
                  <a:pt x="534213" y="1085536"/>
                  <a:pt x="534213" y="1085536"/>
                  <a:pt x="534213" y="1238250"/>
                </a:cubicBezTo>
                <a:cubicBezTo>
                  <a:pt x="534213" y="1238250"/>
                  <a:pt x="534213" y="1238250"/>
                  <a:pt x="673875" y="1238250"/>
                </a:cubicBezTo>
                <a:cubicBezTo>
                  <a:pt x="673875" y="1238250"/>
                  <a:pt x="673875" y="1238250"/>
                  <a:pt x="673875" y="1085536"/>
                </a:cubicBezTo>
                <a:cubicBezTo>
                  <a:pt x="673875" y="1085536"/>
                  <a:pt x="673875" y="1085536"/>
                  <a:pt x="864324" y="1085536"/>
                </a:cubicBezTo>
                <a:cubicBezTo>
                  <a:pt x="864324" y="1085536"/>
                  <a:pt x="864324" y="1085536"/>
                  <a:pt x="864324" y="1034632"/>
                </a:cubicBezTo>
                <a:cubicBezTo>
                  <a:pt x="864324" y="1034632"/>
                  <a:pt x="864324" y="1034632"/>
                  <a:pt x="673875" y="1034632"/>
                </a:cubicBezTo>
                <a:cubicBezTo>
                  <a:pt x="673875" y="1034632"/>
                  <a:pt x="673875" y="1034632"/>
                  <a:pt x="673875" y="983727"/>
                </a:cubicBezTo>
                <a:cubicBezTo>
                  <a:pt x="673875" y="983727"/>
                  <a:pt x="673875" y="983727"/>
                  <a:pt x="864324" y="983727"/>
                </a:cubicBezTo>
                <a:cubicBezTo>
                  <a:pt x="864324" y="983727"/>
                  <a:pt x="864324" y="983727"/>
                  <a:pt x="864324" y="932822"/>
                </a:cubicBezTo>
                <a:cubicBezTo>
                  <a:pt x="864324" y="932822"/>
                  <a:pt x="864324" y="932822"/>
                  <a:pt x="699268" y="932822"/>
                </a:cubicBezTo>
                <a:cubicBezTo>
                  <a:pt x="699268" y="932822"/>
                  <a:pt x="699268" y="932822"/>
                  <a:pt x="877020" y="665573"/>
                </a:cubicBezTo>
                <a:cubicBezTo>
                  <a:pt x="877020" y="665573"/>
                  <a:pt x="877020" y="665573"/>
                  <a:pt x="737358" y="665573"/>
                </a:cubicBezTo>
                <a:cubicBezTo>
                  <a:pt x="737358" y="665573"/>
                  <a:pt x="737358" y="665573"/>
                  <a:pt x="597696" y="881918"/>
                </a:cubicBezTo>
                <a:cubicBezTo>
                  <a:pt x="597696" y="881918"/>
                  <a:pt x="597696" y="881918"/>
                  <a:pt x="458034" y="665573"/>
                </a:cubicBezTo>
                <a:cubicBezTo>
                  <a:pt x="458034" y="665573"/>
                  <a:pt x="458034" y="665573"/>
                  <a:pt x="331068" y="665573"/>
                </a:cubicBezTo>
                <a:close/>
                <a:moveTo>
                  <a:pt x="719206" y="0"/>
                </a:moveTo>
                <a:lnTo>
                  <a:pt x="727454" y="317"/>
                </a:lnTo>
                <a:lnTo>
                  <a:pt x="736654" y="952"/>
                </a:lnTo>
                <a:lnTo>
                  <a:pt x="746172" y="2538"/>
                </a:lnTo>
                <a:lnTo>
                  <a:pt x="756641" y="4125"/>
                </a:lnTo>
                <a:lnTo>
                  <a:pt x="767428" y="6028"/>
                </a:lnTo>
                <a:lnTo>
                  <a:pt x="778849" y="8567"/>
                </a:lnTo>
                <a:lnTo>
                  <a:pt x="791222" y="11422"/>
                </a:lnTo>
                <a:lnTo>
                  <a:pt x="804546" y="14913"/>
                </a:lnTo>
                <a:lnTo>
                  <a:pt x="818822" y="18720"/>
                </a:lnTo>
                <a:lnTo>
                  <a:pt x="833416" y="23480"/>
                </a:lnTo>
                <a:lnTo>
                  <a:pt x="829609" y="36171"/>
                </a:lnTo>
                <a:lnTo>
                  <a:pt x="825802" y="48228"/>
                </a:lnTo>
                <a:lnTo>
                  <a:pt x="818188" y="70439"/>
                </a:lnTo>
                <a:lnTo>
                  <a:pt x="810256" y="91063"/>
                </a:lnTo>
                <a:lnTo>
                  <a:pt x="802960" y="108831"/>
                </a:lnTo>
                <a:lnTo>
                  <a:pt x="795663" y="125013"/>
                </a:lnTo>
                <a:lnTo>
                  <a:pt x="788684" y="138974"/>
                </a:lnTo>
                <a:lnTo>
                  <a:pt x="782021" y="151983"/>
                </a:lnTo>
                <a:lnTo>
                  <a:pt x="775994" y="163405"/>
                </a:lnTo>
                <a:lnTo>
                  <a:pt x="764572" y="183077"/>
                </a:lnTo>
                <a:lnTo>
                  <a:pt x="760131" y="191644"/>
                </a:lnTo>
                <a:lnTo>
                  <a:pt x="756007" y="200211"/>
                </a:lnTo>
                <a:lnTo>
                  <a:pt x="752517" y="207826"/>
                </a:lnTo>
                <a:lnTo>
                  <a:pt x="749662" y="215759"/>
                </a:lnTo>
                <a:lnTo>
                  <a:pt x="748393" y="219566"/>
                </a:lnTo>
                <a:lnTo>
                  <a:pt x="747441" y="223374"/>
                </a:lnTo>
                <a:lnTo>
                  <a:pt x="746806" y="227181"/>
                </a:lnTo>
                <a:lnTo>
                  <a:pt x="746489" y="231623"/>
                </a:lnTo>
                <a:lnTo>
                  <a:pt x="748076" y="231623"/>
                </a:lnTo>
                <a:lnTo>
                  <a:pt x="750931" y="231623"/>
                </a:lnTo>
                <a:lnTo>
                  <a:pt x="753786" y="231940"/>
                </a:lnTo>
                <a:lnTo>
                  <a:pt x="756324" y="232258"/>
                </a:lnTo>
                <a:lnTo>
                  <a:pt x="758862" y="233210"/>
                </a:lnTo>
                <a:lnTo>
                  <a:pt x="761400" y="233844"/>
                </a:lnTo>
                <a:lnTo>
                  <a:pt x="763621" y="234796"/>
                </a:lnTo>
                <a:lnTo>
                  <a:pt x="765842" y="236065"/>
                </a:lnTo>
                <a:lnTo>
                  <a:pt x="768062" y="237334"/>
                </a:lnTo>
                <a:lnTo>
                  <a:pt x="769966" y="238921"/>
                </a:lnTo>
                <a:lnTo>
                  <a:pt x="771552" y="240190"/>
                </a:lnTo>
                <a:lnTo>
                  <a:pt x="772821" y="242094"/>
                </a:lnTo>
                <a:lnTo>
                  <a:pt x="774090" y="243680"/>
                </a:lnTo>
                <a:lnTo>
                  <a:pt x="775042" y="245901"/>
                </a:lnTo>
                <a:lnTo>
                  <a:pt x="775676" y="247805"/>
                </a:lnTo>
                <a:lnTo>
                  <a:pt x="775994" y="249709"/>
                </a:lnTo>
                <a:lnTo>
                  <a:pt x="776311" y="251930"/>
                </a:lnTo>
                <a:lnTo>
                  <a:pt x="776311" y="253834"/>
                </a:lnTo>
                <a:lnTo>
                  <a:pt x="775676" y="255420"/>
                </a:lnTo>
                <a:lnTo>
                  <a:pt x="775359" y="257324"/>
                </a:lnTo>
                <a:lnTo>
                  <a:pt x="774407" y="258910"/>
                </a:lnTo>
                <a:lnTo>
                  <a:pt x="773456" y="260497"/>
                </a:lnTo>
                <a:lnTo>
                  <a:pt x="772186" y="262083"/>
                </a:lnTo>
                <a:lnTo>
                  <a:pt x="769331" y="265256"/>
                </a:lnTo>
                <a:lnTo>
                  <a:pt x="765524" y="267794"/>
                </a:lnTo>
                <a:lnTo>
                  <a:pt x="761717" y="269698"/>
                </a:lnTo>
                <a:lnTo>
                  <a:pt x="756958" y="270967"/>
                </a:lnTo>
                <a:lnTo>
                  <a:pt x="752200" y="271919"/>
                </a:lnTo>
                <a:lnTo>
                  <a:pt x="756324" y="284611"/>
                </a:lnTo>
                <a:lnTo>
                  <a:pt x="757910" y="289053"/>
                </a:lnTo>
                <a:lnTo>
                  <a:pt x="760448" y="293812"/>
                </a:lnTo>
                <a:lnTo>
                  <a:pt x="763621" y="299206"/>
                </a:lnTo>
                <a:lnTo>
                  <a:pt x="768062" y="304283"/>
                </a:lnTo>
                <a:lnTo>
                  <a:pt x="772504" y="309677"/>
                </a:lnTo>
                <a:lnTo>
                  <a:pt x="777580" y="315706"/>
                </a:lnTo>
                <a:lnTo>
                  <a:pt x="783608" y="321417"/>
                </a:lnTo>
                <a:lnTo>
                  <a:pt x="789952" y="327445"/>
                </a:lnTo>
                <a:lnTo>
                  <a:pt x="796615" y="333791"/>
                </a:lnTo>
                <a:lnTo>
                  <a:pt x="803912" y="339820"/>
                </a:lnTo>
                <a:lnTo>
                  <a:pt x="819774" y="353146"/>
                </a:lnTo>
                <a:lnTo>
                  <a:pt x="836588" y="366155"/>
                </a:lnTo>
                <a:lnTo>
                  <a:pt x="854672" y="379798"/>
                </a:lnTo>
                <a:lnTo>
                  <a:pt x="891472" y="407720"/>
                </a:lnTo>
                <a:lnTo>
                  <a:pt x="928274" y="435008"/>
                </a:lnTo>
                <a:lnTo>
                  <a:pt x="945405" y="448334"/>
                </a:lnTo>
                <a:lnTo>
                  <a:pt x="961902" y="461343"/>
                </a:lnTo>
                <a:lnTo>
                  <a:pt x="976496" y="474034"/>
                </a:lnTo>
                <a:lnTo>
                  <a:pt x="983158" y="479746"/>
                </a:lnTo>
                <a:lnTo>
                  <a:pt x="989186" y="485457"/>
                </a:lnTo>
                <a:lnTo>
                  <a:pt x="996482" y="493072"/>
                </a:lnTo>
                <a:lnTo>
                  <a:pt x="1003779" y="501004"/>
                </a:lnTo>
                <a:lnTo>
                  <a:pt x="1011393" y="510206"/>
                </a:lnTo>
                <a:lnTo>
                  <a:pt x="1019007" y="519725"/>
                </a:lnTo>
                <a:lnTo>
                  <a:pt x="1026938" y="530830"/>
                </a:lnTo>
                <a:lnTo>
                  <a:pt x="1034552" y="542252"/>
                </a:lnTo>
                <a:lnTo>
                  <a:pt x="1042801" y="554309"/>
                </a:lnTo>
                <a:lnTo>
                  <a:pt x="1050732" y="567318"/>
                </a:lnTo>
                <a:lnTo>
                  <a:pt x="1058663" y="581279"/>
                </a:lnTo>
                <a:lnTo>
                  <a:pt x="1066912" y="595557"/>
                </a:lnTo>
                <a:lnTo>
                  <a:pt x="1074843" y="610153"/>
                </a:lnTo>
                <a:lnTo>
                  <a:pt x="1083092" y="626017"/>
                </a:lnTo>
                <a:lnTo>
                  <a:pt x="1091023" y="641882"/>
                </a:lnTo>
                <a:lnTo>
                  <a:pt x="1098954" y="658698"/>
                </a:lnTo>
                <a:lnTo>
                  <a:pt x="1106568" y="675832"/>
                </a:lnTo>
                <a:lnTo>
                  <a:pt x="1114499" y="693283"/>
                </a:lnTo>
                <a:lnTo>
                  <a:pt x="1122113" y="711369"/>
                </a:lnTo>
                <a:lnTo>
                  <a:pt x="1129727" y="729772"/>
                </a:lnTo>
                <a:lnTo>
                  <a:pt x="1136707" y="748492"/>
                </a:lnTo>
                <a:lnTo>
                  <a:pt x="1143686" y="768164"/>
                </a:lnTo>
                <a:lnTo>
                  <a:pt x="1150348" y="787519"/>
                </a:lnTo>
                <a:lnTo>
                  <a:pt x="1157011" y="807191"/>
                </a:lnTo>
                <a:lnTo>
                  <a:pt x="1163038" y="826863"/>
                </a:lnTo>
                <a:lnTo>
                  <a:pt x="1169066" y="847170"/>
                </a:lnTo>
                <a:lnTo>
                  <a:pt x="1174460" y="867477"/>
                </a:lnTo>
                <a:lnTo>
                  <a:pt x="1179853" y="887783"/>
                </a:lnTo>
                <a:lnTo>
                  <a:pt x="1184929" y="908407"/>
                </a:lnTo>
                <a:lnTo>
                  <a:pt x="1189370" y="929031"/>
                </a:lnTo>
                <a:lnTo>
                  <a:pt x="1193177" y="949655"/>
                </a:lnTo>
                <a:lnTo>
                  <a:pt x="1196667" y="970279"/>
                </a:lnTo>
                <a:lnTo>
                  <a:pt x="1200157" y="990903"/>
                </a:lnTo>
                <a:lnTo>
                  <a:pt x="1202695" y="1011845"/>
                </a:lnTo>
                <a:lnTo>
                  <a:pt x="1204916" y="1032151"/>
                </a:lnTo>
                <a:lnTo>
                  <a:pt x="1206502" y="1052458"/>
                </a:lnTo>
                <a:lnTo>
                  <a:pt x="1207454" y="1072447"/>
                </a:lnTo>
                <a:lnTo>
                  <a:pt x="1208088" y="1092437"/>
                </a:lnTo>
                <a:lnTo>
                  <a:pt x="1207771" y="1112426"/>
                </a:lnTo>
                <a:lnTo>
                  <a:pt x="1207136" y="1131781"/>
                </a:lnTo>
                <a:lnTo>
                  <a:pt x="1205867" y="1151453"/>
                </a:lnTo>
                <a:lnTo>
                  <a:pt x="1203646" y="1170173"/>
                </a:lnTo>
                <a:lnTo>
                  <a:pt x="1201108" y="1188893"/>
                </a:lnTo>
                <a:lnTo>
                  <a:pt x="1199522" y="1197778"/>
                </a:lnTo>
                <a:lnTo>
                  <a:pt x="1197302" y="1206979"/>
                </a:lnTo>
                <a:lnTo>
                  <a:pt x="1195398" y="1215863"/>
                </a:lnTo>
                <a:lnTo>
                  <a:pt x="1193177" y="1224747"/>
                </a:lnTo>
                <a:lnTo>
                  <a:pt x="1190956" y="1233314"/>
                </a:lnTo>
                <a:lnTo>
                  <a:pt x="1188418" y="1242199"/>
                </a:lnTo>
                <a:lnTo>
                  <a:pt x="1185563" y="1250448"/>
                </a:lnTo>
                <a:lnTo>
                  <a:pt x="1182708" y="1259015"/>
                </a:lnTo>
                <a:lnTo>
                  <a:pt x="1179218" y="1266947"/>
                </a:lnTo>
                <a:lnTo>
                  <a:pt x="1175728" y="1275197"/>
                </a:lnTo>
                <a:lnTo>
                  <a:pt x="1172239" y="1283129"/>
                </a:lnTo>
                <a:lnTo>
                  <a:pt x="1168749" y="1291062"/>
                </a:lnTo>
                <a:lnTo>
                  <a:pt x="1164625" y="1298677"/>
                </a:lnTo>
                <a:lnTo>
                  <a:pt x="1160183" y="1305974"/>
                </a:lnTo>
                <a:lnTo>
                  <a:pt x="1155742" y="1313589"/>
                </a:lnTo>
                <a:lnTo>
                  <a:pt x="1151300" y="1320570"/>
                </a:lnTo>
                <a:lnTo>
                  <a:pt x="1146542" y="1327867"/>
                </a:lnTo>
                <a:lnTo>
                  <a:pt x="1141148" y="1334531"/>
                </a:lnTo>
                <a:lnTo>
                  <a:pt x="1135755" y="1341194"/>
                </a:lnTo>
                <a:lnTo>
                  <a:pt x="1130362" y="1347857"/>
                </a:lnTo>
                <a:lnTo>
                  <a:pt x="1124334" y="1354203"/>
                </a:lnTo>
                <a:lnTo>
                  <a:pt x="1118306" y="1360548"/>
                </a:lnTo>
                <a:lnTo>
                  <a:pt x="1112278" y="1366577"/>
                </a:lnTo>
                <a:lnTo>
                  <a:pt x="1105299" y="1372288"/>
                </a:lnTo>
                <a:lnTo>
                  <a:pt x="1098637" y="1378000"/>
                </a:lnTo>
                <a:lnTo>
                  <a:pt x="1091657" y="1383394"/>
                </a:lnTo>
                <a:lnTo>
                  <a:pt x="1084360" y="1388470"/>
                </a:lnTo>
                <a:lnTo>
                  <a:pt x="1076746" y="1393230"/>
                </a:lnTo>
                <a:lnTo>
                  <a:pt x="1068815" y="1398306"/>
                </a:lnTo>
                <a:lnTo>
                  <a:pt x="1061201" y="1402748"/>
                </a:lnTo>
                <a:lnTo>
                  <a:pt x="1052636" y="1407190"/>
                </a:lnTo>
                <a:lnTo>
                  <a:pt x="1044070" y="1411633"/>
                </a:lnTo>
                <a:lnTo>
                  <a:pt x="1035187" y="1415440"/>
                </a:lnTo>
                <a:lnTo>
                  <a:pt x="1025986" y="1418930"/>
                </a:lnTo>
                <a:lnTo>
                  <a:pt x="1016469" y="1422420"/>
                </a:lnTo>
                <a:lnTo>
                  <a:pt x="1006634" y="1425593"/>
                </a:lnTo>
                <a:lnTo>
                  <a:pt x="996800" y="1428766"/>
                </a:lnTo>
                <a:lnTo>
                  <a:pt x="986330" y="1431305"/>
                </a:lnTo>
                <a:lnTo>
                  <a:pt x="976178" y="1433843"/>
                </a:lnTo>
                <a:lnTo>
                  <a:pt x="965074" y="1436064"/>
                </a:lnTo>
                <a:lnTo>
                  <a:pt x="953971" y="1437968"/>
                </a:lnTo>
                <a:lnTo>
                  <a:pt x="942550" y="1439554"/>
                </a:lnTo>
                <a:lnTo>
                  <a:pt x="930812" y="1440823"/>
                </a:lnTo>
                <a:lnTo>
                  <a:pt x="918756" y="1442093"/>
                </a:lnTo>
                <a:lnTo>
                  <a:pt x="906383" y="1443044"/>
                </a:lnTo>
                <a:lnTo>
                  <a:pt x="893693" y="1443362"/>
                </a:lnTo>
                <a:lnTo>
                  <a:pt x="740144" y="1448756"/>
                </a:lnTo>
                <a:lnTo>
                  <a:pt x="652583" y="1451611"/>
                </a:lnTo>
                <a:lnTo>
                  <a:pt x="613244" y="1452563"/>
                </a:lnTo>
                <a:lnTo>
                  <a:pt x="604044" y="1452563"/>
                </a:lnTo>
                <a:lnTo>
                  <a:pt x="595161" y="1452563"/>
                </a:lnTo>
                <a:lnTo>
                  <a:pt x="555505" y="1451611"/>
                </a:lnTo>
                <a:lnTo>
                  <a:pt x="467944" y="1448756"/>
                </a:lnTo>
                <a:lnTo>
                  <a:pt x="314395" y="1443362"/>
                </a:lnTo>
                <a:lnTo>
                  <a:pt x="302022" y="1443044"/>
                </a:lnTo>
                <a:lnTo>
                  <a:pt x="289332" y="1442093"/>
                </a:lnTo>
                <a:lnTo>
                  <a:pt x="277276" y="1440823"/>
                </a:lnTo>
                <a:lnTo>
                  <a:pt x="265856" y="1439554"/>
                </a:lnTo>
                <a:lnTo>
                  <a:pt x="254117" y="1437968"/>
                </a:lnTo>
                <a:lnTo>
                  <a:pt x="243014" y="1436064"/>
                </a:lnTo>
                <a:lnTo>
                  <a:pt x="232227" y="1433843"/>
                </a:lnTo>
                <a:lnTo>
                  <a:pt x="221758" y="1431305"/>
                </a:lnTo>
                <a:lnTo>
                  <a:pt x="211288" y="1428766"/>
                </a:lnTo>
                <a:lnTo>
                  <a:pt x="201454" y="1425593"/>
                </a:lnTo>
                <a:lnTo>
                  <a:pt x="191619" y="1422420"/>
                </a:lnTo>
                <a:lnTo>
                  <a:pt x="182419" y="1418930"/>
                </a:lnTo>
                <a:lnTo>
                  <a:pt x="172901" y="1415440"/>
                </a:lnTo>
                <a:lnTo>
                  <a:pt x="164336" y="1411633"/>
                </a:lnTo>
                <a:lnTo>
                  <a:pt x="155452" y="1407190"/>
                </a:lnTo>
                <a:lnTo>
                  <a:pt x="147521" y="1402748"/>
                </a:lnTo>
                <a:lnTo>
                  <a:pt x="139273" y="1398306"/>
                </a:lnTo>
                <a:lnTo>
                  <a:pt x="131342" y="1393230"/>
                </a:lnTo>
                <a:lnTo>
                  <a:pt x="123728" y="1388470"/>
                </a:lnTo>
                <a:lnTo>
                  <a:pt x="116431" y="1383394"/>
                </a:lnTo>
                <a:lnTo>
                  <a:pt x="109768" y="1378000"/>
                </a:lnTo>
                <a:lnTo>
                  <a:pt x="102789" y="1372288"/>
                </a:lnTo>
                <a:lnTo>
                  <a:pt x="96127" y="1366577"/>
                </a:lnTo>
                <a:lnTo>
                  <a:pt x="89782" y="1360548"/>
                </a:lnTo>
                <a:lnTo>
                  <a:pt x="83754" y="1354203"/>
                </a:lnTo>
                <a:lnTo>
                  <a:pt x="78044" y="1347857"/>
                </a:lnTo>
                <a:lnTo>
                  <a:pt x="72333" y="1341194"/>
                </a:lnTo>
                <a:lnTo>
                  <a:pt x="66940" y="1334531"/>
                </a:lnTo>
                <a:lnTo>
                  <a:pt x="61864" y="1327867"/>
                </a:lnTo>
                <a:lnTo>
                  <a:pt x="56788" y="1320570"/>
                </a:lnTo>
                <a:lnTo>
                  <a:pt x="52346" y="1313589"/>
                </a:lnTo>
                <a:lnTo>
                  <a:pt x="47905" y="1305974"/>
                </a:lnTo>
                <a:lnTo>
                  <a:pt x="43780" y="1298677"/>
                </a:lnTo>
                <a:lnTo>
                  <a:pt x="39339" y="1291062"/>
                </a:lnTo>
                <a:lnTo>
                  <a:pt x="35849" y="1283129"/>
                </a:lnTo>
                <a:lnTo>
                  <a:pt x="32360" y="1275197"/>
                </a:lnTo>
                <a:lnTo>
                  <a:pt x="28870" y="1266947"/>
                </a:lnTo>
                <a:lnTo>
                  <a:pt x="25697" y="1259015"/>
                </a:lnTo>
                <a:lnTo>
                  <a:pt x="22525" y="1250448"/>
                </a:lnTo>
                <a:lnTo>
                  <a:pt x="19670" y="1242199"/>
                </a:lnTo>
                <a:lnTo>
                  <a:pt x="17132" y="1233314"/>
                </a:lnTo>
                <a:lnTo>
                  <a:pt x="14911" y="1224747"/>
                </a:lnTo>
                <a:lnTo>
                  <a:pt x="12690" y="1215863"/>
                </a:lnTo>
                <a:lnTo>
                  <a:pt x="10786" y="1206979"/>
                </a:lnTo>
                <a:lnTo>
                  <a:pt x="8883" y="1197778"/>
                </a:lnTo>
                <a:lnTo>
                  <a:pt x="7297" y="1188893"/>
                </a:lnTo>
                <a:lnTo>
                  <a:pt x="4442" y="1170173"/>
                </a:lnTo>
                <a:lnTo>
                  <a:pt x="2221" y="1151453"/>
                </a:lnTo>
                <a:lnTo>
                  <a:pt x="952" y="1131781"/>
                </a:lnTo>
                <a:lnTo>
                  <a:pt x="317" y="1112426"/>
                </a:lnTo>
                <a:lnTo>
                  <a:pt x="0" y="1092437"/>
                </a:lnTo>
                <a:lnTo>
                  <a:pt x="634" y="1072447"/>
                </a:lnTo>
                <a:lnTo>
                  <a:pt x="1586" y="1052458"/>
                </a:lnTo>
                <a:lnTo>
                  <a:pt x="3172" y="1032151"/>
                </a:lnTo>
                <a:lnTo>
                  <a:pt x="5393" y="1011845"/>
                </a:lnTo>
                <a:lnTo>
                  <a:pt x="8248" y="990903"/>
                </a:lnTo>
                <a:lnTo>
                  <a:pt x="11421" y="970279"/>
                </a:lnTo>
                <a:lnTo>
                  <a:pt x="14911" y="949655"/>
                </a:lnTo>
                <a:lnTo>
                  <a:pt x="19035" y="929031"/>
                </a:lnTo>
                <a:lnTo>
                  <a:pt x="23476" y="908407"/>
                </a:lnTo>
                <a:lnTo>
                  <a:pt x="28235" y="887783"/>
                </a:lnTo>
                <a:lnTo>
                  <a:pt x="33628" y="867477"/>
                </a:lnTo>
                <a:lnTo>
                  <a:pt x="39022" y="847170"/>
                </a:lnTo>
                <a:lnTo>
                  <a:pt x="45050" y="826863"/>
                </a:lnTo>
                <a:lnTo>
                  <a:pt x="51077" y="807191"/>
                </a:lnTo>
                <a:lnTo>
                  <a:pt x="58057" y="787519"/>
                </a:lnTo>
                <a:lnTo>
                  <a:pt x="64402" y="768164"/>
                </a:lnTo>
                <a:lnTo>
                  <a:pt x="71381" y="748492"/>
                </a:lnTo>
                <a:lnTo>
                  <a:pt x="78678" y="729772"/>
                </a:lnTo>
                <a:lnTo>
                  <a:pt x="85975" y="711369"/>
                </a:lnTo>
                <a:lnTo>
                  <a:pt x="93906" y="693283"/>
                </a:lnTo>
                <a:lnTo>
                  <a:pt x="101520" y="675832"/>
                </a:lnTo>
                <a:lnTo>
                  <a:pt x="109134" y="658698"/>
                </a:lnTo>
                <a:lnTo>
                  <a:pt x="117065" y="641882"/>
                </a:lnTo>
                <a:lnTo>
                  <a:pt x="124996" y="626017"/>
                </a:lnTo>
                <a:lnTo>
                  <a:pt x="133245" y="610153"/>
                </a:lnTo>
                <a:lnTo>
                  <a:pt x="141176" y="595557"/>
                </a:lnTo>
                <a:lnTo>
                  <a:pt x="149425" y="581279"/>
                </a:lnTo>
                <a:lnTo>
                  <a:pt x="157356" y="567318"/>
                </a:lnTo>
                <a:lnTo>
                  <a:pt x="165604" y="554309"/>
                </a:lnTo>
                <a:lnTo>
                  <a:pt x="173536" y="542252"/>
                </a:lnTo>
                <a:lnTo>
                  <a:pt x="181467" y="530830"/>
                </a:lnTo>
                <a:lnTo>
                  <a:pt x="189081" y="519725"/>
                </a:lnTo>
                <a:lnTo>
                  <a:pt x="197012" y="510206"/>
                </a:lnTo>
                <a:lnTo>
                  <a:pt x="204309" y="501004"/>
                </a:lnTo>
                <a:lnTo>
                  <a:pt x="211606" y="493072"/>
                </a:lnTo>
                <a:lnTo>
                  <a:pt x="218902" y="485457"/>
                </a:lnTo>
                <a:lnTo>
                  <a:pt x="225248" y="479428"/>
                </a:lnTo>
                <a:lnTo>
                  <a:pt x="232862" y="473083"/>
                </a:lnTo>
                <a:lnTo>
                  <a:pt x="248407" y="460074"/>
                </a:lnTo>
                <a:lnTo>
                  <a:pt x="265538" y="446430"/>
                </a:lnTo>
                <a:lnTo>
                  <a:pt x="283622" y="432469"/>
                </a:lnTo>
                <a:lnTo>
                  <a:pt x="322009" y="404548"/>
                </a:lnTo>
                <a:lnTo>
                  <a:pt x="360396" y="375991"/>
                </a:lnTo>
                <a:lnTo>
                  <a:pt x="379114" y="362030"/>
                </a:lnTo>
                <a:lnTo>
                  <a:pt x="396562" y="348387"/>
                </a:lnTo>
                <a:lnTo>
                  <a:pt x="412742" y="335060"/>
                </a:lnTo>
                <a:lnTo>
                  <a:pt x="420039" y="328397"/>
                </a:lnTo>
                <a:lnTo>
                  <a:pt x="427018" y="322369"/>
                </a:lnTo>
                <a:lnTo>
                  <a:pt x="433364" y="316340"/>
                </a:lnTo>
                <a:lnTo>
                  <a:pt x="439391" y="309994"/>
                </a:lnTo>
                <a:lnTo>
                  <a:pt x="444784" y="304283"/>
                </a:lnTo>
                <a:lnTo>
                  <a:pt x="449226" y="298572"/>
                </a:lnTo>
                <a:lnTo>
                  <a:pt x="453033" y="293178"/>
                </a:lnTo>
                <a:lnTo>
                  <a:pt x="456523" y="287784"/>
                </a:lnTo>
                <a:lnTo>
                  <a:pt x="459061" y="283024"/>
                </a:lnTo>
                <a:lnTo>
                  <a:pt x="460647" y="277948"/>
                </a:lnTo>
                <a:lnTo>
                  <a:pt x="461282" y="274775"/>
                </a:lnTo>
                <a:lnTo>
                  <a:pt x="461916" y="271919"/>
                </a:lnTo>
                <a:lnTo>
                  <a:pt x="456840" y="270967"/>
                </a:lnTo>
                <a:lnTo>
                  <a:pt x="452081" y="269698"/>
                </a:lnTo>
                <a:lnTo>
                  <a:pt x="448274" y="267794"/>
                </a:lnTo>
                <a:lnTo>
                  <a:pt x="444784" y="265256"/>
                </a:lnTo>
                <a:lnTo>
                  <a:pt x="441929" y="262083"/>
                </a:lnTo>
                <a:lnTo>
                  <a:pt x="440660" y="260497"/>
                </a:lnTo>
                <a:lnTo>
                  <a:pt x="439708" y="258910"/>
                </a:lnTo>
                <a:lnTo>
                  <a:pt x="438757" y="257324"/>
                </a:lnTo>
                <a:lnTo>
                  <a:pt x="438440" y="255420"/>
                </a:lnTo>
                <a:lnTo>
                  <a:pt x="438122" y="253834"/>
                </a:lnTo>
                <a:lnTo>
                  <a:pt x="437488" y="251930"/>
                </a:lnTo>
                <a:lnTo>
                  <a:pt x="438122" y="250026"/>
                </a:lnTo>
                <a:lnTo>
                  <a:pt x="438440" y="248122"/>
                </a:lnTo>
                <a:lnTo>
                  <a:pt x="438757" y="246536"/>
                </a:lnTo>
                <a:lnTo>
                  <a:pt x="439708" y="244315"/>
                </a:lnTo>
                <a:lnTo>
                  <a:pt x="440660" y="242728"/>
                </a:lnTo>
                <a:lnTo>
                  <a:pt x="441929" y="241142"/>
                </a:lnTo>
                <a:lnTo>
                  <a:pt x="444784" y="238286"/>
                </a:lnTo>
                <a:lnTo>
                  <a:pt x="448274" y="236065"/>
                </a:lnTo>
                <a:lnTo>
                  <a:pt x="452081" y="234161"/>
                </a:lnTo>
                <a:lnTo>
                  <a:pt x="456840" y="232575"/>
                </a:lnTo>
                <a:lnTo>
                  <a:pt x="461916" y="231940"/>
                </a:lnTo>
                <a:lnTo>
                  <a:pt x="460647" y="227498"/>
                </a:lnTo>
                <a:lnTo>
                  <a:pt x="459378" y="223374"/>
                </a:lnTo>
                <a:lnTo>
                  <a:pt x="457792" y="219249"/>
                </a:lnTo>
                <a:lnTo>
                  <a:pt x="456206" y="215124"/>
                </a:lnTo>
                <a:lnTo>
                  <a:pt x="451764" y="206874"/>
                </a:lnTo>
                <a:lnTo>
                  <a:pt x="447005" y="198307"/>
                </a:lnTo>
                <a:lnTo>
                  <a:pt x="441295" y="189423"/>
                </a:lnTo>
                <a:lnTo>
                  <a:pt x="434632" y="180222"/>
                </a:lnTo>
                <a:lnTo>
                  <a:pt x="420039" y="159598"/>
                </a:lnTo>
                <a:lnTo>
                  <a:pt x="412108" y="147541"/>
                </a:lnTo>
                <a:lnTo>
                  <a:pt x="403542" y="134532"/>
                </a:lnTo>
                <a:lnTo>
                  <a:pt x="394024" y="120254"/>
                </a:lnTo>
                <a:lnTo>
                  <a:pt x="384190" y="104706"/>
                </a:lnTo>
                <a:lnTo>
                  <a:pt x="374355" y="87573"/>
                </a:lnTo>
                <a:lnTo>
                  <a:pt x="363886" y="68535"/>
                </a:lnTo>
                <a:lnTo>
                  <a:pt x="353099" y="47911"/>
                </a:lnTo>
                <a:lnTo>
                  <a:pt x="341996" y="25066"/>
                </a:lnTo>
                <a:lnTo>
                  <a:pt x="352782" y="20307"/>
                </a:lnTo>
                <a:lnTo>
                  <a:pt x="362617" y="15865"/>
                </a:lnTo>
                <a:lnTo>
                  <a:pt x="372134" y="13009"/>
                </a:lnTo>
                <a:lnTo>
                  <a:pt x="380700" y="11105"/>
                </a:lnTo>
                <a:lnTo>
                  <a:pt x="388948" y="9836"/>
                </a:lnTo>
                <a:lnTo>
                  <a:pt x="396562" y="9519"/>
                </a:lnTo>
                <a:lnTo>
                  <a:pt x="403859" y="9519"/>
                </a:lnTo>
                <a:lnTo>
                  <a:pt x="410522" y="10471"/>
                </a:lnTo>
                <a:lnTo>
                  <a:pt x="416549" y="12057"/>
                </a:lnTo>
                <a:lnTo>
                  <a:pt x="422894" y="14278"/>
                </a:lnTo>
                <a:lnTo>
                  <a:pt x="428288" y="16816"/>
                </a:lnTo>
                <a:lnTo>
                  <a:pt x="433681" y="19989"/>
                </a:lnTo>
                <a:lnTo>
                  <a:pt x="439074" y="23162"/>
                </a:lnTo>
                <a:lnTo>
                  <a:pt x="443833" y="26970"/>
                </a:lnTo>
                <a:lnTo>
                  <a:pt x="448592" y="30777"/>
                </a:lnTo>
                <a:lnTo>
                  <a:pt x="453033" y="34585"/>
                </a:lnTo>
                <a:lnTo>
                  <a:pt x="462550" y="43152"/>
                </a:lnTo>
                <a:lnTo>
                  <a:pt x="471434" y="51401"/>
                </a:lnTo>
                <a:lnTo>
                  <a:pt x="476510" y="55843"/>
                </a:lnTo>
                <a:lnTo>
                  <a:pt x="481268" y="59651"/>
                </a:lnTo>
                <a:lnTo>
                  <a:pt x="486027" y="63141"/>
                </a:lnTo>
                <a:lnTo>
                  <a:pt x="491738" y="66314"/>
                </a:lnTo>
                <a:lnTo>
                  <a:pt x="497131" y="69170"/>
                </a:lnTo>
                <a:lnTo>
                  <a:pt x="502841" y="72025"/>
                </a:lnTo>
                <a:lnTo>
                  <a:pt x="509186" y="73929"/>
                </a:lnTo>
                <a:lnTo>
                  <a:pt x="515531" y="75198"/>
                </a:lnTo>
                <a:lnTo>
                  <a:pt x="522194" y="76150"/>
                </a:lnTo>
                <a:lnTo>
                  <a:pt x="529808" y="76150"/>
                </a:lnTo>
                <a:lnTo>
                  <a:pt x="537739" y="75515"/>
                </a:lnTo>
                <a:lnTo>
                  <a:pt x="546304" y="74246"/>
                </a:lnTo>
                <a:lnTo>
                  <a:pt x="557408" y="68218"/>
                </a:lnTo>
                <a:lnTo>
                  <a:pt x="568195" y="62824"/>
                </a:lnTo>
                <a:lnTo>
                  <a:pt x="587864" y="51719"/>
                </a:lnTo>
                <a:lnTo>
                  <a:pt x="605313" y="41882"/>
                </a:lnTo>
                <a:lnTo>
                  <a:pt x="620858" y="32681"/>
                </a:lnTo>
                <a:lnTo>
                  <a:pt x="635452" y="24749"/>
                </a:lnTo>
                <a:lnTo>
                  <a:pt x="648776" y="17134"/>
                </a:lnTo>
                <a:lnTo>
                  <a:pt x="655438" y="13961"/>
                </a:lnTo>
                <a:lnTo>
                  <a:pt x="661784" y="11422"/>
                </a:lnTo>
                <a:lnTo>
                  <a:pt x="668446" y="8884"/>
                </a:lnTo>
                <a:lnTo>
                  <a:pt x="675108" y="6663"/>
                </a:lnTo>
                <a:lnTo>
                  <a:pt x="682088" y="4759"/>
                </a:lnTo>
                <a:lnTo>
                  <a:pt x="688750" y="3173"/>
                </a:lnTo>
                <a:lnTo>
                  <a:pt x="695729" y="1586"/>
                </a:lnTo>
                <a:lnTo>
                  <a:pt x="703343" y="635"/>
                </a:lnTo>
                <a:lnTo>
                  <a:pt x="710957" y="31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lIns="112864" tIns="56432" rIns="112864" bIns="56432"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30" name=" 15"/>
          <p:cNvSpPr/>
          <p:nvPr/>
        </p:nvSpPr>
        <p:spPr>
          <a:xfrm>
            <a:off x="5397794" y="3964722"/>
            <a:ext cx="431744" cy="473184"/>
          </a:xfrm>
          <a:custGeom>
            <a:avLst/>
            <a:gdLst>
              <a:gd name="connsiteX0" fmla="*/ 331068 w 1208088"/>
              <a:gd name="connsiteY0" fmla="*/ 665573 h 1452563"/>
              <a:gd name="connsiteX1" fmla="*/ 508820 w 1208088"/>
              <a:gd name="connsiteY1" fmla="*/ 932822 h 1452563"/>
              <a:gd name="connsiteX2" fmla="*/ 369158 w 1208088"/>
              <a:gd name="connsiteY2" fmla="*/ 932822 h 1452563"/>
              <a:gd name="connsiteX3" fmla="*/ 369158 w 1208088"/>
              <a:gd name="connsiteY3" fmla="*/ 983727 h 1452563"/>
              <a:gd name="connsiteX4" fmla="*/ 534213 w 1208088"/>
              <a:gd name="connsiteY4" fmla="*/ 983727 h 1452563"/>
              <a:gd name="connsiteX5" fmla="*/ 534213 w 1208088"/>
              <a:gd name="connsiteY5" fmla="*/ 1034632 h 1452563"/>
              <a:gd name="connsiteX6" fmla="*/ 369158 w 1208088"/>
              <a:gd name="connsiteY6" fmla="*/ 1034632 h 1452563"/>
              <a:gd name="connsiteX7" fmla="*/ 369158 w 1208088"/>
              <a:gd name="connsiteY7" fmla="*/ 1085536 h 1452563"/>
              <a:gd name="connsiteX8" fmla="*/ 534213 w 1208088"/>
              <a:gd name="connsiteY8" fmla="*/ 1085536 h 1452563"/>
              <a:gd name="connsiteX9" fmla="*/ 534213 w 1208088"/>
              <a:gd name="connsiteY9" fmla="*/ 1238250 h 1452563"/>
              <a:gd name="connsiteX10" fmla="*/ 673875 w 1208088"/>
              <a:gd name="connsiteY10" fmla="*/ 1238250 h 1452563"/>
              <a:gd name="connsiteX11" fmla="*/ 673875 w 1208088"/>
              <a:gd name="connsiteY11" fmla="*/ 1085536 h 1452563"/>
              <a:gd name="connsiteX12" fmla="*/ 864324 w 1208088"/>
              <a:gd name="connsiteY12" fmla="*/ 1085536 h 1452563"/>
              <a:gd name="connsiteX13" fmla="*/ 864324 w 1208088"/>
              <a:gd name="connsiteY13" fmla="*/ 1034632 h 1452563"/>
              <a:gd name="connsiteX14" fmla="*/ 673875 w 1208088"/>
              <a:gd name="connsiteY14" fmla="*/ 1034632 h 1452563"/>
              <a:gd name="connsiteX15" fmla="*/ 673875 w 1208088"/>
              <a:gd name="connsiteY15" fmla="*/ 983727 h 1452563"/>
              <a:gd name="connsiteX16" fmla="*/ 864324 w 1208088"/>
              <a:gd name="connsiteY16" fmla="*/ 983727 h 1452563"/>
              <a:gd name="connsiteX17" fmla="*/ 864324 w 1208088"/>
              <a:gd name="connsiteY17" fmla="*/ 932822 h 1452563"/>
              <a:gd name="connsiteX18" fmla="*/ 699268 w 1208088"/>
              <a:gd name="connsiteY18" fmla="*/ 932822 h 1452563"/>
              <a:gd name="connsiteX19" fmla="*/ 877020 w 1208088"/>
              <a:gd name="connsiteY19" fmla="*/ 665573 h 1452563"/>
              <a:gd name="connsiteX20" fmla="*/ 737358 w 1208088"/>
              <a:gd name="connsiteY20" fmla="*/ 665573 h 1452563"/>
              <a:gd name="connsiteX21" fmla="*/ 597696 w 1208088"/>
              <a:gd name="connsiteY21" fmla="*/ 881918 h 1452563"/>
              <a:gd name="connsiteX22" fmla="*/ 458034 w 1208088"/>
              <a:gd name="connsiteY22" fmla="*/ 665573 h 1452563"/>
              <a:gd name="connsiteX23" fmla="*/ 331068 w 1208088"/>
              <a:gd name="connsiteY23" fmla="*/ 665573 h 1452563"/>
              <a:gd name="connsiteX24" fmla="*/ 719206 w 1208088"/>
              <a:gd name="connsiteY24" fmla="*/ 0 h 1452563"/>
              <a:gd name="connsiteX25" fmla="*/ 727454 w 1208088"/>
              <a:gd name="connsiteY25" fmla="*/ 317 h 1452563"/>
              <a:gd name="connsiteX26" fmla="*/ 736654 w 1208088"/>
              <a:gd name="connsiteY26" fmla="*/ 952 h 1452563"/>
              <a:gd name="connsiteX27" fmla="*/ 746172 w 1208088"/>
              <a:gd name="connsiteY27" fmla="*/ 2538 h 1452563"/>
              <a:gd name="connsiteX28" fmla="*/ 756641 w 1208088"/>
              <a:gd name="connsiteY28" fmla="*/ 4125 h 1452563"/>
              <a:gd name="connsiteX29" fmla="*/ 767428 w 1208088"/>
              <a:gd name="connsiteY29" fmla="*/ 6028 h 1452563"/>
              <a:gd name="connsiteX30" fmla="*/ 778849 w 1208088"/>
              <a:gd name="connsiteY30" fmla="*/ 8567 h 1452563"/>
              <a:gd name="connsiteX31" fmla="*/ 791222 w 1208088"/>
              <a:gd name="connsiteY31" fmla="*/ 11422 h 1452563"/>
              <a:gd name="connsiteX32" fmla="*/ 804546 w 1208088"/>
              <a:gd name="connsiteY32" fmla="*/ 14913 h 1452563"/>
              <a:gd name="connsiteX33" fmla="*/ 818822 w 1208088"/>
              <a:gd name="connsiteY33" fmla="*/ 18720 h 1452563"/>
              <a:gd name="connsiteX34" fmla="*/ 833416 w 1208088"/>
              <a:gd name="connsiteY34" fmla="*/ 23480 h 1452563"/>
              <a:gd name="connsiteX35" fmla="*/ 829609 w 1208088"/>
              <a:gd name="connsiteY35" fmla="*/ 36171 h 1452563"/>
              <a:gd name="connsiteX36" fmla="*/ 825802 w 1208088"/>
              <a:gd name="connsiteY36" fmla="*/ 48228 h 1452563"/>
              <a:gd name="connsiteX37" fmla="*/ 818188 w 1208088"/>
              <a:gd name="connsiteY37" fmla="*/ 70439 h 1452563"/>
              <a:gd name="connsiteX38" fmla="*/ 810256 w 1208088"/>
              <a:gd name="connsiteY38" fmla="*/ 91063 h 1452563"/>
              <a:gd name="connsiteX39" fmla="*/ 802960 w 1208088"/>
              <a:gd name="connsiteY39" fmla="*/ 108831 h 1452563"/>
              <a:gd name="connsiteX40" fmla="*/ 795663 w 1208088"/>
              <a:gd name="connsiteY40" fmla="*/ 125013 h 1452563"/>
              <a:gd name="connsiteX41" fmla="*/ 788684 w 1208088"/>
              <a:gd name="connsiteY41" fmla="*/ 138974 h 1452563"/>
              <a:gd name="connsiteX42" fmla="*/ 782021 w 1208088"/>
              <a:gd name="connsiteY42" fmla="*/ 151983 h 1452563"/>
              <a:gd name="connsiteX43" fmla="*/ 775994 w 1208088"/>
              <a:gd name="connsiteY43" fmla="*/ 163405 h 1452563"/>
              <a:gd name="connsiteX44" fmla="*/ 764572 w 1208088"/>
              <a:gd name="connsiteY44" fmla="*/ 183077 h 1452563"/>
              <a:gd name="connsiteX45" fmla="*/ 760131 w 1208088"/>
              <a:gd name="connsiteY45" fmla="*/ 191644 h 1452563"/>
              <a:gd name="connsiteX46" fmla="*/ 756007 w 1208088"/>
              <a:gd name="connsiteY46" fmla="*/ 200211 h 1452563"/>
              <a:gd name="connsiteX47" fmla="*/ 752517 w 1208088"/>
              <a:gd name="connsiteY47" fmla="*/ 207826 h 1452563"/>
              <a:gd name="connsiteX48" fmla="*/ 749662 w 1208088"/>
              <a:gd name="connsiteY48" fmla="*/ 215759 h 1452563"/>
              <a:gd name="connsiteX49" fmla="*/ 748393 w 1208088"/>
              <a:gd name="connsiteY49" fmla="*/ 219566 h 1452563"/>
              <a:gd name="connsiteX50" fmla="*/ 747441 w 1208088"/>
              <a:gd name="connsiteY50" fmla="*/ 223374 h 1452563"/>
              <a:gd name="connsiteX51" fmla="*/ 746806 w 1208088"/>
              <a:gd name="connsiteY51" fmla="*/ 227181 h 1452563"/>
              <a:gd name="connsiteX52" fmla="*/ 746489 w 1208088"/>
              <a:gd name="connsiteY52" fmla="*/ 231623 h 1452563"/>
              <a:gd name="connsiteX53" fmla="*/ 748076 w 1208088"/>
              <a:gd name="connsiteY53" fmla="*/ 231623 h 1452563"/>
              <a:gd name="connsiteX54" fmla="*/ 750931 w 1208088"/>
              <a:gd name="connsiteY54" fmla="*/ 231623 h 1452563"/>
              <a:gd name="connsiteX55" fmla="*/ 753786 w 1208088"/>
              <a:gd name="connsiteY55" fmla="*/ 231940 h 1452563"/>
              <a:gd name="connsiteX56" fmla="*/ 756324 w 1208088"/>
              <a:gd name="connsiteY56" fmla="*/ 232258 h 1452563"/>
              <a:gd name="connsiteX57" fmla="*/ 758862 w 1208088"/>
              <a:gd name="connsiteY57" fmla="*/ 233210 h 1452563"/>
              <a:gd name="connsiteX58" fmla="*/ 761400 w 1208088"/>
              <a:gd name="connsiteY58" fmla="*/ 233844 h 1452563"/>
              <a:gd name="connsiteX59" fmla="*/ 763621 w 1208088"/>
              <a:gd name="connsiteY59" fmla="*/ 234796 h 1452563"/>
              <a:gd name="connsiteX60" fmla="*/ 765842 w 1208088"/>
              <a:gd name="connsiteY60" fmla="*/ 236065 h 1452563"/>
              <a:gd name="connsiteX61" fmla="*/ 768062 w 1208088"/>
              <a:gd name="connsiteY61" fmla="*/ 237334 h 1452563"/>
              <a:gd name="connsiteX62" fmla="*/ 769966 w 1208088"/>
              <a:gd name="connsiteY62" fmla="*/ 238921 h 1452563"/>
              <a:gd name="connsiteX63" fmla="*/ 771552 w 1208088"/>
              <a:gd name="connsiteY63" fmla="*/ 240190 h 1452563"/>
              <a:gd name="connsiteX64" fmla="*/ 772821 w 1208088"/>
              <a:gd name="connsiteY64" fmla="*/ 242094 h 1452563"/>
              <a:gd name="connsiteX65" fmla="*/ 774090 w 1208088"/>
              <a:gd name="connsiteY65" fmla="*/ 243680 h 1452563"/>
              <a:gd name="connsiteX66" fmla="*/ 775042 w 1208088"/>
              <a:gd name="connsiteY66" fmla="*/ 245901 h 1452563"/>
              <a:gd name="connsiteX67" fmla="*/ 775676 w 1208088"/>
              <a:gd name="connsiteY67" fmla="*/ 247805 h 1452563"/>
              <a:gd name="connsiteX68" fmla="*/ 775994 w 1208088"/>
              <a:gd name="connsiteY68" fmla="*/ 249709 h 1452563"/>
              <a:gd name="connsiteX69" fmla="*/ 776311 w 1208088"/>
              <a:gd name="connsiteY69" fmla="*/ 251930 h 1452563"/>
              <a:gd name="connsiteX70" fmla="*/ 776311 w 1208088"/>
              <a:gd name="connsiteY70" fmla="*/ 253834 h 1452563"/>
              <a:gd name="connsiteX71" fmla="*/ 775676 w 1208088"/>
              <a:gd name="connsiteY71" fmla="*/ 255420 h 1452563"/>
              <a:gd name="connsiteX72" fmla="*/ 775359 w 1208088"/>
              <a:gd name="connsiteY72" fmla="*/ 257324 h 1452563"/>
              <a:gd name="connsiteX73" fmla="*/ 774407 w 1208088"/>
              <a:gd name="connsiteY73" fmla="*/ 258910 h 1452563"/>
              <a:gd name="connsiteX74" fmla="*/ 773456 w 1208088"/>
              <a:gd name="connsiteY74" fmla="*/ 260497 h 1452563"/>
              <a:gd name="connsiteX75" fmla="*/ 772186 w 1208088"/>
              <a:gd name="connsiteY75" fmla="*/ 262083 h 1452563"/>
              <a:gd name="connsiteX76" fmla="*/ 769331 w 1208088"/>
              <a:gd name="connsiteY76" fmla="*/ 265256 h 1452563"/>
              <a:gd name="connsiteX77" fmla="*/ 765524 w 1208088"/>
              <a:gd name="connsiteY77" fmla="*/ 267794 h 1452563"/>
              <a:gd name="connsiteX78" fmla="*/ 761717 w 1208088"/>
              <a:gd name="connsiteY78" fmla="*/ 269698 h 1452563"/>
              <a:gd name="connsiteX79" fmla="*/ 756958 w 1208088"/>
              <a:gd name="connsiteY79" fmla="*/ 270967 h 1452563"/>
              <a:gd name="connsiteX80" fmla="*/ 752200 w 1208088"/>
              <a:gd name="connsiteY80" fmla="*/ 271919 h 1452563"/>
              <a:gd name="connsiteX81" fmla="*/ 756324 w 1208088"/>
              <a:gd name="connsiteY81" fmla="*/ 284611 h 1452563"/>
              <a:gd name="connsiteX82" fmla="*/ 757910 w 1208088"/>
              <a:gd name="connsiteY82" fmla="*/ 289053 h 1452563"/>
              <a:gd name="connsiteX83" fmla="*/ 760448 w 1208088"/>
              <a:gd name="connsiteY83" fmla="*/ 293812 h 1452563"/>
              <a:gd name="connsiteX84" fmla="*/ 763621 w 1208088"/>
              <a:gd name="connsiteY84" fmla="*/ 299206 h 1452563"/>
              <a:gd name="connsiteX85" fmla="*/ 768062 w 1208088"/>
              <a:gd name="connsiteY85" fmla="*/ 304283 h 1452563"/>
              <a:gd name="connsiteX86" fmla="*/ 772504 w 1208088"/>
              <a:gd name="connsiteY86" fmla="*/ 309677 h 1452563"/>
              <a:gd name="connsiteX87" fmla="*/ 777580 w 1208088"/>
              <a:gd name="connsiteY87" fmla="*/ 315706 h 1452563"/>
              <a:gd name="connsiteX88" fmla="*/ 783608 w 1208088"/>
              <a:gd name="connsiteY88" fmla="*/ 321417 h 1452563"/>
              <a:gd name="connsiteX89" fmla="*/ 789952 w 1208088"/>
              <a:gd name="connsiteY89" fmla="*/ 327445 h 1452563"/>
              <a:gd name="connsiteX90" fmla="*/ 796615 w 1208088"/>
              <a:gd name="connsiteY90" fmla="*/ 333791 h 1452563"/>
              <a:gd name="connsiteX91" fmla="*/ 803912 w 1208088"/>
              <a:gd name="connsiteY91" fmla="*/ 339820 h 1452563"/>
              <a:gd name="connsiteX92" fmla="*/ 819774 w 1208088"/>
              <a:gd name="connsiteY92" fmla="*/ 353146 h 1452563"/>
              <a:gd name="connsiteX93" fmla="*/ 836588 w 1208088"/>
              <a:gd name="connsiteY93" fmla="*/ 366155 h 1452563"/>
              <a:gd name="connsiteX94" fmla="*/ 854672 w 1208088"/>
              <a:gd name="connsiteY94" fmla="*/ 379798 h 1452563"/>
              <a:gd name="connsiteX95" fmla="*/ 891472 w 1208088"/>
              <a:gd name="connsiteY95" fmla="*/ 407720 h 1452563"/>
              <a:gd name="connsiteX96" fmla="*/ 928274 w 1208088"/>
              <a:gd name="connsiteY96" fmla="*/ 435008 h 1452563"/>
              <a:gd name="connsiteX97" fmla="*/ 945405 w 1208088"/>
              <a:gd name="connsiteY97" fmla="*/ 448334 h 1452563"/>
              <a:gd name="connsiteX98" fmla="*/ 961902 w 1208088"/>
              <a:gd name="connsiteY98" fmla="*/ 461343 h 1452563"/>
              <a:gd name="connsiteX99" fmla="*/ 976496 w 1208088"/>
              <a:gd name="connsiteY99" fmla="*/ 474034 h 1452563"/>
              <a:gd name="connsiteX100" fmla="*/ 983158 w 1208088"/>
              <a:gd name="connsiteY100" fmla="*/ 479746 h 1452563"/>
              <a:gd name="connsiteX101" fmla="*/ 989186 w 1208088"/>
              <a:gd name="connsiteY101" fmla="*/ 485457 h 1452563"/>
              <a:gd name="connsiteX102" fmla="*/ 996482 w 1208088"/>
              <a:gd name="connsiteY102" fmla="*/ 493072 h 1452563"/>
              <a:gd name="connsiteX103" fmla="*/ 1003779 w 1208088"/>
              <a:gd name="connsiteY103" fmla="*/ 501004 h 1452563"/>
              <a:gd name="connsiteX104" fmla="*/ 1011393 w 1208088"/>
              <a:gd name="connsiteY104" fmla="*/ 510206 h 1452563"/>
              <a:gd name="connsiteX105" fmla="*/ 1019007 w 1208088"/>
              <a:gd name="connsiteY105" fmla="*/ 519725 h 1452563"/>
              <a:gd name="connsiteX106" fmla="*/ 1026938 w 1208088"/>
              <a:gd name="connsiteY106" fmla="*/ 530830 h 1452563"/>
              <a:gd name="connsiteX107" fmla="*/ 1034552 w 1208088"/>
              <a:gd name="connsiteY107" fmla="*/ 542252 h 1452563"/>
              <a:gd name="connsiteX108" fmla="*/ 1042801 w 1208088"/>
              <a:gd name="connsiteY108" fmla="*/ 554309 h 1452563"/>
              <a:gd name="connsiteX109" fmla="*/ 1050732 w 1208088"/>
              <a:gd name="connsiteY109" fmla="*/ 567318 h 1452563"/>
              <a:gd name="connsiteX110" fmla="*/ 1058663 w 1208088"/>
              <a:gd name="connsiteY110" fmla="*/ 581279 h 1452563"/>
              <a:gd name="connsiteX111" fmla="*/ 1066912 w 1208088"/>
              <a:gd name="connsiteY111" fmla="*/ 595557 h 1452563"/>
              <a:gd name="connsiteX112" fmla="*/ 1074843 w 1208088"/>
              <a:gd name="connsiteY112" fmla="*/ 610153 h 1452563"/>
              <a:gd name="connsiteX113" fmla="*/ 1083092 w 1208088"/>
              <a:gd name="connsiteY113" fmla="*/ 626017 h 1452563"/>
              <a:gd name="connsiteX114" fmla="*/ 1091023 w 1208088"/>
              <a:gd name="connsiteY114" fmla="*/ 641882 h 1452563"/>
              <a:gd name="connsiteX115" fmla="*/ 1098954 w 1208088"/>
              <a:gd name="connsiteY115" fmla="*/ 658698 h 1452563"/>
              <a:gd name="connsiteX116" fmla="*/ 1106568 w 1208088"/>
              <a:gd name="connsiteY116" fmla="*/ 675832 h 1452563"/>
              <a:gd name="connsiteX117" fmla="*/ 1114499 w 1208088"/>
              <a:gd name="connsiteY117" fmla="*/ 693283 h 1452563"/>
              <a:gd name="connsiteX118" fmla="*/ 1122113 w 1208088"/>
              <a:gd name="connsiteY118" fmla="*/ 711369 h 1452563"/>
              <a:gd name="connsiteX119" fmla="*/ 1129727 w 1208088"/>
              <a:gd name="connsiteY119" fmla="*/ 729772 h 1452563"/>
              <a:gd name="connsiteX120" fmla="*/ 1136707 w 1208088"/>
              <a:gd name="connsiteY120" fmla="*/ 748492 h 1452563"/>
              <a:gd name="connsiteX121" fmla="*/ 1143686 w 1208088"/>
              <a:gd name="connsiteY121" fmla="*/ 768164 h 1452563"/>
              <a:gd name="connsiteX122" fmla="*/ 1150348 w 1208088"/>
              <a:gd name="connsiteY122" fmla="*/ 787519 h 1452563"/>
              <a:gd name="connsiteX123" fmla="*/ 1157011 w 1208088"/>
              <a:gd name="connsiteY123" fmla="*/ 807191 h 1452563"/>
              <a:gd name="connsiteX124" fmla="*/ 1163038 w 1208088"/>
              <a:gd name="connsiteY124" fmla="*/ 826863 h 1452563"/>
              <a:gd name="connsiteX125" fmla="*/ 1169066 w 1208088"/>
              <a:gd name="connsiteY125" fmla="*/ 847170 h 1452563"/>
              <a:gd name="connsiteX126" fmla="*/ 1174460 w 1208088"/>
              <a:gd name="connsiteY126" fmla="*/ 867477 h 1452563"/>
              <a:gd name="connsiteX127" fmla="*/ 1179853 w 1208088"/>
              <a:gd name="connsiteY127" fmla="*/ 887783 h 1452563"/>
              <a:gd name="connsiteX128" fmla="*/ 1184929 w 1208088"/>
              <a:gd name="connsiteY128" fmla="*/ 908407 h 1452563"/>
              <a:gd name="connsiteX129" fmla="*/ 1189370 w 1208088"/>
              <a:gd name="connsiteY129" fmla="*/ 929031 h 1452563"/>
              <a:gd name="connsiteX130" fmla="*/ 1193177 w 1208088"/>
              <a:gd name="connsiteY130" fmla="*/ 949655 h 1452563"/>
              <a:gd name="connsiteX131" fmla="*/ 1196667 w 1208088"/>
              <a:gd name="connsiteY131" fmla="*/ 970279 h 1452563"/>
              <a:gd name="connsiteX132" fmla="*/ 1200157 w 1208088"/>
              <a:gd name="connsiteY132" fmla="*/ 990903 h 1452563"/>
              <a:gd name="connsiteX133" fmla="*/ 1202695 w 1208088"/>
              <a:gd name="connsiteY133" fmla="*/ 1011845 h 1452563"/>
              <a:gd name="connsiteX134" fmla="*/ 1204916 w 1208088"/>
              <a:gd name="connsiteY134" fmla="*/ 1032151 h 1452563"/>
              <a:gd name="connsiteX135" fmla="*/ 1206502 w 1208088"/>
              <a:gd name="connsiteY135" fmla="*/ 1052458 h 1452563"/>
              <a:gd name="connsiteX136" fmla="*/ 1207454 w 1208088"/>
              <a:gd name="connsiteY136" fmla="*/ 1072447 h 1452563"/>
              <a:gd name="connsiteX137" fmla="*/ 1208088 w 1208088"/>
              <a:gd name="connsiteY137" fmla="*/ 1092437 h 1452563"/>
              <a:gd name="connsiteX138" fmla="*/ 1207771 w 1208088"/>
              <a:gd name="connsiteY138" fmla="*/ 1112426 h 1452563"/>
              <a:gd name="connsiteX139" fmla="*/ 1207136 w 1208088"/>
              <a:gd name="connsiteY139" fmla="*/ 1131781 h 1452563"/>
              <a:gd name="connsiteX140" fmla="*/ 1205867 w 1208088"/>
              <a:gd name="connsiteY140" fmla="*/ 1151453 h 1452563"/>
              <a:gd name="connsiteX141" fmla="*/ 1203646 w 1208088"/>
              <a:gd name="connsiteY141" fmla="*/ 1170173 h 1452563"/>
              <a:gd name="connsiteX142" fmla="*/ 1201108 w 1208088"/>
              <a:gd name="connsiteY142" fmla="*/ 1188893 h 1452563"/>
              <a:gd name="connsiteX143" fmla="*/ 1199522 w 1208088"/>
              <a:gd name="connsiteY143" fmla="*/ 1197778 h 1452563"/>
              <a:gd name="connsiteX144" fmla="*/ 1197302 w 1208088"/>
              <a:gd name="connsiteY144" fmla="*/ 1206979 h 1452563"/>
              <a:gd name="connsiteX145" fmla="*/ 1195398 w 1208088"/>
              <a:gd name="connsiteY145" fmla="*/ 1215863 h 1452563"/>
              <a:gd name="connsiteX146" fmla="*/ 1193177 w 1208088"/>
              <a:gd name="connsiteY146" fmla="*/ 1224747 h 1452563"/>
              <a:gd name="connsiteX147" fmla="*/ 1190956 w 1208088"/>
              <a:gd name="connsiteY147" fmla="*/ 1233314 h 1452563"/>
              <a:gd name="connsiteX148" fmla="*/ 1188418 w 1208088"/>
              <a:gd name="connsiteY148" fmla="*/ 1242199 h 1452563"/>
              <a:gd name="connsiteX149" fmla="*/ 1185563 w 1208088"/>
              <a:gd name="connsiteY149" fmla="*/ 1250448 h 1452563"/>
              <a:gd name="connsiteX150" fmla="*/ 1182708 w 1208088"/>
              <a:gd name="connsiteY150" fmla="*/ 1259015 h 1452563"/>
              <a:gd name="connsiteX151" fmla="*/ 1179218 w 1208088"/>
              <a:gd name="connsiteY151" fmla="*/ 1266947 h 1452563"/>
              <a:gd name="connsiteX152" fmla="*/ 1175728 w 1208088"/>
              <a:gd name="connsiteY152" fmla="*/ 1275197 h 1452563"/>
              <a:gd name="connsiteX153" fmla="*/ 1172239 w 1208088"/>
              <a:gd name="connsiteY153" fmla="*/ 1283129 h 1452563"/>
              <a:gd name="connsiteX154" fmla="*/ 1168749 w 1208088"/>
              <a:gd name="connsiteY154" fmla="*/ 1291062 h 1452563"/>
              <a:gd name="connsiteX155" fmla="*/ 1164625 w 1208088"/>
              <a:gd name="connsiteY155" fmla="*/ 1298677 h 1452563"/>
              <a:gd name="connsiteX156" fmla="*/ 1160183 w 1208088"/>
              <a:gd name="connsiteY156" fmla="*/ 1305974 h 1452563"/>
              <a:gd name="connsiteX157" fmla="*/ 1155742 w 1208088"/>
              <a:gd name="connsiteY157" fmla="*/ 1313589 h 1452563"/>
              <a:gd name="connsiteX158" fmla="*/ 1151300 w 1208088"/>
              <a:gd name="connsiteY158" fmla="*/ 1320570 h 1452563"/>
              <a:gd name="connsiteX159" fmla="*/ 1146542 w 1208088"/>
              <a:gd name="connsiteY159" fmla="*/ 1327867 h 1452563"/>
              <a:gd name="connsiteX160" fmla="*/ 1141148 w 1208088"/>
              <a:gd name="connsiteY160" fmla="*/ 1334531 h 1452563"/>
              <a:gd name="connsiteX161" fmla="*/ 1135755 w 1208088"/>
              <a:gd name="connsiteY161" fmla="*/ 1341194 h 1452563"/>
              <a:gd name="connsiteX162" fmla="*/ 1130362 w 1208088"/>
              <a:gd name="connsiteY162" fmla="*/ 1347857 h 1452563"/>
              <a:gd name="connsiteX163" fmla="*/ 1124334 w 1208088"/>
              <a:gd name="connsiteY163" fmla="*/ 1354203 h 1452563"/>
              <a:gd name="connsiteX164" fmla="*/ 1118306 w 1208088"/>
              <a:gd name="connsiteY164" fmla="*/ 1360548 h 1452563"/>
              <a:gd name="connsiteX165" fmla="*/ 1112278 w 1208088"/>
              <a:gd name="connsiteY165" fmla="*/ 1366577 h 1452563"/>
              <a:gd name="connsiteX166" fmla="*/ 1105299 w 1208088"/>
              <a:gd name="connsiteY166" fmla="*/ 1372288 h 1452563"/>
              <a:gd name="connsiteX167" fmla="*/ 1098637 w 1208088"/>
              <a:gd name="connsiteY167" fmla="*/ 1378000 h 1452563"/>
              <a:gd name="connsiteX168" fmla="*/ 1091657 w 1208088"/>
              <a:gd name="connsiteY168" fmla="*/ 1383394 h 1452563"/>
              <a:gd name="connsiteX169" fmla="*/ 1084360 w 1208088"/>
              <a:gd name="connsiteY169" fmla="*/ 1388470 h 1452563"/>
              <a:gd name="connsiteX170" fmla="*/ 1076746 w 1208088"/>
              <a:gd name="connsiteY170" fmla="*/ 1393230 h 1452563"/>
              <a:gd name="connsiteX171" fmla="*/ 1068815 w 1208088"/>
              <a:gd name="connsiteY171" fmla="*/ 1398306 h 1452563"/>
              <a:gd name="connsiteX172" fmla="*/ 1061201 w 1208088"/>
              <a:gd name="connsiteY172" fmla="*/ 1402748 h 1452563"/>
              <a:gd name="connsiteX173" fmla="*/ 1052636 w 1208088"/>
              <a:gd name="connsiteY173" fmla="*/ 1407190 h 1452563"/>
              <a:gd name="connsiteX174" fmla="*/ 1044070 w 1208088"/>
              <a:gd name="connsiteY174" fmla="*/ 1411633 h 1452563"/>
              <a:gd name="connsiteX175" fmla="*/ 1035187 w 1208088"/>
              <a:gd name="connsiteY175" fmla="*/ 1415440 h 1452563"/>
              <a:gd name="connsiteX176" fmla="*/ 1025986 w 1208088"/>
              <a:gd name="connsiteY176" fmla="*/ 1418930 h 1452563"/>
              <a:gd name="connsiteX177" fmla="*/ 1016469 w 1208088"/>
              <a:gd name="connsiteY177" fmla="*/ 1422420 h 1452563"/>
              <a:gd name="connsiteX178" fmla="*/ 1006634 w 1208088"/>
              <a:gd name="connsiteY178" fmla="*/ 1425593 h 1452563"/>
              <a:gd name="connsiteX179" fmla="*/ 996800 w 1208088"/>
              <a:gd name="connsiteY179" fmla="*/ 1428766 h 1452563"/>
              <a:gd name="connsiteX180" fmla="*/ 986330 w 1208088"/>
              <a:gd name="connsiteY180" fmla="*/ 1431305 h 1452563"/>
              <a:gd name="connsiteX181" fmla="*/ 976178 w 1208088"/>
              <a:gd name="connsiteY181" fmla="*/ 1433843 h 1452563"/>
              <a:gd name="connsiteX182" fmla="*/ 965074 w 1208088"/>
              <a:gd name="connsiteY182" fmla="*/ 1436064 h 1452563"/>
              <a:gd name="connsiteX183" fmla="*/ 953971 w 1208088"/>
              <a:gd name="connsiteY183" fmla="*/ 1437968 h 1452563"/>
              <a:gd name="connsiteX184" fmla="*/ 942550 w 1208088"/>
              <a:gd name="connsiteY184" fmla="*/ 1439554 h 1452563"/>
              <a:gd name="connsiteX185" fmla="*/ 930812 w 1208088"/>
              <a:gd name="connsiteY185" fmla="*/ 1440823 h 1452563"/>
              <a:gd name="connsiteX186" fmla="*/ 918756 w 1208088"/>
              <a:gd name="connsiteY186" fmla="*/ 1442093 h 1452563"/>
              <a:gd name="connsiteX187" fmla="*/ 906383 w 1208088"/>
              <a:gd name="connsiteY187" fmla="*/ 1443044 h 1452563"/>
              <a:gd name="connsiteX188" fmla="*/ 893693 w 1208088"/>
              <a:gd name="connsiteY188" fmla="*/ 1443362 h 1452563"/>
              <a:gd name="connsiteX189" fmla="*/ 740144 w 1208088"/>
              <a:gd name="connsiteY189" fmla="*/ 1448756 h 1452563"/>
              <a:gd name="connsiteX190" fmla="*/ 652583 w 1208088"/>
              <a:gd name="connsiteY190" fmla="*/ 1451611 h 1452563"/>
              <a:gd name="connsiteX191" fmla="*/ 613244 w 1208088"/>
              <a:gd name="connsiteY191" fmla="*/ 1452563 h 1452563"/>
              <a:gd name="connsiteX192" fmla="*/ 604044 w 1208088"/>
              <a:gd name="connsiteY192" fmla="*/ 1452563 h 1452563"/>
              <a:gd name="connsiteX193" fmla="*/ 595161 w 1208088"/>
              <a:gd name="connsiteY193" fmla="*/ 1452563 h 1452563"/>
              <a:gd name="connsiteX194" fmla="*/ 555505 w 1208088"/>
              <a:gd name="connsiteY194" fmla="*/ 1451611 h 1452563"/>
              <a:gd name="connsiteX195" fmla="*/ 467944 w 1208088"/>
              <a:gd name="connsiteY195" fmla="*/ 1448756 h 1452563"/>
              <a:gd name="connsiteX196" fmla="*/ 314395 w 1208088"/>
              <a:gd name="connsiteY196" fmla="*/ 1443362 h 1452563"/>
              <a:gd name="connsiteX197" fmla="*/ 302022 w 1208088"/>
              <a:gd name="connsiteY197" fmla="*/ 1443044 h 1452563"/>
              <a:gd name="connsiteX198" fmla="*/ 289332 w 1208088"/>
              <a:gd name="connsiteY198" fmla="*/ 1442093 h 1452563"/>
              <a:gd name="connsiteX199" fmla="*/ 277276 w 1208088"/>
              <a:gd name="connsiteY199" fmla="*/ 1440823 h 1452563"/>
              <a:gd name="connsiteX200" fmla="*/ 265856 w 1208088"/>
              <a:gd name="connsiteY200" fmla="*/ 1439554 h 1452563"/>
              <a:gd name="connsiteX201" fmla="*/ 254117 w 1208088"/>
              <a:gd name="connsiteY201" fmla="*/ 1437968 h 1452563"/>
              <a:gd name="connsiteX202" fmla="*/ 243014 w 1208088"/>
              <a:gd name="connsiteY202" fmla="*/ 1436064 h 1452563"/>
              <a:gd name="connsiteX203" fmla="*/ 232227 w 1208088"/>
              <a:gd name="connsiteY203" fmla="*/ 1433843 h 1452563"/>
              <a:gd name="connsiteX204" fmla="*/ 221758 w 1208088"/>
              <a:gd name="connsiteY204" fmla="*/ 1431305 h 1452563"/>
              <a:gd name="connsiteX205" fmla="*/ 211288 w 1208088"/>
              <a:gd name="connsiteY205" fmla="*/ 1428766 h 1452563"/>
              <a:gd name="connsiteX206" fmla="*/ 201454 w 1208088"/>
              <a:gd name="connsiteY206" fmla="*/ 1425593 h 1452563"/>
              <a:gd name="connsiteX207" fmla="*/ 191619 w 1208088"/>
              <a:gd name="connsiteY207" fmla="*/ 1422420 h 1452563"/>
              <a:gd name="connsiteX208" fmla="*/ 182419 w 1208088"/>
              <a:gd name="connsiteY208" fmla="*/ 1418930 h 1452563"/>
              <a:gd name="connsiteX209" fmla="*/ 172901 w 1208088"/>
              <a:gd name="connsiteY209" fmla="*/ 1415440 h 1452563"/>
              <a:gd name="connsiteX210" fmla="*/ 164336 w 1208088"/>
              <a:gd name="connsiteY210" fmla="*/ 1411633 h 1452563"/>
              <a:gd name="connsiteX211" fmla="*/ 155452 w 1208088"/>
              <a:gd name="connsiteY211" fmla="*/ 1407190 h 1452563"/>
              <a:gd name="connsiteX212" fmla="*/ 147521 w 1208088"/>
              <a:gd name="connsiteY212" fmla="*/ 1402748 h 1452563"/>
              <a:gd name="connsiteX213" fmla="*/ 139273 w 1208088"/>
              <a:gd name="connsiteY213" fmla="*/ 1398306 h 1452563"/>
              <a:gd name="connsiteX214" fmla="*/ 131342 w 1208088"/>
              <a:gd name="connsiteY214" fmla="*/ 1393230 h 1452563"/>
              <a:gd name="connsiteX215" fmla="*/ 123728 w 1208088"/>
              <a:gd name="connsiteY215" fmla="*/ 1388470 h 1452563"/>
              <a:gd name="connsiteX216" fmla="*/ 116431 w 1208088"/>
              <a:gd name="connsiteY216" fmla="*/ 1383394 h 1452563"/>
              <a:gd name="connsiteX217" fmla="*/ 109768 w 1208088"/>
              <a:gd name="connsiteY217" fmla="*/ 1378000 h 1452563"/>
              <a:gd name="connsiteX218" fmla="*/ 102789 w 1208088"/>
              <a:gd name="connsiteY218" fmla="*/ 1372288 h 1452563"/>
              <a:gd name="connsiteX219" fmla="*/ 96127 w 1208088"/>
              <a:gd name="connsiteY219" fmla="*/ 1366577 h 1452563"/>
              <a:gd name="connsiteX220" fmla="*/ 89782 w 1208088"/>
              <a:gd name="connsiteY220" fmla="*/ 1360548 h 1452563"/>
              <a:gd name="connsiteX221" fmla="*/ 83754 w 1208088"/>
              <a:gd name="connsiteY221" fmla="*/ 1354203 h 1452563"/>
              <a:gd name="connsiteX222" fmla="*/ 78044 w 1208088"/>
              <a:gd name="connsiteY222" fmla="*/ 1347857 h 1452563"/>
              <a:gd name="connsiteX223" fmla="*/ 72333 w 1208088"/>
              <a:gd name="connsiteY223" fmla="*/ 1341194 h 1452563"/>
              <a:gd name="connsiteX224" fmla="*/ 66940 w 1208088"/>
              <a:gd name="connsiteY224" fmla="*/ 1334531 h 1452563"/>
              <a:gd name="connsiteX225" fmla="*/ 61864 w 1208088"/>
              <a:gd name="connsiteY225" fmla="*/ 1327867 h 1452563"/>
              <a:gd name="connsiteX226" fmla="*/ 56788 w 1208088"/>
              <a:gd name="connsiteY226" fmla="*/ 1320570 h 1452563"/>
              <a:gd name="connsiteX227" fmla="*/ 52346 w 1208088"/>
              <a:gd name="connsiteY227" fmla="*/ 1313589 h 1452563"/>
              <a:gd name="connsiteX228" fmla="*/ 47905 w 1208088"/>
              <a:gd name="connsiteY228" fmla="*/ 1305974 h 1452563"/>
              <a:gd name="connsiteX229" fmla="*/ 43780 w 1208088"/>
              <a:gd name="connsiteY229" fmla="*/ 1298677 h 1452563"/>
              <a:gd name="connsiteX230" fmla="*/ 39339 w 1208088"/>
              <a:gd name="connsiteY230" fmla="*/ 1291062 h 1452563"/>
              <a:gd name="connsiteX231" fmla="*/ 35849 w 1208088"/>
              <a:gd name="connsiteY231" fmla="*/ 1283129 h 1452563"/>
              <a:gd name="connsiteX232" fmla="*/ 32360 w 1208088"/>
              <a:gd name="connsiteY232" fmla="*/ 1275197 h 1452563"/>
              <a:gd name="connsiteX233" fmla="*/ 28870 w 1208088"/>
              <a:gd name="connsiteY233" fmla="*/ 1266947 h 1452563"/>
              <a:gd name="connsiteX234" fmla="*/ 25697 w 1208088"/>
              <a:gd name="connsiteY234" fmla="*/ 1259015 h 1452563"/>
              <a:gd name="connsiteX235" fmla="*/ 22525 w 1208088"/>
              <a:gd name="connsiteY235" fmla="*/ 1250448 h 1452563"/>
              <a:gd name="connsiteX236" fmla="*/ 19670 w 1208088"/>
              <a:gd name="connsiteY236" fmla="*/ 1242199 h 1452563"/>
              <a:gd name="connsiteX237" fmla="*/ 17132 w 1208088"/>
              <a:gd name="connsiteY237" fmla="*/ 1233314 h 1452563"/>
              <a:gd name="connsiteX238" fmla="*/ 14911 w 1208088"/>
              <a:gd name="connsiteY238" fmla="*/ 1224747 h 1452563"/>
              <a:gd name="connsiteX239" fmla="*/ 12690 w 1208088"/>
              <a:gd name="connsiteY239" fmla="*/ 1215863 h 1452563"/>
              <a:gd name="connsiteX240" fmla="*/ 10786 w 1208088"/>
              <a:gd name="connsiteY240" fmla="*/ 1206979 h 1452563"/>
              <a:gd name="connsiteX241" fmla="*/ 8883 w 1208088"/>
              <a:gd name="connsiteY241" fmla="*/ 1197778 h 1452563"/>
              <a:gd name="connsiteX242" fmla="*/ 7297 w 1208088"/>
              <a:gd name="connsiteY242" fmla="*/ 1188893 h 1452563"/>
              <a:gd name="connsiteX243" fmla="*/ 4442 w 1208088"/>
              <a:gd name="connsiteY243" fmla="*/ 1170173 h 1452563"/>
              <a:gd name="connsiteX244" fmla="*/ 2221 w 1208088"/>
              <a:gd name="connsiteY244" fmla="*/ 1151453 h 1452563"/>
              <a:gd name="connsiteX245" fmla="*/ 952 w 1208088"/>
              <a:gd name="connsiteY245" fmla="*/ 1131781 h 1452563"/>
              <a:gd name="connsiteX246" fmla="*/ 317 w 1208088"/>
              <a:gd name="connsiteY246" fmla="*/ 1112426 h 1452563"/>
              <a:gd name="connsiteX247" fmla="*/ 0 w 1208088"/>
              <a:gd name="connsiteY247" fmla="*/ 1092437 h 1452563"/>
              <a:gd name="connsiteX248" fmla="*/ 634 w 1208088"/>
              <a:gd name="connsiteY248" fmla="*/ 1072447 h 1452563"/>
              <a:gd name="connsiteX249" fmla="*/ 1586 w 1208088"/>
              <a:gd name="connsiteY249" fmla="*/ 1052458 h 1452563"/>
              <a:gd name="connsiteX250" fmla="*/ 3172 w 1208088"/>
              <a:gd name="connsiteY250" fmla="*/ 1032151 h 1452563"/>
              <a:gd name="connsiteX251" fmla="*/ 5393 w 1208088"/>
              <a:gd name="connsiteY251" fmla="*/ 1011845 h 1452563"/>
              <a:gd name="connsiteX252" fmla="*/ 8248 w 1208088"/>
              <a:gd name="connsiteY252" fmla="*/ 990903 h 1452563"/>
              <a:gd name="connsiteX253" fmla="*/ 11421 w 1208088"/>
              <a:gd name="connsiteY253" fmla="*/ 970279 h 1452563"/>
              <a:gd name="connsiteX254" fmla="*/ 14911 w 1208088"/>
              <a:gd name="connsiteY254" fmla="*/ 949655 h 1452563"/>
              <a:gd name="connsiteX255" fmla="*/ 19035 w 1208088"/>
              <a:gd name="connsiteY255" fmla="*/ 929031 h 1452563"/>
              <a:gd name="connsiteX256" fmla="*/ 23476 w 1208088"/>
              <a:gd name="connsiteY256" fmla="*/ 908407 h 1452563"/>
              <a:gd name="connsiteX257" fmla="*/ 28235 w 1208088"/>
              <a:gd name="connsiteY257" fmla="*/ 887783 h 1452563"/>
              <a:gd name="connsiteX258" fmla="*/ 33628 w 1208088"/>
              <a:gd name="connsiteY258" fmla="*/ 867477 h 1452563"/>
              <a:gd name="connsiteX259" fmla="*/ 39022 w 1208088"/>
              <a:gd name="connsiteY259" fmla="*/ 847170 h 1452563"/>
              <a:gd name="connsiteX260" fmla="*/ 45050 w 1208088"/>
              <a:gd name="connsiteY260" fmla="*/ 826863 h 1452563"/>
              <a:gd name="connsiteX261" fmla="*/ 51077 w 1208088"/>
              <a:gd name="connsiteY261" fmla="*/ 807191 h 1452563"/>
              <a:gd name="connsiteX262" fmla="*/ 58057 w 1208088"/>
              <a:gd name="connsiteY262" fmla="*/ 787519 h 1452563"/>
              <a:gd name="connsiteX263" fmla="*/ 64402 w 1208088"/>
              <a:gd name="connsiteY263" fmla="*/ 768164 h 1452563"/>
              <a:gd name="connsiteX264" fmla="*/ 71381 w 1208088"/>
              <a:gd name="connsiteY264" fmla="*/ 748492 h 1452563"/>
              <a:gd name="connsiteX265" fmla="*/ 78678 w 1208088"/>
              <a:gd name="connsiteY265" fmla="*/ 729772 h 1452563"/>
              <a:gd name="connsiteX266" fmla="*/ 85975 w 1208088"/>
              <a:gd name="connsiteY266" fmla="*/ 711369 h 1452563"/>
              <a:gd name="connsiteX267" fmla="*/ 93906 w 1208088"/>
              <a:gd name="connsiteY267" fmla="*/ 693283 h 1452563"/>
              <a:gd name="connsiteX268" fmla="*/ 101520 w 1208088"/>
              <a:gd name="connsiteY268" fmla="*/ 675832 h 1452563"/>
              <a:gd name="connsiteX269" fmla="*/ 109134 w 1208088"/>
              <a:gd name="connsiteY269" fmla="*/ 658698 h 1452563"/>
              <a:gd name="connsiteX270" fmla="*/ 117065 w 1208088"/>
              <a:gd name="connsiteY270" fmla="*/ 641882 h 1452563"/>
              <a:gd name="connsiteX271" fmla="*/ 124996 w 1208088"/>
              <a:gd name="connsiteY271" fmla="*/ 626017 h 1452563"/>
              <a:gd name="connsiteX272" fmla="*/ 133245 w 1208088"/>
              <a:gd name="connsiteY272" fmla="*/ 610153 h 1452563"/>
              <a:gd name="connsiteX273" fmla="*/ 141176 w 1208088"/>
              <a:gd name="connsiteY273" fmla="*/ 595557 h 1452563"/>
              <a:gd name="connsiteX274" fmla="*/ 149425 w 1208088"/>
              <a:gd name="connsiteY274" fmla="*/ 581279 h 1452563"/>
              <a:gd name="connsiteX275" fmla="*/ 157356 w 1208088"/>
              <a:gd name="connsiteY275" fmla="*/ 567318 h 1452563"/>
              <a:gd name="connsiteX276" fmla="*/ 165604 w 1208088"/>
              <a:gd name="connsiteY276" fmla="*/ 554309 h 1452563"/>
              <a:gd name="connsiteX277" fmla="*/ 173536 w 1208088"/>
              <a:gd name="connsiteY277" fmla="*/ 542252 h 1452563"/>
              <a:gd name="connsiteX278" fmla="*/ 181467 w 1208088"/>
              <a:gd name="connsiteY278" fmla="*/ 530830 h 1452563"/>
              <a:gd name="connsiteX279" fmla="*/ 189081 w 1208088"/>
              <a:gd name="connsiteY279" fmla="*/ 519725 h 1452563"/>
              <a:gd name="connsiteX280" fmla="*/ 197012 w 1208088"/>
              <a:gd name="connsiteY280" fmla="*/ 510206 h 1452563"/>
              <a:gd name="connsiteX281" fmla="*/ 204309 w 1208088"/>
              <a:gd name="connsiteY281" fmla="*/ 501004 h 1452563"/>
              <a:gd name="connsiteX282" fmla="*/ 211606 w 1208088"/>
              <a:gd name="connsiteY282" fmla="*/ 493072 h 1452563"/>
              <a:gd name="connsiteX283" fmla="*/ 218902 w 1208088"/>
              <a:gd name="connsiteY283" fmla="*/ 485457 h 1452563"/>
              <a:gd name="connsiteX284" fmla="*/ 225248 w 1208088"/>
              <a:gd name="connsiteY284" fmla="*/ 479428 h 1452563"/>
              <a:gd name="connsiteX285" fmla="*/ 232862 w 1208088"/>
              <a:gd name="connsiteY285" fmla="*/ 473083 h 1452563"/>
              <a:gd name="connsiteX286" fmla="*/ 248407 w 1208088"/>
              <a:gd name="connsiteY286" fmla="*/ 460074 h 1452563"/>
              <a:gd name="connsiteX287" fmla="*/ 265538 w 1208088"/>
              <a:gd name="connsiteY287" fmla="*/ 446430 h 1452563"/>
              <a:gd name="connsiteX288" fmla="*/ 283622 w 1208088"/>
              <a:gd name="connsiteY288" fmla="*/ 432469 h 1452563"/>
              <a:gd name="connsiteX289" fmla="*/ 322009 w 1208088"/>
              <a:gd name="connsiteY289" fmla="*/ 404548 h 1452563"/>
              <a:gd name="connsiteX290" fmla="*/ 360396 w 1208088"/>
              <a:gd name="connsiteY290" fmla="*/ 375991 h 1452563"/>
              <a:gd name="connsiteX291" fmla="*/ 379114 w 1208088"/>
              <a:gd name="connsiteY291" fmla="*/ 362030 h 1452563"/>
              <a:gd name="connsiteX292" fmla="*/ 396562 w 1208088"/>
              <a:gd name="connsiteY292" fmla="*/ 348387 h 1452563"/>
              <a:gd name="connsiteX293" fmla="*/ 412742 w 1208088"/>
              <a:gd name="connsiteY293" fmla="*/ 335060 h 1452563"/>
              <a:gd name="connsiteX294" fmla="*/ 420039 w 1208088"/>
              <a:gd name="connsiteY294" fmla="*/ 328397 h 1452563"/>
              <a:gd name="connsiteX295" fmla="*/ 427018 w 1208088"/>
              <a:gd name="connsiteY295" fmla="*/ 322369 h 1452563"/>
              <a:gd name="connsiteX296" fmla="*/ 433364 w 1208088"/>
              <a:gd name="connsiteY296" fmla="*/ 316340 h 1452563"/>
              <a:gd name="connsiteX297" fmla="*/ 439391 w 1208088"/>
              <a:gd name="connsiteY297" fmla="*/ 309994 h 1452563"/>
              <a:gd name="connsiteX298" fmla="*/ 444784 w 1208088"/>
              <a:gd name="connsiteY298" fmla="*/ 304283 h 1452563"/>
              <a:gd name="connsiteX299" fmla="*/ 449226 w 1208088"/>
              <a:gd name="connsiteY299" fmla="*/ 298572 h 1452563"/>
              <a:gd name="connsiteX300" fmla="*/ 453033 w 1208088"/>
              <a:gd name="connsiteY300" fmla="*/ 293178 h 1452563"/>
              <a:gd name="connsiteX301" fmla="*/ 456523 w 1208088"/>
              <a:gd name="connsiteY301" fmla="*/ 287784 h 1452563"/>
              <a:gd name="connsiteX302" fmla="*/ 459061 w 1208088"/>
              <a:gd name="connsiteY302" fmla="*/ 283024 h 1452563"/>
              <a:gd name="connsiteX303" fmla="*/ 460647 w 1208088"/>
              <a:gd name="connsiteY303" fmla="*/ 277948 h 1452563"/>
              <a:gd name="connsiteX304" fmla="*/ 461282 w 1208088"/>
              <a:gd name="connsiteY304" fmla="*/ 274775 h 1452563"/>
              <a:gd name="connsiteX305" fmla="*/ 461916 w 1208088"/>
              <a:gd name="connsiteY305" fmla="*/ 271919 h 1452563"/>
              <a:gd name="connsiteX306" fmla="*/ 456840 w 1208088"/>
              <a:gd name="connsiteY306" fmla="*/ 270967 h 1452563"/>
              <a:gd name="connsiteX307" fmla="*/ 452081 w 1208088"/>
              <a:gd name="connsiteY307" fmla="*/ 269698 h 1452563"/>
              <a:gd name="connsiteX308" fmla="*/ 448274 w 1208088"/>
              <a:gd name="connsiteY308" fmla="*/ 267794 h 1452563"/>
              <a:gd name="connsiteX309" fmla="*/ 444784 w 1208088"/>
              <a:gd name="connsiteY309" fmla="*/ 265256 h 1452563"/>
              <a:gd name="connsiteX310" fmla="*/ 441929 w 1208088"/>
              <a:gd name="connsiteY310" fmla="*/ 262083 h 1452563"/>
              <a:gd name="connsiteX311" fmla="*/ 440660 w 1208088"/>
              <a:gd name="connsiteY311" fmla="*/ 260497 h 1452563"/>
              <a:gd name="connsiteX312" fmla="*/ 439708 w 1208088"/>
              <a:gd name="connsiteY312" fmla="*/ 258910 h 1452563"/>
              <a:gd name="connsiteX313" fmla="*/ 438757 w 1208088"/>
              <a:gd name="connsiteY313" fmla="*/ 257324 h 1452563"/>
              <a:gd name="connsiteX314" fmla="*/ 438440 w 1208088"/>
              <a:gd name="connsiteY314" fmla="*/ 255420 h 1452563"/>
              <a:gd name="connsiteX315" fmla="*/ 438122 w 1208088"/>
              <a:gd name="connsiteY315" fmla="*/ 253834 h 1452563"/>
              <a:gd name="connsiteX316" fmla="*/ 437488 w 1208088"/>
              <a:gd name="connsiteY316" fmla="*/ 251930 h 1452563"/>
              <a:gd name="connsiteX317" fmla="*/ 438122 w 1208088"/>
              <a:gd name="connsiteY317" fmla="*/ 250026 h 1452563"/>
              <a:gd name="connsiteX318" fmla="*/ 438440 w 1208088"/>
              <a:gd name="connsiteY318" fmla="*/ 248122 h 1452563"/>
              <a:gd name="connsiteX319" fmla="*/ 438757 w 1208088"/>
              <a:gd name="connsiteY319" fmla="*/ 246536 h 1452563"/>
              <a:gd name="connsiteX320" fmla="*/ 439708 w 1208088"/>
              <a:gd name="connsiteY320" fmla="*/ 244315 h 1452563"/>
              <a:gd name="connsiteX321" fmla="*/ 440660 w 1208088"/>
              <a:gd name="connsiteY321" fmla="*/ 242728 h 1452563"/>
              <a:gd name="connsiteX322" fmla="*/ 441929 w 1208088"/>
              <a:gd name="connsiteY322" fmla="*/ 241142 h 1452563"/>
              <a:gd name="connsiteX323" fmla="*/ 444784 w 1208088"/>
              <a:gd name="connsiteY323" fmla="*/ 238286 h 1452563"/>
              <a:gd name="connsiteX324" fmla="*/ 448274 w 1208088"/>
              <a:gd name="connsiteY324" fmla="*/ 236065 h 1452563"/>
              <a:gd name="connsiteX325" fmla="*/ 452081 w 1208088"/>
              <a:gd name="connsiteY325" fmla="*/ 234161 h 1452563"/>
              <a:gd name="connsiteX326" fmla="*/ 456840 w 1208088"/>
              <a:gd name="connsiteY326" fmla="*/ 232575 h 1452563"/>
              <a:gd name="connsiteX327" fmla="*/ 461916 w 1208088"/>
              <a:gd name="connsiteY327" fmla="*/ 231940 h 1452563"/>
              <a:gd name="connsiteX328" fmla="*/ 460647 w 1208088"/>
              <a:gd name="connsiteY328" fmla="*/ 227498 h 1452563"/>
              <a:gd name="connsiteX329" fmla="*/ 459378 w 1208088"/>
              <a:gd name="connsiteY329" fmla="*/ 223374 h 1452563"/>
              <a:gd name="connsiteX330" fmla="*/ 457792 w 1208088"/>
              <a:gd name="connsiteY330" fmla="*/ 219249 h 1452563"/>
              <a:gd name="connsiteX331" fmla="*/ 456206 w 1208088"/>
              <a:gd name="connsiteY331" fmla="*/ 215124 h 1452563"/>
              <a:gd name="connsiteX332" fmla="*/ 451764 w 1208088"/>
              <a:gd name="connsiteY332" fmla="*/ 206874 h 1452563"/>
              <a:gd name="connsiteX333" fmla="*/ 447005 w 1208088"/>
              <a:gd name="connsiteY333" fmla="*/ 198307 h 1452563"/>
              <a:gd name="connsiteX334" fmla="*/ 441295 w 1208088"/>
              <a:gd name="connsiteY334" fmla="*/ 189423 h 1452563"/>
              <a:gd name="connsiteX335" fmla="*/ 434632 w 1208088"/>
              <a:gd name="connsiteY335" fmla="*/ 180222 h 1452563"/>
              <a:gd name="connsiteX336" fmla="*/ 420039 w 1208088"/>
              <a:gd name="connsiteY336" fmla="*/ 159598 h 1452563"/>
              <a:gd name="connsiteX337" fmla="*/ 412108 w 1208088"/>
              <a:gd name="connsiteY337" fmla="*/ 147541 h 1452563"/>
              <a:gd name="connsiteX338" fmla="*/ 403542 w 1208088"/>
              <a:gd name="connsiteY338" fmla="*/ 134532 h 1452563"/>
              <a:gd name="connsiteX339" fmla="*/ 394024 w 1208088"/>
              <a:gd name="connsiteY339" fmla="*/ 120254 h 1452563"/>
              <a:gd name="connsiteX340" fmla="*/ 384190 w 1208088"/>
              <a:gd name="connsiteY340" fmla="*/ 104706 h 1452563"/>
              <a:gd name="connsiteX341" fmla="*/ 374355 w 1208088"/>
              <a:gd name="connsiteY341" fmla="*/ 87573 h 1452563"/>
              <a:gd name="connsiteX342" fmla="*/ 363886 w 1208088"/>
              <a:gd name="connsiteY342" fmla="*/ 68535 h 1452563"/>
              <a:gd name="connsiteX343" fmla="*/ 353099 w 1208088"/>
              <a:gd name="connsiteY343" fmla="*/ 47911 h 1452563"/>
              <a:gd name="connsiteX344" fmla="*/ 341996 w 1208088"/>
              <a:gd name="connsiteY344" fmla="*/ 25066 h 1452563"/>
              <a:gd name="connsiteX345" fmla="*/ 352782 w 1208088"/>
              <a:gd name="connsiteY345" fmla="*/ 20307 h 1452563"/>
              <a:gd name="connsiteX346" fmla="*/ 362617 w 1208088"/>
              <a:gd name="connsiteY346" fmla="*/ 15865 h 1452563"/>
              <a:gd name="connsiteX347" fmla="*/ 372134 w 1208088"/>
              <a:gd name="connsiteY347" fmla="*/ 13009 h 1452563"/>
              <a:gd name="connsiteX348" fmla="*/ 380700 w 1208088"/>
              <a:gd name="connsiteY348" fmla="*/ 11105 h 1452563"/>
              <a:gd name="connsiteX349" fmla="*/ 388948 w 1208088"/>
              <a:gd name="connsiteY349" fmla="*/ 9836 h 1452563"/>
              <a:gd name="connsiteX350" fmla="*/ 396562 w 1208088"/>
              <a:gd name="connsiteY350" fmla="*/ 9519 h 1452563"/>
              <a:gd name="connsiteX351" fmla="*/ 403859 w 1208088"/>
              <a:gd name="connsiteY351" fmla="*/ 9519 h 1452563"/>
              <a:gd name="connsiteX352" fmla="*/ 410522 w 1208088"/>
              <a:gd name="connsiteY352" fmla="*/ 10471 h 1452563"/>
              <a:gd name="connsiteX353" fmla="*/ 416549 w 1208088"/>
              <a:gd name="connsiteY353" fmla="*/ 12057 h 1452563"/>
              <a:gd name="connsiteX354" fmla="*/ 422894 w 1208088"/>
              <a:gd name="connsiteY354" fmla="*/ 14278 h 1452563"/>
              <a:gd name="connsiteX355" fmla="*/ 428288 w 1208088"/>
              <a:gd name="connsiteY355" fmla="*/ 16816 h 1452563"/>
              <a:gd name="connsiteX356" fmla="*/ 433681 w 1208088"/>
              <a:gd name="connsiteY356" fmla="*/ 19989 h 1452563"/>
              <a:gd name="connsiteX357" fmla="*/ 439074 w 1208088"/>
              <a:gd name="connsiteY357" fmla="*/ 23162 h 1452563"/>
              <a:gd name="connsiteX358" fmla="*/ 443833 w 1208088"/>
              <a:gd name="connsiteY358" fmla="*/ 26970 h 1452563"/>
              <a:gd name="connsiteX359" fmla="*/ 448592 w 1208088"/>
              <a:gd name="connsiteY359" fmla="*/ 30777 h 1452563"/>
              <a:gd name="connsiteX360" fmla="*/ 453033 w 1208088"/>
              <a:gd name="connsiteY360" fmla="*/ 34585 h 1452563"/>
              <a:gd name="connsiteX361" fmla="*/ 462550 w 1208088"/>
              <a:gd name="connsiteY361" fmla="*/ 43152 h 1452563"/>
              <a:gd name="connsiteX362" fmla="*/ 471434 w 1208088"/>
              <a:gd name="connsiteY362" fmla="*/ 51401 h 1452563"/>
              <a:gd name="connsiteX363" fmla="*/ 476510 w 1208088"/>
              <a:gd name="connsiteY363" fmla="*/ 55843 h 1452563"/>
              <a:gd name="connsiteX364" fmla="*/ 481268 w 1208088"/>
              <a:gd name="connsiteY364" fmla="*/ 59651 h 1452563"/>
              <a:gd name="connsiteX365" fmla="*/ 486027 w 1208088"/>
              <a:gd name="connsiteY365" fmla="*/ 63141 h 1452563"/>
              <a:gd name="connsiteX366" fmla="*/ 491738 w 1208088"/>
              <a:gd name="connsiteY366" fmla="*/ 66314 h 1452563"/>
              <a:gd name="connsiteX367" fmla="*/ 497131 w 1208088"/>
              <a:gd name="connsiteY367" fmla="*/ 69170 h 1452563"/>
              <a:gd name="connsiteX368" fmla="*/ 502841 w 1208088"/>
              <a:gd name="connsiteY368" fmla="*/ 72025 h 1452563"/>
              <a:gd name="connsiteX369" fmla="*/ 509186 w 1208088"/>
              <a:gd name="connsiteY369" fmla="*/ 73929 h 1452563"/>
              <a:gd name="connsiteX370" fmla="*/ 515531 w 1208088"/>
              <a:gd name="connsiteY370" fmla="*/ 75198 h 1452563"/>
              <a:gd name="connsiteX371" fmla="*/ 522194 w 1208088"/>
              <a:gd name="connsiteY371" fmla="*/ 76150 h 1452563"/>
              <a:gd name="connsiteX372" fmla="*/ 529808 w 1208088"/>
              <a:gd name="connsiteY372" fmla="*/ 76150 h 1452563"/>
              <a:gd name="connsiteX373" fmla="*/ 537739 w 1208088"/>
              <a:gd name="connsiteY373" fmla="*/ 75515 h 1452563"/>
              <a:gd name="connsiteX374" fmla="*/ 546304 w 1208088"/>
              <a:gd name="connsiteY374" fmla="*/ 74246 h 1452563"/>
              <a:gd name="connsiteX375" fmla="*/ 557408 w 1208088"/>
              <a:gd name="connsiteY375" fmla="*/ 68218 h 1452563"/>
              <a:gd name="connsiteX376" fmla="*/ 568195 w 1208088"/>
              <a:gd name="connsiteY376" fmla="*/ 62824 h 1452563"/>
              <a:gd name="connsiteX377" fmla="*/ 587864 w 1208088"/>
              <a:gd name="connsiteY377" fmla="*/ 51719 h 1452563"/>
              <a:gd name="connsiteX378" fmla="*/ 605313 w 1208088"/>
              <a:gd name="connsiteY378" fmla="*/ 41882 h 1452563"/>
              <a:gd name="connsiteX379" fmla="*/ 620858 w 1208088"/>
              <a:gd name="connsiteY379" fmla="*/ 32681 h 1452563"/>
              <a:gd name="connsiteX380" fmla="*/ 635452 w 1208088"/>
              <a:gd name="connsiteY380" fmla="*/ 24749 h 1452563"/>
              <a:gd name="connsiteX381" fmla="*/ 648776 w 1208088"/>
              <a:gd name="connsiteY381" fmla="*/ 17134 h 1452563"/>
              <a:gd name="connsiteX382" fmla="*/ 655438 w 1208088"/>
              <a:gd name="connsiteY382" fmla="*/ 13961 h 1452563"/>
              <a:gd name="connsiteX383" fmla="*/ 661784 w 1208088"/>
              <a:gd name="connsiteY383" fmla="*/ 11422 h 1452563"/>
              <a:gd name="connsiteX384" fmla="*/ 668446 w 1208088"/>
              <a:gd name="connsiteY384" fmla="*/ 8884 h 1452563"/>
              <a:gd name="connsiteX385" fmla="*/ 675108 w 1208088"/>
              <a:gd name="connsiteY385" fmla="*/ 6663 h 1452563"/>
              <a:gd name="connsiteX386" fmla="*/ 682088 w 1208088"/>
              <a:gd name="connsiteY386" fmla="*/ 4759 h 1452563"/>
              <a:gd name="connsiteX387" fmla="*/ 688750 w 1208088"/>
              <a:gd name="connsiteY387" fmla="*/ 3173 h 1452563"/>
              <a:gd name="connsiteX388" fmla="*/ 695729 w 1208088"/>
              <a:gd name="connsiteY388" fmla="*/ 1586 h 1452563"/>
              <a:gd name="connsiteX389" fmla="*/ 703343 w 1208088"/>
              <a:gd name="connsiteY389" fmla="*/ 635 h 1452563"/>
              <a:gd name="connsiteX390" fmla="*/ 710957 w 1208088"/>
              <a:gd name="connsiteY390" fmla="*/ 317 h 14525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Lst>
            <a:rect l="l" t="t" r="r" b="b"/>
            <a:pathLst>
              <a:path w="1208088" h="1452563">
                <a:moveTo>
                  <a:pt x="331068" y="665573"/>
                </a:moveTo>
                <a:cubicBezTo>
                  <a:pt x="331068" y="665573"/>
                  <a:pt x="331068" y="665573"/>
                  <a:pt x="508820" y="932822"/>
                </a:cubicBezTo>
                <a:cubicBezTo>
                  <a:pt x="508820" y="932822"/>
                  <a:pt x="508820" y="932822"/>
                  <a:pt x="369158" y="932822"/>
                </a:cubicBezTo>
                <a:cubicBezTo>
                  <a:pt x="369158" y="932822"/>
                  <a:pt x="369158" y="932822"/>
                  <a:pt x="369158" y="983727"/>
                </a:cubicBezTo>
                <a:cubicBezTo>
                  <a:pt x="369158" y="983727"/>
                  <a:pt x="369158" y="983727"/>
                  <a:pt x="534213" y="983727"/>
                </a:cubicBezTo>
                <a:cubicBezTo>
                  <a:pt x="534213" y="983727"/>
                  <a:pt x="534213" y="983727"/>
                  <a:pt x="534213" y="1034632"/>
                </a:cubicBezTo>
                <a:cubicBezTo>
                  <a:pt x="534213" y="1034632"/>
                  <a:pt x="534213" y="1034632"/>
                  <a:pt x="369158" y="1034632"/>
                </a:cubicBezTo>
                <a:cubicBezTo>
                  <a:pt x="369158" y="1034632"/>
                  <a:pt x="369158" y="1034632"/>
                  <a:pt x="369158" y="1085536"/>
                </a:cubicBezTo>
                <a:cubicBezTo>
                  <a:pt x="369158" y="1085536"/>
                  <a:pt x="369158" y="1085536"/>
                  <a:pt x="534213" y="1085536"/>
                </a:cubicBezTo>
                <a:cubicBezTo>
                  <a:pt x="534213" y="1085536"/>
                  <a:pt x="534213" y="1085536"/>
                  <a:pt x="534213" y="1238250"/>
                </a:cubicBezTo>
                <a:cubicBezTo>
                  <a:pt x="534213" y="1238250"/>
                  <a:pt x="534213" y="1238250"/>
                  <a:pt x="673875" y="1238250"/>
                </a:cubicBezTo>
                <a:cubicBezTo>
                  <a:pt x="673875" y="1238250"/>
                  <a:pt x="673875" y="1238250"/>
                  <a:pt x="673875" y="1085536"/>
                </a:cubicBezTo>
                <a:cubicBezTo>
                  <a:pt x="673875" y="1085536"/>
                  <a:pt x="673875" y="1085536"/>
                  <a:pt x="864324" y="1085536"/>
                </a:cubicBezTo>
                <a:cubicBezTo>
                  <a:pt x="864324" y="1085536"/>
                  <a:pt x="864324" y="1085536"/>
                  <a:pt x="864324" y="1034632"/>
                </a:cubicBezTo>
                <a:cubicBezTo>
                  <a:pt x="864324" y="1034632"/>
                  <a:pt x="864324" y="1034632"/>
                  <a:pt x="673875" y="1034632"/>
                </a:cubicBezTo>
                <a:cubicBezTo>
                  <a:pt x="673875" y="1034632"/>
                  <a:pt x="673875" y="1034632"/>
                  <a:pt x="673875" y="983727"/>
                </a:cubicBezTo>
                <a:cubicBezTo>
                  <a:pt x="673875" y="983727"/>
                  <a:pt x="673875" y="983727"/>
                  <a:pt x="864324" y="983727"/>
                </a:cubicBezTo>
                <a:cubicBezTo>
                  <a:pt x="864324" y="983727"/>
                  <a:pt x="864324" y="983727"/>
                  <a:pt x="864324" y="932822"/>
                </a:cubicBezTo>
                <a:cubicBezTo>
                  <a:pt x="864324" y="932822"/>
                  <a:pt x="864324" y="932822"/>
                  <a:pt x="699268" y="932822"/>
                </a:cubicBezTo>
                <a:cubicBezTo>
                  <a:pt x="699268" y="932822"/>
                  <a:pt x="699268" y="932822"/>
                  <a:pt x="877020" y="665573"/>
                </a:cubicBezTo>
                <a:cubicBezTo>
                  <a:pt x="877020" y="665573"/>
                  <a:pt x="877020" y="665573"/>
                  <a:pt x="737358" y="665573"/>
                </a:cubicBezTo>
                <a:cubicBezTo>
                  <a:pt x="737358" y="665573"/>
                  <a:pt x="737358" y="665573"/>
                  <a:pt x="597696" y="881918"/>
                </a:cubicBezTo>
                <a:cubicBezTo>
                  <a:pt x="597696" y="881918"/>
                  <a:pt x="597696" y="881918"/>
                  <a:pt x="458034" y="665573"/>
                </a:cubicBezTo>
                <a:cubicBezTo>
                  <a:pt x="458034" y="665573"/>
                  <a:pt x="458034" y="665573"/>
                  <a:pt x="331068" y="665573"/>
                </a:cubicBezTo>
                <a:close/>
                <a:moveTo>
                  <a:pt x="719206" y="0"/>
                </a:moveTo>
                <a:lnTo>
                  <a:pt x="727454" y="317"/>
                </a:lnTo>
                <a:lnTo>
                  <a:pt x="736654" y="952"/>
                </a:lnTo>
                <a:lnTo>
                  <a:pt x="746172" y="2538"/>
                </a:lnTo>
                <a:lnTo>
                  <a:pt x="756641" y="4125"/>
                </a:lnTo>
                <a:lnTo>
                  <a:pt x="767428" y="6028"/>
                </a:lnTo>
                <a:lnTo>
                  <a:pt x="778849" y="8567"/>
                </a:lnTo>
                <a:lnTo>
                  <a:pt x="791222" y="11422"/>
                </a:lnTo>
                <a:lnTo>
                  <a:pt x="804546" y="14913"/>
                </a:lnTo>
                <a:lnTo>
                  <a:pt x="818822" y="18720"/>
                </a:lnTo>
                <a:lnTo>
                  <a:pt x="833416" y="23480"/>
                </a:lnTo>
                <a:lnTo>
                  <a:pt x="829609" y="36171"/>
                </a:lnTo>
                <a:lnTo>
                  <a:pt x="825802" y="48228"/>
                </a:lnTo>
                <a:lnTo>
                  <a:pt x="818188" y="70439"/>
                </a:lnTo>
                <a:lnTo>
                  <a:pt x="810256" y="91063"/>
                </a:lnTo>
                <a:lnTo>
                  <a:pt x="802960" y="108831"/>
                </a:lnTo>
                <a:lnTo>
                  <a:pt x="795663" y="125013"/>
                </a:lnTo>
                <a:lnTo>
                  <a:pt x="788684" y="138974"/>
                </a:lnTo>
                <a:lnTo>
                  <a:pt x="782021" y="151983"/>
                </a:lnTo>
                <a:lnTo>
                  <a:pt x="775994" y="163405"/>
                </a:lnTo>
                <a:lnTo>
                  <a:pt x="764572" y="183077"/>
                </a:lnTo>
                <a:lnTo>
                  <a:pt x="760131" y="191644"/>
                </a:lnTo>
                <a:lnTo>
                  <a:pt x="756007" y="200211"/>
                </a:lnTo>
                <a:lnTo>
                  <a:pt x="752517" y="207826"/>
                </a:lnTo>
                <a:lnTo>
                  <a:pt x="749662" y="215759"/>
                </a:lnTo>
                <a:lnTo>
                  <a:pt x="748393" y="219566"/>
                </a:lnTo>
                <a:lnTo>
                  <a:pt x="747441" y="223374"/>
                </a:lnTo>
                <a:lnTo>
                  <a:pt x="746806" y="227181"/>
                </a:lnTo>
                <a:lnTo>
                  <a:pt x="746489" y="231623"/>
                </a:lnTo>
                <a:lnTo>
                  <a:pt x="748076" y="231623"/>
                </a:lnTo>
                <a:lnTo>
                  <a:pt x="750931" y="231623"/>
                </a:lnTo>
                <a:lnTo>
                  <a:pt x="753786" y="231940"/>
                </a:lnTo>
                <a:lnTo>
                  <a:pt x="756324" y="232258"/>
                </a:lnTo>
                <a:lnTo>
                  <a:pt x="758862" y="233210"/>
                </a:lnTo>
                <a:lnTo>
                  <a:pt x="761400" y="233844"/>
                </a:lnTo>
                <a:lnTo>
                  <a:pt x="763621" y="234796"/>
                </a:lnTo>
                <a:lnTo>
                  <a:pt x="765842" y="236065"/>
                </a:lnTo>
                <a:lnTo>
                  <a:pt x="768062" y="237334"/>
                </a:lnTo>
                <a:lnTo>
                  <a:pt x="769966" y="238921"/>
                </a:lnTo>
                <a:lnTo>
                  <a:pt x="771552" y="240190"/>
                </a:lnTo>
                <a:lnTo>
                  <a:pt x="772821" y="242094"/>
                </a:lnTo>
                <a:lnTo>
                  <a:pt x="774090" y="243680"/>
                </a:lnTo>
                <a:lnTo>
                  <a:pt x="775042" y="245901"/>
                </a:lnTo>
                <a:lnTo>
                  <a:pt x="775676" y="247805"/>
                </a:lnTo>
                <a:lnTo>
                  <a:pt x="775994" y="249709"/>
                </a:lnTo>
                <a:lnTo>
                  <a:pt x="776311" y="251930"/>
                </a:lnTo>
                <a:lnTo>
                  <a:pt x="776311" y="253834"/>
                </a:lnTo>
                <a:lnTo>
                  <a:pt x="775676" y="255420"/>
                </a:lnTo>
                <a:lnTo>
                  <a:pt x="775359" y="257324"/>
                </a:lnTo>
                <a:lnTo>
                  <a:pt x="774407" y="258910"/>
                </a:lnTo>
                <a:lnTo>
                  <a:pt x="773456" y="260497"/>
                </a:lnTo>
                <a:lnTo>
                  <a:pt x="772186" y="262083"/>
                </a:lnTo>
                <a:lnTo>
                  <a:pt x="769331" y="265256"/>
                </a:lnTo>
                <a:lnTo>
                  <a:pt x="765524" y="267794"/>
                </a:lnTo>
                <a:lnTo>
                  <a:pt x="761717" y="269698"/>
                </a:lnTo>
                <a:lnTo>
                  <a:pt x="756958" y="270967"/>
                </a:lnTo>
                <a:lnTo>
                  <a:pt x="752200" y="271919"/>
                </a:lnTo>
                <a:lnTo>
                  <a:pt x="756324" y="284611"/>
                </a:lnTo>
                <a:lnTo>
                  <a:pt x="757910" y="289053"/>
                </a:lnTo>
                <a:lnTo>
                  <a:pt x="760448" y="293812"/>
                </a:lnTo>
                <a:lnTo>
                  <a:pt x="763621" y="299206"/>
                </a:lnTo>
                <a:lnTo>
                  <a:pt x="768062" y="304283"/>
                </a:lnTo>
                <a:lnTo>
                  <a:pt x="772504" y="309677"/>
                </a:lnTo>
                <a:lnTo>
                  <a:pt x="777580" y="315706"/>
                </a:lnTo>
                <a:lnTo>
                  <a:pt x="783608" y="321417"/>
                </a:lnTo>
                <a:lnTo>
                  <a:pt x="789952" y="327445"/>
                </a:lnTo>
                <a:lnTo>
                  <a:pt x="796615" y="333791"/>
                </a:lnTo>
                <a:lnTo>
                  <a:pt x="803912" y="339820"/>
                </a:lnTo>
                <a:lnTo>
                  <a:pt x="819774" y="353146"/>
                </a:lnTo>
                <a:lnTo>
                  <a:pt x="836588" y="366155"/>
                </a:lnTo>
                <a:lnTo>
                  <a:pt x="854672" y="379798"/>
                </a:lnTo>
                <a:lnTo>
                  <a:pt x="891472" y="407720"/>
                </a:lnTo>
                <a:lnTo>
                  <a:pt x="928274" y="435008"/>
                </a:lnTo>
                <a:lnTo>
                  <a:pt x="945405" y="448334"/>
                </a:lnTo>
                <a:lnTo>
                  <a:pt x="961902" y="461343"/>
                </a:lnTo>
                <a:lnTo>
                  <a:pt x="976496" y="474034"/>
                </a:lnTo>
                <a:lnTo>
                  <a:pt x="983158" y="479746"/>
                </a:lnTo>
                <a:lnTo>
                  <a:pt x="989186" y="485457"/>
                </a:lnTo>
                <a:lnTo>
                  <a:pt x="996482" y="493072"/>
                </a:lnTo>
                <a:lnTo>
                  <a:pt x="1003779" y="501004"/>
                </a:lnTo>
                <a:lnTo>
                  <a:pt x="1011393" y="510206"/>
                </a:lnTo>
                <a:lnTo>
                  <a:pt x="1019007" y="519725"/>
                </a:lnTo>
                <a:lnTo>
                  <a:pt x="1026938" y="530830"/>
                </a:lnTo>
                <a:lnTo>
                  <a:pt x="1034552" y="542252"/>
                </a:lnTo>
                <a:lnTo>
                  <a:pt x="1042801" y="554309"/>
                </a:lnTo>
                <a:lnTo>
                  <a:pt x="1050732" y="567318"/>
                </a:lnTo>
                <a:lnTo>
                  <a:pt x="1058663" y="581279"/>
                </a:lnTo>
                <a:lnTo>
                  <a:pt x="1066912" y="595557"/>
                </a:lnTo>
                <a:lnTo>
                  <a:pt x="1074843" y="610153"/>
                </a:lnTo>
                <a:lnTo>
                  <a:pt x="1083092" y="626017"/>
                </a:lnTo>
                <a:lnTo>
                  <a:pt x="1091023" y="641882"/>
                </a:lnTo>
                <a:lnTo>
                  <a:pt x="1098954" y="658698"/>
                </a:lnTo>
                <a:lnTo>
                  <a:pt x="1106568" y="675832"/>
                </a:lnTo>
                <a:lnTo>
                  <a:pt x="1114499" y="693283"/>
                </a:lnTo>
                <a:lnTo>
                  <a:pt x="1122113" y="711369"/>
                </a:lnTo>
                <a:lnTo>
                  <a:pt x="1129727" y="729772"/>
                </a:lnTo>
                <a:lnTo>
                  <a:pt x="1136707" y="748492"/>
                </a:lnTo>
                <a:lnTo>
                  <a:pt x="1143686" y="768164"/>
                </a:lnTo>
                <a:lnTo>
                  <a:pt x="1150348" y="787519"/>
                </a:lnTo>
                <a:lnTo>
                  <a:pt x="1157011" y="807191"/>
                </a:lnTo>
                <a:lnTo>
                  <a:pt x="1163038" y="826863"/>
                </a:lnTo>
                <a:lnTo>
                  <a:pt x="1169066" y="847170"/>
                </a:lnTo>
                <a:lnTo>
                  <a:pt x="1174460" y="867477"/>
                </a:lnTo>
                <a:lnTo>
                  <a:pt x="1179853" y="887783"/>
                </a:lnTo>
                <a:lnTo>
                  <a:pt x="1184929" y="908407"/>
                </a:lnTo>
                <a:lnTo>
                  <a:pt x="1189370" y="929031"/>
                </a:lnTo>
                <a:lnTo>
                  <a:pt x="1193177" y="949655"/>
                </a:lnTo>
                <a:lnTo>
                  <a:pt x="1196667" y="970279"/>
                </a:lnTo>
                <a:lnTo>
                  <a:pt x="1200157" y="990903"/>
                </a:lnTo>
                <a:lnTo>
                  <a:pt x="1202695" y="1011845"/>
                </a:lnTo>
                <a:lnTo>
                  <a:pt x="1204916" y="1032151"/>
                </a:lnTo>
                <a:lnTo>
                  <a:pt x="1206502" y="1052458"/>
                </a:lnTo>
                <a:lnTo>
                  <a:pt x="1207454" y="1072447"/>
                </a:lnTo>
                <a:lnTo>
                  <a:pt x="1208088" y="1092437"/>
                </a:lnTo>
                <a:lnTo>
                  <a:pt x="1207771" y="1112426"/>
                </a:lnTo>
                <a:lnTo>
                  <a:pt x="1207136" y="1131781"/>
                </a:lnTo>
                <a:lnTo>
                  <a:pt x="1205867" y="1151453"/>
                </a:lnTo>
                <a:lnTo>
                  <a:pt x="1203646" y="1170173"/>
                </a:lnTo>
                <a:lnTo>
                  <a:pt x="1201108" y="1188893"/>
                </a:lnTo>
                <a:lnTo>
                  <a:pt x="1199522" y="1197778"/>
                </a:lnTo>
                <a:lnTo>
                  <a:pt x="1197302" y="1206979"/>
                </a:lnTo>
                <a:lnTo>
                  <a:pt x="1195398" y="1215863"/>
                </a:lnTo>
                <a:lnTo>
                  <a:pt x="1193177" y="1224747"/>
                </a:lnTo>
                <a:lnTo>
                  <a:pt x="1190956" y="1233314"/>
                </a:lnTo>
                <a:lnTo>
                  <a:pt x="1188418" y="1242199"/>
                </a:lnTo>
                <a:lnTo>
                  <a:pt x="1185563" y="1250448"/>
                </a:lnTo>
                <a:lnTo>
                  <a:pt x="1182708" y="1259015"/>
                </a:lnTo>
                <a:lnTo>
                  <a:pt x="1179218" y="1266947"/>
                </a:lnTo>
                <a:lnTo>
                  <a:pt x="1175728" y="1275197"/>
                </a:lnTo>
                <a:lnTo>
                  <a:pt x="1172239" y="1283129"/>
                </a:lnTo>
                <a:lnTo>
                  <a:pt x="1168749" y="1291062"/>
                </a:lnTo>
                <a:lnTo>
                  <a:pt x="1164625" y="1298677"/>
                </a:lnTo>
                <a:lnTo>
                  <a:pt x="1160183" y="1305974"/>
                </a:lnTo>
                <a:lnTo>
                  <a:pt x="1155742" y="1313589"/>
                </a:lnTo>
                <a:lnTo>
                  <a:pt x="1151300" y="1320570"/>
                </a:lnTo>
                <a:lnTo>
                  <a:pt x="1146542" y="1327867"/>
                </a:lnTo>
                <a:lnTo>
                  <a:pt x="1141148" y="1334531"/>
                </a:lnTo>
                <a:lnTo>
                  <a:pt x="1135755" y="1341194"/>
                </a:lnTo>
                <a:lnTo>
                  <a:pt x="1130362" y="1347857"/>
                </a:lnTo>
                <a:lnTo>
                  <a:pt x="1124334" y="1354203"/>
                </a:lnTo>
                <a:lnTo>
                  <a:pt x="1118306" y="1360548"/>
                </a:lnTo>
                <a:lnTo>
                  <a:pt x="1112278" y="1366577"/>
                </a:lnTo>
                <a:lnTo>
                  <a:pt x="1105299" y="1372288"/>
                </a:lnTo>
                <a:lnTo>
                  <a:pt x="1098637" y="1378000"/>
                </a:lnTo>
                <a:lnTo>
                  <a:pt x="1091657" y="1383394"/>
                </a:lnTo>
                <a:lnTo>
                  <a:pt x="1084360" y="1388470"/>
                </a:lnTo>
                <a:lnTo>
                  <a:pt x="1076746" y="1393230"/>
                </a:lnTo>
                <a:lnTo>
                  <a:pt x="1068815" y="1398306"/>
                </a:lnTo>
                <a:lnTo>
                  <a:pt x="1061201" y="1402748"/>
                </a:lnTo>
                <a:lnTo>
                  <a:pt x="1052636" y="1407190"/>
                </a:lnTo>
                <a:lnTo>
                  <a:pt x="1044070" y="1411633"/>
                </a:lnTo>
                <a:lnTo>
                  <a:pt x="1035187" y="1415440"/>
                </a:lnTo>
                <a:lnTo>
                  <a:pt x="1025986" y="1418930"/>
                </a:lnTo>
                <a:lnTo>
                  <a:pt x="1016469" y="1422420"/>
                </a:lnTo>
                <a:lnTo>
                  <a:pt x="1006634" y="1425593"/>
                </a:lnTo>
                <a:lnTo>
                  <a:pt x="996800" y="1428766"/>
                </a:lnTo>
                <a:lnTo>
                  <a:pt x="986330" y="1431305"/>
                </a:lnTo>
                <a:lnTo>
                  <a:pt x="976178" y="1433843"/>
                </a:lnTo>
                <a:lnTo>
                  <a:pt x="965074" y="1436064"/>
                </a:lnTo>
                <a:lnTo>
                  <a:pt x="953971" y="1437968"/>
                </a:lnTo>
                <a:lnTo>
                  <a:pt x="942550" y="1439554"/>
                </a:lnTo>
                <a:lnTo>
                  <a:pt x="930812" y="1440823"/>
                </a:lnTo>
                <a:lnTo>
                  <a:pt x="918756" y="1442093"/>
                </a:lnTo>
                <a:lnTo>
                  <a:pt x="906383" y="1443044"/>
                </a:lnTo>
                <a:lnTo>
                  <a:pt x="893693" y="1443362"/>
                </a:lnTo>
                <a:lnTo>
                  <a:pt x="740144" y="1448756"/>
                </a:lnTo>
                <a:lnTo>
                  <a:pt x="652583" y="1451611"/>
                </a:lnTo>
                <a:lnTo>
                  <a:pt x="613244" y="1452563"/>
                </a:lnTo>
                <a:lnTo>
                  <a:pt x="604044" y="1452563"/>
                </a:lnTo>
                <a:lnTo>
                  <a:pt x="595161" y="1452563"/>
                </a:lnTo>
                <a:lnTo>
                  <a:pt x="555505" y="1451611"/>
                </a:lnTo>
                <a:lnTo>
                  <a:pt x="467944" y="1448756"/>
                </a:lnTo>
                <a:lnTo>
                  <a:pt x="314395" y="1443362"/>
                </a:lnTo>
                <a:lnTo>
                  <a:pt x="302022" y="1443044"/>
                </a:lnTo>
                <a:lnTo>
                  <a:pt x="289332" y="1442093"/>
                </a:lnTo>
                <a:lnTo>
                  <a:pt x="277276" y="1440823"/>
                </a:lnTo>
                <a:lnTo>
                  <a:pt x="265856" y="1439554"/>
                </a:lnTo>
                <a:lnTo>
                  <a:pt x="254117" y="1437968"/>
                </a:lnTo>
                <a:lnTo>
                  <a:pt x="243014" y="1436064"/>
                </a:lnTo>
                <a:lnTo>
                  <a:pt x="232227" y="1433843"/>
                </a:lnTo>
                <a:lnTo>
                  <a:pt x="221758" y="1431305"/>
                </a:lnTo>
                <a:lnTo>
                  <a:pt x="211288" y="1428766"/>
                </a:lnTo>
                <a:lnTo>
                  <a:pt x="201454" y="1425593"/>
                </a:lnTo>
                <a:lnTo>
                  <a:pt x="191619" y="1422420"/>
                </a:lnTo>
                <a:lnTo>
                  <a:pt x="182419" y="1418930"/>
                </a:lnTo>
                <a:lnTo>
                  <a:pt x="172901" y="1415440"/>
                </a:lnTo>
                <a:lnTo>
                  <a:pt x="164336" y="1411633"/>
                </a:lnTo>
                <a:lnTo>
                  <a:pt x="155452" y="1407190"/>
                </a:lnTo>
                <a:lnTo>
                  <a:pt x="147521" y="1402748"/>
                </a:lnTo>
                <a:lnTo>
                  <a:pt x="139273" y="1398306"/>
                </a:lnTo>
                <a:lnTo>
                  <a:pt x="131342" y="1393230"/>
                </a:lnTo>
                <a:lnTo>
                  <a:pt x="123728" y="1388470"/>
                </a:lnTo>
                <a:lnTo>
                  <a:pt x="116431" y="1383394"/>
                </a:lnTo>
                <a:lnTo>
                  <a:pt x="109768" y="1378000"/>
                </a:lnTo>
                <a:lnTo>
                  <a:pt x="102789" y="1372288"/>
                </a:lnTo>
                <a:lnTo>
                  <a:pt x="96127" y="1366577"/>
                </a:lnTo>
                <a:lnTo>
                  <a:pt x="89782" y="1360548"/>
                </a:lnTo>
                <a:lnTo>
                  <a:pt x="83754" y="1354203"/>
                </a:lnTo>
                <a:lnTo>
                  <a:pt x="78044" y="1347857"/>
                </a:lnTo>
                <a:lnTo>
                  <a:pt x="72333" y="1341194"/>
                </a:lnTo>
                <a:lnTo>
                  <a:pt x="66940" y="1334531"/>
                </a:lnTo>
                <a:lnTo>
                  <a:pt x="61864" y="1327867"/>
                </a:lnTo>
                <a:lnTo>
                  <a:pt x="56788" y="1320570"/>
                </a:lnTo>
                <a:lnTo>
                  <a:pt x="52346" y="1313589"/>
                </a:lnTo>
                <a:lnTo>
                  <a:pt x="47905" y="1305974"/>
                </a:lnTo>
                <a:lnTo>
                  <a:pt x="43780" y="1298677"/>
                </a:lnTo>
                <a:lnTo>
                  <a:pt x="39339" y="1291062"/>
                </a:lnTo>
                <a:lnTo>
                  <a:pt x="35849" y="1283129"/>
                </a:lnTo>
                <a:lnTo>
                  <a:pt x="32360" y="1275197"/>
                </a:lnTo>
                <a:lnTo>
                  <a:pt x="28870" y="1266947"/>
                </a:lnTo>
                <a:lnTo>
                  <a:pt x="25697" y="1259015"/>
                </a:lnTo>
                <a:lnTo>
                  <a:pt x="22525" y="1250448"/>
                </a:lnTo>
                <a:lnTo>
                  <a:pt x="19670" y="1242199"/>
                </a:lnTo>
                <a:lnTo>
                  <a:pt x="17132" y="1233314"/>
                </a:lnTo>
                <a:lnTo>
                  <a:pt x="14911" y="1224747"/>
                </a:lnTo>
                <a:lnTo>
                  <a:pt x="12690" y="1215863"/>
                </a:lnTo>
                <a:lnTo>
                  <a:pt x="10786" y="1206979"/>
                </a:lnTo>
                <a:lnTo>
                  <a:pt x="8883" y="1197778"/>
                </a:lnTo>
                <a:lnTo>
                  <a:pt x="7297" y="1188893"/>
                </a:lnTo>
                <a:lnTo>
                  <a:pt x="4442" y="1170173"/>
                </a:lnTo>
                <a:lnTo>
                  <a:pt x="2221" y="1151453"/>
                </a:lnTo>
                <a:lnTo>
                  <a:pt x="952" y="1131781"/>
                </a:lnTo>
                <a:lnTo>
                  <a:pt x="317" y="1112426"/>
                </a:lnTo>
                <a:lnTo>
                  <a:pt x="0" y="1092437"/>
                </a:lnTo>
                <a:lnTo>
                  <a:pt x="634" y="1072447"/>
                </a:lnTo>
                <a:lnTo>
                  <a:pt x="1586" y="1052458"/>
                </a:lnTo>
                <a:lnTo>
                  <a:pt x="3172" y="1032151"/>
                </a:lnTo>
                <a:lnTo>
                  <a:pt x="5393" y="1011845"/>
                </a:lnTo>
                <a:lnTo>
                  <a:pt x="8248" y="990903"/>
                </a:lnTo>
                <a:lnTo>
                  <a:pt x="11421" y="970279"/>
                </a:lnTo>
                <a:lnTo>
                  <a:pt x="14911" y="949655"/>
                </a:lnTo>
                <a:lnTo>
                  <a:pt x="19035" y="929031"/>
                </a:lnTo>
                <a:lnTo>
                  <a:pt x="23476" y="908407"/>
                </a:lnTo>
                <a:lnTo>
                  <a:pt x="28235" y="887783"/>
                </a:lnTo>
                <a:lnTo>
                  <a:pt x="33628" y="867477"/>
                </a:lnTo>
                <a:lnTo>
                  <a:pt x="39022" y="847170"/>
                </a:lnTo>
                <a:lnTo>
                  <a:pt x="45050" y="826863"/>
                </a:lnTo>
                <a:lnTo>
                  <a:pt x="51077" y="807191"/>
                </a:lnTo>
                <a:lnTo>
                  <a:pt x="58057" y="787519"/>
                </a:lnTo>
                <a:lnTo>
                  <a:pt x="64402" y="768164"/>
                </a:lnTo>
                <a:lnTo>
                  <a:pt x="71381" y="748492"/>
                </a:lnTo>
                <a:lnTo>
                  <a:pt x="78678" y="729772"/>
                </a:lnTo>
                <a:lnTo>
                  <a:pt x="85975" y="711369"/>
                </a:lnTo>
                <a:lnTo>
                  <a:pt x="93906" y="693283"/>
                </a:lnTo>
                <a:lnTo>
                  <a:pt x="101520" y="675832"/>
                </a:lnTo>
                <a:lnTo>
                  <a:pt x="109134" y="658698"/>
                </a:lnTo>
                <a:lnTo>
                  <a:pt x="117065" y="641882"/>
                </a:lnTo>
                <a:lnTo>
                  <a:pt x="124996" y="626017"/>
                </a:lnTo>
                <a:lnTo>
                  <a:pt x="133245" y="610153"/>
                </a:lnTo>
                <a:lnTo>
                  <a:pt x="141176" y="595557"/>
                </a:lnTo>
                <a:lnTo>
                  <a:pt x="149425" y="581279"/>
                </a:lnTo>
                <a:lnTo>
                  <a:pt x="157356" y="567318"/>
                </a:lnTo>
                <a:lnTo>
                  <a:pt x="165604" y="554309"/>
                </a:lnTo>
                <a:lnTo>
                  <a:pt x="173536" y="542252"/>
                </a:lnTo>
                <a:lnTo>
                  <a:pt x="181467" y="530830"/>
                </a:lnTo>
                <a:lnTo>
                  <a:pt x="189081" y="519725"/>
                </a:lnTo>
                <a:lnTo>
                  <a:pt x="197012" y="510206"/>
                </a:lnTo>
                <a:lnTo>
                  <a:pt x="204309" y="501004"/>
                </a:lnTo>
                <a:lnTo>
                  <a:pt x="211606" y="493072"/>
                </a:lnTo>
                <a:lnTo>
                  <a:pt x="218902" y="485457"/>
                </a:lnTo>
                <a:lnTo>
                  <a:pt x="225248" y="479428"/>
                </a:lnTo>
                <a:lnTo>
                  <a:pt x="232862" y="473083"/>
                </a:lnTo>
                <a:lnTo>
                  <a:pt x="248407" y="460074"/>
                </a:lnTo>
                <a:lnTo>
                  <a:pt x="265538" y="446430"/>
                </a:lnTo>
                <a:lnTo>
                  <a:pt x="283622" y="432469"/>
                </a:lnTo>
                <a:lnTo>
                  <a:pt x="322009" y="404548"/>
                </a:lnTo>
                <a:lnTo>
                  <a:pt x="360396" y="375991"/>
                </a:lnTo>
                <a:lnTo>
                  <a:pt x="379114" y="362030"/>
                </a:lnTo>
                <a:lnTo>
                  <a:pt x="396562" y="348387"/>
                </a:lnTo>
                <a:lnTo>
                  <a:pt x="412742" y="335060"/>
                </a:lnTo>
                <a:lnTo>
                  <a:pt x="420039" y="328397"/>
                </a:lnTo>
                <a:lnTo>
                  <a:pt x="427018" y="322369"/>
                </a:lnTo>
                <a:lnTo>
                  <a:pt x="433364" y="316340"/>
                </a:lnTo>
                <a:lnTo>
                  <a:pt x="439391" y="309994"/>
                </a:lnTo>
                <a:lnTo>
                  <a:pt x="444784" y="304283"/>
                </a:lnTo>
                <a:lnTo>
                  <a:pt x="449226" y="298572"/>
                </a:lnTo>
                <a:lnTo>
                  <a:pt x="453033" y="293178"/>
                </a:lnTo>
                <a:lnTo>
                  <a:pt x="456523" y="287784"/>
                </a:lnTo>
                <a:lnTo>
                  <a:pt x="459061" y="283024"/>
                </a:lnTo>
                <a:lnTo>
                  <a:pt x="460647" y="277948"/>
                </a:lnTo>
                <a:lnTo>
                  <a:pt x="461282" y="274775"/>
                </a:lnTo>
                <a:lnTo>
                  <a:pt x="461916" y="271919"/>
                </a:lnTo>
                <a:lnTo>
                  <a:pt x="456840" y="270967"/>
                </a:lnTo>
                <a:lnTo>
                  <a:pt x="452081" y="269698"/>
                </a:lnTo>
                <a:lnTo>
                  <a:pt x="448274" y="267794"/>
                </a:lnTo>
                <a:lnTo>
                  <a:pt x="444784" y="265256"/>
                </a:lnTo>
                <a:lnTo>
                  <a:pt x="441929" y="262083"/>
                </a:lnTo>
                <a:lnTo>
                  <a:pt x="440660" y="260497"/>
                </a:lnTo>
                <a:lnTo>
                  <a:pt x="439708" y="258910"/>
                </a:lnTo>
                <a:lnTo>
                  <a:pt x="438757" y="257324"/>
                </a:lnTo>
                <a:lnTo>
                  <a:pt x="438440" y="255420"/>
                </a:lnTo>
                <a:lnTo>
                  <a:pt x="438122" y="253834"/>
                </a:lnTo>
                <a:lnTo>
                  <a:pt x="437488" y="251930"/>
                </a:lnTo>
                <a:lnTo>
                  <a:pt x="438122" y="250026"/>
                </a:lnTo>
                <a:lnTo>
                  <a:pt x="438440" y="248122"/>
                </a:lnTo>
                <a:lnTo>
                  <a:pt x="438757" y="246536"/>
                </a:lnTo>
                <a:lnTo>
                  <a:pt x="439708" y="244315"/>
                </a:lnTo>
                <a:lnTo>
                  <a:pt x="440660" y="242728"/>
                </a:lnTo>
                <a:lnTo>
                  <a:pt x="441929" y="241142"/>
                </a:lnTo>
                <a:lnTo>
                  <a:pt x="444784" y="238286"/>
                </a:lnTo>
                <a:lnTo>
                  <a:pt x="448274" y="236065"/>
                </a:lnTo>
                <a:lnTo>
                  <a:pt x="452081" y="234161"/>
                </a:lnTo>
                <a:lnTo>
                  <a:pt x="456840" y="232575"/>
                </a:lnTo>
                <a:lnTo>
                  <a:pt x="461916" y="231940"/>
                </a:lnTo>
                <a:lnTo>
                  <a:pt x="460647" y="227498"/>
                </a:lnTo>
                <a:lnTo>
                  <a:pt x="459378" y="223374"/>
                </a:lnTo>
                <a:lnTo>
                  <a:pt x="457792" y="219249"/>
                </a:lnTo>
                <a:lnTo>
                  <a:pt x="456206" y="215124"/>
                </a:lnTo>
                <a:lnTo>
                  <a:pt x="451764" y="206874"/>
                </a:lnTo>
                <a:lnTo>
                  <a:pt x="447005" y="198307"/>
                </a:lnTo>
                <a:lnTo>
                  <a:pt x="441295" y="189423"/>
                </a:lnTo>
                <a:lnTo>
                  <a:pt x="434632" y="180222"/>
                </a:lnTo>
                <a:lnTo>
                  <a:pt x="420039" y="159598"/>
                </a:lnTo>
                <a:lnTo>
                  <a:pt x="412108" y="147541"/>
                </a:lnTo>
                <a:lnTo>
                  <a:pt x="403542" y="134532"/>
                </a:lnTo>
                <a:lnTo>
                  <a:pt x="394024" y="120254"/>
                </a:lnTo>
                <a:lnTo>
                  <a:pt x="384190" y="104706"/>
                </a:lnTo>
                <a:lnTo>
                  <a:pt x="374355" y="87573"/>
                </a:lnTo>
                <a:lnTo>
                  <a:pt x="363886" y="68535"/>
                </a:lnTo>
                <a:lnTo>
                  <a:pt x="353099" y="47911"/>
                </a:lnTo>
                <a:lnTo>
                  <a:pt x="341996" y="25066"/>
                </a:lnTo>
                <a:lnTo>
                  <a:pt x="352782" y="20307"/>
                </a:lnTo>
                <a:lnTo>
                  <a:pt x="362617" y="15865"/>
                </a:lnTo>
                <a:lnTo>
                  <a:pt x="372134" y="13009"/>
                </a:lnTo>
                <a:lnTo>
                  <a:pt x="380700" y="11105"/>
                </a:lnTo>
                <a:lnTo>
                  <a:pt x="388948" y="9836"/>
                </a:lnTo>
                <a:lnTo>
                  <a:pt x="396562" y="9519"/>
                </a:lnTo>
                <a:lnTo>
                  <a:pt x="403859" y="9519"/>
                </a:lnTo>
                <a:lnTo>
                  <a:pt x="410522" y="10471"/>
                </a:lnTo>
                <a:lnTo>
                  <a:pt x="416549" y="12057"/>
                </a:lnTo>
                <a:lnTo>
                  <a:pt x="422894" y="14278"/>
                </a:lnTo>
                <a:lnTo>
                  <a:pt x="428288" y="16816"/>
                </a:lnTo>
                <a:lnTo>
                  <a:pt x="433681" y="19989"/>
                </a:lnTo>
                <a:lnTo>
                  <a:pt x="439074" y="23162"/>
                </a:lnTo>
                <a:lnTo>
                  <a:pt x="443833" y="26970"/>
                </a:lnTo>
                <a:lnTo>
                  <a:pt x="448592" y="30777"/>
                </a:lnTo>
                <a:lnTo>
                  <a:pt x="453033" y="34585"/>
                </a:lnTo>
                <a:lnTo>
                  <a:pt x="462550" y="43152"/>
                </a:lnTo>
                <a:lnTo>
                  <a:pt x="471434" y="51401"/>
                </a:lnTo>
                <a:lnTo>
                  <a:pt x="476510" y="55843"/>
                </a:lnTo>
                <a:lnTo>
                  <a:pt x="481268" y="59651"/>
                </a:lnTo>
                <a:lnTo>
                  <a:pt x="486027" y="63141"/>
                </a:lnTo>
                <a:lnTo>
                  <a:pt x="491738" y="66314"/>
                </a:lnTo>
                <a:lnTo>
                  <a:pt x="497131" y="69170"/>
                </a:lnTo>
                <a:lnTo>
                  <a:pt x="502841" y="72025"/>
                </a:lnTo>
                <a:lnTo>
                  <a:pt x="509186" y="73929"/>
                </a:lnTo>
                <a:lnTo>
                  <a:pt x="515531" y="75198"/>
                </a:lnTo>
                <a:lnTo>
                  <a:pt x="522194" y="76150"/>
                </a:lnTo>
                <a:lnTo>
                  <a:pt x="529808" y="76150"/>
                </a:lnTo>
                <a:lnTo>
                  <a:pt x="537739" y="75515"/>
                </a:lnTo>
                <a:lnTo>
                  <a:pt x="546304" y="74246"/>
                </a:lnTo>
                <a:lnTo>
                  <a:pt x="557408" y="68218"/>
                </a:lnTo>
                <a:lnTo>
                  <a:pt x="568195" y="62824"/>
                </a:lnTo>
                <a:lnTo>
                  <a:pt x="587864" y="51719"/>
                </a:lnTo>
                <a:lnTo>
                  <a:pt x="605313" y="41882"/>
                </a:lnTo>
                <a:lnTo>
                  <a:pt x="620858" y="32681"/>
                </a:lnTo>
                <a:lnTo>
                  <a:pt x="635452" y="24749"/>
                </a:lnTo>
                <a:lnTo>
                  <a:pt x="648776" y="17134"/>
                </a:lnTo>
                <a:lnTo>
                  <a:pt x="655438" y="13961"/>
                </a:lnTo>
                <a:lnTo>
                  <a:pt x="661784" y="11422"/>
                </a:lnTo>
                <a:lnTo>
                  <a:pt x="668446" y="8884"/>
                </a:lnTo>
                <a:lnTo>
                  <a:pt x="675108" y="6663"/>
                </a:lnTo>
                <a:lnTo>
                  <a:pt x="682088" y="4759"/>
                </a:lnTo>
                <a:lnTo>
                  <a:pt x="688750" y="3173"/>
                </a:lnTo>
                <a:lnTo>
                  <a:pt x="695729" y="1586"/>
                </a:lnTo>
                <a:lnTo>
                  <a:pt x="703343" y="635"/>
                </a:lnTo>
                <a:lnTo>
                  <a:pt x="710957" y="31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lIns="112864" tIns="56432" rIns="112864" bIns="56432"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31" name=" 20"/>
          <p:cNvSpPr/>
          <p:nvPr/>
        </p:nvSpPr>
        <p:spPr bwMode="auto">
          <a:xfrm>
            <a:off x="4050773" y="2219839"/>
            <a:ext cx="503701" cy="574808"/>
          </a:xfrm>
          <a:custGeom>
            <a:avLst/>
            <a:gdLst/>
            <a:ahLst/>
            <a:cxnLst/>
            <a:rect l="0" t="0" r="r" b="b"/>
            <a:pathLst>
              <a:path w="1646238" h="2433638">
                <a:moveTo>
                  <a:pt x="577732" y="161925"/>
                </a:moveTo>
                <a:lnTo>
                  <a:pt x="586070" y="162719"/>
                </a:lnTo>
                <a:lnTo>
                  <a:pt x="593614" y="163910"/>
                </a:lnTo>
                <a:lnTo>
                  <a:pt x="597585" y="164703"/>
                </a:lnTo>
                <a:lnTo>
                  <a:pt x="601953" y="165894"/>
                </a:lnTo>
                <a:lnTo>
                  <a:pt x="605526" y="167482"/>
                </a:lnTo>
                <a:lnTo>
                  <a:pt x="609100" y="169069"/>
                </a:lnTo>
                <a:lnTo>
                  <a:pt x="612674" y="171053"/>
                </a:lnTo>
                <a:lnTo>
                  <a:pt x="616247" y="173435"/>
                </a:lnTo>
                <a:lnTo>
                  <a:pt x="619821" y="176610"/>
                </a:lnTo>
                <a:lnTo>
                  <a:pt x="623394" y="179388"/>
                </a:lnTo>
                <a:lnTo>
                  <a:pt x="626968" y="182563"/>
                </a:lnTo>
                <a:lnTo>
                  <a:pt x="630145" y="186135"/>
                </a:lnTo>
                <a:lnTo>
                  <a:pt x="633321" y="190103"/>
                </a:lnTo>
                <a:lnTo>
                  <a:pt x="636498" y="194469"/>
                </a:lnTo>
                <a:lnTo>
                  <a:pt x="639674" y="199232"/>
                </a:lnTo>
                <a:lnTo>
                  <a:pt x="642454" y="204788"/>
                </a:lnTo>
                <a:lnTo>
                  <a:pt x="645233" y="210344"/>
                </a:lnTo>
                <a:lnTo>
                  <a:pt x="648013" y="216297"/>
                </a:lnTo>
                <a:lnTo>
                  <a:pt x="650792" y="222647"/>
                </a:lnTo>
                <a:lnTo>
                  <a:pt x="653969" y="229394"/>
                </a:lnTo>
                <a:lnTo>
                  <a:pt x="656351" y="237332"/>
                </a:lnTo>
                <a:lnTo>
                  <a:pt x="658733" y="245269"/>
                </a:lnTo>
                <a:lnTo>
                  <a:pt x="838208" y="927100"/>
                </a:lnTo>
                <a:lnTo>
                  <a:pt x="840193" y="928291"/>
                </a:lnTo>
                <a:lnTo>
                  <a:pt x="841781" y="933450"/>
                </a:lnTo>
                <a:lnTo>
                  <a:pt x="899356" y="921941"/>
                </a:lnTo>
                <a:lnTo>
                  <a:pt x="911665" y="922338"/>
                </a:lnTo>
                <a:lnTo>
                  <a:pt x="923180" y="923529"/>
                </a:lnTo>
                <a:lnTo>
                  <a:pt x="935489" y="924719"/>
                </a:lnTo>
                <a:lnTo>
                  <a:pt x="946607" y="926704"/>
                </a:lnTo>
                <a:lnTo>
                  <a:pt x="957725" y="929482"/>
                </a:lnTo>
                <a:lnTo>
                  <a:pt x="969240" y="932657"/>
                </a:lnTo>
                <a:lnTo>
                  <a:pt x="979960" y="936229"/>
                </a:lnTo>
                <a:lnTo>
                  <a:pt x="991078" y="939800"/>
                </a:lnTo>
                <a:lnTo>
                  <a:pt x="1001402" y="944166"/>
                </a:lnTo>
                <a:lnTo>
                  <a:pt x="1011726" y="948929"/>
                </a:lnTo>
                <a:lnTo>
                  <a:pt x="1022049" y="954485"/>
                </a:lnTo>
                <a:lnTo>
                  <a:pt x="1031976" y="960438"/>
                </a:lnTo>
                <a:lnTo>
                  <a:pt x="1041506" y="966788"/>
                </a:lnTo>
                <a:lnTo>
                  <a:pt x="1051432" y="973535"/>
                </a:lnTo>
                <a:lnTo>
                  <a:pt x="1060565" y="980679"/>
                </a:lnTo>
                <a:lnTo>
                  <a:pt x="1069697" y="988616"/>
                </a:lnTo>
                <a:lnTo>
                  <a:pt x="1076050" y="994172"/>
                </a:lnTo>
                <a:lnTo>
                  <a:pt x="1081212" y="999729"/>
                </a:lnTo>
                <a:lnTo>
                  <a:pt x="1086374" y="1005682"/>
                </a:lnTo>
                <a:lnTo>
                  <a:pt x="1090345" y="1012032"/>
                </a:lnTo>
                <a:lnTo>
                  <a:pt x="1126478" y="1071960"/>
                </a:lnTo>
                <a:lnTo>
                  <a:pt x="1183258" y="1074341"/>
                </a:lnTo>
                <a:lnTo>
                  <a:pt x="1184847" y="1075532"/>
                </a:lnTo>
                <a:lnTo>
                  <a:pt x="1199538" y="1077913"/>
                </a:lnTo>
                <a:lnTo>
                  <a:pt x="1214230" y="1081088"/>
                </a:lnTo>
                <a:lnTo>
                  <a:pt x="1228524" y="1085057"/>
                </a:lnTo>
                <a:lnTo>
                  <a:pt x="1242818" y="1089422"/>
                </a:lnTo>
                <a:lnTo>
                  <a:pt x="1256716" y="1094582"/>
                </a:lnTo>
                <a:lnTo>
                  <a:pt x="1271010" y="1100932"/>
                </a:lnTo>
                <a:lnTo>
                  <a:pt x="1284510" y="1106885"/>
                </a:lnTo>
                <a:lnTo>
                  <a:pt x="1298011" y="1114029"/>
                </a:lnTo>
                <a:lnTo>
                  <a:pt x="1310717" y="1121172"/>
                </a:lnTo>
                <a:lnTo>
                  <a:pt x="1323820" y="1129507"/>
                </a:lnTo>
                <a:lnTo>
                  <a:pt x="1336129" y="1137444"/>
                </a:lnTo>
                <a:lnTo>
                  <a:pt x="1348041" y="1146175"/>
                </a:lnTo>
                <a:lnTo>
                  <a:pt x="1359953" y="1155700"/>
                </a:lnTo>
                <a:lnTo>
                  <a:pt x="1371071" y="1165225"/>
                </a:lnTo>
                <a:lnTo>
                  <a:pt x="1381792" y="1175147"/>
                </a:lnTo>
                <a:lnTo>
                  <a:pt x="1392115" y="1185863"/>
                </a:lnTo>
                <a:lnTo>
                  <a:pt x="1408792" y="1204119"/>
                </a:lnTo>
                <a:lnTo>
                  <a:pt x="1424278" y="1223566"/>
                </a:lnTo>
                <a:lnTo>
                  <a:pt x="1439763" y="1243410"/>
                </a:lnTo>
                <a:lnTo>
                  <a:pt x="1454058" y="1263254"/>
                </a:lnTo>
                <a:lnTo>
                  <a:pt x="1467955" y="1283891"/>
                </a:lnTo>
                <a:lnTo>
                  <a:pt x="1480264" y="1305322"/>
                </a:lnTo>
                <a:lnTo>
                  <a:pt x="1492970" y="1327150"/>
                </a:lnTo>
                <a:lnTo>
                  <a:pt x="1504088" y="1348582"/>
                </a:lnTo>
                <a:lnTo>
                  <a:pt x="1505279" y="1351360"/>
                </a:lnTo>
                <a:lnTo>
                  <a:pt x="1506471" y="1352154"/>
                </a:lnTo>
                <a:lnTo>
                  <a:pt x="1508059" y="1352550"/>
                </a:lnTo>
                <a:lnTo>
                  <a:pt x="1518780" y="1353344"/>
                </a:lnTo>
                <a:lnTo>
                  <a:pt x="1528309" y="1355329"/>
                </a:lnTo>
                <a:lnTo>
                  <a:pt x="1537839" y="1357710"/>
                </a:lnTo>
                <a:lnTo>
                  <a:pt x="1546971" y="1360885"/>
                </a:lnTo>
                <a:lnTo>
                  <a:pt x="1555707" y="1364457"/>
                </a:lnTo>
                <a:lnTo>
                  <a:pt x="1563648" y="1368822"/>
                </a:lnTo>
                <a:lnTo>
                  <a:pt x="1571590" y="1373982"/>
                </a:lnTo>
                <a:lnTo>
                  <a:pt x="1578737" y="1379935"/>
                </a:lnTo>
                <a:lnTo>
                  <a:pt x="1585487" y="1385888"/>
                </a:lnTo>
                <a:lnTo>
                  <a:pt x="1591840" y="1392238"/>
                </a:lnTo>
                <a:lnTo>
                  <a:pt x="1597796" y="1398985"/>
                </a:lnTo>
                <a:lnTo>
                  <a:pt x="1603752" y="1406525"/>
                </a:lnTo>
                <a:lnTo>
                  <a:pt x="1608914" y="1413669"/>
                </a:lnTo>
                <a:lnTo>
                  <a:pt x="1613678" y="1421607"/>
                </a:lnTo>
                <a:lnTo>
                  <a:pt x="1618046" y="1429544"/>
                </a:lnTo>
                <a:lnTo>
                  <a:pt x="1622017" y="1437879"/>
                </a:lnTo>
                <a:lnTo>
                  <a:pt x="1625988" y="1446213"/>
                </a:lnTo>
                <a:lnTo>
                  <a:pt x="1629561" y="1454547"/>
                </a:lnTo>
                <a:lnTo>
                  <a:pt x="1632738" y="1463279"/>
                </a:lnTo>
                <a:lnTo>
                  <a:pt x="1635517" y="1471613"/>
                </a:lnTo>
                <a:lnTo>
                  <a:pt x="1637900" y="1479947"/>
                </a:lnTo>
                <a:lnTo>
                  <a:pt x="1639885" y="1488282"/>
                </a:lnTo>
                <a:lnTo>
                  <a:pt x="1641473" y="1497013"/>
                </a:lnTo>
                <a:lnTo>
                  <a:pt x="1643062" y="1504950"/>
                </a:lnTo>
                <a:lnTo>
                  <a:pt x="1644253" y="1512491"/>
                </a:lnTo>
                <a:lnTo>
                  <a:pt x="1645047" y="1520429"/>
                </a:lnTo>
                <a:lnTo>
                  <a:pt x="1645841" y="1527969"/>
                </a:lnTo>
                <a:lnTo>
                  <a:pt x="1646238" y="1534716"/>
                </a:lnTo>
                <a:lnTo>
                  <a:pt x="1646238" y="1541463"/>
                </a:lnTo>
                <a:lnTo>
                  <a:pt x="1646238" y="1548210"/>
                </a:lnTo>
                <a:lnTo>
                  <a:pt x="1645841" y="1553766"/>
                </a:lnTo>
                <a:lnTo>
                  <a:pt x="1645444" y="1558925"/>
                </a:lnTo>
                <a:lnTo>
                  <a:pt x="1643458" y="1570832"/>
                </a:lnTo>
                <a:lnTo>
                  <a:pt x="1642267" y="1583532"/>
                </a:lnTo>
                <a:lnTo>
                  <a:pt x="1641473" y="1595835"/>
                </a:lnTo>
                <a:lnTo>
                  <a:pt x="1640679" y="1608535"/>
                </a:lnTo>
                <a:lnTo>
                  <a:pt x="1634723" y="1749029"/>
                </a:lnTo>
                <a:lnTo>
                  <a:pt x="1628370" y="1889126"/>
                </a:lnTo>
                <a:lnTo>
                  <a:pt x="1627973" y="1902222"/>
                </a:lnTo>
                <a:lnTo>
                  <a:pt x="1626385" y="1915716"/>
                </a:lnTo>
                <a:lnTo>
                  <a:pt x="1625194" y="1928416"/>
                </a:lnTo>
                <a:lnTo>
                  <a:pt x="1623208" y="1941910"/>
                </a:lnTo>
                <a:lnTo>
                  <a:pt x="1621223" y="1954610"/>
                </a:lnTo>
                <a:lnTo>
                  <a:pt x="1618840" y="1968104"/>
                </a:lnTo>
                <a:lnTo>
                  <a:pt x="1616061" y="1980804"/>
                </a:lnTo>
                <a:lnTo>
                  <a:pt x="1612884" y="1993504"/>
                </a:lnTo>
                <a:lnTo>
                  <a:pt x="1604546" y="2026444"/>
                </a:lnTo>
                <a:lnTo>
                  <a:pt x="1595414" y="2058988"/>
                </a:lnTo>
                <a:lnTo>
                  <a:pt x="1586281" y="2091532"/>
                </a:lnTo>
                <a:lnTo>
                  <a:pt x="1577148" y="2123679"/>
                </a:lnTo>
                <a:lnTo>
                  <a:pt x="1579134" y="2125663"/>
                </a:lnTo>
                <a:lnTo>
                  <a:pt x="1617252" y="2294732"/>
                </a:lnTo>
                <a:lnTo>
                  <a:pt x="1571590" y="2303463"/>
                </a:lnTo>
                <a:lnTo>
                  <a:pt x="1487411" y="2318147"/>
                </a:lnTo>
                <a:lnTo>
                  <a:pt x="1251951" y="2359026"/>
                </a:lnTo>
                <a:lnTo>
                  <a:pt x="1000608" y="2402285"/>
                </a:lnTo>
                <a:lnTo>
                  <a:pt x="897370" y="2420541"/>
                </a:lnTo>
                <a:lnTo>
                  <a:pt x="824310" y="2433638"/>
                </a:lnTo>
                <a:lnTo>
                  <a:pt x="785398" y="2236391"/>
                </a:lnTo>
                <a:lnTo>
                  <a:pt x="781030" y="2228851"/>
                </a:lnTo>
                <a:lnTo>
                  <a:pt x="776662" y="2221707"/>
                </a:lnTo>
                <a:lnTo>
                  <a:pt x="771897" y="2214563"/>
                </a:lnTo>
                <a:lnTo>
                  <a:pt x="767133" y="2207816"/>
                </a:lnTo>
                <a:lnTo>
                  <a:pt x="761574" y="2201069"/>
                </a:lnTo>
                <a:lnTo>
                  <a:pt x="756015" y="2194719"/>
                </a:lnTo>
                <a:lnTo>
                  <a:pt x="750456" y="2188369"/>
                </a:lnTo>
                <a:lnTo>
                  <a:pt x="744897" y="2182416"/>
                </a:lnTo>
                <a:lnTo>
                  <a:pt x="738544" y="2176463"/>
                </a:lnTo>
                <a:lnTo>
                  <a:pt x="732191" y="2170907"/>
                </a:lnTo>
                <a:lnTo>
                  <a:pt x="725441" y="2165351"/>
                </a:lnTo>
                <a:lnTo>
                  <a:pt x="719088" y="2159794"/>
                </a:lnTo>
                <a:lnTo>
                  <a:pt x="711940" y="2155032"/>
                </a:lnTo>
                <a:lnTo>
                  <a:pt x="704396" y="2149873"/>
                </a:lnTo>
                <a:lnTo>
                  <a:pt x="697249" y="2145507"/>
                </a:lnTo>
                <a:lnTo>
                  <a:pt x="689705" y="2141141"/>
                </a:lnTo>
                <a:lnTo>
                  <a:pt x="678984" y="2135585"/>
                </a:lnTo>
                <a:lnTo>
                  <a:pt x="668660" y="2130029"/>
                </a:lnTo>
                <a:lnTo>
                  <a:pt x="648807" y="2118519"/>
                </a:lnTo>
                <a:lnTo>
                  <a:pt x="630145" y="2106216"/>
                </a:lnTo>
                <a:lnTo>
                  <a:pt x="611482" y="2093119"/>
                </a:lnTo>
                <a:lnTo>
                  <a:pt x="593217" y="2080022"/>
                </a:lnTo>
                <a:lnTo>
                  <a:pt x="576144" y="2065735"/>
                </a:lnTo>
                <a:lnTo>
                  <a:pt x="559070" y="2051447"/>
                </a:lnTo>
                <a:lnTo>
                  <a:pt x="543187" y="2035969"/>
                </a:lnTo>
                <a:lnTo>
                  <a:pt x="526907" y="2020491"/>
                </a:lnTo>
                <a:lnTo>
                  <a:pt x="511422" y="2004616"/>
                </a:lnTo>
                <a:lnTo>
                  <a:pt x="496333" y="1988344"/>
                </a:lnTo>
                <a:lnTo>
                  <a:pt x="481245" y="1971676"/>
                </a:lnTo>
                <a:lnTo>
                  <a:pt x="466951" y="1954610"/>
                </a:lnTo>
                <a:lnTo>
                  <a:pt x="452259" y="1937147"/>
                </a:lnTo>
                <a:lnTo>
                  <a:pt x="424067" y="1902222"/>
                </a:lnTo>
                <a:lnTo>
                  <a:pt x="418111" y="1894285"/>
                </a:lnTo>
                <a:lnTo>
                  <a:pt x="412552" y="1886744"/>
                </a:lnTo>
                <a:lnTo>
                  <a:pt x="401435" y="1870472"/>
                </a:lnTo>
                <a:lnTo>
                  <a:pt x="391508" y="1853804"/>
                </a:lnTo>
                <a:lnTo>
                  <a:pt x="381978" y="1837532"/>
                </a:lnTo>
                <a:lnTo>
                  <a:pt x="372846" y="1820069"/>
                </a:lnTo>
                <a:lnTo>
                  <a:pt x="364110" y="1803401"/>
                </a:lnTo>
                <a:lnTo>
                  <a:pt x="356169" y="1785541"/>
                </a:lnTo>
                <a:lnTo>
                  <a:pt x="348228" y="1768079"/>
                </a:lnTo>
                <a:lnTo>
                  <a:pt x="332345" y="1733551"/>
                </a:lnTo>
                <a:lnTo>
                  <a:pt x="324404" y="1716485"/>
                </a:lnTo>
                <a:lnTo>
                  <a:pt x="316065" y="1699022"/>
                </a:lnTo>
                <a:lnTo>
                  <a:pt x="307727" y="1682354"/>
                </a:lnTo>
                <a:lnTo>
                  <a:pt x="298991" y="1666082"/>
                </a:lnTo>
                <a:lnTo>
                  <a:pt x="289462" y="1649413"/>
                </a:lnTo>
                <a:lnTo>
                  <a:pt x="279535" y="1633935"/>
                </a:lnTo>
                <a:lnTo>
                  <a:pt x="275962" y="1624410"/>
                </a:lnTo>
                <a:lnTo>
                  <a:pt x="271594" y="1614885"/>
                </a:lnTo>
                <a:lnTo>
                  <a:pt x="266829" y="1605360"/>
                </a:lnTo>
                <a:lnTo>
                  <a:pt x="261667" y="1595835"/>
                </a:lnTo>
                <a:lnTo>
                  <a:pt x="256505" y="1586310"/>
                </a:lnTo>
                <a:lnTo>
                  <a:pt x="250946" y="1577182"/>
                </a:lnTo>
                <a:lnTo>
                  <a:pt x="239431" y="1558132"/>
                </a:lnTo>
                <a:lnTo>
                  <a:pt x="227122" y="1539479"/>
                </a:lnTo>
                <a:lnTo>
                  <a:pt x="214813" y="1521619"/>
                </a:lnTo>
                <a:lnTo>
                  <a:pt x="190592" y="1486694"/>
                </a:lnTo>
                <a:lnTo>
                  <a:pt x="185827" y="1479154"/>
                </a:lnTo>
                <a:lnTo>
                  <a:pt x="181063" y="1470422"/>
                </a:lnTo>
                <a:lnTo>
                  <a:pt x="170342" y="1450579"/>
                </a:lnTo>
                <a:lnTo>
                  <a:pt x="164783" y="1441054"/>
                </a:lnTo>
                <a:lnTo>
                  <a:pt x="159224" y="1431132"/>
                </a:lnTo>
                <a:lnTo>
                  <a:pt x="156444" y="1427163"/>
                </a:lnTo>
                <a:lnTo>
                  <a:pt x="153268" y="1423194"/>
                </a:lnTo>
                <a:lnTo>
                  <a:pt x="149694" y="1419622"/>
                </a:lnTo>
                <a:lnTo>
                  <a:pt x="146518" y="1416447"/>
                </a:lnTo>
                <a:lnTo>
                  <a:pt x="143738" y="1413272"/>
                </a:lnTo>
                <a:lnTo>
                  <a:pt x="140959" y="1409304"/>
                </a:lnTo>
                <a:lnTo>
                  <a:pt x="138576" y="1404541"/>
                </a:lnTo>
                <a:lnTo>
                  <a:pt x="136591" y="1398985"/>
                </a:lnTo>
                <a:lnTo>
                  <a:pt x="134209" y="1393429"/>
                </a:lnTo>
                <a:lnTo>
                  <a:pt x="132620" y="1387475"/>
                </a:lnTo>
                <a:lnTo>
                  <a:pt x="129047" y="1373982"/>
                </a:lnTo>
                <a:lnTo>
                  <a:pt x="125870" y="1360488"/>
                </a:lnTo>
                <a:lnTo>
                  <a:pt x="122694" y="1346994"/>
                </a:lnTo>
                <a:lnTo>
                  <a:pt x="120311" y="1335485"/>
                </a:lnTo>
                <a:lnTo>
                  <a:pt x="117532" y="1325563"/>
                </a:lnTo>
                <a:lnTo>
                  <a:pt x="109194" y="1300560"/>
                </a:lnTo>
                <a:lnTo>
                  <a:pt x="100458" y="1276350"/>
                </a:lnTo>
                <a:lnTo>
                  <a:pt x="95296" y="1264047"/>
                </a:lnTo>
                <a:lnTo>
                  <a:pt x="90531" y="1252538"/>
                </a:lnTo>
                <a:lnTo>
                  <a:pt x="85767" y="1241425"/>
                </a:lnTo>
                <a:lnTo>
                  <a:pt x="80208" y="1229916"/>
                </a:lnTo>
                <a:lnTo>
                  <a:pt x="77031" y="1223566"/>
                </a:lnTo>
                <a:lnTo>
                  <a:pt x="73458" y="1217216"/>
                </a:lnTo>
                <a:lnTo>
                  <a:pt x="65119" y="1203722"/>
                </a:lnTo>
                <a:lnTo>
                  <a:pt x="55987" y="1190625"/>
                </a:lnTo>
                <a:lnTo>
                  <a:pt x="46457" y="1177132"/>
                </a:lnTo>
                <a:lnTo>
                  <a:pt x="26207" y="1150938"/>
                </a:lnTo>
                <a:lnTo>
                  <a:pt x="6353" y="1125538"/>
                </a:lnTo>
                <a:lnTo>
                  <a:pt x="3574" y="1121172"/>
                </a:lnTo>
                <a:lnTo>
                  <a:pt x="1589" y="1116410"/>
                </a:lnTo>
                <a:lnTo>
                  <a:pt x="397" y="1111250"/>
                </a:lnTo>
                <a:lnTo>
                  <a:pt x="0" y="1106091"/>
                </a:lnTo>
                <a:lnTo>
                  <a:pt x="0" y="1100535"/>
                </a:lnTo>
                <a:lnTo>
                  <a:pt x="794" y="1094582"/>
                </a:lnTo>
                <a:lnTo>
                  <a:pt x="1986" y="1088629"/>
                </a:lnTo>
                <a:lnTo>
                  <a:pt x="3574" y="1083072"/>
                </a:lnTo>
                <a:lnTo>
                  <a:pt x="5559" y="1077516"/>
                </a:lnTo>
                <a:lnTo>
                  <a:pt x="8339" y="1071960"/>
                </a:lnTo>
                <a:lnTo>
                  <a:pt x="11118" y="1066404"/>
                </a:lnTo>
                <a:lnTo>
                  <a:pt x="14295" y="1061641"/>
                </a:lnTo>
                <a:lnTo>
                  <a:pt x="17868" y="1056879"/>
                </a:lnTo>
                <a:lnTo>
                  <a:pt x="21045" y="1052910"/>
                </a:lnTo>
                <a:lnTo>
                  <a:pt x="24618" y="1048941"/>
                </a:lnTo>
                <a:lnTo>
                  <a:pt x="28192" y="1045766"/>
                </a:lnTo>
                <a:lnTo>
                  <a:pt x="33751" y="1041400"/>
                </a:lnTo>
                <a:lnTo>
                  <a:pt x="39310" y="1037432"/>
                </a:lnTo>
                <a:lnTo>
                  <a:pt x="45663" y="1034257"/>
                </a:lnTo>
                <a:lnTo>
                  <a:pt x="52016" y="1031479"/>
                </a:lnTo>
                <a:lnTo>
                  <a:pt x="58369" y="1029097"/>
                </a:lnTo>
                <a:lnTo>
                  <a:pt x="64722" y="1027113"/>
                </a:lnTo>
                <a:lnTo>
                  <a:pt x="71869" y="1025922"/>
                </a:lnTo>
                <a:lnTo>
                  <a:pt x="78619" y="1024732"/>
                </a:lnTo>
                <a:lnTo>
                  <a:pt x="85767" y="1023938"/>
                </a:lnTo>
                <a:lnTo>
                  <a:pt x="92517" y="1023541"/>
                </a:lnTo>
                <a:lnTo>
                  <a:pt x="100061" y="1023938"/>
                </a:lnTo>
                <a:lnTo>
                  <a:pt x="107208" y="1024335"/>
                </a:lnTo>
                <a:lnTo>
                  <a:pt x="114355" y="1024732"/>
                </a:lnTo>
                <a:lnTo>
                  <a:pt x="121503" y="1025922"/>
                </a:lnTo>
                <a:lnTo>
                  <a:pt x="129047" y="1027510"/>
                </a:lnTo>
                <a:lnTo>
                  <a:pt x="136194" y="1029097"/>
                </a:lnTo>
                <a:lnTo>
                  <a:pt x="143341" y="1031082"/>
                </a:lnTo>
                <a:lnTo>
                  <a:pt x="150488" y="1033066"/>
                </a:lnTo>
                <a:lnTo>
                  <a:pt x="157636" y="1035844"/>
                </a:lnTo>
                <a:lnTo>
                  <a:pt x="164783" y="1038622"/>
                </a:lnTo>
                <a:lnTo>
                  <a:pt x="171533" y="1041400"/>
                </a:lnTo>
                <a:lnTo>
                  <a:pt x="177886" y="1044972"/>
                </a:lnTo>
                <a:lnTo>
                  <a:pt x="185033" y="1048544"/>
                </a:lnTo>
                <a:lnTo>
                  <a:pt x="191386" y="1052116"/>
                </a:lnTo>
                <a:lnTo>
                  <a:pt x="197739" y="1055688"/>
                </a:lnTo>
                <a:lnTo>
                  <a:pt x="203695" y="1059657"/>
                </a:lnTo>
                <a:lnTo>
                  <a:pt x="209651" y="1064022"/>
                </a:lnTo>
                <a:lnTo>
                  <a:pt x="215210" y="1067991"/>
                </a:lnTo>
                <a:lnTo>
                  <a:pt x="220769" y="1072754"/>
                </a:lnTo>
                <a:lnTo>
                  <a:pt x="225534" y="1077516"/>
                </a:lnTo>
                <a:lnTo>
                  <a:pt x="230299" y="1081882"/>
                </a:lnTo>
                <a:lnTo>
                  <a:pt x="235064" y="1086644"/>
                </a:lnTo>
                <a:lnTo>
                  <a:pt x="239828" y="1092200"/>
                </a:lnTo>
                <a:lnTo>
                  <a:pt x="244593" y="1097757"/>
                </a:lnTo>
                <a:lnTo>
                  <a:pt x="252932" y="1109663"/>
                </a:lnTo>
                <a:lnTo>
                  <a:pt x="260873" y="1121966"/>
                </a:lnTo>
                <a:lnTo>
                  <a:pt x="268814" y="1135063"/>
                </a:lnTo>
                <a:lnTo>
                  <a:pt x="283903" y="1160463"/>
                </a:lnTo>
                <a:lnTo>
                  <a:pt x="291447" y="1173163"/>
                </a:lnTo>
                <a:lnTo>
                  <a:pt x="299388" y="1185069"/>
                </a:lnTo>
                <a:lnTo>
                  <a:pt x="306139" y="1195785"/>
                </a:lnTo>
                <a:lnTo>
                  <a:pt x="312889" y="1206897"/>
                </a:lnTo>
                <a:lnTo>
                  <a:pt x="327580" y="1230710"/>
                </a:lnTo>
                <a:lnTo>
                  <a:pt x="342272" y="1255713"/>
                </a:lnTo>
                <a:lnTo>
                  <a:pt x="357757" y="1281113"/>
                </a:lnTo>
                <a:lnTo>
                  <a:pt x="365699" y="1293416"/>
                </a:lnTo>
                <a:lnTo>
                  <a:pt x="373640" y="1305719"/>
                </a:lnTo>
                <a:lnTo>
                  <a:pt x="382375" y="1317229"/>
                </a:lnTo>
                <a:lnTo>
                  <a:pt x="390714" y="1328738"/>
                </a:lnTo>
                <a:lnTo>
                  <a:pt x="399846" y="1339454"/>
                </a:lnTo>
                <a:lnTo>
                  <a:pt x="409376" y="1348979"/>
                </a:lnTo>
                <a:lnTo>
                  <a:pt x="418905" y="1358504"/>
                </a:lnTo>
                <a:lnTo>
                  <a:pt x="423670" y="1362472"/>
                </a:lnTo>
                <a:lnTo>
                  <a:pt x="428832" y="1366441"/>
                </a:lnTo>
                <a:lnTo>
                  <a:pt x="437171" y="1372791"/>
                </a:lnTo>
                <a:lnTo>
                  <a:pt x="445112" y="1378744"/>
                </a:lnTo>
                <a:lnTo>
                  <a:pt x="453450" y="1383904"/>
                </a:lnTo>
                <a:lnTo>
                  <a:pt x="462186" y="1388666"/>
                </a:lnTo>
                <a:lnTo>
                  <a:pt x="470921" y="1392635"/>
                </a:lnTo>
                <a:lnTo>
                  <a:pt x="479260" y="1396207"/>
                </a:lnTo>
                <a:lnTo>
                  <a:pt x="488789" y="1399382"/>
                </a:lnTo>
                <a:lnTo>
                  <a:pt x="497525" y="1402160"/>
                </a:lnTo>
                <a:lnTo>
                  <a:pt x="506657" y="1404144"/>
                </a:lnTo>
                <a:lnTo>
                  <a:pt x="516187" y="1405732"/>
                </a:lnTo>
                <a:lnTo>
                  <a:pt x="525716" y="1407319"/>
                </a:lnTo>
                <a:lnTo>
                  <a:pt x="535246" y="1408113"/>
                </a:lnTo>
                <a:lnTo>
                  <a:pt x="545172" y="1408113"/>
                </a:lnTo>
                <a:lnTo>
                  <a:pt x="555099" y="1407716"/>
                </a:lnTo>
                <a:lnTo>
                  <a:pt x="565423" y="1406922"/>
                </a:lnTo>
                <a:lnTo>
                  <a:pt x="575746" y="1404938"/>
                </a:lnTo>
                <a:lnTo>
                  <a:pt x="578923" y="1404541"/>
                </a:lnTo>
                <a:lnTo>
                  <a:pt x="582497" y="1402954"/>
                </a:lnTo>
                <a:lnTo>
                  <a:pt x="586467" y="1401366"/>
                </a:lnTo>
                <a:lnTo>
                  <a:pt x="590041" y="1398985"/>
                </a:lnTo>
                <a:lnTo>
                  <a:pt x="594012" y="1395810"/>
                </a:lnTo>
                <a:lnTo>
                  <a:pt x="597585" y="1392635"/>
                </a:lnTo>
                <a:lnTo>
                  <a:pt x="601556" y="1389460"/>
                </a:lnTo>
                <a:lnTo>
                  <a:pt x="604335" y="1385491"/>
                </a:lnTo>
                <a:lnTo>
                  <a:pt x="609894" y="1379141"/>
                </a:lnTo>
                <a:lnTo>
                  <a:pt x="614659" y="1372394"/>
                </a:lnTo>
                <a:lnTo>
                  <a:pt x="619424" y="1365647"/>
                </a:lnTo>
                <a:lnTo>
                  <a:pt x="623394" y="1358900"/>
                </a:lnTo>
                <a:lnTo>
                  <a:pt x="627762" y="1352154"/>
                </a:lnTo>
                <a:lnTo>
                  <a:pt x="631336" y="1344613"/>
                </a:lnTo>
                <a:lnTo>
                  <a:pt x="634512" y="1337469"/>
                </a:lnTo>
                <a:lnTo>
                  <a:pt x="637292" y="1330325"/>
                </a:lnTo>
                <a:lnTo>
                  <a:pt x="640071" y="1323182"/>
                </a:lnTo>
                <a:lnTo>
                  <a:pt x="642057" y="1315244"/>
                </a:lnTo>
                <a:lnTo>
                  <a:pt x="644042" y="1307704"/>
                </a:lnTo>
                <a:lnTo>
                  <a:pt x="645233" y="1299766"/>
                </a:lnTo>
                <a:lnTo>
                  <a:pt x="646424" y="1291829"/>
                </a:lnTo>
                <a:lnTo>
                  <a:pt x="647218" y="1283891"/>
                </a:lnTo>
                <a:lnTo>
                  <a:pt x="647616" y="1275557"/>
                </a:lnTo>
                <a:lnTo>
                  <a:pt x="648013" y="1267619"/>
                </a:lnTo>
                <a:lnTo>
                  <a:pt x="647616" y="1259682"/>
                </a:lnTo>
                <a:lnTo>
                  <a:pt x="647218" y="1252538"/>
                </a:lnTo>
                <a:lnTo>
                  <a:pt x="646424" y="1245394"/>
                </a:lnTo>
                <a:lnTo>
                  <a:pt x="645233" y="1237457"/>
                </a:lnTo>
                <a:lnTo>
                  <a:pt x="466951" y="280988"/>
                </a:lnTo>
                <a:lnTo>
                  <a:pt x="465362" y="271463"/>
                </a:lnTo>
                <a:lnTo>
                  <a:pt x="464568" y="263128"/>
                </a:lnTo>
                <a:lnTo>
                  <a:pt x="464568" y="254397"/>
                </a:lnTo>
                <a:lnTo>
                  <a:pt x="464965" y="246857"/>
                </a:lnTo>
                <a:lnTo>
                  <a:pt x="465759" y="239316"/>
                </a:lnTo>
                <a:lnTo>
                  <a:pt x="467348" y="232569"/>
                </a:lnTo>
                <a:lnTo>
                  <a:pt x="468936" y="225822"/>
                </a:lnTo>
                <a:lnTo>
                  <a:pt x="471318" y="219869"/>
                </a:lnTo>
                <a:lnTo>
                  <a:pt x="473701" y="214313"/>
                </a:lnTo>
                <a:lnTo>
                  <a:pt x="476480" y="209153"/>
                </a:lnTo>
                <a:lnTo>
                  <a:pt x="479657" y="204391"/>
                </a:lnTo>
                <a:lnTo>
                  <a:pt x="482833" y="199628"/>
                </a:lnTo>
                <a:lnTo>
                  <a:pt x="486407" y="195263"/>
                </a:lnTo>
                <a:lnTo>
                  <a:pt x="490775" y="191691"/>
                </a:lnTo>
                <a:lnTo>
                  <a:pt x="494348" y="188119"/>
                </a:lnTo>
                <a:lnTo>
                  <a:pt x="498319" y="184944"/>
                </a:lnTo>
                <a:lnTo>
                  <a:pt x="502289" y="182166"/>
                </a:lnTo>
                <a:lnTo>
                  <a:pt x="506657" y="179785"/>
                </a:lnTo>
                <a:lnTo>
                  <a:pt x="514201" y="175419"/>
                </a:lnTo>
                <a:lnTo>
                  <a:pt x="522143" y="171450"/>
                </a:lnTo>
                <a:lnTo>
                  <a:pt x="528893" y="169069"/>
                </a:lnTo>
                <a:lnTo>
                  <a:pt x="534849" y="167482"/>
                </a:lnTo>
                <a:lnTo>
                  <a:pt x="539614" y="166291"/>
                </a:lnTo>
                <a:lnTo>
                  <a:pt x="543981" y="165497"/>
                </a:lnTo>
                <a:lnTo>
                  <a:pt x="552320" y="163910"/>
                </a:lnTo>
                <a:lnTo>
                  <a:pt x="561055" y="162719"/>
                </a:lnTo>
                <a:lnTo>
                  <a:pt x="569393" y="162322"/>
                </a:lnTo>
                <a:lnTo>
                  <a:pt x="577732" y="161925"/>
                </a:lnTo>
                <a:close/>
                <a:moveTo>
                  <a:pt x="576263" y="0"/>
                </a:moveTo>
                <a:lnTo>
                  <a:pt x="594539" y="397"/>
                </a:lnTo>
                <a:lnTo>
                  <a:pt x="612419" y="1589"/>
                </a:lnTo>
                <a:lnTo>
                  <a:pt x="630298" y="3973"/>
                </a:lnTo>
                <a:lnTo>
                  <a:pt x="647780" y="7151"/>
                </a:lnTo>
                <a:lnTo>
                  <a:pt x="664864" y="10727"/>
                </a:lnTo>
                <a:lnTo>
                  <a:pt x="681551" y="15098"/>
                </a:lnTo>
                <a:lnTo>
                  <a:pt x="697841" y="20263"/>
                </a:lnTo>
                <a:lnTo>
                  <a:pt x="714131" y="26620"/>
                </a:lnTo>
                <a:lnTo>
                  <a:pt x="729626" y="33374"/>
                </a:lnTo>
                <a:lnTo>
                  <a:pt x="745122" y="41321"/>
                </a:lnTo>
                <a:lnTo>
                  <a:pt x="759822" y="50062"/>
                </a:lnTo>
                <a:lnTo>
                  <a:pt x="774920" y="59200"/>
                </a:lnTo>
                <a:lnTo>
                  <a:pt x="788826" y="69530"/>
                </a:lnTo>
                <a:lnTo>
                  <a:pt x="803130" y="80655"/>
                </a:lnTo>
                <a:lnTo>
                  <a:pt x="816638" y="92575"/>
                </a:lnTo>
                <a:lnTo>
                  <a:pt x="830147" y="105289"/>
                </a:lnTo>
                <a:lnTo>
                  <a:pt x="842464" y="118798"/>
                </a:lnTo>
                <a:lnTo>
                  <a:pt x="854780" y="132307"/>
                </a:lnTo>
                <a:lnTo>
                  <a:pt x="865508" y="146610"/>
                </a:lnTo>
                <a:lnTo>
                  <a:pt x="876235" y="160516"/>
                </a:lnTo>
                <a:lnTo>
                  <a:pt x="885374" y="175615"/>
                </a:lnTo>
                <a:lnTo>
                  <a:pt x="894115" y="190315"/>
                </a:lnTo>
                <a:lnTo>
                  <a:pt x="901664" y="205811"/>
                </a:lnTo>
                <a:lnTo>
                  <a:pt x="908815" y="221306"/>
                </a:lnTo>
                <a:lnTo>
                  <a:pt x="915172" y="237596"/>
                </a:lnTo>
                <a:lnTo>
                  <a:pt x="920337" y="253886"/>
                </a:lnTo>
                <a:lnTo>
                  <a:pt x="924708" y="270574"/>
                </a:lnTo>
                <a:lnTo>
                  <a:pt x="928284" y="287658"/>
                </a:lnTo>
                <a:lnTo>
                  <a:pt x="931462" y="304743"/>
                </a:lnTo>
                <a:lnTo>
                  <a:pt x="933449" y="322622"/>
                </a:lnTo>
                <a:lnTo>
                  <a:pt x="934641" y="340502"/>
                </a:lnTo>
                <a:lnTo>
                  <a:pt x="935038" y="359175"/>
                </a:lnTo>
                <a:lnTo>
                  <a:pt x="934641" y="377452"/>
                </a:lnTo>
                <a:lnTo>
                  <a:pt x="933449" y="395331"/>
                </a:lnTo>
                <a:lnTo>
                  <a:pt x="931462" y="413211"/>
                </a:lnTo>
                <a:lnTo>
                  <a:pt x="928284" y="430693"/>
                </a:lnTo>
                <a:lnTo>
                  <a:pt x="924708" y="447777"/>
                </a:lnTo>
                <a:lnTo>
                  <a:pt x="920337" y="464465"/>
                </a:lnTo>
                <a:lnTo>
                  <a:pt x="915172" y="480755"/>
                </a:lnTo>
                <a:lnTo>
                  <a:pt x="908815" y="496647"/>
                </a:lnTo>
                <a:lnTo>
                  <a:pt x="901664" y="512540"/>
                </a:lnTo>
                <a:lnTo>
                  <a:pt x="894115" y="527638"/>
                </a:lnTo>
                <a:lnTo>
                  <a:pt x="885374" y="543134"/>
                </a:lnTo>
                <a:lnTo>
                  <a:pt x="876235" y="557437"/>
                </a:lnTo>
                <a:lnTo>
                  <a:pt x="865508" y="572138"/>
                </a:lnTo>
                <a:lnTo>
                  <a:pt x="854780" y="585647"/>
                </a:lnTo>
                <a:lnTo>
                  <a:pt x="842464" y="599553"/>
                </a:lnTo>
                <a:lnTo>
                  <a:pt x="830147" y="612664"/>
                </a:lnTo>
                <a:lnTo>
                  <a:pt x="830147" y="613061"/>
                </a:lnTo>
                <a:lnTo>
                  <a:pt x="822201" y="620611"/>
                </a:lnTo>
                <a:lnTo>
                  <a:pt x="813857" y="628160"/>
                </a:lnTo>
                <a:lnTo>
                  <a:pt x="805911" y="634914"/>
                </a:lnTo>
                <a:lnTo>
                  <a:pt x="797964" y="641668"/>
                </a:lnTo>
                <a:lnTo>
                  <a:pt x="791607" y="619419"/>
                </a:lnTo>
                <a:lnTo>
                  <a:pt x="785250" y="597963"/>
                </a:lnTo>
                <a:lnTo>
                  <a:pt x="778496" y="576111"/>
                </a:lnTo>
                <a:lnTo>
                  <a:pt x="771344" y="553861"/>
                </a:lnTo>
                <a:lnTo>
                  <a:pt x="780880" y="543928"/>
                </a:lnTo>
                <a:lnTo>
                  <a:pt x="790018" y="533201"/>
                </a:lnTo>
                <a:lnTo>
                  <a:pt x="798759" y="522473"/>
                </a:lnTo>
                <a:lnTo>
                  <a:pt x="806705" y="511745"/>
                </a:lnTo>
                <a:lnTo>
                  <a:pt x="813857" y="500223"/>
                </a:lnTo>
                <a:lnTo>
                  <a:pt x="820611" y="488701"/>
                </a:lnTo>
                <a:lnTo>
                  <a:pt x="826571" y="476782"/>
                </a:lnTo>
                <a:lnTo>
                  <a:pt x="831736" y="464862"/>
                </a:lnTo>
                <a:lnTo>
                  <a:pt x="836504" y="452545"/>
                </a:lnTo>
                <a:lnTo>
                  <a:pt x="840477" y="439831"/>
                </a:lnTo>
                <a:lnTo>
                  <a:pt x="844053" y="427117"/>
                </a:lnTo>
                <a:lnTo>
                  <a:pt x="846834" y="414005"/>
                </a:lnTo>
                <a:lnTo>
                  <a:pt x="849218" y="400894"/>
                </a:lnTo>
                <a:lnTo>
                  <a:pt x="850807" y="386988"/>
                </a:lnTo>
                <a:lnTo>
                  <a:pt x="851602" y="373479"/>
                </a:lnTo>
                <a:lnTo>
                  <a:pt x="851999" y="359175"/>
                </a:lnTo>
                <a:lnTo>
                  <a:pt x="851602" y="344872"/>
                </a:lnTo>
                <a:lnTo>
                  <a:pt x="850807" y="330966"/>
                </a:lnTo>
                <a:lnTo>
                  <a:pt x="849218" y="317457"/>
                </a:lnTo>
                <a:lnTo>
                  <a:pt x="846834" y="303948"/>
                </a:lnTo>
                <a:lnTo>
                  <a:pt x="844053" y="291234"/>
                </a:lnTo>
                <a:lnTo>
                  <a:pt x="840477" y="278123"/>
                </a:lnTo>
                <a:lnTo>
                  <a:pt x="836504" y="265806"/>
                </a:lnTo>
                <a:lnTo>
                  <a:pt x="831736" y="253092"/>
                </a:lnTo>
                <a:lnTo>
                  <a:pt x="826571" y="241172"/>
                </a:lnTo>
                <a:lnTo>
                  <a:pt x="820611" y="229253"/>
                </a:lnTo>
                <a:lnTo>
                  <a:pt x="813460" y="217730"/>
                </a:lnTo>
                <a:lnTo>
                  <a:pt x="806308" y="206605"/>
                </a:lnTo>
                <a:lnTo>
                  <a:pt x="798759" y="195481"/>
                </a:lnTo>
                <a:lnTo>
                  <a:pt x="789621" y="185150"/>
                </a:lnTo>
                <a:lnTo>
                  <a:pt x="780880" y="174820"/>
                </a:lnTo>
                <a:lnTo>
                  <a:pt x="770947" y="164092"/>
                </a:lnTo>
                <a:lnTo>
                  <a:pt x="760617" y="154556"/>
                </a:lnTo>
                <a:lnTo>
                  <a:pt x="750287" y="145021"/>
                </a:lnTo>
                <a:lnTo>
                  <a:pt x="739559" y="136677"/>
                </a:lnTo>
                <a:lnTo>
                  <a:pt x="728434" y="129128"/>
                </a:lnTo>
                <a:lnTo>
                  <a:pt x="717310" y="121976"/>
                </a:lnTo>
                <a:lnTo>
                  <a:pt x="705788" y="114825"/>
                </a:lnTo>
                <a:lnTo>
                  <a:pt x="693868" y="108865"/>
                </a:lnTo>
                <a:lnTo>
                  <a:pt x="682346" y="103700"/>
                </a:lnTo>
                <a:lnTo>
                  <a:pt x="669632" y="98932"/>
                </a:lnTo>
                <a:lnTo>
                  <a:pt x="657315" y="94959"/>
                </a:lnTo>
                <a:lnTo>
                  <a:pt x="644204" y="91383"/>
                </a:lnTo>
                <a:lnTo>
                  <a:pt x="631490" y="88204"/>
                </a:lnTo>
                <a:lnTo>
                  <a:pt x="617584" y="86218"/>
                </a:lnTo>
                <a:lnTo>
                  <a:pt x="604472" y="84628"/>
                </a:lnTo>
                <a:lnTo>
                  <a:pt x="590169" y="83436"/>
                </a:lnTo>
                <a:lnTo>
                  <a:pt x="576263" y="83436"/>
                </a:lnTo>
                <a:lnTo>
                  <a:pt x="561960" y="83436"/>
                </a:lnTo>
                <a:lnTo>
                  <a:pt x="548451" y="84628"/>
                </a:lnTo>
                <a:lnTo>
                  <a:pt x="534545" y="86218"/>
                </a:lnTo>
                <a:lnTo>
                  <a:pt x="521434" y="88204"/>
                </a:lnTo>
                <a:lnTo>
                  <a:pt x="507925" y="91383"/>
                </a:lnTo>
                <a:lnTo>
                  <a:pt x="495211" y="94959"/>
                </a:lnTo>
                <a:lnTo>
                  <a:pt x="482497" y="98932"/>
                </a:lnTo>
                <a:lnTo>
                  <a:pt x="470578" y="103700"/>
                </a:lnTo>
                <a:lnTo>
                  <a:pt x="458658" y="108865"/>
                </a:lnTo>
                <a:lnTo>
                  <a:pt x="446341" y="114825"/>
                </a:lnTo>
                <a:lnTo>
                  <a:pt x="435217" y="121976"/>
                </a:lnTo>
                <a:lnTo>
                  <a:pt x="423694" y="129128"/>
                </a:lnTo>
                <a:lnTo>
                  <a:pt x="412967" y="136677"/>
                </a:lnTo>
                <a:lnTo>
                  <a:pt x="401842" y="145021"/>
                </a:lnTo>
                <a:lnTo>
                  <a:pt x="391512" y="154556"/>
                </a:lnTo>
                <a:lnTo>
                  <a:pt x="381579" y="164092"/>
                </a:lnTo>
                <a:lnTo>
                  <a:pt x="381182" y="164092"/>
                </a:lnTo>
                <a:lnTo>
                  <a:pt x="371249" y="174820"/>
                </a:lnTo>
                <a:lnTo>
                  <a:pt x="362111" y="185150"/>
                </a:lnTo>
                <a:lnTo>
                  <a:pt x="353767" y="195481"/>
                </a:lnTo>
                <a:lnTo>
                  <a:pt x="345821" y="207003"/>
                </a:lnTo>
                <a:lnTo>
                  <a:pt x="338669" y="218128"/>
                </a:lnTo>
                <a:lnTo>
                  <a:pt x="331915" y="229253"/>
                </a:lnTo>
                <a:lnTo>
                  <a:pt x="325955" y="241172"/>
                </a:lnTo>
                <a:lnTo>
                  <a:pt x="320790" y="253092"/>
                </a:lnTo>
                <a:lnTo>
                  <a:pt x="315625" y="265806"/>
                </a:lnTo>
                <a:lnTo>
                  <a:pt x="311652" y="278123"/>
                </a:lnTo>
                <a:lnTo>
                  <a:pt x="308473" y="291234"/>
                </a:lnTo>
                <a:lnTo>
                  <a:pt x="305692" y="303948"/>
                </a:lnTo>
                <a:lnTo>
                  <a:pt x="303308" y="317457"/>
                </a:lnTo>
                <a:lnTo>
                  <a:pt x="301719" y="330966"/>
                </a:lnTo>
                <a:lnTo>
                  <a:pt x="300924" y="345269"/>
                </a:lnTo>
                <a:lnTo>
                  <a:pt x="300527" y="359175"/>
                </a:lnTo>
                <a:lnTo>
                  <a:pt x="300924" y="373479"/>
                </a:lnTo>
                <a:lnTo>
                  <a:pt x="301719" y="386988"/>
                </a:lnTo>
                <a:lnTo>
                  <a:pt x="303308" y="400894"/>
                </a:lnTo>
                <a:lnTo>
                  <a:pt x="305692" y="414005"/>
                </a:lnTo>
                <a:lnTo>
                  <a:pt x="308473" y="427514"/>
                </a:lnTo>
                <a:lnTo>
                  <a:pt x="311652" y="440228"/>
                </a:lnTo>
                <a:lnTo>
                  <a:pt x="315625" y="452545"/>
                </a:lnTo>
                <a:lnTo>
                  <a:pt x="320790" y="464862"/>
                </a:lnTo>
                <a:lnTo>
                  <a:pt x="325955" y="476782"/>
                </a:lnTo>
                <a:lnTo>
                  <a:pt x="331915" y="489098"/>
                </a:lnTo>
                <a:lnTo>
                  <a:pt x="338669" y="500223"/>
                </a:lnTo>
                <a:lnTo>
                  <a:pt x="345821" y="511745"/>
                </a:lnTo>
                <a:lnTo>
                  <a:pt x="353767" y="522870"/>
                </a:lnTo>
                <a:lnTo>
                  <a:pt x="362111" y="533201"/>
                </a:lnTo>
                <a:lnTo>
                  <a:pt x="371249" y="543928"/>
                </a:lnTo>
                <a:lnTo>
                  <a:pt x="381182" y="554258"/>
                </a:lnTo>
                <a:lnTo>
                  <a:pt x="387539" y="560218"/>
                </a:lnTo>
                <a:lnTo>
                  <a:pt x="393896" y="566575"/>
                </a:lnTo>
                <a:lnTo>
                  <a:pt x="400650" y="572138"/>
                </a:lnTo>
                <a:lnTo>
                  <a:pt x="407405" y="577700"/>
                </a:lnTo>
                <a:lnTo>
                  <a:pt x="414159" y="582468"/>
                </a:lnTo>
                <a:lnTo>
                  <a:pt x="420913" y="587633"/>
                </a:lnTo>
                <a:lnTo>
                  <a:pt x="428065" y="592401"/>
                </a:lnTo>
                <a:lnTo>
                  <a:pt x="435614" y="597169"/>
                </a:lnTo>
                <a:lnTo>
                  <a:pt x="442368" y="601142"/>
                </a:lnTo>
                <a:lnTo>
                  <a:pt x="449917" y="605115"/>
                </a:lnTo>
                <a:lnTo>
                  <a:pt x="457069" y="608691"/>
                </a:lnTo>
                <a:lnTo>
                  <a:pt x="465015" y="612267"/>
                </a:lnTo>
                <a:lnTo>
                  <a:pt x="472564" y="615445"/>
                </a:lnTo>
                <a:lnTo>
                  <a:pt x="480113" y="618227"/>
                </a:lnTo>
                <a:lnTo>
                  <a:pt x="488457" y="621008"/>
                </a:lnTo>
                <a:lnTo>
                  <a:pt x="496403" y="623789"/>
                </a:lnTo>
                <a:lnTo>
                  <a:pt x="498787" y="634914"/>
                </a:lnTo>
                <a:lnTo>
                  <a:pt x="501171" y="645642"/>
                </a:lnTo>
                <a:lnTo>
                  <a:pt x="505541" y="667891"/>
                </a:lnTo>
                <a:lnTo>
                  <a:pt x="508720" y="690141"/>
                </a:lnTo>
                <a:lnTo>
                  <a:pt x="511501" y="712788"/>
                </a:lnTo>
                <a:lnTo>
                  <a:pt x="498390" y="710404"/>
                </a:lnTo>
                <a:lnTo>
                  <a:pt x="484881" y="707226"/>
                </a:lnTo>
                <a:lnTo>
                  <a:pt x="472167" y="703253"/>
                </a:lnTo>
                <a:lnTo>
                  <a:pt x="459453" y="699279"/>
                </a:lnTo>
                <a:lnTo>
                  <a:pt x="446739" y="694909"/>
                </a:lnTo>
                <a:lnTo>
                  <a:pt x="434819" y="690141"/>
                </a:lnTo>
                <a:lnTo>
                  <a:pt x="422503" y="684579"/>
                </a:lnTo>
                <a:lnTo>
                  <a:pt x="410583" y="678619"/>
                </a:lnTo>
                <a:lnTo>
                  <a:pt x="398664" y="671864"/>
                </a:lnTo>
                <a:lnTo>
                  <a:pt x="387142" y="665110"/>
                </a:lnTo>
                <a:lnTo>
                  <a:pt x="376017" y="657561"/>
                </a:lnTo>
                <a:lnTo>
                  <a:pt x="364892" y="649615"/>
                </a:lnTo>
                <a:lnTo>
                  <a:pt x="354164" y="641271"/>
                </a:lnTo>
                <a:lnTo>
                  <a:pt x="343040" y="632133"/>
                </a:lnTo>
                <a:lnTo>
                  <a:pt x="332709" y="622994"/>
                </a:lnTo>
                <a:lnTo>
                  <a:pt x="322379" y="612664"/>
                </a:lnTo>
                <a:lnTo>
                  <a:pt x="309665" y="599553"/>
                </a:lnTo>
                <a:lnTo>
                  <a:pt x="297746" y="585647"/>
                </a:lnTo>
                <a:lnTo>
                  <a:pt x="286621" y="572138"/>
                </a:lnTo>
                <a:lnTo>
                  <a:pt x="276291" y="557437"/>
                </a:lnTo>
                <a:lnTo>
                  <a:pt x="267153" y="543134"/>
                </a:lnTo>
                <a:lnTo>
                  <a:pt x="258412" y="527638"/>
                </a:lnTo>
                <a:lnTo>
                  <a:pt x="250465" y="512540"/>
                </a:lnTo>
                <a:lnTo>
                  <a:pt x="243711" y="496647"/>
                </a:lnTo>
                <a:lnTo>
                  <a:pt x="237751" y="480755"/>
                </a:lnTo>
                <a:lnTo>
                  <a:pt x="231792" y="464465"/>
                </a:lnTo>
                <a:lnTo>
                  <a:pt x="227421" y="447777"/>
                </a:lnTo>
                <a:lnTo>
                  <a:pt x="223845" y="430693"/>
                </a:lnTo>
                <a:lnTo>
                  <a:pt x="221064" y="413211"/>
                </a:lnTo>
                <a:lnTo>
                  <a:pt x="219078" y="395331"/>
                </a:lnTo>
                <a:lnTo>
                  <a:pt x="217886" y="377452"/>
                </a:lnTo>
                <a:lnTo>
                  <a:pt x="217488" y="359175"/>
                </a:lnTo>
                <a:lnTo>
                  <a:pt x="217886" y="340502"/>
                </a:lnTo>
                <a:lnTo>
                  <a:pt x="219078" y="322622"/>
                </a:lnTo>
                <a:lnTo>
                  <a:pt x="221064" y="304743"/>
                </a:lnTo>
                <a:lnTo>
                  <a:pt x="223845" y="287658"/>
                </a:lnTo>
                <a:lnTo>
                  <a:pt x="227421" y="270574"/>
                </a:lnTo>
                <a:lnTo>
                  <a:pt x="231792" y="253886"/>
                </a:lnTo>
                <a:lnTo>
                  <a:pt x="237751" y="237596"/>
                </a:lnTo>
                <a:lnTo>
                  <a:pt x="243711" y="221306"/>
                </a:lnTo>
                <a:lnTo>
                  <a:pt x="250465" y="205811"/>
                </a:lnTo>
                <a:lnTo>
                  <a:pt x="258412" y="190315"/>
                </a:lnTo>
                <a:lnTo>
                  <a:pt x="267153" y="175615"/>
                </a:lnTo>
                <a:lnTo>
                  <a:pt x="276291" y="160516"/>
                </a:lnTo>
                <a:lnTo>
                  <a:pt x="286621" y="146610"/>
                </a:lnTo>
                <a:lnTo>
                  <a:pt x="297746" y="132307"/>
                </a:lnTo>
                <a:lnTo>
                  <a:pt x="309665" y="118798"/>
                </a:lnTo>
                <a:lnTo>
                  <a:pt x="322379" y="105289"/>
                </a:lnTo>
                <a:lnTo>
                  <a:pt x="335491" y="92575"/>
                </a:lnTo>
                <a:lnTo>
                  <a:pt x="349397" y="80655"/>
                </a:lnTo>
                <a:lnTo>
                  <a:pt x="363303" y="69530"/>
                </a:lnTo>
                <a:lnTo>
                  <a:pt x="378003" y="59200"/>
                </a:lnTo>
                <a:lnTo>
                  <a:pt x="392307" y="50062"/>
                </a:lnTo>
                <a:lnTo>
                  <a:pt x="407405" y="41321"/>
                </a:lnTo>
                <a:lnTo>
                  <a:pt x="422900" y="33374"/>
                </a:lnTo>
                <a:lnTo>
                  <a:pt x="438395" y="26620"/>
                </a:lnTo>
                <a:lnTo>
                  <a:pt x="454288" y="20263"/>
                </a:lnTo>
                <a:lnTo>
                  <a:pt x="470975" y="15098"/>
                </a:lnTo>
                <a:lnTo>
                  <a:pt x="487662" y="10727"/>
                </a:lnTo>
                <a:lnTo>
                  <a:pt x="504747" y="7151"/>
                </a:lnTo>
                <a:lnTo>
                  <a:pt x="522228" y="3973"/>
                </a:lnTo>
                <a:lnTo>
                  <a:pt x="539710" y="1589"/>
                </a:lnTo>
                <a:lnTo>
                  <a:pt x="557589" y="397"/>
                </a:lnTo>
                <a:lnTo>
                  <a:pt x="576263" y="0"/>
                </a:lnTo>
                <a:close/>
              </a:path>
            </a:pathLst>
          </a:custGeom>
          <a:solidFill>
            <a:schemeClr val="accent1"/>
          </a:solidFill>
          <a:ln>
            <a:noFill/>
          </a:ln>
        </p:spPr>
        <p:txBody>
          <a:bodyPr lIns="112864" tIns="56432" rIns="112864" bIns="56432"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
        <p:nvSpPr>
          <p:cNvPr id="32" name="流程图: 过程 31"/>
          <p:cNvSpPr/>
          <p:nvPr/>
        </p:nvSpPr>
        <p:spPr>
          <a:xfrm>
            <a:off x="3358902" y="4122808"/>
            <a:ext cx="1686340" cy="517010"/>
          </a:xfrm>
          <a:prstGeom prst="flowChartProcess">
            <a:avLst/>
          </a:prstGeom>
        </p:spPr>
        <p:style>
          <a:lnRef idx="2">
            <a:schemeClr val="accent2"/>
          </a:lnRef>
          <a:fillRef idx="1">
            <a:schemeClr val="lt1"/>
          </a:fillRef>
          <a:effectRef idx="0">
            <a:schemeClr val="accent2"/>
          </a:effectRef>
          <a:fontRef idx="minor">
            <a:schemeClr val="dk1"/>
          </a:fontRef>
        </p:style>
        <p:txBody>
          <a:bodyPr lIns="112864" tIns="56432" rIns="112864" bIns="56432" anchor="ctr">
            <a:scene3d>
              <a:camera prst="orthographicFront"/>
              <a:lightRig rig="threePt" dir="t"/>
            </a:scene3d>
            <a:sp3d>
              <a:contourClr>
                <a:srgbClr val="FFFFFF"/>
              </a:contourClr>
            </a:sp3d>
          </a:bodyPr>
          <a:lstStyle/>
          <a:p>
            <a:pPr algn="ctr" fontAlgn="auto">
              <a:spcBef>
                <a:spcPts val="0"/>
              </a:spcBef>
              <a:spcAft>
                <a:spcPts val="0"/>
              </a:spcAft>
              <a:defRPr/>
            </a:pPr>
            <a:r>
              <a:rPr lang="zh-CN" altLang="en-US" b="1" dirty="0">
                <a:solidFill>
                  <a:schemeClr val="tx1"/>
                </a:solidFill>
                <a:latin typeface="微软雅黑" panose="020B0503020204020204" pitchFamily="34" charset="-122"/>
                <a:ea typeface="微软雅黑" panose="020B0503020204020204" pitchFamily="34" charset="-122"/>
              </a:rPr>
              <a:t>大额支付系统</a:t>
            </a:r>
          </a:p>
        </p:txBody>
      </p:sp>
      <p:sp>
        <p:nvSpPr>
          <p:cNvPr id="33" name=" 19"/>
          <p:cNvSpPr/>
          <p:nvPr/>
        </p:nvSpPr>
        <p:spPr bwMode="auto">
          <a:xfrm>
            <a:off x="2808453" y="2248421"/>
            <a:ext cx="916397" cy="503354"/>
          </a:xfrm>
          <a:custGeom>
            <a:avLst/>
            <a:gdLst>
              <a:gd name="T0" fmla="*/ 885340 w 6524"/>
              <a:gd name="T1" fmla="*/ 839496 h 4376"/>
              <a:gd name="T2" fmla="*/ 828693 w 6524"/>
              <a:gd name="T3" fmla="*/ 733209 h 4376"/>
              <a:gd name="T4" fmla="*/ 858184 w 6524"/>
              <a:gd name="T5" fmla="*/ 652033 h 4376"/>
              <a:gd name="T6" fmla="*/ 887676 w 6524"/>
              <a:gd name="T7" fmla="*/ 591881 h 4376"/>
              <a:gd name="T8" fmla="*/ 927096 w 6524"/>
              <a:gd name="T9" fmla="*/ 529102 h 4376"/>
              <a:gd name="T10" fmla="*/ 924176 w 6524"/>
              <a:gd name="T11" fmla="*/ 420186 h 4376"/>
              <a:gd name="T12" fmla="*/ 909576 w 6524"/>
              <a:gd name="T13" fmla="*/ 333754 h 4376"/>
              <a:gd name="T14" fmla="*/ 906948 w 6524"/>
              <a:gd name="T15" fmla="*/ 127603 h 4376"/>
              <a:gd name="T16" fmla="*/ 800661 w 6524"/>
              <a:gd name="T17" fmla="*/ 33872 h 4376"/>
              <a:gd name="T18" fmla="*/ 661085 w 6524"/>
              <a:gd name="T19" fmla="*/ 584 h 4376"/>
              <a:gd name="T20" fmla="*/ 510122 w 6524"/>
              <a:gd name="T21" fmla="*/ 41756 h 4376"/>
              <a:gd name="T22" fmla="*/ 417850 w 6524"/>
              <a:gd name="T23" fmla="*/ 149503 h 4376"/>
              <a:gd name="T24" fmla="*/ 409674 w 6524"/>
              <a:gd name="T25" fmla="*/ 359742 h 4376"/>
              <a:gd name="T26" fmla="*/ 397118 w 6524"/>
              <a:gd name="T27" fmla="*/ 436830 h 4376"/>
              <a:gd name="T28" fmla="*/ 420186 w 6524"/>
              <a:gd name="T29" fmla="*/ 571441 h 4376"/>
              <a:gd name="T30" fmla="*/ 465446 w 6524"/>
              <a:gd name="T31" fmla="*/ 597137 h 4376"/>
              <a:gd name="T32" fmla="*/ 510998 w 6524"/>
              <a:gd name="T33" fmla="*/ 762408 h 4376"/>
              <a:gd name="T34" fmla="*/ 427486 w 6524"/>
              <a:gd name="T35" fmla="*/ 869280 h 4376"/>
              <a:gd name="T36" fmla="*/ 56648 w 6524"/>
              <a:gd name="T37" fmla="*/ 1014695 h 4376"/>
              <a:gd name="T38" fmla="*/ 3212 w 6524"/>
              <a:gd name="T39" fmla="*/ 1073679 h 4376"/>
              <a:gd name="T40" fmla="*/ 1334726 w 6524"/>
              <a:gd name="T41" fmla="*/ 1073679 h 4376"/>
              <a:gd name="T42" fmla="*/ 1270779 w 6524"/>
              <a:gd name="T43" fmla="*/ 1009439 h 4376"/>
              <a:gd name="T44" fmla="*/ 1406850 w 6524"/>
              <a:gd name="T45" fmla="*/ 904612 h 4376"/>
              <a:gd name="T46" fmla="*/ 1298227 w 6524"/>
              <a:gd name="T47" fmla="*/ 822560 h 4376"/>
              <a:gd name="T48" fmla="*/ 1324506 w 6524"/>
              <a:gd name="T49" fmla="*/ 770292 h 4376"/>
              <a:gd name="T50" fmla="*/ 1336186 w 6524"/>
              <a:gd name="T51" fmla="*/ 705761 h 4376"/>
              <a:gd name="T52" fmla="*/ 1371518 w 6524"/>
              <a:gd name="T53" fmla="*/ 671305 h 4376"/>
              <a:gd name="T54" fmla="*/ 1378526 w 6524"/>
              <a:gd name="T55" fmla="*/ 581661 h 4376"/>
              <a:gd name="T56" fmla="*/ 1365094 w 6524"/>
              <a:gd name="T57" fmla="*/ 511582 h 4376"/>
              <a:gd name="T58" fmla="*/ 1359838 w 6524"/>
              <a:gd name="T59" fmla="*/ 353902 h 4376"/>
              <a:gd name="T60" fmla="*/ 1265815 w 6524"/>
              <a:gd name="T61" fmla="*/ 286743 h 4376"/>
              <a:gd name="T62" fmla="*/ 1161571 w 6524"/>
              <a:gd name="T63" fmla="*/ 277399 h 4376"/>
              <a:gd name="T64" fmla="*/ 1043896 w 6524"/>
              <a:gd name="T65" fmla="*/ 329374 h 4376"/>
              <a:gd name="T66" fmla="*/ 1002724 w 6524"/>
              <a:gd name="T67" fmla="*/ 442086 h 4376"/>
              <a:gd name="T68" fmla="*/ 1010316 w 6524"/>
              <a:gd name="T69" fmla="*/ 560345 h 4376"/>
              <a:gd name="T70" fmla="*/ 1008564 w 6524"/>
              <a:gd name="T71" fmla="*/ 660793 h 4376"/>
              <a:gd name="T72" fmla="*/ 1045648 w 6524"/>
              <a:gd name="T73" fmla="*/ 699337 h 4376"/>
              <a:gd name="T74" fmla="*/ 1076599 w 6524"/>
              <a:gd name="T75" fmla="*/ 806792 h 4376"/>
              <a:gd name="T76" fmla="*/ 1107551 w 6524"/>
              <a:gd name="T77" fmla="*/ 909284 h 4376"/>
              <a:gd name="T78" fmla="*/ 1318082 w 6524"/>
              <a:gd name="T79" fmla="*/ 999803 h 4376"/>
              <a:gd name="T80" fmla="*/ 1366846 w 6524"/>
              <a:gd name="T81" fmla="*/ 1068131 h 4376"/>
              <a:gd name="T82" fmla="*/ 1666145 w 6524"/>
              <a:gd name="T83" fmla="*/ 1034843 h 4376"/>
              <a:gd name="T84" fmla="*/ 1606285 w 6524"/>
              <a:gd name="T85" fmla="*/ 986663 h 4376"/>
              <a:gd name="T86" fmla="*/ 1881932 w 6524"/>
              <a:gd name="T87" fmla="*/ 971187 h 4376"/>
              <a:gd name="T88" fmla="*/ 1692425 w 6524"/>
              <a:gd name="T89" fmla="*/ 895852 h 4376"/>
              <a:gd name="T90" fmla="*/ 1646873 w 6524"/>
              <a:gd name="T91" fmla="*/ 837160 h 4376"/>
              <a:gd name="T92" fmla="*/ 1666145 w 6524"/>
              <a:gd name="T93" fmla="*/ 787812 h 4376"/>
              <a:gd name="T94" fmla="*/ 1689213 w 6524"/>
              <a:gd name="T95" fmla="*/ 752772 h 4376"/>
              <a:gd name="T96" fmla="*/ 1703813 w 6524"/>
              <a:gd name="T97" fmla="*/ 691161 h 4376"/>
              <a:gd name="T98" fmla="*/ 1691549 w 6524"/>
              <a:gd name="T99" fmla="*/ 638893 h 4376"/>
              <a:gd name="T100" fmla="*/ 1686877 w 6524"/>
              <a:gd name="T101" fmla="*/ 515962 h 4376"/>
              <a:gd name="T102" fmla="*/ 1612709 w 6524"/>
              <a:gd name="T103" fmla="*/ 468950 h 4376"/>
              <a:gd name="T104" fmla="*/ 1509926 w 6524"/>
              <a:gd name="T105" fmla="*/ 478002 h 4376"/>
              <a:gd name="T106" fmla="*/ 1453862 w 6524"/>
              <a:gd name="T107" fmla="*/ 522678 h 4376"/>
              <a:gd name="T108" fmla="*/ 1439554 w 6524"/>
              <a:gd name="T109" fmla="*/ 618161 h 4376"/>
              <a:gd name="T110" fmla="*/ 1437218 w 6524"/>
              <a:gd name="T111" fmla="*/ 679481 h 4376"/>
              <a:gd name="T112" fmla="*/ 1455322 w 6524"/>
              <a:gd name="T113" fmla="*/ 756276 h 4376"/>
              <a:gd name="T114" fmla="*/ 1485398 w 6524"/>
              <a:gd name="T115" fmla="*/ 828692 h 4376"/>
              <a:gd name="T116" fmla="*/ 1457074 w 6524"/>
              <a:gd name="T117" fmla="*/ 891180 h 4376"/>
              <a:gd name="T118" fmla="*/ 1654757 w 6524"/>
              <a:gd name="T119" fmla="*/ 974691 h 4376"/>
              <a:gd name="T120" fmla="*/ 1699725 w 6524"/>
              <a:gd name="T121" fmla="*/ 1038931 h 437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6524" h="4376">
                <a:moveTo>
                  <a:pt x="4032" y="3336"/>
                </a:moveTo>
                <a:lnTo>
                  <a:pt x="4032" y="3336"/>
                </a:lnTo>
                <a:lnTo>
                  <a:pt x="3856" y="3260"/>
                </a:lnTo>
                <a:lnTo>
                  <a:pt x="3674" y="3182"/>
                </a:lnTo>
                <a:lnTo>
                  <a:pt x="3492" y="3105"/>
                </a:lnTo>
                <a:lnTo>
                  <a:pt x="3315" y="3031"/>
                </a:lnTo>
                <a:lnTo>
                  <a:pt x="3118" y="2977"/>
                </a:lnTo>
                <a:lnTo>
                  <a:pt x="3103" y="2966"/>
                </a:lnTo>
                <a:lnTo>
                  <a:pt x="3089" y="2952"/>
                </a:lnTo>
                <a:lnTo>
                  <a:pt x="3075" y="2934"/>
                </a:lnTo>
                <a:lnTo>
                  <a:pt x="3060" y="2916"/>
                </a:lnTo>
                <a:lnTo>
                  <a:pt x="3046" y="2896"/>
                </a:lnTo>
                <a:lnTo>
                  <a:pt x="3032" y="2875"/>
                </a:lnTo>
                <a:lnTo>
                  <a:pt x="3019" y="2852"/>
                </a:lnTo>
                <a:lnTo>
                  <a:pt x="3006" y="2829"/>
                </a:lnTo>
                <a:lnTo>
                  <a:pt x="2981" y="2781"/>
                </a:lnTo>
                <a:lnTo>
                  <a:pt x="2958" y="2735"/>
                </a:lnTo>
                <a:lnTo>
                  <a:pt x="2921" y="2655"/>
                </a:lnTo>
                <a:lnTo>
                  <a:pt x="2795" y="2636"/>
                </a:lnTo>
                <a:lnTo>
                  <a:pt x="2797" y="2612"/>
                </a:lnTo>
                <a:lnTo>
                  <a:pt x="2801" y="2591"/>
                </a:lnTo>
                <a:lnTo>
                  <a:pt x="2806" y="2571"/>
                </a:lnTo>
                <a:lnTo>
                  <a:pt x="2813" y="2554"/>
                </a:lnTo>
                <a:lnTo>
                  <a:pt x="2820" y="2538"/>
                </a:lnTo>
                <a:lnTo>
                  <a:pt x="2829" y="2525"/>
                </a:lnTo>
                <a:lnTo>
                  <a:pt x="2838" y="2511"/>
                </a:lnTo>
                <a:lnTo>
                  <a:pt x="2847" y="2498"/>
                </a:lnTo>
                <a:lnTo>
                  <a:pt x="2868" y="2475"/>
                </a:lnTo>
                <a:lnTo>
                  <a:pt x="2878" y="2463"/>
                </a:lnTo>
                <a:lnTo>
                  <a:pt x="2888" y="2450"/>
                </a:lnTo>
                <a:lnTo>
                  <a:pt x="2897" y="2436"/>
                </a:lnTo>
                <a:lnTo>
                  <a:pt x="2906" y="2421"/>
                </a:lnTo>
                <a:lnTo>
                  <a:pt x="2913" y="2404"/>
                </a:lnTo>
                <a:lnTo>
                  <a:pt x="2921" y="2386"/>
                </a:lnTo>
                <a:lnTo>
                  <a:pt x="2926" y="2367"/>
                </a:lnTo>
                <a:lnTo>
                  <a:pt x="2930" y="2349"/>
                </a:lnTo>
                <a:lnTo>
                  <a:pt x="2933" y="2331"/>
                </a:lnTo>
                <a:lnTo>
                  <a:pt x="2935" y="2312"/>
                </a:lnTo>
                <a:lnTo>
                  <a:pt x="2937" y="2272"/>
                </a:lnTo>
                <a:lnTo>
                  <a:pt x="2939" y="2233"/>
                </a:lnTo>
                <a:lnTo>
                  <a:pt x="2942" y="2194"/>
                </a:lnTo>
                <a:lnTo>
                  <a:pt x="2944" y="2175"/>
                </a:lnTo>
                <a:lnTo>
                  <a:pt x="2947" y="2155"/>
                </a:lnTo>
                <a:lnTo>
                  <a:pt x="2951" y="2137"/>
                </a:lnTo>
                <a:lnTo>
                  <a:pt x="2956" y="2119"/>
                </a:lnTo>
                <a:lnTo>
                  <a:pt x="2963" y="2102"/>
                </a:lnTo>
                <a:lnTo>
                  <a:pt x="2971" y="2085"/>
                </a:lnTo>
                <a:lnTo>
                  <a:pt x="2977" y="2074"/>
                </a:lnTo>
                <a:lnTo>
                  <a:pt x="2984" y="2065"/>
                </a:lnTo>
                <a:lnTo>
                  <a:pt x="2993" y="2057"/>
                </a:lnTo>
                <a:lnTo>
                  <a:pt x="3002" y="2050"/>
                </a:lnTo>
                <a:lnTo>
                  <a:pt x="3011" y="2043"/>
                </a:lnTo>
                <a:lnTo>
                  <a:pt x="3021" y="2038"/>
                </a:lnTo>
                <a:lnTo>
                  <a:pt x="3040" y="2027"/>
                </a:lnTo>
                <a:lnTo>
                  <a:pt x="3061" y="2015"/>
                </a:lnTo>
                <a:lnTo>
                  <a:pt x="3081" y="2004"/>
                </a:lnTo>
                <a:lnTo>
                  <a:pt x="3090" y="1998"/>
                </a:lnTo>
                <a:lnTo>
                  <a:pt x="3098" y="1991"/>
                </a:lnTo>
                <a:lnTo>
                  <a:pt x="3106" y="1983"/>
                </a:lnTo>
                <a:lnTo>
                  <a:pt x="3113" y="1974"/>
                </a:lnTo>
                <a:lnTo>
                  <a:pt x="3119" y="1965"/>
                </a:lnTo>
                <a:lnTo>
                  <a:pt x="3125" y="1955"/>
                </a:lnTo>
                <a:lnTo>
                  <a:pt x="3137" y="1933"/>
                </a:lnTo>
                <a:lnTo>
                  <a:pt x="3147" y="1910"/>
                </a:lnTo>
                <a:lnTo>
                  <a:pt x="3155" y="1886"/>
                </a:lnTo>
                <a:lnTo>
                  <a:pt x="3163" y="1860"/>
                </a:lnTo>
                <a:lnTo>
                  <a:pt x="3169" y="1836"/>
                </a:lnTo>
                <a:lnTo>
                  <a:pt x="3175" y="1812"/>
                </a:lnTo>
                <a:lnTo>
                  <a:pt x="3179" y="1789"/>
                </a:lnTo>
                <a:lnTo>
                  <a:pt x="3186" y="1749"/>
                </a:lnTo>
                <a:lnTo>
                  <a:pt x="3192" y="1705"/>
                </a:lnTo>
                <a:lnTo>
                  <a:pt x="3196" y="1659"/>
                </a:lnTo>
                <a:lnTo>
                  <a:pt x="3197" y="1637"/>
                </a:lnTo>
                <a:lnTo>
                  <a:pt x="3198" y="1614"/>
                </a:lnTo>
                <a:lnTo>
                  <a:pt x="3197" y="1590"/>
                </a:lnTo>
                <a:lnTo>
                  <a:pt x="3196" y="1568"/>
                </a:lnTo>
                <a:lnTo>
                  <a:pt x="3194" y="1545"/>
                </a:lnTo>
                <a:lnTo>
                  <a:pt x="3191" y="1522"/>
                </a:lnTo>
                <a:lnTo>
                  <a:pt x="3186" y="1501"/>
                </a:lnTo>
                <a:lnTo>
                  <a:pt x="3181" y="1480"/>
                </a:lnTo>
                <a:lnTo>
                  <a:pt x="3174" y="1459"/>
                </a:lnTo>
                <a:lnTo>
                  <a:pt x="3165" y="1439"/>
                </a:lnTo>
                <a:lnTo>
                  <a:pt x="3155" y="1419"/>
                </a:lnTo>
                <a:lnTo>
                  <a:pt x="3146" y="1403"/>
                </a:lnTo>
                <a:lnTo>
                  <a:pt x="3138" y="1389"/>
                </a:lnTo>
                <a:lnTo>
                  <a:pt x="3131" y="1375"/>
                </a:lnTo>
                <a:lnTo>
                  <a:pt x="3124" y="1361"/>
                </a:lnTo>
                <a:lnTo>
                  <a:pt x="3119" y="1345"/>
                </a:lnTo>
                <a:lnTo>
                  <a:pt x="3114" y="1326"/>
                </a:lnTo>
                <a:lnTo>
                  <a:pt x="3111" y="1302"/>
                </a:lnTo>
                <a:lnTo>
                  <a:pt x="3110" y="1283"/>
                </a:lnTo>
                <a:lnTo>
                  <a:pt x="3109" y="1261"/>
                </a:lnTo>
                <a:lnTo>
                  <a:pt x="3110" y="1234"/>
                </a:lnTo>
                <a:lnTo>
                  <a:pt x="3111" y="1206"/>
                </a:lnTo>
                <a:lnTo>
                  <a:pt x="3115" y="1143"/>
                </a:lnTo>
                <a:lnTo>
                  <a:pt x="3120" y="1075"/>
                </a:lnTo>
                <a:lnTo>
                  <a:pt x="3133" y="949"/>
                </a:lnTo>
                <a:lnTo>
                  <a:pt x="3137" y="901"/>
                </a:lnTo>
                <a:lnTo>
                  <a:pt x="3139" y="868"/>
                </a:lnTo>
                <a:lnTo>
                  <a:pt x="3140" y="809"/>
                </a:lnTo>
                <a:lnTo>
                  <a:pt x="3140" y="751"/>
                </a:lnTo>
                <a:lnTo>
                  <a:pt x="3138" y="694"/>
                </a:lnTo>
                <a:lnTo>
                  <a:pt x="3135" y="637"/>
                </a:lnTo>
                <a:lnTo>
                  <a:pt x="3130" y="580"/>
                </a:lnTo>
                <a:lnTo>
                  <a:pt x="3126" y="552"/>
                </a:lnTo>
                <a:lnTo>
                  <a:pt x="3122" y="523"/>
                </a:lnTo>
                <a:lnTo>
                  <a:pt x="3117" y="495"/>
                </a:lnTo>
                <a:lnTo>
                  <a:pt x="3112" y="465"/>
                </a:lnTo>
                <a:lnTo>
                  <a:pt x="3106" y="437"/>
                </a:lnTo>
                <a:lnTo>
                  <a:pt x="3099" y="408"/>
                </a:lnTo>
                <a:lnTo>
                  <a:pt x="3091" y="385"/>
                </a:lnTo>
                <a:lnTo>
                  <a:pt x="3081" y="361"/>
                </a:lnTo>
                <a:lnTo>
                  <a:pt x="3067" y="333"/>
                </a:lnTo>
                <a:lnTo>
                  <a:pt x="3058" y="317"/>
                </a:lnTo>
                <a:lnTo>
                  <a:pt x="3049" y="301"/>
                </a:lnTo>
                <a:lnTo>
                  <a:pt x="3039" y="286"/>
                </a:lnTo>
                <a:lnTo>
                  <a:pt x="3029" y="272"/>
                </a:lnTo>
                <a:lnTo>
                  <a:pt x="3017" y="258"/>
                </a:lnTo>
                <a:lnTo>
                  <a:pt x="3005" y="244"/>
                </a:lnTo>
                <a:lnTo>
                  <a:pt x="2993" y="234"/>
                </a:lnTo>
                <a:lnTo>
                  <a:pt x="2979" y="225"/>
                </a:lnTo>
                <a:lnTo>
                  <a:pt x="2832" y="200"/>
                </a:lnTo>
                <a:lnTo>
                  <a:pt x="2742" y="116"/>
                </a:lnTo>
                <a:lnTo>
                  <a:pt x="2707" y="95"/>
                </a:lnTo>
                <a:lnTo>
                  <a:pt x="2673" y="78"/>
                </a:lnTo>
                <a:lnTo>
                  <a:pt x="2638" y="62"/>
                </a:lnTo>
                <a:lnTo>
                  <a:pt x="2604" y="48"/>
                </a:lnTo>
                <a:lnTo>
                  <a:pt x="2568" y="36"/>
                </a:lnTo>
                <a:lnTo>
                  <a:pt x="2534" y="26"/>
                </a:lnTo>
                <a:lnTo>
                  <a:pt x="2500" y="18"/>
                </a:lnTo>
                <a:lnTo>
                  <a:pt x="2466" y="11"/>
                </a:lnTo>
                <a:lnTo>
                  <a:pt x="2432" y="6"/>
                </a:lnTo>
                <a:lnTo>
                  <a:pt x="2397" y="3"/>
                </a:lnTo>
                <a:lnTo>
                  <a:pt x="2364" y="1"/>
                </a:lnTo>
                <a:lnTo>
                  <a:pt x="2330" y="0"/>
                </a:lnTo>
                <a:lnTo>
                  <a:pt x="2297" y="0"/>
                </a:lnTo>
                <a:lnTo>
                  <a:pt x="2264" y="2"/>
                </a:lnTo>
                <a:lnTo>
                  <a:pt x="2232" y="4"/>
                </a:lnTo>
                <a:lnTo>
                  <a:pt x="2199" y="8"/>
                </a:lnTo>
                <a:lnTo>
                  <a:pt x="2168" y="13"/>
                </a:lnTo>
                <a:lnTo>
                  <a:pt x="2136" y="18"/>
                </a:lnTo>
                <a:lnTo>
                  <a:pt x="2106" y="24"/>
                </a:lnTo>
                <a:lnTo>
                  <a:pt x="2076" y="31"/>
                </a:lnTo>
                <a:lnTo>
                  <a:pt x="2047" y="38"/>
                </a:lnTo>
                <a:lnTo>
                  <a:pt x="2018" y="47"/>
                </a:lnTo>
                <a:lnTo>
                  <a:pt x="1963" y="63"/>
                </a:lnTo>
                <a:lnTo>
                  <a:pt x="1910" y="81"/>
                </a:lnTo>
                <a:lnTo>
                  <a:pt x="1861" y="98"/>
                </a:lnTo>
                <a:lnTo>
                  <a:pt x="1816" y="117"/>
                </a:lnTo>
                <a:lnTo>
                  <a:pt x="1774" y="133"/>
                </a:lnTo>
                <a:lnTo>
                  <a:pt x="1747" y="143"/>
                </a:lnTo>
                <a:lnTo>
                  <a:pt x="1719" y="155"/>
                </a:lnTo>
                <a:lnTo>
                  <a:pt x="1692" y="169"/>
                </a:lnTo>
                <a:lnTo>
                  <a:pt x="1667" y="186"/>
                </a:lnTo>
                <a:lnTo>
                  <a:pt x="1641" y="203"/>
                </a:lnTo>
                <a:lnTo>
                  <a:pt x="1618" y="222"/>
                </a:lnTo>
                <a:lnTo>
                  <a:pt x="1595" y="243"/>
                </a:lnTo>
                <a:lnTo>
                  <a:pt x="1572" y="267"/>
                </a:lnTo>
                <a:lnTo>
                  <a:pt x="1550" y="291"/>
                </a:lnTo>
                <a:lnTo>
                  <a:pt x="1530" y="318"/>
                </a:lnTo>
                <a:lnTo>
                  <a:pt x="1510" y="346"/>
                </a:lnTo>
                <a:lnTo>
                  <a:pt x="1492" y="376"/>
                </a:lnTo>
                <a:lnTo>
                  <a:pt x="1475" y="408"/>
                </a:lnTo>
                <a:lnTo>
                  <a:pt x="1460" y="441"/>
                </a:lnTo>
                <a:lnTo>
                  <a:pt x="1444" y="476"/>
                </a:lnTo>
                <a:lnTo>
                  <a:pt x="1431" y="512"/>
                </a:lnTo>
                <a:lnTo>
                  <a:pt x="1419" y="550"/>
                </a:lnTo>
                <a:lnTo>
                  <a:pt x="1408" y="589"/>
                </a:lnTo>
                <a:lnTo>
                  <a:pt x="1398" y="631"/>
                </a:lnTo>
                <a:lnTo>
                  <a:pt x="1390" y="673"/>
                </a:lnTo>
                <a:lnTo>
                  <a:pt x="1383" y="717"/>
                </a:lnTo>
                <a:lnTo>
                  <a:pt x="1377" y="763"/>
                </a:lnTo>
                <a:lnTo>
                  <a:pt x="1373" y="809"/>
                </a:lnTo>
                <a:lnTo>
                  <a:pt x="1371" y="857"/>
                </a:lnTo>
                <a:lnTo>
                  <a:pt x="1371" y="907"/>
                </a:lnTo>
                <a:lnTo>
                  <a:pt x="1372" y="958"/>
                </a:lnTo>
                <a:lnTo>
                  <a:pt x="1374" y="1010"/>
                </a:lnTo>
                <a:lnTo>
                  <a:pt x="1378" y="1064"/>
                </a:lnTo>
                <a:lnTo>
                  <a:pt x="1385" y="1119"/>
                </a:lnTo>
                <a:lnTo>
                  <a:pt x="1393" y="1176"/>
                </a:lnTo>
                <a:lnTo>
                  <a:pt x="1403" y="1232"/>
                </a:lnTo>
                <a:lnTo>
                  <a:pt x="1414" y="1291"/>
                </a:lnTo>
                <a:lnTo>
                  <a:pt x="1417" y="1311"/>
                </a:lnTo>
                <a:lnTo>
                  <a:pt x="1418" y="1330"/>
                </a:lnTo>
                <a:lnTo>
                  <a:pt x="1417" y="1346"/>
                </a:lnTo>
                <a:lnTo>
                  <a:pt x="1415" y="1362"/>
                </a:lnTo>
                <a:lnTo>
                  <a:pt x="1411" y="1377"/>
                </a:lnTo>
                <a:lnTo>
                  <a:pt x="1406" y="1392"/>
                </a:lnTo>
                <a:lnTo>
                  <a:pt x="1400" y="1405"/>
                </a:lnTo>
                <a:lnTo>
                  <a:pt x="1394" y="1418"/>
                </a:lnTo>
                <a:lnTo>
                  <a:pt x="1382" y="1441"/>
                </a:lnTo>
                <a:lnTo>
                  <a:pt x="1369" y="1464"/>
                </a:lnTo>
                <a:lnTo>
                  <a:pt x="1365" y="1474"/>
                </a:lnTo>
                <a:lnTo>
                  <a:pt x="1362" y="1485"/>
                </a:lnTo>
                <a:lnTo>
                  <a:pt x="1360" y="1496"/>
                </a:lnTo>
                <a:lnTo>
                  <a:pt x="1360" y="1507"/>
                </a:lnTo>
                <a:lnTo>
                  <a:pt x="1364" y="1563"/>
                </a:lnTo>
                <a:lnTo>
                  <a:pt x="1369" y="1631"/>
                </a:lnTo>
                <a:lnTo>
                  <a:pt x="1372" y="1668"/>
                </a:lnTo>
                <a:lnTo>
                  <a:pt x="1376" y="1706"/>
                </a:lnTo>
                <a:lnTo>
                  <a:pt x="1382" y="1746"/>
                </a:lnTo>
                <a:lnTo>
                  <a:pt x="1387" y="1784"/>
                </a:lnTo>
                <a:lnTo>
                  <a:pt x="1395" y="1823"/>
                </a:lnTo>
                <a:lnTo>
                  <a:pt x="1403" y="1859"/>
                </a:lnTo>
                <a:lnTo>
                  <a:pt x="1413" y="1895"/>
                </a:lnTo>
                <a:lnTo>
                  <a:pt x="1419" y="1911"/>
                </a:lnTo>
                <a:lnTo>
                  <a:pt x="1425" y="1927"/>
                </a:lnTo>
                <a:lnTo>
                  <a:pt x="1432" y="1942"/>
                </a:lnTo>
                <a:lnTo>
                  <a:pt x="1439" y="1957"/>
                </a:lnTo>
                <a:lnTo>
                  <a:pt x="1447" y="1971"/>
                </a:lnTo>
                <a:lnTo>
                  <a:pt x="1456" y="1983"/>
                </a:lnTo>
                <a:lnTo>
                  <a:pt x="1465" y="1994"/>
                </a:lnTo>
                <a:lnTo>
                  <a:pt x="1475" y="2005"/>
                </a:lnTo>
                <a:lnTo>
                  <a:pt x="1485" y="2014"/>
                </a:lnTo>
                <a:lnTo>
                  <a:pt x="1496" y="2022"/>
                </a:lnTo>
                <a:lnTo>
                  <a:pt x="1504" y="2026"/>
                </a:lnTo>
                <a:lnTo>
                  <a:pt x="1516" y="2030"/>
                </a:lnTo>
                <a:lnTo>
                  <a:pt x="1550" y="2038"/>
                </a:lnTo>
                <a:lnTo>
                  <a:pt x="1580" y="2045"/>
                </a:lnTo>
                <a:lnTo>
                  <a:pt x="1591" y="2046"/>
                </a:lnTo>
                <a:lnTo>
                  <a:pt x="1593" y="2046"/>
                </a:lnTo>
                <a:lnTo>
                  <a:pt x="1594" y="2045"/>
                </a:lnTo>
                <a:lnTo>
                  <a:pt x="1629" y="2421"/>
                </a:lnTo>
                <a:lnTo>
                  <a:pt x="1635" y="2436"/>
                </a:lnTo>
                <a:lnTo>
                  <a:pt x="1642" y="2450"/>
                </a:lnTo>
                <a:lnTo>
                  <a:pt x="1650" y="2462"/>
                </a:lnTo>
                <a:lnTo>
                  <a:pt x="1658" y="2473"/>
                </a:lnTo>
                <a:lnTo>
                  <a:pt x="1677" y="2493"/>
                </a:lnTo>
                <a:lnTo>
                  <a:pt x="1695" y="2514"/>
                </a:lnTo>
                <a:lnTo>
                  <a:pt x="1704" y="2524"/>
                </a:lnTo>
                <a:lnTo>
                  <a:pt x="1713" y="2536"/>
                </a:lnTo>
                <a:lnTo>
                  <a:pt x="1721" y="2548"/>
                </a:lnTo>
                <a:lnTo>
                  <a:pt x="1730" y="2561"/>
                </a:lnTo>
                <a:lnTo>
                  <a:pt x="1738" y="2575"/>
                </a:lnTo>
                <a:lnTo>
                  <a:pt x="1744" y="2593"/>
                </a:lnTo>
                <a:lnTo>
                  <a:pt x="1750" y="2611"/>
                </a:lnTo>
                <a:lnTo>
                  <a:pt x="1754" y="2631"/>
                </a:lnTo>
                <a:lnTo>
                  <a:pt x="1661" y="2655"/>
                </a:lnTo>
                <a:lnTo>
                  <a:pt x="1623" y="2735"/>
                </a:lnTo>
                <a:lnTo>
                  <a:pt x="1601" y="2781"/>
                </a:lnTo>
                <a:lnTo>
                  <a:pt x="1575" y="2829"/>
                </a:lnTo>
                <a:lnTo>
                  <a:pt x="1563" y="2852"/>
                </a:lnTo>
                <a:lnTo>
                  <a:pt x="1549" y="2875"/>
                </a:lnTo>
                <a:lnTo>
                  <a:pt x="1536" y="2896"/>
                </a:lnTo>
                <a:lnTo>
                  <a:pt x="1522" y="2916"/>
                </a:lnTo>
                <a:lnTo>
                  <a:pt x="1507" y="2934"/>
                </a:lnTo>
                <a:lnTo>
                  <a:pt x="1493" y="2952"/>
                </a:lnTo>
                <a:lnTo>
                  <a:pt x="1478" y="2966"/>
                </a:lnTo>
                <a:lnTo>
                  <a:pt x="1464" y="2977"/>
                </a:lnTo>
                <a:lnTo>
                  <a:pt x="1266" y="3031"/>
                </a:lnTo>
                <a:lnTo>
                  <a:pt x="1089" y="3105"/>
                </a:lnTo>
                <a:lnTo>
                  <a:pt x="908" y="3182"/>
                </a:lnTo>
                <a:lnTo>
                  <a:pt x="726" y="3260"/>
                </a:lnTo>
                <a:lnTo>
                  <a:pt x="549" y="3336"/>
                </a:lnTo>
                <a:lnTo>
                  <a:pt x="509" y="3352"/>
                </a:lnTo>
                <a:lnTo>
                  <a:pt x="469" y="3367"/>
                </a:lnTo>
                <a:lnTo>
                  <a:pt x="386" y="3396"/>
                </a:lnTo>
                <a:lnTo>
                  <a:pt x="346" y="3410"/>
                </a:lnTo>
                <a:lnTo>
                  <a:pt x="306" y="3424"/>
                </a:lnTo>
                <a:lnTo>
                  <a:pt x="267" y="3440"/>
                </a:lnTo>
                <a:lnTo>
                  <a:pt x="229" y="3457"/>
                </a:lnTo>
                <a:lnTo>
                  <a:pt x="194" y="3475"/>
                </a:lnTo>
                <a:lnTo>
                  <a:pt x="175" y="3485"/>
                </a:lnTo>
                <a:lnTo>
                  <a:pt x="159" y="3495"/>
                </a:lnTo>
                <a:lnTo>
                  <a:pt x="143" y="3507"/>
                </a:lnTo>
                <a:lnTo>
                  <a:pt x="127" y="3518"/>
                </a:lnTo>
                <a:lnTo>
                  <a:pt x="111" y="3530"/>
                </a:lnTo>
                <a:lnTo>
                  <a:pt x="97" y="3543"/>
                </a:lnTo>
                <a:lnTo>
                  <a:pt x="83" y="3556"/>
                </a:lnTo>
                <a:lnTo>
                  <a:pt x="71" y="3571"/>
                </a:lnTo>
                <a:lnTo>
                  <a:pt x="59" y="3586"/>
                </a:lnTo>
                <a:lnTo>
                  <a:pt x="46" y="3602"/>
                </a:lnTo>
                <a:lnTo>
                  <a:pt x="36" y="3619"/>
                </a:lnTo>
                <a:lnTo>
                  <a:pt x="27" y="3637"/>
                </a:lnTo>
                <a:lnTo>
                  <a:pt x="18" y="3657"/>
                </a:lnTo>
                <a:lnTo>
                  <a:pt x="11" y="3677"/>
                </a:lnTo>
                <a:lnTo>
                  <a:pt x="10" y="3742"/>
                </a:lnTo>
                <a:lnTo>
                  <a:pt x="9" y="3821"/>
                </a:lnTo>
                <a:lnTo>
                  <a:pt x="4" y="4009"/>
                </a:lnTo>
                <a:lnTo>
                  <a:pt x="1" y="4204"/>
                </a:lnTo>
                <a:lnTo>
                  <a:pt x="0" y="4296"/>
                </a:lnTo>
                <a:lnTo>
                  <a:pt x="1" y="4376"/>
                </a:lnTo>
                <a:lnTo>
                  <a:pt x="4581" y="4376"/>
                </a:lnTo>
                <a:lnTo>
                  <a:pt x="4581" y="4296"/>
                </a:lnTo>
                <a:lnTo>
                  <a:pt x="4581" y="4204"/>
                </a:lnTo>
                <a:lnTo>
                  <a:pt x="4577" y="4009"/>
                </a:lnTo>
                <a:lnTo>
                  <a:pt x="4573" y="3821"/>
                </a:lnTo>
                <a:lnTo>
                  <a:pt x="4571" y="3742"/>
                </a:lnTo>
                <a:lnTo>
                  <a:pt x="4571" y="3677"/>
                </a:lnTo>
                <a:lnTo>
                  <a:pt x="4563" y="3657"/>
                </a:lnTo>
                <a:lnTo>
                  <a:pt x="4555" y="3637"/>
                </a:lnTo>
                <a:lnTo>
                  <a:pt x="4545" y="3619"/>
                </a:lnTo>
                <a:lnTo>
                  <a:pt x="4535" y="3602"/>
                </a:lnTo>
                <a:lnTo>
                  <a:pt x="4523" y="3586"/>
                </a:lnTo>
                <a:lnTo>
                  <a:pt x="4511" y="3571"/>
                </a:lnTo>
                <a:lnTo>
                  <a:pt x="4498" y="3556"/>
                </a:lnTo>
                <a:lnTo>
                  <a:pt x="4484" y="3543"/>
                </a:lnTo>
                <a:lnTo>
                  <a:pt x="4470" y="3530"/>
                </a:lnTo>
                <a:lnTo>
                  <a:pt x="4454" y="3518"/>
                </a:lnTo>
                <a:lnTo>
                  <a:pt x="4439" y="3507"/>
                </a:lnTo>
                <a:lnTo>
                  <a:pt x="4423" y="3495"/>
                </a:lnTo>
                <a:lnTo>
                  <a:pt x="4406" y="3485"/>
                </a:lnTo>
                <a:lnTo>
                  <a:pt x="4388" y="3475"/>
                </a:lnTo>
                <a:lnTo>
                  <a:pt x="4352" y="3457"/>
                </a:lnTo>
                <a:lnTo>
                  <a:pt x="4314" y="3440"/>
                </a:lnTo>
                <a:lnTo>
                  <a:pt x="4275" y="3424"/>
                </a:lnTo>
                <a:lnTo>
                  <a:pt x="4235" y="3410"/>
                </a:lnTo>
                <a:lnTo>
                  <a:pt x="4195" y="3396"/>
                </a:lnTo>
                <a:lnTo>
                  <a:pt x="4113" y="3367"/>
                </a:lnTo>
                <a:lnTo>
                  <a:pt x="4073" y="3352"/>
                </a:lnTo>
                <a:lnTo>
                  <a:pt x="4032" y="3336"/>
                </a:lnTo>
                <a:close/>
                <a:moveTo>
                  <a:pt x="5329" y="3316"/>
                </a:moveTo>
                <a:lnTo>
                  <a:pt x="5329" y="3316"/>
                </a:lnTo>
                <a:lnTo>
                  <a:pt x="5202" y="3262"/>
                </a:lnTo>
                <a:lnTo>
                  <a:pt x="5073" y="3206"/>
                </a:lnTo>
                <a:lnTo>
                  <a:pt x="4943" y="3151"/>
                </a:lnTo>
                <a:lnTo>
                  <a:pt x="4818" y="3098"/>
                </a:lnTo>
                <a:lnTo>
                  <a:pt x="4677" y="3060"/>
                </a:lnTo>
                <a:lnTo>
                  <a:pt x="4666" y="3052"/>
                </a:lnTo>
                <a:lnTo>
                  <a:pt x="4656" y="3042"/>
                </a:lnTo>
                <a:lnTo>
                  <a:pt x="4645" y="3030"/>
                </a:lnTo>
                <a:lnTo>
                  <a:pt x="4635" y="3017"/>
                </a:lnTo>
                <a:lnTo>
                  <a:pt x="4625" y="3002"/>
                </a:lnTo>
                <a:lnTo>
                  <a:pt x="4616" y="2987"/>
                </a:lnTo>
                <a:lnTo>
                  <a:pt x="4596" y="2955"/>
                </a:lnTo>
                <a:lnTo>
                  <a:pt x="4579" y="2920"/>
                </a:lnTo>
                <a:lnTo>
                  <a:pt x="4563" y="2887"/>
                </a:lnTo>
                <a:lnTo>
                  <a:pt x="4536" y="2830"/>
                </a:lnTo>
                <a:lnTo>
                  <a:pt x="4446" y="2817"/>
                </a:lnTo>
                <a:lnTo>
                  <a:pt x="4448" y="2800"/>
                </a:lnTo>
                <a:lnTo>
                  <a:pt x="4450" y="2784"/>
                </a:lnTo>
                <a:lnTo>
                  <a:pt x="4454" y="2770"/>
                </a:lnTo>
                <a:lnTo>
                  <a:pt x="4459" y="2758"/>
                </a:lnTo>
                <a:lnTo>
                  <a:pt x="4465" y="2747"/>
                </a:lnTo>
                <a:lnTo>
                  <a:pt x="4471" y="2737"/>
                </a:lnTo>
                <a:lnTo>
                  <a:pt x="4477" y="2728"/>
                </a:lnTo>
                <a:lnTo>
                  <a:pt x="4484" y="2718"/>
                </a:lnTo>
                <a:lnTo>
                  <a:pt x="4498" y="2702"/>
                </a:lnTo>
                <a:lnTo>
                  <a:pt x="4512" y="2684"/>
                </a:lnTo>
                <a:lnTo>
                  <a:pt x="4519" y="2674"/>
                </a:lnTo>
                <a:lnTo>
                  <a:pt x="4525" y="2664"/>
                </a:lnTo>
                <a:lnTo>
                  <a:pt x="4532" y="2651"/>
                </a:lnTo>
                <a:lnTo>
                  <a:pt x="4536" y="2638"/>
                </a:lnTo>
                <a:lnTo>
                  <a:pt x="4540" y="2625"/>
                </a:lnTo>
                <a:lnTo>
                  <a:pt x="4543" y="2612"/>
                </a:lnTo>
                <a:lnTo>
                  <a:pt x="4545" y="2599"/>
                </a:lnTo>
                <a:lnTo>
                  <a:pt x="4546" y="2586"/>
                </a:lnTo>
                <a:lnTo>
                  <a:pt x="4548" y="2557"/>
                </a:lnTo>
                <a:lnTo>
                  <a:pt x="4549" y="2530"/>
                </a:lnTo>
                <a:lnTo>
                  <a:pt x="4551" y="2501"/>
                </a:lnTo>
                <a:lnTo>
                  <a:pt x="4553" y="2488"/>
                </a:lnTo>
                <a:lnTo>
                  <a:pt x="4555" y="2474"/>
                </a:lnTo>
                <a:lnTo>
                  <a:pt x="4558" y="2461"/>
                </a:lnTo>
                <a:lnTo>
                  <a:pt x="4562" y="2449"/>
                </a:lnTo>
                <a:lnTo>
                  <a:pt x="4566" y="2436"/>
                </a:lnTo>
                <a:lnTo>
                  <a:pt x="4572" y="2424"/>
                </a:lnTo>
                <a:lnTo>
                  <a:pt x="4576" y="2417"/>
                </a:lnTo>
                <a:lnTo>
                  <a:pt x="4581" y="2410"/>
                </a:lnTo>
                <a:lnTo>
                  <a:pt x="4587" y="2404"/>
                </a:lnTo>
                <a:lnTo>
                  <a:pt x="4593" y="2399"/>
                </a:lnTo>
                <a:lnTo>
                  <a:pt x="4608" y="2390"/>
                </a:lnTo>
                <a:lnTo>
                  <a:pt x="4622" y="2383"/>
                </a:lnTo>
                <a:lnTo>
                  <a:pt x="4636" y="2375"/>
                </a:lnTo>
                <a:lnTo>
                  <a:pt x="4650" y="2366"/>
                </a:lnTo>
                <a:lnTo>
                  <a:pt x="4656" y="2362"/>
                </a:lnTo>
                <a:lnTo>
                  <a:pt x="4662" y="2357"/>
                </a:lnTo>
                <a:lnTo>
                  <a:pt x="4668" y="2351"/>
                </a:lnTo>
                <a:lnTo>
                  <a:pt x="4674" y="2345"/>
                </a:lnTo>
                <a:lnTo>
                  <a:pt x="4682" y="2331"/>
                </a:lnTo>
                <a:lnTo>
                  <a:pt x="4690" y="2316"/>
                </a:lnTo>
                <a:lnTo>
                  <a:pt x="4697" y="2299"/>
                </a:lnTo>
                <a:lnTo>
                  <a:pt x="4703" y="2281"/>
                </a:lnTo>
                <a:lnTo>
                  <a:pt x="4709" y="2264"/>
                </a:lnTo>
                <a:lnTo>
                  <a:pt x="4713" y="2246"/>
                </a:lnTo>
                <a:lnTo>
                  <a:pt x="4720" y="2213"/>
                </a:lnTo>
                <a:lnTo>
                  <a:pt x="4725" y="2184"/>
                </a:lnTo>
                <a:lnTo>
                  <a:pt x="4729" y="2153"/>
                </a:lnTo>
                <a:lnTo>
                  <a:pt x="4732" y="2121"/>
                </a:lnTo>
                <a:lnTo>
                  <a:pt x="4733" y="2088"/>
                </a:lnTo>
                <a:lnTo>
                  <a:pt x="4733" y="2071"/>
                </a:lnTo>
                <a:lnTo>
                  <a:pt x="4732" y="2055"/>
                </a:lnTo>
                <a:lnTo>
                  <a:pt x="4731" y="2039"/>
                </a:lnTo>
                <a:lnTo>
                  <a:pt x="4728" y="2024"/>
                </a:lnTo>
                <a:lnTo>
                  <a:pt x="4725" y="2007"/>
                </a:lnTo>
                <a:lnTo>
                  <a:pt x="4721" y="1992"/>
                </a:lnTo>
                <a:lnTo>
                  <a:pt x="4716" y="1978"/>
                </a:lnTo>
                <a:lnTo>
                  <a:pt x="4710" y="1964"/>
                </a:lnTo>
                <a:lnTo>
                  <a:pt x="4703" y="1950"/>
                </a:lnTo>
                <a:lnTo>
                  <a:pt x="4697" y="1937"/>
                </a:lnTo>
                <a:lnTo>
                  <a:pt x="4686" y="1918"/>
                </a:lnTo>
                <a:lnTo>
                  <a:pt x="4682" y="1908"/>
                </a:lnTo>
                <a:lnTo>
                  <a:pt x="4678" y="1897"/>
                </a:lnTo>
                <a:lnTo>
                  <a:pt x="4675" y="1883"/>
                </a:lnTo>
                <a:lnTo>
                  <a:pt x="4672" y="1865"/>
                </a:lnTo>
                <a:lnTo>
                  <a:pt x="4671" y="1852"/>
                </a:lnTo>
                <a:lnTo>
                  <a:pt x="4671" y="1836"/>
                </a:lnTo>
                <a:lnTo>
                  <a:pt x="4672" y="1797"/>
                </a:lnTo>
                <a:lnTo>
                  <a:pt x="4675" y="1752"/>
                </a:lnTo>
                <a:lnTo>
                  <a:pt x="4679" y="1704"/>
                </a:lnTo>
                <a:lnTo>
                  <a:pt x="4687" y="1615"/>
                </a:lnTo>
                <a:lnTo>
                  <a:pt x="4690" y="1580"/>
                </a:lnTo>
                <a:lnTo>
                  <a:pt x="4691" y="1557"/>
                </a:lnTo>
                <a:lnTo>
                  <a:pt x="4692" y="1514"/>
                </a:lnTo>
                <a:lnTo>
                  <a:pt x="4692" y="1473"/>
                </a:lnTo>
                <a:lnTo>
                  <a:pt x="4691" y="1432"/>
                </a:lnTo>
                <a:lnTo>
                  <a:pt x="4689" y="1392"/>
                </a:lnTo>
                <a:lnTo>
                  <a:pt x="4685" y="1351"/>
                </a:lnTo>
                <a:lnTo>
                  <a:pt x="4680" y="1310"/>
                </a:lnTo>
                <a:lnTo>
                  <a:pt x="4673" y="1270"/>
                </a:lnTo>
                <a:lnTo>
                  <a:pt x="4663" y="1228"/>
                </a:lnTo>
                <a:lnTo>
                  <a:pt x="4657" y="1212"/>
                </a:lnTo>
                <a:lnTo>
                  <a:pt x="4650" y="1195"/>
                </a:lnTo>
                <a:lnTo>
                  <a:pt x="4640" y="1175"/>
                </a:lnTo>
                <a:lnTo>
                  <a:pt x="4628" y="1152"/>
                </a:lnTo>
                <a:lnTo>
                  <a:pt x="4621" y="1142"/>
                </a:lnTo>
                <a:lnTo>
                  <a:pt x="4613" y="1131"/>
                </a:lnTo>
                <a:lnTo>
                  <a:pt x="4605" y="1121"/>
                </a:lnTo>
                <a:lnTo>
                  <a:pt x="4596" y="1112"/>
                </a:lnTo>
                <a:lnTo>
                  <a:pt x="4587" y="1105"/>
                </a:lnTo>
                <a:lnTo>
                  <a:pt x="4577" y="1097"/>
                </a:lnTo>
                <a:lnTo>
                  <a:pt x="4473" y="1080"/>
                </a:lnTo>
                <a:lnTo>
                  <a:pt x="4408" y="1020"/>
                </a:lnTo>
                <a:lnTo>
                  <a:pt x="4383" y="1006"/>
                </a:lnTo>
                <a:lnTo>
                  <a:pt x="4359" y="993"/>
                </a:lnTo>
                <a:lnTo>
                  <a:pt x="4335" y="982"/>
                </a:lnTo>
                <a:lnTo>
                  <a:pt x="4310" y="972"/>
                </a:lnTo>
                <a:lnTo>
                  <a:pt x="4285" y="964"/>
                </a:lnTo>
                <a:lnTo>
                  <a:pt x="4261" y="956"/>
                </a:lnTo>
                <a:lnTo>
                  <a:pt x="4236" y="950"/>
                </a:lnTo>
                <a:lnTo>
                  <a:pt x="4212" y="946"/>
                </a:lnTo>
                <a:lnTo>
                  <a:pt x="4188" y="942"/>
                </a:lnTo>
                <a:lnTo>
                  <a:pt x="4163" y="940"/>
                </a:lnTo>
                <a:lnTo>
                  <a:pt x="4139" y="938"/>
                </a:lnTo>
                <a:lnTo>
                  <a:pt x="4115" y="937"/>
                </a:lnTo>
                <a:lnTo>
                  <a:pt x="4091" y="938"/>
                </a:lnTo>
                <a:lnTo>
                  <a:pt x="4068" y="939"/>
                </a:lnTo>
                <a:lnTo>
                  <a:pt x="4045" y="941"/>
                </a:lnTo>
                <a:lnTo>
                  <a:pt x="4022" y="943"/>
                </a:lnTo>
                <a:lnTo>
                  <a:pt x="3999" y="946"/>
                </a:lnTo>
                <a:lnTo>
                  <a:pt x="3978" y="950"/>
                </a:lnTo>
                <a:lnTo>
                  <a:pt x="3934" y="959"/>
                </a:lnTo>
                <a:lnTo>
                  <a:pt x="3892" y="971"/>
                </a:lnTo>
                <a:lnTo>
                  <a:pt x="3853" y="983"/>
                </a:lnTo>
                <a:lnTo>
                  <a:pt x="3815" y="995"/>
                </a:lnTo>
                <a:lnTo>
                  <a:pt x="3781" y="1008"/>
                </a:lnTo>
                <a:lnTo>
                  <a:pt x="3719" y="1033"/>
                </a:lnTo>
                <a:lnTo>
                  <a:pt x="3699" y="1040"/>
                </a:lnTo>
                <a:lnTo>
                  <a:pt x="3679" y="1049"/>
                </a:lnTo>
                <a:lnTo>
                  <a:pt x="3661" y="1059"/>
                </a:lnTo>
                <a:lnTo>
                  <a:pt x="3642" y="1070"/>
                </a:lnTo>
                <a:lnTo>
                  <a:pt x="3625" y="1082"/>
                </a:lnTo>
                <a:lnTo>
                  <a:pt x="3607" y="1096"/>
                </a:lnTo>
                <a:lnTo>
                  <a:pt x="3590" y="1112"/>
                </a:lnTo>
                <a:lnTo>
                  <a:pt x="3575" y="1128"/>
                </a:lnTo>
                <a:lnTo>
                  <a:pt x="3560" y="1145"/>
                </a:lnTo>
                <a:lnTo>
                  <a:pt x="3544" y="1164"/>
                </a:lnTo>
                <a:lnTo>
                  <a:pt x="3531" y="1185"/>
                </a:lnTo>
                <a:lnTo>
                  <a:pt x="3518" y="1206"/>
                </a:lnTo>
                <a:lnTo>
                  <a:pt x="3506" y="1228"/>
                </a:lnTo>
                <a:lnTo>
                  <a:pt x="3495" y="1252"/>
                </a:lnTo>
                <a:lnTo>
                  <a:pt x="3484" y="1277"/>
                </a:lnTo>
                <a:lnTo>
                  <a:pt x="3474" y="1302"/>
                </a:lnTo>
                <a:lnTo>
                  <a:pt x="3465" y="1330"/>
                </a:lnTo>
                <a:lnTo>
                  <a:pt x="3457" y="1358"/>
                </a:lnTo>
                <a:lnTo>
                  <a:pt x="3451" y="1388"/>
                </a:lnTo>
                <a:lnTo>
                  <a:pt x="3445" y="1417"/>
                </a:lnTo>
                <a:lnTo>
                  <a:pt x="3440" y="1448"/>
                </a:lnTo>
                <a:lnTo>
                  <a:pt x="3436" y="1481"/>
                </a:lnTo>
                <a:lnTo>
                  <a:pt x="3434" y="1514"/>
                </a:lnTo>
                <a:lnTo>
                  <a:pt x="3432" y="1549"/>
                </a:lnTo>
                <a:lnTo>
                  <a:pt x="3432" y="1584"/>
                </a:lnTo>
                <a:lnTo>
                  <a:pt x="3432" y="1621"/>
                </a:lnTo>
                <a:lnTo>
                  <a:pt x="3434" y="1658"/>
                </a:lnTo>
                <a:lnTo>
                  <a:pt x="3437" y="1696"/>
                </a:lnTo>
                <a:lnTo>
                  <a:pt x="3442" y="1735"/>
                </a:lnTo>
                <a:lnTo>
                  <a:pt x="3447" y="1775"/>
                </a:lnTo>
                <a:lnTo>
                  <a:pt x="3454" y="1817"/>
                </a:lnTo>
                <a:lnTo>
                  <a:pt x="3462" y="1858"/>
                </a:lnTo>
                <a:lnTo>
                  <a:pt x="3464" y="1872"/>
                </a:lnTo>
                <a:lnTo>
                  <a:pt x="3465" y="1886"/>
                </a:lnTo>
                <a:lnTo>
                  <a:pt x="3464" y="1898"/>
                </a:lnTo>
                <a:lnTo>
                  <a:pt x="3462" y="1909"/>
                </a:lnTo>
                <a:lnTo>
                  <a:pt x="3460" y="1919"/>
                </a:lnTo>
                <a:lnTo>
                  <a:pt x="3456" y="1929"/>
                </a:lnTo>
                <a:lnTo>
                  <a:pt x="3448" y="1949"/>
                </a:lnTo>
                <a:lnTo>
                  <a:pt x="3439" y="1965"/>
                </a:lnTo>
                <a:lnTo>
                  <a:pt x="3431" y="1981"/>
                </a:lnTo>
                <a:lnTo>
                  <a:pt x="3428" y="1988"/>
                </a:lnTo>
                <a:lnTo>
                  <a:pt x="3425" y="1996"/>
                </a:lnTo>
                <a:lnTo>
                  <a:pt x="3424" y="2004"/>
                </a:lnTo>
                <a:lnTo>
                  <a:pt x="3424" y="2011"/>
                </a:lnTo>
                <a:lnTo>
                  <a:pt x="3431" y="2101"/>
                </a:lnTo>
                <a:lnTo>
                  <a:pt x="3435" y="2153"/>
                </a:lnTo>
                <a:lnTo>
                  <a:pt x="3439" y="2182"/>
                </a:lnTo>
                <a:lnTo>
                  <a:pt x="3443" y="2209"/>
                </a:lnTo>
                <a:lnTo>
                  <a:pt x="3448" y="2237"/>
                </a:lnTo>
                <a:lnTo>
                  <a:pt x="3454" y="2263"/>
                </a:lnTo>
                <a:lnTo>
                  <a:pt x="3461" y="2288"/>
                </a:lnTo>
                <a:lnTo>
                  <a:pt x="3470" y="2312"/>
                </a:lnTo>
                <a:lnTo>
                  <a:pt x="3475" y="2323"/>
                </a:lnTo>
                <a:lnTo>
                  <a:pt x="3481" y="2333"/>
                </a:lnTo>
                <a:lnTo>
                  <a:pt x="3486" y="2342"/>
                </a:lnTo>
                <a:lnTo>
                  <a:pt x="3492" y="2351"/>
                </a:lnTo>
                <a:lnTo>
                  <a:pt x="3499" y="2359"/>
                </a:lnTo>
                <a:lnTo>
                  <a:pt x="3506" y="2366"/>
                </a:lnTo>
                <a:lnTo>
                  <a:pt x="3513" y="2374"/>
                </a:lnTo>
                <a:lnTo>
                  <a:pt x="3521" y="2379"/>
                </a:lnTo>
                <a:lnTo>
                  <a:pt x="3526" y="2382"/>
                </a:lnTo>
                <a:lnTo>
                  <a:pt x="3535" y="2384"/>
                </a:lnTo>
                <a:lnTo>
                  <a:pt x="3559" y="2391"/>
                </a:lnTo>
                <a:lnTo>
                  <a:pt x="3581" y="2395"/>
                </a:lnTo>
                <a:lnTo>
                  <a:pt x="3588" y="2396"/>
                </a:lnTo>
                <a:lnTo>
                  <a:pt x="3589" y="2396"/>
                </a:lnTo>
                <a:lnTo>
                  <a:pt x="3590" y="2395"/>
                </a:lnTo>
                <a:lnTo>
                  <a:pt x="3615" y="2664"/>
                </a:lnTo>
                <a:lnTo>
                  <a:pt x="3621" y="2674"/>
                </a:lnTo>
                <a:lnTo>
                  <a:pt x="3625" y="2684"/>
                </a:lnTo>
                <a:lnTo>
                  <a:pt x="3631" y="2692"/>
                </a:lnTo>
                <a:lnTo>
                  <a:pt x="3637" y="2700"/>
                </a:lnTo>
                <a:lnTo>
                  <a:pt x="3649" y="2715"/>
                </a:lnTo>
                <a:lnTo>
                  <a:pt x="3662" y="2730"/>
                </a:lnTo>
                <a:lnTo>
                  <a:pt x="3675" y="2745"/>
                </a:lnTo>
                <a:lnTo>
                  <a:pt x="3681" y="2754"/>
                </a:lnTo>
                <a:lnTo>
                  <a:pt x="3687" y="2763"/>
                </a:lnTo>
                <a:lnTo>
                  <a:pt x="3693" y="2773"/>
                </a:lnTo>
                <a:lnTo>
                  <a:pt x="3698" y="2785"/>
                </a:lnTo>
                <a:lnTo>
                  <a:pt x="3702" y="2799"/>
                </a:lnTo>
                <a:lnTo>
                  <a:pt x="3705" y="2814"/>
                </a:lnTo>
                <a:lnTo>
                  <a:pt x="3638" y="2830"/>
                </a:lnTo>
                <a:lnTo>
                  <a:pt x="3619" y="2869"/>
                </a:lnTo>
                <a:lnTo>
                  <a:pt x="3597" y="2915"/>
                </a:lnTo>
                <a:lnTo>
                  <a:pt x="3585" y="2940"/>
                </a:lnTo>
                <a:lnTo>
                  <a:pt x="3572" y="2963"/>
                </a:lnTo>
                <a:lnTo>
                  <a:pt x="3559" y="2986"/>
                </a:lnTo>
                <a:lnTo>
                  <a:pt x="3544" y="3008"/>
                </a:lnTo>
                <a:lnTo>
                  <a:pt x="3793" y="3114"/>
                </a:lnTo>
                <a:lnTo>
                  <a:pt x="3936" y="3176"/>
                </a:lnTo>
                <a:lnTo>
                  <a:pt x="4076" y="3235"/>
                </a:lnTo>
                <a:lnTo>
                  <a:pt x="4109" y="3248"/>
                </a:lnTo>
                <a:lnTo>
                  <a:pt x="4143" y="3261"/>
                </a:lnTo>
                <a:lnTo>
                  <a:pt x="4214" y="3285"/>
                </a:lnTo>
                <a:lnTo>
                  <a:pt x="4282" y="3310"/>
                </a:lnTo>
                <a:lnTo>
                  <a:pt x="4316" y="3323"/>
                </a:lnTo>
                <a:lnTo>
                  <a:pt x="4351" y="3336"/>
                </a:lnTo>
                <a:lnTo>
                  <a:pt x="4385" y="3351"/>
                </a:lnTo>
                <a:lnTo>
                  <a:pt x="4419" y="3368"/>
                </a:lnTo>
                <a:lnTo>
                  <a:pt x="4451" y="3385"/>
                </a:lnTo>
                <a:lnTo>
                  <a:pt x="4483" y="3404"/>
                </a:lnTo>
                <a:lnTo>
                  <a:pt x="4514" y="3424"/>
                </a:lnTo>
                <a:lnTo>
                  <a:pt x="4528" y="3436"/>
                </a:lnTo>
                <a:lnTo>
                  <a:pt x="4543" y="3448"/>
                </a:lnTo>
                <a:lnTo>
                  <a:pt x="4557" y="3460"/>
                </a:lnTo>
                <a:lnTo>
                  <a:pt x="4570" y="3473"/>
                </a:lnTo>
                <a:lnTo>
                  <a:pt x="4583" y="3486"/>
                </a:lnTo>
                <a:lnTo>
                  <a:pt x="4596" y="3501"/>
                </a:lnTo>
                <a:lnTo>
                  <a:pt x="4609" y="3516"/>
                </a:lnTo>
                <a:lnTo>
                  <a:pt x="4620" y="3531"/>
                </a:lnTo>
                <a:lnTo>
                  <a:pt x="4631" y="3547"/>
                </a:lnTo>
                <a:lnTo>
                  <a:pt x="4641" y="3564"/>
                </a:lnTo>
                <a:lnTo>
                  <a:pt x="4650" y="3583"/>
                </a:lnTo>
                <a:lnTo>
                  <a:pt x="4659" y="3601"/>
                </a:lnTo>
                <a:lnTo>
                  <a:pt x="4667" y="3620"/>
                </a:lnTo>
                <a:lnTo>
                  <a:pt x="4676" y="3640"/>
                </a:lnTo>
                <a:lnTo>
                  <a:pt x="4681" y="3658"/>
                </a:lnTo>
                <a:lnTo>
                  <a:pt x="4681" y="3677"/>
                </a:lnTo>
                <a:lnTo>
                  <a:pt x="4683" y="3786"/>
                </a:lnTo>
                <a:lnTo>
                  <a:pt x="4686" y="3924"/>
                </a:lnTo>
                <a:lnTo>
                  <a:pt x="4689" y="4056"/>
                </a:lnTo>
                <a:lnTo>
                  <a:pt x="5719" y="4056"/>
                </a:lnTo>
                <a:lnTo>
                  <a:pt x="5719" y="4000"/>
                </a:lnTo>
                <a:lnTo>
                  <a:pt x="5719" y="3935"/>
                </a:lnTo>
                <a:lnTo>
                  <a:pt x="5716" y="3796"/>
                </a:lnTo>
                <a:lnTo>
                  <a:pt x="5713" y="3662"/>
                </a:lnTo>
                <a:lnTo>
                  <a:pt x="5712" y="3558"/>
                </a:lnTo>
                <a:lnTo>
                  <a:pt x="5706" y="3544"/>
                </a:lnTo>
                <a:lnTo>
                  <a:pt x="5700" y="3531"/>
                </a:lnTo>
                <a:lnTo>
                  <a:pt x="5694" y="3518"/>
                </a:lnTo>
                <a:lnTo>
                  <a:pt x="5686" y="3506"/>
                </a:lnTo>
                <a:lnTo>
                  <a:pt x="5678" y="3494"/>
                </a:lnTo>
                <a:lnTo>
                  <a:pt x="5670" y="3483"/>
                </a:lnTo>
                <a:lnTo>
                  <a:pt x="5661" y="3473"/>
                </a:lnTo>
                <a:lnTo>
                  <a:pt x="5650" y="3463"/>
                </a:lnTo>
                <a:lnTo>
                  <a:pt x="5640" y="3454"/>
                </a:lnTo>
                <a:lnTo>
                  <a:pt x="5629" y="3445"/>
                </a:lnTo>
                <a:lnTo>
                  <a:pt x="5618" y="3437"/>
                </a:lnTo>
                <a:lnTo>
                  <a:pt x="5607" y="3430"/>
                </a:lnTo>
                <a:lnTo>
                  <a:pt x="5583" y="3414"/>
                </a:lnTo>
                <a:lnTo>
                  <a:pt x="5556" y="3402"/>
                </a:lnTo>
                <a:lnTo>
                  <a:pt x="5530" y="3390"/>
                </a:lnTo>
                <a:lnTo>
                  <a:pt x="5501" y="3379"/>
                </a:lnTo>
                <a:lnTo>
                  <a:pt x="5445" y="3358"/>
                </a:lnTo>
                <a:lnTo>
                  <a:pt x="5386" y="3337"/>
                </a:lnTo>
                <a:lnTo>
                  <a:pt x="5357" y="3327"/>
                </a:lnTo>
                <a:lnTo>
                  <a:pt x="5329" y="3316"/>
                </a:lnTo>
                <a:close/>
                <a:moveTo>
                  <a:pt x="6518" y="3416"/>
                </a:moveTo>
                <a:lnTo>
                  <a:pt x="6518" y="3416"/>
                </a:lnTo>
                <a:lnTo>
                  <a:pt x="6515" y="3406"/>
                </a:lnTo>
                <a:lnTo>
                  <a:pt x="6510" y="3397"/>
                </a:lnTo>
                <a:lnTo>
                  <a:pt x="6506" y="3388"/>
                </a:lnTo>
                <a:lnTo>
                  <a:pt x="6501" y="3380"/>
                </a:lnTo>
                <a:lnTo>
                  <a:pt x="6488" y="3364"/>
                </a:lnTo>
                <a:lnTo>
                  <a:pt x="6475" y="3350"/>
                </a:lnTo>
                <a:lnTo>
                  <a:pt x="6460" y="3337"/>
                </a:lnTo>
                <a:lnTo>
                  <a:pt x="6445" y="3326"/>
                </a:lnTo>
                <a:lnTo>
                  <a:pt x="6428" y="3316"/>
                </a:lnTo>
                <a:lnTo>
                  <a:pt x="6409" y="3307"/>
                </a:lnTo>
                <a:lnTo>
                  <a:pt x="6391" y="3299"/>
                </a:lnTo>
                <a:lnTo>
                  <a:pt x="6372" y="3292"/>
                </a:lnTo>
                <a:lnTo>
                  <a:pt x="6331" y="3276"/>
                </a:lnTo>
                <a:lnTo>
                  <a:pt x="6291" y="3262"/>
                </a:lnTo>
                <a:lnTo>
                  <a:pt x="6270" y="3255"/>
                </a:lnTo>
                <a:lnTo>
                  <a:pt x="6251" y="3247"/>
                </a:lnTo>
                <a:lnTo>
                  <a:pt x="6073" y="3171"/>
                </a:lnTo>
                <a:lnTo>
                  <a:pt x="5982" y="3132"/>
                </a:lnTo>
                <a:lnTo>
                  <a:pt x="5894" y="3096"/>
                </a:lnTo>
                <a:lnTo>
                  <a:pt x="5796" y="3068"/>
                </a:lnTo>
                <a:lnTo>
                  <a:pt x="5788" y="3063"/>
                </a:lnTo>
                <a:lnTo>
                  <a:pt x="5781" y="3056"/>
                </a:lnTo>
                <a:lnTo>
                  <a:pt x="5774" y="3048"/>
                </a:lnTo>
                <a:lnTo>
                  <a:pt x="5767" y="3039"/>
                </a:lnTo>
                <a:lnTo>
                  <a:pt x="5753" y="3018"/>
                </a:lnTo>
                <a:lnTo>
                  <a:pt x="5740" y="2995"/>
                </a:lnTo>
                <a:lnTo>
                  <a:pt x="5728" y="2971"/>
                </a:lnTo>
                <a:lnTo>
                  <a:pt x="5716" y="2948"/>
                </a:lnTo>
                <a:lnTo>
                  <a:pt x="5697" y="2908"/>
                </a:lnTo>
                <a:lnTo>
                  <a:pt x="5635" y="2899"/>
                </a:lnTo>
                <a:lnTo>
                  <a:pt x="5636" y="2887"/>
                </a:lnTo>
                <a:lnTo>
                  <a:pt x="5638" y="2877"/>
                </a:lnTo>
                <a:lnTo>
                  <a:pt x="5640" y="2867"/>
                </a:lnTo>
                <a:lnTo>
                  <a:pt x="5643" y="2858"/>
                </a:lnTo>
                <a:lnTo>
                  <a:pt x="5647" y="2850"/>
                </a:lnTo>
                <a:lnTo>
                  <a:pt x="5652" y="2843"/>
                </a:lnTo>
                <a:lnTo>
                  <a:pt x="5662" y="2831"/>
                </a:lnTo>
                <a:lnTo>
                  <a:pt x="5671" y="2819"/>
                </a:lnTo>
                <a:lnTo>
                  <a:pt x="5681" y="2807"/>
                </a:lnTo>
                <a:lnTo>
                  <a:pt x="5686" y="2800"/>
                </a:lnTo>
                <a:lnTo>
                  <a:pt x="5690" y="2792"/>
                </a:lnTo>
                <a:lnTo>
                  <a:pt x="5694" y="2783"/>
                </a:lnTo>
                <a:lnTo>
                  <a:pt x="5697" y="2774"/>
                </a:lnTo>
                <a:lnTo>
                  <a:pt x="5700" y="2765"/>
                </a:lnTo>
                <a:lnTo>
                  <a:pt x="5702" y="2756"/>
                </a:lnTo>
                <a:lnTo>
                  <a:pt x="5704" y="2738"/>
                </a:lnTo>
                <a:lnTo>
                  <a:pt x="5706" y="2698"/>
                </a:lnTo>
                <a:lnTo>
                  <a:pt x="5708" y="2679"/>
                </a:lnTo>
                <a:lnTo>
                  <a:pt x="5710" y="2660"/>
                </a:lnTo>
                <a:lnTo>
                  <a:pt x="5712" y="2650"/>
                </a:lnTo>
                <a:lnTo>
                  <a:pt x="5715" y="2642"/>
                </a:lnTo>
                <a:lnTo>
                  <a:pt x="5718" y="2633"/>
                </a:lnTo>
                <a:lnTo>
                  <a:pt x="5723" y="2625"/>
                </a:lnTo>
                <a:lnTo>
                  <a:pt x="5726" y="2620"/>
                </a:lnTo>
                <a:lnTo>
                  <a:pt x="5730" y="2615"/>
                </a:lnTo>
                <a:lnTo>
                  <a:pt x="5738" y="2608"/>
                </a:lnTo>
                <a:lnTo>
                  <a:pt x="5747" y="2601"/>
                </a:lnTo>
                <a:lnTo>
                  <a:pt x="5757" y="2596"/>
                </a:lnTo>
                <a:lnTo>
                  <a:pt x="5767" y="2591"/>
                </a:lnTo>
                <a:lnTo>
                  <a:pt x="5777" y="2585"/>
                </a:lnTo>
                <a:lnTo>
                  <a:pt x="5785" y="2578"/>
                </a:lnTo>
                <a:lnTo>
                  <a:pt x="5789" y="2574"/>
                </a:lnTo>
                <a:lnTo>
                  <a:pt x="5794" y="2569"/>
                </a:lnTo>
                <a:lnTo>
                  <a:pt x="5800" y="2560"/>
                </a:lnTo>
                <a:lnTo>
                  <a:pt x="5805" y="2549"/>
                </a:lnTo>
                <a:lnTo>
                  <a:pt x="5810" y="2538"/>
                </a:lnTo>
                <a:lnTo>
                  <a:pt x="5814" y="2526"/>
                </a:lnTo>
                <a:lnTo>
                  <a:pt x="5821" y="2500"/>
                </a:lnTo>
                <a:lnTo>
                  <a:pt x="5826" y="2478"/>
                </a:lnTo>
                <a:lnTo>
                  <a:pt x="5830" y="2458"/>
                </a:lnTo>
                <a:lnTo>
                  <a:pt x="5832" y="2435"/>
                </a:lnTo>
                <a:lnTo>
                  <a:pt x="5835" y="2413"/>
                </a:lnTo>
                <a:lnTo>
                  <a:pt x="5835" y="2391"/>
                </a:lnTo>
                <a:lnTo>
                  <a:pt x="5835" y="2367"/>
                </a:lnTo>
                <a:lnTo>
                  <a:pt x="5832" y="2345"/>
                </a:lnTo>
                <a:lnTo>
                  <a:pt x="5830" y="2334"/>
                </a:lnTo>
                <a:lnTo>
                  <a:pt x="5827" y="2324"/>
                </a:lnTo>
                <a:lnTo>
                  <a:pt x="5823" y="2314"/>
                </a:lnTo>
                <a:lnTo>
                  <a:pt x="5819" y="2304"/>
                </a:lnTo>
                <a:lnTo>
                  <a:pt x="5810" y="2285"/>
                </a:lnTo>
                <a:lnTo>
                  <a:pt x="5802" y="2272"/>
                </a:lnTo>
                <a:lnTo>
                  <a:pt x="5799" y="2265"/>
                </a:lnTo>
                <a:lnTo>
                  <a:pt x="5797" y="2257"/>
                </a:lnTo>
                <a:lnTo>
                  <a:pt x="5794" y="2248"/>
                </a:lnTo>
                <a:lnTo>
                  <a:pt x="5793" y="2236"/>
                </a:lnTo>
                <a:lnTo>
                  <a:pt x="5792" y="2215"/>
                </a:lnTo>
                <a:lnTo>
                  <a:pt x="5793" y="2188"/>
                </a:lnTo>
                <a:lnTo>
                  <a:pt x="5795" y="2156"/>
                </a:lnTo>
                <a:lnTo>
                  <a:pt x="5797" y="2123"/>
                </a:lnTo>
                <a:lnTo>
                  <a:pt x="5803" y="2060"/>
                </a:lnTo>
                <a:lnTo>
                  <a:pt x="5806" y="2020"/>
                </a:lnTo>
                <a:lnTo>
                  <a:pt x="5807" y="1961"/>
                </a:lnTo>
                <a:lnTo>
                  <a:pt x="5806" y="1932"/>
                </a:lnTo>
                <a:lnTo>
                  <a:pt x="5804" y="1904"/>
                </a:lnTo>
                <a:lnTo>
                  <a:pt x="5802" y="1876"/>
                </a:lnTo>
                <a:lnTo>
                  <a:pt x="5798" y="1848"/>
                </a:lnTo>
                <a:lnTo>
                  <a:pt x="5793" y="1820"/>
                </a:lnTo>
                <a:lnTo>
                  <a:pt x="5786" y="1790"/>
                </a:lnTo>
                <a:lnTo>
                  <a:pt x="5782" y="1779"/>
                </a:lnTo>
                <a:lnTo>
                  <a:pt x="5777" y="1767"/>
                </a:lnTo>
                <a:lnTo>
                  <a:pt x="5770" y="1753"/>
                </a:lnTo>
                <a:lnTo>
                  <a:pt x="5761" y="1738"/>
                </a:lnTo>
                <a:lnTo>
                  <a:pt x="5751" y="1722"/>
                </a:lnTo>
                <a:lnTo>
                  <a:pt x="5746" y="1716"/>
                </a:lnTo>
                <a:lnTo>
                  <a:pt x="5740" y="1709"/>
                </a:lnTo>
                <a:lnTo>
                  <a:pt x="5733" y="1704"/>
                </a:lnTo>
                <a:lnTo>
                  <a:pt x="5727" y="1700"/>
                </a:lnTo>
                <a:lnTo>
                  <a:pt x="5654" y="1687"/>
                </a:lnTo>
                <a:lnTo>
                  <a:pt x="5609" y="1645"/>
                </a:lnTo>
                <a:lnTo>
                  <a:pt x="5592" y="1635"/>
                </a:lnTo>
                <a:lnTo>
                  <a:pt x="5574" y="1626"/>
                </a:lnTo>
                <a:lnTo>
                  <a:pt x="5557" y="1619"/>
                </a:lnTo>
                <a:lnTo>
                  <a:pt x="5540" y="1612"/>
                </a:lnTo>
                <a:lnTo>
                  <a:pt x="5523" y="1606"/>
                </a:lnTo>
                <a:lnTo>
                  <a:pt x="5505" y="1601"/>
                </a:lnTo>
                <a:lnTo>
                  <a:pt x="5488" y="1597"/>
                </a:lnTo>
                <a:lnTo>
                  <a:pt x="5471" y="1593"/>
                </a:lnTo>
                <a:lnTo>
                  <a:pt x="5454" y="1590"/>
                </a:lnTo>
                <a:lnTo>
                  <a:pt x="5437" y="1589"/>
                </a:lnTo>
                <a:lnTo>
                  <a:pt x="5420" y="1588"/>
                </a:lnTo>
                <a:lnTo>
                  <a:pt x="5404" y="1587"/>
                </a:lnTo>
                <a:lnTo>
                  <a:pt x="5371" y="1588"/>
                </a:lnTo>
                <a:lnTo>
                  <a:pt x="5339" y="1591"/>
                </a:lnTo>
                <a:lnTo>
                  <a:pt x="5308" y="1597"/>
                </a:lnTo>
                <a:lnTo>
                  <a:pt x="5277" y="1603"/>
                </a:lnTo>
                <a:lnTo>
                  <a:pt x="5249" y="1611"/>
                </a:lnTo>
                <a:lnTo>
                  <a:pt x="5221" y="1619"/>
                </a:lnTo>
                <a:lnTo>
                  <a:pt x="5195" y="1628"/>
                </a:lnTo>
                <a:lnTo>
                  <a:pt x="5171" y="1637"/>
                </a:lnTo>
                <a:lnTo>
                  <a:pt x="5127" y="1654"/>
                </a:lnTo>
                <a:lnTo>
                  <a:pt x="5114" y="1659"/>
                </a:lnTo>
                <a:lnTo>
                  <a:pt x="5100" y="1665"/>
                </a:lnTo>
                <a:lnTo>
                  <a:pt x="5086" y="1672"/>
                </a:lnTo>
                <a:lnTo>
                  <a:pt x="5073" y="1680"/>
                </a:lnTo>
                <a:lnTo>
                  <a:pt x="5061" y="1689"/>
                </a:lnTo>
                <a:lnTo>
                  <a:pt x="5049" y="1698"/>
                </a:lnTo>
                <a:lnTo>
                  <a:pt x="5038" y="1709"/>
                </a:lnTo>
                <a:lnTo>
                  <a:pt x="5027" y="1720"/>
                </a:lnTo>
                <a:lnTo>
                  <a:pt x="5015" y="1732"/>
                </a:lnTo>
                <a:lnTo>
                  <a:pt x="5005" y="1746"/>
                </a:lnTo>
                <a:lnTo>
                  <a:pt x="4996" y="1760"/>
                </a:lnTo>
                <a:lnTo>
                  <a:pt x="4987" y="1775"/>
                </a:lnTo>
                <a:lnTo>
                  <a:pt x="4979" y="1790"/>
                </a:lnTo>
                <a:lnTo>
                  <a:pt x="4971" y="1806"/>
                </a:lnTo>
                <a:lnTo>
                  <a:pt x="4963" y="1825"/>
                </a:lnTo>
                <a:lnTo>
                  <a:pt x="4957" y="1842"/>
                </a:lnTo>
                <a:lnTo>
                  <a:pt x="4951" y="1861"/>
                </a:lnTo>
                <a:lnTo>
                  <a:pt x="4944" y="1881"/>
                </a:lnTo>
                <a:lnTo>
                  <a:pt x="4940" y="1901"/>
                </a:lnTo>
                <a:lnTo>
                  <a:pt x="4936" y="1922"/>
                </a:lnTo>
                <a:lnTo>
                  <a:pt x="4932" y="1944"/>
                </a:lnTo>
                <a:lnTo>
                  <a:pt x="4930" y="1967"/>
                </a:lnTo>
                <a:lnTo>
                  <a:pt x="4928" y="1990"/>
                </a:lnTo>
                <a:lnTo>
                  <a:pt x="4927" y="2014"/>
                </a:lnTo>
                <a:lnTo>
                  <a:pt x="4927" y="2039"/>
                </a:lnTo>
                <a:lnTo>
                  <a:pt x="4927" y="2064"/>
                </a:lnTo>
                <a:lnTo>
                  <a:pt x="4928" y="2091"/>
                </a:lnTo>
                <a:lnTo>
                  <a:pt x="4930" y="2117"/>
                </a:lnTo>
                <a:lnTo>
                  <a:pt x="4933" y="2144"/>
                </a:lnTo>
                <a:lnTo>
                  <a:pt x="4937" y="2173"/>
                </a:lnTo>
                <a:lnTo>
                  <a:pt x="4942" y="2201"/>
                </a:lnTo>
                <a:lnTo>
                  <a:pt x="4948" y="2231"/>
                </a:lnTo>
                <a:lnTo>
                  <a:pt x="4949" y="2240"/>
                </a:lnTo>
                <a:lnTo>
                  <a:pt x="4951" y="2249"/>
                </a:lnTo>
                <a:lnTo>
                  <a:pt x="4949" y="2258"/>
                </a:lnTo>
                <a:lnTo>
                  <a:pt x="4948" y="2265"/>
                </a:lnTo>
                <a:lnTo>
                  <a:pt x="4946" y="2273"/>
                </a:lnTo>
                <a:lnTo>
                  <a:pt x="4944" y="2280"/>
                </a:lnTo>
                <a:lnTo>
                  <a:pt x="4938" y="2292"/>
                </a:lnTo>
                <a:lnTo>
                  <a:pt x="4931" y="2305"/>
                </a:lnTo>
                <a:lnTo>
                  <a:pt x="4926" y="2316"/>
                </a:lnTo>
                <a:lnTo>
                  <a:pt x="4922" y="2327"/>
                </a:lnTo>
                <a:lnTo>
                  <a:pt x="4921" y="2332"/>
                </a:lnTo>
                <a:lnTo>
                  <a:pt x="4921" y="2337"/>
                </a:lnTo>
                <a:lnTo>
                  <a:pt x="4926" y="2399"/>
                </a:lnTo>
                <a:lnTo>
                  <a:pt x="4929" y="2436"/>
                </a:lnTo>
                <a:lnTo>
                  <a:pt x="4934" y="2475"/>
                </a:lnTo>
                <a:lnTo>
                  <a:pt x="4938" y="2494"/>
                </a:lnTo>
                <a:lnTo>
                  <a:pt x="4942" y="2513"/>
                </a:lnTo>
                <a:lnTo>
                  <a:pt x="4947" y="2530"/>
                </a:lnTo>
                <a:lnTo>
                  <a:pt x="4954" y="2546"/>
                </a:lnTo>
                <a:lnTo>
                  <a:pt x="4961" y="2561"/>
                </a:lnTo>
                <a:lnTo>
                  <a:pt x="4969" y="2574"/>
                </a:lnTo>
                <a:lnTo>
                  <a:pt x="4974" y="2579"/>
                </a:lnTo>
                <a:lnTo>
                  <a:pt x="4978" y="2585"/>
                </a:lnTo>
                <a:lnTo>
                  <a:pt x="4984" y="2590"/>
                </a:lnTo>
                <a:lnTo>
                  <a:pt x="4989" y="2594"/>
                </a:lnTo>
                <a:lnTo>
                  <a:pt x="4999" y="2597"/>
                </a:lnTo>
                <a:lnTo>
                  <a:pt x="5015" y="2602"/>
                </a:lnTo>
                <a:lnTo>
                  <a:pt x="5031" y="2605"/>
                </a:lnTo>
                <a:lnTo>
                  <a:pt x="5036" y="2606"/>
                </a:lnTo>
                <a:lnTo>
                  <a:pt x="5038" y="2605"/>
                </a:lnTo>
                <a:lnTo>
                  <a:pt x="5055" y="2792"/>
                </a:lnTo>
                <a:lnTo>
                  <a:pt x="5058" y="2800"/>
                </a:lnTo>
                <a:lnTo>
                  <a:pt x="5062" y="2806"/>
                </a:lnTo>
                <a:lnTo>
                  <a:pt x="5070" y="2818"/>
                </a:lnTo>
                <a:lnTo>
                  <a:pt x="5078" y="2828"/>
                </a:lnTo>
                <a:lnTo>
                  <a:pt x="5087" y="2838"/>
                </a:lnTo>
                <a:lnTo>
                  <a:pt x="5097" y="2849"/>
                </a:lnTo>
                <a:lnTo>
                  <a:pt x="5105" y="2861"/>
                </a:lnTo>
                <a:lnTo>
                  <a:pt x="5109" y="2869"/>
                </a:lnTo>
                <a:lnTo>
                  <a:pt x="5112" y="2877"/>
                </a:lnTo>
                <a:lnTo>
                  <a:pt x="5115" y="2887"/>
                </a:lnTo>
                <a:lnTo>
                  <a:pt x="5117" y="2897"/>
                </a:lnTo>
                <a:lnTo>
                  <a:pt x="5071" y="2908"/>
                </a:lnTo>
                <a:lnTo>
                  <a:pt x="5055" y="2942"/>
                </a:lnTo>
                <a:lnTo>
                  <a:pt x="5036" y="2980"/>
                </a:lnTo>
                <a:lnTo>
                  <a:pt x="5026" y="3000"/>
                </a:lnTo>
                <a:lnTo>
                  <a:pt x="5014" y="3020"/>
                </a:lnTo>
                <a:lnTo>
                  <a:pt x="5002" y="3037"/>
                </a:lnTo>
                <a:lnTo>
                  <a:pt x="4990" y="3052"/>
                </a:lnTo>
                <a:lnTo>
                  <a:pt x="5169" y="3128"/>
                </a:lnTo>
                <a:lnTo>
                  <a:pt x="5371" y="3214"/>
                </a:lnTo>
                <a:lnTo>
                  <a:pt x="5394" y="3224"/>
                </a:lnTo>
                <a:lnTo>
                  <a:pt x="5417" y="3233"/>
                </a:lnTo>
                <a:lnTo>
                  <a:pt x="5467" y="3250"/>
                </a:lnTo>
                <a:lnTo>
                  <a:pt x="5517" y="3267"/>
                </a:lnTo>
                <a:lnTo>
                  <a:pt x="5542" y="3277"/>
                </a:lnTo>
                <a:lnTo>
                  <a:pt x="5567" y="3287"/>
                </a:lnTo>
                <a:lnTo>
                  <a:pt x="5593" y="3299"/>
                </a:lnTo>
                <a:lnTo>
                  <a:pt x="5618" y="3311"/>
                </a:lnTo>
                <a:lnTo>
                  <a:pt x="5642" y="3324"/>
                </a:lnTo>
                <a:lnTo>
                  <a:pt x="5667" y="3338"/>
                </a:lnTo>
                <a:lnTo>
                  <a:pt x="5690" y="3354"/>
                </a:lnTo>
                <a:lnTo>
                  <a:pt x="5712" y="3373"/>
                </a:lnTo>
                <a:lnTo>
                  <a:pt x="5734" y="3392"/>
                </a:lnTo>
                <a:lnTo>
                  <a:pt x="5744" y="3402"/>
                </a:lnTo>
                <a:lnTo>
                  <a:pt x="5754" y="3413"/>
                </a:lnTo>
                <a:lnTo>
                  <a:pt x="5763" y="3425"/>
                </a:lnTo>
                <a:lnTo>
                  <a:pt x="5772" y="3438"/>
                </a:lnTo>
                <a:lnTo>
                  <a:pt x="5780" y="3450"/>
                </a:lnTo>
                <a:lnTo>
                  <a:pt x="5788" y="3463"/>
                </a:lnTo>
                <a:lnTo>
                  <a:pt x="5796" y="3477"/>
                </a:lnTo>
                <a:lnTo>
                  <a:pt x="5803" y="3491"/>
                </a:lnTo>
                <a:lnTo>
                  <a:pt x="5810" y="3507"/>
                </a:lnTo>
                <a:lnTo>
                  <a:pt x="5815" y="3523"/>
                </a:lnTo>
                <a:lnTo>
                  <a:pt x="5821" y="3540"/>
                </a:lnTo>
                <a:lnTo>
                  <a:pt x="5821" y="3558"/>
                </a:lnTo>
                <a:lnTo>
                  <a:pt x="5822" y="3635"/>
                </a:lnTo>
                <a:lnTo>
                  <a:pt x="5824" y="3733"/>
                </a:lnTo>
                <a:lnTo>
                  <a:pt x="5825" y="3764"/>
                </a:lnTo>
                <a:lnTo>
                  <a:pt x="6523" y="3764"/>
                </a:lnTo>
                <a:lnTo>
                  <a:pt x="6524" y="3725"/>
                </a:lnTo>
                <a:lnTo>
                  <a:pt x="6524" y="3679"/>
                </a:lnTo>
                <a:lnTo>
                  <a:pt x="6522" y="3582"/>
                </a:lnTo>
                <a:lnTo>
                  <a:pt x="6519" y="3488"/>
                </a:lnTo>
                <a:lnTo>
                  <a:pt x="6518" y="3416"/>
                </a:lnTo>
                <a:close/>
              </a:path>
            </a:pathLst>
          </a:custGeom>
          <a:solidFill>
            <a:schemeClr val="accent1"/>
          </a:solidFill>
          <a:ln>
            <a:noFill/>
          </a:ln>
        </p:spPr>
        <p:txBody>
          <a:bodyPr lIns="112864" tIns="56432" rIns="112864" bIns="56432"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
        <p:nvSpPr>
          <p:cNvPr id="34" name=" 18"/>
          <p:cNvSpPr/>
          <p:nvPr/>
        </p:nvSpPr>
        <p:spPr bwMode="auto">
          <a:xfrm>
            <a:off x="4110497" y="5014588"/>
            <a:ext cx="431744" cy="503354"/>
          </a:xfrm>
          <a:custGeom>
            <a:avLst/>
            <a:gdLst/>
            <a:ahLst/>
            <a:cxnLst/>
            <a:rect l="0" t="0" r="r" b="b"/>
            <a:pathLst>
              <a:path w="1646238" h="2433638">
                <a:moveTo>
                  <a:pt x="577732" y="161925"/>
                </a:moveTo>
                <a:lnTo>
                  <a:pt x="586070" y="162719"/>
                </a:lnTo>
                <a:lnTo>
                  <a:pt x="593614" y="163910"/>
                </a:lnTo>
                <a:lnTo>
                  <a:pt x="597585" y="164703"/>
                </a:lnTo>
                <a:lnTo>
                  <a:pt x="601953" y="165894"/>
                </a:lnTo>
                <a:lnTo>
                  <a:pt x="605526" y="167482"/>
                </a:lnTo>
                <a:lnTo>
                  <a:pt x="609100" y="169069"/>
                </a:lnTo>
                <a:lnTo>
                  <a:pt x="612674" y="171053"/>
                </a:lnTo>
                <a:lnTo>
                  <a:pt x="616247" y="173435"/>
                </a:lnTo>
                <a:lnTo>
                  <a:pt x="619821" y="176610"/>
                </a:lnTo>
                <a:lnTo>
                  <a:pt x="623394" y="179388"/>
                </a:lnTo>
                <a:lnTo>
                  <a:pt x="626968" y="182563"/>
                </a:lnTo>
                <a:lnTo>
                  <a:pt x="630145" y="186135"/>
                </a:lnTo>
                <a:lnTo>
                  <a:pt x="633321" y="190103"/>
                </a:lnTo>
                <a:lnTo>
                  <a:pt x="636498" y="194469"/>
                </a:lnTo>
                <a:lnTo>
                  <a:pt x="639674" y="199232"/>
                </a:lnTo>
                <a:lnTo>
                  <a:pt x="642454" y="204788"/>
                </a:lnTo>
                <a:lnTo>
                  <a:pt x="645233" y="210344"/>
                </a:lnTo>
                <a:lnTo>
                  <a:pt x="648013" y="216297"/>
                </a:lnTo>
                <a:lnTo>
                  <a:pt x="650792" y="222647"/>
                </a:lnTo>
                <a:lnTo>
                  <a:pt x="653969" y="229394"/>
                </a:lnTo>
                <a:lnTo>
                  <a:pt x="656351" y="237332"/>
                </a:lnTo>
                <a:lnTo>
                  <a:pt x="658733" y="245269"/>
                </a:lnTo>
                <a:lnTo>
                  <a:pt x="838208" y="927100"/>
                </a:lnTo>
                <a:lnTo>
                  <a:pt x="840193" y="928291"/>
                </a:lnTo>
                <a:lnTo>
                  <a:pt x="841781" y="933450"/>
                </a:lnTo>
                <a:lnTo>
                  <a:pt x="899356" y="921941"/>
                </a:lnTo>
                <a:lnTo>
                  <a:pt x="911665" y="922338"/>
                </a:lnTo>
                <a:lnTo>
                  <a:pt x="923180" y="923529"/>
                </a:lnTo>
                <a:lnTo>
                  <a:pt x="935489" y="924719"/>
                </a:lnTo>
                <a:lnTo>
                  <a:pt x="946607" y="926704"/>
                </a:lnTo>
                <a:lnTo>
                  <a:pt x="957725" y="929482"/>
                </a:lnTo>
                <a:lnTo>
                  <a:pt x="969240" y="932657"/>
                </a:lnTo>
                <a:lnTo>
                  <a:pt x="979960" y="936229"/>
                </a:lnTo>
                <a:lnTo>
                  <a:pt x="991078" y="939800"/>
                </a:lnTo>
                <a:lnTo>
                  <a:pt x="1001402" y="944166"/>
                </a:lnTo>
                <a:lnTo>
                  <a:pt x="1011726" y="948929"/>
                </a:lnTo>
                <a:lnTo>
                  <a:pt x="1022049" y="954485"/>
                </a:lnTo>
                <a:lnTo>
                  <a:pt x="1031976" y="960438"/>
                </a:lnTo>
                <a:lnTo>
                  <a:pt x="1041506" y="966788"/>
                </a:lnTo>
                <a:lnTo>
                  <a:pt x="1051432" y="973535"/>
                </a:lnTo>
                <a:lnTo>
                  <a:pt x="1060565" y="980679"/>
                </a:lnTo>
                <a:lnTo>
                  <a:pt x="1069697" y="988616"/>
                </a:lnTo>
                <a:lnTo>
                  <a:pt x="1076050" y="994172"/>
                </a:lnTo>
                <a:lnTo>
                  <a:pt x="1081212" y="999729"/>
                </a:lnTo>
                <a:lnTo>
                  <a:pt x="1086374" y="1005682"/>
                </a:lnTo>
                <a:lnTo>
                  <a:pt x="1090345" y="1012032"/>
                </a:lnTo>
                <a:lnTo>
                  <a:pt x="1126478" y="1071960"/>
                </a:lnTo>
                <a:lnTo>
                  <a:pt x="1183258" y="1074341"/>
                </a:lnTo>
                <a:lnTo>
                  <a:pt x="1184847" y="1075532"/>
                </a:lnTo>
                <a:lnTo>
                  <a:pt x="1199538" y="1077913"/>
                </a:lnTo>
                <a:lnTo>
                  <a:pt x="1214230" y="1081088"/>
                </a:lnTo>
                <a:lnTo>
                  <a:pt x="1228524" y="1085057"/>
                </a:lnTo>
                <a:lnTo>
                  <a:pt x="1242818" y="1089422"/>
                </a:lnTo>
                <a:lnTo>
                  <a:pt x="1256716" y="1094582"/>
                </a:lnTo>
                <a:lnTo>
                  <a:pt x="1271010" y="1100932"/>
                </a:lnTo>
                <a:lnTo>
                  <a:pt x="1284510" y="1106885"/>
                </a:lnTo>
                <a:lnTo>
                  <a:pt x="1298011" y="1114029"/>
                </a:lnTo>
                <a:lnTo>
                  <a:pt x="1310717" y="1121172"/>
                </a:lnTo>
                <a:lnTo>
                  <a:pt x="1323820" y="1129507"/>
                </a:lnTo>
                <a:lnTo>
                  <a:pt x="1336129" y="1137444"/>
                </a:lnTo>
                <a:lnTo>
                  <a:pt x="1348041" y="1146175"/>
                </a:lnTo>
                <a:lnTo>
                  <a:pt x="1359953" y="1155700"/>
                </a:lnTo>
                <a:lnTo>
                  <a:pt x="1371071" y="1165225"/>
                </a:lnTo>
                <a:lnTo>
                  <a:pt x="1381792" y="1175147"/>
                </a:lnTo>
                <a:lnTo>
                  <a:pt x="1392115" y="1185863"/>
                </a:lnTo>
                <a:lnTo>
                  <a:pt x="1408792" y="1204119"/>
                </a:lnTo>
                <a:lnTo>
                  <a:pt x="1424278" y="1223566"/>
                </a:lnTo>
                <a:lnTo>
                  <a:pt x="1439763" y="1243410"/>
                </a:lnTo>
                <a:lnTo>
                  <a:pt x="1454058" y="1263254"/>
                </a:lnTo>
                <a:lnTo>
                  <a:pt x="1467955" y="1283891"/>
                </a:lnTo>
                <a:lnTo>
                  <a:pt x="1480264" y="1305322"/>
                </a:lnTo>
                <a:lnTo>
                  <a:pt x="1492970" y="1327150"/>
                </a:lnTo>
                <a:lnTo>
                  <a:pt x="1504088" y="1348582"/>
                </a:lnTo>
                <a:lnTo>
                  <a:pt x="1505279" y="1351360"/>
                </a:lnTo>
                <a:lnTo>
                  <a:pt x="1506471" y="1352154"/>
                </a:lnTo>
                <a:lnTo>
                  <a:pt x="1508059" y="1352550"/>
                </a:lnTo>
                <a:lnTo>
                  <a:pt x="1518780" y="1353344"/>
                </a:lnTo>
                <a:lnTo>
                  <a:pt x="1528309" y="1355329"/>
                </a:lnTo>
                <a:lnTo>
                  <a:pt x="1537839" y="1357710"/>
                </a:lnTo>
                <a:lnTo>
                  <a:pt x="1546971" y="1360885"/>
                </a:lnTo>
                <a:lnTo>
                  <a:pt x="1555707" y="1364457"/>
                </a:lnTo>
                <a:lnTo>
                  <a:pt x="1563648" y="1368822"/>
                </a:lnTo>
                <a:lnTo>
                  <a:pt x="1571590" y="1373982"/>
                </a:lnTo>
                <a:lnTo>
                  <a:pt x="1578737" y="1379935"/>
                </a:lnTo>
                <a:lnTo>
                  <a:pt x="1585487" y="1385888"/>
                </a:lnTo>
                <a:lnTo>
                  <a:pt x="1591840" y="1392238"/>
                </a:lnTo>
                <a:lnTo>
                  <a:pt x="1597796" y="1398985"/>
                </a:lnTo>
                <a:lnTo>
                  <a:pt x="1603752" y="1406525"/>
                </a:lnTo>
                <a:lnTo>
                  <a:pt x="1608914" y="1413669"/>
                </a:lnTo>
                <a:lnTo>
                  <a:pt x="1613678" y="1421607"/>
                </a:lnTo>
                <a:lnTo>
                  <a:pt x="1618046" y="1429544"/>
                </a:lnTo>
                <a:lnTo>
                  <a:pt x="1622017" y="1437879"/>
                </a:lnTo>
                <a:lnTo>
                  <a:pt x="1625988" y="1446213"/>
                </a:lnTo>
                <a:lnTo>
                  <a:pt x="1629561" y="1454547"/>
                </a:lnTo>
                <a:lnTo>
                  <a:pt x="1632738" y="1463279"/>
                </a:lnTo>
                <a:lnTo>
                  <a:pt x="1635517" y="1471613"/>
                </a:lnTo>
                <a:lnTo>
                  <a:pt x="1637900" y="1479947"/>
                </a:lnTo>
                <a:lnTo>
                  <a:pt x="1639885" y="1488282"/>
                </a:lnTo>
                <a:lnTo>
                  <a:pt x="1641473" y="1497013"/>
                </a:lnTo>
                <a:lnTo>
                  <a:pt x="1643062" y="1504950"/>
                </a:lnTo>
                <a:lnTo>
                  <a:pt x="1644253" y="1512491"/>
                </a:lnTo>
                <a:lnTo>
                  <a:pt x="1645047" y="1520429"/>
                </a:lnTo>
                <a:lnTo>
                  <a:pt x="1645841" y="1527969"/>
                </a:lnTo>
                <a:lnTo>
                  <a:pt x="1646238" y="1534716"/>
                </a:lnTo>
                <a:lnTo>
                  <a:pt x="1646238" y="1541463"/>
                </a:lnTo>
                <a:lnTo>
                  <a:pt x="1646238" y="1548210"/>
                </a:lnTo>
                <a:lnTo>
                  <a:pt x="1645841" y="1553766"/>
                </a:lnTo>
                <a:lnTo>
                  <a:pt x="1645444" y="1558925"/>
                </a:lnTo>
                <a:lnTo>
                  <a:pt x="1643458" y="1570832"/>
                </a:lnTo>
                <a:lnTo>
                  <a:pt x="1642267" y="1583532"/>
                </a:lnTo>
                <a:lnTo>
                  <a:pt x="1641473" y="1595835"/>
                </a:lnTo>
                <a:lnTo>
                  <a:pt x="1640679" y="1608535"/>
                </a:lnTo>
                <a:lnTo>
                  <a:pt x="1634723" y="1749029"/>
                </a:lnTo>
                <a:lnTo>
                  <a:pt x="1628370" y="1889126"/>
                </a:lnTo>
                <a:lnTo>
                  <a:pt x="1627973" y="1902222"/>
                </a:lnTo>
                <a:lnTo>
                  <a:pt x="1626385" y="1915716"/>
                </a:lnTo>
                <a:lnTo>
                  <a:pt x="1625194" y="1928416"/>
                </a:lnTo>
                <a:lnTo>
                  <a:pt x="1623208" y="1941910"/>
                </a:lnTo>
                <a:lnTo>
                  <a:pt x="1621223" y="1954610"/>
                </a:lnTo>
                <a:lnTo>
                  <a:pt x="1618840" y="1968104"/>
                </a:lnTo>
                <a:lnTo>
                  <a:pt x="1616061" y="1980804"/>
                </a:lnTo>
                <a:lnTo>
                  <a:pt x="1612884" y="1993504"/>
                </a:lnTo>
                <a:lnTo>
                  <a:pt x="1604546" y="2026444"/>
                </a:lnTo>
                <a:lnTo>
                  <a:pt x="1595414" y="2058988"/>
                </a:lnTo>
                <a:lnTo>
                  <a:pt x="1586281" y="2091532"/>
                </a:lnTo>
                <a:lnTo>
                  <a:pt x="1577148" y="2123679"/>
                </a:lnTo>
                <a:lnTo>
                  <a:pt x="1579134" y="2125663"/>
                </a:lnTo>
                <a:lnTo>
                  <a:pt x="1617252" y="2294732"/>
                </a:lnTo>
                <a:lnTo>
                  <a:pt x="1571590" y="2303463"/>
                </a:lnTo>
                <a:lnTo>
                  <a:pt x="1487411" y="2318147"/>
                </a:lnTo>
                <a:lnTo>
                  <a:pt x="1251951" y="2359026"/>
                </a:lnTo>
                <a:lnTo>
                  <a:pt x="1000608" y="2402285"/>
                </a:lnTo>
                <a:lnTo>
                  <a:pt x="897370" y="2420541"/>
                </a:lnTo>
                <a:lnTo>
                  <a:pt x="824310" y="2433638"/>
                </a:lnTo>
                <a:lnTo>
                  <a:pt x="785398" y="2236391"/>
                </a:lnTo>
                <a:lnTo>
                  <a:pt x="781030" y="2228851"/>
                </a:lnTo>
                <a:lnTo>
                  <a:pt x="776662" y="2221707"/>
                </a:lnTo>
                <a:lnTo>
                  <a:pt x="771897" y="2214563"/>
                </a:lnTo>
                <a:lnTo>
                  <a:pt x="767133" y="2207816"/>
                </a:lnTo>
                <a:lnTo>
                  <a:pt x="761574" y="2201069"/>
                </a:lnTo>
                <a:lnTo>
                  <a:pt x="756015" y="2194719"/>
                </a:lnTo>
                <a:lnTo>
                  <a:pt x="750456" y="2188369"/>
                </a:lnTo>
                <a:lnTo>
                  <a:pt x="744897" y="2182416"/>
                </a:lnTo>
                <a:lnTo>
                  <a:pt x="738544" y="2176463"/>
                </a:lnTo>
                <a:lnTo>
                  <a:pt x="732191" y="2170907"/>
                </a:lnTo>
                <a:lnTo>
                  <a:pt x="725441" y="2165351"/>
                </a:lnTo>
                <a:lnTo>
                  <a:pt x="719088" y="2159794"/>
                </a:lnTo>
                <a:lnTo>
                  <a:pt x="711940" y="2155032"/>
                </a:lnTo>
                <a:lnTo>
                  <a:pt x="704396" y="2149873"/>
                </a:lnTo>
                <a:lnTo>
                  <a:pt x="697249" y="2145507"/>
                </a:lnTo>
                <a:lnTo>
                  <a:pt x="689705" y="2141141"/>
                </a:lnTo>
                <a:lnTo>
                  <a:pt x="678984" y="2135585"/>
                </a:lnTo>
                <a:lnTo>
                  <a:pt x="668660" y="2130029"/>
                </a:lnTo>
                <a:lnTo>
                  <a:pt x="648807" y="2118519"/>
                </a:lnTo>
                <a:lnTo>
                  <a:pt x="630145" y="2106216"/>
                </a:lnTo>
                <a:lnTo>
                  <a:pt x="611482" y="2093119"/>
                </a:lnTo>
                <a:lnTo>
                  <a:pt x="593217" y="2080022"/>
                </a:lnTo>
                <a:lnTo>
                  <a:pt x="576144" y="2065735"/>
                </a:lnTo>
                <a:lnTo>
                  <a:pt x="559070" y="2051447"/>
                </a:lnTo>
                <a:lnTo>
                  <a:pt x="543187" y="2035969"/>
                </a:lnTo>
                <a:lnTo>
                  <a:pt x="526907" y="2020491"/>
                </a:lnTo>
                <a:lnTo>
                  <a:pt x="511422" y="2004616"/>
                </a:lnTo>
                <a:lnTo>
                  <a:pt x="496333" y="1988344"/>
                </a:lnTo>
                <a:lnTo>
                  <a:pt x="481245" y="1971676"/>
                </a:lnTo>
                <a:lnTo>
                  <a:pt x="466951" y="1954610"/>
                </a:lnTo>
                <a:lnTo>
                  <a:pt x="452259" y="1937147"/>
                </a:lnTo>
                <a:lnTo>
                  <a:pt x="424067" y="1902222"/>
                </a:lnTo>
                <a:lnTo>
                  <a:pt x="418111" y="1894285"/>
                </a:lnTo>
                <a:lnTo>
                  <a:pt x="412552" y="1886744"/>
                </a:lnTo>
                <a:lnTo>
                  <a:pt x="401435" y="1870472"/>
                </a:lnTo>
                <a:lnTo>
                  <a:pt x="391508" y="1853804"/>
                </a:lnTo>
                <a:lnTo>
                  <a:pt x="381978" y="1837532"/>
                </a:lnTo>
                <a:lnTo>
                  <a:pt x="372846" y="1820069"/>
                </a:lnTo>
                <a:lnTo>
                  <a:pt x="364110" y="1803401"/>
                </a:lnTo>
                <a:lnTo>
                  <a:pt x="356169" y="1785541"/>
                </a:lnTo>
                <a:lnTo>
                  <a:pt x="348228" y="1768079"/>
                </a:lnTo>
                <a:lnTo>
                  <a:pt x="332345" y="1733551"/>
                </a:lnTo>
                <a:lnTo>
                  <a:pt x="324404" y="1716485"/>
                </a:lnTo>
                <a:lnTo>
                  <a:pt x="316065" y="1699022"/>
                </a:lnTo>
                <a:lnTo>
                  <a:pt x="307727" y="1682354"/>
                </a:lnTo>
                <a:lnTo>
                  <a:pt x="298991" y="1666082"/>
                </a:lnTo>
                <a:lnTo>
                  <a:pt x="289462" y="1649413"/>
                </a:lnTo>
                <a:lnTo>
                  <a:pt x="279535" y="1633935"/>
                </a:lnTo>
                <a:lnTo>
                  <a:pt x="275962" y="1624410"/>
                </a:lnTo>
                <a:lnTo>
                  <a:pt x="271594" y="1614885"/>
                </a:lnTo>
                <a:lnTo>
                  <a:pt x="266829" y="1605360"/>
                </a:lnTo>
                <a:lnTo>
                  <a:pt x="261667" y="1595835"/>
                </a:lnTo>
                <a:lnTo>
                  <a:pt x="256505" y="1586310"/>
                </a:lnTo>
                <a:lnTo>
                  <a:pt x="250946" y="1577182"/>
                </a:lnTo>
                <a:lnTo>
                  <a:pt x="239431" y="1558132"/>
                </a:lnTo>
                <a:lnTo>
                  <a:pt x="227122" y="1539479"/>
                </a:lnTo>
                <a:lnTo>
                  <a:pt x="214813" y="1521619"/>
                </a:lnTo>
                <a:lnTo>
                  <a:pt x="190592" y="1486694"/>
                </a:lnTo>
                <a:lnTo>
                  <a:pt x="185827" y="1479154"/>
                </a:lnTo>
                <a:lnTo>
                  <a:pt x="181063" y="1470422"/>
                </a:lnTo>
                <a:lnTo>
                  <a:pt x="170342" y="1450579"/>
                </a:lnTo>
                <a:lnTo>
                  <a:pt x="164783" y="1441054"/>
                </a:lnTo>
                <a:lnTo>
                  <a:pt x="159224" y="1431132"/>
                </a:lnTo>
                <a:lnTo>
                  <a:pt x="156444" y="1427163"/>
                </a:lnTo>
                <a:lnTo>
                  <a:pt x="153268" y="1423194"/>
                </a:lnTo>
                <a:lnTo>
                  <a:pt x="149694" y="1419622"/>
                </a:lnTo>
                <a:lnTo>
                  <a:pt x="146518" y="1416447"/>
                </a:lnTo>
                <a:lnTo>
                  <a:pt x="143738" y="1413272"/>
                </a:lnTo>
                <a:lnTo>
                  <a:pt x="140959" y="1409304"/>
                </a:lnTo>
                <a:lnTo>
                  <a:pt x="138576" y="1404541"/>
                </a:lnTo>
                <a:lnTo>
                  <a:pt x="136591" y="1398985"/>
                </a:lnTo>
                <a:lnTo>
                  <a:pt x="134209" y="1393429"/>
                </a:lnTo>
                <a:lnTo>
                  <a:pt x="132620" y="1387475"/>
                </a:lnTo>
                <a:lnTo>
                  <a:pt x="129047" y="1373982"/>
                </a:lnTo>
                <a:lnTo>
                  <a:pt x="125870" y="1360488"/>
                </a:lnTo>
                <a:lnTo>
                  <a:pt x="122694" y="1346994"/>
                </a:lnTo>
                <a:lnTo>
                  <a:pt x="120311" y="1335485"/>
                </a:lnTo>
                <a:lnTo>
                  <a:pt x="117532" y="1325563"/>
                </a:lnTo>
                <a:lnTo>
                  <a:pt x="109194" y="1300560"/>
                </a:lnTo>
                <a:lnTo>
                  <a:pt x="100458" y="1276350"/>
                </a:lnTo>
                <a:lnTo>
                  <a:pt x="95296" y="1264047"/>
                </a:lnTo>
                <a:lnTo>
                  <a:pt x="90531" y="1252538"/>
                </a:lnTo>
                <a:lnTo>
                  <a:pt x="85767" y="1241425"/>
                </a:lnTo>
                <a:lnTo>
                  <a:pt x="80208" y="1229916"/>
                </a:lnTo>
                <a:lnTo>
                  <a:pt x="77031" y="1223566"/>
                </a:lnTo>
                <a:lnTo>
                  <a:pt x="73458" y="1217216"/>
                </a:lnTo>
                <a:lnTo>
                  <a:pt x="65119" y="1203722"/>
                </a:lnTo>
                <a:lnTo>
                  <a:pt x="55987" y="1190625"/>
                </a:lnTo>
                <a:lnTo>
                  <a:pt x="46457" y="1177132"/>
                </a:lnTo>
                <a:lnTo>
                  <a:pt x="26207" y="1150938"/>
                </a:lnTo>
                <a:lnTo>
                  <a:pt x="6353" y="1125538"/>
                </a:lnTo>
                <a:lnTo>
                  <a:pt x="3574" y="1121172"/>
                </a:lnTo>
                <a:lnTo>
                  <a:pt x="1589" y="1116410"/>
                </a:lnTo>
                <a:lnTo>
                  <a:pt x="397" y="1111250"/>
                </a:lnTo>
                <a:lnTo>
                  <a:pt x="0" y="1106091"/>
                </a:lnTo>
                <a:lnTo>
                  <a:pt x="0" y="1100535"/>
                </a:lnTo>
                <a:lnTo>
                  <a:pt x="794" y="1094582"/>
                </a:lnTo>
                <a:lnTo>
                  <a:pt x="1986" y="1088629"/>
                </a:lnTo>
                <a:lnTo>
                  <a:pt x="3574" y="1083072"/>
                </a:lnTo>
                <a:lnTo>
                  <a:pt x="5559" y="1077516"/>
                </a:lnTo>
                <a:lnTo>
                  <a:pt x="8339" y="1071960"/>
                </a:lnTo>
                <a:lnTo>
                  <a:pt x="11118" y="1066404"/>
                </a:lnTo>
                <a:lnTo>
                  <a:pt x="14295" y="1061641"/>
                </a:lnTo>
                <a:lnTo>
                  <a:pt x="17868" y="1056879"/>
                </a:lnTo>
                <a:lnTo>
                  <a:pt x="21045" y="1052910"/>
                </a:lnTo>
                <a:lnTo>
                  <a:pt x="24618" y="1048941"/>
                </a:lnTo>
                <a:lnTo>
                  <a:pt x="28192" y="1045766"/>
                </a:lnTo>
                <a:lnTo>
                  <a:pt x="33751" y="1041400"/>
                </a:lnTo>
                <a:lnTo>
                  <a:pt x="39310" y="1037432"/>
                </a:lnTo>
                <a:lnTo>
                  <a:pt x="45663" y="1034257"/>
                </a:lnTo>
                <a:lnTo>
                  <a:pt x="52016" y="1031479"/>
                </a:lnTo>
                <a:lnTo>
                  <a:pt x="58369" y="1029097"/>
                </a:lnTo>
                <a:lnTo>
                  <a:pt x="64722" y="1027113"/>
                </a:lnTo>
                <a:lnTo>
                  <a:pt x="71869" y="1025922"/>
                </a:lnTo>
                <a:lnTo>
                  <a:pt x="78619" y="1024732"/>
                </a:lnTo>
                <a:lnTo>
                  <a:pt x="85767" y="1023938"/>
                </a:lnTo>
                <a:lnTo>
                  <a:pt x="92517" y="1023541"/>
                </a:lnTo>
                <a:lnTo>
                  <a:pt x="100061" y="1023938"/>
                </a:lnTo>
                <a:lnTo>
                  <a:pt x="107208" y="1024335"/>
                </a:lnTo>
                <a:lnTo>
                  <a:pt x="114355" y="1024732"/>
                </a:lnTo>
                <a:lnTo>
                  <a:pt x="121503" y="1025922"/>
                </a:lnTo>
                <a:lnTo>
                  <a:pt x="129047" y="1027510"/>
                </a:lnTo>
                <a:lnTo>
                  <a:pt x="136194" y="1029097"/>
                </a:lnTo>
                <a:lnTo>
                  <a:pt x="143341" y="1031082"/>
                </a:lnTo>
                <a:lnTo>
                  <a:pt x="150488" y="1033066"/>
                </a:lnTo>
                <a:lnTo>
                  <a:pt x="157636" y="1035844"/>
                </a:lnTo>
                <a:lnTo>
                  <a:pt x="164783" y="1038622"/>
                </a:lnTo>
                <a:lnTo>
                  <a:pt x="171533" y="1041400"/>
                </a:lnTo>
                <a:lnTo>
                  <a:pt x="177886" y="1044972"/>
                </a:lnTo>
                <a:lnTo>
                  <a:pt x="185033" y="1048544"/>
                </a:lnTo>
                <a:lnTo>
                  <a:pt x="191386" y="1052116"/>
                </a:lnTo>
                <a:lnTo>
                  <a:pt x="197739" y="1055688"/>
                </a:lnTo>
                <a:lnTo>
                  <a:pt x="203695" y="1059657"/>
                </a:lnTo>
                <a:lnTo>
                  <a:pt x="209651" y="1064022"/>
                </a:lnTo>
                <a:lnTo>
                  <a:pt x="215210" y="1067991"/>
                </a:lnTo>
                <a:lnTo>
                  <a:pt x="220769" y="1072754"/>
                </a:lnTo>
                <a:lnTo>
                  <a:pt x="225534" y="1077516"/>
                </a:lnTo>
                <a:lnTo>
                  <a:pt x="230299" y="1081882"/>
                </a:lnTo>
                <a:lnTo>
                  <a:pt x="235064" y="1086644"/>
                </a:lnTo>
                <a:lnTo>
                  <a:pt x="239828" y="1092200"/>
                </a:lnTo>
                <a:lnTo>
                  <a:pt x="244593" y="1097757"/>
                </a:lnTo>
                <a:lnTo>
                  <a:pt x="252932" y="1109663"/>
                </a:lnTo>
                <a:lnTo>
                  <a:pt x="260873" y="1121966"/>
                </a:lnTo>
                <a:lnTo>
                  <a:pt x="268814" y="1135063"/>
                </a:lnTo>
                <a:lnTo>
                  <a:pt x="283903" y="1160463"/>
                </a:lnTo>
                <a:lnTo>
                  <a:pt x="291447" y="1173163"/>
                </a:lnTo>
                <a:lnTo>
                  <a:pt x="299388" y="1185069"/>
                </a:lnTo>
                <a:lnTo>
                  <a:pt x="306139" y="1195785"/>
                </a:lnTo>
                <a:lnTo>
                  <a:pt x="312889" y="1206897"/>
                </a:lnTo>
                <a:lnTo>
                  <a:pt x="327580" y="1230710"/>
                </a:lnTo>
                <a:lnTo>
                  <a:pt x="342272" y="1255713"/>
                </a:lnTo>
                <a:lnTo>
                  <a:pt x="357757" y="1281113"/>
                </a:lnTo>
                <a:lnTo>
                  <a:pt x="365699" y="1293416"/>
                </a:lnTo>
                <a:lnTo>
                  <a:pt x="373640" y="1305719"/>
                </a:lnTo>
                <a:lnTo>
                  <a:pt x="382375" y="1317229"/>
                </a:lnTo>
                <a:lnTo>
                  <a:pt x="390714" y="1328738"/>
                </a:lnTo>
                <a:lnTo>
                  <a:pt x="399846" y="1339454"/>
                </a:lnTo>
                <a:lnTo>
                  <a:pt x="409376" y="1348979"/>
                </a:lnTo>
                <a:lnTo>
                  <a:pt x="418905" y="1358504"/>
                </a:lnTo>
                <a:lnTo>
                  <a:pt x="423670" y="1362472"/>
                </a:lnTo>
                <a:lnTo>
                  <a:pt x="428832" y="1366441"/>
                </a:lnTo>
                <a:lnTo>
                  <a:pt x="437171" y="1372791"/>
                </a:lnTo>
                <a:lnTo>
                  <a:pt x="445112" y="1378744"/>
                </a:lnTo>
                <a:lnTo>
                  <a:pt x="453450" y="1383904"/>
                </a:lnTo>
                <a:lnTo>
                  <a:pt x="462186" y="1388666"/>
                </a:lnTo>
                <a:lnTo>
                  <a:pt x="470921" y="1392635"/>
                </a:lnTo>
                <a:lnTo>
                  <a:pt x="479260" y="1396207"/>
                </a:lnTo>
                <a:lnTo>
                  <a:pt x="488789" y="1399382"/>
                </a:lnTo>
                <a:lnTo>
                  <a:pt x="497525" y="1402160"/>
                </a:lnTo>
                <a:lnTo>
                  <a:pt x="506657" y="1404144"/>
                </a:lnTo>
                <a:lnTo>
                  <a:pt x="516187" y="1405732"/>
                </a:lnTo>
                <a:lnTo>
                  <a:pt x="525716" y="1407319"/>
                </a:lnTo>
                <a:lnTo>
                  <a:pt x="535246" y="1408113"/>
                </a:lnTo>
                <a:lnTo>
                  <a:pt x="545172" y="1408113"/>
                </a:lnTo>
                <a:lnTo>
                  <a:pt x="555099" y="1407716"/>
                </a:lnTo>
                <a:lnTo>
                  <a:pt x="565423" y="1406922"/>
                </a:lnTo>
                <a:lnTo>
                  <a:pt x="575746" y="1404938"/>
                </a:lnTo>
                <a:lnTo>
                  <a:pt x="578923" y="1404541"/>
                </a:lnTo>
                <a:lnTo>
                  <a:pt x="582497" y="1402954"/>
                </a:lnTo>
                <a:lnTo>
                  <a:pt x="586467" y="1401366"/>
                </a:lnTo>
                <a:lnTo>
                  <a:pt x="590041" y="1398985"/>
                </a:lnTo>
                <a:lnTo>
                  <a:pt x="594012" y="1395810"/>
                </a:lnTo>
                <a:lnTo>
                  <a:pt x="597585" y="1392635"/>
                </a:lnTo>
                <a:lnTo>
                  <a:pt x="601556" y="1389460"/>
                </a:lnTo>
                <a:lnTo>
                  <a:pt x="604335" y="1385491"/>
                </a:lnTo>
                <a:lnTo>
                  <a:pt x="609894" y="1379141"/>
                </a:lnTo>
                <a:lnTo>
                  <a:pt x="614659" y="1372394"/>
                </a:lnTo>
                <a:lnTo>
                  <a:pt x="619424" y="1365647"/>
                </a:lnTo>
                <a:lnTo>
                  <a:pt x="623394" y="1358900"/>
                </a:lnTo>
                <a:lnTo>
                  <a:pt x="627762" y="1352154"/>
                </a:lnTo>
                <a:lnTo>
                  <a:pt x="631336" y="1344613"/>
                </a:lnTo>
                <a:lnTo>
                  <a:pt x="634512" y="1337469"/>
                </a:lnTo>
                <a:lnTo>
                  <a:pt x="637292" y="1330325"/>
                </a:lnTo>
                <a:lnTo>
                  <a:pt x="640071" y="1323182"/>
                </a:lnTo>
                <a:lnTo>
                  <a:pt x="642057" y="1315244"/>
                </a:lnTo>
                <a:lnTo>
                  <a:pt x="644042" y="1307704"/>
                </a:lnTo>
                <a:lnTo>
                  <a:pt x="645233" y="1299766"/>
                </a:lnTo>
                <a:lnTo>
                  <a:pt x="646424" y="1291829"/>
                </a:lnTo>
                <a:lnTo>
                  <a:pt x="647218" y="1283891"/>
                </a:lnTo>
                <a:lnTo>
                  <a:pt x="647616" y="1275557"/>
                </a:lnTo>
                <a:lnTo>
                  <a:pt x="648013" y="1267619"/>
                </a:lnTo>
                <a:lnTo>
                  <a:pt x="647616" y="1259682"/>
                </a:lnTo>
                <a:lnTo>
                  <a:pt x="647218" y="1252538"/>
                </a:lnTo>
                <a:lnTo>
                  <a:pt x="646424" y="1245394"/>
                </a:lnTo>
                <a:lnTo>
                  <a:pt x="645233" y="1237457"/>
                </a:lnTo>
                <a:lnTo>
                  <a:pt x="466951" y="280988"/>
                </a:lnTo>
                <a:lnTo>
                  <a:pt x="465362" y="271463"/>
                </a:lnTo>
                <a:lnTo>
                  <a:pt x="464568" y="263128"/>
                </a:lnTo>
                <a:lnTo>
                  <a:pt x="464568" y="254397"/>
                </a:lnTo>
                <a:lnTo>
                  <a:pt x="464965" y="246857"/>
                </a:lnTo>
                <a:lnTo>
                  <a:pt x="465759" y="239316"/>
                </a:lnTo>
                <a:lnTo>
                  <a:pt x="467348" y="232569"/>
                </a:lnTo>
                <a:lnTo>
                  <a:pt x="468936" y="225822"/>
                </a:lnTo>
                <a:lnTo>
                  <a:pt x="471318" y="219869"/>
                </a:lnTo>
                <a:lnTo>
                  <a:pt x="473701" y="214313"/>
                </a:lnTo>
                <a:lnTo>
                  <a:pt x="476480" y="209153"/>
                </a:lnTo>
                <a:lnTo>
                  <a:pt x="479657" y="204391"/>
                </a:lnTo>
                <a:lnTo>
                  <a:pt x="482833" y="199628"/>
                </a:lnTo>
                <a:lnTo>
                  <a:pt x="486407" y="195263"/>
                </a:lnTo>
                <a:lnTo>
                  <a:pt x="490775" y="191691"/>
                </a:lnTo>
                <a:lnTo>
                  <a:pt x="494348" y="188119"/>
                </a:lnTo>
                <a:lnTo>
                  <a:pt x="498319" y="184944"/>
                </a:lnTo>
                <a:lnTo>
                  <a:pt x="502289" y="182166"/>
                </a:lnTo>
                <a:lnTo>
                  <a:pt x="506657" y="179785"/>
                </a:lnTo>
                <a:lnTo>
                  <a:pt x="514201" y="175419"/>
                </a:lnTo>
                <a:lnTo>
                  <a:pt x="522143" y="171450"/>
                </a:lnTo>
                <a:lnTo>
                  <a:pt x="528893" y="169069"/>
                </a:lnTo>
                <a:lnTo>
                  <a:pt x="534849" y="167482"/>
                </a:lnTo>
                <a:lnTo>
                  <a:pt x="539614" y="166291"/>
                </a:lnTo>
                <a:lnTo>
                  <a:pt x="543981" y="165497"/>
                </a:lnTo>
                <a:lnTo>
                  <a:pt x="552320" y="163910"/>
                </a:lnTo>
                <a:lnTo>
                  <a:pt x="561055" y="162719"/>
                </a:lnTo>
                <a:lnTo>
                  <a:pt x="569393" y="162322"/>
                </a:lnTo>
                <a:lnTo>
                  <a:pt x="577732" y="161925"/>
                </a:lnTo>
                <a:close/>
                <a:moveTo>
                  <a:pt x="576263" y="0"/>
                </a:moveTo>
                <a:lnTo>
                  <a:pt x="594539" y="397"/>
                </a:lnTo>
                <a:lnTo>
                  <a:pt x="612419" y="1589"/>
                </a:lnTo>
                <a:lnTo>
                  <a:pt x="630298" y="3973"/>
                </a:lnTo>
                <a:lnTo>
                  <a:pt x="647780" y="7151"/>
                </a:lnTo>
                <a:lnTo>
                  <a:pt x="664864" y="10727"/>
                </a:lnTo>
                <a:lnTo>
                  <a:pt x="681551" y="15098"/>
                </a:lnTo>
                <a:lnTo>
                  <a:pt x="697841" y="20263"/>
                </a:lnTo>
                <a:lnTo>
                  <a:pt x="714131" y="26620"/>
                </a:lnTo>
                <a:lnTo>
                  <a:pt x="729626" y="33374"/>
                </a:lnTo>
                <a:lnTo>
                  <a:pt x="745122" y="41321"/>
                </a:lnTo>
                <a:lnTo>
                  <a:pt x="759822" y="50062"/>
                </a:lnTo>
                <a:lnTo>
                  <a:pt x="774920" y="59200"/>
                </a:lnTo>
                <a:lnTo>
                  <a:pt x="788826" y="69530"/>
                </a:lnTo>
                <a:lnTo>
                  <a:pt x="803130" y="80655"/>
                </a:lnTo>
                <a:lnTo>
                  <a:pt x="816638" y="92575"/>
                </a:lnTo>
                <a:lnTo>
                  <a:pt x="830147" y="105289"/>
                </a:lnTo>
                <a:lnTo>
                  <a:pt x="842464" y="118798"/>
                </a:lnTo>
                <a:lnTo>
                  <a:pt x="854780" y="132307"/>
                </a:lnTo>
                <a:lnTo>
                  <a:pt x="865508" y="146610"/>
                </a:lnTo>
                <a:lnTo>
                  <a:pt x="876235" y="160516"/>
                </a:lnTo>
                <a:lnTo>
                  <a:pt x="885374" y="175615"/>
                </a:lnTo>
                <a:lnTo>
                  <a:pt x="894115" y="190315"/>
                </a:lnTo>
                <a:lnTo>
                  <a:pt x="901664" y="205811"/>
                </a:lnTo>
                <a:lnTo>
                  <a:pt x="908815" y="221306"/>
                </a:lnTo>
                <a:lnTo>
                  <a:pt x="915172" y="237596"/>
                </a:lnTo>
                <a:lnTo>
                  <a:pt x="920337" y="253886"/>
                </a:lnTo>
                <a:lnTo>
                  <a:pt x="924708" y="270574"/>
                </a:lnTo>
                <a:lnTo>
                  <a:pt x="928284" y="287658"/>
                </a:lnTo>
                <a:lnTo>
                  <a:pt x="931462" y="304743"/>
                </a:lnTo>
                <a:lnTo>
                  <a:pt x="933449" y="322622"/>
                </a:lnTo>
                <a:lnTo>
                  <a:pt x="934641" y="340502"/>
                </a:lnTo>
                <a:lnTo>
                  <a:pt x="935038" y="359175"/>
                </a:lnTo>
                <a:lnTo>
                  <a:pt x="934641" y="377452"/>
                </a:lnTo>
                <a:lnTo>
                  <a:pt x="933449" y="395331"/>
                </a:lnTo>
                <a:lnTo>
                  <a:pt x="931462" y="413211"/>
                </a:lnTo>
                <a:lnTo>
                  <a:pt x="928284" y="430693"/>
                </a:lnTo>
                <a:lnTo>
                  <a:pt x="924708" y="447777"/>
                </a:lnTo>
                <a:lnTo>
                  <a:pt x="920337" y="464465"/>
                </a:lnTo>
                <a:lnTo>
                  <a:pt x="915172" y="480755"/>
                </a:lnTo>
                <a:lnTo>
                  <a:pt x="908815" y="496647"/>
                </a:lnTo>
                <a:lnTo>
                  <a:pt x="901664" y="512540"/>
                </a:lnTo>
                <a:lnTo>
                  <a:pt x="894115" y="527638"/>
                </a:lnTo>
                <a:lnTo>
                  <a:pt x="885374" y="543134"/>
                </a:lnTo>
                <a:lnTo>
                  <a:pt x="876235" y="557437"/>
                </a:lnTo>
                <a:lnTo>
                  <a:pt x="865508" y="572138"/>
                </a:lnTo>
                <a:lnTo>
                  <a:pt x="854780" y="585647"/>
                </a:lnTo>
                <a:lnTo>
                  <a:pt x="842464" y="599553"/>
                </a:lnTo>
                <a:lnTo>
                  <a:pt x="830147" y="612664"/>
                </a:lnTo>
                <a:lnTo>
                  <a:pt x="830147" y="613061"/>
                </a:lnTo>
                <a:lnTo>
                  <a:pt x="822201" y="620611"/>
                </a:lnTo>
                <a:lnTo>
                  <a:pt x="813857" y="628160"/>
                </a:lnTo>
                <a:lnTo>
                  <a:pt x="805911" y="634914"/>
                </a:lnTo>
                <a:lnTo>
                  <a:pt x="797964" y="641668"/>
                </a:lnTo>
                <a:lnTo>
                  <a:pt x="791607" y="619419"/>
                </a:lnTo>
                <a:lnTo>
                  <a:pt x="785250" y="597963"/>
                </a:lnTo>
                <a:lnTo>
                  <a:pt x="778496" y="576111"/>
                </a:lnTo>
                <a:lnTo>
                  <a:pt x="771344" y="553861"/>
                </a:lnTo>
                <a:lnTo>
                  <a:pt x="780880" y="543928"/>
                </a:lnTo>
                <a:lnTo>
                  <a:pt x="790018" y="533201"/>
                </a:lnTo>
                <a:lnTo>
                  <a:pt x="798759" y="522473"/>
                </a:lnTo>
                <a:lnTo>
                  <a:pt x="806705" y="511745"/>
                </a:lnTo>
                <a:lnTo>
                  <a:pt x="813857" y="500223"/>
                </a:lnTo>
                <a:lnTo>
                  <a:pt x="820611" y="488701"/>
                </a:lnTo>
                <a:lnTo>
                  <a:pt x="826571" y="476782"/>
                </a:lnTo>
                <a:lnTo>
                  <a:pt x="831736" y="464862"/>
                </a:lnTo>
                <a:lnTo>
                  <a:pt x="836504" y="452545"/>
                </a:lnTo>
                <a:lnTo>
                  <a:pt x="840477" y="439831"/>
                </a:lnTo>
                <a:lnTo>
                  <a:pt x="844053" y="427117"/>
                </a:lnTo>
                <a:lnTo>
                  <a:pt x="846834" y="414005"/>
                </a:lnTo>
                <a:lnTo>
                  <a:pt x="849218" y="400894"/>
                </a:lnTo>
                <a:lnTo>
                  <a:pt x="850807" y="386988"/>
                </a:lnTo>
                <a:lnTo>
                  <a:pt x="851602" y="373479"/>
                </a:lnTo>
                <a:lnTo>
                  <a:pt x="851999" y="359175"/>
                </a:lnTo>
                <a:lnTo>
                  <a:pt x="851602" y="344872"/>
                </a:lnTo>
                <a:lnTo>
                  <a:pt x="850807" y="330966"/>
                </a:lnTo>
                <a:lnTo>
                  <a:pt x="849218" y="317457"/>
                </a:lnTo>
                <a:lnTo>
                  <a:pt x="846834" y="303948"/>
                </a:lnTo>
                <a:lnTo>
                  <a:pt x="844053" y="291234"/>
                </a:lnTo>
                <a:lnTo>
                  <a:pt x="840477" y="278123"/>
                </a:lnTo>
                <a:lnTo>
                  <a:pt x="836504" y="265806"/>
                </a:lnTo>
                <a:lnTo>
                  <a:pt x="831736" y="253092"/>
                </a:lnTo>
                <a:lnTo>
                  <a:pt x="826571" y="241172"/>
                </a:lnTo>
                <a:lnTo>
                  <a:pt x="820611" y="229253"/>
                </a:lnTo>
                <a:lnTo>
                  <a:pt x="813460" y="217730"/>
                </a:lnTo>
                <a:lnTo>
                  <a:pt x="806308" y="206605"/>
                </a:lnTo>
                <a:lnTo>
                  <a:pt x="798759" y="195481"/>
                </a:lnTo>
                <a:lnTo>
                  <a:pt x="789621" y="185150"/>
                </a:lnTo>
                <a:lnTo>
                  <a:pt x="780880" y="174820"/>
                </a:lnTo>
                <a:lnTo>
                  <a:pt x="770947" y="164092"/>
                </a:lnTo>
                <a:lnTo>
                  <a:pt x="760617" y="154556"/>
                </a:lnTo>
                <a:lnTo>
                  <a:pt x="750287" y="145021"/>
                </a:lnTo>
                <a:lnTo>
                  <a:pt x="739559" y="136677"/>
                </a:lnTo>
                <a:lnTo>
                  <a:pt x="728434" y="129128"/>
                </a:lnTo>
                <a:lnTo>
                  <a:pt x="717310" y="121976"/>
                </a:lnTo>
                <a:lnTo>
                  <a:pt x="705788" y="114825"/>
                </a:lnTo>
                <a:lnTo>
                  <a:pt x="693868" y="108865"/>
                </a:lnTo>
                <a:lnTo>
                  <a:pt x="682346" y="103700"/>
                </a:lnTo>
                <a:lnTo>
                  <a:pt x="669632" y="98932"/>
                </a:lnTo>
                <a:lnTo>
                  <a:pt x="657315" y="94959"/>
                </a:lnTo>
                <a:lnTo>
                  <a:pt x="644204" y="91383"/>
                </a:lnTo>
                <a:lnTo>
                  <a:pt x="631490" y="88204"/>
                </a:lnTo>
                <a:lnTo>
                  <a:pt x="617584" y="86218"/>
                </a:lnTo>
                <a:lnTo>
                  <a:pt x="604472" y="84628"/>
                </a:lnTo>
                <a:lnTo>
                  <a:pt x="590169" y="83436"/>
                </a:lnTo>
                <a:lnTo>
                  <a:pt x="576263" y="83436"/>
                </a:lnTo>
                <a:lnTo>
                  <a:pt x="561960" y="83436"/>
                </a:lnTo>
                <a:lnTo>
                  <a:pt x="548451" y="84628"/>
                </a:lnTo>
                <a:lnTo>
                  <a:pt x="534545" y="86218"/>
                </a:lnTo>
                <a:lnTo>
                  <a:pt x="521434" y="88204"/>
                </a:lnTo>
                <a:lnTo>
                  <a:pt x="507925" y="91383"/>
                </a:lnTo>
                <a:lnTo>
                  <a:pt x="495211" y="94959"/>
                </a:lnTo>
                <a:lnTo>
                  <a:pt x="482497" y="98932"/>
                </a:lnTo>
                <a:lnTo>
                  <a:pt x="470578" y="103700"/>
                </a:lnTo>
                <a:lnTo>
                  <a:pt x="458658" y="108865"/>
                </a:lnTo>
                <a:lnTo>
                  <a:pt x="446341" y="114825"/>
                </a:lnTo>
                <a:lnTo>
                  <a:pt x="435217" y="121976"/>
                </a:lnTo>
                <a:lnTo>
                  <a:pt x="423694" y="129128"/>
                </a:lnTo>
                <a:lnTo>
                  <a:pt x="412967" y="136677"/>
                </a:lnTo>
                <a:lnTo>
                  <a:pt x="401842" y="145021"/>
                </a:lnTo>
                <a:lnTo>
                  <a:pt x="391512" y="154556"/>
                </a:lnTo>
                <a:lnTo>
                  <a:pt x="381579" y="164092"/>
                </a:lnTo>
                <a:lnTo>
                  <a:pt x="381182" y="164092"/>
                </a:lnTo>
                <a:lnTo>
                  <a:pt x="371249" y="174820"/>
                </a:lnTo>
                <a:lnTo>
                  <a:pt x="362111" y="185150"/>
                </a:lnTo>
                <a:lnTo>
                  <a:pt x="353767" y="195481"/>
                </a:lnTo>
                <a:lnTo>
                  <a:pt x="345821" y="207003"/>
                </a:lnTo>
                <a:lnTo>
                  <a:pt x="338669" y="218128"/>
                </a:lnTo>
                <a:lnTo>
                  <a:pt x="331915" y="229253"/>
                </a:lnTo>
                <a:lnTo>
                  <a:pt x="325955" y="241172"/>
                </a:lnTo>
                <a:lnTo>
                  <a:pt x="320790" y="253092"/>
                </a:lnTo>
                <a:lnTo>
                  <a:pt x="315625" y="265806"/>
                </a:lnTo>
                <a:lnTo>
                  <a:pt x="311652" y="278123"/>
                </a:lnTo>
                <a:lnTo>
                  <a:pt x="308473" y="291234"/>
                </a:lnTo>
                <a:lnTo>
                  <a:pt x="305692" y="303948"/>
                </a:lnTo>
                <a:lnTo>
                  <a:pt x="303308" y="317457"/>
                </a:lnTo>
                <a:lnTo>
                  <a:pt x="301719" y="330966"/>
                </a:lnTo>
                <a:lnTo>
                  <a:pt x="300924" y="345269"/>
                </a:lnTo>
                <a:lnTo>
                  <a:pt x="300527" y="359175"/>
                </a:lnTo>
                <a:lnTo>
                  <a:pt x="300924" y="373479"/>
                </a:lnTo>
                <a:lnTo>
                  <a:pt x="301719" y="386988"/>
                </a:lnTo>
                <a:lnTo>
                  <a:pt x="303308" y="400894"/>
                </a:lnTo>
                <a:lnTo>
                  <a:pt x="305692" y="414005"/>
                </a:lnTo>
                <a:lnTo>
                  <a:pt x="308473" y="427514"/>
                </a:lnTo>
                <a:lnTo>
                  <a:pt x="311652" y="440228"/>
                </a:lnTo>
                <a:lnTo>
                  <a:pt x="315625" y="452545"/>
                </a:lnTo>
                <a:lnTo>
                  <a:pt x="320790" y="464862"/>
                </a:lnTo>
                <a:lnTo>
                  <a:pt x="325955" y="476782"/>
                </a:lnTo>
                <a:lnTo>
                  <a:pt x="331915" y="489098"/>
                </a:lnTo>
                <a:lnTo>
                  <a:pt x="338669" y="500223"/>
                </a:lnTo>
                <a:lnTo>
                  <a:pt x="345821" y="511745"/>
                </a:lnTo>
                <a:lnTo>
                  <a:pt x="353767" y="522870"/>
                </a:lnTo>
                <a:lnTo>
                  <a:pt x="362111" y="533201"/>
                </a:lnTo>
                <a:lnTo>
                  <a:pt x="371249" y="543928"/>
                </a:lnTo>
                <a:lnTo>
                  <a:pt x="381182" y="554258"/>
                </a:lnTo>
                <a:lnTo>
                  <a:pt x="387539" y="560218"/>
                </a:lnTo>
                <a:lnTo>
                  <a:pt x="393896" y="566575"/>
                </a:lnTo>
                <a:lnTo>
                  <a:pt x="400650" y="572138"/>
                </a:lnTo>
                <a:lnTo>
                  <a:pt x="407405" y="577700"/>
                </a:lnTo>
                <a:lnTo>
                  <a:pt x="414159" y="582468"/>
                </a:lnTo>
                <a:lnTo>
                  <a:pt x="420913" y="587633"/>
                </a:lnTo>
                <a:lnTo>
                  <a:pt x="428065" y="592401"/>
                </a:lnTo>
                <a:lnTo>
                  <a:pt x="435614" y="597169"/>
                </a:lnTo>
                <a:lnTo>
                  <a:pt x="442368" y="601142"/>
                </a:lnTo>
                <a:lnTo>
                  <a:pt x="449917" y="605115"/>
                </a:lnTo>
                <a:lnTo>
                  <a:pt x="457069" y="608691"/>
                </a:lnTo>
                <a:lnTo>
                  <a:pt x="465015" y="612267"/>
                </a:lnTo>
                <a:lnTo>
                  <a:pt x="472564" y="615445"/>
                </a:lnTo>
                <a:lnTo>
                  <a:pt x="480113" y="618227"/>
                </a:lnTo>
                <a:lnTo>
                  <a:pt x="488457" y="621008"/>
                </a:lnTo>
                <a:lnTo>
                  <a:pt x="496403" y="623789"/>
                </a:lnTo>
                <a:lnTo>
                  <a:pt x="498787" y="634914"/>
                </a:lnTo>
                <a:lnTo>
                  <a:pt x="501171" y="645642"/>
                </a:lnTo>
                <a:lnTo>
                  <a:pt x="505541" y="667891"/>
                </a:lnTo>
                <a:lnTo>
                  <a:pt x="508720" y="690141"/>
                </a:lnTo>
                <a:lnTo>
                  <a:pt x="511501" y="712788"/>
                </a:lnTo>
                <a:lnTo>
                  <a:pt x="498390" y="710404"/>
                </a:lnTo>
                <a:lnTo>
                  <a:pt x="484881" y="707226"/>
                </a:lnTo>
                <a:lnTo>
                  <a:pt x="472167" y="703253"/>
                </a:lnTo>
                <a:lnTo>
                  <a:pt x="459453" y="699279"/>
                </a:lnTo>
                <a:lnTo>
                  <a:pt x="446739" y="694909"/>
                </a:lnTo>
                <a:lnTo>
                  <a:pt x="434819" y="690141"/>
                </a:lnTo>
                <a:lnTo>
                  <a:pt x="422503" y="684579"/>
                </a:lnTo>
                <a:lnTo>
                  <a:pt x="410583" y="678619"/>
                </a:lnTo>
                <a:lnTo>
                  <a:pt x="398664" y="671864"/>
                </a:lnTo>
                <a:lnTo>
                  <a:pt x="387142" y="665110"/>
                </a:lnTo>
                <a:lnTo>
                  <a:pt x="376017" y="657561"/>
                </a:lnTo>
                <a:lnTo>
                  <a:pt x="364892" y="649615"/>
                </a:lnTo>
                <a:lnTo>
                  <a:pt x="354164" y="641271"/>
                </a:lnTo>
                <a:lnTo>
                  <a:pt x="343040" y="632133"/>
                </a:lnTo>
                <a:lnTo>
                  <a:pt x="332709" y="622994"/>
                </a:lnTo>
                <a:lnTo>
                  <a:pt x="322379" y="612664"/>
                </a:lnTo>
                <a:lnTo>
                  <a:pt x="309665" y="599553"/>
                </a:lnTo>
                <a:lnTo>
                  <a:pt x="297746" y="585647"/>
                </a:lnTo>
                <a:lnTo>
                  <a:pt x="286621" y="572138"/>
                </a:lnTo>
                <a:lnTo>
                  <a:pt x="276291" y="557437"/>
                </a:lnTo>
                <a:lnTo>
                  <a:pt x="267153" y="543134"/>
                </a:lnTo>
                <a:lnTo>
                  <a:pt x="258412" y="527638"/>
                </a:lnTo>
                <a:lnTo>
                  <a:pt x="250465" y="512540"/>
                </a:lnTo>
                <a:lnTo>
                  <a:pt x="243711" y="496647"/>
                </a:lnTo>
                <a:lnTo>
                  <a:pt x="237751" y="480755"/>
                </a:lnTo>
                <a:lnTo>
                  <a:pt x="231792" y="464465"/>
                </a:lnTo>
                <a:lnTo>
                  <a:pt x="227421" y="447777"/>
                </a:lnTo>
                <a:lnTo>
                  <a:pt x="223845" y="430693"/>
                </a:lnTo>
                <a:lnTo>
                  <a:pt x="221064" y="413211"/>
                </a:lnTo>
                <a:lnTo>
                  <a:pt x="219078" y="395331"/>
                </a:lnTo>
                <a:lnTo>
                  <a:pt x="217886" y="377452"/>
                </a:lnTo>
                <a:lnTo>
                  <a:pt x="217488" y="359175"/>
                </a:lnTo>
                <a:lnTo>
                  <a:pt x="217886" y="340502"/>
                </a:lnTo>
                <a:lnTo>
                  <a:pt x="219078" y="322622"/>
                </a:lnTo>
                <a:lnTo>
                  <a:pt x="221064" y="304743"/>
                </a:lnTo>
                <a:lnTo>
                  <a:pt x="223845" y="287658"/>
                </a:lnTo>
                <a:lnTo>
                  <a:pt x="227421" y="270574"/>
                </a:lnTo>
                <a:lnTo>
                  <a:pt x="231792" y="253886"/>
                </a:lnTo>
                <a:lnTo>
                  <a:pt x="237751" y="237596"/>
                </a:lnTo>
                <a:lnTo>
                  <a:pt x="243711" y="221306"/>
                </a:lnTo>
                <a:lnTo>
                  <a:pt x="250465" y="205811"/>
                </a:lnTo>
                <a:lnTo>
                  <a:pt x="258412" y="190315"/>
                </a:lnTo>
                <a:lnTo>
                  <a:pt x="267153" y="175615"/>
                </a:lnTo>
                <a:lnTo>
                  <a:pt x="276291" y="160516"/>
                </a:lnTo>
                <a:lnTo>
                  <a:pt x="286621" y="146610"/>
                </a:lnTo>
                <a:lnTo>
                  <a:pt x="297746" y="132307"/>
                </a:lnTo>
                <a:lnTo>
                  <a:pt x="309665" y="118798"/>
                </a:lnTo>
                <a:lnTo>
                  <a:pt x="322379" y="105289"/>
                </a:lnTo>
                <a:lnTo>
                  <a:pt x="335491" y="92575"/>
                </a:lnTo>
                <a:lnTo>
                  <a:pt x="349397" y="80655"/>
                </a:lnTo>
                <a:lnTo>
                  <a:pt x="363303" y="69530"/>
                </a:lnTo>
                <a:lnTo>
                  <a:pt x="378003" y="59200"/>
                </a:lnTo>
                <a:lnTo>
                  <a:pt x="392307" y="50062"/>
                </a:lnTo>
                <a:lnTo>
                  <a:pt x="407405" y="41321"/>
                </a:lnTo>
                <a:lnTo>
                  <a:pt x="422900" y="33374"/>
                </a:lnTo>
                <a:lnTo>
                  <a:pt x="438395" y="26620"/>
                </a:lnTo>
                <a:lnTo>
                  <a:pt x="454288" y="20263"/>
                </a:lnTo>
                <a:lnTo>
                  <a:pt x="470975" y="15098"/>
                </a:lnTo>
                <a:lnTo>
                  <a:pt x="487662" y="10727"/>
                </a:lnTo>
                <a:lnTo>
                  <a:pt x="504747" y="7151"/>
                </a:lnTo>
                <a:lnTo>
                  <a:pt x="522228" y="3973"/>
                </a:lnTo>
                <a:lnTo>
                  <a:pt x="539710" y="1589"/>
                </a:lnTo>
                <a:lnTo>
                  <a:pt x="557589" y="397"/>
                </a:lnTo>
                <a:lnTo>
                  <a:pt x="576263" y="0"/>
                </a:lnTo>
                <a:close/>
              </a:path>
            </a:pathLst>
          </a:custGeom>
          <a:solidFill>
            <a:schemeClr val="accent1"/>
          </a:solidFill>
          <a:ln>
            <a:noFill/>
          </a:ln>
        </p:spPr>
        <p:txBody>
          <a:bodyPr lIns="112864" tIns="56432" rIns="112864" bIns="56432"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grpSp>
        <p:nvGrpSpPr>
          <p:cNvPr id="2" name="组合 44"/>
          <p:cNvGrpSpPr/>
          <p:nvPr/>
        </p:nvGrpSpPr>
        <p:grpSpPr bwMode="auto">
          <a:xfrm>
            <a:off x="334390" y="109564"/>
            <a:ext cx="9072754" cy="1214718"/>
            <a:chOff x="546100" y="-184150"/>
            <a:chExt cx="6424281" cy="1214438"/>
          </a:xfrm>
        </p:grpSpPr>
        <p:grpSp>
          <p:nvGrpSpPr>
            <p:cNvPr id="3" name="Group 16"/>
            <p:cNvGrpSpPr/>
            <p:nvPr/>
          </p:nvGrpSpPr>
          <p:grpSpPr bwMode="auto">
            <a:xfrm>
              <a:off x="546100" y="-184150"/>
              <a:ext cx="4221415" cy="1214438"/>
              <a:chOff x="0" y="0"/>
              <a:chExt cx="4221131" cy="1217711"/>
            </a:xfrm>
          </p:grpSpPr>
          <p:grpSp>
            <p:nvGrpSpPr>
              <p:cNvPr id="4" name="Group 17"/>
              <p:cNvGrpSpPr/>
              <p:nvPr/>
            </p:nvGrpSpPr>
            <p:grpSpPr bwMode="auto">
              <a:xfrm>
                <a:off x="0" y="0"/>
                <a:ext cx="2653548" cy="1217711"/>
                <a:chOff x="0" y="0"/>
                <a:chExt cx="2653548" cy="1217711"/>
              </a:xfrm>
            </p:grpSpPr>
            <p:sp>
              <p:nvSpPr>
                <p:cNvPr id="109598" name="椭圆 30"/>
                <p:cNvSpPr>
                  <a:spLocks noChangeArrowheads="1"/>
                </p:cNvSpPr>
                <p:nvPr/>
              </p:nvSpPr>
              <p:spPr bwMode="auto">
                <a:xfrm>
                  <a:off x="0" y="618546"/>
                  <a:ext cx="620731" cy="599165"/>
                </a:xfrm>
                <a:prstGeom prst="ellipse">
                  <a:avLst/>
                </a:prstGeom>
                <a:solidFill>
                  <a:srgbClr val="FFC000"/>
                </a:solidFill>
                <a:ln w="9525">
                  <a:noFill/>
                  <a:round/>
                </a:ln>
              </p:spPr>
              <p:txBody>
                <a:bodyPr anchor="ctr"/>
                <a:lstStyle/>
                <a:p>
                  <a:pPr algn="ctr"/>
                  <a:endParaRPr lang="zh-CN" altLang="zh-CN" sz="1400">
                    <a:solidFill>
                      <a:srgbClr val="FFFFFF"/>
                    </a:solidFill>
                    <a:latin typeface="宋体" panose="02010600030101010101" pitchFamily="2" charset="-122"/>
                    <a:sym typeface="宋体" panose="02010600030101010101" pitchFamily="2" charset="-122"/>
                  </a:endParaRPr>
                </a:p>
              </p:txBody>
            </p:sp>
            <p:sp>
              <p:nvSpPr>
                <p:cNvPr id="109599" name="TextBox 31"/>
                <p:cNvSpPr>
                  <a:spLocks noChangeArrowheads="1"/>
                </p:cNvSpPr>
                <p:nvPr/>
              </p:nvSpPr>
              <p:spPr bwMode="auto">
                <a:xfrm>
                  <a:off x="103613" y="0"/>
                  <a:ext cx="2549935" cy="1126152"/>
                </a:xfrm>
                <a:prstGeom prst="rect">
                  <a:avLst/>
                </a:prstGeom>
                <a:noFill/>
                <a:ln w="9525">
                  <a:noFill/>
                  <a:miter lim="800000"/>
                </a:ln>
              </p:spPr>
              <p:txBody>
                <a:bodyPr>
                  <a:spAutoFit/>
                </a:bodyPr>
                <a:lstStyle/>
                <a:p>
                  <a:endParaRPr lang="zh-CN" altLang="en-US" sz="6700" dirty="0">
                    <a:solidFill>
                      <a:srgbClr val="000000"/>
                    </a:solidFill>
                    <a:sym typeface="Calibri" panose="020F0502020204030204" pitchFamily="34" charset="0"/>
                  </a:endParaRPr>
                </a:p>
              </p:txBody>
            </p:sp>
          </p:grpSp>
          <p:sp>
            <p:nvSpPr>
              <p:cNvPr id="109597" name="直接连接符 21"/>
              <p:cNvSpPr>
                <a:spLocks noChangeShapeType="1"/>
              </p:cNvSpPr>
              <p:nvPr/>
            </p:nvSpPr>
            <p:spPr bwMode="auto">
              <a:xfrm>
                <a:off x="620731" y="1024061"/>
                <a:ext cx="3600400" cy="1"/>
              </a:xfrm>
              <a:prstGeom prst="line">
                <a:avLst/>
              </a:prstGeom>
              <a:noFill/>
              <a:ln w="19050">
                <a:solidFill>
                  <a:srgbClr val="002060"/>
                </a:solidFill>
                <a:bevel/>
              </a:ln>
            </p:spPr>
            <p:txBody>
              <a:bodyPr/>
              <a:lstStyle/>
              <a:p>
                <a:endParaRPr lang="zh-CN" altLang="en-US"/>
              </a:p>
            </p:txBody>
          </p:sp>
        </p:grpSp>
        <p:sp>
          <p:nvSpPr>
            <p:cNvPr id="109595" name="TextBox 22"/>
            <p:cNvSpPr>
              <a:spLocks noChangeArrowheads="1"/>
            </p:cNvSpPr>
            <p:nvPr/>
          </p:nvSpPr>
          <p:spPr bwMode="auto">
            <a:xfrm>
              <a:off x="2049275" y="449231"/>
              <a:ext cx="4921106" cy="476944"/>
            </a:xfrm>
            <a:prstGeom prst="rect">
              <a:avLst/>
            </a:prstGeom>
            <a:noFill/>
            <a:ln w="9525">
              <a:noFill/>
              <a:miter lim="800000"/>
            </a:ln>
          </p:spPr>
          <p:txBody>
            <a:bodyPr>
              <a:spAutoFit/>
            </a:bodyPr>
            <a:lstStyle/>
            <a:p>
              <a:r>
                <a:rPr lang="zh-CN" altLang="en-US" sz="2500" b="1" dirty="0">
                  <a:solidFill>
                    <a:srgbClr val="262626"/>
                  </a:solidFill>
                  <a:latin typeface="微软雅黑" panose="020B0503020204020204" pitchFamily="34" charset="-122"/>
                  <a:ea typeface="微软雅黑" panose="020B0503020204020204" pitchFamily="34" charset="-122"/>
                  <a:sym typeface="微软雅黑" panose="020B0503020204020204" pitchFamily="34" charset="-122"/>
                </a:rPr>
                <a:t>与原业务的区别</a:t>
              </a:r>
              <a:r>
                <a:rPr lang="en-US" altLang="zh-CN" sz="2500" b="1" dirty="0">
                  <a:solidFill>
                    <a:srgbClr val="262626"/>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2500" b="1" dirty="0">
                  <a:solidFill>
                    <a:srgbClr val="262626"/>
                  </a:solidFill>
                  <a:latin typeface="微软雅黑" panose="020B0503020204020204" pitchFamily="34" charset="-122"/>
                  <a:ea typeface="微软雅黑" panose="020B0503020204020204" pitchFamily="34" charset="-122"/>
                  <a:sym typeface="微软雅黑" panose="020B0503020204020204" pitchFamily="34" charset="-122"/>
                </a:rPr>
                <a:t>票交所直接扣划资金</a:t>
              </a:r>
            </a:p>
          </p:txBody>
        </p:sp>
      </p:grpSp>
      <p:sp>
        <p:nvSpPr>
          <p:cNvPr id="35" name="TextBox 31"/>
          <p:cNvSpPr/>
          <p:nvPr/>
        </p:nvSpPr>
        <p:spPr>
          <a:xfrm>
            <a:off x="95321" y="140472"/>
            <a:ext cx="2831946" cy="1483572"/>
          </a:xfrm>
          <a:prstGeom prst="rect">
            <a:avLst/>
          </a:prstGeom>
          <a:noFill/>
          <a:ln w="9525">
            <a:noFill/>
          </a:ln>
        </p:spPr>
        <p:txBody>
          <a:bodyPr wrap="square" lIns="112864" tIns="56432" rIns="112864" bIns="56432">
            <a:spAutoFit/>
          </a:bodyPr>
          <a:lstStyle/>
          <a:p>
            <a:pPr lvl="0" eaLnBrk="1" hangingPunct="1"/>
            <a:r>
              <a:rPr lang="en-US" altLang="zh-CN" sz="8900" b="1" dirty="0" smtClean="0">
                <a:solidFill>
                  <a:srgbClr val="002060"/>
                </a:solidFill>
                <a:latin typeface="Times New Roman" panose="02020603050405020304" pitchFamily="18" charset="0"/>
                <a:sym typeface="Times New Roman" panose="02020603050405020304" pitchFamily="18" charset="0"/>
              </a:rPr>
              <a:t>1.</a:t>
            </a:r>
            <a:r>
              <a:rPr lang="en-US" altLang="zh-CN" sz="6700" b="1" dirty="0" smtClean="0">
                <a:solidFill>
                  <a:srgbClr val="002060"/>
                </a:solidFill>
                <a:latin typeface="Times New Roman" panose="02020603050405020304" pitchFamily="18" charset="0"/>
                <a:sym typeface="Times New Roman" panose="02020603050405020304" pitchFamily="18" charset="0"/>
              </a:rPr>
              <a:t>9</a:t>
            </a:r>
            <a:r>
              <a:rPr lang="en-US" altLang="zh-CN" sz="5900" b="1" dirty="0" smtClean="0">
                <a:solidFill>
                  <a:srgbClr val="002060"/>
                </a:solidFill>
                <a:latin typeface="Times New Roman" panose="02020603050405020304" pitchFamily="18" charset="0"/>
                <a:sym typeface="Times New Roman" panose="02020603050405020304" pitchFamily="18" charset="0"/>
              </a:rPr>
              <a:t>.3</a:t>
            </a:r>
            <a:endParaRPr lang="zh-CN" altLang="en-US" sz="5900" dirty="0">
              <a:sym typeface="Calibri" panose="020F0502020204030204" pitchFamily="34" charset="0"/>
            </a:endParaRPr>
          </a:p>
        </p:txBody>
      </p:sp>
    </p:spTree>
    <p:extLst>
      <p:ext uri="{BB962C8B-B14F-4D97-AF65-F5344CB8AC3E}">
        <p14:creationId xmlns:p14="http://schemas.microsoft.com/office/powerpoint/2010/main" val="141716144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椭圆 30"/>
          <p:cNvSpPr>
            <a:spLocks noChangeArrowheads="1"/>
          </p:cNvSpPr>
          <p:nvPr/>
        </p:nvSpPr>
        <p:spPr bwMode="auto">
          <a:xfrm>
            <a:off x="10145980" y="498590"/>
            <a:ext cx="1176713" cy="943194"/>
          </a:xfrm>
          <a:prstGeom prst="ellipse">
            <a:avLst/>
          </a:prstGeom>
          <a:solidFill>
            <a:srgbClr val="FFC000"/>
          </a:solidFill>
          <a:ln w="9525">
            <a:noFill/>
            <a:round/>
          </a:ln>
        </p:spPr>
        <p:txBody>
          <a:bodyPr lIns="112864" tIns="56432" rIns="112864" bIns="56432" anchor="ctr"/>
          <a:lstStyle/>
          <a:p>
            <a:pPr algn="ctr"/>
            <a:endParaRPr lang="zh-CN" altLang="en-US" sz="1400">
              <a:solidFill>
                <a:srgbClr val="FFFFFF"/>
              </a:solidFill>
              <a:latin typeface="宋体" panose="02010600030101010101" pitchFamily="2" charset="-122"/>
              <a:sym typeface="宋体" panose="02010600030101010101" pitchFamily="2" charset="-122"/>
            </a:endParaRPr>
          </a:p>
        </p:txBody>
      </p:sp>
      <p:sp>
        <p:nvSpPr>
          <p:cNvPr id="109571" name="矩形 27"/>
          <p:cNvSpPr>
            <a:spLocks noChangeArrowheads="1"/>
          </p:cNvSpPr>
          <p:nvPr/>
        </p:nvSpPr>
        <p:spPr bwMode="auto">
          <a:xfrm>
            <a:off x="10583" y="6276842"/>
            <a:ext cx="12179830" cy="574808"/>
          </a:xfrm>
          <a:prstGeom prst="rect">
            <a:avLst/>
          </a:prstGeom>
          <a:solidFill>
            <a:srgbClr val="002060"/>
          </a:solidFill>
          <a:ln w="9525">
            <a:noFill/>
            <a:miter lim="800000"/>
          </a:ln>
        </p:spPr>
        <p:txBody>
          <a:bodyPr lIns="112864" tIns="56432" rIns="112864" bIns="56432" anchor="ctr"/>
          <a:lstStyle/>
          <a:p>
            <a:pPr algn="ctr"/>
            <a:endParaRPr lang="zh-CN" altLang="en-US">
              <a:solidFill>
                <a:srgbClr val="FFFFFF"/>
              </a:solidFill>
              <a:latin typeface="宋体" panose="02010600030101010101" pitchFamily="2" charset="-122"/>
              <a:sym typeface="宋体" panose="02010600030101010101" pitchFamily="2" charset="-122"/>
            </a:endParaRPr>
          </a:p>
        </p:txBody>
      </p:sp>
      <p:sp>
        <p:nvSpPr>
          <p:cNvPr id="109572" name="矩形 28"/>
          <p:cNvSpPr>
            <a:spLocks noChangeArrowheads="1"/>
          </p:cNvSpPr>
          <p:nvPr/>
        </p:nvSpPr>
        <p:spPr bwMode="auto">
          <a:xfrm>
            <a:off x="10583" y="6264139"/>
            <a:ext cx="12179830" cy="125441"/>
          </a:xfrm>
          <a:prstGeom prst="rect">
            <a:avLst/>
          </a:prstGeom>
          <a:solidFill>
            <a:srgbClr val="595959"/>
          </a:solidFill>
          <a:ln w="9525">
            <a:noFill/>
            <a:miter lim="800000"/>
          </a:ln>
        </p:spPr>
        <p:txBody>
          <a:bodyPr lIns="112864" tIns="56432" rIns="112864" bIns="56432" anchor="ctr"/>
          <a:lstStyle/>
          <a:p>
            <a:pPr algn="ctr"/>
            <a:endParaRPr lang="zh-CN" altLang="en-US">
              <a:solidFill>
                <a:srgbClr val="FFFFFF"/>
              </a:solidFill>
              <a:latin typeface="宋体" panose="02010600030101010101" pitchFamily="2" charset="-122"/>
              <a:sym typeface="宋体" panose="02010600030101010101" pitchFamily="2" charset="-122"/>
            </a:endParaRPr>
          </a:p>
        </p:txBody>
      </p:sp>
      <p:sp>
        <p:nvSpPr>
          <p:cNvPr id="109573" name="矩形 3"/>
          <p:cNvSpPr>
            <a:spLocks noChangeArrowheads="1"/>
          </p:cNvSpPr>
          <p:nvPr/>
        </p:nvSpPr>
        <p:spPr bwMode="auto">
          <a:xfrm>
            <a:off x="10918463" y="900321"/>
            <a:ext cx="1271950" cy="431900"/>
          </a:xfrm>
          <a:prstGeom prst="rect">
            <a:avLst/>
          </a:prstGeom>
          <a:solidFill>
            <a:srgbClr val="002060"/>
          </a:solidFill>
          <a:ln w="9525">
            <a:noFill/>
            <a:miter lim="800000"/>
          </a:ln>
        </p:spPr>
        <p:txBody>
          <a:bodyPr lIns="112864" tIns="56432" rIns="112864" bIns="56432" anchor="ctr"/>
          <a:lstStyle/>
          <a:p>
            <a:pPr algn="ctr"/>
            <a:fld id="{3C2A1EB9-9779-4944-8B2C-1088BD6C51C2}" type="slidenum">
              <a:rPr lang="zh-CN" altLang="zh-CN" b="1">
                <a:solidFill>
                  <a:srgbClr val="FFFFFF"/>
                </a:solidFill>
                <a:ea typeface="方正兰亭细黑_GBK"/>
                <a:cs typeface="方正兰亭细黑_GBK"/>
              </a:rPr>
              <a:pPr algn="ctr"/>
              <a:t>43</a:t>
            </a:fld>
            <a:endParaRPr lang="zh-CN" altLang="zh-CN" b="1">
              <a:solidFill>
                <a:srgbClr val="FFFFFF"/>
              </a:solidFill>
              <a:ea typeface="方正兰亭细黑_GBK"/>
              <a:cs typeface="方正兰亭细黑_GBK"/>
            </a:endParaRPr>
          </a:p>
        </p:txBody>
      </p:sp>
      <p:sp>
        <p:nvSpPr>
          <p:cNvPr id="109574" name="矩形 4"/>
          <p:cNvSpPr>
            <a:spLocks noChangeArrowheads="1"/>
          </p:cNvSpPr>
          <p:nvPr/>
        </p:nvSpPr>
        <p:spPr bwMode="auto">
          <a:xfrm>
            <a:off x="10810527" y="900321"/>
            <a:ext cx="74074" cy="431900"/>
          </a:xfrm>
          <a:prstGeom prst="rect">
            <a:avLst/>
          </a:prstGeom>
          <a:solidFill>
            <a:srgbClr val="002060"/>
          </a:solidFill>
          <a:ln w="9525">
            <a:noFill/>
            <a:miter lim="800000"/>
          </a:ln>
        </p:spPr>
        <p:txBody>
          <a:bodyPr lIns="112864" tIns="56432" rIns="112864" bIns="56432" anchor="ctr"/>
          <a:lstStyle/>
          <a:p>
            <a:pPr algn="ctr"/>
            <a:endParaRPr lang="zh-CN" altLang="zh-CN">
              <a:solidFill>
                <a:srgbClr val="FFFFFF"/>
              </a:solidFill>
              <a:ea typeface="方正兰亭细黑_GBK"/>
              <a:cs typeface="方正兰亭细黑_GBK"/>
            </a:endParaRPr>
          </a:p>
        </p:txBody>
      </p:sp>
      <p:sp>
        <p:nvSpPr>
          <p:cNvPr id="109575" name="矩形 5"/>
          <p:cNvSpPr>
            <a:spLocks noChangeArrowheads="1"/>
          </p:cNvSpPr>
          <p:nvPr/>
        </p:nvSpPr>
        <p:spPr bwMode="auto">
          <a:xfrm>
            <a:off x="10711057" y="1103569"/>
            <a:ext cx="63492" cy="225478"/>
          </a:xfrm>
          <a:prstGeom prst="rect">
            <a:avLst/>
          </a:prstGeom>
          <a:solidFill>
            <a:srgbClr val="002060"/>
          </a:solidFill>
          <a:ln w="9525">
            <a:noFill/>
            <a:miter lim="800000"/>
          </a:ln>
        </p:spPr>
        <p:txBody>
          <a:bodyPr lIns="112864" tIns="56432" rIns="112864" bIns="56432" anchor="ctr"/>
          <a:lstStyle/>
          <a:p>
            <a:pPr algn="ctr"/>
            <a:endParaRPr lang="zh-CN" altLang="zh-CN">
              <a:solidFill>
                <a:srgbClr val="FFFFFF"/>
              </a:solidFill>
              <a:ea typeface="方正兰亭细黑_GBK"/>
              <a:cs typeface="方正兰亭细黑_GBK"/>
            </a:endParaRPr>
          </a:p>
        </p:txBody>
      </p:sp>
      <p:grpSp>
        <p:nvGrpSpPr>
          <p:cNvPr id="2" name="组合 44"/>
          <p:cNvGrpSpPr/>
          <p:nvPr/>
        </p:nvGrpSpPr>
        <p:grpSpPr bwMode="auto">
          <a:xfrm>
            <a:off x="334390" y="109564"/>
            <a:ext cx="9072754" cy="1214718"/>
            <a:chOff x="546100" y="-184150"/>
            <a:chExt cx="6424281" cy="1214438"/>
          </a:xfrm>
        </p:grpSpPr>
        <p:grpSp>
          <p:nvGrpSpPr>
            <p:cNvPr id="3" name="Group 16"/>
            <p:cNvGrpSpPr/>
            <p:nvPr/>
          </p:nvGrpSpPr>
          <p:grpSpPr bwMode="auto">
            <a:xfrm>
              <a:off x="546100" y="-184150"/>
              <a:ext cx="4221415" cy="1214438"/>
              <a:chOff x="0" y="0"/>
              <a:chExt cx="4221131" cy="1217711"/>
            </a:xfrm>
          </p:grpSpPr>
          <p:grpSp>
            <p:nvGrpSpPr>
              <p:cNvPr id="4" name="Group 17"/>
              <p:cNvGrpSpPr/>
              <p:nvPr/>
            </p:nvGrpSpPr>
            <p:grpSpPr bwMode="auto">
              <a:xfrm>
                <a:off x="0" y="0"/>
                <a:ext cx="2653548" cy="1217711"/>
                <a:chOff x="0" y="0"/>
                <a:chExt cx="2653548" cy="1217711"/>
              </a:xfrm>
            </p:grpSpPr>
            <p:sp>
              <p:nvSpPr>
                <p:cNvPr id="109598" name="椭圆 30"/>
                <p:cNvSpPr>
                  <a:spLocks noChangeArrowheads="1"/>
                </p:cNvSpPr>
                <p:nvPr/>
              </p:nvSpPr>
              <p:spPr bwMode="auto">
                <a:xfrm>
                  <a:off x="0" y="618546"/>
                  <a:ext cx="620731" cy="599165"/>
                </a:xfrm>
                <a:prstGeom prst="ellipse">
                  <a:avLst/>
                </a:prstGeom>
                <a:solidFill>
                  <a:srgbClr val="FFC000"/>
                </a:solidFill>
                <a:ln w="9525">
                  <a:noFill/>
                  <a:round/>
                </a:ln>
              </p:spPr>
              <p:txBody>
                <a:bodyPr anchor="ctr"/>
                <a:lstStyle/>
                <a:p>
                  <a:pPr algn="ctr"/>
                  <a:endParaRPr lang="zh-CN" altLang="zh-CN" sz="1400">
                    <a:solidFill>
                      <a:srgbClr val="FFFFFF"/>
                    </a:solidFill>
                    <a:latin typeface="宋体" panose="02010600030101010101" pitchFamily="2" charset="-122"/>
                    <a:sym typeface="宋体" panose="02010600030101010101" pitchFamily="2" charset="-122"/>
                  </a:endParaRPr>
                </a:p>
              </p:txBody>
            </p:sp>
            <p:sp>
              <p:nvSpPr>
                <p:cNvPr id="109599" name="TextBox 31"/>
                <p:cNvSpPr>
                  <a:spLocks noChangeArrowheads="1"/>
                </p:cNvSpPr>
                <p:nvPr/>
              </p:nvSpPr>
              <p:spPr bwMode="auto">
                <a:xfrm>
                  <a:off x="103613" y="0"/>
                  <a:ext cx="2549935" cy="1126152"/>
                </a:xfrm>
                <a:prstGeom prst="rect">
                  <a:avLst/>
                </a:prstGeom>
                <a:noFill/>
                <a:ln w="9525">
                  <a:noFill/>
                  <a:miter lim="800000"/>
                </a:ln>
              </p:spPr>
              <p:txBody>
                <a:bodyPr>
                  <a:spAutoFit/>
                </a:bodyPr>
                <a:lstStyle/>
                <a:p>
                  <a:endParaRPr lang="zh-CN" altLang="en-US" sz="6700" dirty="0">
                    <a:solidFill>
                      <a:srgbClr val="000000"/>
                    </a:solidFill>
                    <a:sym typeface="Calibri" panose="020F0502020204030204" pitchFamily="34" charset="0"/>
                  </a:endParaRPr>
                </a:p>
              </p:txBody>
            </p:sp>
          </p:grpSp>
          <p:sp>
            <p:nvSpPr>
              <p:cNvPr id="109597" name="直接连接符 21"/>
              <p:cNvSpPr>
                <a:spLocks noChangeShapeType="1"/>
              </p:cNvSpPr>
              <p:nvPr/>
            </p:nvSpPr>
            <p:spPr bwMode="auto">
              <a:xfrm>
                <a:off x="620731" y="1024061"/>
                <a:ext cx="3600400" cy="1"/>
              </a:xfrm>
              <a:prstGeom prst="line">
                <a:avLst/>
              </a:prstGeom>
              <a:noFill/>
              <a:ln w="19050">
                <a:solidFill>
                  <a:srgbClr val="002060"/>
                </a:solidFill>
                <a:bevel/>
              </a:ln>
            </p:spPr>
            <p:txBody>
              <a:bodyPr/>
              <a:lstStyle/>
              <a:p>
                <a:endParaRPr lang="zh-CN" altLang="en-US"/>
              </a:p>
            </p:txBody>
          </p:sp>
        </p:grpSp>
        <p:sp>
          <p:nvSpPr>
            <p:cNvPr id="109595" name="TextBox 22"/>
            <p:cNvSpPr>
              <a:spLocks noChangeArrowheads="1"/>
            </p:cNvSpPr>
            <p:nvPr/>
          </p:nvSpPr>
          <p:spPr bwMode="auto">
            <a:xfrm>
              <a:off x="2049275" y="449231"/>
              <a:ext cx="4921106" cy="476944"/>
            </a:xfrm>
            <a:prstGeom prst="rect">
              <a:avLst/>
            </a:prstGeom>
            <a:noFill/>
            <a:ln w="9525">
              <a:noFill/>
              <a:miter lim="800000"/>
            </a:ln>
          </p:spPr>
          <p:txBody>
            <a:bodyPr>
              <a:spAutoFit/>
            </a:bodyPr>
            <a:lstStyle/>
            <a:p>
              <a:r>
                <a:rPr lang="zh-CN" altLang="en-US" sz="2500" b="1" dirty="0">
                  <a:solidFill>
                    <a:srgbClr val="262626"/>
                  </a:solidFill>
                  <a:latin typeface="微软雅黑" panose="020B0503020204020204" pitchFamily="34" charset="-122"/>
                  <a:ea typeface="微软雅黑" panose="020B0503020204020204" pitchFamily="34" charset="-122"/>
                  <a:sym typeface="微软雅黑" panose="020B0503020204020204" pitchFamily="34" charset="-122"/>
                </a:rPr>
                <a:t>清算路径</a:t>
              </a:r>
            </a:p>
          </p:txBody>
        </p:sp>
      </p:grpSp>
      <p:sp>
        <p:nvSpPr>
          <p:cNvPr id="35" name="TextBox 31"/>
          <p:cNvSpPr/>
          <p:nvPr/>
        </p:nvSpPr>
        <p:spPr>
          <a:xfrm>
            <a:off x="95321" y="140472"/>
            <a:ext cx="2831946" cy="1483572"/>
          </a:xfrm>
          <a:prstGeom prst="rect">
            <a:avLst/>
          </a:prstGeom>
          <a:noFill/>
          <a:ln w="9525">
            <a:noFill/>
          </a:ln>
        </p:spPr>
        <p:txBody>
          <a:bodyPr wrap="square" lIns="112864" tIns="56432" rIns="112864" bIns="56432">
            <a:spAutoFit/>
          </a:bodyPr>
          <a:lstStyle/>
          <a:p>
            <a:pPr lvl="0" eaLnBrk="1" hangingPunct="1"/>
            <a:r>
              <a:rPr lang="en-US" altLang="zh-CN" sz="8900" b="1" dirty="0" smtClean="0">
                <a:solidFill>
                  <a:srgbClr val="002060"/>
                </a:solidFill>
                <a:latin typeface="Times New Roman" panose="02020603050405020304" pitchFamily="18" charset="0"/>
                <a:sym typeface="Times New Roman" panose="02020603050405020304" pitchFamily="18" charset="0"/>
              </a:rPr>
              <a:t>1.</a:t>
            </a:r>
            <a:r>
              <a:rPr lang="en-US" altLang="zh-CN" sz="6700" b="1" dirty="0" smtClean="0">
                <a:solidFill>
                  <a:srgbClr val="002060"/>
                </a:solidFill>
                <a:latin typeface="Times New Roman" panose="02020603050405020304" pitchFamily="18" charset="0"/>
                <a:sym typeface="Times New Roman" panose="02020603050405020304" pitchFamily="18" charset="0"/>
              </a:rPr>
              <a:t>9</a:t>
            </a:r>
            <a:r>
              <a:rPr lang="en-US" altLang="zh-CN" sz="5900" b="1" dirty="0" smtClean="0">
                <a:solidFill>
                  <a:srgbClr val="002060"/>
                </a:solidFill>
                <a:latin typeface="Times New Roman" panose="02020603050405020304" pitchFamily="18" charset="0"/>
                <a:sym typeface="Times New Roman" panose="02020603050405020304" pitchFamily="18" charset="0"/>
              </a:rPr>
              <a:t>.4</a:t>
            </a:r>
            <a:endParaRPr lang="zh-CN" altLang="en-US" sz="5900" dirty="0">
              <a:sym typeface="Calibri" panose="020F0502020204030204" pitchFamily="34" charset="0"/>
            </a:endParaRPr>
          </a:p>
        </p:txBody>
      </p:sp>
      <p:grpSp>
        <p:nvGrpSpPr>
          <p:cNvPr id="5" name="组合 4"/>
          <p:cNvGrpSpPr/>
          <p:nvPr/>
        </p:nvGrpSpPr>
        <p:grpSpPr>
          <a:xfrm>
            <a:off x="912013" y="1581912"/>
            <a:ext cx="9539677" cy="4428190"/>
            <a:chOff x="767997" y="947264"/>
            <a:chExt cx="7697947" cy="3573283"/>
          </a:xfrm>
        </p:grpSpPr>
        <p:grpSp>
          <p:nvGrpSpPr>
            <p:cNvPr id="59" name="组合 58"/>
            <p:cNvGrpSpPr/>
            <p:nvPr/>
          </p:nvGrpSpPr>
          <p:grpSpPr>
            <a:xfrm>
              <a:off x="5391092" y="2799413"/>
              <a:ext cx="740610" cy="69845"/>
              <a:chOff x="6821962" y="4045631"/>
              <a:chExt cx="987480" cy="93127"/>
            </a:xfrm>
          </p:grpSpPr>
          <p:cxnSp>
            <p:nvCxnSpPr>
              <p:cNvPr id="60" name="直接连接符 59"/>
              <p:cNvCxnSpPr/>
              <p:nvPr/>
            </p:nvCxnSpPr>
            <p:spPr>
              <a:xfrm>
                <a:off x="6821962" y="4090334"/>
                <a:ext cx="894354" cy="0"/>
              </a:xfrm>
              <a:prstGeom prst="line">
                <a:avLst/>
              </a:prstGeom>
              <a:noFill/>
              <a:ln w="12700" cap="flat" cmpd="sng" algn="ctr">
                <a:solidFill>
                  <a:srgbClr val="093B5C"/>
                </a:solidFill>
                <a:prstDash val="solid"/>
              </a:ln>
              <a:effectLst/>
            </p:spPr>
          </p:cxnSp>
          <p:sp>
            <p:nvSpPr>
              <p:cNvPr id="61" name="椭圆 60"/>
              <p:cNvSpPr/>
              <p:nvPr/>
            </p:nvSpPr>
            <p:spPr>
              <a:xfrm flipH="1">
                <a:off x="7716315" y="4045631"/>
                <a:ext cx="93127" cy="93127"/>
              </a:xfrm>
              <a:prstGeom prst="ellipse">
                <a:avLst/>
              </a:prstGeom>
              <a:solidFill>
                <a:srgbClr val="093B5C"/>
              </a:solidFill>
              <a:ln w="25400" cap="flat" cmpd="sng" algn="ctr">
                <a:no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350" b="0" i="0" u="none" strike="noStrike" kern="0" cap="none" spc="0" normalizeH="0" baseline="0" noProof="0" smtClean="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62" name="等腰三角形 61"/>
            <p:cNvSpPr/>
            <p:nvPr/>
          </p:nvSpPr>
          <p:spPr>
            <a:xfrm rot="16200000">
              <a:off x="2582063" y="2142651"/>
              <a:ext cx="1627879" cy="1403344"/>
            </a:xfrm>
            <a:prstGeom prst="triangle">
              <a:avLst/>
            </a:prstGeom>
            <a:gradFill flip="none" rotWithShape="1">
              <a:gsLst>
                <a:gs pos="0">
                  <a:sysClr val="window" lastClr="FFFFFF"/>
                </a:gs>
                <a:gs pos="100000">
                  <a:sysClr val="window" lastClr="FFFFFF">
                    <a:lumMod val="75000"/>
                  </a:sysClr>
                </a:gs>
              </a:gsLst>
              <a:lin ang="13500000" scaled="1"/>
              <a:tileRect/>
            </a:gradFill>
            <a:ln w="25400" cap="flat" cmpd="sng" algn="ctr">
              <a:gradFill flip="none" rotWithShape="1">
                <a:gsLst>
                  <a:gs pos="0">
                    <a:sysClr val="window" lastClr="FFFFFF">
                      <a:lumMod val="100000"/>
                    </a:sysClr>
                  </a:gs>
                  <a:gs pos="100000">
                    <a:sysClr val="window" lastClr="FFFFFF">
                      <a:lumMod val="85000"/>
                    </a:sysClr>
                  </a:gs>
                </a:gsLst>
                <a:lin ang="2700000" scaled="1"/>
                <a:tileRect/>
              </a:gradFill>
              <a:prstDash val="solid"/>
            </a:ln>
            <a:effectLst>
              <a:outerShdw blurRad="381000" dist="254000" dir="2700000" algn="tl" rotWithShape="0">
                <a:prstClr val="black">
                  <a:alpha val="6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50" b="0" i="0" u="none" strike="noStrike" kern="0" cap="none" spc="0" normalizeH="0" baseline="0" noProof="0" dirty="0" smtClean="0">
                <a:ln>
                  <a:noFill/>
                </a:ln>
                <a:solidFill>
                  <a:prstClr val="white"/>
                </a:solidFill>
                <a:effectLst/>
                <a:uLnTx/>
                <a:uFillTx/>
                <a:latin typeface="Arial" panose="020B0604020202020204"/>
                <a:ea typeface="黑体"/>
                <a:cs typeface="+mn-cs"/>
              </a:endParaRPr>
            </a:p>
          </p:txBody>
        </p:sp>
        <p:sp>
          <p:nvSpPr>
            <p:cNvPr id="63" name="等腰三角形 62"/>
            <p:cNvSpPr/>
            <p:nvPr/>
          </p:nvSpPr>
          <p:spPr>
            <a:xfrm rot="16200000">
              <a:off x="4066296" y="1301736"/>
              <a:ext cx="1560650" cy="1357788"/>
            </a:xfrm>
            <a:prstGeom prst="triangle">
              <a:avLst>
                <a:gd name="adj" fmla="val 49310"/>
              </a:avLst>
            </a:prstGeom>
            <a:solidFill>
              <a:srgbClr val="072063"/>
            </a:solidFill>
            <a:ln w="25400" cap="flat" cmpd="sng" algn="ctr">
              <a:solidFill>
                <a:srgbClr val="083451"/>
              </a:solidFill>
              <a:prstDash val="solid"/>
            </a:ln>
            <a:effectLst>
              <a:outerShdw blurRad="381000" dist="254000" dir="2700000" algn="tl" rotWithShape="0">
                <a:prstClr val="black">
                  <a:alpha val="6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50" b="0" i="0" u="none" strike="noStrike" kern="0" cap="none" spc="0" normalizeH="0" baseline="0" noProof="0" dirty="0" smtClean="0">
                <a:ln>
                  <a:noFill/>
                </a:ln>
                <a:solidFill>
                  <a:prstClr val="white"/>
                </a:solidFill>
                <a:effectLst/>
                <a:uLnTx/>
                <a:uFillTx/>
                <a:latin typeface="Arial" panose="020B0604020202020204"/>
                <a:ea typeface="黑体"/>
                <a:cs typeface="+mn-cs"/>
              </a:endParaRPr>
            </a:p>
          </p:txBody>
        </p:sp>
        <p:sp>
          <p:nvSpPr>
            <p:cNvPr id="64" name="等腰三角形 63"/>
            <p:cNvSpPr/>
            <p:nvPr/>
          </p:nvSpPr>
          <p:spPr>
            <a:xfrm rot="5400000">
              <a:off x="4073439" y="2171004"/>
              <a:ext cx="1560650" cy="1357788"/>
            </a:xfrm>
            <a:prstGeom prst="triangle">
              <a:avLst>
                <a:gd name="adj" fmla="val 49310"/>
              </a:avLst>
            </a:prstGeom>
            <a:solidFill>
              <a:srgbClr val="072063"/>
            </a:solidFill>
            <a:ln w="25400" cap="flat" cmpd="sng" algn="ctr">
              <a:solidFill>
                <a:srgbClr val="083451"/>
              </a:solidFill>
              <a:prstDash val="solid"/>
            </a:ln>
            <a:effectLst>
              <a:outerShdw blurRad="381000" dist="254000" dir="2700000" algn="tl" rotWithShape="0">
                <a:prstClr val="black">
                  <a:alpha val="6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50" b="0" i="0" u="none" strike="noStrike" kern="0" cap="none" spc="0" normalizeH="0" baseline="0" noProof="0" dirty="0" smtClean="0">
                <a:ln>
                  <a:noFill/>
                </a:ln>
                <a:solidFill>
                  <a:prstClr val="white"/>
                </a:solidFill>
                <a:effectLst/>
                <a:uLnTx/>
                <a:uFillTx/>
                <a:latin typeface="Arial" panose="020B0604020202020204"/>
                <a:ea typeface="黑体"/>
                <a:cs typeface="+mn-cs"/>
              </a:endParaRPr>
            </a:p>
          </p:txBody>
        </p:sp>
        <p:sp>
          <p:nvSpPr>
            <p:cNvPr id="65" name="等腰三角形 64"/>
            <p:cNvSpPr/>
            <p:nvPr/>
          </p:nvSpPr>
          <p:spPr>
            <a:xfrm rot="16200000">
              <a:off x="4066296" y="3015087"/>
              <a:ext cx="1560650" cy="1357788"/>
            </a:xfrm>
            <a:prstGeom prst="triangle">
              <a:avLst>
                <a:gd name="adj" fmla="val 49310"/>
              </a:avLst>
            </a:prstGeom>
            <a:solidFill>
              <a:srgbClr val="072063"/>
            </a:solidFill>
            <a:ln w="25400" cap="flat" cmpd="sng" algn="ctr">
              <a:solidFill>
                <a:srgbClr val="083451"/>
              </a:solidFill>
              <a:prstDash val="solid"/>
            </a:ln>
            <a:effectLst>
              <a:outerShdw blurRad="381000" dist="254000" dir="2700000" algn="tl" rotWithShape="0">
                <a:prstClr val="black">
                  <a:alpha val="6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50" b="0" i="0" u="none" strike="noStrike" kern="0" cap="none" spc="0" normalizeH="0" baseline="0" noProof="0" dirty="0" smtClean="0">
                <a:ln>
                  <a:noFill/>
                </a:ln>
                <a:solidFill>
                  <a:prstClr val="white"/>
                </a:solidFill>
                <a:effectLst/>
                <a:uLnTx/>
                <a:uFillTx/>
                <a:latin typeface="Arial" panose="020B0604020202020204"/>
                <a:ea typeface="黑体"/>
                <a:cs typeface="+mn-cs"/>
              </a:endParaRPr>
            </a:p>
          </p:txBody>
        </p:sp>
        <p:grpSp>
          <p:nvGrpSpPr>
            <p:cNvPr id="66" name="组合 65"/>
            <p:cNvGrpSpPr/>
            <p:nvPr/>
          </p:nvGrpSpPr>
          <p:grpSpPr>
            <a:xfrm>
              <a:off x="3123274" y="3839243"/>
              <a:ext cx="1271178" cy="69845"/>
              <a:chOff x="3798204" y="5395000"/>
              <a:chExt cx="1694904" cy="93127"/>
            </a:xfrm>
          </p:grpSpPr>
          <p:cxnSp>
            <p:nvCxnSpPr>
              <p:cNvPr id="67" name="直接连接符 66"/>
              <p:cNvCxnSpPr/>
              <p:nvPr/>
            </p:nvCxnSpPr>
            <p:spPr>
              <a:xfrm flipH="1">
                <a:off x="3891330" y="5439703"/>
                <a:ext cx="1601778" cy="0"/>
              </a:xfrm>
              <a:prstGeom prst="line">
                <a:avLst/>
              </a:prstGeom>
              <a:noFill/>
              <a:ln w="12700" cap="flat" cmpd="sng" algn="ctr">
                <a:solidFill>
                  <a:srgbClr val="093B5C"/>
                </a:solidFill>
                <a:prstDash val="solid"/>
              </a:ln>
              <a:effectLst/>
            </p:spPr>
          </p:cxnSp>
          <p:sp>
            <p:nvSpPr>
              <p:cNvPr id="68" name="椭圆 67"/>
              <p:cNvSpPr/>
              <p:nvPr/>
            </p:nvSpPr>
            <p:spPr>
              <a:xfrm>
                <a:off x="3798204" y="5395000"/>
                <a:ext cx="93127" cy="93127"/>
              </a:xfrm>
              <a:prstGeom prst="ellipse">
                <a:avLst/>
              </a:prstGeom>
              <a:solidFill>
                <a:srgbClr val="093B5C"/>
              </a:solidFill>
              <a:ln w="25400" cap="flat" cmpd="sng" algn="ctr">
                <a:no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350" b="0" i="0" u="none" strike="noStrike" kern="0" cap="none" spc="0" normalizeH="0" baseline="0" noProof="0" smtClean="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69" name="矩形 68"/>
            <p:cNvSpPr/>
            <p:nvPr/>
          </p:nvSpPr>
          <p:spPr>
            <a:xfrm>
              <a:off x="767997" y="947264"/>
              <a:ext cx="2290699" cy="322865"/>
            </a:xfrm>
            <a:prstGeom prst="rect">
              <a:avLst/>
            </a:prstGeom>
          </p:spPr>
          <p:txBody>
            <a:bodyPr wrap="square">
              <a:spAutoFit/>
            </a:bodyPr>
            <a:lstStyle/>
            <a:p>
              <a:pPr fontAlgn="auto">
                <a:spcBef>
                  <a:spcPts val="0"/>
                </a:spcBef>
                <a:spcAft>
                  <a:spcPts val="0"/>
                </a:spcAft>
              </a:pPr>
              <a:r>
                <a:rPr lang="zh-CN" altLang="en-US" sz="2000" b="1" dirty="0">
                  <a:solidFill>
                    <a:srgbClr val="072063"/>
                  </a:solidFill>
                  <a:latin typeface="微软雅黑" panose="020B0503020204020204" pitchFamily="34" charset="-122"/>
                  <a:ea typeface="微软雅黑" panose="020B0503020204020204" pitchFamily="34" charset="-122"/>
                </a:rPr>
                <a:t>模式一</a:t>
              </a:r>
            </a:p>
          </p:txBody>
        </p:sp>
        <p:sp>
          <p:nvSpPr>
            <p:cNvPr id="70" name="矩形 69"/>
            <p:cNvSpPr/>
            <p:nvPr/>
          </p:nvSpPr>
          <p:spPr>
            <a:xfrm>
              <a:off x="767997" y="1271743"/>
              <a:ext cx="2290699" cy="1192115"/>
            </a:xfrm>
            <a:prstGeom prst="rect">
              <a:avLst/>
            </a:prstGeom>
          </p:spPr>
          <p:txBody>
            <a:bodyPr wrap="square">
              <a:spAutoFit/>
            </a:bodyPr>
            <a:lstStyle/>
            <a:p>
              <a:pPr algn="just" fontAlgn="auto">
                <a:spcBef>
                  <a:spcPts val="0"/>
                </a:spcBef>
                <a:spcAft>
                  <a:spcPts val="0"/>
                </a:spcAft>
              </a:pPr>
              <a:r>
                <a:rPr lang="zh-CN" altLang="en-US" dirty="0" smtClean="0">
                  <a:solidFill>
                    <a:srgbClr val="595959"/>
                  </a:solidFill>
                  <a:latin typeface="微软雅黑" panose="020B0503020204020204" pitchFamily="34" charset="-122"/>
                  <a:ea typeface="微软雅黑" panose="020B0503020204020204" pitchFamily="34" charset="-122"/>
                </a:rPr>
                <a:t>会员</a:t>
              </a:r>
              <a:r>
                <a:rPr lang="zh-CN" altLang="en-US" dirty="0">
                  <a:solidFill>
                    <a:srgbClr val="595959"/>
                  </a:solidFill>
                  <a:latin typeface="微软雅黑" panose="020B0503020204020204" pitchFamily="34" charset="-122"/>
                  <a:ea typeface="微软雅黑" panose="020B0503020204020204" pitchFamily="34" charset="-122"/>
                </a:rPr>
                <a:t>所属的系统参与者均使用关联的大额支付系统直接参与者清算账户进行资金清算。</a:t>
              </a:r>
            </a:p>
            <a:p>
              <a:pPr fontAlgn="auto">
                <a:spcBef>
                  <a:spcPts val="0"/>
                </a:spcBef>
                <a:spcAft>
                  <a:spcPts val="0"/>
                </a:spcAft>
              </a:pPr>
              <a:endParaRPr lang="zh-CN" altLang="en-US" dirty="0">
                <a:solidFill>
                  <a:srgbClr val="595959"/>
                </a:solidFill>
                <a:latin typeface="微软雅黑" panose="020B0503020204020204" pitchFamily="34" charset="-122"/>
                <a:ea typeface="微软雅黑" panose="020B0503020204020204" pitchFamily="34" charset="-122"/>
              </a:endParaRPr>
            </a:p>
          </p:txBody>
        </p:sp>
        <p:sp>
          <p:nvSpPr>
            <p:cNvPr id="71" name="文本框 2"/>
            <p:cNvSpPr txBox="1">
              <a:spLocks noChangeArrowheads="1"/>
            </p:cNvSpPr>
            <p:nvPr/>
          </p:nvSpPr>
          <p:spPr bwMode="auto">
            <a:xfrm>
              <a:off x="4636115" y="1566873"/>
              <a:ext cx="754977" cy="7155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fontAlgn="auto">
                <a:spcBef>
                  <a:spcPts val="0"/>
                </a:spcBef>
                <a:spcAft>
                  <a:spcPts val="0"/>
                </a:spcAft>
              </a:pPr>
              <a:r>
                <a:rPr lang="en-US" altLang="zh-CN" sz="4050" dirty="0">
                  <a:solidFill>
                    <a:prstClr val="white"/>
                  </a:solidFill>
                  <a:latin typeface="Giorgio Sans Medium" panose="020B0603030202040204" pitchFamily="34" charset="0"/>
                </a:rPr>
                <a:t>01</a:t>
              </a:r>
              <a:endParaRPr lang="zh-CN" altLang="en-US" sz="4050" dirty="0">
                <a:solidFill>
                  <a:prstClr val="white"/>
                </a:solidFill>
                <a:latin typeface="Giorgio Sans Medium" panose="020B0603030202040204" pitchFamily="34" charset="0"/>
              </a:endParaRPr>
            </a:p>
          </p:txBody>
        </p:sp>
        <p:sp>
          <p:nvSpPr>
            <p:cNvPr id="72" name="文本框 2"/>
            <p:cNvSpPr txBox="1">
              <a:spLocks noChangeArrowheads="1"/>
            </p:cNvSpPr>
            <p:nvPr/>
          </p:nvSpPr>
          <p:spPr bwMode="auto">
            <a:xfrm>
              <a:off x="4636115" y="3258585"/>
              <a:ext cx="754977" cy="7155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fontAlgn="auto">
                <a:spcBef>
                  <a:spcPts val="0"/>
                </a:spcBef>
                <a:spcAft>
                  <a:spcPts val="0"/>
                </a:spcAft>
              </a:pPr>
              <a:r>
                <a:rPr lang="en-US" altLang="zh-CN" sz="4050" dirty="0">
                  <a:solidFill>
                    <a:prstClr val="white"/>
                  </a:solidFill>
                  <a:latin typeface="Giorgio Sans Medium" panose="020B0603030202040204" pitchFamily="34" charset="0"/>
                </a:rPr>
                <a:t>03</a:t>
              </a:r>
              <a:endParaRPr lang="zh-CN" altLang="en-US" sz="4050" dirty="0">
                <a:solidFill>
                  <a:prstClr val="white"/>
                </a:solidFill>
                <a:latin typeface="Giorgio Sans Medium" panose="020B0603030202040204" pitchFamily="34" charset="0"/>
              </a:endParaRPr>
            </a:p>
          </p:txBody>
        </p:sp>
        <p:sp>
          <p:nvSpPr>
            <p:cNvPr id="73" name="文本框 2"/>
            <p:cNvSpPr txBox="1">
              <a:spLocks noChangeArrowheads="1"/>
            </p:cNvSpPr>
            <p:nvPr/>
          </p:nvSpPr>
          <p:spPr bwMode="auto">
            <a:xfrm>
              <a:off x="4167725" y="2407359"/>
              <a:ext cx="754977" cy="7155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fontAlgn="auto">
                <a:spcBef>
                  <a:spcPts val="0"/>
                </a:spcBef>
                <a:spcAft>
                  <a:spcPts val="0"/>
                </a:spcAft>
              </a:pPr>
              <a:r>
                <a:rPr lang="en-US" altLang="zh-CN" sz="4050" dirty="0">
                  <a:solidFill>
                    <a:prstClr val="white"/>
                  </a:solidFill>
                  <a:latin typeface="Giorgio Sans Medium" panose="020B0603030202040204" pitchFamily="34" charset="0"/>
                </a:rPr>
                <a:t>02</a:t>
              </a:r>
              <a:endParaRPr lang="zh-CN" altLang="en-US" sz="4050" dirty="0">
                <a:solidFill>
                  <a:prstClr val="white"/>
                </a:solidFill>
                <a:latin typeface="Giorgio Sans Medium" panose="020B0603030202040204" pitchFamily="34" charset="0"/>
              </a:endParaRPr>
            </a:p>
          </p:txBody>
        </p:sp>
        <p:grpSp>
          <p:nvGrpSpPr>
            <p:cNvPr id="74" name="组合 73"/>
            <p:cNvGrpSpPr/>
            <p:nvPr/>
          </p:nvGrpSpPr>
          <p:grpSpPr>
            <a:xfrm>
              <a:off x="3123274" y="1548131"/>
              <a:ext cx="1723346" cy="69845"/>
              <a:chOff x="4164365" y="2238584"/>
              <a:chExt cx="2297795" cy="93127"/>
            </a:xfrm>
          </p:grpSpPr>
          <p:cxnSp>
            <p:nvCxnSpPr>
              <p:cNvPr id="75" name="直接连接符 74"/>
              <p:cNvCxnSpPr/>
              <p:nvPr/>
            </p:nvCxnSpPr>
            <p:spPr>
              <a:xfrm flipH="1">
                <a:off x="4257491" y="2283287"/>
                <a:ext cx="2204669" cy="0"/>
              </a:xfrm>
              <a:prstGeom prst="line">
                <a:avLst/>
              </a:prstGeom>
              <a:noFill/>
              <a:ln w="12700" cap="flat" cmpd="sng" algn="ctr">
                <a:solidFill>
                  <a:srgbClr val="093B5C"/>
                </a:solidFill>
                <a:prstDash val="solid"/>
              </a:ln>
              <a:effectLst/>
            </p:spPr>
          </p:cxnSp>
          <p:sp>
            <p:nvSpPr>
              <p:cNvPr id="76" name="椭圆 75"/>
              <p:cNvSpPr/>
              <p:nvPr/>
            </p:nvSpPr>
            <p:spPr>
              <a:xfrm>
                <a:off x="4164365" y="2238584"/>
                <a:ext cx="93127" cy="93127"/>
              </a:xfrm>
              <a:prstGeom prst="ellipse">
                <a:avLst/>
              </a:prstGeom>
              <a:solidFill>
                <a:srgbClr val="093B5C"/>
              </a:solidFill>
              <a:ln w="25400" cap="flat" cmpd="sng" algn="ctr">
                <a:no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350" b="0" i="0" u="none" strike="noStrike" kern="0" cap="none" spc="0" normalizeH="0" baseline="0" noProof="0" smtClean="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77" name="矩形 76"/>
            <p:cNvSpPr/>
            <p:nvPr/>
          </p:nvSpPr>
          <p:spPr>
            <a:xfrm>
              <a:off x="767997" y="3227475"/>
              <a:ext cx="2290699" cy="298029"/>
            </a:xfrm>
            <a:prstGeom prst="rect">
              <a:avLst/>
            </a:prstGeom>
          </p:spPr>
          <p:txBody>
            <a:bodyPr wrap="square">
              <a:spAutoFit/>
            </a:bodyPr>
            <a:lstStyle/>
            <a:p>
              <a:pPr fontAlgn="auto">
                <a:spcBef>
                  <a:spcPts val="0"/>
                </a:spcBef>
                <a:spcAft>
                  <a:spcPts val="0"/>
                </a:spcAft>
              </a:pPr>
              <a:r>
                <a:rPr lang="zh-CN" altLang="en-US" b="1" dirty="0">
                  <a:solidFill>
                    <a:srgbClr val="072063"/>
                  </a:solidFill>
                  <a:latin typeface="微软雅黑" panose="020B0503020204020204" pitchFamily="34" charset="-122"/>
                  <a:ea typeface="微软雅黑" panose="020B0503020204020204" pitchFamily="34" charset="-122"/>
                </a:rPr>
                <a:t>模式三</a:t>
              </a:r>
            </a:p>
          </p:txBody>
        </p:sp>
        <p:sp>
          <p:nvSpPr>
            <p:cNvPr id="78" name="矩形 77"/>
            <p:cNvSpPr/>
            <p:nvPr/>
          </p:nvSpPr>
          <p:spPr>
            <a:xfrm>
              <a:off x="767997" y="3551954"/>
              <a:ext cx="2290699" cy="968593"/>
            </a:xfrm>
            <a:prstGeom prst="rect">
              <a:avLst/>
            </a:prstGeom>
          </p:spPr>
          <p:txBody>
            <a:bodyPr wrap="square">
              <a:spAutoFit/>
            </a:bodyPr>
            <a:lstStyle/>
            <a:p>
              <a:pPr algn="just" fontAlgn="auto">
                <a:spcBef>
                  <a:spcPts val="0"/>
                </a:spcBef>
                <a:spcAft>
                  <a:spcPts val="0"/>
                </a:spcAft>
              </a:pPr>
              <a:r>
                <a:rPr lang="zh-CN" altLang="en-US" dirty="0">
                  <a:solidFill>
                    <a:srgbClr val="595959"/>
                  </a:solidFill>
                  <a:latin typeface="微软雅黑" panose="020B0503020204020204" pitchFamily="34" charset="-122"/>
                  <a:ea typeface="微软雅黑" panose="020B0503020204020204" pitchFamily="34" charset="-122"/>
                </a:rPr>
                <a:t>会员所属的每个系统参与者开立独立的票交所资金账户进行资金清算。</a:t>
              </a:r>
            </a:p>
            <a:p>
              <a:pPr fontAlgn="auto">
                <a:spcBef>
                  <a:spcPts val="0"/>
                </a:spcBef>
                <a:spcAft>
                  <a:spcPts val="0"/>
                </a:spcAft>
              </a:pPr>
              <a:endParaRPr lang="zh-CN" altLang="en-US" dirty="0">
                <a:solidFill>
                  <a:srgbClr val="595959"/>
                </a:solidFill>
                <a:latin typeface="微软雅黑" panose="020B0503020204020204" pitchFamily="34" charset="-122"/>
                <a:ea typeface="微软雅黑" panose="020B0503020204020204" pitchFamily="34" charset="-122"/>
              </a:endParaRPr>
            </a:p>
          </p:txBody>
        </p:sp>
        <p:sp>
          <p:nvSpPr>
            <p:cNvPr id="79" name="矩形 78"/>
            <p:cNvSpPr/>
            <p:nvPr/>
          </p:nvSpPr>
          <p:spPr>
            <a:xfrm>
              <a:off x="6175245" y="1932990"/>
              <a:ext cx="2290699" cy="322865"/>
            </a:xfrm>
            <a:prstGeom prst="rect">
              <a:avLst/>
            </a:prstGeom>
          </p:spPr>
          <p:txBody>
            <a:bodyPr wrap="square">
              <a:spAutoFit/>
            </a:bodyPr>
            <a:lstStyle/>
            <a:p>
              <a:pPr fontAlgn="auto">
                <a:spcBef>
                  <a:spcPts val="0"/>
                </a:spcBef>
                <a:spcAft>
                  <a:spcPts val="0"/>
                </a:spcAft>
              </a:pPr>
              <a:r>
                <a:rPr lang="zh-CN" altLang="en-US" sz="2000" b="1" dirty="0" smtClean="0">
                  <a:solidFill>
                    <a:srgbClr val="093B5C"/>
                  </a:solidFill>
                  <a:latin typeface="微软雅黑" panose="020B0503020204020204" pitchFamily="34" charset="-122"/>
                  <a:ea typeface="微软雅黑" panose="020B0503020204020204" pitchFamily="34" charset="-122"/>
                </a:rPr>
                <a:t>模式二</a:t>
              </a:r>
              <a:endParaRPr lang="zh-CN" altLang="en-US" sz="2000" b="1" dirty="0">
                <a:solidFill>
                  <a:srgbClr val="093B5C"/>
                </a:solidFill>
                <a:latin typeface="微软雅黑" panose="020B0503020204020204" pitchFamily="34" charset="-122"/>
                <a:ea typeface="微软雅黑" panose="020B0503020204020204" pitchFamily="34" charset="-122"/>
              </a:endParaRPr>
            </a:p>
          </p:txBody>
        </p:sp>
        <p:sp>
          <p:nvSpPr>
            <p:cNvPr id="80" name="矩形 79"/>
            <p:cNvSpPr/>
            <p:nvPr/>
          </p:nvSpPr>
          <p:spPr>
            <a:xfrm>
              <a:off x="6175245" y="2257469"/>
              <a:ext cx="2290699" cy="968593"/>
            </a:xfrm>
            <a:prstGeom prst="rect">
              <a:avLst/>
            </a:prstGeom>
          </p:spPr>
          <p:txBody>
            <a:bodyPr wrap="square">
              <a:spAutoFit/>
            </a:bodyPr>
            <a:lstStyle/>
            <a:p>
              <a:pPr algn="just" fontAlgn="auto">
                <a:spcBef>
                  <a:spcPts val="0"/>
                </a:spcBef>
                <a:spcAft>
                  <a:spcPts val="0"/>
                </a:spcAft>
              </a:pPr>
              <a:r>
                <a:rPr lang="zh-CN" altLang="en-US" dirty="0">
                  <a:solidFill>
                    <a:srgbClr val="595959"/>
                  </a:solidFill>
                  <a:latin typeface="微软雅黑" panose="020B0503020204020204" pitchFamily="34" charset="-122"/>
                  <a:ea typeface="微软雅黑" panose="020B0503020204020204" pitchFamily="34" charset="-122"/>
                </a:rPr>
                <a:t>会员的法人系统参与者开立票交所资金账户，会员所属的系统参与者均使用该资金账户进行资金清算</a:t>
              </a:r>
            </a:p>
          </p:txBody>
        </p:sp>
        <p:sp>
          <p:nvSpPr>
            <p:cNvPr id="81" name="等腰三角形 80"/>
            <p:cNvSpPr/>
            <p:nvPr/>
          </p:nvSpPr>
          <p:spPr>
            <a:xfrm rot="5400000">
              <a:off x="5483301" y="2983913"/>
              <a:ext cx="1627879" cy="1403344"/>
            </a:xfrm>
            <a:prstGeom prst="triangle">
              <a:avLst/>
            </a:prstGeom>
            <a:gradFill flip="none" rotWithShape="1">
              <a:gsLst>
                <a:gs pos="0">
                  <a:sysClr val="window" lastClr="FFFFFF"/>
                </a:gs>
                <a:gs pos="100000">
                  <a:sysClr val="window" lastClr="FFFFFF">
                    <a:lumMod val="75000"/>
                  </a:sysClr>
                </a:gs>
              </a:gsLst>
              <a:lin ang="13500000" scaled="1"/>
              <a:tileRect/>
            </a:gradFill>
            <a:ln w="25400" cap="flat" cmpd="sng" algn="ctr">
              <a:gradFill flip="none" rotWithShape="1">
                <a:gsLst>
                  <a:gs pos="0">
                    <a:sysClr val="window" lastClr="FFFFFF">
                      <a:lumMod val="100000"/>
                    </a:sysClr>
                  </a:gs>
                  <a:gs pos="100000">
                    <a:sysClr val="window" lastClr="FFFFFF">
                      <a:lumMod val="85000"/>
                    </a:sysClr>
                  </a:gs>
                </a:gsLst>
                <a:lin ang="2700000" scaled="1"/>
                <a:tileRect/>
              </a:gradFill>
              <a:prstDash val="solid"/>
            </a:ln>
            <a:effectLst>
              <a:outerShdw blurRad="381000" dist="254000" dir="2700000" algn="tl" rotWithShape="0">
                <a:prstClr val="black">
                  <a:alpha val="6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50" b="0" i="0" u="none" strike="noStrike" kern="0" cap="none" spc="0" normalizeH="0" baseline="0" noProof="0" dirty="0" smtClean="0">
                <a:ln>
                  <a:noFill/>
                </a:ln>
                <a:solidFill>
                  <a:prstClr val="white"/>
                </a:solidFill>
                <a:effectLst/>
                <a:uLnTx/>
                <a:uFillTx/>
                <a:latin typeface="Arial" panose="020B0604020202020204"/>
                <a:ea typeface="黑体"/>
                <a:cs typeface="+mn-cs"/>
              </a:endParaRPr>
            </a:p>
          </p:txBody>
        </p:sp>
      </p:grpSp>
    </p:spTree>
    <p:extLst>
      <p:ext uri="{BB962C8B-B14F-4D97-AF65-F5344CB8AC3E}">
        <p14:creationId xmlns:p14="http://schemas.microsoft.com/office/powerpoint/2010/main" val="155710877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椭圆 30"/>
          <p:cNvSpPr>
            <a:spLocks noChangeArrowheads="1"/>
          </p:cNvSpPr>
          <p:nvPr/>
        </p:nvSpPr>
        <p:spPr bwMode="auto">
          <a:xfrm>
            <a:off x="10145980" y="498590"/>
            <a:ext cx="1176713" cy="943194"/>
          </a:xfrm>
          <a:prstGeom prst="ellipse">
            <a:avLst/>
          </a:prstGeom>
          <a:solidFill>
            <a:srgbClr val="FFC000"/>
          </a:solidFill>
          <a:ln w="9525">
            <a:noFill/>
            <a:round/>
          </a:ln>
        </p:spPr>
        <p:txBody>
          <a:bodyPr lIns="112864" tIns="56432" rIns="112864" bIns="56432" anchor="ctr"/>
          <a:lstStyle/>
          <a:p>
            <a:pPr algn="ctr"/>
            <a:endParaRPr lang="zh-CN" altLang="en-US" sz="1400">
              <a:solidFill>
                <a:srgbClr val="FFFFFF"/>
              </a:solidFill>
              <a:latin typeface="宋体" panose="02010600030101010101" pitchFamily="2" charset="-122"/>
              <a:sym typeface="宋体" panose="02010600030101010101" pitchFamily="2" charset="-122"/>
            </a:endParaRPr>
          </a:p>
        </p:txBody>
      </p:sp>
      <p:sp>
        <p:nvSpPr>
          <p:cNvPr id="109571" name="矩形 27"/>
          <p:cNvSpPr>
            <a:spLocks noChangeArrowheads="1"/>
          </p:cNvSpPr>
          <p:nvPr/>
        </p:nvSpPr>
        <p:spPr bwMode="auto">
          <a:xfrm>
            <a:off x="10583" y="6276842"/>
            <a:ext cx="12179830" cy="574808"/>
          </a:xfrm>
          <a:prstGeom prst="rect">
            <a:avLst/>
          </a:prstGeom>
          <a:solidFill>
            <a:srgbClr val="002060"/>
          </a:solidFill>
          <a:ln w="9525">
            <a:noFill/>
            <a:miter lim="800000"/>
          </a:ln>
        </p:spPr>
        <p:txBody>
          <a:bodyPr lIns="112864" tIns="56432" rIns="112864" bIns="56432" anchor="ctr"/>
          <a:lstStyle/>
          <a:p>
            <a:pPr algn="ctr"/>
            <a:endParaRPr lang="zh-CN" altLang="en-US">
              <a:solidFill>
                <a:srgbClr val="FFFFFF"/>
              </a:solidFill>
              <a:latin typeface="宋体" panose="02010600030101010101" pitchFamily="2" charset="-122"/>
              <a:sym typeface="宋体" panose="02010600030101010101" pitchFamily="2" charset="-122"/>
            </a:endParaRPr>
          </a:p>
        </p:txBody>
      </p:sp>
      <p:sp>
        <p:nvSpPr>
          <p:cNvPr id="109572" name="矩形 28"/>
          <p:cNvSpPr>
            <a:spLocks noChangeArrowheads="1"/>
          </p:cNvSpPr>
          <p:nvPr/>
        </p:nvSpPr>
        <p:spPr bwMode="auto">
          <a:xfrm>
            <a:off x="10583" y="6264139"/>
            <a:ext cx="12179830" cy="125441"/>
          </a:xfrm>
          <a:prstGeom prst="rect">
            <a:avLst/>
          </a:prstGeom>
          <a:solidFill>
            <a:srgbClr val="595959"/>
          </a:solidFill>
          <a:ln w="9525">
            <a:noFill/>
            <a:miter lim="800000"/>
          </a:ln>
        </p:spPr>
        <p:txBody>
          <a:bodyPr lIns="112864" tIns="56432" rIns="112864" bIns="56432" anchor="ctr"/>
          <a:lstStyle/>
          <a:p>
            <a:pPr algn="ctr"/>
            <a:endParaRPr lang="zh-CN" altLang="en-US">
              <a:solidFill>
                <a:srgbClr val="FFFFFF"/>
              </a:solidFill>
              <a:latin typeface="宋体" panose="02010600030101010101" pitchFamily="2" charset="-122"/>
              <a:sym typeface="宋体" panose="02010600030101010101" pitchFamily="2" charset="-122"/>
            </a:endParaRPr>
          </a:p>
        </p:txBody>
      </p:sp>
      <p:sp>
        <p:nvSpPr>
          <p:cNvPr id="109573" name="矩形 3"/>
          <p:cNvSpPr>
            <a:spLocks noChangeArrowheads="1"/>
          </p:cNvSpPr>
          <p:nvPr/>
        </p:nvSpPr>
        <p:spPr bwMode="auto">
          <a:xfrm>
            <a:off x="10918463" y="900321"/>
            <a:ext cx="1271950" cy="431900"/>
          </a:xfrm>
          <a:prstGeom prst="rect">
            <a:avLst/>
          </a:prstGeom>
          <a:solidFill>
            <a:srgbClr val="002060"/>
          </a:solidFill>
          <a:ln w="9525">
            <a:noFill/>
            <a:miter lim="800000"/>
          </a:ln>
        </p:spPr>
        <p:txBody>
          <a:bodyPr lIns="112864" tIns="56432" rIns="112864" bIns="56432" anchor="ctr"/>
          <a:lstStyle/>
          <a:p>
            <a:pPr algn="ctr"/>
            <a:fld id="{3C2A1EB9-9779-4944-8B2C-1088BD6C51C2}" type="slidenum">
              <a:rPr lang="zh-CN" altLang="zh-CN" b="1">
                <a:solidFill>
                  <a:srgbClr val="FFFFFF"/>
                </a:solidFill>
                <a:ea typeface="方正兰亭细黑_GBK"/>
                <a:cs typeface="方正兰亭细黑_GBK"/>
              </a:rPr>
              <a:pPr algn="ctr"/>
              <a:t>44</a:t>
            </a:fld>
            <a:endParaRPr lang="zh-CN" altLang="zh-CN" b="1">
              <a:solidFill>
                <a:srgbClr val="FFFFFF"/>
              </a:solidFill>
              <a:ea typeface="方正兰亭细黑_GBK"/>
              <a:cs typeface="方正兰亭细黑_GBK"/>
            </a:endParaRPr>
          </a:p>
        </p:txBody>
      </p:sp>
      <p:sp>
        <p:nvSpPr>
          <p:cNvPr id="109574" name="矩形 4"/>
          <p:cNvSpPr>
            <a:spLocks noChangeArrowheads="1"/>
          </p:cNvSpPr>
          <p:nvPr/>
        </p:nvSpPr>
        <p:spPr bwMode="auto">
          <a:xfrm>
            <a:off x="10810527" y="900321"/>
            <a:ext cx="74074" cy="431900"/>
          </a:xfrm>
          <a:prstGeom prst="rect">
            <a:avLst/>
          </a:prstGeom>
          <a:solidFill>
            <a:srgbClr val="002060"/>
          </a:solidFill>
          <a:ln w="9525">
            <a:noFill/>
            <a:miter lim="800000"/>
          </a:ln>
        </p:spPr>
        <p:txBody>
          <a:bodyPr lIns="112864" tIns="56432" rIns="112864" bIns="56432" anchor="ctr"/>
          <a:lstStyle/>
          <a:p>
            <a:pPr algn="ctr"/>
            <a:endParaRPr lang="zh-CN" altLang="zh-CN">
              <a:solidFill>
                <a:srgbClr val="FFFFFF"/>
              </a:solidFill>
              <a:ea typeface="方正兰亭细黑_GBK"/>
              <a:cs typeface="方正兰亭细黑_GBK"/>
            </a:endParaRPr>
          </a:p>
        </p:txBody>
      </p:sp>
      <p:sp>
        <p:nvSpPr>
          <p:cNvPr id="109575" name="矩形 5"/>
          <p:cNvSpPr>
            <a:spLocks noChangeArrowheads="1"/>
          </p:cNvSpPr>
          <p:nvPr/>
        </p:nvSpPr>
        <p:spPr bwMode="auto">
          <a:xfrm>
            <a:off x="10711057" y="1103569"/>
            <a:ext cx="63492" cy="225478"/>
          </a:xfrm>
          <a:prstGeom prst="rect">
            <a:avLst/>
          </a:prstGeom>
          <a:solidFill>
            <a:srgbClr val="002060"/>
          </a:solidFill>
          <a:ln w="9525">
            <a:noFill/>
            <a:miter lim="800000"/>
          </a:ln>
        </p:spPr>
        <p:txBody>
          <a:bodyPr lIns="112864" tIns="56432" rIns="112864" bIns="56432" anchor="ctr"/>
          <a:lstStyle/>
          <a:p>
            <a:pPr algn="ctr"/>
            <a:endParaRPr lang="zh-CN" altLang="zh-CN">
              <a:solidFill>
                <a:srgbClr val="FFFFFF"/>
              </a:solidFill>
              <a:ea typeface="方正兰亭细黑_GBK"/>
              <a:cs typeface="方正兰亭细黑_GBK"/>
            </a:endParaRPr>
          </a:p>
        </p:txBody>
      </p:sp>
      <p:grpSp>
        <p:nvGrpSpPr>
          <p:cNvPr id="2" name="组合 44"/>
          <p:cNvGrpSpPr/>
          <p:nvPr/>
        </p:nvGrpSpPr>
        <p:grpSpPr bwMode="auto">
          <a:xfrm>
            <a:off x="334390" y="109564"/>
            <a:ext cx="9072754" cy="1214718"/>
            <a:chOff x="546100" y="-184150"/>
            <a:chExt cx="6424281" cy="1214438"/>
          </a:xfrm>
        </p:grpSpPr>
        <p:grpSp>
          <p:nvGrpSpPr>
            <p:cNvPr id="3" name="Group 16"/>
            <p:cNvGrpSpPr/>
            <p:nvPr/>
          </p:nvGrpSpPr>
          <p:grpSpPr bwMode="auto">
            <a:xfrm>
              <a:off x="546100" y="-184150"/>
              <a:ext cx="4221415" cy="1214438"/>
              <a:chOff x="0" y="0"/>
              <a:chExt cx="4221131" cy="1217711"/>
            </a:xfrm>
          </p:grpSpPr>
          <p:grpSp>
            <p:nvGrpSpPr>
              <p:cNvPr id="4" name="Group 17"/>
              <p:cNvGrpSpPr/>
              <p:nvPr/>
            </p:nvGrpSpPr>
            <p:grpSpPr bwMode="auto">
              <a:xfrm>
                <a:off x="0" y="0"/>
                <a:ext cx="2653548" cy="1217711"/>
                <a:chOff x="0" y="0"/>
                <a:chExt cx="2653548" cy="1217711"/>
              </a:xfrm>
            </p:grpSpPr>
            <p:sp>
              <p:nvSpPr>
                <p:cNvPr id="109598" name="椭圆 30"/>
                <p:cNvSpPr>
                  <a:spLocks noChangeArrowheads="1"/>
                </p:cNvSpPr>
                <p:nvPr/>
              </p:nvSpPr>
              <p:spPr bwMode="auto">
                <a:xfrm>
                  <a:off x="0" y="618546"/>
                  <a:ext cx="620731" cy="599165"/>
                </a:xfrm>
                <a:prstGeom prst="ellipse">
                  <a:avLst/>
                </a:prstGeom>
                <a:solidFill>
                  <a:srgbClr val="FFC000"/>
                </a:solidFill>
                <a:ln w="9525">
                  <a:noFill/>
                  <a:round/>
                </a:ln>
              </p:spPr>
              <p:txBody>
                <a:bodyPr anchor="ctr"/>
                <a:lstStyle/>
                <a:p>
                  <a:pPr algn="ctr"/>
                  <a:endParaRPr lang="zh-CN" altLang="zh-CN" sz="1400">
                    <a:solidFill>
                      <a:srgbClr val="FFFFFF"/>
                    </a:solidFill>
                    <a:latin typeface="宋体" panose="02010600030101010101" pitchFamily="2" charset="-122"/>
                    <a:sym typeface="宋体" panose="02010600030101010101" pitchFamily="2" charset="-122"/>
                  </a:endParaRPr>
                </a:p>
              </p:txBody>
            </p:sp>
            <p:sp>
              <p:nvSpPr>
                <p:cNvPr id="109599" name="TextBox 31"/>
                <p:cNvSpPr>
                  <a:spLocks noChangeArrowheads="1"/>
                </p:cNvSpPr>
                <p:nvPr/>
              </p:nvSpPr>
              <p:spPr bwMode="auto">
                <a:xfrm>
                  <a:off x="103613" y="0"/>
                  <a:ext cx="2549935" cy="1126152"/>
                </a:xfrm>
                <a:prstGeom prst="rect">
                  <a:avLst/>
                </a:prstGeom>
                <a:noFill/>
                <a:ln w="9525">
                  <a:noFill/>
                  <a:miter lim="800000"/>
                </a:ln>
              </p:spPr>
              <p:txBody>
                <a:bodyPr>
                  <a:spAutoFit/>
                </a:bodyPr>
                <a:lstStyle/>
                <a:p>
                  <a:endParaRPr lang="zh-CN" altLang="en-US" sz="6700" dirty="0">
                    <a:solidFill>
                      <a:srgbClr val="000000"/>
                    </a:solidFill>
                    <a:sym typeface="Calibri" panose="020F0502020204030204" pitchFamily="34" charset="0"/>
                  </a:endParaRPr>
                </a:p>
              </p:txBody>
            </p:sp>
          </p:grpSp>
          <p:sp>
            <p:nvSpPr>
              <p:cNvPr id="109597" name="直接连接符 21"/>
              <p:cNvSpPr>
                <a:spLocks noChangeShapeType="1"/>
              </p:cNvSpPr>
              <p:nvPr/>
            </p:nvSpPr>
            <p:spPr bwMode="auto">
              <a:xfrm>
                <a:off x="620731" y="1024061"/>
                <a:ext cx="3600400" cy="1"/>
              </a:xfrm>
              <a:prstGeom prst="line">
                <a:avLst/>
              </a:prstGeom>
              <a:noFill/>
              <a:ln w="19050">
                <a:solidFill>
                  <a:srgbClr val="002060"/>
                </a:solidFill>
                <a:bevel/>
              </a:ln>
            </p:spPr>
            <p:txBody>
              <a:bodyPr/>
              <a:lstStyle/>
              <a:p>
                <a:endParaRPr lang="zh-CN" altLang="en-US"/>
              </a:p>
            </p:txBody>
          </p:sp>
        </p:grpSp>
        <p:sp>
          <p:nvSpPr>
            <p:cNvPr id="109595" name="TextBox 22"/>
            <p:cNvSpPr>
              <a:spLocks noChangeArrowheads="1"/>
            </p:cNvSpPr>
            <p:nvPr/>
          </p:nvSpPr>
          <p:spPr bwMode="auto">
            <a:xfrm>
              <a:off x="2049275" y="449231"/>
              <a:ext cx="4921106" cy="476944"/>
            </a:xfrm>
            <a:prstGeom prst="rect">
              <a:avLst/>
            </a:prstGeom>
            <a:noFill/>
            <a:ln w="9525">
              <a:noFill/>
              <a:miter lim="800000"/>
            </a:ln>
          </p:spPr>
          <p:txBody>
            <a:bodyPr>
              <a:spAutoFit/>
            </a:bodyPr>
            <a:lstStyle/>
            <a:p>
              <a:r>
                <a:rPr lang="zh-CN" altLang="en-US" sz="2500" b="1" dirty="0">
                  <a:solidFill>
                    <a:srgbClr val="262626"/>
                  </a:solidFill>
                  <a:latin typeface="微软雅黑" panose="020B0503020204020204" pitchFamily="34" charset="-122"/>
                  <a:ea typeface="微软雅黑" panose="020B0503020204020204" pitchFamily="34" charset="-122"/>
                  <a:sym typeface="微软雅黑" panose="020B0503020204020204" pitchFamily="34" charset="-122"/>
                </a:rPr>
                <a:t>清算</a:t>
              </a:r>
              <a:r>
                <a:rPr lang="zh-CN" altLang="en-US" sz="2500" b="1" dirty="0" smtClean="0">
                  <a:solidFill>
                    <a:srgbClr val="262626"/>
                  </a:solidFill>
                  <a:latin typeface="微软雅黑" panose="020B0503020204020204" pitchFamily="34" charset="-122"/>
                  <a:ea typeface="微软雅黑" panose="020B0503020204020204" pitchFamily="34" charset="-122"/>
                  <a:sym typeface="微软雅黑" panose="020B0503020204020204" pitchFamily="34" charset="-122"/>
                </a:rPr>
                <a:t>路径选择</a:t>
              </a:r>
              <a:endParaRPr lang="zh-CN" altLang="en-US" sz="2500" b="1" dirty="0">
                <a:solidFill>
                  <a:srgbClr val="262626"/>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sp>
        <p:nvSpPr>
          <p:cNvPr id="35" name="TextBox 31"/>
          <p:cNvSpPr/>
          <p:nvPr/>
        </p:nvSpPr>
        <p:spPr>
          <a:xfrm>
            <a:off x="95321" y="140472"/>
            <a:ext cx="2831946" cy="1483572"/>
          </a:xfrm>
          <a:prstGeom prst="rect">
            <a:avLst/>
          </a:prstGeom>
          <a:noFill/>
          <a:ln w="9525">
            <a:noFill/>
          </a:ln>
        </p:spPr>
        <p:txBody>
          <a:bodyPr wrap="square" lIns="112864" tIns="56432" rIns="112864" bIns="56432">
            <a:spAutoFit/>
          </a:bodyPr>
          <a:lstStyle/>
          <a:p>
            <a:pPr lvl="0" eaLnBrk="1" hangingPunct="1"/>
            <a:r>
              <a:rPr lang="en-US" altLang="zh-CN" sz="8900" b="1" dirty="0" smtClean="0">
                <a:solidFill>
                  <a:srgbClr val="002060"/>
                </a:solidFill>
                <a:latin typeface="Times New Roman" panose="02020603050405020304" pitchFamily="18" charset="0"/>
                <a:sym typeface="Times New Roman" panose="02020603050405020304" pitchFamily="18" charset="0"/>
              </a:rPr>
              <a:t>1.</a:t>
            </a:r>
            <a:r>
              <a:rPr lang="en-US" altLang="zh-CN" sz="6700" b="1" dirty="0" smtClean="0">
                <a:solidFill>
                  <a:srgbClr val="002060"/>
                </a:solidFill>
                <a:latin typeface="Times New Roman" panose="02020603050405020304" pitchFamily="18" charset="0"/>
                <a:sym typeface="Times New Roman" panose="02020603050405020304" pitchFamily="18" charset="0"/>
              </a:rPr>
              <a:t>9</a:t>
            </a:r>
            <a:r>
              <a:rPr lang="en-US" altLang="zh-CN" sz="5900" b="1" dirty="0" smtClean="0">
                <a:solidFill>
                  <a:srgbClr val="002060"/>
                </a:solidFill>
                <a:latin typeface="Times New Roman" panose="02020603050405020304" pitchFamily="18" charset="0"/>
                <a:sym typeface="Times New Roman" panose="02020603050405020304" pitchFamily="18" charset="0"/>
              </a:rPr>
              <a:t>.5</a:t>
            </a:r>
            <a:endParaRPr lang="zh-CN" altLang="en-US" sz="5900" dirty="0">
              <a:sym typeface="Calibri" panose="020F0502020204030204" pitchFamily="34" charset="0"/>
            </a:endParaRPr>
          </a:p>
        </p:txBody>
      </p:sp>
      <p:sp>
        <p:nvSpPr>
          <p:cNvPr id="42" name="Rectangle 11"/>
          <p:cNvSpPr>
            <a:spLocks noChangeArrowheads="1"/>
          </p:cNvSpPr>
          <p:nvPr/>
        </p:nvSpPr>
        <p:spPr bwMode="auto">
          <a:xfrm>
            <a:off x="1109463" y="1350209"/>
            <a:ext cx="7988852" cy="417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28247" tIns="0" rIns="228247" bIns="0" anchor="ctr"/>
          <a:lstStyle>
            <a:lvl1pPr>
              <a:defRPr>
                <a:solidFill>
                  <a:schemeClr val="tx1"/>
                </a:solidFill>
                <a:latin typeface="Arial" pitchFamily="34" charset="0"/>
                <a:ea typeface="宋体" pitchFamily="2" charset="-122"/>
              </a:defRPr>
            </a:lvl1pPr>
            <a:lvl2pPr>
              <a:defRPr>
                <a:solidFill>
                  <a:schemeClr val="tx1"/>
                </a:solidFill>
                <a:latin typeface="Arial" pitchFamily="34" charset="0"/>
                <a:ea typeface="宋体" pitchFamily="2" charset="-122"/>
              </a:defRPr>
            </a:lvl2pPr>
            <a:lvl3pPr>
              <a:defRPr>
                <a:solidFill>
                  <a:schemeClr val="tx1"/>
                </a:solidFill>
                <a:latin typeface="Arial" pitchFamily="34" charset="0"/>
                <a:ea typeface="宋体" pitchFamily="2" charset="-122"/>
              </a:defRPr>
            </a:lvl3pPr>
            <a:lvl4pPr>
              <a:defRPr>
                <a:solidFill>
                  <a:schemeClr val="tx1"/>
                </a:solidFill>
                <a:latin typeface="Arial" pitchFamily="34" charset="0"/>
                <a:ea typeface="宋体" pitchFamily="2" charset="-122"/>
              </a:defRPr>
            </a:lvl4pPr>
            <a:lvl5pPr>
              <a:defRPr>
                <a:solidFill>
                  <a:schemeClr val="tx1"/>
                </a:solidFill>
                <a:latin typeface="Arial" pitchFamily="34" charset="0"/>
                <a:ea typeface="宋体" pitchFamily="2" charset="-122"/>
              </a:defRPr>
            </a:lvl5pPr>
            <a:lvl6pPr eaLnBrk="0" fontAlgn="base" hangingPunct="0">
              <a:spcBef>
                <a:spcPct val="0"/>
              </a:spcBef>
              <a:spcAft>
                <a:spcPct val="0"/>
              </a:spcAft>
              <a:defRPr>
                <a:solidFill>
                  <a:schemeClr val="tx1"/>
                </a:solidFill>
                <a:latin typeface="Arial" pitchFamily="34" charset="0"/>
                <a:ea typeface="宋体" pitchFamily="2" charset="-122"/>
              </a:defRPr>
            </a:lvl6pPr>
            <a:lvl7pPr eaLnBrk="0" fontAlgn="base" hangingPunct="0">
              <a:spcBef>
                <a:spcPct val="0"/>
              </a:spcBef>
              <a:spcAft>
                <a:spcPct val="0"/>
              </a:spcAft>
              <a:defRPr>
                <a:solidFill>
                  <a:schemeClr val="tx1"/>
                </a:solidFill>
                <a:latin typeface="Arial" pitchFamily="34" charset="0"/>
                <a:ea typeface="宋体" pitchFamily="2" charset="-122"/>
              </a:defRPr>
            </a:lvl7pPr>
            <a:lvl8pPr eaLnBrk="0" fontAlgn="base" hangingPunct="0">
              <a:spcBef>
                <a:spcPct val="0"/>
              </a:spcBef>
              <a:spcAft>
                <a:spcPct val="0"/>
              </a:spcAft>
              <a:defRPr>
                <a:solidFill>
                  <a:schemeClr val="tx1"/>
                </a:solidFill>
                <a:latin typeface="Arial" pitchFamily="34" charset="0"/>
                <a:ea typeface="宋体" pitchFamily="2" charset="-122"/>
              </a:defRPr>
            </a:lvl8pPr>
            <a:lvl9pPr eaLnBrk="0" fontAlgn="base" hangingPunct="0">
              <a:spcBef>
                <a:spcPct val="0"/>
              </a:spcBef>
              <a:spcAft>
                <a:spcPct val="0"/>
              </a:spcAft>
              <a:defRPr>
                <a:solidFill>
                  <a:schemeClr val="tx1"/>
                </a:solidFill>
                <a:latin typeface="Arial" pitchFamily="34" charset="0"/>
                <a:ea typeface="宋体" pitchFamily="2" charset="-122"/>
              </a:defRPr>
            </a:lvl9pPr>
          </a:lstStyle>
          <a:p>
            <a:pPr>
              <a:lnSpc>
                <a:spcPct val="90000"/>
              </a:lnSpc>
              <a:spcAft>
                <a:spcPct val="35000"/>
              </a:spcAft>
            </a:pPr>
            <a:r>
              <a:rPr lang="zh-CN" altLang="en-US" b="1">
                <a:solidFill>
                  <a:srgbClr val="FFFFFF"/>
                </a:solidFill>
                <a:latin typeface="微软雅黑" pitchFamily="34" charset="-122"/>
                <a:ea typeface="微软雅黑" pitchFamily="34" charset="-122"/>
                <a:sym typeface="微软雅黑" pitchFamily="34" charset="-122"/>
              </a:rPr>
              <a:t>模式一:会员所属的系统参与者均使用关联的大额支付系统直接参与者清算账户进行资金清算。</a:t>
            </a:r>
          </a:p>
        </p:txBody>
      </p:sp>
      <p:sp>
        <p:nvSpPr>
          <p:cNvPr id="43" name="矩形 42"/>
          <p:cNvSpPr/>
          <p:nvPr/>
        </p:nvSpPr>
        <p:spPr>
          <a:xfrm>
            <a:off x="1352911" y="1557666"/>
            <a:ext cx="1440000" cy="720000"/>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112864" tIns="56432" rIns="112864" bIns="56432" anchor="ctr"/>
          <a:lstStyle/>
          <a:p>
            <a:pPr algn="ctr" eaLnBrk="0" hangingPunct="0">
              <a:defRPr/>
            </a:pPr>
            <a:r>
              <a:rPr lang="zh-CN" altLang="en-US" sz="2000" b="1" dirty="0" smtClean="0">
                <a:solidFill>
                  <a:schemeClr val="tx1"/>
                </a:solidFill>
                <a:latin typeface="微软雅黑" panose="020B0503020204020204" pitchFamily="34" charset="-122"/>
                <a:ea typeface="微软雅黑" panose="020B0503020204020204" pitchFamily="34" charset="-122"/>
              </a:rPr>
              <a:t>模式一</a:t>
            </a:r>
            <a:endParaRPr lang="zh-CN" altLang="en-US" sz="2000" b="1" dirty="0">
              <a:solidFill>
                <a:schemeClr val="tx1"/>
              </a:solidFill>
              <a:latin typeface="微软雅黑" panose="020B0503020204020204" pitchFamily="34" charset="-122"/>
              <a:ea typeface="微软雅黑" panose="020B0503020204020204" pitchFamily="34" charset="-122"/>
            </a:endParaRPr>
          </a:p>
        </p:txBody>
      </p:sp>
      <p:sp>
        <p:nvSpPr>
          <p:cNvPr id="44" name="矩形 43"/>
          <p:cNvSpPr/>
          <p:nvPr/>
        </p:nvSpPr>
        <p:spPr>
          <a:xfrm>
            <a:off x="5488334" y="1557666"/>
            <a:ext cx="1440000" cy="720000"/>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lIns="112864" tIns="56432" rIns="112864" bIns="56432" anchor="ctr"/>
          <a:lstStyle/>
          <a:p>
            <a:pPr algn="ctr" eaLnBrk="0" hangingPunct="0">
              <a:defRPr/>
            </a:pPr>
            <a:r>
              <a:rPr lang="zh-CN" altLang="en-US" sz="2000" b="1" dirty="0">
                <a:solidFill>
                  <a:schemeClr val="tx1"/>
                </a:solidFill>
                <a:latin typeface="微软雅黑" panose="020B0503020204020204" pitchFamily="34" charset="-122"/>
                <a:ea typeface="微软雅黑" panose="020B0503020204020204" pitchFamily="34" charset="-122"/>
              </a:rPr>
              <a:t>模式二</a:t>
            </a:r>
            <a:endParaRPr lang="en-US" altLang="zh-CN" sz="2000" b="1" dirty="0">
              <a:solidFill>
                <a:schemeClr val="tx1"/>
              </a:solidFill>
              <a:latin typeface="微软雅黑" panose="020B0503020204020204" pitchFamily="34" charset="-122"/>
              <a:ea typeface="微软雅黑" panose="020B0503020204020204" pitchFamily="34" charset="-122"/>
            </a:endParaRPr>
          </a:p>
        </p:txBody>
      </p:sp>
      <p:sp>
        <p:nvSpPr>
          <p:cNvPr id="45" name="矩形 44"/>
          <p:cNvSpPr/>
          <p:nvPr/>
        </p:nvSpPr>
        <p:spPr>
          <a:xfrm>
            <a:off x="9623758" y="1557666"/>
            <a:ext cx="1440000" cy="720000"/>
          </a:xfrm>
          <a:prstGeom prst="rect">
            <a:avLst/>
          </a:prstGeom>
          <a:noFill/>
          <a:ln w="254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112864" tIns="56432" rIns="112864" bIns="56432" anchor="ctr"/>
          <a:lstStyle/>
          <a:p>
            <a:pPr algn="ctr" eaLnBrk="0" hangingPunct="0">
              <a:defRPr/>
            </a:pPr>
            <a:r>
              <a:rPr lang="zh-CN" altLang="en-US" sz="2000" b="1" dirty="0">
                <a:solidFill>
                  <a:schemeClr val="tx1"/>
                </a:solidFill>
                <a:latin typeface="微软雅黑" panose="020B0503020204020204" pitchFamily="34" charset="-122"/>
                <a:ea typeface="微软雅黑" panose="020B0503020204020204" pitchFamily="34" charset="-122"/>
              </a:rPr>
              <a:t>模式三</a:t>
            </a:r>
          </a:p>
        </p:txBody>
      </p:sp>
      <p:sp>
        <p:nvSpPr>
          <p:cNvPr id="46" name="矩形 45"/>
          <p:cNvSpPr/>
          <p:nvPr/>
        </p:nvSpPr>
        <p:spPr>
          <a:xfrm>
            <a:off x="190550" y="2637706"/>
            <a:ext cx="3600000" cy="24661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zh-CN" altLang="en-US" dirty="0">
                <a:solidFill>
                  <a:schemeClr val="tx1"/>
                </a:solidFill>
                <a:latin typeface="微软雅黑" panose="020B0503020204020204" pitchFamily="34" charset="-122"/>
                <a:ea typeface="微软雅黑" panose="020B0503020204020204" pitchFamily="34" charset="-122"/>
              </a:rPr>
              <a:t>银行类金融机构及财务</a:t>
            </a:r>
            <a:r>
              <a:rPr lang="zh-CN" altLang="en-US" dirty="0" smtClean="0">
                <a:solidFill>
                  <a:schemeClr val="tx1"/>
                </a:solidFill>
                <a:latin typeface="微软雅黑" panose="020B0503020204020204" pitchFamily="34" charset="-122"/>
                <a:ea typeface="微软雅黑" panose="020B0503020204020204" pitchFamily="34" charset="-122"/>
              </a:rPr>
              <a:t>公司：</a:t>
            </a:r>
            <a:endParaRPr lang="en-US" altLang="zh-CN" dirty="0" smtClean="0">
              <a:solidFill>
                <a:schemeClr val="tx1"/>
              </a:solidFill>
              <a:latin typeface="微软雅黑" panose="020B0503020204020204" pitchFamily="34" charset="-122"/>
              <a:ea typeface="微软雅黑" panose="020B0503020204020204" pitchFamily="34" charset="-122"/>
            </a:endParaRPr>
          </a:p>
          <a:p>
            <a:endParaRPr lang="zh-CN" altLang="en-US" dirty="0">
              <a:solidFill>
                <a:schemeClr val="tx1"/>
              </a:solidFill>
              <a:latin typeface="微软雅黑" panose="020B0503020204020204" pitchFamily="34" charset="-122"/>
              <a:ea typeface="微软雅黑" panose="020B0503020204020204" pitchFamily="34" charset="-122"/>
            </a:endParaRPr>
          </a:p>
          <a:p>
            <a:pPr marL="285750" lvl="0" indent="-285750">
              <a:buFont typeface="Arial" panose="020B0604020202020204" pitchFamily="34" charset="0"/>
              <a:buChar char="•"/>
            </a:pPr>
            <a:r>
              <a:rPr lang="zh-CN" altLang="en-US" dirty="0" smtClean="0">
                <a:solidFill>
                  <a:schemeClr val="tx1"/>
                </a:solidFill>
                <a:latin typeface="微软雅黑" panose="020B0503020204020204" pitchFamily="34" charset="-122"/>
                <a:ea typeface="微软雅黑" panose="020B0503020204020204" pitchFamily="34" charset="-122"/>
              </a:rPr>
              <a:t>拥有大额</a:t>
            </a:r>
            <a:r>
              <a:rPr lang="zh-CN" altLang="en-US" dirty="0">
                <a:solidFill>
                  <a:schemeClr val="tx1"/>
                </a:solidFill>
                <a:latin typeface="微软雅黑" panose="020B0503020204020204" pitchFamily="34" charset="-122"/>
                <a:ea typeface="微软雅黑" panose="020B0503020204020204" pitchFamily="34" charset="-122"/>
              </a:rPr>
              <a:t>支付</a:t>
            </a:r>
            <a:r>
              <a:rPr lang="zh-CN" altLang="en-US" dirty="0" smtClean="0">
                <a:solidFill>
                  <a:schemeClr val="tx1"/>
                </a:solidFill>
                <a:latin typeface="微软雅黑" panose="020B0503020204020204" pitchFamily="34" charset="-122"/>
                <a:ea typeface="微软雅黑" panose="020B0503020204020204" pitchFamily="34" charset="-122"/>
              </a:rPr>
              <a:t>系统清算账户</a:t>
            </a:r>
            <a:endParaRPr lang="en-US" altLang="zh-CN" dirty="0" smtClean="0">
              <a:solidFill>
                <a:schemeClr val="tx1"/>
              </a:solidFill>
              <a:latin typeface="微软雅黑" panose="020B0503020204020204" pitchFamily="34" charset="-122"/>
              <a:ea typeface="微软雅黑" panose="020B0503020204020204" pitchFamily="34" charset="-122"/>
            </a:endParaRPr>
          </a:p>
          <a:p>
            <a:pPr marL="285750" lvl="0" indent="-285750">
              <a:buFont typeface="Arial" panose="020B0604020202020204" pitchFamily="34" charset="0"/>
              <a:buChar char="•"/>
            </a:pPr>
            <a:r>
              <a:rPr lang="zh-CN" altLang="en-US" dirty="0" smtClean="0">
                <a:solidFill>
                  <a:schemeClr val="tx1"/>
                </a:solidFill>
                <a:latin typeface="微软雅黑" panose="020B0503020204020204" pitchFamily="34" charset="-122"/>
                <a:ea typeface="微软雅黑" panose="020B0503020204020204" pitchFamily="34" charset="-122"/>
              </a:rPr>
              <a:t>未</a:t>
            </a:r>
            <a:r>
              <a:rPr lang="zh-CN" altLang="en-US" dirty="0">
                <a:solidFill>
                  <a:schemeClr val="tx1"/>
                </a:solidFill>
                <a:latin typeface="微软雅黑" panose="020B0503020204020204" pitchFamily="34" charset="-122"/>
                <a:ea typeface="微软雅黑" panose="020B0503020204020204" pitchFamily="34" charset="-122"/>
              </a:rPr>
              <a:t>在大额支付系统开立清算账户但取得其关联的大额支付系统直接参与者清算账户使用授权</a:t>
            </a:r>
            <a:r>
              <a:rPr lang="zh-CN" altLang="en-US" dirty="0" smtClean="0">
                <a:solidFill>
                  <a:schemeClr val="tx1"/>
                </a:solidFill>
                <a:latin typeface="微软雅黑" panose="020B0503020204020204" pitchFamily="34" charset="-122"/>
                <a:ea typeface="微软雅黑" panose="020B0503020204020204" pitchFamily="34" charset="-122"/>
              </a:rPr>
              <a:t>书</a:t>
            </a:r>
            <a:endParaRPr lang="en-US" altLang="zh-CN" dirty="0" smtClean="0">
              <a:solidFill>
                <a:schemeClr val="tx1"/>
              </a:solidFill>
              <a:latin typeface="微软雅黑" panose="020B0503020204020204" pitchFamily="34" charset="-122"/>
              <a:ea typeface="微软雅黑" panose="020B0503020204020204" pitchFamily="34" charset="-122"/>
            </a:endParaRPr>
          </a:p>
        </p:txBody>
      </p:sp>
      <p:sp>
        <p:nvSpPr>
          <p:cNvPr id="47" name="矩形 46"/>
          <p:cNvSpPr/>
          <p:nvPr/>
        </p:nvSpPr>
        <p:spPr>
          <a:xfrm>
            <a:off x="4367154" y="2637706"/>
            <a:ext cx="3600000" cy="3456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zh-CN" altLang="en-US" dirty="0">
                <a:solidFill>
                  <a:schemeClr val="tx1"/>
                </a:solidFill>
                <a:latin typeface="微软雅黑" panose="020B0503020204020204" pitchFamily="34" charset="-122"/>
                <a:ea typeface="微软雅黑" panose="020B0503020204020204" pitchFamily="34" charset="-122"/>
              </a:rPr>
              <a:t>外资银行、农商行和农合行、农村信用社、村镇银行等部分银行类金融机构及非银类金融</a:t>
            </a:r>
            <a:r>
              <a:rPr lang="zh-CN" altLang="en-US" dirty="0" smtClean="0">
                <a:solidFill>
                  <a:schemeClr val="tx1"/>
                </a:solidFill>
                <a:latin typeface="微软雅黑" panose="020B0503020204020204" pitchFamily="34" charset="-122"/>
                <a:ea typeface="微软雅黑" panose="020B0503020204020204" pitchFamily="34" charset="-122"/>
              </a:rPr>
              <a:t>机构：</a:t>
            </a:r>
            <a:endParaRPr lang="en-US" altLang="zh-CN" dirty="0" smtClean="0">
              <a:solidFill>
                <a:schemeClr val="tx1"/>
              </a:solidFill>
              <a:latin typeface="微软雅黑" panose="020B0503020204020204" pitchFamily="34" charset="-122"/>
              <a:ea typeface="微软雅黑" panose="020B0503020204020204" pitchFamily="34" charset="-122"/>
            </a:endParaRPr>
          </a:p>
          <a:p>
            <a:endParaRPr lang="en-US" altLang="zh-CN" dirty="0" smtClean="0">
              <a:solidFill>
                <a:schemeClr val="tx1"/>
              </a:solidFill>
              <a:latin typeface="微软雅黑" panose="020B0503020204020204" pitchFamily="34" charset="-122"/>
              <a:ea typeface="微软雅黑" panose="020B0503020204020204" pitchFamily="34" charset="-122"/>
            </a:endParaRPr>
          </a:p>
          <a:p>
            <a:pPr marL="285750" lvl="0" indent="-285750">
              <a:buFont typeface="Arial" panose="020B0604020202020204" pitchFamily="34" charset="0"/>
              <a:buChar char="•"/>
            </a:pPr>
            <a:r>
              <a:rPr lang="zh-CN" altLang="en-US" dirty="0" smtClean="0">
                <a:solidFill>
                  <a:schemeClr val="tx1"/>
                </a:solidFill>
                <a:latin typeface="微软雅黑" panose="020B0503020204020204" pitchFamily="34" charset="-122"/>
                <a:ea typeface="微软雅黑" panose="020B0503020204020204" pitchFamily="34" charset="-122"/>
              </a:rPr>
              <a:t>未</a:t>
            </a:r>
            <a:r>
              <a:rPr lang="zh-CN" altLang="en-US" dirty="0">
                <a:solidFill>
                  <a:schemeClr val="tx1"/>
                </a:solidFill>
                <a:latin typeface="微软雅黑" panose="020B0503020204020204" pitchFamily="34" charset="-122"/>
                <a:ea typeface="微软雅黑" panose="020B0503020204020204" pitchFamily="34" charset="-122"/>
              </a:rPr>
              <a:t>在大额支付系统开立清算</a:t>
            </a:r>
            <a:r>
              <a:rPr lang="zh-CN" altLang="en-US" dirty="0" smtClean="0">
                <a:solidFill>
                  <a:schemeClr val="tx1"/>
                </a:solidFill>
                <a:latin typeface="微软雅黑" panose="020B0503020204020204" pitchFamily="34" charset="-122"/>
                <a:ea typeface="微软雅黑" panose="020B0503020204020204" pitchFamily="34" charset="-122"/>
              </a:rPr>
              <a:t>账户</a:t>
            </a:r>
            <a:r>
              <a:rPr lang="zh-CN" altLang="en-US" dirty="0">
                <a:solidFill>
                  <a:schemeClr val="tx1"/>
                </a:solidFill>
                <a:latin typeface="微软雅黑" panose="020B0503020204020204" pitchFamily="34" charset="-122"/>
                <a:ea typeface="微软雅黑" panose="020B0503020204020204" pitchFamily="34" charset="-122"/>
              </a:rPr>
              <a:t>或者</a:t>
            </a:r>
            <a:r>
              <a:rPr lang="zh-CN" altLang="en-US" dirty="0" smtClean="0">
                <a:solidFill>
                  <a:schemeClr val="tx1"/>
                </a:solidFill>
                <a:latin typeface="微软雅黑" panose="020B0503020204020204" pitchFamily="34" charset="-122"/>
                <a:ea typeface="微软雅黑" panose="020B0503020204020204" pitchFamily="34" charset="-122"/>
              </a:rPr>
              <a:t>未</a:t>
            </a:r>
            <a:r>
              <a:rPr lang="zh-CN" altLang="en-US" dirty="0">
                <a:solidFill>
                  <a:schemeClr val="tx1"/>
                </a:solidFill>
                <a:latin typeface="微软雅黑" panose="020B0503020204020204" pitchFamily="34" charset="-122"/>
                <a:ea typeface="微软雅黑" panose="020B0503020204020204" pitchFamily="34" charset="-122"/>
              </a:rPr>
              <a:t>取得其关联的大额支付系统直接参与者清算账户使用授权</a:t>
            </a:r>
            <a:r>
              <a:rPr lang="zh-CN" altLang="en-US" dirty="0" smtClean="0">
                <a:solidFill>
                  <a:schemeClr val="tx1"/>
                </a:solidFill>
                <a:latin typeface="微软雅黑" panose="020B0503020204020204" pitchFamily="34" charset="-122"/>
                <a:ea typeface="微软雅黑" panose="020B0503020204020204" pitchFamily="34" charset="-122"/>
              </a:rPr>
              <a:t>书</a:t>
            </a:r>
            <a:endParaRPr lang="en-US" altLang="zh-CN" dirty="0" smtClean="0">
              <a:solidFill>
                <a:schemeClr val="tx1"/>
              </a:solidFill>
              <a:latin typeface="微软雅黑" panose="020B0503020204020204" pitchFamily="34" charset="-122"/>
              <a:ea typeface="微软雅黑" panose="020B0503020204020204" pitchFamily="34" charset="-122"/>
            </a:endParaRPr>
          </a:p>
          <a:p>
            <a:pPr marL="285750" lvl="0" indent="-285750">
              <a:buFont typeface="Arial" panose="020B0604020202020204" pitchFamily="34" charset="0"/>
              <a:buChar char="•"/>
            </a:pPr>
            <a:r>
              <a:rPr lang="zh-CN" altLang="en-US" dirty="0" smtClean="0">
                <a:solidFill>
                  <a:srgbClr val="000000"/>
                </a:solidFill>
                <a:latin typeface="微软雅黑" pitchFamily="34" charset="-122"/>
                <a:ea typeface="微软雅黑" pitchFamily="34" charset="-122"/>
                <a:sym typeface="微软雅黑" pitchFamily="34" charset="-122"/>
              </a:rPr>
              <a:t>出</a:t>
            </a:r>
            <a:r>
              <a:rPr lang="zh-CN" altLang="en-US" dirty="0">
                <a:solidFill>
                  <a:schemeClr val="tx1"/>
                </a:solidFill>
                <a:latin typeface="微软雅黑" panose="020B0503020204020204" pitchFamily="34" charset="-122"/>
                <a:ea typeface="微软雅黑" panose="020B0503020204020204" pitchFamily="34" charset="-122"/>
                <a:sym typeface="微软雅黑" pitchFamily="34" charset="-122"/>
              </a:rPr>
              <a:t>金</a:t>
            </a:r>
            <a:r>
              <a:rPr lang="zh-CN" altLang="en-US" dirty="0" smtClean="0">
                <a:solidFill>
                  <a:srgbClr val="000000"/>
                </a:solidFill>
                <a:latin typeface="微软雅黑" pitchFamily="34" charset="-122"/>
                <a:ea typeface="微软雅黑" pitchFamily="34" charset="-122"/>
                <a:sym typeface="微软雅黑" pitchFamily="34" charset="-122"/>
              </a:rPr>
              <a:t>账户：</a:t>
            </a:r>
            <a:endParaRPr lang="en-US" altLang="zh-CN" dirty="0" smtClean="0">
              <a:solidFill>
                <a:srgbClr val="000000"/>
              </a:solidFill>
              <a:latin typeface="微软雅黑" pitchFamily="34" charset="-122"/>
              <a:ea typeface="微软雅黑" pitchFamily="34" charset="-122"/>
              <a:sym typeface="微软雅黑" pitchFamily="34" charset="-122"/>
            </a:endParaRPr>
          </a:p>
          <a:p>
            <a:pPr lvl="1"/>
            <a:r>
              <a:rPr lang="zh-CN" altLang="en-US" dirty="0" smtClean="0">
                <a:solidFill>
                  <a:srgbClr val="000000"/>
                </a:solidFill>
                <a:latin typeface="微软雅黑" pitchFamily="34" charset="-122"/>
                <a:ea typeface="微软雅黑" pitchFamily="34" charset="-122"/>
                <a:sym typeface="微软雅黑" pitchFamily="34" charset="-122"/>
              </a:rPr>
              <a:t>银行类</a:t>
            </a:r>
            <a:r>
              <a:rPr lang="en-US" altLang="zh-CN" dirty="0" smtClean="0">
                <a:solidFill>
                  <a:srgbClr val="000000"/>
                </a:solidFill>
                <a:latin typeface="微软雅黑" pitchFamily="34" charset="-122"/>
                <a:ea typeface="微软雅黑" pitchFamily="34" charset="-122"/>
                <a:sym typeface="微软雅黑" pitchFamily="34" charset="-122"/>
              </a:rPr>
              <a:t>—</a:t>
            </a:r>
            <a:r>
              <a:rPr lang="zh-CN" altLang="en-US" dirty="0" smtClean="0">
                <a:solidFill>
                  <a:srgbClr val="000000"/>
                </a:solidFill>
                <a:latin typeface="微软雅黑" pitchFamily="34" charset="-122"/>
                <a:ea typeface="微软雅黑" pitchFamily="34" charset="-122"/>
                <a:sym typeface="微软雅黑" pitchFamily="34" charset="-122"/>
              </a:rPr>
              <a:t>在</a:t>
            </a:r>
            <a:r>
              <a:rPr lang="zh-CN" altLang="en-US" dirty="0">
                <a:solidFill>
                  <a:srgbClr val="000000"/>
                </a:solidFill>
                <a:latin typeface="微软雅黑" pitchFamily="34" charset="-122"/>
                <a:ea typeface="微软雅黑" pitchFamily="34" charset="-122"/>
                <a:sym typeface="微软雅黑" pitchFamily="34" charset="-122"/>
              </a:rPr>
              <a:t>本机构开立的同户名结算账户</a:t>
            </a:r>
            <a:endParaRPr lang="en-US" altLang="zh-CN" dirty="0">
              <a:solidFill>
                <a:srgbClr val="000000"/>
              </a:solidFill>
              <a:latin typeface="微软雅黑" pitchFamily="34" charset="-122"/>
              <a:ea typeface="微软雅黑" pitchFamily="34" charset="-122"/>
              <a:sym typeface="微软雅黑" pitchFamily="34" charset="-122"/>
            </a:endParaRPr>
          </a:p>
          <a:p>
            <a:pPr lvl="1"/>
            <a:r>
              <a:rPr lang="zh-CN" altLang="en-US" dirty="0">
                <a:solidFill>
                  <a:srgbClr val="000000"/>
                </a:solidFill>
                <a:latin typeface="微软雅黑" pitchFamily="34" charset="-122"/>
                <a:ea typeface="微软雅黑" pitchFamily="34" charset="-122"/>
                <a:sym typeface="微软雅黑" pitchFamily="34" charset="-122"/>
              </a:rPr>
              <a:t>非银</a:t>
            </a:r>
            <a:r>
              <a:rPr lang="zh-CN" altLang="en-US" dirty="0" smtClean="0">
                <a:solidFill>
                  <a:srgbClr val="000000"/>
                </a:solidFill>
                <a:latin typeface="微软雅黑" pitchFamily="34" charset="-122"/>
                <a:ea typeface="微软雅黑" pitchFamily="34" charset="-122"/>
                <a:sym typeface="微软雅黑" pitchFamily="34" charset="-122"/>
              </a:rPr>
              <a:t>类</a:t>
            </a:r>
            <a:r>
              <a:rPr lang="en-US" altLang="zh-CN" dirty="0" smtClean="0">
                <a:solidFill>
                  <a:srgbClr val="000000"/>
                </a:solidFill>
                <a:latin typeface="微软雅黑" pitchFamily="34" charset="-122"/>
                <a:ea typeface="微软雅黑" pitchFamily="34" charset="-122"/>
                <a:sym typeface="微软雅黑" pitchFamily="34" charset="-122"/>
              </a:rPr>
              <a:t>—</a:t>
            </a:r>
            <a:r>
              <a:rPr lang="zh-CN" altLang="en-US" dirty="0" smtClean="0">
                <a:solidFill>
                  <a:srgbClr val="000000"/>
                </a:solidFill>
                <a:latin typeface="微软雅黑" pitchFamily="34" charset="-122"/>
                <a:ea typeface="微软雅黑" pitchFamily="34" charset="-122"/>
                <a:sym typeface="微软雅黑" pitchFamily="34" charset="-122"/>
              </a:rPr>
              <a:t>在</a:t>
            </a:r>
            <a:r>
              <a:rPr lang="zh-CN" altLang="en-US" dirty="0">
                <a:solidFill>
                  <a:srgbClr val="000000"/>
                </a:solidFill>
                <a:latin typeface="微软雅黑" pitchFamily="34" charset="-122"/>
                <a:ea typeface="微软雅黑" pitchFamily="34" charset="-122"/>
                <a:sym typeface="微软雅黑" pitchFamily="34" charset="-122"/>
              </a:rPr>
              <a:t>银行开立的同户名结算账户</a:t>
            </a:r>
            <a:endParaRPr lang="zh-CN" altLang="en-US" dirty="0">
              <a:solidFill>
                <a:schemeClr val="tx1"/>
              </a:solidFill>
              <a:latin typeface="微软雅黑" panose="020B0503020204020204" pitchFamily="34" charset="-122"/>
              <a:ea typeface="微软雅黑" panose="020B0503020204020204" pitchFamily="34" charset="-122"/>
            </a:endParaRPr>
          </a:p>
          <a:p>
            <a:pPr marL="285750" lvl="0" indent="-285750">
              <a:buFont typeface="Arial" panose="020B0604020202020204" pitchFamily="34" charset="0"/>
              <a:buChar char="•"/>
            </a:pPr>
            <a:endParaRPr lang="zh-CN" altLang="en-US" dirty="0">
              <a:solidFill>
                <a:schemeClr val="tx1"/>
              </a:solidFill>
              <a:latin typeface="微软雅黑" panose="020B0503020204020204" pitchFamily="34" charset="-122"/>
              <a:ea typeface="微软雅黑" panose="020B0503020204020204" pitchFamily="34" charset="-122"/>
            </a:endParaRPr>
          </a:p>
        </p:txBody>
      </p:sp>
      <p:cxnSp>
        <p:nvCxnSpPr>
          <p:cNvPr id="58" name="直接连接符 57"/>
          <p:cNvCxnSpPr/>
          <p:nvPr/>
        </p:nvCxnSpPr>
        <p:spPr>
          <a:xfrm flipV="1">
            <a:off x="4078852" y="2709754"/>
            <a:ext cx="0" cy="3168312"/>
          </a:xfrm>
          <a:prstGeom prst="line">
            <a:avLst/>
          </a:prstGeom>
          <a:ln w="57150">
            <a:solidFill>
              <a:srgbClr val="002060"/>
            </a:solidFill>
            <a:prstDash val="sysDot"/>
          </a:ln>
        </p:spPr>
        <p:style>
          <a:lnRef idx="3">
            <a:schemeClr val="accent1"/>
          </a:lnRef>
          <a:fillRef idx="0">
            <a:schemeClr val="accent1"/>
          </a:fillRef>
          <a:effectRef idx="2">
            <a:schemeClr val="accent1"/>
          </a:effectRef>
          <a:fontRef idx="minor">
            <a:schemeClr val="tx1"/>
          </a:fontRef>
        </p:style>
      </p:cxnSp>
      <p:sp>
        <p:nvSpPr>
          <p:cNvPr id="84" name="矩形 83"/>
          <p:cNvSpPr/>
          <p:nvPr/>
        </p:nvSpPr>
        <p:spPr>
          <a:xfrm>
            <a:off x="8543758" y="2637706"/>
            <a:ext cx="3600000" cy="3456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zh-CN" altLang="en-US" dirty="0">
                <a:solidFill>
                  <a:srgbClr val="000000"/>
                </a:solidFill>
                <a:latin typeface="微软雅黑" pitchFamily="34" charset="-122"/>
                <a:ea typeface="微软雅黑" pitchFamily="34" charset="-122"/>
                <a:sym typeface="微软雅黑" pitchFamily="34" charset="-122"/>
              </a:rPr>
              <a:t>资管</a:t>
            </a:r>
            <a:r>
              <a:rPr lang="zh-CN" altLang="en-US" dirty="0" smtClean="0">
                <a:solidFill>
                  <a:srgbClr val="000000"/>
                </a:solidFill>
                <a:latin typeface="微软雅黑" pitchFamily="34" charset="-122"/>
                <a:ea typeface="微软雅黑" pitchFamily="34" charset="-122"/>
                <a:sym typeface="微软雅黑" pitchFamily="34" charset="-122"/>
              </a:rPr>
              <a:t>类会员：</a:t>
            </a:r>
            <a:endParaRPr lang="en-US" altLang="zh-CN" dirty="0" smtClean="0">
              <a:solidFill>
                <a:srgbClr val="000000"/>
              </a:solidFill>
              <a:latin typeface="微软雅黑" pitchFamily="34" charset="-122"/>
              <a:ea typeface="微软雅黑" pitchFamily="34" charset="-122"/>
              <a:sym typeface="微软雅黑" pitchFamily="34" charset="-122"/>
            </a:endParaRPr>
          </a:p>
          <a:p>
            <a:endParaRPr lang="en-US" altLang="zh-CN" dirty="0" smtClean="0">
              <a:solidFill>
                <a:srgbClr val="000000"/>
              </a:solidFill>
              <a:latin typeface="微软雅黑" pitchFamily="34" charset="-122"/>
              <a:ea typeface="微软雅黑" pitchFamily="34" charset="-122"/>
              <a:sym typeface="微软雅黑" pitchFamily="34" charset="-122"/>
            </a:endParaRPr>
          </a:p>
          <a:p>
            <a:pPr marL="285750" indent="-285750">
              <a:buFont typeface="Arial" panose="020B0604020202020204" pitchFamily="34" charset="0"/>
              <a:buChar char="•"/>
            </a:pPr>
            <a:r>
              <a:rPr lang="zh-CN" altLang="en-US" dirty="0" smtClean="0">
                <a:solidFill>
                  <a:srgbClr val="000000"/>
                </a:solidFill>
                <a:latin typeface="微软雅黑" pitchFamily="34" charset="-122"/>
                <a:ea typeface="微软雅黑" pitchFamily="34" charset="-122"/>
                <a:sym typeface="微软雅黑" pitchFamily="34" charset="-122"/>
              </a:rPr>
              <a:t>每个</a:t>
            </a:r>
            <a:r>
              <a:rPr lang="zh-CN" altLang="en-US" dirty="0">
                <a:solidFill>
                  <a:srgbClr val="000000"/>
                </a:solidFill>
                <a:latin typeface="微软雅黑" pitchFamily="34" charset="-122"/>
                <a:ea typeface="微软雅黑" pitchFamily="34" charset="-122"/>
                <a:sym typeface="微软雅黑" pitchFamily="34" charset="-122"/>
              </a:rPr>
              <a:t>非法人产品系统参与者开立票交所资金</a:t>
            </a:r>
            <a:r>
              <a:rPr lang="zh-CN" altLang="en-US" dirty="0" smtClean="0">
                <a:solidFill>
                  <a:srgbClr val="000000"/>
                </a:solidFill>
                <a:latin typeface="微软雅黑" pitchFamily="34" charset="-122"/>
                <a:ea typeface="微软雅黑" pitchFamily="34" charset="-122"/>
                <a:sym typeface="微软雅黑" pitchFamily="34" charset="-122"/>
              </a:rPr>
              <a:t>账户</a:t>
            </a:r>
            <a:endParaRPr lang="en-US" altLang="zh-CN" dirty="0" smtClean="0">
              <a:solidFill>
                <a:srgbClr val="000000"/>
              </a:solidFill>
              <a:latin typeface="微软雅黑" pitchFamily="34" charset="-122"/>
              <a:ea typeface="微软雅黑" pitchFamily="34" charset="-122"/>
              <a:sym typeface="微软雅黑" pitchFamily="34" charset="-122"/>
            </a:endParaRPr>
          </a:p>
          <a:p>
            <a:pPr marL="285750" indent="-285750">
              <a:buFont typeface="Arial" panose="020B0604020202020204" pitchFamily="34" charset="0"/>
              <a:buChar char="•"/>
            </a:pPr>
            <a:r>
              <a:rPr lang="zh-CN" altLang="en-US" dirty="0" smtClean="0">
                <a:solidFill>
                  <a:srgbClr val="000000"/>
                </a:solidFill>
                <a:latin typeface="微软雅黑" pitchFamily="34" charset="-122"/>
                <a:ea typeface="微软雅黑" pitchFamily="34" charset="-122"/>
                <a:sym typeface="微软雅黑" pitchFamily="34" charset="-122"/>
              </a:rPr>
              <a:t>虚拟</a:t>
            </a:r>
            <a:r>
              <a:rPr lang="zh-CN" altLang="en-US" dirty="0">
                <a:solidFill>
                  <a:srgbClr val="000000"/>
                </a:solidFill>
                <a:latin typeface="微软雅黑" pitchFamily="34" charset="-122"/>
                <a:ea typeface="微软雅黑" pitchFamily="34" charset="-122"/>
                <a:sym typeface="微软雅黑" pitchFamily="34" charset="-122"/>
              </a:rPr>
              <a:t>资管参与者不开立资金</a:t>
            </a:r>
            <a:r>
              <a:rPr lang="zh-CN" altLang="en-US" dirty="0" smtClean="0">
                <a:solidFill>
                  <a:srgbClr val="000000"/>
                </a:solidFill>
                <a:latin typeface="微软雅黑" pitchFamily="34" charset="-122"/>
                <a:ea typeface="微软雅黑" pitchFamily="34" charset="-122"/>
                <a:sym typeface="微软雅黑" pitchFamily="34" charset="-122"/>
              </a:rPr>
              <a:t>账户</a:t>
            </a:r>
            <a:endParaRPr lang="en-US" altLang="zh-CN" dirty="0">
              <a:solidFill>
                <a:srgbClr val="000000"/>
              </a:solidFill>
              <a:latin typeface="微软雅黑" pitchFamily="34" charset="-122"/>
              <a:ea typeface="微软雅黑" pitchFamily="34" charset="-122"/>
              <a:sym typeface="微软雅黑" pitchFamily="34" charset="-122"/>
            </a:endParaRPr>
          </a:p>
          <a:p>
            <a:pPr marL="285750" indent="-285750">
              <a:buFont typeface="Arial" panose="020B0604020202020204" pitchFamily="34" charset="0"/>
              <a:buChar char="•"/>
            </a:pPr>
            <a:r>
              <a:rPr lang="zh-CN" altLang="en-US" dirty="0" smtClean="0">
                <a:solidFill>
                  <a:srgbClr val="000000"/>
                </a:solidFill>
                <a:latin typeface="微软雅黑" pitchFamily="34" charset="-122"/>
                <a:ea typeface="微软雅黑" pitchFamily="34" charset="-122"/>
                <a:sym typeface="微软雅黑" pitchFamily="34" charset="-122"/>
              </a:rPr>
              <a:t>每个</a:t>
            </a:r>
            <a:r>
              <a:rPr lang="zh-CN" altLang="en-US" dirty="0">
                <a:solidFill>
                  <a:srgbClr val="000000"/>
                </a:solidFill>
                <a:latin typeface="微软雅黑" pitchFamily="34" charset="-122"/>
                <a:ea typeface="微软雅黑" pitchFamily="34" charset="-122"/>
                <a:sym typeface="微软雅黑" pitchFamily="34" charset="-122"/>
              </a:rPr>
              <a:t>系统参与者使用独立的票交所资金账户进行资金清算，无需提供大额支付系统行</a:t>
            </a:r>
            <a:r>
              <a:rPr lang="zh-CN" altLang="en-US" dirty="0" smtClean="0">
                <a:solidFill>
                  <a:srgbClr val="000000"/>
                </a:solidFill>
                <a:latin typeface="微软雅黑" pitchFamily="34" charset="-122"/>
                <a:ea typeface="微软雅黑" pitchFamily="34" charset="-122"/>
                <a:sym typeface="微软雅黑" pitchFamily="34" charset="-122"/>
              </a:rPr>
              <a:t>号</a:t>
            </a:r>
            <a:endParaRPr lang="en-US" altLang="zh-CN" dirty="0" smtClean="0">
              <a:solidFill>
                <a:srgbClr val="000000"/>
              </a:solidFill>
              <a:latin typeface="微软雅黑" pitchFamily="34" charset="-122"/>
              <a:ea typeface="微软雅黑" pitchFamily="34" charset="-122"/>
              <a:sym typeface="微软雅黑" pitchFamily="34" charset="-122"/>
            </a:endParaRPr>
          </a:p>
          <a:p>
            <a:pPr marL="285750" indent="-285750">
              <a:buFont typeface="Arial" panose="020B0604020202020204" pitchFamily="34" charset="0"/>
              <a:buChar char="•"/>
            </a:pPr>
            <a:r>
              <a:rPr lang="zh-CN" altLang="en-US" dirty="0">
                <a:solidFill>
                  <a:srgbClr val="000000"/>
                </a:solidFill>
                <a:latin typeface="微软雅黑" pitchFamily="34" charset="-122"/>
                <a:ea typeface="微软雅黑" pitchFamily="34" charset="-122"/>
                <a:sym typeface="微软雅黑" pitchFamily="34" charset="-122"/>
              </a:rPr>
              <a:t>出金账户应当为在银行开立的同户名托管账户</a:t>
            </a:r>
            <a:endParaRPr lang="zh-CN" altLang="en-US" dirty="0">
              <a:solidFill>
                <a:schemeClr val="tx1"/>
              </a:solidFill>
              <a:latin typeface="微软雅黑" panose="020B0503020204020204" pitchFamily="34" charset="-122"/>
              <a:ea typeface="微软雅黑" panose="020B0503020204020204" pitchFamily="34" charset="-122"/>
            </a:endParaRPr>
          </a:p>
        </p:txBody>
      </p:sp>
      <p:cxnSp>
        <p:nvCxnSpPr>
          <p:cNvPr id="92" name="直接连接符 91"/>
          <p:cNvCxnSpPr/>
          <p:nvPr/>
        </p:nvCxnSpPr>
        <p:spPr>
          <a:xfrm flipV="1">
            <a:off x="8255456" y="2745758"/>
            <a:ext cx="0" cy="3168312"/>
          </a:xfrm>
          <a:prstGeom prst="line">
            <a:avLst/>
          </a:prstGeom>
          <a:ln w="57150">
            <a:solidFill>
              <a:srgbClr val="002060"/>
            </a:solidFill>
            <a:prstDash val="sysDot"/>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2731997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椭圆 30"/>
          <p:cNvSpPr>
            <a:spLocks noChangeArrowheads="1"/>
          </p:cNvSpPr>
          <p:nvPr/>
        </p:nvSpPr>
        <p:spPr bwMode="auto">
          <a:xfrm>
            <a:off x="10145980" y="498590"/>
            <a:ext cx="1176713" cy="943194"/>
          </a:xfrm>
          <a:prstGeom prst="ellipse">
            <a:avLst/>
          </a:prstGeom>
          <a:solidFill>
            <a:srgbClr val="FFC000"/>
          </a:solidFill>
          <a:ln w="9525">
            <a:noFill/>
            <a:round/>
          </a:ln>
        </p:spPr>
        <p:txBody>
          <a:bodyPr lIns="112864" tIns="56432" rIns="112864" bIns="56432" anchor="ctr"/>
          <a:lstStyle/>
          <a:p>
            <a:pPr algn="ctr"/>
            <a:endParaRPr lang="zh-CN" altLang="en-US" sz="1400">
              <a:solidFill>
                <a:srgbClr val="FFFFFF"/>
              </a:solidFill>
              <a:latin typeface="宋体" panose="02010600030101010101" pitchFamily="2" charset="-122"/>
              <a:sym typeface="宋体" panose="02010600030101010101" pitchFamily="2" charset="-122"/>
            </a:endParaRPr>
          </a:p>
        </p:txBody>
      </p:sp>
      <p:sp>
        <p:nvSpPr>
          <p:cNvPr id="109571" name="矩形 27"/>
          <p:cNvSpPr>
            <a:spLocks noChangeArrowheads="1"/>
          </p:cNvSpPr>
          <p:nvPr/>
        </p:nvSpPr>
        <p:spPr bwMode="auto">
          <a:xfrm>
            <a:off x="10583" y="6276842"/>
            <a:ext cx="12179830" cy="574808"/>
          </a:xfrm>
          <a:prstGeom prst="rect">
            <a:avLst/>
          </a:prstGeom>
          <a:solidFill>
            <a:srgbClr val="002060"/>
          </a:solidFill>
          <a:ln w="9525">
            <a:noFill/>
            <a:miter lim="800000"/>
          </a:ln>
        </p:spPr>
        <p:txBody>
          <a:bodyPr lIns="112864" tIns="56432" rIns="112864" bIns="56432" anchor="ctr"/>
          <a:lstStyle/>
          <a:p>
            <a:pPr algn="ctr"/>
            <a:endParaRPr lang="zh-CN" altLang="en-US">
              <a:solidFill>
                <a:srgbClr val="FFFFFF"/>
              </a:solidFill>
              <a:latin typeface="宋体" panose="02010600030101010101" pitchFamily="2" charset="-122"/>
              <a:sym typeface="宋体" panose="02010600030101010101" pitchFamily="2" charset="-122"/>
            </a:endParaRPr>
          </a:p>
        </p:txBody>
      </p:sp>
      <p:sp>
        <p:nvSpPr>
          <p:cNvPr id="109572" name="矩形 28"/>
          <p:cNvSpPr>
            <a:spLocks noChangeArrowheads="1"/>
          </p:cNvSpPr>
          <p:nvPr/>
        </p:nvSpPr>
        <p:spPr bwMode="auto">
          <a:xfrm>
            <a:off x="10583" y="6264139"/>
            <a:ext cx="12179830" cy="125441"/>
          </a:xfrm>
          <a:prstGeom prst="rect">
            <a:avLst/>
          </a:prstGeom>
          <a:solidFill>
            <a:srgbClr val="595959"/>
          </a:solidFill>
          <a:ln w="9525">
            <a:noFill/>
            <a:miter lim="800000"/>
          </a:ln>
        </p:spPr>
        <p:txBody>
          <a:bodyPr lIns="112864" tIns="56432" rIns="112864" bIns="56432" anchor="ctr"/>
          <a:lstStyle/>
          <a:p>
            <a:pPr algn="ctr"/>
            <a:endParaRPr lang="zh-CN" altLang="en-US">
              <a:solidFill>
                <a:srgbClr val="FFFFFF"/>
              </a:solidFill>
              <a:latin typeface="宋体" panose="02010600030101010101" pitchFamily="2" charset="-122"/>
              <a:sym typeface="宋体" panose="02010600030101010101" pitchFamily="2" charset="-122"/>
            </a:endParaRPr>
          </a:p>
        </p:txBody>
      </p:sp>
      <p:sp>
        <p:nvSpPr>
          <p:cNvPr id="109573" name="矩形 3"/>
          <p:cNvSpPr>
            <a:spLocks noChangeArrowheads="1"/>
          </p:cNvSpPr>
          <p:nvPr/>
        </p:nvSpPr>
        <p:spPr bwMode="auto">
          <a:xfrm>
            <a:off x="10918463" y="900321"/>
            <a:ext cx="1271950" cy="431900"/>
          </a:xfrm>
          <a:prstGeom prst="rect">
            <a:avLst/>
          </a:prstGeom>
          <a:solidFill>
            <a:srgbClr val="002060"/>
          </a:solidFill>
          <a:ln w="9525">
            <a:noFill/>
            <a:miter lim="800000"/>
          </a:ln>
        </p:spPr>
        <p:txBody>
          <a:bodyPr lIns="112864" tIns="56432" rIns="112864" bIns="56432" anchor="ctr"/>
          <a:lstStyle/>
          <a:p>
            <a:pPr algn="ctr"/>
            <a:fld id="{3C2A1EB9-9779-4944-8B2C-1088BD6C51C2}" type="slidenum">
              <a:rPr lang="zh-CN" altLang="zh-CN" b="1">
                <a:solidFill>
                  <a:srgbClr val="FFFFFF"/>
                </a:solidFill>
                <a:ea typeface="方正兰亭细黑_GBK"/>
                <a:cs typeface="方正兰亭细黑_GBK"/>
              </a:rPr>
              <a:pPr algn="ctr"/>
              <a:t>45</a:t>
            </a:fld>
            <a:endParaRPr lang="zh-CN" altLang="zh-CN" b="1">
              <a:solidFill>
                <a:srgbClr val="FFFFFF"/>
              </a:solidFill>
              <a:ea typeface="方正兰亭细黑_GBK"/>
              <a:cs typeface="方正兰亭细黑_GBK"/>
            </a:endParaRPr>
          </a:p>
        </p:txBody>
      </p:sp>
      <p:sp>
        <p:nvSpPr>
          <p:cNvPr id="109574" name="矩形 4"/>
          <p:cNvSpPr>
            <a:spLocks noChangeArrowheads="1"/>
          </p:cNvSpPr>
          <p:nvPr/>
        </p:nvSpPr>
        <p:spPr bwMode="auto">
          <a:xfrm>
            <a:off x="10810527" y="900321"/>
            <a:ext cx="74074" cy="431900"/>
          </a:xfrm>
          <a:prstGeom prst="rect">
            <a:avLst/>
          </a:prstGeom>
          <a:solidFill>
            <a:srgbClr val="002060"/>
          </a:solidFill>
          <a:ln w="9525">
            <a:noFill/>
            <a:miter lim="800000"/>
          </a:ln>
        </p:spPr>
        <p:txBody>
          <a:bodyPr lIns="112864" tIns="56432" rIns="112864" bIns="56432" anchor="ctr"/>
          <a:lstStyle/>
          <a:p>
            <a:pPr algn="ctr"/>
            <a:endParaRPr lang="zh-CN" altLang="zh-CN">
              <a:solidFill>
                <a:srgbClr val="FFFFFF"/>
              </a:solidFill>
              <a:ea typeface="方正兰亭细黑_GBK"/>
              <a:cs typeface="方正兰亭细黑_GBK"/>
            </a:endParaRPr>
          </a:p>
        </p:txBody>
      </p:sp>
      <p:sp>
        <p:nvSpPr>
          <p:cNvPr id="109575" name="矩形 5"/>
          <p:cNvSpPr>
            <a:spLocks noChangeArrowheads="1"/>
          </p:cNvSpPr>
          <p:nvPr/>
        </p:nvSpPr>
        <p:spPr bwMode="auto">
          <a:xfrm>
            <a:off x="10711057" y="1103569"/>
            <a:ext cx="63492" cy="225478"/>
          </a:xfrm>
          <a:prstGeom prst="rect">
            <a:avLst/>
          </a:prstGeom>
          <a:solidFill>
            <a:srgbClr val="002060"/>
          </a:solidFill>
          <a:ln w="9525">
            <a:noFill/>
            <a:miter lim="800000"/>
          </a:ln>
        </p:spPr>
        <p:txBody>
          <a:bodyPr lIns="112864" tIns="56432" rIns="112864" bIns="56432" anchor="ctr"/>
          <a:lstStyle/>
          <a:p>
            <a:pPr algn="ctr"/>
            <a:endParaRPr lang="zh-CN" altLang="zh-CN">
              <a:solidFill>
                <a:srgbClr val="FFFFFF"/>
              </a:solidFill>
              <a:ea typeface="方正兰亭细黑_GBK"/>
              <a:cs typeface="方正兰亭细黑_GBK"/>
            </a:endParaRPr>
          </a:p>
        </p:txBody>
      </p:sp>
      <p:grpSp>
        <p:nvGrpSpPr>
          <p:cNvPr id="2" name="组合 44"/>
          <p:cNvGrpSpPr/>
          <p:nvPr/>
        </p:nvGrpSpPr>
        <p:grpSpPr bwMode="auto">
          <a:xfrm>
            <a:off x="334390" y="109564"/>
            <a:ext cx="9072754" cy="1214718"/>
            <a:chOff x="546100" y="-184150"/>
            <a:chExt cx="6424281" cy="1214438"/>
          </a:xfrm>
        </p:grpSpPr>
        <p:grpSp>
          <p:nvGrpSpPr>
            <p:cNvPr id="3" name="Group 16"/>
            <p:cNvGrpSpPr/>
            <p:nvPr/>
          </p:nvGrpSpPr>
          <p:grpSpPr bwMode="auto">
            <a:xfrm>
              <a:off x="546100" y="-184150"/>
              <a:ext cx="4221415" cy="1214438"/>
              <a:chOff x="0" y="0"/>
              <a:chExt cx="4221131" cy="1217711"/>
            </a:xfrm>
          </p:grpSpPr>
          <p:grpSp>
            <p:nvGrpSpPr>
              <p:cNvPr id="4" name="Group 17"/>
              <p:cNvGrpSpPr/>
              <p:nvPr/>
            </p:nvGrpSpPr>
            <p:grpSpPr bwMode="auto">
              <a:xfrm>
                <a:off x="0" y="0"/>
                <a:ext cx="2653548" cy="1217711"/>
                <a:chOff x="0" y="0"/>
                <a:chExt cx="2653548" cy="1217711"/>
              </a:xfrm>
            </p:grpSpPr>
            <p:sp>
              <p:nvSpPr>
                <p:cNvPr id="109598" name="椭圆 30"/>
                <p:cNvSpPr>
                  <a:spLocks noChangeArrowheads="1"/>
                </p:cNvSpPr>
                <p:nvPr/>
              </p:nvSpPr>
              <p:spPr bwMode="auto">
                <a:xfrm>
                  <a:off x="0" y="618546"/>
                  <a:ext cx="620731" cy="599165"/>
                </a:xfrm>
                <a:prstGeom prst="ellipse">
                  <a:avLst/>
                </a:prstGeom>
                <a:solidFill>
                  <a:srgbClr val="FFC000"/>
                </a:solidFill>
                <a:ln w="9525">
                  <a:noFill/>
                  <a:round/>
                </a:ln>
              </p:spPr>
              <p:txBody>
                <a:bodyPr anchor="ctr"/>
                <a:lstStyle/>
                <a:p>
                  <a:pPr algn="ctr"/>
                  <a:endParaRPr lang="zh-CN" altLang="zh-CN" sz="1400">
                    <a:solidFill>
                      <a:srgbClr val="FFFFFF"/>
                    </a:solidFill>
                    <a:latin typeface="宋体" panose="02010600030101010101" pitchFamily="2" charset="-122"/>
                    <a:sym typeface="宋体" panose="02010600030101010101" pitchFamily="2" charset="-122"/>
                  </a:endParaRPr>
                </a:p>
              </p:txBody>
            </p:sp>
            <p:sp>
              <p:nvSpPr>
                <p:cNvPr id="109599" name="TextBox 31"/>
                <p:cNvSpPr>
                  <a:spLocks noChangeArrowheads="1"/>
                </p:cNvSpPr>
                <p:nvPr/>
              </p:nvSpPr>
              <p:spPr bwMode="auto">
                <a:xfrm>
                  <a:off x="103613" y="0"/>
                  <a:ext cx="2549935" cy="1126152"/>
                </a:xfrm>
                <a:prstGeom prst="rect">
                  <a:avLst/>
                </a:prstGeom>
                <a:noFill/>
                <a:ln w="9525">
                  <a:noFill/>
                  <a:miter lim="800000"/>
                </a:ln>
              </p:spPr>
              <p:txBody>
                <a:bodyPr>
                  <a:spAutoFit/>
                </a:bodyPr>
                <a:lstStyle/>
                <a:p>
                  <a:endParaRPr lang="zh-CN" altLang="en-US" sz="6700" dirty="0">
                    <a:solidFill>
                      <a:srgbClr val="000000"/>
                    </a:solidFill>
                    <a:sym typeface="Calibri" panose="020F0502020204030204" pitchFamily="34" charset="0"/>
                  </a:endParaRPr>
                </a:p>
              </p:txBody>
            </p:sp>
          </p:grpSp>
          <p:sp>
            <p:nvSpPr>
              <p:cNvPr id="109597" name="直接连接符 21"/>
              <p:cNvSpPr>
                <a:spLocks noChangeShapeType="1"/>
              </p:cNvSpPr>
              <p:nvPr/>
            </p:nvSpPr>
            <p:spPr bwMode="auto">
              <a:xfrm>
                <a:off x="620731" y="1024061"/>
                <a:ext cx="3600400" cy="1"/>
              </a:xfrm>
              <a:prstGeom prst="line">
                <a:avLst/>
              </a:prstGeom>
              <a:noFill/>
              <a:ln w="19050">
                <a:solidFill>
                  <a:srgbClr val="002060"/>
                </a:solidFill>
                <a:bevel/>
              </a:ln>
            </p:spPr>
            <p:txBody>
              <a:bodyPr/>
              <a:lstStyle/>
              <a:p>
                <a:endParaRPr lang="zh-CN" altLang="en-US"/>
              </a:p>
            </p:txBody>
          </p:sp>
        </p:grpSp>
        <p:sp>
          <p:nvSpPr>
            <p:cNvPr id="109595" name="TextBox 22"/>
            <p:cNvSpPr>
              <a:spLocks noChangeArrowheads="1"/>
            </p:cNvSpPr>
            <p:nvPr/>
          </p:nvSpPr>
          <p:spPr bwMode="auto">
            <a:xfrm>
              <a:off x="2049275" y="449231"/>
              <a:ext cx="4921106" cy="476944"/>
            </a:xfrm>
            <a:prstGeom prst="rect">
              <a:avLst/>
            </a:prstGeom>
            <a:noFill/>
            <a:ln w="9525">
              <a:noFill/>
              <a:miter lim="800000"/>
            </a:ln>
          </p:spPr>
          <p:txBody>
            <a:bodyPr>
              <a:spAutoFit/>
            </a:bodyPr>
            <a:lstStyle/>
            <a:p>
              <a:r>
                <a:rPr lang="zh-CN" altLang="en-US" sz="2500" b="1" dirty="0">
                  <a:solidFill>
                    <a:srgbClr val="262626"/>
                  </a:solidFill>
                  <a:latin typeface="微软雅黑" panose="020B0503020204020204" pitchFamily="34" charset="-122"/>
                  <a:ea typeface="微软雅黑" panose="020B0503020204020204" pitchFamily="34" charset="-122"/>
                  <a:sym typeface="微软雅黑" panose="020B0503020204020204" pitchFamily="34" charset="-122"/>
                </a:rPr>
                <a:t>清算</a:t>
              </a:r>
              <a:r>
                <a:rPr lang="zh-CN" altLang="en-US" sz="2500" b="1" dirty="0" smtClean="0">
                  <a:solidFill>
                    <a:srgbClr val="262626"/>
                  </a:solidFill>
                  <a:latin typeface="微软雅黑" panose="020B0503020204020204" pitchFamily="34" charset="-122"/>
                  <a:ea typeface="微软雅黑" panose="020B0503020204020204" pitchFamily="34" charset="-122"/>
                  <a:sym typeface="微软雅黑" panose="020B0503020204020204" pitchFamily="34" charset="-122"/>
                </a:rPr>
                <a:t>路径所需填报信息</a:t>
              </a:r>
              <a:endParaRPr lang="zh-CN" altLang="en-US" sz="2500" b="1" dirty="0">
                <a:solidFill>
                  <a:srgbClr val="262626"/>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sp>
        <p:nvSpPr>
          <p:cNvPr id="35" name="TextBox 31"/>
          <p:cNvSpPr/>
          <p:nvPr/>
        </p:nvSpPr>
        <p:spPr>
          <a:xfrm>
            <a:off x="95321" y="140472"/>
            <a:ext cx="2831946" cy="1483572"/>
          </a:xfrm>
          <a:prstGeom prst="rect">
            <a:avLst/>
          </a:prstGeom>
          <a:noFill/>
          <a:ln w="9525">
            <a:noFill/>
          </a:ln>
        </p:spPr>
        <p:txBody>
          <a:bodyPr wrap="square" lIns="112864" tIns="56432" rIns="112864" bIns="56432">
            <a:spAutoFit/>
          </a:bodyPr>
          <a:lstStyle/>
          <a:p>
            <a:pPr lvl="0" eaLnBrk="1" hangingPunct="1"/>
            <a:r>
              <a:rPr lang="en-US" altLang="zh-CN" sz="8900" b="1" dirty="0" smtClean="0">
                <a:solidFill>
                  <a:srgbClr val="002060"/>
                </a:solidFill>
                <a:latin typeface="Times New Roman" panose="02020603050405020304" pitchFamily="18" charset="0"/>
                <a:sym typeface="Times New Roman" panose="02020603050405020304" pitchFamily="18" charset="0"/>
              </a:rPr>
              <a:t>1.</a:t>
            </a:r>
            <a:r>
              <a:rPr lang="en-US" altLang="zh-CN" sz="6700" b="1" dirty="0" smtClean="0">
                <a:solidFill>
                  <a:srgbClr val="002060"/>
                </a:solidFill>
                <a:latin typeface="Times New Roman" panose="02020603050405020304" pitchFamily="18" charset="0"/>
                <a:sym typeface="Times New Roman" panose="02020603050405020304" pitchFamily="18" charset="0"/>
              </a:rPr>
              <a:t>9</a:t>
            </a:r>
            <a:r>
              <a:rPr lang="en-US" altLang="zh-CN" sz="5900" b="1" dirty="0" smtClean="0">
                <a:solidFill>
                  <a:srgbClr val="002060"/>
                </a:solidFill>
                <a:latin typeface="Times New Roman" panose="02020603050405020304" pitchFamily="18" charset="0"/>
                <a:sym typeface="Times New Roman" panose="02020603050405020304" pitchFamily="18" charset="0"/>
              </a:rPr>
              <a:t>.6</a:t>
            </a:r>
            <a:endParaRPr lang="zh-CN" altLang="en-US" sz="5900" dirty="0">
              <a:sym typeface="Calibri" panose="020F0502020204030204" pitchFamily="34" charset="0"/>
            </a:endParaRPr>
          </a:p>
        </p:txBody>
      </p:sp>
      <p:sp>
        <p:nvSpPr>
          <p:cNvPr id="42" name="Rectangle 11"/>
          <p:cNvSpPr>
            <a:spLocks noChangeArrowheads="1"/>
          </p:cNvSpPr>
          <p:nvPr/>
        </p:nvSpPr>
        <p:spPr bwMode="auto">
          <a:xfrm>
            <a:off x="1109463" y="1350209"/>
            <a:ext cx="7988852" cy="417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28247" tIns="0" rIns="228247" bIns="0" anchor="ctr"/>
          <a:lstStyle>
            <a:lvl1pPr>
              <a:defRPr>
                <a:solidFill>
                  <a:schemeClr val="tx1"/>
                </a:solidFill>
                <a:latin typeface="Arial" pitchFamily="34" charset="0"/>
                <a:ea typeface="宋体" pitchFamily="2" charset="-122"/>
              </a:defRPr>
            </a:lvl1pPr>
            <a:lvl2pPr>
              <a:defRPr>
                <a:solidFill>
                  <a:schemeClr val="tx1"/>
                </a:solidFill>
                <a:latin typeface="Arial" pitchFamily="34" charset="0"/>
                <a:ea typeface="宋体" pitchFamily="2" charset="-122"/>
              </a:defRPr>
            </a:lvl2pPr>
            <a:lvl3pPr>
              <a:defRPr>
                <a:solidFill>
                  <a:schemeClr val="tx1"/>
                </a:solidFill>
                <a:latin typeface="Arial" pitchFamily="34" charset="0"/>
                <a:ea typeface="宋体" pitchFamily="2" charset="-122"/>
              </a:defRPr>
            </a:lvl3pPr>
            <a:lvl4pPr>
              <a:defRPr>
                <a:solidFill>
                  <a:schemeClr val="tx1"/>
                </a:solidFill>
                <a:latin typeface="Arial" pitchFamily="34" charset="0"/>
                <a:ea typeface="宋体" pitchFamily="2" charset="-122"/>
              </a:defRPr>
            </a:lvl4pPr>
            <a:lvl5pPr>
              <a:defRPr>
                <a:solidFill>
                  <a:schemeClr val="tx1"/>
                </a:solidFill>
                <a:latin typeface="Arial" pitchFamily="34" charset="0"/>
                <a:ea typeface="宋体" pitchFamily="2" charset="-122"/>
              </a:defRPr>
            </a:lvl5pPr>
            <a:lvl6pPr eaLnBrk="0" fontAlgn="base" hangingPunct="0">
              <a:spcBef>
                <a:spcPct val="0"/>
              </a:spcBef>
              <a:spcAft>
                <a:spcPct val="0"/>
              </a:spcAft>
              <a:defRPr>
                <a:solidFill>
                  <a:schemeClr val="tx1"/>
                </a:solidFill>
                <a:latin typeface="Arial" pitchFamily="34" charset="0"/>
                <a:ea typeface="宋体" pitchFamily="2" charset="-122"/>
              </a:defRPr>
            </a:lvl6pPr>
            <a:lvl7pPr eaLnBrk="0" fontAlgn="base" hangingPunct="0">
              <a:spcBef>
                <a:spcPct val="0"/>
              </a:spcBef>
              <a:spcAft>
                <a:spcPct val="0"/>
              </a:spcAft>
              <a:defRPr>
                <a:solidFill>
                  <a:schemeClr val="tx1"/>
                </a:solidFill>
                <a:latin typeface="Arial" pitchFamily="34" charset="0"/>
                <a:ea typeface="宋体" pitchFamily="2" charset="-122"/>
              </a:defRPr>
            </a:lvl7pPr>
            <a:lvl8pPr eaLnBrk="0" fontAlgn="base" hangingPunct="0">
              <a:spcBef>
                <a:spcPct val="0"/>
              </a:spcBef>
              <a:spcAft>
                <a:spcPct val="0"/>
              </a:spcAft>
              <a:defRPr>
                <a:solidFill>
                  <a:schemeClr val="tx1"/>
                </a:solidFill>
                <a:latin typeface="Arial" pitchFamily="34" charset="0"/>
                <a:ea typeface="宋体" pitchFamily="2" charset="-122"/>
              </a:defRPr>
            </a:lvl8pPr>
            <a:lvl9pPr eaLnBrk="0" fontAlgn="base" hangingPunct="0">
              <a:spcBef>
                <a:spcPct val="0"/>
              </a:spcBef>
              <a:spcAft>
                <a:spcPct val="0"/>
              </a:spcAft>
              <a:defRPr>
                <a:solidFill>
                  <a:schemeClr val="tx1"/>
                </a:solidFill>
                <a:latin typeface="Arial" pitchFamily="34" charset="0"/>
                <a:ea typeface="宋体" pitchFamily="2" charset="-122"/>
              </a:defRPr>
            </a:lvl9pPr>
          </a:lstStyle>
          <a:p>
            <a:pPr>
              <a:lnSpc>
                <a:spcPct val="90000"/>
              </a:lnSpc>
              <a:spcAft>
                <a:spcPct val="35000"/>
              </a:spcAft>
            </a:pPr>
            <a:r>
              <a:rPr lang="zh-CN" altLang="en-US" b="1">
                <a:solidFill>
                  <a:srgbClr val="FFFFFF"/>
                </a:solidFill>
                <a:latin typeface="微软雅黑" pitchFamily="34" charset="-122"/>
                <a:ea typeface="微软雅黑" pitchFamily="34" charset="-122"/>
                <a:sym typeface="微软雅黑" pitchFamily="34" charset="-122"/>
              </a:rPr>
              <a:t>模式一:会员所属的系统参与者均使用关联的大额支付系统直接参与者清算账户进行资金清算。</a:t>
            </a:r>
          </a:p>
        </p:txBody>
      </p:sp>
      <p:sp>
        <p:nvSpPr>
          <p:cNvPr id="43" name="矩形 42"/>
          <p:cNvSpPr/>
          <p:nvPr/>
        </p:nvSpPr>
        <p:spPr>
          <a:xfrm>
            <a:off x="1352911" y="1773690"/>
            <a:ext cx="1440000" cy="720000"/>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112864" tIns="56432" rIns="112864" bIns="56432" anchor="ctr"/>
          <a:lstStyle/>
          <a:p>
            <a:pPr algn="ctr" eaLnBrk="0" hangingPunct="0">
              <a:defRPr/>
            </a:pPr>
            <a:r>
              <a:rPr lang="zh-CN" altLang="en-US" sz="2000" b="1" dirty="0" smtClean="0">
                <a:solidFill>
                  <a:schemeClr val="tx1"/>
                </a:solidFill>
                <a:latin typeface="微软雅黑" panose="020B0503020204020204" pitchFamily="34" charset="-122"/>
                <a:ea typeface="微软雅黑" panose="020B0503020204020204" pitchFamily="34" charset="-122"/>
              </a:rPr>
              <a:t>模式一</a:t>
            </a:r>
            <a:endParaRPr lang="zh-CN" altLang="en-US" sz="2000" b="1" dirty="0">
              <a:solidFill>
                <a:schemeClr val="tx1"/>
              </a:solidFill>
              <a:latin typeface="微软雅黑" panose="020B0503020204020204" pitchFamily="34" charset="-122"/>
              <a:ea typeface="微软雅黑" panose="020B0503020204020204" pitchFamily="34" charset="-122"/>
            </a:endParaRPr>
          </a:p>
        </p:txBody>
      </p:sp>
      <p:sp>
        <p:nvSpPr>
          <p:cNvPr id="44" name="矩形 43"/>
          <p:cNvSpPr/>
          <p:nvPr/>
        </p:nvSpPr>
        <p:spPr>
          <a:xfrm>
            <a:off x="5488334" y="1773690"/>
            <a:ext cx="1440000" cy="720000"/>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lIns="112864" tIns="56432" rIns="112864" bIns="56432" anchor="ctr"/>
          <a:lstStyle/>
          <a:p>
            <a:pPr algn="ctr" eaLnBrk="0" hangingPunct="0">
              <a:defRPr/>
            </a:pPr>
            <a:r>
              <a:rPr lang="zh-CN" altLang="en-US" sz="2000" b="1" dirty="0">
                <a:solidFill>
                  <a:schemeClr val="tx1"/>
                </a:solidFill>
                <a:latin typeface="微软雅黑" panose="020B0503020204020204" pitchFamily="34" charset="-122"/>
                <a:ea typeface="微软雅黑" panose="020B0503020204020204" pitchFamily="34" charset="-122"/>
              </a:rPr>
              <a:t>模式二</a:t>
            </a:r>
            <a:endParaRPr lang="en-US" altLang="zh-CN" sz="2000" b="1" dirty="0">
              <a:solidFill>
                <a:schemeClr val="tx1"/>
              </a:solidFill>
              <a:latin typeface="微软雅黑" panose="020B0503020204020204" pitchFamily="34" charset="-122"/>
              <a:ea typeface="微软雅黑" panose="020B0503020204020204" pitchFamily="34" charset="-122"/>
            </a:endParaRPr>
          </a:p>
        </p:txBody>
      </p:sp>
      <p:sp>
        <p:nvSpPr>
          <p:cNvPr id="45" name="矩形 44"/>
          <p:cNvSpPr/>
          <p:nvPr/>
        </p:nvSpPr>
        <p:spPr>
          <a:xfrm>
            <a:off x="9623758" y="1773690"/>
            <a:ext cx="1440000" cy="720000"/>
          </a:xfrm>
          <a:prstGeom prst="rect">
            <a:avLst/>
          </a:prstGeom>
          <a:noFill/>
          <a:ln w="254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112864" tIns="56432" rIns="112864" bIns="56432" anchor="ctr"/>
          <a:lstStyle/>
          <a:p>
            <a:pPr algn="ctr" eaLnBrk="0" hangingPunct="0">
              <a:defRPr/>
            </a:pPr>
            <a:r>
              <a:rPr lang="zh-CN" altLang="en-US" sz="2000" b="1" dirty="0">
                <a:solidFill>
                  <a:schemeClr val="tx1"/>
                </a:solidFill>
                <a:latin typeface="微软雅黑" panose="020B0503020204020204" pitchFamily="34" charset="-122"/>
                <a:ea typeface="微软雅黑" panose="020B0503020204020204" pitchFamily="34" charset="-122"/>
              </a:rPr>
              <a:t>模式三</a:t>
            </a:r>
          </a:p>
        </p:txBody>
      </p:sp>
      <p:sp>
        <p:nvSpPr>
          <p:cNvPr id="50" name="矩形 49"/>
          <p:cNvSpPr/>
          <p:nvPr/>
        </p:nvSpPr>
        <p:spPr>
          <a:xfrm>
            <a:off x="1039184" y="2745798"/>
            <a:ext cx="2916000" cy="72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zh-CN" altLang="en-US" dirty="0">
                <a:solidFill>
                  <a:schemeClr val="tx1"/>
                </a:solidFill>
                <a:latin typeface="微软雅黑" panose="020B0503020204020204" pitchFamily="34" charset="-122"/>
                <a:ea typeface="微软雅黑" panose="020B0503020204020204" pitchFamily="34" charset="-122"/>
              </a:rPr>
              <a:t>法人及分支机构大额支付系统行号</a:t>
            </a:r>
          </a:p>
        </p:txBody>
      </p:sp>
      <p:cxnSp>
        <p:nvCxnSpPr>
          <p:cNvPr id="58" name="直接连接符 57"/>
          <p:cNvCxnSpPr/>
          <p:nvPr/>
        </p:nvCxnSpPr>
        <p:spPr>
          <a:xfrm flipV="1">
            <a:off x="3898962" y="2673710"/>
            <a:ext cx="0" cy="3168312"/>
          </a:xfrm>
          <a:prstGeom prst="line">
            <a:avLst/>
          </a:prstGeom>
          <a:ln w="57150">
            <a:solidFill>
              <a:srgbClr val="002060"/>
            </a:solidFill>
            <a:prstDash val="sysDot"/>
          </a:ln>
        </p:spPr>
        <p:style>
          <a:lnRef idx="3">
            <a:schemeClr val="accent1"/>
          </a:lnRef>
          <a:fillRef idx="0">
            <a:schemeClr val="accent1"/>
          </a:fillRef>
          <a:effectRef idx="2">
            <a:schemeClr val="accent1"/>
          </a:effectRef>
          <a:fontRef idx="minor">
            <a:schemeClr val="tx1"/>
          </a:fontRef>
        </p:style>
      </p:cxnSp>
      <p:sp>
        <p:nvSpPr>
          <p:cNvPr id="83" name="矩形 82"/>
          <p:cNvSpPr/>
          <p:nvPr/>
        </p:nvSpPr>
        <p:spPr>
          <a:xfrm>
            <a:off x="4367014" y="2745798"/>
            <a:ext cx="3061386" cy="36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zh-CN" altLang="en-US" b="1" dirty="0">
                <a:solidFill>
                  <a:schemeClr val="tx1"/>
                </a:solidFill>
                <a:latin typeface="微软雅黑" panose="020B0503020204020204" pitchFamily="34" charset="-122"/>
                <a:ea typeface="微软雅黑" panose="020B0503020204020204" pitchFamily="34" charset="-122"/>
              </a:rPr>
              <a:t>银行类金融机构和财务</a:t>
            </a:r>
            <a:r>
              <a:rPr lang="zh-CN" altLang="en-US" b="1" dirty="0" smtClean="0">
                <a:solidFill>
                  <a:schemeClr val="tx1"/>
                </a:solidFill>
                <a:latin typeface="微软雅黑" panose="020B0503020204020204" pitchFamily="34" charset="-122"/>
                <a:ea typeface="微软雅黑" panose="020B0503020204020204" pitchFamily="34" charset="-122"/>
              </a:rPr>
              <a:t>公司</a:t>
            </a:r>
            <a:endParaRPr lang="en-US" altLang="zh-CN" b="1" dirty="0" smtClean="0">
              <a:solidFill>
                <a:schemeClr val="tx1"/>
              </a:solidFill>
              <a:latin typeface="微软雅黑" panose="020B0503020204020204" pitchFamily="34" charset="-122"/>
              <a:ea typeface="微软雅黑" panose="020B0503020204020204" pitchFamily="34" charset="-122"/>
            </a:endParaRPr>
          </a:p>
        </p:txBody>
      </p:sp>
      <p:sp>
        <p:nvSpPr>
          <p:cNvPr id="84" name="矩形 83"/>
          <p:cNvSpPr/>
          <p:nvPr/>
        </p:nvSpPr>
        <p:spPr>
          <a:xfrm>
            <a:off x="9114055" y="2745798"/>
            <a:ext cx="2916000" cy="226817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zh-CN" altLang="en-US" dirty="0">
                <a:solidFill>
                  <a:srgbClr val="000000"/>
                </a:solidFill>
                <a:latin typeface="微软雅黑" pitchFamily="34" charset="-122"/>
                <a:ea typeface="微软雅黑" pitchFamily="34" charset="-122"/>
                <a:sym typeface="微软雅黑" pitchFamily="34" charset="-122"/>
              </a:rPr>
              <a:t>非法人产品系统参与者的出金账户应当为在银行开立的同户名托管账户，并应同时提供托管账户开户证明</a:t>
            </a: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86" name="矩形 85"/>
          <p:cNvSpPr/>
          <p:nvPr/>
        </p:nvSpPr>
        <p:spPr>
          <a:xfrm>
            <a:off x="4367014" y="4865079"/>
            <a:ext cx="2927999" cy="36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zh-CN" altLang="en-US" b="1" dirty="0" smtClean="0">
                <a:solidFill>
                  <a:schemeClr val="tx1"/>
                </a:solidFill>
                <a:latin typeface="微软雅黑" panose="020B0503020204020204" pitchFamily="34" charset="-122"/>
                <a:ea typeface="微软雅黑" panose="020B0503020204020204" pitchFamily="34" charset="-122"/>
              </a:rPr>
              <a:t>其他非银类</a:t>
            </a:r>
            <a:r>
              <a:rPr lang="zh-CN" altLang="en-US" b="1" dirty="0">
                <a:solidFill>
                  <a:schemeClr val="tx1"/>
                </a:solidFill>
                <a:latin typeface="微软雅黑" panose="020B0503020204020204" pitchFamily="34" charset="-122"/>
                <a:ea typeface="微软雅黑" panose="020B0503020204020204" pitchFamily="34" charset="-122"/>
              </a:rPr>
              <a:t>金融</a:t>
            </a:r>
            <a:r>
              <a:rPr lang="zh-CN" altLang="en-US" b="1" dirty="0" smtClean="0">
                <a:solidFill>
                  <a:schemeClr val="tx1"/>
                </a:solidFill>
                <a:latin typeface="微软雅黑" panose="020B0503020204020204" pitchFamily="34" charset="-122"/>
                <a:ea typeface="微软雅黑" panose="020B0503020204020204" pitchFamily="34" charset="-122"/>
              </a:rPr>
              <a:t>机构</a:t>
            </a:r>
            <a:endParaRPr lang="en-US" altLang="zh-CN" b="1" dirty="0" smtClean="0">
              <a:solidFill>
                <a:schemeClr val="tx1"/>
              </a:solidFill>
              <a:latin typeface="微软雅黑" panose="020B0503020204020204" pitchFamily="34" charset="-122"/>
              <a:ea typeface="微软雅黑" panose="020B0503020204020204" pitchFamily="34" charset="-122"/>
            </a:endParaRPr>
          </a:p>
        </p:txBody>
      </p:sp>
      <p:sp>
        <p:nvSpPr>
          <p:cNvPr id="87" name="矩形 86"/>
          <p:cNvSpPr/>
          <p:nvPr/>
        </p:nvSpPr>
        <p:spPr>
          <a:xfrm>
            <a:off x="4367014" y="3287901"/>
            <a:ext cx="1798404" cy="13681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zh-CN" altLang="en-US" dirty="0" smtClean="0">
                <a:solidFill>
                  <a:schemeClr val="tx1"/>
                </a:solidFill>
                <a:latin typeface="微软雅黑" panose="020B0503020204020204" pitchFamily="34" charset="-122"/>
                <a:ea typeface="微软雅黑" panose="020B0503020204020204" pitchFamily="34" charset="-122"/>
              </a:rPr>
              <a:t>有大额支付账户：</a:t>
            </a:r>
            <a:endParaRPr lang="en-US" altLang="zh-CN" dirty="0" smtClean="0">
              <a:solidFill>
                <a:schemeClr val="tx1"/>
              </a:solidFill>
              <a:latin typeface="微软雅黑" panose="020B0503020204020204" pitchFamily="34" charset="-122"/>
              <a:ea typeface="微软雅黑" panose="020B0503020204020204" pitchFamily="34" charset="-122"/>
            </a:endParaRPr>
          </a:p>
          <a:p>
            <a:r>
              <a:rPr lang="zh-CN" altLang="en-US" dirty="0">
                <a:solidFill>
                  <a:schemeClr val="tx1"/>
                </a:solidFill>
                <a:latin typeface="微软雅黑" panose="020B0503020204020204" pitchFamily="34" charset="-122"/>
                <a:ea typeface="微软雅黑" panose="020B0503020204020204" pitchFamily="34" charset="-122"/>
              </a:rPr>
              <a:t>大额支付</a:t>
            </a:r>
            <a:r>
              <a:rPr lang="zh-CN" altLang="en-US" dirty="0" smtClean="0">
                <a:solidFill>
                  <a:schemeClr val="tx1"/>
                </a:solidFill>
                <a:latin typeface="微软雅黑" panose="020B0503020204020204" pitchFamily="34" charset="-122"/>
                <a:ea typeface="微软雅黑" panose="020B0503020204020204" pitchFamily="34" charset="-122"/>
              </a:rPr>
              <a:t>系统行号用于</a:t>
            </a:r>
            <a:r>
              <a:rPr lang="zh-CN" altLang="en-US" dirty="0">
                <a:solidFill>
                  <a:srgbClr val="000000"/>
                </a:solidFill>
                <a:latin typeface="微软雅黑" pitchFamily="34" charset="-122"/>
                <a:ea typeface="微软雅黑" pitchFamily="34" charset="-122"/>
                <a:sym typeface="微软雅黑" pitchFamily="34" charset="-122"/>
              </a:rPr>
              <a:t>票据信息登记，不用作资金清算</a:t>
            </a:r>
            <a:endParaRPr lang="en-US" altLang="zh-CN" dirty="0" smtClean="0">
              <a:solidFill>
                <a:schemeClr val="tx1"/>
              </a:solidFill>
              <a:latin typeface="微软雅黑" panose="020B0503020204020204" pitchFamily="34" charset="-122"/>
              <a:ea typeface="微软雅黑" panose="020B0503020204020204" pitchFamily="34" charset="-122"/>
            </a:endParaRPr>
          </a:p>
        </p:txBody>
      </p:sp>
      <p:sp>
        <p:nvSpPr>
          <p:cNvPr id="88" name="矩形 87"/>
          <p:cNvSpPr/>
          <p:nvPr/>
        </p:nvSpPr>
        <p:spPr>
          <a:xfrm>
            <a:off x="6418197" y="3357874"/>
            <a:ext cx="2053273" cy="79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zh-CN" altLang="en-US" dirty="0" smtClean="0">
                <a:solidFill>
                  <a:srgbClr val="000000"/>
                </a:solidFill>
                <a:latin typeface="微软雅黑" pitchFamily="34" charset="-122"/>
                <a:ea typeface="微软雅黑" pitchFamily="34" charset="-122"/>
                <a:sym typeface="微软雅黑" pitchFamily="34" charset="-122"/>
              </a:rPr>
              <a:t>无大额支付账户：</a:t>
            </a:r>
            <a:endParaRPr lang="en-US" altLang="zh-CN" dirty="0" smtClean="0">
              <a:solidFill>
                <a:srgbClr val="000000"/>
              </a:solidFill>
              <a:latin typeface="微软雅黑" pitchFamily="34" charset="-122"/>
              <a:ea typeface="微软雅黑" pitchFamily="34" charset="-122"/>
              <a:sym typeface="微软雅黑" pitchFamily="34" charset="-122"/>
            </a:endParaRPr>
          </a:p>
          <a:p>
            <a:r>
              <a:rPr lang="zh-CN" altLang="en-US" dirty="0" smtClean="0">
                <a:solidFill>
                  <a:srgbClr val="000000"/>
                </a:solidFill>
                <a:latin typeface="微软雅黑" pitchFamily="34" charset="-122"/>
                <a:ea typeface="微软雅黑" pitchFamily="34" charset="-122"/>
                <a:sym typeface="微软雅黑" pitchFamily="34" charset="-122"/>
              </a:rPr>
              <a:t>申请</a:t>
            </a:r>
            <a:r>
              <a:rPr lang="zh-CN" altLang="en-US" dirty="0">
                <a:solidFill>
                  <a:srgbClr val="000000"/>
                </a:solidFill>
                <a:latin typeface="微软雅黑" pitchFamily="34" charset="-122"/>
                <a:ea typeface="微软雅黑" pitchFamily="34" charset="-122"/>
                <a:sym typeface="微软雅黑" pitchFamily="34" charset="-122"/>
              </a:rPr>
              <a:t>时提交相关说明</a:t>
            </a:r>
            <a:endParaRPr lang="en-US" altLang="zh-CN" dirty="0" smtClean="0">
              <a:solidFill>
                <a:schemeClr val="tx1"/>
              </a:solidFill>
              <a:latin typeface="微软雅黑" panose="020B0503020204020204" pitchFamily="34" charset="-122"/>
              <a:ea typeface="微软雅黑" panose="020B0503020204020204" pitchFamily="34" charset="-122"/>
            </a:endParaRPr>
          </a:p>
        </p:txBody>
      </p:sp>
      <p:sp>
        <p:nvSpPr>
          <p:cNvPr id="91" name="矩形 90"/>
          <p:cNvSpPr/>
          <p:nvPr/>
        </p:nvSpPr>
        <p:spPr>
          <a:xfrm>
            <a:off x="4367014" y="5434104"/>
            <a:ext cx="3780420" cy="79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zh-CN" altLang="en-US" dirty="0">
                <a:solidFill>
                  <a:srgbClr val="000000"/>
                </a:solidFill>
                <a:latin typeface="微软雅黑" pitchFamily="34" charset="-122"/>
                <a:ea typeface="微软雅黑" pitchFamily="34" charset="-122"/>
                <a:sym typeface="微软雅黑" pitchFamily="34" charset="-122"/>
              </a:rPr>
              <a:t>无需提供大额支付系统行号</a:t>
            </a:r>
            <a:endParaRPr lang="en-US" altLang="zh-CN" dirty="0" smtClean="0">
              <a:solidFill>
                <a:schemeClr val="tx1"/>
              </a:solidFill>
              <a:latin typeface="微软雅黑" panose="020B0503020204020204" pitchFamily="34" charset="-122"/>
              <a:ea typeface="微软雅黑" panose="020B0503020204020204" pitchFamily="34" charset="-122"/>
            </a:endParaRPr>
          </a:p>
        </p:txBody>
      </p:sp>
      <p:cxnSp>
        <p:nvCxnSpPr>
          <p:cNvPr id="31" name="直接连接符 30"/>
          <p:cNvCxnSpPr/>
          <p:nvPr/>
        </p:nvCxnSpPr>
        <p:spPr>
          <a:xfrm flipV="1">
            <a:off x="8759502" y="2709714"/>
            <a:ext cx="0" cy="3168312"/>
          </a:xfrm>
          <a:prstGeom prst="line">
            <a:avLst/>
          </a:prstGeom>
          <a:ln w="57150">
            <a:solidFill>
              <a:srgbClr val="002060"/>
            </a:solidFill>
            <a:prstDash val="sysDot"/>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7495962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椭圆 30"/>
          <p:cNvSpPr>
            <a:spLocks noChangeArrowheads="1"/>
          </p:cNvSpPr>
          <p:nvPr/>
        </p:nvSpPr>
        <p:spPr bwMode="auto">
          <a:xfrm>
            <a:off x="10145980" y="498590"/>
            <a:ext cx="1176713" cy="943194"/>
          </a:xfrm>
          <a:prstGeom prst="ellipse">
            <a:avLst/>
          </a:prstGeom>
          <a:solidFill>
            <a:srgbClr val="FFC000"/>
          </a:solidFill>
          <a:ln w="9525">
            <a:noFill/>
            <a:round/>
          </a:ln>
        </p:spPr>
        <p:txBody>
          <a:bodyPr lIns="112864" tIns="56432" rIns="112864" bIns="56432" anchor="ctr"/>
          <a:lstStyle/>
          <a:p>
            <a:pPr algn="ctr"/>
            <a:endParaRPr lang="zh-CN" altLang="en-US" sz="1400">
              <a:solidFill>
                <a:srgbClr val="FFFFFF"/>
              </a:solidFill>
              <a:latin typeface="宋体" panose="02010600030101010101" pitchFamily="2" charset="-122"/>
              <a:sym typeface="宋体" panose="02010600030101010101" pitchFamily="2" charset="-122"/>
            </a:endParaRPr>
          </a:p>
        </p:txBody>
      </p:sp>
      <p:sp>
        <p:nvSpPr>
          <p:cNvPr id="109571" name="矩形 27"/>
          <p:cNvSpPr>
            <a:spLocks noChangeArrowheads="1"/>
          </p:cNvSpPr>
          <p:nvPr/>
        </p:nvSpPr>
        <p:spPr bwMode="auto">
          <a:xfrm>
            <a:off x="10583" y="6276842"/>
            <a:ext cx="12179830" cy="574808"/>
          </a:xfrm>
          <a:prstGeom prst="rect">
            <a:avLst/>
          </a:prstGeom>
          <a:solidFill>
            <a:srgbClr val="002060"/>
          </a:solidFill>
          <a:ln w="9525">
            <a:noFill/>
            <a:miter lim="800000"/>
          </a:ln>
        </p:spPr>
        <p:txBody>
          <a:bodyPr lIns="112864" tIns="56432" rIns="112864" bIns="56432" anchor="ctr"/>
          <a:lstStyle/>
          <a:p>
            <a:pPr algn="ctr"/>
            <a:endParaRPr lang="zh-CN" altLang="en-US">
              <a:solidFill>
                <a:srgbClr val="FFFFFF"/>
              </a:solidFill>
              <a:latin typeface="宋体" panose="02010600030101010101" pitchFamily="2" charset="-122"/>
              <a:sym typeface="宋体" panose="02010600030101010101" pitchFamily="2" charset="-122"/>
            </a:endParaRPr>
          </a:p>
        </p:txBody>
      </p:sp>
      <p:sp>
        <p:nvSpPr>
          <p:cNvPr id="109572" name="矩形 28"/>
          <p:cNvSpPr>
            <a:spLocks noChangeArrowheads="1"/>
          </p:cNvSpPr>
          <p:nvPr/>
        </p:nvSpPr>
        <p:spPr bwMode="auto">
          <a:xfrm>
            <a:off x="10583" y="6264139"/>
            <a:ext cx="12179830" cy="125441"/>
          </a:xfrm>
          <a:prstGeom prst="rect">
            <a:avLst/>
          </a:prstGeom>
          <a:solidFill>
            <a:srgbClr val="595959"/>
          </a:solidFill>
          <a:ln w="9525">
            <a:noFill/>
            <a:miter lim="800000"/>
          </a:ln>
        </p:spPr>
        <p:txBody>
          <a:bodyPr lIns="112864" tIns="56432" rIns="112864" bIns="56432" anchor="ctr"/>
          <a:lstStyle/>
          <a:p>
            <a:pPr algn="ctr"/>
            <a:endParaRPr lang="zh-CN" altLang="en-US">
              <a:solidFill>
                <a:srgbClr val="FFFFFF"/>
              </a:solidFill>
              <a:latin typeface="宋体" panose="02010600030101010101" pitchFamily="2" charset="-122"/>
              <a:sym typeface="宋体" panose="02010600030101010101" pitchFamily="2" charset="-122"/>
            </a:endParaRPr>
          </a:p>
        </p:txBody>
      </p:sp>
      <p:sp>
        <p:nvSpPr>
          <p:cNvPr id="109573" name="矩形 3"/>
          <p:cNvSpPr>
            <a:spLocks noChangeArrowheads="1"/>
          </p:cNvSpPr>
          <p:nvPr/>
        </p:nvSpPr>
        <p:spPr bwMode="auto">
          <a:xfrm>
            <a:off x="10918463" y="900321"/>
            <a:ext cx="1271950" cy="431900"/>
          </a:xfrm>
          <a:prstGeom prst="rect">
            <a:avLst/>
          </a:prstGeom>
          <a:solidFill>
            <a:srgbClr val="002060"/>
          </a:solidFill>
          <a:ln w="9525">
            <a:noFill/>
            <a:miter lim="800000"/>
          </a:ln>
        </p:spPr>
        <p:txBody>
          <a:bodyPr lIns="112864" tIns="56432" rIns="112864" bIns="56432" anchor="ctr"/>
          <a:lstStyle/>
          <a:p>
            <a:pPr algn="ctr"/>
            <a:fld id="{3C2A1EB9-9779-4944-8B2C-1088BD6C51C2}" type="slidenum">
              <a:rPr lang="zh-CN" altLang="zh-CN" b="1">
                <a:solidFill>
                  <a:srgbClr val="FFFFFF"/>
                </a:solidFill>
                <a:ea typeface="方正兰亭细黑_GBK"/>
                <a:cs typeface="方正兰亭细黑_GBK"/>
              </a:rPr>
              <a:pPr algn="ctr"/>
              <a:t>46</a:t>
            </a:fld>
            <a:endParaRPr lang="zh-CN" altLang="zh-CN" b="1">
              <a:solidFill>
                <a:srgbClr val="FFFFFF"/>
              </a:solidFill>
              <a:ea typeface="方正兰亭细黑_GBK"/>
              <a:cs typeface="方正兰亭细黑_GBK"/>
            </a:endParaRPr>
          </a:p>
        </p:txBody>
      </p:sp>
      <p:sp>
        <p:nvSpPr>
          <p:cNvPr id="109574" name="矩形 4"/>
          <p:cNvSpPr>
            <a:spLocks noChangeArrowheads="1"/>
          </p:cNvSpPr>
          <p:nvPr/>
        </p:nvSpPr>
        <p:spPr bwMode="auto">
          <a:xfrm>
            <a:off x="10810527" y="900321"/>
            <a:ext cx="74074" cy="431900"/>
          </a:xfrm>
          <a:prstGeom prst="rect">
            <a:avLst/>
          </a:prstGeom>
          <a:solidFill>
            <a:srgbClr val="002060"/>
          </a:solidFill>
          <a:ln w="9525">
            <a:noFill/>
            <a:miter lim="800000"/>
          </a:ln>
        </p:spPr>
        <p:txBody>
          <a:bodyPr lIns="112864" tIns="56432" rIns="112864" bIns="56432" anchor="ctr"/>
          <a:lstStyle/>
          <a:p>
            <a:pPr algn="ctr"/>
            <a:endParaRPr lang="zh-CN" altLang="zh-CN">
              <a:solidFill>
                <a:srgbClr val="FFFFFF"/>
              </a:solidFill>
              <a:ea typeface="方正兰亭细黑_GBK"/>
              <a:cs typeface="方正兰亭细黑_GBK"/>
            </a:endParaRPr>
          </a:p>
        </p:txBody>
      </p:sp>
      <p:sp>
        <p:nvSpPr>
          <p:cNvPr id="109575" name="矩形 5"/>
          <p:cNvSpPr>
            <a:spLocks noChangeArrowheads="1"/>
          </p:cNvSpPr>
          <p:nvPr/>
        </p:nvSpPr>
        <p:spPr bwMode="auto">
          <a:xfrm>
            <a:off x="10711057" y="1103569"/>
            <a:ext cx="63492" cy="225478"/>
          </a:xfrm>
          <a:prstGeom prst="rect">
            <a:avLst/>
          </a:prstGeom>
          <a:solidFill>
            <a:srgbClr val="002060"/>
          </a:solidFill>
          <a:ln w="9525">
            <a:noFill/>
            <a:miter lim="800000"/>
          </a:ln>
        </p:spPr>
        <p:txBody>
          <a:bodyPr lIns="112864" tIns="56432" rIns="112864" bIns="56432" anchor="ctr"/>
          <a:lstStyle/>
          <a:p>
            <a:pPr algn="ctr"/>
            <a:endParaRPr lang="zh-CN" altLang="zh-CN">
              <a:solidFill>
                <a:srgbClr val="FFFFFF"/>
              </a:solidFill>
              <a:ea typeface="方正兰亭细黑_GBK"/>
              <a:cs typeface="方正兰亭细黑_GBK"/>
            </a:endParaRPr>
          </a:p>
        </p:txBody>
      </p:sp>
      <p:grpSp>
        <p:nvGrpSpPr>
          <p:cNvPr id="2" name="组合 44"/>
          <p:cNvGrpSpPr/>
          <p:nvPr/>
        </p:nvGrpSpPr>
        <p:grpSpPr bwMode="auto">
          <a:xfrm>
            <a:off x="334390" y="109564"/>
            <a:ext cx="9072754" cy="1214718"/>
            <a:chOff x="546100" y="-184150"/>
            <a:chExt cx="6424281" cy="1214438"/>
          </a:xfrm>
        </p:grpSpPr>
        <p:grpSp>
          <p:nvGrpSpPr>
            <p:cNvPr id="3" name="Group 16"/>
            <p:cNvGrpSpPr/>
            <p:nvPr/>
          </p:nvGrpSpPr>
          <p:grpSpPr bwMode="auto">
            <a:xfrm>
              <a:off x="546100" y="-184150"/>
              <a:ext cx="4221415" cy="1214438"/>
              <a:chOff x="0" y="0"/>
              <a:chExt cx="4221131" cy="1217711"/>
            </a:xfrm>
          </p:grpSpPr>
          <p:grpSp>
            <p:nvGrpSpPr>
              <p:cNvPr id="4" name="Group 17"/>
              <p:cNvGrpSpPr/>
              <p:nvPr/>
            </p:nvGrpSpPr>
            <p:grpSpPr bwMode="auto">
              <a:xfrm>
                <a:off x="0" y="0"/>
                <a:ext cx="2653548" cy="1217711"/>
                <a:chOff x="0" y="0"/>
                <a:chExt cx="2653548" cy="1217711"/>
              </a:xfrm>
            </p:grpSpPr>
            <p:sp>
              <p:nvSpPr>
                <p:cNvPr id="109598" name="椭圆 30"/>
                <p:cNvSpPr>
                  <a:spLocks noChangeArrowheads="1"/>
                </p:cNvSpPr>
                <p:nvPr/>
              </p:nvSpPr>
              <p:spPr bwMode="auto">
                <a:xfrm>
                  <a:off x="0" y="618546"/>
                  <a:ext cx="620731" cy="599165"/>
                </a:xfrm>
                <a:prstGeom prst="ellipse">
                  <a:avLst/>
                </a:prstGeom>
                <a:solidFill>
                  <a:srgbClr val="FFC000"/>
                </a:solidFill>
                <a:ln w="9525">
                  <a:noFill/>
                  <a:round/>
                </a:ln>
              </p:spPr>
              <p:txBody>
                <a:bodyPr anchor="ctr"/>
                <a:lstStyle/>
                <a:p>
                  <a:pPr algn="ctr"/>
                  <a:endParaRPr lang="zh-CN" altLang="zh-CN" sz="1400">
                    <a:solidFill>
                      <a:srgbClr val="FFFFFF"/>
                    </a:solidFill>
                    <a:latin typeface="宋体" panose="02010600030101010101" pitchFamily="2" charset="-122"/>
                    <a:sym typeface="宋体" panose="02010600030101010101" pitchFamily="2" charset="-122"/>
                  </a:endParaRPr>
                </a:p>
              </p:txBody>
            </p:sp>
            <p:sp>
              <p:nvSpPr>
                <p:cNvPr id="109599" name="TextBox 31"/>
                <p:cNvSpPr>
                  <a:spLocks noChangeArrowheads="1"/>
                </p:cNvSpPr>
                <p:nvPr/>
              </p:nvSpPr>
              <p:spPr bwMode="auto">
                <a:xfrm>
                  <a:off x="103613" y="0"/>
                  <a:ext cx="2549935" cy="1126152"/>
                </a:xfrm>
                <a:prstGeom prst="rect">
                  <a:avLst/>
                </a:prstGeom>
                <a:noFill/>
                <a:ln w="9525">
                  <a:noFill/>
                  <a:miter lim="800000"/>
                </a:ln>
              </p:spPr>
              <p:txBody>
                <a:bodyPr>
                  <a:spAutoFit/>
                </a:bodyPr>
                <a:lstStyle/>
                <a:p>
                  <a:endParaRPr lang="zh-CN" altLang="en-US" sz="6700" dirty="0">
                    <a:solidFill>
                      <a:srgbClr val="000000"/>
                    </a:solidFill>
                    <a:sym typeface="Calibri" panose="020F0502020204030204" pitchFamily="34" charset="0"/>
                  </a:endParaRPr>
                </a:p>
              </p:txBody>
            </p:sp>
          </p:grpSp>
          <p:sp>
            <p:nvSpPr>
              <p:cNvPr id="109597" name="直接连接符 21"/>
              <p:cNvSpPr>
                <a:spLocks noChangeShapeType="1"/>
              </p:cNvSpPr>
              <p:nvPr/>
            </p:nvSpPr>
            <p:spPr bwMode="auto">
              <a:xfrm>
                <a:off x="620731" y="1024061"/>
                <a:ext cx="3600400" cy="1"/>
              </a:xfrm>
              <a:prstGeom prst="line">
                <a:avLst/>
              </a:prstGeom>
              <a:noFill/>
              <a:ln w="19050">
                <a:solidFill>
                  <a:srgbClr val="002060"/>
                </a:solidFill>
                <a:bevel/>
              </a:ln>
            </p:spPr>
            <p:txBody>
              <a:bodyPr/>
              <a:lstStyle/>
              <a:p>
                <a:endParaRPr lang="zh-CN" altLang="en-US"/>
              </a:p>
            </p:txBody>
          </p:sp>
        </p:grpSp>
        <p:sp>
          <p:nvSpPr>
            <p:cNvPr id="109595" name="TextBox 22"/>
            <p:cNvSpPr>
              <a:spLocks noChangeArrowheads="1"/>
            </p:cNvSpPr>
            <p:nvPr/>
          </p:nvSpPr>
          <p:spPr bwMode="auto">
            <a:xfrm>
              <a:off x="2049275" y="449231"/>
              <a:ext cx="4921106" cy="476944"/>
            </a:xfrm>
            <a:prstGeom prst="rect">
              <a:avLst/>
            </a:prstGeom>
            <a:noFill/>
            <a:ln w="9525">
              <a:noFill/>
              <a:miter lim="800000"/>
            </a:ln>
          </p:spPr>
          <p:txBody>
            <a:bodyPr>
              <a:spAutoFit/>
            </a:bodyPr>
            <a:lstStyle/>
            <a:p>
              <a:r>
                <a:rPr lang="zh-CN" altLang="en-US" sz="2500" b="1" dirty="0">
                  <a:solidFill>
                    <a:srgbClr val="262626"/>
                  </a:solidFill>
                  <a:latin typeface="微软雅黑" panose="020B0503020204020204" pitchFamily="34" charset="-122"/>
                  <a:ea typeface="微软雅黑" panose="020B0503020204020204" pitchFamily="34" charset="-122"/>
                  <a:sym typeface="微软雅黑" panose="020B0503020204020204" pitchFamily="34" charset="-122"/>
                </a:rPr>
                <a:t>清算</a:t>
              </a:r>
              <a:r>
                <a:rPr lang="zh-CN" altLang="en-US" sz="2500" b="1" dirty="0" smtClean="0">
                  <a:solidFill>
                    <a:srgbClr val="262626"/>
                  </a:solidFill>
                  <a:latin typeface="微软雅黑" panose="020B0503020204020204" pitchFamily="34" charset="-122"/>
                  <a:ea typeface="微软雅黑" panose="020B0503020204020204" pitchFamily="34" charset="-122"/>
                  <a:sym typeface="微软雅黑" panose="020B0503020204020204" pitchFamily="34" charset="-122"/>
                </a:rPr>
                <a:t>路径相关规则</a:t>
              </a:r>
              <a:endParaRPr lang="zh-CN" altLang="en-US" sz="2500" b="1" dirty="0">
                <a:solidFill>
                  <a:srgbClr val="262626"/>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sp>
        <p:nvSpPr>
          <p:cNvPr id="35" name="TextBox 31"/>
          <p:cNvSpPr/>
          <p:nvPr/>
        </p:nvSpPr>
        <p:spPr>
          <a:xfrm>
            <a:off x="95321" y="140472"/>
            <a:ext cx="2831946" cy="1483572"/>
          </a:xfrm>
          <a:prstGeom prst="rect">
            <a:avLst/>
          </a:prstGeom>
          <a:noFill/>
          <a:ln w="9525">
            <a:noFill/>
          </a:ln>
        </p:spPr>
        <p:txBody>
          <a:bodyPr wrap="square" lIns="112864" tIns="56432" rIns="112864" bIns="56432">
            <a:spAutoFit/>
          </a:bodyPr>
          <a:lstStyle/>
          <a:p>
            <a:pPr lvl="0" eaLnBrk="1" hangingPunct="1"/>
            <a:r>
              <a:rPr lang="en-US" altLang="zh-CN" sz="8900" b="1" dirty="0" smtClean="0">
                <a:solidFill>
                  <a:srgbClr val="002060"/>
                </a:solidFill>
                <a:latin typeface="Times New Roman" panose="02020603050405020304" pitchFamily="18" charset="0"/>
                <a:sym typeface="Times New Roman" panose="02020603050405020304" pitchFamily="18" charset="0"/>
              </a:rPr>
              <a:t>1.</a:t>
            </a:r>
            <a:r>
              <a:rPr lang="en-US" altLang="zh-CN" sz="6700" b="1" dirty="0" smtClean="0">
                <a:solidFill>
                  <a:srgbClr val="002060"/>
                </a:solidFill>
                <a:latin typeface="Times New Roman" panose="02020603050405020304" pitchFamily="18" charset="0"/>
                <a:sym typeface="Times New Roman" panose="02020603050405020304" pitchFamily="18" charset="0"/>
              </a:rPr>
              <a:t>9</a:t>
            </a:r>
            <a:r>
              <a:rPr lang="en-US" altLang="zh-CN" sz="5900" b="1" dirty="0" smtClean="0">
                <a:solidFill>
                  <a:srgbClr val="002060"/>
                </a:solidFill>
                <a:latin typeface="Times New Roman" panose="02020603050405020304" pitchFamily="18" charset="0"/>
                <a:sym typeface="Times New Roman" panose="02020603050405020304" pitchFamily="18" charset="0"/>
              </a:rPr>
              <a:t>.7</a:t>
            </a:r>
            <a:endParaRPr lang="zh-CN" altLang="en-US" sz="5900" dirty="0">
              <a:sym typeface="Calibri" panose="020F0502020204030204" pitchFamily="34" charset="0"/>
            </a:endParaRPr>
          </a:p>
        </p:txBody>
      </p:sp>
      <p:sp>
        <p:nvSpPr>
          <p:cNvPr id="42" name="Rectangle 11"/>
          <p:cNvSpPr>
            <a:spLocks noChangeArrowheads="1"/>
          </p:cNvSpPr>
          <p:nvPr/>
        </p:nvSpPr>
        <p:spPr bwMode="auto">
          <a:xfrm>
            <a:off x="1109463" y="1350209"/>
            <a:ext cx="7988852" cy="417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28247" tIns="0" rIns="228247" bIns="0" anchor="ctr"/>
          <a:lstStyle>
            <a:lvl1pPr>
              <a:defRPr>
                <a:solidFill>
                  <a:schemeClr val="tx1"/>
                </a:solidFill>
                <a:latin typeface="Arial" pitchFamily="34" charset="0"/>
                <a:ea typeface="宋体" pitchFamily="2" charset="-122"/>
              </a:defRPr>
            </a:lvl1pPr>
            <a:lvl2pPr>
              <a:defRPr>
                <a:solidFill>
                  <a:schemeClr val="tx1"/>
                </a:solidFill>
                <a:latin typeface="Arial" pitchFamily="34" charset="0"/>
                <a:ea typeface="宋体" pitchFamily="2" charset="-122"/>
              </a:defRPr>
            </a:lvl2pPr>
            <a:lvl3pPr>
              <a:defRPr>
                <a:solidFill>
                  <a:schemeClr val="tx1"/>
                </a:solidFill>
                <a:latin typeface="Arial" pitchFamily="34" charset="0"/>
                <a:ea typeface="宋体" pitchFamily="2" charset="-122"/>
              </a:defRPr>
            </a:lvl3pPr>
            <a:lvl4pPr>
              <a:defRPr>
                <a:solidFill>
                  <a:schemeClr val="tx1"/>
                </a:solidFill>
                <a:latin typeface="Arial" pitchFamily="34" charset="0"/>
                <a:ea typeface="宋体" pitchFamily="2" charset="-122"/>
              </a:defRPr>
            </a:lvl4pPr>
            <a:lvl5pPr>
              <a:defRPr>
                <a:solidFill>
                  <a:schemeClr val="tx1"/>
                </a:solidFill>
                <a:latin typeface="Arial" pitchFamily="34" charset="0"/>
                <a:ea typeface="宋体" pitchFamily="2" charset="-122"/>
              </a:defRPr>
            </a:lvl5pPr>
            <a:lvl6pPr eaLnBrk="0" fontAlgn="base" hangingPunct="0">
              <a:spcBef>
                <a:spcPct val="0"/>
              </a:spcBef>
              <a:spcAft>
                <a:spcPct val="0"/>
              </a:spcAft>
              <a:defRPr>
                <a:solidFill>
                  <a:schemeClr val="tx1"/>
                </a:solidFill>
                <a:latin typeface="Arial" pitchFamily="34" charset="0"/>
                <a:ea typeface="宋体" pitchFamily="2" charset="-122"/>
              </a:defRPr>
            </a:lvl6pPr>
            <a:lvl7pPr eaLnBrk="0" fontAlgn="base" hangingPunct="0">
              <a:spcBef>
                <a:spcPct val="0"/>
              </a:spcBef>
              <a:spcAft>
                <a:spcPct val="0"/>
              </a:spcAft>
              <a:defRPr>
                <a:solidFill>
                  <a:schemeClr val="tx1"/>
                </a:solidFill>
                <a:latin typeface="Arial" pitchFamily="34" charset="0"/>
                <a:ea typeface="宋体" pitchFamily="2" charset="-122"/>
              </a:defRPr>
            </a:lvl7pPr>
            <a:lvl8pPr eaLnBrk="0" fontAlgn="base" hangingPunct="0">
              <a:spcBef>
                <a:spcPct val="0"/>
              </a:spcBef>
              <a:spcAft>
                <a:spcPct val="0"/>
              </a:spcAft>
              <a:defRPr>
                <a:solidFill>
                  <a:schemeClr val="tx1"/>
                </a:solidFill>
                <a:latin typeface="Arial" pitchFamily="34" charset="0"/>
                <a:ea typeface="宋体" pitchFamily="2" charset="-122"/>
              </a:defRPr>
            </a:lvl8pPr>
            <a:lvl9pPr eaLnBrk="0" fontAlgn="base" hangingPunct="0">
              <a:spcBef>
                <a:spcPct val="0"/>
              </a:spcBef>
              <a:spcAft>
                <a:spcPct val="0"/>
              </a:spcAft>
              <a:defRPr>
                <a:solidFill>
                  <a:schemeClr val="tx1"/>
                </a:solidFill>
                <a:latin typeface="Arial" pitchFamily="34" charset="0"/>
                <a:ea typeface="宋体" pitchFamily="2" charset="-122"/>
              </a:defRPr>
            </a:lvl9pPr>
          </a:lstStyle>
          <a:p>
            <a:pPr>
              <a:lnSpc>
                <a:spcPct val="90000"/>
              </a:lnSpc>
              <a:spcAft>
                <a:spcPct val="35000"/>
              </a:spcAft>
            </a:pPr>
            <a:r>
              <a:rPr lang="zh-CN" altLang="en-US" b="1">
                <a:solidFill>
                  <a:srgbClr val="FFFFFF"/>
                </a:solidFill>
                <a:latin typeface="微软雅黑" pitchFamily="34" charset="-122"/>
                <a:ea typeface="微软雅黑" pitchFamily="34" charset="-122"/>
                <a:sym typeface="微软雅黑" pitchFamily="34" charset="-122"/>
              </a:rPr>
              <a:t>模式一:会员所属的系统参与者均使用关联的大额支付系统直接参与者清算账户进行资金清算。</a:t>
            </a:r>
          </a:p>
        </p:txBody>
      </p:sp>
      <p:sp>
        <p:nvSpPr>
          <p:cNvPr id="30" name="AutoShape 11"/>
          <p:cNvSpPr>
            <a:spLocks noChangeArrowheads="1"/>
          </p:cNvSpPr>
          <p:nvPr/>
        </p:nvSpPr>
        <p:spPr bwMode="auto">
          <a:xfrm rot="5400000">
            <a:off x="5335415" y="1586075"/>
            <a:ext cx="1506886" cy="1748139"/>
          </a:xfrm>
          <a:prstGeom prst="hexagon">
            <a:avLst>
              <a:gd name="adj" fmla="val 24983"/>
              <a:gd name="vf" fmla="val 115470"/>
            </a:avLst>
          </a:prstGeom>
          <a:solidFill>
            <a:srgbClr val="AEABAB"/>
          </a:solidFill>
          <a:ln w="12700" cap="flat" cmpd="sng">
            <a:solidFill>
              <a:srgbClr val="FFFFFF"/>
            </a:solidFill>
            <a:miter lim="800000"/>
            <a:headEnd/>
            <a:tailEnd/>
          </a:ln>
        </p:spPr>
        <p:txBody>
          <a:bodyPr lIns="108850" tIns="54425" rIns="108850" bIns="54425"/>
          <a:lstStyle/>
          <a:p>
            <a:endParaRPr lang="zh-CN" altLang="en-US" sz="2000"/>
          </a:p>
        </p:txBody>
      </p:sp>
      <p:sp>
        <p:nvSpPr>
          <p:cNvPr id="32" name="Rectangle 12"/>
          <p:cNvSpPr>
            <a:spLocks noChangeArrowheads="1"/>
          </p:cNvSpPr>
          <p:nvPr/>
        </p:nvSpPr>
        <p:spPr bwMode="auto">
          <a:xfrm>
            <a:off x="5487803" y="1941706"/>
            <a:ext cx="1202110" cy="10368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244" tIns="95244" rIns="95244" bIns="95244" anchor="ctr"/>
          <a:lstStyle>
            <a:lvl1pPr>
              <a:defRPr>
                <a:solidFill>
                  <a:schemeClr val="tx1"/>
                </a:solidFill>
                <a:latin typeface="Arial" pitchFamily="34" charset="0"/>
                <a:ea typeface="宋体" pitchFamily="2" charset="-122"/>
              </a:defRPr>
            </a:lvl1pPr>
            <a:lvl2pPr>
              <a:defRPr>
                <a:solidFill>
                  <a:schemeClr val="tx1"/>
                </a:solidFill>
                <a:latin typeface="Arial" pitchFamily="34" charset="0"/>
                <a:ea typeface="宋体" pitchFamily="2" charset="-122"/>
              </a:defRPr>
            </a:lvl2pPr>
            <a:lvl3pPr>
              <a:defRPr>
                <a:solidFill>
                  <a:schemeClr val="tx1"/>
                </a:solidFill>
                <a:latin typeface="Arial" pitchFamily="34" charset="0"/>
                <a:ea typeface="宋体" pitchFamily="2" charset="-122"/>
              </a:defRPr>
            </a:lvl3pPr>
            <a:lvl4pPr>
              <a:defRPr>
                <a:solidFill>
                  <a:schemeClr val="tx1"/>
                </a:solidFill>
                <a:latin typeface="Arial" pitchFamily="34" charset="0"/>
                <a:ea typeface="宋体" pitchFamily="2" charset="-122"/>
              </a:defRPr>
            </a:lvl4pPr>
            <a:lvl5pPr>
              <a:defRPr>
                <a:solidFill>
                  <a:schemeClr val="tx1"/>
                </a:solidFill>
                <a:latin typeface="Arial" pitchFamily="34" charset="0"/>
                <a:ea typeface="宋体" pitchFamily="2" charset="-122"/>
              </a:defRPr>
            </a:lvl5pPr>
            <a:lvl6pPr eaLnBrk="0" fontAlgn="base" hangingPunct="0">
              <a:spcBef>
                <a:spcPct val="0"/>
              </a:spcBef>
              <a:spcAft>
                <a:spcPct val="0"/>
              </a:spcAft>
              <a:defRPr>
                <a:solidFill>
                  <a:schemeClr val="tx1"/>
                </a:solidFill>
                <a:latin typeface="Arial" pitchFamily="34" charset="0"/>
                <a:ea typeface="宋体" pitchFamily="2" charset="-122"/>
              </a:defRPr>
            </a:lvl6pPr>
            <a:lvl7pPr eaLnBrk="0" fontAlgn="base" hangingPunct="0">
              <a:spcBef>
                <a:spcPct val="0"/>
              </a:spcBef>
              <a:spcAft>
                <a:spcPct val="0"/>
              </a:spcAft>
              <a:defRPr>
                <a:solidFill>
                  <a:schemeClr val="tx1"/>
                </a:solidFill>
                <a:latin typeface="Arial" pitchFamily="34" charset="0"/>
                <a:ea typeface="宋体" pitchFamily="2" charset="-122"/>
              </a:defRPr>
            </a:lvl7pPr>
            <a:lvl8pPr eaLnBrk="0" fontAlgn="base" hangingPunct="0">
              <a:spcBef>
                <a:spcPct val="0"/>
              </a:spcBef>
              <a:spcAft>
                <a:spcPct val="0"/>
              </a:spcAft>
              <a:defRPr>
                <a:solidFill>
                  <a:schemeClr val="tx1"/>
                </a:solidFill>
                <a:latin typeface="Arial" pitchFamily="34" charset="0"/>
                <a:ea typeface="宋体" pitchFamily="2" charset="-122"/>
              </a:defRPr>
            </a:lvl8pPr>
            <a:lvl9pPr eaLnBrk="0" fontAlgn="base" hangingPunct="0">
              <a:spcBef>
                <a:spcPct val="0"/>
              </a:spcBef>
              <a:spcAft>
                <a:spcPct val="0"/>
              </a:spcAft>
              <a:defRPr>
                <a:solidFill>
                  <a:schemeClr val="tx1"/>
                </a:solidFill>
                <a:latin typeface="Arial" pitchFamily="34" charset="0"/>
                <a:ea typeface="宋体" pitchFamily="2" charset="-122"/>
              </a:defRPr>
            </a:lvl9pPr>
          </a:lstStyle>
          <a:p>
            <a:pPr algn="ctr">
              <a:lnSpc>
                <a:spcPct val="90000"/>
              </a:lnSpc>
              <a:spcAft>
                <a:spcPct val="35000"/>
              </a:spcAft>
            </a:pPr>
            <a:r>
              <a:rPr lang="zh-CN" altLang="en-US" sz="2400" b="1" dirty="0">
                <a:solidFill>
                  <a:srgbClr val="FFFFFF"/>
                </a:solidFill>
                <a:latin typeface="微软雅黑" pitchFamily="34" charset="-122"/>
                <a:ea typeface="微软雅黑" pitchFamily="34" charset="-122"/>
                <a:sym typeface="微软雅黑" pitchFamily="34" charset="-122"/>
              </a:rPr>
              <a:t>自主选择</a:t>
            </a:r>
            <a:endParaRPr lang="zh-CN" altLang="en-US" sz="2400" b="1" dirty="0"/>
          </a:p>
        </p:txBody>
      </p:sp>
      <p:sp>
        <p:nvSpPr>
          <p:cNvPr id="33" name="Rectangle 13"/>
          <p:cNvSpPr>
            <a:spLocks noChangeArrowheads="1"/>
          </p:cNvSpPr>
          <p:nvPr/>
        </p:nvSpPr>
        <p:spPr bwMode="auto">
          <a:xfrm>
            <a:off x="7121657" y="2000457"/>
            <a:ext cx="2897339" cy="905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8850" tIns="54425" rIns="108850" bIns="54425"/>
          <a:lstStyle/>
          <a:p>
            <a:endParaRPr lang="zh-CN" altLang="en-US" sz="2000"/>
          </a:p>
        </p:txBody>
      </p:sp>
      <p:sp>
        <p:nvSpPr>
          <p:cNvPr id="34" name="Rectangle 14"/>
          <p:cNvSpPr>
            <a:spLocks noChangeArrowheads="1"/>
          </p:cNvSpPr>
          <p:nvPr/>
        </p:nvSpPr>
        <p:spPr bwMode="auto">
          <a:xfrm>
            <a:off x="7121657" y="2000457"/>
            <a:ext cx="2897339" cy="905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425" tIns="54425" rIns="54425" bIns="54425" anchor="ctr"/>
          <a:lstStyle>
            <a:lvl1pPr>
              <a:defRPr>
                <a:solidFill>
                  <a:schemeClr val="tx1"/>
                </a:solidFill>
                <a:latin typeface="Arial" pitchFamily="34" charset="0"/>
                <a:ea typeface="宋体" pitchFamily="2" charset="-122"/>
              </a:defRPr>
            </a:lvl1pPr>
            <a:lvl2pPr>
              <a:defRPr>
                <a:solidFill>
                  <a:schemeClr val="tx1"/>
                </a:solidFill>
                <a:latin typeface="Arial" pitchFamily="34" charset="0"/>
                <a:ea typeface="宋体" pitchFamily="2" charset="-122"/>
              </a:defRPr>
            </a:lvl2pPr>
            <a:lvl3pPr>
              <a:defRPr>
                <a:solidFill>
                  <a:schemeClr val="tx1"/>
                </a:solidFill>
                <a:latin typeface="Arial" pitchFamily="34" charset="0"/>
                <a:ea typeface="宋体" pitchFamily="2" charset="-122"/>
              </a:defRPr>
            </a:lvl3pPr>
            <a:lvl4pPr>
              <a:defRPr>
                <a:solidFill>
                  <a:schemeClr val="tx1"/>
                </a:solidFill>
                <a:latin typeface="Arial" pitchFamily="34" charset="0"/>
                <a:ea typeface="宋体" pitchFamily="2" charset="-122"/>
              </a:defRPr>
            </a:lvl4pPr>
            <a:lvl5pPr>
              <a:defRPr>
                <a:solidFill>
                  <a:schemeClr val="tx1"/>
                </a:solidFill>
                <a:latin typeface="Arial" pitchFamily="34" charset="0"/>
                <a:ea typeface="宋体" pitchFamily="2" charset="-122"/>
              </a:defRPr>
            </a:lvl5pPr>
            <a:lvl6pPr eaLnBrk="0" fontAlgn="base" hangingPunct="0">
              <a:spcBef>
                <a:spcPct val="0"/>
              </a:spcBef>
              <a:spcAft>
                <a:spcPct val="0"/>
              </a:spcAft>
              <a:defRPr>
                <a:solidFill>
                  <a:schemeClr val="tx1"/>
                </a:solidFill>
                <a:latin typeface="Arial" pitchFamily="34" charset="0"/>
                <a:ea typeface="宋体" pitchFamily="2" charset="-122"/>
              </a:defRPr>
            </a:lvl6pPr>
            <a:lvl7pPr eaLnBrk="0" fontAlgn="base" hangingPunct="0">
              <a:spcBef>
                <a:spcPct val="0"/>
              </a:spcBef>
              <a:spcAft>
                <a:spcPct val="0"/>
              </a:spcAft>
              <a:defRPr>
                <a:solidFill>
                  <a:schemeClr val="tx1"/>
                </a:solidFill>
                <a:latin typeface="Arial" pitchFamily="34" charset="0"/>
                <a:ea typeface="宋体" pitchFamily="2" charset="-122"/>
              </a:defRPr>
            </a:lvl7pPr>
            <a:lvl8pPr eaLnBrk="0" fontAlgn="base" hangingPunct="0">
              <a:spcBef>
                <a:spcPct val="0"/>
              </a:spcBef>
              <a:spcAft>
                <a:spcPct val="0"/>
              </a:spcAft>
              <a:defRPr>
                <a:solidFill>
                  <a:schemeClr val="tx1"/>
                </a:solidFill>
                <a:latin typeface="Arial" pitchFamily="34" charset="0"/>
                <a:ea typeface="宋体" pitchFamily="2" charset="-122"/>
              </a:defRPr>
            </a:lvl8pPr>
            <a:lvl9pPr eaLnBrk="0" fontAlgn="base" hangingPunct="0">
              <a:spcBef>
                <a:spcPct val="0"/>
              </a:spcBef>
              <a:spcAft>
                <a:spcPct val="0"/>
              </a:spcAft>
              <a:defRPr>
                <a:solidFill>
                  <a:schemeClr val="tx1"/>
                </a:solidFill>
                <a:latin typeface="Arial" pitchFamily="34" charset="0"/>
                <a:ea typeface="宋体" pitchFamily="2" charset="-122"/>
              </a:defRPr>
            </a:lvl9pPr>
          </a:lstStyle>
          <a:p>
            <a:pPr>
              <a:lnSpc>
                <a:spcPct val="90000"/>
              </a:lnSpc>
              <a:spcAft>
                <a:spcPct val="35000"/>
              </a:spcAft>
            </a:pPr>
            <a:r>
              <a:rPr lang="zh-CN" altLang="en-US" sz="2000">
                <a:solidFill>
                  <a:srgbClr val="000000"/>
                </a:solidFill>
                <a:latin typeface="微软雅黑" pitchFamily="34" charset="-122"/>
                <a:ea typeface="微软雅黑" pitchFamily="34" charset="-122"/>
                <a:sym typeface="微软雅黑" pitchFamily="34" charset="-122"/>
              </a:rPr>
              <a:t>未来机构可自由选择清算模式</a:t>
            </a:r>
            <a:endParaRPr lang="zh-CN" altLang="en-US" sz="2000"/>
          </a:p>
        </p:txBody>
      </p:sp>
      <p:sp>
        <p:nvSpPr>
          <p:cNvPr id="36" name="AutoShape 15"/>
          <p:cNvSpPr>
            <a:spLocks noChangeArrowheads="1"/>
          </p:cNvSpPr>
          <p:nvPr/>
        </p:nvSpPr>
        <p:spPr bwMode="auto">
          <a:xfrm rot="5400000">
            <a:off x="4551291" y="2865366"/>
            <a:ext cx="1506887" cy="1746023"/>
          </a:xfrm>
          <a:prstGeom prst="hexagon">
            <a:avLst>
              <a:gd name="adj" fmla="val 25014"/>
              <a:gd name="vf" fmla="val 115470"/>
            </a:avLst>
          </a:prstGeom>
          <a:solidFill>
            <a:srgbClr val="F09801"/>
          </a:solidFill>
          <a:ln w="12700" cap="flat" cmpd="sng">
            <a:solidFill>
              <a:srgbClr val="FFFFFF"/>
            </a:solidFill>
            <a:miter lim="800000"/>
            <a:headEnd/>
            <a:tailEnd/>
          </a:ln>
        </p:spPr>
        <p:txBody>
          <a:bodyPr lIns="108850" tIns="54425" rIns="108850" bIns="54425"/>
          <a:lstStyle/>
          <a:p>
            <a:endParaRPr lang="zh-CN" altLang="en-US" sz="2000"/>
          </a:p>
        </p:txBody>
      </p:sp>
      <p:sp>
        <p:nvSpPr>
          <p:cNvPr id="37" name="Rectangle 16"/>
          <p:cNvSpPr>
            <a:spLocks noChangeArrowheads="1"/>
          </p:cNvSpPr>
          <p:nvPr/>
        </p:nvSpPr>
        <p:spPr bwMode="auto">
          <a:xfrm>
            <a:off x="4704738" y="3219939"/>
            <a:ext cx="1202110" cy="1038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244" tIns="95244" rIns="95244" bIns="95244" anchor="ctr"/>
          <a:lstStyle>
            <a:lvl1pPr>
              <a:defRPr>
                <a:solidFill>
                  <a:schemeClr val="tx1"/>
                </a:solidFill>
                <a:latin typeface="Arial" pitchFamily="34" charset="0"/>
                <a:ea typeface="宋体" pitchFamily="2" charset="-122"/>
              </a:defRPr>
            </a:lvl1pPr>
            <a:lvl2pPr>
              <a:defRPr>
                <a:solidFill>
                  <a:schemeClr val="tx1"/>
                </a:solidFill>
                <a:latin typeface="Arial" pitchFamily="34" charset="0"/>
                <a:ea typeface="宋体" pitchFamily="2" charset="-122"/>
              </a:defRPr>
            </a:lvl2pPr>
            <a:lvl3pPr>
              <a:defRPr>
                <a:solidFill>
                  <a:schemeClr val="tx1"/>
                </a:solidFill>
                <a:latin typeface="Arial" pitchFamily="34" charset="0"/>
                <a:ea typeface="宋体" pitchFamily="2" charset="-122"/>
              </a:defRPr>
            </a:lvl3pPr>
            <a:lvl4pPr>
              <a:defRPr>
                <a:solidFill>
                  <a:schemeClr val="tx1"/>
                </a:solidFill>
                <a:latin typeface="Arial" pitchFamily="34" charset="0"/>
                <a:ea typeface="宋体" pitchFamily="2" charset="-122"/>
              </a:defRPr>
            </a:lvl4pPr>
            <a:lvl5pPr>
              <a:defRPr>
                <a:solidFill>
                  <a:schemeClr val="tx1"/>
                </a:solidFill>
                <a:latin typeface="Arial" pitchFamily="34" charset="0"/>
                <a:ea typeface="宋体" pitchFamily="2" charset="-122"/>
              </a:defRPr>
            </a:lvl5pPr>
            <a:lvl6pPr eaLnBrk="0" fontAlgn="base" hangingPunct="0">
              <a:spcBef>
                <a:spcPct val="0"/>
              </a:spcBef>
              <a:spcAft>
                <a:spcPct val="0"/>
              </a:spcAft>
              <a:defRPr>
                <a:solidFill>
                  <a:schemeClr val="tx1"/>
                </a:solidFill>
                <a:latin typeface="Arial" pitchFamily="34" charset="0"/>
                <a:ea typeface="宋体" pitchFamily="2" charset="-122"/>
              </a:defRPr>
            </a:lvl6pPr>
            <a:lvl7pPr eaLnBrk="0" fontAlgn="base" hangingPunct="0">
              <a:spcBef>
                <a:spcPct val="0"/>
              </a:spcBef>
              <a:spcAft>
                <a:spcPct val="0"/>
              </a:spcAft>
              <a:defRPr>
                <a:solidFill>
                  <a:schemeClr val="tx1"/>
                </a:solidFill>
                <a:latin typeface="Arial" pitchFamily="34" charset="0"/>
                <a:ea typeface="宋体" pitchFamily="2" charset="-122"/>
              </a:defRPr>
            </a:lvl7pPr>
            <a:lvl8pPr eaLnBrk="0" fontAlgn="base" hangingPunct="0">
              <a:spcBef>
                <a:spcPct val="0"/>
              </a:spcBef>
              <a:spcAft>
                <a:spcPct val="0"/>
              </a:spcAft>
              <a:defRPr>
                <a:solidFill>
                  <a:schemeClr val="tx1"/>
                </a:solidFill>
                <a:latin typeface="Arial" pitchFamily="34" charset="0"/>
                <a:ea typeface="宋体" pitchFamily="2" charset="-122"/>
              </a:defRPr>
            </a:lvl8pPr>
            <a:lvl9pPr eaLnBrk="0" fontAlgn="base" hangingPunct="0">
              <a:spcBef>
                <a:spcPct val="0"/>
              </a:spcBef>
              <a:spcAft>
                <a:spcPct val="0"/>
              </a:spcAft>
              <a:defRPr>
                <a:solidFill>
                  <a:schemeClr val="tx1"/>
                </a:solidFill>
                <a:latin typeface="Arial" pitchFamily="34" charset="0"/>
                <a:ea typeface="宋体" pitchFamily="2" charset="-122"/>
              </a:defRPr>
            </a:lvl9pPr>
          </a:lstStyle>
          <a:p>
            <a:pPr algn="ctr">
              <a:lnSpc>
                <a:spcPct val="90000"/>
              </a:lnSpc>
              <a:spcAft>
                <a:spcPct val="35000"/>
              </a:spcAft>
            </a:pPr>
            <a:r>
              <a:rPr lang="zh-CN" altLang="en-US" sz="2400" b="1">
                <a:solidFill>
                  <a:srgbClr val="FFFFFF"/>
                </a:solidFill>
                <a:latin typeface="微软雅黑" pitchFamily="34" charset="-122"/>
                <a:ea typeface="微软雅黑" pitchFamily="34" charset="-122"/>
                <a:sym typeface="微软雅黑" pitchFamily="34" charset="-122"/>
              </a:rPr>
              <a:t>模式灵活</a:t>
            </a:r>
            <a:endParaRPr lang="zh-CN" altLang="en-US" sz="2400" b="1"/>
          </a:p>
        </p:txBody>
      </p:sp>
      <p:sp>
        <p:nvSpPr>
          <p:cNvPr id="38" name="Rectangle 17"/>
          <p:cNvSpPr>
            <a:spLocks noChangeArrowheads="1"/>
          </p:cNvSpPr>
          <p:nvPr/>
        </p:nvSpPr>
        <p:spPr bwMode="auto">
          <a:xfrm>
            <a:off x="1908985" y="3224703"/>
            <a:ext cx="2167185" cy="90349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08850" tIns="54425" rIns="108850" bIns="54425"/>
          <a:lstStyle/>
          <a:p>
            <a:endParaRPr lang="zh-CN" altLang="en-US" sz="2000"/>
          </a:p>
        </p:txBody>
      </p:sp>
      <p:sp>
        <p:nvSpPr>
          <p:cNvPr id="39" name="Rectangle 18"/>
          <p:cNvSpPr>
            <a:spLocks noChangeArrowheads="1"/>
          </p:cNvSpPr>
          <p:nvPr/>
        </p:nvSpPr>
        <p:spPr bwMode="auto">
          <a:xfrm>
            <a:off x="1908985" y="3224703"/>
            <a:ext cx="2167185" cy="903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425" tIns="54425" rIns="54425" bIns="54425" anchor="ctr"/>
          <a:lstStyle>
            <a:lvl1pPr>
              <a:defRPr>
                <a:solidFill>
                  <a:schemeClr val="tx1"/>
                </a:solidFill>
                <a:latin typeface="Arial" pitchFamily="34" charset="0"/>
                <a:ea typeface="宋体" pitchFamily="2" charset="-122"/>
              </a:defRPr>
            </a:lvl1pPr>
            <a:lvl2pPr>
              <a:defRPr>
                <a:solidFill>
                  <a:schemeClr val="tx1"/>
                </a:solidFill>
                <a:latin typeface="Arial" pitchFamily="34" charset="0"/>
                <a:ea typeface="宋体" pitchFamily="2" charset="-122"/>
              </a:defRPr>
            </a:lvl2pPr>
            <a:lvl3pPr>
              <a:defRPr>
                <a:solidFill>
                  <a:schemeClr val="tx1"/>
                </a:solidFill>
                <a:latin typeface="Arial" pitchFamily="34" charset="0"/>
                <a:ea typeface="宋体" pitchFamily="2" charset="-122"/>
              </a:defRPr>
            </a:lvl3pPr>
            <a:lvl4pPr>
              <a:defRPr>
                <a:solidFill>
                  <a:schemeClr val="tx1"/>
                </a:solidFill>
                <a:latin typeface="Arial" pitchFamily="34" charset="0"/>
                <a:ea typeface="宋体" pitchFamily="2" charset="-122"/>
              </a:defRPr>
            </a:lvl4pPr>
            <a:lvl5pPr>
              <a:defRPr>
                <a:solidFill>
                  <a:schemeClr val="tx1"/>
                </a:solidFill>
                <a:latin typeface="Arial" pitchFamily="34" charset="0"/>
                <a:ea typeface="宋体" pitchFamily="2" charset="-122"/>
              </a:defRPr>
            </a:lvl5pPr>
            <a:lvl6pPr eaLnBrk="0" fontAlgn="base" hangingPunct="0">
              <a:spcBef>
                <a:spcPct val="0"/>
              </a:spcBef>
              <a:spcAft>
                <a:spcPct val="0"/>
              </a:spcAft>
              <a:defRPr>
                <a:solidFill>
                  <a:schemeClr val="tx1"/>
                </a:solidFill>
                <a:latin typeface="Arial" pitchFamily="34" charset="0"/>
                <a:ea typeface="宋体" pitchFamily="2" charset="-122"/>
              </a:defRPr>
            </a:lvl6pPr>
            <a:lvl7pPr eaLnBrk="0" fontAlgn="base" hangingPunct="0">
              <a:spcBef>
                <a:spcPct val="0"/>
              </a:spcBef>
              <a:spcAft>
                <a:spcPct val="0"/>
              </a:spcAft>
              <a:defRPr>
                <a:solidFill>
                  <a:schemeClr val="tx1"/>
                </a:solidFill>
                <a:latin typeface="Arial" pitchFamily="34" charset="0"/>
                <a:ea typeface="宋体" pitchFamily="2" charset="-122"/>
              </a:defRPr>
            </a:lvl7pPr>
            <a:lvl8pPr eaLnBrk="0" fontAlgn="base" hangingPunct="0">
              <a:spcBef>
                <a:spcPct val="0"/>
              </a:spcBef>
              <a:spcAft>
                <a:spcPct val="0"/>
              </a:spcAft>
              <a:defRPr>
                <a:solidFill>
                  <a:schemeClr val="tx1"/>
                </a:solidFill>
                <a:latin typeface="Arial" pitchFamily="34" charset="0"/>
                <a:ea typeface="宋体" pitchFamily="2" charset="-122"/>
              </a:defRPr>
            </a:lvl8pPr>
            <a:lvl9pPr eaLnBrk="0" fontAlgn="base" hangingPunct="0">
              <a:spcBef>
                <a:spcPct val="0"/>
              </a:spcBef>
              <a:spcAft>
                <a:spcPct val="0"/>
              </a:spcAft>
              <a:defRPr>
                <a:solidFill>
                  <a:schemeClr val="tx1"/>
                </a:solidFill>
                <a:latin typeface="Arial" pitchFamily="34" charset="0"/>
                <a:ea typeface="宋体" pitchFamily="2" charset="-122"/>
              </a:defRPr>
            </a:lvl9pPr>
          </a:lstStyle>
          <a:p>
            <a:pPr algn="ctr">
              <a:lnSpc>
                <a:spcPct val="90000"/>
              </a:lnSpc>
              <a:spcAft>
                <a:spcPct val="35000"/>
              </a:spcAft>
            </a:pPr>
            <a:r>
              <a:rPr lang="zh-CN" altLang="en-US" sz="2000">
                <a:solidFill>
                  <a:srgbClr val="000000"/>
                </a:solidFill>
                <a:latin typeface="微软雅黑" pitchFamily="34" charset="-122"/>
                <a:ea typeface="微软雅黑" pitchFamily="34" charset="-122"/>
                <a:sym typeface="微软雅黑" pitchFamily="34" charset="-122"/>
              </a:rPr>
              <a:t>清算模式间可以根据现有条件实现切换</a:t>
            </a:r>
            <a:endParaRPr lang="zh-CN" altLang="en-US" sz="2000"/>
          </a:p>
        </p:txBody>
      </p:sp>
      <p:sp>
        <p:nvSpPr>
          <p:cNvPr id="40" name="AutoShape 19"/>
          <p:cNvSpPr>
            <a:spLocks noChangeArrowheads="1"/>
          </p:cNvSpPr>
          <p:nvPr/>
        </p:nvSpPr>
        <p:spPr bwMode="auto">
          <a:xfrm rot="5400000">
            <a:off x="5275892" y="4144393"/>
            <a:ext cx="1505298" cy="1746023"/>
          </a:xfrm>
          <a:prstGeom prst="hexagon">
            <a:avLst>
              <a:gd name="adj" fmla="val 24987"/>
              <a:gd name="vf" fmla="val 115470"/>
            </a:avLst>
          </a:prstGeom>
          <a:solidFill>
            <a:srgbClr val="1F3864"/>
          </a:solidFill>
          <a:ln w="12700" cap="flat" cmpd="sng">
            <a:solidFill>
              <a:srgbClr val="FFFFFF"/>
            </a:solidFill>
            <a:miter lim="800000"/>
            <a:headEnd/>
            <a:tailEnd/>
          </a:ln>
        </p:spPr>
        <p:txBody>
          <a:bodyPr lIns="108850" tIns="54425" rIns="108850" bIns="54425"/>
          <a:lstStyle/>
          <a:p>
            <a:endParaRPr lang="zh-CN" altLang="en-US" sz="2000"/>
          </a:p>
        </p:txBody>
      </p:sp>
      <p:sp>
        <p:nvSpPr>
          <p:cNvPr id="41" name="Rectangle 20"/>
          <p:cNvSpPr>
            <a:spLocks noChangeArrowheads="1"/>
          </p:cNvSpPr>
          <p:nvPr/>
        </p:nvSpPr>
        <p:spPr bwMode="auto">
          <a:xfrm>
            <a:off x="5426427" y="4499760"/>
            <a:ext cx="1204227" cy="1036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244" tIns="95244" rIns="95244" bIns="95244" anchor="ctr"/>
          <a:lstStyle>
            <a:lvl1pPr>
              <a:defRPr>
                <a:solidFill>
                  <a:schemeClr val="tx1"/>
                </a:solidFill>
                <a:latin typeface="Arial" pitchFamily="34" charset="0"/>
                <a:ea typeface="宋体" pitchFamily="2" charset="-122"/>
              </a:defRPr>
            </a:lvl1pPr>
            <a:lvl2pPr>
              <a:defRPr>
                <a:solidFill>
                  <a:schemeClr val="tx1"/>
                </a:solidFill>
                <a:latin typeface="Arial" pitchFamily="34" charset="0"/>
                <a:ea typeface="宋体" pitchFamily="2" charset="-122"/>
              </a:defRPr>
            </a:lvl2pPr>
            <a:lvl3pPr>
              <a:defRPr>
                <a:solidFill>
                  <a:schemeClr val="tx1"/>
                </a:solidFill>
                <a:latin typeface="Arial" pitchFamily="34" charset="0"/>
                <a:ea typeface="宋体" pitchFamily="2" charset="-122"/>
              </a:defRPr>
            </a:lvl3pPr>
            <a:lvl4pPr>
              <a:defRPr>
                <a:solidFill>
                  <a:schemeClr val="tx1"/>
                </a:solidFill>
                <a:latin typeface="Arial" pitchFamily="34" charset="0"/>
                <a:ea typeface="宋体" pitchFamily="2" charset="-122"/>
              </a:defRPr>
            </a:lvl4pPr>
            <a:lvl5pPr>
              <a:defRPr>
                <a:solidFill>
                  <a:schemeClr val="tx1"/>
                </a:solidFill>
                <a:latin typeface="Arial" pitchFamily="34" charset="0"/>
                <a:ea typeface="宋体" pitchFamily="2" charset="-122"/>
              </a:defRPr>
            </a:lvl5pPr>
            <a:lvl6pPr eaLnBrk="0" fontAlgn="base" hangingPunct="0">
              <a:spcBef>
                <a:spcPct val="0"/>
              </a:spcBef>
              <a:spcAft>
                <a:spcPct val="0"/>
              </a:spcAft>
              <a:defRPr>
                <a:solidFill>
                  <a:schemeClr val="tx1"/>
                </a:solidFill>
                <a:latin typeface="Arial" pitchFamily="34" charset="0"/>
                <a:ea typeface="宋体" pitchFamily="2" charset="-122"/>
              </a:defRPr>
            </a:lvl6pPr>
            <a:lvl7pPr eaLnBrk="0" fontAlgn="base" hangingPunct="0">
              <a:spcBef>
                <a:spcPct val="0"/>
              </a:spcBef>
              <a:spcAft>
                <a:spcPct val="0"/>
              </a:spcAft>
              <a:defRPr>
                <a:solidFill>
                  <a:schemeClr val="tx1"/>
                </a:solidFill>
                <a:latin typeface="Arial" pitchFamily="34" charset="0"/>
                <a:ea typeface="宋体" pitchFamily="2" charset="-122"/>
              </a:defRPr>
            </a:lvl7pPr>
            <a:lvl8pPr eaLnBrk="0" fontAlgn="base" hangingPunct="0">
              <a:spcBef>
                <a:spcPct val="0"/>
              </a:spcBef>
              <a:spcAft>
                <a:spcPct val="0"/>
              </a:spcAft>
              <a:defRPr>
                <a:solidFill>
                  <a:schemeClr val="tx1"/>
                </a:solidFill>
                <a:latin typeface="Arial" pitchFamily="34" charset="0"/>
                <a:ea typeface="宋体" pitchFamily="2" charset="-122"/>
              </a:defRPr>
            </a:lvl8pPr>
            <a:lvl9pPr eaLnBrk="0" fontAlgn="base" hangingPunct="0">
              <a:spcBef>
                <a:spcPct val="0"/>
              </a:spcBef>
              <a:spcAft>
                <a:spcPct val="0"/>
              </a:spcAft>
              <a:defRPr>
                <a:solidFill>
                  <a:schemeClr val="tx1"/>
                </a:solidFill>
                <a:latin typeface="Arial" pitchFamily="34" charset="0"/>
                <a:ea typeface="宋体" pitchFamily="2" charset="-122"/>
              </a:defRPr>
            </a:lvl9pPr>
          </a:lstStyle>
          <a:p>
            <a:pPr algn="ctr">
              <a:lnSpc>
                <a:spcPct val="90000"/>
              </a:lnSpc>
              <a:spcAft>
                <a:spcPct val="35000"/>
              </a:spcAft>
            </a:pPr>
            <a:r>
              <a:rPr lang="zh-CN" altLang="en-US" sz="2400" b="1">
                <a:solidFill>
                  <a:srgbClr val="FFFFFF"/>
                </a:solidFill>
                <a:latin typeface="微软雅黑" pitchFamily="34" charset="-122"/>
                <a:ea typeface="微软雅黑" pitchFamily="34" charset="-122"/>
                <a:sym typeface="微软雅黑" pitchFamily="34" charset="-122"/>
              </a:rPr>
              <a:t>一点清算</a:t>
            </a:r>
            <a:endParaRPr lang="zh-CN" altLang="en-US" sz="2400" b="1"/>
          </a:p>
        </p:txBody>
      </p:sp>
      <p:sp>
        <p:nvSpPr>
          <p:cNvPr id="46" name="Rectangle 21"/>
          <p:cNvSpPr>
            <a:spLocks noChangeArrowheads="1"/>
          </p:cNvSpPr>
          <p:nvPr/>
        </p:nvSpPr>
        <p:spPr bwMode="auto">
          <a:xfrm>
            <a:off x="7108959" y="4569626"/>
            <a:ext cx="3138607" cy="90508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08850" tIns="54425" rIns="108850" bIns="54425"/>
          <a:lstStyle/>
          <a:p>
            <a:endParaRPr lang="zh-CN" altLang="en-US" sz="2000"/>
          </a:p>
        </p:txBody>
      </p:sp>
      <p:sp>
        <p:nvSpPr>
          <p:cNvPr id="47" name="Rectangle 22"/>
          <p:cNvSpPr>
            <a:spLocks noChangeArrowheads="1"/>
          </p:cNvSpPr>
          <p:nvPr/>
        </p:nvSpPr>
        <p:spPr bwMode="auto">
          <a:xfrm>
            <a:off x="7108959" y="4569626"/>
            <a:ext cx="3138607" cy="905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425" tIns="54425" rIns="54425" bIns="54425" anchor="ctr"/>
          <a:lstStyle>
            <a:lvl1pPr>
              <a:defRPr>
                <a:solidFill>
                  <a:schemeClr val="tx1"/>
                </a:solidFill>
                <a:latin typeface="Arial" pitchFamily="34" charset="0"/>
                <a:ea typeface="宋体" pitchFamily="2" charset="-122"/>
              </a:defRPr>
            </a:lvl1pPr>
            <a:lvl2pPr>
              <a:defRPr>
                <a:solidFill>
                  <a:schemeClr val="tx1"/>
                </a:solidFill>
                <a:latin typeface="Arial" pitchFamily="34" charset="0"/>
                <a:ea typeface="宋体" pitchFamily="2" charset="-122"/>
              </a:defRPr>
            </a:lvl2pPr>
            <a:lvl3pPr>
              <a:defRPr>
                <a:solidFill>
                  <a:schemeClr val="tx1"/>
                </a:solidFill>
                <a:latin typeface="Arial" pitchFamily="34" charset="0"/>
                <a:ea typeface="宋体" pitchFamily="2" charset="-122"/>
              </a:defRPr>
            </a:lvl3pPr>
            <a:lvl4pPr>
              <a:defRPr>
                <a:solidFill>
                  <a:schemeClr val="tx1"/>
                </a:solidFill>
                <a:latin typeface="Arial" pitchFamily="34" charset="0"/>
                <a:ea typeface="宋体" pitchFamily="2" charset="-122"/>
              </a:defRPr>
            </a:lvl4pPr>
            <a:lvl5pPr>
              <a:defRPr>
                <a:solidFill>
                  <a:schemeClr val="tx1"/>
                </a:solidFill>
                <a:latin typeface="Arial" pitchFamily="34" charset="0"/>
                <a:ea typeface="宋体" pitchFamily="2" charset="-122"/>
              </a:defRPr>
            </a:lvl5pPr>
            <a:lvl6pPr eaLnBrk="0" fontAlgn="base" hangingPunct="0">
              <a:spcBef>
                <a:spcPct val="0"/>
              </a:spcBef>
              <a:spcAft>
                <a:spcPct val="0"/>
              </a:spcAft>
              <a:defRPr>
                <a:solidFill>
                  <a:schemeClr val="tx1"/>
                </a:solidFill>
                <a:latin typeface="Arial" pitchFamily="34" charset="0"/>
                <a:ea typeface="宋体" pitchFamily="2" charset="-122"/>
              </a:defRPr>
            </a:lvl6pPr>
            <a:lvl7pPr eaLnBrk="0" fontAlgn="base" hangingPunct="0">
              <a:spcBef>
                <a:spcPct val="0"/>
              </a:spcBef>
              <a:spcAft>
                <a:spcPct val="0"/>
              </a:spcAft>
              <a:defRPr>
                <a:solidFill>
                  <a:schemeClr val="tx1"/>
                </a:solidFill>
                <a:latin typeface="Arial" pitchFamily="34" charset="0"/>
                <a:ea typeface="宋体" pitchFamily="2" charset="-122"/>
              </a:defRPr>
            </a:lvl7pPr>
            <a:lvl8pPr eaLnBrk="0" fontAlgn="base" hangingPunct="0">
              <a:spcBef>
                <a:spcPct val="0"/>
              </a:spcBef>
              <a:spcAft>
                <a:spcPct val="0"/>
              </a:spcAft>
              <a:defRPr>
                <a:solidFill>
                  <a:schemeClr val="tx1"/>
                </a:solidFill>
                <a:latin typeface="Arial" pitchFamily="34" charset="0"/>
                <a:ea typeface="宋体" pitchFamily="2" charset="-122"/>
              </a:defRPr>
            </a:lvl8pPr>
            <a:lvl9pPr eaLnBrk="0" fontAlgn="base" hangingPunct="0">
              <a:spcBef>
                <a:spcPct val="0"/>
              </a:spcBef>
              <a:spcAft>
                <a:spcPct val="0"/>
              </a:spcAft>
              <a:defRPr>
                <a:solidFill>
                  <a:schemeClr val="tx1"/>
                </a:solidFill>
                <a:latin typeface="Arial" pitchFamily="34" charset="0"/>
                <a:ea typeface="宋体" pitchFamily="2" charset="-122"/>
              </a:defRPr>
            </a:lvl9pPr>
          </a:lstStyle>
          <a:p>
            <a:pPr>
              <a:lnSpc>
                <a:spcPct val="90000"/>
              </a:lnSpc>
              <a:spcAft>
                <a:spcPct val="35000"/>
              </a:spcAft>
            </a:pPr>
            <a:r>
              <a:rPr lang="zh-CN" altLang="en-US" sz="2000">
                <a:solidFill>
                  <a:srgbClr val="000000"/>
                </a:solidFill>
                <a:latin typeface="微软雅黑" pitchFamily="34" charset="-122"/>
                <a:ea typeface="微软雅黑" pitchFamily="34" charset="-122"/>
                <a:sym typeface="微软雅黑" pitchFamily="34" charset="-122"/>
              </a:rPr>
              <a:t>自营类会员辖下的系统参与者都应使用统一的清算账户进行清算</a:t>
            </a:r>
            <a:endParaRPr lang="zh-CN" altLang="en-US" sz="2000"/>
          </a:p>
        </p:txBody>
      </p:sp>
    </p:spTree>
    <p:extLst>
      <p:ext uri="{BB962C8B-B14F-4D97-AF65-F5344CB8AC3E}">
        <p14:creationId xmlns:p14="http://schemas.microsoft.com/office/powerpoint/2010/main" val="20615435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椭圆 30"/>
          <p:cNvSpPr>
            <a:spLocks noChangeArrowheads="1"/>
          </p:cNvSpPr>
          <p:nvPr/>
        </p:nvSpPr>
        <p:spPr bwMode="auto">
          <a:xfrm>
            <a:off x="10145980" y="498590"/>
            <a:ext cx="1176713" cy="943194"/>
          </a:xfrm>
          <a:prstGeom prst="ellipse">
            <a:avLst/>
          </a:prstGeom>
          <a:solidFill>
            <a:srgbClr val="FFC000"/>
          </a:solidFill>
          <a:ln w="9525">
            <a:noFill/>
            <a:round/>
          </a:ln>
        </p:spPr>
        <p:txBody>
          <a:bodyPr lIns="112864" tIns="56432" rIns="112864" bIns="56432" anchor="ctr"/>
          <a:lstStyle/>
          <a:p>
            <a:pPr algn="ctr"/>
            <a:endParaRPr lang="zh-CN" altLang="en-US" sz="1400">
              <a:solidFill>
                <a:srgbClr val="FFFFFF"/>
              </a:solidFill>
              <a:latin typeface="宋体" panose="02010600030101010101" pitchFamily="2" charset="-122"/>
              <a:sym typeface="宋体" panose="02010600030101010101" pitchFamily="2" charset="-122"/>
            </a:endParaRPr>
          </a:p>
        </p:txBody>
      </p:sp>
      <p:sp>
        <p:nvSpPr>
          <p:cNvPr id="109571" name="矩形 27"/>
          <p:cNvSpPr>
            <a:spLocks noChangeArrowheads="1"/>
          </p:cNvSpPr>
          <p:nvPr/>
        </p:nvSpPr>
        <p:spPr bwMode="auto">
          <a:xfrm>
            <a:off x="10583" y="6276842"/>
            <a:ext cx="12179830" cy="574808"/>
          </a:xfrm>
          <a:prstGeom prst="rect">
            <a:avLst/>
          </a:prstGeom>
          <a:solidFill>
            <a:srgbClr val="002060"/>
          </a:solidFill>
          <a:ln w="9525">
            <a:noFill/>
            <a:miter lim="800000"/>
          </a:ln>
        </p:spPr>
        <p:txBody>
          <a:bodyPr lIns="112864" tIns="56432" rIns="112864" bIns="56432" anchor="ctr"/>
          <a:lstStyle/>
          <a:p>
            <a:pPr algn="ctr"/>
            <a:endParaRPr lang="zh-CN" altLang="en-US">
              <a:solidFill>
                <a:srgbClr val="FFFFFF"/>
              </a:solidFill>
              <a:latin typeface="宋体" panose="02010600030101010101" pitchFamily="2" charset="-122"/>
              <a:sym typeface="宋体" panose="02010600030101010101" pitchFamily="2" charset="-122"/>
            </a:endParaRPr>
          </a:p>
        </p:txBody>
      </p:sp>
      <p:sp>
        <p:nvSpPr>
          <p:cNvPr id="109572" name="矩形 28"/>
          <p:cNvSpPr>
            <a:spLocks noChangeArrowheads="1"/>
          </p:cNvSpPr>
          <p:nvPr/>
        </p:nvSpPr>
        <p:spPr bwMode="auto">
          <a:xfrm>
            <a:off x="10583" y="6264139"/>
            <a:ext cx="12179830" cy="125441"/>
          </a:xfrm>
          <a:prstGeom prst="rect">
            <a:avLst/>
          </a:prstGeom>
          <a:solidFill>
            <a:srgbClr val="595959"/>
          </a:solidFill>
          <a:ln w="9525">
            <a:noFill/>
            <a:miter lim="800000"/>
          </a:ln>
        </p:spPr>
        <p:txBody>
          <a:bodyPr lIns="112864" tIns="56432" rIns="112864" bIns="56432" anchor="ctr"/>
          <a:lstStyle/>
          <a:p>
            <a:pPr algn="ctr"/>
            <a:endParaRPr lang="zh-CN" altLang="en-US">
              <a:solidFill>
                <a:srgbClr val="FFFFFF"/>
              </a:solidFill>
              <a:latin typeface="宋体" panose="02010600030101010101" pitchFamily="2" charset="-122"/>
              <a:sym typeface="宋体" panose="02010600030101010101" pitchFamily="2" charset="-122"/>
            </a:endParaRPr>
          </a:p>
        </p:txBody>
      </p:sp>
      <p:sp>
        <p:nvSpPr>
          <p:cNvPr id="109573" name="矩形 3"/>
          <p:cNvSpPr>
            <a:spLocks noChangeArrowheads="1"/>
          </p:cNvSpPr>
          <p:nvPr/>
        </p:nvSpPr>
        <p:spPr bwMode="auto">
          <a:xfrm>
            <a:off x="10918463" y="900321"/>
            <a:ext cx="1271950" cy="431900"/>
          </a:xfrm>
          <a:prstGeom prst="rect">
            <a:avLst/>
          </a:prstGeom>
          <a:solidFill>
            <a:srgbClr val="002060"/>
          </a:solidFill>
          <a:ln w="9525">
            <a:noFill/>
            <a:miter lim="800000"/>
          </a:ln>
        </p:spPr>
        <p:txBody>
          <a:bodyPr lIns="112864" tIns="56432" rIns="112864" bIns="56432" anchor="ctr"/>
          <a:lstStyle/>
          <a:p>
            <a:pPr algn="ctr"/>
            <a:fld id="{3C2A1EB9-9779-4944-8B2C-1088BD6C51C2}" type="slidenum">
              <a:rPr lang="zh-CN" altLang="zh-CN" b="1">
                <a:solidFill>
                  <a:srgbClr val="FFFFFF"/>
                </a:solidFill>
                <a:ea typeface="方正兰亭细黑_GBK"/>
                <a:cs typeface="方正兰亭细黑_GBK"/>
              </a:rPr>
              <a:pPr algn="ctr"/>
              <a:t>47</a:t>
            </a:fld>
            <a:endParaRPr lang="zh-CN" altLang="zh-CN" b="1">
              <a:solidFill>
                <a:srgbClr val="FFFFFF"/>
              </a:solidFill>
              <a:ea typeface="方正兰亭细黑_GBK"/>
              <a:cs typeface="方正兰亭细黑_GBK"/>
            </a:endParaRPr>
          </a:p>
        </p:txBody>
      </p:sp>
      <p:sp>
        <p:nvSpPr>
          <p:cNvPr id="109574" name="矩形 4"/>
          <p:cNvSpPr>
            <a:spLocks noChangeArrowheads="1"/>
          </p:cNvSpPr>
          <p:nvPr/>
        </p:nvSpPr>
        <p:spPr bwMode="auto">
          <a:xfrm>
            <a:off x="10810527" y="900321"/>
            <a:ext cx="74074" cy="431900"/>
          </a:xfrm>
          <a:prstGeom prst="rect">
            <a:avLst/>
          </a:prstGeom>
          <a:solidFill>
            <a:srgbClr val="002060"/>
          </a:solidFill>
          <a:ln w="9525">
            <a:noFill/>
            <a:miter lim="800000"/>
          </a:ln>
        </p:spPr>
        <p:txBody>
          <a:bodyPr lIns="112864" tIns="56432" rIns="112864" bIns="56432" anchor="ctr"/>
          <a:lstStyle/>
          <a:p>
            <a:pPr algn="ctr"/>
            <a:endParaRPr lang="zh-CN" altLang="zh-CN">
              <a:solidFill>
                <a:srgbClr val="FFFFFF"/>
              </a:solidFill>
              <a:ea typeface="方正兰亭细黑_GBK"/>
              <a:cs typeface="方正兰亭细黑_GBK"/>
            </a:endParaRPr>
          </a:p>
        </p:txBody>
      </p:sp>
      <p:sp>
        <p:nvSpPr>
          <p:cNvPr id="109575" name="矩形 5"/>
          <p:cNvSpPr>
            <a:spLocks noChangeArrowheads="1"/>
          </p:cNvSpPr>
          <p:nvPr/>
        </p:nvSpPr>
        <p:spPr bwMode="auto">
          <a:xfrm>
            <a:off x="10711057" y="1103569"/>
            <a:ext cx="63492" cy="225478"/>
          </a:xfrm>
          <a:prstGeom prst="rect">
            <a:avLst/>
          </a:prstGeom>
          <a:solidFill>
            <a:srgbClr val="002060"/>
          </a:solidFill>
          <a:ln w="9525">
            <a:noFill/>
            <a:miter lim="800000"/>
          </a:ln>
        </p:spPr>
        <p:txBody>
          <a:bodyPr lIns="112864" tIns="56432" rIns="112864" bIns="56432" anchor="ctr"/>
          <a:lstStyle/>
          <a:p>
            <a:pPr algn="ctr"/>
            <a:endParaRPr lang="zh-CN" altLang="zh-CN">
              <a:solidFill>
                <a:srgbClr val="FFFFFF"/>
              </a:solidFill>
              <a:ea typeface="方正兰亭细黑_GBK"/>
              <a:cs typeface="方正兰亭细黑_GBK"/>
            </a:endParaRPr>
          </a:p>
        </p:txBody>
      </p:sp>
      <p:grpSp>
        <p:nvGrpSpPr>
          <p:cNvPr id="2" name="组合 44"/>
          <p:cNvGrpSpPr/>
          <p:nvPr/>
        </p:nvGrpSpPr>
        <p:grpSpPr bwMode="auto">
          <a:xfrm>
            <a:off x="334390" y="109564"/>
            <a:ext cx="9072754" cy="1214718"/>
            <a:chOff x="546100" y="-184150"/>
            <a:chExt cx="6424281" cy="1214438"/>
          </a:xfrm>
        </p:grpSpPr>
        <p:grpSp>
          <p:nvGrpSpPr>
            <p:cNvPr id="3" name="Group 16"/>
            <p:cNvGrpSpPr/>
            <p:nvPr/>
          </p:nvGrpSpPr>
          <p:grpSpPr bwMode="auto">
            <a:xfrm>
              <a:off x="546100" y="-184150"/>
              <a:ext cx="4221415" cy="1214438"/>
              <a:chOff x="0" y="0"/>
              <a:chExt cx="4221131" cy="1217711"/>
            </a:xfrm>
          </p:grpSpPr>
          <p:grpSp>
            <p:nvGrpSpPr>
              <p:cNvPr id="4" name="Group 17"/>
              <p:cNvGrpSpPr/>
              <p:nvPr/>
            </p:nvGrpSpPr>
            <p:grpSpPr bwMode="auto">
              <a:xfrm>
                <a:off x="0" y="0"/>
                <a:ext cx="2653548" cy="1217711"/>
                <a:chOff x="0" y="0"/>
                <a:chExt cx="2653548" cy="1217711"/>
              </a:xfrm>
            </p:grpSpPr>
            <p:sp>
              <p:nvSpPr>
                <p:cNvPr id="109598" name="椭圆 30"/>
                <p:cNvSpPr>
                  <a:spLocks noChangeArrowheads="1"/>
                </p:cNvSpPr>
                <p:nvPr/>
              </p:nvSpPr>
              <p:spPr bwMode="auto">
                <a:xfrm>
                  <a:off x="0" y="618546"/>
                  <a:ext cx="620731" cy="599165"/>
                </a:xfrm>
                <a:prstGeom prst="ellipse">
                  <a:avLst/>
                </a:prstGeom>
                <a:solidFill>
                  <a:srgbClr val="FFC000"/>
                </a:solidFill>
                <a:ln w="9525">
                  <a:noFill/>
                  <a:round/>
                </a:ln>
              </p:spPr>
              <p:txBody>
                <a:bodyPr anchor="ctr"/>
                <a:lstStyle/>
                <a:p>
                  <a:pPr algn="ctr"/>
                  <a:endParaRPr lang="zh-CN" altLang="zh-CN" sz="1400">
                    <a:solidFill>
                      <a:srgbClr val="FFFFFF"/>
                    </a:solidFill>
                    <a:latin typeface="宋体" panose="02010600030101010101" pitchFamily="2" charset="-122"/>
                    <a:sym typeface="宋体" panose="02010600030101010101" pitchFamily="2" charset="-122"/>
                  </a:endParaRPr>
                </a:p>
              </p:txBody>
            </p:sp>
            <p:sp>
              <p:nvSpPr>
                <p:cNvPr id="109599" name="TextBox 31"/>
                <p:cNvSpPr>
                  <a:spLocks noChangeArrowheads="1"/>
                </p:cNvSpPr>
                <p:nvPr/>
              </p:nvSpPr>
              <p:spPr bwMode="auto">
                <a:xfrm>
                  <a:off x="103613" y="0"/>
                  <a:ext cx="2549935" cy="1126152"/>
                </a:xfrm>
                <a:prstGeom prst="rect">
                  <a:avLst/>
                </a:prstGeom>
                <a:noFill/>
                <a:ln w="9525">
                  <a:noFill/>
                  <a:miter lim="800000"/>
                </a:ln>
              </p:spPr>
              <p:txBody>
                <a:bodyPr>
                  <a:spAutoFit/>
                </a:bodyPr>
                <a:lstStyle/>
                <a:p>
                  <a:endParaRPr lang="zh-CN" altLang="en-US" sz="6700" dirty="0">
                    <a:solidFill>
                      <a:srgbClr val="000000"/>
                    </a:solidFill>
                    <a:sym typeface="Calibri" panose="020F0502020204030204" pitchFamily="34" charset="0"/>
                  </a:endParaRPr>
                </a:p>
              </p:txBody>
            </p:sp>
          </p:grpSp>
          <p:sp>
            <p:nvSpPr>
              <p:cNvPr id="109597" name="直接连接符 21"/>
              <p:cNvSpPr>
                <a:spLocks noChangeShapeType="1"/>
              </p:cNvSpPr>
              <p:nvPr/>
            </p:nvSpPr>
            <p:spPr bwMode="auto">
              <a:xfrm>
                <a:off x="620731" y="1024061"/>
                <a:ext cx="3600400" cy="1"/>
              </a:xfrm>
              <a:prstGeom prst="line">
                <a:avLst/>
              </a:prstGeom>
              <a:noFill/>
              <a:ln w="19050">
                <a:solidFill>
                  <a:srgbClr val="002060"/>
                </a:solidFill>
                <a:bevel/>
              </a:ln>
            </p:spPr>
            <p:txBody>
              <a:bodyPr/>
              <a:lstStyle/>
              <a:p>
                <a:endParaRPr lang="zh-CN" altLang="en-US"/>
              </a:p>
            </p:txBody>
          </p:sp>
        </p:grpSp>
        <p:sp>
          <p:nvSpPr>
            <p:cNvPr id="109595" name="TextBox 22"/>
            <p:cNvSpPr>
              <a:spLocks noChangeArrowheads="1"/>
            </p:cNvSpPr>
            <p:nvPr/>
          </p:nvSpPr>
          <p:spPr bwMode="auto">
            <a:xfrm>
              <a:off x="2049275" y="449231"/>
              <a:ext cx="4921106" cy="476944"/>
            </a:xfrm>
            <a:prstGeom prst="rect">
              <a:avLst/>
            </a:prstGeom>
            <a:noFill/>
            <a:ln w="9525">
              <a:noFill/>
              <a:miter lim="800000"/>
            </a:ln>
          </p:spPr>
          <p:txBody>
            <a:bodyPr>
              <a:spAutoFit/>
            </a:bodyPr>
            <a:lstStyle/>
            <a:p>
              <a:r>
                <a:rPr lang="zh-CN" altLang="en-US" sz="2500" b="1" dirty="0">
                  <a:solidFill>
                    <a:srgbClr val="262626"/>
                  </a:solidFill>
                  <a:latin typeface="微软雅黑" panose="020B0503020204020204" pitchFamily="34" charset="-122"/>
                  <a:ea typeface="微软雅黑" panose="020B0503020204020204" pitchFamily="34" charset="-122"/>
                  <a:sym typeface="微软雅黑" panose="020B0503020204020204" pitchFamily="34" charset="-122"/>
                </a:rPr>
                <a:t>直连接口背景</a:t>
              </a:r>
            </a:p>
          </p:txBody>
        </p:sp>
      </p:grpSp>
      <p:sp>
        <p:nvSpPr>
          <p:cNvPr id="35" name="TextBox 31"/>
          <p:cNvSpPr/>
          <p:nvPr/>
        </p:nvSpPr>
        <p:spPr>
          <a:xfrm>
            <a:off x="95321" y="140472"/>
            <a:ext cx="2831946" cy="1483572"/>
          </a:xfrm>
          <a:prstGeom prst="rect">
            <a:avLst/>
          </a:prstGeom>
          <a:noFill/>
          <a:ln w="9525">
            <a:noFill/>
          </a:ln>
        </p:spPr>
        <p:txBody>
          <a:bodyPr wrap="square" lIns="112864" tIns="56432" rIns="112864" bIns="56432">
            <a:spAutoFit/>
          </a:bodyPr>
          <a:lstStyle/>
          <a:p>
            <a:pPr lvl="0" eaLnBrk="1" hangingPunct="1"/>
            <a:r>
              <a:rPr lang="en-US" altLang="zh-CN" sz="8900" b="1" dirty="0" smtClean="0">
                <a:solidFill>
                  <a:srgbClr val="002060"/>
                </a:solidFill>
                <a:latin typeface="Times New Roman" panose="02020603050405020304" pitchFamily="18" charset="0"/>
                <a:sym typeface="Times New Roman" panose="02020603050405020304" pitchFamily="18" charset="0"/>
              </a:rPr>
              <a:t>1.</a:t>
            </a:r>
            <a:r>
              <a:rPr lang="en-US" altLang="zh-CN" sz="6700" b="1" dirty="0" smtClean="0">
                <a:solidFill>
                  <a:srgbClr val="002060"/>
                </a:solidFill>
                <a:latin typeface="Times New Roman" panose="02020603050405020304" pitchFamily="18" charset="0"/>
                <a:sym typeface="Times New Roman" panose="02020603050405020304" pitchFamily="18" charset="0"/>
              </a:rPr>
              <a:t>10</a:t>
            </a:r>
            <a:r>
              <a:rPr lang="en-US" altLang="zh-CN" sz="5900" b="1" dirty="0" smtClean="0">
                <a:solidFill>
                  <a:srgbClr val="002060"/>
                </a:solidFill>
                <a:latin typeface="Times New Roman" panose="02020603050405020304" pitchFamily="18" charset="0"/>
                <a:sym typeface="Times New Roman" panose="02020603050405020304" pitchFamily="18" charset="0"/>
              </a:rPr>
              <a:t>.1</a:t>
            </a:r>
            <a:endParaRPr lang="zh-CN" altLang="en-US" sz="5900" dirty="0">
              <a:sym typeface="Calibri" panose="020F0502020204030204" pitchFamily="34" charset="0"/>
            </a:endParaRPr>
          </a:p>
        </p:txBody>
      </p:sp>
      <p:sp>
        <p:nvSpPr>
          <p:cNvPr id="42" name="Rectangle 11"/>
          <p:cNvSpPr>
            <a:spLocks noChangeArrowheads="1"/>
          </p:cNvSpPr>
          <p:nvPr/>
        </p:nvSpPr>
        <p:spPr bwMode="auto">
          <a:xfrm>
            <a:off x="1109463" y="1350209"/>
            <a:ext cx="7988852" cy="417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28247" tIns="0" rIns="228247" bIns="0" anchor="ctr"/>
          <a:lstStyle>
            <a:lvl1pPr>
              <a:defRPr>
                <a:solidFill>
                  <a:schemeClr val="tx1"/>
                </a:solidFill>
                <a:latin typeface="Arial" pitchFamily="34" charset="0"/>
                <a:ea typeface="宋体" pitchFamily="2" charset="-122"/>
              </a:defRPr>
            </a:lvl1pPr>
            <a:lvl2pPr>
              <a:defRPr>
                <a:solidFill>
                  <a:schemeClr val="tx1"/>
                </a:solidFill>
                <a:latin typeface="Arial" pitchFamily="34" charset="0"/>
                <a:ea typeface="宋体" pitchFamily="2" charset="-122"/>
              </a:defRPr>
            </a:lvl2pPr>
            <a:lvl3pPr>
              <a:defRPr>
                <a:solidFill>
                  <a:schemeClr val="tx1"/>
                </a:solidFill>
                <a:latin typeface="Arial" pitchFamily="34" charset="0"/>
                <a:ea typeface="宋体" pitchFamily="2" charset="-122"/>
              </a:defRPr>
            </a:lvl3pPr>
            <a:lvl4pPr>
              <a:defRPr>
                <a:solidFill>
                  <a:schemeClr val="tx1"/>
                </a:solidFill>
                <a:latin typeface="Arial" pitchFamily="34" charset="0"/>
                <a:ea typeface="宋体" pitchFamily="2" charset="-122"/>
              </a:defRPr>
            </a:lvl4pPr>
            <a:lvl5pPr>
              <a:defRPr>
                <a:solidFill>
                  <a:schemeClr val="tx1"/>
                </a:solidFill>
                <a:latin typeface="Arial" pitchFamily="34" charset="0"/>
                <a:ea typeface="宋体" pitchFamily="2" charset="-122"/>
              </a:defRPr>
            </a:lvl5pPr>
            <a:lvl6pPr eaLnBrk="0" fontAlgn="base" hangingPunct="0">
              <a:spcBef>
                <a:spcPct val="0"/>
              </a:spcBef>
              <a:spcAft>
                <a:spcPct val="0"/>
              </a:spcAft>
              <a:defRPr>
                <a:solidFill>
                  <a:schemeClr val="tx1"/>
                </a:solidFill>
                <a:latin typeface="Arial" pitchFamily="34" charset="0"/>
                <a:ea typeface="宋体" pitchFamily="2" charset="-122"/>
              </a:defRPr>
            </a:lvl6pPr>
            <a:lvl7pPr eaLnBrk="0" fontAlgn="base" hangingPunct="0">
              <a:spcBef>
                <a:spcPct val="0"/>
              </a:spcBef>
              <a:spcAft>
                <a:spcPct val="0"/>
              </a:spcAft>
              <a:defRPr>
                <a:solidFill>
                  <a:schemeClr val="tx1"/>
                </a:solidFill>
                <a:latin typeface="Arial" pitchFamily="34" charset="0"/>
                <a:ea typeface="宋体" pitchFamily="2" charset="-122"/>
              </a:defRPr>
            </a:lvl7pPr>
            <a:lvl8pPr eaLnBrk="0" fontAlgn="base" hangingPunct="0">
              <a:spcBef>
                <a:spcPct val="0"/>
              </a:spcBef>
              <a:spcAft>
                <a:spcPct val="0"/>
              </a:spcAft>
              <a:defRPr>
                <a:solidFill>
                  <a:schemeClr val="tx1"/>
                </a:solidFill>
                <a:latin typeface="Arial" pitchFamily="34" charset="0"/>
                <a:ea typeface="宋体" pitchFamily="2" charset="-122"/>
              </a:defRPr>
            </a:lvl8pPr>
            <a:lvl9pPr eaLnBrk="0" fontAlgn="base" hangingPunct="0">
              <a:spcBef>
                <a:spcPct val="0"/>
              </a:spcBef>
              <a:spcAft>
                <a:spcPct val="0"/>
              </a:spcAft>
              <a:defRPr>
                <a:solidFill>
                  <a:schemeClr val="tx1"/>
                </a:solidFill>
                <a:latin typeface="Arial" pitchFamily="34" charset="0"/>
                <a:ea typeface="宋体" pitchFamily="2" charset="-122"/>
              </a:defRPr>
            </a:lvl9pPr>
          </a:lstStyle>
          <a:p>
            <a:pPr>
              <a:lnSpc>
                <a:spcPct val="90000"/>
              </a:lnSpc>
              <a:spcAft>
                <a:spcPct val="35000"/>
              </a:spcAft>
            </a:pPr>
            <a:r>
              <a:rPr lang="zh-CN" altLang="en-US" b="1">
                <a:solidFill>
                  <a:srgbClr val="FFFFFF"/>
                </a:solidFill>
                <a:latin typeface="微软雅黑" pitchFamily="34" charset="-122"/>
                <a:ea typeface="微软雅黑" pitchFamily="34" charset="-122"/>
                <a:sym typeface="微软雅黑" pitchFamily="34" charset="-122"/>
              </a:rPr>
              <a:t>模式一:会员所属的系统参与者均使用关联的大额支付系统直接参与者清算账户进行资金清算。</a:t>
            </a:r>
          </a:p>
        </p:txBody>
      </p:sp>
      <p:grpSp>
        <p:nvGrpSpPr>
          <p:cNvPr id="31" name="Group 13"/>
          <p:cNvGrpSpPr>
            <a:grpSpLocks/>
          </p:cNvGrpSpPr>
          <p:nvPr/>
        </p:nvGrpSpPr>
        <p:grpSpPr bwMode="auto">
          <a:xfrm>
            <a:off x="910630" y="1934107"/>
            <a:ext cx="9887779" cy="3746535"/>
            <a:chOff x="0" y="16071"/>
            <a:chExt cx="7416412" cy="3460050"/>
          </a:xfrm>
        </p:grpSpPr>
        <p:sp>
          <p:nvSpPr>
            <p:cNvPr id="43" name="AutoShape 14"/>
            <p:cNvSpPr>
              <a:spLocks noChangeArrowheads="1"/>
            </p:cNvSpPr>
            <p:nvPr/>
          </p:nvSpPr>
          <p:spPr bwMode="auto">
            <a:xfrm>
              <a:off x="0" y="16071"/>
              <a:ext cx="7416412" cy="637064"/>
            </a:xfrm>
            <a:prstGeom prst="roundRect">
              <a:avLst>
                <a:gd name="adj" fmla="val 16667"/>
              </a:avLst>
            </a:prstGeom>
            <a:solidFill>
              <a:srgbClr val="002060"/>
            </a:solidFill>
            <a:ln w="12700" cap="flat" cmpd="sng">
              <a:solidFill>
                <a:srgbClr val="FFFFFF"/>
              </a:solidFill>
              <a:round/>
              <a:headEnd/>
              <a:tailEnd/>
            </a:ln>
          </p:spPr>
          <p:txBody>
            <a:bodyPr/>
            <a:lstStyle/>
            <a:p>
              <a:endParaRPr lang="zh-CN" altLang="en-US"/>
            </a:p>
          </p:txBody>
        </p:sp>
        <p:sp>
          <p:nvSpPr>
            <p:cNvPr id="44" name="Rectangle 15"/>
            <p:cNvSpPr>
              <a:spLocks noChangeArrowheads="1"/>
            </p:cNvSpPr>
            <p:nvPr/>
          </p:nvSpPr>
          <p:spPr bwMode="auto">
            <a:xfrm>
              <a:off x="31099" y="47170"/>
              <a:ext cx="7354214" cy="5748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91440" bIns="91440" anchor="ctr"/>
            <a:lstStyle>
              <a:lvl1pPr>
                <a:defRPr>
                  <a:solidFill>
                    <a:schemeClr val="tx1"/>
                  </a:solidFill>
                  <a:latin typeface="Arial" pitchFamily="34" charset="0"/>
                  <a:ea typeface="宋体" pitchFamily="2" charset="-122"/>
                </a:defRPr>
              </a:lvl1pPr>
              <a:lvl2pPr>
                <a:defRPr>
                  <a:solidFill>
                    <a:schemeClr val="tx1"/>
                  </a:solidFill>
                  <a:latin typeface="Arial" pitchFamily="34" charset="0"/>
                  <a:ea typeface="宋体" pitchFamily="2" charset="-122"/>
                </a:defRPr>
              </a:lvl2pPr>
              <a:lvl3pPr>
                <a:defRPr>
                  <a:solidFill>
                    <a:schemeClr val="tx1"/>
                  </a:solidFill>
                  <a:latin typeface="Arial" pitchFamily="34" charset="0"/>
                  <a:ea typeface="宋体" pitchFamily="2" charset="-122"/>
                </a:defRPr>
              </a:lvl3pPr>
              <a:lvl4pPr>
                <a:defRPr>
                  <a:solidFill>
                    <a:schemeClr val="tx1"/>
                  </a:solidFill>
                  <a:latin typeface="Arial" pitchFamily="34" charset="0"/>
                  <a:ea typeface="宋体" pitchFamily="2" charset="-122"/>
                </a:defRPr>
              </a:lvl4pPr>
              <a:lvl5pPr>
                <a:defRPr>
                  <a:solidFill>
                    <a:schemeClr val="tx1"/>
                  </a:solidFill>
                  <a:latin typeface="Arial" pitchFamily="34" charset="0"/>
                  <a:ea typeface="宋体" pitchFamily="2" charset="-122"/>
                </a:defRPr>
              </a:lvl5pPr>
              <a:lvl6pPr eaLnBrk="0" fontAlgn="base" hangingPunct="0">
                <a:spcBef>
                  <a:spcPct val="0"/>
                </a:spcBef>
                <a:spcAft>
                  <a:spcPct val="0"/>
                </a:spcAft>
                <a:defRPr>
                  <a:solidFill>
                    <a:schemeClr val="tx1"/>
                  </a:solidFill>
                  <a:latin typeface="Arial" pitchFamily="34" charset="0"/>
                  <a:ea typeface="宋体" pitchFamily="2" charset="-122"/>
                </a:defRPr>
              </a:lvl6pPr>
              <a:lvl7pPr eaLnBrk="0" fontAlgn="base" hangingPunct="0">
                <a:spcBef>
                  <a:spcPct val="0"/>
                </a:spcBef>
                <a:spcAft>
                  <a:spcPct val="0"/>
                </a:spcAft>
                <a:defRPr>
                  <a:solidFill>
                    <a:schemeClr val="tx1"/>
                  </a:solidFill>
                  <a:latin typeface="Arial" pitchFamily="34" charset="0"/>
                  <a:ea typeface="宋体" pitchFamily="2" charset="-122"/>
                </a:defRPr>
              </a:lvl7pPr>
              <a:lvl8pPr eaLnBrk="0" fontAlgn="base" hangingPunct="0">
                <a:spcBef>
                  <a:spcPct val="0"/>
                </a:spcBef>
                <a:spcAft>
                  <a:spcPct val="0"/>
                </a:spcAft>
                <a:defRPr>
                  <a:solidFill>
                    <a:schemeClr val="tx1"/>
                  </a:solidFill>
                  <a:latin typeface="Arial" pitchFamily="34" charset="0"/>
                  <a:ea typeface="宋体" pitchFamily="2" charset="-122"/>
                </a:defRPr>
              </a:lvl8pPr>
              <a:lvl9pPr eaLnBrk="0" fontAlgn="base" hangingPunct="0">
                <a:spcBef>
                  <a:spcPct val="0"/>
                </a:spcBef>
                <a:spcAft>
                  <a:spcPct val="0"/>
                </a:spcAft>
                <a:defRPr>
                  <a:solidFill>
                    <a:schemeClr val="tx1"/>
                  </a:solidFill>
                  <a:latin typeface="Arial" pitchFamily="34" charset="0"/>
                  <a:ea typeface="宋体" pitchFamily="2" charset="-122"/>
                </a:defRPr>
              </a:lvl9pPr>
            </a:lstStyle>
            <a:p>
              <a:pPr>
                <a:lnSpc>
                  <a:spcPct val="90000"/>
                </a:lnSpc>
                <a:spcAft>
                  <a:spcPct val="35000"/>
                </a:spcAft>
              </a:pPr>
              <a:r>
                <a:rPr lang="zh-CN" altLang="en-US" sz="2900" b="1" dirty="0">
                  <a:solidFill>
                    <a:srgbClr val="FFFFFF"/>
                  </a:solidFill>
                  <a:latin typeface="微软雅黑" pitchFamily="34" charset="-122"/>
                  <a:ea typeface="微软雅黑" pitchFamily="34" charset="-122"/>
                  <a:sym typeface="等线" pitchFamily="2" charset="-122"/>
                </a:rPr>
                <a:t>票交所</a:t>
              </a:r>
              <a:endParaRPr lang="zh-CN" altLang="en-US" dirty="0">
                <a:latin typeface="微软雅黑" pitchFamily="34" charset="-122"/>
                <a:ea typeface="微软雅黑" pitchFamily="34" charset="-122"/>
              </a:endParaRPr>
            </a:p>
          </p:txBody>
        </p:sp>
        <p:sp>
          <p:nvSpPr>
            <p:cNvPr id="45" name="Rectangle 16"/>
            <p:cNvSpPr>
              <a:spLocks noChangeArrowheads="1"/>
            </p:cNvSpPr>
            <p:nvPr/>
          </p:nvSpPr>
          <p:spPr bwMode="auto">
            <a:xfrm>
              <a:off x="0" y="653136"/>
              <a:ext cx="7416412" cy="10929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8" name="Rectangle 17"/>
            <p:cNvSpPr>
              <a:spLocks noChangeArrowheads="1"/>
            </p:cNvSpPr>
            <p:nvPr/>
          </p:nvSpPr>
          <p:spPr bwMode="auto">
            <a:xfrm>
              <a:off x="0" y="653136"/>
              <a:ext cx="7416412" cy="10929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35471" tIns="30480" rIns="170688" bIns="30480"/>
            <a:lstStyle>
              <a:lvl1pPr>
                <a:defRPr>
                  <a:solidFill>
                    <a:schemeClr val="tx1"/>
                  </a:solidFill>
                  <a:latin typeface="Arial" pitchFamily="34" charset="0"/>
                  <a:ea typeface="宋体" pitchFamily="2" charset="-122"/>
                </a:defRPr>
              </a:lvl1pPr>
              <a:lvl2pPr marL="171450" indent="-171450">
                <a:defRPr>
                  <a:solidFill>
                    <a:schemeClr val="tx1"/>
                  </a:solidFill>
                  <a:latin typeface="Arial" pitchFamily="34" charset="0"/>
                  <a:ea typeface="宋体" pitchFamily="2" charset="-122"/>
                </a:defRPr>
              </a:lvl2pPr>
              <a:lvl3pPr>
                <a:defRPr>
                  <a:solidFill>
                    <a:schemeClr val="tx1"/>
                  </a:solidFill>
                  <a:latin typeface="Arial" pitchFamily="34" charset="0"/>
                  <a:ea typeface="宋体" pitchFamily="2" charset="-122"/>
                </a:defRPr>
              </a:lvl3pPr>
              <a:lvl4pPr>
                <a:defRPr>
                  <a:solidFill>
                    <a:schemeClr val="tx1"/>
                  </a:solidFill>
                  <a:latin typeface="Arial" pitchFamily="34" charset="0"/>
                  <a:ea typeface="宋体" pitchFamily="2" charset="-122"/>
                </a:defRPr>
              </a:lvl4pPr>
              <a:lvl5pPr>
                <a:defRPr>
                  <a:solidFill>
                    <a:schemeClr val="tx1"/>
                  </a:solidFill>
                  <a:latin typeface="Arial" pitchFamily="34" charset="0"/>
                  <a:ea typeface="宋体" pitchFamily="2" charset="-122"/>
                </a:defRPr>
              </a:lvl5pPr>
              <a:lvl6pPr eaLnBrk="0" fontAlgn="base" hangingPunct="0">
                <a:spcBef>
                  <a:spcPct val="0"/>
                </a:spcBef>
                <a:spcAft>
                  <a:spcPct val="0"/>
                </a:spcAft>
                <a:defRPr>
                  <a:solidFill>
                    <a:schemeClr val="tx1"/>
                  </a:solidFill>
                  <a:latin typeface="Arial" pitchFamily="34" charset="0"/>
                  <a:ea typeface="宋体" pitchFamily="2" charset="-122"/>
                </a:defRPr>
              </a:lvl6pPr>
              <a:lvl7pPr eaLnBrk="0" fontAlgn="base" hangingPunct="0">
                <a:spcBef>
                  <a:spcPct val="0"/>
                </a:spcBef>
                <a:spcAft>
                  <a:spcPct val="0"/>
                </a:spcAft>
                <a:defRPr>
                  <a:solidFill>
                    <a:schemeClr val="tx1"/>
                  </a:solidFill>
                  <a:latin typeface="Arial" pitchFamily="34" charset="0"/>
                  <a:ea typeface="宋体" pitchFamily="2" charset="-122"/>
                </a:defRPr>
              </a:lvl7pPr>
              <a:lvl8pPr eaLnBrk="0" fontAlgn="base" hangingPunct="0">
                <a:spcBef>
                  <a:spcPct val="0"/>
                </a:spcBef>
                <a:spcAft>
                  <a:spcPct val="0"/>
                </a:spcAft>
                <a:defRPr>
                  <a:solidFill>
                    <a:schemeClr val="tx1"/>
                  </a:solidFill>
                  <a:latin typeface="Arial" pitchFamily="34" charset="0"/>
                  <a:ea typeface="宋体" pitchFamily="2" charset="-122"/>
                </a:defRPr>
              </a:lvl8pPr>
              <a:lvl9pPr eaLnBrk="0" fontAlgn="base" hangingPunct="0">
                <a:spcBef>
                  <a:spcPct val="0"/>
                </a:spcBef>
                <a:spcAft>
                  <a:spcPct val="0"/>
                </a:spcAft>
                <a:defRPr>
                  <a:solidFill>
                    <a:schemeClr val="tx1"/>
                  </a:solidFill>
                  <a:latin typeface="Arial" pitchFamily="34" charset="0"/>
                  <a:ea typeface="宋体" pitchFamily="2" charset="-122"/>
                </a:defRPr>
              </a:lvl9pPr>
            </a:lstStyle>
            <a:p>
              <a:pPr lvl="1">
                <a:lnSpc>
                  <a:spcPct val="90000"/>
                </a:lnSpc>
                <a:spcAft>
                  <a:spcPct val="20000"/>
                </a:spcAft>
                <a:buFont typeface="Arial" pitchFamily="34" charset="0"/>
                <a:buChar char="•"/>
              </a:pPr>
              <a:r>
                <a:rPr lang="zh-CN" altLang="en-US" sz="2300" dirty="0">
                  <a:solidFill>
                    <a:srgbClr val="000000"/>
                  </a:solidFill>
                  <a:latin typeface="微软雅黑" pitchFamily="34" charset="-122"/>
                  <a:ea typeface="微软雅黑" pitchFamily="34" charset="-122"/>
                  <a:sym typeface="等线" pitchFamily="2" charset="-122"/>
                </a:rPr>
                <a:t>纸电业务融合</a:t>
              </a:r>
            </a:p>
            <a:p>
              <a:pPr lvl="1">
                <a:lnSpc>
                  <a:spcPct val="90000"/>
                </a:lnSpc>
                <a:spcAft>
                  <a:spcPct val="20000"/>
                </a:spcAft>
                <a:buFont typeface="Arial" pitchFamily="34" charset="0"/>
                <a:buChar char="•"/>
              </a:pPr>
              <a:r>
                <a:rPr lang="zh-CN" altLang="en-US" sz="2300" dirty="0">
                  <a:solidFill>
                    <a:srgbClr val="000000"/>
                  </a:solidFill>
                  <a:latin typeface="微软雅黑" pitchFamily="34" charset="-122"/>
                  <a:ea typeface="微软雅黑" pitchFamily="34" charset="-122"/>
                  <a:sym typeface="等线" pitchFamily="2" charset="-122"/>
                </a:rPr>
                <a:t>拓展非银行间市场票据业务</a:t>
              </a:r>
            </a:p>
            <a:p>
              <a:pPr lvl="1">
                <a:lnSpc>
                  <a:spcPct val="90000"/>
                </a:lnSpc>
                <a:spcAft>
                  <a:spcPct val="20000"/>
                </a:spcAft>
                <a:buFont typeface="Arial" pitchFamily="34" charset="0"/>
                <a:buChar char="•"/>
              </a:pPr>
              <a:r>
                <a:rPr lang="zh-CN" altLang="en-US" sz="2300" dirty="0">
                  <a:solidFill>
                    <a:srgbClr val="000000"/>
                  </a:solidFill>
                  <a:latin typeface="微软雅黑" pitchFamily="34" charset="-122"/>
                  <a:ea typeface="微软雅黑" pitchFamily="34" charset="-122"/>
                  <a:sym typeface="等线" pitchFamily="2" charset="-122"/>
                </a:rPr>
                <a:t>做好票交所系统顶层设计</a:t>
              </a:r>
              <a:endParaRPr lang="zh-CN" altLang="en-US" dirty="0">
                <a:latin typeface="微软雅黑" pitchFamily="34" charset="-122"/>
                <a:ea typeface="微软雅黑" pitchFamily="34" charset="-122"/>
              </a:endParaRPr>
            </a:p>
          </p:txBody>
        </p:sp>
        <p:sp>
          <p:nvSpPr>
            <p:cNvPr id="49" name="AutoShape 18"/>
            <p:cNvSpPr>
              <a:spLocks noChangeArrowheads="1"/>
            </p:cNvSpPr>
            <p:nvPr/>
          </p:nvSpPr>
          <p:spPr bwMode="auto">
            <a:xfrm>
              <a:off x="0" y="1746097"/>
              <a:ext cx="7416412" cy="637064"/>
            </a:xfrm>
            <a:prstGeom prst="roundRect">
              <a:avLst>
                <a:gd name="adj" fmla="val 16667"/>
              </a:avLst>
            </a:prstGeom>
            <a:solidFill>
              <a:srgbClr val="F09801"/>
            </a:solidFill>
            <a:ln w="12700" cap="flat" cmpd="sng">
              <a:solidFill>
                <a:srgbClr val="FFFFFF"/>
              </a:solidFill>
              <a:round/>
              <a:headEnd/>
              <a:tailEnd/>
            </a:ln>
          </p:spPr>
          <p:txBody>
            <a:bodyPr/>
            <a:lstStyle/>
            <a:p>
              <a:endParaRPr lang="zh-CN" altLang="en-US"/>
            </a:p>
          </p:txBody>
        </p:sp>
        <p:sp>
          <p:nvSpPr>
            <p:cNvPr id="50" name="Rectangle 19"/>
            <p:cNvSpPr>
              <a:spLocks noChangeArrowheads="1"/>
            </p:cNvSpPr>
            <p:nvPr/>
          </p:nvSpPr>
          <p:spPr bwMode="auto">
            <a:xfrm>
              <a:off x="31099" y="1777196"/>
              <a:ext cx="7354214" cy="5748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91440" bIns="91440" anchor="ctr"/>
            <a:lstStyle>
              <a:lvl1pPr>
                <a:defRPr>
                  <a:solidFill>
                    <a:schemeClr val="tx1"/>
                  </a:solidFill>
                  <a:latin typeface="Arial" pitchFamily="34" charset="0"/>
                  <a:ea typeface="宋体" pitchFamily="2" charset="-122"/>
                </a:defRPr>
              </a:lvl1pPr>
              <a:lvl2pPr>
                <a:defRPr>
                  <a:solidFill>
                    <a:schemeClr val="tx1"/>
                  </a:solidFill>
                  <a:latin typeface="Arial" pitchFamily="34" charset="0"/>
                  <a:ea typeface="宋体" pitchFamily="2" charset="-122"/>
                </a:defRPr>
              </a:lvl2pPr>
              <a:lvl3pPr>
                <a:defRPr>
                  <a:solidFill>
                    <a:schemeClr val="tx1"/>
                  </a:solidFill>
                  <a:latin typeface="Arial" pitchFamily="34" charset="0"/>
                  <a:ea typeface="宋体" pitchFamily="2" charset="-122"/>
                </a:defRPr>
              </a:lvl3pPr>
              <a:lvl4pPr>
                <a:defRPr>
                  <a:solidFill>
                    <a:schemeClr val="tx1"/>
                  </a:solidFill>
                  <a:latin typeface="Arial" pitchFamily="34" charset="0"/>
                  <a:ea typeface="宋体" pitchFamily="2" charset="-122"/>
                </a:defRPr>
              </a:lvl4pPr>
              <a:lvl5pPr>
                <a:defRPr>
                  <a:solidFill>
                    <a:schemeClr val="tx1"/>
                  </a:solidFill>
                  <a:latin typeface="Arial" pitchFamily="34" charset="0"/>
                  <a:ea typeface="宋体" pitchFamily="2" charset="-122"/>
                </a:defRPr>
              </a:lvl5pPr>
              <a:lvl6pPr eaLnBrk="0" fontAlgn="base" hangingPunct="0">
                <a:spcBef>
                  <a:spcPct val="0"/>
                </a:spcBef>
                <a:spcAft>
                  <a:spcPct val="0"/>
                </a:spcAft>
                <a:defRPr>
                  <a:solidFill>
                    <a:schemeClr val="tx1"/>
                  </a:solidFill>
                  <a:latin typeface="Arial" pitchFamily="34" charset="0"/>
                  <a:ea typeface="宋体" pitchFamily="2" charset="-122"/>
                </a:defRPr>
              </a:lvl6pPr>
              <a:lvl7pPr eaLnBrk="0" fontAlgn="base" hangingPunct="0">
                <a:spcBef>
                  <a:spcPct val="0"/>
                </a:spcBef>
                <a:spcAft>
                  <a:spcPct val="0"/>
                </a:spcAft>
                <a:defRPr>
                  <a:solidFill>
                    <a:schemeClr val="tx1"/>
                  </a:solidFill>
                  <a:latin typeface="Arial" pitchFamily="34" charset="0"/>
                  <a:ea typeface="宋体" pitchFamily="2" charset="-122"/>
                </a:defRPr>
              </a:lvl7pPr>
              <a:lvl8pPr eaLnBrk="0" fontAlgn="base" hangingPunct="0">
                <a:spcBef>
                  <a:spcPct val="0"/>
                </a:spcBef>
                <a:spcAft>
                  <a:spcPct val="0"/>
                </a:spcAft>
                <a:defRPr>
                  <a:solidFill>
                    <a:schemeClr val="tx1"/>
                  </a:solidFill>
                  <a:latin typeface="Arial" pitchFamily="34" charset="0"/>
                  <a:ea typeface="宋体" pitchFamily="2" charset="-122"/>
                </a:defRPr>
              </a:lvl8pPr>
              <a:lvl9pPr eaLnBrk="0" fontAlgn="base" hangingPunct="0">
                <a:spcBef>
                  <a:spcPct val="0"/>
                </a:spcBef>
                <a:spcAft>
                  <a:spcPct val="0"/>
                </a:spcAft>
                <a:defRPr>
                  <a:solidFill>
                    <a:schemeClr val="tx1"/>
                  </a:solidFill>
                  <a:latin typeface="Arial" pitchFamily="34" charset="0"/>
                  <a:ea typeface="宋体" pitchFamily="2" charset="-122"/>
                </a:defRPr>
              </a:lvl9pPr>
            </a:lstStyle>
            <a:p>
              <a:pPr>
                <a:lnSpc>
                  <a:spcPct val="90000"/>
                </a:lnSpc>
                <a:spcAft>
                  <a:spcPct val="35000"/>
                </a:spcAft>
              </a:pPr>
              <a:r>
                <a:rPr lang="zh-CN" altLang="en-US" sz="2900" b="1" dirty="0">
                  <a:solidFill>
                    <a:srgbClr val="FFFFFF"/>
                  </a:solidFill>
                  <a:latin typeface="微软雅黑" pitchFamily="34" charset="-122"/>
                  <a:ea typeface="微软雅黑" pitchFamily="34" charset="-122"/>
                  <a:sym typeface="等线" pitchFamily="2" charset="-122"/>
                </a:rPr>
                <a:t>金融机构</a:t>
              </a:r>
            </a:p>
          </p:txBody>
        </p:sp>
        <p:sp>
          <p:nvSpPr>
            <p:cNvPr id="51" name="Rectangle 20"/>
            <p:cNvSpPr>
              <a:spLocks noChangeArrowheads="1"/>
            </p:cNvSpPr>
            <p:nvPr/>
          </p:nvSpPr>
          <p:spPr bwMode="auto">
            <a:xfrm>
              <a:off x="0" y="2383161"/>
              <a:ext cx="7416412" cy="10929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2" name="Rectangle 21"/>
            <p:cNvSpPr>
              <a:spLocks noChangeArrowheads="1"/>
            </p:cNvSpPr>
            <p:nvPr/>
          </p:nvSpPr>
          <p:spPr bwMode="auto">
            <a:xfrm>
              <a:off x="0" y="2383161"/>
              <a:ext cx="7416412" cy="10929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35471" tIns="30480" rIns="170688" bIns="30480"/>
            <a:lstStyle>
              <a:lvl1pPr>
                <a:defRPr>
                  <a:solidFill>
                    <a:schemeClr val="tx1"/>
                  </a:solidFill>
                  <a:latin typeface="Arial" pitchFamily="34" charset="0"/>
                  <a:ea typeface="宋体" pitchFamily="2" charset="-122"/>
                </a:defRPr>
              </a:lvl1pPr>
              <a:lvl2pPr marL="171450" indent="-171450">
                <a:defRPr>
                  <a:solidFill>
                    <a:schemeClr val="tx1"/>
                  </a:solidFill>
                  <a:latin typeface="Arial" pitchFamily="34" charset="0"/>
                  <a:ea typeface="宋体" pitchFamily="2" charset="-122"/>
                </a:defRPr>
              </a:lvl2pPr>
              <a:lvl3pPr>
                <a:defRPr>
                  <a:solidFill>
                    <a:schemeClr val="tx1"/>
                  </a:solidFill>
                  <a:latin typeface="Arial" pitchFamily="34" charset="0"/>
                  <a:ea typeface="宋体" pitchFamily="2" charset="-122"/>
                </a:defRPr>
              </a:lvl3pPr>
              <a:lvl4pPr>
                <a:defRPr>
                  <a:solidFill>
                    <a:schemeClr val="tx1"/>
                  </a:solidFill>
                  <a:latin typeface="Arial" pitchFamily="34" charset="0"/>
                  <a:ea typeface="宋体" pitchFamily="2" charset="-122"/>
                </a:defRPr>
              </a:lvl4pPr>
              <a:lvl5pPr>
                <a:defRPr>
                  <a:solidFill>
                    <a:schemeClr val="tx1"/>
                  </a:solidFill>
                  <a:latin typeface="Arial" pitchFamily="34" charset="0"/>
                  <a:ea typeface="宋体" pitchFamily="2" charset="-122"/>
                </a:defRPr>
              </a:lvl5pPr>
              <a:lvl6pPr eaLnBrk="0" fontAlgn="base" hangingPunct="0">
                <a:spcBef>
                  <a:spcPct val="0"/>
                </a:spcBef>
                <a:spcAft>
                  <a:spcPct val="0"/>
                </a:spcAft>
                <a:defRPr>
                  <a:solidFill>
                    <a:schemeClr val="tx1"/>
                  </a:solidFill>
                  <a:latin typeface="Arial" pitchFamily="34" charset="0"/>
                  <a:ea typeface="宋体" pitchFamily="2" charset="-122"/>
                </a:defRPr>
              </a:lvl6pPr>
              <a:lvl7pPr eaLnBrk="0" fontAlgn="base" hangingPunct="0">
                <a:spcBef>
                  <a:spcPct val="0"/>
                </a:spcBef>
                <a:spcAft>
                  <a:spcPct val="0"/>
                </a:spcAft>
                <a:defRPr>
                  <a:solidFill>
                    <a:schemeClr val="tx1"/>
                  </a:solidFill>
                  <a:latin typeface="Arial" pitchFamily="34" charset="0"/>
                  <a:ea typeface="宋体" pitchFamily="2" charset="-122"/>
                </a:defRPr>
              </a:lvl7pPr>
              <a:lvl8pPr eaLnBrk="0" fontAlgn="base" hangingPunct="0">
                <a:spcBef>
                  <a:spcPct val="0"/>
                </a:spcBef>
                <a:spcAft>
                  <a:spcPct val="0"/>
                </a:spcAft>
                <a:defRPr>
                  <a:solidFill>
                    <a:schemeClr val="tx1"/>
                  </a:solidFill>
                  <a:latin typeface="Arial" pitchFamily="34" charset="0"/>
                  <a:ea typeface="宋体" pitchFamily="2" charset="-122"/>
                </a:defRPr>
              </a:lvl8pPr>
              <a:lvl9pPr eaLnBrk="0" fontAlgn="base" hangingPunct="0">
                <a:spcBef>
                  <a:spcPct val="0"/>
                </a:spcBef>
                <a:spcAft>
                  <a:spcPct val="0"/>
                </a:spcAft>
                <a:defRPr>
                  <a:solidFill>
                    <a:schemeClr val="tx1"/>
                  </a:solidFill>
                  <a:latin typeface="Arial" pitchFamily="34" charset="0"/>
                  <a:ea typeface="宋体" pitchFamily="2" charset="-122"/>
                </a:defRPr>
              </a:lvl9pPr>
            </a:lstStyle>
            <a:p>
              <a:pPr lvl="1">
                <a:lnSpc>
                  <a:spcPct val="90000"/>
                </a:lnSpc>
                <a:spcAft>
                  <a:spcPct val="20000"/>
                </a:spcAft>
                <a:buFont typeface="Arial" pitchFamily="34" charset="0"/>
                <a:buChar char="•"/>
              </a:pPr>
              <a:r>
                <a:rPr lang="zh-CN" altLang="en-US" sz="2300" dirty="0">
                  <a:solidFill>
                    <a:srgbClr val="000000"/>
                  </a:solidFill>
                  <a:latin typeface="微软雅黑" pitchFamily="34" charset="-122"/>
                  <a:ea typeface="微软雅黑" pitchFamily="34" charset="-122"/>
                  <a:sym typeface="等线" pitchFamily="2" charset="-122"/>
                </a:rPr>
                <a:t>客户端模式存在一定道德风险和操作风险</a:t>
              </a:r>
            </a:p>
            <a:p>
              <a:pPr lvl="1">
                <a:lnSpc>
                  <a:spcPct val="90000"/>
                </a:lnSpc>
                <a:spcAft>
                  <a:spcPct val="20000"/>
                </a:spcAft>
                <a:buFont typeface="Arial" pitchFamily="34" charset="0"/>
                <a:buChar char="•"/>
              </a:pPr>
              <a:r>
                <a:rPr lang="zh-CN" altLang="en-US" sz="2300" dirty="0">
                  <a:solidFill>
                    <a:srgbClr val="000000"/>
                  </a:solidFill>
                  <a:latin typeface="微软雅黑" pitchFamily="34" charset="-122"/>
                  <a:ea typeface="微软雅黑" pitchFamily="34" charset="-122"/>
                  <a:sym typeface="等线" pitchFamily="2" charset="-122"/>
                </a:rPr>
                <a:t>电票业务培育的直连风控和自动核算模式</a:t>
              </a:r>
            </a:p>
            <a:p>
              <a:pPr lvl="1">
                <a:lnSpc>
                  <a:spcPct val="90000"/>
                </a:lnSpc>
                <a:spcAft>
                  <a:spcPct val="20000"/>
                </a:spcAft>
                <a:buFont typeface="Arial" pitchFamily="34" charset="0"/>
                <a:buChar char="•"/>
              </a:pPr>
              <a:r>
                <a:rPr lang="zh-CN" altLang="en-US" sz="2300" dirty="0">
                  <a:solidFill>
                    <a:srgbClr val="000000"/>
                  </a:solidFill>
                  <a:latin typeface="微软雅黑" pitchFamily="34" charset="-122"/>
                  <a:ea typeface="微软雅黑" pitchFamily="34" charset="-122"/>
                  <a:sym typeface="等线" pitchFamily="2" charset="-122"/>
                </a:rPr>
                <a:t>业务管理定制化、业务模式可塑化等需求</a:t>
              </a:r>
            </a:p>
          </p:txBody>
        </p:sp>
      </p:grpSp>
    </p:spTree>
    <p:extLst>
      <p:ext uri="{BB962C8B-B14F-4D97-AF65-F5344CB8AC3E}">
        <p14:creationId xmlns:p14="http://schemas.microsoft.com/office/powerpoint/2010/main" val="3548099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1"/>
                                        </p:tgtEl>
                                        <p:attrNameLst>
                                          <p:attrName>style.visibility</p:attrName>
                                        </p:attrNameLst>
                                      </p:cBhvr>
                                      <p:to>
                                        <p:strVal val="visible"/>
                                      </p:to>
                                    </p:set>
                                    <p:animEffect>
                                      <p:cBhvr>
                                        <p:cTn id="7"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椭圆 30"/>
          <p:cNvSpPr>
            <a:spLocks noChangeArrowheads="1"/>
          </p:cNvSpPr>
          <p:nvPr/>
        </p:nvSpPr>
        <p:spPr bwMode="auto">
          <a:xfrm>
            <a:off x="10145980" y="498590"/>
            <a:ext cx="1176713" cy="943194"/>
          </a:xfrm>
          <a:prstGeom prst="ellipse">
            <a:avLst/>
          </a:prstGeom>
          <a:solidFill>
            <a:srgbClr val="FFC000"/>
          </a:solidFill>
          <a:ln w="9525">
            <a:noFill/>
            <a:round/>
          </a:ln>
        </p:spPr>
        <p:txBody>
          <a:bodyPr lIns="112864" tIns="56432" rIns="112864" bIns="56432" anchor="ctr"/>
          <a:lstStyle/>
          <a:p>
            <a:pPr algn="ctr"/>
            <a:endParaRPr lang="zh-CN" altLang="en-US" sz="1400">
              <a:solidFill>
                <a:srgbClr val="FFFFFF"/>
              </a:solidFill>
              <a:latin typeface="宋体" panose="02010600030101010101" pitchFamily="2" charset="-122"/>
              <a:sym typeface="宋体" panose="02010600030101010101" pitchFamily="2" charset="-122"/>
            </a:endParaRPr>
          </a:p>
        </p:txBody>
      </p:sp>
      <p:sp>
        <p:nvSpPr>
          <p:cNvPr id="109571" name="矩形 27"/>
          <p:cNvSpPr>
            <a:spLocks noChangeArrowheads="1"/>
          </p:cNvSpPr>
          <p:nvPr/>
        </p:nvSpPr>
        <p:spPr bwMode="auto">
          <a:xfrm>
            <a:off x="10583" y="6276842"/>
            <a:ext cx="12179830" cy="574808"/>
          </a:xfrm>
          <a:prstGeom prst="rect">
            <a:avLst/>
          </a:prstGeom>
          <a:solidFill>
            <a:srgbClr val="002060"/>
          </a:solidFill>
          <a:ln w="9525">
            <a:noFill/>
            <a:miter lim="800000"/>
          </a:ln>
        </p:spPr>
        <p:txBody>
          <a:bodyPr lIns="112864" tIns="56432" rIns="112864" bIns="56432" anchor="ctr"/>
          <a:lstStyle/>
          <a:p>
            <a:pPr algn="ctr"/>
            <a:endParaRPr lang="zh-CN" altLang="en-US">
              <a:solidFill>
                <a:srgbClr val="FFFFFF"/>
              </a:solidFill>
              <a:latin typeface="宋体" panose="02010600030101010101" pitchFamily="2" charset="-122"/>
              <a:sym typeface="宋体" panose="02010600030101010101" pitchFamily="2" charset="-122"/>
            </a:endParaRPr>
          </a:p>
        </p:txBody>
      </p:sp>
      <p:sp>
        <p:nvSpPr>
          <p:cNvPr id="109572" name="矩形 28"/>
          <p:cNvSpPr>
            <a:spLocks noChangeArrowheads="1"/>
          </p:cNvSpPr>
          <p:nvPr/>
        </p:nvSpPr>
        <p:spPr bwMode="auto">
          <a:xfrm>
            <a:off x="10583" y="6264139"/>
            <a:ext cx="12179830" cy="125441"/>
          </a:xfrm>
          <a:prstGeom prst="rect">
            <a:avLst/>
          </a:prstGeom>
          <a:solidFill>
            <a:srgbClr val="595959"/>
          </a:solidFill>
          <a:ln w="9525">
            <a:noFill/>
            <a:miter lim="800000"/>
          </a:ln>
        </p:spPr>
        <p:txBody>
          <a:bodyPr lIns="112864" tIns="56432" rIns="112864" bIns="56432" anchor="ctr"/>
          <a:lstStyle/>
          <a:p>
            <a:pPr algn="ctr"/>
            <a:endParaRPr lang="zh-CN" altLang="en-US">
              <a:solidFill>
                <a:srgbClr val="FFFFFF"/>
              </a:solidFill>
              <a:latin typeface="宋体" panose="02010600030101010101" pitchFamily="2" charset="-122"/>
              <a:sym typeface="宋体" panose="02010600030101010101" pitchFamily="2" charset="-122"/>
            </a:endParaRPr>
          </a:p>
        </p:txBody>
      </p:sp>
      <p:sp>
        <p:nvSpPr>
          <p:cNvPr id="109573" name="矩形 3"/>
          <p:cNvSpPr>
            <a:spLocks noChangeArrowheads="1"/>
          </p:cNvSpPr>
          <p:nvPr/>
        </p:nvSpPr>
        <p:spPr bwMode="auto">
          <a:xfrm>
            <a:off x="10918463" y="900321"/>
            <a:ext cx="1271950" cy="431900"/>
          </a:xfrm>
          <a:prstGeom prst="rect">
            <a:avLst/>
          </a:prstGeom>
          <a:solidFill>
            <a:srgbClr val="002060"/>
          </a:solidFill>
          <a:ln w="9525">
            <a:noFill/>
            <a:miter lim="800000"/>
          </a:ln>
        </p:spPr>
        <p:txBody>
          <a:bodyPr lIns="112864" tIns="56432" rIns="112864" bIns="56432" anchor="ctr"/>
          <a:lstStyle/>
          <a:p>
            <a:pPr algn="ctr"/>
            <a:fld id="{3C2A1EB9-9779-4944-8B2C-1088BD6C51C2}" type="slidenum">
              <a:rPr lang="zh-CN" altLang="zh-CN" b="1">
                <a:solidFill>
                  <a:srgbClr val="FFFFFF"/>
                </a:solidFill>
                <a:ea typeface="方正兰亭细黑_GBK"/>
                <a:cs typeface="方正兰亭细黑_GBK"/>
              </a:rPr>
              <a:pPr algn="ctr"/>
              <a:t>48</a:t>
            </a:fld>
            <a:endParaRPr lang="zh-CN" altLang="zh-CN" b="1">
              <a:solidFill>
                <a:srgbClr val="FFFFFF"/>
              </a:solidFill>
              <a:ea typeface="方正兰亭细黑_GBK"/>
              <a:cs typeface="方正兰亭细黑_GBK"/>
            </a:endParaRPr>
          </a:p>
        </p:txBody>
      </p:sp>
      <p:sp>
        <p:nvSpPr>
          <p:cNvPr id="109574" name="矩形 4"/>
          <p:cNvSpPr>
            <a:spLocks noChangeArrowheads="1"/>
          </p:cNvSpPr>
          <p:nvPr/>
        </p:nvSpPr>
        <p:spPr bwMode="auto">
          <a:xfrm>
            <a:off x="10810527" y="900321"/>
            <a:ext cx="74074" cy="431900"/>
          </a:xfrm>
          <a:prstGeom prst="rect">
            <a:avLst/>
          </a:prstGeom>
          <a:solidFill>
            <a:srgbClr val="002060"/>
          </a:solidFill>
          <a:ln w="9525">
            <a:noFill/>
            <a:miter lim="800000"/>
          </a:ln>
        </p:spPr>
        <p:txBody>
          <a:bodyPr lIns="112864" tIns="56432" rIns="112864" bIns="56432" anchor="ctr"/>
          <a:lstStyle/>
          <a:p>
            <a:pPr algn="ctr"/>
            <a:endParaRPr lang="zh-CN" altLang="zh-CN">
              <a:solidFill>
                <a:srgbClr val="FFFFFF"/>
              </a:solidFill>
              <a:ea typeface="方正兰亭细黑_GBK"/>
              <a:cs typeface="方正兰亭细黑_GBK"/>
            </a:endParaRPr>
          </a:p>
        </p:txBody>
      </p:sp>
      <p:sp>
        <p:nvSpPr>
          <p:cNvPr id="109575" name="矩形 5"/>
          <p:cNvSpPr>
            <a:spLocks noChangeArrowheads="1"/>
          </p:cNvSpPr>
          <p:nvPr/>
        </p:nvSpPr>
        <p:spPr bwMode="auto">
          <a:xfrm>
            <a:off x="10711057" y="1103569"/>
            <a:ext cx="63492" cy="225478"/>
          </a:xfrm>
          <a:prstGeom prst="rect">
            <a:avLst/>
          </a:prstGeom>
          <a:solidFill>
            <a:srgbClr val="002060"/>
          </a:solidFill>
          <a:ln w="9525">
            <a:noFill/>
            <a:miter lim="800000"/>
          </a:ln>
        </p:spPr>
        <p:txBody>
          <a:bodyPr lIns="112864" tIns="56432" rIns="112864" bIns="56432" anchor="ctr"/>
          <a:lstStyle/>
          <a:p>
            <a:pPr algn="ctr"/>
            <a:endParaRPr lang="zh-CN" altLang="zh-CN">
              <a:solidFill>
                <a:srgbClr val="FFFFFF"/>
              </a:solidFill>
              <a:ea typeface="方正兰亭细黑_GBK"/>
              <a:cs typeface="方正兰亭细黑_GBK"/>
            </a:endParaRPr>
          </a:p>
        </p:txBody>
      </p:sp>
      <p:grpSp>
        <p:nvGrpSpPr>
          <p:cNvPr id="2" name="组合 44"/>
          <p:cNvGrpSpPr/>
          <p:nvPr/>
        </p:nvGrpSpPr>
        <p:grpSpPr bwMode="auto">
          <a:xfrm>
            <a:off x="334390" y="109564"/>
            <a:ext cx="9072754" cy="1214718"/>
            <a:chOff x="546100" y="-184150"/>
            <a:chExt cx="6424281" cy="1214438"/>
          </a:xfrm>
        </p:grpSpPr>
        <p:grpSp>
          <p:nvGrpSpPr>
            <p:cNvPr id="3" name="Group 16"/>
            <p:cNvGrpSpPr/>
            <p:nvPr/>
          </p:nvGrpSpPr>
          <p:grpSpPr bwMode="auto">
            <a:xfrm>
              <a:off x="546100" y="-184150"/>
              <a:ext cx="4221415" cy="1214438"/>
              <a:chOff x="0" y="0"/>
              <a:chExt cx="4221131" cy="1217711"/>
            </a:xfrm>
          </p:grpSpPr>
          <p:grpSp>
            <p:nvGrpSpPr>
              <p:cNvPr id="4" name="Group 17"/>
              <p:cNvGrpSpPr/>
              <p:nvPr/>
            </p:nvGrpSpPr>
            <p:grpSpPr bwMode="auto">
              <a:xfrm>
                <a:off x="0" y="0"/>
                <a:ext cx="2653548" cy="1217711"/>
                <a:chOff x="0" y="0"/>
                <a:chExt cx="2653548" cy="1217711"/>
              </a:xfrm>
            </p:grpSpPr>
            <p:sp>
              <p:nvSpPr>
                <p:cNvPr id="109598" name="椭圆 30"/>
                <p:cNvSpPr>
                  <a:spLocks noChangeArrowheads="1"/>
                </p:cNvSpPr>
                <p:nvPr/>
              </p:nvSpPr>
              <p:spPr bwMode="auto">
                <a:xfrm>
                  <a:off x="0" y="618546"/>
                  <a:ext cx="620731" cy="599165"/>
                </a:xfrm>
                <a:prstGeom prst="ellipse">
                  <a:avLst/>
                </a:prstGeom>
                <a:solidFill>
                  <a:srgbClr val="FFC000"/>
                </a:solidFill>
                <a:ln w="9525">
                  <a:noFill/>
                  <a:round/>
                </a:ln>
              </p:spPr>
              <p:txBody>
                <a:bodyPr anchor="ctr"/>
                <a:lstStyle/>
                <a:p>
                  <a:pPr algn="ctr"/>
                  <a:endParaRPr lang="zh-CN" altLang="zh-CN" sz="1400">
                    <a:solidFill>
                      <a:srgbClr val="FFFFFF"/>
                    </a:solidFill>
                    <a:latin typeface="宋体" panose="02010600030101010101" pitchFamily="2" charset="-122"/>
                    <a:sym typeface="宋体" panose="02010600030101010101" pitchFamily="2" charset="-122"/>
                  </a:endParaRPr>
                </a:p>
              </p:txBody>
            </p:sp>
            <p:sp>
              <p:nvSpPr>
                <p:cNvPr id="109599" name="TextBox 31"/>
                <p:cNvSpPr>
                  <a:spLocks noChangeArrowheads="1"/>
                </p:cNvSpPr>
                <p:nvPr/>
              </p:nvSpPr>
              <p:spPr bwMode="auto">
                <a:xfrm>
                  <a:off x="103613" y="0"/>
                  <a:ext cx="2549935" cy="1126152"/>
                </a:xfrm>
                <a:prstGeom prst="rect">
                  <a:avLst/>
                </a:prstGeom>
                <a:noFill/>
                <a:ln w="9525">
                  <a:noFill/>
                  <a:miter lim="800000"/>
                </a:ln>
              </p:spPr>
              <p:txBody>
                <a:bodyPr>
                  <a:spAutoFit/>
                </a:bodyPr>
                <a:lstStyle/>
                <a:p>
                  <a:endParaRPr lang="zh-CN" altLang="en-US" sz="6700" dirty="0">
                    <a:solidFill>
                      <a:srgbClr val="000000"/>
                    </a:solidFill>
                    <a:sym typeface="Calibri" panose="020F0502020204030204" pitchFamily="34" charset="0"/>
                  </a:endParaRPr>
                </a:p>
              </p:txBody>
            </p:sp>
          </p:grpSp>
          <p:sp>
            <p:nvSpPr>
              <p:cNvPr id="109597" name="直接连接符 21"/>
              <p:cNvSpPr>
                <a:spLocks noChangeShapeType="1"/>
              </p:cNvSpPr>
              <p:nvPr/>
            </p:nvSpPr>
            <p:spPr bwMode="auto">
              <a:xfrm>
                <a:off x="620731" y="1024061"/>
                <a:ext cx="3600400" cy="1"/>
              </a:xfrm>
              <a:prstGeom prst="line">
                <a:avLst/>
              </a:prstGeom>
              <a:noFill/>
              <a:ln w="19050">
                <a:solidFill>
                  <a:srgbClr val="002060"/>
                </a:solidFill>
                <a:bevel/>
              </a:ln>
            </p:spPr>
            <p:txBody>
              <a:bodyPr/>
              <a:lstStyle/>
              <a:p>
                <a:endParaRPr lang="zh-CN" altLang="en-US"/>
              </a:p>
            </p:txBody>
          </p:sp>
        </p:grpSp>
        <p:sp>
          <p:nvSpPr>
            <p:cNvPr id="109595" name="TextBox 22"/>
            <p:cNvSpPr>
              <a:spLocks noChangeArrowheads="1"/>
            </p:cNvSpPr>
            <p:nvPr/>
          </p:nvSpPr>
          <p:spPr bwMode="auto">
            <a:xfrm>
              <a:off x="2049275" y="449231"/>
              <a:ext cx="4921106" cy="476944"/>
            </a:xfrm>
            <a:prstGeom prst="rect">
              <a:avLst/>
            </a:prstGeom>
            <a:noFill/>
            <a:ln w="9525">
              <a:noFill/>
              <a:miter lim="800000"/>
            </a:ln>
          </p:spPr>
          <p:txBody>
            <a:bodyPr>
              <a:spAutoFit/>
            </a:bodyPr>
            <a:lstStyle/>
            <a:p>
              <a:r>
                <a:rPr lang="zh-CN" altLang="en-US" sz="2500" b="1" dirty="0">
                  <a:solidFill>
                    <a:srgbClr val="262626"/>
                  </a:solidFill>
                  <a:latin typeface="微软雅黑" panose="020B0503020204020204" pitchFamily="34" charset="-122"/>
                  <a:ea typeface="微软雅黑" panose="020B0503020204020204" pitchFamily="34" charset="-122"/>
                  <a:sym typeface="微软雅黑" panose="020B0503020204020204" pitchFamily="34" charset="-122"/>
                </a:rPr>
                <a:t>直连接口设计原则</a:t>
              </a:r>
            </a:p>
          </p:txBody>
        </p:sp>
      </p:grpSp>
      <p:sp>
        <p:nvSpPr>
          <p:cNvPr id="35" name="TextBox 31"/>
          <p:cNvSpPr/>
          <p:nvPr/>
        </p:nvSpPr>
        <p:spPr>
          <a:xfrm>
            <a:off x="95321" y="140472"/>
            <a:ext cx="2831946" cy="1483572"/>
          </a:xfrm>
          <a:prstGeom prst="rect">
            <a:avLst/>
          </a:prstGeom>
          <a:noFill/>
          <a:ln w="9525">
            <a:noFill/>
          </a:ln>
        </p:spPr>
        <p:txBody>
          <a:bodyPr wrap="square" lIns="112864" tIns="56432" rIns="112864" bIns="56432">
            <a:spAutoFit/>
          </a:bodyPr>
          <a:lstStyle/>
          <a:p>
            <a:pPr lvl="0" eaLnBrk="1" hangingPunct="1"/>
            <a:r>
              <a:rPr lang="en-US" altLang="zh-CN" sz="8900" b="1" dirty="0" smtClean="0">
                <a:solidFill>
                  <a:srgbClr val="002060"/>
                </a:solidFill>
                <a:latin typeface="Times New Roman" panose="02020603050405020304" pitchFamily="18" charset="0"/>
                <a:sym typeface="Times New Roman" panose="02020603050405020304" pitchFamily="18" charset="0"/>
              </a:rPr>
              <a:t>1.</a:t>
            </a:r>
            <a:r>
              <a:rPr lang="en-US" altLang="zh-CN" sz="6700" b="1" dirty="0" smtClean="0">
                <a:solidFill>
                  <a:srgbClr val="002060"/>
                </a:solidFill>
                <a:latin typeface="Times New Roman" panose="02020603050405020304" pitchFamily="18" charset="0"/>
                <a:sym typeface="Times New Roman" panose="02020603050405020304" pitchFamily="18" charset="0"/>
              </a:rPr>
              <a:t>10</a:t>
            </a:r>
            <a:r>
              <a:rPr lang="en-US" altLang="zh-CN" sz="5900" b="1" dirty="0" smtClean="0">
                <a:solidFill>
                  <a:srgbClr val="002060"/>
                </a:solidFill>
                <a:latin typeface="Times New Roman" panose="02020603050405020304" pitchFamily="18" charset="0"/>
                <a:sym typeface="Times New Roman" panose="02020603050405020304" pitchFamily="18" charset="0"/>
              </a:rPr>
              <a:t>.2</a:t>
            </a:r>
            <a:endParaRPr lang="zh-CN" altLang="en-US" sz="5900" dirty="0">
              <a:sym typeface="Calibri" panose="020F0502020204030204" pitchFamily="34" charset="0"/>
            </a:endParaRPr>
          </a:p>
        </p:txBody>
      </p:sp>
      <p:sp>
        <p:nvSpPr>
          <p:cNvPr id="42" name="Rectangle 11"/>
          <p:cNvSpPr>
            <a:spLocks noChangeArrowheads="1"/>
          </p:cNvSpPr>
          <p:nvPr/>
        </p:nvSpPr>
        <p:spPr bwMode="auto">
          <a:xfrm>
            <a:off x="1109463" y="1350209"/>
            <a:ext cx="7988852" cy="417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28247" tIns="0" rIns="228247" bIns="0" anchor="ctr"/>
          <a:lstStyle>
            <a:lvl1pPr>
              <a:defRPr>
                <a:solidFill>
                  <a:schemeClr val="tx1"/>
                </a:solidFill>
                <a:latin typeface="Arial" pitchFamily="34" charset="0"/>
                <a:ea typeface="宋体" pitchFamily="2" charset="-122"/>
              </a:defRPr>
            </a:lvl1pPr>
            <a:lvl2pPr>
              <a:defRPr>
                <a:solidFill>
                  <a:schemeClr val="tx1"/>
                </a:solidFill>
                <a:latin typeface="Arial" pitchFamily="34" charset="0"/>
                <a:ea typeface="宋体" pitchFamily="2" charset="-122"/>
              </a:defRPr>
            </a:lvl2pPr>
            <a:lvl3pPr>
              <a:defRPr>
                <a:solidFill>
                  <a:schemeClr val="tx1"/>
                </a:solidFill>
                <a:latin typeface="Arial" pitchFamily="34" charset="0"/>
                <a:ea typeface="宋体" pitchFamily="2" charset="-122"/>
              </a:defRPr>
            </a:lvl3pPr>
            <a:lvl4pPr>
              <a:defRPr>
                <a:solidFill>
                  <a:schemeClr val="tx1"/>
                </a:solidFill>
                <a:latin typeface="Arial" pitchFamily="34" charset="0"/>
                <a:ea typeface="宋体" pitchFamily="2" charset="-122"/>
              </a:defRPr>
            </a:lvl4pPr>
            <a:lvl5pPr>
              <a:defRPr>
                <a:solidFill>
                  <a:schemeClr val="tx1"/>
                </a:solidFill>
                <a:latin typeface="Arial" pitchFamily="34" charset="0"/>
                <a:ea typeface="宋体" pitchFamily="2" charset="-122"/>
              </a:defRPr>
            </a:lvl5pPr>
            <a:lvl6pPr eaLnBrk="0" fontAlgn="base" hangingPunct="0">
              <a:spcBef>
                <a:spcPct val="0"/>
              </a:spcBef>
              <a:spcAft>
                <a:spcPct val="0"/>
              </a:spcAft>
              <a:defRPr>
                <a:solidFill>
                  <a:schemeClr val="tx1"/>
                </a:solidFill>
                <a:latin typeface="Arial" pitchFamily="34" charset="0"/>
                <a:ea typeface="宋体" pitchFamily="2" charset="-122"/>
              </a:defRPr>
            </a:lvl6pPr>
            <a:lvl7pPr eaLnBrk="0" fontAlgn="base" hangingPunct="0">
              <a:spcBef>
                <a:spcPct val="0"/>
              </a:spcBef>
              <a:spcAft>
                <a:spcPct val="0"/>
              </a:spcAft>
              <a:defRPr>
                <a:solidFill>
                  <a:schemeClr val="tx1"/>
                </a:solidFill>
                <a:latin typeface="Arial" pitchFamily="34" charset="0"/>
                <a:ea typeface="宋体" pitchFamily="2" charset="-122"/>
              </a:defRPr>
            </a:lvl7pPr>
            <a:lvl8pPr eaLnBrk="0" fontAlgn="base" hangingPunct="0">
              <a:spcBef>
                <a:spcPct val="0"/>
              </a:spcBef>
              <a:spcAft>
                <a:spcPct val="0"/>
              </a:spcAft>
              <a:defRPr>
                <a:solidFill>
                  <a:schemeClr val="tx1"/>
                </a:solidFill>
                <a:latin typeface="Arial" pitchFamily="34" charset="0"/>
                <a:ea typeface="宋体" pitchFamily="2" charset="-122"/>
              </a:defRPr>
            </a:lvl8pPr>
            <a:lvl9pPr eaLnBrk="0" fontAlgn="base" hangingPunct="0">
              <a:spcBef>
                <a:spcPct val="0"/>
              </a:spcBef>
              <a:spcAft>
                <a:spcPct val="0"/>
              </a:spcAft>
              <a:defRPr>
                <a:solidFill>
                  <a:schemeClr val="tx1"/>
                </a:solidFill>
                <a:latin typeface="Arial" pitchFamily="34" charset="0"/>
                <a:ea typeface="宋体" pitchFamily="2" charset="-122"/>
              </a:defRPr>
            </a:lvl9pPr>
          </a:lstStyle>
          <a:p>
            <a:pPr>
              <a:lnSpc>
                <a:spcPct val="90000"/>
              </a:lnSpc>
              <a:spcAft>
                <a:spcPct val="35000"/>
              </a:spcAft>
            </a:pPr>
            <a:r>
              <a:rPr lang="zh-CN" altLang="en-US" b="1">
                <a:solidFill>
                  <a:srgbClr val="FFFFFF"/>
                </a:solidFill>
                <a:latin typeface="微软雅黑" pitchFamily="34" charset="-122"/>
                <a:ea typeface="微软雅黑" pitchFamily="34" charset="-122"/>
                <a:sym typeface="微软雅黑" pitchFamily="34" charset="-122"/>
              </a:rPr>
              <a:t>模式一:会员所属的系统参与者均使用关联的大额支付系统直接参与者清算账户进行资金清算。</a:t>
            </a:r>
          </a:p>
        </p:txBody>
      </p:sp>
      <p:grpSp>
        <p:nvGrpSpPr>
          <p:cNvPr id="27" name="Group 13"/>
          <p:cNvGrpSpPr>
            <a:grpSpLocks/>
          </p:cNvGrpSpPr>
          <p:nvPr/>
        </p:nvGrpSpPr>
        <p:grpSpPr bwMode="auto">
          <a:xfrm>
            <a:off x="913971" y="1599105"/>
            <a:ext cx="10425961" cy="2550769"/>
            <a:chOff x="2942" y="614032"/>
            <a:chExt cx="7820826" cy="2719390"/>
          </a:xfrm>
        </p:grpSpPr>
        <p:sp>
          <p:nvSpPr>
            <p:cNvPr id="28" name="Rectangle 14"/>
            <p:cNvSpPr>
              <a:spLocks noChangeArrowheads="1"/>
            </p:cNvSpPr>
            <p:nvPr/>
          </p:nvSpPr>
          <p:spPr bwMode="auto">
            <a:xfrm>
              <a:off x="2942" y="614032"/>
              <a:ext cx="1769417" cy="503846"/>
            </a:xfrm>
            <a:prstGeom prst="rect">
              <a:avLst/>
            </a:prstGeom>
            <a:solidFill>
              <a:srgbClr val="5B9BD5"/>
            </a:solidFill>
            <a:ln w="12700" cap="flat" cmpd="sng">
              <a:solidFill>
                <a:srgbClr val="5B9BD5"/>
              </a:solidFill>
              <a:miter lim="800000"/>
              <a:headEnd/>
              <a:tailEnd/>
            </a:ln>
          </p:spPr>
          <p:txBody>
            <a:bodyPr/>
            <a:lstStyle/>
            <a:p>
              <a:endParaRPr lang="zh-CN" altLang="en-US"/>
            </a:p>
          </p:txBody>
        </p:sp>
        <p:sp>
          <p:nvSpPr>
            <p:cNvPr id="29" name="Rectangle 15"/>
            <p:cNvSpPr>
              <a:spLocks noChangeArrowheads="1"/>
            </p:cNvSpPr>
            <p:nvPr/>
          </p:nvSpPr>
          <p:spPr bwMode="auto">
            <a:xfrm>
              <a:off x="2942" y="614032"/>
              <a:ext cx="1769417" cy="50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77800" tIns="101600" rIns="177800" bIns="101600" anchor="ctr"/>
            <a:lstStyle>
              <a:lvl1pPr>
                <a:defRPr>
                  <a:solidFill>
                    <a:schemeClr val="tx1"/>
                  </a:solidFill>
                  <a:latin typeface="Arial" pitchFamily="34" charset="0"/>
                  <a:ea typeface="宋体" pitchFamily="2" charset="-122"/>
                </a:defRPr>
              </a:lvl1pPr>
              <a:lvl2pPr>
                <a:defRPr>
                  <a:solidFill>
                    <a:schemeClr val="tx1"/>
                  </a:solidFill>
                  <a:latin typeface="Arial" pitchFamily="34" charset="0"/>
                  <a:ea typeface="宋体" pitchFamily="2" charset="-122"/>
                </a:defRPr>
              </a:lvl2pPr>
              <a:lvl3pPr>
                <a:defRPr>
                  <a:solidFill>
                    <a:schemeClr val="tx1"/>
                  </a:solidFill>
                  <a:latin typeface="Arial" pitchFamily="34" charset="0"/>
                  <a:ea typeface="宋体" pitchFamily="2" charset="-122"/>
                </a:defRPr>
              </a:lvl3pPr>
              <a:lvl4pPr>
                <a:defRPr>
                  <a:solidFill>
                    <a:schemeClr val="tx1"/>
                  </a:solidFill>
                  <a:latin typeface="Arial" pitchFamily="34" charset="0"/>
                  <a:ea typeface="宋体" pitchFamily="2" charset="-122"/>
                </a:defRPr>
              </a:lvl4pPr>
              <a:lvl5pPr>
                <a:defRPr>
                  <a:solidFill>
                    <a:schemeClr val="tx1"/>
                  </a:solidFill>
                  <a:latin typeface="Arial" pitchFamily="34" charset="0"/>
                  <a:ea typeface="宋体" pitchFamily="2" charset="-122"/>
                </a:defRPr>
              </a:lvl5pPr>
              <a:lvl6pPr eaLnBrk="0" fontAlgn="base" hangingPunct="0">
                <a:spcBef>
                  <a:spcPct val="0"/>
                </a:spcBef>
                <a:spcAft>
                  <a:spcPct val="0"/>
                </a:spcAft>
                <a:defRPr>
                  <a:solidFill>
                    <a:schemeClr val="tx1"/>
                  </a:solidFill>
                  <a:latin typeface="Arial" pitchFamily="34" charset="0"/>
                  <a:ea typeface="宋体" pitchFamily="2" charset="-122"/>
                </a:defRPr>
              </a:lvl6pPr>
              <a:lvl7pPr eaLnBrk="0" fontAlgn="base" hangingPunct="0">
                <a:spcBef>
                  <a:spcPct val="0"/>
                </a:spcBef>
                <a:spcAft>
                  <a:spcPct val="0"/>
                </a:spcAft>
                <a:defRPr>
                  <a:solidFill>
                    <a:schemeClr val="tx1"/>
                  </a:solidFill>
                  <a:latin typeface="Arial" pitchFamily="34" charset="0"/>
                  <a:ea typeface="宋体" pitchFamily="2" charset="-122"/>
                </a:defRPr>
              </a:lvl7pPr>
              <a:lvl8pPr eaLnBrk="0" fontAlgn="base" hangingPunct="0">
                <a:spcBef>
                  <a:spcPct val="0"/>
                </a:spcBef>
                <a:spcAft>
                  <a:spcPct val="0"/>
                </a:spcAft>
                <a:defRPr>
                  <a:solidFill>
                    <a:schemeClr val="tx1"/>
                  </a:solidFill>
                  <a:latin typeface="Arial" pitchFamily="34" charset="0"/>
                  <a:ea typeface="宋体" pitchFamily="2" charset="-122"/>
                </a:defRPr>
              </a:lvl8pPr>
              <a:lvl9pPr eaLnBrk="0" fontAlgn="base" hangingPunct="0">
                <a:spcBef>
                  <a:spcPct val="0"/>
                </a:spcBef>
                <a:spcAft>
                  <a:spcPct val="0"/>
                </a:spcAft>
                <a:defRPr>
                  <a:solidFill>
                    <a:schemeClr val="tx1"/>
                  </a:solidFill>
                  <a:latin typeface="Arial" pitchFamily="34" charset="0"/>
                  <a:ea typeface="宋体" pitchFamily="2" charset="-122"/>
                </a:defRPr>
              </a:lvl9pPr>
            </a:lstStyle>
            <a:p>
              <a:pPr algn="ctr">
                <a:lnSpc>
                  <a:spcPct val="90000"/>
                </a:lnSpc>
                <a:spcAft>
                  <a:spcPct val="35000"/>
                </a:spcAft>
              </a:pPr>
              <a:r>
                <a:rPr lang="zh-CN" altLang="en-US" sz="2400" b="1" dirty="0">
                  <a:solidFill>
                    <a:srgbClr val="262626"/>
                  </a:solidFill>
                  <a:latin typeface="微软雅黑" pitchFamily="34" charset="-122"/>
                  <a:ea typeface="微软雅黑" pitchFamily="34" charset="-122"/>
                  <a:sym typeface="微软雅黑" pitchFamily="34" charset="-122"/>
                </a:rPr>
                <a:t>一点接入</a:t>
              </a:r>
              <a:endParaRPr lang="zh-CN" altLang="en-US" sz="2400" dirty="0"/>
            </a:p>
          </p:txBody>
        </p:sp>
        <p:sp>
          <p:nvSpPr>
            <p:cNvPr id="30" name="Rectangle 16"/>
            <p:cNvSpPr>
              <a:spLocks noChangeArrowheads="1"/>
            </p:cNvSpPr>
            <p:nvPr/>
          </p:nvSpPr>
          <p:spPr bwMode="auto">
            <a:xfrm>
              <a:off x="2942" y="1148413"/>
              <a:ext cx="1769417" cy="2185009"/>
            </a:xfrm>
            <a:prstGeom prst="rect">
              <a:avLst/>
            </a:prstGeom>
            <a:solidFill>
              <a:srgbClr val="D1DEEF">
                <a:alpha val="89000"/>
              </a:srgbClr>
            </a:solidFill>
            <a:ln w="12700" cap="flat" cmpd="sng">
              <a:solidFill>
                <a:srgbClr val="D1DEEF">
                  <a:alpha val="87999"/>
                </a:srgbClr>
              </a:solidFill>
              <a:miter lim="800000"/>
              <a:headEnd/>
              <a:tailEnd/>
            </a:ln>
          </p:spPr>
          <p:txBody>
            <a:bodyPr/>
            <a:lstStyle/>
            <a:p>
              <a:endParaRPr lang="zh-CN" altLang="en-US"/>
            </a:p>
          </p:txBody>
        </p:sp>
        <p:sp>
          <p:nvSpPr>
            <p:cNvPr id="32" name="Rectangle 17"/>
            <p:cNvSpPr>
              <a:spLocks noChangeArrowheads="1"/>
            </p:cNvSpPr>
            <p:nvPr/>
          </p:nvSpPr>
          <p:spPr bwMode="auto">
            <a:xfrm>
              <a:off x="2942" y="1148413"/>
              <a:ext cx="1769417" cy="21850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4676" tIns="74676" rIns="99568" bIns="112014"/>
            <a:lstStyle>
              <a:lvl1pPr>
                <a:defRPr>
                  <a:solidFill>
                    <a:schemeClr val="tx1"/>
                  </a:solidFill>
                  <a:latin typeface="Arial" pitchFamily="34" charset="0"/>
                  <a:ea typeface="宋体" pitchFamily="2" charset="-122"/>
                </a:defRPr>
              </a:lvl1pPr>
              <a:lvl2pPr marL="114300" indent="-114300">
                <a:defRPr>
                  <a:solidFill>
                    <a:schemeClr val="tx1"/>
                  </a:solidFill>
                  <a:latin typeface="Arial" pitchFamily="34" charset="0"/>
                  <a:ea typeface="宋体" pitchFamily="2" charset="-122"/>
                </a:defRPr>
              </a:lvl2pPr>
              <a:lvl3pPr>
                <a:defRPr>
                  <a:solidFill>
                    <a:schemeClr val="tx1"/>
                  </a:solidFill>
                  <a:latin typeface="Arial" pitchFamily="34" charset="0"/>
                  <a:ea typeface="宋体" pitchFamily="2" charset="-122"/>
                </a:defRPr>
              </a:lvl3pPr>
              <a:lvl4pPr>
                <a:defRPr>
                  <a:solidFill>
                    <a:schemeClr val="tx1"/>
                  </a:solidFill>
                  <a:latin typeface="Arial" pitchFamily="34" charset="0"/>
                  <a:ea typeface="宋体" pitchFamily="2" charset="-122"/>
                </a:defRPr>
              </a:lvl4pPr>
              <a:lvl5pPr>
                <a:defRPr>
                  <a:solidFill>
                    <a:schemeClr val="tx1"/>
                  </a:solidFill>
                  <a:latin typeface="Arial" pitchFamily="34" charset="0"/>
                  <a:ea typeface="宋体" pitchFamily="2" charset="-122"/>
                </a:defRPr>
              </a:lvl5pPr>
              <a:lvl6pPr eaLnBrk="0" fontAlgn="base" hangingPunct="0">
                <a:spcBef>
                  <a:spcPct val="0"/>
                </a:spcBef>
                <a:spcAft>
                  <a:spcPct val="0"/>
                </a:spcAft>
                <a:defRPr>
                  <a:solidFill>
                    <a:schemeClr val="tx1"/>
                  </a:solidFill>
                  <a:latin typeface="Arial" pitchFamily="34" charset="0"/>
                  <a:ea typeface="宋体" pitchFamily="2" charset="-122"/>
                </a:defRPr>
              </a:lvl6pPr>
              <a:lvl7pPr eaLnBrk="0" fontAlgn="base" hangingPunct="0">
                <a:spcBef>
                  <a:spcPct val="0"/>
                </a:spcBef>
                <a:spcAft>
                  <a:spcPct val="0"/>
                </a:spcAft>
                <a:defRPr>
                  <a:solidFill>
                    <a:schemeClr val="tx1"/>
                  </a:solidFill>
                  <a:latin typeface="Arial" pitchFamily="34" charset="0"/>
                  <a:ea typeface="宋体" pitchFamily="2" charset="-122"/>
                </a:defRPr>
              </a:lvl7pPr>
              <a:lvl8pPr eaLnBrk="0" fontAlgn="base" hangingPunct="0">
                <a:spcBef>
                  <a:spcPct val="0"/>
                </a:spcBef>
                <a:spcAft>
                  <a:spcPct val="0"/>
                </a:spcAft>
                <a:defRPr>
                  <a:solidFill>
                    <a:schemeClr val="tx1"/>
                  </a:solidFill>
                  <a:latin typeface="Arial" pitchFamily="34" charset="0"/>
                  <a:ea typeface="宋体" pitchFamily="2" charset="-122"/>
                </a:defRPr>
              </a:lvl8pPr>
              <a:lvl9pPr eaLnBrk="0" fontAlgn="base" hangingPunct="0">
                <a:spcBef>
                  <a:spcPct val="0"/>
                </a:spcBef>
                <a:spcAft>
                  <a:spcPct val="0"/>
                </a:spcAft>
                <a:defRPr>
                  <a:solidFill>
                    <a:schemeClr val="tx1"/>
                  </a:solidFill>
                  <a:latin typeface="Arial" pitchFamily="34" charset="0"/>
                  <a:ea typeface="宋体" pitchFamily="2" charset="-122"/>
                </a:defRPr>
              </a:lvl9pPr>
            </a:lstStyle>
            <a:p>
              <a:pPr lvl="1">
                <a:lnSpc>
                  <a:spcPct val="90000"/>
                </a:lnSpc>
                <a:spcAft>
                  <a:spcPct val="15000"/>
                </a:spcAft>
                <a:buFont typeface="Arial" pitchFamily="34" charset="0"/>
                <a:buChar char="•"/>
              </a:pPr>
              <a:r>
                <a:rPr lang="zh-CN" altLang="en-US" dirty="0">
                  <a:solidFill>
                    <a:srgbClr val="000000"/>
                  </a:solidFill>
                  <a:latin typeface="微软雅黑" pitchFamily="34" charset="-122"/>
                  <a:ea typeface="微软雅黑" pitchFamily="34" charset="-122"/>
                  <a:sym typeface="微软雅黑" pitchFamily="34" charset="-122"/>
                </a:rPr>
                <a:t>会员以法人为单位、采用物理集中方式一点接入票交所系统。</a:t>
              </a:r>
              <a:endParaRPr lang="zh-CN" altLang="en-US" dirty="0"/>
            </a:p>
          </p:txBody>
        </p:sp>
        <p:sp>
          <p:nvSpPr>
            <p:cNvPr id="33" name="Rectangle 18"/>
            <p:cNvSpPr>
              <a:spLocks noChangeArrowheads="1"/>
            </p:cNvSpPr>
            <p:nvPr/>
          </p:nvSpPr>
          <p:spPr bwMode="auto">
            <a:xfrm>
              <a:off x="2020078" y="614032"/>
              <a:ext cx="1769417" cy="503846"/>
            </a:xfrm>
            <a:prstGeom prst="rect">
              <a:avLst/>
            </a:prstGeom>
            <a:solidFill>
              <a:srgbClr val="5B9BD5"/>
            </a:solidFill>
            <a:ln w="12700" cap="flat" cmpd="sng">
              <a:solidFill>
                <a:srgbClr val="5B9BD5"/>
              </a:solidFill>
              <a:miter lim="800000"/>
              <a:headEnd/>
              <a:tailEnd/>
            </a:ln>
          </p:spPr>
          <p:txBody>
            <a:bodyPr/>
            <a:lstStyle/>
            <a:p>
              <a:endParaRPr lang="zh-CN" altLang="en-US"/>
            </a:p>
          </p:txBody>
        </p:sp>
        <p:sp>
          <p:nvSpPr>
            <p:cNvPr id="34" name="Rectangle 19"/>
            <p:cNvSpPr>
              <a:spLocks noChangeArrowheads="1"/>
            </p:cNvSpPr>
            <p:nvPr/>
          </p:nvSpPr>
          <p:spPr bwMode="auto">
            <a:xfrm>
              <a:off x="2020078" y="614032"/>
              <a:ext cx="1769417" cy="50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77800" tIns="101600" rIns="177800" bIns="101600" anchor="ctr"/>
            <a:lstStyle>
              <a:lvl1pPr>
                <a:defRPr>
                  <a:solidFill>
                    <a:schemeClr val="tx1"/>
                  </a:solidFill>
                  <a:latin typeface="Arial" pitchFamily="34" charset="0"/>
                  <a:ea typeface="宋体" pitchFamily="2" charset="-122"/>
                </a:defRPr>
              </a:lvl1pPr>
              <a:lvl2pPr>
                <a:defRPr>
                  <a:solidFill>
                    <a:schemeClr val="tx1"/>
                  </a:solidFill>
                  <a:latin typeface="Arial" pitchFamily="34" charset="0"/>
                  <a:ea typeface="宋体" pitchFamily="2" charset="-122"/>
                </a:defRPr>
              </a:lvl2pPr>
              <a:lvl3pPr>
                <a:defRPr>
                  <a:solidFill>
                    <a:schemeClr val="tx1"/>
                  </a:solidFill>
                  <a:latin typeface="Arial" pitchFamily="34" charset="0"/>
                  <a:ea typeface="宋体" pitchFamily="2" charset="-122"/>
                </a:defRPr>
              </a:lvl3pPr>
              <a:lvl4pPr>
                <a:defRPr>
                  <a:solidFill>
                    <a:schemeClr val="tx1"/>
                  </a:solidFill>
                  <a:latin typeface="Arial" pitchFamily="34" charset="0"/>
                  <a:ea typeface="宋体" pitchFamily="2" charset="-122"/>
                </a:defRPr>
              </a:lvl4pPr>
              <a:lvl5pPr>
                <a:defRPr>
                  <a:solidFill>
                    <a:schemeClr val="tx1"/>
                  </a:solidFill>
                  <a:latin typeface="Arial" pitchFamily="34" charset="0"/>
                  <a:ea typeface="宋体" pitchFamily="2" charset="-122"/>
                </a:defRPr>
              </a:lvl5pPr>
              <a:lvl6pPr eaLnBrk="0" fontAlgn="base" hangingPunct="0">
                <a:spcBef>
                  <a:spcPct val="0"/>
                </a:spcBef>
                <a:spcAft>
                  <a:spcPct val="0"/>
                </a:spcAft>
                <a:defRPr>
                  <a:solidFill>
                    <a:schemeClr val="tx1"/>
                  </a:solidFill>
                  <a:latin typeface="Arial" pitchFamily="34" charset="0"/>
                  <a:ea typeface="宋体" pitchFamily="2" charset="-122"/>
                </a:defRPr>
              </a:lvl6pPr>
              <a:lvl7pPr eaLnBrk="0" fontAlgn="base" hangingPunct="0">
                <a:spcBef>
                  <a:spcPct val="0"/>
                </a:spcBef>
                <a:spcAft>
                  <a:spcPct val="0"/>
                </a:spcAft>
                <a:defRPr>
                  <a:solidFill>
                    <a:schemeClr val="tx1"/>
                  </a:solidFill>
                  <a:latin typeface="Arial" pitchFamily="34" charset="0"/>
                  <a:ea typeface="宋体" pitchFamily="2" charset="-122"/>
                </a:defRPr>
              </a:lvl7pPr>
              <a:lvl8pPr eaLnBrk="0" fontAlgn="base" hangingPunct="0">
                <a:spcBef>
                  <a:spcPct val="0"/>
                </a:spcBef>
                <a:spcAft>
                  <a:spcPct val="0"/>
                </a:spcAft>
                <a:defRPr>
                  <a:solidFill>
                    <a:schemeClr val="tx1"/>
                  </a:solidFill>
                  <a:latin typeface="Arial" pitchFamily="34" charset="0"/>
                  <a:ea typeface="宋体" pitchFamily="2" charset="-122"/>
                </a:defRPr>
              </a:lvl8pPr>
              <a:lvl9pPr eaLnBrk="0" fontAlgn="base" hangingPunct="0">
                <a:spcBef>
                  <a:spcPct val="0"/>
                </a:spcBef>
                <a:spcAft>
                  <a:spcPct val="0"/>
                </a:spcAft>
                <a:defRPr>
                  <a:solidFill>
                    <a:schemeClr val="tx1"/>
                  </a:solidFill>
                  <a:latin typeface="Arial" pitchFamily="34" charset="0"/>
                  <a:ea typeface="宋体" pitchFamily="2" charset="-122"/>
                </a:defRPr>
              </a:lvl9pPr>
            </a:lstStyle>
            <a:p>
              <a:pPr algn="ctr">
                <a:lnSpc>
                  <a:spcPct val="90000"/>
                </a:lnSpc>
                <a:spcAft>
                  <a:spcPct val="35000"/>
                </a:spcAft>
              </a:pPr>
              <a:r>
                <a:rPr lang="zh-CN" altLang="en-US" sz="2400" b="1" dirty="0">
                  <a:solidFill>
                    <a:srgbClr val="262626"/>
                  </a:solidFill>
                  <a:latin typeface="微软雅黑" pitchFamily="34" charset="-122"/>
                  <a:ea typeface="微软雅黑" pitchFamily="34" charset="-122"/>
                  <a:sym typeface="微软雅黑" pitchFamily="34" charset="-122"/>
                </a:rPr>
                <a:t>自主选择</a:t>
              </a:r>
              <a:endParaRPr lang="zh-CN" altLang="en-US" sz="2400" dirty="0"/>
            </a:p>
          </p:txBody>
        </p:sp>
        <p:sp>
          <p:nvSpPr>
            <p:cNvPr id="36" name="Rectangle 20"/>
            <p:cNvSpPr>
              <a:spLocks noChangeArrowheads="1"/>
            </p:cNvSpPr>
            <p:nvPr/>
          </p:nvSpPr>
          <p:spPr bwMode="auto">
            <a:xfrm>
              <a:off x="2020078" y="1148413"/>
              <a:ext cx="1769417" cy="2185009"/>
            </a:xfrm>
            <a:prstGeom prst="rect">
              <a:avLst/>
            </a:prstGeom>
            <a:solidFill>
              <a:srgbClr val="D1DEEF">
                <a:alpha val="89000"/>
              </a:srgbClr>
            </a:solidFill>
            <a:ln w="12700" cap="flat" cmpd="sng">
              <a:solidFill>
                <a:srgbClr val="D1DEEF">
                  <a:alpha val="87999"/>
                </a:srgbClr>
              </a:solidFill>
              <a:miter lim="800000"/>
              <a:headEnd/>
              <a:tailEnd/>
            </a:ln>
          </p:spPr>
          <p:txBody>
            <a:bodyPr/>
            <a:lstStyle/>
            <a:p>
              <a:endParaRPr lang="zh-CN" altLang="en-US"/>
            </a:p>
          </p:txBody>
        </p:sp>
        <p:sp>
          <p:nvSpPr>
            <p:cNvPr id="37" name="Rectangle 21"/>
            <p:cNvSpPr>
              <a:spLocks noChangeArrowheads="1"/>
            </p:cNvSpPr>
            <p:nvPr/>
          </p:nvSpPr>
          <p:spPr bwMode="auto">
            <a:xfrm>
              <a:off x="2020078" y="1148413"/>
              <a:ext cx="1769417" cy="21850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4676" tIns="74676" rIns="99568" bIns="112014"/>
            <a:lstStyle>
              <a:lvl1pPr>
                <a:defRPr>
                  <a:solidFill>
                    <a:schemeClr val="tx1"/>
                  </a:solidFill>
                  <a:latin typeface="Arial" pitchFamily="34" charset="0"/>
                  <a:ea typeface="宋体" pitchFamily="2" charset="-122"/>
                </a:defRPr>
              </a:lvl1pPr>
              <a:lvl2pPr marL="114300" indent="-114300">
                <a:defRPr>
                  <a:solidFill>
                    <a:schemeClr val="tx1"/>
                  </a:solidFill>
                  <a:latin typeface="Arial" pitchFamily="34" charset="0"/>
                  <a:ea typeface="宋体" pitchFamily="2" charset="-122"/>
                </a:defRPr>
              </a:lvl2pPr>
              <a:lvl3pPr>
                <a:defRPr>
                  <a:solidFill>
                    <a:schemeClr val="tx1"/>
                  </a:solidFill>
                  <a:latin typeface="Arial" pitchFamily="34" charset="0"/>
                  <a:ea typeface="宋体" pitchFamily="2" charset="-122"/>
                </a:defRPr>
              </a:lvl3pPr>
              <a:lvl4pPr>
                <a:defRPr>
                  <a:solidFill>
                    <a:schemeClr val="tx1"/>
                  </a:solidFill>
                  <a:latin typeface="Arial" pitchFamily="34" charset="0"/>
                  <a:ea typeface="宋体" pitchFamily="2" charset="-122"/>
                </a:defRPr>
              </a:lvl4pPr>
              <a:lvl5pPr>
                <a:defRPr>
                  <a:solidFill>
                    <a:schemeClr val="tx1"/>
                  </a:solidFill>
                  <a:latin typeface="Arial" pitchFamily="34" charset="0"/>
                  <a:ea typeface="宋体" pitchFamily="2" charset="-122"/>
                </a:defRPr>
              </a:lvl5pPr>
              <a:lvl6pPr eaLnBrk="0" fontAlgn="base" hangingPunct="0">
                <a:spcBef>
                  <a:spcPct val="0"/>
                </a:spcBef>
                <a:spcAft>
                  <a:spcPct val="0"/>
                </a:spcAft>
                <a:defRPr>
                  <a:solidFill>
                    <a:schemeClr val="tx1"/>
                  </a:solidFill>
                  <a:latin typeface="Arial" pitchFamily="34" charset="0"/>
                  <a:ea typeface="宋体" pitchFamily="2" charset="-122"/>
                </a:defRPr>
              </a:lvl6pPr>
              <a:lvl7pPr eaLnBrk="0" fontAlgn="base" hangingPunct="0">
                <a:spcBef>
                  <a:spcPct val="0"/>
                </a:spcBef>
                <a:spcAft>
                  <a:spcPct val="0"/>
                </a:spcAft>
                <a:defRPr>
                  <a:solidFill>
                    <a:schemeClr val="tx1"/>
                  </a:solidFill>
                  <a:latin typeface="Arial" pitchFamily="34" charset="0"/>
                  <a:ea typeface="宋体" pitchFamily="2" charset="-122"/>
                </a:defRPr>
              </a:lvl7pPr>
              <a:lvl8pPr eaLnBrk="0" fontAlgn="base" hangingPunct="0">
                <a:spcBef>
                  <a:spcPct val="0"/>
                </a:spcBef>
                <a:spcAft>
                  <a:spcPct val="0"/>
                </a:spcAft>
                <a:defRPr>
                  <a:solidFill>
                    <a:schemeClr val="tx1"/>
                  </a:solidFill>
                  <a:latin typeface="Arial" pitchFamily="34" charset="0"/>
                  <a:ea typeface="宋体" pitchFamily="2" charset="-122"/>
                </a:defRPr>
              </a:lvl8pPr>
              <a:lvl9pPr eaLnBrk="0" fontAlgn="base" hangingPunct="0">
                <a:spcBef>
                  <a:spcPct val="0"/>
                </a:spcBef>
                <a:spcAft>
                  <a:spcPct val="0"/>
                </a:spcAft>
                <a:defRPr>
                  <a:solidFill>
                    <a:schemeClr val="tx1"/>
                  </a:solidFill>
                  <a:latin typeface="Arial" pitchFamily="34" charset="0"/>
                  <a:ea typeface="宋体" pitchFamily="2" charset="-122"/>
                </a:defRPr>
              </a:lvl9pPr>
            </a:lstStyle>
            <a:p>
              <a:pPr lvl="1">
                <a:lnSpc>
                  <a:spcPct val="90000"/>
                </a:lnSpc>
                <a:spcAft>
                  <a:spcPct val="15000"/>
                </a:spcAft>
                <a:buFont typeface="Arial" pitchFamily="34" charset="0"/>
                <a:buChar char="•"/>
              </a:pPr>
              <a:r>
                <a:rPr lang="zh-CN" altLang="en-US">
                  <a:solidFill>
                    <a:srgbClr val="000000"/>
                  </a:solidFill>
                  <a:latin typeface="微软雅黑" pitchFamily="34" charset="-122"/>
                  <a:ea typeface="微软雅黑" pitchFamily="34" charset="-122"/>
                  <a:sym typeface="微软雅黑" pitchFamily="34" charset="-122"/>
                </a:rPr>
                <a:t>会员可根据自身需要和自身系统建设实际情况选择接入票交所系统的方式。（</a:t>
              </a:r>
              <a:r>
                <a:rPr lang="en-US" altLang="zh-CN">
                  <a:solidFill>
                    <a:srgbClr val="000000"/>
                  </a:solidFill>
                  <a:latin typeface="微软雅黑" pitchFamily="34" charset="-122"/>
                  <a:ea typeface="微软雅黑" pitchFamily="34" charset="-122"/>
                  <a:sym typeface="微软雅黑" pitchFamily="34" charset="-122"/>
                </a:rPr>
                <a:t>4</a:t>
              </a:r>
              <a:r>
                <a:rPr lang="zh-CN" altLang="en-US">
                  <a:solidFill>
                    <a:srgbClr val="000000"/>
                  </a:solidFill>
                  <a:latin typeface="微软雅黑" pitchFamily="34" charset="-122"/>
                  <a:ea typeface="微软雅黑" pitchFamily="34" charset="-122"/>
                  <a:sym typeface="微软雅黑" pitchFamily="34" charset="-122"/>
                </a:rPr>
                <a:t>种接入模式）</a:t>
              </a:r>
              <a:endParaRPr lang="zh-CN" altLang="en-US"/>
            </a:p>
          </p:txBody>
        </p:sp>
        <p:sp>
          <p:nvSpPr>
            <p:cNvPr id="38" name="Rectangle 22"/>
            <p:cNvSpPr>
              <a:spLocks noChangeArrowheads="1"/>
            </p:cNvSpPr>
            <p:nvPr/>
          </p:nvSpPr>
          <p:spPr bwMode="auto">
            <a:xfrm>
              <a:off x="4037215" y="614032"/>
              <a:ext cx="1769417" cy="503846"/>
            </a:xfrm>
            <a:prstGeom prst="rect">
              <a:avLst/>
            </a:prstGeom>
            <a:solidFill>
              <a:srgbClr val="5B9BD5"/>
            </a:solidFill>
            <a:ln w="12700" cap="flat" cmpd="sng">
              <a:solidFill>
                <a:srgbClr val="5B9BD5"/>
              </a:solidFill>
              <a:miter lim="800000"/>
              <a:headEnd/>
              <a:tailEnd/>
            </a:ln>
          </p:spPr>
          <p:txBody>
            <a:bodyPr/>
            <a:lstStyle/>
            <a:p>
              <a:endParaRPr lang="zh-CN" altLang="en-US"/>
            </a:p>
          </p:txBody>
        </p:sp>
        <p:sp>
          <p:nvSpPr>
            <p:cNvPr id="39" name="Rectangle 23"/>
            <p:cNvSpPr>
              <a:spLocks noChangeArrowheads="1"/>
            </p:cNvSpPr>
            <p:nvPr/>
          </p:nvSpPr>
          <p:spPr bwMode="auto">
            <a:xfrm>
              <a:off x="4037215" y="614032"/>
              <a:ext cx="1769417" cy="50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77800" tIns="101600" rIns="177800" bIns="101600" anchor="ctr"/>
            <a:lstStyle>
              <a:lvl1pPr>
                <a:defRPr>
                  <a:solidFill>
                    <a:schemeClr val="tx1"/>
                  </a:solidFill>
                  <a:latin typeface="Arial" pitchFamily="34" charset="0"/>
                  <a:ea typeface="宋体" pitchFamily="2" charset="-122"/>
                </a:defRPr>
              </a:lvl1pPr>
              <a:lvl2pPr>
                <a:defRPr>
                  <a:solidFill>
                    <a:schemeClr val="tx1"/>
                  </a:solidFill>
                  <a:latin typeface="Arial" pitchFamily="34" charset="0"/>
                  <a:ea typeface="宋体" pitchFamily="2" charset="-122"/>
                </a:defRPr>
              </a:lvl2pPr>
              <a:lvl3pPr>
                <a:defRPr>
                  <a:solidFill>
                    <a:schemeClr val="tx1"/>
                  </a:solidFill>
                  <a:latin typeface="Arial" pitchFamily="34" charset="0"/>
                  <a:ea typeface="宋体" pitchFamily="2" charset="-122"/>
                </a:defRPr>
              </a:lvl3pPr>
              <a:lvl4pPr>
                <a:defRPr>
                  <a:solidFill>
                    <a:schemeClr val="tx1"/>
                  </a:solidFill>
                  <a:latin typeface="Arial" pitchFamily="34" charset="0"/>
                  <a:ea typeface="宋体" pitchFamily="2" charset="-122"/>
                </a:defRPr>
              </a:lvl4pPr>
              <a:lvl5pPr>
                <a:defRPr>
                  <a:solidFill>
                    <a:schemeClr val="tx1"/>
                  </a:solidFill>
                  <a:latin typeface="Arial" pitchFamily="34" charset="0"/>
                  <a:ea typeface="宋体" pitchFamily="2" charset="-122"/>
                </a:defRPr>
              </a:lvl5pPr>
              <a:lvl6pPr eaLnBrk="0" fontAlgn="base" hangingPunct="0">
                <a:spcBef>
                  <a:spcPct val="0"/>
                </a:spcBef>
                <a:spcAft>
                  <a:spcPct val="0"/>
                </a:spcAft>
                <a:defRPr>
                  <a:solidFill>
                    <a:schemeClr val="tx1"/>
                  </a:solidFill>
                  <a:latin typeface="Arial" pitchFamily="34" charset="0"/>
                  <a:ea typeface="宋体" pitchFamily="2" charset="-122"/>
                </a:defRPr>
              </a:lvl6pPr>
              <a:lvl7pPr eaLnBrk="0" fontAlgn="base" hangingPunct="0">
                <a:spcBef>
                  <a:spcPct val="0"/>
                </a:spcBef>
                <a:spcAft>
                  <a:spcPct val="0"/>
                </a:spcAft>
                <a:defRPr>
                  <a:solidFill>
                    <a:schemeClr val="tx1"/>
                  </a:solidFill>
                  <a:latin typeface="Arial" pitchFamily="34" charset="0"/>
                  <a:ea typeface="宋体" pitchFamily="2" charset="-122"/>
                </a:defRPr>
              </a:lvl7pPr>
              <a:lvl8pPr eaLnBrk="0" fontAlgn="base" hangingPunct="0">
                <a:spcBef>
                  <a:spcPct val="0"/>
                </a:spcBef>
                <a:spcAft>
                  <a:spcPct val="0"/>
                </a:spcAft>
                <a:defRPr>
                  <a:solidFill>
                    <a:schemeClr val="tx1"/>
                  </a:solidFill>
                  <a:latin typeface="Arial" pitchFamily="34" charset="0"/>
                  <a:ea typeface="宋体" pitchFamily="2" charset="-122"/>
                </a:defRPr>
              </a:lvl8pPr>
              <a:lvl9pPr eaLnBrk="0" fontAlgn="base" hangingPunct="0">
                <a:spcBef>
                  <a:spcPct val="0"/>
                </a:spcBef>
                <a:spcAft>
                  <a:spcPct val="0"/>
                </a:spcAft>
                <a:defRPr>
                  <a:solidFill>
                    <a:schemeClr val="tx1"/>
                  </a:solidFill>
                  <a:latin typeface="Arial" pitchFamily="34" charset="0"/>
                  <a:ea typeface="宋体" pitchFamily="2" charset="-122"/>
                </a:defRPr>
              </a:lvl9pPr>
            </a:lstStyle>
            <a:p>
              <a:pPr algn="ctr">
                <a:lnSpc>
                  <a:spcPct val="90000"/>
                </a:lnSpc>
                <a:spcAft>
                  <a:spcPct val="35000"/>
                </a:spcAft>
              </a:pPr>
              <a:r>
                <a:rPr lang="zh-CN" altLang="en-US" sz="2400" b="1">
                  <a:solidFill>
                    <a:srgbClr val="262626"/>
                  </a:solidFill>
                  <a:latin typeface="微软雅黑" pitchFamily="34" charset="-122"/>
                  <a:ea typeface="微软雅黑" pitchFamily="34" charset="-122"/>
                  <a:sym typeface="微软雅黑" pitchFamily="34" charset="-122"/>
                </a:rPr>
                <a:t>纸电统一</a:t>
              </a:r>
              <a:endParaRPr lang="zh-CN" altLang="en-US" sz="2400"/>
            </a:p>
          </p:txBody>
        </p:sp>
        <p:sp>
          <p:nvSpPr>
            <p:cNvPr id="40" name="Rectangle 24"/>
            <p:cNvSpPr>
              <a:spLocks noChangeArrowheads="1"/>
            </p:cNvSpPr>
            <p:nvPr/>
          </p:nvSpPr>
          <p:spPr bwMode="auto">
            <a:xfrm>
              <a:off x="4037215" y="1148413"/>
              <a:ext cx="1769417" cy="2185009"/>
            </a:xfrm>
            <a:prstGeom prst="rect">
              <a:avLst/>
            </a:prstGeom>
            <a:solidFill>
              <a:srgbClr val="D1DEEF">
                <a:alpha val="89000"/>
              </a:srgbClr>
            </a:solidFill>
            <a:ln w="12700" cap="flat" cmpd="sng">
              <a:solidFill>
                <a:srgbClr val="D1DEEF">
                  <a:alpha val="87999"/>
                </a:srgbClr>
              </a:solidFill>
              <a:miter lim="800000"/>
              <a:headEnd/>
              <a:tailEnd/>
            </a:ln>
          </p:spPr>
          <p:txBody>
            <a:bodyPr/>
            <a:lstStyle/>
            <a:p>
              <a:endParaRPr lang="zh-CN" altLang="en-US"/>
            </a:p>
          </p:txBody>
        </p:sp>
        <p:sp>
          <p:nvSpPr>
            <p:cNvPr id="41" name="Rectangle 25"/>
            <p:cNvSpPr>
              <a:spLocks noChangeArrowheads="1"/>
            </p:cNvSpPr>
            <p:nvPr/>
          </p:nvSpPr>
          <p:spPr bwMode="auto">
            <a:xfrm>
              <a:off x="4037215" y="1148413"/>
              <a:ext cx="1769417" cy="21850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4676" tIns="74676" rIns="99568" bIns="112014"/>
            <a:lstStyle>
              <a:lvl1pPr>
                <a:defRPr>
                  <a:solidFill>
                    <a:schemeClr val="tx1"/>
                  </a:solidFill>
                  <a:latin typeface="Arial" pitchFamily="34" charset="0"/>
                  <a:ea typeface="宋体" pitchFamily="2" charset="-122"/>
                </a:defRPr>
              </a:lvl1pPr>
              <a:lvl2pPr marL="114300" indent="-114300">
                <a:defRPr>
                  <a:solidFill>
                    <a:schemeClr val="tx1"/>
                  </a:solidFill>
                  <a:latin typeface="Arial" pitchFamily="34" charset="0"/>
                  <a:ea typeface="宋体" pitchFamily="2" charset="-122"/>
                </a:defRPr>
              </a:lvl2pPr>
              <a:lvl3pPr>
                <a:defRPr>
                  <a:solidFill>
                    <a:schemeClr val="tx1"/>
                  </a:solidFill>
                  <a:latin typeface="Arial" pitchFamily="34" charset="0"/>
                  <a:ea typeface="宋体" pitchFamily="2" charset="-122"/>
                </a:defRPr>
              </a:lvl3pPr>
              <a:lvl4pPr>
                <a:defRPr>
                  <a:solidFill>
                    <a:schemeClr val="tx1"/>
                  </a:solidFill>
                  <a:latin typeface="Arial" pitchFamily="34" charset="0"/>
                  <a:ea typeface="宋体" pitchFamily="2" charset="-122"/>
                </a:defRPr>
              </a:lvl4pPr>
              <a:lvl5pPr>
                <a:defRPr>
                  <a:solidFill>
                    <a:schemeClr val="tx1"/>
                  </a:solidFill>
                  <a:latin typeface="Arial" pitchFamily="34" charset="0"/>
                  <a:ea typeface="宋体" pitchFamily="2" charset="-122"/>
                </a:defRPr>
              </a:lvl5pPr>
              <a:lvl6pPr eaLnBrk="0" fontAlgn="base" hangingPunct="0">
                <a:spcBef>
                  <a:spcPct val="0"/>
                </a:spcBef>
                <a:spcAft>
                  <a:spcPct val="0"/>
                </a:spcAft>
                <a:defRPr>
                  <a:solidFill>
                    <a:schemeClr val="tx1"/>
                  </a:solidFill>
                  <a:latin typeface="Arial" pitchFamily="34" charset="0"/>
                  <a:ea typeface="宋体" pitchFamily="2" charset="-122"/>
                </a:defRPr>
              </a:lvl6pPr>
              <a:lvl7pPr eaLnBrk="0" fontAlgn="base" hangingPunct="0">
                <a:spcBef>
                  <a:spcPct val="0"/>
                </a:spcBef>
                <a:spcAft>
                  <a:spcPct val="0"/>
                </a:spcAft>
                <a:defRPr>
                  <a:solidFill>
                    <a:schemeClr val="tx1"/>
                  </a:solidFill>
                  <a:latin typeface="Arial" pitchFamily="34" charset="0"/>
                  <a:ea typeface="宋体" pitchFamily="2" charset="-122"/>
                </a:defRPr>
              </a:lvl7pPr>
              <a:lvl8pPr eaLnBrk="0" fontAlgn="base" hangingPunct="0">
                <a:spcBef>
                  <a:spcPct val="0"/>
                </a:spcBef>
                <a:spcAft>
                  <a:spcPct val="0"/>
                </a:spcAft>
                <a:defRPr>
                  <a:solidFill>
                    <a:schemeClr val="tx1"/>
                  </a:solidFill>
                  <a:latin typeface="Arial" pitchFamily="34" charset="0"/>
                  <a:ea typeface="宋体" pitchFamily="2" charset="-122"/>
                </a:defRPr>
              </a:lvl8pPr>
              <a:lvl9pPr eaLnBrk="0" fontAlgn="base" hangingPunct="0">
                <a:spcBef>
                  <a:spcPct val="0"/>
                </a:spcBef>
                <a:spcAft>
                  <a:spcPct val="0"/>
                </a:spcAft>
                <a:defRPr>
                  <a:solidFill>
                    <a:schemeClr val="tx1"/>
                  </a:solidFill>
                  <a:latin typeface="Arial" pitchFamily="34" charset="0"/>
                  <a:ea typeface="宋体" pitchFamily="2" charset="-122"/>
                </a:defRPr>
              </a:lvl9pPr>
            </a:lstStyle>
            <a:p>
              <a:pPr lvl="1">
                <a:lnSpc>
                  <a:spcPct val="90000"/>
                </a:lnSpc>
                <a:spcAft>
                  <a:spcPct val="15000"/>
                </a:spcAft>
                <a:buFont typeface="Arial" pitchFamily="34" charset="0"/>
                <a:buChar char="•"/>
              </a:pPr>
              <a:r>
                <a:rPr lang="zh-CN" altLang="en-US" dirty="0">
                  <a:solidFill>
                    <a:srgbClr val="000000"/>
                  </a:solidFill>
                  <a:latin typeface="微软雅黑" pitchFamily="34" charset="-122"/>
                  <a:ea typeface="微软雅黑" pitchFamily="34" charset="-122"/>
                  <a:sym typeface="微软雅黑" pitchFamily="34" charset="-122"/>
                </a:rPr>
                <a:t>同时适用于纸票业务和电票业务。</a:t>
              </a:r>
              <a:endParaRPr lang="zh-CN" altLang="en-US" dirty="0"/>
            </a:p>
          </p:txBody>
        </p:sp>
        <p:sp>
          <p:nvSpPr>
            <p:cNvPr id="46" name="Rectangle 26"/>
            <p:cNvSpPr>
              <a:spLocks noChangeArrowheads="1"/>
            </p:cNvSpPr>
            <p:nvPr/>
          </p:nvSpPr>
          <p:spPr bwMode="auto">
            <a:xfrm>
              <a:off x="6054351" y="614032"/>
              <a:ext cx="1769417" cy="503846"/>
            </a:xfrm>
            <a:prstGeom prst="rect">
              <a:avLst/>
            </a:prstGeom>
            <a:solidFill>
              <a:srgbClr val="5B9BD5"/>
            </a:solidFill>
            <a:ln w="12700" cap="flat" cmpd="sng">
              <a:solidFill>
                <a:srgbClr val="5B9BD5"/>
              </a:solidFill>
              <a:miter lim="800000"/>
              <a:headEnd/>
              <a:tailEnd/>
            </a:ln>
          </p:spPr>
          <p:txBody>
            <a:bodyPr/>
            <a:lstStyle/>
            <a:p>
              <a:endParaRPr lang="zh-CN" altLang="en-US"/>
            </a:p>
          </p:txBody>
        </p:sp>
        <p:sp>
          <p:nvSpPr>
            <p:cNvPr id="47" name="Rectangle 27"/>
            <p:cNvSpPr>
              <a:spLocks noChangeArrowheads="1"/>
            </p:cNvSpPr>
            <p:nvPr/>
          </p:nvSpPr>
          <p:spPr bwMode="auto">
            <a:xfrm>
              <a:off x="6054351" y="614032"/>
              <a:ext cx="1769417" cy="50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77800" tIns="101600" rIns="177800" bIns="101600" anchor="ctr"/>
            <a:lstStyle>
              <a:lvl1pPr>
                <a:defRPr>
                  <a:solidFill>
                    <a:schemeClr val="tx1"/>
                  </a:solidFill>
                  <a:latin typeface="Arial" pitchFamily="34" charset="0"/>
                  <a:ea typeface="宋体" pitchFamily="2" charset="-122"/>
                </a:defRPr>
              </a:lvl1pPr>
              <a:lvl2pPr>
                <a:defRPr>
                  <a:solidFill>
                    <a:schemeClr val="tx1"/>
                  </a:solidFill>
                  <a:latin typeface="Arial" pitchFamily="34" charset="0"/>
                  <a:ea typeface="宋体" pitchFamily="2" charset="-122"/>
                </a:defRPr>
              </a:lvl2pPr>
              <a:lvl3pPr>
                <a:defRPr>
                  <a:solidFill>
                    <a:schemeClr val="tx1"/>
                  </a:solidFill>
                  <a:latin typeface="Arial" pitchFamily="34" charset="0"/>
                  <a:ea typeface="宋体" pitchFamily="2" charset="-122"/>
                </a:defRPr>
              </a:lvl3pPr>
              <a:lvl4pPr>
                <a:defRPr>
                  <a:solidFill>
                    <a:schemeClr val="tx1"/>
                  </a:solidFill>
                  <a:latin typeface="Arial" pitchFamily="34" charset="0"/>
                  <a:ea typeface="宋体" pitchFamily="2" charset="-122"/>
                </a:defRPr>
              </a:lvl4pPr>
              <a:lvl5pPr>
                <a:defRPr>
                  <a:solidFill>
                    <a:schemeClr val="tx1"/>
                  </a:solidFill>
                  <a:latin typeface="Arial" pitchFamily="34" charset="0"/>
                  <a:ea typeface="宋体" pitchFamily="2" charset="-122"/>
                </a:defRPr>
              </a:lvl5pPr>
              <a:lvl6pPr eaLnBrk="0" fontAlgn="base" hangingPunct="0">
                <a:spcBef>
                  <a:spcPct val="0"/>
                </a:spcBef>
                <a:spcAft>
                  <a:spcPct val="0"/>
                </a:spcAft>
                <a:defRPr>
                  <a:solidFill>
                    <a:schemeClr val="tx1"/>
                  </a:solidFill>
                  <a:latin typeface="Arial" pitchFamily="34" charset="0"/>
                  <a:ea typeface="宋体" pitchFamily="2" charset="-122"/>
                </a:defRPr>
              </a:lvl6pPr>
              <a:lvl7pPr eaLnBrk="0" fontAlgn="base" hangingPunct="0">
                <a:spcBef>
                  <a:spcPct val="0"/>
                </a:spcBef>
                <a:spcAft>
                  <a:spcPct val="0"/>
                </a:spcAft>
                <a:defRPr>
                  <a:solidFill>
                    <a:schemeClr val="tx1"/>
                  </a:solidFill>
                  <a:latin typeface="Arial" pitchFamily="34" charset="0"/>
                  <a:ea typeface="宋体" pitchFamily="2" charset="-122"/>
                </a:defRPr>
              </a:lvl7pPr>
              <a:lvl8pPr eaLnBrk="0" fontAlgn="base" hangingPunct="0">
                <a:spcBef>
                  <a:spcPct val="0"/>
                </a:spcBef>
                <a:spcAft>
                  <a:spcPct val="0"/>
                </a:spcAft>
                <a:defRPr>
                  <a:solidFill>
                    <a:schemeClr val="tx1"/>
                  </a:solidFill>
                  <a:latin typeface="Arial" pitchFamily="34" charset="0"/>
                  <a:ea typeface="宋体" pitchFamily="2" charset="-122"/>
                </a:defRPr>
              </a:lvl8pPr>
              <a:lvl9pPr eaLnBrk="0" fontAlgn="base" hangingPunct="0">
                <a:spcBef>
                  <a:spcPct val="0"/>
                </a:spcBef>
                <a:spcAft>
                  <a:spcPct val="0"/>
                </a:spcAft>
                <a:defRPr>
                  <a:solidFill>
                    <a:schemeClr val="tx1"/>
                  </a:solidFill>
                  <a:latin typeface="Arial" pitchFamily="34" charset="0"/>
                  <a:ea typeface="宋体" pitchFamily="2" charset="-122"/>
                </a:defRPr>
              </a:lvl9pPr>
            </a:lstStyle>
            <a:p>
              <a:pPr algn="ctr">
                <a:lnSpc>
                  <a:spcPct val="90000"/>
                </a:lnSpc>
                <a:spcAft>
                  <a:spcPct val="35000"/>
                </a:spcAft>
              </a:pPr>
              <a:r>
                <a:rPr lang="zh-CN" altLang="en-US" sz="2400" b="1">
                  <a:solidFill>
                    <a:srgbClr val="262626"/>
                  </a:solidFill>
                  <a:latin typeface="微软雅黑" pitchFamily="34" charset="-122"/>
                  <a:ea typeface="微软雅黑" pitchFamily="34" charset="-122"/>
                  <a:sym typeface="微软雅黑" pitchFamily="34" charset="-122"/>
                </a:rPr>
                <a:t>互联互通</a:t>
              </a:r>
              <a:endParaRPr lang="zh-CN" altLang="en-US" sz="2400"/>
            </a:p>
          </p:txBody>
        </p:sp>
        <p:sp>
          <p:nvSpPr>
            <p:cNvPr id="53" name="Rectangle 28"/>
            <p:cNvSpPr>
              <a:spLocks noChangeArrowheads="1"/>
            </p:cNvSpPr>
            <p:nvPr/>
          </p:nvSpPr>
          <p:spPr bwMode="auto">
            <a:xfrm>
              <a:off x="6054351" y="1148413"/>
              <a:ext cx="1769417" cy="2185009"/>
            </a:xfrm>
            <a:prstGeom prst="rect">
              <a:avLst/>
            </a:prstGeom>
            <a:solidFill>
              <a:srgbClr val="D1DEEF">
                <a:alpha val="89000"/>
              </a:srgbClr>
            </a:solidFill>
            <a:ln w="12700" cap="flat" cmpd="sng">
              <a:solidFill>
                <a:srgbClr val="D1DEEF">
                  <a:alpha val="87999"/>
                </a:srgbClr>
              </a:solidFill>
              <a:miter lim="800000"/>
              <a:headEnd/>
              <a:tailEnd/>
            </a:ln>
          </p:spPr>
          <p:txBody>
            <a:bodyPr/>
            <a:lstStyle/>
            <a:p>
              <a:endParaRPr lang="zh-CN" altLang="en-US"/>
            </a:p>
          </p:txBody>
        </p:sp>
        <p:sp>
          <p:nvSpPr>
            <p:cNvPr id="54" name="Rectangle 29"/>
            <p:cNvSpPr>
              <a:spLocks noChangeArrowheads="1"/>
            </p:cNvSpPr>
            <p:nvPr/>
          </p:nvSpPr>
          <p:spPr bwMode="auto">
            <a:xfrm>
              <a:off x="6054351" y="1148413"/>
              <a:ext cx="1769417" cy="21850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4676" tIns="74676" rIns="99568" bIns="112014"/>
            <a:lstStyle>
              <a:lvl1pPr>
                <a:defRPr>
                  <a:solidFill>
                    <a:schemeClr val="tx1"/>
                  </a:solidFill>
                  <a:latin typeface="Arial" pitchFamily="34" charset="0"/>
                  <a:ea typeface="宋体" pitchFamily="2" charset="-122"/>
                </a:defRPr>
              </a:lvl1pPr>
              <a:lvl2pPr marL="114300" indent="-114300">
                <a:defRPr>
                  <a:solidFill>
                    <a:schemeClr val="tx1"/>
                  </a:solidFill>
                  <a:latin typeface="Arial" pitchFamily="34" charset="0"/>
                  <a:ea typeface="宋体" pitchFamily="2" charset="-122"/>
                </a:defRPr>
              </a:lvl2pPr>
              <a:lvl3pPr>
                <a:defRPr>
                  <a:solidFill>
                    <a:schemeClr val="tx1"/>
                  </a:solidFill>
                  <a:latin typeface="Arial" pitchFamily="34" charset="0"/>
                  <a:ea typeface="宋体" pitchFamily="2" charset="-122"/>
                </a:defRPr>
              </a:lvl3pPr>
              <a:lvl4pPr>
                <a:defRPr>
                  <a:solidFill>
                    <a:schemeClr val="tx1"/>
                  </a:solidFill>
                  <a:latin typeface="Arial" pitchFamily="34" charset="0"/>
                  <a:ea typeface="宋体" pitchFamily="2" charset="-122"/>
                </a:defRPr>
              </a:lvl4pPr>
              <a:lvl5pPr>
                <a:defRPr>
                  <a:solidFill>
                    <a:schemeClr val="tx1"/>
                  </a:solidFill>
                  <a:latin typeface="Arial" pitchFamily="34" charset="0"/>
                  <a:ea typeface="宋体" pitchFamily="2" charset="-122"/>
                </a:defRPr>
              </a:lvl5pPr>
              <a:lvl6pPr eaLnBrk="0" fontAlgn="base" hangingPunct="0">
                <a:spcBef>
                  <a:spcPct val="0"/>
                </a:spcBef>
                <a:spcAft>
                  <a:spcPct val="0"/>
                </a:spcAft>
                <a:defRPr>
                  <a:solidFill>
                    <a:schemeClr val="tx1"/>
                  </a:solidFill>
                  <a:latin typeface="Arial" pitchFamily="34" charset="0"/>
                  <a:ea typeface="宋体" pitchFamily="2" charset="-122"/>
                </a:defRPr>
              </a:lvl6pPr>
              <a:lvl7pPr eaLnBrk="0" fontAlgn="base" hangingPunct="0">
                <a:spcBef>
                  <a:spcPct val="0"/>
                </a:spcBef>
                <a:spcAft>
                  <a:spcPct val="0"/>
                </a:spcAft>
                <a:defRPr>
                  <a:solidFill>
                    <a:schemeClr val="tx1"/>
                  </a:solidFill>
                  <a:latin typeface="Arial" pitchFamily="34" charset="0"/>
                  <a:ea typeface="宋体" pitchFamily="2" charset="-122"/>
                </a:defRPr>
              </a:lvl7pPr>
              <a:lvl8pPr eaLnBrk="0" fontAlgn="base" hangingPunct="0">
                <a:spcBef>
                  <a:spcPct val="0"/>
                </a:spcBef>
                <a:spcAft>
                  <a:spcPct val="0"/>
                </a:spcAft>
                <a:defRPr>
                  <a:solidFill>
                    <a:schemeClr val="tx1"/>
                  </a:solidFill>
                  <a:latin typeface="Arial" pitchFamily="34" charset="0"/>
                  <a:ea typeface="宋体" pitchFamily="2" charset="-122"/>
                </a:defRPr>
              </a:lvl8pPr>
              <a:lvl9pPr eaLnBrk="0" fontAlgn="base" hangingPunct="0">
                <a:spcBef>
                  <a:spcPct val="0"/>
                </a:spcBef>
                <a:spcAft>
                  <a:spcPct val="0"/>
                </a:spcAft>
                <a:defRPr>
                  <a:solidFill>
                    <a:schemeClr val="tx1"/>
                  </a:solidFill>
                  <a:latin typeface="Arial" pitchFamily="34" charset="0"/>
                  <a:ea typeface="宋体" pitchFamily="2" charset="-122"/>
                </a:defRPr>
              </a:lvl9pPr>
            </a:lstStyle>
            <a:p>
              <a:pPr lvl="1">
                <a:lnSpc>
                  <a:spcPct val="90000"/>
                </a:lnSpc>
                <a:spcAft>
                  <a:spcPct val="15000"/>
                </a:spcAft>
                <a:buFont typeface="Arial" pitchFamily="34" charset="0"/>
                <a:buChar char="•"/>
              </a:pPr>
              <a:r>
                <a:rPr lang="zh-CN" altLang="en-US" dirty="0">
                  <a:solidFill>
                    <a:srgbClr val="000000"/>
                  </a:solidFill>
                  <a:latin typeface="微软雅黑" pitchFamily="34" charset="-122"/>
                  <a:ea typeface="微软雅黑" pitchFamily="34" charset="-122"/>
                  <a:sym typeface="微软雅黑" pitchFamily="34" charset="-122"/>
                </a:rPr>
                <a:t>支持采用直连接口模式的会员与采用客户端模式的会员之间开展业务。</a:t>
              </a:r>
            </a:p>
            <a:p>
              <a:pPr lvl="1">
                <a:lnSpc>
                  <a:spcPct val="90000"/>
                </a:lnSpc>
                <a:spcAft>
                  <a:spcPct val="15000"/>
                </a:spcAft>
                <a:buFont typeface="Arial" pitchFamily="34" charset="0"/>
                <a:buChar char="•"/>
              </a:pPr>
              <a:r>
                <a:rPr lang="zh-CN" altLang="en-US" dirty="0">
                  <a:solidFill>
                    <a:srgbClr val="000000"/>
                  </a:solidFill>
                  <a:latin typeface="微软雅黑" pitchFamily="34" charset="-122"/>
                  <a:ea typeface="微软雅黑" pitchFamily="34" charset="-122"/>
                  <a:sym typeface="微软雅黑" pitchFamily="34" charset="-122"/>
                </a:rPr>
                <a:t>会员系统故障时，客户端可作为应急业务通道。</a:t>
              </a:r>
              <a:endParaRPr lang="zh-CN" altLang="en-US" dirty="0"/>
            </a:p>
          </p:txBody>
        </p:sp>
      </p:grpSp>
      <p:graphicFrame>
        <p:nvGraphicFramePr>
          <p:cNvPr id="55" name="Group 31"/>
          <p:cNvGraphicFramePr>
            <a:graphicFrameLocks noGrp="1"/>
          </p:cNvGraphicFramePr>
          <p:nvPr>
            <p:extLst>
              <p:ext uri="{D42A27DB-BD31-4B8C-83A1-F6EECF244321}">
                <p14:modId xmlns:p14="http://schemas.microsoft.com/office/powerpoint/2010/main" val="878886040"/>
              </p:ext>
            </p:extLst>
          </p:nvPr>
        </p:nvGraphicFramePr>
        <p:xfrm>
          <a:off x="1295232" y="4437907"/>
          <a:ext cx="9599951" cy="1728192"/>
        </p:xfrm>
        <a:graphic>
          <a:graphicData uri="http://schemas.openxmlformats.org/drawingml/2006/table">
            <a:tbl>
              <a:tblPr/>
              <a:tblGrid>
                <a:gridCol w="2588347">
                  <a:extLst>
                    <a:ext uri="{9D8B030D-6E8A-4147-A177-3AD203B41FA5}">
                      <a16:colId xmlns:a16="http://schemas.microsoft.com/office/drawing/2014/main" xmlns="" val="20000"/>
                    </a:ext>
                  </a:extLst>
                </a:gridCol>
                <a:gridCol w="1752372">
                  <a:extLst>
                    <a:ext uri="{9D8B030D-6E8A-4147-A177-3AD203B41FA5}">
                      <a16:colId xmlns:a16="http://schemas.microsoft.com/office/drawing/2014/main" xmlns="" val="20001"/>
                    </a:ext>
                  </a:extLst>
                </a:gridCol>
                <a:gridCol w="1754488">
                  <a:extLst>
                    <a:ext uri="{9D8B030D-6E8A-4147-A177-3AD203B41FA5}">
                      <a16:colId xmlns:a16="http://schemas.microsoft.com/office/drawing/2014/main" xmlns="" val="20002"/>
                    </a:ext>
                  </a:extLst>
                </a:gridCol>
                <a:gridCol w="1752372">
                  <a:extLst>
                    <a:ext uri="{9D8B030D-6E8A-4147-A177-3AD203B41FA5}">
                      <a16:colId xmlns:a16="http://schemas.microsoft.com/office/drawing/2014/main" xmlns="" val="20003"/>
                    </a:ext>
                  </a:extLst>
                </a:gridCol>
                <a:gridCol w="1752372">
                  <a:extLst>
                    <a:ext uri="{9D8B030D-6E8A-4147-A177-3AD203B41FA5}">
                      <a16:colId xmlns:a16="http://schemas.microsoft.com/office/drawing/2014/main" xmlns="" val="20004"/>
                    </a:ext>
                  </a:extLst>
                </a:gridCol>
              </a:tblGrid>
              <a:tr h="872595">
                <a:tc>
                  <a:txBody>
                    <a:bodyPr/>
                    <a:lstStyle>
                      <a:lvl1pPr indent="560388" defTabSz="0">
                        <a:lnSpc>
                          <a:spcPct val="90000"/>
                        </a:lnSpc>
                        <a:spcBef>
                          <a:spcPts val="1000"/>
                        </a:spcBef>
                        <a:buFont typeface="Arial" pitchFamily="34" charset="0"/>
                        <a:defRPr sz="2400">
                          <a:solidFill>
                            <a:schemeClr val="tx1"/>
                          </a:solidFill>
                          <a:latin typeface="Calibri" pitchFamily="34" charset="0"/>
                          <a:ea typeface="等线" pitchFamily="2" charset="-122"/>
                          <a:sym typeface="Calibri" pitchFamily="34" charset="0"/>
                        </a:defRPr>
                      </a:lvl1pPr>
                      <a:lvl2pPr defTabSz="0">
                        <a:lnSpc>
                          <a:spcPct val="90000"/>
                        </a:lnSpc>
                        <a:spcBef>
                          <a:spcPts val="500"/>
                        </a:spcBef>
                        <a:buFont typeface="Arial" pitchFamily="34" charset="0"/>
                        <a:defRPr sz="2000">
                          <a:solidFill>
                            <a:schemeClr val="tx1"/>
                          </a:solidFill>
                          <a:latin typeface="Calibri" pitchFamily="34" charset="0"/>
                          <a:ea typeface="等线" pitchFamily="2" charset="-122"/>
                          <a:sym typeface="Calibri" pitchFamily="34" charset="0"/>
                        </a:defRPr>
                      </a:lvl2pPr>
                      <a:lvl3pPr defTabSz="0">
                        <a:lnSpc>
                          <a:spcPct val="90000"/>
                        </a:lnSpc>
                        <a:spcBef>
                          <a:spcPts val="500"/>
                        </a:spcBef>
                        <a:buFont typeface="Arial" pitchFamily="34" charset="0"/>
                        <a:defRPr>
                          <a:solidFill>
                            <a:schemeClr val="tx1"/>
                          </a:solidFill>
                          <a:latin typeface="Calibri" pitchFamily="34" charset="0"/>
                          <a:ea typeface="等线" pitchFamily="2" charset="-122"/>
                          <a:sym typeface="Calibri" pitchFamily="34" charset="0"/>
                        </a:defRPr>
                      </a:lvl3pPr>
                      <a:lvl4pPr defTabSz="0">
                        <a:lnSpc>
                          <a:spcPct val="90000"/>
                        </a:lnSpc>
                        <a:spcBef>
                          <a:spcPts val="500"/>
                        </a:spcBef>
                        <a:buFont typeface="Arial" pitchFamily="34" charset="0"/>
                        <a:defRPr>
                          <a:solidFill>
                            <a:schemeClr val="tx1"/>
                          </a:solidFill>
                          <a:latin typeface="Calibri" pitchFamily="34" charset="0"/>
                          <a:ea typeface="等线" pitchFamily="2" charset="-122"/>
                          <a:sym typeface="Calibri" pitchFamily="34" charset="0"/>
                        </a:defRPr>
                      </a:lvl4pPr>
                      <a:lvl5pPr defTabSz="0">
                        <a:lnSpc>
                          <a:spcPct val="90000"/>
                        </a:lnSpc>
                        <a:spcBef>
                          <a:spcPts val="500"/>
                        </a:spcBef>
                        <a:buFont typeface="Arial" pitchFamily="34" charset="0"/>
                        <a:defRPr>
                          <a:solidFill>
                            <a:schemeClr val="tx1"/>
                          </a:solidFill>
                          <a:latin typeface="Calibri" pitchFamily="34" charset="0"/>
                          <a:ea typeface="等线" pitchFamily="2" charset="-122"/>
                          <a:sym typeface="Calibri" pitchFamily="34" charset="0"/>
                        </a:defRPr>
                      </a:lvl5pPr>
                      <a:lvl6pPr defTabSz="0" eaLnBrk="0" fontAlgn="base" hangingPunct="0">
                        <a:lnSpc>
                          <a:spcPct val="90000"/>
                        </a:lnSpc>
                        <a:spcBef>
                          <a:spcPts val="500"/>
                        </a:spcBef>
                        <a:spcAft>
                          <a:spcPct val="0"/>
                        </a:spcAft>
                        <a:buFont typeface="Arial" pitchFamily="34" charset="0"/>
                        <a:defRPr>
                          <a:solidFill>
                            <a:schemeClr val="tx1"/>
                          </a:solidFill>
                          <a:latin typeface="Calibri" pitchFamily="34" charset="0"/>
                          <a:ea typeface="等线" pitchFamily="2" charset="-122"/>
                          <a:sym typeface="Calibri" pitchFamily="34" charset="0"/>
                        </a:defRPr>
                      </a:lvl6pPr>
                      <a:lvl7pPr defTabSz="0" eaLnBrk="0" fontAlgn="base" hangingPunct="0">
                        <a:lnSpc>
                          <a:spcPct val="90000"/>
                        </a:lnSpc>
                        <a:spcBef>
                          <a:spcPts val="500"/>
                        </a:spcBef>
                        <a:spcAft>
                          <a:spcPct val="0"/>
                        </a:spcAft>
                        <a:buFont typeface="Arial" pitchFamily="34" charset="0"/>
                        <a:defRPr>
                          <a:solidFill>
                            <a:schemeClr val="tx1"/>
                          </a:solidFill>
                          <a:latin typeface="Calibri" pitchFamily="34" charset="0"/>
                          <a:ea typeface="等线" pitchFamily="2" charset="-122"/>
                          <a:sym typeface="Calibri" pitchFamily="34" charset="0"/>
                        </a:defRPr>
                      </a:lvl7pPr>
                      <a:lvl8pPr defTabSz="0" eaLnBrk="0" fontAlgn="base" hangingPunct="0">
                        <a:lnSpc>
                          <a:spcPct val="90000"/>
                        </a:lnSpc>
                        <a:spcBef>
                          <a:spcPts val="500"/>
                        </a:spcBef>
                        <a:spcAft>
                          <a:spcPct val="0"/>
                        </a:spcAft>
                        <a:buFont typeface="Arial" pitchFamily="34" charset="0"/>
                        <a:defRPr>
                          <a:solidFill>
                            <a:schemeClr val="tx1"/>
                          </a:solidFill>
                          <a:latin typeface="Calibri" pitchFamily="34" charset="0"/>
                          <a:ea typeface="等线" pitchFamily="2" charset="-122"/>
                          <a:sym typeface="Calibri" pitchFamily="34" charset="0"/>
                        </a:defRPr>
                      </a:lvl8pPr>
                      <a:lvl9pPr defTabSz="0" eaLnBrk="0" fontAlgn="base" hangingPunct="0">
                        <a:lnSpc>
                          <a:spcPct val="90000"/>
                        </a:lnSpc>
                        <a:spcBef>
                          <a:spcPts val="500"/>
                        </a:spcBef>
                        <a:spcAft>
                          <a:spcPct val="0"/>
                        </a:spcAft>
                        <a:buFont typeface="Arial" pitchFamily="34" charset="0"/>
                        <a:defRPr>
                          <a:solidFill>
                            <a:schemeClr val="tx1"/>
                          </a:solidFill>
                          <a:latin typeface="Calibri" pitchFamily="34" charset="0"/>
                          <a:ea typeface="等线" pitchFamily="2" charset="-122"/>
                          <a:sym typeface="Calibri" pitchFamily="34" charset="0"/>
                        </a:defRPr>
                      </a:lvl9pPr>
                    </a:lstStyle>
                    <a:p>
                      <a:pPr marL="0" marR="0" lvl="0" indent="560388" algn="l" defTabSz="0" rtl="0" eaLnBrk="0" fontAlgn="base" latinLnBrk="0" hangingPunct="0">
                        <a:lnSpc>
                          <a:spcPct val="100000"/>
                        </a:lnSpc>
                        <a:spcBef>
                          <a:spcPct val="0"/>
                        </a:spcBef>
                        <a:spcAft>
                          <a:spcPct val="0"/>
                        </a:spcAft>
                        <a:buClrTx/>
                        <a:buSzTx/>
                        <a:buFont typeface="Arial" pitchFamily="34" charset="0"/>
                        <a:buNone/>
                        <a:tabLst/>
                      </a:pPr>
                      <a:r>
                        <a:rPr kumimoji="0" lang="en-US" altLang="zh-CN" sz="1800" b="0" i="0" u="none" strike="noStrike" cap="none" normalizeH="0" baseline="0" dirty="0" smtClean="0">
                          <a:ln>
                            <a:noFill/>
                          </a:ln>
                          <a:solidFill>
                            <a:srgbClr val="000000"/>
                          </a:solidFill>
                          <a:effectLst/>
                          <a:latin typeface="微软雅黑" pitchFamily="34" charset="-122"/>
                          <a:ea typeface="微软雅黑" pitchFamily="34" charset="-122"/>
                          <a:sym typeface="Calibri" pitchFamily="34" charset="0"/>
                        </a:rPr>
                        <a:t>        </a:t>
                      </a:r>
                      <a:r>
                        <a:rPr kumimoji="0" lang="zh-CN" altLang="en-US" sz="1800" b="0" i="0" u="none" strike="noStrike" cap="none" normalizeH="0" baseline="0" dirty="0" smtClean="0">
                          <a:ln>
                            <a:noFill/>
                          </a:ln>
                          <a:solidFill>
                            <a:srgbClr val="000000"/>
                          </a:solidFill>
                          <a:effectLst/>
                          <a:latin typeface="微软雅黑" pitchFamily="34" charset="-122"/>
                          <a:ea typeface="微软雅黑" pitchFamily="34" charset="-122"/>
                          <a:sym typeface="Calibri" pitchFamily="34" charset="0"/>
                        </a:rPr>
                        <a:t>接入模式</a:t>
                      </a:r>
                      <a:br>
                        <a:rPr kumimoji="0" lang="zh-CN" altLang="en-US" sz="1800" b="0" i="0" u="none" strike="noStrike" cap="none" normalizeH="0" baseline="0" dirty="0" smtClean="0">
                          <a:ln>
                            <a:noFill/>
                          </a:ln>
                          <a:solidFill>
                            <a:srgbClr val="000000"/>
                          </a:solidFill>
                          <a:effectLst/>
                          <a:latin typeface="微软雅黑" pitchFamily="34" charset="-122"/>
                          <a:ea typeface="微软雅黑" pitchFamily="34" charset="-122"/>
                          <a:sym typeface="Calibri" pitchFamily="34" charset="0"/>
                        </a:rPr>
                      </a:br>
                      <a:r>
                        <a:rPr kumimoji="0" lang="zh-CN" altLang="en-US" sz="1800" b="0" i="0" u="none" strike="noStrike" cap="none" normalizeH="0" baseline="0" dirty="0" smtClean="0">
                          <a:ln>
                            <a:noFill/>
                          </a:ln>
                          <a:solidFill>
                            <a:srgbClr val="000000"/>
                          </a:solidFill>
                          <a:effectLst/>
                          <a:latin typeface="微软雅黑" pitchFamily="34" charset="-122"/>
                          <a:ea typeface="微软雅黑" pitchFamily="34" charset="-122"/>
                          <a:sym typeface="Calibri" pitchFamily="34" charset="0"/>
                        </a:rPr>
                        <a:t>接入范围</a:t>
                      </a:r>
                      <a:endParaRPr kumimoji="0" lang="zh-CN" altLang="en-US" sz="1800" b="0" i="0" u="none" strike="noStrike" cap="none" normalizeH="0" baseline="0" dirty="0" smtClean="0">
                        <a:ln>
                          <a:noFill/>
                        </a:ln>
                        <a:solidFill>
                          <a:schemeClr val="tx1"/>
                        </a:solidFill>
                        <a:effectLst/>
                        <a:latin typeface="微软雅黑" pitchFamily="34" charset="-122"/>
                        <a:ea typeface="微软雅黑" pitchFamily="34" charset="-122"/>
                        <a:sym typeface="Calibri" pitchFamily="34" charset="0"/>
                      </a:endParaRPr>
                    </a:p>
                  </a:txBody>
                  <a:tcPr marL="91428" marR="91428" marT="0" marB="0" anchor="ctr" horzOverflow="overflow">
                    <a:lnL w="12700" cap="flat" cmpd="sng" algn="ctr">
                      <a:solidFill>
                        <a:srgbClr val="757070"/>
                      </a:solidFill>
                      <a:prstDash val="solid"/>
                      <a:round/>
                      <a:headEnd type="none" w="med" len="med"/>
                      <a:tailEnd type="none" w="med" len="med"/>
                    </a:lnL>
                    <a:lnR w="12700" cap="flat" cmpd="sng" algn="ctr">
                      <a:solidFill>
                        <a:srgbClr val="757070"/>
                      </a:solidFill>
                      <a:prstDash val="solid"/>
                      <a:round/>
                      <a:headEnd type="none" w="med" len="med"/>
                      <a:tailEnd type="none" w="med" len="med"/>
                    </a:lnR>
                    <a:lnT w="12700" cap="flat" cmpd="sng" algn="ctr">
                      <a:solidFill>
                        <a:srgbClr val="757070"/>
                      </a:solidFill>
                      <a:prstDash val="solid"/>
                      <a:round/>
                      <a:headEnd type="none" w="med" len="med"/>
                      <a:tailEnd type="none" w="med" len="med"/>
                    </a:lnT>
                    <a:lnB w="12700" cap="flat" cmpd="sng" algn="ctr">
                      <a:solidFill>
                        <a:srgbClr val="757070"/>
                      </a:solidFill>
                      <a:prstDash val="solid"/>
                      <a:round/>
                      <a:headEnd type="none" w="med" len="med"/>
                      <a:tailEnd type="none" w="med" len="med"/>
                    </a:lnB>
                    <a:lnTlToBr w="12700" cap="flat" cmpd="sng" algn="ctr">
                      <a:solidFill>
                        <a:srgbClr val="757070"/>
                      </a:solidFill>
                      <a:prstDash val="solid"/>
                      <a:round/>
                      <a:headEnd type="none" w="med" len="med"/>
                      <a:tailEnd type="none" w="med" len="med"/>
                    </a:lnTlToBr>
                    <a:lnBlToTr>
                      <a:noFill/>
                    </a:lnBlToTr>
                    <a:noFill/>
                  </a:tcPr>
                </a:tc>
                <a:tc>
                  <a:txBody>
                    <a:bodyPr/>
                    <a:lstStyle>
                      <a:lvl1pPr defTabSz="0">
                        <a:lnSpc>
                          <a:spcPct val="90000"/>
                        </a:lnSpc>
                        <a:spcBef>
                          <a:spcPts val="1000"/>
                        </a:spcBef>
                        <a:buFont typeface="Arial" pitchFamily="34" charset="0"/>
                        <a:defRPr sz="2400">
                          <a:solidFill>
                            <a:schemeClr val="tx1"/>
                          </a:solidFill>
                          <a:latin typeface="Calibri" pitchFamily="34" charset="0"/>
                          <a:ea typeface="等线" pitchFamily="2" charset="-122"/>
                          <a:sym typeface="Calibri" pitchFamily="34" charset="0"/>
                        </a:defRPr>
                      </a:lvl1pPr>
                      <a:lvl2pPr defTabSz="0">
                        <a:lnSpc>
                          <a:spcPct val="90000"/>
                        </a:lnSpc>
                        <a:spcBef>
                          <a:spcPts val="500"/>
                        </a:spcBef>
                        <a:buFont typeface="Arial" pitchFamily="34" charset="0"/>
                        <a:defRPr sz="2000">
                          <a:solidFill>
                            <a:schemeClr val="tx1"/>
                          </a:solidFill>
                          <a:latin typeface="Calibri" pitchFamily="34" charset="0"/>
                          <a:ea typeface="等线" pitchFamily="2" charset="-122"/>
                          <a:sym typeface="Calibri" pitchFamily="34" charset="0"/>
                        </a:defRPr>
                      </a:lvl2pPr>
                      <a:lvl3pPr defTabSz="0">
                        <a:lnSpc>
                          <a:spcPct val="90000"/>
                        </a:lnSpc>
                        <a:spcBef>
                          <a:spcPts val="500"/>
                        </a:spcBef>
                        <a:buFont typeface="Arial" pitchFamily="34" charset="0"/>
                        <a:defRPr>
                          <a:solidFill>
                            <a:schemeClr val="tx1"/>
                          </a:solidFill>
                          <a:latin typeface="Calibri" pitchFamily="34" charset="0"/>
                          <a:ea typeface="等线" pitchFamily="2" charset="-122"/>
                          <a:sym typeface="Calibri" pitchFamily="34" charset="0"/>
                        </a:defRPr>
                      </a:lvl3pPr>
                      <a:lvl4pPr defTabSz="0">
                        <a:lnSpc>
                          <a:spcPct val="90000"/>
                        </a:lnSpc>
                        <a:spcBef>
                          <a:spcPts val="500"/>
                        </a:spcBef>
                        <a:buFont typeface="Arial" pitchFamily="34" charset="0"/>
                        <a:defRPr>
                          <a:solidFill>
                            <a:schemeClr val="tx1"/>
                          </a:solidFill>
                          <a:latin typeface="Calibri" pitchFamily="34" charset="0"/>
                          <a:ea typeface="等线" pitchFamily="2" charset="-122"/>
                          <a:sym typeface="Calibri" pitchFamily="34" charset="0"/>
                        </a:defRPr>
                      </a:lvl4pPr>
                      <a:lvl5pPr defTabSz="0">
                        <a:lnSpc>
                          <a:spcPct val="90000"/>
                        </a:lnSpc>
                        <a:spcBef>
                          <a:spcPts val="500"/>
                        </a:spcBef>
                        <a:buFont typeface="Arial" pitchFamily="34" charset="0"/>
                        <a:defRPr>
                          <a:solidFill>
                            <a:schemeClr val="tx1"/>
                          </a:solidFill>
                          <a:latin typeface="Calibri" pitchFamily="34" charset="0"/>
                          <a:ea typeface="等线" pitchFamily="2" charset="-122"/>
                          <a:sym typeface="Calibri" pitchFamily="34" charset="0"/>
                        </a:defRPr>
                      </a:lvl5pPr>
                      <a:lvl6pPr defTabSz="0" eaLnBrk="0" fontAlgn="base" hangingPunct="0">
                        <a:lnSpc>
                          <a:spcPct val="90000"/>
                        </a:lnSpc>
                        <a:spcBef>
                          <a:spcPts val="500"/>
                        </a:spcBef>
                        <a:spcAft>
                          <a:spcPct val="0"/>
                        </a:spcAft>
                        <a:buFont typeface="Arial" pitchFamily="34" charset="0"/>
                        <a:defRPr>
                          <a:solidFill>
                            <a:schemeClr val="tx1"/>
                          </a:solidFill>
                          <a:latin typeface="Calibri" pitchFamily="34" charset="0"/>
                          <a:ea typeface="等线" pitchFamily="2" charset="-122"/>
                          <a:sym typeface="Calibri" pitchFamily="34" charset="0"/>
                        </a:defRPr>
                      </a:lvl6pPr>
                      <a:lvl7pPr defTabSz="0" eaLnBrk="0" fontAlgn="base" hangingPunct="0">
                        <a:lnSpc>
                          <a:spcPct val="90000"/>
                        </a:lnSpc>
                        <a:spcBef>
                          <a:spcPts val="500"/>
                        </a:spcBef>
                        <a:spcAft>
                          <a:spcPct val="0"/>
                        </a:spcAft>
                        <a:buFont typeface="Arial" pitchFamily="34" charset="0"/>
                        <a:defRPr>
                          <a:solidFill>
                            <a:schemeClr val="tx1"/>
                          </a:solidFill>
                          <a:latin typeface="Calibri" pitchFamily="34" charset="0"/>
                          <a:ea typeface="等线" pitchFamily="2" charset="-122"/>
                          <a:sym typeface="Calibri" pitchFamily="34" charset="0"/>
                        </a:defRPr>
                      </a:lvl7pPr>
                      <a:lvl8pPr defTabSz="0" eaLnBrk="0" fontAlgn="base" hangingPunct="0">
                        <a:lnSpc>
                          <a:spcPct val="90000"/>
                        </a:lnSpc>
                        <a:spcBef>
                          <a:spcPts val="500"/>
                        </a:spcBef>
                        <a:spcAft>
                          <a:spcPct val="0"/>
                        </a:spcAft>
                        <a:buFont typeface="Arial" pitchFamily="34" charset="0"/>
                        <a:defRPr>
                          <a:solidFill>
                            <a:schemeClr val="tx1"/>
                          </a:solidFill>
                          <a:latin typeface="Calibri" pitchFamily="34" charset="0"/>
                          <a:ea typeface="等线" pitchFamily="2" charset="-122"/>
                          <a:sym typeface="Calibri" pitchFamily="34" charset="0"/>
                        </a:defRPr>
                      </a:lvl8pPr>
                      <a:lvl9pPr defTabSz="0" eaLnBrk="0" fontAlgn="base" hangingPunct="0">
                        <a:lnSpc>
                          <a:spcPct val="90000"/>
                        </a:lnSpc>
                        <a:spcBef>
                          <a:spcPts val="500"/>
                        </a:spcBef>
                        <a:spcAft>
                          <a:spcPct val="0"/>
                        </a:spcAft>
                        <a:buFont typeface="Arial" pitchFamily="34" charset="0"/>
                        <a:defRPr>
                          <a:solidFill>
                            <a:schemeClr val="tx1"/>
                          </a:solidFill>
                          <a:latin typeface="Calibri" pitchFamily="34" charset="0"/>
                          <a:ea typeface="等线" pitchFamily="2" charset="-122"/>
                          <a:sym typeface="Calibri" pitchFamily="34" charset="0"/>
                        </a:defRPr>
                      </a:lvl9pPr>
                    </a:lstStyle>
                    <a:p>
                      <a:pPr marL="0" marR="0" lvl="0" indent="0" algn="ctr" defTabSz="0" rtl="0" eaLnBrk="0" fontAlgn="base" latinLnBrk="0" hangingPunct="0">
                        <a:lnSpc>
                          <a:spcPct val="100000"/>
                        </a:lnSpc>
                        <a:spcBef>
                          <a:spcPct val="0"/>
                        </a:spcBef>
                        <a:spcAft>
                          <a:spcPct val="0"/>
                        </a:spcAft>
                        <a:buClrTx/>
                        <a:buSzTx/>
                        <a:buFont typeface="Arial" pitchFamily="34" charset="0"/>
                        <a:buNone/>
                        <a:tabLst/>
                      </a:pPr>
                      <a:r>
                        <a:rPr kumimoji="0" lang="zh-CN" altLang="zh-CN" sz="1800" b="0" i="0" u="none" strike="noStrike" cap="none" normalizeH="0" baseline="0" dirty="0" smtClean="0">
                          <a:ln>
                            <a:noFill/>
                          </a:ln>
                          <a:solidFill>
                            <a:srgbClr val="000000"/>
                          </a:solidFill>
                          <a:effectLst/>
                          <a:latin typeface="微软雅黑" pitchFamily="34" charset="-122"/>
                          <a:ea typeface="微软雅黑" pitchFamily="34" charset="-122"/>
                          <a:sym typeface="Calibri" pitchFamily="34" charset="0"/>
                        </a:rPr>
                        <a:t>直联模式一</a:t>
                      </a:r>
                      <a:endParaRPr kumimoji="0" lang="zh-CN" altLang="zh-CN" sz="1800" b="0" i="0" u="none" strike="noStrike" cap="none" normalizeH="0" baseline="0" dirty="0" smtClean="0">
                        <a:ln>
                          <a:noFill/>
                        </a:ln>
                        <a:solidFill>
                          <a:schemeClr val="tx1"/>
                        </a:solidFill>
                        <a:effectLst/>
                        <a:latin typeface="微软雅黑" pitchFamily="34" charset="-122"/>
                        <a:ea typeface="微软雅黑" pitchFamily="34" charset="-122"/>
                        <a:sym typeface="Calibri" pitchFamily="34" charset="0"/>
                      </a:endParaRPr>
                    </a:p>
                  </a:txBody>
                  <a:tcPr marL="91428" marR="91428" marT="0" marB="0" anchor="ctr" horzOverflow="overflow">
                    <a:lnL w="12700" cap="flat" cmpd="sng" algn="ctr">
                      <a:solidFill>
                        <a:srgbClr val="757070"/>
                      </a:solidFill>
                      <a:prstDash val="solid"/>
                      <a:round/>
                      <a:headEnd type="none" w="med" len="med"/>
                      <a:tailEnd type="none" w="med" len="med"/>
                    </a:lnL>
                    <a:lnR w="12700" cap="flat" cmpd="sng" algn="ctr">
                      <a:solidFill>
                        <a:srgbClr val="757070"/>
                      </a:solidFill>
                      <a:prstDash val="solid"/>
                      <a:round/>
                      <a:headEnd type="none" w="med" len="med"/>
                      <a:tailEnd type="none" w="med" len="med"/>
                    </a:lnR>
                    <a:lnT w="12700" cap="flat" cmpd="sng" algn="ctr">
                      <a:solidFill>
                        <a:srgbClr val="757070"/>
                      </a:solidFill>
                      <a:prstDash val="solid"/>
                      <a:round/>
                      <a:headEnd type="none" w="med" len="med"/>
                      <a:tailEnd type="none" w="med" len="med"/>
                    </a:lnT>
                    <a:lnB w="12700" cap="flat" cmpd="sng" algn="ctr">
                      <a:solidFill>
                        <a:srgbClr val="757070"/>
                      </a:solidFill>
                      <a:prstDash val="solid"/>
                      <a:round/>
                      <a:headEnd type="none" w="med" len="med"/>
                      <a:tailEnd type="none" w="med" len="med"/>
                    </a:lnB>
                    <a:lnTlToBr>
                      <a:noFill/>
                    </a:lnTlToBr>
                    <a:lnBlToTr>
                      <a:noFill/>
                    </a:lnBlToTr>
                    <a:noFill/>
                  </a:tcPr>
                </a:tc>
                <a:tc>
                  <a:txBody>
                    <a:bodyPr/>
                    <a:lstStyle>
                      <a:lvl1pPr defTabSz="0">
                        <a:lnSpc>
                          <a:spcPct val="90000"/>
                        </a:lnSpc>
                        <a:spcBef>
                          <a:spcPts val="1000"/>
                        </a:spcBef>
                        <a:buFont typeface="Arial" pitchFamily="34" charset="0"/>
                        <a:defRPr sz="2400">
                          <a:solidFill>
                            <a:schemeClr val="tx1"/>
                          </a:solidFill>
                          <a:latin typeface="Calibri" pitchFamily="34" charset="0"/>
                          <a:ea typeface="等线" pitchFamily="2" charset="-122"/>
                          <a:sym typeface="Calibri" pitchFamily="34" charset="0"/>
                        </a:defRPr>
                      </a:lvl1pPr>
                      <a:lvl2pPr defTabSz="0">
                        <a:lnSpc>
                          <a:spcPct val="90000"/>
                        </a:lnSpc>
                        <a:spcBef>
                          <a:spcPts val="500"/>
                        </a:spcBef>
                        <a:buFont typeface="Arial" pitchFamily="34" charset="0"/>
                        <a:defRPr sz="2000">
                          <a:solidFill>
                            <a:schemeClr val="tx1"/>
                          </a:solidFill>
                          <a:latin typeface="Calibri" pitchFamily="34" charset="0"/>
                          <a:ea typeface="等线" pitchFamily="2" charset="-122"/>
                          <a:sym typeface="Calibri" pitchFamily="34" charset="0"/>
                        </a:defRPr>
                      </a:lvl2pPr>
                      <a:lvl3pPr defTabSz="0">
                        <a:lnSpc>
                          <a:spcPct val="90000"/>
                        </a:lnSpc>
                        <a:spcBef>
                          <a:spcPts val="500"/>
                        </a:spcBef>
                        <a:buFont typeface="Arial" pitchFamily="34" charset="0"/>
                        <a:defRPr>
                          <a:solidFill>
                            <a:schemeClr val="tx1"/>
                          </a:solidFill>
                          <a:latin typeface="Calibri" pitchFamily="34" charset="0"/>
                          <a:ea typeface="等线" pitchFamily="2" charset="-122"/>
                          <a:sym typeface="Calibri" pitchFamily="34" charset="0"/>
                        </a:defRPr>
                      </a:lvl3pPr>
                      <a:lvl4pPr defTabSz="0">
                        <a:lnSpc>
                          <a:spcPct val="90000"/>
                        </a:lnSpc>
                        <a:spcBef>
                          <a:spcPts val="500"/>
                        </a:spcBef>
                        <a:buFont typeface="Arial" pitchFamily="34" charset="0"/>
                        <a:defRPr>
                          <a:solidFill>
                            <a:schemeClr val="tx1"/>
                          </a:solidFill>
                          <a:latin typeface="Calibri" pitchFamily="34" charset="0"/>
                          <a:ea typeface="等线" pitchFamily="2" charset="-122"/>
                          <a:sym typeface="Calibri" pitchFamily="34" charset="0"/>
                        </a:defRPr>
                      </a:lvl4pPr>
                      <a:lvl5pPr defTabSz="0">
                        <a:lnSpc>
                          <a:spcPct val="90000"/>
                        </a:lnSpc>
                        <a:spcBef>
                          <a:spcPts val="500"/>
                        </a:spcBef>
                        <a:buFont typeface="Arial" pitchFamily="34" charset="0"/>
                        <a:defRPr>
                          <a:solidFill>
                            <a:schemeClr val="tx1"/>
                          </a:solidFill>
                          <a:latin typeface="Calibri" pitchFamily="34" charset="0"/>
                          <a:ea typeface="等线" pitchFamily="2" charset="-122"/>
                          <a:sym typeface="Calibri" pitchFamily="34" charset="0"/>
                        </a:defRPr>
                      </a:lvl5pPr>
                      <a:lvl6pPr defTabSz="0" eaLnBrk="0" fontAlgn="base" hangingPunct="0">
                        <a:lnSpc>
                          <a:spcPct val="90000"/>
                        </a:lnSpc>
                        <a:spcBef>
                          <a:spcPts val="500"/>
                        </a:spcBef>
                        <a:spcAft>
                          <a:spcPct val="0"/>
                        </a:spcAft>
                        <a:buFont typeface="Arial" pitchFamily="34" charset="0"/>
                        <a:defRPr>
                          <a:solidFill>
                            <a:schemeClr val="tx1"/>
                          </a:solidFill>
                          <a:latin typeface="Calibri" pitchFamily="34" charset="0"/>
                          <a:ea typeface="等线" pitchFamily="2" charset="-122"/>
                          <a:sym typeface="Calibri" pitchFamily="34" charset="0"/>
                        </a:defRPr>
                      </a:lvl6pPr>
                      <a:lvl7pPr defTabSz="0" eaLnBrk="0" fontAlgn="base" hangingPunct="0">
                        <a:lnSpc>
                          <a:spcPct val="90000"/>
                        </a:lnSpc>
                        <a:spcBef>
                          <a:spcPts val="500"/>
                        </a:spcBef>
                        <a:spcAft>
                          <a:spcPct val="0"/>
                        </a:spcAft>
                        <a:buFont typeface="Arial" pitchFamily="34" charset="0"/>
                        <a:defRPr>
                          <a:solidFill>
                            <a:schemeClr val="tx1"/>
                          </a:solidFill>
                          <a:latin typeface="Calibri" pitchFamily="34" charset="0"/>
                          <a:ea typeface="等线" pitchFamily="2" charset="-122"/>
                          <a:sym typeface="Calibri" pitchFamily="34" charset="0"/>
                        </a:defRPr>
                      </a:lvl7pPr>
                      <a:lvl8pPr defTabSz="0" eaLnBrk="0" fontAlgn="base" hangingPunct="0">
                        <a:lnSpc>
                          <a:spcPct val="90000"/>
                        </a:lnSpc>
                        <a:spcBef>
                          <a:spcPts val="500"/>
                        </a:spcBef>
                        <a:spcAft>
                          <a:spcPct val="0"/>
                        </a:spcAft>
                        <a:buFont typeface="Arial" pitchFamily="34" charset="0"/>
                        <a:defRPr>
                          <a:solidFill>
                            <a:schemeClr val="tx1"/>
                          </a:solidFill>
                          <a:latin typeface="Calibri" pitchFamily="34" charset="0"/>
                          <a:ea typeface="等线" pitchFamily="2" charset="-122"/>
                          <a:sym typeface="Calibri" pitchFamily="34" charset="0"/>
                        </a:defRPr>
                      </a:lvl8pPr>
                      <a:lvl9pPr defTabSz="0" eaLnBrk="0" fontAlgn="base" hangingPunct="0">
                        <a:lnSpc>
                          <a:spcPct val="90000"/>
                        </a:lnSpc>
                        <a:spcBef>
                          <a:spcPts val="500"/>
                        </a:spcBef>
                        <a:spcAft>
                          <a:spcPct val="0"/>
                        </a:spcAft>
                        <a:buFont typeface="Arial" pitchFamily="34" charset="0"/>
                        <a:defRPr>
                          <a:solidFill>
                            <a:schemeClr val="tx1"/>
                          </a:solidFill>
                          <a:latin typeface="Calibri" pitchFamily="34" charset="0"/>
                          <a:ea typeface="等线" pitchFamily="2" charset="-122"/>
                          <a:sym typeface="Calibri" pitchFamily="34" charset="0"/>
                        </a:defRPr>
                      </a:lvl9pPr>
                    </a:lstStyle>
                    <a:p>
                      <a:pPr marL="0" marR="0" lvl="0" indent="0" algn="ctr" defTabSz="0" rtl="0" eaLnBrk="0" fontAlgn="base" latinLnBrk="0" hangingPunct="0">
                        <a:lnSpc>
                          <a:spcPct val="100000"/>
                        </a:lnSpc>
                        <a:spcBef>
                          <a:spcPct val="0"/>
                        </a:spcBef>
                        <a:spcAft>
                          <a:spcPct val="0"/>
                        </a:spcAft>
                        <a:buClrTx/>
                        <a:buSzTx/>
                        <a:buFont typeface="Arial" pitchFamily="34" charset="0"/>
                        <a:buNone/>
                        <a:tabLst/>
                      </a:pPr>
                      <a:r>
                        <a:rPr kumimoji="0" lang="zh-CN" altLang="zh-CN" sz="1800" b="0" i="0" u="none" strike="noStrike" cap="none" normalizeH="0" baseline="0" smtClean="0">
                          <a:ln>
                            <a:noFill/>
                          </a:ln>
                          <a:solidFill>
                            <a:srgbClr val="000000"/>
                          </a:solidFill>
                          <a:effectLst/>
                          <a:latin typeface="微软雅黑" pitchFamily="34" charset="-122"/>
                          <a:ea typeface="微软雅黑" pitchFamily="34" charset="-122"/>
                          <a:sym typeface="Calibri" pitchFamily="34" charset="0"/>
                        </a:rPr>
                        <a:t>直联模式二</a:t>
                      </a:r>
                      <a:endParaRPr kumimoji="0" lang="zh-CN" altLang="zh-CN" sz="1800" b="0" i="0" u="none" strike="noStrike" cap="none" normalizeH="0" baseline="0" smtClean="0">
                        <a:ln>
                          <a:noFill/>
                        </a:ln>
                        <a:solidFill>
                          <a:schemeClr val="tx1"/>
                        </a:solidFill>
                        <a:effectLst/>
                        <a:latin typeface="微软雅黑" pitchFamily="34" charset="-122"/>
                        <a:ea typeface="微软雅黑" pitchFamily="34" charset="-122"/>
                        <a:sym typeface="Calibri" pitchFamily="34" charset="0"/>
                      </a:endParaRPr>
                    </a:p>
                  </a:txBody>
                  <a:tcPr marL="91428" marR="91428" marT="0" marB="0" anchor="ctr" horzOverflow="overflow">
                    <a:lnL w="12700" cap="flat" cmpd="sng" algn="ctr">
                      <a:solidFill>
                        <a:srgbClr val="757070"/>
                      </a:solidFill>
                      <a:prstDash val="solid"/>
                      <a:round/>
                      <a:headEnd type="none" w="med" len="med"/>
                      <a:tailEnd type="none" w="med" len="med"/>
                    </a:lnL>
                    <a:lnR w="12700" cap="flat" cmpd="sng" algn="ctr">
                      <a:solidFill>
                        <a:srgbClr val="757070"/>
                      </a:solidFill>
                      <a:prstDash val="solid"/>
                      <a:round/>
                      <a:headEnd type="none" w="med" len="med"/>
                      <a:tailEnd type="none" w="med" len="med"/>
                    </a:lnR>
                    <a:lnT w="12700" cap="flat" cmpd="sng" algn="ctr">
                      <a:solidFill>
                        <a:srgbClr val="757070"/>
                      </a:solidFill>
                      <a:prstDash val="solid"/>
                      <a:round/>
                      <a:headEnd type="none" w="med" len="med"/>
                      <a:tailEnd type="none" w="med" len="med"/>
                    </a:lnT>
                    <a:lnB w="12700" cap="flat" cmpd="sng" algn="ctr">
                      <a:solidFill>
                        <a:srgbClr val="757070"/>
                      </a:solidFill>
                      <a:prstDash val="solid"/>
                      <a:round/>
                      <a:headEnd type="none" w="med" len="med"/>
                      <a:tailEnd type="none" w="med" len="med"/>
                    </a:lnB>
                    <a:lnTlToBr>
                      <a:noFill/>
                    </a:lnTlToBr>
                    <a:lnBlToTr>
                      <a:noFill/>
                    </a:lnBlToTr>
                    <a:noFill/>
                  </a:tcPr>
                </a:tc>
                <a:tc>
                  <a:txBody>
                    <a:bodyPr/>
                    <a:lstStyle>
                      <a:lvl1pPr defTabSz="0">
                        <a:lnSpc>
                          <a:spcPct val="90000"/>
                        </a:lnSpc>
                        <a:spcBef>
                          <a:spcPts val="1000"/>
                        </a:spcBef>
                        <a:buFont typeface="Arial" pitchFamily="34" charset="0"/>
                        <a:defRPr sz="2400">
                          <a:solidFill>
                            <a:schemeClr val="tx1"/>
                          </a:solidFill>
                          <a:latin typeface="Calibri" pitchFamily="34" charset="0"/>
                          <a:ea typeface="等线" pitchFamily="2" charset="-122"/>
                          <a:sym typeface="Calibri" pitchFamily="34" charset="0"/>
                        </a:defRPr>
                      </a:lvl1pPr>
                      <a:lvl2pPr defTabSz="0">
                        <a:lnSpc>
                          <a:spcPct val="90000"/>
                        </a:lnSpc>
                        <a:spcBef>
                          <a:spcPts val="500"/>
                        </a:spcBef>
                        <a:buFont typeface="Arial" pitchFamily="34" charset="0"/>
                        <a:defRPr sz="2000">
                          <a:solidFill>
                            <a:schemeClr val="tx1"/>
                          </a:solidFill>
                          <a:latin typeface="Calibri" pitchFamily="34" charset="0"/>
                          <a:ea typeface="等线" pitchFamily="2" charset="-122"/>
                          <a:sym typeface="Calibri" pitchFamily="34" charset="0"/>
                        </a:defRPr>
                      </a:lvl2pPr>
                      <a:lvl3pPr defTabSz="0">
                        <a:lnSpc>
                          <a:spcPct val="90000"/>
                        </a:lnSpc>
                        <a:spcBef>
                          <a:spcPts val="500"/>
                        </a:spcBef>
                        <a:buFont typeface="Arial" pitchFamily="34" charset="0"/>
                        <a:defRPr>
                          <a:solidFill>
                            <a:schemeClr val="tx1"/>
                          </a:solidFill>
                          <a:latin typeface="Calibri" pitchFamily="34" charset="0"/>
                          <a:ea typeface="等线" pitchFamily="2" charset="-122"/>
                          <a:sym typeface="Calibri" pitchFamily="34" charset="0"/>
                        </a:defRPr>
                      </a:lvl3pPr>
                      <a:lvl4pPr defTabSz="0">
                        <a:lnSpc>
                          <a:spcPct val="90000"/>
                        </a:lnSpc>
                        <a:spcBef>
                          <a:spcPts val="500"/>
                        </a:spcBef>
                        <a:buFont typeface="Arial" pitchFamily="34" charset="0"/>
                        <a:defRPr>
                          <a:solidFill>
                            <a:schemeClr val="tx1"/>
                          </a:solidFill>
                          <a:latin typeface="Calibri" pitchFamily="34" charset="0"/>
                          <a:ea typeface="等线" pitchFamily="2" charset="-122"/>
                          <a:sym typeface="Calibri" pitchFamily="34" charset="0"/>
                        </a:defRPr>
                      </a:lvl4pPr>
                      <a:lvl5pPr defTabSz="0">
                        <a:lnSpc>
                          <a:spcPct val="90000"/>
                        </a:lnSpc>
                        <a:spcBef>
                          <a:spcPts val="500"/>
                        </a:spcBef>
                        <a:buFont typeface="Arial" pitchFamily="34" charset="0"/>
                        <a:defRPr>
                          <a:solidFill>
                            <a:schemeClr val="tx1"/>
                          </a:solidFill>
                          <a:latin typeface="Calibri" pitchFamily="34" charset="0"/>
                          <a:ea typeface="等线" pitchFamily="2" charset="-122"/>
                          <a:sym typeface="Calibri" pitchFamily="34" charset="0"/>
                        </a:defRPr>
                      </a:lvl5pPr>
                      <a:lvl6pPr defTabSz="0" eaLnBrk="0" fontAlgn="base" hangingPunct="0">
                        <a:lnSpc>
                          <a:spcPct val="90000"/>
                        </a:lnSpc>
                        <a:spcBef>
                          <a:spcPts val="500"/>
                        </a:spcBef>
                        <a:spcAft>
                          <a:spcPct val="0"/>
                        </a:spcAft>
                        <a:buFont typeface="Arial" pitchFamily="34" charset="0"/>
                        <a:defRPr>
                          <a:solidFill>
                            <a:schemeClr val="tx1"/>
                          </a:solidFill>
                          <a:latin typeface="Calibri" pitchFamily="34" charset="0"/>
                          <a:ea typeface="等线" pitchFamily="2" charset="-122"/>
                          <a:sym typeface="Calibri" pitchFamily="34" charset="0"/>
                        </a:defRPr>
                      </a:lvl6pPr>
                      <a:lvl7pPr defTabSz="0" eaLnBrk="0" fontAlgn="base" hangingPunct="0">
                        <a:lnSpc>
                          <a:spcPct val="90000"/>
                        </a:lnSpc>
                        <a:spcBef>
                          <a:spcPts val="500"/>
                        </a:spcBef>
                        <a:spcAft>
                          <a:spcPct val="0"/>
                        </a:spcAft>
                        <a:buFont typeface="Arial" pitchFamily="34" charset="0"/>
                        <a:defRPr>
                          <a:solidFill>
                            <a:schemeClr val="tx1"/>
                          </a:solidFill>
                          <a:latin typeface="Calibri" pitchFamily="34" charset="0"/>
                          <a:ea typeface="等线" pitchFamily="2" charset="-122"/>
                          <a:sym typeface="Calibri" pitchFamily="34" charset="0"/>
                        </a:defRPr>
                      </a:lvl7pPr>
                      <a:lvl8pPr defTabSz="0" eaLnBrk="0" fontAlgn="base" hangingPunct="0">
                        <a:lnSpc>
                          <a:spcPct val="90000"/>
                        </a:lnSpc>
                        <a:spcBef>
                          <a:spcPts val="500"/>
                        </a:spcBef>
                        <a:spcAft>
                          <a:spcPct val="0"/>
                        </a:spcAft>
                        <a:buFont typeface="Arial" pitchFamily="34" charset="0"/>
                        <a:defRPr>
                          <a:solidFill>
                            <a:schemeClr val="tx1"/>
                          </a:solidFill>
                          <a:latin typeface="Calibri" pitchFamily="34" charset="0"/>
                          <a:ea typeface="等线" pitchFamily="2" charset="-122"/>
                          <a:sym typeface="Calibri" pitchFamily="34" charset="0"/>
                        </a:defRPr>
                      </a:lvl8pPr>
                      <a:lvl9pPr defTabSz="0" eaLnBrk="0" fontAlgn="base" hangingPunct="0">
                        <a:lnSpc>
                          <a:spcPct val="90000"/>
                        </a:lnSpc>
                        <a:spcBef>
                          <a:spcPts val="500"/>
                        </a:spcBef>
                        <a:spcAft>
                          <a:spcPct val="0"/>
                        </a:spcAft>
                        <a:buFont typeface="Arial" pitchFamily="34" charset="0"/>
                        <a:defRPr>
                          <a:solidFill>
                            <a:schemeClr val="tx1"/>
                          </a:solidFill>
                          <a:latin typeface="Calibri" pitchFamily="34" charset="0"/>
                          <a:ea typeface="等线" pitchFamily="2" charset="-122"/>
                          <a:sym typeface="Calibri" pitchFamily="34" charset="0"/>
                        </a:defRPr>
                      </a:lvl9pPr>
                    </a:lstStyle>
                    <a:p>
                      <a:pPr marL="0" marR="0" lvl="0" indent="0" algn="ctr" defTabSz="0" rtl="0" eaLnBrk="0" fontAlgn="base" latinLnBrk="0" hangingPunct="0">
                        <a:lnSpc>
                          <a:spcPct val="100000"/>
                        </a:lnSpc>
                        <a:spcBef>
                          <a:spcPct val="0"/>
                        </a:spcBef>
                        <a:spcAft>
                          <a:spcPct val="0"/>
                        </a:spcAft>
                        <a:buClrTx/>
                        <a:buSzTx/>
                        <a:buFont typeface="Arial" pitchFamily="34" charset="0"/>
                        <a:buNone/>
                        <a:tabLst/>
                      </a:pPr>
                      <a:r>
                        <a:rPr kumimoji="0" lang="zh-CN" altLang="zh-CN" sz="1800" b="0" i="0" u="none" strike="noStrike" cap="none" normalizeH="0" baseline="0" smtClean="0">
                          <a:ln>
                            <a:noFill/>
                          </a:ln>
                          <a:solidFill>
                            <a:srgbClr val="000000"/>
                          </a:solidFill>
                          <a:effectLst/>
                          <a:latin typeface="微软雅黑" pitchFamily="34" charset="-122"/>
                          <a:ea typeface="微软雅黑" pitchFamily="34" charset="-122"/>
                          <a:sym typeface="Calibri" pitchFamily="34" charset="0"/>
                        </a:rPr>
                        <a:t>直连模式三</a:t>
                      </a:r>
                      <a:endParaRPr kumimoji="0" lang="zh-CN" altLang="zh-CN" sz="1800" b="0" i="0" u="none" strike="noStrike" cap="none" normalizeH="0" baseline="0" smtClean="0">
                        <a:ln>
                          <a:noFill/>
                        </a:ln>
                        <a:solidFill>
                          <a:schemeClr val="tx1"/>
                        </a:solidFill>
                        <a:effectLst/>
                        <a:latin typeface="微软雅黑" pitchFamily="34" charset="-122"/>
                        <a:ea typeface="微软雅黑" pitchFamily="34" charset="-122"/>
                        <a:sym typeface="Calibri" pitchFamily="34" charset="0"/>
                      </a:endParaRPr>
                    </a:p>
                  </a:txBody>
                  <a:tcPr marL="91428" marR="91428" marT="0" marB="0" anchor="ctr" horzOverflow="overflow">
                    <a:lnL w="12700" cap="flat" cmpd="sng" algn="ctr">
                      <a:solidFill>
                        <a:srgbClr val="757070"/>
                      </a:solidFill>
                      <a:prstDash val="solid"/>
                      <a:round/>
                      <a:headEnd type="none" w="med" len="med"/>
                      <a:tailEnd type="none" w="med" len="med"/>
                    </a:lnL>
                    <a:lnR w="12700" cap="flat" cmpd="sng" algn="ctr">
                      <a:solidFill>
                        <a:srgbClr val="757070"/>
                      </a:solidFill>
                      <a:prstDash val="solid"/>
                      <a:round/>
                      <a:headEnd type="none" w="med" len="med"/>
                      <a:tailEnd type="none" w="med" len="med"/>
                    </a:lnR>
                    <a:lnT w="12700" cap="flat" cmpd="sng" algn="ctr">
                      <a:solidFill>
                        <a:srgbClr val="757070"/>
                      </a:solidFill>
                      <a:prstDash val="solid"/>
                      <a:round/>
                      <a:headEnd type="none" w="med" len="med"/>
                      <a:tailEnd type="none" w="med" len="med"/>
                    </a:lnT>
                    <a:lnB w="12700" cap="flat" cmpd="sng" algn="ctr">
                      <a:solidFill>
                        <a:srgbClr val="757070"/>
                      </a:solidFill>
                      <a:prstDash val="solid"/>
                      <a:round/>
                      <a:headEnd type="none" w="med" len="med"/>
                      <a:tailEnd type="none" w="med" len="med"/>
                    </a:lnB>
                    <a:lnTlToBr>
                      <a:noFill/>
                    </a:lnTlToBr>
                    <a:lnBlToTr>
                      <a:noFill/>
                    </a:lnBlToTr>
                    <a:noFill/>
                  </a:tcPr>
                </a:tc>
                <a:tc>
                  <a:txBody>
                    <a:bodyPr/>
                    <a:lstStyle>
                      <a:lvl1pPr defTabSz="0">
                        <a:lnSpc>
                          <a:spcPct val="90000"/>
                        </a:lnSpc>
                        <a:spcBef>
                          <a:spcPts val="1000"/>
                        </a:spcBef>
                        <a:buFont typeface="Arial" pitchFamily="34" charset="0"/>
                        <a:defRPr sz="2400">
                          <a:solidFill>
                            <a:schemeClr val="tx1"/>
                          </a:solidFill>
                          <a:latin typeface="Calibri" pitchFamily="34" charset="0"/>
                          <a:ea typeface="等线" pitchFamily="2" charset="-122"/>
                          <a:sym typeface="Calibri" pitchFamily="34" charset="0"/>
                        </a:defRPr>
                      </a:lvl1pPr>
                      <a:lvl2pPr defTabSz="0">
                        <a:lnSpc>
                          <a:spcPct val="90000"/>
                        </a:lnSpc>
                        <a:spcBef>
                          <a:spcPts val="500"/>
                        </a:spcBef>
                        <a:buFont typeface="Arial" pitchFamily="34" charset="0"/>
                        <a:defRPr sz="2000">
                          <a:solidFill>
                            <a:schemeClr val="tx1"/>
                          </a:solidFill>
                          <a:latin typeface="Calibri" pitchFamily="34" charset="0"/>
                          <a:ea typeface="等线" pitchFamily="2" charset="-122"/>
                          <a:sym typeface="Calibri" pitchFamily="34" charset="0"/>
                        </a:defRPr>
                      </a:lvl2pPr>
                      <a:lvl3pPr defTabSz="0">
                        <a:lnSpc>
                          <a:spcPct val="90000"/>
                        </a:lnSpc>
                        <a:spcBef>
                          <a:spcPts val="500"/>
                        </a:spcBef>
                        <a:buFont typeface="Arial" pitchFamily="34" charset="0"/>
                        <a:defRPr>
                          <a:solidFill>
                            <a:schemeClr val="tx1"/>
                          </a:solidFill>
                          <a:latin typeface="Calibri" pitchFamily="34" charset="0"/>
                          <a:ea typeface="等线" pitchFamily="2" charset="-122"/>
                          <a:sym typeface="Calibri" pitchFamily="34" charset="0"/>
                        </a:defRPr>
                      </a:lvl3pPr>
                      <a:lvl4pPr defTabSz="0">
                        <a:lnSpc>
                          <a:spcPct val="90000"/>
                        </a:lnSpc>
                        <a:spcBef>
                          <a:spcPts val="500"/>
                        </a:spcBef>
                        <a:buFont typeface="Arial" pitchFamily="34" charset="0"/>
                        <a:defRPr>
                          <a:solidFill>
                            <a:schemeClr val="tx1"/>
                          </a:solidFill>
                          <a:latin typeface="Calibri" pitchFamily="34" charset="0"/>
                          <a:ea typeface="等线" pitchFamily="2" charset="-122"/>
                          <a:sym typeface="Calibri" pitchFamily="34" charset="0"/>
                        </a:defRPr>
                      </a:lvl4pPr>
                      <a:lvl5pPr defTabSz="0">
                        <a:lnSpc>
                          <a:spcPct val="90000"/>
                        </a:lnSpc>
                        <a:spcBef>
                          <a:spcPts val="500"/>
                        </a:spcBef>
                        <a:buFont typeface="Arial" pitchFamily="34" charset="0"/>
                        <a:defRPr>
                          <a:solidFill>
                            <a:schemeClr val="tx1"/>
                          </a:solidFill>
                          <a:latin typeface="Calibri" pitchFamily="34" charset="0"/>
                          <a:ea typeface="等线" pitchFamily="2" charset="-122"/>
                          <a:sym typeface="Calibri" pitchFamily="34" charset="0"/>
                        </a:defRPr>
                      </a:lvl5pPr>
                      <a:lvl6pPr defTabSz="0" eaLnBrk="0" fontAlgn="base" hangingPunct="0">
                        <a:lnSpc>
                          <a:spcPct val="90000"/>
                        </a:lnSpc>
                        <a:spcBef>
                          <a:spcPts val="500"/>
                        </a:spcBef>
                        <a:spcAft>
                          <a:spcPct val="0"/>
                        </a:spcAft>
                        <a:buFont typeface="Arial" pitchFamily="34" charset="0"/>
                        <a:defRPr>
                          <a:solidFill>
                            <a:schemeClr val="tx1"/>
                          </a:solidFill>
                          <a:latin typeface="Calibri" pitchFamily="34" charset="0"/>
                          <a:ea typeface="等线" pitchFamily="2" charset="-122"/>
                          <a:sym typeface="Calibri" pitchFamily="34" charset="0"/>
                        </a:defRPr>
                      </a:lvl6pPr>
                      <a:lvl7pPr defTabSz="0" eaLnBrk="0" fontAlgn="base" hangingPunct="0">
                        <a:lnSpc>
                          <a:spcPct val="90000"/>
                        </a:lnSpc>
                        <a:spcBef>
                          <a:spcPts val="500"/>
                        </a:spcBef>
                        <a:spcAft>
                          <a:spcPct val="0"/>
                        </a:spcAft>
                        <a:buFont typeface="Arial" pitchFamily="34" charset="0"/>
                        <a:defRPr>
                          <a:solidFill>
                            <a:schemeClr val="tx1"/>
                          </a:solidFill>
                          <a:latin typeface="Calibri" pitchFamily="34" charset="0"/>
                          <a:ea typeface="等线" pitchFamily="2" charset="-122"/>
                          <a:sym typeface="Calibri" pitchFamily="34" charset="0"/>
                        </a:defRPr>
                      </a:lvl7pPr>
                      <a:lvl8pPr defTabSz="0" eaLnBrk="0" fontAlgn="base" hangingPunct="0">
                        <a:lnSpc>
                          <a:spcPct val="90000"/>
                        </a:lnSpc>
                        <a:spcBef>
                          <a:spcPts val="500"/>
                        </a:spcBef>
                        <a:spcAft>
                          <a:spcPct val="0"/>
                        </a:spcAft>
                        <a:buFont typeface="Arial" pitchFamily="34" charset="0"/>
                        <a:defRPr>
                          <a:solidFill>
                            <a:schemeClr val="tx1"/>
                          </a:solidFill>
                          <a:latin typeface="Calibri" pitchFamily="34" charset="0"/>
                          <a:ea typeface="等线" pitchFamily="2" charset="-122"/>
                          <a:sym typeface="Calibri" pitchFamily="34" charset="0"/>
                        </a:defRPr>
                      </a:lvl8pPr>
                      <a:lvl9pPr defTabSz="0" eaLnBrk="0" fontAlgn="base" hangingPunct="0">
                        <a:lnSpc>
                          <a:spcPct val="90000"/>
                        </a:lnSpc>
                        <a:spcBef>
                          <a:spcPts val="500"/>
                        </a:spcBef>
                        <a:spcAft>
                          <a:spcPct val="0"/>
                        </a:spcAft>
                        <a:buFont typeface="Arial" pitchFamily="34" charset="0"/>
                        <a:defRPr>
                          <a:solidFill>
                            <a:schemeClr val="tx1"/>
                          </a:solidFill>
                          <a:latin typeface="Calibri" pitchFamily="34" charset="0"/>
                          <a:ea typeface="等线" pitchFamily="2" charset="-122"/>
                          <a:sym typeface="Calibri" pitchFamily="34" charset="0"/>
                        </a:defRPr>
                      </a:lvl9pPr>
                    </a:lstStyle>
                    <a:p>
                      <a:pPr marL="0" marR="0" lvl="0" indent="0" algn="ctr" defTabSz="0" rtl="0" eaLnBrk="0" fontAlgn="base" latinLnBrk="0" hangingPunct="0">
                        <a:lnSpc>
                          <a:spcPct val="100000"/>
                        </a:lnSpc>
                        <a:spcBef>
                          <a:spcPct val="0"/>
                        </a:spcBef>
                        <a:spcAft>
                          <a:spcPct val="0"/>
                        </a:spcAft>
                        <a:buClrTx/>
                        <a:buSzTx/>
                        <a:buFont typeface="Arial" pitchFamily="34" charset="0"/>
                        <a:buNone/>
                        <a:tabLst/>
                      </a:pPr>
                      <a:r>
                        <a:rPr kumimoji="0" lang="zh-CN" altLang="zh-CN" sz="1800" b="0" i="0" u="none" strike="noStrike" cap="none" normalizeH="0" baseline="0" smtClean="0">
                          <a:ln>
                            <a:noFill/>
                          </a:ln>
                          <a:solidFill>
                            <a:srgbClr val="000000"/>
                          </a:solidFill>
                          <a:effectLst/>
                          <a:latin typeface="微软雅黑" pitchFamily="34" charset="-122"/>
                          <a:ea typeface="微软雅黑" pitchFamily="34" charset="-122"/>
                          <a:sym typeface="Calibri" pitchFamily="34" charset="0"/>
                        </a:rPr>
                        <a:t>全客户端</a:t>
                      </a:r>
                      <a:endParaRPr kumimoji="0" lang="zh-CN" altLang="zh-CN" sz="1800" b="0" i="0" u="none" strike="noStrike" cap="none" normalizeH="0" baseline="0" smtClean="0">
                        <a:ln>
                          <a:noFill/>
                        </a:ln>
                        <a:solidFill>
                          <a:schemeClr val="tx1"/>
                        </a:solidFill>
                        <a:effectLst/>
                        <a:latin typeface="微软雅黑" pitchFamily="34" charset="-122"/>
                        <a:ea typeface="微软雅黑" pitchFamily="34" charset="-122"/>
                        <a:sym typeface="Calibri" pitchFamily="34" charset="0"/>
                      </a:endParaRPr>
                    </a:p>
                  </a:txBody>
                  <a:tcPr marL="91428" marR="91428" marT="0" marB="0" anchor="ctr" horzOverflow="overflow">
                    <a:lnL w="12700" cap="flat" cmpd="sng" algn="ctr">
                      <a:solidFill>
                        <a:srgbClr val="757070"/>
                      </a:solidFill>
                      <a:prstDash val="solid"/>
                      <a:round/>
                      <a:headEnd type="none" w="med" len="med"/>
                      <a:tailEnd type="none" w="med" len="med"/>
                    </a:lnL>
                    <a:lnR w="12700" cap="flat" cmpd="sng" algn="ctr">
                      <a:solidFill>
                        <a:srgbClr val="757070"/>
                      </a:solidFill>
                      <a:prstDash val="solid"/>
                      <a:round/>
                      <a:headEnd type="none" w="med" len="med"/>
                      <a:tailEnd type="none" w="med" len="med"/>
                    </a:lnR>
                    <a:lnT w="12700" cap="flat" cmpd="sng" algn="ctr">
                      <a:solidFill>
                        <a:srgbClr val="757070"/>
                      </a:solidFill>
                      <a:prstDash val="solid"/>
                      <a:round/>
                      <a:headEnd type="none" w="med" len="med"/>
                      <a:tailEnd type="none" w="med" len="med"/>
                    </a:lnT>
                    <a:lnB w="12700" cap="flat" cmpd="sng" algn="ctr">
                      <a:solidFill>
                        <a:srgbClr val="75707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428743">
                <a:tc>
                  <a:txBody>
                    <a:bodyPr/>
                    <a:lstStyle>
                      <a:lvl1pPr defTabSz="0">
                        <a:lnSpc>
                          <a:spcPct val="90000"/>
                        </a:lnSpc>
                        <a:spcBef>
                          <a:spcPts val="1000"/>
                        </a:spcBef>
                        <a:buFont typeface="Arial" pitchFamily="34" charset="0"/>
                        <a:defRPr sz="2400">
                          <a:solidFill>
                            <a:schemeClr val="tx1"/>
                          </a:solidFill>
                          <a:latin typeface="Calibri" pitchFamily="34" charset="0"/>
                          <a:ea typeface="等线" pitchFamily="2" charset="-122"/>
                          <a:sym typeface="Calibri" pitchFamily="34" charset="0"/>
                        </a:defRPr>
                      </a:lvl1pPr>
                      <a:lvl2pPr defTabSz="0">
                        <a:lnSpc>
                          <a:spcPct val="90000"/>
                        </a:lnSpc>
                        <a:spcBef>
                          <a:spcPts val="500"/>
                        </a:spcBef>
                        <a:buFont typeface="Arial" pitchFamily="34" charset="0"/>
                        <a:defRPr sz="2000">
                          <a:solidFill>
                            <a:schemeClr val="tx1"/>
                          </a:solidFill>
                          <a:latin typeface="Calibri" pitchFamily="34" charset="0"/>
                          <a:ea typeface="等线" pitchFamily="2" charset="-122"/>
                          <a:sym typeface="Calibri" pitchFamily="34" charset="0"/>
                        </a:defRPr>
                      </a:lvl2pPr>
                      <a:lvl3pPr defTabSz="0">
                        <a:lnSpc>
                          <a:spcPct val="90000"/>
                        </a:lnSpc>
                        <a:spcBef>
                          <a:spcPts val="500"/>
                        </a:spcBef>
                        <a:buFont typeface="Arial" pitchFamily="34" charset="0"/>
                        <a:defRPr>
                          <a:solidFill>
                            <a:schemeClr val="tx1"/>
                          </a:solidFill>
                          <a:latin typeface="Calibri" pitchFamily="34" charset="0"/>
                          <a:ea typeface="等线" pitchFamily="2" charset="-122"/>
                          <a:sym typeface="Calibri" pitchFamily="34" charset="0"/>
                        </a:defRPr>
                      </a:lvl3pPr>
                      <a:lvl4pPr defTabSz="0">
                        <a:lnSpc>
                          <a:spcPct val="90000"/>
                        </a:lnSpc>
                        <a:spcBef>
                          <a:spcPts val="500"/>
                        </a:spcBef>
                        <a:buFont typeface="Arial" pitchFamily="34" charset="0"/>
                        <a:defRPr>
                          <a:solidFill>
                            <a:schemeClr val="tx1"/>
                          </a:solidFill>
                          <a:latin typeface="Calibri" pitchFamily="34" charset="0"/>
                          <a:ea typeface="等线" pitchFamily="2" charset="-122"/>
                          <a:sym typeface="Calibri" pitchFamily="34" charset="0"/>
                        </a:defRPr>
                      </a:lvl4pPr>
                      <a:lvl5pPr defTabSz="0">
                        <a:lnSpc>
                          <a:spcPct val="90000"/>
                        </a:lnSpc>
                        <a:spcBef>
                          <a:spcPts val="500"/>
                        </a:spcBef>
                        <a:buFont typeface="Arial" pitchFamily="34" charset="0"/>
                        <a:defRPr>
                          <a:solidFill>
                            <a:schemeClr val="tx1"/>
                          </a:solidFill>
                          <a:latin typeface="Calibri" pitchFamily="34" charset="0"/>
                          <a:ea typeface="等线" pitchFamily="2" charset="-122"/>
                          <a:sym typeface="Calibri" pitchFamily="34" charset="0"/>
                        </a:defRPr>
                      </a:lvl5pPr>
                      <a:lvl6pPr defTabSz="0" eaLnBrk="0" fontAlgn="base" hangingPunct="0">
                        <a:lnSpc>
                          <a:spcPct val="90000"/>
                        </a:lnSpc>
                        <a:spcBef>
                          <a:spcPts val="500"/>
                        </a:spcBef>
                        <a:spcAft>
                          <a:spcPct val="0"/>
                        </a:spcAft>
                        <a:buFont typeface="Arial" pitchFamily="34" charset="0"/>
                        <a:defRPr>
                          <a:solidFill>
                            <a:schemeClr val="tx1"/>
                          </a:solidFill>
                          <a:latin typeface="Calibri" pitchFamily="34" charset="0"/>
                          <a:ea typeface="等线" pitchFamily="2" charset="-122"/>
                          <a:sym typeface="Calibri" pitchFamily="34" charset="0"/>
                        </a:defRPr>
                      </a:lvl6pPr>
                      <a:lvl7pPr defTabSz="0" eaLnBrk="0" fontAlgn="base" hangingPunct="0">
                        <a:lnSpc>
                          <a:spcPct val="90000"/>
                        </a:lnSpc>
                        <a:spcBef>
                          <a:spcPts val="500"/>
                        </a:spcBef>
                        <a:spcAft>
                          <a:spcPct val="0"/>
                        </a:spcAft>
                        <a:buFont typeface="Arial" pitchFamily="34" charset="0"/>
                        <a:defRPr>
                          <a:solidFill>
                            <a:schemeClr val="tx1"/>
                          </a:solidFill>
                          <a:latin typeface="Calibri" pitchFamily="34" charset="0"/>
                          <a:ea typeface="等线" pitchFamily="2" charset="-122"/>
                          <a:sym typeface="Calibri" pitchFamily="34" charset="0"/>
                        </a:defRPr>
                      </a:lvl7pPr>
                      <a:lvl8pPr defTabSz="0" eaLnBrk="0" fontAlgn="base" hangingPunct="0">
                        <a:lnSpc>
                          <a:spcPct val="90000"/>
                        </a:lnSpc>
                        <a:spcBef>
                          <a:spcPts val="500"/>
                        </a:spcBef>
                        <a:spcAft>
                          <a:spcPct val="0"/>
                        </a:spcAft>
                        <a:buFont typeface="Arial" pitchFamily="34" charset="0"/>
                        <a:defRPr>
                          <a:solidFill>
                            <a:schemeClr val="tx1"/>
                          </a:solidFill>
                          <a:latin typeface="Calibri" pitchFamily="34" charset="0"/>
                          <a:ea typeface="等线" pitchFamily="2" charset="-122"/>
                          <a:sym typeface="Calibri" pitchFamily="34" charset="0"/>
                        </a:defRPr>
                      </a:lvl8pPr>
                      <a:lvl9pPr defTabSz="0" eaLnBrk="0" fontAlgn="base" hangingPunct="0">
                        <a:lnSpc>
                          <a:spcPct val="90000"/>
                        </a:lnSpc>
                        <a:spcBef>
                          <a:spcPts val="500"/>
                        </a:spcBef>
                        <a:spcAft>
                          <a:spcPct val="0"/>
                        </a:spcAft>
                        <a:buFont typeface="Arial" pitchFamily="34" charset="0"/>
                        <a:defRPr>
                          <a:solidFill>
                            <a:schemeClr val="tx1"/>
                          </a:solidFill>
                          <a:latin typeface="Calibri" pitchFamily="34" charset="0"/>
                          <a:ea typeface="等线" pitchFamily="2" charset="-122"/>
                          <a:sym typeface="Calibri" pitchFamily="34" charset="0"/>
                        </a:defRPr>
                      </a:lvl9pPr>
                    </a:lstStyle>
                    <a:p>
                      <a:pPr marL="0" marR="0" lvl="0" indent="0" algn="ctr" defTabSz="0" rtl="0" eaLnBrk="0" fontAlgn="base" latinLnBrk="0" hangingPunct="0">
                        <a:lnSpc>
                          <a:spcPct val="100000"/>
                        </a:lnSpc>
                        <a:spcBef>
                          <a:spcPct val="0"/>
                        </a:spcBef>
                        <a:spcAft>
                          <a:spcPct val="0"/>
                        </a:spcAft>
                        <a:buClrTx/>
                        <a:buSzTx/>
                        <a:buFont typeface="Arial" pitchFamily="34" charset="0"/>
                        <a:buNone/>
                        <a:tabLst/>
                      </a:pPr>
                      <a:r>
                        <a:rPr kumimoji="0" lang="zh-CN" altLang="zh-CN" sz="1800" b="0" i="0" u="none" strike="noStrike" cap="none" normalizeH="0" baseline="0" smtClean="0">
                          <a:ln>
                            <a:noFill/>
                          </a:ln>
                          <a:solidFill>
                            <a:srgbClr val="000000"/>
                          </a:solidFill>
                          <a:effectLst/>
                          <a:latin typeface="微软雅黑" pitchFamily="34" charset="-122"/>
                          <a:ea typeface="微软雅黑" pitchFamily="34" charset="-122"/>
                          <a:sym typeface="Calibri" pitchFamily="34" charset="0"/>
                        </a:rPr>
                        <a:t>交易类</a:t>
                      </a:r>
                      <a:endParaRPr kumimoji="0" lang="zh-CN" altLang="zh-CN" sz="1800" b="0" i="0" u="none" strike="noStrike" cap="none" normalizeH="0" baseline="0" smtClean="0">
                        <a:ln>
                          <a:noFill/>
                        </a:ln>
                        <a:solidFill>
                          <a:schemeClr val="tx1"/>
                        </a:solidFill>
                        <a:effectLst/>
                        <a:latin typeface="微软雅黑" pitchFamily="34" charset="-122"/>
                        <a:ea typeface="微软雅黑" pitchFamily="34" charset="-122"/>
                        <a:sym typeface="Calibri" pitchFamily="34" charset="0"/>
                      </a:endParaRPr>
                    </a:p>
                  </a:txBody>
                  <a:tcPr marL="91428" marR="91428" marT="0" marB="0" anchor="ctr" horzOverflow="overflow">
                    <a:lnL w="12700" cap="flat" cmpd="sng" algn="ctr">
                      <a:solidFill>
                        <a:srgbClr val="757070"/>
                      </a:solidFill>
                      <a:prstDash val="solid"/>
                      <a:round/>
                      <a:headEnd type="none" w="med" len="med"/>
                      <a:tailEnd type="none" w="med" len="med"/>
                    </a:lnL>
                    <a:lnR w="12700" cap="flat" cmpd="sng" algn="ctr">
                      <a:solidFill>
                        <a:srgbClr val="757070"/>
                      </a:solidFill>
                      <a:prstDash val="solid"/>
                      <a:round/>
                      <a:headEnd type="none" w="med" len="med"/>
                      <a:tailEnd type="none" w="med" len="med"/>
                    </a:lnR>
                    <a:lnT w="12700" cap="flat" cmpd="sng" algn="ctr">
                      <a:solidFill>
                        <a:srgbClr val="757070"/>
                      </a:solidFill>
                      <a:prstDash val="solid"/>
                      <a:round/>
                      <a:headEnd type="none" w="med" len="med"/>
                      <a:tailEnd type="none" w="med" len="med"/>
                    </a:lnT>
                    <a:lnB w="12700" cap="flat" cmpd="sng" algn="ctr">
                      <a:solidFill>
                        <a:srgbClr val="757070"/>
                      </a:solidFill>
                      <a:prstDash val="solid"/>
                      <a:round/>
                      <a:headEnd type="none" w="med" len="med"/>
                      <a:tailEnd type="none" w="med" len="med"/>
                    </a:lnB>
                    <a:lnTlToBr>
                      <a:noFill/>
                    </a:lnTlToBr>
                    <a:lnBlToTr>
                      <a:noFill/>
                    </a:lnBlToTr>
                    <a:noFill/>
                  </a:tcPr>
                </a:tc>
                <a:tc>
                  <a:txBody>
                    <a:bodyPr/>
                    <a:lstStyle>
                      <a:lvl1pPr defTabSz="0">
                        <a:lnSpc>
                          <a:spcPct val="90000"/>
                        </a:lnSpc>
                        <a:spcBef>
                          <a:spcPts val="1000"/>
                        </a:spcBef>
                        <a:buFont typeface="Arial" pitchFamily="34" charset="0"/>
                        <a:defRPr sz="2400">
                          <a:solidFill>
                            <a:schemeClr val="tx1"/>
                          </a:solidFill>
                          <a:latin typeface="Calibri" pitchFamily="34" charset="0"/>
                          <a:ea typeface="等线" pitchFamily="2" charset="-122"/>
                          <a:sym typeface="Calibri" pitchFamily="34" charset="0"/>
                        </a:defRPr>
                      </a:lvl1pPr>
                      <a:lvl2pPr defTabSz="0">
                        <a:lnSpc>
                          <a:spcPct val="90000"/>
                        </a:lnSpc>
                        <a:spcBef>
                          <a:spcPts val="500"/>
                        </a:spcBef>
                        <a:buFont typeface="Arial" pitchFamily="34" charset="0"/>
                        <a:defRPr sz="2000">
                          <a:solidFill>
                            <a:schemeClr val="tx1"/>
                          </a:solidFill>
                          <a:latin typeface="Calibri" pitchFamily="34" charset="0"/>
                          <a:ea typeface="等线" pitchFamily="2" charset="-122"/>
                          <a:sym typeface="Calibri" pitchFamily="34" charset="0"/>
                        </a:defRPr>
                      </a:lvl2pPr>
                      <a:lvl3pPr defTabSz="0">
                        <a:lnSpc>
                          <a:spcPct val="90000"/>
                        </a:lnSpc>
                        <a:spcBef>
                          <a:spcPts val="500"/>
                        </a:spcBef>
                        <a:buFont typeface="Arial" pitchFamily="34" charset="0"/>
                        <a:defRPr>
                          <a:solidFill>
                            <a:schemeClr val="tx1"/>
                          </a:solidFill>
                          <a:latin typeface="Calibri" pitchFamily="34" charset="0"/>
                          <a:ea typeface="等线" pitchFamily="2" charset="-122"/>
                          <a:sym typeface="Calibri" pitchFamily="34" charset="0"/>
                        </a:defRPr>
                      </a:lvl3pPr>
                      <a:lvl4pPr defTabSz="0">
                        <a:lnSpc>
                          <a:spcPct val="90000"/>
                        </a:lnSpc>
                        <a:spcBef>
                          <a:spcPts val="500"/>
                        </a:spcBef>
                        <a:buFont typeface="Arial" pitchFamily="34" charset="0"/>
                        <a:defRPr>
                          <a:solidFill>
                            <a:schemeClr val="tx1"/>
                          </a:solidFill>
                          <a:latin typeface="Calibri" pitchFamily="34" charset="0"/>
                          <a:ea typeface="等线" pitchFamily="2" charset="-122"/>
                          <a:sym typeface="Calibri" pitchFamily="34" charset="0"/>
                        </a:defRPr>
                      </a:lvl4pPr>
                      <a:lvl5pPr defTabSz="0">
                        <a:lnSpc>
                          <a:spcPct val="90000"/>
                        </a:lnSpc>
                        <a:spcBef>
                          <a:spcPts val="500"/>
                        </a:spcBef>
                        <a:buFont typeface="Arial" pitchFamily="34" charset="0"/>
                        <a:defRPr>
                          <a:solidFill>
                            <a:schemeClr val="tx1"/>
                          </a:solidFill>
                          <a:latin typeface="Calibri" pitchFamily="34" charset="0"/>
                          <a:ea typeface="等线" pitchFamily="2" charset="-122"/>
                          <a:sym typeface="Calibri" pitchFamily="34" charset="0"/>
                        </a:defRPr>
                      </a:lvl5pPr>
                      <a:lvl6pPr defTabSz="0" eaLnBrk="0" fontAlgn="base" hangingPunct="0">
                        <a:lnSpc>
                          <a:spcPct val="90000"/>
                        </a:lnSpc>
                        <a:spcBef>
                          <a:spcPts val="500"/>
                        </a:spcBef>
                        <a:spcAft>
                          <a:spcPct val="0"/>
                        </a:spcAft>
                        <a:buFont typeface="Arial" pitchFamily="34" charset="0"/>
                        <a:defRPr>
                          <a:solidFill>
                            <a:schemeClr val="tx1"/>
                          </a:solidFill>
                          <a:latin typeface="Calibri" pitchFamily="34" charset="0"/>
                          <a:ea typeface="等线" pitchFamily="2" charset="-122"/>
                          <a:sym typeface="Calibri" pitchFamily="34" charset="0"/>
                        </a:defRPr>
                      </a:lvl6pPr>
                      <a:lvl7pPr defTabSz="0" eaLnBrk="0" fontAlgn="base" hangingPunct="0">
                        <a:lnSpc>
                          <a:spcPct val="90000"/>
                        </a:lnSpc>
                        <a:spcBef>
                          <a:spcPts val="500"/>
                        </a:spcBef>
                        <a:spcAft>
                          <a:spcPct val="0"/>
                        </a:spcAft>
                        <a:buFont typeface="Arial" pitchFamily="34" charset="0"/>
                        <a:defRPr>
                          <a:solidFill>
                            <a:schemeClr val="tx1"/>
                          </a:solidFill>
                          <a:latin typeface="Calibri" pitchFamily="34" charset="0"/>
                          <a:ea typeface="等线" pitchFamily="2" charset="-122"/>
                          <a:sym typeface="Calibri" pitchFamily="34" charset="0"/>
                        </a:defRPr>
                      </a:lvl7pPr>
                      <a:lvl8pPr defTabSz="0" eaLnBrk="0" fontAlgn="base" hangingPunct="0">
                        <a:lnSpc>
                          <a:spcPct val="90000"/>
                        </a:lnSpc>
                        <a:spcBef>
                          <a:spcPts val="500"/>
                        </a:spcBef>
                        <a:spcAft>
                          <a:spcPct val="0"/>
                        </a:spcAft>
                        <a:buFont typeface="Arial" pitchFamily="34" charset="0"/>
                        <a:defRPr>
                          <a:solidFill>
                            <a:schemeClr val="tx1"/>
                          </a:solidFill>
                          <a:latin typeface="Calibri" pitchFamily="34" charset="0"/>
                          <a:ea typeface="等线" pitchFamily="2" charset="-122"/>
                          <a:sym typeface="Calibri" pitchFamily="34" charset="0"/>
                        </a:defRPr>
                      </a:lvl8pPr>
                      <a:lvl9pPr defTabSz="0" eaLnBrk="0" fontAlgn="base" hangingPunct="0">
                        <a:lnSpc>
                          <a:spcPct val="90000"/>
                        </a:lnSpc>
                        <a:spcBef>
                          <a:spcPts val="500"/>
                        </a:spcBef>
                        <a:spcAft>
                          <a:spcPct val="0"/>
                        </a:spcAft>
                        <a:buFont typeface="Arial" pitchFamily="34" charset="0"/>
                        <a:defRPr>
                          <a:solidFill>
                            <a:schemeClr val="tx1"/>
                          </a:solidFill>
                          <a:latin typeface="Calibri" pitchFamily="34" charset="0"/>
                          <a:ea typeface="等线" pitchFamily="2" charset="-122"/>
                          <a:sym typeface="Calibri" pitchFamily="34" charset="0"/>
                        </a:defRPr>
                      </a:lvl9pPr>
                    </a:lstStyle>
                    <a:p>
                      <a:pPr marL="0" marR="0" lvl="0" indent="0" algn="ctr" defTabSz="0" rtl="0" eaLnBrk="0" fontAlgn="base" latinLnBrk="0" hangingPunct="0">
                        <a:lnSpc>
                          <a:spcPct val="100000"/>
                        </a:lnSpc>
                        <a:spcBef>
                          <a:spcPct val="0"/>
                        </a:spcBef>
                        <a:spcAft>
                          <a:spcPct val="0"/>
                        </a:spcAft>
                        <a:buClrTx/>
                        <a:buSzTx/>
                        <a:buFont typeface="Arial" pitchFamily="34" charset="0"/>
                        <a:buNone/>
                        <a:tabLst/>
                      </a:pPr>
                      <a:r>
                        <a:rPr kumimoji="0" lang="zh-CN" altLang="zh-CN" sz="1800" b="0" i="0" u="none" strike="noStrike" cap="none" normalizeH="0" baseline="0" smtClean="0">
                          <a:ln>
                            <a:noFill/>
                          </a:ln>
                          <a:solidFill>
                            <a:srgbClr val="000000"/>
                          </a:solidFill>
                          <a:effectLst/>
                          <a:latin typeface="微软雅黑" pitchFamily="34" charset="-122"/>
                          <a:ea typeface="微软雅黑" pitchFamily="34" charset="-122"/>
                          <a:sym typeface="Calibri" pitchFamily="34" charset="0"/>
                        </a:rPr>
                        <a:t>直连</a:t>
                      </a:r>
                      <a:endParaRPr kumimoji="0" lang="zh-CN" altLang="zh-CN" sz="1800" b="0" i="0" u="none" strike="noStrike" cap="none" normalizeH="0" baseline="0" smtClean="0">
                        <a:ln>
                          <a:noFill/>
                        </a:ln>
                        <a:solidFill>
                          <a:schemeClr val="tx1"/>
                        </a:solidFill>
                        <a:effectLst/>
                        <a:latin typeface="微软雅黑" pitchFamily="34" charset="-122"/>
                        <a:ea typeface="微软雅黑" pitchFamily="34" charset="-122"/>
                        <a:sym typeface="Calibri" pitchFamily="34" charset="0"/>
                      </a:endParaRPr>
                    </a:p>
                  </a:txBody>
                  <a:tcPr marL="91428" marR="91428" marT="0" marB="0" anchor="ctr" horzOverflow="overflow">
                    <a:lnL w="12700" cap="flat" cmpd="sng" algn="ctr">
                      <a:solidFill>
                        <a:srgbClr val="757070"/>
                      </a:solidFill>
                      <a:prstDash val="solid"/>
                      <a:round/>
                      <a:headEnd type="none" w="med" len="med"/>
                      <a:tailEnd type="none" w="med" len="med"/>
                    </a:lnL>
                    <a:lnR w="12700" cap="flat" cmpd="sng" algn="ctr">
                      <a:solidFill>
                        <a:srgbClr val="757070"/>
                      </a:solidFill>
                      <a:prstDash val="solid"/>
                      <a:round/>
                      <a:headEnd type="none" w="med" len="med"/>
                      <a:tailEnd type="none" w="med" len="med"/>
                    </a:lnR>
                    <a:lnT w="12700" cap="flat" cmpd="sng" algn="ctr">
                      <a:solidFill>
                        <a:srgbClr val="757070"/>
                      </a:solidFill>
                      <a:prstDash val="solid"/>
                      <a:round/>
                      <a:headEnd type="none" w="med" len="med"/>
                      <a:tailEnd type="none" w="med" len="med"/>
                    </a:lnT>
                    <a:lnB w="12700" cap="flat" cmpd="sng" algn="ctr">
                      <a:solidFill>
                        <a:srgbClr val="757070"/>
                      </a:solidFill>
                      <a:prstDash val="solid"/>
                      <a:round/>
                      <a:headEnd type="none" w="med" len="med"/>
                      <a:tailEnd type="none" w="med" len="med"/>
                    </a:lnB>
                    <a:lnTlToBr>
                      <a:noFill/>
                    </a:lnTlToBr>
                    <a:lnBlToTr>
                      <a:noFill/>
                    </a:lnBlToTr>
                    <a:noFill/>
                  </a:tcPr>
                </a:tc>
                <a:tc>
                  <a:txBody>
                    <a:bodyPr/>
                    <a:lstStyle>
                      <a:lvl1pPr defTabSz="0">
                        <a:lnSpc>
                          <a:spcPct val="90000"/>
                        </a:lnSpc>
                        <a:spcBef>
                          <a:spcPts val="1000"/>
                        </a:spcBef>
                        <a:buFont typeface="Arial" pitchFamily="34" charset="0"/>
                        <a:defRPr sz="2400">
                          <a:solidFill>
                            <a:schemeClr val="tx1"/>
                          </a:solidFill>
                          <a:latin typeface="Calibri" pitchFamily="34" charset="0"/>
                          <a:ea typeface="等线" pitchFamily="2" charset="-122"/>
                          <a:sym typeface="Calibri" pitchFamily="34" charset="0"/>
                        </a:defRPr>
                      </a:lvl1pPr>
                      <a:lvl2pPr defTabSz="0">
                        <a:lnSpc>
                          <a:spcPct val="90000"/>
                        </a:lnSpc>
                        <a:spcBef>
                          <a:spcPts val="500"/>
                        </a:spcBef>
                        <a:buFont typeface="Arial" pitchFamily="34" charset="0"/>
                        <a:defRPr sz="2000">
                          <a:solidFill>
                            <a:schemeClr val="tx1"/>
                          </a:solidFill>
                          <a:latin typeface="Calibri" pitchFamily="34" charset="0"/>
                          <a:ea typeface="等线" pitchFamily="2" charset="-122"/>
                          <a:sym typeface="Calibri" pitchFamily="34" charset="0"/>
                        </a:defRPr>
                      </a:lvl2pPr>
                      <a:lvl3pPr defTabSz="0">
                        <a:lnSpc>
                          <a:spcPct val="90000"/>
                        </a:lnSpc>
                        <a:spcBef>
                          <a:spcPts val="500"/>
                        </a:spcBef>
                        <a:buFont typeface="Arial" pitchFamily="34" charset="0"/>
                        <a:defRPr>
                          <a:solidFill>
                            <a:schemeClr val="tx1"/>
                          </a:solidFill>
                          <a:latin typeface="Calibri" pitchFamily="34" charset="0"/>
                          <a:ea typeface="等线" pitchFamily="2" charset="-122"/>
                          <a:sym typeface="Calibri" pitchFamily="34" charset="0"/>
                        </a:defRPr>
                      </a:lvl3pPr>
                      <a:lvl4pPr defTabSz="0">
                        <a:lnSpc>
                          <a:spcPct val="90000"/>
                        </a:lnSpc>
                        <a:spcBef>
                          <a:spcPts val="500"/>
                        </a:spcBef>
                        <a:buFont typeface="Arial" pitchFamily="34" charset="0"/>
                        <a:defRPr>
                          <a:solidFill>
                            <a:schemeClr val="tx1"/>
                          </a:solidFill>
                          <a:latin typeface="Calibri" pitchFamily="34" charset="0"/>
                          <a:ea typeface="等线" pitchFamily="2" charset="-122"/>
                          <a:sym typeface="Calibri" pitchFamily="34" charset="0"/>
                        </a:defRPr>
                      </a:lvl4pPr>
                      <a:lvl5pPr defTabSz="0">
                        <a:lnSpc>
                          <a:spcPct val="90000"/>
                        </a:lnSpc>
                        <a:spcBef>
                          <a:spcPts val="500"/>
                        </a:spcBef>
                        <a:buFont typeface="Arial" pitchFamily="34" charset="0"/>
                        <a:defRPr>
                          <a:solidFill>
                            <a:schemeClr val="tx1"/>
                          </a:solidFill>
                          <a:latin typeface="Calibri" pitchFamily="34" charset="0"/>
                          <a:ea typeface="等线" pitchFamily="2" charset="-122"/>
                          <a:sym typeface="Calibri" pitchFamily="34" charset="0"/>
                        </a:defRPr>
                      </a:lvl5pPr>
                      <a:lvl6pPr defTabSz="0" eaLnBrk="0" fontAlgn="base" hangingPunct="0">
                        <a:lnSpc>
                          <a:spcPct val="90000"/>
                        </a:lnSpc>
                        <a:spcBef>
                          <a:spcPts val="500"/>
                        </a:spcBef>
                        <a:spcAft>
                          <a:spcPct val="0"/>
                        </a:spcAft>
                        <a:buFont typeface="Arial" pitchFamily="34" charset="0"/>
                        <a:defRPr>
                          <a:solidFill>
                            <a:schemeClr val="tx1"/>
                          </a:solidFill>
                          <a:latin typeface="Calibri" pitchFamily="34" charset="0"/>
                          <a:ea typeface="等线" pitchFamily="2" charset="-122"/>
                          <a:sym typeface="Calibri" pitchFamily="34" charset="0"/>
                        </a:defRPr>
                      </a:lvl6pPr>
                      <a:lvl7pPr defTabSz="0" eaLnBrk="0" fontAlgn="base" hangingPunct="0">
                        <a:lnSpc>
                          <a:spcPct val="90000"/>
                        </a:lnSpc>
                        <a:spcBef>
                          <a:spcPts val="500"/>
                        </a:spcBef>
                        <a:spcAft>
                          <a:spcPct val="0"/>
                        </a:spcAft>
                        <a:buFont typeface="Arial" pitchFamily="34" charset="0"/>
                        <a:defRPr>
                          <a:solidFill>
                            <a:schemeClr val="tx1"/>
                          </a:solidFill>
                          <a:latin typeface="Calibri" pitchFamily="34" charset="0"/>
                          <a:ea typeface="等线" pitchFamily="2" charset="-122"/>
                          <a:sym typeface="Calibri" pitchFamily="34" charset="0"/>
                        </a:defRPr>
                      </a:lvl7pPr>
                      <a:lvl8pPr defTabSz="0" eaLnBrk="0" fontAlgn="base" hangingPunct="0">
                        <a:lnSpc>
                          <a:spcPct val="90000"/>
                        </a:lnSpc>
                        <a:spcBef>
                          <a:spcPts val="500"/>
                        </a:spcBef>
                        <a:spcAft>
                          <a:spcPct val="0"/>
                        </a:spcAft>
                        <a:buFont typeface="Arial" pitchFamily="34" charset="0"/>
                        <a:defRPr>
                          <a:solidFill>
                            <a:schemeClr val="tx1"/>
                          </a:solidFill>
                          <a:latin typeface="Calibri" pitchFamily="34" charset="0"/>
                          <a:ea typeface="等线" pitchFamily="2" charset="-122"/>
                          <a:sym typeface="Calibri" pitchFamily="34" charset="0"/>
                        </a:defRPr>
                      </a:lvl8pPr>
                      <a:lvl9pPr defTabSz="0" eaLnBrk="0" fontAlgn="base" hangingPunct="0">
                        <a:lnSpc>
                          <a:spcPct val="90000"/>
                        </a:lnSpc>
                        <a:spcBef>
                          <a:spcPts val="500"/>
                        </a:spcBef>
                        <a:spcAft>
                          <a:spcPct val="0"/>
                        </a:spcAft>
                        <a:buFont typeface="Arial" pitchFamily="34" charset="0"/>
                        <a:defRPr>
                          <a:solidFill>
                            <a:schemeClr val="tx1"/>
                          </a:solidFill>
                          <a:latin typeface="Calibri" pitchFamily="34" charset="0"/>
                          <a:ea typeface="等线" pitchFamily="2" charset="-122"/>
                          <a:sym typeface="Calibri" pitchFamily="34" charset="0"/>
                        </a:defRPr>
                      </a:lvl9pPr>
                    </a:lstStyle>
                    <a:p>
                      <a:pPr marL="0" marR="0" lvl="0" indent="0" algn="ctr" defTabSz="0" rtl="0" eaLnBrk="0" fontAlgn="base" latinLnBrk="0" hangingPunct="0">
                        <a:lnSpc>
                          <a:spcPct val="100000"/>
                        </a:lnSpc>
                        <a:spcBef>
                          <a:spcPct val="0"/>
                        </a:spcBef>
                        <a:spcAft>
                          <a:spcPct val="0"/>
                        </a:spcAft>
                        <a:buClrTx/>
                        <a:buSzTx/>
                        <a:buFont typeface="Arial" pitchFamily="34" charset="0"/>
                        <a:buNone/>
                        <a:tabLst/>
                      </a:pPr>
                      <a:r>
                        <a:rPr kumimoji="0" lang="zh-CN" altLang="zh-CN" sz="1800" b="0" i="0" u="none" strike="noStrike" cap="none" normalizeH="0" baseline="0" smtClean="0">
                          <a:ln>
                            <a:noFill/>
                          </a:ln>
                          <a:solidFill>
                            <a:srgbClr val="000000"/>
                          </a:solidFill>
                          <a:effectLst/>
                          <a:latin typeface="微软雅黑" pitchFamily="34" charset="-122"/>
                          <a:ea typeface="微软雅黑" pitchFamily="34" charset="-122"/>
                          <a:sym typeface="Calibri" pitchFamily="34" charset="0"/>
                        </a:rPr>
                        <a:t>直连</a:t>
                      </a:r>
                      <a:endParaRPr kumimoji="0" lang="zh-CN" altLang="zh-CN" sz="1800" b="0" i="0" u="none" strike="noStrike" cap="none" normalizeH="0" baseline="0" smtClean="0">
                        <a:ln>
                          <a:noFill/>
                        </a:ln>
                        <a:solidFill>
                          <a:schemeClr val="tx1"/>
                        </a:solidFill>
                        <a:effectLst/>
                        <a:latin typeface="微软雅黑" pitchFamily="34" charset="-122"/>
                        <a:ea typeface="微软雅黑" pitchFamily="34" charset="-122"/>
                        <a:sym typeface="Calibri" pitchFamily="34" charset="0"/>
                      </a:endParaRPr>
                    </a:p>
                  </a:txBody>
                  <a:tcPr marL="91428" marR="91428" marT="0" marB="0" anchor="ctr" horzOverflow="overflow">
                    <a:lnL w="12700" cap="flat" cmpd="sng" algn="ctr">
                      <a:solidFill>
                        <a:srgbClr val="757070"/>
                      </a:solidFill>
                      <a:prstDash val="solid"/>
                      <a:round/>
                      <a:headEnd type="none" w="med" len="med"/>
                      <a:tailEnd type="none" w="med" len="med"/>
                    </a:lnL>
                    <a:lnR w="12700" cap="flat" cmpd="sng" algn="ctr">
                      <a:solidFill>
                        <a:srgbClr val="757070"/>
                      </a:solidFill>
                      <a:prstDash val="solid"/>
                      <a:round/>
                      <a:headEnd type="none" w="med" len="med"/>
                      <a:tailEnd type="none" w="med" len="med"/>
                    </a:lnR>
                    <a:lnT w="12700" cap="flat" cmpd="sng" algn="ctr">
                      <a:solidFill>
                        <a:srgbClr val="757070"/>
                      </a:solidFill>
                      <a:prstDash val="solid"/>
                      <a:round/>
                      <a:headEnd type="none" w="med" len="med"/>
                      <a:tailEnd type="none" w="med" len="med"/>
                    </a:lnT>
                    <a:lnB w="12700" cap="flat" cmpd="sng" algn="ctr">
                      <a:solidFill>
                        <a:srgbClr val="757070"/>
                      </a:solidFill>
                      <a:prstDash val="solid"/>
                      <a:round/>
                      <a:headEnd type="none" w="med" len="med"/>
                      <a:tailEnd type="none" w="med" len="med"/>
                    </a:lnB>
                    <a:lnTlToBr>
                      <a:noFill/>
                    </a:lnTlToBr>
                    <a:lnBlToTr>
                      <a:noFill/>
                    </a:lnBlToTr>
                    <a:noFill/>
                  </a:tcPr>
                </a:tc>
                <a:tc>
                  <a:txBody>
                    <a:bodyPr/>
                    <a:lstStyle>
                      <a:lvl1pPr defTabSz="0">
                        <a:lnSpc>
                          <a:spcPct val="90000"/>
                        </a:lnSpc>
                        <a:spcBef>
                          <a:spcPts val="1000"/>
                        </a:spcBef>
                        <a:buFont typeface="Arial" pitchFamily="34" charset="0"/>
                        <a:defRPr sz="2400">
                          <a:solidFill>
                            <a:schemeClr val="tx1"/>
                          </a:solidFill>
                          <a:latin typeface="Calibri" pitchFamily="34" charset="0"/>
                          <a:ea typeface="等线" pitchFamily="2" charset="-122"/>
                          <a:sym typeface="Calibri" pitchFamily="34" charset="0"/>
                        </a:defRPr>
                      </a:lvl1pPr>
                      <a:lvl2pPr defTabSz="0">
                        <a:lnSpc>
                          <a:spcPct val="90000"/>
                        </a:lnSpc>
                        <a:spcBef>
                          <a:spcPts val="500"/>
                        </a:spcBef>
                        <a:buFont typeface="Arial" pitchFamily="34" charset="0"/>
                        <a:defRPr sz="2000">
                          <a:solidFill>
                            <a:schemeClr val="tx1"/>
                          </a:solidFill>
                          <a:latin typeface="Calibri" pitchFamily="34" charset="0"/>
                          <a:ea typeface="等线" pitchFamily="2" charset="-122"/>
                          <a:sym typeface="Calibri" pitchFamily="34" charset="0"/>
                        </a:defRPr>
                      </a:lvl2pPr>
                      <a:lvl3pPr defTabSz="0">
                        <a:lnSpc>
                          <a:spcPct val="90000"/>
                        </a:lnSpc>
                        <a:spcBef>
                          <a:spcPts val="500"/>
                        </a:spcBef>
                        <a:buFont typeface="Arial" pitchFamily="34" charset="0"/>
                        <a:defRPr>
                          <a:solidFill>
                            <a:schemeClr val="tx1"/>
                          </a:solidFill>
                          <a:latin typeface="Calibri" pitchFamily="34" charset="0"/>
                          <a:ea typeface="等线" pitchFamily="2" charset="-122"/>
                          <a:sym typeface="Calibri" pitchFamily="34" charset="0"/>
                        </a:defRPr>
                      </a:lvl3pPr>
                      <a:lvl4pPr defTabSz="0">
                        <a:lnSpc>
                          <a:spcPct val="90000"/>
                        </a:lnSpc>
                        <a:spcBef>
                          <a:spcPts val="500"/>
                        </a:spcBef>
                        <a:buFont typeface="Arial" pitchFamily="34" charset="0"/>
                        <a:defRPr>
                          <a:solidFill>
                            <a:schemeClr val="tx1"/>
                          </a:solidFill>
                          <a:latin typeface="Calibri" pitchFamily="34" charset="0"/>
                          <a:ea typeface="等线" pitchFamily="2" charset="-122"/>
                          <a:sym typeface="Calibri" pitchFamily="34" charset="0"/>
                        </a:defRPr>
                      </a:lvl4pPr>
                      <a:lvl5pPr defTabSz="0">
                        <a:lnSpc>
                          <a:spcPct val="90000"/>
                        </a:lnSpc>
                        <a:spcBef>
                          <a:spcPts val="500"/>
                        </a:spcBef>
                        <a:buFont typeface="Arial" pitchFamily="34" charset="0"/>
                        <a:defRPr>
                          <a:solidFill>
                            <a:schemeClr val="tx1"/>
                          </a:solidFill>
                          <a:latin typeface="Calibri" pitchFamily="34" charset="0"/>
                          <a:ea typeface="等线" pitchFamily="2" charset="-122"/>
                          <a:sym typeface="Calibri" pitchFamily="34" charset="0"/>
                        </a:defRPr>
                      </a:lvl5pPr>
                      <a:lvl6pPr defTabSz="0" eaLnBrk="0" fontAlgn="base" hangingPunct="0">
                        <a:lnSpc>
                          <a:spcPct val="90000"/>
                        </a:lnSpc>
                        <a:spcBef>
                          <a:spcPts val="500"/>
                        </a:spcBef>
                        <a:spcAft>
                          <a:spcPct val="0"/>
                        </a:spcAft>
                        <a:buFont typeface="Arial" pitchFamily="34" charset="0"/>
                        <a:defRPr>
                          <a:solidFill>
                            <a:schemeClr val="tx1"/>
                          </a:solidFill>
                          <a:latin typeface="Calibri" pitchFamily="34" charset="0"/>
                          <a:ea typeface="等线" pitchFamily="2" charset="-122"/>
                          <a:sym typeface="Calibri" pitchFamily="34" charset="0"/>
                        </a:defRPr>
                      </a:lvl6pPr>
                      <a:lvl7pPr defTabSz="0" eaLnBrk="0" fontAlgn="base" hangingPunct="0">
                        <a:lnSpc>
                          <a:spcPct val="90000"/>
                        </a:lnSpc>
                        <a:spcBef>
                          <a:spcPts val="500"/>
                        </a:spcBef>
                        <a:spcAft>
                          <a:spcPct val="0"/>
                        </a:spcAft>
                        <a:buFont typeface="Arial" pitchFamily="34" charset="0"/>
                        <a:defRPr>
                          <a:solidFill>
                            <a:schemeClr val="tx1"/>
                          </a:solidFill>
                          <a:latin typeface="Calibri" pitchFamily="34" charset="0"/>
                          <a:ea typeface="等线" pitchFamily="2" charset="-122"/>
                          <a:sym typeface="Calibri" pitchFamily="34" charset="0"/>
                        </a:defRPr>
                      </a:lvl7pPr>
                      <a:lvl8pPr defTabSz="0" eaLnBrk="0" fontAlgn="base" hangingPunct="0">
                        <a:lnSpc>
                          <a:spcPct val="90000"/>
                        </a:lnSpc>
                        <a:spcBef>
                          <a:spcPts val="500"/>
                        </a:spcBef>
                        <a:spcAft>
                          <a:spcPct val="0"/>
                        </a:spcAft>
                        <a:buFont typeface="Arial" pitchFamily="34" charset="0"/>
                        <a:defRPr>
                          <a:solidFill>
                            <a:schemeClr val="tx1"/>
                          </a:solidFill>
                          <a:latin typeface="Calibri" pitchFamily="34" charset="0"/>
                          <a:ea typeface="等线" pitchFamily="2" charset="-122"/>
                          <a:sym typeface="Calibri" pitchFamily="34" charset="0"/>
                        </a:defRPr>
                      </a:lvl8pPr>
                      <a:lvl9pPr defTabSz="0" eaLnBrk="0" fontAlgn="base" hangingPunct="0">
                        <a:lnSpc>
                          <a:spcPct val="90000"/>
                        </a:lnSpc>
                        <a:spcBef>
                          <a:spcPts val="500"/>
                        </a:spcBef>
                        <a:spcAft>
                          <a:spcPct val="0"/>
                        </a:spcAft>
                        <a:buFont typeface="Arial" pitchFamily="34" charset="0"/>
                        <a:defRPr>
                          <a:solidFill>
                            <a:schemeClr val="tx1"/>
                          </a:solidFill>
                          <a:latin typeface="Calibri" pitchFamily="34" charset="0"/>
                          <a:ea typeface="等线" pitchFamily="2" charset="-122"/>
                          <a:sym typeface="Calibri" pitchFamily="34" charset="0"/>
                        </a:defRPr>
                      </a:lvl9pPr>
                    </a:lstStyle>
                    <a:p>
                      <a:pPr marL="0" marR="0" lvl="0" indent="0" algn="ctr" defTabSz="0" rtl="0" eaLnBrk="0" fontAlgn="base" latinLnBrk="0" hangingPunct="0">
                        <a:lnSpc>
                          <a:spcPct val="100000"/>
                        </a:lnSpc>
                        <a:spcBef>
                          <a:spcPct val="0"/>
                        </a:spcBef>
                        <a:spcAft>
                          <a:spcPct val="0"/>
                        </a:spcAft>
                        <a:buClrTx/>
                        <a:buSzTx/>
                        <a:buFont typeface="Arial" pitchFamily="34" charset="0"/>
                        <a:buNone/>
                        <a:tabLst/>
                      </a:pPr>
                      <a:r>
                        <a:rPr kumimoji="0" lang="zh-CN" altLang="zh-CN" sz="1800" b="0" i="0" u="none" strike="noStrike" cap="none" normalizeH="0" baseline="0" smtClean="0">
                          <a:ln>
                            <a:noFill/>
                          </a:ln>
                          <a:solidFill>
                            <a:srgbClr val="000000"/>
                          </a:solidFill>
                          <a:effectLst/>
                          <a:latin typeface="微软雅黑" pitchFamily="34" charset="-122"/>
                          <a:ea typeface="微软雅黑" pitchFamily="34" charset="-122"/>
                          <a:sym typeface="Calibri" pitchFamily="34" charset="0"/>
                        </a:rPr>
                        <a:t>客户端</a:t>
                      </a:r>
                      <a:endParaRPr kumimoji="0" lang="zh-CN" altLang="zh-CN" sz="1800" b="0" i="0" u="none" strike="noStrike" cap="none" normalizeH="0" baseline="0" smtClean="0">
                        <a:ln>
                          <a:noFill/>
                        </a:ln>
                        <a:solidFill>
                          <a:schemeClr val="tx1"/>
                        </a:solidFill>
                        <a:effectLst/>
                        <a:latin typeface="微软雅黑" pitchFamily="34" charset="-122"/>
                        <a:ea typeface="微软雅黑" pitchFamily="34" charset="-122"/>
                        <a:sym typeface="Calibri" pitchFamily="34" charset="0"/>
                      </a:endParaRPr>
                    </a:p>
                  </a:txBody>
                  <a:tcPr marL="91428" marR="91428" marT="0" marB="0" anchor="ctr" horzOverflow="overflow">
                    <a:lnL w="12700" cap="flat" cmpd="sng" algn="ctr">
                      <a:solidFill>
                        <a:srgbClr val="757070"/>
                      </a:solidFill>
                      <a:prstDash val="solid"/>
                      <a:round/>
                      <a:headEnd type="none" w="med" len="med"/>
                      <a:tailEnd type="none" w="med" len="med"/>
                    </a:lnL>
                    <a:lnR w="12700" cap="flat" cmpd="sng" algn="ctr">
                      <a:solidFill>
                        <a:srgbClr val="757070"/>
                      </a:solidFill>
                      <a:prstDash val="solid"/>
                      <a:round/>
                      <a:headEnd type="none" w="med" len="med"/>
                      <a:tailEnd type="none" w="med" len="med"/>
                    </a:lnR>
                    <a:lnT w="12700" cap="flat" cmpd="sng" algn="ctr">
                      <a:solidFill>
                        <a:srgbClr val="757070"/>
                      </a:solidFill>
                      <a:prstDash val="solid"/>
                      <a:round/>
                      <a:headEnd type="none" w="med" len="med"/>
                      <a:tailEnd type="none" w="med" len="med"/>
                    </a:lnT>
                    <a:lnB w="12700" cap="flat" cmpd="sng" algn="ctr">
                      <a:solidFill>
                        <a:srgbClr val="757070"/>
                      </a:solidFill>
                      <a:prstDash val="solid"/>
                      <a:round/>
                      <a:headEnd type="none" w="med" len="med"/>
                      <a:tailEnd type="none" w="med" len="med"/>
                    </a:lnB>
                    <a:lnTlToBr>
                      <a:noFill/>
                    </a:lnTlToBr>
                    <a:lnBlToTr>
                      <a:noFill/>
                    </a:lnBlToTr>
                    <a:noFill/>
                  </a:tcPr>
                </a:tc>
                <a:tc>
                  <a:txBody>
                    <a:bodyPr/>
                    <a:lstStyle>
                      <a:lvl1pPr defTabSz="0">
                        <a:lnSpc>
                          <a:spcPct val="90000"/>
                        </a:lnSpc>
                        <a:spcBef>
                          <a:spcPts val="1000"/>
                        </a:spcBef>
                        <a:buFont typeface="Arial" pitchFamily="34" charset="0"/>
                        <a:defRPr sz="2400">
                          <a:solidFill>
                            <a:schemeClr val="tx1"/>
                          </a:solidFill>
                          <a:latin typeface="Calibri" pitchFamily="34" charset="0"/>
                          <a:ea typeface="等线" pitchFamily="2" charset="-122"/>
                          <a:sym typeface="Calibri" pitchFamily="34" charset="0"/>
                        </a:defRPr>
                      </a:lvl1pPr>
                      <a:lvl2pPr defTabSz="0">
                        <a:lnSpc>
                          <a:spcPct val="90000"/>
                        </a:lnSpc>
                        <a:spcBef>
                          <a:spcPts val="500"/>
                        </a:spcBef>
                        <a:buFont typeface="Arial" pitchFamily="34" charset="0"/>
                        <a:defRPr sz="2000">
                          <a:solidFill>
                            <a:schemeClr val="tx1"/>
                          </a:solidFill>
                          <a:latin typeface="Calibri" pitchFamily="34" charset="0"/>
                          <a:ea typeface="等线" pitchFamily="2" charset="-122"/>
                          <a:sym typeface="Calibri" pitchFamily="34" charset="0"/>
                        </a:defRPr>
                      </a:lvl2pPr>
                      <a:lvl3pPr defTabSz="0">
                        <a:lnSpc>
                          <a:spcPct val="90000"/>
                        </a:lnSpc>
                        <a:spcBef>
                          <a:spcPts val="500"/>
                        </a:spcBef>
                        <a:buFont typeface="Arial" pitchFamily="34" charset="0"/>
                        <a:defRPr>
                          <a:solidFill>
                            <a:schemeClr val="tx1"/>
                          </a:solidFill>
                          <a:latin typeface="Calibri" pitchFamily="34" charset="0"/>
                          <a:ea typeface="等线" pitchFamily="2" charset="-122"/>
                          <a:sym typeface="Calibri" pitchFamily="34" charset="0"/>
                        </a:defRPr>
                      </a:lvl3pPr>
                      <a:lvl4pPr defTabSz="0">
                        <a:lnSpc>
                          <a:spcPct val="90000"/>
                        </a:lnSpc>
                        <a:spcBef>
                          <a:spcPts val="500"/>
                        </a:spcBef>
                        <a:buFont typeface="Arial" pitchFamily="34" charset="0"/>
                        <a:defRPr>
                          <a:solidFill>
                            <a:schemeClr val="tx1"/>
                          </a:solidFill>
                          <a:latin typeface="Calibri" pitchFamily="34" charset="0"/>
                          <a:ea typeface="等线" pitchFamily="2" charset="-122"/>
                          <a:sym typeface="Calibri" pitchFamily="34" charset="0"/>
                        </a:defRPr>
                      </a:lvl4pPr>
                      <a:lvl5pPr defTabSz="0">
                        <a:lnSpc>
                          <a:spcPct val="90000"/>
                        </a:lnSpc>
                        <a:spcBef>
                          <a:spcPts val="500"/>
                        </a:spcBef>
                        <a:buFont typeface="Arial" pitchFamily="34" charset="0"/>
                        <a:defRPr>
                          <a:solidFill>
                            <a:schemeClr val="tx1"/>
                          </a:solidFill>
                          <a:latin typeface="Calibri" pitchFamily="34" charset="0"/>
                          <a:ea typeface="等线" pitchFamily="2" charset="-122"/>
                          <a:sym typeface="Calibri" pitchFamily="34" charset="0"/>
                        </a:defRPr>
                      </a:lvl5pPr>
                      <a:lvl6pPr defTabSz="0" eaLnBrk="0" fontAlgn="base" hangingPunct="0">
                        <a:lnSpc>
                          <a:spcPct val="90000"/>
                        </a:lnSpc>
                        <a:spcBef>
                          <a:spcPts val="500"/>
                        </a:spcBef>
                        <a:spcAft>
                          <a:spcPct val="0"/>
                        </a:spcAft>
                        <a:buFont typeface="Arial" pitchFamily="34" charset="0"/>
                        <a:defRPr>
                          <a:solidFill>
                            <a:schemeClr val="tx1"/>
                          </a:solidFill>
                          <a:latin typeface="Calibri" pitchFamily="34" charset="0"/>
                          <a:ea typeface="等线" pitchFamily="2" charset="-122"/>
                          <a:sym typeface="Calibri" pitchFamily="34" charset="0"/>
                        </a:defRPr>
                      </a:lvl6pPr>
                      <a:lvl7pPr defTabSz="0" eaLnBrk="0" fontAlgn="base" hangingPunct="0">
                        <a:lnSpc>
                          <a:spcPct val="90000"/>
                        </a:lnSpc>
                        <a:spcBef>
                          <a:spcPts val="500"/>
                        </a:spcBef>
                        <a:spcAft>
                          <a:spcPct val="0"/>
                        </a:spcAft>
                        <a:buFont typeface="Arial" pitchFamily="34" charset="0"/>
                        <a:defRPr>
                          <a:solidFill>
                            <a:schemeClr val="tx1"/>
                          </a:solidFill>
                          <a:latin typeface="Calibri" pitchFamily="34" charset="0"/>
                          <a:ea typeface="等线" pitchFamily="2" charset="-122"/>
                          <a:sym typeface="Calibri" pitchFamily="34" charset="0"/>
                        </a:defRPr>
                      </a:lvl7pPr>
                      <a:lvl8pPr defTabSz="0" eaLnBrk="0" fontAlgn="base" hangingPunct="0">
                        <a:lnSpc>
                          <a:spcPct val="90000"/>
                        </a:lnSpc>
                        <a:spcBef>
                          <a:spcPts val="500"/>
                        </a:spcBef>
                        <a:spcAft>
                          <a:spcPct val="0"/>
                        </a:spcAft>
                        <a:buFont typeface="Arial" pitchFamily="34" charset="0"/>
                        <a:defRPr>
                          <a:solidFill>
                            <a:schemeClr val="tx1"/>
                          </a:solidFill>
                          <a:latin typeface="Calibri" pitchFamily="34" charset="0"/>
                          <a:ea typeface="等线" pitchFamily="2" charset="-122"/>
                          <a:sym typeface="Calibri" pitchFamily="34" charset="0"/>
                        </a:defRPr>
                      </a:lvl8pPr>
                      <a:lvl9pPr defTabSz="0" eaLnBrk="0" fontAlgn="base" hangingPunct="0">
                        <a:lnSpc>
                          <a:spcPct val="90000"/>
                        </a:lnSpc>
                        <a:spcBef>
                          <a:spcPts val="500"/>
                        </a:spcBef>
                        <a:spcAft>
                          <a:spcPct val="0"/>
                        </a:spcAft>
                        <a:buFont typeface="Arial" pitchFamily="34" charset="0"/>
                        <a:defRPr>
                          <a:solidFill>
                            <a:schemeClr val="tx1"/>
                          </a:solidFill>
                          <a:latin typeface="Calibri" pitchFamily="34" charset="0"/>
                          <a:ea typeface="等线" pitchFamily="2" charset="-122"/>
                          <a:sym typeface="Calibri" pitchFamily="34" charset="0"/>
                        </a:defRPr>
                      </a:lvl9pPr>
                    </a:lstStyle>
                    <a:p>
                      <a:pPr marL="0" marR="0" lvl="0" indent="0" algn="ctr" defTabSz="0" rtl="0" eaLnBrk="0" fontAlgn="base" latinLnBrk="0" hangingPunct="0">
                        <a:lnSpc>
                          <a:spcPct val="100000"/>
                        </a:lnSpc>
                        <a:spcBef>
                          <a:spcPct val="0"/>
                        </a:spcBef>
                        <a:spcAft>
                          <a:spcPct val="0"/>
                        </a:spcAft>
                        <a:buClrTx/>
                        <a:buSzTx/>
                        <a:buFont typeface="Arial" pitchFamily="34" charset="0"/>
                        <a:buNone/>
                        <a:tabLst/>
                      </a:pPr>
                      <a:r>
                        <a:rPr kumimoji="0" lang="zh-CN" altLang="zh-CN" sz="1800" b="0" i="0" u="none" strike="noStrike" cap="none" normalizeH="0" baseline="0" smtClean="0">
                          <a:ln>
                            <a:noFill/>
                          </a:ln>
                          <a:solidFill>
                            <a:srgbClr val="000000"/>
                          </a:solidFill>
                          <a:effectLst/>
                          <a:latin typeface="微软雅黑" pitchFamily="34" charset="-122"/>
                          <a:ea typeface="微软雅黑" pitchFamily="34" charset="-122"/>
                          <a:sym typeface="Calibri" pitchFamily="34" charset="0"/>
                        </a:rPr>
                        <a:t>客户端</a:t>
                      </a:r>
                      <a:endParaRPr kumimoji="0" lang="zh-CN" altLang="zh-CN" sz="1800" b="0" i="0" u="none" strike="noStrike" cap="none" normalizeH="0" baseline="0" smtClean="0">
                        <a:ln>
                          <a:noFill/>
                        </a:ln>
                        <a:solidFill>
                          <a:schemeClr val="tx1"/>
                        </a:solidFill>
                        <a:effectLst/>
                        <a:latin typeface="微软雅黑" pitchFamily="34" charset="-122"/>
                        <a:ea typeface="微软雅黑" pitchFamily="34" charset="-122"/>
                        <a:sym typeface="Calibri" pitchFamily="34" charset="0"/>
                      </a:endParaRPr>
                    </a:p>
                  </a:txBody>
                  <a:tcPr marL="91428" marR="91428" marT="0" marB="0" anchor="ctr" horzOverflow="overflow">
                    <a:lnL w="12700" cap="flat" cmpd="sng" algn="ctr">
                      <a:solidFill>
                        <a:srgbClr val="757070"/>
                      </a:solidFill>
                      <a:prstDash val="solid"/>
                      <a:round/>
                      <a:headEnd type="none" w="med" len="med"/>
                      <a:tailEnd type="none" w="med" len="med"/>
                    </a:lnL>
                    <a:lnR w="12700" cap="flat" cmpd="sng" algn="ctr">
                      <a:solidFill>
                        <a:srgbClr val="757070"/>
                      </a:solidFill>
                      <a:prstDash val="solid"/>
                      <a:round/>
                      <a:headEnd type="none" w="med" len="med"/>
                      <a:tailEnd type="none" w="med" len="med"/>
                    </a:lnR>
                    <a:lnT w="12700" cap="flat" cmpd="sng" algn="ctr">
                      <a:solidFill>
                        <a:srgbClr val="757070"/>
                      </a:solidFill>
                      <a:prstDash val="solid"/>
                      <a:round/>
                      <a:headEnd type="none" w="med" len="med"/>
                      <a:tailEnd type="none" w="med" len="med"/>
                    </a:lnT>
                    <a:lnB w="12700" cap="flat" cmpd="sng" algn="ctr">
                      <a:solidFill>
                        <a:srgbClr val="75707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426854">
                <a:tc>
                  <a:txBody>
                    <a:bodyPr/>
                    <a:lstStyle>
                      <a:lvl1pPr defTabSz="0">
                        <a:lnSpc>
                          <a:spcPct val="90000"/>
                        </a:lnSpc>
                        <a:spcBef>
                          <a:spcPts val="1000"/>
                        </a:spcBef>
                        <a:buFont typeface="Arial" pitchFamily="34" charset="0"/>
                        <a:defRPr sz="2400">
                          <a:solidFill>
                            <a:schemeClr val="tx1"/>
                          </a:solidFill>
                          <a:latin typeface="Calibri" pitchFamily="34" charset="0"/>
                          <a:ea typeface="等线" pitchFamily="2" charset="-122"/>
                          <a:sym typeface="Calibri" pitchFamily="34" charset="0"/>
                        </a:defRPr>
                      </a:lvl1pPr>
                      <a:lvl2pPr defTabSz="0">
                        <a:lnSpc>
                          <a:spcPct val="90000"/>
                        </a:lnSpc>
                        <a:spcBef>
                          <a:spcPts val="500"/>
                        </a:spcBef>
                        <a:buFont typeface="Arial" pitchFamily="34" charset="0"/>
                        <a:defRPr sz="2000">
                          <a:solidFill>
                            <a:schemeClr val="tx1"/>
                          </a:solidFill>
                          <a:latin typeface="Calibri" pitchFamily="34" charset="0"/>
                          <a:ea typeface="等线" pitchFamily="2" charset="-122"/>
                          <a:sym typeface="Calibri" pitchFamily="34" charset="0"/>
                        </a:defRPr>
                      </a:lvl2pPr>
                      <a:lvl3pPr defTabSz="0">
                        <a:lnSpc>
                          <a:spcPct val="90000"/>
                        </a:lnSpc>
                        <a:spcBef>
                          <a:spcPts val="500"/>
                        </a:spcBef>
                        <a:buFont typeface="Arial" pitchFamily="34" charset="0"/>
                        <a:defRPr>
                          <a:solidFill>
                            <a:schemeClr val="tx1"/>
                          </a:solidFill>
                          <a:latin typeface="Calibri" pitchFamily="34" charset="0"/>
                          <a:ea typeface="等线" pitchFamily="2" charset="-122"/>
                          <a:sym typeface="Calibri" pitchFamily="34" charset="0"/>
                        </a:defRPr>
                      </a:lvl3pPr>
                      <a:lvl4pPr defTabSz="0">
                        <a:lnSpc>
                          <a:spcPct val="90000"/>
                        </a:lnSpc>
                        <a:spcBef>
                          <a:spcPts val="500"/>
                        </a:spcBef>
                        <a:buFont typeface="Arial" pitchFamily="34" charset="0"/>
                        <a:defRPr>
                          <a:solidFill>
                            <a:schemeClr val="tx1"/>
                          </a:solidFill>
                          <a:latin typeface="Calibri" pitchFamily="34" charset="0"/>
                          <a:ea typeface="等线" pitchFamily="2" charset="-122"/>
                          <a:sym typeface="Calibri" pitchFamily="34" charset="0"/>
                        </a:defRPr>
                      </a:lvl4pPr>
                      <a:lvl5pPr defTabSz="0">
                        <a:lnSpc>
                          <a:spcPct val="90000"/>
                        </a:lnSpc>
                        <a:spcBef>
                          <a:spcPts val="500"/>
                        </a:spcBef>
                        <a:buFont typeface="Arial" pitchFamily="34" charset="0"/>
                        <a:defRPr>
                          <a:solidFill>
                            <a:schemeClr val="tx1"/>
                          </a:solidFill>
                          <a:latin typeface="Calibri" pitchFamily="34" charset="0"/>
                          <a:ea typeface="等线" pitchFamily="2" charset="-122"/>
                          <a:sym typeface="Calibri" pitchFamily="34" charset="0"/>
                        </a:defRPr>
                      </a:lvl5pPr>
                      <a:lvl6pPr defTabSz="0" eaLnBrk="0" fontAlgn="base" hangingPunct="0">
                        <a:lnSpc>
                          <a:spcPct val="90000"/>
                        </a:lnSpc>
                        <a:spcBef>
                          <a:spcPts val="500"/>
                        </a:spcBef>
                        <a:spcAft>
                          <a:spcPct val="0"/>
                        </a:spcAft>
                        <a:buFont typeface="Arial" pitchFamily="34" charset="0"/>
                        <a:defRPr>
                          <a:solidFill>
                            <a:schemeClr val="tx1"/>
                          </a:solidFill>
                          <a:latin typeface="Calibri" pitchFamily="34" charset="0"/>
                          <a:ea typeface="等线" pitchFamily="2" charset="-122"/>
                          <a:sym typeface="Calibri" pitchFamily="34" charset="0"/>
                        </a:defRPr>
                      </a:lvl6pPr>
                      <a:lvl7pPr defTabSz="0" eaLnBrk="0" fontAlgn="base" hangingPunct="0">
                        <a:lnSpc>
                          <a:spcPct val="90000"/>
                        </a:lnSpc>
                        <a:spcBef>
                          <a:spcPts val="500"/>
                        </a:spcBef>
                        <a:spcAft>
                          <a:spcPct val="0"/>
                        </a:spcAft>
                        <a:buFont typeface="Arial" pitchFamily="34" charset="0"/>
                        <a:defRPr>
                          <a:solidFill>
                            <a:schemeClr val="tx1"/>
                          </a:solidFill>
                          <a:latin typeface="Calibri" pitchFamily="34" charset="0"/>
                          <a:ea typeface="等线" pitchFamily="2" charset="-122"/>
                          <a:sym typeface="Calibri" pitchFamily="34" charset="0"/>
                        </a:defRPr>
                      </a:lvl7pPr>
                      <a:lvl8pPr defTabSz="0" eaLnBrk="0" fontAlgn="base" hangingPunct="0">
                        <a:lnSpc>
                          <a:spcPct val="90000"/>
                        </a:lnSpc>
                        <a:spcBef>
                          <a:spcPts val="500"/>
                        </a:spcBef>
                        <a:spcAft>
                          <a:spcPct val="0"/>
                        </a:spcAft>
                        <a:buFont typeface="Arial" pitchFamily="34" charset="0"/>
                        <a:defRPr>
                          <a:solidFill>
                            <a:schemeClr val="tx1"/>
                          </a:solidFill>
                          <a:latin typeface="Calibri" pitchFamily="34" charset="0"/>
                          <a:ea typeface="等线" pitchFamily="2" charset="-122"/>
                          <a:sym typeface="Calibri" pitchFamily="34" charset="0"/>
                        </a:defRPr>
                      </a:lvl8pPr>
                      <a:lvl9pPr defTabSz="0" eaLnBrk="0" fontAlgn="base" hangingPunct="0">
                        <a:lnSpc>
                          <a:spcPct val="90000"/>
                        </a:lnSpc>
                        <a:spcBef>
                          <a:spcPts val="500"/>
                        </a:spcBef>
                        <a:spcAft>
                          <a:spcPct val="0"/>
                        </a:spcAft>
                        <a:buFont typeface="Arial" pitchFamily="34" charset="0"/>
                        <a:defRPr>
                          <a:solidFill>
                            <a:schemeClr val="tx1"/>
                          </a:solidFill>
                          <a:latin typeface="Calibri" pitchFamily="34" charset="0"/>
                          <a:ea typeface="等线" pitchFamily="2" charset="-122"/>
                          <a:sym typeface="Calibri" pitchFamily="34" charset="0"/>
                        </a:defRPr>
                      </a:lvl9pPr>
                    </a:lstStyle>
                    <a:p>
                      <a:pPr marL="0" marR="0" lvl="0" indent="0" algn="ctr" defTabSz="0" rtl="0" eaLnBrk="0" fontAlgn="base" latinLnBrk="0" hangingPunct="0">
                        <a:lnSpc>
                          <a:spcPct val="100000"/>
                        </a:lnSpc>
                        <a:spcBef>
                          <a:spcPct val="0"/>
                        </a:spcBef>
                        <a:spcAft>
                          <a:spcPct val="0"/>
                        </a:spcAft>
                        <a:buClrTx/>
                        <a:buSzTx/>
                        <a:buFont typeface="Arial" pitchFamily="34" charset="0"/>
                        <a:buNone/>
                        <a:tabLst/>
                      </a:pPr>
                      <a:r>
                        <a:rPr kumimoji="0" lang="zh-CN" altLang="zh-CN" sz="1800" b="0" i="0" u="none" strike="noStrike" cap="none" normalizeH="0" baseline="0" smtClean="0">
                          <a:ln>
                            <a:noFill/>
                          </a:ln>
                          <a:solidFill>
                            <a:srgbClr val="000000"/>
                          </a:solidFill>
                          <a:effectLst/>
                          <a:latin typeface="微软雅黑" pitchFamily="34" charset="-122"/>
                          <a:ea typeface="微软雅黑" pitchFamily="34" charset="-122"/>
                          <a:sym typeface="Calibri" pitchFamily="34" charset="0"/>
                        </a:rPr>
                        <a:t>非交易类</a:t>
                      </a:r>
                      <a:endParaRPr kumimoji="0" lang="zh-CN" altLang="zh-CN" sz="1800" b="0" i="0" u="none" strike="noStrike" cap="none" normalizeH="0" baseline="0" smtClean="0">
                        <a:ln>
                          <a:noFill/>
                        </a:ln>
                        <a:solidFill>
                          <a:schemeClr val="tx1"/>
                        </a:solidFill>
                        <a:effectLst/>
                        <a:latin typeface="微软雅黑" pitchFamily="34" charset="-122"/>
                        <a:ea typeface="微软雅黑" pitchFamily="34" charset="-122"/>
                        <a:sym typeface="Calibri" pitchFamily="34" charset="0"/>
                      </a:endParaRPr>
                    </a:p>
                  </a:txBody>
                  <a:tcPr marL="91428" marR="91428" marT="0" marB="0" anchor="ctr" horzOverflow="overflow">
                    <a:lnL w="12700" cap="flat" cmpd="sng" algn="ctr">
                      <a:solidFill>
                        <a:srgbClr val="757070"/>
                      </a:solidFill>
                      <a:prstDash val="solid"/>
                      <a:round/>
                      <a:headEnd type="none" w="med" len="med"/>
                      <a:tailEnd type="none" w="med" len="med"/>
                    </a:lnL>
                    <a:lnR w="12700" cap="flat" cmpd="sng" algn="ctr">
                      <a:solidFill>
                        <a:srgbClr val="757070"/>
                      </a:solidFill>
                      <a:prstDash val="solid"/>
                      <a:round/>
                      <a:headEnd type="none" w="med" len="med"/>
                      <a:tailEnd type="none" w="med" len="med"/>
                    </a:lnR>
                    <a:lnT w="12700" cap="flat" cmpd="sng" algn="ctr">
                      <a:solidFill>
                        <a:srgbClr val="757070"/>
                      </a:solidFill>
                      <a:prstDash val="solid"/>
                      <a:round/>
                      <a:headEnd type="none" w="med" len="med"/>
                      <a:tailEnd type="none" w="med" len="med"/>
                    </a:lnT>
                    <a:lnB w="12700" cap="flat" cmpd="sng" algn="ctr">
                      <a:solidFill>
                        <a:srgbClr val="757070"/>
                      </a:solidFill>
                      <a:prstDash val="solid"/>
                      <a:round/>
                      <a:headEnd type="none" w="med" len="med"/>
                      <a:tailEnd type="none" w="med" len="med"/>
                    </a:lnB>
                    <a:lnTlToBr>
                      <a:noFill/>
                    </a:lnTlToBr>
                    <a:lnBlToTr>
                      <a:noFill/>
                    </a:lnBlToTr>
                    <a:noFill/>
                  </a:tcPr>
                </a:tc>
                <a:tc>
                  <a:txBody>
                    <a:bodyPr/>
                    <a:lstStyle>
                      <a:lvl1pPr defTabSz="0">
                        <a:lnSpc>
                          <a:spcPct val="90000"/>
                        </a:lnSpc>
                        <a:spcBef>
                          <a:spcPts val="1000"/>
                        </a:spcBef>
                        <a:buFont typeface="Arial" pitchFamily="34" charset="0"/>
                        <a:defRPr sz="2400">
                          <a:solidFill>
                            <a:schemeClr val="tx1"/>
                          </a:solidFill>
                          <a:latin typeface="Calibri" pitchFamily="34" charset="0"/>
                          <a:ea typeface="等线" pitchFamily="2" charset="-122"/>
                          <a:sym typeface="Calibri" pitchFamily="34" charset="0"/>
                        </a:defRPr>
                      </a:lvl1pPr>
                      <a:lvl2pPr defTabSz="0">
                        <a:lnSpc>
                          <a:spcPct val="90000"/>
                        </a:lnSpc>
                        <a:spcBef>
                          <a:spcPts val="500"/>
                        </a:spcBef>
                        <a:buFont typeface="Arial" pitchFamily="34" charset="0"/>
                        <a:defRPr sz="2000">
                          <a:solidFill>
                            <a:schemeClr val="tx1"/>
                          </a:solidFill>
                          <a:latin typeface="Calibri" pitchFamily="34" charset="0"/>
                          <a:ea typeface="等线" pitchFamily="2" charset="-122"/>
                          <a:sym typeface="Calibri" pitchFamily="34" charset="0"/>
                        </a:defRPr>
                      </a:lvl2pPr>
                      <a:lvl3pPr defTabSz="0">
                        <a:lnSpc>
                          <a:spcPct val="90000"/>
                        </a:lnSpc>
                        <a:spcBef>
                          <a:spcPts val="500"/>
                        </a:spcBef>
                        <a:buFont typeface="Arial" pitchFamily="34" charset="0"/>
                        <a:defRPr>
                          <a:solidFill>
                            <a:schemeClr val="tx1"/>
                          </a:solidFill>
                          <a:latin typeface="Calibri" pitchFamily="34" charset="0"/>
                          <a:ea typeface="等线" pitchFamily="2" charset="-122"/>
                          <a:sym typeface="Calibri" pitchFamily="34" charset="0"/>
                        </a:defRPr>
                      </a:lvl3pPr>
                      <a:lvl4pPr defTabSz="0">
                        <a:lnSpc>
                          <a:spcPct val="90000"/>
                        </a:lnSpc>
                        <a:spcBef>
                          <a:spcPts val="500"/>
                        </a:spcBef>
                        <a:buFont typeface="Arial" pitchFamily="34" charset="0"/>
                        <a:defRPr>
                          <a:solidFill>
                            <a:schemeClr val="tx1"/>
                          </a:solidFill>
                          <a:latin typeface="Calibri" pitchFamily="34" charset="0"/>
                          <a:ea typeface="等线" pitchFamily="2" charset="-122"/>
                          <a:sym typeface="Calibri" pitchFamily="34" charset="0"/>
                        </a:defRPr>
                      </a:lvl4pPr>
                      <a:lvl5pPr defTabSz="0">
                        <a:lnSpc>
                          <a:spcPct val="90000"/>
                        </a:lnSpc>
                        <a:spcBef>
                          <a:spcPts val="500"/>
                        </a:spcBef>
                        <a:buFont typeface="Arial" pitchFamily="34" charset="0"/>
                        <a:defRPr>
                          <a:solidFill>
                            <a:schemeClr val="tx1"/>
                          </a:solidFill>
                          <a:latin typeface="Calibri" pitchFamily="34" charset="0"/>
                          <a:ea typeface="等线" pitchFamily="2" charset="-122"/>
                          <a:sym typeface="Calibri" pitchFamily="34" charset="0"/>
                        </a:defRPr>
                      </a:lvl5pPr>
                      <a:lvl6pPr defTabSz="0" eaLnBrk="0" fontAlgn="base" hangingPunct="0">
                        <a:lnSpc>
                          <a:spcPct val="90000"/>
                        </a:lnSpc>
                        <a:spcBef>
                          <a:spcPts val="500"/>
                        </a:spcBef>
                        <a:spcAft>
                          <a:spcPct val="0"/>
                        </a:spcAft>
                        <a:buFont typeface="Arial" pitchFamily="34" charset="0"/>
                        <a:defRPr>
                          <a:solidFill>
                            <a:schemeClr val="tx1"/>
                          </a:solidFill>
                          <a:latin typeface="Calibri" pitchFamily="34" charset="0"/>
                          <a:ea typeface="等线" pitchFamily="2" charset="-122"/>
                          <a:sym typeface="Calibri" pitchFamily="34" charset="0"/>
                        </a:defRPr>
                      </a:lvl6pPr>
                      <a:lvl7pPr defTabSz="0" eaLnBrk="0" fontAlgn="base" hangingPunct="0">
                        <a:lnSpc>
                          <a:spcPct val="90000"/>
                        </a:lnSpc>
                        <a:spcBef>
                          <a:spcPts val="500"/>
                        </a:spcBef>
                        <a:spcAft>
                          <a:spcPct val="0"/>
                        </a:spcAft>
                        <a:buFont typeface="Arial" pitchFamily="34" charset="0"/>
                        <a:defRPr>
                          <a:solidFill>
                            <a:schemeClr val="tx1"/>
                          </a:solidFill>
                          <a:latin typeface="Calibri" pitchFamily="34" charset="0"/>
                          <a:ea typeface="等线" pitchFamily="2" charset="-122"/>
                          <a:sym typeface="Calibri" pitchFamily="34" charset="0"/>
                        </a:defRPr>
                      </a:lvl7pPr>
                      <a:lvl8pPr defTabSz="0" eaLnBrk="0" fontAlgn="base" hangingPunct="0">
                        <a:lnSpc>
                          <a:spcPct val="90000"/>
                        </a:lnSpc>
                        <a:spcBef>
                          <a:spcPts val="500"/>
                        </a:spcBef>
                        <a:spcAft>
                          <a:spcPct val="0"/>
                        </a:spcAft>
                        <a:buFont typeface="Arial" pitchFamily="34" charset="0"/>
                        <a:defRPr>
                          <a:solidFill>
                            <a:schemeClr val="tx1"/>
                          </a:solidFill>
                          <a:latin typeface="Calibri" pitchFamily="34" charset="0"/>
                          <a:ea typeface="等线" pitchFamily="2" charset="-122"/>
                          <a:sym typeface="Calibri" pitchFamily="34" charset="0"/>
                        </a:defRPr>
                      </a:lvl8pPr>
                      <a:lvl9pPr defTabSz="0" eaLnBrk="0" fontAlgn="base" hangingPunct="0">
                        <a:lnSpc>
                          <a:spcPct val="90000"/>
                        </a:lnSpc>
                        <a:spcBef>
                          <a:spcPts val="500"/>
                        </a:spcBef>
                        <a:spcAft>
                          <a:spcPct val="0"/>
                        </a:spcAft>
                        <a:buFont typeface="Arial" pitchFamily="34" charset="0"/>
                        <a:defRPr>
                          <a:solidFill>
                            <a:schemeClr val="tx1"/>
                          </a:solidFill>
                          <a:latin typeface="Calibri" pitchFamily="34" charset="0"/>
                          <a:ea typeface="等线" pitchFamily="2" charset="-122"/>
                          <a:sym typeface="Calibri" pitchFamily="34" charset="0"/>
                        </a:defRPr>
                      </a:lvl9pPr>
                    </a:lstStyle>
                    <a:p>
                      <a:pPr marL="0" marR="0" lvl="0" indent="0" algn="ctr" defTabSz="0" rtl="0" eaLnBrk="0" fontAlgn="base" latinLnBrk="0" hangingPunct="0">
                        <a:lnSpc>
                          <a:spcPct val="100000"/>
                        </a:lnSpc>
                        <a:spcBef>
                          <a:spcPct val="0"/>
                        </a:spcBef>
                        <a:spcAft>
                          <a:spcPct val="0"/>
                        </a:spcAft>
                        <a:buClrTx/>
                        <a:buSzTx/>
                        <a:buFont typeface="Arial" pitchFamily="34" charset="0"/>
                        <a:buNone/>
                        <a:tabLst/>
                      </a:pPr>
                      <a:r>
                        <a:rPr kumimoji="0" lang="zh-CN" altLang="zh-CN" sz="1800" b="0" i="0" u="none" strike="noStrike" cap="none" normalizeH="0" baseline="0" smtClean="0">
                          <a:ln>
                            <a:noFill/>
                          </a:ln>
                          <a:solidFill>
                            <a:srgbClr val="000000"/>
                          </a:solidFill>
                          <a:effectLst/>
                          <a:latin typeface="微软雅黑" pitchFamily="34" charset="-122"/>
                          <a:ea typeface="微软雅黑" pitchFamily="34" charset="-122"/>
                          <a:sym typeface="Calibri" pitchFamily="34" charset="0"/>
                        </a:rPr>
                        <a:t>直连</a:t>
                      </a:r>
                      <a:endParaRPr kumimoji="0" lang="zh-CN" altLang="zh-CN" sz="1800" b="0" i="0" u="none" strike="noStrike" cap="none" normalizeH="0" baseline="0" smtClean="0">
                        <a:ln>
                          <a:noFill/>
                        </a:ln>
                        <a:solidFill>
                          <a:schemeClr val="tx1"/>
                        </a:solidFill>
                        <a:effectLst/>
                        <a:latin typeface="微软雅黑" pitchFamily="34" charset="-122"/>
                        <a:ea typeface="微软雅黑" pitchFamily="34" charset="-122"/>
                        <a:sym typeface="Calibri" pitchFamily="34" charset="0"/>
                      </a:endParaRPr>
                    </a:p>
                  </a:txBody>
                  <a:tcPr marL="91428" marR="91428" marT="0" marB="0" anchor="ctr" horzOverflow="overflow">
                    <a:lnL w="12700" cap="flat" cmpd="sng" algn="ctr">
                      <a:solidFill>
                        <a:srgbClr val="757070"/>
                      </a:solidFill>
                      <a:prstDash val="solid"/>
                      <a:round/>
                      <a:headEnd type="none" w="med" len="med"/>
                      <a:tailEnd type="none" w="med" len="med"/>
                    </a:lnL>
                    <a:lnR w="12700" cap="flat" cmpd="sng" algn="ctr">
                      <a:solidFill>
                        <a:srgbClr val="757070"/>
                      </a:solidFill>
                      <a:prstDash val="solid"/>
                      <a:round/>
                      <a:headEnd type="none" w="med" len="med"/>
                      <a:tailEnd type="none" w="med" len="med"/>
                    </a:lnR>
                    <a:lnT w="12700" cap="flat" cmpd="sng" algn="ctr">
                      <a:solidFill>
                        <a:srgbClr val="757070"/>
                      </a:solidFill>
                      <a:prstDash val="solid"/>
                      <a:round/>
                      <a:headEnd type="none" w="med" len="med"/>
                      <a:tailEnd type="none" w="med" len="med"/>
                    </a:lnT>
                    <a:lnB w="12700" cap="flat" cmpd="sng" algn="ctr">
                      <a:solidFill>
                        <a:srgbClr val="757070"/>
                      </a:solidFill>
                      <a:prstDash val="solid"/>
                      <a:round/>
                      <a:headEnd type="none" w="med" len="med"/>
                      <a:tailEnd type="none" w="med" len="med"/>
                    </a:lnB>
                    <a:lnTlToBr>
                      <a:noFill/>
                    </a:lnTlToBr>
                    <a:lnBlToTr>
                      <a:noFill/>
                    </a:lnBlToTr>
                    <a:noFill/>
                  </a:tcPr>
                </a:tc>
                <a:tc>
                  <a:txBody>
                    <a:bodyPr/>
                    <a:lstStyle>
                      <a:lvl1pPr defTabSz="0">
                        <a:lnSpc>
                          <a:spcPct val="90000"/>
                        </a:lnSpc>
                        <a:spcBef>
                          <a:spcPts val="1000"/>
                        </a:spcBef>
                        <a:buFont typeface="Arial" pitchFamily="34" charset="0"/>
                        <a:defRPr sz="2400">
                          <a:solidFill>
                            <a:schemeClr val="tx1"/>
                          </a:solidFill>
                          <a:latin typeface="Calibri" pitchFamily="34" charset="0"/>
                          <a:ea typeface="等线" pitchFamily="2" charset="-122"/>
                          <a:sym typeface="Calibri" pitchFamily="34" charset="0"/>
                        </a:defRPr>
                      </a:lvl1pPr>
                      <a:lvl2pPr defTabSz="0">
                        <a:lnSpc>
                          <a:spcPct val="90000"/>
                        </a:lnSpc>
                        <a:spcBef>
                          <a:spcPts val="500"/>
                        </a:spcBef>
                        <a:buFont typeface="Arial" pitchFamily="34" charset="0"/>
                        <a:defRPr sz="2000">
                          <a:solidFill>
                            <a:schemeClr val="tx1"/>
                          </a:solidFill>
                          <a:latin typeface="Calibri" pitchFamily="34" charset="0"/>
                          <a:ea typeface="等线" pitchFamily="2" charset="-122"/>
                          <a:sym typeface="Calibri" pitchFamily="34" charset="0"/>
                        </a:defRPr>
                      </a:lvl2pPr>
                      <a:lvl3pPr defTabSz="0">
                        <a:lnSpc>
                          <a:spcPct val="90000"/>
                        </a:lnSpc>
                        <a:spcBef>
                          <a:spcPts val="500"/>
                        </a:spcBef>
                        <a:buFont typeface="Arial" pitchFamily="34" charset="0"/>
                        <a:defRPr>
                          <a:solidFill>
                            <a:schemeClr val="tx1"/>
                          </a:solidFill>
                          <a:latin typeface="Calibri" pitchFamily="34" charset="0"/>
                          <a:ea typeface="等线" pitchFamily="2" charset="-122"/>
                          <a:sym typeface="Calibri" pitchFamily="34" charset="0"/>
                        </a:defRPr>
                      </a:lvl3pPr>
                      <a:lvl4pPr defTabSz="0">
                        <a:lnSpc>
                          <a:spcPct val="90000"/>
                        </a:lnSpc>
                        <a:spcBef>
                          <a:spcPts val="500"/>
                        </a:spcBef>
                        <a:buFont typeface="Arial" pitchFamily="34" charset="0"/>
                        <a:defRPr>
                          <a:solidFill>
                            <a:schemeClr val="tx1"/>
                          </a:solidFill>
                          <a:latin typeface="Calibri" pitchFamily="34" charset="0"/>
                          <a:ea typeface="等线" pitchFamily="2" charset="-122"/>
                          <a:sym typeface="Calibri" pitchFamily="34" charset="0"/>
                        </a:defRPr>
                      </a:lvl4pPr>
                      <a:lvl5pPr defTabSz="0">
                        <a:lnSpc>
                          <a:spcPct val="90000"/>
                        </a:lnSpc>
                        <a:spcBef>
                          <a:spcPts val="500"/>
                        </a:spcBef>
                        <a:buFont typeface="Arial" pitchFamily="34" charset="0"/>
                        <a:defRPr>
                          <a:solidFill>
                            <a:schemeClr val="tx1"/>
                          </a:solidFill>
                          <a:latin typeface="Calibri" pitchFamily="34" charset="0"/>
                          <a:ea typeface="等线" pitchFamily="2" charset="-122"/>
                          <a:sym typeface="Calibri" pitchFamily="34" charset="0"/>
                        </a:defRPr>
                      </a:lvl5pPr>
                      <a:lvl6pPr defTabSz="0" eaLnBrk="0" fontAlgn="base" hangingPunct="0">
                        <a:lnSpc>
                          <a:spcPct val="90000"/>
                        </a:lnSpc>
                        <a:spcBef>
                          <a:spcPts val="500"/>
                        </a:spcBef>
                        <a:spcAft>
                          <a:spcPct val="0"/>
                        </a:spcAft>
                        <a:buFont typeface="Arial" pitchFamily="34" charset="0"/>
                        <a:defRPr>
                          <a:solidFill>
                            <a:schemeClr val="tx1"/>
                          </a:solidFill>
                          <a:latin typeface="Calibri" pitchFamily="34" charset="0"/>
                          <a:ea typeface="等线" pitchFamily="2" charset="-122"/>
                          <a:sym typeface="Calibri" pitchFamily="34" charset="0"/>
                        </a:defRPr>
                      </a:lvl6pPr>
                      <a:lvl7pPr defTabSz="0" eaLnBrk="0" fontAlgn="base" hangingPunct="0">
                        <a:lnSpc>
                          <a:spcPct val="90000"/>
                        </a:lnSpc>
                        <a:spcBef>
                          <a:spcPts val="500"/>
                        </a:spcBef>
                        <a:spcAft>
                          <a:spcPct val="0"/>
                        </a:spcAft>
                        <a:buFont typeface="Arial" pitchFamily="34" charset="0"/>
                        <a:defRPr>
                          <a:solidFill>
                            <a:schemeClr val="tx1"/>
                          </a:solidFill>
                          <a:latin typeface="Calibri" pitchFamily="34" charset="0"/>
                          <a:ea typeface="等线" pitchFamily="2" charset="-122"/>
                          <a:sym typeface="Calibri" pitchFamily="34" charset="0"/>
                        </a:defRPr>
                      </a:lvl7pPr>
                      <a:lvl8pPr defTabSz="0" eaLnBrk="0" fontAlgn="base" hangingPunct="0">
                        <a:lnSpc>
                          <a:spcPct val="90000"/>
                        </a:lnSpc>
                        <a:spcBef>
                          <a:spcPts val="500"/>
                        </a:spcBef>
                        <a:spcAft>
                          <a:spcPct val="0"/>
                        </a:spcAft>
                        <a:buFont typeface="Arial" pitchFamily="34" charset="0"/>
                        <a:defRPr>
                          <a:solidFill>
                            <a:schemeClr val="tx1"/>
                          </a:solidFill>
                          <a:latin typeface="Calibri" pitchFamily="34" charset="0"/>
                          <a:ea typeface="等线" pitchFamily="2" charset="-122"/>
                          <a:sym typeface="Calibri" pitchFamily="34" charset="0"/>
                        </a:defRPr>
                      </a:lvl8pPr>
                      <a:lvl9pPr defTabSz="0" eaLnBrk="0" fontAlgn="base" hangingPunct="0">
                        <a:lnSpc>
                          <a:spcPct val="90000"/>
                        </a:lnSpc>
                        <a:spcBef>
                          <a:spcPts val="500"/>
                        </a:spcBef>
                        <a:spcAft>
                          <a:spcPct val="0"/>
                        </a:spcAft>
                        <a:buFont typeface="Arial" pitchFamily="34" charset="0"/>
                        <a:defRPr>
                          <a:solidFill>
                            <a:schemeClr val="tx1"/>
                          </a:solidFill>
                          <a:latin typeface="Calibri" pitchFamily="34" charset="0"/>
                          <a:ea typeface="等线" pitchFamily="2" charset="-122"/>
                          <a:sym typeface="Calibri" pitchFamily="34" charset="0"/>
                        </a:defRPr>
                      </a:lvl9pPr>
                    </a:lstStyle>
                    <a:p>
                      <a:pPr marL="0" marR="0" lvl="0" indent="0" algn="ctr" defTabSz="0" rtl="0" eaLnBrk="0" fontAlgn="base" latinLnBrk="0" hangingPunct="0">
                        <a:lnSpc>
                          <a:spcPct val="100000"/>
                        </a:lnSpc>
                        <a:spcBef>
                          <a:spcPct val="0"/>
                        </a:spcBef>
                        <a:spcAft>
                          <a:spcPct val="0"/>
                        </a:spcAft>
                        <a:buClrTx/>
                        <a:buSzTx/>
                        <a:buFont typeface="Arial" pitchFamily="34" charset="0"/>
                        <a:buNone/>
                        <a:tabLst/>
                      </a:pPr>
                      <a:r>
                        <a:rPr kumimoji="0" lang="zh-CN" altLang="zh-CN" sz="1800" b="0" i="0" u="none" strike="noStrike" cap="none" normalizeH="0" baseline="0" smtClean="0">
                          <a:ln>
                            <a:noFill/>
                          </a:ln>
                          <a:solidFill>
                            <a:srgbClr val="000000"/>
                          </a:solidFill>
                          <a:effectLst/>
                          <a:latin typeface="微软雅黑" pitchFamily="34" charset="-122"/>
                          <a:ea typeface="微软雅黑" pitchFamily="34" charset="-122"/>
                          <a:sym typeface="Calibri" pitchFamily="34" charset="0"/>
                        </a:rPr>
                        <a:t>客户端</a:t>
                      </a:r>
                      <a:endParaRPr kumimoji="0" lang="zh-CN" altLang="zh-CN" sz="1800" b="0" i="0" u="none" strike="noStrike" cap="none" normalizeH="0" baseline="0" smtClean="0">
                        <a:ln>
                          <a:noFill/>
                        </a:ln>
                        <a:solidFill>
                          <a:schemeClr val="tx1"/>
                        </a:solidFill>
                        <a:effectLst/>
                        <a:latin typeface="微软雅黑" pitchFamily="34" charset="-122"/>
                        <a:ea typeface="微软雅黑" pitchFamily="34" charset="-122"/>
                        <a:sym typeface="Calibri" pitchFamily="34" charset="0"/>
                      </a:endParaRPr>
                    </a:p>
                  </a:txBody>
                  <a:tcPr marL="91428" marR="91428" marT="0" marB="0" anchor="ctr" horzOverflow="overflow">
                    <a:lnL w="12700" cap="flat" cmpd="sng" algn="ctr">
                      <a:solidFill>
                        <a:srgbClr val="757070"/>
                      </a:solidFill>
                      <a:prstDash val="solid"/>
                      <a:round/>
                      <a:headEnd type="none" w="med" len="med"/>
                      <a:tailEnd type="none" w="med" len="med"/>
                    </a:lnL>
                    <a:lnR w="12700" cap="flat" cmpd="sng" algn="ctr">
                      <a:solidFill>
                        <a:srgbClr val="757070"/>
                      </a:solidFill>
                      <a:prstDash val="solid"/>
                      <a:round/>
                      <a:headEnd type="none" w="med" len="med"/>
                      <a:tailEnd type="none" w="med" len="med"/>
                    </a:lnR>
                    <a:lnT w="12700" cap="flat" cmpd="sng" algn="ctr">
                      <a:solidFill>
                        <a:srgbClr val="757070"/>
                      </a:solidFill>
                      <a:prstDash val="solid"/>
                      <a:round/>
                      <a:headEnd type="none" w="med" len="med"/>
                      <a:tailEnd type="none" w="med" len="med"/>
                    </a:lnT>
                    <a:lnB w="12700" cap="flat" cmpd="sng" algn="ctr">
                      <a:solidFill>
                        <a:srgbClr val="757070"/>
                      </a:solidFill>
                      <a:prstDash val="solid"/>
                      <a:round/>
                      <a:headEnd type="none" w="med" len="med"/>
                      <a:tailEnd type="none" w="med" len="med"/>
                    </a:lnB>
                    <a:lnTlToBr>
                      <a:noFill/>
                    </a:lnTlToBr>
                    <a:lnBlToTr>
                      <a:noFill/>
                    </a:lnBlToTr>
                    <a:noFill/>
                  </a:tcPr>
                </a:tc>
                <a:tc>
                  <a:txBody>
                    <a:bodyPr/>
                    <a:lstStyle>
                      <a:lvl1pPr defTabSz="0">
                        <a:lnSpc>
                          <a:spcPct val="90000"/>
                        </a:lnSpc>
                        <a:spcBef>
                          <a:spcPts val="1000"/>
                        </a:spcBef>
                        <a:buFont typeface="Arial" pitchFamily="34" charset="0"/>
                        <a:defRPr sz="2400">
                          <a:solidFill>
                            <a:schemeClr val="tx1"/>
                          </a:solidFill>
                          <a:latin typeface="Calibri" pitchFamily="34" charset="0"/>
                          <a:ea typeface="等线" pitchFamily="2" charset="-122"/>
                          <a:sym typeface="Calibri" pitchFamily="34" charset="0"/>
                        </a:defRPr>
                      </a:lvl1pPr>
                      <a:lvl2pPr defTabSz="0">
                        <a:lnSpc>
                          <a:spcPct val="90000"/>
                        </a:lnSpc>
                        <a:spcBef>
                          <a:spcPts val="500"/>
                        </a:spcBef>
                        <a:buFont typeface="Arial" pitchFamily="34" charset="0"/>
                        <a:defRPr sz="2000">
                          <a:solidFill>
                            <a:schemeClr val="tx1"/>
                          </a:solidFill>
                          <a:latin typeface="Calibri" pitchFamily="34" charset="0"/>
                          <a:ea typeface="等线" pitchFamily="2" charset="-122"/>
                          <a:sym typeface="Calibri" pitchFamily="34" charset="0"/>
                        </a:defRPr>
                      </a:lvl2pPr>
                      <a:lvl3pPr defTabSz="0">
                        <a:lnSpc>
                          <a:spcPct val="90000"/>
                        </a:lnSpc>
                        <a:spcBef>
                          <a:spcPts val="500"/>
                        </a:spcBef>
                        <a:buFont typeface="Arial" pitchFamily="34" charset="0"/>
                        <a:defRPr>
                          <a:solidFill>
                            <a:schemeClr val="tx1"/>
                          </a:solidFill>
                          <a:latin typeface="Calibri" pitchFamily="34" charset="0"/>
                          <a:ea typeface="等线" pitchFamily="2" charset="-122"/>
                          <a:sym typeface="Calibri" pitchFamily="34" charset="0"/>
                        </a:defRPr>
                      </a:lvl3pPr>
                      <a:lvl4pPr defTabSz="0">
                        <a:lnSpc>
                          <a:spcPct val="90000"/>
                        </a:lnSpc>
                        <a:spcBef>
                          <a:spcPts val="500"/>
                        </a:spcBef>
                        <a:buFont typeface="Arial" pitchFamily="34" charset="0"/>
                        <a:defRPr>
                          <a:solidFill>
                            <a:schemeClr val="tx1"/>
                          </a:solidFill>
                          <a:latin typeface="Calibri" pitchFamily="34" charset="0"/>
                          <a:ea typeface="等线" pitchFamily="2" charset="-122"/>
                          <a:sym typeface="Calibri" pitchFamily="34" charset="0"/>
                        </a:defRPr>
                      </a:lvl4pPr>
                      <a:lvl5pPr defTabSz="0">
                        <a:lnSpc>
                          <a:spcPct val="90000"/>
                        </a:lnSpc>
                        <a:spcBef>
                          <a:spcPts val="500"/>
                        </a:spcBef>
                        <a:buFont typeface="Arial" pitchFamily="34" charset="0"/>
                        <a:defRPr>
                          <a:solidFill>
                            <a:schemeClr val="tx1"/>
                          </a:solidFill>
                          <a:latin typeface="Calibri" pitchFamily="34" charset="0"/>
                          <a:ea typeface="等线" pitchFamily="2" charset="-122"/>
                          <a:sym typeface="Calibri" pitchFamily="34" charset="0"/>
                        </a:defRPr>
                      </a:lvl5pPr>
                      <a:lvl6pPr defTabSz="0" eaLnBrk="0" fontAlgn="base" hangingPunct="0">
                        <a:lnSpc>
                          <a:spcPct val="90000"/>
                        </a:lnSpc>
                        <a:spcBef>
                          <a:spcPts val="500"/>
                        </a:spcBef>
                        <a:spcAft>
                          <a:spcPct val="0"/>
                        </a:spcAft>
                        <a:buFont typeface="Arial" pitchFamily="34" charset="0"/>
                        <a:defRPr>
                          <a:solidFill>
                            <a:schemeClr val="tx1"/>
                          </a:solidFill>
                          <a:latin typeface="Calibri" pitchFamily="34" charset="0"/>
                          <a:ea typeface="等线" pitchFamily="2" charset="-122"/>
                          <a:sym typeface="Calibri" pitchFamily="34" charset="0"/>
                        </a:defRPr>
                      </a:lvl6pPr>
                      <a:lvl7pPr defTabSz="0" eaLnBrk="0" fontAlgn="base" hangingPunct="0">
                        <a:lnSpc>
                          <a:spcPct val="90000"/>
                        </a:lnSpc>
                        <a:spcBef>
                          <a:spcPts val="500"/>
                        </a:spcBef>
                        <a:spcAft>
                          <a:spcPct val="0"/>
                        </a:spcAft>
                        <a:buFont typeface="Arial" pitchFamily="34" charset="0"/>
                        <a:defRPr>
                          <a:solidFill>
                            <a:schemeClr val="tx1"/>
                          </a:solidFill>
                          <a:latin typeface="Calibri" pitchFamily="34" charset="0"/>
                          <a:ea typeface="等线" pitchFamily="2" charset="-122"/>
                          <a:sym typeface="Calibri" pitchFamily="34" charset="0"/>
                        </a:defRPr>
                      </a:lvl7pPr>
                      <a:lvl8pPr defTabSz="0" eaLnBrk="0" fontAlgn="base" hangingPunct="0">
                        <a:lnSpc>
                          <a:spcPct val="90000"/>
                        </a:lnSpc>
                        <a:spcBef>
                          <a:spcPts val="500"/>
                        </a:spcBef>
                        <a:spcAft>
                          <a:spcPct val="0"/>
                        </a:spcAft>
                        <a:buFont typeface="Arial" pitchFamily="34" charset="0"/>
                        <a:defRPr>
                          <a:solidFill>
                            <a:schemeClr val="tx1"/>
                          </a:solidFill>
                          <a:latin typeface="Calibri" pitchFamily="34" charset="0"/>
                          <a:ea typeface="等线" pitchFamily="2" charset="-122"/>
                          <a:sym typeface="Calibri" pitchFamily="34" charset="0"/>
                        </a:defRPr>
                      </a:lvl8pPr>
                      <a:lvl9pPr defTabSz="0" eaLnBrk="0" fontAlgn="base" hangingPunct="0">
                        <a:lnSpc>
                          <a:spcPct val="90000"/>
                        </a:lnSpc>
                        <a:spcBef>
                          <a:spcPts val="500"/>
                        </a:spcBef>
                        <a:spcAft>
                          <a:spcPct val="0"/>
                        </a:spcAft>
                        <a:buFont typeface="Arial" pitchFamily="34" charset="0"/>
                        <a:defRPr>
                          <a:solidFill>
                            <a:schemeClr val="tx1"/>
                          </a:solidFill>
                          <a:latin typeface="Calibri" pitchFamily="34" charset="0"/>
                          <a:ea typeface="等线" pitchFamily="2" charset="-122"/>
                          <a:sym typeface="Calibri" pitchFamily="34" charset="0"/>
                        </a:defRPr>
                      </a:lvl9pPr>
                    </a:lstStyle>
                    <a:p>
                      <a:pPr marL="0" marR="0" lvl="0" indent="0" algn="ctr" defTabSz="0" rtl="0" eaLnBrk="0" fontAlgn="base" latinLnBrk="0" hangingPunct="0">
                        <a:lnSpc>
                          <a:spcPct val="100000"/>
                        </a:lnSpc>
                        <a:spcBef>
                          <a:spcPct val="0"/>
                        </a:spcBef>
                        <a:spcAft>
                          <a:spcPct val="0"/>
                        </a:spcAft>
                        <a:buClrTx/>
                        <a:buSzTx/>
                        <a:buFont typeface="Arial" pitchFamily="34" charset="0"/>
                        <a:buNone/>
                        <a:tabLst/>
                      </a:pPr>
                      <a:r>
                        <a:rPr kumimoji="0" lang="zh-CN" altLang="zh-CN" sz="1800" b="0" i="0" u="none" strike="noStrike" cap="none" normalizeH="0" baseline="0" smtClean="0">
                          <a:ln>
                            <a:noFill/>
                          </a:ln>
                          <a:solidFill>
                            <a:srgbClr val="000000"/>
                          </a:solidFill>
                          <a:effectLst/>
                          <a:latin typeface="微软雅黑" pitchFamily="34" charset="-122"/>
                          <a:ea typeface="微软雅黑" pitchFamily="34" charset="-122"/>
                          <a:sym typeface="Calibri" pitchFamily="34" charset="0"/>
                        </a:rPr>
                        <a:t>直连</a:t>
                      </a:r>
                      <a:endParaRPr kumimoji="0" lang="zh-CN" altLang="zh-CN" sz="1800" b="0" i="0" u="none" strike="noStrike" cap="none" normalizeH="0" baseline="0" smtClean="0">
                        <a:ln>
                          <a:noFill/>
                        </a:ln>
                        <a:solidFill>
                          <a:schemeClr val="tx1"/>
                        </a:solidFill>
                        <a:effectLst/>
                        <a:latin typeface="微软雅黑" pitchFamily="34" charset="-122"/>
                        <a:ea typeface="微软雅黑" pitchFamily="34" charset="-122"/>
                        <a:sym typeface="Calibri" pitchFamily="34" charset="0"/>
                      </a:endParaRPr>
                    </a:p>
                  </a:txBody>
                  <a:tcPr marL="91428" marR="91428" marT="0" marB="0" anchor="ctr" horzOverflow="overflow">
                    <a:lnL w="12700" cap="flat" cmpd="sng" algn="ctr">
                      <a:solidFill>
                        <a:srgbClr val="757070"/>
                      </a:solidFill>
                      <a:prstDash val="solid"/>
                      <a:round/>
                      <a:headEnd type="none" w="med" len="med"/>
                      <a:tailEnd type="none" w="med" len="med"/>
                    </a:lnL>
                    <a:lnR w="12700" cap="flat" cmpd="sng" algn="ctr">
                      <a:solidFill>
                        <a:srgbClr val="757070"/>
                      </a:solidFill>
                      <a:prstDash val="solid"/>
                      <a:round/>
                      <a:headEnd type="none" w="med" len="med"/>
                      <a:tailEnd type="none" w="med" len="med"/>
                    </a:lnR>
                    <a:lnT w="12700" cap="flat" cmpd="sng" algn="ctr">
                      <a:solidFill>
                        <a:srgbClr val="757070"/>
                      </a:solidFill>
                      <a:prstDash val="solid"/>
                      <a:round/>
                      <a:headEnd type="none" w="med" len="med"/>
                      <a:tailEnd type="none" w="med" len="med"/>
                    </a:lnT>
                    <a:lnB w="12700" cap="flat" cmpd="sng" algn="ctr">
                      <a:solidFill>
                        <a:srgbClr val="757070"/>
                      </a:solidFill>
                      <a:prstDash val="solid"/>
                      <a:round/>
                      <a:headEnd type="none" w="med" len="med"/>
                      <a:tailEnd type="none" w="med" len="med"/>
                    </a:lnB>
                    <a:lnTlToBr>
                      <a:noFill/>
                    </a:lnTlToBr>
                    <a:lnBlToTr>
                      <a:noFill/>
                    </a:lnBlToTr>
                    <a:noFill/>
                  </a:tcPr>
                </a:tc>
                <a:tc>
                  <a:txBody>
                    <a:bodyPr/>
                    <a:lstStyle>
                      <a:lvl1pPr defTabSz="0">
                        <a:lnSpc>
                          <a:spcPct val="90000"/>
                        </a:lnSpc>
                        <a:spcBef>
                          <a:spcPts val="1000"/>
                        </a:spcBef>
                        <a:buFont typeface="Arial" pitchFamily="34" charset="0"/>
                        <a:defRPr sz="2400">
                          <a:solidFill>
                            <a:schemeClr val="tx1"/>
                          </a:solidFill>
                          <a:latin typeface="Calibri" pitchFamily="34" charset="0"/>
                          <a:ea typeface="等线" pitchFamily="2" charset="-122"/>
                          <a:sym typeface="Calibri" pitchFamily="34" charset="0"/>
                        </a:defRPr>
                      </a:lvl1pPr>
                      <a:lvl2pPr defTabSz="0">
                        <a:lnSpc>
                          <a:spcPct val="90000"/>
                        </a:lnSpc>
                        <a:spcBef>
                          <a:spcPts val="500"/>
                        </a:spcBef>
                        <a:buFont typeface="Arial" pitchFamily="34" charset="0"/>
                        <a:defRPr sz="2000">
                          <a:solidFill>
                            <a:schemeClr val="tx1"/>
                          </a:solidFill>
                          <a:latin typeface="Calibri" pitchFamily="34" charset="0"/>
                          <a:ea typeface="等线" pitchFamily="2" charset="-122"/>
                          <a:sym typeface="Calibri" pitchFamily="34" charset="0"/>
                        </a:defRPr>
                      </a:lvl2pPr>
                      <a:lvl3pPr defTabSz="0">
                        <a:lnSpc>
                          <a:spcPct val="90000"/>
                        </a:lnSpc>
                        <a:spcBef>
                          <a:spcPts val="500"/>
                        </a:spcBef>
                        <a:buFont typeface="Arial" pitchFamily="34" charset="0"/>
                        <a:defRPr>
                          <a:solidFill>
                            <a:schemeClr val="tx1"/>
                          </a:solidFill>
                          <a:latin typeface="Calibri" pitchFamily="34" charset="0"/>
                          <a:ea typeface="等线" pitchFamily="2" charset="-122"/>
                          <a:sym typeface="Calibri" pitchFamily="34" charset="0"/>
                        </a:defRPr>
                      </a:lvl3pPr>
                      <a:lvl4pPr defTabSz="0">
                        <a:lnSpc>
                          <a:spcPct val="90000"/>
                        </a:lnSpc>
                        <a:spcBef>
                          <a:spcPts val="500"/>
                        </a:spcBef>
                        <a:buFont typeface="Arial" pitchFamily="34" charset="0"/>
                        <a:defRPr>
                          <a:solidFill>
                            <a:schemeClr val="tx1"/>
                          </a:solidFill>
                          <a:latin typeface="Calibri" pitchFamily="34" charset="0"/>
                          <a:ea typeface="等线" pitchFamily="2" charset="-122"/>
                          <a:sym typeface="Calibri" pitchFamily="34" charset="0"/>
                        </a:defRPr>
                      </a:lvl4pPr>
                      <a:lvl5pPr defTabSz="0">
                        <a:lnSpc>
                          <a:spcPct val="90000"/>
                        </a:lnSpc>
                        <a:spcBef>
                          <a:spcPts val="500"/>
                        </a:spcBef>
                        <a:buFont typeface="Arial" pitchFamily="34" charset="0"/>
                        <a:defRPr>
                          <a:solidFill>
                            <a:schemeClr val="tx1"/>
                          </a:solidFill>
                          <a:latin typeface="Calibri" pitchFamily="34" charset="0"/>
                          <a:ea typeface="等线" pitchFamily="2" charset="-122"/>
                          <a:sym typeface="Calibri" pitchFamily="34" charset="0"/>
                        </a:defRPr>
                      </a:lvl5pPr>
                      <a:lvl6pPr defTabSz="0" eaLnBrk="0" fontAlgn="base" hangingPunct="0">
                        <a:lnSpc>
                          <a:spcPct val="90000"/>
                        </a:lnSpc>
                        <a:spcBef>
                          <a:spcPts val="500"/>
                        </a:spcBef>
                        <a:spcAft>
                          <a:spcPct val="0"/>
                        </a:spcAft>
                        <a:buFont typeface="Arial" pitchFamily="34" charset="0"/>
                        <a:defRPr>
                          <a:solidFill>
                            <a:schemeClr val="tx1"/>
                          </a:solidFill>
                          <a:latin typeface="Calibri" pitchFamily="34" charset="0"/>
                          <a:ea typeface="等线" pitchFamily="2" charset="-122"/>
                          <a:sym typeface="Calibri" pitchFamily="34" charset="0"/>
                        </a:defRPr>
                      </a:lvl6pPr>
                      <a:lvl7pPr defTabSz="0" eaLnBrk="0" fontAlgn="base" hangingPunct="0">
                        <a:lnSpc>
                          <a:spcPct val="90000"/>
                        </a:lnSpc>
                        <a:spcBef>
                          <a:spcPts val="500"/>
                        </a:spcBef>
                        <a:spcAft>
                          <a:spcPct val="0"/>
                        </a:spcAft>
                        <a:buFont typeface="Arial" pitchFamily="34" charset="0"/>
                        <a:defRPr>
                          <a:solidFill>
                            <a:schemeClr val="tx1"/>
                          </a:solidFill>
                          <a:latin typeface="Calibri" pitchFamily="34" charset="0"/>
                          <a:ea typeface="等线" pitchFamily="2" charset="-122"/>
                          <a:sym typeface="Calibri" pitchFamily="34" charset="0"/>
                        </a:defRPr>
                      </a:lvl7pPr>
                      <a:lvl8pPr defTabSz="0" eaLnBrk="0" fontAlgn="base" hangingPunct="0">
                        <a:lnSpc>
                          <a:spcPct val="90000"/>
                        </a:lnSpc>
                        <a:spcBef>
                          <a:spcPts val="500"/>
                        </a:spcBef>
                        <a:spcAft>
                          <a:spcPct val="0"/>
                        </a:spcAft>
                        <a:buFont typeface="Arial" pitchFamily="34" charset="0"/>
                        <a:defRPr>
                          <a:solidFill>
                            <a:schemeClr val="tx1"/>
                          </a:solidFill>
                          <a:latin typeface="Calibri" pitchFamily="34" charset="0"/>
                          <a:ea typeface="等线" pitchFamily="2" charset="-122"/>
                          <a:sym typeface="Calibri" pitchFamily="34" charset="0"/>
                        </a:defRPr>
                      </a:lvl8pPr>
                      <a:lvl9pPr defTabSz="0" eaLnBrk="0" fontAlgn="base" hangingPunct="0">
                        <a:lnSpc>
                          <a:spcPct val="90000"/>
                        </a:lnSpc>
                        <a:spcBef>
                          <a:spcPts val="500"/>
                        </a:spcBef>
                        <a:spcAft>
                          <a:spcPct val="0"/>
                        </a:spcAft>
                        <a:buFont typeface="Arial" pitchFamily="34" charset="0"/>
                        <a:defRPr>
                          <a:solidFill>
                            <a:schemeClr val="tx1"/>
                          </a:solidFill>
                          <a:latin typeface="Calibri" pitchFamily="34" charset="0"/>
                          <a:ea typeface="等线" pitchFamily="2" charset="-122"/>
                          <a:sym typeface="Calibri" pitchFamily="34" charset="0"/>
                        </a:defRPr>
                      </a:lvl9pPr>
                    </a:lstStyle>
                    <a:p>
                      <a:pPr marL="0" marR="0" lvl="0" indent="0" algn="ctr" defTabSz="0" rtl="0" eaLnBrk="0" fontAlgn="base" latinLnBrk="0" hangingPunct="0">
                        <a:lnSpc>
                          <a:spcPct val="100000"/>
                        </a:lnSpc>
                        <a:spcBef>
                          <a:spcPct val="0"/>
                        </a:spcBef>
                        <a:spcAft>
                          <a:spcPct val="0"/>
                        </a:spcAft>
                        <a:buClrTx/>
                        <a:buSzTx/>
                        <a:buFont typeface="Arial" pitchFamily="34" charset="0"/>
                        <a:buNone/>
                        <a:tabLst/>
                      </a:pPr>
                      <a:r>
                        <a:rPr kumimoji="0" lang="zh-CN" altLang="zh-CN" sz="1800" b="0" i="0" u="none" strike="noStrike" cap="none" normalizeH="0" baseline="0" dirty="0" smtClean="0">
                          <a:ln>
                            <a:noFill/>
                          </a:ln>
                          <a:solidFill>
                            <a:srgbClr val="000000"/>
                          </a:solidFill>
                          <a:effectLst/>
                          <a:latin typeface="微软雅黑" pitchFamily="34" charset="-122"/>
                          <a:ea typeface="微软雅黑" pitchFamily="34" charset="-122"/>
                          <a:sym typeface="Calibri" pitchFamily="34" charset="0"/>
                        </a:rPr>
                        <a:t>客户端</a:t>
                      </a:r>
                      <a:endParaRPr kumimoji="0" lang="zh-CN" altLang="zh-CN" sz="1800" b="0" i="0" u="none" strike="noStrike" cap="none" normalizeH="0" baseline="0" dirty="0" smtClean="0">
                        <a:ln>
                          <a:noFill/>
                        </a:ln>
                        <a:solidFill>
                          <a:schemeClr val="tx1"/>
                        </a:solidFill>
                        <a:effectLst/>
                        <a:latin typeface="微软雅黑" pitchFamily="34" charset="-122"/>
                        <a:ea typeface="微软雅黑" pitchFamily="34" charset="-122"/>
                        <a:sym typeface="Calibri" pitchFamily="34" charset="0"/>
                      </a:endParaRPr>
                    </a:p>
                  </a:txBody>
                  <a:tcPr marL="91428" marR="91428" marT="0" marB="0" anchor="ctr" horzOverflow="overflow">
                    <a:lnL w="12700" cap="flat" cmpd="sng" algn="ctr">
                      <a:solidFill>
                        <a:srgbClr val="757070"/>
                      </a:solidFill>
                      <a:prstDash val="solid"/>
                      <a:round/>
                      <a:headEnd type="none" w="med" len="med"/>
                      <a:tailEnd type="none" w="med" len="med"/>
                    </a:lnL>
                    <a:lnR w="12700" cap="flat" cmpd="sng" algn="ctr">
                      <a:solidFill>
                        <a:srgbClr val="757070"/>
                      </a:solidFill>
                      <a:prstDash val="solid"/>
                      <a:round/>
                      <a:headEnd type="none" w="med" len="med"/>
                      <a:tailEnd type="none" w="med" len="med"/>
                    </a:lnR>
                    <a:lnT w="12700" cap="flat" cmpd="sng" algn="ctr">
                      <a:solidFill>
                        <a:srgbClr val="757070"/>
                      </a:solidFill>
                      <a:prstDash val="solid"/>
                      <a:round/>
                      <a:headEnd type="none" w="med" len="med"/>
                      <a:tailEnd type="none" w="med" len="med"/>
                    </a:lnT>
                    <a:lnB w="12700" cap="flat" cmpd="sng" algn="ctr">
                      <a:solidFill>
                        <a:srgbClr val="75707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bl>
          </a:graphicData>
        </a:graphic>
      </p:graphicFrame>
    </p:spTree>
    <p:extLst>
      <p:ext uri="{BB962C8B-B14F-4D97-AF65-F5344CB8AC3E}">
        <p14:creationId xmlns:p14="http://schemas.microsoft.com/office/powerpoint/2010/main" val="1013489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5"/>
                                        </p:tgtEl>
                                        <p:attrNameLst>
                                          <p:attrName>style.visibility</p:attrName>
                                        </p:attrNameLst>
                                      </p:cBhvr>
                                      <p:to>
                                        <p:strVal val="visible"/>
                                      </p:to>
                                    </p:set>
                                    <p:anim calcmode="lin" valueType="num">
                                      <p:cBhvr>
                                        <p:cTn id="7" dur="500" fill="hold"/>
                                        <p:tgtEl>
                                          <p:spTgt spid="55"/>
                                        </p:tgtEl>
                                        <p:attrNameLst>
                                          <p:attrName>ppt_x</p:attrName>
                                        </p:attrNameLst>
                                      </p:cBhvr>
                                      <p:tavLst>
                                        <p:tav tm="0">
                                          <p:val>
                                            <p:strVal val="#ppt_x"/>
                                          </p:val>
                                        </p:tav>
                                        <p:tav tm="100000">
                                          <p:val>
                                            <p:strVal val="#ppt_x"/>
                                          </p:val>
                                        </p:tav>
                                      </p:tavLst>
                                    </p:anim>
                                    <p:anim calcmode="lin" valueType="num">
                                      <p:cBhvr>
                                        <p:cTn id="8" dur="500" fill="hold"/>
                                        <p:tgtEl>
                                          <p:spTgt spid="5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日期占位符 3"/>
          <p:cNvSpPr>
            <a:spLocks noGrp="1"/>
          </p:cNvSpPr>
          <p:nvPr>
            <p:ph type="dt" sz="quarter" idx="10"/>
          </p:nvPr>
        </p:nvSpPr>
        <p:spPr/>
        <p:txBody>
          <a:bodyPr/>
          <a:lstStyle/>
          <a:p>
            <a:pPr>
              <a:defRPr/>
            </a:pPr>
            <a:fld id="{7159EAC3-0127-4ACF-9E22-E2734FA512C7}" type="datetime1">
              <a:rPr lang="zh-CN" altLang="en-US"/>
              <a:pPr>
                <a:defRPr/>
              </a:pPr>
              <a:t>2018/7/19</a:t>
            </a:fld>
            <a:endParaRPr lang="zh-CN" altLang="en-US" sz="2200">
              <a:solidFill>
                <a:schemeClr val="tx1"/>
              </a:solidFill>
            </a:endParaRPr>
          </a:p>
        </p:txBody>
      </p:sp>
      <p:sp>
        <p:nvSpPr>
          <p:cNvPr id="66563" name="矩形 27"/>
          <p:cNvSpPr>
            <a:spLocks noChangeArrowheads="1"/>
          </p:cNvSpPr>
          <p:nvPr/>
        </p:nvSpPr>
        <p:spPr bwMode="auto">
          <a:xfrm>
            <a:off x="10583" y="6276842"/>
            <a:ext cx="12179830" cy="574808"/>
          </a:xfrm>
          <a:prstGeom prst="rect">
            <a:avLst/>
          </a:prstGeom>
          <a:solidFill>
            <a:srgbClr val="002060"/>
          </a:solidFill>
          <a:ln w="9525">
            <a:noFill/>
            <a:miter lim="800000"/>
          </a:ln>
        </p:spPr>
        <p:txBody>
          <a:bodyPr lIns="112864" tIns="56432" rIns="112864" bIns="56432"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66564" name="矩形 28"/>
          <p:cNvSpPr>
            <a:spLocks noChangeArrowheads="1"/>
          </p:cNvSpPr>
          <p:nvPr/>
        </p:nvSpPr>
        <p:spPr bwMode="auto">
          <a:xfrm>
            <a:off x="10583" y="6264139"/>
            <a:ext cx="12179830" cy="125441"/>
          </a:xfrm>
          <a:prstGeom prst="rect">
            <a:avLst/>
          </a:prstGeom>
          <a:solidFill>
            <a:srgbClr val="595959"/>
          </a:solidFill>
          <a:ln w="9525">
            <a:noFill/>
            <a:miter lim="800000"/>
          </a:ln>
        </p:spPr>
        <p:txBody>
          <a:bodyPr lIns="112864" tIns="56432" rIns="112864" bIns="56432"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66565" name="矩形 4"/>
          <p:cNvSpPr>
            <a:spLocks noChangeArrowheads="1"/>
          </p:cNvSpPr>
          <p:nvPr/>
        </p:nvSpPr>
        <p:spPr bwMode="auto">
          <a:xfrm>
            <a:off x="10810527" y="541463"/>
            <a:ext cx="74074" cy="431900"/>
          </a:xfrm>
          <a:prstGeom prst="rect">
            <a:avLst/>
          </a:prstGeom>
          <a:solidFill>
            <a:srgbClr val="002060"/>
          </a:solidFill>
          <a:ln w="9525">
            <a:noFill/>
            <a:miter lim="800000"/>
          </a:ln>
        </p:spPr>
        <p:txBody>
          <a:bodyPr lIns="112864" tIns="56432" rIns="112864" bIns="56432" anchor="ctr"/>
          <a:lstStyle/>
          <a:p>
            <a:pPr algn="ctr"/>
            <a:endParaRPr lang="zh-CN" altLang="zh-CN">
              <a:solidFill>
                <a:srgbClr val="FFFFFF"/>
              </a:solidFill>
              <a:ea typeface="方正兰亭细黑_GBK"/>
              <a:cs typeface="方正兰亭细黑_GBK"/>
            </a:endParaRPr>
          </a:p>
        </p:txBody>
      </p:sp>
      <p:sp>
        <p:nvSpPr>
          <p:cNvPr id="66566" name="矩形 5"/>
          <p:cNvSpPr>
            <a:spLocks noChangeArrowheads="1"/>
          </p:cNvSpPr>
          <p:nvPr/>
        </p:nvSpPr>
        <p:spPr bwMode="auto">
          <a:xfrm>
            <a:off x="10711057" y="744711"/>
            <a:ext cx="63492" cy="225478"/>
          </a:xfrm>
          <a:prstGeom prst="rect">
            <a:avLst/>
          </a:prstGeom>
          <a:solidFill>
            <a:srgbClr val="002060"/>
          </a:solidFill>
          <a:ln w="9525">
            <a:noFill/>
            <a:miter lim="800000"/>
          </a:ln>
        </p:spPr>
        <p:txBody>
          <a:bodyPr lIns="112864" tIns="56432" rIns="112864" bIns="56432" anchor="ctr"/>
          <a:lstStyle/>
          <a:p>
            <a:pPr algn="ctr"/>
            <a:endParaRPr lang="zh-CN" altLang="zh-CN">
              <a:solidFill>
                <a:srgbClr val="FFFFFF"/>
              </a:solidFill>
              <a:ea typeface="方正兰亭细黑_GBK"/>
              <a:cs typeface="方正兰亭细黑_GBK"/>
            </a:endParaRPr>
          </a:p>
        </p:txBody>
      </p:sp>
      <p:grpSp>
        <p:nvGrpSpPr>
          <p:cNvPr id="2" name="Group 9"/>
          <p:cNvGrpSpPr/>
          <p:nvPr/>
        </p:nvGrpSpPr>
        <p:grpSpPr bwMode="auto">
          <a:xfrm>
            <a:off x="335316" y="-179429"/>
            <a:ext cx="8784226" cy="1376682"/>
            <a:chOff x="-210740" y="0"/>
            <a:chExt cx="8785360" cy="1214438"/>
          </a:xfrm>
        </p:grpSpPr>
        <p:grpSp>
          <p:nvGrpSpPr>
            <p:cNvPr id="3" name="Group 10"/>
            <p:cNvGrpSpPr/>
            <p:nvPr/>
          </p:nvGrpSpPr>
          <p:grpSpPr bwMode="auto">
            <a:xfrm>
              <a:off x="-210740" y="0"/>
              <a:ext cx="4432155" cy="1214438"/>
              <a:chOff x="-210726" y="0"/>
              <a:chExt cx="4431857" cy="1217711"/>
            </a:xfrm>
          </p:grpSpPr>
          <p:grpSp>
            <p:nvGrpSpPr>
              <p:cNvPr id="4" name="Group 11"/>
              <p:cNvGrpSpPr/>
              <p:nvPr/>
            </p:nvGrpSpPr>
            <p:grpSpPr bwMode="auto">
              <a:xfrm>
                <a:off x="-210726" y="0"/>
                <a:ext cx="2640349" cy="1217711"/>
                <a:chOff x="-210726" y="0"/>
                <a:chExt cx="2640349" cy="1217711"/>
              </a:xfrm>
            </p:grpSpPr>
            <p:sp>
              <p:nvSpPr>
                <p:cNvPr id="66585" name="椭圆 30"/>
                <p:cNvSpPr>
                  <a:spLocks noChangeArrowheads="1"/>
                </p:cNvSpPr>
                <p:nvPr/>
              </p:nvSpPr>
              <p:spPr bwMode="auto">
                <a:xfrm>
                  <a:off x="-210726" y="618546"/>
                  <a:ext cx="831457" cy="599165"/>
                </a:xfrm>
                <a:prstGeom prst="ellipse">
                  <a:avLst/>
                </a:prstGeom>
                <a:solidFill>
                  <a:srgbClr val="FFC000"/>
                </a:solidFill>
                <a:ln w="9525">
                  <a:noFill/>
                  <a:round/>
                </a:ln>
              </p:spPr>
              <p:txBody>
                <a:bodyPr anchor="ctr"/>
                <a:lstStyle/>
                <a:p>
                  <a:pPr algn="ctr"/>
                  <a:endParaRPr lang="zh-CN" altLang="zh-CN" sz="1400">
                    <a:solidFill>
                      <a:srgbClr val="FFFFFF"/>
                    </a:solidFill>
                    <a:latin typeface="宋体" panose="02010600030101010101" pitchFamily="2" charset="-122"/>
                    <a:sym typeface="宋体" panose="02010600030101010101" pitchFamily="2" charset="-122"/>
                  </a:endParaRPr>
                </a:p>
              </p:txBody>
            </p:sp>
            <p:sp>
              <p:nvSpPr>
                <p:cNvPr id="66586" name="TextBox 31"/>
                <p:cNvSpPr>
                  <a:spLocks noChangeArrowheads="1"/>
                </p:cNvSpPr>
                <p:nvPr/>
              </p:nvSpPr>
              <p:spPr bwMode="auto">
                <a:xfrm>
                  <a:off x="182534" y="0"/>
                  <a:ext cx="2247089" cy="993662"/>
                </a:xfrm>
                <a:prstGeom prst="rect">
                  <a:avLst/>
                </a:prstGeom>
                <a:noFill/>
                <a:ln w="9525">
                  <a:noFill/>
                  <a:miter lim="800000"/>
                </a:ln>
              </p:spPr>
              <p:txBody>
                <a:bodyPr>
                  <a:spAutoFit/>
                </a:bodyPr>
                <a:lstStyle/>
                <a:p>
                  <a:endParaRPr lang="zh-CN" altLang="en-US" sz="6700" dirty="0">
                    <a:solidFill>
                      <a:srgbClr val="000000"/>
                    </a:solidFill>
                    <a:sym typeface="Calibri" panose="020F0502020204030204" pitchFamily="34" charset="0"/>
                  </a:endParaRPr>
                </a:p>
              </p:txBody>
            </p:sp>
          </p:grpSp>
          <p:sp>
            <p:nvSpPr>
              <p:cNvPr id="66584" name="直接连接符 21"/>
              <p:cNvSpPr>
                <a:spLocks noChangeShapeType="1"/>
              </p:cNvSpPr>
              <p:nvPr/>
            </p:nvSpPr>
            <p:spPr bwMode="auto">
              <a:xfrm>
                <a:off x="620731" y="1024061"/>
                <a:ext cx="3600400" cy="1"/>
              </a:xfrm>
              <a:prstGeom prst="line">
                <a:avLst/>
              </a:prstGeom>
              <a:noFill/>
              <a:ln w="19050">
                <a:solidFill>
                  <a:srgbClr val="002060"/>
                </a:solidFill>
                <a:round/>
              </a:ln>
            </p:spPr>
            <p:txBody>
              <a:bodyPr/>
              <a:lstStyle/>
              <a:p>
                <a:endParaRPr lang="zh-CN" altLang="en-US"/>
              </a:p>
            </p:txBody>
          </p:sp>
        </p:grpSp>
        <p:sp>
          <p:nvSpPr>
            <p:cNvPr id="66582" name="TextBox 22"/>
            <p:cNvSpPr>
              <a:spLocks noChangeArrowheads="1"/>
            </p:cNvSpPr>
            <p:nvPr/>
          </p:nvSpPr>
          <p:spPr bwMode="auto">
            <a:xfrm>
              <a:off x="1781314" y="543933"/>
              <a:ext cx="6793306" cy="488709"/>
            </a:xfrm>
            <a:prstGeom prst="rect">
              <a:avLst/>
            </a:prstGeom>
            <a:noFill/>
            <a:ln w="9525">
              <a:noFill/>
              <a:miter lim="800000"/>
            </a:ln>
          </p:spPr>
          <p:txBody>
            <a:bodyPr wrap="square">
              <a:spAutoFit/>
            </a:bodyPr>
            <a:lstStyle/>
            <a:p>
              <a:r>
                <a:rPr lang="zh-CN" altLang="en-US" sz="3000" b="1" dirty="0">
                  <a:solidFill>
                    <a:srgbClr val="262626"/>
                  </a:solidFill>
                  <a:latin typeface="微软雅黑" panose="020B0503020204020204" pitchFamily="34" charset="-122"/>
                  <a:ea typeface="微软雅黑" panose="020B0503020204020204" pitchFamily="34" charset="-122"/>
                  <a:sym typeface="微软雅黑" panose="020B0503020204020204" pitchFamily="34" charset="-122"/>
                </a:rPr>
                <a:t>  再贴现</a:t>
              </a:r>
              <a:r>
                <a:rPr lang="en-US" altLang="zh-CN" sz="3000" b="1" dirty="0">
                  <a:solidFill>
                    <a:srgbClr val="262626"/>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3000" b="1" dirty="0">
                  <a:solidFill>
                    <a:srgbClr val="262626"/>
                  </a:solidFill>
                  <a:latin typeface="微软雅黑" panose="020B0503020204020204" pitchFamily="34" charset="-122"/>
                  <a:ea typeface="微软雅黑" panose="020B0503020204020204" pitchFamily="34" charset="-122"/>
                  <a:sym typeface="微软雅黑" panose="020B0503020204020204" pitchFamily="34" charset="-122"/>
                </a:rPr>
                <a:t>平台建设规划</a:t>
              </a:r>
              <a:endParaRPr lang="zh-CN" altLang="en-US" dirty="0"/>
            </a:p>
          </p:txBody>
        </p:sp>
      </p:grpSp>
      <p:sp>
        <p:nvSpPr>
          <p:cNvPr id="66570" name="椭圆 30"/>
          <p:cNvSpPr>
            <a:spLocks noChangeArrowheads="1"/>
          </p:cNvSpPr>
          <p:nvPr/>
        </p:nvSpPr>
        <p:spPr bwMode="auto">
          <a:xfrm>
            <a:off x="10179842" y="441427"/>
            <a:ext cx="950260" cy="755825"/>
          </a:xfrm>
          <a:prstGeom prst="ellipse">
            <a:avLst/>
          </a:prstGeom>
          <a:solidFill>
            <a:srgbClr val="FFC000"/>
          </a:solidFill>
          <a:ln w="9525">
            <a:noFill/>
            <a:round/>
          </a:ln>
        </p:spPr>
        <p:txBody>
          <a:bodyPr lIns="112864" tIns="56432" rIns="112864" bIns="56432" anchor="ctr"/>
          <a:lstStyle/>
          <a:p>
            <a:pPr algn="ctr"/>
            <a:endParaRPr lang="zh-CN" altLang="en-US" sz="1400">
              <a:solidFill>
                <a:srgbClr val="FFFFFF"/>
              </a:solidFill>
              <a:latin typeface="宋体" panose="02010600030101010101" pitchFamily="2" charset="-122"/>
              <a:sym typeface="宋体" panose="02010600030101010101" pitchFamily="2" charset="-122"/>
            </a:endParaRPr>
          </a:p>
        </p:txBody>
      </p:sp>
      <p:sp>
        <p:nvSpPr>
          <p:cNvPr id="66571" name="矩形 3"/>
          <p:cNvSpPr>
            <a:spLocks noChangeArrowheads="1"/>
          </p:cNvSpPr>
          <p:nvPr/>
        </p:nvSpPr>
        <p:spPr bwMode="auto">
          <a:xfrm>
            <a:off x="10727988" y="655790"/>
            <a:ext cx="1271950" cy="431900"/>
          </a:xfrm>
          <a:prstGeom prst="rect">
            <a:avLst/>
          </a:prstGeom>
          <a:solidFill>
            <a:srgbClr val="002060"/>
          </a:solidFill>
          <a:ln w="9525">
            <a:noFill/>
            <a:miter lim="800000"/>
          </a:ln>
        </p:spPr>
        <p:txBody>
          <a:bodyPr lIns="112864" tIns="56432" rIns="112864" bIns="56432" anchor="ctr"/>
          <a:lstStyle/>
          <a:p>
            <a:pPr algn="ctr"/>
            <a:fld id="{D5A29F87-DCCC-4268-ABAF-31CD906B70CB}" type="slidenum">
              <a:rPr lang="zh-CN" altLang="zh-CN" b="1">
                <a:solidFill>
                  <a:srgbClr val="FFFFFF"/>
                </a:solidFill>
                <a:ea typeface="方正兰亭细黑_GBK"/>
                <a:cs typeface="方正兰亭细黑_GBK"/>
              </a:rPr>
              <a:pPr algn="ctr"/>
              <a:t>49</a:t>
            </a:fld>
            <a:endParaRPr lang="zh-CN" altLang="zh-CN" b="1">
              <a:solidFill>
                <a:srgbClr val="FFFFFF"/>
              </a:solidFill>
              <a:ea typeface="方正兰亭细黑_GBK"/>
              <a:cs typeface="方正兰亭细黑_GBK"/>
            </a:endParaRPr>
          </a:p>
        </p:txBody>
      </p:sp>
      <p:sp>
        <p:nvSpPr>
          <p:cNvPr id="26" name="TextBox 31"/>
          <p:cNvSpPr/>
          <p:nvPr/>
        </p:nvSpPr>
        <p:spPr>
          <a:xfrm>
            <a:off x="239317" y="-147626"/>
            <a:ext cx="2579525" cy="1483572"/>
          </a:xfrm>
          <a:prstGeom prst="rect">
            <a:avLst/>
          </a:prstGeom>
          <a:noFill/>
          <a:ln w="9525">
            <a:noFill/>
          </a:ln>
        </p:spPr>
        <p:txBody>
          <a:bodyPr wrap="square" lIns="112864" tIns="56432" rIns="112864" bIns="56432">
            <a:spAutoFit/>
          </a:bodyPr>
          <a:lstStyle/>
          <a:p>
            <a:pPr lvl="0" eaLnBrk="1" hangingPunct="1"/>
            <a:r>
              <a:rPr lang="en-US" altLang="zh-CN" sz="8900" b="1" dirty="0" smtClean="0">
                <a:solidFill>
                  <a:srgbClr val="002060"/>
                </a:solidFill>
                <a:latin typeface="Times New Roman" panose="02020603050405020304" pitchFamily="18" charset="0"/>
                <a:sym typeface="Times New Roman" panose="02020603050405020304" pitchFamily="18" charset="0"/>
              </a:rPr>
              <a:t>1.</a:t>
            </a:r>
            <a:r>
              <a:rPr lang="en-US" altLang="zh-CN" sz="6700" b="1" dirty="0" smtClean="0">
                <a:solidFill>
                  <a:srgbClr val="002060"/>
                </a:solidFill>
                <a:latin typeface="Times New Roman" panose="02020603050405020304" pitchFamily="18" charset="0"/>
                <a:sym typeface="Times New Roman" panose="02020603050405020304" pitchFamily="18" charset="0"/>
              </a:rPr>
              <a:t>11.</a:t>
            </a:r>
            <a:r>
              <a:rPr lang="en-US" altLang="zh-CN" sz="5400" b="1" dirty="0" smtClean="0">
                <a:solidFill>
                  <a:srgbClr val="002060"/>
                </a:solidFill>
                <a:latin typeface="Times New Roman" panose="02020603050405020304" pitchFamily="18" charset="0"/>
                <a:sym typeface="Times New Roman" panose="02020603050405020304" pitchFamily="18" charset="0"/>
              </a:rPr>
              <a:t>1</a:t>
            </a:r>
            <a:endParaRPr lang="zh-CN" altLang="en-US" sz="5400" dirty="0">
              <a:sym typeface="Calibri" panose="020F0502020204030204" pitchFamily="34" charset="0"/>
            </a:endParaRPr>
          </a:p>
        </p:txBody>
      </p:sp>
      <p:sp>
        <p:nvSpPr>
          <p:cNvPr id="19" name="矩形 18"/>
          <p:cNvSpPr/>
          <p:nvPr/>
        </p:nvSpPr>
        <p:spPr>
          <a:xfrm>
            <a:off x="7560031" y="2357942"/>
            <a:ext cx="3971779" cy="3068621"/>
          </a:xfrm>
          <a:prstGeom prst="rect">
            <a:avLst/>
          </a:prstGeom>
        </p:spPr>
        <p:txBody>
          <a:bodyPr wrap="square" lIns="112864" tIns="56432" rIns="112864" bIns="56432">
            <a:spAutoFit/>
          </a:bodyPr>
          <a:lstStyle/>
          <a:p>
            <a:pPr marL="285750" indent="-285750">
              <a:lnSpc>
                <a:spcPct val="150000"/>
              </a:lnSpc>
              <a:buFont typeface="Arial" panose="020B0604020202020204" pitchFamily="34" charset="0"/>
              <a:buChar char="•"/>
            </a:pPr>
            <a:r>
              <a:rPr lang="zh-CN" altLang="en-US" sz="2000" b="1" dirty="0">
                <a:latin typeface="微软雅黑" pitchFamily="34" charset="-122"/>
                <a:ea typeface="微软雅黑" pitchFamily="34" charset="-122"/>
              </a:rPr>
              <a:t>再贴现业务过渡期安排</a:t>
            </a:r>
            <a:r>
              <a:rPr lang="zh-CN" altLang="en-US" sz="2000" b="1" dirty="0" smtClean="0">
                <a:latin typeface="微软雅黑" pitchFamily="34" charset="-122"/>
                <a:ea typeface="微软雅黑" pitchFamily="34" charset="-122"/>
              </a:rPr>
              <a:t>：</a:t>
            </a:r>
            <a:endParaRPr lang="en-US" altLang="zh-CN" sz="2000" b="1" dirty="0" smtClean="0">
              <a:latin typeface="微软雅黑" pitchFamily="34" charset="-122"/>
              <a:ea typeface="微软雅黑" pitchFamily="34" charset="-122"/>
            </a:endParaRPr>
          </a:p>
          <a:p>
            <a:pPr>
              <a:lnSpc>
                <a:spcPct val="150000"/>
              </a:lnSpc>
            </a:pPr>
            <a:r>
              <a:rPr lang="zh-CN" altLang="en-US" dirty="0" smtClean="0">
                <a:latin typeface="微软雅黑" pitchFamily="34" charset="-122"/>
                <a:ea typeface="微软雅黑" pitchFamily="34" charset="-122"/>
              </a:rPr>
              <a:t>根据</a:t>
            </a:r>
            <a:r>
              <a:rPr lang="zh-CN" altLang="en-US" dirty="0">
                <a:latin typeface="微软雅黑" pitchFamily="34" charset="-122"/>
                <a:ea typeface="微软雅黑" pitchFamily="34" charset="-122"/>
              </a:rPr>
              <a:t>总行指示精神，在再贴现业务系统正式上线前，拟采用再贴现业务过渡期安排，即通过票交所系统现有的票据质押模块办理回购式再贴现的申请和受理</a:t>
            </a:r>
            <a:r>
              <a:rPr lang="zh-CN" altLang="zh-CN" dirty="0">
                <a:latin typeface="微软雅黑" pitchFamily="34" charset="-122"/>
                <a:ea typeface="微软雅黑" pitchFamily="34" charset="-122"/>
              </a:rPr>
              <a:t>。</a:t>
            </a:r>
            <a:endParaRPr lang="zh-CN" altLang="en-US" dirty="0">
              <a:latin typeface="微软雅黑" pitchFamily="34" charset="-122"/>
              <a:ea typeface="微软雅黑" pitchFamily="34" charset="-122"/>
            </a:endParaRPr>
          </a:p>
          <a:p>
            <a:pPr>
              <a:lnSpc>
                <a:spcPct val="150000"/>
              </a:lnSpc>
              <a:buFont typeface="Wingdings" pitchFamily="2" charset="2"/>
              <a:buChar char="p"/>
            </a:pPr>
            <a:endParaRPr lang="en-US" altLang="zh-CN" dirty="0">
              <a:latin typeface="微软雅黑" pitchFamily="34" charset="-122"/>
              <a:ea typeface="微软雅黑" pitchFamily="34" charset="-122"/>
            </a:endParaRPr>
          </a:p>
        </p:txBody>
      </p:sp>
      <p:sp>
        <p:nvSpPr>
          <p:cNvPr id="20" name="矩形 19"/>
          <p:cNvSpPr/>
          <p:nvPr/>
        </p:nvSpPr>
        <p:spPr>
          <a:xfrm>
            <a:off x="658602" y="2357942"/>
            <a:ext cx="3971779" cy="3484120"/>
          </a:xfrm>
          <a:prstGeom prst="rect">
            <a:avLst/>
          </a:prstGeom>
        </p:spPr>
        <p:txBody>
          <a:bodyPr wrap="square" lIns="112864" tIns="56432" rIns="112864" bIns="56432">
            <a:spAutoFit/>
          </a:bodyPr>
          <a:lstStyle/>
          <a:p>
            <a:pPr marL="285750" indent="-285750">
              <a:lnSpc>
                <a:spcPct val="150000"/>
              </a:lnSpc>
              <a:buFont typeface="Arial" panose="020B0604020202020204" pitchFamily="34" charset="0"/>
              <a:buChar char="•"/>
            </a:pPr>
            <a:r>
              <a:rPr lang="zh-CN" altLang="en-US" sz="2000" b="1" dirty="0">
                <a:latin typeface="微软雅黑" pitchFamily="34" charset="-122"/>
                <a:ea typeface="微软雅黑" pitchFamily="34" charset="-122"/>
              </a:rPr>
              <a:t>再贴现业务系统</a:t>
            </a:r>
            <a:r>
              <a:rPr lang="zh-CN" altLang="en-US" sz="2000" b="1" dirty="0" smtClean="0">
                <a:latin typeface="微软雅黑" pitchFamily="34" charset="-122"/>
                <a:ea typeface="微软雅黑" pitchFamily="34" charset="-122"/>
              </a:rPr>
              <a:t>：</a:t>
            </a:r>
            <a:endParaRPr lang="en-US" altLang="zh-CN" sz="2000" b="1" dirty="0" smtClean="0">
              <a:latin typeface="微软雅黑" pitchFamily="34" charset="-122"/>
              <a:ea typeface="微软雅黑" pitchFamily="34" charset="-122"/>
            </a:endParaRPr>
          </a:p>
          <a:p>
            <a:pPr>
              <a:lnSpc>
                <a:spcPct val="150000"/>
              </a:lnSpc>
            </a:pPr>
            <a:r>
              <a:rPr lang="zh-CN" altLang="en-US" dirty="0" smtClean="0">
                <a:latin typeface="微软雅黑" pitchFamily="34" charset="-122"/>
                <a:ea typeface="微软雅黑" pitchFamily="34" charset="-122"/>
              </a:rPr>
              <a:t>根据</a:t>
            </a:r>
            <a:r>
              <a:rPr lang="zh-CN" altLang="en-US" dirty="0">
                <a:latin typeface="微软雅黑" pitchFamily="34" charset="-122"/>
                <a:ea typeface="微软雅黑" pitchFamily="34" charset="-122"/>
              </a:rPr>
              <a:t>总行指示精神，票交所拟依托中国票据交易系统建设再贴现业务子系统，</a:t>
            </a:r>
            <a:r>
              <a:rPr lang="zh-CN" altLang="zh-CN" dirty="0">
                <a:latin typeface="微软雅黑" pitchFamily="34" charset="-122"/>
                <a:ea typeface="微软雅黑" pitchFamily="34" charset="-122"/>
              </a:rPr>
              <a:t>为再贴现业务提供高效、安全、便捷的电子化处理平台，尽快实现再贴现业务的申请、受理、审批、合同签订、清算等全流程线上操作。</a:t>
            </a:r>
            <a:endParaRPr lang="en-US" altLang="zh-CN" dirty="0">
              <a:latin typeface="微软雅黑" pitchFamily="34" charset="-122"/>
              <a:ea typeface="微软雅黑" pitchFamily="34" charset="-122"/>
            </a:endParaRPr>
          </a:p>
          <a:p>
            <a:pPr>
              <a:lnSpc>
                <a:spcPct val="150000"/>
              </a:lnSpc>
              <a:buFont typeface="Wingdings" pitchFamily="2" charset="2"/>
              <a:buChar char="p"/>
            </a:pPr>
            <a:endParaRPr lang="en-US" altLang="zh-CN" dirty="0">
              <a:latin typeface="微软雅黑" pitchFamily="34" charset="-122"/>
              <a:ea typeface="微软雅黑" pitchFamily="34" charset="-122"/>
            </a:endParaRPr>
          </a:p>
        </p:txBody>
      </p:sp>
      <p:pic>
        <p:nvPicPr>
          <p:cNvPr id="5" name="图片 4"/>
          <p:cNvPicPr>
            <a:picLocks noChangeAspect="1"/>
          </p:cNvPicPr>
          <p:nvPr/>
        </p:nvPicPr>
        <p:blipFill rotWithShape="1">
          <a:blip r:embed="rId3" cstate="print">
            <a:duotone>
              <a:schemeClr val="accent5">
                <a:shade val="45000"/>
                <a:satMod val="135000"/>
              </a:schemeClr>
              <a:prstClr val="white"/>
            </a:duotone>
            <a:extLst>
              <a:ext uri="{BEBA8EAE-BF5A-486C-A8C5-ECC9F3942E4B}">
                <a14:imgProps xmlns:a14="http://schemas.microsoft.com/office/drawing/2010/main">
                  <a14:imgLayer r:embed="rId4">
                    <a14:imgEffect>
                      <a14:saturation sat="400000"/>
                    </a14:imgEffect>
                  </a14:imgLayer>
                </a14:imgProps>
              </a:ext>
              <a:ext uri="{28A0092B-C50C-407E-A947-70E740481C1C}">
                <a14:useLocalDpi xmlns:a14="http://schemas.microsoft.com/office/drawing/2010/main" val="0"/>
              </a:ext>
            </a:extLst>
          </a:blip>
          <a:srcRect l="50000"/>
          <a:stretch/>
        </p:blipFill>
        <p:spPr>
          <a:xfrm>
            <a:off x="4799062" y="1305905"/>
            <a:ext cx="2381250" cy="2447925"/>
          </a:xfrm>
          <a:prstGeom prst="rect">
            <a:avLst/>
          </a:prstGeom>
        </p:spPr>
      </p:pic>
      <p:cxnSp>
        <p:nvCxnSpPr>
          <p:cNvPr id="7" name="直接连接符 6"/>
          <p:cNvCxnSpPr>
            <a:stCxn id="5" idx="2"/>
          </p:cNvCxnSpPr>
          <p:nvPr/>
        </p:nvCxnSpPr>
        <p:spPr>
          <a:xfrm>
            <a:off x="5989687" y="3753830"/>
            <a:ext cx="0" cy="1672733"/>
          </a:xfrm>
          <a:prstGeom prst="line">
            <a:avLst/>
          </a:prstGeom>
          <a:ln w="38100">
            <a:solidFill>
              <a:srgbClr val="002060"/>
            </a:solidFill>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2567816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椭圆 30"/>
          <p:cNvSpPr>
            <a:spLocks noChangeArrowheads="1"/>
          </p:cNvSpPr>
          <p:nvPr/>
        </p:nvSpPr>
        <p:spPr bwMode="auto">
          <a:xfrm>
            <a:off x="10372435" y="139732"/>
            <a:ext cx="950259" cy="943194"/>
          </a:xfrm>
          <a:prstGeom prst="ellipse">
            <a:avLst/>
          </a:prstGeom>
          <a:solidFill>
            <a:srgbClr val="FFC000"/>
          </a:solidFill>
          <a:ln w="9525">
            <a:noFill/>
            <a:round/>
          </a:ln>
        </p:spPr>
        <p:txBody>
          <a:bodyPr lIns="112864" tIns="56432" rIns="112864" bIns="56432" anchor="ctr"/>
          <a:lstStyle/>
          <a:p>
            <a:pPr algn="ctr"/>
            <a:endParaRPr lang="zh-CN" altLang="en-US" sz="1400">
              <a:solidFill>
                <a:srgbClr val="FFFFFF"/>
              </a:solidFill>
              <a:latin typeface="宋体" panose="02010600030101010101" pitchFamily="2" charset="-122"/>
              <a:sym typeface="宋体" panose="02010600030101010101" pitchFamily="2" charset="-122"/>
            </a:endParaRPr>
          </a:p>
        </p:txBody>
      </p:sp>
      <p:sp>
        <p:nvSpPr>
          <p:cNvPr id="25603" name="矩形 27"/>
          <p:cNvSpPr>
            <a:spLocks noChangeArrowheads="1"/>
          </p:cNvSpPr>
          <p:nvPr/>
        </p:nvSpPr>
        <p:spPr bwMode="auto">
          <a:xfrm>
            <a:off x="10583" y="6276842"/>
            <a:ext cx="12179830" cy="574808"/>
          </a:xfrm>
          <a:prstGeom prst="rect">
            <a:avLst/>
          </a:prstGeom>
          <a:solidFill>
            <a:srgbClr val="002060"/>
          </a:solidFill>
          <a:ln w="9525">
            <a:noFill/>
            <a:miter lim="800000"/>
          </a:ln>
        </p:spPr>
        <p:txBody>
          <a:bodyPr lIns="112864" tIns="56432" rIns="112864" bIns="56432" anchor="ctr"/>
          <a:lstStyle/>
          <a:p>
            <a:pPr algn="ctr"/>
            <a:endParaRPr lang="zh-CN" altLang="en-US">
              <a:solidFill>
                <a:srgbClr val="FFFFFF"/>
              </a:solidFill>
              <a:latin typeface="宋体" panose="02010600030101010101" pitchFamily="2" charset="-122"/>
              <a:sym typeface="宋体" panose="02010600030101010101" pitchFamily="2" charset="-122"/>
            </a:endParaRPr>
          </a:p>
        </p:txBody>
      </p:sp>
      <p:sp>
        <p:nvSpPr>
          <p:cNvPr id="25604" name="矩形 28"/>
          <p:cNvSpPr>
            <a:spLocks noChangeArrowheads="1"/>
          </p:cNvSpPr>
          <p:nvPr/>
        </p:nvSpPr>
        <p:spPr bwMode="auto">
          <a:xfrm>
            <a:off x="10583" y="6264139"/>
            <a:ext cx="12179830" cy="125441"/>
          </a:xfrm>
          <a:prstGeom prst="rect">
            <a:avLst/>
          </a:prstGeom>
          <a:solidFill>
            <a:srgbClr val="595959"/>
          </a:solidFill>
          <a:ln w="9525">
            <a:noFill/>
            <a:miter lim="800000"/>
          </a:ln>
        </p:spPr>
        <p:txBody>
          <a:bodyPr lIns="112864" tIns="56432" rIns="112864" bIns="56432" anchor="ctr"/>
          <a:lstStyle/>
          <a:p>
            <a:pPr algn="ctr"/>
            <a:endParaRPr lang="zh-CN" altLang="en-US">
              <a:solidFill>
                <a:srgbClr val="FFFFFF"/>
              </a:solidFill>
              <a:latin typeface="宋体" panose="02010600030101010101" pitchFamily="2" charset="-122"/>
              <a:sym typeface="宋体" panose="02010600030101010101" pitchFamily="2" charset="-122"/>
            </a:endParaRPr>
          </a:p>
        </p:txBody>
      </p:sp>
      <p:sp>
        <p:nvSpPr>
          <p:cNvPr id="25605" name="矩形 3"/>
          <p:cNvSpPr>
            <a:spLocks noChangeArrowheads="1"/>
          </p:cNvSpPr>
          <p:nvPr/>
        </p:nvSpPr>
        <p:spPr bwMode="auto">
          <a:xfrm>
            <a:off x="10918463" y="541463"/>
            <a:ext cx="1271950" cy="431900"/>
          </a:xfrm>
          <a:prstGeom prst="rect">
            <a:avLst/>
          </a:prstGeom>
          <a:solidFill>
            <a:srgbClr val="002060"/>
          </a:solidFill>
          <a:ln w="9525">
            <a:noFill/>
            <a:miter lim="800000"/>
          </a:ln>
        </p:spPr>
        <p:txBody>
          <a:bodyPr lIns="112864" tIns="56432" rIns="112864" bIns="56432" anchor="ctr"/>
          <a:lstStyle/>
          <a:p>
            <a:pPr algn="ctr"/>
            <a:fld id="{2F902E64-A537-47B2-AC3D-386B2B2FE484}" type="slidenum">
              <a:rPr lang="zh-CN" altLang="zh-CN" b="1">
                <a:solidFill>
                  <a:srgbClr val="FFFFFF"/>
                </a:solidFill>
                <a:ea typeface="方正兰亭细黑_GBK"/>
                <a:cs typeface="方正兰亭细黑_GBK"/>
              </a:rPr>
              <a:pPr algn="ctr"/>
              <a:t>5</a:t>
            </a:fld>
            <a:endParaRPr lang="zh-CN" altLang="zh-CN" b="1">
              <a:solidFill>
                <a:srgbClr val="FFFFFF"/>
              </a:solidFill>
              <a:ea typeface="方正兰亭细黑_GBK"/>
              <a:cs typeface="方正兰亭细黑_GBK"/>
            </a:endParaRPr>
          </a:p>
        </p:txBody>
      </p:sp>
      <p:sp>
        <p:nvSpPr>
          <p:cNvPr id="25606" name="矩形 4"/>
          <p:cNvSpPr>
            <a:spLocks noChangeArrowheads="1"/>
          </p:cNvSpPr>
          <p:nvPr/>
        </p:nvSpPr>
        <p:spPr bwMode="auto">
          <a:xfrm>
            <a:off x="10810527" y="541463"/>
            <a:ext cx="74074" cy="431900"/>
          </a:xfrm>
          <a:prstGeom prst="rect">
            <a:avLst/>
          </a:prstGeom>
          <a:solidFill>
            <a:srgbClr val="002060"/>
          </a:solidFill>
          <a:ln w="9525">
            <a:noFill/>
            <a:miter lim="800000"/>
          </a:ln>
        </p:spPr>
        <p:txBody>
          <a:bodyPr lIns="112864" tIns="56432" rIns="112864" bIns="56432" anchor="ctr"/>
          <a:lstStyle/>
          <a:p>
            <a:pPr algn="ctr"/>
            <a:endParaRPr lang="zh-CN" altLang="zh-CN">
              <a:solidFill>
                <a:srgbClr val="FFFFFF"/>
              </a:solidFill>
              <a:ea typeface="方正兰亭细黑_GBK"/>
              <a:cs typeface="方正兰亭细黑_GBK"/>
            </a:endParaRPr>
          </a:p>
        </p:txBody>
      </p:sp>
      <p:sp>
        <p:nvSpPr>
          <p:cNvPr id="25607" name="矩形 5"/>
          <p:cNvSpPr>
            <a:spLocks noChangeArrowheads="1"/>
          </p:cNvSpPr>
          <p:nvPr/>
        </p:nvSpPr>
        <p:spPr bwMode="auto">
          <a:xfrm>
            <a:off x="10711057" y="744711"/>
            <a:ext cx="63492" cy="225478"/>
          </a:xfrm>
          <a:prstGeom prst="rect">
            <a:avLst/>
          </a:prstGeom>
          <a:solidFill>
            <a:srgbClr val="002060"/>
          </a:solidFill>
          <a:ln w="9525">
            <a:noFill/>
            <a:miter lim="800000"/>
          </a:ln>
        </p:spPr>
        <p:txBody>
          <a:bodyPr lIns="112864" tIns="56432" rIns="112864" bIns="56432" anchor="ctr"/>
          <a:lstStyle/>
          <a:p>
            <a:pPr algn="ctr"/>
            <a:endParaRPr lang="zh-CN" altLang="zh-CN">
              <a:solidFill>
                <a:srgbClr val="FFFFFF"/>
              </a:solidFill>
              <a:ea typeface="方正兰亭细黑_GBK"/>
              <a:cs typeface="方正兰亭细黑_GBK"/>
            </a:endParaRPr>
          </a:p>
        </p:txBody>
      </p:sp>
      <p:grpSp>
        <p:nvGrpSpPr>
          <p:cNvPr id="2" name="Group 5"/>
          <p:cNvGrpSpPr/>
          <p:nvPr/>
        </p:nvGrpSpPr>
        <p:grpSpPr bwMode="auto">
          <a:xfrm>
            <a:off x="546029" y="-185780"/>
            <a:ext cx="7190915" cy="1216308"/>
            <a:chOff x="73029" y="20672"/>
            <a:chExt cx="5795429" cy="1217711"/>
          </a:xfrm>
        </p:grpSpPr>
        <p:grpSp>
          <p:nvGrpSpPr>
            <p:cNvPr id="3" name="Group 6"/>
            <p:cNvGrpSpPr/>
            <p:nvPr/>
          </p:nvGrpSpPr>
          <p:grpSpPr bwMode="auto">
            <a:xfrm>
              <a:off x="73029" y="20672"/>
              <a:ext cx="2429623" cy="1217711"/>
              <a:chOff x="73029" y="20672"/>
              <a:chExt cx="2429623" cy="1217711"/>
            </a:xfrm>
          </p:grpSpPr>
          <p:sp>
            <p:nvSpPr>
              <p:cNvPr id="25620" name="椭圆 30"/>
              <p:cNvSpPr>
                <a:spLocks noChangeArrowheads="1"/>
              </p:cNvSpPr>
              <p:nvPr/>
            </p:nvSpPr>
            <p:spPr bwMode="auto">
              <a:xfrm>
                <a:off x="73029" y="639218"/>
                <a:ext cx="620731" cy="599165"/>
              </a:xfrm>
              <a:prstGeom prst="ellipse">
                <a:avLst/>
              </a:prstGeom>
              <a:solidFill>
                <a:srgbClr val="FFC000"/>
              </a:solidFill>
              <a:ln w="9525">
                <a:noFill/>
                <a:round/>
              </a:ln>
            </p:spPr>
            <p:txBody>
              <a:bodyPr anchor="ctr"/>
              <a:lstStyle/>
              <a:p>
                <a:pPr algn="ctr"/>
                <a:endParaRPr lang="zh-CN" altLang="zh-CN" sz="1400">
                  <a:solidFill>
                    <a:srgbClr val="FFFFFF"/>
                  </a:solidFill>
                  <a:latin typeface="宋体" panose="02010600030101010101" pitchFamily="2" charset="-122"/>
                  <a:sym typeface="宋体" panose="02010600030101010101" pitchFamily="2" charset="-122"/>
                </a:endParaRPr>
              </a:p>
            </p:txBody>
          </p:sp>
          <p:sp>
            <p:nvSpPr>
              <p:cNvPr id="25621" name="TextBox 31"/>
              <p:cNvSpPr>
                <a:spLocks noChangeArrowheads="1"/>
              </p:cNvSpPr>
              <p:nvPr/>
            </p:nvSpPr>
            <p:spPr bwMode="auto">
              <a:xfrm>
                <a:off x="255563" y="20672"/>
                <a:ext cx="2247089" cy="1124680"/>
              </a:xfrm>
              <a:prstGeom prst="rect">
                <a:avLst/>
              </a:prstGeom>
              <a:noFill/>
              <a:ln w="9525">
                <a:noFill/>
                <a:miter lim="800000"/>
              </a:ln>
            </p:spPr>
            <p:txBody>
              <a:bodyPr>
                <a:spAutoFit/>
              </a:bodyPr>
              <a:lstStyle/>
              <a:p>
                <a:endParaRPr lang="zh-CN" altLang="en-US" sz="6700" dirty="0">
                  <a:sym typeface="Calibri" panose="020F0502020204030204" pitchFamily="34" charset="0"/>
                </a:endParaRPr>
              </a:p>
            </p:txBody>
          </p:sp>
        </p:grpSp>
        <p:sp>
          <p:nvSpPr>
            <p:cNvPr id="25618" name="TextBox 22"/>
            <p:cNvSpPr>
              <a:spLocks noChangeArrowheads="1"/>
            </p:cNvSpPr>
            <p:nvPr/>
          </p:nvSpPr>
          <p:spPr bwMode="auto">
            <a:xfrm>
              <a:off x="947683" y="566071"/>
              <a:ext cx="4920775" cy="554637"/>
            </a:xfrm>
            <a:prstGeom prst="rect">
              <a:avLst/>
            </a:prstGeom>
            <a:noFill/>
            <a:ln w="9525">
              <a:noFill/>
              <a:miter lim="800000"/>
            </a:ln>
          </p:spPr>
          <p:txBody>
            <a:bodyPr>
              <a:spAutoFit/>
            </a:bodyPr>
            <a:lstStyle/>
            <a:p>
              <a:r>
                <a:rPr lang="zh-CN" altLang="en-US" sz="3000" b="1" dirty="0">
                  <a:solidFill>
                    <a:srgbClr val="262626"/>
                  </a:solidFill>
                  <a:latin typeface="微软雅黑" panose="020B0503020204020204" pitchFamily="34" charset="-122"/>
                  <a:ea typeface="微软雅黑" panose="020B0503020204020204" pitchFamily="34" charset="-122"/>
                  <a:sym typeface="Calibri" panose="020F0502020204030204" pitchFamily="34" charset="0"/>
                </a:rPr>
                <a:t>  核心业务流程（以纸票为例）</a:t>
              </a:r>
              <a:endParaRPr lang="en-US" altLang="zh-CN" sz="3000" b="1" dirty="0">
                <a:solidFill>
                  <a:srgbClr val="262626"/>
                </a:solidFill>
                <a:latin typeface="微软雅黑" panose="020B0503020204020204" pitchFamily="34" charset="-122"/>
                <a:ea typeface="微软雅黑" panose="020B0503020204020204" pitchFamily="34" charset="-122"/>
                <a:sym typeface="Calibri" panose="020F0502020204030204" pitchFamily="34" charset="0"/>
              </a:endParaRPr>
            </a:p>
          </p:txBody>
        </p:sp>
        <p:sp>
          <p:nvSpPr>
            <p:cNvPr id="25619" name="直接连接符 21"/>
            <p:cNvSpPr>
              <a:spLocks noChangeShapeType="1"/>
            </p:cNvSpPr>
            <p:nvPr/>
          </p:nvSpPr>
          <p:spPr bwMode="auto">
            <a:xfrm>
              <a:off x="693760" y="1044733"/>
              <a:ext cx="3600400" cy="1"/>
            </a:xfrm>
            <a:prstGeom prst="line">
              <a:avLst/>
            </a:prstGeom>
            <a:noFill/>
            <a:ln w="19050">
              <a:solidFill>
                <a:srgbClr val="002060"/>
              </a:solidFill>
              <a:round/>
            </a:ln>
          </p:spPr>
          <p:txBody>
            <a:bodyPr/>
            <a:lstStyle/>
            <a:p>
              <a:endParaRPr lang="zh-CN" altLang="en-US"/>
            </a:p>
          </p:txBody>
        </p:sp>
      </p:grpSp>
      <p:sp>
        <p:nvSpPr>
          <p:cNvPr id="21" name="矩形 20"/>
          <p:cNvSpPr/>
          <p:nvPr/>
        </p:nvSpPr>
        <p:spPr>
          <a:xfrm>
            <a:off x="435977" y="2493690"/>
            <a:ext cx="1440000" cy="720000"/>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112864" tIns="56432" rIns="112864" bIns="56432" anchor="ctr"/>
          <a:lstStyle/>
          <a:p>
            <a:pPr algn="ctr" eaLnBrk="0" hangingPunct="0">
              <a:defRPr/>
            </a:pPr>
            <a:r>
              <a:rPr lang="zh-CN" altLang="en-US" sz="2000" b="1" dirty="0">
                <a:solidFill>
                  <a:schemeClr val="tx1"/>
                </a:solidFill>
                <a:latin typeface="微软雅黑" panose="020B0503020204020204" pitchFamily="34" charset="-122"/>
                <a:ea typeface="微软雅黑" panose="020B0503020204020204" pitchFamily="34" charset="-122"/>
              </a:rPr>
              <a:t>票据</a:t>
            </a:r>
            <a:endParaRPr lang="en-US" altLang="zh-CN" sz="2000" b="1" dirty="0">
              <a:solidFill>
                <a:schemeClr val="tx1"/>
              </a:solidFill>
              <a:latin typeface="微软雅黑" panose="020B0503020204020204" pitchFamily="34" charset="-122"/>
              <a:ea typeface="微软雅黑" panose="020B0503020204020204" pitchFamily="34" charset="-122"/>
            </a:endParaRPr>
          </a:p>
          <a:p>
            <a:pPr algn="ctr" eaLnBrk="0" hangingPunct="0">
              <a:defRPr/>
            </a:pPr>
            <a:r>
              <a:rPr lang="zh-CN" altLang="en-US" sz="2000" b="1" dirty="0">
                <a:solidFill>
                  <a:schemeClr val="tx1"/>
                </a:solidFill>
                <a:latin typeface="微软雅黑" panose="020B0503020204020204" pitchFamily="34" charset="-122"/>
                <a:ea typeface="微软雅黑" panose="020B0503020204020204" pitchFamily="34" charset="-122"/>
              </a:rPr>
              <a:t>生命周期</a:t>
            </a:r>
          </a:p>
        </p:txBody>
      </p:sp>
      <p:sp>
        <p:nvSpPr>
          <p:cNvPr id="23" name="矩形 22"/>
          <p:cNvSpPr/>
          <p:nvPr/>
        </p:nvSpPr>
        <p:spPr>
          <a:xfrm>
            <a:off x="471956" y="3844965"/>
            <a:ext cx="1440000" cy="720000"/>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lIns="112864" tIns="56432" rIns="112864" bIns="56432" anchor="ctr"/>
          <a:lstStyle/>
          <a:p>
            <a:pPr algn="ctr" eaLnBrk="0" hangingPunct="0">
              <a:defRPr/>
            </a:pPr>
            <a:r>
              <a:rPr lang="zh-CN" altLang="en-US" sz="2000" b="1" dirty="0">
                <a:solidFill>
                  <a:schemeClr val="tx1"/>
                </a:solidFill>
                <a:latin typeface="微软雅黑" panose="020B0503020204020204" pitchFamily="34" charset="-122"/>
                <a:ea typeface="微软雅黑" panose="020B0503020204020204" pitchFamily="34" charset="-122"/>
              </a:rPr>
              <a:t>票交所</a:t>
            </a:r>
            <a:endParaRPr lang="en-US" altLang="zh-CN" sz="2000" b="1" dirty="0">
              <a:solidFill>
                <a:schemeClr val="tx1"/>
              </a:solidFill>
              <a:latin typeface="微软雅黑" panose="020B0503020204020204" pitchFamily="34" charset="-122"/>
              <a:ea typeface="微软雅黑" panose="020B0503020204020204" pitchFamily="34" charset="-122"/>
            </a:endParaRPr>
          </a:p>
          <a:p>
            <a:pPr algn="ctr" eaLnBrk="0" hangingPunct="0">
              <a:defRPr/>
            </a:pPr>
            <a:r>
              <a:rPr lang="zh-CN" altLang="en-US" sz="2000" b="1" dirty="0">
                <a:solidFill>
                  <a:schemeClr val="tx1"/>
                </a:solidFill>
                <a:latin typeface="微软雅黑" panose="020B0503020204020204" pitchFamily="34" charset="-122"/>
                <a:ea typeface="微软雅黑" panose="020B0503020204020204" pitchFamily="34" charset="-122"/>
              </a:rPr>
              <a:t>系统功能</a:t>
            </a:r>
          </a:p>
        </p:txBody>
      </p:sp>
      <p:sp>
        <p:nvSpPr>
          <p:cNvPr id="25" name="矩形 24"/>
          <p:cNvSpPr/>
          <p:nvPr/>
        </p:nvSpPr>
        <p:spPr>
          <a:xfrm>
            <a:off x="471956" y="5196240"/>
            <a:ext cx="1440000" cy="720000"/>
          </a:xfrm>
          <a:prstGeom prst="rect">
            <a:avLst/>
          </a:prstGeom>
          <a:noFill/>
          <a:ln w="254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112864" tIns="56432" rIns="112864" bIns="56432" anchor="ctr"/>
          <a:lstStyle/>
          <a:p>
            <a:pPr algn="ctr" eaLnBrk="0" hangingPunct="0">
              <a:defRPr/>
            </a:pPr>
            <a:r>
              <a:rPr lang="zh-CN" altLang="en-US" sz="2000" b="1" dirty="0">
                <a:solidFill>
                  <a:schemeClr val="tx1"/>
                </a:solidFill>
                <a:latin typeface="微软雅黑" panose="020B0503020204020204" pitchFamily="34" charset="-122"/>
                <a:ea typeface="微软雅黑" panose="020B0503020204020204" pitchFamily="34" charset="-122"/>
              </a:rPr>
              <a:t>业务主体</a:t>
            </a:r>
          </a:p>
        </p:txBody>
      </p:sp>
      <p:sp>
        <p:nvSpPr>
          <p:cNvPr id="27" name="TextBox 31"/>
          <p:cNvSpPr/>
          <p:nvPr/>
        </p:nvSpPr>
        <p:spPr>
          <a:xfrm>
            <a:off x="335316" y="-147626"/>
            <a:ext cx="2303956" cy="1483572"/>
          </a:xfrm>
          <a:prstGeom prst="rect">
            <a:avLst/>
          </a:prstGeom>
          <a:noFill/>
          <a:ln w="9525">
            <a:noFill/>
          </a:ln>
        </p:spPr>
        <p:txBody>
          <a:bodyPr wrap="square" lIns="112864" tIns="56432" rIns="112864" bIns="56432">
            <a:spAutoFit/>
          </a:bodyPr>
          <a:lstStyle/>
          <a:p>
            <a:pPr lvl="0" eaLnBrk="1" hangingPunct="1"/>
            <a:r>
              <a:rPr lang="en-US" altLang="zh-CN" sz="8900" b="1" dirty="0" smtClean="0">
                <a:solidFill>
                  <a:srgbClr val="002060"/>
                </a:solidFill>
                <a:latin typeface="Times New Roman" panose="02020603050405020304" pitchFamily="18" charset="0"/>
                <a:sym typeface="Times New Roman" panose="02020603050405020304" pitchFamily="18" charset="0"/>
              </a:rPr>
              <a:t>1.</a:t>
            </a:r>
            <a:r>
              <a:rPr lang="en-US" altLang="zh-CN" sz="6700" b="1" dirty="0" smtClean="0">
                <a:solidFill>
                  <a:srgbClr val="002060"/>
                </a:solidFill>
                <a:latin typeface="Times New Roman" panose="02020603050405020304" pitchFamily="18" charset="0"/>
                <a:sym typeface="Times New Roman" panose="02020603050405020304" pitchFamily="18" charset="0"/>
              </a:rPr>
              <a:t>3</a:t>
            </a:r>
            <a:endParaRPr lang="zh-CN" altLang="en-US" sz="5900" dirty="0">
              <a:sym typeface="Calibri" panose="020F0502020204030204" pitchFamily="34" charset="0"/>
            </a:endParaRPr>
          </a:p>
        </p:txBody>
      </p:sp>
      <p:grpSp>
        <p:nvGrpSpPr>
          <p:cNvPr id="4" name="组合 3"/>
          <p:cNvGrpSpPr/>
          <p:nvPr/>
        </p:nvGrpSpPr>
        <p:grpSpPr>
          <a:xfrm>
            <a:off x="3115199" y="1233550"/>
            <a:ext cx="7129148" cy="1150672"/>
            <a:chOff x="1536700" y="2578734"/>
            <a:chExt cx="7129148" cy="1150672"/>
          </a:xfrm>
        </p:grpSpPr>
        <p:grpSp>
          <p:nvGrpSpPr>
            <p:cNvPr id="29" name="Group 1"/>
            <p:cNvGrpSpPr/>
            <p:nvPr/>
          </p:nvGrpSpPr>
          <p:grpSpPr>
            <a:xfrm>
              <a:off x="3654875" y="2633724"/>
              <a:ext cx="1858718" cy="1064750"/>
              <a:chOff x="3913901" y="5865040"/>
              <a:chExt cx="3322518" cy="1730427"/>
            </a:xfrm>
          </p:grpSpPr>
          <p:cxnSp>
            <p:nvCxnSpPr>
              <p:cNvPr id="64" name="直接连接符 84"/>
              <p:cNvCxnSpPr/>
              <p:nvPr/>
            </p:nvCxnSpPr>
            <p:spPr>
              <a:xfrm flipV="1">
                <a:off x="5664989" y="6731856"/>
                <a:ext cx="1571430" cy="1"/>
              </a:xfrm>
              <a:prstGeom prst="line">
                <a:avLst/>
              </a:prstGeom>
              <a:noFill/>
              <a:ln w="38100">
                <a:solidFill>
                  <a:schemeClr val="tx1"/>
                </a:solidFill>
                <a:tailEnd type="oval"/>
              </a:ln>
            </p:spPr>
            <p:style>
              <a:lnRef idx="2">
                <a:schemeClr val="accent1">
                  <a:shade val="50000"/>
                </a:schemeClr>
              </a:lnRef>
              <a:fillRef idx="1">
                <a:schemeClr val="accent1"/>
              </a:fillRef>
              <a:effectRef idx="0">
                <a:schemeClr val="accent1"/>
              </a:effectRef>
              <a:fontRef idx="minor">
                <a:schemeClr val="lt1"/>
              </a:fontRef>
            </p:style>
          </p:cxnSp>
          <p:sp>
            <p:nvSpPr>
              <p:cNvPr id="65" name="弧形 85"/>
              <p:cNvSpPr/>
              <p:nvPr/>
            </p:nvSpPr>
            <p:spPr>
              <a:xfrm rot="16200000">
                <a:off x="3913901" y="5865040"/>
                <a:ext cx="1730427" cy="1730428"/>
              </a:xfrm>
              <a:prstGeom prst="arc">
                <a:avLst>
                  <a:gd name="adj1" fmla="val 2657162"/>
                  <a:gd name="adj2" fmla="val 8176062"/>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40">
                  <a:latin typeface="Calibri Light" panose="020F0302020204030204"/>
                </a:endParaRPr>
              </a:p>
            </p:txBody>
          </p:sp>
        </p:grpSp>
        <p:grpSp>
          <p:nvGrpSpPr>
            <p:cNvPr id="30" name="Group 53"/>
            <p:cNvGrpSpPr/>
            <p:nvPr/>
          </p:nvGrpSpPr>
          <p:grpSpPr>
            <a:xfrm>
              <a:off x="1536700" y="2587670"/>
              <a:ext cx="1037831" cy="1141736"/>
              <a:chOff x="7683929" y="9649657"/>
              <a:chExt cx="1999231" cy="1999752"/>
            </a:xfrm>
          </p:grpSpPr>
          <p:grpSp>
            <p:nvGrpSpPr>
              <p:cNvPr id="60" name="Group 78"/>
              <p:cNvGrpSpPr/>
              <p:nvPr/>
            </p:nvGrpSpPr>
            <p:grpSpPr>
              <a:xfrm rot="21316916">
                <a:off x="7683929" y="9649657"/>
                <a:ext cx="1999231" cy="1999752"/>
                <a:chOff x="5013110" y="5059616"/>
                <a:chExt cx="3378533" cy="3379413"/>
              </a:xfrm>
            </p:grpSpPr>
            <p:sp>
              <p:nvSpPr>
                <p:cNvPr id="62" name="Oval 81"/>
                <p:cNvSpPr/>
                <p:nvPr/>
              </p:nvSpPr>
              <p:spPr>
                <a:xfrm>
                  <a:off x="5013110" y="5059616"/>
                  <a:ext cx="3378533" cy="3379413"/>
                </a:xfrm>
                <a:prstGeom prst="ellipse">
                  <a:avLst/>
                </a:pr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15703" tIns="57852" rIns="115703" bIns="57852" rtlCol="0" anchor="ctr"/>
                <a:lstStyle/>
                <a:p>
                  <a:pPr algn="ctr"/>
                  <a:endParaRPr lang="bg-BG">
                    <a:latin typeface="Calibri Light" panose="020F0302020204030204"/>
                  </a:endParaRPr>
                </a:p>
              </p:txBody>
            </p:sp>
            <p:sp>
              <p:nvSpPr>
                <p:cNvPr id="63" name="Oval 82"/>
                <p:cNvSpPr/>
                <p:nvPr/>
              </p:nvSpPr>
              <p:spPr>
                <a:xfrm>
                  <a:off x="5286107" y="5332685"/>
                  <a:ext cx="2832537" cy="2833275"/>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lIns="115703" tIns="57852" rIns="115703" bIns="57852" rtlCol="0" anchor="ctr"/>
                <a:lstStyle/>
                <a:p>
                  <a:pPr algn="ctr"/>
                  <a:endParaRPr lang="bg-BG">
                    <a:latin typeface="Calibri Light" panose="020F0302020204030204"/>
                  </a:endParaRPr>
                </a:p>
              </p:txBody>
            </p:sp>
          </p:grpSp>
          <p:sp>
            <p:nvSpPr>
              <p:cNvPr id="61" name="Freeform 3"/>
              <p:cNvSpPr>
                <a:spLocks noChangeArrowheads="1"/>
              </p:cNvSpPr>
              <p:nvPr/>
            </p:nvSpPr>
            <p:spPr bwMode="auto">
              <a:xfrm>
                <a:off x="8300770" y="10295371"/>
                <a:ext cx="804670" cy="648009"/>
              </a:xfrm>
              <a:custGeom>
                <a:avLst/>
                <a:gdLst>
                  <a:gd name="T0" fmla="*/ 487 w 497"/>
                  <a:gd name="T1" fmla="*/ 71 h 400"/>
                  <a:gd name="T2" fmla="*/ 487 w 497"/>
                  <a:gd name="T3" fmla="*/ 71 h 400"/>
                  <a:gd name="T4" fmla="*/ 372 w 497"/>
                  <a:gd name="T5" fmla="*/ 0 h 400"/>
                  <a:gd name="T6" fmla="*/ 354 w 497"/>
                  <a:gd name="T7" fmla="*/ 0 h 400"/>
                  <a:gd name="T8" fmla="*/ 248 w 497"/>
                  <a:gd name="T9" fmla="*/ 71 h 400"/>
                  <a:gd name="T10" fmla="*/ 142 w 497"/>
                  <a:gd name="T11" fmla="*/ 0 h 400"/>
                  <a:gd name="T12" fmla="*/ 123 w 497"/>
                  <a:gd name="T13" fmla="*/ 0 h 400"/>
                  <a:gd name="T14" fmla="*/ 8 w 497"/>
                  <a:gd name="T15" fmla="*/ 71 h 400"/>
                  <a:gd name="T16" fmla="*/ 0 w 497"/>
                  <a:gd name="T17" fmla="*/ 89 h 400"/>
                  <a:gd name="T18" fmla="*/ 0 w 497"/>
                  <a:gd name="T19" fmla="*/ 382 h 400"/>
                  <a:gd name="T20" fmla="*/ 8 w 497"/>
                  <a:gd name="T21" fmla="*/ 390 h 400"/>
                  <a:gd name="T22" fmla="*/ 26 w 497"/>
                  <a:gd name="T23" fmla="*/ 390 h 400"/>
                  <a:gd name="T24" fmla="*/ 132 w 497"/>
                  <a:gd name="T25" fmla="*/ 328 h 400"/>
                  <a:gd name="T26" fmla="*/ 239 w 497"/>
                  <a:gd name="T27" fmla="*/ 390 h 400"/>
                  <a:gd name="T28" fmla="*/ 257 w 497"/>
                  <a:gd name="T29" fmla="*/ 390 h 400"/>
                  <a:gd name="T30" fmla="*/ 363 w 497"/>
                  <a:gd name="T31" fmla="*/ 328 h 400"/>
                  <a:gd name="T32" fmla="*/ 470 w 497"/>
                  <a:gd name="T33" fmla="*/ 390 h 400"/>
                  <a:gd name="T34" fmla="*/ 478 w 497"/>
                  <a:gd name="T35" fmla="*/ 399 h 400"/>
                  <a:gd name="T36" fmla="*/ 487 w 497"/>
                  <a:gd name="T37" fmla="*/ 390 h 400"/>
                  <a:gd name="T38" fmla="*/ 496 w 497"/>
                  <a:gd name="T39" fmla="*/ 382 h 400"/>
                  <a:gd name="T40" fmla="*/ 496 w 497"/>
                  <a:gd name="T41" fmla="*/ 89 h 400"/>
                  <a:gd name="T42" fmla="*/ 487 w 497"/>
                  <a:gd name="T43" fmla="*/ 71 h 400"/>
                  <a:gd name="T44" fmla="*/ 115 w 497"/>
                  <a:gd name="T45" fmla="*/ 293 h 400"/>
                  <a:gd name="T46" fmla="*/ 115 w 497"/>
                  <a:gd name="T47" fmla="*/ 293 h 400"/>
                  <a:gd name="T48" fmla="*/ 35 w 497"/>
                  <a:gd name="T49" fmla="*/ 346 h 400"/>
                  <a:gd name="T50" fmla="*/ 35 w 497"/>
                  <a:gd name="T51" fmla="*/ 98 h 400"/>
                  <a:gd name="T52" fmla="*/ 115 w 497"/>
                  <a:gd name="T53" fmla="*/ 44 h 400"/>
                  <a:gd name="T54" fmla="*/ 115 w 497"/>
                  <a:gd name="T55" fmla="*/ 293 h 400"/>
                  <a:gd name="T56" fmla="*/ 230 w 497"/>
                  <a:gd name="T57" fmla="*/ 346 h 400"/>
                  <a:gd name="T58" fmla="*/ 230 w 497"/>
                  <a:gd name="T59" fmla="*/ 346 h 400"/>
                  <a:gd name="T60" fmla="*/ 150 w 497"/>
                  <a:gd name="T61" fmla="*/ 293 h 400"/>
                  <a:gd name="T62" fmla="*/ 150 w 497"/>
                  <a:gd name="T63" fmla="*/ 44 h 400"/>
                  <a:gd name="T64" fmla="*/ 230 w 497"/>
                  <a:gd name="T65" fmla="*/ 98 h 400"/>
                  <a:gd name="T66" fmla="*/ 230 w 497"/>
                  <a:gd name="T67" fmla="*/ 346 h 400"/>
                  <a:gd name="T68" fmla="*/ 345 w 497"/>
                  <a:gd name="T69" fmla="*/ 293 h 400"/>
                  <a:gd name="T70" fmla="*/ 345 w 497"/>
                  <a:gd name="T71" fmla="*/ 293 h 400"/>
                  <a:gd name="T72" fmla="*/ 266 w 497"/>
                  <a:gd name="T73" fmla="*/ 346 h 400"/>
                  <a:gd name="T74" fmla="*/ 266 w 497"/>
                  <a:gd name="T75" fmla="*/ 98 h 400"/>
                  <a:gd name="T76" fmla="*/ 345 w 497"/>
                  <a:gd name="T77" fmla="*/ 44 h 400"/>
                  <a:gd name="T78" fmla="*/ 345 w 497"/>
                  <a:gd name="T79" fmla="*/ 293 h 400"/>
                  <a:gd name="T80" fmla="*/ 461 w 497"/>
                  <a:gd name="T81" fmla="*/ 346 h 400"/>
                  <a:gd name="T82" fmla="*/ 461 w 497"/>
                  <a:gd name="T83" fmla="*/ 346 h 400"/>
                  <a:gd name="T84" fmla="*/ 380 w 497"/>
                  <a:gd name="T85" fmla="*/ 293 h 400"/>
                  <a:gd name="T86" fmla="*/ 380 w 497"/>
                  <a:gd name="T87" fmla="*/ 44 h 400"/>
                  <a:gd name="T88" fmla="*/ 461 w 497"/>
                  <a:gd name="T89" fmla="*/ 98 h 400"/>
                  <a:gd name="T90" fmla="*/ 461 w 497"/>
                  <a:gd name="T91" fmla="*/ 346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97" h="400">
                    <a:moveTo>
                      <a:pt x="487" y="71"/>
                    </a:moveTo>
                    <a:lnTo>
                      <a:pt x="487" y="71"/>
                    </a:lnTo>
                    <a:cubicBezTo>
                      <a:pt x="372" y="0"/>
                      <a:pt x="372" y="0"/>
                      <a:pt x="372" y="0"/>
                    </a:cubicBezTo>
                    <a:cubicBezTo>
                      <a:pt x="363" y="0"/>
                      <a:pt x="363" y="0"/>
                      <a:pt x="354" y="0"/>
                    </a:cubicBezTo>
                    <a:cubicBezTo>
                      <a:pt x="248" y="71"/>
                      <a:pt x="248" y="71"/>
                      <a:pt x="248" y="71"/>
                    </a:cubicBezTo>
                    <a:cubicBezTo>
                      <a:pt x="142" y="0"/>
                      <a:pt x="142" y="0"/>
                      <a:pt x="142" y="0"/>
                    </a:cubicBezTo>
                    <a:cubicBezTo>
                      <a:pt x="132" y="0"/>
                      <a:pt x="132" y="0"/>
                      <a:pt x="123" y="0"/>
                    </a:cubicBezTo>
                    <a:cubicBezTo>
                      <a:pt x="8" y="71"/>
                      <a:pt x="8" y="71"/>
                      <a:pt x="8" y="71"/>
                    </a:cubicBezTo>
                    <a:cubicBezTo>
                      <a:pt x="0" y="80"/>
                      <a:pt x="0" y="80"/>
                      <a:pt x="0" y="89"/>
                    </a:cubicBezTo>
                    <a:cubicBezTo>
                      <a:pt x="0" y="382"/>
                      <a:pt x="0" y="382"/>
                      <a:pt x="0" y="382"/>
                    </a:cubicBezTo>
                    <a:cubicBezTo>
                      <a:pt x="0" y="382"/>
                      <a:pt x="0" y="390"/>
                      <a:pt x="8" y="390"/>
                    </a:cubicBezTo>
                    <a:cubicBezTo>
                      <a:pt x="8" y="399"/>
                      <a:pt x="17" y="399"/>
                      <a:pt x="26" y="390"/>
                    </a:cubicBezTo>
                    <a:cubicBezTo>
                      <a:pt x="132" y="328"/>
                      <a:pt x="132" y="328"/>
                      <a:pt x="132" y="328"/>
                    </a:cubicBezTo>
                    <a:cubicBezTo>
                      <a:pt x="239" y="390"/>
                      <a:pt x="239" y="390"/>
                      <a:pt x="239" y="390"/>
                    </a:cubicBezTo>
                    <a:cubicBezTo>
                      <a:pt x="248" y="399"/>
                      <a:pt x="248" y="399"/>
                      <a:pt x="257" y="390"/>
                    </a:cubicBezTo>
                    <a:cubicBezTo>
                      <a:pt x="363" y="328"/>
                      <a:pt x="363" y="328"/>
                      <a:pt x="363" y="328"/>
                    </a:cubicBezTo>
                    <a:cubicBezTo>
                      <a:pt x="470" y="390"/>
                      <a:pt x="470" y="390"/>
                      <a:pt x="470" y="390"/>
                    </a:cubicBezTo>
                    <a:cubicBezTo>
                      <a:pt x="470" y="399"/>
                      <a:pt x="478" y="399"/>
                      <a:pt x="478" y="399"/>
                    </a:cubicBezTo>
                    <a:cubicBezTo>
                      <a:pt x="478" y="399"/>
                      <a:pt x="487" y="399"/>
                      <a:pt x="487" y="390"/>
                    </a:cubicBezTo>
                    <a:cubicBezTo>
                      <a:pt x="496" y="390"/>
                      <a:pt x="496" y="382"/>
                      <a:pt x="496" y="382"/>
                    </a:cubicBezTo>
                    <a:cubicBezTo>
                      <a:pt x="496" y="89"/>
                      <a:pt x="496" y="89"/>
                      <a:pt x="496" y="89"/>
                    </a:cubicBezTo>
                    <a:cubicBezTo>
                      <a:pt x="496" y="80"/>
                      <a:pt x="496" y="80"/>
                      <a:pt x="487" y="71"/>
                    </a:cubicBezTo>
                    <a:close/>
                    <a:moveTo>
                      <a:pt x="115" y="293"/>
                    </a:moveTo>
                    <a:lnTo>
                      <a:pt x="115" y="293"/>
                    </a:lnTo>
                    <a:cubicBezTo>
                      <a:pt x="35" y="346"/>
                      <a:pt x="35" y="346"/>
                      <a:pt x="35" y="346"/>
                    </a:cubicBezTo>
                    <a:cubicBezTo>
                      <a:pt x="35" y="98"/>
                      <a:pt x="35" y="98"/>
                      <a:pt x="35" y="98"/>
                    </a:cubicBezTo>
                    <a:cubicBezTo>
                      <a:pt x="115" y="44"/>
                      <a:pt x="115" y="44"/>
                      <a:pt x="115" y="44"/>
                    </a:cubicBezTo>
                    <a:lnTo>
                      <a:pt x="115" y="293"/>
                    </a:lnTo>
                    <a:close/>
                    <a:moveTo>
                      <a:pt x="230" y="346"/>
                    </a:moveTo>
                    <a:lnTo>
                      <a:pt x="230" y="346"/>
                    </a:lnTo>
                    <a:cubicBezTo>
                      <a:pt x="150" y="293"/>
                      <a:pt x="150" y="293"/>
                      <a:pt x="150" y="293"/>
                    </a:cubicBezTo>
                    <a:cubicBezTo>
                      <a:pt x="150" y="44"/>
                      <a:pt x="150" y="44"/>
                      <a:pt x="150" y="44"/>
                    </a:cubicBezTo>
                    <a:cubicBezTo>
                      <a:pt x="230" y="98"/>
                      <a:pt x="230" y="98"/>
                      <a:pt x="230" y="98"/>
                    </a:cubicBezTo>
                    <a:lnTo>
                      <a:pt x="230" y="346"/>
                    </a:lnTo>
                    <a:close/>
                    <a:moveTo>
                      <a:pt x="345" y="293"/>
                    </a:moveTo>
                    <a:lnTo>
                      <a:pt x="345" y="293"/>
                    </a:lnTo>
                    <a:cubicBezTo>
                      <a:pt x="266" y="346"/>
                      <a:pt x="266" y="346"/>
                      <a:pt x="266" y="346"/>
                    </a:cubicBezTo>
                    <a:cubicBezTo>
                      <a:pt x="266" y="98"/>
                      <a:pt x="266" y="98"/>
                      <a:pt x="266" y="98"/>
                    </a:cubicBezTo>
                    <a:cubicBezTo>
                      <a:pt x="345" y="44"/>
                      <a:pt x="345" y="44"/>
                      <a:pt x="345" y="44"/>
                    </a:cubicBezTo>
                    <a:lnTo>
                      <a:pt x="345" y="293"/>
                    </a:lnTo>
                    <a:close/>
                    <a:moveTo>
                      <a:pt x="461" y="346"/>
                    </a:moveTo>
                    <a:lnTo>
                      <a:pt x="461" y="346"/>
                    </a:lnTo>
                    <a:cubicBezTo>
                      <a:pt x="380" y="293"/>
                      <a:pt x="380" y="293"/>
                      <a:pt x="380" y="293"/>
                    </a:cubicBezTo>
                    <a:cubicBezTo>
                      <a:pt x="380" y="44"/>
                      <a:pt x="380" y="44"/>
                      <a:pt x="380" y="44"/>
                    </a:cubicBezTo>
                    <a:cubicBezTo>
                      <a:pt x="461" y="98"/>
                      <a:pt x="461" y="98"/>
                      <a:pt x="461" y="98"/>
                    </a:cubicBezTo>
                    <a:lnTo>
                      <a:pt x="461" y="346"/>
                    </a:lnTo>
                    <a:close/>
                  </a:path>
                </a:pathLst>
              </a:custGeom>
              <a:solidFill>
                <a:schemeClr val="bg1"/>
              </a:solidFill>
              <a:ln>
                <a:noFill/>
              </a:ln>
              <a:effectLst/>
            </p:spPr>
            <p:txBody>
              <a:bodyPr wrap="none" anchor="ctr"/>
              <a:lstStyle/>
              <a:p>
                <a:endParaRPr lang="en-US" dirty="0">
                  <a:latin typeface="Calibri Light" panose="020F0302020204030204"/>
                </a:endParaRPr>
              </a:p>
            </p:txBody>
          </p:sp>
        </p:grpSp>
        <p:grpSp>
          <p:nvGrpSpPr>
            <p:cNvPr id="31" name="Group 54"/>
            <p:cNvGrpSpPr/>
            <p:nvPr/>
          </p:nvGrpSpPr>
          <p:grpSpPr>
            <a:xfrm>
              <a:off x="7628017" y="2587670"/>
              <a:ext cx="1037831" cy="1141736"/>
              <a:chOff x="14361737" y="2978422"/>
              <a:chExt cx="1999231" cy="1999752"/>
            </a:xfrm>
          </p:grpSpPr>
          <p:grpSp>
            <p:nvGrpSpPr>
              <p:cNvPr id="56" name="Group 74"/>
              <p:cNvGrpSpPr/>
              <p:nvPr/>
            </p:nvGrpSpPr>
            <p:grpSpPr>
              <a:xfrm rot="21316916">
                <a:off x="14361737" y="2978422"/>
                <a:ext cx="1999231" cy="1999752"/>
                <a:chOff x="5013110" y="5059616"/>
                <a:chExt cx="3378533" cy="3379413"/>
              </a:xfrm>
            </p:grpSpPr>
            <p:sp>
              <p:nvSpPr>
                <p:cNvPr id="58" name="Oval 76"/>
                <p:cNvSpPr/>
                <p:nvPr/>
              </p:nvSpPr>
              <p:spPr>
                <a:xfrm>
                  <a:off x="5013110" y="5059616"/>
                  <a:ext cx="3378533" cy="3379413"/>
                </a:xfrm>
                <a:prstGeom prst="ellipse">
                  <a:avLst/>
                </a:pr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15703" tIns="57852" rIns="115703" bIns="57852" rtlCol="0" anchor="ctr"/>
                <a:lstStyle/>
                <a:p>
                  <a:pPr algn="ctr"/>
                  <a:endParaRPr lang="bg-BG">
                    <a:latin typeface="Calibri Light" panose="020F0302020204030204"/>
                  </a:endParaRPr>
                </a:p>
              </p:txBody>
            </p:sp>
            <p:sp>
              <p:nvSpPr>
                <p:cNvPr id="59" name="Oval 77"/>
                <p:cNvSpPr/>
                <p:nvPr/>
              </p:nvSpPr>
              <p:spPr>
                <a:xfrm>
                  <a:off x="5286107" y="5332685"/>
                  <a:ext cx="2832537" cy="2833275"/>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lIns="115703" tIns="57852" rIns="115703" bIns="57852" rtlCol="0" anchor="ctr"/>
                <a:lstStyle/>
                <a:p>
                  <a:pPr algn="ctr"/>
                  <a:endParaRPr lang="bg-BG">
                    <a:latin typeface="Calibri Light" panose="020F0302020204030204"/>
                  </a:endParaRPr>
                </a:p>
              </p:txBody>
            </p:sp>
          </p:grpSp>
          <p:sp>
            <p:nvSpPr>
              <p:cNvPr id="57" name="Freeform 22"/>
              <p:cNvSpPr>
                <a:spLocks noChangeArrowheads="1"/>
              </p:cNvSpPr>
              <p:nvPr/>
            </p:nvSpPr>
            <p:spPr bwMode="auto">
              <a:xfrm>
                <a:off x="15014064" y="3584307"/>
                <a:ext cx="747702" cy="747708"/>
              </a:xfrm>
              <a:custGeom>
                <a:avLst/>
                <a:gdLst>
                  <a:gd name="T0" fmla="*/ 230 w 461"/>
                  <a:gd name="T1" fmla="*/ 8 h 461"/>
                  <a:gd name="T2" fmla="*/ 230 w 461"/>
                  <a:gd name="T3" fmla="*/ 8 h 461"/>
                  <a:gd name="T4" fmla="*/ 0 w 461"/>
                  <a:gd name="T5" fmla="*/ 239 h 461"/>
                  <a:gd name="T6" fmla="*/ 230 w 461"/>
                  <a:gd name="T7" fmla="*/ 460 h 461"/>
                  <a:gd name="T8" fmla="*/ 460 w 461"/>
                  <a:gd name="T9" fmla="*/ 230 h 461"/>
                  <a:gd name="T10" fmla="*/ 230 w 461"/>
                  <a:gd name="T11" fmla="*/ 8 h 461"/>
                  <a:gd name="T12" fmla="*/ 230 w 461"/>
                  <a:gd name="T13" fmla="*/ 35 h 461"/>
                  <a:gd name="T14" fmla="*/ 230 w 461"/>
                  <a:gd name="T15" fmla="*/ 35 h 461"/>
                  <a:gd name="T16" fmla="*/ 319 w 461"/>
                  <a:gd name="T17" fmla="*/ 53 h 461"/>
                  <a:gd name="T18" fmla="*/ 291 w 461"/>
                  <a:gd name="T19" fmla="*/ 106 h 461"/>
                  <a:gd name="T20" fmla="*/ 230 w 461"/>
                  <a:gd name="T21" fmla="*/ 97 h 461"/>
                  <a:gd name="T22" fmla="*/ 168 w 461"/>
                  <a:gd name="T23" fmla="*/ 106 h 461"/>
                  <a:gd name="T24" fmla="*/ 141 w 461"/>
                  <a:gd name="T25" fmla="*/ 53 h 461"/>
                  <a:gd name="T26" fmla="*/ 230 w 461"/>
                  <a:gd name="T27" fmla="*/ 35 h 461"/>
                  <a:gd name="T28" fmla="*/ 106 w 461"/>
                  <a:gd name="T29" fmla="*/ 292 h 461"/>
                  <a:gd name="T30" fmla="*/ 106 w 461"/>
                  <a:gd name="T31" fmla="*/ 292 h 461"/>
                  <a:gd name="T32" fmla="*/ 53 w 461"/>
                  <a:gd name="T33" fmla="*/ 327 h 461"/>
                  <a:gd name="T34" fmla="*/ 35 w 461"/>
                  <a:gd name="T35" fmla="*/ 239 h 461"/>
                  <a:gd name="T36" fmla="*/ 53 w 461"/>
                  <a:gd name="T37" fmla="*/ 141 h 461"/>
                  <a:gd name="T38" fmla="*/ 106 w 461"/>
                  <a:gd name="T39" fmla="*/ 167 h 461"/>
                  <a:gd name="T40" fmla="*/ 88 w 461"/>
                  <a:gd name="T41" fmla="*/ 230 h 461"/>
                  <a:gd name="T42" fmla="*/ 106 w 461"/>
                  <a:gd name="T43" fmla="*/ 292 h 461"/>
                  <a:gd name="T44" fmla="*/ 230 w 461"/>
                  <a:gd name="T45" fmla="*/ 433 h 461"/>
                  <a:gd name="T46" fmla="*/ 230 w 461"/>
                  <a:gd name="T47" fmla="*/ 433 h 461"/>
                  <a:gd name="T48" fmla="*/ 141 w 461"/>
                  <a:gd name="T49" fmla="*/ 407 h 461"/>
                  <a:gd name="T50" fmla="*/ 168 w 461"/>
                  <a:gd name="T51" fmla="*/ 354 h 461"/>
                  <a:gd name="T52" fmla="*/ 230 w 461"/>
                  <a:gd name="T53" fmla="*/ 372 h 461"/>
                  <a:gd name="T54" fmla="*/ 291 w 461"/>
                  <a:gd name="T55" fmla="*/ 354 h 461"/>
                  <a:gd name="T56" fmla="*/ 319 w 461"/>
                  <a:gd name="T57" fmla="*/ 407 h 461"/>
                  <a:gd name="T58" fmla="*/ 230 w 461"/>
                  <a:gd name="T59" fmla="*/ 433 h 461"/>
                  <a:gd name="T60" fmla="*/ 230 w 461"/>
                  <a:gd name="T61" fmla="*/ 345 h 461"/>
                  <a:gd name="T62" fmla="*/ 230 w 461"/>
                  <a:gd name="T63" fmla="*/ 345 h 461"/>
                  <a:gd name="T64" fmla="*/ 124 w 461"/>
                  <a:gd name="T65" fmla="*/ 230 h 461"/>
                  <a:gd name="T66" fmla="*/ 230 w 461"/>
                  <a:gd name="T67" fmla="*/ 123 h 461"/>
                  <a:gd name="T68" fmla="*/ 336 w 461"/>
                  <a:gd name="T69" fmla="*/ 230 h 461"/>
                  <a:gd name="T70" fmla="*/ 230 w 461"/>
                  <a:gd name="T71" fmla="*/ 345 h 461"/>
                  <a:gd name="T72" fmla="*/ 354 w 461"/>
                  <a:gd name="T73" fmla="*/ 292 h 461"/>
                  <a:gd name="T74" fmla="*/ 354 w 461"/>
                  <a:gd name="T75" fmla="*/ 292 h 461"/>
                  <a:gd name="T76" fmla="*/ 372 w 461"/>
                  <a:gd name="T77" fmla="*/ 230 h 461"/>
                  <a:gd name="T78" fmla="*/ 354 w 461"/>
                  <a:gd name="T79" fmla="*/ 167 h 461"/>
                  <a:gd name="T80" fmla="*/ 407 w 461"/>
                  <a:gd name="T81" fmla="*/ 141 h 461"/>
                  <a:gd name="T82" fmla="*/ 425 w 461"/>
                  <a:gd name="T83" fmla="*/ 230 h 461"/>
                  <a:gd name="T84" fmla="*/ 407 w 461"/>
                  <a:gd name="T85" fmla="*/ 327 h 461"/>
                  <a:gd name="T86" fmla="*/ 354 w 461"/>
                  <a:gd name="T87" fmla="*/ 292 h 4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61" h="461">
                    <a:moveTo>
                      <a:pt x="230" y="8"/>
                    </a:moveTo>
                    <a:lnTo>
                      <a:pt x="230" y="8"/>
                    </a:lnTo>
                    <a:cubicBezTo>
                      <a:pt x="97" y="8"/>
                      <a:pt x="0" y="106"/>
                      <a:pt x="0" y="239"/>
                    </a:cubicBezTo>
                    <a:cubicBezTo>
                      <a:pt x="0" y="363"/>
                      <a:pt x="106" y="460"/>
                      <a:pt x="230" y="460"/>
                    </a:cubicBezTo>
                    <a:cubicBezTo>
                      <a:pt x="363" y="460"/>
                      <a:pt x="460" y="354"/>
                      <a:pt x="460" y="230"/>
                    </a:cubicBezTo>
                    <a:cubicBezTo>
                      <a:pt x="460" y="106"/>
                      <a:pt x="354" y="0"/>
                      <a:pt x="230" y="8"/>
                    </a:cubicBezTo>
                    <a:close/>
                    <a:moveTo>
                      <a:pt x="230" y="35"/>
                    </a:moveTo>
                    <a:lnTo>
                      <a:pt x="230" y="35"/>
                    </a:lnTo>
                    <a:cubicBezTo>
                      <a:pt x="256" y="35"/>
                      <a:pt x="291" y="44"/>
                      <a:pt x="319" y="53"/>
                    </a:cubicBezTo>
                    <a:cubicBezTo>
                      <a:pt x="291" y="106"/>
                      <a:pt x="291" y="106"/>
                      <a:pt x="291" y="106"/>
                    </a:cubicBezTo>
                    <a:cubicBezTo>
                      <a:pt x="275" y="97"/>
                      <a:pt x="247" y="97"/>
                      <a:pt x="230" y="97"/>
                    </a:cubicBezTo>
                    <a:cubicBezTo>
                      <a:pt x="203" y="97"/>
                      <a:pt x="185" y="97"/>
                      <a:pt x="168" y="106"/>
                    </a:cubicBezTo>
                    <a:cubicBezTo>
                      <a:pt x="141" y="53"/>
                      <a:pt x="141" y="53"/>
                      <a:pt x="141" y="53"/>
                    </a:cubicBezTo>
                    <a:cubicBezTo>
                      <a:pt x="168" y="44"/>
                      <a:pt x="194" y="35"/>
                      <a:pt x="230" y="35"/>
                    </a:cubicBezTo>
                    <a:close/>
                    <a:moveTo>
                      <a:pt x="106" y="292"/>
                    </a:moveTo>
                    <a:lnTo>
                      <a:pt x="106" y="292"/>
                    </a:lnTo>
                    <a:cubicBezTo>
                      <a:pt x="53" y="327"/>
                      <a:pt x="53" y="327"/>
                      <a:pt x="53" y="327"/>
                    </a:cubicBezTo>
                    <a:cubicBezTo>
                      <a:pt x="35" y="301"/>
                      <a:pt x="35" y="265"/>
                      <a:pt x="35" y="239"/>
                    </a:cubicBezTo>
                    <a:cubicBezTo>
                      <a:pt x="26" y="204"/>
                      <a:pt x="35" y="167"/>
                      <a:pt x="53" y="141"/>
                    </a:cubicBezTo>
                    <a:cubicBezTo>
                      <a:pt x="106" y="167"/>
                      <a:pt x="106" y="167"/>
                      <a:pt x="106" y="167"/>
                    </a:cubicBezTo>
                    <a:cubicBezTo>
                      <a:pt x="97" y="185"/>
                      <a:pt x="88" y="212"/>
                      <a:pt x="88" y="230"/>
                    </a:cubicBezTo>
                    <a:cubicBezTo>
                      <a:pt x="88" y="257"/>
                      <a:pt x="97" y="274"/>
                      <a:pt x="106" y="292"/>
                    </a:cubicBezTo>
                    <a:close/>
                    <a:moveTo>
                      <a:pt x="230" y="433"/>
                    </a:moveTo>
                    <a:lnTo>
                      <a:pt x="230" y="433"/>
                    </a:lnTo>
                    <a:cubicBezTo>
                      <a:pt x="194" y="433"/>
                      <a:pt x="168" y="425"/>
                      <a:pt x="141" y="407"/>
                    </a:cubicBezTo>
                    <a:cubicBezTo>
                      <a:pt x="168" y="354"/>
                      <a:pt x="168" y="354"/>
                      <a:pt x="168" y="354"/>
                    </a:cubicBezTo>
                    <a:cubicBezTo>
                      <a:pt x="185" y="363"/>
                      <a:pt x="203" y="372"/>
                      <a:pt x="230" y="372"/>
                    </a:cubicBezTo>
                    <a:cubicBezTo>
                      <a:pt x="247" y="372"/>
                      <a:pt x="275" y="363"/>
                      <a:pt x="291" y="354"/>
                    </a:cubicBezTo>
                    <a:cubicBezTo>
                      <a:pt x="319" y="407"/>
                      <a:pt x="319" y="407"/>
                      <a:pt x="319" y="407"/>
                    </a:cubicBezTo>
                    <a:cubicBezTo>
                      <a:pt x="291" y="425"/>
                      <a:pt x="266" y="433"/>
                      <a:pt x="230" y="433"/>
                    </a:cubicBezTo>
                    <a:close/>
                    <a:moveTo>
                      <a:pt x="230" y="345"/>
                    </a:moveTo>
                    <a:lnTo>
                      <a:pt x="230" y="345"/>
                    </a:lnTo>
                    <a:cubicBezTo>
                      <a:pt x="168" y="345"/>
                      <a:pt x="124" y="292"/>
                      <a:pt x="124" y="230"/>
                    </a:cubicBezTo>
                    <a:cubicBezTo>
                      <a:pt x="124" y="167"/>
                      <a:pt x="168" y="123"/>
                      <a:pt x="230" y="123"/>
                    </a:cubicBezTo>
                    <a:cubicBezTo>
                      <a:pt x="291" y="123"/>
                      <a:pt x="336" y="167"/>
                      <a:pt x="336" y="230"/>
                    </a:cubicBezTo>
                    <a:cubicBezTo>
                      <a:pt x="336" y="292"/>
                      <a:pt x="291" y="345"/>
                      <a:pt x="230" y="345"/>
                    </a:cubicBezTo>
                    <a:close/>
                    <a:moveTo>
                      <a:pt x="354" y="292"/>
                    </a:moveTo>
                    <a:lnTo>
                      <a:pt x="354" y="292"/>
                    </a:lnTo>
                    <a:cubicBezTo>
                      <a:pt x="363" y="274"/>
                      <a:pt x="372" y="257"/>
                      <a:pt x="372" y="230"/>
                    </a:cubicBezTo>
                    <a:cubicBezTo>
                      <a:pt x="372" y="212"/>
                      <a:pt x="363" y="185"/>
                      <a:pt x="354" y="167"/>
                    </a:cubicBezTo>
                    <a:cubicBezTo>
                      <a:pt x="407" y="141"/>
                      <a:pt x="407" y="141"/>
                      <a:pt x="407" y="141"/>
                    </a:cubicBezTo>
                    <a:cubicBezTo>
                      <a:pt x="416" y="167"/>
                      <a:pt x="425" y="195"/>
                      <a:pt x="425" y="230"/>
                    </a:cubicBezTo>
                    <a:cubicBezTo>
                      <a:pt x="425" y="265"/>
                      <a:pt x="416" y="292"/>
                      <a:pt x="407" y="327"/>
                    </a:cubicBezTo>
                    <a:lnTo>
                      <a:pt x="354" y="292"/>
                    </a:lnTo>
                    <a:close/>
                  </a:path>
                </a:pathLst>
              </a:custGeom>
              <a:solidFill>
                <a:schemeClr val="bg1"/>
              </a:solidFill>
              <a:ln>
                <a:noFill/>
              </a:ln>
              <a:effectLst/>
            </p:spPr>
            <p:txBody>
              <a:bodyPr wrap="none" anchor="ctr"/>
              <a:lstStyle/>
              <a:p>
                <a:endParaRPr lang="en-US" dirty="0">
                  <a:latin typeface="Calibri Light" panose="020F0302020204030204"/>
                </a:endParaRPr>
              </a:p>
            </p:txBody>
          </p:sp>
        </p:grpSp>
        <p:grpSp>
          <p:nvGrpSpPr>
            <p:cNvPr id="32" name="Group 55"/>
            <p:cNvGrpSpPr/>
            <p:nvPr/>
          </p:nvGrpSpPr>
          <p:grpSpPr>
            <a:xfrm>
              <a:off x="5596744" y="2582171"/>
              <a:ext cx="1037831" cy="1141736"/>
              <a:chOff x="12208441" y="5274469"/>
              <a:chExt cx="1999231" cy="1999752"/>
            </a:xfrm>
          </p:grpSpPr>
          <p:grpSp>
            <p:nvGrpSpPr>
              <p:cNvPr id="52" name="Group 61"/>
              <p:cNvGrpSpPr/>
              <p:nvPr/>
            </p:nvGrpSpPr>
            <p:grpSpPr>
              <a:xfrm rot="21316916">
                <a:off x="12208441" y="5274469"/>
                <a:ext cx="1999231" cy="1999752"/>
                <a:chOff x="5013110" y="5059616"/>
                <a:chExt cx="3378533" cy="3379413"/>
              </a:xfrm>
            </p:grpSpPr>
            <p:sp>
              <p:nvSpPr>
                <p:cNvPr id="54" name="Oval 63"/>
                <p:cNvSpPr/>
                <p:nvPr/>
              </p:nvSpPr>
              <p:spPr>
                <a:xfrm>
                  <a:off x="5013110" y="5059616"/>
                  <a:ext cx="3378533" cy="3379413"/>
                </a:xfrm>
                <a:prstGeom prst="ellipse">
                  <a:avLst/>
                </a:pr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15703" tIns="57852" rIns="115703" bIns="57852" rtlCol="0" anchor="ctr"/>
                <a:lstStyle/>
                <a:p>
                  <a:pPr algn="ctr"/>
                  <a:endParaRPr lang="bg-BG">
                    <a:latin typeface="Calibri Light" panose="020F0302020204030204"/>
                  </a:endParaRPr>
                </a:p>
              </p:txBody>
            </p:sp>
            <p:sp>
              <p:nvSpPr>
                <p:cNvPr id="55" name="Oval 73"/>
                <p:cNvSpPr/>
                <p:nvPr/>
              </p:nvSpPr>
              <p:spPr>
                <a:xfrm>
                  <a:off x="5286107" y="5332685"/>
                  <a:ext cx="2832537" cy="2833275"/>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lIns="115703" tIns="57852" rIns="115703" bIns="57852" rtlCol="0" anchor="ctr"/>
                <a:lstStyle/>
                <a:p>
                  <a:pPr algn="ctr"/>
                  <a:endParaRPr lang="bg-BG">
                    <a:latin typeface="Calibri Light" panose="020F0302020204030204"/>
                  </a:endParaRPr>
                </a:p>
              </p:txBody>
            </p:sp>
          </p:grpSp>
          <p:sp>
            <p:nvSpPr>
              <p:cNvPr id="53" name="Freeform 101"/>
              <p:cNvSpPr>
                <a:spLocks noChangeArrowheads="1"/>
              </p:cNvSpPr>
              <p:nvPr/>
            </p:nvSpPr>
            <p:spPr bwMode="auto">
              <a:xfrm>
                <a:off x="12885009" y="5933249"/>
                <a:ext cx="804670" cy="619524"/>
              </a:xfrm>
              <a:custGeom>
                <a:avLst/>
                <a:gdLst>
                  <a:gd name="T0" fmla="*/ 80 w 497"/>
                  <a:gd name="T1" fmla="*/ 248 h 382"/>
                  <a:gd name="T2" fmla="*/ 80 w 497"/>
                  <a:gd name="T3" fmla="*/ 248 h 382"/>
                  <a:gd name="T4" fmla="*/ 159 w 497"/>
                  <a:gd name="T5" fmla="*/ 328 h 382"/>
                  <a:gd name="T6" fmla="*/ 248 w 497"/>
                  <a:gd name="T7" fmla="*/ 381 h 382"/>
                  <a:gd name="T8" fmla="*/ 337 w 497"/>
                  <a:gd name="T9" fmla="*/ 337 h 382"/>
                  <a:gd name="T10" fmla="*/ 390 w 497"/>
                  <a:gd name="T11" fmla="*/ 258 h 382"/>
                  <a:gd name="T12" fmla="*/ 248 w 497"/>
                  <a:gd name="T13" fmla="*/ 328 h 382"/>
                  <a:gd name="T14" fmla="*/ 80 w 497"/>
                  <a:gd name="T15" fmla="*/ 248 h 382"/>
                  <a:gd name="T16" fmla="*/ 487 w 497"/>
                  <a:gd name="T17" fmla="*/ 124 h 382"/>
                  <a:gd name="T18" fmla="*/ 487 w 497"/>
                  <a:gd name="T19" fmla="*/ 124 h 382"/>
                  <a:gd name="T20" fmla="*/ 274 w 497"/>
                  <a:gd name="T21" fmla="*/ 9 h 382"/>
                  <a:gd name="T22" fmla="*/ 221 w 497"/>
                  <a:gd name="T23" fmla="*/ 9 h 382"/>
                  <a:gd name="T24" fmla="*/ 9 w 497"/>
                  <a:gd name="T25" fmla="*/ 124 h 382"/>
                  <a:gd name="T26" fmla="*/ 9 w 497"/>
                  <a:gd name="T27" fmla="*/ 160 h 382"/>
                  <a:gd name="T28" fmla="*/ 221 w 497"/>
                  <a:gd name="T29" fmla="*/ 275 h 382"/>
                  <a:gd name="T30" fmla="*/ 274 w 497"/>
                  <a:gd name="T31" fmla="*/ 275 h 382"/>
                  <a:gd name="T32" fmla="*/ 408 w 497"/>
                  <a:gd name="T33" fmla="*/ 195 h 382"/>
                  <a:gd name="T34" fmla="*/ 266 w 497"/>
                  <a:gd name="T35" fmla="*/ 160 h 382"/>
                  <a:gd name="T36" fmla="*/ 248 w 497"/>
                  <a:gd name="T37" fmla="*/ 168 h 382"/>
                  <a:gd name="T38" fmla="*/ 203 w 497"/>
                  <a:gd name="T39" fmla="*/ 133 h 382"/>
                  <a:gd name="T40" fmla="*/ 248 w 497"/>
                  <a:gd name="T41" fmla="*/ 107 h 382"/>
                  <a:gd name="T42" fmla="*/ 293 w 497"/>
                  <a:gd name="T43" fmla="*/ 124 h 382"/>
                  <a:gd name="T44" fmla="*/ 443 w 497"/>
                  <a:gd name="T45" fmla="*/ 177 h 382"/>
                  <a:gd name="T46" fmla="*/ 487 w 497"/>
                  <a:gd name="T47" fmla="*/ 160 h 382"/>
                  <a:gd name="T48" fmla="*/ 487 w 497"/>
                  <a:gd name="T49" fmla="*/ 124 h 382"/>
                  <a:gd name="T50" fmla="*/ 425 w 497"/>
                  <a:gd name="T51" fmla="*/ 346 h 382"/>
                  <a:gd name="T52" fmla="*/ 425 w 497"/>
                  <a:gd name="T53" fmla="*/ 346 h 382"/>
                  <a:gd name="T54" fmla="*/ 461 w 497"/>
                  <a:gd name="T55" fmla="*/ 337 h 382"/>
                  <a:gd name="T56" fmla="*/ 443 w 497"/>
                  <a:gd name="T57" fmla="*/ 177 h 382"/>
                  <a:gd name="T58" fmla="*/ 408 w 497"/>
                  <a:gd name="T59" fmla="*/ 195 h 382"/>
                  <a:gd name="T60" fmla="*/ 425 w 497"/>
                  <a:gd name="T61" fmla="*/ 346 h 3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97" h="382">
                    <a:moveTo>
                      <a:pt x="80" y="248"/>
                    </a:moveTo>
                    <a:lnTo>
                      <a:pt x="80" y="248"/>
                    </a:lnTo>
                    <a:cubicBezTo>
                      <a:pt x="97" y="293"/>
                      <a:pt x="106" y="311"/>
                      <a:pt x="159" y="328"/>
                    </a:cubicBezTo>
                    <a:cubicBezTo>
                      <a:pt x="203" y="355"/>
                      <a:pt x="230" y="381"/>
                      <a:pt x="248" y="381"/>
                    </a:cubicBezTo>
                    <a:cubicBezTo>
                      <a:pt x="266" y="381"/>
                      <a:pt x="293" y="355"/>
                      <a:pt x="337" y="337"/>
                    </a:cubicBezTo>
                    <a:cubicBezTo>
                      <a:pt x="390" y="311"/>
                      <a:pt x="372" y="311"/>
                      <a:pt x="390" y="258"/>
                    </a:cubicBezTo>
                    <a:cubicBezTo>
                      <a:pt x="248" y="328"/>
                      <a:pt x="248" y="328"/>
                      <a:pt x="248" y="328"/>
                    </a:cubicBezTo>
                    <a:lnTo>
                      <a:pt x="80" y="248"/>
                    </a:lnTo>
                    <a:close/>
                    <a:moveTo>
                      <a:pt x="487" y="124"/>
                    </a:moveTo>
                    <a:lnTo>
                      <a:pt x="487" y="124"/>
                    </a:lnTo>
                    <a:cubicBezTo>
                      <a:pt x="274" y="9"/>
                      <a:pt x="274" y="9"/>
                      <a:pt x="274" y="9"/>
                    </a:cubicBezTo>
                    <a:cubicBezTo>
                      <a:pt x="266" y="0"/>
                      <a:pt x="239" y="0"/>
                      <a:pt x="221" y="9"/>
                    </a:cubicBezTo>
                    <a:cubicBezTo>
                      <a:pt x="9" y="124"/>
                      <a:pt x="9" y="124"/>
                      <a:pt x="9" y="124"/>
                    </a:cubicBezTo>
                    <a:cubicBezTo>
                      <a:pt x="0" y="133"/>
                      <a:pt x="0" y="142"/>
                      <a:pt x="9" y="160"/>
                    </a:cubicBezTo>
                    <a:cubicBezTo>
                      <a:pt x="221" y="275"/>
                      <a:pt x="221" y="275"/>
                      <a:pt x="221" y="275"/>
                    </a:cubicBezTo>
                    <a:cubicBezTo>
                      <a:pt x="239" y="284"/>
                      <a:pt x="266" y="284"/>
                      <a:pt x="274" y="275"/>
                    </a:cubicBezTo>
                    <a:cubicBezTo>
                      <a:pt x="408" y="195"/>
                      <a:pt x="408" y="195"/>
                      <a:pt x="408" y="195"/>
                    </a:cubicBezTo>
                    <a:cubicBezTo>
                      <a:pt x="266" y="160"/>
                      <a:pt x="266" y="160"/>
                      <a:pt x="266" y="160"/>
                    </a:cubicBezTo>
                    <a:cubicBezTo>
                      <a:pt x="257" y="160"/>
                      <a:pt x="257" y="168"/>
                      <a:pt x="248" y="168"/>
                    </a:cubicBezTo>
                    <a:cubicBezTo>
                      <a:pt x="221" y="168"/>
                      <a:pt x="203" y="151"/>
                      <a:pt x="203" y="133"/>
                    </a:cubicBezTo>
                    <a:cubicBezTo>
                      <a:pt x="203" y="124"/>
                      <a:pt x="221" y="107"/>
                      <a:pt x="248" y="107"/>
                    </a:cubicBezTo>
                    <a:cubicBezTo>
                      <a:pt x="266" y="107"/>
                      <a:pt x="284" y="115"/>
                      <a:pt x="293" y="124"/>
                    </a:cubicBezTo>
                    <a:cubicBezTo>
                      <a:pt x="443" y="177"/>
                      <a:pt x="443" y="177"/>
                      <a:pt x="443" y="177"/>
                    </a:cubicBezTo>
                    <a:cubicBezTo>
                      <a:pt x="487" y="160"/>
                      <a:pt x="487" y="160"/>
                      <a:pt x="487" y="160"/>
                    </a:cubicBezTo>
                    <a:cubicBezTo>
                      <a:pt x="496" y="142"/>
                      <a:pt x="496" y="133"/>
                      <a:pt x="487" y="124"/>
                    </a:cubicBezTo>
                    <a:close/>
                    <a:moveTo>
                      <a:pt x="425" y="346"/>
                    </a:moveTo>
                    <a:lnTo>
                      <a:pt x="425" y="346"/>
                    </a:lnTo>
                    <a:cubicBezTo>
                      <a:pt x="416" y="355"/>
                      <a:pt x="452" y="364"/>
                      <a:pt x="461" y="337"/>
                    </a:cubicBezTo>
                    <a:cubicBezTo>
                      <a:pt x="469" y="213"/>
                      <a:pt x="443" y="177"/>
                      <a:pt x="443" y="177"/>
                    </a:cubicBezTo>
                    <a:cubicBezTo>
                      <a:pt x="408" y="195"/>
                      <a:pt x="408" y="195"/>
                      <a:pt x="408" y="195"/>
                    </a:cubicBezTo>
                    <a:cubicBezTo>
                      <a:pt x="408" y="195"/>
                      <a:pt x="443" y="222"/>
                      <a:pt x="425" y="346"/>
                    </a:cubicBezTo>
                    <a:close/>
                  </a:path>
                </a:pathLst>
              </a:custGeom>
              <a:solidFill>
                <a:schemeClr val="bg1"/>
              </a:solidFill>
              <a:ln>
                <a:noFill/>
              </a:ln>
              <a:effectLst/>
            </p:spPr>
            <p:txBody>
              <a:bodyPr wrap="none" anchor="ctr"/>
              <a:lstStyle/>
              <a:p>
                <a:endParaRPr lang="en-US" dirty="0">
                  <a:latin typeface="Calibri Light" panose="020F0302020204030204"/>
                </a:endParaRPr>
              </a:p>
            </p:txBody>
          </p:sp>
        </p:grpSp>
        <p:grpSp>
          <p:nvGrpSpPr>
            <p:cNvPr id="33" name="Group 56"/>
            <p:cNvGrpSpPr/>
            <p:nvPr/>
          </p:nvGrpSpPr>
          <p:grpSpPr>
            <a:xfrm>
              <a:off x="3561095" y="2578734"/>
              <a:ext cx="1037831" cy="1141736"/>
              <a:chOff x="9907711" y="7463571"/>
              <a:chExt cx="1999231" cy="1999752"/>
            </a:xfrm>
          </p:grpSpPr>
          <p:grpSp>
            <p:nvGrpSpPr>
              <p:cNvPr id="48" name="Group 57"/>
              <p:cNvGrpSpPr/>
              <p:nvPr/>
            </p:nvGrpSpPr>
            <p:grpSpPr>
              <a:xfrm rot="21316916">
                <a:off x="9907711" y="7463571"/>
                <a:ext cx="1999231" cy="1999752"/>
                <a:chOff x="5013110" y="5059616"/>
                <a:chExt cx="3378533" cy="3379413"/>
              </a:xfrm>
            </p:grpSpPr>
            <p:sp>
              <p:nvSpPr>
                <p:cNvPr id="50" name="Oval 59"/>
                <p:cNvSpPr/>
                <p:nvPr/>
              </p:nvSpPr>
              <p:spPr>
                <a:xfrm>
                  <a:off x="5013110" y="5059616"/>
                  <a:ext cx="3378533" cy="3379413"/>
                </a:xfrm>
                <a:prstGeom prst="ellipse">
                  <a:avLst/>
                </a:pr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15703" tIns="57852" rIns="115703" bIns="57852" rtlCol="0" anchor="ctr"/>
                <a:lstStyle/>
                <a:p>
                  <a:pPr algn="ctr"/>
                  <a:endParaRPr lang="bg-BG">
                    <a:latin typeface="Calibri Light" panose="020F0302020204030204"/>
                  </a:endParaRPr>
                </a:p>
              </p:txBody>
            </p:sp>
            <p:sp>
              <p:nvSpPr>
                <p:cNvPr id="51" name="Oval 60"/>
                <p:cNvSpPr/>
                <p:nvPr/>
              </p:nvSpPr>
              <p:spPr>
                <a:xfrm>
                  <a:off x="5286108" y="5332684"/>
                  <a:ext cx="2832536" cy="2833274"/>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lIns="115703" tIns="57852" rIns="115703" bIns="57852" rtlCol="0" anchor="ctr"/>
                <a:lstStyle/>
                <a:p>
                  <a:pPr algn="ctr"/>
                  <a:endParaRPr lang="bg-BG">
                    <a:latin typeface="Calibri Light" panose="020F0302020204030204"/>
                  </a:endParaRPr>
                </a:p>
              </p:txBody>
            </p:sp>
          </p:grpSp>
          <p:sp>
            <p:nvSpPr>
              <p:cNvPr id="49" name="Freeform 104"/>
              <p:cNvSpPr>
                <a:spLocks noChangeArrowheads="1"/>
              </p:cNvSpPr>
              <p:nvPr/>
            </p:nvSpPr>
            <p:spPr bwMode="auto">
              <a:xfrm>
                <a:off x="10528124" y="8136492"/>
                <a:ext cx="804676" cy="541196"/>
              </a:xfrm>
              <a:custGeom>
                <a:avLst/>
                <a:gdLst>
                  <a:gd name="T0" fmla="*/ 203 w 497"/>
                  <a:gd name="T1" fmla="*/ 257 h 337"/>
                  <a:gd name="T2" fmla="*/ 203 w 497"/>
                  <a:gd name="T3" fmla="*/ 257 h 337"/>
                  <a:gd name="T4" fmla="*/ 221 w 497"/>
                  <a:gd name="T5" fmla="*/ 327 h 337"/>
                  <a:gd name="T6" fmla="*/ 283 w 497"/>
                  <a:gd name="T7" fmla="*/ 310 h 337"/>
                  <a:gd name="T8" fmla="*/ 398 w 497"/>
                  <a:gd name="T9" fmla="*/ 9 h 337"/>
                  <a:gd name="T10" fmla="*/ 203 w 497"/>
                  <a:gd name="T11" fmla="*/ 257 h 337"/>
                  <a:gd name="T12" fmla="*/ 248 w 497"/>
                  <a:gd name="T13" fmla="*/ 71 h 337"/>
                  <a:gd name="T14" fmla="*/ 248 w 497"/>
                  <a:gd name="T15" fmla="*/ 71 h 337"/>
                  <a:gd name="T16" fmla="*/ 274 w 497"/>
                  <a:gd name="T17" fmla="*/ 71 h 337"/>
                  <a:gd name="T18" fmla="*/ 310 w 497"/>
                  <a:gd name="T19" fmla="*/ 26 h 337"/>
                  <a:gd name="T20" fmla="*/ 248 w 497"/>
                  <a:gd name="T21" fmla="*/ 17 h 337"/>
                  <a:gd name="T22" fmla="*/ 0 w 497"/>
                  <a:gd name="T23" fmla="*/ 283 h 337"/>
                  <a:gd name="T24" fmla="*/ 0 w 497"/>
                  <a:gd name="T25" fmla="*/ 310 h 337"/>
                  <a:gd name="T26" fmla="*/ 26 w 497"/>
                  <a:gd name="T27" fmla="*/ 336 h 337"/>
                  <a:gd name="T28" fmla="*/ 53 w 497"/>
                  <a:gd name="T29" fmla="*/ 310 h 337"/>
                  <a:gd name="T30" fmla="*/ 53 w 497"/>
                  <a:gd name="T31" fmla="*/ 283 h 337"/>
                  <a:gd name="T32" fmla="*/ 248 w 497"/>
                  <a:gd name="T33" fmla="*/ 71 h 337"/>
                  <a:gd name="T34" fmla="*/ 425 w 497"/>
                  <a:gd name="T35" fmla="*/ 98 h 337"/>
                  <a:gd name="T36" fmla="*/ 425 w 497"/>
                  <a:gd name="T37" fmla="*/ 98 h 337"/>
                  <a:gd name="T38" fmla="*/ 407 w 497"/>
                  <a:gd name="T39" fmla="*/ 151 h 337"/>
                  <a:gd name="T40" fmla="*/ 442 w 497"/>
                  <a:gd name="T41" fmla="*/ 283 h 337"/>
                  <a:gd name="T42" fmla="*/ 442 w 497"/>
                  <a:gd name="T43" fmla="*/ 310 h 337"/>
                  <a:gd name="T44" fmla="*/ 469 w 497"/>
                  <a:gd name="T45" fmla="*/ 336 h 337"/>
                  <a:gd name="T46" fmla="*/ 469 w 497"/>
                  <a:gd name="T47" fmla="*/ 336 h 337"/>
                  <a:gd name="T48" fmla="*/ 496 w 497"/>
                  <a:gd name="T49" fmla="*/ 310 h 337"/>
                  <a:gd name="T50" fmla="*/ 496 w 497"/>
                  <a:gd name="T51" fmla="*/ 283 h 337"/>
                  <a:gd name="T52" fmla="*/ 425 w 497"/>
                  <a:gd name="T53" fmla="*/ 98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97" h="337">
                    <a:moveTo>
                      <a:pt x="203" y="257"/>
                    </a:moveTo>
                    <a:lnTo>
                      <a:pt x="203" y="257"/>
                    </a:lnTo>
                    <a:cubicBezTo>
                      <a:pt x="186" y="283"/>
                      <a:pt x="194" y="310"/>
                      <a:pt x="221" y="327"/>
                    </a:cubicBezTo>
                    <a:cubicBezTo>
                      <a:pt x="239" y="336"/>
                      <a:pt x="266" y="336"/>
                      <a:pt x="283" y="310"/>
                    </a:cubicBezTo>
                    <a:cubicBezTo>
                      <a:pt x="301" y="274"/>
                      <a:pt x="407" y="9"/>
                      <a:pt x="398" y="9"/>
                    </a:cubicBezTo>
                    <a:cubicBezTo>
                      <a:pt x="389" y="0"/>
                      <a:pt x="221" y="230"/>
                      <a:pt x="203" y="257"/>
                    </a:cubicBezTo>
                    <a:close/>
                    <a:moveTo>
                      <a:pt x="248" y="71"/>
                    </a:moveTo>
                    <a:lnTo>
                      <a:pt x="248" y="71"/>
                    </a:lnTo>
                    <a:cubicBezTo>
                      <a:pt x="257" y="71"/>
                      <a:pt x="266" y="71"/>
                      <a:pt x="274" y="71"/>
                    </a:cubicBezTo>
                    <a:cubicBezTo>
                      <a:pt x="292" y="53"/>
                      <a:pt x="301" y="44"/>
                      <a:pt x="310" y="26"/>
                    </a:cubicBezTo>
                    <a:cubicBezTo>
                      <a:pt x="292" y="17"/>
                      <a:pt x="274" y="17"/>
                      <a:pt x="248" y="17"/>
                    </a:cubicBezTo>
                    <a:cubicBezTo>
                      <a:pt x="106" y="17"/>
                      <a:pt x="0" y="133"/>
                      <a:pt x="0" y="283"/>
                    </a:cubicBezTo>
                    <a:cubicBezTo>
                      <a:pt x="0" y="292"/>
                      <a:pt x="0" y="301"/>
                      <a:pt x="0" y="310"/>
                    </a:cubicBezTo>
                    <a:cubicBezTo>
                      <a:pt x="0" y="327"/>
                      <a:pt x="17" y="336"/>
                      <a:pt x="26" y="336"/>
                    </a:cubicBezTo>
                    <a:cubicBezTo>
                      <a:pt x="44" y="336"/>
                      <a:pt x="53" y="319"/>
                      <a:pt x="53" y="310"/>
                    </a:cubicBezTo>
                    <a:cubicBezTo>
                      <a:pt x="53" y="301"/>
                      <a:pt x="53" y="292"/>
                      <a:pt x="53" y="283"/>
                    </a:cubicBezTo>
                    <a:cubicBezTo>
                      <a:pt x="53" y="160"/>
                      <a:pt x="132" y="71"/>
                      <a:pt x="248" y="71"/>
                    </a:cubicBezTo>
                    <a:close/>
                    <a:moveTo>
                      <a:pt x="425" y="98"/>
                    </a:moveTo>
                    <a:lnTo>
                      <a:pt x="425" y="98"/>
                    </a:lnTo>
                    <a:cubicBezTo>
                      <a:pt x="416" y="115"/>
                      <a:pt x="416" y="133"/>
                      <a:pt x="407" y="151"/>
                    </a:cubicBezTo>
                    <a:cubicBezTo>
                      <a:pt x="433" y="186"/>
                      <a:pt x="442" y="239"/>
                      <a:pt x="442" y="283"/>
                    </a:cubicBezTo>
                    <a:cubicBezTo>
                      <a:pt x="442" y="292"/>
                      <a:pt x="442" y="301"/>
                      <a:pt x="442" y="310"/>
                    </a:cubicBezTo>
                    <a:cubicBezTo>
                      <a:pt x="442" y="319"/>
                      <a:pt x="451" y="336"/>
                      <a:pt x="469" y="336"/>
                    </a:cubicBezTo>
                    <a:lnTo>
                      <a:pt x="469" y="336"/>
                    </a:lnTo>
                    <a:cubicBezTo>
                      <a:pt x="478" y="336"/>
                      <a:pt x="496" y="327"/>
                      <a:pt x="496" y="310"/>
                    </a:cubicBezTo>
                    <a:cubicBezTo>
                      <a:pt x="496" y="301"/>
                      <a:pt x="496" y="292"/>
                      <a:pt x="496" y="283"/>
                    </a:cubicBezTo>
                    <a:cubicBezTo>
                      <a:pt x="496" y="213"/>
                      <a:pt x="469" y="151"/>
                      <a:pt x="425" y="98"/>
                    </a:cubicBezTo>
                    <a:close/>
                  </a:path>
                </a:pathLst>
              </a:custGeom>
              <a:solidFill>
                <a:schemeClr val="bg1"/>
              </a:solidFill>
              <a:ln>
                <a:noFill/>
              </a:ln>
              <a:effectLst/>
            </p:spPr>
            <p:txBody>
              <a:bodyPr wrap="none" anchor="ctr"/>
              <a:lstStyle/>
              <a:p>
                <a:endParaRPr lang="en-US" dirty="0">
                  <a:latin typeface="Calibri Light" panose="020F0302020204030204"/>
                </a:endParaRPr>
              </a:p>
            </p:txBody>
          </p:sp>
        </p:grpSp>
        <p:grpSp>
          <p:nvGrpSpPr>
            <p:cNvPr id="34" name="Group 83"/>
            <p:cNvGrpSpPr/>
            <p:nvPr/>
          </p:nvGrpSpPr>
          <p:grpSpPr>
            <a:xfrm>
              <a:off x="5688649" y="2633724"/>
              <a:ext cx="1858718" cy="1064750"/>
              <a:chOff x="3913901" y="5865040"/>
              <a:chExt cx="3322518" cy="1730427"/>
            </a:xfrm>
          </p:grpSpPr>
          <p:cxnSp>
            <p:nvCxnSpPr>
              <p:cNvPr id="46" name="直接连接符 84"/>
              <p:cNvCxnSpPr/>
              <p:nvPr/>
            </p:nvCxnSpPr>
            <p:spPr>
              <a:xfrm flipV="1">
                <a:off x="5664989" y="6731856"/>
                <a:ext cx="1571430" cy="1"/>
              </a:xfrm>
              <a:prstGeom prst="line">
                <a:avLst/>
              </a:prstGeom>
              <a:noFill/>
              <a:ln w="38100">
                <a:solidFill>
                  <a:schemeClr val="tx1"/>
                </a:solidFill>
                <a:tailEnd type="oval"/>
              </a:ln>
            </p:spPr>
            <p:style>
              <a:lnRef idx="2">
                <a:schemeClr val="accent1">
                  <a:shade val="50000"/>
                </a:schemeClr>
              </a:lnRef>
              <a:fillRef idx="1">
                <a:schemeClr val="accent1"/>
              </a:fillRef>
              <a:effectRef idx="0">
                <a:schemeClr val="accent1"/>
              </a:effectRef>
              <a:fontRef idx="minor">
                <a:schemeClr val="lt1"/>
              </a:fontRef>
            </p:style>
          </p:cxnSp>
          <p:sp>
            <p:nvSpPr>
              <p:cNvPr id="47" name="弧形 85"/>
              <p:cNvSpPr/>
              <p:nvPr/>
            </p:nvSpPr>
            <p:spPr>
              <a:xfrm rot="16200000">
                <a:off x="3913901" y="5865040"/>
                <a:ext cx="1730427" cy="1730428"/>
              </a:xfrm>
              <a:prstGeom prst="arc">
                <a:avLst>
                  <a:gd name="adj1" fmla="val 2657162"/>
                  <a:gd name="adj2" fmla="val 8176062"/>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40">
                  <a:latin typeface="Calibri Light" panose="020F0302020204030204"/>
                </a:endParaRPr>
              </a:p>
            </p:txBody>
          </p:sp>
        </p:grpSp>
        <p:grpSp>
          <p:nvGrpSpPr>
            <p:cNvPr id="36" name="Group 104"/>
            <p:cNvGrpSpPr/>
            <p:nvPr/>
          </p:nvGrpSpPr>
          <p:grpSpPr>
            <a:xfrm>
              <a:off x="1621102" y="2633724"/>
              <a:ext cx="1858718" cy="1064750"/>
              <a:chOff x="3913901" y="5865040"/>
              <a:chExt cx="3322518" cy="1730427"/>
            </a:xfrm>
          </p:grpSpPr>
          <p:cxnSp>
            <p:nvCxnSpPr>
              <p:cNvPr id="42" name="直接连接符 84"/>
              <p:cNvCxnSpPr/>
              <p:nvPr/>
            </p:nvCxnSpPr>
            <p:spPr>
              <a:xfrm flipV="1">
                <a:off x="5664989" y="6731856"/>
                <a:ext cx="1571430" cy="1"/>
              </a:xfrm>
              <a:prstGeom prst="line">
                <a:avLst/>
              </a:prstGeom>
              <a:noFill/>
              <a:ln w="38100">
                <a:solidFill>
                  <a:schemeClr val="tx1"/>
                </a:solidFill>
                <a:tailEnd type="oval"/>
              </a:ln>
            </p:spPr>
            <p:style>
              <a:lnRef idx="2">
                <a:schemeClr val="accent1">
                  <a:shade val="50000"/>
                </a:schemeClr>
              </a:lnRef>
              <a:fillRef idx="1">
                <a:schemeClr val="accent1"/>
              </a:fillRef>
              <a:effectRef idx="0">
                <a:schemeClr val="accent1"/>
              </a:effectRef>
              <a:fontRef idx="minor">
                <a:schemeClr val="lt1"/>
              </a:fontRef>
            </p:style>
          </p:cxnSp>
          <p:sp>
            <p:nvSpPr>
              <p:cNvPr id="43" name="弧形 85"/>
              <p:cNvSpPr/>
              <p:nvPr/>
            </p:nvSpPr>
            <p:spPr>
              <a:xfrm rot="16200000">
                <a:off x="3913901" y="5865040"/>
                <a:ext cx="1730427" cy="1730428"/>
              </a:xfrm>
              <a:prstGeom prst="arc">
                <a:avLst>
                  <a:gd name="adj1" fmla="val 2657162"/>
                  <a:gd name="adj2" fmla="val 8176062"/>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40">
                  <a:latin typeface="Calibri Light" panose="020F0302020204030204"/>
                </a:endParaRPr>
              </a:p>
            </p:txBody>
          </p:sp>
        </p:grpSp>
      </p:grpSp>
      <p:sp>
        <p:nvSpPr>
          <p:cNvPr id="5" name="矩形 4"/>
          <p:cNvSpPr/>
          <p:nvPr/>
        </p:nvSpPr>
        <p:spPr>
          <a:xfrm>
            <a:off x="2639272" y="2457766"/>
            <a:ext cx="1979494" cy="72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zh-CN" altLang="en-US" dirty="0">
                <a:solidFill>
                  <a:schemeClr val="tx1"/>
                </a:solidFill>
                <a:latin typeface="微软雅黑" panose="020B0503020204020204" pitchFamily="34" charset="-122"/>
                <a:ea typeface="微软雅黑" panose="020B0503020204020204" pitchFamily="34" charset="-122"/>
              </a:rPr>
              <a:t>承兑</a:t>
            </a:r>
            <a:r>
              <a:rPr lang="en-US" altLang="zh-CN" dirty="0">
                <a:solidFill>
                  <a:schemeClr val="tx1"/>
                </a:solidFill>
                <a:latin typeface="微软雅黑" panose="020B0503020204020204" pitchFamily="34" charset="-122"/>
                <a:ea typeface="微软雅黑" panose="020B0503020204020204" pitchFamily="34" charset="-122"/>
              </a:rPr>
              <a:t>/</a:t>
            </a:r>
            <a:r>
              <a:rPr lang="zh-CN" altLang="en-US" dirty="0">
                <a:solidFill>
                  <a:schemeClr val="tx1"/>
                </a:solidFill>
                <a:latin typeface="微软雅黑" panose="020B0503020204020204" pitchFamily="34" charset="-122"/>
                <a:ea typeface="微软雅黑" panose="020B0503020204020204" pitchFamily="34" charset="-122"/>
              </a:rPr>
              <a:t>质押</a:t>
            </a:r>
            <a:r>
              <a:rPr lang="en-US" altLang="zh-CN" dirty="0">
                <a:solidFill>
                  <a:schemeClr val="tx1"/>
                </a:solidFill>
                <a:latin typeface="微软雅黑" panose="020B0503020204020204" pitchFamily="34" charset="-122"/>
                <a:ea typeface="微软雅黑" panose="020B0503020204020204" pitchFamily="34" charset="-122"/>
              </a:rPr>
              <a:t>/</a:t>
            </a:r>
            <a:r>
              <a:rPr lang="zh-CN" altLang="en-US" dirty="0">
                <a:solidFill>
                  <a:schemeClr val="tx1"/>
                </a:solidFill>
                <a:latin typeface="微软雅黑" panose="020B0503020204020204" pitchFamily="34" charset="-122"/>
                <a:ea typeface="微软雅黑" panose="020B0503020204020204" pitchFamily="34" charset="-122"/>
              </a:rPr>
              <a:t>保证</a:t>
            </a:r>
          </a:p>
        </p:txBody>
      </p:sp>
      <p:sp>
        <p:nvSpPr>
          <p:cNvPr id="66" name="矩形 65"/>
          <p:cNvSpPr/>
          <p:nvPr/>
        </p:nvSpPr>
        <p:spPr>
          <a:xfrm>
            <a:off x="4696926" y="2457766"/>
            <a:ext cx="1979494" cy="72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zh-CN" altLang="en-US" dirty="0">
                <a:solidFill>
                  <a:schemeClr val="tx1"/>
                </a:solidFill>
                <a:latin typeface="微软雅黑" panose="020B0503020204020204" pitchFamily="34" charset="-122"/>
                <a:ea typeface="微软雅黑" panose="020B0503020204020204" pitchFamily="34" charset="-122"/>
              </a:rPr>
              <a:t>贴现</a:t>
            </a:r>
          </a:p>
        </p:txBody>
      </p:sp>
      <p:sp>
        <p:nvSpPr>
          <p:cNvPr id="67" name="矩形 66"/>
          <p:cNvSpPr/>
          <p:nvPr/>
        </p:nvSpPr>
        <p:spPr>
          <a:xfrm>
            <a:off x="6754580" y="2457766"/>
            <a:ext cx="1979494" cy="72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zh-CN" altLang="en-US" dirty="0">
                <a:solidFill>
                  <a:schemeClr val="tx1"/>
                </a:solidFill>
                <a:latin typeface="微软雅黑" panose="020B0503020204020204" pitchFamily="34" charset="-122"/>
                <a:ea typeface="微软雅黑" panose="020B0503020204020204" pitchFamily="34" charset="-122"/>
              </a:rPr>
              <a:t>转贴现</a:t>
            </a:r>
            <a:r>
              <a:rPr lang="en-US" altLang="zh-CN" dirty="0" smtClean="0">
                <a:solidFill>
                  <a:schemeClr val="tx1"/>
                </a:solidFill>
                <a:latin typeface="微软雅黑" panose="020B0503020204020204" pitchFamily="34" charset="-122"/>
                <a:ea typeface="微软雅黑" panose="020B0503020204020204" pitchFamily="34" charset="-122"/>
              </a:rPr>
              <a:t>/</a:t>
            </a:r>
            <a:r>
              <a:rPr lang="zh-CN" altLang="en-US" dirty="0" smtClean="0">
                <a:solidFill>
                  <a:schemeClr val="tx1"/>
                </a:solidFill>
                <a:latin typeface="微软雅黑" panose="020B0503020204020204" pitchFamily="34" charset="-122"/>
                <a:ea typeface="微软雅黑" panose="020B0503020204020204" pitchFamily="34" charset="-122"/>
              </a:rPr>
              <a:t>回</a:t>
            </a:r>
            <a:r>
              <a:rPr lang="zh-CN" altLang="en-US" dirty="0">
                <a:solidFill>
                  <a:schemeClr val="tx1"/>
                </a:solidFill>
                <a:latin typeface="微软雅黑" panose="020B0503020204020204" pitchFamily="34" charset="-122"/>
                <a:ea typeface="微软雅黑" panose="020B0503020204020204" pitchFamily="34" charset="-122"/>
              </a:rPr>
              <a:t>购</a:t>
            </a:r>
          </a:p>
        </p:txBody>
      </p:sp>
      <p:sp>
        <p:nvSpPr>
          <p:cNvPr id="68" name="矩形 67"/>
          <p:cNvSpPr/>
          <p:nvPr/>
        </p:nvSpPr>
        <p:spPr>
          <a:xfrm>
            <a:off x="8812235" y="2457766"/>
            <a:ext cx="1979494" cy="72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zh-CN" altLang="en-US" dirty="0">
                <a:solidFill>
                  <a:schemeClr val="tx1"/>
                </a:solidFill>
                <a:latin typeface="微软雅黑" panose="020B0503020204020204" pitchFamily="34" charset="-122"/>
                <a:ea typeface="微软雅黑" panose="020B0503020204020204" pitchFamily="34" charset="-122"/>
              </a:rPr>
              <a:t>托收</a:t>
            </a:r>
            <a:r>
              <a:rPr lang="en-US" altLang="zh-CN" dirty="0">
                <a:solidFill>
                  <a:schemeClr val="tx1"/>
                </a:solidFill>
                <a:latin typeface="微软雅黑" panose="020B0503020204020204" pitchFamily="34" charset="-122"/>
                <a:ea typeface="微软雅黑" panose="020B0503020204020204" pitchFamily="34" charset="-122"/>
              </a:rPr>
              <a:t>/</a:t>
            </a:r>
            <a:r>
              <a:rPr lang="zh-CN" altLang="en-US" dirty="0">
                <a:solidFill>
                  <a:schemeClr val="tx1"/>
                </a:solidFill>
                <a:latin typeface="微软雅黑" panose="020B0503020204020204" pitchFamily="34" charset="-122"/>
                <a:ea typeface="微软雅黑" panose="020B0503020204020204" pitchFamily="34" charset="-122"/>
              </a:rPr>
              <a:t>追索</a:t>
            </a:r>
          </a:p>
        </p:txBody>
      </p:sp>
      <p:sp>
        <p:nvSpPr>
          <p:cNvPr id="69" name="矩形 68"/>
          <p:cNvSpPr/>
          <p:nvPr/>
        </p:nvSpPr>
        <p:spPr>
          <a:xfrm>
            <a:off x="2623269" y="3789914"/>
            <a:ext cx="1979494" cy="72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zh-CN" altLang="en-US" dirty="0">
                <a:solidFill>
                  <a:schemeClr val="tx1"/>
                </a:solidFill>
                <a:latin typeface="微软雅黑" panose="020B0503020204020204" pitchFamily="34" charset="-122"/>
                <a:ea typeface="微软雅黑" panose="020B0503020204020204" pitchFamily="34" charset="-122"/>
              </a:rPr>
              <a:t>票据信息登记</a:t>
            </a:r>
          </a:p>
        </p:txBody>
      </p:sp>
      <p:sp>
        <p:nvSpPr>
          <p:cNvPr id="70" name="矩形 69"/>
          <p:cNvSpPr/>
          <p:nvPr/>
        </p:nvSpPr>
        <p:spPr>
          <a:xfrm>
            <a:off x="4680923" y="3789914"/>
            <a:ext cx="1979494" cy="72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zh-CN" altLang="en-US" dirty="0">
                <a:solidFill>
                  <a:schemeClr val="tx1"/>
                </a:solidFill>
                <a:latin typeface="微软雅黑" panose="020B0503020204020204" pitchFamily="34" charset="-122"/>
                <a:ea typeface="微软雅黑" panose="020B0503020204020204" pitchFamily="34" charset="-122"/>
              </a:rPr>
              <a:t>初始权属登记</a:t>
            </a:r>
            <a:r>
              <a:rPr lang="en-US" altLang="zh-CN" dirty="0">
                <a:solidFill>
                  <a:schemeClr val="tx1"/>
                </a:solidFill>
                <a:latin typeface="微软雅黑" panose="020B0503020204020204" pitchFamily="34" charset="-122"/>
                <a:ea typeface="微软雅黑" panose="020B0503020204020204" pitchFamily="34" charset="-122"/>
              </a:rPr>
              <a:t>/</a:t>
            </a:r>
          </a:p>
          <a:p>
            <a:pPr lvl="0" algn="ctr"/>
            <a:r>
              <a:rPr lang="zh-CN" altLang="en-US" dirty="0">
                <a:solidFill>
                  <a:schemeClr val="tx1"/>
                </a:solidFill>
                <a:latin typeface="微软雅黑" panose="020B0503020204020204" pitchFamily="34" charset="-122"/>
                <a:ea typeface="微软雅黑" panose="020B0503020204020204" pitchFamily="34" charset="-122"/>
              </a:rPr>
              <a:t>付款确认</a:t>
            </a:r>
            <a:r>
              <a:rPr lang="en-US" altLang="zh-CN" dirty="0">
                <a:solidFill>
                  <a:schemeClr val="tx1"/>
                </a:solidFill>
                <a:latin typeface="微软雅黑" panose="020B0503020204020204" pitchFamily="34" charset="-122"/>
                <a:ea typeface="微软雅黑" panose="020B0503020204020204" pitchFamily="34" charset="-122"/>
              </a:rPr>
              <a:t>/</a:t>
            </a:r>
          </a:p>
          <a:p>
            <a:pPr lvl="0" algn="ctr"/>
            <a:r>
              <a:rPr lang="zh-CN" altLang="en-US" dirty="0">
                <a:solidFill>
                  <a:schemeClr val="tx1"/>
                </a:solidFill>
                <a:latin typeface="微软雅黑" panose="020B0503020204020204" pitchFamily="34" charset="-122"/>
                <a:ea typeface="微软雅黑" panose="020B0503020204020204" pitchFamily="34" charset="-122"/>
              </a:rPr>
              <a:t>保证增信</a:t>
            </a:r>
          </a:p>
        </p:txBody>
      </p:sp>
      <p:sp>
        <p:nvSpPr>
          <p:cNvPr id="71" name="矩形 70"/>
          <p:cNvSpPr/>
          <p:nvPr/>
        </p:nvSpPr>
        <p:spPr>
          <a:xfrm>
            <a:off x="6738577" y="3789914"/>
            <a:ext cx="1979494" cy="72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zh-CN" altLang="en-US" dirty="0">
                <a:solidFill>
                  <a:schemeClr val="tx1"/>
                </a:solidFill>
                <a:latin typeface="微软雅黑" panose="020B0503020204020204" pitchFamily="34" charset="-122"/>
                <a:ea typeface="微软雅黑" panose="020B0503020204020204" pitchFamily="34" charset="-122"/>
              </a:rPr>
              <a:t>报价交易</a:t>
            </a:r>
            <a:r>
              <a:rPr lang="en-US" altLang="zh-CN" dirty="0">
                <a:solidFill>
                  <a:schemeClr val="tx1"/>
                </a:solidFill>
                <a:latin typeface="微软雅黑" panose="020B0503020204020204" pitchFamily="34" charset="-122"/>
                <a:ea typeface="微软雅黑" panose="020B0503020204020204" pitchFamily="34" charset="-122"/>
              </a:rPr>
              <a:t>/</a:t>
            </a:r>
          </a:p>
          <a:p>
            <a:pPr lvl="0" algn="ctr"/>
            <a:r>
              <a:rPr lang="zh-CN" altLang="en-US" dirty="0">
                <a:solidFill>
                  <a:schemeClr val="tx1"/>
                </a:solidFill>
                <a:latin typeface="微软雅黑" panose="020B0503020204020204" pitchFamily="34" charset="-122"/>
                <a:ea typeface="微软雅黑" panose="020B0503020204020204" pitchFamily="34" charset="-122"/>
              </a:rPr>
              <a:t>登记托管</a:t>
            </a:r>
            <a:r>
              <a:rPr lang="en-US" altLang="zh-CN" dirty="0">
                <a:solidFill>
                  <a:schemeClr val="tx1"/>
                </a:solidFill>
                <a:latin typeface="微软雅黑" panose="020B0503020204020204" pitchFamily="34" charset="-122"/>
                <a:ea typeface="微软雅黑" panose="020B0503020204020204" pitchFamily="34" charset="-122"/>
              </a:rPr>
              <a:t>/</a:t>
            </a:r>
          </a:p>
          <a:p>
            <a:pPr lvl="0" algn="ctr"/>
            <a:r>
              <a:rPr lang="zh-CN" altLang="en-US" dirty="0">
                <a:solidFill>
                  <a:schemeClr val="tx1"/>
                </a:solidFill>
                <a:latin typeface="微软雅黑" panose="020B0503020204020204" pitchFamily="34" charset="-122"/>
                <a:ea typeface="微软雅黑" panose="020B0503020204020204" pitchFamily="34" charset="-122"/>
              </a:rPr>
              <a:t>清算结算</a:t>
            </a:r>
          </a:p>
        </p:txBody>
      </p:sp>
      <p:sp>
        <p:nvSpPr>
          <p:cNvPr id="72" name="矩形 71"/>
          <p:cNvSpPr/>
          <p:nvPr/>
        </p:nvSpPr>
        <p:spPr>
          <a:xfrm>
            <a:off x="8796232" y="3789914"/>
            <a:ext cx="1979494" cy="72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zh-CN" altLang="en-US" dirty="0">
                <a:solidFill>
                  <a:schemeClr val="tx1"/>
                </a:solidFill>
                <a:latin typeface="微软雅黑" panose="020B0503020204020204" pitchFamily="34" charset="-122"/>
                <a:ea typeface="微软雅黑" panose="020B0503020204020204" pitchFamily="34" charset="-122"/>
              </a:rPr>
              <a:t>提示付款</a:t>
            </a:r>
            <a:r>
              <a:rPr lang="en-US" altLang="zh-CN" dirty="0">
                <a:solidFill>
                  <a:schemeClr val="tx1"/>
                </a:solidFill>
                <a:latin typeface="微软雅黑" panose="020B0503020204020204" pitchFamily="34" charset="-122"/>
                <a:ea typeface="微软雅黑" panose="020B0503020204020204" pitchFamily="34" charset="-122"/>
              </a:rPr>
              <a:t>/</a:t>
            </a:r>
          </a:p>
          <a:p>
            <a:pPr lvl="0" algn="ctr"/>
            <a:r>
              <a:rPr lang="zh-CN" altLang="en-US" dirty="0">
                <a:solidFill>
                  <a:schemeClr val="tx1"/>
                </a:solidFill>
                <a:latin typeface="微软雅黑" panose="020B0503020204020204" pitchFamily="34" charset="-122"/>
                <a:ea typeface="微软雅黑" panose="020B0503020204020204" pitchFamily="34" charset="-122"/>
              </a:rPr>
              <a:t>追索</a:t>
            </a:r>
          </a:p>
        </p:txBody>
      </p:sp>
      <p:sp>
        <p:nvSpPr>
          <p:cNvPr id="73" name="矩形 72"/>
          <p:cNvSpPr/>
          <p:nvPr/>
        </p:nvSpPr>
        <p:spPr>
          <a:xfrm>
            <a:off x="2602818" y="5194070"/>
            <a:ext cx="1979494" cy="72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zh-CN" altLang="en-US" dirty="0">
                <a:solidFill>
                  <a:schemeClr val="tx1"/>
                </a:solidFill>
                <a:latin typeface="微软雅黑" panose="020B0503020204020204" pitchFamily="34" charset="-122"/>
                <a:ea typeface="微软雅黑" panose="020B0503020204020204" pitchFamily="34" charset="-122"/>
              </a:rPr>
              <a:t>承兑行</a:t>
            </a:r>
            <a:r>
              <a:rPr lang="en-US" altLang="zh-CN" dirty="0">
                <a:solidFill>
                  <a:schemeClr val="tx1"/>
                </a:solidFill>
                <a:latin typeface="微软雅黑" panose="020B0503020204020204" pitchFamily="34" charset="-122"/>
                <a:ea typeface="微软雅黑" panose="020B0503020204020204" pitchFamily="34" charset="-122"/>
              </a:rPr>
              <a:t>/</a:t>
            </a:r>
            <a:r>
              <a:rPr lang="zh-CN" altLang="en-US" dirty="0">
                <a:solidFill>
                  <a:schemeClr val="tx1"/>
                </a:solidFill>
                <a:latin typeface="微软雅黑" panose="020B0503020204020204" pitchFamily="34" charset="-122"/>
                <a:ea typeface="微软雅黑" panose="020B0503020204020204" pitchFamily="34" charset="-122"/>
              </a:rPr>
              <a:t>质权行</a:t>
            </a:r>
            <a:r>
              <a:rPr lang="en-US" altLang="zh-CN" dirty="0">
                <a:solidFill>
                  <a:schemeClr val="tx1"/>
                </a:solidFill>
                <a:latin typeface="微软雅黑" panose="020B0503020204020204" pitchFamily="34" charset="-122"/>
                <a:ea typeface="微软雅黑" panose="020B0503020204020204" pitchFamily="34" charset="-122"/>
              </a:rPr>
              <a:t>/</a:t>
            </a:r>
            <a:r>
              <a:rPr lang="zh-CN" altLang="en-US" dirty="0">
                <a:solidFill>
                  <a:schemeClr val="tx1"/>
                </a:solidFill>
                <a:latin typeface="微软雅黑" panose="020B0503020204020204" pitchFamily="34" charset="-122"/>
                <a:ea typeface="微软雅黑" panose="020B0503020204020204" pitchFamily="34" charset="-122"/>
              </a:rPr>
              <a:t>保证行</a:t>
            </a:r>
          </a:p>
        </p:txBody>
      </p:sp>
      <p:sp>
        <p:nvSpPr>
          <p:cNvPr id="74" name="矩形 73"/>
          <p:cNvSpPr/>
          <p:nvPr/>
        </p:nvSpPr>
        <p:spPr>
          <a:xfrm>
            <a:off x="4660472" y="5194070"/>
            <a:ext cx="1979494" cy="72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zh-CN" altLang="en-US" dirty="0">
                <a:solidFill>
                  <a:schemeClr val="tx1"/>
                </a:solidFill>
                <a:latin typeface="微软雅黑" panose="020B0503020204020204" pitchFamily="34" charset="-122"/>
                <a:ea typeface="微软雅黑" panose="020B0503020204020204" pitchFamily="34" charset="-122"/>
              </a:rPr>
              <a:t>贴现人</a:t>
            </a:r>
            <a:r>
              <a:rPr lang="en-US" altLang="zh-CN" dirty="0">
                <a:solidFill>
                  <a:schemeClr val="tx1"/>
                </a:solidFill>
                <a:latin typeface="微软雅黑" panose="020B0503020204020204" pitchFamily="34" charset="-122"/>
                <a:ea typeface="微软雅黑" panose="020B0503020204020204" pitchFamily="34" charset="-122"/>
              </a:rPr>
              <a:t>/</a:t>
            </a:r>
            <a:r>
              <a:rPr lang="zh-CN" altLang="en-US" dirty="0">
                <a:solidFill>
                  <a:schemeClr val="tx1"/>
                </a:solidFill>
                <a:latin typeface="微软雅黑" panose="020B0503020204020204" pitchFamily="34" charset="-122"/>
                <a:ea typeface="微软雅黑" panose="020B0503020204020204" pitchFamily="34" charset="-122"/>
              </a:rPr>
              <a:t>承兑行</a:t>
            </a:r>
            <a:r>
              <a:rPr lang="en-US" altLang="zh-CN" dirty="0">
                <a:solidFill>
                  <a:schemeClr val="tx1"/>
                </a:solidFill>
                <a:latin typeface="微软雅黑" panose="020B0503020204020204" pitchFamily="34" charset="-122"/>
                <a:ea typeface="微软雅黑" panose="020B0503020204020204" pitchFamily="34" charset="-122"/>
              </a:rPr>
              <a:t>/</a:t>
            </a:r>
            <a:r>
              <a:rPr lang="zh-CN" altLang="en-US" dirty="0">
                <a:solidFill>
                  <a:schemeClr val="tx1"/>
                </a:solidFill>
                <a:latin typeface="微软雅黑" panose="020B0503020204020204" pitchFamily="34" charset="-122"/>
                <a:ea typeface="微软雅黑" panose="020B0503020204020204" pitchFamily="34" charset="-122"/>
              </a:rPr>
              <a:t>保证增信行</a:t>
            </a:r>
          </a:p>
        </p:txBody>
      </p:sp>
      <p:sp>
        <p:nvSpPr>
          <p:cNvPr id="75" name="矩形 74"/>
          <p:cNvSpPr/>
          <p:nvPr/>
        </p:nvSpPr>
        <p:spPr>
          <a:xfrm>
            <a:off x="6718126" y="5194070"/>
            <a:ext cx="1979494" cy="72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zh-CN" altLang="en-US" dirty="0">
                <a:solidFill>
                  <a:schemeClr val="tx1"/>
                </a:solidFill>
                <a:latin typeface="微软雅黑" panose="020B0503020204020204" pitchFamily="34" charset="-122"/>
                <a:ea typeface="微软雅黑" panose="020B0503020204020204" pitchFamily="34" charset="-122"/>
              </a:rPr>
              <a:t>交易成员</a:t>
            </a:r>
          </a:p>
        </p:txBody>
      </p:sp>
      <p:sp>
        <p:nvSpPr>
          <p:cNvPr id="76" name="矩形 75"/>
          <p:cNvSpPr/>
          <p:nvPr/>
        </p:nvSpPr>
        <p:spPr>
          <a:xfrm>
            <a:off x="8775780" y="5194070"/>
            <a:ext cx="2071783" cy="72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zh-CN" altLang="en-US" dirty="0">
                <a:solidFill>
                  <a:schemeClr val="tx1"/>
                </a:solidFill>
                <a:latin typeface="微软雅黑" panose="020B0503020204020204" pitchFamily="34" charset="-122"/>
                <a:ea typeface="微软雅黑" panose="020B0503020204020204" pitchFamily="34" charset="-122"/>
              </a:rPr>
              <a:t>持票人</a:t>
            </a:r>
            <a:r>
              <a:rPr lang="en-US" altLang="zh-CN" dirty="0">
                <a:solidFill>
                  <a:schemeClr val="tx1"/>
                </a:solidFill>
                <a:latin typeface="微软雅黑" panose="020B0503020204020204" pitchFamily="34" charset="-122"/>
                <a:ea typeface="微软雅黑" panose="020B0503020204020204" pitchFamily="34" charset="-122"/>
              </a:rPr>
              <a:t>/</a:t>
            </a:r>
            <a:r>
              <a:rPr lang="zh-CN" altLang="en-US" dirty="0">
                <a:solidFill>
                  <a:schemeClr val="tx1"/>
                </a:solidFill>
                <a:latin typeface="微软雅黑" panose="020B0503020204020204" pitchFamily="34" charset="-122"/>
                <a:ea typeface="微软雅黑" panose="020B0503020204020204" pitchFamily="34" charset="-122"/>
              </a:rPr>
              <a:t>承兑行</a:t>
            </a:r>
            <a:r>
              <a:rPr lang="en-US" altLang="zh-CN" dirty="0">
                <a:solidFill>
                  <a:schemeClr val="tx1"/>
                </a:solidFill>
                <a:latin typeface="微软雅黑" panose="020B0503020204020204" pitchFamily="34" charset="-122"/>
                <a:ea typeface="微软雅黑" panose="020B0503020204020204" pitchFamily="34" charset="-122"/>
              </a:rPr>
              <a:t>/</a:t>
            </a:r>
            <a:r>
              <a:rPr lang="zh-CN" altLang="en-US" dirty="0">
                <a:solidFill>
                  <a:schemeClr val="tx1"/>
                </a:solidFill>
                <a:latin typeface="微软雅黑" panose="020B0503020204020204" pitchFamily="34" charset="-122"/>
                <a:ea typeface="微软雅黑" panose="020B0503020204020204" pitchFamily="34" charset="-122"/>
              </a:rPr>
              <a:t>贴现人</a:t>
            </a:r>
            <a:r>
              <a:rPr lang="en-US" altLang="zh-CN" dirty="0">
                <a:solidFill>
                  <a:schemeClr val="tx1"/>
                </a:solidFill>
                <a:latin typeface="微软雅黑" panose="020B0503020204020204" pitchFamily="34" charset="-122"/>
                <a:ea typeface="微软雅黑" panose="020B0503020204020204" pitchFamily="34" charset="-122"/>
              </a:rPr>
              <a:t>/</a:t>
            </a:r>
            <a:r>
              <a:rPr lang="zh-CN" altLang="en-US" dirty="0">
                <a:solidFill>
                  <a:schemeClr val="tx1"/>
                </a:solidFill>
                <a:latin typeface="微软雅黑" panose="020B0503020204020204" pitchFamily="34" charset="-122"/>
                <a:ea typeface="微软雅黑" panose="020B0503020204020204" pitchFamily="34" charset="-122"/>
              </a:rPr>
              <a:t>保证增信行</a:t>
            </a:r>
          </a:p>
        </p:txBody>
      </p:sp>
      <p:cxnSp>
        <p:nvCxnSpPr>
          <p:cNvPr id="7" name="直接连接符 6"/>
          <p:cNvCxnSpPr/>
          <p:nvPr/>
        </p:nvCxnSpPr>
        <p:spPr>
          <a:xfrm>
            <a:off x="2602818" y="3465798"/>
            <a:ext cx="8108239" cy="0"/>
          </a:xfrm>
          <a:prstGeom prst="line">
            <a:avLst/>
          </a:prstGeom>
          <a:ln w="57150">
            <a:solidFill>
              <a:srgbClr val="002060"/>
            </a:solidFill>
            <a:prstDash val="sysDot"/>
          </a:ln>
        </p:spPr>
        <p:style>
          <a:lnRef idx="3">
            <a:schemeClr val="accent1"/>
          </a:lnRef>
          <a:fillRef idx="0">
            <a:schemeClr val="accent1"/>
          </a:fillRef>
          <a:effectRef idx="2">
            <a:schemeClr val="accent1"/>
          </a:effectRef>
          <a:fontRef idx="minor">
            <a:schemeClr val="tx1"/>
          </a:fontRef>
        </p:style>
      </p:cxnSp>
      <p:cxnSp>
        <p:nvCxnSpPr>
          <p:cNvPr id="77" name="直接连接符 76"/>
          <p:cNvCxnSpPr/>
          <p:nvPr/>
        </p:nvCxnSpPr>
        <p:spPr>
          <a:xfrm>
            <a:off x="2487467" y="4905958"/>
            <a:ext cx="8108239" cy="0"/>
          </a:xfrm>
          <a:prstGeom prst="line">
            <a:avLst/>
          </a:prstGeom>
          <a:ln w="57150">
            <a:solidFill>
              <a:srgbClr val="002060"/>
            </a:solidFill>
            <a:prstDash val="sysDot"/>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7835915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日期占位符 3"/>
          <p:cNvSpPr>
            <a:spLocks noGrp="1"/>
          </p:cNvSpPr>
          <p:nvPr>
            <p:ph type="dt" sz="quarter" idx="10"/>
          </p:nvPr>
        </p:nvSpPr>
        <p:spPr/>
        <p:txBody>
          <a:bodyPr/>
          <a:lstStyle/>
          <a:p>
            <a:pPr>
              <a:defRPr/>
            </a:pPr>
            <a:fld id="{7159EAC3-0127-4ACF-9E22-E2734FA512C7}" type="datetime1">
              <a:rPr lang="zh-CN" altLang="en-US"/>
              <a:pPr>
                <a:defRPr/>
              </a:pPr>
              <a:t>2018/7/19</a:t>
            </a:fld>
            <a:endParaRPr lang="zh-CN" altLang="en-US" sz="2200">
              <a:solidFill>
                <a:schemeClr val="tx1"/>
              </a:solidFill>
            </a:endParaRPr>
          </a:p>
        </p:txBody>
      </p:sp>
      <p:sp>
        <p:nvSpPr>
          <p:cNvPr id="66563" name="矩形 27"/>
          <p:cNvSpPr>
            <a:spLocks noChangeArrowheads="1"/>
          </p:cNvSpPr>
          <p:nvPr/>
        </p:nvSpPr>
        <p:spPr bwMode="auto">
          <a:xfrm>
            <a:off x="10583" y="6276842"/>
            <a:ext cx="12179830" cy="574808"/>
          </a:xfrm>
          <a:prstGeom prst="rect">
            <a:avLst/>
          </a:prstGeom>
          <a:solidFill>
            <a:srgbClr val="002060"/>
          </a:solidFill>
          <a:ln w="9525">
            <a:noFill/>
            <a:miter lim="800000"/>
          </a:ln>
        </p:spPr>
        <p:txBody>
          <a:bodyPr lIns="112864" tIns="56432" rIns="112864" bIns="56432"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66564" name="矩形 28"/>
          <p:cNvSpPr>
            <a:spLocks noChangeArrowheads="1"/>
          </p:cNvSpPr>
          <p:nvPr/>
        </p:nvSpPr>
        <p:spPr bwMode="auto">
          <a:xfrm>
            <a:off x="10583" y="6264139"/>
            <a:ext cx="12179830" cy="125441"/>
          </a:xfrm>
          <a:prstGeom prst="rect">
            <a:avLst/>
          </a:prstGeom>
          <a:solidFill>
            <a:srgbClr val="595959"/>
          </a:solidFill>
          <a:ln w="9525">
            <a:noFill/>
            <a:miter lim="800000"/>
          </a:ln>
        </p:spPr>
        <p:txBody>
          <a:bodyPr lIns="112864" tIns="56432" rIns="112864" bIns="56432"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66565" name="矩形 4"/>
          <p:cNvSpPr>
            <a:spLocks noChangeArrowheads="1"/>
          </p:cNvSpPr>
          <p:nvPr/>
        </p:nvSpPr>
        <p:spPr bwMode="auto">
          <a:xfrm>
            <a:off x="10810527" y="541463"/>
            <a:ext cx="74074" cy="431900"/>
          </a:xfrm>
          <a:prstGeom prst="rect">
            <a:avLst/>
          </a:prstGeom>
          <a:solidFill>
            <a:srgbClr val="002060"/>
          </a:solidFill>
          <a:ln w="9525">
            <a:noFill/>
            <a:miter lim="800000"/>
          </a:ln>
        </p:spPr>
        <p:txBody>
          <a:bodyPr lIns="112864" tIns="56432" rIns="112864" bIns="56432" anchor="ctr"/>
          <a:lstStyle/>
          <a:p>
            <a:pPr algn="ctr"/>
            <a:endParaRPr lang="zh-CN" altLang="zh-CN">
              <a:solidFill>
                <a:srgbClr val="FFFFFF"/>
              </a:solidFill>
              <a:ea typeface="方正兰亭细黑_GBK"/>
              <a:cs typeface="方正兰亭细黑_GBK"/>
            </a:endParaRPr>
          </a:p>
        </p:txBody>
      </p:sp>
      <p:sp>
        <p:nvSpPr>
          <p:cNvPr id="66566" name="矩形 5"/>
          <p:cNvSpPr>
            <a:spLocks noChangeArrowheads="1"/>
          </p:cNvSpPr>
          <p:nvPr/>
        </p:nvSpPr>
        <p:spPr bwMode="auto">
          <a:xfrm>
            <a:off x="10711057" y="744711"/>
            <a:ext cx="63492" cy="225478"/>
          </a:xfrm>
          <a:prstGeom prst="rect">
            <a:avLst/>
          </a:prstGeom>
          <a:solidFill>
            <a:srgbClr val="002060"/>
          </a:solidFill>
          <a:ln w="9525">
            <a:noFill/>
            <a:miter lim="800000"/>
          </a:ln>
        </p:spPr>
        <p:txBody>
          <a:bodyPr lIns="112864" tIns="56432" rIns="112864" bIns="56432" anchor="ctr"/>
          <a:lstStyle/>
          <a:p>
            <a:pPr algn="ctr"/>
            <a:endParaRPr lang="zh-CN" altLang="zh-CN">
              <a:solidFill>
                <a:srgbClr val="FFFFFF"/>
              </a:solidFill>
              <a:ea typeface="方正兰亭细黑_GBK"/>
              <a:cs typeface="方正兰亭细黑_GBK"/>
            </a:endParaRPr>
          </a:p>
        </p:txBody>
      </p:sp>
      <p:grpSp>
        <p:nvGrpSpPr>
          <p:cNvPr id="2" name="Group 9"/>
          <p:cNvGrpSpPr/>
          <p:nvPr/>
        </p:nvGrpSpPr>
        <p:grpSpPr bwMode="auto">
          <a:xfrm>
            <a:off x="335316" y="-179429"/>
            <a:ext cx="8784226" cy="1376682"/>
            <a:chOff x="-210740" y="0"/>
            <a:chExt cx="8785360" cy="1214438"/>
          </a:xfrm>
        </p:grpSpPr>
        <p:grpSp>
          <p:nvGrpSpPr>
            <p:cNvPr id="3" name="Group 10"/>
            <p:cNvGrpSpPr/>
            <p:nvPr/>
          </p:nvGrpSpPr>
          <p:grpSpPr bwMode="auto">
            <a:xfrm>
              <a:off x="-210740" y="0"/>
              <a:ext cx="4432155" cy="1214438"/>
              <a:chOff x="-210726" y="0"/>
              <a:chExt cx="4431857" cy="1217711"/>
            </a:xfrm>
          </p:grpSpPr>
          <p:grpSp>
            <p:nvGrpSpPr>
              <p:cNvPr id="4" name="Group 11"/>
              <p:cNvGrpSpPr/>
              <p:nvPr/>
            </p:nvGrpSpPr>
            <p:grpSpPr bwMode="auto">
              <a:xfrm>
                <a:off x="-210726" y="0"/>
                <a:ext cx="2640349" cy="1217711"/>
                <a:chOff x="-210726" y="0"/>
                <a:chExt cx="2640349" cy="1217711"/>
              </a:xfrm>
            </p:grpSpPr>
            <p:sp>
              <p:nvSpPr>
                <p:cNvPr id="66585" name="椭圆 30"/>
                <p:cNvSpPr>
                  <a:spLocks noChangeArrowheads="1"/>
                </p:cNvSpPr>
                <p:nvPr/>
              </p:nvSpPr>
              <p:spPr bwMode="auto">
                <a:xfrm>
                  <a:off x="-210726" y="618546"/>
                  <a:ext cx="831457" cy="599165"/>
                </a:xfrm>
                <a:prstGeom prst="ellipse">
                  <a:avLst/>
                </a:prstGeom>
                <a:solidFill>
                  <a:srgbClr val="FFC000"/>
                </a:solidFill>
                <a:ln w="9525">
                  <a:noFill/>
                  <a:round/>
                </a:ln>
              </p:spPr>
              <p:txBody>
                <a:bodyPr anchor="ctr"/>
                <a:lstStyle/>
                <a:p>
                  <a:pPr algn="ctr"/>
                  <a:endParaRPr lang="zh-CN" altLang="zh-CN" sz="1400">
                    <a:solidFill>
                      <a:srgbClr val="FFFFFF"/>
                    </a:solidFill>
                    <a:latin typeface="宋体" panose="02010600030101010101" pitchFamily="2" charset="-122"/>
                    <a:sym typeface="宋体" panose="02010600030101010101" pitchFamily="2" charset="-122"/>
                  </a:endParaRPr>
                </a:p>
              </p:txBody>
            </p:sp>
            <p:sp>
              <p:nvSpPr>
                <p:cNvPr id="66586" name="TextBox 31"/>
                <p:cNvSpPr>
                  <a:spLocks noChangeArrowheads="1"/>
                </p:cNvSpPr>
                <p:nvPr/>
              </p:nvSpPr>
              <p:spPr bwMode="auto">
                <a:xfrm>
                  <a:off x="182534" y="0"/>
                  <a:ext cx="2247089" cy="993662"/>
                </a:xfrm>
                <a:prstGeom prst="rect">
                  <a:avLst/>
                </a:prstGeom>
                <a:noFill/>
                <a:ln w="9525">
                  <a:noFill/>
                  <a:miter lim="800000"/>
                </a:ln>
              </p:spPr>
              <p:txBody>
                <a:bodyPr>
                  <a:spAutoFit/>
                </a:bodyPr>
                <a:lstStyle/>
                <a:p>
                  <a:endParaRPr lang="zh-CN" altLang="en-US" sz="6700" dirty="0">
                    <a:solidFill>
                      <a:srgbClr val="000000"/>
                    </a:solidFill>
                    <a:sym typeface="Calibri" panose="020F0502020204030204" pitchFamily="34" charset="0"/>
                  </a:endParaRPr>
                </a:p>
              </p:txBody>
            </p:sp>
          </p:grpSp>
          <p:sp>
            <p:nvSpPr>
              <p:cNvPr id="66584" name="直接连接符 21"/>
              <p:cNvSpPr>
                <a:spLocks noChangeShapeType="1"/>
              </p:cNvSpPr>
              <p:nvPr/>
            </p:nvSpPr>
            <p:spPr bwMode="auto">
              <a:xfrm>
                <a:off x="620731" y="1024061"/>
                <a:ext cx="3600400" cy="1"/>
              </a:xfrm>
              <a:prstGeom prst="line">
                <a:avLst/>
              </a:prstGeom>
              <a:noFill/>
              <a:ln w="19050">
                <a:solidFill>
                  <a:srgbClr val="002060"/>
                </a:solidFill>
                <a:round/>
              </a:ln>
            </p:spPr>
            <p:txBody>
              <a:bodyPr/>
              <a:lstStyle/>
              <a:p>
                <a:endParaRPr lang="zh-CN" altLang="en-US"/>
              </a:p>
            </p:txBody>
          </p:sp>
        </p:grpSp>
        <p:sp>
          <p:nvSpPr>
            <p:cNvPr id="66582" name="TextBox 22"/>
            <p:cNvSpPr>
              <a:spLocks noChangeArrowheads="1"/>
            </p:cNvSpPr>
            <p:nvPr/>
          </p:nvSpPr>
          <p:spPr bwMode="auto">
            <a:xfrm>
              <a:off x="1781314" y="543933"/>
              <a:ext cx="6793306" cy="488709"/>
            </a:xfrm>
            <a:prstGeom prst="rect">
              <a:avLst/>
            </a:prstGeom>
            <a:noFill/>
            <a:ln w="9525">
              <a:noFill/>
              <a:miter lim="800000"/>
            </a:ln>
          </p:spPr>
          <p:txBody>
            <a:bodyPr wrap="square">
              <a:spAutoFit/>
            </a:bodyPr>
            <a:lstStyle/>
            <a:p>
              <a:r>
                <a:rPr lang="zh-CN" altLang="en-US" sz="3000" b="1" dirty="0">
                  <a:solidFill>
                    <a:srgbClr val="262626"/>
                  </a:solidFill>
                  <a:latin typeface="微软雅黑" panose="020B0503020204020204" pitchFamily="34" charset="-122"/>
                  <a:ea typeface="微软雅黑" panose="020B0503020204020204" pitchFamily="34" charset="-122"/>
                  <a:sym typeface="微软雅黑" panose="020B0503020204020204" pitchFamily="34" charset="-122"/>
                </a:rPr>
                <a:t>  再贴现：过渡期安排</a:t>
              </a:r>
              <a:r>
                <a:rPr lang="en-US" altLang="zh-CN" sz="3000" b="1" dirty="0">
                  <a:solidFill>
                    <a:srgbClr val="262626"/>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3000" b="1" dirty="0">
                  <a:solidFill>
                    <a:srgbClr val="262626"/>
                  </a:solidFill>
                  <a:latin typeface="微软雅黑" panose="020B0503020204020204" pitchFamily="34" charset="-122"/>
                  <a:ea typeface="微软雅黑" panose="020B0503020204020204" pitchFamily="34" charset="-122"/>
                  <a:sym typeface="微软雅黑" panose="020B0503020204020204" pitchFamily="34" charset="-122"/>
                </a:rPr>
                <a:t>会员管理</a:t>
              </a:r>
              <a:endParaRPr lang="zh-CN" altLang="en-US" dirty="0"/>
            </a:p>
          </p:txBody>
        </p:sp>
      </p:grpSp>
      <p:sp>
        <p:nvSpPr>
          <p:cNvPr id="66570" name="椭圆 30"/>
          <p:cNvSpPr>
            <a:spLocks noChangeArrowheads="1"/>
          </p:cNvSpPr>
          <p:nvPr/>
        </p:nvSpPr>
        <p:spPr bwMode="auto">
          <a:xfrm>
            <a:off x="10179842" y="441427"/>
            <a:ext cx="950260" cy="755825"/>
          </a:xfrm>
          <a:prstGeom prst="ellipse">
            <a:avLst/>
          </a:prstGeom>
          <a:solidFill>
            <a:srgbClr val="FFC000"/>
          </a:solidFill>
          <a:ln w="9525">
            <a:noFill/>
            <a:round/>
          </a:ln>
        </p:spPr>
        <p:txBody>
          <a:bodyPr lIns="112864" tIns="56432" rIns="112864" bIns="56432" anchor="ctr"/>
          <a:lstStyle/>
          <a:p>
            <a:pPr algn="ctr"/>
            <a:endParaRPr lang="zh-CN" altLang="en-US" sz="1400">
              <a:solidFill>
                <a:srgbClr val="FFFFFF"/>
              </a:solidFill>
              <a:latin typeface="宋体" panose="02010600030101010101" pitchFamily="2" charset="-122"/>
              <a:sym typeface="宋体" panose="02010600030101010101" pitchFamily="2" charset="-122"/>
            </a:endParaRPr>
          </a:p>
        </p:txBody>
      </p:sp>
      <p:sp>
        <p:nvSpPr>
          <p:cNvPr id="66571" name="矩形 3"/>
          <p:cNvSpPr>
            <a:spLocks noChangeArrowheads="1"/>
          </p:cNvSpPr>
          <p:nvPr/>
        </p:nvSpPr>
        <p:spPr bwMode="auto">
          <a:xfrm>
            <a:off x="10727988" y="655790"/>
            <a:ext cx="1271950" cy="431900"/>
          </a:xfrm>
          <a:prstGeom prst="rect">
            <a:avLst/>
          </a:prstGeom>
          <a:solidFill>
            <a:srgbClr val="002060"/>
          </a:solidFill>
          <a:ln w="9525">
            <a:noFill/>
            <a:miter lim="800000"/>
          </a:ln>
        </p:spPr>
        <p:txBody>
          <a:bodyPr lIns="112864" tIns="56432" rIns="112864" bIns="56432" anchor="ctr"/>
          <a:lstStyle/>
          <a:p>
            <a:pPr algn="ctr"/>
            <a:fld id="{D5A29F87-DCCC-4268-ABAF-31CD906B70CB}" type="slidenum">
              <a:rPr lang="zh-CN" altLang="zh-CN" b="1">
                <a:solidFill>
                  <a:srgbClr val="FFFFFF"/>
                </a:solidFill>
                <a:ea typeface="方正兰亭细黑_GBK"/>
                <a:cs typeface="方正兰亭细黑_GBK"/>
              </a:rPr>
              <a:pPr algn="ctr"/>
              <a:t>50</a:t>
            </a:fld>
            <a:endParaRPr lang="zh-CN" altLang="zh-CN" b="1">
              <a:solidFill>
                <a:srgbClr val="FFFFFF"/>
              </a:solidFill>
              <a:ea typeface="方正兰亭细黑_GBK"/>
              <a:cs typeface="方正兰亭细黑_GBK"/>
            </a:endParaRPr>
          </a:p>
        </p:txBody>
      </p:sp>
      <p:sp>
        <p:nvSpPr>
          <p:cNvPr id="26" name="TextBox 31"/>
          <p:cNvSpPr/>
          <p:nvPr/>
        </p:nvSpPr>
        <p:spPr>
          <a:xfrm>
            <a:off x="239318" y="-147626"/>
            <a:ext cx="2559430" cy="1483572"/>
          </a:xfrm>
          <a:prstGeom prst="rect">
            <a:avLst/>
          </a:prstGeom>
          <a:noFill/>
          <a:ln w="9525">
            <a:noFill/>
          </a:ln>
        </p:spPr>
        <p:txBody>
          <a:bodyPr wrap="square" lIns="112864" tIns="56432" rIns="112864" bIns="56432">
            <a:spAutoFit/>
          </a:bodyPr>
          <a:lstStyle/>
          <a:p>
            <a:pPr lvl="0" eaLnBrk="1" hangingPunct="1"/>
            <a:r>
              <a:rPr lang="en-US" altLang="zh-CN" sz="8900" b="1" dirty="0" smtClean="0">
                <a:solidFill>
                  <a:srgbClr val="002060"/>
                </a:solidFill>
                <a:latin typeface="Times New Roman" panose="02020603050405020304" pitchFamily="18" charset="0"/>
                <a:sym typeface="Times New Roman" panose="02020603050405020304" pitchFamily="18" charset="0"/>
              </a:rPr>
              <a:t>1.</a:t>
            </a:r>
            <a:r>
              <a:rPr lang="en-US" altLang="zh-CN" sz="6700" b="1" dirty="0" smtClean="0">
                <a:solidFill>
                  <a:srgbClr val="002060"/>
                </a:solidFill>
                <a:latin typeface="Times New Roman" panose="02020603050405020304" pitchFamily="18" charset="0"/>
                <a:sym typeface="Times New Roman" panose="02020603050405020304" pitchFamily="18" charset="0"/>
              </a:rPr>
              <a:t>11.</a:t>
            </a:r>
            <a:r>
              <a:rPr lang="en-US" altLang="zh-CN" sz="5900" b="1" dirty="0" smtClean="0">
                <a:solidFill>
                  <a:srgbClr val="002060"/>
                </a:solidFill>
                <a:latin typeface="Times New Roman" panose="02020603050405020304" pitchFamily="18" charset="0"/>
                <a:sym typeface="Times New Roman" panose="02020603050405020304" pitchFamily="18" charset="0"/>
              </a:rPr>
              <a:t>2</a:t>
            </a:r>
            <a:endParaRPr lang="zh-CN" altLang="en-US" sz="5900" dirty="0">
              <a:sym typeface="Calibri" panose="020F0502020204030204" pitchFamily="34" charset="0"/>
            </a:endParaRPr>
          </a:p>
        </p:txBody>
      </p:sp>
      <p:sp>
        <p:nvSpPr>
          <p:cNvPr id="27" name="矩形 26"/>
          <p:cNvSpPr/>
          <p:nvPr/>
        </p:nvSpPr>
        <p:spPr>
          <a:xfrm>
            <a:off x="6743278" y="1571622"/>
            <a:ext cx="4572508" cy="1311538"/>
          </a:xfrm>
          <a:prstGeom prst="rect">
            <a:avLst/>
          </a:prstGeom>
        </p:spPr>
        <p:txBody>
          <a:bodyPr wrap="square" lIns="112864" tIns="56432" rIns="112864" bIns="56432">
            <a:spAutoFit/>
          </a:bodyPr>
          <a:lstStyle/>
          <a:p>
            <a:pPr>
              <a:lnSpc>
                <a:spcPct val="150000"/>
              </a:lnSpc>
            </a:pPr>
            <a:r>
              <a:rPr lang="zh-CN" altLang="zh-CN" dirty="0">
                <a:latin typeface="微软雅黑" pitchFamily="34" charset="-122"/>
                <a:ea typeface="微软雅黑" pitchFamily="34" charset="-122"/>
              </a:rPr>
              <a:t>人民银行作为特殊的银行类会员加入票交所。人民银行总行及授权分支机构作为系统参与者加入票交所系统</a:t>
            </a:r>
            <a:r>
              <a:rPr lang="zh-CN" altLang="zh-CN" dirty="0" smtClean="0">
                <a:latin typeface="微软雅黑" pitchFamily="34" charset="-122"/>
                <a:ea typeface="微软雅黑" pitchFamily="34" charset="-122"/>
              </a:rPr>
              <a:t>。</a:t>
            </a:r>
            <a:endParaRPr lang="zh-CN" altLang="zh-CN" dirty="0">
              <a:latin typeface="微软雅黑" pitchFamily="34" charset="-122"/>
              <a:ea typeface="微软雅黑" pitchFamily="34" charset="-122"/>
            </a:endParaRPr>
          </a:p>
        </p:txBody>
      </p:sp>
      <p:grpSp>
        <p:nvGrpSpPr>
          <p:cNvPr id="14" name="组合 13"/>
          <p:cNvGrpSpPr/>
          <p:nvPr/>
        </p:nvGrpSpPr>
        <p:grpSpPr>
          <a:xfrm>
            <a:off x="443542" y="2097646"/>
            <a:ext cx="5656956" cy="3456384"/>
            <a:chOff x="443542" y="2097646"/>
            <a:chExt cx="6503546" cy="2880320"/>
          </a:xfrm>
        </p:grpSpPr>
        <p:grpSp>
          <p:nvGrpSpPr>
            <p:cNvPr id="10" name="组合 9"/>
            <p:cNvGrpSpPr/>
            <p:nvPr/>
          </p:nvGrpSpPr>
          <p:grpSpPr>
            <a:xfrm>
              <a:off x="443542" y="2247800"/>
              <a:ext cx="3694822" cy="2730166"/>
              <a:chOff x="443542" y="1917626"/>
              <a:chExt cx="3995400" cy="2952268"/>
            </a:xfrm>
          </p:grpSpPr>
          <p:sp>
            <p:nvSpPr>
              <p:cNvPr id="5" name="矩形 4"/>
              <p:cNvSpPr/>
              <p:nvPr/>
            </p:nvSpPr>
            <p:spPr>
              <a:xfrm>
                <a:off x="1547515" y="1917626"/>
                <a:ext cx="720000" cy="540000"/>
              </a:xfrm>
              <a:prstGeom prst="rect">
                <a:avLst/>
              </a:prstGeom>
              <a:no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443542" y="3123760"/>
                <a:ext cx="720000" cy="540000"/>
              </a:xfrm>
              <a:prstGeom prst="rect">
                <a:avLst/>
              </a:prstGeom>
              <a:no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2651488" y="3123760"/>
                <a:ext cx="720000" cy="540000"/>
              </a:xfrm>
              <a:prstGeom prst="rect">
                <a:avLst/>
              </a:prstGeom>
              <a:no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1584033" y="4329894"/>
                <a:ext cx="720000" cy="540000"/>
              </a:xfrm>
              <a:prstGeom prst="rect">
                <a:avLst/>
              </a:prstGeom>
              <a:no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a:off x="3718942" y="4329894"/>
                <a:ext cx="720000" cy="540000"/>
              </a:xfrm>
              <a:prstGeom prst="rect">
                <a:avLst/>
              </a:prstGeom>
              <a:no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肘形连接符 6"/>
              <p:cNvCxnSpPr>
                <a:stCxn id="20" idx="0"/>
              </p:cNvCxnSpPr>
              <p:nvPr/>
            </p:nvCxnSpPr>
            <p:spPr>
              <a:xfrm rot="5400000" flipH="1" flipV="1">
                <a:off x="1736496" y="1848768"/>
                <a:ext cx="342038" cy="2207946"/>
              </a:xfrm>
              <a:prstGeom prst="bentConnector2">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a:endCxn id="5" idx="2"/>
              </p:cNvCxnSpPr>
              <p:nvPr/>
            </p:nvCxnSpPr>
            <p:spPr>
              <a:xfrm flipV="1">
                <a:off x="1907515" y="2457626"/>
                <a:ext cx="0" cy="324096"/>
              </a:xfrm>
              <a:prstGeom prst="line">
                <a:avLst/>
              </a:prstGeom>
              <a:ln w="38100">
                <a:solidFill>
                  <a:srgbClr val="002060"/>
                </a:solidFill>
              </a:ln>
            </p:spPr>
            <p:style>
              <a:lnRef idx="3">
                <a:schemeClr val="accent5"/>
              </a:lnRef>
              <a:fillRef idx="0">
                <a:schemeClr val="accent5"/>
              </a:fillRef>
              <a:effectRef idx="2">
                <a:schemeClr val="accent5"/>
              </a:effectRef>
              <a:fontRef idx="minor">
                <a:schemeClr val="tx1"/>
              </a:fontRef>
            </p:style>
          </p:cxnSp>
          <p:cxnSp>
            <p:nvCxnSpPr>
              <p:cNvPr id="28" name="直接连接符 27"/>
              <p:cNvCxnSpPr/>
              <p:nvPr/>
            </p:nvCxnSpPr>
            <p:spPr>
              <a:xfrm flipV="1">
                <a:off x="2998862" y="2781722"/>
                <a:ext cx="0" cy="324096"/>
              </a:xfrm>
              <a:prstGeom prst="line">
                <a:avLst/>
              </a:prstGeom>
              <a:ln w="38100">
                <a:solidFill>
                  <a:srgbClr val="002060"/>
                </a:solidFill>
              </a:ln>
            </p:spPr>
            <p:style>
              <a:lnRef idx="3">
                <a:schemeClr val="accent5"/>
              </a:lnRef>
              <a:fillRef idx="0">
                <a:schemeClr val="accent5"/>
              </a:fillRef>
              <a:effectRef idx="2">
                <a:schemeClr val="accent5"/>
              </a:effectRef>
              <a:fontRef idx="minor">
                <a:schemeClr val="tx1"/>
              </a:fontRef>
            </p:style>
          </p:cxnSp>
          <p:cxnSp>
            <p:nvCxnSpPr>
              <p:cNvPr id="29" name="肘形连接符 28"/>
              <p:cNvCxnSpPr/>
              <p:nvPr/>
            </p:nvCxnSpPr>
            <p:spPr>
              <a:xfrm rot="5400000" flipH="1" flipV="1">
                <a:off x="2875998" y="3054902"/>
                <a:ext cx="342038" cy="2207946"/>
              </a:xfrm>
              <a:prstGeom prst="bentConnector2">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flipV="1">
                <a:off x="3047017" y="3663760"/>
                <a:ext cx="0" cy="324096"/>
              </a:xfrm>
              <a:prstGeom prst="line">
                <a:avLst/>
              </a:prstGeom>
              <a:ln w="38100">
                <a:solidFill>
                  <a:srgbClr val="002060"/>
                </a:solidFill>
              </a:ln>
            </p:spPr>
            <p:style>
              <a:lnRef idx="3">
                <a:schemeClr val="accent5"/>
              </a:lnRef>
              <a:fillRef idx="0">
                <a:schemeClr val="accent5"/>
              </a:fillRef>
              <a:effectRef idx="2">
                <a:schemeClr val="accent5"/>
              </a:effectRef>
              <a:fontRef idx="minor">
                <a:schemeClr val="tx1"/>
              </a:fontRef>
            </p:style>
          </p:cxnSp>
          <p:cxnSp>
            <p:nvCxnSpPr>
              <p:cNvPr id="31" name="直接连接符 30"/>
              <p:cNvCxnSpPr/>
              <p:nvPr/>
            </p:nvCxnSpPr>
            <p:spPr>
              <a:xfrm flipV="1">
                <a:off x="4138364" y="3987856"/>
                <a:ext cx="0" cy="324096"/>
              </a:xfrm>
              <a:prstGeom prst="line">
                <a:avLst/>
              </a:prstGeom>
              <a:ln w="38100">
                <a:solidFill>
                  <a:srgbClr val="002060"/>
                </a:solidFill>
              </a:ln>
            </p:spPr>
            <p:style>
              <a:lnRef idx="3">
                <a:schemeClr val="accent5"/>
              </a:lnRef>
              <a:fillRef idx="0">
                <a:schemeClr val="accent5"/>
              </a:fillRef>
              <a:effectRef idx="2">
                <a:schemeClr val="accent5"/>
              </a:effectRef>
              <a:fontRef idx="minor">
                <a:schemeClr val="tx1"/>
              </a:fontRef>
            </p:style>
          </p:cxnSp>
        </p:grpSp>
        <p:cxnSp>
          <p:nvCxnSpPr>
            <p:cNvPr id="12" name="直接连接符 11"/>
            <p:cNvCxnSpPr/>
            <p:nvPr/>
          </p:nvCxnSpPr>
          <p:spPr>
            <a:xfrm>
              <a:off x="1852027" y="2497487"/>
              <a:ext cx="3127055" cy="0"/>
            </a:xfrm>
            <a:prstGeom prst="line">
              <a:avLst/>
            </a:prstGeom>
            <a:ln w="28575">
              <a:solidFill>
                <a:schemeClr val="bg2">
                  <a:lumMod val="2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a:off x="776459" y="3612882"/>
              <a:ext cx="3127055" cy="0"/>
            </a:xfrm>
            <a:prstGeom prst="line">
              <a:avLst/>
            </a:prstGeom>
            <a:ln w="28575">
              <a:solidFill>
                <a:schemeClr val="bg2">
                  <a:lumMod val="2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a:off x="1830235" y="4734360"/>
              <a:ext cx="3127055" cy="0"/>
            </a:xfrm>
            <a:prstGeom prst="line">
              <a:avLst/>
            </a:prstGeom>
            <a:ln w="28575">
              <a:solidFill>
                <a:schemeClr val="bg2">
                  <a:lumMod val="2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3415554" y="2097646"/>
              <a:ext cx="2931680" cy="39984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dirty="0">
                  <a:solidFill>
                    <a:schemeClr val="tx1"/>
                  </a:solidFill>
                  <a:latin typeface="微软雅黑" pitchFamily="34" charset="-122"/>
                  <a:ea typeface="微软雅黑" pitchFamily="34" charset="-122"/>
                </a:rPr>
                <a:t>再贴现窗口，即总行</a:t>
              </a:r>
              <a:endParaRPr lang="zh-CN" altLang="en-US" dirty="0">
                <a:solidFill>
                  <a:schemeClr val="tx1"/>
                </a:solidFill>
              </a:endParaRPr>
            </a:p>
          </p:txBody>
        </p:sp>
        <p:sp>
          <p:nvSpPr>
            <p:cNvPr id="38" name="矩形 37"/>
            <p:cNvSpPr/>
            <p:nvPr/>
          </p:nvSpPr>
          <p:spPr>
            <a:xfrm>
              <a:off x="3358902" y="3046890"/>
              <a:ext cx="2736304" cy="5289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solidFill>
                    <a:schemeClr val="tx1"/>
                  </a:solidFill>
                  <a:latin typeface="微软雅黑" pitchFamily="34" charset="-122"/>
                  <a:ea typeface="微软雅黑" pitchFamily="34" charset="-122"/>
                </a:rPr>
                <a:t>再贴现授权窗口，即授权省级分支机构</a:t>
              </a:r>
              <a:endParaRPr lang="zh-CN" altLang="en-US" dirty="0">
                <a:solidFill>
                  <a:schemeClr val="tx1"/>
                </a:solidFill>
              </a:endParaRPr>
            </a:p>
          </p:txBody>
        </p:sp>
        <p:sp>
          <p:nvSpPr>
            <p:cNvPr id="39" name="矩形 38"/>
            <p:cNvSpPr/>
            <p:nvPr/>
          </p:nvSpPr>
          <p:spPr>
            <a:xfrm>
              <a:off x="4210784" y="3927065"/>
              <a:ext cx="2736304" cy="7041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solidFill>
                    <a:schemeClr val="tx1"/>
                  </a:solidFill>
                  <a:latin typeface="微软雅黑" pitchFamily="34" charset="-122"/>
                  <a:ea typeface="微软雅黑" pitchFamily="34" charset="-122"/>
                </a:rPr>
                <a:t>再贴现转授权窗口，即再贴现授权窗口的辖内授权分支机构</a:t>
              </a:r>
              <a:endParaRPr lang="zh-CN" altLang="en-US" dirty="0">
                <a:solidFill>
                  <a:schemeClr val="tx1"/>
                </a:solidFill>
              </a:endParaRPr>
            </a:p>
          </p:txBody>
        </p:sp>
      </p:grpSp>
      <p:sp>
        <p:nvSpPr>
          <p:cNvPr id="40" name="矩形 39"/>
          <p:cNvSpPr/>
          <p:nvPr/>
        </p:nvSpPr>
        <p:spPr>
          <a:xfrm>
            <a:off x="331539" y="1485578"/>
            <a:ext cx="2931680" cy="39984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latin typeface="微软雅黑" pitchFamily="34" charset="-122"/>
                <a:ea typeface="微软雅黑" pitchFamily="34" charset="-122"/>
              </a:rPr>
              <a:t>人民银行系统</a:t>
            </a:r>
            <a:r>
              <a:rPr lang="zh-CN" altLang="en-US" b="1" dirty="0" smtClean="0">
                <a:solidFill>
                  <a:schemeClr val="tx1"/>
                </a:solidFill>
                <a:latin typeface="微软雅黑" pitchFamily="34" charset="-122"/>
                <a:ea typeface="微软雅黑" pitchFamily="34" charset="-122"/>
              </a:rPr>
              <a:t>参与者层级</a:t>
            </a:r>
            <a:r>
              <a:rPr lang="en-US" altLang="zh-CN" b="1" dirty="0" smtClean="0">
                <a:solidFill>
                  <a:schemeClr val="tx1"/>
                </a:solidFill>
                <a:latin typeface="微软雅黑" pitchFamily="34" charset="-122"/>
                <a:ea typeface="微软雅黑" pitchFamily="34" charset="-122"/>
              </a:rPr>
              <a:t>:</a:t>
            </a:r>
            <a:endParaRPr lang="zh-CN" altLang="en-US" b="1" dirty="0">
              <a:solidFill>
                <a:schemeClr val="tx1"/>
              </a:solidFill>
            </a:endParaRPr>
          </a:p>
        </p:txBody>
      </p:sp>
      <p:sp>
        <p:nvSpPr>
          <p:cNvPr id="61" name="矩形 60"/>
          <p:cNvSpPr/>
          <p:nvPr/>
        </p:nvSpPr>
        <p:spPr>
          <a:xfrm>
            <a:off x="6743278" y="3101516"/>
            <a:ext cx="4572508" cy="896040"/>
          </a:xfrm>
          <a:prstGeom prst="rect">
            <a:avLst/>
          </a:prstGeom>
        </p:spPr>
        <p:txBody>
          <a:bodyPr wrap="square" lIns="112864" tIns="56432" rIns="112864" bIns="56432">
            <a:spAutoFit/>
          </a:bodyPr>
          <a:lstStyle/>
          <a:p>
            <a:pPr>
              <a:lnSpc>
                <a:spcPct val="150000"/>
              </a:lnSpc>
            </a:pPr>
            <a:r>
              <a:rPr lang="zh-CN" altLang="zh-CN" dirty="0" smtClean="0">
                <a:latin typeface="微软雅黑" pitchFamily="34" charset="-122"/>
                <a:ea typeface="微软雅黑" pitchFamily="34" charset="-122"/>
              </a:rPr>
              <a:t>上级</a:t>
            </a:r>
            <a:r>
              <a:rPr lang="zh-CN" altLang="zh-CN" dirty="0">
                <a:latin typeface="微软雅黑" pitchFamily="34" charset="-122"/>
                <a:ea typeface="微软雅黑" pitchFamily="34" charset="-122"/>
              </a:rPr>
              <a:t>系统参与者对下级系统参与者具有机构权限设置、信息查询等权限</a:t>
            </a:r>
            <a:r>
              <a:rPr lang="zh-CN" altLang="zh-CN" dirty="0" smtClean="0">
                <a:latin typeface="微软雅黑" pitchFamily="34" charset="-122"/>
                <a:ea typeface="微软雅黑" pitchFamily="34" charset="-122"/>
              </a:rPr>
              <a:t>。</a:t>
            </a:r>
            <a:endParaRPr lang="zh-CN" altLang="zh-CN" dirty="0">
              <a:latin typeface="微软雅黑" pitchFamily="34" charset="-122"/>
              <a:ea typeface="微软雅黑" pitchFamily="34" charset="-122"/>
            </a:endParaRPr>
          </a:p>
        </p:txBody>
      </p:sp>
      <p:sp>
        <p:nvSpPr>
          <p:cNvPr id="62" name="矩形 61"/>
          <p:cNvSpPr/>
          <p:nvPr/>
        </p:nvSpPr>
        <p:spPr>
          <a:xfrm>
            <a:off x="6743278" y="4215912"/>
            <a:ext cx="4572508" cy="1311538"/>
          </a:xfrm>
          <a:prstGeom prst="rect">
            <a:avLst/>
          </a:prstGeom>
        </p:spPr>
        <p:txBody>
          <a:bodyPr wrap="square" lIns="112864" tIns="56432" rIns="112864" bIns="56432">
            <a:spAutoFit/>
          </a:bodyPr>
          <a:lstStyle/>
          <a:p>
            <a:pPr>
              <a:lnSpc>
                <a:spcPct val="150000"/>
              </a:lnSpc>
            </a:pPr>
            <a:r>
              <a:rPr lang="zh-CN" altLang="zh-CN" dirty="0" smtClean="0">
                <a:latin typeface="微软雅黑" pitchFamily="34" charset="-122"/>
                <a:ea typeface="微软雅黑" pitchFamily="34" charset="-122"/>
              </a:rPr>
              <a:t>每</a:t>
            </a:r>
            <a:r>
              <a:rPr lang="zh-CN" altLang="zh-CN" dirty="0">
                <a:latin typeface="微软雅黑" pitchFamily="34" charset="-122"/>
                <a:ea typeface="微软雅黑" pitchFamily="34" charset="-122"/>
              </a:rPr>
              <a:t>一个人民银行系统参与者均在票交所系统开立独立的交易账户和托管账户，并分别创建机构管理员用户和机构操作员用户。</a:t>
            </a:r>
          </a:p>
        </p:txBody>
      </p:sp>
      <p:cxnSp>
        <p:nvCxnSpPr>
          <p:cNvPr id="63" name="直接连接符 62"/>
          <p:cNvCxnSpPr/>
          <p:nvPr/>
        </p:nvCxnSpPr>
        <p:spPr>
          <a:xfrm>
            <a:off x="6563258" y="1809718"/>
            <a:ext cx="0" cy="972000"/>
          </a:xfrm>
          <a:prstGeom prst="line">
            <a:avLst/>
          </a:prstGeom>
          <a:ln w="38100">
            <a:solidFill>
              <a:srgbClr val="002060"/>
            </a:solidFill>
          </a:ln>
          <a:effectLst>
            <a:innerShdw blurRad="63500" dist="50800" dir="18900000">
              <a:prstClr val="black">
                <a:alpha val="50000"/>
              </a:prstClr>
            </a:innerShdw>
          </a:effectLst>
        </p:spPr>
        <p:style>
          <a:lnRef idx="1">
            <a:schemeClr val="accent1"/>
          </a:lnRef>
          <a:fillRef idx="0">
            <a:schemeClr val="accent1"/>
          </a:fillRef>
          <a:effectRef idx="0">
            <a:schemeClr val="accent1"/>
          </a:effectRef>
          <a:fontRef idx="minor">
            <a:schemeClr val="tx1"/>
          </a:fontRef>
        </p:style>
      </p:cxnSp>
      <p:cxnSp>
        <p:nvCxnSpPr>
          <p:cNvPr id="64" name="直接连接符 63"/>
          <p:cNvCxnSpPr/>
          <p:nvPr/>
        </p:nvCxnSpPr>
        <p:spPr>
          <a:xfrm>
            <a:off x="6563258" y="3069862"/>
            <a:ext cx="0" cy="972000"/>
          </a:xfrm>
          <a:prstGeom prst="line">
            <a:avLst/>
          </a:prstGeom>
          <a:ln w="38100">
            <a:solidFill>
              <a:srgbClr val="002060"/>
            </a:solidFill>
          </a:ln>
          <a:effectLst>
            <a:innerShdw blurRad="63500" dist="50800" dir="18900000">
              <a:prstClr val="black">
                <a:alpha val="50000"/>
              </a:prstClr>
            </a:innerShdw>
          </a:effectLst>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a:off x="6563258" y="4438014"/>
            <a:ext cx="0" cy="972000"/>
          </a:xfrm>
          <a:prstGeom prst="line">
            <a:avLst/>
          </a:prstGeom>
          <a:ln w="38100">
            <a:solidFill>
              <a:srgbClr val="002060"/>
            </a:solidFill>
          </a:ln>
          <a:effectLst>
            <a:innerShdw blurRad="63500" dist="50800" dir="18900000">
              <a:prstClr val="black">
                <a:alpha val="50000"/>
              </a:prstClr>
            </a:inn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083307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日期占位符 3"/>
          <p:cNvSpPr>
            <a:spLocks noGrp="1"/>
          </p:cNvSpPr>
          <p:nvPr>
            <p:ph type="dt" sz="quarter" idx="10"/>
          </p:nvPr>
        </p:nvSpPr>
        <p:spPr/>
        <p:txBody>
          <a:bodyPr/>
          <a:lstStyle/>
          <a:p>
            <a:pPr>
              <a:defRPr/>
            </a:pPr>
            <a:fld id="{7159EAC3-0127-4ACF-9E22-E2734FA512C7}" type="datetime1">
              <a:rPr lang="zh-CN" altLang="en-US"/>
              <a:pPr>
                <a:defRPr/>
              </a:pPr>
              <a:t>2018/7/19</a:t>
            </a:fld>
            <a:endParaRPr lang="zh-CN" altLang="en-US" sz="2200">
              <a:solidFill>
                <a:schemeClr val="tx1"/>
              </a:solidFill>
            </a:endParaRPr>
          </a:p>
        </p:txBody>
      </p:sp>
      <p:sp>
        <p:nvSpPr>
          <p:cNvPr id="66563" name="矩形 27"/>
          <p:cNvSpPr>
            <a:spLocks noChangeArrowheads="1"/>
          </p:cNvSpPr>
          <p:nvPr/>
        </p:nvSpPr>
        <p:spPr bwMode="auto">
          <a:xfrm>
            <a:off x="10583" y="6276842"/>
            <a:ext cx="12179830" cy="574808"/>
          </a:xfrm>
          <a:prstGeom prst="rect">
            <a:avLst/>
          </a:prstGeom>
          <a:solidFill>
            <a:srgbClr val="002060"/>
          </a:solidFill>
          <a:ln w="9525">
            <a:noFill/>
            <a:miter lim="800000"/>
          </a:ln>
        </p:spPr>
        <p:txBody>
          <a:bodyPr lIns="112864" tIns="56432" rIns="112864" bIns="56432"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66564" name="矩形 28"/>
          <p:cNvSpPr>
            <a:spLocks noChangeArrowheads="1"/>
          </p:cNvSpPr>
          <p:nvPr/>
        </p:nvSpPr>
        <p:spPr bwMode="auto">
          <a:xfrm>
            <a:off x="10583" y="6264139"/>
            <a:ext cx="12179830" cy="125441"/>
          </a:xfrm>
          <a:prstGeom prst="rect">
            <a:avLst/>
          </a:prstGeom>
          <a:solidFill>
            <a:srgbClr val="595959"/>
          </a:solidFill>
          <a:ln w="9525">
            <a:noFill/>
            <a:miter lim="800000"/>
          </a:ln>
        </p:spPr>
        <p:txBody>
          <a:bodyPr lIns="112864" tIns="56432" rIns="112864" bIns="56432"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66565" name="矩形 4"/>
          <p:cNvSpPr>
            <a:spLocks noChangeArrowheads="1"/>
          </p:cNvSpPr>
          <p:nvPr/>
        </p:nvSpPr>
        <p:spPr bwMode="auto">
          <a:xfrm>
            <a:off x="10810527" y="541463"/>
            <a:ext cx="74074" cy="431900"/>
          </a:xfrm>
          <a:prstGeom prst="rect">
            <a:avLst/>
          </a:prstGeom>
          <a:solidFill>
            <a:srgbClr val="002060"/>
          </a:solidFill>
          <a:ln w="9525">
            <a:noFill/>
            <a:miter lim="800000"/>
          </a:ln>
        </p:spPr>
        <p:txBody>
          <a:bodyPr lIns="112864" tIns="56432" rIns="112864" bIns="56432" anchor="ctr"/>
          <a:lstStyle/>
          <a:p>
            <a:pPr algn="ctr"/>
            <a:endParaRPr lang="zh-CN" altLang="zh-CN">
              <a:solidFill>
                <a:srgbClr val="FFFFFF"/>
              </a:solidFill>
              <a:ea typeface="方正兰亭细黑_GBK"/>
              <a:cs typeface="方正兰亭细黑_GBK"/>
            </a:endParaRPr>
          </a:p>
        </p:txBody>
      </p:sp>
      <p:sp>
        <p:nvSpPr>
          <p:cNvPr id="66566" name="矩形 5"/>
          <p:cNvSpPr>
            <a:spLocks noChangeArrowheads="1"/>
          </p:cNvSpPr>
          <p:nvPr/>
        </p:nvSpPr>
        <p:spPr bwMode="auto">
          <a:xfrm>
            <a:off x="10711057" y="744711"/>
            <a:ext cx="63492" cy="225478"/>
          </a:xfrm>
          <a:prstGeom prst="rect">
            <a:avLst/>
          </a:prstGeom>
          <a:solidFill>
            <a:srgbClr val="002060"/>
          </a:solidFill>
          <a:ln w="9525">
            <a:noFill/>
            <a:miter lim="800000"/>
          </a:ln>
        </p:spPr>
        <p:txBody>
          <a:bodyPr lIns="112864" tIns="56432" rIns="112864" bIns="56432" anchor="ctr"/>
          <a:lstStyle/>
          <a:p>
            <a:pPr algn="ctr"/>
            <a:endParaRPr lang="zh-CN" altLang="zh-CN">
              <a:solidFill>
                <a:srgbClr val="FFFFFF"/>
              </a:solidFill>
              <a:ea typeface="方正兰亭细黑_GBK"/>
              <a:cs typeface="方正兰亭细黑_GBK"/>
            </a:endParaRPr>
          </a:p>
        </p:txBody>
      </p:sp>
      <p:grpSp>
        <p:nvGrpSpPr>
          <p:cNvPr id="2" name="Group 9"/>
          <p:cNvGrpSpPr/>
          <p:nvPr/>
        </p:nvGrpSpPr>
        <p:grpSpPr bwMode="auto">
          <a:xfrm>
            <a:off x="335316" y="-179429"/>
            <a:ext cx="8820230" cy="1376682"/>
            <a:chOff x="-210740" y="0"/>
            <a:chExt cx="8821369" cy="1214438"/>
          </a:xfrm>
        </p:grpSpPr>
        <p:grpSp>
          <p:nvGrpSpPr>
            <p:cNvPr id="3" name="Group 10"/>
            <p:cNvGrpSpPr/>
            <p:nvPr/>
          </p:nvGrpSpPr>
          <p:grpSpPr bwMode="auto">
            <a:xfrm>
              <a:off x="-210740" y="0"/>
              <a:ext cx="4432155" cy="1214438"/>
              <a:chOff x="-210726" y="0"/>
              <a:chExt cx="4431857" cy="1217711"/>
            </a:xfrm>
          </p:grpSpPr>
          <p:grpSp>
            <p:nvGrpSpPr>
              <p:cNvPr id="4" name="Group 11"/>
              <p:cNvGrpSpPr/>
              <p:nvPr/>
            </p:nvGrpSpPr>
            <p:grpSpPr bwMode="auto">
              <a:xfrm>
                <a:off x="-210726" y="0"/>
                <a:ext cx="2640349" cy="1217711"/>
                <a:chOff x="-210726" y="0"/>
                <a:chExt cx="2640349" cy="1217711"/>
              </a:xfrm>
            </p:grpSpPr>
            <p:sp>
              <p:nvSpPr>
                <p:cNvPr id="66585" name="椭圆 30"/>
                <p:cNvSpPr>
                  <a:spLocks noChangeArrowheads="1"/>
                </p:cNvSpPr>
                <p:nvPr/>
              </p:nvSpPr>
              <p:spPr bwMode="auto">
                <a:xfrm>
                  <a:off x="-210726" y="618546"/>
                  <a:ext cx="831457" cy="599165"/>
                </a:xfrm>
                <a:prstGeom prst="ellipse">
                  <a:avLst/>
                </a:prstGeom>
                <a:solidFill>
                  <a:srgbClr val="FFC000"/>
                </a:solidFill>
                <a:ln w="9525">
                  <a:noFill/>
                  <a:round/>
                </a:ln>
              </p:spPr>
              <p:txBody>
                <a:bodyPr anchor="ctr"/>
                <a:lstStyle/>
                <a:p>
                  <a:pPr algn="ctr"/>
                  <a:endParaRPr lang="zh-CN" altLang="zh-CN" sz="1400">
                    <a:solidFill>
                      <a:srgbClr val="FFFFFF"/>
                    </a:solidFill>
                    <a:latin typeface="宋体" panose="02010600030101010101" pitchFamily="2" charset="-122"/>
                    <a:sym typeface="宋体" panose="02010600030101010101" pitchFamily="2" charset="-122"/>
                  </a:endParaRPr>
                </a:p>
              </p:txBody>
            </p:sp>
            <p:sp>
              <p:nvSpPr>
                <p:cNvPr id="66586" name="TextBox 31"/>
                <p:cNvSpPr>
                  <a:spLocks noChangeArrowheads="1"/>
                </p:cNvSpPr>
                <p:nvPr/>
              </p:nvSpPr>
              <p:spPr bwMode="auto">
                <a:xfrm>
                  <a:off x="182534" y="0"/>
                  <a:ext cx="2247089" cy="993662"/>
                </a:xfrm>
                <a:prstGeom prst="rect">
                  <a:avLst/>
                </a:prstGeom>
                <a:noFill/>
                <a:ln w="9525">
                  <a:noFill/>
                  <a:miter lim="800000"/>
                </a:ln>
              </p:spPr>
              <p:txBody>
                <a:bodyPr>
                  <a:spAutoFit/>
                </a:bodyPr>
                <a:lstStyle/>
                <a:p>
                  <a:endParaRPr lang="zh-CN" altLang="en-US" sz="6700" dirty="0">
                    <a:solidFill>
                      <a:srgbClr val="000000"/>
                    </a:solidFill>
                    <a:sym typeface="Calibri" panose="020F0502020204030204" pitchFamily="34" charset="0"/>
                  </a:endParaRPr>
                </a:p>
              </p:txBody>
            </p:sp>
          </p:grpSp>
          <p:sp>
            <p:nvSpPr>
              <p:cNvPr id="66584" name="直接连接符 21"/>
              <p:cNvSpPr>
                <a:spLocks noChangeShapeType="1"/>
              </p:cNvSpPr>
              <p:nvPr/>
            </p:nvSpPr>
            <p:spPr bwMode="auto">
              <a:xfrm>
                <a:off x="620731" y="1024061"/>
                <a:ext cx="3600400" cy="1"/>
              </a:xfrm>
              <a:prstGeom prst="line">
                <a:avLst/>
              </a:prstGeom>
              <a:noFill/>
              <a:ln w="19050">
                <a:solidFill>
                  <a:srgbClr val="002060"/>
                </a:solidFill>
                <a:round/>
              </a:ln>
            </p:spPr>
            <p:txBody>
              <a:bodyPr/>
              <a:lstStyle/>
              <a:p>
                <a:endParaRPr lang="zh-CN" altLang="en-US"/>
              </a:p>
            </p:txBody>
          </p:sp>
        </p:grpSp>
        <p:sp>
          <p:nvSpPr>
            <p:cNvPr id="66582" name="TextBox 22"/>
            <p:cNvSpPr>
              <a:spLocks noChangeArrowheads="1"/>
            </p:cNvSpPr>
            <p:nvPr/>
          </p:nvSpPr>
          <p:spPr bwMode="auto">
            <a:xfrm>
              <a:off x="1817323" y="543933"/>
              <a:ext cx="6793306" cy="488709"/>
            </a:xfrm>
            <a:prstGeom prst="rect">
              <a:avLst/>
            </a:prstGeom>
            <a:noFill/>
            <a:ln w="9525">
              <a:noFill/>
              <a:miter lim="800000"/>
            </a:ln>
          </p:spPr>
          <p:txBody>
            <a:bodyPr wrap="square">
              <a:spAutoFit/>
            </a:bodyPr>
            <a:lstStyle/>
            <a:p>
              <a:r>
                <a:rPr lang="zh-CN" altLang="en-US" sz="3000" b="1" dirty="0">
                  <a:solidFill>
                    <a:srgbClr val="262626"/>
                  </a:solidFill>
                  <a:latin typeface="微软雅黑" panose="020B0503020204020204" pitchFamily="34" charset="-122"/>
                  <a:ea typeface="微软雅黑" panose="020B0503020204020204" pitchFamily="34" charset="-122"/>
                  <a:sym typeface="微软雅黑" panose="020B0503020204020204" pitchFamily="34" charset="-122"/>
                </a:rPr>
                <a:t>  再贴现：过渡期安排</a:t>
              </a:r>
              <a:r>
                <a:rPr lang="en-US" altLang="zh-CN" sz="3000" b="1" dirty="0">
                  <a:solidFill>
                    <a:srgbClr val="262626"/>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3000" b="1" dirty="0">
                  <a:solidFill>
                    <a:srgbClr val="262626"/>
                  </a:solidFill>
                  <a:latin typeface="微软雅黑" panose="020B0503020204020204" pitchFamily="34" charset="-122"/>
                  <a:ea typeface="微软雅黑" panose="020B0503020204020204" pitchFamily="34" charset="-122"/>
                  <a:sym typeface="微软雅黑" panose="020B0503020204020204" pitchFamily="34" charset="-122"/>
                </a:rPr>
                <a:t>业务流程</a:t>
              </a:r>
              <a:endParaRPr lang="zh-CN" altLang="en-US" dirty="0"/>
            </a:p>
          </p:txBody>
        </p:sp>
      </p:grpSp>
      <p:sp>
        <p:nvSpPr>
          <p:cNvPr id="66570" name="椭圆 30"/>
          <p:cNvSpPr>
            <a:spLocks noChangeArrowheads="1"/>
          </p:cNvSpPr>
          <p:nvPr/>
        </p:nvSpPr>
        <p:spPr bwMode="auto">
          <a:xfrm>
            <a:off x="10179842" y="441427"/>
            <a:ext cx="950260" cy="755825"/>
          </a:xfrm>
          <a:prstGeom prst="ellipse">
            <a:avLst/>
          </a:prstGeom>
          <a:solidFill>
            <a:srgbClr val="FFC000"/>
          </a:solidFill>
          <a:ln w="9525">
            <a:noFill/>
            <a:round/>
          </a:ln>
        </p:spPr>
        <p:txBody>
          <a:bodyPr lIns="112864" tIns="56432" rIns="112864" bIns="56432" anchor="ctr"/>
          <a:lstStyle/>
          <a:p>
            <a:pPr algn="ctr"/>
            <a:endParaRPr lang="zh-CN" altLang="en-US" sz="1400">
              <a:solidFill>
                <a:srgbClr val="FFFFFF"/>
              </a:solidFill>
              <a:latin typeface="宋体" panose="02010600030101010101" pitchFamily="2" charset="-122"/>
              <a:sym typeface="宋体" panose="02010600030101010101" pitchFamily="2" charset="-122"/>
            </a:endParaRPr>
          </a:p>
        </p:txBody>
      </p:sp>
      <p:sp>
        <p:nvSpPr>
          <p:cNvPr id="66571" name="矩形 3"/>
          <p:cNvSpPr>
            <a:spLocks noChangeArrowheads="1"/>
          </p:cNvSpPr>
          <p:nvPr/>
        </p:nvSpPr>
        <p:spPr bwMode="auto">
          <a:xfrm>
            <a:off x="10727988" y="655790"/>
            <a:ext cx="1271950" cy="431900"/>
          </a:xfrm>
          <a:prstGeom prst="rect">
            <a:avLst/>
          </a:prstGeom>
          <a:solidFill>
            <a:srgbClr val="002060"/>
          </a:solidFill>
          <a:ln w="9525">
            <a:noFill/>
            <a:miter lim="800000"/>
          </a:ln>
        </p:spPr>
        <p:txBody>
          <a:bodyPr lIns="112864" tIns="56432" rIns="112864" bIns="56432" anchor="ctr"/>
          <a:lstStyle/>
          <a:p>
            <a:pPr algn="ctr"/>
            <a:fld id="{D5A29F87-DCCC-4268-ABAF-31CD906B70CB}" type="slidenum">
              <a:rPr lang="zh-CN" altLang="zh-CN" b="1">
                <a:solidFill>
                  <a:srgbClr val="FFFFFF"/>
                </a:solidFill>
                <a:ea typeface="方正兰亭细黑_GBK"/>
                <a:cs typeface="方正兰亭细黑_GBK"/>
              </a:rPr>
              <a:pPr algn="ctr"/>
              <a:t>51</a:t>
            </a:fld>
            <a:endParaRPr lang="zh-CN" altLang="zh-CN" b="1">
              <a:solidFill>
                <a:srgbClr val="FFFFFF"/>
              </a:solidFill>
              <a:ea typeface="方正兰亭细黑_GBK"/>
              <a:cs typeface="方正兰亭细黑_GBK"/>
            </a:endParaRPr>
          </a:p>
        </p:txBody>
      </p:sp>
      <p:sp>
        <p:nvSpPr>
          <p:cNvPr id="26" name="TextBox 31"/>
          <p:cNvSpPr/>
          <p:nvPr/>
        </p:nvSpPr>
        <p:spPr>
          <a:xfrm>
            <a:off x="239318" y="-147626"/>
            <a:ext cx="2543224" cy="1483572"/>
          </a:xfrm>
          <a:prstGeom prst="rect">
            <a:avLst/>
          </a:prstGeom>
          <a:noFill/>
          <a:ln w="9525">
            <a:noFill/>
          </a:ln>
        </p:spPr>
        <p:txBody>
          <a:bodyPr wrap="square" lIns="112864" tIns="56432" rIns="112864" bIns="56432">
            <a:spAutoFit/>
          </a:bodyPr>
          <a:lstStyle/>
          <a:p>
            <a:pPr lvl="0" eaLnBrk="1" hangingPunct="1"/>
            <a:r>
              <a:rPr lang="en-US" altLang="zh-CN" sz="8900" b="1" dirty="0" smtClean="0">
                <a:solidFill>
                  <a:srgbClr val="002060"/>
                </a:solidFill>
                <a:latin typeface="Times New Roman" panose="02020603050405020304" pitchFamily="18" charset="0"/>
                <a:sym typeface="Times New Roman" panose="02020603050405020304" pitchFamily="18" charset="0"/>
              </a:rPr>
              <a:t>1.</a:t>
            </a:r>
            <a:r>
              <a:rPr lang="en-US" altLang="zh-CN" sz="6700" b="1" dirty="0" smtClean="0">
                <a:solidFill>
                  <a:srgbClr val="002060"/>
                </a:solidFill>
                <a:latin typeface="Times New Roman" panose="02020603050405020304" pitchFamily="18" charset="0"/>
                <a:sym typeface="Times New Roman" panose="02020603050405020304" pitchFamily="18" charset="0"/>
              </a:rPr>
              <a:t>11.</a:t>
            </a:r>
            <a:r>
              <a:rPr lang="en-US" altLang="zh-CN" sz="5900" b="1" dirty="0" smtClean="0">
                <a:solidFill>
                  <a:srgbClr val="002060"/>
                </a:solidFill>
                <a:latin typeface="Times New Roman" panose="02020603050405020304" pitchFamily="18" charset="0"/>
                <a:sym typeface="Times New Roman" panose="02020603050405020304" pitchFamily="18" charset="0"/>
              </a:rPr>
              <a:t>3</a:t>
            </a:r>
            <a:endParaRPr lang="zh-CN" altLang="en-US" sz="5900" dirty="0">
              <a:sym typeface="Calibri" panose="020F0502020204030204" pitchFamily="34" charset="0"/>
            </a:endParaRPr>
          </a:p>
        </p:txBody>
      </p:sp>
      <p:sp>
        <p:nvSpPr>
          <p:cNvPr id="23" name="圆角矩形 6"/>
          <p:cNvSpPr/>
          <p:nvPr/>
        </p:nvSpPr>
        <p:spPr>
          <a:xfrm>
            <a:off x="216779" y="1557586"/>
            <a:ext cx="5328000" cy="2160000"/>
          </a:xfrm>
          <a:custGeom>
            <a:avLst/>
            <a:gdLst>
              <a:gd name="connsiteX0" fmla="*/ 1289248 w 5969768"/>
              <a:gd name="connsiteY0" fmla="*/ 0 h 1872208"/>
              <a:gd name="connsiteX1" fmla="*/ 5346173 w 5969768"/>
              <a:gd name="connsiteY1" fmla="*/ 0 h 1872208"/>
              <a:gd name="connsiteX2" fmla="*/ 5969768 w 5969768"/>
              <a:gd name="connsiteY2" fmla="*/ 623595 h 1872208"/>
              <a:gd name="connsiteX3" fmla="*/ 5969768 w 5969768"/>
              <a:gd name="connsiteY3" fmla="*/ 1248613 h 1872208"/>
              <a:gd name="connsiteX4" fmla="*/ 5346173 w 5969768"/>
              <a:gd name="connsiteY4" fmla="*/ 1872208 h 1872208"/>
              <a:gd name="connsiteX5" fmla="*/ 1368152 w 5969768"/>
              <a:gd name="connsiteY5" fmla="*/ 1872208 h 1872208"/>
              <a:gd name="connsiteX6" fmla="*/ 1289248 w 5969768"/>
              <a:gd name="connsiteY6" fmla="*/ 1872208 h 1872208"/>
              <a:gd name="connsiteX7" fmla="*/ 407735 w 5969768"/>
              <a:gd name="connsiteY7" fmla="*/ 1872208 h 1872208"/>
              <a:gd name="connsiteX8" fmla="*/ 0 w 5969768"/>
              <a:gd name="connsiteY8" fmla="*/ 1464473 h 1872208"/>
              <a:gd name="connsiteX9" fmla="*/ 0 w 5969768"/>
              <a:gd name="connsiteY9" fmla="*/ 1055807 h 1872208"/>
              <a:gd name="connsiteX10" fmla="*/ 407735 w 5969768"/>
              <a:gd name="connsiteY10" fmla="*/ 648072 h 1872208"/>
              <a:gd name="connsiteX11" fmla="*/ 1368152 w 5969768"/>
              <a:gd name="connsiteY11" fmla="*/ 648072 h 1872208"/>
              <a:gd name="connsiteX12" fmla="*/ 1368152 w 5969768"/>
              <a:gd name="connsiteY12" fmla="*/ 850487 h 1872208"/>
              <a:gd name="connsiteX13" fmla="*/ 488918 w 5969768"/>
              <a:gd name="connsiteY13" fmla="*/ 850487 h 1872208"/>
              <a:gd name="connsiteX14" fmla="*/ 216024 w 5969768"/>
              <a:gd name="connsiteY14" fmla="*/ 1123381 h 1872208"/>
              <a:gd name="connsiteX15" fmla="*/ 216024 w 5969768"/>
              <a:gd name="connsiteY15" fmla="*/ 1396898 h 1872208"/>
              <a:gd name="connsiteX16" fmla="*/ 488918 w 5969768"/>
              <a:gd name="connsiteY16" fmla="*/ 1669792 h 1872208"/>
              <a:gd name="connsiteX17" fmla="*/ 1368152 w 5969768"/>
              <a:gd name="connsiteY17" fmla="*/ 1669792 h 1872208"/>
              <a:gd name="connsiteX18" fmla="*/ 1368152 w 5969768"/>
              <a:gd name="connsiteY18" fmla="*/ 1670095 h 1872208"/>
              <a:gd name="connsiteX19" fmla="*/ 5264789 w 5969768"/>
              <a:gd name="connsiteY19" fmla="*/ 1670095 h 1872208"/>
              <a:gd name="connsiteX20" fmla="*/ 5753744 w 5969768"/>
              <a:gd name="connsiteY20" fmla="*/ 1181140 h 1872208"/>
              <a:gd name="connsiteX21" fmla="*/ 5753744 w 5969768"/>
              <a:gd name="connsiteY21" fmla="*/ 691068 h 1872208"/>
              <a:gd name="connsiteX22" fmla="*/ 5264789 w 5969768"/>
              <a:gd name="connsiteY22" fmla="*/ 202113 h 1872208"/>
              <a:gd name="connsiteX23" fmla="*/ 1289248 w 5969768"/>
              <a:gd name="connsiteY23" fmla="*/ 202113 h 1872208"/>
              <a:gd name="connsiteX24" fmla="*/ 1288082 w 5969768"/>
              <a:gd name="connsiteY24" fmla="*/ 80739 h 1872208"/>
              <a:gd name="connsiteX25" fmla="*/ 1289248 w 5969768"/>
              <a:gd name="connsiteY25" fmla="*/ 0 h 1872208"/>
              <a:gd name="connsiteX0-1" fmla="*/ 1289248 w 5969768"/>
              <a:gd name="connsiteY0-2" fmla="*/ 0 h 1872208"/>
              <a:gd name="connsiteX1-3" fmla="*/ 5346173 w 5969768"/>
              <a:gd name="connsiteY1-4" fmla="*/ 0 h 1872208"/>
              <a:gd name="connsiteX2-5" fmla="*/ 5969768 w 5969768"/>
              <a:gd name="connsiteY2-6" fmla="*/ 623595 h 1872208"/>
              <a:gd name="connsiteX3-7" fmla="*/ 5969768 w 5969768"/>
              <a:gd name="connsiteY3-8" fmla="*/ 1248613 h 1872208"/>
              <a:gd name="connsiteX4-9" fmla="*/ 5346173 w 5969768"/>
              <a:gd name="connsiteY4-10" fmla="*/ 1872208 h 1872208"/>
              <a:gd name="connsiteX5-11" fmla="*/ 1368152 w 5969768"/>
              <a:gd name="connsiteY5-12" fmla="*/ 1872208 h 1872208"/>
              <a:gd name="connsiteX6-13" fmla="*/ 1289248 w 5969768"/>
              <a:gd name="connsiteY6-14" fmla="*/ 1872208 h 1872208"/>
              <a:gd name="connsiteX7-15" fmla="*/ 407735 w 5969768"/>
              <a:gd name="connsiteY7-16" fmla="*/ 1872208 h 1872208"/>
              <a:gd name="connsiteX8-17" fmla="*/ 0 w 5969768"/>
              <a:gd name="connsiteY8-18" fmla="*/ 1464473 h 1872208"/>
              <a:gd name="connsiteX9-19" fmla="*/ 0 w 5969768"/>
              <a:gd name="connsiteY9-20" fmla="*/ 1055807 h 1872208"/>
              <a:gd name="connsiteX10-21" fmla="*/ 407735 w 5969768"/>
              <a:gd name="connsiteY10-22" fmla="*/ 648072 h 1872208"/>
              <a:gd name="connsiteX11-23" fmla="*/ 1368152 w 5969768"/>
              <a:gd name="connsiteY11-24" fmla="*/ 648072 h 1872208"/>
              <a:gd name="connsiteX12-25" fmla="*/ 1368152 w 5969768"/>
              <a:gd name="connsiteY12-26" fmla="*/ 850487 h 1872208"/>
              <a:gd name="connsiteX13-27" fmla="*/ 488918 w 5969768"/>
              <a:gd name="connsiteY13-28" fmla="*/ 850487 h 1872208"/>
              <a:gd name="connsiteX14-29" fmla="*/ 216024 w 5969768"/>
              <a:gd name="connsiteY14-30" fmla="*/ 1123381 h 1872208"/>
              <a:gd name="connsiteX15-31" fmla="*/ 216024 w 5969768"/>
              <a:gd name="connsiteY15-32" fmla="*/ 1396898 h 1872208"/>
              <a:gd name="connsiteX16-33" fmla="*/ 488918 w 5969768"/>
              <a:gd name="connsiteY16-34" fmla="*/ 1669792 h 1872208"/>
              <a:gd name="connsiteX17-35" fmla="*/ 1368152 w 5969768"/>
              <a:gd name="connsiteY17-36" fmla="*/ 1669792 h 1872208"/>
              <a:gd name="connsiteX18-37" fmla="*/ 1368152 w 5969768"/>
              <a:gd name="connsiteY18-38" fmla="*/ 1670095 h 1872208"/>
              <a:gd name="connsiteX19-39" fmla="*/ 5264789 w 5969768"/>
              <a:gd name="connsiteY19-40" fmla="*/ 1670095 h 1872208"/>
              <a:gd name="connsiteX20-41" fmla="*/ 5753744 w 5969768"/>
              <a:gd name="connsiteY20-42" fmla="*/ 1181140 h 1872208"/>
              <a:gd name="connsiteX21-43" fmla="*/ 5753744 w 5969768"/>
              <a:gd name="connsiteY21-44" fmla="*/ 691068 h 1872208"/>
              <a:gd name="connsiteX22-45" fmla="*/ 5264789 w 5969768"/>
              <a:gd name="connsiteY22-46" fmla="*/ 202113 h 1872208"/>
              <a:gd name="connsiteX23-47" fmla="*/ 1289248 w 5969768"/>
              <a:gd name="connsiteY23-48" fmla="*/ 202113 h 1872208"/>
              <a:gd name="connsiteX24-49" fmla="*/ 1421432 w 5969768"/>
              <a:gd name="connsiteY24-50" fmla="*/ 109314 h 1872208"/>
              <a:gd name="connsiteX25-51" fmla="*/ 1289248 w 5969768"/>
              <a:gd name="connsiteY25-52"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 ang="0">
                <a:pos x="connsiteX22-45" y="connsiteY22-46"/>
              </a:cxn>
              <a:cxn ang="0">
                <a:pos x="connsiteX23-47" y="connsiteY23-48"/>
              </a:cxn>
              <a:cxn ang="0">
                <a:pos x="connsiteX24-49" y="connsiteY24-50"/>
              </a:cxn>
              <a:cxn ang="0">
                <a:pos x="connsiteX25-51" y="connsiteY25-52"/>
              </a:cxn>
            </a:cxnLst>
            <a:rect l="l" t="t" r="r" b="b"/>
            <a:pathLst>
              <a:path w="5969768" h="1872208">
                <a:moveTo>
                  <a:pt x="1289248" y="0"/>
                </a:moveTo>
                <a:lnTo>
                  <a:pt x="5346173" y="0"/>
                </a:lnTo>
                <a:cubicBezTo>
                  <a:pt x="5690575" y="0"/>
                  <a:pt x="5969768" y="279193"/>
                  <a:pt x="5969768" y="623595"/>
                </a:cubicBezTo>
                <a:lnTo>
                  <a:pt x="5969768" y="1248613"/>
                </a:lnTo>
                <a:cubicBezTo>
                  <a:pt x="5969768" y="1593015"/>
                  <a:pt x="5690575" y="1872208"/>
                  <a:pt x="5346173" y="1872208"/>
                </a:cubicBezTo>
                <a:lnTo>
                  <a:pt x="1368152" y="1872208"/>
                </a:lnTo>
                <a:lnTo>
                  <a:pt x="1289248" y="1872208"/>
                </a:lnTo>
                <a:lnTo>
                  <a:pt x="407735" y="1872208"/>
                </a:lnTo>
                <a:cubicBezTo>
                  <a:pt x="182549" y="1872208"/>
                  <a:pt x="0" y="1689659"/>
                  <a:pt x="0" y="1464473"/>
                </a:cubicBezTo>
                <a:lnTo>
                  <a:pt x="0" y="1055807"/>
                </a:lnTo>
                <a:cubicBezTo>
                  <a:pt x="0" y="830621"/>
                  <a:pt x="182549" y="648072"/>
                  <a:pt x="407735" y="648072"/>
                </a:cubicBezTo>
                <a:lnTo>
                  <a:pt x="1368152" y="648072"/>
                </a:lnTo>
                <a:lnTo>
                  <a:pt x="1368152" y="850487"/>
                </a:lnTo>
                <a:lnTo>
                  <a:pt x="488918" y="850487"/>
                </a:lnTo>
                <a:cubicBezTo>
                  <a:pt x="338203" y="850487"/>
                  <a:pt x="216024" y="972666"/>
                  <a:pt x="216024" y="1123381"/>
                </a:cubicBezTo>
                <a:lnTo>
                  <a:pt x="216024" y="1396898"/>
                </a:lnTo>
                <a:cubicBezTo>
                  <a:pt x="216024" y="1547613"/>
                  <a:pt x="338203" y="1669792"/>
                  <a:pt x="488918" y="1669792"/>
                </a:cubicBezTo>
                <a:lnTo>
                  <a:pt x="1368152" y="1669792"/>
                </a:lnTo>
                <a:lnTo>
                  <a:pt x="1368152" y="1670095"/>
                </a:lnTo>
                <a:lnTo>
                  <a:pt x="5264789" y="1670095"/>
                </a:lnTo>
                <a:cubicBezTo>
                  <a:pt x="5534831" y="1670095"/>
                  <a:pt x="5753744" y="1451182"/>
                  <a:pt x="5753744" y="1181140"/>
                </a:cubicBezTo>
                <a:lnTo>
                  <a:pt x="5753744" y="691068"/>
                </a:lnTo>
                <a:cubicBezTo>
                  <a:pt x="5753744" y="421026"/>
                  <a:pt x="5534831" y="202113"/>
                  <a:pt x="5264789" y="202113"/>
                </a:cubicBezTo>
                <a:lnTo>
                  <a:pt x="1289248" y="202113"/>
                </a:lnTo>
                <a:cubicBezTo>
                  <a:pt x="1288859" y="161655"/>
                  <a:pt x="1421821" y="149772"/>
                  <a:pt x="1421432" y="109314"/>
                </a:cubicBezTo>
                <a:cubicBezTo>
                  <a:pt x="1421821" y="82401"/>
                  <a:pt x="1288859" y="26913"/>
                  <a:pt x="1289248" y="0"/>
                </a:cubicBezTo>
                <a:close/>
              </a:path>
            </a:pathLst>
          </a:custGeom>
          <a:solidFill>
            <a:srgbClr val="6BA9C8"/>
          </a:solidFill>
          <a:ln w="28575" cap="flat" cmpd="sng" algn="ctr">
            <a:solidFill>
              <a:sysClr val="window" lastClr="FFFFFF"/>
            </a:solidFill>
            <a:prstDash val="solid"/>
          </a:ln>
          <a:effectLst/>
        </p:spPr>
        <p:txBody>
          <a:bodyPr lIns="67391" tIns="33696" rIns="67391" bIns="33696" rtlCol="0" anchor="ctr"/>
          <a:lstStyle/>
          <a:p>
            <a:pPr algn="ctr">
              <a:defRPr/>
            </a:pPr>
            <a:endParaRPr lang="zh-CN" altLang="en-US" kern="0">
              <a:solidFill>
                <a:sysClr val="window" lastClr="FFFFFF"/>
              </a:solidFill>
              <a:latin typeface="Calibri" panose="020F0502020204030204"/>
              <a:ea typeface="宋体" panose="02010600030101010101" pitchFamily="2" charset="-122"/>
            </a:endParaRPr>
          </a:p>
        </p:txBody>
      </p:sp>
      <p:sp>
        <p:nvSpPr>
          <p:cNvPr id="28" name="圆角矩形 6"/>
          <p:cNvSpPr/>
          <p:nvPr/>
        </p:nvSpPr>
        <p:spPr>
          <a:xfrm>
            <a:off x="118542" y="4087058"/>
            <a:ext cx="5328000" cy="1548000"/>
          </a:xfrm>
          <a:custGeom>
            <a:avLst/>
            <a:gdLst>
              <a:gd name="connsiteX0" fmla="*/ 1289248 w 5969768"/>
              <a:gd name="connsiteY0" fmla="*/ 0 h 1872208"/>
              <a:gd name="connsiteX1" fmla="*/ 5346173 w 5969768"/>
              <a:gd name="connsiteY1" fmla="*/ 0 h 1872208"/>
              <a:gd name="connsiteX2" fmla="*/ 5969768 w 5969768"/>
              <a:gd name="connsiteY2" fmla="*/ 623595 h 1872208"/>
              <a:gd name="connsiteX3" fmla="*/ 5969768 w 5969768"/>
              <a:gd name="connsiteY3" fmla="*/ 1248613 h 1872208"/>
              <a:gd name="connsiteX4" fmla="*/ 5346173 w 5969768"/>
              <a:gd name="connsiteY4" fmla="*/ 1872208 h 1872208"/>
              <a:gd name="connsiteX5" fmla="*/ 1368152 w 5969768"/>
              <a:gd name="connsiteY5" fmla="*/ 1872208 h 1872208"/>
              <a:gd name="connsiteX6" fmla="*/ 1289248 w 5969768"/>
              <a:gd name="connsiteY6" fmla="*/ 1872208 h 1872208"/>
              <a:gd name="connsiteX7" fmla="*/ 407735 w 5969768"/>
              <a:gd name="connsiteY7" fmla="*/ 1872208 h 1872208"/>
              <a:gd name="connsiteX8" fmla="*/ 0 w 5969768"/>
              <a:gd name="connsiteY8" fmla="*/ 1464473 h 1872208"/>
              <a:gd name="connsiteX9" fmla="*/ 0 w 5969768"/>
              <a:gd name="connsiteY9" fmla="*/ 1055807 h 1872208"/>
              <a:gd name="connsiteX10" fmla="*/ 407735 w 5969768"/>
              <a:gd name="connsiteY10" fmla="*/ 648072 h 1872208"/>
              <a:gd name="connsiteX11" fmla="*/ 1368152 w 5969768"/>
              <a:gd name="connsiteY11" fmla="*/ 648072 h 1872208"/>
              <a:gd name="connsiteX12" fmla="*/ 1368152 w 5969768"/>
              <a:gd name="connsiteY12" fmla="*/ 850487 h 1872208"/>
              <a:gd name="connsiteX13" fmla="*/ 488918 w 5969768"/>
              <a:gd name="connsiteY13" fmla="*/ 850487 h 1872208"/>
              <a:gd name="connsiteX14" fmla="*/ 216024 w 5969768"/>
              <a:gd name="connsiteY14" fmla="*/ 1123381 h 1872208"/>
              <a:gd name="connsiteX15" fmla="*/ 216024 w 5969768"/>
              <a:gd name="connsiteY15" fmla="*/ 1396898 h 1872208"/>
              <a:gd name="connsiteX16" fmla="*/ 488918 w 5969768"/>
              <a:gd name="connsiteY16" fmla="*/ 1669792 h 1872208"/>
              <a:gd name="connsiteX17" fmla="*/ 1368152 w 5969768"/>
              <a:gd name="connsiteY17" fmla="*/ 1669792 h 1872208"/>
              <a:gd name="connsiteX18" fmla="*/ 1368152 w 5969768"/>
              <a:gd name="connsiteY18" fmla="*/ 1670095 h 1872208"/>
              <a:gd name="connsiteX19" fmla="*/ 5264789 w 5969768"/>
              <a:gd name="connsiteY19" fmla="*/ 1670095 h 1872208"/>
              <a:gd name="connsiteX20" fmla="*/ 5753744 w 5969768"/>
              <a:gd name="connsiteY20" fmla="*/ 1181140 h 1872208"/>
              <a:gd name="connsiteX21" fmla="*/ 5753744 w 5969768"/>
              <a:gd name="connsiteY21" fmla="*/ 691068 h 1872208"/>
              <a:gd name="connsiteX22" fmla="*/ 5264789 w 5969768"/>
              <a:gd name="connsiteY22" fmla="*/ 202113 h 1872208"/>
              <a:gd name="connsiteX23" fmla="*/ 1289248 w 5969768"/>
              <a:gd name="connsiteY23" fmla="*/ 202113 h 1872208"/>
              <a:gd name="connsiteX24" fmla="*/ 1288082 w 5969768"/>
              <a:gd name="connsiteY24" fmla="*/ 80739 h 1872208"/>
              <a:gd name="connsiteX25" fmla="*/ 1289248 w 5969768"/>
              <a:gd name="connsiteY25" fmla="*/ 0 h 1872208"/>
              <a:gd name="connsiteX0-1" fmla="*/ 1289248 w 5969768"/>
              <a:gd name="connsiteY0-2" fmla="*/ 0 h 1872208"/>
              <a:gd name="connsiteX1-3" fmla="*/ 5346173 w 5969768"/>
              <a:gd name="connsiteY1-4" fmla="*/ 0 h 1872208"/>
              <a:gd name="connsiteX2-5" fmla="*/ 5969768 w 5969768"/>
              <a:gd name="connsiteY2-6" fmla="*/ 623595 h 1872208"/>
              <a:gd name="connsiteX3-7" fmla="*/ 5969768 w 5969768"/>
              <a:gd name="connsiteY3-8" fmla="*/ 1248613 h 1872208"/>
              <a:gd name="connsiteX4-9" fmla="*/ 5346173 w 5969768"/>
              <a:gd name="connsiteY4-10" fmla="*/ 1872208 h 1872208"/>
              <a:gd name="connsiteX5-11" fmla="*/ 1368152 w 5969768"/>
              <a:gd name="connsiteY5-12" fmla="*/ 1872208 h 1872208"/>
              <a:gd name="connsiteX6-13" fmla="*/ 1289248 w 5969768"/>
              <a:gd name="connsiteY6-14" fmla="*/ 1872208 h 1872208"/>
              <a:gd name="connsiteX7-15" fmla="*/ 407735 w 5969768"/>
              <a:gd name="connsiteY7-16" fmla="*/ 1872208 h 1872208"/>
              <a:gd name="connsiteX8-17" fmla="*/ 0 w 5969768"/>
              <a:gd name="connsiteY8-18" fmla="*/ 1464473 h 1872208"/>
              <a:gd name="connsiteX9-19" fmla="*/ 0 w 5969768"/>
              <a:gd name="connsiteY9-20" fmla="*/ 1055807 h 1872208"/>
              <a:gd name="connsiteX10-21" fmla="*/ 407735 w 5969768"/>
              <a:gd name="connsiteY10-22" fmla="*/ 648072 h 1872208"/>
              <a:gd name="connsiteX11-23" fmla="*/ 1368152 w 5969768"/>
              <a:gd name="connsiteY11-24" fmla="*/ 648072 h 1872208"/>
              <a:gd name="connsiteX12-25" fmla="*/ 1368152 w 5969768"/>
              <a:gd name="connsiteY12-26" fmla="*/ 850487 h 1872208"/>
              <a:gd name="connsiteX13-27" fmla="*/ 488918 w 5969768"/>
              <a:gd name="connsiteY13-28" fmla="*/ 850487 h 1872208"/>
              <a:gd name="connsiteX14-29" fmla="*/ 216024 w 5969768"/>
              <a:gd name="connsiteY14-30" fmla="*/ 1123381 h 1872208"/>
              <a:gd name="connsiteX15-31" fmla="*/ 216024 w 5969768"/>
              <a:gd name="connsiteY15-32" fmla="*/ 1396898 h 1872208"/>
              <a:gd name="connsiteX16-33" fmla="*/ 488918 w 5969768"/>
              <a:gd name="connsiteY16-34" fmla="*/ 1669792 h 1872208"/>
              <a:gd name="connsiteX17-35" fmla="*/ 1368152 w 5969768"/>
              <a:gd name="connsiteY17-36" fmla="*/ 1669792 h 1872208"/>
              <a:gd name="connsiteX18-37" fmla="*/ 1368152 w 5969768"/>
              <a:gd name="connsiteY18-38" fmla="*/ 1670095 h 1872208"/>
              <a:gd name="connsiteX19-39" fmla="*/ 5264789 w 5969768"/>
              <a:gd name="connsiteY19-40" fmla="*/ 1670095 h 1872208"/>
              <a:gd name="connsiteX20-41" fmla="*/ 5753744 w 5969768"/>
              <a:gd name="connsiteY20-42" fmla="*/ 1181140 h 1872208"/>
              <a:gd name="connsiteX21-43" fmla="*/ 5753744 w 5969768"/>
              <a:gd name="connsiteY21-44" fmla="*/ 691068 h 1872208"/>
              <a:gd name="connsiteX22-45" fmla="*/ 5264789 w 5969768"/>
              <a:gd name="connsiteY22-46" fmla="*/ 202113 h 1872208"/>
              <a:gd name="connsiteX23-47" fmla="*/ 1289248 w 5969768"/>
              <a:gd name="connsiteY23-48" fmla="*/ 202113 h 1872208"/>
              <a:gd name="connsiteX24-49" fmla="*/ 1421432 w 5969768"/>
              <a:gd name="connsiteY24-50" fmla="*/ 109314 h 1872208"/>
              <a:gd name="connsiteX25-51" fmla="*/ 1289248 w 5969768"/>
              <a:gd name="connsiteY25-52"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 ang="0">
                <a:pos x="connsiteX22-45" y="connsiteY22-46"/>
              </a:cxn>
              <a:cxn ang="0">
                <a:pos x="connsiteX23-47" y="connsiteY23-48"/>
              </a:cxn>
              <a:cxn ang="0">
                <a:pos x="connsiteX24-49" y="connsiteY24-50"/>
              </a:cxn>
              <a:cxn ang="0">
                <a:pos x="connsiteX25-51" y="connsiteY25-52"/>
              </a:cxn>
            </a:cxnLst>
            <a:rect l="l" t="t" r="r" b="b"/>
            <a:pathLst>
              <a:path w="5969768" h="1872208">
                <a:moveTo>
                  <a:pt x="1289248" y="0"/>
                </a:moveTo>
                <a:lnTo>
                  <a:pt x="5346173" y="0"/>
                </a:lnTo>
                <a:cubicBezTo>
                  <a:pt x="5690575" y="0"/>
                  <a:pt x="5969768" y="279193"/>
                  <a:pt x="5969768" y="623595"/>
                </a:cubicBezTo>
                <a:lnTo>
                  <a:pt x="5969768" y="1248613"/>
                </a:lnTo>
                <a:cubicBezTo>
                  <a:pt x="5969768" y="1593015"/>
                  <a:pt x="5690575" y="1872208"/>
                  <a:pt x="5346173" y="1872208"/>
                </a:cubicBezTo>
                <a:lnTo>
                  <a:pt x="1368152" y="1872208"/>
                </a:lnTo>
                <a:lnTo>
                  <a:pt x="1289248" y="1872208"/>
                </a:lnTo>
                <a:lnTo>
                  <a:pt x="407735" y="1872208"/>
                </a:lnTo>
                <a:cubicBezTo>
                  <a:pt x="182549" y="1872208"/>
                  <a:pt x="0" y="1689659"/>
                  <a:pt x="0" y="1464473"/>
                </a:cubicBezTo>
                <a:lnTo>
                  <a:pt x="0" y="1055807"/>
                </a:lnTo>
                <a:cubicBezTo>
                  <a:pt x="0" y="830621"/>
                  <a:pt x="182549" y="648072"/>
                  <a:pt x="407735" y="648072"/>
                </a:cubicBezTo>
                <a:lnTo>
                  <a:pt x="1368152" y="648072"/>
                </a:lnTo>
                <a:lnTo>
                  <a:pt x="1368152" y="850487"/>
                </a:lnTo>
                <a:lnTo>
                  <a:pt x="488918" y="850487"/>
                </a:lnTo>
                <a:cubicBezTo>
                  <a:pt x="338203" y="850487"/>
                  <a:pt x="216024" y="972666"/>
                  <a:pt x="216024" y="1123381"/>
                </a:cubicBezTo>
                <a:lnTo>
                  <a:pt x="216024" y="1396898"/>
                </a:lnTo>
                <a:cubicBezTo>
                  <a:pt x="216024" y="1547613"/>
                  <a:pt x="338203" y="1669792"/>
                  <a:pt x="488918" y="1669792"/>
                </a:cubicBezTo>
                <a:lnTo>
                  <a:pt x="1368152" y="1669792"/>
                </a:lnTo>
                <a:lnTo>
                  <a:pt x="1368152" y="1670095"/>
                </a:lnTo>
                <a:lnTo>
                  <a:pt x="5264789" y="1670095"/>
                </a:lnTo>
                <a:cubicBezTo>
                  <a:pt x="5534831" y="1670095"/>
                  <a:pt x="5753744" y="1451182"/>
                  <a:pt x="5753744" y="1181140"/>
                </a:cubicBezTo>
                <a:lnTo>
                  <a:pt x="5753744" y="691068"/>
                </a:lnTo>
                <a:cubicBezTo>
                  <a:pt x="5753744" y="421026"/>
                  <a:pt x="5534831" y="202113"/>
                  <a:pt x="5264789" y="202113"/>
                </a:cubicBezTo>
                <a:lnTo>
                  <a:pt x="1289248" y="202113"/>
                </a:lnTo>
                <a:cubicBezTo>
                  <a:pt x="1288859" y="161655"/>
                  <a:pt x="1421821" y="149772"/>
                  <a:pt x="1421432" y="109314"/>
                </a:cubicBezTo>
                <a:cubicBezTo>
                  <a:pt x="1421821" y="82401"/>
                  <a:pt x="1288859" y="26913"/>
                  <a:pt x="1289248" y="0"/>
                </a:cubicBezTo>
                <a:close/>
              </a:path>
            </a:pathLst>
          </a:custGeom>
          <a:solidFill>
            <a:srgbClr val="595959"/>
          </a:solidFill>
          <a:ln w="28575" cap="flat" cmpd="sng" algn="ctr">
            <a:solidFill>
              <a:sysClr val="window" lastClr="FFFFFF"/>
            </a:solidFill>
            <a:prstDash val="solid"/>
          </a:ln>
          <a:effectLst/>
        </p:spPr>
        <p:txBody>
          <a:bodyPr lIns="67391" tIns="33696" rIns="67391" bIns="33696" rtlCol="0" anchor="ctr"/>
          <a:lstStyle/>
          <a:p>
            <a:pPr algn="ctr">
              <a:defRPr/>
            </a:pPr>
            <a:endParaRPr lang="zh-CN" altLang="en-US" kern="0">
              <a:solidFill>
                <a:sysClr val="window" lastClr="FFFFFF"/>
              </a:solidFill>
              <a:latin typeface="Calibri" panose="020F0502020204030204"/>
              <a:ea typeface="宋体" panose="02010600030101010101" pitchFamily="2" charset="-122"/>
            </a:endParaRPr>
          </a:p>
        </p:txBody>
      </p:sp>
      <p:sp>
        <p:nvSpPr>
          <p:cNvPr id="29" name="圆角矩形 6"/>
          <p:cNvSpPr/>
          <p:nvPr/>
        </p:nvSpPr>
        <p:spPr>
          <a:xfrm>
            <a:off x="6409542" y="4087058"/>
            <a:ext cx="5328000" cy="1548000"/>
          </a:xfrm>
          <a:custGeom>
            <a:avLst/>
            <a:gdLst>
              <a:gd name="connsiteX0" fmla="*/ 1289248 w 5969768"/>
              <a:gd name="connsiteY0" fmla="*/ 0 h 1872208"/>
              <a:gd name="connsiteX1" fmla="*/ 5346173 w 5969768"/>
              <a:gd name="connsiteY1" fmla="*/ 0 h 1872208"/>
              <a:gd name="connsiteX2" fmla="*/ 5969768 w 5969768"/>
              <a:gd name="connsiteY2" fmla="*/ 623595 h 1872208"/>
              <a:gd name="connsiteX3" fmla="*/ 5969768 w 5969768"/>
              <a:gd name="connsiteY3" fmla="*/ 1248613 h 1872208"/>
              <a:gd name="connsiteX4" fmla="*/ 5346173 w 5969768"/>
              <a:gd name="connsiteY4" fmla="*/ 1872208 h 1872208"/>
              <a:gd name="connsiteX5" fmla="*/ 1368152 w 5969768"/>
              <a:gd name="connsiteY5" fmla="*/ 1872208 h 1872208"/>
              <a:gd name="connsiteX6" fmla="*/ 1289248 w 5969768"/>
              <a:gd name="connsiteY6" fmla="*/ 1872208 h 1872208"/>
              <a:gd name="connsiteX7" fmla="*/ 407735 w 5969768"/>
              <a:gd name="connsiteY7" fmla="*/ 1872208 h 1872208"/>
              <a:gd name="connsiteX8" fmla="*/ 0 w 5969768"/>
              <a:gd name="connsiteY8" fmla="*/ 1464473 h 1872208"/>
              <a:gd name="connsiteX9" fmla="*/ 0 w 5969768"/>
              <a:gd name="connsiteY9" fmla="*/ 1055807 h 1872208"/>
              <a:gd name="connsiteX10" fmla="*/ 407735 w 5969768"/>
              <a:gd name="connsiteY10" fmla="*/ 648072 h 1872208"/>
              <a:gd name="connsiteX11" fmla="*/ 1368152 w 5969768"/>
              <a:gd name="connsiteY11" fmla="*/ 648072 h 1872208"/>
              <a:gd name="connsiteX12" fmla="*/ 1368152 w 5969768"/>
              <a:gd name="connsiteY12" fmla="*/ 850487 h 1872208"/>
              <a:gd name="connsiteX13" fmla="*/ 488918 w 5969768"/>
              <a:gd name="connsiteY13" fmla="*/ 850487 h 1872208"/>
              <a:gd name="connsiteX14" fmla="*/ 216024 w 5969768"/>
              <a:gd name="connsiteY14" fmla="*/ 1123381 h 1872208"/>
              <a:gd name="connsiteX15" fmla="*/ 216024 w 5969768"/>
              <a:gd name="connsiteY15" fmla="*/ 1396898 h 1872208"/>
              <a:gd name="connsiteX16" fmla="*/ 488918 w 5969768"/>
              <a:gd name="connsiteY16" fmla="*/ 1669792 h 1872208"/>
              <a:gd name="connsiteX17" fmla="*/ 1368152 w 5969768"/>
              <a:gd name="connsiteY17" fmla="*/ 1669792 h 1872208"/>
              <a:gd name="connsiteX18" fmla="*/ 1368152 w 5969768"/>
              <a:gd name="connsiteY18" fmla="*/ 1670095 h 1872208"/>
              <a:gd name="connsiteX19" fmla="*/ 5264789 w 5969768"/>
              <a:gd name="connsiteY19" fmla="*/ 1670095 h 1872208"/>
              <a:gd name="connsiteX20" fmla="*/ 5753744 w 5969768"/>
              <a:gd name="connsiteY20" fmla="*/ 1181140 h 1872208"/>
              <a:gd name="connsiteX21" fmla="*/ 5753744 w 5969768"/>
              <a:gd name="connsiteY21" fmla="*/ 691068 h 1872208"/>
              <a:gd name="connsiteX22" fmla="*/ 5264789 w 5969768"/>
              <a:gd name="connsiteY22" fmla="*/ 202113 h 1872208"/>
              <a:gd name="connsiteX23" fmla="*/ 1289248 w 5969768"/>
              <a:gd name="connsiteY23" fmla="*/ 202113 h 1872208"/>
              <a:gd name="connsiteX24" fmla="*/ 1288082 w 5969768"/>
              <a:gd name="connsiteY24" fmla="*/ 80739 h 1872208"/>
              <a:gd name="connsiteX25" fmla="*/ 1289248 w 5969768"/>
              <a:gd name="connsiteY25" fmla="*/ 0 h 1872208"/>
              <a:gd name="connsiteX0-1" fmla="*/ 1289248 w 5969768"/>
              <a:gd name="connsiteY0-2" fmla="*/ 0 h 1872208"/>
              <a:gd name="connsiteX1-3" fmla="*/ 5346173 w 5969768"/>
              <a:gd name="connsiteY1-4" fmla="*/ 0 h 1872208"/>
              <a:gd name="connsiteX2-5" fmla="*/ 5969768 w 5969768"/>
              <a:gd name="connsiteY2-6" fmla="*/ 623595 h 1872208"/>
              <a:gd name="connsiteX3-7" fmla="*/ 5969768 w 5969768"/>
              <a:gd name="connsiteY3-8" fmla="*/ 1248613 h 1872208"/>
              <a:gd name="connsiteX4-9" fmla="*/ 5346173 w 5969768"/>
              <a:gd name="connsiteY4-10" fmla="*/ 1872208 h 1872208"/>
              <a:gd name="connsiteX5-11" fmla="*/ 1368152 w 5969768"/>
              <a:gd name="connsiteY5-12" fmla="*/ 1872208 h 1872208"/>
              <a:gd name="connsiteX6-13" fmla="*/ 1289248 w 5969768"/>
              <a:gd name="connsiteY6-14" fmla="*/ 1872208 h 1872208"/>
              <a:gd name="connsiteX7-15" fmla="*/ 407735 w 5969768"/>
              <a:gd name="connsiteY7-16" fmla="*/ 1872208 h 1872208"/>
              <a:gd name="connsiteX8-17" fmla="*/ 0 w 5969768"/>
              <a:gd name="connsiteY8-18" fmla="*/ 1464473 h 1872208"/>
              <a:gd name="connsiteX9-19" fmla="*/ 0 w 5969768"/>
              <a:gd name="connsiteY9-20" fmla="*/ 1055807 h 1872208"/>
              <a:gd name="connsiteX10-21" fmla="*/ 407735 w 5969768"/>
              <a:gd name="connsiteY10-22" fmla="*/ 648072 h 1872208"/>
              <a:gd name="connsiteX11-23" fmla="*/ 1368152 w 5969768"/>
              <a:gd name="connsiteY11-24" fmla="*/ 648072 h 1872208"/>
              <a:gd name="connsiteX12-25" fmla="*/ 1368152 w 5969768"/>
              <a:gd name="connsiteY12-26" fmla="*/ 850487 h 1872208"/>
              <a:gd name="connsiteX13-27" fmla="*/ 488918 w 5969768"/>
              <a:gd name="connsiteY13-28" fmla="*/ 850487 h 1872208"/>
              <a:gd name="connsiteX14-29" fmla="*/ 216024 w 5969768"/>
              <a:gd name="connsiteY14-30" fmla="*/ 1123381 h 1872208"/>
              <a:gd name="connsiteX15-31" fmla="*/ 216024 w 5969768"/>
              <a:gd name="connsiteY15-32" fmla="*/ 1396898 h 1872208"/>
              <a:gd name="connsiteX16-33" fmla="*/ 488918 w 5969768"/>
              <a:gd name="connsiteY16-34" fmla="*/ 1669792 h 1872208"/>
              <a:gd name="connsiteX17-35" fmla="*/ 1368152 w 5969768"/>
              <a:gd name="connsiteY17-36" fmla="*/ 1669792 h 1872208"/>
              <a:gd name="connsiteX18-37" fmla="*/ 1368152 w 5969768"/>
              <a:gd name="connsiteY18-38" fmla="*/ 1670095 h 1872208"/>
              <a:gd name="connsiteX19-39" fmla="*/ 5264789 w 5969768"/>
              <a:gd name="connsiteY19-40" fmla="*/ 1670095 h 1872208"/>
              <a:gd name="connsiteX20-41" fmla="*/ 5753744 w 5969768"/>
              <a:gd name="connsiteY20-42" fmla="*/ 1181140 h 1872208"/>
              <a:gd name="connsiteX21-43" fmla="*/ 5753744 w 5969768"/>
              <a:gd name="connsiteY21-44" fmla="*/ 691068 h 1872208"/>
              <a:gd name="connsiteX22-45" fmla="*/ 5264789 w 5969768"/>
              <a:gd name="connsiteY22-46" fmla="*/ 202113 h 1872208"/>
              <a:gd name="connsiteX23-47" fmla="*/ 1289248 w 5969768"/>
              <a:gd name="connsiteY23-48" fmla="*/ 202113 h 1872208"/>
              <a:gd name="connsiteX24-49" fmla="*/ 1421432 w 5969768"/>
              <a:gd name="connsiteY24-50" fmla="*/ 109314 h 1872208"/>
              <a:gd name="connsiteX25-51" fmla="*/ 1289248 w 5969768"/>
              <a:gd name="connsiteY25-52"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 ang="0">
                <a:pos x="connsiteX22-45" y="connsiteY22-46"/>
              </a:cxn>
              <a:cxn ang="0">
                <a:pos x="connsiteX23-47" y="connsiteY23-48"/>
              </a:cxn>
              <a:cxn ang="0">
                <a:pos x="connsiteX24-49" y="connsiteY24-50"/>
              </a:cxn>
              <a:cxn ang="0">
                <a:pos x="connsiteX25-51" y="connsiteY25-52"/>
              </a:cxn>
            </a:cxnLst>
            <a:rect l="l" t="t" r="r" b="b"/>
            <a:pathLst>
              <a:path w="5969768" h="1872208">
                <a:moveTo>
                  <a:pt x="1289248" y="0"/>
                </a:moveTo>
                <a:lnTo>
                  <a:pt x="5346173" y="0"/>
                </a:lnTo>
                <a:cubicBezTo>
                  <a:pt x="5690575" y="0"/>
                  <a:pt x="5969768" y="279193"/>
                  <a:pt x="5969768" y="623595"/>
                </a:cubicBezTo>
                <a:lnTo>
                  <a:pt x="5969768" y="1248613"/>
                </a:lnTo>
                <a:cubicBezTo>
                  <a:pt x="5969768" y="1593015"/>
                  <a:pt x="5690575" y="1872208"/>
                  <a:pt x="5346173" y="1872208"/>
                </a:cubicBezTo>
                <a:lnTo>
                  <a:pt x="1368152" y="1872208"/>
                </a:lnTo>
                <a:lnTo>
                  <a:pt x="1289248" y="1872208"/>
                </a:lnTo>
                <a:lnTo>
                  <a:pt x="407735" y="1872208"/>
                </a:lnTo>
                <a:cubicBezTo>
                  <a:pt x="182549" y="1872208"/>
                  <a:pt x="0" y="1689659"/>
                  <a:pt x="0" y="1464473"/>
                </a:cubicBezTo>
                <a:lnTo>
                  <a:pt x="0" y="1055807"/>
                </a:lnTo>
                <a:cubicBezTo>
                  <a:pt x="0" y="830621"/>
                  <a:pt x="182549" y="648072"/>
                  <a:pt x="407735" y="648072"/>
                </a:cubicBezTo>
                <a:lnTo>
                  <a:pt x="1368152" y="648072"/>
                </a:lnTo>
                <a:lnTo>
                  <a:pt x="1368152" y="850487"/>
                </a:lnTo>
                <a:lnTo>
                  <a:pt x="488918" y="850487"/>
                </a:lnTo>
                <a:cubicBezTo>
                  <a:pt x="338203" y="850487"/>
                  <a:pt x="216024" y="972666"/>
                  <a:pt x="216024" y="1123381"/>
                </a:cubicBezTo>
                <a:lnTo>
                  <a:pt x="216024" y="1396898"/>
                </a:lnTo>
                <a:cubicBezTo>
                  <a:pt x="216024" y="1547613"/>
                  <a:pt x="338203" y="1669792"/>
                  <a:pt x="488918" y="1669792"/>
                </a:cubicBezTo>
                <a:lnTo>
                  <a:pt x="1368152" y="1669792"/>
                </a:lnTo>
                <a:lnTo>
                  <a:pt x="1368152" y="1670095"/>
                </a:lnTo>
                <a:lnTo>
                  <a:pt x="5264789" y="1670095"/>
                </a:lnTo>
                <a:cubicBezTo>
                  <a:pt x="5534831" y="1670095"/>
                  <a:pt x="5753744" y="1451182"/>
                  <a:pt x="5753744" y="1181140"/>
                </a:cubicBezTo>
                <a:lnTo>
                  <a:pt x="5753744" y="691068"/>
                </a:lnTo>
                <a:cubicBezTo>
                  <a:pt x="5753744" y="421026"/>
                  <a:pt x="5534831" y="202113"/>
                  <a:pt x="5264789" y="202113"/>
                </a:cubicBezTo>
                <a:lnTo>
                  <a:pt x="1289248" y="202113"/>
                </a:lnTo>
                <a:cubicBezTo>
                  <a:pt x="1288859" y="161655"/>
                  <a:pt x="1421821" y="149772"/>
                  <a:pt x="1421432" y="109314"/>
                </a:cubicBezTo>
                <a:cubicBezTo>
                  <a:pt x="1421821" y="82401"/>
                  <a:pt x="1288859" y="26913"/>
                  <a:pt x="1289248" y="0"/>
                </a:cubicBezTo>
                <a:close/>
              </a:path>
            </a:pathLst>
          </a:custGeom>
          <a:solidFill>
            <a:srgbClr val="595959"/>
          </a:solidFill>
          <a:ln w="28575" cap="flat" cmpd="sng" algn="ctr">
            <a:solidFill>
              <a:sysClr val="window" lastClr="FFFFFF"/>
            </a:solidFill>
            <a:prstDash val="solid"/>
          </a:ln>
          <a:effectLst/>
        </p:spPr>
        <p:txBody>
          <a:bodyPr lIns="67391" tIns="33696" rIns="67391" bIns="33696" rtlCol="0" anchor="ctr"/>
          <a:lstStyle/>
          <a:p>
            <a:pPr algn="ctr">
              <a:defRPr/>
            </a:pPr>
            <a:endParaRPr lang="zh-CN" altLang="en-US" kern="0">
              <a:solidFill>
                <a:sysClr val="window" lastClr="FFFFFF"/>
              </a:solidFill>
              <a:latin typeface="Calibri" panose="020F0502020204030204"/>
              <a:ea typeface="宋体" panose="02010600030101010101" pitchFamily="2" charset="-122"/>
            </a:endParaRPr>
          </a:p>
        </p:txBody>
      </p:sp>
      <p:sp>
        <p:nvSpPr>
          <p:cNvPr id="30" name="文本框 14"/>
          <p:cNvSpPr txBox="1"/>
          <p:nvPr/>
        </p:nvSpPr>
        <p:spPr>
          <a:xfrm>
            <a:off x="485356" y="2717430"/>
            <a:ext cx="848604" cy="620303"/>
          </a:xfrm>
          <a:prstGeom prst="rect">
            <a:avLst/>
          </a:prstGeom>
          <a:noFill/>
        </p:spPr>
        <p:txBody>
          <a:bodyPr wrap="square" lIns="67391" tIns="33696" rIns="67391" bIns="33696" rtlCol="0">
            <a:spAutoFit/>
          </a:bodyPr>
          <a:lstStyle/>
          <a:p>
            <a:r>
              <a:rPr lang="en-US" altLang="zh-CN" sz="2400" dirty="0">
                <a:solidFill>
                  <a:schemeClr val="tx1">
                    <a:lumMod val="95000"/>
                    <a:lumOff val="5000"/>
                  </a:schemeClr>
                </a:solidFill>
                <a:latin typeface="微软雅黑" panose="020B0503020204020204" pitchFamily="34" charset="-122"/>
                <a:ea typeface="微软雅黑" panose="020B0503020204020204" pitchFamily="34" charset="-122"/>
              </a:rPr>
              <a:t>01</a:t>
            </a:r>
            <a:endParaRPr lang="zh-CN" altLang="en-US" sz="2400"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31" name="文本框 15"/>
          <p:cNvSpPr txBox="1"/>
          <p:nvPr/>
        </p:nvSpPr>
        <p:spPr>
          <a:xfrm>
            <a:off x="1364193" y="1950271"/>
            <a:ext cx="3253748" cy="345049"/>
          </a:xfrm>
          <a:prstGeom prst="rect">
            <a:avLst/>
          </a:prstGeom>
          <a:noFill/>
        </p:spPr>
        <p:txBody>
          <a:bodyPr wrap="square" lIns="67391" tIns="33696" rIns="67391" bIns="33696" rtlCol="0">
            <a:spAutoFit/>
          </a:bodyPr>
          <a:lstStyle/>
          <a:p>
            <a:r>
              <a:rPr lang="zh-CN" altLang="en-US" b="1" dirty="0">
                <a:solidFill>
                  <a:prstClr val="black"/>
                </a:solidFill>
                <a:latin typeface="微软雅黑" pitchFamily="34" charset="-122"/>
                <a:ea typeface="微软雅黑" pitchFamily="34" charset="-122"/>
              </a:rPr>
              <a:t>回购式再贴现首期</a:t>
            </a:r>
            <a:endParaRPr lang="en-US" altLang="zh-CN" b="1" dirty="0">
              <a:latin typeface="微软雅黑" panose="020B0503020204020204" pitchFamily="34" charset="-122"/>
              <a:ea typeface="微软雅黑" panose="020B0503020204020204" pitchFamily="34" charset="-122"/>
            </a:endParaRPr>
          </a:p>
        </p:txBody>
      </p:sp>
      <p:sp>
        <p:nvSpPr>
          <p:cNvPr id="32" name="矩形 31"/>
          <p:cNvSpPr/>
          <p:nvPr/>
        </p:nvSpPr>
        <p:spPr>
          <a:xfrm>
            <a:off x="950530" y="2241662"/>
            <a:ext cx="4379875" cy="1314545"/>
          </a:xfrm>
          <a:prstGeom prst="rect">
            <a:avLst/>
          </a:prstGeom>
        </p:spPr>
        <p:txBody>
          <a:bodyPr wrap="square" lIns="67391" tIns="33696" rIns="67391" bIns="33696">
            <a:spAutoFit/>
          </a:bodyPr>
          <a:lstStyle/>
          <a:p>
            <a:pPr lvl="0">
              <a:lnSpc>
                <a:spcPct val="150000"/>
              </a:lnSpc>
            </a:pPr>
            <a:r>
              <a:rPr lang="zh-CN" altLang="en-US" dirty="0" smtClean="0">
                <a:solidFill>
                  <a:prstClr val="black"/>
                </a:solidFill>
                <a:latin typeface="微软雅黑" pitchFamily="34" charset="-122"/>
                <a:ea typeface="微软雅黑" pitchFamily="34" charset="-122"/>
              </a:rPr>
              <a:t>金融</a:t>
            </a:r>
            <a:r>
              <a:rPr lang="zh-CN" altLang="en-US" dirty="0">
                <a:solidFill>
                  <a:prstClr val="black"/>
                </a:solidFill>
                <a:latin typeface="微软雅黑" pitchFamily="34" charset="-122"/>
                <a:ea typeface="微软雅黑" pitchFamily="34" charset="-122"/>
              </a:rPr>
              <a:t>机构在票交所系统质押模块向对应的人民银行机构发起质押申请，人民银行确认后，系统对所提交票据进行质押登记。</a:t>
            </a:r>
            <a:endParaRPr lang="en-US" altLang="zh-CN" dirty="0">
              <a:solidFill>
                <a:prstClr val="black"/>
              </a:solidFill>
              <a:latin typeface="微软雅黑" pitchFamily="34" charset="-122"/>
              <a:ea typeface="微软雅黑" pitchFamily="34" charset="-122"/>
            </a:endParaRPr>
          </a:p>
        </p:txBody>
      </p:sp>
      <p:sp>
        <p:nvSpPr>
          <p:cNvPr id="36" name="文本框 20"/>
          <p:cNvSpPr txBox="1"/>
          <p:nvPr/>
        </p:nvSpPr>
        <p:spPr>
          <a:xfrm>
            <a:off x="400869" y="4772061"/>
            <a:ext cx="848604" cy="620303"/>
          </a:xfrm>
          <a:prstGeom prst="rect">
            <a:avLst/>
          </a:prstGeom>
          <a:noFill/>
        </p:spPr>
        <p:txBody>
          <a:bodyPr wrap="square" lIns="67391" tIns="33696" rIns="67391" bIns="33696" rtlCol="0">
            <a:spAutoFit/>
          </a:bodyPr>
          <a:lstStyle/>
          <a:p>
            <a:r>
              <a:rPr lang="en-US" altLang="zh-CN" sz="2400">
                <a:solidFill>
                  <a:schemeClr val="tx1">
                    <a:lumMod val="95000"/>
                    <a:lumOff val="5000"/>
                  </a:schemeClr>
                </a:solidFill>
                <a:latin typeface="微软雅黑" panose="020B0503020204020204" pitchFamily="34" charset="-122"/>
                <a:ea typeface="微软雅黑" panose="020B0503020204020204" pitchFamily="34" charset="-122"/>
              </a:rPr>
              <a:t>03</a:t>
            </a:r>
            <a:endParaRPr lang="zh-CN" altLang="en-US" sz="240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38" name="矩形 37"/>
          <p:cNvSpPr/>
          <p:nvPr/>
        </p:nvSpPr>
        <p:spPr>
          <a:xfrm>
            <a:off x="1365248" y="4605341"/>
            <a:ext cx="3607688" cy="704377"/>
          </a:xfrm>
          <a:prstGeom prst="rect">
            <a:avLst/>
          </a:prstGeom>
        </p:spPr>
        <p:txBody>
          <a:bodyPr wrap="square" lIns="67391" tIns="33696" rIns="67391" bIns="33696">
            <a:spAutoFit/>
          </a:bodyPr>
          <a:lstStyle/>
          <a:p>
            <a:pPr>
              <a:lnSpc>
                <a:spcPct val="120000"/>
              </a:lnSpc>
            </a:pPr>
            <a:r>
              <a:rPr lang="zh-CN" altLang="en-US" dirty="0">
                <a:solidFill>
                  <a:prstClr val="black"/>
                </a:solidFill>
                <a:latin typeface="微软雅黑" pitchFamily="34" charset="-122"/>
                <a:ea typeface="微软雅黑" pitchFamily="34" charset="-122"/>
              </a:rPr>
              <a:t>再贴现的业务审批和资金清算仍在线下进行</a:t>
            </a:r>
            <a:endParaRPr lang="zh-CN" altLang="en-US" sz="900" dirty="0">
              <a:solidFill>
                <a:schemeClr val="tx1">
                  <a:lumMod val="85000"/>
                  <a:lumOff val="15000"/>
                </a:schemeClr>
              </a:solidFill>
              <a:latin typeface="华文细黑" panose="02010600040101010101" pitchFamily="2" charset="-122"/>
              <a:ea typeface="华文细黑" panose="02010600040101010101" pitchFamily="2" charset="-122"/>
            </a:endParaRPr>
          </a:p>
        </p:txBody>
      </p:sp>
      <p:sp>
        <p:nvSpPr>
          <p:cNvPr id="39" name="文本框 23"/>
          <p:cNvSpPr txBox="1"/>
          <p:nvPr/>
        </p:nvSpPr>
        <p:spPr>
          <a:xfrm>
            <a:off x="6752626" y="4772061"/>
            <a:ext cx="848604" cy="620303"/>
          </a:xfrm>
          <a:prstGeom prst="rect">
            <a:avLst/>
          </a:prstGeom>
          <a:noFill/>
        </p:spPr>
        <p:txBody>
          <a:bodyPr wrap="square" lIns="67391" tIns="33696" rIns="67391" bIns="33696" rtlCol="0">
            <a:spAutoFit/>
          </a:bodyPr>
          <a:lstStyle/>
          <a:p>
            <a:r>
              <a:rPr lang="en-US" altLang="zh-CN" sz="2400">
                <a:solidFill>
                  <a:schemeClr val="tx1">
                    <a:lumMod val="95000"/>
                    <a:lumOff val="5000"/>
                  </a:schemeClr>
                </a:solidFill>
                <a:latin typeface="微软雅黑" panose="020B0503020204020204" pitchFamily="34" charset="-122"/>
                <a:ea typeface="微软雅黑" panose="020B0503020204020204" pitchFamily="34" charset="-122"/>
              </a:rPr>
              <a:t>04</a:t>
            </a:r>
            <a:endParaRPr lang="zh-CN" altLang="en-US" sz="240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42" name="圆角矩形 6"/>
          <p:cNvSpPr/>
          <p:nvPr/>
        </p:nvSpPr>
        <p:spPr>
          <a:xfrm>
            <a:off x="6409542" y="1557586"/>
            <a:ext cx="5328000" cy="2160000"/>
          </a:xfrm>
          <a:custGeom>
            <a:avLst/>
            <a:gdLst>
              <a:gd name="connsiteX0" fmla="*/ 1289248 w 5969768"/>
              <a:gd name="connsiteY0" fmla="*/ 0 h 1872208"/>
              <a:gd name="connsiteX1" fmla="*/ 5346173 w 5969768"/>
              <a:gd name="connsiteY1" fmla="*/ 0 h 1872208"/>
              <a:gd name="connsiteX2" fmla="*/ 5969768 w 5969768"/>
              <a:gd name="connsiteY2" fmla="*/ 623595 h 1872208"/>
              <a:gd name="connsiteX3" fmla="*/ 5969768 w 5969768"/>
              <a:gd name="connsiteY3" fmla="*/ 1248613 h 1872208"/>
              <a:gd name="connsiteX4" fmla="*/ 5346173 w 5969768"/>
              <a:gd name="connsiteY4" fmla="*/ 1872208 h 1872208"/>
              <a:gd name="connsiteX5" fmla="*/ 1368152 w 5969768"/>
              <a:gd name="connsiteY5" fmla="*/ 1872208 h 1872208"/>
              <a:gd name="connsiteX6" fmla="*/ 1289248 w 5969768"/>
              <a:gd name="connsiteY6" fmla="*/ 1872208 h 1872208"/>
              <a:gd name="connsiteX7" fmla="*/ 407735 w 5969768"/>
              <a:gd name="connsiteY7" fmla="*/ 1872208 h 1872208"/>
              <a:gd name="connsiteX8" fmla="*/ 0 w 5969768"/>
              <a:gd name="connsiteY8" fmla="*/ 1464473 h 1872208"/>
              <a:gd name="connsiteX9" fmla="*/ 0 w 5969768"/>
              <a:gd name="connsiteY9" fmla="*/ 1055807 h 1872208"/>
              <a:gd name="connsiteX10" fmla="*/ 407735 w 5969768"/>
              <a:gd name="connsiteY10" fmla="*/ 648072 h 1872208"/>
              <a:gd name="connsiteX11" fmla="*/ 1368152 w 5969768"/>
              <a:gd name="connsiteY11" fmla="*/ 648072 h 1872208"/>
              <a:gd name="connsiteX12" fmla="*/ 1368152 w 5969768"/>
              <a:gd name="connsiteY12" fmla="*/ 850487 h 1872208"/>
              <a:gd name="connsiteX13" fmla="*/ 488918 w 5969768"/>
              <a:gd name="connsiteY13" fmla="*/ 850487 h 1872208"/>
              <a:gd name="connsiteX14" fmla="*/ 216024 w 5969768"/>
              <a:gd name="connsiteY14" fmla="*/ 1123381 h 1872208"/>
              <a:gd name="connsiteX15" fmla="*/ 216024 w 5969768"/>
              <a:gd name="connsiteY15" fmla="*/ 1396898 h 1872208"/>
              <a:gd name="connsiteX16" fmla="*/ 488918 w 5969768"/>
              <a:gd name="connsiteY16" fmla="*/ 1669792 h 1872208"/>
              <a:gd name="connsiteX17" fmla="*/ 1368152 w 5969768"/>
              <a:gd name="connsiteY17" fmla="*/ 1669792 h 1872208"/>
              <a:gd name="connsiteX18" fmla="*/ 1368152 w 5969768"/>
              <a:gd name="connsiteY18" fmla="*/ 1670095 h 1872208"/>
              <a:gd name="connsiteX19" fmla="*/ 5264789 w 5969768"/>
              <a:gd name="connsiteY19" fmla="*/ 1670095 h 1872208"/>
              <a:gd name="connsiteX20" fmla="*/ 5753744 w 5969768"/>
              <a:gd name="connsiteY20" fmla="*/ 1181140 h 1872208"/>
              <a:gd name="connsiteX21" fmla="*/ 5753744 w 5969768"/>
              <a:gd name="connsiteY21" fmla="*/ 691068 h 1872208"/>
              <a:gd name="connsiteX22" fmla="*/ 5264789 w 5969768"/>
              <a:gd name="connsiteY22" fmla="*/ 202113 h 1872208"/>
              <a:gd name="connsiteX23" fmla="*/ 1289248 w 5969768"/>
              <a:gd name="connsiteY23" fmla="*/ 202113 h 1872208"/>
              <a:gd name="connsiteX24" fmla="*/ 1288082 w 5969768"/>
              <a:gd name="connsiteY24" fmla="*/ 80739 h 1872208"/>
              <a:gd name="connsiteX25" fmla="*/ 1289248 w 5969768"/>
              <a:gd name="connsiteY25" fmla="*/ 0 h 1872208"/>
              <a:gd name="connsiteX0-1" fmla="*/ 1289248 w 5969768"/>
              <a:gd name="connsiteY0-2" fmla="*/ 0 h 1872208"/>
              <a:gd name="connsiteX1-3" fmla="*/ 5346173 w 5969768"/>
              <a:gd name="connsiteY1-4" fmla="*/ 0 h 1872208"/>
              <a:gd name="connsiteX2-5" fmla="*/ 5969768 w 5969768"/>
              <a:gd name="connsiteY2-6" fmla="*/ 623595 h 1872208"/>
              <a:gd name="connsiteX3-7" fmla="*/ 5969768 w 5969768"/>
              <a:gd name="connsiteY3-8" fmla="*/ 1248613 h 1872208"/>
              <a:gd name="connsiteX4-9" fmla="*/ 5346173 w 5969768"/>
              <a:gd name="connsiteY4-10" fmla="*/ 1872208 h 1872208"/>
              <a:gd name="connsiteX5-11" fmla="*/ 1368152 w 5969768"/>
              <a:gd name="connsiteY5-12" fmla="*/ 1872208 h 1872208"/>
              <a:gd name="connsiteX6-13" fmla="*/ 1289248 w 5969768"/>
              <a:gd name="connsiteY6-14" fmla="*/ 1872208 h 1872208"/>
              <a:gd name="connsiteX7-15" fmla="*/ 407735 w 5969768"/>
              <a:gd name="connsiteY7-16" fmla="*/ 1872208 h 1872208"/>
              <a:gd name="connsiteX8-17" fmla="*/ 0 w 5969768"/>
              <a:gd name="connsiteY8-18" fmla="*/ 1464473 h 1872208"/>
              <a:gd name="connsiteX9-19" fmla="*/ 0 w 5969768"/>
              <a:gd name="connsiteY9-20" fmla="*/ 1055807 h 1872208"/>
              <a:gd name="connsiteX10-21" fmla="*/ 407735 w 5969768"/>
              <a:gd name="connsiteY10-22" fmla="*/ 648072 h 1872208"/>
              <a:gd name="connsiteX11-23" fmla="*/ 1368152 w 5969768"/>
              <a:gd name="connsiteY11-24" fmla="*/ 648072 h 1872208"/>
              <a:gd name="connsiteX12-25" fmla="*/ 1368152 w 5969768"/>
              <a:gd name="connsiteY12-26" fmla="*/ 850487 h 1872208"/>
              <a:gd name="connsiteX13-27" fmla="*/ 488918 w 5969768"/>
              <a:gd name="connsiteY13-28" fmla="*/ 850487 h 1872208"/>
              <a:gd name="connsiteX14-29" fmla="*/ 216024 w 5969768"/>
              <a:gd name="connsiteY14-30" fmla="*/ 1123381 h 1872208"/>
              <a:gd name="connsiteX15-31" fmla="*/ 216024 w 5969768"/>
              <a:gd name="connsiteY15-32" fmla="*/ 1396898 h 1872208"/>
              <a:gd name="connsiteX16-33" fmla="*/ 488918 w 5969768"/>
              <a:gd name="connsiteY16-34" fmla="*/ 1669792 h 1872208"/>
              <a:gd name="connsiteX17-35" fmla="*/ 1368152 w 5969768"/>
              <a:gd name="connsiteY17-36" fmla="*/ 1669792 h 1872208"/>
              <a:gd name="connsiteX18-37" fmla="*/ 1368152 w 5969768"/>
              <a:gd name="connsiteY18-38" fmla="*/ 1670095 h 1872208"/>
              <a:gd name="connsiteX19-39" fmla="*/ 5264789 w 5969768"/>
              <a:gd name="connsiteY19-40" fmla="*/ 1670095 h 1872208"/>
              <a:gd name="connsiteX20-41" fmla="*/ 5753744 w 5969768"/>
              <a:gd name="connsiteY20-42" fmla="*/ 1181140 h 1872208"/>
              <a:gd name="connsiteX21-43" fmla="*/ 5753744 w 5969768"/>
              <a:gd name="connsiteY21-44" fmla="*/ 691068 h 1872208"/>
              <a:gd name="connsiteX22-45" fmla="*/ 5264789 w 5969768"/>
              <a:gd name="connsiteY22-46" fmla="*/ 202113 h 1872208"/>
              <a:gd name="connsiteX23-47" fmla="*/ 1289248 w 5969768"/>
              <a:gd name="connsiteY23-48" fmla="*/ 202113 h 1872208"/>
              <a:gd name="connsiteX24-49" fmla="*/ 1421432 w 5969768"/>
              <a:gd name="connsiteY24-50" fmla="*/ 109314 h 1872208"/>
              <a:gd name="connsiteX25-51" fmla="*/ 1289248 w 5969768"/>
              <a:gd name="connsiteY25-52"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 ang="0">
                <a:pos x="connsiteX22-45" y="connsiteY22-46"/>
              </a:cxn>
              <a:cxn ang="0">
                <a:pos x="connsiteX23-47" y="connsiteY23-48"/>
              </a:cxn>
              <a:cxn ang="0">
                <a:pos x="connsiteX24-49" y="connsiteY24-50"/>
              </a:cxn>
              <a:cxn ang="0">
                <a:pos x="connsiteX25-51" y="connsiteY25-52"/>
              </a:cxn>
            </a:cxnLst>
            <a:rect l="l" t="t" r="r" b="b"/>
            <a:pathLst>
              <a:path w="5969768" h="1872208">
                <a:moveTo>
                  <a:pt x="1289248" y="0"/>
                </a:moveTo>
                <a:lnTo>
                  <a:pt x="5346173" y="0"/>
                </a:lnTo>
                <a:cubicBezTo>
                  <a:pt x="5690575" y="0"/>
                  <a:pt x="5969768" y="279193"/>
                  <a:pt x="5969768" y="623595"/>
                </a:cubicBezTo>
                <a:lnTo>
                  <a:pt x="5969768" y="1248613"/>
                </a:lnTo>
                <a:cubicBezTo>
                  <a:pt x="5969768" y="1593015"/>
                  <a:pt x="5690575" y="1872208"/>
                  <a:pt x="5346173" y="1872208"/>
                </a:cubicBezTo>
                <a:lnTo>
                  <a:pt x="1368152" y="1872208"/>
                </a:lnTo>
                <a:lnTo>
                  <a:pt x="1289248" y="1872208"/>
                </a:lnTo>
                <a:lnTo>
                  <a:pt x="407735" y="1872208"/>
                </a:lnTo>
                <a:cubicBezTo>
                  <a:pt x="182549" y="1872208"/>
                  <a:pt x="0" y="1689659"/>
                  <a:pt x="0" y="1464473"/>
                </a:cubicBezTo>
                <a:lnTo>
                  <a:pt x="0" y="1055807"/>
                </a:lnTo>
                <a:cubicBezTo>
                  <a:pt x="0" y="830621"/>
                  <a:pt x="182549" y="648072"/>
                  <a:pt x="407735" y="648072"/>
                </a:cubicBezTo>
                <a:lnTo>
                  <a:pt x="1368152" y="648072"/>
                </a:lnTo>
                <a:lnTo>
                  <a:pt x="1368152" y="850487"/>
                </a:lnTo>
                <a:lnTo>
                  <a:pt x="488918" y="850487"/>
                </a:lnTo>
                <a:cubicBezTo>
                  <a:pt x="338203" y="850487"/>
                  <a:pt x="216024" y="972666"/>
                  <a:pt x="216024" y="1123381"/>
                </a:cubicBezTo>
                <a:lnTo>
                  <a:pt x="216024" y="1396898"/>
                </a:lnTo>
                <a:cubicBezTo>
                  <a:pt x="216024" y="1547613"/>
                  <a:pt x="338203" y="1669792"/>
                  <a:pt x="488918" y="1669792"/>
                </a:cubicBezTo>
                <a:lnTo>
                  <a:pt x="1368152" y="1669792"/>
                </a:lnTo>
                <a:lnTo>
                  <a:pt x="1368152" y="1670095"/>
                </a:lnTo>
                <a:lnTo>
                  <a:pt x="5264789" y="1670095"/>
                </a:lnTo>
                <a:cubicBezTo>
                  <a:pt x="5534831" y="1670095"/>
                  <a:pt x="5753744" y="1451182"/>
                  <a:pt x="5753744" y="1181140"/>
                </a:cubicBezTo>
                <a:lnTo>
                  <a:pt x="5753744" y="691068"/>
                </a:lnTo>
                <a:cubicBezTo>
                  <a:pt x="5753744" y="421026"/>
                  <a:pt x="5534831" y="202113"/>
                  <a:pt x="5264789" y="202113"/>
                </a:cubicBezTo>
                <a:lnTo>
                  <a:pt x="1289248" y="202113"/>
                </a:lnTo>
                <a:cubicBezTo>
                  <a:pt x="1288859" y="161655"/>
                  <a:pt x="1421821" y="149772"/>
                  <a:pt x="1421432" y="109314"/>
                </a:cubicBezTo>
                <a:cubicBezTo>
                  <a:pt x="1421821" y="82401"/>
                  <a:pt x="1288859" y="26913"/>
                  <a:pt x="1289248" y="0"/>
                </a:cubicBezTo>
                <a:close/>
              </a:path>
            </a:pathLst>
          </a:custGeom>
          <a:solidFill>
            <a:srgbClr val="6BA9C8"/>
          </a:solidFill>
          <a:ln w="28575" cap="flat" cmpd="sng" algn="ctr">
            <a:solidFill>
              <a:sysClr val="window" lastClr="FFFFFF"/>
            </a:solidFill>
            <a:prstDash val="solid"/>
          </a:ln>
          <a:effectLst/>
        </p:spPr>
        <p:txBody>
          <a:bodyPr lIns="67391" tIns="33696" rIns="67391" bIns="33696" rtlCol="0" anchor="ctr"/>
          <a:lstStyle/>
          <a:p>
            <a:pPr algn="ctr">
              <a:defRPr/>
            </a:pPr>
            <a:endParaRPr lang="zh-CN" altLang="en-US" kern="0">
              <a:solidFill>
                <a:sysClr val="window" lastClr="FFFFFF"/>
              </a:solidFill>
              <a:latin typeface="Calibri" panose="020F0502020204030204"/>
              <a:ea typeface="宋体" panose="02010600030101010101" pitchFamily="2" charset="-122"/>
            </a:endParaRPr>
          </a:p>
        </p:txBody>
      </p:sp>
      <p:sp>
        <p:nvSpPr>
          <p:cNvPr id="41" name="矩形 40"/>
          <p:cNvSpPr/>
          <p:nvPr/>
        </p:nvSpPr>
        <p:spPr>
          <a:xfrm>
            <a:off x="7717007" y="4474849"/>
            <a:ext cx="3607688" cy="850125"/>
          </a:xfrm>
          <a:prstGeom prst="rect">
            <a:avLst/>
          </a:prstGeom>
        </p:spPr>
        <p:txBody>
          <a:bodyPr wrap="square" lIns="67391" tIns="33696" rIns="67391" bIns="33696">
            <a:spAutoFit/>
          </a:bodyPr>
          <a:lstStyle/>
          <a:p>
            <a:pPr lvl="0">
              <a:lnSpc>
                <a:spcPct val="150000"/>
              </a:lnSpc>
            </a:pPr>
            <a:r>
              <a:rPr lang="zh-CN" altLang="en-US" dirty="0">
                <a:solidFill>
                  <a:prstClr val="black"/>
                </a:solidFill>
                <a:latin typeface="微软雅黑" pitchFamily="34" charset="-122"/>
                <a:ea typeface="微软雅黑" pitchFamily="34" charset="-122"/>
              </a:rPr>
              <a:t>电子商业汇票的再贴现仍通过</a:t>
            </a:r>
            <a:r>
              <a:rPr lang="en-US" altLang="zh-CN" dirty="0">
                <a:solidFill>
                  <a:prstClr val="black"/>
                </a:solidFill>
                <a:latin typeface="微软雅黑" pitchFamily="34" charset="-122"/>
                <a:ea typeface="微软雅黑" pitchFamily="34" charset="-122"/>
              </a:rPr>
              <a:t>ECDS</a:t>
            </a:r>
            <a:r>
              <a:rPr lang="zh-CN" altLang="en-US" dirty="0">
                <a:solidFill>
                  <a:prstClr val="black"/>
                </a:solidFill>
                <a:latin typeface="微软雅黑" pitchFamily="34" charset="-122"/>
                <a:ea typeface="微软雅黑" pitchFamily="34" charset="-122"/>
              </a:rPr>
              <a:t>进行。</a:t>
            </a:r>
          </a:p>
        </p:txBody>
      </p:sp>
      <p:sp>
        <p:nvSpPr>
          <p:cNvPr id="43" name="文本框 15"/>
          <p:cNvSpPr txBox="1"/>
          <p:nvPr/>
        </p:nvSpPr>
        <p:spPr>
          <a:xfrm>
            <a:off x="7705992" y="1950271"/>
            <a:ext cx="3253748" cy="345049"/>
          </a:xfrm>
          <a:prstGeom prst="rect">
            <a:avLst/>
          </a:prstGeom>
          <a:noFill/>
        </p:spPr>
        <p:txBody>
          <a:bodyPr wrap="square" lIns="67391" tIns="33696" rIns="67391" bIns="33696" rtlCol="0">
            <a:spAutoFit/>
          </a:bodyPr>
          <a:lstStyle/>
          <a:p>
            <a:r>
              <a:rPr lang="zh-CN" altLang="en-US" b="1" dirty="0">
                <a:solidFill>
                  <a:prstClr val="black"/>
                </a:solidFill>
                <a:latin typeface="微软雅黑" pitchFamily="34" charset="-122"/>
                <a:ea typeface="微软雅黑" pitchFamily="34" charset="-122"/>
              </a:rPr>
              <a:t>回购式再贴现到期</a:t>
            </a:r>
            <a:endParaRPr lang="en-US" altLang="zh-CN" b="1" dirty="0">
              <a:latin typeface="微软雅黑" panose="020B0503020204020204" pitchFamily="34" charset="-122"/>
              <a:ea typeface="微软雅黑" panose="020B0503020204020204" pitchFamily="34" charset="-122"/>
            </a:endParaRPr>
          </a:p>
        </p:txBody>
      </p:sp>
      <p:sp>
        <p:nvSpPr>
          <p:cNvPr id="20" name="矩形 19"/>
          <p:cNvSpPr/>
          <p:nvPr/>
        </p:nvSpPr>
        <p:spPr>
          <a:xfrm>
            <a:off x="7067314" y="2241662"/>
            <a:ext cx="4727055" cy="1360461"/>
          </a:xfrm>
          <a:prstGeom prst="rect">
            <a:avLst/>
          </a:prstGeom>
        </p:spPr>
        <p:txBody>
          <a:bodyPr wrap="square" lIns="112864" tIns="56432" rIns="112864" bIns="56432">
            <a:spAutoFit/>
          </a:bodyPr>
          <a:lstStyle/>
          <a:p>
            <a:pPr>
              <a:lnSpc>
                <a:spcPct val="150000"/>
              </a:lnSpc>
            </a:pPr>
            <a:r>
              <a:rPr lang="zh-CN" altLang="en-US" dirty="0" smtClean="0">
                <a:latin typeface="微软雅黑" pitchFamily="34" charset="-122"/>
                <a:ea typeface="微软雅黑" pitchFamily="34" charset="-122"/>
              </a:rPr>
              <a:t>人民</a:t>
            </a:r>
            <a:r>
              <a:rPr lang="zh-CN" altLang="en-US" dirty="0">
                <a:latin typeface="微软雅黑" pitchFamily="34" charset="-122"/>
                <a:ea typeface="微软雅黑" pitchFamily="34" charset="-122"/>
              </a:rPr>
              <a:t>银行确认金融机构已还款后，在票交所系统质押模块发起解除质押申请，金融机构确认后，系统对质押票据进行解除质押登记</a:t>
            </a:r>
            <a:r>
              <a:rPr lang="zh-CN" altLang="en-US" dirty="0" smtClean="0">
                <a:latin typeface="微软雅黑" pitchFamily="34" charset="-122"/>
                <a:ea typeface="微软雅黑" pitchFamily="34" charset="-122"/>
              </a:rPr>
              <a:t>。</a:t>
            </a:r>
            <a:endParaRPr lang="zh-CN" altLang="en-US" dirty="0">
              <a:latin typeface="微软雅黑" pitchFamily="34" charset="-122"/>
              <a:ea typeface="微软雅黑" pitchFamily="34" charset="-122"/>
            </a:endParaRPr>
          </a:p>
        </p:txBody>
      </p:sp>
      <p:sp>
        <p:nvSpPr>
          <p:cNvPr id="44" name="文本框 14"/>
          <p:cNvSpPr txBox="1"/>
          <p:nvPr/>
        </p:nvSpPr>
        <p:spPr>
          <a:xfrm>
            <a:off x="6686762" y="2710671"/>
            <a:ext cx="848604" cy="437382"/>
          </a:xfrm>
          <a:prstGeom prst="rect">
            <a:avLst/>
          </a:prstGeom>
          <a:noFill/>
        </p:spPr>
        <p:txBody>
          <a:bodyPr wrap="square" lIns="67391" tIns="33696" rIns="67391" bIns="33696" rtlCol="0">
            <a:spAutoFit/>
          </a:bodyPr>
          <a:lstStyle/>
          <a:p>
            <a:r>
              <a:rPr lang="en-US" altLang="zh-CN" sz="2400" dirty="0" smtClean="0">
                <a:solidFill>
                  <a:schemeClr val="tx1">
                    <a:lumMod val="95000"/>
                    <a:lumOff val="5000"/>
                  </a:schemeClr>
                </a:solidFill>
                <a:latin typeface="微软雅黑" panose="020B0503020204020204" pitchFamily="34" charset="-122"/>
                <a:ea typeface="微软雅黑" panose="020B0503020204020204" pitchFamily="34" charset="-122"/>
              </a:rPr>
              <a:t>02</a:t>
            </a:r>
            <a:endParaRPr lang="zh-CN" altLang="en-US" sz="2400" dirty="0">
              <a:solidFill>
                <a:schemeClr val="tx1">
                  <a:lumMod val="95000"/>
                  <a:lumOff val="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18869994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日期占位符 3"/>
          <p:cNvSpPr>
            <a:spLocks noGrp="1"/>
          </p:cNvSpPr>
          <p:nvPr>
            <p:ph type="dt" sz="quarter" idx="10"/>
          </p:nvPr>
        </p:nvSpPr>
        <p:spPr/>
        <p:txBody>
          <a:bodyPr/>
          <a:lstStyle/>
          <a:p>
            <a:pPr>
              <a:defRPr/>
            </a:pPr>
            <a:fld id="{7159EAC3-0127-4ACF-9E22-E2734FA512C7}" type="datetime1">
              <a:rPr lang="zh-CN" altLang="en-US"/>
              <a:pPr>
                <a:defRPr/>
              </a:pPr>
              <a:t>2018/7/19</a:t>
            </a:fld>
            <a:endParaRPr lang="zh-CN" altLang="en-US" sz="2200">
              <a:solidFill>
                <a:schemeClr val="tx1"/>
              </a:solidFill>
            </a:endParaRPr>
          </a:p>
        </p:txBody>
      </p:sp>
      <p:sp>
        <p:nvSpPr>
          <p:cNvPr id="66563" name="矩形 27"/>
          <p:cNvSpPr>
            <a:spLocks noChangeArrowheads="1"/>
          </p:cNvSpPr>
          <p:nvPr/>
        </p:nvSpPr>
        <p:spPr bwMode="auto">
          <a:xfrm>
            <a:off x="10583" y="6276842"/>
            <a:ext cx="12179830" cy="574808"/>
          </a:xfrm>
          <a:prstGeom prst="rect">
            <a:avLst/>
          </a:prstGeom>
          <a:solidFill>
            <a:srgbClr val="002060"/>
          </a:solidFill>
          <a:ln w="9525">
            <a:noFill/>
            <a:miter lim="800000"/>
          </a:ln>
        </p:spPr>
        <p:txBody>
          <a:bodyPr lIns="112864" tIns="56432" rIns="112864" bIns="56432"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66564" name="矩形 28"/>
          <p:cNvSpPr>
            <a:spLocks noChangeArrowheads="1"/>
          </p:cNvSpPr>
          <p:nvPr/>
        </p:nvSpPr>
        <p:spPr bwMode="auto">
          <a:xfrm>
            <a:off x="10583" y="6264139"/>
            <a:ext cx="12179830" cy="125441"/>
          </a:xfrm>
          <a:prstGeom prst="rect">
            <a:avLst/>
          </a:prstGeom>
          <a:solidFill>
            <a:srgbClr val="595959"/>
          </a:solidFill>
          <a:ln w="9525">
            <a:noFill/>
            <a:miter lim="800000"/>
          </a:ln>
        </p:spPr>
        <p:txBody>
          <a:bodyPr lIns="112864" tIns="56432" rIns="112864" bIns="56432"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66565" name="矩形 4"/>
          <p:cNvSpPr>
            <a:spLocks noChangeArrowheads="1"/>
          </p:cNvSpPr>
          <p:nvPr/>
        </p:nvSpPr>
        <p:spPr bwMode="auto">
          <a:xfrm>
            <a:off x="10810527" y="541463"/>
            <a:ext cx="74074" cy="431900"/>
          </a:xfrm>
          <a:prstGeom prst="rect">
            <a:avLst/>
          </a:prstGeom>
          <a:solidFill>
            <a:srgbClr val="002060"/>
          </a:solidFill>
          <a:ln w="9525">
            <a:noFill/>
            <a:miter lim="800000"/>
          </a:ln>
        </p:spPr>
        <p:txBody>
          <a:bodyPr lIns="112864" tIns="56432" rIns="112864" bIns="56432" anchor="ctr"/>
          <a:lstStyle/>
          <a:p>
            <a:pPr algn="ctr"/>
            <a:endParaRPr lang="zh-CN" altLang="zh-CN">
              <a:solidFill>
                <a:srgbClr val="FFFFFF"/>
              </a:solidFill>
              <a:ea typeface="方正兰亭细黑_GBK"/>
              <a:cs typeface="方正兰亭细黑_GBK"/>
            </a:endParaRPr>
          </a:p>
        </p:txBody>
      </p:sp>
      <p:sp>
        <p:nvSpPr>
          <p:cNvPr id="66566" name="矩形 5"/>
          <p:cNvSpPr>
            <a:spLocks noChangeArrowheads="1"/>
          </p:cNvSpPr>
          <p:nvPr/>
        </p:nvSpPr>
        <p:spPr bwMode="auto">
          <a:xfrm>
            <a:off x="10711057" y="744711"/>
            <a:ext cx="63492" cy="225478"/>
          </a:xfrm>
          <a:prstGeom prst="rect">
            <a:avLst/>
          </a:prstGeom>
          <a:solidFill>
            <a:srgbClr val="002060"/>
          </a:solidFill>
          <a:ln w="9525">
            <a:noFill/>
            <a:miter lim="800000"/>
          </a:ln>
        </p:spPr>
        <p:txBody>
          <a:bodyPr lIns="112864" tIns="56432" rIns="112864" bIns="56432" anchor="ctr"/>
          <a:lstStyle/>
          <a:p>
            <a:pPr algn="ctr"/>
            <a:endParaRPr lang="zh-CN" altLang="zh-CN">
              <a:solidFill>
                <a:srgbClr val="FFFFFF"/>
              </a:solidFill>
              <a:ea typeface="方正兰亭细黑_GBK"/>
              <a:cs typeface="方正兰亭细黑_GBK"/>
            </a:endParaRPr>
          </a:p>
        </p:txBody>
      </p:sp>
      <p:grpSp>
        <p:nvGrpSpPr>
          <p:cNvPr id="2" name="Group 9"/>
          <p:cNvGrpSpPr/>
          <p:nvPr/>
        </p:nvGrpSpPr>
        <p:grpSpPr bwMode="auto">
          <a:xfrm>
            <a:off x="335316" y="-179429"/>
            <a:ext cx="8856234" cy="1376682"/>
            <a:chOff x="-210740" y="0"/>
            <a:chExt cx="8857378" cy="1214438"/>
          </a:xfrm>
        </p:grpSpPr>
        <p:grpSp>
          <p:nvGrpSpPr>
            <p:cNvPr id="3" name="Group 10"/>
            <p:cNvGrpSpPr/>
            <p:nvPr/>
          </p:nvGrpSpPr>
          <p:grpSpPr bwMode="auto">
            <a:xfrm>
              <a:off x="-210740" y="0"/>
              <a:ext cx="4432155" cy="1214438"/>
              <a:chOff x="-210726" y="0"/>
              <a:chExt cx="4431857" cy="1217711"/>
            </a:xfrm>
          </p:grpSpPr>
          <p:grpSp>
            <p:nvGrpSpPr>
              <p:cNvPr id="4" name="Group 11"/>
              <p:cNvGrpSpPr/>
              <p:nvPr/>
            </p:nvGrpSpPr>
            <p:grpSpPr bwMode="auto">
              <a:xfrm>
                <a:off x="-210726" y="0"/>
                <a:ext cx="2640349" cy="1217711"/>
                <a:chOff x="-210726" y="0"/>
                <a:chExt cx="2640349" cy="1217711"/>
              </a:xfrm>
            </p:grpSpPr>
            <p:sp>
              <p:nvSpPr>
                <p:cNvPr id="66585" name="椭圆 30"/>
                <p:cNvSpPr>
                  <a:spLocks noChangeArrowheads="1"/>
                </p:cNvSpPr>
                <p:nvPr/>
              </p:nvSpPr>
              <p:spPr bwMode="auto">
                <a:xfrm>
                  <a:off x="-210726" y="618546"/>
                  <a:ext cx="831457" cy="599165"/>
                </a:xfrm>
                <a:prstGeom prst="ellipse">
                  <a:avLst/>
                </a:prstGeom>
                <a:solidFill>
                  <a:srgbClr val="FFC000"/>
                </a:solidFill>
                <a:ln w="9525">
                  <a:noFill/>
                  <a:round/>
                </a:ln>
              </p:spPr>
              <p:txBody>
                <a:bodyPr anchor="ctr"/>
                <a:lstStyle/>
                <a:p>
                  <a:pPr algn="ctr"/>
                  <a:endParaRPr lang="zh-CN" altLang="zh-CN" sz="1400">
                    <a:solidFill>
                      <a:srgbClr val="FFFFFF"/>
                    </a:solidFill>
                    <a:latin typeface="宋体" panose="02010600030101010101" pitchFamily="2" charset="-122"/>
                    <a:sym typeface="宋体" panose="02010600030101010101" pitchFamily="2" charset="-122"/>
                  </a:endParaRPr>
                </a:p>
              </p:txBody>
            </p:sp>
            <p:sp>
              <p:nvSpPr>
                <p:cNvPr id="66586" name="TextBox 31"/>
                <p:cNvSpPr>
                  <a:spLocks noChangeArrowheads="1"/>
                </p:cNvSpPr>
                <p:nvPr/>
              </p:nvSpPr>
              <p:spPr bwMode="auto">
                <a:xfrm>
                  <a:off x="182534" y="0"/>
                  <a:ext cx="2247089" cy="993662"/>
                </a:xfrm>
                <a:prstGeom prst="rect">
                  <a:avLst/>
                </a:prstGeom>
                <a:noFill/>
                <a:ln w="9525">
                  <a:noFill/>
                  <a:miter lim="800000"/>
                </a:ln>
              </p:spPr>
              <p:txBody>
                <a:bodyPr>
                  <a:spAutoFit/>
                </a:bodyPr>
                <a:lstStyle/>
                <a:p>
                  <a:endParaRPr lang="zh-CN" altLang="en-US" sz="6700" dirty="0">
                    <a:solidFill>
                      <a:srgbClr val="000000"/>
                    </a:solidFill>
                    <a:sym typeface="Calibri" panose="020F0502020204030204" pitchFamily="34" charset="0"/>
                  </a:endParaRPr>
                </a:p>
              </p:txBody>
            </p:sp>
          </p:grpSp>
          <p:sp>
            <p:nvSpPr>
              <p:cNvPr id="66584" name="直接连接符 21"/>
              <p:cNvSpPr>
                <a:spLocks noChangeShapeType="1"/>
              </p:cNvSpPr>
              <p:nvPr/>
            </p:nvSpPr>
            <p:spPr bwMode="auto">
              <a:xfrm>
                <a:off x="620731" y="1024061"/>
                <a:ext cx="3600400" cy="1"/>
              </a:xfrm>
              <a:prstGeom prst="line">
                <a:avLst/>
              </a:prstGeom>
              <a:noFill/>
              <a:ln w="19050">
                <a:solidFill>
                  <a:srgbClr val="002060"/>
                </a:solidFill>
                <a:round/>
              </a:ln>
            </p:spPr>
            <p:txBody>
              <a:bodyPr/>
              <a:lstStyle/>
              <a:p>
                <a:endParaRPr lang="zh-CN" altLang="en-US"/>
              </a:p>
            </p:txBody>
          </p:sp>
        </p:grpSp>
        <p:sp>
          <p:nvSpPr>
            <p:cNvPr id="66582" name="TextBox 22"/>
            <p:cNvSpPr>
              <a:spLocks noChangeArrowheads="1"/>
            </p:cNvSpPr>
            <p:nvPr/>
          </p:nvSpPr>
          <p:spPr bwMode="auto">
            <a:xfrm>
              <a:off x="1853332" y="543933"/>
              <a:ext cx="6793306" cy="488709"/>
            </a:xfrm>
            <a:prstGeom prst="rect">
              <a:avLst/>
            </a:prstGeom>
            <a:noFill/>
            <a:ln w="9525">
              <a:noFill/>
              <a:miter lim="800000"/>
            </a:ln>
          </p:spPr>
          <p:txBody>
            <a:bodyPr wrap="square">
              <a:spAutoFit/>
            </a:bodyPr>
            <a:lstStyle/>
            <a:p>
              <a:r>
                <a:rPr lang="zh-CN" altLang="en-US" sz="3000" b="1" dirty="0">
                  <a:solidFill>
                    <a:srgbClr val="262626"/>
                  </a:solidFill>
                  <a:latin typeface="微软雅黑" panose="020B0503020204020204" pitchFamily="34" charset="-122"/>
                  <a:ea typeface="微软雅黑" panose="020B0503020204020204" pitchFamily="34" charset="-122"/>
                  <a:sym typeface="微软雅黑" panose="020B0503020204020204" pitchFamily="34" charset="-122"/>
                </a:rPr>
                <a:t>  再贴现：过渡期安排</a:t>
              </a:r>
              <a:r>
                <a:rPr lang="en-US" altLang="zh-CN" sz="3000" b="1" dirty="0">
                  <a:solidFill>
                    <a:srgbClr val="262626"/>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3000" b="1" dirty="0">
                  <a:solidFill>
                    <a:srgbClr val="262626"/>
                  </a:solidFill>
                  <a:latin typeface="微软雅黑" panose="020B0503020204020204" pitchFamily="34" charset="-122"/>
                  <a:ea typeface="微软雅黑" panose="020B0503020204020204" pitchFamily="34" charset="-122"/>
                  <a:sym typeface="微软雅黑" panose="020B0503020204020204" pitchFamily="34" charset="-122"/>
                </a:rPr>
                <a:t>技术准备</a:t>
              </a:r>
              <a:endParaRPr lang="zh-CN" altLang="en-US" dirty="0"/>
            </a:p>
          </p:txBody>
        </p:sp>
      </p:grpSp>
      <p:sp>
        <p:nvSpPr>
          <p:cNvPr id="66570" name="椭圆 30"/>
          <p:cNvSpPr>
            <a:spLocks noChangeArrowheads="1"/>
          </p:cNvSpPr>
          <p:nvPr/>
        </p:nvSpPr>
        <p:spPr bwMode="auto">
          <a:xfrm>
            <a:off x="10179842" y="441427"/>
            <a:ext cx="950260" cy="755825"/>
          </a:xfrm>
          <a:prstGeom prst="ellipse">
            <a:avLst/>
          </a:prstGeom>
          <a:solidFill>
            <a:srgbClr val="FFC000"/>
          </a:solidFill>
          <a:ln w="9525">
            <a:noFill/>
            <a:round/>
          </a:ln>
        </p:spPr>
        <p:txBody>
          <a:bodyPr lIns="112864" tIns="56432" rIns="112864" bIns="56432" anchor="ctr"/>
          <a:lstStyle/>
          <a:p>
            <a:pPr algn="ctr"/>
            <a:endParaRPr lang="zh-CN" altLang="en-US" sz="1400">
              <a:solidFill>
                <a:srgbClr val="FFFFFF"/>
              </a:solidFill>
              <a:latin typeface="宋体" panose="02010600030101010101" pitchFamily="2" charset="-122"/>
              <a:sym typeface="宋体" panose="02010600030101010101" pitchFamily="2" charset="-122"/>
            </a:endParaRPr>
          </a:p>
        </p:txBody>
      </p:sp>
      <p:sp>
        <p:nvSpPr>
          <p:cNvPr id="66571" name="矩形 3"/>
          <p:cNvSpPr>
            <a:spLocks noChangeArrowheads="1"/>
          </p:cNvSpPr>
          <p:nvPr/>
        </p:nvSpPr>
        <p:spPr bwMode="auto">
          <a:xfrm>
            <a:off x="10727988" y="655790"/>
            <a:ext cx="1271950" cy="431900"/>
          </a:xfrm>
          <a:prstGeom prst="rect">
            <a:avLst/>
          </a:prstGeom>
          <a:solidFill>
            <a:srgbClr val="002060"/>
          </a:solidFill>
          <a:ln w="9525">
            <a:noFill/>
            <a:miter lim="800000"/>
          </a:ln>
        </p:spPr>
        <p:txBody>
          <a:bodyPr lIns="112864" tIns="56432" rIns="112864" bIns="56432" anchor="ctr"/>
          <a:lstStyle/>
          <a:p>
            <a:pPr algn="ctr"/>
            <a:fld id="{D5A29F87-DCCC-4268-ABAF-31CD906B70CB}" type="slidenum">
              <a:rPr lang="zh-CN" altLang="zh-CN" b="1">
                <a:solidFill>
                  <a:srgbClr val="FFFFFF"/>
                </a:solidFill>
                <a:ea typeface="方正兰亭细黑_GBK"/>
                <a:cs typeface="方正兰亭细黑_GBK"/>
              </a:rPr>
              <a:pPr algn="ctr"/>
              <a:t>52</a:t>
            </a:fld>
            <a:endParaRPr lang="zh-CN" altLang="zh-CN" b="1">
              <a:solidFill>
                <a:srgbClr val="FFFFFF"/>
              </a:solidFill>
              <a:ea typeface="方正兰亭细黑_GBK"/>
              <a:cs typeface="方正兰亭细黑_GBK"/>
            </a:endParaRPr>
          </a:p>
        </p:txBody>
      </p:sp>
      <p:sp>
        <p:nvSpPr>
          <p:cNvPr id="26" name="TextBox 31"/>
          <p:cNvSpPr/>
          <p:nvPr/>
        </p:nvSpPr>
        <p:spPr>
          <a:xfrm>
            <a:off x="239317" y="-147626"/>
            <a:ext cx="2727493" cy="1483572"/>
          </a:xfrm>
          <a:prstGeom prst="rect">
            <a:avLst/>
          </a:prstGeom>
          <a:noFill/>
          <a:ln w="9525">
            <a:noFill/>
          </a:ln>
        </p:spPr>
        <p:txBody>
          <a:bodyPr wrap="square" lIns="112864" tIns="56432" rIns="112864" bIns="56432">
            <a:spAutoFit/>
          </a:bodyPr>
          <a:lstStyle/>
          <a:p>
            <a:pPr lvl="0" eaLnBrk="1" hangingPunct="1"/>
            <a:r>
              <a:rPr lang="en-US" altLang="zh-CN" sz="8900" b="1" dirty="0" smtClean="0">
                <a:solidFill>
                  <a:srgbClr val="002060"/>
                </a:solidFill>
                <a:latin typeface="Times New Roman" panose="02020603050405020304" pitchFamily="18" charset="0"/>
                <a:sym typeface="Times New Roman" panose="02020603050405020304" pitchFamily="18" charset="0"/>
              </a:rPr>
              <a:t>1.</a:t>
            </a:r>
            <a:r>
              <a:rPr lang="en-US" altLang="zh-CN" sz="6700" b="1" dirty="0" smtClean="0">
                <a:solidFill>
                  <a:srgbClr val="002060"/>
                </a:solidFill>
                <a:latin typeface="Times New Roman" panose="02020603050405020304" pitchFamily="18" charset="0"/>
                <a:sym typeface="Times New Roman" panose="02020603050405020304" pitchFamily="18" charset="0"/>
              </a:rPr>
              <a:t>11.</a:t>
            </a:r>
            <a:r>
              <a:rPr lang="en-US" altLang="zh-CN" sz="5900" b="1" dirty="0" smtClean="0">
                <a:solidFill>
                  <a:srgbClr val="002060"/>
                </a:solidFill>
                <a:latin typeface="Times New Roman" panose="02020603050405020304" pitchFamily="18" charset="0"/>
                <a:sym typeface="Times New Roman" panose="02020603050405020304" pitchFamily="18" charset="0"/>
              </a:rPr>
              <a:t>4</a:t>
            </a:r>
            <a:endParaRPr lang="zh-CN" altLang="en-US" sz="5900" dirty="0">
              <a:sym typeface="Calibri" panose="020F0502020204030204" pitchFamily="34" charset="0"/>
            </a:endParaRPr>
          </a:p>
        </p:txBody>
      </p:sp>
      <p:pic>
        <p:nvPicPr>
          <p:cNvPr id="28" name="图片 8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27515" y="1386512"/>
            <a:ext cx="6286734" cy="413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 name="矩形 28"/>
          <p:cNvSpPr/>
          <p:nvPr/>
        </p:nvSpPr>
        <p:spPr>
          <a:xfrm>
            <a:off x="361078" y="2712423"/>
            <a:ext cx="3073218" cy="400110"/>
          </a:xfrm>
          <a:prstGeom prst="rect">
            <a:avLst/>
          </a:prstGeom>
        </p:spPr>
        <p:txBody>
          <a:bodyPr wrap="square">
            <a:spAutoFit/>
          </a:bodyPr>
          <a:lstStyle/>
          <a:p>
            <a:pPr fontAlgn="auto">
              <a:spcBef>
                <a:spcPts val="0"/>
              </a:spcBef>
              <a:spcAft>
                <a:spcPts val="0"/>
              </a:spcAft>
            </a:pPr>
            <a:r>
              <a:rPr lang="zh-CN" altLang="en-US" sz="2000" b="1" dirty="0">
                <a:solidFill>
                  <a:srgbClr val="072063"/>
                </a:solidFill>
                <a:latin typeface="微软雅黑" panose="020B0503020204020204" pitchFamily="34" charset="-122"/>
                <a:ea typeface="微软雅黑" panose="020B0503020204020204" pitchFamily="34" charset="-122"/>
              </a:rPr>
              <a:t>客户端计算机软件要求：</a:t>
            </a:r>
          </a:p>
        </p:txBody>
      </p:sp>
      <p:sp>
        <p:nvSpPr>
          <p:cNvPr id="30" name="矩形 29"/>
          <p:cNvSpPr/>
          <p:nvPr/>
        </p:nvSpPr>
        <p:spPr>
          <a:xfrm>
            <a:off x="361079" y="3143503"/>
            <a:ext cx="3285705" cy="646331"/>
          </a:xfrm>
          <a:prstGeom prst="rect">
            <a:avLst/>
          </a:prstGeom>
        </p:spPr>
        <p:txBody>
          <a:bodyPr wrap="square">
            <a:spAutoFit/>
          </a:bodyPr>
          <a:lstStyle/>
          <a:p>
            <a:r>
              <a:rPr lang="zh-CN" altLang="en-US" dirty="0" smtClean="0">
                <a:latin typeface="微软雅黑" pitchFamily="34" charset="-122"/>
                <a:ea typeface="微软雅黑" pitchFamily="34" charset="-122"/>
              </a:rPr>
              <a:t>操作系统</a:t>
            </a:r>
            <a:r>
              <a:rPr lang="zh-CN" altLang="en-US" dirty="0">
                <a:latin typeface="微软雅黑" pitchFamily="34" charset="-122"/>
                <a:ea typeface="微软雅黑" pitchFamily="34" charset="-122"/>
              </a:rPr>
              <a:t>：</a:t>
            </a:r>
            <a:r>
              <a:rPr lang="en-US" altLang="zh-CN" dirty="0">
                <a:latin typeface="微软雅黑" pitchFamily="34" charset="-122"/>
                <a:ea typeface="微软雅黑" pitchFamily="34" charset="-122"/>
              </a:rPr>
              <a:t>Windows </a:t>
            </a:r>
            <a:r>
              <a:rPr lang="en-US" altLang="zh-CN" dirty="0" smtClean="0">
                <a:latin typeface="微软雅黑" pitchFamily="34" charset="-122"/>
                <a:ea typeface="微软雅黑" pitchFamily="34" charset="-122"/>
              </a:rPr>
              <a:t>7</a:t>
            </a:r>
          </a:p>
          <a:p>
            <a:r>
              <a:rPr lang="zh-CN" altLang="en-US" dirty="0" smtClean="0">
                <a:latin typeface="微软雅黑" pitchFamily="34" charset="-122"/>
                <a:ea typeface="微软雅黑" pitchFamily="34" charset="-122"/>
              </a:rPr>
              <a:t>浏览器</a:t>
            </a:r>
            <a:r>
              <a:rPr lang="zh-CN" altLang="en-US" dirty="0">
                <a:latin typeface="微软雅黑" pitchFamily="34" charset="-122"/>
                <a:ea typeface="微软雅黑" pitchFamily="34" charset="-122"/>
              </a:rPr>
              <a:t>：</a:t>
            </a:r>
            <a:r>
              <a:rPr lang="en-US" altLang="zh-CN" dirty="0">
                <a:latin typeface="微软雅黑" pitchFamily="34" charset="-122"/>
                <a:ea typeface="微软雅黑" pitchFamily="34" charset="-122"/>
              </a:rPr>
              <a:t>IE11</a:t>
            </a:r>
            <a:endParaRPr lang="zh-CN" altLang="en-US" dirty="0">
              <a:solidFill>
                <a:srgbClr val="FF0000"/>
              </a:solidFill>
              <a:latin typeface="微软雅黑" pitchFamily="34" charset="-122"/>
              <a:ea typeface="微软雅黑" pitchFamily="34" charset="-122"/>
            </a:endParaRPr>
          </a:p>
        </p:txBody>
      </p:sp>
      <p:sp>
        <p:nvSpPr>
          <p:cNvPr id="31" name="矩形 30"/>
          <p:cNvSpPr/>
          <p:nvPr/>
        </p:nvSpPr>
        <p:spPr>
          <a:xfrm>
            <a:off x="8498132" y="2089323"/>
            <a:ext cx="3073218" cy="400110"/>
          </a:xfrm>
          <a:prstGeom prst="rect">
            <a:avLst/>
          </a:prstGeom>
        </p:spPr>
        <p:txBody>
          <a:bodyPr wrap="square">
            <a:spAutoFit/>
          </a:bodyPr>
          <a:lstStyle/>
          <a:p>
            <a:pPr fontAlgn="auto">
              <a:spcBef>
                <a:spcPts val="0"/>
              </a:spcBef>
              <a:spcAft>
                <a:spcPts val="0"/>
              </a:spcAft>
            </a:pPr>
            <a:r>
              <a:rPr lang="zh-CN" altLang="en-US" sz="2000" b="1" dirty="0">
                <a:solidFill>
                  <a:srgbClr val="072063"/>
                </a:solidFill>
                <a:latin typeface="微软雅黑" panose="020B0503020204020204" pitchFamily="34" charset="-122"/>
                <a:ea typeface="微软雅黑" panose="020B0503020204020204" pitchFamily="34" charset="-122"/>
              </a:rPr>
              <a:t>客户端计算机硬件要求：</a:t>
            </a:r>
          </a:p>
        </p:txBody>
      </p:sp>
      <p:sp>
        <p:nvSpPr>
          <p:cNvPr id="32" name="矩形 31"/>
          <p:cNvSpPr/>
          <p:nvPr/>
        </p:nvSpPr>
        <p:spPr>
          <a:xfrm>
            <a:off x="8498133" y="2514594"/>
            <a:ext cx="3285705" cy="2031324"/>
          </a:xfrm>
          <a:prstGeom prst="rect">
            <a:avLst/>
          </a:prstGeom>
        </p:spPr>
        <p:txBody>
          <a:bodyPr wrap="square">
            <a:spAutoFit/>
          </a:bodyPr>
          <a:lstStyle/>
          <a:p>
            <a:r>
              <a:rPr lang="en-US" altLang="zh-CN" dirty="0" smtClean="0">
                <a:latin typeface="微软雅黑" pitchFamily="34" charset="-122"/>
                <a:ea typeface="微软雅黑" pitchFamily="34" charset="-122"/>
              </a:rPr>
              <a:t>CPU</a:t>
            </a:r>
            <a:r>
              <a:rPr lang="zh-CN" altLang="en-US" dirty="0">
                <a:latin typeface="微软雅黑" pitchFamily="34" charset="-122"/>
                <a:ea typeface="微软雅黑" pitchFamily="34" charset="-122"/>
              </a:rPr>
              <a:t>：奔腾双核 </a:t>
            </a:r>
            <a:r>
              <a:rPr lang="en-US" altLang="zh-CN" dirty="0">
                <a:latin typeface="微软雅黑" pitchFamily="34" charset="-122"/>
                <a:ea typeface="微软雅黑" pitchFamily="34" charset="-122"/>
              </a:rPr>
              <a:t>2.2GHz</a:t>
            </a:r>
            <a:r>
              <a:rPr lang="zh-CN" altLang="en-US" dirty="0">
                <a:latin typeface="微软雅黑" pitchFamily="34" charset="-122"/>
                <a:ea typeface="微软雅黑" pitchFamily="34" charset="-122"/>
              </a:rPr>
              <a:t>（</a:t>
            </a:r>
            <a:r>
              <a:rPr lang="en-US" altLang="zh-CN" dirty="0">
                <a:latin typeface="微软雅黑" pitchFamily="34" charset="-122"/>
                <a:ea typeface="微软雅黑" pitchFamily="34" charset="-122"/>
              </a:rPr>
              <a:t>Intel(R) Pentium(R) Dual  CPU  E2200</a:t>
            </a:r>
            <a:r>
              <a:rPr lang="zh-CN" altLang="en-US" dirty="0">
                <a:latin typeface="微软雅黑" pitchFamily="34" charset="-122"/>
                <a:ea typeface="微软雅黑" pitchFamily="34" charset="-122"/>
              </a:rPr>
              <a:t>）及以上；</a:t>
            </a:r>
          </a:p>
          <a:p>
            <a:r>
              <a:rPr lang="zh-CN" altLang="en-US" dirty="0" smtClean="0">
                <a:latin typeface="微软雅黑" pitchFamily="34" charset="-122"/>
                <a:ea typeface="微软雅黑" pitchFamily="34" charset="-122"/>
              </a:rPr>
              <a:t>内存</a:t>
            </a:r>
            <a:r>
              <a:rPr lang="zh-CN" altLang="en-US" dirty="0">
                <a:latin typeface="微软雅黑" pitchFamily="34" charset="-122"/>
                <a:ea typeface="微软雅黑" pitchFamily="34" charset="-122"/>
              </a:rPr>
              <a:t>：</a:t>
            </a:r>
            <a:r>
              <a:rPr lang="en-US" altLang="zh-CN" dirty="0">
                <a:latin typeface="微软雅黑" pitchFamily="34" charset="-122"/>
                <a:ea typeface="微软雅黑" pitchFamily="34" charset="-122"/>
              </a:rPr>
              <a:t>4G</a:t>
            </a:r>
            <a:r>
              <a:rPr lang="zh-CN" altLang="en-US" dirty="0">
                <a:latin typeface="微软雅黑" pitchFamily="34" charset="-122"/>
                <a:ea typeface="微软雅黑" pitchFamily="34" charset="-122"/>
              </a:rPr>
              <a:t>及以上；</a:t>
            </a:r>
          </a:p>
          <a:p>
            <a:r>
              <a:rPr lang="zh-CN" altLang="en-US" dirty="0" smtClean="0">
                <a:latin typeface="微软雅黑" pitchFamily="34" charset="-122"/>
                <a:ea typeface="微软雅黑" pitchFamily="34" charset="-122"/>
              </a:rPr>
              <a:t>显示器</a:t>
            </a:r>
            <a:r>
              <a:rPr lang="zh-CN" altLang="en-US" dirty="0">
                <a:latin typeface="微软雅黑" pitchFamily="34" charset="-122"/>
                <a:ea typeface="微软雅黑" pitchFamily="34" charset="-122"/>
              </a:rPr>
              <a:t>分辨率：</a:t>
            </a:r>
            <a:r>
              <a:rPr lang="en-US" altLang="zh-CN" dirty="0">
                <a:latin typeface="微软雅黑" pitchFamily="34" charset="-122"/>
                <a:ea typeface="微软雅黑" pitchFamily="34" charset="-122"/>
              </a:rPr>
              <a:t>1920*1080</a:t>
            </a:r>
            <a:r>
              <a:rPr lang="zh-CN" altLang="en-US" dirty="0">
                <a:latin typeface="微软雅黑" pitchFamily="34" charset="-122"/>
                <a:ea typeface="微软雅黑" pitchFamily="34" charset="-122"/>
              </a:rPr>
              <a:t>（推荐）；</a:t>
            </a:r>
          </a:p>
          <a:p>
            <a:r>
              <a:rPr lang="zh-CN" altLang="en-US" dirty="0" smtClean="0">
                <a:latin typeface="微软雅黑" pitchFamily="34" charset="-122"/>
                <a:ea typeface="微软雅黑" pitchFamily="34" charset="-122"/>
              </a:rPr>
              <a:t>通过</a:t>
            </a:r>
            <a:r>
              <a:rPr lang="en-US" altLang="zh-CN" dirty="0">
                <a:latin typeface="微软雅黑" pitchFamily="34" charset="-122"/>
                <a:ea typeface="微软雅黑" pitchFamily="34" charset="-122"/>
              </a:rPr>
              <a:t>Windows 7</a:t>
            </a:r>
            <a:r>
              <a:rPr lang="zh-CN" altLang="en-US" dirty="0">
                <a:latin typeface="微软雅黑" pitchFamily="34" charset="-122"/>
                <a:ea typeface="微软雅黑" pitchFamily="34" charset="-122"/>
              </a:rPr>
              <a:t>兼容性测试</a:t>
            </a:r>
            <a:r>
              <a:rPr lang="zh-CN" altLang="en-US" dirty="0" smtClean="0">
                <a:latin typeface="微软雅黑" pitchFamily="34" charset="-122"/>
                <a:ea typeface="微软雅黑" pitchFamily="34" charset="-122"/>
              </a:rPr>
              <a:t>。</a:t>
            </a:r>
            <a:endParaRPr lang="zh-CN" altLang="en-US" dirty="0">
              <a:latin typeface="微软雅黑" pitchFamily="34" charset="-122"/>
              <a:ea typeface="微软雅黑" pitchFamily="34" charset="-122"/>
            </a:endParaRPr>
          </a:p>
        </p:txBody>
      </p:sp>
      <p:pic>
        <p:nvPicPr>
          <p:cNvPr id="33" name="图片 32"/>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4028505" y="2266918"/>
            <a:ext cx="3726469" cy="2350366"/>
          </a:xfrm>
          <a:prstGeom prst="rect">
            <a:avLst/>
          </a:prstGeom>
        </p:spPr>
      </p:pic>
      <p:sp>
        <p:nvSpPr>
          <p:cNvPr id="34" name="矩形 33"/>
          <p:cNvSpPr/>
          <p:nvPr/>
        </p:nvSpPr>
        <p:spPr>
          <a:xfrm>
            <a:off x="1457889" y="5303743"/>
            <a:ext cx="9317837" cy="646331"/>
          </a:xfrm>
          <a:prstGeom prst="rect">
            <a:avLst/>
          </a:prstGeom>
        </p:spPr>
        <p:txBody>
          <a:bodyPr wrap="square">
            <a:spAutoFit/>
          </a:bodyPr>
          <a:lstStyle/>
          <a:p>
            <a:r>
              <a:rPr lang="zh-CN" altLang="en-US" b="1" dirty="0">
                <a:latin typeface="微软雅黑" pitchFamily="34" charset="-122"/>
                <a:ea typeface="微软雅黑" pitchFamily="34" charset="-122"/>
              </a:rPr>
              <a:t>票交所系统拟与人民银行业务网建立专线连接。人民银行各级机构通过业务网访问票交所系统，在业务网直接下载安装票交所系统客户端即可使用。</a:t>
            </a:r>
          </a:p>
        </p:txBody>
      </p:sp>
    </p:spTree>
    <p:extLst>
      <p:ext uri="{BB962C8B-B14F-4D97-AF65-F5344CB8AC3E}">
        <p14:creationId xmlns:p14="http://schemas.microsoft.com/office/powerpoint/2010/main" val="216126302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日期占位符 3"/>
          <p:cNvSpPr>
            <a:spLocks noGrp="1"/>
          </p:cNvSpPr>
          <p:nvPr>
            <p:ph type="dt" sz="quarter" idx="10"/>
          </p:nvPr>
        </p:nvSpPr>
        <p:spPr/>
        <p:txBody>
          <a:bodyPr/>
          <a:lstStyle/>
          <a:p>
            <a:pPr>
              <a:defRPr/>
            </a:pPr>
            <a:fld id="{7159EAC3-0127-4ACF-9E22-E2734FA512C7}" type="datetime1">
              <a:rPr lang="zh-CN" altLang="en-US"/>
              <a:pPr>
                <a:defRPr/>
              </a:pPr>
              <a:t>2018/7/19</a:t>
            </a:fld>
            <a:endParaRPr lang="zh-CN" altLang="en-US" sz="2200">
              <a:solidFill>
                <a:schemeClr val="tx1"/>
              </a:solidFill>
            </a:endParaRPr>
          </a:p>
        </p:txBody>
      </p:sp>
      <p:sp>
        <p:nvSpPr>
          <p:cNvPr id="66563" name="矩形 27"/>
          <p:cNvSpPr>
            <a:spLocks noChangeArrowheads="1"/>
          </p:cNvSpPr>
          <p:nvPr/>
        </p:nvSpPr>
        <p:spPr bwMode="auto">
          <a:xfrm>
            <a:off x="10583" y="6276842"/>
            <a:ext cx="12179830" cy="574808"/>
          </a:xfrm>
          <a:prstGeom prst="rect">
            <a:avLst/>
          </a:prstGeom>
          <a:solidFill>
            <a:srgbClr val="002060"/>
          </a:solidFill>
          <a:ln w="9525">
            <a:noFill/>
            <a:miter lim="800000"/>
          </a:ln>
        </p:spPr>
        <p:txBody>
          <a:bodyPr lIns="112864" tIns="56432" rIns="112864" bIns="56432"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66564" name="矩形 28"/>
          <p:cNvSpPr>
            <a:spLocks noChangeArrowheads="1"/>
          </p:cNvSpPr>
          <p:nvPr/>
        </p:nvSpPr>
        <p:spPr bwMode="auto">
          <a:xfrm>
            <a:off x="10583" y="6264139"/>
            <a:ext cx="12179830" cy="125441"/>
          </a:xfrm>
          <a:prstGeom prst="rect">
            <a:avLst/>
          </a:prstGeom>
          <a:solidFill>
            <a:srgbClr val="595959"/>
          </a:solidFill>
          <a:ln w="9525">
            <a:noFill/>
            <a:miter lim="800000"/>
          </a:ln>
        </p:spPr>
        <p:txBody>
          <a:bodyPr lIns="112864" tIns="56432" rIns="112864" bIns="56432"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66565" name="矩形 4"/>
          <p:cNvSpPr>
            <a:spLocks noChangeArrowheads="1"/>
          </p:cNvSpPr>
          <p:nvPr/>
        </p:nvSpPr>
        <p:spPr bwMode="auto">
          <a:xfrm>
            <a:off x="10810527" y="541463"/>
            <a:ext cx="74074" cy="431900"/>
          </a:xfrm>
          <a:prstGeom prst="rect">
            <a:avLst/>
          </a:prstGeom>
          <a:solidFill>
            <a:srgbClr val="002060"/>
          </a:solidFill>
          <a:ln w="9525">
            <a:noFill/>
            <a:miter lim="800000"/>
          </a:ln>
        </p:spPr>
        <p:txBody>
          <a:bodyPr lIns="112864" tIns="56432" rIns="112864" bIns="56432" anchor="ctr"/>
          <a:lstStyle/>
          <a:p>
            <a:pPr algn="ctr"/>
            <a:endParaRPr lang="zh-CN" altLang="zh-CN">
              <a:solidFill>
                <a:srgbClr val="FFFFFF"/>
              </a:solidFill>
              <a:ea typeface="方正兰亭细黑_GBK"/>
              <a:cs typeface="方正兰亭细黑_GBK"/>
            </a:endParaRPr>
          </a:p>
        </p:txBody>
      </p:sp>
      <p:sp>
        <p:nvSpPr>
          <p:cNvPr id="66566" name="矩形 5"/>
          <p:cNvSpPr>
            <a:spLocks noChangeArrowheads="1"/>
          </p:cNvSpPr>
          <p:nvPr/>
        </p:nvSpPr>
        <p:spPr bwMode="auto">
          <a:xfrm>
            <a:off x="10711057" y="744711"/>
            <a:ext cx="63492" cy="225478"/>
          </a:xfrm>
          <a:prstGeom prst="rect">
            <a:avLst/>
          </a:prstGeom>
          <a:solidFill>
            <a:srgbClr val="002060"/>
          </a:solidFill>
          <a:ln w="9525">
            <a:noFill/>
            <a:miter lim="800000"/>
          </a:ln>
        </p:spPr>
        <p:txBody>
          <a:bodyPr lIns="112864" tIns="56432" rIns="112864" bIns="56432" anchor="ctr"/>
          <a:lstStyle/>
          <a:p>
            <a:pPr algn="ctr"/>
            <a:endParaRPr lang="zh-CN" altLang="zh-CN">
              <a:solidFill>
                <a:srgbClr val="FFFFFF"/>
              </a:solidFill>
              <a:ea typeface="方正兰亭细黑_GBK"/>
              <a:cs typeface="方正兰亭细黑_GBK"/>
            </a:endParaRPr>
          </a:p>
        </p:txBody>
      </p:sp>
      <p:grpSp>
        <p:nvGrpSpPr>
          <p:cNvPr id="2" name="Group 9"/>
          <p:cNvGrpSpPr/>
          <p:nvPr/>
        </p:nvGrpSpPr>
        <p:grpSpPr bwMode="auto">
          <a:xfrm>
            <a:off x="335316" y="-179429"/>
            <a:ext cx="8892237" cy="1376682"/>
            <a:chOff x="-210740" y="0"/>
            <a:chExt cx="8893386" cy="1214438"/>
          </a:xfrm>
        </p:grpSpPr>
        <p:grpSp>
          <p:nvGrpSpPr>
            <p:cNvPr id="3" name="Group 10"/>
            <p:cNvGrpSpPr/>
            <p:nvPr/>
          </p:nvGrpSpPr>
          <p:grpSpPr bwMode="auto">
            <a:xfrm>
              <a:off x="-210740" y="0"/>
              <a:ext cx="4432155" cy="1214438"/>
              <a:chOff x="-210726" y="0"/>
              <a:chExt cx="4431857" cy="1217711"/>
            </a:xfrm>
          </p:grpSpPr>
          <p:grpSp>
            <p:nvGrpSpPr>
              <p:cNvPr id="4" name="Group 11"/>
              <p:cNvGrpSpPr/>
              <p:nvPr/>
            </p:nvGrpSpPr>
            <p:grpSpPr bwMode="auto">
              <a:xfrm>
                <a:off x="-210726" y="0"/>
                <a:ext cx="2640349" cy="1217711"/>
                <a:chOff x="-210726" y="0"/>
                <a:chExt cx="2640349" cy="1217711"/>
              </a:xfrm>
            </p:grpSpPr>
            <p:sp>
              <p:nvSpPr>
                <p:cNvPr id="66585" name="椭圆 30"/>
                <p:cNvSpPr>
                  <a:spLocks noChangeArrowheads="1"/>
                </p:cNvSpPr>
                <p:nvPr/>
              </p:nvSpPr>
              <p:spPr bwMode="auto">
                <a:xfrm>
                  <a:off x="-210726" y="618546"/>
                  <a:ext cx="831457" cy="599165"/>
                </a:xfrm>
                <a:prstGeom prst="ellipse">
                  <a:avLst/>
                </a:prstGeom>
                <a:solidFill>
                  <a:srgbClr val="FFC000"/>
                </a:solidFill>
                <a:ln w="9525">
                  <a:noFill/>
                  <a:round/>
                </a:ln>
              </p:spPr>
              <p:txBody>
                <a:bodyPr anchor="ctr"/>
                <a:lstStyle/>
                <a:p>
                  <a:pPr algn="ctr"/>
                  <a:endParaRPr lang="zh-CN" altLang="zh-CN" sz="1400">
                    <a:solidFill>
                      <a:srgbClr val="FFFFFF"/>
                    </a:solidFill>
                    <a:latin typeface="宋体" panose="02010600030101010101" pitchFamily="2" charset="-122"/>
                    <a:sym typeface="宋体" panose="02010600030101010101" pitchFamily="2" charset="-122"/>
                  </a:endParaRPr>
                </a:p>
              </p:txBody>
            </p:sp>
            <p:sp>
              <p:nvSpPr>
                <p:cNvPr id="66586" name="TextBox 31"/>
                <p:cNvSpPr>
                  <a:spLocks noChangeArrowheads="1"/>
                </p:cNvSpPr>
                <p:nvPr/>
              </p:nvSpPr>
              <p:spPr bwMode="auto">
                <a:xfrm>
                  <a:off x="182534" y="0"/>
                  <a:ext cx="2247089" cy="993662"/>
                </a:xfrm>
                <a:prstGeom prst="rect">
                  <a:avLst/>
                </a:prstGeom>
                <a:noFill/>
                <a:ln w="9525">
                  <a:noFill/>
                  <a:miter lim="800000"/>
                </a:ln>
              </p:spPr>
              <p:txBody>
                <a:bodyPr>
                  <a:spAutoFit/>
                </a:bodyPr>
                <a:lstStyle/>
                <a:p>
                  <a:endParaRPr lang="zh-CN" altLang="en-US" sz="6700" dirty="0">
                    <a:solidFill>
                      <a:srgbClr val="000000"/>
                    </a:solidFill>
                    <a:sym typeface="Calibri" panose="020F0502020204030204" pitchFamily="34" charset="0"/>
                  </a:endParaRPr>
                </a:p>
              </p:txBody>
            </p:sp>
          </p:grpSp>
          <p:sp>
            <p:nvSpPr>
              <p:cNvPr id="66584" name="直接连接符 21"/>
              <p:cNvSpPr>
                <a:spLocks noChangeShapeType="1"/>
              </p:cNvSpPr>
              <p:nvPr/>
            </p:nvSpPr>
            <p:spPr bwMode="auto">
              <a:xfrm>
                <a:off x="620731" y="1024061"/>
                <a:ext cx="3600400" cy="1"/>
              </a:xfrm>
              <a:prstGeom prst="line">
                <a:avLst/>
              </a:prstGeom>
              <a:noFill/>
              <a:ln w="19050">
                <a:solidFill>
                  <a:srgbClr val="002060"/>
                </a:solidFill>
                <a:round/>
              </a:ln>
            </p:spPr>
            <p:txBody>
              <a:bodyPr/>
              <a:lstStyle/>
              <a:p>
                <a:endParaRPr lang="zh-CN" altLang="en-US"/>
              </a:p>
            </p:txBody>
          </p:sp>
        </p:grpSp>
        <p:sp>
          <p:nvSpPr>
            <p:cNvPr id="66582" name="TextBox 22"/>
            <p:cNvSpPr>
              <a:spLocks noChangeArrowheads="1"/>
            </p:cNvSpPr>
            <p:nvPr/>
          </p:nvSpPr>
          <p:spPr bwMode="auto">
            <a:xfrm>
              <a:off x="1889340" y="543933"/>
              <a:ext cx="6793306" cy="488709"/>
            </a:xfrm>
            <a:prstGeom prst="rect">
              <a:avLst/>
            </a:prstGeom>
            <a:noFill/>
            <a:ln w="9525">
              <a:noFill/>
              <a:miter lim="800000"/>
            </a:ln>
          </p:spPr>
          <p:txBody>
            <a:bodyPr wrap="square">
              <a:spAutoFit/>
            </a:bodyPr>
            <a:lstStyle/>
            <a:p>
              <a:r>
                <a:rPr lang="zh-CN" altLang="en-US" sz="3000" b="1" dirty="0">
                  <a:solidFill>
                    <a:srgbClr val="262626"/>
                  </a:solidFill>
                  <a:latin typeface="微软雅黑" panose="020B0503020204020204" pitchFamily="34" charset="-122"/>
                  <a:ea typeface="微软雅黑" panose="020B0503020204020204" pitchFamily="34" charset="-122"/>
                  <a:sym typeface="微软雅黑" panose="020B0503020204020204" pitchFamily="34" charset="-122"/>
                </a:rPr>
                <a:t>  再贴现业务系统：业务品种</a:t>
              </a:r>
              <a:endParaRPr lang="zh-CN" altLang="en-US" dirty="0"/>
            </a:p>
          </p:txBody>
        </p:sp>
      </p:grpSp>
      <p:sp>
        <p:nvSpPr>
          <p:cNvPr id="66570" name="椭圆 30"/>
          <p:cNvSpPr>
            <a:spLocks noChangeArrowheads="1"/>
          </p:cNvSpPr>
          <p:nvPr/>
        </p:nvSpPr>
        <p:spPr bwMode="auto">
          <a:xfrm>
            <a:off x="10179842" y="441427"/>
            <a:ext cx="950260" cy="755825"/>
          </a:xfrm>
          <a:prstGeom prst="ellipse">
            <a:avLst/>
          </a:prstGeom>
          <a:solidFill>
            <a:srgbClr val="FFC000"/>
          </a:solidFill>
          <a:ln w="9525">
            <a:noFill/>
            <a:round/>
          </a:ln>
        </p:spPr>
        <p:txBody>
          <a:bodyPr lIns="112864" tIns="56432" rIns="112864" bIns="56432" anchor="ctr"/>
          <a:lstStyle/>
          <a:p>
            <a:pPr algn="ctr"/>
            <a:endParaRPr lang="zh-CN" altLang="en-US" sz="1400">
              <a:solidFill>
                <a:srgbClr val="FFFFFF"/>
              </a:solidFill>
              <a:latin typeface="宋体" panose="02010600030101010101" pitchFamily="2" charset="-122"/>
              <a:sym typeface="宋体" panose="02010600030101010101" pitchFamily="2" charset="-122"/>
            </a:endParaRPr>
          </a:p>
        </p:txBody>
      </p:sp>
      <p:sp>
        <p:nvSpPr>
          <p:cNvPr id="66571" name="矩形 3"/>
          <p:cNvSpPr>
            <a:spLocks noChangeArrowheads="1"/>
          </p:cNvSpPr>
          <p:nvPr/>
        </p:nvSpPr>
        <p:spPr bwMode="auto">
          <a:xfrm>
            <a:off x="10727988" y="655790"/>
            <a:ext cx="1271950" cy="431900"/>
          </a:xfrm>
          <a:prstGeom prst="rect">
            <a:avLst/>
          </a:prstGeom>
          <a:solidFill>
            <a:srgbClr val="002060"/>
          </a:solidFill>
          <a:ln w="9525">
            <a:noFill/>
            <a:miter lim="800000"/>
          </a:ln>
        </p:spPr>
        <p:txBody>
          <a:bodyPr lIns="112864" tIns="56432" rIns="112864" bIns="56432" anchor="ctr"/>
          <a:lstStyle/>
          <a:p>
            <a:pPr algn="ctr"/>
            <a:fld id="{D5A29F87-DCCC-4268-ABAF-31CD906B70CB}" type="slidenum">
              <a:rPr lang="zh-CN" altLang="zh-CN" b="1">
                <a:solidFill>
                  <a:srgbClr val="FFFFFF"/>
                </a:solidFill>
                <a:ea typeface="方正兰亭细黑_GBK"/>
                <a:cs typeface="方正兰亭细黑_GBK"/>
              </a:rPr>
              <a:pPr algn="ctr"/>
              <a:t>53</a:t>
            </a:fld>
            <a:endParaRPr lang="zh-CN" altLang="zh-CN" b="1">
              <a:solidFill>
                <a:srgbClr val="FFFFFF"/>
              </a:solidFill>
              <a:ea typeface="方正兰亭细黑_GBK"/>
              <a:cs typeface="方正兰亭细黑_GBK"/>
            </a:endParaRPr>
          </a:p>
        </p:txBody>
      </p:sp>
      <p:sp>
        <p:nvSpPr>
          <p:cNvPr id="26" name="TextBox 31"/>
          <p:cNvSpPr/>
          <p:nvPr/>
        </p:nvSpPr>
        <p:spPr>
          <a:xfrm>
            <a:off x="239317" y="-147626"/>
            <a:ext cx="2727493" cy="1483572"/>
          </a:xfrm>
          <a:prstGeom prst="rect">
            <a:avLst/>
          </a:prstGeom>
          <a:noFill/>
          <a:ln w="9525">
            <a:noFill/>
          </a:ln>
        </p:spPr>
        <p:txBody>
          <a:bodyPr wrap="square" lIns="112864" tIns="56432" rIns="112864" bIns="56432">
            <a:spAutoFit/>
          </a:bodyPr>
          <a:lstStyle/>
          <a:p>
            <a:pPr lvl="0" eaLnBrk="1" hangingPunct="1"/>
            <a:r>
              <a:rPr lang="en-US" altLang="zh-CN" sz="8900" b="1" dirty="0" smtClean="0">
                <a:solidFill>
                  <a:srgbClr val="002060"/>
                </a:solidFill>
                <a:latin typeface="Times New Roman" panose="02020603050405020304" pitchFamily="18" charset="0"/>
                <a:sym typeface="Times New Roman" panose="02020603050405020304" pitchFamily="18" charset="0"/>
              </a:rPr>
              <a:t>1.</a:t>
            </a:r>
            <a:r>
              <a:rPr lang="en-US" altLang="zh-CN" sz="6700" b="1" dirty="0" smtClean="0">
                <a:solidFill>
                  <a:srgbClr val="002060"/>
                </a:solidFill>
                <a:latin typeface="Times New Roman" panose="02020603050405020304" pitchFamily="18" charset="0"/>
                <a:sym typeface="Times New Roman" panose="02020603050405020304" pitchFamily="18" charset="0"/>
              </a:rPr>
              <a:t>11.</a:t>
            </a:r>
            <a:r>
              <a:rPr lang="en-US" altLang="zh-CN" sz="5900" b="1" dirty="0" smtClean="0">
                <a:solidFill>
                  <a:srgbClr val="002060"/>
                </a:solidFill>
                <a:latin typeface="Times New Roman" panose="02020603050405020304" pitchFamily="18" charset="0"/>
                <a:sym typeface="Times New Roman" panose="02020603050405020304" pitchFamily="18" charset="0"/>
              </a:rPr>
              <a:t>5</a:t>
            </a:r>
            <a:endParaRPr lang="zh-CN" altLang="en-US" sz="5900" dirty="0">
              <a:sym typeface="Calibri" panose="020F0502020204030204" pitchFamily="34" charset="0"/>
            </a:endParaRPr>
          </a:p>
        </p:txBody>
      </p:sp>
      <p:grpSp>
        <p:nvGrpSpPr>
          <p:cNvPr id="5" name="组合 4"/>
          <p:cNvGrpSpPr/>
          <p:nvPr/>
        </p:nvGrpSpPr>
        <p:grpSpPr>
          <a:xfrm>
            <a:off x="838622" y="2097734"/>
            <a:ext cx="2844000" cy="3824521"/>
            <a:chOff x="1342678" y="1302834"/>
            <a:chExt cx="4680000" cy="1442860"/>
          </a:xfrm>
        </p:grpSpPr>
        <p:sp>
          <p:nvSpPr>
            <p:cNvPr id="19" name="AutoShape 4"/>
            <p:cNvSpPr/>
            <p:nvPr/>
          </p:nvSpPr>
          <p:spPr>
            <a:xfrm>
              <a:off x="1342678" y="1449694"/>
              <a:ext cx="4680000" cy="1296000"/>
            </a:xfrm>
            <a:prstGeom prst="roundRect">
              <a:avLst>
                <a:gd name="adj" fmla="val 4778"/>
              </a:avLst>
            </a:prstGeom>
            <a:solidFill>
              <a:srgbClr val="FFFFFF">
                <a:alpha val="58038"/>
              </a:srgbClr>
            </a:solidFill>
            <a:ln w="38100" cap="flat" cmpd="sng">
              <a:solidFill>
                <a:srgbClr val="002060"/>
              </a:solidFill>
              <a:prstDash val="solid"/>
              <a:headEnd type="none" w="med" len="med"/>
              <a:tailEnd type="none" w="med" len="med"/>
            </a:ln>
          </p:spPr>
          <p:txBody>
            <a:bodyPr lIns="111297" tIns="666213" rIns="111297" bIns="58000" anchor="t"/>
            <a:lstStyle/>
            <a:p>
              <a:pPr marL="0" lvl="2" eaLnBrk="0" fontAlgn="ctr" hangingPunct="0">
                <a:buClr>
                  <a:srgbClr val="FF0000"/>
                </a:buClr>
                <a:buSzPct val="70000"/>
                <a:buFont typeface="Wingdings" panose="05000000000000000000" pitchFamily="2" charset="2"/>
                <a:buChar char="n"/>
              </a:pPr>
              <a:r>
                <a:rPr lang="zh-CN" altLang="en-US" dirty="0">
                  <a:latin typeface="微软雅黑" panose="020B0503020204020204" pitchFamily="34" charset="-122"/>
                  <a:ea typeface="微软雅黑" panose="020B0503020204020204" pitchFamily="34" charset="-122"/>
                  <a:sym typeface="微软雅黑" panose="020B0503020204020204" pitchFamily="34" charset="-122"/>
                </a:rPr>
                <a:t>兼容纸质商业汇票和</a:t>
              </a:r>
              <a:r>
                <a:rPr lang="zh-CN" altLang="en-US" dirty="0">
                  <a:solidFill>
                    <a:srgbClr val="FF0000"/>
                  </a:solidFill>
                  <a:latin typeface="微软雅黑" panose="020B0503020204020204" pitchFamily="34" charset="-122"/>
                  <a:ea typeface="微软雅黑" panose="020B0503020204020204" pitchFamily="34" charset="-122"/>
                  <a:sym typeface="微软雅黑" panose="020B0503020204020204" pitchFamily="34" charset="-122"/>
                </a:rPr>
                <a:t>电子商业汇票</a:t>
              </a:r>
              <a:r>
                <a:rPr lang="zh-CN" altLang="en-US" dirty="0">
                  <a:latin typeface="微软雅黑" panose="020B0503020204020204" pitchFamily="34" charset="-122"/>
                  <a:ea typeface="微软雅黑" panose="020B0503020204020204" pitchFamily="34" charset="-122"/>
                  <a:sym typeface="微软雅黑" panose="020B0503020204020204" pitchFamily="34" charset="-122"/>
                </a:rPr>
                <a:t>，能够满足未来纸电一体化办理再贴现业务的需要</a:t>
              </a:r>
            </a:p>
          </p:txBody>
        </p:sp>
        <p:sp>
          <p:nvSpPr>
            <p:cNvPr id="20" name="AutoShape 3"/>
            <p:cNvSpPr/>
            <p:nvPr/>
          </p:nvSpPr>
          <p:spPr>
            <a:xfrm>
              <a:off x="1658443" y="1302834"/>
              <a:ext cx="4085999" cy="298794"/>
            </a:xfrm>
            <a:prstGeom prst="roundRect">
              <a:avLst>
                <a:gd name="adj" fmla="val 16667"/>
              </a:avLst>
            </a:prstGeom>
            <a:gradFill rotWithShape="1">
              <a:gsLst>
                <a:gs pos="0">
                  <a:srgbClr val="00DFF6">
                    <a:alpha val="100000"/>
                  </a:srgbClr>
                </a:gs>
                <a:gs pos="35000">
                  <a:srgbClr val="002774">
                    <a:alpha val="100000"/>
                  </a:srgbClr>
                </a:gs>
                <a:gs pos="100000">
                  <a:srgbClr val="002774">
                    <a:alpha val="100000"/>
                  </a:srgbClr>
                </a:gs>
              </a:gsLst>
              <a:lin ang="2700000" scaled="1"/>
              <a:tileRect/>
            </a:gradFill>
            <a:ln w="9525">
              <a:noFill/>
            </a:ln>
          </p:spPr>
          <p:txBody>
            <a:bodyPr lIns="111297" tIns="221810" rIns="111297" bIns="221810" anchor="ctr"/>
            <a:lstStyle/>
            <a:p>
              <a:pPr lvl="0" algn="ctr" eaLnBrk="0" fontAlgn="ctr" hangingPunct="0">
                <a:buClr>
                  <a:srgbClr val="FF0000"/>
                </a:buClr>
                <a:buSzPct val="70000"/>
                <a:buFont typeface="Arial" panose="020B0604020202020204" pitchFamily="34" charset="0"/>
              </a:pPr>
              <a:r>
                <a:rPr lang="zh-CN" altLang="en-US"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票据介质</a:t>
              </a:r>
            </a:p>
          </p:txBody>
        </p:sp>
      </p:grpSp>
      <p:grpSp>
        <p:nvGrpSpPr>
          <p:cNvPr id="22" name="组合 21"/>
          <p:cNvGrpSpPr/>
          <p:nvPr/>
        </p:nvGrpSpPr>
        <p:grpSpPr>
          <a:xfrm>
            <a:off x="4545002" y="2097646"/>
            <a:ext cx="2844000" cy="3824521"/>
            <a:chOff x="1342678" y="1302834"/>
            <a:chExt cx="4680000" cy="1442860"/>
          </a:xfrm>
        </p:grpSpPr>
        <p:sp>
          <p:nvSpPr>
            <p:cNvPr id="23" name="AutoShape 4"/>
            <p:cNvSpPr/>
            <p:nvPr/>
          </p:nvSpPr>
          <p:spPr>
            <a:xfrm>
              <a:off x="1342678" y="1449694"/>
              <a:ext cx="4680000" cy="1296000"/>
            </a:xfrm>
            <a:prstGeom prst="roundRect">
              <a:avLst>
                <a:gd name="adj" fmla="val 4778"/>
              </a:avLst>
            </a:prstGeom>
            <a:solidFill>
              <a:srgbClr val="FFFFFF">
                <a:alpha val="58038"/>
              </a:srgbClr>
            </a:solidFill>
            <a:ln w="38100" cap="flat" cmpd="sng">
              <a:solidFill>
                <a:srgbClr val="002060"/>
              </a:solidFill>
              <a:prstDash val="solid"/>
              <a:headEnd type="none" w="med" len="med"/>
              <a:tailEnd type="none" w="med" len="med"/>
            </a:ln>
          </p:spPr>
          <p:txBody>
            <a:bodyPr lIns="111297" tIns="666213" rIns="111297" bIns="58000" anchor="t"/>
            <a:lstStyle/>
            <a:p>
              <a:pPr marL="0" lvl="2" eaLnBrk="0" fontAlgn="ctr" hangingPunct="0">
                <a:buClr>
                  <a:srgbClr val="FF0000"/>
                </a:buClr>
                <a:buSzPct val="70000"/>
                <a:buFont typeface="Wingdings" panose="05000000000000000000" pitchFamily="2" charset="2"/>
                <a:buChar char="n"/>
              </a:pPr>
              <a:r>
                <a:rPr lang="zh-CN" altLang="en-US" dirty="0">
                  <a:latin typeface="微软雅黑" panose="020B0503020204020204" pitchFamily="34" charset="-122"/>
                  <a:ea typeface="微软雅黑" panose="020B0503020204020204" pitchFamily="34" charset="-122"/>
                  <a:sym typeface="微软雅黑" panose="020B0503020204020204" pitchFamily="34" charset="-122"/>
                </a:rPr>
                <a:t>系统初期</a:t>
              </a:r>
              <a:r>
                <a:rPr lang="zh-CN" altLang="en-US" dirty="0" smtClean="0">
                  <a:latin typeface="微软雅黑" panose="020B0503020204020204" pitchFamily="34" charset="-122"/>
                  <a:ea typeface="微软雅黑" panose="020B0503020204020204" pitchFamily="34" charset="-122"/>
                  <a:sym typeface="微软雅黑" panose="020B0503020204020204" pitchFamily="34" charset="-122"/>
                </a:rPr>
                <a:t>支持再贴现</a:t>
              </a:r>
              <a:r>
                <a:rPr lang="zh-CN" altLang="en-US" dirty="0">
                  <a:latin typeface="微软雅黑" panose="020B0503020204020204" pitchFamily="34" charset="-122"/>
                  <a:ea typeface="微软雅黑" panose="020B0503020204020204" pitchFamily="34" charset="-122"/>
                  <a:sym typeface="微软雅黑" panose="020B0503020204020204" pitchFamily="34" charset="-122"/>
                </a:rPr>
                <a:t>质押式回</a:t>
              </a:r>
              <a:r>
                <a:rPr lang="zh-CN" altLang="en-US" dirty="0" smtClean="0">
                  <a:latin typeface="微软雅黑" panose="020B0503020204020204" pitchFamily="34" charset="-122"/>
                  <a:ea typeface="微软雅黑" panose="020B0503020204020204" pitchFamily="34" charset="-122"/>
                  <a:sym typeface="微软雅黑" panose="020B0503020204020204" pitchFamily="34" charset="-122"/>
                </a:rPr>
                <a:t>购业务</a:t>
              </a:r>
              <a:r>
                <a:rPr lang="zh-CN" altLang="en-US" dirty="0">
                  <a:latin typeface="微软雅黑" panose="020B0503020204020204" pitchFamily="34" charset="-122"/>
                  <a:ea typeface="微软雅黑" panose="020B0503020204020204" pitchFamily="34" charset="-122"/>
                  <a:sym typeface="微软雅黑" panose="020B0503020204020204" pitchFamily="34" charset="-122"/>
                </a:rPr>
                <a:t>品种，</a:t>
              </a:r>
              <a:r>
                <a:rPr lang="zh-CN" altLang="en-US" dirty="0">
                  <a:solidFill>
                    <a:srgbClr val="FF0000"/>
                  </a:solidFill>
                  <a:latin typeface="微软雅黑" panose="020B0503020204020204" pitchFamily="34" charset="-122"/>
                  <a:ea typeface="微软雅黑" panose="020B0503020204020204" pitchFamily="34" charset="-122"/>
                  <a:sym typeface="微软雅黑" panose="020B0503020204020204" pitchFamily="34" charset="-122"/>
                </a:rPr>
                <a:t>未来可根据人民银行要求</a:t>
              </a:r>
              <a:r>
                <a:rPr lang="zh-CN" altLang="en-US" dirty="0" smtClean="0">
                  <a:solidFill>
                    <a:srgbClr val="FF0000"/>
                  </a:solidFill>
                  <a:latin typeface="微软雅黑" panose="020B0503020204020204" pitchFamily="34" charset="-122"/>
                  <a:ea typeface="微软雅黑" panose="020B0503020204020204" pitchFamily="34" charset="-122"/>
                  <a:sym typeface="微软雅黑" panose="020B0503020204020204" pitchFamily="34" charset="-122"/>
                </a:rPr>
                <a:t>增加再贴现买断、再贴现</a:t>
              </a:r>
              <a:r>
                <a:rPr lang="zh-CN" altLang="en-US" dirty="0">
                  <a:solidFill>
                    <a:srgbClr val="FF0000"/>
                  </a:solidFill>
                  <a:latin typeface="微软雅黑" panose="020B0503020204020204" pitchFamily="34" charset="-122"/>
                  <a:ea typeface="微软雅黑" panose="020B0503020204020204" pitchFamily="34" charset="-122"/>
                  <a:sym typeface="微软雅黑" panose="020B0503020204020204" pitchFamily="34" charset="-122"/>
                </a:rPr>
                <a:t>买断式回购等其他业务品种</a:t>
              </a:r>
            </a:p>
          </p:txBody>
        </p:sp>
        <p:sp>
          <p:nvSpPr>
            <p:cNvPr id="25" name="AutoShape 3"/>
            <p:cNvSpPr/>
            <p:nvPr/>
          </p:nvSpPr>
          <p:spPr>
            <a:xfrm>
              <a:off x="1658443" y="1302834"/>
              <a:ext cx="4085999" cy="298794"/>
            </a:xfrm>
            <a:prstGeom prst="roundRect">
              <a:avLst>
                <a:gd name="adj" fmla="val 16667"/>
              </a:avLst>
            </a:prstGeom>
            <a:gradFill rotWithShape="1">
              <a:gsLst>
                <a:gs pos="0">
                  <a:srgbClr val="00DFF6">
                    <a:alpha val="100000"/>
                  </a:srgbClr>
                </a:gs>
                <a:gs pos="35000">
                  <a:srgbClr val="002774">
                    <a:alpha val="100000"/>
                  </a:srgbClr>
                </a:gs>
                <a:gs pos="100000">
                  <a:srgbClr val="002774">
                    <a:alpha val="100000"/>
                  </a:srgbClr>
                </a:gs>
              </a:gsLst>
              <a:lin ang="2700000" scaled="1"/>
              <a:tileRect/>
            </a:gradFill>
            <a:ln w="9525">
              <a:noFill/>
            </a:ln>
          </p:spPr>
          <p:txBody>
            <a:bodyPr lIns="111297" tIns="221810" rIns="111297" bIns="221810" anchor="ctr"/>
            <a:lstStyle/>
            <a:p>
              <a:pPr lvl="0" algn="ctr" eaLnBrk="0" fontAlgn="ctr" hangingPunct="0">
                <a:buClr>
                  <a:srgbClr val="FF0000"/>
                </a:buClr>
                <a:buSzPct val="70000"/>
                <a:buFont typeface="Arial" panose="020B0604020202020204" pitchFamily="34" charset="0"/>
              </a:pPr>
              <a:r>
                <a:rPr lang="zh-CN" altLang="en-US"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业务品种</a:t>
              </a:r>
            </a:p>
          </p:txBody>
        </p:sp>
      </p:grpSp>
      <p:grpSp>
        <p:nvGrpSpPr>
          <p:cNvPr id="28" name="组合 27"/>
          <p:cNvGrpSpPr/>
          <p:nvPr/>
        </p:nvGrpSpPr>
        <p:grpSpPr>
          <a:xfrm>
            <a:off x="8251382" y="2097646"/>
            <a:ext cx="2844000" cy="3824521"/>
            <a:chOff x="1342678" y="1302834"/>
            <a:chExt cx="4680000" cy="1442860"/>
          </a:xfrm>
        </p:grpSpPr>
        <p:sp>
          <p:nvSpPr>
            <p:cNvPr id="29" name="AutoShape 4"/>
            <p:cNvSpPr/>
            <p:nvPr/>
          </p:nvSpPr>
          <p:spPr>
            <a:xfrm>
              <a:off x="1342678" y="1449694"/>
              <a:ext cx="4680000" cy="1296000"/>
            </a:xfrm>
            <a:prstGeom prst="roundRect">
              <a:avLst>
                <a:gd name="adj" fmla="val 4778"/>
              </a:avLst>
            </a:prstGeom>
            <a:solidFill>
              <a:srgbClr val="FFFFFF">
                <a:alpha val="58038"/>
              </a:srgbClr>
            </a:solidFill>
            <a:ln w="38100" cap="flat" cmpd="sng">
              <a:solidFill>
                <a:srgbClr val="002060"/>
              </a:solidFill>
              <a:prstDash val="solid"/>
              <a:headEnd type="none" w="med" len="med"/>
              <a:tailEnd type="none" w="med" len="med"/>
            </a:ln>
          </p:spPr>
          <p:txBody>
            <a:bodyPr lIns="111297" tIns="666213" rIns="111297" bIns="58000" anchor="t"/>
            <a:lstStyle/>
            <a:p>
              <a:pPr marL="0" lvl="2" eaLnBrk="0" fontAlgn="ctr" hangingPunct="0">
                <a:buClr>
                  <a:srgbClr val="FF0000"/>
                </a:buClr>
                <a:buSzPct val="70000"/>
                <a:buFont typeface="Wingdings" panose="05000000000000000000" pitchFamily="2" charset="2"/>
                <a:buChar char="n"/>
              </a:pPr>
              <a:r>
                <a:rPr lang="zh-CN" altLang="en-US" dirty="0">
                  <a:latin typeface="微软雅黑" panose="020B0503020204020204" pitchFamily="34" charset="-122"/>
                  <a:ea typeface="微软雅黑" panose="020B0503020204020204" pitchFamily="34" charset="-122"/>
                  <a:sym typeface="微软雅黑" panose="020B0503020204020204" pitchFamily="34" charset="-122"/>
                </a:rPr>
                <a:t>系统初期支持“金融机构申请</a:t>
              </a:r>
              <a:r>
                <a:rPr lang="en-US" altLang="zh-CN" dirty="0">
                  <a:latin typeface="微软雅黑" panose="020B0503020204020204" pitchFamily="34" charset="-122"/>
                  <a:ea typeface="微软雅黑" panose="020B0503020204020204" pitchFamily="34" charset="-122"/>
                  <a:sym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sym typeface="微软雅黑" panose="020B0503020204020204" pitchFamily="34" charset="-122"/>
                </a:rPr>
                <a:t>人民银行审批“的传统模式，</a:t>
              </a:r>
              <a:r>
                <a:rPr lang="zh-CN" altLang="en-US" dirty="0">
                  <a:solidFill>
                    <a:srgbClr val="FF0000"/>
                  </a:solidFill>
                  <a:latin typeface="微软雅黑" panose="020B0503020204020204" pitchFamily="34" charset="-122"/>
                  <a:ea typeface="微软雅黑" panose="020B0503020204020204" pitchFamily="34" charset="-122"/>
                  <a:sym typeface="微软雅黑" panose="020B0503020204020204" pitchFamily="34" charset="-122"/>
                </a:rPr>
                <a:t>未来可根据人民银行要求增加招投标等其他业务模式</a:t>
              </a:r>
            </a:p>
          </p:txBody>
        </p:sp>
        <p:sp>
          <p:nvSpPr>
            <p:cNvPr id="30" name="AutoShape 3"/>
            <p:cNvSpPr/>
            <p:nvPr/>
          </p:nvSpPr>
          <p:spPr>
            <a:xfrm>
              <a:off x="1658443" y="1302834"/>
              <a:ext cx="4085999" cy="298794"/>
            </a:xfrm>
            <a:prstGeom prst="roundRect">
              <a:avLst>
                <a:gd name="adj" fmla="val 16667"/>
              </a:avLst>
            </a:prstGeom>
            <a:gradFill rotWithShape="1">
              <a:gsLst>
                <a:gs pos="0">
                  <a:srgbClr val="00DFF6">
                    <a:alpha val="100000"/>
                  </a:srgbClr>
                </a:gs>
                <a:gs pos="35000">
                  <a:srgbClr val="002774">
                    <a:alpha val="100000"/>
                  </a:srgbClr>
                </a:gs>
                <a:gs pos="100000">
                  <a:srgbClr val="002774">
                    <a:alpha val="100000"/>
                  </a:srgbClr>
                </a:gs>
              </a:gsLst>
              <a:lin ang="2700000" scaled="1"/>
              <a:tileRect/>
            </a:gradFill>
            <a:ln w="9525">
              <a:noFill/>
            </a:ln>
          </p:spPr>
          <p:txBody>
            <a:bodyPr lIns="111297" tIns="221810" rIns="111297" bIns="221810" anchor="ctr"/>
            <a:lstStyle/>
            <a:p>
              <a:pPr lvl="0" algn="ctr" eaLnBrk="0" fontAlgn="ctr" hangingPunct="0">
                <a:buClr>
                  <a:srgbClr val="FF0000"/>
                </a:buClr>
                <a:buSzPct val="70000"/>
                <a:buFont typeface="Arial" panose="020B0604020202020204" pitchFamily="34" charset="0"/>
              </a:pPr>
              <a:r>
                <a:rPr lang="zh-CN" altLang="en-US"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业务处理模式</a:t>
              </a:r>
            </a:p>
          </p:txBody>
        </p:sp>
      </p:grpSp>
    </p:spTree>
    <p:extLst>
      <p:ext uri="{BB962C8B-B14F-4D97-AF65-F5344CB8AC3E}">
        <p14:creationId xmlns:p14="http://schemas.microsoft.com/office/powerpoint/2010/main" val="189965185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日期占位符 3"/>
          <p:cNvSpPr>
            <a:spLocks noGrp="1"/>
          </p:cNvSpPr>
          <p:nvPr>
            <p:ph type="dt" sz="quarter" idx="10"/>
          </p:nvPr>
        </p:nvSpPr>
        <p:spPr/>
        <p:txBody>
          <a:bodyPr/>
          <a:lstStyle/>
          <a:p>
            <a:pPr>
              <a:defRPr/>
            </a:pPr>
            <a:fld id="{7159EAC3-0127-4ACF-9E22-E2734FA512C7}" type="datetime1">
              <a:rPr lang="zh-CN" altLang="en-US"/>
              <a:pPr>
                <a:defRPr/>
              </a:pPr>
              <a:t>2018/7/19</a:t>
            </a:fld>
            <a:endParaRPr lang="zh-CN" altLang="en-US" sz="2200">
              <a:solidFill>
                <a:schemeClr val="tx1"/>
              </a:solidFill>
            </a:endParaRPr>
          </a:p>
        </p:txBody>
      </p:sp>
      <p:sp>
        <p:nvSpPr>
          <p:cNvPr id="66563" name="矩形 27"/>
          <p:cNvSpPr>
            <a:spLocks noChangeArrowheads="1"/>
          </p:cNvSpPr>
          <p:nvPr/>
        </p:nvSpPr>
        <p:spPr bwMode="auto">
          <a:xfrm>
            <a:off x="10583" y="6276842"/>
            <a:ext cx="12179830" cy="574808"/>
          </a:xfrm>
          <a:prstGeom prst="rect">
            <a:avLst/>
          </a:prstGeom>
          <a:solidFill>
            <a:srgbClr val="002060"/>
          </a:solidFill>
          <a:ln w="9525">
            <a:noFill/>
            <a:miter lim="800000"/>
          </a:ln>
        </p:spPr>
        <p:txBody>
          <a:bodyPr lIns="112864" tIns="56432" rIns="112864" bIns="56432"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66564" name="矩形 28"/>
          <p:cNvSpPr>
            <a:spLocks noChangeArrowheads="1"/>
          </p:cNvSpPr>
          <p:nvPr/>
        </p:nvSpPr>
        <p:spPr bwMode="auto">
          <a:xfrm>
            <a:off x="10583" y="6264139"/>
            <a:ext cx="12179830" cy="125441"/>
          </a:xfrm>
          <a:prstGeom prst="rect">
            <a:avLst/>
          </a:prstGeom>
          <a:solidFill>
            <a:srgbClr val="595959"/>
          </a:solidFill>
          <a:ln w="9525">
            <a:noFill/>
            <a:miter lim="800000"/>
          </a:ln>
        </p:spPr>
        <p:txBody>
          <a:bodyPr lIns="112864" tIns="56432" rIns="112864" bIns="56432"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66565" name="矩形 4"/>
          <p:cNvSpPr>
            <a:spLocks noChangeArrowheads="1"/>
          </p:cNvSpPr>
          <p:nvPr/>
        </p:nvSpPr>
        <p:spPr bwMode="auto">
          <a:xfrm>
            <a:off x="10810527" y="541463"/>
            <a:ext cx="74074" cy="431900"/>
          </a:xfrm>
          <a:prstGeom prst="rect">
            <a:avLst/>
          </a:prstGeom>
          <a:solidFill>
            <a:srgbClr val="002060"/>
          </a:solidFill>
          <a:ln w="9525">
            <a:noFill/>
            <a:miter lim="800000"/>
          </a:ln>
        </p:spPr>
        <p:txBody>
          <a:bodyPr lIns="112864" tIns="56432" rIns="112864" bIns="56432" anchor="ctr"/>
          <a:lstStyle/>
          <a:p>
            <a:pPr algn="ctr"/>
            <a:endParaRPr lang="zh-CN" altLang="zh-CN">
              <a:solidFill>
                <a:srgbClr val="FFFFFF"/>
              </a:solidFill>
              <a:ea typeface="方正兰亭细黑_GBK"/>
              <a:cs typeface="方正兰亭细黑_GBK"/>
            </a:endParaRPr>
          </a:p>
        </p:txBody>
      </p:sp>
      <p:sp>
        <p:nvSpPr>
          <p:cNvPr id="66566" name="矩形 5"/>
          <p:cNvSpPr>
            <a:spLocks noChangeArrowheads="1"/>
          </p:cNvSpPr>
          <p:nvPr/>
        </p:nvSpPr>
        <p:spPr bwMode="auto">
          <a:xfrm>
            <a:off x="10711057" y="744711"/>
            <a:ext cx="63492" cy="225478"/>
          </a:xfrm>
          <a:prstGeom prst="rect">
            <a:avLst/>
          </a:prstGeom>
          <a:solidFill>
            <a:srgbClr val="002060"/>
          </a:solidFill>
          <a:ln w="9525">
            <a:noFill/>
            <a:miter lim="800000"/>
          </a:ln>
        </p:spPr>
        <p:txBody>
          <a:bodyPr lIns="112864" tIns="56432" rIns="112864" bIns="56432" anchor="ctr"/>
          <a:lstStyle/>
          <a:p>
            <a:pPr algn="ctr"/>
            <a:endParaRPr lang="zh-CN" altLang="zh-CN">
              <a:solidFill>
                <a:srgbClr val="FFFFFF"/>
              </a:solidFill>
              <a:ea typeface="方正兰亭细黑_GBK"/>
              <a:cs typeface="方正兰亭细黑_GBK"/>
            </a:endParaRPr>
          </a:p>
        </p:txBody>
      </p:sp>
      <p:grpSp>
        <p:nvGrpSpPr>
          <p:cNvPr id="2" name="Group 9"/>
          <p:cNvGrpSpPr/>
          <p:nvPr/>
        </p:nvGrpSpPr>
        <p:grpSpPr bwMode="auto">
          <a:xfrm>
            <a:off x="335316" y="-179429"/>
            <a:ext cx="8856234" cy="1376682"/>
            <a:chOff x="-210740" y="0"/>
            <a:chExt cx="8857378" cy="1214438"/>
          </a:xfrm>
        </p:grpSpPr>
        <p:grpSp>
          <p:nvGrpSpPr>
            <p:cNvPr id="3" name="Group 10"/>
            <p:cNvGrpSpPr/>
            <p:nvPr/>
          </p:nvGrpSpPr>
          <p:grpSpPr bwMode="auto">
            <a:xfrm>
              <a:off x="-210740" y="0"/>
              <a:ext cx="4432155" cy="1214438"/>
              <a:chOff x="-210726" y="0"/>
              <a:chExt cx="4431857" cy="1217711"/>
            </a:xfrm>
          </p:grpSpPr>
          <p:grpSp>
            <p:nvGrpSpPr>
              <p:cNvPr id="4" name="Group 11"/>
              <p:cNvGrpSpPr/>
              <p:nvPr/>
            </p:nvGrpSpPr>
            <p:grpSpPr bwMode="auto">
              <a:xfrm>
                <a:off x="-210726" y="0"/>
                <a:ext cx="2640349" cy="1217711"/>
                <a:chOff x="-210726" y="0"/>
                <a:chExt cx="2640349" cy="1217711"/>
              </a:xfrm>
            </p:grpSpPr>
            <p:sp>
              <p:nvSpPr>
                <p:cNvPr id="66585" name="椭圆 30"/>
                <p:cNvSpPr>
                  <a:spLocks noChangeArrowheads="1"/>
                </p:cNvSpPr>
                <p:nvPr/>
              </p:nvSpPr>
              <p:spPr bwMode="auto">
                <a:xfrm>
                  <a:off x="-210726" y="618546"/>
                  <a:ext cx="831457" cy="599165"/>
                </a:xfrm>
                <a:prstGeom prst="ellipse">
                  <a:avLst/>
                </a:prstGeom>
                <a:solidFill>
                  <a:srgbClr val="FFC000"/>
                </a:solidFill>
                <a:ln w="9525">
                  <a:noFill/>
                  <a:round/>
                </a:ln>
              </p:spPr>
              <p:txBody>
                <a:bodyPr anchor="ctr"/>
                <a:lstStyle/>
                <a:p>
                  <a:pPr algn="ctr"/>
                  <a:endParaRPr lang="zh-CN" altLang="zh-CN" sz="1400">
                    <a:solidFill>
                      <a:srgbClr val="FFFFFF"/>
                    </a:solidFill>
                    <a:latin typeface="宋体" panose="02010600030101010101" pitchFamily="2" charset="-122"/>
                    <a:sym typeface="宋体" panose="02010600030101010101" pitchFamily="2" charset="-122"/>
                  </a:endParaRPr>
                </a:p>
              </p:txBody>
            </p:sp>
            <p:sp>
              <p:nvSpPr>
                <p:cNvPr id="66586" name="TextBox 31"/>
                <p:cNvSpPr>
                  <a:spLocks noChangeArrowheads="1"/>
                </p:cNvSpPr>
                <p:nvPr/>
              </p:nvSpPr>
              <p:spPr bwMode="auto">
                <a:xfrm>
                  <a:off x="182534" y="0"/>
                  <a:ext cx="2247089" cy="993662"/>
                </a:xfrm>
                <a:prstGeom prst="rect">
                  <a:avLst/>
                </a:prstGeom>
                <a:noFill/>
                <a:ln w="9525">
                  <a:noFill/>
                  <a:miter lim="800000"/>
                </a:ln>
              </p:spPr>
              <p:txBody>
                <a:bodyPr>
                  <a:spAutoFit/>
                </a:bodyPr>
                <a:lstStyle/>
                <a:p>
                  <a:endParaRPr lang="zh-CN" altLang="en-US" sz="6700" dirty="0">
                    <a:solidFill>
                      <a:srgbClr val="000000"/>
                    </a:solidFill>
                    <a:sym typeface="Calibri" panose="020F0502020204030204" pitchFamily="34" charset="0"/>
                  </a:endParaRPr>
                </a:p>
              </p:txBody>
            </p:sp>
          </p:grpSp>
          <p:sp>
            <p:nvSpPr>
              <p:cNvPr id="66584" name="直接连接符 21"/>
              <p:cNvSpPr>
                <a:spLocks noChangeShapeType="1"/>
              </p:cNvSpPr>
              <p:nvPr/>
            </p:nvSpPr>
            <p:spPr bwMode="auto">
              <a:xfrm>
                <a:off x="620731" y="1024061"/>
                <a:ext cx="3600400" cy="1"/>
              </a:xfrm>
              <a:prstGeom prst="line">
                <a:avLst/>
              </a:prstGeom>
              <a:noFill/>
              <a:ln w="19050">
                <a:solidFill>
                  <a:srgbClr val="002060"/>
                </a:solidFill>
                <a:round/>
              </a:ln>
            </p:spPr>
            <p:txBody>
              <a:bodyPr/>
              <a:lstStyle/>
              <a:p>
                <a:endParaRPr lang="zh-CN" altLang="en-US"/>
              </a:p>
            </p:txBody>
          </p:sp>
        </p:grpSp>
        <p:sp>
          <p:nvSpPr>
            <p:cNvPr id="66582" name="TextBox 22"/>
            <p:cNvSpPr>
              <a:spLocks noChangeArrowheads="1"/>
            </p:cNvSpPr>
            <p:nvPr/>
          </p:nvSpPr>
          <p:spPr bwMode="auto">
            <a:xfrm>
              <a:off x="1853332" y="543933"/>
              <a:ext cx="6793306" cy="488709"/>
            </a:xfrm>
            <a:prstGeom prst="rect">
              <a:avLst/>
            </a:prstGeom>
            <a:noFill/>
            <a:ln w="9525">
              <a:noFill/>
              <a:miter lim="800000"/>
            </a:ln>
          </p:spPr>
          <p:txBody>
            <a:bodyPr wrap="square">
              <a:spAutoFit/>
            </a:bodyPr>
            <a:lstStyle/>
            <a:p>
              <a:r>
                <a:rPr lang="zh-CN" altLang="en-US" sz="3000" b="1" dirty="0">
                  <a:solidFill>
                    <a:srgbClr val="262626"/>
                  </a:solidFill>
                  <a:latin typeface="微软雅黑" panose="020B0503020204020204" pitchFamily="34" charset="-122"/>
                  <a:ea typeface="微软雅黑" panose="020B0503020204020204" pitchFamily="34" charset="-122"/>
                  <a:sym typeface="微软雅黑" panose="020B0503020204020204" pitchFamily="34" charset="-122"/>
                </a:rPr>
                <a:t>  再贴现业务系统：业务管理</a:t>
              </a:r>
              <a:endParaRPr lang="zh-CN" altLang="en-US" dirty="0"/>
            </a:p>
          </p:txBody>
        </p:sp>
      </p:grpSp>
      <p:sp>
        <p:nvSpPr>
          <p:cNvPr id="66570" name="椭圆 30"/>
          <p:cNvSpPr>
            <a:spLocks noChangeArrowheads="1"/>
          </p:cNvSpPr>
          <p:nvPr/>
        </p:nvSpPr>
        <p:spPr bwMode="auto">
          <a:xfrm>
            <a:off x="10179842" y="441427"/>
            <a:ext cx="950260" cy="755825"/>
          </a:xfrm>
          <a:prstGeom prst="ellipse">
            <a:avLst/>
          </a:prstGeom>
          <a:solidFill>
            <a:srgbClr val="FFC000"/>
          </a:solidFill>
          <a:ln w="9525">
            <a:noFill/>
            <a:round/>
          </a:ln>
        </p:spPr>
        <p:txBody>
          <a:bodyPr lIns="112864" tIns="56432" rIns="112864" bIns="56432" anchor="ctr"/>
          <a:lstStyle/>
          <a:p>
            <a:pPr algn="ctr"/>
            <a:endParaRPr lang="zh-CN" altLang="en-US" sz="1400">
              <a:solidFill>
                <a:srgbClr val="FFFFFF"/>
              </a:solidFill>
              <a:latin typeface="宋体" panose="02010600030101010101" pitchFamily="2" charset="-122"/>
              <a:sym typeface="宋体" panose="02010600030101010101" pitchFamily="2" charset="-122"/>
            </a:endParaRPr>
          </a:p>
        </p:txBody>
      </p:sp>
      <p:sp>
        <p:nvSpPr>
          <p:cNvPr id="66571" name="矩形 3"/>
          <p:cNvSpPr>
            <a:spLocks noChangeArrowheads="1"/>
          </p:cNvSpPr>
          <p:nvPr/>
        </p:nvSpPr>
        <p:spPr bwMode="auto">
          <a:xfrm>
            <a:off x="10727988" y="655790"/>
            <a:ext cx="1271950" cy="431900"/>
          </a:xfrm>
          <a:prstGeom prst="rect">
            <a:avLst/>
          </a:prstGeom>
          <a:solidFill>
            <a:srgbClr val="002060"/>
          </a:solidFill>
          <a:ln w="9525">
            <a:noFill/>
            <a:miter lim="800000"/>
          </a:ln>
        </p:spPr>
        <p:txBody>
          <a:bodyPr lIns="112864" tIns="56432" rIns="112864" bIns="56432" anchor="ctr"/>
          <a:lstStyle/>
          <a:p>
            <a:pPr algn="ctr"/>
            <a:fld id="{D5A29F87-DCCC-4268-ABAF-31CD906B70CB}" type="slidenum">
              <a:rPr lang="zh-CN" altLang="zh-CN" b="1">
                <a:solidFill>
                  <a:srgbClr val="FFFFFF"/>
                </a:solidFill>
                <a:ea typeface="方正兰亭细黑_GBK"/>
                <a:cs typeface="方正兰亭细黑_GBK"/>
              </a:rPr>
              <a:pPr algn="ctr"/>
              <a:t>54</a:t>
            </a:fld>
            <a:endParaRPr lang="zh-CN" altLang="zh-CN" b="1">
              <a:solidFill>
                <a:srgbClr val="FFFFFF"/>
              </a:solidFill>
              <a:ea typeface="方正兰亭细黑_GBK"/>
              <a:cs typeface="方正兰亭细黑_GBK"/>
            </a:endParaRPr>
          </a:p>
        </p:txBody>
      </p:sp>
      <p:sp>
        <p:nvSpPr>
          <p:cNvPr id="26" name="TextBox 31"/>
          <p:cNvSpPr/>
          <p:nvPr/>
        </p:nvSpPr>
        <p:spPr>
          <a:xfrm>
            <a:off x="239318" y="-147626"/>
            <a:ext cx="2576444" cy="1483572"/>
          </a:xfrm>
          <a:prstGeom prst="rect">
            <a:avLst/>
          </a:prstGeom>
          <a:noFill/>
          <a:ln w="9525">
            <a:noFill/>
          </a:ln>
        </p:spPr>
        <p:txBody>
          <a:bodyPr wrap="square" lIns="112864" tIns="56432" rIns="112864" bIns="56432">
            <a:spAutoFit/>
          </a:bodyPr>
          <a:lstStyle/>
          <a:p>
            <a:pPr lvl="0" eaLnBrk="1" hangingPunct="1"/>
            <a:r>
              <a:rPr lang="en-US" altLang="zh-CN" sz="8900" b="1" dirty="0" smtClean="0">
                <a:solidFill>
                  <a:srgbClr val="002060"/>
                </a:solidFill>
                <a:latin typeface="Times New Roman" panose="02020603050405020304" pitchFamily="18" charset="0"/>
                <a:sym typeface="Times New Roman" panose="02020603050405020304" pitchFamily="18" charset="0"/>
              </a:rPr>
              <a:t>1.</a:t>
            </a:r>
            <a:r>
              <a:rPr lang="en-US" altLang="zh-CN" sz="6700" b="1" dirty="0" smtClean="0">
                <a:solidFill>
                  <a:srgbClr val="002060"/>
                </a:solidFill>
                <a:latin typeface="Times New Roman" panose="02020603050405020304" pitchFamily="18" charset="0"/>
                <a:sym typeface="Times New Roman" panose="02020603050405020304" pitchFamily="18" charset="0"/>
              </a:rPr>
              <a:t>11.</a:t>
            </a:r>
            <a:r>
              <a:rPr lang="en-US" altLang="zh-CN" sz="5900" b="1" dirty="0" smtClean="0">
                <a:solidFill>
                  <a:srgbClr val="002060"/>
                </a:solidFill>
                <a:latin typeface="Times New Roman" panose="02020603050405020304" pitchFamily="18" charset="0"/>
                <a:sym typeface="Times New Roman" panose="02020603050405020304" pitchFamily="18" charset="0"/>
              </a:rPr>
              <a:t>6</a:t>
            </a:r>
            <a:endParaRPr lang="zh-CN" altLang="en-US" sz="5900" dirty="0">
              <a:sym typeface="Calibri" panose="020F0502020204030204" pitchFamily="34" charset="0"/>
            </a:endParaRPr>
          </a:p>
        </p:txBody>
      </p:sp>
      <p:sp>
        <p:nvSpPr>
          <p:cNvPr id="27" name="矩形 26"/>
          <p:cNvSpPr/>
          <p:nvPr/>
        </p:nvSpPr>
        <p:spPr>
          <a:xfrm>
            <a:off x="907550" y="2280997"/>
            <a:ext cx="3816424" cy="3068621"/>
          </a:xfrm>
          <a:prstGeom prst="rect">
            <a:avLst/>
          </a:prstGeom>
        </p:spPr>
        <p:txBody>
          <a:bodyPr wrap="square" lIns="112864" tIns="56432" rIns="112864" bIns="56432">
            <a:spAutoFit/>
          </a:bodyPr>
          <a:lstStyle/>
          <a:p>
            <a:pPr>
              <a:lnSpc>
                <a:spcPct val="150000"/>
              </a:lnSpc>
            </a:pPr>
            <a:r>
              <a:rPr lang="zh-CN" altLang="en-US" sz="2000" b="1" dirty="0">
                <a:latin typeface="微软雅黑" pitchFamily="34" charset="-122"/>
                <a:ea typeface="微软雅黑" pitchFamily="34" charset="-122"/>
              </a:rPr>
              <a:t>再贴现限额管理功能</a:t>
            </a:r>
            <a:endParaRPr lang="en-US" altLang="zh-CN" sz="2000" b="1" dirty="0">
              <a:latin typeface="微软雅黑" pitchFamily="34" charset="-122"/>
              <a:ea typeface="微软雅黑" pitchFamily="34" charset="-122"/>
            </a:endParaRPr>
          </a:p>
          <a:p>
            <a:pPr marL="285750" indent="-285750">
              <a:lnSpc>
                <a:spcPct val="150000"/>
              </a:lnSpc>
              <a:buFont typeface="Arial" panose="020B0604020202020204" pitchFamily="34" charset="0"/>
              <a:buChar char="•"/>
            </a:pPr>
            <a:r>
              <a:rPr lang="zh-CN" altLang="en-US" dirty="0" smtClean="0">
                <a:latin typeface="微软雅黑" pitchFamily="34" charset="-122"/>
                <a:ea typeface="微软雅黑" pitchFamily="34" charset="-122"/>
              </a:rPr>
              <a:t>人民银行可以为各级再贴现窗口设置再贴现限额；</a:t>
            </a:r>
            <a:endParaRPr lang="en-US" altLang="zh-CN" dirty="0" smtClean="0">
              <a:latin typeface="微软雅黑" pitchFamily="34" charset="-122"/>
              <a:ea typeface="微软雅黑" pitchFamily="34" charset="-122"/>
            </a:endParaRPr>
          </a:p>
          <a:p>
            <a:pPr marL="285750" indent="-285750">
              <a:lnSpc>
                <a:spcPct val="150000"/>
              </a:lnSpc>
              <a:buFont typeface="Arial" panose="020B0604020202020204" pitchFamily="34" charset="0"/>
              <a:buChar char="•"/>
            </a:pPr>
            <a:r>
              <a:rPr lang="zh-CN" altLang="en-US" dirty="0" smtClean="0">
                <a:latin typeface="微软雅黑" pitchFamily="34" charset="-122"/>
                <a:ea typeface="微软雅黑" pitchFamily="34" charset="-122"/>
              </a:rPr>
              <a:t>各级窗口可以为辖内申请机构设置授信额度；</a:t>
            </a:r>
            <a:endParaRPr lang="en-US" altLang="zh-CN" dirty="0" smtClean="0">
              <a:latin typeface="微软雅黑" pitchFamily="34" charset="-122"/>
              <a:ea typeface="微软雅黑" pitchFamily="34" charset="-122"/>
            </a:endParaRPr>
          </a:p>
          <a:p>
            <a:pPr marL="285750" indent="-285750">
              <a:lnSpc>
                <a:spcPct val="150000"/>
              </a:lnSpc>
              <a:buFont typeface="Arial" panose="020B0604020202020204" pitchFamily="34" charset="0"/>
              <a:buChar char="•"/>
            </a:pPr>
            <a:r>
              <a:rPr lang="zh-CN" altLang="en-US" dirty="0" smtClean="0">
                <a:latin typeface="微软雅黑" pitchFamily="34" charset="-122"/>
                <a:ea typeface="微软雅黑" pitchFamily="34" charset="-122"/>
              </a:rPr>
              <a:t>系统对相关限额和授信实行刚性控制。</a:t>
            </a:r>
          </a:p>
        </p:txBody>
      </p:sp>
      <p:sp>
        <p:nvSpPr>
          <p:cNvPr id="19" name="矩形 18"/>
          <p:cNvSpPr/>
          <p:nvPr/>
        </p:nvSpPr>
        <p:spPr>
          <a:xfrm>
            <a:off x="7255549" y="2277666"/>
            <a:ext cx="3952225" cy="3484120"/>
          </a:xfrm>
          <a:prstGeom prst="rect">
            <a:avLst/>
          </a:prstGeom>
        </p:spPr>
        <p:txBody>
          <a:bodyPr wrap="square" lIns="112864" tIns="56432" rIns="112864" bIns="56432">
            <a:spAutoFit/>
          </a:bodyPr>
          <a:lstStyle/>
          <a:p>
            <a:pPr>
              <a:lnSpc>
                <a:spcPct val="150000"/>
              </a:lnSpc>
            </a:pPr>
            <a:r>
              <a:rPr lang="zh-CN" altLang="en-US" sz="2000" b="1" dirty="0" smtClean="0">
                <a:latin typeface="微软雅黑" pitchFamily="34" charset="-122"/>
                <a:ea typeface="微软雅黑" pitchFamily="34" charset="-122"/>
              </a:rPr>
              <a:t>再贴现</a:t>
            </a:r>
            <a:r>
              <a:rPr lang="zh-CN" altLang="en-US" sz="2000" b="1" dirty="0">
                <a:latin typeface="微软雅黑" pitchFamily="34" charset="-122"/>
                <a:ea typeface="微软雅黑" pitchFamily="34" charset="-122"/>
              </a:rPr>
              <a:t>参数设置功能</a:t>
            </a:r>
            <a:endParaRPr lang="en-US" altLang="zh-CN" sz="2000" b="1" dirty="0">
              <a:latin typeface="微软雅黑" pitchFamily="34" charset="-122"/>
              <a:ea typeface="微软雅黑" pitchFamily="34" charset="-122"/>
            </a:endParaRPr>
          </a:p>
          <a:p>
            <a:pPr marL="285750" indent="-285750">
              <a:lnSpc>
                <a:spcPct val="150000"/>
              </a:lnSpc>
              <a:buFont typeface="Arial" panose="020B0604020202020204" pitchFamily="34" charset="0"/>
              <a:buChar char="•"/>
            </a:pPr>
            <a:r>
              <a:rPr lang="zh-CN" altLang="en-US" dirty="0" smtClean="0">
                <a:latin typeface="微软雅黑" pitchFamily="34" charset="-122"/>
                <a:ea typeface="微软雅黑" pitchFamily="34" charset="-122"/>
              </a:rPr>
              <a:t>人民银行总行可以在系统中设置再贴现利率、最长回购期限等全局参数；</a:t>
            </a:r>
            <a:endParaRPr lang="en-US" altLang="zh-CN" dirty="0" smtClean="0">
              <a:latin typeface="微软雅黑" pitchFamily="34" charset="-122"/>
              <a:ea typeface="微软雅黑" pitchFamily="34" charset="-122"/>
            </a:endParaRPr>
          </a:p>
          <a:p>
            <a:pPr marL="285750" indent="-285750">
              <a:lnSpc>
                <a:spcPct val="150000"/>
              </a:lnSpc>
              <a:buFont typeface="Arial" panose="020B0604020202020204" pitchFamily="34" charset="0"/>
              <a:buChar char="•"/>
            </a:pPr>
            <a:r>
              <a:rPr lang="zh-CN" altLang="en-US" dirty="0" smtClean="0">
                <a:latin typeface="微软雅黑" pitchFamily="34" charset="-122"/>
                <a:ea typeface="微软雅黑" pitchFamily="34" charset="-122"/>
              </a:rPr>
              <a:t>各级再贴现窗口可分别设置辖内再贴现业务的贴现申请企业条件（如是否涉农、是否小微、是否绿色）等专业参数。</a:t>
            </a:r>
          </a:p>
        </p:txBody>
      </p:sp>
      <p:grpSp>
        <p:nvGrpSpPr>
          <p:cNvPr id="25" name="组合 24"/>
          <p:cNvGrpSpPr/>
          <p:nvPr/>
        </p:nvGrpSpPr>
        <p:grpSpPr>
          <a:xfrm>
            <a:off x="4765625" y="2515359"/>
            <a:ext cx="2232248" cy="2232248"/>
            <a:chOff x="1248497" y="1361047"/>
            <a:chExt cx="1067738" cy="1067738"/>
          </a:xfrm>
        </p:grpSpPr>
        <p:sp>
          <p:nvSpPr>
            <p:cNvPr id="28" name="椭圆 27"/>
            <p:cNvSpPr/>
            <p:nvPr/>
          </p:nvSpPr>
          <p:spPr>
            <a:xfrm>
              <a:off x="1248497" y="1361047"/>
              <a:ext cx="1067738" cy="1067738"/>
            </a:xfrm>
            <a:prstGeom prst="ellipse">
              <a:avLst/>
            </a:prstGeom>
            <a:solidFill>
              <a:sysClr val="window" lastClr="FFFFFF"/>
            </a:solidFill>
            <a:ln w="12700" cap="flat" cmpd="sng" algn="ctr">
              <a:solidFill>
                <a:srgbClr val="072063"/>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350" b="0" i="0" u="none" strike="noStrike" kern="0" cap="none" spc="0" normalizeH="0" baseline="0" noProof="0" smtClean="0">
                <a:ln>
                  <a:noFill/>
                </a:ln>
                <a:solidFill>
                  <a:prstClr val="white"/>
                </a:solidFill>
                <a:effectLst/>
                <a:uLnTx/>
                <a:uFillTx/>
                <a:latin typeface="Arial" panose="020B0604020202020204"/>
                <a:ea typeface="黑体"/>
                <a:cs typeface="+mn-cs"/>
              </a:endParaRPr>
            </a:p>
          </p:txBody>
        </p:sp>
        <p:sp>
          <p:nvSpPr>
            <p:cNvPr id="29" name="椭圆 28"/>
            <p:cNvSpPr/>
            <p:nvPr/>
          </p:nvSpPr>
          <p:spPr>
            <a:xfrm>
              <a:off x="1333872" y="1446422"/>
              <a:ext cx="896991" cy="896991"/>
            </a:xfrm>
            <a:prstGeom prst="ellipse">
              <a:avLst/>
            </a:prstGeom>
            <a:solidFill>
              <a:srgbClr val="072063"/>
            </a:solidFill>
            <a:ln w="25400" cap="flat" cmpd="sng" algn="ctr">
              <a:solidFill>
                <a:srgbClr val="083451"/>
              </a:solidFill>
              <a:prstDash val="solid"/>
            </a:ln>
            <a:effectLst>
              <a:outerShdw blurRad="381000" dist="254000" dir="2700000" algn="tl" rotWithShape="0">
                <a:prstClr val="black">
                  <a:alpha val="6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50" b="0" i="0" u="none" strike="noStrike" kern="0" cap="none" spc="0" normalizeH="0" baseline="0" noProof="0" smtClean="0">
                <a:ln>
                  <a:noFill/>
                </a:ln>
                <a:solidFill>
                  <a:prstClr val="white"/>
                </a:solidFill>
                <a:effectLst/>
                <a:uLnTx/>
                <a:uFillTx/>
                <a:latin typeface="Arial" panose="020B0604020202020204"/>
                <a:ea typeface="黑体"/>
                <a:cs typeface="+mn-cs"/>
              </a:endParaRPr>
            </a:p>
          </p:txBody>
        </p:sp>
        <p:sp>
          <p:nvSpPr>
            <p:cNvPr id="30" name="Freeform 37"/>
            <p:cNvSpPr>
              <a:spLocks noChangeAspect="1" noEditPoints="1"/>
            </p:cNvSpPr>
            <p:nvPr/>
          </p:nvSpPr>
          <p:spPr bwMode="auto">
            <a:xfrm>
              <a:off x="1606323" y="1721106"/>
              <a:ext cx="351000" cy="347618"/>
            </a:xfrm>
            <a:custGeom>
              <a:avLst/>
              <a:gdLst>
                <a:gd name="T0" fmla="*/ 594912 w 732"/>
                <a:gd name="T1" fmla="*/ 562343 h 724"/>
                <a:gd name="T2" fmla="*/ 526510 w 732"/>
                <a:gd name="T3" fmla="*/ 562343 h 724"/>
                <a:gd name="T4" fmla="*/ 431109 w 732"/>
                <a:gd name="T5" fmla="*/ 379401 h 724"/>
                <a:gd name="T6" fmla="*/ 421208 w 732"/>
                <a:gd name="T7" fmla="*/ 415449 h 724"/>
                <a:gd name="T8" fmla="*/ 369007 w 732"/>
                <a:gd name="T9" fmla="*/ 455101 h 724"/>
                <a:gd name="T10" fmla="*/ 540011 w 732"/>
                <a:gd name="T11" fmla="*/ 644351 h 724"/>
                <a:gd name="T12" fmla="*/ 649813 w 732"/>
                <a:gd name="T13" fmla="*/ 570454 h 724"/>
                <a:gd name="T14" fmla="*/ 568811 w 732"/>
                <a:gd name="T15" fmla="*/ 486643 h 724"/>
                <a:gd name="T16" fmla="*/ 449109 w 732"/>
                <a:gd name="T17" fmla="*/ 388413 h 724"/>
                <a:gd name="T18" fmla="*/ 237605 w 732"/>
                <a:gd name="T19" fmla="*/ 231606 h 724"/>
                <a:gd name="T20" fmla="*/ 273605 w 732"/>
                <a:gd name="T21" fmla="*/ 221693 h 724"/>
                <a:gd name="T22" fmla="*/ 283506 w 732"/>
                <a:gd name="T23" fmla="*/ 186546 h 724"/>
                <a:gd name="T24" fmla="*/ 292506 w 732"/>
                <a:gd name="T25" fmla="*/ 153202 h 724"/>
                <a:gd name="T26" fmla="*/ 126903 w 732"/>
                <a:gd name="T27" fmla="*/ 14419 h 724"/>
                <a:gd name="T28" fmla="*/ 104402 w 732"/>
                <a:gd name="T29" fmla="*/ 184744 h 724"/>
                <a:gd name="T30" fmla="*/ 900 w 732"/>
                <a:gd name="T31" fmla="*/ 141487 h 724"/>
                <a:gd name="T32" fmla="*/ 196204 w 732"/>
                <a:gd name="T33" fmla="*/ 281171 h 724"/>
                <a:gd name="T34" fmla="*/ 221404 w 732"/>
                <a:gd name="T35" fmla="*/ 248729 h 724"/>
                <a:gd name="T36" fmla="*/ 634513 w 732"/>
                <a:gd name="T37" fmla="*/ 63985 h 724"/>
                <a:gd name="T38" fmla="*/ 546311 w 732"/>
                <a:gd name="T39" fmla="*/ 0 h 724"/>
                <a:gd name="T40" fmla="*/ 309606 w 732"/>
                <a:gd name="T41" fmla="*/ 211780 h 724"/>
                <a:gd name="T42" fmla="*/ 275405 w 732"/>
                <a:gd name="T43" fmla="*/ 260444 h 724"/>
                <a:gd name="T44" fmla="*/ 246605 w 732"/>
                <a:gd name="T45" fmla="*/ 274863 h 724"/>
                <a:gd name="T46" fmla="*/ 250205 w 732"/>
                <a:gd name="T47" fmla="*/ 364982 h 724"/>
                <a:gd name="T48" fmla="*/ 58501 w 732"/>
                <a:gd name="T49" fmla="*/ 530801 h 724"/>
                <a:gd name="T50" fmla="*/ 37801 w 732"/>
                <a:gd name="T51" fmla="*/ 652462 h 724"/>
                <a:gd name="T52" fmla="*/ 136803 w 732"/>
                <a:gd name="T53" fmla="*/ 553331 h 724"/>
                <a:gd name="T54" fmla="*/ 291606 w 732"/>
                <a:gd name="T55" fmla="*/ 406437 h 724"/>
                <a:gd name="T56" fmla="*/ 378907 w 732"/>
                <a:gd name="T57" fmla="*/ 406437 h 724"/>
                <a:gd name="T58" fmla="*/ 404108 w 732"/>
                <a:gd name="T59" fmla="*/ 352366 h 724"/>
                <a:gd name="T60" fmla="*/ 441009 w 732"/>
                <a:gd name="T61" fmla="*/ 344255 h 724"/>
                <a:gd name="T62" fmla="*/ 634513 w 732"/>
                <a:gd name="T63" fmla="*/ 63985 h 724"/>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732" h="724">
                  <a:moveTo>
                    <a:pt x="623" y="586"/>
                  </a:moveTo>
                  <a:cubicBezTo>
                    <a:pt x="644" y="586"/>
                    <a:pt x="661" y="603"/>
                    <a:pt x="661" y="624"/>
                  </a:cubicBezTo>
                  <a:cubicBezTo>
                    <a:pt x="661" y="645"/>
                    <a:pt x="644" y="662"/>
                    <a:pt x="623" y="662"/>
                  </a:cubicBezTo>
                  <a:cubicBezTo>
                    <a:pt x="602" y="662"/>
                    <a:pt x="585" y="645"/>
                    <a:pt x="585" y="624"/>
                  </a:cubicBezTo>
                  <a:cubicBezTo>
                    <a:pt x="585" y="603"/>
                    <a:pt x="602" y="586"/>
                    <a:pt x="623" y="586"/>
                  </a:cubicBezTo>
                  <a:close/>
                  <a:moveTo>
                    <a:pt x="479" y="421"/>
                  </a:moveTo>
                  <a:lnTo>
                    <a:pt x="489" y="441"/>
                  </a:lnTo>
                  <a:lnTo>
                    <a:pt x="468" y="461"/>
                  </a:lnTo>
                  <a:lnTo>
                    <a:pt x="449" y="480"/>
                  </a:lnTo>
                  <a:cubicBezTo>
                    <a:pt x="438" y="491"/>
                    <a:pt x="425" y="500"/>
                    <a:pt x="410" y="505"/>
                  </a:cubicBezTo>
                  <a:lnTo>
                    <a:pt x="539" y="633"/>
                  </a:lnTo>
                  <a:lnTo>
                    <a:pt x="600" y="715"/>
                  </a:lnTo>
                  <a:lnTo>
                    <a:pt x="632" y="724"/>
                  </a:lnTo>
                  <a:lnTo>
                    <a:pt x="722" y="633"/>
                  </a:lnTo>
                  <a:lnTo>
                    <a:pt x="713" y="600"/>
                  </a:lnTo>
                  <a:lnTo>
                    <a:pt x="632" y="540"/>
                  </a:lnTo>
                  <a:lnTo>
                    <a:pt x="511" y="419"/>
                  </a:lnTo>
                  <a:lnTo>
                    <a:pt x="499" y="431"/>
                  </a:lnTo>
                  <a:lnTo>
                    <a:pt x="479" y="421"/>
                  </a:lnTo>
                  <a:close/>
                  <a:moveTo>
                    <a:pt x="264" y="257"/>
                  </a:moveTo>
                  <a:lnTo>
                    <a:pt x="285" y="237"/>
                  </a:lnTo>
                  <a:lnTo>
                    <a:pt x="304" y="246"/>
                  </a:lnTo>
                  <a:lnTo>
                    <a:pt x="294" y="227"/>
                  </a:lnTo>
                  <a:lnTo>
                    <a:pt x="315" y="207"/>
                  </a:lnTo>
                  <a:lnTo>
                    <a:pt x="317" y="205"/>
                  </a:lnTo>
                  <a:cubicBezTo>
                    <a:pt x="322" y="193"/>
                    <a:pt x="325" y="181"/>
                    <a:pt x="325" y="170"/>
                  </a:cubicBezTo>
                  <a:cubicBezTo>
                    <a:pt x="325" y="84"/>
                    <a:pt x="242" y="0"/>
                    <a:pt x="156" y="1"/>
                  </a:cubicBezTo>
                  <a:cubicBezTo>
                    <a:pt x="156" y="1"/>
                    <a:pt x="146" y="11"/>
                    <a:pt x="141" y="16"/>
                  </a:cubicBezTo>
                  <a:cubicBezTo>
                    <a:pt x="210" y="85"/>
                    <a:pt x="204" y="74"/>
                    <a:pt x="204" y="116"/>
                  </a:cubicBezTo>
                  <a:cubicBezTo>
                    <a:pt x="204" y="151"/>
                    <a:pt x="149" y="205"/>
                    <a:pt x="116" y="205"/>
                  </a:cubicBezTo>
                  <a:cubicBezTo>
                    <a:pt x="72" y="205"/>
                    <a:pt x="86" y="212"/>
                    <a:pt x="16" y="142"/>
                  </a:cubicBezTo>
                  <a:cubicBezTo>
                    <a:pt x="10" y="147"/>
                    <a:pt x="1" y="157"/>
                    <a:pt x="1" y="157"/>
                  </a:cubicBezTo>
                  <a:cubicBezTo>
                    <a:pt x="2" y="243"/>
                    <a:pt x="83" y="325"/>
                    <a:pt x="169" y="325"/>
                  </a:cubicBezTo>
                  <a:cubicBezTo>
                    <a:pt x="185" y="325"/>
                    <a:pt x="201" y="320"/>
                    <a:pt x="218" y="312"/>
                  </a:cubicBezTo>
                  <a:lnTo>
                    <a:pt x="221" y="315"/>
                  </a:lnTo>
                  <a:cubicBezTo>
                    <a:pt x="226" y="301"/>
                    <a:pt x="234" y="288"/>
                    <a:pt x="246" y="276"/>
                  </a:cubicBezTo>
                  <a:lnTo>
                    <a:pt x="264" y="257"/>
                  </a:lnTo>
                  <a:close/>
                  <a:moveTo>
                    <a:pt x="705" y="71"/>
                  </a:moveTo>
                  <a:lnTo>
                    <a:pt x="655" y="20"/>
                  </a:lnTo>
                  <a:cubicBezTo>
                    <a:pt x="642" y="7"/>
                    <a:pt x="624" y="0"/>
                    <a:pt x="607" y="0"/>
                  </a:cubicBezTo>
                  <a:cubicBezTo>
                    <a:pt x="589" y="0"/>
                    <a:pt x="572" y="7"/>
                    <a:pt x="558" y="20"/>
                  </a:cubicBezTo>
                  <a:lnTo>
                    <a:pt x="344" y="235"/>
                  </a:lnTo>
                  <a:cubicBezTo>
                    <a:pt x="350" y="248"/>
                    <a:pt x="345" y="267"/>
                    <a:pt x="335" y="277"/>
                  </a:cubicBezTo>
                  <a:cubicBezTo>
                    <a:pt x="328" y="284"/>
                    <a:pt x="317" y="289"/>
                    <a:pt x="306" y="289"/>
                  </a:cubicBezTo>
                  <a:cubicBezTo>
                    <a:pt x="302" y="289"/>
                    <a:pt x="297" y="288"/>
                    <a:pt x="293" y="286"/>
                  </a:cubicBezTo>
                  <a:lnTo>
                    <a:pt x="274" y="305"/>
                  </a:lnTo>
                  <a:cubicBezTo>
                    <a:pt x="247" y="331"/>
                    <a:pt x="247" y="375"/>
                    <a:pt x="274" y="401"/>
                  </a:cubicBezTo>
                  <a:lnTo>
                    <a:pt x="278" y="405"/>
                  </a:lnTo>
                  <a:lnTo>
                    <a:pt x="110" y="572"/>
                  </a:lnTo>
                  <a:lnTo>
                    <a:pt x="65" y="589"/>
                  </a:lnTo>
                  <a:lnTo>
                    <a:pt x="0" y="682"/>
                  </a:lnTo>
                  <a:lnTo>
                    <a:pt x="42" y="724"/>
                  </a:lnTo>
                  <a:lnTo>
                    <a:pt x="135" y="659"/>
                  </a:lnTo>
                  <a:lnTo>
                    <a:pt x="152" y="614"/>
                  </a:lnTo>
                  <a:lnTo>
                    <a:pt x="319" y="447"/>
                  </a:lnTo>
                  <a:lnTo>
                    <a:pt x="324" y="451"/>
                  </a:lnTo>
                  <a:cubicBezTo>
                    <a:pt x="338" y="465"/>
                    <a:pt x="355" y="471"/>
                    <a:pt x="373" y="471"/>
                  </a:cubicBezTo>
                  <a:cubicBezTo>
                    <a:pt x="390" y="471"/>
                    <a:pt x="408" y="465"/>
                    <a:pt x="421" y="451"/>
                  </a:cubicBezTo>
                  <a:lnTo>
                    <a:pt x="440" y="433"/>
                  </a:lnTo>
                  <a:cubicBezTo>
                    <a:pt x="434" y="420"/>
                    <a:pt x="438" y="401"/>
                    <a:pt x="449" y="391"/>
                  </a:cubicBezTo>
                  <a:cubicBezTo>
                    <a:pt x="456" y="384"/>
                    <a:pt x="467" y="379"/>
                    <a:pt x="477" y="379"/>
                  </a:cubicBezTo>
                  <a:cubicBezTo>
                    <a:pt x="482" y="379"/>
                    <a:pt x="487" y="380"/>
                    <a:pt x="490" y="382"/>
                  </a:cubicBezTo>
                  <a:lnTo>
                    <a:pt x="705" y="167"/>
                  </a:lnTo>
                  <a:cubicBezTo>
                    <a:pt x="732" y="140"/>
                    <a:pt x="732" y="97"/>
                    <a:pt x="705" y="71"/>
                  </a:cubicBezTo>
                  <a:close/>
                </a:path>
              </a:pathLst>
            </a:custGeom>
            <a:solidFill>
              <a:sysClr val="window" lastClr="FFFFFF"/>
            </a:solidFill>
            <a:ln>
              <a:noFill/>
            </a:ln>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885" b="0" i="0" u="none" strike="noStrike" kern="0" cap="none" spc="0" normalizeH="0" baseline="0" noProof="0" smtClean="0">
                <a:ln>
                  <a:noFill/>
                </a:ln>
                <a:solidFill>
                  <a:srgbClr val="072063"/>
                </a:solidFill>
                <a:effectLst/>
                <a:uLnTx/>
                <a:uFillTx/>
                <a:latin typeface="Arial" panose="020B0604020202020204"/>
                <a:ea typeface="黑体"/>
              </a:endParaRPr>
            </a:p>
          </p:txBody>
        </p:sp>
      </p:grpSp>
    </p:spTree>
    <p:extLst>
      <p:ext uri="{BB962C8B-B14F-4D97-AF65-F5344CB8AC3E}">
        <p14:creationId xmlns:p14="http://schemas.microsoft.com/office/powerpoint/2010/main" val="350197854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日期占位符 3"/>
          <p:cNvSpPr>
            <a:spLocks noGrp="1"/>
          </p:cNvSpPr>
          <p:nvPr>
            <p:ph type="dt" sz="quarter" idx="10"/>
          </p:nvPr>
        </p:nvSpPr>
        <p:spPr/>
        <p:txBody>
          <a:bodyPr/>
          <a:lstStyle/>
          <a:p>
            <a:pPr>
              <a:defRPr/>
            </a:pPr>
            <a:fld id="{7159EAC3-0127-4ACF-9E22-E2734FA512C7}" type="datetime1">
              <a:rPr lang="zh-CN" altLang="en-US"/>
              <a:pPr>
                <a:defRPr/>
              </a:pPr>
              <a:t>2018/7/19</a:t>
            </a:fld>
            <a:endParaRPr lang="zh-CN" altLang="en-US" sz="2200">
              <a:solidFill>
                <a:schemeClr val="tx1"/>
              </a:solidFill>
            </a:endParaRPr>
          </a:p>
        </p:txBody>
      </p:sp>
      <p:sp>
        <p:nvSpPr>
          <p:cNvPr id="66563" name="矩形 27"/>
          <p:cNvSpPr>
            <a:spLocks noChangeArrowheads="1"/>
          </p:cNvSpPr>
          <p:nvPr/>
        </p:nvSpPr>
        <p:spPr bwMode="auto">
          <a:xfrm>
            <a:off x="10583" y="6276842"/>
            <a:ext cx="12179830" cy="574808"/>
          </a:xfrm>
          <a:prstGeom prst="rect">
            <a:avLst/>
          </a:prstGeom>
          <a:solidFill>
            <a:srgbClr val="002060"/>
          </a:solidFill>
          <a:ln w="9525">
            <a:noFill/>
            <a:miter lim="800000"/>
          </a:ln>
        </p:spPr>
        <p:txBody>
          <a:bodyPr lIns="112864" tIns="56432" rIns="112864" bIns="56432"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66564" name="矩形 28"/>
          <p:cNvSpPr>
            <a:spLocks noChangeArrowheads="1"/>
          </p:cNvSpPr>
          <p:nvPr/>
        </p:nvSpPr>
        <p:spPr bwMode="auto">
          <a:xfrm>
            <a:off x="10583" y="6264139"/>
            <a:ext cx="12179830" cy="125441"/>
          </a:xfrm>
          <a:prstGeom prst="rect">
            <a:avLst/>
          </a:prstGeom>
          <a:solidFill>
            <a:srgbClr val="595959"/>
          </a:solidFill>
          <a:ln w="9525">
            <a:noFill/>
            <a:miter lim="800000"/>
          </a:ln>
        </p:spPr>
        <p:txBody>
          <a:bodyPr lIns="112864" tIns="56432" rIns="112864" bIns="56432"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66565" name="矩形 4"/>
          <p:cNvSpPr>
            <a:spLocks noChangeArrowheads="1"/>
          </p:cNvSpPr>
          <p:nvPr/>
        </p:nvSpPr>
        <p:spPr bwMode="auto">
          <a:xfrm>
            <a:off x="10810527" y="541463"/>
            <a:ext cx="74074" cy="431900"/>
          </a:xfrm>
          <a:prstGeom prst="rect">
            <a:avLst/>
          </a:prstGeom>
          <a:solidFill>
            <a:srgbClr val="002060"/>
          </a:solidFill>
          <a:ln w="9525">
            <a:noFill/>
            <a:miter lim="800000"/>
          </a:ln>
        </p:spPr>
        <p:txBody>
          <a:bodyPr lIns="112864" tIns="56432" rIns="112864" bIns="56432" anchor="ctr"/>
          <a:lstStyle/>
          <a:p>
            <a:pPr algn="ctr"/>
            <a:endParaRPr lang="zh-CN" altLang="zh-CN">
              <a:solidFill>
                <a:srgbClr val="FFFFFF"/>
              </a:solidFill>
              <a:ea typeface="方正兰亭细黑_GBK"/>
              <a:cs typeface="方正兰亭细黑_GBK"/>
            </a:endParaRPr>
          </a:p>
        </p:txBody>
      </p:sp>
      <p:sp>
        <p:nvSpPr>
          <p:cNvPr id="66566" name="矩形 5"/>
          <p:cNvSpPr>
            <a:spLocks noChangeArrowheads="1"/>
          </p:cNvSpPr>
          <p:nvPr/>
        </p:nvSpPr>
        <p:spPr bwMode="auto">
          <a:xfrm>
            <a:off x="10711057" y="744711"/>
            <a:ext cx="63492" cy="225478"/>
          </a:xfrm>
          <a:prstGeom prst="rect">
            <a:avLst/>
          </a:prstGeom>
          <a:solidFill>
            <a:srgbClr val="002060"/>
          </a:solidFill>
          <a:ln w="9525">
            <a:noFill/>
            <a:miter lim="800000"/>
          </a:ln>
        </p:spPr>
        <p:txBody>
          <a:bodyPr lIns="112864" tIns="56432" rIns="112864" bIns="56432" anchor="ctr"/>
          <a:lstStyle/>
          <a:p>
            <a:pPr algn="ctr"/>
            <a:endParaRPr lang="zh-CN" altLang="zh-CN">
              <a:solidFill>
                <a:srgbClr val="FFFFFF"/>
              </a:solidFill>
              <a:ea typeface="方正兰亭细黑_GBK"/>
              <a:cs typeface="方正兰亭细黑_GBK"/>
            </a:endParaRPr>
          </a:p>
        </p:txBody>
      </p:sp>
      <p:grpSp>
        <p:nvGrpSpPr>
          <p:cNvPr id="2" name="Group 9"/>
          <p:cNvGrpSpPr/>
          <p:nvPr/>
        </p:nvGrpSpPr>
        <p:grpSpPr bwMode="auto">
          <a:xfrm>
            <a:off x="335316" y="-179429"/>
            <a:ext cx="8820230" cy="1376682"/>
            <a:chOff x="-210740" y="0"/>
            <a:chExt cx="8821369" cy="1214438"/>
          </a:xfrm>
        </p:grpSpPr>
        <p:grpSp>
          <p:nvGrpSpPr>
            <p:cNvPr id="3" name="Group 10"/>
            <p:cNvGrpSpPr/>
            <p:nvPr/>
          </p:nvGrpSpPr>
          <p:grpSpPr bwMode="auto">
            <a:xfrm>
              <a:off x="-210740" y="0"/>
              <a:ext cx="4432155" cy="1214438"/>
              <a:chOff x="-210726" y="0"/>
              <a:chExt cx="4431857" cy="1217711"/>
            </a:xfrm>
          </p:grpSpPr>
          <p:grpSp>
            <p:nvGrpSpPr>
              <p:cNvPr id="4" name="Group 11"/>
              <p:cNvGrpSpPr/>
              <p:nvPr/>
            </p:nvGrpSpPr>
            <p:grpSpPr bwMode="auto">
              <a:xfrm>
                <a:off x="-210726" y="0"/>
                <a:ext cx="2640349" cy="1217711"/>
                <a:chOff x="-210726" y="0"/>
                <a:chExt cx="2640349" cy="1217711"/>
              </a:xfrm>
            </p:grpSpPr>
            <p:sp>
              <p:nvSpPr>
                <p:cNvPr id="66585" name="椭圆 30"/>
                <p:cNvSpPr>
                  <a:spLocks noChangeArrowheads="1"/>
                </p:cNvSpPr>
                <p:nvPr/>
              </p:nvSpPr>
              <p:spPr bwMode="auto">
                <a:xfrm>
                  <a:off x="-210726" y="618546"/>
                  <a:ext cx="831457" cy="599165"/>
                </a:xfrm>
                <a:prstGeom prst="ellipse">
                  <a:avLst/>
                </a:prstGeom>
                <a:solidFill>
                  <a:srgbClr val="FFC000"/>
                </a:solidFill>
                <a:ln w="9525">
                  <a:noFill/>
                  <a:round/>
                </a:ln>
              </p:spPr>
              <p:txBody>
                <a:bodyPr anchor="ctr"/>
                <a:lstStyle/>
                <a:p>
                  <a:pPr algn="ctr"/>
                  <a:endParaRPr lang="zh-CN" altLang="zh-CN" sz="1400">
                    <a:solidFill>
                      <a:srgbClr val="FFFFFF"/>
                    </a:solidFill>
                    <a:latin typeface="宋体" panose="02010600030101010101" pitchFamily="2" charset="-122"/>
                    <a:sym typeface="宋体" panose="02010600030101010101" pitchFamily="2" charset="-122"/>
                  </a:endParaRPr>
                </a:p>
              </p:txBody>
            </p:sp>
            <p:sp>
              <p:nvSpPr>
                <p:cNvPr id="66586" name="TextBox 31"/>
                <p:cNvSpPr>
                  <a:spLocks noChangeArrowheads="1"/>
                </p:cNvSpPr>
                <p:nvPr/>
              </p:nvSpPr>
              <p:spPr bwMode="auto">
                <a:xfrm>
                  <a:off x="182534" y="0"/>
                  <a:ext cx="2247089" cy="993662"/>
                </a:xfrm>
                <a:prstGeom prst="rect">
                  <a:avLst/>
                </a:prstGeom>
                <a:noFill/>
                <a:ln w="9525">
                  <a:noFill/>
                  <a:miter lim="800000"/>
                </a:ln>
              </p:spPr>
              <p:txBody>
                <a:bodyPr>
                  <a:spAutoFit/>
                </a:bodyPr>
                <a:lstStyle/>
                <a:p>
                  <a:endParaRPr lang="zh-CN" altLang="en-US" sz="6700" dirty="0">
                    <a:solidFill>
                      <a:srgbClr val="000000"/>
                    </a:solidFill>
                    <a:sym typeface="Calibri" panose="020F0502020204030204" pitchFamily="34" charset="0"/>
                  </a:endParaRPr>
                </a:p>
              </p:txBody>
            </p:sp>
          </p:grpSp>
          <p:sp>
            <p:nvSpPr>
              <p:cNvPr id="66584" name="直接连接符 21"/>
              <p:cNvSpPr>
                <a:spLocks noChangeShapeType="1"/>
              </p:cNvSpPr>
              <p:nvPr/>
            </p:nvSpPr>
            <p:spPr bwMode="auto">
              <a:xfrm>
                <a:off x="620731" y="1024061"/>
                <a:ext cx="3600400" cy="1"/>
              </a:xfrm>
              <a:prstGeom prst="line">
                <a:avLst/>
              </a:prstGeom>
              <a:noFill/>
              <a:ln w="19050">
                <a:solidFill>
                  <a:srgbClr val="002060"/>
                </a:solidFill>
                <a:round/>
              </a:ln>
            </p:spPr>
            <p:txBody>
              <a:bodyPr/>
              <a:lstStyle/>
              <a:p>
                <a:endParaRPr lang="zh-CN" altLang="en-US"/>
              </a:p>
            </p:txBody>
          </p:sp>
        </p:grpSp>
        <p:sp>
          <p:nvSpPr>
            <p:cNvPr id="66582" name="TextBox 22"/>
            <p:cNvSpPr>
              <a:spLocks noChangeArrowheads="1"/>
            </p:cNvSpPr>
            <p:nvPr/>
          </p:nvSpPr>
          <p:spPr bwMode="auto">
            <a:xfrm>
              <a:off x="1817323" y="543933"/>
              <a:ext cx="6793306" cy="488709"/>
            </a:xfrm>
            <a:prstGeom prst="rect">
              <a:avLst/>
            </a:prstGeom>
            <a:noFill/>
            <a:ln w="9525">
              <a:noFill/>
              <a:miter lim="800000"/>
            </a:ln>
          </p:spPr>
          <p:txBody>
            <a:bodyPr wrap="square">
              <a:spAutoFit/>
            </a:bodyPr>
            <a:lstStyle/>
            <a:p>
              <a:r>
                <a:rPr lang="zh-CN" altLang="en-US" sz="3000" b="1" dirty="0">
                  <a:solidFill>
                    <a:srgbClr val="262626"/>
                  </a:solidFill>
                  <a:latin typeface="微软雅黑" panose="020B0503020204020204" pitchFamily="34" charset="-122"/>
                  <a:ea typeface="微软雅黑" panose="020B0503020204020204" pitchFamily="34" charset="-122"/>
                  <a:sym typeface="微软雅黑" panose="020B0503020204020204" pitchFamily="34" charset="-122"/>
                </a:rPr>
                <a:t>  再贴现业务系统：业务流程</a:t>
              </a:r>
              <a:endParaRPr lang="zh-CN" altLang="en-US" dirty="0"/>
            </a:p>
          </p:txBody>
        </p:sp>
      </p:grpSp>
      <p:sp>
        <p:nvSpPr>
          <p:cNvPr id="66570" name="椭圆 30"/>
          <p:cNvSpPr>
            <a:spLocks noChangeArrowheads="1"/>
          </p:cNvSpPr>
          <p:nvPr/>
        </p:nvSpPr>
        <p:spPr bwMode="auto">
          <a:xfrm>
            <a:off x="10179842" y="441427"/>
            <a:ext cx="950260" cy="755825"/>
          </a:xfrm>
          <a:prstGeom prst="ellipse">
            <a:avLst/>
          </a:prstGeom>
          <a:solidFill>
            <a:srgbClr val="FFC000"/>
          </a:solidFill>
          <a:ln w="9525">
            <a:noFill/>
            <a:round/>
          </a:ln>
        </p:spPr>
        <p:txBody>
          <a:bodyPr lIns="112864" tIns="56432" rIns="112864" bIns="56432" anchor="ctr"/>
          <a:lstStyle/>
          <a:p>
            <a:pPr algn="ctr"/>
            <a:endParaRPr lang="zh-CN" altLang="en-US" sz="1400">
              <a:solidFill>
                <a:srgbClr val="FFFFFF"/>
              </a:solidFill>
              <a:latin typeface="宋体" panose="02010600030101010101" pitchFamily="2" charset="-122"/>
              <a:sym typeface="宋体" panose="02010600030101010101" pitchFamily="2" charset="-122"/>
            </a:endParaRPr>
          </a:p>
        </p:txBody>
      </p:sp>
      <p:sp>
        <p:nvSpPr>
          <p:cNvPr id="66571" name="矩形 3"/>
          <p:cNvSpPr>
            <a:spLocks noChangeArrowheads="1"/>
          </p:cNvSpPr>
          <p:nvPr/>
        </p:nvSpPr>
        <p:spPr bwMode="auto">
          <a:xfrm>
            <a:off x="10727988" y="655790"/>
            <a:ext cx="1271950" cy="431900"/>
          </a:xfrm>
          <a:prstGeom prst="rect">
            <a:avLst/>
          </a:prstGeom>
          <a:solidFill>
            <a:srgbClr val="002060"/>
          </a:solidFill>
          <a:ln w="9525">
            <a:noFill/>
            <a:miter lim="800000"/>
          </a:ln>
        </p:spPr>
        <p:txBody>
          <a:bodyPr lIns="112864" tIns="56432" rIns="112864" bIns="56432" anchor="ctr"/>
          <a:lstStyle/>
          <a:p>
            <a:pPr algn="ctr"/>
            <a:fld id="{D5A29F87-DCCC-4268-ABAF-31CD906B70CB}" type="slidenum">
              <a:rPr lang="zh-CN" altLang="zh-CN" b="1">
                <a:solidFill>
                  <a:srgbClr val="FFFFFF"/>
                </a:solidFill>
                <a:ea typeface="方正兰亭细黑_GBK"/>
                <a:cs typeface="方正兰亭细黑_GBK"/>
              </a:rPr>
              <a:pPr algn="ctr"/>
              <a:t>55</a:t>
            </a:fld>
            <a:endParaRPr lang="zh-CN" altLang="zh-CN" b="1">
              <a:solidFill>
                <a:srgbClr val="FFFFFF"/>
              </a:solidFill>
              <a:ea typeface="方正兰亭细黑_GBK"/>
              <a:cs typeface="方正兰亭细黑_GBK"/>
            </a:endParaRPr>
          </a:p>
        </p:txBody>
      </p:sp>
      <p:sp>
        <p:nvSpPr>
          <p:cNvPr id="26" name="TextBox 31"/>
          <p:cNvSpPr/>
          <p:nvPr/>
        </p:nvSpPr>
        <p:spPr>
          <a:xfrm>
            <a:off x="239317" y="-147626"/>
            <a:ext cx="2521395" cy="1483572"/>
          </a:xfrm>
          <a:prstGeom prst="rect">
            <a:avLst/>
          </a:prstGeom>
          <a:noFill/>
          <a:ln w="9525">
            <a:noFill/>
          </a:ln>
        </p:spPr>
        <p:txBody>
          <a:bodyPr wrap="square" lIns="112864" tIns="56432" rIns="112864" bIns="56432">
            <a:spAutoFit/>
          </a:bodyPr>
          <a:lstStyle/>
          <a:p>
            <a:pPr lvl="0" eaLnBrk="1" hangingPunct="1"/>
            <a:r>
              <a:rPr lang="en-US" altLang="zh-CN" sz="8900" b="1" dirty="0" smtClean="0">
                <a:solidFill>
                  <a:srgbClr val="002060"/>
                </a:solidFill>
                <a:latin typeface="Times New Roman" panose="02020603050405020304" pitchFamily="18" charset="0"/>
                <a:sym typeface="Times New Roman" panose="02020603050405020304" pitchFamily="18" charset="0"/>
              </a:rPr>
              <a:t>1.</a:t>
            </a:r>
            <a:r>
              <a:rPr lang="en-US" altLang="zh-CN" sz="6700" b="1" dirty="0" smtClean="0">
                <a:solidFill>
                  <a:srgbClr val="002060"/>
                </a:solidFill>
                <a:latin typeface="Times New Roman" panose="02020603050405020304" pitchFamily="18" charset="0"/>
                <a:sym typeface="Times New Roman" panose="02020603050405020304" pitchFamily="18" charset="0"/>
              </a:rPr>
              <a:t>11.</a:t>
            </a:r>
            <a:r>
              <a:rPr lang="en-US" altLang="zh-CN" sz="5900" b="1" dirty="0" smtClean="0">
                <a:solidFill>
                  <a:srgbClr val="002060"/>
                </a:solidFill>
                <a:latin typeface="Times New Roman" panose="02020603050405020304" pitchFamily="18" charset="0"/>
                <a:sym typeface="Times New Roman" panose="02020603050405020304" pitchFamily="18" charset="0"/>
              </a:rPr>
              <a:t>7</a:t>
            </a:r>
            <a:endParaRPr lang="zh-CN" altLang="en-US" sz="5900" dirty="0">
              <a:sym typeface="Calibri" panose="020F0502020204030204" pitchFamily="34" charset="0"/>
            </a:endParaRPr>
          </a:p>
        </p:txBody>
      </p:sp>
      <p:sp>
        <p:nvSpPr>
          <p:cNvPr id="32" name="TextBox 31"/>
          <p:cNvSpPr txBox="1"/>
          <p:nvPr/>
        </p:nvSpPr>
        <p:spPr>
          <a:xfrm>
            <a:off x="252027" y="2645517"/>
            <a:ext cx="3538923" cy="2560840"/>
          </a:xfrm>
          <a:prstGeom prst="rect">
            <a:avLst/>
          </a:prstGeom>
          <a:noFill/>
        </p:spPr>
        <p:txBody>
          <a:bodyPr wrap="square" lIns="67192" tIns="33597" rIns="67192" bIns="33597" rtlCol="0">
            <a:spAutoFit/>
          </a:bodyPr>
          <a:lstStyle/>
          <a:p>
            <a:pPr lvl="1">
              <a:lnSpc>
                <a:spcPct val="150000"/>
              </a:lnSpc>
              <a:buFont typeface="Wingdings" pitchFamily="2" charset="2"/>
              <a:buChar char="Ø"/>
            </a:pPr>
            <a:r>
              <a:rPr lang="zh-CN" altLang="en-US" dirty="0">
                <a:latin typeface="微软雅黑" pitchFamily="34" charset="-122"/>
                <a:ea typeface="微软雅黑" pitchFamily="34" charset="-122"/>
              </a:rPr>
              <a:t>金融机构端申请再贴现业务的经办、复核；</a:t>
            </a:r>
            <a:endParaRPr lang="en-US" altLang="zh-CN" dirty="0">
              <a:latin typeface="微软雅黑" pitchFamily="34" charset="-122"/>
              <a:ea typeface="微软雅黑" pitchFamily="34" charset="-122"/>
            </a:endParaRPr>
          </a:p>
          <a:p>
            <a:pPr lvl="1">
              <a:lnSpc>
                <a:spcPct val="150000"/>
              </a:lnSpc>
              <a:buFont typeface="Wingdings" pitchFamily="2" charset="2"/>
              <a:buChar char="Ø"/>
            </a:pPr>
            <a:r>
              <a:rPr lang="zh-CN" altLang="en-US" dirty="0">
                <a:latin typeface="微软雅黑" pitchFamily="34" charset="-122"/>
                <a:ea typeface="微软雅黑" pitchFamily="34" charset="-122"/>
              </a:rPr>
              <a:t>人民银行端对再贴现申请的受理、复核和最终审批；</a:t>
            </a:r>
            <a:endParaRPr lang="en-US" altLang="zh-CN" dirty="0">
              <a:latin typeface="微软雅黑" pitchFamily="34" charset="-122"/>
              <a:ea typeface="微软雅黑" pitchFamily="34" charset="-122"/>
            </a:endParaRPr>
          </a:p>
          <a:p>
            <a:pPr lvl="1">
              <a:lnSpc>
                <a:spcPct val="150000"/>
              </a:lnSpc>
              <a:buFont typeface="Wingdings" pitchFamily="2" charset="2"/>
              <a:buChar char="Ø"/>
            </a:pPr>
            <a:r>
              <a:rPr lang="zh-CN" altLang="en-US" dirty="0">
                <a:latin typeface="微软雅黑" pitchFamily="34" charset="-122"/>
                <a:ea typeface="微软雅黑" pitchFamily="34" charset="-122"/>
              </a:rPr>
              <a:t>审批通过后，系统自动生成再贴现业务成交</a:t>
            </a:r>
            <a:r>
              <a:rPr lang="zh-CN" altLang="en-US" dirty="0" smtClean="0">
                <a:latin typeface="微软雅黑" pitchFamily="34" charset="-122"/>
                <a:ea typeface="微软雅黑" pitchFamily="34" charset="-122"/>
              </a:rPr>
              <a:t>单。</a:t>
            </a:r>
            <a:endParaRPr lang="zh-CN" altLang="en-US" dirty="0">
              <a:latin typeface="微软雅黑" pitchFamily="34" charset="-122"/>
              <a:ea typeface="微软雅黑" pitchFamily="34" charset="-122"/>
            </a:endParaRPr>
          </a:p>
        </p:txBody>
      </p:sp>
      <p:grpSp>
        <p:nvGrpSpPr>
          <p:cNvPr id="5" name="组合 4"/>
          <p:cNvGrpSpPr/>
          <p:nvPr/>
        </p:nvGrpSpPr>
        <p:grpSpPr>
          <a:xfrm>
            <a:off x="807936" y="1727765"/>
            <a:ext cx="10088878" cy="755472"/>
            <a:chOff x="567115" y="1727765"/>
            <a:chExt cx="7796060" cy="755472"/>
          </a:xfrm>
        </p:grpSpPr>
        <p:cxnSp>
          <p:nvCxnSpPr>
            <p:cNvPr id="20" name="Straight Connector 8"/>
            <p:cNvCxnSpPr/>
            <p:nvPr/>
          </p:nvCxnSpPr>
          <p:spPr>
            <a:xfrm>
              <a:off x="567115" y="2296153"/>
              <a:ext cx="2471446" cy="0"/>
            </a:xfrm>
            <a:prstGeom prst="line">
              <a:avLst/>
            </a:prstGeom>
            <a:ln w="50800">
              <a:solidFill>
                <a:srgbClr val="002060"/>
              </a:solidFill>
              <a:headEnd type="oval"/>
            </a:ln>
          </p:spPr>
          <p:style>
            <a:lnRef idx="1">
              <a:schemeClr val="accent1"/>
            </a:lnRef>
            <a:fillRef idx="0">
              <a:schemeClr val="accent1"/>
            </a:fillRef>
            <a:effectRef idx="0">
              <a:schemeClr val="accent1"/>
            </a:effectRef>
            <a:fontRef idx="minor">
              <a:schemeClr val="tx1"/>
            </a:fontRef>
          </p:style>
        </p:cxnSp>
        <p:sp>
          <p:nvSpPr>
            <p:cNvPr id="21" name="Arc 9"/>
            <p:cNvSpPr/>
            <p:nvPr/>
          </p:nvSpPr>
          <p:spPr>
            <a:xfrm>
              <a:off x="3038561" y="2109080"/>
              <a:ext cx="374043" cy="374157"/>
            </a:xfrm>
            <a:prstGeom prst="arc">
              <a:avLst>
                <a:gd name="adj1" fmla="val 1821037"/>
                <a:gd name="adj2" fmla="val 19752242"/>
              </a:avLst>
            </a:prstGeom>
            <a:noFill/>
            <a:ln w="508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67192" tIns="33597" rIns="67192" bIns="33597" rtlCol="0" anchor="ctr"/>
            <a:lstStyle/>
            <a:p>
              <a:pPr algn="ctr"/>
              <a:endParaRPr lang="en-US">
                <a:latin typeface="Arial" panose="020B0604020202020204" pitchFamily="34" charset="0"/>
                <a:ea typeface="微软雅黑" panose="020B0503020204020204" pitchFamily="34" charset="-122"/>
                <a:sym typeface="Arial" panose="020B0604020202020204" pitchFamily="34" charset="0"/>
              </a:endParaRPr>
            </a:p>
          </p:txBody>
        </p:sp>
        <p:cxnSp>
          <p:nvCxnSpPr>
            <p:cNvPr id="22" name="Straight Connector 10"/>
            <p:cNvCxnSpPr/>
            <p:nvPr/>
          </p:nvCxnSpPr>
          <p:spPr>
            <a:xfrm>
              <a:off x="3229423" y="2296153"/>
              <a:ext cx="2471446" cy="0"/>
            </a:xfrm>
            <a:prstGeom prst="line">
              <a:avLst/>
            </a:prstGeom>
            <a:ln w="50800">
              <a:solidFill>
                <a:srgbClr val="BEDFE7"/>
              </a:solidFill>
              <a:headEnd type="oval"/>
            </a:ln>
          </p:spPr>
          <p:style>
            <a:lnRef idx="1">
              <a:schemeClr val="accent1"/>
            </a:lnRef>
            <a:fillRef idx="0">
              <a:schemeClr val="accent1"/>
            </a:fillRef>
            <a:effectRef idx="0">
              <a:schemeClr val="accent1"/>
            </a:effectRef>
            <a:fontRef idx="minor">
              <a:schemeClr val="tx1"/>
            </a:fontRef>
          </p:style>
        </p:cxnSp>
        <p:cxnSp>
          <p:nvCxnSpPr>
            <p:cNvPr id="23" name="Straight Connector 12"/>
            <p:cNvCxnSpPr/>
            <p:nvPr/>
          </p:nvCxnSpPr>
          <p:spPr>
            <a:xfrm>
              <a:off x="5891729" y="2296153"/>
              <a:ext cx="2471446" cy="0"/>
            </a:xfrm>
            <a:prstGeom prst="line">
              <a:avLst/>
            </a:prstGeom>
            <a:ln w="50800">
              <a:solidFill>
                <a:srgbClr val="002060"/>
              </a:solidFill>
              <a:headEnd type="oval"/>
            </a:ln>
          </p:spPr>
          <p:style>
            <a:lnRef idx="1">
              <a:schemeClr val="accent1"/>
            </a:lnRef>
            <a:fillRef idx="0">
              <a:schemeClr val="accent1"/>
            </a:fillRef>
            <a:effectRef idx="0">
              <a:schemeClr val="accent1"/>
            </a:effectRef>
            <a:fontRef idx="minor">
              <a:schemeClr val="tx1"/>
            </a:fontRef>
          </p:style>
        </p:cxnSp>
        <p:sp>
          <p:nvSpPr>
            <p:cNvPr id="28" name="Arc 16"/>
            <p:cNvSpPr/>
            <p:nvPr/>
          </p:nvSpPr>
          <p:spPr>
            <a:xfrm>
              <a:off x="5697028" y="2109080"/>
              <a:ext cx="374043" cy="374157"/>
            </a:xfrm>
            <a:prstGeom prst="arc">
              <a:avLst>
                <a:gd name="adj1" fmla="val 1821037"/>
                <a:gd name="adj2" fmla="val 19752242"/>
              </a:avLst>
            </a:prstGeom>
            <a:noFill/>
            <a:ln w="50800">
              <a:solidFill>
                <a:srgbClr val="BEDFE7"/>
              </a:solidFill>
            </a:ln>
          </p:spPr>
          <p:style>
            <a:lnRef idx="2">
              <a:schemeClr val="accent1">
                <a:shade val="50000"/>
              </a:schemeClr>
            </a:lnRef>
            <a:fillRef idx="1">
              <a:schemeClr val="accent1"/>
            </a:fillRef>
            <a:effectRef idx="0">
              <a:schemeClr val="accent1"/>
            </a:effectRef>
            <a:fontRef idx="minor">
              <a:schemeClr val="lt1"/>
            </a:fontRef>
          </p:style>
          <p:txBody>
            <a:bodyPr lIns="67192" tIns="33597" rIns="67192" bIns="33597" rtlCol="0" anchor="ctr"/>
            <a:lstStyle/>
            <a:p>
              <a:pPr algn="ctr"/>
              <a:endParaRPr lang="en-US">
                <a:latin typeface="Arial" panose="020B0604020202020204" pitchFamily="34" charset="0"/>
                <a:ea typeface="微软雅黑" panose="020B0503020204020204" pitchFamily="34" charset="-122"/>
                <a:sym typeface="Arial" panose="020B0604020202020204" pitchFamily="34" charset="0"/>
              </a:endParaRPr>
            </a:p>
          </p:txBody>
        </p:sp>
        <p:sp>
          <p:nvSpPr>
            <p:cNvPr id="31" name="TextBox 30"/>
            <p:cNvSpPr txBox="1"/>
            <p:nvPr/>
          </p:nvSpPr>
          <p:spPr>
            <a:xfrm>
              <a:off x="725850" y="1727765"/>
              <a:ext cx="2700501" cy="375628"/>
            </a:xfrm>
            <a:prstGeom prst="rect">
              <a:avLst/>
            </a:prstGeom>
            <a:noFill/>
          </p:spPr>
          <p:txBody>
            <a:bodyPr wrap="none" lIns="67192" tIns="33597" rIns="67192" bIns="33597" rtlCol="0">
              <a:spAutoFit/>
            </a:bodyPr>
            <a:lstStyle/>
            <a:p>
              <a:r>
                <a:rPr lang="zh-CN" altLang="en-US" sz="2000" b="1" dirty="0">
                  <a:solidFill>
                    <a:schemeClr val="tx1">
                      <a:lumMod val="50000"/>
                      <a:lumOff val="50000"/>
                    </a:schemeClr>
                  </a:solidFill>
                  <a:ea typeface="微软雅黑" panose="020B0503020204020204" pitchFamily="34" charset="-122"/>
                  <a:cs typeface="Open Sans" panose="020B0606030504020204" pitchFamily="34" charset="0"/>
                  <a:sym typeface="Arial" panose="020B0604020202020204" pitchFamily="34" charset="0"/>
                </a:rPr>
                <a:t>再贴现业务申请和受理</a:t>
              </a:r>
            </a:p>
          </p:txBody>
        </p:sp>
        <p:sp>
          <p:nvSpPr>
            <p:cNvPr id="33" name="TextBox 32"/>
            <p:cNvSpPr txBox="1"/>
            <p:nvPr/>
          </p:nvSpPr>
          <p:spPr>
            <a:xfrm>
              <a:off x="3477892" y="1728158"/>
              <a:ext cx="1888588" cy="375627"/>
            </a:xfrm>
            <a:prstGeom prst="rect">
              <a:avLst/>
            </a:prstGeom>
            <a:noFill/>
          </p:spPr>
          <p:txBody>
            <a:bodyPr wrap="none" lIns="67192" tIns="33597" rIns="67192" bIns="33597" rtlCol="0">
              <a:spAutoFit/>
            </a:bodyPr>
            <a:lstStyle/>
            <a:p>
              <a:r>
                <a:rPr lang="zh-CN" altLang="en-US" sz="2000" b="1" dirty="0">
                  <a:solidFill>
                    <a:schemeClr val="tx1">
                      <a:lumMod val="50000"/>
                      <a:lumOff val="50000"/>
                    </a:schemeClr>
                  </a:solidFill>
                  <a:ea typeface="微软雅黑" panose="020B0503020204020204" pitchFamily="34" charset="-122"/>
                  <a:cs typeface="Open Sans" panose="020B0606030504020204" pitchFamily="34" charset="0"/>
                  <a:sym typeface="Arial" panose="020B0604020202020204" pitchFamily="34" charset="0"/>
                </a:rPr>
                <a:t>再贴现业务清算结算</a:t>
              </a:r>
            </a:p>
          </p:txBody>
        </p:sp>
        <p:sp>
          <p:nvSpPr>
            <p:cNvPr id="35" name="TextBox 34"/>
            <p:cNvSpPr txBox="1"/>
            <p:nvPr/>
          </p:nvSpPr>
          <p:spPr>
            <a:xfrm>
              <a:off x="6225443" y="1727765"/>
              <a:ext cx="2086780" cy="375627"/>
            </a:xfrm>
            <a:prstGeom prst="rect">
              <a:avLst/>
            </a:prstGeom>
            <a:noFill/>
          </p:spPr>
          <p:txBody>
            <a:bodyPr wrap="none" lIns="67192" tIns="33597" rIns="67192" bIns="33597" rtlCol="0">
              <a:spAutoFit/>
            </a:bodyPr>
            <a:lstStyle/>
            <a:p>
              <a:r>
                <a:rPr lang="zh-CN" altLang="en-US" sz="2000" b="1" dirty="0">
                  <a:solidFill>
                    <a:schemeClr val="tx1">
                      <a:lumMod val="50000"/>
                      <a:lumOff val="50000"/>
                    </a:schemeClr>
                  </a:solidFill>
                  <a:ea typeface="微软雅黑" panose="020B0503020204020204" pitchFamily="34" charset="-122"/>
                  <a:cs typeface="Open Sans" panose="020B0606030504020204" pitchFamily="34" charset="0"/>
                  <a:sym typeface="Arial" panose="020B0604020202020204" pitchFamily="34" charset="0"/>
                </a:rPr>
                <a:t>再贴现业务查询和统计</a:t>
              </a:r>
            </a:p>
          </p:txBody>
        </p:sp>
      </p:grpSp>
      <p:sp>
        <p:nvSpPr>
          <p:cNvPr id="39" name="TextBox 38"/>
          <p:cNvSpPr txBox="1"/>
          <p:nvPr/>
        </p:nvSpPr>
        <p:spPr>
          <a:xfrm>
            <a:off x="3898962" y="2637706"/>
            <a:ext cx="3538923" cy="2560840"/>
          </a:xfrm>
          <a:prstGeom prst="rect">
            <a:avLst/>
          </a:prstGeom>
          <a:noFill/>
        </p:spPr>
        <p:txBody>
          <a:bodyPr wrap="square" lIns="67192" tIns="33597" rIns="67192" bIns="33597" rtlCol="0">
            <a:spAutoFit/>
          </a:bodyPr>
          <a:lstStyle/>
          <a:p>
            <a:pPr lvl="1">
              <a:lnSpc>
                <a:spcPct val="150000"/>
              </a:lnSpc>
              <a:buFont typeface="Wingdings" pitchFamily="2" charset="2"/>
              <a:buChar char="Ø"/>
            </a:pPr>
            <a:r>
              <a:rPr lang="zh-CN" altLang="en-US" dirty="0">
                <a:latin typeface="微软雅黑" pitchFamily="34" charset="-122"/>
                <a:ea typeface="微软雅黑" pitchFamily="34" charset="-122"/>
              </a:rPr>
              <a:t>初期拟暂时采用纯票过户（</a:t>
            </a:r>
            <a:r>
              <a:rPr lang="en-US" altLang="zh-CN" dirty="0">
                <a:latin typeface="微软雅黑" pitchFamily="34" charset="-122"/>
                <a:ea typeface="微软雅黑" pitchFamily="34" charset="-122"/>
              </a:rPr>
              <a:t>FOP</a:t>
            </a:r>
            <a:r>
              <a:rPr lang="zh-CN" altLang="en-US" dirty="0">
                <a:latin typeface="微软雅黑" pitchFamily="34" charset="-122"/>
                <a:ea typeface="微软雅黑" pitchFamily="34" charset="-122"/>
              </a:rPr>
              <a:t>）结算方式，未来拟采用票款对付（</a:t>
            </a:r>
            <a:r>
              <a:rPr lang="en-US" altLang="zh-CN" dirty="0">
                <a:latin typeface="微软雅黑" pitchFamily="34" charset="-122"/>
                <a:ea typeface="微软雅黑" pitchFamily="34" charset="-122"/>
              </a:rPr>
              <a:t>DVP</a:t>
            </a:r>
            <a:r>
              <a:rPr lang="zh-CN" altLang="en-US" dirty="0">
                <a:latin typeface="微软雅黑" pitchFamily="34" charset="-122"/>
                <a:ea typeface="微软雅黑" pitchFamily="34" charset="-122"/>
              </a:rPr>
              <a:t>）结算方式；</a:t>
            </a:r>
            <a:endParaRPr lang="en-US" altLang="zh-CN" dirty="0">
              <a:latin typeface="微软雅黑" pitchFamily="34" charset="-122"/>
              <a:ea typeface="微软雅黑" pitchFamily="34" charset="-122"/>
            </a:endParaRPr>
          </a:p>
          <a:p>
            <a:pPr lvl="1">
              <a:lnSpc>
                <a:spcPct val="150000"/>
              </a:lnSpc>
              <a:buFont typeface="Wingdings" pitchFamily="2" charset="2"/>
              <a:buChar char="Ø"/>
            </a:pPr>
            <a:r>
              <a:rPr lang="zh-CN" altLang="en-US" dirty="0">
                <a:latin typeface="微软雅黑" pitchFamily="34" charset="-122"/>
                <a:ea typeface="微软雅黑" pitchFamily="34" charset="-122"/>
              </a:rPr>
              <a:t>系统生成再贴现业务结算交割</a:t>
            </a:r>
            <a:r>
              <a:rPr lang="zh-CN" altLang="en-US" dirty="0" smtClean="0">
                <a:latin typeface="微软雅黑" pitchFamily="34" charset="-122"/>
                <a:ea typeface="微软雅黑" pitchFamily="34" charset="-122"/>
              </a:rPr>
              <a:t>单。</a:t>
            </a:r>
            <a:endParaRPr lang="zh-CN" altLang="en-US" dirty="0">
              <a:latin typeface="微软雅黑" pitchFamily="34" charset="-122"/>
              <a:ea typeface="微软雅黑" pitchFamily="34" charset="-122"/>
            </a:endParaRPr>
          </a:p>
        </p:txBody>
      </p:sp>
      <p:sp>
        <p:nvSpPr>
          <p:cNvPr id="40" name="TextBox 39"/>
          <p:cNvSpPr txBox="1"/>
          <p:nvPr/>
        </p:nvSpPr>
        <p:spPr>
          <a:xfrm>
            <a:off x="7380819" y="2637706"/>
            <a:ext cx="3538923" cy="1265422"/>
          </a:xfrm>
          <a:prstGeom prst="rect">
            <a:avLst/>
          </a:prstGeom>
          <a:noFill/>
        </p:spPr>
        <p:txBody>
          <a:bodyPr wrap="square" lIns="67192" tIns="33597" rIns="67192" bIns="33597" rtlCol="0">
            <a:spAutoFit/>
          </a:bodyPr>
          <a:lstStyle/>
          <a:p>
            <a:pPr lvl="1">
              <a:lnSpc>
                <a:spcPct val="150000"/>
              </a:lnSpc>
              <a:buFont typeface="Wingdings" pitchFamily="2" charset="2"/>
              <a:buChar char="Ø"/>
            </a:pPr>
            <a:r>
              <a:rPr lang="zh-CN" altLang="en-US" dirty="0">
                <a:latin typeface="微软雅黑" pitchFamily="34" charset="-122"/>
                <a:ea typeface="微软雅黑" pitchFamily="34" charset="-122"/>
              </a:rPr>
              <a:t>系统根据人民银行要求提供再贴现业务相关的信息查询和统计报表功能。</a:t>
            </a:r>
          </a:p>
        </p:txBody>
      </p:sp>
    </p:spTree>
    <p:extLst>
      <p:ext uri="{BB962C8B-B14F-4D97-AF65-F5344CB8AC3E}">
        <p14:creationId xmlns:p14="http://schemas.microsoft.com/office/powerpoint/2010/main" val="36412111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546031" y="513470"/>
            <a:ext cx="11182473" cy="2592288"/>
          </a:xfrm>
          <a:prstGeom prst="rect">
            <a:avLst/>
          </a:prstGeom>
          <a:ln>
            <a:noFill/>
          </a:ln>
        </p:spPr>
      </p:pic>
      <p:sp>
        <p:nvSpPr>
          <p:cNvPr id="24578" name="椭圆 30"/>
          <p:cNvSpPr>
            <a:spLocks noChangeArrowheads="1"/>
          </p:cNvSpPr>
          <p:nvPr/>
        </p:nvSpPr>
        <p:spPr bwMode="auto">
          <a:xfrm>
            <a:off x="10372435" y="139732"/>
            <a:ext cx="950259" cy="943194"/>
          </a:xfrm>
          <a:prstGeom prst="ellipse">
            <a:avLst/>
          </a:prstGeom>
          <a:solidFill>
            <a:srgbClr val="FFC000"/>
          </a:solidFill>
          <a:ln w="9525">
            <a:noFill/>
            <a:round/>
          </a:ln>
        </p:spPr>
        <p:txBody>
          <a:bodyPr lIns="112864" tIns="56432" rIns="112864" bIns="56432" anchor="ctr"/>
          <a:lstStyle/>
          <a:p>
            <a:pPr algn="ctr"/>
            <a:endParaRPr lang="zh-CN" altLang="en-US" sz="1400">
              <a:solidFill>
                <a:srgbClr val="FFFFFF"/>
              </a:solidFill>
              <a:latin typeface="宋体" panose="02010600030101010101" pitchFamily="2" charset="-122"/>
              <a:sym typeface="宋体" panose="02010600030101010101" pitchFamily="2" charset="-122"/>
            </a:endParaRPr>
          </a:p>
        </p:txBody>
      </p:sp>
      <p:sp>
        <p:nvSpPr>
          <p:cNvPr id="24579" name="矩形 27"/>
          <p:cNvSpPr>
            <a:spLocks noChangeArrowheads="1"/>
          </p:cNvSpPr>
          <p:nvPr/>
        </p:nvSpPr>
        <p:spPr bwMode="auto">
          <a:xfrm>
            <a:off x="10583" y="6276842"/>
            <a:ext cx="12179830" cy="574808"/>
          </a:xfrm>
          <a:prstGeom prst="rect">
            <a:avLst/>
          </a:prstGeom>
          <a:solidFill>
            <a:srgbClr val="002060"/>
          </a:solidFill>
          <a:ln w="9525">
            <a:noFill/>
            <a:miter lim="800000"/>
          </a:ln>
        </p:spPr>
        <p:txBody>
          <a:bodyPr lIns="112864" tIns="56432" rIns="112864" bIns="56432" anchor="ctr"/>
          <a:lstStyle/>
          <a:p>
            <a:pPr algn="ctr"/>
            <a:endParaRPr lang="zh-CN" altLang="en-US">
              <a:solidFill>
                <a:srgbClr val="FFFFFF"/>
              </a:solidFill>
              <a:latin typeface="宋体" panose="02010600030101010101" pitchFamily="2" charset="-122"/>
              <a:sym typeface="宋体" panose="02010600030101010101" pitchFamily="2" charset="-122"/>
            </a:endParaRPr>
          </a:p>
        </p:txBody>
      </p:sp>
      <p:sp>
        <p:nvSpPr>
          <p:cNvPr id="24580" name="矩形 28"/>
          <p:cNvSpPr>
            <a:spLocks noChangeArrowheads="1"/>
          </p:cNvSpPr>
          <p:nvPr/>
        </p:nvSpPr>
        <p:spPr bwMode="auto">
          <a:xfrm>
            <a:off x="10583" y="6264139"/>
            <a:ext cx="12179830" cy="125441"/>
          </a:xfrm>
          <a:prstGeom prst="rect">
            <a:avLst/>
          </a:prstGeom>
          <a:solidFill>
            <a:srgbClr val="595959"/>
          </a:solidFill>
          <a:ln w="9525">
            <a:noFill/>
            <a:miter lim="800000"/>
          </a:ln>
        </p:spPr>
        <p:txBody>
          <a:bodyPr lIns="112864" tIns="56432" rIns="112864" bIns="56432" anchor="ctr"/>
          <a:lstStyle/>
          <a:p>
            <a:pPr algn="ctr"/>
            <a:endParaRPr lang="zh-CN" altLang="en-US">
              <a:solidFill>
                <a:srgbClr val="FFFFFF"/>
              </a:solidFill>
              <a:latin typeface="宋体" panose="02010600030101010101" pitchFamily="2" charset="-122"/>
              <a:sym typeface="宋体" panose="02010600030101010101" pitchFamily="2" charset="-122"/>
            </a:endParaRPr>
          </a:p>
        </p:txBody>
      </p:sp>
      <p:sp>
        <p:nvSpPr>
          <p:cNvPr id="24581" name="矩形 3"/>
          <p:cNvSpPr>
            <a:spLocks noChangeArrowheads="1"/>
          </p:cNvSpPr>
          <p:nvPr/>
        </p:nvSpPr>
        <p:spPr bwMode="auto">
          <a:xfrm>
            <a:off x="10918463" y="541463"/>
            <a:ext cx="1271950" cy="431900"/>
          </a:xfrm>
          <a:prstGeom prst="rect">
            <a:avLst/>
          </a:prstGeom>
          <a:solidFill>
            <a:srgbClr val="002060"/>
          </a:solidFill>
          <a:ln w="9525">
            <a:noFill/>
            <a:miter lim="800000"/>
          </a:ln>
        </p:spPr>
        <p:txBody>
          <a:bodyPr lIns="112864" tIns="56432" rIns="112864" bIns="56432" anchor="ctr"/>
          <a:lstStyle/>
          <a:p>
            <a:pPr algn="ctr"/>
            <a:fld id="{66DD91BF-C52B-4291-9056-B8CE85F9B68D}" type="slidenum">
              <a:rPr lang="zh-CN" altLang="zh-CN" b="1">
                <a:solidFill>
                  <a:srgbClr val="FFFFFF"/>
                </a:solidFill>
                <a:ea typeface="方正兰亭细黑_GBK"/>
                <a:cs typeface="方正兰亭细黑_GBK"/>
              </a:rPr>
              <a:pPr algn="ctr"/>
              <a:t>6</a:t>
            </a:fld>
            <a:endParaRPr lang="zh-CN" altLang="zh-CN" b="1">
              <a:solidFill>
                <a:srgbClr val="FFFFFF"/>
              </a:solidFill>
              <a:ea typeface="方正兰亭细黑_GBK"/>
              <a:cs typeface="方正兰亭细黑_GBK"/>
            </a:endParaRPr>
          </a:p>
        </p:txBody>
      </p:sp>
      <p:sp>
        <p:nvSpPr>
          <p:cNvPr id="24582" name="矩形 4"/>
          <p:cNvSpPr>
            <a:spLocks noChangeArrowheads="1"/>
          </p:cNvSpPr>
          <p:nvPr/>
        </p:nvSpPr>
        <p:spPr bwMode="auto">
          <a:xfrm>
            <a:off x="10810527" y="541463"/>
            <a:ext cx="74074" cy="431900"/>
          </a:xfrm>
          <a:prstGeom prst="rect">
            <a:avLst/>
          </a:prstGeom>
          <a:solidFill>
            <a:srgbClr val="002060"/>
          </a:solidFill>
          <a:ln w="9525">
            <a:noFill/>
            <a:miter lim="800000"/>
          </a:ln>
        </p:spPr>
        <p:txBody>
          <a:bodyPr lIns="112864" tIns="56432" rIns="112864" bIns="56432" anchor="ctr"/>
          <a:lstStyle/>
          <a:p>
            <a:pPr algn="ctr"/>
            <a:endParaRPr lang="zh-CN" altLang="zh-CN">
              <a:solidFill>
                <a:srgbClr val="FFFFFF"/>
              </a:solidFill>
              <a:ea typeface="方正兰亭细黑_GBK"/>
              <a:cs typeface="方正兰亭细黑_GBK"/>
            </a:endParaRPr>
          </a:p>
        </p:txBody>
      </p:sp>
      <p:sp>
        <p:nvSpPr>
          <p:cNvPr id="24583" name="矩形 5"/>
          <p:cNvSpPr>
            <a:spLocks noChangeArrowheads="1"/>
          </p:cNvSpPr>
          <p:nvPr/>
        </p:nvSpPr>
        <p:spPr bwMode="auto">
          <a:xfrm>
            <a:off x="10711057" y="744711"/>
            <a:ext cx="63492" cy="225478"/>
          </a:xfrm>
          <a:prstGeom prst="rect">
            <a:avLst/>
          </a:prstGeom>
          <a:solidFill>
            <a:srgbClr val="002060"/>
          </a:solidFill>
          <a:ln w="9525">
            <a:noFill/>
            <a:miter lim="800000"/>
          </a:ln>
        </p:spPr>
        <p:txBody>
          <a:bodyPr lIns="112864" tIns="56432" rIns="112864" bIns="56432" anchor="ctr"/>
          <a:lstStyle/>
          <a:p>
            <a:pPr algn="ctr"/>
            <a:endParaRPr lang="zh-CN" altLang="zh-CN">
              <a:solidFill>
                <a:srgbClr val="FFFFFF"/>
              </a:solidFill>
              <a:ea typeface="方正兰亭细黑_GBK"/>
              <a:cs typeface="方正兰亭细黑_GBK"/>
            </a:endParaRPr>
          </a:p>
        </p:txBody>
      </p:sp>
      <p:grpSp>
        <p:nvGrpSpPr>
          <p:cNvPr id="2" name="Group 5"/>
          <p:cNvGrpSpPr/>
          <p:nvPr/>
        </p:nvGrpSpPr>
        <p:grpSpPr bwMode="auto">
          <a:xfrm>
            <a:off x="546030" y="-134968"/>
            <a:ext cx="7277145" cy="1165399"/>
            <a:chOff x="73029" y="20672"/>
            <a:chExt cx="7277600" cy="1217711"/>
          </a:xfrm>
        </p:grpSpPr>
        <p:grpSp>
          <p:nvGrpSpPr>
            <p:cNvPr id="3" name="Group 6"/>
            <p:cNvGrpSpPr/>
            <p:nvPr/>
          </p:nvGrpSpPr>
          <p:grpSpPr bwMode="auto">
            <a:xfrm>
              <a:off x="73029" y="20672"/>
              <a:ext cx="2429623" cy="1217711"/>
              <a:chOff x="73029" y="20672"/>
              <a:chExt cx="2429623" cy="1217711"/>
            </a:xfrm>
          </p:grpSpPr>
          <p:sp>
            <p:nvSpPr>
              <p:cNvPr id="24604" name="椭圆 30"/>
              <p:cNvSpPr>
                <a:spLocks noChangeArrowheads="1"/>
              </p:cNvSpPr>
              <p:nvPr/>
            </p:nvSpPr>
            <p:spPr bwMode="auto">
              <a:xfrm>
                <a:off x="73029" y="639218"/>
                <a:ext cx="620731" cy="599165"/>
              </a:xfrm>
              <a:prstGeom prst="ellipse">
                <a:avLst/>
              </a:prstGeom>
              <a:solidFill>
                <a:srgbClr val="FFC000"/>
              </a:solidFill>
              <a:ln w="9525">
                <a:noFill/>
                <a:round/>
              </a:ln>
            </p:spPr>
            <p:txBody>
              <a:bodyPr anchor="ctr"/>
              <a:lstStyle/>
              <a:p>
                <a:pPr algn="ctr"/>
                <a:endParaRPr lang="zh-CN" altLang="zh-CN" sz="1400">
                  <a:solidFill>
                    <a:srgbClr val="FFFFFF"/>
                  </a:solidFill>
                  <a:latin typeface="宋体" panose="02010600030101010101" pitchFamily="2" charset="-122"/>
                  <a:sym typeface="宋体" panose="02010600030101010101" pitchFamily="2" charset="-122"/>
                </a:endParaRPr>
              </a:p>
            </p:txBody>
          </p:sp>
          <p:sp>
            <p:nvSpPr>
              <p:cNvPr id="24605" name="TextBox 31"/>
              <p:cNvSpPr>
                <a:spLocks noChangeArrowheads="1"/>
              </p:cNvSpPr>
              <p:nvPr/>
            </p:nvSpPr>
            <p:spPr bwMode="auto">
              <a:xfrm>
                <a:off x="255563" y="20672"/>
                <a:ext cx="2247089" cy="1173810"/>
              </a:xfrm>
              <a:prstGeom prst="rect">
                <a:avLst/>
              </a:prstGeom>
              <a:noFill/>
              <a:ln w="9525">
                <a:noFill/>
                <a:miter lim="800000"/>
              </a:ln>
            </p:spPr>
            <p:txBody>
              <a:bodyPr>
                <a:spAutoFit/>
              </a:bodyPr>
              <a:lstStyle/>
              <a:p>
                <a:endParaRPr lang="zh-CN" altLang="en-US" sz="6700" dirty="0">
                  <a:sym typeface="Calibri" panose="020F0502020204030204" pitchFamily="34" charset="0"/>
                </a:endParaRPr>
              </a:p>
            </p:txBody>
          </p:sp>
        </p:grpSp>
        <p:sp>
          <p:nvSpPr>
            <p:cNvPr id="24602" name="TextBox 22"/>
            <p:cNvSpPr>
              <a:spLocks noChangeArrowheads="1"/>
            </p:cNvSpPr>
            <p:nvPr/>
          </p:nvSpPr>
          <p:spPr bwMode="auto">
            <a:xfrm>
              <a:off x="1928685" y="566071"/>
              <a:ext cx="5421944" cy="578866"/>
            </a:xfrm>
            <a:prstGeom prst="rect">
              <a:avLst/>
            </a:prstGeom>
            <a:noFill/>
            <a:ln w="9525">
              <a:noFill/>
              <a:miter lim="800000"/>
            </a:ln>
          </p:spPr>
          <p:txBody>
            <a:bodyPr wrap="square">
              <a:spAutoFit/>
            </a:bodyPr>
            <a:lstStyle/>
            <a:p>
              <a:r>
                <a:rPr lang="zh-CN" altLang="en-US" sz="3000" b="1" dirty="0">
                  <a:solidFill>
                    <a:srgbClr val="262626"/>
                  </a:solidFill>
                  <a:latin typeface="微软雅黑" panose="020B0503020204020204" pitchFamily="34" charset="-122"/>
                  <a:ea typeface="微软雅黑" panose="020B0503020204020204" pitchFamily="34" charset="-122"/>
                  <a:sym typeface="Calibri" panose="020F0502020204030204" pitchFamily="34" charset="0"/>
                </a:rPr>
                <a:t>  会员管理</a:t>
              </a:r>
              <a:r>
                <a:rPr lang="zh-CN" altLang="en-US" sz="3000" b="1" dirty="0" smtClean="0">
                  <a:solidFill>
                    <a:srgbClr val="262626"/>
                  </a:solidFill>
                  <a:latin typeface="微软雅黑" panose="020B0503020204020204" pitchFamily="34" charset="-122"/>
                  <a:ea typeface="微软雅黑" panose="020B0503020204020204" pitchFamily="34" charset="-122"/>
                  <a:sym typeface="Calibri" panose="020F0502020204030204" pitchFamily="34" charset="0"/>
                </a:rPr>
                <a:t>：基本概念</a:t>
              </a:r>
              <a:endParaRPr lang="en-US" altLang="zh-CN" sz="3000" b="1" dirty="0">
                <a:solidFill>
                  <a:srgbClr val="262626"/>
                </a:solidFill>
                <a:latin typeface="微软雅黑" panose="020B0503020204020204" pitchFamily="34" charset="-122"/>
                <a:ea typeface="微软雅黑" panose="020B0503020204020204" pitchFamily="34" charset="-122"/>
                <a:sym typeface="Calibri" panose="020F0502020204030204" pitchFamily="34" charset="0"/>
              </a:endParaRPr>
            </a:p>
          </p:txBody>
        </p:sp>
        <p:sp>
          <p:nvSpPr>
            <p:cNvPr id="24603" name="直接连接符 21"/>
            <p:cNvSpPr>
              <a:spLocks noChangeShapeType="1"/>
            </p:cNvSpPr>
            <p:nvPr/>
          </p:nvSpPr>
          <p:spPr bwMode="auto">
            <a:xfrm>
              <a:off x="693760" y="1044733"/>
              <a:ext cx="3600400" cy="1"/>
            </a:xfrm>
            <a:prstGeom prst="line">
              <a:avLst/>
            </a:prstGeom>
            <a:noFill/>
            <a:ln w="19050">
              <a:solidFill>
                <a:srgbClr val="002060"/>
              </a:solidFill>
              <a:round/>
            </a:ln>
          </p:spPr>
          <p:txBody>
            <a:bodyPr/>
            <a:lstStyle/>
            <a:p>
              <a:endParaRPr lang="zh-CN" altLang="en-US"/>
            </a:p>
          </p:txBody>
        </p:sp>
      </p:grpSp>
      <p:sp>
        <p:nvSpPr>
          <p:cNvPr id="29" name="TextBox 31"/>
          <p:cNvSpPr/>
          <p:nvPr/>
        </p:nvSpPr>
        <p:spPr>
          <a:xfrm>
            <a:off x="335316" y="-147626"/>
            <a:ext cx="2303956" cy="1483572"/>
          </a:xfrm>
          <a:prstGeom prst="rect">
            <a:avLst/>
          </a:prstGeom>
          <a:noFill/>
          <a:ln w="9525">
            <a:noFill/>
          </a:ln>
        </p:spPr>
        <p:txBody>
          <a:bodyPr wrap="square" lIns="112864" tIns="56432" rIns="112864" bIns="56432">
            <a:spAutoFit/>
          </a:bodyPr>
          <a:lstStyle/>
          <a:p>
            <a:pPr lvl="0" eaLnBrk="1" hangingPunct="1"/>
            <a:r>
              <a:rPr lang="en-US" altLang="zh-CN" sz="8900" b="1" dirty="0" smtClean="0">
                <a:solidFill>
                  <a:srgbClr val="002060"/>
                </a:solidFill>
                <a:latin typeface="Times New Roman" panose="02020603050405020304" pitchFamily="18" charset="0"/>
                <a:sym typeface="Times New Roman" panose="02020603050405020304" pitchFamily="18" charset="0"/>
              </a:rPr>
              <a:t>1.</a:t>
            </a:r>
            <a:r>
              <a:rPr lang="en-US" altLang="zh-CN" sz="6700" b="1" dirty="0" smtClean="0">
                <a:solidFill>
                  <a:srgbClr val="002060"/>
                </a:solidFill>
                <a:latin typeface="Times New Roman" panose="02020603050405020304" pitchFamily="18" charset="0"/>
                <a:sym typeface="Times New Roman" panose="02020603050405020304" pitchFamily="18" charset="0"/>
              </a:rPr>
              <a:t>4.</a:t>
            </a:r>
            <a:r>
              <a:rPr lang="en-US" altLang="zh-CN" sz="5900" b="1" dirty="0" smtClean="0">
                <a:solidFill>
                  <a:srgbClr val="002060"/>
                </a:solidFill>
                <a:latin typeface="Times New Roman" panose="02020603050405020304" pitchFamily="18" charset="0"/>
                <a:sym typeface="Times New Roman" panose="02020603050405020304" pitchFamily="18" charset="0"/>
              </a:rPr>
              <a:t>1</a:t>
            </a:r>
            <a:endParaRPr lang="zh-CN" altLang="en-US" sz="5900" dirty="0">
              <a:sym typeface="Calibri" panose="020F0502020204030204" pitchFamily="34" charset="0"/>
            </a:endParaRPr>
          </a:p>
        </p:txBody>
      </p:sp>
      <p:cxnSp>
        <p:nvCxnSpPr>
          <p:cNvPr id="21" name="Straight Connector 36"/>
          <p:cNvCxnSpPr/>
          <p:nvPr/>
        </p:nvCxnSpPr>
        <p:spPr>
          <a:xfrm>
            <a:off x="2754399" y="3641037"/>
            <a:ext cx="0" cy="2330350"/>
          </a:xfrm>
          <a:prstGeom prst="line">
            <a:avLst/>
          </a:prstGeom>
          <a:noFill/>
          <a:ln w="6350" cap="flat" cmpd="sng" algn="ctr">
            <a:solidFill>
              <a:srgbClr val="44546A">
                <a:lumMod val="40000"/>
                <a:lumOff val="60000"/>
              </a:srgbClr>
            </a:solidFill>
            <a:prstDash val="solid"/>
            <a:miter lim="800000"/>
          </a:ln>
          <a:effectLst/>
        </p:spPr>
      </p:cxnSp>
      <p:sp>
        <p:nvSpPr>
          <p:cNvPr id="40" name="Oval 21"/>
          <p:cNvSpPr/>
          <p:nvPr/>
        </p:nvSpPr>
        <p:spPr>
          <a:xfrm>
            <a:off x="10347863" y="3213770"/>
            <a:ext cx="900000" cy="900000"/>
          </a:xfrm>
          <a:prstGeom prst="ellipse">
            <a:avLst/>
          </a:prstGeom>
          <a:noFill/>
          <a:ln w="3175" cap="flat" cmpd="sng" algn="ctr">
            <a:solidFill>
              <a:srgbClr val="002060"/>
            </a:solidFill>
            <a:prstDash val="solid"/>
            <a:miter lim="800000"/>
          </a:ln>
          <a:effectLst/>
          <a:extLst>
            <a:ext uri="{909E8E84-426E-40DD-AFC4-6F175D3DCCD1}">
              <a14:hiddenFill xmlns:a14="http://schemas.microsoft.com/office/drawing/2010/main">
                <a:solidFill>
                  <a:srgbClr val="E23761"/>
                </a:solidFill>
              </a14:hiddenFill>
            </a:ext>
          </a:ex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GB" sz="1800" b="0" i="0" u="none" strike="noStrike" kern="0" cap="none" spc="0" normalizeH="0" baseline="0" noProof="0">
              <a:ln>
                <a:noFill/>
              </a:ln>
              <a:solidFill>
                <a:srgbClr val="FFFFFF"/>
              </a:solidFill>
              <a:effectLst/>
              <a:uLnTx/>
              <a:uFillTx/>
              <a:latin typeface="Arial" panose="020B0604020202020204" pitchFamily="34" charset="0"/>
              <a:cs typeface="Arial" panose="020B0604020202020204" pitchFamily="34" charset="0"/>
            </a:endParaRPr>
          </a:p>
        </p:txBody>
      </p:sp>
      <p:sp>
        <p:nvSpPr>
          <p:cNvPr id="38" name="Oval 20"/>
          <p:cNvSpPr/>
          <p:nvPr/>
        </p:nvSpPr>
        <p:spPr>
          <a:xfrm>
            <a:off x="7154120" y="3213770"/>
            <a:ext cx="900000" cy="900000"/>
          </a:xfrm>
          <a:prstGeom prst="ellipse">
            <a:avLst/>
          </a:prstGeom>
          <a:noFill/>
          <a:ln w="3175" cap="flat" cmpd="sng" algn="ctr">
            <a:solidFill>
              <a:srgbClr val="002060"/>
            </a:solidFill>
            <a:prstDash val="solid"/>
            <a:miter lim="800000"/>
          </a:ln>
          <a:effectLst/>
          <a:extLst>
            <a:ext uri="{909E8E84-426E-40DD-AFC4-6F175D3DCCD1}">
              <a14:hiddenFill xmlns:a14="http://schemas.microsoft.com/office/drawing/2010/main">
                <a:solidFill>
                  <a:srgbClr val="F39C11"/>
                </a:solidFill>
              </a14:hiddenFill>
            </a:ext>
          </a:ex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GB" sz="1800" b="0" i="0" u="none" strike="noStrike" kern="0" cap="none" spc="0" normalizeH="0" baseline="0" noProof="0">
              <a:ln>
                <a:noFill/>
              </a:ln>
              <a:solidFill>
                <a:srgbClr val="FFFFFF"/>
              </a:solidFill>
              <a:effectLst/>
              <a:uLnTx/>
              <a:uFillTx/>
              <a:latin typeface="Arial" panose="020B0604020202020204" pitchFamily="34" charset="0"/>
              <a:cs typeface="Arial" panose="020B0604020202020204" pitchFamily="34" charset="0"/>
            </a:endParaRPr>
          </a:p>
        </p:txBody>
      </p:sp>
      <p:sp>
        <p:nvSpPr>
          <p:cNvPr id="36" name="Oval 18"/>
          <p:cNvSpPr/>
          <p:nvPr/>
        </p:nvSpPr>
        <p:spPr>
          <a:xfrm>
            <a:off x="766633" y="3213770"/>
            <a:ext cx="900000" cy="900000"/>
          </a:xfrm>
          <a:prstGeom prst="ellipse">
            <a:avLst/>
          </a:prstGeom>
          <a:noFill/>
          <a:ln w="3175" cap="flat" cmpd="sng" algn="ctr">
            <a:solidFill>
              <a:srgbClr val="002060"/>
            </a:solidFill>
            <a:prstDash val="solid"/>
            <a:miter lim="800000"/>
          </a:ln>
          <a:effectLst/>
          <a:extLst>
            <a:ext uri="{909E8E84-426E-40DD-AFC4-6F175D3DCCD1}">
              <a14:hiddenFill xmlns:a14="http://schemas.microsoft.com/office/drawing/2010/main">
                <a:solidFill>
                  <a:srgbClr val="00A39E"/>
                </a:solidFill>
              </a14:hiddenFill>
            </a:ext>
          </a:ex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GB" sz="1800" b="0" i="0" u="none" strike="noStrike" kern="0" cap="none" spc="0" normalizeH="0" baseline="0" noProof="0">
              <a:ln>
                <a:noFill/>
              </a:ln>
              <a:solidFill>
                <a:srgbClr val="FFFFFF"/>
              </a:solidFill>
              <a:effectLst/>
              <a:uLnTx/>
              <a:uFillTx/>
              <a:latin typeface="Arial" panose="020B0604020202020204" pitchFamily="34" charset="0"/>
              <a:cs typeface="Arial" panose="020B0604020202020204" pitchFamily="34" charset="0"/>
            </a:endParaRPr>
          </a:p>
        </p:txBody>
      </p:sp>
      <p:sp>
        <p:nvSpPr>
          <p:cNvPr id="28" name="Oval 19"/>
          <p:cNvSpPr/>
          <p:nvPr/>
        </p:nvSpPr>
        <p:spPr>
          <a:xfrm>
            <a:off x="3960376" y="3213770"/>
            <a:ext cx="900000" cy="900000"/>
          </a:xfrm>
          <a:prstGeom prst="ellipse">
            <a:avLst/>
          </a:prstGeom>
          <a:noFill/>
          <a:ln w="3175" cap="flat" cmpd="sng" algn="ctr">
            <a:solidFill>
              <a:srgbClr val="002060"/>
            </a:solidFill>
            <a:prstDash val="solid"/>
            <a:miter lim="800000"/>
          </a:ln>
          <a:effectLst/>
          <a:extLst>
            <a:ext uri="{909E8E84-426E-40DD-AFC4-6F175D3DCCD1}">
              <a14:hiddenFill xmlns:a14="http://schemas.microsoft.com/office/drawing/2010/main">
                <a:solidFill>
                  <a:srgbClr val="82B732"/>
                </a:solidFill>
              </a14:hiddenFill>
            </a:ext>
          </a:ex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GB" sz="1800" b="0" i="0" u="none" strike="noStrike" kern="0" cap="none" spc="0" normalizeH="0" baseline="0" noProof="0">
              <a:ln>
                <a:noFill/>
              </a:ln>
              <a:solidFill>
                <a:srgbClr val="FFFFFF"/>
              </a:solidFill>
              <a:effectLst/>
              <a:uLnTx/>
              <a:uFillTx/>
              <a:latin typeface="Arial" panose="020B0604020202020204" pitchFamily="34" charset="0"/>
              <a:cs typeface="Arial" panose="020B0604020202020204" pitchFamily="34" charset="0"/>
            </a:endParaRPr>
          </a:p>
        </p:txBody>
      </p:sp>
      <p:cxnSp>
        <p:nvCxnSpPr>
          <p:cNvPr id="26" name="Straight Connector 37"/>
          <p:cNvCxnSpPr/>
          <p:nvPr/>
        </p:nvCxnSpPr>
        <p:spPr>
          <a:xfrm>
            <a:off x="5936389" y="3641764"/>
            <a:ext cx="0" cy="2330350"/>
          </a:xfrm>
          <a:prstGeom prst="line">
            <a:avLst/>
          </a:prstGeom>
          <a:noFill/>
          <a:ln w="6350" cap="flat" cmpd="sng" algn="ctr">
            <a:solidFill>
              <a:srgbClr val="44546A">
                <a:lumMod val="40000"/>
                <a:lumOff val="60000"/>
              </a:srgbClr>
            </a:solidFill>
            <a:prstDash val="solid"/>
            <a:miter lim="800000"/>
          </a:ln>
          <a:effectLst/>
        </p:spPr>
      </p:cxnSp>
      <p:cxnSp>
        <p:nvCxnSpPr>
          <p:cNvPr id="27" name="Straight Connector 38"/>
          <p:cNvCxnSpPr/>
          <p:nvPr/>
        </p:nvCxnSpPr>
        <p:spPr>
          <a:xfrm>
            <a:off x="9147370" y="3641764"/>
            <a:ext cx="0" cy="2330350"/>
          </a:xfrm>
          <a:prstGeom prst="line">
            <a:avLst/>
          </a:prstGeom>
          <a:noFill/>
          <a:ln w="6350" cap="flat" cmpd="sng" algn="ctr">
            <a:solidFill>
              <a:srgbClr val="44546A">
                <a:lumMod val="40000"/>
                <a:lumOff val="60000"/>
              </a:srgbClr>
            </a:solidFill>
            <a:prstDash val="solid"/>
            <a:miter lim="800000"/>
          </a:ln>
          <a:effectLst/>
        </p:spPr>
      </p:cxnSp>
      <p:grpSp>
        <p:nvGrpSpPr>
          <p:cNvPr id="6" name="组合 5"/>
          <p:cNvGrpSpPr/>
          <p:nvPr/>
        </p:nvGrpSpPr>
        <p:grpSpPr>
          <a:xfrm>
            <a:off x="118542" y="4185878"/>
            <a:ext cx="2380725" cy="2119229"/>
            <a:chOff x="258473" y="4185878"/>
            <a:chExt cx="2380725" cy="2119229"/>
          </a:xfrm>
        </p:grpSpPr>
        <p:sp>
          <p:nvSpPr>
            <p:cNvPr id="43" name="矩形 42"/>
            <p:cNvSpPr/>
            <p:nvPr/>
          </p:nvSpPr>
          <p:spPr>
            <a:xfrm>
              <a:off x="258473" y="4473910"/>
              <a:ext cx="2380725" cy="1831197"/>
            </a:xfrm>
            <a:prstGeom prst="rect">
              <a:avLst/>
            </a:prstGeom>
          </p:spPr>
          <p:txBody>
            <a:bodyPr wrap="square">
              <a:spAutoFit/>
            </a:bodyPr>
            <a:lstStyle/>
            <a:p>
              <a:pPr>
                <a:spcAft>
                  <a:spcPts val="600"/>
                </a:spcAft>
              </a:pPr>
              <a:r>
                <a:rPr lang="zh-CN" altLang="en-US" dirty="0">
                  <a:solidFill>
                    <a:schemeClr val="tx1">
                      <a:alpha val="92000"/>
                    </a:schemeClr>
                  </a:solidFill>
                  <a:latin typeface="+mn-lt"/>
                  <a:ea typeface="微软雅黑" panose="020B0503020204020204" charset="-122"/>
                  <a:cs typeface="Arial" panose="020B0604020202020204" pitchFamily="34" charset="0"/>
                </a:rPr>
                <a:t>会员是指在票交所从事票据相关业务的金融机构法人</a:t>
              </a:r>
            </a:p>
            <a:p>
              <a:pPr>
                <a:spcAft>
                  <a:spcPts val="600"/>
                </a:spcAft>
              </a:pPr>
              <a:r>
                <a:rPr lang="zh-CN" altLang="en-US" dirty="0" smtClean="0">
                  <a:solidFill>
                    <a:schemeClr val="tx1">
                      <a:alpha val="92000"/>
                    </a:schemeClr>
                  </a:solidFill>
                  <a:latin typeface="+mn-lt"/>
                  <a:ea typeface="微软雅黑" panose="020B0503020204020204" charset="-122"/>
                  <a:cs typeface="Arial" panose="020B0604020202020204" pitchFamily="34" charset="0"/>
                </a:rPr>
                <a:t>会员</a:t>
              </a:r>
              <a:r>
                <a:rPr lang="zh-CN" altLang="en-US" dirty="0">
                  <a:solidFill>
                    <a:schemeClr val="tx1">
                      <a:alpha val="92000"/>
                    </a:schemeClr>
                  </a:solidFill>
                  <a:latin typeface="+mn-lt"/>
                  <a:ea typeface="微软雅黑" panose="020B0503020204020204" charset="-122"/>
                  <a:cs typeface="Arial" panose="020B0604020202020204" pitchFamily="34" charset="0"/>
                </a:rPr>
                <a:t>包括银行会员、非银行会员和资管类会员</a:t>
              </a:r>
            </a:p>
          </p:txBody>
        </p:sp>
        <p:sp>
          <p:nvSpPr>
            <p:cNvPr id="44" name="矩形 43"/>
            <p:cNvSpPr/>
            <p:nvPr/>
          </p:nvSpPr>
          <p:spPr>
            <a:xfrm>
              <a:off x="642484" y="4185878"/>
              <a:ext cx="1456495" cy="400302"/>
            </a:xfrm>
            <a:prstGeom prst="rect">
              <a:avLst/>
            </a:prstGeom>
          </p:spPr>
          <p:txBody>
            <a:bodyPr wrap="square">
              <a:spAutoFit/>
            </a:bodyPr>
            <a:lstStyle/>
            <a:p>
              <a:pPr algn="ctr"/>
              <a:r>
                <a:rPr lang="zh-CN" altLang="en-US" sz="2000" b="1" dirty="0" smtClean="0">
                  <a:solidFill>
                    <a:schemeClr val="tx1">
                      <a:alpha val="92000"/>
                    </a:schemeClr>
                  </a:solidFill>
                  <a:latin typeface="+mn-lt"/>
                  <a:ea typeface="微软雅黑" panose="020B0503020204020204" charset="-122"/>
                  <a:cs typeface="Arial" panose="020B0604020202020204" pitchFamily="34" charset="0"/>
                </a:rPr>
                <a:t>会员</a:t>
              </a:r>
              <a:endParaRPr lang="en-US" altLang="zh-CN" sz="2000" b="1" dirty="0">
                <a:solidFill>
                  <a:schemeClr val="tx1">
                    <a:alpha val="92000"/>
                  </a:schemeClr>
                </a:solidFill>
                <a:latin typeface="+mn-lt"/>
                <a:ea typeface="微软雅黑" panose="020B0503020204020204" charset="-122"/>
                <a:cs typeface="Arial" panose="020B0604020202020204" pitchFamily="34" charset="0"/>
              </a:endParaRPr>
            </a:p>
          </p:txBody>
        </p:sp>
      </p:grpSp>
      <p:grpSp>
        <p:nvGrpSpPr>
          <p:cNvPr id="54" name="组合 53"/>
          <p:cNvGrpSpPr/>
          <p:nvPr/>
        </p:nvGrpSpPr>
        <p:grpSpPr>
          <a:xfrm>
            <a:off x="2943582" y="4185878"/>
            <a:ext cx="2831673" cy="1887122"/>
            <a:chOff x="118918" y="4185878"/>
            <a:chExt cx="2520280" cy="1887122"/>
          </a:xfrm>
        </p:grpSpPr>
        <p:sp>
          <p:nvSpPr>
            <p:cNvPr id="55" name="矩形 54"/>
            <p:cNvSpPr/>
            <p:nvPr/>
          </p:nvSpPr>
          <p:spPr>
            <a:xfrm>
              <a:off x="258473" y="4872671"/>
              <a:ext cx="2380725" cy="1200329"/>
            </a:xfrm>
            <a:prstGeom prst="rect">
              <a:avLst/>
            </a:prstGeom>
          </p:spPr>
          <p:txBody>
            <a:bodyPr wrap="square">
              <a:spAutoFit/>
            </a:bodyPr>
            <a:lstStyle/>
            <a:p>
              <a:pPr>
                <a:spcAft>
                  <a:spcPts val="600"/>
                </a:spcAft>
              </a:pPr>
              <a:r>
                <a:rPr lang="zh-CN" altLang="en-US" dirty="0">
                  <a:solidFill>
                    <a:schemeClr val="tx1">
                      <a:alpha val="92000"/>
                    </a:schemeClr>
                  </a:solidFill>
                  <a:latin typeface="+mn-lt"/>
                  <a:ea typeface="微软雅黑" panose="020B0503020204020204" charset="-122"/>
                  <a:cs typeface="Arial" panose="020B0604020202020204" pitchFamily="34" charset="0"/>
                </a:rPr>
                <a:t>系统参与者是指加入票交所系统的法人机构、分支机构、非法人产品和虚拟资管参与者</a:t>
              </a:r>
            </a:p>
          </p:txBody>
        </p:sp>
        <p:sp>
          <p:nvSpPr>
            <p:cNvPr id="56" name="矩形 55"/>
            <p:cNvSpPr/>
            <p:nvPr/>
          </p:nvSpPr>
          <p:spPr>
            <a:xfrm>
              <a:off x="118918" y="4185878"/>
              <a:ext cx="2520280" cy="707886"/>
            </a:xfrm>
            <a:prstGeom prst="rect">
              <a:avLst/>
            </a:prstGeom>
          </p:spPr>
          <p:txBody>
            <a:bodyPr wrap="square">
              <a:spAutoFit/>
            </a:bodyPr>
            <a:lstStyle/>
            <a:p>
              <a:pPr algn="ctr"/>
              <a:r>
                <a:rPr lang="zh-CN" altLang="en-US" sz="2000" b="1" dirty="0">
                  <a:solidFill>
                    <a:schemeClr val="tx1">
                      <a:alpha val="92000"/>
                    </a:schemeClr>
                  </a:solidFill>
                  <a:latin typeface="+mn-lt"/>
                  <a:ea typeface="微软雅黑" panose="020B0503020204020204" charset="-122"/>
                  <a:cs typeface="Arial" panose="020B0604020202020204" pitchFamily="34" charset="0"/>
                </a:rPr>
                <a:t>系统参与者（又称机构）</a:t>
              </a:r>
            </a:p>
          </p:txBody>
        </p:sp>
      </p:grpSp>
      <p:grpSp>
        <p:nvGrpSpPr>
          <p:cNvPr id="57" name="组合 56"/>
          <p:cNvGrpSpPr/>
          <p:nvPr/>
        </p:nvGrpSpPr>
        <p:grpSpPr>
          <a:xfrm>
            <a:off x="6526878" y="4185878"/>
            <a:ext cx="2380725" cy="1211362"/>
            <a:chOff x="258473" y="4185878"/>
            <a:chExt cx="2380725" cy="1211362"/>
          </a:xfrm>
        </p:grpSpPr>
        <p:sp>
          <p:nvSpPr>
            <p:cNvPr id="58" name="矩形 57"/>
            <p:cNvSpPr/>
            <p:nvPr/>
          </p:nvSpPr>
          <p:spPr>
            <a:xfrm>
              <a:off x="258473" y="4473910"/>
              <a:ext cx="2380725" cy="923330"/>
            </a:xfrm>
            <a:prstGeom prst="rect">
              <a:avLst/>
            </a:prstGeom>
          </p:spPr>
          <p:txBody>
            <a:bodyPr wrap="square">
              <a:spAutoFit/>
            </a:bodyPr>
            <a:lstStyle/>
            <a:p>
              <a:pPr>
                <a:spcAft>
                  <a:spcPts val="600"/>
                </a:spcAft>
              </a:pPr>
              <a:r>
                <a:rPr lang="zh-CN" altLang="en-US" dirty="0">
                  <a:solidFill>
                    <a:schemeClr val="tx1">
                      <a:alpha val="92000"/>
                    </a:schemeClr>
                  </a:solidFill>
                  <a:latin typeface="+mn-lt"/>
                  <a:ea typeface="微软雅黑" panose="020B0503020204020204" charset="-122"/>
                  <a:cs typeface="Arial" panose="020B0604020202020204" pitchFamily="34" charset="0"/>
                </a:rPr>
                <a:t>系统参与者账户包括交易账户、托管账户、资金账户</a:t>
              </a:r>
            </a:p>
          </p:txBody>
        </p:sp>
        <p:sp>
          <p:nvSpPr>
            <p:cNvPr id="59" name="矩形 58"/>
            <p:cNvSpPr/>
            <p:nvPr/>
          </p:nvSpPr>
          <p:spPr>
            <a:xfrm>
              <a:off x="642484" y="4185878"/>
              <a:ext cx="1456495" cy="400302"/>
            </a:xfrm>
            <a:prstGeom prst="rect">
              <a:avLst/>
            </a:prstGeom>
          </p:spPr>
          <p:txBody>
            <a:bodyPr wrap="square">
              <a:spAutoFit/>
            </a:bodyPr>
            <a:lstStyle/>
            <a:p>
              <a:pPr algn="ctr"/>
              <a:r>
                <a:rPr lang="zh-CN" altLang="en-US" sz="2000" b="1" dirty="0">
                  <a:solidFill>
                    <a:schemeClr val="tx1">
                      <a:alpha val="92000"/>
                    </a:schemeClr>
                  </a:solidFill>
                  <a:latin typeface="+mn-lt"/>
                  <a:ea typeface="微软雅黑" panose="020B0503020204020204" charset="-122"/>
                  <a:cs typeface="Arial" panose="020B0604020202020204" pitchFamily="34" charset="0"/>
                </a:rPr>
                <a:t>账户</a:t>
              </a:r>
              <a:endParaRPr lang="en-US" altLang="zh-CN" sz="2000" b="1" dirty="0">
                <a:solidFill>
                  <a:schemeClr val="tx1">
                    <a:alpha val="92000"/>
                  </a:schemeClr>
                </a:solidFill>
                <a:latin typeface="+mn-lt"/>
                <a:ea typeface="微软雅黑" panose="020B0503020204020204" charset="-122"/>
                <a:cs typeface="Arial" panose="020B0604020202020204" pitchFamily="34" charset="0"/>
              </a:endParaRPr>
            </a:p>
          </p:txBody>
        </p:sp>
      </p:grpSp>
      <p:grpSp>
        <p:nvGrpSpPr>
          <p:cNvPr id="60" name="组合 59"/>
          <p:cNvGrpSpPr/>
          <p:nvPr/>
        </p:nvGrpSpPr>
        <p:grpSpPr>
          <a:xfrm>
            <a:off x="9695230" y="4185878"/>
            <a:ext cx="2380725" cy="1488361"/>
            <a:chOff x="258473" y="4185878"/>
            <a:chExt cx="2380725" cy="1488361"/>
          </a:xfrm>
        </p:grpSpPr>
        <p:sp>
          <p:nvSpPr>
            <p:cNvPr id="61" name="矩形 60"/>
            <p:cNvSpPr/>
            <p:nvPr/>
          </p:nvSpPr>
          <p:spPr>
            <a:xfrm>
              <a:off x="258473" y="4473910"/>
              <a:ext cx="2380725" cy="1200329"/>
            </a:xfrm>
            <a:prstGeom prst="rect">
              <a:avLst/>
            </a:prstGeom>
          </p:spPr>
          <p:txBody>
            <a:bodyPr wrap="square">
              <a:spAutoFit/>
            </a:bodyPr>
            <a:lstStyle/>
            <a:p>
              <a:pPr>
                <a:spcAft>
                  <a:spcPts val="600"/>
                </a:spcAft>
              </a:pPr>
              <a:r>
                <a:rPr lang="zh-CN" altLang="en-US" dirty="0">
                  <a:solidFill>
                    <a:schemeClr val="tx1">
                      <a:alpha val="92000"/>
                    </a:schemeClr>
                  </a:solidFill>
                  <a:latin typeface="+mn-lt"/>
                  <a:ea typeface="微软雅黑" panose="020B0503020204020204" charset="-122"/>
                  <a:cs typeface="Arial" panose="020B0604020202020204" pitchFamily="34" charset="0"/>
                </a:rPr>
                <a:t>用户是指系统参与者创建的，用以在票交所系统中进行相关操作的系统账号</a:t>
              </a:r>
            </a:p>
          </p:txBody>
        </p:sp>
        <p:sp>
          <p:nvSpPr>
            <p:cNvPr id="62" name="矩形 61"/>
            <p:cNvSpPr/>
            <p:nvPr/>
          </p:nvSpPr>
          <p:spPr>
            <a:xfrm>
              <a:off x="642484" y="4185878"/>
              <a:ext cx="1456495" cy="400302"/>
            </a:xfrm>
            <a:prstGeom prst="rect">
              <a:avLst/>
            </a:prstGeom>
          </p:spPr>
          <p:txBody>
            <a:bodyPr wrap="square">
              <a:spAutoFit/>
            </a:bodyPr>
            <a:lstStyle/>
            <a:p>
              <a:pPr algn="ctr"/>
              <a:r>
                <a:rPr lang="zh-CN" altLang="en-US" sz="2000" b="1" dirty="0">
                  <a:solidFill>
                    <a:schemeClr val="tx1">
                      <a:alpha val="92000"/>
                    </a:schemeClr>
                  </a:solidFill>
                  <a:latin typeface="+mn-lt"/>
                  <a:ea typeface="微软雅黑" panose="020B0503020204020204" charset="-122"/>
                  <a:cs typeface="Arial" panose="020B0604020202020204" pitchFamily="34" charset="0"/>
                </a:rPr>
                <a:t>用户</a:t>
              </a:r>
              <a:endParaRPr lang="en-US" altLang="zh-CN" sz="2000" b="1" dirty="0">
                <a:solidFill>
                  <a:schemeClr val="tx1">
                    <a:alpha val="92000"/>
                  </a:schemeClr>
                </a:solidFill>
                <a:latin typeface="+mn-lt"/>
                <a:ea typeface="微软雅黑" panose="020B0503020204020204" charset="-122"/>
                <a:cs typeface="Arial" panose="020B0604020202020204" pitchFamily="34" charset="0"/>
              </a:endParaRPr>
            </a:p>
          </p:txBody>
        </p:sp>
      </p:grpSp>
      <p:grpSp>
        <p:nvGrpSpPr>
          <p:cNvPr id="63" name="组合 62"/>
          <p:cNvGrpSpPr/>
          <p:nvPr/>
        </p:nvGrpSpPr>
        <p:grpSpPr>
          <a:xfrm>
            <a:off x="7409569" y="3465798"/>
            <a:ext cx="377825" cy="377825"/>
            <a:chOff x="7509318" y="2786419"/>
            <a:chExt cx="377546" cy="377546"/>
          </a:xfrm>
          <a:solidFill>
            <a:schemeClr val="tx1"/>
          </a:solidFill>
        </p:grpSpPr>
        <p:sp>
          <p:nvSpPr>
            <p:cNvPr id="64" name="Freeform 201"/>
            <p:cNvSpPr>
              <a:spLocks noEditPoints="1"/>
            </p:cNvSpPr>
            <p:nvPr/>
          </p:nvSpPr>
          <p:spPr bwMode="auto">
            <a:xfrm>
              <a:off x="7509318" y="2786419"/>
              <a:ext cx="377546" cy="377546"/>
            </a:xfrm>
            <a:custGeom>
              <a:avLst/>
              <a:gdLst>
                <a:gd name="T0" fmla="*/ 0 w 209"/>
                <a:gd name="T1" fmla="*/ 0 h 209"/>
                <a:gd name="T2" fmla="*/ 0 w 209"/>
                <a:gd name="T3" fmla="*/ 209 h 209"/>
                <a:gd name="T4" fmla="*/ 209 w 209"/>
                <a:gd name="T5" fmla="*/ 209 h 209"/>
                <a:gd name="T6" fmla="*/ 209 w 209"/>
                <a:gd name="T7" fmla="*/ 0 h 209"/>
                <a:gd name="T8" fmla="*/ 0 w 209"/>
                <a:gd name="T9" fmla="*/ 0 h 209"/>
                <a:gd name="T10" fmla="*/ 199 w 209"/>
                <a:gd name="T11" fmla="*/ 10 h 209"/>
                <a:gd name="T12" fmla="*/ 199 w 209"/>
                <a:gd name="T13" fmla="*/ 57 h 209"/>
                <a:gd name="T14" fmla="*/ 10 w 209"/>
                <a:gd name="T15" fmla="*/ 57 h 209"/>
                <a:gd name="T16" fmla="*/ 10 w 209"/>
                <a:gd name="T17" fmla="*/ 10 h 209"/>
                <a:gd name="T18" fmla="*/ 199 w 209"/>
                <a:gd name="T19" fmla="*/ 10 h 209"/>
                <a:gd name="T20" fmla="*/ 10 w 209"/>
                <a:gd name="T21" fmla="*/ 199 h 209"/>
                <a:gd name="T22" fmla="*/ 10 w 209"/>
                <a:gd name="T23" fmla="*/ 67 h 209"/>
                <a:gd name="T24" fmla="*/ 199 w 209"/>
                <a:gd name="T25" fmla="*/ 67 h 209"/>
                <a:gd name="T26" fmla="*/ 199 w 209"/>
                <a:gd name="T27" fmla="*/ 199 h 209"/>
                <a:gd name="T28" fmla="*/ 10 w 209"/>
                <a:gd name="T29" fmla="*/ 199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9" h="209">
                  <a:moveTo>
                    <a:pt x="0" y="0"/>
                  </a:moveTo>
                  <a:lnTo>
                    <a:pt x="0" y="209"/>
                  </a:lnTo>
                  <a:lnTo>
                    <a:pt x="209" y="209"/>
                  </a:lnTo>
                  <a:lnTo>
                    <a:pt x="209" y="0"/>
                  </a:lnTo>
                  <a:lnTo>
                    <a:pt x="0" y="0"/>
                  </a:lnTo>
                  <a:close/>
                  <a:moveTo>
                    <a:pt x="199" y="10"/>
                  </a:moveTo>
                  <a:lnTo>
                    <a:pt x="199" y="57"/>
                  </a:lnTo>
                  <a:lnTo>
                    <a:pt x="10" y="57"/>
                  </a:lnTo>
                  <a:lnTo>
                    <a:pt x="10" y="10"/>
                  </a:lnTo>
                  <a:lnTo>
                    <a:pt x="199" y="10"/>
                  </a:lnTo>
                  <a:close/>
                  <a:moveTo>
                    <a:pt x="10" y="199"/>
                  </a:moveTo>
                  <a:lnTo>
                    <a:pt x="10" y="67"/>
                  </a:lnTo>
                  <a:lnTo>
                    <a:pt x="199" y="67"/>
                  </a:lnTo>
                  <a:lnTo>
                    <a:pt x="199" y="199"/>
                  </a:lnTo>
                  <a:lnTo>
                    <a:pt x="10" y="199"/>
                  </a:lnTo>
                  <a:close/>
                </a:path>
              </a:pathLst>
            </a:custGeom>
            <a:grpFill/>
            <a:ln>
              <a:solidFill>
                <a:srgbClr val="002060"/>
              </a:solidFill>
            </a:ln>
            <a:extLst/>
          </p:spPr>
          <p:txBody>
            <a:bodyPr vert="horz" wrap="square" lIns="91440" tIns="45720" rIns="91440" bIns="45720" numCol="1" anchor="t" anchorCtr="0" compatLnSpc="1"/>
            <a:lstStyle/>
            <a:p>
              <a:endParaRPr lang="zh-CN" altLang="en-US"/>
            </a:p>
          </p:txBody>
        </p:sp>
        <p:sp>
          <p:nvSpPr>
            <p:cNvPr id="65" name="Rectangle 202"/>
            <p:cNvSpPr>
              <a:spLocks noChangeArrowheads="1"/>
            </p:cNvSpPr>
            <p:nvPr/>
          </p:nvSpPr>
          <p:spPr bwMode="auto">
            <a:xfrm>
              <a:off x="7596027" y="2941772"/>
              <a:ext cx="34323" cy="34323"/>
            </a:xfrm>
            <a:prstGeom prst="rect">
              <a:avLst/>
            </a:prstGeom>
            <a:grpFill/>
            <a:ln>
              <a:solidFill>
                <a:srgbClr val="002060"/>
              </a:solidFill>
            </a:ln>
            <a:extLst/>
          </p:spPr>
          <p:txBody>
            <a:bodyPr vert="horz" wrap="square" lIns="91440" tIns="45720" rIns="91440" bIns="45720" numCol="1" anchor="t" anchorCtr="0" compatLnSpc="1"/>
            <a:lstStyle/>
            <a:p>
              <a:endParaRPr lang="zh-CN" altLang="en-US"/>
            </a:p>
          </p:txBody>
        </p:sp>
        <p:sp>
          <p:nvSpPr>
            <p:cNvPr id="66" name="Rectangle 203"/>
            <p:cNvSpPr>
              <a:spLocks noChangeArrowheads="1"/>
            </p:cNvSpPr>
            <p:nvPr/>
          </p:nvSpPr>
          <p:spPr bwMode="auto">
            <a:xfrm>
              <a:off x="7680929" y="2941772"/>
              <a:ext cx="34323" cy="34323"/>
            </a:xfrm>
            <a:prstGeom prst="rect">
              <a:avLst/>
            </a:prstGeom>
            <a:grpFill/>
            <a:ln>
              <a:solidFill>
                <a:srgbClr val="002060"/>
              </a:solidFill>
            </a:ln>
            <a:extLst/>
          </p:spPr>
          <p:txBody>
            <a:bodyPr vert="horz" wrap="square" lIns="91440" tIns="45720" rIns="91440" bIns="45720" numCol="1" anchor="t" anchorCtr="0" compatLnSpc="1"/>
            <a:lstStyle/>
            <a:p>
              <a:endParaRPr lang="zh-CN" altLang="en-US"/>
            </a:p>
          </p:txBody>
        </p:sp>
        <p:sp>
          <p:nvSpPr>
            <p:cNvPr id="67" name="Rectangle 204"/>
            <p:cNvSpPr>
              <a:spLocks noChangeArrowheads="1"/>
            </p:cNvSpPr>
            <p:nvPr/>
          </p:nvSpPr>
          <p:spPr bwMode="auto">
            <a:xfrm>
              <a:off x="7765832" y="2941772"/>
              <a:ext cx="34323" cy="34323"/>
            </a:xfrm>
            <a:prstGeom prst="rect">
              <a:avLst/>
            </a:prstGeom>
            <a:grpFill/>
            <a:ln>
              <a:solidFill>
                <a:srgbClr val="002060"/>
              </a:solidFill>
            </a:ln>
            <a:extLst/>
          </p:spPr>
          <p:txBody>
            <a:bodyPr vert="horz" wrap="square" lIns="91440" tIns="45720" rIns="91440" bIns="45720" numCol="1" anchor="t" anchorCtr="0" compatLnSpc="1"/>
            <a:lstStyle/>
            <a:p>
              <a:endParaRPr lang="zh-CN" altLang="en-US"/>
            </a:p>
          </p:txBody>
        </p:sp>
        <p:sp>
          <p:nvSpPr>
            <p:cNvPr id="68" name="Rectangle 206"/>
            <p:cNvSpPr>
              <a:spLocks noChangeArrowheads="1"/>
            </p:cNvSpPr>
            <p:nvPr/>
          </p:nvSpPr>
          <p:spPr bwMode="auto">
            <a:xfrm>
              <a:off x="7596027" y="3008610"/>
              <a:ext cx="34323" cy="34323"/>
            </a:xfrm>
            <a:prstGeom prst="rect">
              <a:avLst/>
            </a:prstGeom>
            <a:grpFill/>
            <a:ln>
              <a:solidFill>
                <a:srgbClr val="002060"/>
              </a:solidFill>
            </a:ln>
            <a:extLst/>
          </p:spPr>
          <p:txBody>
            <a:bodyPr vert="horz" wrap="square" lIns="91440" tIns="45720" rIns="91440" bIns="45720" numCol="1" anchor="t" anchorCtr="0" compatLnSpc="1"/>
            <a:lstStyle/>
            <a:p>
              <a:endParaRPr lang="zh-CN" altLang="en-US"/>
            </a:p>
          </p:txBody>
        </p:sp>
        <p:sp>
          <p:nvSpPr>
            <p:cNvPr id="69" name="Rectangle 207"/>
            <p:cNvSpPr>
              <a:spLocks noChangeArrowheads="1"/>
            </p:cNvSpPr>
            <p:nvPr/>
          </p:nvSpPr>
          <p:spPr bwMode="auto">
            <a:xfrm>
              <a:off x="7680929" y="3008610"/>
              <a:ext cx="34323" cy="34323"/>
            </a:xfrm>
            <a:prstGeom prst="rect">
              <a:avLst/>
            </a:prstGeom>
            <a:grpFill/>
            <a:ln>
              <a:solidFill>
                <a:srgbClr val="002060"/>
              </a:solidFill>
            </a:ln>
            <a:extLst/>
          </p:spPr>
          <p:txBody>
            <a:bodyPr vert="horz" wrap="square" lIns="91440" tIns="45720" rIns="91440" bIns="45720" numCol="1" anchor="t" anchorCtr="0" compatLnSpc="1"/>
            <a:lstStyle/>
            <a:p>
              <a:endParaRPr lang="zh-CN" altLang="en-US"/>
            </a:p>
          </p:txBody>
        </p:sp>
        <p:sp>
          <p:nvSpPr>
            <p:cNvPr id="70" name="Rectangle 208"/>
            <p:cNvSpPr>
              <a:spLocks noChangeArrowheads="1"/>
            </p:cNvSpPr>
            <p:nvPr/>
          </p:nvSpPr>
          <p:spPr bwMode="auto">
            <a:xfrm>
              <a:off x="7765832" y="3008610"/>
              <a:ext cx="34323" cy="34323"/>
            </a:xfrm>
            <a:prstGeom prst="rect">
              <a:avLst/>
            </a:prstGeom>
            <a:grpFill/>
            <a:ln>
              <a:solidFill>
                <a:srgbClr val="002060"/>
              </a:solidFill>
            </a:ln>
            <a:extLst/>
          </p:spPr>
          <p:txBody>
            <a:bodyPr vert="horz" wrap="square" lIns="91440" tIns="45720" rIns="91440" bIns="45720" numCol="1" anchor="t" anchorCtr="0" compatLnSpc="1"/>
            <a:lstStyle/>
            <a:p>
              <a:endParaRPr lang="zh-CN" altLang="en-US"/>
            </a:p>
          </p:txBody>
        </p:sp>
        <p:sp>
          <p:nvSpPr>
            <p:cNvPr id="71" name="Rectangle 209"/>
            <p:cNvSpPr>
              <a:spLocks noChangeArrowheads="1"/>
            </p:cNvSpPr>
            <p:nvPr/>
          </p:nvSpPr>
          <p:spPr bwMode="auto">
            <a:xfrm>
              <a:off x="7596027" y="3077254"/>
              <a:ext cx="34323" cy="34323"/>
            </a:xfrm>
            <a:prstGeom prst="rect">
              <a:avLst/>
            </a:prstGeom>
            <a:grpFill/>
            <a:ln>
              <a:solidFill>
                <a:srgbClr val="002060"/>
              </a:solidFill>
            </a:ln>
            <a:extLst/>
          </p:spPr>
          <p:txBody>
            <a:bodyPr vert="horz" wrap="square" lIns="91440" tIns="45720" rIns="91440" bIns="45720" numCol="1" anchor="t" anchorCtr="0" compatLnSpc="1"/>
            <a:lstStyle/>
            <a:p>
              <a:endParaRPr lang="zh-CN" altLang="en-US"/>
            </a:p>
          </p:txBody>
        </p:sp>
        <p:sp>
          <p:nvSpPr>
            <p:cNvPr id="72" name="Rectangle 210"/>
            <p:cNvSpPr>
              <a:spLocks noChangeArrowheads="1"/>
            </p:cNvSpPr>
            <p:nvPr/>
          </p:nvSpPr>
          <p:spPr bwMode="auto">
            <a:xfrm>
              <a:off x="7680929" y="3077254"/>
              <a:ext cx="34323" cy="34323"/>
            </a:xfrm>
            <a:prstGeom prst="rect">
              <a:avLst/>
            </a:prstGeom>
            <a:grpFill/>
            <a:ln>
              <a:solidFill>
                <a:srgbClr val="002060"/>
              </a:solidFill>
            </a:ln>
            <a:extLst/>
          </p:spPr>
          <p:txBody>
            <a:bodyPr vert="horz" wrap="square" lIns="91440" tIns="45720" rIns="91440" bIns="45720" numCol="1" anchor="t" anchorCtr="0" compatLnSpc="1"/>
            <a:lstStyle/>
            <a:p>
              <a:endParaRPr lang="zh-CN" altLang="en-US"/>
            </a:p>
          </p:txBody>
        </p:sp>
        <p:sp>
          <p:nvSpPr>
            <p:cNvPr id="73" name="Rectangle 211"/>
            <p:cNvSpPr>
              <a:spLocks noChangeArrowheads="1"/>
            </p:cNvSpPr>
            <p:nvPr/>
          </p:nvSpPr>
          <p:spPr bwMode="auto">
            <a:xfrm>
              <a:off x="7765832" y="3077254"/>
              <a:ext cx="34323" cy="34323"/>
            </a:xfrm>
            <a:prstGeom prst="rect">
              <a:avLst/>
            </a:prstGeom>
            <a:grpFill/>
            <a:ln>
              <a:solidFill>
                <a:srgbClr val="002060"/>
              </a:solidFill>
            </a:ln>
            <a:extLst/>
          </p:spPr>
          <p:txBody>
            <a:bodyPr vert="horz" wrap="square" lIns="91440" tIns="45720" rIns="91440" bIns="45720" numCol="1" anchor="t" anchorCtr="0" compatLnSpc="1"/>
            <a:lstStyle/>
            <a:p>
              <a:endParaRPr lang="zh-CN" altLang="en-US"/>
            </a:p>
          </p:txBody>
        </p:sp>
      </p:grpSp>
      <p:sp>
        <p:nvSpPr>
          <p:cNvPr id="74" name="Freeform 176"/>
          <p:cNvSpPr>
            <a:spLocks noEditPoints="1"/>
          </p:cNvSpPr>
          <p:nvPr/>
        </p:nvSpPr>
        <p:spPr bwMode="auto">
          <a:xfrm>
            <a:off x="1028673" y="3475810"/>
            <a:ext cx="375920" cy="375920"/>
          </a:xfrm>
          <a:custGeom>
            <a:avLst/>
            <a:gdLst>
              <a:gd name="T0" fmla="*/ 175 w 208"/>
              <a:gd name="T1" fmla="*/ 132 h 208"/>
              <a:gd name="T2" fmla="*/ 175 w 208"/>
              <a:gd name="T3" fmla="*/ 99 h 208"/>
              <a:gd name="T4" fmla="*/ 109 w 208"/>
              <a:gd name="T5" fmla="*/ 99 h 208"/>
              <a:gd name="T6" fmla="*/ 109 w 208"/>
              <a:gd name="T7" fmla="*/ 76 h 208"/>
              <a:gd name="T8" fmla="*/ 142 w 208"/>
              <a:gd name="T9" fmla="*/ 76 h 208"/>
              <a:gd name="T10" fmla="*/ 142 w 208"/>
              <a:gd name="T11" fmla="*/ 0 h 208"/>
              <a:gd name="T12" fmla="*/ 66 w 208"/>
              <a:gd name="T13" fmla="*/ 0 h 208"/>
              <a:gd name="T14" fmla="*/ 66 w 208"/>
              <a:gd name="T15" fmla="*/ 76 h 208"/>
              <a:gd name="T16" fmla="*/ 99 w 208"/>
              <a:gd name="T17" fmla="*/ 76 h 208"/>
              <a:gd name="T18" fmla="*/ 99 w 208"/>
              <a:gd name="T19" fmla="*/ 99 h 208"/>
              <a:gd name="T20" fmla="*/ 33 w 208"/>
              <a:gd name="T21" fmla="*/ 99 h 208"/>
              <a:gd name="T22" fmla="*/ 33 w 208"/>
              <a:gd name="T23" fmla="*/ 132 h 208"/>
              <a:gd name="T24" fmla="*/ 0 w 208"/>
              <a:gd name="T25" fmla="*/ 132 h 208"/>
              <a:gd name="T26" fmla="*/ 0 w 208"/>
              <a:gd name="T27" fmla="*/ 208 h 208"/>
              <a:gd name="T28" fmla="*/ 76 w 208"/>
              <a:gd name="T29" fmla="*/ 208 h 208"/>
              <a:gd name="T30" fmla="*/ 76 w 208"/>
              <a:gd name="T31" fmla="*/ 132 h 208"/>
              <a:gd name="T32" fmla="*/ 42 w 208"/>
              <a:gd name="T33" fmla="*/ 132 h 208"/>
              <a:gd name="T34" fmla="*/ 42 w 208"/>
              <a:gd name="T35" fmla="*/ 109 h 208"/>
              <a:gd name="T36" fmla="*/ 166 w 208"/>
              <a:gd name="T37" fmla="*/ 109 h 208"/>
              <a:gd name="T38" fmla="*/ 166 w 208"/>
              <a:gd name="T39" fmla="*/ 132 h 208"/>
              <a:gd name="T40" fmla="*/ 132 w 208"/>
              <a:gd name="T41" fmla="*/ 132 h 208"/>
              <a:gd name="T42" fmla="*/ 132 w 208"/>
              <a:gd name="T43" fmla="*/ 208 h 208"/>
              <a:gd name="T44" fmla="*/ 208 w 208"/>
              <a:gd name="T45" fmla="*/ 208 h 208"/>
              <a:gd name="T46" fmla="*/ 208 w 208"/>
              <a:gd name="T47" fmla="*/ 132 h 208"/>
              <a:gd name="T48" fmla="*/ 175 w 208"/>
              <a:gd name="T49" fmla="*/ 132 h 208"/>
              <a:gd name="T50" fmla="*/ 76 w 208"/>
              <a:gd name="T51" fmla="*/ 9 h 208"/>
              <a:gd name="T52" fmla="*/ 132 w 208"/>
              <a:gd name="T53" fmla="*/ 9 h 208"/>
              <a:gd name="T54" fmla="*/ 132 w 208"/>
              <a:gd name="T55" fmla="*/ 66 h 208"/>
              <a:gd name="T56" fmla="*/ 76 w 208"/>
              <a:gd name="T57" fmla="*/ 66 h 208"/>
              <a:gd name="T58" fmla="*/ 76 w 208"/>
              <a:gd name="T59" fmla="*/ 9 h 208"/>
              <a:gd name="T60" fmla="*/ 66 w 208"/>
              <a:gd name="T61" fmla="*/ 199 h 208"/>
              <a:gd name="T62" fmla="*/ 9 w 208"/>
              <a:gd name="T63" fmla="*/ 199 h 208"/>
              <a:gd name="T64" fmla="*/ 9 w 208"/>
              <a:gd name="T65" fmla="*/ 142 h 208"/>
              <a:gd name="T66" fmla="*/ 66 w 208"/>
              <a:gd name="T67" fmla="*/ 142 h 208"/>
              <a:gd name="T68" fmla="*/ 66 w 208"/>
              <a:gd name="T69" fmla="*/ 199 h 208"/>
              <a:gd name="T70" fmla="*/ 199 w 208"/>
              <a:gd name="T71" fmla="*/ 199 h 208"/>
              <a:gd name="T72" fmla="*/ 142 w 208"/>
              <a:gd name="T73" fmla="*/ 199 h 208"/>
              <a:gd name="T74" fmla="*/ 142 w 208"/>
              <a:gd name="T75" fmla="*/ 142 h 208"/>
              <a:gd name="T76" fmla="*/ 199 w 208"/>
              <a:gd name="T77" fmla="*/ 142 h 208"/>
              <a:gd name="T78" fmla="*/ 199 w 208"/>
              <a:gd name="T79" fmla="*/ 199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08" h="208">
                <a:moveTo>
                  <a:pt x="175" y="132"/>
                </a:moveTo>
                <a:lnTo>
                  <a:pt x="175" y="99"/>
                </a:lnTo>
                <a:lnTo>
                  <a:pt x="109" y="99"/>
                </a:lnTo>
                <a:lnTo>
                  <a:pt x="109" y="76"/>
                </a:lnTo>
                <a:lnTo>
                  <a:pt x="142" y="76"/>
                </a:lnTo>
                <a:lnTo>
                  <a:pt x="142" y="0"/>
                </a:lnTo>
                <a:lnTo>
                  <a:pt x="66" y="0"/>
                </a:lnTo>
                <a:lnTo>
                  <a:pt x="66" y="76"/>
                </a:lnTo>
                <a:lnTo>
                  <a:pt x="99" y="76"/>
                </a:lnTo>
                <a:lnTo>
                  <a:pt x="99" y="99"/>
                </a:lnTo>
                <a:lnTo>
                  <a:pt x="33" y="99"/>
                </a:lnTo>
                <a:lnTo>
                  <a:pt x="33" y="132"/>
                </a:lnTo>
                <a:lnTo>
                  <a:pt x="0" y="132"/>
                </a:lnTo>
                <a:lnTo>
                  <a:pt x="0" y="208"/>
                </a:lnTo>
                <a:lnTo>
                  <a:pt x="76" y="208"/>
                </a:lnTo>
                <a:lnTo>
                  <a:pt x="76" y="132"/>
                </a:lnTo>
                <a:lnTo>
                  <a:pt x="42" y="132"/>
                </a:lnTo>
                <a:lnTo>
                  <a:pt x="42" y="109"/>
                </a:lnTo>
                <a:lnTo>
                  <a:pt x="166" y="109"/>
                </a:lnTo>
                <a:lnTo>
                  <a:pt x="166" y="132"/>
                </a:lnTo>
                <a:lnTo>
                  <a:pt x="132" y="132"/>
                </a:lnTo>
                <a:lnTo>
                  <a:pt x="132" y="208"/>
                </a:lnTo>
                <a:lnTo>
                  <a:pt x="208" y="208"/>
                </a:lnTo>
                <a:lnTo>
                  <a:pt x="208" y="132"/>
                </a:lnTo>
                <a:lnTo>
                  <a:pt x="175" y="132"/>
                </a:lnTo>
                <a:close/>
                <a:moveTo>
                  <a:pt x="76" y="9"/>
                </a:moveTo>
                <a:lnTo>
                  <a:pt x="132" y="9"/>
                </a:lnTo>
                <a:lnTo>
                  <a:pt x="132" y="66"/>
                </a:lnTo>
                <a:lnTo>
                  <a:pt x="76" y="66"/>
                </a:lnTo>
                <a:lnTo>
                  <a:pt x="76" y="9"/>
                </a:lnTo>
                <a:close/>
                <a:moveTo>
                  <a:pt x="66" y="199"/>
                </a:moveTo>
                <a:lnTo>
                  <a:pt x="9" y="199"/>
                </a:lnTo>
                <a:lnTo>
                  <a:pt x="9" y="142"/>
                </a:lnTo>
                <a:lnTo>
                  <a:pt x="66" y="142"/>
                </a:lnTo>
                <a:lnTo>
                  <a:pt x="66" y="199"/>
                </a:lnTo>
                <a:close/>
                <a:moveTo>
                  <a:pt x="199" y="199"/>
                </a:moveTo>
                <a:lnTo>
                  <a:pt x="142" y="199"/>
                </a:lnTo>
                <a:lnTo>
                  <a:pt x="142" y="142"/>
                </a:lnTo>
                <a:lnTo>
                  <a:pt x="199" y="142"/>
                </a:lnTo>
                <a:lnTo>
                  <a:pt x="199" y="199"/>
                </a:lnTo>
                <a:close/>
              </a:path>
            </a:pathLst>
          </a:custGeom>
          <a:solidFill>
            <a:schemeClr val="tx1"/>
          </a:solidFill>
          <a:ln>
            <a:solidFill>
              <a:srgbClr val="002060"/>
            </a:solidFill>
          </a:ln>
          <a:extLst/>
        </p:spPr>
        <p:txBody>
          <a:bodyPr vert="horz" wrap="square" lIns="91440" tIns="45720" rIns="91440" bIns="45720" numCol="1" anchor="t" anchorCtr="0" compatLnSpc="1"/>
          <a:lstStyle/>
          <a:p>
            <a:endParaRPr lang="zh-CN" altLang="en-US"/>
          </a:p>
        </p:txBody>
      </p:sp>
      <p:sp>
        <p:nvSpPr>
          <p:cNvPr id="75" name="Freeform 24"/>
          <p:cNvSpPr>
            <a:spLocks noEditPoints="1"/>
          </p:cNvSpPr>
          <p:nvPr/>
        </p:nvSpPr>
        <p:spPr bwMode="auto">
          <a:xfrm>
            <a:off x="4265116" y="3475810"/>
            <a:ext cx="345401" cy="395018"/>
          </a:xfrm>
          <a:custGeom>
            <a:avLst/>
            <a:gdLst>
              <a:gd name="T0" fmla="*/ 50 w 84"/>
              <a:gd name="T1" fmla="*/ 92 h 96"/>
              <a:gd name="T2" fmla="*/ 57 w 84"/>
              <a:gd name="T3" fmla="*/ 81 h 96"/>
              <a:gd name="T4" fmla="*/ 56 w 84"/>
              <a:gd name="T5" fmla="*/ 75 h 96"/>
              <a:gd name="T6" fmla="*/ 43 w 84"/>
              <a:gd name="T7" fmla="*/ 63 h 96"/>
              <a:gd name="T8" fmla="*/ 38 w 84"/>
              <a:gd name="T9" fmla="*/ 62 h 96"/>
              <a:gd name="T10" fmla="*/ 30 w 84"/>
              <a:gd name="T11" fmla="*/ 67 h 96"/>
              <a:gd name="T12" fmla="*/ 17 w 84"/>
              <a:gd name="T13" fmla="*/ 35 h 96"/>
              <a:gd name="T14" fmla="*/ 26 w 84"/>
              <a:gd name="T15" fmla="*/ 31 h 96"/>
              <a:gd name="T16" fmla="*/ 27 w 84"/>
              <a:gd name="T17" fmla="*/ 25 h 96"/>
              <a:gd name="T18" fmla="*/ 22 w 84"/>
              <a:gd name="T19" fmla="*/ 8 h 96"/>
              <a:gd name="T20" fmla="*/ 18 w 84"/>
              <a:gd name="T21" fmla="*/ 4 h 96"/>
              <a:gd name="T22" fmla="*/ 4 w 84"/>
              <a:gd name="T23" fmla="*/ 6 h 96"/>
              <a:gd name="T24" fmla="*/ 0 w 84"/>
              <a:gd name="T25" fmla="*/ 10 h 96"/>
              <a:gd name="T26" fmla="*/ 43 w 84"/>
              <a:gd name="T27" fmla="*/ 94 h 96"/>
              <a:gd name="T28" fmla="*/ 50 w 84"/>
              <a:gd name="T29" fmla="*/ 92 h 96"/>
              <a:gd name="T30" fmla="*/ 45 w 84"/>
              <a:gd name="T31" fmla="*/ 53 h 96"/>
              <a:gd name="T32" fmla="*/ 32 w 84"/>
              <a:gd name="T33" fmla="*/ 53 h 96"/>
              <a:gd name="T34" fmla="*/ 32 w 84"/>
              <a:gd name="T35" fmla="*/ 50 h 96"/>
              <a:gd name="T36" fmla="*/ 40 w 84"/>
              <a:gd name="T37" fmla="*/ 38 h 96"/>
              <a:gd name="T38" fmla="*/ 42 w 84"/>
              <a:gd name="T39" fmla="*/ 32 h 96"/>
              <a:gd name="T40" fmla="*/ 41 w 84"/>
              <a:gd name="T41" fmla="*/ 30 h 96"/>
              <a:gd name="T42" fmla="*/ 40 w 84"/>
              <a:gd name="T43" fmla="*/ 31 h 96"/>
              <a:gd name="T44" fmla="*/ 39 w 84"/>
              <a:gd name="T45" fmla="*/ 36 h 96"/>
              <a:gd name="T46" fmla="*/ 34 w 84"/>
              <a:gd name="T47" fmla="*/ 36 h 96"/>
              <a:gd name="T48" fmla="*/ 34 w 84"/>
              <a:gd name="T49" fmla="*/ 31 h 96"/>
              <a:gd name="T50" fmla="*/ 42 w 84"/>
              <a:gd name="T51" fmla="*/ 26 h 96"/>
              <a:gd name="T52" fmla="*/ 47 w 84"/>
              <a:gd name="T53" fmla="*/ 28 h 96"/>
              <a:gd name="T54" fmla="*/ 47 w 84"/>
              <a:gd name="T55" fmla="*/ 34 h 96"/>
              <a:gd name="T56" fmla="*/ 47 w 84"/>
              <a:gd name="T57" fmla="*/ 37 h 96"/>
              <a:gd name="T58" fmla="*/ 38 w 84"/>
              <a:gd name="T59" fmla="*/ 50 h 96"/>
              <a:gd name="T60" fmla="*/ 46 w 84"/>
              <a:gd name="T61" fmla="*/ 50 h 96"/>
              <a:gd name="T62" fmla="*/ 45 w 84"/>
              <a:gd name="T63" fmla="*/ 53 h 96"/>
              <a:gd name="T64" fmla="*/ 63 w 84"/>
              <a:gd name="T65" fmla="*/ 50 h 96"/>
              <a:gd name="T66" fmla="*/ 60 w 84"/>
              <a:gd name="T67" fmla="*/ 50 h 96"/>
              <a:gd name="T68" fmla="*/ 60 w 84"/>
              <a:gd name="T69" fmla="*/ 53 h 96"/>
              <a:gd name="T70" fmla="*/ 54 w 84"/>
              <a:gd name="T71" fmla="*/ 53 h 96"/>
              <a:gd name="T72" fmla="*/ 54 w 84"/>
              <a:gd name="T73" fmla="*/ 50 h 96"/>
              <a:gd name="T74" fmla="*/ 46 w 84"/>
              <a:gd name="T75" fmla="*/ 50 h 96"/>
              <a:gd name="T76" fmla="*/ 47 w 84"/>
              <a:gd name="T77" fmla="*/ 46 h 96"/>
              <a:gd name="T78" fmla="*/ 55 w 84"/>
              <a:gd name="T79" fmla="*/ 26 h 96"/>
              <a:gd name="T80" fmla="*/ 63 w 84"/>
              <a:gd name="T81" fmla="*/ 26 h 96"/>
              <a:gd name="T82" fmla="*/ 61 w 84"/>
              <a:gd name="T83" fmla="*/ 46 h 96"/>
              <a:gd name="T84" fmla="*/ 63 w 84"/>
              <a:gd name="T85" fmla="*/ 46 h 96"/>
              <a:gd name="T86" fmla="*/ 63 w 84"/>
              <a:gd name="T87" fmla="*/ 50 h 96"/>
              <a:gd name="T88" fmla="*/ 55 w 84"/>
              <a:gd name="T89" fmla="*/ 46 h 96"/>
              <a:gd name="T90" fmla="*/ 52 w 84"/>
              <a:gd name="T91" fmla="*/ 46 h 96"/>
              <a:gd name="T92" fmla="*/ 56 w 84"/>
              <a:gd name="T93" fmla="*/ 35 h 96"/>
              <a:gd name="T94" fmla="*/ 55 w 84"/>
              <a:gd name="T95" fmla="*/ 46 h 96"/>
              <a:gd name="T96" fmla="*/ 43 w 84"/>
              <a:gd name="T97" fmla="*/ 0 h 96"/>
              <a:gd name="T98" fmla="*/ 72 w 84"/>
              <a:gd name="T99" fmla="*/ 12 h 96"/>
              <a:gd name="T100" fmla="*/ 84 w 84"/>
              <a:gd name="T101" fmla="*/ 41 h 96"/>
              <a:gd name="T102" fmla="*/ 72 w 84"/>
              <a:gd name="T103" fmla="*/ 71 h 96"/>
              <a:gd name="T104" fmla="*/ 65 w 84"/>
              <a:gd name="T105" fmla="*/ 76 h 96"/>
              <a:gd name="T106" fmla="*/ 63 w 84"/>
              <a:gd name="T107" fmla="*/ 73 h 96"/>
              <a:gd name="T108" fmla="*/ 59 w 84"/>
              <a:gd name="T109" fmla="*/ 69 h 96"/>
              <a:gd name="T110" fmla="*/ 66 w 84"/>
              <a:gd name="T111" fmla="*/ 64 h 96"/>
              <a:gd name="T112" fmla="*/ 75 w 84"/>
              <a:gd name="T113" fmla="*/ 41 h 96"/>
              <a:gd name="T114" fmla="*/ 66 w 84"/>
              <a:gd name="T115" fmla="*/ 19 h 96"/>
              <a:gd name="T116" fmla="*/ 43 w 84"/>
              <a:gd name="T117" fmla="*/ 10 h 96"/>
              <a:gd name="T118" fmla="*/ 31 w 84"/>
              <a:gd name="T119" fmla="*/ 12 h 96"/>
              <a:gd name="T120" fmla="*/ 29 w 84"/>
              <a:gd name="T121" fmla="*/ 6 h 96"/>
              <a:gd name="T122" fmla="*/ 28 w 84"/>
              <a:gd name="T123" fmla="*/ 3 h 96"/>
              <a:gd name="T124" fmla="*/ 43 w 84"/>
              <a:gd name="T125" fmla="*/ 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84" h="96">
                <a:moveTo>
                  <a:pt x="50" y="92"/>
                </a:moveTo>
                <a:cubicBezTo>
                  <a:pt x="52" y="88"/>
                  <a:pt x="55" y="84"/>
                  <a:pt x="57" y="81"/>
                </a:cubicBezTo>
                <a:cubicBezTo>
                  <a:pt x="58" y="79"/>
                  <a:pt x="58" y="77"/>
                  <a:pt x="56" y="75"/>
                </a:cubicBezTo>
                <a:cubicBezTo>
                  <a:pt x="52" y="71"/>
                  <a:pt x="48" y="67"/>
                  <a:pt x="43" y="63"/>
                </a:cubicBezTo>
                <a:cubicBezTo>
                  <a:pt x="41" y="61"/>
                  <a:pt x="40" y="61"/>
                  <a:pt x="38" y="62"/>
                </a:cubicBezTo>
                <a:cubicBezTo>
                  <a:pt x="35" y="63"/>
                  <a:pt x="33" y="65"/>
                  <a:pt x="30" y="67"/>
                </a:cubicBezTo>
                <a:cubicBezTo>
                  <a:pt x="21" y="53"/>
                  <a:pt x="19" y="45"/>
                  <a:pt x="17" y="35"/>
                </a:cubicBezTo>
                <a:cubicBezTo>
                  <a:pt x="20" y="34"/>
                  <a:pt x="23" y="32"/>
                  <a:pt x="26" y="31"/>
                </a:cubicBezTo>
                <a:cubicBezTo>
                  <a:pt x="27" y="30"/>
                  <a:pt x="28" y="28"/>
                  <a:pt x="27" y="25"/>
                </a:cubicBezTo>
                <a:cubicBezTo>
                  <a:pt x="26" y="20"/>
                  <a:pt x="24" y="14"/>
                  <a:pt x="22" y="8"/>
                </a:cubicBezTo>
                <a:cubicBezTo>
                  <a:pt x="22" y="6"/>
                  <a:pt x="20" y="4"/>
                  <a:pt x="18" y="4"/>
                </a:cubicBezTo>
                <a:cubicBezTo>
                  <a:pt x="14" y="5"/>
                  <a:pt x="9" y="5"/>
                  <a:pt x="4" y="6"/>
                </a:cubicBezTo>
                <a:cubicBezTo>
                  <a:pt x="0" y="6"/>
                  <a:pt x="0" y="7"/>
                  <a:pt x="0" y="10"/>
                </a:cubicBezTo>
                <a:cubicBezTo>
                  <a:pt x="1" y="46"/>
                  <a:pt x="15" y="78"/>
                  <a:pt x="43" y="94"/>
                </a:cubicBezTo>
                <a:cubicBezTo>
                  <a:pt x="46" y="96"/>
                  <a:pt x="47" y="96"/>
                  <a:pt x="50" y="92"/>
                </a:cubicBezTo>
                <a:close/>
                <a:moveTo>
                  <a:pt x="45" y="53"/>
                </a:moveTo>
                <a:cubicBezTo>
                  <a:pt x="32" y="53"/>
                  <a:pt x="32" y="53"/>
                  <a:pt x="32" y="53"/>
                </a:cubicBezTo>
                <a:cubicBezTo>
                  <a:pt x="32" y="50"/>
                  <a:pt x="32" y="50"/>
                  <a:pt x="32" y="50"/>
                </a:cubicBezTo>
                <a:cubicBezTo>
                  <a:pt x="40" y="38"/>
                  <a:pt x="40" y="38"/>
                  <a:pt x="40" y="38"/>
                </a:cubicBezTo>
                <a:cubicBezTo>
                  <a:pt x="41" y="36"/>
                  <a:pt x="42" y="34"/>
                  <a:pt x="42" y="32"/>
                </a:cubicBezTo>
                <a:cubicBezTo>
                  <a:pt x="42" y="31"/>
                  <a:pt x="42" y="30"/>
                  <a:pt x="41" y="30"/>
                </a:cubicBezTo>
                <a:cubicBezTo>
                  <a:pt x="40" y="30"/>
                  <a:pt x="40" y="31"/>
                  <a:pt x="40" y="31"/>
                </a:cubicBezTo>
                <a:cubicBezTo>
                  <a:pt x="39" y="36"/>
                  <a:pt x="39" y="36"/>
                  <a:pt x="39" y="36"/>
                </a:cubicBezTo>
                <a:cubicBezTo>
                  <a:pt x="34" y="36"/>
                  <a:pt x="34" y="36"/>
                  <a:pt x="34" y="36"/>
                </a:cubicBezTo>
                <a:cubicBezTo>
                  <a:pt x="34" y="31"/>
                  <a:pt x="34" y="31"/>
                  <a:pt x="34" y="31"/>
                </a:cubicBezTo>
                <a:cubicBezTo>
                  <a:pt x="35" y="28"/>
                  <a:pt x="37" y="26"/>
                  <a:pt x="42" y="26"/>
                </a:cubicBezTo>
                <a:cubicBezTo>
                  <a:pt x="44" y="26"/>
                  <a:pt x="46" y="27"/>
                  <a:pt x="47" y="28"/>
                </a:cubicBezTo>
                <a:cubicBezTo>
                  <a:pt x="48" y="29"/>
                  <a:pt x="48" y="31"/>
                  <a:pt x="47" y="34"/>
                </a:cubicBezTo>
                <a:cubicBezTo>
                  <a:pt x="47" y="35"/>
                  <a:pt x="47" y="36"/>
                  <a:pt x="47" y="37"/>
                </a:cubicBezTo>
                <a:cubicBezTo>
                  <a:pt x="38" y="50"/>
                  <a:pt x="38" y="50"/>
                  <a:pt x="38" y="50"/>
                </a:cubicBezTo>
                <a:cubicBezTo>
                  <a:pt x="46" y="50"/>
                  <a:pt x="46" y="50"/>
                  <a:pt x="46" y="50"/>
                </a:cubicBezTo>
                <a:cubicBezTo>
                  <a:pt x="45" y="53"/>
                  <a:pt x="45" y="53"/>
                  <a:pt x="45" y="53"/>
                </a:cubicBezTo>
                <a:close/>
                <a:moveTo>
                  <a:pt x="63" y="50"/>
                </a:moveTo>
                <a:cubicBezTo>
                  <a:pt x="60" y="50"/>
                  <a:pt x="60" y="50"/>
                  <a:pt x="60" y="50"/>
                </a:cubicBezTo>
                <a:cubicBezTo>
                  <a:pt x="60" y="53"/>
                  <a:pt x="60" y="53"/>
                  <a:pt x="60" y="53"/>
                </a:cubicBezTo>
                <a:cubicBezTo>
                  <a:pt x="54" y="53"/>
                  <a:pt x="54" y="53"/>
                  <a:pt x="54" y="53"/>
                </a:cubicBezTo>
                <a:cubicBezTo>
                  <a:pt x="54" y="50"/>
                  <a:pt x="54" y="50"/>
                  <a:pt x="54" y="50"/>
                </a:cubicBezTo>
                <a:cubicBezTo>
                  <a:pt x="46" y="50"/>
                  <a:pt x="46" y="50"/>
                  <a:pt x="46" y="50"/>
                </a:cubicBezTo>
                <a:cubicBezTo>
                  <a:pt x="47" y="46"/>
                  <a:pt x="47" y="46"/>
                  <a:pt x="47" y="46"/>
                </a:cubicBezTo>
                <a:cubicBezTo>
                  <a:pt x="55" y="26"/>
                  <a:pt x="55" y="26"/>
                  <a:pt x="55" y="26"/>
                </a:cubicBezTo>
                <a:cubicBezTo>
                  <a:pt x="63" y="26"/>
                  <a:pt x="63" y="26"/>
                  <a:pt x="63" y="26"/>
                </a:cubicBezTo>
                <a:cubicBezTo>
                  <a:pt x="61" y="46"/>
                  <a:pt x="61" y="46"/>
                  <a:pt x="61" y="46"/>
                </a:cubicBezTo>
                <a:cubicBezTo>
                  <a:pt x="63" y="46"/>
                  <a:pt x="63" y="46"/>
                  <a:pt x="63" y="46"/>
                </a:cubicBezTo>
                <a:cubicBezTo>
                  <a:pt x="63" y="50"/>
                  <a:pt x="63" y="50"/>
                  <a:pt x="63" y="50"/>
                </a:cubicBezTo>
                <a:close/>
                <a:moveTo>
                  <a:pt x="55" y="46"/>
                </a:moveTo>
                <a:cubicBezTo>
                  <a:pt x="52" y="46"/>
                  <a:pt x="52" y="46"/>
                  <a:pt x="52" y="46"/>
                </a:cubicBezTo>
                <a:cubicBezTo>
                  <a:pt x="56" y="35"/>
                  <a:pt x="56" y="35"/>
                  <a:pt x="56" y="35"/>
                </a:cubicBezTo>
                <a:cubicBezTo>
                  <a:pt x="55" y="46"/>
                  <a:pt x="55" y="46"/>
                  <a:pt x="55" y="46"/>
                </a:cubicBezTo>
                <a:close/>
                <a:moveTo>
                  <a:pt x="43" y="0"/>
                </a:moveTo>
                <a:cubicBezTo>
                  <a:pt x="54" y="0"/>
                  <a:pt x="65" y="5"/>
                  <a:pt x="72" y="12"/>
                </a:cubicBezTo>
                <a:cubicBezTo>
                  <a:pt x="80" y="20"/>
                  <a:pt x="84" y="30"/>
                  <a:pt x="84" y="41"/>
                </a:cubicBezTo>
                <a:cubicBezTo>
                  <a:pt x="84" y="53"/>
                  <a:pt x="80" y="63"/>
                  <a:pt x="72" y="71"/>
                </a:cubicBezTo>
                <a:cubicBezTo>
                  <a:pt x="70" y="73"/>
                  <a:pt x="68" y="75"/>
                  <a:pt x="65" y="76"/>
                </a:cubicBezTo>
                <a:cubicBezTo>
                  <a:pt x="65" y="75"/>
                  <a:pt x="64" y="74"/>
                  <a:pt x="63" y="73"/>
                </a:cubicBezTo>
                <a:cubicBezTo>
                  <a:pt x="59" y="69"/>
                  <a:pt x="59" y="69"/>
                  <a:pt x="59" y="69"/>
                </a:cubicBezTo>
                <a:cubicBezTo>
                  <a:pt x="61" y="68"/>
                  <a:pt x="64" y="66"/>
                  <a:pt x="66" y="64"/>
                </a:cubicBezTo>
                <a:cubicBezTo>
                  <a:pt x="71" y="58"/>
                  <a:pt x="75" y="50"/>
                  <a:pt x="75" y="41"/>
                </a:cubicBezTo>
                <a:cubicBezTo>
                  <a:pt x="75" y="33"/>
                  <a:pt x="71" y="25"/>
                  <a:pt x="66" y="19"/>
                </a:cubicBezTo>
                <a:cubicBezTo>
                  <a:pt x="60" y="13"/>
                  <a:pt x="52" y="10"/>
                  <a:pt x="43" y="10"/>
                </a:cubicBezTo>
                <a:cubicBezTo>
                  <a:pt x="39" y="10"/>
                  <a:pt x="35" y="11"/>
                  <a:pt x="31" y="12"/>
                </a:cubicBezTo>
                <a:cubicBezTo>
                  <a:pt x="29" y="6"/>
                  <a:pt x="29" y="6"/>
                  <a:pt x="29" y="6"/>
                </a:cubicBezTo>
                <a:cubicBezTo>
                  <a:pt x="29" y="5"/>
                  <a:pt x="28" y="4"/>
                  <a:pt x="28" y="3"/>
                </a:cubicBezTo>
                <a:cubicBezTo>
                  <a:pt x="33" y="1"/>
                  <a:pt x="38" y="0"/>
                  <a:pt x="43" y="0"/>
                </a:cubicBezTo>
                <a:close/>
              </a:path>
            </a:pathLst>
          </a:custGeom>
          <a:solidFill>
            <a:schemeClr val="tx1"/>
          </a:solidFill>
          <a:ln>
            <a:solidFill>
              <a:srgbClr val="002060"/>
            </a:solidFill>
          </a:ln>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cs typeface="Arial" panose="020B0604020202020204" pitchFamily="34" charset="0"/>
            </a:endParaRPr>
          </a:p>
        </p:txBody>
      </p:sp>
      <p:grpSp>
        <p:nvGrpSpPr>
          <p:cNvPr id="76" name="组合 75"/>
          <p:cNvGrpSpPr/>
          <p:nvPr/>
        </p:nvGrpSpPr>
        <p:grpSpPr>
          <a:xfrm>
            <a:off x="10609903" y="3492955"/>
            <a:ext cx="375920" cy="341630"/>
            <a:chOff x="1768462" y="1948233"/>
            <a:chExt cx="375739" cy="341417"/>
          </a:xfrm>
          <a:solidFill>
            <a:schemeClr val="tx1"/>
          </a:solidFill>
        </p:grpSpPr>
        <p:sp>
          <p:nvSpPr>
            <p:cNvPr id="77" name="Freeform 50"/>
            <p:cNvSpPr>
              <a:spLocks noEditPoints="1"/>
            </p:cNvSpPr>
            <p:nvPr/>
          </p:nvSpPr>
          <p:spPr bwMode="auto">
            <a:xfrm>
              <a:off x="1768462" y="1948233"/>
              <a:ext cx="375739" cy="341417"/>
            </a:xfrm>
            <a:custGeom>
              <a:avLst/>
              <a:gdLst>
                <a:gd name="T0" fmla="*/ 208 w 208"/>
                <a:gd name="T1" fmla="*/ 133 h 189"/>
                <a:gd name="T2" fmla="*/ 208 w 208"/>
                <a:gd name="T3" fmla="*/ 0 h 189"/>
                <a:gd name="T4" fmla="*/ 0 w 208"/>
                <a:gd name="T5" fmla="*/ 0 h 189"/>
                <a:gd name="T6" fmla="*/ 0 w 208"/>
                <a:gd name="T7" fmla="*/ 133 h 189"/>
                <a:gd name="T8" fmla="*/ 99 w 208"/>
                <a:gd name="T9" fmla="*/ 133 h 189"/>
                <a:gd name="T10" fmla="*/ 99 w 208"/>
                <a:gd name="T11" fmla="*/ 180 h 189"/>
                <a:gd name="T12" fmla="*/ 71 w 208"/>
                <a:gd name="T13" fmla="*/ 180 h 189"/>
                <a:gd name="T14" fmla="*/ 61 w 208"/>
                <a:gd name="T15" fmla="*/ 189 h 189"/>
                <a:gd name="T16" fmla="*/ 99 w 208"/>
                <a:gd name="T17" fmla="*/ 189 h 189"/>
                <a:gd name="T18" fmla="*/ 109 w 208"/>
                <a:gd name="T19" fmla="*/ 189 h 189"/>
                <a:gd name="T20" fmla="*/ 147 w 208"/>
                <a:gd name="T21" fmla="*/ 189 h 189"/>
                <a:gd name="T22" fmla="*/ 137 w 208"/>
                <a:gd name="T23" fmla="*/ 180 h 189"/>
                <a:gd name="T24" fmla="*/ 109 w 208"/>
                <a:gd name="T25" fmla="*/ 180 h 189"/>
                <a:gd name="T26" fmla="*/ 109 w 208"/>
                <a:gd name="T27" fmla="*/ 133 h 189"/>
                <a:gd name="T28" fmla="*/ 208 w 208"/>
                <a:gd name="T29" fmla="*/ 133 h 189"/>
                <a:gd name="T30" fmla="*/ 9 w 208"/>
                <a:gd name="T31" fmla="*/ 123 h 189"/>
                <a:gd name="T32" fmla="*/ 9 w 208"/>
                <a:gd name="T33" fmla="*/ 10 h 189"/>
                <a:gd name="T34" fmla="*/ 199 w 208"/>
                <a:gd name="T35" fmla="*/ 10 h 189"/>
                <a:gd name="T36" fmla="*/ 199 w 208"/>
                <a:gd name="T37" fmla="*/ 123 h 189"/>
                <a:gd name="T38" fmla="*/ 109 w 208"/>
                <a:gd name="T39" fmla="*/ 123 h 189"/>
                <a:gd name="T40" fmla="*/ 99 w 208"/>
                <a:gd name="T41" fmla="*/ 123 h 189"/>
                <a:gd name="T42" fmla="*/ 9 w 208"/>
                <a:gd name="T43" fmla="*/ 123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8" h="189">
                  <a:moveTo>
                    <a:pt x="208" y="133"/>
                  </a:moveTo>
                  <a:lnTo>
                    <a:pt x="208" y="0"/>
                  </a:lnTo>
                  <a:lnTo>
                    <a:pt x="0" y="0"/>
                  </a:lnTo>
                  <a:lnTo>
                    <a:pt x="0" y="133"/>
                  </a:lnTo>
                  <a:lnTo>
                    <a:pt x="99" y="133"/>
                  </a:lnTo>
                  <a:lnTo>
                    <a:pt x="99" y="180"/>
                  </a:lnTo>
                  <a:lnTo>
                    <a:pt x="71" y="180"/>
                  </a:lnTo>
                  <a:lnTo>
                    <a:pt x="61" y="189"/>
                  </a:lnTo>
                  <a:lnTo>
                    <a:pt x="99" y="189"/>
                  </a:lnTo>
                  <a:lnTo>
                    <a:pt x="109" y="189"/>
                  </a:lnTo>
                  <a:lnTo>
                    <a:pt x="147" y="189"/>
                  </a:lnTo>
                  <a:lnTo>
                    <a:pt x="137" y="180"/>
                  </a:lnTo>
                  <a:lnTo>
                    <a:pt x="109" y="180"/>
                  </a:lnTo>
                  <a:lnTo>
                    <a:pt x="109" y="133"/>
                  </a:lnTo>
                  <a:lnTo>
                    <a:pt x="208" y="133"/>
                  </a:lnTo>
                  <a:close/>
                  <a:moveTo>
                    <a:pt x="9" y="123"/>
                  </a:moveTo>
                  <a:lnTo>
                    <a:pt x="9" y="10"/>
                  </a:lnTo>
                  <a:lnTo>
                    <a:pt x="199" y="10"/>
                  </a:lnTo>
                  <a:lnTo>
                    <a:pt x="199" y="123"/>
                  </a:lnTo>
                  <a:lnTo>
                    <a:pt x="109" y="123"/>
                  </a:lnTo>
                  <a:lnTo>
                    <a:pt x="99" y="123"/>
                  </a:lnTo>
                  <a:lnTo>
                    <a:pt x="9" y="123"/>
                  </a:lnTo>
                  <a:close/>
                </a:path>
              </a:pathLst>
            </a:custGeom>
            <a:grpFill/>
            <a:ln>
              <a:solidFill>
                <a:srgbClr val="002060"/>
              </a:solidFill>
            </a:ln>
            <a:extLst/>
          </p:spPr>
          <p:txBody>
            <a:bodyPr vert="horz" wrap="square" lIns="91440" tIns="45720" rIns="91440" bIns="45720" numCol="1" anchor="t" anchorCtr="0" compatLnSpc="1"/>
            <a:lstStyle/>
            <a:p>
              <a:endParaRPr lang="zh-CN" altLang="en-US"/>
            </a:p>
          </p:txBody>
        </p:sp>
        <p:sp>
          <p:nvSpPr>
            <p:cNvPr id="78" name="Rectangle 51"/>
            <p:cNvSpPr>
              <a:spLocks noChangeArrowheads="1"/>
            </p:cNvSpPr>
            <p:nvPr/>
          </p:nvSpPr>
          <p:spPr bwMode="auto">
            <a:xfrm>
              <a:off x="1871429" y="2016878"/>
              <a:ext cx="34323" cy="137289"/>
            </a:xfrm>
            <a:prstGeom prst="rect">
              <a:avLst/>
            </a:prstGeom>
            <a:grpFill/>
            <a:ln>
              <a:solidFill>
                <a:srgbClr val="002060"/>
              </a:solidFill>
            </a:ln>
            <a:extLst/>
          </p:spPr>
          <p:txBody>
            <a:bodyPr vert="horz" wrap="square" lIns="91440" tIns="45720" rIns="91440" bIns="45720" numCol="1" anchor="t" anchorCtr="0" compatLnSpc="1"/>
            <a:lstStyle/>
            <a:p>
              <a:endParaRPr lang="zh-CN" altLang="en-US"/>
            </a:p>
          </p:txBody>
        </p:sp>
        <p:sp>
          <p:nvSpPr>
            <p:cNvPr id="79" name="Rectangle 52"/>
            <p:cNvSpPr>
              <a:spLocks noChangeArrowheads="1"/>
            </p:cNvSpPr>
            <p:nvPr/>
          </p:nvSpPr>
          <p:spPr bwMode="auto">
            <a:xfrm>
              <a:off x="1940074" y="2085522"/>
              <a:ext cx="34323" cy="68645"/>
            </a:xfrm>
            <a:prstGeom prst="rect">
              <a:avLst/>
            </a:prstGeom>
            <a:grpFill/>
            <a:ln>
              <a:solidFill>
                <a:srgbClr val="002060"/>
              </a:solidFill>
            </a:ln>
            <a:extLst/>
          </p:spPr>
          <p:txBody>
            <a:bodyPr vert="horz" wrap="square" lIns="91440" tIns="45720" rIns="91440" bIns="45720" numCol="1" anchor="t" anchorCtr="0" compatLnSpc="1"/>
            <a:lstStyle/>
            <a:p>
              <a:endParaRPr lang="zh-CN" altLang="en-US"/>
            </a:p>
          </p:txBody>
        </p:sp>
        <p:sp>
          <p:nvSpPr>
            <p:cNvPr id="80" name="Rectangle 53"/>
            <p:cNvSpPr>
              <a:spLocks noChangeArrowheads="1"/>
            </p:cNvSpPr>
            <p:nvPr/>
          </p:nvSpPr>
          <p:spPr bwMode="auto">
            <a:xfrm>
              <a:off x="2008718" y="2051199"/>
              <a:ext cx="32516" cy="102967"/>
            </a:xfrm>
            <a:prstGeom prst="rect">
              <a:avLst/>
            </a:prstGeom>
            <a:grpFill/>
            <a:ln>
              <a:solidFill>
                <a:srgbClr val="002060"/>
              </a:solidFill>
            </a:ln>
            <a:extLst/>
          </p:spPr>
          <p:txBody>
            <a:bodyPr vert="horz" wrap="square" lIns="91440" tIns="45720" rIns="91440" bIns="45720" numCol="1" anchor="t" anchorCtr="0" compatLnSpc="1"/>
            <a:lstStyle/>
            <a:p>
              <a:endParaRPr lang="zh-CN" altLang="en-US"/>
            </a:p>
          </p:txBody>
        </p:sp>
      </p:grpSp>
    </p:spTree>
    <p:extLst>
      <p:ext uri="{BB962C8B-B14F-4D97-AF65-F5344CB8AC3E}">
        <p14:creationId xmlns:p14="http://schemas.microsoft.com/office/powerpoint/2010/main" val="187260612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椭圆 30"/>
          <p:cNvSpPr>
            <a:spLocks noChangeArrowheads="1"/>
          </p:cNvSpPr>
          <p:nvPr/>
        </p:nvSpPr>
        <p:spPr bwMode="auto">
          <a:xfrm>
            <a:off x="10372435" y="139732"/>
            <a:ext cx="950259" cy="943194"/>
          </a:xfrm>
          <a:prstGeom prst="ellipse">
            <a:avLst/>
          </a:prstGeom>
          <a:solidFill>
            <a:srgbClr val="FFC000"/>
          </a:solidFill>
          <a:ln w="9525">
            <a:noFill/>
            <a:round/>
          </a:ln>
        </p:spPr>
        <p:txBody>
          <a:bodyPr lIns="112864" tIns="56432" rIns="112864" bIns="56432" anchor="ctr"/>
          <a:lstStyle/>
          <a:p>
            <a:pPr algn="ctr"/>
            <a:endParaRPr lang="zh-CN" altLang="en-US" sz="1400">
              <a:solidFill>
                <a:srgbClr val="FFFFFF"/>
              </a:solidFill>
              <a:latin typeface="宋体" panose="02010600030101010101" pitchFamily="2" charset="-122"/>
              <a:sym typeface="宋体" panose="02010600030101010101" pitchFamily="2" charset="-122"/>
            </a:endParaRPr>
          </a:p>
        </p:txBody>
      </p:sp>
      <p:sp>
        <p:nvSpPr>
          <p:cNvPr id="24579" name="矩形 27"/>
          <p:cNvSpPr>
            <a:spLocks noChangeArrowheads="1"/>
          </p:cNvSpPr>
          <p:nvPr/>
        </p:nvSpPr>
        <p:spPr bwMode="auto">
          <a:xfrm>
            <a:off x="10583" y="6276842"/>
            <a:ext cx="12179830" cy="574808"/>
          </a:xfrm>
          <a:prstGeom prst="rect">
            <a:avLst/>
          </a:prstGeom>
          <a:solidFill>
            <a:srgbClr val="002060"/>
          </a:solidFill>
          <a:ln w="9525">
            <a:noFill/>
            <a:miter lim="800000"/>
          </a:ln>
        </p:spPr>
        <p:txBody>
          <a:bodyPr lIns="112864" tIns="56432" rIns="112864" bIns="56432" anchor="ctr"/>
          <a:lstStyle/>
          <a:p>
            <a:pPr algn="ctr"/>
            <a:endParaRPr lang="zh-CN" altLang="en-US">
              <a:solidFill>
                <a:srgbClr val="FFFFFF"/>
              </a:solidFill>
              <a:latin typeface="宋体" panose="02010600030101010101" pitchFamily="2" charset="-122"/>
              <a:sym typeface="宋体" panose="02010600030101010101" pitchFamily="2" charset="-122"/>
            </a:endParaRPr>
          </a:p>
        </p:txBody>
      </p:sp>
      <p:sp>
        <p:nvSpPr>
          <p:cNvPr id="24580" name="矩形 28"/>
          <p:cNvSpPr>
            <a:spLocks noChangeArrowheads="1"/>
          </p:cNvSpPr>
          <p:nvPr/>
        </p:nvSpPr>
        <p:spPr bwMode="auto">
          <a:xfrm>
            <a:off x="10583" y="6264139"/>
            <a:ext cx="12179830" cy="125441"/>
          </a:xfrm>
          <a:prstGeom prst="rect">
            <a:avLst/>
          </a:prstGeom>
          <a:solidFill>
            <a:srgbClr val="595959"/>
          </a:solidFill>
          <a:ln w="9525">
            <a:noFill/>
            <a:miter lim="800000"/>
          </a:ln>
        </p:spPr>
        <p:txBody>
          <a:bodyPr lIns="112864" tIns="56432" rIns="112864" bIns="56432" anchor="ctr"/>
          <a:lstStyle/>
          <a:p>
            <a:pPr algn="ctr"/>
            <a:endParaRPr lang="zh-CN" altLang="en-US">
              <a:solidFill>
                <a:srgbClr val="FFFFFF"/>
              </a:solidFill>
              <a:latin typeface="宋体" panose="02010600030101010101" pitchFamily="2" charset="-122"/>
              <a:sym typeface="宋体" panose="02010600030101010101" pitchFamily="2" charset="-122"/>
            </a:endParaRPr>
          </a:p>
        </p:txBody>
      </p:sp>
      <p:sp>
        <p:nvSpPr>
          <p:cNvPr id="24581" name="矩形 3"/>
          <p:cNvSpPr>
            <a:spLocks noChangeArrowheads="1"/>
          </p:cNvSpPr>
          <p:nvPr/>
        </p:nvSpPr>
        <p:spPr bwMode="auto">
          <a:xfrm>
            <a:off x="10918463" y="541463"/>
            <a:ext cx="1271950" cy="431900"/>
          </a:xfrm>
          <a:prstGeom prst="rect">
            <a:avLst/>
          </a:prstGeom>
          <a:solidFill>
            <a:srgbClr val="002060"/>
          </a:solidFill>
          <a:ln w="9525">
            <a:noFill/>
            <a:miter lim="800000"/>
          </a:ln>
        </p:spPr>
        <p:txBody>
          <a:bodyPr lIns="112864" tIns="56432" rIns="112864" bIns="56432" anchor="ctr"/>
          <a:lstStyle/>
          <a:p>
            <a:pPr algn="ctr"/>
            <a:fld id="{66DD91BF-C52B-4291-9056-B8CE85F9B68D}" type="slidenum">
              <a:rPr lang="zh-CN" altLang="zh-CN" b="1">
                <a:solidFill>
                  <a:srgbClr val="FFFFFF"/>
                </a:solidFill>
                <a:ea typeface="方正兰亭细黑_GBK"/>
                <a:cs typeface="方正兰亭细黑_GBK"/>
              </a:rPr>
              <a:pPr algn="ctr"/>
              <a:t>7</a:t>
            </a:fld>
            <a:endParaRPr lang="zh-CN" altLang="zh-CN" b="1">
              <a:solidFill>
                <a:srgbClr val="FFFFFF"/>
              </a:solidFill>
              <a:ea typeface="方正兰亭细黑_GBK"/>
              <a:cs typeface="方正兰亭细黑_GBK"/>
            </a:endParaRPr>
          </a:p>
        </p:txBody>
      </p:sp>
      <p:sp>
        <p:nvSpPr>
          <p:cNvPr id="24582" name="矩形 4"/>
          <p:cNvSpPr>
            <a:spLocks noChangeArrowheads="1"/>
          </p:cNvSpPr>
          <p:nvPr/>
        </p:nvSpPr>
        <p:spPr bwMode="auto">
          <a:xfrm>
            <a:off x="10810527" y="541463"/>
            <a:ext cx="74074" cy="431900"/>
          </a:xfrm>
          <a:prstGeom prst="rect">
            <a:avLst/>
          </a:prstGeom>
          <a:solidFill>
            <a:srgbClr val="002060"/>
          </a:solidFill>
          <a:ln w="9525">
            <a:noFill/>
            <a:miter lim="800000"/>
          </a:ln>
        </p:spPr>
        <p:txBody>
          <a:bodyPr lIns="112864" tIns="56432" rIns="112864" bIns="56432" anchor="ctr"/>
          <a:lstStyle/>
          <a:p>
            <a:pPr algn="ctr"/>
            <a:endParaRPr lang="zh-CN" altLang="zh-CN">
              <a:solidFill>
                <a:srgbClr val="FFFFFF"/>
              </a:solidFill>
              <a:ea typeface="方正兰亭细黑_GBK"/>
              <a:cs typeface="方正兰亭细黑_GBK"/>
            </a:endParaRPr>
          </a:p>
        </p:txBody>
      </p:sp>
      <p:sp>
        <p:nvSpPr>
          <p:cNvPr id="24583" name="矩形 5"/>
          <p:cNvSpPr>
            <a:spLocks noChangeArrowheads="1"/>
          </p:cNvSpPr>
          <p:nvPr/>
        </p:nvSpPr>
        <p:spPr bwMode="auto">
          <a:xfrm>
            <a:off x="10711057" y="744711"/>
            <a:ext cx="63492" cy="225478"/>
          </a:xfrm>
          <a:prstGeom prst="rect">
            <a:avLst/>
          </a:prstGeom>
          <a:solidFill>
            <a:srgbClr val="002060"/>
          </a:solidFill>
          <a:ln w="9525">
            <a:noFill/>
            <a:miter lim="800000"/>
          </a:ln>
        </p:spPr>
        <p:txBody>
          <a:bodyPr lIns="112864" tIns="56432" rIns="112864" bIns="56432" anchor="ctr"/>
          <a:lstStyle/>
          <a:p>
            <a:pPr algn="ctr"/>
            <a:endParaRPr lang="zh-CN" altLang="zh-CN">
              <a:solidFill>
                <a:srgbClr val="FFFFFF"/>
              </a:solidFill>
              <a:ea typeface="方正兰亭细黑_GBK"/>
              <a:cs typeface="方正兰亭细黑_GBK"/>
            </a:endParaRPr>
          </a:p>
        </p:txBody>
      </p:sp>
      <p:grpSp>
        <p:nvGrpSpPr>
          <p:cNvPr id="2" name="Group 5"/>
          <p:cNvGrpSpPr/>
          <p:nvPr/>
        </p:nvGrpSpPr>
        <p:grpSpPr bwMode="auto">
          <a:xfrm>
            <a:off x="546030" y="-134968"/>
            <a:ext cx="9160773" cy="1165399"/>
            <a:chOff x="73029" y="20672"/>
            <a:chExt cx="7173967" cy="1217711"/>
          </a:xfrm>
        </p:grpSpPr>
        <p:grpSp>
          <p:nvGrpSpPr>
            <p:cNvPr id="3" name="Group 6"/>
            <p:cNvGrpSpPr/>
            <p:nvPr/>
          </p:nvGrpSpPr>
          <p:grpSpPr bwMode="auto">
            <a:xfrm>
              <a:off x="73029" y="20672"/>
              <a:ext cx="2429623" cy="1217711"/>
              <a:chOff x="73029" y="20672"/>
              <a:chExt cx="2429623" cy="1217711"/>
            </a:xfrm>
          </p:grpSpPr>
          <p:sp>
            <p:nvSpPr>
              <p:cNvPr id="24604" name="椭圆 30"/>
              <p:cNvSpPr>
                <a:spLocks noChangeArrowheads="1"/>
              </p:cNvSpPr>
              <p:nvPr/>
            </p:nvSpPr>
            <p:spPr bwMode="auto">
              <a:xfrm>
                <a:off x="73029" y="639218"/>
                <a:ext cx="620731" cy="599165"/>
              </a:xfrm>
              <a:prstGeom prst="ellipse">
                <a:avLst/>
              </a:prstGeom>
              <a:solidFill>
                <a:srgbClr val="FFC000"/>
              </a:solidFill>
              <a:ln w="9525">
                <a:noFill/>
                <a:round/>
              </a:ln>
            </p:spPr>
            <p:txBody>
              <a:bodyPr anchor="ctr"/>
              <a:lstStyle/>
              <a:p>
                <a:pPr algn="ctr"/>
                <a:endParaRPr lang="zh-CN" altLang="zh-CN" sz="1400">
                  <a:solidFill>
                    <a:srgbClr val="FFFFFF"/>
                  </a:solidFill>
                  <a:latin typeface="宋体" panose="02010600030101010101" pitchFamily="2" charset="-122"/>
                  <a:sym typeface="宋体" panose="02010600030101010101" pitchFamily="2" charset="-122"/>
                </a:endParaRPr>
              </a:p>
            </p:txBody>
          </p:sp>
          <p:sp>
            <p:nvSpPr>
              <p:cNvPr id="24605" name="TextBox 31"/>
              <p:cNvSpPr>
                <a:spLocks noChangeArrowheads="1"/>
              </p:cNvSpPr>
              <p:nvPr/>
            </p:nvSpPr>
            <p:spPr bwMode="auto">
              <a:xfrm>
                <a:off x="255563" y="20672"/>
                <a:ext cx="2247089" cy="1173810"/>
              </a:xfrm>
              <a:prstGeom prst="rect">
                <a:avLst/>
              </a:prstGeom>
              <a:noFill/>
              <a:ln w="9525">
                <a:noFill/>
                <a:miter lim="800000"/>
              </a:ln>
            </p:spPr>
            <p:txBody>
              <a:bodyPr>
                <a:spAutoFit/>
              </a:bodyPr>
              <a:lstStyle/>
              <a:p>
                <a:endParaRPr lang="zh-CN" altLang="en-US" sz="6700" dirty="0">
                  <a:sym typeface="Calibri" panose="020F0502020204030204" pitchFamily="34" charset="0"/>
                </a:endParaRPr>
              </a:p>
            </p:txBody>
          </p:sp>
        </p:grpSp>
        <p:sp>
          <p:nvSpPr>
            <p:cNvPr id="24602" name="TextBox 22"/>
            <p:cNvSpPr>
              <a:spLocks noChangeArrowheads="1"/>
            </p:cNvSpPr>
            <p:nvPr/>
          </p:nvSpPr>
          <p:spPr bwMode="auto">
            <a:xfrm>
              <a:off x="1825053" y="566071"/>
              <a:ext cx="5421943" cy="578866"/>
            </a:xfrm>
            <a:prstGeom prst="rect">
              <a:avLst/>
            </a:prstGeom>
            <a:noFill/>
            <a:ln w="9525">
              <a:noFill/>
              <a:miter lim="800000"/>
            </a:ln>
          </p:spPr>
          <p:txBody>
            <a:bodyPr wrap="square">
              <a:spAutoFit/>
            </a:bodyPr>
            <a:lstStyle/>
            <a:p>
              <a:r>
                <a:rPr lang="zh-CN" altLang="en-US" sz="3000" b="1" dirty="0">
                  <a:solidFill>
                    <a:srgbClr val="262626"/>
                  </a:solidFill>
                  <a:latin typeface="微软雅黑" panose="020B0503020204020204" pitchFamily="34" charset="-122"/>
                  <a:ea typeface="微软雅黑" panose="020B0503020204020204" pitchFamily="34" charset="-122"/>
                  <a:sym typeface="Calibri" panose="020F0502020204030204" pitchFamily="34" charset="0"/>
                </a:rPr>
                <a:t> 会员管理：会员与系统参与者关系</a:t>
              </a:r>
              <a:endParaRPr lang="en-US" altLang="zh-CN" sz="3000" b="1" dirty="0">
                <a:solidFill>
                  <a:srgbClr val="262626"/>
                </a:solidFill>
                <a:latin typeface="微软雅黑" panose="020B0503020204020204" pitchFamily="34" charset="-122"/>
                <a:ea typeface="微软雅黑" panose="020B0503020204020204" pitchFamily="34" charset="-122"/>
                <a:sym typeface="Calibri" panose="020F0502020204030204" pitchFamily="34" charset="0"/>
              </a:endParaRPr>
            </a:p>
          </p:txBody>
        </p:sp>
        <p:sp>
          <p:nvSpPr>
            <p:cNvPr id="24603" name="直接连接符 21"/>
            <p:cNvSpPr>
              <a:spLocks noChangeShapeType="1"/>
            </p:cNvSpPr>
            <p:nvPr/>
          </p:nvSpPr>
          <p:spPr bwMode="auto">
            <a:xfrm>
              <a:off x="693760" y="1044733"/>
              <a:ext cx="3600400" cy="1"/>
            </a:xfrm>
            <a:prstGeom prst="line">
              <a:avLst/>
            </a:prstGeom>
            <a:noFill/>
            <a:ln w="19050">
              <a:solidFill>
                <a:srgbClr val="002060"/>
              </a:solidFill>
              <a:round/>
            </a:ln>
          </p:spPr>
          <p:txBody>
            <a:bodyPr/>
            <a:lstStyle/>
            <a:p>
              <a:endParaRPr lang="zh-CN" altLang="en-US"/>
            </a:p>
          </p:txBody>
        </p:sp>
      </p:grpSp>
      <p:sp>
        <p:nvSpPr>
          <p:cNvPr id="29" name="TextBox 31"/>
          <p:cNvSpPr/>
          <p:nvPr/>
        </p:nvSpPr>
        <p:spPr>
          <a:xfrm>
            <a:off x="335316" y="-147626"/>
            <a:ext cx="2303956" cy="1483572"/>
          </a:xfrm>
          <a:prstGeom prst="rect">
            <a:avLst/>
          </a:prstGeom>
          <a:noFill/>
          <a:ln w="9525">
            <a:noFill/>
          </a:ln>
        </p:spPr>
        <p:txBody>
          <a:bodyPr wrap="square" lIns="112864" tIns="56432" rIns="112864" bIns="56432">
            <a:spAutoFit/>
          </a:bodyPr>
          <a:lstStyle/>
          <a:p>
            <a:pPr lvl="0" eaLnBrk="1" hangingPunct="1"/>
            <a:r>
              <a:rPr lang="en-US" altLang="zh-CN" sz="8900" b="1" dirty="0" smtClean="0">
                <a:solidFill>
                  <a:srgbClr val="002060"/>
                </a:solidFill>
                <a:latin typeface="Times New Roman" panose="02020603050405020304" pitchFamily="18" charset="0"/>
                <a:sym typeface="Times New Roman" panose="02020603050405020304" pitchFamily="18" charset="0"/>
              </a:rPr>
              <a:t>1.</a:t>
            </a:r>
            <a:r>
              <a:rPr lang="en-US" altLang="zh-CN" sz="6700" b="1" dirty="0" smtClean="0">
                <a:solidFill>
                  <a:srgbClr val="002060"/>
                </a:solidFill>
                <a:latin typeface="Times New Roman" panose="02020603050405020304" pitchFamily="18" charset="0"/>
                <a:sym typeface="Times New Roman" panose="02020603050405020304" pitchFamily="18" charset="0"/>
              </a:rPr>
              <a:t>4.</a:t>
            </a:r>
            <a:r>
              <a:rPr lang="en-US" altLang="zh-CN" sz="5900" b="1" dirty="0" smtClean="0">
                <a:solidFill>
                  <a:srgbClr val="002060"/>
                </a:solidFill>
                <a:latin typeface="Times New Roman" panose="02020603050405020304" pitchFamily="18" charset="0"/>
                <a:sym typeface="Times New Roman" panose="02020603050405020304" pitchFamily="18" charset="0"/>
              </a:rPr>
              <a:t>2</a:t>
            </a:r>
            <a:endParaRPr lang="zh-CN" altLang="en-US" sz="5900" dirty="0">
              <a:sym typeface="Calibri" panose="020F0502020204030204" pitchFamily="34" charset="0"/>
            </a:endParaRPr>
          </a:p>
        </p:txBody>
      </p:sp>
      <p:pic>
        <p:nvPicPr>
          <p:cNvPr id="20" name="图示 30"/>
          <p:cNvPicPr/>
          <p:nvPr/>
        </p:nvPicPr>
        <p:blipFill>
          <a:blip r:embed="rId3" cstate="print"/>
          <a:stretch>
            <a:fillRect/>
          </a:stretch>
        </p:blipFill>
        <p:spPr>
          <a:xfrm>
            <a:off x="601055" y="1926084"/>
            <a:ext cx="4607384" cy="3780713"/>
          </a:xfrm>
          <a:prstGeom prst="rect">
            <a:avLst/>
          </a:prstGeom>
          <a:noFill/>
          <a:ln w="9525">
            <a:noFill/>
          </a:ln>
        </p:spPr>
      </p:pic>
      <p:pic>
        <p:nvPicPr>
          <p:cNvPr id="21" name="图示 31"/>
          <p:cNvPicPr/>
          <p:nvPr/>
        </p:nvPicPr>
        <p:blipFill>
          <a:blip r:embed="rId4" cstate="print"/>
          <a:stretch>
            <a:fillRect/>
          </a:stretch>
        </p:blipFill>
        <p:spPr>
          <a:xfrm>
            <a:off x="5777748" y="2767655"/>
            <a:ext cx="2008456" cy="2238893"/>
          </a:xfrm>
          <a:prstGeom prst="rect">
            <a:avLst/>
          </a:prstGeom>
          <a:noFill/>
          <a:ln w="9525">
            <a:noFill/>
          </a:ln>
        </p:spPr>
      </p:pic>
      <p:pic>
        <p:nvPicPr>
          <p:cNvPr id="22" name="图示 32"/>
          <p:cNvPicPr/>
          <p:nvPr/>
        </p:nvPicPr>
        <p:blipFill>
          <a:blip r:embed="rId5" cstate="print"/>
          <a:stretch>
            <a:fillRect/>
          </a:stretch>
        </p:blipFill>
        <p:spPr>
          <a:xfrm>
            <a:off x="8201017" y="1670437"/>
            <a:ext cx="3551304" cy="3896627"/>
          </a:xfrm>
          <a:prstGeom prst="rect">
            <a:avLst/>
          </a:prstGeom>
          <a:noFill/>
          <a:ln w="9525">
            <a:noFill/>
          </a:ln>
        </p:spPr>
      </p:pic>
      <p:sp>
        <p:nvSpPr>
          <p:cNvPr id="23" name="圆角矩形 33"/>
          <p:cNvSpPr/>
          <p:nvPr/>
        </p:nvSpPr>
        <p:spPr>
          <a:xfrm>
            <a:off x="399999" y="1202016"/>
            <a:ext cx="4929074" cy="4857287"/>
          </a:xfrm>
          <a:prstGeom prst="roundRect">
            <a:avLst>
              <a:gd name="adj" fmla="val 16667"/>
            </a:avLst>
          </a:prstGeom>
          <a:noFill/>
          <a:ln w="25400" cap="flat" cmpd="sng">
            <a:solidFill>
              <a:srgbClr val="FF0000"/>
            </a:solidFill>
            <a:prstDash val="solid"/>
            <a:headEnd type="none" w="med" len="med"/>
            <a:tailEnd type="none" w="med" len="med"/>
          </a:ln>
        </p:spPr>
        <p:txBody>
          <a:bodyPr lIns="112864" tIns="56432" rIns="112864" bIns="56432" anchor="ctr"/>
          <a:lstStyle/>
          <a:p>
            <a:pPr lvl="0" algn="ctr" eaLnBrk="0" hangingPunct="0"/>
            <a:endParaRPr lang="zh-CN" altLang="en-US" dirty="0">
              <a:solidFill>
                <a:srgbClr val="FFFFFF"/>
              </a:solidFill>
              <a:latin typeface="Calibri" panose="020F0502020204030204" pitchFamily="34" charset="0"/>
              <a:ea typeface="等线" panose="02010600030101010101" charset="-122"/>
            </a:endParaRPr>
          </a:p>
        </p:txBody>
      </p:sp>
      <p:sp>
        <p:nvSpPr>
          <p:cNvPr id="24" name="TextBox 34"/>
          <p:cNvSpPr txBox="1"/>
          <p:nvPr/>
        </p:nvSpPr>
        <p:spPr>
          <a:xfrm>
            <a:off x="2006339" y="1311580"/>
            <a:ext cx="2628558" cy="652575"/>
          </a:xfrm>
          <a:prstGeom prst="rect">
            <a:avLst/>
          </a:prstGeom>
          <a:noFill/>
          <a:ln w="9525">
            <a:noFill/>
          </a:ln>
        </p:spPr>
        <p:txBody>
          <a:bodyPr lIns="112864" tIns="56432" rIns="112864" bIns="56432">
            <a:spAutoFit/>
          </a:bodyPr>
          <a:lstStyle/>
          <a:p>
            <a:pPr lvl="0" eaLnBrk="0" hangingPunct="0"/>
            <a:r>
              <a:rPr lang="zh-CN" altLang="en-US" sz="3500" b="1" dirty="0">
                <a:solidFill>
                  <a:srgbClr val="FF0000"/>
                </a:solidFill>
                <a:latin typeface="微软雅黑" panose="020B0503020204020204" pitchFamily="34" charset="-122"/>
                <a:ea typeface="微软雅黑" panose="020B0503020204020204" pitchFamily="34" charset="-122"/>
              </a:rPr>
              <a:t>银行会员</a:t>
            </a:r>
          </a:p>
        </p:txBody>
      </p:sp>
      <p:sp>
        <p:nvSpPr>
          <p:cNvPr id="25" name="圆角矩形 35"/>
          <p:cNvSpPr/>
          <p:nvPr/>
        </p:nvSpPr>
        <p:spPr>
          <a:xfrm>
            <a:off x="5568226" y="1160731"/>
            <a:ext cx="2336496" cy="4857287"/>
          </a:xfrm>
          <a:prstGeom prst="roundRect">
            <a:avLst>
              <a:gd name="adj" fmla="val 16667"/>
            </a:avLst>
          </a:prstGeom>
          <a:noFill/>
          <a:ln w="25400" cap="flat" cmpd="sng">
            <a:solidFill>
              <a:srgbClr val="3366CC"/>
            </a:solidFill>
            <a:prstDash val="solid"/>
            <a:headEnd type="none" w="med" len="med"/>
            <a:tailEnd type="none" w="med" len="med"/>
          </a:ln>
        </p:spPr>
        <p:txBody>
          <a:bodyPr lIns="112864" tIns="56432" rIns="112864" bIns="56432" anchor="ctr"/>
          <a:lstStyle/>
          <a:p>
            <a:pPr lvl="0" algn="ctr" eaLnBrk="0" hangingPunct="0"/>
            <a:endParaRPr lang="zh-CN" altLang="en-US" dirty="0">
              <a:solidFill>
                <a:srgbClr val="FFFFFF"/>
              </a:solidFill>
              <a:latin typeface="Calibri" panose="020F0502020204030204" pitchFamily="34" charset="0"/>
              <a:ea typeface="等线" panose="02010600030101010101" charset="-122"/>
            </a:endParaRPr>
          </a:p>
        </p:txBody>
      </p:sp>
      <p:sp>
        <p:nvSpPr>
          <p:cNvPr id="26" name="TextBox 41"/>
          <p:cNvSpPr txBox="1"/>
          <p:nvPr/>
        </p:nvSpPr>
        <p:spPr>
          <a:xfrm>
            <a:off x="5729071" y="1464014"/>
            <a:ext cx="2046550" cy="1191184"/>
          </a:xfrm>
          <a:prstGeom prst="rect">
            <a:avLst/>
          </a:prstGeom>
          <a:noFill/>
          <a:ln w="9525">
            <a:noFill/>
          </a:ln>
        </p:spPr>
        <p:txBody>
          <a:bodyPr lIns="112864" tIns="56432" rIns="112864" bIns="56432">
            <a:spAutoFit/>
          </a:bodyPr>
          <a:lstStyle/>
          <a:p>
            <a:pPr lvl="0" eaLnBrk="0" hangingPunct="0"/>
            <a:r>
              <a:rPr lang="zh-CN" altLang="en-US" sz="3500" b="1" dirty="0">
                <a:solidFill>
                  <a:srgbClr val="1D497D"/>
                </a:solidFill>
                <a:latin typeface="微软雅黑" panose="020B0503020204020204" pitchFamily="34" charset="-122"/>
                <a:ea typeface="微软雅黑" panose="020B0503020204020204" pitchFamily="34" charset="-122"/>
              </a:rPr>
              <a:t>非银行会员</a:t>
            </a:r>
          </a:p>
        </p:txBody>
      </p:sp>
      <p:sp>
        <p:nvSpPr>
          <p:cNvPr id="27" name="圆角矩形 45"/>
          <p:cNvSpPr/>
          <p:nvPr/>
        </p:nvSpPr>
        <p:spPr>
          <a:xfrm>
            <a:off x="8103662" y="1238538"/>
            <a:ext cx="3832784" cy="4857288"/>
          </a:xfrm>
          <a:prstGeom prst="roundRect">
            <a:avLst>
              <a:gd name="adj" fmla="val 16667"/>
            </a:avLst>
          </a:prstGeom>
          <a:noFill/>
          <a:ln w="25400" cap="flat" cmpd="sng">
            <a:solidFill>
              <a:srgbClr val="7F7F7F"/>
            </a:solidFill>
            <a:prstDash val="solid"/>
            <a:headEnd type="none" w="med" len="med"/>
            <a:tailEnd type="none" w="med" len="med"/>
          </a:ln>
        </p:spPr>
        <p:txBody>
          <a:bodyPr lIns="112864" tIns="56432" rIns="112864" bIns="56432" anchor="ctr"/>
          <a:lstStyle/>
          <a:p>
            <a:pPr lvl="0" algn="ctr" eaLnBrk="0" hangingPunct="0"/>
            <a:endParaRPr lang="zh-CN" altLang="en-US" dirty="0">
              <a:solidFill>
                <a:srgbClr val="FFFFFF"/>
              </a:solidFill>
              <a:latin typeface="Calibri" panose="020F0502020204030204" pitchFamily="34" charset="0"/>
              <a:ea typeface="等线" panose="02010600030101010101" charset="-122"/>
            </a:endParaRPr>
          </a:p>
        </p:txBody>
      </p:sp>
      <p:sp>
        <p:nvSpPr>
          <p:cNvPr id="28" name="TextBox 50"/>
          <p:cNvSpPr txBox="1"/>
          <p:nvPr/>
        </p:nvSpPr>
        <p:spPr>
          <a:xfrm>
            <a:off x="8979849" y="1457663"/>
            <a:ext cx="2044434" cy="1191184"/>
          </a:xfrm>
          <a:prstGeom prst="rect">
            <a:avLst/>
          </a:prstGeom>
          <a:noFill/>
          <a:ln w="9525">
            <a:noFill/>
          </a:ln>
        </p:spPr>
        <p:txBody>
          <a:bodyPr lIns="112864" tIns="56432" rIns="112864" bIns="56432">
            <a:spAutoFit/>
          </a:bodyPr>
          <a:lstStyle/>
          <a:p>
            <a:pPr lvl="0" eaLnBrk="0" hangingPunct="0"/>
            <a:r>
              <a:rPr lang="zh-CN" altLang="en-US" sz="3500" b="1" dirty="0">
                <a:solidFill>
                  <a:srgbClr val="7F7F7F"/>
                </a:solidFill>
                <a:latin typeface="微软雅黑" panose="020B0503020204020204" pitchFamily="34" charset="-122"/>
                <a:ea typeface="微软雅黑" panose="020B0503020204020204" pitchFamily="34" charset="-122"/>
              </a:rPr>
              <a:t>资管类会员</a:t>
            </a:r>
          </a:p>
        </p:txBody>
      </p:sp>
    </p:spTree>
    <p:extLst>
      <p:ext uri="{BB962C8B-B14F-4D97-AF65-F5344CB8AC3E}">
        <p14:creationId xmlns:p14="http://schemas.microsoft.com/office/powerpoint/2010/main" val="106679669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椭圆 30"/>
          <p:cNvSpPr>
            <a:spLocks noChangeArrowheads="1"/>
          </p:cNvSpPr>
          <p:nvPr/>
        </p:nvSpPr>
        <p:spPr bwMode="auto">
          <a:xfrm>
            <a:off x="10372435" y="139732"/>
            <a:ext cx="950259" cy="943194"/>
          </a:xfrm>
          <a:prstGeom prst="ellipse">
            <a:avLst/>
          </a:prstGeom>
          <a:solidFill>
            <a:srgbClr val="FFC000"/>
          </a:solidFill>
          <a:ln w="9525">
            <a:noFill/>
            <a:round/>
          </a:ln>
        </p:spPr>
        <p:txBody>
          <a:bodyPr lIns="112864" tIns="56432" rIns="112864" bIns="56432" anchor="ctr"/>
          <a:lstStyle/>
          <a:p>
            <a:pPr algn="ctr"/>
            <a:endParaRPr lang="zh-CN" altLang="en-US" sz="1400">
              <a:solidFill>
                <a:srgbClr val="FFFFFF"/>
              </a:solidFill>
              <a:latin typeface="宋体" panose="02010600030101010101" pitchFamily="2" charset="-122"/>
              <a:sym typeface="宋体" panose="02010600030101010101" pitchFamily="2" charset="-122"/>
            </a:endParaRPr>
          </a:p>
        </p:txBody>
      </p:sp>
      <p:sp>
        <p:nvSpPr>
          <p:cNvPr id="24579" name="矩形 27"/>
          <p:cNvSpPr>
            <a:spLocks noChangeArrowheads="1"/>
          </p:cNvSpPr>
          <p:nvPr/>
        </p:nvSpPr>
        <p:spPr bwMode="auto">
          <a:xfrm>
            <a:off x="10583" y="6276842"/>
            <a:ext cx="12179830" cy="574808"/>
          </a:xfrm>
          <a:prstGeom prst="rect">
            <a:avLst/>
          </a:prstGeom>
          <a:solidFill>
            <a:srgbClr val="002060"/>
          </a:solidFill>
          <a:ln w="9525">
            <a:noFill/>
            <a:miter lim="800000"/>
          </a:ln>
        </p:spPr>
        <p:txBody>
          <a:bodyPr lIns="112864" tIns="56432" rIns="112864" bIns="56432" anchor="ctr"/>
          <a:lstStyle/>
          <a:p>
            <a:pPr algn="ctr"/>
            <a:endParaRPr lang="zh-CN" altLang="en-US">
              <a:solidFill>
                <a:srgbClr val="FFFFFF"/>
              </a:solidFill>
              <a:latin typeface="宋体" panose="02010600030101010101" pitchFamily="2" charset="-122"/>
              <a:sym typeface="宋体" panose="02010600030101010101" pitchFamily="2" charset="-122"/>
            </a:endParaRPr>
          </a:p>
        </p:txBody>
      </p:sp>
      <p:sp>
        <p:nvSpPr>
          <p:cNvPr id="24580" name="矩形 28"/>
          <p:cNvSpPr>
            <a:spLocks noChangeArrowheads="1"/>
          </p:cNvSpPr>
          <p:nvPr/>
        </p:nvSpPr>
        <p:spPr bwMode="auto">
          <a:xfrm>
            <a:off x="10583" y="6264139"/>
            <a:ext cx="12179830" cy="125441"/>
          </a:xfrm>
          <a:prstGeom prst="rect">
            <a:avLst/>
          </a:prstGeom>
          <a:solidFill>
            <a:srgbClr val="595959"/>
          </a:solidFill>
          <a:ln w="9525">
            <a:noFill/>
            <a:miter lim="800000"/>
          </a:ln>
        </p:spPr>
        <p:txBody>
          <a:bodyPr lIns="112864" tIns="56432" rIns="112864" bIns="56432" anchor="ctr"/>
          <a:lstStyle/>
          <a:p>
            <a:pPr algn="ctr"/>
            <a:endParaRPr lang="zh-CN" altLang="en-US">
              <a:solidFill>
                <a:srgbClr val="FFFFFF"/>
              </a:solidFill>
              <a:latin typeface="宋体" panose="02010600030101010101" pitchFamily="2" charset="-122"/>
              <a:sym typeface="宋体" panose="02010600030101010101" pitchFamily="2" charset="-122"/>
            </a:endParaRPr>
          </a:p>
        </p:txBody>
      </p:sp>
      <p:sp>
        <p:nvSpPr>
          <p:cNvPr id="24581" name="矩形 3"/>
          <p:cNvSpPr>
            <a:spLocks noChangeArrowheads="1"/>
          </p:cNvSpPr>
          <p:nvPr/>
        </p:nvSpPr>
        <p:spPr bwMode="auto">
          <a:xfrm>
            <a:off x="10918463" y="541463"/>
            <a:ext cx="1271950" cy="431900"/>
          </a:xfrm>
          <a:prstGeom prst="rect">
            <a:avLst/>
          </a:prstGeom>
          <a:solidFill>
            <a:srgbClr val="002060"/>
          </a:solidFill>
          <a:ln w="9525">
            <a:noFill/>
            <a:miter lim="800000"/>
          </a:ln>
        </p:spPr>
        <p:txBody>
          <a:bodyPr lIns="112864" tIns="56432" rIns="112864" bIns="56432" anchor="ctr"/>
          <a:lstStyle/>
          <a:p>
            <a:pPr algn="ctr"/>
            <a:fld id="{66DD91BF-C52B-4291-9056-B8CE85F9B68D}" type="slidenum">
              <a:rPr lang="zh-CN" altLang="zh-CN" b="1">
                <a:solidFill>
                  <a:srgbClr val="FFFFFF"/>
                </a:solidFill>
                <a:ea typeface="方正兰亭细黑_GBK"/>
                <a:cs typeface="方正兰亭细黑_GBK"/>
              </a:rPr>
              <a:pPr algn="ctr"/>
              <a:t>8</a:t>
            </a:fld>
            <a:endParaRPr lang="zh-CN" altLang="zh-CN" b="1">
              <a:solidFill>
                <a:srgbClr val="FFFFFF"/>
              </a:solidFill>
              <a:ea typeface="方正兰亭细黑_GBK"/>
              <a:cs typeface="方正兰亭细黑_GBK"/>
            </a:endParaRPr>
          </a:p>
        </p:txBody>
      </p:sp>
      <p:sp>
        <p:nvSpPr>
          <p:cNvPr id="24582" name="矩形 4"/>
          <p:cNvSpPr>
            <a:spLocks noChangeArrowheads="1"/>
          </p:cNvSpPr>
          <p:nvPr/>
        </p:nvSpPr>
        <p:spPr bwMode="auto">
          <a:xfrm>
            <a:off x="10810527" y="541463"/>
            <a:ext cx="74074" cy="431900"/>
          </a:xfrm>
          <a:prstGeom prst="rect">
            <a:avLst/>
          </a:prstGeom>
          <a:solidFill>
            <a:srgbClr val="002060"/>
          </a:solidFill>
          <a:ln w="9525">
            <a:noFill/>
            <a:miter lim="800000"/>
          </a:ln>
        </p:spPr>
        <p:txBody>
          <a:bodyPr lIns="112864" tIns="56432" rIns="112864" bIns="56432" anchor="ctr"/>
          <a:lstStyle/>
          <a:p>
            <a:pPr algn="ctr"/>
            <a:endParaRPr lang="zh-CN" altLang="zh-CN">
              <a:solidFill>
                <a:srgbClr val="FFFFFF"/>
              </a:solidFill>
              <a:ea typeface="方正兰亭细黑_GBK"/>
              <a:cs typeface="方正兰亭细黑_GBK"/>
            </a:endParaRPr>
          </a:p>
        </p:txBody>
      </p:sp>
      <p:sp>
        <p:nvSpPr>
          <p:cNvPr id="24583" name="矩形 5"/>
          <p:cNvSpPr>
            <a:spLocks noChangeArrowheads="1"/>
          </p:cNvSpPr>
          <p:nvPr/>
        </p:nvSpPr>
        <p:spPr bwMode="auto">
          <a:xfrm>
            <a:off x="10711057" y="744711"/>
            <a:ext cx="63492" cy="225478"/>
          </a:xfrm>
          <a:prstGeom prst="rect">
            <a:avLst/>
          </a:prstGeom>
          <a:solidFill>
            <a:srgbClr val="002060"/>
          </a:solidFill>
          <a:ln w="9525">
            <a:noFill/>
            <a:miter lim="800000"/>
          </a:ln>
        </p:spPr>
        <p:txBody>
          <a:bodyPr lIns="112864" tIns="56432" rIns="112864" bIns="56432" anchor="ctr"/>
          <a:lstStyle/>
          <a:p>
            <a:pPr algn="ctr"/>
            <a:endParaRPr lang="zh-CN" altLang="zh-CN">
              <a:solidFill>
                <a:srgbClr val="FFFFFF"/>
              </a:solidFill>
              <a:ea typeface="方正兰亭细黑_GBK"/>
              <a:cs typeface="方正兰亭细黑_GBK"/>
            </a:endParaRPr>
          </a:p>
        </p:txBody>
      </p:sp>
      <p:grpSp>
        <p:nvGrpSpPr>
          <p:cNvPr id="2" name="Group 5"/>
          <p:cNvGrpSpPr/>
          <p:nvPr/>
        </p:nvGrpSpPr>
        <p:grpSpPr bwMode="auto">
          <a:xfrm>
            <a:off x="546030" y="-134968"/>
            <a:ext cx="9160773" cy="1165399"/>
            <a:chOff x="73029" y="20672"/>
            <a:chExt cx="7173967" cy="1217711"/>
          </a:xfrm>
        </p:grpSpPr>
        <p:grpSp>
          <p:nvGrpSpPr>
            <p:cNvPr id="3" name="Group 6"/>
            <p:cNvGrpSpPr/>
            <p:nvPr/>
          </p:nvGrpSpPr>
          <p:grpSpPr bwMode="auto">
            <a:xfrm>
              <a:off x="73029" y="20672"/>
              <a:ext cx="2429623" cy="1217711"/>
              <a:chOff x="73029" y="20672"/>
              <a:chExt cx="2429623" cy="1217711"/>
            </a:xfrm>
          </p:grpSpPr>
          <p:sp>
            <p:nvSpPr>
              <p:cNvPr id="24604" name="椭圆 30"/>
              <p:cNvSpPr>
                <a:spLocks noChangeArrowheads="1"/>
              </p:cNvSpPr>
              <p:nvPr/>
            </p:nvSpPr>
            <p:spPr bwMode="auto">
              <a:xfrm>
                <a:off x="73029" y="639218"/>
                <a:ext cx="620731" cy="599165"/>
              </a:xfrm>
              <a:prstGeom prst="ellipse">
                <a:avLst/>
              </a:prstGeom>
              <a:solidFill>
                <a:srgbClr val="FFC000"/>
              </a:solidFill>
              <a:ln w="9525">
                <a:noFill/>
                <a:round/>
              </a:ln>
            </p:spPr>
            <p:txBody>
              <a:bodyPr anchor="ctr"/>
              <a:lstStyle/>
              <a:p>
                <a:pPr algn="ctr"/>
                <a:endParaRPr lang="zh-CN" altLang="zh-CN" sz="1400">
                  <a:solidFill>
                    <a:srgbClr val="FFFFFF"/>
                  </a:solidFill>
                  <a:latin typeface="宋体" panose="02010600030101010101" pitchFamily="2" charset="-122"/>
                  <a:sym typeface="宋体" panose="02010600030101010101" pitchFamily="2" charset="-122"/>
                </a:endParaRPr>
              </a:p>
            </p:txBody>
          </p:sp>
          <p:sp>
            <p:nvSpPr>
              <p:cNvPr id="24605" name="TextBox 31"/>
              <p:cNvSpPr>
                <a:spLocks noChangeArrowheads="1"/>
              </p:cNvSpPr>
              <p:nvPr/>
            </p:nvSpPr>
            <p:spPr bwMode="auto">
              <a:xfrm>
                <a:off x="255563" y="20672"/>
                <a:ext cx="2247089" cy="1173810"/>
              </a:xfrm>
              <a:prstGeom prst="rect">
                <a:avLst/>
              </a:prstGeom>
              <a:noFill/>
              <a:ln w="9525">
                <a:noFill/>
                <a:miter lim="800000"/>
              </a:ln>
            </p:spPr>
            <p:txBody>
              <a:bodyPr>
                <a:spAutoFit/>
              </a:bodyPr>
              <a:lstStyle/>
              <a:p>
                <a:endParaRPr lang="zh-CN" altLang="en-US" sz="6700" dirty="0">
                  <a:sym typeface="Calibri" panose="020F0502020204030204" pitchFamily="34" charset="0"/>
                </a:endParaRPr>
              </a:p>
            </p:txBody>
          </p:sp>
        </p:grpSp>
        <p:sp>
          <p:nvSpPr>
            <p:cNvPr id="24602" name="TextBox 22"/>
            <p:cNvSpPr>
              <a:spLocks noChangeArrowheads="1"/>
            </p:cNvSpPr>
            <p:nvPr/>
          </p:nvSpPr>
          <p:spPr bwMode="auto">
            <a:xfrm>
              <a:off x="1825053" y="566071"/>
              <a:ext cx="5421943" cy="578866"/>
            </a:xfrm>
            <a:prstGeom prst="rect">
              <a:avLst/>
            </a:prstGeom>
            <a:noFill/>
            <a:ln w="9525">
              <a:noFill/>
              <a:miter lim="800000"/>
            </a:ln>
          </p:spPr>
          <p:txBody>
            <a:bodyPr wrap="square">
              <a:spAutoFit/>
            </a:bodyPr>
            <a:lstStyle/>
            <a:p>
              <a:r>
                <a:rPr lang="zh-CN" altLang="en-US" sz="3000" b="1" dirty="0">
                  <a:solidFill>
                    <a:srgbClr val="262626"/>
                  </a:solidFill>
                  <a:latin typeface="微软雅黑" panose="020B0503020204020204" pitchFamily="34" charset="-122"/>
                  <a:ea typeface="微软雅黑" panose="020B0503020204020204" pitchFamily="34" charset="-122"/>
                  <a:sym typeface="Calibri" panose="020F0502020204030204" pitchFamily="34" charset="0"/>
                </a:rPr>
                <a:t> 会员管理：系统参与者分类</a:t>
              </a:r>
              <a:endParaRPr lang="en-US" altLang="zh-CN" sz="3000" b="1" dirty="0">
                <a:solidFill>
                  <a:srgbClr val="262626"/>
                </a:solidFill>
                <a:latin typeface="微软雅黑" panose="020B0503020204020204" pitchFamily="34" charset="-122"/>
                <a:ea typeface="微软雅黑" panose="020B0503020204020204" pitchFamily="34" charset="-122"/>
                <a:sym typeface="Calibri" panose="020F0502020204030204" pitchFamily="34" charset="0"/>
              </a:endParaRPr>
            </a:p>
          </p:txBody>
        </p:sp>
        <p:sp>
          <p:nvSpPr>
            <p:cNvPr id="24603" name="直接连接符 21"/>
            <p:cNvSpPr>
              <a:spLocks noChangeShapeType="1"/>
            </p:cNvSpPr>
            <p:nvPr/>
          </p:nvSpPr>
          <p:spPr bwMode="auto">
            <a:xfrm>
              <a:off x="693760" y="1044733"/>
              <a:ext cx="3600400" cy="1"/>
            </a:xfrm>
            <a:prstGeom prst="line">
              <a:avLst/>
            </a:prstGeom>
            <a:noFill/>
            <a:ln w="19050">
              <a:solidFill>
                <a:srgbClr val="002060"/>
              </a:solidFill>
              <a:round/>
            </a:ln>
          </p:spPr>
          <p:txBody>
            <a:bodyPr/>
            <a:lstStyle/>
            <a:p>
              <a:endParaRPr lang="zh-CN" altLang="en-US"/>
            </a:p>
          </p:txBody>
        </p:sp>
      </p:grpSp>
      <p:sp>
        <p:nvSpPr>
          <p:cNvPr id="29" name="TextBox 31"/>
          <p:cNvSpPr/>
          <p:nvPr/>
        </p:nvSpPr>
        <p:spPr>
          <a:xfrm>
            <a:off x="335316" y="-147626"/>
            <a:ext cx="2303956" cy="1483572"/>
          </a:xfrm>
          <a:prstGeom prst="rect">
            <a:avLst/>
          </a:prstGeom>
          <a:noFill/>
          <a:ln w="9525">
            <a:noFill/>
          </a:ln>
        </p:spPr>
        <p:txBody>
          <a:bodyPr wrap="square" lIns="112864" tIns="56432" rIns="112864" bIns="56432">
            <a:spAutoFit/>
          </a:bodyPr>
          <a:lstStyle/>
          <a:p>
            <a:pPr lvl="0" eaLnBrk="1" hangingPunct="1"/>
            <a:r>
              <a:rPr lang="en-US" altLang="zh-CN" sz="8900" b="1" dirty="0" smtClean="0">
                <a:solidFill>
                  <a:srgbClr val="002060"/>
                </a:solidFill>
                <a:latin typeface="Times New Roman" panose="02020603050405020304" pitchFamily="18" charset="0"/>
                <a:sym typeface="Times New Roman" panose="02020603050405020304" pitchFamily="18" charset="0"/>
              </a:rPr>
              <a:t>1.</a:t>
            </a:r>
            <a:r>
              <a:rPr lang="en-US" altLang="zh-CN" sz="6700" b="1" dirty="0" smtClean="0">
                <a:solidFill>
                  <a:srgbClr val="002060"/>
                </a:solidFill>
                <a:latin typeface="Times New Roman" panose="02020603050405020304" pitchFamily="18" charset="0"/>
                <a:sym typeface="Times New Roman" panose="02020603050405020304" pitchFamily="18" charset="0"/>
              </a:rPr>
              <a:t>4.</a:t>
            </a:r>
            <a:r>
              <a:rPr lang="en-US" altLang="zh-CN" sz="5900" b="1" dirty="0" smtClean="0">
                <a:solidFill>
                  <a:srgbClr val="002060"/>
                </a:solidFill>
                <a:latin typeface="Times New Roman" panose="02020603050405020304" pitchFamily="18" charset="0"/>
                <a:sym typeface="Times New Roman" panose="02020603050405020304" pitchFamily="18" charset="0"/>
              </a:rPr>
              <a:t>3</a:t>
            </a:r>
            <a:endParaRPr lang="zh-CN" altLang="en-US" sz="5900" dirty="0">
              <a:sym typeface="Calibri" panose="020F0502020204030204" pitchFamily="34" charset="0"/>
            </a:endParaRPr>
          </a:p>
        </p:txBody>
      </p:sp>
      <p:sp>
        <p:nvSpPr>
          <p:cNvPr id="35" name="矩形 34"/>
          <p:cNvSpPr/>
          <p:nvPr/>
        </p:nvSpPr>
        <p:spPr>
          <a:xfrm>
            <a:off x="5799595" y="1377328"/>
            <a:ext cx="148573" cy="92550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201C11"/>
              </a:solidFill>
            </a:endParaRPr>
          </a:p>
        </p:txBody>
      </p:sp>
      <p:sp>
        <p:nvSpPr>
          <p:cNvPr id="36" name="矩形 35"/>
          <p:cNvSpPr/>
          <p:nvPr/>
        </p:nvSpPr>
        <p:spPr>
          <a:xfrm>
            <a:off x="5799595" y="2351256"/>
            <a:ext cx="148573" cy="92550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201C11"/>
              </a:solidFill>
            </a:endParaRPr>
          </a:p>
        </p:txBody>
      </p:sp>
      <p:sp>
        <p:nvSpPr>
          <p:cNvPr id="37" name="矩形 36"/>
          <p:cNvSpPr/>
          <p:nvPr/>
        </p:nvSpPr>
        <p:spPr>
          <a:xfrm>
            <a:off x="5799595" y="3325185"/>
            <a:ext cx="148573" cy="92550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201C11"/>
              </a:solidFill>
            </a:endParaRPr>
          </a:p>
        </p:txBody>
      </p:sp>
      <p:sp>
        <p:nvSpPr>
          <p:cNvPr id="38" name="矩形 37"/>
          <p:cNvSpPr/>
          <p:nvPr/>
        </p:nvSpPr>
        <p:spPr>
          <a:xfrm>
            <a:off x="5799595" y="4299113"/>
            <a:ext cx="148573" cy="92550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201C11"/>
              </a:solidFill>
            </a:endParaRPr>
          </a:p>
        </p:txBody>
      </p:sp>
      <p:sp>
        <p:nvSpPr>
          <p:cNvPr id="39" name="矩形 38"/>
          <p:cNvSpPr/>
          <p:nvPr/>
        </p:nvSpPr>
        <p:spPr>
          <a:xfrm>
            <a:off x="5799595" y="5273042"/>
            <a:ext cx="148573" cy="92550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201C11"/>
              </a:solidFill>
            </a:endParaRPr>
          </a:p>
        </p:txBody>
      </p:sp>
      <p:sp>
        <p:nvSpPr>
          <p:cNvPr id="40" name="矩形 39"/>
          <p:cNvSpPr/>
          <p:nvPr/>
        </p:nvSpPr>
        <p:spPr>
          <a:xfrm>
            <a:off x="4766737" y="3704852"/>
            <a:ext cx="920603" cy="8253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201C11"/>
              </a:solidFill>
            </a:endParaRPr>
          </a:p>
        </p:txBody>
      </p:sp>
      <p:sp>
        <p:nvSpPr>
          <p:cNvPr id="41" name="矩形 40"/>
          <p:cNvSpPr/>
          <p:nvPr/>
        </p:nvSpPr>
        <p:spPr>
          <a:xfrm>
            <a:off x="4766737" y="5652709"/>
            <a:ext cx="920603" cy="8253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201C11"/>
              </a:solidFill>
            </a:endParaRPr>
          </a:p>
        </p:txBody>
      </p:sp>
      <p:sp>
        <p:nvSpPr>
          <p:cNvPr id="42" name="矩形 41"/>
          <p:cNvSpPr/>
          <p:nvPr/>
        </p:nvSpPr>
        <p:spPr>
          <a:xfrm>
            <a:off x="4766737" y="1798263"/>
            <a:ext cx="920603" cy="8253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201C11"/>
              </a:solidFill>
            </a:endParaRPr>
          </a:p>
        </p:txBody>
      </p:sp>
      <p:sp>
        <p:nvSpPr>
          <p:cNvPr id="43" name="矩形 42"/>
          <p:cNvSpPr/>
          <p:nvPr/>
        </p:nvSpPr>
        <p:spPr>
          <a:xfrm>
            <a:off x="6039513" y="2772192"/>
            <a:ext cx="920053" cy="8253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201C11"/>
              </a:solidFill>
            </a:endParaRPr>
          </a:p>
        </p:txBody>
      </p:sp>
      <p:sp>
        <p:nvSpPr>
          <p:cNvPr id="44" name="矩形 43"/>
          <p:cNvSpPr/>
          <p:nvPr/>
        </p:nvSpPr>
        <p:spPr>
          <a:xfrm>
            <a:off x="6039513" y="4777824"/>
            <a:ext cx="920053" cy="8253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201C11"/>
              </a:solidFill>
            </a:endParaRPr>
          </a:p>
        </p:txBody>
      </p:sp>
      <p:grpSp>
        <p:nvGrpSpPr>
          <p:cNvPr id="9" name="组合 8"/>
          <p:cNvGrpSpPr/>
          <p:nvPr/>
        </p:nvGrpSpPr>
        <p:grpSpPr>
          <a:xfrm>
            <a:off x="3664544" y="5224621"/>
            <a:ext cx="995990" cy="995938"/>
            <a:chOff x="7050361" y="5224621"/>
            <a:chExt cx="995990" cy="995938"/>
          </a:xfrm>
        </p:grpSpPr>
        <p:sp>
          <p:nvSpPr>
            <p:cNvPr id="46" name="椭圆 45"/>
            <p:cNvSpPr/>
            <p:nvPr/>
          </p:nvSpPr>
          <p:spPr>
            <a:xfrm>
              <a:off x="7050361" y="5224621"/>
              <a:ext cx="995990" cy="99593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201C11"/>
                </a:solidFill>
              </a:endParaRPr>
            </a:p>
          </p:txBody>
        </p:sp>
        <p:sp>
          <p:nvSpPr>
            <p:cNvPr id="50" name="Freeform 48"/>
            <p:cNvSpPr/>
            <p:nvPr/>
          </p:nvSpPr>
          <p:spPr bwMode="auto">
            <a:xfrm>
              <a:off x="7388777" y="5521751"/>
              <a:ext cx="342268" cy="396174"/>
            </a:xfrm>
            <a:custGeom>
              <a:avLst/>
              <a:gdLst>
                <a:gd name="T0" fmla="*/ 104 w 120"/>
                <a:gd name="T1" fmla="*/ 67 h 120"/>
                <a:gd name="T2" fmla="*/ 120 w 120"/>
                <a:gd name="T3" fmla="*/ 76 h 120"/>
                <a:gd name="T4" fmla="*/ 114 w 120"/>
                <a:gd name="T5" fmla="*/ 91 h 120"/>
                <a:gd name="T6" fmla="*/ 96 w 120"/>
                <a:gd name="T7" fmla="*/ 86 h 120"/>
                <a:gd name="T8" fmla="*/ 86 w 120"/>
                <a:gd name="T9" fmla="*/ 96 h 120"/>
                <a:gd name="T10" fmla="*/ 91 w 120"/>
                <a:gd name="T11" fmla="*/ 114 h 120"/>
                <a:gd name="T12" fmla="*/ 76 w 120"/>
                <a:gd name="T13" fmla="*/ 120 h 120"/>
                <a:gd name="T14" fmla="*/ 66 w 120"/>
                <a:gd name="T15" fmla="*/ 104 h 120"/>
                <a:gd name="T16" fmla="*/ 60 w 120"/>
                <a:gd name="T17" fmla="*/ 104 h 120"/>
                <a:gd name="T18" fmla="*/ 53 w 120"/>
                <a:gd name="T19" fmla="*/ 104 h 120"/>
                <a:gd name="T20" fmla="*/ 53 w 120"/>
                <a:gd name="T21" fmla="*/ 104 h 120"/>
                <a:gd name="T22" fmla="*/ 44 w 120"/>
                <a:gd name="T23" fmla="*/ 120 h 120"/>
                <a:gd name="T24" fmla="*/ 29 w 120"/>
                <a:gd name="T25" fmla="*/ 114 h 120"/>
                <a:gd name="T26" fmla="*/ 34 w 120"/>
                <a:gd name="T27" fmla="*/ 95 h 120"/>
                <a:gd name="T28" fmla="*/ 24 w 120"/>
                <a:gd name="T29" fmla="*/ 86 h 120"/>
                <a:gd name="T30" fmla="*/ 6 w 120"/>
                <a:gd name="T31" fmla="*/ 91 h 120"/>
                <a:gd name="T32" fmla="*/ 0 w 120"/>
                <a:gd name="T33" fmla="*/ 76 h 120"/>
                <a:gd name="T34" fmla="*/ 16 w 120"/>
                <a:gd name="T35" fmla="*/ 66 h 120"/>
                <a:gd name="T36" fmla="*/ 16 w 120"/>
                <a:gd name="T37" fmla="*/ 60 h 120"/>
                <a:gd name="T38" fmla="*/ 16 w 120"/>
                <a:gd name="T39" fmla="*/ 53 h 120"/>
                <a:gd name="T40" fmla="*/ 16 w 120"/>
                <a:gd name="T41" fmla="*/ 53 h 120"/>
                <a:gd name="T42" fmla="*/ 0 w 120"/>
                <a:gd name="T43" fmla="*/ 43 h 120"/>
                <a:gd name="T44" fmla="*/ 6 w 120"/>
                <a:gd name="T45" fmla="*/ 29 h 120"/>
                <a:gd name="T46" fmla="*/ 24 w 120"/>
                <a:gd name="T47" fmla="*/ 34 h 120"/>
                <a:gd name="T48" fmla="*/ 34 w 120"/>
                <a:gd name="T49" fmla="*/ 24 h 120"/>
                <a:gd name="T50" fmla="*/ 29 w 120"/>
                <a:gd name="T51" fmla="*/ 6 h 120"/>
                <a:gd name="T52" fmla="*/ 44 w 120"/>
                <a:gd name="T53" fmla="*/ 0 h 120"/>
                <a:gd name="T54" fmla="*/ 54 w 120"/>
                <a:gd name="T55" fmla="*/ 16 h 120"/>
                <a:gd name="T56" fmla="*/ 60 w 120"/>
                <a:gd name="T57" fmla="*/ 16 h 120"/>
                <a:gd name="T58" fmla="*/ 67 w 120"/>
                <a:gd name="T59" fmla="*/ 16 h 120"/>
                <a:gd name="T60" fmla="*/ 77 w 120"/>
                <a:gd name="T61" fmla="*/ 0 h 120"/>
                <a:gd name="T62" fmla="*/ 91 w 120"/>
                <a:gd name="T63" fmla="*/ 6 h 120"/>
                <a:gd name="T64" fmla="*/ 87 w 120"/>
                <a:gd name="T65" fmla="*/ 24 h 120"/>
                <a:gd name="T66" fmla="*/ 96 w 120"/>
                <a:gd name="T67" fmla="*/ 34 h 120"/>
                <a:gd name="T68" fmla="*/ 114 w 120"/>
                <a:gd name="T69" fmla="*/ 29 h 120"/>
                <a:gd name="T70" fmla="*/ 120 w 120"/>
                <a:gd name="T71" fmla="*/ 44 h 120"/>
                <a:gd name="T72" fmla="*/ 104 w 120"/>
                <a:gd name="T73" fmla="*/ 54 h 120"/>
                <a:gd name="T74" fmla="*/ 104 w 120"/>
                <a:gd name="T75" fmla="*/ 60 h 120"/>
                <a:gd name="T76" fmla="*/ 104 w 120"/>
                <a:gd name="T77" fmla="*/ 67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20" h="120">
                  <a:moveTo>
                    <a:pt x="104" y="67"/>
                  </a:moveTo>
                  <a:cubicBezTo>
                    <a:pt x="120" y="76"/>
                    <a:pt x="120" y="76"/>
                    <a:pt x="120" y="76"/>
                  </a:cubicBezTo>
                  <a:cubicBezTo>
                    <a:pt x="114" y="91"/>
                    <a:pt x="114" y="91"/>
                    <a:pt x="114" y="91"/>
                  </a:cubicBezTo>
                  <a:cubicBezTo>
                    <a:pt x="96" y="86"/>
                    <a:pt x="96" y="86"/>
                    <a:pt x="96" y="86"/>
                  </a:cubicBezTo>
                  <a:cubicBezTo>
                    <a:pt x="93" y="90"/>
                    <a:pt x="90" y="93"/>
                    <a:pt x="86" y="96"/>
                  </a:cubicBezTo>
                  <a:cubicBezTo>
                    <a:pt x="91" y="114"/>
                    <a:pt x="91" y="114"/>
                    <a:pt x="91" y="114"/>
                  </a:cubicBezTo>
                  <a:cubicBezTo>
                    <a:pt x="76" y="120"/>
                    <a:pt x="76" y="120"/>
                    <a:pt x="76" y="120"/>
                  </a:cubicBezTo>
                  <a:cubicBezTo>
                    <a:pt x="66" y="104"/>
                    <a:pt x="66" y="104"/>
                    <a:pt x="66" y="104"/>
                  </a:cubicBezTo>
                  <a:cubicBezTo>
                    <a:pt x="64" y="104"/>
                    <a:pt x="62" y="104"/>
                    <a:pt x="60" y="104"/>
                  </a:cubicBezTo>
                  <a:cubicBezTo>
                    <a:pt x="58" y="104"/>
                    <a:pt x="56" y="104"/>
                    <a:pt x="53" y="104"/>
                  </a:cubicBezTo>
                  <a:cubicBezTo>
                    <a:pt x="53" y="104"/>
                    <a:pt x="53" y="104"/>
                    <a:pt x="53" y="104"/>
                  </a:cubicBezTo>
                  <a:cubicBezTo>
                    <a:pt x="44" y="120"/>
                    <a:pt x="44" y="120"/>
                    <a:pt x="44" y="120"/>
                  </a:cubicBezTo>
                  <a:cubicBezTo>
                    <a:pt x="29" y="114"/>
                    <a:pt x="29" y="114"/>
                    <a:pt x="29" y="114"/>
                  </a:cubicBezTo>
                  <a:cubicBezTo>
                    <a:pt x="34" y="95"/>
                    <a:pt x="34" y="95"/>
                    <a:pt x="34" y="95"/>
                  </a:cubicBezTo>
                  <a:cubicBezTo>
                    <a:pt x="30" y="93"/>
                    <a:pt x="27" y="89"/>
                    <a:pt x="24" y="86"/>
                  </a:cubicBezTo>
                  <a:cubicBezTo>
                    <a:pt x="6" y="91"/>
                    <a:pt x="6" y="91"/>
                    <a:pt x="6" y="91"/>
                  </a:cubicBezTo>
                  <a:cubicBezTo>
                    <a:pt x="0" y="76"/>
                    <a:pt x="0" y="76"/>
                    <a:pt x="0" y="76"/>
                  </a:cubicBezTo>
                  <a:cubicBezTo>
                    <a:pt x="16" y="66"/>
                    <a:pt x="16" y="66"/>
                    <a:pt x="16" y="66"/>
                  </a:cubicBezTo>
                  <a:cubicBezTo>
                    <a:pt x="16" y="64"/>
                    <a:pt x="16" y="62"/>
                    <a:pt x="16" y="60"/>
                  </a:cubicBezTo>
                  <a:cubicBezTo>
                    <a:pt x="16" y="57"/>
                    <a:pt x="16" y="55"/>
                    <a:pt x="16" y="53"/>
                  </a:cubicBezTo>
                  <a:cubicBezTo>
                    <a:pt x="16" y="53"/>
                    <a:pt x="16" y="53"/>
                    <a:pt x="16" y="53"/>
                  </a:cubicBezTo>
                  <a:cubicBezTo>
                    <a:pt x="0" y="43"/>
                    <a:pt x="0" y="43"/>
                    <a:pt x="0" y="43"/>
                  </a:cubicBezTo>
                  <a:cubicBezTo>
                    <a:pt x="6" y="29"/>
                    <a:pt x="6" y="29"/>
                    <a:pt x="6" y="29"/>
                  </a:cubicBezTo>
                  <a:cubicBezTo>
                    <a:pt x="24" y="34"/>
                    <a:pt x="24" y="34"/>
                    <a:pt x="24" y="34"/>
                  </a:cubicBezTo>
                  <a:cubicBezTo>
                    <a:pt x="27" y="30"/>
                    <a:pt x="30" y="27"/>
                    <a:pt x="34" y="24"/>
                  </a:cubicBezTo>
                  <a:cubicBezTo>
                    <a:pt x="29" y="6"/>
                    <a:pt x="29" y="6"/>
                    <a:pt x="29" y="6"/>
                  </a:cubicBezTo>
                  <a:cubicBezTo>
                    <a:pt x="44" y="0"/>
                    <a:pt x="44" y="0"/>
                    <a:pt x="44" y="0"/>
                  </a:cubicBezTo>
                  <a:cubicBezTo>
                    <a:pt x="54" y="16"/>
                    <a:pt x="54" y="16"/>
                    <a:pt x="54" y="16"/>
                  </a:cubicBezTo>
                  <a:cubicBezTo>
                    <a:pt x="56" y="16"/>
                    <a:pt x="58" y="16"/>
                    <a:pt x="60" y="16"/>
                  </a:cubicBezTo>
                  <a:cubicBezTo>
                    <a:pt x="62" y="16"/>
                    <a:pt x="65" y="16"/>
                    <a:pt x="67" y="16"/>
                  </a:cubicBezTo>
                  <a:cubicBezTo>
                    <a:pt x="77" y="0"/>
                    <a:pt x="77" y="0"/>
                    <a:pt x="77" y="0"/>
                  </a:cubicBezTo>
                  <a:cubicBezTo>
                    <a:pt x="91" y="6"/>
                    <a:pt x="91" y="6"/>
                    <a:pt x="91" y="6"/>
                  </a:cubicBezTo>
                  <a:cubicBezTo>
                    <a:pt x="87" y="24"/>
                    <a:pt x="87" y="24"/>
                    <a:pt x="87" y="24"/>
                  </a:cubicBezTo>
                  <a:cubicBezTo>
                    <a:pt x="90" y="27"/>
                    <a:pt x="93" y="30"/>
                    <a:pt x="96" y="34"/>
                  </a:cubicBezTo>
                  <a:cubicBezTo>
                    <a:pt x="114" y="29"/>
                    <a:pt x="114" y="29"/>
                    <a:pt x="114" y="29"/>
                  </a:cubicBezTo>
                  <a:cubicBezTo>
                    <a:pt x="120" y="44"/>
                    <a:pt x="120" y="44"/>
                    <a:pt x="120" y="44"/>
                  </a:cubicBezTo>
                  <a:cubicBezTo>
                    <a:pt x="104" y="54"/>
                    <a:pt x="104" y="54"/>
                    <a:pt x="104" y="54"/>
                  </a:cubicBezTo>
                  <a:cubicBezTo>
                    <a:pt x="104" y="56"/>
                    <a:pt x="104" y="58"/>
                    <a:pt x="104" y="60"/>
                  </a:cubicBezTo>
                  <a:cubicBezTo>
                    <a:pt x="104" y="62"/>
                    <a:pt x="104" y="64"/>
                    <a:pt x="104" y="67"/>
                  </a:cubicBezTo>
                  <a:close/>
                </a:path>
              </a:pathLst>
            </a:custGeom>
            <a:solidFill>
              <a:schemeClr val="bg1"/>
            </a:solidFill>
            <a:ln w="30163" cap="rnd">
              <a:solidFill>
                <a:schemeClr val="tx1"/>
              </a:solidFill>
              <a:prstDash val="solid"/>
              <a:round/>
            </a:ln>
          </p:spPr>
          <p:txBody>
            <a:bodyPr lIns="80296" tIns="40148" rIns="80296" bIns="40148"/>
            <a:lstStyle/>
            <a:p>
              <a:pPr>
                <a:defRPr/>
              </a:pPr>
              <a:endParaRPr lang="zh-CN" altLang="en-US" sz="1580">
                <a:solidFill>
                  <a:srgbClr val="201C11"/>
                </a:solidFill>
              </a:endParaRPr>
            </a:p>
          </p:txBody>
        </p:sp>
      </p:grpSp>
      <p:grpSp>
        <p:nvGrpSpPr>
          <p:cNvPr id="6" name="组合 5"/>
          <p:cNvGrpSpPr/>
          <p:nvPr/>
        </p:nvGrpSpPr>
        <p:grpSpPr>
          <a:xfrm>
            <a:off x="7015693" y="4362391"/>
            <a:ext cx="994890" cy="994288"/>
            <a:chOff x="3664544" y="4362391"/>
            <a:chExt cx="994890" cy="994288"/>
          </a:xfrm>
        </p:grpSpPr>
        <p:sp>
          <p:nvSpPr>
            <p:cNvPr id="49" name="椭圆 48"/>
            <p:cNvSpPr/>
            <p:nvPr/>
          </p:nvSpPr>
          <p:spPr>
            <a:xfrm>
              <a:off x="3664544" y="4362391"/>
              <a:ext cx="994890" cy="99428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201C11"/>
                </a:solidFill>
              </a:endParaRPr>
            </a:p>
          </p:txBody>
        </p:sp>
        <p:grpSp>
          <p:nvGrpSpPr>
            <p:cNvPr id="51" name="组合 50"/>
            <p:cNvGrpSpPr/>
            <p:nvPr/>
          </p:nvGrpSpPr>
          <p:grpSpPr>
            <a:xfrm>
              <a:off x="4020019" y="4569282"/>
              <a:ext cx="376936" cy="415433"/>
              <a:chOff x="1684338" y="1239838"/>
              <a:chExt cx="434975" cy="479425"/>
            </a:xfrm>
            <a:solidFill>
              <a:schemeClr val="bg1"/>
            </a:solidFill>
          </p:grpSpPr>
          <p:sp>
            <p:nvSpPr>
              <p:cNvPr id="61" name="Freeform 23"/>
              <p:cNvSpPr>
                <a:spLocks noEditPoints="1"/>
              </p:cNvSpPr>
              <p:nvPr/>
            </p:nvSpPr>
            <p:spPr bwMode="auto">
              <a:xfrm>
                <a:off x="1684338" y="1239838"/>
                <a:ext cx="434975" cy="479425"/>
              </a:xfrm>
              <a:custGeom>
                <a:avLst/>
                <a:gdLst>
                  <a:gd name="T0" fmla="*/ 160 w 176"/>
                  <a:gd name="T1" fmla="*/ 130 h 194"/>
                  <a:gd name="T2" fmla="*/ 176 w 176"/>
                  <a:gd name="T3" fmla="*/ 114 h 194"/>
                  <a:gd name="T4" fmla="*/ 160 w 176"/>
                  <a:gd name="T5" fmla="*/ 98 h 194"/>
                  <a:gd name="T6" fmla="*/ 152 w 176"/>
                  <a:gd name="T7" fmla="*/ 100 h 194"/>
                  <a:gd name="T8" fmla="*/ 90 w 176"/>
                  <a:gd name="T9" fmla="*/ 34 h 194"/>
                  <a:gd name="T10" fmla="*/ 91 w 176"/>
                  <a:gd name="T11" fmla="*/ 32 h 194"/>
                  <a:gd name="T12" fmla="*/ 91 w 176"/>
                  <a:gd name="T13" fmla="*/ 7 h 194"/>
                  <a:gd name="T14" fmla="*/ 66 w 176"/>
                  <a:gd name="T15" fmla="*/ 7 h 194"/>
                  <a:gd name="T16" fmla="*/ 51 w 176"/>
                  <a:gd name="T17" fmla="*/ 21 h 194"/>
                  <a:gd name="T18" fmla="*/ 34 w 176"/>
                  <a:gd name="T19" fmla="*/ 18 h 194"/>
                  <a:gd name="T20" fmla="*/ 1 w 176"/>
                  <a:gd name="T21" fmla="*/ 31 h 194"/>
                  <a:gd name="T22" fmla="*/ 1 w 176"/>
                  <a:gd name="T23" fmla="*/ 37 h 194"/>
                  <a:gd name="T24" fmla="*/ 61 w 176"/>
                  <a:gd name="T25" fmla="*/ 97 h 194"/>
                  <a:gd name="T26" fmla="*/ 64 w 176"/>
                  <a:gd name="T27" fmla="*/ 98 h 194"/>
                  <a:gd name="T28" fmla="*/ 67 w 176"/>
                  <a:gd name="T29" fmla="*/ 97 h 194"/>
                  <a:gd name="T30" fmla="*/ 77 w 176"/>
                  <a:gd name="T31" fmla="*/ 47 h 194"/>
                  <a:gd name="T32" fmla="*/ 84 w 176"/>
                  <a:gd name="T33" fmla="*/ 39 h 194"/>
                  <a:gd name="T34" fmla="*/ 146 w 176"/>
                  <a:gd name="T35" fmla="*/ 106 h 194"/>
                  <a:gd name="T36" fmla="*/ 144 w 176"/>
                  <a:gd name="T37" fmla="*/ 114 h 194"/>
                  <a:gd name="T38" fmla="*/ 146 w 176"/>
                  <a:gd name="T39" fmla="*/ 122 h 194"/>
                  <a:gd name="T40" fmla="*/ 126 w 176"/>
                  <a:gd name="T41" fmla="*/ 142 h 194"/>
                  <a:gd name="T42" fmla="*/ 112 w 176"/>
                  <a:gd name="T43" fmla="*/ 138 h 194"/>
                  <a:gd name="T44" fmla="*/ 88 w 176"/>
                  <a:gd name="T45" fmla="*/ 162 h 194"/>
                  <a:gd name="T46" fmla="*/ 52 w 176"/>
                  <a:gd name="T47" fmla="*/ 162 h 194"/>
                  <a:gd name="T48" fmla="*/ 32 w 176"/>
                  <a:gd name="T49" fmla="*/ 182 h 194"/>
                  <a:gd name="T50" fmla="*/ 32 w 176"/>
                  <a:gd name="T51" fmla="*/ 190 h 194"/>
                  <a:gd name="T52" fmla="*/ 36 w 176"/>
                  <a:gd name="T53" fmla="*/ 194 h 194"/>
                  <a:gd name="T54" fmla="*/ 156 w 176"/>
                  <a:gd name="T55" fmla="*/ 194 h 194"/>
                  <a:gd name="T56" fmla="*/ 160 w 176"/>
                  <a:gd name="T57" fmla="*/ 190 h 194"/>
                  <a:gd name="T58" fmla="*/ 160 w 176"/>
                  <a:gd name="T59" fmla="*/ 182 h 194"/>
                  <a:gd name="T60" fmla="*/ 140 w 176"/>
                  <a:gd name="T61" fmla="*/ 162 h 194"/>
                  <a:gd name="T62" fmla="*/ 136 w 176"/>
                  <a:gd name="T63" fmla="*/ 162 h 194"/>
                  <a:gd name="T64" fmla="*/ 132 w 176"/>
                  <a:gd name="T65" fmla="*/ 148 h 194"/>
                  <a:gd name="T66" fmla="*/ 152 w 176"/>
                  <a:gd name="T67" fmla="*/ 128 h 194"/>
                  <a:gd name="T68" fmla="*/ 160 w 176"/>
                  <a:gd name="T69" fmla="*/ 130 h 194"/>
                  <a:gd name="T70" fmla="*/ 55 w 176"/>
                  <a:gd name="T71" fmla="*/ 48 h 194"/>
                  <a:gd name="T72" fmla="*/ 52 w 176"/>
                  <a:gd name="T73" fmla="*/ 50 h 194"/>
                  <a:gd name="T74" fmla="*/ 50 w 176"/>
                  <a:gd name="T75" fmla="*/ 48 h 194"/>
                  <a:gd name="T76" fmla="*/ 31 w 176"/>
                  <a:gd name="T77" fmla="*/ 42 h 194"/>
                  <a:gd name="T78" fmla="*/ 27 w 176"/>
                  <a:gd name="T79" fmla="*/ 39 h 194"/>
                  <a:gd name="T80" fmla="*/ 30 w 176"/>
                  <a:gd name="T81" fmla="*/ 34 h 194"/>
                  <a:gd name="T82" fmla="*/ 34 w 176"/>
                  <a:gd name="T83" fmla="*/ 34 h 194"/>
                  <a:gd name="T84" fmla="*/ 55 w 176"/>
                  <a:gd name="T85" fmla="*/ 43 h 194"/>
                  <a:gd name="T86" fmla="*/ 55 w 176"/>
                  <a:gd name="T87" fmla="*/ 48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76" h="194">
                    <a:moveTo>
                      <a:pt x="160" y="130"/>
                    </a:moveTo>
                    <a:cubicBezTo>
                      <a:pt x="169" y="130"/>
                      <a:pt x="176" y="123"/>
                      <a:pt x="176" y="114"/>
                    </a:cubicBezTo>
                    <a:cubicBezTo>
                      <a:pt x="176" y="105"/>
                      <a:pt x="169" y="98"/>
                      <a:pt x="160" y="98"/>
                    </a:cubicBezTo>
                    <a:cubicBezTo>
                      <a:pt x="157" y="98"/>
                      <a:pt x="155" y="99"/>
                      <a:pt x="152" y="100"/>
                    </a:cubicBezTo>
                    <a:cubicBezTo>
                      <a:pt x="90" y="34"/>
                      <a:pt x="90" y="34"/>
                      <a:pt x="90" y="34"/>
                    </a:cubicBezTo>
                    <a:cubicBezTo>
                      <a:pt x="91" y="32"/>
                      <a:pt x="91" y="32"/>
                      <a:pt x="91" y="32"/>
                    </a:cubicBezTo>
                    <a:cubicBezTo>
                      <a:pt x="98" y="25"/>
                      <a:pt x="98" y="14"/>
                      <a:pt x="91" y="7"/>
                    </a:cubicBezTo>
                    <a:cubicBezTo>
                      <a:pt x="84" y="0"/>
                      <a:pt x="73" y="0"/>
                      <a:pt x="66" y="7"/>
                    </a:cubicBezTo>
                    <a:cubicBezTo>
                      <a:pt x="51" y="21"/>
                      <a:pt x="51" y="21"/>
                      <a:pt x="51" y="21"/>
                    </a:cubicBezTo>
                    <a:cubicBezTo>
                      <a:pt x="46" y="19"/>
                      <a:pt x="40" y="18"/>
                      <a:pt x="34" y="18"/>
                    </a:cubicBezTo>
                    <a:cubicBezTo>
                      <a:pt x="22" y="18"/>
                      <a:pt x="10" y="23"/>
                      <a:pt x="1" y="31"/>
                    </a:cubicBezTo>
                    <a:cubicBezTo>
                      <a:pt x="0" y="33"/>
                      <a:pt x="0" y="35"/>
                      <a:pt x="1" y="37"/>
                    </a:cubicBezTo>
                    <a:cubicBezTo>
                      <a:pt x="61" y="97"/>
                      <a:pt x="61" y="97"/>
                      <a:pt x="61" y="97"/>
                    </a:cubicBezTo>
                    <a:cubicBezTo>
                      <a:pt x="62" y="97"/>
                      <a:pt x="63" y="98"/>
                      <a:pt x="64" y="98"/>
                    </a:cubicBezTo>
                    <a:cubicBezTo>
                      <a:pt x="65" y="98"/>
                      <a:pt x="66" y="97"/>
                      <a:pt x="67" y="97"/>
                    </a:cubicBezTo>
                    <a:cubicBezTo>
                      <a:pt x="80" y="83"/>
                      <a:pt x="84" y="63"/>
                      <a:pt x="77" y="47"/>
                    </a:cubicBezTo>
                    <a:cubicBezTo>
                      <a:pt x="84" y="39"/>
                      <a:pt x="84" y="39"/>
                      <a:pt x="84" y="39"/>
                    </a:cubicBezTo>
                    <a:cubicBezTo>
                      <a:pt x="146" y="106"/>
                      <a:pt x="146" y="106"/>
                      <a:pt x="146" y="106"/>
                    </a:cubicBezTo>
                    <a:cubicBezTo>
                      <a:pt x="145" y="108"/>
                      <a:pt x="144" y="111"/>
                      <a:pt x="144" y="114"/>
                    </a:cubicBezTo>
                    <a:cubicBezTo>
                      <a:pt x="144" y="117"/>
                      <a:pt x="145" y="120"/>
                      <a:pt x="146" y="122"/>
                    </a:cubicBezTo>
                    <a:cubicBezTo>
                      <a:pt x="126" y="142"/>
                      <a:pt x="126" y="142"/>
                      <a:pt x="126" y="142"/>
                    </a:cubicBezTo>
                    <a:cubicBezTo>
                      <a:pt x="122" y="140"/>
                      <a:pt x="117" y="138"/>
                      <a:pt x="112" y="138"/>
                    </a:cubicBezTo>
                    <a:cubicBezTo>
                      <a:pt x="99" y="138"/>
                      <a:pt x="88" y="149"/>
                      <a:pt x="88" y="162"/>
                    </a:cubicBezTo>
                    <a:cubicBezTo>
                      <a:pt x="52" y="162"/>
                      <a:pt x="52" y="162"/>
                      <a:pt x="52" y="162"/>
                    </a:cubicBezTo>
                    <a:cubicBezTo>
                      <a:pt x="41" y="162"/>
                      <a:pt x="32" y="171"/>
                      <a:pt x="32" y="182"/>
                    </a:cubicBezTo>
                    <a:cubicBezTo>
                      <a:pt x="32" y="190"/>
                      <a:pt x="32" y="190"/>
                      <a:pt x="32" y="190"/>
                    </a:cubicBezTo>
                    <a:cubicBezTo>
                      <a:pt x="32" y="192"/>
                      <a:pt x="34" y="194"/>
                      <a:pt x="36" y="194"/>
                    </a:cubicBezTo>
                    <a:cubicBezTo>
                      <a:pt x="156" y="194"/>
                      <a:pt x="156" y="194"/>
                      <a:pt x="156" y="194"/>
                    </a:cubicBezTo>
                    <a:cubicBezTo>
                      <a:pt x="158" y="194"/>
                      <a:pt x="160" y="192"/>
                      <a:pt x="160" y="190"/>
                    </a:cubicBezTo>
                    <a:cubicBezTo>
                      <a:pt x="160" y="182"/>
                      <a:pt x="160" y="182"/>
                      <a:pt x="160" y="182"/>
                    </a:cubicBezTo>
                    <a:cubicBezTo>
                      <a:pt x="160" y="171"/>
                      <a:pt x="151" y="162"/>
                      <a:pt x="140" y="162"/>
                    </a:cubicBezTo>
                    <a:cubicBezTo>
                      <a:pt x="136" y="162"/>
                      <a:pt x="136" y="162"/>
                      <a:pt x="136" y="162"/>
                    </a:cubicBezTo>
                    <a:cubicBezTo>
                      <a:pt x="136" y="157"/>
                      <a:pt x="134" y="152"/>
                      <a:pt x="132" y="148"/>
                    </a:cubicBezTo>
                    <a:cubicBezTo>
                      <a:pt x="152" y="128"/>
                      <a:pt x="152" y="128"/>
                      <a:pt x="152" y="128"/>
                    </a:cubicBezTo>
                    <a:cubicBezTo>
                      <a:pt x="154" y="129"/>
                      <a:pt x="157" y="130"/>
                      <a:pt x="160" y="130"/>
                    </a:cubicBezTo>
                    <a:close/>
                    <a:moveTo>
                      <a:pt x="55" y="48"/>
                    </a:moveTo>
                    <a:cubicBezTo>
                      <a:pt x="55" y="49"/>
                      <a:pt x="53" y="50"/>
                      <a:pt x="52" y="50"/>
                    </a:cubicBezTo>
                    <a:cubicBezTo>
                      <a:pt x="51" y="50"/>
                      <a:pt x="50" y="49"/>
                      <a:pt x="50" y="48"/>
                    </a:cubicBezTo>
                    <a:cubicBezTo>
                      <a:pt x="45" y="43"/>
                      <a:pt x="38" y="41"/>
                      <a:pt x="31" y="42"/>
                    </a:cubicBezTo>
                    <a:cubicBezTo>
                      <a:pt x="29" y="42"/>
                      <a:pt x="27" y="41"/>
                      <a:pt x="27" y="39"/>
                    </a:cubicBezTo>
                    <a:cubicBezTo>
                      <a:pt x="26" y="36"/>
                      <a:pt x="28" y="34"/>
                      <a:pt x="30" y="34"/>
                    </a:cubicBezTo>
                    <a:cubicBezTo>
                      <a:pt x="31" y="34"/>
                      <a:pt x="33" y="34"/>
                      <a:pt x="34" y="34"/>
                    </a:cubicBezTo>
                    <a:cubicBezTo>
                      <a:pt x="42" y="34"/>
                      <a:pt x="50" y="37"/>
                      <a:pt x="55" y="43"/>
                    </a:cubicBezTo>
                    <a:cubicBezTo>
                      <a:pt x="57" y="44"/>
                      <a:pt x="57" y="47"/>
                      <a:pt x="55" y="48"/>
                    </a:cubicBezTo>
                    <a:close/>
                  </a:path>
                </a:pathLst>
              </a:custGeom>
              <a:solidFill>
                <a:schemeClr val="tx1"/>
              </a:solidFill>
              <a:ln>
                <a:noFill/>
              </a:ln>
            </p:spPr>
            <p:txBody>
              <a:bodyPr lIns="80296" tIns="40148" rIns="80296" bIns="40148"/>
              <a:lstStyle/>
              <a:p>
                <a:pPr>
                  <a:defRPr/>
                </a:pPr>
                <a:endParaRPr lang="zh-CN" altLang="en-US" sz="1580">
                  <a:solidFill>
                    <a:srgbClr val="201C11"/>
                  </a:solidFill>
                </a:endParaRPr>
              </a:p>
            </p:txBody>
          </p:sp>
          <p:sp>
            <p:nvSpPr>
              <p:cNvPr id="62" name="Freeform 24"/>
              <p:cNvSpPr/>
              <p:nvPr/>
            </p:nvSpPr>
            <p:spPr bwMode="auto">
              <a:xfrm>
                <a:off x="1698625" y="1379538"/>
                <a:ext cx="87313" cy="82550"/>
              </a:xfrm>
              <a:custGeom>
                <a:avLst/>
                <a:gdLst>
                  <a:gd name="T0" fmla="*/ 4 w 35"/>
                  <a:gd name="T1" fmla="*/ 0 h 33"/>
                  <a:gd name="T2" fmla="*/ 9 w 35"/>
                  <a:gd name="T3" fmla="*/ 26 h 33"/>
                  <a:gd name="T4" fmla="*/ 25 w 35"/>
                  <a:gd name="T5" fmla="*/ 33 h 33"/>
                  <a:gd name="T6" fmla="*/ 35 w 35"/>
                  <a:gd name="T7" fmla="*/ 31 h 33"/>
                  <a:gd name="T8" fmla="*/ 4 w 35"/>
                  <a:gd name="T9" fmla="*/ 0 h 33"/>
                </a:gdLst>
                <a:ahLst/>
                <a:cxnLst>
                  <a:cxn ang="0">
                    <a:pos x="T0" y="T1"/>
                  </a:cxn>
                  <a:cxn ang="0">
                    <a:pos x="T2" y="T3"/>
                  </a:cxn>
                  <a:cxn ang="0">
                    <a:pos x="T4" y="T5"/>
                  </a:cxn>
                  <a:cxn ang="0">
                    <a:pos x="T6" y="T7"/>
                  </a:cxn>
                  <a:cxn ang="0">
                    <a:pos x="T8" y="T9"/>
                  </a:cxn>
                </a:cxnLst>
                <a:rect l="0" t="0" r="r" b="b"/>
                <a:pathLst>
                  <a:path w="35" h="33">
                    <a:moveTo>
                      <a:pt x="4" y="0"/>
                    </a:moveTo>
                    <a:cubicBezTo>
                      <a:pt x="0" y="9"/>
                      <a:pt x="2" y="19"/>
                      <a:pt x="9" y="26"/>
                    </a:cubicBezTo>
                    <a:cubicBezTo>
                      <a:pt x="13" y="31"/>
                      <a:pt x="19" y="33"/>
                      <a:pt x="25" y="33"/>
                    </a:cubicBezTo>
                    <a:cubicBezTo>
                      <a:pt x="28" y="33"/>
                      <a:pt x="32" y="32"/>
                      <a:pt x="35" y="31"/>
                    </a:cubicBezTo>
                    <a:lnTo>
                      <a:pt x="4" y="0"/>
                    </a:lnTo>
                    <a:close/>
                  </a:path>
                </a:pathLst>
              </a:custGeom>
              <a:grpFill/>
              <a:ln>
                <a:noFill/>
              </a:ln>
            </p:spPr>
            <p:txBody>
              <a:bodyPr lIns="80296" tIns="40148" rIns="80296" bIns="40148"/>
              <a:lstStyle/>
              <a:p>
                <a:pPr>
                  <a:defRPr/>
                </a:pPr>
                <a:endParaRPr lang="zh-CN" altLang="en-US" sz="1580">
                  <a:solidFill>
                    <a:srgbClr val="201C11"/>
                  </a:solidFill>
                </a:endParaRPr>
              </a:p>
            </p:txBody>
          </p:sp>
        </p:grpSp>
      </p:grpSp>
      <p:grpSp>
        <p:nvGrpSpPr>
          <p:cNvPr id="7" name="组合 6"/>
          <p:cNvGrpSpPr/>
          <p:nvPr/>
        </p:nvGrpSpPr>
        <p:grpSpPr>
          <a:xfrm>
            <a:off x="3664544" y="1341562"/>
            <a:ext cx="995990" cy="995938"/>
            <a:chOff x="7014593" y="1341562"/>
            <a:chExt cx="995990" cy="995938"/>
          </a:xfrm>
        </p:grpSpPr>
        <p:sp>
          <p:nvSpPr>
            <p:cNvPr id="48" name="椭圆 47"/>
            <p:cNvSpPr/>
            <p:nvPr/>
          </p:nvSpPr>
          <p:spPr>
            <a:xfrm>
              <a:off x="7014593" y="1341562"/>
              <a:ext cx="995990" cy="99593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201C11"/>
                </a:solidFill>
              </a:endParaRPr>
            </a:p>
          </p:txBody>
        </p:sp>
        <p:grpSp>
          <p:nvGrpSpPr>
            <p:cNvPr id="52" name="组合 51"/>
            <p:cNvGrpSpPr/>
            <p:nvPr/>
          </p:nvGrpSpPr>
          <p:grpSpPr>
            <a:xfrm>
              <a:off x="7349708" y="1632640"/>
              <a:ext cx="326311" cy="414332"/>
              <a:chOff x="2889250" y="1241425"/>
              <a:chExt cx="376238" cy="477838"/>
            </a:xfrm>
            <a:solidFill>
              <a:schemeClr val="bg1"/>
            </a:solidFill>
          </p:grpSpPr>
          <p:sp>
            <p:nvSpPr>
              <p:cNvPr id="59" name="Freeform 25"/>
              <p:cNvSpPr/>
              <p:nvPr/>
            </p:nvSpPr>
            <p:spPr bwMode="auto">
              <a:xfrm>
                <a:off x="2889250" y="1241425"/>
                <a:ext cx="376238" cy="477838"/>
              </a:xfrm>
              <a:custGeom>
                <a:avLst/>
                <a:gdLst>
                  <a:gd name="T0" fmla="*/ 108 w 152"/>
                  <a:gd name="T1" fmla="*/ 161 h 193"/>
                  <a:gd name="T2" fmla="*/ 68 w 152"/>
                  <a:gd name="T3" fmla="*/ 161 h 193"/>
                  <a:gd name="T4" fmla="*/ 68 w 152"/>
                  <a:gd name="T5" fmla="*/ 145 h 193"/>
                  <a:gd name="T6" fmla="*/ 121 w 152"/>
                  <a:gd name="T7" fmla="*/ 122 h 193"/>
                  <a:gd name="T8" fmla="*/ 130 w 152"/>
                  <a:gd name="T9" fmla="*/ 19 h 193"/>
                  <a:gd name="T10" fmla="*/ 130 w 152"/>
                  <a:gd name="T11" fmla="*/ 18 h 193"/>
                  <a:gd name="T12" fmla="*/ 130 w 152"/>
                  <a:gd name="T13" fmla="*/ 18 h 193"/>
                  <a:gd name="T14" fmla="*/ 128 w 152"/>
                  <a:gd name="T15" fmla="*/ 14 h 193"/>
                  <a:gd name="T16" fmla="*/ 130 w 152"/>
                  <a:gd name="T17" fmla="*/ 10 h 193"/>
                  <a:gd name="T18" fmla="*/ 137 w 152"/>
                  <a:gd name="T19" fmla="*/ 10 h 193"/>
                  <a:gd name="T20" fmla="*/ 143 w 152"/>
                  <a:gd name="T21" fmla="*/ 10 h 193"/>
                  <a:gd name="T22" fmla="*/ 143 w 152"/>
                  <a:gd name="T23" fmla="*/ 5 h 193"/>
                  <a:gd name="T24" fmla="*/ 124 w 152"/>
                  <a:gd name="T25" fmla="*/ 5 h 193"/>
                  <a:gd name="T26" fmla="*/ 120 w 152"/>
                  <a:gd name="T27" fmla="*/ 14 h 193"/>
                  <a:gd name="T28" fmla="*/ 124 w 152"/>
                  <a:gd name="T29" fmla="*/ 23 h 193"/>
                  <a:gd name="T30" fmla="*/ 124 w 152"/>
                  <a:gd name="T31" fmla="*/ 23 h 193"/>
                  <a:gd name="T32" fmla="*/ 115 w 152"/>
                  <a:gd name="T33" fmla="*/ 116 h 193"/>
                  <a:gd name="T34" fmla="*/ 23 w 152"/>
                  <a:gd name="T35" fmla="*/ 124 h 193"/>
                  <a:gd name="T36" fmla="*/ 23 w 152"/>
                  <a:gd name="T37" fmla="*/ 124 h 193"/>
                  <a:gd name="T38" fmla="*/ 4 w 152"/>
                  <a:gd name="T39" fmla="*/ 125 h 193"/>
                  <a:gd name="T40" fmla="*/ 0 w 152"/>
                  <a:gd name="T41" fmla="*/ 134 h 193"/>
                  <a:gd name="T42" fmla="*/ 4 w 152"/>
                  <a:gd name="T43" fmla="*/ 144 h 193"/>
                  <a:gd name="T44" fmla="*/ 7 w 152"/>
                  <a:gd name="T45" fmla="*/ 145 h 193"/>
                  <a:gd name="T46" fmla="*/ 10 w 152"/>
                  <a:gd name="T47" fmla="*/ 144 h 193"/>
                  <a:gd name="T48" fmla="*/ 10 w 152"/>
                  <a:gd name="T49" fmla="*/ 138 h 193"/>
                  <a:gd name="T50" fmla="*/ 8 w 152"/>
                  <a:gd name="T51" fmla="*/ 134 h 193"/>
                  <a:gd name="T52" fmla="*/ 10 w 152"/>
                  <a:gd name="T53" fmla="*/ 130 h 193"/>
                  <a:gd name="T54" fmla="*/ 18 w 152"/>
                  <a:gd name="T55" fmla="*/ 130 h 193"/>
                  <a:gd name="T56" fmla="*/ 18 w 152"/>
                  <a:gd name="T57" fmla="*/ 131 h 193"/>
                  <a:gd name="T58" fmla="*/ 18 w 152"/>
                  <a:gd name="T59" fmla="*/ 131 h 193"/>
                  <a:gd name="T60" fmla="*/ 60 w 152"/>
                  <a:gd name="T61" fmla="*/ 145 h 193"/>
                  <a:gd name="T62" fmla="*/ 60 w 152"/>
                  <a:gd name="T63" fmla="*/ 161 h 193"/>
                  <a:gd name="T64" fmla="*/ 20 w 152"/>
                  <a:gd name="T65" fmla="*/ 161 h 193"/>
                  <a:gd name="T66" fmla="*/ 0 w 152"/>
                  <a:gd name="T67" fmla="*/ 181 h 193"/>
                  <a:gd name="T68" fmla="*/ 0 w 152"/>
                  <a:gd name="T69" fmla="*/ 189 h 193"/>
                  <a:gd name="T70" fmla="*/ 4 w 152"/>
                  <a:gd name="T71" fmla="*/ 193 h 193"/>
                  <a:gd name="T72" fmla="*/ 124 w 152"/>
                  <a:gd name="T73" fmla="*/ 193 h 193"/>
                  <a:gd name="T74" fmla="*/ 128 w 152"/>
                  <a:gd name="T75" fmla="*/ 189 h 193"/>
                  <a:gd name="T76" fmla="*/ 128 w 152"/>
                  <a:gd name="T77" fmla="*/ 181 h 193"/>
                  <a:gd name="T78" fmla="*/ 108 w 152"/>
                  <a:gd name="T79" fmla="*/ 161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52" h="193">
                    <a:moveTo>
                      <a:pt x="108" y="161"/>
                    </a:moveTo>
                    <a:cubicBezTo>
                      <a:pt x="68" y="161"/>
                      <a:pt x="68" y="161"/>
                      <a:pt x="68" y="161"/>
                    </a:cubicBezTo>
                    <a:cubicBezTo>
                      <a:pt x="68" y="145"/>
                      <a:pt x="68" y="145"/>
                      <a:pt x="68" y="145"/>
                    </a:cubicBezTo>
                    <a:cubicBezTo>
                      <a:pt x="88" y="144"/>
                      <a:pt x="107" y="136"/>
                      <a:pt x="121" y="122"/>
                    </a:cubicBezTo>
                    <a:cubicBezTo>
                      <a:pt x="148" y="94"/>
                      <a:pt x="152" y="50"/>
                      <a:pt x="130" y="19"/>
                    </a:cubicBezTo>
                    <a:cubicBezTo>
                      <a:pt x="130" y="18"/>
                      <a:pt x="130" y="18"/>
                      <a:pt x="130" y="18"/>
                    </a:cubicBezTo>
                    <a:cubicBezTo>
                      <a:pt x="130" y="18"/>
                      <a:pt x="130" y="18"/>
                      <a:pt x="130" y="18"/>
                    </a:cubicBezTo>
                    <a:cubicBezTo>
                      <a:pt x="129" y="17"/>
                      <a:pt x="128" y="16"/>
                      <a:pt x="128" y="14"/>
                    </a:cubicBezTo>
                    <a:cubicBezTo>
                      <a:pt x="128" y="13"/>
                      <a:pt x="129" y="11"/>
                      <a:pt x="130" y="10"/>
                    </a:cubicBezTo>
                    <a:cubicBezTo>
                      <a:pt x="132" y="8"/>
                      <a:pt x="135" y="8"/>
                      <a:pt x="137" y="10"/>
                    </a:cubicBezTo>
                    <a:cubicBezTo>
                      <a:pt x="139" y="12"/>
                      <a:pt x="141" y="12"/>
                      <a:pt x="143" y="10"/>
                    </a:cubicBezTo>
                    <a:cubicBezTo>
                      <a:pt x="144" y="9"/>
                      <a:pt x="144" y="6"/>
                      <a:pt x="143" y="5"/>
                    </a:cubicBezTo>
                    <a:cubicBezTo>
                      <a:pt x="138" y="0"/>
                      <a:pt x="129" y="0"/>
                      <a:pt x="124" y="5"/>
                    </a:cubicBezTo>
                    <a:cubicBezTo>
                      <a:pt x="121" y="7"/>
                      <a:pt x="120" y="11"/>
                      <a:pt x="120" y="14"/>
                    </a:cubicBezTo>
                    <a:cubicBezTo>
                      <a:pt x="120" y="18"/>
                      <a:pt x="121" y="21"/>
                      <a:pt x="124" y="23"/>
                    </a:cubicBezTo>
                    <a:cubicBezTo>
                      <a:pt x="124" y="23"/>
                      <a:pt x="124" y="23"/>
                      <a:pt x="124" y="23"/>
                    </a:cubicBezTo>
                    <a:cubicBezTo>
                      <a:pt x="143" y="52"/>
                      <a:pt x="140" y="92"/>
                      <a:pt x="115" y="116"/>
                    </a:cubicBezTo>
                    <a:cubicBezTo>
                      <a:pt x="91" y="140"/>
                      <a:pt x="51" y="144"/>
                      <a:pt x="23" y="124"/>
                    </a:cubicBezTo>
                    <a:cubicBezTo>
                      <a:pt x="23" y="124"/>
                      <a:pt x="23" y="124"/>
                      <a:pt x="23" y="124"/>
                    </a:cubicBezTo>
                    <a:cubicBezTo>
                      <a:pt x="17" y="120"/>
                      <a:pt x="9" y="120"/>
                      <a:pt x="4" y="125"/>
                    </a:cubicBezTo>
                    <a:cubicBezTo>
                      <a:pt x="2" y="127"/>
                      <a:pt x="0" y="131"/>
                      <a:pt x="0" y="134"/>
                    </a:cubicBezTo>
                    <a:cubicBezTo>
                      <a:pt x="0" y="138"/>
                      <a:pt x="2" y="141"/>
                      <a:pt x="4" y="144"/>
                    </a:cubicBezTo>
                    <a:cubicBezTo>
                      <a:pt x="5" y="144"/>
                      <a:pt x="6" y="145"/>
                      <a:pt x="7" y="145"/>
                    </a:cubicBezTo>
                    <a:cubicBezTo>
                      <a:pt x="8" y="145"/>
                      <a:pt x="9" y="144"/>
                      <a:pt x="10" y="144"/>
                    </a:cubicBezTo>
                    <a:cubicBezTo>
                      <a:pt x="11" y="142"/>
                      <a:pt x="11" y="140"/>
                      <a:pt x="10" y="138"/>
                    </a:cubicBezTo>
                    <a:cubicBezTo>
                      <a:pt x="9" y="137"/>
                      <a:pt x="8" y="136"/>
                      <a:pt x="8" y="134"/>
                    </a:cubicBezTo>
                    <a:cubicBezTo>
                      <a:pt x="8" y="133"/>
                      <a:pt x="9" y="131"/>
                      <a:pt x="10" y="130"/>
                    </a:cubicBezTo>
                    <a:cubicBezTo>
                      <a:pt x="12" y="128"/>
                      <a:pt x="15" y="128"/>
                      <a:pt x="18" y="130"/>
                    </a:cubicBezTo>
                    <a:cubicBezTo>
                      <a:pt x="18" y="131"/>
                      <a:pt x="18" y="131"/>
                      <a:pt x="18" y="131"/>
                    </a:cubicBezTo>
                    <a:cubicBezTo>
                      <a:pt x="18" y="131"/>
                      <a:pt x="18" y="131"/>
                      <a:pt x="18" y="131"/>
                    </a:cubicBezTo>
                    <a:cubicBezTo>
                      <a:pt x="31" y="140"/>
                      <a:pt x="45" y="144"/>
                      <a:pt x="60" y="145"/>
                    </a:cubicBezTo>
                    <a:cubicBezTo>
                      <a:pt x="60" y="161"/>
                      <a:pt x="60" y="161"/>
                      <a:pt x="60" y="161"/>
                    </a:cubicBezTo>
                    <a:cubicBezTo>
                      <a:pt x="20" y="161"/>
                      <a:pt x="20" y="161"/>
                      <a:pt x="20" y="161"/>
                    </a:cubicBezTo>
                    <a:cubicBezTo>
                      <a:pt x="9" y="161"/>
                      <a:pt x="0" y="170"/>
                      <a:pt x="0" y="181"/>
                    </a:cubicBezTo>
                    <a:cubicBezTo>
                      <a:pt x="0" y="189"/>
                      <a:pt x="0" y="189"/>
                      <a:pt x="0" y="189"/>
                    </a:cubicBezTo>
                    <a:cubicBezTo>
                      <a:pt x="0" y="191"/>
                      <a:pt x="2" y="193"/>
                      <a:pt x="4" y="193"/>
                    </a:cubicBezTo>
                    <a:cubicBezTo>
                      <a:pt x="124" y="193"/>
                      <a:pt x="124" y="193"/>
                      <a:pt x="124" y="193"/>
                    </a:cubicBezTo>
                    <a:cubicBezTo>
                      <a:pt x="127" y="193"/>
                      <a:pt x="128" y="191"/>
                      <a:pt x="128" y="189"/>
                    </a:cubicBezTo>
                    <a:cubicBezTo>
                      <a:pt x="128" y="181"/>
                      <a:pt x="128" y="181"/>
                      <a:pt x="128" y="181"/>
                    </a:cubicBezTo>
                    <a:cubicBezTo>
                      <a:pt x="128" y="170"/>
                      <a:pt x="119" y="161"/>
                      <a:pt x="108" y="161"/>
                    </a:cubicBezTo>
                    <a:close/>
                  </a:path>
                </a:pathLst>
              </a:custGeom>
              <a:solidFill>
                <a:schemeClr val="tx1"/>
              </a:solidFill>
              <a:ln>
                <a:noFill/>
              </a:ln>
            </p:spPr>
            <p:txBody>
              <a:bodyPr lIns="80296" tIns="40148" rIns="80296" bIns="40148"/>
              <a:lstStyle/>
              <a:p>
                <a:pPr>
                  <a:defRPr/>
                </a:pPr>
                <a:endParaRPr lang="zh-CN" altLang="en-US" sz="1580">
                  <a:solidFill>
                    <a:srgbClr val="201C11"/>
                  </a:solidFill>
                </a:endParaRPr>
              </a:p>
            </p:txBody>
          </p:sp>
          <p:sp>
            <p:nvSpPr>
              <p:cNvPr id="60" name="Freeform 26"/>
              <p:cNvSpPr>
                <a:spLocks noEditPoints="1"/>
              </p:cNvSpPr>
              <p:nvPr/>
            </p:nvSpPr>
            <p:spPr bwMode="auto">
              <a:xfrm>
                <a:off x="2889250" y="1244600"/>
                <a:ext cx="315913" cy="314325"/>
              </a:xfrm>
              <a:custGeom>
                <a:avLst/>
                <a:gdLst>
                  <a:gd name="T0" fmla="*/ 64 w 128"/>
                  <a:gd name="T1" fmla="*/ 127 h 127"/>
                  <a:gd name="T2" fmla="*/ 128 w 128"/>
                  <a:gd name="T3" fmla="*/ 64 h 127"/>
                  <a:gd name="T4" fmla="*/ 64 w 128"/>
                  <a:gd name="T5" fmla="*/ 0 h 127"/>
                  <a:gd name="T6" fmla="*/ 0 w 128"/>
                  <a:gd name="T7" fmla="*/ 64 h 127"/>
                  <a:gd name="T8" fmla="*/ 64 w 128"/>
                  <a:gd name="T9" fmla="*/ 127 h 127"/>
                  <a:gd name="T10" fmla="*/ 64 w 128"/>
                  <a:gd name="T11" fmla="*/ 24 h 127"/>
                  <a:gd name="T12" fmla="*/ 68 w 128"/>
                  <a:gd name="T13" fmla="*/ 28 h 127"/>
                  <a:gd name="T14" fmla="*/ 64 w 128"/>
                  <a:gd name="T15" fmla="*/ 32 h 127"/>
                  <a:gd name="T16" fmla="*/ 28 w 128"/>
                  <a:gd name="T17" fmla="*/ 68 h 127"/>
                  <a:gd name="T18" fmla="*/ 24 w 128"/>
                  <a:gd name="T19" fmla="*/ 72 h 127"/>
                  <a:gd name="T20" fmla="*/ 20 w 128"/>
                  <a:gd name="T21" fmla="*/ 68 h 127"/>
                  <a:gd name="T22" fmla="*/ 64 w 128"/>
                  <a:gd name="T23" fmla="*/ 24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8" h="127">
                    <a:moveTo>
                      <a:pt x="64" y="127"/>
                    </a:moveTo>
                    <a:cubicBezTo>
                      <a:pt x="99" y="127"/>
                      <a:pt x="128" y="99"/>
                      <a:pt x="128" y="64"/>
                    </a:cubicBezTo>
                    <a:cubicBezTo>
                      <a:pt x="128" y="29"/>
                      <a:pt x="99" y="0"/>
                      <a:pt x="64" y="0"/>
                    </a:cubicBezTo>
                    <a:cubicBezTo>
                      <a:pt x="29" y="0"/>
                      <a:pt x="0" y="29"/>
                      <a:pt x="0" y="64"/>
                    </a:cubicBezTo>
                    <a:cubicBezTo>
                      <a:pt x="0" y="99"/>
                      <a:pt x="29" y="127"/>
                      <a:pt x="64" y="127"/>
                    </a:cubicBezTo>
                    <a:close/>
                    <a:moveTo>
                      <a:pt x="64" y="24"/>
                    </a:moveTo>
                    <a:cubicBezTo>
                      <a:pt x="66" y="24"/>
                      <a:pt x="68" y="26"/>
                      <a:pt x="68" y="28"/>
                    </a:cubicBezTo>
                    <a:cubicBezTo>
                      <a:pt x="68" y="30"/>
                      <a:pt x="66" y="32"/>
                      <a:pt x="64" y="32"/>
                    </a:cubicBezTo>
                    <a:cubicBezTo>
                      <a:pt x="44" y="32"/>
                      <a:pt x="28" y="48"/>
                      <a:pt x="28" y="68"/>
                    </a:cubicBezTo>
                    <a:cubicBezTo>
                      <a:pt x="28" y="70"/>
                      <a:pt x="27" y="72"/>
                      <a:pt x="24" y="72"/>
                    </a:cubicBezTo>
                    <a:cubicBezTo>
                      <a:pt x="22" y="72"/>
                      <a:pt x="20" y="70"/>
                      <a:pt x="20" y="68"/>
                    </a:cubicBezTo>
                    <a:cubicBezTo>
                      <a:pt x="20" y="44"/>
                      <a:pt x="40" y="24"/>
                      <a:pt x="64" y="24"/>
                    </a:cubicBezTo>
                    <a:close/>
                  </a:path>
                </a:pathLst>
              </a:custGeom>
              <a:solidFill>
                <a:schemeClr val="tx1"/>
              </a:solidFill>
              <a:ln>
                <a:noFill/>
              </a:ln>
            </p:spPr>
            <p:txBody>
              <a:bodyPr lIns="80296" tIns="40148" rIns="80296" bIns="40148"/>
              <a:lstStyle/>
              <a:p>
                <a:pPr>
                  <a:defRPr/>
                </a:pPr>
                <a:endParaRPr lang="zh-CN" altLang="en-US" sz="1580">
                  <a:solidFill>
                    <a:srgbClr val="201C11"/>
                  </a:solidFill>
                </a:endParaRPr>
              </a:p>
            </p:txBody>
          </p:sp>
        </p:grpSp>
      </p:grpSp>
      <p:grpSp>
        <p:nvGrpSpPr>
          <p:cNvPr id="5" name="组合 4"/>
          <p:cNvGrpSpPr/>
          <p:nvPr/>
        </p:nvGrpSpPr>
        <p:grpSpPr>
          <a:xfrm>
            <a:off x="7014593" y="2274222"/>
            <a:ext cx="995990" cy="995938"/>
            <a:chOff x="3697560" y="2274222"/>
            <a:chExt cx="995990" cy="995938"/>
          </a:xfrm>
        </p:grpSpPr>
        <p:sp>
          <p:nvSpPr>
            <p:cNvPr id="45" name="椭圆 44"/>
            <p:cNvSpPr/>
            <p:nvPr/>
          </p:nvSpPr>
          <p:spPr>
            <a:xfrm>
              <a:off x="3697560" y="2274222"/>
              <a:ext cx="995990" cy="995938"/>
            </a:xfrm>
            <a:prstGeom prst="ellipse">
              <a:avLst/>
            </a:prstGeom>
            <a:noFill/>
            <a:ln>
              <a:solidFill>
                <a:schemeClr val="tx1"/>
              </a:solidFill>
            </a:ln>
            <a:extLst>
              <a:ext uri="{909E8E84-426E-40DD-AFC4-6F175D3DCCD1}">
                <a14:hiddenFill xmlns:a14="http://schemas.microsoft.com/office/drawing/2010/main">
                  <a:solidFill>
                    <a:srgbClr val="201C1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201C11"/>
                </a:solidFill>
              </a:endParaRPr>
            </a:p>
          </p:txBody>
        </p:sp>
        <p:grpSp>
          <p:nvGrpSpPr>
            <p:cNvPr id="53" name="组合 52"/>
            <p:cNvGrpSpPr/>
            <p:nvPr/>
          </p:nvGrpSpPr>
          <p:grpSpPr>
            <a:xfrm>
              <a:off x="4000209" y="2510827"/>
              <a:ext cx="423709" cy="411031"/>
              <a:chOff x="2822575" y="2408238"/>
              <a:chExt cx="488950" cy="474662"/>
            </a:xfrm>
            <a:solidFill>
              <a:schemeClr val="bg1"/>
            </a:solidFill>
          </p:grpSpPr>
          <p:sp>
            <p:nvSpPr>
              <p:cNvPr id="57" name="Freeform 31"/>
              <p:cNvSpPr/>
              <p:nvPr/>
            </p:nvSpPr>
            <p:spPr bwMode="auto">
              <a:xfrm>
                <a:off x="3048000" y="2646363"/>
                <a:ext cx="38100" cy="39687"/>
              </a:xfrm>
              <a:custGeom>
                <a:avLst/>
                <a:gdLst>
                  <a:gd name="T0" fmla="*/ 8 w 16"/>
                  <a:gd name="T1" fmla="*/ 0 h 16"/>
                  <a:gd name="T2" fmla="*/ 2 w 16"/>
                  <a:gd name="T3" fmla="*/ 2 h 16"/>
                  <a:gd name="T4" fmla="*/ 0 w 16"/>
                  <a:gd name="T5" fmla="*/ 8 h 16"/>
                  <a:gd name="T6" fmla="*/ 8 w 16"/>
                  <a:gd name="T7" fmla="*/ 16 h 16"/>
                  <a:gd name="T8" fmla="*/ 14 w 16"/>
                  <a:gd name="T9" fmla="*/ 14 h 16"/>
                  <a:gd name="T10" fmla="*/ 16 w 16"/>
                  <a:gd name="T11" fmla="*/ 8 h 16"/>
                  <a:gd name="T12" fmla="*/ 8 w 16"/>
                  <a:gd name="T13" fmla="*/ 0 h 16"/>
                </a:gdLst>
                <a:ahLst/>
                <a:cxnLst>
                  <a:cxn ang="0">
                    <a:pos x="T0" y="T1"/>
                  </a:cxn>
                  <a:cxn ang="0">
                    <a:pos x="T2" y="T3"/>
                  </a:cxn>
                  <a:cxn ang="0">
                    <a:pos x="T4" y="T5"/>
                  </a:cxn>
                  <a:cxn ang="0">
                    <a:pos x="T6" y="T7"/>
                  </a:cxn>
                  <a:cxn ang="0">
                    <a:pos x="T8" y="T9"/>
                  </a:cxn>
                  <a:cxn ang="0">
                    <a:pos x="T10" y="T11"/>
                  </a:cxn>
                  <a:cxn ang="0">
                    <a:pos x="T12" y="T13"/>
                  </a:cxn>
                </a:cxnLst>
                <a:rect l="0" t="0" r="r" b="b"/>
                <a:pathLst>
                  <a:path w="16" h="16">
                    <a:moveTo>
                      <a:pt x="8" y="0"/>
                    </a:moveTo>
                    <a:cubicBezTo>
                      <a:pt x="6" y="0"/>
                      <a:pt x="4" y="1"/>
                      <a:pt x="2" y="2"/>
                    </a:cubicBezTo>
                    <a:cubicBezTo>
                      <a:pt x="1" y="4"/>
                      <a:pt x="0" y="6"/>
                      <a:pt x="0" y="8"/>
                    </a:cubicBezTo>
                    <a:cubicBezTo>
                      <a:pt x="0" y="12"/>
                      <a:pt x="4" y="16"/>
                      <a:pt x="8" y="16"/>
                    </a:cubicBezTo>
                    <a:cubicBezTo>
                      <a:pt x="10" y="16"/>
                      <a:pt x="12" y="15"/>
                      <a:pt x="14" y="14"/>
                    </a:cubicBezTo>
                    <a:cubicBezTo>
                      <a:pt x="15" y="12"/>
                      <a:pt x="16" y="10"/>
                      <a:pt x="16" y="8"/>
                    </a:cubicBezTo>
                    <a:cubicBezTo>
                      <a:pt x="16" y="3"/>
                      <a:pt x="13" y="0"/>
                      <a:pt x="8" y="0"/>
                    </a:cubicBezTo>
                    <a:close/>
                  </a:path>
                </a:pathLst>
              </a:custGeom>
              <a:grpFill/>
              <a:ln>
                <a:noFill/>
              </a:ln>
            </p:spPr>
            <p:txBody>
              <a:bodyPr lIns="80296" tIns="40148" rIns="80296" bIns="40148"/>
              <a:lstStyle/>
              <a:p>
                <a:pPr>
                  <a:defRPr/>
                </a:pPr>
                <a:endParaRPr lang="zh-CN" altLang="en-US" sz="1580">
                  <a:solidFill>
                    <a:srgbClr val="201C11"/>
                  </a:solidFill>
                </a:endParaRPr>
              </a:p>
            </p:txBody>
          </p:sp>
          <p:sp>
            <p:nvSpPr>
              <p:cNvPr id="58" name="Freeform 32"/>
              <p:cNvSpPr>
                <a:spLocks noEditPoints="1"/>
              </p:cNvSpPr>
              <p:nvPr/>
            </p:nvSpPr>
            <p:spPr bwMode="auto">
              <a:xfrm>
                <a:off x="2822575" y="2408238"/>
                <a:ext cx="488950" cy="474662"/>
              </a:xfrm>
              <a:custGeom>
                <a:avLst/>
                <a:gdLst>
                  <a:gd name="T0" fmla="*/ 187 w 198"/>
                  <a:gd name="T1" fmla="*/ 104 h 192"/>
                  <a:gd name="T2" fmla="*/ 168 w 198"/>
                  <a:gd name="T3" fmla="*/ 33 h 192"/>
                  <a:gd name="T4" fmla="*/ 184 w 198"/>
                  <a:gd name="T5" fmla="*/ 48 h 192"/>
                  <a:gd name="T6" fmla="*/ 187 w 198"/>
                  <a:gd name="T7" fmla="*/ 8 h 192"/>
                  <a:gd name="T8" fmla="*/ 148 w 198"/>
                  <a:gd name="T9" fmla="*/ 8 h 192"/>
                  <a:gd name="T10" fmla="*/ 162 w 198"/>
                  <a:gd name="T11" fmla="*/ 27 h 192"/>
                  <a:gd name="T12" fmla="*/ 99 w 198"/>
                  <a:gd name="T13" fmla="*/ 16 h 192"/>
                  <a:gd name="T14" fmla="*/ 36 w 198"/>
                  <a:gd name="T15" fmla="*/ 27 h 192"/>
                  <a:gd name="T16" fmla="*/ 50 w 198"/>
                  <a:gd name="T17" fmla="*/ 8 h 192"/>
                  <a:gd name="T18" fmla="*/ 11 w 198"/>
                  <a:gd name="T19" fmla="*/ 8 h 192"/>
                  <a:gd name="T20" fmla="*/ 14 w 198"/>
                  <a:gd name="T21" fmla="*/ 48 h 192"/>
                  <a:gd name="T22" fmla="*/ 31 w 198"/>
                  <a:gd name="T23" fmla="*/ 33 h 192"/>
                  <a:gd name="T24" fmla="*/ 11 w 198"/>
                  <a:gd name="T25" fmla="*/ 104 h 192"/>
                  <a:gd name="T26" fmla="*/ 49 w 198"/>
                  <a:gd name="T27" fmla="*/ 176 h 192"/>
                  <a:gd name="T28" fmla="*/ 36 w 198"/>
                  <a:gd name="T29" fmla="*/ 190 h 192"/>
                  <a:gd name="T30" fmla="*/ 42 w 198"/>
                  <a:gd name="T31" fmla="*/ 191 h 192"/>
                  <a:gd name="T32" fmla="*/ 56 w 198"/>
                  <a:gd name="T33" fmla="*/ 180 h 192"/>
                  <a:gd name="T34" fmla="*/ 142 w 198"/>
                  <a:gd name="T35" fmla="*/ 180 h 192"/>
                  <a:gd name="T36" fmla="*/ 157 w 198"/>
                  <a:gd name="T37" fmla="*/ 191 h 192"/>
                  <a:gd name="T38" fmla="*/ 162 w 198"/>
                  <a:gd name="T39" fmla="*/ 190 h 192"/>
                  <a:gd name="T40" fmla="*/ 150 w 198"/>
                  <a:gd name="T41" fmla="*/ 176 h 192"/>
                  <a:gd name="T42" fmla="*/ 65 w 198"/>
                  <a:gd name="T43" fmla="*/ 49 h 192"/>
                  <a:gd name="T44" fmla="*/ 103 w 198"/>
                  <a:gd name="T45" fmla="*/ 44 h 192"/>
                  <a:gd name="T46" fmla="*/ 99 w 198"/>
                  <a:gd name="T47" fmla="*/ 64 h 192"/>
                  <a:gd name="T48" fmla="*/ 95 w 198"/>
                  <a:gd name="T49" fmla="*/ 48 h 192"/>
                  <a:gd name="T50" fmla="*/ 67 w 198"/>
                  <a:gd name="T51" fmla="*/ 56 h 192"/>
                  <a:gd name="T52" fmla="*/ 65 w 198"/>
                  <a:gd name="T53" fmla="*/ 49 h 192"/>
                  <a:gd name="T54" fmla="*/ 119 w 198"/>
                  <a:gd name="T55" fmla="*/ 128 h 192"/>
                  <a:gd name="T56" fmla="*/ 107 w 198"/>
                  <a:gd name="T57" fmla="*/ 118 h 192"/>
                  <a:gd name="T58" fmla="*/ 83 w 198"/>
                  <a:gd name="T59" fmla="*/ 104 h 192"/>
                  <a:gd name="T60" fmla="*/ 52 w 198"/>
                  <a:gd name="T61" fmla="*/ 63 h 192"/>
                  <a:gd name="T62" fmla="*/ 58 w 198"/>
                  <a:gd name="T63" fmla="*/ 57 h 192"/>
                  <a:gd name="T64" fmla="*/ 99 w 198"/>
                  <a:gd name="T65" fmla="*/ 88 h 192"/>
                  <a:gd name="T66" fmla="*/ 113 w 198"/>
                  <a:gd name="T67" fmla="*/ 112 h 192"/>
                  <a:gd name="T68" fmla="*/ 122 w 198"/>
                  <a:gd name="T69" fmla="*/ 127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98" h="192">
                    <a:moveTo>
                      <a:pt x="150" y="176"/>
                    </a:moveTo>
                    <a:cubicBezTo>
                      <a:pt x="172" y="160"/>
                      <a:pt x="187" y="134"/>
                      <a:pt x="187" y="104"/>
                    </a:cubicBezTo>
                    <a:cubicBezTo>
                      <a:pt x="187" y="79"/>
                      <a:pt x="177" y="57"/>
                      <a:pt x="160" y="41"/>
                    </a:cubicBezTo>
                    <a:cubicBezTo>
                      <a:pt x="168" y="33"/>
                      <a:pt x="168" y="33"/>
                      <a:pt x="168" y="33"/>
                    </a:cubicBezTo>
                    <a:cubicBezTo>
                      <a:pt x="181" y="47"/>
                      <a:pt x="181" y="47"/>
                      <a:pt x="181" y="47"/>
                    </a:cubicBezTo>
                    <a:cubicBezTo>
                      <a:pt x="182" y="47"/>
                      <a:pt x="183" y="48"/>
                      <a:pt x="184" y="48"/>
                    </a:cubicBezTo>
                    <a:cubicBezTo>
                      <a:pt x="185" y="48"/>
                      <a:pt x="186" y="47"/>
                      <a:pt x="187" y="47"/>
                    </a:cubicBezTo>
                    <a:cubicBezTo>
                      <a:pt x="198" y="36"/>
                      <a:pt x="198" y="19"/>
                      <a:pt x="187" y="8"/>
                    </a:cubicBezTo>
                    <a:cubicBezTo>
                      <a:pt x="182" y="3"/>
                      <a:pt x="175" y="0"/>
                      <a:pt x="168" y="0"/>
                    </a:cubicBezTo>
                    <a:cubicBezTo>
                      <a:pt x="160" y="0"/>
                      <a:pt x="153" y="3"/>
                      <a:pt x="148" y="8"/>
                    </a:cubicBezTo>
                    <a:cubicBezTo>
                      <a:pt x="147" y="9"/>
                      <a:pt x="147" y="12"/>
                      <a:pt x="148" y="14"/>
                    </a:cubicBezTo>
                    <a:cubicBezTo>
                      <a:pt x="162" y="27"/>
                      <a:pt x="162" y="27"/>
                      <a:pt x="162" y="27"/>
                    </a:cubicBezTo>
                    <a:cubicBezTo>
                      <a:pt x="154" y="35"/>
                      <a:pt x="154" y="35"/>
                      <a:pt x="154" y="35"/>
                    </a:cubicBezTo>
                    <a:cubicBezTo>
                      <a:pt x="139" y="23"/>
                      <a:pt x="120" y="16"/>
                      <a:pt x="99" y="16"/>
                    </a:cubicBezTo>
                    <a:cubicBezTo>
                      <a:pt x="78" y="16"/>
                      <a:pt x="59" y="23"/>
                      <a:pt x="44" y="35"/>
                    </a:cubicBezTo>
                    <a:cubicBezTo>
                      <a:pt x="36" y="27"/>
                      <a:pt x="36" y="27"/>
                      <a:pt x="36" y="27"/>
                    </a:cubicBezTo>
                    <a:cubicBezTo>
                      <a:pt x="50" y="14"/>
                      <a:pt x="50" y="14"/>
                      <a:pt x="50" y="14"/>
                    </a:cubicBezTo>
                    <a:cubicBezTo>
                      <a:pt x="52" y="12"/>
                      <a:pt x="52" y="9"/>
                      <a:pt x="50" y="8"/>
                    </a:cubicBezTo>
                    <a:cubicBezTo>
                      <a:pt x="45" y="3"/>
                      <a:pt x="38" y="0"/>
                      <a:pt x="31" y="0"/>
                    </a:cubicBezTo>
                    <a:cubicBezTo>
                      <a:pt x="23" y="0"/>
                      <a:pt x="16" y="3"/>
                      <a:pt x="11" y="8"/>
                    </a:cubicBezTo>
                    <a:cubicBezTo>
                      <a:pt x="0" y="19"/>
                      <a:pt x="0" y="36"/>
                      <a:pt x="11" y="47"/>
                    </a:cubicBezTo>
                    <a:cubicBezTo>
                      <a:pt x="12" y="47"/>
                      <a:pt x="13" y="48"/>
                      <a:pt x="14" y="48"/>
                    </a:cubicBezTo>
                    <a:cubicBezTo>
                      <a:pt x="15" y="48"/>
                      <a:pt x="16" y="47"/>
                      <a:pt x="17" y="47"/>
                    </a:cubicBezTo>
                    <a:cubicBezTo>
                      <a:pt x="31" y="33"/>
                      <a:pt x="31" y="33"/>
                      <a:pt x="31" y="33"/>
                    </a:cubicBezTo>
                    <a:cubicBezTo>
                      <a:pt x="38" y="41"/>
                      <a:pt x="38" y="41"/>
                      <a:pt x="38" y="41"/>
                    </a:cubicBezTo>
                    <a:cubicBezTo>
                      <a:pt x="21" y="57"/>
                      <a:pt x="11" y="79"/>
                      <a:pt x="11" y="104"/>
                    </a:cubicBezTo>
                    <a:cubicBezTo>
                      <a:pt x="11" y="134"/>
                      <a:pt x="26" y="160"/>
                      <a:pt x="49" y="176"/>
                    </a:cubicBezTo>
                    <a:cubicBezTo>
                      <a:pt x="49" y="176"/>
                      <a:pt x="49" y="176"/>
                      <a:pt x="49" y="176"/>
                    </a:cubicBezTo>
                    <a:cubicBezTo>
                      <a:pt x="37" y="185"/>
                      <a:pt x="37" y="185"/>
                      <a:pt x="37" y="185"/>
                    </a:cubicBezTo>
                    <a:cubicBezTo>
                      <a:pt x="35" y="186"/>
                      <a:pt x="35" y="188"/>
                      <a:pt x="36" y="190"/>
                    </a:cubicBezTo>
                    <a:cubicBezTo>
                      <a:pt x="37" y="191"/>
                      <a:pt x="38" y="192"/>
                      <a:pt x="39" y="192"/>
                    </a:cubicBezTo>
                    <a:cubicBezTo>
                      <a:pt x="40" y="192"/>
                      <a:pt x="41" y="192"/>
                      <a:pt x="42" y="191"/>
                    </a:cubicBezTo>
                    <a:cubicBezTo>
                      <a:pt x="56" y="180"/>
                      <a:pt x="56" y="180"/>
                      <a:pt x="56" y="180"/>
                    </a:cubicBezTo>
                    <a:cubicBezTo>
                      <a:pt x="56" y="180"/>
                      <a:pt x="56" y="180"/>
                      <a:pt x="56" y="180"/>
                    </a:cubicBezTo>
                    <a:cubicBezTo>
                      <a:pt x="69" y="188"/>
                      <a:pt x="83" y="192"/>
                      <a:pt x="99" y="192"/>
                    </a:cubicBezTo>
                    <a:cubicBezTo>
                      <a:pt x="115" y="192"/>
                      <a:pt x="130" y="188"/>
                      <a:pt x="142" y="180"/>
                    </a:cubicBezTo>
                    <a:cubicBezTo>
                      <a:pt x="142" y="180"/>
                      <a:pt x="142" y="180"/>
                      <a:pt x="142" y="180"/>
                    </a:cubicBezTo>
                    <a:cubicBezTo>
                      <a:pt x="157" y="191"/>
                      <a:pt x="157" y="191"/>
                      <a:pt x="157" y="191"/>
                    </a:cubicBezTo>
                    <a:cubicBezTo>
                      <a:pt x="157" y="192"/>
                      <a:pt x="158" y="192"/>
                      <a:pt x="159" y="192"/>
                    </a:cubicBezTo>
                    <a:cubicBezTo>
                      <a:pt x="160" y="192"/>
                      <a:pt x="162" y="191"/>
                      <a:pt x="162" y="190"/>
                    </a:cubicBezTo>
                    <a:cubicBezTo>
                      <a:pt x="164" y="188"/>
                      <a:pt x="163" y="186"/>
                      <a:pt x="162" y="185"/>
                    </a:cubicBezTo>
                    <a:cubicBezTo>
                      <a:pt x="150" y="176"/>
                      <a:pt x="150" y="176"/>
                      <a:pt x="150" y="176"/>
                    </a:cubicBezTo>
                    <a:cubicBezTo>
                      <a:pt x="150" y="176"/>
                      <a:pt x="150" y="176"/>
                      <a:pt x="150" y="176"/>
                    </a:cubicBezTo>
                    <a:close/>
                    <a:moveTo>
                      <a:pt x="65" y="49"/>
                    </a:moveTo>
                    <a:cubicBezTo>
                      <a:pt x="74" y="43"/>
                      <a:pt x="85" y="40"/>
                      <a:pt x="99" y="40"/>
                    </a:cubicBezTo>
                    <a:cubicBezTo>
                      <a:pt x="101" y="40"/>
                      <a:pt x="103" y="42"/>
                      <a:pt x="103" y="44"/>
                    </a:cubicBezTo>
                    <a:cubicBezTo>
                      <a:pt x="103" y="60"/>
                      <a:pt x="103" y="60"/>
                      <a:pt x="103" y="60"/>
                    </a:cubicBezTo>
                    <a:cubicBezTo>
                      <a:pt x="103" y="62"/>
                      <a:pt x="101" y="64"/>
                      <a:pt x="99" y="64"/>
                    </a:cubicBezTo>
                    <a:cubicBezTo>
                      <a:pt x="97" y="64"/>
                      <a:pt x="95" y="62"/>
                      <a:pt x="95" y="60"/>
                    </a:cubicBezTo>
                    <a:cubicBezTo>
                      <a:pt x="95" y="48"/>
                      <a:pt x="95" y="48"/>
                      <a:pt x="95" y="48"/>
                    </a:cubicBezTo>
                    <a:cubicBezTo>
                      <a:pt x="85" y="48"/>
                      <a:pt x="76" y="51"/>
                      <a:pt x="69" y="55"/>
                    </a:cubicBezTo>
                    <a:cubicBezTo>
                      <a:pt x="69" y="56"/>
                      <a:pt x="68" y="56"/>
                      <a:pt x="67" y="56"/>
                    </a:cubicBezTo>
                    <a:cubicBezTo>
                      <a:pt x="66" y="56"/>
                      <a:pt x="65" y="55"/>
                      <a:pt x="64" y="54"/>
                    </a:cubicBezTo>
                    <a:cubicBezTo>
                      <a:pt x="63" y="52"/>
                      <a:pt x="63" y="50"/>
                      <a:pt x="65" y="49"/>
                    </a:cubicBezTo>
                    <a:close/>
                    <a:moveTo>
                      <a:pt x="122" y="127"/>
                    </a:moveTo>
                    <a:cubicBezTo>
                      <a:pt x="121" y="127"/>
                      <a:pt x="120" y="128"/>
                      <a:pt x="119" y="128"/>
                    </a:cubicBezTo>
                    <a:cubicBezTo>
                      <a:pt x="118" y="128"/>
                      <a:pt x="117" y="127"/>
                      <a:pt x="116" y="127"/>
                    </a:cubicBezTo>
                    <a:cubicBezTo>
                      <a:pt x="107" y="118"/>
                      <a:pt x="107" y="118"/>
                      <a:pt x="107" y="118"/>
                    </a:cubicBezTo>
                    <a:cubicBezTo>
                      <a:pt x="105" y="119"/>
                      <a:pt x="102" y="120"/>
                      <a:pt x="99" y="120"/>
                    </a:cubicBezTo>
                    <a:cubicBezTo>
                      <a:pt x="90" y="120"/>
                      <a:pt x="83" y="113"/>
                      <a:pt x="83" y="104"/>
                    </a:cubicBezTo>
                    <a:cubicBezTo>
                      <a:pt x="83" y="101"/>
                      <a:pt x="84" y="98"/>
                      <a:pt x="85" y="96"/>
                    </a:cubicBezTo>
                    <a:cubicBezTo>
                      <a:pt x="52" y="63"/>
                      <a:pt x="52" y="63"/>
                      <a:pt x="52" y="63"/>
                    </a:cubicBezTo>
                    <a:cubicBezTo>
                      <a:pt x="51" y="61"/>
                      <a:pt x="51" y="59"/>
                      <a:pt x="52" y="57"/>
                    </a:cubicBezTo>
                    <a:cubicBezTo>
                      <a:pt x="54" y="55"/>
                      <a:pt x="56" y="55"/>
                      <a:pt x="58" y="57"/>
                    </a:cubicBezTo>
                    <a:cubicBezTo>
                      <a:pt x="91" y="90"/>
                      <a:pt x="91" y="90"/>
                      <a:pt x="91" y="90"/>
                    </a:cubicBezTo>
                    <a:cubicBezTo>
                      <a:pt x="93" y="89"/>
                      <a:pt x="96" y="88"/>
                      <a:pt x="99" y="88"/>
                    </a:cubicBezTo>
                    <a:cubicBezTo>
                      <a:pt x="108" y="88"/>
                      <a:pt x="115" y="95"/>
                      <a:pt x="115" y="104"/>
                    </a:cubicBezTo>
                    <a:cubicBezTo>
                      <a:pt x="115" y="107"/>
                      <a:pt x="114" y="110"/>
                      <a:pt x="113" y="112"/>
                    </a:cubicBezTo>
                    <a:cubicBezTo>
                      <a:pt x="122" y="121"/>
                      <a:pt x="122" y="121"/>
                      <a:pt x="122" y="121"/>
                    </a:cubicBezTo>
                    <a:cubicBezTo>
                      <a:pt x="124" y="123"/>
                      <a:pt x="124" y="125"/>
                      <a:pt x="122" y="127"/>
                    </a:cubicBezTo>
                    <a:close/>
                  </a:path>
                </a:pathLst>
              </a:custGeom>
              <a:solidFill>
                <a:schemeClr val="tx1"/>
              </a:solidFill>
              <a:ln>
                <a:noFill/>
              </a:ln>
            </p:spPr>
            <p:txBody>
              <a:bodyPr lIns="80296" tIns="40148" rIns="80296" bIns="40148"/>
              <a:lstStyle/>
              <a:p>
                <a:pPr>
                  <a:defRPr/>
                </a:pPr>
                <a:endParaRPr lang="zh-CN" altLang="en-US" sz="1580">
                  <a:solidFill>
                    <a:srgbClr val="201C11"/>
                  </a:solidFill>
                </a:endParaRPr>
              </a:p>
            </p:txBody>
          </p:sp>
        </p:grpSp>
      </p:grpSp>
      <p:grpSp>
        <p:nvGrpSpPr>
          <p:cNvPr id="8" name="组合 7"/>
          <p:cNvGrpSpPr/>
          <p:nvPr/>
        </p:nvGrpSpPr>
        <p:grpSpPr>
          <a:xfrm>
            <a:off x="3664544" y="3206883"/>
            <a:ext cx="995990" cy="995938"/>
            <a:chOff x="7014593" y="3206883"/>
            <a:chExt cx="995990" cy="995938"/>
          </a:xfrm>
        </p:grpSpPr>
        <p:sp>
          <p:nvSpPr>
            <p:cNvPr id="47" name="椭圆 46"/>
            <p:cNvSpPr/>
            <p:nvPr/>
          </p:nvSpPr>
          <p:spPr>
            <a:xfrm>
              <a:off x="7014593" y="3206883"/>
              <a:ext cx="995990" cy="99593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201C11"/>
                </a:solidFill>
              </a:endParaRPr>
            </a:p>
          </p:txBody>
        </p:sp>
        <p:grpSp>
          <p:nvGrpSpPr>
            <p:cNvPr id="54" name="组合 53"/>
            <p:cNvGrpSpPr/>
            <p:nvPr/>
          </p:nvGrpSpPr>
          <p:grpSpPr>
            <a:xfrm>
              <a:off x="7388227" y="3499061"/>
              <a:ext cx="275135" cy="411031"/>
              <a:chOff x="596900" y="3573463"/>
              <a:chExt cx="317500" cy="474662"/>
            </a:xfrm>
            <a:solidFill>
              <a:schemeClr val="bg1"/>
            </a:solidFill>
          </p:grpSpPr>
          <p:sp>
            <p:nvSpPr>
              <p:cNvPr id="55" name="Freeform 35"/>
              <p:cNvSpPr/>
              <p:nvPr/>
            </p:nvSpPr>
            <p:spPr bwMode="auto">
              <a:xfrm>
                <a:off x="657225" y="3929063"/>
                <a:ext cx="158750" cy="119062"/>
              </a:xfrm>
              <a:custGeom>
                <a:avLst/>
                <a:gdLst>
                  <a:gd name="T0" fmla="*/ 0 w 64"/>
                  <a:gd name="T1" fmla="*/ 4 h 48"/>
                  <a:gd name="T2" fmla="*/ 0 w 64"/>
                  <a:gd name="T3" fmla="*/ 28 h 48"/>
                  <a:gd name="T4" fmla="*/ 4 w 64"/>
                  <a:gd name="T5" fmla="*/ 32 h 48"/>
                  <a:gd name="T6" fmla="*/ 8 w 64"/>
                  <a:gd name="T7" fmla="*/ 32 h 48"/>
                  <a:gd name="T8" fmla="*/ 8 w 64"/>
                  <a:gd name="T9" fmla="*/ 36 h 48"/>
                  <a:gd name="T10" fmla="*/ 20 w 64"/>
                  <a:gd name="T11" fmla="*/ 48 h 48"/>
                  <a:gd name="T12" fmla="*/ 44 w 64"/>
                  <a:gd name="T13" fmla="*/ 48 h 48"/>
                  <a:gd name="T14" fmla="*/ 56 w 64"/>
                  <a:gd name="T15" fmla="*/ 36 h 48"/>
                  <a:gd name="T16" fmla="*/ 56 w 64"/>
                  <a:gd name="T17" fmla="*/ 32 h 48"/>
                  <a:gd name="T18" fmla="*/ 60 w 64"/>
                  <a:gd name="T19" fmla="*/ 32 h 48"/>
                  <a:gd name="T20" fmla="*/ 64 w 64"/>
                  <a:gd name="T21" fmla="*/ 28 h 48"/>
                  <a:gd name="T22" fmla="*/ 64 w 64"/>
                  <a:gd name="T23" fmla="*/ 4 h 48"/>
                  <a:gd name="T24" fmla="*/ 64 w 64"/>
                  <a:gd name="T25" fmla="*/ 0 h 48"/>
                  <a:gd name="T26" fmla="*/ 0 w 64"/>
                  <a:gd name="T27" fmla="*/ 0 h 48"/>
                  <a:gd name="T28" fmla="*/ 0 w 64"/>
                  <a:gd name="T29" fmla="*/ 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4" h="48">
                    <a:moveTo>
                      <a:pt x="0" y="4"/>
                    </a:moveTo>
                    <a:cubicBezTo>
                      <a:pt x="0" y="28"/>
                      <a:pt x="0" y="28"/>
                      <a:pt x="0" y="28"/>
                    </a:cubicBezTo>
                    <a:cubicBezTo>
                      <a:pt x="0" y="30"/>
                      <a:pt x="2" y="32"/>
                      <a:pt x="4" y="32"/>
                    </a:cubicBezTo>
                    <a:cubicBezTo>
                      <a:pt x="8" y="32"/>
                      <a:pt x="8" y="32"/>
                      <a:pt x="8" y="32"/>
                    </a:cubicBezTo>
                    <a:cubicBezTo>
                      <a:pt x="8" y="36"/>
                      <a:pt x="8" y="36"/>
                      <a:pt x="8" y="36"/>
                    </a:cubicBezTo>
                    <a:cubicBezTo>
                      <a:pt x="8" y="42"/>
                      <a:pt x="14" y="48"/>
                      <a:pt x="20" y="48"/>
                    </a:cubicBezTo>
                    <a:cubicBezTo>
                      <a:pt x="44" y="48"/>
                      <a:pt x="44" y="48"/>
                      <a:pt x="44" y="48"/>
                    </a:cubicBezTo>
                    <a:cubicBezTo>
                      <a:pt x="51" y="48"/>
                      <a:pt x="56" y="42"/>
                      <a:pt x="56" y="36"/>
                    </a:cubicBezTo>
                    <a:cubicBezTo>
                      <a:pt x="56" y="32"/>
                      <a:pt x="56" y="32"/>
                      <a:pt x="56" y="32"/>
                    </a:cubicBezTo>
                    <a:cubicBezTo>
                      <a:pt x="60" y="32"/>
                      <a:pt x="60" y="32"/>
                      <a:pt x="60" y="32"/>
                    </a:cubicBezTo>
                    <a:cubicBezTo>
                      <a:pt x="62" y="32"/>
                      <a:pt x="64" y="30"/>
                      <a:pt x="64" y="28"/>
                    </a:cubicBezTo>
                    <a:cubicBezTo>
                      <a:pt x="64" y="4"/>
                      <a:pt x="64" y="4"/>
                      <a:pt x="64" y="4"/>
                    </a:cubicBezTo>
                    <a:cubicBezTo>
                      <a:pt x="64" y="3"/>
                      <a:pt x="64" y="1"/>
                      <a:pt x="64" y="0"/>
                    </a:cubicBezTo>
                    <a:cubicBezTo>
                      <a:pt x="0" y="0"/>
                      <a:pt x="0" y="0"/>
                      <a:pt x="0" y="0"/>
                    </a:cubicBezTo>
                    <a:cubicBezTo>
                      <a:pt x="0" y="1"/>
                      <a:pt x="0" y="3"/>
                      <a:pt x="0" y="4"/>
                    </a:cubicBezTo>
                    <a:close/>
                  </a:path>
                </a:pathLst>
              </a:custGeom>
              <a:solidFill>
                <a:schemeClr val="tx1"/>
              </a:solidFill>
              <a:ln>
                <a:noFill/>
              </a:ln>
            </p:spPr>
            <p:txBody>
              <a:bodyPr lIns="80296" tIns="40148" rIns="80296" bIns="40148"/>
              <a:lstStyle/>
              <a:p>
                <a:pPr>
                  <a:defRPr/>
                </a:pPr>
                <a:endParaRPr lang="zh-CN" altLang="en-US" sz="1580">
                  <a:solidFill>
                    <a:srgbClr val="201C11"/>
                  </a:solidFill>
                </a:endParaRPr>
              </a:p>
            </p:txBody>
          </p:sp>
          <p:sp>
            <p:nvSpPr>
              <p:cNvPr id="56" name="Freeform 36"/>
              <p:cNvSpPr>
                <a:spLocks noEditPoints="1"/>
              </p:cNvSpPr>
              <p:nvPr/>
            </p:nvSpPr>
            <p:spPr bwMode="auto">
              <a:xfrm>
                <a:off x="596900" y="3573463"/>
                <a:ext cx="317500" cy="336550"/>
              </a:xfrm>
              <a:custGeom>
                <a:avLst/>
                <a:gdLst>
                  <a:gd name="T0" fmla="*/ 64 w 128"/>
                  <a:gd name="T1" fmla="*/ 0 h 136"/>
                  <a:gd name="T2" fmla="*/ 0 w 128"/>
                  <a:gd name="T3" fmla="*/ 64 h 136"/>
                  <a:gd name="T4" fmla="*/ 19 w 128"/>
                  <a:gd name="T5" fmla="*/ 115 h 136"/>
                  <a:gd name="T6" fmla="*/ 30 w 128"/>
                  <a:gd name="T7" fmla="*/ 136 h 136"/>
                  <a:gd name="T8" fmla="*/ 99 w 128"/>
                  <a:gd name="T9" fmla="*/ 136 h 136"/>
                  <a:gd name="T10" fmla="*/ 110 w 128"/>
                  <a:gd name="T11" fmla="*/ 115 h 136"/>
                  <a:gd name="T12" fmla="*/ 128 w 128"/>
                  <a:gd name="T13" fmla="*/ 64 h 136"/>
                  <a:gd name="T14" fmla="*/ 64 w 128"/>
                  <a:gd name="T15" fmla="*/ 0 h 136"/>
                  <a:gd name="T16" fmla="*/ 61 w 128"/>
                  <a:gd name="T17" fmla="*/ 32 h 136"/>
                  <a:gd name="T18" fmla="*/ 32 w 128"/>
                  <a:gd name="T19" fmla="*/ 64 h 136"/>
                  <a:gd name="T20" fmla="*/ 45 w 128"/>
                  <a:gd name="T21" fmla="*/ 94 h 136"/>
                  <a:gd name="T22" fmla="*/ 48 w 128"/>
                  <a:gd name="T23" fmla="*/ 98 h 136"/>
                  <a:gd name="T24" fmla="*/ 46 w 128"/>
                  <a:gd name="T25" fmla="*/ 104 h 136"/>
                  <a:gd name="T26" fmla="*/ 44 w 128"/>
                  <a:gd name="T27" fmla="*/ 104 h 136"/>
                  <a:gd name="T28" fmla="*/ 41 w 128"/>
                  <a:gd name="T29" fmla="*/ 102 h 136"/>
                  <a:gd name="T30" fmla="*/ 38 w 128"/>
                  <a:gd name="T31" fmla="*/ 98 h 136"/>
                  <a:gd name="T32" fmla="*/ 24 w 128"/>
                  <a:gd name="T33" fmla="*/ 64 h 136"/>
                  <a:gd name="T34" fmla="*/ 60 w 128"/>
                  <a:gd name="T35" fmla="*/ 24 h 136"/>
                  <a:gd name="T36" fmla="*/ 64 w 128"/>
                  <a:gd name="T37" fmla="*/ 28 h 136"/>
                  <a:gd name="T38" fmla="*/ 61 w 128"/>
                  <a:gd name="T39" fmla="*/ 32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28" h="136">
                    <a:moveTo>
                      <a:pt x="64" y="0"/>
                    </a:moveTo>
                    <a:cubicBezTo>
                      <a:pt x="29" y="0"/>
                      <a:pt x="0" y="29"/>
                      <a:pt x="0" y="64"/>
                    </a:cubicBezTo>
                    <a:cubicBezTo>
                      <a:pt x="0" y="83"/>
                      <a:pt x="10" y="100"/>
                      <a:pt x="19" y="115"/>
                    </a:cubicBezTo>
                    <a:cubicBezTo>
                      <a:pt x="23" y="122"/>
                      <a:pt x="27" y="129"/>
                      <a:pt x="30" y="136"/>
                    </a:cubicBezTo>
                    <a:cubicBezTo>
                      <a:pt x="99" y="136"/>
                      <a:pt x="99" y="136"/>
                      <a:pt x="99" y="136"/>
                    </a:cubicBezTo>
                    <a:cubicBezTo>
                      <a:pt x="101" y="129"/>
                      <a:pt x="105" y="122"/>
                      <a:pt x="110" y="115"/>
                    </a:cubicBezTo>
                    <a:cubicBezTo>
                      <a:pt x="118" y="100"/>
                      <a:pt x="128" y="83"/>
                      <a:pt x="128" y="64"/>
                    </a:cubicBezTo>
                    <a:cubicBezTo>
                      <a:pt x="128" y="29"/>
                      <a:pt x="99" y="0"/>
                      <a:pt x="64" y="0"/>
                    </a:cubicBezTo>
                    <a:close/>
                    <a:moveTo>
                      <a:pt x="61" y="32"/>
                    </a:moveTo>
                    <a:cubicBezTo>
                      <a:pt x="44" y="34"/>
                      <a:pt x="32" y="47"/>
                      <a:pt x="32" y="64"/>
                    </a:cubicBezTo>
                    <a:cubicBezTo>
                      <a:pt x="32" y="72"/>
                      <a:pt x="39" y="84"/>
                      <a:pt x="45" y="94"/>
                    </a:cubicBezTo>
                    <a:cubicBezTo>
                      <a:pt x="46" y="95"/>
                      <a:pt x="47" y="97"/>
                      <a:pt x="48" y="98"/>
                    </a:cubicBezTo>
                    <a:cubicBezTo>
                      <a:pt x="49" y="100"/>
                      <a:pt x="48" y="102"/>
                      <a:pt x="46" y="104"/>
                    </a:cubicBezTo>
                    <a:cubicBezTo>
                      <a:pt x="45" y="104"/>
                      <a:pt x="45" y="104"/>
                      <a:pt x="44" y="104"/>
                    </a:cubicBezTo>
                    <a:cubicBezTo>
                      <a:pt x="43" y="104"/>
                      <a:pt x="41" y="103"/>
                      <a:pt x="41" y="102"/>
                    </a:cubicBezTo>
                    <a:cubicBezTo>
                      <a:pt x="40" y="101"/>
                      <a:pt x="39" y="99"/>
                      <a:pt x="38" y="98"/>
                    </a:cubicBezTo>
                    <a:cubicBezTo>
                      <a:pt x="32" y="87"/>
                      <a:pt x="24" y="74"/>
                      <a:pt x="24" y="64"/>
                    </a:cubicBezTo>
                    <a:cubicBezTo>
                      <a:pt x="24" y="43"/>
                      <a:pt x="39" y="26"/>
                      <a:pt x="60" y="24"/>
                    </a:cubicBezTo>
                    <a:cubicBezTo>
                      <a:pt x="62" y="24"/>
                      <a:pt x="64" y="25"/>
                      <a:pt x="64" y="28"/>
                    </a:cubicBezTo>
                    <a:cubicBezTo>
                      <a:pt x="64" y="30"/>
                      <a:pt x="63" y="32"/>
                      <a:pt x="61" y="32"/>
                    </a:cubicBezTo>
                    <a:close/>
                  </a:path>
                </a:pathLst>
              </a:custGeom>
              <a:solidFill>
                <a:schemeClr val="tx1"/>
              </a:solidFill>
              <a:ln>
                <a:noFill/>
              </a:ln>
            </p:spPr>
            <p:txBody>
              <a:bodyPr lIns="80296" tIns="40148" rIns="80296" bIns="40148"/>
              <a:lstStyle/>
              <a:p>
                <a:pPr>
                  <a:defRPr/>
                </a:pPr>
                <a:endParaRPr lang="zh-CN" altLang="en-US" sz="1580">
                  <a:solidFill>
                    <a:srgbClr val="201C11"/>
                  </a:solidFill>
                </a:endParaRPr>
              </a:p>
            </p:txBody>
          </p:sp>
        </p:grpSp>
      </p:grpSp>
      <p:grpSp>
        <p:nvGrpSpPr>
          <p:cNvPr id="64" name="组合 63"/>
          <p:cNvGrpSpPr/>
          <p:nvPr/>
        </p:nvGrpSpPr>
        <p:grpSpPr>
          <a:xfrm>
            <a:off x="605996" y="1365432"/>
            <a:ext cx="2824914" cy="1291243"/>
            <a:chOff x="4765" y="3030"/>
            <a:chExt cx="3892" cy="1779"/>
          </a:xfrm>
        </p:grpSpPr>
        <p:sp>
          <p:nvSpPr>
            <p:cNvPr id="66" name="淘宝店chenying0907出品 43"/>
            <p:cNvSpPr/>
            <p:nvPr/>
          </p:nvSpPr>
          <p:spPr>
            <a:xfrm>
              <a:off x="4765" y="3537"/>
              <a:ext cx="3892" cy="1272"/>
            </a:xfrm>
            <a:prstGeom prst="rect">
              <a:avLst/>
            </a:prstGeom>
          </p:spPr>
          <p:txBody>
            <a:bodyPr wrap="square">
              <a:spAutoFit/>
            </a:bodyPr>
            <a:lstStyle/>
            <a:p>
              <a:pPr>
                <a:spcAft>
                  <a:spcPts val="600"/>
                </a:spcAft>
              </a:pPr>
              <a:r>
                <a:rPr lang="zh-CN" altLang="en-US" dirty="0">
                  <a:solidFill>
                    <a:schemeClr val="bg2">
                      <a:lumMod val="25000"/>
                      <a:alpha val="92000"/>
                    </a:schemeClr>
                  </a:solidFill>
                  <a:latin typeface="+mn-lt"/>
                  <a:ea typeface="微软雅黑" panose="020B0503020204020204" charset="-122"/>
                  <a:cs typeface="Arial" panose="020B0604020202020204" pitchFamily="34" charset="0"/>
                </a:rPr>
                <a:t>包括法人参与者和下级参与者（分支机构层次由总行自行设定）</a:t>
              </a:r>
            </a:p>
          </p:txBody>
        </p:sp>
        <p:sp>
          <p:nvSpPr>
            <p:cNvPr id="67" name="淘宝店chenying0907出品 44"/>
            <p:cNvSpPr/>
            <p:nvPr/>
          </p:nvSpPr>
          <p:spPr>
            <a:xfrm>
              <a:off x="5891" y="3030"/>
              <a:ext cx="2728" cy="509"/>
            </a:xfrm>
            <a:prstGeom prst="rect">
              <a:avLst/>
            </a:prstGeom>
          </p:spPr>
          <p:txBody>
            <a:bodyPr wrap="none">
              <a:spAutoFit/>
            </a:bodyPr>
            <a:lstStyle/>
            <a:p>
              <a:pPr lvl="0" algn="ctr" eaLnBrk="0" hangingPunct="0">
                <a:lnSpc>
                  <a:spcPct val="90000"/>
                </a:lnSpc>
                <a:spcAft>
                  <a:spcPct val="35000"/>
                </a:spcAft>
              </a:pPr>
              <a:r>
                <a:rPr lang="zh-CN" altLang="en-US" sz="2000" b="1" dirty="0">
                  <a:latin typeface="微软雅黑" panose="020B0503020204020204" pitchFamily="34" charset="-122"/>
                  <a:ea typeface="微软雅黑" panose="020B0503020204020204" pitchFamily="34" charset="-122"/>
                  <a:sym typeface="微软雅黑" panose="020B0503020204020204" pitchFamily="34" charset="-122"/>
                </a:rPr>
                <a:t>银行业金融机构</a:t>
              </a:r>
              <a:endParaRPr lang="zh-CN" altLang="en-US" sz="2000" dirty="0">
                <a:sym typeface="Calibri" panose="020F0502020204030204" pitchFamily="34" charset="0"/>
              </a:endParaRPr>
            </a:p>
          </p:txBody>
        </p:sp>
      </p:grpSp>
      <p:grpSp>
        <p:nvGrpSpPr>
          <p:cNvPr id="88" name="组合 87"/>
          <p:cNvGrpSpPr/>
          <p:nvPr/>
        </p:nvGrpSpPr>
        <p:grpSpPr>
          <a:xfrm>
            <a:off x="605996" y="2925738"/>
            <a:ext cx="2824914" cy="1291243"/>
            <a:chOff x="4765" y="3030"/>
            <a:chExt cx="3892" cy="1779"/>
          </a:xfrm>
        </p:grpSpPr>
        <p:sp>
          <p:nvSpPr>
            <p:cNvPr id="89" name="淘宝店chenying0907出品 43"/>
            <p:cNvSpPr/>
            <p:nvPr/>
          </p:nvSpPr>
          <p:spPr>
            <a:xfrm>
              <a:off x="4765" y="3537"/>
              <a:ext cx="3892" cy="1272"/>
            </a:xfrm>
            <a:prstGeom prst="rect">
              <a:avLst/>
            </a:prstGeom>
          </p:spPr>
          <p:txBody>
            <a:bodyPr wrap="square">
              <a:spAutoFit/>
            </a:bodyPr>
            <a:lstStyle/>
            <a:p>
              <a:pPr>
                <a:spcAft>
                  <a:spcPts val="600"/>
                </a:spcAft>
              </a:pPr>
              <a:r>
                <a:rPr lang="zh-CN" altLang="en-US" dirty="0">
                  <a:solidFill>
                    <a:schemeClr val="bg2">
                      <a:lumMod val="25000"/>
                      <a:alpha val="92000"/>
                    </a:schemeClr>
                  </a:solidFill>
                  <a:latin typeface="+mn-lt"/>
                  <a:ea typeface="微软雅黑" panose="020B0503020204020204" charset="-122"/>
                  <a:cs typeface="Arial" panose="020B0604020202020204" pitchFamily="34" charset="0"/>
                </a:rPr>
                <a:t>包括法人参与者（人民银行总行）和下级参与者（人民银行分支机构）</a:t>
              </a:r>
            </a:p>
          </p:txBody>
        </p:sp>
        <p:sp>
          <p:nvSpPr>
            <p:cNvPr id="90" name="淘宝店chenying0907出品 44"/>
            <p:cNvSpPr/>
            <p:nvPr/>
          </p:nvSpPr>
          <p:spPr>
            <a:xfrm>
              <a:off x="6068" y="3030"/>
              <a:ext cx="2375" cy="509"/>
            </a:xfrm>
            <a:prstGeom prst="rect">
              <a:avLst/>
            </a:prstGeom>
          </p:spPr>
          <p:txBody>
            <a:bodyPr wrap="none">
              <a:spAutoFit/>
            </a:bodyPr>
            <a:lstStyle/>
            <a:p>
              <a:pPr lvl="0" algn="ctr" eaLnBrk="0" hangingPunct="0">
                <a:lnSpc>
                  <a:spcPct val="90000"/>
                </a:lnSpc>
                <a:spcAft>
                  <a:spcPct val="35000"/>
                </a:spcAft>
              </a:pPr>
              <a:r>
                <a:rPr lang="zh-CN" altLang="en-US" sz="2000" b="1" dirty="0">
                  <a:latin typeface="微软雅黑" panose="020B0503020204020204" pitchFamily="34" charset="-122"/>
                  <a:ea typeface="微软雅黑" panose="020B0503020204020204" pitchFamily="34" charset="-122"/>
                  <a:sym typeface="微软雅黑" panose="020B0503020204020204" pitchFamily="34" charset="-122"/>
                </a:rPr>
                <a:t>中国人民银行</a:t>
              </a:r>
            </a:p>
          </p:txBody>
        </p:sp>
      </p:grpSp>
      <p:grpSp>
        <p:nvGrpSpPr>
          <p:cNvPr id="91" name="组合 90"/>
          <p:cNvGrpSpPr/>
          <p:nvPr/>
        </p:nvGrpSpPr>
        <p:grpSpPr>
          <a:xfrm>
            <a:off x="335316" y="4492663"/>
            <a:ext cx="3095594" cy="1748513"/>
            <a:chOff x="4765" y="3030"/>
            <a:chExt cx="3892" cy="2409"/>
          </a:xfrm>
        </p:grpSpPr>
        <p:sp>
          <p:nvSpPr>
            <p:cNvPr id="92" name="淘宝店chenying0907出品 43"/>
            <p:cNvSpPr/>
            <p:nvPr/>
          </p:nvSpPr>
          <p:spPr>
            <a:xfrm>
              <a:off x="4765" y="3537"/>
              <a:ext cx="3892" cy="1902"/>
            </a:xfrm>
            <a:prstGeom prst="rect">
              <a:avLst/>
            </a:prstGeom>
          </p:spPr>
          <p:txBody>
            <a:bodyPr wrap="square">
              <a:spAutoFit/>
            </a:bodyPr>
            <a:lstStyle/>
            <a:p>
              <a:pPr marL="0" lvl="1" eaLnBrk="0" hangingPunct="0">
                <a:lnSpc>
                  <a:spcPct val="90000"/>
                </a:lnSpc>
                <a:spcAft>
                  <a:spcPct val="15000"/>
                </a:spcAft>
              </a:pPr>
              <a:r>
                <a:rPr lang="zh-CN" altLang="en-US" dirty="0">
                  <a:solidFill>
                    <a:schemeClr val="bg2">
                      <a:lumMod val="25000"/>
                      <a:alpha val="92000"/>
                    </a:schemeClr>
                  </a:solidFill>
                  <a:latin typeface="+mn-lt"/>
                  <a:ea typeface="微软雅黑" panose="020B0503020204020204" charset="-122"/>
                  <a:cs typeface="Arial" panose="020B0604020202020204" pitchFamily="34" charset="0"/>
                  <a:sym typeface="微软雅黑" panose="020B0503020204020204" pitchFamily="34" charset="-122"/>
                </a:rPr>
                <a:t>仅包括法人参与者</a:t>
              </a:r>
            </a:p>
            <a:p>
              <a:pPr marL="0" lvl="1" eaLnBrk="0" hangingPunct="0">
                <a:lnSpc>
                  <a:spcPct val="90000"/>
                </a:lnSpc>
                <a:spcAft>
                  <a:spcPct val="15000"/>
                </a:spcAft>
              </a:pPr>
              <a:r>
                <a:rPr lang="zh-CN" altLang="en-US" dirty="0">
                  <a:solidFill>
                    <a:schemeClr val="bg2">
                      <a:lumMod val="25000"/>
                      <a:alpha val="92000"/>
                    </a:schemeClr>
                  </a:solidFill>
                  <a:latin typeface="+mn-lt"/>
                  <a:ea typeface="微软雅黑" panose="020B0503020204020204" charset="-122"/>
                  <a:cs typeface="Arial" panose="020B0604020202020204" pitchFamily="34" charset="0"/>
                  <a:sym typeface="微软雅黑" panose="020B0503020204020204" pitchFamily="34" charset="-122"/>
                </a:rPr>
                <a:t>每个银行参与者和非银行参与者均开立交易账户、托管账户和资金账户，并创建机构管理员和机构操作员</a:t>
              </a:r>
            </a:p>
          </p:txBody>
        </p:sp>
        <p:sp>
          <p:nvSpPr>
            <p:cNvPr id="93" name="淘宝店chenying0907出品 44"/>
            <p:cNvSpPr/>
            <p:nvPr/>
          </p:nvSpPr>
          <p:spPr>
            <a:xfrm>
              <a:off x="5891" y="3030"/>
              <a:ext cx="2728" cy="509"/>
            </a:xfrm>
            <a:prstGeom prst="rect">
              <a:avLst/>
            </a:prstGeom>
          </p:spPr>
          <p:txBody>
            <a:bodyPr wrap="none">
              <a:spAutoFit/>
            </a:bodyPr>
            <a:lstStyle/>
            <a:p>
              <a:pPr lvl="0" algn="ctr" eaLnBrk="0" hangingPunct="0">
                <a:lnSpc>
                  <a:spcPct val="90000"/>
                </a:lnSpc>
                <a:spcAft>
                  <a:spcPct val="35000"/>
                </a:spcAft>
              </a:pPr>
              <a:r>
                <a:rPr lang="zh-CN" altLang="en-US" sz="2000" b="1" dirty="0">
                  <a:latin typeface="微软雅黑" panose="020B0503020204020204" pitchFamily="34" charset="-122"/>
                  <a:ea typeface="微软雅黑" panose="020B0503020204020204" pitchFamily="34" charset="-122"/>
                  <a:sym typeface="微软雅黑" panose="020B0503020204020204" pitchFamily="34" charset="-122"/>
                </a:rPr>
                <a:t>非银行金融机构</a:t>
              </a:r>
            </a:p>
          </p:txBody>
        </p:sp>
      </p:grpSp>
      <p:grpSp>
        <p:nvGrpSpPr>
          <p:cNvPr id="94" name="组合 93"/>
          <p:cNvGrpSpPr/>
          <p:nvPr/>
        </p:nvGrpSpPr>
        <p:grpSpPr>
          <a:xfrm>
            <a:off x="8183242" y="2061642"/>
            <a:ext cx="2844511" cy="1645446"/>
            <a:chOff x="4738" y="3030"/>
            <a:chExt cx="3919" cy="2267"/>
          </a:xfrm>
        </p:grpSpPr>
        <p:sp>
          <p:nvSpPr>
            <p:cNvPr id="95" name="淘宝店chenying0907出品 43"/>
            <p:cNvSpPr/>
            <p:nvPr/>
          </p:nvSpPr>
          <p:spPr>
            <a:xfrm>
              <a:off x="4765" y="3537"/>
              <a:ext cx="3892" cy="1760"/>
            </a:xfrm>
            <a:prstGeom prst="rect">
              <a:avLst/>
            </a:prstGeom>
          </p:spPr>
          <p:txBody>
            <a:bodyPr wrap="square">
              <a:spAutoFit/>
            </a:bodyPr>
            <a:lstStyle/>
            <a:p>
              <a:pPr>
                <a:spcAft>
                  <a:spcPts val="600"/>
                </a:spcAft>
              </a:pPr>
              <a:r>
                <a:rPr lang="zh-CN" altLang="en-US" dirty="0">
                  <a:solidFill>
                    <a:schemeClr val="bg2">
                      <a:lumMod val="25000"/>
                      <a:alpha val="92000"/>
                    </a:schemeClr>
                  </a:solidFill>
                  <a:latin typeface="+mn-lt"/>
                  <a:ea typeface="微软雅黑" panose="020B0503020204020204" charset="-122"/>
                  <a:cs typeface="Arial" panose="020B0604020202020204" pitchFamily="34" charset="0"/>
                </a:rPr>
                <a:t>下设机构管理员和机构操作员</a:t>
              </a:r>
            </a:p>
            <a:p>
              <a:pPr>
                <a:spcAft>
                  <a:spcPts val="600"/>
                </a:spcAft>
              </a:pPr>
              <a:r>
                <a:rPr lang="zh-CN" altLang="en-US" dirty="0">
                  <a:solidFill>
                    <a:schemeClr val="bg2">
                      <a:lumMod val="25000"/>
                      <a:alpha val="92000"/>
                    </a:schemeClr>
                  </a:solidFill>
                  <a:latin typeface="+mn-lt"/>
                  <a:ea typeface="微软雅黑" panose="020B0503020204020204" charset="-122"/>
                  <a:cs typeface="Arial" panose="020B0604020202020204" pitchFamily="34" charset="0"/>
                </a:rPr>
                <a:t>不开立交易账户、托管账户、资金账户</a:t>
              </a:r>
            </a:p>
          </p:txBody>
        </p:sp>
        <p:sp>
          <p:nvSpPr>
            <p:cNvPr id="96" name="淘宝店chenying0907出品 44"/>
            <p:cNvSpPr/>
            <p:nvPr/>
          </p:nvSpPr>
          <p:spPr>
            <a:xfrm>
              <a:off x="4738" y="3030"/>
              <a:ext cx="2728" cy="509"/>
            </a:xfrm>
            <a:prstGeom prst="rect">
              <a:avLst/>
            </a:prstGeom>
          </p:spPr>
          <p:txBody>
            <a:bodyPr wrap="none">
              <a:spAutoFit/>
            </a:bodyPr>
            <a:lstStyle/>
            <a:p>
              <a:pPr lvl="0" algn="ctr" eaLnBrk="0" hangingPunct="0">
                <a:lnSpc>
                  <a:spcPct val="90000"/>
                </a:lnSpc>
                <a:spcAft>
                  <a:spcPct val="35000"/>
                </a:spcAft>
              </a:pPr>
              <a:r>
                <a:rPr lang="zh-CN" altLang="en-US" sz="2000" b="1" dirty="0">
                  <a:latin typeface="微软雅黑" panose="020B0503020204020204" pitchFamily="34" charset="-122"/>
                  <a:ea typeface="微软雅黑" panose="020B0503020204020204" pitchFamily="34" charset="-122"/>
                  <a:sym typeface="微软雅黑" panose="020B0503020204020204" pitchFamily="34" charset="-122"/>
                </a:rPr>
                <a:t>虚拟资管参与者</a:t>
              </a:r>
            </a:p>
          </p:txBody>
        </p:sp>
      </p:grpSp>
      <p:grpSp>
        <p:nvGrpSpPr>
          <p:cNvPr id="97" name="组合 96"/>
          <p:cNvGrpSpPr/>
          <p:nvPr/>
        </p:nvGrpSpPr>
        <p:grpSpPr>
          <a:xfrm>
            <a:off x="8203036" y="4232619"/>
            <a:ext cx="2824914" cy="1921985"/>
            <a:chOff x="4765" y="3030"/>
            <a:chExt cx="3892" cy="2648"/>
          </a:xfrm>
        </p:grpSpPr>
        <p:sp>
          <p:nvSpPr>
            <p:cNvPr id="98" name="淘宝店chenying0907出品 43"/>
            <p:cNvSpPr/>
            <p:nvPr/>
          </p:nvSpPr>
          <p:spPr>
            <a:xfrm>
              <a:off x="4765" y="3537"/>
              <a:ext cx="3892" cy="2141"/>
            </a:xfrm>
            <a:prstGeom prst="rect">
              <a:avLst/>
            </a:prstGeom>
          </p:spPr>
          <p:txBody>
            <a:bodyPr wrap="square">
              <a:spAutoFit/>
            </a:bodyPr>
            <a:lstStyle/>
            <a:p>
              <a:pPr>
                <a:spcAft>
                  <a:spcPts val="600"/>
                </a:spcAft>
              </a:pPr>
              <a:r>
                <a:rPr lang="zh-CN" altLang="en-US" dirty="0">
                  <a:solidFill>
                    <a:schemeClr val="bg2">
                      <a:lumMod val="25000"/>
                      <a:alpha val="92000"/>
                    </a:schemeClr>
                  </a:solidFill>
                  <a:latin typeface="+mn-lt"/>
                  <a:ea typeface="微软雅黑" panose="020B0503020204020204" charset="-122"/>
                  <a:cs typeface="Arial" panose="020B0604020202020204" pitchFamily="34" charset="0"/>
                </a:rPr>
                <a:t>每个非法人产品均有交易账户、托管账户和资金账户</a:t>
              </a:r>
            </a:p>
            <a:p>
              <a:pPr>
                <a:spcAft>
                  <a:spcPts val="600"/>
                </a:spcAft>
              </a:pPr>
              <a:r>
                <a:rPr lang="zh-CN" altLang="en-US" dirty="0">
                  <a:solidFill>
                    <a:schemeClr val="bg2">
                      <a:lumMod val="25000"/>
                      <a:alpha val="92000"/>
                    </a:schemeClr>
                  </a:solidFill>
                  <a:latin typeface="+mn-lt"/>
                  <a:ea typeface="微软雅黑" panose="020B0503020204020204" charset="-122"/>
                  <a:cs typeface="Arial" panose="020B0604020202020204" pitchFamily="34" charset="0"/>
                </a:rPr>
                <a:t>不设机构管理员和机构操作员</a:t>
              </a:r>
            </a:p>
          </p:txBody>
        </p:sp>
        <p:sp>
          <p:nvSpPr>
            <p:cNvPr id="99" name="淘宝店chenying0907出品 44"/>
            <p:cNvSpPr/>
            <p:nvPr/>
          </p:nvSpPr>
          <p:spPr>
            <a:xfrm>
              <a:off x="4837" y="3030"/>
              <a:ext cx="2021" cy="509"/>
            </a:xfrm>
            <a:prstGeom prst="rect">
              <a:avLst/>
            </a:prstGeom>
          </p:spPr>
          <p:txBody>
            <a:bodyPr wrap="none">
              <a:spAutoFit/>
            </a:bodyPr>
            <a:lstStyle/>
            <a:p>
              <a:pPr lvl="0" algn="ctr" eaLnBrk="0" hangingPunct="0">
                <a:lnSpc>
                  <a:spcPct val="90000"/>
                </a:lnSpc>
                <a:spcAft>
                  <a:spcPct val="35000"/>
                </a:spcAft>
              </a:pPr>
              <a:r>
                <a:rPr lang="zh-CN" altLang="en-US" sz="2000" b="1" dirty="0">
                  <a:latin typeface="微软雅黑" panose="020B0503020204020204" pitchFamily="34" charset="-122"/>
                  <a:ea typeface="微软雅黑" panose="020B0503020204020204" pitchFamily="34" charset="-122"/>
                  <a:sym typeface="微软雅黑" panose="020B0503020204020204" pitchFamily="34" charset="-122"/>
                </a:rPr>
                <a:t>非法人产品</a:t>
              </a:r>
            </a:p>
          </p:txBody>
        </p:sp>
      </p:grpSp>
    </p:spTree>
    <p:extLst>
      <p:ext uri="{BB962C8B-B14F-4D97-AF65-F5344CB8AC3E}">
        <p14:creationId xmlns:p14="http://schemas.microsoft.com/office/powerpoint/2010/main" val="26420933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椭圆 30"/>
          <p:cNvSpPr>
            <a:spLocks noChangeArrowheads="1"/>
          </p:cNvSpPr>
          <p:nvPr/>
        </p:nvSpPr>
        <p:spPr bwMode="auto">
          <a:xfrm>
            <a:off x="10372435" y="139732"/>
            <a:ext cx="950259" cy="943194"/>
          </a:xfrm>
          <a:prstGeom prst="ellipse">
            <a:avLst/>
          </a:prstGeom>
          <a:solidFill>
            <a:srgbClr val="FFC000"/>
          </a:solidFill>
          <a:ln w="9525">
            <a:noFill/>
            <a:round/>
          </a:ln>
        </p:spPr>
        <p:txBody>
          <a:bodyPr lIns="112864" tIns="56432" rIns="112864" bIns="56432" anchor="ctr"/>
          <a:lstStyle/>
          <a:p>
            <a:pPr algn="ctr"/>
            <a:endParaRPr lang="zh-CN" altLang="en-US" sz="1400">
              <a:solidFill>
                <a:srgbClr val="FFFFFF"/>
              </a:solidFill>
              <a:latin typeface="宋体" panose="02010600030101010101" pitchFamily="2" charset="-122"/>
              <a:sym typeface="宋体" panose="02010600030101010101" pitchFamily="2" charset="-122"/>
            </a:endParaRPr>
          </a:p>
        </p:txBody>
      </p:sp>
      <p:sp>
        <p:nvSpPr>
          <p:cNvPr id="24579" name="矩形 27"/>
          <p:cNvSpPr>
            <a:spLocks noChangeArrowheads="1"/>
          </p:cNvSpPr>
          <p:nvPr/>
        </p:nvSpPr>
        <p:spPr bwMode="auto">
          <a:xfrm>
            <a:off x="10583" y="6276842"/>
            <a:ext cx="12179830" cy="574808"/>
          </a:xfrm>
          <a:prstGeom prst="rect">
            <a:avLst/>
          </a:prstGeom>
          <a:solidFill>
            <a:srgbClr val="002060"/>
          </a:solidFill>
          <a:ln w="9525">
            <a:noFill/>
            <a:miter lim="800000"/>
          </a:ln>
        </p:spPr>
        <p:txBody>
          <a:bodyPr lIns="112864" tIns="56432" rIns="112864" bIns="56432" anchor="ctr"/>
          <a:lstStyle/>
          <a:p>
            <a:pPr algn="ctr"/>
            <a:endParaRPr lang="zh-CN" altLang="en-US">
              <a:solidFill>
                <a:srgbClr val="FFFFFF"/>
              </a:solidFill>
              <a:latin typeface="宋体" panose="02010600030101010101" pitchFamily="2" charset="-122"/>
              <a:sym typeface="宋体" panose="02010600030101010101" pitchFamily="2" charset="-122"/>
            </a:endParaRPr>
          </a:p>
        </p:txBody>
      </p:sp>
      <p:sp>
        <p:nvSpPr>
          <p:cNvPr id="24580" name="矩形 28"/>
          <p:cNvSpPr>
            <a:spLocks noChangeArrowheads="1"/>
          </p:cNvSpPr>
          <p:nvPr/>
        </p:nvSpPr>
        <p:spPr bwMode="auto">
          <a:xfrm>
            <a:off x="10583" y="6264139"/>
            <a:ext cx="12179830" cy="125441"/>
          </a:xfrm>
          <a:prstGeom prst="rect">
            <a:avLst/>
          </a:prstGeom>
          <a:solidFill>
            <a:srgbClr val="595959"/>
          </a:solidFill>
          <a:ln w="9525">
            <a:noFill/>
            <a:miter lim="800000"/>
          </a:ln>
        </p:spPr>
        <p:txBody>
          <a:bodyPr lIns="112864" tIns="56432" rIns="112864" bIns="56432" anchor="ctr"/>
          <a:lstStyle/>
          <a:p>
            <a:pPr algn="ctr"/>
            <a:endParaRPr lang="zh-CN" altLang="en-US">
              <a:solidFill>
                <a:srgbClr val="FFFFFF"/>
              </a:solidFill>
              <a:latin typeface="宋体" panose="02010600030101010101" pitchFamily="2" charset="-122"/>
              <a:sym typeface="宋体" panose="02010600030101010101" pitchFamily="2" charset="-122"/>
            </a:endParaRPr>
          </a:p>
        </p:txBody>
      </p:sp>
      <p:sp>
        <p:nvSpPr>
          <p:cNvPr id="24581" name="矩形 3"/>
          <p:cNvSpPr>
            <a:spLocks noChangeArrowheads="1"/>
          </p:cNvSpPr>
          <p:nvPr/>
        </p:nvSpPr>
        <p:spPr bwMode="auto">
          <a:xfrm>
            <a:off x="10918463" y="541463"/>
            <a:ext cx="1271950" cy="431900"/>
          </a:xfrm>
          <a:prstGeom prst="rect">
            <a:avLst/>
          </a:prstGeom>
          <a:solidFill>
            <a:srgbClr val="002060"/>
          </a:solidFill>
          <a:ln w="9525">
            <a:noFill/>
            <a:miter lim="800000"/>
          </a:ln>
        </p:spPr>
        <p:txBody>
          <a:bodyPr lIns="112864" tIns="56432" rIns="112864" bIns="56432" anchor="ctr"/>
          <a:lstStyle/>
          <a:p>
            <a:pPr algn="ctr"/>
            <a:fld id="{66DD91BF-C52B-4291-9056-B8CE85F9B68D}" type="slidenum">
              <a:rPr lang="zh-CN" altLang="zh-CN" b="1">
                <a:solidFill>
                  <a:srgbClr val="FFFFFF"/>
                </a:solidFill>
                <a:ea typeface="方正兰亭细黑_GBK"/>
                <a:cs typeface="方正兰亭细黑_GBK"/>
              </a:rPr>
              <a:pPr algn="ctr"/>
              <a:t>9</a:t>
            </a:fld>
            <a:endParaRPr lang="zh-CN" altLang="zh-CN" b="1">
              <a:solidFill>
                <a:srgbClr val="FFFFFF"/>
              </a:solidFill>
              <a:ea typeface="方正兰亭细黑_GBK"/>
              <a:cs typeface="方正兰亭细黑_GBK"/>
            </a:endParaRPr>
          </a:p>
        </p:txBody>
      </p:sp>
      <p:sp>
        <p:nvSpPr>
          <p:cNvPr id="24582" name="矩形 4"/>
          <p:cNvSpPr>
            <a:spLocks noChangeArrowheads="1"/>
          </p:cNvSpPr>
          <p:nvPr/>
        </p:nvSpPr>
        <p:spPr bwMode="auto">
          <a:xfrm>
            <a:off x="10810527" y="541463"/>
            <a:ext cx="74074" cy="431900"/>
          </a:xfrm>
          <a:prstGeom prst="rect">
            <a:avLst/>
          </a:prstGeom>
          <a:solidFill>
            <a:srgbClr val="002060"/>
          </a:solidFill>
          <a:ln w="9525">
            <a:noFill/>
            <a:miter lim="800000"/>
          </a:ln>
        </p:spPr>
        <p:txBody>
          <a:bodyPr lIns="112864" tIns="56432" rIns="112864" bIns="56432" anchor="ctr"/>
          <a:lstStyle/>
          <a:p>
            <a:pPr algn="ctr"/>
            <a:endParaRPr lang="zh-CN" altLang="zh-CN">
              <a:solidFill>
                <a:srgbClr val="FFFFFF"/>
              </a:solidFill>
              <a:ea typeface="方正兰亭细黑_GBK"/>
              <a:cs typeface="方正兰亭细黑_GBK"/>
            </a:endParaRPr>
          </a:p>
        </p:txBody>
      </p:sp>
      <p:sp>
        <p:nvSpPr>
          <p:cNvPr id="24583" name="矩形 5"/>
          <p:cNvSpPr>
            <a:spLocks noChangeArrowheads="1"/>
          </p:cNvSpPr>
          <p:nvPr/>
        </p:nvSpPr>
        <p:spPr bwMode="auto">
          <a:xfrm>
            <a:off x="10711057" y="744711"/>
            <a:ext cx="63492" cy="225478"/>
          </a:xfrm>
          <a:prstGeom prst="rect">
            <a:avLst/>
          </a:prstGeom>
          <a:solidFill>
            <a:srgbClr val="002060"/>
          </a:solidFill>
          <a:ln w="9525">
            <a:noFill/>
            <a:miter lim="800000"/>
          </a:ln>
        </p:spPr>
        <p:txBody>
          <a:bodyPr lIns="112864" tIns="56432" rIns="112864" bIns="56432" anchor="ctr"/>
          <a:lstStyle/>
          <a:p>
            <a:pPr algn="ctr"/>
            <a:endParaRPr lang="zh-CN" altLang="zh-CN">
              <a:solidFill>
                <a:srgbClr val="FFFFFF"/>
              </a:solidFill>
              <a:ea typeface="方正兰亭细黑_GBK"/>
              <a:cs typeface="方正兰亭细黑_GBK"/>
            </a:endParaRPr>
          </a:p>
        </p:txBody>
      </p:sp>
      <p:grpSp>
        <p:nvGrpSpPr>
          <p:cNvPr id="2" name="Group 5"/>
          <p:cNvGrpSpPr/>
          <p:nvPr/>
        </p:nvGrpSpPr>
        <p:grpSpPr bwMode="auto">
          <a:xfrm>
            <a:off x="546030" y="-134968"/>
            <a:ext cx="9160773" cy="1165399"/>
            <a:chOff x="73029" y="20672"/>
            <a:chExt cx="7173967" cy="1217711"/>
          </a:xfrm>
        </p:grpSpPr>
        <p:grpSp>
          <p:nvGrpSpPr>
            <p:cNvPr id="3" name="Group 6"/>
            <p:cNvGrpSpPr/>
            <p:nvPr/>
          </p:nvGrpSpPr>
          <p:grpSpPr bwMode="auto">
            <a:xfrm>
              <a:off x="73029" y="20672"/>
              <a:ext cx="2429623" cy="1217711"/>
              <a:chOff x="73029" y="20672"/>
              <a:chExt cx="2429623" cy="1217711"/>
            </a:xfrm>
          </p:grpSpPr>
          <p:sp>
            <p:nvSpPr>
              <p:cNvPr id="24604" name="椭圆 30"/>
              <p:cNvSpPr>
                <a:spLocks noChangeArrowheads="1"/>
              </p:cNvSpPr>
              <p:nvPr/>
            </p:nvSpPr>
            <p:spPr bwMode="auto">
              <a:xfrm>
                <a:off x="73029" y="639218"/>
                <a:ext cx="620731" cy="599165"/>
              </a:xfrm>
              <a:prstGeom prst="ellipse">
                <a:avLst/>
              </a:prstGeom>
              <a:solidFill>
                <a:srgbClr val="FFC000"/>
              </a:solidFill>
              <a:ln w="9525">
                <a:noFill/>
                <a:round/>
              </a:ln>
            </p:spPr>
            <p:txBody>
              <a:bodyPr anchor="ctr"/>
              <a:lstStyle/>
              <a:p>
                <a:pPr algn="ctr"/>
                <a:endParaRPr lang="zh-CN" altLang="zh-CN" sz="1400">
                  <a:solidFill>
                    <a:srgbClr val="FFFFFF"/>
                  </a:solidFill>
                  <a:latin typeface="宋体" panose="02010600030101010101" pitchFamily="2" charset="-122"/>
                  <a:sym typeface="宋体" panose="02010600030101010101" pitchFamily="2" charset="-122"/>
                </a:endParaRPr>
              </a:p>
            </p:txBody>
          </p:sp>
          <p:sp>
            <p:nvSpPr>
              <p:cNvPr id="24605" name="TextBox 31"/>
              <p:cNvSpPr>
                <a:spLocks noChangeArrowheads="1"/>
              </p:cNvSpPr>
              <p:nvPr/>
            </p:nvSpPr>
            <p:spPr bwMode="auto">
              <a:xfrm>
                <a:off x="255563" y="20672"/>
                <a:ext cx="2247089" cy="1173810"/>
              </a:xfrm>
              <a:prstGeom prst="rect">
                <a:avLst/>
              </a:prstGeom>
              <a:noFill/>
              <a:ln w="9525">
                <a:noFill/>
                <a:miter lim="800000"/>
              </a:ln>
            </p:spPr>
            <p:txBody>
              <a:bodyPr>
                <a:spAutoFit/>
              </a:bodyPr>
              <a:lstStyle/>
              <a:p>
                <a:endParaRPr lang="zh-CN" altLang="en-US" sz="6700" dirty="0">
                  <a:sym typeface="Calibri" panose="020F0502020204030204" pitchFamily="34" charset="0"/>
                </a:endParaRPr>
              </a:p>
            </p:txBody>
          </p:sp>
        </p:grpSp>
        <p:sp>
          <p:nvSpPr>
            <p:cNvPr id="24602" name="TextBox 22"/>
            <p:cNvSpPr>
              <a:spLocks noChangeArrowheads="1"/>
            </p:cNvSpPr>
            <p:nvPr/>
          </p:nvSpPr>
          <p:spPr bwMode="auto">
            <a:xfrm>
              <a:off x="1825053" y="566071"/>
              <a:ext cx="5421943" cy="578866"/>
            </a:xfrm>
            <a:prstGeom prst="rect">
              <a:avLst/>
            </a:prstGeom>
            <a:noFill/>
            <a:ln w="9525">
              <a:noFill/>
              <a:miter lim="800000"/>
            </a:ln>
          </p:spPr>
          <p:txBody>
            <a:bodyPr wrap="square">
              <a:spAutoFit/>
            </a:bodyPr>
            <a:lstStyle/>
            <a:p>
              <a:r>
                <a:rPr lang="zh-CN" altLang="en-US" sz="3000" b="1" dirty="0">
                  <a:solidFill>
                    <a:srgbClr val="262626"/>
                  </a:solidFill>
                  <a:latin typeface="微软雅黑" panose="020B0503020204020204" pitchFamily="34" charset="-122"/>
                  <a:ea typeface="微软雅黑" panose="020B0503020204020204" pitchFamily="34" charset="-122"/>
                  <a:sym typeface="Calibri" panose="020F0502020204030204" pitchFamily="34" charset="0"/>
                </a:rPr>
                <a:t> 会员管理：账户分类</a:t>
              </a:r>
              <a:endParaRPr lang="en-US" altLang="zh-CN" sz="3000" b="1" dirty="0">
                <a:solidFill>
                  <a:srgbClr val="262626"/>
                </a:solidFill>
                <a:latin typeface="微软雅黑" panose="020B0503020204020204" pitchFamily="34" charset="-122"/>
                <a:ea typeface="微软雅黑" panose="020B0503020204020204" pitchFamily="34" charset="-122"/>
                <a:sym typeface="Calibri" panose="020F0502020204030204" pitchFamily="34" charset="0"/>
              </a:endParaRPr>
            </a:p>
          </p:txBody>
        </p:sp>
        <p:sp>
          <p:nvSpPr>
            <p:cNvPr id="24603" name="直接连接符 21"/>
            <p:cNvSpPr>
              <a:spLocks noChangeShapeType="1"/>
            </p:cNvSpPr>
            <p:nvPr/>
          </p:nvSpPr>
          <p:spPr bwMode="auto">
            <a:xfrm>
              <a:off x="693760" y="1044733"/>
              <a:ext cx="3600400" cy="1"/>
            </a:xfrm>
            <a:prstGeom prst="line">
              <a:avLst/>
            </a:prstGeom>
            <a:noFill/>
            <a:ln w="19050">
              <a:solidFill>
                <a:srgbClr val="002060"/>
              </a:solidFill>
              <a:round/>
            </a:ln>
          </p:spPr>
          <p:txBody>
            <a:bodyPr/>
            <a:lstStyle/>
            <a:p>
              <a:endParaRPr lang="zh-CN" altLang="en-US"/>
            </a:p>
          </p:txBody>
        </p:sp>
      </p:grpSp>
      <p:sp>
        <p:nvSpPr>
          <p:cNvPr id="29" name="TextBox 31"/>
          <p:cNvSpPr/>
          <p:nvPr/>
        </p:nvSpPr>
        <p:spPr>
          <a:xfrm>
            <a:off x="335316" y="-147626"/>
            <a:ext cx="2303956" cy="1483572"/>
          </a:xfrm>
          <a:prstGeom prst="rect">
            <a:avLst/>
          </a:prstGeom>
          <a:noFill/>
          <a:ln w="9525">
            <a:noFill/>
          </a:ln>
        </p:spPr>
        <p:txBody>
          <a:bodyPr wrap="square" lIns="112864" tIns="56432" rIns="112864" bIns="56432">
            <a:spAutoFit/>
          </a:bodyPr>
          <a:lstStyle/>
          <a:p>
            <a:pPr lvl="0" eaLnBrk="1" hangingPunct="1"/>
            <a:r>
              <a:rPr lang="en-US" altLang="zh-CN" sz="8900" b="1" dirty="0" smtClean="0">
                <a:solidFill>
                  <a:srgbClr val="002060"/>
                </a:solidFill>
                <a:latin typeface="Times New Roman" panose="02020603050405020304" pitchFamily="18" charset="0"/>
                <a:sym typeface="Times New Roman" panose="02020603050405020304" pitchFamily="18" charset="0"/>
              </a:rPr>
              <a:t>1.</a:t>
            </a:r>
            <a:r>
              <a:rPr lang="en-US" altLang="zh-CN" sz="6700" b="1" dirty="0" smtClean="0">
                <a:solidFill>
                  <a:srgbClr val="002060"/>
                </a:solidFill>
                <a:latin typeface="Times New Roman" panose="02020603050405020304" pitchFamily="18" charset="0"/>
                <a:sym typeface="Times New Roman" panose="02020603050405020304" pitchFamily="18" charset="0"/>
              </a:rPr>
              <a:t>4.</a:t>
            </a:r>
            <a:r>
              <a:rPr lang="en-US" altLang="zh-CN" sz="5900" b="1" dirty="0" smtClean="0">
                <a:solidFill>
                  <a:srgbClr val="002060"/>
                </a:solidFill>
                <a:latin typeface="Times New Roman" panose="02020603050405020304" pitchFamily="18" charset="0"/>
                <a:sym typeface="Times New Roman" panose="02020603050405020304" pitchFamily="18" charset="0"/>
              </a:rPr>
              <a:t>4</a:t>
            </a:r>
            <a:endParaRPr lang="zh-CN" altLang="en-US" sz="5900" dirty="0">
              <a:sym typeface="Calibri" panose="020F0502020204030204" pitchFamily="34" charset="0"/>
            </a:endParaRPr>
          </a:p>
        </p:txBody>
      </p:sp>
      <p:sp>
        <p:nvSpPr>
          <p:cNvPr id="53" name="矩形 13"/>
          <p:cNvSpPr/>
          <p:nvPr/>
        </p:nvSpPr>
        <p:spPr>
          <a:xfrm>
            <a:off x="1234665" y="4110414"/>
            <a:ext cx="9248400" cy="2066400"/>
          </a:xfrm>
          <a:prstGeom prst="rect">
            <a:avLst/>
          </a:prstGeom>
          <a:blipFill rotWithShape="1">
            <a:blip r:embed="rId3" cstate="print"/>
          </a:blipFill>
          <a:ln w="9525">
            <a:noFill/>
          </a:ln>
        </p:spPr>
        <p:txBody>
          <a:bodyPr anchor="ctr"/>
          <a:lstStyle/>
          <a:p>
            <a:pPr lvl="0" algn="ctr" eaLnBrk="0" hangingPunct="0"/>
            <a:endParaRPr lang="zh-CN" altLang="en-US" dirty="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grpSp>
        <p:nvGrpSpPr>
          <p:cNvPr id="41" name="组合 40"/>
          <p:cNvGrpSpPr/>
          <p:nvPr/>
        </p:nvGrpSpPr>
        <p:grpSpPr>
          <a:xfrm>
            <a:off x="1043608" y="1203141"/>
            <a:ext cx="9480090" cy="5755045"/>
            <a:chOff x="1043608" y="934102"/>
            <a:chExt cx="6910387" cy="5996881"/>
          </a:xfrm>
        </p:grpSpPr>
        <p:sp>
          <p:nvSpPr>
            <p:cNvPr id="42" name="矩形 13"/>
            <p:cNvSpPr/>
            <p:nvPr/>
          </p:nvSpPr>
          <p:spPr>
            <a:xfrm>
              <a:off x="1213470" y="2459197"/>
              <a:ext cx="6740525" cy="1354211"/>
            </a:xfrm>
            <a:prstGeom prst="rect">
              <a:avLst/>
            </a:prstGeom>
            <a:blipFill rotWithShape="1">
              <a:blip r:embed="rId3" cstate="print"/>
            </a:blipFill>
            <a:ln w="9525">
              <a:noFill/>
            </a:ln>
          </p:spPr>
          <p:txBody>
            <a:bodyPr anchor="ctr"/>
            <a:lstStyle/>
            <a:p>
              <a:pPr lvl="0" algn="ctr" eaLnBrk="0" hangingPunct="0"/>
              <a:endParaRPr lang="zh-CN" altLang="en-US" dirty="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43" name="矩形 14"/>
            <p:cNvSpPr/>
            <p:nvPr/>
          </p:nvSpPr>
          <p:spPr>
            <a:xfrm>
              <a:off x="1164258" y="934102"/>
              <a:ext cx="6740525" cy="1335455"/>
            </a:xfrm>
            <a:prstGeom prst="rect">
              <a:avLst/>
            </a:prstGeom>
            <a:blipFill rotWithShape="1">
              <a:blip r:embed="rId3" cstate="print"/>
            </a:blipFill>
            <a:ln w="9525">
              <a:noFill/>
            </a:ln>
          </p:spPr>
          <p:txBody>
            <a:bodyPr anchor="ctr"/>
            <a:lstStyle/>
            <a:p>
              <a:pPr lvl="0" algn="ctr" eaLnBrk="0" hangingPunct="0"/>
              <a:endParaRPr lang="zh-CN" altLang="en-US" dirty="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44" name="矩形 15"/>
            <p:cNvSpPr/>
            <p:nvPr/>
          </p:nvSpPr>
          <p:spPr>
            <a:xfrm>
              <a:off x="1291258" y="971711"/>
              <a:ext cx="1209675" cy="400050"/>
            </a:xfrm>
            <a:prstGeom prst="rect">
              <a:avLst/>
            </a:prstGeom>
            <a:noFill/>
            <a:ln w="9525">
              <a:noFill/>
            </a:ln>
          </p:spPr>
          <p:txBody>
            <a:bodyPr wrap="none">
              <a:spAutoFit/>
            </a:bodyPr>
            <a:lstStyle/>
            <a:p>
              <a:pPr lvl="0" eaLnBrk="0" hangingPunct="0"/>
              <a:r>
                <a:rPr lang="zh-CN" altLang="en-US" sz="2000" b="1" dirty="0">
                  <a:solidFill>
                    <a:srgbClr val="002060"/>
                  </a:solidFill>
                  <a:latin typeface="微软雅黑" panose="020B0503020204020204" pitchFamily="34" charset="-122"/>
                  <a:ea typeface="微软雅黑" panose="020B0503020204020204" pitchFamily="34" charset="-122"/>
                  <a:sym typeface="Calibri" panose="020F0502020204030204" pitchFamily="34" charset="0"/>
                </a:rPr>
                <a:t>交易账户</a:t>
              </a:r>
            </a:p>
          </p:txBody>
        </p:sp>
        <p:sp>
          <p:nvSpPr>
            <p:cNvPr id="45" name="矩形 16"/>
            <p:cNvSpPr/>
            <p:nvPr/>
          </p:nvSpPr>
          <p:spPr>
            <a:xfrm>
              <a:off x="1043608" y="944724"/>
              <a:ext cx="160337" cy="1333500"/>
            </a:xfrm>
            <a:prstGeom prst="rect">
              <a:avLst/>
            </a:prstGeom>
            <a:solidFill>
              <a:srgbClr val="002060"/>
            </a:solidFill>
            <a:ln w="9525">
              <a:noFill/>
            </a:ln>
          </p:spPr>
          <p:txBody>
            <a:bodyPr anchor="ctr"/>
            <a:lstStyle/>
            <a:p>
              <a:pPr lvl="0" algn="ctr" eaLnBrk="0" hangingPunct="0"/>
              <a:endParaRPr lang="zh-CN" altLang="en-US" dirty="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46" name="矩形 17"/>
            <p:cNvSpPr/>
            <p:nvPr/>
          </p:nvSpPr>
          <p:spPr>
            <a:xfrm>
              <a:off x="1291258" y="1390811"/>
              <a:ext cx="6457950" cy="911151"/>
            </a:xfrm>
            <a:prstGeom prst="rect">
              <a:avLst/>
            </a:prstGeom>
            <a:noFill/>
            <a:ln w="9525">
              <a:noFill/>
            </a:ln>
          </p:spPr>
          <p:txBody>
            <a:bodyPr>
              <a:spAutoFit/>
            </a:bodyPr>
            <a:lstStyle/>
            <a:p>
              <a:pPr lvl="0" indent="355600" eaLnBrk="0" hangingPunct="0">
                <a:lnSpc>
                  <a:spcPct val="150000"/>
                </a:lnSpc>
                <a:buFont typeface="Wingdings" panose="05000000000000000000" pitchFamily="2" charset="2"/>
                <a:buChar char="l"/>
              </a:pPr>
              <a:r>
                <a:rPr lang="zh-CN" altLang="en-US"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场务创建系统参与者时，交易账户由系统自动生成</a:t>
              </a:r>
              <a:endParaRPr lang="en-US" altLang="x-none"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pPr lvl="0" indent="355600" eaLnBrk="0" hangingPunct="0">
                <a:lnSpc>
                  <a:spcPct val="150000"/>
                </a:lnSpc>
                <a:buFont typeface="Wingdings" panose="05000000000000000000" pitchFamily="2" charset="2"/>
                <a:buChar char="l"/>
              </a:pPr>
              <a:r>
                <a:rPr lang="zh-CN" altLang="en-US" dirty="0">
                  <a:solidFill>
                    <a:srgbClr val="000000"/>
                  </a:solidFill>
                  <a:latin typeface="微软雅黑" panose="020B0503020204020204" pitchFamily="34" charset="-122"/>
                  <a:ea typeface="微软雅黑" panose="020B0503020204020204" pitchFamily="34" charset="-122"/>
                  <a:sym typeface="Calibri" panose="020F0502020204030204" pitchFamily="34" charset="0"/>
                </a:rPr>
                <a:t>交易账号不得直接修改</a:t>
              </a:r>
            </a:p>
          </p:txBody>
        </p:sp>
        <p:sp>
          <p:nvSpPr>
            <p:cNvPr id="47" name="矩形 18"/>
            <p:cNvSpPr/>
            <p:nvPr/>
          </p:nvSpPr>
          <p:spPr>
            <a:xfrm>
              <a:off x="1335708" y="2448086"/>
              <a:ext cx="1211262" cy="400050"/>
            </a:xfrm>
            <a:prstGeom prst="rect">
              <a:avLst/>
            </a:prstGeom>
            <a:noFill/>
            <a:ln w="9525">
              <a:noFill/>
            </a:ln>
          </p:spPr>
          <p:txBody>
            <a:bodyPr wrap="none">
              <a:spAutoFit/>
            </a:bodyPr>
            <a:lstStyle/>
            <a:p>
              <a:pPr lvl="0" eaLnBrk="0" hangingPunct="0"/>
              <a:r>
                <a:rPr lang="zh-CN" altLang="en-US" sz="2000" b="1" dirty="0">
                  <a:solidFill>
                    <a:srgbClr val="002060"/>
                  </a:solidFill>
                  <a:latin typeface="微软雅黑" panose="020B0503020204020204" pitchFamily="34" charset="-122"/>
                  <a:ea typeface="微软雅黑" panose="020B0503020204020204" pitchFamily="34" charset="-122"/>
                  <a:sym typeface="微软雅黑" panose="020B0503020204020204" pitchFamily="34" charset="-122"/>
                </a:rPr>
                <a:t>托管账户</a:t>
              </a:r>
              <a:endParaRPr lang="zh-CN" altLang="en-US" sz="2000" dirty="0">
                <a:latin typeface="Arial" panose="020B0604020202020204" pitchFamily="34" charset="0"/>
                <a:ea typeface="宋体" panose="02010600030101010101" pitchFamily="2" charset="-122"/>
                <a:sym typeface="Calibri" panose="020F0502020204030204" pitchFamily="34" charset="0"/>
              </a:endParaRPr>
            </a:p>
          </p:txBody>
        </p:sp>
        <p:sp>
          <p:nvSpPr>
            <p:cNvPr id="48" name="矩形 23"/>
            <p:cNvSpPr/>
            <p:nvPr/>
          </p:nvSpPr>
          <p:spPr>
            <a:xfrm>
              <a:off x="1049958" y="2427449"/>
              <a:ext cx="163512" cy="1352550"/>
            </a:xfrm>
            <a:prstGeom prst="rect">
              <a:avLst/>
            </a:prstGeom>
            <a:solidFill>
              <a:srgbClr val="7F7F7F"/>
            </a:solidFill>
            <a:ln w="9525">
              <a:noFill/>
            </a:ln>
          </p:spPr>
          <p:txBody>
            <a:bodyPr anchor="ctr"/>
            <a:lstStyle/>
            <a:p>
              <a:pPr lvl="0" algn="ctr" eaLnBrk="0" hangingPunct="0"/>
              <a:endParaRPr lang="zh-CN" altLang="en-US" dirty="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49" name="矩形 24"/>
            <p:cNvSpPr/>
            <p:nvPr/>
          </p:nvSpPr>
          <p:spPr>
            <a:xfrm>
              <a:off x="1291258" y="2929099"/>
              <a:ext cx="6350000" cy="911151"/>
            </a:xfrm>
            <a:prstGeom prst="rect">
              <a:avLst/>
            </a:prstGeom>
            <a:noFill/>
            <a:ln w="9525">
              <a:noFill/>
            </a:ln>
          </p:spPr>
          <p:txBody>
            <a:bodyPr>
              <a:spAutoFit/>
            </a:bodyPr>
            <a:lstStyle/>
            <a:p>
              <a:pPr marL="285750" lvl="0" indent="-285750" eaLnBrk="0" hangingPunct="0">
                <a:lnSpc>
                  <a:spcPct val="150000"/>
                </a:lnSpc>
                <a:buFont typeface="Wingdings" panose="05000000000000000000" pitchFamily="2" charset="2"/>
                <a:buChar char="l"/>
              </a:pPr>
              <a:r>
                <a:rPr lang="en-US" altLang="zh-CN"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场务创建系统参与者时，托管账户由系统自动生成</a:t>
              </a:r>
              <a:endParaRPr lang="zh-CN" altLang="en-US" dirty="0">
                <a:solidFill>
                  <a:srgbClr val="000000"/>
                </a:solidFill>
                <a:latin typeface="微软雅黑" panose="020B0503020204020204" pitchFamily="34" charset="-122"/>
                <a:ea typeface="微软雅黑" panose="020B0503020204020204" pitchFamily="34" charset="-122"/>
                <a:sym typeface="Calibri" panose="020F0502020204030204" pitchFamily="34" charset="0"/>
              </a:endParaRPr>
            </a:p>
            <a:p>
              <a:pPr marL="285750" lvl="0" indent="-285750" eaLnBrk="0" hangingPunct="0">
                <a:lnSpc>
                  <a:spcPct val="150000"/>
                </a:lnSpc>
                <a:buFont typeface="Wingdings" panose="05000000000000000000" pitchFamily="2" charset="2"/>
                <a:buChar char="l"/>
              </a:pPr>
              <a:r>
                <a:rPr lang="zh-CN" altLang="en-US" dirty="0">
                  <a:solidFill>
                    <a:srgbClr val="000000"/>
                  </a:solidFill>
                  <a:latin typeface="微软雅黑" panose="020B0503020204020204" pitchFamily="34" charset="-122"/>
                  <a:ea typeface="微软雅黑" panose="020B0503020204020204" pitchFamily="34" charset="-122"/>
                  <a:sym typeface="Calibri" panose="020F0502020204030204" pitchFamily="34" charset="0"/>
                </a:rPr>
                <a:t> 实现交易</a:t>
              </a:r>
              <a:r>
                <a:rPr lang="en-US" altLang="zh-CN" dirty="0">
                  <a:solidFill>
                    <a:srgbClr val="000000"/>
                  </a:solidFill>
                  <a:latin typeface="微软雅黑" panose="020B0503020204020204" pitchFamily="34" charset="-122"/>
                  <a:ea typeface="微软雅黑" panose="020B0503020204020204" pitchFamily="34" charset="-122"/>
                  <a:sym typeface="Calibri" panose="020F0502020204030204" pitchFamily="34" charset="0"/>
                </a:rPr>
                <a:t>—</a:t>
              </a:r>
              <a:r>
                <a:rPr lang="zh-CN" altLang="en-US" dirty="0">
                  <a:solidFill>
                    <a:srgbClr val="000000"/>
                  </a:solidFill>
                  <a:latin typeface="微软雅黑" panose="020B0503020204020204" pitchFamily="34" charset="-122"/>
                  <a:ea typeface="微软雅黑" panose="020B0503020204020204" pitchFamily="34" charset="-122"/>
                  <a:sym typeface="Calibri" panose="020F0502020204030204" pitchFamily="34" charset="0"/>
                </a:rPr>
                <a:t>清算直通处理，实现</a:t>
              </a:r>
              <a:r>
                <a:rPr lang="en-US" altLang="zh-CN" dirty="0">
                  <a:solidFill>
                    <a:srgbClr val="000000"/>
                  </a:solidFill>
                  <a:latin typeface="微软雅黑" panose="020B0503020204020204" pitchFamily="34" charset="-122"/>
                  <a:ea typeface="微软雅黑" panose="020B0503020204020204" pitchFamily="34" charset="-122"/>
                  <a:sym typeface="Calibri" panose="020F0502020204030204" pitchFamily="34" charset="0"/>
                </a:rPr>
                <a:t>DVP</a:t>
              </a:r>
              <a:r>
                <a:rPr lang="zh-CN" altLang="en-US" dirty="0">
                  <a:solidFill>
                    <a:srgbClr val="000000"/>
                  </a:solidFill>
                  <a:latin typeface="微软雅黑" panose="020B0503020204020204" pitchFamily="34" charset="-122"/>
                  <a:ea typeface="微软雅黑" panose="020B0503020204020204" pitchFamily="34" charset="-122"/>
                  <a:sym typeface="Calibri" panose="020F0502020204030204" pitchFamily="34" charset="0"/>
                </a:rPr>
                <a:t>清算，降低操作风险</a:t>
              </a:r>
              <a:endParaRPr lang="en-US" altLang="x-none" dirty="0">
                <a:solidFill>
                  <a:srgbClr val="000000"/>
                </a:solidFill>
                <a:latin typeface="微软雅黑" panose="020B0503020204020204" pitchFamily="34" charset="-122"/>
                <a:ea typeface="微软雅黑" panose="020B0503020204020204" pitchFamily="34" charset="-122"/>
                <a:sym typeface="Calibri" panose="020F0502020204030204" pitchFamily="34" charset="0"/>
              </a:endParaRPr>
            </a:p>
          </p:txBody>
        </p:sp>
        <p:sp>
          <p:nvSpPr>
            <p:cNvPr id="50" name="矩形 25"/>
            <p:cNvSpPr/>
            <p:nvPr/>
          </p:nvSpPr>
          <p:spPr>
            <a:xfrm>
              <a:off x="1049958" y="3965736"/>
              <a:ext cx="182562" cy="2154238"/>
            </a:xfrm>
            <a:prstGeom prst="rect">
              <a:avLst/>
            </a:prstGeom>
            <a:solidFill>
              <a:srgbClr val="FFC000"/>
            </a:solidFill>
            <a:ln w="9525">
              <a:noFill/>
            </a:ln>
          </p:spPr>
          <p:txBody>
            <a:bodyPr anchor="ctr"/>
            <a:lstStyle/>
            <a:p>
              <a:pPr lvl="0" algn="ctr" eaLnBrk="0" hangingPunct="0"/>
              <a:endParaRPr lang="zh-CN" altLang="en-US" dirty="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51" name="矩形 27"/>
            <p:cNvSpPr/>
            <p:nvPr/>
          </p:nvSpPr>
          <p:spPr>
            <a:xfrm>
              <a:off x="1278558" y="3924461"/>
              <a:ext cx="1211262" cy="400050"/>
            </a:xfrm>
            <a:prstGeom prst="rect">
              <a:avLst/>
            </a:prstGeom>
            <a:noFill/>
            <a:ln w="9525">
              <a:noFill/>
            </a:ln>
          </p:spPr>
          <p:txBody>
            <a:bodyPr wrap="none">
              <a:spAutoFit/>
            </a:bodyPr>
            <a:lstStyle/>
            <a:p>
              <a:pPr lvl="0" eaLnBrk="0" hangingPunct="0"/>
              <a:r>
                <a:rPr lang="zh-CN" altLang="en-US" sz="2000" b="1" dirty="0">
                  <a:solidFill>
                    <a:srgbClr val="002060"/>
                  </a:solidFill>
                  <a:latin typeface="微软雅黑" panose="020B0503020204020204" pitchFamily="34" charset="-122"/>
                  <a:ea typeface="微软雅黑" panose="020B0503020204020204" pitchFamily="34" charset="-122"/>
                  <a:sym typeface="Calibri" panose="020F0502020204030204" pitchFamily="34" charset="0"/>
                </a:rPr>
                <a:t>资金账户</a:t>
              </a:r>
            </a:p>
          </p:txBody>
        </p:sp>
        <p:sp>
          <p:nvSpPr>
            <p:cNvPr id="52" name="矩形 28"/>
            <p:cNvSpPr/>
            <p:nvPr/>
          </p:nvSpPr>
          <p:spPr>
            <a:xfrm>
              <a:off x="1219820" y="4287999"/>
              <a:ext cx="6564313" cy="2642984"/>
            </a:xfrm>
            <a:prstGeom prst="rect">
              <a:avLst/>
            </a:prstGeom>
            <a:noFill/>
            <a:ln w="9525">
              <a:noFill/>
            </a:ln>
          </p:spPr>
          <p:txBody>
            <a:bodyPr>
              <a:spAutoFit/>
            </a:bodyPr>
            <a:lstStyle/>
            <a:p>
              <a:pPr marL="285750" lvl="0" indent="-285750" eaLnBrk="0" hangingPunct="0">
                <a:lnSpc>
                  <a:spcPct val="150000"/>
                </a:lnSpc>
                <a:buFont typeface="Wingdings" panose="05000000000000000000" pitchFamily="2" charset="2"/>
                <a:buChar char="l"/>
              </a:pPr>
              <a:r>
                <a:rPr lang="zh-CN" altLang="en-US" dirty="0">
                  <a:solidFill>
                    <a:srgbClr val="000000"/>
                  </a:solidFill>
                  <a:latin typeface="微软雅黑" panose="020B0503020204020204" pitchFamily="34" charset="-122"/>
                  <a:ea typeface="微软雅黑" panose="020B0503020204020204" pitchFamily="34" charset="-122"/>
                  <a:sym typeface="Calibri" panose="020F0502020204030204" pitchFamily="34" charset="0"/>
                </a:rPr>
                <a:t>银行会员的系统参与者使用本行法人备付金账户作为资金账户，</a:t>
              </a:r>
              <a:r>
                <a:rPr lang="zh-CN" altLang="en-US"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财务公司系统参与者若有大额备付金账户则使用备付金账户，若无则须在票交所开立资金账户</a:t>
              </a:r>
              <a:endParaRPr lang="zh-CN" altLang="en-US" dirty="0">
                <a:solidFill>
                  <a:srgbClr val="000000"/>
                </a:solidFill>
                <a:latin typeface="微软雅黑" panose="020B0503020204020204" pitchFamily="34" charset="-122"/>
                <a:ea typeface="微软雅黑" panose="020B0503020204020204" pitchFamily="34" charset="-122"/>
                <a:sym typeface="Calibri" panose="020F0502020204030204" pitchFamily="34" charset="0"/>
              </a:endParaRPr>
            </a:p>
            <a:p>
              <a:pPr marL="285750" lvl="0" indent="-285750" eaLnBrk="0" hangingPunct="0">
                <a:lnSpc>
                  <a:spcPct val="150000"/>
                </a:lnSpc>
                <a:buFont typeface="Wingdings" panose="05000000000000000000" pitchFamily="2" charset="2"/>
                <a:buChar char="l"/>
              </a:pPr>
              <a:r>
                <a:rPr lang="zh-CN" altLang="en-US"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非银会员（财务公司除外）的系统参与者和资管类会员的非法人产品系统参与者须在票交所开立资金账户</a:t>
              </a:r>
            </a:p>
            <a:p>
              <a:pPr marL="285750" lvl="0" indent="-285750" eaLnBrk="0" hangingPunct="0">
                <a:lnSpc>
                  <a:spcPct val="150000"/>
                </a:lnSpc>
                <a:buFont typeface="Wingdings" panose="05000000000000000000" pitchFamily="2" charset="2"/>
                <a:buChar char="l"/>
              </a:pPr>
              <a:endParaRPr lang="zh-CN" altLang="en-US"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spTree>
    <p:extLst>
      <p:ext uri="{BB962C8B-B14F-4D97-AF65-F5344CB8AC3E}">
        <p14:creationId xmlns:p14="http://schemas.microsoft.com/office/powerpoint/2010/main" val="975896381"/>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H" val="20160830110450"/>
  <p:tag name="MH_LIBRARY" val="CONTENTS"/>
  <p:tag name="MH_TYPE" val="NUMBER"/>
  <p:tag name="ID" val="547127"/>
  <p:tag name="MH_ORDER" val="1"/>
</p:tagLst>
</file>

<file path=ppt/tags/tag10.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ENTRY"/>
  <p:tag name="ID" val="553512"/>
  <p:tag name="MH_ORDER" val="3"/>
</p:tagLst>
</file>

<file path=ppt/tags/tag11.xml><?xml version="1.0" encoding="utf-8"?>
<p:tagLst xmlns:a="http://schemas.openxmlformats.org/drawingml/2006/main" xmlns:r="http://schemas.openxmlformats.org/officeDocument/2006/relationships" xmlns:p="http://schemas.openxmlformats.org/presentationml/2006/main">
  <p:tag name="MH" val="20160830110450"/>
  <p:tag name="MH_LIBRARY" val="CONTENTS"/>
  <p:tag name="MH_TYPE" val="NUMBER"/>
  <p:tag name="ID" val="547127"/>
  <p:tag name="MH_ORDER" val="1"/>
</p:tagLst>
</file>

<file path=ppt/tags/tag12.xml><?xml version="1.0" encoding="utf-8"?>
<p:tagLst xmlns:a="http://schemas.openxmlformats.org/drawingml/2006/main" xmlns:r="http://schemas.openxmlformats.org/officeDocument/2006/relationships" xmlns:p="http://schemas.openxmlformats.org/presentationml/2006/main">
  <p:tag name="MH" val="20160830110450"/>
  <p:tag name="MH_LIBRARY" val="CONTENTS"/>
  <p:tag name="MH_TYPE" val="NUMBER"/>
  <p:tag name="ID" val="547127"/>
  <p:tag name="MH_ORDER" val="3"/>
</p:tagLst>
</file>

<file path=ppt/tags/tag13.xml><?xml version="1.0" encoding="utf-8"?>
<p:tagLst xmlns:a="http://schemas.openxmlformats.org/drawingml/2006/main" xmlns:r="http://schemas.openxmlformats.org/officeDocument/2006/relationships" xmlns:p="http://schemas.openxmlformats.org/presentationml/2006/main">
  <p:tag name="MH" val="20160830110450"/>
  <p:tag name="MH_LIBRARY" val="CONTENTS"/>
  <p:tag name="MH_TYPE" val="NUMBER"/>
  <p:tag name="ID" val="547127"/>
  <p:tag name="MH_ORDER" val="1"/>
</p:tagLst>
</file>

<file path=ppt/tags/tag14.xml><?xml version="1.0" encoding="utf-8"?>
<p:tagLst xmlns:a="http://schemas.openxmlformats.org/drawingml/2006/main" xmlns:r="http://schemas.openxmlformats.org/officeDocument/2006/relationships" xmlns:p="http://schemas.openxmlformats.org/presentationml/2006/main">
  <p:tag name="MH" val="20160830110450"/>
  <p:tag name="MH_LIBRARY" val="CONTENTS"/>
  <p:tag name="MH_TYPE" val="NUMBER"/>
  <p:tag name="ID" val="547127"/>
  <p:tag name="MH_ORDER" val="3"/>
</p:tagLst>
</file>

<file path=ppt/tags/tag15.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ENTRY"/>
  <p:tag name="ID" val="553512"/>
  <p:tag name="MH_ORDER" val="1"/>
</p:tagLst>
</file>

<file path=ppt/tags/tag16.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ENTRY"/>
  <p:tag name="ID" val="553512"/>
  <p:tag name="MH_ORDER" val="2"/>
</p:tagLst>
</file>

<file path=ppt/tags/tag17.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ENTRY"/>
  <p:tag name="ID" val="553512"/>
  <p:tag name="MH_ORDER" val="3"/>
</p:tagLst>
</file>

<file path=ppt/tags/tag18.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ENTRY"/>
  <p:tag name="ID" val="553512"/>
  <p:tag name="MH_ORDER" val="4"/>
</p:tagLst>
</file>

<file path=ppt/tags/tag19.xml><?xml version="1.0" encoding="utf-8"?>
<p:tagLst xmlns:a="http://schemas.openxmlformats.org/drawingml/2006/main" xmlns:r="http://schemas.openxmlformats.org/officeDocument/2006/relationships" xmlns:p="http://schemas.openxmlformats.org/presentationml/2006/main">
  <p:tag name="MH" val="20160830110450"/>
  <p:tag name="MH_LIBRARY" val="CONTENTS"/>
  <p:tag name="MH_TYPE" val="NUMBER"/>
  <p:tag name="ID" val="547127"/>
  <p:tag name="MH_ORDER" val="3"/>
</p:tagLst>
</file>

<file path=ppt/tags/tag2.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ENTRY"/>
  <p:tag name="ID" val="553512"/>
  <p:tag name="MH_ORDER" val="1"/>
</p:tagLst>
</file>

<file path=ppt/tags/tag20.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ENTRY"/>
  <p:tag name="ID" val="553512"/>
  <p:tag name="MH_ORDER" val="3"/>
</p:tagLst>
</file>

<file path=ppt/tags/tag21.xml><?xml version="1.0" encoding="utf-8"?>
<p:tagLst xmlns:a="http://schemas.openxmlformats.org/drawingml/2006/main" xmlns:r="http://schemas.openxmlformats.org/officeDocument/2006/relationships" xmlns:p="http://schemas.openxmlformats.org/presentationml/2006/main">
  <p:tag name="MH" val="20160830110450"/>
  <p:tag name="MH_LIBRARY" val="CONTENTS"/>
  <p:tag name="MH_TYPE" val="NUMBER"/>
  <p:tag name="ID" val="547127"/>
  <p:tag name="MH_ORDER" val="1"/>
</p:tagLst>
</file>

<file path=ppt/tags/tag22.xml><?xml version="1.0" encoding="utf-8"?>
<p:tagLst xmlns:a="http://schemas.openxmlformats.org/drawingml/2006/main" xmlns:r="http://schemas.openxmlformats.org/officeDocument/2006/relationships" xmlns:p="http://schemas.openxmlformats.org/presentationml/2006/main">
  <p:tag name="MH" val="20160830110450"/>
  <p:tag name="MH_LIBRARY" val="CONTENTS"/>
  <p:tag name="MH_TYPE" val="NUMBER"/>
  <p:tag name="ID" val="547127"/>
  <p:tag name="MH_ORDER" val="3"/>
</p:tagLst>
</file>

<file path=ppt/tags/tag3.xml><?xml version="1.0" encoding="utf-8"?>
<p:tagLst xmlns:a="http://schemas.openxmlformats.org/drawingml/2006/main" xmlns:r="http://schemas.openxmlformats.org/officeDocument/2006/relationships" xmlns:p="http://schemas.openxmlformats.org/presentationml/2006/main">
  <p:tag name="MH" val="20160830110450"/>
  <p:tag name="MH_LIBRARY" val="CONTENTS"/>
  <p:tag name="MH_TYPE" val="NUMBER"/>
  <p:tag name="ID" val="547127"/>
  <p:tag name="MH_ORDER" val="1"/>
</p:tagLst>
</file>

<file path=ppt/tags/tag4.xml><?xml version="1.0" encoding="utf-8"?>
<p:tagLst xmlns:a="http://schemas.openxmlformats.org/drawingml/2006/main" xmlns:r="http://schemas.openxmlformats.org/officeDocument/2006/relationships" xmlns:p="http://schemas.openxmlformats.org/presentationml/2006/main">
  <p:tag name="MH" val="20160830110450"/>
  <p:tag name="MH_LIBRARY" val="CONTENTS"/>
  <p:tag name="MH_TYPE" val="NUMBER"/>
  <p:tag name="ID" val="547127"/>
  <p:tag name="MH_ORDER" val="3"/>
</p:tagLst>
</file>

<file path=ppt/tags/tag5.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ENTRY"/>
  <p:tag name="ID" val="553512"/>
  <p:tag name="MH_ORDER" val="1"/>
</p:tagLst>
</file>

<file path=ppt/tags/tag6.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ENTRY"/>
  <p:tag name="ID" val="553512"/>
  <p:tag name="MH_ORDER" val="2"/>
</p:tagLst>
</file>

<file path=ppt/tags/tag7.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ENTRY"/>
  <p:tag name="ID" val="553512"/>
  <p:tag name="MH_ORDER" val="3"/>
</p:tagLst>
</file>

<file path=ppt/tags/tag8.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ENTRY"/>
  <p:tag name="ID" val="553512"/>
  <p:tag name="MH_ORDER" val="4"/>
</p:tagLst>
</file>

<file path=ppt/tags/tag9.xml><?xml version="1.0" encoding="utf-8"?>
<p:tagLst xmlns:a="http://schemas.openxmlformats.org/drawingml/2006/main" xmlns:r="http://schemas.openxmlformats.org/officeDocument/2006/relationships" xmlns:p="http://schemas.openxmlformats.org/presentationml/2006/main">
  <p:tag name="MH" val="20160830110450"/>
  <p:tag name="MH_LIBRARY" val="CONTENTS"/>
  <p:tag name="MH_TYPE" val="NUMBER"/>
  <p:tag name="ID" val="547127"/>
  <p:tag name="MH_ORDER" val="3"/>
</p:tagLst>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5741</Words>
  <Application>Microsoft Office PowerPoint</Application>
  <PresentationFormat>自定义</PresentationFormat>
  <Paragraphs>863</Paragraphs>
  <Slides>55</Slides>
  <Notes>33</Notes>
  <HiddenSlides>0</HiddenSlides>
  <MMClips>0</MMClips>
  <ScaleCrop>false</ScaleCrop>
  <HeadingPairs>
    <vt:vector size="6" baseType="variant">
      <vt:variant>
        <vt:lpstr>已用的字体</vt:lpstr>
      </vt:variant>
      <vt:variant>
        <vt:i4>19</vt:i4>
      </vt:variant>
      <vt:variant>
        <vt:lpstr>主题</vt:lpstr>
      </vt:variant>
      <vt:variant>
        <vt:i4>1</vt:i4>
      </vt:variant>
      <vt:variant>
        <vt:lpstr>幻灯片标题</vt:lpstr>
      </vt:variant>
      <vt:variant>
        <vt:i4>55</vt:i4>
      </vt:variant>
    </vt:vector>
  </HeadingPairs>
  <TitlesOfParts>
    <vt:vector size="75" baseType="lpstr">
      <vt:lpstr>Gill Sans</vt:lpstr>
      <vt:lpstr>Giorgio Sans Medium</vt:lpstr>
      <vt:lpstr>Impact MT Std</vt:lpstr>
      <vt:lpstr>MS PGothic</vt:lpstr>
      <vt:lpstr>Open Sans</vt:lpstr>
      <vt:lpstr>等线</vt:lpstr>
      <vt:lpstr>等线 Light</vt:lpstr>
      <vt:lpstr>方正兰亭细黑_GBK</vt:lpstr>
      <vt:lpstr>方正细圆简体</vt:lpstr>
      <vt:lpstr>黑体</vt:lpstr>
      <vt:lpstr>华文细黑</vt:lpstr>
      <vt:lpstr>宋体</vt:lpstr>
      <vt:lpstr>微软雅黑</vt:lpstr>
      <vt:lpstr>Arial</vt:lpstr>
      <vt:lpstr>Calibri</vt:lpstr>
      <vt:lpstr>Calibri Light</vt:lpstr>
      <vt:lpstr>Impact</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2017-11-29T05:10:29Z</dcterms:created>
  <dcterms:modified xsi:type="dcterms:W3CDTF">2018-07-19T03:07:09Z</dcterms:modified>
</cp:coreProperties>
</file>