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1272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|]</m:t>
                          </m:r>
                        </m:e>
                      </m:nary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zh-CN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当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f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取得最小值时</a:t>
                </a:r>
                <a:r>
                  <a:rPr kumimoji="1" lang="zh-CN" altLang="en-US" sz="1600">
                    <a:solidFill>
                      <a:schemeClr val="tx1"/>
                    </a:solidFill>
                  </a:rPr>
                  <a:t>，有以下三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种情况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zh-CN" altLang="en-US" sz="1600" b="0" dirty="0">
                    <a:solidFill>
                      <a:schemeClr val="tx1"/>
                    </a:solidFill>
                  </a:rPr>
                  <a:t>时，最小值在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zh-CN" altLang="en-US" sz="1600" b="0" dirty="0">
                    <a:solidFill>
                      <a:schemeClr val="tx1"/>
                    </a:solidFill>
                  </a:rPr>
                  <a:t>处取得；</a:t>
                </a:r>
                <a:endParaRPr kumimoji="1" lang="en-US" altLang="zh-CN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b="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sz="1600" b="0" dirty="0">
                    <a:solidFill>
                      <a:schemeClr val="tx1"/>
                    </a:solidFill>
                  </a:rPr>
                  <a:t>，最小值在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,0}</m:t>
                    </m:r>
                  </m:oMath>
                </a14:m>
                <a:r>
                  <a:rPr kumimoji="1" lang="zh-CN" altLang="en-US" sz="1600" b="0" dirty="0">
                    <a:solidFill>
                      <a:schemeClr val="tx1"/>
                    </a:solidFill>
                  </a:rPr>
                  <a:t>处取得。</a:t>
                </a:r>
                <a:endParaRPr kumimoji="1" lang="en-US" altLang="zh-CN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16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  <a:blipFill>
                <a:blip r:embed="rId2"/>
                <a:stretch>
                  <a:fillRect l="-459" t="-171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7.2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4649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zh-CN" altLang="en-US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目录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7.1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参数范数惩罚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7.2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作为约束的范数惩罚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7.3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正则化和欠约束问题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66455" y="4232562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7.4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数据集增强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4140432"/>
            <a:ext cx="558800" cy="4445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80410CAE-5F91-49A1-BDA7-D4A409706DC4}"/>
              </a:ext>
            </a:extLst>
          </p:cNvPr>
          <p:cNvSpPr txBox="1">
            <a:spLocks/>
          </p:cNvSpPr>
          <p:nvPr/>
        </p:nvSpPr>
        <p:spPr>
          <a:xfrm>
            <a:off x="1766455" y="4762495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7.5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噪声鲁棒性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BCA638-4F82-4EFB-8571-0D9AD29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4670365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考虑如下线性回归问题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0.05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0, 0.01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  <a:blipFill>
                <a:blip r:embed="rId2"/>
                <a:stretch>
                  <a:fillRect l="-955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451371"/>
            <a:ext cx="4618181" cy="750455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</a:rPr>
              <a:t>7.1.1 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</a:rPr>
              <a:t>过拟合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1159FF-7DE6-4B69-9C78-6108ADD9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54" y="4020955"/>
            <a:ext cx="3228571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在实践中，我们几乎无法知晓真实数据的生成过程，所以我们永远不知道被估计的模型族是否包括生成过程。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这意味着控制模型的复杂性不是找到合适规模的模型（带有正确的参数个数）这样一个简单的事情。相反，在实际的深度学习场景中我们几乎总是会发现，最好的拟合模型（最小化泛化误差）是一个适当正则化的大型模型。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许多正则化化方法通过对目标函数添加一个参数范数惩罚</a:t>
                </a:r>
                <a:r>
                  <a:rPr kumimoji="1" lang="el-GR" altLang="zh-CN" dirty="0">
                    <a:solidFill>
                      <a:schemeClr val="tx1"/>
                    </a:solidFill>
                  </a:rPr>
                  <a:t>Ω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kumimoji="1" lang="el-GR" altLang="zh-CN" b="1" dirty="0">
                    <a:solidFill>
                      <a:schemeClr val="tx1"/>
                    </a:solidFill>
                  </a:rPr>
                  <a:t>θ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，限制模型的学习能力。我们将正则化后的目标函数记为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  <a:blipFill>
                <a:blip r:embed="rId2"/>
                <a:stretch>
                  <a:fillRect l="-955" t="-1170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490766"/>
            <a:ext cx="4618181" cy="750455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</a:rPr>
              <a:t>7.1.2 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</a:rPr>
              <a:t>正则化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7891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L</a:t>
                </a:r>
                <a:r>
                  <a:rPr kumimoji="1" lang="en-US" altLang="zh-CN" baseline="30000" dirty="0">
                    <a:solidFill>
                      <a:schemeClr val="tx1"/>
                    </a:solidFill>
                  </a:rPr>
                  <a:t>2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正则化策略通过向目标函数添加一个正则项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，使权重更接近远点。总的目标函数为：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与之对应的梯度为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limUpp>
                        <m:limUp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kumimoji="1"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kumimoji="1"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</a:rPr>
                  <a:t>使用单步梯度下降更新权重，即执行以下更新：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  <a:blipFill>
                <a:blip r:embed="rId2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7.1.3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-1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588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的领域对目标函数做二次近似</a:t>
                </a:r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</a:rPr>
                  <a:t>其中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H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是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J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在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w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*处关于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w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计算的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Hessian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矩阵，由于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w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*是最小点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kumimoji="1"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因此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且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H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半正定。</a:t>
                </a:r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取最小时，其梯度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1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为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kumimoji="1"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endParaRPr kumimoji="1"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UppPr>
                      <m:e>
                        <m:r>
                          <a:rPr kumimoji="1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lim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~</m:t>
                        </m:r>
                      </m:lim>
                    </m:limUpp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表示最小值的位置，当正则化版本的目标函数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kumimoji="1" lang="zh-CN" altLang="en-US" sz="2000" dirty="0">
                    <a:solidFill>
                      <a:schemeClr val="tx1"/>
                    </a:solidFill>
                  </a:rPr>
                  <a:t>取最小时有：</a:t>
                </a:r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limUpp>
                        <m:limUpp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lim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kumimoji="1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lim>
                              <m:r>
                                <a:rPr kumimoji="1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lim>
                          <m:r>
                            <a:rPr kumimoji="1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731818"/>
                <a:ext cx="8301181" cy="4167909"/>
              </a:xfrm>
              <a:blipFill>
                <a:blip r:embed="rId2"/>
                <a:stretch>
                  <a:fillRect l="-80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7.1.3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-2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366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lim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趋向于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0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时，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lim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lim>
                    </m:limUpp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趋向于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增加时：</a:t>
                </a:r>
                <a:r>
                  <a:rPr kumimoji="1" lang="zh-CN" altLang="en-US" sz="1600" b="0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el-GR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sSup>
                      <m:sSup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，带入上式得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Upp>
                      <m:limUppPr>
                        <m:ctrlPr>
                          <a:rPr kumimoji="1"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lim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lim>
                    </m:limUpp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kumimoji="1" lang="el-GR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𝜦</m:t>
                            </m:r>
                            <m:sSup>
                              <m:sSup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el-GR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sSup>
                      <m:sSupPr>
                        <m:ctrlP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  <m:d>
                              <m:dPr>
                                <m:ctrlP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el-GR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sSup>
                      <m:sSupPr>
                        <m:ctrlP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𝚲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  <m:r>
                      <a:rPr kumimoji="1"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单位</m:t>
                    </m:r>
                    <m:r>
                      <a:rPr kumimoji="1"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列向量</m:t>
                    </m:r>
                    <m:r>
                      <a:rPr kumimoji="1"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kumimoji="1" lang="en-US" altLang="zh-C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则</m:t>
                      </m:r>
                      <m:r>
                        <a:rPr kumimoji="1" lang="en-US" altLang="zh-CN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𝚲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𝚲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r>
                      <a:rPr kumimoji="1"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f>
                          <m:fPr>
                            <m:ctrlP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kumimoji="1"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kumimoji="1"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f>
                          <m:fPr>
                            <m:ctrlP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lim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kumimoji="1"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1" lang="en-US" altLang="zh-CN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7.1.3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-3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434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1"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sz="1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1"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1"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zh-CN" alt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7.1.4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参数正则化的应用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24C568-50FA-4415-9BFA-869659E3C5AC}"/>
                  </a:ext>
                </a:extLst>
              </p:cNvPr>
              <p:cNvSpPr txBox="1"/>
              <p:nvPr/>
            </p:nvSpPr>
            <p:spPr>
              <a:xfrm>
                <a:off x="1700330" y="5406361"/>
                <a:ext cx="2181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1400" dirty="0"/>
                  <a:t>训练和测试损失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24C568-50FA-4415-9BFA-869659E3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330" y="5406361"/>
                <a:ext cx="2181138" cy="307777"/>
              </a:xfrm>
              <a:prstGeom prst="rect">
                <a:avLst/>
              </a:prstGeom>
              <a:blipFill>
                <a:blip r:embed="rId5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58CE3B-74F4-498F-896D-C2A31A143A41}"/>
                  </a:ext>
                </a:extLst>
              </p:cNvPr>
              <p:cNvSpPr txBox="1"/>
              <p:nvPr/>
            </p:nvSpPr>
            <p:spPr>
              <a:xfrm>
                <a:off x="5653938" y="5448650"/>
                <a:ext cx="2642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训练和测试损失随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变化</m:t>
                    </m:r>
                  </m:oMath>
                </a14:m>
                <a:r>
                  <a:rPr lang="zh-CN" altLang="en-US" sz="1400" dirty="0"/>
                  <a:t>的趋势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58CE3B-74F4-498F-896D-C2A31A14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38" y="5448650"/>
                <a:ext cx="2642774" cy="307777"/>
              </a:xfrm>
              <a:prstGeom prst="rect">
                <a:avLst/>
              </a:prstGeom>
              <a:blipFill>
                <a:blip r:embed="rId6"/>
                <a:stretch>
                  <a:fillRect l="-691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4D46AAD-DD24-4345-81E0-9AC5010C6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880" y="2889661"/>
            <a:ext cx="3750998" cy="2558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C323-6ECC-2E4B-BB96-D415811B8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190" y="2889661"/>
            <a:ext cx="3726023" cy="25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2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对模型参数</a:t>
                </a:r>
                <a:r>
                  <a:rPr kumimoji="1" lang="en-US" altLang="zh-CN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</a:t>
                </a:r>
                <a:r>
                  <a:rPr kumimoji="1" lang="zh-CN" alt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kumimoji="1" lang="en-US" altLang="zh-CN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kumimoji="1" lang="en-US" altLang="zh-CN" sz="1600" b="0" baseline="30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kumimoji="1" lang="zh-CN" alt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正则化形式定义为</a:t>
                </a:r>
                <a:endParaRPr kumimoji="1" lang="en-US" altLang="zh-CN" sz="16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zh-CN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kumimoji="1" lang="en-US" altLang="zh-CN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kumimoji="1" lang="en-US" altLang="zh-CN" sz="1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1600" dirty="0">
                    <a:solidFill>
                      <a:schemeClr val="tx1"/>
                    </a:solidFill>
                  </a:rPr>
                  <a:t>L</a:t>
                </a:r>
                <a:r>
                  <a:rPr kumimoji="1" lang="en-US" altLang="zh-CN" sz="1600" baseline="30000" dirty="0">
                    <a:solidFill>
                      <a:schemeClr val="tx1"/>
                    </a:solidFill>
                  </a:rPr>
                  <a:t>1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正则化的目标函数为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对应的梯度为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limUpp>
                        <m:limUp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lim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1600" dirty="0">
                    <a:solidFill>
                      <a:schemeClr val="tx1"/>
                    </a:solidFill>
                  </a:rPr>
                  <a:t>sign(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w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)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只是简单地取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w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各个分量的符号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1600" dirty="0">
                    <a:solidFill>
                      <a:schemeClr val="tx1"/>
                    </a:solidFill>
                  </a:rPr>
                  <a:t>类似的，对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L</a:t>
                </a:r>
                <a:r>
                  <a:rPr kumimoji="1" lang="en-US" altLang="zh-CN" sz="1600" baseline="30000" dirty="0">
                    <a:solidFill>
                      <a:schemeClr val="tx1"/>
                    </a:solidFill>
                  </a:rPr>
                  <a:t>1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正则化目标函数在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w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*处做</a:t>
                </a:r>
                <a:r>
                  <a:rPr kumimoji="1" lang="zh-CN" altLang="en-CN" sz="1600" dirty="0">
                    <a:solidFill>
                      <a:schemeClr val="tx1"/>
                    </a:solidFill>
                  </a:rPr>
                  <a:t>二次近似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假设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Hessian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是对角的，即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H=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</a:rPr>
                  <a:t>diag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(H</a:t>
                </a:r>
                <a:r>
                  <a:rPr kumimoji="1" lang="en-US" altLang="zh-CN" sz="1600" baseline="-25000" dirty="0">
                    <a:solidFill>
                      <a:schemeClr val="tx1"/>
                    </a:solidFill>
                  </a:rPr>
                  <a:t>1,1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,…,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</a:rPr>
                  <a:t>H</a:t>
                </a:r>
                <a:r>
                  <a:rPr kumimoji="1" lang="en-US" altLang="zh-CN" sz="1600" baseline="-25000" dirty="0" err="1">
                    <a:solidFill>
                      <a:schemeClr val="tx1"/>
                    </a:solidFill>
                  </a:rPr>
                  <a:t>n,n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),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其中每个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</a:rPr>
                  <a:t>H</a:t>
                </a:r>
                <a:r>
                  <a:rPr kumimoji="1" lang="en-US" altLang="zh-CN" sz="1600" baseline="-25000" dirty="0" err="1">
                    <a:solidFill>
                      <a:schemeClr val="tx1"/>
                    </a:solidFill>
                  </a:rPr>
                  <a:t>i,i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&gt;0)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|]</m:t>
                          </m:r>
                        </m:e>
                      </m:nary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64" y="1409350"/>
                <a:ext cx="8301181" cy="4928534"/>
              </a:xfrm>
              <a:blipFill>
                <a:blip r:embed="rId2"/>
                <a:stretch>
                  <a:fillRect l="-459" t="-12308" b="-2256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520116"/>
            <a:ext cx="6707612" cy="654343"/>
          </a:xfrm>
        </p:spPr>
        <p:txBody>
          <a:bodyPr/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7.2 </a:t>
            </a:r>
            <a:r>
              <a:rPr lang="en-US" altLang="zh-CN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L</a:t>
            </a:r>
            <a:r>
              <a:rPr lang="en-US" altLang="zh-CN" sz="36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参数正则化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22696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519</TotalTime>
  <Words>822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微软雅黑</vt:lpstr>
      <vt:lpstr>黑体</vt:lpstr>
      <vt:lpstr>方正兰亭特黑_SC</vt:lpstr>
      <vt:lpstr>Arial</vt:lpstr>
      <vt:lpstr>Book Antiqua</vt:lpstr>
      <vt:lpstr>Cambria Math</vt:lpstr>
      <vt:lpstr>Wingdings 2</vt:lpstr>
      <vt:lpstr>鞍具</vt:lpstr>
      <vt:lpstr>PowerPoint Presentation</vt:lpstr>
      <vt:lpstr>目录</vt:lpstr>
      <vt:lpstr>7.1.1 过拟合</vt:lpstr>
      <vt:lpstr>7.1.2 正则化</vt:lpstr>
      <vt:lpstr>7.1.3 L2参数正则化-1</vt:lpstr>
      <vt:lpstr>7.1.3 L2参数正则化-2</vt:lpstr>
      <vt:lpstr>7.1.3 L2参数正则化-3</vt:lpstr>
      <vt:lpstr>7.1.4 L2参数正则化的应用</vt:lpstr>
      <vt:lpstr>7.2 L1参数正则化</vt:lpstr>
      <vt:lpstr>7.2 L1参数正则化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33794</cp:lastModifiedBy>
  <cp:revision>62</cp:revision>
  <dcterms:created xsi:type="dcterms:W3CDTF">2017-03-27T10:33:48Z</dcterms:created>
  <dcterms:modified xsi:type="dcterms:W3CDTF">2020-12-04T04:08:01Z</dcterms:modified>
</cp:coreProperties>
</file>