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4" r:id="rId5"/>
    <p:sldId id="265" r:id="rId6"/>
    <p:sldId id="266" r:id="rId7"/>
    <p:sldId id="267" r:id="rId8"/>
    <p:sldId id="280"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58" r:id="rId22"/>
  </p:sldIdLst>
  <p:sldSz cx="9144000" cy="6858000" type="screen4x3"/>
  <p:notesSz cx="6858000" cy="9144000"/>
  <p:defaultTextStyle>
    <a:defPPr>
      <a:defRPr lang="zh-CN"/>
    </a:defPPr>
    <a:lvl1pPr marL="0" algn="l" defTabSz="515813" rtl="0" eaLnBrk="1" latinLnBrk="0" hangingPunct="1">
      <a:defRPr sz="2000" kern="1200">
        <a:solidFill>
          <a:schemeClr val="tx1"/>
        </a:solidFill>
        <a:latin typeface="+mn-lt"/>
        <a:ea typeface="+mn-ea"/>
        <a:cs typeface="+mn-cs"/>
      </a:defRPr>
    </a:lvl1pPr>
    <a:lvl2pPr marL="515813" algn="l" defTabSz="515813" rtl="0" eaLnBrk="1" latinLnBrk="0" hangingPunct="1">
      <a:defRPr sz="2000" kern="1200">
        <a:solidFill>
          <a:schemeClr val="tx1"/>
        </a:solidFill>
        <a:latin typeface="+mn-lt"/>
        <a:ea typeface="+mn-ea"/>
        <a:cs typeface="+mn-cs"/>
      </a:defRPr>
    </a:lvl2pPr>
    <a:lvl3pPr marL="1031626" algn="l" defTabSz="515813" rtl="0" eaLnBrk="1" latinLnBrk="0" hangingPunct="1">
      <a:defRPr sz="2000" kern="1200">
        <a:solidFill>
          <a:schemeClr val="tx1"/>
        </a:solidFill>
        <a:latin typeface="+mn-lt"/>
        <a:ea typeface="+mn-ea"/>
        <a:cs typeface="+mn-cs"/>
      </a:defRPr>
    </a:lvl3pPr>
    <a:lvl4pPr marL="1547439" algn="l" defTabSz="515813" rtl="0" eaLnBrk="1" latinLnBrk="0" hangingPunct="1">
      <a:defRPr sz="2000" kern="1200">
        <a:solidFill>
          <a:schemeClr val="tx1"/>
        </a:solidFill>
        <a:latin typeface="+mn-lt"/>
        <a:ea typeface="+mn-ea"/>
        <a:cs typeface="+mn-cs"/>
      </a:defRPr>
    </a:lvl4pPr>
    <a:lvl5pPr marL="2063252" algn="l" defTabSz="515813" rtl="0" eaLnBrk="1" latinLnBrk="0" hangingPunct="1">
      <a:defRPr sz="2000" kern="1200">
        <a:solidFill>
          <a:schemeClr val="tx1"/>
        </a:solidFill>
        <a:latin typeface="+mn-lt"/>
        <a:ea typeface="+mn-ea"/>
        <a:cs typeface="+mn-cs"/>
      </a:defRPr>
    </a:lvl5pPr>
    <a:lvl6pPr marL="2579065" algn="l" defTabSz="515813" rtl="0" eaLnBrk="1" latinLnBrk="0" hangingPunct="1">
      <a:defRPr sz="2000" kern="1200">
        <a:solidFill>
          <a:schemeClr val="tx1"/>
        </a:solidFill>
        <a:latin typeface="+mn-lt"/>
        <a:ea typeface="+mn-ea"/>
        <a:cs typeface="+mn-cs"/>
      </a:defRPr>
    </a:lvl6pPr>
    <a:lvl7pPr marL="3094878" algn="l" defTabSz="515813" rtl="0" eaLnBrk="1" latinLnBrk="0" hangingPunct="1">
      <a:defRPr sz="2000" kern="1200">
        <a:solidFill>
          <a:schemeClr val="tx1"/>
        </a:solidFill>
        <a:latin typeface="+mn-lt"/>
        <a:ea typeface="+mn-ea"/>
        <a:cs typeface="+mn-cs"/>
      </a:defRPr>
    </a:lvl7pPr>
    <a:lvl8pPr marL="3610691" algn="l" defTabSz="515813" rtl="0" eaLnBrk="1" latinLnBrk="0" hangingPunct="1">
      <a:defRPr sz="2000" kern="1200">
        <a:solidFill>
          <a:schemeClr val="tx1"/>
        </a:solidFill>
        <a:latin typeface="+mn-lt"/>
        <a:ea typeface="+mn-ea"/>
        <a:cs typeface="+mn-cs"/>
      </a:defRPr>
    </a:lvl8pPr>
    <a:lvl9pPr marL="4126504" algn="l" defTabSz="515813"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4109F"/>
    <a:srgbClr val="481579"/>
    <a:srgbClr val="3E0D6B"/>
    <a:srgbClr val="43185D"/>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snapToObjects="1">
      <p:cViewPr varScale="1">
        <p:scale>
          <a:sx n="114" d="100"/>
          <a:sy n="114" d="100"/>
        </p:scale>
        <p:origin x="156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zh-CN" altLang="en-US"/>
              <a:t>单击此处编辑母版标题样式</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2020/12/5</a:t>
            </a:fld>
            <a:endParaRPr kumimoji="1" lang="zh-CN" alt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7pPr marL="2743200" indent="-457200">
              <a:defRPr/>
            </a:lvl7pPr>
            <a:lvl8pPr marL="2743200" indent="-457200">
              <a:defRPr/>
            </a:lvl8pPr>
            <a:lvl9pPr marL="2743200" indent="-457200">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zh-CN" altLang="en-US"/>
              <a:t>单击此处编辑母版标题样式</a:t>
            </a:r>
            <a:endParaRPr/>
          </a:p>
        </p:txBody>
      </p:sp>
      <p:sp>
        <p:nvSpPr>
          <p:cNvPr id="3" name="Vertical Text Placeholder 2"/>
          <p:cNvSpPr>
            <a:spLocks noGrp="1"/>
          </p:cNvSpPr>
          <p:nvPr>
            <p:ph type="body" orient="vert" idx="1"/>
          </p:nvPr>
        </p:nvSpPr>
        <p:spPr>
          <a:xfrm>
            <a:off x="511174" y="417513"/>
            <a:ext cx="6499225" cy="5708650"/>
          </a:xfrm>
        </p:spPr>
        <p:txBody>
          <a:bodyPr vert="eaVert"/>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正在关闭">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2020/12/5</a:t>
            </a:fld>
            <a:endParaRPr kumimoji="1" lang="zh-CN" alt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zh-CN" altLang="en-US"/>
              <a:t>单击此处编辑母版标题样式</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DE31F557-D3ED-A448-92B8-EF89F27D4FAD}" type="datetimeFigureOut">
              <a:rPr kumimoji="1" lang="zh-CN" altLang="en-US" smtClean="0"/>
              <a:t>2020/12/5</a:t>
            </a:fld>
            <a:endParaRPr kumimoji="1" lang="zh-CN" alt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FE3D4E1D-4661-9846-8161-CD16D23C16A9}" type="slidenum">
              <a:rPr kumimoji="1" lang="zh-CN" altLang="en-US" smtClean="0"/>
              <a:t>‹#›</a:t>
            </a:fld>
            <a:endParaRPr kumimoji="1" lang="zh-CN" alt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zh-CN" altLang="en-US"/>
              <a:t>单击图标添加图片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zh-CN" altLang="en-US"/>
              <a:t>单击此处编辑母版标题样式</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zh-CN" altLang="en-US"/>
              <a:t>单击此处编辑母版标题样式</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marL="2290763" indent="-461963">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zh-CN" altLang="en-US"/>
              <a:t>单击此处编辑母版标题样式</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Date Placeholder 6"/>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Date Placeholder 2"/>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3.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zh-CN" altLang="en-US"/>
              <a:t>单击此处编辑母版标题样式</a:t>
            </a:r>
            <a:endParaRPr/>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DE31F557-D3ED-A448-92B8-EF89F27D4FAD}" type="datetimeFigureOut">
              <a:rPr kumimoji="1" lang="zh-CN" altLang="en-US" smtClean="0"/>
              <a:t>2020/12/5</a:t>
            </a:fld>
            <a:endParaRPr kumimoji="1"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kumimoji="1" lang="zh-CN" alt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FE3D4E1D-4661-9846-8161-CD16D23C16A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标题 1"/>
          <p:cNvSpPr txBox="1">
            <a:spLocks/>
          </p:cNvSpPr>
          <p:nvPr/>
        </p:nvSpPr>
        <p:spPr>
          <a:xfrm>
            <a:off x="3685315" y="3105725"/>
            <a:ext cx="4618181" cy="992909"/>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a:r>
              <a:rPr lang="zh-CN" altLang="en-US" sz="6600" baseline="30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rPr>
              <a:t>深度学习研读会</a:t>
            </a:r>
            <a:endParaRPr lang="ja-JP" altLang="en-US" sz="6600" baseline="30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endParaRPr>
          </a:p>
        </p:txBody>
      </p:sp>
      <p:sp>
        <p:nvSpPr>
          <p:cNvPr id="10" name="标题 1"/>
          <p:cNvSpPr txBox="1">
            <a:spLocks/>
          </p:cNvSpPr>
          <p:nvPr/>
        </p:nvSpPr>
        <p:spPr>
          <a:xfrm>
            <a:off x="3731495" y="3883310"/>
            <a:ext cx="4618181" cy="330784"/>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rPr>
              <a:t>许勤昆</a:t>
            </a:r>
            <a:endParaRPr lang="ja-JP"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endParaRPr>
          </a:p>
        </p:txBody>
      </p:sp>
    </p:spTree>
    <p:extLst>
      <p:ext uri="{BB962C8B-B14F-4D97-AF65-F5344CB8AC3E}">
        <p14:creationId xmlns:p14="http://schemas.microsoft.com/office/powerpoint/2010/main" val="207337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73364" y="1409350"/>
                <a:ext cx="8301181" cy="4928534"/>
              </a:xfrm>
            </p:spPr>
            <p:txBody>
              <a:bodyPr>
                <a:normAutofit/>
              </a:bodyPr>
              <a:lstStyle/>
              <a:p>
                <a:pPr marL="0" indent="0">
                  <a:buNone/>
                </a:pPr>
                <a:r>
                  <a:rPr kumimoji="1" lang="zh-CN" altLang="en-US" sz="1600" b="0" dirty="0">
                    <a:solidFill>
                      <a:schemeClr val="tx1"/>
                    </a:solidFill>
                    <a:latin typeface="Cambria Math" panose="02040503050406030204" pitchFamily="18" charset="0"/>
                  </a:rPr>
                  <a:t>对模型参数</a:t>
                </a:r>
                <a:r>
                  <a:rPr kumimoji="1" lang="en-US" altLang="zh-CN" sz="1600" b="0" dirty="0">
                    <a:solidFill>
                      <a:schemeClr val="tx1"/>
                    </a:solidFill>
                    <a:latin typeface="Cambria Math" panose="02040503050406030204" pitchFamily="18" charset="0"/>
                  </a:rPr>
                  <a:t>w</a:t>
                </a:r>
                <a:r>
                  <a:rPr kumimoji="1" lang="zh-CN" altLang="en-US" sz="1600" b="0" dirty="0">
                    <a:solidFill>
                      <a:schemeClr val="tx1"/>
                    </a:solidFill>
                    <a:latin typeface="Cambria Math" panose="02040503050406030204" pitchFamily="18" charset="0"/>
                  </a:rPr>
                  <a:t>的</a:t>
                </a:r>
                <a:r>
                  <a:rPr kumimoji="1" lang="en-US" altLang="zh-CN" sz="1600" b="0" dirty="0">
                    <a:solidFill>
                      <a:schemeClr val="tx1"/>
                    </a:solidFill>
                    <a:latin typeface="Cambria Math" panose="02040503050406030204" pitchFamily="18" charset="0"/>
                  </a:rPr>
                  <a:t>L</a:t>
                </a:r>
                <a:r>
                  <a:rPr kumimoji="1" lang="en-US" altLang="zh-CN" sz="1600" b="0" baseline="30000" dirty="0">
                    <a:solidFill>
                      <a:schemeClr val="tx1"/>
                    </a:solidFill>
                    <a:latin typeface="Cambria Math" panose="02040503050406030204" pitchFamily="18" charset="0"/>
                  </a:rPr>
                  <a:t>1</a:t>
                </a:r>
                <a:r>
                  <a:rPr kumimoji="1" lang="zh-CN" altLang="en-US" sz="1600" b="0" dirty="0">
                    <a:solidFill>
                      <a:schemeClr val="tx1"/>
                    </a:solidFill>
                    <a:latin typeface="Cambria Math" panose="02040503050406030204" pitchFamily="18" charset="0"/>
                  </a:rPr>
                  <a:t>正则化形式定义为</a:t>
                </a:r>
                <a:endParaRPr kumimoji="1" lang="en-US" altLang="zh-CN" sz="1600" b="0"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kumimoji="1" lang="en-US" altLang="zh-CN" sz="1600" b="0" i="0" smtClean="0">
                          <a:solidFill>
                            <a:schemeClr val="tx1"/>
                          </a:solidFill>
                          <a:latin typeface="Cambria Math" panose="02040503050406030204" pitchFamily="18" charset="0"/>
                        </a:rPr>
                        <m:t>Ω</m:t>
                      </m:r>
                      <m:d>
                        <m:dPr>
                          <m:ctrlPr>
                            <a:rPr kumimoji="1" lang="en-US" altLang="zh-CN" sz="1600" b="1" i="1" smtClean="0">
                              <a:solidFill>
                                <a:schemeClr val="tx1"/>
                              </a:solidFill>
                              <a:latin typeface="Cambria Math" panose="02040503050406030204" pitchFamily="18" charset="0"/>
                            </a:rPr>
                          </m:ctrlPr>
                        </m:dPr>
                        <m:e>
                          <m:r>
                            <a:rPr kumimoji="1" lang="en-US" altLang="zh-CN" sz="1600" b="1" i="1" smtClean="0">
                              <a:solidFill>
                                <a:schemeClr val="tx1"/>
                              </a:solidFill>
                              <a:latin typeface="Cambria Math" panose="02040503050406030204" pitchFamily="18" charset="0"/>
                            </a:rPr>
                            <m:t>𝜽</m:t>
                          </m:r>
                        </m:e>
                      </m:d>
                      <m:r>
                        <a:rPr kumimoji="1" lang="en-US" altLang="zh-CN" sz="1600" b="1" i="0" smtClean="0">
                          <a:solidFill>
                            <a:schemeClr val="tx1"/>
                          </a:solidFill>
                          <a:latin typeface="Cambria Math" panose="02040503050406030204" pitchFamily="18" charset="0"/>
                        </a:rPr>
                        <m:t>=</m:t>
                      </m:r>
                      <m:sSub>
                        <m:sSubPr>
                          <m:ctrlPr>
                            <a:rPr kumimoji="1" lang="en-US" altLang="zh-CN" sz="1600" b="1" i="1" smtClean="0">
                              <a:solidFill>
                                <a:schemeClr val="tx1"/>
                              </a:solidFill>
                              <a:latin typeface="Cambria Math" panose="02040503050406030204" pitchFamily="18" charset="0"/>
                            </a:rPr>
                          </m:ctrlPr>
                        </m:sSubPr>
                        <m:e>
                          <m:r>
                            <a:rPr kumimoji="1" lang="en-US" altLang="zh-CN" sz="1600" b="1" i="0" smtClean="0">
                              <a:solidFill>
                                <a:schemeClr val="tx1"/>
                              </a:solidFill>
                              <a:latin typeface="Cambria Math" panose="02040503050406030204" pitchFamily="18" charset="0"/>
                            </a:rPr>
                            <m:t>|</m:t>
                          </m:r>
                          <m:d>
                            <m:dPr>
                              <m:begChr m:val="|"/>
                              <m:endChr m:val="|"/>
                              <m:ctrlPr>
                                <a:rPr kumimoji="1" lang="en-US" altLang="zh-CN" sz="1600" b="1" i="1" smtClean="0">
                                  <a:solidFill>
                                    <a:schemeClr val="tx1"/>
                                  </a:solidFill>
                                  <a:latin typeface="Cambria Math" panose="02040503050406030204" pitchFamily="18" charset="0"/>
                                </a:rPr>
                              </m:ctrlPr>
                            </m:dPr>
                            <m:e>
                              <m:r>
                                <a:rPr kumimoji="1" lang="en-US" altLang="zh-CN" sz="1600" b="1" i="0" smtClean="0">
                                  <a:solidFill>
                                    <a:schemeClr val="tx1"/>
                                  </a:solidFill>
                                  <a:latin typeface="Cambria Math" panose="02040503050406030204" pitchFamily="18" charset="0"/>
                                </a:rPr>
                                <m:t>𝐰</m:t>
                              </m:r>
                            </m:e>
                          </m:d>
                          <m:r>
                            <a:rPr kumimoji="1" lang="en-US" altLang="zh-CN" sz="1600" b="1" i="0" smtClean="0">
                              <a:solidFill>
                                <a:schemeClr val="tx1"/>
                              </a:solidFill>
                              <a:latin typeface="Cambria Math" panose="02040503050406030204" pitchFamily="18" charset="0"/>
                            </a:rPr>
                            <m:t>|</m:t>
                          </m:r>
                        </m:e>
                        <m:sub>
                          <m:r>
                            <a:rPr kumimoji="1" lang="en-US" altLang="zh-CN" sz="1600" b="1" i="0" smtClean="0">
                              <a:solidFill>
                                <a:schemeClr val="tx1"/>
                              </a:solidFill>
                              <a:latin typeface="Cambria Math" panose="02040503050406030204" pitchFamily="18" charset="0"/>
                            </a:rPr>
                            <m:t>𝟏</m:t>
                          </m:r>
                        </m:sub>
                      </m:sSub>
                      <m:r>
                        <a:rPr kumimoji="1" lang="en-US" altLang="zh-CN" sz="1600" b="1" i="0" smtClean="0">
                          <a:solidFill>
                            <a:schemeClr val="tx1"/>
                          </a:solidFill>
                          <a:latin typeface="Cambria Math" panose="02040503050406030204" pitchFamily="18" charset="0"/>
                        </a:rPr>
                        <m:t>=</m:t>
                      </m:r>
                      <m:nary>
                        <m:naryPr>
                          <m:chr m:val="∑"/>
                          <m:supHide m:val="on"/>
                          <m:ctrlPr>
                            <a:rPr kumimoji="1" lang="en-US" altLang="zh-CN" sz="1600" b="1" i="1" smtClean="0">
                              <a:solidFill>
                                <a:schemeClr val="tx1"/>
                              </a:solidFill>
                              <a:latin typeface="Cambria Math" panose="02040503050406030204" pitchFamily="18" charset="0"/>
                            </a:rPr>
                          </m:ctrlPr>
                        </m:naryPr>
                        <m:sub>
                          <m:r>
                            <a:rPr kumimoji="1" lang="en-US" altLang="zh-CN" sz="1600" b="1" i="1" smtClean="0">
                              <a:solidFill>
                                <a:schemeClr val="tx1"/>
                              </a:solidFill>
                              <a:latin typeface="Cambria Math" panose="02040503050406030204" pitchFamily="18" charset="0"/>
                            </a:rPr>
                            <m:t>𝒊</m:t>
                          </m:r>
                        </m:sub>
                        <m:sup/>
                        <m:e>
                          <m:r>
                            <a:rPr kumimoji="1" lang="en-US" altLang="zh-CN" sz="1600" b="1" i="1" smtClean="0">
                              <a:solidFill>
                                <a:schemeClr val="tx1"/>
                              </a:solidFill>
                              <a:latin typeface="Cambria Math" panose="02040503050406030204" pitchFamily="18" charset="0"/>
                            </a:rPr>
                            <m:t>|</m:t>
                          </m:r>
                          <m:sSub>
                            <m:sSubPr>
                              <m:ctrlPr>
                                <a:rPr kumimoji="1" lang="en-US" altLang="zh-CN" sz="1600" b="1" i="1" smtClean="0">
                                  <a:solidFill>
                                    <a:schemeClr val="tx1"/>
                                  </a:solidFill>
                                  <a:latin typeface="Cambria Math" panose="02040503050406030204" pitchFamily="18" charset="0"/>
                                </a:rPr>
                              </m:ctrlPr>
                            </m:sSubPr>
                            <m:e>
                              <m:r>
                                <a:rPr kumimoji="1" lang="en-US" altLang="zh-CN" sz="1600" b="1" i="1" smtClean="0">
                                  <a:solidFill>
                                    <a:schemeClr val="tx1"/>
                                  </a:solidFill>
                                  <a:latin typeface="Cambria Math" panose="02040503050406030204" pitchFamily="18" charset="0"/>
                                </a:rPr>
                                <m:t>𝒘</m:t>
                              </m:r>
                            </m:e>
                            <m:sub>
                              <m:r>
                                <a:rPr kumimoji="1" lang="en-US" altLang="zh-CN" sz="1600" b="1" i="1" smtClean="0">
                                  <a:solidFill>
                                    <a:schemeClr val="tx1"/>
                                  </a:solidFill>
                                  <a:latin typeface="Cambria Math" panose="02040503050406030204" pitchFamily="18" charset="0"/>
                                </a:rPr>
                                <m:t>𝒊</m:t>
                              </m:r>
                            </m:sub>
                          </m:sSub>
                          <m:r>
                            <a:rPr kumimoji="1" lang="en-US" altLang="zh-CN" sz="1600" b="1" i="1" smtClean="0">
                              <a:solidFill>
                                <a:schemeClr val="tx1"/>
                              </a:solidFill>
                              <a:latin typeface="Cambria Math" panose="02040503050406030204" pitchFamily="18" charset="0"/>
                            </a:rPr>
                            <m:t>|</m:t>
                          </m:r>
                        </m:e>
                      </m:nary>
                    </m:oMath>
                  </m:oMathPara>
                </a14:m>
                <a:endParaRPr kumimoji="1" lang="en-US" altLang="zh-CN" sz="1600" b="1" dirty="0">
                  <a:solidFill>
                    <a:schemeClr val="tx1"/>
                  </a:solidFill>
                </a:endParaRPr>
              </a:p>
              <a:p>
                <a:pPr marL="0" indent="0">
                  <a:buNone/>
                </a:pPr>
                <a:r>
                  <a:rPr kumimoji="1" lang="en-US" altLang="zh-CN" sz="1600" dirty="0">
                    <a:solidFill>
                      <a:schemeClr val="tx1"/>
                    </a:solidFill>
                  </a:rPr>
                  <a:t>L</a:t>
                </a:r>
                <a:r>
                  <a:rPr kumimoji="1" lang="en-US" altLang="zh-CN" sz="1600" baseline="30000" dirty="0">
                    <a:solidFill>
                      <a:schemeClr val="tx1"/>
                    </a:solidFill>
                  </a:rPr>
                  <a:t>1</a:t>
                </a:r>
                <a:r>
                  <a:rPr kumimoji="1" lang="zh-CN" altLang="en-US" sz="1600" dirty="0">
                    <a:solidFill>
                      <a:schemeClr val="tx1"/>
                    </a:solidFill>
                  </a:rPr>
                  <a:t>正则化的目标函数为</a:t>
                </a:r>
                <a:endParaRPr kumimoji="1" lang="en-US" altLang="zh-CN"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limUpp>
                        <m:limUppPr>
                          <m:ctrlPr>
                            <a:rPr kumimoji="1" lang="en-US" altLang="zh-CN" sz="1600" b="0" i="1" smtClean="0">
                              <a:solidFill>
                                <a:schemeClr val="tx1"/>
                              </a:solidFill>
                              <a:latin typeface="Cambria Math" panose="02040503050406030204" pitchFamily="18" charset="0"/>
                            </a:rPr>
                          </m:ctrlPr>
                        </m:limUppPr>
                        <m:e>
                          <m:r>
                            <a:rPr kumimoji="1" lang="en-US" altLang="zh-CN" sz="1600" b="0" i="1" smtClean="0">
                              <a:solidFill>
                                <a:schemeClr val="tx1"/>
                              </a:solidFill>
                              <a:latin typeface="Cambria Math" panose="02040503050406030204" pitchFamily="18" charset="0"/>
                            </a:rPr>
                            <m:t>𝐽</m:t>
                          </m:r>
                        </m:e>
                        <m:lim>
                          <m:r>
                            <a:rPr kumimoji="1" lang="en-US" altLang="zh-CN" sz="1600" b="0" i="1" smtClean="0">
                              <a:solidFill>
                                <a:schemeClr val="tx1"/>
                              </a:solidFill>
                              <a:latin typeface="Cambria Math" panose="02040503050406030204" pitchFamily="18" charset="0"/>
                            </a:rPr>
                            <m:t>~</m:t>
                          </m:r>
                        </m:lim>
                      </m:limUpp>
                      <m:d>
                        <m:dPr>
                          <m:ctrlPr>
                            <a:rPr kumimoji="1" lang="en-US" altLang="zh-CN" sz="1600" b="0" i="1" smtClean="0">
                              <a:solidFill>
                                <a:schemeClr val="tx1"/>
                              </a:solidFill>
                              <a:latin typeface="Cambria Math" panose="02040503050406030204" pitchFamily="18" charset="0"/>
                            </a:rPr>
                          </m:ctrlPr>
                        </m:dPr>
                        <m:e>
                          <m:r>
                            <a:rPr kumimoji="1" lang="en-US" altLang="zh-CN" sz="1600" b="1" i="1" smtClean="0">
                              <a:solidFill>
                                <a:schemeClr val="tx1"/>
                              </a:solidFill>
                              <a:latin typeface="Cambria Math" panose="02040503050406030204" pitchFamily="18" charset="0"/>
                            </a:rPr>
                            <m:t>𝒘</m:t>
                          </m:r>
                          <m:r>
                            <a:rPr kumimoji="1" lang="en-US" altLang="zh-CN" sz="1600" b="0"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𝑿</m:t>
                          </m:r>
                          <m:r>
                            <a:rPr kumimoji="1" lang="en-US" altLang="zh-CN" sz="1600" b="0"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𝒚</m:t>
                          </m:r>
                        </m:e>
                      </m:d>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𝛼</m:t>
                      </m:r>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m:t>
                          </m:r>
                          <m:d>
                            <m:dPr>
                              <m:begChr m:val="|"/>
                              <m:endChr m:val="|"/>
                              <m:ctrlPr>
                                <a:rPr kumimoji="1" lang="en-US" altLang="zh-CN" sz="1600" b="0" i="1" smtClean="0">
                                  <a:solidFill>
                                    <a:schemeClr val="tx1"/>
                                  </a:solidFill>
                                  <a:latin typeface="Cambria Math" panose="02040503050406030204" pitchFamily="18" charset="0"/>
                                </a:rPr>
                              </m:ctrlPr>
                            </m:dPr>
                            <m:e>
                              <m:r>
                                <a:rPr kumimoji="1" lang="en-US" altLang="zh-CN" sz="1600" b="1" i="1" smtClean="0">
                                  <a:solidFill>
                                    <a:schemeClr val="tx1"/>
                                  </a:solidFill>
                                  <a:latin typeface="Cambria Math" panose="02040503050406030204" pitchFamily="18" charset="0"/>
                                </a:rPr>
                                <m:t>𝒘</m:t>
                              </m:r>
                            </m:e>
                          </m:d>
                          <m:r>
                            <a:rPr kumimoji="1" lang="en-US" altLang="zh-CN" sz="1600" b="0" i="1" smtClean="0">
                              <a:solidFill>
                                <a:schemeClr val="tx1"/>
                              </a:solidFill>
                              <a:latin typeface="Cambria Math" panose="02040503050406030204" pitchFamily="18" charset="0"/>
                            </a:rPr>
                            <m:t>|</m:t>
                          </m:r>
                        </m:e>
                        <m:sub>
                          <m:r>
                            <a:rPr kumimoji="1" lang="en-US" altLang="zh-CN" sz="1600" b="0" i="1" smtClean="0">
                              <a:solidFill>
                                <a:schemeClr val="tx1"/>
                              </a:solidFill>
                              <a:latin typeface="Cambria Math" panose="02040503050406030204" pitchFamily="18" charset="0"/>
                            </a:rPr>
                            <m:t>1</m:t>
                          </m:r>
                        </m:sub>
                      </m:sSub>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𝐽</m:t>
                      </m:r>
                      <m:r>
                        <a:rPr kumimoji="1" lang="en-US" altLang="zh-CN" sz="1600" b="0"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𝒘</m:t>
                      </m:r>
                      <m:r>
                        <a:rPr kumimoji="1" lang="en-US" altLang="zh-CN" sz="1600" b="0"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𝑿</m:t>
                      </m:r>
                      <m:r>
                        <a:rPr kumimoji="1" lang="en-US" altLang="zh-CN" sz="1600" b="0"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𝒚</m:t>
                      </m:r>
                      <m:r>
                        <a:rPr kumimoji="1" lang="en-US" altLang="zh-CN" sz="1600" b="0" i="1" smtClean="0">
                          <a:solidFill>
                            <a:schemeClr val="tx1"/>
                          </a:solidFill>
                          <a:latin typeface="Cambria Math" panose="02040503050406030204" pitchFamily="18" charset="0"/>
                        </a:rPr>
                        <m:t>)</m:t>
                      </m:r>
                    </m:oMath>
                  </m:oMathPara>
                </a14:m>
                <a:endParaRPr kumimoji="1" lang="en-US" altLang="zh-CN" sz="1600" dirty="0">
                  <a:solidFill>
                    <a:schemeClr val="tx1"/>
                  </a:solidFill>
                </a:endParaRPr>
              </a:p>
              <a:p>
                <a:pPr marL="0" indent="0">
                  <a:buNone/>
                </a:pPr>
                <a:r>
                  <a:rPr kumimoji="1" lang="zh-CN" altLang="en-US" sz="1600" dirty="0">
                    <a:solidFill>
                      <a:schemeClr val="tx1"/>
                    </a:solidFill>
                  </a:rPr>
                  <a:t>对应的梯度为</a:t>
                </a:r>
                <a:endParaRPr kumimoji="1" lang="en-US" altLang="zh-CN"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600" b="0" i="1" smtClean="0">
                              <a:solidFill>
                                <a:schemeClr val="tx1"/>
                              </a:solidFill>
                              <a:latin typeface="Cambria Math" panose="02040503050406030204" pitchFamily="18" charset="0"/>
                            </a:rPr>
                          </m:ctrlPr>
                        </m:sSubPr>
                        <m:e>
                          <m:r>
                            <m:rPr>
                              <m:sty m:val="p"/>
                            </m:rPr>
                            <a:rPr kumimoji="1" lang="en-US" altLang="zh-CN" sz="1600" b="0" i="0" smtClean="0">
                              <a:solidFill>
                                <a:schemeClr val="tx1"/>
                              </a:solidFill>
                              <a:latin typeface="Cambria Math" panose="02040503050406030204" pitchFamily="18" charset="0"/>
                            </a:rPr>
                            <m:t>∇</m:t>
                          </m:r>
                        </m:e>
                        <m:sub>
                          <m:r>
                            <a:rPr kumimoji="1" lang="en-US" altLang="zh-CN" sz="1600" b="0" i="1" smtClean="0">
                              <a:solidFill>
                                <a:schemeClr val="tx1"/>
                              </a:solidFill>
                              <a:latin typeface="Cambria Math" panose="02040503050406030204" pitchFamily="18" charset="0"/>
                            </a:rPr>
                            <m:t>𝑤</m:t>
                          </m:r>
                        </m:sub>
                      </m:sSub>
                      <m:limUpp>
                        <m:limUppPr>
                          <m:ctrlPr>
                            <a:rPr kumimoji="1" lang="en-US" altLang="zh-CN" sz="1600" i="1">
                              <a:solidFill>
                                <a:schemeClr val="tx1"/>
                              </a:solidFill>
                              <a:latin typeface="Cambria Math" panose="02040503050406030204" pitchFamily="18" charset="0"/>
                            </a:rPr>
                          </m:ctrlPr>
                        </m:limUppPr>
                        <m:e>
                          <m:r>
                            <a:rPr kumimoji="1" lang="en-US" altLang="zh-CN" sz="1600" i="1">
                              <a:solidFill>
                                <a:schemeClr val="tx1"/>
                              </a:solidFill>
                              <a:latin typeface="Cambria Math" panose="02040503050406030204" pitchFamily="18" charset="0"/>
                            </a:rPr>
                            <m:t>𝐽</m:t>
                          </m:r>
                        </m:e>
                        <m:lim>
                          <m:r>
                            <a:rPr kumimoji="1" lang="en-US" altLang="zh-CN" sz="1600" i="1">
                              <a:solidFill>
                                <a:schemeClr val="tx1"/>
                              </a:solidFill>
                              <a:latin typeface="Cambria Math" panose="02040503050406030204" pitchFamily="18" charset="0"/>
                            </a:rPr>
                            <m:t>~</m:t>
                          </m:r>
                        </m:lim>
                      </m:limUpp>
                      <m:d>
                        <m:dPr>
                          <m:ctrlPr>
                            <a:rPr kumimoji="1" lang="en-US" altLang="zh-CN" sz="1600" i="1">
                              <a:solidFill>
                                <a:schemeClr val="tx1"/>
                              </a:solidFill>
                              <a:latin typeface="Cambria Math" panose="02040503050406030204" pitchFamily="18" charset="0"/>
                            </a:rPr>
                          </m:ctrlPr>
                        </m:dPr>
                        <m:e>
                          <m:r>
                            <a:rPr kumimoji="1" lang="en-US" altLang="zh-CN" sz="1600" b="1" i="1">
                              <a:solidFill>
                                <a:schemeClr val="tx1"/>
                              </a:solidFill>
                              <a:latin typeface="Cambria Math" panose="02040503050406030204" pitchFamily="18" charset="0"/>
                            </a:rPr>
                            <m:t>𝒘</m:t>
                          </m:r>
                          <m:r>
                            <a:rPr kumimoji="1" lang="en-US" altLang="zh-CN" sz="1600" i="1">
                              <a:solidFill>
                                <a:schemeClr val="tx1"/>
                              </a:solidFill>
                              <a:latin typeface="Cambria Math" panose="02040503050406030204" pitchFamily="18" charset="0"/>
                            </a:rPr>
                            <m:t>;</m:t>
                          </m:r>
                          <m:r>
                            <a:rPr kumimoji="1" lang="en-US" altLang="zh-CN" sz="1600" b="1" i="1">
                              <a:solidFill>
                                <a:schemeClr val="tx1"/>
                              </a:solidFill>
                              <a:latin typeface="Cambria Math" panose="02040503050406030204" pitchFamily="18" charset="0"/>
                            </a:rPr>
                            <m:t>𝑿</m:t>
                          </m:r>
                          <m:r>
                            <a:rPr kumimoji="1" lang="en-US" altLang="zh-CN" sz="1600" i="1">
                              <a:solidFill>
                                <a:schemeClr val="tx1"/>
                              </a:solidFill>
                              <a:latin typeface="Cambria Math" panose="02040503050406030204" pitchFamily="18" charset="0"/>
                            </a:rPr>
                            <m:t>,</m:t>
                          </m:r>
                          <m:r>
                            <a:rPr kumimoji="1" lang="en-US" altLang="zh-CN" sz="1600" b="1" i="1">
                              <a:solidFill>
                                <a:schemeClr val="tx1"/>
                              </a:solidFill>
                              <a:latin typeface="Cambria Math" panose="02040503050406030204" pitchFamily="18" charset="0"/>
                            </a:rPr>
                            <m:t>𝒚</m:t>
                          </m:r>
                        </m:e>
                      </m:d>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𝛼</m:t>
                      </m:r>
                      <m:r>
                        <a:rPr kumimoji="1" lang="en-US" altLang="zh-CN" sz="1600" b="0" i="1" smtClean="0">
                          <a:solidFill>
                            <a:schemeClr val="tx1"/>
                          </a:solidFill>
                          <a:latin typeface="Cambria Math" panose="02040503050406030204" pitchFamily="18" charset="0"/>
                        </a:rPr>
                        <m:t>𝑠𝑖𝑔𝑛</m:t>
                      </m:r>
                      <m:r>
                        <a:rPr kumimoji="1" lang="en-US" altLang="zh-CN" sz="1600" b="0"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𝒘</m:t>
                      </m:r>
                      <m:r>
                        <a:rPr kumimoji="1" lang="en-US" altLang="zh-CN" sz="1600" b="0" i="1" smtClean="0">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m:t>
                      </m:r>
                      <m:sSub>
                        <m:sSubPr>
                          <m:ctrlPr>
                            <a:rPr kumimoji="1" lang="en-US" altLang="zh-CN" sz="1600" i="1">
                              <a:solidFill>
                                <a:schemeClr val="tx1"/>
                              </a:solidFill>
                              <a:latin typeface="Cambria Math" panose="02040503050406030204" pitchFamily="18" charset="0"/>
                            </a:rPr>
                          </m:ctrlPr>
                        </m:sSubPr>
                        <m:e>
                          <m:r>
                            <m:rPr>
                              <m:sty m:val="p"/>
                            </m:rPr>
                            <a:rPr kumimoji="1" lang="en-US" altLang="zh-CN" sz="1600">
                              <a:solidFill>
                                <a:schemeClr val="tx1"/>
                              </a:solidFill>
                              <a:latin typeface="Cambria Math" panose="02040503050406030204" pitchFamily="18" charset="0"/>
                            </a:rPr>
                            <m:t>∇</m:t>
                          </m:r>
                        </m:e>
                        <m:sub>
                          <m:r>
                            <a:rPr kumimoji="1" lang="en-US" altLang="zh-CN" sz="1600" i="1">
                              <a:solidFill>
                                <a:schemeClr val="tx1"/>
                              </a:solidFill>
                              <a:latin typeface="Cambria Math" panose="02040503050406030204" pitchFamily="18" charset="0"/>
                            </a:rPr>
                            <m:t>𝑤</m:t>
                          </m:r>
                        </m:sub>
                      </m:sSub>
                      <m:r>
                        <a:rPr kumimoji="1" lang="en-US" altLang="zh-CN" sz="1600" i="1">
                          <a:solidFill>
                            <a:schemeClr val="tx1"/>
                          </a:solidFill>
                          <a:latin typeface="Cambria Math" panose="02040503050406030204" pitchFamily="18" charset="0"/>
                        </a:rPr>
                        <m:t>𝐽</m:t>
                      </m:r>
                      <m:r>
                        <a:rPr kumimoji="1" lang="en-US" altLang="zh-CN" sz="1600" i="1">
                          <a:solidFill>
                            <a:schemeClr val="tx1"/>
                          </a:solidFill>
                          <a:latin typeface="Cambria Math" panose="02040503050406030204" pitchFamily="18" charset="0"/>
                        </a:rPr>
                        <m:t>(</m:t>
                      </m:r>
                      <m:r>
                        <a:rPr kumimoji="1" lang="en-US" altLang="zh-CN" sz="1600" b="1" i="1">
                          <a:solidFill>
                            <a:schemeClr val="tx1"/>
                          </a:solidFill>
                          <a:latin typeface="Cambria Math" panose="02040503050406030204" pitchFamily="18" charset="0"/>
                        </a:rPr>
                        <m:t>𝒘</m:t>
                      </m:r>
                      <m:r>
                        <a:rPr kumimoji="1" lang="en-US" altLang="zh-CN" sz="1600" i="1">
                          <a:solidFill>
                            <a:schemeClr val="tx1"/>
                          </a:solidFill>
                          <a:latin typeface="Cambria Math" panose="02040503050406030204" pitchFamily="18" charset="0"/>
                        </a:rPr>
                        <m:t>;</m:t>
                      </m:r>
                      <m:r>
                        <a:rPr kumimoji="1" lang="en-US" altLang="zh-CN" sz="1600" b="1" i="1">
                          <a:solidFill>
                            <a:schemeClr val="tx1"/>
                          </a:solidFill>
                          <a:latin typeface="Cambria Math" panose="02040503050406030204" pitchFamily="18" charset="0"/>
                        </a:rPr>
                        <m:t>𝑿</m:t>
                      </m:r>
                      <m:r>
                        <a:rPr kumimoji="1" lang="en-US" altLang="zh-CN" sz="1600" i="1">
                          <a:solidFill>
                            <a:schemeClr val="tx1"/>
                          </a:solidFill>
                          <a:latin typeface="Cambria Math" panose="02040503050406030204" pitchFamily="18" charset="0"/>
                        </a:rPr>
                        <m:t>,</m:t>
                      </m:r>
                      <m:r>
                        <a:rPr kumimoji="1" lang="en-US" altLang="zh-CN" sz="1600" b="1" i="1">
                          <a:solidFill>
                            <a:schemeClr val="tx1"/>
                          </a:solidFill>
                          <a:latin typeface="Cambria Math" panose="02040503050406030204" pitchFamily="18" charset="0"/>
                        </a:rPr>
                        <m:t>𝒚</m:t>
                      </m:r>
                      <m:r>
                        <a:rPr kumimoji="1" lang="en-US" altLang="zh-CN" sz="1600" i="1">
                          <a:solidFill>
                            <a:schemeClr val="tx1"/>
                          </a:solidFill>
                          <a:latin typeface="Cambria Math" panose="02040503050406030204" pitchFamily="18" charset="0"/>
                        </a:rPr>
                        <m:t>)</m:t>
                      </m:r>
                    </m:oMath>
                  </m:oMathPara>
                </a14:m>
                <a:endParaRPr kumimoji="1" lang="en-US" altLang="zh-CN" sz="1600" dirty="0">
                  <a:solidFill>
                    <a:schemeClr val="tx1"/>
                  </a:solidFill>
                </a:endParaRPr>
              </a:p>
              <a:p>
                <a:pPr marL="0" indent="0">
                  <a:buNone/>
                </a:pPr>
                <a:r>
                  <a:rPr kumimoji="1" lang="en-US" altLang="zh-CN" sz="1600" dirty="0">
                    <a:solidFill>
                      <a:schemeClr val="tx1"/>
                    </a:solidFill>
                  </a:rPr>
                  <a:t>sign(</a:t>
                </a:r>
                <a:r>
                  <a:rPr kumimoji="1" lang="en-US" altLang="zh-CN" sz="1600" b="1" dirty="0">
                    <a:solidFill>
                      <a:schemeClr val="tx1"/>
                    </a:solidFill>
                  </a:rPr>
                  <a:t>w</a:t>
                </a:r>
                <a:r>
                  <a:rPr kumimoji="1" lang="en-US" altLang="zh-CN" sz="1600" dirty="0">
                    <a:solidFill>
                      <a:schemeClr val="tx1"/>
                    </a:solidFill>
                  </a:rPr>
                  <a:t>)</a:t>
                </a:r>
                <a:r>
                  <a:rPr kumimoji="1" lang="zh-CN" altLang="en-US" sz="1600" dirty="0">
                    <a:solidFill>
                      <a:schemeClr val="tx1"/>
                    </a:solidFill>
                  </a:rPr>
                  <a:t>只是简单地取</a:t>
                </a:r>
                <a:r>
                  <a:rPr kumimoji="1" lang="en-US" altLang="zh-CN" sz="1600" b="1" dirty="0">
                    <a:solidFill>
                      <a:schemeClr val="tx1"/>
                    </a:solidFill>
                  </a:rPr>
                  <a:t>w</a:t>
                </a:r>
                <a:r>
                  <a:rPr kumimoji="1" lang="zh-CN" altLang="en-US" sz="1600" dirty="0">
                    <a:solidFill>
                      <a:schemeClr val="tx1"/>
                    </a:solidFill>
                  </a:rPr>
                  <a:t>各个分量的符号</a:t>
                </a:r>
                <a:endParaRPr kumimoji="1" lang="en-US" altLang="zh-CN" sz="1600" dirty="0">
                  <a:solidFill>
                    <a:schemeClr val="tx1"/>
                  </a:solidFill>
                </a:endParaRPr>
              </a:p>
              <a:p>
                <a:pPr marL="0" indent="0">
                  <a:buNone/>
                </a:pPr>
                <a:r>
                  <a:rPr kumimoji="1" lang="zh-CN" altLang="en-US" sz="1600" dirty="0">
                    <a:solidFill>
                      <a:schemeClr val="tx1"/>
                    </a:solidFill>
                  </a:rPr>
                  <a:t>类似的，对</a:t>
                </a:r>
                <a:r>
                  <a:rPr kumimoji="1" lang="en-US" altLang="zh-CN" sz="1600" dirty="0">
                    <a:solidFill>
                      <a:schemeClr val="tx1"/>
                    </a:solidFill>
                  </a:rPr>
                  <a:t>L</a:t>
                </a:r>
                <a:r>
                  <a:rPr kumimoji="1" lang="en-US" altLang="zh-CN" sz="1600" baseline="30000" dirty="0">
                    <a:solidFill>
                      <a:schemeClr val="tx1"/>
                    </a:solidFill>
                  </a:rPr>
                  <a:t>1</a:t>
                </a:r>
                <a:r>
                  <a:rPr kumimoji="1" lang="zh-CN" altLang="en-US" sz="1600" dirty="0">
                    <a:solidFill>
                      <a:schemeClr val="tx1"/>
                    </a:solidFill>
                  </a:rPr>
                  <a:t>正则化目标函数在</a:t>
                </a:r>
                <a:r>
                  <a:rPr kumimoji="1" lang="en-US" altLang="zh-CN" sz="1600" dirty="0">
                    <a:solidFill>
                      <a:schemeClr val="tx1"/>
                    </a:solidFill>
                  </a:rPr>
                  <a:t>w</a:t>
                </a:r>
                <a:r>
                  <a:rPr kumimoji="1" lang="zh-CN" altLang="en-US" sz="1600" dirty="0">
                    <a:solidFill>
                      <a:schemeClr val="tx1"/>
                    </a:solidFill>
                  </a:rPr>
                  <a:t>*处做</a:t>
                </a:r>
                <a:r>
                  <a:rPr kumimoji="1" lang="zh-CN" altLang="en-CN" sz="1600" dirty="0">
                    <a:solidFill>
                      <a:schemeClr val="tx1"/>
                    </a:solidFill>
                  </a:rPr>
                  <a:t>二次近似</a:t>
                </a:r>
                <a:r>
                  <a:rPr kumimoji="1" lang="en-US" altLang="zh-CN" sz="1600" dirty="0">
                    <a:solidFill>
                      <a:schemeClr val="tx1"/>
                    </a:solidFill>
                  </a:rPr>
                  <a:t>(</a:t>
                </a:r>
                <a:r>
                  <a:rPr kumimoji="1" lang="zh-CN" altLang="en-US" sz="1600" dirty="0">
                    <a:solidFill>
                      <a:schemeClr val="tx1"/>
                    </a:solidFill>
                  </a:rPr>
                  <a:t>假设</a:t>
                </a:r>
                <a:r>
                  <a:rPr kumimoji="1" lang="en-US" altLang="zh-CN" sz="1600" dirty="0">
                    <a:solidFill>
                      <a:schemeClr val="tx1"/>
                    </a:solidFill>
                  </a:rPr>
                  <a:t>Hessian</a:t>
                </a:r>
                <a:r>
                  <a:rPr kumimoji="1" lang="zh-CN" altLang="en-US" sz="1600" dirty="0">
                    <a:solidFill>
                      <a:schemeClr val="tx1"/>
                    </a:solidFill>
                  </a:rPr>
                  <a:t>是对角的，即</a:t>
                </a:r>
                <a:r>
                  <a:rPr kumimoji="1" lang="en-US" altLang="zh-CN" sz="1600" dirty="0">
                    <a:solidFill>
                      <a:schemeClr val="tx1"/>
                    </a:solidFill>
                  </a:rPr>
                  <a:t>H=</a:t>
                </a:r>
                <a:r>
                  <a:rPr kumimoji="1" lang="en-US" altLang="zh-CN" sz="1600" dirty="0" err="1">
                    <a:solidFill>
                      <a:schemeClr val="tx1"/>
                    </a:solidFill>
                  </a:rPr>
                  <a:t>diag</a:t>
                </a:r>
                <a:r>
                  <a:rPr kumimoji="1" lang="en-US" altLang="zh-CN" sz="1600" dirty="0">
                    <a:solidFill>
                      <a:schemeClr val="tx1"/>
                    </a:solidFill>
                  </a:rPr>
                  <a:t>(H</a:t>
                </a:r>
                <a:r>
                  <a:rPr kumimoji="1" lang="en-US" altLang="zh-CN" sz="1600" baseline="-25000" dirty="0">
                    <a:solidFill>
                      <a:schemeClr val="tx1"/>
                    </a:solidFill>
                  </a:rPr>
                  <a:t>1,1</a:t>
                </a:r>
                <a:r>
                  <a:rPr kumimoji="1" lang="en-US" altLang="zh-CN" sz="1600" dirty="0">
                    <a:solidFill>
                      <a:schemeClr val="tx1"/>
                    </a:solidFill>
                  </a:rPr>
                  <a:t>,…,</a:t>
                </a:r>
                <a:r>
                  <a:rPr kumimoji="1" lang="en-US" altLang="zh-CN" sz="1600" dirty="0" err="1">
                    <a:solidFill>
                      <a:schemeClr val="tx1"/>
                    </a:solidFill>
                  </a:rPr>
                  <a:t>H</a:t>
                </a:r>
                <a:r>
                  <a:rPr kumimoji="1" lang="en-US" altLang="zh-CN" sz="1600" baseline="-25000" dirty="0" err="1">
                    <a:solidFill>
                      <a:schemeClr val="tx1"/>
                    </a:solidFill>
                  </a:rPr>
                  <a:t>n,n</a:t>
                </a:r>
                <a:r>
                  <a:rPr kumimoji="1" lang="en-US" altLang="zh-CN" sz="1600" dirty="0">
                    <a:solidFill>
                      <a:schemeClr val="tx1"/>
                    </a:solidFill>
                  </a:rPr>
                  <a:t>),</a:t>
                </a:r>
                <a:r>
                  <a:rPr kumimoji="1" lang="zh-CN" altLang="en-US" sz="1600" dirty="0">
                    <a:solidFill>
                      <a:schemeClr val="tx1"/>
                    </a:solidFill>
                  </a:rPr>
                  <a:t>其中每个</a:t>
                </a:r>
                <a:r>
                  <a:rPr kumimoji="1" lang="en-US" altLang="zh-CN" sz="1600" dirty="0" err="1">
                    <a:solidFill>
                      <a:schemeClr val="tx1"/>
                    </a:solidFill>
                  </a:rPr>
                  <a:t>H</a:t>
                </a:r>
                <a:r>
                  <a:rPr kumimoji="1" lang="en-US" altLang="zh-CN" sz="1600" baseline="-25000" dirty="0" err="1">
                    <a:solidFill>
                      <a:schemeClr val="tx1"/>
                    </a:solidFill>
                  </a:rPr>
                  <a:t>i,i</a:t>
                </a:r>
                <a:r>
                  <a:rPr kumimoji="1" lang="en-US" altLang="zh-CN" sz="1600" dirty="0">
                    <a:solidFill>
                      <a:schemeClr val="tx1"/>
                    </a:solidFill>
                  </a:rPr>
                  <a:t>&gt;0)	</a:t>
                </a:r>
              </a:p>
              <a:p>
                <a:pPr marL="0" indent="0" algn="ctr">
                  <a:buNone/>
                </a:pPr>
                <a14:m>
                  <m:oMathPara xmlns:m="http://schemas.openxmlformats.org/officeDocument/2006/math">
                    <m:oMathParaPr>
                      <m:jc m:val="centerGroup"/>
                    </m:oMathParaPr>
                    <m:oMath xmlns:m="http://schemas.openxmlformats.org/officeDocument/2006/math">
                      <m:acc>
                        <m:accPr>
                          <m:chr m:val="̂"/>
                          <m:ctrlPr>
                            <a:rPr kumimoji="1" lang="en-US" altLang="zh-CN" sz="1600" i="1">
                              <a:solidFill>
                                <a:schemeClr val="tx1"/>
                              </a:solidFill>
                              <a:latin typeface="Cambria Math" panose="02040503050406030204" pitchFamily="18" charset="0"/>
                            </a:rPr>
                          </m:ctrlPr>
                        </m:accPr>
                        <m:e>
                          <m:r>
                            <a:rPr kumimoji="1" lang="en-US" altLang="zh-CN" sz="1600" i="1">
                              <a:solidFill>
                                <a:schemeClr val="tx1"/>
                              </a:solidFill>
                              <a:latin typeface="Cambria Math" panose="02040503050406030204" pitchFamily="18" charset="0"/>
                            </a:rPr>
                            <m:t>𝐽</m:t>
                          </m:r>
                        </m:e>
                      </m:acc>
                      <m:d>
                        <m:dPr>
                          <m:ctrlPr>
                            <a:rPr kumimoji="1" lang="en-US" altLang="zh-CN" sz="1600" b="1" i="1">
                              <a:solidFill>
                                <a:schemeClr val="tx1"/>
                              </a:solidFill>
                              <a:latin typeface="Cambria Math" panose="02040503050406030204" pitchFamily="18" charset="0"/>
                            </a:rPr>
                          </m:ctrlPr>
                        </m:dPr>
                        <m:e>
                          <m:r>
                            <a:rPr kumimoji="1" lang="en-US" altLang="zh-CN" sz="1600" b="1" i="1" smtClean="0">
                              <a:solidFill>
                                <a:schemeClr val="tx1"/>
                              </a:solidFill>
                              <a:latin typeface="Cambria Math" panose="02040503050406030204" pitchFamily="18" charset="0"/>
                            </a:rPr>
                            <m:t>𝒘</m:t>
                          </m:r>
                          <m:r>
                            <a:rPr kumimoji="1" lang="en-US" altLang="zh-CN" sz="1600" b="1"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𝑿</m:t>
                          </m:r>
                          <m:r>
                            <a:rPr kumimoji="1" lang="en-US" altLang="zh-CN" sz="1600" b="1"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𝒚</m:t>
                          </m:r>
                        </m:e>
                      </m:d>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𝐽</m:t>
                      </m:r>
                      <m:d>
                        <m:dPr>
                          <m:ctrlPr>
                            <a:rPr kumimoji="1" lang="en-US" altLang="zh-CN" sz="1600" i="1">
                              <a:solidFill>
                                <a:schemeClr val="tx1"/>
                              </a:solidFill>
                              <a:latin typeface="Cambria Math" panose="02040503050406030204" pitchFamily="18" charset="0"/>
                            </a:rPr>
                          </m:ctrlPr>
                        </m:dPr>
                        <m:e>
                          <m:sSup>
                            <m:sSupPr>
                              <m:ctrlPr>
                                <a:rPr kumimoji="1" lang="en-US" altLang="zh-CN" sz="1600" i="1" smtClean="0">
                                  <a:solidFill>
                                    <a:schemeClr val="tx1"/>
                                  </a:solidFill>
                                  <a:latin typeface="Cambria Math" panose="02040503050406030204" pitchFamily="18" charset="0"/>
                                </a:rPr>
                              </m:ctrlPr>
                            </m:sSupPr>
                            <m:e>
                              <m:r>
                                <a:rPr kumimoji="1" lang="en-US" altLang="zh-CN" sz="1600" b="1" i="1">
                                  <a:solidFill>
                                    <a:schemeClr val="tx1"/>
                                  </a:solidFill>
                                  <a:latin typeface="Cambria Math" panose="02040503050406030204" pitchFamily="18" charset="0"/>
                                </a:rPr>
                                <m:t>𝒘</m:t>
                              </m:r>
                            </m:e>
                            <m:sup>
                              <m:r>
                                <a:rPr kumimoji="1" lang="en-US" altLang="zh-CN" sz="1600" i="1">
                                  <a:solidFill>
                                    <a:schemeClr val="tx1"/>
                                  </a:solidFill>
                                  <a:latin typeface="Cambria Math" panose="02040503050406030204" pitchFamily="18" charset="0"/>
                                </a:rPr>
                                <m:t>∗</m:t>
                              </m:r>
                            </m:sup>
                          </m:sSup>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𝑋</m:t>
                          </m:r>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𝑦</m:t>
                          </m:r>
                        </m:e>
                      </m:d>
                      <m:r>
                        <a:rPr kumimoji="1" lang="en-US" altLang="zh-CN" sz="1600" i="1">
                          <a:solidFill>
                            <a:schemeClr val="tx1"/>
                          </a:solidFill>
                          <a:latin typeface="Cambria Math" panose="02040503050406030204" pitchFamily="18" charset="0"/>
                        </a:rPr>
                        <m: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1</m:t>
                          </m:r>
                        </m:num>
                        <m:den>
                          <m:r>
                            <a:rPr kumimoji="1" lang="en-US" altLang="zh-CN" sz="1600" i="1">
                              <a:solidFill>
                                <a:schemeClr val="tx1"/>
                              </a:solidFill>
                              <a:latin typeface="Cambria Math" panose="02040503050406030204" pitchFamily="18" charset="0"/>
                            </a:rPr>
                            <m:t>2</m:t>
                          </m:r>
                        </m:den>
                      </m:f>
                      <m:d>
                        <m:dPr>
                          <m:ctrlPr>
                            <a:rPr kumimoji="1" lang="en-US" altLang="zh-CN" sz="1600" i="1">
                              <a:solidFill>
                                <a:schemeClr val="tx1"/>
                              </a:solidFill>
                              <a:latin typeface="Cambria Math" panose="02040503050406030204" pitchFamily="18" charset="0"/>
                            </a:rPr>
                          </m:ctrlPr>
                        </m:dPr>
                        <m:e>
                          <m:r>
                            <a:rPr kumimoji="1" lang="en-US" altLang="zh-CN" sz="1600" b="1" i="1">
                              <a:solidFill>
                                <a:schemeClr val="tx1"/>
                              </a:solidFill>
                              <a:latin typeface="Cambria Math" panose="02040503050406030204" pitchFamily="18" charset="0"/>
                            </a:rPr>
                            <m:t>𝒘</m:t>
                          </m:r>
                          <m:r>
                            <a:rPr kumimoji="1" lang="en-US" altLang="zh-CN" sz="1600" i="1">
                              <a:solidFill>
                                <a:schemeClr val="tx1"/>
                              </a:solidFill>
                              <a:latin typeface="Cambria Math" panose="02040503050406030204" pitchFamily="18" charset="0"/>
                            </a:rPr>
                            <m:t>−</m:t>
                          </m:r>
                          <m:sSup>
                            <m:sSupPr>
                              <m:ctrlPr>
                                <a:rPr kumimoji="1" lang="en-US" altLang="zh-CN" sz="1600" i="1">
                                  <a:solidFill>
                                    <a:schemeClr val="tx1"/>
                                  </a:solidFill>
                                  <a:latin typeface="Cambria Math" panose="02040503050406030204" pitchFamily="18" charset="0"/>
                                </a:rPr>
                              </m:ctrlPr>
                            </m:sSupPr>
                            <m:e>
                              <m:r>
                                <a:rPr kumimoji="1" lang="en-US" altLang="zh-CN" sz="1600" b="1" i="1">
                                  <a:solidFill>
                                    <a:schemeClr val="tx1"/>
                                  </a:solidFill>
                                  <a:latin typeface="Cambria Math" panose="02040503050406030204" pitchFamily="18" charset="0"/>
                                </a:rPr>
                                <m:t>𝒘</m:t>
                              </m:r>
                            </m:e>
                            <m:sup>
                              <m:r>
                                <a:rPr kumimoji="1" lang="en-US" altLang="zh-CN" sz="1600" i="1">
                                  <a:solidFill>
                                    <a:schemeClr val="tx1"/>
                                  </a:solidFill>
                                  <a:latin typeface="Cambria Math" panose="02040503050406030204" pitchFamily="18" charset="0"/>
                                </a:rPr>
                                <m:t>∗</m:t>
                              </m:r>
                            </m:sup>
                          </m:sSup>
                        </m:e>
                      </m:d>
                      <m:r>
                        <a:rPr kumimoji="1" lang="en-US" altLang="zh-CN" sz="1600" b="1" i="1">
                          <a:solidFill>
                            <a:schemeClr val="tx1"/>
                          </a:solidFill>
                          <a:latin typeface="Cambria Math" panose="02040503050406030204" pitchFamily="18" charset="0"/>
                        </a:rPr>
                        <m:t>𝑯</m:t>
                      </m:r>
                      <m:d>
                        <m:dPr>
                          <m:ctrlPr>
                            <a:rPr kumimoji="1" lang="en-US" altLang="zh-CN" sz="1600" i="1">
                              <a:solidFill>
                                <a:schemeClr val="tx1"/>
                              </a:solidFill>
                              <a:latin typeface="Cambria Math" panose="02040503050406030204" pitchFamily="18" charset="0"/>
                            </a:rPr>
                          </m:ctrlPr>
                        </m:dPr>
                        <m:e>
                          <m:r>
                            <a:rPr kumimoji="1" lang="en-US" altLang="zh-CN" sz="1600" b="1" i="1">
                              <a:solidFill>
                                <a:schemeClr val="tx1"/>
                              </a:solidFill>
                              <a:latin typeface="Cambria Math" panose="02040503050406030204" pitchFamily="18" charset="0"/>
                            </a:rPr>
                            <m:t>𝒘</m:t>
                          </m:r>
                          <m:r>
                            <a:rPr kumimoji="1" lang="en-US" altLang="zh-CN" sz="1600" i="1">
                              <a:solidFill>
                                <a:schemeClr val="tx1"/>
                              </a:solidFill>
                              <a:latin typeface="Cambria Math" panose="02040503050406030204" pitchFamily="18" charset="0"/>
                            </a:rPr>
                            <m:t>−</m:t>
                          </m:r>
                          <m:sSup>
                            <m:sSupPr>
                              <m:ctrlPr>
                                <a:rPr kumimoji="1" lang="en-US" altLang="zh-CN" sz="1600" i="1">
                                  <a:solidFill>
                                    <a:schemeClr val="tx1"/>
                                  </a:solidFill>
                                  <a:latin typeface="Cambria Math" panose="02040503050406030204" pitchFamily="18" charset="0"/>
                                </a:rPr>
                              </m:ctrlPr>
                            </m:sSupPr>
                            <m:e>
                              <m:r>
                                <a:rPr kumimoji="1" lang="en-US" altLang="zh-CN" sz="1600" b="1" i="1">
                                  <a:solidFill>
                                    <a:schemeClr val="tx1"/>
                                  </a:solidFill>
                                  <a:latin typeface="Cambria Math" panose="02040503050406030204" pitchFamily="18" charset="0"/>
                                </a:rPr>
                                <m:t>𝒘</m:t>
                              </m:r>
                            </m:e>
                            <m:sup>
                              <m:r>
                                <a:rPr kumimoji="1" lang="en-US" altLang="zh-CN" sz="1600" i="1">
                                  <a:solidFill>
                                    <a:schemeClr val="tx1"/>
                                  </a:solidFill>
                                  <a:latin typeface="Cambria Math" panose="02040503050406030204" pitchFamily="18" charset="0"/>
                                </a:rPr>
                                <m:t>∗</m:t>
                              </m:r>
                            </m:sup>
                          </m:sSup>
                        </m:e>
                      </m:d>
                      <m:r>
                        <a:rPr kumimoji="1" lang="en-US" altLang="zh-CN" sz="1600" b="0" i="1" smtClean="0">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𝛼</m:t>
                      </m:r>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m:t>
                          </m:r>
                          <m:d>
                            <m:dPr>
                              <m:begChr m:val="|"/>
                              <m:endChr m:val="|"/>
                              <m:ctrlPr>
                                <a:rPr kumimoji="1" lang="en-US" altLang="zh-CN" sz="1600" i="1">
                                  <a:solidFill>
                                    <a:schemeClr val="tx1"/>
                                  </a:solidFill>
                                  <a:latin typeface="Cambria Math" panose="02040503050406030204" pitchFamily="18" charset="0"/>
                                </a:rPr>
                              </m:ctrlPr>
                            </m:dPr>
                            <m:e>
                              <m:r>
                                <a:rPr kumimoji="1" lang="en-US" altLang="zh-CN" sz="1600" b="1" i="1">
                                  <a:solidFill>
                                    <a:schemeClr val="tx1"/>
                                  </a:solidFill>
                                  <a:latin typeface="Cambria Math" panose="02040503050406030204" pitchFamily="18" charset="0"/>
                                </a:rPr>
                                <m:t>𝒘</m:t>
                              </m:r>
                            </m:e>
                          </m:d>
                          <m:r>
                            <a:rPr kumimoji="1" lang="en-US" altLang="zh-CN" sz="1600" i="1">
                              <a:solidFill>
                                <a:schemeClr val="tx1"/>
                              </a:solidFill>
                              <a:latin typeface="Cambria Math" panose="02040503050406030204" pitchFamily="18" charset="0"/>
                            </a:rPr>
                            <m:t>|</m:t>
                          </m:r>
                        </m:e>
                        <m:sub>
                          <m:r>
                            <a:rPr kumimoji="1" lang="en-US" altLang="zh-CN" sz="1600" i="1">
                              <a:solidFill>
                                <a:schemeClr val="tx1"/>
                              </a:solidFill>
                              <a:latin typeface="Cambria Math" panose="02040503050406030204" pitchFamily="18" charset="0"/>
                            </a:rPr>
                            <m:t>1</m:t>
                          </m:r>
                        </m:sub>
                      </m:sSub>
                    </m:oMath>
                  </m:oMathPara>
                </a14:m>
                <a:endParaRPr kumimoji="1" lang="en-US" altLang="zh-CN"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𝐽</m:t>
                      </m:r>
                      <m:d>
                        <m:dPr>
                          <m:ctrlPr>
                            <a:rPr kumimoji="1" lang="en-US" altLang="zh-CN" sz="1600" i="1">
                              <a:solidFill>
                                <a:schemeClr val="tx1"/>
                              </a:solidFill>
                              <a:latin typeface="Cambria Math" panose="02040503050406030204" pitchFamily="18" charset="0"/>
                            </a:rPr>
                          </m:ctrlPr>
                        </m:dPr>
                        <m:e>
                          <m:sSup>
                            <m:sSupPr>
                              <m:ctrlPr>
                                <a:rPr kumimoji="1" lang="en-US" altLang="zh-CN" sz="1600" i="1">
                                  <a:solidFill>
                                    <a:schemeClr val="tx1"/>
                                  </a:solidFill>
                                  <a:latin typeface="Cambria Math" panose="02040503050406030204" pitchFamily="18" charset="0"/>
                                </a:rPr>
                              </m:ctrlPr>
                            </m:sSupPr>
                            <m:e>
                              <m:r>
                                <a:rPr kumimoji="1" lang="en-US" altLang="zh-CN" sz="1600" b="1" i="1">
                                  <a:solidFill>
                                    <a:schemeClr val="tx1"/>
                                  </a:solidFill>
                                  <a:latin typeface="Cambria Math" panose="02040503050406030204" pitchFamily="18" charset="0"/>
                                </a:rPr>
                                <m:t>𝒘</m:t>
                              </m:r>
                            </m:e>
                            <m:sup>
                              <m:r>
                                <a:rPr kumimoji="1" lang="en-US" altLang="zh-CN" sz="1600" i="1">
                                  <a:solidFill>
                                    <a:schemeClr val="tx1"/>
                                  </a:solidFill>
                                  <a:latin typeface="Cambria Math" panose="02040503050406030204" pitchFamily="18" charset="0"/>
                                </a:rPr>
                                <m:t>∗</m:t>
                              </m:r>
                            </m:sup>
                          </m:sSup>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𝑋</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𝑦</m:t>
                          </m:r>
                        </m:e>
                      </m:d>
                      <m:r>
                        <a:rPr kumimoji="1" lang="en-US" altLang="zh-CN" sz="1600" b="0" i="1" smtClean="0">
                          <a:solidFill>
                            <a:schemeClr val="tx1"/>
                          </a:solidFill>
                          <a:latin typeface="Cambria Math" panose="02040503050406030204" pitchFamily="18" charset="0"/>
                        </a:rPr>
                        <m:t>+</m:t>
                      </m:r>
                      <m:nary>
                        <m:naryPr>
                          <m:chr m:val="∑"/>
                          <m:supHide m:val="on"/>
                          <m:ctrlPr>
                            <a:rPr kumimoji="1" lang="en-US" altLang="zh-CN" sz="1600" b="0" i="1" smtClean="0">
                              <a:solidFill>
                                <a:schemeClr val="tx1"/>
                              </a:solidFill>
                              <a:latin typeface="Cambria Math" panose="02040503050406030204" pitchFamily="18" charset="0"/>
                            </a:rPr>
                          </m:ctrlPr>
                        </m:naryPr>
                        <m:sub>
                          <m:r>
                            <a:rPr kumimoji="1" lang="en-US" altLang="zh-CN" sz="1600" b="0" i="1" smtClean="0">
                              <a:solidFill>
                                <a:schemeClr val="tx1"/>
                              </a:solidFill>
                              <a:latin typeface="Cambria Math" panose="02040503050406030204" pitchFamily="18" charset="0"/>
                            </a:rPr>
                            <m:t>𝑖</m:t>
                          </m:r>
                        </m:sub>
                        <m:sup/>
                        <m:e>
                          <m:r>
                            <a:rPr kumimoji="1" lang="en-US" altLang="zh-CN" sz="1600" b="0" i="1" smtClean="0">
                              <a:solidFill>
                                <a:schemeClr val="tx1"/>
                              </a:solidFill>
                              <a:latin typeface="Cambria Math" panose="02040503050406030204" pitchFamily="18" charset="0"/>
                            </a:rPr>
                            <m:t>[</m:t>
                          </m:r>
                          <m:f>
                            <m:fPr>
                              <m:ctrlPr>
                                <a:rPr kumimoji="1" lang="en-US" altLang="zh-CN" sz="1600" b="0" i="1" smtClean="0">
                                  <a:solidFill>
                                    <a:schemeClr val="tx1"/>
                                  </a:solidFill>
                                  <a:latin typeface="Cambria Math" panose="02040503050406030204" pitchFamily="18" charset="0"/>
                                </a:rPr>
                              </m:ctrlPr>
                            </m:fPr>
                            <m:num>
                              <m:r>
                                <a:rPr kumimoji="1" lang="en-US" altLang="zh-CN" sz="1600" b="0" i="1" smtClean="0">
                                  <a:solidFill>
                                    <a:schemeClr val="tx1"/>
                                  </a:solidFill>
                                  <a:latin typeface="Cambria Math" panose="02040503050406030204" pitchFamily="18" charset="0"/>
                                </a:rPr>
                                <m:t>1</m:t>
                              </m:r>
                            </m:num>
                            <m:den>
                              <m:r>
                                <a:rPr kumimoji="1" lang="en-US" altLang="zh-CN" sz="1600" b="0" i="1" smtClean="0">
                                  <a:solidFill>
                                    <a:schemeClr val="tx1"/>
                                  </a:solidFill>
                                  <a:latin typeface="Cambria Math" panose="02040503050406030204" pitchFamily="18" charset="0"/>
                                </a:rPr>
                                <m:t>2</m:t>
                              </m:r>
                            </m:den>
                          </m:f>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𝐻</m:t>
                              </m:r>
                            </m:e>
                            <m:sub>
                              <m:r>
                                <a:rPr kumimoji="1" lang="en-US" altLang="zh-CN" sz="1600" b="0" i="1" smtClean="0">
                                  <a:solidFill>
                                    <a:schemeClr val="tx1"/>
                                  </a:solidFill>
                                  <a:latin typeface="Cambria Math" panose="02040503050406030204" pitchFamily="18" charset="0"/>
                                </a:rPr>
                                <m:t>𝑖</m:t>
                              </m:r>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𝑖</m:t>
                              </m:r>
                            </m:sub>
                          </m:sSub>
                          <m:sSup>
                            <m:sSupPr>
                              <m:ctrlPr>
                                <a:rPr kumimoji="1" lang="en-US" altLang="zh-CN" sz="1600" b="0" i="1" smtClean="0">
                                  <a:solidFill>
                                    <a:schemeClr val="tx1"/>
                                  </a:solidFill>
                                  <a:latin typeface="Cambria Math" panose="02040503050406030204" pitchFamily="18" charset="0"/>
                                </a:rPr>
                              </m:ctrlPr>
                            </m:sSupPr>
                            <m:e>
                              <m:d>
                                <m:dPr>
                                  <m:ctrlPr>
                                    <a:rPr kumimoji="1" lang="en-US" altLang="zh-CN" sz="1600" b="0" i="1" smtClean="0">
                                      <a:solidFill>
                                        <a:schemeClr val="tx1"/>
                                      </a:solidFill>
                                      <a:latin typeface="Cambria Math" panose="02040503050406030204" pitchFamily="18" charset="0"/>
                                    </a:rPr>
                                  </m:ctrlPr>
                                </m:dPr>
                                <m:e>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𝑤</m:t>
                                      </m:r>
                                    </m:e>
                                    <m:sub>
                                      <m:r>
                                        <a:rPr kumimoji="1" lang="en-US" altLang="zh-CN" sz="1600" b="0" i="1" smtClean="0">
                                          <a:solidFill>
                                            <a:schemeClr val="tx1"/>
                                          </a:solidFill>
                                          <a:latin typeface="Cambria Math" panose="02040503050406030204" pitchFamily="18" charset="0"/>
                                        </a:rPr>
                                        <m:t>𝑖</m:t>
                                      </m:r>
                                    </m:sub>
                                  </m:sSub>
                                  <m:r>
                                    <a:rPr kumimoji="1" lang="en-US" altLang="zh-CN" sz="1600" b="0" i="1" smtClean="0">
                                      <a:solidFill>
                                        <a:schemeClr val="tx1"/>
                                      </a:solidFill>
                                      <a:latin typeface="Cambria Math" panose="02040503050406030204" pitchFamily="18" charset="0"/>
                                    </a:rPr>
                                    <m:t>−</m:t>
                                  </m:r>
                                  <m:sSubSup>
                                    <m:sSubSupPr>
                                      <m:ctrlPr>
                                        <a:rPr kumimoji="1" lang="en-US" altLang="zh-CN" sz="1600" b="0" i="1" smtClean="0">
                                          <a:solidFill>
                                            <a:schemeClr val="tx1"/>
                                          </a:solidFill>
                                          <a:latin typeface="Cambria Math" panose="02040503050406030204" pitchFamily="18" charset="0"/>
                                        </a:rPr>
                                      </m:ctrlPr>
                                    </m:sSubSupPr>
                                    <m:e>
                                      <m:r>
                                        <a:rPr kumimoji="1" lang="en-US" altLang="zh-CN" sz="1600" b="0" i="1" smtClean="0">
                                          <a:solidFill>
                                            <a:schemeClr val="tx1"/>
                                          </a:solidFill>
                                          <a:latin typeface="Cambria Math" panose="02040503050406030204" pitchFamily="18" charset="0"/>
                                        </a:rPr>
                                        <m:t>𝑤</m:t>
                                      </m:r>
                                    </m:e>
                                    <m:sub>
                                      <m:r>
                                        <a:rPr kumimoji="1" lang="en-US" altLang="zh-CN" sz="1600" b="0" i="1" smtClean="0">
                                          <a:solidFill>
                                            <a:schemeClr val="tx1"/>
                                          </a:solidFill>
                                          <a:latin typeface="Cambria Math" panose="02040503050406030204" pitchFamily="18" charset="0"/>
                                        </a:rPr>
                                        <m:t>𝑖</m:t>
                                      </m:r>
                                    </m:sub>
                                    <m:sup>
                                      <m:r>
                                        <a:rPr kumimoji="1" lang="en-US" altLang="zh-CN" sz="1600" b="0" i="1" smtClean="0">
                                          <a:solidFill>
                                            <a:schemeClr val="tx1"/>
                                          </a:solidFill>
                                          <a:latin typeface="Cambria Math" panose="02040503050406030204" pitchFamily="18" charset="0"/>
                                        </a:rPr>
                                        <m:t>∗</m:t>
                                      </m:r>
                                    </m:sup>
                                  </m:sSubSup>
                                </m:e>
                              </m:d>
                            </m:e>
                            <m:sup>
                              <m:r>
                                <a:rPr kumimoji="1" lang="en-US" altLang="zh-CN" sz="1600" b="0" i="1" smtClean="0">
                                  <a:solidFill>
                                    <a:schemeClr val="tx1"/>
                                  </a:solidFill>
                                  <a:latin typeface="Cambria Math" panose="02040503050406030204" pitchFamily="18" charset="0"/>
                                </a:rPr>
                                <m:t>2</m:t>
                              </m:r>
                            </m:sup>
                          </m:sSup>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𝛼</m:t>
                          </m:r>
                          <m:r>
                            <a:rPr kumimoji="1" lang="en-US" altLang="zh-CN" sz="1600" b="0" i="1" smtClean="0">
                              <a:solidFill>
                                <a:schemeClr val="tx1"/>
                              </a:solidFill>
                              <a:latin typeface="Cambria Math" panose="02040503050406030204" pitchFamily="18" charset="0"/>
                            </a:rPr>
                            <m:t>|</m:t>
                          </m:r>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𝑤</m:t>
                              </m:r>
                            </m:e>
                            <m:sub>
                              <m:r>
                                <a:rPr kumimoji="1" lang="en-US" altLang="zh-CN" sz="1600" b="0" i="1" smtClean="0">
                                  <a:solidFill>
                                    <a:schemeClr val="tx1"/>
                                  </a:solidFill>
                                  <a:latin typeface="Cambria Math" panose="02040503050406030204" pitchFamily="18" charset="0"/>
                                </a:rPr>
                                <m:t>𝑖</m:t>
                              </m:r>
                            </m:sub>
                          </m:sSub>
                          <m:r>
                            <a:rPr kumimoji="1" lang="en-US" altLang="zh-CN" sz="1600" b="0" i="1" smtClean="0">
                              <a:solidFill>
                                <a:schemeClr val="tx1"/>
                              </a:solidFill>
                              <a:latin typeface="Cambria Math" panose="02040503050406030204" pitchFamily="18" charset="0"/>
                            </a:rPr>
                            <m:t>|]</m:t>
                          </m:r>
                        </m:e>
                      </m:nary>
                    </m:oMath>
                  </m:oMathPara>
                </a14:m>
                <a:endParaRPr kumimoji="1" lang="en-US" altLang="zh-CN" sz="1600" dirty="0">
                  <a:solidFill>
                    <a:schemeClr val="tx1"/>
                  </a:solidFill>
                </a:endParaRPr>
              </a:p>
              <a:p>
                <a:pPr marL="0" indent="0" algn="ctr">
                  <a:buNone/>
                </a:pPr>
                <a:endParaRPr kumimoji="1" lang="en-US" altLang="zh-CN" sz="1600" dirty="0">
                  <a:solidFill>
                    <a:schemeClr val="tx1"/>
                  </a:solidFill>
                </a:endParaRPr>
              </a:p>
              <a:p>
                <a:pPr marL="0" indent="0">
                  <a:buNone/>
                </a:pPr>
                <a:endParaRPr kumimoji="1" lang="en-US" altLang="zh-CN" sz="1600" dirty="0">
                  <a:solidFill>
                    <a:schemeClr val="tx1"/>
                  </a:solidFil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73364" y="1409350"/>
                <a:ext cx="8301181" cy="4928534"/>
              </a:xfrm>
              <a:blipFill>
                <a:blip r:embed="rId2"/>
                <a:stretch>
                  <a:fillRect l="-459" t="-12308" b="-22564"/>
                </a:stretch>
              </a:blipFill>
            </p:spPr>
            <p:txBody>
              <a:bodyPr/>
              <a:lstStyle/>
              <a:p>
                <a:r>
                  <a:rPr lang="en-CN">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7.1.5 </a:t>
            </a:r>
            <a:r>
              <a:rPr lang="en-US" altLang="zh-CN" sz="3600" dirty="0">
                <a:solidFill>
                  <a:schemeClr val="bg1"/>
                </a:solidFill>
                <a:latin typeface="黑体"/>
                <a:ea typeface="黑体"/>
                <a:cs typeface="黑体"/>
              </a:rPr>
              <a:t>L</a:t>
            </a:r>
            <a:r>
              <a:rPr lang="en-US" altLang="zh-CN" sz="3600" baseline="30000" dirty="0">
                <a:solidFill>
                  <a:schemeClr val="bg1"/>
                </a:solidFill>
                <a:latin typeface="黑体"/>
                <a:ea typeface="黑体"/>
                <a:cs typeface="黑体"/>
              </a:rPr>
              <a:t>1</a:t>
            </a:r>
            <a:r>
              <a:rPr lang="zh-CN" altLang="en-US" sz="3600" dirty="0">
                <a:solidFill>
                  <a:schemeClr val="bg1"/>
                </a:solidFill>
                <a:latin typeface="黑体"/>
                <a:ea typeface="黑体"/>
                <a:cs typeface="黑体"/>
              </a:rPr>
              <a:t>参数正则化</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192269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a:xfrm>
                <a:off x="92279" y="1409350"/>
                <a:ext cx="8959442" cy="5105750"/>
              </a:xfrm>
            </p:spPr>
            <p:txBody>
              <a:bodyPr>
                <a:noAutofit/>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kumimoji="1" lang="en-US" altLang="zh-CN" sz="1600" i="1" smtClean="0">
                              <a:solidFill>
                                <a:schemeClr val="tx1"/>
                              </a:solidFill>
                              <a:latin typeface="Cambria Math" panose="02040503050406030204" pitchFamily="18" charset="0"/>
                            </a:rPr>
                          </m:ctrlPr>
                        </m:accPr>
                        <m:e>
                          <m:r>
                            <a:rPr kumimoji="1" lang="en-US" altLang="zh-CN" sz="1600" i="1">
                              <a:solidFill>
                                <a:schemeClr val="tx1"/>
                              </a:solidFill>
                              <a:latin typeface="Cambria Math" panose="02040503050406030204" pitchFamily="18" charset="0"/>
                            </a:rPr>
                            <m:t>𝐽</m:t>
                          </m:r>
                        </m:e>
                      </m:acc>
                      <m:d>
                        <m:dPr>
                          <m:ctrlPr>
                            <a:rPr kumimoji="1" lang="en-US" altLang="zh-CN" sz="1600" b="1" i="1">
                              <a:solidFill>
                                <a:schemeClr val="tx1"/>
                              </a:solidFill>
                              <a:latin typeface="Cambria Math" panose="02040503050406030204" pitchFamily="18" charset="0"/>
                            </a:rPr>
                          </m:ctrlPr>
                        </m:dPr>
                        <m:e>
                          <m:r>
                            <a:rPr kumimoji="1" lang="en-US" altLang="zh-CN" sz="1600" b="1" i="1" smtClean="0">
                              <a:solidFill>
                                <a:schemeClr val="tx1"/>
                              </a:solidFill>
                              <a:latin typeface="Cambria Math" panose="02040503050406030204" pitchFamily="18" charset="0"/>
                            </a:rPr>
                            <m:t>𝒘</m:t>
                          </m:r>
                          <m:r>
                            <a:rPr kumimoji="1" lang="en-US" altLang="zh-CN" sz="1600" b="1"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𝑿</m:t>
                          </m:r>
                          <m:r>
                            <a:rPr kumimoji="1" lang="en-US" altLang="zh-CN" sz="1600" b="1"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𝒚</m:t>
                          </m:r>
                        </m:e>
                      </m:d>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𝐽</m:t>
                      </m:r>
                      <m:d>
                        <m:dPr>
                          <m:ctrlPr>
                            <a:rPr kumimoji="1" lang="en-US" altLang="zh-CN" sz="1600" i="1">
                              <a:solidFill>
                                <a:schemeClr val="tx1"/>
                              </a:solidFill>
                              <a:latin typeface="Cambria Math" panose="02040503050406030204" pitchFamily="18" charset="0"/>
                            </a:rPr>
                          </m:ctrlPr>
                        </m:dPr>
                        <m:e>
                          <m:sSup>
                            <m:sSupPr>
                              <m:ctrlPr>
                                <a:rPr kumimoji="1" lang="en-US" altLang="zh-CN" sz="1600" i="1">
                                  <a:solidFill>
                                    <a:schemeClr val="tx1"/>
                                  </a:solidFill>
                                  <a:latin typeface="Cambria Math" panose="02040503050406030204" pitchFamily="18" charset="0"/>
                                </a:rPr>
                              </m:ctrlPr>
                            </m:sSupPr>
                            <m:e>
                              <m:r>
                                <a:rPr kumimoji="1" lang="en-US" altLang="zh-CN" sz="1600" b="1" i="1">
                                  <a:solidFill>
                                    <a:schemeClr val="tx1"/>
                                  </a:solidFill>
                                  <a:latin typeface="Cambria Math" panose="02040503050406030204" pitchFamily="18" charset="0"/>
                                </a:rPr>
                                <m:t>𝒘</m:t>
                              </m:r>
                            </m:e>
                            <m:sup>
                              <m:r>
                                <a:rPr kumimoji="1" lang="en-US" altLang="zh-CN" sz="1600" i="1">
                                  <a:solidFill>
                                    <a:schemeClr val="tx1"/>
                                  </a:solidFill>
                                  <a:latin typeface="Cambria Math" panose="02040503050406030204" pitchFamily="18" charset="0"/>
                                </a:rPr>
                                <m:t>∗</m:t>
                              </m:r>
                            </m:sup>
                          </m:sSup>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𝑋</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𝑦</m:t>
                          </m:r>
                        </m:e>
                      </m:d>
                      <m:r>
                        <a:rPr kumimoji="1" lang="en-US" altLang="zh-CN" sz="1600" i="1">
                          <a:solidFill>
                            <a:schemeClr val="tx1"/>
                          </a:solidFill>
                          <a:latin typeface="Cambria Math" panose="02040503050406030204" pitchFamily="18" charset="0"/>
                        </a:rPr>
                        <m:t>+</m:t>
                      </m:r>
                      <m:nary>
                        <m:naryPr>
                          <m:chr m:val="∑"/>
                          <m:supHide m:val="on"/>
                          <m:ctrlPr>
                            <a:rPr kumimoji="1" lang="en-US" altLang="zh-CN" sz="1600" i="1">
                              <a:solidFill>
                                <a:schemeClr val="tx1"/>
                              </a:solidFill>
                              <a:latin typeface="Cambria Math" panose="02040503050406030204" pitchFamily="18" charset="0"/>
                            </a:rPr>
                          </m:ctrlPr>
                        </m:naryPr>
                        <m:sub>
                          <m:r>
                            <a:rPr kumimoji="1" lang="en-US" altLang="zh-CN" sz="1600" i="1">
                              <a:solidFill>
                                <a:schemeClr val="tx1"/>
                              </a:solidFill>
                              <a:latin typeface="Cambria Math" panose="02040503050406030204" pitchFamily="18" charset="0"/>
                            </a:rPr>
                            <m:t>𝑖</m:t>
                          </m:r>
                        </m:sub>
                        <m:sup/>
                        <m:e>
                          <m:r>
                            <a:rPr kumimoji="1" lang="en-US" altLang="zh-CN" sz="1600" b="0" i="1" smtClean="0">
                              <a:solidFill>
                                <a:schemeClr val="tx1"/>
                              </a:solidFill>
                              <a:latin typeface="Cambria Math" panose="02040503050406030204" pitchFamily="18" charset="0"/>
                            </a:rPr>
                            <m: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1</m:t>
                              </m:r>
                            </m:num>
                            <m:den>
                              <m:r>
                                <a:rPr kumimoji="1" lang="en-US" altLang="zh-CN" sz="1600" i="1">
                                  <a:solidFill>
                                    <a:schemeClr val="tx1"/>
                                  </a:solidFill>
                                  <a:latin typeface="Cambria Math" panose="02040503050406030204" pitchFamily="18" charset="0"/>
                                </a:rPr>
                                <m:t>2</m:t>
                              </m:r>
                            </m:den>
                          </m:f>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sSup>
                            <m:sSupPr>
                              <m:ctrlPr>
                                <a:rPr kumimoji="1" lang="en-US" altLang="zh-CN" sz="1600" i="1">
                                  <a:solidFill>
                                    <a:schemeClr val="tx1"/>
                                  </a:solidFill>
                                  <a:latin typeface="Cambria Math" panose="02040503050406030204" pitchFamily="18" charset="0"/>
                                </a:rPr>
                              </m:ctrlPr>
                            </m:sSupPr>
                            <m:e>
                              <m:d>
                                <m:dPr>
                                  <m:ctrlPr>
                                    <a:rPr kumimoji="1" lang="en-US" altLang="zh-CN" sz="1600" i="1">
                                      <a:solidFill>
                                        <a:schemeClr val="tx1"/>
                                      </a:solidFill>
                                      <a:latin typeface="Cambria Math" panose="02040503050406030204" pitchFamily="18" charset="0"/>
                                    </a:rPr>
                                  </m:ctrlPr>
                                </m:dPr>
                                <m:e>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r>
                                    <a:rPr kumimoji="1" lang="en-US" altLang="zh-CN" sz="1600" i="1">
                                      <a:solidFill>
                                        <a:schemeClr val="tx1"/>
                                      </a:solidFill>
                                      <a:latin typeface="Cambria Math" panose="02040503050406030204" pitchFamily="18" charset="0"/>
                                    </a:rPr>
                                    <m:t>−</m:t>
                                  </m:r>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e>
                              </m:d>
                            </m:e>
                            <m:sup>
                              <m:r>
                                <a:rPr kumimoji="1" lang="en-US" altLang="zh-CN" sz="1600" i="1">
                                  <a:solidFill>
                                    <a:schemeClr val="tx1"/>
                                  </a:solidFill>
                                  <a:latin typeface="Cambria Math" panose="02040503050406030204" pitchFamily="18" charset="0"/>
                                </a:rPr>
                                <m:t>2</m:t>
                              </m:r>
                            </m:sup>
                          </m:sSup>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𝛼</m:t>
                          </m:r>
                          <m:r>
                            <a:rPr kumimoji="1" lang="en-US" altLang="zh-CN" sz="1600" i="1">
                              <a:solidFill>
                                <a:schemeClr val="tx1"/>
                              </a:solidFill>
                              <a:latin typeface="Cambria Math" panose="02040503050406030204" pitchFamily="18" charset="0"/>
                            </a:rPr>
                            <m:t>|</m:t>
                          </m:r>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r>
                            <a:rPr kumimoji="1" lang="en-US" altLang="zh-CN" sz="1600" i="1">
                              <a:solidFill>
                                <a:schemeClr val="tx1"/>
                              </a:solidFill>
                              <a:latin typeface="Cambria Math" panose="02040503050406030204" pitchFamily="18" charset="0"/>
                            </a:rPr>
                            <m:t>|]</m:t>
                          </m:r>
                        </m:e>
                      </m:nary>
                    </m:oMath>
                  </m:oMathPara>
                </a14:m>
                <a:endParaRPr kumimoji="1" lang="en-US" altLang="zh-CN" sz="1600" dirty="0">
                  <a:solidFill>
                    <a:schemeClr val="tx1"/>
                  </a:solidFill>
                </a:endParaRPr>
              </a:p>
              <a:p>
                <a:pPr marL="0" indent="0" algn="ctr">
                  <a:buNone/>
                </a:pPr>
                <a14:m>
                  <m:oMath xmlns:m="http://schemas.openxmlformats.org/officeDocument/2006/math">
                    <m:r>
                      <a:rPr kumimoji="1" lang="en-US" altLang="zh-CN" sz="1600" b="0" i="1" smtClean="0">
                        <a:solidFill>
                          <a:schemeClr val="tx1"/>
                        </a:solidFill>
                        <a:latin typeface="Cambria Math" panose="02040503050406030204" pitchFamily="18" charset="0"/>
                      </a:rPr>
                      <m:t>𝑓</m:t>
                    </m:r>
                    <m:d>
                      <m:dPr>
                        <m:ctrlPr>
                          <a:rPr kumimoji="1" lang="en-US" altLang="zh-CN" sz="1600" b="0" i="1" smtClean="0">
                            <a:solidFill>
                              <a:schemeClr val="tx1"/>
                            </a:solidFill>
                            <a:latin typeface="Cambria Math" panose="02040503050406030204" pitchFamily="18" charset="0"/>
                          </a:rPr>
                        </m:ctrlPr>
                      </m:dPr>
                      <m:e>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𝑤</m:t>
                            </m:r>
                          </m:e>
                          <m:sub>
                            <m:r>
                              <a:rPr kumimoji="1" lang="en-US" altLang="zh-CN" sz="1600" b="0" i="1" smtClean="0">
                                <a:solidFill>
                                  <a:schemeClr val="tx1"/>
                                </a:solidFill>
                                <a:latin typeface="Cambria Math" panose="02040503050406030204" pitchFamily="18" charset="0"/>
                              </a:rPr>
                              <m:t>𝑖</m:t>
                            </m:r>
                          </m:sub>
                        </m:sSub>
                      </m:e>
                    </m:d>
                    <m:r>
                      <a:rPr kumimoji="1" lang="en-US" altLang="zh-CN" sz="1600" b="0" i="1" smtClean="0">
                        <a:solidFill>
                          <a:schemeClr val="tx1"/>
                        </a:solidFill>
                        <a:latin typeface="Cambria Math" panose="02040503050406030204" pitchFamily="18" charset="0"/>
                      </a:rPr>
                      <m:t>=</m:t>
                    </m:r>
                    <m:f>
                      <m:fPr>
                        <m:ctrlPr>
                          <a:rPr kumimoji="1" lang="en-US" altLang="zh-CN" sz="1600" b="0" i="1" smtClean="0">
                            <a:solidFill>
                              <a:schemeClr val="tx1"/>
                            </a:solidFill>
                            <a:latin typeface="Cambria Math" panose="02040503050406030204" pitchFamily="18" charset="0"/>
                          </a:rPr>
                        </m:ctrlPr>
                      </m:fPr>
                      <m:num>
                        <m:r>
                          <a:rPr kumimoji="1" lang="en-US" altLang="zh-CN" sz="1600" b="0" i="1" smtClean="0">
                            <a:solidFill>
                              <a:schemeClr val="tx1"/>
                            </a:solidFill>
                            <a:latin typeface="Cambria Math" panose="02040503050406030204" pitchFamily="18" charset="0"/>
                          </a:rPr>
                          <m:t>1</m:t>
                        </m:r>
                      </m:num>
                      <m:den>
                        <m:r>
                          <a:rPr kumimoji="1" lang="en-US" altLang="zh-CN" sz="1600" b="0" i="1" smtClean="0">
                            <a:solidFill>
                              <a:schemeClr val="tx1"/>
                            </a:solidFill>
                            <a:latin typeface="Cambria Math" panose="02040503050406030204" pitchFamily="18" charset="0"/>
                          </a:rPr>
                          <m:t>2</m:t>
                        </m:r>
                      </m:den>
                    </m:f>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𝐻</m:t>
                        </m:r>
                      </m:e>
                      <m:sub>
                        <m:r>
                          <a:rPr kumimoji="1" lang="en-US" altLang="zh-CN" sz="1600" b="0" i="1" smtClean="0">
                            <a:solidFill>
                              <a:schemeClr val="tx1"/>
                            </a:solidFill>
                            <a:latin typeface="Cambria Math" panose="02040503050406030204" pitchFamily="18" charset="0"/>
                          </a:rPr>
                          <m:t>𝑖</m:t>
                        </m:r>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𝑖</m:t>
                        </m:r>
                      </m:sub>
                    </m:sSub>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2</m:t>
                        </m:r>
                      </m:sup>
                    </m:sSubSup>
                    <m:r>
                      <a:rPr kumimoji="1" lang="en-US" altLang="zh-CN" sz="1600" b="0" i="1" smtClean="0">
                        <a:solidFill>
                          <a:schemeClr val="tx1"/>
                        </a:solidFill>
                        <a:latin typeface="Cambria Math" panose="02040503050406030204" pitchFamily="18" charset="0"/>
                      </a:rPr>
                      <m:t>−</m:t>
                    </m:r>
                    <m:sSub>
                      <m:sSubPr>
                        <m:ctrlPr>
                          <a:rPr kumimoji="1" lang="en-US" altLang="zh-CN" sz="1600" i="1">
                            <a:solidFill>
                              <a:schemeClr val="tx1"/>
                            </a:solidFill>
                            <a:latin typeface="Cambria Math" panose="02040503050406030204" pitchFamily="18" charset="0"/>
                          </a:rPr>
                        </m:ctrlPr>
                      </m:sSubPr>
                      <m:e>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𝐻</m:t>
                            </m:r>
                          </m:e>
                          <m:sub>
                            <m:r>
                              <a:rPr kumimoji="1" lang="en-US" altLang="zh-CN" sz="1600" b="0" i="1" smtClean="0">
                                <a:solidFill>
                                  <a:schemeClr val="tx1"/>
                                </a:solidFill>
                                <a:latin typeface="Cambria Math" panose="02040503050406030204" pitchFamily="18" charset="0"/>
                              </a:rPr>
                              <m:t>𝑖</m:t>
                            </m:r>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𝑖</m:t>
                            </m:r>
                          </m:sub>
                        </m:sSub>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sSubSup>
                      <m:sSubSupPr>
                        <m:ctrlPr>
                          <a:rPr kumimoji="1" lang="en-US" altLang="zh-CN" sz="1600" b="0" i="1" smtClean="0">
                            <a:solidFill>
                              <a:schemeClr val="tx1"/>
                            </a:solidFill>
                            <a:latin typeface="Cambria Math" panose="02040503050406030204" pitchFamily="18" charset="0"/>
                          </a:rPr>
                        </m:ctrlPr>
                      </m:sSubSupPr>
                      <m:e>
                        <m:r>
                          <a:rPr kumimoji="1" lang="en-US" altLang="zh-CN" sz="1600" b="0" i="1" smtClean="0">
                            <a:solidFill>
                              <a:schemeClr val="tx1"/>
                            </a:solidFill>
                            <a:latin typeface="Cambria Math" panose="02040503050406030204" pitchFamily="18" charset="0"/>
                          </a:rPr>
                          <m:t>𝑤</m:t>
                        </m:r>
                      </m:e>
                      <m:sub>
                        <m:r>
                          <a:rPr kumimoji="1" lang="en-US" altLang="zh-CN" sz="1600" b="0" i="1" smtClean="0">
                            <a:solidFill>
                              <a:schemeClr val="tx1"/>
                            </a:solidFill>
                            <a:latin typeface="Cambria Math" panose="02040503050406030204" pitchFamily="18" charset="0"/>
                          </a:rPr>
                          <m:t>𝑖</m:t>
                        </m:r>
                      </m:sub>
                      <m:sup>
                        <m:r>
                          <a:rPr kumimoji="1" lang="en-US" altLang="zh-CN" sz="1600" b="0" i="1" smtClean="0">
                            <a:solidFill>
                              <a:schemeClr val="tx1"/>
                            </a:solidFill>
                            <a:latin typeface="Cambria Math" panose="02040503050406030204" pitchFamily="18" charset="0"/>
                          </a:rPr>
                          <m:t>∗</m:t>
                        </m:r>
                      </m:sup>
                    </m:sSubSup>
                    <m:r>
                      <a:rPr kumimoji="1" lang="en-US" altLang="zh-CN" sz="1600" b="0" i="1" smtClean="0">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𝛼</m:t>
                    </m:r>
                    <m:d>
                      <m:dPr>
                        <m:begChr m:val="|"/>
                        <m:endChr m:val="|"/>
                        <m:ctrlPr>
                          <a:rPr kumimoji="1" lang="en-US" altLang="zh-CN" sz="1600" i="1">
                            <a:solidFill>
                              <a:schemeClr val="tx1"/>
                            </a:solidFill>
                            <a:latin typeface="Cambria Math" panose="02040503050406030204" pitchFamily="18" charset="0"/>
                          </a:rPr>
                        </m:ctrlPr>
                      </m:dPr>
                      <m:e>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e>
                    </m:d>
                    <m:r>
                      <a:rPr kumimoji="1" lang="en-US" altLang="zh-CN" sz="1600" b="0" i="1" smtClean="0">
                        <a:solidFill>
                          <a:schemeClr val="tx1"/>
                        </a:solidFill>
                        <a:latin typeface="Cambria Math" panose="02040503050406030204" pitchFamily="18" charset="0"/>
                      </a:rPr>
                      <m:t>+</m:t>
                    </m:r>
                    <m:f>
                      <m:fPr>
                        <m:ctrlPr>
                          <a:rPr kumimoji="1" lang="en-US" altLang="zh-CN" sz="1600" b="0" i="1" smtClean="0">
                            <a:solidFill>
                              <a:schemeClr val="tx1"/>
                            </a:solidFill>
                            <a:latin typeface="Cambria Math" panose="02040503050406030204" pitchFamily="18" charset="0"/>
                          </a:rPr>
                        </m:ctrlPr>
                      </m:fPr>
                      <m:num>
                        <m:r>
                          <a:rPr kumimoji="1" lang="en-US" altLang="zh-CN" sz="1600" b="0" i="1" smtClean="0">
                            <a:solidFill>
                              <a:schemeClr val="tx1"/>
                            </a:solidFill>
                            <a:latin typeface="Cambria Math" panose="02040503050406030204" pitchFamily="18" charset="0"/>
                          </a:rPr>
                          <m:t>1</m:t>
                        </m:r>
                      </m:num>
                      <m:den>
                        <m:r>
                          <a:rPr kumimoji="1" lang="en-US" altLang="zh-CN" sz="1600" b="0" i="1" smtClean="0">
                            <a:solidFill>
                              <a:schemeClr val="tx1"/>
                            </a:solidFill>
                            <a:latin typeface="Cambria Math" panose="02040503050406030204" pitchFamily="18" charset="0"/>
                          </a:rPr>
                          <m:t>2</m:t>
                        </m:r>
                      </m:den>
                    </m:f>
                    <m:sSup>
                      <m:sSupPr>
                        <m:ctrlPr>
                          <a:rPr kumimoji="1" lang="en-US" altLang="zh-CN" sz="1600" i="1">
                            <a:solidFill>
                              <a:schemeClr val="tx1"/>
                            </a:solidFill>
                            <a:latin typeface="Cambria Math" panose="02040503050406030204" pitchFamily="18" charset="0"/>
                          </a:rPr>
                        </m:ctrlPr>
                      </m:sSupPr>
                      <m:e>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
                          <m:dPr>
                            <m:ctrlPr>
                              <a:rPr kumimoji="1" lang="en-US" altLang="zh-CN" sz="1600" i="1">
                                <a:solidFill>
                                  <a:schemeClr val="tx1"/>
                                </a:solidFill>
                                <a:latin typeface="Cambria Math" panose="02040503050406030204" pitchFamily="18" charset="0"/>
                              </a:rPr>
                            </m:ctrlPr>
                          </m:dPr>
                          <m:e>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e>
                        </m:d>
                      </m:e>
                      <m:sup>
                        <m:r>
                          <a:rPr kumimoji="1" lang="en-US" altLang="zh-CN" sz="1600" i="1">
                            <a:solidFill>
                              <a:schemeClr val="tx1"/>
                            </a:solidFill>
                            <a:latin typeface="Cambria Math" panose="02040503050406030204" pitchFamily="18" charset="0"/>
                          </a:rPr>
                          <m:t>2</m:t>
                        </m:r>
                      </m:sup>
                    </m:sSup>
                  </m:oMath>
                </a14:m>
                <a:r>
                  <a:rPr kumimoji="1" lang="en-US" altLang="zh-CN" sz="1600" dirty="0">
                    <a:solidFill>
                      <a:schemeClr val="tx1"/>
                    </a:solidFill>
                  </a:rPr>
                  <a:t> </a:t>
                </a:r>
                <a14:m>
                  <m:oMath xmlns:m="http://schemas.openxmlformats.org/officeDocument/2006/math">
                    <m:r>
                      <a:rPr kumimoji="1" lang="en-US" altLang="zh-CN" sz="1600" i="1">
                        <a:solidFill>
                          <a:schemeClr val="tx1"/>
                        </a:solidFill>
                        <a:latin typeface="Cambria Math" panose="02040503050406030204" pitchFamily="18" charset="0"/>
                      </a:rPr>
                      <m:t>=</m:t>
                    </m:r>
                    <m:d>
                      <m:dPr>
                        <m:begChr m:val="{"/>
                        <m:endChr m:val=""/>
                        <m:ctrlPr>
                          <a:rPr kumimoji="1" lang="en-US" altLang="zh-CN" sz="1600" i="1">
                            <a:solidFill>
                              <a:schemeClr val="tx1"/>
                            </a:solidFill>
                            <a:latin typeface="Cambria Math" panose="02040503050406030204" pitchFamily="18" charset="0"/>
                          </a:rPr>
                        </m:ctrlPr>
                      </m:dPr>
                      <m:e>
                        <m:eqArr>
                          <m:eqArrPr>
                            <m:ctrlPr>
                              <a:rPr kumimoji="1" lang="en-US" altLang="zh-CN" sz="1600" i="1">
                                <a:solidFill>
                                  <a:schemeClr val="tx1"/>
                                </a:solidFill>
                                <a:latin typeface="Cambria Math" panose="02040503050406030204" pitchFamily="18" charset="0"/>
                              </a:rPr>
                            </m:ctrlPr>
                          </m:eqArrPr>
                          <m:e>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1</m:t>
                                </m:r>
                              </m:num>
                              <m:den>
                                <m:r>
                                  <a:rPr kumimoji="1" lang="en-US" altLang="zh-CN" sz="1600" i="1">
                                    <a:solidFill>
                                      <a:schemeClr val="tx1"/>
                                    </a:solidFill>
                                    <a:latin typeface="Cambria Math" panose="02040503050406030204" pitchFamily="18" charset="0"/>
                                  </a:rPr>
                                  <m:t>2</m:t>
                                </m:r>
                              </m:den>
                            </m:f>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2</m:t>
                                </m:r>
                              </m:sup>
                            </m:sSubSup>
                            <m:r>
                              <a:rPr kumimoji="1" lang="en-US" altLang="zh-CN" sz="1600" i="1">
                                <a:solidFill>
                                  <a:schemeClr val="tx1"/>
                                </a:solidFill>
                                <a:latin typeface="Cambria Math" panose="02040503050406030204" pitchFamily="18" charset="0"/>
                              </a:rPr>
                              <m:t>−</m:t>
                            </m:r>
                            <m:d>
                              <m:dPr>
                                <m:ctrlPr>
                                  <a:rPr kumimoji="1" lang="en-US" altLang="zh-CN" sz="1600" i="1">
                                    <a:solidFill>
                                      <a:schemeClr val="tx1"/>
                                    </a:solidFill>
                                    <a:latin typeface="Cambria Math" panose="02040503050406030204" pitchFamily="18" charset="0"/>
                                  </a:rPr>
                                </m:ctrlPr>
                              </m:dPr>
                              <m:e>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𝛼</m:t>
                                </m:r>
                              </m:e>
                            </m:d>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r>
                              <a:rPr kumimoji="1" lang="en-US" altLang="zh-CN" sz="1600" i="1">
                                <a:solidFill>
                                  <a:schemeClr val="tx1"/>
                                </a:solidFill>
                                <a:latin typeface="Cambria Math" panose="02040503050406030204" pitchFamily="18" charset="0"/>
                              </a:rPr>
                              <m: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1</m:t>
                                </m:r>
                              </m:num>
                              <m:den>
                                <m:r>
                                  <a:rPr kumimoji="1" lang="en-US" altLang="zh-CN" sz="1600" i="1">
                                    <a:solidFill>
                                      <a:schemeClr val="tx1"/>
                                    </a:solidFill>
                                    <a:latin typeface="Cambria Math" panose="02040503050406030204" pitchFamily="18" charset="0"/>
                                  </a:rPr>
                                  <m:t>2</m:t>
                                </m:r>
                              </m:den>
                            </m:f>
                            <m:sSup>
                              <m:sSupPr>
                                <m:ctrlPr>
                                  <a:rPr kumimoji="1" lang="en-US" altLang="zh-CN" sz="1600" i="1">
                                    <a:solidFill>
                                      <a:schemeClr val="tx1"/>
                                    </a:solidFill>
                                    <a:latin typeface="Cambria Math" panose="02040503050406030204" pitchFamily="18" charset="0"/>
                                  </a:rPr>
                                </m:ctrlPr>
                              </m:sSupPr>
                              <m:e>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
                                  <m:dPr>
                                    <m:ctrlPr>
                                      <a:rPr kumimoji="1" lang="en-US" altLang="zh-CN" sz="1600" i="1">
                                        <a:solidFill>
                                          <a:schemeClr val="tx1"/>
                                        </a:solidFill>
                                        <a:latin typeface="Cambria Math" panose="02040503050406030204" pitchFamily="18" charset="0"/>
                                      </a:rPr>
                                    </m:ctrlPr>
                                  </m:dPr>
                                  <m:e>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e>
                                </m:d>
                              </m:e>
                              <m:sup>
                                <m:r>
                                  <a:rPr kumimoji="1" lang="en-US" altLang="zh-CN" sz="1600" i="1">
                                    <a:solidFill>
                                      <a:schemeClr val="tx1"/>
                                    </a:solidFill>
                                    <a:latin typeface="Cambria Math" panose="02040503050406030204" pitchFamily="18" charset="0"/>
                                  </a:rPr>
                                  <m:t>2</m:t>
                                </m:r>
                              </m:sup>
                            </m:sSup>
                            <m:r>
                              <a:rPr kumimoji="1" lang="en-US" altLang="zh-CN" sz="1600" i="1">
                                <a:solidFill>
                                  <a:schemeClr val="tx1"/>
                                </a:solidFill>
                                <a:latin typeface="Cambria Math" panose="02040503050406030204" pitchFamily="18" charset="0"/>
                              </a:rPr>
                              <m:t>, </m:t>
                            </m:r>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r>
                              <a:rPr kumimoji="1" lang="en-US" altLang="zh-CN" sz="1600" i="1">
                                <a:solidFill>
                                  <a:schemeClr val="tx1"/>
                                </a:solidFill>
                                <a:latin typeface="Cambria Math" panose="02040503050406030204" pitchFamily="18" charset="0"/>
                              </a:rPr>
                              <m:t>≥0</m:t>
                            </m:r>
                          </m:e>
                          <m:e>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1</m:t>
                                </m:r>
                              </m:num>
                              <m:den>
                                <m:r>
                                  <a:rPr kumimoji="1" lang="en-US" altLang="zh-CN" sz="1600" i="1">
                                    <a:solidFill>
                                      <a:schemeClr val="tx1"/>
                                    </a:solidFill>
                                    <a:latin typeface="Cambria Math" panose="02040503050406030204" pitchFamily="18" charset="0"/>
                                  </a:rPr>
                                  <m:t>2</m:t>
                                </m:r>
                              </m:den>
                            </m:f>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2</m:t>
                                </m:r>
                              </m:sup>
                            </m:sSubSup>
                            <m:r>
                              <a:rPr kumimoji="1" lang="en-US" altLang="zh-CN" sz="1600" i="1">
                                <a:solidFill>
                                  <a:schemeClr val="tx1"/>
                                </a:solidFill>
                                <a:latin typeface="Cambria Math" panose="02040503050406030204" pitchFamily="18" charset="0"/>
                              </a:rPr>
                              <m:t>−</m:t>
                            </m:r>
                            <m:sSub>
                              <m:sSubPr>
                                <m:ctrlPr>
                                  <a:rPr kumimoji="1" lang="en-US" altLang="zh-CN" sz="1600" i="1">
                                    <a:solidFill>
                                      <a:schemeClr val="tx1"/>
                                    </a:solidFill>
                                    <a:latin typeface="Cambria Math" panose="02040503050406030204" pitchFamily="18" charset="0"/>
                                  </a:rPr>
                                </m:ctrlPr>
                              </m:sSubPr>
                              <m:e>
                                <m:d>
                                  <m:dPr>
                                    <m:ctrlPr>
                                      <a:rPr kumimoji="1" lang="en-US" altLang="zh-CN" sz="1600" i="1">
                                        <a:solidFill>
                                          <a:schemeClr val="tx1"/>
                                        </a:solidFill>
                                        <a:latin typeface="Cambria Math" panose="02040503050406030204" pitchFamily="18" charset="0"/>
                                      </a:rPr>
                                    </m:ctrlPr>
                                  </m:dPr>
                                  <m:e>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𝛼</m:t>
                                    </m:r>
                                  </m:e>
                                </m:d>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r>
                              <a:rPr kumimoji="1" lang="en-US" altLang="zh-CN" sz="1600" i="1">
                                <a:solidFill>
                                  <a:schemeClr val="tx1"/>
                                </a:solidFill>
                                <a:latin typeface="Cambria Math" panose="02040503050406030204" pitchFamily="18" charset="0"/>
                              </a:rPr>
                              <m: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1</m:t>
                                </m:r>
                              </m:num>
                              <m:den>
                                <m:r>
                                  <a:rPr kumimoji="1" lang="en-US" altLang="zh-CN" sz="1600" i="1">
                                    <a:solidFill>
                                      <a:schemeClr val="tx1"/>
                                    </a:solidFill>
                                    <a:latin typeface="Cambria Math" panose="02040503050406030204" pitchFamily="18" charset="0"/>
                                  </a:rPr>
                                  <m:t>2</m:t>
                                </m:r>
                              </m:den>
                            </m:f>
                            <m:sSup>
                              <m:sSupPr>
                                <m:ctrlPr>
                                  <a:rPr kumimoji="1" lang="en-US" altLang="zh-CN" sz="1600" i="1">
                                    <a:solidFill>
                                      <a:schemeClr val="tx1"/>
                                    </a:solidFill>
                                    <a:latin typeface="Cambria Math" panose="02040503050406030204" pitchFamily="18" charset="0"/>
                                  </a:rPr>
                                </m:ctrlPr>
                              </m:sSupPr>
                              <m:e>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
                                  <m:dPr>
                                    <m:ctrlPr>
                                      <a:rPr kumimoji="1" lang="en-US" altLang="zh-CN" sz="1600" i="1">
                                        <a:solidFill>
                                          <a:schemeClr val="tx1"/>
                                        </a:solidFill>
                                        <a:latin typeface="Cambria Math" panose="02040503050406030204" pitchFamily="18" charset="0"/>
                                      </a:rPr>
                                    </m:ctrlPr>
                                  </m:dPr>
                                  <m:e>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e>
                                </m:d>
                              </m:e>
                              <m:sup>
                                <m:r>
                                  <a:rPr kumimoji="1" lang="en-US" altLang="zh-CN" sz="1600" i="1">
                                    <a:solidFill>
                                      <a:schemeClr val="tx1"/>
                                    </a:solidFill>
                                    <a:latin typeface="Cambria Math" panose="02040503050406030204" pitchFamily="18" charset="0"/>
                                  </a:rPr>
                                  <m:t>2</m:t>
                                </m:r>
                              </m:sup>
                            </m:sSup>
                            <m:r>
                              <a:rPr kumimoji="1" lang="en-US" altLang="zh-CN" sz="1600" i="1">
                                <a:solidFill>
                                  <a:schemeClr val="tx1"/>
                                </a:solidFill>
                                <a:latin typeface="Cambria Math" panose="02040503050406030204" pitchFamily="18" charset="0"/>
                              </a:rPr>
                              <m:t>, </m:t>
                            </m:r>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r>
                              <a:rPr kumimoji="1" lang="en-US" altLang="zh-CN" sz="1600" i="1">
                                <a:solidFill>
                                  <a:schemeClr val="tx1"/>
                                </a:solidFill>
                                <a:latin typeface="Cambria Math" panose="02040503050406030204" pitchFamily="18" charset="0"/>
                              </a:rPr>
                              <m:t>&lt;0</m:t>
                            </m:r>
                          </m:e>
                        </m:eqArr>
                      </m:e>
                    </m:d>
                  </m:oMath>
                </a14:m>
                <a:endParaRPr kumimoji="1" lang="en-US" altLang="zh-CN" sz="1600" dirty="0">
                  <a:solidFill>
                    <a:schemeClr val="tx1"/>
                  </a:solidFill>
                </a:endParaRPr>
              </a:p>
              <a:p>
                <a:pPr marL="0" indent="0">
                  <a:buNone/>
                </a:pPr>
                <a:r>
                  <a:rPr kumimoji="1" lang="zh-CN" altLang="en-US" sz="1600" dirty="0">
                    <a:solidFill>
                      <a:schemeClr val="tx1"/>
                    </a:solidFill>
                  </a:rPr>
                  <a:t>当</a:t>
                </a:r>
                <a:r>
                  <a:rPr kumimoji="1" lang="en-US" altLang="zh-CN" sz="1600" dirty="0">
                    <a:solidFill>
                      <a:schemeClr val="tx1"/>
                    </a:solidFill>
                  </a:rPr>
                  <a:t>f</a:t>
                </a:r>
                <a:r>
                  <a:rPr kumimoji="1" lang="zh-CN" altLang="en-US" sz="1600" dirty="0">
                    <a:solidFill>
                      <a:schemeClr val="tx1"/>
                    </a:solidFill>
                  </a:rPr>
                  <a:t>取得最小值时，有以下三种情况</a:t>
                </a:r>
                <a:endParaRPr kumimoji="1" lang="en-US" altLang="zh-CN" sz="1600" dirty="0">
                  <a:solidFill>
                    <a:schemeClr val="tx1"/>
                  </a:solidFill>
                </a:endParaRPr>
              </a:p>
              <a:p>
                <a:pPr marL="0" indent="0">
                  <a:buNone/>
                </a:pPr>
                <a:r>
                  <a:rPr kumimoji="1" lang="zh-CN" altLang="en-US" sz="1600" dirty="0">
                    <a:solidFill>
                      <a:schemeClr val="tx1"/>
                    </a:solidFill>
                  </a:rPr>
                  <a:t>当</a:t>
                </a:r>
                <a14:m>
                  <m:oMath xmlns:m="http://schemas.openxmlformats.org/officeDocument/2006/math">
                    <m:sSubSup>
                      <m:sSubSupPr>
                        <m:ctrlPr>
                          <a:rPr kumimoji="1" lang="en-US" altLang="zh-CN" sz="1600" i="1" smtClean="0">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i="1">
                        <a:solidFill>
                          <a:schemeClr val="tx1"/>
                        </a:solidFill>
                        <a:latin typeface="Cambria Math" panose="02040503050406030204" pitchFamily="18" charset="0"/>
                      </a:rPr>
                      <m:t>−</m:t>
                    </m:r>
                    <m:f>
                      <m:fPr>
                        <m:ctrlPr>
                          <a:rPr kumimoji="1" lang="en-US" altLang="zh-CN" sz="1600" b="0" i="1" smtClean="0">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𝛼</m:t>
                        </m:r>
                      </m:num>
                      <m:den>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en>
                    </m:f>
                    <m:r>
                      <a:rPr kumimoji="1" lang="en-US" altLang="zh-CN" sz="1600" b="0" i="1" smtClean="0">
                        <a:solidFill>
                          <a:schemeClr val="tx1"/>
                        </a:solidFill>
                        <a:latin typeface="Cambria Math" panose="02040503050406030204" pitchFamily="18" charset="0"/>
                      </a:rPr>
                      <m:t>&gt;</m:t>
                    </m:r>
                    <m:r>
                      <a:rPr kumimoji="1" lang="en-US" altLang="zh-CN" sz="1600" i="1">
                        <a:solidFill>
                          <a:schemeClr val="tx1"/>
                        </a:solidFill>
                        <a:latin typeface="Cambria Math" panose="02040503050406030204" pitchFamily="18" charset="0"/>
                      </a:rPr>
                      <m:t>0</m:t>
                    </m:r>
                    <m:r>
                      <a:rPr kumimoji="1" lang="zh-CN" altLang="en-US" sz="1600" i="1">
                        <a:solidFill>
                          <a:schemeClr val="tx1"/>
                        </a:solidFill>
                        <a:latin typeface="Cambria Math" panose="02040503050406030204" pitchFamily="18" charset="0"/>
                      </a:rPr>
                      <m:t>，</m:t>
                    </m:r>
                    <m:r>
                      <m:rPr>
                        <m:nor/>
                      </m:rPr>
                      <a:rPr kumimoji="1" lang="zh-CN" altLang="en-US" sz="1600" dirty="0">
                        <a:solidFill>
                          <a:schemeClr val="tx1"/>
                        </a:solidFill>
                      </a:rPr>
                      <m:t>即</m:t>
                    </m:r>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b="0" i="1" smtClean="0">
                        <a:solidFill>
                          <a:schemeClr val="tx1"/>
                        </a:solidFill>
                        <a:latin typeface="Cambria Math" panose="02040503050406030204" pitchFamily="18" charset="0"/>
                      </a:rPr>
                      <m:t>&gt;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𝛼</m:t>
                        </m:r>
                      </m:num>
                      <m:den>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en>
                    </m:f>
                    <m:r>
                      <a:rPr kumimoji="1" lang="en-US" altLang="zh-CN" sz="1600" b="0" i="1" smtClean="0">
                        <a:solidFill>
                          <a:schemeClr val="tx1"/>
                        </a:solidFill>
                        <a:latin typeface="Cambria Math" panose="02040503050406030204" pitchFamily="18" charset="0"/>
                      </a:rPr>
                      <m:t>&gt;0</m:t>
                    </m:r>
                  </m:oMath>
                </a14:m>
                <a:r>
                  <a:rPr kumimoji="1" lang="zh-CN" altLang="en-US" sz="1600" dirty="0">
                    <a:solidFill>
                      <a:schemeClr val="tx1"/>
                    </a:solidFill>
                  </a:rPr>
                  <a:t>，最小值在</a:t>
                </a:r>
                <a14:m>
                  <m:oMath xmlns:m="http://schemas.openxmlformats.org/officeDocument/2006/math">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𝑤</m:t>
                        </m:r>
                      </m:e>
                      <m:sub>
                        <m:r>
                          <a:rPr kumimoji="1" lang="en-US" altLang="zh-CN" sz="1600" b="0" i="1" smtClean="0">
                            <a:solidFill>
                              <a:schemeClr val="tx1"/>
                            </a:solidFill>
                            <a:latin typeface="Cambria Math" panose="02040503050406030204" pitchFamily="18" charset="0"/>
                          </a:rPr>
                          <m:t>𝑖</m:t>
                        </m:r>
                      </m:sub>
                    </m:sSub>
                    <m:r>
                      <a:rPr kumimoji="1" lang="en-US" altLang="zh-CN" sz="1600" b="0" i="1" smtClean="0">
                        <a:solidFill>
                          <a:schemeClr val="tx1"/>
                        </a:solidFill>
                        <a:latin typeface="Cambria Math" panose="02040503050406030204" pitchFamily="18" charset="0"/>
                      </a:rPr>
                      <m:t>=</m:t>
                    </m:r>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i="1">
                        <a:solidFill>
                          <a:schemeClr val="tx1"/>
                        </a:solidFill>
                        <a:latin typeface="Cambria Math" panose="02040503050406030204" pitchFamily="18" charset="0"/>
                      </a:rPr>
                      <m: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𝛼</m:t>
                        </m:r>
                      </m:num>
                      <m:den>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en>
                    </m:f>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𝑠𝑖𝑔𝑛</m:t>
                    </m:r>
                    <m:r>
                      <a:rPr kumimoji="1" lang="en-US" altLang="zh-CN" sz="1600" b="0" i="1" smtClean="0">
                        <a:solidFill>
                          <a:schemeClr val="tx1"/>
                        </a:solidFill>
                        <a:latin typeface="Cambria Math" panose="02040503050406030204" pitchFamily="18" charset="0"/>
                      </a:rPr>
                      <m:t>(</m:t>
                    </m:r>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b="0" i="1" smtClean="0">
                        <a:solidFill>
                          <a:schemeClr val="tx1"/>
                        </a:solidFill>
                        <a:latin typeface="Cambria Math" panose="02040503050406030204" pitchFamily="18" charset="0"/>
                      </a:rPr>
                      <m:t>)(|</m:t>
                    </m:r>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b="0" i="1" smtClean="0">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𝛼</m:t>
                        </m:r>
                      </m:num>
                      <m:den>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en>
                    </m:f>
                    <m:r>
                      <a:rPr kumimoji="1" lang="en-US" altLang="zh-CN" sz="1600" b="0" i="1" smtClean="0">
                        <a:solidFill>
                          <a:schemeClr val="tx1"/>
                        </a:solidFill>
                        <a:latin typeface="Cambria Math" panose="02040503050406030204" pitchFamily="18" charset="0"/>
                      </a:rPr>
                      <m:t>)</m:t>
                    </m:r>
                  </m:oMath>
                </a14:m>
                <a:r>
                  <a:rPr kumimoji="1" lang="zh-CN" altLang="en-US" sz="1600" dirty="0">
                    <a:solidFill>
                      <a:schemeClr val="tx1"/>
                    </a:solidFill>
                  </a:rPr>
                  <a:t>处取得；</a:t>
                </a:r>
                <a:endParaRPr kumimoji="1" lang="en-US" altLang="zh-CN" sz="1600" dirty="0">
                  <a:solidFill>
                    <a:schemeClr val="tx1"/>
                  </a:solidFill>
                </a:endParaRPr>
              </a:p>
              <a:p>
                <a:pPr marL="0" indent="0">
                  <a:buNone/>
                </a:pPr>
                <a:r>
                  <a:rPr kumimoji="1" lang="zh-CN" altLang="en-US" sz="1600" dirty="0">
                    <a:solidFill>
                      <a:schemeClr val="tx1"/>
                    </a:solidFill>
                  </a:rPr>
                  <a:t>当</a:t>
                </a:r>
                <a14:m>
                  <m:oMath xmlns:m="http://schemas.openxmlformats.org/officeDocument/2006/math">
                    <m:sSubSup>
                      <m:sSubSupPr>
                        <m:ctrlPr>
                          <a:rPr kumimoji="1" lang="en-US" altLang="zh-CN" sz="1600" i="1" smtClean="0">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b="0" i="1" smtClean="0">
                        <a:solidFill>
                          <a:schemeClr val="tx1"/>
                        </a:solidFill>
                        <a:latin typeface="Cambria Math" panose="02040503050406030204" pitchFamily="18" charset="0"/>
                      </a:rPr>
                      <m:t>+</m:t>
                    </m:r>
                    <m:f>
                      <m:fPr>
                        <m:ctrlPr>
                          <a:rPr kumimoji="1" lang="en-US" altLang="zh-CN" sz="1600" b="0" i="1" smtClean="0">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𝛼</m:t>
                        </m:r>
                      </m:num>
                      <m:den>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en>
                    </m:f>
                    <m:r>
                      <a:rPr kumimoji="1" lang="en-US" altLang="zh-CN" sz="1600" b="0" i="1" smtClean="0">
                        <a:solidFill>
                          <a:schemeClr val="tx1"/>
                        </a:solidFill>
                        <a:latin typeface="Cambria Math" panose="02040503050406030204" pitchFamily="18" charset="0"/>
                      </a:rPr>
                      <m:t>&lt;</m:t>
                    </m:r>
                    <m:r>
                      <a:rPr kumimoji="1" lang="en-US" altLang="zh-CN" sz="1600" i="1">
                        <a:solidFill>
                          <a:schemeClr val="tx1"/>
                        </a:solidFill>
                        <a:latin typeface="Cambria Math" panose="02040503050406030204" pitchFamily="18" charset="0"/>
                      </a:rPr>
                      <m:t>0</m:t>
                    </m:r>
                    <m:r>
                      <a:rPr kumimoji="1" lang="zh-CN" altLang="en-US" sz="1600" i="1">
                        <a:solidFill>
                          <a:schemeClr val="tx1"/>
                        </a:solidFill>
                        <a:latin typeface="Cambria Math" panose="02040503050406030204" pitchFamily="18" charset="0"/>
                      </a:rPr>
                      <m:t>，</m:t>
                    </m:r>
                  </m:oMath>
                </a14:m>
                <a:r>
                  <a:rPr kumimoji="1" lang="zh-CN" altLang="en-US" sz="1600" dirty="0">
                    <a:solidFill>
                      <a:schemeClr val="tx1"/>
                    </a:solidFill>
                  </a:rPr>
                  <a:t>即</a:t>
                </a:r>
                <a14:m>
                  <m:oMath xmlns:m="http://schemas.openxmlformats.org/officeDocument/2006/math">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b="0" i="1" smtClean="0">
                        <a:solidFill>
                          <a:schemeClr val="tx1"/>
                        </a:solidFill>
                        <a:latin typeface="Cambria Math" panose="02040503050406030204" pitchFamily="18" charset="0"/>
                      </a:rPr>
                      <m:t>&lt;−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𝛼</m:t>
                        </m:r>
                      </m:num>
                      <m:den>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en>
                    </m:f>
                    <m:r>
                      <a:rPr kumimoji="1" lang="en-US" altLang="zh-CN" sz="1600" b="0" i="1" smtClean="0">
                        <a:solidFill>
                          <a:schemeClr val="tx1"/>
                        </a:solidFill>
                        <a:latin typeface="Cambria Math" panose="02040503050406030204" pitchFamily="18" charset="0"/>
                      </a:rPr>
                      <m:t>&lt;0</m:t>
                    </m:r>
                  </m:oMath>
                </a14:m>
                <a:r>
                  <a:rPr kumimoji="1" lang="zh-CN" altLang="en-US" sz="1600" dirty="0">
                    <a:solidFill>
                      <a:schemeClr val="tx1"/>
                    </a:solidFill>
                  </a:rPr>
                  <a:t>，最小值在</a:t>
                </a:r>
                <a14:m>
                  <m:oMath xmlns:m="http://schemas.openxmlformats.org/officeDocument/2006/math">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r>
                      <a:rPr kumimoji="1" lang="en-US" altLang="zh-CN" sz="1600" i="1">
                        <a:solidFill>
                          <a:schemeClr val="tx1"/>
                        </a:solidFill>
                        <a:latin typeface="Cambria Math" panose="02040503050406030204" pitchFamily="18" charset="0"/>
                      </a:rPr>
                      <m:t>=</m:t>
                    </m:r>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i="1">
                        <a:solidFill>
                          <a:schemeClr val="tx1"/>
                        </a:solidFill>
                        <a:latin typeface="Cambria Math" panose="02040503050406030204" pitchFamily="18" charset="0"/>
                      </a:rPr>
                      <m: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𝛼</m:t>
                        </m:r>
                      </m:num>
                      <m:den>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en>
                    </m:f>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𝑠𝑖𝑔𝑛</m:t>
                    </m:r>
                    <m:r>
                      <a:rPr kumimoji="1" lang="en-US" altLang="zh-CN" sz="1600" b="0" i="1" smtClean="0">
                        <a:solidFill>
                          <a:schemeClr val="tx1"/>
                        </a:solidFill>
                        <a:latin typeface="Cambria Math" panose="02040503050406030204" pitchFamily="18" charset="0"/>
                      </a:rPr>
                      <m:t>(</m:t>
                    </m:r>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b="0" i="1" smtClean="0">
                        <a:solidFill>
                          <a:schemeClr val="tx1"/>
                        </a:solidFill>
                        <a:latin typeface="Cambria Math" panose="02040503050406030204" pitchFamily="18" charset="0"/>
                      </a:rPr>
                      <m:t>)(</m:t>
                    </m:r>
                    <m:d>
                      <m:dPr>
                        <m:begChr m:val="|"/>
                        <m:endChr m:val="|"/>
                        <m:ctrlPr>
                          <a:rPr kumimoji="1" lang="en-US" altLang="zh-CN" sz="1600" b="0" i="1" smtClean="0">
                            <a:solidFill>
                              <a:schemeClr val="tx1"/>
                            </a:solidFill>
                            <a:latin typeface="Cambria Math" panose="02040503050406030204" pitchFamily="18" charset="0"/>
                          </a:rPr>
                        </m:ctrlPr>
                      </m:dPr>
                      <m:e>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e>
                    </m:d>
                    <m:r>
                      <a:rPr kumimoji="1" lang="en-US" altLang="zh-CN" sz="1600" b="0" i="1" smtClean="0">
                        <a:solidFill>
                          <a:schemeClr val="tx1"/>
                        </a:solidFill>
                        <a:latin typeface="Cambria Math" panose="02040503050406030204" pitchFamily="18" charset="0"/>
                      </a:rPr>
                      <m:t>−</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𝛼</m:t>
                        </m:r>
                      </m:num>
                      <m:den>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en>
                    </m:f>
                    <m:r>
                      <a:rPr kumimoji="1" lang="en-US" altLang="zh-CN" sz="1600" b="0" i="1" smtClean="0">
                        <a:solidFill>
                          <a:schemeClr val="tx1"/>
                        </a:solidFill>
                        <a:latin typeface="Cambria Math" panose="02040503050406030204" pitchFamily="18" charset="0"/>
                      </a:rPr>
                      <m:t>) </m:t>
                    </m:r>
                  </m:oMath>
                </a14:m>
                <a:r>
                  <a:rPr kumimoji="1" lang="zh-CN" altLang="en-US" sz="1600" dirty="0">
                    <a:solidFill>
                      <a:schemeClr val="tx1"/>
                    </a:solidFill>
                  </a:rPr>
                  <a:t>处取得；</a:t>
                </a:r>
                <a:endParaRPr kumimoji="1" lang="en-US" altLang="zh-CN" sz="1600" dirty="0">
                  <a:solidFill>
                    <a:schemeClr val="tx1"/>
                  </a:solidFill>
                </a:endParaRPr>
              </a:p>
              <a:p>
                <a:pPr marL="0" indent="0">
                  <a:buNone/>
                </a:pPr>
                <a:r>
                  <a:rPr kumimoji="1" lang="zh-CN" altLang="en-US" sz="1600" dirty="0">
                    <a:solidFill>
                      <a:schemeClr val="tx1"/>
                    </a:solidFill>
                  </a:rPr>
                  <a:t>其它情况，最小值在</a:t>
                </a:r>
                <a14:m>
                  <m:oMath xmlns:m="http://schemas.openxmlformats.org/officeDocument/2006/math">
                    <m:sSub>
                      <m:sSubPr>
                        <m:ctrlPr>
                          <a:rPr kumimoji="1" lang="en-US" altLang="zh-CN" sz="1600" i="1" smtClean="0">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Sub>
                    <m:r>
                      <a:rPr kumimoji="1" lang="en-US" altLang="zh-CN" sz="1600" i="1">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0</m:t>
                    </m:r>
                  </m:oMath>
                </a14:m>
                <a:r>
                  <a:rPr kumimoji="1" lang="zh-CN" altLang="en-US" sz="1600" dirty="0">
                    <a:solidFill>
                      <a:schemeClr val="tx1"/>
                    </a:solidFill>
                  </a:rPr>
                  <a:t>处取得。</a:t>
                </a:r>
                <a:endParaRPr kumimoji="1" lang="en-US" altLang="zh-CN" sz="1600" dirty="0">
                  <a:solidFill>
                    <a:schemeClr val="tx1"/>
                  </a:solidFill>
                </a:endParaRPr>
              </a:p>
              <a:p>
                <a:pPr marL="0" indent="0">
                  <a:buNone/>
                </a:pPr>
                <a:r>
                  <a:rPr kumimoji="1" lang="zh-CN" altLang="en-US" sz="1600" dirty="0">
                    <a:solidFill>
                      <a:schemeClr val="tx1"/>
                    </a:solidFill>
                  </a:rPr>
                  <a:t>综上</a:t>
                </a:r>
                <a14:m>
                  <m:oMath xmlns:m="http://schemas.openxmlformats.org/officeDocument/2006/math">
                    <m:r>
                      <a:rPr kumimoji="1" lang="zh-CN" altLang="en-US" sz="1600" i="1" dirty="0">
                        <a:solidFill>
                          <a:schemeClr val="tx1"/>
                        </a:solidFill>
                        <a:latin typeface="Cambria Math" panose="02040503050406030204" pitchFamily="18" charset="0"/>
                      </a:rPr>
                      <m:t>，</m:t>
                    </m:r>
                    <m:sSub>
                      <m:sSubPr>
                        <m:ctrlPr>
                          <a:rPr kumimoji="1" lang="en-US" altLang="zh-CN" sz="1600" b="0" i="1" dirty="0" smtClean="0">
                            <a:solidFill>
                              <a:schemeClr val="tx1"/>
                            </a:solidFill>
                            <a:latin typeface="Cambria Math" panose="02040503050406030204" pitchFamily="18" charset="0"/>
                          </a:rPr>
                        </m:ctrlPr>
                      </m:sSubPr>
                      <m:e>
                        <m:r>
                          <a:rPr kumimoji="1" lang="en-US" altLang="zh-CN" sz="1600" b="0" i="1" dirty="0" smtClean="0">
                            <a:solidFill>
                              <a:schemeClr val="tx1"/>
                            </a:solidFill>
                            <a:latin typeface="Cambria Math" panose="02040503050406030204" pitchFamily="18" charset="0"/>
                          </a:rPr>
                          <m:t>𝑤</m:t>
                        </m:r>
                      </m:e>
                      <m:sub>
                        <m:r>
                          <a:rPr kumimoji="1" lang="en-US" altLang="zh-CN" sz="1600" b="0" i="1" dirty="0" smtClean="0">
                            <a:solidFill>
                              <a:schemeClr val="tx1"/>
                            </a:solidFill>
                            <a:latin typeface="Cambria Math" panose="02040503050406030204" pitchFamily="18" charset="0"/>
                          </a:rPr>
                          <m:t>𝑖</m:t>
                        </m:r>
                      </m:sub>
                    </m:sSub>
                    <m:r>
                      <a:rPr kumimoji="1" lang="en-US" altLang="zh-CN" sz="1600" b="0" i="1" dirty="0" smtClean="0">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𝑠𝑖𝑔𝑛</m:t>
                    </m:r>
                    <m:r>
                      <a:rPr kumimoji="1" lang="en-US" altLang="zh-CN" sz="1600" i="1">
                        <a:solidFill>
                          <a:schemeClr val="tx1"/>
                        </a:solidFill>
                        <a:latin typeface="Cambria Math" panose="02040503050406030204" pitchFamily="18" charset="0"/>
                      </a:rPr>
                      <m:t>(</m:t>
                    </m:r>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i="1">
                        <a:solidFill>
                          <a:schemeClr val="tx1"/>
                        </a:solidFill>
                        <a:latin typeface="Cambria Math" panose="02040503050406030204" pitchFamily="18" charset="0"/>
                      </a:rPr>
                      <m:t>)</m:t>
                    </m:r>
                    <m:func>
                      <m:funcPr>
                        <m:ctrlPr>
                          <a:rPr kumimoji="1" lang="en-US" altLang="zh-CN" sz="1600" i="1">
                            <a:solidFill>
                              <a:schemeClr val="tx1"/>
                            </a:solidFill>
                            <a:latin typeface="Cambria Math" panose="02040503050406030204" pitchFamily="18" charset="0"/>
                          </a:rPr>
                        </m:ctrlPr>
                      </m:funcPr>
                      <m:fName>
                        <m:r>
                          <m:rPr>
                            <m:sty m:val="p"/>
                          </m:rPr>
                          <a:rPr kumimoji="1" lang="en-US" altLang="zh-CN" sz="1600">
                            <a:solidFill>
                              <a:schemeClr val="tx1"/>
                            </a:solidFill>
                            <a:latin typeface="Cambria Math" panose="02040503050406030204" pitchFamily="18" charset="0"/>
                          </a:rPr>
                          <m:t>max</m:t>
                        </m:r>
                      </m:fName>
                      <m:e>
                        <m:d>
                          <m:dPr>
                            <m:begChr m:val="{"/>
                            <m:endChr m:val="}"/>
                            <m:ctrlPr>
                              <a:rPr kumimoji="1" lang="en-US" altLang="zh-CN" sz="1600" i="1">
                                <a:solidFill>
                                  <a:schemeClr val="tx1"/>
                                </a:solidFill>
                                <a:latin typeface="Cambria Math" panose="02040503050406030204" pitchFamily="18" charset="0"/>
                              </a:rPr>
                            </m:ctrlPr>
                          </m:dPr>
                          <m:e>
                            <m:r>
                              <a:rPr kumimoji="1" lang="en-US" altLang="zh-CN" sz="1600" b="0" i="1" smtClean="0">
                                <a:solidFill>
                                  <a:schemeClr val="tx1"/>
                                </a:solidFill>
                                <a:latin typeface="Cambria Math" panose="02040503050406030204" pitchFamily="18" charset="0"/>
                              </a:rPr>
                              <m:t>|</m:t>
                            </m:r>
                            <m:sSubSup>
                              <m:sSubSupPr>
                                <m:ctrlPr>
                                  <a:rPr kumimoji="1" lang="en-US" altLang="zh-CN" sz="1600" i="1">
                                    <a:solidFill>
                                      <a:schemeClr val="tx1"/>
                                    </a:solidFill>
                                    <a:latin typeface="Cambria Math" panose="02040503050406030204" pitchFamily="18" charset="0"/>
                                  </a:rPr>
                                </m:ctrlPr>
                              </m:sSubSupPr>
                              <m:e>
                                <m:r>
                                  <a:rPr kumimoji="1" lang="en-US" altLang="zh-CN" sz="1600" i="1">
                                    <a:solidFill>
                                      <a:schemeClr val="tx1"/>
                                    </a:solidFill>
                                    <a:latin typeface="Cambria Math" panose="02040503050406030204" pitchFamily="18" charset="0"/>
                                  </a:rPr>
                                  <m:t>𝑤</m:t>
                                </m:r>
                              </m:e>
                              <m:sub>
                                <m:r>
                                  <a:rPr kumimoji="1" lang="en-US" altLang="zh-CN" sz="1600" i="1">
                                    <a:solidFill>
                                      <a:schemeClr val="tx1"/>
                                    </a:solidFill>
                                    <a:latin typeface="Cambria Math" panose="02040503050406030204" pitchFamily="18" charset="0"/>
                                  </a:rPr>
                                  <m:t>𝑖</m:t>
                                </m:r>
                              </m:sub>
                              <m:sup>
                                <m:r>
                                  <a:rPr kumimoji="1" lang="en-US" altLang="zh-CN" sz="1600" i="1">
                                    <a:solidFill>
                                      <a:schemeClr val="tx1"/>
                                    </a:solidFill>
                                    <a:latin typeface="Cambria Math" panose="02040503050406030204" pitchFamily="18" charset="0"/>
                                  </a:rPr>
                                  <m:t>∗</m:t>
                                </m:r>
                              </m:sup>
                            </m:sSubSup>
                            <m:r>
                              <a:rPr kumimoji="1" lang="en-US" altLang="zh-CN" sz="1600" b="0" i="1" smtClean="0">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m:t>
                            </m:r>
                            <m:f>
                              <m:fPr>
                                <m:ctrlPr>
                                  <a:rPr kumimoji="1" lang="en-US" altLang="zh-CN" sz="1600" b="0" i="1" smtClean="0">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𝛼</m:t>
                                </m:r>
                              </m:num>
                              <m:den>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𝐻</m:t>
                                    </m:r>
                                  </m:e>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𝑖</m:t>
                                    </m:r>
                                  </m:sub>
                                </m:sSub>
                              </m:den>
                            </m:f>
                            <m:r>
                              <a:rPr kumimoji="1" lang="en-US" altLang="zh-CN" sz="1600" i="1">
                                <a:solidFill>
                                  <a:schemeClr val="tx1"/>
                                </a:solidFill>
                                <a:latin typeface="Cambria Math" panose="02040503050406030204" pitchFamily="18" charset="0"/>
                              </a:rPr>
                              <m:t>, 0</m:t>
                            </m:r>
                          </m:e>
                        </m:d>
                      </m:e>
                    </m:func>
                  </m:oMath>
                </a14:m>
                <a:endParaRPr kumimoji="1" lang="en-US" altLang="zh-CN" sz="1600" b="0" dirty="0">
                  <a:solidFill>
                    <a:schemeClr val="tx1"/>
                  </a:solidFil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92279" y="1409350"/>
                <a:ext cx="8959442" cy="5105750"/>
              </a:xfrm>
              <a:blipFill>
                <a:blip r:embed="rId2"/>
                <a:stretch>
                  <a:fillRect l="-340"/>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7.1.6 </a:t>
            </a:r>
            <a:r>
              <a:rPr lang="en-US" altLang="zh-CN" sz="3600" dirty="0">
                <a:solidFill>
                  <a:schemeClr val="bg1"/>
                </a:solidFill>
                <a:latin typeface="黑体"/>
                <a:ea typeface="黑体"/>
                <a:cs typeface="黑体"/>
              </a:rPr>
              <a:t>L</a:t>
            </a:r>
            <a:r>
              <a:rPr lang="en-US" altLang="zh-CN" sz="3600" baseline="30000" dirty="0">
                <a:solidFill>
                  <a:schemeClr val="bg1"/>
                </a:solidFill>
                <a:latin typeface="黑体"/>
                <a:ea typeface="黑体"/>
                <a:cs typeface="黑体"/>
              </a:rPr>
              <a:t>1</a:t>
            </a:r>
            <a:r>
              <a:rPr lang="zh-CN" altLang="en-US" sz="3600" dirty="0">
                <a:solidFill>
                  <a:schemeClr val="bg1"/>
                </a:solidFill>
                <a:latin typeface="黑体"/>
                <a:ea typeface="黑体"/>
                <a:cs typeface="黑体"/>
              </a:rPr>
              <a:t>参数正则化解析解</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134649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73364" y="1409350"/>
                <a:ext cx="8301181" cy="492853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800" b="0" i="1" dirty="0" smtClean="0">
                              <a:solidFill>
                                <a:schemeClr val="tx1"/>
                              </a:solidFill>
                              <a:latin typeface="Cambria Math" panose="02040503050406030204" pitchFamily="18" charset="0"/>
                            </a:rPr>
                          </m:ctrlPr>
                        </m:sSubPr>
                        <m:e>
                          <m:r>
                            <a:rPr kumimoji="1" lang="en-US" altLang="zh-CN" sz="1800" b="0" i="1" dirty="0" smtClean="0">
                              <a:solidFill>
                                <a:schemeClr val="tx1"/>
                              </a:solidFill>
                              <a:latin typeface="Cambria Math" panose="02040503050406030204" pitchFamily="18" charset="0"/>
                            </a:rPr>
                            <m:t>𝑤</m:t>
                          </m:r>
                        </m:e>
                        <m:sub>
                          <m:r>
                            <a:rPr kumimoji="1" lang="en-US" altLang="zh-CN" sz="1800" b="0" i="1" dirty="0" smtClean="0">
                              <a:solidFill>
                                <a:schemeClr val="tx1"/>
                              </a:solidFill>
                              <a:latin typeface="Cambria Math" panose="02040503050406030204" pitchFamily="18" charset="0"/>
                            </a:rPr>
                            <m:t>𝑖</m:t>
                          </m:r>
                        </m:sub>
                      </m:sSub>
                      <m:r>
                        <a:rPr kumimoji="1" lang="en-US" altLang="zh-CN" sz="1800" b="0" i="1" dirty="0" smtClean="0">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𝑠𝑖𝑔𝑛</m:t>
                      </m:r>
                      <m:r>
                        <a:rPr kumimoji="1" lang="en-US" altLang="zh-CN" sz="1800" i="1">
                          <a:solidFill>
                            <a:schemeClr val="tx1"/>
                          </a:solidFill>
                          <a:latin typeface="Cambria Math" panose="02040503050406030204" pitchFamily="18" charset="0"/>
                        </a:rPr>
                        <m:t>(</m:t>
                      </m:r>
                      <m:sSubSup>
                        <m:sSubSupPr>
                          <m:ctrlPr>
                            <a:rPr kumimoji="1" lang="en-US" altLang="zh-CN" sz="1800" i="1">
                              <a:solidFill>
                                <a:schemeClr val="tx1"/>
                              </a:solidFill>
                              <a:latin typeface="Cambria Math" panose="02040503050406030204" pitchFamily="18" charset="0"/>
                            </a:rPr>
                          </m:ctrlPr>
                        </m:sSubSupPr>
                        <m:e>
                          <m:r>
                            <a:rPr kumimoji="1" lang="en-US" altLang="zh-CN" sz="1800" i="1">
                              <a:solidFill>
                                <a:schemeClr val="tx1"/>
                              </a:solidFill>
                              <a:latin typeface="Cambria Math" panose="02040503050406030204" pitchFamily="18" charset="0"/>
                            </a:rPr>
                            <m:t>𝑤</m:t>
                          </m:r>
                        </m:e>
                        <m:sub>
                          <m:r>
                            <a:rPr kumimoji="1" lang="en-US" altLang="zh-CN" sz="1800" i="1">
                              <a:solidFill>
                                <a:schemeClr val="tx1"/>
                              </a:solidFill>
                              <a:latin typeface="Cambria Math" panose="02040503050406030204" pitchFamily="18" charset="0"/>
                            </a:rPr>
                            <m:t>𝑖</m:t>
                          </m:r>
                        </m:sub>
                        <m:sup>
                          <m:r>
                            <a:rPr kumimoji="1" lang="en-US" altLang="zh-CN" sz="1800" i="1">
                              <a:solidFill>
                                <a:schemeClr val="tx1"/>
                              </a:solidFill>
                              <a:latin typeface="Cambria Math" panose="02040503050406030204" pitchFamily="18" charset="0"/>
                            </a:rPr>
                            <m:t>∗</m:t>
                          </m:r>
                        </m:sup>
                      </m:sSubSup>
                      <m:r>
                        <a:rPr kumimoji="1" lang="en-US" altLang="zh-CN" sz="1800" i="1">
                          <a:solidFill>
                            <a:schemeClr val="tx1"/>
                          </a:solidFill>
                          <a:latin typeface="Cambria Math" panose="02040503050406030204" pitchFamily="18" charset="0"/>
                        </a:rPr>
                        <m:t>)</m:t>
                      </m:r>
                      <m:func>
                        <m:funcPr>
                          <m:ctrlPr>
                            <a:rPr kumimoji="1" lang="en-US" altLang="zh-CN" sz="1800" i="1">
                              <a:solidFill>
                                <a:schemeClr val="tx1"/>
                              </a:solidFill>
                              <a:latin typeface="Cambria Math" panose="02040503050406030204" pitchFamily="18" charset="0"/>
                            </a:rPr>
                          </m:ctrlPr>
                        </m:funcPr>
                        <m:fName>
                          <m:r>
                            <m:rPr>
                              <m:sty m:val="p"/>
                            </m:rPr>
                            <a:rPr kumimoji="1" lang="en-US" altLang="zh-CN" sz="1800">
                              <a:solidFill>
                                <a:schemeClr val="tx1"/>
                              </a:solidFill>
                              <a:latin typeface="Cambria Math" panose="02040503050406030204" pitchFamily="18" charset="0"/>
                            </a:rPr>
                            <m:t>max</m:t>
                          </m:r>
                        </m:fName>
                        <m:e>
                          <m:d>
                            <m:dPr>
                              <m:begChr m:val="{"/>
                              <m:endChr m:val="}"/>
                              <m:ctrlPr>
                                <a:rPr kumimoji="1" lang="en-US" altLang="zh-CN" sz="1800" i="1">
                                  <a:solidFill>
                                    <a:schemeClr val="tx1"/>
                                  </a:solidFill>
                                  <a:latin typeface="Cambria Math" panose="02040503050406030204" pitchFamily="18" charset="0"/>
                                </a:rPr>
                              </m:ctrlPr>
                            </m:dPr>
                            <m:e>
                              <m:r>
                                <a:rPr kumimoji="1" lang="en-US" altLang="zh-CN" sz="1800" b="0" i="1" smtClean="0">
                                  <a:solidFill>
                                    <a:schemeClr val="tx1"/>
                                  </a:solidFill>
                                  <a:latin typeface="Cambria Math" panose="02040503050406030204" pitchFamily="18" charset="0"/>
                                </a:rPr>
                                <m:t>|</m:t>
                              </m:r>
                              <m:sSubSup>
                                <m:sSubSupPr>
                                  <m:ctrlPr>
                                    <a:rPr kumimoji="1" lang="en-US" altLang="zh-CN" sz="1800" i="1">
                                      <a:solidFill>
                                        <a:schemeClr val="tx1"/>
                                      </a:solidFill>
                                      <a:latin typeface="Cambria Math" panose="02040503050406030204" pitchFamily="18" charset="0"/>
                                    </a:rPr>
                                  </m:ctrlPr>
                                </m:sSubSupPr>
                                <m:e>
                                  <m:r>
                                    <a:rPr kumimoji="1" lang="en-US" altLang="zh-CN" sz="1800" i="1">
                                      <a:solidFill>
                                        <a:schemeClr val="tx1"/>
                                      </a:solidFill>
                                      <a:latin typeface="Cambria Math" panose="02040503050406030204" pitchFamily="18" charset="0"/>
                                    </a:rPr>
                                    <m:t>𝑤</m:t>
                                  </m:r>
                                </m:e>
                                <m:sub>
                                  <m:r>
                                    <a:rPr kumimoji="1" lang="en-US" altLang="zh-CN" sz="1800" i="1">
                                      <a:solidFill>
                                        <a:schemeClr val="tx1"/>
                                      </a:solidFill>
                                      <a:latin typeface="Cambria Math" panose="02040503050406030204" pitchFamily="18" charset="0"/>
                                    </a:rPr>
                                    <m:t>𝑖</m:t>
                                  </m:r>
                                </m:sub>
                                <m:sup>
                                  <m:r>
                                    <a:rPr kumimoji="1" lang="en-US" altLang="zh-CN" sz="1800" i="1">
                                      <a:solidFill>
                                        <a:schemeClr val="tx1"/>
                                      </a:solidFill>
                                      <a:latin typeface="Cambria Math" panose="02040503050406030204" pitchFamily="18" charset="0"/>
                                    </a:rPr>
                                    <m:t>∗</m:t>
                                  </m:r>
                                </m:sup>
                              </m:sSubSup>
                              <m:r>
                                <a:rPr kumimoji="1" lang="en-US" altLang="zh-CN" sz="1800" b="0" i="1" smtClean="0">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m:t>
                              </m:r>
                              <m:f>
                                <m:fPr>
                                  <m:ctrlPr>
                                    <a:rPr kumimoji="1" lang="en-US" altLang="zh-CN" sz="1800" b="0" i="1" smtClean="0">
                                      <a:solidFill>
                                        <a:schemeClr val="tx1"/>
                                      </a:solidFill>
                                      <a:latin typeface="Cambria Math" panose="02040503050406030204" pitchFamily="18" charset="0"/>
                                    </a:rPr>
                                  </m:ctrlPr>
                                </m:fPr>
                                <m:num>
                                  <m:r>
                                    <a:rPr kumimoji="1" lang="en-US" altLang="zh-CN" sz="1800" i="1">
                                      <a:solidFill>
                                        <a:schemeClr val="tx1"/>
                                      </a:solidFill>
                                      <a:latin typeface="Cambria Math" panose="02040503050406030204" pitchFamily="18" charset="0"/>
                                    </a:rPr>
                                    <m:t>𝛼</m:t>
                                  </m:r>
                                </m:num>
                                <m:den>
                                  <m:sSub>
                                    <m:sSubPr>
                                      <m:ctrlPr>
                                        <a:rPr kumimoji="1" lang="en-US" altLang="zh-CN" sz="1800" i="1">
                                          <a:solidFill>
                                            <a:schemeClr val="tx1"/>
                                          </a:solidFill>
                                          <a:latin typeface="Cambria Math" panose="02040503050406030204" pitchFamily="18" charset="0"/>
                                        </a:rPr>
                                      </m:ctrlPr>
                                    </m:sSubPr>
                                    <m:e>
                                      <m:r>
                                        <a:rPr kumimoji="1" lang="en-US" altLang="zh-CN" sz="1800" i="1">
                                          <a:solidFill>
                                            <a:schemeClr val="tx1"/>
                                          </a:solidFill>
                                          <a:latin typeface="Cambria Math" panose="02040503050406030204" pitchFamily="18" charset="0"/>
                                        </a:rPr>
                                        <m:t>𝐻</m:t>
                                      </m:r>
                                    </m:e>
                                    <m:sub>
                                      <m:r>
                                        <a:rPr kumimoji="1" lang="en-US" altLang="zh-CN" sz="1800" i="1">
                                          <a:solidFill>
                                            <a:schemeClr val="tx1"/>
                                          </a:solidFill>
                                          <a:latin typeface="Cambria Math" panose="02040503050406030204" pitchFamily="18" charset="0"/>
                                        </a:rPr>
                                        <m:t>𝑖</m:t>
                                      </m:r>
                                      <m:r>
                                        <a:rPr kumimoji="1" lang="en-US" altLang="zh-CN" sz="1800" i="1">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𝑖</m:t>
                                      </m:r>
                                    </m:sub>
                                  </m:sSub>
                                </m:den>
                              </m:f>
                              <m:r>
                                <a:rPr kumimoji="1" lang="en-US" altLang="zh-CN" sz="1800" i="1">
                                  <a:solidFill>
                                    <a:schemeClr val="tx1"/>
                                  </a:solidFill>
                                  <a:latin typeface="Cambria Math" panose="02040503050406030204" pitchFamily="18" charset="0"/>
                                </a:rPr>
                                <m:t>, 0</m:t>
                              </m:r>
                            </m:e>
                          </m:d>
                        </m:e>
                      </m:func>
                    </m:oMath>
                  </m:oMathPara>
                </a14:m>
                <a:endParaRPr kumimoji="1" lang="en-US" altLang="zh-CN" sz="1800" b="0" dirty="0">
                  <a:solidFill>
                    <a:schemeClr val="tx1"/>
                  </a:solidFill>
                </a:endParaRPr>
              </a:p>
              <a:p>
                <a:pPr marL="0" indent="0">
                  <a:buNone/>
                </a:pPr>
                <a:r>
                  <a:rPr kumimoji="1" lang="zh-CN" altLang="en-US" sz="1800" dirty="0">
                    <a:solidFill>
                      <a:schemeClr val="tx1"/>
                    </a:solidFill>
                  </a:rPr>
                  <a:t>考虑</a:t>
                </a:r>
                <a14:m>
                  <m:oMath xmlns:m="http://schemas.openxmlformats.org/officeDocument/2006/math">
                    <m:sSubSup>
                      <m:sSubSupPr>
                        <m:ctrlPr>
                          <a:rPr kumimoji="1" lang="en-US" altLang="zh-CN" sz="1800" i="1" smtClean="0">
                            <a:solidFill>
                              <a:schemeClr val="tx1"/>
                            </a:solidFill>
                            <a:latin typeface="Cambria Math" panose="02040503050406030204" pitchFamily="18" charset="0"/>
                          </a:rPr>
                        </m:ctrlPr>
                      </m:sSubSupPr>
                      <m:e>
                        <m:r>
                          <a:rPr kumimoji="1" lang="en-US" altLang="zh-CN" sz="1800" i="1">
                            <a:solidFill>
                              <a:schemeClr val="tx1"/>
                            </a:solidFill>
                            <a:latin typeface="Cambria Math" panose="02040503050406030204" pitchFamily="18" charset="0"/>
                          </a:rPr>
                          <m:t>𝑤</m:t>
                        </m:r>
                      </m:e>
                      <m:sub>
                        <m:r>
                          <a:rPr kumimoji="1" lang="en-US" altLang="zh-CN" sz="1800" i="1">
                            <a:solidFill>
                              <a:schemeClr val="tx1"/>
                            </a:solidFill>
                            <a:latin typeface="Cambria Math" panose="02040503050406030204" pitchFamily="18" charset="0"/>
                          </a:rPr>
                          <m:t>𝑖</m:t>
                        </m:r>
                      </m:sub>
                      <m:sup>
                        <m:r>
                          <a:rPr kumimoji="1" lang="en-US" altLang="zh-CN" sz="1800" i="1">
                            <a:solidFill>
                              <a:schemeClr val="tx1"/>
                            </a:solidFill>
                            <a:latin typeface="Cambria Math" panose="02040503050406030204" pitchFamily="18" charset="0"/>
                          </a:rPr>
                          <m:t>∗</m:t>
                        </m:r>
                      </m:sup>
                    </m:sSubSup>
                    <m:r>
                      <a:rPr kumimoji="1" lang="en-US" altLang="zh-CN" sz="1800" b="0" i="1" smtClean="0">
                        <a:solidFill>
                          <a:schemeClr val="tx1"/>
                        </a:solidFill>
                        <a:latin typeface="Cambria Math" panose="02040503050406030204" pitchFamily="18" charset="0"/>
                      </a:rPr>
                      <m:t>&gt;0</m:t>
                    </m:r>
                  </m:oMath>
                </a14:m>
                <a:r>
                  <a:rPr kumimoji="1" lang="zh-CN" altLang="en-US" sz="1800" dirty="0">
                    <a:solidFill>
                      <a:schemeClr val="tx1"/>
                    </a:solidFill>
                  </a:rPr>
                  <a:t>的情形，分以下两种情况</a:t>
                </a:r>
                <a:endParaRPr kumimoji="1" lang="en-US" altLang="zh-CN" sz="1800" dirty="0">
                  <a:solidFill>
                    <a:schemeClr val="tx1"/>
                  </a:solidFill>
                </a:endParaRPr>
              </a:p>
              <a:p>
                <a:pPr marL="342900" indent="-342900">
                  <a:buAutoNum type="arabicPeriod"/>
                </a:pPr>
                <a14:m>
                  <m:oMath xmlns:m="http://schemas.openxmlformats.org/officeDocument/2006/math">
                    <m:sSubSup>
                      <m:sSubSupPr>
                        <m:ctrlPr>
                          <a:rPr kumimoji="1" lang="en-US" altLang="zh-CN" sz="1800" i="1" smtClean="0">
                            <a:solidFill>
                              <a:schemeClr val="tx1"/>
                            </a:solidFill>
                            <a:latin typeface="Cambria Math" panose="02040503050406030204" pitchFamily="18" charset="0"/>
                          </a:rPr>
                        </m:ctrlPr>
                      </m:sSubSupPr>
                      <m:e>
                        <m:r>
                          <a:rPr kumimoji="1" lang="en-US" altLang="zh-CN" sz="1800" i="1">
                            <a:solidFill>
                              <a:schemeClr val="tx1"/>
                            </a:solidFill>
                            <a:latin typeface="Cambria Math" panose="02040503050406030204" pitchFamily="18" charset="0"/>
                          </a:rPr>
                          <m:t>𝑤</m:t>
                        </m:r>
                      </m:e>
                      <m:sub>
                        <m:r>
                          <a:rPr kumimoji="1" lang="en-US" altLang="zh-CN" sz="1800" i="1">
                            <a:solidFill>
                              <a:schemeClr val="tx1"/>
                            </a:solidFill>
                            <a:latin typeface="Cambria Math" panose="02040503050406030204" pitchFamily="18" charset="0"/>
                          </a:rPr>
                          <m:t>𝑖</m:t>
                        </m:r>
                      </m:sub>
                      <m:sup>
                        <m:r>
                          <a:rPr kumimoji="1" lang="en-US" altLang="zh-CN" sz="1800" i="1">
                            <a:solidFill>
                              <a:schemeClr val="tx1"/>
                            </a:solidFill>
                            <a:latin typeface="Cambria Math" panose="02040503050406030204" pitchFamily="18" charset="0"/>
                          </a:rPr>
                          <m:t>∗</m:t>
                        </m:r>
                      </m:sup>
                    </m:sSubSup>
                    <m:r>
                      <a:rPr kumimoji="1" lang="en-US" altLang="zh-CN" sz="1800" b="0" i="1" smtClean="0">
                        <a:solidFill>
                          <a:schemeClr val="tx1"/>
                        </a:solidFill>
                        <a:latin typeface="Cambria Math" panose="02040503050406030204" pitchFamily="18" charset="0"/>
                      </a:rPr>
                      <m:t>≤</m:t>
                    </m:r>
                    <m:f>
                      <m:fPr>
                        <m:ctrlPr>
                          <a:rPr kumimoji="1" lang="en-US" altLang="zh-CN" sz="1800" i="1">
                            <a:solidFill>
                              <a:schemeClr val="tx1"/>
                            </a:solidFill>
                            <a:latin typeface="Cambria Math" panose="02040503050406030204" pitchFamily="18" charset="0"/>
                          </a:rPr>
                        </m:ctrlPr>
                      </m:fPr>
                      <m:num>
                        <m:r>
                          <a:rPr kumimoji="1" lang="en-US" altLang="zh-CN" sz="1800" i="1">
                            <a:solidFill>
                              <a:schemeClr val="tx1"/>
                            </a:solidFill>
                            <a:latin typeface="Cambria Math" panose="02040503050406030204" pitchFamily="18" charset="0"/>
                          </a:rPr>
                          <m:t>𝛼</m:t>
                        </m:r>
                      </m:num>
                      <m:den>
                        <m:sSub>
                          <m:sSubPr>
                            <m:ctrlPr>
                              <a:rPr kumimoji="1" lang="en-US" altLang="zh-CN" sz="1800" i="1">
                                <a:solidFill>
                                  <a:schemeClr val="tx1"/>
                                </a:solidFill>
                                <a:latin typeface="Cambria Math" panose="02040503050406030204" pitchFamily="18" charset="0"/>
                              </a:rPr>
                            </m:ctrlPr>
                          </m:sSubPr>
                          <m:e>
                            <m:r>
                              <a:rPr kumimoji="1" lang="en-US" altLang="zh-CN" sz="1800" i="1">
                                <a:solidFill>
                                  <a:schemeClr val="tx1"/>
                                </a:solidFill>
                                <a:latin typeface="Cambria Math" panose="02040503050406030204" pitchFamily="18" charset="0"/>
                              </a:rPr>
                              <m:t>𝐻</m:t>
                            </m:r>
                          </m:e>
                          <m:sub>
                            <m:r>
                              <a:rPr kumimoji="1" lang="en-US" altLang="zh-CN" sz="1800" i="1">
                                <a:solidFill>
                                  <a:schemeClr val="tx1"/>
                                </a:solidFill>
                                <a:latin typeface="Cambria Math" panose="02040503050406030204" pitchFamily="18" charset="0"/>
                              </a:rPr>
                              <m:t>𝑖</m:t>
                            </m:r>
                            <m:r>
                              <a:rPr kumimoji="1" lang="en-US" altLang="zh-CN" sz="1800" i="1">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𝑖</m:t>
                            </m:r>
                          </m:sub>
                        </m:sSub>
                      </m:den>
                    </m:f>
                  </m:oMath>
                </a14:m>
                <a:r>
                  <a:rPr kumimoji="1" lang="zh-CN" altLang="en-US" sz="1800" dirty="0">
                    <a:solidFill>
                      <a:schemeClr val="tx1"/>
                    </a:solidFill>
                  </a:rPr>
                  <a:t>时，</a:t>
                </a:r>
                <a14:m>
                  <m:oMath xmlns:m="http://schemas.openxmlformats.org/officeDocument/2006/math">
                    <m:sSub>
                      <m:sSubPr>
                        <m:ctrlPr>
                          <a:rPr kumimoji="1" lang="en-US" altLang="zh-CN" sz="1800" b="0" i="1" smtClean="0">
                            <a:solidFill>
                              <a:schemeClr val="tx1"/>
                            </a:solidFill>
                            <a:latin typeface="Cambria Math" panose="02040503050406030204" pitchFamily="18" charset="0"/>
                          </a:rPr>
                        </m:ctrlPr>
                      </m:sSubPr>
                      <m:e>
                        <m:r>
                          <a:rPr kumimoji="1" lang="en-US" altLang="zh-CN" sz="1800" b="0" i="1" smtClean="0">
                            <a:solidFill>
                              <a:schemeClr val="tx1"/>
                            </a:solidFill>
                            <a:latin typeface="Cambria Math" panose="02040503050406030204" pitchFamily="18" charset="0"/>
                          </a:rPr>
                          <m:t>𝑤</m:t>
                        </m:r>
                      </m:e>
                      <m:sub>
                        <m:r>
                          <a:rPr kumimoji="1" lang="en-US" altLang="zh-CN" sz="1800" b="0" i="1" smtClean="0">
                            <a:solidFill>
                              <a:schemeClr val="tx1"/>
                            </a:solidFill>
                            <a:latin typeface="Cambria Math" panose="02040503050406030204" pitchFamily="18" charset="0"/>
                          </a:rPr>
                          <m:t>𝑖</m:t>
                        </m:r>
                      </m:sub>
                    </m:sSub>
                    <m:r>
                      <a:rPr kumimoji="1" lang="en-US" altLang="zh-CN" sz="1800" b="0" i="1" smtClean="0">
                        <a:solidFill>
                          <a:schemeClr val="tx1"/>
                        </a:solidFill>
                        <a:latin typeface="Cambria Math" panose="02040503050406030204" pitchFamily="18" charset="0"/>
                      </a:rPr>
                      <m:t>=0</m:t>
                    </m:r>
                  </m:oMath>
                </a14:m>
                <a:endParaRPr kumimoji="1" lang="en-US" altLang="zh-CN" sz="1800" dirty="0">
                  <a:solidFill>
                    <a:schemeClr val="tx1"/>
                  </a:solidFill>
                </a:endParaRPr>
              </a:p>
              <a:p>
                <a:pPr marL="342900" indent="-342900">
                  <a:buFont typeface="Wingdings 2" pitchFamily="18" charset="2"/>
                  <a:buAutoNum type="arabicPeriod"/>
                </a:pPr>
                <a14:m>
                  <m:oMath xmlns:m="http://schemas.openxmlformats.org/officeDocument/2006/math">
                    <m:sSubSup>
                      <m:sSubSupPr>
                        <m:ctrlPr>
                          <a:rPr kumimoji="1" lang="en-US" altLang="zh-CN" sz="1800" i="1" smtClean="0">
                            <a:solidFill>
                              <a:schemeClr val="tx1"/>
                            </a:solidFill>
                            <a:latin typeface="Cambria Math" panose="02040503050406030204" pitchFamily="18" charset="0"/>
                          </a:rPr>
                        </m:ctrlPr>
                      </m:sSubSupPr>
                      <m:e>
                        <m:r>
                          <a:rPr kumimoji="1" lang="en-US" altLang="zh-CN" sz="1800" i="1">
                            <a:solidFill>
                              <a:schemeClr val="tx1"/>
                            </a:solidFill>
                            <a:latin typeface="Cambria Math" panose="02040503050406030204" pitchFamily="18" charset="0"/>
                          </a:rPr>
                          <m:t>𝑤</m:t>
                        </m:r>
                      </m:e>
                      <m:sub>
                        <m:r>
                          <a:rPr kumimoji="1" lang="en-US" altLang="zh-CN" sz="1800" i="1">
                            <a:solidFill>
                              <a:schemeClr val="tx1"/>
                            </a:solidFill>
                            <a:latin typeface="Cambria Math" panose="02040503050406030204" pitchFamily="18" charset="0"/>
                          </a:rPr>
                          <m:t>𝑖</m:t>
                        </m:r>
                      </m:sub>
                      <m:sup>
                        <m:r>
                          <a:rPr kumimoji="1" lang="en-US" altLang="zh-CN" sz="1800" i="1">
                            <a:solidFill>
                              <a:schemeClr val="tx1"/>
                            </a:solidFill>
                            <a:latin typeface="Cambria Math" panose="02040503050406030204" pitchFamily="18" charset="0"/>
                          </a:rPr>
                          <m:t>∗</m:t>
                        </m:r>
                      </m:sup>
                    </m:sSubSup>
                    <m:r>
                      <a:rPr kumimoji="1" lang="en-US" altLang="zh-CN" sz="1800" b="0" i="1" smtClean="0">
                        <a:solidFill>
                          <a:schemeClr val="tx1"/>
                        </a:solidFill>
                        <a:latin typeface="Cambria Math" panose="02040503050406030204" pitchFamily="18" charset="0"/>
                      </a:rPr>
                      <m:t>&gt;</m:t>
                    </m:r>
                    <m:f>
                      <m:fPr>
                        <m:ctrlPr>
                          <a:rPr kumimoji="1" lang="en-US" altLang="zh-CN" sz="1800" i="1">
                            <a:solidFill>
                              <a:schemeClr val="tx1"/>
                            </a:solidFill>
                            <a:latin typeface="Cambria Math" panose="02040503050406030204" pitchFamily="18" charset="0"/>
                          </a:rPr>
                        </m:ctrlPr>
                      </m:fPr>
                      <m:num>
                        <m:r>
                          <a:rPr kumimoji="1" lang="en-US" altLang="zh-CN" sz="1800" i="1">
                            <a:solidFill>
                              <a:schemeClr val="tx1"/>
                            </a:solidFill>
                            <a:latin typeface="Cambria Math" panose="02040503050406030204" pitchFamily="18" charset="0"/>
                          </a:rPr>
                          <m:t>𝛼</m:t>
                        </m:r>
                      </m:num>
                      <m:den>
                        <m:sSub>
                          <m:sSubPr>
                            <m:ctrlPr>
                              <a:rPr kumimoji="1" lang="en-US" altLang="zh-CN" sz="1800" i="1">
                                <a:solidFill>
                                  <a:schemeClr val="tx1"/>
                                </a:solidFill>
                                <a:latin typeface="Cambria Math" panose="02040503050406030204" pitchFamily="18" charset="0"/>
                              </a:rPr>
                            </m:ctrlPr>
                          </m:sSubPr>
                          <m:e>
                            <m:r>
                              <a:rPr kumimoji="1" lang="en-US" altLang="zh-CN" sz="1800" i="1">
                                <a:solidFill>
                                  <a:schemeClr val="tx1"/>
                                </a:solidFill>
                                <a:latin typeface="Cambria Math" panose="02040503050406030204" pitchFamily="18" charset="0"/>
                              </a:rPr>
                              <m:t>𝐻</m:t>
                            </m:r>
                          </m:e>
                          <m:sub>
                            <m:r>
                              <a:rPr kumimoji="1" lang="en-US" altLang="zh-CN" sz="1800" i="1">
                                <a:solidFill>
                                  <a:schemeClr val="tx1"/>
                                </a:solidFill>
                                <a:latin typeface="Cambria Math" panose="02040503050406030204" pitchFamily="18" charset="0"/>
                              </a:rPr>
                              <m:t>𝑖</m:t>
                            </m:r>
                            <m:r>
                              <a:rPr kumimoji="1" lang="en-US" altLang="zh-CN" sz="1800" i="1">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𝑖</m:t>
                            </m:r>
                          </m:sub>
                        </m:sSub>
                      </m:den>
                    </m:f>
                  </m:oMath>
                </a14:m>
                <a:r>
                  <a:rPr kumimoji="1" lang="zh-CN" altLang="en-US" sz="1800" dirty="0">
                    <a:solidFill>
                      <a:schemeClr val="tx1"/>
                    </a:solidFill>
                  </a:rPr>
                  <a:t>时，</a:t>
                </a:r>
                <a14:m>
                  <m:oMath xmlns:m="http://schemas.openxmlformats.org/officeDocument/2006/math">
                    <m:sSub>
                      <m:sSubPr>
                        <m:ctrlPr>
                          <a:rPr kumimoji="1" lang="en-US" altLang="zh-CN" sz="1800" b="0" i="1" smtClean="0">
                            <a:solidFill>
                              <a:schemeClr val="tx1"/>
                            </a:solidFill>
                            <a:latin typeface="Cambria Math" panose="02040503050406030204" pitchFamily="18" charset="0"/>
                          </a:rPr>
                        </m:ctrlPr>
                      </m:sSubPr>
                      <m:e>
                        <m:r>
                          <a:rPr kumimoji="1" lang="en-US" altLang="zh-CN" sz="1800" b="0" i="1" smtClean="0">
                            <a:solidFill>
                              <a:schemeClr val="tx1"/>
                            </a:solidFill>
                            <a:latin typeface="Cambria Math" panose="02040503050406030204" pitchFamily="18" charset="0"/>
                          </a:rPr>
                          <m:t>𝑤</m:t>
                        </m:r>
                      </m:e>
                      <m:sub>
                        <m:r>
                          <a:rPr kumimoji="1" lang="en-US" altLang="zh-CN" sz="1800" b="0" i="1" smtClean="0">
                            <a:solidFill>
                              <a:schemeClr val="tx1"/>
                            </a:solidFill>
                            <a:latin typeface="Cambria Math" panose="02040503050406030204" pitchFamily="18" charset="0"/>
                          </a:rPr>
                          <m:t>𝑖</m:t>
                        </m:r>
                      </m:sub>
                    </m:sSub>
                    <m:r>
                      <a:rPr kumimoji="1" lang="en-US" altLang="zh-CN" sz="1800" b="0" i="1" smtClean="0">
                        <a:solidFill>
                          <a:schemeClr val="tx1"/>
                        </a:solidFill>
                        <a:latin typeface="Cambria Math" panose="02040503050406030204" pitchFamily="18" charset="0"/>
                      </a:rPr>
                      <m:t>=</m:t>
                    </m:r>
                    <m:sSubSup>
                      <m:sSubSupPr>
                        <m:ctrlPr>
                          <a:rPr kumimoji="1" lang="en-US" altLang="zh-CN" sz="1800" b="0" i="1" smtClean="0">
                            <a:solidFill>
                              <a:schemeClr val="tx1"/>
                            </a:solidFill>
                            <a:latin typeface="Cambria Math" panose="02040503050406030204" pitchFamily="18" charset="0"/>
                          </a:rPr>
                        </m:ctrlPr>
                      </m:sSubSupPr>
                      <m:e>
                        <m:r>
                          <a:rPr kumimoji="1" lang="en-US" altLang="zh-CN" sz="1800" b="0" i="1" smtClean="0">
                            <a:solidFill>
                              <a:schemeClr val="tx1"/>
                            </a:solidFill>
                            <a:latin typeface="Cambria Math" panose="02040503050406030204" pitchFamily="18" charset="0"/>
                          </a:rPr>
                          <m:t>𝑤</m:t>
                        </m:r>
                      </m:e>
                      <m:sub>
                        <m:r>
                          <a:rPr kumimoji="1" lang="en-US" altLang="zh-CN" sz="1800" b="0" i="1" smtClean="0">
                            <a:solidFill>
                              <a:schemeClr val="tx1"/>
                            </a:solidFill>
                            <a:latin typeface="Cambria Math" panose="02040503050406030204" pitchFamily="18" charset="0"/>
                          </a:rPr>
                          <m:t>𝑖</m:t>
                        </m:r>
                      </m:sub>
                      <m:sup>
                        <m:r>
                          <a:rPr kumimoji="1" lang="en-US" altLang="zh-CN" sz="1800" b="0" i="1" smtClean="0">
                            <a:solidFill>
                              <a:schemeClr val="tx1"/>
                            </a:solidFill>
                            <a:latin typeface="Cambria Math" panose="02040503050406030204" pitchFamily="18" charset="0"/>
                          </a:rPr>
                          <m:t>∗</m:t>
                        </m:r>
                      </m:sup>
                    </m:sSubSup>
                    <m:r>
                      <a:rPr kumimoji="1" lang="en-US" altLang="zh-CN" sz="1800" b="0" i="1" smtClean="0">
                        <a:solidFill>
                          <a:schemeClr val="tx1"/>
                        </a:solidFill>
                        <a:latin typeface="Cambria Math" panose="02040503050406030204" pitchFamily="18" charset="0"/>
                      </a:rPr>
                      <m:t>−</m:t>
                    </m:r>
                    <m:f>
                      <m:fPr>
                        <m:ctrlPr>
                          <a:rPr kumimoji="1" lang="en-US" altLang="zh-CN" sz="1800" i="1">
                            <a:solidFill>
                              <a:schemeClr val="tx1"/>
                            </a:solidFill>
                            <a:latin typeface="Cambria Math" panose="02040503050406030204" pitchFamily="18" charset="0"/>
                          </a:rPr>
                        </m:ctrlPr>
                      </m:fPr>
                      <m:num>
                        <m:r>
                          <a:rPr kumimoji="1" lang="en-US" altLang="zh-CN" sz="1800" i="1">
                            <a:solidFill>
                              <a:schemeClr val="tx1"/>
                            </a:solidFill>
                            <a:latin typeface="Cambria Math" panose="02040503050406030204" pitchFamily="18" charset="0"/>
                          </a:rPr>
                          <m:t>𝛼</m:t>
                        </m:r>
                      </m:num>
                      <m:den>
                        <m:sSub>
                          <m:sSubPr>
                            <m:ctrlPr>
                              <a:rPr kumimoji="1" lang="en-US" altLang="zh-CN" sz="1800" i="1">
                                <a:solidFill>
                                  <a:schemeClr val="tx1"/>
                                </a:solidFill>
                                <a:latin typeface="Cambria Math" panose="02040503050406030204" pitchFamily="18" charset="0"/>
                              </a:rPr>
                            </m:ctrlPr>
                          </m:sSubPr>
                          <m:e>
                            <m:r>
                              <a:rPr kumimoji="1" lang="en-US" altLang="zh-CN" sz="1800" i="1">
                                <a:solidFill>
                                  <a:schemeClr val="tx1"/>
                                </a:solidFill>
                                <a:latin typeface="Cambria Math" panose="02040503050406030204" pitchFamily="18" charset="0"/>
                              </a:rPr>
                              <m:t>𝐻</m:t>
                            </m:r>
                          </m:e>
                          <m:sub>
                            <m:r>
                              <a:rPr kumimoji="1" lang="en-US" altLang="zh-CN" sz="1800" i="1">
                                <a:solidFill>
                                  <a:schemeClr val="tx1"/>
                                </a:solidFill>
                                <a:latin typeface="Cambria Math" panose="02040503050406030204" pitchFamily="18" charset="0"/>
                              </a:rPr>
                              <m:t>𝑖</m:t>
                            </m:r>
                            <m:r>
                              <a:rPr kumimoji="1" lang="en-US" altLang="zh-CN" sz="1800" i="1">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𝑖</m:t>
                            </m:r>
                          </m:sub>
                        </m:sSub>
                      </m:den>
                    </m:f>
                  </m:oMath>
                </a14:m>
                <a:endParaRPr kumimoji="1" lang="en-US" altLang="zh-CN" sz="1800" dirty="0">
                  <a:solidFill>
                    <a:schemeClr val="tx1"/>
                  </a:solidFill>
                </a:endParaRPr>
              </a:p>
              <a:p>
                <a:pPr marL="0" indent="0">
                  <a:buNone/>
                </a:pPr>
                <a:r>
                  <a:rPr kumimoji="1" lang="zh-CN" altLang="en-US" sz="1800" dirty="0">
                    <a:solidFill>
                      <a:schemeClr val="tx1"/>
                    </a:solidFill>
                  </a:rPr>
                  <a:t>因此，相比</a:t>
                </a:r>
                <a:r>
                  <a:rPr kumimoji="1" lang="en-US" altLang="zh-CN" sz="1800" dirty="0">
                    <a:solidFill>
                      <a:schemeClr val="tx1"/>
                    </a:solidFill>
                  </a:rPr>
                  <a:t>L</a:t>
                </a:r>
                <a:r>
                  <a:rPr kumimoji="1" lang="en-US" altLang="zh-CN" sz="1800" baseline="30000" dirty="0">
                    <a:solidFill>
                      <a:schemeClr val="tx1"/>
                    </a:solidFill>
                  </a:rPr>
                  <a:t>2</a:t>
                </a:r>
                <a:r>
                  <a:rPr kumimoji="1" lang="zh-CN" altLang="en-US" sz="1800" dirty="0">
                    <a:solidFill>
                      <a:schemeClr val="tx1"/>
                    </a:solidFill>
                  </a:rPr>
                  <a:t>正则化，</a:t>
                </a:r>
                <a:r>
                  <a:rPr kumimoji="1" lang="en-US" altLang="zh-CN" sz="1800" dirty="0">
                    <a:solidFill>
                      <a:schemeClr val="tx1"/>
                    </a:solidFill>
                  </a:rPr>
                  <a:t>L</a:t>
                </a:r>
                <a:r>
                  <a:rPr kumimoji="1" lang="en-US" altLang="zh-CN" sz="1800" baseline="30000" dirty="0">
                    <a:solidFill>
                      <a:schemeClr val="tx1"/>
                    </a:solidFill>
                  </a:rPr>
                  <a:t>1</a:t>
                </a:r>
                <a:r>
                  <a:rPr kumimoji="1" lang="zh-CN" altLang="en-US" sz="1800" dirty="0">
                    <a:solidFill>
                      <a:schemeClr val="tx1"/>
                    </a:solidFill>
                  </a:rPr>
                  <a:t>正则化会产生更稀疏的解（即最优值的一些参数为</a:t>
                </a:r>
                <a:r>
                  <a:rPr kumimoji="1" lang="en-US" altLang="zh-CN" sz="1800" dirty="0">
                    <a:solidFill>
                      <a:schemeClr val="tx1"/>
                    </a:solidFill>
                  </a:rPr>
                  <a:t>0 </a:t>
                </a:r>
                <a:r>
                  <a:rPr kumimoji="1" lang="zh-CN" altLang="en-US" sz="1800" dirty="0">
                    <a:solidFill>
                      <a:schemeClr val="tx1"/>
                    </a:solidFill>
                  </a:rPr>
                  <a:t>）。由</a:t>
                </a:r>
                <a:r>
                  <a:rPr kumimoji="1" lang="en-US" altLang="zh-CN" sz="1800" dirty="0">
                    <a:solidFill>
                      <a:schemeClr val="tx1"/>
                    </a:solidFill>
                  </a:rPr>
                  <a:t>L</a:t>
                </a:r>
                <a:r>
                  <a:rPr kumimoji="1" lang="en-US" altLang="zh-CN" sz="1800" baseline="30000" dirty="0">
                    <a:solidFill>
                      <a:schemeClr val="tx1"/>
                    </a:solidFill>
                  </a:rPr>
                  <a:t>1</a:t>
                </a:r>
                <a:r>
                  <a:rPr kumimoji="1" lang="zh-CN" altLang="en-US" sz="1800" dirty="0">
                    <a:solidFill>
                      <a:schemeClr val="tx1"/>
                    </a:solidFill>
                  </a:rPr>
                  <a:t>正则化导出的稀疏性质已经被广泛地用于特征选择机制。特征选择从可用的特征子集选择应该使用的子集，简化了机器学习问题。</a:t>
                </a:r>
                <a:endParaRPr kumimoji="1" lang="en-US" altLang="zh-CN" sz="1800" dirty="0">
                  <a:solidFill>
                    <a:schemeClr val="tx1"/>
                  </a:solidFil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73364" y="1409350"/>
                <a:ext cx="8301181" cy="4928534"/>
              </a:xfrm>
              <a:blipFill>
                <a:blip r:embed="rId2"/>
                <a:stretch>
                  <a:fillRect l="-661" r="-955"/>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7.1.7 </a:t>
            </a:r>
            <a:r>
              <a:rPr lang="en-US" altLang="zh-CN" sz="3600" dirty="0">
                <a:solidFill>
                  <a:schemeClr val="bg1"/>
                </a:solidFill>
                <a:latin typeface="黑体"/>
                <a:ea typeface="黑体"/>
                <a:cs typeface="黑体"/>
              </a:rPr>
              <a:t>L</a:t>
            </a:r>
            <a:r>
              <a:rPr lang="en-US" altLang="zh-CN" sz="3600" baseline="30000" dirty="0">
                <a:solidFill>
                  <a:schemeClr val="bg1"/>
                </a:solidFill>
                <a:latin typeface="黑体"/>
                <a:ea typeface="黑体"/>
                <a:cs typeface="黑体"/>
              </a:rPr>
              <a:t>1</a:t>
            </a:r>
            <a:r>
              <a:rPr lang="zh-CN" altLang="en-US" sz="3600" dirty="0">
                <a:solidFill>
                  <a:schemeClr val="bg1"/>
                </a:solidFill>
                <a:latin typeface="黑体"/>
                <a:ea typeface="黑体"/>
                <a:cs typeface="黑体"/>
              </a:rPr>
              <a:t>参数正则化应用</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233489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73364" y="1409350"/>
                <a:ext cx="8301181" cy="4928534"/>
              </a:xfrm>
            </p:spPr>
            <p:txBody>
              <a:bodyPr>
                <a:normAutofit/>
              </a:bodyPr>
              <a:lstStyle/>
              <a:p>
                <a:pPr marL="0" indent="0">
                  <a:buNone/>
                </a:pPr>
                <a:r>
                  <a:rPr kumimoji="1" lang="zh-CN" altLang="en-US" sz="1800" dirty="0">
                    <a:solidFill>
                      <a:schemeClr val="tx1"/>
                    </a:solidFill>
                  </a:rPr>
                  <a:t>考虑通过参数范数正则化的代价函数：</a:t>
                </a:r>
                <a:endParaRPr kumimoji="1" lang="en-US" altLang="zh-CN" sz="18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limUpp>
                        <m:limUppPr>
                          <m:ctrlPr>
                            <a:rPr kumimoji="1" lang="en-US" altLang="zh-CN" sz="1800" i="1">
                              <a:solidFill>
                                <a:schemeClr val="tx1"/>
                              </a:solidFill>
                              <a:latin typeface="Cambria Math" panose="02040503050406030204" pitchFamily="18" charset="0"/>
                            </a:rPr>
                          </m:ctrlPr>
                        </m:limUppPr>
                        <m:e>
                          <m:r>
                            <a:rPr kumimoji="1" lang="en-US" altLang="zh-CN" sz="1800" i="1">
                              <a:solidFill>
                                <a:schemeClr val="tx1"/>
                              </a:solidFill>
                              <a:latin typeface="Cambria Math" panose="02040503050406030204" pitchFamily="18" charset="0"/>
                            </a:rPr>
                            <m:t>𝐽</m:t>
                          </m:r>
                        </m:e>
                        <m:lim>
                          <m:r>
                            <a:rPr kumimoji="1" lang="en-US" altLang="zh-CN" sz="1800" i="1">
                              <a:solidFill>
                                <a:schemeClr val="tx1"/>
                              </a:solidFill>
                              <a:latin typeface="Cambria Math" panose="02040503050406030204" pitchFamily="18" charset="0"/>
                            </a:rPr>
                            <m:t>~</m:t>
                          </m:r>
                        </m:lim>
                      </m:limUpp>
                      <m:d>
                        <m:dPr>
                          <m:ctrlPr>
                            <a:rPr kumimoji="1" lang="en-US" altLang="zh-CN" sz="1800" i="1">
                              <a:solidFill>
                                <a:schemeClr val="tx1"/>
                              </a:solidFill>
                              <a:latin typeface="Cambria Math" panose="02040503050406030204" pitchFamily="18" charset="0"/>
                            </a:rPr>
                          </m:ctrlPr>
                        </m:dPr>
                        <m:e>
                          <m:r>
                            <a:rPr kumimoji="1" lang="en-US" altLang="zh-CN" sz="1800" b="1" i="1">
                              <a:solidFill>
                                <a:schemeClr val="tx1"/>
                              </a:solidFill>
                              <a:latin typeface="Cambria Math" panose="02040503050406030204" pitchFamily="18" charset="0"/>
                            </a:rPr>
                            <m:t>𝜽</m:t>
                          </m:r>
                          <m:r>
                            <a:rPr kumimoji="1" lang="en-US" altLang="zh-CN" sz="1800" i="1">
                              <a:solidFill>
                                <a:schemeClr val="tx1"/>
                              </a:solidFill>
                              <a:latin typeface="Cambria Math" panose="02040503050406030204" pitchFamily="18" charset="0"/>
                            </a:rPr>
                            <m:t>;</m:t>
                          </m:r>
                          <m:r>
                            <a:rPr kumimoji="1" lang="en-US" altLang="zh-CN" sz="1800" b="1" i="1">
                              <a:solidFill>
                                <a:schemeClr val="tx1"/>
                              </a:solidFill>
                              <a:latin typeface="Cambria Math" panose="02040503050406030204" pitchFamily="18" charset="0"/>
                            </a:rPr>
                            <m:t>𝑿</m:t>
                          </m:r>
                          <m:r>
                            <a:rPr kumimoji="1" lang="en-US" altLang="zh-CN" sz="1800" i="1">
                              <a:solidFill>
                                <a:schemeClr val="tx1"/>
                              </a:solidFill>
                              <a:latin typeface="Cambria Math" panose="02040503050406030204" pitchFamily="18" charset="0"/>
                            </a:rPr>
                            <m:t>,</m:t>
                          </m:r>
                          <m:r>
                            <a:rPr kumimoji="1" lang="en-US" altLang="zh-CN" sz="1800" b="1" i="1">
                              <a:solidFill>
                                <a:schemeClr val="tx1"/>
                              </a:solidFill>
                              <a:latin typeface="Cambria Math" panose="02040503050406030204" pitchFamily="18" charset="0"/>
                            </a:rPr>
                            <m:t>𝒚</m:t>
                          </m:r>
                        </m:e>
                      </m:d>
                      <m:r>
                        <a:rPr kumimoji="1" lang="en-US" altLang="zh-CN" sz="1800" i="1">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𝐽</m:t>
                      </m:r>
                      <m:d>
                        <m:dPr>
                          <m:ctrlPr>
                            <a:rPr kumimoji="1" lang="en-US" altLang="zh-CN" sz="1800" i="1">
                              <a:solidFill>
                                <a:schemeClr val="tx1"/>
                              </a:solidFill>
                              <a:latin typeface="Cambria Math" panose="02040503050406030204" pitchFamily="18" charset="0"/>
                            </a:rPr>
                          </m:ctrlPr>
                        </m:dPr>
                        <m:e>
                          <m:r>
                            <a:rPr kumimoji="1" lang="en-US" altLang="zh-CN" sz="1800" b="1" i="1">
                              <a:solidFill>
                                <a:schemeClr val="tx1"/>
                              </a:solidFill>
                              <a:latin typeface="Cambria Math" panose="02040503050406030204" pitchFamily="18" charset="0"/>
                            </a:rPr>
                            <m:t>𝜽</m:t>
                          </m:r>
                          <m:r>
                            <a:rPr kumimoji="1" lang="en-US" altLang="zh-CN" sz="1800" i="1">
                              <a:solidFill>
                                <a:schemeClr val="tx1"/>
                              </a:solidFill>
                              <a:latin typeface="Cambria Math" panose="02040503050406030204" pitchFamily="18" charset="0"/>
                            </a:rPr>
                            <m:t>;</m:t>
                          </m:r>
                          <m:r>
                            <a:rPr kumimoji="1" lang="en-US" altLang="zh-CN" sz="1800" b="1" i="1">
                              <a:solidFill>
                                <a:schemeClr val="tx1"/>
                              </a:solidFill>
                              <a:latin typeface="Cambria Math" panose="02040503050406030204" pitchFamily="18" charset="0"/>
                            </a:rPr>
                            <m:t>𝑿</m:t>
                          </m:r>
                          <m:r>
                            <a:rPr kumimoji="1" lang="en-US" altLang="zh-CN" sz="1800" i="1">
                              <a:solidFill>
                                <a:schemeClr val="tx1"/>
                              </a:solidFill>
                              <a:latin typeface="Cambria Math" panose="02040503050406030204" pitchFamily="18" charset="0"/>
                            </a:rPr>
                            <m:t>,</m:t>
                          </m:r>
                          <m:r>
                            <a:rPr kumimoji="1" lang="en-US" altLang="zh-CN" sz="1800" b="1" i="1">
                              <a:solidFill>
                                <a:schemeClr val="tx1"/>
                              </a:solidFill>
                              <a:latin typeface="Cambria Math" panose="02040503050406030204" pitchFamily="18" charset="0"/>
                            </a:rPr>
                            <m:t>𝒚</m:t>
                          </m:r>
                        </m:e>
                      </m:d>
                      <m:r>
                        <a:rPr kumimoji="1" lang="en-US" altLang="zh-CN" sz="1800" i="1">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𝛼</m:t>
                      </m:r>
                      <m:r>
                        <m:rPr>
                          <m:sty m:val="p"/>
                        </m:rPr>
                        <a:rPr kumimoji="1" lang="en-US" altLang="zh-CN" sz="1800">
                          <a:solidFill>
                            <a:schemeClr val="tx1"/>
                          </a:solidFill>
                          <a:latin typeface="Cambria Math" panose="02040503050406030204" pitchFamily="18" charset="0"/>
                        </a:rPr>
                        <m:t>Ω</m:t>
                      </m:r>
                      <m:r>
                        <a:rPr kumimoji="1" lang="en-US" altLang="zh-CN" sz="1800" i="1">
                          <a:solidFill>
                            <a:schemeClr val="tx1"/>
                          </a:solidFill>
                          <a:latin typeface="Cambria Math" panose="02040503050406030204" pitchFamily="18" charset="0"/>
                        </a:rPr>
                        <m:t>(</m:t>
                      </m:r>
                      <m:r>
                        <a:rPr kumimoji="1" lang="en-US" altLang="zh-CN" sz="1800" b="1" i="1">
                          <a:solidFill>
                            <a:schemeClr val="tx1"/>
                          </a:solidFill>
                          <a:latin typeface="Cambria Math" panose="02040503050406030204" pitchFamily="18" charset="0"/>
                        </a:rPr>
                        <m:t>𝜽</m:t>
                      </m:r>
                      <m:r>
                        <a:rPr kumimoji="1" lang="en-US" altLang="zh-CN" sz="1800" i="1">
                          <a:solidFill>
                            <a:schemeClr val="tx1"/>
                          </a:solidFill>
                          <a:latin typeface="Cambria Math" panose="02040503050406030204" pitchFamily="18" charset="0"/>
                        </a:rPr>
                        <m:t>)</m:t>
                      </m:r>
                    </m:oMath>
                  </m:oMathPara>
                </a14:m>
                <a:endParaRPr kumimoji="1" lang="zh-CN" altLang="en-US" sz="1800" dirty="0">
                  <a:solidFill>
                    <a:schemeClr val="tx1"/>
                  </a:solidFill>
                </a:endParaRPr>
              </a:p>
              <a:p>
                <a:pPr marL="0" indent="0">
                  <a:buNone/>
                </a:pPr>
                <a:r>
                  <a:rPr kumimoji="1" lang="zh-CN" altLang="en-US" sz="1800" dirty="0">
                    <a:solidFill>
                      <a:schemeClr val="tx1"/>
                    </a:solidFill>
                  </a:rPr>
                  <a:t>如果想约束</a:t>
                </a:r>
                <a14:m>
                  <m:oMath xmlns:m="http://schemas.openxmlformats.org/officeDocument/2006/math">
                    <m:r>
                      <m:rPr>
                        <m:sty m:val="p"/>
                      </m:rPr>
                      <a:rPr kumimoji="1" lang="en-US" altLang="zh-CN" sz="1800" smtClean="0">
                        <a:solidFill>
                          <a:schemeClr val="tx1"/>
                        </a:solidFill>
                        <a:latin typeface="Cambria Math" panose="02040503050406030204" pitchFamily="18" charset="0"/>
                      </a:rPr>
                      <m:t>Ω</m:t>
                    </m:r>
                    <m:r>
                      <a:rPr kumimoji="1" lang="en-US" altLang="zh-CN" sz="1800" i="1">
                        <a:solidFill>
                          <a:schemeClr val="tx1"/>
                        </a:solidFill>
                        <a:latin typeface="Cambria Math" panose="02040503050406030204" pitchFamily="18" charset="0"/>
                      </a:rPr>
                      <m:t>(</m:t>
                    </m:r>
                    <m:r>
                      <a:rPr kumimoji="1" lang="en-US" altLang="zh-CN" sz="1800" b="1" i="1">
                        <a:solidFill>
                          <a:schemeClr val="tx1"/>
                        </a:solidFill>
                        <a:latin typeface="Cambria Math" panose="02040503050406030204" pitchFamily="18" charset="0"/>
                      </a:rPr>
                      <m:t>𝜽</m:t>
                    </m:r>
                    <m:r>
                      <a:rPr kumimoji="1" lang="en-US" altLang="zh-CN" sz="1800" i="1">
                        <a:solidFill>
                          <a:schemeClr val="tx1"/>
                        </a:solidFill>
                        <a:latin typeface="Cambria Math" panose="02040503050406030204" pitchFamily="18" charset="0"/>
                      </a:rPr>
                      <m:t>)</m:t>
                    </m:r>
                  </m:oMath>
                </a14:m>
                <a:r>
                  <a:rPr kumimoji="1" lang="zh-CN" altLang="en-US" sz="1800" dirty="0">
                    <a:solidFill>
                      <a:schemeClr val="tx1"/>
                    </a:solidFill>
                  </a:rPr>
                  <a:t>小于某个常数</a:t>
                </a:r>
                <a:r>
                  <a:rPr kumimoji="1" lang="en-US" altLang="zh-CN" sz="1800" dirty="0">
                    <a:solidFill>
                      <a:schemeClr val="tx1"/>
                    </a:solidFill>
                  </a:rPr>
                  <a:t>k</a:t>
                </a:r>
                <a:r>
                  <a:rPr kumimoji="1" lang="zh-CN" altLang="en-US" sz="1800" dirty="0">
                    <a:solidFill>
                      <a:schemeClr val="tx1"/>
                    </a:solidFill>
                  </a:rPr>
                  <a:t>，可以构建广义</a:t>
                </a:r>
                <a:r>
                  <a:rPr kumimoji="1" lang="en-US" altLang="zh-CN" sz="1800" dirty="0">
                    <a:solidFill>
                      <a:schemeClr val="tx1"/>
                    </a:solidFill>
                  </a:rPr>
                  <a:t>Lagrange</a:t>
                </a:r>
                <a:r>
                  <a:rPr kumimoji="1" lang="zh-CN" altLang="en-US" sz="1800" dirty="0">
                    <a:solidFill>
                      <a:schemeClr val="tx1"/>
                    </a:solidFill>
                  </a:rPr>
                  <a:t>函数</a:t>
                </a:r>
                <a:endParaRPr kumimoji="1" lang="en-US" altLang="zh-CN" sz="1800" dirty="0">
                  <a:solidFill>
                    <a:schemeClr val="tx1"/>
                  </a:solidFill>
                </a:endParaRPr>
              </a:p>
              <a:p>
                <a:pPr marL="0" indent="0" algn="ctr">
                  <a:buNone/>
                </a:pPr>
                <a:r>
                  <a:rPr kumimoji="1" lang="en-US" altLang="zh-CN" sz="1800" dirty="0">
                    <a:solidFill>
                      <a:schemeClr val="tx1"/>
                    </a:solidFill>
                  </a:rPr>
                  <a:t>   </a:t>
                </a:r>
                <a14:m>
                  <m:oMath xmlns:m="http://schemas.openxmlformats.org/officeDocument/2006/math">
                    <m:r>
                      <a:rPr kumimoji="1" lang="en-US" altLang="zh-CN" sz="1800" i="1" smtClean="0">
                        <a:solidFill>
                          <a:schemeClr val="tx1"/>
                        </a:solidFill>
                        <a:latin typeface="Cambria Math" panose="02040503050406030204" pitchFamily="18" charset="0"/>
                        <a:ea typeface="Cambria Math" panose="02040503050406030204" pitchFamily="18" charset="0"/>
                      </a:rPr>
                      <m:t>ℒ</m:t>
                    </m:r>
                    <m:d>
                      <m:dPr>
                        <m:ctrlPr>
                          <a:rPr kumimoji="1" lang="en-US" altLang="zh-CN" sz="1800" b="0" i="1" smtClean="0">
                            <a:solidFill>
                              <a:schemeClr val="tx1"/>
                            </a:solidFill>
                            <a:latin typeface="Cambria Math" panose="02040503050406030204" pitchFamily="18" charset="0"/>
                            <a:ea typeface="Cambria Math" panose="02040503050406030204" pitchFamily="18" charset="0"/>
                          </a:rPr>
                        </m:ctrlPr>
                      </m:dPr>
                      <m:e>
                        <m:r>
                          <a:rPr kumimoji="1" lang="en-US" altLang="zh-CN" sz="1800" b="1" i="1" smtClean="0">
                            <a:solidFill>
                              <a:schemeClr val="tx1"/>
                            </a:solidFill>
                            <a:latin typeface="Cambria Math" panose="02040503050406030204" pitchFamily="18" charset="0"/>
                            <a:ea typeface="Cambria Math" panose="02040503050406030204" pitchFamily="18" charset="0"/>
                          </a:rPr>
                          <m:t>𝜽</m:t>
                        </m:r>
                        <m:r>
                          <a:rPr kumimoji="1" lang="en-US" altLang="zh-CN" sz="1800" b="0" i="1" smtClean="0">
                            <a:solidFill>
                              <a:schemeClr val="tx1"/>
                            </a:solidFill>
                            <a:latin typeface="Cambria Math" panose="02040503050406030204" pitchFamily="18" charset="0"/>
                            <a:ea typeface="Cambria Math" panose="02040503050406030204" pitchFamily="18" charset="0"/>
                          </a:rPr>
                          <m:t>,</m:t>
                        </m:r>
                        <m:r>
                          <a:rPr kumimoji="1" lang="en-US" altLang="zh-CN" sz="1800" b="0" i="1" smtClean="0">
                            <a:solidFill>
                              <a:schemeClr val="tx1"/>
                            </a:solidFill>
                            <a:latin typeface="Cambria Math" panose="02040503050406030204" pitchFamily="18" charset="0"/>
                            <a:ea typeface="Cambria Math" panose="02040503050406030204" pitchFamily="18" charset="0"/>
                          </a:rPr>
                          <m:t>𝛼</m:t>
                        </m:r>
                        <m:r>
                          <a:rPr kumimoji="1" lang="en-US" altLang="zh-CN" sz="1800" b="0" i="1" smtClean="0">
                            <a:solidFill>
                              <a:schemeClr val="tx1"/>
                            </a:solidFill>
                            <a:latin typeface="Cambria Math" panose="02040503050406030204" pitchFamily="18" charset="0"/>
                            <a:ea typeface="Cambria Math" panose="02040503050406030204" pitchFamily="18" charset="0"/>
                          </a:rPr>
                          <m:t>;</m:t>
                        </m:r>
                        <m:r>
                          <a:rPr kumimoji="1" lang="en-US" altLang="zh-CN" sz="1800" b="1" i="1" smtClean="0">
                            <a:solidFill>
                              <a:schemeClr val="tx1"/>
                            </a:solidFill>
                            <a:latin typeface="Cambria Math" panose="02040503050406030204" pitchFamily="18" charset="0"/>
                            <a:ea typeface="Cambria Math" panose="02040503050406030204" pitchFamily="18" charset="0"/>
                          </a:rPr>
                          <m:t>𝑿</m:t>
                        </m:r>
                        <m:r>
                          <a:rPr kumimoji="1" lang="en-US" altLang="zh-CN" sz="1800" b="0" i="1" smtClean="0">
                            <a:solidFill>
                              <a:schemeClr val="tx1"/>
                            </a:solidFill>
                            <a:latin typeface="Cambria Math" panose="02040503050406030204" pitchFamily="18" charset="0"/>
                            <a:ea typeface="Cambria Math" panose="02040503050406030204" pitchFamily="18" charset="0"/>
                          </a:rPr>
                          <m:t>,</m:t>
                        </m:r>
                        <m:r>
                          <a:rPr kumimoji="1" lang="en-US" altLang="zh-CN" sz="1800" b="1" i="1" smtClean="0">
                            <a:solidFill>
                              <a:schemeClr val="tx1"/>
                            </a:solidFill>
                            <a:latin typeface="Cambria Math" panose="02040503050406030204" pitchFamily="18" charset="0"/>
                            <a:ea typeface="Cambria Math" panose="02040503050406030204" pitchFamily="18" charset="0"/>
                          </a:rPr>
                          <m:t>𝒚</m:t>
                        </m:r>
                      </m:e>
                    </m:d>
                    <m:r>
                      <a:rPr kumimoji="1" lang="en-US" altLang="zh-CN" sz="1800" b="0" i="1" smtClean="0">
                        <a:solidFill>
                          <a:schemeClr val="tx1"/>
                        </a:solidFill>
                        <a:latin typeface="Cambria Math" panose="02040503050406030204" pitchFamily="18" charset="0"/>
                        <a:ea typeface="Cambria Math" panose="02040503050406030204" pitchFamily="18" charset="0"/>
                      </a:rPr>
                      <m:t>=</m:t>
                    </m:r>
                    <m:r>
                      <a:rPr kumimoji="1" lang="en-US" altLang="zh-CN" sz="1800" b="0" i="1" smtClean="0">
                        <a:solidFill>
                          <a:schemeClr val="tx1"/>
                        </a:solidFill>
                        <a:latin typeface="Cambria Math" panose="02040503050406030204" pitchFamily="18" charset="0"/>
                        <a:ea typeface="Cambria Math" panose="02040503050406030204" pitchFamily="18" charset="0"/>
                      </a:rPr>
                      <m:t>𝐽</m:t>
                    </m:r>
                    <m:d>
                      <m:dPr>
                        <m:ctrlPr>
                          <a:rPr kumimoji="1" lang="en-US" altLang="zh-CN" sz="1800" b="0" i="1" smtClean="0">
                            <a:solidFill>
                              <a:schemeClr val="tx1"/>
                            </a:solidFill>
                            <a:latin typeface="Cambria Math" panose="02040503050406030204" pitchFamily="18" charset="0"/>
                            <a:ea typeface="Cambria Math" panose="02040503050406030204" pitchFamily="18" charset="0"/>
                          </a:rPr>
                        </m:ctrlPr>
                      </m:dPr>
                      <m:e>
                        <m:r>
                          <a:rPr kumimoji="1" lang="en-US" altLang="zh-CN" sz="1800" b="1" i="1" smtClean="0">
                            <a:solidFill>
                              <a:schemeClr val="tx1"/>
                            </a:solidFill>
                            <a:latin typeface="Cambria Math" panose="02040503050406030204" pitchFamily="18" charset="0"/>
                            <a:ea typeface="Cambria Math" panose="02040503050406030204" pitchFamily="18" charset="0"/>
                          </a:rPr>
                          <m:t>𝜽</m:t>
                        </m:r>
                        <m:r>
                          <a:rPr kumimoji="1" lang="en-US" altLang="zh-CN" sz="1800" b="1" i="1" smtClean="0">
                            <a:solidFill>
                              <a:schemeClr val="tx1"/>
                            </a:solidFill>
                            <a:latin typeface="Cambria Math" panose="02040503050406030204" pitchFamily="18" charset="0"/>
                            <a:ea typeface="Cambria Math" panose="02040503050406030204" pitchFamily="18" charset="0"/>
                          </a:rPr>
                          <m:t>;</m:t>
                        </m:r>
                        <m:r>
                          <a:rPr kumimoji="1" lang="en-US" altLang="zh-CN" sz="1800" b="1" i="1" smtClean="0">
                            <a:solidFill>
                              <a:schemeClr val="tx1"/>
                            </a:solidFill>
                            <a:latin typeface="Cambria Math" panose="02040503050406030204" pitchFamily="18" charset="0"/>
                            <a:ea typeface="Cambria Math" panose="02040503050406030204" pitchFamily="18" charset="0"/>
                          </a:rPr>
                          <m:t>𝑿</m:t>
                        </m:r>
                        <m:r>
                          <a:rPr kumimoji="1" lang="en-US" altLang="zh-CN" sz="1800" b="1" i="1" smtClean="0">
                            <a:solidFill>
                              <a:schemeClr val="tx1"/>
                            </a:solidFill>
                            <a:latin typeface="Cambria Math" panose="02040503050406030204" pitchFamily="18" charset="0"/>
                            <a:ea typeface="Cambria Math" panose="02040503050406030204" pitchFamily="18" charset="0"/>
                          </a:rPr>
                          <m:t>,</m:t>
                        </m:r>
                        <m:r>
                          <a:rPr kumimoji="1" lang="en-US" altLang="zh-CN" sz="1800" b="1" i="1" smtClean="0">
                            <a:solidFill>
                              <a:schemeClr val="tx1"/>
                            </a:solidFill>
                            <a:latin typeface="Cambria Math" panose="02040503050406030204" pitchFamily="18" charset="0"/>
                            <a:ea typeface="Cambria Math" panose="02040503050406030204" pitchFamily="18" charset="0"/>
                          </a:rPr>
                          <m:t>𝒚</m:t>
                        </m:r>
                      </m:e>
                    </m:d>
                    <m:r>
                      <a:rPr kumimoji="1" lang="en-US" altLang="zh-CN" sz="1800" b="0" i="1" smtClean="0">
                        <a:solidFill>
                          <a:schemeClr val="tx1"/>
                        </a:solidFill>
                        <a:latin typeface="Cambria Math" panose="02040503050406030204" pitchFamily="18" charset="0"/>
                        <a:ea typeface="Cambria Math" panose="02040503050406030204" pitchFamily="18" charset="0"/>
                      </a:rPr>
                      <m:t>+</m:t>
                    </m:r>
                    <m:r>
                      <a:rPr kumimoji="1" lang="en-US" altLang="zh-CN" sz="1800" b="0" i="1" smtClean="0">
                        <a:solidFill>
                          <a:schemeClr val="tx1"/>
                        </a:solidFill>
                        <a:latin typeface="Cambria Math" panose="02040503050406030204" pitchFamily="18" charset="0"/>
                        <a:ea typeface="Cambria Math" panose="02040503050406030204" pitchFamily="18" charset="0"/>
                      </a:rPr>
                      <m:t>𝛼</m:t>
                    </m:r>
                    <m:r>
                      <a:rPr kumimoji="1" lang="en-US" altLang="zh-CN" sz="1800" b="0" i="1" smtClean="0">
                        <a:solidFill>
                          <a:schemeClr val="tx1"/>
                        </a:solidFill>
                        <a:latin typeface="Cambria Math" panose="02040503050406030204" pitchFamily="18" charset="0"/>
                        <a:ea typeface="Cambria Math" panose="02040503050406030204" pitchFamily="18" charset="0"/>
                      </a:rPr>
                      <m:t>(</m:t>
                    </m:r>
                    <m:r>
                      <m:rPr>
                        <m:sty m:val="p"/>
                      </m:rPr>
                      <a:rPr kumimoji="1" lang="en-US" altLang="zh-CN" sz="1800" b="0" i="0" smtClean="0">
                        <a:solidFill>
                          <a:schemeClr val="tx1"/>
                        </a:solidFill>
                        <a:latin typeface="Cambria Math" panose="02040503050406030204" pitchFamily="18" charset="0"/>
                        <a:ea typeface="Cambria Math" panose="02040503050406030204" pitchFamily="18" charset="0"/>
                      </a:rPr>
                      <m:t>Ω</m:t>
                    </m:r>
                    <m:d>
                      <m:dPr>
                        <m:ctrlPr>
                          <a:rPr kumimoji="1" lang="en-US" altLang="zh-CN" sz="1800" b="0" i="1" smtClean="0">
                            <a:solidFill>
                              <a:schemeClr val="tx1"/>
                            </a:solidFill>
                            <a:latin typeface="Cambria Math" panose="02040503050406030204" pitchFamily="18" charset="0"/>
                            <a:ea typeface="Cambria Math" panose="02040503050406030204" pitchFamily="18" charset="0"/>
                          </a:rPr>
                        </m:ctrlPr>
                      </m:dPr>
                      <m:e>
                        <m:r>
                          <a:rPr kumimoji="1" lang="en-US" altLang="zh-CN" sz="1800" b="1" i="1" smtClean="0">
                            <a:solidFill>
                              <a:schemeClr val="tx1"/>
                            </a:solidFill>
                            <a:latin typeface="Cambria Math" panose="02040503050406030204" pitchFamily="18" charset="0"/>
                            <a:ea typeface="Cambria Math" panose="02040503050406030204" pitchFamily="18" charset="0"/>
                          </a:rPr>
                          <m:t>𝜽</m:t>
                        </m:r>
                      </m:e>
                    </m:d>
                    <m:r>
                      <a:rPr kumimoji="1" lang="en-US" altLang="zh-CN" sz="1800" b="0" i="1" smtClean="0">
                        <a:solidFill>
                          <a:schemeClr val="tx1"/>
                        </a:solidFill>
                        <a:latin typeface="Cambria Math" panose="02040503050406030204" pitchFamily="18" charset="0"/>
                        <a:ea typeface="Cambria Math" panose="02040503050406030204" pitchFamily="18" charset="0"/>
                      </a:rPr>
                      <m:t>−</m:t>
                    </m:r>
                    <m:r>
                      <a:rPr kumimoji="1" lang="en-US" altLang="zh-CN" sz="1800" b="0" i="1" smtClean="0">
                        <a:solidFill>
                          <a:schemeClr val="tx1"/>
                        </a:solidFill>
                        <a:latin typeface="Cambria Math" panose="02040503050406030204" pitchFamily="18" charset="0"/>
                        <a:ea typeface="Cambria Math" panose="02040503050406030204" pitchFamily="18" charset="0"/>
                      </a:rPr>
                      <m:t>𝑘</m:t>
                    </m:r>
                    <m:r>
                      <a:rPr kumimoji="1" lang="en-US" altLang="zh-CN" sz="1800" b="0" i="1" smtClean="0">
                        <a:solidFill>
                          <a:schemeClr val="tx1"/>
                        </a:solidFill>
                        <a:latin typeface="Cambria Math" panose="02040503050406030204" pitchFamily="18" charset="0"/>
                        <a:ea typeface="Cambria Math" panose="02040503050406030204" pitchFamily="18" charset="0"/>
                      </a:rPr>
                      <m:t>)</m:t>
                    </m:r>
                  </m:oMath>
                </a14:m>
                <a:endParaRPr kumimoji="1" lang="en-US" altLang="zh-CN" sz="1800" dirty="0">
                  <a:solidFill>
                    <a:schemeClr val="tx1"/>
                  </a:solidFill>
                </a:endParaRPr>
              </a:p>
              <a:p>
                <a:pPr marL="0" indent="0">
                  <a:buNone/>
                </a:pPr>
                <a:r>
                  <a:rPr kumimoji="1" lang="zh-CN" altLang="en-US" sz="1800" dirty="0">
                    <a:solidFill>
                      <a:schemeClr val="tx1"/>
                    </a:solidFill>
                  </a:rPr>
                  <a:t>该约束问题的解为</a:t>
                </a:r>
                <a:endParaRPr kumimoji="1" lang="en-US" altLang="zh-CN" sz="18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p>
                        <m:sSupPr>
                          <m:ctrlPr>
                            <a:rPr kumimoji="1" lang="en-US" altLang="zh-CN" sz="1800" b="1" i="1" smtClean="0">
                              <a:solidFill>
                                <a:schemeClr val="tx1"/>
                              </a:solidFill>
                              <a:latin typeface="Cambria Math" panose="02040503050406030204" pitchFamily="18" charset="0"/>
                            </a:rPr>
                          </m:ctrlPr>
                        </m:sSupPr>
                        <m:e>
                          <m:r>
                            <a:rPr kumimoji="1" lang="en-US" altLang="zh-CN" sz="1800" b="1" i="1" smtClean="0">
                              <a:solidFill>
                                <a:schemeClr val="tx1"/>
                              </a:solidFill>
                              <a:latin typeface="Cambria Math" panose="02040503050406030204" pitchFamily="18" charset="0"/>
                            </a:rPr>
                            <m:t>𝜽</m:t>
                          </m:r>
                        </m:e>
                        <m:sup>
                          <m:r>
                            <a:rPr kumimoji="1" lang="en-US" altLang="zh-CN" sz="1800" b="1" i="1" smtClean="0">
                              <a:solidFill>
                                <a:schemeClr val="tx1"/>
                              </a:solidFill>
                              <a:latin typeface="Cambria Math" panose="02040503050406030204" pitchFamily="18" charset="0"/>
                            </a:rPr>
                            <m:t>∗</m:t>
                          </m:r>
                        </m:sup>
                      </m:sSup>
                      <m:r>
                        <a:rPr kumimoji="1" lang="en-US" altLang="zh-CN" sz="1800" b="0" i="1" smtClean="0">
                          <a:solidFill>
                            <a:schemeClr val="tx1"/>
                          </a:solidFill>
                          <a:latin typeface="Cambria Math" panose="02040503050406030204" pitchFamily="18" charset="0"/>
                        </a:rPr>
                        <m:t>=</m:t>
                      </m:r>
                      <m:limLow>
                        <m:limLowPr>
                          <m:ctrlPr>
                            <a:rPr kumimoji="1" lang="en-US" altLang="zh-CN" sz="1800" b="0" i="1" smtClean="0">
                              <a:solidFill>
                                <a:schemeClr val="tx1"/>
                              </a:solidFill>
                              <a:latin typeface="Cambria Math" panose="02040503050406030204" pitchFamily="18" charset="0"/>
                            </a:rPr>
                          </m:ctrlPr>
                        </m:limLowPr>
                        <m:e>
                          <m:r>
                            <a:rPr kumimoji="1" lang="en-US" altLang="zh-CN" sz="1800" b="0" i="1" smtClean="0">
                              <a:solidFill>
                                <a:schemeClr val="tx1"/>
                              </a:solidFill>
                              <a:latin typeface="Cambria Math" panose="02040503050406030204" pitchFamily="18" charset="0"/>
                            </a:rPr>
                            <m:t>𝑎𝑟𝑔𝑚𝑖𝑛</m:t>
                          </m:r>
                        </m:e>
                        <m:lim>
                          <m:r>
                            <a:rPr kumimoji="1" lang="en-US" altLang="zh-CN" sz="1800" b="1" i="1" smtClean="0">
                              <a:solidFill>
                                <a:schemeClr val="tx1"/>
                              </a:solidFill>
                              <a:latin typeface="Cambria Math" panose="02040503050406030204" pitchFamily="18" charset="0"/>
                            </a:rPr>
                            <m:t>𝜽</m:t>
                          </m:r>
                        </m:lim>
                      </m:limLow>
                      <m:r>
                        <a:rPr kumimoji="1" lang="en-US" altLang="zh-CN" sz="1800" b="0" i="1" smtClean="0">
                          <a:solidFill>
                            <a:schemeClr val="tx1"/>
                          </a:solidFill>
                          <a:latin typeface="Cambria Math" panose="02040503050406030204" pitchFamily="18" charset="0"/>
                        </a:rPr>
                        <m:t> </m:t>
                      </m:r>
                      <m:func>
                        <m:funcPr>
                          <m:ctrlPr>
                            <a:rPr kumimoji="1" lang="en-US" altLang="zh-CN" sz="1800" b="0" i="1" smtClean="0">
                              <a:solidFill>
                                <a:schemeClr val="tx1"/>
                              </a:solidFill>
                              <a:latin typeface="Cambria Math" panose="02040503050406030204" pitchFamily="18" charset="0"/>
                            </a:rPr>
                          </m:ctrlPr>
                        </m:funcPr>
                        <m:fName>
                          <m:limLow>
                            <m:limLowPr>
                              <m:ctrlPr>
                                <a:rPr kumimoji="1" lang="en-US" altLang="zh-CN" sz="1800" b="0" i="1" smtClean="0">
                                  <a:solidFill>
                                    <a:schemeClr val="tx1"/>
                                  </a:solidFill>
                                  <a:latin typeface="Cambria Math" panose="02040503050406030204" pitchFamily="18" charset="0"/>
                                </a:rPr>
                              </m:ctrlPr>
                            </m:limLowPr>
                            <m:e>
                              <m:r>
                                <m:rPr>
                                  <m:sty m:val="p"/>
                                </m:rPr>
                                <a:rPr kumimoji="1" lang="en-US" altLang="zh-CN" sz="1800" b="0" i="0" smtClean="0">
                                  <a:solidFill>
                                    <a:schemeClr val="tx1"/>
                                  </a:solidFill>
                                  <a:latin typeface="Cambria Math" panose="02040503050406030204" pitchFamily="18" charset="0"/>
                                </a:rPr>
                                <m:t>max</m:t>
                              </m:r>
                            </m:e>
                            <m:lim>
                              <m:r>
                                <a:rPr kumimoji="1" lang="en-US" altLang="zh-CN" sz="1800" b="0" i="1" smtClean="0">
                                  <a:solidFill>
                                    <a:schemeClr val="tx1"/>
                                  </a:solidFill>
                                  <a:latin typeface="Cambria Math" panose="02040503050406030204" pitchFamily="18" charset="0"/>
                                </a:rPr>
                                <m:t>𝛼</m:t>
                              </m:r>
                              <m:r>
                                <a:rPr kumimoji="1" lang="en-US" altLang="zh-CN" sz="1800" b="0" i="1" smtClean="0">
                                  <a:solidFill>
                                    <a:schemeClr val="tx1"/>
                                  </a:solidFill>
                                  <a:latin typeface="Cambria Math" panose="02040503050406030204" pitchFamily="18" charset="0"/>
                                </a:rPr>
                                <m:t>,</m:t>
                              </m:r>
                              <m:r>
                                <a:rPr kumimoji="1" lang="en-US" altLang="zh-CN" sz="1800" b="0" i="1" smtClean="0">
                                  <a:solidFill>
                                    <a:schemeClr val="tx1"/>
                                  </a:solidFill>
                                  <a:latin typeface="Cambria Math" panose="02040503050406030204" pitchFamily="18" charset="0"/>
                                </a:rPr>
                                <m:t>𝛼</m:t>
                              </m:r>
                              <m:r>
                                <a:rPr kumimoji="1" lang="en-US" altLang="zh-CN" sz="1800" b="0" i="1" smtClean="0">
                                  <a:solidFill>
                                    <a:schemeClr val="tx1"/>
                                  </a:solidFill>
                                  <a:latin typeface="Cambria Math" panose="02040503050406030204" pitchFamily="18" charset="0"/>
                                </a:rPr>
                                <m:t>≥0</m:t>
                              </m:r>
                            </m:lim>
                          </m:limLow>
                        </m:fName>
                        <m:e>
                          <m:r>
                            <a:rPr kumimoji="1" lang="en-US" altLang="zh-CN" sz="1800" b="0" i="1" smtClean="0">
                              <a:solidFill>
                                <a:schemeClr val="tx1"/>
                              </a:solidFill>
                              <a:latin typeface="Cambria Math" panose="02040503050406030204" pitchFamily="18" charset="0"/>
                            </a:rPr>
                            <m:t>ℒ</m:t>
                          </m:r>
                          <m:r>
                            <a:rPr kumimoji="1" lang="en-US" altLang="zh-CN" sz="1800" b="0" i="1" smtClean="0">
                              <a:solidFill>
                                <a:schemeClr val="tx1"/>
                              </a:solidFill>
                              <a:latin typeface="Cambria Math" panose="02040503050406030204" pitchFamily="18" charset="0"/>
                            </a:rPr>
                            <m:t>(</m:t>
                          </m:r>
                          <m:r>
                            <a:rPr kumimoji="1" lang="en-US" altLang="zh-CN" sz="1800" b="1" i="1" smtClean="0">
                              <a:solidFill>
                                <a:schemeClr val="tx1"/>
                              </a:solidFill>
                              <a:latin typeface="Cambria Math" panose="02040503050406030204" pitchFamily="18" charset="0"/>
                            </a:rPr>
                            <m:t>𝜽</m:t>
                          </m:r>
                          <m:r>
                            <a:rPr kumimoji="1" lang="en-US" altLang="zh-CN" sz="1800" b="0" i="1" smtClean="0">
                              <a:solidFill>
                                <a:schemeClr val="tx1"/>
                              </a:solidFill>
                              <a:latin typeface="Cambria Math" panose="02040503050406030204" pitchFamily="18" charset="0"/>
                            </a:rPr>
                            <m:t>,</m:t>
                          </m:r>
                          <m:r>
                            <a:rPr kumimoji="1" lang="en-US" altLang="zh-CN" sz="1800" b="0" i="1" smtClean="0">
                              <a:solidFill>
                                <a:schemeClr val="tx1"/>
                              </a:solidFill>
                              <a:latin typeface="Cambria Math" panose="02040503050406030204" pitchFamily="18" charset="0"/>
                            </a:rPr>
                            <m:t>𝛼</m:t>
                          </m:r>
                          <m:r>
                            <a:rPr kumimoji="1" lang="en-US" altLang="zh-CN" sz="1800" b="0" i="1" smtClean="0">
                              <a:solidFill>
                                <a:schemeClr val="tx1"/>
                              </a:solidFill>
                              <a:latin typeface="Cambria Math" panose="02040503050406030204" pitchFamily="18" charset="0"/>
                            </a:rPr>
                            <m:t>)</m:t>
                          </m:r>
                        </m:e>
                      </m:func>
                    </m:oMath>
                  </m:oMathPara>
                </a14:m>
                <a:endParaRPr kumimoji="1" lang="en-US" altLang="zh-CN" sz="1800" dirty="0">
                  <a:solidFill>
                    <a:schemeClr val="tx1"/>
                  </a:solidFill>
                </a:endParaRPr>
              </a:p>
              <a:p>
                <a:pPr marL="0" indent="0">
                  <a:buNone/>
                </a:pPr>
                <a:r>
                  <a:rPr kumimoji="1" lang="zh-CN" altLang="en-US" sz="1800" dirty="0">
                    <a:solidFill>
                      <a:schemeClr val="tx1"/>
                    </a:solidFill>
                  </a:rPr>
                  <a:t>为了分析约束的影响，可以固定</a:t>
                </a:r>
                <a14:m>
                  <m:oMath xmlns:m="http://schemas.openxmlformats.org/officeDocument/2006/math">
                    <m:sSup>
                      <m:sSupPr>
                        <m:ctrlPr>
                          <a:rPr kumimoji="1" lang="en-US" altLang="zh-CN" sz="1800" b="0" i="1" smtClean="0">
                            <a:solidFill>
                              <a:schemeClr val="tx1"/>
                            </a:solidFill>
                            <a:latin typeface="Cambria Math" panose="02040503050406030204" pitchFamily="18" charset="0"/>
                          </a:rPr>
                        </m:ctrlPr>
                      </m:sSupPr>
                      <m:e>
                        <m:r>
                          <a:rPr kumimoji="1" lang="en-US" altLang="zh-CN" sz="1800" b="0" i="1" smtClean="0">
                            <a:solidFill>
                              <a:schemeClr val="tx1"/>
                            </a:solidFill>
                            <a:latin typeface="Cambria Math" panose="02040503050406030204" pitchFamily="18" charset="0"/>
                          </a:rPr>
                          <m:t>𝛼</m:t>
                        </m:r>
                      </m:e>
                      <m:sup>
                        <m:r>
                          <a:rPr kumimoji="1" lang="en-US" altLang="zh-CN" sz="1800" b="0" i="1" smtClean="0">
                            <a:solidFill>
                              <a:schemeClr val="tx1"/>
                            </a:solidFill>
                            <a:latin typeface="Cambria Math" panose="02040503050406030204" pitchFamily="18" charset="0"/>
                          </a:rPr>
                          <m:t>∗</m:t>
                        </m:r>
                      </m:sup>
                    </m:sSup>
                  </m:oMath>
                </a14:m>
                <a:r>
                  <a:rPr kumimoji="1" lang="zh-CN" altLang="en-US" sz="1800" dirty="0">
                    <a:solidFill>
                      <a:schemeClr val="tx1"/>
                    </a:solidFill>
                  </a:rPr>
                  <a:t>，把这个问题看成只跟</a:t>
                </a:r>
                <a14:m>
                  <m:oMath xmlns:m="http://schemas.openxmlformats.org/officeDocument/2006/math">
                    <m:r>
                      <a:rPr kumimoji="1" lang="en-US" altLang="zh-CN" sz="1800" b="0" i="1" smtClean="0">
                        <a:solidFill>
                          <a:schemeClr val="tx1"/>
                        </a:solidFill>
                        <a:latin typeface="Cambria Math" panose="02040503050406030204" pitchFamily="18" charset="0"/>
                      </a:rPr>
                      <m:t>𝜃</m:t>
                    </m:r>
                  </m:oMath>
                </a14:m>
                <a:r>
                  <a:rPr kumimoji="1" lang="zh-CN" altLang="en-US" sz="1800" dirty="0">
                    <a:solidFill>
                      <a:schemeClr val="tx1"/>
                    </a:solidFill>
                  </a:rPr>
                  <a:t>有关的函数：</a:t>
                </a:r>
                <a:endParaRPr kumimoji="1" lang="en-US" altLang="zh-CN" sz="18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p>
                        <m:sSupPr>
                          <m:ctrlPr>
                            <a:rPr kumimoji="1" lang="en-US" altLang="zh-CN" sz="1800" b="1" i="1" smtClean="0">
                              <a:solidFill>
                                <a:schemeClr val="tx1"/>
                              </a:solidFill>
                              <a:latin typeface="Cambria Math" panose="02040503050406030204" pitchFamily="18" charset="0"/>
                            </a:rPr>
                          </m:ctrlPr>
                        </m:sSupPr>
                        <m:e>
                          <m:r>
                            <a:rPr kumimoji="1" lang="en-US" altLang="zh-CN" sz="1800" b="1" i="1" smtClean="0">
                              <a:solidFill>
                                <a:schemeClr val="tx1"/>
                              </a:solidFill>
                              <a:latin typeface="Cambria Math" panose="02040503050406030204" pitchFamily="18" charset="0"/>
                            </a:rPr>
                            <m:t>𝜽</m:t>
                          </m:r>
                        </m:e>
                        <m:sup>
                          <m:r>
                            <a:rPr kumimoji="1" lang="en-US" altLang="zh-CN" sz="1800" b="1" i="1" smtClean="0">
                              <a:solidFill>
                                <a:schemeClr val="tx1"/>
                              </a:solidFill>
                              <a:latin typeface="Cambria Math" panose="02040503050406030204" pitchFamily="18" charset="0"/>
                            </a:rPr>
                            <m:t>∗</m:t>
                          </m:r>
                        </m:sup>
                      </m:sSup>
                      <m:r>
                        <a:rPr kumimoji="1" lang="en-US" altLang="zh-CN" sz="1800" b="0" i="1" smtClean="0">
                          <a:solidFill>
                            <a:schemeClr val="tx1"/>
                          </a:solidFill>
                          <a:latin typeface="Cambria Math" panose="02040503050406030204" pitchFamily="18" charset="0"/>
                        </a:rPr>
                        <m:t>=</m:t>
                      </m:r>
                      <m:limLow>
                        <m:limLowPr>
                          <m:ctrlPr>
                            <a:rPr kumimoji="1" lang="en-US" altLang="zh-CN" sz="1800" b="0" i="1" smtClean="0">
                              <a:solidFill>
                                <a:schemeClr val="tx1"/>
                              </a:solidFill>
                              <a:latin typeface="Cambria Math" panose="02040503050406030204" pitchFamily="18" charset="0"/>
                            </a:rPr>
                          </m:ctrlPr>
                        </m:limLowPr>
                        <m:e>
                          <m:r>
                            <a:rPr kumimoji="1" lang="en-US" altLang="zh-CN" sz="1800" b="0" i="1" smtClean="0">
                              <a:solidFill>
                                <a:schemeClr val="tx1"/>
                              </a:solidFill>
                              <a:latin typeface="Cambria Math" panose="02040503050406030204" pitchFamily="18" charset="0"/>
                            </a:rPr>
                            <m:t>𝑎𝑟𝑔𝑚𝑖𝑛</m:t>
                          </m:r>
                        </m:e>
                        <m:lim>
                          <m:r>
                            <a:rPr kumimoji="1" lang="en-US" altLang="zh-CN" sz="1800" b="1" i="1" smtClean="0">
                              <a:solidFill>
                                <a:schemeClr val="tx1"/>
                              </a:solidFill>
                              <a:latin typeface="Cambria Math" panose="02040503050406030204" pitchFamily="18" charset="0"/>
                            </a:rPr>
                            <m:t>𝜽</m:t>
                          </m:r>
                        </m:lim>
                      </m:limLow>
                      <m:r>
                        <a:rPr kumimoji="1" lang="en-US" altLang="zh-CN" sz="1800" i="1">
                          <a:solidFill>
                            <a:schemeClr val="tx1"/>
                          </a:solidFill>
                          <a:latin typeface="Cambria Math" panose="02040503050406030204" pitchFamily="18" charset="0"/>
                        </a:rPr>
                        <m:t>ℒ</m:t>
                      </m:r>
                      <m:d>
                        <m:dPr>
                          <m:ctrlPr>
                            <a:rPr kumimoji="1" lang="en-US" altLang="zh-CN" sz="1800" i="1">
                              <a:solidFill>
                                <a:schemeClr val="tx1"/>
                              </a:solidFill>
                              <a:latin typeface="Cambria Math" panose="02040503050406030204" pitchFamily="18" charset="0"/>
                            </a:rPr>
                          </m:ctrlPr>
                        </m:dPr>
                        <m:e>
                          <m:r>
                            <a:rPr kumimoji="1" lang="en-US" altLang="zh-CN" sz="1800" b="1" i="1">
                              <a:solidFill>
                                <a:schemeClr val="tx1"/>
                              </a:solidFill>
                              <a:latin typeface="Cambria Math" panose="02040503050406030204" pitchFamily="18" charset="0"/>
                            </a:rPr>
                            <m:t>𝜽</m:t>
                          </m:r>
                          <m:r>
                            <a:rPr kumimoji="1" lang="en-US" altLang="zh-CN" sz="1800" i="1">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𝛼</m:t>
                          </m:r>
                        </m:e>
                      </m:d>
                      <m:r>
                        <a:rPr kumimoji="1" lang="en-US" altLang="zh-CN" sz="1800" b="0" i="1" smtClean="0">
                          <a:solidFill>
                            <a:schemeClr val="tx1"/>
                          </a:solidFill>
                          <a:latin typeface="Cambria Math" panose="02040503050406030204" pitchFamily="18" charset="0"/>
                        </a:rPr>
                        <m:t>=</m:t>
                      </m:r>
                      <m:limLow>
                        <m:limLowPr>
                          <m:ctrlPr>
                            <a:rPr kumimoji="1" lang="en-US" altLang="zh-CN" sz="1800" i="1">
                              <a:solidFill>
                                <a:schemeClr val="tx1"/>
                              </a:solidFill>
                              <a:latin typeface="Cambria Math" panose="02040503050406030204" pitchFamily="18" charset="0"/>
                            </a:rPr>
                          </m:ctrlPr>
                        </m:limLowPr>
                        <m:e>
                          <m:r>
                            <a:rPr kumimoji="1" lang="en-US" altLang="zh-CN" sz="1800" i="1">
                              <a:solidFill>
                                <a:schemeClr val="tx1"/>
                              </a:solidFill>
                              <a:latin typeface="Cambria Math" panose="02040503050406030204" pitchFamily="18" charset="0"/>
                            </a:rPr>
                            <m:t>𝑎𝑟𝑔𝑚𝑖𝑛</m:t>
                          </m:r>
                        </m:e>
                        <m:lim>
                          <m:r>
                            <a:rPr kumimoji="1" lang="en-US" altLang="zh-CN" sz="1800" b="1" i="1">
                              <a:solidFill>
                                <a:schemeClr val="tx1"/>
                              </a:solidFill>
                              <a:latin typeface="Cambria Math" panose="02040503050406030204" pitchFamily="18" charset="0"/>
                            </a:rPr>
                            <m:t>𝜽</m:t>
                          </m:r>
                        </m:lim>
                      </m:limLow>
                      <m:r>
                        <a:rPr kumimoji="1" lang="en-US" altLang="zh-CN" sz="1800" b="0" i="1" smtClean="0">
                          <a:solidFill>
                            <a:schemeClr val="tx1"/>
                          </a:solidFill>
                          <a:latin typeface="Cambria Math" panose="02040503050406030204" pitchFamily="18" charset="0"/>
                        </a:rPr>
                        <m:t>𝐽</m:t>
                      </m:r>
                      <m:d>
                        <m:dPr>
                          <m:ctrlPr>
                            <a:rPr kumimoji="1" lang="en-US" altLang="zh-CN" sz="1800" i="1">
                              <a:solidFill>
                                <a:schemeClr val="tx1"/>
                              </a:solidFill>
                              <a:latin typeface="Cambria Math" panose="02040503050406030204" pitchFamily="18" charset="0"/>
                              <a:ea typeface="Cambria Math" panose="02040503050406030204" pitchFamily="18" charset="0"/>
                            </a:rPr>
                          </m:ctrlPr>
                        </m:dPr>
                        <m:e>
                          <m:r>
                            <a:rPr kumimoji="1" lang="en-US" altLang="zh-CN" sz="1800" b="1" i="1">
                              <a:solidFill>
                                <a:schemeClr val="tx1"/>
                              </a:solidFill>
                              <a:latin typeface="Cambria Math" panose="02040503050406030204" pitchFamily="18" charset="0"/>
                              <a:ea typeface="Cambria Math" panose="02040503050406030204" pitchFamily="18" charset="0"/>
                            </a:rPr>
                            <m:t>𝜽</m:t>
                          </m:r>
                          <m:r>
                            <a:rPr kumimoji="1" lang="en-US" altLang="zh-CN" sz="1800" b="1" i="1">
                              <a:solidFill>
                                <a:schemeClr val="tx1"/>
                              </a:solidFill>
                              <a:latin typeface="Cambria Math" panose="02040503050406030204" pitchFamily="18" charset="0"/>
                              <a:ea typeface="Cambria Math" panose="02040503050406030204" pitchFamily="18" charset="0"/>
                            </a:rPr>
                            <m:t>;</m:t>
                          </m:r>
                          <m:r>
                            <a:rPr kumimoji="1" lang="en-US" altLang="zh-CN" sz="1800" b="1" i="1">
                              <a:solidFill>
                                <a:schemeClr val="tx1"/>
                              </a:solidFill>
                              <a:latin typeface="Cambria Math" panose="02040503050406030204" pitchFamily="18" charset="0"/>
                              <a:ea typeface="Cambria Math" panose="02040503050406030204" pitchFamily="18" charset="0"/>
                            </a:rPr>
                            <m:t>𝑿</m:t>
                          </m:r>
                          <m:r>
                            <a:rPr kumimoji="1" lang="en-US" altLang="zh-CN" sz="1800" b="1" i="1">
                              <a:solidFill>
                                <a:schemeClr val="tx1"/>
                              </a:solidFill>
                              <a:latin typeface="Cambria Math" panose="02040503050406030204" pitchFamily="18" charset="0"/>
                              <a:ea typeface="Cambria Math" panose="02040503050406030204" pitchFamily="18" charset="0"/>
                            </a:rPr>
                            <m:t>,</m:t>
                          </m:r>
                          <m:r>
                            <a:rPr kumimoji="1" lang="en-US" altLang="zh-CN" sz="1800" b="1" i="1">
                              <a:solidFill>
                                <a:schemeClr val="tx1"/>
                              </a:solidFill>
                              <a:latin typeface="Cambria Math" panose="02040503050406030204" pitchFamily="18" charset="0"/>
                              <a:ea typeface="Cambria Math" panose="02040503050406030204" pitchFamily="18" charset="0"/>
                            </a:rPr>
                            <m:t>𝒚</m:t>
                          </m:r>
                        </m:e>
                      </m:d>
                      <m:r>
                        <a:rPr kumimoji="1" lang="en-US" altLang="zh-CN" sz="1800" b="0" i="1" smtClean="0">
                          <a:solidFill>
                            <a:schemeClr val="tx1"/>
                          </a:solidFill>
                          <a:latin typeface="Cambria Math" panose="02040503050406030204" pitchFamily="18" charset="0"/>
                          <a:ea typeface="Cambria Math" panose="02040503050406030204" pitchFamily="18" charset="0"/>
                        </a:rPr>
                        <m:t>+</m:t>
                      </m:r>
                      <m:sSup>
                        <m:sSupPr>
                          <m:ctrlPr>
                            <a:rPr kumimoji="1" lang="en-US" altLang="zh-CN" sz="1800" i="1">
                              <a:solidFill>
                                <a:schemeClr val="tx1"/>
                              </a:solidFill>
                              <a:latin typeface="Cambria Math" panose="02040503050406030204" pitchFamily="18" charset="0"/>
                            </a:rPr>
                          </m:ctrlPr>
                        </m:sSupPr>
                        <m:e>
                          <m:r>
                            <a:rPr kumimoji="1" lang="en-US" altLang="zh-CN" sz="1800" i="1">
                              <a:solidFill>
                                <a:schemeClr val="tx1"/>
                              </a:solidFill>
                              <a:latin typeface="Cambria Math" panose="02040503050406030204" pitchFamily="18" charset="0"/>
                            </a:rPr>
                            <m:t>𝛼</m:t>
                          </m:r>
                        </m:e>
                        <m:sup>
                          <m:r>
                            <a:rPr kumimoji="1" lang="en-US" altLang="zh-CN" sz="1800" i="1">
                              <a:solidFill>
                                <a:schemeClr val="tx1"/>
                              </a:solidFill>
                              <a:latin typeface="Cambria Math" panose="02040503050406030204" pitchFamily="18" charset="0"/>
                            </a:rPr>
                            <m:t>∗</m:t>
                          </m:r>
                        </m:sup>
                      </m:sSup>
                      <m:r>
                        <m:rPr>
                          <m:sty m:val="p"/>
                        </m:rPr>
                        <a:rPr kumimoji="1" lang="en-US" altLang="zh-CN" sz="1800">
                          <a:solidFill>
                            <a:schemeClr val="tx1"/>
                          </a:solidFill>
                          <a:latin typeface="Cambria Math" panose="02040503050406030204" pitchFamily="18" charset="0"/>
                          <a:ea typeface="Cambria Math" panose="02040503050406030204" pitchFamily="18" charset="0"/>
                        </a:rPr>
                        <m:t>Ω</m:t>
                      </m:r>
                      <m:d>
                        <m:dPr>
                          <m:ctrlPr>
                            <a:rPr kumimoji="1" lang="en-US" altLang="zh-CN" sz="1800" i="1">
                              <a:solidFill>
                                <a:schemeClr val="tx1"/>
                              </a:solidFill>
                              <a:latin typeface="Cambria Math" panose="02040503050406030204" pitchFamily="18" charset="0"/>
                              <a:ea typeface="Cambria Math" panose="02040503050406030204" pitchFamily="18" charset="0"/>
                            </a:rPr>
                          </m:ctrlPr>
                        </m:dPr>
                        <m:e>
                          <m:r>
                            <a:rPr kumimoji="1" lang="en-US" altLang="zh-CN" sz="1800" b="1" i="1">
                              <a:solidFill>
                                <a:schemeClr val="tx1"/>
                              </a:solidFill>
                              <a:latin typeface="Cambria Math" panose="02040503050406030204" pitchFamily="18" charset="0"/>
                              <a:ea typeface="Cambria Math" panose="02040503050406030204" pitchFamily="18" charset="0"/>
                            </a:rPr>
                            <m:t>𝜽</m:t>
                          </m:r>
                        </m:e>
                      </m:d>
                    </m:oMath>
                  </m:oMathPara>
                </a14:m>
                <a:endParaRPr kumimoji="1" lang="en-US" altLang="zh-CN" sz="1800" dirty="0">
                  <a:solidFill>
                    <a:schemeClr val="tx1"/>
                  </a:solidFill>
                </a:endParaRPr>
              </a:p>
              <a:p>
                <a:pPr marL="0" indent="0">
                  <a:buNone/>
                </a:pPr>
                <a:r>
                  <a:rPr kumimoji="1" lang="zh-CN" altLang="en-US" sz="1800" dirty="0">
                    <a:solidFill>
                      <a:schemeClr val="tx1"/>
                    </a:solidFill>
                  </a:rPr>
                  <a:t>这和最小化</a:t>
                </a:r>
                <a14:m>
                  <m:oMath xmlns:m="http://schemas.openxmlformats.org/officeDocument/2006/math">
                    <m:limUpp>
                      <m:limUppPr>
                        <m:ctrlPr>
                          <a:rPr kumimoji="1" lang="en-US" altLang="zh-CN" sz="1800" i="1" smtClean="0">
                            <a:solidFill>
                              <a:schemeClr val="tx1"/>
                            </a:solidFill>
                            <a:latin typeface="Cambria Math" panose="02040503050406030204" pitchFamily="18" charset="0"/>
                          </a:rPr>
                        </m:ctrlPr>
                      </m:limUppPr>
                      <m:e>
                        <m:r>
                          <a:rPr kumimoji="1" lang="en-US" altLang="zh-CN" sz="1800" i="1">
                            <a:solidFill>
                              <a:schemeClr val="tx1"/>
                            </a:solidFill>
                            <a:latin typeface="Cambria Math" panose="02040503050406030204" pitchFamily="18" charset="0"/>
                          </a:rPr>
                          <m:t>𝐽</m:t>
                        </m:r>
                      </m:e>
                      <m:lim>
                        <m:r>
                          <a:rPr kumimoji="1" lang="en-US" altLang="zh-CN" sz="1800" i="1">
                            <a:solidFill>
                              <a:schemeClr val="tx1"/>
                            </a:solidFill>
                            <a:latin typeface="Cambria Math" panose="02040503050406030204" pitchFamily="18" charset="0"/>
                          </a:rPr>
                          <m:t>~</m:t>
                        </m:r>
                      </m:lim>
                    </m:limUpp>
                  </m:oMath>
                </a14:m>
                <a:r>
                  <a:rPr kumimoji="1" lang="zh-CN" altLang="en-US" sz="1800" dirty="0">
                    <a:solidFill>
                      <a:schemeClr val="tx1"/>
                    </a:solidFill>
                  </a:rPr>
                  <a:t>的正则化训练问题是完全一样的。因此，我们可以把参数范数惩罚看作对权重强加的约束。如果</a:t>
                </a:r>
                <a14:m>
                  <m:oMath xmlns:m="http://schemas.openxmlformats.org/officeDocument/2006/math">
                    <m:r>
                      <m:rPr>
                        <m:sty m:val="p"/>
                      </m:rPr>
                      <a:rPr kumimoji="1" lang="en-US" altLang="zh-CN" sz="1800" b="0" i="0" smtClean="0">
                        <a:solidFill>
                          <a:schemeClr val="tx1"/>
                        </a:solidFill>
                        <a:latin typeface="Cambria Math" panose="02040503050406030204" pitchFamily="18" charset="0"/>
                      </a:rPr>
                      <m:t>Ω</m:t>
                    </m:r>
                  </m:oMath>
                </a14:m>
                <a:r>
                  <a:rPr kumimoji="1" lang="zh-CN" altLang="en-US" sz="1800" dirty="0">
                    <a:solidFill>
                      <a:schemeClr val="tx1"/>
                    </a:solidFill>
                  </a:rPr>
                  <a:t>是</a:t>
                </a:r>
                <a:r>
                  <a:rPr kumimoji="1" lang="en-US" altLang="zh-CN" sz="1800" dirty="0">
                    <a:solidFill>
                      <a:schemeClr val="tx1"/>
                    </a:solidFill>
                  </a:rPr>
                  <a:t>L</a:t>
                </a:r>
                <a:r>
                  <a:rPr kumimoji="1" lang="en-US" altLang="zh-CN" sz="1800" baseline="30000" dirty="0">
                    <a:solidFill>
                      <a:schemeClr val="tx1"/>
                    </a:solidFill>
                  </a:rPr>
                  <a:t>2</a:t>
                </a:r>
                <a:r>
                  <a:rPr kumimoji="1" lang="zh-CN" altLang="en-US" sz="1800" dirty="0">
                    <a:solidFill>
                      <a:schemeClr val="tx1"/>
                    </a:solidFill>
                  </a:rPr>
                  <a:t>范数，那么权重就是被约束在一个球中。如果</a:t>
                </a:r>
                <a14:m>
                  <m:oMath xmlns:m="http://schemas.openxmlformats.org/officeDocument/2006/math">
                    <m:r>
                      <m:rPr>
                        <m:sty m:val="p"/>
                      </m:rPr>
                      <a:rPr kumimoji="1" lang="en-US" altLang="zh-CN" sz="1800">
                        <a:solidFill>
                          <a:schemeClr val="tx1"/>
                        </a:solidFill>
                        <a:latin typeface="Cambria Math" panose="02040503050406030204" pitchFamily="18" charset="0"/>
                      </a:rPr>
                      <m:t>Ω</m:t>
                    </m:r>
                  </m:oMath>
                </a14:m>
                <a:r>
                  <a:rPr kumimoji="1" lang="zh-CN" altLang="en-US" sz="1800" dirty="0">
                    <a:solidFill>
                      <a:schemeClr val="tx1"/>
                    </a:solidFill>
                  </a:rPr>
                  <a:t>是</a:t>
                </a:r>
                <a:r>
                  <a:rPr kumimoji="1" lang="en-US" altLang="zh-CN" sz="1800" dirty="0">
                    <a:solidFill>
                      <a:schemeClr val="tx1"/>
                    </a:solidFill>
                  </a:rPr>
                  <a:t>L</a:t>
                </a:r>
                <a:r>
                  <a:rPr kumimoji="1" lang="en-US" altLang="zh-CN" sz="1800" baseline="30000" dirty="0">
                    <a:solidFill>
                      <a:schemeClr val="tx1"/>
                    </a:solidFill>
                  </a:rPr>
                  <a:t>1</a:t>
                </a:r>
                <a:r>
                  <a:rPr kumimoji="1" lang="zh-CN" altLang="en-US" sz="1800" dirty="0">
                    <a:solidFill>
                      <a:schemeClr val="tx1"/>
                    </a:solidFill>
                  </a:rPr>
                  <a:t>范数，那么权重就是被约束在一个</a:t>
                </a:r>
                <a:r>
                  <a:rPr kumimoji="1" lang="en-US" altLang="zh-CN" sz="1800" dirty="0">
                    <a:solidFill>
                      <a:schemeClr val="tx1"/>
                    </a:solidFill>
                  </a:rPr>
                  <a:t>L1</a:t>
                </a:r>
                <a:r>
                  <a:rPr kumimoji="1" lang="zh-CN" altLang="en-US" sz="1800" dirty="0">
                    <a:solidFill>
                      <a:schemeClr val="tx1"/>
                    </a:solidFill>
                  </a:rPr>
                  <a:t>范数限制的区域中。</a:t>
                </a:r>
                <a:endParaRPr kumimoji="1" lang="en-US" altLang="zh-CN" sz="1800" dirty="0">
                  <a:solidFill>
                    <a:schemeClr val="tx1"/>
                  </a:solidFill>
                </a:endParaRPr>
              </a:p>
              <a:p>
                <a:pPr marL="0" indent="0">
                  <a:buNone/>
                </a:pPr>
                <a:endParaRPr kumimoji="1" lang="en-US" altLang="zh-CN" sz="1800" dirty="0">
                  <a:solidFill>
                    <a:schemeClr val="tx1"/>
                  </a:solidFil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73364" y="1409350"/>
                <a:ext cx="8301181" cy="4928534"/>
              </a:xfrm>
              <a:blipFill>
                <a:blip r:embed="rId2"/>
                <a:stretch>
                  <a:fillRect l="-661" t="-989"/>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7.2 </a:t>
            </a:r>
            <a:r>
              <a:rPr lang="zh-CN" altLang="en-US" sz="3600" dirty="0">
                <a:solidFill>
                  <a:schemeClr val="bg1"/>
                </a:solidFill>
                <a:latin typeface="黑体"/>
                <a:ea typeface="黑体"/>
                <a:cs typeface="黑体"/>
              </a:rPr>
              <a:t>作为约束的范数惩罚</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109841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73364" y="1409350"/>
                <a:ext cx="8301181" cy="4928534"/>
              </a:xfrm>
            </p:spPr>
            <p:txBody>
              <a:bodyPr>
                <a:normAutofit/>
              </a:bodyPr>
              <a:lstStyle/>
              <a:p>
                <a:pPr marL="0" indent="0">
                  <a:buNone/>
                </a:pPr>
                <a:r>
                  <a:rPr kumimoji="1" lang="zh-CN" altLang="en-US" sz="1800" dirty="0">
                    <a:solidFill>
                      <a:schemeClr val="tx1"/>
                    </a:solidFill>
                  </a:rPr>
                  <a:t>使用显示约束的优点：</a:t>
                </a:r>
                <a:endParaRPr kumimoji="1" lang="en-US" altLang="zh-CN" sz="1800" dirty="0">
                  <a:solidFill>
                    <a:schemeClr val="tx1"/>
                  </a:solidFill>
                </a:endParaRPr>
              </a:p>
              <a:p>
                <a:pPr marL="342900" indent="-342900">
                  <a:buFont typeface="+mj-lt"/>
                  <a:buAutoNum type="arabicPeriod"/>
                </a:pPr>
                <a:r>
                  <a:rPr kumimoji="1" lang="zh-CN" altLang="en-US" sz="1800" dirty="0">
                    <a:solidFill>
                      <a:schemeClr val="tx1"/>
                    </a:solidFill>
                  </a:rPr>
                  <a:t>可以先用随机梯度下降法计算</a:t>
                </a:r>
                <a14:m>
                  <m:oMath xmlns:m="http://schemas.openxmlformats.org/officeDocument/2006/math">
                    <m:r>
                      <a:rPr kumimoji="1" lang="en-US" altLang="zh-CN" sz="1800" b="0" i="1" smtClean="0">
                        <a:solidFill>
                          <a:schemeClr val="tx1"/>
                        </a:solidFill>
                        <a:latin typeface="Cambria Math" panose="02040503050406030204" pitchFamily="18" charset="0"/>
                      </a:rPr>
                      <m:t>𝐽</m:t>
                    </m:r>
                    <m:r>
                      <a:rPr kumimoji="1" lang="en-US" altLang="zh-CN" sz="1800" b="0" i="1" smtClean="0">
                        <a:solidFill>
                          <a:schemeClr val="tx1"/>
                        </a:solidFill>
                        <a:latin typeface="Cambria Math" panose="02040503050406030204" pitchFamily="18" charset="0"/>
                      </a:rPr>
                      <m:t>(</m:t>
                    </m:r>
                    <m:r>
                      <a:rPr kumimoji="1" lang="en-US" altLang="zh-CN" sz="1800" b="1" i="1" smtClean="0">
                        <a:solidFill>
                          <a:schemeClr val="tx1"/>
                        </a:solidFill>
                        <a:latin typeface="Cambria Math" panose="02040503050406030204" pitchFamily="18" charset="0"/>
                      </a:rPr>
                      <m:t>𝜽</m:t>
                    </m:r>
                    <m:r>
                      <a:rPr kumimoji="1" lang="en-US" altLang="zh-CN" sz="1800" b="0" i="1" smtClean="0">
                        <a:solidFill>
                          <a:schemeClr val="tx1"/>
                        </a:solidFill>
                        <a:latin typeface="Cambria Math" panose="02040503050406030204" pitchFamily="18" charset="0"/>
                      </a:rPr>
                      <m:t>)</m:t>
                    </m:r>
                  </m:oMath>
                </a14:m>
                <a:r>
                  <a:rPr kumimoji="1" lang="zh-CN" altLang="en-US" sz="1800" dirty="0">
                    <a:solidFill>
                      <a:schemeClr val="tx1"/>
                    </a:solidFill>
                  </a:rPr>
                  <a:t>的下降步，然后将</a:t>
                </a:r>
                <a14:m>
                  <m:oMath xmlns:m="http://schemas.openxmlformats.org/officeDocument/2006/math">
                    <m:r>
                      <a:rPr kumimoji="1" lang="en-US" altLang="zh-CN" sz="1800" b="0" i="1" smtClean="0">
                        <a:solidFill>
                          <a:schemeClr val="tx1"/>
                        </a:solidFill>
                        <a:latin typeface="Cambria Math" panose="02040503050406030204" pitchFamily="18" charset="0"/>
                      </a:rPr>
                      <m:t>𝜃</m:t>
                    </m:r>
                  </m:oMath>
                </a14:m>
                <a:r>
                  <a:rPr kumimoji="1" lang="zh-CN" altLang="en-US" sz="1800" dirty="0">
                    <a:solidFill>
                      <a:schemeClr val="tx1"/>
                    </a:solidFill>
                  </a:rPr>
                  <a:t>投影到满足</a:t>
                </a:r>
                <a14:m>
                  <m:oMath xmlns:m="http://schemas.openxmlformats.org/officeDocument/2006/math">
                    <m:r>
                      <m:rPr>
                        <m:sty m:val="p"/>
                      </m:rPr>
                      <a:rPr kumimoji="1" lang="en-US" altLang="zh-CN" sz="1800" b="0" i="0" smtClean="0">
                        <a:solidFill>
                          <a:schemeClr val="tx1"/>
                        </a:solidFill>
                        <a:latin typeface="Cambria Math" panose="02040503050406030204" pitchFamily="18" charset="0"/>
                      </a:rPr>
                      <m:t>Ω</m:t>
                    </m:r>
                    <m:d>
                      <m:dPr>
                        <m:ctrlPr>
                          <a:rPr kumimoji="1" lang="en-US" altLang="zh-CN" sz="1800" b="0" i="1" smtClean="0">
                            <a:solidFill>
                              <a:schemeClr val="tx1"/>
                            </a:solidFill>
                            <a:latin typeface="Cambria Math" panose="02040503050406030204" pitchFamily="18" charset="0"/>
                          </a:rPr>
                        </m:ctrlPr>
                      </m:dPr>
                      <m:e>
                        <m:r>
                          <a:rPr kumimoji="1" lang="en-US" altLang="zh-CN" sz="1800" b="1" i="1" smtClean="0">
                            <a:solidFill>
                              <a:schemeClr val="tx1"/>
                            </a:solidFill>
                            <a:latin typeface="Cambria Math" panose="02040503050406030204" pitchFamily="18" charset="0"/>
                          </a:rPr>
                          <m:t>𝜽</m:t>
                        </m:r>
                      </m:e>
                    </m:d>
                    <m:r>
                      <a:rPr kumimoji="1" lang="en-US" altLang="zh-CN" sz="1800" b="0" i="1" smtClean="0">
                        <a:solidFill>
                          <a:schemeClr val="tx1"/>
                        </a:solidFill>
                        <a:latin typeface="Cambria Math" panose="02040503050406030204" pitchFamily="18" charset="0"/>
                      </a:rPr>
                      <m:t>&lt;</m:t>
                    </m:r>
                    <m:r>
                      <a:rPr kumimoji="1" lang="en-US" altLang="zh-CN" sz="1800" b="0" i="1" smtClean="0">
                        <a:solidFill>
                          <a:schemeClr val="tx1"/>
                        </a:solidFill>
                        <a:latin typeface="Cambria Math" panose="02040503050406030204" pitchFamily="18" charset="0"/>
                      </a:rPr>
                      <m:t>𝑘</m:t>
                    </m:r>
                  </m:oMath>
                </a14:m>
                <a:r>
                  <a:rPr kumimoji="1" lang="zh-CN" altLang="en-US" sz="1800" dirty="0">
                    <a:solidFill>
                      <a:schemeClr val="tx1"/>
                    </a:solidFill>
                  </a:rPr>
                  <a:t>的最近点。当知道什么样的</a:t>
                </a:r>
                <a:r>
                  <a:rPr kumimoji="1" lang="en-US" altLang="zh-CN" sz="1800" dirty="0">
                    <a:solidFill>
                      <a:schemeClr val="tx1"/>
                    </a:solidFill>
                  </a:rPr>
                  <a:t>k</a:t>
                </a:r>
                <a:r>
                  <a:rPr kumimoji="1" lang="zh-CN" altLang="en-US" sz="1800" dirty="0">
                    <a:solidFill>
                      <a:schemeClr val="tx1"/>
                    </a:solidFill>
                  </a:rPr>
                  <a:t>是合适的时候，不需要寻找对应的</a:t>
                </a:r>
                <a14:m>
                  <m:oMath xmlns:m="http://schemas.openxmlformats.org/officeDocument/2006/math">
                    <m:r>
                      <a:rPr kumimoji="1" lang="en-US" altLang="zh-CN" sz="1800" b="0" i="1" smtClean="0">
                        <a:solidFill>
                          <a:schemeClr val="tx1"/>
                        </a:solidFill>
                        <a:latin typeface="Cambria Math" panose="02040503050406030204" pitchFamily="18" charset="0"/>
                      </a:rPr>
                      <m:t>𝛼</m:t>
                    </m:r>
                  </m:oMath>
                </a14:m>
                <a:r>
                  <a:rPr kumimoji="1" lang="zh-CN" altLang="en-US" sz="1800" dirty="0">
                    <a:solidFill>
                      <a:schemeClr val="tx1"/>
                    </a:solidFill>
                  </a:rPr>
                  <a:t>值。</a:t>
                </a:r>
                <a:endParaRPr kumimoji="1" lang="en-US" altLang="zh-CN" sz="1800" dirty="0">
                  <a:solidFill>
                    <a:schemeClr val="tx1"/>
                  </a:solidFill>
                </a:endParaRPr>
              </a:p>
              <a:p>
                <a:pPr marL="342900" indent="-342900">
                  <a:buFont typeface="+mj-lt"/>
                  <a:buAutoNum type="arabicPeriod"/>
                </a:pPr>
                <a:r>
                  <a:rPr kumimoji="1" lang="zh-CN" altLang="en-US" sz="1800" dirty="0">
                    <a:solidFill>
                      <a:schemeClr val="tx1"/>
                    </a:solidFill>
                  </a:rPr>
                  <a:t>惩罚可能会导致目标函数非凸而使算法陷入局部极小。</a:t>
                </a:r>
                <a:endParaRPr kumimoji="1" lang="en-US" altLang="zh-CN" sz="1800" dirty="0">
                  <a:solidFill>
                    <a:schemeClr val="tx1"/>
                  </a:solidFill>
                </a:endParaRPr>
              </a:p>
              <a:p>
                <a:pPr marL="342900" indent="-342900">
                  <a:buFont typeface="+mj-lt"/>
                  <a:buAutoNum type="arabicPeriod"/>
                </a:pPr>
                <a:r>
                  <a:rPr kumimoji="1" lang="zh-CN" altLang="en-US" sz="1800" dirty="0">
                    <a:solidFill>
                      <a:schemeClr val="tx1"/>
                    </a:solidFill>
                  </a:rPr>
                  <a:t>重投影的显示约束还对优化过程增加了一定的稳定性。例如当学习率较高时，很可能进入正反馈，即大的权重诱导大的梯度，使权重获得较大的更新。如果持续更新增加权重大小，则会使 </a:t>
                </a:r>
                <a14:m>
                  <m:oMath xmlns:m="http://schemas.openxmlformats.org/officeDocument/2006/math">
                    <m:r>
                      <a:rPr kumimoji="1" lang="en-US" altLang="zh-CN" sz="1800" b="1" i="1" smtClean="0">
                        <a:solidFill>
                          <a:schemeClr val="tx1"/>
                        </a:solidFill>
                        <a:latin typeface="Cambria Math" panose="02040503050406030204" pitchFamily="18" charset="0"/>
                      </a:rPr>
                      <m:t>𝜽</m:t>
                    </m:r>
                  </m:oMath>
                </a14:m>
                <a:r>
                  <a:rPr kumimoji="1" lang="zh-CN" altLang="en-US" sz="1800" dirty="0">
                    <a:solidFill>
                      <a:schemeClr val="tx1"/>
                    </a:solidFill>
                  </a:rPr>
                  <a:t>迅速增大而远离原点发生溢出。重投影的显示约束可以防止这种反馈环引起的权重无限制地持续增加。</a:t>
                </a:r>
                <a:endParaRPr kumimoji="1" lang="en-US" altLang="zh-CN" sz="1800" dirty="0">
                  <a:solidFill>
                    <a:schemeClr val="tx1"/>
                  </a:solidFill>
                </a:endParaRPr>
              </a:p>
              <a:p>
                <a:pPr marL="0" indent="0">
                  <a:buNone/>
                </a:pPr>
                <a:endParaRPr kumimoji="1" lang="en-US" altLang="zh-CN" sz="1800" dirty="0">
                  <a:solidFill>
                    <a:schemeClr val="tx1"/>
                  </a:solidFill>
                </a:endParaRPr>
              </a:p>
              <a:p>
                <a:pPr marL="0" indent="0">
                  <a:buNone/>
                </a:pPr>
                <a:endParaRPr kumimoji="1" lang="en-US" altLang="zh-CN" sz="1800" dirty="0">
                  <a:solidFill>
                    <a:schemeClr val="tx1"/>
                  </a:solidFil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73364" y="1409350"/>
                <a:ext cx="8301181" cy="4928534"/>
              </a:xfrm>
              <a:blipFill>
                <a:blip r:embed="rId2"/>
                <a:stretch>
                  <a:fillRect l="-661" t="-989" r="-661"/>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7.2 </a:t>
            </a:r>
            <a:r>
              <a:rPr lang="zh-CN" altLang="en-US" sz="3600" dirty="0">
                <a:solidFill>
                  <a:schemeClr val="bg1"/>
                </a:solidFill>
                <a:latin typeface="黑体"/>
                <a:ea typeface="黑体"/>
                <a:cs typeface="黑体"/>
              </a:rPr>
              <a:t>作为约束的范数惩罚</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374797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73364" y="1409350"/>
                <a:ext cx="8301181" cy="4928534"/>
              </a:xfrm>
            </p:spPr>
            <p:txBody>
              <a:bodyPr>
                <a:normAutofit/>
              </a:bodyPr>
              <a:lstStyle/>
              <a:p>
                <a:pPr marL="0" indent="0">
                  <a:buNone/>
                </a:pPr>
                <a:r>
                  <a:rPr kumimoji="1" lang="zh-CN" altLang="en-US" sz="1800" dirty="0">
                    <a:solidFill>
                      <a:schemeClr val="tx1"/>
                    </a:solidFill>
                  </a:rPr>
                  <a:t>机器学习中许多线性模型，包括线性回归和</a:t>
                </a:r>
                <a:r>
                  <a:rPr kumimoji="1" lang="en-US" altLang="zh-CN" sz="1800" dirty="0">
                    <a:solidFill>
                      <a:schemeClr val="tx1"/>
                    </a:solidFill>
                  </a:rPr>
                  <a:t>PCA</a:t>
                </a:r>
                <a:r>
                  <a:rPr kumimoji="1" lang="zh-CN" altLang="en-US" sz="1800" dirty="0">
                    <a:solidFill>
                      <a:schemeClr val="tx1"/>
                    </a:solidFill>
                  </a:rPr>
                  <a:t>，都依赖于对矩阵</a:t>
                </a:r>
                <a:r>
                  <a:rPr kumimoji="1" lang="en-US" altLang="zh-CN" sz="1800" b="1" dirty="0">
                    <a:solidFill>
                      <a:schemeClr val="tx1"/>
                    </a:solidFill>
                  </a:rPr>
                  <a:t>X</a:t>
                </a:r>
                <a:r>
                  <a:rPr kumimoji="1" lang="en-US" altLang="zh-CN" sz="1800" baseline="30000" dirty="0">
                    <a:solidFill>
                      <a:schemeClr val="tx1"/>
                    </a:solidFill>
                  </a:rPr>
                  <a:t>T</a:t>
                </a:r>
                <a:r>
                  <a:rPr kumimoji="1" lang="en-US" altLang="zh-CN" sz="1800" b="1" dirty="0">
                    <a:solidFill>
                      <a:schemeClr val="tx1"/>
                    </a:solidFill>
                  </a:rPr>
                  <a:t>X</a:t>
                </a:r>
                <a:r>
                  <a:rPr kumimoji="1" lang="zh-CN" altLang="en-US" sz="1800" dirty="0">
                    <a:solidFill>
                      <a:schemeClr val="tx1"/>
                    </a:solidFill>
                  </a:rPr>
                  <a:t>求逆。只要</a:t>
                </a:r>
                <a:r>
                  <a:rPr kumimoji="1" lang="en-US" altLang="zh-CN" sz="1800" b="1" dirty="0">
                    <a:solidFill>
                      <a:schemeClr val="tx1"/>
                    </a:solidFill>
                  </a:rPr>
                  <a:t>X</a:t>
                </a:r>
                <a:r>
                  <a:rPr kumimoji="1" lang="en-US" altLang="zh-CN" sz="1800" baseline="30000" dirty="0">
                    <a:solidFill>
                      <a:schemeClr val="tx1"/>
                    </a:solidFill>
                  </a:rPr>
                  <a:t>T</a:t>
                </a:r>
                <a:r>
                  <a:rPr kumimoji="1" lang="en-US" altLang="zh-CN" sz="1800" b="1" dirty="0">
                    <a:solidFill>
                      <a:schemeClr val="tx1"/>
                    </a:solidFill>
                  </a:rPr>
                  <a:t>X</a:t>
                </a:r>
                <a:r>
                  <a:rPr kumimoji="1" lang="zh-CN" altLang="en-US" sz="1800" dirty="0">
                    <a:solidFill>
                      <a:schemeClr val="tx1"/>
                    </a:solidFill>
                  </a:rPr>
                  <a:t>是奇异的，这些方法就会失效。</a:t>
                </a:r>
                <a:endParaRPr kumimoji="1" lang="en-US" altLang="zh-CN" sz="1800" dirty="0">
                  <a:solidFill>
                    <a:schemeClr val="tx1"/>
                  </a:solidFill>
                </a:endParaRPr>
              </a:p>
              <a:p>
                <a:pPr marL="0" indent="0">
                  <a:buNone/>
                </a:pPr>
                <a:r>
                  <a:rPr kumimoji="1" lang="zh-CN" altLang="en-US" sz="1800" dirty="0">
                    <a:solidFill>
                      <a:schemeClr val="tx1"/>
                    </a:solidFill>
                  </a:rPr>
                  <a:t>在这种情况下，正则化的许多形式对应求逆</a:t>
                </a:r>
                <a14:m>
                  <m:oMath xmlns:m="http://schemas.openxmlformats.org/officeDocument/2006/math">
                    <m:sSup>
                      <m:sSupPr>
                        <m:ctrlPr>
                          <a:rPr kumimoji="1" lang="en-US" altLang="zh-CN" sz="1800" b="0" i="1" smtClean="0">
                            <a:solidFill>
                              <a:schemeClr val="tx1"/>
                            </a:solidFill>
                            <a:latin typeface="Cambria Math" panose="02040503050406030204" pitchFamily="18" charset="0"/>
                          </a:rPr>
                        </m:ctrlPr>
                      </m:sSupPr>
                      <m:e>
                        <m:r>
                          <a:rPr kumimoji="1" lang="en-US" altLang="zh-CN" sz="1800" b="1" i="1" smtClean="0">
                            <a:solidFill>
                              <a:schemeClr val="tx1"/>
                            </a:solidFill>
                            <a:latin typeface="Cambria Math" panose="02040503050406030204" pitchFamily="18" charset="0"/>
                          </a:rPr>
                          <m:t>𝑿</m:t>
                        </m:r>
                      </m:e>
                      <m:sup>
                        <m:r>
                          <a:rPr kumimoji="1" lang="en-US" altLang="zh-CN" sz="1800" b="0" i="1" smtClean="0">
                            <a:solidFill>
                              <a:schemeClr val="tx1"/>
                            </a:solidFill>
                            <a:latin typeface="Cambria Math" panose="02040503050406030204" pitchFamily="18" charset="0"/>
                          </a:rPr>
                          <m:t>𝑇</m:t>
                        </m:r>
                      </m:sup>
                    </m:sSup>
                    <m:r>
                      <a:rPr kumimoji="1" lang="en-US" altLang="zh-CN" sz="1800" b="1" i="1" smtClean="0">
                        <a:solidFill>
                          <a:schemeClr val="tx1"/>
                        </a:solidFill>
                        <a:latin typeface="Cambria Math" panose="02040503050406030204" pitchFamily="18" charset="0"/>
                      </a:rPr>
                      <m:t>𝑿</m:t>
                    </m:r>
                    <m:r>
                      <a:rPr kumimoji="1" lang="en-US" altLang="zh-CN" sz="1800" b="0" i="1" smtClean="0">
                        <a:solidFill>
                          <a:schemeClr val="tx1"/>
                        </a:solidFill>
                        <a:latin typeface="Cambria Math" panose="02040503050406030204" pitchFamily="18" charset="0"/>
                      </a:rPr>
                      <m:t>+</m:t>
                    </m:r>
                    <m:r>
                      <a:rPr kumimoji="1" lang="en-US" altLang="zh-CN" sz="1800" b="0" i="1" smtClean="0">
                        <a:solidFill>
                          <a:schemeClr val="tx1"/>
                        </a:solidFill>
                        <a:latin typeface="Cambria Math" panose="02040503050406030204" pitchFamily="18" charset="0"/>
                      </a:rPr>
                      <m:t>𝛼</m:t>
                    </m:r>
                    <m:r>
                      <a:rPr kumimoji="1" lang="en-US" altLang="zh-CN" sz="1800" b="1" i="1" smtClean="0">
                        <a:solidFill>
                          <a:schemeClr val="tx1"/>
                        </a:solidFill>
                        <a:latin typeface="Cambria Math" panose="02040503050406030204" pitchFamily="18" charset="0"/>
                      </a:rPr>
                      <m:t>𝑰</m:t>
                    </m:r>
                  </m:oMath>
                </a14:m>
                <a:r>
                  <a:rPr kumimoji="1" lang="zh-CN" altLang="en-US" sz="1800" dirty="0">
                    <a:solidFill>
                      <a:schemeClr val="tx1"/>
                    </a:solidFill>
                  </a:rPr>
                  <a:t>，这个正则化矩阵可以保证是可逆的。</a:t>
                </a:r>
                <a:endParaRPr kumimoji="1" lang="en-US" altLang="zh-CN" sz="1800" dirty="0">
                  <a:solidFill>
                    <a:schemeClr val="tx1"/>
                  </a:solidFil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73364" y="1409350"/>
                <a:ext cx="8301181" cy="4928534"/>
              </a:xfrm>
              <a:blipFill>
                <a:blip r:embed="rId2"/>
                <a:stretch>
                  <a:fillRect l="-661" t="-989"/>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7.3 </a:t>
            </a:r>
            <a:r>
              <a:rPr lang="zh-CN" altLang="en-US" sz="3600" dirty="0">
                <a:solidFill>
                  <a:schemeClr val="bg1"/>
                </a:solidFill>
                <a:latin typeface="黑体"/>
                <a:ea typeface="黑体"/>
                <a:cs typeface="黑体"/>
              </a:rPr>
              <a:t>正则化和欠约束问题</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55016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409350"/>
            <a:ext cx="8301181" cy="4928534"/>
          </a:xfrm>
        </p:spPr>
        <p:txBody>
          <a:bodyPr>
            <a:normAutofit/>
          </a:bodyPr>
          <a:lstStyle/>
          <a:p>
            <a:pPr marL="0" indent="0">
              <a:buNone/>
            </a:pPr>
            <a:r>
              <a:rPr kumimoji="1" lang="zh-CN" altLang="en-US" sz="1800" dirty="0">
                <a:solidFill>
                  <a:schemeClr val="tx1"/>
                </a:solidFill>
              </a:rPr>
              <a:t>让机器学习模型泛华得更好的最好办法是使用更多的数据进行训练。然而，在实践中我们拥有的数据是很有限的。解决这个问题的一种方法是创建假数据并添加到训练集中。</a:t>
            </a:r>
            <a:endParaRPr kumimoji="1" lang="en-US" altLang="zh-CN" sz="1800" dirty="0">
              <a:solidFill>
                <a:schemeClr val="tx1"/>
              </a:solidFill>
            </a:endParaRPr>
          </a:p>
          <a:p>
            <a:pPr marL="0" indent="0">
              <a:buNone/>
            </a:pPr>
            <a:r>
              <a:rPr kumimoji="1" lang="zh-CN" altLang="en-US" sz="1800" dirty="0">
                <a:solidFill>
                  <a:schemeClr val="tx1"/>
                </a:solidFill>
              </a:rPr>
              <a:t>对于图像识别任务，我们可以对图像进行翻转，裁剪，旋转，缩放等操作生成更多的等价数据。注意不能使用会改变类别的转换。例如：</a:t>
            </a:r>
            <a:r>
              <a:rPr kumimoji="1" lang="en-US" altLang="zh-CN" sz="1800" dirty="0">
                <a:solidFill>
                  <a:schemeClr val="tx1"/>
                </a:solidFill>
              </a:rPr>
              <a:t>OCR</a:t>
            </a:r>
            <a:r>
              <a:rPr kumimoji="1" lang="zh-CN" altLang="en-US" sz="1800" dirty="0">
                <a:solidFill>
                  <a:schemeClr val="tx1"/>
                </a:solidFill>
              </a:rPr>
              <a:t>任务需要识别“</a:t>
            </a:r>
            <a:r>
              <a:rPr kumimoji="1" lang="en-US" altLang="zh-CN" sz="1800" dirty="0">
                <a:solidFill>
                  <a:schemeClr val="tx1"/>
                </a:solidFill>
              </a:rPr>
              <a:t>b</a:t>
            </a:r>
            <a:r>
              <a:rPr kumimoji="1" lang="zh-CN" altLang="en-US" sz="1800" dirty="0">
                <a:solidFill>
                  <a:schemeClr val="tx1"/>
                </a:solidFill>
              </a:rPr>
              <a:t>”和“</a:t>
            </a:r>
            <a:r>
              <a:rPr kumimoji="1" lang="en-US" altLang="zh-CN" sz="1800" dirty="0">
                <a:solidFill>
                  <a:schemeClr val="tx1"/>
                </a:solidFill>
              </a:rPr>
              <a:t>d</a:t>
            </a:r>
            <a:r>
              <a:rPr kumimoji="1" lang="zh-CN" altLang="en-US" sz="1800" dirty="0">
                <a:solidFill>
                  <a:schemeClr val="tx1"/>
                </a:solidFill>
              </a:rPr>
              <a:t>”的区别，所以对于这些任务来说，水平翻转和旋转</a:t>
            </a:r>
            <a:r>
              <a:rPr kumimoji="1" lang="en-US" altLang="zh-CN" sz="1800" dirty="0">
                <a:solidFill>
                  <a:schemeClr val="tx1"/>
                </a:solidFill>
              </a:rPr>
              <a:t>180</a:t>
            </a:r>
            <a:r>
              <a:rPr kumimoji="1" lang="zh-CN" altLang="en-US" sz="1800" dirty="0">
                <a:solidFill>
                  <a:schemeClr val="tx1"/>
                </a:solidFill>
              </a:rPr>
              <a:t>度并不是合适的数据集增强方式。</a:t>
            </a:r>
            <a:endParaRPr kumimoji="1" lang="en-US" altLang="zh-CN" sz="1800" dirty="0">
              <a:solidFill>
                <a:schemeClr val="tx1"/>
              </a:solidFill>
            </a:endParaRPr>
          </a:p>
          <a:p>
            <a:pPr marL="0" indent="0">
              <a:buNone/>
            </a:pPr>
            <a:r>
              <a:rPr kumimoji="1" lang="zh-CN" altLang="en-US" sz="1800" dirty="0">
                <a:solidFill>
                  <a:schemeClr val="tx1"/>
                </a:solidFill>
              </a:rPr>
              <a:t>在神经网络的输入层注入噪声也可以看作是数据增强的一种方式。对于许多分类甚至一些回归任务而言，即使小的随机噪声被加到输入，任务仍应该是能够被解决的。</a:t>
            </a:r>
            <a:endParaRPr kumimoji="1" lang="en-US" altLang="zh-CN" sz="1800" dirty="0">
              <a:solidFill>
                <a:schemeClr val="tx1"/>
              </a:solidFill>
            </a:endParaRPr>
          </a:p>
        </p:txBody>
      </p:sp>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7.4 </a:t>
            </a:r>
            <a:r>
              <a:rPr lang="zh-CN" altLang="en-US" sz="3600" dirty="0">
                <a:solidFill>
                  <a:schemeClr val="bg1"/>
                </a:solidFill>
                <a:latin typeface="黑体"/>
                <a:ea typeface="黑体"/>
                <a:cs typeface="黑体"/>
              </a:rPr>
              <a:t>数据集增强</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344995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409350"/>
            <a:ext cx="8301181" cy="4928534"/>
          </a:xfrm>
        </p:spPr>
        <p:txBody>
          <a:bodyPr>
            <a:normAutofit/>
          </a:bodyPr>
          <a:lstStyle/>
          <a:p>
            <a:pPr marL="0" indent="0">
              <a:buNone/>
            </a:pPr>
            <a:r>
              <a:rPr kumimoji="1" lang="zh-CN" altLang="en-US" sz="1800" dirty="0">
                <a:solidFill>
                  <a:schemeClr val="tx1"/>
                </a:solidFill>
              </a:rPr>
              <a:t>三种添加噪声的策略：输入噪声注入、权重噪声注入、输出噪声注入。</a:t>
            </a:r>
            <a:endParaRPr kumimoji="1" lang="en-US" altLang="zh-CN" sz="1800" dirty="0">
              <a:solidFill>
                <a:schemeClr val="tx1"/>
              </a:solidFill>
            </a:endParaRPr>
          </a:p>
        </p:txBody>
      </p:sp>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7.5 </a:t>
            </a:r>
            <a:r>
              <a:rPr lang="zh-CN" altLang="en-US" sz="3600" dirty="0">
                <a:solidFill>
                  <a:schemeClr val="bg1"/>
                </a:solidFill>
                <a:latin typeface="黑体"/>
                <a:ea typeface="黑体"/>
                <a:cs typeface="黑体"/>
              </a:rPr>
              <a:t>噪声鲁棒性</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38433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409350"/>
            <a:ext cx="8301181" cy="4928534"/>
          </a:xfrm>
        </p:spPr>
        <p:txBody>
          <a:bodyPr>
            <a:normAutofit/>
          </a:bodyPr>
          <a:lstStyle/>
          <a:p>
            <a:pPr>
              <a:buClrTx/>
              <a:buFont typeface="+mj-lt"/>
              <a:buAutoNum type="arabicPeriod"/>
            </a:pPr>
            <a:r>
              <a:rPr kumimoji="1" lang="zh-CN" altLang="en-US" sz="2000" dirty="0">
                <a:solidFill>
                  <a:schemeClr val="tx1"/>
                </a:solidFill>
              </a:rPr>
              <a:t>输入噪声注入：将噪声作用于输入的数据集，这也是前文介绍的一种数据集增强方法。</a:t>
            </a:r>
            <a:endParaRPr kumimoji="1" lang="en-US" altLang="zh-CN" sz="2000" dirty="0">
              <a:solidFill>
                <a:schemeClr val="tx1"/>
              </a:solidFill>
            </a:endParaRPr>
          </a:p>
          <a:p>
            <a:pPr>
              <a:buClrTx/>
              <a:buFont typeface="+mj-lt"/>
              <a:buAutoNum type="arabicPeriod"/>
            </a:pPr>
            <a:r>
              <a:rPr kumimoji="1" lang="zh-CN" altLang="en-US" sz="2000" dirty="0">
                <a:solidFill>
                  <a:schemeClr val="tx1"/>
                </a:solidFill>
              </a:rPr>
              <a:t>对于某些模型，在输入上注入方差极小的噪音等价于对权重施加参数范数正则化。但是输入噪声注入远比简单地收缩参数强大，尤其是噪声被添加到隐单元的输入上时。</a:t>
            </a:r>
            <a:endParaRPr kumimoji="1" lang="en-US" altLang="zh-CN" sz="2000" dirty="0">
              <a:solidFill>
                <a:schemeClr val="tx1"/>
              </a:solidFill>
            </a:endParaRPr>
          </a:p>
        </p:txBody>
      </p:sp>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7.5.1 </a:t>
            </a:r>
            <a:r>
              <a:rPr lang="zh-CN" altLang="en-US" sz="3600" dirty="0">
                <a:solidFill>
                  <a:schemeClr val="bg1"/>
                </a:solidFill>
                <a:latin typeface="黑体"/>
                <a:ea typeface="黑体"/>
                <a:cs typeface="黑体"/>
              </a:rPr>
              <a:t>输入噪声注入</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2660151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409350"/>
            <a:ext cx="8301181" cy="4928534"/>
          </a:xfrm>
        </p:spPr>
        <p:txBody>
          <a:bodyPr>
            <a:normAutofit/>
          </a:bodyPr>
          <a:lstStyle/>
          <a:p>
            <a:pPr marL="342900" indent="-342900">
              <a:buClrTx/>
              <a:buFont typeface="+mj-lt"/>
              <a:buAutoNum type="arabicPeriod"/>
            </a:pPr>
            <a:r>
              <a:rPr kumimoji="1" lang="zh-CN" altLang="en-US" sz="1800" dirty="0">
                <a:solidFill>
                  <a:schemeClr val="tx1"/>
                </a:solidFill>
              </a:rPr>
              <a:t>权重噪声注入：将噪音作用于权重。这项技术主要用于循环神经网络。</a:t>
            </a:r>
          </a:p>
          <a:p>
            <a:pPr marL="342900" indent="-342900">
              <a:buClrTx/>
              <a:buFont typeface="+mj-lt"/>
              <a:buAutoNum type="arabicPeriod"/>
            </a:pPr>
            <a:r>
              <a:rPr kumimoji="1" lang="zh-CN" altLang="en-US" sz="1800" dirty="0">
                <a:solidFill>
                  <a:schemeClr val="tx1"/>
                </a:solidFill>
              </a:rPr>
              <a:t>权重噪声注入可以解释为：将权重视作不确定的随机变量（拥有某个概率分布），向权重注入噪声是对该随机变量采样得到的一个随机值。</a:t>
            </a:r>
          </a:p>
          <a:p>
            <a:pPr marL="342900" indent="-342900">
              <a:buClrTx/>
              <a:buFont typeface="+mj-lt"/>
              <a:buAutoNum type="arabicPeriod"/>
            </a:pPr>
            <a:r>
              <a:rPr kumimoji="1" lang="zh-CN" altLang="en-US" sz="1800" dirty="0">
                <a:solidFill>
                  <a:schemeClr val="tx1"/>
                </a:solidFill>
              </a:rPr>
              <a:t>在某些假设下，权重噪声注入等价于传统的参数正则化形式。</a:t>
            </a:r>
            <a:endParaRPr kumimoji="1" lang="en-US" altLang="zh-CN" sz="1800" dirty="0">
              <a:solidFill>
                <a:schemeClr val="tx1"/>
              </a:solidFill>
            </a:endParaRPr>
          </a:p>
          <a:p>
            <a:pPr marL="0" indent="0">
              <a:buClrTx/>
              <a:buNone/>
            </a:pPr>
            <a:endParaRPr kumimoji="1" lang="en-US" altLang="zh-CN" sz="1800" dirty="0">
              <a:solidFill>
                <a:schemeClr val="tx1"/>
              </a:solidFill>
            </a:endParaRPr>
          </a:p>
        </p:txBody>
      </p:sp>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7.5.2 </a:t>
            </a:r>
            <a:r>
              <a:rPr lang="zh-CN" altLang="en-US" sz="3600" dirty="0">
                <a:solidFill>
                  <a:schemeClr val="bg1"/>
                </a:solidFill>
                <a:latin typeface="黑体"/>
                <a:ea typeface="黑体"/>
                <a:cs typeface="黑体"/>
              </a:rPr>
              <a:t>权重噪声注入</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347069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6858000"/>
          </a:xfrm>
          <a:prstGeom prst="rect">
            <a:avLst/>
          </a:prstGeom>
        </p:spPr>
      </p:pic>
      <p:sp>
        <p:nvSpPr>
          <p:cNvPr id="5" name="标题 1"/>
          <p:cNvSpPr>
            <a:spLocks noGrp="1"/>
          </p:cNvSpPr>
          <p:nvPr>
            <p:ph type="title"/>
          </p:nvPr>
        </p:nvSpPr>
        <p:spPr>
          <a:xfrm>
            <a:off x="762000" y="1246905"/>
            <a:ext cx="4618181" cy="750455"/>
          </a:xfrm>
        </p:spPr>
        <p:txBody>
          <a:bodyPr/>
          <a:lstStyle/>
          <a:p>
            <a:pPr algn="l"/>
            <a:r>
              <a:rPr lang="zh-CN" altLang="en-US" baseline="30000" dirty="0">
                <a:solidFill>
                  <a:srgbClr val="64109F"/>
                </a:solidFill>
                <a:latin typeface="方正兰亭特黑_SC"/>
                <a:ea typeface="方正兰亭特黑_SC"/>
                <a:cs typeface="方正兰亭特黑_SC"/>
              </a:rPr>
              <a:t>目录</a:t>
            </a:r>
            <a:endParaRPr lang="ja-JP" altLang="en-US" baseline="30000" dirty="0">
              <a:solidFill>
                <a:srgbClr val="64109F"/>
              </a:solidFill>
              <a:latin typeface="方正兰亭特黑_SC"/>
              <a:ea typeface="方正兰亭特黑_SC"/>
              <a:cs typeface="方正兰亭特黑_SC"/>
            </a:endParaRPr>
          </a:p>
        </p:txBody>
      </p:sp>
      <p:sp>
        <p:nvSpPr>
          <p:cNvPr id="6" name="标题 1"/>
          <p:cNvSpPr txBox="1">
            <a:spLocks/>
          </p:cNvSpPr>
          <p:nvPr/>
        </p:nvSpPr>
        <p:spPr>
          <a:xfrm>
            <a:off x="1758835" y="2766753"/>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7.1 </a:t>
            </a:r>
            <a:r>
              <a:rPr lang="zh-CN" altLang="en-US" sz="2800" baseline="30000" dirty="0">
                <a:solidFill>
                  <a:srgbClr val="64109F"/>
                </a:solidFill>
                <a:latin typeface="Microsoft YaHei"/>
                <a:ea typeface="微软雅黑"/>
                <a:cs typeface="Microsoft YaHei"/>
              </a:rPr>
              <a:t>参数范数惩罚</a:t>
            </a:r>
            <a:endParaRPr lang="ja-JP" altLang="en-US" sz="2800" baseline="30000" dirty="0">
              <a:solidFill>
                <a:srgbClr val="64109F"/>
              </a:solidFill>
              <a:latin typeface="Microsoft YaHei"/>
              <a:ea typeface="微软雅黑"/>
              <a:cs typeface="Microsoft YaHei"/>
            </a:endParaRPr>
          </a:p>
        </p:txBody>
      </p:sp>
      <p:sp>
        <p:nvSpPr>
          <p:cNvPr id="7" name="标题 1"/>
          <p:cNvSpPr txBox="1">
            <a:spLocks/>
          </p:cNvSpPr>
          <p:nvPr/>
        </p:nvSpPr>
        <p:spPr>
          <a:xfrm>
            <a:off x="1758835" y="3240116"/>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7.2 </a:t>
            </a:r>
            <a:r>
              <a:rPr lang="zh-CN" altLang="en-US" sz="2800" baseline="30000" dirty="0">
                <a:solidFill>
                  <a:srgbClr val="64109F"/>
                </a:solidFill>
                <a:latin typeface="Microsoft YaHei"/>
                <a:ea typeface="微软雅黑"/>
                <a:cs typeface="Microsoft YaHei"/>
              </a:rPr>
              <a:t>作为约束的范数惩罚</a:t>
            </a:r>
            <a:endParaRPr lang="ja-JP" altLang="en-US" sz="2800" baseline="30000" dirty="0">
              <a:solidFill>
                <a:srgbClr val="64109F"/>
              </a:solidFill>
              <a:latin typeface="Microsoft YaHei"/>
              <a:ea typeface="微软雅黑"/>
              <a:cs typeface="Microsoft YaHei"/>
            </a:endParaRPr>
          </a:p>
        </p:txBody>
      </p:sp>
      <p:sp>
        <p:nvSpPr>
          <p:cNvPr id="8" name="标题 1"/>
          <p:cNvSpPr txBox="1">
            <a:spLocks/>
          </p:cNvSpPr>
          <p:nvPr/>
        </p:nvSpPr>
        <p:spPr>
          <a:xfrm>
            <a:off x="1766455" y="3713479"/>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7.3 </a:t>
            </a:r>
            <a:r>
              <a:rPr lang="zh-CN" altLang="en-US" sz="2800" baseline="30000" dirty="0">
                <a:solidFill>
                  <a:srgbClr val="64109F"/>
                </a:solidFill>
                <a:latin typeface="Microsoft YaHei"/>
                <a:ea typeface="微软雅黑"/>
                <a:cs typeface="Microsoft YaHei"/>
              </a:rPr>
              <a:t>正则化和欠约束问题</a:t>
            </a:r>
            <a:endParaRPr lang="ja-JP" altLang="en-US" sz="2800" baseline="30000" dirty="0">
              <a:solidFill>
                <a:srgbClr val="64109F"/>
              </a:solidFill>
              <a:latin typeface="Microsoft YaHei"/>
              <a:ea typeface="微软雅黑"/>
              <a:cs typeface="Microsoft YaHei"/>
            </a:endParaRPr>
          </a:p>
        </p:txBody>
      </p:sp>
      <p:sp>
        <p:nvSpPr>
          <p:cNvPr id="10" name="标题 1"/>
          <p:cNvSpPr txBox="1">
            <a:spLocks/>
          </p:cNvSpPr>
          <p:nvPr/>
        </p:nvSpPr>
        <p:spPr>
          <a:xfrm>
            <a:off x="1766455" y="4232562"/>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7.4 </a:t>
            </a:r>
            <a:r>
              <a:rPr lang="zh-CN" altLang="en-US" sz="2800" baseline="30000" dirty="0">
                <a:solidFill>
                  <a:srgbClr val="64109F"/>
                </a:solidFill>
                <a:latin typeface="Microsoft YaHei"/>
                <a:ea typeface="微软雅黑"/>
                <a:cs typeface="Microsoft YaHei"/>
              </a:rPr>
              <a:t>数据集增强</a:t>
            </a:r>
            <a:endParaRPr lang="ja-JP" altLang="en-US" sz="2800" baseline="30000" dirty="0">
              <a:solidFill>
                <a:srgbClr val="64109F"/>
              </a:solidFill>
              <a:latin typeface="Microsoft YaHei"/>
              <a:ea typeface="微软雅黑"/>
              <a:cs typeface="Microsoft YaHei"/>
            </a:endParaRPr>
          </a:p>
        </p:txBody>
      </p:sp>
      <p:pic>
        <p:nvPicPr>
          <p:cNvPr id="15" name="图片 14"/>
          <p:cNvPicPr>
            <a:picLocks noChangeAspect="1"/>
          </p:cNvPicPr>
          <p:nvPr/>
        </p:nvPicPr>
        <p:blipFill>
          <a:blip r:embed="rId3"/>
          <a:stretch>
            <a:fillRect/>
          </a:stretch>
        </p:blipFill>
        <p:spPr>
          <a:xfrm>
            <a:off x="1207655" y="2646219"/>
            <a:ext cx="558800" cy="444500"/>
          </a:xfrm>
          <a:prstGeom prst="rect">
            <a:avLst/>
          </a:prstGeom>
        </p:spPr>
      </p:pic>
      <p:pic>
        <p:nvPicPr>
          <p:cNvPr id="16" name="图片 15"/>
          <p:cNvPicPr>
            <a:picLocks noChangeAspect="1"/>
          </p:cNvPicPr>
          <p:nvPr/>
        </p:nvPicPr>
        <p:blipFill>
          <a:blip r:embed="rId3"/>
          <a:stretch>
            <a:fillRect/>
          </a:stretch>
        </p:blipFill>
        <p:spPr>
          <a:xfrm>
            <a:off x="1207655" y="3128821"/>
            <a:ext cx="558800" cy="444500"/>
          </a:xfrm>
          <a:prstGeom prst="rect">
            <a:avLst/>
          </a:prstGeom>
        </p:spPr>
      </p:pic>
      <p:pic>
        <p:nvPicPr>
          <p:cNvPr id="17" name="图片 16"/>
          <p:cNvPicPr>
            <a:picLocks noChangeAspect="1"/>
          </p:cNvPicPr>
          <p:nvPr/>
        </p:nvPicPr>
        <p:blipFill>
          <a:blip r:embed="rId3"/>
          <a:stretch>
            <a:fillRect/>
          </a:stretch>
        </p:blipFill>
        <p:spPr>
          <a:xfrm>
            <a:off x="1207655" y="3626661"/>
            <a:ext cx="558800" cy="444500"/>
          </a:xfrm>
          <a:prstGeom prst="rect">
            <a:avLst/>
          </a:prstGeom>
        </p:spPr>
      </p:pic>
      <p:pic>
        <p:nvPicPr>
          <p:cNvPr id="18" name="图片 17"/>
          <p:cNvPicPr>
            <a:picLocks noChangeAspect="1"/>
          </p:cNvPicPr>
          <p:nvPr/>
        </p:nvPicPr>
        <p:blipFill>
          <a:blip r:embed="rId3"/>
          <a:stretch>
            <a:fillRect/>
          </a:stretch>
        </p:blipFill>
        <p:spPr>
          <a:xfrm>
            <a:off x="1207655" y="4140432"/>
            <a:ext cx="558800" cy="444500"/>
          </a:xfrm>
          <a:prstGeom prst="rect">
            <a:avLst/>
          </a:prstGeom>
        </p:spPr>
      </p:pic>
      <p:sp>
        <p:nvSpPr>
          <p:cNvPr id="12" name="标题 1">
            <a:extLst>
              <a:ext uri="{FF2B5EF4-FFF2-40B4-BE49-F238E27FC236}">
                <a16:creationId xmlns:a16="http://schemas.microsoft.com/office/drawing/2014/main" id="{80410CAE-5F91-49A1-BDA7-D4A409706DC4}"/>
              </a:ext>
            </a:extLst>
          </p:cNvPr>
          <p:cNvSpPr txBox="1">
            <a:spLocks/>
          </p:cNvSpPr>
          <p:nvPr/>
        </p:nvSpPr>
        <p:spPr>
          <a:xfrm>
            <a:off x="1766455" y="4762495"/>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7.5 </a:t>
            </a:r>
            <a:r>
              <a:rPr lang="zh-CN" altLang="en-US" sz="2800" baseline="30000" dirty="0">
                <a:solidFill>
                  <a:srgbClr val="64109F"/>
                </a:solidFill>
                <a:latin typeface="Microsoft YaHei"/>
                <a:ea typeface="微软雅黑"/>
                <a:cs typeface="Microsoft YaHei"/>
              </a:rPr>
              <a:t>噪声鲁棒性</a:t>
            </a:r>
            <a:endParaRPr lang="ja-JP" altLang="en-US" sz="2800" baseline="30000" dirty="0">
              <a:solidFill>
                <a:srgbClr val="64109F"/>
              </a:solidFill>
              <a:latin typeface="Microsoft YaHei"/>
              <a:ea typeface="微软雅黑"/>
              <a:cs typeface="Microsoft YaHei"/>
            </a:endParaRPr>
          </a:p>
        </p:txBody>
      </p:sp>
      <p:pic>
        <p:nvPicPr>
          <p:cNvPr id="13" name="图片 12">
            <a:extLst>
              <a:ext uri="{FF2B5EF4-FFF2-40B4-BE49-F238E27FC236}">
                <a16:creationId xmlns:a16="http://schemas.microsoft.com/office/drawing/2014/main" id="{27BCA638-4F82-4EFB-8571-0D9AD2904572}"/>
              </a:ext>
            </a:extLst>
          </p:cNvPr>
          <p:cNvPicPr>
            <a:picLocks noChangeAspect="1"/>
          </p:cNvPicPr>
          <p:nvPr/>
        </p:nvPicPr>
        <p:blipFill>
          <a:blip r:embed="rId3"/>
          <a:stretch>
            <a:fillRect/>
          </a:stretch>
        </p:blipFill>
        <p:spPr>
          <a:xfrm>
            <a:off x="1207655" y="4670365"/>
            <a:ext cx="558800" cy="444500"/>
          </a:xfrm>
          <a:prstGeom prst="rect">
            <a:avLst/>
          </a:prstGeom>
        </p:spPr>
      </p:pic>
    </p:spTree>
    <p:extLst>
      <p:ext uri="{BB962C8B-B14F-4D97-AF65-F5344CB8AC3E}">
        <p14:creationId xmlns:p14="http://schemas.microsoft.com/office/powerpoint/2010/main" val="233742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473364" y="1409350"/>
                <a:ext cx="8301181" cy="4928534"/>
              </a:xfrm>
            </p:spPr>
            <p:txBody>
              <a:bodyPr>
                <a:normAutofit/>
              </a:bodyPr>
              <a:lstStyle/>
              <a:p>
                <a:pPr marL="342900" indent="-342900">
                  <a:buClrTx/>
                  <a:buFont typeface="+mj-lt"/>
                  <a:buAutoNum type="arabicPeriod"/>
                </a:pPr>
                <a:r>
                  <a:rPr kumimoji="1" lang="zh-CN" altLang="en-US" sz="1800" dirty="0">
                    <a:solidFill>
                      <a:schemeClr val="tx1"/>
                    </a:solidFill>
                  </a:rPr>
                  <a:t>有些数据集存在少量的</a:t>
                </a:r>
                <a:r>
                  <a:rPr kumimoji="1" lang="en-US" altLang="zh-CN" sz="1800" dirty="0">
                    <a:solidFill>
                      <a:schemeClr val="tx1"/>
                    </a:solidFill>
                  </a:rPr>
                  <a:t>y</a:t>
                </a:r>
                <a:r>
                  <a:rPr kumimoji="1" lang="zh-CN" altLang="en-US" sz="1800" dirty="0">
                    <a:solidFill>
                      <a:schemeClr val="tx1"/>
                    </a:solidFill>
                  </a:rPr>
                  <a:t>标签是错误的，此时通过最大似然准则来最大化</a:t>
                </a:r>
                <a14:m>
                  <m:oMath xmlns:m="http://schemas.openxmlformats.org/officeDocument/2006/math">
                    <m:r>
                      <a:rPr kumimoji="1" lang="en-US" altLang="zh-CN" sz="1800" b="0" i="1" smtClean="0">
                        <a:solidFill>
                          <a:schemeClr val="tx1"/>
                        </a:solidFill>
                        <a:latin typeface="Cambria Math" panose="02040503050406030204" pitchFamily="18" charset="0"/>
                      </a:rPr>
                      <m:t>∑</m:t>
                    </m:r>
                    <m:r>
                      <m:rPr>
                        <m:sty m:val="p"/>
                      </m:rPr>
                      <a:rPr kumimoji="1" lang="en-US" altLang="zh-CN" sz="1800" b="0" i="0" smtClean="0">
                        <a:solidFill>
                          <a:schemeClr val="tx1"/>
                        </a:solidFill>
                        <a:latin typeface="Cambria Math" panose="02040503050406030204" pitchFamily="18" charset="0"/>
                      </a:rPr>
                      <m:t>log</m:t>
                    </m:r>
                    <m:r>
                      <a:rPr kumimoji="1" lang="en-US" altLang="zh-CN" sz="1800" b="0" i="1" smtClean="0">
                        <a:solidFill>
                          <a:schemeClr val="tx1"/>
                        </a:solidFill>
                        <a:latin typeface="Cambria Math" panose="02040503050406030204" pitchFamily="18" charset="0"/>
                      </a:rPr>
                      <m:t>⁡</m:t>
                    </m:r>
                    <m:r>
                      <a:rPr kumimoji="1" lang="en-US" altLang="zh-CN" sz="1800" i="1">
                        <a:solidFill>
                          <a:schemeClr val="tx1"/>
                        </a:solidFill>
                        <a:latin typeface="Cambria Math" panose="02040503050406030204" pitchFamily="18" charset="0"/>
                      </a:rPr>
                      <m:t>𝑝</m:t>
                    </m:r>
                    <m:r>
                      <a:rPr kumimoji="1" lang="en-US" altLang="zh-CN" sz="1800" b="0" i="1" smtClean="0">
                        <a:solidFill>
                          <a:schemeClr val="tx1"/>
                        </a:solidFill>
                        <a:latin typeface="Cambria Math" panose="02040503050406030204" pitchFamily="18" charset="0"/>
                      </a:rPr>
                      <m:t>(</m:t>
                    </m:r>
                    <m:r>
                      <a:rPr kumimoji="1" lang="en-US" altLang="zh-CN" sz="1800" b="0" i="1" smtClean="0">
                        <a:solidFill>
                          <a:schemeClr val="tx1"/>
                        </a:solidFill>
                        <a:latin typeface="Cambria Math" panose="02040503050406030204" pitchFamily="18" charset="0"/>
                      </a:rPr>
                      <m:t>𝑦</m:t>
                    </m:r>
                    <m:r>
                      <a:rPr kumimoji="1" lang="en-US" altLang="zh-CN" sz="1800" b="0" i="1" smtClean="0">
                        <a:solidFill>
                          <a:schemeClr val="tx1"/>
                        </a:solidFill>
                        <a:latin typeface="Cambria Math" panose="02040503050406030204" pitchFamily="18" charset="0"/>
                      </a:rPr>
                      <m:t>|</m:t>
                    </m:r>
                    <m:r>
                      <a:rPr kumimoji="1" lang="en-US" altLang="zh-CN" sz="1800" b="1" i="1" smtClean="0">
                        <a:solidFill>
                          <a:schemeClr val="tx1"/>
                        </a:solidFill>
                        <a:latin typeface="Cambria Math" panose="02040503050406030204" pitchFamily="18" charset="0"/>
                      </a:rPr>
                      <m:t>𝒙</m:t>
                    </m:r>
                    <m:r>
                      <a:rPr kumimoji="1" lang="en-US" altLang="zh-CN" sz="1800" b="0" i="1" smtClean="0">
                        <a:solidFill>
                          <a:schemeClr val="tx1"/>
                        </a:solidFill>
                        <a:latin typeface="Cambria Math" panose="02040503050406030204" pitchFamily="18" charset="0"/>
                      </a:rPr>
                      <m:t>)</m:t>
                    </m:r>
                  </m:oMath>
                </a14:m>
                <a:r>
                  <a:rPr kumimoji="1" lang="zh-CN" altLang="en-US" sz="1800" dirty="0">
                    <a:solidFill>
                      <a:schemeClr val="tx1"/>
                    </a:solidFill>
                  </a:rPr>
                  <a:t>是不正确的。输出噪声注入显式地对标签上的噪音进行建模：假设某个很小的</a:t>
                </a:r>
                <a14:m>
                  <m:oMath xmlns:m="http://schemas.openxmlformats.org/officeDocument/2006/math">
                    <m:r>
                      <a:rPr kumimoji="1" lang="en-US" altLang="zh-CN" sz="1800" b="0" i="1" smtClean="0">
                        <a:solidFill>
                          <a:schemeClr val="tx1"/>
                        </a:solidFill>
                        <a:latin typeface="Cambria Math" panose="02040503050406030204" pitchFamily="18" charset="0"/>
                      </a:rPr>
                      <m:t>𝜖</m:t>
                    </m:r>
                  </m:oMath>
                </a14:m>
                <a:r>
                  <a:rPr kumimoji="1" lang="zh-CN" altLang="en-US" sz="1800" dirty="0">
                    <a:solidFill>
                      <a:schemeClr val="tx1"/>
                    </a:solidFill>
                  </a:rPr>
                  <a:t>， 标签</a:t>
                </a:r>
                <a:r>
                  <a:rPr kumimoji="1" lang="en-US" altLang="zh-CN" sz="1800" dirty="0">
                    <a:solidFill>
                      <a:schemeClr val="tx1"/>
                    </a:solidFill>
                  </a:rPr>
                  <a:t>y </a:t>
                </a:r>
                <a:r>
                  <a:rPr kumimoji="1" lang="zh-CN" altLang="en-US" sz="1800" dirty="0">
                    <a:solidFill>
                      <a:schemeClr val="tx1"/>
                    </a:solidFill>
                  </a:rPr>
                  <a:t>是正确的概率为 </a:t>
                </a:r>
                <a14:m>
                  <m:oMath xmlns:m="http://schemas.openxmlformats.org/officeDocument/2006/math">
                    <m:r>
                      <a:rPr kumimoji="1" lang="en-US" altLang="zh-CN" sz="1800" b="0" i="0" smtClean="0">
                        <a:solidFill>
                          <a:schemeClr val="tx1"/>
                        </a:solidFill>
                        <a:latin typeface="Cambria Math" panose="02040503050406030204" pitchFamily="18" charset="0"/>
                      </a:rPr>
                      <m:t>1−</m:t>
                    </m:r>
                    <m:r>
                      <a:rPr kumimoji="1" lang="en-US" altLang="zh-CN" sz="1800" i="1">
                        <a:solidFill>
                          <a:schemeClr val="tx1"/>
                        </a:solidFill>
                        <a:latin typeface="Cambria Math" panose="02040503050406030204" pitchFamily="18" charset="0"/>
                      </a:rPr>
                      <m:t>𝜖</m:t>
                    </m:r>
                    <m:r>
                      <a:rPr kumimoji="1" lang="en-US" altLang="zh-CN" sz="1800" i="1">
                        <a:solidFill>
                          <a:schemeClr val="tx1"/>
                        </a:solidFill>
                        <a:latin typeface="Cambria Math" panose="02040503050406030204" pitchFamily="18" charset="0"/>
                      </a:rPr>
                      <m:t> </m:t>
                    </m:r>
                  </m:oMath>
                </a14:m>
                <a:r>
                  <a:rPr kumimoji="1" lang="zh-CN" altLang="en-US" sz="1800" dirty="0">
                    <a:solidFill>
                      <a:schemeClr val="tx1"/>
                    </a:solidFill>
                  </a:rPr>
                  <a:t>、是错误的概率</a:t>
                </a:r>
                <a14:m>
                  <m:oMath xmlns:m="http://schemas.openxmlformats.org/officeDocument/2006/math">
                    <m:r>
                      <a:rPr kumimoji="1" lang="en-US" altLang="zh-CN" sz="1800" i="1">
                        <a:solidFill>
                          <a:schemeClr val="tx1"/>
                        </a:solidFill>
                        <a:latin typeface="Cambria Math" panose="02040503050406030204" pitchFamily="18" charset="0"/>
                      </a:rPr>
                      <m:t>𝜖</m:t>
                    </m:r>
                  </m:oMath>
                </a14:m>
                <a:r>
                  <a:rPr kumimoji="1" lang="en-US" altLang="zh-CN" sz="1800" dirty="0">
                    <a:solidFill>
                      <a:schemeClr val="tx1"/>
                    </a:solidFill>
                  </a:rPr>
                  <a:t> </a:t>
                </a:r>
                <a:r>
                  <a:rPr kumimoji="1" lang="zh-CN" altLang="en-US" sz="1800" dirty="0">
                    <a:solidFill>
                      <a:schemeClr val="tx1"/>
                    </a:solidFill>
                  </a:rPr>
                  <a:t>。</a:t>
                </a:r>
              </a:p>
              <a:p>
                <a:pPr marL="342900" indent="-342900">
                  <a:buClrTx/>
                  <a:buFont typeface="+mj-lt"/>
                  <a:buAutoNum type="arabicPeriod"/>
                </a:pPr>
                <a:r>
                  <a:rPr kumimoji="1" lang="zh-CN" altLang="en-US" sz="1800" dirty="0">
                    <a:solidFill>
                      <a:schemeClr val="tx1"/>
                    </a:solidFill>
                  </a:rPr>
                  <a:t>基于 </a:t>
                </a:r>
                <a:r>
                  <a:rPr kumimoji="1" lang="en-US" altLang="zh-CN" sz="1800" dirty="0">
                    <a:solidFill>
                      <a:schemeClr val="tx1"/>
                    </a:solidFill>
                  </a:rPr>
                  <a:t>k</a:t>
                </a:r>
                <a:r>
                  <a:rPr kumimoji="1" lang="zh-CN" altLang="en-US" sz="1800" dirty="0">
                    <a:solidFill>
                      <a:schemeClr val="tx1"/>
                    </a:solidFill>
                  </a:rPr>
                  <a:t>个输出的</a:t>
                </a:r>
                <a:r>
                  <a:rPr kumimoji="1" lang="en-US" altLang="zh-CN" sz="1800" dirty="0" err="1">
                    <a:solidFill>
                      <a:schemeClr val="tx1"/>
                    </a:solidFill>
                  </a:rPr>
                  <a:t>softmax</a:t>
                </a:r>
                <a:r>
                  <a:rPr kumimoji="1" lang="zh-CN" altLang="en-US" sz="1800" dirty="0">
                    <a:solidFill>
                      <a:schemeClr val="tx1"/>
                    </a:solidFill>
                  </a:rPr>
                  <a:t>单元的标签平滑正则化</a:t>
                </a:r>
                <a:r>
                  <a:rPr kumimoji="1" lang="en-US" altLang="zh-CN" sz="1800" dirty="0">
                    <a:solidFill>
                      <a:schemeClr val="tx1"/>
                    </a:solidFill>
                  </a:rPr>
                  <a:t>label smoothing regularize</a:t>
                </a:r>
                <a:r>
                  <a:rPr kumimoji="1" lang="zh-CN" altLang="en-US" sz="1800" dirty="0">
                    <a:solidFill>
                      <a:schemeClr val="tx1"/>
                    </a:solidFill>
                  </a:rPr>
                  <a:t>：将真实的标签从 </a:t>
                </a:r>
                <a:r>
                  <a:rPr kumimoji="1" lang="en-US" altLang="zh-CN" sz="1800" dirty="0">
                    <a:solidFill>
                      <a:schemeClr val="tx1"/>
                    </a:solidFill>
                  </a:rPr>
                  <a:t>{0,1}</a:t>
                </a:r>
                <a:r>
                  <a:rPr kumimoji="1" lang="zh-CN" altLang="en-US" sz="1800" dirty="0">
                    <a:solidFill>
                      <a:schemeClr val="tx1"/>
                    </a:solidFill>
                  </a:rPr>
                  <a:t>替换为 </a:t>
                </a:r>
                <a14:m>
                  <m:oMath xmlns:m="http://schemas.openxmlformats.org/officeDocument/2006/math">
                    <m:r>
                      <a:rPr kumimoji="1" lang="en-US" altLang="zh-CN" sz="1800" b="0" i="1" smtClean="0">
                        <a:solidFill>
                          <a:schemeClr val="tx1"/>
                        </a:solidFill>
                        <a:latin typeface="Cambria Math" panose="02040503050406030204" pitchFamily="18" charset="0"/>
                      </a:rPr>
                      <m:t>{</m:t>
                    </m:r>
                    <m:f>
                      <m:fPr>
                        <m:ctrlPr>
                          <a:rPr kumimoji="1" lang="en-US" altLang="zh-CN" sz="1800" b="0" i="1" smtClean="0">
                            <a:solidFill>
                              <a:schemeClr val="tx1"/>
                            </a:solidFill>
                            <a:latin typeface="Cambria Math" panose="02040503050406030204" pitchFamily="18" charset="0"/>
                          </a:rPr>
                        </m:ctrlPr>
                      </m:fPr>
                      <m:num>
                        <m:r>
                          <a:rPr kumimoji="1" lang="en-US" altLang="zh-CN" sz="1800" i="1">
                            <a:solidFill>
                              <a:schemeClr val="tx1"/>
                            </a:solidFill>
                            <a:latin typeface="Cambria Math" panose="02040503050406030204" pitchFamily="18" charset="0"/>
                          </a:rPr>
                          <m:t>𝜖</m:t>
                        </m:r>
                      </m:num>
                      <m:den>
                        <m:r>
                          <a:rPr kumimoji="1" lang="en-US" altLang="zh-CN" sz="1800" b="0" i="1" smtClean="0">
                            <a:solidFill>
                              <a:schemeClr val="tx1"/>
                            </a:solidFill>
                            <a:latin typeface="Cambria Math" panose="02040503050406030204" pitchFamily="18" charset="0"/>
                          </a:rPr>
                          <m:t>𝑘</m:t>
                        </m:r>
                      </m:den>
                    </m:f>
                    <m:r>
                      <a:rPr kumimoji="1" lang="en-US" altLang="zh-CN" sz="1800" b="0" i="1" smtClean="0">
                        <a:solidFill>
                          <a:schemeClr val="tx1"/>
                        </a:solidFill>
                        <a:latin typeface="Cambria Math" panose="02040503050406030204" pitchFamily="18" charset="0"/>
                      </a:rPr>
                      <m:t>, 1−</m:t>
                    </m:r>
                    <m:f>
                      <m:fPr>
                        <m:ctrlPr>
                          <a:rPr kumimoji="1" lang="en-US" altLang="zh-CN" sz="1800" b="0" i="1" smtClean="0">
                            <a:solidFill>
                              <a:schemeClr val="tx1"/>
                            </a:solidFill>
                            <a:latin typeface="Cambria Math" panose="02040503050406030204" pitchFamily="18" charset="0"/>
                          </a:rPr>
                        </m:ctrlPr>
                      </m:fPr>
                      <m:num>
                        <m:r>
                          <a:rPr kumimoji="1" lang="en-US" altLang="zh-CN" sz="1800" b="0" i="1" smtClean="0">
                            <a:solidFill>
                              <a:schemeClr val="tx1"/>
                            </a:solidFill>
                            <a:latin typeface="Cambria Math" panose="02040503050406030204" pitchFamily="18" charset="0"/>
                          </a:rPr>
                          <m:t>𝑘</m:t>
                        </m:r>
                        <m:r>
                          <a:rPr kumimoji="1" lang="en-US" altLang="zh-CN" sz="1800" b="0" i="1" smtClean="0">
                            <a:solidFill>
                              <a:schemeClr val="tx1"/>
                            </a:solidFill>
                            <a:latin typeface="Cambria Math" panose="02040503050406030204" pitchFamily="18" charset="0"/>
                          </a:rPr>
                          <m:t>−1</m:t>
                        </m:r>
                      </m:num>
                      <m:den>
                        <m:r>
                          <a:rPr kumimoji="1" lang="en-US" altLang="zh-CN" sz="1800" b="0" i="1" smtClean="0">
                            <a:solidFill>
                              <a:schemeClr val="tx1"/>
                            </a:solidFill>
                            <a:latin typeface="Cambria Math" panose="02040503050406030204" pitchFamily="18" charset="0"/>
                          </a:rPr>
                          <m:t>𝑘</m:t>
                        </m:r>
                      </m:den>
                    </m:f>
                    <m:r>
                      <a:rPr kumimoji="1" lang="en-US" altLang="zh-CN" sz="1800" i="1">
                        <a:solidFill>
                          <a:schemeClr val="tx1"/>
                        </a:solidFill>
                        <a:latin typeface="Cambria Math" panose="02040503050406030204" pitchFamily="18" charset="0"/>
                      </a:rPr>
                      <m:t>𝜖</m:t>
                    </m:r>
                    <m:r>
                      <a:rPr kumimoji="1" lang="en-US" altLang="zh-CN" sz="1800" b="0" i="1" smtClean="0">
                        <a:solidFill>
                          <a:schemeClr val="tx1"/>
                        </a:solidFill>
                        <a:latin typeface="Cambria Math" panose="02040503050406030204" pitchFamily="18" charset="0"/>
                      </a:rPr>
                      <m:t>}</m:t>
                    </m:r>
                  </m:oMath>
                </a14:m>
                <a:r>
                  <a:rPr kumimoji="1" lang="zh-CN" altLang="en-US" sz="1800" dirty="0">
                    <a:solidFill>
                      <a:schemeClr val="tx1"/>
                    </a:solidFill>
                  </a:rPr>
                  <a:t>。</a:t>
                </a:r>
                <a:endParaRPr kumimoji="1" lang="en-US" altLang="zh-CN" sz="1800" dirty="0">
                  <a:solidFill>
                    <a:schemeClr val="tx1"/>
                  </a:solidFill>
                </a:endParaRPr>
              </a:p>
              <a:p>
                <a:pPr marL="457200" lvl="1" indent="0">
                  <a:buClrTx/>
                  <a:buNone/>
                </a:pPr>
                <a:r>
                  <a:rPr kumimoji="1" lang="zh-CN" altLang="en-US" sz="1600" dirty="0">
                    <a:solidFill>
                      <a:schemeClr val="tx1"/>
                    </a:solidFill>
                  </a:rPr>
                  <a:t>原始的标签：</a:t>
                </a:r>
                <a:r>
                  <a:rPr kumimoji="1" lang="en-US" altLang="zh-CN" sz="1600" dirty="0">
                    <a:solidFill>
                      <a:schemeClr val="tx1"/>
                    </a:solidFill>
                  </a:rPr>
                  <a:t>k-1</a:t>
                </a:r>
                <a:r>
                  <a:rPr kumimoji="1" lang="zh-CN" altLang="en-US" sz="1600" dirty="0">
                    <a:solidFill>
                      <a:schemeClr val="tx1"/>
                    </a:solidFill>
                  </a:rPr>
                  <a:t>个为</a:t>
                </a:r>
                <a:r>
                  <a:rPr kumimoji="1" lang="en-US" altLang="zh-CN" sz="1600" dirty="0">
                    <a:solidFill>
                      <a:schemeClr val="tx1"/>
                    </a:solidFill>
                  </a:rPr>
                  <a:t>0</a:t>
                </a:r>
                <a:r>
                  <a:rPr kumimoji="1" lang="zh-CN" altLang="en-US" sz="1600" dirty="0">
                    <a:solidFill>
                      <a:schemeClr val="tx1"/>
                    </a:solidFill>
                  </a:rPr>
                  <a:t>，一个为</a:t>
                </a:r>
                <a:r>
                  <a:rPr kumimoji="1" lang="en-US" altLang="zh-CN" sz="1600" dirty="0">
                    <a:solidFill>
                      <a:schemeClr val="tx1"/>
                    </a:solidFill>
                  </a:rPr>
                  <a:t>1,</a:t>
                </a:r>
                <a:r>
                  <a:rPr kumimoji="1" lang="zh-CN" altLang="en-US" sz="1600" dirty="0">
                    <a:solidFill>
                      <a:schemeClr val="tx1"/>
                    </a:solidFill>
                  </a:rPr>
                  <a:t>。注入噪声之后的标签：</a:t>
                </a:r>
                <a:r>
                  <a:rPr kumimoji="1" lang="en-US" altLang="zh-CN" sz="1600" dirty="0">
                    <a:solidFill>
                      <a:schemeClr val="tx1"/>
                    </a:solidFill>
                  </a:rPr>
                  <a:t>k-1</a:t>
                </a:r>
                <a:r>
                  <a:rPr kumimoji="1" lang="zh-CN" altLang="en-US" sz="1600" dirty="0">
                    <a:solidFill>
                      <a:schemeClr val="tx1"/>
                    </a:solidFill>
                  </a:rPr>
                  <a:t>个为</a:t>
                </a:r>
                <a14:m>
                  <m:oMath xmlns:m="http://schemas.openxmlformats.org/officeDocument/2006/math">
                    <m:f>
                      <m:fPr>
                        <m:ctrlPr>
                          <a:rPr kumimoji="1" lang="en-US" altLang="zh-CN" sz="1600" b="0" i="1" smtClean="0">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𝜖</m:t>
                        </m:r>
                      </m:num>
                      <m:den>
                        <m:r>
                          <a:rPr kumimoji="1" lang="en-US" altLang="zh-CN" sz="1600" b="0" i="1" smtClean="0">
                            <a:solidFill>
                              <a:schemeClr val="tx1"/>
                            </a:solidFill>
                            <a:latin typeface="Cambria Math" panose="02040503050406030204" pitchFamily="18" charset="0"/>
                          </a:rPr>
                          <m:t>𝑘</m:t>
                        </m:r>
                      </m:den>
                    </m:f>
                  </m:oMath>
                </a14:m>
                <a:r>
                  <a:rPr kumimoji="1" lang="zh-CN" altLang="en-US" sz="1600" dirty="0">
                    <a:solidFill>
                      <a:schemeClr val="tx1"/>
                    </a:solidFill>
                  </a:rPr>
                  <a:t>，一个为</a:t>
                </a:r>
                <a14:m>
                  <m:oMath xmlns:m="http://schemas.openxmlformats.org/officeDocument/2006/math">
                    <m:r>
                      <a:rPr kumimoji="1" lang="en-US" altLang="zh-CN" sz="1600" i="1">
                        <a:solidFill>
                          <a:schemeClr val="tx1"/>
                        </a:solidFill>
                        <a:latin typeface="Cambria Math" panose="02040503050406030204" pitchFamily="18" charset="0"/>
                      </a:rPr>
                      <m:t>1−</m:t>
                    </m:r>
                    <m:f>
                      <m:fPr>
                        <m:ctrlPr>
                          <a:rPr kumimoji="1" lang="en-US" altLang="zh-CN" sz="1600" i="1">
                            <a:solidFill>
                              <a:schemeClr val="tx1"/>
                            </a:solidFill>
                            <a:latin typeface="Cambria Math" panose="02040503050406030204" pitchFamily="18" charset="0"/>
                          </a:rPr>
                        </m:ctrlPr>
                      </m:fPr>
                      <m:num>
                        <m:r>
                          <a:rPr kumimoji="1" lang="en-US" altLang="zh-CN" sz="1600" i="1">
                            <a:solidFill>
                              <a:schemeClr val="tx1"/>
                            </a:solidFill>
                            <a:latin typeface="Cambria Math" panose="02040503050406030204" pitchFamily="18" charset="0"/>
                          </a:rPr>
                          <m:t>𝑘</m:t>
                        </m:r>
                        <m:r>
                          <a:rPr kumimoji="1" lang="en-US" altLang="zh-CN" sz="1600" i="1">
                            <a:solidFill>
                              <a:schemeClr val="tx1"/>
                            </a:solidFill>
                            <a:latin typeface="Cambria Math" panose="02040503050406030204" pitchFamily="18" charset="0"/>
                          </a:rPr>
                          <m:t>−1</m:t>
                        </m:r>
                      </m:num>
                      <m:den>
                        <m:r>
                          <a:rPr kumimoji="1" lang="en-US" altLang="zh-CN" sz="1600" i="1">
                            <a:solidFill>
                              <a:schemeClr val="tx1"/>
                            </a:solidFill>
                            <a:latin typeface="Cambria Math" panose="02040503050406030204" pitchFamily="18" charset="0"/>
                          </a:rPr>
                          <m:t>𝑘</m:t>
                        </m:r>
                      </m:den>
                    </m:f>
                    <m:r>
                      <a:rPr kumimoji="1" lang="en-US" altLang="zh-CN" sz="1600" i="1">
                        <a:solidFill>
                          <a:schemeClr val="tx1"/>
                        </a:solidFill>
                        <a:latin typeface="Cambria Math" panose="02040503050406030204" pitchFamily="18" charset="0"/>
                      </a:rPr>
                      <m:t>𝜖</m:t>
                    </m:r>
                  </m:oMath>
                </a14:m>
                <a:r>
                  <a:rPr kumimoji="1" lang="zh-CN" altLang="en-US" sz="1600" dirty="0">
                    <a:solidFill>
                      <a:schemeClr val="tx1"/>
                    </a:solidFill>
                  </a:rPr>
                  <a:t>。</a:t>
                </a:r>
                <a:endParaRPr kumimoji="1" lang="en-US" altLang="zh-CN" sz="1600" dirty="0">
                  <a:solidFill>
                    <a:schemeClr val="tx1"/>
                  </a:solidFill>
                </a:endParaRPr>
              </a:p>
              <a:p>
                <a:pPr marL="457200" lvl="1" indent="0">
                  <a:buClrTx/>
                  <a:buNone/>
                </a:pPr>
                <a:endParaRPr kumimoji="1" lang="en-US" altLang="zh-CN" sz="1600" dirty="0">
                  <a:solidFill>
                    <a:schemeClr val="tx1"/>
                  </a:solidFill>
                </a:endParaRPr>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473364" y="1409350"/>
                <a:ext cx="8301181" cy="4928534"/>
              </a:xfrm>
              <a:blipFill>
                <a:blip r:embed="rId2"/>
                <a:stretch>
                  <a:fillRect l="-220" t="-989" r="-2866"/>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7.5.3 </a:t>
            </a:r>
            <a:r>
              <a:rPr lang="zh-CN" altLang="en-US" sz="3600" dirty="0">
                <a:solidFill>
                  <a:schemeClr val="bg1"/>
                </a:solidFill>
                <a:latin typeface="黑体"/>
                <a:ea typeface="黑体"/>
                <a:cs typeface="黑体"/>
              </a:rPr>
              <a:t>输出噪声注入</a:t>
            </a:r>
            <a:endParaRPr lang="ja-JP" altLang="en-US" sz="3600" dirty="0">
              <a:solidFill>
                <a:schemeClr val="bg1"/>
              </a:solidFill>
              <a:latin typeface="黑体"/>
              <a:ea typeface="黑体"/>
              <a:cs typeface="黑体"/>
            </a:endParaRPr>
          </a:p>
        </p:txBody>
      </p:sp>
      <p:sp>
        <p:nvSpPr>
          <p:cNvPr id="2" name="AutoShape 2" descr="四、噪声鲁棒性 - 图39">
            <a:extLst>
              <a:ext uri="{FF2B5EF4-FFF2-40B4-BE49-F238E27FC236}">
                <a16:creationId xmlns:a16="http://schemas.microsoft.com/office/drawing/2014/main" id="{9939EDA8-EC91-441A-A5B2-61B05642EF6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图片 5">
            <a:extLst>
              <a:ext uri="{FF2B5EF4-FFF2-40B4-BE49-F238E27FC236}">
                <a16:creationId xmlns:a16="http://schemas.microsoft.com/office/drawing/2014/main" id="{47EF1CC7-27F1-49A7-9792-E493DFB6E09C}"/>
              </a:ext>
            </a:extLst>
          </p:cNvPr>
          <p:cNvPicPr>
            <a:picLocks noChangeAspect="1"/>
          </p:cNvPicPr>
          <p:nvPr/>
        </p:nvPicPr>
        <p:blipFill>
          <a:blip r:embed="rId3"/>
          <a:stretch>
            <a:fillRect/>
          </a:stretch>
        </p:blipFill>
        <p:spPr>
          <a:xfrm>
            <a:off x="2428184" y="3581400"/>
            <a:ext cx="3703641" cy="2756484"/>
          </a:xfrm>
          <a:prstGeom prst="rect">
            <a:avLst/>
          </a:prstGeom>
        </p:spPr>
      </p:pic>
    </p:spTree>
    <p:extLst>
      <p:ext uri="{BB962C8B-B14F-4D97-AF65-F5344CB8AC3E}">
        <p14:creationId xmlns:p14="http://schemas.microsoft.com/office/powerpoint/2010/main" val="4024379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725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73364" y="1731818"/>
                <a:ext cx="8301181" cy="4167909"/>
              </a:xfrm>
            </p:spPr>
            <p:txBody>
              <a:bodyPr/>
              <a:lstStyle/>
              <a:p>
                <a:pPr marL="0" indent="0">
                  <a:buNone/>
                </a:pPr>
                <a:r>
                  <a:rPr kumimoji="1" lang="zh-CN" altLang="en-US" dirty="0">
                    <a:solidFill>
                      <a:schemeClr val="tx1"/>
                    </a:solidFill>
                  </a:rPr>
                  <a:t>考虑如下线性回归问题</a:t>
                </a:r>
                <a:endParaRPr kumimoji="1" lang="en-US" altLang="zh-CN"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kumimoji="1" lang="en-US" altLang="zh-CN" i="1" smtClean="0">
                          <a:solidFill>
                            <a:schemeClr val="tx1"/>
                          </a:solidFill>
                          <a:latin typeface="Cambria Math" panose="02040503050406030204" pitchFamily="18" charset="0"/>
                        </a:rPr>
                        <m:t>𝑦</m:t>
                      </m:r>
                      <m:r>
                        <a:rPr kumimoji="1" lang="en-US" altLang="zh-CN" i="1" smtClean="0">
                          <a:solidFill>
                            <a:schemeClr val="tx1"/>
                          </a:solidFill>
                          <a:latin typeface="Cambria Math" panose="02040503050406030204" pitchFamily="18" charset="0"/>
                        </a:rPr>
                        <m:t>=</m:t>
                      </m:r>
                      <m:r>
                        <m:rPr>
                          <m:nor/>
                        </m:rPr>
                        <a:rPr lang="en-US"/>
                        <m:t>0.05</m:t>
                      </m:r>
                      <m:r>
                        <a:rPr lang="en-US" altLang="zh-CN" i="1">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200</m:t>
                          </m:r>
                        </m:sup>
                        <m:e>
                          <m:r>
                            <a:rPr lang="en-US" altLang="zh-CN" b="0" i="1" smtClean="0">
                              <a:latin typeface="Cambria Math" panose="02040503050406030204" pitchFamily="18" charset="0"/>
                            </a:rPr>
                            <m:t>0.01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𝜖</m:t>
                      </m:r>
                      <m:r>
                        <a:rPr kumimoji="1" lang="en-US" altLang="zh-CN" b="0" i="1" smtClean="0">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𝑤h𝑒𝑟𝑒</m:t>
                      </m:r>
                      <m:r>
                        <a:rPr kumimoji="1" lang="en-US" altLang="zh-CN" b="0" i="1" smtClean="0">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𝜖</m:t>
                      </m:r>
                      <m:r>
                        <a:rPr kumimoji="1" lang="en-US" altLang="zh-CN" b="0" i="1" smtClean="0">
                          <a:solidFill>
                            <a:schemeClr val="tx1"/>
                          </a:solidFill>
                          <a:latin typeface="Cambria Math" panose="02040503050406030204" pitchFamily="18" charset="0"/>
                          <a:ea typeface="Cambria Math" panose="02040503050406030204" pitchFamily="18" charset="0"/>
                        </a:rPr>
                        <m:t>~</m:t>
                      </m:r>
                      <m:r>
                        <a:rPr kumimoji="1" lang="en-US" altLang="zh-CN" b="0" i="1" smtClean="0">
                          <a:solidFill>
                            <a:schemeClr val="tx1"/>
                          </a:solidFill>
                          <a:latin typeface="Cambria Math" panose="02040503050406030204" pitchFamily="18" charset="0"/>
                          <a:ea typeface="Cambria Math" panose="02040503050406030204" pitchFamily="18" charset="0"/>
                        </a:rPr>
                        <m:t>𝑁</m:t>
                      </m:r>
                      <m:d>
                        <m:dPr>
                          <m:ctrlPr>
                            <a:rPr kumimoji="1" lang="en-US" altLang="zh-CN" b="0" i="1" smtClean="0">
                              <a:solidFill>
                                <a:schemeClr val="tx1"/>
                              </a:solidFill>
                              <a:latin typeface="Cambria Math" panose="02040503050406030204" pitchFamily="18" charset="0"/>
                              <a:ea typeface="Cambria Math" panose="02040503050406030204" pitchFamily="18" charset="0"/>
                            </a:rPr>
                          </m:ctrlPr>
                        </m:dPr>
                        <m:e>
                          <m:sSup>
                            <m:sSupPr>
                              <m:ctrlPr>
                                <a:rPr kumimoji="1" lang="en-US" altLang="zh-CN" b="0" i="1" smtClean="0">
                                  <a:solidFill>
                                    <a:schemeClr val="tx1"/>
                                  </a:solidFill>
                                  <a:latin typeface="Cambria Math" panose="02040503050406030204" pitchFamily="18" charset="0"/>
                                  <a:ea typeface="Cambria Math" panose="02040503050406030204" pitchFamily="18" charset="0"/>
                                </a:rPr>
                              </m:ctrlPr>
                            </m:sSupPr>
                            <m:e>
                              <m:r>
                                <a:rPr kumimoji="1" lang="en-US" altLang="zh-CN" b="0" i="1" smtClean="0">
                                  <a:solidFill>
                                    <a:schemeClr val="tx1"/>
                                  </a:solidFill>
                                  <a:latin typeface="Cambria Math" panose="02040503050406030204" pitchFamily="18" charset="0"/>
                                  <a:ea typeface="Cambria Math" panose="02040503050406030204" pitchFamily="18" charset="0"/>
                                </a:rPr>
                                <m:t>0, 0.01</m:t>
                              </m:r>
                            </m:e>
                            <m:sup>
                              <m:r>
                                <a:rPr kumimoji="1" lang="en-US" altLang="zh-CN" b="0" i="1" smtClean="0">
                                  <a:solidFill>
                                    <a:schemeClr val="tx1"/>
                                  </a:solidFill>
                                  <a:latin typeface="Cambria Math" panose="02040503050406030204" pitchFamily="18" charset="0"/>
                                  <a:ea typeface="Cambria Math" panose="02040503050406030204" pitchFamily="18" charset="0"/>
                                </a:rPr>
                                <m:t>2</m:t>
                              </m:r>
                            </m:sup>
                          </m:sSup>
                        </m:e>
                      </m:d>
                      <m:r>
                        <a:rPr kumimoji="1" lang="en-US" altLang="zh-CN" b="0" i="1" smtClean="0">
                          <a:solidFill>
                            <a:schemeClr val="tx1"/>
                          </a:solidFill>
                          <a:latin typeface="Cambria Math" panose="02040503050406030204" pitchFamily="18" charset="0"/>
                          <a:ea typeface="Cambria Math" panose="02040503050406030204" pitchFamily="18" charset="0"/>
                        </a:rPr>
                        <m:t>.</m:t>
                      </m:r>
                    </m:oMath>
                  </m:oMathPara>
                </a14:m>
                <a:endParaRPr kumimoji="1" lang="en-US" altLang="zh-CN" b="0" i="1" dirty="0">
                  <a:solidFill>
                    <a:schemeClr val="tx1"/>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kumimoji="1" lang="en-US" altLang="zh-CN" b="0" i="1" smtClean="0">
                              <a:solidFill>
                                <a:schemeClr val="tx1"/>
                              </a:solidFill>
                              <a:latin typeface="Cambria Math" panose="02040503050406030204" pitchFamily="18" charset="0"/>
                            </a:rPr>
                          </m:ctrlPr>
                        </m:accPr>
                        <m:e>
                          <m:r>
                            <a:rPr kumimoji="1" lang="en-US" altLang="zh-CN" b="0" i="1" smtClean="0">
                              <a:solidFill>
                                <a:schemeClr val="tx1"/>
                              </a:solidFill>
                              <a:latin typeface="Cambria Math" panose="02040503050406030204" pitchFamily="18" charset="0"/>
                            </a:rPr>
                            <m:t>𝑦</m:t>
                          </m:r>
                        </m:e>
                      </m:acc>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𝑏</m:t>
                      </m:r>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200</m:t>
                          </m:r>
                        </m:sup>
                        <m:e>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𝑤</m:t>
                              </m:r>
                            </m:e>
                            <m:sub>
                              <m:r>
                                <a:rPr kumimoji="1" lang="en-US" altLang="zh-CN" b="0" i="1" smtClean="0">
                                  <a:solidFill>
                                    <a:schemeClr val="tx1"/>
                                  </a:solidFill>
                                  <a:latin typeface="Cambria Math" panose="02040503050406030204" pitchFamily="18" charset="0"/>
                                </a:rPr>
                                <m:t>𝑖</m:t>
                              </m:r>
                            </m:sub>
                          </m:sSub>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𝑥</m:t>
                              </m:r>
                            </m:e>
                            <m:sub>
                              <m:r>
                                <a:rPr kumimoji="1" lang="en-US" altLang="zh-CN" b="0" i="1" smtClean="0">
                                  <a:solidFill>
                                    <a:schemeClr val="tx1"/>
                                  </a:solidFill>
                                  <a:latin typeface="Cambria Math" panose="02040503050406030204" pitchFamily="18" charset="0"/>
                                </a:rPr>
                                <m:t>𝑖</m:t>
                              </m:r>
                            </m:sub>
                          </m:sSub>
                        </m:e>
                      </m:nary>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𝐿</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𝑤</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𝑏</m:t>
                          </m:r>
                        </m:e>
                      </m:d>
                      <m:r>
                        <a:rPr kumimoji="1" lang="en-US" altLang="zh-CN" b="0" i="1" smtClean="0">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𝑛</m:t>
                          </m:r>
                        </m:den>
                      </m:f>
                      <m:nary>
                        <m:naryPr>
                          <m:chr m:val="∑"/>
                          <m:ctrlPr>
                            <a:rPr kumimoji="1" lang="en-US" altLang="zh-CN" b="0" i="1" smtClean="0">
                              <a:solidFill>
                                <a:schemeClr val="tx1"/>
                              </a:solidFill>
                              <a:latin typeface="Cambria Math" panose="02040503050406030204" pitchFamily="18" charset="0"/>
                            </a:rPr>
                          </m:ctrlPr>
                        </m:naryPr>
                        <m:sub>
                          <m: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sSup>
                            <m:sSupPr>
                              <m:ctrlPr>
                                <a:rPr kumimoji="1" lang="en-US" altLang="zh-CN" b="0" i="1" smtClean="0">
                                  <a:solidFill>
                                    <a:schemeClr val="tx1"/>
                                  </a:solidFill>
                                  <a:latin typeface="Cambria Math" panose="02040503050406030204" pitchFamily="18" charset="0"/>
                                </a:rPr>
                              </m:ctrlPr>
                            </m:sSupPr>
                            <m:e>
                              <m:d>
                                <m:dPr>
                                  <m:ctrlPr>
                                    <a:rPr kumimoji="1" lang="en-US" altLang="zh-CN" b="0" i="1" smtClean="0">
                                      <a:solidFill>
                                        <a:schemeClr val="tx1"/>
                                      </a:solidFill>
                                      <a:latin typeface="Cambria Math" panose="02040503050406030204" pitchFamily="18" charset="0"/>
                                    </a:rPr>
                                  </m:ctrlPr>
                                </m:dPr>
                                <m:e>
                                  <m:sSup>
                                    <m:sSupPr>
                                      <m:ctrlPr>
                                        <a:rPr kumimoji="1" lang="en-US" altLang="zh-CN" b="0" i="1" smtClean="0">
                                          <a:solidFill>
                                            <a:schemeClr val="tx1"/>
                                          </a:solidFill>
                                          <a:latin typeface="Cambria Math" panose="02040503050406030204" pitchFamily="18" charset="0"/>
                                        </a:rPr>
                                      </m:ctrlPr>
                                    </m:sSupPr>
                                    <m:e>
                                      <m:r>
                                        <a:rPr kumimoji="1" lang="en-US" altLang="zh-CN" b="0" i="1" smtClean="0">
                                          <a:solidFill>
                                            <a:schemeClr val="tx1"/>
                                          </a:solidFill>
                                          <a:latin typeface="Cambria Math" panose="02040503050406030204" pitchFamily="18" charset="0"/>
                                        </a:rPr>
                                        <m:t>𝑤</m:t>
                                      </m:r>
                                    </m:e>
                                    <m:sup>
                                      <m:r>
                                        <a:rPr kumimoji="1" lang="en-US" altLang="zh-CN" b="0" i="1" smtClean="0">
                                          <a:solidFill>
                                            <a:schemeClr val="tx1"/>
                                          </a:solidFill>
                                          <a:latin typeface="Cambria Math" panose="02040503050406030204" pitchFamily="18" charset="0"/>
                                        </a:rPr>
                                        <m:t>𝑇</m:t>
                                      </m:r>
                                    </m:sup>
                                  </m:sSup>
                                  <m:sSup>
                                    <m:sSupPr>
                                      <m:ctrlPr>
                                        <a:rPr kumimoji="1" lang="en-US" altLang="zh-CN" b="0" i="1" smtClean="0">
                                          <a:solidFill>
                                            <a:schemeClr val="tx1"/>
                                          </a:solidFill>
                                          <a:latin typeface="Cambria Math" panose="02040503050406030204" pitchFamily="18" charset="0"/>
                                        </a:rPr>
                                      </m:ctrlPr>
                                    </m:sSupPr>
                                    <m:e>
                                      <m:r>
                                        <a:rPr kumimoji="1" lang="en-US" altLang="zh-CN" b="0" i="1" smtClean="0">
                                          <a:solidFill>
                                            <a:schemeClr val="tx1"/>
                                          </a:solidFill>
                                          <a:latin typeface="Cambria Math" panose="02040503050406030204" pitchFamily="18" charset="0"/>
                                        </a:rPr>
                                        <m:t>𝑥</m:t>
                                      </m:r>
                                    </m:e>
                                    <m:sup>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𝑖</m:t>
                                          </m:r>
                                        </m:e>
                                      </m:d>
                                    </m:sup>
                                  </m:sSup>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𝑏</m:t>
                                  </m:r>
                                  <m:r>
                                    <a:rPr kumimoji="1" lang="en-US" altLang="zh-CN" b="0" i="1" smtClean="0">
                                      <a:solidFill>
                                        <a:schemeClr val="tx1"/>
                                      </a:solidFill>
                                      <a:latin typeface="Cambria Math" panose="02040503050406030204" pitchFamily="18" charset="0"/>
                                    </a:rPr>
                                    <m:t>−</m:t>
                                  </m:r>
                                  <m:sSup>
                                    <m:sSupPr>
                                      <m:ctrlPr>
                                        <a:rPr kumimoji="1" lang="en-US" altLang="zh-CN" b="0" i="1" smtClean="0">
                                          <a:solidFill>
                                            <a:schemeClr val="tx1"/>
                                          </a:solidFill>
                                          <a:latin typeface="Cambria Math" panose="02040503050406030204" pitchFamily="18" charset="0"/>
                                        </a:rPr>
                                      </m:ctrlPr>
                                    </m:sSupPr>
                                    <m:e>
                                      <m:r>
                                        <a:rPr kumimoji="1" lang="en-US" altLang="zh-CN" b="0" i="1" smtClean="0">
                                          <a:solidFill>
                                            <a:schemeClr val="tx1"/>
                                          </a:solidFill>
                                          <a:latin typeface="Cambria Math" panose="02040503050406030204" pitchFamily="18" charset="0"/>
                                        </a:rPr>
                                        <m:t>𝑦</m:t>
                                      </m:r>
                                    </m:e>
                                    <m:sup>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𝑖</m:t>
                                          </m:r>
                                        </m:e>
                                      </m:d>
                                    </m:sup>
                                  </m:sSup>
                                </m:e>
                              </m:d>
                            </m:e>
                            <m:sup>
                              <m:r>
                                <a:rPr kumimoji="1" lang="en-US" altLang="zh-CN" b="0" i="1" smtClean="0">
                                  <a:solidFill>
                                    <a:schemeClr val="tx1"/>
                                  </a:solidFill>
                                  <a:latin typeface="Cambria Math" panose="02040503050406030204" pitchFamily="18" charset="0"/>
                                </a:rPr>
                                <m:t>2</m:t>
                              </m:r>
                            </m:sup>
                          </m:sSup>
                        </m:e>
                      </m:nary>
                    </m:oMath>
                  </m:oMathPara>
                </a14:m>
                <a:endParaRPr kumimoji="1" lang="zh-CN" altLang="en-US" dirty="0">
                  <a:solidFill>
                    <a:schemeClr val="tx1"/>
                  </a:solidFil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73364" y="1731818"/>
                <a:ext cx="8301181" cy="4167909"/>
              </a:xfrm>
              <a:blipFill>
                <a:blip r:embed="rId2"/>
                <a:stretch>
                  <a:fillRect l="-955" t="-1608"/>
                </a:stretch>
              </a:blipFill>
            </p:spPr>
            <p:txBody>
              <a:bodyPr/>
              <a:lstStyle/>
              <a:p>
                <a:r>
                  <a:rPr lang="en-US">
                    <a:noFill/>
                  </a:rPr>
                  <a:t> </a:t>
                </a:r>
              </a:p>
            </p:txBody>
          </p:sp>
        </mc:Fallback>
      </mc:AlternateContent>
      <p:sp>
        <p:nvSpPr>
          <p:cNvPr id="7" name="标题 1"/>
          <p:cNvSpPr>
            <a:spLocks noGrp="1"/>
          </p:cNvSpPr>
          <p:nvPr>
            <p:ph type="title"/>
          </p:nvPr>
        </p:nvSpPr>
        <p:spPr>
          <a:xfrm>
            <a:off x="473364" y="451371"/>
            <a:ext cx="4618181" cy="750455"/>
          </a:xfrm>
        </p:spPr>
        <p:txBody>
          <a:bodyPr/>
          <a:lstStyle/>
          <a:p>
            <a:pPr algn="l"/>
            <a:r>
              <a:rPr lang="en-US" altLang="ja-JP" sz="3600" dirty="0">
                <a:solidFill>
                  <a:schemeClr val="bg1"/>
                </a:solidFill>
                <a:latin typeface="黑体"/>
                <a:ea typeface="黑体"/>
              </a:rPr>
              <a:t>7.1.1 </a:t>
            </a:r>
            <a:r>
              <a:rPr lang="zh-CN" altLang="en-US" sz="3600" dirty="0">
                <a:solidFill>
                  <a:schemeClr val="bg1"/>
                </a:solidFill>
                <a:latin typeface="黑体"/>
                <a:ea typeface="黑体"/>
              </a:rPr>
              <a:t>过拟合</a:t>
            </a:r>
            <a:endParaRPr lang="ja-JP" altLang="en-US" sz="3600" dirty="0">
              <a:solidFill>
                <a:schemeClr val="bg1"/>
              </a:solidFill>
              <a:latin typeface="黑体"/>
              <a:ea typeface="黑体"/>
            </a:endParaRPr>
          </a:p>
        </p:txBody>
      </p:sp>
      <p:pic>
        <p:nvPicPr>
          <p:cNvPr id="2" name="图片 1">
            <a:extLst>
              <a:ext uri="{FF2B5EF4-FFF2-40B4-BE49-F238E27FC236}">
                <a16:creationId xmlns:a16="http://schemas.microsoft.com/office/drawing/2014/main" id="{2B1159FF-7DE6-4B69-9C78-6108ADD9D315}"/>
              </a:ext>
            </a:extLst>
          </p:cNvPr>
          <p:cNvPicPr>
            <a:picLocks noChangeAspect="1"/>
          </p:cNvPicPr>
          <p:nvPr/>
        </p:nvPicPr>
        <p:blipFill>
          <a:blip r:embed="rId3"/>
          <a:stretch>
            <a:fillRect/>
          </a:stretch>
        </p:blipFill>
        <p:spPr>
          <a:xfrm>
            <a:off x="2782454" y="4020955"/>
            <a:ext cx="3228571" cy="2219048"/>
          </a:xfrm>
          <a:prstGeom prst="rect">
            <a:avLst/>
          </a:prstGeom>
        </p:spPr>
      </p:pic>
    </p:spTree>
    <p:extLst>
      <p:ext uri="{BB962C8B-B14F-4D97-AF65-F5344CB8AC3E}">
        <p14:creationId xmlns:p14="http://schemas.microsoft.com/office/powerpoint/2010/main" val="58044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473364" y="1731818"/>
                <a:ext cx="8301181" cy="4526369"/>
              </a:xfrm>
            </p:spPr>
            <p:txBody>
              <a:bodyPr>
                <a:normAutofit lnSpcReduction="10000"/>
              </a:bodyPr>
              <a:lstStyle/>
              <a:p>
                <a:pPr marL="0" indent="0">
                  <a:buNone/>
                </a:pPr>
                <a:r>
                  <a:rPr kumimoji="1" lang="zh-CN" altLang="en-US" dirty="0">
                    <a:solidFill>
                      <a:schemeClr val="tx1"/>
                    </a:solidFill>
                  </a:rPr>
                  <a:t>在实践中，我们几乎无法知晓真实数据的生成过程，所以我们永远不知道被估计的模型族是否包括生成过程。</a:t>
                </a:r>
                <a:endParaRPr kumimoji="1" lang="en-US" altLang="zh-CN" dirty="0">
                  <a:solidFill>
                    <a:schemeClr val="tx1"/>
                  </a:solidFill>
                </a:endParaRPr>
              </a:p>
              <a:p>
                <a:pPr marL="0" indent="0">
                  <a:buNone/>
                </a:pPr>
                <a:r>
                  <a:rPr kumimoji="1" lang="zh-CN" altLang="en-US" dirty="0">
                    <a:solidFill>
                      <a:schemeClr val="tx1"/>
                    </a:solidFill>
                  </a:rPr>
                  <a:t>这意味着控制模型的复杂性不是找到合适规模的模型（带有正确的参数个数）这样一个简单的事情。相反，在实际的深度学习场景中我们几乎总是会发现，</a:t>
                </a:r>
                <a:r>
                  <a:rPr kumimoji="1" lang="zh-CN" altLang="en-US" dirty="0">
                    <a:solidFill>
                      <a:srgbClr val="FF0000"/>
                    </a:solidFill>
                  </a:rPr>
                  <a:t>最好的拟合模型（最小化泛化误差）是一个适当正则化的大型模型</a:t>
                </a:r>
                <a:r>
                  <a:rPr kumimoji="1" lang="zh-CN" altLang="en-US" dirty="0">
                    <a:solidFill>
                      <a:schemeClr val="tx1"/>
                    </a:solidFill>
                  </a:rPr>
                  <a:t>。</a:t>
                </a:r>
                <a:endParaRPr kumimoji="1" lang="en-US" altLang="zh-CN" dirty="0">
                  <a:solidFill>
                    <a:schemeClr val="tx1"/>
                  </a:solidFill>
                </a:endParaRPr>
              </a:p>
              <a:p>
                <a:pPr marL="0" indent="0">
                  <a:buNone/>
                </a:pPr>
                <a:r>
                  <a:rPr kumimoji="1" lang="zh-CN" altLang="en-US" dirty="0">
                    <a:solidFill>
                      <a:schemeClr val="tx1"/>
                    </a:solidFill>
                  </a:rPr>
                  <a:t>许多正则化方法通过对目标函数添加一个</a:t>
                </a:r>
                <a:r>
                  <a:rPr kumimoji="1" lang="zh-CN" altLang="en-US" dirty="0">
                    <a:solidFill>
                      <a:srgbClr val="FF0000"/>
                    </a:solidFill>
                  </a:rPr>
                  <a:t>参数范数惩罚</a:t>
                </a:r>
                <a:r>
                  <a:rPr kumimoji="1" lang="el-GR" altLang="zh-CN" dirty="0">
                    <a:solidFill>
                      <a:schemeClr val="tx1"/>
                    </a:solidFill>
                  </a:rPr>
                  <a:t>Ω</a:t>
                </a:r>
                <a:r>
                  <a:rPr kumimoji="1" lang="en-US" altLang="zh-CN" dirty="0">
                    <a:solidFill>
                      <a:schemeClr val="tx1"/>
                    </a:solidFill>
                  </a:rPr>
                  <a:t>(</a:t>
                </a:r>
                <a:r>
                  <a:rPr kumimoji="1" lang="el-GR" altLang="zh-CN" b="1" dirty="0">
                    <a:solidFill>
                      <a:schemeClr val="tx1"/>
                    </a:solidFill>
                  </a:rPr>
                  <a:t>θ</a:t>
                </a:r>
                <a:r>
                  <a:rPr kumimoji="1" lang="en-US" altLang="zh-CN" dirty="0">
                    <a:solidFill>
                      <a:schemeClr val="tx1"/>
                    </a:solidFill>
                  </a:rPr>
                  <a:t>)</a:t>
                </a:r>
                <a:r>
                  <a:rPr kumimoji="1" lang="zh-CN" altLang="en-US" dirty="0">
                    <a:solidFill>
                      <a:schemeClr val="tx1"/>
                    </a:solidFill>
                  </a:rPr>
                  <a:t>，限制模型的学习能力。我们将正则化后的目标函数记为</a:t>
                </a:r>
                <a:endParaRPr kumimoji="1" lang="en-US" altLang="zh-CN"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limUpp>
                        <m:limUppPr>
                          <m:ctrlPr>
                            <a:rPr kumimoji="1" lang="en-US" altLang="zh-CN" b="0" i="1" smtClean="0">
                              <a:solidFill>
                                <a:schemeClr val="tx1"/>
                              </a:solidFill>
                              <a:latin typeface="Cambria Math" panose="02040503050406030204" pitchFamily="18" charset="0"/>
                            </a:rPr>
                          </m:ctrlPr>
                        </m:limUppPr>
                        <m:e>
                          <m:r>
                            <a:rPr kumimoji="1" lang="en-US" altLang="zh-CN" b="0" i="1" smtClean="0">
                              <a:solidFill>
                                <a:schemeClr val="tx1"/>
                              </a:solidFill>
                              <a:latin typeface="Cambria Math" panose="02040503050406030204" pitchFamily="18" charset="0"/>
                            </a:rPr>
                            <m:t>𝐽</m:t>
                          </m:r>
                        </m:e>
                        <m:lim>
                          <m:r>
                            <a:rPr kumimoji="1" lang="en-US" altLang="zh-CN" b="0" i="1" smtClean="0">
                              <a:solidFill>
                                <a:schemeClr val="tx1"/>
                              </a:solidFill>
                              <a:latin typeface="Cambria Math" panose="02040503050406030204" pitchFamily="18" charset="0"/>
                            </a:rPr>
                            <m:t>~</m:t>
                          </m:r>
                        </m:lim>
                      </m:limUpp>
                      <m:d>
                        <m:dPr>
                          <m:ctrlPr>
                            <a:rPr kumimoji="1" lang="en-US" altLang="zh-CN" b="0"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𝜽</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𝑿</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𝒚</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𝐽</m:t>
                      </m:r>
                      <m:d>
                        <m:dPr>
                          <m:ctrlPr>
                            <a:rPr kumimoji="1" lang="en-US" altLang="zh-CN" b="0"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𝜽</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𝑿</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𝒚</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𝛼</m:t>
                      </m:r>
                      <m:r>
                        <m:rPr>
                          <m:sty m:val="p"/>
                        </m:rPr>
                        <a:rPr kumimoji="1" lang="en-US" altLang="zh-CN" b="0" i="0" smtClean="0">
                          <a:solidFill>
                            <a:schemeClr val="tx1"/>
                          </a:solidFill>
                          <a:latin typeface="Cambria Math" panose="02040503050406030204" pitchFamily="18" charset="0"/>
                        </a:rPr>
                        <m:t>Ω</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𝜽</m:t>
                      </m:r>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a:p>
                <a:pPr marL="0" indent="0">
                  <a:buNone/>
                </a:pPr>
                <a:r>
                  <a:rPr kumimoji="1" lang="zh-CN" altLang="en-US" dirty="0">
                    <a:solidFill>
                      <a:schemeClr val="tx1"/>
                    </a:solidFill>
                  </a:rPr>
                  <a:t>其中</a:t>
                </a:r>
                <a14:m>
                  <m:oMath xmlns:m="http://schemas.openxmlformats.org/officeDocument/2006/math">
                    <m:r>
                      <a:rPr kumimoji="1" lang="en-US" altLang="zh-CN" b="0" i="1" smtClean="0">
                        <a:solidFill>
                          <a:schemeClr val="tx1"/>
                        </a:solidFill>
                        <a:latin typeface="Cambria Math" panose="02040503050406030204" pitchFamily="18" charset="0"/>
                      </a:rPr>
                      <m:t>𝛼</m:t>
                    </m:r>
                    <m:r>
                      <a:rPr kumimoji="1" lang="en-US" altLang="zh-CN" b="0" i="1" smtClean="0">
                        <a:solidFill>
                          <a:schemeClr val="tx1"/>
                        </a:solidFill>
                        <a:latin typeface="Cambria Math" panose="02040503050406030204" pitchFamily="18" charset="0"/>
                      </a:rPr>
                      <m:t>∈[0,+∞)</m:t>
                    </m:r>
                  </m:oMath>
                </a14:m>
                <a:r>
                  <a:rPr kumimoji="1" lang="zh-CN" altLang="en-US" dirty="0">
                    <a:solidFill>
                      <a:schemeClr val="tx1"/>
                    </a:solidFill>
                  </a:rPr>
                  <a:t>是权衡范数惩罚项</a:t>
                </a:r>
                <a14:m>
                  <m:oMath xmlns:m="http://schemas.openxmlformats.org/officeDocument/2006/math">
                    <m:r>
                      <m:rPr>
                        <m:sty m:val="p"/>
                      </m:rPr>
                      <a:rPr kumimoji="1" lang="en-US" altLang="zh-CN">
                        <a:solidFill>
                          <a:schemeClr val="tx1"/>
                        </a:solidFill>
                        <a:latin typeface="Cambria Math" panose="02040503050406030204" pitchFamily="18" charset="0"/>
                      </a:rPr>
                      <m:t>Ω</m:t>
                    </m:r>
                  </m:oMath>
                </a14:m>
                <a:r>
                  <a:rPr kumimoji="1" lang="zh-CN" altLang="en-US" dirty="0">
                    <a:solidFill>
                      <a:schemeClr val="tx1"/>
                    </a:solidFill>
                  </a:rPr>
                  <a:t>和标准目标函数</a:t>
                </a:r>
                <a14:m>
                  <m:oMath xmlns:m="http://schemas.openxmlformats.org/officeDocument/2006/math">
                    <m:r>
                      <a:rPr kumimoji="1" lang="en-US" altLang="zh-CN" i="1">
                        <a:solidFill>
                          <a:schemeClr val="tx1"/>
                        </a:solidFill>
                        <a:latin typeface="Cambria Math" panose="02040503050406030204" pitchFamily="18" charset="0"/>
                      </a:rPr>
                      <m:t>𝐽</m:t>
                    </m:r>
                    <m:d>
                      <m:dPr>
                        <m:ctrlPr>
                          <a:rPr kumimoji="1" lang="en-US" altLang="zh-CN" i="1">
                            <a:solidFill>
                              <a:schemeClr val="tx1"/>
                            </a:solidFill>
                            <a:latin typeface="Cambria Math" panose="02040503050406030204" pitchFamily="18" charset="0"/>
                          </a:rPr>
                        </m:ctrlPr>
                      </m:dPr>
                      <m:e>
                        <m:r>
                          <a:rPr kumimoji="1" lang="en-US" altLang="zh-CN" b="1" i="1">
                            <a:solidFill>
                              <a:schemeClr val="tx1"/>
                            </a:solidFill>
                            <a:latin typeface="Cambria Math" panose="02040503050406030204" pitchFamily="18" charset="0"/>
                          </a:rPr>
                          <m:t>𝜽</m:t>
                        </m:r>
                        <m:r>
                          <a:rPr kumimoji="1" lang="en-US" altLang="zh-CN" i="1">
                            <a:solidFill>
                              <a:schemeClr val="tx1"/>
                            </a:solidFill>
                            <a:latin typeface="Cambria Math" panose="02040503050406030204" pitchFamily="18" charset="0"/>
                          </a:rPr>
                          <m:t>;</m:t>
                        </m:r>
                        <m:r>
                          <a:rPr kumimoji="1" lang="en-US" altLang="zh-CN" b="1" i="1">
                            <a:solidFill>
                              <a:schemeClr val="tx1"/>
                            </a:solidFill>
                            <a:latin typeface="Cambria Math" panose="02040503050406030204" pitchFamily="18" charset="0"/>
                          </a:rPr>
                          <m:t>𝑿</m:t>
                        </m:r>
                        <m:r>
                          <a:rPr kumimoji="1" lang="en-US" altLang="zh-CN" i="1">
                            <a:solidFill>
                              <a:schemeClr val="tx1"/>
                            </a:solidFill>
                            <a:latin typeface="Cambria Math" panose="02040503050406030204" pitchFamily="18" charset="0"/>
                          </a:rPr>
                          <m:t>,</m:t>
                        </m:r>
                        <m:r>
                          <a:rPr kumimoji="1" lang="en-US" altLang="zh-CN" b="1" i="1">
                            <a:solidFill>
                              <a:schemeClr val="tx1"/>
                            </a:solidFill>
                            <a:latin typeface="Cambria Math" panose="02040503050406030204" pitchFamily="18" charset="0"/>
                          </a:rPr>
                          <m:t>𝒚</m:t>
                        </m:r>
                      </m:e>
                    </m:d>
                  </m:oMath>
                </a14:m>
                <a:r>
                  <a:rPr kumimoji="1" lang="zh-CN" altLang="en-US" dirty="0">
                    <a:solidFill>
                      <a:schemeClr val="tx1"/>
                    </a:solidFill>
                  </a:rPr>
                  <a:t>相对贡献的超参数。</a:t>
                </a:r>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473364" y="1731818"/>
                <a:ext cx="8301181" cy="4526369"/>
              </a:xfrm>
              <a:blipFill>
                <a:blip r:embed="rId2"/>
                <a:stretch>
                  <a:fillRect l="-955" t="-1750" r="-1029"/>
                </a:stretch>
              </a:blipFill>
            </p:spPr>
            <p:txBody>
              <a:bodyPr/>
              <a:lstStyle/>
              <a:p>
                <a:r>
                  <a:rPr lang="en-US">
                    <a:noFill/>
                  </a:rPr>
                  <a:t> </a:t>
                </a:r>
              </a:p>
            </p:txBody>
          </p:sp>
        </mc:Fallback>
      </mc:AlternateContent>
      <p:sp>
        <p:nvSpPr>
          <p:cNvPr id="7" name="标题 1"/>
          <p:cNvSpPr>
            <a:spLocks noGrp="1"/>
          </p:cNvSpPr>
          <p:nvPr>
            <p:ph type="title"/>
          </p:nvPr>
        </p:nvSpPr>
        <p:spPr>
          <a:xfrm>
            <a:off x="473364" y="490766"/>
            <a:ext cx="4618181" cy="750455"/>
          </a:xfrm>
        </p:spPr>
        <p:txBody>
          <a:bodyPr/>
          <a:lstStyle/>
          <a:p>
            <a:pPr algn="l"/>
            <a:r>
              <a:rPr lang="en-US" altLang="ja-JP" sz="3600" dirty="0">
                <a:solidFill>
                  <a:schemeClr val="bg1"/>
                </a:solidFill>
                <a:latin typeface="黑体"/>
                <a:ea typeface="黑体"/>
              </a:rPr>
              <a:t>7.1.2 </a:t>
            </a:r>
            <a:r>
              <a:rPr lang="zh-CN" altLang="en-US" sz="3600" dirty="0">
                <a:solidFill>
                  <a:schemeClr val="bg1"/>
                </a:solidFill>
                <a:latin typeface="黑体"/>
                <a:ea typeface="黑体"/>
              </a:rPr>
              <a:t>正则化</a:t>
            </a:r>
            <a:endParaRPr lang="ja-JP" altLang="en-US" sz="3600" dirty="0">
              <a:solidFill>
                <a:schemeClr val="bg1"/>
              </a:solidFill>
              <a:latin typeface="黑体"/>
              <a:ea typeface="黑体"/>
            </a:endParaRPr>
          </a:p>
        </p:txBody>
      </p:sp>
    </p:spTree>
    <p:extLst>
      <p:ext uri="{BB962C8B-B14F-4D97-AF65-F5344CB8AC3E}">
        <p14:creationId xmlns:p14="http://schemas.microsoft.com/office/powerpoint/2010/main" val="197891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473364" y="1731818"/>
                <a:ext cx="8301181" cy="4167909"/>
              </a:xfrm>
            </p:spPr>
            <p:txBody>
              <a:bodyPr/>
              <a:lstStyle/>
              <a:p>
                <a:pPr marL="0" indent="0">
                  <a:buNone/>
                </a:pPr>
                <a:r>
                  <a:rPr kumimoji="1" lang="en-US" altLang="zh-CN" dirty="0">
                    <a:solidFill>
                      <a:schemeClr val="tx1"/>
                    </a:solidFill>
                  </a:rPr>
                  <a:t>L</a:t>
                </a:r>
                <a:r>
                  <a:rPr kumimoji="1" lang="en-US" altLang="zh-CN" baseline="30000" dirty="0">
                    <a:solidFill>
                      <a:schemeClr val="tx1"/>
                    </a:solidFill>
                  </a:rPr>
                  <a:t>2</a:t>
                </a:r>
                <a:r>
                  <a:rPr kumimoji="1" lang="zh-CN" altLang="en-US" dirty="0">
                    <a:solidFill>
                      <a:schemeClr val="tx1"/>
                    </a:solidFill>
                  </a:rPr>
                  <a:t>正则化策略通过向目标函数添加一个正则项</a:t>
                </a:r>
                <a14:m>
                  <m:oMath xmlns:m="http://schemas.openxmlformats.org/officeDocument/2006/math">
                    <m:r>
                      <m:rPr>
                        <m:sty m:val="p"/>
                      </m:rPr>
                      <a:rPr kumimoji="1" lang="en-US" altLang="zh-CN" b="0" i="0" smtClean="0">
                        <a:solidFill>
                          <a:schemeClr val="tx1"/>
                        </a:solidFill>
                        <a:latin typeface="Cambria Math" panose="02040503050406030204" pitchFamily="18" charset="0"/>
                      </a:rPr>
                      <m:t>Ω</m:t>
                    </m:r>
                    <m:d>
                      <m:dPr>
                        <m:ctrlPr>
                          <a:rPr kumimoji="1" lang="en-US" altLang="zh-CN" b="0"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𝜽</m:t>
                        </m:r>
                      </m:e>
                    </m:d>
                    <m:r>
                      <a:rPr kumimoji="1" lang="en-US" altLang="zh-CN" b="0" i="1" smtClean="0">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sSubSup>
                      <m:sSubSupPr>
                        <m:ctrlPr>
                          <a:rPr kumimoji="1" lang="en-US" altLang="zh-CN" b="0" i="1" smtClean="0">
                            <a:solidFill>
                              <a:schemeClr val="tx1"/>
                            </a:solidFill>
                            <a:latin typeface="Cambria Math" panose="02040503050406030204" pitchFamily="18" charset="0"/>
                          </a:rPr>
                        </m:ctrlPr>
                      </m:sSubSupPr>
                      <m:e>
                        <m:r>
                          <a:rPr kumimoji="1" lang="en-US" altLang="zh-CN" b="0" i="1" smtClean="0">
                            <a:solidFill>
                              <a:schemeClr val="tx1"/>
                            </a:solidFill>
                            <a:latin typeface="Cambria Math" panose="02040503050406030204" pitchFamily="18" charset="0"/>
                          </a:rPr>
                          <m:t>|</m:t>
                        </m:r>
                        <m:d>
                          <m:dPr>
                            <m:begChr m:val="|"/>
                            <m:endChr m:val="|"/>
                            <m:ctrlPr>
                              <a:rPr kumimoji="1" lang="en-US" altLang="zh-CN" b="0" i="1" smtClean="0">
                                <a:solidFill>
                                  <a:schemeClr val="tx1"/>
                                </a:solidFill>
                                <a:latin typeface="Cambria Math" panose="02040503050406030204" pitchFamily="18" charset="0"/>
                              </a:rPr>
                            </m:ctrlPr>
                          </m:dPr>
                          <m:e>
                            <m:r>
                              <a:rPr kumimoji="1" lang="en-US" altLang="zh-CN" b="1" i="1">
                                <a:solidFill>
                                  <a:schemeClr val="tx1"/>
                                </a:solidFill>
                                <a:latin typeface="Cambria Math" panose="02040503050406030204" pitchFamily="18" charset="0"/>
                              </a:rPr>
                              <m:t>𝒘</m:t>
                            </m:r>
                          </m:e>
                        </m:d>
                        <m:r>
                          <a:rPr kumimoji="1" lang="en-US" altLang="zh-CN" b="0" i="1" smtClean="0">
                            <a:solidFill>
                              <a:schemeClr val="tx1"/>
                            </a:solidFill>
                            <a:latin typeface="Cambria Math" panose="02040503050406030204" pitchFamily="18" charset="0"/>
                          </a:rPr>
                          <m:t>|</m:t>
                        </m:r>
                      </m:e>
                      <m:sub>
                        <m:r>
                          <a:rPr kumimoji="1" lang="en-US" altLang="zh-CN" b="0" i="1" smtClean="0">
                            <a:solidFill>
                              <a:schemeClr val="tx1"/>
                            </a:solidFill>
                            <a:latin typeface="Cambria Math" panose="02040503050406030204" pitchFamily="18" charset="0"/>
                          </a:rPr>
                          <m:t>2</m:t>
                        </m:r>
                      </m:sub>
                      <m:sup>
                        <m:r>
                          <a:rPr kumimoji="1" lang="en-US" altLang="zh-CN" b="0" i="1" smtClean="0">
                            <a:solidFill>
                              <a:schemeClr val="tx1"/>
                            </a:solidFill>
                            <a:latin typeface="Cambria Math" panose="02040503050406030204" pitchFamily="18" charset="0"/>
                          </a:rPr>
                          <m:t>2</m:t>
                        </m:r>
                      </m:sup>
                    </m:sSubSup>
                  </m:oMath>
                </a14:m>
                <a:r>
                  <a:rPr kumimoji="1" lang="zh-CN" altLang="en-US" dirty="0">
                    <a:solidFill>
                      <a:schemeClr val="tx1"/>
                    </a:solidFill>
                  </a:rPr>
                  <a:t>，使权重更接近原点。总的目标函数为：</a:t>
                </a:r>
                <a:endParaRPr kumimoji="1" lang="en-US" altLang="zh-CN"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limUpp>
                        <m:limUppPr>
                          <m:ctrlPr>
                            <a:rPr kumimoji="1" lang="en-US" altLang="zh-CN" b="0" i="1" smtClean="0">
                              <a:solidFill>
                                <a:schemeClr val="tx1"/>
                              </a:solidFill>
                              <a:latin typeface="Cambria Math" panose="02040503050406030204" pitchFamily="18" charset="0"/>
                            </a:rPr>
                          </m:ctrlPr>
                        </m:limUppPr>
                        <m:e>
                          <m:r>
                            <a:rPr kumimoji="1" lang="en-US" altLang="zh-CN" b="0" i="1" smtClean="0">
                              <a:solidFill>
                                <a:schemeClr val="tx1"/>
                              </a:solidFill>
                              <a:latin typeface="Cambria Math" panose="02040503050406030204" pitchFamily="18" charset="0"/>
                            </a:rPr>
                            <m:t>𝐽</m:t>
                          </m:r>
                        </m:e>
                        <m:lim>
                          <m:r>
                            <a:rPr kumimoji="1" lang="en-US" altLang="zh-CN" b="0" i="1" smtClean="0">
                              <a:solidFill>
                                <a:schemeClr val="tx1"/>
                              </a:solidFill>
                              <a:latin typeface="Cambria Math" panose="02040503050406030204" pitchFamily="18" charset="0"/>
                            </a:rPr>
                            <m:t>~</m:t>
                          </m:r>
                        </m:lim>
                      </m:limUpp>
                      <m:d>
                        <m:dPr>
                          <m:ctrlPr>
                            <a:rPr kumimoji="1" lang="en-US" altLang="zh-CN" b="0"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𝒘</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𝑿</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𝒚</m:t>
                          </m:r>
                        </m:e>
                      </m:d>
                      <m:r>
                        <a:rPr kumimoji="1" lang="en-US" altLang="zh-CN" b="0" i="1" smtClean="0">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𝛼</m:t>
                          </m:r>
                        </m:num>
                        <m:den>
                          <m:r>
                            <a:rPr kumimoji="1" lang="en-US" altLang="zh-CN" b="0" i="1" smtClean="0">
                              <a:solidFill>
                                <a:schemeClr val="tx1"/>
                              </a:solidFill>
                              <a:latin typeface="Cambria Math" panose="02040503050406030204" pitchFamily="18" charset="0"/>
                            </a:rPr>
                            <m:t>2</m:t>
                          </m:r>
                        </m:den>
                      </m:f>
                      <m:sSup>
                        <m:sSupPr>
                          <m:ctrlPr>
                            <a:rPr kumimoji="1" lang="en-US" altLang="zh-CN" b="1" i="1" smtClean="0">
                              <a:solidFill>
                                <a:schemeClr val="tx1"/>
                              </a:solidFill>
                              <a:latin typeface="Cambria Math" panose="02040503050406030204" pitchFamily="18" charset="0"/>
                            </a:rPr>
                          </m:ctrlPr>
                        </m:sSupPr>
                        <m:e>
                          <m:r>
                            <a:rPr kumimoji="1" lang="en-US" altLang="zh-CN" b="1" i="1" smtClean="0">
                              <a:solidFill>
                                <a:schemeClr val="tx1"/>
                              </a:solidFill>
                              <a:latin typeface="Cambria Math" panose="02040503050406030204" pitchFamily="18" charset="0"/>
                            </a:rPr>
                            <m:t>𝒘</m:t>
                          </m:r>
                        </m:e>
                        <m:sup>
                          <m:r>
                            <a:rPr kumimoji="1" lang="en-US" altLang="zh-CN" b="1" i="1" smtClean="0">
                              <a:solidFill>
                                <a:schemeClr val="tx1"/>
                              </a:solidFill>
                              <a:latin typeface="Cambria Math" panose="02040503050406030204" pitchFamily="18" charset="0"/>
                            </a:rPr>
                            <m:t>𝑻</m:t>
                          </m:r>
                        </m:sup>
                      </m:sSup>
                      <m:r>
                        <a:rPr kumimoji="1" lang="en-US" altLang="zh-CN" b="1" i="1" smtClean="0">
                          <a:solidFill>
                            <a:schemeClr val="tx1"/>
                          </a:solidFill>
                          <a:latin typeface="Cambria Math" panose="02040503050406030204" pitchFamily="18" charset="0"/>
                        </a:rPr>
                        <m:t>𝒘</m:t>
                      </m:r>
                      <m:r>
                        <a:rPr kumimoji="1" lang="en-US" altLang="zh-CN" b="1"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𝐽</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𝒘</m:t>
                      </m:r>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𝑿</m:t>
                      </m:r>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𝒚</m:t>
                      </m:r>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a:p>
                <a:pPr marL="0" indent="0">
                  <a:buNone/>
                </a:pPr>
                <a:r>
                  <a:rPr kumimoji="1" lang="zh-CN" altLang="en-US" dirty="0">
                    <a:solidFill>
                      <a:schemeClr val="tx1"/>
                    </a:solidFill>
                  </a:rPr>
                  <a:t>与之对应的梯度为</a:t>
                </a:r>
                <a:endParaRPr kumimoji="1" lang="en-US" altLang="zh-CN"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solidFill>
                                <a:schemeClr val="tx1"/>
                              </a:solidFill>
                              <a:latin typeface="Cambria Math" panose="02040503050406030204" pitchFamily="18" charset="0"/>
                            </a:rPr>
                          </m:ctrlPr>
                        </m:sSubPr>
                        <m:e>
                          <m:r>
                            <m:rPr>
                              <m:sty m:val="p"/>
                            </m:rPr>
                            <a:rPr kumimoji="1" lang="en-US" altLang="zh-CN" b="0" i="0" smtClean="0">
                              <a:solidFill>
                                <a:schemeClr val="tx1"/>
                              </a:solidFill>
                              <a:latin typeface="Cambria Math" panose="02040503050406030204" pitchFamily="18" charset="0"/>
                            </a:rPr>
                            <m:t>∇</m:t>
                          </m:r>
                        </m:e>
                        <m:sub>
                          <m:r>
                            <a:rPr kumimoji="1" lang="en-US" altLang="zh-CN" b="1" i="1" smtClean="0">
                              <a:solidFill>
                                <a:schemeClr val="tx1"/>
                              </a:solidFill>
                              <a:latin typeface="Cambria Math" panose="02040503050406030204" pitchFamily="18" charset="0"/>
                            </a:rPr>
                            <m:t>𝒘</m:t>
                          </m:r>
                        </m:sub>
                      </m:sSub>
                      <m:limUpp>
                        <m:limUppPr>
                          <m:ctrlPr>
                            <a:rPr kumimoji="1" lang="en-US" altLang="zh-CN" b="0" i="1" smtClean="0">
                              <a:solidFill>
                                <a:schemeClr val="tx1"/>
                              </a:solidFill>
                              <a:latin typeface="Cambria Math" panose="02040503050406030204" pitchFamily="18" charset="0"/>
                            </a:rPr>
                          </m:ctrlPr>
                        </m:limUppPr>
                        <m:e>
                          <m:r>
                            <a:rPr kumimoji="1" lang="en-US" altLang="zh-CN" b="0" i="1" smtClean="0">
                              <a:solidFill>
                                <a:schemeClr val="tx1"/>
                              </a:solidFill>
                              <a:latin typeface="Cambria Math" panose="02040503050406030204" pitchFamily="18" charset="0"/>
                            </a:rPr>
                            <m:t>𝐽</m:t>
                          </m:r>
                        </m:e>
                        <m:lim>
                          <m:r>
                            <a:rPr kumimoji="1" lang="en-US" altLang="zh-CN" b="0" i="1" smtClean="0">
                              <a:solidFill>
                                <a:schemeClr val="tx1"/>
                              </a:solidFill>
                              <a:latin typeface="Cambria Math" panose="02040503050406030204" pitchFamily="18" charset="0"/>
                            </a:rPr>
                            <m:t>~</m:t>
                          </m:r>
                        </m:lim>
                      </m:limUpp>
                      <m:d>
                        <m:dPr>
                          <m:ctrlPr>
                            <a:rPr kumimoji="1" lang="en-US" altLang="zh-CN" b="0"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𝒘</m:t>
                          </m:r>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𝑿</m:t>
                          </m:r>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𝒚</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𝛼</m:t>
                      </m:r>
                      <m:r>
                        <a:rPr kumimoji="1" lang="en-US" altLang="zh-CN" b="1" i="1" smtClean="0">
                          <a:solidFill>
                            <a:schemeClr val="tx1"/>
                          </a:solidFill>
                          <a:latin typeface="Cambria Math" panose="02040503050406030204" pitchFamily="18" charset="0"/>
                        </a:rPr>
                        <m:t>𝒘</m:t>
                      </m:r>
                      <m:r>
                        <a:rPr kumimoji="1" lang="en-US" altLang="zh-CN" b="1" i="1" smtClean="0">
                          <a:solidFill>
                            <a:schemeClr val="tx1"/>
                          </a:solidFill>
                          <a:latin typeface="Cambria Math" panose="02040503050406030204" pitchFamily="18" charset="0"/>
                        </a:rPr>
                        <m:t>+</m:t>
                      </m:r>
                      <m:sSub>
                        <m:sSubPr>
                          <m:ctrlPr>
                            <a:rPr kumimoji="1" lang="en-US" altLang="zh-CN" b="1" i="1" smtClean="0">
                              <a:solidFill>
                                <a:schemeClr val="tx1"/>
                              </a:solidFill>
                              <a:latin typeface="Cambria Math" panose="02040503050406030204" pitchFamily="18" charset="0"/>
                            </a:rPr>
                          </m:ctrlPr>
                        </m:sSubPr>
                        <m:e>
                          <m:r>
                            <a:rPr kumimoji="1" lang="en-US" altLang="zh-CN" b="1" i="0" smtClean="0">
                              <a:solidFill>
                                <a:schemeClr val="tx1"/>
                              </a:solidFill>
                              <a:latin typeface="Cambria Math" panose="02040503050406030204" pitchFamily="18" charset="0"/>
                            </a:rPr>
                            <m:t>𝛁</m:t>
                          </m:r>
                        </m:e>
                        <m:sub>
                          <m:r>
                            <a:rPr kumimoji="1" lang="en-US" altLang="zh-CN" b="1" i="0" smtClean="0">
                              <a:solidFill>
                                <a:schemeClr val="tx1"/>
                              </a:solidFill>
                              <a:latin typeface="Cambria Math" panose="02040503050406030204" pitchFamily="18" charset="0"/>
                            </a:rPr>
                            <m:t>𝐰</m:t>
                          </m:r>
                        </m:sub>
                      </m:sSub>
                      <m:r>
                        <m:rPr>
                          <m:sty m:val="p"/>
                        </m:rPr>
                        <a:rPr kumimoji="1" lang="en-US" altLang="zh-CN" b="0" i="0" smtClean="0">
                          <a:solidFill>
                            <a:schemeClr val="tx1"/>
                          </a:solidFill>
                          <a:latin typeface="Cambria Math" panose="02040503050406030204" pitchFamily="18" charset="0"/>
                        </a:rPr>
                        <m:t>J</m:t>
                      </m:r>
                      <m:r>
                        <a:rPr kumimoji="1" lang="en-US" altLang="zh-CN" b="1" i="0" smtClean="0">
                          <a:solidFill>
                            <a:schemeClr val="tx1"/>
                          </a:solidFill>
                          <a:latin typeface="Cambria Math" panose="02040503050406030204" pitchFamily="18" charset="0"/>
                        </a:rPr>
                        <m:t>(</m:t>
                      </m:r>
                      <m:r>
                        <a:rPr kumimoji="1" lang="en-US" altLang="zh-CN" b="1" i="0" smtClean="0">
                          <a:solidFill>
                            <a:schemeClr val="tx1"/>
                          </a:solidFill>
                          <a:latin typeface="Cambria Math" panose="02040503050406030204" pitchFamily="18" charset="0"/>
                        </a:rPr>
                        <m:t>𝐰</m:t>
                      </m:r>
                      <m:r>
                        <a:rPr kumimoji="1" lang="en-US" altLang="zh-CN" b="1" i="0" smtClean="0">
                          <a:solidFill>
                            <a:schemeClr val="tx1"/>
                          </a:solidFill>
                          <a:latin typeface="Cambria Math" panose="02040503050406030204" pitchFamily="18" charset="0"/>
                        </a:rPr>
                        <m:t>;</m:t>
                      </m:r>
                      <m:r>
                        <a:rPr kumimoji="1" lang="en-US" altLang="zh-CN" b="1" i="0" smtClean="0">
                          <a:solidFill>
                            <a:schemeClr val="tx1"/>
                          </a:solidFill>
                          <a:latin typeface="Cambria Math" panose="02040503050406030204" pitchFamily="18" charset="0"/>
                        </a:rPr>
                        <m:t>𝐗</m:t>
                      </m:r>
                      <m:r>
                        <a:rPr kumimoji="1" lang="en-US" altLang="zh-CN" b="1" i="0" smtClean="0">
                          <a:solidFill>
                            <a:schemeClr val="tx1"/>
                          </a:solidFill>
                          <a:latin typeface="Cambria Math" panose="02040503050406030204" pitchFamily="18" charset="0"/>
                        </a:rPr>
                        <m:t>,</m:t>
                      </m:r>
                      <m:r>
                        <a:rPr kumimoji="1" lang="en-US" altLang="zh-CN" b="1" i="0" smtClean="0">
                          <a:solidFill>
                            <a:schemeClr val="tx1"/>
                          </a:solidFill>
                          <a:latin typeface="Cambria Math" panose="02040503050406030204" pitchFamily="18" charset="0"/>
                        </a:rPr>
                        <m:t>𝐲</m:t>
                      </m:r>
                      <m:r>
                        <a:rPr kumimoji="1" lang="en-US" altLang="zh-CN" b="1" i="0" smtClean="0">
                          <a:solidFill>
                            <a:schemeClr val="tx1"/>
                          </a:solidFill>
                          <a:latin typeface="Cambria Math" panose="02040503050406030204" pitchFamily="18" charset="0"/>
                        </a:rPr>
                        <m:t>)</m:t>
                      </m:r>
                    </m:oMath>
                  </m:oMathPara>
                </a14:m>
                <a:endParaRPr kumimoji="1" lang="en-US" altLang="zh-CN" b="1" dirty="0">
                  <a:solidFill>
                    <a:schemeClr val="tx1"/>
                  </a:solidFill>
                </a:endParaRPr>
              </a:p>
              <a:p>
                <a:pPr marL="0" indent="0">
                  <a:buNone/>
                </a:pPr>
                <a:r>
                  <a:rPr kumimoji="1" lang="zh-CN" altLang="en-US" dirty="0">
                    <a:solidFill>
                      <a:schemeClr val="tx1"/>
                    </a:solidFill>
                  </a:rPr>
                  <a:t>使用单步梯度下降更新权重，即执行以下更新：</a:t>
                </a:r>
                <a:endParaRPr kumimoji="1" lang="en-US" altLang="zh-CN"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kumimoji="1" lang="en-US" altLang="zh-CN" b="1" i="1" smtClean="0">
                          <a:solidFill>
                            <a:schemeClr val="tx1"/>
                          </a:solidFill>
                          <a:latin typeface="Cambria Math" panose="02040503050406030204" pitchFamily="18" charset="0"/>
                        </a:rPr>
                        <m:t>𝒘</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𝒘</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𝜖</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𝛼</m:t>
                      </m:r>
                      <m:r>
                        <a:rPr kumimoji="1" lang="en-US" altLang="zh-CN" b="1" i="1" smtClean="0">
                          <a:solidFill>
                            <a:schemeClr val="tx1"/>
                          </a:solidFill>
                          <a:latin typeface="Cambria Math" panose="02040503050406030204" pitchFamily="18" charset="0"/>
                        </a:rPr>
                        <m:t>𝒘</m:t>
                      </m:r>
                      <m:r>
                        <a:rPr kumimoji="1" lang="en-US" altLang="zh-CN" b="0" i="1" smtClean="0">
                          <a:solidFill>
                            <a:schemeClr val="tx1"/>
                          </a:solidFill>
                          <a:latin typeface="Cambria Math" panose="02040503050406030204" pitchFamily="18" charset="0"/>
                        </a:rPr>
                        <m:t>+</m:t>
                      </m:r>
                      <m:sSub>
                        <m:sSubPr>
                          <m:ctrlPr>
                            <a:rPr kumimoji="1" lang="en-US" altLang="zh-CN" b="0" i="1" smtClean="0">
                              <a:solidFill>
                                <a:schemeClr val="tx1"/>
                              </a:solidFill>
                              <a:latin typeface="Cambria Math" panose="02040503050406030204" pitchFamily="18" charset="0"/>
                            </a:rPr>
                          </m:ctrlPr>
                        </m:sSubPr>
                        <m:e>
                          <m:r>
                            <m:rPr>
                              <m:sty m:val="p"/>
                            </m:rPr>
                            <a:rPr kumimoji="1" lang="en-US" altLang="zh-CN" b="0" i="0" smtClean="0">
                              <a:solidFill>
                                <a:schemeClr val="tx1"/>
                              </a:solidFill>
                              <a:latin typeface="Cambria Math" panose="02040503050406030204" pitchFamily="18" charset="0"/>
                            </a:rPr>
                            <m:t>∇</m:t>
                          </m:r>
                        </m:e>
                        <m:sub>
                          <m:r>
                            <a:rPr kumimoji="1" lang="en-US" altLang="zh-CN" b="0" i="1" smtClean="0">
                              <a:solidFill>
                                <a:schemeClr val="tx1"/>
                              </a:solidFill>
                              <a:latin typeface="Cambria Math" panose="02040503050406030204" pitchFamily="18" charset="0"/>
                            </a:rPr>
                            <m:t>𝑤</m:t>
                          </m:r>
                        </m:sub>
                      </m:sSub>
                      <m:r>
                        <a:rPr kumimoji="1" lang="en-US" altLang="zh-CN" b="0" i="1" smtClean="0">
                          <a:solidFill>
                            <a:schemeClr val="tx1"/>
                          </a:solidFill>
                          <a:latin typeface="Cambria Math" panose="02040503050406030204" pitchFamily="18" charset="0"/>
                        </a:rPr>
                        <m:t>𝐽</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𝒘</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𝑿</m:t>
                      </m:r>
                      <m:r>
                        <a:rPr kumimoji="1" lang="en-US" altLang="zh-CN" b="0"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𝒚</m:t>
                      </m:r>
                      <m:r>
                        <a:rPr kumimoji="1" lang="en-US" altLang="zh-CN" b="0" i="1" smtClean="0">
                          <a:solidFill>
                            <a:schemeClr val="tx1"/>
                          </a:solidFill>
                          <a:latin typeface="Cambria Math" panose="02040503050406030204" pitchFamily="18" charset="0"/>
                        </a:rPr>
                        <m:t>))</m:t>
                      </m:r>
                    </m:oMath>
                  </m:oMathPara>
                </a14:m>
                <a:endParaRPr kumimoji="1" lang="zh-CN" altLang="en-US" dirty="0">
                  <a:solidFill>
                    <a:schemeClr val="tx1"/>
                  </a:solidFill>
                </a:endParaRPr>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473364" y="1731818"/>
                <a:ext cx="8301181" cy="4167909"/>
              </a:xfrm>
              <a:blipFill>
                <a:blip r:embed="rId2"/>
                <a:stretch>
                  <a:fillRect l="-955"/>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7.1.3 </a:t>
            </a:r>
            <a:r>
              <a:rPr lang="en-US" altLang="zh-CN" sz="3600" dirty="0">
                <a:solidFill>
                  <a:schemeClr val="bg1"/>
                </a:solidFill>
                <a:latin typeface="黑体"/>
                <a:ea typeface="黑体"/>
                <a:cs typeface="黑体"/>
              </a:rPr>
              <a:t>L</a:t>
            </a:r>
            <a:r>
              <a:rPr lang="en-US" altLang="zh-CN" sz="3600" baseline="30000" dirty="0">
                <a:solidFill>
                  <a:schemeClr val="bg1"/>
                </a:solidFill>
                <a:latin typeface="黑体"/>
                <a:ea typeface="黑体"/>
                <a:cs typeface="黑体"/>
              </a:rPr>
              <a:t>2</a:t>
            </a:r>
            <a:r>
              <a:rPr lang="zh-CN" altLang="en-US" sz="3600" dirty="0">
                <a:solidFill>
                  <a:schemeClr val="bg1"/>
                </a:solidFill>
                <a:latin typeface="黑体"/>
                <a:ea typeface="黑体"/>
                <a:cs typeface="黑体"/>
              </a:rPr>
              <a:t>参数正则化</a:t>
            </a:r>
            <a:r>
              <a:rPr lang="en-US" altLang="zh-CN" sz="3600" dirty="0">
                <a:solidFill>
                  <a:schemeClr val="bg1"/>
                </a:solidFill>
                <a:latin typeface="黑体"/>
                <a:ea typeface="黑体"/>
                <a:cs typeface="黑体"/>
              </a:rPr>
              <a:t>-1</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1658854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473364" y="1731818"/>
                <a:ext cx="8301181" cy="4167909"/>
              </a:xfrm>
            </p:spPr>
            <p:txBody>
              <a:bodyPr>
                <a:normAutofit/>
              </a:bodyPr>
              <a:lstStyle/>
              <a:p>
                <a:pPr marL="0" indent="0">
                  <a:buNone/>
                </a:pPr>
                <a:r>
                  <a:rPr kumimoji="1" lang="zh-CN" altLang="en-US" sz="2000" dirty="0">
                    <a:solidFill>
                      <a:schemeClr val="tx1"/>
                    </a:solidFill>
                  </a:rPr>
                  <a:t>令</a:t>
                </a:r>
                <a14:m>
                  <m:oMath xmlns:m="http://schemas.openxmlformats.org/officeDocument/2006/math">
                    <m:sSup>
                      <m:sSupPr>
                        <m:ctrlPr>
                          <a:rPr kumimoji="1" lang="en-US" altLang="zh-CN" sz="2000" b="0" i="1" smtClean="0">
                            <a:solidFill>
                              <a:schemeClr val="tx1"/>
                            </a:solidFill>
                            <a:latin typeface="Cambria Math" panose="02040503050406030204" pitchFamily="18" charset="0"/>
                          </a:rPr>
                        </m:ctrlPr>
                      </m:sSupPr>
                      <m:e>
                        <m:r>
                          <a:rPr kumimoji="1" lang="en-US" altLang="zh-CN" sz="2000" b="0" i="1" smtClean="0">
                            <a:solidFill>
                              <a:schemeClr val="tx1"/>
                            </a:solidFill>
                            <a:latin typeface="Cambria Math" panose="02040503050406030204" pitchFamily="18" charset="0"/>
                          </a:rPr>
                          <m:t>𝑤</m:t>
                        </m:r>
                      </m:e>
                      <m:sup>
                        <m:r>
                          <a:rPr kumimoji="1" lang="en-US" altLang="zh-CN" sz="2000" b="0" i="1" smtClean="0">
                            <a:solidFill>
                              <a:schemeClr val="tx1"/>
                            </a:solidFill>
                            <a:latin typeface="Cambria Math" panose="02040503050406030204" pitchFamily="18" charset="0"/>
                          </a:rPr>
                          <m:t>∗</m:t>
                        </m:r>
                      </m:sup>
                    </m:sSup>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𝑎𝑟𝑔𝑚𝑖</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𝑛</m:t>
                        </m:r>
                      </m:e>
                      <m:sub>
                        <m:r>
                          <a:rPr kumimoji="1" lang="en-US" altLang="zh-CN" sz="2000" b="0" i="1" smtClean="0">
                            <a:solidFill>
                              <a:schemeClr val="tx1"/>
                            </a:solidFill>
                            <a:latin typeface="Cambria Math" panose="02040503050406030204" pitchFamily="18" charset="0"/>
                          </a:rPr>
                          <m:t>𝑤</m:t>
                        </m:r>
                      </m:sub>
                    </m:sSub>
                    <m:r>
                      <a:rPr kumimoji="1" lang="en-US" altLang="zh-CN" sz="2000" b="0" i="1" smtClean="0">
                        <a:solidFill>
                          <a:schemeClr val="tx1"/>
                        </a:solidFill>
                        <a:latin typeface="Cambria Math" panose="02040503050406030204" pitchFamily="18" charset="0"/>
                      </a:rPr>
                      <m:t>𝐽</m:t>
                    </m:r>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𝑤</m:t>
                    </m:r>
                    <m:r>
                      <a:rPr kumimoji="1" lang="en-US" altLang="zh-CN" sz="2000" b="0" i="1" smtClean="0">
                        <a:solidFill>
                          <a:schemeClr val="tx1"/>
                        </a:solidFill>
                        <a:latin typeface="Cambria Math" panose="02040503050406030204" pitchFamily="18" charset="0"/>
                      </a:rPr>
                      <m:t>)</m:t>
                    </m:r>
                    <m:r>
                      <a:rPr kumimoji="1" lang="zh-CN" altLang="en-US" sz="2000" i="1">
                        <a:solidFill>
                          <a:schemeClr val="tx1"/>
                        </a:solidFill>
                        <a:latin typeface="Cambria Math" panose="02040503050406030204" pitchFamily="18" charset="0"/>
                      </a:rPr>
                      <m:t>，</m:t>
                    </m:r>
                  </m:oMath>
                </a14:m>
                <a:r>
                  <a:rPr kumimoji="1" lang="zh-CN" altLang="en-US" sz="2000" dirty="0">
                    <a:solidFill>
                      <a:schemeClr val="tx1"/>
                    </a:solidFill>
                  </a:rPr>
                  <a:t>在</a:t>
                </a:r>
                <a14:m>
                  <m:oMath xmlns:m="http://schemas.openxmlformats.org/officeDocument/2006/math">
                    <m:sSup>
                      <m:sSupPr>
                        <m:ctrlPr>
                          <a:rPr kumimoji="1" lang="en-US" altLang="zh-CN" sz="2000" b="0" i="1" dirty="0" smtClean="0">
                            <a:solidFill>
                              <a:schemeClr val="tx1"/>
                            </a:solidFill>
                            <a:latin typeface="Cambria Math" panose="02040503050406030204" pitchFamily="18" charset="0"/>
                          </a:rPr>
                        </m:ctrlPr>
                      </m:sSupPr>
                      <m:e>
                        <m:r>
                          <a:rPr kumimoji="1" lang="en-US" altLang="zh-CN" sz="2000" i="1" dirty="0" smtClean="0">
                            <a:solidFill>
                              <a:schemeClr val="tx1"/>
                            </a:solidFill>
                            <a:latin typeface="Cambria Math" panose="02040503050406030204" pitchFamily="18" charset="0"/>
                          </a:rPr>
                          <m:t>𝑤</m:t>
                        </m:r>
                      </m:e>
                      <m:sup>
                        <m:r>
                          <a:rPr kumimoji="1" lang="en-US" altLang="zh-CN" sz="2000" i="1" dirty="0" smtClean="0">
                            <a:solidFill>
                              <a:schemeClr val="tx1"/>
                            </a:solidFill>
                            <a:latin typeface="Cambria Math" panose="02040503050406030204" pitchFamily="18" charset="0"/>
                          </a:rPr>
                          <m:t>∗</m:t>
                        </m:r>
                      </m:sup>
                    </m:sSup>
                  </m:oMath>
                </a14:m>
                <a:r>
                  <a:rPr kumimoji="1" lang="zh-CN" altLang="en-US" sz="2000" dirty="0">
                    <a:solidFill>
                      <a:schemeClr val="tx1"/>
                    </a:solidFill>
                  </a:rPr>
                  <a:t>的领域对目标函数做二次近似</a:t>
                </a:r>
                <a:endParaRPr kumimoji="1" lang="en-US" altLang="zh-CN" sz="2000" dirty="0">
                  <a:solidFill>
                    <a:schemeClr val="tx1"/>
                  </a:solidFill>
                </a:endParaRPr>
              </a:p>
              <a:p>
                <a:pPr marL="0" indent="0" algn="ctr">
                  <a:buNone/>
                </a:pPr>
                <a14:m>
                  <m:oMath xmlns:m="http://schemas.openxmlformats.org/officeDocument/2006/math">
                    <m:acc>
                      <m:accPr>
                        <m:chr m:val="̂"/>
                        <m:ctrlPr>
                          <a:rPr kumimoji="1" lang="en-US" altLang="zh-CN" sz="2000" b="0" i="1" smtClean="0">
                            <a:solidFill>
                              <a:schemeClr val="tx1"/>
                            </a:solidFill>
                            <a:latin typeface="Cambria Math" panose="02040503050406030204" pitchFamily="18" charset="0"/>
                          </a:rPr>
                        </m:ctrlPr>
                      </m:accPr>
                      <m:e>
                        <m:r>
                          <a:rPr kumimoji="1" lang="en-US" altLang="zh-CN" sz="2000" b="0" i="1" smtClean="0">
                            <a:solidFill>
                              <a:schemeClr val="tx1"/>
                            </a:solidFill>
                            <a:latin typeface="Cambria Math" panose="02040503050406030204" pitchFamily="18" charset="0"/>
                          </a:rPr>
                          <m:t>𝐽</m:t>
                        </m:r>
                      </m:e>
                    </m:acc>
                    <m:d>
                      <m:dPr>
                        <m:ctrlPr>
                          <a:rPr kumimoji="1" lang="en-US" altLang="zh-CN" sz="2000" b="1" i="1" smtClean="0">
                            <a:solidFill>
                              <a:schemeClr val="tx1"/>
                            </a:solidFill>
                            <a:latin typeface="Cambria Math" panose="02040503050406030204" pitchFamily="18" charset="0"/>
                          </a:rPr>
                        </m:ctrlPr>
                      </m:dPr>
                      <m:e>
                        <m:r>
                          <a:rPr kumimoji="1" lang="en-US" altLang="zh-CN" sz="2000" b="1" i="1">
                            <a:solidFill>
                              <a:schemeClr val="tx1"/>
                            </a:solidFill>
                            <a:latin typeface="Cambria Math" panose="02040503050406030204" pitchFamily="18" charset="0"/>
                          </a:rPr>
                          <m:t>𝒘</m:t>
                        </m:r>
                      </m:e>
                    </m:d>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𝐽</m:t>
                    </m:r>
                    <m:d>
                      <m:dPr>
                        <m:ctrlPr>
                          <a:rPr kumimoji="1" lang="en-US" altLang="zh-CN" sz="2000" b="0" i="1" smtClean="0">
                            <a:solidFill>
                              <a:schemeClr val="tx1"/>
                            </a:solidFill>
                            <a:latin typeface="Cambria Math" panose="02040503050406030204" pitchFamily="18" charset="0"/>
                          </a:rPr>
                        </m:ctrlPr>
                      </m:dPr>
                      <m:e>
                        <m:sSup>
                          <m:sSupPr>
                            <m:ctrlPr>
                              <a:rPr kumimoji="1" lang="en-US" altLang="zh-CN" sz="2000" b="0" i="1" smtClean="0">
                                <a:solidFill>
                                  <a:schemeClr val="tx1"/>
                                </a:solidFill>
                                <a:latin typeface="Cambria Math" panose="02040503050406030204" pitchFamily="18" charset="0"/>
                              </a:rPr>
                            </m:ctrlPr>
                          </m:sSupPr>
                          <m:e>
                            <m:r>
                              <a:rPr kumimoji="1" lang="en-US" altLang="zh-CN" sz="2000" b="1" i="1" smtClean="0">
                                <a:solidFill>
                                  <a:schemeClr val="tx1"/>
                                </a:solidFill>
                                <a:latin typeface="Cambria Math" panose="02040503050406030204" pitchFamily="18" charset="0"/>
                              </a:rPr>
                              <m:t>𝒘</m:t>
                            </m:r>
                          </m:e>
                          <m:sup>
                            <m:r>
                              <a:rPr kumimoji="1" lang="en-US" altLang="zh-CN" sz="2000" b="0" i="1" smtClean="0">
                                <a:solidFill>
                                  <a:schemeClr val="tx1"/>
                                </a:solidFill>
                                <a:latin typeface="Cambria Math" panose="02040503050406030204" pitchFamily="18" charset="0"/>
                              </a:rPr>
                              <m:t>∗</m:t>
                            </m:r>
                          </m:sup>
                        </m:sSup>
                      </m:e>
                    </m:d>
                    <m:r>
                      <a:rPr kumimoji="1" lang="en-US" altLang="zh-CN" sz="2000" b="0" i="1" smtClean="0">
                        <a:solidFill>
                          <a:schemeClr val="tx1"/>
                        </a:solidFill>
                        <a:latin typeface="Cambria Math" panose="02040503050406030204" pitchFamily="18" charset="0"/>
                      </a:rPr>
                      <m:t>+</m:t>
                    </m:r>
                    <m:f>
                      <m:fPr>
                        <m:ctrlPr>
                          <a:rPr kumimoji="1" lang="en-US" altLang="zh-CN" sz="2000" b="0" i="1" smtClean="0">
                            <a:solidFill>
                              <a:schemeClr val="tx1"/>
                            </a:solidFill>
                            <a:latin typeface="Cambria Math" panose="02040503050406030204" pitchFamily="18" charset="0"/>
                          </a:rPr>
                        </m:ctrlPr>
                      </m:fPr>
                      <m:num>
                        <m:r>
                          <a:rPr kumimoji="1" lang="en-US" altLang="zh-CN" sz="2000" b="0" i="1" smtClean="0">
                            <a:solidFill>
                              <a:schemeClr val="tx1"/>
                            </a:solidFill>
                            <a:latin typeface="Cambria Math" panose="02040503050406030204" pitchFamily="18" charset="0"/>
                          </a:rPr>
                          <m:t>1</m:t>
                        </m:r>
                      </m:num>
                      <m:den>
                        <m:r>
                          <a:rPr kumimoji="1" lang="en-US" altLang="zh-CN" sz="2000" b="0" i="1" smtClean="0">
                            <a:solidFill>
                              <a:schemeClr val="tx1"/>
                            </a:solidFill>
                            <a:latin typeface="Cambria Math" panose="02040503050406030204" pitchFamily="18" charset="0"/>
                          </a:rPr>
                          <m:t>2</m:t>
                        </m:r>
                      </m:den>
                    </m:f>
                    <m:d>
                      <m:dPr>
                        <m:ctrlPr>
                          <a:rPr kumimoji="1" lang="en-US" altLang="zh-CN" sz="2000" b="0" i="1" smtClean="0">
                            <a:solidFill>
                              <a:schemeClr val="tx1"/>
                            </a:solidFill>
                            <a:latin typeface="Cambria Math" panose="02040503050406030204" pitchFamily="18" charset="0"/>
                          </a:rPr>
                        </m:ctrlPr>
                      </m:dPr>
                      <m:e>
                        <m:r>
                          <a:rPr kumimoji="1" lang="en-US" altLang="zh-CN" sz="2000" b="1" i="1" smtClean="0">
                            <a:solidFill>
                              <a:schemeClr val="tx1"/>
                            </a:solidFill>
                            <a:latin typeface="Cambria Math" panose="02040503050406030204" pitchFamily="18" charset="0"/>
                          </a:rPr>
                          <m:t>𝒘</m:t>
                        </m:r>
                        <m:r>
                          <a:rPr kumimoji="1" lang="en-US" altLang="zh-CN" sz="2000" b="0" i="1" smtClean="0">
                            <a:solidFill>
                              <a:schemeClr val="tx1"/>
                            </a:solidFill>
                            <a:latin typeface="Cambria Math" panose="02040503050406030204" pitchFamily="18" charset="0"/>
                          </a:rPr>
                          <m:t>−</m:t>
                        </m:r>
                        <m:sSup>
                          <m:sSupPr>
                            <m:ctrlPr>
                              <a:rPr kumimoji="1" lang="en-US" altLang="zh-CN" sz="2000" b="0" i="1" smtClean="0">
                                <a:solidFill>
                                  <a:schemeClr val="tx1"/>
                                </a:solidFill>
                                <a:latin typeface="Cambria Math" panose="02040503050406030204" pitchFamily="18" charset="0"/>
                              </a:rPr>
                            </m:ctrlPr>
                          </m:sSupPr>
                          <m:e>
                            <m:r>
                              <a:rPr kumimoji="1" lang="en-US" altLang="zh-CN" sz="2000" b="1" i="1" smtClean="0">
                                <a:solidFill>
                                  <a:schemeClr val="tx1"/>
                                </a:solidFill>
                                <a:latin typeface="Cambria Math" panose="02040503050406030204" pitchFamily="18" charset="0"/>
                              </a:rPr>
                              <m:t>𝒘</m:t>
                            </m:r>
                          </m:e>
                          <m:sup>
                            <m:r>
                              <a:rPr kumimoji="1" lang="en-US" altLang="zh-CN" sz="2000" b="0" i="1" smtClean="0">
                                <a:solidFill>
                                  <a:schemeClr val="tx1"/>
                                </a:solidFill>
                                <a:latin typeface="Cambria Math" panose="02040503050406030204" pitchFamily="18" charset="0"/>
                              </a:rPr>
                              <m:t>∗</m:t>
                            </m:r>
                          </m:sup>
                        </m:sSup>
                      </m:e>
                    </m:d>
                    <m:r>
                      <a:rPr kumimoji="1" lang="en-US" altLang="zh-CN" sz="2000" b="1" i="1" smtClean="0">
                        <a:solidFill>
                          <a:schemeClr val="tx1"/>
                        </a:solidFill>
                        <a:latin typeface="Cambria Math" panose="02040503050406030204" pitchFamily="18" charset="0"/>
                      </a:rPr>
                      <m:t>𝑯</m:t>
                    </m:r>
                    <m:d>
                      <m:dPr>
                        <m:ctrlPr>
                          <a:rPr kumimoji="1" lang="en-US" altLang="zh-CN" sz="2000" b="0" i="1" smtClean="0">
                            <a:solidFill>
                              <a:schemeClr val="tx1"/>
                            </a:solidFill>
                            <a:latin typeface="Cambria Math" panose="02040503050406030204" pitchFamily="18" charset="0"/>
                          </a:rPr>
                        </m:ctrlPr>
                      </m:dPr>
                      <m:e>
                        <m:r>
                          <a:rPr kumimoji="1" lang="en-US" altLang="zh-CN" sz="2000" b="1" i="1" smtClean="0">
                            <a:solidFill>
                              <a:schemeClr val="tx1"/>
                            </a:solidFill>
                            <a:latin typeface="Cambria Math" panose="02040503050406030204" pitchFamily="18" charset="0"/>
                          </a:rPr>
                          <m:t>𝒘</m:t>
                        </m:r>
                        <m:r>
                          <a:rPr kumimoji="1" lang="en-US" altLang="zh-CN" sz="2000" b="0" i="1" smtClean="0">
                            <a:solidFill>
                              <a:schemeClr val="tx1"/>
                            </a:solidFill>
                            <a:latin typeface="Cambria Math" panose="02040503050406030204" pitchFamily="18" charset="0"/>
                          </a:rPr>
                          <m:t>−</m:t>
                        </m:r>
                        <m:sSup>
                          <m:sSupPr>
                            <m:ctrlPr>
                              <a:rPr kumimoji="1" lang="en-US" altLang="zh-CN" sz="2000" b="0" i="1" smtClean="0">
                                <a:solidFill>
                                  <a:schemeClr val="tx1"/>
                                </a:solidFill>
                                <a:latin typeface="Cambria Math" panose="02040503050406030204" pitchFamily="18" charset="0"/>
                              </a:rPr>
                            </m:ctrlPr>
                          </m:sSupPr>
                          <m:e>
                            <m:r>
                              <a:rPr kumimoji="1" lang="en-US" altLang="zh-CN" sz="2000" b="1" i="1" smtClean="0">
                                <a:solidFill>
                                  <a:schemeClr val="tx1"/>
                                </a:solidFill>
                                <a:latin typeface="Cambria Math" panose="02040503050406030204" pitchFamily="18" charset="0"/>
                              </a:rPr>
                              <m:t>𝒘</m:t>
                            </m:r>
                          </m:e>
                          <m:sup>
                            <m:r>
                              <a:rPr kumimoji="1" lang="en-US" altLang="zh-CN" sz="2000" b="0" i="1" smtClean="0">
                                <a:solidFill>
                                  <a:schemeClr val="tx1"/>
                                </a:solidFill>
                                <a:latin typeface="Cambria Math" panose="02040503050406030204" pitchFamily="18" charset="0"/>
                              </a:rPr>
                              <m:t>∗</m:t>
                            </m:r>
                          </m:sup>
                        </m:sSup>
                      </m:e>
                    </m:d>
                  </m:oMath>
                </a14:m>
                <a:r>
                  <a:rPr kumimoji="1" lang="en-US" altLang="zh-CN" sz="2000" dirty="0">
                    <a:solidFill>
                      <a:schemeClr val="tx1"/>
                    </a:solidFill>
                  </a:rPr>
                  <a:t> </a:t>
                </a:r>
              </a:p>
              <a:p>
                <a:pPr marL="0" indent="0">
                  <a:buNone/>
                </a:pPr>
                <a:r>
                  <a:rPr kumimoji="1" lang="zh-CN" altLang="en-US" sz="2000" dirty="0">
                    <a:solidFill>
                      <a:schemeClr val="tx1"/>
                    </a:solidFill>
                  </a:rPr>
                  <a:t>其中</a:t>
                </a:r>
                <a:r>
                  <a:rPr kumimoji="1" lang="en-US" altLang="zh-CN" sz="2000" b="1" dirty="0">
                    <a:solidFill>
                      <a:schemeClr val="tx1"/>
                    </a:solidFill>
                  </a:rPr>
                  <a:t>H</a:t>
                </a:r>
                <a:r>
                  <a:rPr kumimoji="1" lang="zh-CN" altLang="en-US" sz="2000" dirty="0">
                    <a:solidFill>
                      <a:schemeClr val="tx1"/>
                    </a:solidFill>
                  </a:rPr>
                  <a:t>是</a:t>
                </a:r>
                <a:r>
                  <a:rPr kumimoji="1" lang="en-US" altLang="zh-CN" sz="2000" dirty="0">
                    <a:solidFill>
                      <a:schemeClr val="tx1"/>
                    </a:solidFill>
                  </a:rPr>
                  <a:t>J</a:t>
                </a:r>
                <a:r>
                  <a:rPr kumimoji="1" lang="zh-CN" altLang="en-US" sz="2000" dirty="0">
                    <a:solidFill>
                      <a:schemeClr val="tx1"/>
                    </a:solidFill>
                  </a:rPr>
                  <a:t>在</a:t>
                </a:r>
                <a:r>
                  <a:rPr kumimoji="1" lang="en-US" altLang="zh-CN" sz="2000" dirty="0">
                    <a:solidFill>
                      <a:schemeClr val="tx1"/>
                    </a:solidFill>
                  </a:rPr>
                  <a:t>w</a:t>
                </a:r>
                <a:r>
                  <a:rPr kumimoji="1" lang="zh-CN" altLang="en-US" sz="2000" dirty="0">
                    <a:solidFill>
                      <a:schemeClr val="tx1"/>
                    </a:solidFill>
                  </a:rPr>
                  <a:t>*处关于</a:t>
                </a:r>
                <a:r>
                  <a:rPr kumimoji="1" lang="en-US" altLang="zh-CN" sz="2000" dirty="0">
                    <a:solidFill>
                      <a:schemeClr val="tx1"/>
                    </a:solidFill>
                  </a:rPr>
                  <a:t>w</a:t>
                </a:r>
                <a:r>
                  <a:rPr kumimoji="1" lang="zh-CN" altLang="en-US" sz="2000" dirty="0">
                    <a:solidFill>
                      <a:schemeClr val="tx1"/>
                    </a:solidFill>
                  </a:rPr>
                  <a:t>计算的</a:t>
                </a:r>
                <a:r>
                  <a:rPr kumimoji="1" lang="en-US" altLang="zh-CN" sz="2000" dirty="0">
                    <a:solidFill>
                      <a:schemeClr val="tx1"/>
                    </a:solidFill>
                  </a:rPr>
                  <a:t>Hessian</a:t>
                </a:r>
                <a:r>
                  <a:rPr kumimoji="1" lang="zh-CN" altLang="en-US" sz="2000" dirty="0">
                    <a:solidFill>
                      <a:schemeClr val="tx1"/>
                    </a:solidFill>
                  </a:rPr>
                  <a:t>矩阵，由于</a:t>
                </a:r>
                <a:r>
                  <a:rPr kumimoji="1" lang="en-US" altLang="zh-CN" sz="2000" dirty="0">
                    <a:solidFill>
                      <a:schemeClr val="tx1"/>
                    </a:solidFill>
                  </a:rPr>
                  <a:t>w</a:t>
                </a:r>
                <a:r>
                  <a:rPr kumimoji="1" lang="zh-CN" altLang="en-US" sz="2000" dirty="0">
                    <a:solidFill>
                      <a:schemeClr val="tx1"/>
                    </a:solidFill>
                  </a:rPr>
                  <a:t>*是最小点</a:t>
                </a:r>
                <a:r>
                  <a:rPr kumimoji="1" lang="en-US" altLang="zh-CN" sz="2000" dirty="0">
                    <a:solidFill>
                      <a:schemeClr val="tx1"/>
                    </a:solidFill>
                  </a:rPr>
                  <a:t>,</a:t>
                </a:r>
                <a14:m>
                  <m:oMath xmlns:m="http://schemas.openxmlformats.org/officeDocument/2006/math">
                    <m:r>
                      <a:rPr kumimoji="1" lang="zh-CN" altLang="en-US" sz="2000">
                        <a:solidFill>
                          <a:schemeClr val="tx1"/>
                        </a:solidFill>
                        <a:latin typeface="Cambria Math" panose="02040503050406030204" pitchFamily="18" charset="0"/>
                      </a:rPr>
                      <m:t>因此</m:t>
                    </m:r>
                    <m:sSub>
                      <m:sSubPr>
                        <m:ctrlPr>
                          <a:rPr kumimoji="1" lang="en-US" altLang="zh-CN" sz="2000" b="0" i="1" smtClean="0">
                            <a:solidFill>
                              <a:schemeClr val="tx1"/>
                            </a:solidFill>
                            <a:latin typeface="Cambria Math" panose="02040503050406030204" pitchFamily="18" charset="0"/>
                          </a:rPr>
                        </m:ctrlPr>
                      </m:sSubPr>
                      <m:e>
                        <m:r>
                          <m:rPr>
                            <m:sty m:val="p"/>
                          </m:rPr>
                          <a:rPr kumimoji="1" lang="en-US" altLang="zh-CN" sz="2000" b="0" i="0" smtClean="0">
                            <a:solidFill>
                              <a:schemeClr val="tx1"/>
                            </a:solidFill>
                            <a:latin typeface="Cambria Math" panose="02040503050406030204" pitchFamily="18" charset="0"/>
                          </a:rPr>
                          <m:t>∇</m:t>
                        </m:r>
                      </m:e>
                      <m:sub>
                        <m:r>
                          <m:rPr>
                            <m:sty m:val="p"/>
                          </m:rPr>
                          <a:rPr kumimoji="1" lang="en-US" altLang="zh-CN" sz="2000" b="0" i="0" smtClean="0">
                            <a:solidFill>
                              <a:schemeClr val="tx1"/>
                            </a:solidFill>
                            <a:latin typeface="Cambria Math" panose="02040503050406030204" pitchFamily="18" charset="0"/>
                          </a:rPr>
                          <m:t>w</m:t>
                        </m:r>
                      </m:sub>
                    </m:sSub>
                    <m:r>
                      <a:rPr kumimoji="1" lang="en-US" altLang="zh-CN" sz="2000" b="0" i="1" smtClean="0">
                        <a:solidFill>
                          <a:schemeClr val="tx1"/>
                        </a:solidFill>
                        <a:latin typeface="Cambria Math" panose="02040503050406030204" pitchFamily="18" charset="0"/>
                      </a:rPr>
                      <m:t>𝐽</m:t>
                    </m:r>
                    <m:d>
                      <m:dPr>
                        <m:ctrlPr>
                          <a:rPr kumimoji="1" lang="en-US" altLang="zh-CN" sz="2000" b="0" i="1" smtClean="0">
                            <a:solidFill>
                              <a:schemeClr val="tx1"/>
                            </a:solidFill>
                            <a:latin typeface="Cambria Math" panose="02040503050406030204" pitchFamily="18" charset="0"/>
                          </a:rPr>
                        </m:ctrlPr>
                      </m:dPr>
                      <m:e>
                        <m:sSup>
                          <m:sSupPr>
                            <m:ctrlPr>
                              <a:rPr kumimoji="1" lang="en-US" altLang="zh-CN" sz="2000" b="0" i="1" smtClean="0">
                                <a:solidFill>
                                  <a:schemeClr val="tx1"/>
                                </a:solidFill>
                                <a:latin typeface="Cambria Math" panose="02040503050406030204" pitchFamily="18" charset="0"/>
                              </a:rPr>
                            </m:ctrlPr>
                          </m:sSupPr>
                          <m:e>
                            <m:r>
                              <a:rPr kumimoji="1" lang="en-US" altLang="zh-CN" sz="2000" b="1" i="1" smtClean="0">
                                <a:solidFill>
                                  <a:schemeClr val="tx1"/>
                                </a:solidFill>
                                <a:latin typeface="Cambria Math" panose="02040503050406030204" pitchFamily="18" charset="0"/>
                              </a:rPr>
                              <m:t>𝒘</m:t>
                            </m:r>
                          </m:e>
                          <m:sup>
                            <m:r>
                              <a:rPr kumimoji="1" lang="en-US" altLang="zh-CN" sz="2000" b="0" i="1" smtClean="0">
                                <a:solidFill>
                                  <a:schemeClr val="tx1"/>
                                </a:solidFill>
                                <a:latin typeface="Cambria Math" panose="02040503050406030204" pitchFamily="18" charset="0"/>
                              </a:rPr>
                              <m:t>∗</m:t>
                            </m:r>
                          </m:sup>
                        </m:sSup>
                      </m:e>
                    </m:d>
                    <m:r>
                      <a:rPr kumimoji="1" lang="en-US" altLang="zh-CN" sz="2000" b="0" i="1" smtClean="0">
                        <a:solidFill>
                          <a:schemeClr val="tx1"/>
                        </a:solidFill>
                        <a:latin typeface="Cambria Math" panose="02040503050406030204" pitchFamily="18" charset="0"/>
                      </a:rPr>
                      <m:t>=0</m:t>
                    </m:r>
                    <m:r>
                      <a:rPr kumimoji="1" lang="zh-CN" altLang="en-US" sz="2000" i="1">
                        <a:solidFill>
                          <a:schemeClr val="tx1"/>
                        </a:solidFill>
                        <a:latin typeface="Cambria Math" panose="02040503050406030204" pitchFamily="18" charset="0"/>
                      </a:rPr>
                      <m:t>，</m:t>
                    </m:r>
                  </m:oMath>
                </a14:m>
                <a:r>
                  <a:rPr kumimoji="1" lang="zh-CN" altLang="en-US" sz="2000" dirty="0">
                    <a:solidFill>
                      <a:schemeClr val="tx1"/>
                    </a:solidFill>
                  </a:rPr>
                  <a:t>且</a:t>
                </a:r>
                <a:r>
                  <a:rPr kumimoji="1" lang="en-US" altLang="zh-CN" sz="2000" dirty="0">
                    <a:solidFill>
                      <a:schemeClr val="tx1"/>
                    </a:solidFill>
                  </a:rPr>
                  <a:t>H</a:t>
                </a:r>
                <a:r>
                  <a:rPr kumimoji="1" lang="zh-CN" altLang="en-US" sz="2000" dirty="0">
                    <a:solidFill>
                      <a:schemeClr val="tx1"/>
                    </a:solidFill>
                  </a:rPr>
                  <a:t>半正定。</a:t>
                </a:r>
                <a:endParaRPr kumimoji="1" lang="en-US" altLang="zh-CN" sz="2000" dirty="0">
                  <a:solidFill>
                    <a:schemeClr val="tx1"/>
                  </a:solidFill>
                </a:endParaRPr>
              </a:p>
              <a:p>
                <a:pPr marL="0" indent="0">
                  <a:buNone/>
                </a:pPr>
                <a:r>
                  <a:rPr kumimoji="1" lang="zh-CN" altLang="en-US" sz="2000" dirty="0">
                    <a:solidFill>
                      <a:schemeClr val="tx1"/>
                    </a:solidFill>
                  </a:rPr>
                  <a:t>当</a:t>
                </a:r>
                <a14:m>
                  <m:oMath xmlns:m="http://schemas.openxmlformats.org/officeDocument/2006/math">
                    <m:acc>
                      <m:accPr>
                        <m:chr m:val="̂"/>
                        <m:ctrlPr>
                          <a:rPr kumimoji="1" lang="en-US" altLang="zh-CN" sz="2000" b="0" i="1" smtClean="0">
                            <a:solidFill>
                              <a:schemeClr val="tx1"/>
                            </a:solidFill>
                            <a:latin typeface="Cambria Math" panose="02040503050406030204" pitchFamily="18" charset="0"/>
                          </a:rPr>
                        </m:ctrlPr>
                      </m:accPr>
                      <m:e>
                        <m:r>
                          <a:rPr kumimoji="1" lang="en-US" altLang="zh-CN" sz="2000" b="0" i="1" smtClean="0">
                            <a:solidFill>
                              <a:schemeClr val="tx1"/>
                            </a:solidFill>
                            <a:latin typeface="Cambria Math" panose="02040503050406030204" pitchFamily="18" charset="0"/>
                          </a:rPr>
                          <m:t>𝐽</m:t>
                        </m:r>
                      </m:e>
                    </m:acc>
                  </m:oMath>
                </a14:m>
                <a:r>
                  <a:rPr kumimoji="1" lang="zh-CN" altLang="en-US" sz="2000" dirty="0">
                    <a:solidFill>
                      <a:schemeClr val="tx1"/>
                    </a:solidFill>
                    <a:latin typeface="Arial" panose="020B0604020202020204" pitchFamily="34" charset="0"/>
                    <a:cs typeface="Arial" panose="020B0604020202020204" pitchFamily="34" charset="0"/>
                  </a:rPr>
                  <a:t>取最小时，其梯度</a:t>
                </a:r>
                <a14:m>
                  <m:oMath xmlns:m="http://schemas.openxmlformats.org/officeDocument/2006/math">
                    <m:sSub>
                      <m:sSubPr>
                        <m:ctrlPr>
                          <a:rPr kumimoji="1" lang="en-US" altLang="zh-CN" sz="2000" b="0" i="1" smtClean="0">
                            <a:solidFill>
                              <a:schemeClr val="tx1"/>
                            </a:solidFill>
                            <a:latin typeface="Cambria Math" panose="02040503050406030204" pitchFamily="18" charset="0"/>
                            <a:cs typeface="Arial" panose="020B0604020202020204" pitchFamily="34" charset="0"/>
                          </a:rPr>
                        </m:ctrlPr>
                      </m:sSubPr>
                      <m:e>
                        <m:r>
                          <m:rPr>
                            <m:sty m:val="p"/>
                          </m:rPr>
                          <a:rPr kumimoji="1" lang="en-US" altLang="zh-CN" sz="2000" b="0" i="0" smtClean="0">
                            <a:solidFill>
                              <a:schemeClr val="tx1"/>
                            </a:solidFill>
                            <a:latin typeface="Cambria Math" panose="02040503050406030204" pitchFamily="18" charset="0"/>
                            <a:cs typeface="Arial" panose="020B0604020202020204" pitchFamily="34" charset="0"/>
                          </a:rPr>
                          <m:t>∇</m:t>
                        </m:r>
                      </m:e>
                      <m:sub>
                        <m:r>
                          <a:rPr kumimoji="1" lang="en-US" altLang="zh-CN" sz="2000" b="0" i="1" smtClean="0">
                            <a:solidFill>
                              <a:schemeClr val="tx1"/>
                            </a:solidFill>
                            <a:latin typeface="Cambria Math" panose="02040503050406030204" pitchFamily="18" charset="0"/>
                            <a:cs typeface="Arial" panose="020B0604020202020204" pitchFamily="34" charset="0"/>
                          </a:rPr>
                          <m:t>𝑤</m:t>
                        </m:r>
                      </m:sub>
                    </m:sSub>
                    <m:acc>
                      <m:accPr>
                        <m:chr m:val="̂"/>
                        <m:ctrlPr>
                          <a:rPr kumimoji="1" lang="en-US" altLang="zh-CN" sz="2000" b="0" i="1" smtClean="0">
                            <a:solidFill>
                              <a:schemeClr val="tx1"/>
                            </a:solidFill>
                            <a:latin typeface="Cambria Math" panose="02040503050406030204" pitchFamily="18" charset="0"/>
                            <a:cs typeface="Arial" panose="020B0604020202020204" pitchFamily="34" charset="0"/>
                          </a:rPr>
                        </m:ctrlPr>
                      </m:accPr>
                      <m:e>
                        <m:r>
                          <a:rPr kumimoji="1" lang="en-US" altLang="zh-CN" sz="2000" b="0" i="1" smtClean="0">
                            <a:solidFill>
                              <a:schemeClr val="tx1"/>
                            </a:solidFill>
                            <a:latin typeface="Cambria Math" panose="02040503050406030204" pitchFamily="18" charset="0"/>
                            <a:cs typeface="Arial" panose="020B0604020202020204" pitchFamily="34" charset="0"/>
                          </a:rPr>
                          <m:t>𝐽</m:t>
                        </m:r>
                      </m:e>
                    </m:acc>
                    <m:d>
                      <m:dPr>
                        <m:ctrlPr>
                          <a:rPr kumimoji="1" lang="en-US" altLang="zh-CN" sz="2000" b="0" i="1" smtClean="0">
                            <a:solidFill>
                              <a:schemeClr val="tx1"/>
                            </a:solidFill>
                            <a:latin typeface="Cambria Math" panose="02040503050406030204" pitchFamily="18" charset="0"/>
                            <a:cs typeface="Arial" panose="020B0604020202020204" pitchFamily="34" charset="0"/>
                          </a:rPr>
                        </m:ctrlPr>
                      </m:dPr>
                      <m:e>
                        <m:r>
                          <a:rPr kumimoji="1" lang="en-US" altLang="zh-CN" sz="2000" b="1" i="1" smtClean="0">
                            <a:solidFill>
                              <a:schemeClr val="tx1"/>
                            </a:solidFill>
                            <a:latin typeface="Cambria Math" panose="02040503050406030204" pitchFamily="18" charset="0"/>
                            <a:cs typeface="Arial" panose="020B0604020202020204" pitchFamily="34" charset="0"/>
                          </a:rPr>
                          <m:t>𝒘</m:t>
                        </m:r>
                      </m:e>
                    </m:d>
                    <m:r>
                      <a:rPr kumimoji="1" lang="en-US" altLang="zh-CN" sz="2000" b="0" i="1" smtClean="0">
                        <a:solidFill>
                          <a:schemeClr val="tx1"/>
                        </a:solidFill>
                        <a:latin typeface="Cambria Math" panose="02040503050406030204" pitchFamily="18" charset="0"/>
                        <a:cs typeface="Arial" panose="020B0604020202020204" pitchFamily="34" charset="0"/>
                      </a:rPr>
                      <m:t>=</m:t>
                    </m:r>
                    <m:r>
                      <a:rPr kumimoji="1" lang="en-US" altLang="zh-CN" sz="2000" b="1" i="1" smtClean="0">
                        <a:solidFill>
                          <a:schemeClr val="tx1"/>
                        </a:solidFill>
                        <a:latin typeface="Cambria Math" panose="02040503050406030204" pitchFamily="18" charset="0"/>
                        <a:cs typeface="Arial" panose="020B0604020202020204" pitchFamily="34" charset="0"/>
                      </a:rPr>
                      <m:t>𝑯</m:t>
                    </m:r>
                    <m:r>
                      <a:rPr kumimoji="1" lang="en-US" altLang="zh-CN" sz="2000" b="0" i="1" smtClean="0">
                        <a:solidFill>
                          <a:schemeClr val="tx1"/>
                        </a:solidFill>
                        <a:latin typeface="Cambria Math" panose="02040503050406030204" pitchFamily="18" charset="0"/>
                        <a:cs typeface="Arial" panose="020B0604020202020204" pitchFamily="34" charset="0"/>
                      </a:rPr>
                      <m:t>(</m:t>
                    </m:r>
                    <m:r>
                      <a:rPr kumimoji="1" lang="en-US" altLang="zh-CN" sz="2000" b="1" i="1" smtClean="0">
                        <a:solidFill>
                          <a:schemeClr val="tx1"/>
                        </a:solidFill>
                        <a:latin typeface="Cambria Math" panose="02040503050406030204" pitchFamily="18" charset="0"/>
                        <a:cs typeface="Arial" panose="020B0604020202020204" pitchFamily="34" charset="0"/>
                      </a:rPr>
                      <m:t>𝒘</m:t>
                    </m:r>
                    <m:r>
                      <a:rPr kumimoji="1" lang="en-US" altLang="zh-CN" sz="2000" b="0" i="1" smtClean="0">
                        <a:solidFill>
                          <a:schemeClr val="tx1"/>
                        </a:solidFill>
                        <a:latin typeface="Cambria Math" panose="02040503050406030204" pitchFamily="18" charset="0"/>
                        <a:cs typeface="Arial" panose="020B0604020202020204" pitchFamily="34" charset="0"/>
                      </a:rPr>
                      <m:t>−</m:t>
                    </m:r>
                    <m:sSup>
                      <m:sSupPr>
                        <m:ctrlPr>
                          <a:rPr kumimoji="1" lang="en-US" altLang="zh-CN" sz="2000" b="0" i="1" smtClean="0">
                            <a:solidFill>
                              <a:schemeClr val="tx1"/>
                            </a:solidFill>
                            <a:latin typeface="Cambria Math" panose="02040503050406030204" pitchFamily="18" charset="0"/>
                            <a:cs typeface="Arial" panose="020B0604020202020204" pitchFamily="34" charset="0"/>
                          </a:rPr>
                        </m:ctrlPr>
                      </m:sSupPr>
                      <m:e>
                        <m:r>
                          <a:rPr kumimoji="1" lang="en-US" altLang="zh-CN" sz="2000" b="1" i="1" smtClean="0">
                            <a:solidFill>
                              <a:schemeClr val="tx1"/>
                            </a:solidFill>
                            <a:latin typeface="Cambria Math" panose="02040503050406030204" pitchFamily="18" charset="0"/>
                            <a:cs typeface="Arial" panose="020B0604020202020204" pitchFamily="34" charset="0"/>
                          </a:rPr>
                          <m:t>𝒘</m:t>
                        </m:r>
                      </m:e>
                      <m:sup>
                        <m:r>
                          <a:rPr kumimoji="1" lang="en-US" altLang="zh-CN" sz="2000" b="0" i="1" smtClean="0">
                            <a:solidFill>
                              <a:schemeClr val="tx1"/>
                            </a:solidFill>
                            <a:latin typeface="Cambria Math" panose="02040503050406030204" pitchFamily="18" charset="0"/>
                            <a:cs typeface="Arial" panose="020B0604020202020204" pitchFamily="34" charset="0"/>
                          </a:rPr>
                          <m:t>∗</m:t>
                        </m:r>
                      </m:sup>
                    </m:sSup>
                    <m:r>
                      <a:rPr kumimoji="1" lang="en-US" altLang="zh-CN" sz="2000" b="0" i="1" smtClean="0">
                        <a:solidFill>
                          <a:schemeClr val="tx1"/>
                        </a:solidFill>
                        <a:latin typeface="Cambria Math" panose="02040503050406030204" pitchFamily="18" charset="0"/>
                        <a:cs typeface="Arial" panose="020B0604020202020204" pitchFamily="34" charset="0"/>
                      </a:rPr>
                      <m:t>)</m:t>
                    </m:r>
                  </m:oMath>
                </a14:m>
                <a:r>
                  <a:rPr kumimoji="1" lang="zh-CN" altLang="en-US" sz="2000" dirty="0">
                    <a:solidFill>
                      <a:schemeClr val="tx1"/>
                    </a:solidFill>
                    <a:latin typeface="Arial" panose="020B0604020202020204" pitchFamily="34" charset="0"/>
                    <a:cs typeface="Arial" panose="020B0604020202020204" pitchFamily="34" charset="0"/>
                  </a:rPr>
                  <a:t>为</a:t>
                </a:r>
                <a:r>
                  <a:rPr kumimoji="1" lang="en-US" altLang="zh-CN" sz="2000" dirty="0">
                    <a:solidFill>
                      <a:schemeClr val="tx1"/>
                    </a:solidFill>
                    <a:latin typeface="Arial" panose="020B0604020202020204" pitchFamily="34" charset="0"/>
                    <a:cs typeface="Arial" panose="020B0604020202020204" pitchFamily="34" charset="0"/>
                  </a:rPr>
                  <a:t>0</a:t>
                </a:r>
                <a:r>
                  <a:rPr kumimoji="1" lang="zh-CN" altLang="en-US" sz="2000" dirty="0">
                    <a:solidFill>
                      <a:schemeClr val="tx1"/>
                    </a:solidFill>
                    <a:latin typeface="Arial" panose="020B0604020202020204" pitchFamily="34" charset="0"/>
                    <a:cs typeface="Arial" panose="020B0604020202020204" pitchFamily="34" charset="0"/>
                  </a:rPr>
                  <a:t>。</a:t>
                </a:r>
                <a:endParaRPr kumimoji="1" lang="en-US" altLang="zh-CN" sz="2000" dirty="0">
                  <a:solidFill>
                    <a:schemeClr val="tx1"/>
                  </a:solidFill>
                  <a:latin typeface="Arial" panose="020B0604020202020204" pitchFamily="34" charset="0"/>
                  <a:cs typeface="Arial" panose="020B0604020202020204" pitchFamily="34" charset="0"/>
                </a:endParaRPr>
              </a:p>
              <a:p>
                <a:pPr marL="0" indent="0">
                  <a:buNone/>
                </a:pPr>
                <a:r>
                  <a:rPr kumimoji="1" lang="zh-CN" altLang="en-US" sz="2000" dirty="0">
                    <a:solidFill>
                      <a:schemeClr val="tx1"/>
                    </a:solidFill>
                    <a:latin typeface="Arial" panose="020B0604020202020204" pitchFamily="34" charset="0"/>
                    <a:cs typeface="Arial" panose="020B0604020202020204" pitchFamily="34" charset="0"/>
                  </a:rPr>
                  <a:t>令</a:t>
                </a:r>
                <a14:m>
                  <m:oMath xmlns:m="http://schemas.openxmlformats.org/officeDocument/2006/math">
                    <m:limUpp>
                      <m:limUppPr>
                        <m:ctrlPr>
                          <a:rPr kumimoji="1" lang="en-US" altLang="zh-CN" sz="2000" b="0" i="1" smtClean="0">
                            <a:solidFill>
                              <a:schemeClr val="tx1"/>
                            </a:solidFill>
                            <a:latin typeface="Cambria Math" panose="02040503050406030204" pitchFamily="18" charset="0"/>
                            <a:cs typeface="Arial" panose="020B0604020202020204" pitchFamily="34" charset="0"/>
                          </a:rPr>
                        </m:ctrlPr>
                      </m:limUppPr>
                      <m:e>
                        <m:r>
                          <a:rPr kumimoji="1" lang="en-US" altLang="zh-CN" sz="2000" b="1" i="1" smtClean="0">
                            <a:solidFill>
                              <a:schemeClr val="tx1"/>
                            </a:solidFill>
                            <a:latin typeface="Cambria Math" panose="02040503050406030204" pitchFamily="18" charset="0"/>
                            <a:cs typeface="Arial" panose="020B0604020202020204" pitchFamily="34" charset="0"/>
                          </a:rPr>
                          <m:t>𝒘</m:t>
                        </m:r>
                      </m:e>
                      <m:lim>
                        <m:r>
                          <a:rPr kumimoji="1" lang="en-US" altLang="zh-CN" sz="2000" b="0" i="1" smtClean="0">
                            <a:solidFill>
                              <a:schemeClr val="tx1"/>
                            </a:solidFill>
                            <a:latin typeface="Cambria Math" panose="02040503050406030204" pitchFamily="18" charset="0"/>
                            <a:cs typeface="Arial" panose="020B0604020202020204" pitchFamily="34" charset="0"/>
                          </a:rPr>
                          <m:t>~</m:t>
                        </m:r>
                      </m:lim>
                    </m:limUpp>
                  </m:oMath>
                </a14:m>
                <a:r>
                  <a:rPr kumimoji="1" lang="zh-CN" altLang="en-US" sz="2000" dirty="0">
                    <a:solidFill>
                      <a:schemeClr val="tx1"/>
                    </a:solidFill>
                  </a:rPr>
                  <a:t>表示最小值的位置，当正则化版本的目标函数</a:t>
                </a:r>
                <a14:m>
                  <m:oMath xmlns:m="http://schemas.openxmlformats.org/officeDocument/2006/math">
                    <m:acc>
                      <m:accPr>
                        <m:chr m:val="̂"/>
                        <m:ctrlPr>
                          <a:rPr kumimoji="1" lang="en-US" altLang="zh-CN" sz="2000" i="1">
                            <a:solidFill>
                              <a:schemeClr val="tx1"/>
                            </a:solidFill>
                            <a:latin typeface="Cambria Math" panose="02040503050406030204" pitchFamily="18" charset="0"/>
                          </a:rPr>
                        </m:ctrlPr>
                      </m:accPr>
                      <m:e>
                        <m:r>
                          <a:rPr kumimoji="1" lang="en-US" altLang="zh-CN" sz="2000" i="1">
                            <a:solidFill>
                              <a:schemeClr val="tx1"/>
                            </a:solidFill>
                            <a:latin typeface="Cambria Math" panose="02040503050406030204" pitchFamily="18" charset="0"/>
                          </a:rPr>
                          <m:t>𝐽</m:t>
                        </m:r>
                      </m:e>
                    </m:acc>
                  </m:oMath>
                </a14:m>
                <a:r>
                  <a:rPr kumimoji="1" lang="zh-CN" altLang="en-US" sz="2000" dirty="0">
                    <a:solidFill>
                      <a:schemeClr val="tx1"/>
                    </a:solidFill>
                  </a:rPr>
                  <a:t>取最小时有：</a:t>
                </a:r>
                <a:endParaRPr kumimoji="1" lang="en-US" altLang="zh-CN" sz="20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kumimoji="1" lang="en-US" altLang="zh-CN" sz="2000" i="1">
                          <a:solidFill>
                            <a:schemeClr val="tx1"/>
                          </a:solidFill>
                          <a:latin typeface="Cambria Math" panose="02040503050406030204" pitchFamily="18" charset="0"/>
                        </a:rPr>
                        <m:t>𝛼</m:t>
                      </m:r>
                      <m:limUpp>
                        <m:limUppPr>
                          <m:ctrlPr>
                            <a:rPr kumimoji="1" lang="en-US" altLang="zh-CN" sz="2000" b="0" i="1" smtClean="0">
                              <a:solidFill>
                                <a:schemeClr val="tx1"/>
                              </a:solidFill>
                              <a:latin typeface="Cambria Math" panose="02040503050406030204" pitchFamily="18" charset="0"/>
                            </a:rPr>
                          </m:ctrlPr>
                        </m:limUppPr>
                        <m:e>
                          <m:r>
                            <a:rPr kumimoji="1" lang="en-US" altLang="zh-CN" sz="2000" b="1" i="1" smtClean="0">
                              <a:solidFill>
                                <a:schemeClr val="tx1"/>
                              </a:solidFill>
                              <a:latin typeface="Cambria Math" panose="02040503050406030204" pitchFamily="18" charset="0"/>
                            </a:rPr>
                            <m:t>𝒘</m:t>
                          </m:r>
                        </m:e>
                        <m:lim>
                          <m:r>
                            <a:rPr kumimoji="1" lang="en-US" altLang="zh-CN" sz="2000" b="0" i="1" smtClean="0">
                              <a:solidFill>
                                <a:schemeClr val="tx1"/>
                              </a:solidFill>
                              <a:latin typeface="Cambria Math" panose="02040503050406030204" pitchFamily="18" charset="0"/>
                            </a:rPr>
                            <m:t>~</m:t>
                          </m:r>
                        </m:lim>
                      </m:limUpp>
                      <m:r>
                        <a:rPr kumimoji="1" lang="en-US" altLang="zh-CN" sz="2000" b="0" i="1" smtClean="0">
                          <a:solidFill>
                            <a:schemeClr val="tx1"/>
                          </a:solidFill>
                          <a:latin typeface="Cambria Math" panose="02040503050406030204" pitchFamily="18" charset="0"/>
                        </a:rPr>
                        <m:t>+</m:t>
                      </m:r>
                      <m:r>
                        <a:rPr kumimoji="1" lang="en-US" altLang="zh-CN" sz="2000" b="1" i="1" smtClean="0">
                          <a:solidFill>
                            <a:schemeClr val="tx1"/>
                          </a:solidFill>
                          <a:latin typeface="Cambria Math" panose="02040503050406030204" pitchFamily="18" charset="0"/>
                        </a:rPr>
                        <m:t>𝑯</m:t>
                      </m:r>
                      <m:d>
                        <m:dPr>
                          <m:ctrlPr>
                            <a:rPr kumimoji="1" lang="en-US" altLang="zh-CN" sz="2000" b="0" i="1" smtClean="0">
                              <a:solidFill>
                                <a:schemeClr val="tx1"/>
                              </a:solidFill>
                              <a:latin typeface="Cambria Math" panose="02040503050406030204" pitchFamily="18" charset="0"/>
                            </a:rPr>
                          </m:ctrlPr>
                        </m:dPr>
                        <m:e>
                          <m:limUpp>
                            <m:limUppPr>
                              <m:ctrlPr>
                                <a:rPr kumimoji="1" lang="en-US" altLang="zh-CN" sz="2000" i="1">
                                  <a:solidFill>
                                    <a:schemeClr val="tx1"/>
                                  </a:solidFill>
                                  <a:latin typeface="Cambria Math" panose="02040503050406030204" pitchFamily="18" charset="0"/>
                                </a:rPr>
                              </m:ctrlPr>
                            </m:limUppPr>
                            <m:e>
                              <m:r>
                                <a:rPr kumimoji="1" lang="en-US" altLang="zh-CN" sz="2000" b="1" i="1">
                                  <a:solidFill>
                                    <a:schemeClr val="tx1"/>
                                  </a:solidFill>
                                  <a:latin typeface="Cambria Math" panose="02040503050406030204" pitchFamily="18" charset="0"/>
                                </a:rPr>
                                <m:t>𝒘</m:t>
                              </m:r>
                            </m:e>
                            <m:lim>
                              <m:r>
                                <a:rPr kumimoji="1" lang="en-US" altLang="zh-CN" sz="2000" i="1">
                                  <a:solidFill>
                                    <a:schemeClr val="tx1"/>
                                  </a:solidFill>
                                  <a:latin typeface="Cambria Math" panose="02040503050406030204" pitchFamily="18" charset="0"/>
                                </a:rPr>
                                <m:t>~</m:t>
                              </m:r>
                            </m:lim>
                          </m:limUpp>
                          <m:r>
                            <a:rPr kumimoji="1" lang="en-US" altLang="zh-CN" sz="2000" b="0" i="1" smtClean="0">
                              <a:solidFill>
                                <a:schemeClr val="tx1"/>
                              </a:solidFill>
                              <a:latin typeface="Cambria Math" panose="02040503050406030204" pitchFamily="18" charset="0"/>
                            </a:rPr>
                            <m:t>−</m:t>
                          </m:r>
                          <m:sSup>
                            <m:sSupPr>
                              <m:ctrlPr>
                                <a:rPr kumimoji="1" lang="en-US" altLang="zh-CN" sz="2000" b="0" i="1" smtClean="0">
                                  <a:solidFill>
                                    <a:schemeClr val="tx1"/>
                                  </a:solidFill>
                                  <a:latin typeface="Cambria Math" panose="02040503050406030204" pitchFamily="18" charset="0"/>
                                </a:rPr>
                              </m:ctrlPr>
                            </m:sSupPr>
                            <m:e>
                              <m:r>
                                <a:rPr kumimoji="1" lang="en-US" altLang="zh-CN" sz="2000" b="1" i="1" smtClean="0">
                                  <a:solidFill>
                                    <a:schemeClr val="tx1"/>
                                  </a:solidFill>
                                  <a:latin typeface="Cambria Math" panose="02040503050406030204" pitchFamily="18" charset="0"/>
                                </a:rPr>
                                <m:t>𝒘</m:t>
                              </m:r>
                            </m:e>
                            <m:sup>
                              <m:r>
                                <a:rPr kumimoji="1" lang="en-US" altLang="zh-CN" sz="2000" b="0" i="1" smtClean="0">
                                  <a:solidFill>
                                    <a:schemeClr val="tx1"/>
                                  </a:solidFill>
                                  <a:latin typeface="Cambria Math" panose="02040503050406030204" pitchFamily="18" charset="0"/>
                                </a:rPr>
                                <m:t>∗</m:t>
                              </m:r>
                            </m:sup>
                          </m:sSup>
                        </m:e>
                      </m:d>
                      <m:r>
                        <a:rPr kumimoji="1" lang="en-US" altLang="zh-CN" sz="2000" b="0" i="1" smtClean="0">
                          <a:solidFill>
                            <a:schemeClr val="tx1"/>
                          </a:solidFill>
                          <a:latin typeface="Cambria Math" panose="02040503050406030204" pitchFamily="18" charset="0"/>
                        </a:rPr>
                        <m:t>=0</m:t>
                      </m:r>
                    </m:oMath>
                  </m:oMathPara>
                </a14:m>
                <a:endParaRPr kumimoji="1" lang="en-US" altLang="zh-CN" sz="20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limUpp>
                        <m:limUppPr>
                          <m:ctrlPr>
                            <a:rPr kumimoji="1" lang="en-US" altLang="zh-CN" sz="2000" i="1">
                              <a:solidFill>
                                <a:schemeClr val="tx1"/>
                              </a:solidFill>
                              <a:latin typeface="Cambria Math" panose="02040503050406030204" pitchFamily="18" charset="0"/>
                            </a:rPr>
                          </m:ctrlPr>
                        </m:limUppPr>
                        <m:e>
                          <m:r>
                            <a:rPr kumimoji="1" lang="en-US" altLang="zh-CN" sz="2000" b="1" i="1">
                              <a:solidFill>
                                <a:schemeClr val="tx1"/>
                              </a:solidFill>
                              <a:latin typeface="Cambria Math" panose="02040503050406030204" pitchFamily="18" charset="0"/>
                            </a:rPr>
                            <m:t>𝒘</m:t>
                          </m:r>
                        </m:e>
                        <m:lim>
                          <m:r>
                            <a:rPr kumimoji="1" lang="en-US" altLang="zh-CN" sz="2000" i="1">
                              <a:solidFill>
                                <a:schemeClr val="tx1"/>
                              </a:solidFill>
                              <a:latin typeface="Cambria Math" panose="02040503050406030204" pitchFamily="18" charset="0"/>
                            </a:rPr>
                            <m:t>~</m:t>
                          </m:r>
                        </m:lim>
                      </m:limUpp>
                      <m:r>
                        <a:rPr kumimoji="1" lang="en-US" altLang="zh-CN" sz="2000" b="0" i="1" smtClean="0">
                          <a:solidFill>
                            <a:schemeClr val="tx1"/>
                          </a:solidFill>
                          <a:latin typeface="Cambria Math" panose="02040503050406030204" pitchFamily="18" charset="0"/>
                        </a:rPr>
                        <m:t>=</m:t>
                      </m:r>
                      <m:sSup>
                        <m:sSupPr>
                          <m:ctrlPr>
                            <a:rPr kumimoji="1" lang="en-US" altLang="zh-CN" sz="2000" b="0" i="1" smtClean="0">
                              <a:solidFill>
                                <a:schemeClr val="tx1"/>
                              </a:solidFill>
                              <a:latin typeface="Cambria Math" panose="02040503050406030204" pitchFamily="18" charset="0"/>
                            </a:rPr>
                          </m:ctrlPr>
                        </m:sSupPr>
                        <m:e>
                          <m:d>
                            <m:dPr>
                              <m:ctrlPr>
                                <a:rPr kumimoji="1" lang="en-US" altLang="zh-CN" sz="2000" b="0" i="1" smtClean="0">
                                  <a:solidFill>
                                    <a:schemeClr val="tx1"/>
                                  </a:solidFill>
                                  <a:latin typeface="Cambria Math" panose="02040503050406030204" pitchFamily="18" charset="0"/>
                                </a:rPr>
                              </m:ctrlPr>
                            </m:dPr>
                            <m:e>
                              <m:r>
                                <a:rPr kumimoji="1" lang="en-US" altLang="zh-CN" sz="2000" b="1" i="1" smtClean="0">
                                  <a:solidFill>
                                    <a:schemeClr val="tx1"/>
                                  </a:solidFill>
                                  <a:latin typeface="Cambria Math" panose="02040503050406030204" pitchFamily="18" charset="0"/>
                                </a:rPr>
                                <m:t>𝑯</m:t>
                              </m:r>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𝛼</m:t>
                              </m:r>
                              <m:r>
                                <a:rPr kumimoji="1" lang="en-US" altLang="zh-CN" sz="2000" b="1" i="1" smtClean="0">
                                  <a:solidFill>
                                    <a:schemeClr val="tx1"/>
                                  </a:solidFill>
                                  <a:latin typeface="Cambria Math" panose="02040503050406030204" pitchFamily="18" charset="0"/>
                                </a:rPr>
                                <m:t>𝑰</m:t>
                              </m:r>
                            </m:e>
                          </m:d>
                        </m:e>
                        <m:sup>
                          <m:r>
                            <a:rPr kumimoji="1" lang="en-US" altLang="zh-CN" sz="2000" b="0" i="1" smtClean="0">
                              <a:solidFill>
                                <a:schemeClr val="tx1"/>
                              </a:solidFill>
                              <a:latin typeface="Cambria Math" panose="02040503050406030204" pitchFamily="18" charset="0"/>
                            </a:rPr>
                            <m:t>−1</m:t>
                          </m:r>
                        </m:sup>
                      </m:sSup>
                      <m:r>
                        <a:rPr kumimoji="1" lang="en-US" altLang="zh-CN" sz="2000" b="1" i="1" smtClean="0">
                          <a:solidFill>
                            <a:schemeClr val="tx1"/>
                          </a:solidFill>
                          <a:latin typeface="Cambria Math" panose="02040503050406030204" pitchFamily="18" charset="0"/>
                        </a:rPr>
                        <m:t>𝑯</m:t>
                      </m:r>
                      <m:sSup>
                        <m:sSupPr>
                          <m:ctrlPr>
                            <a:rPr kumimoji="1" lang="en-US" altLang="zh-CN" sz="2000" b="0" i="1" smtClean="0">
                              <a:solidFill>
                                <a:schemeClr val="tx1"/>
                              </a:solidFill>
                              <a:latin typeface="Cambria Math" panose="02040503050406030204" pitchFamily="18" charset="0"/>
                            </a:rPr>
                          </m:ctrlPr>
                        </m:sSupPr>
                        <m:e>
                          <m:r>
                            <a:rPr kumimoji="1" lang="en-US" altLang="zh-CN" sz="2000" b="1" i="1" smtClean="0">
                              <a:solidFill>
                                <a:schemeClr val="tx1"/>
                              </a:solidFill>
                              <a:latin typeface="Cambria Math" panose="02040503050406030204" pitchFamily="18" charset="0"/>
                            </a:rPr>
                            <m:t>𝒘</m:t>
                          </m:r>
                        </m:e>
                        <m:sup>
                          <m:r>
                            <a:rPr kumimoji="1" lang="en-US" altLang="zh-CN" sz="2000" b="0" i="1" smtClean="0">
                              <a:solidFill>
                                <a:schemeClr val="tx1"/>
                              </a:solidFill>
                              <a:latin typeface="Cambria Math" panose="02040503050406030204" pitchFamily="18" charset="0"/>
                            </a:rPr>
                            <m:t>∗</m:t>
                          </m:r>
                        </m:sup>
                      </m:sSup>
                    </m:oMath>
                  </m:oMathPara>
                </a14:m>
                <a:endParaRPr kumimoji="1" lang="zh-CN" altLang="en-US" sz="2000" dirty="0">
                  <a:solidFill>
                    <a:schemeClr val="tx1"/>
                  </a:solidFill>
                </a:endParaRPr>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473364" y="1731818"/>
                <a:ext cx="8301181" cy="4167909"/>
              </a:xfrm>
              <a:blipFill>
                <a:blip r:embed="rId2"/>
                <a:stretch>
                  <a:fillRect l="-808" t="-1170"/>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7.1.3 </a:t>
            </a:r>
            <a:r>
              <a:rPr lang="en-US" altLang="zh-CN" sz="3600" dirty="0">
                <a:solidFill>
                  <a:schemeClr val="bg1"/>
                </a:solidFill>
                <a:latin typeface="黑体"/>
                <a:ea typeface="黑体"/>
                <a:cs typeface="黑体"/>
              </a:rPr>
              <a:t>L</a:t>
            </a:r>
            <a:r>
              <a:rPr lang="en-US" altLang="zh-CN" sz="3600" baseline="30000" dirty="0">
                <a:solidFill>
                  <a:schemeClr val="bg1"/>
                </a:solidFill>
                <a:latin typeface="黑体"/>
                <a:ea typeface="黑体"/>
                <a:cs typeface="黑体"/>
              </a:rPr>
              <a:t>2</a:t>
            </a:r>
            <a:r>
              <a:rPr lang="zh-CN" altLang="en-US" sz="3600" dirty="0">
                <a:solidFill>
                  <a:schemeClr val="bg1"/>
                </a:solidFill>
                <a:latin typeface="黑体"/>
                <a:ea typeface="黑体"/>
                <a:cs typeface="黑体"/>
              </a:rPr>
              <a:t>参数正则化</a:t>
            </a:r>
            <a:r>
              <a:rPr lang="en-US" altLang="zh-CN" sz="3600" dirty="0">
                <a:solidFill>
                  <a:schemeClr val="bg1"/>
                </a:solidFill>
                <a:latin typeface="黑体"/>
                <a:ea typeface="黑体"/>
                <a:cs typeface="黑体"/>
              </a:rPr>
              <a:t>-2</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413660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473364" y="1409350"/>
                <a:ext cx="8301181" cy="4928534"/>
              </a:xfrm>
            </p:spPr>
            <p:txBody>
              <a:bodyPr>
                <a:normAutofit/>
              </a:bodyPr>
              <a:lstStyle/>
              <a:p>
                <a:pPr marL="0" indent="0">
                  <a:buNone/>
                </a:pPr>
                <a14:m>
                  <m:oMathPara xmlns:m="http://schemas.openxmlformats.org/officeDocument/2006/math">
                    <m:oMathParaPr>
                      <m:jc m:val="center"/>
                    </m:oMathParaPr>
                    <m:oMath xmlns:m="http://schemas.openxmlformats.org/officeDocument/2006/math">
                      <m:limUpp>
                        <m:limUppPr>
                          <m:ctrlPr>
                            <a:rPr kumimoji="1" lang="en-US" altLang="zh-CN" sz="1600" i="1" smtClean="0">
                              <a:solidFill>
                                <a:schemeClr val="tx1"/>
                              </a:solidFill>
                              <a:latin typeface="Cambria Math" panose="02040503050406030204" pitchFamily="18" charset="0"/>
                            </a:rPr>
                          </m:ctrlPr>
                        </m:limUppPr>
                        <m:e>
                          <m:r>
                            <a:rPr kumimoji="1" lang="en-US" altLang="zh-CN" sz="1600" b="1" i="1">
                              <a:solidFill>
                                <a:schemeClr val="tx1"/>
                              </a:solidFill>
                              <a:latin typeface="Cambria Math" panose="02040503050406030204" pitchFamily="18" charset="0"/>
                            </a:rPr>
                            <m:t>𝒘</m:t>
                          </m:r>
                        </m:e>
                        <m:lim>
                          <m:r>
                            <a:rPr kumimoji="1" lang="en-US" altLang="zh-CN" sz="1600" i="1">
                              <a:solidFill>
                                <a:schemeClr val="tx1"/>
                              </a:solidFill>
                              <a:latin typeface="Cambria Math" panose="02040503050406030204" pitchFamily="18" charset="0"/>
                            </a:rPr>
                            <m:t>~</m:t>
                          </m:r>
                        </m:lim>
                      </m:limUpp>
                      <m:r>
                        <a:rPr kumimoji="1" lang="en-US" altLang="zh-CN" sz="1600" i="1">
                          <a:solidFill>
                            <a:schemeClr val="tx1"/>
                          </a:solidFill>
                          <a:latin typeface="Cambria Math" panose="02040503050406030204" pitchFamily="18" charset="0"/>
                        </a:rPr>
                        <m:t>=</m:t>
                      </m:r>
                      <m:sSup>
                        <m:sSupPr>
                          <m:ctrlPr>
                            <a:rPr kumimoji="1" lang="en-US" altLang="zh-CN" sz="1600" i="1">
                              <a:solidFill>
                                <a:schemeClr val="tx1"/>
                              </a:solidFill>
                              <a:latin typeface="Cambria Math" panose="02040503050406030204" pitchFamily="18" charset="0"/>
                            </a:rPr>
                          </m:ctrlPr>
                        </m:sSupPr>
                        <m:e>
                          <m:d>
                            <m:dPr>
                              <m:ctrlPr>
                                <a:rPr kumimoji="1" lang="en-US" altLang="zh-CN" sz="1600" i="1">
                                  <a:solidFill>
                                    <a:schemeClr val="tx1"/>
                                  </a:solidFill>
                                  <a:latin typeface="Cambria Math" panose="02040503050406030204" pitchFamily="18" charset="0"/>
                                </a:rPr>
                              </m:ctrlPr>
                            </m:dPr>
                            <m:e>
                              <m:r>
                                <a:rPr kumimoji="1" lang="en-US" altLang="zh-CN" sz="1600" b="1" i="1">
                                  <a:solidFill>
                                    <a:schemeClr val="tx1"/>
                                  </a:solidFill>
                                  <a:latin typeface="Cambria Math" panose="02040503050406030204" pitchFamily="18" charset="0"/>
                                </a:rPr>
                                <m:t>𝑯</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𝛼</m:t>
                              </m:r>
                              <m:r>
                                <a:rPr kumimoji="1" lang="en-US" altLang="zh-CN" sz="1600" b="1" i="1">
                                  <a:solidFill>
                                    <a:schemeClr val="tx1"/>
                                  </a:solidFill>
                                  <a:latin typeface="Cambria Math" panose="02040503050406030204" pitchFamily="18" charset="0"/>
                                </a:rPr>
                                <m:t>𝑰</m:t>
                              </m:r>
                            </m:e>
                          </m:d>
                        </m:e>
                        <m:sup>
                          <m:r>
                            <a:rPr kumimoji="1" lang="en-US" altLang="zh-CN" sz="1600" i="1">
                              <a:solidFill>
                                <a:schemeClr val="tx1"/>
                              </a:solidFill>
                              <a:latin typeface="Cambria Math" panose="02040503050406030204" pitchFamily="18" charset="0"/>
                            </a:rPr>
                            <m:t>−1</m:t>
                          </m:r>
                        </m:sup>
                      </m:sSup>
                      <m:r>
                        <a:rPr kumimoji="1" lang="en-US" altLang="zh-CN" sz="1600" b="1" i="1">
                          <a:solidFill>
                            <a:schemeClr val="tx1"/>
                          </a:solidFill>
                          <a:latin typeface="Cambria Math" panose="02040503050406030204" pitchFamily="18" charset="0"/>
                        </a:rPr>
                        <m:t>𝑯</m:t>
                      </m:r>
                      <m:sSup>
                        <m:sSupPr>
                          <m:ctrlPr>
                            <a:rPr kumimoji="1" lang="en-US" altLang="zh-CN" sz="1600" i="1">
                              <a:solidFill>
                                <a:schemeClr val="tx1"/>
                              </a:solidFill>
                              <a:latin typeface="Cambria Math" panose="02040503050406030204" pitchFamily="18" charset="0"/>
                            </a:rPr>
                          </m:ctrlPr>
                        </m:sSupPr>
                        <m:e>
                          <m:r>
                            <a:rPr kumimoji="1" lang="en-US" altLang="zh-CN" sz="1600" b="1" i="1">
                              <a:solidFill>
                                <a:schemeClr val="tx1"/>
                              </a:solidFill>
                              <a:latin typeface="Cambria Math" panose="02040503050406030204" pitchFamily="18" charset="0"/>
                            </a:rPr>
                            <m:t>𝒘</m:t>
                          </m:r>
                        </m:e>
                        <m:sup>
                          <m:r>
                            <a:rPr kumimoji="1" lang="en-US" altLang="zh-CN" sz="1600" i="1">
                              <a:solidFill>
                                <a:schemeClr val="tx1"/>
                              </a:solidFill>
                              <a:latin typeface="Cambria Math" panose="02040503050406030204" pitchFamily="18" charset="0"/>
                            </a:rPr>
                            <m:t>∗</m:t>
                          </m:r>
                        </m:sup>
                      </m:sSup>
                    </m:oMath>
                  </m:oMathPara>
                </a14:m>
                <a:endParaRPr kumimoji="1" lang="en-US" altLang="zh-CN" sz="1600" dirty="0">
                  <a:solidFill>
                    <a:schemeClr val="tx1"/>
                  </a:solidFill>
                </a:endParaRPr>
              </a:p>
              <a:p>
                <a:pPr marL="0" indent="0">
                  <a:buNone/>
                </a:pPr>
                <a:r>
                  <a:rPr kumimoji="1" lang="zh-CN" altLang="en-US" sz="1600" dirty="0">
                    <a:solidFill>
                      <a:schemeClr val="tx1"/>
                    </a:solidFill>
                  </a:rPr>
                  <a:t>当</a:t>
                </a:r>
                <a14:m>
                  <m:oMath xmlns:m="http://schemas.openxmlformats.org/officeDocument/2006/math">
                    <m:r>
                      <a:rPr kumimoji="1" lang="en-US" altLang="zh-CN" sz="1600" b="0" i="1" smtClean="0">
                        <a:solidFill>
                          <a:schemeClr val="tx1"/>
                        </a:solidFill>
                        <a:latin typeface="Cambria Math" panose="02040503050406030204" pitchFamily="18" charset="0"/>
                      </a:rPr>
                      <m:t>𝛼</m:t>
                    </m:r>
                  </m:oMath>
                </a14:m>
                <a:r>
                  <a:rPr kumimoji="1" lang="zh-CN" altLang="en-US" sz="1600" dirty="0">
                    <a:solidFill>
                      <a:schemeClr val="tx1"/>
                    </a:solidFill>
                  </a:rPr>
                  <a:t>趋向于</a:t>
                </a:r>
                <a:r>
                  <a:rPr kumimoji="1" lang="en-US" altLang="zh-CN" sz="1600" dirty="0">
                    <a:solidFill>
                      <a:schemeClr val="tx1"/>
                    </a:solidFill>
                  </a:rPr>
                  <a:t>0</a:t>
                </a:r>
                <a:r>
                  <a:rPr kumimoji="1" lang="zh-CN" altLang="en-US" sz="1600" dirty="0">
                    <a:solidFill>
                      <a:schemeClr val="tx1"/>
                    </a:solidFill>
                  </a:rPr>
                  <a:t>时，</a:t>
                </a:r>
                <a:r>
                  <a:rPr kumimoji="1" lang="en-US" altLang="zh-CN" sz="1600" dirty="0">
                    <a:solidFill>
                      <a:schemeClr val="tx1"/>
                    </a:solidFill>
                  </a:rPr>
                  <a:t> </a:t>
                </a:r>
                <a14:m>
                  <m:oMath xmlns:m="http://schemas.openxmlformats.org/officeDocument/2006/math">
                    <m:limUpp>
                      <m:limUppPr>
                        <m:ctrlPr>
                          <a:rPr kumimoji="1" lang="en-US" altLang="zh-CN" sz="1600" i="1">
                            <a:solidFill>
                              <a:schemeClr val="tx1"/>
                            </a:solidFill>
                            <a:latin typeface="Cambria Math" panose="02040503050406030204" pitchFamily="18" charset="0"/>
                          </a:rPr>
                        </m:ctrlPr>
                      </m:limUppPr>
                      <m:e>
                        <m:r>
                          <a:rPr kumimoji="1" lang="en-US" altLang="zh-CN" sz="1600" b="1" i="1">
                            <a:solidFill>
                              <a:schemeClr val="tx1"/>
                            </a:solidFill>
                            <a:latin typeface="Cambria Math" panose="02040503050406030204" pitchFamily="18" charset="0"/>
                          </a:rPr>
                          <m:t>𝒘</m:t>
                        </m:r>
                      </m:e>
                      <m:lim>
                        <m:r>
                          <a:rPr kumimoji="1" lang="en-US" altLang="zh-CN" sz="1600" i="1">
                            <a:solidFill>
                              <a:schemeClr val="tx1"/>
                            </a:solidFill>
                            <a:latin typeface="Cambria Math" panose="02040503050406030204" pitchFamily="18" charset="0"/>
                          </a:rPr>
                          <m:t>~</m:t>
                        </m:r>
                      </m:lim>
                    </m:limUpp>
                  </m:oMath>
                </a14:m>
                <a:r>
                  <a:rPr kumimoji="1" lang="zh-CN" altLang="en-US" sz="1600" dirty="0">
                    <a:solidFill>
                      <a:schemeClr val="tx1"/>
                    </a:solidFill>
                  </a:rPr>
                  <a:t>趋向于</a:t>
                </a:r>
                <a14:m>
                  <m:oMath xmlns:m="http://schemas.openxmlformats.org/officeDocument/2006/math">
                    <m:sSup>
                      <m:sSupPr>
                        <m:ctrlPr>
                          <a:rPr kumimoji="1" lang="en-US" altLang="zh-CN" sz="1600" i="1">
                            <a:solidFill>
                              <a:schemeClr val="tx1"/>
                            </a:solidFill>
                            <a:latin typeface="Cambria Math" panose="02040503050406030204" pitchFamily="18" charset="0"/>
                          </a:rPr>
                        </m:ctrlPr>
                      </m:sSupPr>
                      <m:e>
                        <m:r>
                          <a:rPr kumimoji="1" lang="en-US" altLang="zh-CN" sz="1600" b="1" i="1">
                            <a:solidFill>
                              <a:schemeClr val="tx1"/>
                            </a:solidFill>
                            <a:latin typeface="Cambria Math" panose="02040503050406030204" pitchFamily="18" charset="0"/>
                          </a:rPr>
                          <m:t>𝒘</m:t>
                        </m:r>
                      </m:e>
                      <m:sup>
                        <m:r>
                          <a:rPr kumimoji="1" lang="en-US" altLang="zh-CN" sz="1600" i="1">
                            <a:solidFill>
                              <a:schemeClr val="tx1"/>
                            </a:solidFill>
                            <a:latin typeface="Cambria Math" panose="02040503050406030204" pitchFamily="18" charset="0"/>
                          </a:rPr>
                          <m:t>∗</m:t>
                        </m:r>
                      </m:sup>
                    </m:sSup>
                  </m:oMath>
                </a14:m>
                <a:endParaRPr kumimoji="1" lang="en-US" altLang="zh-CN" sz="1600" dirty="0">
                  <a:solidFill>
                    <a:schemeClr val="tx1"/>
                  </a:solidFill>
                </a:endParaRPr>
              </a:p>
              <a:p>
                <a:pPr marL="0" indent="0">
                  <a:buNone/>
                </a:pPr>
                <a:r>
                  <a:rPr kumimoji="1" lang="zh-CN" altLang="en-US" sz="1600" dirty="0">
                    <a:solidFill>
                      <a:schemeClr val="tx1"/>
                    </a:solidFill>
                  </a:rPr>
                  <a:t>当</a:t>
                </a:r>
                <a14:m>
                  <m:oMath xmlns:m="http://schemas.openxmlformats.org/officeDocument/2006/math">
                    <m:r>
                      <a:rPr kumimoji="1" lang="en-US" altLang="zh-CN" sz="1600" b="0" i="1" smtClean="0">
                        <a:solidFill>
                          <a:schemeClr val="tx1"/>
                        </a:solidFill>
                        <a:latin typeface="Cambria Math" panose="02040503050406030204" pitchFamily="18" charset="0"/>
                      </a:rPr>
                      <m:t>𝛼</m:t>
                    </m:r>
                  </m:oMath>
                </a14:m>
                <a:r>
                  <a:rPr kumimoji="1" lang="zh-CN" altLang="en-US" sz="1600" dirty="0">
                    <a:solidFill>
                      <a:schemeClr val="tx1"/>
                    </a:solidFill>
                  </a:rPr>
                  <a:t>增加时：</a:t>
                </a:r>
                <a:r>
                  <a:rPr kumimoji="1" lang="zh-CN" altLang="en-US" sz="1600" b="0" dirty="0">
                    <a:solidFill>
                      <a:schemeClr val="tx1"/>
                    </a:solidFill>
                  </a:rPr>
                  <a:t>令</a:t>
                </a:r>
                <a14:m>
                  <m:oMath xmlns:m="http://schemas.openxmlformats.org/officeDocument/2006/math">
                    <m:r>
                      <a:rPr kumimoji="1" lang="en-US" altLang="zh-CN" sz="1600" b="1" i="1" smtClean="0">
                        <a:solidFill>
                          <a:schemeClr val="tx1"/>
                        </a:solidFill>
                        <a:latin typeface="Cambria Math" panose="02040503050406030204" pitchFamily="18" charset="0"/>
                      </a:rPr>
                      <m:t>𝑯</m:t>
                    </m:r>
                    <m:r>
                      <a:rPr kumimoji="1" lang="en-US" altLang="zh-CN" sz="1600" b="0"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𝑸</m:t>
                    </m:r>
                    <m:r>
                      <a:rPr kumimoji="1" lang="el-GR" altLang="zh-CN" sz="1600" b="1" i="1" smtClean="0">
                        <a:solidFill>
                          <a:schemeClr val="tx1"/>
                        </a:solidFill>
                        <a:latin typeface="Cambria Math" panose="02040503050406030204" pitchFamily="18" charset="0"/>
                        <a:ea typeface="Cambria Math" panose="02040503050406030204" pitchFamily="18" charset="0"/>
                      </a:rPr>
                      <m:t>𝜦</m:t>
                    </m:r>
                    <m:sSup>
                      <m:sSupPr>
                        <m:ctrlPr>
                          <a:rPr kumimoji="1" lang="en-US" altLang="zh-CN" sz="1600" b="1" i="1" smtClean="0">
                            <a:solidFill>
                              <a:schemeClr val="tx1"/>
                            </a:solidFill>
                            <a:latin typeface="Cambria Math" panose="02040503050406030204" pitchFamily="18" charset="0"/>
                            <a:ea typeface="Cambria Math" panose="02040503050406030204" pitchFamily="18" charset="0"/>
                          </a:rPr>
                        </m:ctrlPr>
                      </m:sSupPr>
                      <m:e>
                        <m:r>
                          <a:rPr kumimoji="1" lang="en-US" altLang="zh-CN" sz="1600" b="1" i="1" smtClean="0">
                            <a:solidFill>
                              <a:schemeClr val="tx1"/>
                            </a:solidFill>
                            <a:latin typeface="Cambria Math" panose="02040503050406030204" pitchFamily="18" charset="0"/>
                            <a:ea typeface="Cambria Math" panose="02040503050406030204" pitchFamily="18" charset="0"/>
                          </a:rPr>
                          <m:t>𝑸</m:t>
                        </m:r>
                      </m:e>
                      <m:sup>
                        <m:r>
                          <a:rPr kumimoji="1" lang="en-US" altLang="zh-CN" sz="1600" b="0" i="1" smtClean="0">
                            <a:solidFill>
                              <a:schemeClr val="tx1"/>
                            </a:solidFill>
                            <a:latin typeface="Cambria Math" panose="02040503050406030204" pitchFamily="18" charset="0"/>
                            <a:ea typeface="Cambria Math" panose="02040503050406030204" pitchFamily="18" charset="0"/>
                          </a:rPr>
                          <m:t>𝑇</m:t>
                        </m:r>
                      </m:sup>
                    </m:sSup>
                  </m:oMath>
                </a14:m>
                <a:r>
                  <a:rPr kumimoji="1" lang="zh-CN" altLang="en-US" sz="1600" dirty="0">
                    <a:solidFill>
                      <a:schemeClr val="tx1"/>
                    </a:solidFill>
                  </a:rPr>
                  <a:t>，带入上式得</a:t>
                </a:r>
                <a:endParaRPr kumimoji="1" lang="en-US" altLang="zh-CN" sz="1600" dirty="0">
                  <a:solidFill>
                    <a:schemeClr val="tx1"/>
                  </a:solidFill>
                </a:endParaRPr>
              </a:p>
              <a:p>
                <a:pPr marL="0" indent="0">
                  <a:buNone/>
                </a:pPr>
                <a14:m>
                  <m:oMath xmlns:m="http://schemas.openxmlformats.org/officeDocument/2006/math">
                    <m:limUpp>
                      <m:limUppPr>
                        <m:ctrlPr>
                          <a:rPr kumimoji="1" lang="en-US" altLang="zh-CN" sz="1600" i="1" smtClean="0">
                            <a:solidFill>
                              <a:schemeClr val="tx1"/>
                            </a:solidFill>
                            <a:latin typeface="Cambria Math" panose="02040503050406030204" pitchFamily="18" charset="0"/>
                          </a:rPr>
                        </m:ctrlPr>
                      </m:limUppPr>
                      <m:e>
                        <m:r>
                          <a:rPr kumimoji="1" lang="en-US" altLang="zh-CN" sz="1600" b="1" i="1">
                            <a:solidFill>
                              <a:schemeClr val="tx1"/>
                            </a:solidFill>
                            <a:latin typeface="Cambria Math" panose="02040503050406030204" pitchFamily="18" charset="0"/>
                          </a:rPr>
                          <m:t>𝒘</m:t>
                        </m:r>
                      </m:e>
                      <m:lim>
                        <m:r>
                          <a:rPr kumimoji="1" lang="en-US" altLang="zh-CN" sz="1600" i="1">
                            <a:solidFill>
                              <a:schemeClr val="tx1"/>
                            </a:solidFill>
                            <a:latin typeface="Cambria Math" panose="02040503050406030204" pitchFamily="18" charset="0"/>
                          </a:rPr>
                          <m:t>~</m:t>
                        </m:r>
                      </m:lim>
                    </m:limUpp>
                    <m:r>
                      <a:rPr kumimoji="1" lang="en-US" altLang="zh-CN" sz="1600" b="0" i="1" smtClean="0">
                        <a:solidFill>
                          <a:schemeClr val="tx1"/>
                        </a:solidFill>
                        <a:latin typeface="Cambria Math" panose="02040503050406030204" pitchFamily="18" charset="0"/>
                      </a:rPr>
                      <m:t>=</m:t>
                    </m:r>
                    <m:sSup>
                      <m:sSupPr>
                        <m:ctrlPr>
                          <a:rPr kumimoji="1" lang="en-US" altLang="zh-CN" sz="1600" b="1" i="1" smtClean="0">
                            <a:solidFill>
                              <a:schemeClr val="tx1"/>
                            </a:solidFill>
                            <a:latin typeface="Cambria Math" panose="02040503050406030204" pitchFamily="18" charset="0"/>
                          </a:rPr>
                        </m:ctrlPr>
                      </m:sSupPr>
                      <m:e>
                        <m:d>
                          <m:dPr>
                            <m:ctrlPr>
                              <a:rPr kumimoji="1" lang="en-US" altLang="zh-CN" sz="1600" b="0" i="1" smtClean="0">
                                <a:solidFill>
                                  <a:schemeClr val="tx1"/>
                                </a:solidFill>
                                <a:latin typeface="Cambria Math" panose="02040503050406030204" pitchFamily="18" charset="0"/>
                              </a:rPr>
                            </m:ctrlPr>
                          </m:dPr>
                          <m:e>
                            <m:r>
                              <a:rPr kumimoji="1" lang="en-US" altLang="zh-CN" sz="1600" b="1" i="1">
                                <a:solidFill>
                                  <a:schemeClr val="tx1"/>
                                </a:solidFill>
                                <a:latin typeface="Cambria Math" panose="02040503050406030204" pitchFamily="18" charset="0"/>
                              </a:rPr>
                              <m:t>𝑸</m:t>
                            </m:r>
                            <m:r>
                              <a:rPr kumimoji="1" lang="el-GR" altLang="zh-CN" sz="1600" b="1" i="1">
                                <a:solidFill>
                                  <a:schemeClr val="tx1"/>
                                </a:solidFill>
                                <a:latin typeface="Cambria Math" panose="02040503050406030204" pitchFamily="18" charset="0"/>
                                <a:ea typeface="Cambria Math" panose="02040503050406030204" pitchFamily="18" charset="0"/>
                              </a:rPr>
                              <m:t>𝜦</m:t>
                            </m:r>
                            <m:sSup>
                              <m:sSupPr>
                                <m:ctrlPr>
                                  <a:rPr kumimoji="1" lang="en-US" altLang="zh-CN" sz="1600" i="1">
                                    <a:solidFill>
                                      <a:schemeClr val="tx1"/>
                                    </a:solidFill>
                                    <a:latin typeface="Cambria Math" panose="02040503050406030204" pitchFamily="18" charset="0"/>
                                    <a:ea typeface="Cambria Math" panose="02040503050406030204" pitchFamily="18" charset="0"/>
                                  </a:rPr>
                                </m:ctrlPr>
                              </m:sSupPr>
                              <m:e>
                                <m:r>
                                  <a:rPr kumimoji="1" lang="en-US" altLang="zh-CN" sz="1600" b="1" i="1">
                                    <a:solidFill>
                                      <a:schemeClr val="tx1"/>
                                    </a:solidFill>
                                    <a:latin typeface="Cambria Math" panose="02040503050406030204" pitchFamily="18" charset="0"/>
                                    <a:ea typeface="Cambria Math" panose="02040503050406030204" pitchFamily="18" charset="0"/>
                                  </a:rPr>
                                  <m:t>𝑸</m:t>
                                </m:r>
                              </m:e>
                              <m:sup>
                                <m:r>
                                  <a:rPr kumimoji="1" lang="en-US" altLang="zh-CN" sz="1600" i="1">
                                    <a:solidFill>
                                      <a:schemeClr val="tx1"/>
                                    </a:solidFill>
                                    <a:latin typeface="Cambria Math" panose="02040503050406030204" pitchFamily="18" charset="0"/>
                                    <a:ea typeface="Cambria Math" panose="02040503050406030204" pitchFamily="18" charset="0"/>
                                  </a:rPr>
                                  <m:t>𝑇</m:t>
                                </m:r>
                              </m:sup>
                            </m:sSup>
                            <m:r>
                              <a:rPr kumimoji="1" lang="en-US" altLang="zh-CN" sz="1600" b="0" i="1" smtClean="0">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rPr>
                              <m:t>𝛼</m:t>
                            </m:r>
                            <m:r>
                              <a:rPr kumimoji="1" lang="en-US" altLang="zh-CN" sz="1600" b="1" i="1">
                                <a:solidFill>
                                  <a:schemeClr val="tx1"/>
                                </a:solidFill>
                                <a:latin typeface="Cambria Math" panose="02040503050406030204" pitchFamily="18" charset="0"/>
                              </a:rPr>
                              <m:t>𝑰</m:t>
                            </m:r>
                          </m:e>
                        </m:d>
                      </m:e>
                      <m:sup>
                        <m:r>
                          <a:rPr kumimoji="1" lang="en-US" altLang="zh-CN" sz="1600" b="1" i="1" smtClean="0">
                            <a:solidFill>
                              <a:schemeClr val="tx1"/>
                            </a:solidFill>
                            <a:latin typeface="Cambria Math" panose="02040503050406030204" pitchFamily="18" charset="0"/>
                          </a:rPr>
                          <m:t>−</m:t>
                        </m:r>
                        <m:r>
                          <a:rPr kumimoji="1" lang="en-US" altLang="zh-CN" sz="1600" b="1" i="1" smtClean="0">
                            <a:solidFill>
                              <a:schemeClr val="tx1"/>
                            </a:solidFill>
                            <a:latin typeface="Cambria Math" panose="02040503050406030204" pitchFamily="18" charset="0"/>
                          </a:rPr>
                          <m:t>𝟏</m:t>
                        </m:r>
                      </m:sup>
                    </m:sSup>
                    <m:r>
                      <a:rPr kumimoji="1" lang="en-US" altLang="zh-CN" sz="1600" b="1" i="1">
                        <a:solidFill>
                          <a:schemeClr val="tx1"/>
                        </a:solidFill>
                        <a:latin typeface="Cambria Math" panose="02040503050406030204" pitchFamily="18" charset="0"/>
                      </a:rPr>
                      <m:t>𝑸</m:t>
                    </m:r>
                    <m:r>
                      <a:rPr kumimoji="1" lang="el-GR" altLang="zh-CN" sz="1600" b="1" i="1">
                        <a:solidFill>
                          <a:schemeClr val="tx1"/>
                        </a:solidFill>
                        <a:latin typeface="Cambria Math" panose="02040503050406030204" pitchFamily="18" charset="0"/>
                        <a:ea typeface="Cambria Math" panose="02040503050406030204" pitchFamily="18" charset="0"/>
                      </a:rPr>
                      <m:t>𝜦</m:t>
                    </m:r>
                    <m:sSup>
                      <m:sSupPr>
                        <m:ctrlPr>
                          <a:rPr kumimoji="1" lang="en-US" altLang="zh-CN" sz="1600" b="1" i="1">
                            <a:solidFill>
                              <a:schemeClr val="tx1"/>
                            </a:solidFill>
                            <a:latin typeface="Cambria Math" panose="02040503050406030204" pitchFamily="18" charset="0"/>
                            <a:ea typeface="Cambria Math" panose="02040503050406030204" pitchFamily="18" charset="0"/>
                          </a:rPr>
                        </m:ctrlPr>
                      </m:sSupPr>
                      <m:e>
                        <m:r>
                          <a:rPr kumimoji="1" lang="en-US" altLang="zh-CN" sz="1600" b="1" i="1">
                            <a:solidFill>
                              <a:schemeClr val="tx1"/>
                            </a:solidFill>
                            <a:latin typeface="Cambria Math" panose="02040503050406030204" pitchFamily="18" charset="0"/>
                            <a:ea typeface="Cambria Math" panose="02040503050406030204" pitchFamily="18" charset="0"/>
                          </a:rPr>
                          <m:t>𝑸</m:t>
                        </m:r>
                      </m:e>
                      <m:sup>
                        <m:r>
                          <a:rPr kumimoji="1" lang="en-US" altLang="zh-CN" sz="1600" b="0" i="1">
                            <a:solidFill>
                              <a:schemeClr val="tx1"/>
                            </a:solidFill>
                            <a:latin typeface="Cambria Math" panose="02040503050406030204" pitchFamily="18" charset="0"/>
                            <a:ea typeface="Cambria Math" panose="02040503050406030204" pitchFamily="18" charset="0"/>
                          </a:rPr>
                          <m:t>𝑇</m:t>
                        </m:r>
                      </m:sup>
                    </m:sSup>
                    <m:sSup>
                      <m:sSupPr>
                        <m:ctrlPr>
                          <a:rPr kumimoji="1" lang="en-US" altLang="zh-CN" sz="1600" b="1" i="1" smtClean="0">
                            <a:solidFill>
                              <a:schemeClr val="tx1"/>
                            </a:solidFill>
                            <a:latin typeface="Cambria Math" panose="02040503050406030204" pitchFamily="18" charset="0"/>
                            <a:ea typeface="Cambria Math" panose="02040503050406030204" pitchFamily="18" charset="0"/>
                          </a:rPr>
                        </m:ctrlPr>
                      </m:sSupPr>
                      <m:e>
                        <m:r>
                          <a:rPr kumimoji="1" lang="en-US" altLang="zh-CN" sz="1600" b="1" i="1" smtClean="0">
                            <a:solidFill>
                              <a:schemeClr val="tx1"/>
                            </a:solidFill>
                            <a:latin typeface="Cambria Math" panose="02040503050406030204" pitchFamily="18" charset="0"/>
                            <a:ea typeface="Cambria Math" panose="02040503050406030204" pitchFamily="18" charset="0"/>
                          </a:rPr>
                          <m:t>𝒘</m:t>
                        </m:r>
                      </m:e>
                      <m:sup>
                        <m:r>
                          <a:rPr kumimoji="1" lang="en-US" altLang="zh-CN" sz="1600" b="1" i="1" smtClean="0">
                            <a:solidFill>
                              <a:schemeClr val="tx1"/>
                            </a:solidFill>
                            <a:latin typeface="Cambria Math" panose="02040503050406030204" pitchFamily="18" charset="0"/>
                            <a:ea typeface="Cambria Math" panose="02040503050406030204" pitchFamily="18" charset="0"/>
                          </a:rPr>
                          <m:t>∗</m:t>
                        </m:r>
                      </m:sup>
                    </m:sSup>
                    <m:r>
                      <a:rPr kumimoji="1" lang="en-US" altLang="zh-CN" sz="1600" b="0" i="1" smtClean="0">
                        <a:solidFill>
                          <a:schemeClr val="tx1"/>
                        </a:solidFill>
                        <a:latin typeface="Cambria Math" panose="02040503050406030204" pitchFamily="18" charset="0"/>
                      </a:rPr>
                      <m:t>=</m:t>
                    </m:r>
                    <m:sSup>
                      <m:sSupPr>
                        <m:ctrlPr>
                          <a:rPr kumimoji="1" lang="en-US" altLang="zh-CN" sz="1600" b="0" i="1" smtClean="0">
                            <a:solidFill>
                              <a:schemeClr val="tx1"/>
                            </a:solidFill>
                            <a:latin typeface="Cambria Math" panose="02040503050406030204" pitchFamily="18" charset="0"/>
                          </a:rPr>
                        </m:ctrlPr>
                      </m:sSupPr>
                      <m:e>
                        <m:d>
                          <m:dPr>
                            <m:begChr m:val="["/>
                            <m:endChr m:val="]"/>
                            <m:ctrlPr>
                              <a:rPr kumimoji="1" lang="en-US" altLang="zh-CN" sz="1600" b="0" i="1" smtClean="0">
                                <a:solidFill>
                                  <a:schemeClr val="tx1"/>
                                </a:solidFill>
                                <a:latin typeface="Cambria Math" panose="02040503050406030204" pitchFamily="18" charset="0"/>
                              </a:rPr>
                            </m:ctrlPr>
                          </m:dPr>
                          <m:e>
                            <m:r>
                              <a:rPr kumimoji="1" lang="en-US" altLang="zh-CN" sz="1600" b="1" i="1" smtClean="0">
                                <a:solidFill>
                                  <a:schemeClr val="tx1"/>
                                </a:solidFill>
                                <a:latin typeface="Cambria Math" panose="02040503050406030204" pitchFamily="18" charset="0"/>
                              </a:rPr>
                              <m:t>𝑸</m:t>
                            </m:r>
                            <m:d>
                              <m:dPr>
                                <m:ctrlPr>
                                  <a:rPr kumimoji="1" lang="en-US" altLang="zh-CN" sz="1600" b="0" i="1" smtClean="0">
                                    <a:solidFill>
                                      <a:schemeClr val="tx1"/>
                                    </a:solidFill>
                                    <a:latin typeface="Cambria Math" panose="02040503050406030204" pitchFamily="18" charset="0"/>
                                  </a:rPr>
                                </m:ctrlPr>
                              </m:dPr>
                              <m:e>
                                <m:r>
                                  <a:rPr kumimoji="1" lang="en-US" altLang="zh-CN" sz="1600" b="1" i="0" smtClean="0">
                                    <a:solidFill>
                                      <a:schemeClr val="tx1"/>
                                    </a:solidFill>
                                    <a:latin typeface="Cambria Math" panose="02040503050406030204" pitchFamily="18" charset="0"/>
                                  </a:rPr>
                                  <m:t>𝚲</m:t>
                                </m:r>
                                <m:r>
                                  <a:rPr kumimoji="1" lang="en-US" altLang="zh-CN" sz="1600" b="0" i="1" smtClean="0">
                                    <a:solidFill>
                                      <a:schemeClr val="tx1"/>
                                    </a:solidFill>
                                    <a:latin typeface="Cambria Math" panose="02040503050406030204" pitchFamily="18" charset="0"/>
                                  </a:rPr>
                                  <m:t>+</m:t>
                                </m:r>
                                <m:r>
                                  <a:rPr kumimoji="1" lang="en-US" altLang="zh-CN" sz="1600" b="0" i="1" smtClean="0">
                                    <a:solidFill>
                                      <a:schemeClr val="tx1"/>
                                    </a:solidFill>
                                    <a:latin typeface="Cambria Math" panose="02040503050406030204" pitchFamily="18" charset="0"/>
                                  </a:rPr>
                                  <m:t>𝛼</m:t>
                                </m:r>
                                <m:r>
                                  <a:rPr kumimoji="1" lang="en-US" altLang="zh-CN" sz="1600" b="1" i="1" smtClean="0">
                                    <a:solidFill>
                                      <a:schemeClr val="tx1"/>
                                    </a:solidFill>
                                    <a:latin typeface="Cambria Math" panose="02040503050406030204" pitchFamily="18" charset="0"/>
                                  </a:rPr>
                                  <m:t>𝑰</m:t>
                                </m:r>
                              </m:e>
                            </m:d>
                            <m:sSup>
                              <m:sSupPr>
                                <m:ctrlPr>
                                  <a:rPr kumimoji="1" lang="en-US" altLang="zh-CN" sz="1600" b="0" i="1" smtClean="0">
                                    <a:solidFill>
                                      <a:schemeClr val="tx1"/>
                                    </a:solidFill>
                                    <a:latin typeface="Cambria Math" panose="02040503050406030204" pitchFamily="18" charset="0"/>
                                  </a:rPr>
                                </m:ctrlPr>
                              </m:sSupPr>
                              <m:e>
                                <m:r>
                                  <a:rPr kumimoji="1" lang="en-US" altLang="zh-CN" sz="1600" b="1" i="1" smtClean="0">
                                    <a:solidFill>
                                      <a:schemeClr val="tx1"/>
                                    </a:solidFill>
                                    <a:latin typeface="Cambria Math" panose="02040503050406030204" pitchFamily="18" charset="0"/>
                                  </a:rPr>
                                  <m:t>𝑸</m:t>
                                </m:r>
                              </m:e>
                              <m:sup>
                                <m:r>
                                  <a:rPr kumimoji="1" lang="en-US" altLang="zh-CN" sz="1600" b="0" i="1" smtClean="0">
                                    <a:solidFill>
                                      <a:schemeClr val="tx1"/>
                                    </a:solidFill>
                                    <a:latin typeface="Cambria Math" panose="02040503050406030204" pitchFamily="18" charset="0"/>
                                  </a:rPr>
                                  <m:t>𝑇</m:t>
                                </m:r>
                              </m:sup>
                            </m:sSup>
                          </m:e>
                        </m:d>
                      </m:e>
                      <m:sup>
                        <m:r>
                          <a:rPr kumimoji="1" lang="en-US" altLang="zh-CN" sz="1600" b="0" i="1" smtClean="0">
                            <a:solidFill>
                              <a:schemeClr val="tx1"/>
                            </a:solidFill>
                            <a:latin typeface="Cambria Math" panose="02040503050406030204" pitchFamily="18" charset="0"/>
                          </a:rPr>
                          <m:t>−1</m:t>
                        </m:r>
                      </m:sup>
                    </m:sSup>
                    <m:r>
                      <a:rPr kumimoji="1" lang="en-US" altLang="zh-CN" sz="1600" b="1" i="1">
                        <a:solidFill>
                          <a:schemeClr val="tx1"/>
                        </a:solidFill>
                        <a:latin typeface="Cambria Math" panose="02040503050406030204" pitchFamily="18" charset="0"/>
                      </a:rPr>
                      <m:t>𝑸</m:t>
                    </m:r>
                    <m:r>
                      <a:rPr kumimoji="1" lang="el-GR" altLang="zh-CN" sz="1600" b="1" i="1">
                        <a:solidFill>
                          <a:schemeClr val="tx1"/>
                        </a:solidFill>
                        <a:latin typeface="Cambria Math" panose="02040503050406030204" pitchFamily="18" charset="0"/>
                        <a:ea typeface="Cambria Math" panose="02040503050406030204" pitchFamily="18" charset="0"/>
                      </a:rPr>
                      <m:t>𝜦</m:t>
                    </m:r>
                    <m:sSup>
                      <m:sSupPr>
                        <m:ctrlPr>
                          <a:rPr kumimoji="1" lang="en-US" altLang="zh-CN" sz="1600" b="1" i="1">
                            <a:solidFill>
                              <a:schemeClr val="tx1"/>
                            </a:solidFill>
                            <a:latin typeface="Cambria Math" panose="02040503050406030204" pitchFamily="18" charset="0"/>
                            <a:ea typeface="Cambria Math" panose="02040503050406030204" pitchFamily="18" charset="0"/>
                          </a:rPr>
                        </m:ctrlPr>
                      </m:sSupPr>
                      <m:e>
                        <m:r>
                          <a:rPr kumimoji="1" lang="en-US" altLang="zh-CN" sz="1600" b="1" i="1">
                            <a:solidFill>
                              <a:schemeClr val="tx1"/>
                            </a:solidFill>
                            <a:latin typeface="Cambria Math" panose="02040503050406030204" pitchFamily="18" charset="0"/>
                            <a:ea typeface="Cambria Math" panose="02040503050406030204" pitchFamily="18" charset="0"/>
                          </a:rPr>
                          <m:t>𝑸</m:t>
                        </m:r>
                      </m:e>
                      <m:sup>
                        <m:r>
                          <a:rPr kumimoji="1" lang="en-US" altLang="zh-CN" sz="1600" b="0" i="1">
                            <a:solidFill>
                              <a:schemeClr val="tx1"/>
                            </a:solidFill>
                            <a:latin typeface="Cambria Math" panose="02040503050406030204" pitchFamily="18" charset="0"/>
                            <a:ea typeface="Cambria Math" panose="02040503050406030204" pitchFamily="18" charset="0"/>
                          </a:rPr>
                          <m:t>𝑇</m:t>
                        </m:r>
                      </m:sup>
                    </m:sSup>
                    <m:sSup>
                      <m:sSupPr>
                        <m:ctrlPr>
                          <a:rPr kumimoji="1" lang="en-US" altLang="zh-CN" sz="1600" i="1">
                            <a:solidFill>
                              <a:schemeClr val="tx1"/>
                            </a:solidFill>
                            <a:latin typeface="Cambria Math" panose="02040503050406030204" pitchFamily="18" charset="0"/>
                            <a:ea typeface="Cambria Math" panose="02040503050406030204" pitchFamily="18" charset="0"/>
                          </a:rPr>
                        </m:ctrlPr>
                      </m:sSupPr>
                      <m:e>
                        <m:r>
                          <a:rPr kumimoji="1" lang="en-US" altLang="zh-CN" sz="1600" b="1" i="1">
                            <a:solidFill>
                              <a:schemeClr val="tx1"/>
                            </a:solidFill>
                            <a:latin typeface="Cambria Math" panose="02040503050406030204" pitchFamily="18" charset="0"/>
                            <a:ea typeface="Cambria Math" panose="02040503050406030204" pitchFamily="18" charset="0"/>
                          </a:rPr>
                          <m:t>𝒘</m:t>
                        </m:r>
                      </m:e>
                      <m:sup>
                        <m:r>
                          <a:rPr kumimoji="1" lang="en-US" altLang="zh-CN" sz="1600" i="1">
                            <a:solidFill>
                              <a:schemeClr val="tx1"/>
                            </a:solidFill>
                            <a:latin typeface="Cambria Math" panose="02040503050406030204" pitchFamily="18" charset="0"/>
                            <a:ea typeface="Cambria Math" panose="02040503050406030204" pitchFamily="18" charset="0"/>
                          </a:rPr>
                          <m:t>∗</m:t>
                        </m:r>
                      </m:sup>
                    </m:sSup>
                    <m:r>
                      <a:rPr kumimoji="1" lang="en-US" altLang="zh-CN" sz="1600" b="0" i="1" smtClean="0">
                        <a:solidFill>
                          <a:schemeClr val="tx1"/>
                        </a:solidFill>
                        <a:latin typeface="Cambria Math" panose="02040503050406030204" pitchFamily="18" charset="0"/>
                      </a:rPr>
                      <m:t>=</m:t>
                    </m:r>
                  </m:oMath>
                </a14:m>
                <a:r>
                  <a:rPr kumimoji="1" lang="en-US" altLang="zh-CN" sz="1600" b="1" dirty="0">
                    <a:solidFill>
                      <a:schemeClr val="tx1"/>
                    </a:solidFill>
                  </a:rPr>
                  <a:t> </a:t>
                </a:r>
                <a14:m>
                  <m:oMath xmlns:m="http://schemas.openxmlformats.org/officeDocument/2006/math">
                    <m:r>
                      <a:rPr kumimoji="1" lang="en-US" altLang="zh-CN" sz="1600" b="1" i="1">
                        <a:solidFill>
                          <a:schemeClr val="tx1"/>
                        </a:solidFill>
                        <a:latin typeface="Cambria Math" panose="02040503050406030204" pitchFamily="18" charset="0"/>
                      </a:rPr>
                      <m:t>𝑸</m:t>
                    </m:r>
                    <m:sSup>
                      <m:sSupPr>
                        <m:ctrlPr>
                          <a:rPr kumimoji="1" lang="en-US" altLang="zh-CN" sz="1600" i="1">
                            <a:solidFill>
                              <a:schemeClr val="tx1"/>
                            </a:solidFill>
                            <a:latin typeface="Cambria Math" panose="02040503050406030204" pitchFamily="18" charset="0"/>
                          </a:rPr>
                        </m:ctrlPr>
                      </m:sSupPr>
                      <m:e>
                        <m:d>
                          <m:dPr>
                            <m:ctrlPr>
                              <a:rPr kumimoji="1" lang="en-US" altLang="zh-CN" sz="1600" i="1">
                                <a:solidFill>
                                  <a:schemeClr val="tx1"/>
                                </a:solidFill>
                                <a:latin typeface="Cambria Math" panose="02040503050406030204" pitchFamily="18" charset="0"/>
                              </a:rPr>
                            </m:ctrlPr>
                          </m:dPr>
                          <m:e>
                            <m:r>
                              <a:rPr kumimoji="1" lang="en-US" altLang="zh-CN" sz="1600" b="1" i="1">
                                <a:solidFill>
                                  <a:schemeClr val="tx1"/>
                                </a:solidFill>
                                <a:latin typeface="Cambria Math" panose="02040503050406030204" pitchFamily="18" charset="0"/>
                              </a:rPr>
                              <m:t>𝚲</m:t>
                            </m:r>
                            <m:r>
                              <a:rPr kumimoji="1" lang="en-US" altLang="zh-CN" sz="1600" i="1">
                                <a:solidFill>
                                  <a:schemeClr val="tx1"/>
                                </a:solidFill>
                                <a:latin typeface="Cambria Math" panose="02040503050406030204" pitchFamily="18" charset="0"/>
                              </a:rPr>
                              <m:t>+</m:t>
                            </m:r>
                            <m:r>
                              <a:rPr kumimoji="1" lang="en-US" altLang="zh-CN" sz="1600" i="1">
                                <a:solidFill>
                                  <a:schemeClr val="tx1"/>
                                </a:solidFill>
                                <a:latin typeface="Cambria Math" panose="02040503050406030204" pitchFamily="18" charset="0"/>
                              </a:rPr>
                              <m:t>𝛼</m:t>
                            </m:r>
                            <m:r>
                              <a:rPr kumimoji="1" lang="en-US" altLang="zh-CN" sz="1600" b="1" i="1">
                                <a:solidFill>
                                  <a:schemeClr val="tx1"/>
                                </a:solidFill>
                                <a:latin typeface="Cambria Math" panose="02040503050406030204" pitchFamily="18" charset="0"/>
                              </a:rPr>
                              <m:t>𝑰</m:t>
                            </m:r>
                          </m:e>
                        </m:d>
                      </m:e>
                      <m:sup>
                        <m:r>
                          <a:rPr kumimoji="1" lang="en-US" altLang="zh-CN" sz="1600" i="1">
                            <a:solidFill>
                              <a:schemeClr val="tx1"/>
                            </a:solidFill>
                            <a:latin typeface="Cambria Math" panose="02040503050406030204" pitchFamily="18" charset="0"/>
                          </a:rPr>
                          <m:t>−1</m:t>
                        </m:r>
                      </m:sup>
                    </m:sSup>
                    <m:r>
                      <a:rPr kumimoji="1" lang="en-US" altLang="zh-CN" sz="1600" b="1">
                        <a:solidFill>
                          <a:schemeClr val="tx1"/>
                        </a:solidFill>
                        <a:latin typeface="Cambria Math" panose="02040503050406030204" pitchFamily="18" charset="0"/>
                      </a:rPr>
                      <m:t>𝚲</m:t>
                    </m:r>
                    <m:sSup>
                      <m:sSupPr>
                        <m:ctrlPr>
                          <a:rPr kumimoji="1" lang="en-US" altLang="zh-CN" sz="1600" i="1">
                            <a:solidFill>
                              <a:schemeClr val="tx1"/>
                            </a:solidFill>
                            <a:latin typeface="Cambria Math" panose="02040503050406030204" pitchFamily="18" charset="0"/>
                          </a:rPr>
                        </m:ctrlPr>
                      </m:sSupPr>
                      <m:e>
                        <m:r>
                          <a:rPr kumimoji="1" lang="en-US" altLang="zh-CN" sz="1600" b="1" i="1">
                            <a:solidFill>
                              <a:schemeClr val="tx1"/>
                            </a:solidFill>
                            <a:latin typeface="Cambria Math" panose="02040503050406030204" pitchFamily="18" charset="0"/>
                          </a:rPr>
                          <m:t>𝑸</m:t>
                        </m:r>
                      </m:e>
                      <m:sup>
                        <m:r>
                          <a:rPr kumimoji="1" lang="en-US" altLang="zh-CN" sz="1600" i="1">
                            <a:solidFill>
                              <a:schemeClr val="tx1"/>
                            </a:solidFill>
                            <a:latin typeface="Cambria Math" panose="02040503050406030204" pitchFamily="18" charset="0"/>
                          </a:rPr>
                          <m:t>𝑇</m:t>
                        </m:r>
                      </m:sup>
                    </m:sSup>
                    <m:sSup>
                      <m:sSupPr>
                        <m:ctrlPr>
                          <a:rPr kumimoji="1" lang="en-US" altLang="zh-CN" sz="1600" i="1">
                            <a:solidFill>
                              <a:schemeClr val="tx1"/>
                            </a:solidFill>
                            <a:latin typeface="Cambria Math" panose="02040503050406030204" pitchFamily="18" charset="0"/>
                          </a:rPr>
                        </m:ctrlPr>
                      </m:sSupPr>
                      <m:e>
                        <m:r>
                          <a:rPr kumimoji="1" lang="en-US" altLang="zh-CN" sz="1600" b="1" i="1">
                            <a:solidFill>
                              <a:schemeClr val="tx1"/>
                            </a:solidFill>
                            <a:latin typeface="Cambria Math" panose="02040503050406030204" pitchFamily="18" charset="0"/>
                          </a:rPr>
                          <m:t>𝒘</m:t>
                        </m:r>
                      </m:e>
                      <m:sup>
                        <m:r>
                          <a:rPr kumimoji="1" lang="en-US" altLang="zh-CN" sz="1600" i="1">
                            <a:solidFill>
                              <a:schemeClr val="tx1"/>
                            </a:solidFill>
                            <a:latin typeface="Cambria Math" panose="02040503050406030204" pitchFamily="18" charset="0"/>
                          </a:rPr>
                          <m:t>∗</m:t>
                        </m:r>
                      </m:sup>
                    </m:sSup>
                  </m:oMath>
                </a14:m>
                <a:endParaRPr kumimoji="1" lang="en-US" altLang="zh-CN" sz="1600" dirty="0">
                  <a:solidFill>
                    <a:schemeClr val="tx1"/>
                  </a:solidFill>
                </a:endParaRPr>
              </a:p>
              <a:p>
                <a:pPr marL="0" indent="0">
                  <a:buNone/>
                </a:pPr>
                <a:r>
                  <a:rPr kumimoji="1" lang="zh-CN" altLang="en-US" sz="1600" dirty="0">
                    <a:solidFill>
                      <a:schemeClr val="tx1"/>
                    </a:solidFill>
                  </a:rPr>
                  <a:t>令</a:t>
                </a:r>
                <a14:m>
                  <m:oMath xmlns:m="http://schemas.openxmlformats.org/officeDocument/2006/math">
                    <m:r>
                      <a:rPr kumimoji="1" lang="en-US" altLang="zh-CN" sz="1600" b="1" i="1" smtClean="0">
                        <a:solidFill>
                          <a:schemeClr val="tx1"/>
                        </a:solidFill>
                        <a:latin typeface="Cambria Math" panose="02040503050406030204" pitchFamily="18" charset="0"/>
                        <a:ea typeface="Cambria Math" panose="02040503050406030204" pitchFamily="18" charset="0"/>
                      </a:rPr>
                      <m:t>𝑸</m:t>
                    </m:r>
                    <m:r>
                      <a:rPr kumimoji="1" lang="en-US" altLang="zh-CN" sz="1600" b="0" i="1" smtClean="0">
                        <a:solidFill>
                          <a:schemeClr val="tx1"/>
                        </a:solidFill>
                        <a:latin typeface="Cambria Math" panose="02040503050406030204" pitchFamily="18" charset="0"/>
                        <a:ea typeface="Cambria Math" panose="02040503050406030204" pitchFamily="18" charset="0"/>
                      </a:rPr>
                      <m:t>=</m:t>
                    </m:r>
                    <m:d>
                      <m:dPr>
                        <m:ctrlPr>
                          <a:rPr kumimoji="1" lang="en-US" altLang="zh-CN" sz="1600"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zh-CN" sz="1600" b="1" i="1">
                                <a:solidFill>
                                  <a:schemeClr val="tx1"/>
                                </a:solidFill>
                                <a:latin typeface="Cambria Math" panose="02040503050406030204" pitchFamily="18" charset="0"/>
                                <a:ea typeface="Cambria Math" panose="02040503050406030204" pitchFamily="18" charset="0"/>
                              </a:rPr>
                            </m:ctrlPr>
                          </m:sSub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b="1" i="1">
                                <a:solidFill>
                                  <a:schemeClr val="tx1"/>
                                </a:solidFill>
                                <a:latin typeface="Cambria Math" panose="02040503050406030204" pitchFamily="18" charset="0"/>
                                <a:ea typeface="Cambria Math" panose="02040503050406030204" pitchFamily="18" charset="0"/>
                              </a:rPr>
                              <m:t>𝟏</m:t>
                            </m:r>
                          </m:sub>
                        </m:sSub>
                        <m:r>
                          <a:rPr kumimoji="1" lang="en-US" altLang="zh-CN" sz="1600" i="1">
                            <a:solidFill>
                              <a:schemeClr val="tx1"/>
                            </a:solidFill>
                            <a:latin typeface="Cambria Math" panose="02040503050406030204" pitchFamily="18" charset="0"/>
                            <a:ea typeface="Cambria Math" panose="02040503050406030204" pitchFamily="18" charset="0"/>
                          </a:rPr>
                          <m:t>,⋯,</m:t>
                        </m:r>
                        <m:sSub>
                          <m:sSubPr>
                            <m:ctrlPr>
                              <a:rPr kumimoji="1" lang="en-US" altLang="zh-CN" sz="1600" b="1" i="1">
                                <a:solidFill>
                                  <a:schemeClr val="tx1"/>
                                </a:solidFill>
                                <a:latin typeface="Cambria Math" panose="02040503050406030204" pitchFamily="18" charset="0"/>
                                <a:ea typeface="Cambria Math" panose="02040503050406030204" pitchFamily="18" charset="0"/>
                              </a:rPr>
                            </m:ctrlPr>
                          </m:sSub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b="1" i="1">
                                <a:solidFill>
                                  <a:schemeClr val="tx1"/>
                                </a:solidFill>
                                <a:latin typeface="Cambria Math" panose="02040503050406030204" pitchFamily="18" charset="0"/>
                                <a:ea typeface="Cambria Math" panose="02040503050406030204" pitchFamily="18" charset="0"/>
                              </a:rPr>
                              <m:t>𝒏</m:t>
                            </m:r>
                          </m:sub>
                        </m:sSub>
                      </m:e>
                    </m:d>
                    <m:r>
                      <a:rPr kumimoji="1" lang="en-US" altLang="zh-CN" sz="1600" b="0" i="1" smtClean="0">
                        <a:solidFill>
                          <a:schemeClr val="tx1"/>
                        </a:solidFill>
                        <a:latin typeface="Cambria Math" panose="02040503050406030204" pitchFamily="18" charset="0"/>
                        <a:ea typeface="Cambria Math" panose="02040503050406030204" pitchFamily="18" charset="0"/>
                      </a:rPr>
                      <m:t>,</m:t>
                    </m:r>
                    <m:sSub>
                      <m:sSubPr>
                        <m:ctrlPr>
                          <a:rPr kumimoji="1" lang="en-US" altLang="zh-CN" sz="1600" b="1" i="1" smtClean="0">
                            <a:solidFill>
                              <a:schemeClr val="tx1"/>
                            </a:solidFill>
                            <a:latin typeface="Cambria Math" panose="02040503050406030204" pitchFamily="18" charset="0"/>
                            <a:ea typeface="Cambria Math" panose="02040503050406030204" pitchFamily="18" charset="0"/>
                          </a:rPr>
                        </m:ctrlPr>
                      </m:sSubPr>
                      <m:e>
                        <m:r>
                          <a:rPr kumimoji="1" lang="en-US" altLang="zh-CN" sz="1600" b="1" i="1" smtClean="0">
                            <a:solidFill>
                              <a:schemeClr val="tx1"/>
                            </a:solidFill>
                            <a:latin typeface="Cambria Math" panose="02040503050406030204" pitchFamily="18" charset="0"/>
                            <a:ea typeface="Cambria Math" panose="02040503050406030204" pitchFamily="18" charset="0"/>
                          </a:rPr>
                          <m:t>𝜸</m:t>
                        </m:r>
                      </m:e>
                      <m:sub>
                        <m:r>
                          <a:rPr kumimoji="1" lang="en-US" altLang="zh-CN" sz="1600" b="1" i="1" smtClean="0">
                            <a:solidFill>
                              <a:schemeClr val="tx1"/>
                            </a:solidFill>
                            <a:latin typeface="Cambria Math" panose="02040503050406030204" pitchFamily="18" charset="0"/>
                            <a:ea typeface="Cambria Math" panose="02040503050406030204" pitchFamily="18" charset="0"/>
                          </a:rPr>
                          <m:t>𝒊</m:t>
                        </m:r>
                      </m:sub>
                    </m:sSub>
                    <m:r>
                      <a:rPr kumimoji="1" lang="zh-CN" altLang="en-US" sz="1600" i="1">
                        <a:solidFill>
                          <a:schemeClr val="tx1"/>
                        </a:solidFill>
                        <a:latin typeface="Cambria Math" panose="02040503050406030204" pitchFamily="18" charset="0"/>
                        <a:ea typeface="Cambria Math" panose="02040503050406030204" pitchFamily="18" charset="0"/>
                      </a:rPr>
                      <m:t>为</m:t>
                    </m:r>
                    <m:r>
                      <a:rPr kumimoji="1" lang="zh-CN" altLang="en-US" sz="1600" i="1" smtClean="0">
                        <a:solidFill>
                          <a:schemeClr val="tx1"/>
                        </a:solidFill>
                        <a:latin typeface="Cambria Math" panose="02040503050406030204" pitchFamily="18" charset="0"/>
                        <a:ea typeface="Cambria Math" panose="02040503050406030204" pitchFamily="18" charset="0"/>
                      </a:rPr>
                      <m:t>单位</m:t>
                    </m:r>
                    <m:r>
                      <a:rPr kumimoji="1" lang="zh-CN" altLang="en-US" sz="1600" i="1">
                        <a:solidFill>
                          <a:schemeClr val="tx1"/>
                        </a:solidFill>
                        <a:latin typeface="Cambria Math" panose="02040503050406030204" pitchFamily="18" charset="0"/>
                        <a:ea typeface="Cambria Math" panose="02040503050406030204" pitchFamily="18" charset="0"/>
                      </a:rPr>
                      <m:t>列向量</m:t>
                    </m:r>
                    <m:r>
                      <a:rPr kumimoji="1" lang="zh-CN" altLang="en-US" sz="1600" i="1" smtClean="0">
                        <a:solidFill>
                          <a:schemeClr val="tx1"/>
                        </a:solidFill>
                        <a:latin typeface="Cambria Math" panose="02040503050406030204" pitchFamily="18" charset="0"/>
                        <a:ea typeface="Cambria Math" panose="02040503050406030204" pitchFamily="18" charset="0"/>
                      </a:rPr>
                      <m:t>，</m:t>
                    </m:r>
                    <m:r>
                      <a:rPr kumimoji="1" lang="en-US" altLang="zh-CN" sz="1600" b="1" i="0" smtClean="0">
                        <a:solidFill>
                          <a:schemeClr val="tx1"/>
                        </a:solidFill>
                        <a:latin typeface="Cambria Math" panose="02040503050406030204" pitchFamily="18" charset="0"/>
                        <a:ea typeface="Cambria Math" panose="02040503050406030204" pitchFamily="18" charset="0"/>
                      </a:rPr>
                      <m:t>𝚲</m:t>
                    </m:r>
                    <m:r>
                      <a:rPr kumimoji="1" lang="en-US" altLang="zh-CN" sz="1600" b="0" i="1" smtClean="0">
                        <a:solidFill>
                          <a:schemeClr val="tx1"/>
                        </a:solidFill>
                        <a:latin typeface="Cambria Math" panose="02040503050406030204" pitchFamily="18" charset="0"/>
                        <a:ea typeface="Cambria Math" panose="02040503050406030204" pitchFamily="18" charset="0"/>
                      </a:rPr>
                      <m:t>=</m:t>
                    </m:r>
                    <m:r>
                      <a:rPr kumimoji="1" lang="en-US" altLang="zh-CN" sz="1600" b="0" i="1" smtClean="0">
                        <a:solidFill>
                          <a:schemeClr val="tx1"/>
                        </a:solidFill>
                        <a:latin typeface="Cambria Math" panose="02040503050406030204" pitchFamily="18" charset="0"/>
                        <a:ea typeface="Cambria Math" panose="02040503050406030204" pitchFamily="18" charset="0"/>
                      </a:rPr>
                      <m:t>𝑑𝑖𝑎𝑔</m:t>
                    </m:r>
                    <m:d>
                      <m:dPr>
                        <m:ctrlPr>
                          <a:rPr kumimoji="1" lang="en-US" altLang="zh-CN" sz="1600"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zh-CN" sz="1600" b="0" i="1" smtClean="0">
                                <a:solidFill>
                                  <a:schemeClr val="tx1"/>
                                </a:solidFill>
                                <a:latin typeface="Cambria Math" panose="02040503050406030204" pitchFamily="18" charset="0"/>
                                <a:ea typeface="Cambria Math" panose="02040503050406030204" pitchFamily="18" charset="0"/>
                              </a:rPr>
                            </m:ctrlPr>
                          </m:sSubPr>
                          <m:e>
                            <m:r>
                              <a:rPr kumimoji="1" lang="en-US" altLang="zh-CN" sz="1600" b="0" i="1" smtClean="0">
                                <a:solidFill>
                                  <a:schemeClr val="tx1"/>
                                </a:solidFill>
                                <a:latin typeface="Cambria Math" panose="02040503050406030204" pitchFamily="18" charset="0"/>
                                <a:ea typeface="Cambria Math" panose="02040503050406030204" pitchFamily="18" charset="0"/>
                              </a:rPr>
                              <m:t>𝜆</m:t>
                            </m:r>
                          </m:e>
                          <m:sub>
                            <m:r>
                              <a:rPr kumimoji="1" lang="en-US" altLang="zh-CN" sz="1600" b="0" i="1" smtClean="0">
                                <a:solidFill>
                                  <a:schemeClr val="tx1"/>
                                </a:solidFill>
                                <a:latin typeface="Cambria Math" panose="02040503050406030204" pitchFamily="18" charset="0"/>
                                <a:ea typeface="Cambria Math" panose="02040503050406030204" pitchFamily="18" charset="0"/>
                              </a:rPr>
                              <m:t>1</m:t>
                            </m:r>
                          </m:sub>
                        </m:sSub>
                        <m:r>
                          <a:rPr kumimoji="1" lang="en-US" altLang="zh-CN" sz="1600" b="0" i="1" smtClean="0">
                            <a:solidFill>
                              <a:schemeClr val="tx1"/>
                            </a:solidFill>
                            <a:latin typeface="Cambria Math" panose="02040503050406030204" pitchFamily="18" charset="0"/>
                            <a:ea typeface="Cambria Math" panose="02040503050406030204" pitchFamily="18" charset="0"/>
                          </a:rPr>
                          <m:t>,⋯,</m:t>
                        </m:r>
                        <m:sSub>
                          <m:sSubPr>
                            <m:ctrlPr>
                              <a:rPr kumimoji="1" lang="en-US" altLang="zh-CN" sz="1600" b="0" i="1" smtClean="0">
                                <a:solidFill>
                                  <a:schemeClr val="tx1"/>
                                </a:solidFill>
                                <a:latin typeface="Cambria Math" panose="02040503050406030204" pitchFamily="18" charset="0"/>
                                <a:ea typeface="Cambria Math" panose="02040503050406030204" pitchFamily="18" charset="0"/>
                              </a:rPr>
                            </m:ctrlPr>
                          </m:sSubPr>
                          <m:e>
                            <m:r>
                              <a:rPr kumimoji="1" lang="en-US" altLang="zh-CN" sz="1600" b="0" i="1" smtClean="0">
                                <a:solidFill>
                                  <a:schemeClr val="tx1"/>
                                </a:solidFill>
                                <a:latin typeface="Cambria Math" panose="02040503050406030204" pitchFamily="18" charset="0"/>
                                <a:ea typeface="Cambria Math" panose="02040503050406030204" pitchFamily="18" charset="0"/>
                              </a:rPr>
                              <m:t>𝜆</m:t>
                            </m:r>
                          </m:e>
                          <m:sub>
                            <m:r>
                              <a:rPr kumimoji="1" lang="en-US" altLang="zh-CN" sz="1600" b="0" i="1" smtClean="0">
                                <a:solidFill>
                                  <a:schemeClr val="tx1"/>
                                </a:solidFill>
                                <a:latin typeface="Cambria Math" panose="02040503050406030204" pitchFamily="18" charset="0"/>
                                <a:ea typeface="Cambria Math" panose="02040503050406030204" pitchFamily="18" charset="0"/>
                              </a:rPr>
                              <m:t>𝑛</m:t>
                            </m:r>
                          </m:sub>
                        </m:sSub>
                      </m:e>
                    </m:d>
                    <m:r>
                      <a:rPr kumimoji="1" lang="en-US" altLang="zh-CN" sz="1600" b="0" i="1" smtClean="0">
                        <a:solidFill>
                          <a:schemeClr val="tx1"/>
                        </a:solidFill>
                        <a:latin typeface="Cambria Math" panose="02040503050406030204" pitchFamily="18" charset="0"/>
                        <a:ea typeface="Cambria Math" panose="02040503050406030204" pitchFamily="18" charset="0"/>
                      </a:rPr>
                      <m:t>, </m:t>
                    </m:r>
                    <m:sSup>
                      <m:sSupPr>
                        <m:ctrlPr>
                          <a:rPr kumimoji="1" lang="en-US" altLang="zh-CN" sz="1600" b="0" i="1" smtClean="0">
                            <a:solidFill>
                              <a:schemeClr val="tx1"/>
                            </a:solidFill>
                            <a:latin typeface="Cambria Math" panose="02040503050406030204" pitchFamily="18" charset="0"/>
                            <a:ea typeface="Cambria Math" panose="02040503050406030204" pitchFamily="18" charset="0"/>
                          </a:rPr>
                        </m:ctrlPr>
                      </m:sSupPr>
                      <m:e>
                        <m:r>
                          <a:rPr kumimoji="1" lang="en-US" altLang="zh-CN" sz="1600" b="1" i="1" smtClean="0">
                            <a:solidFill>
                              <a:schemeClr val="tx1"/>
                            </a:solidFill>
                            <a:latin typeface="Cambria Math" panose="02040503050406030204" pitchFamily="18" charset="0"/>
                            <a:ea typeface="Cambria Math" panose="02040503050406030204" pitchFamily="18" charset="0"/>
                          </a:rPr>
                          <m:t>𝒘</m:t>
                        </m:r>
                      </m:e>
                      <m:sup>
                        <m:r>
                          <a:rPr kumimoji="1" lang="en-US" altLang="zh-CN" sz="1600" b="0" i="1" smtClean="0">
                            <a:solidFill>
                              <a:schemeClr val="tx1"/>
                            </a:solidFill>
                            <a:latin typeface="Cambria Math" panose="02040503050406030204" pitchFamily="18" charset="0"/>
                            <a:ea typeface="Cambria Math" panose="02040503050406030204" pitchFamily="18" charset="0"/>
                          </a:rPr>
                          <m:t>∗</m:t>
                        </m:r>
                      </m:sup>
                    </m:sSup>
                    <m:r>
                      <a:rPr kumimoji="1" lang="en-US" altLang="zh-CN" sz="1600" b="0" i="1" smtClean="0">
                        <a:solidFill>
                          <a:schemeClr val="tx1"/>
                        </a:solidFill>
                        <a:latin typeface="Cambria Math" panose="02040503050406030204" pitchFamily="18" charset="0"/>
                        <a:ea typeface="Cambria Math" panose="02040503050406030204" pitchFamily="18" charset="0"/>
                      </a:rPr>
                      <m:t>=</m:t>
                    </m:r>
                    <m:nary>
                      <m:naryPr>
                        <m:chr m:val="∑"/>
                        <m:ctrlPr>
                          <a:rPr kumimoji="1" lang="en-US" altLang="zh-CN" sz="1600" b="0" i="1" smtClean="0">
                            <a:solidFill>
                              <a:schemeClr val="tx1"/>
                            </a:solidFill>
                            <a:latin typeface="Cambria Math" panose="02040503050406030204" pitchFamily="18" charset="0"/>
                            <a:ea typeface="Cambria Math" panose="02040503050406030204" pitchFamily="18" charset="0"/>
                          </a:rPr>
                        </m:ctrlPr>
                      </m:naryPr>
                      <m:sub>
                        <m:r>
                          <a:rPr kumimoji="1" lang="en-US" altLang="zh-CN" sz="1600" b="0" i="1" smtClean="0">
                            <a:solidFill>
                              <a:schemeClr val="tx1"/>
                            </a:solidFill>
                            <a:latin typeface="Cambria Math" panose="02040503050406030204" pitchFamily="18" charset="0"/>
                            <a:ea typeface="Cambria Math" panose="02040503050406030204" pitchFamily="18" charset="0"/>
                          </a:rPr>
                          <m:t>𝑖</m:t>
                        </m:r>
                        <m:r>
                          <a:rPr kumimoji="1" lang="en-US" altLang="zh-CN" sz="1600" b="0" i="1" smtClean="0">
                            <a:solidFill>
                              <a:schemeClr val="tx1"/>
                            </a:solidFill>
                            <a:latin typeface="Cambria Math" panose="02040503050406030204" pitchFamily="18" charset="0"/>
                            <a:ea typeface="Cambria Math" panose="02040503050406030204" pitchFamily="18" charset="0"/>
                          </a:rPr>
                          <m:t>=1</m:t>
                        </m:r>
                      </m:sub>
                      <m:sup>
                        <m:r>
                          <a:rPr kumimoji="1" lang="en-US" altLang="zh-CN" sz="1600" b="0" i="1" smtClean="0">
                            <a:solidFill>
                              <a:schemeClr val="tx1"/>
                            </a:solidFill>
                            <a:latin typeface="Cambria Math" panose="02040503050406030204" pitchFamily="18" charset="0"/>
                            <a:ea typeface="Cambria Math" panose="02040503050406030204" pitchFamily="18" charset="0"/>
                          </a:rPr>
                          <m:t>𝑛</m:t>
                        </m:r>
                      </m:sup>
                      <m:e>
                        <m:sSub>
                          <m:sSubPr>
                            <m:ctrlPr>
                              <a:rPr kumimoji="1" lang="en-US" altLang="zh-CN" sz="1600" b="0" i="1" smtClean="0">
                                <a:solidFill>
                                  <a:schemeClr val="tx1"/>
                                </a:solidFill>
                                <a:latin typeface="Cambria Math" panose="02040503050406030204" pitchFamily="18" charset="0"/>
                                <a:ea typeface="Cambria Math" panose="02040503050406030204" pitchFamily="18" charset="0"/>
                              </a:rPr>
                            </m:ctrlPr>
                          </m:sSubPr>
                          <m:e>
                            <m:r>
                              <a:rPr kumimoji="1" lang="en-US" altLang="zh-CN" sz="1600" b="0" i="1" smtClean="0">
                                <a:solidFill>
                                  <a:schemeClr val="tx1"/>
                                </a:solidFill>
                                <a:latin typeface="Cambria Math" panose="02040503050406030204" pitchFamily="18" charset="0"/>
                                <a:ea typeface="Cambria Math" panose="02040503050406030204" pitchFamily="18" charset="0"/>
                              </a:rPr>
                              <m:t>𝑘</m:t>
                            </m:r>
                          </m:e>
                          <m:sub>
                            <m:r>
                              <a:rPr kumimoji="1" lang="en-US" altLang="zh-CN" sz="1600" b="0" i="1" smtClean="0">
                                <a:solidFill>
                                  <a:schemeClr val="tx1"/>
                                </a:solidFill>
                                <a:latin typeface="Cambria Math" panose="02040503050406030204" pitchFamily="18" charset="0"/>
                                <a:ea typeface="Cambria Math" panose="02040503050406030204" pitchFamily="18" charset="0"/>
                              </a:rPr>
                              <m:t>𝑖</m:t>
                            </m:r>
                          </m:sub>
                        </m:sSub>
                        <m:sSub>
                          <m:sSubPr>
                            <m:ctrlPr>
                              <a:rPr kumimoji="1" lang="en-US" altLang="zh-CN" sz="1600" b="0" i="1" smtClean="0">
                                <a:solidFill>
                                  <a:schemeClr val="tx1"/>
                                </a:solidFill>
                                <a:latin typeface="Cambria Math" panose="02040503050406030204" pitchFamily="18" charset="0"/>
                                <a:ea typeface="Cambria Math" panose="02040503050406030204" pitchFamily="18" charset="0"/>
                              </a:rPr>
                            </m:ctrlPr>
                          </m:sSubPr>
                          <m:e>
                            <m:r>
                              <a:rPr kumimoji="1" lang="en-US" altLang="zh-CN" sz="1600" b="1" i="1" smtClean="0">
                                <a:solidFill>
                                  <a:schemeClr val="tx1"/>
                                </a:solidFill>
                                <a:latin typeface="Cambria Math" panose="02040503050406030204" pitchFamily="18" charset="0"/>
                                <a:ea typeface="Cambria Math" panose="02040503050406030204" pitchFamily="18" charset="0"/>
                              </a:rPr>
                              <m:t>𝜸</m:t>
                            </m:r>
                          </m:e>
                          <m:sub>
                            <m:r>
                              <a:rPr kumimoji="1" lang="en-US" altLang="zh-CN" sz="1600" b="0" i="1" smtClean="0">
                                <a:solidFill>
                                  <a:schemeClr val="tx1"/>
                                </a:solidFill>
                                <a:latin typeface="Cambria Math" panose="02040503050406030204" pitchFamily="18" charset="0"/>
                                <a:ea typeface="Cambria Math" panose="02040503050406030204" pitchFamily="18" charset="0"/>
                              </a:rPr>
                              <m:t>𝑖</m:t>
                            </m:r>
                          </m:sub>
                        </m:sSub>
                      </m:e>
                    </m:nary>
                  </m:oMath>
                </a14:m>
                <a:endParaRPr kumimoji="1" lang="en-US" altLang="zh-CN" sz="1600" b="0" i="1" dirty="0">
                  <a:solidFill>
                    <a:schemeClr val="tx1"/>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kumimoji="1" lang="zh-CN" altLang="en-US" sz="1600" i="1">
                          <a:solidFill>
                            <a:schemeClr val="tx1"/>
                          </a:solidFill>
                          <a:latin typeface="Cambria Math" panose="02040503050406030204" pitchFamily="18" charset="0"/>
                          <a:ea typeface="Cambria Math" panose="02040503050406030204" pitchFamily="18" charset="0"/>
                        </a:rPr>
                        <m:t>则</m:t>
                      </m:r>
                      <m:r>
                        <a:rPr kumimoji="1" lang="en-US" altLang="zh-CN" sz="1600" b="1" i="0" smtClean="0">
                          <a:solidFill>
                            <a:schemeClr val="tx1"/>
                          </a:solidFill>
                          <a:latin typeface="Cambria Math" panose="02040503050406030204" pitchFamily="18" charset="0"/>
                          <a:ea typeface="Cambria Math" panose="02040503050406030204" pitchFamily="18" charset="0"/>
                        </a:rPr>
                        <m:t>𝚲</m:t>
                      </m:r>
                      <m:r>
                        <a:rPr kumimoji="1" lang="en-US" altLang="zh-CN" sz="1600" b="0" i="1" smtClean="0">
                          <a:solidFill>
                            <a:schemeClr val="tx1"/>
                          </a:solidFill>
                          <a:latin typeface="Cambria Math" panose="02040503050406030204" pitchFamily="18" charset="0"/>
                          <a:ea typeface="Cambria Math" panose="02040503050406030204" pitchFamily="18" charset="0"/>
                        </a:rPr>
                        <m:t>+</m:t>
                      </m:r>
                      <m:r>
                        <a:rPr kumimoji="1" lang="en-US" altLang="zh-CN" sz="1600" b="0" i="1" smtClean="0">
                          <a:solidFill>
                            <a:schemeClr val="tx1"/>
                          </a:solidFill>
                          <a:latin typeface="Cambria Math" panose="02040503050406030204" pitchFamily="18" charset="0"/>
                          <a:ea typeface="Cambria Math" panose="02040503050406030204" pitchFamily="18" charset="0"/>
                        </a:rPr>
                        <m:t>𝛼</m:t>
                      </m:r>
                      <m:r>
                        <a:rPr kumimoji="1" lang="en-US" altLang="zh-CN" sz="1600" b="1" i="1" smtClean="0">
                          <a:solidFill>
                            <a:schemeClr val="tx1"/>
                          </a:solidFill>
                          <a:latin typeface="Cambria Math" panose="02040503050406030204" pitchFamily="18" charset="0"/>
                          <a:ea typeface="Cambria Math" panose="02040503050406030204" pitchFamily="18" charset="0"/>
                        </a:rPr>
                        <m:t>𝑰</m:t>
                      </m:r>
                      <m:r>
                        <a:rPr kumimoji="1" lang="en-US" altLang="zh-CN" sz="1600" b="0" i="1" smtClean="0">
                          <a:solidFill>
                            <a:schemeClr val="tx1"/>
                          </a:solidFill>
                          <a:latin typeface="Cambria Math" panose="02040503050406030204" pitchFamily="18" charset="0"/>
                          <a:ea typeface="Cambria Math" panose="02040503050406030204" pitchFamily="18" charset="0"/>
                        </a:rPr>
                        <m:t>=</m:t>
                      </m:r>
                      <m:r>
                        <a:rPr kumimoji="1" lang="en-US" altLang="zh-CN" sz="1600" b="0" i="1" smtClean="0">
                          <a:solidFill>
                            <a:schemeClr val="tx1"/>
                          </a:solidFill>
                          <a:latin typeface="Cambria Math" panose="02040503050406030204" pitchFamily="18" charset="0"/>
                          <a:ea typeface="Cambria Math" panose="02040503050406030204" pitchFamily="18" charset="0"/>
                        </a:rPr>
                        <m:t>𝑑𝑖𝑎𝑔</m:t>
                      </m:r>
                      <m:r>
                        <a:rPr kumimoji="1" lang="en-US" altLang="zh-CN" sz="1600" b="0" i="1" smtClean="0">
                          <a:solidFill>
                            <a:schemeClr val="tx1"/>
                          </a:solidFill>
                          <a:latin typeface="Cambria Math" panose="02040503050406030204" pitchFamily="18" charset="0"/>
                          <a:ea typeface="Cambria Math" panose="02040503050406030204" pitchFamily="18" charset="0"/>
                        </a:rPr>
                        <m:t>(</m:t>
                      </m:r>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1</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r>
                        <a:rPr kumimoji="1" lang="en-US" altLang="zh-CN" sz="1600" i="1">
                          <a:solidFill>
                            <a:schemeClr val="tx1"/>
                          </a:solidFill>
                          <a:latin typeface="Cambria Math" panose="02040503050406030204" pitchFamily="18" charset="0"/>
                          <a:ea typeface="Cambria Math" panose="02040503050406030204" pitchFamily="18" charset="0"/>
                        </a:rPr>
                        <m:t>,⋯,</m:t>
                      </m:r>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𝑛</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r>
                        <a:rPr kumimoji="1" lang="en-US" altLang="zh-CN" sz="1600" i="1">
                          <a:solidFill>
                            <a:schemeClr val="tx1"/>
                          </a:solidFill>
                          <a:latin typeface="Cambria Math" panose="02040503050406030204" pitchFamily="18" charset="0"/>
                          <a:ea typeface="Cambria Math" panose="02040503050406030204" pitchFamily="18" charset="0"/>
                        </a:rPr>
                        <m:t>)</m:t>
                      </m:r>
                    </m:oMath>
                  </m:oMathPara>
                </a14:m>
                <a:endParaRPr kumimoji="1" lang="en-US" altLang="zh-CN" sz="1600" dirty="0">
                  <a:solidFill>
                    <a:schemeClr val="tx1"/>
                  </a:solidFill>
                </a:endParaRPr>
              </a:p>
              <a:p>
                <a:pPr marL="0" indent="0">
                  <a:buNone/>
                </a:pPr>
                <a14:m>
                  <m:oMath xmlns:m="http://schemas.openxmlformats.org/officeDocument/2006/math">
                    <m:sSup>
                      <m:sSupPr>
                        <m:ctrlPr>
                          <a:rPr kumimoji="1" lang="en-US" altLang="zh-CN" sz="1600" b="0" i="1" smtClean="0">
                            <a:solidFill>
                              <a:schemeClr val="tx1"/>
                            </a:solidFill>
                            <a:latin typeface="Cambria Math" panose="02040503050406030204" pitchFamily="18" charset="0"/>
                            <a:ea typeface="Cambria Math" panose="02040503050406030204" pitchFamily="18" charset="0"/>
                          </a:rPr>
                        </m:ctrlPr>
                      </m:sSupPr>
                      <m:e>
                        <m:d>
                          <m:dPr>
                            <m:ctrlPr>
                              <a:rPr kumimoji="1" lang="en-US" altLang="zh-CN" sz="1600" b="0" i="1" smtClean="0">
                                <a:solidFill>
                                  <a:schemeClr val="tx1"/>
                                </a:solidFill>
                                <a:latin typeface="Cambria Math" panose="02040503050406030204" pitchFamily="18" charset="0"/>
                                <a:ea typeface="Cambria Math" panose="02040503050406030204" pitchFamily="18" charset="0"/>
                              </a:rPr>
                            </m:ctrlPr>
                          </m:dPr>
                          <m:e>
                            <m:r>
                              <a:rPr kumimoji="1" lang="en-US" altLang="zh-CN" sz="1600" b="1" i="1">
                                <a:solidFill>
                                  <a:schemeClr val="tx1"/>
                                </a:solidFill>
                                <a:latin typeface="Cambria Math" panose="02040503050406030204" pitchFamily="18" charset="0"/>
                                <a:ea typeface="Cambria Math" panose="02040503050406030204" pitchFamily="18" charset="0"/>
                              </a:rPr>
                              <m:t>𝚲</m:t>
                            </m:r>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r>
                              <a:rPr kumimoji="1" lang="en-US" altLang="zh-CN" sz="1600" b="1" i="1">
                                <a:solidFill>
                                  <a:schemeClr val="tx1"/>
                                </a:solidFill>
                                <a:latin typeface="Cambria Math" panose="02040503050406030204" pitchFamily="18" charset="0"/>
                                <a:ea typeface="Cambria Math" panose="02040503050406030204" pitchFamily="18" charset="0"/>
                              </a:rPr>
                              <m:t>𝑰</m:t>
                            </m:r>
                          </m:e>
                        </m:d>
                      </m:e>
                      <m:sup>
                        <m:r>
                          <a:rPr kumimoji="1" lang="en-US" altLang="zh-CN" sz="1600" b="0" i="1" smtClean="0">
                            <a:solidFill>
                              <a:schemeClr val="tx1"/>
                            </a:solidFill>
                            <a:latin typeface="Cambria Math" panose="02040503050406030204" pitchFamily="18" charset="0"/>
                            <a:ea typeface="Cambria Math" panose="02040503050406030204" pitchFamily="18" charset="0"/>
                          </a:rPr>
                          <m:t>−1</m:t>
                        </m:r>
                      </m:sup>
                    </m:sSup>
                    <m:r>
                      <a:rPr kumimoji="1" lang="en-US" altLang="zh-CN" sz="1600" b="1" i="1">
                        <a:solidFill>
                          <a:schemeClr val="tx1"/>
                        </a:solidFill>
                        <a:latin typeface="Cambria Math" panose="02040503050406030204" pitchFamily="18" charset="0"/>
                        <a:ea typeface="Cambria Math" panose="02040503050406030204" pitchFamily="18" charset="0"/>
                      </a:rPr>
                      <m:t>𝚲</m:t>
                    </m:r>
                    <m:r>
                      <a:rPr kumimoji="1" lang="en-US" altLang="zh-CN" sz="1600" b="0" i="0" smtClean="0">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𝑑𝑖𝑎𝑔</m:t>
                    </m:r>
                    <m:d>
                      <m:dPr>
                        <m:ctrlPr>
                          <a:rPr kumimoji="1" lang="en-US" altLang="zh-CN" sz="1600" i="1">
                            <a:solidFill>
                              <a:schemeClr val="tx1"/>
                            </a:solidFill>
                            <a:latin typeface="Cambria Math" panose="02040503050406030204" pitchFamily="18" charset="0"/>
                            <a:ea typeface="Cambria Math" panose="02040503050406030204" pitchFamily="18" charset="0"/>
                          </a:rPr>
                        </m:ctrlPr>
                      </m:dPr>
                      <m:e>
                        <m:f>
                          <m:fPr>
                            <m:ctrlPr>
                              <a:rPr kumimoji="1" lang="en-US" altLang="zh-CN" sz="1600" b="0" i="1" smtClean="0">
                                <a:solidFill>
                                  <a:schemeClr val="tx1"/>
                                </a:solidFill>
                                <a:latin typeface="Cambria Math" panose="02040503050406030204" pitchFamily="18" charset="0"/>
                                <a:ea typeface="Cambria Math" panose="02040503050406030204" pitchFamily="18" charset="0"/>
                              </a:rPr>
                            </m:ctrlPr>
                          </m:fPr>
                          <m:num>
                            <m:r>
                              <a:rPr kumimoji="1" lang="en-US" altLang="zh-CN" sz="1600" b="0" i="1" smtClean="0">
                                <a:solidFill>
                                  <a:schemeClr val="tx1"/>
                                </a:solidFill>
                                <a:latin typeface="Cambria Math" panose="02040503050406030204" pitchFamily="18" charset="0"/>
                                <a:ea typeface="Cambria Math" panose="02040503050406030204" pitchFamily="18" charset="0"/>
                              </a:rPr>
                              <m:t>1</m:t>
                            </m:r>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1</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r>
                          <a:rPr kumimoji="1" lang="en-US" altLang="zh-CN" sz="1600" i="1">
                            <a:solidFill>
                              <a:schemeClr val="tx1"/>
                            </a:solidFill>
                            <a:latin typeface="Cambria Math" panose="02040503050406030204" pitchFamily="18" charset="0"/>
                            <a:ea typeface="Cambria Math" panose="02040503050406030204" pitchFamily="18" charset="0"/>
                          </a:rPr>
                          <m:t>,⋯,</m:t>
                        </m:r>
                        <m:f>
                          <m:fPr>
                            <m:ctrlPr>
                              <a:rPr kumimoji="1" lang="en-US" altLang="zh-CN" sz="1600" b="0" i="1" smtClean="0">
                                <a:solidFill>
                                  <a:schemeClr val="tx1"/>
                                </a:solidFill>
                                <a:latin typeface="Cambria Math" panose="02040503050406030204" pitchFamily="18" charset="0"/>
                                <a:ea typeface="Cambria Math" panose="02040503050406030204" pitchFamily="18" charset="0"/>
                              </a:rPr>
                            </m:ctrlPr>
                          </m:fPr>
                          <m:num>
                            <m:r>
                              <a:rPr kumimoji="1" lang="en-US" altLang="zh-CN" sz="1600" b="0" i="1" smtClean="0">
                                <a:solidFill>
                                  <a:schemeClr val="tx1"/>
                                </a:solidFill>
                                <a:latin typeface="Cambria Math" panose="02040503050406030204" pitchFamily="18" charset="0"/>
                                <a:ea typeface="Cambria Math" panose="02040503050406030204" pitchFamily="18" charset="0"/>
                              </a:rPr>
                              <m:t>1</m:t>
                            </m:r>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𝑛</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e>
                    </m:d>
                    <m:r>
                      <a:rPr kumimoji="1" lang="en-US" altLang="zh-CN" sz="1600" b="0" i="1" smtClean="0">
                        <a:solidFill>
                          <a:schemeClr val="tx1"/>
                        </a:solidFill>
                        <a:latin typeface="Cambria Math" panose="02040503050406030204" pitchFamily="18" charset="0"/>
                        <a:ea typeface="Cambria Math" panose="02040503050406030204" pitchFamily="18" charset="0"/>
                      </a:rPr>
                      <m:t>𝑑𝑖𝑎𝑔</m:t>
                    </m:r>
                    <m:d>
                      <m:dPr>
                        <m:ctrlPr>
                          <a:rPr kumimoji="1" lang="en-US" altLang="zh-CN" sz="1600"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1</m:t>
                            </m:r>
                          </m:sub>
                        </m:sSub>
                        <m:r>
                          <a:rPr kumimoji="1" lang="en-US" altLang="zh-CN" sz="1600" i="1">
                            <a:solidFill>
                              <a:schemeClr val="tx1"/>
                            </a:solidFill>
                            <a:latin typeface="Cambria Math" panose="02040503050406030204" pitchFamily="18" charset="0"/>
                            <a:ea typeface="Cambria Math" panose="02040503050406030204" pitchFamily="18" charset="0"/>
                          </a:rPr>
                          <m:t>,⋯,</m:t>
                        </m:r>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𝑛</m:t>
                            </m:r>
                          </m:sub>
                        </m:sSub>
                      </m:e>
                    </m:d>
                    <m:r>
                      <a:rPr kumimoji="1" lang="en-US" altLang="zh-CN" sz="1600" b="0" i="1" smtClean="0">
                        <a:solidFill>
                          <a:schemeClr val="tx1"/>
                        </a:solidFill>
                        <a:latin typeface="Cambria Math" panose="02040503050406030204" pitchFamily="18" charset="0"/>
                        <a:ea typeface="Cambria Math" panose="02040503050406030204" pitchFamily="18" charset="0"/>
                      </a:rPr>
                      <m:t>=</m:t>
                    </m:r>
                  </m:oMath>
                </a14:m>
                <a:r>
                  <a:rPr kumimoji="1" lang="en-US" altLang="zh-CN" sz="1600" dirty="0">
                    <a:solidFill>
                      <a:schemeClr val="tx1"/>
                    </a:solidFill>
                    <a:ea typeface="Cambria Math" panose="02040503050406030204" pitchFamily="18" charset="0"/>
                  </a:rPr>
                  <a:t> </a:t>
                </a:r>
                <a14:m>
                  <m:oMath xmlns:m="http://schemas.openxmlformats.org/officeDocument/2006/math">
                    <m:r>
                      <a:rPr kumimoji="1" lang="en-US" altLang="zh-CN" sz="1600" i="1">
                        <a:solidFill>
                          <a:schemeClr val="tx1"/>
                        </a:solidFill>
                        <a:latin typeface="Cambria Math" panose="02040503050406030204" pitchFamily="18" charset="0"/>
                        <a:ea typeface="Cambria Math" panose="02040503050406030204" pitchFamily="18" charset="0"/>
                      </a:rPr>
                      <m:t>𝑑𝑖𝑎𝑔</m:t>
                    </m:r>
                    <m:d>
                      <m:dPr>
                        <m:ctrlPr>
                          <a:rPr kumimoji="1" lang="en-US" altLang="zh-CN" sz="1600" i="1">
                            <a:solidFill>
                              <a:schemeClr val="tx1"/>
                            </a:solidFill>
                            <a:latin typeface="Cambria Math" panose="02040503050406030204" pitchFamily="18" charset="0"/>
                            <a:ea typeface="Cambria Math" panose="02040503050406030204" pitchFamily="18" charset="0"/>
                          </a:rPr>
                        </m:ctrlPr>
                      </m:dPr>
                      <m:e>
                        <m:f>
                          <m:fPr>
                            <m:ctrlPr>
                              <a:rPr kumimoji="1" lang="en-US" altLang="zh-CN" sz="1600" i="1">
                                <a:solidFill>
                                  <a:schemeClr val="tx1"/>
                                </a:solidFill>
                                <a:latin typeface="Cambria Math" panose="02040503050406030204" pitchFamily="18" charset="0"/>
                                <a:ea typeface="Cambria Math" panose="02040503050406030204" pitchFamily="18" charset="0"/>
                              </a:rPr>
                            </m:ctrlPr>
                          </m:fPr>
                          <m:num>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1</m:t>
                                </m:r>
                              </m:sub>
                            </m:sSub>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1</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r>
                          <a:rPr kumimoji="1" lang="en-US" altLang="zh-CN" sz="1600" i="1">
                            <a:solidFill>
                              <a:schemeClr val="tx1"/>
                            </a:solidFill>
                            <a:latin typeface="Cambria Math" panose="02040503050406030204" pitchFamily="18" charset="0"/>
                            <a:ea typeface="Cambria Math" panose="02040503050406030204" pitchFamily="18" charset="0"/>
                          </a:rPr>
                          <m:t>,⋯,</m:t>
                        </m:r>
                        <m:f>
                          <m:fPr>
                            <m:ctrlPr>
                              <a:rPr kumimoji="1" lang="en-US" altLang="zh-CN" sz="1600" i="1">
                                <a:solidFill>
                                  <a:schemeClr val="tx1"/>
                                </a:solidFill>
                                <a:latin typeface="Cambria Math" panose="02040503050406030204" pitchFamily="18" charset="0"/>
                                <a:ea typeface="Cambria Math" panose="02040503050406030204" pitchFamily="18" charset="0"/>
                              </a:rPr>
                            </m:ctrlPr>
                          </m:fPr>
                          <m:num>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𝑛</m:t>
                                </m:r>
                              </m:sub>
                            </m:sSub>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𝑛</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e>
                    </m:d>
                  </m:oMath>
                </a14:m>
                <a:r>
                  <a:rPr kumimoji="1" lang="zh-CN" altLang="en-US" sz="1600" dirty="0">
                    <a:solidFill>
                      <a:schemeClr val="tx1"/>
                    </a:solidFill>
                  </a:rPr>
                  <a:t> </a:t>
                </a:r>
                <a:endParaRPr kumimoji="1" lang="en-US" altLang="zh-CN"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limUpp>
                        <m:limUppPr>
                          <m:ctrlPr>
                            <a:rPr kumimoji="1" lang="en-US" altLang="zh-CN" sz="1600" i="1" smtClean="0">
                              <a:solidFill>
                                <a:schemeClr val="tx1"/>
                              </a:solidFill>
                              <a:latin typeface="Cambria Math" panose="02040503050406030204" pitchFamily="18" charset="0"/>
                            </a:rPr>
                          </m:ctrlPr>
                        </m:limUppPr>
                        <m:e>
                          <m:r>
                            <a:rPr kumimoji="1" lang="en-US" altLang="zh-CN" sz="1600" b="1" i="1">
                              <a:solidFill>
                                <a:schemeClr val="tx1"/>
                              </a:solidFill>
                              <a:latin typeface="Cambria Math" panose="02040503050406030204" pitchFamily="18" charset="0"/>
                            </a:rPr>
                            <m:t>𝒘</m:t>
                          </m:r>
                        </m:e>
                        <m:lim>
                          <m:r>
                            <a:rPr kumimoji="1" lang="en-US" altLang="zh-CN" sz="1600" i="1">
                              <a:solidFill>
                                <a:schemeClr val="tx1"/>
                              </a:solidFill>
                              <a:latin typeface="Cambria Math" panose="02040503050406030204" pitchFamily="18" charset="0"/>
                            </a:rPr>
                            <m:t>~</m:t>
                          </m:r>
                        </m:lim>
                      </m:limUpp>
                      <m:r>
                        <a:rPr kumimoji="1" lang="en-US" altLang="zh-CN" sz="1600" b="0" i="1" smtClean="0">
                          <a:solidFill>
                            <a:schemeClr val="tx1"/>
                          </a:solidFill>
                          <a:latin typeface="Cambria Math" panose="02040503050406030204" pitchFamily="18" charset="0"/>
                        </a:rPr>
                        <m:t>=</m:t>
                      </m:r>
                      <m:d>
                        <m:dPr>
                          <m:ctrlPr>
                            <a:rPr kumimoji="1" lang="en-US" altLang="zh-CN" sz="1600" i="1">
                              <a:solidFill>
                                <a:schemeClr val="tx1"/>
                              </a:solidFill>
                              <a:latin typeface="Cambria Math" panose="02040503050406030204" pitchFamily="18" charset="0"/>
                              <a:ea typeface="Cambria Math" panose="02040503050406030204" pitchFamily="18" charset="0"/>
                            </a:rPr>
                          </m:ctrlPr>
                        </m:dPr>
                        <m:e>
                          <m:sSub>
                            <m:sSubPr>
                              <m:ctrlPr>
                                <a:rPr kumimoji="1" lang="en-US" altLang="zh-CN" sz="1600" b="1" i="1">
                                  <a:solidFill>
                                    <a:schemeClr val="tx1"/>
                                  </a:solidFill>
                                  <a:latin typeface="Cambria Math" panose="02040503050406030204" pitchFamily="18" charset="0"/>
                                  <a:ea typeface="Cambria Math" panose="02040503050406030204" pitchFamily="18" charset="0"/>
                                </a:rPr>
                              </m:ctrlPr>
                            </m:sSub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b="1" i="1">
                                  <a:solidFill>
                                    <a:schemeClr val="tx1"/>
                                  </a:solidFill>
                                  <a:latin typeface="Cambria Math" panose="02040503050406030204" pitchFamily="18" charset="0"/>
                                  <a:ea typeface="Cambria Math" panose="02040503050406030204" pitchFamily="18" charset="0"/>
                                </a:rPr>
                                <m:t>𝟏</m:t>
                              </m:r>
                            </m:sub>
                          </m:sSub>
                          <m:r>
                            <a:rPr kumimoji="1" lang="en-US" altLang="zh-CN" sz="1600" i="1">
                              <a:solidFill>
                                <a:schemeClr val="tx1"/>
                              </a:solidFill>
                              <a:latin typeface="Cambria Math" panose="02040503050406030204" pitchFamily="18" charset="0"/>
                              <a:ea typeface="Cambria Math" panose="02040503050406030204" pitchFamily="18" charset="0"/>
                            </a:rPr>
                            <m:t>,⋯,</m:t>
                          </m:r>
                          <m:sSub>
                            <m:sSubPr>
                              <m:ctrlPr>
                                <a:rPr kumimoji="1" lang="en-US" altLang="zh-CN" sz="1600" b="1" i="1">
                                  <a:solidFill>
                                    <a:schemeClr val="tx1"/>
                                  </a:solidFill>
                                  <a:latin typeface="Cambria Math" panose="02040503050406030204" pitchFamily="18" charset="0"/>
                                  <a:ea typeface="Cambria Math" panose="02040503050406030204" pitchFamily="18" charset="0"/>
                                </a:rPr>
                              </m:ctrlPr>
                            </m:sSub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b="1" i="1">
                                  <a:solidFill>
                                    <a:schemeClr val="tx1"/>
                                  </a:solidFill>
                                  <a:latin typeface="Cambria Math" panose="02040503050406030204" pitchFamily="18" charset="0"/>
                                  <a:ea typeface="Cambria Math" panose="02040503050406030204" pitchFamily="18" charset="0"/>
                                </a:rPr>
                                <m:t>𝒏</m:t>
                              </m:r>
                            </m:sub>
                          </m:sSub>
                        </m:e>
                      </m:d>
                      <m:r>
                        <a:rPr kumimoji="1" lang="en-US" altLang="zh-CN" sz="1600" i="1">
                          <a:solidFill>
                            <a:schemeClr val="tx1"/>
                          </a:solidFill>
                          <a:latin typeface="Cambria Math" panose="02040503050406030204" pitchFamily="18" charset="0"/>
                          <a:ea typeface="Cambria Math" panose="02040503050406030204" pitchFamily="18" charset="0"/>
                        </a:rPr>
                        <m:t>𝑑𝑖𝑎𝑔</m:t>
                      </m:r>
                      <m:d>
                        <m:dPr>
                          <m:ctrlPr>
                            <a:rPr kumimoji="1" lang="en-US" altLang="zh-CN" sz="1600" i="1">
                              <a:solidFill>
                                <a:schemeClr val="tx1"/>
                              </a:solidFill>
                              <a:latin typeface="Cambria Math" panose="02040503050406030204" pitchFamily="18" charset="0"/>
                              <a:ea typeface="Cambria Math" panose="02040503050406030204" pitchFamily="18" charset="0"/>
                            </a:rPr>
                          </m:ctrlPr>
                        </m:dPr>
                        <m:e>
                          <m:f>
                            <m:fPr>
                              <m:ctrlPr>
                                <a:rPr kumimoji="1" lang="en-US" altLang="zh-CN" sz="1600" i="1">
                                  <a:solidFill>
                                    <a:schemeClr val="tx1"/>
                                  </a:solidFill>
                                  <a:latin typeface="Cambria Math" panose="02040503050406030204" pitchFamily="18" charset="0"/>
                                  <a:ea typeface="Cambria Math" panose="02040503050406030204" pitchFamily="18" charset="0"/>
                                </a:rPr>
                              </m:ctrlPr>
                            </m:fPr>
                            <m:num>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1</m:t>
                                  </m:r>
                                </m:sub>
                              </m:sSub>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1</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r>
                            <a:rPr kumimoji="1" lang="en-US" altLang="zh-CN" sz="1600" i="1">
                              <a:solidFill>
                                <a:schemeClr val="tx1"/>
                              </a:solidFill>
                              <a:latin typeface="Cambria Math" panose="02040503050406030204" pitchFamily="18" charset="0"/>
                              <a:ea typeface="Cambria Math" panose="02040503050406030204" pitchFamily="18" charset="0"/>
                            </a:rPr>
                            <m:t>,⋯,</m:t>
                          </m:r>
                          <m:f>
                            <m:fPr>
                              <m:ctrlPr>
                                <a:rPr kumimoji="1" lang="en-US" altLang="zh-CN" sz="1600" i="1">
                                  <a:solidFill>
                                    <a:schemeClr val="tx1"/>
                                  </a:solidFill>
                                  <a:latin typeface="Cambria Math" panose="02040503050406030204" pitchFamily="18" charset="0"/>
                                  <a:ea typeface="Cambria Math" panose="02040503050406030204" pitchFamily="18" charset="0"/>
                                </a:rPr>
                              </m:ctrlPr>
                            </m:fPr>
                            <m:num>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𝑛</m:t>
                                  </m:r>
                                </m:sub>
                              </m:sSub>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𝑛</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e>
                      </m:d>
                      <m:d>
                        <m:dPr>
                          <m:begChr m:val="["/>
                          <m:endChr m:val="]"/>
                          <m:ctrlPr>
                            <a:rPr kumimoji="1" lang="en-US" altLang="zh-CN" sz="1600"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kumimoji="1" lang="en-US" altLang="zh-CN" sz="1600" i="1">
                                  <a:solidFill>
                                    <a:schemeClr val="tx1"/>
                                  </a:solidFill>
                                  <a:latin typeface="Cambria Math" panose="02040503050406030204" pitchFamily="18" charset="0"/>
                                  <a:ea typeface="Cambria Math" panose="02040503050406030204" pitchFamily="18" charset="0"/>
                                </a:rPr>
                              </m:ctrlPr>
                            </m:mPr>
                            <m:mr>
                              <m:e>
                                <m:sSubSup>
                                  <m:sSubSupPr>
                                    <m:ctrlPr>
                                      <a:rPr kumimoji="1" lang="en-US" altLang="zh-CN" sz="1600" b="1" i="1">
                                        <a:solidFill>
                                          <a:schemeClr val="tx1"/>
                                        </a:solidFill>
                                        <a:latin typeface="Cambria Math" panose="02040503050406030204" pitchFamily="18" charset="0"/>
                                        <a:ea typeface="Cambria Math" panose="02040503050406030204" pitchFamily="18" charset="0"/>
                                      </a:rPr>
                                    </m:ctrlPr>
                                  </m:sSubSup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b="1" i="1">
                                        <a:solidFill>
                                          <a:schemeClr val="tx1"/>
                                        </a:solidFill>
                                        <a:latin typeface="Cambria Math" panose="02040503050406030204" pitchFamily="18" charset="0"/>
                                        <a:ea typeface="Cambria Math" panose="02040503050406030204" pitchFamily="18" charset="0"/>
                                      </a:rPr>
                                      <m:t>𝟏</m:t>
                                    </m:r>
                                  </m:sub>
                                  <m:sup>
                                    <m:r>
                                      <a:rPr kumimoji="1" lang="en-US" altLang="zh-CN" sz="1600" b="1" i="1">
                                        <a:solidFill>
                                          <a:schemeClr val="tx1"/>
                                        </a:solidFill>
                                        <a:latin typeface="Cambria Math" panose="02040503050406030204" pitchFamily="18" charset="0"/>
                                        <a:ea typeface="Cambria Math" panose="02040503050406030204" pitchFamily="18" charset="0"/>
                                      </a:rPr>
                                      <m:t>𝑻</m:t>
                                    </m:r>
                                  </m:sup>
                                </m:sSubSup>
                              </m:e>
                            </m:mr>
                            <m:mr>
                              <m:e>
                                <m:r>
                                  <a:rPr kumimoji="1" lang="en-US" altLang="zh-CN" sz="1600" i="1">
                                    <a:solidFill>
                                      <a:schemeClr val="tx1"/>
                                    </a:solidFill>
                                    <a:latin typeface="Cambria Math" panose="02040503050406030204" pitchFamily="18" charset="0"/>
                                    <a:ea typeface="Cambria Math" panose="02040503050406030204" pitchFamily="18" charset="0"/>
                                  </a:rPr>
                                  <m:t>⋮</m:t>
                                </m:r>
                              </m:e>
                            </m:mr>
                            <m:mr>
                              <m:e>
                                <m:sSubSup>
                                  <m:sSubSupPr>
                                    <m:ctrlPr>
                                      <a:rPr kumimoji="1" lang="en-US" altLang="zh-CN" sz="1600" i="1">
                                        <a:solidFill>
                                          <a:schemeClr val="tx1"/>
                                        </a:solidFill>
                                        <a:latin typeface="Cambria Math" panose="02040503050406030204" pitchFamily="18" charset="0"/>
                                        <a:ea typeface="Cambria Math" panose="02040503050406030204" pitchFamily="18" charset="0"/>
                                      </a:rPr>
                                    </m:ctrlPr>
                                  </m:sSubSup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b="1" i="1">
                                        <a:solidFill>
                                          <a:schemeClr val="tx1"/>
                                        </a:solidFill>
                                        <a:latin typeface="Cambria Math" panose="02040503050406030204" pitchFamily="18" charset="0"/>
                                        <a:ea typeface="Cambria Math" panose="02040503050406030204" pitchFamily="18" charset="0"/>
                                      </a:rPr>
                                      <m:t>𝒏</m:t>
                                    </m:r>
                                  </m:sub>
                                  <m:sup>
                                    <m:r>
                                      <a:rPr kumimoji="1" lang="en-US" altLang="zh-CN" sz="1600" i="1">
                                        <a:solidFill>
                                          <a:schemeClr val="tx1"/>
                                        </a:solidFill>
                                        <a:latin typeface="Cambria Math" panose="02040503050406030204" pitchFamily="18" charset="0"/>
                                        <a:ea typeface="Cambria Math" panose="02040503050406030204" pitchFamily="18" charset="0"/>
                                      </a:rPr>
                                      <m:t>𝑇</m:t>
                                    </m:r>
                                  </m:sup>
                                </m:sSubSup>
                              </m:e>
                            </m:mr>
                          </m:m>
                        </m:e>
                      </m:d>
                      <m:sSup>
                        <m:sSupPr>
                          <m:ctrlPr>
                            <a:rPr kumimoji="1" lang="en-US" altLang="zh-CN" sz="1600" b="0" i="1" smtClean="0">
                              <a:solidFill>
                                <a:schemeClr val="tx1"/>
                              </a:solidFill>
                              <a:latin typeface="Cambria Math" panose="02040503050406030204" pitchFamily="18" charset="0"/>
                              <a:ea typeface="Cambria Math" panose="02040503050406030204" pitchFamily="18" charset="0"/>
                            </a:rPr>
                          </m:ctrlPr>
                        </m:sSupPr>
                        <m:e>
                          <m:r>
                            <a:rPr kumimoji="1" lang="en-US" altLang="zh-CN" sz="1600" b="0" i="1" smtClean="0">
                              <a:solidFill>
                                <a:schemeClr val="tx1"/>
                              </a:solidFill>
                              <a:latin typeface="Cambria Math" panose="02040503050406030204" pitchFamily="18" charset="0"/>
                              <a:ea typeface="Cambria Math" panose="02040503050406030204" pitchFamily="18" charset="0"/>
                            </a:rPr>
                            <m:t>𝑤</m:t>
                          </m:r>
                        </m:e>
                        <m:sup>
                          <m:r>
                            <a:rPr kumimoji="1" lang="en-US" altLang="zh-CN" sz="1600" b="0" i="1" smtClean="0">
                              <a:solidFill>
                                <a:schemeClr val="tx1"/>
                              </a:solidFill>
                              <a:latin typeface="Cambria Math" panose="02040503050406030204" pitchFamily="18" charset="0"/>
                              <a:ea typeface="Cambria Math" panose="02040503050406030204" pitchFamily="18" charset="0"/>
                            </a:rPr>
                            <m:t>∗</m:t>
                          </m:r>
                        </m:sup>
                      </m:sSup>
                      <m:r>
                        <a:rPr kumimoji="1" lang="en-US" altLang="zh-CN" sz="1600" i="1">
                          <a:solidFill>
                            <a:schemeClr val="tx1"/>
                          </a:solidFill>
                          <a:latin typeface="Cambria Math" panose="02040503050406030204" pitchFamily="18" charset="0"/>
                        </a:rPr>
                        <m:t>=</m:t>
                      </m:r>
                      <m:nary>
                        <m:naryPr>
                          <m:chr m:val="∑"/>
                          <m:ctrlPr>
                            <a:rPr kumimoji="1" lang="en-US" altLang="zh-CN" sz="1600" i="1">
                              <a:solidFill>
                                <a:schemeClr val="tx1"/>
                              </a:solidFill>
                              <a:latin typeface="Cambria Math" panose="02040503050406030204" pitchFamily="18" charset="0"/>
                            </a:rPr>
                          </m:ctrlPr>
                        </m:naryPr>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=1</m:t>
                          </m:r>
                        </m:sub>
                        <m:sup>
                          <m:r>
                            <a:rPr kumimoji="1" lang="en-US" altLang="zh-CN" sz="1600" i="1">
                              <a:solidFill>
                                <a:schemeClr val="tx1"/>
                              </a:solidFill>
                              <a:latin typeface="Cambria Math" panose="02040503050406030204" pitchFamily="18" charset="0"/>
                            </a:rPr>
                            <m:t>𝑛</m:t>
                          </m:r>
                        </m:sup>
                        <m:e>
                          <m:f>
                            <m:fPr>
                              <m:ctrlPr>
                                <a:rPr kumimoji="1" lang="en-US" altLang="zh-CN" sz="1600" i="1">
                                  <a:solidFill>
                                    <a:schemeClr val="tx1"/>
                                  </a:solidFill>
                                  <a:latin typeface="Cambria Math" panose="02040503050406030204" pitchFamily="18" charset="0"/>
                                  <a:ea typeface="Cambria Math" panose="02040503050406030204" pitchFamily="18" charset="0"/>
                                </a:rPr>
                              </m:ctrlPr>
                            </m:fPr>
                            <m:num>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sSubSup>
                                <m:sSubSupPr>
                                  <m:ctrlPr>
                                    <a:rPr kumimoji="1" lang="en-US" altLang="zh-CN" sz="1600" i="1">
                                      <a:solidFill>
                                        <a:schemeClr val="tx1"/>
                                      </a:solidFill>
                                      <a:latin typeface="Cambria Math" panose="02040503050406030204" pitchFamily="18" charset="0"/>
                                      <a:ea typeface="Cambria Math" panose="02040503050406030204" pitchFamily="18" charset="0"/>
                                    </a:rPr>
                                  </m:ctrlPr>
                                </m:sSubSup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b="0" i="1">
                                      <a:solidFill>
                                        <a:schemeClr val="tx1"/>
                                      </a:solidFill>
                                      <a:latin typeface="Cambria Math" panose="02040503050406030204" pitchFamily="18" charset="0"/>
                                      <a:ea typeface="Cambria Math" panose="02040503050406030204" pitchFamily="18" charset="0"/>
                                    </a:rPr>
                                    <m:t>𝑖</m:t>
                                  </m:r>
                                </m:sub>
                                <m:sup>
                                  <m:r>
                                    <a:rPr kumimoji="1" lang="en-US" altLang="zh-CN" sz="1600" b="0" i="1">
                                      <a:solidFill>
                                        <a:schemeClr val="tx1"/>
                                      </a:solidFill>
                                      <a:latin typeface="Cambria Math" panose="02040503050406030204" pitchFamily="18" charset="0"/>
                                      <a:ea typeface="Cambria Math" panose="02040503050406030204" pitchFamily="18" charset="0"/>
                                    </a:rPr>
                                    <m:t>𝑇</m:t>
                                  </m:r>
                                </m:sup>
                              </m:sSubSup>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e>
                      </m:nary>
                      <m:sSup>
                        <m:sSupPr>
                          <m:ctrlPr>
                            <a:rPr kumimoji="1" lang="en-US" altLang="zh-CN" sz="1600" i="1">
                              <a:solidFill>
                                <a:schemeClr val="tx1"/>
                              </a:solidFill>
                              <a:latin typeface="Cambria Math" panose="02040503050406030204" pitchFamily="18" charset="0"/>
                            </a:rPr>
                          </m:ctrlPr>
                        </m:sSupPr>
                        <m:e>
                          <m:r>
                            <a:rPr kumimoji="1" lang="en-US" altLang="zh-CN" sz="1600" i="1">
                              <a:solidFill>
                                <a:schemeClr val="tx1"/>
                              </a:solidFill>
                              <a:latin typeface="Cambria Math" panose="02040503050406030204" pitchFamily="18" charset="0"/>
                            </a:rPr>
                            <m:t>𝑤</m:t>
                          </m:r>
                        </m:e>
                        <m:sup>
                          <m:r>
                            <a:rPr kumimoji="1" lang="en-US" altLang="zh-CN" sz="1600" i="1">
                              <a:solidFill>
                                <a:schemeClr val="tx1"/>
                              </a:solidFill>
                              <a:latin typeface="Cambria Math" panose="02040503050406030204" pitchFamily="18" charset="0"/>
                            </a:rPr>
                            <m:t>∗</m:t>
                          </m:r>
                        </m:sup>
                      </m:sSup>
                    </m:oMath>
                  </m:oMathPara>
                </a14:m>
                <a:endParaRPr kumimoji="1" lang="en-US" altLang="zh-CN"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kumimoji="1" lang="en-US" altLang="zh-CN" sz="1600" b="0" i="1" smtClean="0">
                          <a:solidFill>
                            <a:schemeClr val="tx1"/>
                          </a:solidFill>
                          <a:latin typeface="Cambria Math" panose="02040503050406030204" pitchFamily="18" charset="0"/>
                        </a:rPr>
                        <m:t>=</m:t>
                      </m:r>
                      <m:nary>
                        <m:naryPr>
                          <m:chr m:val="∑"/>
                          <m:ctrlPr>
                            <a:rPr kumimoji="1" lang="en-US" altLang="zh-CN" sz="1600" i="1">
                              <a:solidFill>
                                <a:schemeClr val="tx1"/>
                              </a:solidFill>
                              <a:latin typeface="Cambria Math" panose="02040503050406030204" pitchFamily="18" charset="0"/>
                            </a:rPr>
                          </m:ctrlPr>
                        </m:naryPr>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=1</m:t>
                          </m:r>
                        </m:sub>
                        <m:sup>
                          <m:r>
                            <a:rPr kumimoji="1" lang="en-US" altLang="zh-CN" sz="1600" i="1">
                              <a:solidFill>
                                <a:schemeClr val="tx1"/>
                              </a:solidFill>
                              <a:latin typeface="Cambria Math" panose="02040503050406030204" pitchFamily="18" charset="0"/>
                            </a:rPr>
                            <m:t>𝑛</m:t>
                          </m:r>
                        </m:sup>
                        <m:e>
                          <m:f>
                            <m:fPr>
                              <m:ctrlPr>
                                <a:rPr kumimoji="1" lang="en-US" altLang="zh-CN" sz="1600" i="1">
                                  <a:solidFill>
                                    <a:schemeClr val="tx1"/>
                                  </a:solidFill>
                                  <a:latin typeface="Cambria Math" panose="02040503050406030204" pitchFamily="18" charset="0"/>
                                  <a:ea typeface="Cambria Math" panose="02040503050406030204" pitchFamily="18" charset="0"/>
                                </a:rPr>
                              </m:ctrlPr>
                            </m:fPr>
                            <m:num>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𝛾</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sSubSup>
                                <m:sSubSupPr>
                                  <m:ctrlPr>
                                    <a:rPr kumimoji="1" lang="en-US" altLang="zh-CN" sz="1600" i="1">
                                      <a:solidFill>
                                        <a:schemeClr val="tx1"/>
                                      </a:solidFill>
                                      <a:latin typeface="Cambria Math" panose="02040503050406030204" pitchFamily="18" charset="0"/>
                                      <a:ea typeface="Cambria Math" panose="02040503050406030204" pitchFamily="18" charset="0"/>
                                    </a:rPr>
                                  </m:ctrlPr>
                                </m:sSubSupPr>
                                <m:e>
                                  <m:r>
                                    <a:rPr kumimoji="1" lang="en-US" altLang="zh-CN" sz="1600" i="1">
                                      <a:solidFill>
                                        <a:schemeClr val="tx1"/>
                                      </a:solidFill>
                                      <a:latin typeface="Cambria Math" panose="02040503050406030204" pitchFamily="18" charset="0"/>
                                      <a:ea typeface="Cambria Math" panose="02040503050406030204" pitchFamily="18" charset="0"/>
                                    </a:rPr>
                                    <m:t>𝛾</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up>
                                  <m:r>
                                    <a:rPr kumimoji="1" lang="en-US" altLang="zh-CN" sz="1600" i="1">
                                      <a:solidFill>
                                        <a:schemeClr val="tx1"/>
                                      </a:solidFill>
                                      <a:latin typeface="Cambria Math" panose="02040503050406030204" pitchFamily="18" charset="0"/>
                                      <a:ea typeface="Cambria Math" panose="02040503050406030204" pitchFamily="18" charset="0"/>
                                    </a:rPr>
                                    <m:t>𝑇</m:t>
                                  </m:r>
                                </m:sup>
                              </m:sSubSup>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e>
                      </m:nary>
                      <m:d>
                        <m:dPr>
                          <m:ctrlPr>
                            <a:rPr kumimoji="1" lang="en-US" altLang="zh-CN" sz="1600" b="0" i="1" smtClean="0">
                              <a:solidFill>
                                <a:schemeClr val="tx1"/>
                              </a:solidFill>
                              <a:latin typeface="Cambria Math" panose="02040503050406030204" pitchFamily="18" charset="0"/>
                              <a:ea typeface="Cambria Math" panose="02040503050406030204" pitchFamily="18" charset="0"/>
                            </a:rPr>
                          </m:ctrlPr>
                        </m:dPr>
                        <m:e>
                          <m:nary>
                            <m:naryPr>
                              <m:chr m:val="∑"/>
                              <m:ctrlPr>
                                <a:rPr kumimoji="1" lang="en-US" altLang="zh-CN" sz="1600" i="1">
                                  <a:solidFill>
                                    <a:schemeClr val="tx1"/>
                                  </a:solidFill>
                                  <a:latin typeface="Cambria Math" panose="02040503050406030204" pitchFamily="18" charset="0"/>
                                  <a:ea typeface="Cambria Math" panose="02040503050406030204" pitchFamily="18" charset="0"/>
                                </a:rPr>
                              </m:ctrlPr>
                            </m:naryPr>
                            <m:sub>
                              <m:r>
                                <a:rPr kumimoji="1" lang="en-US" altLang="zh-CN" sz="1600" b="0" i="1" smtClean="0">
                                  <a:solidFill>
                                    <a:schemeClr val="tx1"/>
                                  </a:solidFill>
                                  <a:latin typeface="Cambria Math" panose="02040503050406030204" pitchFamily="18" charset="0"/>
                                  <a:ea typeface="Cambria Math" panose="02040503050406030204" pitchFamily="18" charset="0"/>
                                </a:rPr>
                                <m:t>𝑗</m:t>
                              </m:r>
                              <m:r>
                                <a:rPr kumimoji="1" lang="en-US" altLang="zh-CN" sz="1600" i="1">
                                  <a:solidFill>
                                    <a:schemeClr val="tx1"/>
                                  </a:solidFill>
                                  <a:latin typeface="Cambria Math" panose="02040503050406030204" pitchFamily="18" charset="0"/>
                                  <a:ea typeface="Cambria Math" panose="02040503050406030204" pitchFamily="18" charset="0"/>
                                </a:rPr>
                                <m:t>=1</m:t>
                              </m:r>
                            </m:sub>
                            <m:sup>
                              <m:r>
                                <a:rPr kumimoji="1" lang="en-US" altLang="zh-CN" sz="1600" i="1">
                                  <a:solidFill>
                                    <a:schemeClr val="tx1"/>
                                  </a:solidFill>
                                  <a:latin typeface="Cambria Math" panose="02040503050406030204" pitchFamily="18" charset="0"/>
                                  <a:ea typeface="Cambria Math" panose="02040503050406030204" pitchFamily="18" charset="0"/>
                                </a:rPr>
                                <m:t>𝑛</m:t>
                              </m:r>
                            </m:sup>
                            <m:e>
                              <m:sSub>
                                <m:sSubPr>
                                  <m:ctrlPr>
                                    <a:rPr kumimoji="1" lang="en-US" altLang="zh-CN" sz="1600" i="1" smtClean="0">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𝑘</m:t>
                                  </m:r>
                                </m:e>
                                <m:sub>
                                  <m:r>
                                    <a:rPr kumimoji="1" lang="en-US" altLang="zh-CN" sz="1600" b="0" i="1" smtClean="0">
                                      <a:solidFill>
                                        <a:schemeClr val="tx1"/>
                                      </a:solidFill>
                                      <a:latin typeface="Cambria Math" panose="02040503050406030204" pitchFamily="18" charset="0"/>
                                      <a:ea typeface="Cambria Math" panose="02040503050406030204" pitchFamily="18" charset="0"/>
                                    </a:rPr>
                                    <m:t>𝑗</m:t>
                                  </m:r>
                                </m:sub>
                              </m:sSub>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b="0" i="1" smtClean="0">
                                      <a:solidFill>
                                        <a:schemeClr val="tx1"/>
                                      </a:solidFill>
                                      <a:latin typeface="Cambria Math" panose="02040503050406030204" pitchFamily="18" charset="0"/>
                                      <a:ea typeface="Cambria Math" panose="02040503050406030204" pitchFamily="18" charset="0"/>
                                    </a:rPr>
                                    <m:t>𝑗</m:t>
                                  </m:r>
                                </m:sub>
                              </m:sSub>
                            </m:e>
                          </m:nary>
                        </m:e>
                      </m:d>
                      <m:r>
                        <a:rPr kumimoji="1" lang="en-US" altLang="zh-CN" sz="1600" b="0" i="0" smtClean="0">
                          <a:solidFill>
                            <a:schemeClr val="tx1"/>
                          </a:solidFill>
                          <a:latin typeface="Cambria Math" panose="02040503050406030204" pitchFamily="18" charset="0"/>
                          <a:ea typeface="Cambria Math" panose="02040503050406030204" pitchFamily="18" charset="0"/>
                        </a:rPr>
                        <m:t>=</m:t>
                      </m:r>
                      <m:nary>
                        <m:naryPr>
                          <m:chr m:val="∑"/>
                          <m:ctrlPr>
                            <a:rPr kumimoji="1" lang="en-US" altLang="zh-CN" sz="1600" i="1">
                              <a:solidFill>
                                <a:schemeClr val="tx1"/>
                              </a:solidFill>
                              <a:latin typeface="Cambria Math" panose="02040503050406030204" pitchFamily="18" charset="0"/>
                            </a:rPr>
                          </m:ctrlPr>
                        </m:naryPr>
                        <m:sub>
                          <m:r>
                            <a:rPr kumimoji="1" lang="en-US" altLang="zh-CN" sz="1600" i="1">
                              <a:solidFill>
                                <a:schemeClr val="tx1"/>
                              </a:solidFill>
                              <a:latin typeface="Cambria Math" panose="02040503050406030204" pitchFamily="18" charset="0"/>
                            </a:rPr>
                            <m:t>𝑖</m:t>
                          </m:r>
                          <m:r>
                            <a:rPr kumimoji="1" lang="en-US" altLang="zh-CN" sz="1600" i="1">
                              <a:solidFill>
                                <a:schemeClr val="tx1"/>
                              </a:solidFill>
                              <a:latin typeface="Cambria Math" panose="02040503050406030204" pitchFamily="18" charset="0"/>
                            </a:rPr>
                            <m:t>=1</m:t>
                          </m:r>
                        </m:sub>
                        <m:sup>
                          <m:r>
                            <a:rPr kumimoji="1" lang="en-US" altLang="zh-CN" sz="1600" i="1">
                              <a:solidFill>
                                <a:schemeClr val="tx1"/>
                              </a:solidFill>
                              <a:latin typeface="Cambria Math" panose="02040503050406030204" pitchFamily="18" charset="0"/>
                            </a:rPr>
                            <m:t>𝑛</m:t>
                          </m:r>
                        </m:sup>
                        <m:e>
                          <m:f>
                            <m:fPr>
                              <m:ctrlPr>
                                <a:rPr kumimoji="1" lang="en-US" altLang="zh-CN" sz="1600" i="1">
                                  <a:solidFill>
                                    <a:schemeClr val="tx1"/>
                                  </a:solidFill>
                                  <a:latin typeface="Cambria Math" panose="02040503050406030204" pitchFamily="18" charset="0"/>
                                  <a:ea typeface="Cambria Math" panose="02040503050406030204" pitchFamily="18" charset="0"/>
                                </a:rPr>
                              </m:ctrlPr>
                            </m:fPr>
                            <m:num>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𝑘</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e>
                      </m:nary>
                    </m:oMath>
                  </m:oMathPara>
                </a14:m>
                <a:endParaRPr kumimoji="1" lang="en-US" altLang="zh-CN" sz="1600" dirty="0">
                  <a:solidFill>
                    <a:schemeClr val="tx1"/>
                  </a:solidFill>
                </a:endParaRPr>
              </a:p>
              <a:p>
                <a:pPr marL="0" indent="0">
                  <a:buNone/>
                </a:pPr>
                <a:endParaRPr kumimoji="1" lang="en-US" altLang="zh-CN" sz="1600" dirty="0">
                  <a:solidFill>
                    <a:schemeClr val="tx1"/>
                  </a:solidFill>
                </a:endParaRPr>
              </a:p>
              <a:p>
                <a:pPr marL="0" indent="0">
                  <a:buNone/>
                </a:pPr>
                <a:endParaRPr kumimoji="1" lang="zh-CN" altLang="en-US" sz="1600" dirty="0">
                  <a:solidFill>
                    <a:schemeClr val="tx1"/>
                  </a:solidFill>
                </a:endParaRPr>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473364" y="1409350"/>
                <a:ext cx="8301181" cy="4928534"/>
              </a:xfrm>
              <a:blipFill>
                <a:blip r:embed="rId2"/>
                <a:stretch>
                  <a:fillRect l="-441"/>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7.1.3 </a:t>
            </a:r>
            <a:r>
              <a:rPr lang="en-US" altLang="zh-CN" sz="3600" dirty="0">
                <a:solidFill>
                  <a:schemeClr val="bg1"/>
                </a:solidFill>
                <a:latin typeface="黑体"/>
                <a:ea typeface="黑体"/>
                <a:cs typeface="黑体"/>
              </a:rPr>
              <a:t>L</a:t>
            </a:r>
            <a:r>
              <a:rPr lang="en-US" altLang="zh-CN" sz="3600" baseline="30000" dirty="0">
                <a:solidFill>
                  <a:schemeClr val="bg1"/>
                </a:solidFill>
                <a:latin typeface="黑体"/>
                <a:ea typeface="黑体"/>
                <a:cs typeface="黑体"/>
              </a:rPr>
              <a:t>2</a:t>
            </a:r>
            <a:r>
              <a:rPr lang="zh-CN" altLang="en-US" sz="3600" dirty="0">
                <a:solidFill>
                  <a:schemeClr val="bg1"/>
                </a:solidFill>
                <a:latin typeface="黑体"/>
                <a:ea typeface="黑体"/>
                <a:cs typeface="黑体"/>
              </a:rPr>
              <a:t>参数正则化</a:t>
            </a:r>
            <a:r>
              <a:rPr lang="en-US" altLang="zh-CN" sz="3600" dirty="0">
                <a:solidFill>
                  <a:schemeClr val="bg1"/>
                </a:solidFill>
                <a:latin typeface="黑体"/>
                <a:ea typeface="黑体"/>
                <a:cs typeface="黑体"/>
              </a:rPr>
              <a:t>-3</a:t>
            </a:r>
            <a:endParaRPr lang="ja-JP" altLang="en-US" sz="3600" dirty="0">
              <a:solidFill>
                <a:schemeClr val="bg1"/>
              </a:solidFill>
              <a:latin typeface="黑体"/>
              <a:ea typeface="黑体"/>
              <a:cs typeface="黑体"/>
            </a:endParaRPr>
          </a:p>
        </p:txBody>
      </p:sp>
    </p:spTree>
    <p:extLst>
      <p:ext uri="{BB962C8B-B14F-4D97-AF65-F5344CB8AC3E}">
        <p14:creationId xmlns:p14="http://schemas.microsoft.com/office/powerpoint/2010/main" val="42434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473364" y="1409350"/>
                <a:ext cx="8301181" cy="492853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limUpp>
                        <m:limUppPr>
                          <m:ctrlPr>
                            <a:rPr kumimoji="1" lang="en-US" altLang="zh-CN" sz="1600" i="1" smtClean="0">
                              <a:solidFill>
                                <a:schemeClr val="tx1"/>
                              </a:solidFill>
                              <a:latin typeface="Cambria Math" panose="02040503050406030204" pitchFamily="18" charset="0"/>
                            </a:rPr>
                          </m:ctrlPr>
                        </m:limUppPr>
                        <m:e>
                          <m:sSub>
                            <m:sSubPr>
                              <m:ctrlPr>
                                <a:rPr kumimoji="1" lang="en-US" altLang="zh-CN" sz="1600" b="0" i="1" smtClean="0">
                                  <a:solidFill>
                                    <a:schemeClr val="tx1"/>
                                  </a:solidFill>
                                  <a:latin typeface="Cambria Math" panose="02040503050406030204" pitchFamily="18" charset="0"/>
                                </a:rPr>
                              </m:ctrlPr>
                            </m:sSubPr>
                            <m:e>
                              <m:r>
                                <a:rPr kumimoji="1" lang="en-US" altLang="zh-CN" sz="1600" b="0" i="1">
                                  <a:solidFill>
                                    <a:schemeClr val="tx1"/>
                                  </a:solidFill>
                                  <a:latin typeface="Cambria Math" panose="02040503050406030204" pitchFamily="18" charset="0"/>
                                </a:rPr>
                                <m:t>𝑤</m:t>
                              </m:r>
                            </m:e>
                            <m:sub>
                              <m:r>
                                <a:rPr kumimoji="1" lang="en-US" altLang="zh-CN" sz="1600" b="0" i="1" smtClean="0">
                                  <a:solidFill>
                                    <a:schemeClr val="tx1"/>
                                  </a:solidFill>
                                  <a:latin typeface="Cambria Math" panose="02040503050406030204" pitchFamily="18" charset="0"/>
                                </a:rPr>
                                <m:t>𝑖</m:t>
                              </m:r>
                            </m:sub>
                          </m:sSub>
                        </m:e>
                        <m:lim>
                          <m:r>
                            <a:rPr kumimoji="1" lang="en-US" altLang="zh-CN" sz="1600" i="1">
                              <a:solidFill>
                                <a:schemeClr val="tx1"/>
                              </a:solidFill>
                              <a:latin typeface="Cambria Math" panose="02040503050406030204" pitchFamily="18" charset="0"/>
                            </a:rPr>
                            <m:t>~</m:t>
                          </m:r>
                        </m:lim>
                      </m:limUpp>
                      <m:r>
                        <a:rPr kumimoji="1" lang="en-US" altLang="zh-CN" sz="1600" b="0" i="0" smtClean="0">
                          <a:solidFill>
                            <a:schemeClr val="tx1"/>
                          </a:solidFill>
                          <a:latin typeface="Cambria Math" panose="02040503050406030204" pitchFamily="18" charset="0"/>
                          <a:ea typeface="Cambria Math" panose="02040503050406030204" pitchFamily="18" charset="0"/>
                        </a:rPr>
                        <m:t>=</m:t>
                      </m:r>
                      <m:f>
                        <m:fPr>
                          <m:ctrlPr>
                            <a:rPr kumimoji="1" lang="en-US" altLang="zh-CN" sz="1600" i="1">
                              <a:solidFill>
                                <a:schemeClr val="tx1"/>
                              </a:solidFill>
                              <a:latin typeface="Cambria Math" panose="02040503050406030204" pitchFamily="18" charset="0"/>
                              <a:ea typeface="Cambria Math" panose="02040503050406030204" pitchFamily="18" charset="0"/>
                            </a:rPr>
                          </m:ctrlPr>
                        </m:fPr>
                        <m:num>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𝑘</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b="1" i="1">
                              <a:solidFill>
                                <a:schemeClr val="tx1"/>
                              </a:solidFill>
                              <a:latin typeface="Cambria Math" panose="02040503050406030204" pitchFamily="18" charset="0"/>
                              <a:ea typeface="Cambria Math" panose="02040503050406030204" pitchFamily="18" charset="0"/>
                            </a:rPr>
                            <m:t>𝜸</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r>
                        <a:rPr kumimoji="1" lang="en-US" altLang="zh-CN" sz="1600" b="0" i="1" smtClean="0">
                          <a:solidFill>
                            <a:schemeClr val="tx1"/>
                          </a:solidFill>
                          <a:latin typeface="Cambria Math" panose="02040503050406030204" pitchFamily="18" charset="0"/>
                          <a:ea typeface="Cambria Math" panose="02040503050406030204" pitchFamily="18" charset="0"/>
                        </a:rPr>
                        <m:t>=</m:t>
                      </m:r>
                      <m:f>
                        <m:fPr>
                          <m:ctrlPr>
                            <a:rPr kumimoji="1" lang="en-US" altLang="zh-CN" sz="1600" i="1">
                              <a:solidFill>
                                <a:schemeClr val="tx1"/>
                              </a:solidFill>
                              <a:latin typeface="Cambria Math" panose="02040503050406030204" pitchFamily="18" charset="0"/>
                              <a:ea typeface="Cambria Math" panose="02040503050406030204" pitchFamily="18" charset="0"/>
                            </a:rPr>
                          </m:ctrlPr>
                        </m:fPr>
                        <m:num>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num>
                        <m:den>
                          <m:sSub>
                            <m:sSubPr>
                              <m:ctrlPr>
                                <a:rPr kumimoji="1" lang="en-US" altLang="zh-CN" sz="1600" i="1">
                                  <a:solidFill>
                                    <a:schemeClr val="tx1"/>
                                  </a:solidFill>
                                  <a:latin typeface="Cambria Math" panose="02040503050406030204" pitchFamily="18" charset="0"/>
                                  <a:ea typeface="Cambria Math" panose="02040503050406030204" pitchFamily="18" charset="0"/>
                                </a:rPr>
                              </m:ctrlPr>
                            </m:sSubPr>
                            <m:e>
                              <m:r>
                                <a:rPr kumimoji="1" lang="en-US" altLang="zh-CN" sz="1600" i="1">
                                  <a:solidFill>
                                    <a:schemeClr val="tx1"/>
                                  </a:solidFill>
                                  <a:latin typeface="Cambria Math" panose="02040503050406030204" pitchFamily="18" charset="0"/>
                                  <a:ea typeface="Cambria Math" panose="02040503050406030204" pitchFamily="18" charset="0"/>
                                </a:rPr>
                                <m:t>𝜆</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Sub>
                          <m:r>
                            <a:rPr kumimoji="1" lang="en-US" altLang="zh-CN" sz="1600" i="1">
                              <a:solidFill>
                                <a:schemeClr val="tx1"/>
                              </a:solidFill>
                              <a:latin typeface="Cambria Math" panose="02040503050406030204" pitchFamily="18" charset="0"/>
                              <a:ea typeface="Cambria Math" panose="02040503050406030204" pitchFamily="18" charset="0"/>
                            </a:rPr>
                            <m:t>+</m:t>
                          </m:r>
                          <m:r>
                            <a:rPr kumimoji="1" lang="en-US" altLang="zh-CN" sz="1600" i="1">
                              <a:solidFill>
                                <a:schemeClr val="tx1"/>
                              </a:solidFill>
                              <a:latin typeface="Cambria Math" panose="02040503050406030204" pitchFamily="18" charset="0"/>
                              <a:ea typeface="Cambria Math" panose="02040503050406030204" pitchFamily="18" charset="0"/>
                            </a:rPr>
                            <m:t>𝛼</m:t>
                          </m:r>
                        </m:den>
                      </m:f>
                      <m:sSubSup>
                        <m:sSubSupPr>
                          <m:ctrlPr>
                            <a:rPr kumimoji="1" lang="en-US" altLang="zh-CN" sz="1600" i="1">
                              <a:solidFill>
                                <a:schemeClr val="tx1"/>
                              </a:solidFill>
                              <a:latin typeface="Cambria Math" panose="02040503050406030204" pitchFamily="18" charset="0"/>
                              <a:ea typeface="Cambria Math" panose="02040503050406030204" pitchFamily="18" charset="0"/>
                            </a:rPr>
                          </m:ctrlPr>
                        </m:sSubSupPr>
                        <m:e>
                          <m:r>
                            <a:rPr kumimoji="1" lang="en-US" altLang="zh-CN" sz="1600" i="1">
                              <a:solidFill>
                                <a:schemeClr val="tx1"/>
                              </a:solidFill>
                              <a:latin typeface="Cambria Math" panose="02040503050406030204" pitchFamily="18" charset="0"/>
                              <a:ea typeface="Cambria Math" panose="02040503050406030204" pitchFamily="18" charset="0"/>
                            </a:rPr>
                            <m:t>𝑤</m:t>
                          </m:r>
                        </m:e>
                        <m:sub>
                          <m:r>
                            <a:rPr kumimoji="1" lang="en-US" altLang="zh-CN" sz="1600" i="1">
                              <a:solidFill>
                                <a:schemeClr val="tx1"/>
                              </a:solidFill>
                              <a:latin typeface="Cambria Math" panose="02040503050406030204" pitchFamily="18" charset="0"/>
                              <a:ea typeface="Cambria Math" panose="02040503050406030204" pitchFamily="18" charset="0"/>
                            </a:rPr>
                            <m:t>𝑖</m:t>
                          </m:r>
                        </m:sub>
                        <m:sup>
                          <m:r>
                            <a:rPr kumimoji="1" lang="en-US" altLang="zh-CN" sz="1600" i="1">
                              <a:solidFill>
                                <a:schemeClr val="tx1"/>
                              </a:solidFill>
                              <a:latin typeface="Cambria Math" panose="02040503050406030204" pitchFamily="18" charset="0"/>
                              <a:ea typeface="Cambria Math" panose="02040503050406030204" pitchFamily="18" charset="0"/>
                            </a:rPr>
                            <m:t>∗</m:t>
                          </m:r>
                        </m:sup>
                      </m:sSubSup>
                    </m:oMath>
                  </m:oMathPara>
                </a14:m>
                <a:endParaRPr kumimoji="1" lang="en-US" altLang="zh-CN" sz="1600" dirty="0">
                  <a:solidFill>
                    <a:schemeClr val="tx1"/>
                  </a:solidFill>
                </a:endParaRPr>
              </a:p>
              <a:p>
                <a:pPr marL="0" indent="0">
                  <a:buNone/>
                </a:pPr>
                <a:r>
                  <a:rPr kumimoji="1" lang="zh-CN" altLang="en-US" sz="1600" dirty="0">
                    <a:solidFill>
                      <a:schemeClr val="tx1"/>
                    </a:solidFill>
                  </a:rPr>
                  <a:t>权重衰减的效果是沿着由</a:t>
                </a:r>
                <a:r>
                  <a:rPr kumimoji="1" lang="en-US" altLang="zh-CN" sz="1600" dirty="0">
                    <a:solidFill>
                      <a:schemeClr val="tx1"/>
                    </a:solidFill>
                  </a:rPr>
                  <a:t>H</a:t>
                </a:r>
                <a:r>
                  <a:rPr kumimoji="1" lang="zh-CN" altLang="en-US" sz="1600" dirty="0">
                    <a:solidFill>
                      <a:schemeClr val="tx1"/>
                    </a:solidFill>
                  </a:rPr>
                  <a:t>的特征向量所定义的轴缩放</a:t>
                </a:r>
                <a:r>
                  <a:rPr kumimoji="1" lang="en-US" altLang="zh-CN" sz="1600" dirty="0">
                    <a:solidFill>
                      <a:schemeClr val="tx1"/>
                    </a:solidFill>
                  </a:rPr>
                  <a:t>w*</a:t>
                </a:r>
              </a:p>
              <a:p>
                <a:pPr marL="0" indent="0">
                  <a:buNone/>
                </a:pPr>
                <a:endParaRPr kumimoji="1" lang="en-US" altLang="zh-CN" sz="1600" dirty="0">
                  <a:solidFill>
                    <a:schemeClr val="tx1"/>
                  </a:solidFill>
                </a:endParaRPr>
              </a:p>
              <a:p>
                <a:pPr marL="0" indent="0">
                  <a:buNone/>
                </a:pPr>
                <a:endParaRPr kumimoji="1" lang="zh-CN" altLang="en-US" sz="1600" dirty="0">
                  <a:solidFill>
                    <a:schemeClr val="tx1"/>
                  </a:solidFill>
                </a:endParaRPr>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473364" y="1409350"/>
                <a:ext cx="8301181" cy="4928534"/>
              </a:xfrm>
              <a:blipFill>
                <a:blip r:embed="rId2"/>
                <a:stretch>
                  <a:fillRect l="-441"/>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7.1.3 </a:t>
            </a:r>
            <a:r>
              <a:rPr lang="en-US" altLang="zh-CN" sz="3600" dirty="0">
                <a:solidFill>
                  <a:schemeClr val="bg1"/>
                </a:solidFill>
                <a:latin typeface="黑体"/>
                <a:ea typeface="黑体"/>
                <a:cs typeface="黑体"/>
              </a:rPr>
              <a:t>L</a:t>
            </a:r>
            <a:r>
              <a:rPr lang="en-US" altLang="zh-CN" sz="3600" baseline="30000" dirty="0">
                <a:solidFill>
                  <a:schemeClr val="bg1"/>
                </a:solidFill>
                <a:latin typeface="黑体"/>
                <a:ea typeface="黑体"/>
                <a:cs typeface="黑体"/>
              </a:rPr>
              <a:t>2</a:t>
            </a:r>
            <a:r>
              <a:rPr lang="zh-CN" altLang="en-US" sz="3600" dirty="0">
                <a:solidFill>
                  <a:schemeClr val="bg1"/>
                </a:solidFill>
                <a:latin typeface="黑体"/>
                <a:ea typeface="黑体"/>
                <a:cs typeface="黑体"/>
              </a:rPr>
              <a:t>参数正则化</a:t>
            </a:r>
            <a:r>
              <a:rPr lang="en-US" altLang="zh-CN" sz="3600" dirty="0">
                <a:solidFill>
                  <a:schemeClr val="bg1"/>
                </a:solidFill>
                <a:latin typeface="黑体"/>
                <a:ea typeface="黑体"/>
                <a:cs typeface="黑体"/>
              </a:rPr>
              <a:t>-3</a:t>
            </a:r>
            <a:endParaRPr lang="ja-JP" altLang="en-US" sz="3600" dirty="0">
              <a:solidFill>
                <a:schemeClr val="bg1"/>
              </a:solidFill>
              <a:latin typeface="黑体"/>
              <a:ea typeface="黑体"/>
              <a:cs typeface="黑体"/>
            </a:endParaRPr>
          </a:p>
        </p:txBody>
      </p:sp>
      <p:pic>
        <p:nvPicPr>
          <p:cNvPr id="2" name="图片 1">
            <a:extLst>
              <a:ext uri="{FF2B5EF4-FFF2-40B4-BE49-F238E27FC236}">
                <a16:creationId xmlns:a16="http://schemas.microsoft.com/office/drawing/2014/main" id="{7C5D619B-F062-4F46-B499-3405AA6B2426}"/>
              </a:ext>
            </a:extLst>
          </p:cNvPr>
          <p:cNvPicPr>
            <a:picLocks noChangeAspect="1"/>
          </p:cNvPicPr>
          <p:nvPr/>
        </p:nvPicPr>
        <p:blipFill>
          <a:blip r:embed="rId3"/>
          <a:stretch>
            <a:fillRect/>
          </a:stretch>
        </p:blipFill>
        <p:spPr>
          <a:xfrm>
            <a:off x="1417670" y="2871962"/>
            <a:ext cx="5200000" cy="2790476"/>
          </a:xfrm>
          <a:prstGeom prst="rect">
            <a:avLst/>
          </a:prstGeom>
        </p:spPr>
      </p:pic>
    </p:spTree>
    <p:extLst>
      <p:ext uri="{BB962C8B-B14F-4D97-AF65-F5344CB8AC3E}">
        <p14:creationId xmlns:p14="http://schemas.microsoft.com/office/powerpoint/2010/main" val="78829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73364" y="1409350"/>
                <a:ext cx="8301181" cy="492853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zh-CN" sz="1800" b="0" i="1" smtClean="0">
                          <a:solidFill>
                            <a:schemeClr val="tx1"/>
                          </a:solidFill>
                          <a:latin typeface="Cambria Math" panose="02040503050406030204" pitchFamily="18" charset="0"/>
                        </a:rPr>
                        <m:t>𝐿</m:t>
                      </m:r>
                      <m:d>
                        <m:dPr>
                          <m:ctrlPr>
                            <a:rPr kumimoji="1" lang="en-US" altLang="zh-CN" sz="1800" b="0" i="1" smtClean="0">
                              <a:solidFill>
                                <a:schemeClr val="tx1"/>
                              </a:solidFill>
                              <a:latin typeface="Cambria Math" panose="02040503050406030204" pitchFamily="18" charset="0"/>
                            </a:rPr>
                          </m:ctrlPr>
                        </m:dPr>
                        <m:e>
                          <m:r>
                            <a:rPr kumimoji="1" lang="en-US" altLang="zh-CN" sz="1800" b="1" i="1" smtClean="0">
                              <a:solidFill>
                                <a:schemeClr val="tx1"/>
                              </a:solidFill>
                              <a:latin typeface="Cambria Math" panose="02040503050406030204" pitchFamily="18" charset="0"/>
                            </a:rPr>
                            <m:t>𝒘</m:t>
                          </m:r>
                          <m:r>
                            <a:rPr kumimoji="1" lang="en-US" altLang="zh-CN" sz="1800" b="0" i="1" smtClean="0">
                              <a:solidFill>
                                <a:schemeClr val="tx1"/>
                              </a:solidFill>
                              <a:latin typeface="Cambria Math" panose="02040503050406030204" pitchFamily="18" charset="0"/>
                            </a:rPr>
                            <m:t>,</m:t>
                          </m:r>
                          <m:r>
                            <a:rPr kumimoji="1" lang="en-US" altLang="zh-CN" sz="1800" b="0" i="1" smtClean="0">
                              <a:solidFill>
                                <a:schemeClr val="tx1"/>
                              </a:solidFill>
                              <a:latin typeface="Cambria Math" panose="02040503050406030204" pitchFamily="18" charset="0"/>
                            </a:rPr>
                            <m:t>𝑏</m:t>
                          </m:r>
                        </m:e>
                      </m:d>
                      <m:r>
                        <a:rPr kumimoji="1" lang="en-US" altLang="zh-CN" sz="1800" b="0" i="1" smtClean="0">
                          <a:solidFill>
                            <a:schemeClr val="tx1"/>
                          </a:solidFill>
                          <a:latin typeface="Cambria Math" panose="02040503050406030204" pitchFamily="18" charset="0"/>
                        </a:rPr>
                        <m:t>=</m:t>
                      </m:r>
                      <m:f>
                        <m:fPr>
                          <m:ctrlPr>
                            <a:rPr kumimoji="1" lang="en-US" altLang="zh-CN" sz="1800" b="0" i="1" smtClean="0">
                              <a:solidFill>
                                <a:schemeClr val="tx1"/>
                              </a:solidFill>
                              <a:latin typeface="Cambria Math" panose="02040503050406030204" pitchFamily="18" charset="0"/>
                            </a:rPr>
                          </m:ctrlPr>
                        </m:fPr>
                        <m:num>
                          <m:r>
                            <a:rPr kumimoji="1" lang="en-US" altLang="zh-CN" sz="1800" b="0" i="1" smtClean="0">
                              <a:solidFill>
                                <a:schemeClr val="tx1"/>
                              </a:solidFill>
                              <a:latin typeface="Cambria Math" panose="02040503050406030204" pitchFamily="18" charset="0"/>
                            </a:rPr>
                            <m:t>1</m:t>
                          </m:r>
                        </m:num>
                        <m:den>
                          <m:r>
                            <a:rPr kumimoji="1" lang="en-US" altLang="zh-CN" sz="1800" b="0" i="1" smtClean="0">
                              <a:solidFill>
                                <a:schemeClr val="tx1"/>
                              </a:solidFill>
                              <a:latin typeface="Cambria Math" panose="02040503050406030204" pitchFamily="18" charset="0"/>
                            </a:rPr>
                            <m:t>𝑛</m:t>
                          </m:r>
                        </m:den>
                      </m:f>
                      <m:nary>
                        <m:naryPr>
                          <m:chr m:val="∑"/>
                          <m:ctrlPr>
                            <a:rPr kumimoji="1" lang="en-US" altLang="zh-CN" sz="1800" b="0" i="1" smtClean="0">
                              <a:solidFill>
                                <a:schemeClr val="tx1"/>
                              </a:solidFill>
                              <a:latin typeface="Cambria Math" panose="02040503050406030204" pitchFamily="18" charset="0"/>
                            </a:rPr>
                          </m:ctrlPr>
                        </m:naryPr>
                        <m:sub>
                          <m:r>
                            <a:rPr kumimoji="1" lang="en-US" altLang="zh-CN" sz="1800" b="0" i="1" smtClean="0">
                              <a:solidFill>
                                <a:schemeClr val="tx1"/>
                              </a:solidFill>
                              <a:latin typeface="Cambria Math" panose="02040503050406030204" pitchFamily="18" charset="0"/>
                            </a:rPr>
                            <m:t>𝑖</m:t>
                          </m:r>
                          <m:r>
                            <a:rPr kumimoji="1" lang="en-US" altLang="zh-CN" sz="1800" b="0" i="1" smtClean="0">
                              <a:solidFill>
                                <a:schemeClr val="tx1"/>
                              </a:solidFill>
                              <a:latin typeface="Cambria Math" panose="02040503050406030204" pitchFamily="18" charset="0"/>
                            </a:rPr>
                            <m:t>=1</m:t>
                          </m:r>
                        </m:sub>
                        <m:sup>
                          <m:r>
                            <a:rPr kumimoji="1" lang="en-US" altLang="zh-CN" sz="1800" b="0" i="1" smtClean="0">
                              <a:solidFill>
                                <a:schemeClr val="tx1"/>
                              </a:solidFill>
                              <a:latin typeface="Cambria Math" panose="02040503050406030204" pitchFamily="18" charset="0"/>
                            </a:rPr>
                            <m:t>𝑛</m:t>
                          </m:r>
                        </m:sup>
                        <m:e>
                          <m:f>
                            <m:fPr>
                              <m:ctrlPr>
                                <a:rPr kumimoji="1" lang="en-US" altLang="zh-CN" sz="1800" b="0" i="1" smtClean="0">
                                  <a:solidFill>
                                    <a:schemeClr val="tx1"/>
                                  </a:solidFill>
                                  <a:latin typeface="Cambria Math" panose="02040503050406030204" pitchFamily="18" charset="0"/>
                                </a:rPr>
                              </m:ctrlPr>
                            </m:fPr>
                            <m:num>
                              <m:r>
                                <a:rPr kumimoji="1" lang="en-US" altLang="zh-CN" sz="1800" b="0" i="1" smtClean="0">
                                  <a:solidFill>
                                    <a:schemeClr val="tx1"/>
                                  </a:solidFill>
                                  <a:latin typeface="Cambria Math" panose="02040503050406030204" pitchFamily="18" charset="0"/>
                                </a:rPr>
                                <m:t>1</m:t>
                              </m:r>
                            </m:num>
                            <m:den>
                              <m:r>
                                <a:rPr kumimoji="1" lang="en-US" altLang="zh-CN" sz="1800" b="0" i="1" smtClean="0">
                                  <a:solidFill>
                                    <a:schemeClr val="tx1"/>
                                  </a:solidFill>
                                  <a:latin typeface="Cambria Math" panose="02040503050406030204" pitchFamily="18" charset="0"/>
                                </a:rPr>
                                <m:t>2</m:t>
                              </m:r>
                            </m:den>
                          </m:f>
                          <m:sSup>
                            <m:sSupPr>
                              <m:ctrlPr>
                                <a:rPr kumimoji="1" lang="en-US" altLang="zh-CN" sz="1800" b="0" i="1" smtClean="0">
                                  <a:solidFill>
                                    <a:schemeClr val="tx1"/>
                                  </a:solidFill>
                                  <a:latin typeface="Cambria Math" panose="02040503050406030204" pitchFamily="18" charset="0"/>
                                </a:rPr>
                              </m:ctrlPr>
                            </m:sSupPr>
                            <m:e>
                              <m:d>
                                <m:dPr>
                                  <m:ctrlPr>
                                    <a:rPr kumimoji="1" lang="en-US" altLang="zh-CN" sz="1800" b="0" i="1" smtClean="0">
                                      <a:solidFill>
                                        <a:schemeClr val="tx1"/>
                                      </a:solidFill>
                                      <a:latin typeface="Cambria Math" panose="02040503050406030204" pitchFamily="18" charset="0"/>
                                    </a:rPr>
                                  </m:ctrlPr>
                                </m:dPr>
                                <m:e>
                                  <m:sSup>
                                    <m:sSupPr>
                                      <m:ctrlPr>
                                        <a:rPr kumimoji="1" lang="en-US" altLang="zh-CN" sz="1800" b="0" i="1" smtClean="0">
                                          <a:solidFill>
                                            <a:schemeClr val="tx1"/>
                                          </a:solidFill>
                                          <a:latin typeface="Cambria Math" panose="02040503050406030204" pitchFamily="18" charset="0"/>
                                        </a:rPr>
                                      </m:ctrlPr>
                                    </m:sSupPr>
                                    <m:e>
                                      <m:r>
                                        <a:rPr kumimoji="1" lang="en-US" altLang="zh-CN" sz="1800" b="1" i="1" smtClean="0">
                                          <a:solidFill>
                                            <a:schemeClr val="tx1"/>
                                          </a:solidFill>
                                          <a:latin typeface="Cambria Math" panose="02040503050406030204" pitchFamily="18" charset="0"/>
                                        </a:rPr>
                                        <m:t>𝒘</m:t>
                                      </m:r>
                                    </m:e>
                                    <m:sup>
                                      <m:r>
                                        <a:rPr kumimoji="1" lang="en-US" altLang="zh-CN" sz="1800" b="0" i="1" smtClean="0">
                                          <a:solidFill>
                                            <a:schemeClr val="tx1"/>
                                          </a:solidFill>
                                          <a:latin typeface="Cambria Math" panose="02040503050406030204" pitchFamily="18" charset="0"/>
                                        </a:rPr>
                                        <m:t>𝑇</m:t>
                                      </m:r>
                                    </m:sup>
                                  </m:sSup>
                                  <m:sSup>
                                    <m:sSupPr>
                                      <m:ctrlPr>
                                        <a:rPr kumimoji="1" lang="en-US" altLang="zh-CN" sz="1800" i="1" smtClean="0">
                                          <a:solidFill>
                                            <a:schemeClr val="tx1"/>
                                          </a:solidFill>
                                          <a:latin typeface="Cambria Math" panose="02040503050406030204" pitchFamily="18" charset="0"/>
                                        </a:rPr>
                                      </m:ctrlPr>
                                    </m:sSupPr>
                                    <m:e>
                                      <m:r>
                                        <a:rPr kumimoji="1" lang="en-US" altLang="zh-CN" sz="1800" b="1" i="1" smtClean="0">
                                          <a:solidFill>
                                            <a:schemeClr val="tx1"/>
                                          </a:solidFill>
                                          <a:latin typeface="Cambria Math" panose="02040503050406030204" pitchFamily="18" charset="0"/>
                                        </a:rPr>
                                        <m:t>𝒙</m:t>
                                      </m:r>
                                    </m:e>
                                    <m:sup>
                                      <m:d>
                                        <m:dPr>
                                          <m:ctrlPr>
                                            <a:rPr kumimoji="1" lang="en-US" altLang="zh-CN" sz="1800" i="1" smtClean="0">
                                              <a:solidFill>
                                                <a:schemeClr val="tx1"/>
                                              </a:solidFill>
                                              <a:latin typeface="Cambria Math" panose="02040503050406030204" pitchFamily="18" charset="0"/>
                                            </a:rPr>
                                          </m:ctrlPr>
                                        </m:dPr>
                                        <m:e>
                                          <m:r>
                                            <a:rPr kumimoji="1" lang="en-US" altLang="zh-CN" sz="1800" b="0" i="1" smtClean="0">
                                              <a:solidFill>
                                                <a:schemeClr val="tx1"/>
                                              </a:solidFill>
                                              <a:latin typeface="Cambria Math" panose="02040503050406030204" pitchFamily="18" charset="0"/>
                                            </a:rPr>
                                            <m:t>𝑖</m:t>
                                          </m:r>
                                        </m:e>
                                      </m:d>
                                    </m:sup>
                                  </m:sSup>
                                  <m:r>
                                    <a:rPr kumimoji="1" lang="en-US" altLang="zh-CN" sz="1800" b="0" i="1" smtClean="0">
                                      <a:solidFill>
                                        <a:schemeClr val="tx1"/>
                                      </a:solidFill>
                                      <a:latin typeface="Cambria Math" panose="02040503050406030204" pitchFamily="18" charset="0"/>
                                    </a:rPr>
                                    <m:t>+</m:t>
                                  </m:r>
                                  <m:r>
                                    <a:rPr kumimoji="1" lang="en-US" altLang="zh-CN" sz="1800" b="0" i="1" smtClean="0">
                                      <a:solidFill>
                                        <a:schemeClr val="tx1"/>
                                      </a:solidFill>
                                      <a:latin typeface="Cambria Math" panose="02040503050406030204" pitchFamily="18" charset="0"/>
                                    </a:rPr>
                                    <m:t>𝑏</m:t>
                                  </m:r>
                                  <m:r>
                                    <a:rPr kumimoji="1" lang="en-US" altLang="zh-CN" sz="1800" b="0" i="1" smtClean="0">
                                      <a:solidFill>
                                        <a:schemeClr val="tx1"/>
                                      </a:solidFill>
                                      <a:latin typeface="Cambria Math" panose="02040503050406030204" pitchFamily="18" charset="0"/>
                                    </a:rPr>
                                    <m:t>−</m:t>
                                  </m:r>
                                  <m:sSup>
                                    <m:sSupPr>
                                      <m:ctrlPr>
                                        <a:rPr kumimoji="1" lang="en-US" altLang="zh-CN" sz="1800" b="0" i="1" smtClean="0">
                                          <a:solidFill>
                                            <a:schemeClr val="tx1"/>
                                          </a:solidFill>
                                          <a:latin typeface="Cambria Math" panose="02040503050406030204" pitchFamily="18" charset="0"/>
                                        </a:rPr>
                                      </m:ctrlPr>
                                    </m:sSupPr>
                                    <m:e>
                                      <m:r>
                                        <a:rPr kumimoji="1" lang="en-US" altLang="zh-CN" sz="1800" b="1" i="1" smtClean="0">
                                          <a:solidFill>
                                            <a:schemeClr val="tx1"/>
                                          </a:solidFill>
                                          <a:latin typeface="Cambria Math" panose="02040503050406030204" pitchFamily="18" charset="0"/>
                                        </a:rPr>
                                        <m:t>𝒚</m:t>
                                      </m:r>
                                    </m:e>
                                    <m:sup>
                                      <m:d>
                                        <m:dPr>
                                          <m:ctrlPr>
                                            <a:rPr kumimoji="1" lang="en-US" altLang="zh-CN" sz="1800" b="0" i="1" smtClean="0">
                                              <a:solidFill>
                                                <a:schemeClr val="tx1"/>
                                              </a:solidFill>
                                              <a:latin typeface="Cambria Math" panose="02040503050406030204" pitchFamily="18" charset="0"/>
                                            </a:rPr>
                                          </m:ctrlPr>
                                        </m:dPr>
                                        <m:e>
                                          <m:r>
                                            <a:rPr kumimoji="1" lang="en-US" altLang="zh-CN" sz="1800" b="0" i="1" smtClean="0">
                                              <a:solidFill>
                                                <a:schemeClr val="tx1"/>
                                              </a:solidFill>
                                              <a:latin typeface="Cambria Math" panose="02040503050406030204" pitchFamily="18" charset="0"/>
                                            </a:rPr>
                                            <m:t>𝑖</m:t>
                                          </m:r>
                                        </m:e>
                                      </m:d>
                                    </m:sup>
                                  </m:sSup>
                                </m:e>
                              </m:d>
                            </m:e>
                            <m:sup>
                              <m:r>
                                <a:rPr kumimoji="1" lang="en-US" altLang="zh-CN" sz="1800" b="0" i="1" smtClean="0">
                                  <a:solidFill>
                                    <a:schemeClr val="tx1"/>
                                  </a:solidFill>
                                  <a:latin typeface="Cambria Math" panose="02040503050406030204" pitchFamily="18" charset="0"/>
                                </a:rPr>
                                <m:t>2</m:t>
                              </m:r>
                            </m:sup>
                          </m:sSup>
                        </m:e>
                      </m:nary>
                      <m:r>
                        <a:rPr kumimoji="1" lang="en-US" altLang="zh-CN" sz="1800" b="0" i="1" smtClean="0">
                          <a:solidFill>
                            <a:schemeClr val="tx1"/>
                          </a:solidFill>
                          <a:latin typeface="Cambria Math" panose="02040503050406030204" pitchFamily="18" charset="0"/>
                        </a:rPr>
                        <m:t>+</m:t>
                      </m:r>
                      <m:f>
                        <m:fPr>
                          <m:ctrlPr>
                            <a:rPr kumimoji="1" lang="en-US" altLang="zh-CN" sz="1800" b="0" i="1" smtClean="0">
                              <a:solidFill>
                                <a:schemeClr val="tx1"/>
                              </a:solidFill>
                              <a:latin typeface="Cambria Math" panose="02040503050406030204" pitchFamily="18" charset="0"/>
                            </a:rPr>
                          </m:ctrlPr>
                        </m:fPr>
                        <m:num>
                          <m:r>
                            <a:rPr kumimoji="1" lang="en-US" altLang="zh-CN" sz="1800" b="0" i="1" smtClean="0">
                              <a:solidFill>
                                <a:schemeClr val="tx1"/>
                              </a:solidFill>
                              <a:latin typeface="Cambria Math" panose="02040503050406030204" pitchFamily="18" charset="0"/>
                            </a:rPr>
                            <m:t>𝛼</m:t>
                          </m:r>
                        </m:num>
                        <m:den>
                          <m:r>
                            <a:rPr kumimoji="1" lang="en-US" altLang="zh-CN" sz="1800" b="0" i="1" smtClean="0">
                              <a:solidFill>
                                <a:schemeClr val="tx1"/>
                              </a:solidFill>
                              <a:latin typeface="Cambria Math" panose="02040503050406030204" pitchFamily="18" charset="0"/>
                            </a:rPr>
                            <m:t>2</m:t>
                          </m:r>
                        </m:den>
                      </m:f>
                      <m:nary>
                        <m:naryPr>
                          <m:chr m:val="∑"/>
                          <m:ctrlPr>
                            <a:rPr kumimoji="1" lang="en-US" altLang="zh-CN" sz="1800" b="0" i="1" smtClean="0">
                              <a:solidFill>
                                <a:schemeClr val="tx1"/>
                              </a:solidFill>
                              <a:latin typeface="Cambria Math" panose="02040503050406030204" pitchFamily="18" charset="0"/>
                            </a:rPr>
                          </m:ctrlPr>
                        </m:naryPr>
                        <m:sub>
                          <m:r>
                            <a:rPr kumimoji="1" lang="en-US" altLang="zh-CN" sz="1800" b="0" i="1" smtClean="0">
                              <a:solidFill>
                                <a:schemeClr val="tx1"/>
                              </a:solidFill>
                              <a:latin typeface="Cambria Math" panose="02040503050406030204" pitchFamily="18" charset="0"/>
                            </a:rPr>
                            <m:t>𝑖</m:t>
                          </m:r>
                          <m:r>
                            <a:rPr kumimoji="1" lang="en-US" altLang="zh-CN" sz="1800" b="0" i="1" smtClean="0">
                              <a:solidFill>
                                <a:schemeClr val="tx1"/>
                              </a:solidFill>
                              <a:latin typeface="Cambria Math" panose="02040503050406030204" pitchFamily="18" charset="0"/>
                            </a:rPr>
                            <m:t>=1</m:t>
                          </m:r>
                        </m:sub>
                        <m:sup>
                          <m:r>
                            <a:rPr kumimoji="1" lang="en-US" altLang="zh-CN" sz="1800" b="0" i="1" smtClean="0">
                              <a:solidFill>
                                <a:schemeClr val="tx1"/>
                              </a:solidFill>
                              <a:latin typeface="Cambria Math" panose="02040503050406030204" pitchFamily="18" charset="0"/>
                            </a:rPr>
                            <m:t>𝑛</m:t>
                          </m:r>
                        </m:sup>
                        <m:e>
                          <m:sSubSup>
                            <m:sSubSupPr>
                              <m:ctrlPr>
                                <a:rPr kumimoji="1" lang="en-US" altLang="zh-CN" sz="1800" b="0" i="1" smtClean="0">
                                  <a:solidFill>
                                    <a:schemeClr val="tx1"/>
                                  </a:solidFill>
                                  <a:latin typeface="Cambria Math" panose="02040503050406030204" pitchFamily="18" charset="0"/>
                                </a:rPr>
                              </m:ctrlPr>
                            </m:sSubSupPr>
                            <m:e>
                              <m:r>
                                <a:rPr kumimoji="1" lang="en-US" altLang="zh-CN" sz="1800" b="0" i="1" smtClean="0">
                                  <a:solidFill>
                                    <a:schemeClr val="tx1"/>
                                  </a:solidFill>
                                  <a:latin typeface="Cambria Math" panose="02040503050406030204" pitchFamily="18" charset="0"/>
                                </a:rPr>
                                <m:t>𝑤</m:t>
                              </m:r>
                            </m:e>
                            <m:sub>
                              <m:r>
                                <a:rPr kumimoji="1" lang="en-US" altLang="zh-CN" sz="1800" b="0" i="1" smtClean="0">
                                  <a:solidFill>
                                    <a:schemeClr val="tx1"/>
                                  </a:solidFill>
                                  <a:latin typeface="Cambria Math" panose="02040503050406030204" pitchFamily="18" charset="0"/>
                                </a:rPr>
                                <m:t>𝑖</m:t>
                              </m:r>
                            </m:sub>
                            <m:sup>
                              <m:r>
                                <a:rPr kumimoji="1" lang="en-US" altLang="zh-CN" sz="1800" b="0" i="1" smtClean="0">
                                  <a:solidFill>
                                    <a:schemeClr val="tx1"/>
                                  </a:solidFill>
                                  <a:latin typeface="Cambria Math" panose="02040503050406030204" pitchFamily="18" charset="0"/>
                                </a:rPr>
                                <m:t>2</m:t>
                              </m:r>
                            </m:sup>
                          </m:sSubSup>
                        </m:e>
                      </m:nary>
                    </m:oMath>
                  </m:oMathPara>
                </a14:m>
                <a:endParaRPr kumimoji="1" lang="zh-CN" altLang="en-US" sz="1800" b="1" dirty="0">
                  <a:solidFill>
                    <a:schemeClr val="tx1"/>
                  </a:solidFil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73364" y="1409350"/>
                <a:ext cx="8301181" cy="4928534"/>
              </a:xfrm>
              <a:blipFill>
                <a:blip r:embed="rId2"/>
                <a:stretch>
                  <a:fillRect/>
                </a:stretch>
              </a:blipFill>
            </p:spPr>
            <p:txBody>
              <a:bodyPr/>
              <a:lstStyle/>
              <a:p>
                <a:r>
                  <a:rPr lang="en-US">
                    <a:noFill/>
                  </a:rPr>
                  <a:t> </a:t>
                </a:r>
              </a:p>
            </p:txBody>
          </p:sp>
        </mc:Fallback>
      </mc:AlternateContent>
      <p:sp>
        <p:nvSpPr>
          <p:cNvPr id="7" name="标题 1"/>
          <p:cNvSpPr>
            <a:spLocks noGrp="1"/>
          </p:cNvSpPr>
          <p:nvPr>
            <p:ph type="title"/>
          </p:nvPr>
        </p:nvSpPr>
        <p:spPr>
          <a:xfrm>
            <a:off x="473364" y="520116"/>
            <a:ext cx="6707612" cy="654343"/>
          </a:xfrm>
        </p:spPr>
        <p:txBody>
          <a:bodyPr/>
          <a:lstStyle/>
          <a:p>
            <a:pPr algn="l"/>
            <a:r>
              <a:rPr lang="en-US" altLang="ja-JP" sz="3600" dirty="0">
                <a:solidFill>
                  <a:schemeClr val="bg1"/>
                </a:solidFill>
                <a:latin typeface="黑体"/>
                <a:ea typeface="黑体"/>
                <a:cs typeface="黑体"/>
              </a:rPr>
              <a:t>7.1.4 </a:t>
            </a:r>
            <a:r>
              <a:rPr lang="en-US" altLang="zh-CN" sz="3600" dirty="0">
                <a:solidFill>
                  <a:schemeClr val="bg1"/>
                </a:solidFill>
                <a:latin typeface="黑体"/>
                <a:ea typeface="黑体"/>
                <a:cs typeface="黑体"/>
              </a:rPr>
              <a:t>L</a:t>
            </a:r>
            <a:r>
              <a:rPr lang="en-US" altLang="zh-CN" sz="3600" baseline="30000" dirty="0">
                <a:solidFill>
                  <a:schemeClr val="bg1"/>
                </a:solidFill>
                <a:latin typeface="黑体"/>
                <a:ea typeface="黑体"/>
                <a:cs typeface="黑体"/>
              </a:rPr>
              <a:t>2</a:t>
            </a:r>
            <a:r>
              <a:rPr lang="zh-CN" altLang="en-US" sz="3600" dirty="0">
                <a:solidFill>
                  <a:schemeClr val="bg1"/>
                </a:solidFill>
                <a:latin typeface="黑体"/>
                <a:ea typeface="黑体"/>
                <a:cs typeface="黑体"/>
              </a:rPr>
              <a:t>参数正则化的应用</a:t>
            </a:r>
            <a:endParaRPr lang="ja-JP" altLang="en-US" sz="3600" dirty="0">
              <a:solidFill>
                <a:schemeClr val="bg1"/>
              </a:solidFill>
              <a:latin typeface="黑体"/>
              <a:ea typeface="黑体"/>
              <a:cs typeface="黑体"/>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A24C568-50FA-4415-9BFA-869659E3C5AC}"/>
                  </a:ext>
                </a:extLst>
              </p:cNvPr>
              <p:cNvSpPr txBox="1"/>
              <p:nvPr/>
            </p:nvSpPr>
            <p:spPr>
              <a:xfrm>
                <a:off x="1700330" y="5406361"/>
                <a:ext cx="2181138" cy="307777"/>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𝛼</m:t>
                    </m:r>
                    <m:r>
                      <a:rPr lang="en-US" sz="1400" b="0" i="1" smtClean="0">
                        <a:latin typeface="Cambria Math" panose="02040503050406030204" pitchFamily="18" charset="0"/>
                      </a:rPr>
                      <m:t>=3</m:t>
                    </m:r>
                    <m:r>
                      <a:rPr lang="zh-CN" altLang="en-US" sz="1400" i="1">
                        <a:latin typeface="Cambria Math" panose="02040503050406030204" pitchFamily="18" charset="0"/>
                      </a:rPr>
                      <m:t>时</m:t>
                    </m:r>
                  </m:oMath>
                </a14:m>
                <a:r>
                  <a:rPr lang="zh-CN" altLang="en-US" sz="1400" dirty="0"/>
                  <a:t>训练和测试损失</a:t>
                </a:r>
                <a:endParaRPr lang="en-US" sz="1400" dirty="0"/>
              </a:p>
            </p:txBody>
          </p:sp>
        </mc:Choice>
        <mc:Fallback xmlns="">
          <p:sp>
            <p:nvSpPr>
              <p:cNvPr id="9" name="文本框 8">
                <a:extLst>
                  <a:ext uri="{FF2B5EF4-FFF2-40B4-BE49-F238E27FC236}">
                    <a16:creationId xmlns:a16="http://schemas.microsoft.com/office/drawing/2014/main" id="{3A24C568-50FA-4415-9BFA-869659E3C5AC}"/>
                  </a:ext>
                </a:extLst>
              </p:cNvPr>
              <p:cNvSpPr txBox="1">
                <a:spLocks noRot="1" noChangeAspect="1" noMove="1" noResize="1" noEditPoints="1" noAdjustHandles="1" noChangeArrowheads="1" noChangeShapeType="1" noTextEdit="1"/>
              </p:cNvSpPr>
              <p:nvPr/>
            </p:nvSpPr>
            <p:spPr>
              <a:xfrm>
                <a:off x="1700330" y="5406361"/>
                <a:ext cx="2181138" cy="307777"/>
              </a:xfrm>
              <a:prstGeom prst="rect">
                <a:avLst/>
              </a:prstGeom>
              <a:blipFill>
                <a:blip r:embed="rId5"/>
                <a:stretch>
                  <a:fillRect t="-8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D58CE3B-74F4-498F-896D-C2A31A143A41}"/>
                  </a:ext>
                </a:extLst>
              </p:cNvPr>
              <p:cNvSpPr txBox="1"/>
              <p:nvPr/>
            </p:nvSpPr>
            <p:spPr>
              <a:xfrm>
                <a:off x="5653938" y="5448650"/>
                <a:ext cx="2642774" cy="307777"/>
              </a:xfrm>
              <a:prstGeom prst="rect">
                <a:avLst/>
              </a:prstGeom>
              <a:noFill/>
            </p:spPr>
            <p:txBody>
              <a:bodyPr wrap="square" rtlCol="0">
                <a:spAutoFit/>
              </a:bodyPr>
              <a:lstStyle/>
              <a:p>
                <a:r>
                  <a:rPr lang="zh-CN" altLang="en-US" sz="1400" dirty="0"/>
                  <a:t>训练和测试损失随</a:t>
                </a:r>
                <a14:m>
                  <m:oMath xmlns:m="http://schemas.openxmlformats.org/officeDocument/2006/math">
                    <m:r>
                      <a:rPr lang="en-US" sz="1400" b="0" i="1" smtClean="0">
                        <a:latin typeface="Cambria Math" panose="02040503050406030204" pitchFamily="18" charset="0"/>
                      </a:rPr>
                      <m:t>𝛼</m:t>
                    </m:r>
                    <m:r>
                      <a:rPr lang="zh-CN" altLang="en-US" sz="1400" i="1">
                        <a:latin typeface="Cambria Math" panose="02040503050406030204" pitchFamily="18" charset="0"/>
                      </a:rPr>
                      <m:t>变化</m:t>
                    </m:r>
                  </m:oMath>
                </a14:m>
                <a:r>
                  <a:rPr lang="zh-CN" altLang="en-US" sz="1400" dirty="0"/>
                  <a:t>的趋势</a:t>
                </a:r>
                <a:endParaRPr lang="en-US" sz="1400" dirty="0"/>
              </a:p>
            </p:txBody>
          </p:sp>
        </mc:Choice>
        <mc:Fallback xmlns="">
          <p:sp>
            <p:nvSpPr>
              <p:cNvPr id="10" name="文本框 9">
                <a:extLst>
                  <a:ext uri="{FF2B5EF4-FFF2-40B4-BE49-F238E27FC236}">
                    <a16:creationId xmlns:a16="http://schemas.microsoft.com/office/drawing/2014/main" id="{3D58CE3B-74F4-498F-896D-C2A31A143A41}"/>
                  </a:ext>
                </a:extLst>
              </p:cNvPr>
              <p:cNvSpPr txBox="1">
                <a:spLocks noRot="1" noChangeAspect="1" noMove="1" noResize="1" noEditPoints="1" noAdjustHandles="1" noChangeArrowheads="1" noChangeShapeType="1" noTextEdit="1"/>
              </p:cNvSpPr>
              <p:nvPr/>
            </p:nvSpPr>
            <p:spPr>
              <a:xfrm>
                <a:off x="5653938" y="5448650"/>
                <a:ext cx="2642774" cy="307777"/>
              </a:xfrm>
              <a:prstGeom prst="rect">
                <a:avLst/>
              </a:prstGeom>
              <a:blipFill>
                <a:blip r:embed="rId6"/>
                <a:stretch>
                  <a:fillRect l="-691" t="-8000" b="-1600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34D46AAD-DD24-4345-81E0-9AC5010C6619}"/>
              </a:ext>
            </a:extLst>
          </p:cNvPr>
          <p:cNvPicPr>
            <a:picLocks noChangeAspect="1"/>
          </p:cNvPicPr>
          <p:nvPr/>
        </p:nvPicPr>
        <p:blipFill>
          <a:blip r:embed="rId7"/>
          <a:stretch>
            <a:fillRect/>
          </a:stretch>
        </p:blipFill>
        <p:spPr>
          <a:xfrm>
            <a:off x="4792880" y="2889661"/>
            <a:ext cx="3750998" cy="2558989"/>
          </a:xfrm>
          <a:prstGeom prst="rect">
            <a:avLst/>
          </a:prstGeom>
        </p:spPr>
      </p:pic>
      <p:pic>
        <p:nvPicPr>
          <p:cNvPr id="3" name="Picture 2">
            <a:extLst>
              <a:ext uri="{FF2B5EF4-FFF2-40B4-BE49-F238E27FC236}">
                <a16:creationId xmlns:a16="http://schemas.microsoft.com/office/drawing/2014/main" id="{2104C323-6ECC-2E4B-BB96-D415811B8447}"/>
              </a:ext>
            </a:extLst>
          </p:cNvPr>
          <p:cNvPicPr>
            <a:picLocks noChangeAspect="1"/>
          </p:cNvPicPr>
          <p:nvPr/>
        </p:nvPicPr>
        <p:blipFill>
          <a:blip r:embed="rId8"/>
          <a:stretch>
            <a:fillRect/>
          </a:stretch>
        </p:blipFill>
        <p:spPr>
          <a:xfrm>
            <a:off x="836190" y="2889661"/>
            <a:ext cx="3726023" cy="2516700"/>
          </a:xfrm>
          <a:prstGeom prst="rect">
            <a:avLst/>
          </a:prstGeom>
        </p:spPr>
      </p:pic>
    </p:spTree>
    <p:extLst>
      <p:ext uri="{BB962C8B-B14F-4D97-AF65-F5344CB8AC3E}">
        <p14:creationId xmlns:p14="http://schemas.microsoft.com/office/powerpoint/2010/main" val="1416927846"/>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鞍具">
  <a:themeElements>
    <a:clrScheme name="鞍具">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鞍具">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鞍具">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未来媒体研究中心》演示文稿" id="{6B8DE8D3-8B22-4FC9-A3F1-EAD6D84B1F62}" vid="{6B843BC1-1CEC-4121-A743-824978534D01}"/>
    </a:ext>
  </a:extLst>
</a:theme>
</file>

<file path=docProps/app.xml><?xml version="1.0" encoding="utf-8"?>
<Properties xmlns="http://schemas.openxmlformats.org/officeDocument/2006/extended-properties" xmlns:vt="http://schemas.openxmlformats.org/officeDocument/2006/docPropsVTypes">
  <Template>《未来媒体研究中心》演示文稿 moban 1</Template>
  <TotalTime>783</TotalTime>
  <Words>1899</Words>
  <Application>Microsoft Office PowerPoint</Application>
  <PresentationFormat>全屏显示(4:3)</PresentationFormat>
  <Paragraphs>110</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微软雅黑</vt:lpstr>
      <vt:lpstr>方正兰亭特黑_SC</vt:lpstr>
      <vt:lpstr>黑体</vt:lpstr>
      <vt:lpstr>Arial</vt:lpstr>
      <vt:lpstr>Book Antiqua</vt:lpstr>
      <vt:lpstr>Cambria Math</vt:lpstr>
      <vt:lpstr>Wingdings 2</vt:lpstr>
      <vt:lpstr>鞍具</vt:lpstr>
      <vt:lpstr>PowerPoint 演示文稿</vt:lpstr>
      <vt:lpstr>目录</vt:lpstr>
      <vt:lpstr>7.1.1 过拟合</vt:lpstr>
      <vt:lpstr>7.1.2 正则化</vt:lpstr>
      <vt:lpstr>7.1.3 L2参数正则化-1</vt:lpstr>
      <vt:lpstr>7.1.3 L2参数正则化-2</vt:lpstr>
      <vt:lpstr>7.1.3 L2参数正则化-3</vt:lpstr>
      <vt:lpstr>7.1.3 L2参数正则化-3</vt:lpstr>
      <vt:lpstr>7.1.4 L2参数正则化的应用</vt:lpstr>
      <vt:lpstr>7.1.5 L1参数正则化</vt:lpstr>
      <vt:lpstr>7.1.6 L1参数正则化解析解</vt:lpstr>
      <vt:lpstr>7.1.7 L1参数正则化应用</vt:lpstr>
      <vt:lpstr>7.2 作为约束的范数惩罚</vt:lpstr>
      <vt:lpstr>7.2 作为约束的范数惩罚</vt:lpstr>
      <vt:lpstr>7.3 正则化和欠约束问题</vt:lpstr>
      <vt:lpstr>7.4 数据集增强</vt:lpstr>
      <vt:lpstr>7.5 噪声鲁棒性</vt:lpstr>
      <vt:lpstr>7.5.1 输入噪声注入</vt:lpstr>
      <vt:lpstr>7.5.2 权重噪声注入</vt:lpstr>
      <vt:lpstr>7.5.3 输出噪声注入</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SHUI Xiao Qin (Shirley)</dc:creator>
  <cp:lastModifiedBy>许 勤昆</cp:lastModifiedBy>
  <cp:revision>97</cp:revision>
  <dcterms:created xsi:type="dcterms:W3CDTF">2017-03-27T10:33:48Z</dcterms:created>
  <dcterms:modified xsi:type="dcterms:W3CDTF">2020-12-05T01:49:23Z</dcterms:modified>
</cp:coreProperties>
</file>