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2" r:id="rId5"/>
    <p:sldId id="264" r:id="rId6"/>
    <p:sldId id="266" r:id="rId7"/>
    <p:sldId id="280" r:id="rId8"/>
    <p:sldId id="282" r:id="rId9"/>
    <p:sldId id="283" r:id="rId10"/>
    <p:sldId id="279" r:id="rId11"/>
    <p:sldId id="268" r:id="rId12"/>
    <p:sldId id="281" r:id="rId13"/>
    <p:sldId id="269" r:id="rId14"/>
    <p:sldId id="270" r:id="rId15"/>
    <p:sldId id="271" r:id="rId16"/>
    <p:sldId id="272" r:id="rId17"/>
    <p:sldId id="273" r:id="rId18"/>
    <p:sldId id="284" r:id="rId19"/>
    <p:sldId id="274" r:id="rId20"/>
    <p:sldId id="277" r:id="rId21"/>
    <p:sldId id="276" r:id="rId22"/>
    <p:sldId id="278" r:id="rId23"/>
    <p:sldId id="258" r:id="rId24"/>
  </p:sldIdLst>
  <p:sldSz cx="9144000" cy="6858000" type="screen4x3"/>
  <p:notesSz cx="6858000" cy="9144000"/>
  <p:defaultTextStyle>
    <a:defPPr>
      <a:defRPr lang="zh-CN"/>
    </a:defPPr>
    <a:lvl1pPr marL="0" algn="l" defTabSz="515813" rtl="0" eaLnBrk="1" latinLnBrk="0" hangingPunct="1">
      <a:defRPr sz="2000" kern="1200">
        <a:solidFill>
          <a:schemeClr val="tx1"/>
        </a:solidFill>
        <a:latin typeface="+mn-lt"/>
        <a:ea typeface="+mn-ea"/>
        <a:cs typeface="+mn-cs"/>
      </a:defRPr>
    </a:lvl1pPr>
    <a:lvl2pPr marL="515813" algn="l" defTabSz="515813" rtl="0" eaLnBrk="1" latinLnBrk="0" hangingPunct="1">
      <a:defRPr sz="2000" kern="1200">
        <a:solidFill>
          <a:schemeClr val="tx1"/>
        </a:solidFill>
        <a:latin typeface="+mn-lt"/>
        <a:ea typeface="+mn-ea"/>
        <a:cs typeface="+mn-cs"/>
      </a:defRPr>
    </a:lvl2pPr>
    <a:lvl3pPr marL="1031626" algn="l" defTabSz="515813" rtl="0" eaLnBrk="1" latinLnBrk="0" hangingPunct="1">
      <a:defRPr sz="2000" kern="1200">
        <a:solidFill>
          <a:schemeClr val="tx1"/>
        </a:solidFill>
        <a:latin typeface="+mn-lt"/>
        <a:ea typeface="+mn-ea"/>
        <a:cs typeface="+mn-cs"/>
      </a:defRPr>
    </a:lvl3pPr>
    <a:lvl4pPr marL="1547439" algn="l" defTabSz="515813" rtl="0" eaLnBrk="1" latinLnBrk="0" hangingPunct="1">
      <a:defRPr sz="2000" kern="1200">
        <a:solidFill>
          <a:schemeClr val="tx1"/>
        </a:solidFill>
        <a:latin typeface="+mn-lt"/>
        <a:ea typeface="+mn-ea"/>
        <a:cs typeface="+mn-cs"/>
      </a:defRPr>
    </a:lvl4pPr>
    <a:lvl5pPr marL="2063252" algn="l" defTabSz="515813" rtl="0" eaLnBrk="1" latinLnBrk="0" hangingPunct="1">
      <a:defRPr sz="2000" kern="1200">
        <a:solidFill>
          <a:schemeClr val="tx1"/>
        </a:solidFill>
        <a:latin typeface="+mn-lt"/>
        <a:ea typeface="+mn-ea"/>
        <a:cs typeface="+mn-cs"/>
      </a:defRPr>
    </a:lvl5pPr>
    <a:lvl6pPr marL="2579065" algn="l" defTabSz="515813" rtl="0" eaLnBrk="1" latinLnBrk="0" hangingPunct="1">
      <a:defRPr sz="2000" kern="1200">
        <a:solidFill>
          <a:schemeClr val="tx1"/>
        </a:solidFill>
        <a:latin typeface="+mn-lt"/>
        <a:ea typeface="+mn-ea"/>
        <a:cs typeface="+mn-cs"/>
      </a:defRPr>
    </a:lvl6pPr>
    <a:lvl7pPr marL="3094878" algn="l" defTabSz="515813" rtl="0" eaLnBrk="1" latinLnBrk="0" hangingPunct="1">
      <a:defRPr sz="2000" kern="1200">
        <a:solidFill>
          <a:schemeClr val="tx1"/>
        </a:solidFill>
        <a:latin typeface="+mn-lt"/>
        <a:ea typeface="+mn-ea"/>
        <a:cs typeface="+mn-cs"/>
      </a:defRPr>
    </a:lvl7pPr>
    <a:lvl8pPr marL="3610691" algn="l" defTabSz="515813" rtl="0" eaLnBrk="1" latinLnBrk="0" hangingPunct="1">
      <a:defRPr sz="2000" kern="1200">
        <a:solidFill>
          <a:schemeClr val="tx1"/>
        </a:solidFill>
        <a:latin typeface="+mn-lt"/>
        <a:ea typeface="+mn-ea"/>
        <a:cs typeface="+mn-cs"/>
      </a:defRPr>
    </a:lvl8pPr>
    <a:lvl9pPr marL="4126504" algn="l" defTabSz="515813"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4109F"/>
    <a:srgbClr val="481579"/>
    <a:srgbClr val="3E0D6B"/>
    <a:srgbClr val="43185D"/>
    <a:srgbClr val="3C1B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snapToObjects="1">
      <p:cViewPr varScale="1">
        <p:scale>
          <a:sx n="114" d="100"/>
          <a:sy n="114" d="100"/>
        </p:scale>
        <p:origin x="156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zh-CN" altLang="en-US"/>
              <a:t>单击此处编辑母版标题样式</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vl7pPr marL="2743200" indent="-457200">
              <a:defRPr/>
            </a:lvl7pPr>
            <a:lvl8pPr marL="2743200" indent="-457200">
              <a:defRPr/>
            </a:lvl8pPr>
            <a:lvl9pPr marL="2743200" indent="-457200">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zh-CN" altLang="en-US"/>
              <a:t>单击此处编辑母版标题样式</a:t>
            </a:r>
            <a:endParaRPr/>
          </a:p>
        </p:txBody>
      </p:sp>
      <p:sp>
        <p:nvSpPr>
          <p:cNvPr id="3" name="Vertical Text Placeholder 2"/>
          <p:cNvSpPr>
            <a:spLocks noGrp="1"/>
          </p:cNvSpPr>
          <p:nvPr>
            <p:ph type="body" orient="vert" idx="1"/>
          </p:nvPr>
        </p:nvSpPr>
        <p:spPr>
          <a:xfrm>
            <a:off x="511174" y="417513"/>
            <a:ext cx="6499225" cy="5708650"/>
          </a:xfrm>
        </p:spPr>
        <p:txBody>
          <a:bodyPr vert="eaVert"/>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正在关闭">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DE31F557-D3ED-A448-92B8-EF89F27D4FAD}" type="datetimeFigureOut">
              <a:rPr kumimoji="1" lang="zh-CN" altLang="en-US" smtClean="0"/>
              <a:t>2020/11/15</a:t>
            </a:fld>
            <a:endParaRPr kumimoji="1" lang="zh-CN" alt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kumimoji="1" lang="zh-CN" alt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zh-CN" altLang="en-US"/>
              <a:t>单击此处编辑母版标题样式</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dirty="0"/>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FE3D4E1D-4661-9846-8161-CD16D23C16A9}" type="slidenum">
              <a:rPr kumimoji="1" lang="zh-CN" altLang="en-US" smtClean="0"/>
              <a:t>‹#›</a:t>
            </a:fld>
            <a:endParaRPr kumimoji="1" lang="zh-CN" alt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zh-CN" altLang="en-US"/>
              <a:t>单击图标添加图片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zh-CN" altLang="en-US"/>
              <a:t>单击此处编辑母版标题样式</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zh-CN" altLang="en-US"/>
              <a:t>单击此处编辑母版标题样式</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marL="2290763" indent="-461963">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zh-CN" altLang="en-US"/>
              <a:t>单击此处编辑母版标题样式</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marL="2290763" indent="-461963">
              <a:defRPr sz="1600"/>
            </a:lvl6pPr>
            <a:lvl7pPr marL="2290763" indent="-461963">
              <a:defRPr sz="1600"/>
            </a:lvl7pPr>
            <a:lvl8pPr marL="2290763" indent="-461963">
              <a:defRPr sz="1600"/>
            </a:lvl8pPr>
            <a:lvl9pPr marL="2290763" indent="-461963">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7" name="Date Placeholder 6"/>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a:p>
        </p:txBody>
      </p:sp>
      <p:sp>
        <p:nvSpPr>
          <p:cNvPr id="3" name="Date Placeholder 2"/>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zh-CN" altLang="en-US"/>
              <a:t>单击此处编辑母版标题样式</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1800"/>
            </a:lvl3pPr>
            <a:lvl4pPr>
              <a:defRPr sz="1800"/>
            </a:lvl4pPr>
            <a:lvl5pPr>
              <a:defRPr sz="1800"/>
            </a:lvl5pPr>
            <a:lvl6pPr marL="2290763" indent="-461963">
              <a:defRPr sz="1800"/>
            </a:lvl6pPr>
            <a:lvl7pPr marL="2290763" indent="-461963">
              <a:defRPr sz="1800"/>
            </a:lvl7pPr>
            <a:lvl8pPr marL="2290763" indent="-461963">
              <a:defRPr sz="1800"/>
            </a:lvl8pPr>
            <a:lvl9pPr marL="2290763" indent="-461963">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dirty="0"/>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spcBef>
                <a:spcPts val="6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E31F557-D3ED-A448-92B8-EF89F27D4FAD}" type="datetimeFigureOut">
              <a:rPr kumimoji="1" lang="zh-CN" altLang="en-US" smtClean="0"/>
              <a:t>2020/11/15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E3D4E1D-4661-9846-8161-CD16D23C16A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PPT3.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zh-CN" altLang="en-US"/>
              <a:t>单击此处编辑母版标题样式</a:t>
            </a:r>
            <a:endParaRPr/>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DE31F557-D3ED-A448-92B8-EF89F27D4FAD}" type="datetimeFigureOut">
              <a:rPr kumimoji="1" lang="zh-CN" altLang="en-US" smtClean="0"/>
              <a:t>2020/11/15</a:t>
            </a:fld>
            <a:endParaRPr kumimoji="1"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kumimoji="1" lang="zh-CN" alt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FE3D4E1D-4661-9846-8161-CD16D23C16A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5000" kern="1200">
          <a:solidFill>
            <a:schemeClr val="tx1"/>
          </a:solidFill>
          <a:latin typeface="+mj-lt"/>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标题 1"/>
          <p:cNvSpPr txBox="1">
            <a:spLocks/>
          </p:cNvSpPr>
          <p:nvPr/>
        </p:nvSpPr>
        <p:spPr>
          <a:xfrm>
            <a:off x="3685315" y="3105725"/>
            <a:ext cx="4618181" cy="992909"/>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a:r>
              <a:rPr lang="zh-CN" altLang="en-US" sz="6600" baseline="30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rPr>
              <a:t>深度学习研读会</a:t>
            </a:r>
            <a:endParaRPr lang="ja-JP" altLang="en-US" sz="6600" baseline="30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endParaRPr>
          </a:p>
        </p:txBody>
      </p:sp>
      <p:sp>
        <p:nvSpPr>
          <p:cNvPr id="10" name="标题 1"/>
          <p:cNvSpPr txBox="1">
            <a:spLocks/>
          </p:cNvSpPr>
          <p:nvPr/>
        </p:nvSpPr>
        <p:spPr>
          <a:xfrm>
            <a:off x="3731495" y="3883310"/>
            <a:ext cx="4618181" cy="330784"/>
          </a:xfrm>
          <a:prstGeom prst="rect">
            <a:avLst/>
          </a:prstGeom>
          <a:noFill/>
          <a:effectLst/>
        </p:spPr>
        <p:txBody>
          <a:bodyPr vert="horz" lIns="91440" tIns="45720" rIns="91440" bIns="45720" rtlCol="0" anchor="b" anchorCtr="0">
            <a:noAutofit/>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pPr algn="l"/>
            <a:r>
              <a:rPr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rPr>
              <a:t>许勤昆</a:t>
            </a:r>
            <a:endParaRPr lang="ja-JP"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icrosoft YaHei"/>
              <a:ea typeface="Heiti SC Light"/>
              <a:cs typeface="Microsoft YaHei"/>
            </a:endParaRPr>
          </a:p>
        </p:txBody>
      </p:sp>
    </p:spTree>
    <p:extLst>
      <p:ext uri="{BB962C8B-B14F-4D97-AF65-F5344CB8AC3E}">
        <p14:creationId xmlns:p14="http://schemas.microsoft.com/office/powerpoint/2010/main" val="207337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a:t>
            </a:r>
            <a:r>
              <a:rPr lang="zh-CN" altLang="en-US" sz="4000" baseline="30000" dirty="0">
                <a:solidFill>
                  <a:schemeClr val="bg1"/>
                </a:solidFill>
                <a:latin typeface="黑体"/>
                <a:ea typeface="黑体"/>
                <a:cs typeface="黑体"/>
              </a:rPr>
              <a:t>信息论</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691979"/>
            <a:ext cx="8785179" cy="1890119"/>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endParaRPr kumimoji="1" lang="en-US" altLang="zh-CN" dirty="0">
              <a:solidFill>
                <a:schemeClr val="tx1"/>
              </a:solidFill>
            </a:endParaRPr>
          </a:p>
          <a:p>
            <a:endParaRPr kumimoji="1" lang="zh-CN" altLang="en-US" dirty="0">
              <a:solidFill>
                <a:schemeClr val="tx1"/>
              </a:solidFill>
            </a:endParaRPr>
          </a:p>
        </p:txBody>
      </p:sp>
      <p:sp>
        <p:nvSpPr>
          <p:cNvPr id="4" name="内容占位符 4">
            <a:extLst>
              <a:ext uri="{FF2B5EF4-FFF2-40B4-BE49-F238E27FC236}">
                <a16:creationId xmlns:a16="http://schemas.microsoft.com/office/drawing/2014/main" id="{DD1BF1B9-B390-A64E-B8BE-BBB608982C42}"/>
              </a:ext>
            </a:extLst>
          </p:cNvPr>
          <p:cNvSpPr>
            <a:spLocks noGrp="1"/>
          </p:cNvSpPr>
          <p:nvPr>
            <p:ph idx="1"/>
          </p:nvPr>
        </p:nvSpPr>
        <p:spPr>
          <a:xfrm>
            <a:off x="473364" y="1939635"/>
            <a:ext cx="8334970" cy="3226385"/>
          </a:xfrm>
        </p:spPr>
        <p:txBody>
          <a:bodyPr>
            <a:normAutofit/>
          </a:bodyPr>
          <a:lstStyle/>
          <a:p>
            <a:r>
              <a:rPr kumimoji="1" lang="zh-CN" altLang="en-US" dirty="0">
                <a:solidFill>
                  <a:schemeClr val="tx1"/>
                </a:solidFill>
              </a:rPr>
              <a:t>信息论是研究信息的量化、存储和通信的学科。</a:t>
            </a:r>
            <a:endParaRPr kumimoji="1" lang="en-US" altLang="zh-CN" dirty="0">
              <a:solidFill>
                <a:schemeClr val="tx1"/>
              </a:solidFill>
            </a:endParaRPr>
          </a:p>
          <a:p>
            <a:r>
              <a:rPr kumimoji="1" lang="zh-CN" altLang="en-US" dirty="0">
                <a:solidFill>
                  <a:schemeClr val="tx1"/>
                </a:solidFill>
              </a:rPr>
              <a:t>它最初是由</a:t>
            </a:r>
            <a:r>
              <a:rPr kumimoji="1" lang="en-US" altLang="zh-CN" dirty="0">
                <a:solidFill>
                  <a:schemeClr val="tx1"/>
                </a:solidFill>
              </a:rPr>
              <a:t>Claude Shannon</a:t>
            </a:r>
            <a:r>
              <a:rPr kumimoji="1" lang="zh-CN" altLang="en-US" dirty="0">
                <a:solidFill>
                  <a:schemeClr val="tx1"/>
                </a:solidFill>
              </a:rPr>
              <a:t>于</a:t>
            </a:r>
            <a:r>
              <a:rPr kumimoji="1" lang="en-US" altLang="zh-CN" dirty="0">
                <a:solidFill>
                  <a:schemeClr val="tx1"/>
                </a:solidFill>
              </a:rPr>
              <a:t>1948</a:t>
            </a:r>
            <a:r>
              <a:rPr kumimoji="1" lang="zh-CN" altLang="en-US" dirty="0">
                <a:solidFill>
                  <a:schemeClr val="tx1"/>
                </a:solidFill>
              </a:rPr>
              <a:t>年在一篇题为“通信的数学理论”的论文提出的，目的是找到信号处理和通信操作（如数据压缩）的基本限制。</a:t>
            </a:r>
            <a:endParaRPr kumimoji="1" lang="en-US" altLang="zh-CN" dirty="0">
              <a:solidFill>
                <a:schemeClr val="tx1"/>
              </a:solidFill>
            </a:endParaRPr>
          </a:p>
        </p:txBody>
      </p:sp>
    </p:spTree>
    <p:extLst>
      <p:ext uri="{BB962C8B-B14F-4D97-AF65-F5344CB8AC3E}">
        <p14:creationId xmlns:p14="http://schemas.microsoft.com/office/powerpoint/2010/main" val="26351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2.1 </a:t>
            </a:r>
            <a:r>
              <a:rPr lang="zh-CN" altLang="en-US" sz="4000" baseline="30000" dirty="0">
                <a:solidFill>
                  <a:schemeClr val="bg1"/>
                </a:solidFill>
                <a:latin typeface="黑体"/>
                <a:ea typeface="黑体"/>
                <a:cs typeface="黑体"/>
              </a:rPr>
              <a:t>信息</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8"/>
            <a:ext cx="8827124" cy="3794420"/>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r>
              <a:rPr kumimoji="1" lang="zh-CN" altLang="en-US" dirty="0">
                <a:solidFill>
                  <a:schemeClr val="tx1"/>
                </a:solidFill>
              </a:rPr>
              <a:t>考虑下面的场景。 我们有一个朋友带着一副牌。 他进行洗牌后，翻开一些牌，然后告诉我们关于牌的描述。</a:t>
            </a:r>
            <a:endParaRPr kumimoji="1" lang="en-US" altLang="zh-CN" dirty="0">
              <a:solidFill>
                <a:schemeClr val="tx1"/>
              </a:solidFill>
            </a:endParaRPr>
          </a:p>
          <a:p>
            <a:pPr marL="0" indent="0">
              <a:buNone/>
            </a:pPr>
            <a:r>
              <a:rPr kumimoji="1" lang="zh-CN" altLang="en-US" dirty="0">
                <a:solidFill>
                  <a:schemeClr val="tx1"/>
                </a:solidFill>
              </a:rPr>
              <a:t>首先，他翻了一张牌，告诉我们说：“我看到一张牌”。</a:t>
            </a:r>
            <a:endParaRPr kumimoji="1" lang="en-US" altLang="zh-CN" dirty="0">
              <a:solidFill>
                <a:schemeClr val="tx1"/>
              </a:solidFill>
            </a:endParaRPr>
          </a:p>
          <a:p>
            <a:pPr marL="0" indent="0">
              <a:buNone/>
            </a:pPr>
            <a:r>
              <a:rPr kumimoji="1" lang="zh-CN" altLang="en-US" dirty="0">
                <a:solidFill>
                  <a:schemeClr val="tx1"/>
                </a:solidFill>
              </a:rPr>
              <a:t>接下来，他翻开了另一张牌，说：“我看到一张红桃”</a:t>
            </a:r>
            <a:endParaRPr kumimoji="1" lang="en-US" altLang="zh-CN" dirty="0">
              <a:solidFill>
                <a:schemeClr val="tx1"/>
              </a:solidFill>
            </a:endParaRPr>
          </a:p>
          <a:p>
            <a:pPr marL="0" indent="0">
              <a:buNone/>
            </a:pPr>
            <a:r>
              <a:rPr kumimoji="1" lang="zh-CN" altLang="en-US" dirty="0">
                <a:solidFill>
                  <a:schemeClr val="tx1"/>
                </a:solidFill>
              </a:rPr>
              <a:t>接下来，他翻了一张牌，说：“这是一张黑桃</a:t>
            </a:r>
            <a:r>
              <a:rPr kumimoji="1" lang="en-US" altLang="zh-CN" dirty="0">
                <a:solidFill>
                  <a:schemeClr val="tx1"/>
                </a:solidFill>
              </a:rPr>
              <a:t>3</a:t>
            </a:r>
            <a:r>
              <a:rPr kumimoji="1" lang="zh-CN" altLang="en-US" dirty="0">
                <a:solidFill>
                  <a:schemeClr val="tx1"/>
                </a:solidFill>
              </a:rPr>
              <a:t>”</a:t>
            </a:r>
            <a:endParaRPr kumimoji="1" lang="en-US" altLang="zh-CN" dirty="0">
              <a:solidFill>
                <a:schemeClr val="tx1"/>
              </a:solidFill>
            </a:endParaRPr>
          </a:p>
          <a:p>
            <a:pPr marL="0" indent="0">
              <a:buNone/>
            </a:pPr>
            <a:r>
              <a:rPr kumimoji="1" lang="zh-CN" altLang="en-US" dirty="0">
                <a:solidFill>
                  <a:schemeClr val="tx1"/>
                </a:solidFill>
              </a:rPr>
              <a:t>假设他最终翻开这副牌中的每一张并读出这副牌的整个排列。一副牌总共有</a:t>
            </a:r>
            <a:r>
              <a:rPr kumimoji="1" lang="en-US" altLang="zh-CN" dirty="0">
                <a:solidFill>
                  <a:schemeClr val="tx1"/>
                </a:solidFill>
              </a:rPr>
              <a:t>52</a:t>
            </a:r>
            <a:r>
              <a:rPr kumimoji="1" lang="zh-CN" altLang="en-US" dirty="0">
                <a:solidFill>
                  <a:schemeClr val="tx1"/>
                </a:solidFill>
              </a:rPr>
              <a:t>！种不同的顺序。</a:t>
            </a:r>
          </a:p>
        </p:txBody>
      </p:sp>
      <p:sp>
        <p:nvSpPr>
          <p:cNvPr id="6" name="内容占位符 4">
            <a:extLst>
              <a:ext uri="{FF2B5EF4-FFF2-40B4-BE49-F238E27FC236}">
                <a16:creationId xmlns:a16="http://schemas.microsoft.com/office/drawing/2014/main" id="{E4054057-5A3F-7741-9A35-81E82EDBEDBA}"/>
              </a:ext>
            </a:extLst>
          </p:cNvPr>
          <p:cNvSpPr txBox="1">
            <a:spLocks/>
          </p:cNvSpPr>
          <p:nvPr/>
        </p:nvSpPr>
        <p:spPr>
          <a:xfrm>
            <a:off x="207819" y="5243332"/>
            <a:ext cx="8301181" cy="790436"/>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我们可以建立这样的观点，即信息代表事件的惊讶程度或抽象可能性</a:t>
            </a:r>
            <a:endParaRPr kumimoji="1" lang="en-US" altLang="zh-CN" dirty="0">
              <a:solidFill>
                <a:schemeClr val="tx1"/>
              </a:solidFill>
            </a:endParaRPr>
          </a:p>
        </p:txBody>
      </p:sp>
    </p:spTree>
    <p:extLst>
      <p:ext uri="{BB962C8B-B14F-4D97-AF65-F5344CB8AC3E}">
        <p14:creationId xmlns:p14="http://schemas.microsoft.com/office/powerpoint/2010/main" val="248504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2.2 </a:t>
            </a:r>
            <a:r>
              <a:rPr lang="zh-CN" altLang="en-US" sz="4000" baseline="30000" dirty="0">
                <a:solidFill>
                  <a:schemeClr val="bg1"/>
                </a:solidFill>
                <a:latin typeface="黑体"/>
                <a:ea typeface="黑体"/>
                <a:cs typeface="黑体"/>
              </a:rPr>
              <a:t>自信息</a:t>
            </a:r>
            <a:r>
              <a:rPr lang="en-US" altLang="zh-CN" sz="4000" baseline="30000" dirty="0">
                <a:solidFill>
                  <a:schemeClr val="bg1"/>
                </a:solidFill>
                <a:latin typeface="黑体"/>
                <a:ea typeface="黑体"/>
                <a:cs typeface="黑体"/>
              </a:rPr>
              <a:t>(Self-Information)</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7"/>
            <a:ext cx="8827124" cy="2670296"/>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公理</a:t>
            </a:r>
            <a:r>
              <a:rPr kumimoji="1" lang="en-US" altLang="zh-CN" dirty="0">
                <a:solidFill>
                  <a:schemeClr val="tx1"/>
                </a:solidFill>
              </a:rPr>
              <a:t>:</a:t>
            </a:r>
          </a:p>
          <a:p>
            <a:pPr indent="-274320">
              <a:spcBef>
                <a:spcPts val="1500"/>
              </a:spcBef>
              <a:buClrTx/>
              <a:buSzPct val="100000"/>
              <a:buFont typeface="+mj-lt"/>
              <a:buAutoNum type="alphaLcPeriod"/>
            </a:pPr>
            <a:r>
              <a:rPr kumimoji="1" lang="zh-CN" altLang="en-US" sz="1800" dirty="0">
                <a:solidFill>
                  <a:schemeClr val="tx1"/>
                </a:solidFill>
              </a:rPr>
              <a:t>概率为</a:t>
            </a:r>
            <a:r>
              <a:rPr kumimoji="1" lang="en-US" altLang="zh-CN" sz="1800" dirty="0">
                <a:solidFill>
                  <a:schemeClr val="tx1"/>
                </a:solidFill>
              </a:rPr>
              <a:t>100%</a:t>
            </a:r>
            <a:r>
              <a:rPr kumimoji="1" lang="zh-CN" altLang="en-US" sz="1800" dirty="0">
                <a:solidFill>
                  <a:schemeClr val="tx1"/>
                </a:solidFill>
              </a:rPr>
              <a:t>的事件完全不令人惊讶，也不会产生任何信息。 </a:t>
            </a:r>
            <a:endParaRPr kumimoji="1" lang="en-US" altLang="zh-CN" sz="1800" dirty="0">
              <a:solidFill>
                <a:schemeClr val="tx1"/>
              </a:solidFill>
            </a:endParaRPr>
          </a:p>
          <a:p>
            <a:pPr indent="-274320">
              <a:spcBef>
                <a:spcPts val="1500"/>
              </a:spcBef>
              <a:buClrTx/>
              <a:buSzPct val="100000"/>
              <a:buFont typeface="+mj-lt"/>
              <a:buAutoNum type="alphaLcPeriod"/>
            </a:pPr>
            <a:r>
              <a:rPr kumimoji="1" lang="zh-CN" altLang="en-US" sz="1800" dirty="0">
                <a:solidFill>
                  <a:schemeClr val="tx1"/>
                </a:solidFill>
              </a:rPr>
              <a:t>一个事件的可能性越小，它就越令人惊讶，它产生的信息也越多。</a:t>
            </a:r>
            <a:endParaRPr kumimoji="1" lang="en-US" altLang="zh-CN" sz="1800" dirty="0">
              <a:solidFill>
                <a:schemeClr val="tx1"/>
              </a:solidFill>
            </a:endParaRPr>
          </a:p>
          <a:p>
            <a:pPr indent="-274320">
              <a:spcBef>
                <a:spcPts val="1500"/>
              </a:spcBef>
              <a:buClrTx/>
              <a:buSzPct val="100000"/>
              <a:buFont typeface="+mj-lt"/>
              <a:buAutoNum type="alphaLcPeriod"/>
            </a:pPr>
            <a:r>
              <a:rPr kumimoji="1" lang="zh-CN" altLang="en-US" sz="1800" dirty="0">
                <a:solidFill>
                  <a:schemeClr val="tx1"/>
                </a:solidFill>
              </a:rPr>
              <a:t>如果分别测量两个独立事件，则总信息量是单个事件的自信息之和。</a:t>
            </a:r>
            <a:endParaRPr kumimoji="1" lang="en-US" altLang="zh-CN" sz="1800" dirty="0">
              <a:solidFill>
                <a:schemeClr val="tx1"/>
              </a:solidFill>
            </a:endParaRPr>
          </a:p>
          <a:p>
            <a:endParaRPr kumimoji="1" lang="zh-CN" altLang="en-US" dirty="0">
              <a:solidFill>
                <a:schemeClr val="tx1"/>
              </a:solidFill>
            </a:endParaRPr>
          </a:p>
        </p:txBody>
      </p:sp>
      <p:sp>
        <p:nvSpPr>
          <p:cNvPr id="4" name="内容占位符 4">
            <a:extLst>
              <a:ext uri="{FF2B5EF4-FFF2-40B4-BE49-F238E27FC236}">
                <a16:creationId xmlns:a16="http://schemas.microsoft.com/office/drawing/2014/main" id="{42DF0A3D-6AB6-4BF1-97E2-E4E9DB86D39C}"/>
              </a:ext>
            </a:extLst>
          </p:cNvPr>
          <p:cNvSpPr txBox="1">
            <a:spLocks/>
          </p:cNvSpPr>
          <p:nvPr/>
        </p:nvSpPr>
        <p:spPr>
          <a:xfrm>
            <a:off x="109057" y="3564998"/>
            <a:ext cx="8827124" cy="230729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给定一个概率为</a:t>
            </a:r>
            <a:r>
              <a:rPr kumimoji="1" lang="en-US" altLang="zh-CN" dirty="0">
                <a:solidFill>
                  <a:schemeClr val="tx1"/>
                </a:solidFill>
              </a:rPr>
              <a:t>P(x)</a:t>
            </a:r>
            <a:r>
              <a:rPr kumimoji="1" lang="zh-CN" altLang="en-US" dirty="0">
                <a:solidFill>
                  <a:schemeClr val="tx1"/>
                </a:solidFill>
              </a:rPr>
              <a:t>的事件</a:t>
            </a:r>
            <a:r>
              <a:rPr kumimoji="1" lang="en-US" altLang="zh-CN" dirty="0">
                <a:solidFill>
                  <a:schemeClr val="tx1"/>
                </a:solidFill>
              </a:rPr>
              <a:t>X=x</a:t>
            </a:r>
            <a:r>
              <a:rPr kumimoji="1" lang="zh-CN" altLang="en-US" dirty="0">
                <a:solidFill>
                  <a:schemeClr val="tx1"/>
                </a:solidFill>
              </a:rPr>
              <a:t>，信息量定义如下：</a:t>
            </a:r>
            <a:endParaRPr kumimoji="1" lang="en-US" altLang="zh-CN" dirty="0">
              <a:solidFill>
                <a:schemeClr val="tx1"/>
              </a:solidFill>
            </a:endParaRPr>
          </a:p>
          <a:p>
            <a:pPr marL="914400">
              <a:buNone/>
            </a:pPr>
            <a:r>
              <a:rPr kumimoji="1" lang="en-US" altLang="zh-CN" b="1" dirty="0">
                <a:solidFill>
                  <a:schemeClr val="tx1"/>
                </a:solidFill>
              </a:rPr>
              <a:t>I(x) = -</a:t>
            </a:r>
            <a:r>
              <a:rPr kumimoji="1" lang="en-US" altLang="zh-CN" b="1" dirty="0" err="1">
                <a:solidFill>
                  <a:schemeClr val="tx1"/>
                </a:solidFill>
              </a:rPr>
              <a:t>log</a:t>
            </a:r>
            <a:r>
              <a:rPr kumimoji="1" lang="en-US" altLang="zh-CN" b="1" baseline="-25000" dirty="0" err="1">
                <a:solidFill>
                  <a:schemeClr val="tx1"/>
                </a:solidFill>
              </a:rPr>
              <a:t>b</a:t>
            </a:r>
            <a:r>
              <a:rPr kumimoji="1" lang="en-US" altLang="zh-CN" b="1" dirty="0" err="1">
                <a:solidFill>
                  <a:schemeClr val="tx1"/>
                </a:solidFill>
              </a:rPr>
              <a:t>P</a:t>
            </a:r>
            <a:r>
              <a:rPr kumimoji="1" lang="en-US" altLang="zh-CN" b="1" dirty="0">
                <a:solidFill>
                  <a:schemeClr val="tx1"/>
                </a:solidFill>
              </a:rPr>
              <a:t>(x)</a:t>
            </a:r>
          </a:p>
          <a:p>
            <a:pPr marL="914400">
              <a:buNone/>
            </a:pPr>
            <a:r>
              <a:rPr kumimoji="1" lang="zh-CN" altLang="en-US" dirty="0">
                <a:solidFill>
                  <a:schemeClr val="tx1"/>
                </a:solidFill>
              </a:rPr>
              <a:t>当</a:t>
            </a:r>
            <a:r>
              <a:rPr kumimoji="1" lang="en-US" altLang="zh-CN" dirty="0">
                <a:solidFill>
                  <a:schemeClr val="tx1"/>
                </a:solidFill>
              </a:rPr>
              <a:t>b=2, </a:t>
            </a:r>
            <a:r>
              <a:rPr kumimoji="1" lang="zh-CN" altLang="en-US" dirty="0">
                <a:solidFill>
                  <a:schemeClr val="tx1"/>
                </a:solidFill>
              </a:rPr>
              <a:t>单位为</a:t>
            </a:r>
            <a:r>
              <a:rPr kumimoji="1" lang="en-US" altLang="zh-CN" b="1" dirty="0">
                <a:solidFill>
                  <a:schemeClr val="tx1"/>
                </a:solidFill>
              </a:rPr>
              <a:t>bits</a:t>
            </a:r>
            <a:r>
              <a:rPr kumimoji="1" lang="en-US" altLang="zh-CN" dirty="0">
                <a:solidFill>
                  <a:schemeClr val="tx1"/>
                </a:solidFill>
              </a:rPr>
              <a:t> or </a:t>
            </a:r>
            <a:r>
              <a:rPr kumimoji="1" lang="en-US" altLang="zh-CN" dirty="0" err="1">
                <a:solidFill>
                  <a:schemeClr val="tx1"/>
                </a:solidFill>
              </a:rPr>
              <a:t>shannons</a:t>
            </a:r>
            <a:r>
              <a:rPr kumimoji="1" lang="en-US" altLang="zh-CN" dirty="0">
                <a:solidFill>
                  <a:schemeClr val="tx1"/>
                </a:solidFill>
              </a:rPr>
              <a:t>; b = e, </a:t>
            </a:r>
            <a:r>
              <a:rPr kumimoji="1" lang="zh-CN" altLang="en-US" dirty="0">
                <a:solidFill>
                  <a:schemeClr val="tx1"/>
                </a:solidFill>
              </a:rPr>
              <a:t>单位为</a:t>
            </a:r>
            <a:r>
              <a:rPr kumimoji="1" lang="en-US" altLang="zh-CN" dirty="0" err="1">
                <a:solidFill>
                  <a:schemeClr val="tx1"/>
                </a:solidFill>
              </a:rPr>
              <a:t>nats</a:t>
            </a:r>
            <a:r>
              <a:rPr kumimoji="1" lang="en-US" altLang="zh-CN" dirty="0">
                <a:solidFill>
                  <a:schemeClr val="tx1"/>
                </a:solidFill>
              </a:rPr>
              <a:t>.</a:t>
            </a:r>
          </a:p>
          <a:p>
            <a:endParaRPr kumimoji="1" lang="zh-CN" altLang="en-US" dirty="0">
              <a:solidFill>
                <a:schemeClr val="tx1"/>
              </a:solidFill>
            </a:endParaRPr>
          </a:p>
        </p:txBody>
      </p:sp>
    </p:spTree>
    <p:extLst>
      <p:ext uri="{BB962C8B-B14F-4D97-AF65-F5344CB8AC3E}">
        <p14:creationId xmlns:p14="http://schemas.microsoft.com/office/powerpoint/2010/main" val="356594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2.3 </a:t>
            </a:r>
            <a:r>
              <a:rPr lang="zh-CN" altLang="en-US" sz="4000" baseline="30000" dirty="0">
                <a:solidFill>
                  <a:schemeClr val="bg1"/>
                </a:solidFill>
                <a:latin typeface="黑体"/>
                <a:ea typeface="黑体"/>
                <a:cs typeface="黑体"/>
              </a:rPr>
              <a:t>香农熵</a:t>
            </a:r>
            <a:r>
              <a:rPr lang="en-US" altLang="ja-JP" sz="4000" baseline="30000" dirty="0">
                <a:solidFill>
                  <a:schemeClr val="bg1"/>
                </a:solidFill>
                <a:latin typeface="黑体"/>
                <a:ea typeface="黑体"/>
                <a:cs typeface="黑体"/>
              </a:rPr>
              <a:t>(</a:t>
            </a:r>
            <a:r>
              <a:rPr lang="zh-CN" altLang="en-US" sz="4000" baseline="30000" dirty="0">
                <a:solidFill>
                  <a:schemeClr val="bg1"/>
                </a:solidFill>
                <a:latin typeface="黑体"/>
                <a:ea typeface="黑体"/>
                <a:cs typeface="黑体"/>
              </a:rPr>
              <a:t>信息熵</a:t>
            </a:r>
            <a:r>
              <a:rPr lang="en-US" altLang="ja-JP" sz="4000" baseline="30000" dirty="0">
                <a:solidFill>
                  <a:schemeClr val="bg1"/>
                </a:solidFill>
                <a:latin typeface="黑体"/>
                <a:ea typeface="黑体"/>
                <a:cs typeface="黑体"/>
              </a:rPr>
              <a:t>)</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7"/>
            <a:ext cx="8827124" cy="1187993"/>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在信息论中，随机变量的熵是蕴含在随机变量的可能结果中的 “不确定性”的平均水平。</a:t>
            </a:r>
            <a:endParaRPr kumimoji="1" lang="en-US" altLang="zh-CN" dirty="0">
              <a:solidFill>
                <a:schemeClr val="tx1"/>
              </a:solidFill>
            </a:endParaRPr>
          </a:p>
        </p:txBody>
      </p:sp>
      <mc:AlternateContent xmlns:mc="http://schemas.openxmlformats.org/markup-compatibility/2006" xmlns:a14="http://schemas.microsoft.com/office/drawing/2010/main">
        <mc:Choice Requires="a14">
          <p:sp>
            <p:nvSpPr>
              <p:cNvPr id="4" name="内容占位符 4">
                <a:extLst>
                  <a:ext uri="{FF2B5EF4-FFF2-40B4-BE49-F238E27FC236}">
                    <a16:creationId xmlns:a16="http://schemas.microsoft.com/office/drawing/2014/main" id="{42DF0A3D-6AB6-4BF1-97E2-E4E9DB86D39C}"/>
                  </a:ext>
                </a:extLst>
              </p:cNvPr>
              <p:cNvSpPr txBox="1">
                <a:spLocks/>
              </p:cNvSpPr>
              <p:nvPr/>
            </p:nvSpPr>
            <p:spPr>
              <a:xfrm>
                <a:off x="132318" y="2730457"/>
                <a:ext cx="9011682" cy="2493443"/>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自信息只涉及一个单一的结果。 我们可以用香农熵来量化整个概率分布中的不确定性 </a:t>
                </a:r>
                <a:r>
                  <a:rPr kumimoji="1" lang="en-US" altLang="zh-CN" dirty="0">
                    <a:solidFill>
                      <a:schemeClr val="tx1"/>
                    </a:solidFill>
                  </a:rPr>
                  <a:t>: </a:t>
                </a:r>
              </a:p>
              <a:p>
                <a:pPr indent="0">
                  <a:buNone/>
                </a:pPr>
                <a14:m>
                  <m:oMath xmlns:m="http://schemas.openxmlformats.org/officeDocument/2006/math">
                    <m:r>
                      <a:rPr kumimoji="1" lang="en-US" altLang="zh-CN" b="1" i="1" smtClean="0">
                        <a:solidFill>
                          <a:schemeClr val="tx1"/>
                        </a:solidFill>
                        <a:latin typeface="Cambria Math" panose="02040503050406030204" pitchFamily="18" charset="0"/>
                      </a:rPr>
                      <m:t>𝑯</m:t>
                    </m:r>
                    <m:d>
                      <m:dPr>
                        <m:ctrlPr>
                          <a:rPr kumimoji="1" lang="en-US" altLang="zh-CN" b="1"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𝒙</m:t>
                        </m:r>
                      </m:e>
                    </m:d>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𝑬</m:t>
                    </m:r>
                    <m:d>
                      <m:dPr>
                        <m:begChr m:val="["/>
                        <m:endChr m:val="]"/>
                        <m:ctrlPr>
                          <a:rPr kumimoji="1" lang="en-US" altLang="zh-CN" b="1"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𝑰</m:t>
                        </m:r>
                        <m:d>
                          <m:dPr>
                            <m:ctrlPr>
                              <a:rPr kumimoji="1" lang="en-US" altLang="zh-CN" b="1" i="1" smtClean="0">
                                <a:solidFill>
                                  <a:schemeClr val="tx1"/>
                                </a:solidFill>
                                <a:latin typeface="Cambria Math" panose="02040503050406030204" pitchFamily="18" charset="0"/>
                              </a:rPr>
                            </m:ctrlPr>
                          </m:dPr>
                          <m:e>
                            <m:r>
                              <a:rPr kumimoji="1" lang="en-US" altLang="zh-CN" b="1" i="1" smtClean="0">
                                <a:solidFill>
                                  <a:schemeClr val="tx1"/>
                                </a:solidFill>
                                <a:latin typeface="Cambria Math" panose="02040503050406030204" pitchFamily="18" charset="0"/>
                              </a:rPr>
                              <m:t>𝒙</m:t>
                            </m:r>
                          </m:e>
                        </m:d>
                      </m:e>
                    </m:d>
                    <m:r>
                      <a:rPr kumimoji="1" lang="en-US" altLang="zh-CN" b="1" i="1" smtClean="0">
                        <a:solidFill>
                          <a:schemeClr val="tx1"/>
                        </a:solidFill>
                        <a:latin typeface="Cambria Math" panose="02040503050406030204" pitchFamily="18" charset="0"/>
                      </a:rPr>
                      <m:t>=−</m:t>
                    </m:r>
                    <m:nary>
                      <m:naryPr>
                        <m:chr m:val="∑"/>
                        <m:ctrlPr>
                          <a:rPr kumimoji="1" lang="en-US" altLang="zh-CN" b="1" i="1" smtClean="0">
                            <a:solidFill>
                              <a:schemeClr val="tx1"/>
                            </a:solidFill>
                            <a:latin typeface="Cambria Math" panose="02040503050406030204" pitchFamily="18" charset="0"/>
                          </a:rPr>
                        </m:ctrlPr>
                      </m:naryPr>
                      <m:sub>
                        <m:r>
                          <m:rPr>
                            <m:brk m:alnAt="23"/>
                          </m:rPr>
                          <a:rPr kumimoji="1" lang="en-US" altLang="zh-CN" b="1" i="1" smtClean="0">
                            <a:solidFill>
                              <a:schemeClr val="tx1"/>
                            </a:solidFill>
                            <a:latin typeface="Cambria Math" panose="02040503050406030204" pitchFamily="18" charset="0"/>
                          </a:rPr>
                          <m:t>𝒊</m:t>
                        </m:r>
                        <m:r>
                          <a:rPr kumimoji="1" lang="en-US" altLang="zh-CN" b="1" i="1" smtClean="0">
                            <a:solidFill>
                              <a:schemeClr val="tx1"/>
                            </a:solidFill>
                            <a:latin typeface="Cambria Math" panose="02040503050406030204" pitchFamily="18" charset="0"/>
                          </a:rPr>
                          <m:t>=</m:t>
                        </m:r>
                        <m:r>
                          <a:rPr kumimoji="1" lang="en-US" altLang="zh-CN" b="1" i="1" smtClean="0">
                            <a:solidFill>
                              <a:schemeClr val="tx1"/>
                            </a:solidFill>
                            <a:latin typeface="Cambria Math" panose="02040503050406030204" pitchFamily="18" charset="0"/>
                          </a:rPr>
                          <m:t>𝟏</m:t>
                        </m:r>
                      </m:sub>
                      <m:sup>
                        <m:r>
                          <a:rPr kumimoji="1" lang="en-US" altLang="zh-CN" b="1" i="1" smtClean="0">
                            <a:solidFill>
                              <a:schemeClr val="tx1"/>
                            </a:solidFill>
                            <a:latin typeface="Cambria Math" panose="02040503050406030204" pitchFamily="18" charset="0"/>
                          </a:rPr>
                          <m:t>𝒏</m:t>
                        </m:r>
                      </m:sup>
                      <m:e>
                        <m:r>
                          <a:rPr kumimoji="1" lang="en-US" altLang="zh-CN" b="1" i="1" smtClean="0">
                            <a:solidFill>
                              <a:schemeClr val="tx1"/>
                            </a:solidFill>
                            <a:latin typeface="Cambria Math" panose="02040503050406030204" pitchFamily="18" charset="0"/>
                          </a:rPr>
                          <m:t>𝑷</m:t>
                        </m:r>
                        <m:d>
                          <m:dPr>
                            <m:ctrlPr>
                              <a:rPr kumimoji="1" lang="en-US" altLang="zh-CN" b="1" i="1" smtClean="0">
                                <a:solidFill>
                                  <a:schemeClr val="tx1"/>
                                </a:solidFill>
                                <a:latin typeface="Cambria Math" panose="02040503050406030204" pitchFamily="18" charset="0"/>
                              </a:rPr>
                            </m:ctrlPr>
                          </m:dPr>
                          <m:e>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𝒊</m:t>
                                </m:r>
                              </m:sub>
                            </m:sSub>
                          </m:e>
                        </m:d>
                        <m:r>
                          <a:rPr kumimoji="1" lang="en-US" altLang="zh-CN" b="1" i="1" smtClean="0">
                            <a:solidFill>
                              <a:schemeClr val="tx1"/>
                            </a:solidFill>
                            <a:latin typeface="Cambria Math" panose="02040503050406030204" pitchFamily="18" charset="0"/>
                          </a:rPr>
                          <m:t>𝒍𝒐</m:t>
                        </m:r>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𝒈</m:t>
                            </m:r>
                          </m:e>
                          <m:sub>
                            <m:r>
                              <a:rPr kumimoji="1" lang="en-US" altLang="zh-CN" b="1" i="1" smtClean="0">
                                <a:solidFill>
                                  <a:schemeClr val="tx1"/>
                                </a:solidFill>
                                <a:latin typeface="Cambria Math" panose="02040503050406030204" pitchFamily="18" charset="0"/>
                              </a:rPr>
                              <m:t>𝒃</m:t>
                            </m:r>
                          </m:sub>
                        </m:sSub>
                        <m:r>
                          <a:rPr kumimoji="1" lang="en-US" altLang="zh-CN" b="1" i="1" smtClean="0">
                            <a:solidFill>
                              <a:schemeClr val="tx1"/>
                            </a:solidFill>
                            <a:latin typeface="Cambria Math" panose="02040503050406030204" pitchFamily="18" charset="0"/>
                          </a:rPr>
                          <m:t>𝑷</m:t>
                        </m:r>
                        <m:d>
                          <m:dPr>
                            <m:ctrlPr>
                              <a:rPr kumimoji="1" lang="en-US" altLang="zh-CN" b="1" i="1" smtClean="0">
                                <a:solidFill>
                                  <a:schemeClr val="tx1"/>
                                </a:solidFill>
                                <a:latin typeface="Cambria Math" panose="02040503050406030204" pitchFamily="18" charset="0"/>
                              </a:rPr>
                            </m:ctrlPr>
                          </m:dPr>
                          <m:e>
                            <m:sSub>
                              <m:sSubPr>
                                <m:ctrlPr>
                                  <a:rPr kumimoji="1" lang="en-US" altLang="zh-CN" b="1" i="1" smtClean="0">
                                    <a:solidFill>
                                      <a:schemeClr val="tx1"/>
                                    </a:solidFill>
                                    <a:latin typeface="Cambria Math" panose="02040503050406030204" pitchFamily="18" charset="0"/>
                                  </a:rPr>
                                </m:ctrlPr>
                              </m:sSubPr>
                              <m:e>
                                <m:r>
                                  <a:rPr kumimoji="1" lang="en-US" altLang="zh-CN" b="1" i="1" smtClean="0">
                                    <a:solidFill>
                                      <a:schemeClr val="tx1"/>
                                    </a:solidFill>
                                    <a:latin typeface="Cambria Math" panose="02040503050406030204" pitchFamily="18" charset="0"/>
                                  </a:rPr>
                                  <m:t>𝒙</m:t>
                                </m:r>
                              </m:e>
                              <m:sub>
                                <m:r>
                                  <a:rPr kumimoji="1" lang="en-US" altLang="zh-CN" b="1" i="1" smtClean="0">
                                    <a:solidFill>
                                      <a:schemeClr val="tx1"/>
                                    </a:solidFill>
                                    <a:latin typeface="Cambria Math" panose="02040503050406030204" pitchFamily="18" charset="0"/>
                                  </a:rPr>
                                  <m:t>𝒊</m:t>
                                </m:r>
                              </m:sub>
                            </m:sSub>
                          </m:e>
                        </m:d>
                      </m:e>
                    </m:nary>
                  </m:oMath>
                </a14:m>
                <a:r>
                  <a:rPr kumimoji="1" lang="en-US" altLang="zh-CN" b="1" dirty="0">
                    <a:solidFill>
                      <a:schemeClr val="tx1"/>
                    </a:solidFill>
                  </a:rPr>
                  <a:t> </a:t>
                </a:r>
              </a:p>
              <a:p>
                <a:pPr indent="0">
                  <a:buNone/>
                </a:pPr>
                <a:r>
                  <a:rPr kumimoji="1" lang="zh-CN" altLang="en-US" dirty="0">
                    <a:solidFill>
                      <a:schemeClr val="tx1"/>
                    </a:solidFill>
                  </a:rPr>
                  <a:t>其中</a:t>
                </a:r>
                <a:r>
                  <a:rPr kumimoji="1" lang="en-US" altLang="zh-CN" dirty="0">
                    <a:solidFill>
                      <a:schemeClr val="tx1"/>
                    </a:solidFill>
                  </a:rPr>
                  <a:t> x</a:t>
                </a:r>
                <a:r>
                  <a:rPr kumimoji="1" lang="en-US" altLang="zh-CN" baseline="-25000" dirty="0">
                    <a:solidFill>
                      <a:schemeClr val="tx1"/>
                    </a:solidFill>
                  </a:rPr>
                  <a:t>i </a:t>
                </a:r>
                <a:r>
                  <a:rPr kumimoji="1" lang="zh-CN" altLang="en-US" dirty="0">
                    <a:solidFill>
                      <a:schemeClr val="tx1"/>
                    </a:solidFill>
                  </a:rPr>
                  <a:t>随机变量</a:t>
                </a:r>
                <a:r>
                  <a:rPr kumimoji="1" lang="en-US" altLang="zh-CN" dirty="0">
                    <a:solidFill>
                      <a:schemeClr val="tx1"/>
                    </a:solidFill>
                  </a:rPr>
                  <a:t>X</a:t>
                </a:r>
                <a:r>
                  <a:rPr kumimoji="1" lang="zh-CN" altLang="en-US" dirty="0">
                    <a:solidFill>
                      <a:schemeClr val="tx1"/>
                    </a:solidFill>
                  </a:rPr>
                  <a:t>的一个可能的取值</a:t>
                </a:r>
                <a:r>
                  <a:rPr kumimoji="1" lang="en-US" altLang="zh-CN" dirty="0">
                    <a:solidFill>
                      <a:schemeClr val="tx1"/>
                    </a:solidFill>
                  </a:rPr>
                  <a:t>.</a:t>
                </a:r>
              </a:p>
              <a:p>
                <a:endParaRPr kumimoji="1" lang="zh-CN" altLang="en-US" dirty="0">
                  <a:solidFill>
                    <a:schemeClr val="tx1"/>
                  </a:solidFill>
                </a:endParaRPr>
              </a:p>
            </p:txBody>
          </p:sp>
        </mc:Choice>
        <mc:Fallback xmlns="">
          <p:sp>
            <p:nvSpPr>
              <p:cNvPr id="4" name="内容占位符 4">
                <a:extLst>
                  <a:ext uri="{FF2B5EF4-FFF2-40B4-BE49-F238E27FC236}">
                    <a16:creationId xmlns:a16="http://schemas.microsoft.com/office/drawing/2014/main" id="{42DF0A3D-6AB6-4BF1-97E2-E4E9DB86D39C}"/>
                  </a:ext>
                </a:extLst>
              </p:cNvPr>
              <p:cNvSpPr txBox="1">
                <a:spLocks noRot="1" noChangeAspect="1" noMove="1" noResize="1" noEditPoints="1" noAdjustHandles="1" noChangeArrowheads="1" noChangeShapeType="1" noTextEdit="1"/>
              </p:cNvSpPr>
              <p:nvPr/>
            </p:nvSpPr>
            <p:spPr>
              <a:xfrm>
                <a:off x="132318" y="2730457"/>
                <a:ext cx="9011682" cy="2493443"/>
              </a:xfrm>
              <a:prstGeom prst="rect">
                <a:avLst/>
              </a:prstGeom>
              <a:blipFill>
                <a:blip r:embed="rId2"/>
                <a:stretch>
                  <a:fillRect l="-271" t="-2689"/>
                </a:stretch>
              </a:blipFill>
            </p:spPr>
            <p:txBody>
              <a:bodyPr/>
              <a:lstStyle/>
              <a:p>
                <a:r>
                  <a:rPr lang="en-US">
                    <a:noFill/>
                  </a:rPr>
                  <a:t> </a:t>
                </a:r>
              </a:p>
            </p:txBody>
          </p:sp>
        </mc:Fallback>
      </mc:AlternateContent>
    </p:spTree>
    <p:extLst>
      <p:ext uri="{BB962C8B-B14F-4D97-AF65-F5344CB8AC3E}">
        <p14:creationId xmlns:p14="http://schemas.microsoft.com/office/powerpoint/2010/main" val="6725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2.4 </a:t>
            </a:r>
            <a:r>
              <a:rPr lang="zh-CN" altLang="en-US" sz="4000" baseline="30000" dirty="0">
                <a:solidFill>
                  <a:schemeClr val="bg1"/>
                </a:solidFill>
                <a:latin typeface="黑体"/>
                <a:ea typeface="黑体"/>
                <a:cs typeface="黑体"/>
              </a:rPr>
              <a:t>练习</a:t>
            </a:r>
            <a:r>
              <a:rPr lang="en-US" altLang="zh-CN" sz="4000" baseline="30000" dirty="0">
                <a:solidFill>
                  <a:schemeClr val="bg1"/>
                </a:solidFill>
                <a:latin typeface="黑体"/>
                <a:ea typeface="黑体"/>
                <a:cs typeface="黑体"/>
              </a:rPr>
              <a:t>1</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8"/>
            <a:ext cx="8827124" cy="75045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考虑投掷硬币的实验，正反面的概率都为</a:t>
            </a:r>
            <a:r>
              <a:rPr kumimoji="1" lang="en-US" altLang="zh-CN" dirty="0">
                <a:solidFill>
                  <a:schemeClr val="tx1"/>
                </a:solidFill>
              </a:rPr>
              <a:t>1/2</a:t>
            </a:r>
            <a:r>
              <a:rPr kumimoji="1" lang="zh-CN" altLang="en-US" dirty="0">
                <a:solidFill>
                  <a:schemeClr val="tx1"/>
                </a:solidFill>
              </a:rPr>
              <a:t>，计算硬币投掷的熵。 </a:t>
            </a: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D9D69492-E153-4FEF-98AB-E145CCD6482F}"/>
                  </a:ext>
                </a:extLst>
              </p:cNvPr>
              <p:cNvSpPr txBox="1">
                <a:spLocks/>
              </p:cNvSpPr>
              <p:nvPr/>
            </p:nvSpPr>
            <p:spPr>
              <a:xfrm>
                <a:off x="207819" y="2132043"/>
                <a:ext cx="8827124" cy="3179426"/>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假设</a:t>
                </a:r>
                <a:r>
                  <a:rPr kumimoji="1" lang="en-US" altLang="zh-CN" dirty="0">
                    <a:solidFill>
                      <a:schemeClr val="tx1"/>
                    </a:solidFill>
                  </a:rPr>
                  <a:t>X</a:t>
                </a:r>
                <a:r>
                  <a:rPr kumimoji="1" lang="zh-CN" altLang="en-US" dirty="0">
                    <a:solidFill>
                      <a:schemeClr val="tx1"/>
                    </a:solidFill>
                  </a:rPr>
                  <a:t>表示</a:t>
                </a:r>
                <a:r>
                  <a:rPr kumimoji="1" lang="en-US" altLang="zh-CN" dirty="0">
                    <a:solidFill>
                      <a:schemeClr val="tx1"/>
                    </a:solidFill>
                  </a:rPr>
                  <a:t>X</a:t>
                </a:r>
                <a:r>
                  <a:rPr kumimoji="1" lang="zh-CN" altLang="en-US" dirty="0">
                    <a:solidFill>
                      <a:schemeClr val="tx1"/>
                    </a:solidFill>
                  </a:rPr>
                  <a:t>的朝向，</a:t>
                </a:r>
                <a:r>
                  <a:rPr kumimoji="1" lang="en-US" altLang="zh-CN" dirty="0">
                    <a:solidFill>
                      <a:schemeClr val="tx1"/>
                    </a:solidFill>
                  </a:rPr>
                  <a:t>X=1</a:t>
                </a:r>
                <a:r>
                  <a:rPr kumimoji="1" lang="zh-CN" altLang="en-US" dirty="0">
                    <a:solidFill>
                      <a:schemeClr val="tx1"/>
                    </a:solidFill>
                  </a:rPr>
                  <a:t>表示硬币正面朝上。因此有：</a:t>
                </a:r>
                <a:endParaRPr kumimoji="1" lang="en-US" altLang="zh-CN" dirty="0">
                  <a:solidFill>
                    <a:schemeClr val="tx1"/>
                  </a:solidFill>
                </a:endParaRPr>
              </a:p>
              <a:p>
                <a:pPr marL="540000" indent="0">
                  <a:buNone/>
                </a:pPr>
                <a:r>
                  <a:rPr kumimoji="1" lang="en-US" altLang="zh-CN" dirty="0">
                    <a:solidFill>
                      <a:schemeClr val="tx1"/>
                    </a:solidFill>
                  </a:rPr>
                  <a:t>P(X=0) = 1/2; P(X=1)=1/2</a:t>
                </a:r>
              </a:p>
              <a:p>
                <a:pPr marL="540000" indent="0">
                  <a:buNone/>
                </a:pPr>
                <a14:m>
                  <m:oMath xmlns:m="http://schemas.openxmlformats.org/officeDocument/2006/math">
                    <m:r>
                      <a:rPr kumimoji="1" lang="en-US" altLang="zh-CN" b="0" i="1" smtClean="0">
                        <a:solidFill>
                          <a:schemeClr val="tx1"/>
                        </a:solidFill>
                        <a:latin typeface="Cambria Math" panose="02040503050406030204" pitchFamily="18" charset="0"/>
                      </a:rPr>
                      <m:t>𝐻</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𝑋</m:t>
                        </m:r>
                      </m:e>
                    </m:d>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2</m:t>
                        </m:r>
                      </m:sup>
                      <m:e>
                        <m:r>
                          <a:rPr kumimoji="1" lang="en-US" altLang="zh-CN" b="0" i="1" smtClean="0">
                            <a:solidFill>
                              <a:schemeClr val="tx1"/>
                            </a:solidFill>
                            <a:latin typeface="Cambria Math" panose="02040503050406030204" pitchFamily="18" charset="0"/>
                          </a:rPr>
                          <m:t>𝑃</m:t>
                        </m:r>
                        <m:d>
                          <m:dPr>
                            <m:ctrlPr>
                              <a:rPr kumimoji="1" lang="en-US" altLang="zh-CN" b="0" i="1" smtClean="0">
                                <a:solidFill>
                                  <a:schemeClr val="tx1"/>
                                </a:solidFill>
                                <a:latin typeface="Cambria Math" panose="02040503050406030204" pitchFamily="18" charset="0"/>
                              </a:rPr>
                            </m:ctrlPr>
                          </m:dPr>
                          <m:e>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𝑥</m:t>
                                </m:r>
                              </m:e>
                              <m:sub>
                                <m:r>
                                  <a:rPr kumimoji="1" lang="en-US" altLang="zh-CN" b="0" i="1" smtClean="0">
                                    <a:solidFill>
                                      <a:schemeClr val="tx1"/>
                                    </a:solidFill>
                                    <a:latin typeface="Cambria Math" panose="02040503050406030204" pitchFamily="18" charset="0"/>
                                  </a:rPr>
                                  <m:t>𝑖</m:t>
                                </m:r>
                              </m:sub>
                            </m:sSub>
                          </m:e>
                        </m:d>
                        <m:func>
                          <m:funcPr>
                            <m:ctrlPr>
                              <a:rPr kumimoji="1" lang="en-US" altLang="zh-CN" b="0" i="1" smtClean="0">
                                <a:solidFill>
                                  <a:schemeClr val="tx1"/>
                                </a:solidFill>
                                <a:latin typeface="Cambria Math" panose="02040503050406030204" pitchFamily="18" charset="0"/>
                              </a:rPr>
                            </m:ctrlPr>
                          </m:funcPr>
                          <m:fName>
                            <m:sSub>
                              <m:sSubPr>
                                <m:ctrlPr>
                                  <a:rPr kumimoji="1" lang="en-US" altLang="zh-CN" b="0" i="1" smtClean="0">
                                    <a:solidFill>
                                      <a:schemeClr val="tx1"/>
                                    </a:solidFill>
                                    <a:latin typeface="Cambria Math" panose="02040503050406030204" pitchFamily="18" charset="0"/>
                                  </a:rPr>
                                </m:ctrlPr>
                              </m:sSubPr>
                              <m:e>
                                <m:r>
                                  <m:rPr>
                                    <m:sty m:val="p"/>
                                  </m:rPr>
                                  <a:rPr kumimoji="1" lang="en-US" altLang="zh-CN" b="0" i="0" smtClean="0">
                                    <a:solidFill>
                                      <a:schemeClr val="tx1"/>
                                    </a:solidFill>
                                    <a:latin typeface="Cambria Math" panose="02040503050406030204" pitchFamily="18" charset="0"/>
                                  </a:rPr>
                                  <m:t>log</m:t>
                                </m:r>
                              </m:e>
                              <m:sub>
                                <m:r>
                                  <a:rPr kumimoji="1" lang="en-US" altLang="zh-CN" b="0" i="1" smtClean="0">
                                    <a:solidFill>
                                      <a:schemeClr val="tx1"/>
                                    </a:solidFill>
                                    <a:latin typeface="Cambria Math" panose="02040503050406030204" pitchFamily="18" charset="0"/>
                                  </a:rPr>
                                  <m:t>2</m:t>
                                </m:r>
                              </m:sub>
                            </m:sSub>
                          </m:fName>
                          <m:e>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𝑥</m:t>
                                </m:r>
                              </m:e>
                              <m:sub>
                                <m:r>
                                  <a:rPr kumimoji="1" lang="en-US" altLang="zh-CN" b="0" i="1" smtClean="0">
                                    <a:solidFill>
                                      <a:schemeClr val="tx1"/>
                                    </a:solidFill>
                                    <a:latin typeface="Cambria Math" panose="02040503050406030204" pitchFamily="18" charset="0"/>
                                  </a:rPr>
                                  <m:t>𝑖</m:t>
                                </m:r>
                              </m:sub>
                            </m:sSub>
                            <m:r>
                              <a:rPr kumimoji="1" lang="en-US" altLang="zh-CN" b="0" i="1" smtClean="0">
                                <a:solidFill>
                                  <a:schemeClr val="tx1"/>
                                </a:solidFill>
                                <a:latin typeface="Cambria Math" panose="02040503050406030204" pitchFamily="18" charset="0"/>
                              </a:rPr>
                              <m:t>)</m:t>
                            </m:r>
                          </m:e>
                        </m:func>
                      </m:e>
                    </m:nary>
                  </m:oMath>
                </a14:m>
                <a:r>
                  <a:rPr kumimoji="1" lang="en-US" altLang="zh-CN" b="0" dirty="0">
                    <a:solidFill>
                      <a:schemeClr val="tx1"/>
                    </a:solidFill>
                  </a:rPr>
                  <a:t> </a:t>
                </a:r>
              </a:p>
              <a:p>
                <a:pPr marL="540000" indent="0">
                  <a:buNone/>
                </a:pPr>
                <a:r>
                  <a:rPr kumimoji="1" lang="en-US" altLang="zh-CN" b="0" dirty="0">
                    <a:solidFill>
                      <a:schemeClr val="tx1"/>
                    </a:solidFill>
                  </a:rPr>
                  <a:t>         </a:t>
                </a:r>
                <a14:m>
                  <m:oMath xmlns:m="http://schemas.openxmlformats.org/officeDocument/2006/math">
                    <m:r>
                      <a:rPr kumimoji="1" lang="en-US" altLang="zh-CN" b="0" i="0" smtClean="0">
                        <a:solidFill>
                          <a:schemeClr val="tx1"/>
                        </a:solidFill>
                        <a:latin typeface="Cambria Math" panose="02040503050406030204" pitchFamily="18" charset="0"/>
                      </a:rPr>
                      <m:t> </m:t>
                    </m:r>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e>
                    </m:func>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i="1">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r>
                          <m:rPr>
                            <m:nor/>
                          </m:rPr>
                          <a:rPr kumimoji="1" lang="en-US" altLang="zh-CN" dirty="0">
                            <a:solidFill>
                              <a:schemeClr val="tx1"/>
                            </a:solidFill>
                          </a:rPr>
                          <m:t> </m:t>
                        </m:r>
                      </m:e>
                    </m:func>
                    <m:r>
                      <a:rPr kumimoji="1" lang="en-US" altLang="zh-CN" b="0" i="1" dirty="0" smtClean="0">
                        <a:solidFill>
                          <a:schemeClr val="tx1"/>
                        </a:solidFill>
                        <a:latin typeface="Cambria Math" panose="02040503050406030204" pitchFamily="18" charset="0"/>
                      </a:rPr>
                      <m:t>=1</m:t>
                    </m:r>
                    <m:r>
                      <a:rPr kumimoji="1" lang="en-US" altLang="zh-CN" b="0" i="1" dirty="0" smtClean="0">
                        <a:solidFill>
                          <a:schemeClr val="tx1"/>
                        </a:solidFill>
                        <a:latin typeface="Cambria Math" panose="02040503050406030204" pitchFamily="18" charset="0"/>
                      </a:rPr>
                      <m:t>𝑏𝑖𝑡</m:t>
                    </m:r>
                  </m:oMath>
                </a14:m>
                <a:endParaRPr kumimoji="1" lang="en-US" altLang="zh-CN" i="1" dirty="0">
                  <a:solidFill>
                    <a:schemeClr val="tx1"/>
                  </a:solidFill>
                  <a:latin typeface="Cambria Math" panose="02040503050406030204" pitchFamily="18" charset="0"/>
                </a:endParaRPr>
              </a:p>
            </p:txBody>
          </p:sp>
        </mc:Choice>
        <mc:Fallback xmlns="">
          <p:sp>
            <p:nvSpPr>
              <p:cNvPr id="6" name="内容占位符 4">
                <a:extLst>
                  <a:ext uri="{FF2B5EF4-FFF2-40B4-BE49-F238E27FC236}">
                    <a16:creationId xmlns:a16="http://schemas.microsoft.com/office/drawing/2014/main" id="{D9D69492-E153-4FEF-98AB-E145CCD6482F}"/>
                  </a:ext>
                </a:extLst>
              </p:cNvPr>
              <p:cNvSpPr txBox="1">
                <a:spLocks noRot="1" noChangeAspect="1" noMove="1" noResize="1" noEditPoints="1" noAdjustHandles="1" noChangeArrowheads="1" noChangeShapeType="1" noTextEdit="1"/>
              </p:cNvSpPr>
              <p:nvPr/>
            </p:nvSpPr>
            <p:spPr>
              <a:xfrm>
                <a:off x="207819" y="2132043"/>
                <a:ext cx="8827124" cy="3179426"/>
              </a:xfrm>
              <a:prstGeom prst="rect">
                <a:avLst/>
              </a:prstGeom>
              <a:blipFill>
                <a:blip r:embed="rId2"/>
                <a:stretch>
                  <a:fillRect l="-207" t="-2111"/>
                </a:stretch>
              </a:blipFill>
            </p:spPr>
            <p:txBody>
              <a:bodyPr/>
              <a:lstStyle/>
              <a:p>
                <a:r>
                  <a:rPr lang="en-US">
                    <a:noFill/>
                  </a:rPr>
                  <a:t> </a:t>
                </a:r>
              </a:p>
            </p:txBody>
          </p:sp>
        </mc:Fallback>
      </mc:AlternateContent>
    </p:spTree>
    <p:extLst>
      <p:ext uri="{BB962C8B-B14F-4D97-AF65-F5344CB8AC3E}">
        <p14:creationId xmlns:p14="http://schemas.microsoft.com/office/powerpoint/2010/main" val="320697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2.4 </a:t>
            </a:r>
            <a:r>
              <a:rPr lang="zh-CN" altLang="en-US" sz="4000" baseline="30000" dirty="0">
                <a:solidFill>
                  <a:schemeClr val="bg1"/>
                </a:solidFill>
                <a:latin typeface="黑体"/>
                <a:ea typeface="黑体"/>
                <a:cs typeface="黑体"/>
              </a:rPr>
              <a:t>练习</a:t>
            </a:r>
            <a:r>
              <a:rPr lang="en-US" altLang="zh-CN" sz="4000" baseline="30000" dirty="0">
                <a:solidFill>
                  <a:schemeClr val="bg1"/>
                </a:solidFill>
                <a:latin typeface="黑体"/>
                <a:ea typeface="黑体"/>
                <a:cs typeface="黑体"/>
              </a:rPr>
              <a:t>2</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381587"/>
            <a:ext cx="8827124" cy="1222717"/>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如果正反面出现的概率不相等会怎样</a:t>
            </a:r>
            <a:r>
              <a:rPr kumimoji="1" lang="en-US" altLang="zh-CN" dirty="0">
                <a:solidFill>
                  <a:schemeClr val="tx1"/>
                </a:solidFill>
              </a:rPr>
              <a:t>? </a:t>
            </a:r>
          </a:p>
          <a:p>
            <a:pPr marL="457200" lvl="1" indent="0">
              <a:buNone/>
            </a:pPr>
            <a:r>
              <a:rPr kumimoji="1" lang="zh-CN" altLang="en-US" dirty="0">
                <a:solidFill>
                  <a:schemeClr val="tx1"/>
                </a:solidFill>
              </a:rPr>
              <a:t>例如：</a:t>
            </a:r>
            <a:r>
              <a:rPr kumimoji="1" lang="en-US" altLang="zh-CN" dirty="0">
                <a:solidFill>
                  <a:schemeClr val="tx1"/>
                </a:solidFill>
              </a:rPr>
              <a:t>P(X=0) = 1/4 , P(X=1)=3/4.</a:t>
            </a: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D9D69492-E153-4FEF-98AB-E145CCD6482F}"/>
                  </a:ext>
                </a:extLst>
              </p:cNvPr>
              <p:cNvSpPr txBox="1">
                <a:spLocks/>
              </p:cNvSpPr>
              <p:nvPr/>
            </p:nvSpPr>
            <p:spPr>
              <a:xfrm>
                <a:off x="316876" y="2934553"/>
                <a:ext cx="8827124" cy="151012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360000" indent="0">
                  <a:buNone/>
                </a:pPr>
                <a14:m>
                  <m:oMath xmlns:m="http://schemas.openxmlformats.org/officeDocument/2006/math">
                    <m:r>
                      <a:rPr kumimoji="1" lang="en-US" altLang="zh-CN" i="1" smtClean="0">
                        <a:solidFill>
                          <a:schemeClr val="tx1"/>
                        </a:solidFill>
                        <a:latin typeface="Cambria Math" panose="02040503050406030204" pitchFamily="18" charset="0"/>
                      </a:rPr>
                      <m:t>𝐻</m:t>
                    </m:r>
                    <m:d>
                      <m:dPr>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𝑋</m:t>
                        </m:r>
                      </m:e>
                    </m:d>
                    <m:r>
                      <a:rPr kumimoji="1" lang="en-US" altLang="zh-CN" i="1">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2</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r>
                              <a:rPr kumimoji="1" lang="en-US" altLang="zh-CN" i="1">
                                <a:solidFill>
                                  <a:schemeClr val="tx1"/>
                                </a:solidFill>
                                <a:latin typeface="Cambria Math" panose="02040503050406030204" pitchFamily="18" charset="0"/>
                              </a:rPr>
                              <m:t>𝑃</m:t>
                            </m:r>
                            <m:r>
                              <a:rPr kumimoji="1" lang="en-US" altLang="zh-CN" i="1">
                                <a:solidFill>
                                  <a:schemeClr val="tx1"/>
                                </a:solidFill>
                                <a:latin typeface="Cambria Math" panose="02040503050406030204" pitchFamily="18" charset="0"/>
                              </a:rPr>
                              <m:t>(</m:t>
                            </m:r>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r>
                              <a:rPr kumimoji="1" lang="en-US" altLang="zh-CN" i="1">
                                <a:solidFill>
                                  <a:schemeClr val="tx1"/>
                                </a:solidFill>
                                <a:latin typeface="Cambria Math" panose="02040503050406030204" pitchFamily="18" charset="0"/>
                              </a:rPr>
                              <m:t>)</m:t>
                            </m:r>
                          </m:e>
                        </m:func>
                      </m:e>
                    </m:nary>
                  </m:oMath>
                </a14:m>
                <a:r>
                  <a:rPr kumimoji="1" lang="en-US" altLang="zh-CN" b="0" i="1" dirty="0">
                    <a:solidFill>
                      <a:schemeClr val="tx1"/>
                    </a:solidFill>
                    <a:latin typeface="Cambria Math" panose="02040503050406030204" pitchFamily="18" charset="0"/>
                  </a:rPr>
                  <a:t> </a:t>
                </a:r>
              </a:p>
              <a:p>
                <a:pPr marL="360000" indent="0">
                  <a:buNone/>
                </a:pPr>
                <a14:m>
                  <m:oMath xmlns:m="http://schemas.openxmlformats.org/officeDocument/2006/math">
                    <m:r>
                      <a:rPr kumimoji="1" lang="en-US" altLang="zh-CN" b="0" i="1" smtClean="0">
                        <a:solidFill>
                          <a:schemeClr val="tx1"/>
                        </a:solidFill>
                        <a:latin typeface="Cambria Math" panose="02040503050406030204" pitchFamily="18" charset="0"/>
                      </a:rPr>
                      <m:t>           </m:t>
                    </m:r>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4</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4</m:t>
                            </m:r>
                          </m:den>
                        </m:f>
                      </m:e>
                    </m:func>
                    <m:r>
                      <a:rPr kumimoji="1" lang="en-US" altLang="zh-CN" i="1">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3</m:t>
                        </m:r>
                      </m:num>
                      <m:den>
                        <m:r>
                          <a:rPr kumimoji="1" lang="en-US" altLang="zh-CN" b="0" i="1" smtClean="0">
                            <a:solidFill>
                              <a:schemeClr val="tx1"/>
                            </a:solidFill>
                            <a:latin typeface="Cambria Math" panose="02040503050406030204" pitchFamily="18" charset="0"/>
                          </a:rPr>
                          <m:t>4</m:t>
                        </m:r>
                      </m:den>
                    </m:f>
                    <m:r>
                      <a:rPr kumimoji="1" lang="en-US" altLang="zh-CN" i="1">
                        <a:solidFill>
                          <a:schemeClr val="tx1"/>
                        </a:solidFill>
                        <a:latin typeface="Cambria Math" panose="02040503050406030204" pitchFamily="18" charset="0"/>
                      </a:rPr>
                      <m:t>×</m:t>
                    </m:r>
                    <m:func>
                      <m:funcPr>
                        <m:ctrlPr>
                          <a:rPr kumimoji="1" lang="en-US" altLang="zh-CN" i="1">
                            <a:solidFill>
                              <a:schemeClr val="tx1"/>
                            </a:solidFill>
                            <a:latin typeface="Cambria Math" panose="02040503050406030204" pitchFamily="18" charset="0"/>
                          </a:rPr>
                        </m:ctrlPr>
                      </m:funcPr>
                      <m:fName>
                        <m:sSub>
                          <m:sSubPr>
                            <m:ctrlPr>
                              <a:rPr kumimoji="1" lang="en-US" altLang="zh-CN" i="1">
                                <a:solidFill>
                                  <a:schemeClr val="tx1"/>
                                </a:solidFill>
                                <a:latin typeface="Cambria Math" panose="02040503050406030204" pitchFamily="18" charset="0"/>
                              </a:rPr>
                            </m:ctrlPr>
                          </m:sSubPr>
                          <m:e>
                            <m:r>
                              <m:rPr>
                                <m:sty m:val="p"/>
                              </m:rPr>
                              <a:rPr kumimoji="1" lang="en-US" altLang="zh-CN">
                                <a:solidFill>
                                  <a:schemeClr val="tx1"/>
                                </a:solidFill>
                                <a:latin typeface="Cambria Math" panose="02040503050406030204" pitchFamily="18" charset="0"/>
                              </a:rPr>
                              <m:t>log</m:t>
                            </m:r>
                          </m:e>
                          <m:sub>
                            <m:r>
                              <a:rPr kumimoji="1" lang="en-US" altLang="zh-CN" i="1">
                                <a:solidFill>
                                  <a:schemeClr val="tx1"/>
                                </a:solidFill>
                                <a:latin typeface="Cambria Math" panose="02040503050406030204" pitchFamily="18" charset="0"/>
                              </a:rPr>
                              <m:t>2</m:t>
                            </m:r>
                          </m:sub>
                        </m:sSub>
                      </m:fName>
                      <m:e>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3</m:t>
                            </m:r>
                          </m:num>
                          <m:den>
                            <m:r>
                              <a:rPr kumimoji="1" lang="en-US" altLang="zh-CN" b="0" i="1" smtClean="0">
                                <a:solidFill>
                                  <a:schemeClr val="tx1"/>
                                </a:solidFill>
                                <a:latin typeface="Cambria Math" panose="02040503050406030204" pitchFamily="18" charset="0"/>
                              </a:rPr>
                              <m:t>4</m:t>
                            </m:r>
                          </m:den>
                        </m:f>
                      </m:e>
                    </m:func>
                    <m:r>
                      <a:rPr kumimoji="1" lang="en-US" altLang="zh-CN" i="1">
                        <a:solidFill>
                          <a:schemeClr val="tx1"/>
                        </a:solidFill>
                        <a:latin typeface="Cambria Math" panose="02040503050406030204" pitchFamily="18" charset="0"/>
                        <a:ea typeface="Cambria Math" panose="02040503050406030204" pitchFamily="18" charset="0"/>
                      </a:rPr>
                      <m:t>≈0.811</m:t>
                    </m:r>
                    <m:r>
                      <a:rPr kumimoji="1" lang="en-US" altLang="zh-CN" b="0" i="1" smtClean="0">
                        <a:solidFill>
                          <a:schemeClr val="tx1"/>
                        </a:solidFill>
                        <a:latin typeface="Cambria Math" panose="02040503050406030204" pitchFamily="18" charset="0"/>
                        <a:ea typeface="Cambria Math" panose="02040503050406030204" pitchFamily="18" charset="0"/>
                      </a:rPr>
                      <m:t>2</m:t>
                    </m:r>
                    <m:r>
                      <a:rPr kumimoji="1" lang="en-US" altLang="zh-CN" b="0" i="1" smtClean="0">
                        <a:solidFill>
                          <a:schemeClr val="tx1"/>
                        </a:solidFill>
                        <a:latin typeface="Cambria Math" panose="02040503050406030204" pitchFamily="18" charset="0"/>
                      </a:rPr>
                      <m:t>𝑏𝑖𝑡</m:t>
                    </m:r>
                  </m:oMath>
                </a14:m>
                <a:r>
                  <a:rPr kumimoji="1" lang="zh-CN" altLang="en-US" dirty="0">
                    <a:solidFill>
                      <a:schemeClr val="tx1"/>
                    </a:solidFill>
                  </a:rPr>
                  <a:t>  </a:t>
                </a:r>
              </a:p>
            </p:txBody>
          </p:sp>
        </mc:Choice>
        <mc:Fallback xmlns="">
          <p:sp>
            <p:nvSpPr>
              <p:cNvPr id="6" name="内容占位符 4">
                <a:extLst>
                  <a:ext uri="{FF2B5EF4-FFF2-40B4-BE49-F238E27FC236}">
                    <a16:creationId xmlns:a16="http://schemas.microsoft.com/office/drawing/2014/main" id="{D9D69492-E153-4FEF-98AB-E145CCD6482F}"/>
                  </a:ext>
                </a:extLst>
              </p:cNvPr>
              <p:cNvSpPr txBox="1">
                <a:spLocks noRot="1" noChangeAspect="1" noMove="1" noResize="1" noEditPoints="1" noAdjustHandles="1" noChangeArrowheads="1" noChangeShapeType="1" noTextEdit="1"/>
              </p:cNvSpPr>
              <p:nvPr/>
            </p:nvSpPr>
            <p:spPr>
              <a:xfrm>
                <a:off x="316876" y="2934553"/>
                <a:ext cx="8827124" cy="1510125"/>
              </a:xfrm>
              <a:prstGeom prst="rect">
                <a:avLst/>
              </a:prstGeom>
              <a:blipFill>
                <a:blip r:embed="rId2"/>
                <a:stretch>
                  <a:fillRect t="-33333"/>
                </a:stretch>
              </a:blipFill>
            </p:spPr>
            <p:txBody>
              <a:bodyPr/>
              <a:lstStyle/>
              <a:p>
                <a:r>
                  <a:rPr lang="en-CN">
                    <a:noFill/>
                  </a:rPr>
                  <a:t> </a:t>
                </a:r>
              </a:p>
            </p:txBody>
          </p:sp>
        </mc:Fallback>
      </mc:AlternateContent>
      <p:pic>
        <p:nvPicPr>
          <p:cNvPr id="2" name="Picture 1">
            <a:extLst>
              <a:ext uri="{FF2B5EF4-FFF2-40B4-BE49-F238E27FC236}">
                <a16:creationId xmlns:a16="http://schemas.microsoft.com/office/drawing/2014/main" id="{DECE7C6E-039D-8C4D-8411-2777E987EDA8}"/>
              </a:ext>
            </a:extLst>
          </p:cNvPr>
          <p:cNvPicPr>
            <a:picLocks noChangeAspect="1"/>
          </p:cNvPicPr>
          <p:nvPr/>
        </p:nvPicPr>
        <p:blipFill>
          <a:blip r:embed="rId3"/>
          <a:stretch>
            <a:fillRect/>
          </a:stretch>
        </p:blipFill>
        <p:spPr>
          <a:xfrm>
            <a:off x="1157151" y="1221712"/>
            <a:ext cx="6458675" cy="4810950"/>
          </a:xfrm>
          <a:prstGeom prst="rect">
            <a:avLst/>
          </a:prstGeom>
        </p:spPr>
      </p:pic>
    </p:spTree>
    <p:extLst>
      <p:ext uri="{BB962C8B-B14F-4D97-AF65-F5344CB8AC3E}">
        <p14:creationId xmlns:p14="http://schemas.microsoft.com/office/powerpoint/2010/main" val="18039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2.5 </a:t>
            </a:r>
            <a:r>
              <a:rPr lang="en-US" altLang="ja-JP" sz="4000" baseline="30000" dirty="0" err="1">
                <a:solidFill>
                  <a:schemeClr val="bg1"/>
                </a:solidFill>
                <a:latin typeface="黑体"/>
                <a:ea typeface="黑体"/>
                <a:cs typeface="黑体"/>
              </a:rPr>
              <a:t>Kullback-Leibler</a:t>
            </a:r>
            <a:r>
              <a:rPr lang="en-US" altLang="ja-JP" sz="4000" baseline="30000" dirty="0">
                <a:solidFill>
                  <a:schemeClr val="bg1"/>
                </a:solidFill>
                <a:latin typeface="黑体"/>
                <a:ea typeface="黑体"/>
                <a:cs typeface="黑体"/>
              </a:rPr>
              <a:t> (KL) </a:t>
            </a:r>
            <a:r>
              <a:rPr lang="zh-CN" altLang="en-US" sz="4000" baseline="30000" dirty="0">
                <a:solidFill>
                  <a:schemeClr val="bg1"/>
                </a:solidFill>
                <a:latin typeface="黑体"/>
                <a:ea typeface="黑体"/>
                <a:cs typeface="黑体"/>
              </a:rPr>
              <a:t>散度</a:t>
            </a:r>
            <a:endParaRPr lang="ja-JP" altLang="en-US" sz="4000" baseline="30000" dirty="0">
              <a:solidFill>
                <a:schemeClr val="bg1"/>
              </a:solidFill>
              <a:latin typeface="黑体"/>
              <a:ea typeface="黑体"/>
              <a:cs typeface="黑体"/>
            </a:endParaRPr>
          </a:p>
        </p:txBody>
      </p:sp>
      <p:sp>
        <p:nvSpPr>
          <p:cNvPr id="3" name="内容占位符 4">
            <a:extLst>
              <a:ext uri="{FF2B5EF4-FFF2-40B4-BE49-F238E27FC236}">
                <a16:creationId xmlns:a16="http://schemas.microsoft.com/office/drawing/2014/main" id="{C3A1C0B0-1BA2-46B8-86D0-C2FA375EBD02}"/>
              </a:ext>
            </a:extLst>
          </p:cNvPr>
          <p:cNvSpPr txBox="1">
            <a:spLocks/>
          </p:cNvSpPr>
          <p:nvPr/>
        </p:nvSpPr>
        <p:spPr>
          <a:xfrm>
            <a:off x="207819" y="1450358"/>
            <a:ext cx="8827124" cy="1309620"/>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如果我们在同一个随机变量</a:t>
            </a:r>
            <a:r>
              <a:rPr kumimoji="1" lang="en-US" altLang="zh-CN" dirty="0">
                <a:solidFill>
                  <a:schemeClr val="tx1"/>
                </a:solidFill>
              </a:rPr>
              <a:t>X</a:t>
            </a:r>
            <a:r>
              <a:rPr kumimoji="1" lang="zh-CN" altLang="en-US" dirty="0">
                <a:solidFill>
                  <a:schemeClr val="tx1"/>
                </a:solidFill>
              </a:rPr>
              <a:t>上有两个独立的概率分布</a:t>
            </a:r>
            <a:r>
              <a:rPr kumimoji="1" lang="en-US" altLang="zh-CN" dirty="0">
                <a:solidFill>
                  <a:schemeClr val="tx1"/>
                </a:solidFill>
              </a:rPr>
              <a:t>p(X)</a:t>
            </a:r>
            <a:r>
              <a:rPr kumimoji="1" lang="zh-CN" altLang="en-US" dirty="0">
                <a:solidFill>
                  <a:schemeClr val="tx1"/>
                </a:solidFill>
              </a:rPr>
              <a:t>和</a:t>
            </a:r>
            <a:r>
              <a:rPr kumimoji="1" lang="en-US" altLang="zh-CN" dirty="0">
                <a:solidFill>
                  <a:schemeClr val="tx1"/>
                </a:solidFill>
              </a:rPr>
              <a:t>q(X)</a:t>
            </a:r>
            <a:r>
              <a:rPr kumimoji="1" lang="zh-CN" altLang="en-US" dirty="0">
                <a:solidFill>
                  <a:schemeClr val="tx1"/>
                </a:solidFill>
              </a:rPr>
              <a:t>，我们可以用</a:t>
            </a:r>
            <a:r>
              <a:rPr kumimoji="1" lang="en-US" altLang="zh-CN" dirty="0" err="1">
                <a:solidFill>
                  <a:schemeClr val="tx1"/>
                </a:solidFill>
              </a:rPr>
              <a:t>kullback-Leibler</a:t>
            </a:r>
            <a:r>
              <a:rPr kumimoji="1" lang="en-US" altLang="zh-CN" dirty="0">
                <a:solidFill>
                  <a:schemeClr val="tx1"/>
                </a:solidFill>
              </a:rPr>
              <a:t>(KL)</a:t>
            </a:r>
            <a:r>
              <a:rPr kumimoji="1" lang="zh-CN" altLang="en-US" dirty="0">
                <a:solidFill>
                  <a:schemeClr val="tx1"/>
                </a:solidFill>
              </a:rPr>
              <a:t>散度（也称为相对熵</a:t>
            </a:r>
            <a:r>
              <a:rPr kumimoji="1" lang="en-US" altLang="zh-CN" dirty="0">
                <a:solidFill>
                  <a:schemeClr val="tx1"/>
                </a:solidFill>
              </a:rPr>
              <a:t>)</a:t>
            </a:r>
            <a:r>
              <a:rPr kumimoji="1" lang="zh-CN" altLang="en-US" dirty="0">
                <a:solidFill>
                  <a:schemeClr val="tx1"/>
                </a:solidFill>
              </a:rPr>
              <a:t>来度量这两个分布的不同程度）</a:t>
            </a:r>
            <a:endParaRPr kumimoji="1" lang="en-US" altLang="zh-CN" dirty="0">
              <a:solidFill>
                <a:schemeClr val="tx1"/>
              </a:solidFill>
            </a:endParaRPr>
          </a:p>
        </p:txBody>
      </p:sp>
      <mc:AlternateContent xmlns:mc="http://schemas.openxmlformats.org/markup-compatibility/2006" xmlns:a14="http://schemas.microsoft.com/office/drawing/2010/main">
        <mc:Choice Requires="a14">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207819" y="3800215"/>
                <a:ext cx="8827124" cy="1409349"/>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换句话来说，</a:t>
                </a:r>
                <a:r>
                  <a:rPr kumimoji="1" lang="en-US" altLang="zh-CN" dirty="0">
                    <a:solidFill>
                      <a:schemeClr val="tx1"/>
                    </a:solidFill>
                  </a:rPr>
                  <a:t>KL</a:t>
                </a:r>
                <a:r>
                  <a:rPr kumimoji="1" lang="zh-CN" altLang="en-US" dirty="0">
                    <a:solidFill>
                      <a:schemeClr val="tx1"/>
                    </a:solidFill>
                  </a:rPr>
                  <a:t>散度度量信息的损失</a:t>
                </a:r>
                <a:r>
                  <a:rPr kumimoji="1" lang="en-US" altLang="zh-CN" dirty="0">
                    <a:solidFill>
                      <a:schemeClr val="tx1"/>
                    </a:solidFill>
                  </a:rPr>
                  <a:t>.</a:t>
                </a:r>
              </a:p>
              <a:p>
                <a:pPr indent="0">
                  <a:buNone/>
                </a:pPr>
                <a14:m>
                  <m:oMath xmlns:m="http://schemas.openxmlformats.org/officeDocument/2006/math">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𝐷</m:t>
                        </m:r>
                      </m:e>
                      <m:sub>
                        <m:r>
                          <a:rPr kumimoji="1" lang="en-US" altLang="zh-CN" b="0" i="1" smtClean="0">
                            <a:solidFill>
                              <a:schemeClr val="tx1"/>
                            </a:solidFill>
                            <a:latin typeface="Cambria Math" panose="02040503050406030204" pitchFamily="18" charset="0"/>
                          </a:rPr>
                          <m:t>𝐾𝐿</m:t>
                        </m:r>
                      </m:sub>
                    </m:sSub>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d>
                      <m:dPr>
                        <m:beg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𝑄</m:t>
                        </m:r>
                      </m:e>
                    </m:d>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d>
                          <m:dPr>
                            <m:begChr m:val="["/>
                            <m:endChr m:val="]"/>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𝑙𝑜𝑔𝑃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d>
                      </m:e>
                    </m:nary>
                  </m:oMath>
                </a14:m>
                <a:r>
                  <a:rPr kumimoji="1" lang="zh-CN" altLang="en-US" dirty="0">
                    <a:solidFill>
                      <a:schemeClr val="tx1"/>
                    </a:solidFill>
                  </a:rPr>
                  <a:t> </a:t>
                </a:r>
              </a:p>
            </p:txBody>
          </p:sp>
        </mc:Choice>
        <mc:Fallback xmlns="">
          <p:sp>
            <p:nvSpPr>
              <p:cNvPr id="8" name="内容占位符 4">
                <a:extLst>
                  <a:ext uri="{FF2B5EF4-FFF2-40B4-BE49-F238E27FC236}">
                    <a16:creationId xmlns:a16="http://schemas.microsoft.com/office/drawing/2014/main" id="{C20DA9AD-DFFC-4C2F-9123-1FD035CACE21}"/>
                  </a:ext>
                </a:extLst>
              </p:cNvPr>
              <p:cNvSpPr txBox="1">
                <a:spLocks noRot="1" noChangeAspect="1" noMove="1" noResize="1" noEditPoints="1" noAdjustHandles="1" noChangeArrowheads="1" noChangeShapeType="1" noTextEdit="1"/>
              </p:cNvSpPr>
              <p:nvPr/>
            </p:nvSpPr>
            <p:spPr>
              <a:xfrm>
                <a:off x="207819" y="3800215"/>
                <a:ext cx="8827124" cy="1409349"/>
              </a:xfrm>
              <a:prstGeom prst="rect">
                <a:avLst/>
              </a:prstGeom>
              <a:blipFill>
                <a:blip r:embed="rId2"/>
                <a:stretch>
                  <a:fillRect l="-207" t="-4310" b="-30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855B98AE-3A6E-2543-B3C8-EC4903AD604A}"/>
                  </a:ext>
                </a:extLst>
              </p:cNvPr>
              <p:cNvSpPr txBox="1">
                <a:spLocks/>
              </p:cNvSpPr>
              <p:nvPr/>
            </p:nvSpPr>
            <p:spPr>
              <a:xfrm>
                <a:off x="207819" y="2939970"/>
                <a:ext cx="8827124" cy="97908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14:m>
                  <m:oMath xmlns:m="http://schemas.openxmlformats.org/officeDocument/2006/math">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𝐷</m:t>
                        </m:r>
                      </m:e>
                      <m:sub>
                        <m:r>
                          <a:rPr kumimoji="1" lang="en-US" altLang="zh-CN" i="1">
                            <a:solidFill>
                              <a:schemeClr val="tx1"/>
                            </a:solidFill>
                            <a:latin typeface="Cambria Math" panose="02040503050406030204" pitchFamily="18" charset="0"/>
                          </a:rPr>
                          <m:t>𝐾𝐿</m:t>
                        </m:r>
                      </m:sub>
                    </m:sSub>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𝑃</m:t>
                    </m:r>
                    <m:r>
                      <a:rPr kumimoji="1" lang="en-US" altLang="zh-CN" i="1">
                        <a:solidFill>
                          <a:schemeClr val="tx1"/>
                        </a:solidFill>
                        <a:latin typeface="Cambria Math" panose="02040503050406030204" pitchFamily="18" charset="0"/>
                      </a:rPr>
                      <m:t>|</m:t>
                    </m:r>
                    <m:d>
                      <m:dPr>
                        <m:begChr m:val="|"/>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𝑄</m:t>
                        </m:r>
                      </m:e>
                    </m:d>
                    <m:r>
                      <a:rPr kumimoji="1" lang="en-US" altLang="zh-CN" i="1">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func>
                          <m:funcPr>
                            <m:ctrlPr>
                              <a:rPr kumimoji="1" lang="en-US" altLang="zh-CN" i="1">
                                <a:solidFill>
                                  <a:schemeClr val="tx1"/>
                                </a:solidFill>
                                <a:latin typeface="Cambria Math" panose="02040503050406030204" pitchFamily="18" charset="0"/>
                              </a:rPr>
                            </m:ctrlPr>
                          </m:funcPr>
                          <m:fName>
                            <m:r>
                              <m:rPr>
                                <m:sty m:val="p"/>
                              </m:rPr>
                              <a:rPr kumimoji="1" lang="en-US" altLang="zh-CN" i="1">
                                <a:solidFill>
                                  <a:schemeClr val="tx1"/>
                                </a:solidFill>
                                <a:latin typeface="Cambria Math" panose="02040503050406030204" pitchFamily="18" charset="0"/>
                              </a:rPr>
                              <m:t>log</m:t>
                            </m:r>
                          </m:fName>
                          <m:e>
                            <m:d>
                              <m:dPr>
                                <m:ctrlPr>
                                  <a:rPr kumimoji="1" lang="en-US" altLang="zh-CN" i="1">
                                    <a:solidFill>
                                      <a:schemeClr val="tx1"/>
                                    </a:solidFill>
                                    <a:latin typeface="Cambria Math" panose="02040503050406030204" pitchFamily="18" charset="0"/>
                                  </a:rPr>
                                </m:ctrlPr>
                              </m:dPr>
                              <m:e>
                                <m:f>
                                  <m:fPr>
                                    <m:ctrlPr>
                                      <a:rPr kumimoji="1" lang="en-US" altLang="zh-CN" i="1">
                                        <a:solidFill>
                                          <a:schemeClr val="tx1"/>
                                        </a:solidFill>
                                        <a:latin typeface="Cambria Math" panose="02040503050406030204" pitchFamily="18" charset="0"/>
                                      </a:rPr>
                                    </m:ctrlPr>
                                  </m:fPr>
                                  <m:num>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num>
                                  <m:den>
                                    <m:r>
                                      <a:rPr kumimoji="1" lang="en-US" altLang="zh-CN" i="1">
                                        <a:solidFill>
                                          <a:schemeClr val="tx1"/>
                                        </a:solidFill>
                                        <a:latin typeface="Cambria Math" panose="02040503050406030204" pitchFamily="18" charset="0"/>
                                      </a:rPr>
                                      <m:t>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den>
                                </m:f>
                              </m:e>
                            </m:d>
                          </m:e>
                        </m:func>
                      </m:e>
                    </m:nary>
                  </m:oMath>
                </a14:m>
                <a:r>
                  <a:rPr kumimoji="1" lang="zh-CN" altLang="en-US" i="1" dirty="0">
                    <a:solidFill>
                      <a:schemeClr val="tx1"/>
                    </a:solidFill>
                    <a:latin typeface="Cambria Math" panose="02040503050406030204" pitchFamily="18" charset="0"/>
                  </a:rPr>
                  <a:t> </a:t>
                </a:r>
              </a:p>
            </p:txBody>
          </p:sp>
        </mc:Choice>
        <mc:Fallback xmlns="">
          <p:sp>
            <p:nvSpPr>
              <p:cNvPr id="6" name="内容占位符 4">
                <a:extLst>
                  <a:ext uri="{FF2B5EF4-FFF2-40B4-BE49-F238E27FC236}">
                    <a16:creationId xmlns:a16="http://schemas.microsoft.com/office/drawing/2014/main" id="{855B98AE-3A6E-2543-B3C8-EC4903AD604A}"/>
                  </a:ext>
                </a:extLst>
              </p:cNvPr>
              <p:cNvSpPr txBox="1">
                <a:spLocks noRot="1" noChangeAspect="1" noMove="1" noResize="1" noEditPoints="1" noAdjustHandles="1" noChangeArrowheads="1" noChangeShapeType="1" noTextEdit="1"/>
              </p:cNvSpPr>
              <p:nvPr/>
            </p:nvSpPr>
            <p:spPr>
              <a:xfrm>
                <a:off x="207819" y="2939970"/>
                <a:ext cx="8827124" cy="979088"/>
              </a:xfrm>
              <a:prstGeom prst="rect">
                <a:avLst/>
              </a:prstGeom>
              <a:blipFill>
                <a:blip r:embed="rId4"/>
                <a:stretch>
                  <a:fillRect t="-44872" b="-37179"/>
                </a:stretch>
              </a:blipFill>
            </p:spPr>
            <p:txBody>
              <a:bodyPr/>
              <a:lstStyle/>
              <a:p>
                <a:r>
                  <a:rPr lang="en-CN">
                    <a:noFill/>
                  </a:rPr>
                  <a:t> </a:t>
                </a:r>
              </a:p>
            </p:txBody>
          </p:sp>
        </mc:Fallback>
      </mc:AlternateContent>
    </p:spTree>
    <p:extLst>
      <p:ext uri="{BB962C8B-B14F-4D97-AF65-F5344CB8AC3E}">
        <p14:creationId xmlns:p14="http://schemas.microsoft.com/office/powerpoint/2010/main" val="83905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2.6 </a:t>
            </a:r>
            <a:r>
              <a:rPr lang="zh-CN" altLang="en-US" sz="4000" baseline="30000" dirty="0">
                <a:solidFill>
                  <a:schemeClr val="bg1"/>
                </a:solidFill>
                <a:latin typeface="黑体"/>
                <a:ea typeface="黑体"/>
                <a:cs typeface="黑体"/>
              </a:rPr>
              <a:t>交叉熵</a:t>
            </a:r>
            <a:endParaRPr lang="ja-JP" altLang="en-US" sz="4000" baseline="30000" dirty="0">
              <a:solidFill>
                <a:schemeClr val="bg1"/>
              </a:solidFill>
              <a:latin typeface="黑体"/>
              <a:ea typeface="黑体"/>
              <a:cs typeface="黑体"/>
            </a:endParaRPr>
          </a:p>
        </p:txBody>
      </p:sp>
      <mc:AlternateContent xmlns:mc="http://schemas.openxmlformats.org/markup-compatibility/2006" xmlns:a14="http://schemas.microsoft.com/office/drawing/2010/main">
        <mc:Choice Requires="a14">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207819" y="1711356"/>
                <a:ext cx="8827124" cy="2634141"/>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14:m>
                  <m:oMath xmlns:m="http://schemas.openxmlformats.org/officeDocument/2006/math">
                    <m:sSub>
                      <m:sSubPr>
                        <m:ctrlPr>
                          <a:rPr kumimoji="1" lang="en-US" altLang="zh-CN" b="0"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𝐷</m:t>
                        </m:r>
                      </m:e>
                      <m:sub>
                        <m:r>
                          <a:rPr kumimoji="1" lang="en-US" altLang="zh-CN" b="0" i="1" smtClean="0">
                            <a:solidFill>
                              <a:schemeClr val="tx1"/>
                            </a:solidFill>
                            <a:latin typeface="Cambria Math" panose="02040503050406030204" pitchFamily="18" charset="0"/>
                          </a:rPr>
                          <m:t>𝐾𝐿</m:t>
                        </m:r>
                      </m:sub>
                    </m:sSub>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d>
                      <m:dPr>
                        <m:begChr m:val="|"/>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𝑄</m:t>
                        </m:r>
                      </m:e>
                    </m:d>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d>
                          <m:dPr>
                            <m:begChr m:val="["/>
                            <m:endChr m:val="]"/>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𝑙𝑜𝑔𝑃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d>
                      </m:e>
                    </m:nary>
                  </m:oMath>
                </a14:m>
                <a:r>
                  <a:rPr kumimoji="1" lang="zh-CN" altLang="en-US" dirty="0">
                    <a:solidFill>
                      <a:schemeClr val="tx1"/>
                    </a:solidFill>
                  </a:rPr>
                  <a:t> </a:t>
                </a:r>
                <a:endParaRPr kumimoji="1" lang="en-US" altLang="zh-CN" dirty="0">
                  <a:solidFill>
                    <a:schemeClr val="tx1"/>
                  </a:solidFill>
                </a:endParaRPr>
              </a:p>
              <a:p>
                <a:pPr indent="0">
                  <a:buNone/>
                </a:pPr>
                <a14:m>
                  <m:oMath xmlns:m="http://schemas.openxmlformats.org/officeDocument/2006/math">
                    <m:r>
                      <a:rPr kumimoji="1" lang="en-US" altLang="zh-CN" b="0" i="1" smtClean="0">
                        <a:solidFill>
                          <a:schemeClr val="tx1"/>
                        </a:solidFill>
                        <a:latin typeface="Cambria Math" panose="02040503050406030204" pitchFamily="18" charset="0"/>
                      </a:rPr>
                      <m:t>                     =</m:t>
                    </m:r>
                    <m:nary>
                      <m:naryPr>
                        <m:chr m:val="∑"/>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𝑙𝑜𝑔𝑃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nary>
                    <m:r>
                      <a:rPr kumimoji="1" lang="en-US" altLang="zh-CN" b="0" i="1" smtClean="0">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nary>
                  </m:oMath>
                </a14:m>
                <a:r>
                  <a:rPr kumimoji="1" lang="en-US" altLang="zh-CN" dirty="0">
                    <a:solidFill>
                      <a:schemeClr val="tx1"/>
                    </a:solidFill>
                  </a:rPr>
                  <a:t> </a:t>
                </a:r>
              </a:p>
              <a:p>
                <a:pPr indent="0">
                  <a:buNone/>
                </a:pPr>
                <a14:m>
                  <m:oMath xmlns:m="http://schemas.openxmlformats.org/officeDocument/2006/math">
                    <m:r>
                      <a:rPr kumimoji="1" lang="en-US" altLang="zh-CN" b="0" i="1" smtClean="0">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𝐻</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𝑃</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𝐻</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 </m:t>
                    </m:r>
                    <m:r>
                      <a:rPr kumimoji="1" lang="en-US" altLang="zh-CN" b="0" i="1" smtClean="0">
                        <a:solidFill>
                          <a:schemeClr val="tx1"/>
                        </a:solidFill>
                        <a:latin typeface="Cambria Math" panose="02040503050406030204" pitchFamily="18" charset="0"/>
                      </a:rPr>
                      <m:t>𝑄</m:t>
                    </m:r>
                    <m:r>
                      <a:rPr kumimoji="1" lang="en-US" altLang="zh-CN" b="0" i="1" smtClean="0">
                        <a:solidFill>
                          <a:schemeClr val="tx1"/>
                        </a:solidFill>
                        <a:latin typeface="Cambria Math" panose="02040503050406030204" pitchFamily="18" charset="0"/>
                      </a:rPr>
                      <m:t>)</m:t>
                    </m:r>
                  </m:oMath>
                </a14:m>
                <a:r>
                  <a:rPr kumimoji="1" lang="zh-CN" altLang="en-US" dirty="0">
                    <a:solidFill>
                      <a:schemeClr val="tx1"/>
                    </a:solidFill>
                  </a:rPr>
                  <a:t> </a:t>
                </a:r>
                <a:endParaRPr kumimoji="1" lang="en-US" altLang="zh-CN" dirty="0">
                  <a:solidFill>
                    <a:schemeClr val="tx1"/>
                  </a:solidFill>
                </a:endParaRPr>
              </a:p>
              <a:p>
                <a:pPr indent="0">
                  <a:buNone/>
                </a:pPr>
                <a14:m>
                  <m:oMath xmlns:m="http://schemas.openxmlformats.org/officeDocument/2006/math">
                    <m:r>
                      <a:rPr kumimoji="1" lang="en-US" altLang="zh-CN" b="0" i="1" smtClean="0">
                        <a:solidFill>
                          <a:schemeClr val="tx1"/>
                        </a:solidFill>
                        <a:latin typeface="Cambria Math" panose="02040503050406030204" pitchFamily="18" charset="0"/>
                      </a:rPr>
                      <m:t>𝐻</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𝑄</m:t>
                        </m:r>
                      </m:e>
                    </m:d>
                    <m:r>
                      <a:rPr kumimoji="1" lang="en-US" altLang="zh-CN" b="0" i="1" smtClean="0">
                        <a:solidFill>
                          <a:schemeClr val="tx1"/>
                        </a:solidFill>
                        <a:latin typeface="Cambria Math" panose="02040503050406030204" pitchFamily="18" charset="0"/>
                      </a:rPr>
                      <m:t>=−</m:t>
                    </m:r>
                    <m:nary>
                      <m:naryPr>
                        <m:chr m:val="∑"/>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=1</m:t>
                        </m:r>
                      </m:sub>
                      <m:sup>
                        <m:r>
                          <a:rPr kumimoji="1" lang="en-US" altLang="zh-CN" i="1">
                            <a:solidFill>
                              <a:schemeClr val="tx1"/>
                            </a:solidFill>
                            <a:latin typeface="Cambria Math" panose="02040503050406030204" pitchFamily="18" charset="0"/>
                          </a:rPr>
                          <m:t>𝑛</m:t>
                        </m:r>
                      </m:sup>
                      <m:e>
                        <m:r>
                          <a:rPr kumimoji="1" lang="en-US" altLang="zh-CN" i="1">
                            <a:solidFill>
                              <a:schemeClr val="tx1"/>
                            </a:solidFill>
                            <a:latin typeface="Cambria Math" panose="02040503050406030204" pitchFamily="18" charset="0"/>
                          </a:rPr>
                          <m:t>𝑃</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r>
                          <a:rPr kumimoji="1" lang="en-US" altLang="zh-CN" i="1">
                            <a:solidFill>
                              <a:schemeClr val="tx1"/>
                            </a:solidFill>
                            <a:latin typeface="Cambria Math" panose="02040503050406030204" pitchFamily="18" charset="0"/>
                          </a:rPr>
                          <m:t>𝑙𝑜𝑔𝑄</m:t>
                        </m:r>
                        <m:d>
                          <m:dPr>
                            <m:ctrlPr>
                              <a:rPr kumimoji="1" lang="en-US" altLang="zh-CN" i="1">
                                <a:solidFill>
                                  <a:schemeClr val="tx1"/>
                                </a:solidFill>
                                <a:latin typeface="Cambria Math" panose="02040503050406030204" pitchFamily="18" charset="0"/>
                              </a:rPr>
                            </m:ctrlPr>
                          </m:dPr>
                          <m:e>
                            <m:sSub>
                              <m:sSubPr>
                                <m:ctrlPr>
                                  <a:rPr kumimoji="1" lang="en-US" altLang="zh-CN" i="1">
                                    <a:solidFill>
                                      <a:schemeClr val="tx1"/>
                                    </a:solidFill>
                                    <a:latin typeface="Cambria Math" panose="02040503050406030204" pitchFamily="18" charset="0"/>
                                  </a:rPr>
                                </m:ctrlPr>
                              </m:sSubPr>
                              <m:e>
                                <m:r>
                                  <a:rPr kumimoji="1" lang="en-US" altLang="zh-CN" i="1">
                                    <a:solidFill>
                                      <a:schemeClr val="tx1"/>
                                    </a:solidFill>
                                    <a:latin typeface="Cambria Math" panose="02040503050406030204" pitchFamily="18" charset="0"/>
                                  </a:rPr>
                                  <m:t>𝑥</m:t>
                                </m:r>
                              </m:e>
                              <m:sub>
                                <m:r>
                                  <a:rPr kumimoji="1" lang="en-US" altLang="zh-CN" i="1">
                                    <a:solidFill>
                                      <a:schemeClr val="tx1"/>
                                    </a:solidFill>
                                    <a:latin typeface="Cambria Math" panose="02040503050406030204" pitchFamily="18" charset="0"/>
                                  </a:rPr>
                                  <m:t>𝑖</m:t>
                                </m:r>
                              </m:sub>
                            </m:sSub>
                          </m:e>
                        </m:d>
                      </m:e>
                    </m:nary>
                  </m:oMath>
                </a14:m>
                <a:r>
                  <a:rPr kumimoji="1" lang="zh-CN" altLang="en-US" dirty="0">
                    <a:solidFill>
                      <a:schemeClr val="tx1"/>
                    </a:solidFill>
                  </a:rPr>
                  <a:t> </a:t>
                </a:r>
              </a:p>
            </p:txBody>
          </p:sp>
        </mc:Choice>
        <mc:Fallback xmlns="">
          <p:sp>
            <p:nvSpPr>
              <p:cNvPr id="8" name="内容占位符 4">
                <a:extLst>
                  <a:ext uri="{FF2B5EF4-FFF2-40B4-BE49-F238E27FC236}">
                    <a16:creationId xmlns:a16="http://schemas.microsoft.com/office/drawing/2014/main" id="{C20DA9AD-DFFC-4C2F-9123-1FD035CACE21}"/>
                  </a:ext>
                </a:extLst>
              </p:cNvPr>
              <p:cNvSpPr txBox="1">
                <a:spLocks noRot="1" noChangeAspect="1" noMove="1" noResize="1" noEditPoints="1" noAdjustHandles="1" noChangeArrowheads="1" noChangeShapeType="1" noTextEdit="1"/>
              </p:cNvSpPr>
              <p:nvPr/>
            </p:nvSpPr>
            <p:spPr>
              <a:xfrm>
                <a:off x="207819" y="1711356"/>
                <a:ext cx="8827124" cy="2634141"/>
              </a:xfrm>
              <a:prstGeom prst="rect">
                <a:avLst/>
              </a:prstGeom>
              <a:blipFill>
                <a:blip r:embed="rId2"/>
                <a:stretch>
                  <a:fillRect t="-20833" b="-14583"/>
                </a:stretch>
              </a:blipFill>
            </p:spPr>
            <p:txBody>
              <a:bodyPr/>
              <a:lstStyle/>
              <a:p>
                <a:r>
                  <a:rPr lang="en-US">
                    <a:noFill/>
                  </a:rPr>
                  <a:t> </a:t>
                </a:r>
              </a:p>
            </p:txBody>
          </p:sp>
        </mc:Fallback>
      </mc:AlternateContent>
    </p:spTree>
    <p:extLst>
      <p:ext uri="{BB962C8B-B14F-4D97-AF65-F5344CB8AC3E}">
        <p14:creationId xmlns:p14="http://schemas.microsoft.com/office/powerpoint/2010/main" val="399110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2.6 </a:t>
            </a:r>
            <a:r>
              <a:rPr lang="zh-CN" altLang="en-US" sz="4000" baseline="30000" dirty="0">
                <a:solidFill>
                  <a:schemeClr val="bg1"/>
                </a:solidFill>
                <a:latin typeface="黑体"/>
                <a:ea typeface="黑体"/>
                <a:cs typeface="黑体"/>
              </a:rPr>
              <a:t>应用</a:t>
            </a:r>
            <a:endParaRPr lang="ja-JP" altLang="en-US" sz="4000" baseline="30000" dirty="0">
              <a:solidFill>
                <a:schemeClr val="bg1"/>
              </a:solidFill>
              <a:latin typeface="黑体"/>
              <a:ea typeface="黑体"/>
              <a:cs typeface="黑体"/>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8DC5CDD8-CA32-4DF3-99A6-5B8B0A997725}"/>
                  </a:ext>
                </a:extLst>
              </p:cNvPr>
              <p:cNvSpPr txBox="1">
                <a:spLocks/>
              </p:cNvSpPr>
              <p:nvPr/>
            </p:nvSpPr>
            <p:spPr>
              <a:xfrm>
                <a:off x="207819" y="1561490"/>
                <a:ext cx="8827124" cy="450375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二分类问题：输入为</a:t>
                </a:r>
                <a:r>
                  <a:rPr kumimoji="1" lang="en-US" altLang="zh-CN" dirty="0">
                    <a:solidFill>
                      <a:schemeClr val="tx1"/>
                    </a:solidFill>
                  </a:rPr>
                  <a:t>x</a:t>
                </a:r>
                <a:r>
                  <a:rPr kumimoji="1" lang="zh-CN" altLang="en-US" dirty="0">
                    <a:solidFill>
                      <a:schemeClr val="tx1"/>
                    </a:solidFill>
                  </a:rPr>
                  <a:t>，标签为</a:t>
                </a:r>
                <a:r>
                  <a:rPr kumimoji="1" lang="en-US" altLang="zh-CN" dirty="0">
                    <a:solidFill>
                      <a:schemeClr val="tx1"/>
                    </a:solidFill>
                  </a:rPr>
                  <a:t>y</a:t>
                </a:r>
                <a:r>
                  <a:rPr kumimoji="1" lang="zh-CN" altLang="en-US" dirty="0">
                    <a:solidFill>
                      <a:schemeClr val="tx1"/>
                    </a:solidFill>
                  </a:rPr>
                  <a:t>，估计为</a:t>
                </a:r>
                <a14:m>
                  <m:oMath xmlns:m="http://schemas.openxmlformats.org/officeDocument/2006/math">
                    <m:acc>
                      <m:accPr>
                        <m:chr m:val="̂"/>
                        <m:ctrlPr>
                          <a:rPr kumimoji="1" lang="zh-CN" altLang="en-US" i="1" smtClean="0">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oMath>
                </a14:m>
                <a:endParaRPr kumimoji="1" lang="en-US" altLang="zh-CN" dirty="0">
                  <a:solidFill>
                    <a:schemeClr val="tx1"/>
                  </a:solidFill>
                </a:endParaRPr>
              </a:p>
              <a:p>
                <a:pPr indent="0">
                  <a:buNone/>
                </a:pPr>
                <a:r>
                  <a:rPr kumimoji="1" lang="zh-CN" altLang="en-US" dirty="0">
                    <a:solidFill>
                      <a:schemeClr val="tx1"/>
                    </a:solidFill>
                  </a:rPr>
                  <a:t>样本</a:t>
                </a:r>
                <a14:m>
                  <m:oMath xmlns:m="http://schemas.openxmlformats.org/officeDocument/2006/math">
                    <m:r>
                      <a:rPr kumimoji="1" lang="zh-CN" altLang="en-US" i="1">
                        <a:solidFill>
                          <a:schemeClr val="tx1"/>
                        </a:solidFill>
                        <a:latin typeface="Cambria Math" panose="02040503050406030204" pitchFamily="18" charset="0"/>
                      </a:rPr>
                      <m:t>标签为</m:t>
                    </m:r>
                    <m:r>
                      <a:rPr kumimoji="1" lang="en-US" altLang="zh-CN" i="1">
                        <a:solidFill>
                          <a:schemeClr val="tx1"/>
                        </a:solidFill>
                        <a:latin typeface="Cambria Math" panose="02040503050406030204" pitchFamily="18" charset="0"/>
                      </a:rPr>
                      <m:t>1</m:t>
                    </m:r>
                    <m:r>
                      <a:rPr kumimoji="1" lang="zh-CN" altLang="en-US" i="1">
                        <a:solidFill>
                          <a:schemeClr val="tx1"/>
                        </a:solidFill>
                        <a:latin typeface="Cambria Math" panose="02040503050406030204" pitchFamily="18" charset="0"/>
                      </a:rPr>
                      <m:t>的概率</m:t>
                    </m:r>
                    <m:r>
                      <a:rPr kumimoji="1" lang="zh-CN" altLang="en-US" i="1" smtClean="0">
                        <a:solidFill>
                          <a:schemeClr val="tx1"/>
                        </a:solidFill>
                        <a:latin typeface="Cambria Math" panose="02040503050406030204" pitchFamily="18" charset="0"/>
                      </a:rPr>
                      <m:t>为</m:t>
                    </m:r>
                  </m:oMath>
                </a14:m>
                <a:r>
                  <a:rPr kumimoji="1" lang="zh-CN" altLang="en-US" dirty="0">
                    <a:solidFill>
                      <a:schemeClr val="tx1"/>
                    </a:solidFill>
                  </a:rPr>
                  <a:t>：</a:t>
                </a:r>
                <a14:m>
                  <m:oMath xmlns:m="http://schemas.openxmlformats.org/officeDocument/2006/math">
                    <m:acc>
                      <m:accPr>
                        <m:chr m:val="̂"/>
                        <m:ctrlPr>
                          <a:rPr kumimoji="1" lang="zh-CN" altLang="en-US" i="1" smtClean="0">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=1|</m:t>
                    </m:r>
                    <m:r>
                      <a:rPr kumimoji="1" lang="en-US" altLang="zh-CN" b="0" i="1" smtClean="0">
                        <a:solidFill>
                          <a:schemeClr val="tx1"/>
                        </a:solidFill>
                        <a:latin typeface="Cambria Math" panose="02040503050406030204" pitchFamily="18" charset="0"/>
                      </a:rPr>
                      <m:t>𝑥</m:t>
                    </m:r>
                    <m:r>
                      <a:rPr kumimoji="1" lang="en-US" altLang="zh-CN" b="0" i="1" smtClean="0">
                        <a:solidFill>
                          <a:schemeClr val="tx1"/>
                        </a:solidFill>
                        <a:latin typeface="Cambria Math" panose="02040503050406030204" pitchFamily="18" charset="0"/>
                      </a:rPr>
                      <m:t>)</m:t>
                    </m:r>
                  </m:oMath>
                </a14:m>
                <a:endParaRPr kumimoji="1" lang="en-US" altLang="zh-CN" dirty="0">
                  <a:solidFill>
                    <a:schemeClr val="tx1"/>
                  </a:solidFill>
                </a:endParaRPr>
              </a:p>
              <a:p>
                <a:pPr indent="0">
                  <a:buNone/>
                </a:pPr>
                <a:r>
                  <a:rPr kumimoji="1" lang="zh-CN" altLang="en-US" dirty="0">
                    <a:solidFill>
                      <a:schemeClr val="tx1"/>
                    </a:solidFill>
                  </a:rPr>
                  <a:t>样本</a:t>
                </a:r>
                <a14:m>
                  <m:oMath xmlns:m="http://schemas.openxmlformats.org/officeDocument/2006/math">
                    <m:r>
                      <a:rPr kumimoji="1" lang="zh-CN" altLang="en-US" i="1">
                        <a:solidFill>
                          <a:schemeClr val="tx1"/>
                        </a:solidFill>
                        <a:latin typeface="Cambria Math" panose="02040503050406030204" pitchFamily="18" charset="0"/>
                      </a:rPr>
                      <m:t>标签为</m:t>
                    </m:r>
                    <m:r>
                      <a:rPr kumimoji="1" lang="en-US" altLang="zh-CN" b="0" i="1" smtClean="0">
                        <a:solidFill>
                          <a:schemeClr val="tx1"/>
                        </a:solidFill>
                        <a:latin typeface="Cambria Math" panose="02040503050406030204" pitchFamily="18" charset="0"/>
                      </a:rPr>
                      <m:t>0</m:t>
                    </m:r>
                    <m:r>
                      <a:rPr kumimoji="1" lang="zh-CN" altLang="en-US" i="1">
                        <a:solidFill>
                          <a:schemeClr val="tx1"/>
                        </a:solidFill>
                        <a:latin typeface="Cambria Math" panose="02040503050406030204" pitchFamily="18" charset="0"/>
                      </a:rPr>
                      <m:t>的概率</m:t>
                    </m:r>
                    <m:r>
                      <a:rPr kumimoji="1" lang="zh-CN" altLang="en-US" i="1" smtClean="0">
                        <a:solidFill>
                          <a:schemeClr val="tx1"/>
                        </a:solidFill>
                        <a:latin typeface="Cambria Math" panose="02040503050406030204" pitchFamily="18" charset="0"/>
                      </a:rPr>
                      <m:t>为</m:t>
                    </m:r>
                  </m:oMath>
                </a14:m>
                <a:r>
                  <a:rPr kumimoji="1" lang="zh-CN" altLang="en-US" dirty="0">
                    <a:solidFill>
                      <a:schemeClr val="tx1"/>
                    </a:solidFill>
                  </a:rPr>
                  <a:t>：</a:t>
                </a:r>
                <a14:m>
                  <m:oMath xmlns:m="http://schemas.openxmlformats.org/officeDocument/2006/math">
                    <m:r>
                      <a:rPr kumimoji="1" lang="en-US" altLang="zh-CN" b="0" i="0" smtClean="0">
                        <a:solidFill>
                          <a:schemeClr val="tx1"/>
                        </a:solidFill>
                        <a:latin typeface="Cambria Math" panose="02040503050406030204" pitchFamily="18" charset="0"/>
                      </a:rPr>
                      <m:t>1</m:t>
                    </m:r>
                    <m:r>
                      <a:rPr kumimoji="1" lang="en-US" altLang="zh-CN" b="0" i="1" smtClean="0">
                        <a:solidFill>
                          <a:schemeClr val="tx1"/>
                        </a:solidFill>
                        <a:latin typeface="Cambria Math" panose="02040503050406030204" pitchFamily="18" charset="0"/>
                      </a:rPr>
                      <m:t> </m:t>
                    </m:r>
                    <m:r>
                      <a:rPr kumimoji="1" lang="en-US" altLang="zh-CN" i="1">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 </m:t>
                    </m:r>
                    <m:acc>
                      <m:accPr>
                        <m:chr m:val="̂"/>
                        <m:ctrlPr>
                          <a:rPr kumimoji="1" lang="zh-CN" altLang="en-US" i="1" smtClean="0">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𝑃</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=0|</m:t>
                    </m:r>
                    <m:r>
                      <a:rPr kumimoji="1" lang="en-US" altLang="zh-CN" b="0" i="1" smtClean="0">
                        <a:solidFill>
                          <a:schemeClr val="tx1"/>
                        </a:solidFill>
                        <a:latin typeface="Cambria Math" panose="02040503050406030204" pitchFamily="18" charset="0"/>
                      </a:rPr>
                      <m:t>𝑥</m:t>
                    </m:r>
                    <m:r>
                      <a:rPr kumimoji="1" lang="en-US" altLang="zh-CN" b="0" i="1" smtClean="0">
                        <a:solidFill>
                          <a:schemeClr val="tx1"/>
                        </a:solidFill>
                        <a:latin typeface="Cambria Math" panose="02040503050406030204" pitchFamily="18" charset="0"/>
                      </a:rPr>
                      <m:t>)</m:t>
                    </m:r>
                  </m:oMath>
                </a14:m>
                <a:endParaRPr kumimoji="1" lang="zh-CN" altLang="en-US" dirty="0">
                  <a:solidFill>
                    <a:schemeClr val="tx1"/>
                  </a:solidFill>
                </a:endParaRPr>
              </a:p>
              <a:p>
                <a:pPr indent="0">
                  <a:buNone/>
                </a:pPr>
                <a:r>
                  <a:rPr kumimoji="1" lang="zh-CN" altLang="en-US" dirty="0">
                    <a:solidFill>
                      <a:schemeClr val="tx1"/>
                    </a:solidFill>
                  </a:rPr>
                  <a:t>将上述两种情况整合到一起：</a:t>
                </a:r>
                <a:endParaRPr kumimoji="1" lang="en-US" altLang="zh-CN" dirty="0">
                  <a:solidFill>
                    <a:schemeClr val="tx1"/>
                  </a:solidFill>
                </a:endParaRPr>
              </a:p>
              <a:p>
                <a:pPr indent="0">
                  <a:buNone/>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𝑃</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m:t>
                      </m:r>
                      <m:sSup>
                        <m:sSupPr>
                          <m:ctrlPr>
                            <a:rPr kumimoji="1" lang="en-US" altLang="zh-CN" b="0" i="1" smtClean="0">
                              <a:solidFill>
                                <a:schemeClr val="tx1"/>
                              </a:solidFill>
                              <a:latin typeface="Cambria Math" panose="02040503050406030204" pitchFamily="18" charset="0"/>
                            </a:rPr>
                          </m:ctrlPr>
                        </m:sSupPr>
                        <m:e>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sup>
                          <m:r>
                            <a:rPr kumimoji="1" lang="en-US" altLang="zh-CN" b="0" i="1" smtClean="0">
                              <a:solidFill>
                                <a:schemeClr val="tx1"/>
                              </a:solidFill>
                              <a:latin typeface="Cambria Math" panose="02040503050406030204" pitchFamily="18" charset="0"/>
                            </a:rPr>
                            <m:t>𝑦</m:t>
                          </m:r>
                        </m:sup>
                      </m:sSup>
                      <m:sSup>
                        <m:sSupPr>
                          <m:ctrlPr>
                            <a:rPr kumimoji="1" lang="en-US" altLang="zh-CN" i="1">
                              <a:solidFill>
                                <a:schemeClr val="tx1"/>
                              </a:solidFill>
                              <a:latin typeface="Cambria Math" panose="02040503050406030204" pitchFamily="18" charset="0"/>
                            </a:rPr>
                          </m:ctrlPr>
                        </m:sSupPr>
                        <m:e>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1−</m:t>
                          </m:r>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e>
                        <m:sup>
                          <m:r>
                            <a:rPr kumimoji="1" lang="en-US" altLang="zh-CN" b="0" i="1" smtClean="0">
                              <a:solidFill>
                                <a:schemeClr val="tx1"/>
                              </a:solidFill>
                              <a:latin typeface="Cambria Math" panose="02040503050406030204" pitchFamily="18" charset="0"/>
                            </a:rPr>
                            <m:t>1−</m:t>
                          </m:r>
                          <m:r>
                            <a:rPr kumimoji="1" lang="en-US" altLang="zh-CN" i="1">
                              <a:solidFill>
                                <a:schemeClr val="tx1"/>
                              </a:solidFill>
                              <a:latin typeface="Cambria Math" panose="02040503050406030204" pitchFamily="18" charset="0"/>
                            </a:rPr>
                            <m:t>𝑦</m:t>
                          </m:r>
                        </m:sup>
                      </m:sSup>
                    </m:oMath>
                  </m:oMathPara>
                </a14:m>
                <a:endParaRPr kumimoji="1" lang="en-US" altLang="zh-CN" dirty="0">
                  <a:solidFill>
                    <a:schemeClr val="tx1"/>
                  </a:solidFill>
                </a:endParaRPr>
              </a:p>
              <a:p>
                <a:pPr indent="0">
                  <a:buNone/>
                </a:pPr>
                <a:r>
                  <a:rPr kumimoji="1" lang="zh-CN" altLang="en-US" dirty="0">
                    <a:solidFill>
                      <a:schemeClr val="tx1"/>
                    </a:solidFill>
                  </a:rPr>
                  <a:t>两边取对数，再取相反数，得损失函数为：</a:t>
                </a:r>
                <a:endParaRPr kumimoji="1" lang="en-US" altLang="zh-CN" dirty="0">
                  <a:solidFill>
                    <a:schemeClr val="tx1"/>
                  </a:solidFill>
                </a:endParaRPr>
              </a:p>
              <a:p>
                <a:pPr indent="0">
                  <a:buNone/>
                </a:pPr>
                <a14:m>
                  <m:oMathPara xmlns:m="http://schemas.openxmlformats.org/officeDocument/2006/math">
                    <m:oMathParaPr>
                      <m:jc m:val="centerGroup"/>
                    </m:oMathParaPr>
                    <m:oMath xmlns:m="http://schemas.openxmlformats.org/officeDocument/2006/math">
                      <m:r>
                        <a:rPr kumimoji="1" lang="en-US" altLang="zh-CN" b="0" i="1" dirty="0" smtClean="0">
                          <a:solidFill>
                            <a:schemeClr val="tx1"/>
                          </a:solidFill>
                          <a:latin typeface="Cambria Math" panose="02040503050406030204" pitchFamily="18" charset="0"/>
                        </a:rPr>
                        <m:t>𝐿</m:t>
                      </m:r>
                      <m:r>
                        <a:rPr kumimoji="1" lang="en-US" altLang="zh-CN" b="0" i="1" dirty="0"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𝑙𝑜𝑔𝑃</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𝑦𝑙𝑜𝑔</m:t>
                      </m:r>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r>
                        <a:rPr kumimoji="1" lang="en-US" altLang="zh-CN" b="0" i="1" smtClean="0">
                          <a:solidFill>
                            <a:schemeClr val="tx1"/>
                          </a:solidFill>
                          <a:latin typeface="Cambria Math" panose="02040503050406030204" pitchFamily="18" charset="0"/>
                        </a:rPr>
                        <m:t>+</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1−</m:t>
                          </m:r>
                          <m:r>
                            <a:rPr kumimoji="1" lang="en-US" altLang="zh-CN" b="0" i="1" smtClean="0">
                              <a:solidFill>
                                <a:schemeClr val="tx1"/>
                              </a:solidFill>
                              <a:latin typeface="Cambria Math" panose="02040503050406030204" pitchFamily="18" charset="0"/>
                            </a:rPr>
                            <m:t>𝑦</m:t>
                          </m:r>
                        </m:e>
                      </m:d>
                      <m:func>
                        <m:funcPr>
                          <m:ctrlPr>
                            <a:rPr kumimoji="1" lang="en-US" altLang="zh-CN" b="0" i="1" smtClean="0">
                              <a:solidFill>
                                <a:schemeClr val="tx1"/>
                              </a:solidFill>
                              <a:latin typeface="Cambria Math" panose="02040503050406030204" pitchFamily="18" charset="0"/>
                            </a:rPr>
                          </m:ctrlPr>
                        </m:funcPr>
                        <m:fName>
                          <m:r>
                            <m:rPr>
                              <m:sty m:val="p"/>
                            </m:rPr>
                            <a:rPr kumimoji="1" lang="en-US" altLang="zh-CN" b="0" i="0" smtClean="0">
                              <a:solidFill>
                                <a:schemeClr val="tx1"/>
                              </a:solidFill>
                              <a:latin typeface="Cambria Math" panose="02040503050406030204" pitchFamily="18" charset="0"/>
                            </a:rPr>
                            <m:t>log</m:t>
                          </m:r>
                        </m:fName>
                        <m:e>
                          <m:d>
                            <m:dPr>
                              <m:ctrlPr>
                                <a:rPr kumimoji="1" lang="en-US" altLang="zh-CN" b="0" i="1" smtClean="0">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1−</m:t>
                              </m:r>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d>
                        </m:e>
                      </m:func>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a:p>
                <a:pPr indent="0">
                  <a:buNone/>
                </a:pPr>
                <a:r>
                  <a:rPr kumimoji="1" lang="en-US" altLang="zh-CN" dirty="0">
                    <a:solidFill>
                      <a:schemeClr val="tx1"/>
                    </a:solidFill>
                  </a:rPr>
                  <a:t>N</a:t>
                </a:r>
                <a:r>
                  <a:rPr kumimoji="1" lang="zh-CN" altLang="en-US" dirty="0">
                    <a:solidFill>
                      <a:schemeClr val="tx1"/>
                    </a:solidFill>
                  </a:rPr>
                  <a:t>个样本的总的损失函数：</a:t>
                </a:r>
                <a:endParaRPr kumimoji="1" lang="en-US" altLang="zh-CN" dirty="0">
                  <a:solidFill>
                    <a:schemeClr val="tx1"/>
                  </a:solidFill>
                </a:endParaRPr>
              </a:p>
              <a:p>
                <a:pPr indent="0">
                  <a:buNone/>
                </a:pPr>
                <a14:m>
                  <m:oMathPara xmlns:m="http://schemas.openxmlformats.org/officeDocument/2006/math">
                    <m:oMathParaPr>
                      <m:jc m:val="centerGroup"/>
                    </m:oMathParaPr>
                    <m:oMath xmlns:m="http://schemas.openxmlformats.org/officeDocument/2006/math">
                      <m:r>
                        <m:rPr>
                          <m:sty m:val="p"/>
                        </m:rPr>
                        <a:rPr kumimoji="1" lang="en-US" altLang="zh-CN" b="0" i="1" dirty="0">
                          <a:solidFill>
                            <a:schemeClr val="tx1"/>
                          </a:solidFill>
                          <a:latin typeface="Cambria Math" panose="02040503050406030204" pitchFamily="18" charset="0"/>
                        </a:rPr>
                        <m:t>L</m:t>
                      </m:r>
                      <m:r>
                        <a:rPr kumimoji="1" lang="en-US" altLang="zh-CN" b="0" i="1" smtClean="0">
                          <a:solidFill>
                            <a:schemeClr val="tx1"/>
                          </a:solidFill>
                          <a:latin typeface="Cambria Math" panose="02040503050406030204" pitchFamily="18" charset="0"/>
                        </a:rPr>
                        <m:t>=−</m:t>
                      </m:r>
                      <m:nary>
                        <m:naryPr>
                          <m:chr m:val="∑"/>
                          <m:ctrlPr>
                            <a:rPr kumimoji="1" lang="en-US" altLang="zh-CN" b="0" i="1" smtClean="0">
                              <a:solidFill>
                                <a:schemeClr val="tx1"/>
                              </a:solidFill>
                              <a:latin typeface="Cambria Math" panose="02040503050406030204" pitchFamily="18" charset="0"/>
                            </a:rPr>
                          </m:ctrlPr>
                        </m:naryPr>
                        <m:sub>
                          <m:r>
                            <m:rPr>
                              <m:sty m:val="p"/>
                              <m:brk m:alnAt="23"/>
                            </m:rPr>
                            <a:rPr kumimoji="1" lang="en-US" altLang="zh-CN" i="1">
                              <a:solidFill>
                                <a:schemeClr val="tx1"/>
                              </a:solidFill>
                              <a:latin typeface="Cambria Math" panose="02040503050406030204" pitchFamily="18" charset="0"/>
                            </a:rPr>
                            <m:t>i</m:t>
                          </m:r>
                          <m:r>
                            <a:rPr kumimoji="1" lang="en-US" altLang="zh-CN" b="0" i="1" smtClean="0">
                              <a:solidFill>
                                <a:schemeClr val="tx1"/>
                              </a:solidFill>
                              <a:latin typeface="Cambria Math" panose="02040503050406030204" pitchFamily="18" charset="0"/>
                            </a:rPr>
                            <m:t>=1</m:t>
                          </m:r>
                        </m:sub>
                        <m:sup>
                          <m:r>
                            <a:rPr kumimoji="1" lang="en-US" altLang="zh-CN" b="0" i="1" smtClean="0">
                              <a:solidFill>
                                <a:schemeClr val="tx1"/>
                              </a:solidFill>
                              <a:latin typeface="Cambria Math" panose="02040503050406030204" pitchFamily="18" charset="0"/>
                            </a:rPr>
                            <m:t>𝑁</m:t>
                          </m:r>
                        </m:sup>
                        <m:e>
                          <m:sSup>
                            <m:sSupPr>
                              <m:ctrlPr>
                                <a:rPr kumimoji="1" lang="en-US" altLang="zh-CN" b="0" i="1" smtClean="0">
                                  <a:solidFill>
                                    <a:schemeClr val="tx1"/>
                                  </a:solidFill>
                                  <a:latin typeface="Cambria Math" panose="02040503050406030204" pitchFamily="18" charset="0"/>
                                </a:rPr>
                              </m:ctrlPr>
                            </m:sSupPr>
                            <m:e>
                              <m:r>
                                <a:rPr kumimoji="1" lang="en-US" altLang="zh-CN" b="0" i="1" smtClean="0">
                                  <a:solidFill>
                                    <a:schemeClr val="tx1"/>
                                  </a:solidFill>
                                  <a:latin typeface="Cambria Math" panose="02040503050406030204" pitchFamily="18" charset="0"/>
                                </a:rPr>
                                <m:t>𝑦</m:t>
                              </m:r>
                            </m:e>
                            <m:sup>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m:t>
                              </m:r>
                            </m:sup>
                          </m:sSup>
                        </m:e>
                      </m:nary>
                      <m:r>
                        <a:rPr kumimoji="1" lang="en-US" altLang="zh-CN" b="0" i="1" smtClean="0">
                          <a:solidFill>
                            <a:schemeClr val="tx1"/>
                          </a:solidFill>
                          <a:latin typeface="Cambria Math" panose="02040503050406030204" pitchFamily="18" charset="0"/>
                        </a:rPr>
                        <m:t>𝑙𝑜𝑔</m:t>
                      </m:r>
                      <m:sSup>
                        <m:sSupPr>
                          <m:ctrlPr>
                            <a:rPr kumimoji="1" lang="en-US" altLang="zh-CN" b="0" i="1" smtClean="0">
                              <a:solidFill>
                                <a:schemeClr val="tx1"/>
                              </a:solidFill>
                              <a:latin typeface="Cambria Math" panose="02040503050406030204" pitchFamily="18" charset="0"/>
                            </a:rPr>
                          </m:ctrlPr>
                        </m:sSupPr>
                        <m:e>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sup>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𝑖</m:t>
                          </m:r>
                          <m:r>
                            <a:rPr kumimoji="1" lang="en-US" altLang="zh-CN" b="0" i="1" smtClean="0">
                              <a:solidFill>
                                <a:schemeClr val="tx1"/>
                              </a:solidFill>
                              <a:latin typeface="Cambria Math" panose="02040503050406030204" pitchFamily="18" charset="0"/>
                            </a:rPr>
                            <m:t>)</m:t>
                          </m:r>
                        </m:sup>
                      </m:sSup>
                      <m:r>
                        <a:rPr kumimoji="1" lang="en-US" altLang="zh-CN" b="0" i="1" smtClean="0">
                          <a:solidFill>
                            <a:schemeClr val="tx1"/>
                          </a:solidFill>
                          <a:latin typeface="Cambria Math" panose="02040503050406030204" pitchFamily="18" charset="0"/>
                        </a:rPr>
                        <m:t>+</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1−</m:t>
                          </m:r>
                          <m:sSup>
                            <m:sSupPr>
                              <m:ctrlPr>
                                <a:rPr kumimoji="1" lang="en-US" altLang="zh-CN" i="1">
                                  <a:solidFill>
                                    <a:schemeClr val="tx1"/>
                                  </a:solidFill>
                                  <a:latin typeface="Cambria Math" panose="02040503050406030204" pitchFamily="18" charset="0"/>
                                </a:rPr>
                              </m:ctrlPr>
                            </m:sSupPr>
                            <m:e>
                              <m:r>
                                <a:rPr kumimoji="1" lang="en-US" altLang="zh-CN" i="1">
                                  <a:solidFill>
                                    <a:schemeClr val="tx1"/>
                                  </a:solidFill>
                                  <a:latin typeface="Cambria Math" panose="02040503050406030204" pitchFamily="18" charset="0"/>
                                </a:rPr>
                                <m:t>𝑦</m:t>
                              </m:r>
                            </m:e>
                            <m:sup>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m:t>
                              </m:r>
                            </m:sup>
                          </m:sSup>
                        </m:e>
                      </m:d>
                      <m:r>
                        <m:rPr>
                          <m:sty m:val="p"/>
                        </m:rPr>
                        <a:rPr kumimoji="1" lang="en-US" altLang="zh-CN" b="0" i="0" smtClean="0">
                          <a:solidFill>
                            <a:schemeClr val="tx1"/>
                          </a:solidFill>
                          <a:latin typeface="Cambria Math" panose="02040503050406030204" pitchFamily="18" charset="0"/>
                        </a:rPr>
                        <m:t>log</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1−</m:t>
                      </m:r>
                      <m:sSup>
                        <m:sSupPr>
                          <m:ctrlPr>
                            <a:rPr kumimoji="1" lang="en-US" altLang="zh-CN" i="1">
                              <a:solidFill>
                                <a:schemeClr val="tx1"/>
                              </a:solidFill>
                              <a:latin typeface="Cambria Math" panose="02040503050406030204" pitchFamily="18" charset="0"/>
                            </a:rPr>
                          </m:ctrlPr>
                        </m:sSupPr>
                        <m:e>
                          <m:acc>
                            <m:accPr>
                              <m:chr m:val="̂"/>
                              <m:ctrlPr>
                                <a:rPr kumimoji="1" lang="zh-CN" altLang="en-US" i="1">
                                  <a:solidFill>
                                    <a:schemeClr val="tx1"/>
                                  </a:solidFill>
                                  <a:latin typeface="Cambria Math" panose="02040503050406030204" pitchFamily="18" charset="0"/>
                                </a:rPr>
                              </m:ctrlPr>
                            </m:accPr>
                            <m:e>
                              <m:r>
                                <m:rPr>
                                  <m:sty m:val="p"/>
                                </m:rPr>
                                <a:rPr kumimoji="1" lang="en-US" altLang="zh-CN" i="1">
                                  <a:solidFill>
                                    <a:schemeClr val="tx1"/>
                                  </a:solidFill>
                                  <a:latin typeface="Cambria Math" panose="02040503050406030204" pitchFamily="18" charset="0"/>
                                </a:rPr>
                                <m:t>y</m:t>
                              </m:r>
                            </m:e>
                          </m:acc>
                        </m:e>
                        <m:sup>
                          <m:r>
                            <a:rPr kumimoji="1" lang="en-US" altLang="zh-CN" i="1">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𝑖</m:t>
                          </m:r>
                          <m:r>
                            <a:rPr kumimoji="1" lang="en-US" altLang="zh-CN" i="1">
                              <a:solidFill>
                                <a:schemeClr val="tx1"/>
                              </a:solidFill>
                              <a:latin typeface="Cambria Math" panose="02040503050406030204" pitchFamily="18" charset="0"/>
                            </a:rPr>
                            <m:t>)</m:t>
                          </m:r>
                        </m:sup>
                      </m:sSup>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a:p>
                <a:pPr indent="0">
                  <a:buNone/>
                </a:pPr>
                <a:endParaRPr kumimoji="1" lang="zh-CN" altLang="en-US" dirty="0">
                  <a:solidFill>
                    <a:schemeClr val="tx1"/>
                  </a:solidFill>
                </a:endParaRPr>
              </a:p>
            </p:txBody>
          </p:sp>
        </mc:Choice>
        <mc:Fallback xmlns="">
          <p:sp>
            <p:nvSpPr>
              <p:cNvPr id="6" name="内容占位符 4">
                <a:extLst>
                  <a:ext uri="{FF2B5EF4-FFF2-40B4-BE49-F238E27FC236}">
                    <a16:creationId xmlns:a16="http://schemas.microsoft.com/office/drawing/2014/main" id="{8DC5CDD8-CA32-4DF3-99A6-5B8B0A997725}"/>
                  </a:ext>
                </a:extLst>
              </p:cNvPr>
              <p:cNvSpPr txBox="1">
                <a:spLocks noRot="1" noChangeAspect="1" noMove="1" noResize="1" noEditPoints="1" noAdjustHandles="1" noChangeArrowheads="1" noChangeShapeType="1" noTextEdit="1"/>
              </p:cNvSpPr>
              <p:nvPr/>
            </p:nvSpPr>
            <p:spPr>
              <a:xfrm>
                <a:off x="207819" y="1561490"/>
                <a:ext cx="8827124" cy="4503750"/>
              </a:xfrm>
              <a:prstGeom prst="rect">
                <a:avLst/>
              </a:prstGeom>
              <a:blipFill>
                <a:blip r:embed="rId2"/>
                <a:stretch>
                  <a:fillRect t="-1759"/>
                </a:stretch>
              </a:blipFill>
            </p:spPr>
            <p:txBody>
              <a:bodyPr/>
              <a:lstStyle/>
              <a:p>
                <a:r>
                  <a:rPr lang="en-US">
                    <a:noFill/>
                  </a:rPr>
                  <a:t> </a:t>
                </a:r>
              </a:p>
            </p:txBody>
          </p:sp>
        </mc:Fallback>
      </mc:AlternateContent>
    </p:spTree>
    <p:extLst>
      <p:ext uri="{BB962C8B-B14F-4D97-AF65-F5344CB8AC3E}">
        <p14:creationId xmlns:p14="http://schemas.microsoft.com/office/powerpoint/2010/main" val="1972531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3.1 </a:t>
            </a:r>
            <a:r>
              <a:rPr lang="zh-CN" altLang="en-US" sz="4000" baseline="30000" dirty="0">
                <a:solidFill>
                  <a:schemeClr val="bg1"/>
                </a:solidFill>
                <a:latin typeface="黑体"/>
                <a:ea typeface="黑体"/>
                <a:cs typeface="黑体"/>
              </a:rPr>
              <a:t>无结构化模型的挑战</a:t>
            </a:r>
            <a:endParaRPr lang="ja-JP" altLang="en-US" sz="4000" baseline="30000" dirty="0">
              <a:solidFill>
                <a:schemeClr val="bg1"/>
              </a:solidFill>
              <a:latin typeface="黑体"/>
              <a:ea typeface="黑体"/>
              <a:cs typeface="黑体"/>
            </a:endParaRPr>
          </a:p>
        </p:txBody>
      </p:sp>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158438" y="1510020"/>
            <a:ext cx="8827124" cy="177766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深度学习的目标是使得机器学习能够解决许多人工智能中需要解决的挑战。这也意味着能够理解具有丰富结构的高维数据。</a:t>
            </a:r>
            <a:endParaRPr kumimoji="1" lang="en-US" altLang="zh-CN" dirty="0">
              <a:solidFill>
                <a:schemeClr val="tx1"/>
              </a:solidFill>
            </a:endParaRPr>
          </a:p>
          <a:p>
            <a:pPr indent="0">
              <a:buNone/>
            </a:pPr>
            <a:r>
              <a:rPr kumimoji="1" lang="zh-CN" altLang="en-US" dirty="0">
                <a:solidFill>
                  <a:schemeClr val="tx1"/>
                </a:solidFill>
              </a:rPr>
              <a:t>然而，对上千甚至是上百万随机变量的分布建模，无论从计算上还是从统计意义上说，都是一个具有挑战性的任务。</a:t>
            </a:r>
            <a:endParaRPr kumimoji="1" lang="en-US" altLang="zh-CN" dirty="0">
              <a:solidFill>
                <a:schemeClr val="tx1"/>
              </a:solidFill>
            </a:endParaRPr>
          </a:p>
        </p:txBody>
      </p:sp>
      <p:sp>
        <p:nvSpPr>
          <p:cNvPr id="4" name="内容占位符 4">
            <a:extLst>
              <a:ext uri="{FF2B5EF4-FFF2-40B4-BE49-F238E27FC236}">
                <a16:creationId xmlns:a16="http://schemas.microsoft.com/office/drawing/2014/main" id="{0925D3EC-BFF3-E644-B8E4-883417F38748}"/>
              </a:ext>
            </a:extLst>
          </p:cNvPr>
          <p:cNvSpPr txBox="1">
            <a:spLocks/>
          </p:cNvSpPr>
          <p:nvPr/>
        </p:nvSpPr>
        <p:spPr>
          <a:xfrm>
            <a:off x="158438" y="3570314"/>
            <a:ext cx="8827124" cy="2622141"/>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假设我们只想对二值的随机变量建模。例如，对一个</a:t>
            </a:r>
            <a:r>
              <a:rPr kumimoji="1" lang="en-US" altLang="zh-CN" dirty="0">
                <a:solidFill>
                  <a:schemeClr val="tx1"/>
                </a:solidFill>
              </a:rPr>
              <a:t>32 × 32 </a:t>
            </a:r>
            <a:r>
              <a:rPr kumimoji="1" lang="zh-CN" altLang="en-US" dirty="0">
                <a:solidFill>
                  <a:schemeClr val="tx1"/>
                </a:solidFill>
              </a:rPr>
              <a:t>像素的彩色（</a:t>
            </a:r>
            <a:r>
              <a:rPr kumimoji="1" lang="en-US" altLang="zh-CN" dirty="0">
                <a:solidFill>
                  <a:schemeClr val="tx1"/>
                </a:solidFill>
              </a:rPr>
              <a:t>RGB</a:t>
            </a:r>
            <a:r>
              <a:rPr kumimoji="1" lang="zh-CN" altLang="en-US" dirty="0">
                <a:solidFill>
                  <a:schemeClr val="tx1"/>
                </a:solidFill>
              </a:rPr>
              <a:t>）图片来说， 存在</a:t>
            </a:r>
            <a:r>
              <a:rPr kumimoji="1" lang="en-US" altLang="zh-CN" dirty="0">
                <a:solidFill>
                  <a:schemeClr val="tx1"/>
                </a:solidFill>
              </a:rPr>
              <a:t>2</a:t>
            </a:r>
            <a:r>
              <a:rPr kumimoji="1" lang="en-US" altLang="zh-CN" baseline="30000" dirty="0">
                <a:solidFill>
                  <a:schemeClr val="tx1"/>
                </a:solidFill>
              </a:rPr>
              <a:t>3072</a:t>
            </a:r>
            <a:r>
              <a:rPr kumimoji="1" lang="en-US" altLang="zh-CN" dirty="0">
                <a:solidFill>
                  <a:schemeClr val="tx1"/>
                </a:solidFill>
              </a:rPr>
              <a:t> </a:t>
            </a:r>
            <a:r>
              <a:rPr kumimoji="1" lang="zh-CN" altLang="en-US" dirty="0">
                <a:solidFill>
                  <a:schemeClr val="tx1"/>
                </a:solidFill>
              </a:rPr>
              <a:t>种可能的二值图片。</a:t>
            </a:r>
            <a:endParaRPr kumimoji="1" lang="en-US" altLang="zh-CN" dirty="0">
              <a:solidFill>
                <a:schemeClr val="tx1"/>
              </a:solidFill>
            </a:endParaRPr>
          </a:p>
          <a:p>
            <a:pPr indent="0">
              <a:buNone/>
            </a:pPr>
            <a:r>
              <a:rPr kumimoji="1" lang="zh-CN" altLang="en-US" dirty="0">
                <a:solidFill>
                  <a:schemeClr val="tx1"/>
                </a:solidFill>
              </a:rPr>
              <a:t>通常意义上讲，如果我们希望对一个包含 </a:t>
            </a:r>
            <a:r>
              <a:rPr kumimoji="1" lang="en-US" altLang="zh-CN" dirty="0">
                <a:solidFill>
                  <a:schemeClr val="tx1"/>
                </a:solidFill>
              </a:rPr>
              <a:t>n </a:t>
            </a:r>
            <a:r>
              <a:rPr kumimoji="1" lang="zh-CN" altLang="en-US" dirty="0">
                <a:solidFill>
                  <a:schemeClr val="tx1"/>
                </a:solidFill>
              </a:rPr>
              <a:t>个离散变量并且每个变量都能取 </a:t>
            </a:r>
            <a:r>
              <a:rPr kumimoji="1" lang="en-US" altLang="zh-CN" dirty="0">
                <a:solidFill>
                  <a:schemeClr val="tx1"/>
                </a:solidFill>
              </a:rPr>
              <a:t>k</a:t>
            </a:r>
            <a:r>
              <a:rPr kumimoji="1" lang="zh-CN" altLang="en-US" dirty="0">
                <a:solidFill>
                  <a:schemeClr val="tx1"/>
                </a:solidFill>
              </a:rPr>
              <a:t>个值的 </a:t>
            </a:r>
            <a:r>
              <a:rPr kumimoji="1" lang="en-US" altLang="zh-CN" dirty="0">
                <a:solidFill>
                  <a:schemeClr val="tx1"/>
                </a:solidFill>
              </a:rPr>
              <a:t>X </a:t>
            </a:r>
            <a:r>
              <a:rPr kumimoji="1" lang="zh-CN" altLang="en-US" dirty="0">
                <a:solidFill>
                  <a:schemeClr val="tx1"/>
                </a:solidFill>
              </a:rPr>
              <a:t>的分布建模，那么最简单的表示 </a:t>
            </a:r>
            <a:r>
              <a:rPr kumimoji="1" lang="en-US" altLang="zh-CN" dirty="0">
                <a:solidFill>
                  <a:schemeClr val="tx1"/>
                </a:solidFill>
              </a:rPr>
              <a:t>P (x) </a:t>
            </a:r>
            <a:r>
              <a:rPr kumimoji="1" lang="zh-CN" altLang="en-US" dirty="0">
                <a:solidFill>
                  <a:schemeClr val="tx1"/>
                </a:solidFill>
              </a:rPr>
              <a:t>的方法需要存储一个可以查询的表格。这个表格记录了每一种可能的值的概率，需要记录</a:t>
            </a:r>
            <a:r>
              <a:rPr kumimoji="1" lang="en-US" altLang="zh-CN" dirty="0" err="1">
                <a:solidFill>
                  <a:schemeClr val="tx1"/>
                </a:solidFill>
              </a:rPr>
              <a:t>k</a:t>
            </a:r>
            <a:r>
              <a:rPr kumimoji="1" lang="en-US" altLang="zh-CN" baseline="30000" dirty="0" err="1">
                <a:solidFill>
                  <a:schemeClr val="tx1"/>
                </a:solidFill>
              </a:rPr>
              <a:t>n</a:t>
            </a:r>
            <a:r>
              <a:rPr kumimoji="1" lang="zh-CN" altLang="en-US" dirty="0">
                <a:solidFill>
                  <a:schemeClr val="tx1"/>
                </a:solidFill>
              </a:rPr>
              <a:t>个参数</a:t>
            </a:r>
            <a:r>
              <a:rPr kumimoji="1" lang="en-US" altLang="zh-CN" dirty="0">
                <a:solidFill>
                  <a:schemeClr val="tx1"/>
                </a:solidFill>
              </a:rPr>
              <a:t>!</a:t>
            </a:r>
            <a:endParaRPr kumimoji="1" lang="zh-CN" altLang="en-US" dirty="0">
              <a:solidFill>
                <a:schemeClr val="tx1"/>
              </a:solidFill>
            </a:endParaRPr>
          </a:p>
        </p:txBody>
      </p:sp>
    </p:spTree>
    <p:extLst>
      <p:ext uri="{BB962C8B-B14F-4D97-AF65-F5344CB8AC3E}">
        <p14:creationId xmlns:p14="http://schemas.microsoft.com/office/powerpoint/2010/main" val="83313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6858000"/>
          </a:xfrm>
          <a:prstGeom prst="rect">
            <a:avLst/>
          </a:prstGeom>
        </p:spPr>
      </p:pic>
      <p:sp>
        <p:nvSpPr>
          <p:cNvPr id="5" name="标题 1"/>
          <p:cNvSpPr>
            <a:spLocks noGrp="1"/>
          </p:cNvSpPr>
          <p:nvPr>
            <p:ph type="title"/>
          </p:nvPr>
        </p:nvSpPr>
        <p:spPr>
          <a:xfrm>
            <a:off x="762000" y="1246905"/>
            <a:ext cx="4618181" cy="750455"/>
          </a:xfrm>
        </p:spPr>
        <p:txBody>
          <a:bodyPr/>
          <a:lstStyle/>
          <a:p>
            <a:pPr algn="l"/>
            <a:r>
              <a:rPr lang="en-US" altLang="ja-JP" baseline="30000" dirty="0">
                <a:solidFill>
                  <a:srgbClr val="64109F"/>
                </a:solidFill>
                <a:latin typeface="方正兰亭特黑_SC"/>
                <a:ea typeface="方正兰亭特黑_SC"/>
                <a:cs typeface="方正兰亭特黑_SC"/>
              </a:rPr>
              <a:t>Contents</a:t>
            </a:r>
            <a:endParaRPr lang="ja-JP" altLang="en-US" baseline="30000" dirty="0">
              <a:solidFill>
                <a:srgbClr val="64109F"/>
              </a:solidFill>
              <a:latin typeface="方正兰亭特黑_SC"/>
              <a:ea typeface="方正兰亭特黑_SC"/>
              <a:cs typeface="方正兰亭特黑_SC"/>
            </a:endParaRPr>
          </a:p>
        </p:txBody>
      </p:sp>
      <p:sp>
        <p:nvSpPr>
          <p:cNvPr id="6" name="标题 1"/>
          <p:cNvSpPr txBox="1">
            <a:spLocks/>
          </p:cNvSpPr>
          <p:nvPr/>
        </p:nvSpPr>
        <p:spPr>
          <a:xfrm>
            <a:off x="1758835" y="2766753"/>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1. </a:t>
            </a:r>
            <a:r>
              <a:rPr lang="zh-CN" altLang="en-US" sz="2800" baseline="30000" dirty="0">
                <a:solidFill>
                  <a:srgbClr val="64109F"/>
                </a:solidFill>
                <a:latin typeface="Microsoft YaHei"/>
                <a:ea typeface="微软雅黑"/>
                <a:cs typeface="Microsoft YaHei"/>
              </a:rPr>
              <a:t>连续型变量的技术细节</a:t>
            </a:r>
            <a:endParaRPr lang="ja-JP" altLang="en-US" sz="2800" baseline="30000" dirty="0">
              <a:solidFill>
                <a:srgbClr val="64109F"/>
              </a:solidFill>
              <a:latin typeface="Microsoft YaHei"/>
              <a:ea typeface="微软雅黑"/>
              <a:cs typeface="Microsoft YaHei"/>
            </a:endParaRPr>
          </a:p>
        </p:txBody>
      </p:sp>
      <p:sp>
        <p:nvSpPr>
          <p:cNvPr id="7" name="标题 1"/>
          <p:cNvSpPr txBox="1">
            <a:spLocks/>
          </p:cNvSpPr>
          <p:nvPr/>
        </p:nvSpPr>
        <p:spPr>
          <a:xfrm>
            <a:off x="1758835" y="3240116"/>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2. </a:t>
            </a:r>
            <a:r>
              <a:rPr lang="zh-CN" altLang="en-US" sz="2800" baseline="30000" dirty="0">
                <a:solidFill>
                  <a:srgbClr val="64109F"/>
                </a:solidFill>
                <a:latin typeface="Microsoft YaHei"/>
                <a:ea typeface="微软雅黑"/>
                <a:cs typeface="Microsoft YaHei"/>
              </a:rPr>
              <a:t>信息论</a:t>
            </a:r>
            <a:endParaRPr lang="ja-JP" altLang="en-US" sz="2800" baseline="30000" dirty="0">
              <a:solidFill>
                <a:srgbClr val="64109F"/>
              </a:solidFill>
              <a:latin typeface="Microsoft YaHei"/>
              <a:ea typeface="微软雅黑"/>
              <a:cs typeface="Microsoft YaHei"/>
            </a:endParaRPr>
          </a:p>
        </p:txBody>
      </p:sp>
      <p:sp>
        <p:nvSpPr>
          <p:cNvPr id="8" name="标题 1"/>
          <p:cNvSpPr txBox="1">
            <a:spLocks/>
          </p:cNvSpPr>
          <p:nvPr/>
        </p:nvSpPr>
        <p:spPr>
          <a:xfrm>
            <a:off x="1766455" y="3713479"/>
            <a:ext cx="5922817" cy="473363"/>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5000" kern="1200">
                <a:solidFill>
                  <a:schemeClr val="tx1"/>
                </a:solidFill>
                <a:latin typeface="+mj-lt"/>
                <a:ea typeface="+mj-ea"/>
                <a:cs typeface="+mj-cs"/>
              </a:defRPr>
            </a:lvl1pPr>
          </a:lstStyle>
          <a:p>
            <a:pPr algn="l"/>
            <a:r>
              <a:rPr lang="en-US" altLang="ja-JP" sz="2800" baseline="30000" dirty="0">
                <a:solidFill>
                  <a:srgbClr val="64109F"/>
                </a:solidFill>
                <a:latin typeface="Microsoft YaHei"/>
                <a:ea typeface="微软雅黑"/>
                <a:cs typeface="Microsoft YaHei"/>
              </a:rPr>
              <a:t>3. </a:t>
            </a:r>
            <a:r>
              <a:rPr lang="zh-CN" altLang="en-US" sz="2800" baseline="30000" dirty="0">
                <a:solidFill>
                  <a:srgbClr val="64109F"/>
                </a:solidFill>
                <a:latin typeface="Microsoft YaHei"/>
                <a:ea typeface="微软雅黑"/>
                <a:cs typeface="Microsoft YaHei"/>
              </a:rPr>
              <a:t>结构化概率模型</a:t>
            </a:r>
            <a:endParaRPr lang="ja-JP" altLang="en-US" sz="2800" baseline="30000" dirty="0">
              <a:solidFill>
                <a:srgbClr val="64109F"/>
              </a:solidFill>
              <a:latin typeface="Microsoft YaHei"/>
              <a:ea typeface="微软雅黑"/>
              <a:cs typeface="Microsoft YaHei"/>
            </a:endParaRPr>
          </a:p>
        </p:txBody>
      </p:sp>
      <p:pic>
        <p:nvPicPr>
          <p:cNvPr id="15" name="图片 14"/>
          <p:cNvPicPr>
            <a:picLocks noChangeAspect="1"/>
          </p:cNvPicPr>
          <p:nvPr/>
        </p:nvPicPr>
        <p:blipFill>
          <a:blip r:embed="rId3"/>
          <a:stretch>
            <a:fillRect/>
          </a:stretch>
        </p:blipFill>
        <p:spPr>
          <a:xfrm>
            <a:off x="1207655" y="2646219"/>
            <a:ext cx="558800" cy="444500"/>
          </a:xfrm>
          <a:prstGeom prst="rect">
            <a:avLst/>
          </a:prstGeom>
        </p:spPr>
      </p:pic>
      <p:pic>
        <p:nvPicPr>
          <p:cNvPr id="16" name="图片 15"/>
          <p:cNvPicPr>
            <a:picLocks noChangeAspect="1"/>
          </p:cNvPicPr>
          <p:nvPr/>
        </p:nvPicPr>
        <p:blipFill>
          <a:blip r:embed="rId3"/>
          <a:stretch>
            <a:fillRect/>
          </a:stretch>
        </p:blipFill>
        <p:spPr>
          <a:xfrm>
            <a:off x="1207655" y="3128821"/>
            <a:ext cx="558800" cy="444500"/>
          </a:xfrm>
          <a:prstGeom prst="rect">
            <a:avLst/>
          </a:prstGeom>
        </p:spPr>
      </p:pic>
      <p:pic>
        <p:nvPicPr>
          <p:cNvPr id="17" name="图片 16"/>
          <p:cNvPicPr>
            <a:picLocks noChangeAspect="1"/>
          </p:cNvPicPr>
          <p:nvPr/>
        </p:nvPicPr>
        <p:blipFill>
          <a:blip r:embed="rId3"/>
          <a:stretch>
            <a:fillRect/>
          </a:stretch>
        </p:blipFill>
        <p:spPr>
          <a:xfrm>
            <a:off x="1207655" y="3626661"/>
            <a:ext cx="558800" cy="444500"/>
          </a:xfrm>
          <a:prstGeom prst="rect">
            <a:avLst/>
          </a:prstGeom>
        </p:spPr>
      </p:pic>
    </p:spTree>
    <p:extLst>
      <p:ext uri="{BB962C8B-B14F-4D97-AF65-F5344CB8AC3E}">
        <p14:creationId xmlns:p14="http://schemas.microsoft.com/office/powerpoint/2010/main" val="2337425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3.2 </a:t>
            </a:r>
            <a:r>
              <a:rPr lang="zh-CN" altLang="en-US" sz="4000" baseline="30000" dirty="0">
                <a:solidFill>
                  <a:schemeClr val="bg1"/>
                </a:solidFill>
                <a:latin typeface="黑体"/>
                <a:ea typeface="黑体"/>
                <a:cs typeface="黑体"/>
              </a:rPr>
              <a:t>结构化概率模型</a:t>
            </a:r>
            <a:endParaRPr lang="ja-JP" altLang="en-US" sz="4000" baseline="30000" dirty="0">
              <a:solidFill>
                <a:schemeClr val="bg1"/>
              </a:solidFill>
              <a:latin typeface="黑体"/>
              <a:ea typeface="黑体"/>
              <a:cs typeface="黑体"/>
            </a:endParaRPr>
          </a:p>
        </p:txBody>
      </p:sp>
      <p:sp>
        <p:nvSpPr>
          <p:cNvPr id="8" name="内容占位符 4">
            <a:extLst>
              <a:ext uri="{FF2B5EF4-FFF2-40B4-BE49-F238E27FC236}">
                <a16:creationId xmlns:a16="http://schemas.microsoft.com/office/drawing/2014/main" id="{C20DA9AD-DFFC-4C2F-9123-1FD035CACE21}"/>
              </a:ext>
            </a:extLst>
          </p:cNvPr>
          <p:cNvSpPr txBox="1">
            <a:spLocks/>
          </p:cNvSpPr>
          <p:nvPr/>
        </p:nvSpPr>
        <p:spPr>
          <a:xfrm>
            <a:off x="0" y="1459684"/>
            <a:ext cx="8827124" cy="218113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基于表格操作的方法的主要问题是我们显式地对每一种可能的变量子集所产生的每一种可能类型的相互作用建模。</a:t>
            </a:r>
            <a:endParaRPr kumimoji="1" lang="en-US" altLang="zh-CN" dirty="0">
              <a:solidFill>
                <a:schemeClr val="tx1"/>
              </a:solidFill>
            </a:endParaRPr>
          </a:p>
          <a:p>
            <a:pPr indent="0">
              <a:buNone/>
            </a:pPr>
            <a:r>
              <a:rPr kumimoji="1" lang="zh-CN" altLang="en-US" dirty="0">
                <a:solidFill>
                  <a:schemeClr val="tx1"/>
                </a:solidFill>
              </a:rPr>
              <a:t>在实际问题中我们遇到的概率分布远比这个简单。</a:t>
            </a:r>
            <a:endParaRPr kumimoji="1" lang="en-US" altLang="zh-CN" dirty="0">
              <a:solidFill>
                <a:schemeClr val="tx1"/>
              </a:solidFill>
            </a:endParaRPr>
          </a:p>
          <a:p>
            <a:pPr indent="0">
              <a:buNone/>
            </a:pPr>
            <a:r>
              <a:rPr kumimoji="1" lang="zh-CN" altLang="en-US" dirty="0">
                <a:solidFill>
                  <a:schemeClr val="tx1"/>
                </a:solidFill>
              </a:rPr>
              <a:t>通常，许多变量只是间接的相互作用。</a:t>
            </a:r>
          </a:p>
        </p:txBody>
      </p:sp>
      <p:sp>
        <p:nvSpPr>
          <p:cNvPr id="7" name="内容占位符 4">
            <a:extLst>
              <a:ext uri="{FF2B5EF4-FFF2-40B4-BE49-F238E27FC236}">
                <a16:creationId xmlns:a16="http://schemas.microsoft.com/office/drawing/2014/main" id="{D8D05264-AE42-4ADD-A678-9D57135F3D64}"/>
              </a:ext>
            </a:extLst>
          </p:cNvPr>
          <p:cNvSpPr txBox="1">
            <a:spLocks/>
          </p:cNvSpPr>
          <p:nvPr/>
        </p:nvSpPr>
        <p:spPr>
          <a:xfrm>
            <a:off x="0" y="3779068"/>
            <a:ext cx="8827124" cy="1858333"/>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indent="0">
              <a:buNone/>
            </a:pPr>
            <a:r>
              <a:rPr kumimoji="1" lang="zh-CN" altLang="en-US" dirty="0">
                <a:solidFill>
                  <a:schemeClr val="tx1"/>
                </a:solidFill>
              </a:rPr>
              <a:t>例如，我们想要对接力跑步比赛中一个队伍完成比赛的时间进行建模。</a:t>
            </a:r>
            <a:r>
              <a:rPr kumimoji="1" lang="en-US" altLang="zh-CN" dirty="0">
                <a:solidFill>
                  <a:schemeClr val="tx1"/>
                </a:solidFill>
              </a:rPr>
              <a:t> </a:t>
            </a:r>
            <a:r>
              <a:rPr kumimoji="1" lang="zh-CN" altLang="en-US" dirty="0">
                <a:solidFill>
                  <a:schemeClr val="tx1"/>
                </a:solidFill>
              </a:rPr>
              <a:t>假设这个队伍有三名成员： </a:t>
            </a:r>
            <a:r>
              <a:rPr kumimoji="1" lang="en-US" altLang="zh-CN" dirty="0">
                <a:solidFill>
                  <a:schemeClr val="tx1"/>
                </a:solidFill>
              </a:rPr>
              <a:t>Alice</a:t>
            </a:r>
            <a:r>
              <a:rPr kumimoji="1" lang="zh-CN" altLang="en-US" dirty="0">
                <a:solidFill>
                  <a:schemeClr val="tx1"/>
                </a:solidFill>
              </a:rPr>
              <a:t>， </a:t>
            </a:r>
            <a:r>
              <a:rPr kumimoji="1" lang="en-US" altLang="zh-CN" dirty="0">
                <a:solidFill>
                  <a:schemeClr val="tx1"/>
                </a:solidFill>
              </a:rPr>
              <a:t>Bob </a:t>
            </a:r>
            <a:r>
              <a:rPr kumimoji="1" lang="zh-CN" altLang="en-US" dirty="0">
                <a:solidFill>
                  <a:schemeClr val="tx1"/>
                </a:solidFill>
              </a:rPr>
              <a:t>和 </a:t>
            </a:r>
            <a:r>
              <a:rPr kumimoji="1" lang="en-US" altLang="zh-CN" dirty="0">
                <a:solidFill>
                  <a:schemeClr val="tx1"/>
                </a:solidFill>
              </a:rPr>
              <a:t>Carol</a:t>
            </a:r>
            <a:r>
              <a:rPr kumimoji="1" lang="zh-CN" altLang="en-US" dirty="0">
                <a:solidFill>
                  <a:schemeClr val="tx1"/>
                </a:solidFill>
              </a:rPr>
              <a:t>。</a:t>
            </a:r>
            <a:endParaRPr kumimoji="1" lang="en-US" altLang="zh-CN" dirty="0">
              <a:solidFill>
                <a:schemeClr val="tx1"/>
              </a:solidFill>
            </a:endParaRPr>
          </a:p>
          <a:p>
            <a:pPr indent="0">
              <a:buNone/>
            </a:pPr>
            <a:r>
              <a:rPr kumimoji="1" lang="zh-CN" altLang="en-US" dirty="0">
                <a:solidFill>
                  <a:schemeClr val="tx1"/>
                </a:solidFill>
              </a:rPr>
              <a:t>如果我们已经知道了</a:t>
            </a:r>
            <a:r>
              <a:rPr kumimoji="1" lang="en-US" altLang="zh-CN" dirty="0">
                <a:solidFill>
                  <a:schemeClr val="tx1"/>
                </a:solidFill>
              </a:rPr>
              <a:t>Bob</a:t>
            </a:r>
            <a:r>
              <a:rPr kumimoji="1" lang="zh-CN" altLang="en-US" dirty="0">
                <a:solidFill>
                  <a:schemeClr val="tx1"/>
                </a:solidFill>
              </a:rPr>
              <a:t>的完成时间，知道</a:t>
            </a:r>
            <a:r>
              <a:rPr kumimoji="1" lang="en-US" altLang="zh-CN" dirty="0">
                <a:solidFill>
                  <a:schemeClr val="tx1"/>
                </a:solidFill>
              </a:rPr>
              <a:t>Alice</a:t>
            </a:r>
            <a:r>
              <a:rPr kumimoji="1" lang="zh-CN" altLang="en-US" dirty="0">
                <a:solidFill>
                  <a:schemeClr val="tx1"/>
                </a:solidFill>
              </a:rPr>
              <a:t>的完成时间，对估计</a:t>
            </a:r>
            <a:r>
              <a:rPr kumimoji="1" lang="en-US" altLang="zh-CN" dirty="0">
                <a:solidFill>
                  <a:schemeClr val="tx1"/>
                </a:solidFill>
              </a:rPr>
              <a:t>Carol</a:t>
            </a:r>
            <a:r>
              <a:rPr kumimoji="1" lang="zh-CN" altLang="en-US" dirty="0">
                <a:solidFill>
                  <a:schemeClr val="tx1"/>
                </a:solidFill>
              </a:rPr>
              <a:t>的完成时间并没有任何帮助。</a:t>
            </a:r>
          </a:p>
        </p:txBody>
      </p:sp>
    </p:spTree>
    <p:extLst>
      <p:ext uri="{BB962C8B-B14F-4D97-AF65-F5344CB8AC3E}">
        <p14:creationId xmlns:p14="http://schemas.microsoft.com/office/powerpoint/2010/main" val="142104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3.3 </a:t>
            </a:r>
            <a:r>
              <a:rPr lang="zh-CN" altLang="en-US" sz="4000" baseline="30000" dirty="0">
                <a:solidFill>
                  <a:schemeClr val="bg1"/>
                </a:solidFill>
                <a:latin typeface="黑体"/>
                <a:ea typeface="黑体"/>
                <a:cs typeface="黑体"/>
              </a:rPr>
              <a:t>有向模型</a:t>
            </a:r>
            <a:endParaRPr lang="ja-JP" altLang="en-US" sz="4000" baseline="30000" dirty="0">
              <a:solidFill>
                <a:schemeClr val="bg1"/>
              </a:solidFill>
              <a:latin typeface="黑体"/>
              <a:ea typeface="黑体"/>
              <a:cs typeface="黑体"/>
            </a:endParaRPr>
          </a:p>
        </p:txBody>
      </p:sp>
      <p:pic>
        <p:nvPicPr>
          <p:cNvPr id="6" name="图片 5">
            <a:extLst>
              <a:ext uri="{FF2B5EF4-FFF2-40B4-BE49-F238E27FC236}">
                <a16:creationId xmlns:a16="http://schemas.microsoft.com/office/drawing/2014/main" id="{F25F5A3F-4970-4CDF-B26E-D8509533D10B}"/>
              </a:ext>
            </a:extLst>
          </p:cNvPr>
          <p:cNvPicPr>
            <a:picLocks noChangeAspect="1"/>
          </p:cNvPicPr>
          <p:nvPr/>
        </p:nvPicPr>
        <p:blipFill>
          <a:blip r:embed="rId2"/>
          <a:stretch>
            <a:fillRect/>
          </a:stretch>
        </p:blipFill>
        <p:spPr>
          <a:xfrm>
            <a:off x="1842331" y="2431639"/>
            <a:ext cx="3771900" cy="1152525"/>
          </a:xfrm>
          <a:prstGeom prst="rect">
            <a:avLst/>
          </a:prstGeom>
        </p:spPr>
      </p:pic>
      <p:sp>
        <p:nvSpPr>
          <p:cNvPr id="7" name="内容占位符 4">
            <a:extLst>
              <a:ext uri="{FF2B5EF4-FFF2-40B4-BE49-F238E27FC236}">
                <a16:creationId xmlns:a16="http://schemas.microsoft.com/office/drawing/2014/main" id="{D8D05264-AE42-4ADD-A678-9D57135F3D64}"/>
              </a:ext>
            </a:extLst>
          </p:cNvPr>
          <p:cNvSpPr txBox="1">
            <a:spLocks/>
          </p:cNvSpPr>
          <p:nvPr/>
        </p:nvSpPr>
        <p:spPr>
          <a:xfrm>
            <a:off x="75501" y="5622812"/>
            <a:ext cx="8718456" cy="75045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0">
              <a:buNone/>
            </a:pPr>
            <a:r>
              <a:rPr kumimoji="1" lang="en-US" altLang="zh-CN" dirty="0">
                <a:solidFill>
                  <a:schemeClr val="tx1"/>
                </a:solidFill>
              </a:rPr>
              <a:t>P(t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t</a:t>
            </a:r>
            <a:r>
              <a:rPr kumimoji="1" lang="en-US" altLang="zh-CN" baseline="-25000" dirty="0">
                <a:solidFill>
                  <a:schemeClr val="tx1"/>
                </a:solidFill>
              </a:rPr>
              <a:t>2</a:t>
            </a:r>
            <a:r>
              <a:rPr kumimoji="1" lang="en-US" altLang="zh-CN" dirty="0">
                <a:solidFill>
                  <a:schemeClr val="tx1"/>
                </a:solidFill>
              </a:rPr>
              <a:t>)=P(t</a:t>
            </a:r>
            <a:r>
              <a:rPr kumimoji="1" lang="en-US" altLang="zh-CN" baseline="-25000" dirty="0">
                <a:solidFill>
                  <a:schemeClr val="tx1"/>
                </a:solidFill>
              </a:rPr>
              <a:t>0</a:t>
            </a:r>
            <a:r>
              <a:rPr kumimoji="1" lang="en-US" altLang="zh-CN" dirty="0">
                <a:solidFill>
                  <a:schemeClr val="tx1"/>
                </a:solidFill>
              </a:rPr>
              <a:t>)* P(t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 </a:t>
            </a:r>
            <a:r>
              <a:rPr kumimoji="1" lang="en-US" altLang="zh-CN" dirty="0">
                <a:solidFill>
                  <a:schemeClr val="tx1"/>
                </a:solidFill>
              </a:rPr>
              <a:t>) * P(t</a:t>
            </a:r>
            <a:r>
              <a:rPr kumimoji="1" lang="en-US" altLang="zh-CN" baseline="-25000" dirty="0">
                <a:solidFill>
                  <a:schemeClr val="tx1"/>
                </a:solidFill>
              </a:rPr>
              <a:t>2 </a:t>
            </a:r>
            <a:r>
              <a:rPr kumimoji="1" lang="en-US" altLang="zh-CN" dirty="0">
                <a:solidFill>
                  <a:schemeClr val="tx1"/>
                </a:solidFill>
              </a:rPr>
              <a:t>| t</a:t>
            </a:r>
            <a:r>
              <a:rPr kumimoji="1" lang="en-US" altLang="zh-CN" baseline="-25000" dirty="0">
                <a:solidFill>
                  <a:schemeClr val="tx1"/>
                </a:solidFill>
              </a:rPr>
              <a:t>1 </a:t>
            </a:r>
            <a:r>
              <a:rPr kumimoji="1" lang="en-US" altLang="zh-CN" dirty="0">
                <a:solidFill>
                  <a:schemeClr val="tx1"/>
                </a:solidFill>
              </a:rPr>
              <a:t>t</a:t>
            </a:r>
            <a:r>
              <a:rPr kumimoji="1" lang="en-US" altLang="zh-CN" baseline="-25000" dirty="0">
                <a:solidFill>
                  <a:schemeClr val="tx1"/>
                </a:solidFill>
              </a:rPr>
              <a:t>0</a:t>
            </a:r>
            <a:r>
              <a:rPr kumimoji="1" lang="en-US" altLang="zh-CN" dirty="0">
                <a:solidFill>
                  <a:schemeClr val="tx1"/>
                </a:solidFill>
              </a:rPr>
              <a:t>) = P(t</a:t>
            </a:r>
            <a:r>
              <a:rPr kumimoji="1" lang="en-US" altLang="zh-CN" baseline="-25000" dirty="0">
                <a:solidFill>
                  <a:schemeClr val="tx1"/>
                </a:solidFill>
              </a:rPr>
              <a:t>0</a:t>
            </a:r>
            <a:r>
              <a:rPr kumimoji="1" lang="en-US" altLang="zh-CN" dirty="0">
                <a:solidFill>
                  <a:schemeClr val="tx1"/>
                </a:solidFill>
              </a:rPr>
              <a:t>)* P(t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 </a:t>
            </a:r>
            <a:r>
              <a:rPr kumimoji="1" lang="en-US" altLang="zh-CN" dirty="0">
                <a:solidFill>
                  <a:schemeClr val="tx1"/>
                </a:solidFill>
              </a:rPr>
              <a:t>) * P(t</a:t>
            </a:r>
            <a:r>
              <a:rPr kumimoji="1" lang="en-US" altLang="zh-CN" baseline="-25000" dirty="0">
                <a:solidFill>
                  <a:schemeClr val="tx1"/>
                </a:solidFill>
              </a:rPr>
              <a:t>2 </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a:t>
            </a:r>
          </a:p>
          <a:p>
            <a:pPr indent="0">
              <a:buNone/>
            </a:pPr>
            <a:endParaRPr kumimoji="1" lang="zh-CN" altLang="en-US" dirty="0">
              <a:solidFill>
                <a:schemeClr val="tx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56B1B5D-98C8-644A-8002-C8CDDEF9DFB5}"/>
                  </a:ext>
                </a:extLst>
              </p:cNvPr>
              <p:cNvSpPr txBox="1"/>
              <p:nvPr/>
            </p:nvSpPr>
            <p:spPr>
              <a:xfrm>
                <a:off x="741323" y="5067156"/>
                <a:ext cx="2705356" cy="339708"/>
              </a:xfrm>
              <a:prstGeom prst="rect">
                <a:avLst/>
              </a:prstGeom>
              <a:noFill/>
            </p:spPr>
            <p:txBody>
              <a:bodyPr wrap="none" lIns="0" tIns="0" rIns="0" bIns="0" rtlCol="0">
                <a:spAutoFit/>
              </a:bodyPr>
              <a:lstStyle/>
              <a:p>
                <a:r>
                  <a:rPr lang="en-CN" dirty="0"/>
                  <a:t>P(X)=</a:t>
                </a:r>
                <a14:m>
                  <m:oMath xmlns:m="http://schemas.openxmlformats.org/officeDocument/2006/math">
                    <m:nary>
                      <m:naryPr>
                        <m:chr m:val="∏"/>
                        <m:ctrlPr>
                          <a:rPr lang="en-C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𝑎</m:t>
                                </m:r>
                              </m:sub>
                            </m:sSub>
                          </m:e>
                          <m:sub>
                            <m:r>
                              <a:rPr lang="en-US" b="0" i="1" smtClean="0">
                                <a:latin typeface="Cambria Math" panose="02040503050406030204" pitchFamily="18" charset="0"/>
                              </a:rPr>
                              <m:t>𝐺</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CN" dirty="0"/>
              </a:p>
            </p:txBody>
          </p:sp>
        </mc:Choice>
        <mc:Fallback xmlns="">
          <p:sp>
            <p:nvSpPr>
              <p:cNvPr id="2" name="TextBox 1">
                <a:extLst>
                  <a:ext uri="{FF2B5EF4-FFF2-40B4-BE49-F238E27FC236}">
                    <a16:creationId xmlns:a16="http://schemas.microsoft.com/office/drawing/2014/main" id="{256B1B5D-98C8-644A-8002-C8CDDEF9DFB5}"/>
                  </a:ext>
                </a:extLst>
              </p:cNvPr>
              <p:cNvSpPr txBox="1">
                <a:spLocks noRot="1" noChangeAspect="1" noMove="1" noResize="1" noEditPoints="1" noAdjustHandles="1" noChangeArrowheads="1" noChangeShapeType="1" noTextEdit="1"/>
              </p:cNvSpPr>
              <p:nvPr/>
            </p:nvSpPr>
            <p:spPr>
              <a:xfrm>
                <a:off x="741323" y="5067156"/>
                <a:ext cx="2705356" cy="339708"/>
              </a:xfrm>
              <a:prstGeom prst="rect">
                <a:avLst/>
              </a:prstGeom>
              <a:blipFill>
                <a:blip r:embed="rId3"/>
                <a:stretch>
                  <a:fillRect l="-5869" t="-155357" r="-3837" b="-221429"/>
                </a:stretch>
              </a:blipFill>
            </p:spPr>
            <p:txBody>
              <a:bodyPr/>
              <a:lstStyle/>
              <a:p>
                <a:r>
                  <a:rPr lang="en-US">
                    <a:noFill/>
                  </a:rPr>
                  <a:t> </a:t>
                </a:r>
              </a:p>
            </p:txBody>
          </p:sp>
        </mc:Fallback>
      </mc:AlternateContent>
      <p:sp>
        <p:nvSpPr>
          <p:cNvPr id="9" name="内容占位符 4">
            <a:extLst>
              <a:ext uri="{FF2B5EF4-FFF2-40B4-BE49-F238E27FC236}">
                <a16:creationId xmlns:a16="http://schemas.microsoft.com/office/drawing/2014/main" id="{77BC23F3-449D-E748-9A79-6F4FCF306360}"/>
              </a:ext>
            </a:extLst>
          </p:cNvPr>
          <p:cNvSpPr txBox="1">
            <a:spLocks/>
          </p:cNvSpPr>
          <p:nvPr/>
        </p:nvSpPr>
        <p:spPr>
          <a:xfrm>
            <a:off x="158438" y="3653817"/>
            <a:ext cx="8827124" cy="1325641"/>
          </a:xfrm>
          <a:prstGeom prst="rect">
            <a:avLst/>
          </a:prstGeom>
        </p:spPr>
        <p:txBody>
          <a:bodyPr vert="horz" lIns="91440" tIns="45720" rIns="91440" bIns="45720" rtlCol="0">
            <a:normAutofit fontScale="925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en-US" altLang="zh-CN" dirty="0">
                <a:solidFill>
                  <a:schemeClr val="tx1"/>
                </a:solidFill>
              </a:rPr>
              <a:t>﻿</a:t>
            </a:r>
            <a:r>
              <a:rPr kumimoji="1" lang="zh-CN" altLang="en-US" dirty="0">
                <a:solidFill>
                  <a:schemeClr val="tx1"/>
                </a:solidFill>
              </a:rPr>
              <a:t>通常意义上讲</a:t>
            </a:r>
            <a:r>
              <a:rPr kumimoji="1" lang="en-US" altLang="zh-CN" dirty="0">
                <a:solidFill>
                  <a:schemeClr val="tx1"/>
                </a:solidFill>
              </a:rPr>
              <a:t>, ﻿X</a:t>
            </a:r>
            <a:r>
              <a:rPr kumimoji="1" lang="zh-CN" altLang="en-US" dirty="0">
                <a:solidFill>
                  <a:schemeClr val="tx1"/>
                </a:solidFill>
              </a:rPr>
              <a:t>的有向概率模型是通过有向无环图</a:t>
            </a:r>
            <a:r>
              <a:rPr kumimoji="1" lang="en-US" altLang="zh-CN" dirty="0">
                <a:solidFill>
                  <a:schemeClr val="tx1"/>
                </a:solidFill>
              </a:rPr>
              <a:t>G</a:t>
            </a:r>
            <a:r>
              <a:rPr kumimoji="1" lang="zh-CN" altLang="en-US" dirty="0">
                <a:solidFill>
                  <a:schemeClr val="tx1"/>
                </a:solidFill>
              </a:rPr>
              <a:t>和一系列局部条件概率分布</a:t>
            </a:r>
            <a:r>
              <a:rPr kumimoji="1" lang="en-US" altLang="zh-CN" dirty="0">
                <a:solidFill>
                  <a:schemeClr val="tx1"/>
                </a:solidFill>
              </a:rPr>
              <a:t>p(</a:t>
            </a:r>
            <a:r>
              <a:rPr kumimoji="1" lang="en-US" altLang="zh-CN" dirty="0" err="1">
                <a:solidFill>
                  <a:schemeClr val="tx1"/>
                </a:solidFill>
              </a:rPr>
              <a:t>x</a:t>
            </a:r>
            <a:r>
              <a:rPr kumimoji="1" lang="en-US" altLang="zh-CN" baseline="-25000" dirty="0" err="1">
                <a:solidFill>
                  <a:schemeClr val="tx1"/>
                </a:solidFill>
              </a:rPr>
              <a:t>i</a:t>
            </a:r>
            <a:r>
              <a:rPr kumimoji="1" lang="en-US" altLang="zh-CN" dirty="0" err="1">
                <a:solidFill>
                  <a:schemeClr val="tx1"/>
                </a:solidFill>
              </a:rPr>
              <a:t>|P</a:t>
            </a:r>
            <a:r>
              <a:rPr kumimoji="1" lang="en-US" altLang="zh-CN" baseline="-25000" dirty="0" err="1">
                <a:solidFill>
                  <a:schemeClr val="tx1"/>
                </a:solidFill>
              </a:rPr>
              <a:t>a</a:t>
            </a:r>
            <a:r>
              <a:rPr kumimoji="1" lang="en-US" altLang="zh-CN" dirty="0" err="1">
                <a:solidFill>
                  <a:schemeClr val="tx1"/>
                </a:solidFill>
              </a:rPr>
              <a:t>g</a:t>
            </a:r>
            <a:r>
              <a:rPr kumimoji="1" lang="en-US" altLang="zh-CN" dirty="0">
                <a:solidFill>
                  <a:schemeClr val="tx1"/>
                </a:solidFill>
              </a:rPr>
              <a:t>(x</a:t>
            </a:r>
            <a:r>
              <a:rPr kumimoji="1" lang="en-US" altLang="zh-CN" baseline="-25000" dirty="0">
                <a:solidFill>
                  <a:schemeClr val="tx1"/>
                </a:solidFill>
              </a:rPr>
              <a:t>i</a:t>
            </a:r>
            <a:r>
              <a:rPr kumimoji="1" lang="en-US" altLang="zh-CN" dirty="0">
                <a:solidFill>
                  <a:schemeClr val="tx1"/>
                </a:solidFill>
              </a:rPr>
              <a:t>))</a:t>
            </a:r>
            <a:r>
              <a:rPr kumimoji="1" lang="zh-CN" altLang="en-US" dirty="0">
                <a:solidFill>
                  <a:schemeClr val="tx1"/>
                </a:solidFill>
              </a:rPr>
              <a:t>来定义的</a:t>
            </a:r>
            <a:r>
              <a:rPr kumimoji="1" lang="en-US" altLang="zh-CN" dirty="0">
                <a:solidFill>
                  <a:schemeClr val="tx1"/>
                </a:solidFill>
              </a:rPr>
              <a:t>. </a:t>
            </a:r>
            <a:r>
              <a:rPr kumimoji="1" lang="zh-CN" altLang="en-US" dirty="0">
                <a:solidFill>
                  <a:schemeClr val="tx1"/>
                </a:solidFill>
              </a:rPr>
              <a:t>其中，</a:t>
            </a:r>
            <a:r>
              <a:rPr kumimoji="1" lang="en-US" altLang="zh-CN" dirty="0">
                <a:solidFill>
                  <a:schemeClr val="tx1"/>
                </a:solidFill>
              </a:rPr>
              <a:t>P</a:t>
            </a:r>
            <a:r>
              <a:rPr kumimoji="1" lang="en-US" altLang="zh-CN" baseline="-25000" dirty="0">
                <a:solidFill>
                  <a:schemeClr val="tx1"/>
                </a:solidFill>
              </a:rPr>
              <a:t>a</a:t>
            </a:r>
            <a:r>
              <a:rPr kumimoji="1" lang="en-US" altLang="zh-CN" dirty="0">
                <a:solidFill>
                  <a:schemeClr val="tx1"/>
                </a:solidFill>
              </a:rPr>
              <a:t>g(x</a:t>
            </a:r>
            <a:r>
              <a:rPr kumimoji="1" lang="en-US" altLang="zh-CN" baseline="-25000" dirty="0">
                <a:solidFill>
                  <a:schemeClr val="tx1"/>
                </a:solidFill>
              </a:rPr>
              <a:t>i</a:t>
            </a:r>
            <a:r>
              <a:rPr kumimoji="1" lang="en-US" altLang="zh-CN" dirty="0">
                <a:solidFill>
                  <a:schemeClr val="tx1"/>
                </a:solidFill>
              </a:rPr>
              <a:t>)</a:t>
            </a:r>
            <a:r>
              <a:rPr kumimoji="1" lang="zh-CN" altLang="en-US" dirty="0">
                <a:solidFill>
                  <a:schemeClr val="tx1"/>
                </a:solidFill>
              </a:rPr>
              <a:t>表示</a:t>
            </a:r>
            <a:r>
              <a:rPr kumimoji="1" lang="en-US" altLang="zh-CN" dirty="0">
                <a:solidFill>
                  <a:schemeClr val="tx1"/>
                </a:solidFill>
              </a:rPr>
              <a:t>x</a:t>
            </a:r>
            <a:r>
              <a:rPr kumimoji="1" lang="en-US" altLang="zh-CN" baseline="-25000" dirty="0">
                <a:solidFill>
                  <a:schemeClr val="tx1"/>
                </a:solidFill>
              </a:rPr>
              <a:t>i</a:t>
            </a:r>
            <a:r>
              <a:rPr kumimoji="1" lang="zh-CN" altLang="en-US" dirty="0">
                <a:solidFill>
                  <a:schemeClr val="tx1"/>
                </a:solidFill>
              </a:rPr>
              <a:t>的所有父节点。</a:t>
            </a:r>
            <a:endParaRPr kumimoji="1" lang="en-US" altLang="zh-CN" dirty="0">
              <a:solidFill>
                <a:schemeClr val="tx1"/>
              </a:solidFill>
            </a:endParaRPr>
          </a:p>
          <a:p>
            <a:pPr marL="540000" indent="-342900"/>
            <a:r>
              <a:rPr kumimoji="1" lang="en-US" altLang="zh-CN" dirty="0">
                <a:solidFill>
                  <a:schemeClr val="tx1"/>
                </a:solidFill>
              </a:rPr>
              <a:t>X</a:t>
            </a:r>
            <a:r>
              <a:rPr kumimoji="1" lang="zh-CN" altLang="en-US" dirty="0">
                <a:solidFill>
                  <a:schemeClr val="tx1"/>
                </a:solidFill>
              </a:rPr>
              <a:t>的概率分布可以表示为</a:t>
            </a:r>
            <a:endParaRPr kumimoji="1" lang="en-US" altLang="zh-CN" dirty="0">
              <a:solidFill>
                <a:schemeClr val="tx1"/>
              </a:solidFill>
            </a:endParaRPr>
          </a:p>
          <a:p>
            <a:pPr indent="0">
              <a:buNone/>
            </a:pPr>
            <a:endParaRPr kumimoji="1" lang="zh-CN" altLang="en-US" dirty="0">
              <a:solidFill>
                <a:schemeClr val="tx1"/>
              </a:solidFill>
            </a:endParaRPr>
          </a:p>
        </p:txBody>
      </p:sp>
      <p:sp>
        <p:nvSpPr>
          <p:cNvPr id="3" name="TextBox 2">
            <a:extLst>
              <a:ext uri="{FF2B5EF4-FFF2-40B4-BE49-F238E27FC236}">
                <a16:creationId xmlns:a16="http://schemas.microsoft.com/office/drawing/2014/main" id="{AF4D6B1A-8F43-9C4E-9E45-6ED7A25FCB25}"/>
              </a:ext>
            </a:extLst>
          </p:cNvPr>
          <p:cNvSpPr txBox="1"/>
          <p:nvPr/>
        </p:nvSpPr>
        <p:spPr>
          <a:xfrm>
            <a:off x="2199190" y="6146157"/>
            <a:ext cx="184731" cy="400110"/>
          </a:xfrm>
          <a:prstGeom prst="rect">
            <a:avLst/>
          </a:prstGeom>
          <a:noFill/>
        </p:spPr>
        <p:txBody>
          <a:bodyPr wrap="none" rtlCol="0">
            <a:spAutoFit/>
          </a:bodyPr>
          <a:lstStyle/>
          <a:p>
            <a:endParaRPr lang="en-CN" dirty="0"/>
          </a:p>
        </p:txBody>
      </p:sp>
      <p:sp>
        <p:nvSpPr>
          <p:cNvPr id="8" name="内容占位符 4">
            <a:extLst>
              <a:ext uri="{FF2B5EF4-FFF2-40B4-BE49-F238E27FC236}">
                <a16:creationId xmlns:a16="http://schemas.microsoft.com/office/drawing/2014/main" id="{A66F52B6-F701-431C-96E9-E4EC052C3E48}"/>
              </a:ext>
            </a:extLst>
          </p:cNvPr>
          <p:cNvSpPr txBox="1">
            <a:spLocks/>
          </p:cNvSpPr>
          <p:nvPr/>
        </p:nvSpPr>
        <p:spPr>
          <a:xfrm>
            <a:off x="-33167" y="1381749"/>
            <a:ext cx="8827124" cy="1029457"/>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zh-CN" altLang="en-US" dirty="0">
                <a:solidFill>
                  <a:schemeClr val="tx1"/>
                </a:solidFill>
              </a:rPr>
              <a:t>假设三者的完成时间分别为：</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 t</a:t>
            </a:r>
            <a:r>
              <a:rPr kumimoji="1" lang="en-US" altLang="zh-CN" baseline="-25000" dirty="0">
                <a:solidFill>
                  <a:schemeClr val="tx1"/>
                </a:solidFill>
              </a:rPr>
              <a:t>2</a:t>
            </a:r>
            <a:r>
              <a:rPr kumimoji="1" lang="en-US" altLang="zh-CN" dirty="0">
                <a:solidFill>
                  <a:schemeClr val="tx1"/>
                </a:solidFill>
              </a:rPr>
              <a:t> </a:t>
            </a:r>
            <a:r>
              <a:rPr kumimoji="1" lang="zh-CN" altLang="en-US" dirty="0">
                <a:solidFill>
                  <a:schemeClr val="tx1"/>
                </a:solidFill>
              </a:rPr>
              <a:t>。</a:t>
            </a:r>
            <a:endParaRPr kumimoji="1" lang="en-US" altLang="zh-CN" dirty="0">
              <a:solidFill>
                <a:schemeClr val="tx1"/>
              </a:solidFill>
            </a:endParaRPr>
          </a:p>
          <a:p>
            <a:pPr marL="540000" indent="-342900"/>
            <a:r>
              <a:rPr kumimoji="1" lang="zh-CN" altLang="en-US" dirty="0">
                <a:solidFill>
                  <a:schemeClr val="tx1"/>
                </a:solidFill>
              </a:rPr>
              <a:t>显然</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a:t>
            </a:r>
            <a:r>
              <a:rPr kumimoji="1" lang="zh-CN" altLang="en-US" dirty="0">
                <a:solidFill>
                  <a:schemeClr val="tx1"/>
                </a:solidFill>
              </a:rPr>
              <a:t>的估计依赖于</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t</a:t>
            </a:r>
            <a:r>
              <a:rPr kumimoji="1" lang="en-US" altLang="zh-CN" baseline="-25000" dirty="0">
                <a:solidFill>
                  <a:schemeClr val="tx1"/>
                </a:solidFill>
              </a:rPr>
              <a:t>2</a:t>
            </a:r>
            <a:r>
              <a:rPr kumimoji="1" lang="en-US" altLang="zh-CN" dirty="0">
                <a:solidFill>
                  <a:schemeClr val="tx1"/>
                </a:solidFill>
              </a:rPr>
              <a:t> </a:t>
            </a:r>
            <a:r>
              <a:rPr kumimoji="1" lang="zh-CN" altLang="en-US" dirty="0">
                <a:solidFill>
                  <a:schemeClr val="tx1"/>
                </a:solidFill>
              </a:rPr>
              <a:t>的估计直接依赖于</a:t>
            </a:r>
            <a:r>
              <a:rPr kumimoji="1" lang="en-US" altLang="zh-CN" dirty="0">
                <a:solidFill>
                  <a:schemeClr val="tx1"/>
                </a:solidFill>
              </a:rPr>
              <a:t> t</a:t>
            </a:r>
            <a:r>
              <a:rPr kumimoji="1" lang="en-US" altLang="zh-CN" baseline="-25000" dirty="0">
                <a:solidFill>
                  <a:schemeClr val="tx1"/>
                </a:solidFill>
              </a:rPr>
              <a:t>1</a:t>
            </a:r>
            <a:r>
              <a:rPr kumimoji="1" lang="en-US" altLang="zh-CN" dirty="0">
                <a:solidFill>
                  <a:schemeClr val="tx1"/>
                </a:solidFill>
              </a:rPr>
              <a:t> </a:t>
            </a:r>
            <a:r>
              <a:rPr kumimoji="1" lang="zh-CN" altLang="en-US" dirty="0">
                <a:solidFill>
                  <a:schemeClr val="tx1"/>
                </a:solidFill>
              </a:rPr>
              <a:t>，但是仅仅间接的依赖于</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a:t>
            </a:r>
          </a:p>
        </p:txBody>
      </p:sp>
    </p:spTree>
    <p:extLst>
      <p:ext uri="{BB962C8B-B14F-4D97-AF65-F5344CB8AC3E}">
        <p14:creationId xmlns:p14="http://schemas.microsoft.com/office/powerpoint/2010/main" val="4132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9" grpId="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ja-JP" sz="4000" baseline="30000" dirty="0">
                <a:solidFill>
                  <a:schemeClr val="bg1"/>
                </a:solidFill>
                <a:latin typeface="黑体"/>
                <a:ea typeface="黑体"/>
                <a:cs typeface="黑体"/>
              </a:rPr>
              <a:t>3.4 </a:t>
            </a:r>
            <a:r>
              <a:rPr lang="zh-CN" altLang="en-US" sz="4000" baseline="30000" dirty="0">
                <a:solidFill>
                  <a:schemeClr val="bg1"/>
                </a:solidFill>
                <a:latin typeface="黑体"/>
                <a:ea typeface="黑体"/>
                <a:cs typeface="黑体"/>
              </a:rPr>
              <a:t>有向模型</a:t>
            </a:r>
            <a:endParaRPr lang="ja-JP" altLang="en-US" sz="4000" baseline="30000" dirty="0">
              <a:solidFill>
                <a:schemeClr val="bg1"/>
              </a:solidFill>
              <a:latin typeface="黑体"/>
              <a:ea typeface="黑体"/>
              <a:cs typeface="黑体"/>
            </a:endParaRPr>
          </a:p>
        </p:txBody>
      </p:sp>
      <p:sp>
        <p:nvSpPr>
          <p:cNvPr id="8" name="内容占位符 4">
            <a:extLst>
              <a:ext uri="{FF2B5EF4-FFF2-40B4-BE49-F238E27FC236}">
                <a16:creationId xmlns:a16="http://schemas.microsoft.com/office/drawing/2014/main" id="{6E395B08-F9F6-0F4D-8B7A-81330B9CD88F}"/>
              </a:ext>
            </a:extLst>
          </p:cNvPr>
          <p:cNvSpPr txBox="1">
            <a:spLocks/>
          </p:cNvSpPr>
          <p:nvPr/>
        </p:nvSpPr>
        <p:spPr>
          <a:xfrm>
            <a:off x="158438" y="1644500"/>
            <a:ext cx="8827124" cy="47366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zh-CN" altLang="en-US" dirty="0">
                <a:solidFill>
                  <a:schemeClr val="tx1"/>
                </a:solidFill>
              </a:rPr>
              <a:t>这个模型有用吗</a:t>
            </a:r>
            <a:r>
              <a:rPr kumimoji="1" lang="en-US" altLang="zh-CN" dirty="0">
                <a:solidFill>
                  <a:schemeClr val="tx1"/>
                </a:solidFill>
              </a:rPr>
              <a:t>?</a:t>
            </a:r>
          </a:p>
          <a:p>
            <a:pPr marL="540000" indent="0">
              <a:buNone/>
            </a:pPr>
            <a:endParaRPr kumimoji="1" lang="zh-CN" altLang="en-US" dirty="0">
              <a:solidFill>
                <a:schemeClr val="tx1"/>
              </a:solidFill>
            </a:endParaRPr>
          </a:p>
        </p:txBody>
      </p:sp>
      <p:sp>
        <p:nvSpPr>
          <p:cNvPr id="9" name="内容占位符 4">
            <a:extLst>
              <a:ext uri="{FF2B5EF4-FFF2-40B4-BE49-F238E27FC236}">
                <a16:creationId xmlns:a16="http://schemas.microsoft.com/office/drawing/2014/main" id="{12AB466B-8443-5744-887B-73F3C7870397}"/>
              </a:ext>
            </a:extLst>
          </p:cNvPr>
          <p:cNvSpPr txBox="1">
            <a:spLocks/>
          </p:cNvSpPr>
          <p:nvPr/>
        </p:nvSpPr>
        <p:spPr>
          <a:xfrm>
            <a:off x="158438" y="2473037"/>
            <a:ext cx="8827124" cy="3152259"/>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540000" indent="-342900"/>
            <a:r>
              <a:rPr kumimoji="1" lang="en-US" altLang="zh-CN" sz="2400" dirty="0">
                <a:solidFill>
                  <a:schemeClr val="tx1"/>
                </a:solidFill>
              </a:rPr>
              <a:t>﻿</a:t>
            </a:r>
            <a:r>
              <a:rPr kumimoji="1" lang="zh-CN" altLang="en-US" sz="2400" dirty="0">
                <a:solidFill>
                  <a:schemeClr val="tx1"/>
                </a:solidFill>
              </a:rPr>
              <a:t>假设我们采用从第 </a:t>
            </a:r>
            <a:r>
              <a:rPr kumimoji="1" lang="en-US" altLang="zh-CN" sz="2400" dirty="0">
                <a:solidFill>
                  <a:schemeClr val="tx1"/>
                </a:solidFill>
              </a:rPr>
              <a:t>0 </a:t>
            </a:r>
            <a:r>
              <a:rPr kumimoji="1" lang="zh-CN" altLang="en-US" sz="2400" dirty="0">
                <a:solidFill>
                  <a:schemeClr val="tx1"/>
                </a:solidFill>
              </a:rPr>
              <a:t>分钟到第 </a:t>
            </a:r>
            <a:r>
              <a:rPr kumimoji="1" lang="en-US" altLang="zh-CN" sz="2400" dirty="0">
                <a:solidFill>
                  <a:schemeClr val="tx1"/>
                </a:solidFill>
              </a:rPr>
              <a:t>10 </a:t>
            </a:r>
            <a:r>
              <a:rPr kumimoji="1" lang="zh-CN" altLang="en-US" sz="2400" dirty="0">
                <a:solidFill>
                  <a:schemeClr val="tx1"/>
                </a:solidFill>
              </a:rPr>
              <a:t>分钟每 </a:t>
            </a:r>
            <a:r>
              <a:rPr kumimoji="1" lang="en-US" altLang="zh-CN" sz="2400" dirty="0">
                <a:solidFill>
                  <a:schemeClr val="tx1"/>
                </a:solidFill>
              </a:rPr>
              <a:t>6 </a:t>
            </a:r>
            <a:r>
              <a:rPr kumimoji="1" lang="zh-CN" altLang="en-US" sz="2400" dirty="0">
                <a:solidFill>
                  <a:schemeClr val="tx1"/>
                </a:solidFill>
              </a:rPr>
              <a:t>秒一块的方式离散化地表示时间。这使得</a:t>
            </a:r>
            <a:r>
              <a:rPr kumimoji="1" lang="en-US" altLang="zh-CN" sz="2400" dirty="0">
                <a:solidFill>
                  <a:schemeClr val="tx1"/>
                </a:solidFill>
              </a:rPr>
              <a:t> t</a:t>
            </a:r>
            <a:r>
              <a:rPr kumimoji="1" lang="en-US" altLang="zh-CN" sz="2400" baseline="-25000" dirty="0">
                <a:solidFill>
                  <a:schemeClr val="tx1"/>
                </a:solidFill>
              </a:rPr>
              <a:t>0</a:t>
            </a:r>
            <a:r>
              <a:rPr kumimoji="1" lang="en-US" altLang="zh-CN" sz="2400" dirty="0">
                <a:solidFill>
                  <a:schemeClr val="tx1"/>
                </a:solidFill>
              </a:rPr>
              <a:t>, t</a:t>
            </a:r>
            <a:r>
              <a:rPr kumimoji="1" lang="en-US" altLang="zh-CN" sz="2400" baseline="-25000" dirty="0">
                <a:solidFill>
                  <a:schemeClr val="tx1"/>
                </a:solidFill>
              </a:rPr>
              <a:t>1</a:t>
            </a:r>
            <a:r>
              <a:rPr kumimoji="1" lang="en-US" altLang="zh-CN" sz="2400" dirty="0">
                <a:solidFill>
                  <a:schemeClr val="tx1"/>
                </a:solidFill>
              </a:rPr>
              <a:t>, </a:t>
            </a:r>
            <a:r>
              <a:rPr kumimoji="1" lang="zh-CN" altLang="en-US" sz="2400" dirty="0">
                <a:solidFill>
                  <a:schemeClr val="tx1"/>
                </a:solidFill>
              </a:rPr>
              <a:t>和</a:t>
            </a:r>
            <a:r>
              <a:rPr kumimoji="1" lang="en-US" altLang="zh-CN" sz="2400" dirty="0">
                <a:solidFill>
                  <a:schemeClr val="tx1"/>
                </a:solidFill>
              </a:rPr>
              <a:t> t</a:t>
            </a:r>
            <a:r>
              <a:rPr kumimoji="1" lang="en-US" altLang="zh-CN" sz="2400" baseline="-25000" dirty="0">
                <a:solidFill>
                  <a:schemeClr val="tx1"/>
                </a:solidFill>
              </a:rPr>
              <a:t>2</a:t>
            </a:r>
            <a:r>
              <a:rPr kumimoji="1" lang="en-US" altLang="zh-CN" sz="2400" dirty="0">
                <a:solidFill>
                  <a:schemeClr val="tx1"/>
                </a:solidFill>
              </a:rPr>
              <a:t> </a:t>
            </a:r>
            <a:r>
              <a:rPr kumimoji="1" lang="zh-CN" altLang="en-US" sz="2400" dirty="0">
                <a:solidFill>
                  <a:schemeClr val="tx1"/>
                </a:solidFill>
              </a:rPr>
              <a:t>都是一个有</a:t>
            </a:r>
            <a:r>
              <a:rPr kumimoji="1" lang="en-US" altLang="zh-CN" sz="2400" dirty="0">
                <a:solidFill>
                  <a:schemeClr val="tx1"/>
                </a:solidFill>
              </a:rPr>
              <a:t>100</a:t>
            </a:r>
            <a:r>
              <a:rPr kumimoji="1" lang="zh-CN" altLang="en-US" sz="2400" dirty="0">
                <a:solidFill>
                  <a:schemeClr val="tx1"/>
                </a:solidFill>
              </a:rPr>
              <a:t>种可能取值的离散变量</a:t>
            </a:r>
            <a:r>
              <a:rPr kumimoji="1" lang="en-US" altLang="zh-CN" sz="2400" dirty="0">
                <a:solidFill>
                  <a:schemeClr val="tx1"/>
                </a:solidFill>
              </a:rPr>
              <a:t>. </a:t>
            </a:r>
          </a:p>
          <a:p>
            <a:pPr marL="540000" indent="-342900"/>
            <a:r>
              <a:rPr kumimoji="1" lang="zh-CN" altLang="en-US" sz="2400" dirty="0">
                <a:solidFill>
                  <a:schemeClr val="tx1"/>
                </a:solidFill>
              </a:rPr>
              <a:t>无结构化模型</a:t>
            </a:r>
            <a:r>
              <a:rPr kumimoji="1" lang="en-US" altLang="zh-CN" sz="2400" dirty="0">
                <a:solidFill>
                  <a:schemeClr val="tx1"/>
                </a:solidFill>
              </a:rPr>
              <a:t>: ﻿ 999,999 values</a:t>
            </a:r>
          </a:p>
          <a:p>
            <a:pPr marL="540000" indent="-342900"/>
            <a:r>
              <a:rPr kumimoji="1" lang="zh-CN" altLang="en-US" sz="2400" dirty="0">
                <a:solidFill>
                  <a:schemeClr val="tx1"/>
                </a:solidFill>
              </a:rPr>
              <a:t>结构化模型</a:t>
            </a:r>
            <a:r>
              <a:rPr kumimoji="1" lang="en-US" altLang="zh-CN" sz="2400" dirty="0">
                <a:solidFill>
                  <a:schemeClr val="tx1"/>
                </a:solidFill>
              </a:rPr>
              <a:t>: ﻿ ﻿19,899 values</a:t>
            </a:r>
          </a:p>
          <a:p>
            <a:pPr marL="540000" indent="0">
              <a:buNone/>
            </a:pPr>
            <a:r>
              <a:rPr kumimoji="1" lang="zh-CN" altLang="en-US" dirty="0">
                <a:solidFill>
                  <a:schemeClr val="tx1"/>
                </a:solidFill>
              </a:rPr>
              <a:t>因为</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a:t>
            </a:r>
            <a:r>
              <a:rPr kumimoji="1" lang="zh-CN" altLang="en-US" dirty="0">
                <a:solidFill>
                  <a:schemeClr val="tx1"/>
                </a:solidFill>
              </a:rPr>
              <a:t>需要</a:t>
            </a:r>
            <a:r>
              <a:rPr kumimoji="1" lang="en-US" altLang="zh-CN" dirty="0">
                <a:solidFill>
                  <a:schemeClr val="tx1"/>
                </a:solidFill>
              </a:rPr>
              <a:t> 99 </a:t>
            </a:r>
            <a:r>
              <a:rPr kumimoji="1" lang="zh-CN" altLang="en-US" dirty="0">
                <a:solidFill>
                  <a:schemeClr val="tx1"/>
                </a:solidFill>
              </a:rPr>
              <a:t>个值</a:t>
            </a:r>
            <a:r>
              <a:rPr kumimoji="1" lang="en-US" altLang="zh-CN" dirty="0">
                <a:solidFill>
                  <a:schemeClr val="tx1"/>
                </a:solidFill>
              </a:rPr>
              <a:t>, </a:t>
            </a:r>
            <a:r>
              <a:rPr kumimoji="1" lang="zh-CN" altLang="en-US" dirty="0">
                <a:solidFill>
                  <a:schemeClr val="tx1"/>
                </a:solidFill>
              </a:rPr>
              <a:t>给定</a:t>
            </a:r>
            <a:r>
              <a:rPr kumimoji="1" lang="en-US" altLang="zh-CN" dirty="0">
                <a:solidFill>
                  <a:schemeClr val="tx1"/>
                </a:solidFill>
              </a:rPr>
              <a:t> t</a:t>
            </a:r>
            <a:r>
              <a:rPr kumimoji="1" lang="en-US" altLang="zh-CN" baseline="-25000" dirty="0">
                <a:solidFill>
                  <a:schemeClr val="tx1"/>
                </a:solidFill>
              </a:rPr>
              <a:t>0</a:t>
            </a:r>
            <a:r>
              <a:rPr kumimoji="1" lang="en-US" altLang="zh-CN" dirty="0">
                <a:solidFill>
                  <a:schemeClr val="tx1"/>
                </a:solidFill>
              </a:rPr>
              <a:t> </a:t>
            </a:r>
            <a:r>
              <a:rPr kumimoji="1" lang="zh-CN" altLang="en-US" dirty="0">
                <a:solidFill>
                  <a:schemeClr val="tx1"/>
                </a:solidFill>
              </a:rPr>
              <a:t>的情况下</a:t>
            </a:r>
            <a:r>
              <a:rPr kumimoji="1" lang="en-US" altLang="zh-CN" dirty="0">
                <a:solidFill>
                  <a:schemeClr val="tx1"/>
                </a:solidFill>
              </a:rPr>
              <a:t>﻿t</a:t>
            </a:r>
            <a:r>
              <a:rPr kumimoji="1" lang="en-US" altLang="zh-CN" baseline="-25000" dirty="0">
                <a:solidFill>
                  <a:schemeClr val="tx1"/>
                </a:solidFill>
              </a:rPr>
              <a:t>1</a:t>
            </a:r>
            <a:r>
              <a:rPr kumimoji="1" lang="en-US" altLang="zh-CN" dirty="0">
                <a:solidFill>
                  <a:schemeClr val="tx1"/>
                </a:solidFill>
              </a:rPr>
              <a:t> </a:t>
            </a:r>
            <a:r>
              <a:rPr kumimoji="1" lang="zh-CN" altLang="en-US" dirty="0">
                <a:solidFill>
                  <a:schemeClr val="tx1"/>
                </a:solidFill>
              </a:rPr>
              <a:t>需要</a:t>
            </a:r>
            <a:r>
              <a:rPr kumimoji="1" lang="en-US" altLang="zh-CN" dirty="0">
                <a:solidFill>
                  <a:schemeClr val="tx1"/>
                </a:solidFill>
              </a:rPr>
              <a:t>9900</a:t>
            </a:r>
            <a:r>
              <a:rPr kumimoji="1" lang="zh-CN" altLang="en-US" dirty="0">
                <a:solidFill>
                  <a:schemeClr val="tx1"/>
                </a:solidFill>
              </a:rPr>
              <a:t>个值</a:t>
            </a:r>
            <a:r>
              <a:rPr kumimoji="1" lang="en-US" altLang="zh-CN" dirty="0">
                <a:solidFill>
                  <a:schemeClr val="tx1"/>
                </a:solidFill>
              </a:rPr>
              <a:t>, </a:t>
            </a:r>
            <a:r>
              <a:rPr kumimoji="1" lang="en-US" altLang="zh-CN" sz="2000" dirty="0">
                <a:solidFill>
                  <a:schemeClr val="tx1"/>
                </a:solidFill>
              </a:rPr>
              <a:t>t</a:t>
            </a:r>
            <a:r>
              <a:rPr kumimoji="1" lang="en-US" altLang="zh-CN" sz="2000" baseline="-25000" dirty="0">
                <a:solidFill>
                  <a:schemeClr val="tx1"/>
                </a:solidFill>
              </a:rPr>
              <a:t>2</a:t>
            </a:r>
            <a:r>
              <a:rPr kumimoji="1" lang="en-US" altLang="zh-CN" sz="2000" dirty="0">
                <a:solidFill>
                  <a:schemeClr val="tx1"/>
                </a:solidFill>
              </a:rPr>
              <a:t> </a:t>
            </a:r>
            <a:r>
              <a:rPr kumimoji="1" lang="zh-CN" altLang="en-US" sz="2000" dirty="0">
                <a:solidFill>
                  <a:schemeClr val="tx1"/>
                </a:solidFill>
              </a:rPr>
              <a:t>也是如此</a:t>
            </a:r>
            <a:r>
              <a:rPr kumimoji="1" lang="en-US" altLang="zh-CN" dirty="0">
                <a:solidFill>
                  <a:schemeClr val="tx1"/>
                </a:solidFill>
              </a:rPr>
              <a:t>﻿.</a:t>
            </a:r>
          </a:p>
          <a:p>
            <a:pPr marL="540000" indent="0">
              <a:buNone/>
            </a:pPr>
            <a:endParaRPr kumimoji="1" lang="zh-CN" altLang="en-US" dirty="0">
              <a:solidFill>
                <a:schemeClr val="tx1"/>
              </a:solidFill>
            </a:endParaRPr>
          </a:p>
        </p:txBody>
      </p:sp>
    </p:spTree>
    <p:extLst>
      <p:ext uri="{BB962C8B-B14F-4D97-AF65-F5344CB8AC3E}">
        <p14:creationId xmlns:p14="http://schemas.microsoft.com/office/powerpoint/2010/main" val="97223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PPT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725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939636"/>
            <a:ext cx="8301181" cy="1030068"/>
          </a:xfrm>
        </p:spPr>
        <p:txBody>
          <a:bodyPr/>
          <a:lstStyle/>
          <a:p>
            <a:r>
              <a:rPr kumimoji="1" lang="en-US" altLang="zh-CN" dirty="0">
                <a:solidFill>
                  <a:schemeClr val="tx1"/>
                </a:solidFill>
              </a:rPr>
              <a:t>Q : </a:t>
            </a:r>
            <a:r>
              <a:rPr kumimoji="1" lang="zh-CN" altLang="en-US" dirty="0">
                <a:solidFill>
                  <a:schemeClr val="tx1"/>
                </a:solidFill>
              </a:rPr>
              <a:t>在区间</a:t>
            </a:r>
            <a:r>
              <a:rPr kumimoji="1" lang="en-US" altLang="zh-CN" dirty="0">
                <a:solidFill>
                  <a:schemeClr val="tx1"/>
                </a:solidFill>
              </a:rPr>
              <a:t>[0,1]</a:t>
            </a:r>
            <a:r>
              <a:rPr kumimoji="1" lang="zh-CN" altLang="en-US" dirty="0">
                <a:solidFill>
                  <a:schemeClr val="tx1"/>
                </a:solidFill>
              </a:rPr>
              <a:t>上随机的取出一个数字，这个数字是有理数的概率是多少</a:t>
            </a:r>
            <a:r>
              <a:rPr kumimoji="1" lang="en-US" altLang="zh-CN" dirty="0">
                <a:solidFill>
                  <a:schemeClr val="tx1"/>
                </a:solidFill>
              </a:rPr>
              <a:t>?</a:t>
            </a: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a:t>
            </a:r>
            <a:r>
              <a:rPr lang="zh-CN" altLang="en-US" sz="4000" baseline="30000" dirty="0">
                <a:solidFill>
                  <a:schemeClr val="bg1"/>
                </a:solidFill>
                <a:latin typeface="黑体"/>
                <a:ea typeface="黑体"/>
                <a:cs typeface="黑体"/>
              </a:rPr>
              <a:t>连续型随机变量的技术细节</a:t>
            </a:r>
            <a:endParaRPr lang="ja-JP" altLang="en-US" sz="4000" baseline="30000" dirty="0">
              <a:solidFill>
                <a:schemeClr val="bg1"/>
              </a:solidFill>
              <a:latin typeface="黑体"/>
              <a:ea typeface="黑体"/>
              <a:cs typeface="黑体"/>
            </a:endParaRPr>
          </a:p>
        </p:txBody>
      </p:sp>
    </p:spTree>
    <p:extLst>
      <p:ext uri="{BB962C8B-B14F-4D97-AF65-F5344CB8AC3E}">
        <p14:creationId xmlns:p14="http://schemas.microsoft.com/office/powerpoint/2010/main" val="58044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1409" y="1481560"/>
            <a:ext cx="8301181" cy="1755511"/>
          </a:xfrm>
        </p:spPr>
        <p:txBody>
          <a:bodyPr>
            <a:normAutofit/>
          </a:bodyPr>
          <a:lstStyle/>
          <a:p>
            <a:r>
              <a:rPr kumimoji="1" lang="zh-CN" altLang="en-US" dirty="0">
                <a:solidFill>
                  <a:schemeClr val="tx1"/>
                </a:solidFill>
              </a:rPr>
              <a:t>在数学分析中，一个集合上的测度是一种映射，将该集合的每个子集映射到一个数字上，直观地解释为它的大小。</a:t>
            </a:r>
            <a:endParaRPr kumimoji="1" lang="en-US" altLang="zh-CN" dirty="0">
              <a:solidFill>
                <a:schemeClr val="tx1"/>
              </a:solidFill>
            </a:endParaRPr>
          </a:p>
          <a:p>
            <a:r>
              <a:rPr kumimoji="1" lang="zh-CN" altLang="en-US" dirty="0">
                <a:solidFill>
                  <a:schemeClr val="tx1"/>
                </a:solidFill>
              </a:rPr>
              <a:t>测度是长度、面积和体积概念的推广。 </a:t>
            </a:r>
            <a:endParaRPr kumimoji="1" lang="en-US" altLang="zh-CN" dirty="0">
              <a:solidFill>
                <a:schemeClr val="tx1"/>
              </a:solidFill>
            </a:endParaRPr>
          </a:p>
        </p:txBody>
      </p:sp>
      <p:sp>
        <p:nvSpPr>
          <p:cNvPr id="7" name="标题 1"/>
          <p:cNvSpPr>
            <a:spLocks noGrp="1"/>
          </p:cNvSpPr>
          <p:nvPr>
            <p:ph type="title"/>
          </p:nvPr>
        </p:nvSpPr>
        <p:spPr>
          <a:xfrm>
            <a:off x="562264" y="539176"/>
            <a:ext cx="5796591" cy="803063"/>
          </a:xfrm>
        </p:spPr>
        <p:txBody>
          <a:bodyPr/>
          <a:lstStyle/>
          <a:p>
            <a:pPr algn="l"/>
            <a:r>
              <a:rPr lang="en-US" altLang="ja-JP" sz="4000" baseline="30000" dirty="0">
                <a:solidFill>
                  <a:schemeClr val="bg1"/>
                </a:solidFill>
                <a:latin typeface="黑体"/>
                <a:ea typeface="黑体"/>
                <a:cs typeface="黑体"/>
              </a:rPr>
              <a:t>1.1 </a:t>
            </a:r>
            <a:r>
              <a:rPr lang="zh-CN" altLang="en-US" sz="4000" baseline="30000" dirty="0">
                <a:solidFill>
                  <a:schemeClr val="bg1"/>
                </a:solidFill>
                <a:latin typeface="黑体"/>
                <a:ea typeface="黑体"/>
                <a:cs typeface="黑体"/>
              </a:rPr>
              <a:t>测度</a:t>
            </a:r>
            <a:endParaRPr lang="ja-JP" altLang="en-US" sz="4000" baseline="30000" dirty="0">
              <a:solidFill>
                <a:schemeClr val="bg1"/>
              </a:solidFill>
              <a:latin typeface="黑体"/>
              <a:ea typeface="黑体"/>
              <a:cs typeface="黑体"/>
            </a:endParaRPr>
          </a:p>
        </p:txBody>
      </p:sp>
      <p:sp>
        <p:nvSpPr>
          <p:cNvPr id="4" name="内容占位符 4">
            <a:extLst>
              <a:ext uri="{FF2B5EF4-FFF2-40B4-BE49-F238E27FC236}">
                <a16:creationId xmlns:a16="http://schemas.microsoft.com/office/drawing/2014/main" id="{3197BC0E-E748-0B49-B09F-375D4FBABE41}"/>
              </a:ext>
            </a:extLst>
          </p:cNvPr>
          <p:cNvSpPr txBox="1">
            <a:spLocks/>
          </p:cNvSpPr>
          <p:nvPr/>
        </p:nvSpPr>
        <p:spPr>
          <a:xfrm>
            <a:off x="421409" y="3620929"/>
            <a:ext cx="8301181" cy="1580245"/>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r>
              <a:rPr kumimoji="1" lang="zh-CN" altLang="en-US" dirty="0">
                <a:solidFill>
                  <a:schemeClr val="tx1"/>
                </a:solidFill>
              </a:rPr>
              <a:t>一个特别重要的例子是欧氏空间上的</a:t>
            </a:r>
            <a:r>
              <a:rPr kumimoji="1" lang="en-US" altLang="zh-CN" dirty="0">
                <a:solidFill>
                  <a:schemeClr val="tx1"/>
                </a:solidFill>
              </a:rPr>
              <a:t>Lebesgue</a:t>
            </a:r>
            <a:r>
              <a:rPr kumimoji="1" lang="zh-CN" altLang="en-US" dirty="0">
                <a:solidFill>
                  <a:schemeClr val="tx1"/>
                </a:solidFill>
              </a:rPr>
              <a:t>测度，它给</a:t>
            </a:r>
            <a:r>
              <a:rPr kumimoji="1" lang="en-US" altLang="zh-CN" dirty="0">
                <a:solidFill>
                  <a:schemeClr val="tx1"/>
                </a:solidFill>
              </a:rPr>
              <a:t>n</a:t>
            </a:r>
            <a:r>
              <a:rPr kumimoji="1" lang="zh-CN" altLang="en-US" dirty="0">
                <a:solidFill>
                  <a:schemeClr val="tx1"/>
                </a:solidFill>
              </a:rPr>
              <a:t>维欧氏空间</a:t>
            </a:r>
            <a:r>
              <a:rPr kumimoji="1" lang="en-US" altLang="zh-CN" dirty="0">
                <a:solidFill>
                  <a:schemeClr val="tx1"/>
                </a:solidFill>
              </a:rPr>
              <a:t>R</a:t>
            </a:r>
            <a:r>
              <a:rPr kumimoji="1" lang="en-US" altLang="zh-CN" baseline="30000" dirty="0">
                <a:solidFill>
                  <a:schemeClr val="tx1"/>
                </a:solidFill>
              </a:rPr>
              <a:t>n</a:t>
            </a:r>
            <a:r>
              <a:rPr kumimoji="1" lang="zh-CN" altLang="en-US" dirty="0">
                <a:solidFill>
                  <a:schemeClr val="tx1"/>
                </a:solidFill>
              </a:rPr>
              <a:t>的子集赋予了欧氏几何的长度、面积和体积</a:t>
            </a:r>
            <a:r>
              <a:rPr kumimoji="1" lang="en-US" altLang="zh-CN" dirty="0">
                <a:solidFill>
                  <a:schemeClr val="tx1"/>
                </a:solidFill>
              </a:rPr>
              <a:t>. </a:t>
            </a:r>
          </a:p>
          <a:p>
            <a:r>
              <a:rPr kumimoji="1" lang="zh-CN" altLang="en-US" dirty="0">
                <a:solidFill>
                  <a:schemeClr val="tx1"/>
                </a:solidFill>
              </a:rPr>
              <a:t>例如，区间</a:t>
            </a:r>
            <a:r>
              <a:rPr kumimoji="1" lang="en-US" altLang="zh-CN" dirty="0">
                <a:solidFill>
                  <a:schemeClr val="tx1"/>
                </a:solidFill>
              </a:rPr>
              <a:t>[0,1]</a:t>
            </a:r>
            <a:r>
              <a:rPr kumimoji="1" lang="zh-CN" altLang="en-US" dirty="0">
                <a:solidFill>
                  <a:schemeClr val="tx1"/>
                </a:solidFill>
              </a:rPr>
              <a:t> 的</a:t>
            </a:r>
            <a:r>
              <a:rPr kumimoji="1" lang="en-US" altLang="zh-CN" dirty="0">
                <a:solidFill>
                  <a:schemeClr val="tx1"/>
                </a:solidFill>
              </a:rPr>
              <a:t>Lebesgue</a:t>
            </a:r>
            <a:r>
              <a:rPr kumimoji="1" lang="zh-CN" altLang="en-US" dirty="0">
                <a:solidFill>
                  <a:schemeClr val="tx1"/>
                </a:solidFill>
              </a:rPr>
              <a:t>测度也就是它的长度，</a:t>
            </a:r>
            <a:r>
              <a:rPr kumimoji="1" lang="en-US" altLang="zh-CN" dirty="0">
                <a:solidFill>
                  <a:schemeClr val="tx1"/>
                </a:solidFill>
              </a:rPr>
              <a:t>1</a:t>
            </a:r>
            <a:r>
              <a:rPr kumimoji="1" lang="zh-CN" altLang="en-US" dirty="0">
                <a:solidFill>
                  <a:schemeClr val="tx1"/>
                </a:solidFill>
              </a:rPr>
              <a:t>。</a:t>
            </a:r>
            <a:endParaRPr kumimoji="1" lang="en-US" altLang="zh-CN" dirty="0">
              <a:solidFill>
                <a:schemeClr val="tx1"/>
              </a:solidFill>
            </a:endParaRPr>
          </a:p>
        </p:txBody>
      </p:sp>
    </p:spTree>
    <p:extLst>
      <p:ext uri="{BB962C8B-B14F-4D97-AF65-F5344CB8AC3E}">
        <p14:creationId xmlns:p14="http://schemas.microsoft.com/office/powerpoint/2010/main" val="88024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460664" y="539176"/>
            <a:ext cx="8582668" cy="750455"/>
          </a:xfrm>
        </p:spPr>
        <p:txBody>
          <a:bodyPr/>
          <a:lstStyle/>
          <a:p>
            <a:pPr algn="l"/>
            <a:r>
              <a:rPr lang="en-US" altLang="zh-CN" sz="4000" baseline="30000" dirty="0">
                <a:solidFill>
                  <a:schemeClr val="bg1"/>
                </a:solidFill>
                <a:latin typeface="黑体"/>
                <a:ea typeface="黑体"/>
                <a:cs typeface="黑体"/>
              </a:rPr>
              <a:t>1.2 </a:t>
            </a:r>
            <a:r>
              <a:rPr lang="zh-CN" altLang="en-US" sz="4000" baseline="30000" dirty="0">
                <a:solidFill>
                  <a:schemeClr val="bg1"/>
                </a:solidFill>
                <a:latin typeface="黑体"/>
                <a:ea typeface="黑体"/>
                <a:cs typeface="黑体"/>
              </a:rPr>
              <a:t>概率与测度的联系</a:t>
            </a:r>
            <a:endParaRPr lang="ja-JP" altLang="en-US" sz="4000" baseline="30000" dirty="0">
              <a:solidFill>
                <a:schemeClr val="bg1"/>
              </a:solidFill>
              <a:latin typeface="黑体"/>
              <a:ea typeface="黑体"/>
              <a:cs typeface="黑体"/>
            </a:endParaRPr>
          </a:p>
        </p:txBody>
      </p:sp>
      <p:pic>
        <p:nvPicPr>
          <p:cNvPr id="3" name="Picture 2" descr="Diagram&#10;&#10;Description automatically generated">
            <a:extLst>
              <a:ext uri="{FF2B5EF4-FFF2-40B4-BE49-F238E27FC236}">
                <a16:creationId xmlns:a16="http://schemas.microsoft.com/office/drawing/2014/main" id="{E4C688B2-1A5A-C141-A8FF-08F66A5D4A85}"/>
              </a:ext>
            </a:extLst>
          </p:cNvPr>
          <p:cNvPicPr>
            <a:picLocks noChangeAspect="1"/>
          </p:cNvPicPr>
          <p:nvPr/>
        </p:nvPicPr>
        <p:blipFill>
          <a:blip r:embed="rId2"/>
          <a:stretch>
            <a:fillRect/>
          </a:stretch>
        </p:blipFill>
        <p:spPr>
          <a:xfrm>
            <a:off x="786183" y="2000009"/>
            <a:ext cx="7571634" cy="3764184"/>
          </a:xfrm>
          <a:prstGeom prst="rect">
            <a:avLst/>
          </a:prstGeom>
        </p:spPr>
      </p:pic>
    </p:spTree>
    <p:extLst>
      <p:ext uri="{BB962C8B-B14F-4D97-AF65-F5344CB8AC3E}">
        <p14:creationId xmlns:p14="http://schemas.microsoft.com/office/powerpoint/2010/main" val="182530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0511409-B9AF-4D30-B635-901BDDA9EAD1}"/>
              </a:ext>
            </a:extLst>
          </p:cNvPr>
          <p:cNvSpPr>
            <a:spLocks noGrp="1"/>
          </p:cNvSpPr>
          <p:nvPr>
            <p:ph type="title"/>
          </p:nvPr>
        </p:nvSpPr>
        <p:spPr>
          <a:xfrm>
            <a:off x="460664" y="539176"/>
            <a:ext cx="8048336" cy="750455"/>
          </a:xfrm>
        </p:spPr>
        <p:txBody>
          <a:bodyPr/>
          <a:lstStyle/>
          <a:p>
            <a:pPr algn="l"/>
            <a:r>
              <a:rPr lang="en-US" altLang="zh-CN" sz="4000" baseline="30000" dirty="0">
                <a:solidFill>
                  <a:schemeClr val="bg1"/>
                </a:solidFill>
                <a:latin typeface="黑体"/>
                <a:ea typeface="黑体"/>
                <a:cs typeface="黑体"/>
              </a:rPr>
              <a:t>1.3 </a:t>
            </a:r>
            <a:r>
              <a:rPr lang="zh-CN" altLang="en-US" sz="4000" baseline="30000" dirty="0">
                <a:solidFill>
                  <a:schemeClr val="bg1"/>
                </a:solidFill>
                <a:latin typeface="黑体"/>
                <a:ea typeface="黑体"/>
                <a:cs typeface="黑体"/>
              </a:rPr>
              <a:t>有理数的测度</a:t>
            </a:r>
            <a:endParaRPr lang="ja-JP" altLang="en-US" sz="4000" baseline="30000" dirty="0">
              <a:solidFill>
                <a:schemeClr val="bg1"/>
              </a:solidFill>
              <a:latin typeface="黑体"/>
              <a:ea typeface="黑体"/>
              <a:cs typeface="黑体"/>
            </a:endParaRPr>
          </a:p>
        </p:txBody>
      </p:sp>
      <p:sp>
        <p:nvSpPr>
          <p:cNvPr id="2" name="文本框 1">
            <a:extLst>
              <a:ext uri="{FF2B5EF4-FFF2-40B4-BE49-F238E27FC236}">
                <a16:creationId xmlns:a16="http://schemas.microsoft.com/office/drawing/2014/main" id="{B5BA87FC-FF09-47F4-B560-815A0AB72BFA}"/>
              </a:ext>
            </a:extLst>
          </p:cNvPr>
          <p:cNvSpPr txBox="1"/>
          <p:nvPr/>
        </p:nvSpPr>
        <p:spPr>
          <a:xfrm>
            <a:off x="460664" y="1435845"/>
            <a:ext cx="3990195" cy="400110"/>
          </a:xfrm>
          <a:prstGeom prst="rect">
            <a:avLst/>
          </a:prstGeom>
          <a:noFill/>
        </p:spPr>
        <p:txBody>
          <a:bodyPr wrap="none" rtlCol="0">
            <a:spAutoFit/>
          </a:bodyPr>
          <a:lstStyle/>
          <a:p>
            <a:r>
              <a:rPr lang="zh-CN" altLang="en-US" dirty="0"/>
              <a:t>设</a:t>
            </a:r>
            <a:r>
              <a:rPr lang="en-US" dirty="0"/>
              <a:t> </a:t>
            </a:r>
            <a:r>
              <a:rPr lang="en-US" altLang="zh-CN" dirty="0"/>
              <a:t>Q</a:t>
            </a:r>
            <a:r>
              <a:rPr lang="zh-CN" altLang="en-US" dirty="0"/>
              <a:t>是有理数集</a:t>
            </a:r>
            <a:r>
              <a:rPr lang="en-US" dirty="0"/>
              <a:t>, </a:t>
            </a:r>
            <a:r>
              <a:rPr lang="en-US" altLang="zh-CN" dirty="0"/>
              <a:t>Q</a:t>
            </a:r>
            <a:r>
              <a:rPr lang="en-US" dirty="0"/>
              <a:t> = {a</a:t>
            </a:r>
            <a:r>
              <a:rPr lang="en-US" baseline="-25000" dirty="0"/>
              <a:t>1</a:t>
            </a:r>
            <a:r>
              <a:rPr lang="en-US" dirty="0"/>
              <a:t>, a</a:t>
            </a:r>
            <a:r>
              <a:rPr lang="en-US" baseline="-25000" dirty="0"/>
              <a:t>2</a:t>
            </a:r>
            <a:r>
              <a:rPr lang="en-US" dirty="0"/>
              <a:t>, a</a:t>
            </a:r>
            <a:r>
              <a:rPr lang="en-US" baseline="-25000" dirty="0"/>
              <a:t>3</a:t>
            </a:r>
            <a:r>
              <a:rPr lang="en-US" dirty="0"/>
              <a:t>,…}</a:t>
            </a:r>
          </a:p>
        </p:txBody>
      </p:sp>
      <p:sp>
        <p:nvSpPr>
          <p:cNvPr id="10" name="文本框 9">
            <a:extLst>
              <a:ext uri="{FF2B5EF4-FFF2-40B4-BE49-F238E27FC236}">
                <a16:creationId xmlns:a16="http://schemas.microsoft.com/office/drawing/2014/main" id="{85625341-E298-4B96-A80B-158DE9053FE4}"/>
              </a:ext>
            </a:extLst>
          </p:cNvPr>
          <p:cNvSpPr txBox="1"/>
          <p:nvPr/>
        </p:nvSpPr>
        <p:spPr>
          <a:xfrm>
            <a:off x="498238" y="2976866"/>
            <a:ext cx="8310202" cy="707886"/>
          </a:xfrm>
          <a:prstGeom prst="rect">
            <a:avLst/>
          </a:prstGeom>
          <a:noFill/>
        </p:spPr>
        <p:txBody>
          <a:bodyPr wrap="square" rtlCol="0">
            <a:spAutoFit/>
          </a:bodyPr>
          <a:lstStyle/>
          <a:p>
            <a:r>
              <a:rPr lang="zh-CN" altLang="en-US" dirty="0"/>
              <a:t>在每个端点</a:t>
            </a:r>
            <a:r>
              <a:rPr lang="en-US" dirty="0"/>
              <a:t>a</a:t>
            </a:r>
            <a:r>
              <a:rPr lang="en-US" baseline="-25000" dirty="0"/>
              <a:t>n</a:t>
            </a:r>
            <a:r>
              <a:rPr lang="en-US" dirty="0"/>
              <a:t> </a:t>
            </a:r>
            <a:r>
              <a:rPr lang="zh-CN" altLang="en-US" dirty="0"/>
              <a:t>粘连一个长度为</a:t>
            </a:r>
            <a:r>
              <a:rPr lang="el-GR" b="0" i="0" dirty="0">
                <a:solidFill>
                  <a:srgbClr val="222222"/>
                </a:solidFill>
                <a:effectLst/>
                <a:latin typeface="arial" panose="020B0604020202020204" pitchFamily="34" charset="0"/>
              </a:rPr>
              <a:t>ε</a:t>
            </a:r>
            <a:r>
              <a:rPr lang="en-US" b="0" i="0" dirty="0">
                <a:solidFill>
                  <a:srgbClr val="222222"/>
                </a:solidFill>
                <a:effectLst/>
                <a:latin typeface="arial" panose="020B0604020202020204" pitchFamily="34" charset="0"/>
              </a:rPr>
              <a:t>/n</a:t>
            </a:r>
            <a:r>
              <a:rPr lang="en-US" b="0" i="0" baseline="30000" dirty="0">
                <a:solidFill>
                  <a:srgbClr val="222222"/>
                </a:solidFill>
                <a:effectLst/>
                <a:latin typeface="arial" panose="020B0604020202020204" pitchFamily="34" charset="0"/>
              </a:rPr>
              <a:t>2</a:t>
            </a:r>
            <a:r>
              <a:rPr lang="zh-CN" altLang="en-US" b="0" i="0" dirty="0">
                <a:solidFill>
                  <a:srgbClr val="222222"/>
                </a:solidFill>
                <a:effectLst/>
                <a:latin typeface="arial" panose="020B0604020202020204" pitchFamily="34" charset="0"/>
              </a:rPr>
              <a:t>的</a:t>
            </a:r>
            <a:r>
              <a:rPr lang="zh-CN" altLang="en-US" dirty="0"/>
              <a:t>区间，</a:t>
            </a:r>
            <a:r>
              <a:rPr lang="zh-CN" altLang="en-US" b="0" i="0" dirty="0">
                <a:solidFill>
                  <a:srgbClr val="222222"/>
                </a:solidFill>
                <a:effectLst/>
                <a:latin typeface="arial" panose="020B0604020202020204" pitchFamily="34" charset="0"/>
              </a:rPr>
              <a:t>其中</a:t>
            </a:r>
            <a:r>
              <a:rPr lang="el-GR" dirty="0">
                <a:solidFill>
                  <a:srgbClr val="222222"/>
                </a:solidFill>
                <a:latin typeface="arial" panose="020B0604020202020204" pitchFamily="34" charset="0"/>
              </a:rPr>
              <a:t>ε</a:t>
            </a:r>
            <a:r>
              <a:rPr lang="zh-CN" altLang="en-US" dirty="0"/>
              <a:t>是</a:t>
            </a:r>
            <a:r>
              <a:rPr lang="zh-CN" altLang="en-US" b="0" i="0" dirty="0">
                <a:solidFill>
                  <a:srgbClr val="222222"/>
                </a:solidFill>
                <a:effectLst/>
                <a:latin typeface="arial" panose="020B0604020202020204" pitchFamily="34" charset="0"/>
              </a:rPr>
              <a:t>任意正实数。</a:t>
            </a:r>
            <a:endParaRPr lang="en-US" dirty="0">
              <a:solidFill>
                <a:srgbClr val="222222"/>
              </a:solidFill>
              <a:latin typeface="arial" panose="020B0604020202020204" pitchFamily="34" charset="0"/>
            </a:endParaRPr>
          </a:p>
          <a:p>
            <a:r>
              <a:rPr lang="zh-CN" altLang="en-US" dirty="0"/>
              <a:t>得到区间</a:t>
            </a:r>
            <a:r>
              <a:rPr lang="en-US" dirty="0"/>
              <a:t>(a</a:t>
            </a:r>
            <a:r>
              <a:rPr lang="en-US" baseline="-25000" dirty="0"/>
              <a:t>n</a:t>
            </a:r>
            <a:r>
              <a:rPr lang="en-US" dirty="0"/>
              <a:t>-</a:t>
            </a:r>
            <a:r>
              <a:rPr lang="el-GR" b="0" i="0" dirty="0">
                <a:solidFill>
                  <a:srgbClr val="222222"/>
                </a:solidFill>
                <a:effectLst/>
                <a:latin typeface="arial" panose="020B0604020202020204" pitchFamily="34" charset="0"/>
              </a:rPr>
              <a:t> ε</a:t>
            </a:r>
            <a:r>
              <a:rPr lang="en-US" b="0" i="0" dirty="0">
                <a:solidFill>
                  <a:srgbClr val="222222"/>
                </a:solidFill>
                <a:effectLst/>
                <a:latin typeface="arial" panose="020B0604020202020204" pitchFamily="34" charset="0"/>
              </a:rPr>
              <a:t>/2n</a:t>
            </a:r>
            <a:r>
              <a:rPr lang="en-US" b="0" i="0" baseline="30000" dirty="0">
                <a:solidFill>
                  <a:srgbClr val="222222"/>
                </a:solidFill>
                <a:effectLst/>
                <a:latin typeface="arial" panose="020B0604020202020204" pitchFamily="34" charset="0"/>
              </a:rPr>
              <a:t>2</a:t>
            </a:r>
            <a:r>
              <a:rPr lang="en-US" b="0" i="0" dirty="0">
                <a:solidFill>
                  <a:srgbClr val="222222"/>
                </a:solidFill>
                <a:effectLst/>
                <a:latin typeface="arial" panose="020B0604020202020204" pitchFamily="34" charset="0"/>
              </a:rPr>
              <a:t>,</a:t>
            </a:r>
            <a:r>
              <a:rPr lang="el-GR" b="0" i="0" dirty="0">
                <a:solidFill>
                  <a:srgbClr val="222222"/>
                </a:solidFill>
                <a:effectLst/>
                <a:latin typeface="arial" panose="020B0604020202020204" pitchFamily="34" charset="0"/>
              </a:rPr>
              <a:t> </a:t>
            </a:r>
            <a:r>
              <a:rPr lang="en-US" b="0" i="0" dirty="0">
                <a:solidFill>
                  <a:srgbClr val="222222"/>
                </a:solidFill>
                <a:effectLst/>
                <a:latin typeface="arial" panose="020B0604020202020204" pitchFamily="34" charset="0"/>
              </a:rPr>
              <a:t>a</a:t>
            </a:r>
            <a:r>
              <a:rPr lang="en-US" b="0" i="0" baseline="-25000" dirty="0">
                <a:solidFill>
                  <a:srgbClr val="222222"/>
                </a:solidFill>
                <a:effectLst/>
                <a:latin typeface="arial" panose="020B0604020202020204" pitchFamily="34" charset="0"/>
              </a:rPr>
              <a:t>n</a:t>
            </a:r>
            <a:r>
              <a:rPr lang="en-US" b="0" i="0" dirty="0">
                <a:solidFill>
                  <a:srgbClr val="222222"/>
                </a:solidFill>
                <a:effectLst/>
                <a:latin typeface="arial" panose="020B0604020202020204" pitchFamily="34" charset="0"/>
              </a:rPr>
              <a:t>+</a:t>
            </a:r>
            <a:r>
              <a:rPr lang="el-GR" b="0" i="0" dirty="0">
                <a:solidFill>
                  <a:srgbClr val="222222"/>
                </a:solidFill>
                <a:effectLst/>
                <a:latin typeface="arial" panose="020B0604020202020204" pitchFamily="34" charset="0"/>
              </a:rPr>
              <a:t>ε</a:t>
            </a:r>
            <a:r>
              <a:rPr lang="en-US" b="0" i="0" dirty="0">
                <a:solidFill>
                  <a:srgbClr val="222222"/>
                </a:solidFill>
                <a:effectLst/>
                <a:latin typeface="arial" panose="020B0604020202020204" pitchFamily="34" charset="0"/>
              </a:rPr>
              <a:t>/2n</a:t>
            </a:r>
            <a:r>
              <a:rPr lang="en-US" b="0" i="0" baseline="30000" dirty="0">
                <a:solidFill>
                  <a:srgbClr val="222222"/>
                </a:solidFill>
                <a:effectLst/>
                <a:latin typeface="arial" panose="020B0604020202020204" pitchFamily="34" charset="0"/>
              </a:rPr>
              <a:t>2</a:t>
            </a:r>
            <a:r>
              <a:rPr lang="en-US" dirty="0"/>
              <a:t>) </a:t>
            </a:r>
            <a:r>
              <a:rPr lang="zh-CN" altLang="en-US" dirty="0"/>
              <a:t>，将所有区间组成的集合记为</a:t>
            </a:r>
            <a:r>
              <a:rPr lang="en-US" altLang="zh-CN" dirty="0"/>
              <a:t>S</a:t>
            </a:r>
            <a:r>
              <a:rPr lang="zh-CN" altLang="en-US" dirty="0"/>
              <a:t>。</a:t>
            </a:r>
            <a:endParaRPr lang="en-US" dirty="0"/>
          </a:p>
        </p:txBody>
      </p:sp>
      <p:cxnSp>
        <p:nvCxnSpPr>
          <p:cNvPr id="12" name="直接箭头连接符 11">
            <a:extLst>
              <a:ext uri="{FF2B5EF4-FFF2-40B4-BE49-F238E27FC236}">
                <a16:creationId xmlns:a16="http://schemas.microsoft.com/office/drawing/2014/main" id="{499F2A33-2599-4D7E-897A-16186A7C51EC}"/>
              </a:ext>
            </a:extLst>
          </p:cNvPr>
          <p:cNvCxnSpPr>
            <a:cxnSpLocks/>
          </p:cNvCxnSpPr>
          <p:nvPr/>
        </p:nvCxnSpPr>
        <p:spPr>
          <a:xfrm>
            <a:off x="706513" y="2432807"/>
            <a:ext cx="58369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椭圆 13">
            <a:extLst>
              <a:ext uri="{FF2B5EF4-FFF2-40B4-BE49-F238E27FC236}">
                <a16:creationId xmlns:a16="http://schemas.microsoft.com/office/drawing/2014/main" id="{F0E1B8AC-EB27-40EE-BA6A-AEE4F01B0434}"/>
              </a:ext>
            </a:extLst>
          </p:cNvPr>
          <p:cNvSpPr/>
          <p:nvPr/>
        </p:nvSpPr>
        <p:spPr>
          <a:xfrm>
            <a:off x="1803635"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椭圆 15">
            <a:extLst>
              <a:ext uri="{FF2B5EF4-FFF2-40B4-BE49-F238E27FC236}">
                <a16:creationId xmlns:a16="http://schemas.microsoft.com/office/drawing/2014/main" id="{CC8A7529-DAF2-4112-AAC2-6A594C99DA16}"/>
              </a:ext>
            </a:extLst>
          </p:cNvPr>
          <p:cNvSpPr/>
          <p:nvPr/>
        </p:nvSpPr>
        <p:spPr>
          <a:xfrm>
            <a:off x="2634147"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C2A1EE6C-3108-41B3-8583-B50E12AD2996}"/>
              </a:ext>
            </a:extLst>
          </p:cNvPr>
          <p:cNvSpPr/>
          <p:nvPr/>
        </p:nvSpPr>
        <p:spPr>
          <a:xfrm>
            <a:off x="3489828"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DA62E02F-FD86-4475-861B-F1D0B6CD35C9}"/>
              </a:ext>
            </a:extLst>
          </p:cNvPr>
          <p:cNvSpPr/>
          <p:nvPr/>
        </p:nvSpPr>
        <p:spPr>
          <a:xfrm>
            <a:off x="4320340"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文本框 21">
            <a:extLst>
              <a:ext uri="{FF2B5EF4-FFF2-40B4-BE49-F238E27FC236}">
                <a16:creationId xmlns:a16="http://schemas.microsoft.com/office/drawing/2014/main" id="{523688AF-B82E-4543-BDEC-B48197C4B0D0}"/>
              </a:ext>
            </a:extLst>
          </p:cNvPr>
          <p:cNvSpPr txBox="1"/>
          <p:nvPr/>
        </p:nvSpPr>
        <p:spPr>
          <a:xfrm>
            <a:off x="1655036" y="2498638"/>
            <a:ext cx="356188" cy="338554"/>
          </a:xfrm>
          <a:prstGeom prst="rect">
            <a:avLst/>
          </a:prstGeom>
          <a:noFill/>
        </p:spPr>
        <p:txBody>
          <a:bodyPr wrap="none" rtlCol="0">
            <a:spAutoFit/>
          </a:bodyPr>
          <a:lstStyle/>
          <a:p>
            <a:r>
              <a:rPr lang="en-US" sz="1600" dirty="0"/>
              <a:t>a</a:t>
            </a:r>
            <a:r>
              <a:rPr lang="en-US" sz="1600" baseline="-25000" dirty="0"/>
              <a:t>1</a:t>
            </a:r>
          </a:p>
        </p:txBody>
      </p:sp>
      <p:sp>
        <p:nvSpPr>
          <p:cNvPr id="25" name="椭圆 24">
            <a:extLst>
              <a:ext uri="{FF2B5EF4-FFF2-40B4-BE49-F238E27FC236}">
                <a16:creationId xmlns:a16="http://schemas.microsoft.com/office/drawing/2014/main" id="{629CE398-54DD-4276-827D-5B6CBEABBCE6}"/>
              </a:ext>
            </a:extLst>
          </p:cNvPr>
          <p:cNvSpPr/>
          <p:nvPr/>
        </p:nvSpPr>
        <p:spPr>
          <a:xfrm>
            <a:off x="5285057" y="2375382"/>
            <a:ext cx="100668" cy="114849"/>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文本框 25">
            <a:extLst>
              <a:ext uri="{FF2B5EF4-FFF2-40B4-BE49-F238E27FC236}">
                <a16:creationId xmlns:a16="http://schemas.microsoft.com/office/drawing/2014/main" id="{EC5FB165-FFD6-4AA1-B850-E3AD4AA7F26C}"/>
              </a:ext>
            </a:extLst>
          </p:cNvPr>
          <p:cNvSpPr txBox="1"/>
          <p:nvPr/>
        </p:nvSpPr>
        <p:spPr>
          <a:xfrm>
            <a:off x="2517317" y="2498638"/>
            <a:ext cx="356188" cy="338554"/>
          </a:xfrm>
          <a:prstGeom prst="rect">
            <a:avLst/>
          </a:prstGeom>
          <a:noFill/>
        </p:spPr>
        <p:txBody>
          <a:bodyPr wrap="none" rtlCol="0">
            <a:spAutoFit/>
          </a:bodyPr>
          <a:lstStyle/>
          <a:p>
            <a:r>
              <a:rPr lang="en-US" sz="1600" dirty="0"/>
              <a:t>a</a:t>
            </a:r>
            <a:r>
              <a:rPr lang="en-US" sz="1600" baseline="-25000" dirty="0"/>
              <a:t>2</a:t>
            </a:r>
          </a:p>
        </p:txBody>
      </p:sp>
      <p:sp>
        <p:nvSpPr>
          <p:cNvPr id="27" name="文本框 26">
            <a:extLst>
              <a:ext uri="{FF2B5EF4-FFF2-40B4-BE49-F238E27FC236}">
                <a16:creationId xmlns:a16="http://schemas.microsoft.com/office/drawing/2014/main" id="{14A7E632-1E97-4D11-BDBB-640114B041D9}"/>
              </a:ext>
            </a:extLst>
          </p:cNvPr>
          <p:cNvSpPr txBox="1"/>
          <p:nvPr/>
        </p:nvSpPr>
        <p:spPr>
          <a:xfrm>
            <a:off x="3368808" y="2490231"/>
            <a:ext cx="356188" cy="338554"/>
          </a:xfrm>
          <a:prstGeom prst="rect">
            <a:avLst/>
          </a:prstGeom>
          <a:noFill/>
        </p:spPr>
        <p:txBody>
          <a:bodyPr wrap="none" rtlCol="0">
            <a:spAutoFit/>
          </a:bodyPr>
          <a:lstStyle/>
          <a:p>
            <a:r>
              <a:rPr lang="en-US" sz="1600" dirty="0"/>
              <a:t>a</a:t>
            </a:r>
            <a:r>
              <a:rPr lang="en-US" sz="1600" baseline="-25000" dirty="0"/>
              <a:t>3</a:t>
            </a:r>
          </a:p>
        </p:txBody>
      </p:sp>
      <p:sp>
        <p:nvSpPr>
          <p:cNvPr id="28" name="文本框 27">
            <a:extLst>
              <a:ext uri="{FF2B5EF4-FFF2-40B4-BE49-F238E27FC236}">
                <a16:creationId xmlns:a16="http://schemas.microsoft.com/office/drawing/2014/main" id="{BB89D3DA-C3AC-488B-A5FD-BCBC03A68B7F}"/>
              </a:ext>
            </a:extLst>
          </p:cNvPr>
          <p:cNvSpPr txBox="1"/>
          <p:nvPr/>
        </p:nvSpPr>
        <p:spPr>
          <a:xfrm>
            <a:off x="4231089" y="2490231"/>
            <a:ext cx="356188" cy="338554"/>
          </a:xfrm>
          <a:prstGeom prst="rect">
            <a:avLst/>
          </a:prstGeom>
          <a:noFill/>
        </p:spPr>
        <p:txBody>
          <a:bodyPr wrap="none" rtlCol="0">
            <a:spAutoFit/>
          </a:bodyPr>
          <a:lstStyle/>
          <a:p>
            <a:r>
              <a:rPr lang="en-US" sz="1600" dirty="0"/>
              <a:t>a</a:t>
            </a:r>
            <a:r>
              <a:rPr lang="en-US" sz="1600" baseline="-25000" dirty="0"/>
              <a:t>4</a:t>
            </a:r>
          </a:p>
        </p:txBody>
      </p:sp>
      <p:sp>
        <p:nvSpPr>
          <p:cNvPr id="29" name="文本框 28">
            <a:extLst>
              <a:ext uri="{FF2B5EF4-FFF2-40B4-BE49-F238E27FC236}">
                <a16:creationId xmlns:a16="http://schemas.microsoft.com/office/drawing/2014/main" id="{4F6F6FC6-9E7B-4AD2-9339-16670CD7716B}"/>
              </a:ext>
            </a:extLst>
          </p:cNvPr>
          <p:cNvSpPr txBox="1"/>
          <p:nvPr/>
        </p:nvSpPr>
        <p:spPr>
          <a:xfrm>
            <a:off x="5166978" y="2490231"/>
            <a:ext cx="356188" cy="338554"/>
          </a:xfrm>
          <a:prstGeom prst="rect">
            <a:avLst/>
          </a:prstGeom>
          <a:noFill/>
        </p:spPr>
        <p:txBody>
          <a:bodyPr wrap="none" rtlCol="0">
            <a:spAutoFit/>
          </a:bodyPr>
          <a:lstStyle/>
          <a:p>
            <a:r>
              <a:rPr lang="en-US" sz="1600" dirty="0"/>
              <a:t>a</a:t>
            </a:r>
            <a:r>
              <a:rPr lang="en-US" sz="1600" baseline="-25000" dirty="0"/>
              <a:t>5</a:t>
            </a:r>
          </a:p>
        </p:txBody>
      </p:sp>
      <p:sp>
        <p:nvSpPr>
          <p:cNvPr id="32" name="文本框 31">
            <a:extLst>
              <a:ext uri="{FF2B5EF4-FFF2-40B4-BE49-F238E27FC236}">
                <a16:creationId xmlns:a16="http://schemas.microsoft.com/office/drawing/2014/main" id="{41E4383E-2732-4D53-9A28-22FF4C44727A}"/>
              </a:ext>
            </a:extLst>
          </p:cNvPr>
          <p:cNvSpPr txBox="1"/>
          <p:nvPr/>
        </p:nvSpPr>
        <p:spPr>
          <a:xfrm>
            <a:off x="1503169" y="2232751"/>
            <a:ext cx="269626" cy="400110"/>
          </a:xfrm>
          <a:prstGeom prst="rect">
            <a:avLst/>
          </a:prstGeom>
          <a:noFill/>
        </p:spPr>
        <p:txBody>
          <a:bodyPr wrap="square" rtlCol="0">
            <a:spAutoFit/>
          </a:bodyPr>
          <a:lstStyle/>
          <a:p>
            <a:r>
              <a:rPr lang="en-US" dirty="0"/>
              <a:t>(</a:t>
            </a:r>
            <a:endParaRPr lang="en-US" baseline="-25000" dirty="0"/>
          </a:p>
        </p:txBody>
      </p:sp>
      <p:sp>
        <p:nvSpPr>
          <p:cNvPr id="33" name="文本框 32">
            <a:extLst>
              <a:ext uri="{FF2B5EF4-FFF2-40B4-BE49-F238E27FC236}">
                <a16:creationId xmlns:a16="http://schemas.microsoft.com/office/drawing/2014/main" id="{F2B776FA-52A5-47C9-A32F-11A9B9006D07}"/>
              </a:ext>
            </a:extLst>
          </p:cNvPr>
          <p:cNvSpPr txBox="1"/>
          <p:nvPr/>
        </p:nvSpPr>
        <p:spPr>
          <a:xfrm>
            <a:off x="1954690" y="2232752"/>
            <a:ext cx="269626" cy="400110"/>
          </a:xfrm>
          <a:prstGeom prst="rect">
            <a:avLst/>
          </a:prstGeom>
          <a:noFill/>
        </p:spPr>
        <p:txBody>
          <a:bodyPr wrap="square" rtlCol="0">
            <a:spAutoFit/>
          </a:bodyPr>
          <a:lstStyle/>
          <a:p>
            <a:r>
              <a:rPr lang="en-US" dirty="0"/>
              <a:t>)</a:t>
            </a:r>
            <a:endParaRPr lang="en-US" baseline="-25000" dirty="0"/>
          </a:p>
        </p:txBody>
      </p:sp>
      <p:sp>
        <p:nvSpPr>
          <p:cNvPr id="34" name="文本框 33">
            <a:extLst>
              <a:ext uri="{FF2B5EF4-FFF2-40B4-BE49-F238E27FC236}">
                <a16:creationId xmlns:a16="http://schemas.microsoft.com/office/drawing/2014/main" id="{0FD52EB4-4ECB-48F1-9F10-893E74239CAD}"/>
              </a:ext>
            </a:extLst>
          </p:cNvPr>
          <p:cNvSpPr txBox="1"/>
          <p:nvPr/>
        </p:nvSpPr>
        <p:spPr>
          <a:xfrm>
            <a:off x="2333373" y="2232750"/>
            <a:ext cx="269626" cy="400110"/>
          </a:xfrm>
          <a:prstGeom prst="rect">
            <a:avLst/>
          </a:prstGeom>
          <a:noFill/>
        </p:spPr>
        <p:txBody>
          <a:bodyPr wrap="square" rtlCol="0">
            <a:spAutoFit/>
          </a:bodyPr>
          <a:lstStyle/>
          <a:p>
            <a:r>
              <a:rPr lang="en-US" dirty="0"/>
              <a:t>(</a:t>
            </a:r>
            <a:endParaRPr lang="en-US" baseline="-25000" dirty="0"/>
          </a:p>
        </p:txBody>
      </p:sp>
      <p:sp>
        <p:nvSpPr>
          <p:cNvPr id="35" name="文本框 34">
            <a:extLst>
              <a:ext uri="{FF2B5EF4-FFF2-40B4-BE49-F238E27FC236}">
                <a16:creationId xmlns:a16="http://schemas.microsoft.com/office/drawing/2014/main" id="{629A8666-CB97-4AC7-A3AD-AE52B2D8A188}"/>
              </a:ext>
            </a:extLst>
          </p:cNvPr>
          <p:cNvSpPr txBox="1"/>
          <p:nvPr/>
        </p:nvSpPr>
        <p:spPr>
          <a:xfrm>
            <a:off x="2784894" y="2232751"/>
            <a:ext cx="269626" cy="400110"/>
          </a:xfrm>
          <a:prstGeom prst="rect">
            <a:avLst/>
          </a:prstGeom>
          <a:noFill/>
        </p:spPr>
        <p:txBody>
          <a:bodyPr wrap="square" rtlCol="0">
            <a:spAutoFit/>
          </a:bodyPr>
          <a:lstStyle/>
          <a:p>
            <a:r>
              <a:rPr lang="en-US" dirty="0"/>
              <a:t>)</a:t>
            </a:r>
            <a:endParaRPr lang="en-US" baseline="-25000" dirty="0"/>
          </a:p>
        </p:txBody>
      </p:sp>
      <p:sp>
        <p:nvSpPr>
          <p:cNvPr id="36" name="文本框 35">
            <a:extLst>
              <a:ext uri="{FF2B5EF4-FFF2-40B4-BE49-F238E27FC236}">
                <a16:creationId xmlns:a16="http://schemas.microsoft.com/office/drawing/2014/main" id="{CA4B29EB-C56B-4185-BC64-2C7FB00FFD34}"/>
              </a:ext>
            </a:extLst>
          </p:cNvPr>
          <p:cNvSpPr txBox="1"/>
          <p:nvPr/>
        </p:nvSpPr>
        <p:spPr>
          <a:xfrm>
            <a:off x="3193994" y="2232750"/>
            <a:ext cx="269626" cy="400110"/>
          </a:xfrm>
          <a:prstGeom prst="rect">
            <a:avLst/>
          </a:prstGeom>
          <a:noFill/>
        </p:spPr>
        <p:txBody>
          <a:bodyPr wrap="square" rtlCol="0">
            <a:spAutoFit/>
          </a:bodyPr>
          <a:lstStyle/>
          <a:p>
            <a:r>
              <a:rPr lang="en-US" dirty="0"/>
              <a:t>(</a:t>
            </a:r>
            <a:endParaRPr lang="en-US" baseline="-25000" dirty="0"/>
          </a:p>
        </p:txBody>
      </p:sp>
      <p:sp>
        <p:nvSpPr>
          <p:cNvPr id="37" name="文本框 36">
            <a:extLst>
              <a:ext uri="{FF2B5EF4-FFF2-40B4-BE49-F238E27FC236}">
                <a16:creationId xmlns:a16="http://schemas.microsoft.com/office/drawing/2014/main" id="{A685E97E-3290-421A-84E0-91A3385594DA}"/>
              </a:ext>
            </a:extLst>
          </p:cNvPr>
          <p:cNvSpPr txBox="1"/>
          <p:nvPr/>
        </p:nvSpPr>
        <p:spPr>
          <a:xfrm>
            <a:off x="3645515" y="2232751"/>
            <a:ext cx="269626" cy="400110"/>
          </a:xfrm>
          <a:prstGeom prst="rect">
            <a:avLst/>
          </a:prstGeom>
          <a:noFill/>
        </p:spPr>
        <p:txBody>
          <a:bodyPr wrap="square" rtlCol="0">
            <a:spAutoFit/>
          </a:bodyPr>
          <a:lstStyle/>
          <a:p>
            <a:r>
              <a:rPr lang="en-US" dirty="0"/>
              <a:t>)</a:t>
            </a:r>
            <a:endParaRPr lang="en-US" baseline="-25000" dirty="0"/>
          </a:p>
        </p:txBody>
      </p:sp>
      <p:sp>
        <p:nvSpPr>
          <p:cNvPr id="38" name="文本框 37">
            <a:extLst>
              <a:ext uri="{FF2B5EF4-FFF2-40B4-BE49-F238E27FC236}">
                <a16:creationId xmlns:a16="http://schemas.microsoft.com/office/drawing/2014/main" id="{9041ABAD-68B1-4892-AF34-9AF8624E7C38}"/>
              </a:ext>
            </a:extLst>
          </p:cNvPr>
          <p:cNvSpPr txBox="1"/>
          <p:nvPr/>
        </p:nvSpPr>
        <p:spPr>
          <a:xfrm>
            <a:off x="4010099" y="2232749"/>
            <a:ext cx="269626" cy="400110"/>
          </a:xfrm>
          <a:prstGeom prst="rect">
            <a:avLst/>
          </a:prstGeom>
          <a:noFill/>
        </p:spPr>
        <p:txBody>
          <a:bodyPr wrap="square" rtlCol="0">
            <a:spAutoFit/>
          </a:bodyPr>
          <a:lstStyle/>
          <a:p>
            <a:r>
              <a:rPr lang="en-US" dirty="0"/>
              <a:t>(</a:t>
            </a:r>
            <a:endParaRPr lang="en-US" baseline="-25000" dirty="0"/>
          </a:p>
        </p:txBody>
      </p:sp>
      <p:sp>
        <p:nvSpPr>
          <p:cNvPr id="39" name="文本框 38">
            <a:extLst>
              <a:ext uri="{FF2B5EF4-FFF2-40B4-BE49-F238E27FC236}">
                <a16:creationId xmlns:a16="http://schemas.microsoft.com/office/drawing/2014/main" id="{38D28020-3C38-4C01-83AB-401DFEF3646A}"/>
              </a:ext>
            </a:extLst>
          </p:cNvPr>
          <p:cNvSpPr txBox="1"/>
          <p:nvPr/>
        </p:nvSpPr>
        <p:spPr>
          <a:xfrm>
            <a:off x="4461620" y="2232750"/>
            <a:ext cx="269626" cy="400110"/>
          </a:xfrm>
          <a:prstGeom prst="rect">
            <a:avLst/>
          </a:prstGeom>
          <a:noFill/>
        </p:spPr>
        <p:txBody>
          <a:bodyPr wrap="square" rtlCol="0">
            <a:spAutoFit/>
          </a:bodyPr>
          <a:lstStyle/>
          <a:p>
            <a:r>
              <a:rPr lang="en-US" dirty="0"/>
              <a:t>)</a:t>
            </a:r>
            <a:endParaRPr lang="en-US" baseline="-25000" dirty="0"/>
          </a:p>
        </p:txBody>
      </p:sp>
      <p:sp>
        <p:nvSpPr>
          <p:cNvPr id="40" name="文本框 39">
            <a:extLst>
              <a:ext uri="{FF2B5EF4-FFF2-40B4-BE49-F238E27FC236}">
                <a16:creationId xmlns:a16="http://schemas.microsoft.com/office/drawing/2014/main" id="{D01CCDE8-3EEC-45E7-B6DC-BD579CF403A9}"/>
              </a:ext>
            </a:extLst>
          </p:cNvPr>
          <p:cNvSpPr txBox="1"/>
          <p:nvPr/>
        </p:nvSpPr>
        <p:spPr>
          <a:xfrm>
            <a:off x="4979777" y="2232751"/>
            <a:ext cx="269626" cy="400110"/>
          </a:xfrm>
          <a:prstGeom prst="rect">
            <a:avLst/>
          </a:prstGeom>
          <a:noFill/>
        </p:spPr>
        <p:txBody>
          <a:bodyPr wrap="square" rtlCol="0">
            <a:spAutoFit/>
          </a:bodyPr>
          <a:lstStyle/>
          <a:p>
            <a:r>
              <a:rPr lang="en-US" dirty="0"/>
              <a:t>(</a:t>
            </a:r>
            <a:endParaRPr lang="en-US" baseline="-25000" dirty="0"/>
          </a:p>
        </p:txBody>
      </p:sp>
      <p:sp>
        <p:nvSpPr>
          <p:cNvPr id="41" name="文本框 40">
            <a:extLst>
              <a:ext uri="{FF2B5EF4-FFF2-40B4-BE49-F238E27FC236}">
                <a16:creationId xmlns:a16="http://schemas.microsoft.com/office/drawing/2014/main" id="{0B5889A7-2F90-4AD8-9C9F-E49F2BE4F20A}"/>
              </a:ext>
            </a:extLst>
          </p:cNvPr>
          <p:cNvSpPr txBox="1"/>
          <p:nvPr/>
        </p:nvSpPr>
        <p:spPr>
          <a:xfrm>
            <a:off x="5431298" y="2232752"/>
            <a:ext cx="269626" cy="400110"/>
          </a:xfrm>
          <a:prstGeom prst="rect">
            <a:avLst/>
          </a:prstGeom>
          <a:noFill/>
        </p:spPr>
        <p:txBody>
          <a:bodyPr wrap="square" rtlCol="0">
            <a:spAutoFit/>
          </a:bodyPr>
          <a:lstStyle/>
          <a:p>
            <a:r>
              <a:rPr lang="en-US" dirty="0"/>
              <a:t>)</a:t>
            </a:r>
            <a:endParaRPr lang="en-US" baseline="-25000" dirty="0"/>
          </a:p>
        </p:txBody>
      </p:sp>
      <p:sp>
        <p:nvSpPr>
          <p:cNvPr id="42" name="文本框 41">
            <a:extLst>
              <a:ext uri="{FF2B5EF4-FFF2-40B4-BE49-F238E27FC236}">
                <a16:creationId xmlns:a16="http://schemas.microsoft.com/office/drawing/2014/main" id="{8534EE5C-F53A-4691-BD0E-9E80418B901C}"/>
              </a:ext>
            </a:extLst>
          </p:cNvPr>
          <p:cNvSpPr txBox="1"/>
          <p:nvPr/>
        </p:nvSpPr>
        <p:spPr>
          <a:xfrm>
            <a:off x="999064" y="1975353"/>
            <a:ext cx="1038811" cy="338554"/>
          </a:xfrm>
          <a:prstGeom prst="rect">
            <a:avLst/>
          </a:prstGeom>
          <a:noFill/>
        </p:spPr>
        <p:txBody>
          <a:bodyPr wrap="square" rtlCol="0">
            <a:spAutoFit/>
          </a:bodyPr>
          <a:lstStyle/>
          <a:p>
            <a:r>
              <a:rPr lang="en-US" sz="1600" dirty="0"/>
              <a:t>a</a:t>
            </a:r>
            <a:r>
              <a:rPr lang="en-US" sz="1600" baseline="-25000" dirty="0"/>
              <a:t>1 </a:t>
            </a:r>
            <a:r>
              <a:rPr lang="en-US" sz="1600" dirty="0"/>
              <a:t>-</a:t>
            </a:r>
            <a:r>
              <a:rPr lang="en-US" sz="1600" baseline="30000" dirty="0"/>
              <a:t> </a:t>
            </a:r>
            <a:r>
              <a:rPr lang="el-GR" sz="1600" b="0" i="0" dirty="0">
                <a:solidFill>
                  <a:srgbClr val="222222"/>
                </a:solidFill>
                <a:effectLst/>
                <a:latin typeface="arial" panose="020B0604020202020204" pitchFamily="34" charset="0"/>
              </a:rPr>
              <a:t>ε</a:t>
            </a:r>
            <a:r>
              <a:rPr lang="en-US" sz="1600" b="0" i="0" dirty="0">
                <a:solidFill>
                  <a:srgbClr val="222222"/>
                </a:solidFill>
                <a:effectLst/>
                <a:latin typeface="arial" panose="020B0604020202020204" pitchFamily="34" charset="0"/>
              </a:rPr>
              <a:t>/2n</a:t>
            </a:r>
            <a:r>
              <a:rPr lang="en-US" sz="1600" b="0" i="0" baseline="30000" dirty="0">
                <a:solidFill>
                  <a:srgbClr val="222222"/>
                </a:solidFill>
                <a:effectLst/>
                <a:latin typeface="arial" panose="020B0604020202020204" pitchFamily="34" charset="0"/>
              </a:rPr>
              <a:t>2</a:t>
            </a:r>
            <a:endParaRPr lang="en-US" sz="1600" baseline="-25000" dirty="0"/>
          </a:p>
        </p:txBody>
      </p:sp>
      <p:sp>
        <p:nvSpPr>
          <p:cNvPr id="46" name="文本框 45">
            <a:extLst>
              <a:ext uri="{FF2B5EF4-FFF2-40B4-BE49-F238E27FC236}">
                <a16:creationId xmlns:a16="http://schemas.microsoft.com/office/drawing/2014/main" id="{7BE0A758-A02D-4CBA-ACF5-E76447433AF8}"/>
              </a:ext>
            </a:extLst>
          </p:cNvPr>
          <p:cNvSpPr txBox="1"/>
          <p:nvPr/>
        </p:nvSpPr>
        <p:spPr>
          <a:xfrm>
            <a:off x="6334495" y="2498638"/>
            <a:ext cx="290464" cy="338554"/>
          </a:xfrm>
          <a:prstGeom prst="rect">
            <a:avLst/>
          </a:prstGeom>
          <a:noFill/>
        </p:spPr>
        <p:txBody>
          <a:bodyPr wrap="none" rtlCol="0">
            <a:spAutoFit/>
          </a:bodyPr>
          <a:lstStyle/>
          <a:p>
            <a:r>
              <a:rPr lang="en-US" sz="1600" b="1" dirty="0"/>
              <a:t>x</a:t>
            </a:r>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A0502BB6-BC16-4F84-A5AA-3EC463373CA0}"/>
                  </a:ext>
                </a:extLst>
              </p:cNvPr>
              <p:cNvSpPr txBox="1"/>
              <p:nvPr/>
            </p:nvSpPr>
            <p:spPr>
              <a:xfrm>
                <a:off x="552743" y="4317535"/>
                <a:ext cx="5053243" cy="432106"/>
              </a:xfrm>
              <a:prstGeom prst="rect">
                <a:avLst/>
              </a:prstGeom>
              <a:noFill/>
            </p:spPr>
            <p:txBody>
              <a:bodyPr wrap="none" lIns="0" tIns="0" rIns="0" bIns="0" rtlCol="0">
                <a:spAutoFit/>
              </a:bodyPr>
              <a:lstStyle/>
              <a:p>
                <a14:m>
                  <m:oMath xmlns:m="http://schemas.openxmlformats.org/officeDocument/2006/math">
                    <m:r>
                      <a:rPr lang="en-US" sz="1800" i="1" smtClean="0">
                        <a:latin typeface="Cambria Math" panose="02040503050406030204" pitchFamily="18" charset="0"/>
                        <a:ea typeface="Cambria Math" panose="02040503050406030204" pitchFamily="18" charset="0"/>
                      </a:rPr>
                      <m:t>𝜇</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𝑆</m:t>
                        </m:r>
                      </m:e>
                    </m:d>
                    <m:r>
                      <a:rPr lang="en-US" sz="1800" i="1">
                        <a:latin typeface="Cambria Math" panose="02040503050406030204" pitchFamily="18" charset="0"/>
                        <a:ea typeface="Cambria Math" panose="02040503050406030204" pitchFamily="18" charset="0"/>
                      </a:rPr>
                      <m:t>≤</m:t>
                    </m:r>
                    <m:nary>
                      <m:naryPr>
                        <m:chr m:val="∑"/>
                        <m:limLoc m:val="subSup"/>
                        <m:ctrlPr>
                          <a:rPr lang="en-US" sz="1800" b="0" i="1" smtClean="0">
                            <a:latin typeface="Cambria Math" panose="02040503050406030204" pitchFamily="18" charset="0"/>
                            <a:ea typeface="Cambria Math" panose="02040503050406030204" pitchFamily="18" charset="0"/>
                          </a:rPr>
                        </m:ctrlPr>
                      </m:naryPr>
                      <m:sub>
                        <m:r>
                          <m:rPr>
                            <m:brk m:alnAt="25"/>
                          </m:rP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m:t>
                        </m:r>
                      </m:sup>
                      <m:e>
                        <m:r>
                          <a:rPr lang="en-US" sz="1800" i="1">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m:t>
                        </m:r>
                        <m:r>
                          <a:rPr lang="pt-BR" sz="1800" i="1">
                            <a:latin typeface="Cambria Math" panose="02040503050406030204" pitchFamily="18" charset="0"/>
                            <a:ea typeface="Cambria Math" panose="02040503050406030204" pitchFamily="18" charset="0"/>
                          </a:rPr>
                          <m:t>𝑎</m:t>
                        </m:r>
                        <m:r>
                          <a:rPr lang="pt-BR" sz="1800" i="1" baseline="-25000">
                            <a:latin typeface="Cambria Math" panose="02040503050406030204" pitchFamily="18" charset="0"/>
                            <a:ea typeface="Cambria Math" panose="02040503050406030204" pitchFamily="18" charset="0"/>
                          </a:rPr>
                          <m:t>𝑛</m:t>
                        </m:r>
                        <m:r>
                          <a:rPr lang="pt-BR" sz="1800" i="1">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ea typeface="Cambria Math" panose="02040503050406030204" pitchFamily="18" charset="0"/>
                              </a:rPr>
                            </m:ctrlPr>
                          </m:fPr>
                          <m:num>
                            <m:r>
                              <a:rPr lang="pt-BR" sz="1800" i="1">
                                <a:latin typeface="Cambria Math" panose="02040503050406030204" pitchFamily="18" charset="0"/>
                                <a:ea typeface="Cambria Math" panose="02040503050406030204" pitchFamily="18" charset="0"/>
                              </a:rPr>
                              <m:t>𝜀</m:t>
                            </m:r>
                          </m:num>
                          <m:den>
                            <m:r>
                              <a:rPr lang="pt-BR" sz="1800" i="1">
                                <a:latin typeface="Cambria Math" panose="02040503050406030204" pitchFamily="18" charset="0"/>
                                <a:ea typeface="Cambria Math" panose="02040503050406030204" pitchFamily="18" charset="0"/>
                              </a:rPr>
                              <m:t>2</m:t>
                            </m:r>
                            <m:sSup>
                              <m:sSupPr>
                                <m:ctrlPr>
                                  <a:rPr lang="pt-BR"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den>
                        </m:f>
                        <m:r>
                          <a:rPr lang="pt-BR" sz="1800" i="1">
                            <a:latin typeface="Cambria Math" panose="02040503050406030204" pitchFamily="18" charset="0"/>
                            <a:ea typeface="Cambria Math" panose="02040503050406030204" pitchFamily="18" charset="0"/>
                          </a:rPr>
                          <m:t>, </m:t>
                        </m:r>
                        <m:r>
                          <a:rPr lang="pt-BR" sz="1800" i="1">
                            <a:latin typeface="Cambria Math" panose="02040503050406030204" pitchFamily="18" charset="0"/>
                            <a:ea typeface="Cambria Math" panose="02040503050406030204" pitchFamily="18" charset="0"/>
                          </a:rPr>
                          <m:t>𝑎𝑛</m:t>
                        </m:r>
                        <m:r>
                          <a:rPr lang="pt-BR" sz="1800" i="1">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ea typeface="Cambria Math" panose="02040503050406030204" pitchFamily="18" charset="0"/>
                              </a:rPr>
                            </m:ctrlPr>
                          </m:fPr>
                          <m:num>
                            <m:r>
                              <a:rPr lang="pt-BR" sz="1800" i="1">
                                <a:latin typeface="Cambria Math" panose="02040503050406030204" pitchFamily="18" charset="0"/>
                                <a:ea typeface="Cambria Math" panose="02040503050406030204" pitchFamily="18" charset="0"/>
                              </a:rPr>
                              <m:t>𝜀</m:t>
                            </m:r>
                          </m:num>
                          <m:den>
                            <m:r>
                              <a:rPr lang="pt-BR" sz="1800" i="1">
                                <a:latin typeface="Cambria Math" panose="02040503050406030204" pitchFamily="18" charset="0"/>
                                <a:ea typeface="Cambria Math" panose="02040503050406030204" pitchFamily="18" charset="0"/>
                              </a:rPr>
                              <m:t>2</m:t>
                            </m:r>
                            <m:sSup>
                              <m:sSupPr>
                                <m:ctrlPr>
                                  <a:rPr lang="pt-BR"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𝑛</m:t>
                                </m:r>
                              </m:e>
                              <m:sup>
                                <m:r>
                                  <a:rPr lang="en-US" sz="1800" b="0" i="1" smtClean="0">
                                    <a:latin typeface="Cambria Math" panose="02040503050406030204" pitchFamily="18" charset="0"/>
                                    <a:ea typeface="Cambria Math" panose="02040503050406030204" pitchFamily="18" charset="0"/>
                                  </a:rPr>
                                  <m:t>2</m:t>
                                </m:r>
                              </m:sup>
                            </m:sSup>
                          </m:den>
                        </m:f>
                        <m:r>
                          <a:rPr lang="en-US" sz="1800" b="0" i="1" smtClean="0">
                            <a:latin typeface="Cambria Math" panose="02040503050406030204" pitchFamily="18" charset="0"/>
                            <a:ea typeface="Cambria Math" panose="02040503050406030204" pitchFamily="18" charset="0"/>
                          </a:rPr>
                          <m:t>)</m:t>
                        </m:r>
                      </m:e>
                    </m:nary>
                  </m:oMath>
                </a14:m>
                <a:r>
                  <a:rPr lang="en-US" sz="1800" dirty="0"/>
                  <a:t> =</a:t>
                </a:r>
                <a:r>
                  <a:rPr lang="en-US" sz="1800" dirty="0">
                    <a:ea typeface="Cambria Math" panose="02040503050406030204" pitchFamily="18" charset="0"/>
                  </a:rPr>
                  <a:t> </a:t>
                </a:r>
                <a14:m>
                  <m:oMath xmlns:m="http://schemas.openxmlformats.org/officeDocument/2006/math">
                    <m:r>
                      <a:rPr lang="pt-BR" sz="1800" i="1">
                        <a:latin typeface="Cambria Math" panose="02040503050406030204" pitchFamily="18" charset="0"/>
                        <a:ea typeface="Cambria Math" panose="02040503050406030204" pitchFamily="18" charset="0"/>
                      </a:rPr>
                      <m:t>𝜀</m:t>
                    </m:r>
                    <m:nary>
                      <m:naryPr>
                        <m:chr m:val="∑"/>
                        <m:limLoc m:val="subSup"/>
                        <m:ctrlPr>
                          <a:rPr lang="en-US" sz="1800" i="1">
                            <a:latin typeface="Cambria Math" panose="02040503050406030204" pitchFamily="18" charset="0"/>
                            <a:ea typeface="Cambria Math" panose="02040503050406030204" pitchFamily="18" charset="0"/>
                          </a:rPr>
                        </m:ctrlPr>
                      </m:naryPr>
                      <m:sub>
                        <m:r>
                          <m:rPr>
                            <m:brk m:alnAt="25"/>
                          </m:rPr>
                          <a:rPr lang="en-US" sz="1800" i="1">
                            <a:latin typeface="Cambria Math" panose="02040503050406030204" pitchFamily="18" charset="0"/>
                            <a:ea typeface="Cambria Math" panose="02040503050406030204" pitchFamily="18" charset="0"/>
                          </a:rPr>
                          <m:t>𝑛</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m:t>
                        </m:r>
                      </m:sup>
                      <m:e>
                        <m:f>
                          <m:fPr>
                            <m:ctrlPr>
                              <a:rPr lang="pt-BR" sz="1800" i="1">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sSup>
                              <m:sSupPr>
                                <m:ctrlPr>
                                  <a:rPr lang="pt-BR"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𝑛</m:t>
                                </m:r>
                              </m:e>
                              <m:sup>
                                <m:r>
                                  <a:rPr lang="en-US" sz="1800" i="1">
                                    <a:latin typeface="Cambria Math" panose="02040503050406030204" pitchFamily="18" charset="0"/>
                                    <a:ea typeface="Cambria Math" panose="02040503050406030204" pitchFamily="18" charset="0"/>
                                  </a:rPr>
                                  <m:t>2</m:t>
                                </m:r>
                              </m:sup>
                            </m:sSup>
                          </m:den>
                        </m:f>
                      </m:e>
                    </m:nary>
                  </m:oMath>
                </a14:m>
                <a:r>
                  <a:rPr lang="en-US" sz="1800" dirty="0"/>
                  <a:t> =</a:t>
                </a:r>
                <a:r>
                  <a:rPr lang="en-US" sz="1800" dirty="0">
                    <a:ea typeface="Cambria Math" panose="02040503050406030204" pitchFamily="18" charset="0"/>
                  </a:rPr>
                  <a:t> </a:t>
                </a:r>
                <a14:m>
                  <m:oMath xmlns:m="http://schemas.openxmlformats.org/officeDocument/2006/math">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pt-BR" sz="1800" i="1">
                                <a:latin typeface="Cambria Math" panose="02040503050406030204" pitchFamily="18" charset="0"/>
                                <a:ea typeface="Cambria Math" panose="02040503050406030204" pitchFamily="18" charset="0"/>
                              </a:rPr>
                              <m:t>𝜀</m:t>
                            </m:r>
                            <m:r>
                              <a:rPr lang="en-US" sz="1800" i="1">
                                <a:latin typeface="Cambria Math" panose="02040503050406030204" pitchFamily="18" charset="0"/>
                                <a:ea typeface="Cambria Math" panose="02040503050406030204" pitchFamily="18" charset="0"/>
                              </a:rPr>
                              <m:t>𝜋</m:t>
                            </m:r>
                          </m:e>
                          <m:sup>
                            <m:r>
                              <a:rPr lang="en-US" sz="1800" i="1">
                                <a:latin typeface="Cambria Math" panose="02040503050406030204" pitchFamily="18" charset="0"/>
                                <a:ea typeface="Cambria Math" panose="02040503050406030204" pitchFamily="18" charset="0"/>
                              </a:rPr>
                              <m:t>2</m:t>
                            </m:r>
                          </m:sup>
                        </m:sSup>
                      </m:num>
                      <m:den>
                        <m:r>
                          <a:rPr lang="en-US" sz="1800" i="1">
                            <a:latin typeface="Cambria Math" panose="02040503050406030204" pitchFamily="18" charset="0"/>
                            <a:ea typeface="Cambria Math" panose="02040503050406030204" pitchFamily="18" charset="0"/>
                          </a:rPr>
                          <m:t>6</m:t>
                        </m:r>
                      </m:den>
                    </m:f>
                  </m:oMath>
                </a14:m>
                <a:endParaRPr lang="en-US" sz="1800" dirty="0"/>
              </a:p>
            </p:txBody>
          </p:sp>
        </mc:Choice>
        <mc:Fallback xmlns="">
          <p:sp>
            <p:nvSpPr>
              <p:cNvPr id="47" name="文本框 46">
                <a:extLst>
                  <a:ext uri="{FF2B5EF4-FFF2-40B4-BE49-F238E27FC236}">
                    <a16:creationId xmlns:a16="http://schemas.microsoft.com/office/drawing/2014/main" id="{A0502BB6-BC16-4F84-A5AA-3EC463373CA0}"/>
                  </a:ext>
                </a:extLst>
              </p:cNvPr>
              <p:cNvSpPr txBox="1">
                <a:spLocks noRot="1" noChangeAspect="1" noMove="1" noResize="1" noEditPoints="1" noAdjustHandles="1" noChangeArrowheads="1" noChangeShapeType="1" noTextEdit="1"/>
              </p:cNvSpPr>
              <p:nvPr/>
            </p:nvSpPr>
            <p:spPr>
              <a:xfrm>
                <a:off x="552743" y="4317535"/>
                <a:ext cx="5053243" cy="432106"/>
              </a:xfrm>
              <a:prstGeom prst="rect">
                <a:avLst/>
              </a:prstGeom>
              <a:blipFill>
                <a:blip r:embed="rId2"/>
                <a:stretch>
                  <a:fillRect l="-121" b="-211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181EB164-4C8E-4256-AE07-F8421A97BFF3}"/>
                  </a:ext>
                </a:extLst>
              </p:cNvPr>
              <p:cNvSpPr txBox="1"/>
              <p:nvPr/>
            </p:nvSpPr>
            <p:spPr>
              <a:xfrm>
                <a:off x="552743" y="4925884"/>
                <a:ext cx="1871538" cy="432106"/>
              </a:xfrm>
              <a:prstGeom prst="rect">
                <a:avLst/>
              </a:prstGeom>
              <a:noFill/>
            </p:spPr>
            <p:txBody>
              <a:bodyPr wrap="none" lIns="0" tIns="0" rIns="0" bIns="0" rtlCol="0">
                <a:spAutoFit/>
              </a:bodyPr>
              <a:lstStyle/>
              <a:p>
                <a14:m>
                  <m:oMath xmlns:m="http://schemas.openxmlformats.org/officeDocument/2006/math">
                    <m:r>
                      <a:rPr lang="en-US" sz="1800" b="0" i="1" smtClean="0">
                        <a:latin typeface="Cambria Math" panose="02040503050406030204" pitchFamily="18" charset="0"/>
                      </a:rPr>
                      <m:t>𝜇</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𝑄</m:t>
                        </m:r>
                      </m:e>
                    </m:d>
                    <m:r>
                      <a:rPr lang="en-US" sz="1800" b="0" i="1" smtClean="0">
                        <a:latin typeface="Cambria Math" panose="02040503050406030204" pitchFamily="18" charset="0"/>
                      </a:rPr>
                      <m:t>≤</m:t>
                    </m:r>
                    <m:r>
                      <a:rPr lang="en-US" sz="1800" b="0" i="1" smtClean="0">
                        <a:latin typeface="Cambria Math" panose="02040503050406030204" pitchFamily="18" charset="0"/>
                      </a:rPr>
                      <m:t>𝜇</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b="0" i="1" smtClean="0">
                        <a:latin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sSup>
                          <m:sSupPr>
                            <m:ctrlPr>
                              <a:rPr lang="en-US" sz="1800" i="1">
                                <a:latin typeface="Cambria Math" panose="02040503050406030204" pitchFamily="18" charset="0"/>
                                <a:ea typeface="Cambria Math" panose="02040503050406030204" pitchFamily="18" charset="0"/>
                              </a:rPr>
                            </m:ctrlPr>
                          </m:sSupPr>
                          <m:e>
                            <m:r>
                              <a:rPr lang="pt-BR" sz="1800" i="1">
                                <a:latin typeface="Cambria Math" panose="02040503050406030204" pitchFamily="18" charset="0"/>
                                <a:ea typeface="Cambria Math" panose="02040503050406030204" pitchFamily="18" charset="0"/>
                              </a:rPr>
                              <m:t>𝜀</m:t>
                            </m:r>
                            <m:r>
                              <a:rPr lang="en-US" sz="1800" i="1">
                                <a:latin typeface="Cambria Math" panose="02040503050406030204" pitchFamily="18" charset="0"/>
                                <a:ea typeface="Cambria Math" panose="02040503050406030204" pitchFamily="18" charset="0"/>
                              </a:rPr>
                              <m:t>𝜋</m:t>
                            </m:r>
                          </m:e>
                          <m:sup>
                            <m:r>
                              <a:rPr lang="en-US" sz="1800" i="1">
                                <a:latin typeface="Cambria Math" panose="02040503050406030204" pitchFamily="18" charset="0"/>
                                <a:ea typeface="Cambria Math" panose="02040503050406030204" pitchFamily="18" charset="0"/>
                              </a:rPr>
                              <m:t>2</m:t>
                            </m:r>
                          </m:sup>
                        </m:sSup>
                      </m:num>
                      <m:den>
                        <m:r>
                          <a:rPr lang="en-US" sz="1800" i="1">
                            <a:latin typeface="Cambria Math" panose="02040503050406030204" pitchFamily="18" charset="0"/>
                            <a:ea typeface="Cambria Math" panose="02040503050406030204" pitchFamily="18" charset="0"/>
                          </a:rPr>
                          <m:t>6</m:t>
                        </m:r>
                      </m:den>
                    </m:f>
                  </m:oMath>
                </a14:m>
                <a:r>
                  <a:rPr lang="en-US" sz="1800" b="0" dirty="0"/>
                  <a:t> </a:t>
                </a:r>
              </a:p>
            </p:txBody>
          </p:sp>
        </mc:Choice>
        <mc:Fallback>
          <p:sp>
            <p:nvSpPr>
              <p:cNvPr id="49" name="文本框 48">
                <a:extLst>
                  <a:ext uri="{FF2B5EF4-FFF2-40B4-BE49-F238E27FC236}">
                    <a16:creationId xmlns:a16="http://schemas.microsoft.com/office/drawing/2014/main" id="{181EB164-4C8E-4256-AE07-F8421A97BFF3}"/>
                  </a:ext>
                </a:extLst>
              </p:cNvPr>
              <p:cNvSpPr txBox="1">
                <a:spLocks noRot="1" noChangeAspect="1" noMove="1" noResize="1" noEditPoints="1" noAdjustHandles="1" noChangeArrowheads="1" noChangeShapeType="1" noTextEdit="1"/>
              </p:cNvSpPr>
              <p:nvPr/>
            </p:nvSpPr>
            <p:spPr>
              <a:xfrm>
                <a:off x="552743" y="4925884"/>
                <a:ext cx="1871538" cy="432106"/>
              </a:xfrm>
              <a:prstGeom prst="rect">
                <a:avLst/>
              </a:prstGeom>
              <a:blipFill>
                <a:blip r:embed="rId3"/>
                <a:stretch>
                  <a:fillRect l="-3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47C31363-74D4-4C12-83AA-EC5BE5816731}"/>
                  </a:ext>
                </a:extLst>
              </p:cNvPr>
              <p:cNvSpPr txBox="1"/>
              <p:nvPr/>
            </p:nvSpPr>
            <p:spPr>
              <a:xfrm>
                <a:off x="514168" y="5599265"/>
                <a:ext cx="29069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𝐴𝑠</m:t>
                      </m:r>
                      <m:r>
                        <a:rPr lang="en-US" sz="1800" b="0" i="1" smtClean="0">
                          <a:latin typeface="Cambria Math" panose="02040503050406030204" pitchFamily="18" charset="0"/>
                        </a:rPr>
                        <m:t> </m:t>
                      </m:r>
                      <m:r>
                        <a:rPr lang="pt-BR" sz="1800" i="1">
                          <a:latin typeface="Cambria Math" panose="02040503050406030204" pitchFamily="18" charset="0"/>
                          <a:ea typeface="Cambria Math" panose="02040503050406030204" pitchFamily="18" charset="0"/>
                        </a:rPr>
                        <m:t>𝜀</m:t>
                      </m:r>
                      <m:r>
                        <a:rPr lang="en-US" sz="1800" i="1" smtClean="0">
                          <a:latin typeface="Cambria Math" panose="02040503050406030204" pitchFamily="18" charset="0"/>
                        </a:rPr>
                        <m:t>→</m:t>
                      </m:r>
                      <m:r>
                        <a:rPr lang="en-US" sz="1800" b="0" i="1" smtClean="0">
                          <a:latin typeface="Cambria Math" panose="02040503050406030204" pitchFamily="18" charset="0"/>
                        </a:rPr>
                        <m:t>0, </m:t>
                      </m:r>
                      <m:r>
                        <a:rPr lang="en-US" sz="1800" b="0" i="1" smtClean="0">
                          <a:latin typeface="Cambria Math" panose="02040503050406030204" pitchFamily="18" charset="0"/>
                        </a:rPr>
                        <m:t>𝜇</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i="1">
                          <a:latin typeface="Cambria Math" panose="02040503050406030204" pitchFamily="18" charset="0"/>
                        </a:rPr>
                        <m:t>→0</m:t>
                      </m:r>
                      <m:r>
                        <a:rPr lang="en-US" sz="1800" b="0" i="1" smtClean="0">
                          <a:latin typeface="Cambria Math" panose="02040503050406030204" pitchFamily="18" charset="0"/>
                        </a:rPr>
                        <m:t>,</m:t>
                      </m:r>
                      <m:r>
                        <a:rPr lang="en-US" sz="1800" i="1">
                          <a:latin typeface="Cambria Math" panose="02040503050406030204" pitchFamily="18" charset="0"/>
                        </a:rPr>
                        <m:t>𝜇</m:t>
                      </m:r>
                      <m:d>
                        <m:dPr>
                          <m:ctrlPr>
                            <a:rPr lang="en-US" sz="1800" i="1">
                              <a:latin typeface="Cambria Math" panose="02040503050406030204" pitchFamily="18" charset="0"/>
                            </a:rPr>
                          </m:ctrlPr>
                        </m:dPr>
                        <m:e>
                          <m:r>
                            <a:rPr lang="en-US" sz="1800" b="0" i="1" smtClean="0">
                              <a:latin typeface="Cambria Math" panose="02040503050406030204" pitchFamily="18" charset="0"/>
                            </a:rPr>
                            <m:t>𝑄</m:t>
                          </m:r>
                        </m:e>
                      </m:d>
                      <m:r>
                        <a:rPr lang="en-US" altLang="zh-CN" sz="1800" i="1">
                          <a:latin typeface="Cambria Math" panose="02040503050406030204" pitchFamily="18" charset="0"/>
                        </a:rPr>
                        <m:t>=</m:t>
                      </m:r>
                      <m:r>
                        <a:rPr lang="en-US" sz="1800" i="1">
                          <a:latin typeface="Cambria Math" panose="02040503050406030204" pitchFamily="18" charset="0"/>
                        </a:rPr>
                        <m:t>0</m:t>
                      </m:r>
                    </m:oMath>
                  </m:oMathPara>
                </a14:m>
                <a:endParaRPr lang="en-US" sz="1800" b="0" dirty="0"/>
              </a:p>
            </p:txBody>
          </p:sp>
        </mc:Choice>
        <mc:Fallback>
          <p:sp>
            <p:nvSpPr>
              <p:cNvPr id="50" name="文本框 49">
                <a:extLst>
                  <a:ext uri="{FF2B5EF4-FFF2-40B4-BE49-F238E27FC236}">
                    <a16:creationId xmlns:a16="http://schemas.microsoft.com/office/drawing/2014/main" id="{47C31363-74D4-4C12-83AA-EC5BE5816731}"/>
                  </a:ext>
                </a:extLst>
              </p:cNvPr>
              <p:cNvSpPr txBox="1">
                <a:spLocks noRot="1" noChangeAspect="1" noMove="1" noResize="1" noEditPoints="1" noAdjustHandles="1" noChangeArrowheads="1" noChangeShapeType="1" noTextEdit="1"/>
              </p:cNvSpPr>
              <p:nvPr/>
            </p:nvSpPr>
            <p:spPr>
              <a:xfrm>
                <a:off x="514168" y="5599265"/>
                <a:ext cx="2906950" cy="276999"/>
              </a:xfrm>
              <a:prstGeom prst="rect">
                <a:avLst/>
              </a:prstGeom>
              <a:blipFill>
                <a:blip r:embed="rId4"/>
                <a:stretch>
                  <a:fillRect l="-1468" r="-1677" b="-31111"/>
                </a:stretch>
              </a:blipFill>
            </p:spPr>
            <p:txBody>
              <a:bodyPr/>
              <a:lstStyle/>
              <a:p>
                <a:r>
                  <a:rPr lang="en-US">
                    <a:noFill/>
                  </a:rPr>
                  <a:t> </a:t>
                </a:r>
              </a:p>
            </p:txBody>
          </p:sp>
        </mc:Fallback>
      </mc:AlternateContent>
      <p:sp>
        <p:nvSpPr>
          <p:cNvPr id="52" name="文本框 51">
            <a:extLst>
              <a:ext uri="{FF2B5EF4-FFF2-40B4-BE49-F238E27FC236}">
                <a16:creationId xmlns:a16="http://schemas.microsoft.com/office/drawing/2014/main" id="{E36ADD53-C78F-4A54-AC7B-836FD418B7EB}"/>
              </a:ext>
            </a:extLst>
          </p:cNvPr>
          <p:cNvSpPr txBox="1"/>
          <p:nvPr/>
        </p:nvSpPr>
        <p:spPr>
          <a:xfrm>
            <a:off x="1982783" y="1944079"/>
            <a:ext cx="1403395" cy="338554"/>
          </a:xfrm>
          <a:prstGeom prst="rect">
            <a:avLst/>
          </a:prstGeom>
          <a:noFill/>
        </p:spPr>
        <p:txBody>
          <a:bodyPr wrap="square" rtlCol="0">
            <a:spAutoFit/>
          </a:bodyPr>
          <a:lstStyle/>
          <a:p>
            <a:r>
              <a:rPr lang="en-US" sz="1600" dirty="0"/>
              <a:t>a</a:t>
            </a:r>
            <a:r>
              <a:rPr lang="en-US" sz="1600" baseline="-25000" dirty="0"/>
              <a:t>2 </a:t>
            </a:r>
            <a:r>
              <a:rPr lang="en-US" sz="1600" dirty="0"/>
              <a:t>+</a:t>
            </a:r>
            <a:r>
              <a:rPr lang="en-US" sz="1600" baseline="30000" dirty="0"/>
              <a:t> </a:t>
            </a:r>
            <a:r>
              <a:rPr lang="el-GR" sz="1600" b="0" i="0" dirty="0">
                <a:solidFill>
                  <a:srgbClr val="222222"/>
                </a:solidFill>
                <a:effectLst/>
                <a:latin typeface="arial" panose="020B0604020202020204" pitchFamily="34" charset="0"/>
              </a:rPr>
              <a:t>ε</a:t>
            </a:r>
            <a:r>
              <a:rPr lang="en-US" sz="1600" b="0" i="0" dirty="0">
                <a:solidFill>
                  <a:srgbClr val="222222"/>
                </a:solidFill>
                <a:effectLst/>
                <a:latin typeface="arial" panose="020B0604020202020204" pitchFamily="34" charset="0"/>
              </a:rPr>
              <a:t>/2n</a:t>
            </a:r>
            <a:r>
              <a:rPr lang="en-US" sz="1600" b="0" i="0" baseline="30000" dirty="0">
                <a:solidFill>
                  <a:srgbClr val="222222"/>
                </a:solidFill>
                <a:effectLst/>
                <a:latin typeface="arial" panose="020B0604020202020204" pitchFamily="34" charset="0"/>
              </a:rPr>
              <a:t>2</a:t>
            </a:r>
            <a:endParaRPr lang="en-US" sz="1600" baseline="-25000" dirty="0"/>
          </a:p>
        </p:txBody>
      </p:sp>
    </p:spTree>
    <p:extLst>
      <p:ext uri="{BB962C8B-B14F-4D97-AF65-F5344CB8AC3E}">
        <p14:creationId xmlns:p14="http://schemas.microsoft.com/office/powerpoint/2010/main" val="10276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horizontal)">
                                      <p:cBhvr>
                                        <p:cTn id="26" dur="500"/>
                                        <p:tgtEl>
                                          <p:spTgt spid="2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linds(horizontal)">
                                      <p:cBhvr>
                                        <p:cTn id="32" dur="500"/>
                                        <p:tgtEl>
                                          <p:spTgt spid="2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linds(horizontal)">
                                      <p:cBhvr>
                                        <p:cTn id="35" dur="500"/>
                                        <p:tgtEl>
                                          <p:spTgt spid="2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linds(horizontal)">
                                      <p:cBhvr>
                                        <p:cTn id="38" dur="500"/>
                                        <p:tgtEl>
                                          <p:spTgt spid="2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linds(horizontal)">
                                      <p:cBhvr>
                                        <p:cTn id="41" dur="500"/>
                                        <p:tgtEl>
                                          <p:spTgt spid="2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linds(horizontal)">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linds(horizontal)">
                                      <p:cBhvr>
                                        <p:cTn id="53" dur="500"/>
                                        <p:tgtEl>
                                          <p:spTgt spid="3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linds(horizontal)">
                                      <p:cBhvr>
                                        <p:cTn id="56" dur="500"/>
                                        <p:tgtEl>
                                          <p:spTgt spid="3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blinds(horizontal)">
                                      <p:cBhvr>
                                        <p:cTn id="59" dur="500"/>
                                        <p:tgtEl>
                                          <p:spTgt spid="3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blinds(horizontal)">
                                      <p:cBhvr>
                                        <p:cTn id="65" dur="500"/>
                                        <p:tgtEl>
                                          <p:spTgt spid="3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blinds(horizontal)">
                                      <p:cBhvr>
                                        <p:cTn id="68" dur="500"/>
                                        <p:tgtEl>
                                          <p:spTgt spid="3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blinds(horizontal)">
                                      <p:cBhvr>
                                        <p:cTn id="71" dur="500"/>
                                        <p:tgtEl>
                                          <p:spTgt spid="3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linds(horizontal)">
                                      <p:cBhvr>
                                        <p:cTn id="74" dur="500"/>
                                        <p:tgtEl>
                                          <p:spTgt spid="3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linds(horizontal)">
                                      <p:cBhvr>
                                        <p:cTn id="77" dur="500"/>
                                        <p:tgtEl>
                                          <p:spTgt spid="40"/>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blinds(horizontal)">
                                      <p:cBhvr>
                                        <p:cTn id="80" dur="500"/>
                                        <p:tgtEl>
                                          <p:spTgt spid="4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blinds(horizontal)">
                                      <p:cBhvr>
                                        <p:cTn id="83" dur="500"/>
                                        <p:tgtEl>
                                          <p:spTgt spid="42"/>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blinds(horizontal)">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animBg="1"/>
      <p:bldP spid="16" grpId="0" animBg="1"/>
      <p:bldP spid="18" grpId="0" animBg="1"/>
      <p:bldP spid="20" grpId="0" animBg="1"/>
      <p:bldP spid="22" grpId="0"/>
      <p:bldP spid="25" grpId="0" animBg="1"/>
      <p:bldP spid="26" grpId="0"/>
      <p:bldP spid="27" grpId="0"/>
      <p:bldP spid="28" grpId="0"/>
      <p:bldP spid="29" grpId="0"/>
      <p:bldP spid="32" grpId="0"/>
      <p:bldP spid="33" grpId="0"/>
      <p:bldP spid="34" grpId="0"/>
      <p:bldP spid="35" grpId="0"/>
      <p:bldP spid="36" grpId="0"/>
      <p:bldP spid="37" grpId="0"/>
      <p:bldP spid="38" grpId="0"/>
      <p:bldP spid="39" grpId="0"/>
      <p:bldP spid="40" grpId="0"/>
      <p:bldP spid="41" grpId="0"/>
      <p:bldP spid="42" grpId="0"/>
      <p:bldP spid="46" grpId="0"/>
      <p:bldP spid="47" grpId="0"/>
      <p:bldP spid="49" grpId="0"/>
      <p:bldP spid="50"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73364" y="1939636"/>
            <a:ext cx="8301181" cy="2030480"/>
          </a:xfrm>
        </p:spPr>
        <p:txBody>
          <a:bodyPr>
            <a:normAutofit/>
          </a:bodyPr>
          <a:lstStyle/>
          <a:p>
            <a:r>
              <a:rPr kumimoji="1" lang="en-US" altLang="zh-CN" dirty="0">
                <a:solidFill>
                  <a:schemeClr val="tx1"/>
                </a:solidFill>
              </a:rPr>
              <a:t>Q :</a:t>
            </a:r>
            <a:r>
              <a:rPr kumimoji="1" lang="zh-CN" altLang="en-US" dirty="0">
                <a:solidFill>
                  <a:schemeClr val="tx1"/>
                </a:solidFill>
              </a:rPr>
              <a:t>在区间</a:t>
            </a:r>
            <a:r>
              <a:rPr kumimoji="1" lang="en-US" altLang="zh-CN" dirty="0">
                <a:solidFill>
                  <a:schemeClr val="tx1"/>
                </a:solidFill>
              </a:rPr>
              <a:t>[0,1]</a:t>
            </a:r>
            <a:r>
              <a:rPr kumimoji="1" lang="zh-CN" altLang="en-US" dirty="0">
                <a:solidFill>
                  <a:schemeClr val="tx1"/>
                </a:solidFill>
              </a:rPr>
              <a:t>上随机的取出一个数字，这个数字是有理数的概率是多少</a:t>
            </a:r>
            <a:r>
              <a:rPr kumimoji="1" lang="en-US" altLang="zh-CN" dirty="0">
                <a:solidFill>
                  <a:schemeClr val="tx1"/>
                </a:solidFill>
              </a:rPr>
              <a:t>?</a:t>
            </a:r>
          </a:p>
          <a:p>
            <a:r>
              <a:rPr kumimoji="1" lang="en-US" altLang="zh-CN" dirty="0">
                <a:solidFill>
                  <a:schemeClr val="tx1"/>
                </a:solidFill>
              </a:rPr>
              <a:t>A :  0</a:t>
            </a: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1.4 </a:t>
            </a:r>
            <a:r>
              <a:rPr lang="zh-CN" altLang="en-US" sz="4000" baseline="30000" dirty="0">
                <a:solidFill>
                  <a:schemeClr val="bg1"/>
                </a:solidFill>
                <a:latin typeface="黑体"/>
                <a:ea typeface="黑体"/>
                <a:cs typeface="黑体"/>
              </a:rPr>
              <a:t>答案</a:t>
            </a:r>
            <a:endParaRPr lang="ja-JP" altLang="en-US" sz="4000" baseline="30000" dirty="0">
              <a:solidFill>
                <a:schemeClr val="bg1"/>
              </a:solidFill>
              <a:latin typeface="黑体"/>
              <a:ea typeface="黑体"/>
              <a:cs typeface="黑体"/>
            </a:endParaRPr>
          </a:p>
        </p:txBody>
      </p:sp>
    </p:spTree>
    <p:extLst>
      <p:ext uri="{BB962C8B-B14F-4D97-AF65-F5344CB8AC3E}">
        <p14:creationId xmlns:p14="http://schemas.microsoft.com/office/powerpoint/2010/main" val="399628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01490" y="1430349"/>
            <a:ext cx="8479523" cy="1204642"/>
          </a:xfrm>
        </p:spPr>
        <p:txBody>
          <a:bodyPr>
            <a:normAutofit/>
          </a:bodyPr>
          <a:lstStyle/>
          <a:p>
            <a:pPr marL="0" indent="0">
              <a:buNone/>
            </a:pPr>
            <a:r>
              <a:rPr kumimoji="1" lang="en-US" altLang="zh-CN" dirty="0">
                <a:solidFill>
                  <a:schemeClr val="tx1"/>
                </a:solidFill>
              </a:rPr>
              <a:t>﻿</a:t>
            </a:r>
            <a:r>
              <a:rPr kumimoji="1" lang="zh-CN" altLang="en-US" dirty="0">
                <a:solidFill>
                  <a:schemeClr val="tx1"/>
                </a:solidFill>
              </a:rPr>
              <a:t>假设有两个随机变量</a:t>
            </a:r>
            <a:r>
              <a:rPr kumimoji="1" lang="en-US" altLang="zh-CN" dirty="0">
                <a:solidFill>
                  <a:schemeClr val="tx1"/>
                </a:solidFill>
              </a:rPr>
              <a:t>X </a:t>
            </a:r>
            <a:r>
              <a:rPr kumimoji="1" lang="zh-CN" altLang="en-US" dirty="0">
                <a:solidFill>
                  <a:schemeClr val="tx1"/>
                </a:solidFill>
              </a:rPr>
              <a:t>和</a:t>
            </a:r>
            <a:r>
              <a:rPr kumimoji="1" lang="en-US" altLang="zh-CN" dirty="0">
                <a:solidFill>
                  <a:schemeClr val="tx1"/>
                </a:solidFill>
              </a:rPr>
              <a:t> Y, Y = g(X)</a:t>
            </a:r>
            <a:r>
              <a:rPr kumimoji="1" lang="zh-CN" altLang="en-US" dirty="0">
                <a:solidFill>
                  <a:schemeClr val="tx1"/>
                </a:solidFill>
              </a:rPr>
              <a:t>，</a:t>
            </a:r>
            <a:r>
              <a:rPr kumimoji="1" lang="en-US" altLang="zh-CN" dirty="0">
                <a:solidFill>
                  <a:schemeClr val="tx1"/>
                </a:solidFill>
              </a:rPr>
              <a:t>X </a:t>
            </a:r>
            <a:r>
              <a:rPr kumimoji="1" lang="zh-CN" altLang="en-US" dirty="0">
                <a:solidFill>
                  <a:schemeClr val="tx1"/>
                </a:solidFill>
              </a:rPr>
              <a:t>的概率密度函数为</a:t>
            </a:r>
            <a:r>
              <a:rPr kumimoji="1" lang="en-US" altLang="zh-CN" dirty="0">
                <a:solidFill>
                  <a:schemeClr val="tx1"/>
                </a:solidFill>
              </a:rPr>
              <a:t> p</a:t>
            </a:r>
            <a:r>
              <a:rPr kumimoji="1" lang="en-US" altLang="zh-CN" baseline="-25000" dirty="0">
                <a:solidFill>
                  <a:schemeClr val="tx1"/>
                </a:solidFill>
              </a:rPr>
              <a:t>x</a:t>
            </a:r>
            <a:r>
              <a:rPr kumimoji="1" lang="en-US" altLang="zh-CN" dirty="0">
                <a:solidFill>
                  <a:schemeClr val="tx1"/>
                </a:solidFill>
              </a:rPr>
              <a:t>(x), </a:t>
            </a:r>
            <a:r>
              <a:rPr kumimoji="1" lang="zh-CN" altLang="en-US" dirty="0">
                <a:solidFill>
                  <a:schemeClr val="tx1"/>
                </a:solidFill>
              </a:rPr>
              <a:t>求</a:t>
            </a:r>
            <a:r>
              <a:rPr kumimoji="1" lang="en-US" altLang="zh-CN" dirty="0">
                <a:solidFill>
                  <a:schemeClr val="tx1"/>
                </a:solidFill>
              </a:rPr>
              <a:t>Y</a:t>
            </a:r>
            <a:r>
              <a:rPr kumimoji="1" lang="zh-CN" altLang="en-US" dirty="0">
                <a:solidFill>
                  <a:schemeClr val="tx1"/>
                </a:solidFill>
              </a:rPr>
              <a:t>的概率密度函数</a:t>
            </a:r>
            <a:r>
              <a:rPr kumimoji="1" lang="en-US" altLang="zh-CN" dirty="0" err="1">
                <a:solidFill>
                  <a:schemeClr val="tx1"/>
                </a:solidFill>
              </a:rPr>
              <a:t>p</a:t>
            </a:r>
            <a:r>
              <a:rPr kumimoji="1" lang="en-US" altLang="zh-CN" baseline="-25000" dirty="0" err="1">
                <a:solidFill>
                  <a:schemeClr val="tx1"/>
                </a:solidFill>
              </a:rPr>
              <a:t>y</a:t>
            </a:r>
            <a:r>
              <a:rPr kumimoji="1" lang="en-US" altLang="zh-CN" dirty="0">
                <a:solidFill>
                  <a:schemeClr val="tx1"/>
                </a:solidFill>
              </a:rPr>
              <a:t>(y)?</a:t>
            </a: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a:t>
            </a:r>
            <a:r>
              <a:rPr lang="en-US" altLang="zh-CN" sz="4000" baseline="30000" dirty="0">
                <a:solidFill>
                  <a:schemeClr val="bg1"/>
                </a:solidFill>
                <a:latin typeface="黑体"/>
                <a:ea typeface="黑体"/>
                <a:cs typeface="黑体"/>
              </a:rPr>
              <a:t>5</a:t>
            </a:r>
            <a:r>
              <a:rPr lang="en-US" altLang="ja-JP" sz="4000" baseline="30000" dirty="0">
                <a:solidFill>
                  <a:schemeClr val="bg1"/>
                </a:solidFill>
                <a:latin typeface="黑体"/>
                <a:ea typeface="黑体"/>
                <a:cs typeface="黑体"/>
              </a:rPr>
              <a:t> </a:t>
            </a:r>
            <a:r>
              <a:rPr lang="zh-CN" altLang="en-US" sz="4000" baseline="30000" dirty="0">
                <a:solidFill>
                  <a:schemeClr val="bg1"/>
                </a:solidFill>
                <a:latin typeface="黑体"/>
                <a:ea typeface="黑体"/>
                <a:cs typeface="黑体"/>
              </a:rPr>
              <a:t>随机变量的函数的概率密度</a:t>
            </a:r>
            <a:endParaRPr lang="ja-JP" altLang="en-US" sz="4000" baseline="30000" dirty="0">
              <a:solidFill>
                <a:schemeClr val="bg1"/>
              </a:solidFill>
              <a:latin typeface="黑体"/>
              <a:ea typeface="黑体"/>
              <a:cs typeface="黑体"/>
            </a:endParaRPr>
          </a:p>
        </p:txBody>
      </p:sp>
      <p:sp>
        <p:nvSpPr>
          <p:cNvPr id="4" name="内容占位符 4">
            <a:extLst>
              <a:ext uri="{FF2B5EF4-FFF2-40B4-BE49-F238E27FC236}">
                <a16:creationId xmlns:a16="http://schemas.microsoft.com/office/drawing/2014/main" id="{3B94F9EC-7C4C-B444-95FC-71A44260A272}"/>
              </a:ext>
            </a:extLst>
          </p:cNvPr>
          <p:cNvSpPr txBox="1">
            <a:spLocks/>
          </p:cNvSpPr>
          <p:nvPr/>
        </p:nvSpPr>
        <p:spPr>
          <a:xfrm>
            <a:off x="290660" y="2502892"/>
            <a:ext cx="8301181" cy="684924"/>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Font typeface="Wingdings 2" pitchFamily="18" charset="2"/>
              <a:buNone/>
            </a:pPr>
            <a:r>
              <a:rPr kumimoji="1" lang="en-US" altLang="zh-CN" dirty="0" err="1">
                <a:solidFill>
                  <a:schemeClr val="tx1"/>
                </a:solidFill>
              </a:rPr>
              <a:t>p</a:t>
            </a:r>
            <a:r>
              <a:rPr kumimoji="1" lang="en-US" altLang="zh-CN" baseline="-25000" dirty="0" err="1">
                <a:solidFill>
                  <a:schemeClr val="tx1"/>
                </a:solidFill>
              </a:rPr>
              <a:t>y</a:t>
            </a:r>
            <a:r>
              <a:rPr kumimoji="1" lang="en-US" altLang="zh-CN" dirty="0">
                <a:solidFill>
                  <a:schemeClr val="tx1"/>
                </a:solidFill>
              </a:rPr>
              <a:t>(y) = px(g</a:t>
            </a:r>
            <a:r>
              <a:rPr kumimoji="1" lang="en-US" altLang="zh-CN" baseline="30000" dirty="0">
                <a:solidFill>
                  <a:schemeClr val="tx1"/>
                </a:solidFill>
              </a:rPr>
              <a:t>-1</a:t>
            </a:r>
            <a:r>
              <a:rPr kumimoji="1" lang="en-US" altLang="zh-CN" dirty="0">
                <a:solidFill>
                  <a:schemeClr val="tx1"/>
                </a:solidFill>
              </a:rPr>
              <a:t>(y)) ?</a:t>
            </a:r>
          </a:p>
          <a:p>
            <a:pPr marL="0" indent="0">
              <a:buFont typeface="Wingdings 2" pitchFamily="18" charset="2"/>
              <a:buNone/>
            </a:pPr>
            <a:endParaRPr kumimoji="1" lang="en-US" altLang="zh-CN" dirty="0">
              <a:solidFill>
                <a:schemeClr val="tx1"/>
              </a:solidFill>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E5B440BE-0A23-EF4B-9429-B33CD6E02952}"/>
                  </a:ext>
                </a:extLst>
              </p:cNvPr>
              <p:cNvSpPr txBox="1">
                <a:spLocks/>
              </p:cNvSpPr>
              <p:nvPr/>
            </p:nvSpPr>
            <p:spPr>
              <a:xfrm>
                <a:off x="155274" y="3639363"/>
                <a:ext cx="8833452" cy="2541518"/>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Font typeface="Wingdings 2" pitchFamily="18" charset="2"/>
                  <a:buNone/>
                </a:pPr>
                <a:r>
                  <a:rPr kumimoji="1" lang="zh-CN" altLang="en-US" dirty="0">
                    <a:solidFill>
                      <a:schemeClr val="tx1"/>
                    </a:solidFill>
                  </a:rPr>
                  <a:t>假设</a:t>
                </a:r>
                <a:r>
                  <a:rPr kumimoji="1" lang="en-US" altLang="zh-CN" dirty="0">
                    <a:solidFill>
                      <a:schemeClr val="tx1"/>
                    </a:solidFill>
                  </a:rPr>
                  <a:t> Y=X/2 </a:t>
                </a:r>
                <a:r>
                  <a:rPr kumimoji="1" lang="zh-CN" altLang="en-US" dirty="0">
                    <a:solidFill>
                      <a:schemeClr val="tx1"/>
                    </a:solidFill>
                  </a:rPr>
                  <a:t>，并且</a:t>
                </a:r>
                <a:r>
                  <a:rPr kumimoji="1" lang="en-US" altLang="zh-CN" dirty="0">
                    <a:solidFill>
                      <a:schemeClr val="tx1"/>
                    </a:solidFill>
                  </a:rPr>
                  <a:t>X ~ U(0,1).</a:t>
                </a:r>
              </a:p>
              <a:p>
                <a:pPr marL="0" indent="0">
                  <a:buNone/>
                </a:pPr>
                <a:r>
                  <a:rPr kumimoji="1" lang="zh-CN" altLang="en-US" dirty="0">
                    <a:solidFill>
                      <a:schemeClr val="tx1"/>
                    </a:solidFill>
                  </a:rPr>
                  <a:t>如果我们使用这个规则</a:t>
                </a:r>
                <a:r>
                  <a:rPr kumimoji="1" lang="en-US" altLang="zh-CN" dirty="0" err="1">
                    <a:solidFill>
                      <a:schemeClr val="tx1"/>
                    </a:solidFill>
                  </a:rPr>
                  <a:t>p</a:t>
                </a:r>
                <a:r>
                  <a:rPr kumimoji="1" lang="en-US" altLang="zh-CN" baseline="-25000" dirty="0" err="1">
                    <a:solidFill>
                      <a:schemeClr val="tx1"/>
                    </a:solidFill>
                  </a:rPr>
                  <a:t>y</a:t>
                </a:r>
                <a:r>
                  <a:rPr kumimoji="1" lang="en-US" altLang="zh-CN" dirty="0">
                    <a:solidFill>
                      <a:schemeClr val="tx1"/>
                    </a:solidFill>
                  </a:rPr>
                  <a:t>(y) = p</a:t>
                </a:r>
                <a:r>
                  <a:rPr kumimoji="1" lang="en-US" altLang="zh-CN" baseline="-25000" dirty="0">
                    <a:solidFill>
                      <a:schemeClr val="tx1"/>
                    </a:solidFill>
                  </a:rPr>
                  <a:t>x</a:t>
                </a:r>
                <a:r>
                  <a:rPr kumimoji="1" lang="en-US" altLang="zh-CN" dirty="0">
                    <a:solidFill>
                      <a:schemeClr val="tx1"/>
                    </a:solidFill>
                  </a:rPr>
                  <a:t>(2y)=1</a:t>
                </a:r>
                <a:r>
                  <a:rPr kumimoji="1" lang="zh-CN" altLang="en-US" dirty="0">
                    <a:solidFill>
                      <a:schemeClr val="tx1"/>
                    </a:solidFill>
                  </a:rPr>
                  <a:t>，</a:t>
                </a:r>
                <a:r>
                  <a:rPr kumimoji="1" lang="en-US" altLang="zh-CN" dirty="0" err="1">
                    <a:solidFill>
                      <a:schemeClr val="tx1"/>
                    </a:solidFill>
                  </a:rPr>
                  <a:t>p</a:t>
                </a:r>
                <a:r>
                  <a:rPr kumimoji="1" lang="en-US" altLang="zh-CN" baseline="-25000" dirty="0" err="1">
                    <a:solidFill>
                      <a:schemeClr val="tx1"/>
                    </a:solidFill>
                  </a:rPr>
                  <a:t>y</a:t>
                </a:r>
                <a:r>
                  <a:rPr kumimoji="1" lang="en-US" altLang="zh-CN" baseline="-25000" dirty="0">
                    <a:solidFill>
                      <a:schemeClr val="tx1"/>
                    </a:solidFill>
                  </a:rPr>
                  <a:t> </a:t>
                </a:r>
                <a:r>
                  <a:rPr kumimoji="1" lang="zh-CN" altLang="en-US" dirty="0">
                    <a:solidFill>
                      <a:schemeClr val="tx1"/>
                    </a:solidFill>
                  </a:rPr>
                  <a:t>除了在区间</a:t>
                </a:r>
                <a:r>
                  <a:rPr kumimoji="1" lang="en-US" altLang="zh-CN" dirty="0">
                    <a:solidFill>
                      <a:schemeClr val="tx1"/>
                    </a:solidFill>
                  </a:rPr>
                  <a:t>[0, 1/2]</a:t>
                </a:r>
                <a:r>
                  <a:rPr kumimoji="1" lang="zh-CN" altLang="en-US" dirty="0">
                    <a:solidFill>
                      <a:schemeClr val="tx1"/>
                    </a:solidFill>
                  </a:rPr>
                  <a:t>取</a:t>
                </a:r>
                <a:r>
                  <a:rPr kumimoji="1" lang="en-US" altLang="zh-CN" dirty="0">
                    <a:solidFill>
                      <a:schemeClr val="tx1"/>
                    </a:solidFill>
                  </a:rPr>
                  <a:t>1</a:t>
                </a:r>
                <a:r>
                  <a:rPr kumimoji="1" lang="zh-CN" altLang="en-US" dirty="0">
                    <a:solidFill>
                      <a:schemeClr val="tx1"/>
                    </a:solidFill>
                  </a:rPr>
                  <a:t>，其他地方都取</a:t>
                </a:r>
                <a:r>
                  <a:rPr kumimoji="1" lang="en-US" altLang="zh-CN" dirty="0">
                    <a:solidFill>
                      <a:schemeClr val="tx1"/>
                    </a:solidFill>
                  </a:rPr>
                  <a:t>0.</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zh-CN" i="1" smtClean="0">
                              <a:solidFill>
                                <a:schemeClr val="tx1"/>
                              </a:solidFill>
                              <a:latin typeface="Cambria Math" panose="02040503050406030204" pitchFamily="18" charset="0"/>
                            </a:rPr>
                          </m:ctrlPr>
                        </m:naryPr>
                        <m:sub/>
                        <m:sup/>
                        <m:e>
                          <m:sSub>
                            <m:sSubPr>
                              <m:ctrlPr>
                                <a:rPr kumimoji="1" lang="en-US" altLang="zh-CN" i="1" smtClean="0">
                                  <a:solidFill>
                                    <a:schemeClr val="tx1"/>
                                  </a:solidFill>
                                  <a:latin typeface="Cambria Math" panose="02040503050406030204" pitchFamily="18" charset="0"/>
                                </a:rPr>
                              </m:ctrlPr>
                            </m:sSubPr>
                            <m:e>
                              <m:r>
                                <a:rPr kumimoji="1" lang="en-US" altLang="zh-CN" b="0" i="1" smtClean="0">
                                  <a:solidFill>
                                    <a:schemeClr val="tx1"/>
                                  </a:solidFill>
                                  <a:latin typeface="Cambria Math" panose="02040503050406030204" pitchFamily="18" charset="0"/>
                                </a:rPr>
                                <m:t>𝑝</m:t>
                              </m:r>
                            </m:e>
                            <m:sub>
                              <m:r>
                                <a:rPr kumimoji="1" lang="en-US" altLang="zh-CN" b="0" i="1" smtClean="0">
                                  <a:solidFill>
                                    <a:schemeClr val="tx1"/>
                                  </a:solidFill>
                                  <a:latin typeface="Cambria Math" panose="02040503050406030204" pitchFamily="18" charset="0"/>
                                </a:rPr>
                                <m:t>𝑦</m:t>
                              </m:r>
                            </m:sub>
                          </m:sSub>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e>
                          </m:d>
                          <m:r>
                            <a:rPr kumimoji="1" lang="en-US" altLang="zh-CN" b="0" i="1" smtClean="0">
                              <a:solidFill>
                                <a:schemeClr val="tx1"/>
                              </a:solidFill>
                              <a:latin typeface="Cambria Math" panose="02040503050406030204" pitchFamily="18" charset="0"/>
                            </a:rPr>
                            <m:t>𝑑𝑦</m:t>
                          </m:r>
                        </m:e>
                      </m:nary>
                      <m:r>
                        <a:rPr kumimoji="1" lang="en-US" altLang="zh-CN" b="0" i="1" smtClean="0">
                          <a:solidFill>
                            <a:schemeClr val="tx1"/>
                          </a:solidFill>
                          <a:latin typeface="Cambria Math" panose="02040503050406030204" pitchFamily="18" charset="0"/>
                        </a:rPr>
                        <m:t>=</m:t>
                      </m:r>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1</m:t>
                          </m:r>
                        </m:num>
                        <m:den>
                          <m:r>
                            <a:rPr kumimoji="1" lang="en-US" altLang="zh-CN" b="0" i="1" smtClean="0">
                              <a:solidFill>
                                <a:schemeClr val="tx1"/>
                              </a:solidFill>
                              <a:latin typeface="Cambria Math" panose="02040503050406030204" pitchFamily="18" charset="0"/>
                            </a:rPr>
                            <m:t>2</m:t>
                          </m:r>
                        </m:den>
                      </m:f>
                    </m:oMath>
                  </m:oMathPara>
                </a14:m>
                <a:endParaRPr kumimoji="1" lang="en-US" altLang="zh-CN" dirty="0">
                  <a:solidFill>
                    <a:schemeClr val="tx1"/>
                  </a:solidFill>
                </a:endParaRPr>
              </a:p>
              <a:p>
                <a:pPr marL="0" indent="0">
                  <a:buNone/>
                </a:pPr>
                <a:endParaRPr kumimoji="1" lang="en-US" altLang="zh-CN" dirty="0">
                  <a:solidFill>
                    <a:schemeClr val="tx1"/>
                  </a:solidFill>
                </a:endParaRPr>
              </a:p>
            </p:txBody>
          </p:sp>
        </mc:Choice>
        <mc:Fallback xmlns="">
          <p:sp>
            <p:nvSpPr>
              <p:cNvPr id="6" name="内容占位符 4">
                <a:extLst>
                  <a:ext uri="{FF2B5EF4-FFF2-40B4-BE49-F238E27FC236}">
                    <a16:creationId xmlns:a16="http://schemas.microsoft.com/office/drawing/2014/main" id="{E5B440BE-0A23-EF4B-9429-B33CD6E02952}"/>
                  </a:ext>
                </a:extLst>
              </p:cNvPr>
              <p:cNvSpPr txBox="1">
                <a:spLocks noRot="1" noChangeAspect="1" noMove="1" noResize="1" noEditPoints="1" noAdjustHandles="1" noChangeArrowheads="1" noChangeShapeType="1" noTextEdit="1"/>
              </p:cNvSpPr>
              <p:nvPr/>
            </p:nvSpPr>
            <p:spPr>
              <a:xfrm>
                <a:off x="155274" y="3639363"/>
                <a:ext cx="8833452" cy="2541518"/>
              </a:xfrm>
              <a:prstGeom prst="rect">
                <a:avLst/>
              </a:prstGeom>
              <a:blipFill>
                <a:blip r:embed="rId2"/>
                <a:stretch>
                  <a:fillRect l="-897" t="-2638"/>
                </a:stretch>
              </a:blipFill>
            </p:spPr>
            <p:txBody>
              <a:bodyPr/>
              <a:lstStyle/>
              <a:p>
                <a:r>
                  <a:rPr lang="en-US">
                    <a:noFill/>
                  </a:rPr>
                  <a:t> </a:t>
                </a:r>
              </a:p>
            </p:txBody>
          </p:sp>
        </mc:Fallback>
      </mc:AlternateContent>
    </p:spTree>
    <p:extLst>
      <p:ext uri="{BB962C8B-B14F-4D97-AF65-F5344CB8AC3E}">
        <p14:creationId xmlns:p14="http://schemas.microsoft.com/office/powerpoint/2010/main" val="375525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diagram&#10;&#10;Description automatically generated">
            <a:extLst>
              <a:ext uri="{FF2B5EF4-FFF2-40B4-BE49-F238E27FC236}">
                <a16:creationId xmlns:a16="http://schemas.microsoft.com/office/drawing/2014/main" id="{0A5478F6-F4F0-F24F-AD38-C1D580796D76}"/>
              </a:ext>
            </a:extLst>
          </p:cNvPr>
          <p:cNvPicPr>
            <a:picLocks noChangeAspect="1"/>
          </p:cNvPicPr>
          <p:nvPr/>
        </p:nvPicPr>
        <p:blipFill rotWithShape="1">
          <a:blip r:embed="rId2"/>
          <a:srcRect l="10506" t="22022" r="12026" b="3230"/>
          <a:stretch/>
        </p:blipFill>
        <p:spPr>
          <a:xfrm>
            <a:off x="1535186" y="2649907"/>
            <a:ext cx="5385732" cy="1745718"/>
          </a:xfrm>
          <a:prstGeom prst="rect">
            <a:avLst/>
          </a:prstGeom>
        </p:spPr>
      </p:pic>
      <p:sp>
        <p:nvSpPr>
          <p:cNvPr id="5" name="内容占位符 4"/>
          <p:cNvSpPr>
            <a:spLocks noGrp="1"/>
          </p:cNvSpPr>
          <p:nvPr>
            <p:ph idx="1"/>
          </p:nvPr>
        </p:nvSpPr>
        <p:spPr>
          <a:xfrm>
            <a:off x="247787" y="1428450"/>
            <a:ext cx="8479523" cy="564742"/>
          </a:xfrm>
        </p:spPr>
        <p:txBody>
          <a:bodyPr>
            <a:normAutofit/>
          </a:bodyPr>
          <a:lstStyle/>
          <a:p>
            <a:pPr marL="0" indent="0">
              <a:buNone/>
            </a:pPr>
            <a:r>
              <a:rPr kumimoji="1" lang="zh-CN" altLang="en-US" dirty="0">
                <a:solidFill>
                  <a:schemeClr val="tx1"/>
                </a:solidFill>
              </a:rPr>
              <a:t>哪里出错了</a:t>
            </a:r>
            <a:r>
              <a:rPr kumimoji="1" lang="en-US" altLang="zh-CN" dirty="0">
                <a:solidFill>
                  <a:schemeClr val="tx1"/>
                </a:solidFill>
              </a:rPr>
              <a:t>?</a:t>
            </a:r>
          </a:p>
          <a:p>
            <a:pPr marL="0" indent="0">
              <a:buNone/>
            </a:pPr>
            <a:endParaRPr kumimoji="1" lang="en-US" altLang="zh-CN" dirty="0">
              <a:solidFill>
                <a:schemeClr val="tx1"/>
              </a:solidFill>
            </a:endParaRPr>
          </a:p>
        </p:txBody>
      </p:sp>
      <p:sp>
        <p:nvSpPr>
          <p:cNvPr id="7" name="标题 1"/>
          <p:cNvSpPr>
            <a:spLocks noGrp="1"/>
          </p:cNvSpPr>
          <p:nvPr>
            <p:ph type="title"/>
          </p:nvPr>
        </p:nvSpPr>
        <p:spPr>
          <a:xfrm>
            <a:off x="473363" y="577276"/>
            <a:ext cx="8561579" cy="750455"/>
          </a:xfrm>
        </p:spPr>
        <p:txBody>
          <a:bodyPr/>
          <a:lstStyle/>
          <a:p>
            <a:pPr algn="l"/>
            <a:r>
              <a:rPr lang="en-US" altLang="ja-JP" sz="4000" baseline="30000" dirty="0">
                <a:solidFill>
                  <a:schemeClr val="bg1"/>
                </a:solidFill>
                <a:latin typeface="黑体"/>
                <a:ea typeface="黑体"/>
                <a:cs typeface="黑体"/>
              </a:rPr>
              <a:t>1.</a:t>
            </a:r>
            <a:r>
              <a:rPr lang="en-US" altLang="zh-CN" sz="4000" baseline="30000" dirty="0">
                <a:solidFill>
                  <a:schemeClr val="bg1"/>
                </a:solidFill>
                <a:latin typeface="黑体"/>
                <a:ea typeface="黑体"/>
                <a:cs typeface="黑体"/>
              </a:rPr>
              <a:t>6</a:t>
            </a:r>
            <a:r>
              <a:rPr lang="en-US" altLang="ja-JP" sz="4000" baseline="30000" dirty="0">
                <a:solidFill>
                  <a:schemeClr val="bg1"/>
                </a:solidFill>
                <a:latin typeface="黑体"/>
                <a:ea typeface="黑体"/>
                <a:cs typeface="黑体"/>
              </a:rPr>
              <a:t> </a:t>
            </a:r>
            <a:r>
              <a:rPr lang="zh-CN" altLang="en-US" sz="4000" baseline="30000" dirty="0">
                <a:solidFill>
                  <a:schemeClr val="bg1"/>
                </a:solidFill>
                <a:latin typeface="黑体"/>
                <a:ea typeface="黑体"/>
                <a:cs typeface="黑体"/>
              </a:rPr>
              <a:t>分析</a:t>
            </a:r>
            <a:endParaRPr lang="ja-JP" altLang="en-US" sz="4000" baseline="30000" dirty="0">
              <a:solidFill>
                <a:schemeClr val="bg1"/>
              </a:solidFill>
              <a:latin typeface="黑体"/>
              <a:ea typeface="黑体"/>
              <a:cs typeface="黑体"/>
            </a:endParaRPr>
          </a:p>
        </p:txBody>
      </p:sp>
      <mc:AlternateContent xmlns:mc="http://schemas.openxmlformats.org/markup-compatibility/2006" xmlns:a14="http://schemas.microsoft.com/office/drawing/2010/main">
        <mc:Choice Requires="a14">
          <p:sp>
            <p:nvSpPr>
              <p:cNvPr id="13" name="内容占位符 4">
                <a:extLst>
                  <a:ext uri="{FF2B5EF4-FFF2-40B4-BE49-F238E27FC236}">
                    <a16:creationId xmlns:a16="http://schemas.microsoft.com/office/drawing/2014/main" id="{68F09DC1-626B-DF42-9BBE-C8C84CD60782}"/>
                  </a:ext>
                </a:extLst>
              </p:cNvPr>
              <p:cNvSpPr txBox="1">
                <a:spLocks/>
              </p:cNvSpPr>
              <p:nvPr/>
            </p:nvSpPr>
            <p:spPr>
              <a:xfrm>
                <a:off x="-96161" y="4244329"/>
                <a:ext cx="8479523" cy="913945"/>
              </a:xfrm>
              <a:prstGeom prst="rect">
                <a:avLst/>
              </a:prstGeom>
            </p:spPr>
            <p:txBody>
              <a:bodyPr vert="horz" lIns="91440" tIns="45720" rIns="91440" bIns="45720" rtlCol="0">
                <a:normAutofit fontScale="925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1=</m:t>
                      </m:r>
                      <m:nary>
                        <m:naryPr>
                          <m:ctrlPr>
                            <a:rPr kumimoji="1" lang="en-US" altLang="zh-CN"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0</m:t>
                          </m:r>
                        </m:sub>
                        <m:sup>
                          <m:r>
                            <a:rPr kumimoji="1" lang="en-US" altLang="zh-CN" b="0" i="1" smtClean="0">
                              <a:solidFill>
                                <a:schemeClr val="tx1"/>
                              </a:solidFill>
                              <a:latin typeface="Cambria Math" panose="02040503050406030204" pitchFamily="18" charset="0"/>
                            </a:rPr>
                            <m:t>𝑎</m:t>
                          </m:r>
                        </m:sup>
                        <m:e>
                          <m:r>
                            <a:rPr kumimoji="1" lang="en-US" altLang="zh-CN" b="0" i="1" smtClean="0">
                              <a:solidFill>
                                <a:schemeClr val="tx1"/>
                              </a:solidFill>
                              <a:latin typeface="Cambria Math" panose="02040503050406030204" pitchFamily="18" charset="0"/>
                            </a:rPr>
                            <m:t>𝑝</m:t>
                          </m:r>
                          <m:r>
                            <a:rPr kumimoji="1" lang="en-US" altLang="zh-CN" b="0" i="1" baseline="-25000" smtClean="0">
                              <a:solidFill>
                                <a:schemeClr val="tx1"/>
                              </a:solidFill>
                              <a:latin typeface="Cambria Math" panose="02040503050406030204" pitchFamily="18" charset="0"/>
                            </a:rPr>
                            <m:t>𝑋</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𝑑𝑥</m:t>
                          </m:r>
                        </m:e>
                      </m:nary>
                      <m:r>
                        <a:rPr kumimoji="1" lang="en-US" altLang="zh-CN" b="0" i="1" smtClean="0">
                          <a:solidFill>
                            <a:schemeClr val="tx1"/>
                          </a:solidFill>
                          <a:latin typeface="Cambria Math" panose="02040503050406030204" pitchFamily="18" charset="0"/>
                        </a:rPr>
                        <m:t>=</m:t>
                      </m:r>
                      <m:nary>
                        <m:naryPr>
                          <m:ctrlPr>
                            <a:rPr kumimoji="1" lang="en-US" altLang="zh-CN" b="0" i="1" smtClean="0">
                              <a:solidFill>
                                <a:schemeClr val="tx1"/>
                              </a:solidFill>
                              <a:latin typeface="Cambria Math" panose="02040503050406030204" pitchFamily="18" charset="0"/>
                            </a:rPr>
                          </m:ctrlPr>
                        </m:naryPr>
                        <m:sub>
                          <m:r>
                            <m:rPr>
                              <m:brk m:alnAt="23"/>
                            </m:rPr>
                            <a:rPr kumimoji="1" lang="en-US" altLang="zh-CN" b="0" i="1" smtClean="0">
                              <a:solidFill>
                                <a:schemeClr val="tx1"/>
                              </a:solidFill>
                              <a:latin typeface="Cambria Math" panose="02040503050406030204" pitchFamily="18" charset="0"/>
                            </a:rPr>
                            <m:t>0</m:t>
                          </m:r>
                        </m:sub>
                        <m:sup>
                          <m:f>
                            <m:fPr>
                              <m:ctrlPr>
                                <a:rPr kumimoji="1" lang="en-US" altLang="zh-CN" b="0" i="1" smtClean="0">
                                  <a:solidFill>
                                    <a:schemeClr val="tx1"/>
                                  </a:solidFill>
                                  <a:latin typeface="Cambria Math" panose="02040503050406030204" pitchFamily="18" charset="0"/>
                                </a:rPr>
                              </m:ctrlPr>
                            </m:fPr>
                            <m:num>
                              <m:r>
                                <a:rPr kumimoji="1" lang="en-US" altLang="zh-CN" b="0" i="1" smtClean="0">
                                  <a:solidFill>
                                    <a:schemeClr val="tx1"/>
                                  </a:solidFill>
                                  <a:latin typeface="Cambria Math" panose="02040503050406030204" pitchFamily="18" charset="0"/>
                                </a:rPr>
                                <m:t>𝑎</m:t>
                              </m:r>
                            </m:num>
                            <m:den>
                              <m:r>
                                <a:rPr kumimoji="1" lang="en-US" altLang="zh-CN" b="0" i="1" smtClean="0">
                                  <a:solidFill>
                                    <a:schemeClr val="tx1"/>
                                  </a:solidFill>
                                  <a:latin typeface="Cambria Math" panose="02040503050406030204" pitchFamily="18" charset="0"/>
                                </a:rPr>
                                <m:t>2</m:t>
                              </m:r>
                            </m:den>
                          </m:f>
                        </m:sup>
                        <m:e>
                          <m:r>
                            <a:rPr kumimoji="1" lang="en-US" altLang="zh-CN" b="0" i="1" smtClean="0">
                              <a:solidFill>
                                <a:schemeClr val="tx1"/>
                              </a:solidFill>
                              <a:latin typeface="Cambria Math" panose="02040503050406030204" pitchFamily="18" charset="0"/>
                            </a:rPr>
                            <m:t>𝑝</m:t>
                          </m:r>
                          <m:r>
                            <a:rPr kumimoji="1" lang="en-US" altLang="zh-CN" b="0" i="1" baseline="-25000" smtClean="0">
                              <a:solidFill>
                                <a:schemeClr val="tx1"/>
                              </a:solidFill>
                              <a:latin typeface="Cambria Math" panose="02040503050406030204" pitchFamily="18" charset="0"/>
                            </a:rPr>
                            <m:t>𝑌</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e>
                          </m:d>
                          <m:r>
                            <a:rPr kumimoji="1" lang="en-US" altLang="zh-CN" b="0" i="1" smtClean="0">
                              <a:solidFill>
                                <a:schemeClr val="tx1"/>
                              </a:solidFill>
                              <a:latin typeface="Cambria Math" panose="02040503050406030204" pitchFamily="18" charset="0"/>
                            </a:rPr>
                            <m:t>𝑑𝑦</m:t>
                          </m:r>
                        </m:e>
                      </m:nary>
                      <m:r>
                        <a:rPr kumimoji="1" lang="en-US" altLang="zh-CN" b="0" i="1" smtClean="0">
                          <a:solidFill>
                            <a:schemeClr val="tx1"/>
                          </a:solidFill>
                          <a:latin typeface="Cambria Math" panose="02040503050406030204" pitchFamily="18" charset="0"/>
                        </a:rPr>
                        <m:t>=</m:t>
                      </m:r>
                      <m:nary>
                        <m:naryPr>
                          <m:ctrlPr>
                            <a:rPr kumimoji="1" lang="en-US" altLang="zh-CN" i="1">
                              <a:solidFill>
                                <a:schemeClr val="tx1"/>
                              </a:solidFill>
                              <a:latin typeface="Cambria Math" panose="02040503050406030204" pitchFamily="18" charset="0"/>
                            </a:rPr>
                          </m:ctrlPr>
                        </m:naryPr>
                        <m:sub>
                          <m:r>
                            <m:rPr>
                              <m:brk m:alnAt="23"/>
                            </m:rPr>
                            <a:rPr kumimoji="1" lang="en-US" altLang="zh-CN" i="1">
                              <a:solidFill>
                                <a:schemeClr val="tx1"/>
                              </a:solidFill>
                              <a:latin typeface="Cambria Math" panose="02040503050406030204" pitchFamily="18" charset="0"/>
                            </a:rPr>
                            <m:t>0</m:t>
                          </m:r>
                        </m:sub>
                        <m:sup>
                          <m:r>
                            <a:rPr kumimoji="1" lang="en-US" altLang="zh-CN" b="0" i="1" smtClean="0">
                              <a:solidFill>
                                <a:schemeClr val="tx1"/>
                              </a:solidFill>
                              <a:latin typeface="Cambria Math" panose="02040503050406030204" pitchFamily="18" charset="0"/>
                            </a:rPr>
                            <m:t>𝑎</m:t>
                          </m:r>
                        </m:sup>
                        <m:e>
                          <m:r>
                            <a:rPr kumimoji="1" lang="en-US" altLang="zh-CN" i="1">
                              <a:solidFill>
                                <a:schemeClr val="tx1"/>
                              </a:solidFill>
                              <a:latin typeface="Cambria Math" panose="02040503050406030204" pitchFamily="18" charset="0"/>
                            </a:rPr>
                            <m:t>𝑝</m:t>
                          </m:r>
                          <m:r>
                            <a:rPr kumimoji="1" lang="en-US" altLang="zh-CN" i="1" baseline="-25000">
                              <a:solidFill>
                                <a:schemeClr val="tx1"/>
                              </a:solidFill>
                              <a:latin typeface="Cambria Math" panose="02040503050406030204" pitchFamily="18" charset="0"/>
                            </a:rPr>
                            <m:t>𝑌</m:t>
                          </m:r>
                          <m:d>
                            <m:dPr>
                              <m:ctrlPr>
                                <a:rPr kumimoji="1" lang="en-US" altLang="zh-CN" i="1">
                                  <a:solidFill>
                                    <a:schemeClr val="tx1"/>
                                  </a:solidFill>
                                  <a:latin typeface="Cambria Math" panose="02040503050406030204" pitchFamily="18" charset="0"/>
                                </a:rPr>
                              </m:ctrlPr>
                            </m:dPr>
                            <m:e>
                              <m:r>
                                <a:rPr kumimoji="1" lang="en-US" altLang="zh-CN" i="1">
                                  <a:solidFill>
                                    <a:schemeClr val="tx1"/>
                                  </a:solidFill>
                                  <a:latin typeface="Cambria Math" panose="02040503050406030204" pitchFamily="18" charset="0"/>
                                </a:rPr>
                                <m:t>𝑦</m:t>
                              </m:r>
                            </m:e>
                          </m:d>
                          <m:r>
                            <a:rPr kumimoji="1" lang="en-US" altLang="zh-CN" i="1">
                              <a:solidFill>
                                <a:schemeClr val="tx1"/>
                              </a:solidFill>
                              <a:latin typeface="Cambria Math" panose="02040503050406030204" pitchFamily="18" charset="0"/>
                            </a:rPr>
                            <m:t>𝑑𝑦</m:t>
                          </m:r>
                        </m:e>
                      </m:nary>
                    </m:oMath>
                  </m:oMathPara>
                </a14:m>
                <a:endParaRPr kumimoji="1" lang="en-US" altLang="zh-CN" dirty="0">
                  <a:solidFill>
                    <a:schemeClr val="tx1"/>
                  </a:solidFill>
                </a:endParaRPr>
              </a:p>
            </p:txBody>
          </p:sp>
        </mc:Choice>
        <mc:Fallback xmlns="">
          <p:sp>
            <p:nvSpPr>
              <p:cNvPr id="13" name="内容占位符 4">
                <a:extLst>
                  <a:ext uri="{FF2B5EF4-FFF2-40B4-BE49-F238E27FC236}">
                    <a16:creationId xmlns:a16="http://schemas.microsoft.com/office/drawing/2014/main" id="{68F09DC1-626B-DF42-9BBE-C8C84CD60782}"/>
                  </a:ext>
                </a:extLst>
              </p:cNvPr>
              <p:cNvSpPr txBox="1">
                <a:spLocks noRot="1" noChangeAspect="1" noMove="1" noResize="1" noEditPoints="1" noAdjustHandles="1" noChangeArrowheads="1" noChangeShapeType="1" noTextEdit="1"/>
              </p:cNvSpPr>
              <p:nvPr/>
            </p:nvSpPr>
            <p:spPr>
              <a:xfrm>
                <a:off x="-96161" y="4244329"/>
                <a:ext cx="8479523" cy="91394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内容占位符 4">
                <a:extLst>
                  <a:ext uri="{FF2B5EF4-FFF2-40B4-BE49-F238E27FC236}">
                    <a16:creationId xmlns:a16="http://schemas.microsoft.com/office/drawing/2014/main" id="{D546B250-1177-CF41-AED5-8423F53472D5}"/>
                  </a:ext>
                </a:extLst>
              </p:cNvPr>
              <p:cNvSpPr txBox="1">
                <a:spLocks/>
              </p:cNvSpPr>
              <p:nvPr/>
            </p:nvSpPr>
            <p:spPr>
              <a:xfrm>
                <a:off x="473363" y="5158274"/>
                <a:ext cx="6291909" cy="542551"/>
              </a:xfrm>
              <a:prstGeom prst="rect">
                <a:avLst/>
              </a:prstGeom>
            </p:spPr>
            <p:txBody>
              <a:bodyPr vert="horz" lIns="91440" tIns="45720" rIns="91440" bIns="45720" rtlCol="0">
                <a:normAutofit/>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𝑝𝑋</m:t>
                      </m:r>
                      <m:d>
                        <m:dPr>
                          <m:ctrlPr>
                            <a:rPr kumimoji="1" lang="en-US" altLang="zh-CN" b="0" i="1" smtClean="0">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𝑥</m:t>
                          </m:r>
                        </m:e>
                      </m:d>
                      <m:r>
                        <a:rPr kumimoji="1" lang="en-US" altLang="zh-CN" b="0" i="1" smtClean="0">
                          <a:solidFill>
                            <a:schemeClr val="tx1"/>
                          </a:solidFill>
                          <a:latin typeface="Cambria Math" panose="02040503050406030204" pitchFamily="18" charset="0"/>
                        </a:rPr>
                        <m:t>𝑑𝑥</m:t>
                      </m:r>
                      <m:r>
                        <a:rPr kumimoji="1" lang="en-US" altLang="zh-CN" b="0" i="1" smtClean="0">
                          <a:solidFill>
                            <a:schemeClr val="tx1"/>
                          </a:solidFill>
                          <a:latin typeface="Cambria Math" panose="02040503050406030204" pitchFamily="18" charset="0"/>
                        </a:rPr>
                        <m:t>|=|</m:t>
                      </m:r>
                      <m:r>
                        <a:rPr kumimoji="1" lang="en-US" altLang="zh-CN" i="1">
                          <a:solidFill>
                            <a:schemeClr val="tx1"/>
                          </a:solidFill>
                          <a:latin typeface="Cambria Math" panose="02040503050406030204" pitchFamily="18" charset="0"/>
                        </a:rPr>
                        <m:t>𝑝</m:t>
                      </m:r>
                      <m:r>
                        <a:rPr kumimoji="1" lang="en-US" altLang="zh-CN" i="1" baseline="-25000">
                          <a:solidFill>
                            <a:schemeClr val="tx1"/>
                          </a:solidFill>
                          <a:latin typeface="Cambria Math" panose="02040503050406030204" pitchFamily="18" charset="0"/>
                        </a:rPr>
                        <m:t>𝑌</m:t>
                      </m:r>
                      <m:d>
                        <m:dPr>
                          <m:ctrlPr>
                            <a:rPr kumimoji="1" lang="en-US" altLang="zh-CN" i="1">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𝑔</m:t>
                          </m:r>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𝑥</m:t>
                          </m:r>
                          <m:r>
                            <a:rPr kumimoji="1" lang="en-US" altLang="zh-CN" b="0" i="1" smtClean="0">
                              <a:solidFill>
                                <a:schemeClr val="tx1"/>
                              </a:solidFill>
                              <a:latin typeface="Cambria Math" panose="02040503050406030204" pitchFamily="18" charset="0"/>
                            </a:rPr>
                            <m:t>)</m:t>
                          </m:r>
                        </m:e>
                      </m:d>
                      <m:r>
                        <a:rPr kumimoji="1" lang="en-US" altLang="zh-CN" i="1">
                          <a:solidFill>
                            <a:schemeClr val="tx1"/>
                          </a:solidFill>
                          <a:latin typeface="Cambria Math" panose="02040503050406030204" pitchFamily="18" charset="0"/>
                        </a:rPr>
                        <m:t>𝑑𝑦</m:t>
                      </m:r>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p:txBody>
          </p:sp>
        </mc:Choice>
        <mc:Fallback xmlns="">
          <p:sp>
            <p:nvSpPr>
              <p:cNvPr id="15" name="内容占位符 4">
                <a:extLst>
                  <a:ext uri="{FF2B5EF4-FFF2-40B4-BE49-F238E27FC236}">
                    <a16:creationId xmlns:a16="http://schemas.microsoft.com/office/drawing/2014/main" id="{D546B250-1177-CF41-AED5-8423F53472D5}"/>
                  </a:ext>
                </a:extLst>
              </p:cNvPr>
              <p:cNvSpPr txBox="1">
                <a:spLocks noRot="1" noChangeAspect="1" noMove="1" noResize="1" noEditPoints="1" noAdjustHandles="1" noChangeArrowheads="1" noChangeShapeType="1" noTextEdit="1"/>
              </p:cNvSpPr>
              <p:nvPr/>
            </p:nvSpPr>
            <p:spPr>
              <a:xfrm>
                <a:off x="473363" y="5158274"/>
                <a:ext cx="6291909" cy="5425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内容占位符 4">
                <a:extLst>
                  <a:ext uri="{FF2B5EF4-FFF2-40B4-BE49-F238E27FC236}">
                    <a16:creationId xmlns:a16="http://schemas.microsoft.com/office/drawing/2014/main" id="{DAA9C465-DBF0-0142-A370-D18AC7F15280}"/>
                  </a:ext>
                </a:extLst>
              </p:cNvPr>
              <p:cNvSpPr txBox="1">
                <a:spLocks/>
              </p:cNvSpPr>
              <p:nvPr/>
            </p:nvSpPr>
            <p:spPr>
              <a:xfrm>
                <a:off x="589111" y="5537793"/>
                <a:ext cx="5846414" cy="693097"/>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spcBef>
                    <a:spcPts val="2000"/>
                  </a:spcBef>
                  <a:buClr>
                    <a:schemeClr val="tx1">
                      <a:lumMod val="75000"/>
                      <a:lumOff val="25000"/>
                    </a:schemeClr>
                  </a:buClr>
                  <a:buSzPct val="75000"/>
                  <a:buFont typeface="Wingdings 2" pitchFamily="18" charset="2"/>
                  <a:buChar char=""/>
                  <a:defRPr sz="22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2" pitchFamily="18" charset="2"/>
                  <a:buChar char=""/>
                  <a:defRPr sz="2000" kern="1200">
                    <a:solidFill>
                      <a:schemeClr val="tx1">
                        <a:lumMod val="75000"/>
                        <a:lumOff val="25000"/>
                      </a:schemeClr>
                    </a:solidFill>
                    <a:latin typeface="+mn-lt"/>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2" pitchFamily="18" charset="2"/>
                  <a:buChar char=""/>
                  <a:defRPr sz="1800" kern="1200">
                    <a:solidFill>
                      <a:schemeClr val="tx1">
                        <a:lumMod val="75000"/>
                        <a:lumOff val="25000"/>
                      </a:schemeClr>
                    </a:solidFill>
                    <a:latin typeface="+mn-lt"/>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2" pitchFamily="18" charset="2"/>
                  <a:buChar char=""/>
                  <a:defRPr sz="1800" kern="1200">
                    <a:solidFill>
                      <a:schemeClr val="tx1">
                        <a:lumMod val="75000"/>
                        <a:lumOff val="25000"/>
                      </a:schemeClr>
                    </a:solidFill>
                    <a:latin typeface="+mn-lt"/>
                    <a:ea typeface="+mn-ea"/>
                    <a:cs typeface="+mn-cs"/>
                  </a:defRPr>
                </a:lvl5pPr>
                <a:lvl6pPr marL="27432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6pPr>
                <a:lvl7pPr marL="32051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7pPr>
                <a:lvl8pPr marL="3657600" indent="-461963" algn="l" defTabSz="914400" rtl="0" eaLnBrk="1" latinLnBrk="0" hangingPunct="1">
                  <a:spcBef>
                    <a:spcPct val="20000"/>
                  </a:spcBef>
                  <a:buClr>
                    <a:schemeClr val="tx1">
                      <a:lumMod val="50000"/>
                      <a:lumOff val="50000"/>
                    </a:schemeClr>
                  </a:buClr>
                  <a:buSzPct val="75000"/>
                  <a:buFont typeface="Wingdings 2" pitchFamily="18" charset="2"/>
                  <a:buChar char=""/>
                  <a:defRPr lang="en-US" sz="1800" kern="1200" dirty="0" smtClean="0">
                    <a:solidFill>
                      <a:schemeClr val="tx1">
                        <a:lumMod val="75000"/>
                        <a:lumOff val="25000"/>
                      </a:schemeClr>
                    </a:solidFill>
                    <a:latin typeface="+mn-lt"/>
                    <a:ea typeface="+mn-ea"/>
                    <a:cs typeface="+mn-cs"/>
                  </a:defRPr>
                </a:lvl8pPr>
                <a:lvl9pPr marL="4119563" indent="-461963" algn="l" defTabSz="914400" rtl="0" eaLnBrk="1" latinLnBrk="0" hangingPunct="1">
                  <a:spcBef>
                    <a:spcPct val="20000"/>
                  </a:spcBef>
                  <a:buClr>
                    <a:schemeClr val="tx1">
                      <a:lumMod val="75000"/>
                      <a:lumOff val="25000"/>
                    </a:schemeClr>
                  </a:buClr>
                  <a:buSzPct val="75000"/>
                  <a:buFont typeface="Wingdings 2" pitchFamily="18" charset="2"/>
                  <a:buChar char=""/>
                  <a:defRPr lang="en-US" sz="1800" kern="1200" dirty="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kumimoji="1" lang="en-US" altLang="zh-CN" i="1" smtClean="0">
                          <a:solidFill>
                            <a:schemeClr val="tx1"/>
                          </a:solidFill>
                          <a:latin typeface="Cambria Math" panose="02040503050406030204" pitchFamily="18" charset="0"/>
                        </a:rPr>
                        <m:t>𝑝</m:t>
                      </m:r>
                      <m:r>
                        <a:rPr kumimoji="1" lang="en-US" altLang="zh-CN" i="1" baseline="-25000">
                          <a:solidFill>
                            <a:schemeClr val="tx1"/>
                          </a:solidFill>
                          <a:latin typeface="Cambria Math" panose="02040503050406030204" pitchFamily="18" charset="0"/>
                        </a:rPr>
                        <m:t>𝑌</m:t>
                      </m:r>
                      <m:d>
                        <m:dPr>
                          <m:ctrlPr>
                            <a:rPr kumimoji="1" lang="en-US" altLang="zh-CN" i="1">
                              <a:solidFill>
                                <a:schemeClr val="tx1"/>
                              </a:solidFill>
                              <a:latin typeface="Cambria Math" panose="02040503050406030204" pitchFamily="18" charset="0"/>
                            </a:rPr>
                          </m:ctrlPr>
                        </m:dPr>
                        <m:e>
                          <m:r>
                            <a:rPr kumimoji="1" lang="en-US" altLang="zh-CN" b="0" i="1" smtClean="0">
                              <a:solidFill>
                                <a:schemeClr val="tx1"/>
                              </a:solidFill>
                              <a:latin typeface="Cambria Math" panose="02040503050406030204" pitchFamily="18" charset="0"/>
                            </a:rPr>
                            <m:t>𝑦</m:t>
                          </m:r>
                        </m:e>
                      </m:d>
                      <m:r>
                        <a:rPr kumimoji="1" lang="en-US" altLang="zh-CN" b="0" i="1" smtClean="0">
                          <a:solidFill>
                            <a:schemeClr val="tx1"/>
                          </a:solidFill>
                          <a:latin typeface="Cambria Math" panose="02040503050406030204" pitchFamily="18" charset="0"/>
                        </a:rPr>
                        <m:t>=</m:t>
                      </m:r>
                      <m:r>
                        <a:rPr kumimoji="1" lang="en-US" altLang="zh-CN" b="0" i="1" smtClean="0">
                          <a:solidFill>
                            <a:schemeClr val="tx1"/>
                          </a:solidFill>
                          <a:latin typeface="Cambria Math" panose="02040503050406030204" pitchFamily="18" charset="0"/>
                        </a:rPr>
                        <m:t>𝑝𝑋</m:t>
                      </m:r>
                      <m:d>
                        <m:dPr>
                          <m:ctrlPr>
                            <a:rPr kumimoji="1" lang="en-US" altLang="zh-CN" b="0" i="1" smtClean="0">
                              <a:solidFill>
                                <a:schemeClr val="tx1"/>
                              </a:solidFill>
                              <a:latin typeface="Cambria Math" panose="02040503050406030204" pitchFamily="18" charset="0"/>
                            </a:rPr>
                          </m:ctrlPr>
                        </m:dPr>
                        <m:e>
                          <m:sSup>
                            <m:sSupPr>
                              <m:ctrlPr>
                                <a:rPr kumimoji="1" lang="en-US" altLang="zh-CN" i="1" dirty="0" smtClean="0">
                                  <a:solidFill>
                                    <a:schemeClr val="tx1"/>
                                  </a:solidFill>
                                  <a:latin typeface="Cambria Math" panose="02040503050406030204" pitchFamily="18" charset="0"/>
                                </a:rPr>
                              </m:ctrlPr>
                            </m:sSupPr>
                            <m:e>
                              <m:r>
                                <a:rPr kumimoji="1" lang="en-US" altLang="zh-CN" b="0" i="1" dirty="0" smtClean="0">
                                  <a:solidFill>
                                    <a:schemeClr val="tx1"/>
                                  </a:solidFill>
                                  <a:latin typeface="Cambria Math" panose="02040503050406030204" pitchFamily="18" charset="0"/>
                                </a:rPr>
                                <m:t>𝑔</m:t>
                              </m:r>
                            </m:e>
                            <m:sup>
                              <m:r>
                                <a:rPr kumimoji="1" lang="en-US" altLang="zh-CN" b="0" i="1" dirty="0" smtClean="0">
                                  <a:solidFill>
                                    <a:schemeClr val="tx1"/>
                                  </a:solidFill>
                                  <a:latin typeface="Cambria Math" panose="02040503050406030204" pitchFamily="18" charset="0"/>
                                </a:rPr>
                                <m:t>−1</m:t>
                              </m:r>
                            </m:sup>
                          </m:sSup>
                          <m:d>
                            <m:dPr>
                              <m:ctrlPr>
                                <a:rPr kumimoji="1" lang="en-US" altLang="zh-CN" b="0" i="1" dirty="0" smtClean="0">
                                  <a:solidFill>
                                    <a:schemeClr val="tx1"/>
                                  </a:solidFill>
                                  <a:latin typeface="Cambria Math" panose="02040503050406030204" pitchFamily="18" charset="0"/>
                                </a:rPr>
                              </m:ctrlPr>
                            </m:dPr>
                            <m:e>
                              <m:r>
                                <a:rPr kumimoji="1" lang="en-US" altLang="zh-CN" b="0" i="1" dirty="0" smtClean="0">
                                  <a:solidFill>
                                    <a:schemeClr val="tx1"/>
                                  </a:solidFill>
                                  <a:latin typeface="Cambria Math" panose="02040503050406030204" pitchFamily="18" charset="0"/>
                                </a:rPr>
                                <m:t>𝑦</m:t>
                              </m:r>
                            </m:e>
                          </m:d>
                        </m:e>
                      </m:d>
                      <m:r>
                        <a:rPr kumimoji="1" lang="en-US" altLang="zh-CN" b="0" i="1" smtClean="0">
                          <a:solidFill>
                            <a:schemeClr val="tx1"/>
                          </a:solidFill>
                          <a:latin typeface="Cambria Math" panose="02040503050406030204" pitchFamily="18" charset="0"/>
                        </a:rPr>
                        <m:t>|</m:t>
                      </m:r>
                      <m:f>
                        <m:fPr>
                          <m:ctrlPr>
                            <a:rPr kumimoji="1" lang="en-US" altLang="zh-CN" b="0" i="1" dirty="0" smtClean="0">
                              <a:solidFill>
                                <a:schemeClr val="tx1"/>
                              </a:solidFill>
                              <a:latin typeface="Cambria Math" panose="02040503050406030204" pitchFamily="18" charset="0"/>
                              <a:ea typeface="Cambria Math" panose="02040503050406030204" pitchFamily="18" charset="0"/>
                            </a:rPr>
                          </m:ctrlPr>
                        </m:fPr>
                        <m:num>
                          <m:r>
                            <a:rPr kumimoji="1" lang="en-US" altLang="zh-CN" b="0" i="1" smtClean="0">
                              <a:solidFill>
                                <a:schemeClr val="tx1"/>
                              </a:solidFill>
                              <a:latin typeface="Cambria Math" panose="02040503050406030204" pitchFamily="18" charset="0"/>
                              <a:ea typeface="Cambria Math" panose="02040503050406030204" pitchFamily="18" charset="0"/>
                            </a:rPr>
                            <m:t>𝜕</m:t>
                          </m:r>
                          <m:r>
                            <m:rPr>
                              <m:sty m:val="p"/>
                            </m:rPr>
                            <a:rPr kumimoji="1" lang="en-US" altLang="zh-CN" i="1" dirty="0">
                              <a:solidFill>
                                <a:schemeClr val="tx1"/>
                              </a:solidFill>
                              <a:latin typeface="Cambria Math" panose="02040503050406030204" pitchFamily="18" charset="0"/>
                              <a:ea typeface="Cambria Math" panose="02040503050406030204" pitchFamily="18" charset="0"/>
                            </a:rPr>
                            <m:t>x</m:t>
                          </m:r>
                        </m:num>
                        <m:den>
                          <m:r>
                            <a:rPr kumimoji="1" lang="en-US" altLang="zh-CN" i="1">
                              <a:solidFill>
                                <a:schemeClr val="tx1"/>
                              </a:solidFill>
                              <a:latin typeface="Cambria Math" panose="02040503050406030204" pitchFamily="18" charset="0"/>
                              <a:ea typeface="Cambria Math" panose="02040503050406030204" pitchFamily="18" charset="0"/>
                            </a:rPr>
                            <m:t>𝜕</m:t>
                          </m:r>
                          <m:r>
                            <a:rPr kumimoji="1" lang="en-US" altLang="zh-CN" b="0" i="1" smtClean="0">
                              <a:solidFill>
                                <a:schemeClr val="tx1"/>
                              </a:solidFill>
                              <a:latin typeface="Cambria Math" panose="02040503050406030204" pitchFamily="18" charset="0"/>
                              <a:ea typeface="Cambria Math" panose="02040503050406030204" pitchFamily="18" charset="0"/>
                            </a:rPr>
                            <m:t>𝑦</m:t>
                          </m:r>
                        </m:den>
                      </m:f>
                      <m:r>
                        <a:rPr kumimoji="1" lang="en-US" altLang="zh-CN" b="0" i="1" smtClean="0">
                          <a:solidFill>
                            <a:schemeClr val="tx1"/>
                          </a:solidFill>
                          <a:latin typeface="Cambria Math" panose="02040503050406030204" pitchFamily="18" charset="0"/>
                        </a:rPr>
                        <m:t>|</m:t>
                      </m:r>
                    </m:oMath>
                  </m:oMathPara>
                </a14:m>
                <a:endParaRPr kumimoji="1" lang="en-US" altLang="zh-CN" dirty="0">
                  <a:solidFill>
                    <a:schemeClr val="tx1"/>
                  </a:solidFill>
                </a:endParaRPr>
              </a:p>
            </p:txBody>
          </p:sp>
        </mc:Choice>
        <mc:Fallback xmlns="">
          <p:sp>
            <p:nvSpPr>
              <p:cNvPr id="16" name="内容占位符 4">
                <a:extLst>
                  <a:ext uri="{FF2B5EF4-FFF2-40B4-BE49-F238E27FC236}">
                    <a16:creationId xmlns:a16="http://schemas.microsoft.com/office/drawing/2014/main" id="{DAA9C465-DBF0-0142-A370-D18AC7F15280}"/>
                  </a:ext>
                </a:extLst>
              </p:cNvPr>
              <p:cNvSpPr txBox="1">
                <a:spLocks noRot="1" noChangeAspect="1" noMove="1" noResize="1" noEditPoints="1" noAdjustHandles="1" noChangeArrowheads="1" noChangeShapeType="1" noTextEdit="1"/>
              </p:cNvSpPr>
              <p:nvPr/>
            </p:nvSpPr>
            <p:spPr>
              <a:xfrm>
                <a:off x="589111" y="5537793"/>
                <a:ext cx="5846414" cy="693097"/>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CBEB65E-C728-2840-AE26-FCA807C14261}"/>
              </a:ext>
            </a:extLst>
          </p:cNvPr>
          <p:cNvSpPr txBox="1"/>
          <p:nvPr/>
        </p:nvSpPr>
        <p:spPr>
          <a:xfrm>
            <a:off x="247789" y="1962831"/>
            <a:ext cx="8694722" cy="707886"/>
          </a:xfrm>
          <a:prstGeom prst="rect">
            <a:avLst/>
          </a:prstGeom>
          <a:noFill/>
        </p:spPr>
        <p:txBody>
          <a:bodyPr wrap="square" rtlCol="0">
            <a:spAutoFit/>
          </a:bodyPr>
          <a:lstStyle/>
          <a:p>
            <a:r>
              <a:rPr lang="zh-CN" altLang="en-US" dirty="0"/>
              <a:t>因为</a:t>
            </a:r>
            <a:r>
              <a:rPr lang="en-US" altLang="zh-CN" dirty="0"/>
              <a:t>g</a:t>
            </a:r>
            <a:r>
              <a:rPr lang="zh-CN" altLang="en-US" dirty="0"/>
              <a:t>可能会扩展或压缩空间，在</a:t>
            </a:r>
            <a:r>
              <a:rPr lang="en-US" altLang="zh-CN" dirty="0"/>
              <a:t>x</a:t>
            </a:r>
            <a:r>
              <a:rPr lang="zh-CN" altLang="en-US" dirty="0"/>
              <a:t>空间内的包围着</a:t>
            </a:r>
            <a:r>
              <a:rPr lang="en-US" altLang="zh-CN" dirty="0"/>
              <a:t>x</a:t>
            </a:r>
            <a:r>
              <a:rPr lang="zh-CN" altLang="en-US" dirty="0"/>
              <a:t>的无穷小体积在</a:t>
            </a:r>
            <a:r>
              <a:rPr lang="en-US" altLang="zh-CN" dirty="0"/>
              <a:t>y</a:t>
            </a:r>
            <a:r>
              <a:rPr lang="zh-CN" altLang="en-US" dirty="0"/>
              <a:t>空间中可能有不同的体积。</a:t>
            </a:r>
            <a:endParaRPr lang="en-US" altLang="zh-CN" dirty="0"/>
          </a:p>
        </p:txBody>
      </p:sp>
    </p:spTree>
    <p:extLst>
      <p:ext uri="{BB962C8B-B14F-4D97-AF65-F5344CB8AC3E}">
        <p14:creationId xmlns:p14="http://schemas.microsoft.com/office/powerpoint/2010/main" val="80726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3" grpId="0"/>
      <p:bldP spid="15" grpId="0"/>
      <p:bldP spid="16" grpId="0"/>
      <p:bldP spid="17" grpId="0"/>
    </p:bld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鞍具">
  <a:themeElements>
    <a:clrScheme name="鞍具">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鞍具">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鞍具">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未来媒体研究中心》演示文稿" id="{6B8DE8D3-8B22-4FC9-A3F1-EAD6D84B1F62}" vid="{6B843BC1-1CEC-4121-A743-824978534D01}"/>
    </a:ext>
  </a:extLst>
</a:theme>
</file>

<file path=docProps/app.xml><?xml version="1.0" encoding="utf-8"?>
<Properties xmlns="http://schemas.openxmlformats.org/officeDocument/2006/extended-properties" xmlns:vt="http://schemas.openxmlformats.org/officeDocument/2006/docPropsVTypes">
  <Template>《未来媒体研究中心》演示文稿 moban 1</Template>
  <TotalTime>881</TotalTime>
  <Words>1728</Words>
  <Application>Microsoft Office PowerPoint</Application>
  <PresentationFormat>全屏显示(4:3)</PresentationFormat>
  <Paragraphs>132</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Microsoft YaHei</vt:lpstr>
      <vt:lpstr>方正兰亭特黑_SC</vt:lpstr>
      <vt:lpstr>黑体</vt:lpstr>
      <vt:lpstr>Arial</vt:lpstr>
      <vt:lpstr>Book Antiqua</vt:lpstr>
      <vt:lpstr>Cambria Math</vt:lpstr>
      <vt:lpstr>Wingdings 2</vt:lpstr>
      <vt:lpstr>鞍具</vt:lpstr>
      <vt:lpstr>PowerPoint 演示文稿</vt:lpstr>
      <vt:lpstr>Contents</vt:lpstr>
      <vt:lpstr>1.连续型随机变量的技术细节</vt:lpstr>
      <vt:lpstr>1.1 测度</vt:lpstr>
      <vt:lpstr>1.2 概率与测度的联系</vt:lpstr>
      <vt:lpstr>1.3 有理数的测度</vt:lpstr>
      <vt:lpstr>1.4 答案</vt:lpstr>
      <vt:lpstr>1.5 随机变量的函数的概率密度</vt:lpstr>
      <vt:lpstr>1.6 分析</vt:lpstr>
      <vt:lpstr>2.信息论</vt:lpstr>
      <vt:lpstr>2.1 信息</vt:lpstr>
      <vt:lpstr>2.2 自信息(Self-Information)</vt:lpstr>
      <vt:lpstr>2.3 香农熵(信息熵)</vt:lpstr>
      <vt:lpstr>2.4 练习1</vt:lpstr>
      <vt:lpstr>2.4 练习2</vt:lpstr>
      <vt:lpstr>2.5 Kullback-Leibler (KL) 散度</vt:lpstr>
      <vt:lpstr>2.6 交叉熵</vt:lpstr>
      <vt:lpstr>2.6 应用</vt:lpstr>
      <vt:lpstr>3.1 无结构化模型的挑战</vt:lpstr>
      <vt:lpstr>3.2 结构化概率模型</vt:lpstr>
      <vt:lpstr>3.3 有向模型</vt:lpstr>
      <vt:lpstr>3.4 有向模型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SHUI Xiao Qin (Shirley)</dc:creator>
  <cp:lastModifiedBy>许 勤昆</cp:lastModifiedBy>
  <cp:revision>336</cp:revision>
  <dcterms:created xsi:type="dcterms:W3CDTF">2017-03-27T10:33:48Z</dcterms:created>
  <dcterms:modified xsi:type="dcterms:W3CDTF">2020-11-15T04:40:09Z</dcterms:modified>
</cp:coreProperties>
</file>