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58" r:id="rId11"/>
  </p:sldIdLst>
  <p:sldSz cx="9144000" cy="6858000" type="screen4x3"/>
  <p:notesSz cx="6858000" cy="9144000"/>
  <p:defaultTextStyle>
    <a:defPPr>
      <a:defRPr lang="zh-CN"/>
    </a:defPPr>
    <a:lvl1pPr marL="0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4109F"/>
    <a:srgbClr val="481579"/>
    <a:srgbClr val="3E0D6B"/>
    <a:srgbClr val="43185D"/>
    <a:srgbClr val="3C1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30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91440" tIns="45720" rIns="91440" bIns="45720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7"/>
            <a:ext cx="8147304" cy="667512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200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5" y="430306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7pPr marL="2743200" indent="-457200">
              <a:defRPr/>
            </a:lvl7pPr>
            <a:lvl8pPr marL="2743200" indent="-457200">
              <a:defRPr/>
            </a:lvl8pPr>
            <a:lvl9pPr marL="2743200" indent="-457200">
              <a:defRPr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2" y="417513"/>
            <a:ext cx="1600200" cy="5708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4" y="417513"/>
            <a:ext cx="6499225" cy="57086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5" y="4343398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6400"/>
              </a:lnSpc>
              <a:defRPr sz="60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5688105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774826"/>
            <a:ext cx="8147050" cy="1873250"/>
          </a:xfrm>
        </p:spPr>
        <p:txBody>
          <a:bodyPr anchor="b" anchorCtr="0"/>
          <a:lstStyle>
            <a:lvl1pPr algn="ctr">
              <a:defRPr sz="6000" b="0" cap="none" baseline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3654519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290763" indent="-461963"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5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2"/>
            <a:ext cx="3840480" cy="57227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3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3685315" y="3105725"/>
            <a:ext cx="4618181" cy="992909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66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/>
                <a:ea typeface="Heiti SC Light"/>
                <a:cs typeface="Microsoft YaHei"/>
              </a:rPr>
              <a:t>深度学习研读会</a:t>
            </a:r>
            <a:endParaRPr lang="ja-JP" altLang="en-US" sz="66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"/>
              <a:ea typeface="Heiti SC Light"/>
              <a:cs typeface="Microsoft YaHei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731495" y="3883310"/>
            <a:ext cx="4618181" cy="330784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/>
                <a:ea typeface="Heiti SC Light"/>
                <a:cs typeface="Microsoft YaHei"/>
              </a:rPr>
              <a:t>许勤昆</a:t>
            </a:r>
            <a:endParaRPr lang="ja-JP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"/>
              <a:ea typeface="Heiti SC Light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07337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8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"/>
            <a:ext cx="9144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62000" y="1246905"/>
            <a:ext cx="4618181" cy="750455"/>
          </a:xfrm>
        </p:spPr>
        <p:txBody>
          <a:bodyPr/>
          <a:lstStyle/>
          <a:p>
            <a:pPr algn="l"/>
            <a:r>
              <a:rPr lang="zh-CN" altLang="en-US" baseline="30000" dirty="0">
                <a:solidFill>
                  <a:srgbClr val="64109F"/>
                </a:solidFill>
                <a:latin typeface="方正兰亭特黑_SC"/>
                <a:ea typeface="方正兰亭特黑_SC"/>
                <a:cs typeface="方正兰亭特黑_SC"/>
              </a:rPr>
              <a:t>目录</a:t>
            </a:r>
            <a:endParaRPr lang="ja-JP" altLang="en-US" baseline="30000" dirty="0">
              <a:solidFill>
                <a:srgbClr val="64109F"/>
              </a:solidFill>
              <a:latin typeface="方正兰亭特黑_SC"/>
              <a:ea typeface="方正兰亭特黑_SC"/>
              <a:cs typeface="方正兰亭特黑_SC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758835" y="2766753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7.1 </a:t>
            </a:r>
            <a:r>
              <a:rPr lang="zh-CN" altLang="en-US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参数范数惩罚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58835" y="3240116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7.2 </a:t>
            </a:r>
            <a:r>
              <a:rPr lang="zh-CN" altLang="en-US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作为约束的范数惩罚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766455" y="3713479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7.3 </a:t>
            </a:r>
            <a:r>
              <a:rPr lang="zh-CN" altLang="en-US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正则化和欠约束问题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766455" y="4232562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7.4 </a:t>
            </a:r>
            <a:r>
              <a:rPr lang="zh-CN" altLang="en-US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数据集增强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2646219"/>
            <a:ext cx="558800" cy="444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3128821"/>
            <a:ext cx="558800" cy="4445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3626661"/>
            <a:ext cx="558800" cy="4445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4140432"/>
            <a:ext cx="558800" cy="444500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80410CAE-5F91-49A1-BDA7-D4A409706DC4}"/>
              </a:ext>
            </a:extLst>
          </p:cNvPr>
          <p:cNvSpPr txBox="1">
            <a:spLocks/>
          </p:cNvSpPr>
          <p:nvPr/>
        </p:nvSpPr>
        <p:spPr>
          <a:xfrm>
            <a:off x="1766455" y="4762495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7.5 </a:t>
            </a:r>
            <a:r>
              <a:rPr lang="zh-CN" altLang="en-US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噪声鲁棒性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7BCA638-4F82-4EFB-8571-0D9AD290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4670365"/>
            <a:ext cx="558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2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73364" y="1731818"/>
                <a:ext cx="8301181" cy="41679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</a:rPr>
                  <a:t>考虑如下线性回归问题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0.05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200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364" y="1731818"/>
                <a:ext cx="8301181" cy="4167909"/>
              </a:xfrm>
              <a:blipFill>
                <a:blip r:embed="rId2"/>
                <a:stretch>
                  <a:fillRect l="-955" t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364" y="451371"/>
            <a:ext cx="4618181" cy="750455"/>
          </a:xfrm>
        </p:spPr>
        <p:txBody>
          <a:bodyPr/>
          <a:lstStyle/>
          <a:p>
            <a:pPr algn="l"/>
            <a:r>
              <a:rPr lang="en-US" altLang="ja-JP" sz="3600" dirty="0">
                <a:solidFill>
                  <a:schemeClr val="bg1"/>
                </a:solidFill>
                <a:latin typeface="黑体"/>
                <a:ea typeface="黑体"/>
              </a:rPr>
              <a:t>7.1.1 </a:t>
            </a:r>
            <a:r>
              <a:rPr lang="zh-CN" altLang="en-US" sz="3600" dirty="0">
                <a:solidFill>
                  <a:schemeClr val="bg1"/>
                </a:solidFill>
                <a:latin typeface="黑体"/>
                <a:ea typeface="黑体"/>
              </a:rPr>
              <a:t>过拟合</a:t>
            </a:r>
            <a:endParaRPr lang="ja-JP" altLang="en-US" sz="3600" dirty="0">
              <a:solidFill>
                <a:schemeClr val="bg1"/>
              </a:solidFill>
              <a:latin typeface="黑体"/>
              <a:ea typeface="黑体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B1159FF-7DE6-4B69-9C78-6108ADD9D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454" y="4020955"/>
            <a:ext cx="3228571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4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73364" y="1731818"/>
                <a:ext cx="8301181" cy="41679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</a:rPr>
                  <a:t>在实践中，我们几乎无法知晓真实数据的生成过程，所以我们永远不知道被估计的模型族是否包括生成过程。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</a:rPr>
                  <a:t>这意味着控制模型的复杂性不是找到合适规模的模型（带有正确的参数个数）这样一个简单的事情。相反，在实际的深度学习场景中我们几乎总是会发现，最好的拟合模型（最小化泛化误差）是一个适当正则化的大型模型。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</a:rPr>
                  <a:t>许多正则化化方法通过对目标函数添加一个参数范数惩罚</a:t>
                </a:r>
                <a:r>
                  <a:rPr kumimoji="1" lang="el-GR" altLang="zh-CN" dirty="0">
                    <a:solidFill>
                      <a:schemeClr val="tx1"/>
                    </a:solidFill>
                  </a:rPr>
                  <a:t>Ω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kumimoji="1" lang="el-GR" altLang="zh-CN" b="1" dirty="0">
                    <a:solidFill>
                      <a:schemeClr val="tx1"/>
                    </a:solidFill>
                  </a:rPr>
                  <a:t>θ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)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，限制模型的学习能力。我们将正则化后的目标函数记为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lim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</m:lim>
                      </m:limUp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364" y="1731818"/>
                <a:ext cx="8301181" cy="4167909"/>
              </a:xfrm>
              <a:blipFill>
                <a:blip r:embed="rId2"/>
                <a:stretch>
                  <a:fillRect l="-955" t="-1170" r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364" y="490766"/>
            <a:ext cx="4618181" cy="750455"/>
          </a:xfrm>
        </p:spPr>
        <p:txBody>
          <a:bodyPr/>
          <a:lstStyle/>
          <a:p>
            <a:pPr algn="l"/>
            <a:r>
              <a:rPr lang="en-US" altLang="ja-JP" sz="3600" dirty="0">
                <a:solidFill>
                  <a:schemeClr val="bg1"/>
                </a:solidFill>
                <a:latin typeface="黑体"/>
                <a:ea typeface="黑体"/>
              </a:rPr>
              <a:t>7.1.2 </a:t>
            </a:r>
            <a:r>
              <a:rPr lang="zh-CN" altLang="en-US" sz="3600" dirty="0">
                <a:solidFill>
                  <a:schemeClr val="bg1"/>
                </a:solidFill>
                <a:latin typeface="黑体"/>
                <a:ea typeface="黑体"/>
              </a:rPr>
              <a:t>正则化</a:t>
            </a:r>
            <a:endParaRPr lang="ja-JP" altLang="en-US" sz="3600" dirty="0">
              <a:solidFill>
                <a:schemeClr val="bg1"/>
              </a:solidFill>
              <a:latin typeface="黑体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97891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73364" y="1731818"/>
                <a:ext cx="8301181" cy="41679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L</a:t>
                </a:r>
                <a:r>
                  <a:rPr kumimoji="1" lang="en-US" altLang="zh-CN" baseline="30000" dirty="0">
                    <a:solidFill>
                      <a:schemeClr val="tx1"/>
                    </a:solidFill>
                  </a:rPr>
                  <a:t>2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正则化策略通过向目标函数添加一个正则项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，使权重更接近远点。总的目标函数为：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lim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</m:lim>
                      </m:limUp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kumimoji="1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</a:rPr>
                  <a:t>与之对应的梯度为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limUpp>
                        <m:limUpp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lim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</m:lim>
                      </m:limUp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r>
                            <a:rPr kumimoji="1" lang="en-US" altLang="zh-CN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kumimoji="1"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kumimoji="1"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kumimoji="1"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kumimoji="1"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</a:rPr>
                  <a:t>使用单步梯度下降更新权重，即执行以下更新：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364" y="1731818"/>
                <a:ext cx="8301181" cy="4167909"/>
              </a:xfrm>
              <a:blipFill>
                <a:blip r:embed="rId2"/>
                <a:stretch>
                  <a:fillRect l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364" y="520116"/>
            <a:ext cx="6707612" cy="654343"/>
          </a:xfrm>
        </p:spPr>
        <p:txBody>
          <a:bodyPr/>
          <a:lstStyle/>
          <a:p>
            <a:pPr algn="l"/>
            <a:r>
              <a:rPr lang="en-US" altLang="ja-JP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7.1.3 </a:t>
            </a:r>
            <a:r>
              <a:rPr lang="en-US" altLang="zh-CN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L</a:t>
            </a:r>
            <a:r>
              <a:rPr lang="en-US" altLang="zh-CN" sz="36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参数正则化</a:t>
            </a:r>
            <a:r>
              <a:rPr lang="en-US" altLang="zh-CN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-1</a:t>
            </a:r>
            <a:endParaRPr lang="ja-JP" altLang="en-US" sz="36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65885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73364" y="1731818"/>
                <a:ext cx="8301181" cy="41679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zh-CN" altLang="en-US" sz="2000" dirty="0">
                    <a:solidFill>
                      <a:schemeClr val="tx1"/>
                    </a:solidFill>
                  </a:rPr>
                  <a:t>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kumimoji="1" lang="zh-CN" altLang="en-US" sz="2000" dirty="0">
                    <a:solidFill>
                      <a:schemeClr val="tx1"/>
                    </a:solidFill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kumimoji="1"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zh-CN" altLang="en-US" sz="2000" dirty="0">
                    <a:solidFill>
                      <a:schemeClr val="tx1"/>
                    </a:solidFill>
                  </a:rPr>
                  <a:t>的领域对目标函数做二次近似</a:t>
                </a:r>
                <a:endParaRPr kumimoji="1" lang="en-US" altLang="zh-CN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d>
                      <m:dPr>
                        <m:ctrlPr>
                          <a:rPr kumimoji="1"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kumimoji="1"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kumimoji="1" lang="zh-CN" altLang="en-US" sz="2000" dirty="0">
                    <a:solidFill>
                      <a:schemeClr val="tx1"/>
                    </a:solidFill>
                  </a:rPr>
                  <a:t>其中</a:t>
                </a:r>
                <a:r>
                  <a:rPr kumimoji="1" lang="en-US" altLang="zh-CN" sz="2000" b="1" dirty="0">
                    <a:solidFill>
                      <a:schemeClr val="tx1"/>
                    </a:solidFill>
                  </a:rPr>
                  <a:t>H</a:t>
                </a:r>
                <a:r>
                  <a:rPr kumimoji="1" lang="zh-CN" altLang="en-US" sz="2000" dirty="0">
                    <a:solidFill>
                      <a:schemeClr val="tx1"/>
                    </a:solidFill>
                  </a:rPr>
                  <a:t>是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J</a:t>
                </a:r>
                <a:r>
                  <a:rPr kumimoji="1" lang="zh-CN" altLang="en-US" sz="2000" dirty="0">
                    <a:solidFill>
                      <a:schemeClr val="tx1"/>
                    </a:solidFill>
                  </a:rPr>
                  <a:t>在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w</a:t>
                </a:r>
                <a:r>
                  <a:rPr kumimoji="1" lang="zh-CN" altLang="en-US" sz="2000" dirty="0">
                    <a:solidFill>
                      <a:schemeClr val="tx1"/>
                    </a:solidFill>
                  </a:rPr>
                  <a:t>*处关于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w</a:t>
                </a:r>
                <a:r>
                  <a:rPr kumimoji="1" lang="zh-CN" altLang="en-US" sz="2000" dirty="0">
                    <a:solidFill>
                      <a:schemeClr val="tx1"/>
                    </a:solidFill>
                  </a:rPr>
                  <a:t>计算的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Hessian</a:t>
                </a:r>
                <a:r>
                  <a:rPr kumimoji="1" lang="zh-CN" altLang="en-US" sz="2000" dirty="0">
                    <a:solidFill>
                      <a:schemeClr val="tx1"/>
                    </a:solidFill>
                  </a:rPr>
                  <a:t>矩阵，由于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w</a:t>
                </a:r>
                <a:r>
                  <a:rPr kumimoji="1" lang="zh-CN" altLang="en-US" sz="2000" dirty="0">
                    <a:solidFill>
                      <a:schemeClr val="tx1"/>
                    </a:solidFill>
                  </a:rPr>
                  <a:t>*是最小点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kumimoji="1" lang="zh-CN" alt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因此</m:t>
                    </m:r>
                    <m:sSub>
                      <m:sSubPr>
                        <m:ctrlPr>
                          <a:rPr kumimoji="1"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kumimoji="1"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kumimoji="1" lang="zh-CN" altLang="en-US" sz="2000" dirty="0">
                    <a:solidFill>
                      <a:schemeClr val="tx1"/>
                    </a:solidFill>
                  </a:rPr>
                  <a:t>且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H</a:t>
                </a:r>
                <a:r>
                  <a:rPr kumimoji="1" lang="zh-CN" altLang="en-US" sz="2000" dirty="0">
                    <a:solidFill>
                      <a:schemeClr val="tx1"/>
                    </a:solidFill>
                  </a:rPr>
                  <a:t>半正定。</a:t>
                </a:r>
                <a:endParaRPr kumimoji="1" lang="en-US" altLang="zh-CN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zh-CN" altLang="en-US" sz="2000" dirty="0">
                    <a:solidFill>
                      <a:schemeClr val="tx1"/>
                    </a:solidFill>
                  </a:rPr>
                  <a:t>当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</m:oMath>
                </a14:m>
                <a:r>
                  <a:rPr kumimoji="1"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取最小时，其梯度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𝐽</m:t>
                        </m:r>
                      </m:e>
                    </m:acc>
                    <m:d>
                      <m:d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kumimoji="1"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𝑯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kumimoji="1"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𝒘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  <m:sup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kumimoji="1"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为</a:t>
                </a:r>
                <a:r>
                  <a:rPr kumimoji="1"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kumimoji="1"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。</a:t>
                </a:r>
                <a:endParaRPr kumimoji="1"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令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limUppPr>
                      <m:e>
                        <m:r>
                          <a:rPr kumimoji="1"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  <m:lim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~</m:t>
                        </m:r>
                      </m:lim>
                    </m:limUpp>
                  </m:oMath>
                </a14:m>
                <a:r>
                  <a:rPr kumimoji="1" lang="zh-CN" altLang="en-US" sz="2000" dirty="0">
                    <a:solidFill>
                      <a:schemeClr val="tx1"/>
                    </a:solidFill>
                  </a:rPr>
                  <a:t>表示最小值的位置，当正则化版本的目标函数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</m:oMath>
                </a14:m>
                <a:r>
                  <a:rPr kumimoji="1" lang="zh-CN" altLang="en-US" sz="2000" dirty="0">
                    <a:solidFill>
                      <a:schemeClr val="tx1"/>
                    </a:solidFill>
                  </a:rPr>
                  <a:t>取最小时有：</a:t>
                </a:r>
                <a:endParaRPr kumimoji="1" lang="en-US" altLang="zh-CN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limUpp>
                        <m:limUppPr>
                          <m:ctrlP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kumimoji="1"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lim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</m:lim>
                      </m:limUpp>
                      <m:r>
                        <a:rPr kumimoji="1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kumimoji="1"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lim>
                              <m:r>
                                <a:rPr kumimoji="1"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</m:lim>
                          </m:limUpp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kumimoji="1"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kumimoji="1"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lim>
                          <m:r>
                            <a:rPr kumimoji="1"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</m:lim>
                      </m:limUpp>
                      <m:r>
                        <a:rPr kumimoji="1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364" y="1731818"/>
                <a:ext cx="8301181" cy="4167909"/>
              </a:xfrm>
              <a:blipFill>
                <a:blip r:embed="rId2"/>
                <a:stretch>
                  <a:fillRect l="-808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364" y="520116"/>
            <a:ext cx="6707612" cy="654343"/>
          </a:xfrm>
        </p:spPr>
        <p:txBody>
          <a:bodyPr/>
          <a:lstStyle/>
          <a:p>
            <a:pPr algn="l"/>
            <a:r>
              <a:rPr lang="en-US" altLang="ja-JP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7.1.3 </a:t>
            </a:r>
            <a:r>
              <a:rPr lang="en-US" altLang="zh-CN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L</a:t>
            </a:r>
            <a:r>
              <a:rPr lang="en-US" altLang="zh-CN" sz="36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参数正则化</a:t>
            </a:r>
            <a:r>
              <a:rPr lang="en-US" altLang="zh-CN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-2</a:t>
            </a:r>
            <a:endParaRPr lang="ja-JP" altLang="en-US" sz="36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13660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73364" y="1409350"/>
                <a:ext cx="8301181" cy="49285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kumimoji="1"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kumimoji="1"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lim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</m:lim>
                      </m:limUpp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zh-CN" altLang="en-US" sz="1600" dirty="0">
                    <a:solidFill>
                      <a:schemeClr val="tx1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zh-CN" altLang="en-US" sz="1600" dirty="0">
                    <a:solidFill>
                      <a:schemeClr val="tx1"/>
                    </a:solidFill>
                  </a:rPr>
                  <a:t>趋向于</a:t>
                </a:r>
                <a:r>
                  <a:rPr kumimoji="1" lang="en-US" altLang="zh-CN" sz="1600" dirty="0">
                    <a:solidFill>
                      <a:schemeClr val="tx1"/>
                    </a:solidFill>
                  </a:rPr>
                  <a:t>0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时，</a:t>
                </a:r>
                <a:r>
                  <a:rPr kumimoji="1" lang="en-US" altLang="zh-CN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kumimoji="1"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lim>
                        <m: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</m:lim>
                    </m:limUpp>
                  </m:oMath>
                </a14:m>
                <a:r>
                  <a:rPr kumimoji="1" lang="zh-CN" altLang="en-US" sz="1600" dirty="0">
                    <a:solidFill>
                      <a:schemeClr val="tx1"/>
                    </a:solidFill>
                  </a:rPr>
                  <a:t>趋向于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zh-CN" altLang="en-US" sz="1600" dirty="0">
                    <a:solidFill>
                      <a:schemeClr val="tx1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zh-CN" altLang="en-US" sz="1600" dirty="0">
                    <a:solidFill>
                      <a:schemeClr val="tx1"/>
                    </a:solidFill>
                  </a:rPr>
                  <a:t>增加时：</a:t>
                </a:r>
                <a:r>
                  <a:rPr kumimoji="1" lang="zh-CN" altLang="en-US" sz="1600" b="0" dirty="0">
                    <a:solidFill>
                      <a:schemeClr val="tx1"/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kumimoji="1"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kumimoji="1"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kumimoji="1" lang="el-GR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sSup>
                      <m:sSupPr>
                        <m:ctrlP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kumimoji="1"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zh-CN" altLang="en-US" sz="1600" dirty="0">
                    <a:solidFill>
                      <a:schemeClr val="tx1"/>
                    </a:solidFill>
                  </a:rPr>
                  <a:t>，带入上式得</a:t>
                </a:r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limUpp>
                      <m:limUppPr>
                        <m:ctrlPr>
                          <a:rPr kumimoji="1"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kumimoji="1"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lim>
                        <m: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</m:lim>
                    </m:limUpp>
                    <m:r>
                      <a:rPr kumimoji="1"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kumimoji="1" lang="el-GR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𝜦</m:t>
                            </m:r>
                            <m:sSup>
                              <m:sSupPr>
                                <m:ctrlP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p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kumimoji="1"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zh-C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kumimoji="1" lang="el-GR" altLang="zh-C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sSup>
                      <m:sSupPr>
                        <m:ctrlPr>
                          <a:rPr kumimoji="1"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kumimoji="1" lang="en-US" altLang="zh-C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  <m:d>
                              <m:dPr>
                                <m:ctrlPr>
                                  <a:rPr kumimoji="1"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16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𝚲</m:t>
                                </m:r>
                                <m:r>
                                  <a:rPr kumimoji="1"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kumimoji="1"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kumimoji="1"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p>
                                <m:r>
                                  <a:rPr kumimoji="1"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zh-C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kumimoji="1" lang="el-GR" altLang="zh-C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sSup>
                      <m:sSupPr>
                        <m:ctrlPr>
                          <a:rPr kumimoji="1"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kumimoji="1" lang="en-US" altLang="zh-C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sSup>
                      <m:sSupPr>
                        <m:ctrlP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𝚲</m:t>
                            </m:r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kumimoji="1"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zh-CN" sz="1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𝚲</m:t>
                    </m:r>
                    <m:sSup>
                      <m:sSupPr>
                        <m:ctrlP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zh-CN" altLang="en-US" sz="1600" dirty="0">
                    <a:solidFill>
                      <a:schemeClr val="tx1"/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kumimoji="1"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  <m:r>
                      <a:rPr kumimoji="1"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</m:e>
                          <m:sub>
                            <m:r>
                              <a:rPr kumimoji="1"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</m:e>
                          <m:sub>
                            <m:r>
                              <a:rPr kumimoji="1"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kumimoji="1"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zh-CN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为</m:t>
                    </m:r>
                    <m:r>
                      <a:rPr kumimoji="1" lang="zh-CN" alt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单位</m:t>
                    </m:r>
                    <m:r>
                      <a:rPr kumimoji="1" lang="zh-CN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列向量</m:t>
                    </m:r>
                    <m:r>
                      <a:rPr kumimoji="1" lang="zh-CN" alt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kumimoji="1" lang="en-US" altLang="zh-CN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𝚲</m:t>
                    </m:r>
                    <m:r>
                      <a:rPr kumimoji="1"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kumimoji="1"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kumimoji="1"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zh-CN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zh-CN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则</m:t>
                      </m:r>
                      <m:r>
                        <a:rPr kumimoji="1" lang="en-US" altLang="zh-CN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𝚲</m:t>
                      </m:r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𝑑𝑖𝑎𝑔</m:t>
                      </m:r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𝚲</m:t>
                            </m:r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kumimoji="1"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kumimoji="1"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zh-C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𝚲</m:t>
                    </m:r>
                    <m:r>
                      <a:rPr kumimoji="1"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  <m: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f>
                          <m:fPr>
                            <m:ctrlP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d>
                    <m:r>
                      <a:rPr kumimoji="1"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kumimoji="1"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sz="1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  <m: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f>
                          <m:fPr>
                            <m:ctrlP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zh-CN" altLang="en-US" sz="1600" dirty="0">
                    <a:solidFill>
                      <a:schemeClr val="tx1"/>
                    </a:solidFill>
                  </a:rPr>
                  <a:t> </a:t>
                </a:r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kumimoji="1"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kumimoji="1"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lim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</m:lim>
                      </m:limUpp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kumimoji="1"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kumimoji="1"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kumimoji="1"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f>
                            <m:fPr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zh-CN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kumimoji="1" lang="en-US" altLang="zh-CN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kumimoji="1" lang="en-US" altLang="zh-CN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kumimoji="1" lang="en-US" altLang="zh-CN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kumimoji="1"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kumimoji="1" lang="en-US" altLang="zh-CN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nary>
                      <m:d>
                        <m:dPr>
                          <m:ctrlPr>
                            <a:rPr kumimoji="1" lang="en-US" altLang="zh-CN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zh-CN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kumimoji="1"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kumimoji="1" lang="en-US" altLang="zh-CN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  <m:sSub>
                            <m:sSubPr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kumimoji="1"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364" y="1409350"/>
                <a:ext cx="8301181" cy="4928534"/>
              </a:xfrm>
              <a:blipFill>
                <a:blip r:embed="rId2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364" y="520116"/>
            <a:ext cx="6707612" cy="654343"/>
          </a:xfrm>
        </p:spPr>
        <p:txBody>
          <a:bodyPr/>
          <a:lstStyle/>
          <a:p>
            <a:pPr algn="l"/>
            <a:r>
              <a:rPr lang="en-US" altLang="ja-JP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7.1.3 </a:t>
            </a:r>
            <a:r>
              <a:rPr lang="en-US" altLang="zh-CN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L</a:t>
            </a:r>
            <a:r>
              <a:rPr lang="en-US" altLang="zh-CN" sz="36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参数正则化</a:t>
            </a:r>
            <a:r>
              <a:rPr lang="en-US" altLang="zh-CN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-3</a:t>
            </a:r>
            <a:endParaRPr lang="ja-JP" altLang="en-US" sz="36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2434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73364" y="1409350"/>
                <a:ext cx="8301181" cy="49285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kumimoji="1"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kumimoji="1"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kumimoji="1" lang="en-US" altLang="zh-CN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zh-CN" sz="18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1"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kumimoji="1"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zh-CN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kumimoji="1"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1"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kumimoji="1"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zh-CN" altLang="en-US" sz="1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364" y="1409350"/>
                <a:ext cx="8301181" cy="49285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364" y="520116"/>
            <a:ext cx="6707612" cy="654343"/>
          </a:xfrm>
        </p:spPr>
        <p:txBody>
          <a:bodyPr/>
          <a:lstStyle/>
          <a:p>
            <a:pPr algn="l"/>
            <a:r>
              <a:rPr lang="en-US" altLang="ja-JP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7.1.4 </a:t>
            </a:r>
            <a:r>
              <a:rPr lang="en-US" altLang="zh-CN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L</a:t>
            </a:r>
            <a:r>
              <a:rPr lang="en-US" altLang="zh-CN" sz="36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参数正则化的应用</a:t>
            </a:r>
            <a:endParaRPr lang="ja-JP" altLang="en-US" sz="36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94D39C-E461-4CE0-AE30-DDC9337D3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880" y="3172460"/>
            <a:ext cx="3247619" cy="22761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807C77-AF2D-4FA9-BE6C-241D75C33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112" y="3172460"/>
            <a:ext cx="3209524" cy="22380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A24C568-50FA-4415-9BFA-869659E3C5AC}"/>
                  </a:ext>
                </a:extLst>
              </p:cNvPr>
              <p:cNvSpPr txBox="1"/>
              <p:nvPr/>
            </p:nvSpPr>
            <p:spPr>
              <a:xfrm>
                <a:off x="1700330" y="5406361"/>
                <a:ext cx="21811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1400" dirty="0"/>
                  <a:t>训练和测试损失</a:t>
                </a:r>
                <a:endParaRPr lang="en-US" sz="1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A24C568-50FA-4415-9BFA-869659E3C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330" y="5406361"/>
                <a:ext cx="2181138" cy="307777"/>
              </a:xfrm>
              <a:prstGeom prst="rect">
                <a:avLst/>
              </a:prstGeom>
              <a:blipFill>
                <a:blip r:embed="rId5"/>
                <a:stretch>
                  <a:fillRect t="-8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D58CE3B-74F4-498F-896D-C2A31A143A41}"/>
                  </a:ext>
                </a:extLst>
              </p:cNvPr>
              <p:cNvSpPr txBox="1"/>
              <p:nvPr/>
            </p:nvSpPr>
            <p:spPr>
              <a:xfrm>
                <a:off x="5653938" y="5448650"/>
                <a:ext cx="26427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训练和测试损失随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变化</m:t>
                    </m:r>
                  </m:oMath>
                </a14:m>
                <a:r>
                  <a:rPr lang="zh-CN" altLang="en-US" sz="1400" dirty="0"/>
                  <a:t>的趋势</a:t>
                </a:r>
                <a:endParaRPr lang="en-US" sz="14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D58CE3B-74F4-498F-896D-C2A31A143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938" y="5448650"/>
                <a:ext cx="2642774" cy="307777"/>
              </a:xfrm>
              <a:prstGeom prst="rect">
                <a:avLst/>
              </a:prstGeom>
              <a:blipFill>
                <a:blip r:embed="rId6"/>
                <a:stretch>
                  <a:fillRect l="-691" t="-8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92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73364" y="1409350"/>
                <a:ext cx="8301181" cy="49285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zh-CN" altLang="en-US" sz="18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对模型参数</a:t>
                </a:r>
                <a:r>
                  <a:rPr kumimoji="1" lang="en-US" altLang="zh-CN" sz="18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w</a:t>
                </a:r>
                <a:r>
                  <a:rPr kumimoji="1" lang="zh-CN" altLang="en-US" sz="18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的</a:t>
                </a:r>
                <a:r>
                  <a:rPr kumimoji="1" lang="en-US" altLang="zh-CN" sz="18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</a:t>
                </a:r>
                <a:r>
                  <a:rPr kumimoji="1" lang="en-US" altLang="zh-CN" sz="1800" b="0" baseline="30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kumimoji="1" lang="zh-CN" altLang="en-US" sz="18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正则化形式定义为</a:t>
                </a:r>
                <a:endParaRPr kumimoji="1" lang="en-US" altLang="zh-CN" sz="18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kumimoji="1" lang="en-US" altLang="zh-CN" sz="1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zh-CN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  <m:r>
                            <a:rPr kumimoji="1" lang="en-US" altLang="zh-CN" sz="1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kumimoji="1" lang="en-US" altLang="zh-CN" sz="1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kumimoji="1"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kumimoji="1" lang="en-US" altLang="zh-CN" sz="18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sz="1800" dirty="0">
                    <a:solidFill>
                      <a:schemeClr val="tx1"/>
                    </a:solidFill>
                  </a:rPr>
                  <a:t>L</a:t>
                </a:r>
                <a:r>
                  <a:rPr kumimoji="1" lang="en-US" altLang="zh-CN" sz="1800" baseline="30000" dirty="0">
                    <a:solidFill>
                      <a:schemeClr val="tx1"/>
                    </a:solidFill>
                  </a:rPr>
                  <a:t>1</a:t>
                </a:r>
                <a:r>
                  <a:rPr kumimoji="1" lang="zh-CN" altLang="en-US" sz="1800" dirty="0">
                    <a:solidFill>
                      <a:schemeClr val="tx1"/>
                    </a:solidFill>
                  </a:rPr>
                  <a:t>正则化的目标函数为</a:t>
                </a:r>
                <a:endParaRPr kumimoji="1" lang="en-US" altLang="zh-CN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lim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</m:lim>
                      </m:limUpp>
                      <m:d>
                        <m:dPr>
                          <m:ctrlP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kumimoji="1"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zh-CN" altLang="en-US" sz="1800" dirty="0">
                    <a:solidFill>
                      <a:schemeClr val="tx1"/>
                    </a:solidFill>
                  </a:rPr>
                  <a:t>对应的梯度为</a:t>
                </a:r>
                <a:endParaRPr kumimoji="1" lang="en-US" altLang="zh-CN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limUpp>
                        <m:limUppPr>
                          <m:ctrlPr>
                            <a:rPr kumimoji="1"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kumimoji="1"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lim>
                          <m:r>
                            <a:rPr kumimoji="1"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</m:lim>
                      </m:limUpp>
                      <m:d>
                        <m:dPr>
                          <m:ctrlPr>
                            <a:rPr kumimoji="1"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kumimoji="1"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kumimoji="1"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kumimoji="1"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364" y="1409350"/>
                <a:ext cx="8301181" cy="4928534"/>
              </a:xfrm>
              <a:blipFill>
                <a:blip r:embed="rId2"/>
                <a:stretch>
                  <a:fillRect l="-661" t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364" y="520116"/>
            <a:ext cx="6707612" cy="654343"/>
          </a:xfrm>
        </p:spPr>
        <p:txBody>
          <a:bodyPr/>
          <a:lstStyle/>
          <a:p>
            <a:pPr algn="l"/>
            <a:r>
              <a:rPr lang="en-US" altLang="ja-JP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7.2 </a:t>
            </a:r>
            <a:r>
              <a:rPr lang="en-US" altLang="zh-CN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L</a:t>
            </a:r>
            <a:r>
              <a:rPr lang="en-US" altLang="zh-CN" sz="36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参数正则化</a:t>
            </a:r>
            <a:endParaRPr lang="ja-JP" altLang="en-US" sz="36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922696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鞍具">
  <a:themeElements>
    <a:clrScheme name="鞍具">
      <a:dk1>
        <a:srgbClr val="302C24"/>
      </a:dk1>
      <a:lt1>
        <a:sysClr val="window" lastClr="FFFFFF"/>
      </a:lt1>
      <a:dk2>
        <a:srgbClr val="AC6416"/>
      </a:dk2>
      <a:lt2>
        <a:srgbClr val="E8E4DB"/>
      </a:lt2>
      <a:accent1>
        <a:srgbClr val="C6B178"/>
      </a:accent1>
      <a:accent2>
        <a:srgbClr val="9C5B14"/>
      </a:accent2>
      <a:accent3>
        <a:srgbClr val="71B2BC"/>
      </a:accent3>
      <a:accent4>
        <a:srgbClr val="78AA5D"/>
      </a:accent4>
      <a:accent5>
        <a:srgbClr val="867099"/>
      </a:accent5>
      <a:accent6>
        <a:srgbClr val="4C6F75"/>
      </a:accent6>
      <a:hlink>
        <a:srgbClr val="F27B0E"/>
      </a:hlink>
      <a:folHlink>
        <a:srgbClr val="989268"/>
      </a:folHlink>
    </a:clrScheme>
    <a:fontScheme name="鞍具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鞍具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《未来媒体研究中心》演示文稿" id="{6B8DE8D3-8B22-4FC9-A3F1-EAD6D84B1F62}" vid="{6B843BC1-1CEC-4121-A743-824978534D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《未来媒体研究中心》演示文稿 moban 1</Template>
  <TotalTime>323</TotalTime>
  <Words>652</Words>
  <Application>Microsoft Office PowerPoint</Application>
  <PresentationFormat>全屏显示(4:3)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Microsoft YaHei</vt:lpstr>
      <vt:lpstr>方正兰亭特黑_SC</vt:lpstr>
      <vt:lpstr>黑体</vt:lpstr>
      <vt:lpstr>Arial</vt:lpstr>
      <vt:lpstr>Book Antiqua</vt:lpstr>
      <vt:lpstr>Cambria Math</vt:lpstr>
      <vt:lpstr>Wingdings 2</vt:lpstr>
      <vt:lpstr>鞍具</vt:lpstr>
      <vt:lpstr>PowerPoint 演示文稿</vt:lpstr>
      <vt:lpstr>目录</vt:lpstr>
      <vt:lpstr>7.1.1 过拟合</vt:lpstr>
      <vt:lpstr>7.1.2 正则化</vt:lpstr>
      <vt:lpstr>7.1.3 L2参数正则化-1</vt:lpstr>
      <vt:lpstr>7.1.3 L2参数正则化-2</vt:lpstr>
      <vt:lpstr>7.1.3 L2参数正则化-3</vt:lpstr>
      <vt:lpstr>7.1.4 L2参数正则化的应用</vt:lpstr>
      <vt:lpstr>7.2 L1参数正则化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SHUI Xiao Qin (Shirley)</dc:creator>
  <cp:lastModifiedBy>许 勤昆</cp:lastModifiedBy>
  <cp:revision>50</cp:revision>
  <dcterms:created xsi:type="dcterms:W3CDTF">2017-03-27T10:33:48Z</dcterms:created>
  <dcterms:modified xsi:type="dcterms:W3CDTF">2020-12-03T10:44:18Z</dcterms:modified>
</cp:coreProperties>
</file>