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2" r:id="rId5"/>
    <p:sldId id="264" r:id="rId6"/>
    <p:sldId id="265" r:id="rId7"/>
    <p:sldId id="263" r:id="rId8"/>
    <p:sldId id="266" r:id="rId9"/>
    <p:sldId id="280" r:id="rId10"/>
    <p:sldId id="279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6" r:id="rId20"/>
    <p:sldId id="278" r:id="rId21"/>
    <p:sldId id="258" r:id="rId22"/>
  </p:sldIdLst>
  <p:sldSz cx="9144000" cy="6858000" type="screen4x3"/>
  <p:notesSz cx="6858000" cy="9144000"/>
  <p:defaultTextStyle>
    <a:defPPr>
      <a:defRPr lang="zh-CN"/>
    </a:defPPr>
    <a:lvl1pPr marL="0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5158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4109F"/>
    <a:srgbClr val="481579"/>
    <a:srgbClr val="3E0D6B"/>
    <a:srgbClr val="43185D"/>
    <a:srgbClr val="3C1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56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91440" tIns="45720" rIns="91440" bIns="45720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7"/>
            <a:ext cx="8147304" cy="667512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200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61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5" y="430306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7pPr marL="2743200" indent="-457200">
              <a:defRPr/>
            </a:lvl7pPr>
            <a:lvl8pPr marL="2743200" indent="-457200">
              <a:defRPr/>
            </a:lvl8pPr>
            <a:lvl9pPr marL="2743200" indent="-457200">
              <a:defRPr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2" y="417513"/>
            <a:ext cx="1600200" cy="57086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5" y="417513"/>
            <a:ext cx="6499225" cy="57086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2020/11/1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6" y="4343400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6400"/>
              </a:lnSpc>
              <a:defRPr sz="60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6" y="5688107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/>
              <a:t>单击图标添加图片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6" y="1774826"/>
            <a:ext cx="8147050" cy="1873250"/>
          </a:xfrm>
        </p:spPr>
        <p:txBody>
          <a:bodyPr anchor="b" anchorCtr="0"/>
          <a:lstStyle>
            <a:lvl1pPr algn="ctr">
              <a:defRPr sz="6000" b="0" cap="none" baseline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6" y="3654521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6" y="94131"/>
            <a:ext cx="8147051" cy="145228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290763" indent="-461963"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6" y="94131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5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61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4"/>
            <a:ext cx="3840480" cy="57227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F557-D3ED-A448-92B8-EF89F27D4FAD}" type="datetimeFigureOut">
              <a:rPr kumimoji="1" lang="zh-CN" altLang="en-US" smtClean="0"/>
              <a:t>2020/11/1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3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6" y="94131"/>
            <a:ext cx="8147051" cy="14522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6" y="1761565"/>
            <a:ext cx="8147051" cy="43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E31F557-D3ED-A448-92B8-EF89F27D4FAD}" type="datetimeFigureOut">
              <a:rPr kumimoji="1" lang="zh-CN" altLang="en-US" smtClean="0"/>
              <a:t>2020/11/1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59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E3D4E1D-4661-9846-8161-CD16D23C1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3685317" y="3105727"/>
            <a:ext cx="4618181" cy="992909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660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/>
                <a:ea typeface="Heiti SC Light"/>
                <a:cs typeface="Microsoft YaHei"/>
              </a:rPr>
              <a:t>深度学习研读会</a:t>
            </a:r>
            <a:endParaRPr lang="ja-JP" altLang="en-US" sz="6600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"/>
              <a:ea typeface="Heiti SC Light"/>
              <a:cs typeface="Microsoft YaHei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731497" y="3883310"/>
            <a:ext cx="4618181" cy="330784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/>
                <a:ea typeface="Heiti SC Light"/>
                <a:cs typeface="Microsoft YaHei"/>
              </a:rPr>
              <a:t>许勤昆</a:t>
            </a:r>
            <a:endParaRPr lang="ja-JP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"/>
              <a:ea typeface="Heiti SC Light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07337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8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2.Information Theory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21" y="1691981"/>
            <a:ext cx="8785179" cy="189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DD1BF1B9-B390-A64E-B8BE-BBB608982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64" y="1939637"/>
            <a:ext cx="8334970" cy="3226385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Information theory studies the quantification, storage, and communication of information.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It was originally proposed by Claude Shannon in 1948 to find fundamental limits on signal processing and communication operations such as data compression, in a landmark paper titled "A Mathematical Theory of Communication".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Abstractly, information can be thought of as the resolution of uncertainty.</a:t>
            </a:r>
          </a:p>
        </p:txBody>
      </p:sp>
    </p:spTree>
    <p:extLst>
      <p:ext uri="{BB962C8B-B14F-4D97-AF65-F5344CB8AC3E}">
        <p14:creationId xmlns:p14="http://schemas.microsoft.com/office/powerpoint/2010/main" val="26351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8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2.1 Self-Information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381587"/>
            <a:ext cx="8827124" cy="2670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Axioms:</a:t>
            </a:r>
          </a:p>
          <a:p>
            <a:pPr indent="-274320">
              <a:spcBef>
                <a:spcPts val="1500"/>
              </a:spcBef>
              <a:buClrTx/>
              <a:buSzPct val="100000"/>
              <a:buFont typeface="+mj-lt"/>
              <a:buAutoNum type="alphaLcPeriod"/>
            </a:pPr>
            <a:r>
              <a:rPr kumimoji="1" lang="en-US" altLang="zh-CN" sz="1800" dirty="0">
                <a:solidFill>
                  <a:schemeClr val="tx1"/>
                </a:solidFill>
              </a:rPr>
              <a:t>An event with probability 100% is perfectly unsurprising and yields no information.</a:t>
            </a:r>
          </a:p>
          <a:p>
            <a:pPr indent="-274320">
              <a:spcBef>
                <a:spcPts val="1500"/>
              </a:spcBef>
              <a:buClrTx/>
              <a:buSzPct val="100000"/>
              <a:buFont typeface="+mj-lt"/>
              <a:buAutoNum type="alphaLcPeriod"/>
            </a:pPr>
            <a:r>
              <a:rPr kumimoji="1" lang="en-US" altLang="zh-CN" sz="1800" dirty="0">
                <a:solidFill>
                  <a:schemeClr val="tx1"/>
                </a:solidFill>
              </a:rPr>
              <a:t>The less probable an event is, the more surprising it is and the more information it yields.</a:t>
            </a:r>
          </a:p>
          <a:p>
            <a:pPr indent="-274320">
              <a:spcBef>
                <a:spcPts val="1500"/>
              </a:spcBef>
              <a:buClrTx/>
              <a:buSzPct val="100000"/>
              <a:buFont typeface="+mj-lt"/>
              <a:buAutoNum type="alphaLcPeriod"/>
            </a:pPr>
            <a:r>
              <a:rPr kumimoji="1" lang="en-US" altLang="zh-CN" sz="1800" dirty="0">
                <a:solidFill>
                  <a:schemeClr val="tx1"/>
                </a:solidFill>
              </a:rPr>
              <a:t>If two independent events are measured separately, the total amount of information is the sum of the self-</a:t>
            </a:r>
            <a:r>
              <a:rPr kumimoji="1" lang="en-US" altLang="zh-CN" sz="1800" dirty="0" err="1">
                <a:solidFill>
                  <a:schemeClr val="tx1"/>
                </a:solidFill>
              </a:rPr>
              <a:t>informations</a:t>
            </a:r>
            <a:r>
              <a:rPr kumimoji="1" lang="en-US" altLang="zh-CN" sz="1800" dirty="0">
                <a:solidFill>
                  <a:schemeClr val="tx1"/>
                </a:solidFill>
              </a:rPr>
              <a:t> of the individual events.</a:t>
            </a: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42DF0A3D-6AB6-4BF1-97E2-E4E9DB86D39C}"/>
              </a:ext>
            </a:extLst>
          </p:cNvPr>
          <p:cNvSpPr txBox="1">
            <a:spLocks/>
          </p:cNvSpPr>
          <p:nvPr/>
        </p:nvSpPr>
        <p:spPr>
          <a:xfrm>
            <a:off x="207819" y="4152229"/>
            <a:ext cx="8827124" cy="2307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In order to satisfy all three of these properties, we define the self-information of an event X = x to be:</a:t>
            </a:r>
          </a:p>
          <a:p>
            <a:pPr marL="914400">
              <a:buNone/>
            </a:pPr>
            <a:r>
              <a:rPr kumimoji="1" lang="en-US" altLang="zh-CN" b="1" dirty="0">
                <a:solidFill>
                  <a:schemeClr val="tx1"/>
                </a:solidFill>
              </a:rPr>
              <a:t>I(x) = -</a:t>
            </a:r>
            <a:r>
              <a:rPr kumimoji="1" lang="en-US" altLang="zh-CN" b="1" dirty="0" err="1">
                <a:solidFill>
                  <a:schemeClr val="tx1"/>
                </a:solidFill>
              </a:rPr>
              <a:t>log</a:t>
            </a:r>
            <a:r>
              <a:rPr kumimoji="1" lang="en-US" altLang="zh-CN" b="1" baseline="-25000" dirty="0" err="1">
                <a:solidFill>
                  <a:schemeClr val="tx1"/>
                </a:solidFill>
              </a:rPr>
              <a:t>b</a:t>
            </a:r>
            <a:r>
              <a:rPr kumimoji="1" lang="en-US" altLang="zh-CN" b="1" dirty="0" err="1">
                <a:solidFill>
                  <a:schemeClr val="tx1"/>
                </a:solidFill>
              </a:rPr>
              <a:t>P</a:t>
            </a:r>
            <a:r>
              <a:rPr kumimoji="1" lang="en-US" altLang="zh-CN" b="1" dirty="0">
                <a:solidFill>
                  <a:schemeClr val="tx1"/>
                </a:solidFill>
              </a:rPr>
              <a:t>(x)</a:t>
            </a:r>
          </a:p>
          <a:p>
            <a:pPr marL="91440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When b=2, units called </a:t>
            </a:r>
            <a:r>
              <a:rPr kumimoji="1" lang="en-US" altLang="zh-CN" b="1" dirty="0">
                <a:solidFill>
                  <a:schemeClr val="tx1"/>
                </a:solidFill>
              </a:rPr>
              <a:t>bits</a:t>
            </a:r>
            <a:r>
              <a:rPr kumimoji="1" lang="en-US" altLang="zh-CN" dirty="0">
                <a:solidFill>
                  <a:schemeClr val="tx1"/>
                </a:solidFill>
              </a:rPr>
              <a:t> or </a:t>
            </a:r>
            <a:r>
              <a:rPr kumimoji="1" lang="en-US" altLang="zh-CN" dirty="0" err="1">
                <a:solidFill>
                  <a:schemeClr val="tx1"/>
                </a:solidFill>
              </a:rPr>
              <a:t>shannons</a:t>
            </a:r>
            <a:r>
              <a:rPr kumimoji="1" lang="en-US" altLang="zh-CN" dirty="0">
                <a:solidFill>
                  <a:schemeClr val="tx1"/>
                </a:solidFill>
              </a:rPr>
              <a:t>; b = e, units called </a:t>
            </a:r>
            <a:r>
              <a:rPr kumimoji="1" lang="en-US" altLang="zh-CN" dirty="0" err="1">
                <a:solidFill>
                  <a:schemeClr val="tx1"/>
                </a:solidFill>
              </a:rPr>
              <a:t>nats</a:t>
            </a:r>
            <a:r>
              <a:rPr kumimoji="1" lang="en-US" altLang="zh-CN" dirty="0">
                <a:solidFill>
                  <a:schemeClr val="tx1"/>
                </a:solidFill>
              </a:rPr>
              <a:t>.</a:t>
            </a: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04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8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2.2 Shannon Entropy(Information Entropy)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381589"/>
            <a:ext cx="8827124" cy="1187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In information theory, the entropy of a random variable is the average level of "information", "surprise", or "uncertainty" inherent in the variable's possible outcomes.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4">
                <a:extLst>
                  <a:ext uri="{FF2B5EF4-FFF2-40B4-BE49-F238E27FC236}">
                    <a16:creationId xmlns:a16="http://schemas.microsoft.com/office/drawing/2014/main" id="{42DF0A3D-6AB6-4BF1-97E2-E4E9DB86D3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318" y="2864683"/>
                <a:ext cx="9011682" cy="24934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dirty="0">
                    <a:solidFill>
                      <a:schemeClr val="tx1"/>
                    </a:solidFill>
                  </a:rPr>
                  <a:t>Self-information deals only with a single outcome. We can quantify the amount of uncertainty in an entire probability distribution using the Shannon entropy: </a:t>
                </a:r>
              </a:p>
              <a:p>
                <a:pPr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kumimoji="1"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d>
                          <m:dPr>
                            <m:ctrlPr>
                              <a:rPr kumimoji="1"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kumimoji="1"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kumimoji="1"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kumimoji="1"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kumimoji="1"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kumimoji="1"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kumimoji="1"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en-US" altLang="zh-CN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indent="0">
                  <a:buNone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where x</a:t>
                </a:r>
                <a:r>
                  <a:rPr kumimoji="1" lang="en-US" altLang="zh-CN" baseline="-25000" dirty="0">
                    <a:solidFill>
                      <a:schemeClr val="tx1"/>
                    </a:solidFill>
                  </a:rPr>
                  <a:t>i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is the possible outcome of a random variable X and b is the base.</a:t>
                </a:r>
              </a:p>
              <a:p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内容占位符 4">
                <a:extLst>
                  <a:ext uri="{FF2B5EF4-FFF2-40B4-BE49-F238E27FC236}">
                    <a16:creationId xmlns:a16="http://schemas.microsoft.com/office/drawing/2014/main" id="{42DF0A3D-6AB6-4BF1-97E2-E4E9DB86D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18" y="2864683"/>
                <a:ext cx="9011682" cy="2493443"/>
              </a:xfrm>
              <a:prstGeom prst="rect">
                <a:avLst/>
              </a:prstGeom>
              <a:blipFill>
                <a:blip r:embed="rId2"/>
                <a:stretch>
                  <a:fillRect l="-271" t="-2934" r="-1421" b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5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8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2.3 Practice-A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381588"/>
            <a:ext cx="8827124" cy="1135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Consider the example of a coin toss. The probability of heads is the same as the probability of tails, which is </a:t>
            </a:r>
            <a:r>
              <a:rPr kumimoji="1" lang="en-US" altLang="zh-CN" dirty="0">
                <a:solidFill>
                  <a:srgbClr val="FF0000"/>
                </a:solidFill>
              </a:rPr>
              <a:t>1/2</a:t>
            </a:r>
            <a:r>
              <a:rPr kumimoji="1" lang="en-US" altLang="zh-CN" dirty="0">
                <a:solidFill>
                  <a:schemeClr val="tx1"/>
                </a:solidFill>
              </a:rPr>
              <a:t>. Calculate the entropy of the coin toss.</a:t>
            </a: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D9D69492-E153-4FEF-98AB-E145CCD648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819" y="2533477"/>
                <a:ext cx="8827124" cy="31794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dirty="0">
                    <a:solidFill>
                      <a:schemeClr val="tx1"/>
                    </a:solidFill>
                  </a:rPr>
                  <a:t>Let X represents the coin faces, which X=1 means the head of the coin faces up and X=0 means the tail of the coin faces up. </a:t>
                </a:r>
              </a:p>
              <a:p>
                <a:pPr marL="540000" indent="0">
                  <a:buNone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We obtain that</a:t>
                </a:r>
              </a:p>
              <a:p>
                <a:pPr marL="540000" indent="0">
                  <a:buNone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P(X=0) = 1/2; P(X=1)=1/2</a:t>
                </a:r>
              </a:p>
              <a:p>
                <a:pPr marL="54000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540000" indent="0">
                  <a:buNone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kumimoji="1"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kumimoji="1" lang="en-US" altLang="zh-CN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e>
                    </m:func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kumimoji="1"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𝑏𝑖𝑡</m:t>
                    </m:r>
                  </m:oMath>
                </a14:m>
                <a:endParaRPr kumimoji="1"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D9D69492-E153-4FEF-98AB-E145CCD64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9" y="2533477"/>
                <a:ext cx="8827124" cy="3179426"/>
              </a:xfrm>
              <a:prstGeom prst="rect">
                <a:avLst/>
              </a:prstGeom>
              <a:blipFill>
                <a:blip r:embed="rId2"/>
                <a:stretch>
                  <a:fillRect l="-207" t="-2303" b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97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8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2.3 Practice-B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381589"/>
            <a:ext cx="8827124" cy="1222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What if the probability of heads is not same as the probability of tails? </a:t>
            </a: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Such as P(X=0) = 1/4 , and P(X=1)=3/4.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D9D69492-E153-4FEF-98AB-E145CCD648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876" y="2934555"/>
                <a:ext cx="8827124" cy="15101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000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kumimoji="1"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36000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≈0.811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𝑏𝑖𝑡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D9D69492-E153-4FEF-98AB-E145CCD64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76" y="2934555"/>
                <a:ext cx="8827124" cy="1510125"/>
              </a:xfrm>
              <a:prstGeom prst="rect">
                <a:avLst/>
              </a:prstGeom>
              <a:blipFill>
                <a:blip r:embed="rId2"/>
                <a:stretch>
                  <a:fillRect t="-34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ECE7C6E-039D-8C4D-8411-2777E987E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732" y="1381587"/>
            <a:ext cx="6458675" cy="48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8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2.3 </a:t>
            </a:r>
            <a:r>
              <a:rPr lang="en-US" altLang="ja-JP" sz="4000" baseline="30000" dirty="0" err="1">
                <a:solidFill>
                  <a:schemeClr val="bg1"/>
                </a:solidFill>
                <a:latin typeface="黑体"/>
                <a:ea typeface="黑体"/>
                <a:cs typeface="黑体"/>
              </a:rPr>
              <a:t>Kullback-Leibler</a:t>
            </a:r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 (KL) divergence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C3A1C0B0-1BA2-46B8-86D0-C2FA375EBD02}"/>
              </a:ext>
            </a:extLst>
          </p:cNvPr>
          <p:cNvSpPr txBox="1">
            <a:spLocks/>
          </p:cNvSpPr>
          <p:nvPr/>
        </p:nvSpPr>
        <p:spPr>
          <a:xfrm>
            <a:off x="207819" y="1450358"/>
            <a:ext cx="8827124" cy="1489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If we have two separate probability distributions P (X) and Q(X) over the same random variable X, we can measure how different these two distributions are using the </a:t>
            </a:r>
            <a:r>
              <a:rPr kumimoji="1" lang="en-US" altLang="zh-CN" dirty="0" err="1">
                <a:solidFill>
                  <a:schemeClr val="tx1"/>
                </a:solidFill>
              </a:rPr>
              <a:t>Kullback-Leibler</a:t>
            </a:r>
            <a:r>
              <a:rPr kumimoji="1" lang="en-US" altLang="zh-CN" dirty="0">
                <a:solidFill>
                  <a:schemeClr val="tx1"/>
                </a:solidFill>
              </a:rPr>
              <a:t> (KL) divergence (also called relative entropy).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855B98AE-3A6E-2543-B3C8-EC4903AD60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819" y="2939970"/>
                <a:ext cx="8827124" cy="979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kumimoji="1"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kumimoji="1"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kumimoji="1" lang="zh-CN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855B98AE-3A6E-2543-B3C8-EC4903AD6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9" y="2939970"/>
                <a:ext cx="8827124" cy="9790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05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8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2.4 Cross-Entropy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4">
                <a:extLst>
                  <a:ext uri="{FF2B5EF4-FFF2-40B4-BE49-F238E27FC236}">
                    <a16:creationId xmlns:a16="http://schemas.microsoft.com/office/drawing/2014/main" id="{C20DA9AD-DFFC-4C2F-9123-1FD035CAC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819" y="1711358"/>
                <a:ext cx="8827124" cy="26341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spcBef>
                    <a:spcPts val="2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2051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50000"/>
                      <a:lumOff val="50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119563" indent="-461963" algn="l" defTabSz="914400" rtl="0" eaLnBrk="1" latinLnBrk="0" hangingPunct="1">
                  <a:spcBef>
                    <a:spcPct val="200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75000"/>
                  <a:buFont typeface="Wingdings 2" pitchFamily="18" charset="2"/>
                  <a:buChar char=""/>
                  <a:defRPr lang="en-US" sz="18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𝑙𝑜𝑔𝑃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𝑙𝑜𝑔𝑄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=</m:t>
                    </m:r>
                    <m:nary>
                      <m:naryPr>
                        <m:chr m:val="∑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𝑙𝑜𝑔𝑄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 </a:t>
                </a:r>
              </a:p>
              <a:p>
                <a:pPr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=−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𝑙𝑜𝑔𝑄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8" name="内容占位符 4">
                <a:extLst>
                  <a:ext uri="{FF2B5EF4-FFF2-40B4-BE49-F238E27FC236}">
                    <a16:creationId xmlns:a16="http://schemas.microsoft.com/office/drawing/2014/main" id="{C20DA9AD-DFFC-4C2F-9123-1FD035CAC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9" y="1711358"/>
                <a:ext cx="8827124" cy="2634141"/>
              </a:xfrm>
              <a:prstGeom prst="rect">
                <a:avLst/>
              </a:prstGeom>
              <a:blipFill>
                <a:blip r:embed="rId2"/>
                <a:stretch>
                  <a:fillRect t="-20833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104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8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3.1 The Challenge Of Unstructured Models 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C20DA9AD-DFFC-4C2F-9123-1FD035CACE21}"/>
              </a:ext>
            </a:extLst>
          </p:cNvPr>
          <p:cNvSpPr txBox="1">
            <a:spLocks/>
          </p:cNvSpPr>
          <p:nvPr/>
        </p:nvSpPr>
        <p:spPr>
          <a:xfrm>
            <a:off x="158438" y="1510022"/>
            <a:ext cx="8827124" cy="1777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The goal of deep learning is to predict the input by training a probability model. </a:t>
            </a:r>
          </a:p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However, Modeling a rich distribution over thousands or millions of random variables is a challenging task, both computationally and statistically. </a:t>
            </a: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0925D3EC-BFF3-E644-B8E4-883417F38748}"/>
              </a:ext>
            </a:extLst>
          </p:cNvPr>
          <p:cNvSpPr txBox="1">
            <a:spLocks/>
          </p:cNvSpPr>
          <p:nvPr/>
        </p:nvSpPr>
        <p:spPr>
          <a:xfrm>
            <a:off x="158438" y="3570316"/>
            <a:ext cx="8827124" cy="2622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For a small, 32 × 32 pixel color (RGB) image, there are 2</a:t>
            </a:r>
            <a:r>
              <a:rPr kumimoji="1" lang="en-US" altLang="zh-CN" baseline="30000" dirty="0">
                <a:solidFill>
                  <a:schemeClr val="tx1"/>
                </a:solidFill>
              </a:rPr>
              <a:t>3072</a:t>
            </a:r>
            <a:r>
              <a:rPr kumimoji="1" lang="en-US" altLang="zh-CN" dirty="0">
                <a:solidFill>
                  <a:schemeClr val="tx1"/>
                </a:solidFill>
              </a:rPr>
              <a:t> possible binary images of this form. This number is over 10</a:t>
            </a:r>
            <a:r>
              <a:rPr kumimoji="1" lang="en-US" altLang="zh-CN" baseline="30000" dirty="0">
                <a:solidFill>
                  <a:schemeClr val="tx1"/>
                </a:solidFill>
              </a:rPr>
              <a:t>800</a:t>
            </a:r>
            <a:r>
              <a:rPr kumimoji="1" lang="en-US" altLang="zh-CN" dirty="0">
                <a:solidFill>
                  <a:schemeClr val="tx1"/>
                </a:solidFill>
              </a:rPr>
              <a:t> times larger than the estimated number of atoms in the universe.</a:t>
            </a:r>
          </a:p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In general, if we wish to model a distribution over a random vector x containing n discrete variables capable of taking on k values each, then the naive approach of representing P(x) by storing a lookup table with one probability value per possible outcome requires </a:t>
            </a:r>
            <a:r>
              <a:rPr kumimoji="1" lang="en-US" altLang="zh-CN" dirty="0" err="1">
                <a:solidFill>
                  <a:schemeClr val="tx1"/>
                </a:solidFill>
              </a:rPr>
              <a:t>k</a:t>
            </a:r>
            <a:r>
              <a:rPr kumimoji="1" lang="en-US" altLang="zh-CN" baseline="30000" dirty="0" err="1">
                <a:solidFill>
                  <a:schemeClr val="tx1"/>
                </a:solidFill>
              </a:rPr>
              <a:t>n</a:t>
            </a:r>
            <a:r>
              <a:rPr kumimoji="1" lang="en-US" altLang="zh-CN" dirty="0">
                <a:solidFill>
                  <a:schemeClr val="tx1"/>
                </a:solidFill>
              </a:rPr>
              <a:t> parameters!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1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8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3.2 Structured Probabilistic Models 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C20DA9AD-DFFC-4C2F-9123-1FD035CACE21}"/>
              </a:ext>
            </a:extLst>
          </p:cNvPr>
          <p:cNvSpPr txBox="1">
            <a:spLocks/>
          </p:cNvSpPr>
          <p:nvPr/>
        </p:nvSpPr>
        <p:spPr>
          <a:xfrm>
            <a:off x="0" y="1459684"/>
            <a:ext cx="8827124" cy="2281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The problem with the table-based approach is that we are explicitly modeling every possible kind of interaction between every possible subset of variables. </a:t>
            </a:r>
          </a:p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The probability distributions we encounter in real tasks are much simpler than this. </a:t>
            </a:r>
          </a:p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Usually, most variables influence each other only indirectly.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D8D05264-AE42-4ADD-A678-9D57135F3D64}"/>
              </a:ext>
            </a:extLst>
          </p:cNvPr>
          <p:cNvSpPr txBox="1">
            <a:spLocks/>
          </p:cNvSpPr>
          <p:nvPr/>
        </p:nvSpPr>
        <p:spPr>
          <a:xfrm>
            <a:off x="0" y="3779069"/>
            <a:ext cx="8827124" cy="935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For example, consider modeling the finishing times of a team in a relay race. Suppose the team consists of three runners, Alice, Bob, and Carol.</a:t>
            </a:r>
          </a:p>
          <a:p>
            <a:pPr indent="0">
              <a:buNone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4F5BFE-3D31-403C-87D0-BB8638269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627" y="4714615"/>
            <a:ext cx="37719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4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8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3.3 Directed Models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5F5A3F-4970-4CDF-B26E-D8509533D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64" y="1541395"/>
            <a:ext cx="3771900" cy="1152525"/>
          </a:xfrm>
          <a:prstGeom prst="rect">
            <a:avLst/>
          </a:prstGeom>
        </p:spPr>
      </p:pic>
      <p:sp>
        <p:nvSpPr>
          <p:cNvPr id="7" name="内容占位符 4">
            <a:extLst>
              <a:ext uri="{FF2B5EF4-FFF2-40B4-BE49-F238E27FC236}">
                <a16:creationId xmlns:a16="http://schemas.microsoft.com/office/drawing/2014/main" id="{D8D05264-AE42-4ADD-A678-9D57135F3D64}"/>
              </a:ext>
            </a:extLst>
          </p:cNvPr>
          <p:cNvSpPr txBox="1">
            <a:spLocks/>
          </p:cNvSpPr>
          <p:nvPr/>
        </p:nvSpPr>
        <p:spPr>
          <a:xfrm>
            <a:off x="0" y="2938938"/>
            <a:ext cx="8827124" cy="14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42900"/>
            <a:r>
              <a:rPr kumimoji="1" lang="en-US" altLang="zh-CN" dirty="0">
                <a:solidFill>
                  <a:schemeClr val="tx1"/>
                </a:solidFill>
              </a:rPr>
              <a:t>﻿Technically, our estimate of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</a:rPr>
              <a:t> depends on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 and our estimate of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2</a:t>
            </a:r>
            <a:r>
              <a:rPr kumimoji="1" lang="en-US" altLang="zh-CN" dirty="0">
                <a:solidFill>
                  <a:schemeClr val="tx1"/>
                </a:solidFill>
              </a:rPr>
              <a:t> depends directly on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</a:rPr>
              <a:t> but only indirectly on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.</a:t>
            </a:r>
          </a:p>
          <a:p>
            <a:pPr marL="540000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,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</a:rPr>
              <a:t>,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2</a:t>
            </a:r>
            <a:r>
              <a:rPr kumimoji="1" lang="en-US" altLang="zh-CN" dirty="0">
                <a:solidFill>
                  <a:schemeClr val="tx1"/>
                </a:solidFill>
              </a:rPr>
              <a:t>)=P(t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)* 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|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 </a:t>
            </a:r>
            <a:r>
              <a:rPr kumimoji="1" lang="en-US" altLang="zh-CN" dirty="0">
                <a:solidFill>
                  <a:schemeClr val="tx1"/>
                </a:solidFill>
              </a:rPr>
              <a:t>) * 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2 </a:t>
            </a:r>
            <a:r>
              <a:rPr kumimoji="1" lang="en-US" altLang="zh-CN" dirty="0">
                <a:solidFill>
                  <a:schemeClr val="tx1"/>
                </a:solidFill>
              </a:rPr>
              <a:t>|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 </a:t>
            </a:r>
            <a:r>
              <a:rPr kumimoji="1" lang="en-US" altLang="zh-CN" dirty="0">
                <a:solidFill>
                  <a:schemeClr val="tx1"/>
                </a:solidFill>
              </a:rPr>
              <a:t>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) = 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)* 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|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 </a:t>
            </a:r>
            <a:r>
              <a:rPr kumimoji="1" lang="en-US" altLang="zh-CN" dirty="0">
                <a:solidFill>
                  <a:schemeClr val="tx1"/>
                </a:solidFill>
              </a:rPr>
              <a:t>) * P(t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2 </a:t>
            </a:r>
            <a:r>
              <a:rPr kumimoji="1" lang="en-US" altLang="zh-CN" dirty="0">
                <a:solidFill>
                  <a:schemeClr val="tx1"/>
                </a:solidFill>
              </a:rPr>
              <a:t>|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</a:rPr>
              <a:t>) </a:t>
            </a:r>
          </a:p>
          <a:p>
            <a:pPr indent="0">
              <a:buNone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6B1B5D-98C8-644A-8002-C8CDDEF9DFB5}"/>
                  </a:ext>
                </a:extLst>
              </p:cNvPr>
              <p:cNvSpPr txBox="1"/>
              <p:nvPr/>
            </p:nvSpPr>
            <p:spPr>
              <a:xfrm>
                <a:off x="657433" y="5348755"/>
                <a:ext cx="2705356" cy="3397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N" dirty="0"/>
                  <a:t>P(X)=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CN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6B1B5D-98C8-644A-8002-C8CDDEF9D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33" y="5348755"/>
                <a:ext cx="2705356" cy="339708"/>
              </a:xfrm>
              <a:prstGeom prst="rect">
                <a:avLst/>
              </a:prstGeom>
              <a:blipFill>
                <a:blip r:embed="rId3"/>
                <a:stretch>
                  <a:fillRect l="-5856" t="-155357" r="-3604" b="-2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内容占位符 4">
            <a:extLst>
              <a:ext uri="{FF2B5EF4-FFF2-40B4-BE49-F238E27FC236}">
                <a16:creationId xmlns:a16="http://schemas.microsoft.com/office/drawing/2014/main" id="{77BC23F3-449D-E748-9A79-6F4FCF306360}"/>
              </a:ext>
            </a:extLst>
          </p:cNvPr>
          <p:cNvSpPr txBox="1">
            <a:spLocks/>
          </p:cNvSpPr>
          <p:nvPr/>
        </p:nvSpPr>
        <p:spPr>
          <a:xfrm>
            <a:off x="0" y="4446794"/>
            <a:ext cx="8827124" cy="888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42900"/>
            <a:r>
              <a:rPr kumimoji="1" lang="en-US" altLang="zh-CN" dirty="0">
                <a:solidFill>
                  <a:schemeClr val="tx1"/>
                </a:solidFill>
              </a:rPr>
              <a:t>﻿In general, ﻿gives the parents of x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i</a:t>
            </a:r>
            <a:r>
              <a:rPr kumimoji="1" lang="en-US" altLang="zh-CN" dirty="0">
                <a:solidFill>
                  <a:schemeClr val="tx1"/>
                </a:solidFill>
              </a:rPr>
              <a:t> in G. The probability distribution over x is given by</a:t>
            </a:r>
          </a:p>
          <a:p>
            <a:pPr indent="0">
              <a:buNone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D6B1A-8F43-9C4E-9E45-6ED7A25FCB25}"/>
              </a:ext>
            </a:extLst>
          </p:cNvPr>
          <p:cNvSpPr txBox="1"/>
          <p:nvPr/>
        </p:nvSpPr>
        <p:spPr>
          <a:xfrm>
            <a:off x="2199192" y="6146157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326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"/>
            <a:ext cx="9144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62002" y="1246907"/>
            <a:ext cx="4618181" cy="750455"/>
          </a:xfrm>
        </p:spPr>
        <p:txBody>
          <a:bodyPr/>
          <a:lstStyle/>
          <a:p>
            <a:pPr algn="l"/>
            <a:r>
              <a:rPr lang="en-US" altLang="ja-JP" baseline="30000" dirty="0">
                <a:solidFill>
                  <a:srgbClr val="64109F"/>
                </a:solidFill>
                <a:latin typeface="方正兰亭特黑_SC"/>
                <a:ea typeface="方正兰亭特黑_SC"/>
                <a:cs typeface="方正兰亭特黑_SC"/>
              </a:rPr>
              <a:t>Contents</a:t>
            </a:r>
            <a:endParaRPr lang="ja-JP" altLang="en-US" baseline="30000" dirty="0">
              <a:solidFill>
                <a:srgbClr val="64109F"/>
              </a:solidFill>
              <a:latin typeface="方正兰亭特黑_SC"/>
              <a:ea typeface="方正兰亭特黑_SC"/>
              <a:cs typeface="方正兰亭特黑_SC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758837" y="2766755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1. </a:t>
            </a:r>
            <a:r>
              <a:rPr lang="en-US" altLang="zh-CN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Technical Details of Continuous Variables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58837" y="3240118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2. </a:t>
            </a:r>
            <a:r>
              <a:rPr lang="en-US" altLang="zh-CN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Information Theory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766457" y="3713481"/>
            <a:ext cx="5922817" cy="4733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3. </a:t>
            </a:r>
            <a:r>
              <a:rPr lang="en-US" altLang="zh-CN" sz="2800" baseline="30000" dirty="0">
                <a:solidFill>
                  <a:srgbClr val="64109F"/>
                </a:solidFill>
                <a:latin typeface="Microsoft YaHei"/>
                <a:ea typeface="微软雅黑"/>
                <a:cs typeface="Microsoft YaHei"/>
              </a:rPr>
              <a:t>Structured Probabilistic Models </a:t>
            </a:r>
            <a:endParaRPr lang="ja-JP" altLang="en-US" sz="2800" baseline="30000" dirty="0">
              <a:solidFill>
                <a:srgbClr val="64109F"/>
              </a:solidFill>
              <a:latin typeface="Microsoft YaHei"/>
              <a:ea typeface="微软雅黑"/>
              <a:cs typeface="Microsoft YaHei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2646219"/>
            <a:ext cx="558800" cy="444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3128821"/>
            <a:ext cx="558800" cy="4445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55" y="3626661"/>
            <a:ext cx="558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25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8"/>
            <a:ext cx="8048336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3.2 Directed Models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6E395B08-F9F6-0F4D-8B7A-81330B9CD88F}"/>
              </a:ext>
            </a:extLst>
          </p:cNvPr>
          <p:cNvSpPr txBox="1">
            <a:spLocks/>
          </p:cNvSpPr>
          <p:nvPr/>
        </p:nvSpPr>
        <p:spPr>
          <a:xfrm>
            <a:off x="158438" y="1644500"/>
            <a:ext cx="8827124" cy="473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42900"/>
            <a:r>
              <a:rPr kumimoji="1" lang="en-US" altLang="zh-CN" dirty="0">
                <a:solidFill>
                  <a:schemeClr val="tx1"/>
                </a:solidFill>
              </a:rPr>
              <a:t>Does this model work?</a:t>
            </a:r>
          </a:p>
          <a:p>
            <a:pPr marL="540000" indent="0">
              <a:buNone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4">
            <a:extLst>
              <a:ext uri="{FF2B5EF4-FFF2-40B4-BE49-F238E27FC236}">
                <a16:creationId xmlns:a16="http://schemas.microsoft.com/office/drawing/2014/main" id="{12AB466B-8443-5744-887B-73F3C7870397}"/>
              </a:ext>
            </a:extLst>
          </p:cNvPr>
          <p:cNvSpPr txBox="1">
            <a:spLocks/>
          </p:cNvSpPr>
          <p:nvPr/>
        </p:nvSpPr>
        <p:spPr>
          <a:xfrm>
            <a:off x="158438" y="2473039"/>
            <a:ext cx="8827124" cy="31522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342900"/>
            <a:r>
              <a:rPr kumimoji="1" lang="en-US" altLang="zh-CN" sz="2400" dirty="0">
                <a:solidFill>
                  <a:schemeClr val="tx1"/>
                </a:solidFill>
              </a:rPr>
              <a:t>﻿Suppose we represented time by discretizing time ranging from minute 0 to minute 10 into 6 second chunks. ﻿This would make t0, t1, and t2 each be discrete variables with 100 possible values. </a:t>
            </a:r>
          </a:p>
          <a:p>
            <a:pPr marL="540000" indent="-342900"/>
            <a:r>
              <a:rPr kumimoji="1" lang="en-US" altLang="zh-CN" sz="2400" dirty="0">
                <a:solidFill>
                  <a:schemeClr val="tx1"/>
                </a:solidFill>
              </a:rPr>
              <a:t>Unstructured model: ﻿ 999,999 values</a:t>
            </a:r>
          </a:p>
          <a:p>
            <a:pPr marL="540000" indent="-342900"/>
            <a:r>
              <a:rPr kumimoji="1" lang="en-US" altLang="zh-CN" sz="2400" dirty="0">
                <a:solidFill>
                  <a:schemeClr val="tx1"/>
                </a:solidFill>
              </a:rPr>
              <a:t>Structured model: ﻿ ﻿19,899 values</a:t>
            </a:r>
          </a:p>
          <a:p>
            <a:pPr marL="540000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Since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 requires 99 values, ﻿t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</a:rPr>
              <a:t> given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0</a:t>
            </a:r>
            <a:r>
              <a:rPr kumimoji="1" lang="en-US" altLang="zh-CN" dirty="0">
                <a:solidFill>
                  <a:schemeClr val="tx1"/>
                </a:solidFill>
              </a:rPr>
              <a:t> requires 9900 values, ﻿and so does the table defining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2</a:t>
            </a:r>
            <a:r>
              <a:rPr kumimoji="1" lang="en-US" altLang="zh-CN" dirty="0">
                <a:solidFill>
                  <a:schemeClr val="tx1"/>
                </a:solidFill>
              </a:rPr>
              <a:t> and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</a:rPr>
              <a:t>.</a:t>
            </a:r>
          </a:p>
          <a:p>
            <a:pPr marL="540000" indent="0">
              <a:buNone/>
            </a:pP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23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8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73366" y="1939636"/>
            <a:ext cx="8301181" cy="1030068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Q : What is the probability of randomly selecting a rational number from the interval [0,1]?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365" y="577278"/>
            <a:ext cx="8561579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</a:t>
            </a:r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Technical Details of Continuous Variables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58044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1411" y="1481560"/>
            <a:ext cx="8301181" cy="1947440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In mathematical analysis, a measure on a </a:t>
            </a:r>
            <a:r>
              <a:rPr kumimoji="1" lang="en-US" altLang="zh-CN" b="1" dirty="0">
                <a:solidFill>
                  <a:schemeClr val="tx1"/>
                </a:solidFill>
              </a:rPr>
              <a:t>set</a:t>
            </a:r>
            <a:r>
              <a:rPr kumimoji="1" lang="en-US" altLang="zh-CN" dirty="0">
                <a:solidFill>
                  <a:schemeClr val="tx1"/>
                </a:solidFill>
              </a:rPr>
              <a:t> is a systematic way to assign a number to each suitable </a:t>
            </a:r>
            <a:r>
              <a:rPr kumimoji="1" lang="en-US" altLang="zh-CN" b="1" dirty="0">
                <a:solidFill>
                  <a:schemeClr val="tx1"/>
                </a:solidFill>
              </a:rPr>
              <a:t>subset</a:t>
            </a:r>
            <a:r>
              <a:rPr kumimoji="1" lang="en-US" altLang="zh-CN" dirty="0">
                <a:solidFill>
                  <a:schemeClr val="tx1"/>
                </a:solidFill>
              </a:rPr>
              <a:t> of that set, intuitively interpreted as its size.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In this sense, a measure is a generalization of the concepts of length, area, and volume. 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62266" y="539178"/>
            <a:ext cx="4618181" cy="750455"/>
          </a:xfrm>
        </p:spPr>
        <p:txBody>
          <a:bodyPr/>
          <a:lstStyle/>
          <a:p>
            <a:pPr algn="l"/>
            <a:r>
              <a:rPr lang="en-US" altLang="ja-JP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1.1 Measure</a:t>
            </a:r>
            <a:endParaRPr lang="ja-JP" altLang="en-US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3197BC0E-E748-0B49-B09F-375D4FBABE41}"/>
              </a:ext>
            </a:extLst>
          </p:cNvPr>
          <p:cNvSpPr txBox="1">
            <a:spLocks/>
          </p:cNvSpPr>
          <p:nvPr/>
        </p:nvSpPr>
        <p:spPr>
          <a:xfrm>
            <a:off x="421411" y="3620931"/>
            <a:ext cx="8301181" cy="2697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Char char="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A particularly important example is the Lebesgue measure on a Euclidean space, which assigns the conventional length, area, and volume of Euclidean geometry to suitable subsets of the n-dimensional Euclidean space R</a:t>
            </a:r>
            <a:r>
              <a:rPr kumimoji="1" lang="en-US" altLang="zh-CN" baseline="30000" dirty="0">
                <a:solidFill>
                  <a:schemeClr val="tx1"/>
                </a:solidFill>
              </a:rPr>
              <a:t>n</a:t>
            </a:r>
            <a:r>
              <a:rPr kumimoji="1" lang="en-US" altLang="zh-CN" dirty="0">
                <a:solidFill>
                  <a:schemeClr val="tx1"/>
                </a:solidFill>
              </a:rPr>
              <a:t>.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For instance, the Lebesgue measure of the interval [0, 1] in the real numbers is its length in the everyday sense of the word, specifically, 1.</a:t>
            </a:r>
          </a:p>
        </p:txBody>
      </p:sp>
    </p:spTree>
    <p:extLst>
      <p:ext uri="{BB962C8B-B14F-4D97-AF65-F5344CB8AC3E}">
        <p14:creationId xmlns:p14="http://schemas.microsoft.com/office/powerpoint/2010/main" val="88024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60664" y="539178"/>
            <a:ext cx="8582668" cy="750455"/>
          </a:xfrm>
        </p:spPr>
        <p:txBody>
          <a:bodyPr/>
          <a:lstStyle/>
          <a:p>
            <a:pPr algn="l"/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1.2 Relationship between probability and measure 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1143D8-8BBD-43C0-8506-86607F84B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9" y="1771650"/>
            <a:ext cx="66770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0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60664" y="539178"/>
            <a:ext cx="8048336" cy="750455"/>
          </a:xfrm>
        </p:spPr>
        <p:txBody>
          <a:bodyPr/>
          <a:lstStyle/>
          <a:p>
            <a:pPr algn="l"/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1.3 Countable Set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BBE56EE-A16F-4568-A53E-33FF55532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11" y="1799937"/>
            <a:ext cx="8301181" cy="279746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 set is countable if it is finite, or if it is infinite but you can give a map that matches up all of the natural numbers with all of the elements of this set.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That is, you can choose some element of your set to be 1st, and then some other element to be 2nd, etc., and eventually list everything in this fashion. 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27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8E6A7C0-564A-4C1E-8C8D-BDA72B4ACD56}"/>
              </a:ext>
            </a:extLst>
          </p:cNvPr>
          <p:cNvSpPr txBox="1"/>
          <p:nvPr/>
        </p:nvSpPr>
        <p:spPr>
          <a:xfrm>
            <a:off x="460664" y="1588048"/>
            <a:ext cx="8381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mathematics, a rational number is a number that can be expressed as the quotient or fraction p/q of two integers, a numerator p and a non-zero denominator q.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8"/>
            <a:ext cx="8048336" cy="750455"/>
          </a:xfrm>
        </p:spPr>
        <p:txBody>
          <a:bodyPr/>
          <a:lstStyle/>
          <a:p>
            <a:pPr algn="l"/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1.4 Rational number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04E3F8-1591-4FC7-8499-5D349D826495}"/>
              </a:ext>
            </a:extLst>
          </p:cNvPr>
          <p:cNvSpPr txBox="1"/>
          <p:nvPr/>
        </p:nvSpPr>
        <p:spPr>
          <a:xfrm>
            <a:off x="460664" y="2902124"/>
            <a:ext cx="547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list all the rational numbers?</a:t>
            </a: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7FE15DE2-D665-AB40-A3BE-30E29C053131}"/>
              </a:ext>
            </a:extLst>
          </p:cNvPr>
          <p:cNvSpPr txBox="1"/>
          <p:nvPr/>
        </p:nvSpPr>
        <p:spPr>
          <a:xfrm>
            <a:off x="460664" y="4998781"/>
            <a:ext cx="547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all rational numbers listed?</a:t>
            </a:r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DF38EB15-681F-5B4A-A9CE-C1966D0983BD}"/>
              </a:ext>
            </a:extLst>
          </p:cNvPr>
          <p:cNvSpPr txBox="1"/>
          <p:nvPr/>
        </p:nvSpPr>
        <p:spPr>
          <a:xfrm>
            <a:off x="460664" y="3702111"/>
            <a:ext cx="5473700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0"/>
              </a:spcBef>
            </a:pPr>
            <a:r>
              <a:rPr lang="en-US" dirty="0"/>
              <a:t>Consider p + q = 2, 3, 4 …</a:t>
            </a:r>
          </a:p>
          <a:p>
            <a:pPr>
              <a:spcBef>
                <a:spcPts val="2000"/>
              </a:spcBef>
            </a:pPr>
            <a:r>
              <a:rPr lang="en-US" dirty="0"/>
              <a:t>[1/1], [2/1, 1/2], [2/2, 3/1, 1/3], … </a:t>
            </a:r>
          </a:p>
        </p:txBody>
      </p:sp>
    </p:spTree>
    <p:extLst>
      <p:ext uri="{BB962C8B-B14F-4D97-AF65-F5344CB8AC3E}">
        <p14:creationId xmlns:p14="http://schemas.microsoft.com/office/powerpoint/2010/main" val="153643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F0511409-B9AF-4D30-B635-901BDDA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64" y="539178"/>
            <a:ext cx="8048336" cy="750455"/>
          </a:xfrm>
        </p:spPr>
        <p:txBody>
          <a:bodyPr/>
          <a:lstStyle/>
          <a:p>
            <a:pPr algn="l"/>
            <a:r>
              <a:rPr lang="en-US" altLang="zh-CN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1.5 Measure of Countable Set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BA87FC-FF09-47F4-B560-815A0AB72BFA}"/>
              </a:ext>
            </a:extLst>
          </p:cNvPr>
          <p:cNvSpPr txBox="1"/>
          <p:nvPr/>
        </p:nvSpPr>
        <p:spPr>
          <a:xfrm>
            <a:off x="460664" y="1435845"/>
            <a:ext cx="4767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C is a countable set, C = {a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3</a:t>
            </a:r>
            <a:r>
              <a:rPr lang="en-US" dirty="0"/>
              <a:t>,…}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625341-E298-4B96-A80B-158DE9053FE4}"/>
              </a:ext>
            </a:extLst>
          </p:cNvPr>
          <p:cNvSpPr txBox="1"/>
          <p:nvPr/>
        </p:nvSpPr>
        <p:spPr>
          <a:xfrm>
            <a:off x="498238" y="2976868"/>
            <a:ext cx="83102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at each point a</a:t>
            </a:r>
            <a:r>
              <a:rPr lang="en-US" baseline="-25000" dirty="0"/>
              <a:t>n</a:t>
            </a:r>
            <a:r>
              <a:rPr lang="en-US" dirty="0"/>
              <a:t> “glue” on an interval of length </a:t>
            </a:r>
            <a:r>
              <a:rPr lang="el-GR" dirty="0">
                <a:solidFill>
                  <a:srgbClr val="222222"/>
                </a:solidFill>
                <a:latin typeface="arial" panose="020B0604020202020204" pitchFamily="34" charset="0"/>
              </a:rPr>
              <a:t>ε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/n</a:t>
            </a:r>
            <a:r>
              <a:rPr lang="en-US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dirty="0"/>
              <a:t>which is </a:t>
            </a:r>
            <a:r>
              <a:rPr lang="el-GR" dirty="0">
                <a:solidFill>
                  <a:srgbClr val="222222"/>
                </a:solidFill>
                <a:latin typeface="arial" panose="020B0604020202020204" pitchFamily="34" charset="0"/>
              </a:rPr>
              <a:t>ε </a:t>
            </a:r>
            <a:r>
              <a:rPr lang="en-US" dirty="0"/>
              <a:t>&gt; 0 and </a:t>
            </a:r>
            <a:r>
              <a:rPr lang="el-GR" dirty="0">
                <a:solidFill>
                  <a:srgbClr val="222222"/>
                </a:solidFill>
                <a:latin typeface="arial" panose="020B0604020202020204" pitchFamily="34" charset="0"/>
              </a:rPr>
              <a:t>ε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/>
              <a:t>is an arbitrary real number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</a:p>
          <a:p>
            <a:r>
              <a:rPr lang="en-US" dirty="0"/>
              <a:t>That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/>
              <a:t> is something like that (a</a:t>
            </a:r>
            <a:r>
              <a:rPr lang="en-US" baseline="-25000" dirty="0"/>
              <a:t>n</a:t>
            </a:r>
            <a:r>
              <a:rPr lang="en-US" dirty="0"/>
              <a:t>-</a:t>
            </a:r>
            <a:r>
              <a:rPr lang="el-GR" dirty="0">
                <a:solidFill>
                  <a:srgbClr val="222222"/>
                </a:solidFill>
                <a:latin typeface="arial" panose="020B0604020202020204" pitchFamily="34" charset="0"/>
              </a:rPr>
              <a:t> ε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/2n</a:t>
            </a:r>
            <a:r>
              <a:rPr lang="en-US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r>
              <a:rPr lang="el-G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</a:t>
            </a:r>
            <a:r>
              <a:rPr lang="en-US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+</a:t>
            </a:r>
            <a:r>
              <a:rPr lang="el-GR" dirty="0">
                <a:solidFill>
                  <a:srgbClr val="222222"/>
                </a:solidFill>
                <a:latin typeface="arial" panose="020B0604020202020204" pitchFamily="34" charset="0"/>
              </a:rPr>
              <a:t>ε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/2n</a:t>
            </a:r>
            <a:r>
              <a:rPr lang="en-US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r>
              <a:rPr lang="en-US" dirty="0"/>
              <a:t>).  Call the result set S.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99F2A33-2599-4D7E-897A-16186A7C51EC}"/>
              </a:ext>
            </a:extLst>
          </p:cNvPr>
          <p:cNvCxnSpPr>
            <a:cxnSpLocks/>
          </p:cNvCxnSpPr>
          <p:nvPr/>
        </p:nvCxnSpPr>
        <p:spPr>
          <a:xfrm>
            <a:off x="706513" y="2432807"/>
            <a:ext cx="583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F0E1B8AC-EB27-40EE-BA6A-AEE4F01B0434}"/>
              </a:ext>
            </a:extLst>
          </p:cNvPr>
          <p:cNvSpPr/>
          <p:nvPr/>
        </p:nvSpPr>
        <p:spPr>
          <a:xfrm>
            <a:off x="1803635" y="2375384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C8A7529-DAF2-4112-AAC2-6A594C99DA16}"/>
              </a:ext>
            </a:extLst>
          </p:cNvPr>
          <p:cNvSpPr/>
          <p:nvPr/>
        </p:nvSpPr>
        <p:spPr>
          <a:xfrm>
            <a:off x="2634147" y="2375384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2A1EE6C-3108-41B3-8583-B50E12AD2996}"/>
              </a:ext>
            </a:extLst>
          </p:cNvPr>
          <p:cNvSpPr/>
          <p:nvPr/>
        </p:nvSpPr>
        <p:spPr>
          <a:xfrm>
            <a:off x="3489828" y="2375384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A62E02F-FD86-4475-861B-F1D0B6CD35C9}"/>
              </a:ext>
            </a:extLst>
          </p:cNvPr>
          <p:cNvSpPr/>
          <p:nvPr/>
        </p:nvSpPr>
        <p:spPr>
          <a:xfrm>
            <a:off x="4320340" y="2375384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23688AF-B82E-4543-BDEC-B48197C4B0D0}"/>
              </a:ext>
            </a:extLst>
          </p:cNvPr>
          <p:cNvSpPr txBox="1"/>
          <p:nvPr/>
        </p:nvSpPr>
        <p:spPr>
          <a:xfrm>
            <a:off x="1655036" y="2498638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1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29CE398-54DD-4276-827D-5B6CBEABBCE6}"/>
              </a:ext>
            </a:extLst>
          </p:cNvPr>
          <p:cNvSpPr/>
          <p:nvPr/>
        </p:nvSpPr>
        <p:spPr>
          <a:xfrm>
            <a:off x="5285057" y="2375384"/>
            <a:ext cx="100668" cy="1148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5FB165-FFD6-4AA1-B850-E3AD4AA7F26C}"/>
              </a:ext>
            </a:extLst>
          </p:cNvPr>
          <p:cNvSpPr txBox="1"/>
          <p:nvPr/>
        </p:nvSpPr>
        <p:spPr>
          <a:xfrm>
            <a:off x="2517317" y="2498638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2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4A7E632-1E97-4D11-BDBB-640114B041D9}"/>
              </a:ext>
            </a:extLst>
          </p:cNvPr>
          <p:cNvSpPr txBox="1"/>
          <p:nvPr/>
        </p:nvSpPr>
        <p:spPr>
          <a:xfrm>
            <a:off x="3368808" y="2490231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3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B89D3DA-C3AC-488B-A5FD-BCBC03A68B7F}"/>
              </a:ext>
            </a:extLst>
          </p:cNvPr>
          <p:cNvSpPr txBox="1"/>
          <p:nvPr/>
        </p:nvSpPr>
        <p:spPr>
          <a:xfrm>
            <a:off x="4231089" y="2490231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4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6F6FC6-9E7B-4AD2-9339-16670CD7716B}"/>
              </a:ext>
            </a:extLst>
          </p:cNvPr>
          <p:cNvSpPr txBox="1"/>
          <p:nvPr/>
        </p:nvSpPr>
        <p:spPr>
          <a:xfrm>
            <a:off x="5166978" y="2490231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5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1E4383E-2732-4D53-9A28-22FF4C44727A}"/>
              </a:ext>
            </a:extLst>
          </p:cNvPr>
          <p:cNvSpPr txBox="1"/>
          <p:nvPr/>
        </p:nvSpPr>
        <p:spPr>
          <a:xfrm>
            <a:off x="1503169" y="223275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2B776FA-52A5-47C9-A32F-11A9B9006D07}"/>
              </a:ext>
            </a:extLst>
          </p:cNvPr>
          <p:cNvSpPr txBox="1"/>
          <p:nvPr/>
        </p:nvSpPr>
        <p:spPr>
          <a:xfrm>
            <a:off x="1954690" y="2232752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FD52EB4-4ECB-48F1-9F10-893E74239CAD}"/>
              </a:ext>
            </a:extLst>
          </p:cNvPr>
          <p:cNvSpPr txBox="1"/>
          <p:nvPr/>
        </p:nvSpPr>
        <p:spPr>
          <a:xfrm>
            <a:off x="2333373" y="2232750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29A8666-CB97-4AC7-A3AD-AE52B2D8A188}"/>
              </a:ext>
            </a:extLst>
          </p:cNvPr>
          <p:cNvSpPr txBox="1"/>
          <p:nvPr/>
        </p:nvSpPr>
        <p:spPr>
          <a:xfrm>
            <a:off x="2784894" y="223275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4B29EB-C56B-4185-BC64-2C7FB00FFD34}"/>
              </a:ext>
            </a:extLst>
          </p:cNvPr>
          <p:cNvSpPr txBox="1"/>
          <p:nvPr/>
        </p:nvSpPr>
        <p:spPr>
          <a:xfrm>
            <a:off x="3193994" y="2232750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685E97E-3290-421A-84E0-91A3385594DA}"/>
              </a:ext>
            </a:extLst>
          </p:cNvPr>
          <p:cNvSpPr txBox="1"/>
          <p:nvPr/>
        </p:nvSpPr>
        <p:spPr>
          <a:xfrm>
            <a:off x="3645515" y="223275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041ABAD-68B1-4892-AF34-9AF8624E7C38}"/>
              </a:ext>
            </a:extLst>
          </p:cNvPr>
          <p:cNvSpPr txBox="1"/>
          <p:nvPr/>
        </p:nvSpPr>
        <p:spPr>
          <a:xfrm>
            <a:off x="4010099" y="2232749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8D28020-3C38-4C01-83AB-401DFEF3646A}"/>
              </a:ext>
            </a:extLst>
          </p:cNvPr>
          <p:cNvSpPr txBox="1"/>
          <p:nvPr/>
        </p:nvSpPr>
        <p:spPr>
          <a:xfrm>
            <a:off x="4461620" y="2232750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01CCDE8-3EEC-45E7-B6DC-BD579CF403A9}"/>
              </a:ext>
            </a:extLst>
          </p:cNvPr>
          <p:cNvSpPr txBox="1"/>
          <p:nvPr/>
        </p:nvSpPr>
        <p:spPr>
          <a:xfrm>
            <a:off x="4979777" y="223275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endParaRPr lang="en-US" baseline="-25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B5889A7-2F90-4AD8-9C9F-E49F2BE4F20A}"/>
              </a:ext>
            </a:extLst>
          </p:cNvPr>
          <p:cNvSpPr txBox="1"/>
          <p:nvPr/>
        </p:nvSpPr>
        <p:spPr>
          <a:xfrm>
            <a:off x="5431298" y="2232752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534EE5C-F53A-4691-BD0E-9E80418B901C}"/>
              </a:ext>
            </a:extLst>
          </p:cNvPr>
          <p:cNvSpPr txBox="1"/>
          <p:nvPr/>
        </p:nvSpPr>
        <p:spPr>
          <a:xfrm>
            <a:off x="999066" y="1975353"/>
            <a:ext cx="103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1 </a:t>
            </a:r>
            <a:r>
              <a:rPr lang="en-US" sz="1600" dirty="0"/>
              <a:t>-</a:t>
            </a:r>
            <a:r>
              <a:rPr lang="en-US" sz="1600" baseline="30000" dirty="0"/>
              <a:t> </a:t>
            </a:r>
            <a:r>
              <a:rPr lang="el-GR" sz="1600" dirty="0">
                <a:solidFill>
                  <a:srgbClr val="222222"/>
                </a:solidFill>
                <a:latin typeface="arial" panose="020B0604020202020204" pitchFamily="34" charset="0"/>
              </a:rPr>
              <a:t>ε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/2n</a:t>
            </a:r>
            <a:r>
              <a:rPr lang="en-US" sz="16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endParaRPr lang="en-US" sz="1600" baseline="-250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BE0A758-A02D-4CBA-ACF5-E76447433AF8}"/>
              </a:ext>
            </a:extLst>
          </p:cNvPr>
          <p:cNvSpPr txBox="1"/>
          <p:nvPr/>
        </p:nvSpPr>
        <p:spPr>
          <a:xfrm>
            <a:off x="6334495" y="2498638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0502BB6-BC16-4F84-A5AA-3EC463373CA0}"/>
                  </a:ext>
                </a:extLst>
              </p:cNvPr>
              <p:cNvSpPr txBox="1"/>
              <p:nvPr/>
            </p:nvSpPr>
            <p:spPr>
              <a:xfrm>
                <a:off x="552745" y="4317535"/>
                <a:ext cx="5053243" cy="432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pt-BR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</m:t>
                        </m:r>
                        <m:r>
                          <a:rPr lang="pt-B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/>
                  <a:t> =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1800" dirty="0"/>
                  <a:t> =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0502BB6-BC16-4F84-A5AA-3EC463373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45" y="4317535"/>
                <a:ext cx="5053243" cy="432106"/>
              </a:xfrm>
              <a:prstGeom prst="rect">
                <a:avLst/>
              </a:prstGeom>
              <a:blipFill>
                <a:blip r:embed="rId2"/>
                <a:stretch>
                  <a:fillRect l="-121" b="-2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81EB164-4C8E-4256-AE07-F8421A97BFF3}"/>
                  </a:ext>
                </a:extLst>
              </p:cNvPr>
              <p:cNvSpPr txBox="1"/>
              <p:nvPr/>
            </p:nvSpPr>
            <p:spPr>
              <a:xfrm>
                <a:off x="552743" y="4925884"/>
                <a:ext cx="1871538" cy="432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81EB164-4C8E-4256-AE07-F8421A97B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43" y="4925884"/>
                <a:ext cx="1871538" cy="432106"/>
              </a:xfrm>
              <a:prstGeom prst="rect">
                <a:avLst/>
              </a:prstGeom>
              <a:blipFill>
                <a:blip r:embed="rId3"/>
                <a:stretch>
                  <a:fillRect l="-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7C31363-74D4-4C12-83AA-EC5BE5816731}"/>
                  </a:ext>
                </a:extLst>
              </p:cNvPr>
              <p:cNvSpPr txBox="1"/>
              <p:nvPr/>
            </p:nvSpPr>
            <p:spPr>
              <a:xfrm>
                <a:off x="514170" y="5599267"/>
                <a:ext cx="2927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𝐴𝑠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→0,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→0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7C31363-74D4-4C12-83AA-EC5BE5816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70" y="5599267"/>
                <a:ext cx="2927789" cy="276999"/>
              </a:xfrm>
              <a:prstGeom prst="rect">
                <a:avLst/>
              </a:prstGeom>
              <a:blipFill>
                <a:blip r:embed="rId4"/>
                <a:stretch>
                  <a:fillRect l="-1247" r="-124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E36ADD53-C78F-4A54-AC7B-836FD418B7EB}"/>
              </a:ext>
            </a:extLst>
          </p:cNvPr>
          <p:cNvSpPr txBox="1"/>
          <p:nvPr/>
        </p:nvSpPr>
        <p:spPr>
          <a:xfrm>
            <a:off x="1982785" y="1944079"/>
            <a:ext cx="1403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2 </a:t>
            </a:r>
            <a:r>
              <a:rPr lang="en-US" sz="1600" dirty="0"/>
              <a:t>+</a:t>
            </a:r>
            <a:r>
              <a:rPr lang="en-US" sz="1600" baseline="30000" dirty="0"/>
              <a:t> </a:t>
            </a:r>
            <a:r>
              <a:rPr lang="el-GR" sz="1600" dirty="0">
                <a:solidFill>
                  <a:srgbClr val="222222"/>
                </a:solidFill>
                <a:latin typeface="arial" panose="020B0604020202020204" pitchFamily="34" charset="0"/>
              </a:rPr>
              <a:t>ε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/2n</a:t>
            </a:r>
            <a:r>
              <a:rPr lang="en-US" sz="16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02763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4" grpId="0" animBg="1"/>
      <p:bldP spid="16" grpId="0" animBg="1"/>
      <p:bldP spid="18" grpId="0" animBg="1"/>
      <p:bldP spid="20" grpId="0" animBg="1"/>
      <p:bldP spid="22" grpId="0"/>
      <p:bldP spid="25" grpId="0" animBg="1"/>
      <p:bldP spid="26" grpId="0"/>
      <p:bldP spid="27" grpId="0"/>
      <p:bldP spid="28" grpId="0"/>
      <p:bldP spid="29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6" grpId="0"/>
      <p:bldP spid="47" grpId="0"/>
      <p:bldP spid="49" grpId="0"/>
      <p:bldP spid="50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73366" y="1939636"/>
            <a:ext cx="8301181" cy="203048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Q : What is the probability of randomly selecting a rational number from the interval [0,1]?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A :  0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365" y="577278"/>
            <a:ext cx="8561579" cy="750455"/>
          </a:xfrm>
        </p:spPr>
        <p:txBody>
          <a:bodyPr/>
          <a:lstStyle/>
          <a:p>
            <a:pPr algn="l"/>
            <a:r>
              <a:rPr lang="en-US" altLang="ja-JP" sz="4000" baseline="300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1.6 Answer</a:t>
            </a:r>
            <a:endParaRPr lang="ja-JP" altLang="en-US" sz="4000" baseline="300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996284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鞍具">
  <a:themeElements>
    <a:clrScheme name="鞍具">
      <a:dk1>
        <a:srgbClr val="302C24"/>
      </a:dk1>
      <a:lt1>
        <a:sysClr val="window" lastClr="FFFFFF"/>
      </a:lt1>
      <a:dk2>
        <a:srgbClr val="AC6416"/>
      </a:dk2>
      <a:lt2>
        <a:srgbClr val="E8E4DB"/>
      </a:lt2>
      <a:accent1>
        <a:srgbClr val="C6B178"/>
      </a:accent1>
      <a:accent2>
        <a:srgbClr val="9C5B14"/>
      </a:accent2>
      <a:accent3>
        <a:srgbClr val="71B2BC"/>
      </a:accent3>
      <a:accent4>
        <a:srgbClr val="78AA5D"/>
      </a:accent4>
      <a:accent5>
        <a:srgbClr val="867099"/>
      </a:accent5>
      <a:accent6>
        <a:srgbClr val="4C6F75"/>
      </a:accent6>
      <a:hlink>
        <a:srgbClr val="F27B0E"/>
      </a:hlink>
      <a:folHlink>
        <a:srgbClr val="989268"/>
      </a:folHlink>
    </a:clrScheme>
    <a:fontScheme name="鞍具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鞍具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《未来媒体研究中心》演示文稿" id="{6B8DE8D3-8B22-4FC9-A3F1-EAD6D84B1F62}" vid="{6B843BC1-1CEC-4121-A743-824978534D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《未来媒体研究中心》演示文稿 moban 1</Template>
  <TotalTime>584</TotalTime>
  <Words>1397</Words>
  <Application>Microsoft Office PowerPoint</Application>
  <PresentationFormat>全屏显示(4:3)</PresentationFormat>
  <Paragraphs>109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Microsoft YaHei</vt:lpstr>
      <vt:lpstr>方正兰亭特黑_SC</vt:lpstr>
      <vt:lpstr>黑体</vt:lpstr>
      <vt:lpstr>Arial</vt:lpstr>
      <vt:lpstr>Book Antiqua</vt:lpstr>
      <vt:lpstr>Cambria Math</vt:lpstr>
      <vt:lpstr>Wingdings 2</vt:lpstr>
      <vt:lpstr>鞍具</vt:lpstr>
      <vt:lpstr>PowerPoint 演示文稿</vt:lpstr>
      <vt:lpstr>Contents</vt:lpstr>
      <vt:lpstr>1.Technical Details of Continuous Variables</vt:lpstr>
      <vt:lpstr>1.1 Measure</vt:lpstr>
      <vt:lpstr>1.2 Relationship between probability and measure </vt:lpstr>
      <vt:lpstr>1.3 Countable Set</vt:lpstr>
      <vt:lpstr>1.4 Rational number</vt:lpstr>
      <vt:lpstr>1.5 Measure of Countable Set</vt:lpstr>
      <vt:lpstr>1.6 Answer</vt:lpstr>
      <vt:lpstr>2.Information Theory</vt:lpstr>
      <vt:lpstr>2.1 Self-Information</vt:lpstr>
      <vt:lpstr>2.2 Shannon Entropy(Information Entropy)</vt:lpstr>
      <vt:lpstr>2.3 Practice-A</vt:lpstr>
      <vt:lpstr>2.3 Practice-B</vt:lpstr>
      <vt:lpstr>2.3 Kullback-Leibler (KL) divergence</vt:lpstr>
      <vt:lpstr>2.4 Cross-Entropy</vt:lpstr>
      <vt:lpstr>3.1 The Challenge Of Unstructured Models </vt:lpstr>
      <vt:lpstr>3.2 Structured Probabilistic Models </vt:lpstr>
      <vt:lpstr>3.3 Directed Models</vt:lpstr>
      <vt:lpstr>3.2 Directed Models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SHUI Xiao Qin (Shirley)</dc:creator>
  <cp:lastModifiedBy>许 勤昆</cp:lastModifiedBy>
  <cp:revision>201</cp:revision>
  <dcterms:created xsi:type="dcterms:W3CDTF">2017-03-27T10:33:48Z</dcterms:created>
  <dcterms:modified xsi:type="dcterms:W3CDTF">2020-11-01T07:28:14Z</dcterms:modified>
</cp:coreProperties>
</file>