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3" r:id="rId8"/>
    <p:sldId id="266" r:id="rId9"/>
    <p:sldId id="280" r:id="rId10"/>
    <p:sldId id="27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6" r:id="rId20"/>
    <p:sldId id="278" r:id="rId21"/>
    <p:sldId id="258" r:id="rId22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5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2.Information Theory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691979"/>
            <a:ext cx="8785179" cy="189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DD1BF1B9-B390-A64E-B8BE-BBB60898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64" y="1939635"/>
            <a:ext cx="8334970" cy="322638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Information theory studies the quantification, storage, and communication of information.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It was originally proposed by Claude Shannon in 1948 to find fundamental limits on signal processing and communication operations such as data compression, in a landmark paper titled "A Mathematical Theory of Communication".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Abstractly, information can be thought of as the resolution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6351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2.1 Self-Information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267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Axioms: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An event with probability 100% is perfectly unsurprising and yields no information.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The less probable an event is, the more surprising it is and the more information it yields.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If two independent events are measured separately, the total amount of information is the sum of the self-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informations</a:t>
            </a:r>
            <a:r>
              <a:rPr kumimoji="1" lang="en-US" altLang="zh-CN" sz="1800" dirty="0">
                <a:solidFill>
                  <a:schemeClr val="tx1"/>
                </a:solidFill>
              </a:rPr>
              <a:t> of the individual events.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42DF0A3D-6AB6-4BF1-97E2-E4E9DB86D39C}"/>
              </a:ext>
            </a:extLst>
          </p:cNvPr>
          <p:cNvSpPr txBox="1">
            <a:spLocks/>
          </p:cNvSpPr>
          <p:nvPr/>
        </p:nvSpPr>
        <p:spPr>
          <a:xfrm>
            <a:off x="207819" y="4152227"/>
            <a:ext cx="8827124" cy="230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Broadly given an event x with probability P(x), the information content is defined as follows:</a:t>
            </a:r>
          </a:p>
          <a:p>
            <a:pPr marL="914400">
              <a:buNone/>
            </a:pPr>
            <a:r>
              <a:rPr kumimoji="1" lang="en-US" altLang="zh-CN" b="1" dirty="0">
                <a:solidFill>
                  <a:schemeClr val="tx1"/>
                </a:solidFill>
              </a:rPr>
              <a:t>I(x) = -</a:t>
            </a:r>
            <a:r>
              <a:rPr kumimoji="1" lang="en-US" altLang="zh-CN" b="1" dirty="0" err="1">
                <a:solidFill>
                  <a:schemeClr val="tx1"/>
                </a:solidFill>
              </a:rPr>
              <a:t>log</a:t>
            </a:r>
            <a:r>
              <a:rPr kumimoji="1" lang="en-US" altLang="zh-CN" b="1" baseline="-25000" dirty="0" err="1">
                <a:solidFill>
                  <a:schemeClr val="tx1"/>
                </a:solidFill>
              </a:rPr>
              <a:t>b</a:t>
            </a:r>
            <a:r>
              <a:rPr kumimoji="1" lang="en-US" altLang="zh-CN" b="1" dirty="0" err="1">
                <a:solidFill>
                  <a:schemeClr val="tx1"/>
                </a:solidFill>
              </a:rPr>
              <a:t>P</a:t>
            </a:r>
            <a:r>
              <a:rPr kumimoji="1" lang="en-US" altLang="zh-CN" b="1" dirty="0">
                <a:solidFill>
                  <a:schemeClr val="tx1"/>
                </a:solidFill>
              </a:rPr>
              <a:t>(x)</a:t>
            </a:r>
          </a:p>
          <a:p>
            <a:pPr marL="91440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When b=2, units called </a:t>
            </a:r>
            <a:r>
              <a:rPr kumimoji="1" lang="en-US" altLang="zh-CN" b="1" dirty="0">
                <a:solidFill>
                  <a:schemeClr val="tx1"/>
                </a:solidFill>
              </a:rPr>
              <a:t>bits</a:t>
            </a:r>
            <a:r>
              <a:rPr kumimoji="1" lang="en-US" altLang="zh-CN" dirty="0">
                <a:solidFill>
                  <a:schemeClr val="tx1"/>
                </a:solidFill>
              </a:rPr>
              <a:t> or </a:t>
            </a:r>
            <a:r>
              <a:rPr kumimoji="1" lang="en-US" altLang="zh-CN" dirty="0" err="1">
                <a:solidFill>
                  <a:schemeClr val="tx1"/>
                </a:solidFill>
              </a:rPr>
              <a:t>shannons</a:t>
            </a:r>
            <a:r>
              <a:rPr kumimoji="1" lang="en-US" altLang="zh-CN" dirty="0">
                <a:solidFill>
                  <a:schemeClr val="tx1"/>
                </a:solidFill>
              </a:rPr>
              <a:t>; b = e, units called </a:t>
            </a:r>
            <a:r>
              <a:rPr kumimoji="1" lang="en-US" altLang="zh-CN" dirty="0" err="1">
                <a:solidFill>
                  <a:schemeClr val="tx1"/>
                </a:solidFill>
              </a:rPr>
              <a:t>nats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4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2.2 Shannon Entropy(Information Entropy)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118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In information theory, the entropy of a random variable is the average level of "information", "surprise", or "uncertainty" inherent in the variable's possible outcomes.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18" y="2864681"/>
                <a:ext cx="9011682" cy="24934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Self-information deals only with a single outcome. We can quantify the amount of uncertainty in an entire probability distribution using the Shannon entropy: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where 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i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is the possible outcome of a random variable X and b is the base.</a:t>
                </a:r>
              </a:p>
              <a:p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8" y="2864681"/>
                <a:ext cx="9011682" cy="2493443"/>
              </a:xfrm>
              <a:prstGeom prst="rect">
                <a:avLst/>
              </a:prstGeom>
              <a:blipFill>
                <a:blip r:embed="rId2"/>
                <a:stretch>
                  <a:fillRect l="-282" t="-2538" r="-1549" b="-20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Practice-A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8"/>
            <a:ext cx="8827124" cy="113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Consider the example of a coin toss. The probability of heads is the same as the probability of tails, which is </a:t>
            </a:r>
            <a:r>
              <a:rPr kumimoji="1" lang="en-US" altLang="zh-CN" dirty="0">
                <a:solidFill>
                  <a:srgbClr val="FF0000"/>
                </a:solidFill>
              </a:rPr>
              <a:t>1/2</a:t>
            </a:r>
            <a:r>
              <a:rPr kumimoji="1" lang="en-US" altLang="zh-CN" dirty="0">
                <a:solidFill>
                  <a:schemeClr val="tx1"/>
                </a:solidFill>
              </a:rPr>
              <a:t>. Calculate the entropy of the coin toss.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Let X represents the coin faces, which X=1 means the head of the coin faces up and X=0 means the tail of the coin faces up. 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We obtain that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P(X=0) = 1/2; P(X=1)=1/2</a:t>
                </a:r>
              </a:p>
              <a:p>
                <a:pPr marL="54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40000" indent="0">
                  <a:buNone/>
                </a:pPr>
                <a:r>
                  <a:rPr kumimoji="1" lang="en-US" altLang="zh-CN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func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  <a:blipFill>
                <a:blip r:embed="rId2"/>
                <a:stretch>
                  <a:fillRect l="-287" t="-1992" b="-7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Practice-B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122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What if the probability of heads is not same as the probability of tails?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Such as P(X=0) = 1/4 , and P(X=1)=3/4.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76" y="2934553"/>
                <a:ext cx="8827124" cy="1510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≈0.811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6" y="2934553"/>
                <a:ext cx="8827124" cy="1510125"/>
              </a:xfrm>
              <a:prstGeom prst="rect">
                <a:avLst/>
              </a:prstGeom>
              <a:blipFill>
                <a:blip r:embed="rId2"/>
                <a:stretch>
                  <a:fillRect t="-3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ECE7C6E-039D-8C4D-8411-2777E987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30" y="1381587"/>
            <a:ext cx="6458675" cy="48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</a:t>
            </a:r>
            <a:r>
              <a:rPr lang="en-US" altLang="ja-JP" sz="4000" baseline="30000" dirty="0" err="1">
                <a:solidFill>
                  <a:schemeClr val="bg1"/>
                </a:solidFill>
                <a:latin typeface="黑体"/>
                <a:ea typeface="黑体"/>
                <a:cs typeface="黑体"/>
              </a:rPr>
              <a:t>Kullback-Leibler</a:t>
            </a:r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(KL) divergence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450358"/>
            <a:ext cx="8827124" cy="148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If we have two separate probability distributions P (X) and Q(X) over the same random variable X, we can measure how different these two distributions are using the </a:t>
            </a:r>
            <a:r>
              <a:rPr kumimoji="1" lang="en-US" altLang="zh-CN" dirty="0" err="1">
                <a:solidFill>
                  <a:schemeClr val="tx1"/>
                </a:solidFill>
              </a:rPr>
              <a:t>Kullback-Leibler</a:t>
            </a:r>
            <a:r>
              <a:rPr kumimoji="1" lang="en-US" altLang="zh-CN" dirty="0">
                <a:solidFill>
                  <a:schemeClr val="tx1"/>
                </a:solidFill>
              </a:rPr>
              <a:t> (KL) divergence (also called relative entropy).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In a word, K-L divergence measures the information loss.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  <a:blipFill>
                <a:blip r:embed="rId3"/>
                <a:stretch>
                  <a:fillRect l="-207" t="-2155" b="-30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  <a:blipFill>
                <a:blip r:embed="rId4"/>
                <a:stretch>
                  <a:fillRect t="-44872" b="-371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2.4 Cross-Entropy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  <a:blipFill>
                <a:blip r:embed="rId2"/>
                <a:stretch>
                  <a:fillRect t="-20833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10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3.1 The Challenge Of Unstructured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158438" y="1510020"/>
            <a:ext cx="8827124" cy="1777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goal of deep learning is to predict the input by training a probability model.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However, Modeling a rich distribution over thousands or millions of random variables is a challenging task, both computationally and statistically. 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925D3EC-BFF3-E644-B8E4-883417F38748}"/>
              </a:ext>
            </a:extLst>
          </p:cNvPr>
          <p:cNvSpPr txBox="1">
            <a:spLocks/>
          </p:cNvSpPr>
          <p:nvPr/>
        </p:nvSpPr>
        <p:spPr>
          <a:xfrm>
            <a:off x="158438" y="3570314"/>
            <a:ext cx="8827124" cy="2622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a small, 32 × 32 pixel color (RGB) image, there are 2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3072</a:t>
            </a:r>
            <a:r>
              <a:rPr kumimoji="1" lang="en-US" altLang="zh-CN" dirty="0">
                <a:solidFill>
                  <a:schemeClr val="tx1"/>
                </a:solidFill>
              </a:rPr>
              <a:t> possible binary images of this form. This number is over 10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800</a:t>
            </a:r>
            <a:r>
              <a:rPr kumimoji="1" lang="en-US" altLang="zh-CN" dirty="0">
                <a:solidFill>
                  <a:schemeClr val="tx1"/>
                </a:solidFill>
              </a:rPr>
              <a:t> times larger than the estimated number of atoms in the universe.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In general, if we wish to model a distribution over a random vector x containing n discrete variables capable of taking on k values each, then the naive approach of representing P(x) by storing a lookup table with one probability value per possible outcome requires </a:t>
            </a:r>
            <a:r>
              <a:rPr kumimoji="1" lang="en-US" altLang="zh-CN" dirty="0" err="1">
                <a:solidFill>
                  <a:schemeClr val="tx1"/>
                </a:solidFill>
              </a:rPr>
              <a:t>k</a:t>
            </a:r>
            <a:r>
              <a:rPr kumimoji="1" lang="en-US" altLang="zh-CN" baseline="30000" dirty="0" err="1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 parameters!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Structured Probabilistic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0" y="1459684"/>
            <a:ext cx="8827124" cy="228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problem with the table-based approach is that we are explicitly modeling every possible kind of interaction between every possible subset of variables.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probability distributions we encounter in real tasks are much simpler than this.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Usually, most variables influence each other only indirectly.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3779069"/>
            <a:ext cx="8827124" cy="935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example, consider modeling the finishing times of a team in a relay race. Suppose the team consists of three runners, Alice, Bob, and Carol.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4F5BFE-3D31-403C-87D0-BB863826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27" y="4714613"/>
            <a:ext cx="3771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3.3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F5A3F-4970-4CDF-B26E-D8509533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4" y="1541393"/>
            <a:ext cx="3771900" cy="1152525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2938936"/>
            <a:ext cx="8827124" cy="14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﻿In general,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depends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.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depends 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but only indirectly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)=P(t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 =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) 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/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N" dirty="0"/>
                  <a:t>P(X)=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blipFill>
                <a:blip r:embed="rId3"/>
                <a:stretch>
                  <a:fillRect l="-5607" t="-142857" r="-3738" b="-210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4">
            <a:extLst>
              <a:ext uri="{FF2B5EF4-FFF2-40B4-BE49-F238E27FC236}">
                <a16:creationId xmlns:a16="http://schemas.microsoft.com/office/drawing/2014/main" id="{77BC23F3-449D-E748-9A79-6F4FCF306360}"/>
              </a:ext>
            </a:extLst>
          </p:cNvPr>
          <p:cNvSpPr txBox="1">
            <a:spLocks/>
          </p:cNvSpPr>
          <p:nvPr/>
        </p:nvSpPr>
        <p:spPr>
          <a:xfrm>
            <a:off x="0" y="4446794"/>
            <a:ext cx="8827124" cy="88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﻿In general, ﻿gives the parents of x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</a:rPr>
              <a:t> in G. The probability distribution over x is given by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D6B1A-8F43-9C4E-9E45-6ED7A25FCB25}"/>
              </a:ext>
            </a:extLst>
          </p:cNvPr>
          <p:cNvSpPr txBox="1"/>
          <p:nvPr/>
        </p:nvSpPr>
        <p:spPr>
          <a:xfrm>
            <a:off x="2199190" y="61461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32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Contents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1.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Technical Details of Continuous Variables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2.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Information Theory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3.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Structured Probabilistic Models 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6E395B08-F9F6-0F4D-8B7A-81330B9CD88F}"/>
              </a:ext>
            </a:extLst>
          </p:cNvPr>
          <p:cNvSpPr txBox="1">
            <a:spLocks/>
          </p:cNvSpPr>
          <p:nvPr/>
        </p:nvSpPr>
        <p:spPr>
          <a:xfrm>
            <a:off x="158438" y="1644500"/>
            <a:ext cx="8827124" cy="4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Does this model work?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2AB466B-8443-5744-887B-73F3C7870397}"/>
              </a:ext>
            </a:extLst>
          </p:cNvPr>
          <p:cNvSpPr txBox="1">
            <a:spLocks/>
          </p:cNvSpPr>
          <p:nvPr/>
        </p:nvSpPr>
        <p:spPr>
          <a:xfrm>
            <a:off x="158438" y="2473037"/>
            <a:ext cx="8827124" cy="3152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﻿Suppose we represented time by discretizing time ranging from minute 0 to minute 10 into 6 second chunks. ﻿This would make t0, t1, and t2 each be discrete variables with 100 possible values. 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Unstructured model: ﻿ 999,999 values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Structured model: ﻿ ﻿19,899 values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Since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 values, ﻿t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given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9900 values, ﻿and so does the table defining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and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103006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</a:t>
            </a:r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Technical Details of Continuous Variables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1409" y="1481560"/>
            <a:ext cx="8301181" cy="194744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 mathematical analysis, a measure on a </a:t>
            </a:r>
            <a:r>
              <a:rPr kumimoji="1" lang="en-US" altLang="zh-CN" b="1" dirty="0">
                <a:solidFill>
                  <a:schemeClr val="tx1"/>
                </a:solidFill>
              </a:rPr>
              <a:t>set</a:t>
            </a:r>
            <a:r>
              <a:rPr kumimoji="1" lang="en-US" altLang="zh-CN" dirty="0">
                <a:solidFill>
                  <a:schemeClr val="tx1"/>
                </a:solidFill>
              </a:rPr>
              <a:t> is a systematic way to assign a number to each suitable </a:t>
            </a:r>
            <a:r>
              <a:rPr kumimoji="1" lang="en-US" altLang="zh-CN" b="1" dirty="0">
                <a:solidFill>
                  <a:schemeClr val="tx1"/>
                </a:solidFill>
              </a:rPr>
              <a:t>subset</a:t>
            </a:r>
            <a:r>
              <a:rPr kumimoji="1" lang="en-US" altLang="zh-CN" dirty="0">
                <a:solidFill>
                  <a:schemeClr val="tx1"/>
                </a:solidFill>
              </a:rPr>
              <a:t> of that set, intuitively interpreted as its size.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In this sense, a measure is a generalization of the concepts of length, area, and volume.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2264" y="539176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1.1 Measure</a:t>
            </a:r>
            <a:endParaRPr lang="ja-JP" altLang="en-US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3197BC0E-E748-0B49-B09F-375D4FBABE41}"/>
              </a:ext>
            </a:extLst>
          </p:cNvPr>
          <p:cNvSpPr txBox="1">
            <a:spLocks/>
          </p:cNvSpPr>
          <p:nvPr/>
        </p:nvSpPr>
        <p:spPr>
          <a:xfrm>
            <a:off x="421409" y="3620929"/>
            <a:ext cx="8301181" cy="269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 particularly important example is the Lebesgue measure on a Euclidean space, which assigns the conventional length, area, and volume of Euclidean geometry to suitable subsets of the n-dimensional Euclidean space R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For instance, the Lebesgue measure of the interval [0, 1] in the real numbers is its length in the everyday sense of the word, specifically, 1.</a:t>
            </a:r>
          </a:p>
        </p:txBody>
      </p:sp>
    </p:spTree>
    <p:extLst>
      <p:ext uri="{BB962C8B-B14F-4D97-AF65-F5344CB8AC3E}">
        <p14:creationId xmlns:p14="http://schemas.microsoft.com/office/powerpoint/2010/main" val="8802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582668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1.2 Relationship between probability and measure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143D8-8BBD-43C0-8506-86607F84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771650"/>
            <a:ext cx="6677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1.3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BE56EE-A16F-4568-A53E-33FF555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09" y="1799935"/>
            <a:ext cx="8301181" cy="27974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set is countable if it is finite, or if it is infinite but you can give a map that matches up all of the natural numbers with all of the elements of this set.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That is, you can choose some element of your set to be 1st, and then some other element to be 2nd, etc., and eventually list everything in this fashion.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8E6A7C0-564A-4C1E-8C8D-BDA72B4ACD56}"/>
              </a:ext>
            </a:extLst>
          </p:cNvPr>
          <p:cNvSpPr txBox="1"/>
          <p:nvPr/>
        </p:nvSpPr>
        <p:spPr>
          <a:xfrm>
            <a:off x="460664" y="1588046"/>
            <a:ext cx="8381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mathematics, a rational number is a number that can be expressed as the quotient or fraction p/q of two integers, a numerator p and a non-zero denominator q.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1.4 Rational number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04E3F8-1591-4FC7-8499-5D349D826495}"/>
              </a:ext>
            </a:extLst>
          </p:cNvPr>
          <p:cNvSpPr txBox="1"/>
          <p:nvPr/>
        </p:nvSpPr>
        <p:spPr>
          <a:xfrm>
            <a:off x="460664" y="2902124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list all the rational numbers?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FE15DE2-D665-AB40-A3BE-30E29C053131}"/>
              </a:ext>
            </a:extLst>
          </p:cNvPr>
          <p:cNvSpPr txBox="1"/>
          <p:nvPr/>
        </p:nvSpPr>
        <p:spPr>
          <a:xfrm>
            <a:off x="460664" y="4998781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rational numbers listed?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DF38EB15-681F-5B4A-A9CE-C1966D0983BD}"/>
              </a:ext>
            </a:extLst>
          </p:cNvPr>
          <p:cNvSpPr txBox="1"/>
          <p:nvPr/>
        </p:nvSpPr>
        <p:spPr>
          <a:xfrm>
            <a:off x="460664" y="3702109"/>
            <a:ext cx="54737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en-US" dirty="0"/>
              <a:t>Consider p + q = 2, 3, 4 …</a:t>
            </a:r>
          </a:p>
          <a:p>
            <a:pPr>
              <a:spcBef>
                <a:spcPts val="2000"/>
              </a:spcBef>
            </a:pPr>
            <a:r>
              <a:rPr lang="en-US" dirty="0"/>
              <a:t>[1/1], [2/1, 1/2], [2/2, 3/1, 1/3], … </a:t>
            </a:r>
          </a:p>
        </p:txBody>
      </p:sp>
    </p:spTree>
    <p:extLst>
      <p:ext uri="{BB962C8B-B14F-4D97-AF65-F5344CB8AC3E}">
        <p14:creationId xmlns:p14="http://schemas.microsoft.com/office/powerpoint/2010/main" val="1536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1.5 Measure of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A87FC-FF09-47F4-B560-815A0AB72BFA}"/>
              </a:ext>
            </a:extLst>
          </p:cNvPr>
          <p:cNvSpPr txBox="1"/>
          <p:nvPr/>
        </p:nvSpPr>
        <p:spPr>
          <a:xfrm>
            <a:off x="460664" y="1435845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is a countable set, C 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,…}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341-E298-4B96-A80B-158DE9053FE4}"/>
              </a:ext>
            </a:extLst>
          </p:cNvPr>
          <p:cNvSpPr txBox="1"/>
          <p:nvPr/>
        </p:nvSpPr>
        <p:spPr>
          <a:xfrm>
            <a:off x="498238" y="2976866"/>
            <a:ext cx="8310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at each point a</a:t>
            </a:r>
            <a:r>
              <a:rPr lang="en-US" baseline="-25000" dirty="0"/>
              <a:t>n</a:t>
            </a:r>
            <a:r>
              <a:rPr lang="en-US" dirty="0"/>
              <a:t> “glue” on an interval of length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/>
              <a:t>which is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 </a:t>
            </a:r>
            <a:r>
              <a:rPr lang="en-US" dirty="0"/>
              <a:t>&gt; 0 and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is an arbitrary real number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dirty="0"/>
              <a:t>That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 is something like that (a</a:t>
            </a:r>
            <a:r>
              <a:rPr lang="en-US" baseline="-25000" dirty="0"/>
              <a:t>n</a:t>
            </a:r>
            <a:r>
              <a:rPr lang="en-US" dirty="0"/>
              <a:t>-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dirty="0"/>
              <a:t>).  Call the result set S.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9F2A33-2599-4D7E-897A-16186A7C51EC}"/>
              </a:ext>
            </a:extLst>
          </p:cNvPr>
          <p:cNvCxnSpPr>
            <a:cxnSpLocks/>
          </p:cNvCxnSpPr>
          <p:nvPr/>
        </p:nvCxnSpPr>
        <p:spPr>
          <a:xfrm>
            <a:off x="706513" y="2432807"/>
            <a:ext cx="583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0E1B8AC-EB27-40EE-BA6A-AEE4F01B0434}"/>
              </a:ext>
            </a:extLst>
          </p:cNvPr>
          <p:cNvSpPr/>
          <p:nvPr/>
        </p:nvSpPr>
        <p:spPr>
          <a:xfrm>
            <a:off x="1803635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8A7529-DAF2-4112-AAC2-6A594C99DA16}"/>
              </a:ext>
            </a:extLst>
          </p:cNvPr>
          <p:cNvSpPr/>
          <p:nvPr/>
        </p:nvSpPr>
        <p:spPr>
          <a:xfrm>
            <a:off x="263414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A1EE6C-3108-41B3-8583-B50E12AD2996}"/>
              </a:ext>
            </a:extLst>
          </p:cNvPr>
          <p:cNvSpPr/>
          <p:nvPr/>
        </p:nvSpPr>
        <p:spPr>
          <a:xfrm>
            <a:off x="3489828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A62E02F-FD86-4475-861B-F1D0B6CD35C9}"/>
              </a:ext>
            </a:extLst>
          </p:cNvPr>
          <p:cNvSpPr/>
          <p:nvPr/>
        </p:nvSpPr>
        <p:spPr>
          <a:xfrm>
            <a:off x="4320340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688AF-B82E-4543-BDEC-B48197C4B0D0}"/>
              </a:ext>
            </a:extLst>
          </p:cNvPr>
          <p:cNvSpPr txBox="1"/>
          <p:nvPr/>
        </p:nvSpPr>
        <p:spPr>
          <a:xfrm>
            <a:off x="1655036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9CE398-54DD-4276-827D-5B6CBEABBCE6}"/>
              </a:ext>
            </a:extLst>
          </p:cNvPr>
          <p:cNvSpPr/>
          <p:nvPr/>
        </p:nvSpPr>
        <p:spPr>
          <a:xfrm>
            <a:off x="528505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5FB165-FFD6-4AA1-B850-E3AD4AA7F26C}"/>
              </a:ext>
            </a:extLst>
          </p:cNvPr>
          <p:cNvSpPr txBox="1"/>
          <p:nvPr/>
        </p:nvSpPr>
        <p:spPr>
          <a:xfrm>
            <a:off x="2517317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4A7E632-1E97-4D11-BDBB-640114B041D9}"/>
              </a:ext>
            </a:extLst>
          </p:cNvPr>
          <p:cNvSpPr txBox="1"/>
          <p:nvPr/>
        </p:nvSpPr>
        <p:spPr>
          <a:xfrm>
            <a:off x="336880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9D3DA-C3AC-488B-A5FD-BCBC03A68B7F}"/>
              </a:ext>
            </a:extLst>
          </p:cNvPr>
          <p:cNvSpPr txBox="1"/>
          <p:nvPr/>
        </p:nvSpPr>
        <p:spPr>
          <a:xfrm>
            <a:off x="4231089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F6FC6-9E7B-4AD2-9339-16670CD7716B}"/>
              </a:ext>
            </a:extLst>
          </p:cNvPr>
          <p:cNvSpPr txBox="1"/>
          <p:nvPr/>
        </p:nvSpPr>
        <p:spPr>
          <a:xfrm>
            <a:off x="516697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E4383E-2732-4D53-9A28-22FF4C44727A}"/>
              </a:ext>
            </a:extLst>
          </p:cNvPr>
          <p:cNvSpPr txBox="1"/>
          <p:nvPr/>
        </p:nvSpPr>
        <p:spPr>
          <a:xfrm>
            <a:off x="1503169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B776FA-52A5-47C9-A32F-11A9B9006D07}"/>
              </a:ext>
            </a:extLst>
          </p:cNvPr>
          <p:cNvSpPr txBox="1"/>
          <p:nvPr/>
        </p:nvSpPr>
        <p:spPr>
          <a:xfrm>
            <a:off x="1954690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D52EB4-4ECB-48F1-9F10-893E74239CAD}"/>
              </a:ext>
            </a:extLst>
          </p:cNvPr>
          <p:cNvSpPr txBox="1"/>
          <p:nvPr/>
        </p:nvSpPr>
        <p:spPr>
          <a:xfrm>
            <a:off x="2333373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29A8666-CB97-4AC7-A3AD-AE52B2D8A188}"/>
              </a:ext>
            </a:extLst>
          </p:cNvPr>
          <p:cNvSpPr txBox="1"/>
          <p:nvPr/>
        </p:nvSpPr>
        <p:spPr>
          <a:xfrm>
            <a:off x="2784894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4B29EB-C56B-4185-BC64-2C7FB00FFD34}"/>
              </a:ext>
            </a:extLst>
          </p:cNvPr>
          <p:cNvSpPr txBox="1"/>
          <p:nvPr/>
        </p:nvSpPr>
        <p:spPr>
          <a:xfrm>
            <a:off x="3193994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85E97E-3290-421A-84E0-91A3385594DA}"/>
              </a:ext>
            </a:extLst>
          </p:cNvPr>
          <p:cNvSpPr txBox="1"/>
          <p:nvPr/>
        </p:nvSpPr>
        <p:spPr>
          <a:xfrm>
            <a:off x="3645515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41ABAD-68B1-4892-AF34-9AF8624E7C38}"/>
              </a:ext>
            </a:extLst>
          </p:cNvPr>
          <p:cNvSpPr txBox="1"/>
          <p:nvPr/>
        </p:nvSpPr>
        <p:spPr>
          <a:xfrm>
            <a:off x="4010099" y="2232749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28020-3C38-4C01-83AB-401DFEF3646A}"/>
              </a:ext>
            </a:extLst>
          </p:cNvPr>
          <p:cNvSpPr txBox="1"/>
          <p:nvPr/>
        </p:nvSpPr>
        <p:spPr>
          <a:xfrm>
            <a:off x="4461620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1CCDE8-3EEC-45E7-B6DC-BD579CF403A9}"/>
              </a:ext>
            </a:extLst>
          </p:cNvPr>
          <p:cNvSpPr txBox="1"/>
          <p:nvPr/>
        </p:nvSpPr>
        <p:spPr>
          <a:xfrm>
            <a:off x="4979777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5889A7-2F90-4AD8-9C9F-E49F2BE4F20A}"/>
              </a:ext>
            </a:extLst>
          </p:cNvPr>
          <p:cNvSpPr txBox="1"/>
          <p:nvPr/>
        </p:nvSpPr>
        <p:spPr>
          <a:xfrm>
            <a:off x="5431298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34EE5C-F53A-4691-BD0E-9E80418B901C}"/>
              </a:ext>
            </a:extLst>
          </p:cNvPr>
          <p:cNvSpPr txBox="1"/>
          <p:nvPr/>
        </p:nvSpPr>
        <p:spPr>
          <a:xfrm>
            <a:off x="999064" y="1975353"/>
            <a:ext cx="10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 </a:t>
            </a:r>
            <a:r>
              <a:rPr lang="en-US" sz="1600" dirty="0"/>
              <a:t>-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E0A758-A02D-4CBA-ACF5-E76447433AF8}"/>
              </a:ext>
            </a:extLst>
          </p:cNvPr>
          <p:cNvSpPr txBox="1"/>
          <p:nvPr/>
        </p:nvSpPr>
        <p:spPr>
          <a:xfrm>
            <a:off x="6334495" y="249863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/>
              <p:nvPr/>
            </p:nvSpPr>
            <p:spPr>
              <a:xfrm>
                <a:off x="552743" y="4317535"/>
                <a:ext cx="5053243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317535"/>
                <a:ext cx="5053243" cy="432106"/>
              </a:xfrm>
              <a:prstGeom prst="rect">
                <a:avLst/>
              </a:prstGeom>
              <a:blipFill>
                <a:blip r:embed="rId2"/>
                <a:stretch>
                  <a:fillRect l="-1504" t="-80000" b="-14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/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blipFill>
                <a:blip r:embed="rId3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/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blipFill>
                <a:blip r:embed="rId4"/>
                <a:stretch>
                  <a:fillRect l="-1247" r="-124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36ADD53-C78F-4A54-AC7B-836FD418B7EB}"/>
              </a:ext>
            </a:extLst>
          </p:cNvPr>
          <p:cNvSpPr txBox="1"/>
          <p:nvPr/>
        </p:nvSpPr>
        <p:spPr>
          <a:xfrm>
            <a:off x="1982783" y="1944079"/>
            <a:ext cx="140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 </a:t>
            </a:r>
            <a:r>
              <a:rPr lang="en-US" sz="1600" dirty="0"/>
              <a:t>+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0276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 animBg="1"/>
      <p:bldP spid="16" grpId="0" animBg="1"/>
      <p:bldP spid="18" grpId="0" animBg="1"/>
      <p:bldP spid="20" grpId="0" animBg="1"/>
      <p:bldP spid="22" grpId="0"/>
      <p:bldP spid="25" grpId="0" animBg="1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6" grpId="0"/>
      <p:bldP spid="47" grpId="0"/>
      <p:bldP spid="49" grpId="0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203048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 :  0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1.6 Answer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9628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542</TotalTime>
  <Words>1412</Words>
  <Application>Microsoft Macintosh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YaHei</vt:lpstr>
      <vt:lpstr>黑体</vt:lpstr>
      <vt:lpstr>方正兰亭特黑_SC</vt:lpstr>
      <vt:lpstr>Arial</vt:lpstr>
      <vt:lpstr>Book Antiqua</vt:lpstr>
      <vt:lpstr>Cambria Math</vt:lpstr>
      <vt:lpstr>Wingdings 2</vt:lpstr>
      <vt:lpstr>鞍具</vt:lpstr>
      <vt:lpstr>PowerPoint Presentation</vt:lpstr>
      <vt:lpstr>Contents</vt:lpstr>
      <vt:lpstr>1.Technical Details of Continuous Variables</vt:lpstr>
      <vt:lpstr>1.1 Measure</vt:lpstr>
      <vt:lpstr>1.2 Relationship between probability and measure </vt:lpstr>
      <vt:lpstr>1.3 Countable Set</vt:lpstr>
      <vt:lpstr>1.4 Rational number</vt:lpstr>
      <vt:lpstr>1.5 Measure of Countable Set</vt:lpstr>
      <vt:lpstr>1.6 Answer</vt:lpstr>
      <vt:lpstr>2.Information Theory</vt:lpstr>
      <vt:lpstr>2.1 Self-Information</vt:lpstr>
      <vt:lpstr>2.2 Shannon Entropy(Information Entropy)</vt:lpstr>
      <vt:lpstr>2.3 Practice-A</vt:lpstr>
      <vt:lpstr>2.3 Practice-B</vt:lpstr>
      <vt:lpstr>2.3 Kullback-Leibler (KL) divergence</vt:lpstr>
      <vt:lpstr>2.4 Cross-Entropy</vt:lpstr>
      <vt:lpstr>3.1 The Challenge Of Unstructured Models </vt:lpstr>
      <vt:lpstr>3.2 Structured Probabilistic Models </vt:lpstr>
      <vt:lpstr>3.3 Directed Models</vt:lpstr>
      <vt:lpstr>3.2 Directed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33794</cp:lastModifiedBy>
  <cp:revision>194</cp:revision>
  <dcterms:created xsi:type="dcterms:W3CDTF">2017-03-27T10:33:48Z</dcterms:created>
  <dcterms:modified xsi:type="dcterms:W3CDTF">2020-11-01T03:07:53Z</dcterms:modified>
</cp:coreProperties>
</file>