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62" r:id="rId5"/>
    <p:sldId id="264" r:id="rId6"/>
    <p:sldId id="265" r:id="rId7"/>
    <p:sldId id="263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58" r:id="rId20"/>
  </p:sldIdLst>
  <p:sldSz cx="9144000" cy="6858000" type="screen4x3"/>
  <p:notesSz cx="6858000" cy="9144000"/>
  <p:defaultTextStyle>
    <a:defPPr>
      <a:defRPr lang="zh-CN"/>
    </a:defPPr>
    <a:lvl1pPr marL="0" algn="l" defTabSz="51581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5813" algn="l" defTabSz="51581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31626" algn="l" defTabSz="51581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47439" algn="l" defTabSz="51581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63252" algn="l" defTabSz="51581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79065" algn="l" defTabSz="51581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94878" algn="l" defTabSz="51581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10691" algn="l" defTabSz="51581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26504" algn="l" defTabSz="51581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4109F"/>
    <a:srgbClr val="481579"/>
    <a:srgbClr val="3E0D6B"/>
    <a:srgbClr val="43185D"/>
    <a:srgbClr val="3C1B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156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8348" y="1371600"/>
            <a:ext cx="8147304" cy="1344168"/>
          </a:xfrm>
        </p:spPr>
        <p:txBody>
          <a:bodyPr vert="horz" lIns="91440" tIns="45720" rIns="91440" bIns="45720" rtlCol="0" anchor="b" anchorCtr="0">
            <a:normAutofit/>
            <a:scene3d>
              <a:camera prst="orthographicFront"/>
              <a:lightRig rig="threePt" dir="t">
                <a:rot lat="0" lon="0" rev="10800000"/>
              </a:lightRig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 algn="ctr" defTabSz="914400" rtl="0" eaLnBrk="1" latinLnBrk="0" hangingPunct="1">
              <a:lnSpc>
                <a:spcPts val="64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effectLst>
                  <a:outerShdw blurRad="25400" dist="19050" dir="4200000" algn="ctr" rotWithShape="0">
                    <a:schemeClr val="tx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348" y="2715767"/>
            <a:ext cx="8147304" cy="667512"/>
          </a:xfrm>
        </p:spPr>
        <p:txBody>
          <a:bodyPr vert="horz" lIns="91440" tIns="45720" rIns="91440" bIns="45720" rtlCol="0"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 marL="0" indent="0" algn="ctr" defTabSz="914400" rtl="0" eaLnBrk="1" latinLnBrk="0" hangingPunct="1"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None/>
              <a:defRPr sz="2200" b="0" kern="1200" baseline="0">
                <a:solidFill>
                  <a:schemeClr val="bg1"/>
                </a:solidFill>
                <a:effectLst>
                  <a:outerShdw blurRad="25400" dist="254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DE31F557-D3ED-A448-92B8-EF89F27D4FAD}" type="datetimeFigureOut">
              <a:rPr kumimoji="1" lang="zh-CN" altLang="en-US" smtClean="0"/>
              <a:t>2020/10/31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FE3D4E1D-4661-9846-8161-CD16D23C1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540" y="416859"/>
            <a:ext cx="3840480" cy="1994647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7540" y="2438400"/>
            <a:ext cx="3840480" cy="331694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F557-D3ED-A448-92B8-EF89F27D4FAD}" type="datetimeFigureOut">
              <a:rPr kumimoji="1" lang="zh-CN" altLang="en-US" smtClean="0"/>
              <a:t>2020/10/31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4E1D-4661-9846-8161-CD16D23C1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4805045" y="430306"/>
            <a:ext cx="3840480" cy="5432612"/>
          </a:xfrm>
          <a:solidFill>
            <a:schemeClr val="bg1">
              <a:lumMod val="85000"/>
            </a:schemeClr>
          </a:solidFill>
          <a:ln w="127000" cap="sq">
            <a:solidFill>
              <a:schemeClr val="bg1"/>
            </a:solidFill>
            <a:miter lim="800000"/>
          </a:ln>
          <a:effectLst>
            <a:outerShdw blurRad="76200" dist="12700" dir="5400000" sx="100500" sy="100500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/>
          </a:scene3d>
          <a:sp3d extrusionH="50800">
            <a:extrusionClr>
              <a:schemeClr val="tx1"/>
            </a:extrusionClr>
            <a:contourClr>
              <a:schemeClr val="tx1"/>
            </a:contourClr>
          </a:sp3d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chemeClr val="accent2">
                  <a:lumMod val="50000"/>
                  <a:lumOff val="50000"/>
                </a:schemeClr>
              </a:buClr>
              <a:buSzPct val="75000"/>
              <a:buFont typeface="Wingdings 2" pitchFamily="18" charset="2"/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7pPr marL="2743200" indent="-457200">
              <a:defRPr/>
            </a:lvl7pPr>
            <a:lvl8pPr marL="2743200" indent="-457200">
              <a:defRPr/>
            </a:lvl8pPr>
            <a:lvl9pPr marL="2743200" indent="-457200">
              <a:defRPr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F557-D3ED-A448-92B8-EF89F27D4FAD}" type="datetimeFigureOut">
              <a:rPr kumimoji="1" lang="zh-CN" altLang="en-US" smtClean="0"/>
              <a:t>2020/10/31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4E1D-4661-9846-8161-CD16D23C1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61412" y="417513"/>
            <a:ext cx="1600200" cy="57086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1174" y="417513"/>
            <a:ext cx="6499225" cy="570865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F557-D3ED-A448-92B8-EF89F27D4FAD}" type="datetimeFigureOut">
              <a:rPr kumimoji="1" lang="zh-CN" altLang="en-US" smtClean="0"/>
              <a:t>2020/10/31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4E1D-4661-9846-8161-CD16D23C1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在关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DE31F557-D3ED-A448-92B8-EF89F27D4FAD}" type="datetimeFigureOut">
              <a:rPr kumimoji="1" lang="zh-CN" altLang="en-US" smtClean="0"/>
              <a:t>2020/10/31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FE3D4E1D-4661-9846-8161-CD16D23C1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F557-D3ED-A448-92B8-EF89F27D4FAD}" type="datetimeFigureOut">
              <a:rPr kumimoji="1" lang="zh-CN" altLang="en-US" smtClean="0"/>
              <a:t>2020/10/31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4E1D-4661-9846-8161-CD16D23C1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8475" y="4343398"/>
            <a:ext cx="8147049" cy="1346013"/>
          </a:xfrm>
        </p:spPr>
        <p:txBody>
          <a:bodyPr>
            <a:normAutofit/>
            <a:scene3d>
              <a:camera prst="orthographicFront"/>
              <a:lightRig rig="threePt" dir="t">
                <a:rot lat="0" lon="0" rev="10800000"/>
              </a:lightRig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>
              <a:lnSpc>
                <a:spcPts val="6400"/>
              </a:lnSpc>
              <a:defRPr sz="6000">
                <a:solidFill>
                  <a:schemeClr val="bg1"/>
                </a:solidFill>
                <a:effectLst>
                  <a:outerShdw blurRad="25400" dist="1905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475" y="5688105"/>
            <a:ext cx="8147050" cy="663387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 marL="0" indent="0" algn="ctr">
              <a:spcBef>
                <a:spcPts val="0"/>
              </a:spcBef>
              <a:buNone/>
              <a:defRPr b="0" baseline="0">
                <a:solidFill>
                  <a:schemeClr val="bg1"/>
                </a:solidFill>
                <a:effectLst>
                  <a:outerShdw blurRad="25400" dist="254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fld id="{DE31F557-D3ED-A448-92B8-EF89F27D4FAD}" type="datetimeFigureOut">
              <a:rPr kumimoji="1" lang="zh-CN" altLang="en-US" smtClean="0"/>
              <a:t>2020/10/31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fld id="{FE3D4E1D-4661-9846-8161-CD16D23C1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981200" y="685800"/>
            <a:ext cx="5181600" cy="3352800"/>
          </a:xfrm>
          <a:solidFill>
            <a:schemeClr val="tx1">
              <a:lumMod val="75000"/>
            </a:schemeClr>
          </a:solidFill>
          <a:ln w="127000" cap="sq">
            <a:solidFill>
              <a:schemeClr val="tx1"/>
            </a:solidFill>
            <a:miter lim="800000"/>
          </a:ln>
          <a:effectLst>
            <a:outerShdw blurRad="63500" sx="101000" sy="101000" algn="ctr" rotWithShape="0">
              <a:schemeClr val="bg2">
                <a:lumMod val="20000"/>
                <a:lumOff val="80000"/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9000000"/>
            </a:lightRig>
          </a:scene3d>
          <a:sp3d prstMaterial="matte">
            <a:bevelT w="12700" prst="relaxedInset"/>
            <a:bevelB w="38100" h="127000" prst="relaxedInset"/>
            <a:extrusionClr>
              <a:schemeClr val="tx1"/>
            </a:extrusionClr>
            <a:contourClr>
              <a:schemeClr val="tx1"/>
            </a:contourClr>
          </a:sp3d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/>
              <a:t>单击图标添加图片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1774826"/>
            <a:ext cx="8147050" cy="1873250"/>
          </a:xfrm>
        </p:spPr>
        <p:txBody>
          <a:bodyPr anchor="b" anchorCtr="0"/>
          <a:lstStyle>
            <a:lvl1pPr algn="ctr">
              <a:defRPr sz="6000" b="0" cap="none" baseline="0"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5" y="3654519"/>
            <a:ext cx="8147050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F557-D3ED-A448-92B8-EF89F27D4FAD}" type="datetimeFigureOut">
              <a:rPr kumimoji="1" lang="zh-CN" altLang="en-US" smtClean="0"/>
              <a:t>2020/10/31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4E1D-4661-9846-8161-CD16D23C1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145228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475" y="1762125"/>
            <a:ext cx="3840480" cy="43640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5046" y="1762125"/>
            <a:ext cx="3840480" cy="43640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290763" indent="-461963"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F557-D3ED-A448-92B8-EF89F27D4FAD}" type="datetimeFigureOut">
              <a:rPr kumimoji="1" lang="zh-CN" altLang="en-US" smtClean="0"/>
              <a:t>2020/10/31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4E1D-4661-9846-8161-CD16D23C1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1452283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5" y="1550894"/>
            <a:ext cx="3840480" cy="715962"/>
          </a:xfr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475" y="2541494"/>
            <a:ext cx="3840480" cy="358466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5046" y="1550894"/>
            <a:ext cx="3840480" cy="715962"/>
          </a:xfr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5046" y="2541494"/>
            <a:ext cx="3840480" cy="358466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F557-D3ED-A448-92B8-EF89F27D4FAD}" type="datetimeFigureOut">
              <a:rPr kumimoji="1" lang="zh-CN" altLang="en-US" smtClean="0"/>
              <a:t>2020/10/31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4E1D-4661-9846-8161-CD16D23C1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2920" y="2353235"/>
            <a:ext cx="3840480" cy="1588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805045" y="2353235"/>
            <a:ext cx="3840480" cy="1588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F557-D3ED-A448-92B8-EF89F27D4FAD}" type="datetimeFigureOut">
              <a:rPr kumimoji="1" lang="zh-CN" altLang="en-US" smtClean="0"/>
              <a:t>2020/10/31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4E1D-4661-9846-8161-CD16D23C1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F557-D3ED-A448-92B8-EF89F27D4FAD}" type="datetimeFigureOut">
              <a:rPr kumimoji="1" lang="zh-CN" altLang="en-US" smtClean="0"/>
              <a:t>2020/10/31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4E1D-4661-9846-8161-CD16D23C1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540" y="416859"/>
            <a:ext cx="3840480" cy="1994647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2532" y="403412"/>
            <a:ext cx="3840480" cy="57227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7540" y="2438400"/>
            <a:ext cx="3840480" cy="331694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F557-D3ED-A448-92B8-EF89F27D4FAD}" type="datetimeFigureOut">
              <a:rPr kumimoji="1" lang="zh-CN" altLang="en-US" smtClean="0"/>
              <a:t>2020/10/31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4E1D-4661-9846-8161-CD16D23C1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3.jp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145228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5" y="1761565"/>
            <a:ext cx="8147051" cy="4364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259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E31F557-D3ED-A448-92B8-EF89F27D4FAD}" type="datetimeFigureOut">
              <a:rPr kumimoji="1" lang="zh-CN" altLang="en-US" smtClean="0"/>
              <a:t>2020/10/31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17659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E3D4E1D-4661-9846-8161-CD16D23C1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SzPct val="75000"/>
        <a:buFont typeface="Wingdings 2" pitchFamily="18" charset="2"/>
        <a:buChar char="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5000"/>
        <a:buFont typeface="Wingdings 2" pitchFamily="18" charset="2"/>
        <a:buChar char="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75000"/>
        <a:buFont typeface="Wingdings 2" pitchFamily="18" charset="2"/>
        <a:buChar char="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5000"/>
        <a:buFont typeface="Wingdings 2" pitchFamily="18" charset="2"/>
        <a:buChar char="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75000"/>
        <a:buFont typeface="Wingdings 2" pitchFamily="18" charset="2"/>
        <a:buChar char="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5000"/>
        <a:buFont typeface="Wingdings 2" pitchFamily="18" charset="2"/>
        <a:buChar char="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SzPct val="75000"/>
        <a:buFont typeface="Wingdings 2" pitchFamily="18" charset="2"/>
        <a:buChar char="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5000"/>
        <a:buFont typeface="Wingdings 2" pitchFamily="18" charset="2"/>
        <a:buChar char="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SzPct val="75000"/>
        <a:buFont typeface="Wingdings 2" pitchFamily="18" charset="2"/>
        <a:buChar char="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PPT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3685315" y="3105725"/>
            <a:ext cx="4618181" cy="992909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lnSpc>
                <a:spcPts val="64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effectLst>
                  <a:outerShdw blurRad="25400" dist="19050" dir="4200000" algn="ctr" rotWithShape="0">
                    <a:schemeClr val="tx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66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icrosoft YaHei"/>
                <a:ea typeface="Heiti SC Light"/>
                <a:cs typeface="Microsoft YaHei"/>
              </a:rPr>
              <a:t>深度学习研读会</a:t>
            </a:r>
            <a:endParaRPr lang="ja-JP" altLang="en-US" sz="66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Microsoft YaHei"/>
              <a:ea typeface="Heiti SC Light"/>
              <a:cs typeface="Microsoft YaHei"/>
            </a:endParaRP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3731495" y="3883310"/>
            <a:ext cx="4618181" cy="330784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lnSpc>
                <a:spcPts val="64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effectLst>
                  <a:outerShdw blurRad="25400" dist="19050" dir="4200000" algn="ctr" rotWithShape="0">
                    <a:schemeClr val="tx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icrosoft YaHei"/>
                <a:ea typeface="Heiti SC Light"/>
                <a:cs typeface="Microsoft YaHei"/>
              </a:rPr>
              <a:t>许勤昆</a:t>
            </a:r>
            <a:endParaRPr lang="ja-JP" altLang="en-US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Microsoft YaHei"/>
              <a:ea typeface="Heiti SC Light"/>
              <a:cs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2073376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F0511409-B9AF-4D30-B635-901BDDA9E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64" y="539176"/>
            <a:ext cx="8048336" cy="750455"/>
          </a:xfrm>
        </p:spPr>
        <p:txBody>
          <a:bodyPr/>
          <a:lstStyle/>
          <a:p>
            <a:pPr algn="l"/>
            <a:r>
              <a:rPr lang="en-US" altLang="ja-JP" sz="4000" baseline="300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2.1 Self-Information</a:t>
            </a:r>
            <a:endParaRPr lang="ja-JP" altLang="en-US" sz="4000" baseline="300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3" name="内容占位符 4">
            <a:extLst>
              <a:ext uri="{FF2B5EF4-FFF2-40B4-BE49-F238E27FC236}">
                <a16:creationId xmlns:a16="http://schemas.microsoft.com/office/drawing/2014/main" id="{C3A1C0B0-1BA2-46B8-86D0-C2FA375EBD02}"/>
              </a:ext>
            </a:extLst>
          </p:cNvPr>
          <p:cNvSpPr txBox="1">
            <a:spLocks/>
          </p:cNvSpPr>
          <p:nvPr/>
        </p:nvSpPr>
        <p:spPr>
          <a:xfrm>
            <a:off x="207819" y="1381587"/>
            <a:ext cx="8827124" cy="2670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solidFill>
                  <a:schemeClr val="tx1"/>
                </a:solidFill>
              </a:rPr>
              <a:t>Axioms:</a:t>
            </a:r>
          </a:p>
          <a:p>
            <a:pPr indent="-274320">
              <a:spcBef>
                <a:spcPts val="1500"/>
              </a:spcBef>
              <a:buClrTx/>
              <a:buSzPct val="100000"/>
              <a:buFont typeface="+mj-lt"/>
              <a:buAutoNum type="alphaLcPeriod"/>
            </a:pPr>
            <a:r>
              <a:rPr kumimoji="1" lang="en-US" altLang="zh-CN" sz="1800" dirty="0">
                <a:solidFill>
                  <a:schemeClr val="tx1"/>
                </a:solidFill>
              </a:rPr>
              <a:t>An event with probability 100% is perfectly unsurprising and yields no information.</a:t>
            </a:r>
          </a:p>
          <a:p>
            <a:pPr indent="-274320">
              <a:spcBef>
                <a:spcPts val="1500"/>
              </a:spcBef>
              <a:buClrTx/>
              <a:buSzPct val="100000"/>
              <a:buFont typeface="+mj-lt"/>
              <a:buAutoNum type="alphaLcPeriod"/>
            </a:pPr>
            <a:r>
              <a:rPr kumimoji="1" lang="en-US" altLang="zh-CN" sz="1800" dirty="0">
                <a:solidFill>
                  <a:schemeClr val="tx1"/>
                </a:solidFill>
              </a:rPr>
              <a:t>The less probable an event is, the more surprising it is and the more information it yields.</a:t>
            </a:r>
          </a:p>
          <a:p>
            <a:pPr indent="-274320">
              <a:spcBef>
                <a:spcPts val="1500"/>
              </a:spcBef>
              <a:buClrTx/>
              <a:buSzPct val="100000"/>
              <a:buFont typeface="+mj-lt"/>
              <a:buAutoNum type="alphaLcPeriod"/>
            </a:pPr>
            <a:r>
              <a:rPr kumimoji="1" lang="en-US" altLang="zh-CN" sz="1800" dirty="0">
                <a:solidFill>
                  <a:schemeClr val="tx1"/>
                </a:solidFill>
              </a:rPr>
              <a:t>If two independent events are measured separately, the total amount of information is the sum of the self-</a:t>
            </a:r>
            <a:r>
              <a:rPr kumimoji="1" lang="en-US" altLang="zh-CN" sz="1800" dirty="0" err="1">
                <a:solidFill>
                  <a:schemeClr val="tx1"/>
                </a:solidFill>
              </a:rPr>
              <a:t>informations</a:t>
            </a:r>
            <a:r>
              <a:rPr kumimoji="1" lang="en-US" altLang="zh-CN" sz="1800" dirty="0">
                <a:solidFill>
                  <a:schemeClr val="tx1"/>
                </a:solidFill>
              </a:rPr>
              <a:t> of the individual events.</a:t>
            </a:r>
          </a:p>
          <a:p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内容占位符 4">
            <a:extLst>
              <a:ext uri="{FF2B5EF4-FFF2-40B4-BE49-F238E27FC236}">
                <a16:creationId xmlns:a16="http://schemas.microsoft.com/office/drawing/2014/main" id="{42DF0A3D-6AB6-4BF1-97E2-E4E9DB86D39C}"/>
              </a:ext>
            </a:extLst>
          </p:cNvPr>
          <p:cNvSpPr txBox="1">
            <a:spLocks/>
          </p:cNvSpPr>
          <p:nvPr/>
        </p:nvSpPr>
        <p:spPr>
          <a:xfrm>
            <a:off x="207819" y="4152227"/>
            <a:ext cx="8827124" cy="23072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solidFill>
                  <a:schemeClr val="tx1"/>
                </a:solidFill>
              </a:rPr>
              <a:t>Broadly given an event x with probability P(x), the information content is defined as follows:</a:t>
            </a:r>
          </a:p>
          <a:p>
            <a:pPr marL="914400">
              <a:buNone/>
            </a:pPr>
            <a:r>
              <a:rPr kumimoji="1" lang="en-US" altLang="zh-CN" b="1" dirty="0">
                <a:solidFill>
                  <a:schemeClr val="tx1"/>
                </a:solidFill>
              </a:rPr>
              <a:t>I(x) = -</a:t>
            </a:r>
            <a:r>
              <a:rPr kumimoji="1" lang="en-US" altLang="zh-CN" b="1" dirty="0" err="1">
                <a:solidFill>
                  <a:schemeClr val="tx1"/>
                </a:solidFill>
              </a:rPr>
              <a:t>log</a:t>
            </a:r>
            <a:r>
              <a:rPr kumimoji="1" lang="en-US" altLang="zh-CN" b="1" baseline="-25000" dirty="0" err="1">
                <a:solidFill>
                  <a:schemeClr val="tx1"/>
                </a:solidFill>
              </a:rPr>
              <a:t>b</a:t>
            </a:r>
            <a:r>
              <a:rPr kumimoji="1" lang="en-US" altLang="zh-CN" b="1" dirty="0" err="1">
                <a:solidFill>
                  <a:schemeClr val="tx1"/>
                </a:solidFill>
              </a:rPr>
              <a:t>P</a:t>
            </a:r>
            <a:r>
              <a:rPr kumimoji="1" lang="en-US" altLang="zh-CN" b="1" dirty="0">
                <a:solidFill>
                  <a:schemeClr val="tx1"/>
                </a:solidFill>
              </a:rPr>
              <a:t>(x)</a:t>
            </a:r>
          </a:p>
          <a:p>
            <a:pPr marL="914400">
              <a:buNone/>
            </a:pPr>
            <a:r>
              <a:rPr kumimoji="1" lang="en-US" altLang="zh-CN" dirty="0">
                <a:solidFill>
                  <a:schemeClr val="tx1"/>
                </a:solidFill>
              </a:rPr>
              <a:t>When b=2, units called bits or </a:t>
            </a:r>
            <a:r>
              <a:rPr kumimoji="1" lang="en-US" altLang="zh-CN" dirty="0" err="1">
                <a:solidFill>
                  <a:schemeClr val="tx1"/>
                </a:solidFill>
              </a:rPr>
              <a:t>shannons</a:t>
            </a:r>
            <a:r>
              <a:rPr kumimoji="1" lang="en-US" altLang="zh-CN" dirty="0">
                <a:solidFill>
                  <a:schemeClr val="tx1"/>
                </a:solidFill>
              </a:rPr>
              <a:t>; b = e, units called </a:t>
            </a:r>
            <a:r>
              <a:rPr kumimoji="1" lang="en-US" altLang="zh-CN" dirty="0" err="1">
                <a:solidFill>
                  <a:schemeClr val="tx1"/>
                </a:solidFill>
              </a:rPr>
              <a:t>nats</a:t>
            </a:r>
            <a:r>
              <a:rPr kumimoji="1" lang="en-US" altLang="zh-CN" dirty="0">
                <a:solidFill>
                  <a:schemeClr val="tx1"/>
                </a:solidFill>
              </a:rPr>
              <a:t>.</a:t>
            </a:r>
          </a:p>
          <a:p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046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F0511409-B9AF-4D30-B635-901BDDA9E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64" y="539176"/>
            <a:ext cx="8048336" cy="750455"/>
          </a:xfrm>
        </p:spPr>
        <p:txBody>
          <a:bodyPr/>
          <a:lstStyle/>
          <a:p>
            <a:pPr algn="l"/>
            <a:r>
              <a:rPr lang="en-US" altLang="ja-JP" sz="4000" baseline="300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2.2 Shannon Entropy</a:t>
            </a:r>
            <a:endParaRPr lang="ja-JP" altLang="en-US" sz="4000" baseline="300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3" name="内容占位符 4">
            <a:extLst>
              <a:ext uri="{FF2B5EF4-FFF2-40B4-BE49-F238E27FC236}">
                <a16:creationId xmlns:a16="http://schemas.microsoft.com/office/drawing/2014/main" id="{C3A1C0B0-1BA2-46B8-86D0-C2FA375EBD02}"/>
              </a:ext>
            </a:extLst>
          </p:cNvPr>
          <p:cNvSpPr txBox="1">
            <a:spLocks/>
          </p:cNvSpPr>
          <p:nvPr/>
        </p:nvSpPr>
        <p:spPr>
          <a:xfrm>
            <a:off x="207819" y="1381587"/>
            <a:ext cx="8827124" cy="2443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solidFill>
                  <a:schemeClr val="tx1"/>
                </a:solidFill>
              </a:rPr>
              <a:t>In information theory, the entropy of a random variable is the average level of "information", "surprise", or "uncertainty" inherent in the variable's possible outcomes. </a:t>
            </a:r>
          </a:p>
          <a:p>
            <a:r>
              <a:rPr kumimoji="1" lang="en-US" altLang="zh-CN" dirty="0">
                <a:solidFill>
                  <a:schemeClr val="tx1"/>
                </a:solidFill>
              </a:rPr>
              <a:t>The concept of information entropy was introduced by Claude Shannon in his 1948 paper "A Mathematical Theory of Communication".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4">
                <a:extLst>
                  <a:ext uri="{FF2B5EF4-FFF2-40B4-BE49-F238E27FC236}">
                    <a16:creationId xmlns:a16="http://schemas.microsoft.com/office/drawing/2014/main" id="{42DF0A3D-6AB6-4BF1-97E2-E4E9DB86D3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7819" y="3825380"/>
                <a:ext cx="9011682" cy="249344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457200" indent="-457200" algn="l" defTabSz="914400" rtl="0" eaLnBrk="1" latinLnBrk="0" hangingPunct="1">
                  <a:spcBef>
                    <a:spcPts val="20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sz="2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75000"/>
                  <a:buFont typeface="Wingdings 2" pitchFamily="18" charset="2"/>
                  <a:buChar char="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75000"/>
                  <a:buFont typeface="Wingdings 2" pitchFamily="18" charset="2"/>
                  <a:buChar char="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461963" algn="l" defTabSz="914400" rtl="0" eaLnBrk="1" latinLnBrk="0" hangingPunct="1">
                  <a:spcBef>
                    <a:spcPct val="20000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75000"/>
                  <a:buFont typeface="Wingdings 2" pitchFamily="18" charset="2"/>
                  <a:buChar char=""/>
                  <a:defRPr lang="en-US" sz="1800" kern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3205163" indent="-461963" algn="l" defTabSz="914400" rtl="0" eaLnBrk="1" latinLnBrk="0" hangingPunct="1">
                  <a:spcBef>
                    <a:spcPct val="200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lang="en-US" sz="1800" kern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461963" algn="l" defTabSz="914400" rtl="0" eaLnBrk="1" latinLnBrk="0" hangingPunct="1">
                  <a:spcBef>
                    <a:spcPct val="20000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75000"/>
                  <a:buFont typeface="Wingdings 2" pitchFamily="18" charset="2"/>
                  <a:buChar char=""/>
                  <a:defRPr lang="en-US" sz="1800" kern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4119563" indent="-461963" algn="l" defTabSz="914400" rtl="0" eaLnBrk="1" latinLnBrk="0" hangingPunct="1">
                  <a:spcBef>
                    <a:spcPct val="200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lang="en-US" sz="1800" kern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en-US" altLang="zh-CN" dirty="0">
                    <a:solidFill>
                      <a:schemeClr val="tx1"/>
                    </a:solidFill>
                  </a:rPr>
                  <a:t>Self-information deals only with a single outcome. We can quantify the amount of uncertainty in an entire probability distribution using the Shannon entropy: </a:t>
                </a:r>
              </a:p>
              <a:p>
                <a:pPr indent="0">
                  <a:buNone/>
                </a:pPr>
                <a14:m>
                  <m:oMath xmlns:m="http://schemas.openxmlformats.org/officeDocument/2006/math">
                    <m:r>
                      <a:rPr kumimoji="1"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kumimoji="1"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kumimoji="1"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  <m:d>
                          <m:dPr>
                            <m:ctrlPr>
                              <a:rPr kumimoji="1"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kumimoji="1"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kumimoji="1"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kumimoji="1"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kumimoji="1"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r>
                          <a:rPr kumimoji="1"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kumimoji="1"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𝒍𝒐</m:t>
                        </m:r>
                        <m:sSub>
                          <m:sSubPr>
                            <m:ctrlPr>
                              <a:rPr kumimoji="1"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  <m:r>
                          <a:rPr kumimoji="1"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kumimoji="1"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kumimoji="1" lang="en-US" altLang="zh-CN" b="1" dirty="0">
                    <a:solidFill>
                      <a:schemeClr val="tx1"/>
                    </a:solidFill>
                  </a:rPr>
                  <a:t> </a:t>
                </a:r>
              </a:p>
              <a:p>
                <a:pPr indent="0">
                  <a:buNone/>
                </a:pPr>
                <a:r>
                  <a:rPr kumimoji="1" lang="en-US" altLang="zh-CN" dirty="0">
                    <a:solidFill>
                      <a:schemeClr val="tx1"/>
                    </a:solidFill>
                  </a:rPr>
                  <a:t>where x</a:t>
                </a:r>
                <a:r>
                  <a:rPr kumimoji="1" lang="en-US" altLang="zh-CN" baseline="-25000" dirty="0">
                    <a:solidFill>
                      <a:schemeClr val="tx1"/>
                    </a:solidFill>
                  </a:rPr>
                  <a:t>i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is the possible outcome of a random variable X and b is the base.</a:t>
                </a:r>
              </a:p>
              <a:p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内容占位符 4">
                <a:extLst>
                  <a:ext uri="{FF2B5EF4-FFF2-40B4-BE49-F238E27FC236}">
                    <a16:creationId xmlns:a16="http://schemas.microsoft.com/office/drawing/2014/main" id="{42DF0A3D-6AB6-4BF1-97E2-E4E9DB86D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19" y="3825380"/>
                <a:ext cx="9011682" cy="2493443"/>
              </a:xfrm>
              <a:prstGeom prst="rect">
                <a:avLst/>
              </a:prstGeom>
              <a:blipFill>
                <a:blip r:embed="rId2"/>
                <a:stretch>
                  <a:fillRect l="-203" t="-2934" r="-1421" b="-17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255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F0511409-B9AF-4D30-B635-901BDDA9E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64" y="539176"/>
            <a:ext cx="8048336" cy="750455"/>
          </a:xfrm>
        </p:spPr>
        <p:txBody>
          <a:bodyPr/>
          <a:lstStyle/>
          <a:p>
            <a:pPr algn="l"/>
            <a:r>
              <a:rPr lang="en-US" altLang="ja-JP" sz="4000" baseline="300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2.3 Practice-A</a:t>
            </a:r>
            <a:endParaRPr lang="ja-JP" altLang="en-US" sz="4000" baseline="300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3" name="内容占位符 4">
            <a:extLst>
              <a:ext uri="{FF2B5EF4-FFF2-40B4-BE49-F238E27FC236}">
                <a16:creationId xmlns:a16="http://schemas.microsoft.com/office/drawing/2014/main" id="{C3A1C0B0-1BA2-46B8-86D0-C2FA375EBD02}"/>
              </a:ext>
            </a:extLst>
          </p:cNvPr>
          <p:cNvSpPr txBox="1">
            <a:spLocks/>
          </p:cNvSpPr>
          <p:nvPr/>
        </p:nvSpPr>
        <p:spPr>
          <a:xfrm>
            <a:off x="207819" y="1381588"/>
            <a:ext cx="8827124" cy="1135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solidFill>
                  <a:schemeClr val="tx1"/>
                </a:solidFill>
              </a:rPr>
              <a:t>Consider the example of a coin toss. The probability of heads is the same as the probability of tails, which is 1/2. Calculate the entropy of the coin toss.</a:t>
            </a:r>
          </a:p>
          <a:p>
            <a:endParaRPr kumimoji="1"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4">
                <a:extLst>
                  <a:ext uri="{FF2B5EF4-FFF2-40B4-BE49-F238E27FC236}">
                    <a16:creationId xmlns:a16="http://schemas.microsoft.com/office/drawing/2014/main" id="{D9D69492-E153-4FEF-98AB-E145CCD648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7819" y="2533477"/>
                <a:ext cx="8827124" cy="317942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457200" indent="-457200" algn="l" defTabSz="914400" rtl="0" eaLnBrk="1" latinLnBrk="0" hangingPunct="1">
                  <a:spcBef>
                    <a:spcPts val="20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sz="2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75000"/>
                  <a:buFont typeface="Wingdings 2" pitchFamily="18" charset="2"/>
                  <a:buChar char="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75000"/>
                  <a:buFont typeface="Wingdings 2" pitchFamily="18" charset="2"/>
                  <a:buChar char="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461963" algn="l" defTabSz="914400" rtl="0" eaLnBrk="1" latinLnBrk="0" hangingPunct="1">
                  <a:spcBef>
                    <a:spcPct val="20000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75000"/>
                  <a:buFont typeface="Wingdings 2" pitchFamily="18" charset="2"/>
                  <a:buChar char=""/>
                  <a:defRPr lang="en-US" sz="1800" kern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3205163" indent="-461963" algn="l" defTabSz="914400" rtl="0" eaLnBrk="1" latinLnBrk="0" hangingPunct="1">
                  <a:spcBef>
                    <a:spcPct val="200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lang="en-US" sz="1800" kern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461963" algn="l" defTabSz="914400" rtl="0" eaLnBrk="1" latinLnBrk="0" hangingPunct="1">
                  <a:spcBef>
                    <a:spcPct val="20000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75000"/>
                  <a:buFont typeface="Wingdings 2" pitchFamily="18" charset="2"/>
                  <a:buChar char=""/>
                  <a:defRPr lang="en-US" sz="1800" kern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4119563" indent="-461963" algn="l" defTabSz="914400" rtl="0" eaLnBrk="1" latinLnBrk="0" hangingPunct="1">
                  <a:spcBef>
                    <a:spcPct val="200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lang="en-US" sz="1800" kern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en-US" altLang="zh-CN" dirty="0">
                    <a:solidFill>
                      <a:schemeClr val="tx1"/>
                    </a:solidFill>
                  </a:rPr>
                  <a:t>Let X represents the coin faces, which X=1 means the head of the coin faces up and X=0 means the tail of the coin faces up. </a:t>
                </a:r>
              </a:p>
              <a:p>
                <a:r>
                  <a:rPr kumimoji="1" lang="en-US" altLang="zh-CN" dirty="0">
                    <a:solidFill>
                      <a:schemeClr val="tx1"/>
                    </a:solidFill>
                  </a:rPr>
                  <a:t>We obtain that</a:t>
                </a:r>
              </a:p>
              <a:p>
                <a:r>
                  <a:rPr kumimoji="1" lang="en-US" altLang="zh-CN" dirty="0">
                    <a:solidFill>
                      <a:schemeClr val="tx1"/>
                    </a:solidFill>
                  </a:rPr>
                  <a:t>P(X=0) = 1/2; P(X=1)=1/2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func>
                          <m:func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CN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kumimoji="1" lang="en-US" altLang="zh-CN" b="0" dirty="0">
                  <a:solidFill>
                    <a:schemeClr val="tx1"/>
                  </a:solidFill>
                </a:endParaRPr>
              </a:p>
              <a:p>
                <a:r>
                  <a:rPr kumimoji="1" lang="en-US" altLang="zh-CN" b="0" dirty="0">
                    <a:solidFill>
                      <a:schemeClr val="tx1"/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a:rPr kumimoji="1"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kumimoji="1"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  <m:r>
                      <a:rPr kumimoji="1"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kumimoji="1"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nor/>
                          </m:rPr>
                          <a:rPr kumimoji="1" lang="en-US" altLang="zh-CN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</m:e>
                    </m:func>
                    <m:r>
                      <a:rPr kumimoji="1"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  <m:r>
                      <a:rPr kumimoji="1"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𝑏𝑖𝑡</m:t>
                    </m:r>
                  </m:oMath>
                </a14:m>
                <a:endParaRPr kumimoji="1" lang="en-US" altLang="zh-CN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内容占位符 4">
                <a:extLst>
                  <a:ext uri="{FF2B5EF4-FFF2-40B4-BE49-F238E27FC236}">
                    <a16:creationId xmlns:a16="http://schemas.microsoft.com/office/drawing/2014/main" id="{D9D69492-E153-4FEF-98AB-E145CCD64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19" y="2533477"/>
                <a:ext cx="8827124" cy="3179426"/>
              </a:xfrm>
              <a:prstGeom prst="rect">
                <a:avLst/>
              </a:prstGeom>
              <a:blipFill>
                <a:blip r:embed="rId2"/>
                <a:stretch>
                  <a:fillRect l="-207" t="-2303" b="-1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6978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F0511409-B9AF-4D30-B635-901BDDA9E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64" y="539176"/>
            <a:ext cx="8048336" cy="750455"/>
          </a:xfrm>
        </p:spPr>
        <p:txBody>
          <a:bodyPr/>
          <a:lstStyle/>
          <a:p>
            <a:pPr algn="l"/>
            <a:r>
              <a:rPr lang="en-US" altLang="ja-JP" sz="4000" baseline="300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2.3 Practice-B</a:t>
            </a:r>
            <a:endParaRPr lang="ja-JP" altLang="en-US" sz="4000" baseline="300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3" name="内容占位符 4">
            <a:extLst>
              <a:ext uri="{FF2B5EF4-FFF2-40B4-BE49-F238E27FC236}">
                <a16:creationId xmlns:a16="http://schemas.microsoft.com/office/drawing/2014/main" id="{C3A1C0B0-1BA2-46B8-86D0-C2FA375EBD02}"/>
              </a:ext>
            </a:extLst>
          </p:cNvPr>
          <p:cNvSpPr txBox="1">
            <a:spLocks/>
          </p:cNvSpPr>
          <p:nvPr/>
        </p:nvSpPr>
        <p:spPr>
          <a:xfrm>
            <a:off x="207819" y="1381587"/>
            <a:ext cx="8827124" cy="1613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solidFill>
                  <a:schemeClr val="tx1"/>
                </a:solidFill>
              </a:rPr>
              <a:t>What if the probability of heads is not same as the probability of tails? </a:t>
            </a:r>
          </a:p>
          <a:p>
            <a:r>
              <a:rPr kumimoji="1" lang="en-US" altLang="zh-CN" dirty="0">
                <a:solidFill>
                  <a:schemeClr val="tx1"/>
                </a:solidFill>
              </a:rPr>
              <a:t>Such as P(X=0) = 1/4 , and P(X=1)=3/4.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4">
                <a:extLst>
                  <a:ext uri="{FF2B5EF4-FFF2-40B4-BE49-F238E27FC236}">
                    <a16:creationId xmlns:a16="http://schemas.microsoft.com/office/drawing/2014/main" id="{D9D69492-E153-4FEF-98AB-E145CCD648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6876" y="2934553"/>
                <a:ext cx="8827124" cy="25838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indent="-457200" algn="l" defTabSz="914400" rtl="0" eaLnBrk="1" latinLnBrk="0" hangingPunct="1">
                  <a:spcBef>
                    <a:spcPts val="20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sz="2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75000"/>
                  <a:buFont typeface="Wingdings 2" pitchFamily="18" charset="2"/>
                  <a:buChar char="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75000"/>
                  <a:buFont typeface="Wingdings 2" pitchFamily="18" charset="2"/>
                  <a:buChar char="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461963" algn="l" defTabSz="914400" rtl="0" eaLnBrk="1" latinLnBrk="0" hangingPunct="1">
                  <a:spcBef>
                    <a:spcPct val="20000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75000"/>
                  <a:buFont typeface="Wingdings 2" pitchFamily="18" charset="2"/>
                  <a:buChar char=""/>
                  <a:defRPr lang="en-US" sz="1800" kern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3205163" indent="-461963" algn="l" defTabSz="914400" rtl="0" eaLnBrk="1" latinLnBrk="0" hangingPunct="1">
                  <a:spcBef>
                    <a:spcPct val="200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lang="en-US" sz="1800" kern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461963" algn="l" defTabSz="914400" rtl="0" eaLnBrk="1" latinLnBrk="0" hangingPunct="1">
                  <a:spcBef>
                    <a:spcPct val="20000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75000"/>
                  <a:buFont typeface="Wingdings 2" pitchFamily="18" charset="2"/>
                  <a:buChar char=""/>
                  <a:defRPr lang="en-US" sz="1800" kern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4119563" indent="-461963" algn="l" defTabSz="914400" rtl="0" eaLnBrk="1" latinLnBrk="0" hangingPunct="1">
                  <a:spcBef>
                    <a:spcPct val="200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lang="en-US" sz="1800" kern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kumimoji="1"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kumimoji="1"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func>
                          <m:funcPr>
                            <m:ctrlP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C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kumimoji="1" lang="en-US" altLang="zh-CN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</m:t>
                    </m:r>
                    <m:r>
                      <a:rPr kumimoji="1"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kumimoji="1"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func>
                    <m:r>
                      <a:rPr kumimoji="1"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kumimoji="1"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func>
                    <m:r>
                      <a:rPr kumimoji="1"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≈0.811</m:t>
                    </m:r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𝑏𝑖𝑡</m:t>
                    </m:r>
                  </m:oMath>
                </a14:m>
                <a:r>
                  <a:rPr kumimoji="1" lang="zh-CN" altLang="en-US" dirty="0">
                    <a:solidFill>
                      <a:schemeClr val="tx1"/>
                    </a:solidFill>
                  </a:rPr>
                  <a:t>  </a:t>
                </a:r>
              </a:p>
            </p:txBody>
          </p:sp>
        </mc:Choice>
        <mc:Fallback>
          <p:sp>
            <p:nvSpPr>
              <p:cNvPr id="6" name="内容占位符 4">
                <a:extLst>
                  <a:ext uri="{FF2B5EF4-FFF2-40B4-BE49-F238E27FC236}">
                    <a16:creationId xmlns:a16="http://schemas.microsoft.com/office/drawing/2014/main" id="{D9D69492-E153-4FEF-98AB-E145CCD64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76" y="2934553"/>
                <a:ext cx="8827124" cy="2583807"/>
              </a:xfrm>
              <a:prstGeom prst="rect">
                <a:avLst/>
              </a:prstGeom>
              <a:blipFill>
                <a:blip r:embed="rId2"/>
                <a:stretch>
                  <a:fillRect l="-276" t="-202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393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F0511409-B9AF-4D30-B635-901BDDA9E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64" y="539176"/>
            <a:ext cx="8048336" cy="750455"/>
          </a:xfrm>
        </p:spPr>
        <p:txBody>
          <a:bodyPr/>
          <a:lstStyle/>
          <a:p>
            <a:pPr algn="l"/>
            <a:r>
              <a:rPr lang="en-US" altLang="ja-JP" sz="4000" baseline="300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2.3 </a:t>
            </a:r>
            <a:r>
              <a:rPr lang="en-US" altLang="ja-JP" sz="4000" baseline="30000" dirty="0" err="1">
                <a:solidFill>
                  <a:schemeClr val="bg1"/>
                </a:solidFill>
                <a:latin typeface="黑体"/>
                <a:ea typeface="黑体"/>
                <a:cs typeface="黑体"/>
              </a:rPr>
              <a:t>Kullback-Leibler</a:t>
            </a:r>
            <a:r>
              <a:rPr lang="en-US" altLang="ja-JP" sz="4000" baseline="300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 (KL) divergence</a:t>
            </a:r>
            <a:endParaRPr lang="ja-JP" altLang="en-US" sz="4000" baseline="300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4">
                <a:extLst>
                  <a:ext uri="{FF2B5EF4-FFF2-40B4-BE49-F238E27FC236}">
                    <a16:creationId xmlns:a16="http://schemas.microsoft.com/office/drawing/2014/main" id="{C3A1C0B0-1BA2-46B8-86D0-C2FA375EBD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7819" y="1450358"/>
                <a:ext cx="8827124" cy="23163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indent="-457200" algn="l" defTabSz="914400" rtl="0" eaLnBrk="1" latinLnBrk="0" hangingPunct="1">
                  <a:spcBef>
                    <a:spcPts val="20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sz="2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75000"/>
                  <a:buFont typeface="Wingdings 2" pitchFamily="18" charset="2"/>
                  <a:buChar char="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75000"/>
                  <a:buFont typeface="Wingdings 2" pitchFamily="18" charset="2"/>
                  <a:buChar char="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461963" algn="l" defTabSz="914400" rtl="0" eaLnBrk="1" latinLnBrk="0" hangingPunct="1">
                  <a:spcBef>
                    <a:spcPct val="20000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75000"/>
                  <a:buFont typeface="Wingdings 2" pitchFamily="18" charset="2"/>
                  <a:buChar char=""/>
                  <a:defRPr lang="en-US" sz="1800" kern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3205163" indent="-461963" algn="l" defTabSz="914400" rtl="0" eaLnBrk="1" latinLnBrk="0" hangingPunct="1">
                  <a:spcBef>
                    <a:spcPct val="200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lang="en-US" sz="1800" kern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461963" algn="l" defTabSz="914400" rtl="0" eaLnBrk="1" latinLnBrk="0" hangingPunct="1">
                  <a:spcBef>
                    <a:spcPct val="20000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75000"/>
                  <a:buFont typeface="Wingdings 2" pitchFamily="18" charset="2"/>
                  <a:buChar char=""/>
                  <a:defRPr lang="en-US" sz="1800" kern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4119563" indent="-461963" algn="l" defTabSz="914400" rtl="0" eaLnBrk="1" latinLnBrk="0" hangingPunct="1">
                  <a:spcBef>
                    <a:spcPct val="200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lang="en-US" sz="1800" kern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en-US" altLang="zh-CN" dirty="0">
                    <a:solidFill>
                      <a:schemeClr val="tx1"/>
                    </a:solidFill>
                  </a:rPr>
                  <a:t>If we have two separate probability distributions P (X) and Q(X) over the same random variable X, we can measure how different these two distributions are using the </a:t>
                </a:r>
                <a:r>
                  <a:rPr kumimoji="1" lang="en-US" altLang="zh-CN" dirty="0" err="1">
                    <a:solidFill>
                      <a:schemeClr val="tx1"/>
                    </a:solidFill>
                  </a:rPr>
                  <a:t>Kullback-Leibler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 (KL) divergence (also called relative entropy).</a:t>
                </a:r>
              </a:p>
              <a:p>
                <a:pPr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r>
                      <a:rPr kumimoji="1"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ctrlP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kumimoji="1"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func>
                          <m:funcPr>
                            <m:ctrlP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kumimoji="1"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zh-C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zh-C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zh-C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  <m:d>
                                      <m:dPr>
                                        <m:ctrlPr>
                                          <a:rPr kumimoji="1"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zh-C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zh-C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zh-C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kumimoji="1" lang="zh-CN" altLang="en-US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3" name="内容占位符 4">
                <a:extLst>
                  <a:ext uri="{FF2B5EF4-FFF2-40B4-BE49-F238E27FC236}">
                    <a16:creationId xmlns:a16="http://schemas.microsoft.com/office/drawing/2014/main" id="{C3A1C0B0-1BA2-46B8-86D0-C2FA375EB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19" y="1450358"/>
                <a:ext cx="8827124" cy="2316300"/>
              </a:xfrm>
              <a:prstGeom prst="rect">
                <a:avLst/>
              </a:prstGeom>
              <a:blipFill>
                <a:blip r:embed="rId2"/>
                <a:stretch>
                  <a:fillRect l="-207" t="-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内容占位符 4">
                <a:extLst>
                  <a:ext uri="{FF2B5EF4-FFF2-40B4-BE49-F238E27FC236}">
                    <a16:creationId xmlns:a16="http://schemas.microsoft.com/office/drawing/2014/main" id="{C20DA9AD-DFFC-4C2F-9123-1FD035CACE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7819" y="3800215"/>
                <a:ext cx="8827124" cy="140934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indent="-457200" algn="l" defTabSz="914400" rtl="0" eaLnBrk="1" latinLnBrk="0" hangingPunct="1">
                  <a:spcBef>
                    <a:spcPts val="20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sz="2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75000"/>
                  <a:buFont typeface="Wingdings 2" pitchFamily="18" charset="2"/>
                  <a:buChar char="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75000"/>
                  <a:buFont typeface="Wingdings 2" pitchFamily="18" charset="2"/>
                  <a:buChar char="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461963" algn="l" defTabSz="914400" rtl="0" eaLnBrk="1" latinLnBrk="0" hangingPunct="1">
                  <a:spcBef>
                    <a:spcPct val="20000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75000"/>
                  <a:buFont typeface="Wingdings 2" pitchFamily="18" charset="2"/>
                  <a:buChar char=""/>
                  <a:defRPr lang="en-US" sz="1800" kern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3205163" indent="-461963" algn="l" defTabSz="914400" rtl="0" eaLnBrk="1" latinLnBrk="0" hangingPunct="1">
                  <a:spcBef>
                    <a:spcPct val="200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lang="en-US" sz="1800" kern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461963" algn="l" defTabSz="914400" rtl="0" eaLnBrk="1" latinLnBrk="0" hangingPunct="1">
                  <a:spcBef>
                    <a:spcPct val="20000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75000"/>
                  <a:buFont typeface="Wingdings 2" pitchFamily="18" charset="2"/>
                  <a:buChar char=""/>
                  <a:defRPr lang="en-US" sz="1800" kern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4119563" indent="-461963" algn="l" defTabSz="914400" rtl="0" eaLnBrk="1" latinLnBrk="0" hangingPunct="1">
                  <a:spcBef>
                    <a:spcPct val="200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lang="en-US" sz="1800" kern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en-US" altLang="zh-CN" dirty="0">
                    <a:solidFill>
                      <a:schemeClr val="tx1"/>
                    </a:solidFill>
                  </a:rPr>
                  <a:t>In a word, K-L divergence measures the information loss.</a:t>
                </a:r>
              </a:p>
              <a:p>
                <a:pPr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ctrl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𝑙𝑜𝑔𝑄</m:t>
                            </m:r>
                            <m:d>
                              <m:dPr>
                                <m:ctrlP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nary>
                  </m:oMath>
                </a14:m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8" name="内容占位符 4">
                <a:extLst>
                  <a:ext uri="{FF2B5EF4-FFF2-40B4-BE49-F238E27FC236}">
                    <a16:creationId xmlns:a16="http://schemas.microsoft.com/office/drawing/2014/main" id="{C20DA9AD-DFFC-4C2F-9123-1FD035CAC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19" y="3800215"/>
                <a:ext cx="8827124" cy="1409349"/>
              </a:xfrm>
              <a:prstGeom prst="rect">
                <a:avLst/>
              </a:prstGeom>
              <a:blipFill>
                <a:blip r:embed="rId3"/>
                <a:stretch>
                  <a:fillRect l="-207" t="-2155" b="-30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9055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F0511409-B9AF-4D30-B635-901BDDA9E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64" y="539176"/>
            <a:ext cx="8048336" cy="750455"/>
          </a:xfrm>
        </p:spPr>
        <p:txBody>
          <a:bodyPr/>
          <a:lstStyle/>
          <a:p>
            <a:pPr algn="l"/>
            <a:r>
              <a:rPr lang="en-US" altLang="ja-JP" sz="4000" baseline="300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2.4 Cross-Entropy</a:t>
            </a:r>
            <a:endParaRPr lang="ja-JP" altLang="en-US" sz="4000" baseline="300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内容占位符 4">
                <a:extLst>
                  <a:ext uri="{FF2B5EF4-FFF2-40B4-BE49-F238E27FC236}">
                    <a16:creationId xmlns:a16="http://schemas.microsoft.com/office/drawing/2014/main" id="{C20DA9AD-DFFC-4C2F-9123-1FD035CACE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7819" y="1711356"/>
                <a:ext cx="8827124" cy="26341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indent="-457200" algn="l" defTabSz="914400" rtl="0" eaLnBrk="1" latinLnBrk="0" hangingPunct="1">
                  <a:spcBef>
                    <a:spcPts val="20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sz="2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75000"/>
                  <a:buFont typeface="Wingdings 2" pitchFamily="18" charset="2"/>
                  <a:buChar char="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75000"/>
                  <a:buFont typeface="Wingdings 2" pitchFamily="18" charset="2"/>
                  <a:buChar char="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461963" algn="l" defTabSz="914400" rtl="0" eaLnBrk="1" latinLnBrk="0" hangingPunct="1">
                  <a:spcBef>
                    <a:spcPct val="20000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75000"/>
                  <a:buFont typeface="Wingdings 2" pitchFamily="18" charset="2"/>
                  <a:buChar char=""/>
                  <a:defRPr lang="en-US" sz="1800" kern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3205163" indent="-461963" algn="l" defTabSz="914400" rtl="0" eaLnBrk="1" latinLnBrk="0" hangingPunct="1">
                  <a:spcBef>
                    <a:spcPct val="200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lang="en-US" sz="1800" kern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461963" algn="l" defTabSz="914400" rtl="0" eaLnBrk="1" latinLnBrk="0" hangingPunct="1">
                  <a:spcBef>
                    <a:spcPct val="20000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75000"/>
                  <a:buFont typeface="Wingdings 2" pitchFamily="18" charset="2"/>
                  <a:buChar char=""/>
                  <a:defRPr lang="en-US" sz="1800" kern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4119563" indent="-461963" algn="l" defTabSz="914400" rtl="0" eaLnBrk="1" latinLnBrk="0" hangingPunct="1">
                  <a:spcBef>
                    <a:spcPct val="200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lang="en-US" sz="1800" kern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ctrl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𝑙𝑜𝑔𝑄</m:t>
                            </m:r>
                            <m:d>
                              <m:dPr>
                                <m:ctrlP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nary>
                  </m:oMath>
                </a14:m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endParaRPr kumimoji="1" lang="en-US" altLang="zh-CN" dirty="0">
                  <a:solidFill>
                    <a:schemeClr val="tx1"/>
                  </a:solidFill>
                </a:endParaRPr>
              </a:p>
              <a:p>
                <a:pPr indent="0">
                  <a:buNone/>
                </a:pP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        =</m:t>
                    </m:r>
                    <m:nary>
                      <m:naryPr>
                        <m:chr m:val="∑"/>
                        <m:ctrl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𝑙𝑜𝑔𝑃</m:t>
                        </m:r>
                        <m:d>
                          <m:dPr>
                            <m:ctrlP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kumimoji="1" lang="en-US" altLang="zh-CN" dirty="0">
                    <a:solidFill>
                      <a:schemeClr val="tx1"/>
                    </a:solidFill>
                  </a:rPr>
                  <a:t> </a:t>
                </a:r>
              </a:p>
              <a:p>
                <a:pPr indent="0">
                  <a:buNone/>
                </a:pP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        =−</m:t>
                    </m:r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endParaRPr kumimoji="1" lang="en-US" altLang="zh-CN" dirty="0">
                  <a:solidFill>
                    <a:schemeClr val="tx1"/>
                  </a:solidFill>
                </a:endParaRPr>
              </a:p>
              <a:p>
                <a:pPr indent="0">
                  <a:buNone/>
                </a:pP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𝑙𝑜𝑔𝑄</m:t>
                        </m:r>
                        <m:d>
                          <m:dPr>
                            <m:ctrlP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8" name="内容占位符 4">
                <a:extLst>
                  <a:ext uri="{FF2B5EF4-FFF2-40B4-BE49-F238E27FC236}">
                    <a16:creationId xmlns:a16="http://schemas.microsoft.com/office/drawing/2014/main" id="{C20DA9AD-DFFC-4C2F-9123-1FD035CAC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19" y="1711356"/>
                <a:ext cx="8827124" cy="2634141"/>
              </a:xfrm>
              <a:prstGeom prst="rect">
                <a:avLst/>
              </a:prstGeom>
              <a:blipFill>
                <a:blip r:embed="rId2"/>
                <a:stretch>
                  <a:fillRect t="-20833" b="-14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1104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F0511409-B9AF-4D30-B635-901BDDA9E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64" y="539176"/>
            <a:ext cx="8048336" cy="750455"/>
          </a:xfrm>
        </p:spPr>
        <p:txBody>
          <a:bodyPr/>
          <a:lstStyle/>
          <a:p>
            <a:pPr algn="l"/>
            <a:r>
              <a:rPr lang="en-US" altLang="ja-JP" sz="4000" baseline="300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3.1 The Challenge Of Unstructured Models </a:t>
            </a:r>
            <a:endParaRPr lang="ja-JP" altLang="en-US" sz="4000" baseline="300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8" name="内容占位符 4">
            <a:extLst>
              <a:ext uri="{FF2B5EF4-FFF2-40B4-BE49-F238E27FC236}">
                <a16:creationId xmlns:a16="http://schemas.microsoft.com/office/drawing/2014/main" id="{C20DA9AD-DFFC-4C2F-9123-1FD035CACE21}"/>
              </a:ext>
            </a:extLst>
          </p:cNvPr>
          <p:cNvSpPr txBox="1">
            <a:spLocks/>
          </p:cNvSpPr>
          <p:nvPr/>
        </p:nvSpPr>
        <p:spPr>
          <a:xfrm>
            <a:off x="158438" y="1510020"/>
            <a:ext cx="8827124" cy="47146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kumimoji="1" lang="en-US" altLang="zh-CN" dirty="0">
                <a:solidFill>
                  <a:schemeClr val="tx1"/>
                </a:solidFill>
              </a:rPr>
              <a:t>The goal of deep learning is to predict the input by training a probability model. </a:t>
            </a:r>
          </a:p>
          <a:p>
            <a:pPr indent="0">
              <a:buNone/>
            </a:pPr>
            <a:r>
              <a:rPr kumimoji="1" lang="en-US" altLang="zh-CN" dirty="0">
                <a:solidFill>
                  <a:schemeClr val="tx1"/>
                </a:solidFill>
              </a:rPr>
              <a:t>However, Modeling a rich distribution over thousands or millions of random variables is a challenging task, both computationally and statistically. </a:t>
            </a:r>
          </a:p>
          <a:p>
            <a:pPr indent="0">
              <a:buNone/>
            </a:pPr>
            <a:r>
              <a:rPr kumimoji="1" lang="en-US" altLang="zh-CN" dirty="0">
                <a:solidFill>
                  <a:schemeClr val="tx1"/>
                </a:solidFill>
              </a:rPr>
              <a:t>For a small, 32 × 32 pixel color (RGB) image, there are 2</a:t>
            </a:r>
            <a:r>
              <a:rPr kumimoji="1" lang="en-US" altLang="zh-CN" baseline="30000" dirty="0">
                <a:solidFill>
                  <a:schemeClr val="tx1"/>
                </a:solidFill>
              </a:rPr>
              <a:t>3072</a:t>
            </a:r>
            <a:r>
              <a:rPr kumimoji="1" lang="en-US" altLang="zh-CN" dirty="0">
                <a:solidFill>
                  <a:schemeClr val="tx1"/>
                </a:solidFill>
              </a:rPr>
              <a:t> possible binary images of this form. This number is over 10</a:t>
            </a:r>
            <a:r>
              <a:rPr kumimoji="1" lang="en-US" altLang="zh-CN" baseline="30000" dirty="0">
                <a:solidFill>
                  <a:schemeClr val="tx1"/>
                </a:solidFill>
              </a:rPr>
              <a:t>800</a:t>
            </a:r>
            <a:r>
              <a:rPr kumimoji="1" lang="en-US" altLang="zh-CN" dirty="0">
                <a:solidFill>
                  <a:schemeClr val="tx1"/>
                </a:solidFill>
              </a:rPr>
              <a:t> times larger than the estimated number of atoms in the universe.</a:t>
            </a:r>
          </a:p>
          <a:p>
            <a:pPr indent="0">
              <a:buNone/>
            </a:pPr>
            <a:r>
              <a:rPr kumimoji="1" lang="en-US" altLang="zh-CN" dirty="0">
                <a:solidFill>
                  <a:schemeClr val="tx1"/>
                </a:solidFill>
              </a:rPr>
              <a:t>In general, if we wish to model a distribution over a random vector x containing n discrete variables capable of taking on k values each, then the naive approach of representing P(x) by storing a lookup table with one probability value per possible outcome requires </a:t>
            </a:r>
            <a:r>
              <a:rPr kumimoji="1" lang="en-US" altLang="zh-CN" dirty="0" err="1">
                <a:solidFill>
                  <a:schemeClr val="tx1"/>
                </a:solidFill>
              </a:rPr>
              <a:t>k</a:t>
            </a:r>
            <a:r>
              <a:rPr kumimoji="1" lang="en-US" altLang="zh-CN" baseline="30000" dirty="0" err="1">
                <a:solidFill>
                  <a:schemeClr val="tx1"/>
                </a:solidFill>
              </a:rPr>
              <a:t>n</a:t>
            </a:r>
            <a:r>
              <a:rPr kumimoji="1" lang="en-US" altLang="zh-CN" dirty="0">
                <a:solidFill>
                  <a:schemeClr val="tx1"/>
                </a:solidFill>
              </a:rPr>
              <a:t> parameters!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137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F0511409-B9AF-4D30-B635-901BDDA9E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64" y="539176"/>
            <a:ext cx="8048336" cy="750455"/>
          </a:xfrm>
        </p:spPr>
        <p:txBody>
          <a:bodyPr/>
          <a:lstStyle/>
          <a:p>
            <a:pPr algn="l"/>
            <a:r>
              <a:rPr lang="en-US" altLang="ja-JP" sz="4000" baseline="300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3.2 Structured Probabilistic Models </a:t>
            </a:r>
            <a:endParaRPr lang="ja-JP" altLang="en-US" sz="4000" baseline="300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8" name="内容占位符 4">
            <a:extLst>
              <a:ext uri="{FF2B5EF4-FFF2-40B4-BE49-F238E27FC236}">
                <a16:creationId xmlns:a16="http://schemas.microsoft.com/office/drawing/2014/main" id="{C20DA9AD-DFFC-4C2F-9123-1FD035CACE21}"/>
              </a:ext>
            </a:extLst>
          </p:cNvPr>
          <p:cNvSpPr txBox="1">
            <a:spLocks/>
          </p:cNvSpPr>
          <p:nvPr/>
        </p:nvSpPr>
        <p:spPr>
          <a:xfrm>
            <a:off x="0" y="1459684"/>
            <a:ext cx="8827124" cy="22818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kumimoji="1" lang="en-US" altLang="zh-CN" dirty="0">
                <a:solidFill>
                  <a:schemeClr val="tx1"/>
                </a:solidFill>
              </a:rPr>
              <a:t>The problem with the table-based approach is that we are explicitly modeling every possible kind of interaction between every possible subset of variables. </a:t>
            </a:r>
          </a:p>
          <a:p>
            <a:pPr indent="0">
              <a:buNone/>
            </a:pPr>
            <a:r>
              <a:rPr kumimoji="1" lang="en-US" altLang="zh-CN" dirty="0">
                <a:solidFill>
                  <a:schemeClr val="tx1"/>
                </a:solidFill>
              </a:rPr>
              <a:t>The probability distributions we encounter in real tasks are much simpler than this. </a:t>
            </a:r>
          </a:p>
          <a:p>
            <a:pPr indent="0">
              <a:buNone/>
            </a:pPr>
            <a:r>
              <a:rPr kumimoji="1" lang="en-US" altLang="zh-CN" dirty="0">
                <a:solidFill>
                  <a:schemeClr val="tx1"/>
                </a:solidFill>
              </a:rPr>
              <a:t>Usually, most variables influence each other only indirectly.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内容占位符 4">
            <a:extLst>
              <a:ext uri="{FF2B5EF4-FFF2-40B4-BE49-F238E27FC236}">
                <a16:creationId xmlns:a16="http://schemas.microsoft.com/office/drawing/2014/main" id="{D8D05264-AE42-4ADD-A678-9D57135F3D64}"/>
              </a:ext>
            </a:extLst>
          </p:cNvPr>
          <p:cNvSpPr txBox="1">
            <a:spLocks/>
          </p:cNvSpPr>
          <p:nvPr/>
        </p:nvSpPr>
        <p:spPr>
          <a:xfrm>
            <a:off x="0" y="3779069"/>
            <a:ext cx="8827124" cy="93554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kumimoji="1" lang="en-US" altLang="zh-CN" dirty="0">
                <a:solidFill>
                  <a:schemeClr val="tx1"/>
                </a:solidFill>
              </a:rPr>
              <a:t>For example, consider modeling the finishing times of a team in a relay race. Suppose the team consists of three runners, Alice, Bob, and Carol.</a:t>
            </a:r>
          </a:p>
          <a:p>
            <a:pPr indent="0">
              <a:buNone/>
            </a:pPr>
            <a:endParaRPr kumimoji="1" lang="zh-CN" altLang="en-US" dirty="0">
              <a:solidFill>
                <a:schemeClr val="tx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14F5BFE-3D31-403C-87D0-BB8638269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627" y="4714613"/>
            <a:ext cx="377190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842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F0511409-B9AF-4D30-B635-901BDDA9E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64" y="539176"/>
            <a:ext cx="8048336" cy="750455"/>
          </a:xfrm>
        </p:spPr>
        <p:txBody>
          <a:bodyPr/>
          <a:lstStyle/>
          <a:p>
            <a:pPr algn="l"/>
            <a:r>
              <a:rPr lang="en-US" altLang="ja-JP" sz="4000" baseline="300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3.2 Structured Probabilistic Models </a:t>
            </a:r>
            <a:endParaRPr lang="ja-JP" altLang="en-US" sz="4000" baseline="300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25F5A3F-4970-4CDF-B26E-D8509533D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664" y="1541393"/>
            <a:ext cx="3771900" cy="1152525"/>
          </a:xfrm>
          <a:prstGeom prst="rect">
            <a:avLst/>
          </a:prstGeom>
        </p:spPr>
      </p:pic>
      <p:sp>
        <p:nvSpPr>
          <p:cNvPr id="7" name="内容占位符 4">
            <a:extLst>
              <a:ext uri="{FF2B5EF4-FFF2-40B4-BE49-F238E27FC236}">
                <a16:creationId xmlns:a16="http://schemas.microsoft.com/office/drawing/2014/main" id="{D8D05264-AE42-4ADD-A678-9D57135F3D64}"/>
              </a:ext>
            </a:extLst>
          </p:cNvPr>
          <p:cNvSpPr txBox="1">
            <a:spLocks/>
          </p:cNvSpPr>
          <p:nvPr/>
        </p:nvSpPr>
        <p:spPr>
          <a:xfrm>
            <a:off x="0" y="2945680"/>
            <a:ext cx="8827124" cy="1050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kumimoji="1" lang="en-US" altLang="zh-CN" dirty="0">
                <a:solidFill>
                  <a:schemeClr val="tx1"/>
                </a:solidFill>
              </a:rPr>
              <a:t>For example, consider modeling the finishing times of a team in a relay race.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69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584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PP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"/>
            <a:ext cx="9144000" cy="6858000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762000" y="1246905"/>
            <a:ext cx="4618181" cy="750455"/>
          </a:xfrm>
        </p:spPr>
        <p:txBody>
          <a:bodyPr/>
          <a:lstStyle/>
          <a:p>
            <a:pPr algn="l"/>
            <a:r>
              <a:rPr lang="en-US" altLang="ja-JP" baseline="30000" dirty="0">
                <a:solidFill>
                  <a:srgbClr val="64109F"/>
                </a:solidFill>
                <a:latin typeface="方正兰亭特黑_SC"/>
                <a:ea typeface="方正兰亭特黑_SC"/>
                <a:cs typeface="方正兰亭特黑_SC"/>
              </a:rPr>
              <a:t>Contents</a:t>
            </a:r>
            <a:endParaRPr lang="ja-JP" altLang="en-US" baseline="30000" dirty="0">
              <a:solidFill>
                <a:srgbClr val="64109F"/>
              </a:solidFill>
              <a:latin typeface="方正兰亭特黑_SC"/>
              <a:ea typeface="方正兰亭特黑_SC"/>
              <a:cs typeface="方正兰亭特黑_SC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758835" y="2766753"/>
            <a:ext cx="5922817" cy="47336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2800" baseline="30000" dirty="0">
                <a:solidFill>
                  <a:srgbClr val="64109F"/>
                </a:solidFill>
                <a:latin typeface="Microsoft YaHei"/>
                <a:ea typeface="微软雅黑"/>
                <a:cs typeface="Microsoft YaHei"/>
              </a:rPr>
              <a:t>1. </a:t>
            </a:r>
            <a:r>
              <a:rPr lang="en-US" altLang="zh-CN" sz="2800" baseline="30000" dirty="0">
                <a:solidFill>
                  <a:srgbClr val="64109F"/>
                </a:solidFill>
                <a:latin typeface="Microsoft YaHei"/>
                <a:ea typeface="微软雅黑"/>
                <a:cs typeface="Microsoft YaHei"/>
              </a:rPr>
              <a:t>Technical Details of Continuous Variables</a:t>
            </a:r>
            <a:endParaRPr lang="ja-JP" altLang="en-US" sz="2800" baseline="30000" dirty="0">
              <a:solidFill>
                <a:srgbClr val="64109F"/>
              </a:solidFill>
              <a:latin typeface="Microsoft YaHei"/>
              <a:ea typeface="微软雅黑"/>
              <a:cs typeface="Microsoft YaHei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758835" y="3240116"/>
            <a:ext cx="5922817" cy="47336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2800" baseline="30000" dirty="0">
                <a:solidFill>
                  <a:srgbClr val="64109F"/>
                </a:solidFill>
                <a:latin typeface="Microsoft YaHei"/>
                <a:ea typeface="微软雅黑"/>
                <a:cs typeface="Microsoft YaHei"/>
              </a:rPr>
              <a:t>2. </a:t>
            </a:r>
            <a:r>
              <a:rPr lang="en-US" altLang="zh-CN" sz="2800" baseline="30000" dirty="0">
                <a:solidFill>
                  <a:srgbClr val="64109F"/>
                </a:solidFill>
                <a:latin typeface="Microsoft YaHei"/>
                <a:ea typeface="微软雅黑"/>
                <a:cs typeface="Microsoft YaHei"/>
              </a:rPr>
              <a:t>Information Theory</a:t>
            </a:r>
            <a:endParaRPr lang="ja-JP" altLang="en-US" sz="2800" baseline="30000" dirty="0">
              <a:solidFill>
                <a:srgbClr val="64109F"/>
              </a:solidFill>
              <a:latin typeface="Microsoft YaHei"/>
              <a:ea typeface="微软雅黑"/>
              <a:cs typeface="Microsoft YaHei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766455" y="3713479"/>
            <a:ext cx="5922817" cy="47336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2800" baseline="30000" dirty="0">
                <a:solidFill>
                  <a:srgbClr val="64109F"/>
                </a:solidFill>
                <a:latin typeface="Microsoft YaHei"/>
                <a:ea typeface="微软雅黑"/>
                <a:cs typeface="Microsoft YaHei"/>
              </a:rPr>
              <a:t>3. </a:t>
            </a:r>
            <a:r>
              <a:rPr lang="en-US" altLang="zh-CN" sz="2800" baseline="30000" dirty="0">
                <a:solidFill>
                  <a:srgbClr val="64109F"/>
                </a:solidFill>
                <a:latin typeface="Microsoft YaHei"/>
                <a:ea typeface="微软雅黑"/>
                <a:cs typeface="Microsoft YaHei"/>
              </a:rPr>
              <a:t>Structured Probabilistic Models </a:t>
            </a:r>
            <a:endParaRPr lang="ja-JP" altLang="en-US" sz="2800" baseline="30000" dirty="0">
              <a:solidFill>
                <a:srgbClr val="64109F"/>
              </a:solidFill>
              <a:latin typeface="Microsoft YaHei"/>
              <a:ea typeface="微软雅黑"/>
              <a:cs typeface="Microsoft YaHei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655" y="2646219"/>
            <a:ext cx="558800" cy="4445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655" y="3128821"/>
            <a:ext cx="558800" cy="4445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655" y="3626661"/>
            <a:ext cx="5588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425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73364" y="1939636"/>
            <a:ext cx="8301181" cy="1030068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Q</a:t>
            </a:r>
            <a:r>
              <a:rPr kumimoji="1" lang="zh-CN" altLang="en-US" dirty="0">
                <a:solidFill>
                  <a:schemeClr val="tx1"/>
                </a:solidFill>
              </a:rPr>
              <a:t>：</a:t>
            </a:r>
            <a:r>
              <a:rPr kumimoji="1" lang="en-US" altLang="zh-CN" dirty="0">
                <a:solidFill>
                  <a:schemeClr val="tx1"/>
                </a:solidFill>
              </a:rPr>
              <a:t>What is the probability of randomly selecting a rational number from the interval [0,1]?</a:t>
            </a: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73363" y="577276"/>
            <a:ext cx="8561579" cy="750455"/>
          </a:xfrm>
        </p:spPr>
        <p:txBody>
          <a:bodyPr/>
          <a:lstStyle/>
          <a:p>
            <a:pPr algn="l"/>
            <a:r>
              <a:rPr lang="en-US" altLang="ja-JP" sz="4000" baseline="300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1.</a:t>
            </a:r>
            <a:r>
              <a:rPr lang="en-US" altLang="zh-CN" sz="4000" baseline="300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Technical Details of Continuous Variables</a:t>
            </a:r>
            <a:endParaRPr lang="ja-JP" altLang="en-US" sz="4000" baseline="300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6" name="内容占位符 4">
            <a:extLst>
              <a:ext uri="{FF2B5EF4-FFF2-40B4-BE49-F238E27FC236}">
                <a16:creationId xmlns:a16="http://schemas.microsoft.com/office/drawing/2014/main" id="{5EBFDE28-ED2B-4A07-AF71-C694FE67B3CC}"/>
              </a:ext>
            </a:extLst>
          </p:cNvPr>
          <p:cNvSpPr txBox="1">
            <a:spLocks/>
          </p:cNvSpPr>
          <p:nvPr/>
        </p:nvSpPr>
        <p:spPr>
          <a:xfrm>
            <a:off x="473364" y="3285889"/>
            <a:ext cx="8301181" cy="886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solidFill>
                  <a:schemeClr val="tx1"/>
                </a:solidFill>
              </a:rPr>
              <a:t>A:  0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446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73364" y="1939635"/>
            <a:ext cx="8301181" cy="4167909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In mathematical analysis, a measure on a set is a systematic way to assign a number to each suitable subset of that set, intuitively interpreted as its size. In this sense, a measure is a generalization of the concepts of length, area, and volume. </a:t>
            </a:r>
          </a:p>
          <a:p>
            <a:r>
              <a:rPr kumimoji="1" lang="en-US" altLang="zh-CN" dirty="0">
                <a:solidFill>
                  <a:schemeClr val="tx1"/>
                </a:solidFill>
              </a:rPr>
              <a:t>A particularly important example is the Lebesgue measure on a Euclidean space, which assigns the conventional length, area, and volume of Euclidean geometry to suitable subsets of the n-dimensional Euclidean space Rn. For instance, the Lebesgue measure of the interval [0, 1] in the real numbers is its length in the everyday sense of the word, specifically, 1.</a:t>
            </a:r>
          </a:p>
          <a:p>
            <a:pPr marL="0" indent="0" algn="r">
              <a:buNone/>
            </a:pPr>
            <a:r>
              <a:rPr kumimoji="1" lang="en-US" altLang="zh-CN" dirty="0">
                <a:solidFill>
                  <a:schemeClr val="tx1"/>
                </a:solidFill>
              </a:rPr>
              <a:t>From Wikipedia</a:t>
            </a: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562264" y="539176"/>
            <a:ext cx="4618181" cy="750455"/>
          </a:xfrm>
        </p:spPr>
        <p:txBody>
          <a:bodyPr/>
          <a:lstStyle/>
          <a:p>
            <a:pPr algn="l"/>
            <a:r>
              <a:rPr lang="en-US" altLang="ja-JP" baseline="300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1.1 Measure</a:t>
            </a:r>
            <a:endParaRPr lang="ja-JP" altLang="en-US" baseline="300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880241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60664" y="539176"/>
            <a:ext cx="8582668" cy="750455"/>
          </a:xfrm>
        </p:spPr>
        <p:txBody>
          <a:bodyPr/>
          <a:lstStyle/>
          <a:p>
            <a:pPr algn="l"/>
            <a:r>
              <a:rPr lang="en-US" altLang="zh-CN" sz="4000" baseline="300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1.2 Relationship between probability and measure </a:t>
            </a:r>
            <a:endParaRPr lang="ja-JP" altLang="en-US" sz="4000" baseline="300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D1143D8-8BBD-43C0-8506-86607F84B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487" y="1771650"/>
            <a:ext cx="667702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309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60664" y="539176"/>
            <a:ext cx="8048336" cy="750455"/>
          </a:xfrm>
        </p:spPr>
        <p:txBody>
          <a:bodyPr/>
          <a:lstStyle/>
          <a:p>
            <a:pPr algn="l"/>
            <a:r>
              <a:rPr lang="en-US" altLang="zh-CN" sz="4000" baseline="300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1.3 Countable Set</a:t>
            </a:r>
            <a:endParaRPr lang="ja-JP" altLang="en-US" sz="4000" baseline="300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BBE56EE-A16F-4568-A53E-33FF55532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409" y="1799935"/>
            <a:ext cx="8301181" cy="2797465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A set is countable if it is finite, or if it is infinite but you can give a map that matches up all of the natural numbers with all of the elements of this set. </a:t>
            </a:r>
          </a:p>
          <a:p>
            <a:r>
              <a:rPr lang="en-US" sz="2000" dirty="0">
                <a:solidFill>
                  <a:schemeClr val="tx1"/>
                </a:solidFill>
              </a:rPr>
              <a:t>That is, you can choose some element of your set to be 1st, and then some other element to be 2nd, etc., and eventually list everything in this fashion. </a:t>
            </a:r>
          </a:p>
          <a:p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277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68E6A7C0-564A-4C1E-8C8D-BDA72B4ACD56}"/>
              </a:ext>
            </a:extLst>
          </p:cNvPr>
          <p:cNvSpPr txBox="1"/>
          <p:nvPr/>
        </p:nvSpPr>
        <p:spPr>
          <a:xfrm>
            <a:off x="460664" y="1588046"/>
            <a:ext cx="83813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mathematics, a rational number is a number that can be expressed as the quotient or fraction p/q of two integers, a numerator p and a non-zero denominator q.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7C04005-550A-4324-A615-9E7F439F7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024" y="1399290"/>
            <a:ext cx="5901964" cy="4163309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F0511409-B9AF-4D30-B635-901BDDA9E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64" y="539176"/>
            <a:ext cx="8048336" cy="750455"/>
          </a:xfrm>
        </p:spPr>
        <p:txBody>
          <a:bodyPr/>
          <a:lstStyle/>
          <a:p>
            <a:pPr algn="l"/>
            <a:r>
              <a:rPr lang="en-US" altLang="zh-CN" sz="4000" baseline="300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1.4 Rational number</a:t>
            </a:r>
            <a:endParaRPr lang="ja-JP" altLang="en-US" sz="4000" baseline="300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904E3F8-1591-4FC7-8499-5D349D826495}"/>
              </a:ext>
            </a:extLst>
          </p:cNvPr>
          <p:cNvSpPr txBox="1"/>
          <p:nvPr/>
        </p:nvSpPr>
        <p:spPr>
          <a:xfrm>
            <a:off x="1397000" y="5807045"/>
            <a:ext cx="5473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 all rational numbers listed?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FFCE3C8-D814-4752-9971-D4E0530BC8F9}"/>
              </a:ext>
            </a:extLst>
          </p:cNvPr>
          <p:cNvSpPr/>
          <p:nvPr/>
        </p:nvSpPr>
        <p:spPr>
          <a:xfrm>
            <a:off x="2803122" y="2865735"/>
            <a:ext cx="33634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Countable</a:t>
            </a:r>
            <a:endParaRPr lang="zh-CN" altLang="en-US" sz="54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36434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F0511409-B9AF-4D30-B635-901BDDA9E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64" y="539176"/>
            <a:ext cx="8048336" cy="750455"/>
          </a:xfrm>
        </p:spPr>
        <p:txBody>
          <a:bodyPr/>
          <a:lstStyle/>
          <a:p>
            <a:pPr algn="l"/>
            <a:r>
              <a:rPr lang="en-US" altLang="zh-CN" sz="4000" baseline="300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1.5 Proof</a:t>
            </a:r>
            <a:endParaRPr lang="ja-JP" altLang="en-US" sz="4000" baseline="300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5BA87FC-FF09-47F4-B560-815A0AB72BFA}"/>
              </a:ext>
            </a:extLst>
          </p:cNvPr>
          <p:cNvSpPr txBox="1"/>
          <p:nvPr/>
        </p:nvSpPr>
        <p:spPr>
          <a:xfrm>
            <a:off x="460664" y="1435845"/>
            <a:ext cx="4767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 C is a countable set, C = {a</a:t>
            </a:r>
            <a:r>
              <a:rPr lang="en-US" baseline="-25000" dirty="0"/>
              <a:t>1</a:t>
            </a:r>
            <a:r>
              <a:rPr lang="en-US" dirty="0"/>
              <a:t>, a</a:t>
            </a:r>
            <a:r>
              <a:rPr lang="en-US" baseline="-25000" dirty="0"/>
              <a:t>2</a:t>
            </a:r>
            <a:r>
              <a:rPr lang="en-US" dirty="0"/>
              <a:t>, a</a:t>
            </a:r>
            <a:r>
              <a:rPr lang="en-US" baseline="-25000" dirty="0"/>
              <a:t>3</a:t>
            </a:r>
            <a:r>
              <a:rPr lang="en-US" dirty="0"/>
              <a:t>,…}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5625341-E298-4B96-A80B-158DE9053FE4}"/>
              </a:ext>
            </a:extLst>
          </p:cNvPr>
          <p:cNvSpPr txBox="1"/>
          <p:nvPr/>
        </p:nvSpPr>
        <p:spPr>
          <a:xfrm>
            <a:off x="498238" y="2976866"/>
            <a:ext cx="83102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Now, at each point a</a:t>
            </a:r>
            <a:r>
              <a:rPr lang="en-US" baseline="-25000" dirty="0"/>
              <a:t>n</a:t>
            </a:r>
            <a:r>
              <a:rPr lang="en-US" dirty="0"/>
              <a:t> “glue” on an interval of length </a:t>
            </a:r>
            <a:r>
              <a:rPr lang="el-G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ε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/n</a:t>
            </a:r>
            <a:r>
              <a:rPr lang="en-US" b="0" i="0" baseline="3000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dirty="0"/>
              <a:t>which is </a:t>
            </a:r>
            <a:r>
              <a:rPr lang="el-G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ε </a:t>
            </a:r>
            <a:r>
              <a:rPr lang="en-US" dirty="0"/>
              <a:t>&gt; 0 and </a:t>
            </a:r>
            <a:r>
              <a:rPr lang="el-G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ε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/>
              <a:t>is a arbitrary real number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. </a:t>
            </a:r>
          </a:p>
          <a:p>
            <a:r>
              <a:rPr lang="en-US" dirty="0"/>
              <a:t>That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/>
              <a:t> is something like that (a</a:t>
            </a:r>
            <a:r>
              <a:rPr lang="en-US" baseline="-25000" dirty="0"/>
              <a:t>n</a:t>
            </a:r>
            <a:r>
              <a:rPr lang="en-US" dirty="0"/>
              <a:t>-</a:t>
            </a:r>
            <a:r>
              <a:rPr lang="el-G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ε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/2n</a:t>
            </a:r>
            <a:r>
              <a:rPr lang="en-US" b="0" i="0" baseline="3000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el-G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en-US" b="0" i="0" baseline="-2500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+</a:t>
            </a:r>
            <a:r>
              <a:rPr lang="el-G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ε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/2n</a:t>
            </a:r>
            <a:r>
              <a:rPr lang="en-US" b="0" i="0" baseline="3000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en-US" dirty="0"/>
              <a:t>). </a:t>
            </a:r>
          </a:p>
          <a:p>
            <a:r>
              <a:rPr lang="en-US" dirty="0"/>
              <a:t>Call the result set S.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99F2A33-2599-4D7E-897A-16186A7C51EC}"/>
              </a:ext>
            </a:extLst>
          </p:cNvPr>
          <p:cNvCxnSpPr>
            <a:cxnSpLocks/>
          </p:cNvCxnSpPr>
          <p:nvPr/>
        </p:nvCxnSpPr>
        <p:spPr>
          <a:xfrm>
            <a:off x="706513" y="2432807"/>
            <a:ext cx="5836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F0E1B8AC-EB27-40EE-BA6A-AEE4F01B0434}"/>
              </a:ext>
            </a:extLst>
          </p:cNvPr>
          <p:cNvSpPr/>
          <p:nvPr/>
        </p:nvSpPr>
        <p:spPr>
          <a:xfrm>
            <a:off x="1803635" y="2375382"/>
            <a:ext cx="100668" cy="1148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CC8A7529-DAF2-4112-AAC2-6A594C99DA16}"/>
              </a:ext>
            </a:extLst>
          </p:cNvPr>
          <p:cNvSpPr/>
          <p:nvPr/>
        </p:nvSpPr>
        <p:spPr>
          <a:xfrm>
            <a:off x="2634147" y="2375382"/>
            <a:ext cx="100668" cy="1148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C2A1EE6C-3108-41B3-8583-B50E12AD2996}"/>
              </a:ext>
            </a:extLst>
          </p:cNvPr>
          <p:cNvSpPr/>
          <p:nvPr/>
        </p:nvSpPr>
        <p:spPr>
          <a:xfrm>
            <a:off x="3489828" y="2375382"/>
            <a:ext cx="100668" cy="1148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DA62E02F-FD86-4475-861B-F1D0B6CD35C9}"/>
              </a:ext>
            </a:extLst>
          </p:cNvPr>
          <p:cNvSpPr/>
          <p:nvPr/>
        </p:nvSpPr>
        <p:spPr>
          <a:xfrm>
            <a:off x="4320340" y="2375382"/>
            <a:ext cx="100668" cy="1148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23688AF-B82E-4543-BDEC-B48197C4B0D0}"/>
              </a:ext>
            </a:extLst>
          </p:cNvPr>
          <p:cNvSpPr txBox="1"/>
          <p:nvPr/>
        </p:nvSpPr>
        <p:spPr>
          <a:xfrm>
            <a:off x="1655036" y="2498638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  <a:r>
              <a:rPr lang="en-US" sz="1600" baseline="-25000" dirty="0"/>
              <a:t>1</a:t>
            </a: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629CE398-54DD-4276-827D-5B6CBEABBCE6}"/>
              </a:ext>
            </a:extLst>
          </p:cNvPr>
          <p:cNvSpPr/>
          <p:nvPr/>
        </p:nvSpPr>
        <p:spPr>
          <a:xfrm>
            <a:off x="5285057" y="2375382"/>
            <a:ext cx="100668" cy="1148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C5FB165-FFD6-4AA1-B850-E3AD4AA7F26C}"/>
              </a:ext>
            </a:extLst>
          </p:cNvPr>
          <p:cNvSpPr txBox="1"/>
          <p:nvPr/>
        </p:nvSpPr>
        <p:spPr>
          <a:xfrm>
            <a:off x="2517317" y="2498638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  <a:r>
              <a:rPr lang="en-US" sz="1600" baseline="-25000" dirty="0"/>
              <a:t>2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4A7E632-1E97-4D11-BDBB-640114B041D9}"/>
              </a:ext>
            </a:extLst>
          </p:cNvPr>
          <p:cNvSpPr txBox="1"/>
          <p:nvPr/>
        </p:nvSpPr>
        <p:spPr>
          <a:xfrm>
            <a:off x="3368808" y="2490231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  <a:r>
              <a:rPr lang="en-US" sz="1600" baseline="-25000" dirty="0"/>
              <a:t>3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B89D3DA-C3AC-488B-A5FD-BCBC03A68B7F}"/>
              </a:ext>
            </a:extLst>
          </p:cNvPr>
          <p:cNvSpPr txBox="1"/>
          <p:nvPr/>
        </p:nvSpPr>
        <p:spPr>
          <a:xfrm>
            <a:off x="4231089" y="2490231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  <a:r>
              <a:rPr lang="en-US" sz="1600" baseline="-25000" dirty="0"/>
              <a:t>4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F6F6FC6-9E7B-4AD2-9339-16670CD7716B}"/>
              </a:ext>
            </a:extLst>
          </p:cNvPr>
          <p:cNvSpPr txBox="1"/>
          <p:nvPr/>
        </p:nvSpPr>
        <p:spPr>
          <a:xfrm>
            <a:off x="5166978" y="2490231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  <a:r>
              <a:rPr lang="en-US" sz="1600" baseline="-25000" dirty="0"/>
              <a:t>5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1E4383E-2732-4D53-9A28-22FF4C44727A}"/>
              </a:ext>
            </a:extLst>
          </p:cNvPr>
          <p:cNvSpPr txBox="1"/>
          <p:nvPr/>
        </p:nvSpPr>
        <p:spPr>
          <a:xfrm>
            <a:off x="1503169" y="2232751"/>
            <a:ext cx="269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endParaRPr lang="en-US" baseline="-250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2B776FA-52A5-47C9-A32F-11A9B9006D07}"/>
              </a:ext>
            </a:extLst>
          </p:cNvPr>
          <p:cNvSpPr txBox="1"/>
          <p:nvPr/>
        </p:nvSpPr>
        <p:spPr>
          <a:xfrm>
            <a:off x="1954690" y="2232752"/>
            <a:ext cx="269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)</a:t>
            </a:r>
            <a:endParaRPr lang="en-US" baseline="-250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FD52EB4-4ECB-48F1-9F10-893E74239CAD}"/>
              </a:ext>
            </a:extLst>
          </p:cNvPr>
          <p:cNvSpPr txBox="1"/>
          <p:nvPr/>
        </p:nvSpPr>
        <p:spPr>
          <a:xfrm>
            <a:off x="2333373" y="2232750"/>
            <a:ext cx="269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endParaRPr lang="en-US" baseline="-250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29A8666-CB97-4AC7-A3AD-AE52B2D8A188}"/>
              </a:ext>
            </a:extLst>
          </p:cNvPr>
          <p:cNvSpPr txBox="1"/>
          <p:nvPr/>
        </p:nvSpPr>
        <p:spPr>
          <a:xfrm>
            <a:off x="2784894" y="2232751"/>
            <a:ext cx="269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)</a:t>
            </a:r>
            <a:endParaRPr lang="en-US" baseline="-250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A4B29EB-C56B-4185-BC64-2C7FB00FFD34}"/>
              </a:ext>
            </a:extLst>
          </p:cNvPr>
          <p:cNvSpPr txBox="1"/>
          <p:nvPr/>
        </p:nvSpPr>
        <p:spPr>
          <a:xfrm>
            <a:off x="3193994" y="2232750"/>
            <a:ext cx="269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endParaRPr lang="en-US" baseline="-250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685E97E-3290-421A-84E0-91A3385594DA}"/>
              </a:ext>
            </a:extLst>
          </p:cNvPr>
          <p:cNvSpPr txBox="1"/>
          <p:nvPr/>
        </p:nvSpPr>
        <p:spPr>
          <a:xfrm>
            <a:off x="3645515" y="2232751"/>
            <a:ext cx="269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)</a:t>
            </a:r>
            <a:endParaRPr lang="en-US" baseline="-250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041ABAD-68B1-4892-AF34-9AF8624E7C38}"/>
              </a:ext>
            </a:extLst>
          </p:cNvPr>
          <p:cNvSpPr txBox="1"/>
          <p:nvPr/>
        </p:nvSpPr>
        <p:spPr>
          <a:xfrm>
            <a:off x="4010099" y="2232749"/>
            <a:ext cx="269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endParaRPr lang="en-US" baseline="-250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8D28020-3C38-4C01-83AB-401DFEF3646A}"/>
              </a:ext>
            </a:extLst>
          </p:cNvPr>
          <p:cNvSpPr txBox="1"/>
          <p:nvPr/>
        </p:nvSpPr>
        <p:spPr>
          <a:xfrm>
            <a:off x="4461620" y="2232750"/>
            <a:ext cx="269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)</a:t>
            </a:r>
            <a:endParaRPr lang="en-US" baseline="-250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01CCDE8-3EEC-45E7-B6DC-BD579CF403A9}"/>
              </a:ext>
            </a:extLst>
          </p:cNvPr>
          <p:cNvSpPr txBox="1"/>
          <p:nvPr/>
        </p:nvSpPr>
        <p:spPr>
          <a:xfrm>
            <a:off x="4979777" y="2232751"/>
            <a:ext cx="269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endParaRPr lang="en-US" baseline="-250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0B5889A7-2F90-4AD8-9C9F-E49F2BE4F20A}"/>
              </a:ext>
            </a:extLst>
          </p:cNvPr>
          <p:cNvSpPr txBox="1"/>
          <p:nvPr/>
        </p:nvSpPr>
        <p:spPr>
          <a:xfrm>
            <a:off x="5431298" y="2232752"/>
            <a:ext cx="269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)</a:t>
            </a:r>
            <a:endParaRPr lang="en-US" baseline="-250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534EE5C-F53A-4691-BD0E-9E80418B901C}"/>
              </a:ext>
            </a:extLst>
          </p:cNvPr>
          <p:cNvSpPr txBox="1"/>
          <p:nvPr/>
        </p:nvSpPr>
        <p:spPr>
          <a:xfrm>
            <a:off x="706513" y="2011384"/>
            <a:ext cx="1403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</a:t>
            </a:r>
            <a:r>
              <a:rPr lang="en-US" sz="1600" baseline="-25000" dirty="0"/>
              <a:t>1 </a:t>
            </a:r>
            <a:r>
              <a:rPr lang="en-US" sz="1600" dirty="0"/>
              <a:t>-</a:t>
            </a:r>
            <a:r>
              <a:rPr lang="en-US" sz="1600" baseline="30000" dirty="0"/>
              <a:t> </a:t>
            </a:r>
            <a:r>
              <a:rPr lang="el-G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ε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/2n</a:t>
            </a:r>
            <a:r>
              <a:rPr lang="en-US" sz="1600" b="0" i="0" baseline="3000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</a:t>
            </a:r>
            <a:endParaRPr lang="en-US" sz="1600" baseline="-25000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7BE0A758-A02D-4CBA-ACF5-E76447433AF8}"/>
              </a:ext>
            </a:extLst>
          </p:cNvPr>
          <p:cNvSpPr txBox="1"/>
          <p:nvPr/>
        </p:nvSpPr>
        <p:spPr>
          <a:xfrm>
            <a:off x="6334495" y="2498638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A0502BB6-BC16-4F84-A5AA-3EC463373CA0}"/>
                  </a:ext>
                </a:extLst>
              </p:cNvPr>
              <p:cNvSpPr txBox="1"/>
              <p:nvPr/>
            </p:nvSpPr>
            <p:spPr>
              <a:xfrm>
                <a:off x="552743" y="4317535"/>
                <a:ext cx="4728667" cy="432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limLoc m:val="subSup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pt-BR" sz="18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pt-B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pt-B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r>
                              <a:rPr lang="pt-B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pt-BR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pt-B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pt-B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𝑎𝑛</m:t>
                        </m:r>
                        <m:r>
                          <a:rPr lang="pt-B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pt-B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r>
                              <a:rPr lang="pt-B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pt-BR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800" dirty="0"/>
                  <a:t>=</a:t>
                </a:r>
                <a:r>
                  <a:rPr lang="en-US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nary>
                      <m:naryPr>
                        <m:chr m:val="∑"/>
                        <m:limLoc m:val="subSup"/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pt-B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pt-BR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r>
                  <a:rPr lang="en-US" sz="1800" dirty="0"/>
                  <a:t>=</a:t>
                </a:r>
                <a:r>
                  <a:rPr lang="en-US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A0502BB6-BC16-4F84-A5AA-3EC463373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43" y="4317535"/>
                <a:ext cx="4728667" cy="432106"/>
              </a:xfrm>
              <a:prstGeom prst="rect">
                <a:avLst/>
              </a:prstGeom>
              <a:blipFill>
                <a:blip r:embed="rId2"/>
                <a:stretch>
                  <a:fillRect l="-129" b="-21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181EB164-4C8E-4256-AE07-F8421A97BFF3}"/>
                  </a:ext>
                </a:extLst>
              </p:cNvPr>
              <p:cNvSpPr txBox="1"/>
              <p:nvPr/>
            </p:nvSpPr>
            <p:spPr>
              <a:xfrm>
                <a:off x="552743" y="4925884"/>
                <a:ext cx="1871538" cy="432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sz="1800" b="0" dirty="0"/>
                  <a:t> </a:t>
                </a: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181EB164-4C8E-4256-AE07-F8421A97B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43" y="4925884"/>
                <a:ext cx="1871538" cy="432106"/>
              </a:xfrm>
              <a:prstGeom prst="rect">
                <a:avLst/>
              </a:prstGeom>
              <a:blipFill>
                <a:blip r:embed="rId3"/>
                <a:stretch>
                  <a:fillRect l="-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47C31363-74D4-4C12-83AA-EC5BE5816731}"/>
                  </a:ext>
                </a:extLst>
              </p:cNvPr>
              <p:cNvSpPr txBox="1"/>
              <p:nvPr/>
            </p:nvSpPr>
            <p:spPr>
              <a:xfrm>
                <a:off x="514168" y="5599265"/>
                <a:ext cx="29277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𝐴𝑠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0, 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→0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→0</m:t>
                      </m:r>
                    </m:oMath>
                  </m:oMathPara>
                </a14:m>
                <a:endParaRPr lang="en-US" sz="1800" b="0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47C31363-74D4-4C12-83AA-EC5BE58167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168" y="5599265"/>
                <a:ext cx="2927789" cy="276999"/>
              </a:xfrm>
              <a:prstGeom prst="rect">
                <a:avLst/>
              </a:prstGeom>
              <a:blipFill>
                <a:blip r:embed="rId4"/>
                <a:stretch>
                  <a:fillRect l="-1247" r="-1247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文本框 51">
            <a:extLst>
              <a:ext uri="{FF2B5EF4-FFF2-40B4-BE49-F238E27FC236}">
                <a16:creationId xmlns:a16="http://schemas.microsoft.com/office/drawing/2014/main" id="{E36ADD53-C78F-4A54-AC7B-836FD418B7EB}"/>
              </a:ext>
            </a:extLst>
          </p:cNvPr>
          <p:cNvSpPr txBox="1"/>
          <p:nvPr/>
        </p:nvSpPr>
        <p:spPr>
          <a:xfrm>
            <a:off x="1982783" y="1944079"/>
            <a:ext cx="1403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</a:t>
            </a:r>
            <a:r>
              <a:rPr lang="en-US" sz="1600" baseline="-25000" dirty="0"/>
              <a:t>2 </a:t>
            </a:r>
            <a:r>
              <a:rPr lang="en-US" sz="1600" dirty="0"/>
              <a:t>+</a:t>
            </a:r>
            <a:r>
              <a:rPr lang="en-US" sz="1600" baseline="30000" dirty="0"/>
              <a:t> </a:t>
            </a:r>
            <a:r>
              <a:rPr lang="el-G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ε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/2n</a:t>
            </a:r>
            <a:r>
              <a:rPr lang="en-US" sz="1600" b="0" i="0" baseline="3000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</a:t>
            </a:r>
            <a:endParaRPr lang="en-US" sz="1600" baseline="-25000" dirty="0"/>
          </a:p>
        </p:txBody>
      </p:sp>
    </p:spTree>
    <p:extLst>
      <p:ext uri="{BB962C8B-B14F-4D97-AF65-F5344CB8AC3E}">
        <p14:creationId xmlns:p14="http://schemas.microsoft.com/office/powerpoint/2010/main" val="1027638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F0511409-B9AF-4D30-B635-901BDDA9E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64" y="539176"/>
            <a:ext cx="8048336" cy="750455"/>
          </a:xfrm>
        </p:spPr>
        <p:txBody>
          <a:bodyPr/>
          <a:lstStyle/>
          <a:p>
            <a:pPr algn="l"/>
            <a:r>
              <a:rPr lang="en-US" altLang="ja-JP" sz="4000" baseline="300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2.Information Theory</a:t>
            </a:r>
            <a:endParaRPr lang="ja-JP" altLang="en-US" sz="4000" baseline="300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3" name="内容占位符 4">
            <a:extLst>
              <a:ext uri="{FF2B5EF4-FFF2-40B4-BE49-F238E27FC236}">
                <a16:creationId xmlns:a16="http://schemas.microsoft.com/office/drawing/2014/main" id="{C3A1C0B0-1BA2-46B8-86D0-C2FA375EBD02}"/>
              </a:ext>
            </a:extLst>
          </p:cNvPr>
          <p:cNvSpPr txBox="1">
            <a:spLocks/>
          </p:cNvSpPr>
          <p:nvPr/>
        </p:nvSpPr>
        <p:spPr>
          <a:xfrm>
            <a:off x="207819" y="1691979"/>
            <a:ext cx="8785179" cy="1890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dirty="0">
              <a:solidFill>
                <a:schemeClr val="tx1"/>
              </a:solidFill>
            </a:endParaRPr>
          </a:p>
          <a:p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3560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鞍具">
  <a:themeElements>
    <a:clrScheme name="鞍具">
      <a:dk1>
        <a:srgbClr val="302C24"/>
      </a:dk1>
      <a:lt1>
        <a:sysClr val="window" lastClr="FFFFFF"/>
      </a:lt1>
      <a:dk2>
        <a:srgbClr val="AC6416"/>
      </a:dk2>
      <a:lt2>
        <a:srgbClr val="E8E4DB"/>
      </a:lt2>
      <a:accent1>
        <a:srgbClr val="C6B178"/>
      </a:accent1>
      <a:accent2>
        <a:srgbClr val="9C5B14"/>
      </a:accent2>
      <a:accent3>
        <a:srgbClr val="71B2BC"/>
      </a:accent3>
      <a:accent4>
        <a:srgbClr val="78AA5D"/>
      </a:accent4>
      <a:accent5>
        <a:srgbClr val="867099"/>
      </a:accent5>
      <a:accent6>
        <a:srgbClr val="4C6F75"/>
      </a:accent6>
      <a:hlink>
        <a:srgbClr val="F27B0E"/>
      </a:hlink>
      <a:folHlink>
        <a:srgbClr val="989268"/>
      </a:folHlink>
    </a:clrScheme>
    <a:fontScheme name="鞍具">
      <a:majorFont>
        <a:latin typeface="Book Antiqua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Book Antiqua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鞍具">
      <a:fillStyleLst>
        <a:solidFill>
          <a:schemeClr val="phClr"/>
        </a:solidFill>
        <a:gradFill rotWithShape="1">
          <a:gsLst>
            <a:gs pos="0">
              <a:schemeClr val="phClr"/>
            </a:gs>
            <a:gs pos="30000">
              <a:schemeClr val="phClr">
                <a:tint val="80000"/>
              </a:schemeClr>
            </a:gs>
            <a:gs pos="100000">
              <a:schemeClr val="phClr">
                <a:tint val="100000"/>
              </a:schemeClr>
            </a:gs>
          </a:gsLst>
          <a:path path="rect">
            <a:fillToRect l="50000" r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</a:schemeClr>
              <a:schemeClr val="phClr">
                <a:tint val="30000"/>
                <a:satMod val="120000"/>
              </a:schemeClr>
            </a:duotone>
          </a:blip>
          <a:stretch/>
        </a:blipFill>
      </a:fillStyleLst>
      <a:lnStyleLst>
        <a:ln w="254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50800" cap="flat" cmpd="dbl" algn="ctr">
          <a:solidFill>
            <a:schemeClr val="phClr"/>
          </a:solidFill>
          <a:prstDash val="solid"/>
        </a:ln>
        <a:ln w="7620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FFFFFF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sunrise" dir="tl">
              <a:rot lat="0" lon="0" rev="1200000"/>
            </a:lightRig>
          </a:scene3d>
          <a:sp3d prstMaterial="softEdge">
            <a:bevelT w="0" h="0"/>
          </a:sp3d>
        </a:effectStyle>
        <a:effectStyle>
          <a:effectLst>
            <a:innerShdw blurRad="76200" dist="38100" dir="13500000">
              <a:srgbClr val="FFFFFF">
                <a:alpha val="75000"/>
              </a:srgbClr>
            </a:innerShdw>
          </a:effectLst>
          <a:scene3d>
            <a:camera prst="perspectiveFront" fov="2400000"/>
            <a:lightRig rig="twoPt" dir="tl"/>
          </a:scene3d>
          <a:sp3d>
            <a:bevelT w="25400" h="12700" prst="angle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250000"/>
              </a:schemeClr>
              <a:schemeClr val="phClr">
                <a:tint val="50000"/>
                <a:satMod val="200000"/>
              </a:schemeClr>
            </a:duotone>
          </a:blip>
          <a:stretch/>
        </a:blipFill>
        <a:blipFill rotWithShape="1">
          <a:blip xmlns:r="http://schemas.openxmlformats.org/officeDocument/2006/relationships" r:embed="rId3">
            <a:duotone>
              <a:schemeClr val="phClr">
                <a:shade val="90000"/>
                <a:hueMod val="90000"/>
                <a:satMod val="150000"/>
                <a:lumMod val="90000"/>
              </a:schemeClr>
              <a:schemeClr val="phClr">
                <a:tint val="70000"/>
                <a:shade val="80000"/>
                <a:satMod val="3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《未来媒体研究中心》演示文稿" id="{6B8DE8D3-8B22-4FC9-A3F1-EAD6D84B1F62}" vid="{6B843BC1-1CEC-4121-A743-824978534D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《未来媒体研究中心》演示文稿 moban 1</Template>
  <TotalTime>429</TotalTime>
  <Words>1155</Words>
  <Application>Microsoft Office PowerPoint</Application>
  <PresentationFormat>全屏显示(4:3)</PresentationFormat>
  <Paragraphs>96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Microsoft YaHei</vt:lpstr>
      <vt:lpstr>方正兰亭特黑_SC</vt:lpstr>
      <vt:lpstr>黑体</vt:lpstr>
      <vt:lpstr>Arial</vt:lpstr>
      <vt:lpstr>Book Antiqua</vt:lpstr>
      <vt:lpstr>Cambria Math</vt:lpstr>
      <vt:lpstr>Wingdings 2</vt:lpstr>
      <vt:lpstr>鞍具</vt:lpstr>
      <vt:lpstr>PowerPoint 演示文稿</vt:lpstr>
      <vt:lpstr>Contents</vt:lpstr>
      <vt:lpstr>1.Technical Details of Continuous Variables</vt:lpstr>
      <vt:lpstr>1.1 Measure</vt:lpstr>
      <vt:lpstr>1.2 Relationship between probability and measure </vt:lpstr>
      <vt:lpstr>1.3 Countable Set</vt:lpstr>
      <vt:lpstr>1.4 Rational number</vt:lpstr>
      <vt:lpstr>1.5 Proof</vt:lpstr>
      <vt:lpstr>2.Information Theory</vt:lpstr>
      <vt:lpstr>2.1 Self-Information</vt:lpstr>
      <vt:lpstr>2.2 Shannon Entropy</vt:lpstr>
      <vt:lpstr>2.3 Practice-A</vt:lpstr>
      <vt:lpstr>2.3 Practice-B</vt:lpstr>
      <vt:lpstr>2.3 Kullback-Leibler (KL) divergence</vt:lpstr>
      <vt:lpstr>2.4 Cross-Entropy</vt:lpstr>
      <vt:lpstr>3.1 The Challenge Of Unstructured Models </vt:lpstr>
      <vt:lpstr>3.2 Structured Probabilistic Models </vt:lpstr>
      <vt:lpstr>3.2 Structured Probabilistic Models 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SHUI Xiao Qin (Shirley)</dc:creator>
  <cp:lastModifiedBy>许 勤昆</cp:lastModifiedBy>
  <cp:revision>152</cp:revision>
  <dcterms:created xsi:type="dcterms:W3CDTF">2017-03-27T10:33:48Z</dcterms:created>
  <dcterms:modified xsi:type="dcterms:W3CDTF">2020-10-31T10:29:59Z</dcterms:modified>
</cp:coreProperties>
</file>