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svg" ContentType="image/svg+xml"/>
  <Override PartName="/ppt/media/image16.svg" ContentType="image/svg+xml"/>
  <Override PartName="/ppt/media/image19.svg" ContentType="image/svg+xml"/>
  <Override PartName="/ppt/media/image21.svg" ContentType="image/svg+xml"/>
  <Override PartName="/ppt/media/image25.svg" ContentType="image/svg+xml"/>
  <Override PartName="/ppt/media/image27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12" r:id="rId33"/>
    <p:sldId id="318" r:id="rId34"/>
    <p:sldId id="321" r:id="rId35"/>
    <p:sldId id="323" r:id="rId36"/>
    <p:sldId id="537" r:id="rId37"/>
    <p:sldId id="339" r:id="rId38"/>
    <p:sldId id="340" r:id="rId39"/>
    <p:sldId id="341" r:id="rId40"/>
    <p:sldId id="615" r:id="rId41"/>
    <p:sldId id="616" r:id="rId42"/>
    <p:sldId id="619" r:id="rId43"/>
    <p:sldId id="620" r:id="rId44"/>
    <p:sldId id="617" r:id="rId45"/>
    <p:sldId id="618" r:id="rId46"/>
    <p:sldId id="342" r:id="rId47"/>
    <p:sldId id="344" r:id="rId48"/>
    <p:sldId id="358" r:id="rId49"/>
    <p:sldId id="361" r:id="rId50"/>
    <p:sldId id="362" r:id="rId51"/>
    <p:sldId id="364" r:id="rId52"/>
    <p:sldId id="365" r:id="rId53"/>
    <p:sldId id="366" r:id="rId54"/>
    <p:sldId id="680" r:id="rId55"/>
    <p:sldId id="681" r:id="rId56"/>
    <p:sldId id="371" r:id="rId57"/>
    <p:sldId id="682" r:id="rId58"/>
    <p:sldId id="683" r:id="rId59"/>
    <p:sldId id="684" r:id="rId60"/>
    <p:sldId id="685" r:id="rId61"/>
    <p:sldId id="376" r:id="rId62"/>
    <p:sldId id="385" r:id="rId63"/>
    <p:sldId id="686" r:id="rId64"/>
    <p:sldId id="391" r:id="rId65"/>
    <p:sldId id="397" r:id="rId66"/>
    <p:sldId id="398" r:id="rId67"/>
    <p:sldId id="399" r:id="rId68"/>
    <p:sldId id="400" r:id="rId69"/>
    <p:sldId id="406" r:id="rId70"/>
    <p:sldId id="407" r:id="rId71"/>
    <p:sldId id="687" r:id="rId72"/>
    <p:sldId id="688" r:id="rId73"/>
    <p:sldId id="414" r:id="rId74"/>
    <p:sldId id="415" r:id="rId75"/>
  </p:sldIdLst>
  <p:sldSz cx="9144000" cy="5143500"/>
  <p:notesSz cx="5143500" cy="9144000"/>
  <p:custDataLst>
    <p:tags r:id="rId7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gs" Target="tags/tag5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4.xml"/><Relationship Id="rId7" Type="http://schemas.openxmlformats.org/officeDocument/2006/relationships/image" Target="../media/image10.png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12.png"/><Relationship Id="rId10" Type="http://schemas.openxmlformats.org/officeDocument/2006/relationships/tags" Target="../tags/tag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jpe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17.xml"/><Relationship Id="rId7" Type="http://schemas.openxmlformats.org/officeDocument/2006/relationships/image" Target="../media/image36.png"/><Relationship Id="rId6" Type="http://schemas.openxmlformats.org/officeDocument/2006/relationships/tags" Target="../tags/tag16.xml"/><Relationship Id="rId5" Type="http://schemas.openxmlformats.org/officeDocument/2006/relationships/image" Target="../media/image35.png"/><Relationship Id="rId4" Type="http://schemas.openxmlformats.org/officeDocument/2006/relationships/tags" Target="../tags/tag15.xml"/><Relationship Id="rId3" Type="http://schemas.openxmlformats.org/officeDocument/2006/relationships/image" Target="../media/image34.png"/><Relationship Id="rId25" Type="http://schemas.openxmlformats.org/officeDocument/2006/relationships/notesSlide" Target="../notesSlides/notesSlide28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4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39.png"/><Relationship Id="rId12" Type="http://schemas.openxmlformats.org/officeDocument/2006/relationships/tags" Target="../tags/tag19.xml"/><Relationship Id="rId11" Type="http://schemas.openxmlformats.org/officeDocument/2006/relationships/image" Target="../media/image38.png"/><Relationship Id="rId10" Type="http://schemas.openxmlformats.org/officeDocument/2006/relationships/tags" Target="../tags/tag18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41.png"/><Relationship Id="rId4" Type="http://schemas.openxmlformats.org/officeDocument/2006/relationships/tags" Target="../tags/tag31.xml"/><Relationship Id="rId3" Type="http://schemas.openxmlformats.org/officeDocument/2006/relationships/image" Target="../media/image40.png"/><Relationship Id="rId2" Type="http://schemas.openxmlformats.org/officeDocument/2006/relationships/tags" Target="../tags/tag30.xml"/><Relationship Id="rId17" Type="http://schemas.openxmlformats.org/officeDocument/2006/relationships/notesSlide" Target="../notesSlides/notesSlide29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45.xml"/><Relationship Id="rId7" Type="http://schemas.openxmlformats.org/officeDocument/2006/relationships/image" Target="../media/image36.png"/><Relationship Id="rId6" Type="http://schemas.openxmlformats.org/officeDocument/2006/relationships/tags" Target="../tags/tag44.xml"/><Relationship Id="rId5" Type="http://schemas.openxmlformats.org/officeDocument/2006/relationships/image" Target="../media/image35.png"/><Relationship Id="rId4" Type="http://schemas.openxmlformats.org/officeDocument/2006/relationships/tags" Target="../tags/tag43.xml"/><Relationship Id="rId3" Type="http://schemas.openxmlformats.org/officeDocument/2006/relationships/image" Target="../media/image34.png"/><Relationship Id="rId24" Type="http://schemas.openxmlformats.org/officeDocument/2006/relationships/notesSlide" Target="../notesSlides/notesSlide34.xm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tags" Target="../tags/tag54.xml"/><Relationship Id="rId2" Type="http://schemas.openxmlformats.org/officeDocument/2006/relationships/tags" Target="../tags/tag42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39.png"/><Relationship Id="rId12" Type="http://schemas.openxmlformats.org/officeDocument/2006/relationships/tags" Target="../tags/tag47.xml"/><Relationship Id="rId11" Type="http://schemas.openxmlformats.org/officeDocument/2006/relationships/image" Target="../media/image38.png"/><Relationship Id="rId10" Type="http://schemas.openxmlformats.org/officeDocument/2006/relationships/tags" Target="../tags/tag46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2" Type="http://schemas.openxmlformats.org/officeDocument/2006/relationships/notesSlide" Target="../notesSlides/notesSlide38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8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jpe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0" Type="http://schemas.openxmlformats.org/officeDocument/2006/relationships/notesSlide" Target="../notesSlides/notesSlide61.xml"/><Relationship Id="rId1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10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164205" y="2745896"/>
            <a:ext cx="402908" cy="40290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5567363" y="2745896"/>
            <a:ext cx="402908" cy="402902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842385" y="2125555"/>
            <a:ext cx="1449705" cy="145002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40584" y="2117850"/>
            <a:ext cx="739521" cy="747556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3402919" y="1665080"/>
            <a:ext cx="2344695" cy="950401"/>
          </a:xfrm>
          <a:prstGeom prst="rect">
            <a:avLst/>
          </a:prstGeom>
        </p:spPr>
      </p:pic>
      <p:sp>
        <p:nvSpPr>
          <p:cNvPr id="15" name="Text 0"/>
          <p:cNvSpPr/>
          <p:nvPr>
            <p:custDataLst>
              <p:tags r:id="rId12"/>
            </p:custDataLst>
          </p:nvPr>
        </p:nvSpPr>
        <p:spPr>
          <a:xfrm>
            <a:off x="754936" y="263647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开发效率低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6" name="Text 1"/>
          <p:cNvSpPr/>
          <p:nvPr>
            <p:custDataLst>
              <p:tags r:id="rId13"/>
            </p:custDataLst>
          </p:nvPr>
        </p:nvSpPr>
        <p:spPr>
          <a:xfrm>
            <a:off x="754936" y="295722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缺乏有效的开发工具和自动化流程，导致开发效率低下，难以快速响应业务需求。</a:t>
            </a:r>
            <a:endParaRPr lang="en-US" sz="1080"/>
          </a:p>
        </p:txBody>
      </p:sp>
      <p:sp>
        <p:nvSpPr>
          <p:cNvPr id="17" name="Text 2"/>
          <p:cNvSpPr/>
          <p:nvPr>
            <p:custDataLst>
              <p:tags r:id="rId14"/>
            </p:custDataLst>
          </p:nvPr>
        </p:nvSpPr>
        <p:spPr>
          <a:xfrm>
            <a:off x="6177922" y="295722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在项目开发过程中，常见的性能问题包括页面加载慢、渲染卡顿、内存泄漏等，这些问题会直接影响用户体验。</a:t>
            </a:r>
            <a:endParaRPr lang="en-US" sz="1080"/>
          </a:p>
        </p:txBody>
      </p:sp>
      <p:sp>
        <p:nvSpPr>
          <p:cNvPr id="18" name="Text 3"/>
          <p:cNvSpPr/>
          <p:nvPr>
            <p:custDataLst>
              <p:tags r:id="rId15"/>
            </p:custDataLst>
          </p:nvPr>
        </p:nvSpPr>
        <p:spPr>
          <a:xfrm>
            <a:off x="6174215" y="263647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性能</a:t>
            </a: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问题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dvAuto="0"/>
      <p:bldP spid="13" grpId="1" bldLvl="0" animBg="1" advAuto="0"/>
      <p:bldP spid="12" grpId="2" bldLvl="0" animBg="1" advAuto="0"/>
      <p:bldP spid="10" grpId="3" bldLvl="0" animBg="1" advAuto="0"/>
      <p:bldP spid="11" grpId="4" bldLvl="0" animBg="1" advAuto="0"/>
      <p:bldP spid="15" grpId="5" animBg="1" advAuto="0"/>
      <p:bldP spid="16" grpId="6" animBg="1" advAuto="0"/>
      <p:bldP spid="18" grpId="7" animBg="1" advAuto="0"/>
      <p:bldP spid="17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" b="30019"/>
          <a:stretch>
            <a:fillRect/>
          </a:stretch>
        </p:blipFill>
        <p:spPr>
          <a:xfrm>
            <a:off x="1022350" y="1353820"/>
            <a:ext cx="7454900" cy="23329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419225" y="1236980"/>
            <a:ext cx="6151245" cy="9525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962914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757894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305268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272415" y="1808480"/>
            <a:ext cx="1777365" cy="223139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2571750" y="1799590"/>
            <a:ext cx="3788410" cy="2230755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745605" y="1808480"/>
            <a:ext cx="1956435" cy="2207260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1031570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37387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764753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722745" y="1983105"/>
            <a:ext cx="1956435" cy="193675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>
              <a:lnSpc>
                <a:spcPct val="150000"/>
              </a:lnSpc>
              <a:buSzPct val="100000"/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895306" y="197451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455702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在开发阶段禁止不必要的产物优化</a:t>
            </a:r>
            <a:endParaRPr lang="en-US" sz="1135"/>
          </a:p>
        </p:txBody>
      </p:sp>
      <p:sp>
        <p:nvSpPr>
          <p:cNvPr id="19" name="Text 8"/>
          <p:cNvSpPr/>
          <p:nvPr>
            <p:custDataLst>
              <p:tags r:id="rId21"/>
            </p:custDataLst>
          </p:nvPr>
        </p:nvSpPr>
        <p:spPr>
          <a:xfrm>
            <a:off x="365760" y="2423795"/>
            <a:ext cx="1572260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禁止代码压缩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禁止代码分割和预加载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3. 禁止性能提示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4. 禁止生产模式下的模块树摇（Tree Shaking）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5. 禁止哈希文件名生成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6. 启用增量构建和缓存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22"/>
            </p:custDataLst>
          </p:nvPr>
        </p:nvSpPr>
        <p:spPr>
          <a:xfrm>
            <a:off x="2957195" y="2409825"/>
            <a:ext cx="338899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开发环境中，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复杂的调试需求，使用cheap-module-source-map，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快速迭代和轻量调试需求，选择eval-source-map。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生产环境，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如果不需要调试，可以直接禁用Source 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如果需要保留调试功能，可以选择生成独立的Source Map文件(通过配置sourceMapFilename，Source Map会被生成到单独的文件中)</a:t>
            </a: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  <a:sym typeface="+mn-ea"/>
              </a:rPr>
              <a:t>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1" name="Text 8"/>
          <p:cNvSpPr/>
          <p:nvPr>
            <p:custDataLst>
              <p:tags r:id="rId23"/>
            </p:custDataLst>
          </p:nvPr>
        </p:nvSpPr>
        <p:spPr>
          <a:xfrm>
            <a:off x="6882130" y="2423795"/>
            <a:ext cx="180657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明确监听的文件和目录(配置 Webpack 的 watchOptions 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忽略不必要的文件和目录(通过 watchOptions.ignored)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  <p:bldP spid="19" grpId="7" animBg="1" advAuto="0"/>
      <p:bldP spid="18" grpId="7" animBg="1" advAuto="0"/>
      <p:bldP spid="21" grpId="7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pic>
        <p:nvPicPr>
          <p:cNvPr id="6" name="Image 3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sp>
        <p:nvSpPr>
          <p:cNvPr id="10" name="Text 0"/>
          <p:cNvSpPr/>
          <p:nvPr>
            <p:custDataLst>
              <p:tags r:id="rId6"/>
            </p:custDataLst>
          </p:nvPr>
        </p:nvSpPr>
        <p:spPr>
          <a:xfrm>
            <a:off x="3354705" y="2654300"/>
            <a:ext cx="220345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resolve.extensions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2" name="Text 2"/>
          <p:cNvSpPr/>
          <p:nvPr>
            <p:custDataLst>
              <p:tags r:id="rId7"/>
            </p:custDataLst>
          </p:nvPr>
        </p:nvSpPr>
        <p:spPr>
          <a:xfrm>
            <a:off x="6487795" y="2654300"/>
            <a:ext cx="210375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resolve.modules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4" name="Text 4"/>
          <p:cNvSpPr/>
          <p:nvPr>
            <p:custDataLst>
              <p:tags r:id="rId8"/>
            </p:custDataLst>
          </p:nvPr>
        </p:nvSpPr>
        <p:spPr>
          <a:xfrm>
            <a:off x="772760" y="29228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可以为模块路径设置别名，避免重复书写复杂路径，同时也减少了 Webpack 的路径解析工作。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5" name="Text 5"/>
          <p:cNvSpPr/>
          <p:nvPr>
            <p:custDataLst>
              <p:tags r:id="rId9"/>
            </p:custDataLst>
          </p:nvPr>
        </p:nvSpPr>
        <p:spPr>
          <a:xfrm>
            <a:off x="2094627" y="129218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限定作用范围：通过 include 或 exclude 选项，只让 Loader 处理特定目录下的文件。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6" name="Text 6"/>
          <p:cNvSpPr/>
          <p:nvPr>
            <p:custDataLst>
              <p:tags r:id="rId10"/>
            </p:custDataLst>
          </p:nvPr>
        </p:nvSpPr>
        <p:spPr>
          <a:xfrm>
            <a:off x="5354821" y="12591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告诉 Webpack 某些模块不需要解析其依赖项（如大型库文件、已经打包好的文件）。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7" name="Text 7"/>
          <p:cNvSpPr/>
          <p:nvPr>
            <p:custDataLst>
              <p:tags r:id="rId11"/>
            </p:custDataLst>
          </p:nvPr>
        </p:nvSpPr>
        <p:spPr>
          <a:xfrm>
            <a:off x="3697893" y="2922824"/>
            <a:ext cx="1502015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会尝试解析多个扩展名，这会增加查找时间。通过优化此配置，可以减少不必要的查找工作。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12"/>
            </p:custDataLst>
          </p:nvPr>
        </p:nvSpPr>
        <p:spPr>
          <a:xfrm>
            <a:off x="661035" y="2654300"/>
            <a:ext cx="194881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resolve.alias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9" name="Text 9"/>
          <p:cNvSpPr/>
          <p:nvPr>
            <p:custDataLst>
              <p:tags r:id="rId13"/>
            </p:custDataLst>
          </p:nvPr>
        </p:nvSpPr>
        <p:spPr>
          <a:xfrm>
            <a:off x="6685741" y="292286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会从 node_modules 开始查找。如果你知道你的依赖项存放的路径，可以通过明确指定路径来加速模块查找。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0" name="Text 10"/>
          <p:cNvSpPr/>
          <p:nvPr>
            <p:custDataLst>
              <p:tags r:id="rId14"/>
            </p:custDataLst>
          </p:nvPr>
        </p:nvSpPr>
        <p:spPr>
          <a:xfrm>
            <a:off x="2093546" y="1023468"/>
            <a:ext cx="150410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</a:t>
            </a:r>
            <a:r>
              <a:rPr lang="en-US" altLang="zh-CN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Loader</a:t>
            </a: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配置</a:t>
            </a:r>
            <a:endParaRPr lang="zh-CN" alt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21" name="Text 11"/>
          <p:cNvSpPr/>
          <p:nvPr>
            <p:custDataLst>
              <p:tags r:id="rId15"/>
            </p:custDataLst>
          </p:nvPr>
        </p:nvSpPr>
        <p:spPr>
          <a:xfrm>
            <a:off x="5046980" y="990600"/>
            <a:ext cx="204279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resolve.noParse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8" grpId="2" bldLvl="0" animBg="1" advAuto="0"/>
      <p:bldP spid="18" grpId="6" animBg="1" advAuto="0"/>
      <p:bldP spid="14" grpId="7" animBg="1" advAuto="0"/>
      <p:bldP spid="20" grpId="8" animBg="1" advAuto="0"/>
      <p:bldP spid="15" grpId="9" animBg="1" advAuto="0"/>
      <p:bldP spid="10" grpId="10" animBg="1" advAuto="0"/>
      <p:bldP spid="17" grpId="11" animBg="1" advAuto="0"/>
      <p:bldP spid="12" grpId="12" animBg="1" advAuto="0"/>
      <p:bldP spid="19" grpId="13" animBg="1" advAuto="0"/>
      <p:bldP spid="21" grpId="14" animBg="1" advAuto="0"/>
      <p:bldP spid="16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1804826"/>
            <a:ext cx="402908" cy="40290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3528" y="3133246"/>
            <a:ext cx="402908" cy="40290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3795" y="2075390"/>
            <a:ext cx="1449705" cy="145002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1994" y="2067685"/>
            <a:ext cx="739521" cy="747556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2919" y="1973690"/>
            <a:ext cx="2344695" cy="95040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754936" y="169540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ESBuild</a:t>
            </a:r>
            <a:endParaRPr lang="en-US" sz="1260" dirty="0"/>
          </a:p>
          <a:p>
            <a:pPr marL="0" indent="0" algn="r">
              <a:lnSpc>
                <a:spcPct val="130000"/>
              </a:lnSpc>
              <a:buNone/>
            </a:pP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754936" y="201615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74087" y="334457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Rust 编写的。重视并行化和单次遍历 AST 的技术，支持增量编译，只编译自上次编译以来发生变化的部分代码。</a:t>
            </a:r>
            <a:endParaRPr lang="en-US" sz="1080"/>
          </a:p>
        </p:txBody>
      </p:sp>
      <p:sp>
        <p:nvSpPr>
          <p:cNvPr id="14" name="Text 3"/>
          <p:cNvSpPr/>
          <p:nvPr/>
        </p:nvSpPr>
        <p:spPr>
          <a:xfrm>
            <a:off x="5970380" y="302382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SWC</a:t>
            </a:r>
            <a:endParaRPr lang="en-US" sz="126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525520"/>
            <a:ext cx="382905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135" y="770890"/>
            <a:ext cx="3790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dvAuto="0"/>
      <p:bldP spid="9" grpId="1" bldLvl="0" animBg="1" advAuto="0"/>
      <p:bldP spid="8" grpId="2" bldLvl="0" animBg="1" advAuto="0"/>
      <p:bldP spid="6" grpId="3" bldLvl="0" animBg="1" advAuto="0"/>
      <p:bldP spid="7" grpId="4" bldLvl="0" animBg="1" advAuto="0"/>
      <p:bldP spid="11" grpId="5" animBg="1" advAuto="0"/>
      <p:bldP spid="12" grpId="6" animBg="1" advAuto="0"/>
      <p:bldP spid="14" grpId="7" animBg="1" advAuto="0"/>
      <p:bldP spid="13" grpId="8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利用代码生成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通过使用代码生成工具，自动生成模板代码，减少重复劳动，提升开发效率和代码一致性。</a:t>
            </a:r>
            <a:endParaRPr lang="en-US" sz="168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16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745" y="1256030"/>
            <a:ext cx="5429250" cy="88265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7384" y="1083702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79837" y="104942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23658" y="1083716"/>
            <a:ext cx="468249" cy="457193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1236040" y="1117991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/>
        </p:nvSpPr>
        <p:spPr>
          <a:xfrm>
            <a:off x="419226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/>
        </p:nvSpPr>
        <p:spPr>
          <a:xfrm>
            <a:off x="7148423" y="108371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/>
        </p:nvSpPr>
        <p:spPr>
          <a:xfrm>
            <a:off x="6599195" y="183989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按固定格式创建片段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754971" y="1890060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创建一个Vue语言的片段文件vue.json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20" name="Text 7"/>
          <p:cNvSpPr/>
          <p:nvPr/>
        </p:nvSpPr>
        <p:spPr>
          <a:xfrm>
            <a:off x="705257" y="1890060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设置-首选项-配置用户代码片段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4" name="图片 3" descr="截屏2024-08-02 13.23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5" y="2469515"/>
            <a:ext cx="2164080" cy="1397000"/>
          </a:xfrm>
          <a:prstGeom prst="rect">
            <a:avLst/>
          </a:prstGeom>
        </p:spPr>
      </p:pic>
      <p:pic>
        <p:nvPicPr>
          <p:cNvPr id="5" name="图片 4" descr="截屏2024-08-02 13.25.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80" y="2469515"/>
            <a:ext cx="2736215" cy="394970"/>
          </a:xfrm>
          <a:prstGeom prst="rect">
            <a:avLst/>
          </a:prstGeom>
        </p:spPr>
      </p:pic>
      <p:pic>
        <p:nvPicPr>
          <p:cNvPr id="18" name="图片 17" descr="截屏2024-08-02 13.25.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580" y="3053715"/>
            <a:ext cx="2736215" cy="322580"/>
          </a:xfrm>
          <a:prstGeom prst="rect">
            <a:avLst/>
          </a:prstGeom>
        </p:spPr>
      </p:pic>
      <p:pic>
        <p:nvPicPr>
          <p:cNvPr id="19" name="图片 18" descr="截屏2024-08-02 13.29.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185" y="2409825"/>
            <a:ext cx="2294255" cy="13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20" grpId="6" animBg="1" advAuto="0"/>
      <p:bldP spid="14" grpId="8" animBg="1" advAuto="0"/>
      <p:bldP spid="17" grpId="10" animBg="1" advAuto="0"/>
      <p:bldP spid="15" grpId="12" animBg="1" advAuto="0"/>
      <p:bldP spid="16" grpId="1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 Tab 键展开代码片段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输入代码片段的前缀（例如 func 等）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打开需要插入代码段的文件</a:t>
            </a:r>
            <a:endParaRPr lang="en-US" sz="1135"/>
          </a:p>
        </p:txBody>
      </p:sp>
      <p:pic>
        <p:nvPicPr>
          <p:cNvPr id="4" name="图片 3" descr="截屏2024-08-02 13.31.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20850" y="3053715"/>
            <a:ext cx="3843655" cy="896620"/>
          </a:xfrm>
          <a:prstGeom prst="rect">
            <a:avLst/>
          </a:prstGeom>
        </p:spPr>
      </p:pic>
      <p:pic>
        <p:nvPicPr>
          <p:cNvPr id="5" name="图片 4" descr="截屏2024-08-02 13.31.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31205" y="3061335"/>
            <a:ext cx="2870835" cy="112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预加载技术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5017" y="1791477"/>
            <a:ext cx="229539" cy="19594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30690" y="1791477"/>
            <a:ext cx="229539" cy="195944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7138" y="1747075"/>
            <a:ext cx="1159624" cy="324594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8485" y="1747075"/>
            <a:ext cx="1159623" cy="32459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13524" y="1747075"/>
            <a:ext cx="1159624" cy="324594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54158" y="1747075"/>
            <a:ext cx="1159624" cy="324594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379832" y="1747075"/>
            <a:ext cx="1159624" cy="324594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256363" y="1791477"/>
            <a:ext cx="229539" cy="195944"/>
          </a:xfrm>
          <a:prstGeom prst="rect">
            <a:avLst/>
          </a:prstGeom>
        </p:spPr>
      </p:pic>
      <p:pic>
        <p:nvPicPr>
          <p:cNvPr id="14" name="Image 10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982037" y="1791477"/>
            <a:ext cx="229538" cy="195944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95026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Preload</a:t>
            </a:r>
            <a:endParaRPr lang="en-US" sz="1260"/>
          </a:p>
        </p:txBody>
      </p:sp>
      <p:sp>
        <p:nvSpPr>
          <p:cNvPr id="16" name="Text 1"/>
          <p:cNvSpPr/>
          <p:nvPr/>
        </p:nvSpPr>
        <p:spPr>
          <a:xfrm>
            <a:off x="5675938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Prefetch</a:t>
            </a:r>
            <a:endParaRPr lang="en-US" sz="1260"/>
          </a:p>
        </p:txBody>
      </p:sp>
      <p:sp>
        <p:nvSpPr>
          <p:cNvPr id="17" name="Text 2"/>
          <p:cNvSpPr/>
          <p:nvPr/>
        </p:nvSpPr>
        <p:spPr>
          <a:xfrm>
            <a:off x="5664373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允许浏览器在空闲时间提前获取将来可能需要的资源。</a:t>
            </a:r>
            <a:endParaRPr lang="en-US" sz="1080"/>
          </a:p>
        </p:txBody>
      </p:sp>
      <p:sp>
        <p:nvSpPr>
          <p:cNvPr id="18" name="Text 3"/>
          <p:cNvSpPr/>
          <p:nvPr/>
        </p:nvSpPr>
        <p:spPr>
          <a:xfrm>
            <a:off x="7390047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允许浏览器提前渲染用户可能访问的下一个页面。</a:t>
            </a:r>
            <a:endParaRPr lang="en-US" sz="1080"/>
          </a:p>
        </p:txBody>
      </p:sp>
      <p:sp>
        <p:nvSpPr>
          <p:cNvPr id="19" name="Text 4"/>
          <p:cNvSpPr/>
          <p:nvPr/>
        </p:nvSpPr>
        <p:spPr>
          <a:xfrm>
            <a:off x="487352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允许浏览器提前解析域名，以便在需要时更快地建立连接。</a:t>
            </a:r>
            <a:endParaRPr lang="en-US" sz="1080"/>
          </a:p>
        </p:txBody>
      </p:sp>
      <p:sp>
        <p:nvSpPr>
          <p:cNvPr id="20" name="Text 5"/>
          <p:cNvSpPr/>
          <p:nvPr/>
        </p:nvSpPr>
        <p:spPr>
          <a:xfrm>
            <a:off x="498917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DNS Prefetch</a:t>
            </a:r>
            <a:endParaRPr lang="en-US" sz="1260"/>
          </a:p>
        </p:txBody>
      </p:sp>
      <p:sp>
        <p:nvSpPr>
          <p:cNvPr id="21" name="Text 6"/>
          <p:cNvSpPr/>
          <p:nvPr/>
        </p:nvSpPr>
        <p:spPr>
          <a:xfrm>
            <a:off x="7401611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Prerender</a:t>
            </a:r>
            <a:endParaRPr lang="en-US" sz="1260"/>
          </a:p>
        </p:txBody>
      </p:sp>
      <p:sp>
        <p:nvSpPr>
          <p:cNvPr id="22" name="Text 7"/>
          <p:cNvSpPr/>
          <p:nvPr/>
        </p:nvSpPr>
        <p:spPr>
          <a:xfrm>
            <a:off x="3938700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允许浏览器在页面加载时提前获取高优先级资源。</a:t>
            </a:r>
            <a:endParaRPr lang="en-US" sz="1080"/>
          </a:p>
        </p:txBody>
      </p:sp>
      <p:sp>
        <p:nvSpPr>
          <p:cNvPr id="23" name="Text 8"/>
          <p:cNvSpPr/>
          <p:nvPr/>
        </p:nvSpPr>
        <p:spPr>
          <a:xfrm>
            <a:off x="223530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Preconnect</a:t>
            </a:r>
            <a:endParaRPr lang="en-US" sz="1260"/>
          </a:p>
        </p:txBody>
      </p:sp>
      <p:sp>
        <p:nvSpPr>
          <p:cNvPr id="24" name="Text 9"/>
          <p:cNvSpPr/>
          <p:nvPr/>
        </p:nvSpPr>
        <p:spPr>
          <a:xfrm>
            <a:off x="2213026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允许浏览器在实际请求资源之前提前建立与指定域名的连接。</a:t>
            </a:r>
            <a:endParaRPr lang="en-US" sz="108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7" grpId="1" bldLvl="0" animBg="1" advAuto="0"/>
      <p:bldP spid="13" grpId="2" bldLvl="0" animBg="1" advAuto="0"/>
      <p:bldP spid="14" grpId="3" bldLvl="0" animBg="1" advAuto="0"/>
      <p:bldP spid="8" grpId="4" bldLvl="0" animBg="1" advAuto="0"/>
      <p:bldP spid="20" grpId="5" animBg="1" advAuto="0"/>
      <p:bldP spid="19" grpId="6" animBg="1" advAuto="0"/>
      <p:bldP spid="10" grpId="7" bldLvl="0" animBg="1" advAuto="0"/>
      <p:bldP spid="23" grpId="8" animBg="1" advAuto="0"/>
      <p:bldP spid="24" grpId="9" animBg="1" advAuto="0"/>
      <p:bldP spid="9" grpId="10" bldLvl="0" animBg="1" advAuto="0"/>
      <p:bldP spid="15" grpId="11" animBg="1" advAuto="0"/>
      <p:bldP spid="22" grpId="12" animBg="1" advAuto="0"/>
      <p:bldP spid="11" grpId="13" bldLvl="0" animBg="1" advAuto="0"/>
      <p:bldP spid="16" grpId="14" animBg="1" advAuto="0"/>
      <p:bldP spid="17" grpId="15" animBg="1" advAuto="0"/>
      <p:bldP spid="12" grpId="16" bldLvl="0" animBg="1" advAuto="0"/>
      <p:bldP spid="21" grpId="17" animBg="1" advAuto="0"/>
      <p:bldP spid="18" grpId="18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代码压缩通过去除空白字符、注释以及重命名变量等方式来减少代码体积。Vite 默认会自动压缩 JavaScript 代码，默认通过 PostCSS 压缩 CSS 文件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Webpack启用代码压缩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配置如下：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180590"/>
            <a:ext cx="46577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3837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Vue 项目中，通过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image-webpack-loader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imagemin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，可以有效减少图片和 SVG 文件的体积，从而提升页面的加载性能。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1844675"/>
            <a:ext cx="68580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 压缩可以减少传输的数据量，显著提升页面加载速度。通过配置 Webpack，我们可以轻松为静态资源开启 Gzip 压缩。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效果：Gzip 压缩通常能够节省 60%-80% 的文件大小。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953895"/>
            <a:ext cx="39243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CDN 加速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CDN（内容分发网络）可以通过将静态资源分发到多个服务器上，用户可以从最近的服务器获取资源，提升加载速度并减少服务器压力。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1799590"/>
            <a:ext cx="7715250" cy="92710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上传资源到 CDN：例如将 Vue 和 Lodash 上传到 CDN。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、修改 Webpack 配置，使用 CDN：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2726690"/>
            <a:ext cx="2962275" cy="69532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26135" y="3477260"/>
            <a:ext cx="7715250" cy="45275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、在 index.html 中引入 CDN 链接。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3614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浏览器缓存能够让用户在二次访问时从缓存中获取资源，而不是重新下载所有文件。我们可以通过合理设置 Cache-Control 头和 Webpack 的缓存配置来管理缓存策略。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213610"/>
            <a:ext cx="4924425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679190"/>
            <a:ext cx="32575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推荐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endParaRPr 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895350" y="269652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问题：</a:t>
            </a: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6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解决方案：对打包后的文件进行检查，识别并警告超过大小限制的文件，确保在发布前进行优化。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895350" y="16900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版本或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vite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中，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生产环境下自动启用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>
            <a:off x="1126490" y="2375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2 及以上版本：支持 Treeshaking，但必须使用 ES6 模块。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 和 Webpack 5：进一步增强了 Treeshaking 的能力，特别是对 Scope Hoisting 和复杂模块的处理更加优化。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Vite：基于 Rollup 的高效构建工具，天然支持 Treeshaking，且无需复杂配置。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3467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/>
              <a:t>常见方式</a:t>
            </a:r>
            <a:endParaRPr lang="zh-CN" alt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1344295" y="2341880"/>
            <a:ext cx="7715250" cy="174815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SPA应用根据import()动态引入分包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splitChunks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vite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manualChunks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多入口页面：根据 Entry 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对于多页面应用（MPA），可以通过 Webpack 的 entry 配置为每个页面设置不同的入口文件，每个入口文件都会打包成一个独立的 bundle。这样能够让不同页面只加载它们需要的代码，减少不必要的资源加载。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效果：代码分割避免了所有页面都加载全部的代码，不同页面只加载各自的 JavaScript 资源。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64715"/>
            <a:ext cx="47529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SPA 应用：import() 动态引入分包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在单页面应用（SPA）中，代码分割通常使用动态导入（import()）的方式，将模块按需加载。这在 Vue 项目中可以通过路由懒加载来实现。Vue Router 支持动态导入模块，按需加载页面所需的代码。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效果：在用户访问某个路由时才加载对应的模块，而不是一次性加载所有页面的代码。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260600"/>
            <a:ext cx="58483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配置 splitChunks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中用于代码分割的优化配置，可以将第三方库、共享模块等打包成独立的 chunk 文件，避免重复加载并提高缓存利用率。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规则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公共模块通常是项目中多个入口点都会使用的模块。通过将这些模块单独打包，可以避免重复加载。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66675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如果项目模块数量多、依赖复杂，并且希望更精确地控制哪些模块应当被拆分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3361690"/>
            <a:ext cx="5514975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1783080"/>
            <a:ext cx="2581275" cy="1228725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6675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如果项目模块化不强，且公共模块的引用不多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第三方库（如 lodash、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等）通常体积较大，且在多个页面或模块中复用，将这些库单独打包可以提升缓存利用率。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如果项目依赖大量第三方库，且代码模块化程度高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如果第三方库较少，或者项目相对简单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99590"/>
            <a:ext cx="2428875" cy="102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5355"/>
            <a:ext cx="2486025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对于项目中使用频率较高且希望单独加载的库（如某个自定义工具库或 UI 框架），可以通过独立的规则进行拆分，保证其不会与其他模块打包在一起。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如果库被频繁使用，且不需要强制拆分但希望能够高效重用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如果库对项目至关重要且需要强制拆分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165" y="3182620"/>
            <a:ext cx="8052435" cy="130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83715"/>
            <a:ext cx="342900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9165"/>
            <a:ext cx="360045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对于只需要异步加载的模块，按需分割可以避免在初次加载时包含不必要的代码。此策略适用于单页应用（SPA）中，通过路由或动态 import() 引入的模块。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仅在特定场景下异步加载，且希望对其进行精确控制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如果项目中涉及大量异步模块，且希望通过全局配置来控制异步加载行为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238500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921510"/>
            <a:ext cx="3752850" cy="1190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60115"/>
            <a:ext cx="383857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6" name="文本框 5"/>
          <p:cNvSpPr txBox="1"/>
          <p:nvPr/>
        </p:nvSpPr>
        <p:spPr>
          <a:xfrm>
            <a:off x="305435" y="1152525"/>
            <a:ext cx="8396605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某些模块由于在应用中非常关键，必须确保它们被单独拆分并优先加载，这种情况下可以使用 enforce: true。</a:t>
            </a:r>
            <a:endParaRPr lang="en-US" sz="1680" dirty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当一个模块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altLang="zh-CN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lodash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被多个页面或模块共享。</a:t>
            </a:r>
            <a:endParaRPr lang="en-US" sz="168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对于非常大的库或模块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moment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，单独拆分可以避免影响其他模块的加载速度。</a:t>
            </a: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避免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echarts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可能由于配置不当被重复打包到多个 chunk 中。</a:t>
            </a:r>
            <a:endParaRPr lang="en-US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9583" y="1511253"/>
            <a:ext cx="8124834" cy="212174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3302" y="1440185"/>
            <a:ext cx="187077" cy="18703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3180" y="1440185"/>
            <a:ext cx="187077" cy="18703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84256" y="1440185"/>
            <a:ext cx="187077" cy="187037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33525" y="3522079"/>
            <a:ext cx="186705" cy="18703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32883" y="3522079"/>
            <a:ext cx="187672" cy="18703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84628" y="3522079"/>
            <a:ext cx="186705" cy="187037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203885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优化计算属性和方法</a:t>
            </a: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5850100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将大型组件拆分为更小的子组件。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9532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避免不必要的重新渲染</a:t>
            </a:r>
            <a:endParaRPr lang="en-US" sz="1260"/>
          </a:p>
        </p:txBody>
      </p:sp>
      <p:sp>
        <p:nvSpPr>
          <p:cNvPr id="14" name="Text 3"/>
          <p:cNvSpPr/>
          <p:nvPr/>
        </p:nvSpPr>
        <p:spPr>
          <a:xfrm>
            <a:off x="600612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缓存组件状态，避免重复渲染。</a:t>
            </a:r>
            <a:endParaRPr lang="en-US" sz="1080"/>
          </a:p>
        </p:txBody>
      </p:sp>
      <p:sp>
        <p:nvSpPr>
          <p:cNvPr id="15" name="Text 4"/>
          <p:cNvSpPr/>
          <p:nvPr/>
        </p:nvSpPr>
        <p:spPr>
          <a:xfrm>
            <a:off x="3204964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使用计算属性替代方法，避免深度侦听。</a:t>
            </a:r>
            <a:endParaRPr lang="en-US" sz="1080"/>
          </a:p>
        </p:txBody>
      </p:sp>
      <p:sp>
        <p:nvSpPr>
          <p:cNvPr id="16" name="Text 5"/>
          <p:cNvSpPr/>
          <p:nvPr/>
        </p:nvSpPr>
        <p:spPr>
          <a:xfrm>
            <a:off x="3204964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使用event delegation技术和手动移除事件监听。</a:t>
            </a:r>
            <a:endParaRPr lang="en-US" sz="1080"/>
          </a:p>
        </p:txBody>
      </p:sp>
      <p:sp>
        <p:nvSpPr>
          <p:cNvPr id="17" name="Text 6"/>
          <p:cNvSpPr/>
          <p:nvPr/>
        </p:nvSpPr>
        <p:spPr>
          <a:xfrm>
            <a:off x="5849020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使用v-once指令</a:t>
            </a:r>
            <a:endParaRPr lang="en-US" sz="1260"/>
          </a:p>
        </p:txBody>
      </p:sp>
      <p:sp>
        <p:nvSpPr>
          <p:cNvPr id="18" name="Text 7"/>
          <p:cNvSpPr/>
          <p:nvPr/>
        </p:nvSpPr>
        <p:spPr>
          <a:xfrm>
            <a:off x="5849020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分离大型组件</a:t>
            </a:r>
            <a:endParaRPr lang="en-US" sz="1260"/>
          </a:p>
        </p:txBody>
      </p:sp>
      <p:sp>
        <p:nvSpPr>
          <p:cNvPr id="19" name="Text 8"/>
          <p:cNvSpPr/>
          <p:nvPr/>
        </p:nvSpPr>
        <p:spPr>
          <a:xfrm>
            <a:off x="3203885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优化事件监听</a:t>
            </a:r>
            <a:endParaRPr lang="en-US" sz="1260"/>
          </a:p>
        </p:txBody>
      </p:sp>
      <p:sp>
        <p:nvSpPr>
          <p:cNvPr id="20" name="Text 9"/>
          <p:cNvSpPr/>
          <p:nvPr/>
        </p:nvSpPr>
        <p:spPr>
          <a:xfrm>
            <a:off x="600612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使用v-if、v-show和key属性优化组件渲染。</a:t>
            </a:r>
            <a:endParaRPr lang="en-US" sz="1080"/>
          </a:p>
        </p:txBody>
      </p:sp>
      <p:sp>
        <p:nvSpPr>
          <p:cNvPr id="21" name="Text 10"/>
          <p:cNvSpPr/>
          <p:nvPr/>
        </p:nvSpPr>
        <p:spPr>
          <a:xfrm>
            <a:off x="599532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使用keep-alive缓存组件</a:t>
            </a:r>
            <a:endParaRPr lang="en-US" sz="1260"/>
          </a:p>
        </p:txBody>
      </p:sp>
      <p:sp>
        <p:nvSpPr>
          <p:cNvPr id="22" name="Text 11"/>
          <p:cNvSpPr/>
          <p:nvPr/>
        </p:nvSpPr>
        <p:spPr>
          <a:xfrm>
            <a:off x="5850100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对静态内容使用v-once指令，只渲染一次。</a:t>
            </a:r>
            <a:endParaRPr lang="en-US" sz="1080"/>
          </a:p>
        </p:txBody>
      </p:sp>
      <p:pic>
        <p:nvPicPr>
          <p:cNvPr id="24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25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dvAuto="0"/>
      <p:bldP spid="5" grpId="1" bldLvl="0" animBg="1" advAuto="0"/>
      <p:bldP spid="13" grpId="2" animBg="1" advAuto="0"/>
      <p:bldP spid="20" grpId="3" animBg="1" advAuto="0"/>
      <p:bldP spid="8" grpId="4" bldLvl="0" animBg="1" advAuto="0"/>
      <p:bldP spid="21" grpId="5" animBg="1" advAuto="0"/>
      <p:bldP spid="14" grpId="6" animBg="1" advAuto="0"/>
      <p:bldP spid="6" grpId="7" bldLvl="0" animBg="1" advAuto="0"/>
      <p:bldP spid="11" grpId="8" animBg="1" advAuto="0"/>
      <p:bldP spid="15" grpId="9" animBg="1" advAuto="0"/>
      <p:bldP spid="9" grpId="10" bldLvl="0" animBg="1" advAuto="0"/>
      <p:bldP spid="19" grpId="11" animBg="1" advAuto="0"/>
      <p:bldP spid="16" grpId="12" animBg="1" advAuto="0"/>
      <p:bldP spid="7" grpId="13" bldLvl="0" animBg="1" advAuto="0"/>
      <p:bldP spid="17" grpId="14" animBg="1" advAuto="0"/>
      <p:bldP spid="22" grpId="15" animBg="1" advAuto="0"/>
      <p:bldP spid="10" grpId="16" bldLvl="0" animBg="1" advAuto="0"/>
      <p:bldP spid="18" grpId="17" animBg="1" advAuto="0"/>
      <p:bldP spid="12" grpId="18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深度侦听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0709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        </a:t>
            </a:r>
            <a:r>
              <a:rPr lang="zh-CN" altLang="en-US" sz="1680" dirty="0"/>
              <a:t>关键</a:t>
            </a:r>
            <a:r>
              <a:rPr lang="zh-CN" altLang="en-US" sz="1680" dirty="0"/>
              <a:t>步骤：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a</a:t>
            </a:r>
            <a:r>
              <a:rPr lang="zh-CN" altLang="en-US" sz="1680" dirty="0"/>
              <a:t>、根据容器和元素高度，动态计算可见元素数量；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b</a:t>
            </a:r>
            <a:r>
              <a:rPr lang="zh-CN" altLang="en-US" sz="1680" dirty="0"/>
              <a:t>、根据滚动事件，动态渲染当前可视区域的元素；</a:t>
            </a:r>
            <a:endParaRPr lang="zh-CN" alt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3219450"/>
            <a:ext cx="43434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65" y="3219450"/>
            <a:ext cx="38766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1. 使用 HTML 原生的 loading="lazy" 属性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2. 降级处理：使用 JavaScript 实现懒加载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HTML 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原生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loading=lazy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属性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通过简单的 HTML 属性实现图片和 iframe 的懒加载，现代浏览器直接支持该属性。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929640" y="25717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效果：浏览器会在元素即将进入视口时再加载这些资源，减少了页面初始加载的体积。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03095"/>
            <a:ext cx="503872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降级处理：使用 JavaScript 实现懒加载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7202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检查浏览器是否支持 loading 属性，如果支持则直接使用该属性进行懒加载。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如果不支持，则使用 IntersectionObserver 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IntersectionObserver 的浏览器，使用 scroll、resize 和 orientationchange 事件来手动检测资源进入视口并加载。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812415"/>
            <a:ext cx="2560320" cy="71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2760980"/>
            <a:ext cx="2795905" cy="171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65" y="2760980"/>
            <a:ext cx="2606675" cy="16173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 webpackChunkName: "chunkName" / './path/to/module').then(module =&gt; {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8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9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1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5.xml><?xml version="1.0" encoding="utf-8"?>
<p:tagLst xmlns:p="http://schemas.openxmlformats.org/presentationml/2006/main">
  <p:tag name="commondata" val="eyJoZGlkIjoiY2Y3MTVmNjY5NGMwYjk3MzZhYTdkYmI0M2QzMTM0Nm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9485</Words>
  <Application>WPS 演示</Application>
  <PresentationFormat>On-screen Show (16:9)</PresentationFormat>
  <Paragraphs>585</Paragraphs>
  <Slides>72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8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OPPOSans B</vt:lpstr>
      <vt:lpstr>OPPOSans B</vt:lpstr>
      <vt:lpstr>OPPOSans B</vt:lpstr>
      <vt:lpstr>华文中宋</vt:lpstr>
      <vt:lpstr>Arial</vt:lpstr>
      <vt:lpstr>Arial</vt:lpstr>
      <vt:lpstr>思源黑体 CN Normal</vt:lpstr>
      <vt:lpstr>思源黑体 CN Normal</vt:lpstr>
      <vt:lpstr>思源黑体 CN Normal</vt:lpstr>
      <vt:lpstr>MingLiU-ExtB</vt:lpstr>
      <vt:lpstr>黑体</vt:lpstr>
      <vt:lpstr>244-上首墩墩体</vt:lpstr>
      <vt:lpstr>244-上首墩墩体</vt:lpstr>
      <vt:lpstr>244-上首墩墩体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44</cp:revision>
  <dcterms:created xsi:type="dcterms:W3CDTF">2024-08-19T16:22:00Z</dcterms:created>
  <dcterms:modified xsi:type="dcterms:W3CDTF">2024-08-22T10:31:51Z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