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13.svg" ContentType="image/svg+xml"/>
  <Override PartName="/ppt/media/image16.svg" ContentType="image/svg+xml"/>
  <Override PartName="/ppt/media/image18.svg" ContentType="image/svg+xml"/>
  <Override PartName="/ppt/media/image22.svg" ContentType="image/svg+xml"/>
  <Override PartName="/ppt/media/image24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5" r:id="rId20"/>
    <p:sldId id="282" r:id="rId21"/>
    <p:sldId id="284" r:id="rId22"/>
    <p:sldId id="293" r:id="rId23"/>
    <p:sldId id="295" r:id="rId24"/>
    <p:sldId id="417" r:id="rId25"/>
    <p:sldId id="302" r:id="rId26"/>
    <p:sldId id="420" r:id="rId27"/>
    <p:sldId id="419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38" r:id="rId64"/>
    <p:sldId id="339" r:id="rId65"/>
    <p:sldId id="340" r:id="rId66"/>
    <p:sldId id="341" r:id="rId67"/>
    <p:sldId id="342" r:id="rId68"/>
    <p:sldId id="343" r:id="rId69"/>
    <p:sldId id="344" r:id="rId70"/>
    <p:sldId id="345" r:id="rId71"/>
    <p:sldId id="346" r:id="rId72"/>
    <p:sldId id="347" r:id="rId73"/>
    <p:sldId id="348" r:id="rId74"/>
    <p:sldId id="349" r:id="rId75"/>
    <p:sldId id="350" r:id="rId76"/>
    <p:sldId id="351" r:id="rId77"/>
    <p:sldId id="352" r:id="rId78"/>
    <p:sldId id="353" r:id="rId79"/>
    <p:sldId id="354" r:id="rId80"/>
    <p:sldId id="355" r:id="rId81"/>
    <p:sldId id="356" r:id="rId82"/>
    <p:sldId id="357" r:id="rId83"/>
    <p:sldId id="358" r:id="rId84"/>
    <p:sldId id="359" r:id="rId85"/>
    <p:sldId id="360" r:id="rId86"/>
    <p:sldId id="361" r:id="rId87"/>
    <p:sldId id="362" r:id="rId88"/>
    <p:sldId id="363" r:id="rId89"/>
    <p:sldId id="364" r:id="rId90"/>
    <p:sldId id="365" r:id="rId91"/>
    <p:sldId id="366" r:id="rId92"/>
    <p:sldId id="367" r:id="rId93"/>
    <p:sldId id="368" r:id="rId94"/>
    <p:sldId id="369" r:id="rId95"/>
    <p:sldId id="370" r:id="rId96"/>
    <p:sldId id="371" r:id="rId97"/>
    <p:sldId id="372" r:id="rId98"/>
    <p:sldId id="373" r:id="rId99"/>
    <p:sldId id="374" r:id="rId100"/>
    <p:sldId id="375" r:id="rId101"/>
    <p:sldId id="376" r:id="rId102"/>
    <p:sldId id="377" r:id="rId103"/>
    <p:sldId id="378" r:id="rId104"/>
    <p:sldId id="379" r:id="rId105"/>
    <p:sldId id="380" r:id="rId106"/>
    <p:sldId id="381" r:id="rId107"/>
    <p:sldId id="382" r:id="rId108"/>
    <p:sldId id="383" r:id="rId109"/>
    <p:sldId id="384" r:id="rId110"/>
    <p:sldId id="385" r:id="rId111"/>
    <p:sldId id="386" r:id="rId112"/>
    <p:sldId id="387" r:id="rId113"/>
    <p:sldId id="388" r:id="rId114"/>
    <p:sldId id="389" r:id="rId115"/>
    <p:sldId id="390" r:id="rId116"/>
    <p:sldId id="391" r:id="rId117"/>
    <p:sldId id="392" r:id="rId118"/>
    <p:sldId id="393" r:id="rId119"/>
    <p:sldId id="394" r:id="rId120"/>
    <p:sldId id="395" r:id="rId121"/>
    <p:sldId id="396" r:id="rId122"/>
    <p:sldId id="397" r:id="rId123"/>
    <p:sldId id="398" r:id="rId124"/>
    <p:sldId id="399" r:id="rId125"/>
    <p:sldId id="400" r:id="rId126"/>
    <p:sldId id="401" r:id="rId127"/>
    <p:sldId id="402" r:id="rId128"/>
    <p:sldId id="403" r:id="rId129"/>
    <p:sldId id="404" r:id="rId130"/>
    <p:sldId id="405" r:id="rId131"/>
    <p:sldId id="406" r:id="rId132"/>
    <p:sldId id="407" r:id="rId133"/>
    <p:sldId id="408" r:id="rId134"/>
    <p:sldId id="409" r:id="rId135"/>
    <p:sldId id="410" r:id="rId136"/>
    <p:sldId id="411" r:id="rId137"/>
    <p:sldId id="412" r:id="rId138"/>
    <p:sldId id="413" r:id="rId139"/>
    <p:sldId id="414" r:id="rId140"/>
    <p:sldId id="415" r:id="rId141"/>
    <p:sldId id="416" r:id="rId142"/>
  </p:sldIdLst>
  <p:sldSz cx="9144000" cy="5143500"/>
  <p:notesSz cx="5143500" cy="9144000"/>
  <p:custDataLst>
    <p:tags r:id="rId146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6" Type="http://schemas.openxmlformats.org/officeDocument/2006/relationships/tags" Target="tags/tag5.xml"/><Relationship Id="rId145" Type="http://schemas.openxmlformats.org/officeDocument/2006/relationships/tableStyles" Target="tableStyles.xml"/><Relationship Id="rId144" Type="http://schemas.openxmlformats.org/officeDocument/2006/relationships/viewProps" Target="viewProps.xml"/><Relationship Id="rId143" Type="http://schemas.openxmlformats.org/officeDocument/2006/relationships/presProps" Target="presProps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5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6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7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2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3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4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5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6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7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8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0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0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0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0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0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0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0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0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0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image" Target="../media/image5.jpeg"/></Relationships>
</file>

<file path=ppt/slides/_rels/slide1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image" Target="../media/image5.jpeg"/></Relationships>
</file>

<file path=ppt/slides/_rels/slide1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4.jpeg"/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1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9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9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9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9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9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9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43013" y="1624013"/>
            <a:ext cx="6763703" cy="94773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zh-CN" alt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前端</a:t>
            </a: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Vue项目</a:t>
            </a:r>
            <a:r>
              <a:rPr lang="zh-CN" alt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优化技巧实战</a:t>
            </a:r>
            <a:endParaRPr lang="en-US" sz="3500" dirty="0"/>
          </a:p>
        </p:txBody>
      </p:sp>
      <p:sp>
        <p:nvSpPr>
          <p:cNvPr id="4" name="Text 2"/>
          <p:cNvSpPr/>
          <p:nvPr/>
        </p:nvSpPr>
        <p:spPr>
          <a:xfrm>
            <a:off x="2586038" y="2867025"/>
            <a:ext cx="1790700" cy="2476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zh-CN" alt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许</a:t>
            </a:r>
            <a:r>
              <a:rPr lang="zh-CN" alt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群海</a:t>
            </a:r>
            <a:endParaRPr lang="zh-CN" altLang="en-US" sz="1400" dirty="0">
              <a:solidFill>
                <a:srgbClr val="FFFFFF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5" name="Text 3"/>
          <p:cNvSpPr/>
          <p:nvPr/>
        </p:nvSpPr>
        <p:spPr>
          <a:xfrm>
            <a:off x="4762500" y="2867025"/>
            <a:ext cx="1790700" cy="2476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2024-08-15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319213"/>
            <a:ext cx="2300288" cy="20097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现状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4462463" y="1319213"/>
            <a:ext cx="3667125" cy="30384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Vue项目广泛应用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Vue作为一个轻量级、易用的前端框架，被广泛应用于各类项目，从小型应用到大型企业级项目。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集团大前端目前对前端项目框架有统一要求，寿险内部几乎都要求统一用Vue框架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多样化需求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随着业务的多样化，Vue项目的复杂性也在增加，对项目架构和性能提出了更高的要求。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以口袋E app为例，目前掌上宝、客户详情等页面都是重要又偏复杂页面，对性能有一定要求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开发者水平参差不齐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团队中开发者的经验和技能水平参差不齐，可能导致项目结构不一致，代码质量参差不齐。</a:t>
            </a:r>
            <a:endParaRPr lang="en-US" sz="91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使用频率较高，并且希望单独加载的库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betterScroll: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'better-scroll',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test: /[/]node_modules[\/]better-scroll[\/]/,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'all',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14, // 为常用库设置更高优先级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只拆分异步加载的模块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quill: {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'quill',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test: /[/]node_modules[\/]quill[\/]/,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'async', // 仅对异步模块进行拆分。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12, // 为较少使用的库设置较低优先级，避免模块被错误地分配。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在项目中只在特定情况下（如富文本编辑器）才会异步加载的场景，可以减少初始加载的体积。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资源文件缓存策略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JS文件随内容而变化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JS文件随内容而变化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文件指纹技术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文件指纹技术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将文件内容进行哈希运算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将文件内容进行哈希运算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webpack文件指纹策略粒度分三种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webpack文件指纹策略粒度分三种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全局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Chunk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通常选择文件粒度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CSS可通过MiniCSSExtractPlugin设置哈希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- new MiniCssExtractPlugin({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filename: "[name][contenthash:8].css"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图片可通过file-loader设置哈希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- {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loader: 'file-loader',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options: {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name: "images/[name][hash:8].[ext]"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}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- webpack默认只能加载js和json资源，其他资源需要通过Loader转换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  - babel-loader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  - css-loader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      - file-loader</a:t>
            </a:r>
            <a:endParaRPr lang="en-US" sz="105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组件优化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使用虚拟列表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懒加载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组件优化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避免不必要的重新渲染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keep-alive 缓存组件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优化计算属性和方法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优化事件监听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事件的销毁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v-once 指令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分离大型组件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72" y="1176338"/>
            <a:ext cx="7449207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028372" y="2509838"/>
            <a:ext cx="2110609" cy="14714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开发效率低</a:t>
            </a:r>
            <a:b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缺乏有效的开发工具和自动化流程，导致开发效率低下，难以快速响应业务需求。</a:t>
            </a:r>
            <a:endParaRPr lang="en-US" sz="1080" dirty="0"/>
          </a:p>
        </p:txBody>
      </p:sp>
      <p:sp>
        <p:nvSpPr>
          <p:cNvPr id="8" name="Text 3"/>
          <p:cNvSpPr/>
          <p:nvPr/>
        </p:nvSpPr>
        <p:spPr>
          <a:xfrm>
            <a:off x="3635594" y="2509838"/>
            <a:ext cx="2110609" cy="14714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调试困难</a:t>
            </a:r>
            <a:b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在复杂项目中，调试和定位问题变得困难，影响开发进度和质量。</a:t>
            </a:r>
            <a:endParaRPr lang="en-US" sz="1080" dirty="0"/>
          </a:p>
        </p:txBody>
      </p:sp>
      <p:sp>
        <p:nvSpPr>
          <p:cNvPr id="9" name="Text 4"/>
          <p:cNvSpPr/>
          <p:nvPr/>
        </p:nvSpPr>
        <p:spPr>
          <a:xfrm>
            <a:off x="6242816" y="2509838"/>
            <a:ext cx="2110609" cy="14714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性能问题</a:t>
            </a:r>
            <a:br>
              <a:rPr lang="en-US" sz="1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在项目开发过程中，常见的性能问题包括页面加载慢、渲染卡顿、内存泄漏等，这些问题会直接影响用户体验。</a:t>
            </a:r>
            <a:endParaRPr lang="en-US" sz="1080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避免不必要的重新渲染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v-if 和 v-show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v-if：在需要时才渲染组件，适用于频繁切换显示/隐藏的场景。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v-show：通过 CSS 控制显示/隐藏，但组件仍然在 DOM 中。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key 强制重新渲染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当组件需要在某些条件变化时强制重新渲染，可以使用 key 属性。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keep-alive 缓存组件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对于频繁切换的路由组件，可以使用 keep-alive 标签缓存组件状态，避免重复渲染。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优化计算属性和方法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使用计算属性替代方法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计算属性具有缓存特性，可以避免不必要的重复计算。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避免深度侦听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避免深度侦听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性能开销大：需要递归地遍历整个对象或数组的所有嵌套属性，以检测变化。特别是当对象结构复杂或数组长度很长时。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仅侦听对象或数组的顶层属性变化，避免递归遍历。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不必要的触发：改变对象的某个深层嵌套属性时，仍会触发整个对象的监听器，即使只有某个深层属性发生了变化。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将复杂对象拆分为多个简单对象或数组，分别侦听不同的部分。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代码复杂度增加：处理多个嵌套属性的变化，可能需要在侦听函数中添加大量逻辑来区分不同属性的变化。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直接监听对象的特定路径，避免监听整个对象。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优化事件监听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event delegation 技术，这利用了事件冒泡机制，可以显著减少事件监听器的数量，提升性能。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event delegation 技术，这利用了事件冒泡机制，可以显著减少事件监听器的数量，提升性能。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{{ item.name }}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handleClick(event)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const item = event.target.closest('li');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if (item)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// Handle item click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}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},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事件的销毁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Vue组件销毁时，会自动清理它与其它实例的连接，解绑它的全部指令及事件监听器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但是仅限于组件本身的事件。如果在js内使用addEventListene等方式是不会自动销毁的，我们需要在组件销毁时手动移除这些事件的监听，以免造成内存泄露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v-once 指令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对不需要更新的静态内容使用 v-once 指令，只渲染一次。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分离大型组件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将大型组件拆分为更小的子组件，提高可维护性和性能。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72" y="1176338"/>
            <a:ext cx="7449207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410028" y="1626969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增强开发效率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引入有效的开发工具和自动化流程，提升开发效率，快速响应业务需求。</a:t>
            </a:r>
            <a:endParaRPr lang="en-US" sz="1150" dirty="0"/>
          </a:p>
        </p:txBody>
      </p:sp>
      <p:sp>
        <p:nvSpPr>
          <p:cNvPr id="8" name="Text 3"/>
          <p:cNvSpPr/>
          <p:nvPr/>
        </p:nvSpPr>
        <p:spPr>
          <a:xfrm>
            <a:off x="1410028" y="2629393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简化调试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通过规范化的开发流程和调试工具，简化调试和问题定位过程，提高开发质量和进度。</a:t>
            </a:r>
            <a:endParaRPr lang="en-US" sz="1150" dirty="0"/>
          </a:p>
        </p:txBody>
      </p:sp>
      <p:sp>
        <p:nvSpPr>
          <p:cNvPr id="9" name="Text 4"/>
          <p:cNvSpPr/>
          <p:nvPr/>
        </p:nvSpPr>
        <p:spPr>
          <a:xfrm>
            <a:off x="1410028" y="3613424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通过性能优化最佳实践，提高Vue项目的运行效率，减少加载时间和渲染延迟，提升用户体验。</a:t>
            </a:r>
            <a:endParaRPr lang="en-US" sz="1150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使用虚拟列表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解决的问题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实现方式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长列表：当页面中需要渲染的列表项非常多时（例如，数百甚至数千条数据），直接渲染所有项会导致性能问题。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无限滚动：实现无限滚动加载时，需要动态地加载和卸载列表项，以减少页面上的 DOM 元素数量。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数据密集型应用：如数据表格、大型日志查看器、社交媒体动态流等，这些应用通常需要显示大量数据。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解决的问题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仅渲染可见项：通过动态更新 visibleItems，确保只渲染当前视口内的列表项，减少浏览器的渲染负担。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流畅滚动：由于只渲染了少量的 DOM 元素，滚动操作更加流畅，提升用户体验。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高效资源利用：避免了加载和维护大量不可见的 DOM 元素，降低内存使用，提高性能。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实现方式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使用 Vue 虚拟列表库，如 vue-virtual-scroller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手动实现虚拟列表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手动实现虚拟列表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数据准备：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初始加载：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滚动事件：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更新可见列表项：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数据准备：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visibleItems：当前可见的列表项。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itemHeight：每个列表项的高度（50px）。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bufferSize：缓冲区大小，用于在视口外额外加载的列表项数量。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初始加载：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 mounted 生命周期钩子中调用 updateVisibleItems 方法，初始渲染可见的列表项。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滚动事件：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onScroll 方法：在滚动事件触发时调用 updateVisibleItems 方法。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更新可见列表项：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updateVisibleItems 方法：计算当前滚动位置 scrollTop，根据视口高度计算需要显示的列表项范围，并更新 visibleItems。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visibleCount：根据容器高度和单个项的高度计算出可见的项数。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start 和 end：根据 scrollTop 和 bufferSize 计算出可见区域的起始和结束索引，并从 items 中提取对应的项更新 visibleItems。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懒加载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Lazy Loading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异步组件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3500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Lazy Loading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允许浏览器在需要时再加载资源，通常用于图片和 iframe，可以显著减少初始加载时间。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JavaScript 实现懒加载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允许浏览器在需要时再加载资源，通常用于图片和 iframe，可以显著减少初始加载时间。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降级处理：对于不支持 loading="lazy" 的浏览器，可以使用 JavaScript 实现懒加载功能。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详细的浏览器支持情况可以参考 Can I use。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SEO 影响：对于 SEO 关键的图片，如首屏图片，尽量不要使用懒加载，以避免影响爬虫抓取。</a:t>
            </a:r>
            <a:endParaRPr lang="en-US" sz="1680" dirty="0"/>
          </a:p>
        </p:txBody>
      </p:sp>
      <p:pic>
        <p:nvPicPr>
          <p:cNvPr id="4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JavaScript 实现懒加载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首先检查浏览器是否支持 loading 属性，如果支持，则直接设置 src 属性。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如果浏览器不支持 loading 属性，但支持 Intersection Observer，则使用 Intersection Observer 来检测图片是否进入视口，并在进入视口时加载图片。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对于不支持 Intersection Observer 的旧版浏览器，使用 scroll、resize 和 orientationchange 事件来检测图片是否进入视口，并在进入视口时加载图片。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8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首先检查浏览器是否支持 loading 属性，如果支持，则直接设置 src 属性。</a:t>
            </a:r>
            <a:endParaRPr lang="en-US" sz="168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('loading' in HTMLImageElement.prototype)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如果浏览器不支持 loading 属性，但支持 Intersection Observer，则使用 Intersection Observer 来检测图片是否进入视口，并在进入视口时加载图片。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("IntersectionObserver" in window)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对于不支持 Intersection Observer 的旧版浏览器，使用 scroll、resize 和 orientationchange 事件来检测图片是否进入视口，并在进入视口时加载图片。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((lazyImage.getBoundingClientRect().top &lt;= window.innerHeight &amp;&amp; lazyImage.getBoundingClientRect().bottom &gt;= 0) &amp;&amp; getComputedStyle(lazyImage).display !== "none")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异步组件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对于较大的Vue组件，通过异步组件加载可以减少初始打包体积，提升页面加载速度和性能。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Webpack和Vite的共同点：两者都是通过动态导入实现异步组件加载，利用现代浏览器对ES模块的支持，将需要按需加载的模块单独打包成独立的块（chunk），在需要时进行异步请求。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// 动态导入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import(/</a:t>
            </a:r>
            <a:r>
              <a:rPr lang="en-US" sz="1260" b="1" i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webpackChunkName: "chunkName" </a:t>
            </a: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 './path/to/module').then(module =&gt; {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// 使用模块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});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webpackChunkName 的作用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告诉 Webpack 在代码拆分和懒加载时如何命名生成的 chunk 文件。默认情况下，Webpack 会为这些 chunk 分配一个随机的、增量的数字作为文件名。这虽然可以正常工作，但不利于调试和维护。通过 webpackChunkName，开发者可以自定义 chunk 文件名，使其更具描述性和可读性。</a:t>
            </a:r>
            <a:endParaRPr lang="en-US" sz="126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624013"/>
            <a:ext cx="339566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5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2871788" y="2066925"/>
            <a:ext cx="3395663" cy="103346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solidFill>
            <a:srgbClr val="A913BD"/>
          </a:solidFill>
        </p:spPr>
      </p:sp>
      <p:sp>
        <p:nvSpPr>
          <p:cNvPr id="3" name="Text 1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</a:rPr>
              <a:t>版权声明：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109728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</a:rPr>
              <a:t>此模板的版权，归MindShow.fun所有。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00" dirty="0">
                <a:solidFill>
                  <a:srgbClr val="000000"/>
                </a:solidFill>
              </a:rPr>
              <a:t>个人商用需要高级会员，普通用户只限个人学习使用。</a:t>
            </a:r>
            <a:endParaRPr lang="en-US" sz="120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1200" dirty="0">
                <a:solidFill>
                  <a:srgbClr val="000000"/>
                </a:solidFill>
              </a:rPr>
              <a:t>如需企业商用授权，请联系MindShow.fun购买企业版。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457200" y="274320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000000"/>
                </a:solidFill>
              </a:rPr>
              <a:t>PPT中所用字体下载："Noto Sans SC", "Noto Sans KR"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FF"/>
                </a:solidFill>
              </a:rPr>
              <a:t>https://www.aliyundrive.com/s/Q1VAkGau9PE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环境配置管理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问题：多个环境变量文件可能导致冲突或配置混乱。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解决方案：创建专门的环境配置文件，存储不同环境下的配置信息。在Webpack和Vite等构建工具中，通过环境变量动态加载相应的配置文件。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sz="168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在Vite中加载环境变量配置文件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在Vite中加载环境变量配置文件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3765" y="1176338"/>
            <a:ext cx="6298421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125595" y="1176655"/>
            <a:ext cx="4047490" cy="3333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运行Vite：</a:t>
            </a:r>
            <a:br>
              <a:rPr lang="en-US" sz="11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"scripts": {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"dev": "vite",   # 默认读取 .env.development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"build": "vite build",  # 默认读取 .env.production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"test": "vite --mode test"</a:t>
            </a: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 # 读取 .env.test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}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180" dirty="0"/>
          </a:p>
        </p:txBody>
      </p:sp>
      <p:pic>
        <p:nvPicPr>
          <p:cNvPr id="10" name="图片 9" descr="vite_env_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" y="1533525"/>
            <a:ext cx="2736215" cy="27362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在Webpack中加载环境变量配置文件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在Webpack中加载环境变量配置文件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72" y="1176338"/>
            <a:ext cx="7449207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341054" y="137047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安装dotenv包：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8" name="Text 3"/>
          <p:cNvSpPr/>
          <p:nvPr/>
        </p:nvSpPr>
        <p:spPr>
          <a:xfrm>
            <a:off x="4960664" y="137047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配置Webpack：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4"/>
          <p:cNvSpPr/>
          <p:nvPr/>
        </p:nvSpPr>
        <p:spPr>
          <a:xfrm>
            <a:off x="1341054" y="305703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创建环境配置文件：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4982889" y="305703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运行Webpack：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63345" y="1724660"/>
            <a:ext cx="315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npm install dotenv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4960620" y="1724660"/>
            <a:ext cx="33572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export default defineConfig(({ mode }) =&gt; {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   const envPath = `.env.${env.NODE_ENV}`;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   const envVars = dotenv.config({ path: envPath }).parsed;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4982845" y="3427095"/>
            <a:ext cx="315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webpack --env.NODE_ENV=development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1363345" y="3441700"/>
            <a:ext cx="3159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使用明确的命名规范区分不同环境的配置文件，例如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.env.development、.env.test、.env.production。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4572000" cy="163258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1962" y="304482"/>
            <a:ext cx="3233738" cy="10239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App</a:t>
            </a:r>
            <a:r>
              <a:rPr lang="zh-CN" alt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</a:t>
            </a:r>
            <a:r>
              <a:rPr lang="en-US" altLang="zh-CN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h5</a:t>
            </a:r>
            <a:r>
              <a:rPr lang="zh-CN" alt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页面</a:t>
            </a:r>
            <a:r>
              <a:rPr 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不同环境的配置能否更加灵活？如测试环境能否任意选择环境，而不是根据配置文件</a:t>
            </a:r>
            <a:endParaRPr lang="en-US" sz="1470" dirty="0"/>
          </a:p>
        </p:txBody>
      </p:sp>
      <p:sp>
        <p:nvSpPr>
          <p:cNvPr id="4" name="Text 1"/>
          <p:cNvSpPr/>
          <p:nvPr/>
        </p:nvSpPr>
        <p:spPr>
          <a:xfrm>
            <a:off x="305752" y="1681480"/>
            <a:ext cx="3233738" cy="30337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在应用中实时切换环境配置</a:t>
            </a:r>
            <a:r>
              <a:rPr lang="zh-CN" alt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endParaRPr lang="en-US" sz="14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400" dirty="0"/>
              <a:t>1</a:t>
            </a:r>
            <a:r>
              <a:rPr lang="zh-CN" altLang="en-US" sz="1400" dirty="0"/>
              <a:t>、提供</a:t>
            </a: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各环境配置菜单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、用户选择配置后，将配置保存；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、请求拦截和替换；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  <p:pic>
        <p:nvPicPr>
          <p:cNvPr id="7" name="图片 6" descr="flexible_environment_configur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130" y="0"/>
            <a:ext cx="442087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327025" y="852170"/>
            <a:ext cx="8283575" cy="34531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现代构建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工具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583690"/>
            <a:ext cx="8477885" cy="305054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43535" y="1553210"/>
            <a:ext cx="4115435" cy="3218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概念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现代化的静态模块打包工具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步骤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从入口递归解析要处理的模块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构建依赖图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模块加载与转换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打包输出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04995" y="1530985"/>
            <a:ext cx="4115435" cy="3218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概念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新一代前端构建工具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步骤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</a:t>
            </a: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通过现代浏览器原生支持的 ES 模块（ESM）加载，绕过了对代码的打包，极大地加快了开发时的编译和重载速度。</a:t>
            </a:r>
            <a:endParaRPr lang="en-US" altLang="zh-CN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52688" y="504825"/>
            <a:ext cx="5162550" cy="8286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2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CONTENTS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2452688" y="1423988"/>
            <a:ext cx="5386388" cy="3219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开场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重要性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简化调试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17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构建工具优化 - 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构建效率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不重复作业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并行同步作业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精简作业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高效作业</a:t>
            </a:r>
            <a:endParaRPr lang="en-US" sz="168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不重复作业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981075"/>
            <a:ext cx="7715250" cy="37757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设置缓存，提高二次构建性能（Webpack会将构建信息缓存到磁盘上，在下次编译时对比每一个文件的内容哈希或时间戳，未发生变化的文件跳过编译操作，直接使用缓存副本，减少重复计算）</a:t>
            </a:r>
            <a:endParaRPr lang="en-US" sz="168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184" y="1592263"/>
            <a:ext cx="6947582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924400" y="2724259"/>
            <a:ext cx="1653260" cy="19450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/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Webpack 5中启用了文件系统缓存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// webpack.config.js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module.exports = {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cache: {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type: 'filesystem'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}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}</a:t>
            </a: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Text 3"/>
          <p:cNvSpPr/>
          <p:nvPr/>
        </p:nvSpPr>
        <p:spPr>
          <a:xfrm>
            <a:off x="1882138" y="3113262"/>
            <a:ext cx="1653260" cy="15560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/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Webpack 4中可以通过使用第三方插件 hard-source-webpack-plugin 来实现</a:t>
            </a: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9" name="Text 4"/>
          <p:cNvSpPr/>
          <p:nvPr/>
        </p:nvSpPr>
        <p:spPr>
          <a:xfrm>
            <a:off x="5966662" y="2335257"/>
            <a:ext cx="1653260" cy="23340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/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Vite 内置了缓存机制，自动缓存依赖库，以加快构建速度。默认情况下，Vite 使用 node_modules/.vite 目录来存储缓存，可通过 cacheDir 选项自定义缓存目录。</a:t>
            </a: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并行同步作业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7445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并行的本质则是在同一时间内并发执行多个运算，提升单位时间计算效率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。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受限于 Node.js 的单线程架构，原生 Webpack 对所有资源文件做的所有解析、转译、合并操作本质上都是在同一个线程内串行执行，CPU 利用率极低，因此，出现了一些基于多进程方式运行 Webpack，或 Webpack 构建过程某部分工作的方案：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HappyPack：多进程方式运行资源加载逻辑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Thread-loader：Webpack 官方出品，同样以多进程方式运行资源加载逻辑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TerserWebpackPlugin：支持多进程方式执行代码压缩、uglify 功能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Parallel-Webpack：多进程方式运行多个 Webpack 构建实例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HappyPack</a:t>
            </a:r>
            <a:endParaRPr 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使用多进程方式运行文件加载器 —— Loader 序列，从而提升构建性能的 Webpack 组件库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819910"/>
            <a:ext cx="3171825" cy="885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985" y="1597660"/>
            <a:ext cx="4124325" cy="2076450"/>
          </a:xfrm>
          <a:prstGeom prst="rect">
            <a:avLst/>
          </a:prstGeom>
        </p:spPr>
      </p:pic>
      <p:sp>
        <p:nvSpPr>
          <p:cNvPr id="8" name="Text 1"/>
          <p:cNvSpPr/>
          <p:nvPr/>
        </p:nvSpPr>
        <p:spPr>
          <a:xfrm>
            <a:off x="895350" y="3674110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存在的问题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作者已经明确表示不会继续维护，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使用方法不清爽简单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不支持部分 Loader，如 awesome-typescript-loader。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所以推荐优先使用 Webpack 官方推出的相似方案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</a:t>
            </a:r>
            <a:endParaRPr 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以多进程方式运行 loader 从而提升 Webpack 构建性能的组件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661795"/>
            <a:ext cx="4143375" cy="695325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895350" y="2695575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存在的问题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：Loader 中不能调用 emitAsset 等接口，这会导致 style-loader 这一类 Loader 无法正常工作，解决方案是将这类组件放置在 thread-loader 之前，如 ['style-loader', 'thread-loader', 'css-loader']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TerserPlugin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655"/>
            <a:ext cx="7715250" cy="139509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可以在多进程中并行压缩JavaScript代码，从而减少构建时间。对于 Webpack 4 及之前的版本，代码压缩插件 UglifyjsWebpackPlugin 也有类似的功能与配置项，此处不再赘述。</a:t>
            </a:r>
            <a:endParaRPr lang="en-US" sz="168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2595880"/>
            <a:ext cx="319087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 利用 Node.js 的 child_process 模块来创建多个独立的Webpack进程，每个进程负责一部分构建任务。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适合用于多配置的构建任务，例如多页面应用程序的不同页面打包。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精简作业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减少步骤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缩减范围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减少步骤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非必要不生成SourceMap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SourceMap是编译后代码和原始代码的映射，不发布到生产，通常做法是上传到异常监控服务器，用于解析线上错误信息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在开发阶段禁止不必要的产物优化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最小watch范围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跳过ts类型检查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eslint忽略检查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缩减范围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优化Loader配置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优化resolve.modules配置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优化resolve.alias配置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优化resolve.extensions配置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优化resolve.noParse配置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3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优化Loader配置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通过include、exclude来减少被处理的文件。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通过cacheDirectory选项开启缓存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优化resolve.modules配置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用于配置Webpack去哪些目录下寻找第三方模块。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当安装的第三方模块都放在项目根目录的./node modules目录下时，就没有必要按照默认的方式去一层层地寻找，可以指明存放第三方模块的绝对路径，以减少寻找。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优化resolve.alias配置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通过别名来将原导入路径映射成一个新的导入路径。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优化resolve.extensions配置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频率出现最高的文件后缀要优先放在最前面，以做到尽快退出寻找过程。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后缀尝试列表要尽可能小，不要将项目中不可能存在的情况写到后缀尝试列表中。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在源码中写导入语句时，要尽可能带上后缀，从而可以避免寻找过程。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优化resolve.noParse配置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让Webpack忽略对部分没采用模块化的文件的递归解析和处理。一些库如jQuery、ChartJS庞大又没有采用模块化标准，让Webpack去解析这些文件既耗时又没有意义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使用更快的编译工具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使用更快的编译工具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ESBuild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SWC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ESBuild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 esbuild 作为 loader 使用，代替 Babel 等工具，提供极快的 JavaScript 和 TypeScript 编译速度。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 Go 语言编写， 在运行时具有更高的执行效率。重视并行化和单次遍历 AST 的技术，尽可能减少重复工作，提高编译速度。 采用了一些高效的数据结构和算法来处理常见的编译任务，如依赖分析、模块打包等。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 esbuild 作为 loader 使用，代替 Babel 等工具，提供极快的 JavaScript 和 TypeScript 编译速度。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test: /.js$/,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loader: 'esbuild-loader', // esbuild esbuild-loader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options: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loader: 'js'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target: 'es2015',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},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},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SWC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类似于 esbuild，但专注于更快的 JS/TS 编译和打包。速度非常快，并且提供了对新语法的良好支持。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 Rust 编写的。重视并行化和单次遍历 AST 的技术，支持增量编译，只编译自上次编译以来发生变化的部分代码。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培训对象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前端Vue开发者</a:t>
            </a:r>
            <a:endParaRPr lang="en-US" sz="147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培训目的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让开发者对项目整体运行和性能优化有一定理解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让项目搭建者查漏补缺，搭建更完善的项目</a:t>
            </a:r>
            <a:endParaRPr lang="en-US" sz="147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培训目标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通过本课程，可以让对方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1、对Vue项目运行过程有一定了解；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2、掌握常用Vue项目性能优化技巧；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3、搭建出一个高性能的项目；</a:t>
            </a:r>
            <a:endParaRPr lang="en-US" sz="147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类似于 esbuild，但专注于更快的 JS/TS 编译和打包。速度非常快，并且提供了对新语法的良好支持。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test: /.js$/,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loader: 'swc-loader', //  @swc/core swc-loader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options: {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jsc: {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parser: {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  syntax: 'ecmascript‘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},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target: 'es2015',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},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},</a:t>
            </a:r>
            <a:endParaRPr lang="en-US" sz="140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利用代码生成工具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模块化开发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通过Vue的单文件组件(SFC)将代码分解为独立模块，提高代码复用性和可维护性。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代码规范与Lint工具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使用ESLint等工具确保代码风格统一，减少错误，提高开发效率。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利用代码生成工具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通过使用代码生成工具，自动生成模板代码，减少重复劳动，提升开发效率和代码一致性。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如何通过 VSCode 扩展和自定义代码片段来实现自动化代码生成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如何通过 VSCode 扩展和自定义代码片段来实现自动化代码生成</a:t>
            </a:r>
            <a:endParaRPr lang="en-US" sz="19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VSCode 的代码片段功能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VSCode 的代码片段功能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配置Vue 组件代码片段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使用代码片段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配置Vue 组件代码片段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1、设置-首选项-配置用户代码片段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2、创建一个Vue语言的片段文件vue.json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3、按固定格式创建片段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1、设置-首选项-配置用户代码片段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2、创建一个Vue语言的片段文件vue.json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3、按固定格式创建片段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"给片段取名": {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"prefix": '片段提示词',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"body": [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"代码段第一行",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"代码段第二行",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"......",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"代码段最后一行"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],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"description": "片段描述"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}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2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26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开场</a:t>
            </a:r>
            <a:endParaRPr lang="en-US" sz="35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使用代码片段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1、打开需要插入代码段的文件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2、输入代码片段的前缀（例如 func 等）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3、按 Tab 键展开代码片段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简化调试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简化调试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使用调试工具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使用调试工具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 Devtools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实时调试组件树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Vuex 状态管理调试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Vuex 时间旅行调试</a:t>
            </a:r>
            <a:endParaRPr lang="en-US" sz="14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Chrome DevTools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实时调试和编辑 DOM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监控网络请求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JavaScript 调试</a:t>
            </a:r>
            <a:b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性能分析</a:t>
            </a:r>
            <a:endParaRPr lang="en-US" sz="14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移动设备远程调试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 chrome://inspect，你可以在 Chrome 中远程调试 Android 设备上的应用</a:t>
            </a:r>
            <a:endParaRPr lang="en-US" sz="140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启用Source Maps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环境特定调试配置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启用Source Maps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 Webpack 中配置 devtool: 'source-map'，生成精确的源码映射。开发环境下使用 eval-source-map 提升构建速度，生产环境下使用 source-map 提供高精度调试。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环境特定调试配置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Webpack 的 DefinePlugin 插件，为不同环境设置特定的调试配置。例如，在开发环境中启用详细的日志，在生产环境中关闭调试信息。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编写详细的单元测试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启用详细的错误日志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自我介绍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曾参与并主导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口袋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多个模块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的开发和优化，如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掌上保、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典通、客户中心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等。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在Vue.js项目中，有丰富的组件化开发和状态管理经验，善于将复杂的业务逻辑模块化、组件化，提高项目的可维护性和扩展性。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拥有丰富的前端性能优化经验，通过代码分割、懒加载、Tree Shaking等技术大幅提升页面加载速度和交互体验。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编写详细的单元测试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Vue Test Utils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 Vue Test Utils，编写组件的单元测试，确保组件在不同状态下的行为符合预期。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集成 CI/CD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在每次代码提交后自动运行测试，确保代码的稳定性和质量。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启用详细的错误日志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全局错误处理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 errorHandler 捕获未处理的错误，记录错误日志，并在 UI 中显示用户友好的提示。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日志收集与监控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将捕获的错误日志上传到服务器，实时监控应用中的错误情况。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用户友好的错误提示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当应用出现错误时，向用户提供清晰的错误提示，并建议用户刷新页面或联系支持团队。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使用性能监控工具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预加载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开启gzip压缩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CDN的使用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使用性能监控工具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通过Webpack 使用 webpack-bundle-analyzer、Vite 使用 vite-plugin-visualizer，可以全面分析和监控 Webpack 和 Vite 项目的性能，从而进行针对性的优化，提高项目的运行效率和用户体验。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分析并可视化打包后的模块大小和依赖关系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集成性能监控工具，如Lighthouse、WebPageTest等，进行性能分析。通过性能监控工具，分析和监控页面性能，发现性能瓶颈并进行优化，提高页面性能。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在开发过程中，未及时发现和优化过大的资源文件，可能会在发布后影响性能。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1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在开发过程中，未及时发现和优化过大的资源文件，可能会在发布后影响性能。</a:t>
            </a:r>
            <a:endParaRPr lang="en-US" sz="161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解决方案：对打包后的文件进行检查，识别并警告超过大小限制的文件，确保在发布前进行优化。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解决方案：对打包后的文件进行检查，识别并警告超过大小限制的文件，确保在发布前进行优化。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检查静态资源文件的体积：确保文件大小在预期范围内。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 gzip 压缩文件：进一步减少文件体积。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警告超限文件：识别并警告那些超过预期大小的文件。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生成日志和上传数据：记录所有静态资源文件的信息，并上传到服务器进行性能监控。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预加载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DNS Prefetch</a:t>
            </a:r>
            <a:b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允许浏览器提前解析域名，以便在需要时更快地建立连接。</a:t>
            </a:r>
            <a:endParaRPr lang="en-US" sz="105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Preconnect</a:t>
            </a:r>
            <a:b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允许浏览器在实际请求资源之前提前建立与指定域名的连接，包括 DNS 解析、TCP 握手和 TLS 协商。</a:t>
            </a:r>
            <a:endParaRPr lang="en-US" sz="105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Preload</a:t>
            </a:r>
            <a:b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允许浏览器在页面加载时提前获取高优先级资源，这些资源将在当前页面中很快需要。</a:t>
            </a:r>
            <a:b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使用Preload标签预加载资源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Prefetch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Prerender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选择性加载 JavaScript 模块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Async 和 Defer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HTTP/2 Server Push</a:t>
            </a:r>
            <a:endParaRPr lang="en-US" sz="10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native</a:t>
            </a:r>
            <a:endParaRPr lang="en-US" sz="105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如果不重视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，可能导致的问题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用户流失率高：慢速加载页面会导致用户耐心消失，用户流失率增加。例如，Google发现，当页面加载时间从1秒增加到3秒，跳出率增加32%​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页面响应慢影响业务转化：用户在页面上的停留时间缩短，点击率和转化率降低，直接影响业务收入。Mobify的报告显示，每100毫秒的加载速度提升，带来了1.55%的转化率提升</a:t>
            </a:r>
            <a:endParaRPr lang="en-US" sz="168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Prefetch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允许浏览器在空闲时间提前获取将来可能需要的资源（通常是下一页或未来某个时刻可能用到的资源），但这些资源的优先级较低。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使用Webpack的prefetch功能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使用Webpack的prefetch功能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// src/index.js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import(/</a:t>
            </a:r>
            <a:r>
              <a:rPr lang="en-US" sz="1680" i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webpackPrefetch: true 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 './moduleA.js').then(moduleA =&gt;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moduleA.doSomething();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});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Prerender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允许浏览器提前渲染用户可能访问的下一个页面，包括获取所有相关资源并在后台渲染页面。一旦用户导航到该页面，可以实现瞬时加载。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兼容性较差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特性检测：通过 JavaScript 进行特性检测，根据浏览器的支持情况动态加载资源。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('relList' in document.createElement('link') &amp;&amp; document.createElement('link').relList.supports('preload')) {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选择性加载 JavaScript 模块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Module/nomodule 允许浏览器根据支持情况选择性加载 JavaScript 模块。现代浏览器支持 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，而旧版浏览器不支持。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Async 和 Defer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允许浏览器异步加载 JavaScript 脚本，而不会阻塞页面的解析。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HTTP/2 Server Push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允许服务器在客户端请求之前主动推送资源到客户端，可以减少等待时间。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在服务器配置中添加推送资源的配置（例如 Nginx）：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location /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http2_push /path/to/resource.js;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http2_push /path/to/style.css;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native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HtmlWebpackPlugin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生成HTML文件，并将打包后的资源文件自动引入</a:t>
            </a:r>
            <a:endParaRPr lang="en-US" sz="161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cleanWebpckPlugin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每次构建前清理输出目录中文件</a:t>
            </a:r>
            <a:endParaRPr lang="en-US" sz="161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copyWebpackPlugin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静态资源直接复制到输出目录</a:t>
            </a:r>
            <a:endParaRPr lang="en-US" sz="161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插件</a:t>
            </a:r>
            <a:br>
              <a:rPr lang="en-US" sz="161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1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将自己逻辑融入到webpack构建流程中，实现一些额外的功能——打包优化、资源管理、注入环境变量</a:t>
            </a:r>
            <a:endParaRPr lang="en-US" sz="161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开启gzip压缩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一种用来改进web应用程序性能的技术，web服务器和客户端（浏览器）必须共同支持gzip。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gzip压缩效率非常高，通常可以达到70%的压缩率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CDN的使用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CDN具有更好的可用性，更低的网络延迟和丢包率 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根据是否需要重新向服务器发起请求来分类，将HTTP缓存规则分为两大类（强制缓存、对比缓存）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强缓存并设置超长过期时间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Cache-Control: max-age=31536000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重要性</a:t>
            </a:r>
            <a:endParaRPr lang="en-US" sz="35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代码压缩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优化图片和资源加载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减少冗余代码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按需引入第三方库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代码分割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资源文件缓存策略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代码压缩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JS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UglifyJS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CSS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CSSNano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优化图片和资源加载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通过在 Webpack 和 Vite 项目中集成 imagemin 或 vite-plugin-imagemin，可以显著减少图片和 SVG 文件的体积，提高页面加载速度和性能。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减少冗余代码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Treeshaking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babel-plugin-transform-runtime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Treeshaking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消除无用代码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减少代码体积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在不同版本中的实现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在不同版本中的实现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 4中，usedExports是Tree Shaking的一部分，默认启用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 5中，usedExports同样是Tree Shaking的一部分，默认启用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在Vite中，Tree Shaking功能是默认启用的，无需额外配置。Vite利用ES模块的特性，在构建过程中自动进行Tree Shaking。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babel-plugin-transform-runtime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Babel在将ES6代码转换成ES5代码时，通常需要一些由ES5编写的辅助函数来完成新语法的实现，babel-plugin-transform-runtime会将相关辅助函数进行替换成导入语句，从而减小babel编译出来的代码的文件大小。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按需引入第三方库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通过使用 babel-plugin-import、lodash-webpack-plugin、vite-plugin-style-import、vite-plugin-importer 等工具，可以实现对 Lodash 等库的按需引入，从而减少打包体积，提高页面加载速度。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本地化文件包含特定语言和地区的数据，许多库如Moment.js、date-fns在发布时都会包含这些文件以支持国际化。然而，在很多情况下，这些文件并不是必需的，特别是当你只需要支持一种语言时。通过使用 IgnorePlugin 等工具，你可以显著减少打包体积，提高应用性能。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代码分割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Code Splitting 允许将代码分成多个包，在需要时按需加载，可以显著减少初始加载时间。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方式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splitChunks？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一、重要性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现状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168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Code Splitting 允许将代码分成多个包，在需要时按需加载，可以显著减少初始加载时间。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Webpack还会优化块的大小和数量，通过splitChunks配置，可以将共享的依赖打包成一个块，减少网络请求数量。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Vite的打包优化主要依赖Rollup的配置，通过manualChunks可以手动控制块的划分，提高加载效率。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方式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多入口页面可根据Entry分包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SPA应用根据import(0动态引入分包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多入口页面可根据Entry分包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entry: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entry1: './src/entry1.js',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entry2: './src/entry2.js'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output: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filename: '[name].js'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SPA应用根据import(0动态引入分包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比如路由可使用import将每一个视图所依赖的模块进行分包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splitChunks？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 是 Webpack 用于优化代码拆分的选项。它允许开发者将共享模块和第三方依赖拆分成单独的 chunk，从而提高应用的性能和加载速度。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大型单页应用（SPA）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多页应用（MPA）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频繁更新的应用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适用规则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适用规则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公共模块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第三方库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使用频率较高，并且希望单独加载的库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只拆分异步加载的模块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公共模块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common: {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'chunk-common', // 指定拆分出来的 chunk 的名称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'all', // 对所有模块进行拆分，包括同步和异步模块。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minChunks: 5, // 至少被引用 5 次的模块才会被拆分到这个 chunk 中。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2, // 较低的优先级，表示只有其他高优先级的规则不匹配时，才会应用这个规则。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 // 如果当前 chunk 包含的模块已经在一个现有的 chunk 中存在，那么将重用这个现有的 chunk，而不是创建一个新的。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enforce: true // 保留强制执行，确保这些公共模块和第三方库被拆分。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b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适用于需要将常用模块（引用次数较多）拆分成一个独立的 chunk，方便浏览器缓存和减少重复加载的场景。</a:t>
            </a:r>
            <a:endParaRPr lang="en-US" sz="140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第三方库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vendors: {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name: 'chunk-vendors',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test: /[/]node_modules[\/]/,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chunks: 'all',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priority: 2,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reuseExistingChunk: true,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enforce: true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vendors: {  name: 'chunk-vendors',  test: /[\/]node_modules[\\/]/,  chunks: 'all',  priority: 2,  reuseExistingChunk: true,  enforce: true}</a:t>
            </a:r>
            <a:endParaRPr lang="en-US" sz="133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适用于将第三方库拆分到一个独立的 chunk 中，尤其是 node_modules 目录下的所有依赖。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判断是否确实需要使用 enforce: true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判断是否确实需要使用 enforce: true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特定模块的重要性：某些模块由于在应用中非常关键，必须确保它们被单独拆分并优先加载，这种情况下可以使用 enforce: true。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lodash </a:t>
            </a:r>
            <a:endParaRPr lang="en-US" sz="112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共享程度：当一个模块被多个页面或模块共享，并且需要高复用性，使用 enforce: true 可以确保它被拆分出来，提高缓存效率。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moment </a:t>
            </a:r>
            <a:endParaRPr lang="en-US" sz="112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大小和复杂性：对于非常大的库或模块，单独拆分可以避免影响其他模块的加载速度，使用 enforce: true 可以确保这些大的模块被拆分成独立的 chunk。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echarts</a:t>
            </a:r>
            <a:endParaRPr lang="en-US" sz="112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避免重复打包：在一些情况下，某些模块可能由于配置不当被重复打包到多个 chunk 中，这时使用 enforce: true 可以确保模块只被打包到一个特定的 chunk 中。</a:t>
            </a:r>
            <a:b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 -  确保所有来自 node_modules 的模块被拆分到 chunk-vendors 中，避免这些模块被重复打包到多个 chunk 中。</a:t>
            </a:r>
            <a:endParaRPr lang="en-US" sz="112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Y2Y3MTVmNjY5NGMwYjk3MzZhYTdkYmI0M2QzMTM0Nm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15076</Words>
  <Application>WPS 演示</Application>
  <PresentationFormat>On-screen Show (16:9)</PresentationFormat>
  <Paragraphs>765</Paragraphs>
  <Slides>139</Slides>
  <Notes>161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139</vt:i4>
      </vt:variant>
    </vt:vector>
  </HeadingPairs>
  <TitlesOfParts>
    <vt:vector size="155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Calibri Light</vt:lpstr>
      <vt:lpstr>仿宋</vt:lpstr>
      <vt:lpstr>华文中宋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Vue项目最佳实践</dc:title>
  <dc:creator>MindShow.fun</dc:creator>
  <dc:subject>SUBTITLE HERE</dc:subject>
  <cp:lastModifiedBy>跳跃的灵魂.｡oOＯ〇</cp:lastModifiedBy>
  <cp:revision>19</cp:revision>
  <dcterms:created xsi:type="dcterms:W3CDTF">2024-08-12T16:05:00Z</dcterms:created>
  <dcterms:modified xsi:type="dcterms:W3CDTF">2024-08-15T08:46:51Z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65FEDE690B2E4AE5909CBE24543F22DF_12</vt:lpwstr>
  </property>
  <property fmtid="{D5CDD505-2E9C-101B-9397-08002B2CF9AE}" pid="3" name="KSOProductBuildVer">
    <vt:lpwstr>2052-12.1.0.16929</vt:lpwstr>
  </property>
</Properties>
</file>