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6.svg" ContentType="image/svg+xml"/>
  <Override PartName="/ppt/media/image18.svg" ContentType="image/svg+xml"/>
  <Override PartName="/ppt/media/image22.svg" ContentType="image/svg+xml"/>
  <Override PartName="/ppt/media/image2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417" r:id="rId25"/>
    <p:sldId id="302" r:id="rId26"/>
    <p:sldId id="420" r:id="rId27"/>
    <p:sldId id="419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8" r:id="rId39"/>
    <p:sldId id="321" r:id="rId40"/>
    <p:sldId id="323" r:id="rId41"/>
    <p:sldId id="326" r:id="rId42"/>
    <p:sldId id="537" r:id="rId43"/>
    <p:sldId id="328" r:id="rId44"/>
    <p:sldId id="329" r:id="rId45"/>
    <p:sldId id="330" r:id="rId46"/>
    <p:sldId id="538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74" r:id="rId91"/>
    <p:sldId id="375" r:id="rId92"/>
    <p:sldId id="376" r:id="rId93"/>
    <p:sldId id="377" r:id="rId94"/>
    <p:sldId id="378" r:id="rId95"/>
    <p:sldId id="379" r:id="rId96"/>
    <p:sldId id="380" r:id="rId97"/>
    <p:sldId id="381" r:id="rId98"/>
    <p:sldId id="382" r:id="rId99"/>
    <p:sldId id="383" r:id="rId100"/>
    <p:sldId id="384" r:id="rId101"/>
    <p:sldId id="385" r:id="rId102"/>
    <p:sldId id="386" r:id="rId103"/>
    <p:sldId id="387" r:id="rId104"/>
    <p:sldId id="388" r:id="rId105"/>
    <p:sldId id="389" r:id="rId106"/>
    <p:sldId id="390" r:id="rId107"/>
    <p:sldId id="391" r:id="rId108"/>
    <p:sldId id="392" r:id="rId109"/>
    <p:sldId id="393" r:id="rId110"/>
    <p:sldId id="394" r:id="rId111"/>
    <p:sldId id="395" r:id="rId112"/>
    <p:sldId id="396" r:id="rId113"/>
    <p:sldId id="397" r:id="rId114"/>
    <p:sldId id="398" r:id="rId115"/>
    <p:sldId id="399" r:id="rId116"/>
    <p:sldId id="400" r:id="rId117"/>
    <p:sldId id="401" r:id="rId118"/>
    <p:sldId id="402" r:id="rId119"/>
    <p:sldId id="403" r:id="rId120"/>
    <p:sldId id="404" r:id="rId121"/>
    <p:sldId id="405" r:id="rId122"/>
    <p:sldId id="406" r:id="rId123"/>
    <p:sldId id="407" r:id="rId124"/>
    <p:sldId id="408" r:id="rId125"/>
    <p:sldId id="409" r:id="rId126"/>
    <p:sldId id="410" r:id="rId127"/>
    <p:sldId id="411" r:id="rId128"/>
    <p:sldId id="412" r:id="rId129"/>
    <p:sldId id="413" r:id="rId130"/>
    <p:sldId id="414" r:id="rId131"/>
    <p:sldId id="415" r:id="rId132"/>
    <p:sldId id="416" r:id="rId133"/>
  </p:sldIdLst>
  <p:sldSz cx="9144000" cy="5143500"/>
  <p:notesSz cx="5143500" cy="9144000"/>
  <p:custDataLst>
    <p:tags r:id="rId13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7" Type="http://schemas.openxmlformats.org/officeDocument/2006/relationships/tags" Target="tags/tag18.xml"/><Relationship Id="rId136" Type="http://schemas.openxmlformats.org/officeDocument/2006/relationships/tableStyles" Target="tableStyles.xml"/><Relationship Id="rId135" Type="http://schemas.openxmlformats.org/officeDocument/2006/relationships/viewProps" Target="viewProps.xml"/><Relationship Id="rId134" Type="http://schemas.openxmlformats.org/officeDocument/2006/relationships/presProps" Target="presProps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.jpeg"/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0" Type="http://schemas.openxmlformats.org/officeDocument/2006/relationships/notesSlide" Target="../notesSlides/notesSlide35.xml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tags" Target="../tags/tag8.xml"/><Relationship Id="rId7" Type="http://schemas.openxmlformats.org/officeDocument/2006/relationships/image" Target="../media/image40.png"/><Relationship Id="rId6" Type="http://schemas.openxmlformats.org/officeDocument/2006/relationships/tags" Target="../tags/tag7.xml"/><Relationship Id="rId5" Type="http://schemas.openxmlformats.org/officeDocument/2006/relationships/image" Target="../media/image39.png"/><Relationship Id="rId4" Type="http://schemas.openxmlformats.org/officeDocument/2006/relationships/tags" Target="../tags/tag6.xml"/><Relationship Id="rId3" Type="http://schemas.openxmlformats.org/officeDocument/2006/relationships/image" Target="../media/image38.png"/><Relationship Id="rId22" Type="http://schemas.openxmlformats.org/officeDocument/2006/relationships/notesSlide" Target="../notesSlides/notesSlide40.xml"/><Relationship Id="rId21" Type="http://schemas.openxmlformats.org/officeDocument/2006/relationships/slideLayout" Target="../slideLayouts/slideLayout5.xml"/><Relationship Id="rId20" Type="http://schemas.openxmlformats.org/officeDocument/2006/relationships/tags" Target="../tags/tag17.xml"/><Relationship Id="rId2" Type="http://schemas.openxmlformats.org/officeDocument/2006/relationships/tags" Target="../tags/tag5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image" Target="../media/image43.png"/><Relationship Id="rId12" Type="http://schemas.openxmlformats.org/officeDocument/2006/relationships/tags" Target="../tags/tag10.xml"/><Relationship Id="rId11" Type="http://schemas.openxmlformats.org/officeDocument/2006/relationships/image" Target="../media/image42.png"/><Relationship Id="rId10" Type="http://schemas.openxmlformats.org/officeDocument/2006/relationships/tags" Target="../tags/tag9.xml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3" Type="http://schemas.openxmlformats.org/officeDocument/2006/relationships/notesSlide" Target="../notesSlides/notesSlide4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前端</a:t>
            </a: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Vue项目</a:t>
            </a: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优化技巧实战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2024-08-25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v-if 和 v-show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v-if：在需要时才渲染组件，适用于频繁切换显示/隐藏的场景。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v-show：通过 CSS 控制显示/隐藏，但组件仍然在 DOM 中。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key 强制重新渲染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当组件需要在某些条件变化时强制重新渲染，可以使用 key 属性。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对于频繁切换的路由组件，可以使用 keep-alive 标签缓存组件状态，避免重复渲染。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使用计算属性替代方法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计算属性具有缓存特性，可以避免不必要的重复计算。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{{ item.name }}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handleClick(event)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const item = event.target.closest('li');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if (item)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// Handle item click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Vue组件销毁时，会自动清理它与其它实例的连接，解绑它的全部指令及事件监听器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但是仅限于组件本身的事件。如果在js内使用addEventListene等方式是不会自动销毁的，我们需要在组件销毁时手动移除这些事件的监听，以免造成内存泄露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对不需要更新的静态内容使用 v-once 指令，只渲染一次。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28372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开发效率低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缺乏有效的开发工具和自动化流程，导致开发效率低下，难以快速响应业务需求。</a:t>
            </a:r>
            <a:endParaRPr lang="en-US" sz="1080" dirty="0"/>
          </a:p>
        </p:txBody>
      </p:sp>
      <p:sp>
        <p:nvSpPr>
          <p:cNvPr id="8" name="Text 3"/>
          <p:cNvSpPr/>
          <p:nvPr/>
        </p:nvSpPr>
        <p:spPr>
          <a:xfrm>
            <a:off x="3635594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调试困难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在复杂项目中，调试和定位问题变得困难，影响开发进度和质量。</a:t>
            </a:r>
            <a:endParaRPr lang="en-US" sz="1080" dirty="0"/>
          </a:p>
        </p:txBody>
      </p:sp>
      <p:sp>
        <p:nvSpPr>
          <p:cNvPr id="9" name="Text 4"/>
          <p:cNvSpPr/>
          <p:nvPr/>
        </p:nvSpPr>
        <p:spPr>
          <a:xfrm>
            <a:off x="6242816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性能问题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在项目开发过程中，常见的性能问题包括页面加载慢、渲染卡顿、内存泄漏等，这些问题会直接影响用户体验。</a:t>
            </a:r>
            <a:endParaRPr lang="en-US" sz="108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将大型组件拆分为更小的子组件，提高可维护性和性能。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visibleItems：当前可见的列表项。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itemHeight：每个列表项的高度（50px）。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bufferSize：缓冲区大小，用于在视口外额外加载的列表项数量。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mounted 生命周期钩子中调用 updateVisibleItems 方法，初始渲染可见的列表项。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onScroll 方法：在滚动事件触发时调用 updateVisibleItems 方法。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updateVisibleItems 方法：计算当前滚动位置 scrollTop，根据视口高度计算需要显示的列表项范围，并更新 visibleItems。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visibleCount：根据容器高度和单个项的高度计算出可见的项数。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start 和 end：根据 scrollTop 和 bufferSize 计算出可见区域的起始和结束索引，并从 items 中提取对应的项更新 visibleItems。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通过规范化的开发流程和调试工具，简化调试和问题定位过程，提高开发质量和进度。</a:t>
            </a:r>
            <a:endParaRPr lang="en-US" sz="1150" dirty="0"/>
          </a:p>
        </p:txBody>
      </p:sp>
      <p:sp>
        <p:nvSpPr>
          <p:cNvPr id="9" name="Text 4"/>
          <p:cNvSpPr/>
          <p:nvPr/>
        </p:nvSpPr>
        <p:spPr>
          <a:xfrm>
            <a:off x="1410028" y="3613424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降级处理：对于不支持 loading="lazy" 的浏览器，可以使用 JavaScript 实现懒加载功能。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详细的浏览器支持情况可以参考 Can I use。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SEO 影响：对于 SEO 关键的图片，如首屏图片，尽量不要使用懒加载，以避免影响爬虫抓取。</a:t>
            </a:r>
            <a:endParaRPr lang="en-US" sz="168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('loading' in HTMLImageElement.prototype)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("IntersectionObserver" in window)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((lazyImage.getBoundingClientRect().top &lt;= window.innerHeight &amp;&amp; lazyImage.getBoundingClientRect().bottom &gt;= 0) &amp;&amp; getComputedStyle(lazyImage).display !== "none")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260" b="1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webpackChunkName: "chunkName" </a:t>
            </a: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'./path/to/module').then(module =&gt;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solidFill>
            <a:srgbClr val="A913BD"/>
          </a:solidFill>
        </p:spPr>
      </p:sp>
      <p:sp>
        <p:nvSpPr>
          <p:cNvPr id="3" name="Text 1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</a:rPr>
              <a:t>版权声明：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此模板的版权，归MindShow.fun所有。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个人商用需要高级会员，普通用户只限个人学习使用。</a:t>
            </a:r>
            <a:endParaRPr lang="en-US" sz="1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如需企业商用授权，请联系MindShow.fun购买企业版。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</a:rPr>
              <a:t>PPT中所用字体下载："Noto Sans SC", "Noto Sans KR"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</a:rPr>
              <a:t>https://www.aliyundrive.com/s/Q1VAkGau9PE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125595" y="1176655"/>
            <a:ext cx="4047490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npm install dotenv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export default defineConfig(({ mode }) =&gt; {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envPath = `.env.${env.NODE_ENV}`;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webpack --env.NODE_ENV=development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App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altLang="zh-CN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h5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81075"/>
            <a:ext cx="7715250" cy="37757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设置缓存，提高二次构建性能（Webpack会将构建信息缓存到磁盘上，在下次编译时对比每一个文件的内容哈希或时间戳，未发生变化的文件跳过编译操作，直接使用缓存副本，减少重复计算）</a:t>
            </a:r>
            <a:endParaRPr lang="en-US" sz="168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184" y="1592263"/>
            <a:ext cx="6947582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924400" y="2724259"/>
            <a:ext cx="1653260" cy="194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5中启用了文件系统缓存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// webpack.config.js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module.exports =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cache: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type: 'filesystem'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}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}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Text 3"/>
          <p:cNvSpPr/>
          <p:nvPr/>
        </p:nvSpPr>
        <p:spPr>
          <a:xfrm>
            <a:off x="1882138" y="3113262"/>
            <a:ext cx="1653260" cy="1556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4中可以通过使用第三方插件 hard-source-webpack-plugin 来实现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66662" y="2335257"/>
            <a:ext cx="1653260" cy="2334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7445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并行的本质则是在同一时间内并发执行多个运算，提升单位时间计算效率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。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受限于 Node.js 的单线程架构，原生 Webpack 对所有资源文件做的所有解析、转译、合并操作本质上都是在同一个线程内串行执行，CPU 利用率极低，因此，出现了一些基于多进程方式运行 Webpack，或 Webpack 构建过程某部分工作的方案：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HappyPack：多进程方式运行资源加载逻辑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Thread-loader：Webpack 官方出品，同样以多进程方式运行资源加载逻辑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TerserWebpackPlugin：支持多进程方式执行代码压缩、uglify 功能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Parallel-Webpack：多进程方式运行多个 Webpack 构建实例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使用多进程方式运行文件加载器 —— Loader 序列，从而提升构建性能的 Webpack 组件库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19910"/>
            <a:ext cx="31718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85" y="1597660"/>
            <a:ext cx="4124325" cy="207645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895350" y="367411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作者已经明确表示不会继续维护，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使用方法不清爽简单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不支持部分 Loader，如 awesome-typescript-loader。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所以推荐优先使用 Webpack 官方推出的相似方案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以多进程方式运行 loader 从而提升 Webpack 构建性能的组件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61795"/>
            <a:ext cx="4143375" cy="6953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895350" y="2695575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：Loader 中不能调用 emitAsset 等接口，这会导致 style-loader 这一类 Loader 无法正常工作，解决方案是将这类组件放置在 thread-loader 之前，如 ['style-loader', 'thread-loader', 'css-loader']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1395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可以在多进程中并行压缩JavaScript代码，从而减少构建时间。对于 Webpack 4 及之前的版本，代码压缩插件 UglifyjsWebpackPlugin 也有类似的功能与配置项，此处不再赘述。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595880"/>
            <a:ext cx="31908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0" y="2355850"/>
            <a:ext cx="1933575" cy="2762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55" y="2381250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在开发阶段禁止不必要的产物优化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非必要不生成SourceMap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最小watch范围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跳过ts类型检查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eslint忽略检查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通过include、exclude来减少被处理的文件。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通过cacheDirectory选项开启缓存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用于配置Webpack去哪些目录下寻找第三方模块。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当安装的第三方模块都放在项目根目录的./node modules目录下时，就没有必要按照默认的方式去一层层地寻找，可以指明存放第三方模块的绝对路径，以减少寻找。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通过别名来将原导入路径映射成一个新的导入路径。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频率出现最高的文件后缀要优先放在最前面，以做到尽快退出寻找过程。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后缀尝试列表要尽可能小，不要将项目中不可能存在的情况写到后缀尝试列表中。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在源码中写导入语句时，要尽可能带上后缀，从而可以避免寻找过程。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让Webpack忽略对部分没采用模块化的文件的递归解析和处理。一些库如jQuery、ChartJS庞大又没有采用模块化标准，让Webpack去解析这些文件既耗时又没有意义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64205" y="1804826"/>
            <a:ext cx="402908" cy="40290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3528" y="3133246"/>
            <a:ext cx="402908" cy="40290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93795" y="2075390"/>
            <a:ext cx="1449705" cy="1450020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91994" y="2067685"/>
            <a:ext cx="739521" cy="747556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02919" y="1973690"/>
            <a:ext cx="2344695" cy="95040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754936" y="169540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ESBuild</a:t>
            </a:r>
            <a:endParaRPr lang="en-US" sz="1260" dirty="0"/>
          </a:p>
          <a:p>
            <a:pPr marL="0" indent="0" algn="r">
              <a:lnSpc>
                <a:spcPct val="130000"/>
              </a:lnSpc>
              <a:buNone/>
            </a:pP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754936" y="201615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5974087" y="334457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Rust 编写的。重视并行化和单次遍历 AST 的技术，支持增量编译，只编译自上次编译以来发生变化的部分代码。</a:t>
            </a:r>
            <a:endParaRPr lang="en-US" sz="1080"/>
          </a:p>
        </p:txBody>
      </p:sp>
      <p:sp>
        <p:nvSpPr>
          <p:cNvPr id="14" name="Text 3"/>
          <p:cNvSpPr/>
          <p:nvPr/>
        </p:nvSpPr>
        <p:spPr>
          <a:xfrm>
            <a:off x="5970380" y="302382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SWC</a:t>
            </a:r>
            <a:endParaRPr lang="en-US" sz="126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80" y="3525520"/>
            <a:ext cx="3829050" cy="1371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135" y="770890"/>
            <a:ext cx="379095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dvAuto="0"/>
      <p:bldP spid="9" grpId="1" bldLvl="0" animBg="1" advAuto="0"/>
      <p:bldP spid="8" grpId="2" bldLvl="0" animBg="1" advAuto="0"/>
      <p:bldP spid="6" grpId="3" bldLvl="0" animBg="1" advAuto="0"/>
      <p:bldP spid="7" grpId="4" bldLvl="0" animBg="1" advAuto="0"/>
      <p:bldP spid="11" grpId="5" animBg="1" advAuto="0"/>
      <p:bldP spid="12" grpId="6" animBg="1" advAuto="0"/>
      <p:bldP spid="14" grpId="7" animBg="1" advAuto="0"/>
      <p:bldP spid="13" grpId="8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利用代码生成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通过使用代码生成工具，自动生成模板代码，减少重复劳动，提升开发效率和代码一致性。</a:t>
            </a:r>
            <a:endParaRPr lang="en-US" sz="168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168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61871" y="1309857"/>
            <a:ext cx="3937226" cy="2245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11349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8547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30363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720801" y="1808559"/>
            <a:ext cx="1777241" cy="1105051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775915" y="1808559"/>
            <a:ext cx="1777241" cy="1105051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831029" y="1808559"/>
            <a:ext cx="1777241" cy="1105051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2480005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/>
        </p:nvSpPr>
        <p:spPr>
          <a:xfrm>
            <a:off x="4498970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/>
        </p:nvSpPr>
        <p:spPr>
          <a:xfrm>
            <a:off x="655406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/>
        </p:nvSpPr>
        <p:spPr>
          <a:xfrm>
            <a:off x="6014360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按固定格式创建片段</a:t>
            </a:r>
            <a:endParaRPr lang="en-US" sz="1135"/>
          </a:p>
        </p:txBody>
      </p:sp>
      <p:sp>
        <p:nvSpPr>
          <p:cNvPr id="17" name="Text 4"/>
          <p:cNvSpPr/>
          <p:nvPr/>
        </p:nvSpPr>
        <p:spPr>
          <a:xfrm>
            <a:off x="3968331" y="198340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创建一个Vue语言的片段文件vue.json</a:t>
            </a:r>
            <a:endParaRPr lang="en-US" sz="1020"/>
          </a:p>
        </p:txBody>
      </p:sp>
      <p:sp>
        <p:nvSpPr>
          <p:cNvPr id="20" name="Text 7"/>
          <p:cNvSpPr/>
          <p:nvPr/>
        </p:nvSpPr>
        <p:spPr>
          <a:xfrm>
            <a:off x="1904137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设置-首选项-配置用户代码片段</a:t>
            </a:r>
            <a:endParaRPr lang="en-US" sz="113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"给片段取名":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"prefix": '片段提示词',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"body": [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"代码段第一行",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"代码段第二行",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"......",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"代码段最后一行"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],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"description": "片段描述"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2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661871" y="1309857"/>
            <a:ext cx="3937226" cy="2245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411349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48547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430363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1720801" y="1808559"/>
            <a:ext cx="1777241" cy="1105051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3775915" y="1808559"/>
            <a:ext cx="1777241" cy="1105051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5831029" y="1808559"/>
            <a:ext cx="1777241" cy="1105051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2480005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498970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655406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014360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 Tab 键展开代码片段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968331" y="198340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输入代码片段的前缀（例如 func 等）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1904137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打开需要插入代码段的文件</a:t>
            </a:r>
            <a:endParaRPr lang="en-US" sz="113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35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5000" y="2108037"/>
            <a:ext cx="540068" cy="540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25815"/>
            <a:ext cx="332509" cy="38571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90751" y="2003755"/>
            <a:ext cx="2593555" cy="74856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892993" y="2117562"/>
            <a:ext cx="540067" cy="540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778744" y="2003755"/>
            <a:ext cx="2593555" cy="74856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903095" y="3219363"/>
            <a:ext cx="540068" cy="540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790751" y="3105557"/>
            <a:ext cx="2593555" cy="74856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033963" y="3349921"/>
            <a:ext cx="259080" cy="279538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778744" y="3105557"/>
            <a:ext cx="2593555" cy="748563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4892040" y="3210655"/>
            <a:ext cx="539115" cy="540000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2624813" y="2105465"/>
            <a:ext cx="1602832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细节1</a:t>
            </a:r>
            <a:endParaRPr lang="en-US" sz="1260"/>
          </a:p>
        </p:txBody>
      </p:sp>
      <p:sp>
        <p:nvSpPr>
          <p:cNvPr id="14" name="Text 1"/>
          <p:cNvSpPr/>
          <p:nvPr/>
        </p:nvSpPr>
        <p:spPr>
          <a:xfrm>
            <a:off x="5628557" y="3501505"/>
            <a:ext cx="1592145" cy="2645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细节4描述</a:t>
            </a:r>
            <a:endParaRPr lang="en-US" sz="1080"/>
          </a:p>
        </p:txBody>
      </p:sp>
      <p:sp>
        <p:nvSpPr>
          <p:cNvPr id="15" name="Text 2"/>
          <p:cNvSpPr/>
          <p:nvPr/>
        </p:nvSpPr>
        <p:spPr>
          <a:xfrm>
            <a:off x="2615883" y="3217065"/>
            <a:ext cx="1593589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细节2</a:t>
            </a:r>
            <a:endParaRPr lang="en-US" sz="1260"/>
          </a:p>
        </p:txBody>
      </p:sp>
      <p:sp>
        <p:nvSpPr>
          <p:cNvPr id="16" name="Text 3"/>
          <p:cNvSpPr/>
          <p:nvPr/>
        </p:nvSpPr>
        <p:spPr>
          <a:xfrm>
            <a:off x="5603459" y="3217065"/>
            <a:ext cx="1602832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细节4</a:t>
            </a:r>
            <a:endParaRPr lang="en-US" sz="1260"/>
          </a:p>
        </p:txBody>
      </p:sp>
      <p:sp>
        <p:nvSpPr>
          <p:cNvPr id="17" name="Text 4"/>
          <p:cNvSpPr/>
          <p:nvPr/>
        </p:nvSpPr>
        <p:spPr>
          <a:xfrm>
            <a:off x="2634972" y="2389906"/>
            <a:ext cx="1592145" cy="28003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细节1描述</a:t>
            </a:r>
            <a:endParaRPr lang="en-US" sz="1080"/>
          </a:p>
        </p:txBody>
      </p:sp>
      <p:sp>
        <p:nvSpPr>
          <p:cNvPr id="18" name="Text 5"/>
          <p:cNvSpPr/>
          <p:nvPr/>
        </p:nvSpPr>
        <p:spPr>
          <a:xfrm>
            <a:off x="5603534" y="2115263"/>
            <a:ext cx="1602832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细节3</a:t>
            </a:r>
            <a:endParaRPr lang="en-US" sz="1260"/>
          </a:p>
        </p:txBody>
      </p:sp>
      <p:sp>
        <p:nvSpPr>
          <p:cNvPr id="19" name="Text 6"/>
          <p:cNvSpPr/>
          <p:nvPr/>
        </p:nvSpPr>
        <p:spPr>
          <a:xfrm>
            <a:off x="5628570" y="2402724"/>
            <a:ext cx="1592145" cy="28003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细节3描述</a:t>
            </a:r>
            <a:endParaRPr lang="en-US" sz="1080"/>
          </a:p>
        </p:txBody>
      </p:sp>
      <p:sp>
        <p:nvSpPr>
          <p:cNvPr id="20" name="Text 7"/>
          <p:cNvSpPr/>
          <p:nvPr/>
        </p:nvSpPr>
        <p:spPr>
          <a:xfrm>
            <a:off x="2626043" y="3501505"/>
            <a:ext cx="1592145" cy="2645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细节2描述</a:t>
            </a:r>
            <a:endParaRPr lang="en-US" sz="1080"/>
          </a:p>
        </p:txBody>
      </p:sp>
      <p:sp>
        <p:nvSpPr>
          <p:cNvPr id="21" name="Text 8"/>
          <p:cNvSpPr/>
          <p:nvPr/>
        </p:nvSpPr>
        <p:spPr>
          <a:xfrm>
            <a:off x="406365" y="357563"/>
            <a:ext cx="8466627" cy="320040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2070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子主题3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dvAuto="0"/>
      <p:bldP spid="3" grpId="1" bldLvl="0" animBg="1" advAuto="0"/>
      <p:bldP spid="13" grpId="2" animBg="1" advAuto="0"/>
      <p:bldP spid="20" grpId="3" animBg="1" advAuto="0"/>
      <p:bldP spid="9" grpId="4" bldLvl="0" animBg="1" advAuto="0"/>
      <p:bldP spid="8" grpId="5" bldLvl="0" animBg="1" advAuto="0"/>
      <p:bldP spid="15" grpId="6" animBg="1" advAuto="0"/>
      <p:bldP spid="17" grpId="7" animBg="1" advAuto="0"/>
      <p:bldP spid="7" grpId="8" bldLvl="0" animBg="1" advAuto="0"/>
      <p:bldP spid="6" grpId="9" bldLvl="0" animBg="1" advAuto="0"/>
      <p:bldP spid="18" grpId="10" animBg="1" advAuto="0"/>
      <p:bldP spid="19" grpId="11" animBg="1" advAuto="0"/>
      <p:bldP spid="11" grpId="12" bldLvl="0" animBg="1" advAuto="0"/>
      <p:bldP spid="12" grpId="13" bldLvl="0" animBg="1" advAuto="0"/>
      <p:bldP spid="10" grpId="14" bldLvl="0" animBg="1" advAuto="0"/>
      <p:bldP spid="16" grpId="15" animBg="1" advAuto="0"/>
      <p:bldP spid="14" grpId="16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实时调试组件树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状态管理调试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时间旅行调试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Chrome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实时调试和编辑 DOM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监控网络请求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移动设备远程调试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chrome://inspect，你可以在 Chrome 中远程调试 Android 设备上的应用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Webpack 中配置 devtool: 'source-map'，生成精确的源码映射。开发环境下使用 eval-source-map 提升构建速度，生产环境下使用 source-map 提供高精度调试。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Webpack 的 DefinePlugin 插件，为不同环境设置特定的调试配置。例如，在开发环境中启用详细的日志，在生产环境中关闭调试信息。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Vue Test Utils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Vue Test Utils，编写组件的单元测试，确保组件在不同状态下的行为符合预期。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 CI/CD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在每次代码提交后自动运行测试，确保代码的稳定性和质量。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全局错误处理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errorHandler 捕获未处理的错误，记录错误日志，并在 UI 中显示用户友好的提示。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日志收集与监控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将捕获的错误日志上传到服务器，实时监控应用中的错误情况。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用户友好的错误提示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当应用出现错误时，向用户提供清晰的错误提示，并建议用户刷新页面或联系支持团队。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分析并可视化打包后的模块大小和依赖关系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DNS Prefetch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允许浏览器提前解析域名，以便在需要时更快地建立连接。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Preconnect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允许浏览器在实际请求资源之前提前建立与指定域名的连接，包括 DNS 解析、TCP 握手和 TLS 协商。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Preload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允许浏览器在页面加载时提前获取高优先级资源，这些资源将在当前页面中很快需要。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使用Preload标签预加载资源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允许浏览器在空闲时间提前获取将来可能需要的资源（通常是下一页或未来某个时刻可能用到的资源），但这些资源的优先级较低。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src/index.js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680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webpackPrefetch: true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'./moduleA.js').then(moduleA =&gt;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moduleA.doSomething();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允许浏览器提前渲染用户可能访问的下一个页面，包括获取所有相关资源并在后台渲染页面。一旦用户导航到该页面，可以实现瞬时加载。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兼容性较差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特性检测：通过 JavaScript 进行特性检测，根据浏览器的支持情况动态加载资源。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('relList' in document.createElement('link') &amp;&amp; document.createElement('link').relList.supports('preload'))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Module/nomodule 允许浏览器根据支持情况选择性加载 JavaScript 模块。现代浏览器支持 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，而旧版浏览器不支持。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允许浏览器异步加载 JavaScript 脚本，而不会阻塞页面的解析。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允许服务器在客户端请求之前主动推送资源到客户端，可以减少等待时间。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在服务器配置中添加推送资源的配置（例如 Nginx）：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location /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/path/to/resource.js;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/path/to/style.css;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HtmlWebpackPlugin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生成HTML文件，并将打包后的资源文件自动引入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cleanWebpckPlugin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每次构建前清理输出目录中文件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copyWebpackPlugin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静态资源直接复制到输出目录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插件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将自己逻辑融入到webpack构建流程中，实现一些额外的功能——打包优化、资源管理、注入环境变量</a:t>
            </a:r>
            <a:endParaRPr lang="en-US" sz="16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一种用来改进web应用程序性能的技术，web服务器和客户端（浏览器）必须共同支持gzip。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gzip压缩效率非常高，通常可以达到70%的压缩率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CDN具有更好的可用性，更低的网络延迟和丢包率 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根据是否需要重新向服务器发起请求来分类，将HTTP缓存规则分为两大类（强制缓存、对比缓存）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强缓存并设置超长过期时间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Cache-Control: max-age=31536000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UglifyJS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CSSNano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通过在 Webpack 和 Vite 项目中集成 imagemin 或 vite-plugin-imagemin，可以显著减少图片和 SVG 文件的体积，提高页面加载速度和性能。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4中，usedExports是Tree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5中，usedExports同样是Tree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在Vite中，Tree Shaking功能是默认启用的，无需额外配置。Vite利用ES模块的特性，在构建过程中自动进行Tree Shaking。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Webpack还会优化块的大小和数量，通过splitChunks配置，可以将共享的依赖打包成一个块，减少网络请求数量。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Vite的打包优化主要依赖Rollup的配置，通过manualChunks可以手动控制块的划分，提高加载效率。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entry: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entry1: './src/entry1.js',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entry2: './src/entry2.js'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output: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filename: '[name].js'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比如路由可使用import将每一个视图所依赖的模块进行分包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用于优化代码拆分的选项。它允许开发者将共享模块和第三方依赖拆分成单独的 chunk，从而提高应用的性能和加载速度。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大型单页应用（SPA）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多页应用（MPA）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频繁更新的应用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common: {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'chunk-common', // 指定拆分出来的 chunk 的名称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 // 对所有模块进行拆分，包括同步和异步模块。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minChunks: 5, // 至少被引用 5 次的模块才会被拆分到这个 chunk 中。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 // 较低的优先级，表示只有其他高优先级的规则不匹配时，才会应用这个规则。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 // 如果当前 chunk 包含的模块已经在一个现有的 chunk 中存在，那么将重用这个现有的 chunk，而不是创建一个新的。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 // 保留强制执行，确保这些公共模块和第三方库被拆分。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适用于需要将常用模块（引用次数较多）拆分成一个独立的 chunk，方便浏览器缓存和减少重复加载的场景。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'chunk-vendors',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  name: 'chunk-vendors',  test: /[\/]node_modules[\\/]/,  chunks: 'all',  priority: 2,  reuseExistingChunk: true,  enforce: true}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适用于将第三方库拆分到一个独立的 chunk 中，尤其是 node_modules 目录下的所有依赖。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特定模块的重要性：某些模块由于在应用中非常关键，必须确保它们被单独拆分并优先加载，这种情况下可以使用 enforce: true。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lodash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共享程度：当一个模块被多个页面或模块共享，并且需要高复用性，使用 enforce: true 可以确保它被拆分出来，提高缓存效率。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moment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大小和复杂性：对于非常大的库或模块，单独拆分可以避免影响其他模块的加载速度，使用 enforce: true 可以确保这些大的模块被拆分成独立的 chunk。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echarts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避免重复打包：在一些情况下，某些模块可能由于配置不当被重复打包到多个 chunk 中，这时使用 enforce: true 可以确保模块只被打包到一个特定的 chunk 中。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 确保所有来自 node_modules 的模块被拆分到 chunk-vendors 中，避免这些模块被重复打包到多个 chunk 中。</a:t>
            </a:r>
            <a:endParaRPr lang="en-US" sz="112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betterScroll: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'better-scroll',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/[/]node_modules[\/]better-scroll[\/]/,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14, // 为常用库设置更高优先级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quill: {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'quill',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/[/]node_modules[\/]quill[\/]/,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'async', // 仅对异步模块进行拆分。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12, // 为较少使用的库设置较低优先级，避免模块被错误地分配。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在项目中只在特定情况下（如富文本编辑器）才会异步加载的场景，可以减少初始加载的体积。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Chunk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通常选择文件粒度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CSS可通过MiniCSSExtractPlugin设置哈希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new MiniCssExtractPlugin({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filename: "[name][contenthash:8].css"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图片可通过file-loader设置哈希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loader: 'file-loader',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options: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name: "images/[name][hash:8].[ext]"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- webpack默认只能加载js和json资源，其他资源需要通过Loader转换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babel-loader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css-loader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file-loader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11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1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1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1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15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16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17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18.xml><?xml version="1.0" encoding="utf-8"?>
<p:tagLst xmlns:p="http://schemas.openxmlformats.org/presentationml/2006/main">
  <p:tag name="commondata" val="eyJoZGlkIjoiY2Y3MTVmNjY5NGMwYjk3MzZhYTdkYmI0M2QzMTM0Nm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6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7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8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9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14234</Words>
  <Application>WPS 演示</Application>
  <PresentationFormat>On-screen Show (16:9)</PresentationFormat>
  <Paragraphs>764</Paragraphs>
  <Slides>130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59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华文中宋</vt:lpstr>
      <vt:lpstr>MingLiU-ExtB</vt:lpstr>
      <vt:lpstr>OPPOSans B</vt:lpstr>
      <vt:lpstr>OPPOSans B</vt:lpstr>
      <vt:lpstr>OPPOSans B</vt:lpstr>
      <vt:lpstr>思源黑体 CN Normal</vt:lpstr>
      <vt:lpstr>思源黑体 CN Normal</vt:lpstr>
      <vt:lpstr>思源黑体 CN Normal</vt:lpstr>
      <vt:lpstr>黑体</vt:lpstr>
      <vt:lpstr>Arial</vt:lpstr>
      <vt:lpstr>Arial</vt:lpstr>
      <vt:lpstr>244-上首墩墩体</vt:lpstr>
      <vt:lpstr>244-上首墩墩体</vt:lpstr>
      <vt:lpstr>244-上首墩墩体</vt:lpstr>
      <vt:lpstr>荆南波波黑</vt:lpstr>
      <vt:lpstr>荆南波波黑</vt:lpstr>
      <vt:lpstr>荆南波波黑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24</cp:revision>
  <dcterms:created xsi:type="dcterms:W3CDTF">2024-08-12T16:05:00Z</dcterms:created>
  <dcterms:modified xsi:type="dcterms:W3CDTF">2024-08-19T10:08:54Z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2052-12.1.0.16929</vt:lpwstr>
  </property>
</Properties>
</file>