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notesMasterIdLst>
    <p:notesMasterId r:id="rId8"/>
  </p:notesMasterIdLst>
  <p:sldIdLst>
    <p:sldId r:id="rId9" id="257"/>
    <p:sldId r:id="rId10" id="258"/>
    <p:sldId r:id="rId11" id="259"/>
  </p:sldIdLst>
  <p:sldSz cx="9144000" cy="51435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2.xml" /><Relationship Id="rId11" Type="http://schemas.openxmlformats.org/officeDocument/2006/relationships/slide" Target="slides/slide3.xml" /><Relationship Id="rId12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3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notesMaster" Target="notesMasters/notesMaster1.xml" /><Relationship Id="rId9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vert="horz" lIns="91440" tIns="45720" rIns="91440" bIns="45720" rtlCol="0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2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3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4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4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11" Type="http://schemas.openxmlformats.org/officeDocument/2006/relationships/image" Target="../media/image10.png" /><Relationship Id="rId13" Type="http://schemas.openxmlformats.org/officeDocument/2006/relationships/image" Target="../media/image14.png" /><Relationship Id="rId15" Type="http://schemas.openxmlformats.org/officeDocument/2006/relationships/image" Target="../media/image5.png" /><Relationship Id="rId17" Type="http://schemas.openxmlformats.org/officeDocument/2006/relationships/image" Target="../media/image6.png" /><Relationship Id="rId19" Type="http://schemas.openxmlformats.org/officeDocument/2006/relationships/image" Target="../media/image3.png" /><Relationship Id="rId21" Type="http://schemas.openxmlformats.org/officeDocument/2006/relationships/image" Target="../media/image9.png" /><Relationship Id="rId23" Type="http://schemas.openxmlformats.org/officeDocument/2006/relationships/image" Target="../media/image12.png" /><Relationship Id="rId25" Type="http://schemas.openxmlformats.org/officeDocument/2006/relationships/image" Target="../media/image13.png" /><Relationship Id="rId27" Type="http://schemas.openxmlformats.org/officeDocument/2006/relationships/image" Target="../media/image8.png" /><Relationship Id="rId29" Type="http://schemas.openxmlformats.org/officeDocument/2006/relationships/slideLayout" Target="../slideLayouts/slideLayout12.xml" /><Relationship Id="rId3" Type="http://schemas.openxmlformats.org/officeDocument/2006/relationships/image" Target="../media/image7.png" /><Relationship Id="rId30" Type="http://schemas.openxmlformats.org/officeDocument/2006/relationships/notesSlide" Target="../notesSlides/notesSlide1.xml" /><Relationship Id="rId5" Type="http://schemas.openxmlformats.org/officeDocument/2006/relationships/image" Target="../media/image1.png" /><Relationship Id="rId7" Type="http://schemas.openxmlformats.org/officeDocument/2006/relationships/image" Target="../media/image11.png" /><Relationship Id="rId9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png" /><Relationship Id="rId10" Type="http://schemas.openxmlformats.org/officeDocument/2006/relationships/notesSlide" Target="../notesSlides/notesSlide2.xml" /><Relationship Id="rId3" Type="http://schemas.openxmlformats.org/officeDocument/2006/relationships/image" Target="../media/image17.png" /><Relationship Id="rId5" Type="http://schemas.openxmlformats.org/officeDocument/2006/relationships/image" Target="../media/image15.png" /><Relationship Id="rId7" Type="http://schemas.openxmlformats.org/officeDocument/2006/relationships/image" Target="../media/image16.png" /><Relationship Id="rId9" Type="http://schemas.openxmlformats.org/officeDocument/2006/relationships/slideLayout" Target="../slideLayouts/slideLayout1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png" /><Relationship Id="rId11" Type="http://schemas.openxmlformats.org/officeDocument/2006/relationships/image" Target="../media/image25.png" /><Relationship Id="rId13" Type="http://schemas.openxmlformats.org/officeDocument/2006/relationships/image" Target="../media/image26.png" /><Relationship Id="rId15" Type="http://schemas.openxmlformats.org/officeDocument/2006/relationships/image" Target="../media/image23.png" /><Relationship Id="rId17" Type="http://schemas.openxmlformats.org/officeDocument/2006/relationships/slideLayout" Target="../slideLayouts/slideLayout12.xml" /><Relationship Id="rId18" Type="http://schemas.openxmlformats.org/officeDocument/2006/relationships/notesSlide" Target="../notesSlides/notesSlide3.xml" /><Relationship Id="rId3" Type="http://schemas.openxmlformats.org/officeDocument/2006/relationships/image" Target="../media/image22.png" /><Relationship Id="rId5" Type="http://schemas.openxmlformats.org/officeDocument/2006/relationships/image" Target="../media/image24.png" /><Relationship Id="rId7" Type="http://schemas.openxmlformats.org/officeDocument/2006/relationships/image" Target="../media/image19.png" /><Relationship Id="rId9" Type="http://schemas.openxmlformats.org/officeDocument/2006/relationships/image" Target="../media/image2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2287" y="317513"/>
            <a:ext cx="320256" cy="320256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6665" y="3394967"/>
            <a:ext cx="22451" cy="1117122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1871" y="450883"/>
            <a:ext cx="205160" cy="205146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43755" y="3068899"/>
            <a:ext cx="384718" cy="384718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435857" y="3394967"/>
            <a:ext cx="22451" cy="1117122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252665" y="3068899"/>
            <a:ext cx="384718" cy="384718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144752" y="3394967"/>
            <a:ext cx="22451" cy="1117122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961574" y="3068899"/>
            <a:ext cx="384718" cy="384718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726962" y="1389488"/>
            <a:ext cx="22451" cy="1117123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543755" y="1063420"/>
            <a:ext cx="384718" cy="384718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3435932" y="1389488"/>
            <a:ext cx="22451" cy="1117123"/>
          </a:xfrm>
          <a:prstGeom prst="rect"/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3252665" y="1063420"/>
            <a:ext cx="384718" cy="384718"/>
          </a:xfrm>
          <a:prstGeom prst="rect"/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6144752" y="1389488"/>
            <a:ext cx="22451" cy="1117123"/>
          </a:xfrm>
          <a:prstGeom prst="rect"/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5961574" y="1063420"/>
            <a:ext cx="384718" cy="384718"/>
          </a:xfrm>
          <a:prstGeom prst="rect"/>
        </p:spPr>
      </p:pic>
      <p:sp>
        <p:nvSpPr>
          <p:cNvPr id="16" name="Text 0"/>
          <p:cNvSpPr/>
          <p:nvPr/>
        </p:nvSpPr>
        <p:spPr>
          <a:xfrm>
            <a:off x="612335" y="1097710"/>
            <a:ext cx="256702" cy="316138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530"/>
          </a:p>
        </p:txBody>
      </p:sp>
      <p:sp>
        <p:nvSpPr>
          <p:cNvPr id="17" name="Text 1"/>
          <p:cNvSpPr/>
          <p:nvPr/>
        </p:nvSpPr>
        <p:spPr>
          <a:xfrm>
            <a:off x="6030154" y="3103189"/>
            <a:ext cx="256702" cy="316138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06</a:t>
            </a:r>
            <a:endParaRPr lang="en-US" sz="1530"/>
          </a:p>
        </p:txBody>
      </p:sp>
      <p:sp>
        <p:nvSpPr>
          <p:cNvPr id="18" name="Text 2"/>
          <p:cNvSpPr/>
          <p:nvPr/>
        </p:nvSpPr>
        <p:spPr>
          <a:xfrm>
            <a:off x="612335" y="3103189"/>
            <a:ext cx="256702" cy="316138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530"/>
          </a:p>
        </p:txBody>
      </p:sp>
      <p:sp>
        <p:nvSpPr>
          <p:cNvPr id="19" name="Text 3"/>
          <p:cNvSpPr/>
          <p:nvPr/>
        </p:nvSpPr>
        <p:spPr>
          <a:xfrm>
            <a:off x="6030154" y="1097710"/>
            <a:ext cx="256702" cy="316138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530"/>
          </a:p>
        </p:txBody>
      </p:sp>
      <p:sp>
        <p:nvSpPr>
          <p:cNvPr id="20" name="Text 4"/>
          <p:cNvSpPr/>
          <p:nvPr/>
        </p:nvSpPr>
        <p:spPr>
          <a:xfrm>
            <a:off x="3321245" y="1097710"/>
            <a:ext cx="256702" cy="316138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530"/>
          </a:p>
        </p:txBody>
      </p:sp>
      <p:sp>
        <p:nvSpPr>
          <p:cNvPr id="21" name="Text 5"/>
          <p:cNvSpPr/>
          <p:nvPr/>
        </p:nvSpPr>
        <p:spPr>
          <a:xfrm>
            <a:off x="3321245" y="3103189"/>
            <a:ext cx="256702" cy="316138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05</a:t>
            </a:r>
            <a:endParaRPr lang="en-US" sz="1530"/>
          </a:p>
        </p:txBody>
      </p:sp>
      <p:sp>
        <p:nvSpPr>
          <p:cNvPr id="22" name="Text 6"/>
          <p:cNvSpPr/>
          <p:nvPr/>
        </p:nvSpPr>
        <p:spPr>
          <a:xfrm>
            <a:off x="1059885" y="1229842"/>
            <a:ext cx="2065893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减少步骤</a:t>
            </a:r>
            <a:endParaRPr lang="en-US" sz="1260"/>
          </a:p>
        </p:txBody>
      </p:sp>
      <p:sp>
        <p:nvSpPr>
          <p:cNvPr id="23" name="Text 7"/>
          <p:cNvSpPr/>
          <p:nvPr/>
        </p:nvSpPr>
        <p:spPr>
          <a:xfrm>
            <a:off x="3768706" y="1229842"/>
            <a:ext cx="2065893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开发阶段禁止不必要的产物优化</a:t>
            </a:r>
            <a:endParaRPr lang="en-US" sz="1134"/>
          </a:p>
        </p:txBody>
      </p:sp>
      <p:sp>
        <p:nvSpPr>
          <p:cNvPr id="24" name="Text 8"/>
          <p:cNvSpPr/>
          <p:nvPr/>
        </p:nvSpPr>
        <p:spPr>
          <a:xfrm>
            <a:off x="6477676" y="1229842"/>
            <a:ext cx="2065893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跳过ts类型检查</a:t>
            </a:r>
            <a:endParaRPr lang="en-US" sz="1260"/>
          </a:p>
        </p:txBody>
      </p:sp>
      <p:sp>
        <p:nvSpPr>
          <p:cNvPr id="25" name="Text 9"/>
          <p:cNvSpPr/>
          <p:nvPr/>
        </p:nvSpPr>
        <p:spPr>
          <a:xfrm>
            <a:off x="3769301" y="3235321"/>
            <a:ext cx="206604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最小watch范围</a:t>
            </a:r>
            <a:endParaRPr lang="en-US" sz="1260"/>
          </a:p>
        </p:txBody>
      </p:sp>
      <p:sp>
        <p:nvSpPr>
          <p:cNvPr id="26" name="Text 10"/>
          <p:cNvSpPr/>
          <p:nvPr/>
        </p:nvSpPr>
        <p:spPr>
          <a:xfrm>
            <a:off x="6478196" y="3235321"/>
            <a:ext cx="2065967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eslint忽略检查</a:t>
            </a:r>
            <a:endParaRPr lang="en-US" sz="1260"/>
          </a:p>
        </p:txBody>
      </p:sp>
      <p:sp>
        <p:nvSpPr>
          <p:cNvPr id="27" name="Text 11"/>
          <p:cNvSpPr/>
          <p:nvPr/>
        </p:nvSpPr>
        <p:spPr>
          <a:xfrm>
            <a:off x="1060183" y="3235321"/>
            <a:ext cx="2065967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非必要不生成SourceMap</a:t>
            </a:r>
            <a:endParaRPr lang="en-US" sz="1260"/>
          </a:p>
        </p:txBody>
      </p:sp>
      <p:sp>
        <p:nvSpPr>
          <p:cNvPr id="28" name="Text 12"/>
          <p:cNvSpPr/>
          <p:nvPr/>
        </p:nvSpPr>
        <p:spPr>
          <a:xfrm>
            <a:off x="1061264" y="3539025"/>
            <a:ext cx="2063807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SourceMap是编译后代码和原始代码的映射，通常不发布到生产环境。在开发阶段，可以将SourceMap上传到异常监控服务器，用于解析线上错误信息。</a:t>
            </a:r>
            <a:endParaRPr lang="en-US" sz="1080"/>
          </a:p>
        </p:txBody>
      </p:sp>
      <p:sp>
        <p:nvSpPr>
          <p:cNvPr id="29" name="Text 13"/>
          <p:cNvSpPr/>
          <p:nvPr/>
        </p:nvSpPr>
        <p:spPr>
          <a:xfrm>
            <a:off x="3770382" y="3539025"/>
            <a:ext cx="2063882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通过设置最小的监视范围，可以减少Webpack在开发过程中需要重新构建的文件数量。</a:t>
            </a:r>
            <a:endParaRPr lang="en-US" sz="1080"/>
          </a:p>
        </p:txBody>
      </p:sp>
      <p:sp>
        <p:nvSpPr>
          <p:cNvPr id="30" name="Text 14"/>
          <p:cNvSpPr/>
          <p:nvPr/>
        </p:nvSpPr>
        <p:spPr>
          <a:xfrm>
            <a:off x="6479277" y="3539025"/>
            <a:ext cx="2063807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在开发过程中，可以忽略ESLint的检查，以减少构建时间。</a:t>
            </a:r>
            <a:endParaRPr lang="en-US" sz="1080"/>
          </a:p>
        </p:txBody>
      </p:sp>
      <p:sp>
        <p:nvSpPr>
          <p:cNvPr id="31" name="Text 15"/>
          <p:cNvSpPr/>
          <p:nvPr/>
        </p:nvSpPr>
        <p:spPr>
          <a:xfrm>
            <a:off x="3769787" y="1533546"/>
            <a:ext cx="2063733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在开发阶段，应避免进行不必要的产物优化，以减少构建时间。</a:t>
            </a:r>
            <a:endParaRPr lang="en-US" sz="1080"/>
          </a:p>
        </p:txBody>
      </p:sp>
      <p:sp>
        <p:nvSpPr>
          <p:cNvPr id="32" name="Text 16"/>
          <p:cNvSpPr/>
          <p:nvPr/>
        </p:nvSpPr>
        <p:spPr>
          <a:xfrm>
            <a:off x="1060966" y="1533546"/>
            <a:ext cx="2063733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在开发过程中，可以通过减少不必要的步骤来提高Webpack的构建效率。</a:t>
            </a:r>
            <a:endParaRPr lang="en-US" sz="1080"/>
          </a:p>
        </p:txBody>
      </p:sp>
      <p:sp>
        <p:nvSpPr>
          <p:cNvPr id="33" name="Text 17"/>
          <p:cNvSpPr/>
          <p:nvPr/>
        </p:nvSpPr>
        <p:spPr>
          <a:xfrm>
            <a:off x="6478756" y="1533546"/>
            <a:ext cx="2063733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在开发过程中，可以跳过TypeScript的类型检查，以加快构建速度。</a:t>
            </a:r>
            <a:endParaRPr lang="en-US" sz="1080"/>
          </a:p>
        </p:txBody>
      </p:sp>
      <p:sp>
        <p:nvSpPr>
          <p:cNvPr id="34" name="Text 18"/>
          <p:cNvSpPr/>
          <p:nvPr/>
        </p:nvSpPr>
        <p:spPr>
          <a:xfrm>
            <a:off x="800270" y="325664"/>
            <a:ext cx="7983086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精简作业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fade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10" presetClass="entr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11" grpId="0" uiExpand="0" advAuto="indefinite" build="whole" animBg="1"/>
      <p1:bldP xmlns:p1="http://schemas.openxmlformats.org/presentationml/2006/main" spid="16" grpId="1" uiExpand="0" advAuto="indefinite" build="whole" animBg="1"/>
      <p1:bldP xmlns:p1="http://schemas.openxmlformats.org/presentationml/2006/main" spid="10" grpId="2" uiExpand="0" advAuto="indefinite" build="whole" animBg="1"/>
      <p1:bldP xmlns:p1="http://schemas.openxmlformats.org/presentationml/2006/main" spid="22" grpId="3" uiExpand="0" advAuto="indefinite" build="whole" animBg="1"/>
      <p1:bldP xmlns:p1="http://schemas.openxmlformats.org/presentationml/2006/main" spid="32" grpId="4" uiExpand="0" advAuto="indefinite" build="whole" animBg="1"/>
      <p1:bldP xmlns:p1="http://schemas.openxmlformats.org/presentationml/2006/main" spid="13" grpId="5" uiExpand="0" advAuto="indefinite" build="whole" animBg="1"/>
      <p1:bldP xmlns:p1="http://schemas.openxmlformats.org/presentationml/2006/main" spid="20" grpId="6" uiExpand="0" advAuto="indefinite" build="whole" animBg="1"/>
      <p1:bldP xmlns:p1="http://schemas.openxmlformats.org/presentationml/2006/main" spid="12" grpId="7" uiExpand="0" advAuto="indefinite" build="whole" animBg="1"/>
      <p1:bldP xmlns:p1="http://schemas.openxmlformats.org/presentationml/2006/main" spid="23" grpId="8" uiExpand="0" advAuto="indefinite" build="whole" animBg="1"/>
      <p1:bldP xmlns:p1="http://schemas.openxmlformats.org/presentationml/2006/main" spid="31" grpId="9" uiExpand="0" advAuto="indefinite" build="whole" animBg="1"/>
      <p1:bldP xmlns:p1="http://schemas.openxmlformats.org/presentationml/2006/main" spid="15" grpId="10" uiExpand="0" advAuto="indefinite" build="whole" animBg="1"/>
      <p1:bldP xmlns:p1="http://schemas.openxmlformats.org/presentationml/2006/main" spid="19" grpId="11" uiExpand="0" advAuto="indefinite" build="whole" animBg="1"/>
      <p1:bldP xmlns:p1="http://schemas.openxmlformats.org/presentationml/2006/main" spid="14" grpId="12" uiExpand="0" advAuto="indefinite" build="whole" animBg="1"/>
      <p1:bldP xmlns:p1="http://schemas.openxmlformats.org/presentationml/2006/main" spid="24" grpId="13" uiExpand="0" advAuto="indefinite" build="whole" animBg="1"/>
      <p1:bldP xmlns:p1="http://schemas.openxmlformats.org/presentationml/2006/main" spid="33" grpId="14" uiExpand="0" advAuto="indefinite" build="whole" animBg="1"/>
      <p1:bldP xmlns:p1="http://schemas.openxmlformats.org/presentationml/2006/main" spid="5" grpId="15" uiExpand="0" advAuto="indefinite" build="whole" animBg="1"/>
      <p1:bldP xmlns:p1="http://schemas.openxmlformats.org/presentationml/2006/main" spid="18" grpId="16" uiExpand="0" advAuto="indefinite" build="whole" animBg="1"/>
      <p1:bldP xmlns:p1="http://schemas.openxmlformats.org/presentationml/2006/main" spid="3" grpId="17" uiExpand="0" advAuto="indefinite" build="whole" animBg="1"/>
      <p1:bldP xmlns:p1="http://schemas.openxmlformats.org/presentationml/2006/main" spid="27" grpId="18" uiExpand="0" advAuto="indefinite" build="whole" animBg="1"/>
      <p1:bldP xmlns:p1="http://schemas.openxmlformats.org/presentationml/2006/main" spid="28" grpId="19" uiExpand="0" advAuto="indefinite" build="whole" animBg="1"/>
      <p1:bldP xmlns:p1="http://schemas.openxmlformats.org/presentationml/2006/main" spid="7" grpId="20" uiExpand="0" advAuto="indefinite" build="whole" animBg="1"/>
      <p1:bldP xmlns:p1="http://schemas.openxmlformats.org/presentationml/2006/main" spid="21" grpId="21" uiExpand="0" advAuto="indefinite" build="whole" animBg="1"/>
      <p1:bldP xmlns:p1="http://schemas.openxmlformats.org/presentationml/2006/main" spid="6" grpId="22" uiExpand="0" advAuto="indefinite" build="whole" animBg="1"/>
      <p1:bldP xmlns:p1="http://schemas.openxmlformats.org/presentationml/2006/main" spid="25" grpId="23" uiExpand="0" advAuto="indefinite" build="whole" animBg="1"/>
      <p1:bldP xmlns:p1="http://schemas.openxmlformats.org/presentationml/2006/main" spid="29" grpId="24" uiExpand="0" advAuto="indefinite" build="whole" animBg="1"/>
      <p1:bldP xmlns:p1="http://schemas.openxmlformats.org/presentationml/2006/main" spid="9" grpId="25" uiExpand="0" advAuto="indefinite" build="whole" animBg="1"/>
      <p1:bldP xmlns:p1="http://schemas.openxmlformats.org/presentationml/2006/main" spid="17" grpId="26" uiExpand="0" advAuto="indefinite" build="whole" animBg="1"/>
      <p1:bldP xmlns:p1="http://schemas.openxmlformats.org/presentationml/2006/main" spid="8" grpId="27" uiExpand="0" advAuto="indefinite" build="whole" animBg="1"/>
      <p1:bldP xmlns:p1="http://schemas.openxmlformats.org/presentationml/2006/main" spid="26" grpId="28" uiExpand="0" advAuto="indefinite" build="whole" animBg="1"/>
      <p1:bldP xmlns:p1="http://schemas.openxmlformats.org/presentationml/2006/main" spid="30" grpId="29" uiExpand="0" advAuto="indefinite" build="whol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05452" y="937544"/>
            <a:ext cx="1333094" cy="95585"/>
          </a:xfrm>
          <a:prstGeom prst="rect"/>
        </p:spPr>
      </p:pic>
      <p:sp>
        <p:nvSpPr>
          <p:cNvPr id="3" name="Text 0"/>
          <p:cNvSpPr/>
          <p:nvPr/>
        </p:nvSpPr>
        <p:spPr>
          <a:xfrm>
            <a:off x="3915227" y="503207"/>
            <a:ext cx="1322796" cy="547637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24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目录</a:t>
            </a:r>
            <a:endParaRPr lang="en-US" sz="3240"/>
          </a:p>
        </p:txBody>
      </p:sp>
      <p:sp>
        <p:nvSpPr>
          <p:cNvPr id="4" name="Text 1"/>
          <p:cNvSpPr/>
          <p:nvPr/>
        </p:nvSpPr>
        <p:spPr>
          <a:xfrm>
            <a:off x="3397566" y="1122656"/>
            <a:ext cx="2358010" cy="249969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62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CONTENTS</a:t>
            </a:r>
            <a:endParaRPr lang="en-US" sz="162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02875" y="2785357"/>
            <a:ext cx="2486026" cy="10801"/>
          </a:xfrm>
          <a:prstGeom prst="rect"/>
        </p:spPr>
      </p:pic>
      <p:sp>
        <p:nvSpPr>
          <p:cNvPr id="6" name="Text 2"/>
          <p:cNvSpPr/>
          <p:nvPr/>
        </p:nvSpPr>
        <p:spPr>
          <a:xfrm>
            <a:off x="1858088" y="2459321"/>
            <a:ext cx="297613" cy="27604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80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01</a:t>
            </a:r>
            <a:endParaRPr lang="en-US" sz="180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802875" y="3551839"/>
            <a:ext cx="2486026" cy="10800"/>
          </a:xfrm>
          <a:prstGeom prst="rect"/>
        </p:spPr>
      </p:pic>
      <p:sp>
        <p:nvSpPr>
          <p:cNvPr id="8" name="Text 3"/>
          <p:cNvSpPr/>
          <p:nvPr/>
        </p:nvSpPr>
        <p:spPr>
          <a:xfrm>
            <a:off x="1858088" y="3225803"/>
            <a:ext cx="297613" cy="27604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80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03</a:t>
            </a:r>
            <a:endParaRPr lang="en-US" sz="180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19231" y="2785357"/>
            <a:ext cx="2486026" cy="10801"/>
          </a:xfrm>
          <a:prstGeom prst="rect"/>
        </p:spPr>
      </p:pic>
      <p:sp>
        <p:nvSpPr>
          <p:cNvPr id="10" name="Text 4"/>
          <p:cNvSpPr/>
          <p:nvPr/>
        </p:nvSpPr>
        <p:spPr>
          <a:xfrm>
            <a:off x="4974444" y="2459321"/>
            <a:ext cx="297613" cy="27604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80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02</a:t>
            </a:r>
            <a:endParaRPr lang="en-US" sz="1800"/>
          </a:p>
        </p:txBody>
      </p:sp>
      <p:sp>
        <p:nvSpPr>
          <p:cNvPr id="11" name="Text 5"/>
          <p:cNvSpPr/>
          <p:nvPr/>
        </p:nvSpPr>
        <p:spPr>
          <a:xfrm>
            <a:off x="5397913" y="2459321"/>
            <a:ext cx="2574144" cy="27604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80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缩减范围</a:t>
            </a:r>
            <a:endParaRPr lang="en-US" sz="1800"/>
          </a:p>
        </p:txBody>
      </p:sp>
      <p:sp>
        <p:nvSpPr>
          <p:cNvPr id="12" name="Text 6"/>
          <p:cNvSpPr/>
          <p:nvPr/>
        </p:nvSpPr>
        <p:spPr>
          <a:xfrm>
            <a:off x="2281557" y="3240692"/>
            <a:ext cx="2574144" cy="27604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80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缩减范围</a:t>
            </a:r>
            <a:endParaRPr lang="en-US" sz="1800"/>
          </a:p>
        </p:txBody>
      </p:sp>
      <p:sp>
        <p:nvSpPr>
          <p:cNvPr id="13" name="Text 7"/>
          <p:cNvSpPr/>
          <p:nvPr/>
        </p:nvSpPr>
        <p:spPr>
          <a:xfrm>
            <a:off x="2281557" y="2459321"/>
            <a:ext cx="2574144" cy="27604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80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精简作业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d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4" grpId="0" uiExpand="0" advAuto="indefinite" build="whole" animBg="1"/>
      <p1:bldP xmlns:p1="http://schemas.openxmlformats.org/presentationml/2006/main" spid="3" grpId="1" uiExpand="0" advAuto="indefinite" build="whole" animBg="1"/>
      <p1:bldP xmlns:p1="http://schemas.openxmlformats.org/presentationml/2006/main" spid="13" grpId="2" uiExpand="0" advAuto="indefinite" build="whole" animBg="1"/>
      <p1:bldP xmlns:p1="http://schemas.openxmlformats.org/presentationml/2006/main" spid="6" grpId="3" uiExpand="0" advAuto="indefinite" build="whole" animBg="1"/>
      <p1:bldP xmlns:p1="http://schemas.openxmlformats.org/presentationml/2006/main" spid="11" grpId="4" uiExpand="0" advAuto="indefinite" build="whole" animBg="1"/>
      <p1:bldP xmlns:p1="http://schemas.openxmlformats.org/presentationml/2006/main" spid="10" grpId="5" uiExpand="0" advAuto="indefinite" build="whole" animBg="1"/>
      <p1:bldP xmlns:p1="http://schemas.openxmlformats.org/presentationml/2006/main" spid="12" grpId="6" uiExpand="0" advAuto="indefinite" build="whole" animBg="1"/>
      <p1:bldP xmlns:p1="http://schemas.openxmlformats.org/presentationml/2006/main" spid="8" grpId="7" uiExpand="0" advAuto="indefinite" build="whol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2287" y="317513"/>
            <a:ext cx="320256" cy="320256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3583" y="2571750"/>
            <a:ext cx="2091309" cy="2091309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1871" y="450883"/>
            <a:ext cx="205160" cy="205146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920141" y="2571750"/>
            <a:ext cx="2091309" cy="2091309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366699" y="2571750"/>
            <a:ext cx="2091309" cy="2091309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6589978" y="1023734"/>
            <a:ext cx="2091309" cy="2091309"/>
          </a:xfrm>
          <a:prstGeom prst="rect"/>
        </p:spPr>
      </p:pic>
      <p:sp>
        <p:nvSpPr>
          <p:cNvPr id="10" name="Text 0"/>
          <p:cNvSpPr/>
          <p:nvPr/>
        </p:nvSpPr>
        <p:spPr>
          <a:xfrm>
            <a:off x="3232627" y="2922709"/>
            <a:ext cx="1504175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1" b="1" dirty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优化resolve.modules配置</a:t>
            </a:r>
            <a:endParaRPr lang="en-US" sz="1021"/>
          </a:p>
        </p:txBody>
      </p:sp>
      <p:sp>
        <p:nvSpPr>
          <p:cNvPr id="11" name="Text 1"/>
          <p:cNvSpPr/>
          <p:nvPr/>
        </p:nvSpPr>
        <p:spPr>
          <a:xfrm>
            <a:off x="6887364" y="1586827"/>
            <a:ext cx="1501941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通过设置resolve.alias，可以将原导入路径映射成一个新的导入路径，简化模块引用。</a:t>
            </a:r>
            <a:endParaRPr lang="en-US" sz="1080"/>
          </a:p>
        </p:txBody>
      </p:sp>
      <p:sp>
        <p:nvSpPr>
          <p:cNvPr id="12" name="Text 2"/>
          <p:cNvSpPr/>
          <p:nvPr/>
        </p:nvSpPr>
        <p:spPr>
          <a:xfrm>
            <a:off x="4445651" y="1318108"/>
            <a:ext cx="150410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开启缓存</a:t>
            </a:r>
            <a:endParaRPr lang="en-US" sz="1260"/>
          </a:p>
        </p:txBody>
      </p:sp>
      <p:sp>
        <p:nvSpPr>
          <p:cNvPr id="13" name="Text 3"/>
          <p:cNvSpPr/>
          <p:nvPr/>
        </p:nvSpPr>
        <p:spPr>
          <a:xfrm>
            <a:off x="6886283" y="1318108"/>
            <a:ext cx="150410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优化resolve.alias配置</a:t>
            </a:r>
            <a:endParaRPr lang="en-US" sz="1134"/>
          </a:p>
        </p:txBody>
      </p:sp>
      <p:sp>
        <p:nvSpPr>
          <p:cNvPr id="14" name="Text 4"/>
          <p:cNvSpPr/>
          <p:nvPr/>
        </p:nvSpPr>
        <p:spPr>
          <a:xfrm>
            <a:off x="772760" y="3191429"/>
            <a:ext cx="1501941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通过设置include和exclude选项，可以指定Webpack只处理特定的文件，忽略其他文件。</a:t>
            </a:r>
            <a:endParaRPr lang="en-US" sz="1080"/>
          </a:p>
        </p:txBody>
      </p:sp>
      <p:sp>
        <p:nvSpPr>
          <p:cNvPr id="15" name="Text 5"/>
          <p:cNvSpPr/>
          <p:nvPr/>
        </p:nvSpPr>
        <p:spPr>
          <a:xfrm>
            <a:off x="1996202" y="1586827"/>
            <a:ext cx="1501941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通过合理配置Loader，可以减少Webpack处理的文件数量，提高构建效率。</a:t>
            </a:r>
            <a:endParaRPr lang="en-US" sz="1080"/>
          </a:p>
        </p:txBody>
      </p:sp>
      <p:sp>
        <p:nvSpPr>
          <p:cNvPr id="16" name="Text 6"/>
          <p:cNvSpPr/>
          <p:nvPr/>
        </p:nvSpPr>
        <p:spPr>
          <a:xfrm>
            <a:off x="5684386" y="3191429"/>
            <a:ext cx="1501941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通过合理配置resolve.extensions，可以优化文件后缀的寻找过程，减少构建时间。</a:t>
            </a:r>
            <a:endParaRPr lang="en-US" sz="1080"/>
          </a:p>
        </p:txBody>
      </p:sp>
      <p:sp>
        <p:nvSpPr>
          <p:cNvPr id="17" name="Text 7"/>
          <p:cNvSpPr/>
          <p:nvPr/>
        </p:nvSpPr>
        <p:spPr>
          <a:xfrm>
            <a:off x="3233708" y="3191429"/>
            <a:ext cx="1502015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通过配置resolve.modules，可以指定Webpack在哪些目录下寻找第三方模块，减少寻找时间。</a:t>
            </a:r>
            <a:endParaRPr lang="en-US" sz="1080"/>
          </a:p>
        </p:txBody>
      </p:sp>
      <p:sp>
        <p:nvSpPr>
          <p:cNvPr id="18" name="Text 8"/>
          <p:cNvSpPr/>
          <p:nvPr/>
        </p:nvSpPr>
        <p:spPr>
          <a:xfrm>
            <a:off x="771680" y="2922709"/>
            <a:ext cx="150410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include和exclude</a:t>
            </a:r>
            <a:endParaRPr lang="en-US" sz="1260"/>
          </a:p>
        </p:txBody>
      </p:sp>
      <p:sp>
        <p:nvSpPr>
          <p:cNvPr id="19" name="Text 9"/>
          <p:cNvSpPr/>
          <p:nvPr/>
        </p:nvSpPr>
        <p:spPr>
          <a:xfrm>
            <a:off x="4446731" y="1586827"/>
            <a:ext cx="1501941" cy="109844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通过设置cacheDirectory选项，可以开启Webpack的缓存功能，减少重复构建的时间。</a:t>
            </a:r>
            <a:endParaRPr lang="en-US" sz="1080"/>
          </a:p>
        </p:txBody>
      </p:sp>
      <p:sp>
        <p:nvSpPr>
          <p:cNvPr id="20" name="Text 10"/>
          <p:cNvSpPr/>
          <p:nvPr/>
        </p:nvSpPr>
        <p:spPr>
          <a:xfrm>
            <a:off x="1995121" y="1318108"/>
            <a:ext cx="150410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优化Loader配置</a:t>
            </a:r>
            <a:endParaRPr lang="en-US" sz="1260"/>
          </a:p>
        </p:txBody>
      </p:sp>
      <p:sp>
        <p:nvSpPr>
          <p:cNvPr id="21" name="Text 11"/>
          <p:cNvSpPr/>
          <p:nvPr/>
        </p:nvSpPr>
        <p:spPr>
          <a:xfrm>
            <a:off x="5683305" y="2922709"/>
            <a:ext cx="150410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919" b="1" dirty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优化resolve.extensions配置</a:t>
            </a:r>
            <a:endParaRPr lang="en-US" sz="919"/>
          </a:p>
        </p:txBody>
      </p:sp>
      <p:sp>
        <p:nvSpPr>
          <p:cNvPr id="22" name="Text 12"/>
          <p:cNvSpPr/>
          <p:nvPr/>
        </p:nvSpPr>
        <p:spPr>
          <a:xfrm>
            <a:off x="800270" y="325664"/>
            <a:ext cx="7983086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244-上首墩墩体" pitchFamily="34" charset="0"/>
                <a:ea typeface="244-上首墩墩体" pitchFamily="34" charset="-122"/>
                <a:cs typeface="244-上首墩墩体" pitchFamily="34" charset="-120"/>
              </a:rPr>
              <a:t>缩减范围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fade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5" grpId="0" uiExpand="0" advAuto="indefinite" build="whole" animBg="1"/>
      <p1:bldP xmlns:p1="http://schemas.openxmlformats.org/presentationml/2006/main" spid="3" grpId="1" uiExpand="0" advAuto="indefinite" build="whole" animBg="1"/>
      <p1:bldP xmlns:p1="http://schemas.openxmlformats.org/presentationml/2006/main" spid="8" grpId="2" uiExpand="0" advAuto="indefinite" build="whole" animBg="1"/>
      <p1:bldP xmlns:p1="http://schemas.openxmlformats.org/presentationml/2006/main" spid="6" grpId="3" uiExpand="0" advAuto="indefinite" build="whole" animBg="1"/>
      <p1:bldP xmlns:p1="http://schemas.openxmlformats.org/presentationml/2006/main" spid="9" grpId="4" uiExpand="0" advAuto="indefinite" build="whole" animBg="1"/>
      <p1:bldP xmlns:p1="http://schemas.openxmlformats.org/presentationml/2006/main" spid="7" grpId="5" uiExpand="0" advAuto="indefinite" build="whole" animBg="1"/>
      <p1:bldP xmlns:p1="http://schemas.openxmlformats.org/presentationml/2006/main" spid="18" grpId="6" uiExpand="0" advAuto="indefinite" build="whole" animBg="1"/>
      <p1:bldP xmlns:p1="http://schemas.openxmlformats.org/presentationml/2006/main" spid="14" grpId="7" uiExpand="0" advAuto="indefinite" build="whole" animBg="1"/>
      <p1:bldP xmlns:p1="http://schemas.openxmlformats.org/presentationml/2006/main" spid="20" grpId="8" uiExpand="0" advAuto="indefinite" build="whole" animBg="1"/>
      <p1:bldP xmlns:p1="http://schemas.openxmlformats.org/presentationml/2006/main" spid="15" grpId="9" uiExpand="0" advAuto="indefinite" build="whole" animBg="1"/>
      <p1:bldP xmlns:p1="http://schemas.openxmlformats.org/presentationml/2006/main" spid="10" grpId="10" uiExpand="0" advAuto="indefinite" build="whole" animBg="1"/>
      <p1:bldP xmlns:p1="http://schemas.openxmlformats.org/presentationml/2006/main" spid="17" grpId="11" uiExpand="0" advAuto="indefinite" build="whole" animBg="1"/>
      <p1:bldP xmlns:p1="http://schemas.openxmlformats.org/presentationml/2006/main" spid="12" grpId="12" uiExpand="0" advAuto="indefinite" build="whole" animBg="1"/>
      <p1:bldP xmlns:p1="http://schemas.openxmlformats.org/presentationml/2006/main" spid="19" grpId="13" uiExpand="0" advAuto="indefinite" build="whole" animBg="1"/>
      <p1:bldP xmlns:p1="http://schemas.openxmlformats.org/presentationml/2006/main" spid="21" grpId="14" uiExpand="0" advAuto="indefinite" build="whole" animBg="1"/>
      <p1:bldP xmlns:p1="http://schemas.openxmlformats.org/presentationml/2006/main" spid="16" grpId="15" uiExpand="0" advAuto="indefinite" build="whole" animBg="1"/>
      <p1:bldP xmlns:p1="http://schemas.openxmlformats.org/presentationml/2006/main" spid="13" grpId="16" uiExpand="0" advAuto="indefinite" build="whole" animBg="1"/>
      <p1:bldP xmlns:p1="http://schemas.openxmlformats.org/presentationml/2006/main" spid="11" grpId="17" uiExpand="0" advAuto="indefinite" build="whole" animBg="1"/>
    </p:bld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Unix 3.10 unknown"/>
  <p1:tag xmlns:p1="http://schemas.openxmlformats.org/presentationml/2006/main" name="AS_OS" val="Unix 3.10 unknown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2024-08-18T04:26:38.9640000Z</dcterms:created>
  <dcterms:modified xsi:type="dcterms:W3CDTF">2024-08-18T04:26:38.9640000Z</dcterms:modified>
</cp:coreProperties>
</file>