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4.svg" ContentType="image/svg+xml"/>
  <Override PartName="/ppt/media/image16.svg" ContentType="image/svg+xml"/>
  <Override PartName="/ppt/media/image19.svg" ContentType="image/svg+xml"/>
  <Override PartName="/ppt/media/image21.svg" ContentType="image/svg+xml"/>
  <Override PartName="/ppt/media/image25.svg" ContentType="image/svg+xml"/>
  <Override PartName="/ppt/media/image27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5" r:id="rId20"/>
    <p:sldId id="282" r:id="rId21"/>
    <p:sldId id="284" r:id="rId22"/>
    <p:sldId id="293" r:id="rId23"/>
    <p:sldId id="295" r:id="rId24"/>
    <p:sldId id="417" r:id="rId25"/>
    <p:sldId id="302" r:id="rId26"/>
    <p:sldId id="420" r:id="rId27"/>
    <p:sldId id="419" r:id="rId28"/>
    <p:sldId id="303" r:id="rId29"/>
    <p:sldId id="304" r:id="rId30"/>
    <p:sldId id="305" r:id="rId31"/>
    <p:sldId id="306" r:id="rId32"/>
    <p:sldId id="312" r:id="rId33"/>
    <p:sldId id="318" r:id="rId34"/>
    <p:sldId id="321" r:id="rId35"/>
    <p:sldId id="323" r:id="rId36"/>
    <p:sldId id="537" r:id="rId37"/>
    <p:sldId id="339" r:id="rId38"/>
    <p:sldId id="340" r:id="rId39"/>
    <p:sldId id="341" r:id="rId40"/>
    <p:sldId id="615" r:id="rId41"/>
    <p:sldId id="616" r:id="rId42"/>
    <p:sldId id="619" r:id="rId43"/>
    <p:sldId id="620" r:id="rId44"/>
    <p:sldId id="617" r:id="rId45"/>
    <p:sldId id="618" r:id="rId46"/>
    <p:sldId id="342" r:id="rId47"/>
    <p:sldId id="344" r:id="rId48"/>
    <p:sldId id="358" r:id="rId49"/>
    <p:sldId id="361" r:id="rId50"/>
    <p:sldId id="362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95" r:id="rId83"/>
    <p:sldId id="396" r:id="rId84"/>
    <p:sldId id="397" r:id="rId85"/>
    <p:sldId id="398" r:id="rId86"/>
    <p:sldId id="399" r:id="rId87"/>
    <p:sldId id="400" r:id="rId88"/>
    <p:sldId id="401" r:id="rId89"/>
    <p:sldId id="402" r:id="rId90"/>
    <p:sldId id="403" r:id="rId91"/>
    <p:sldId id="404" r:id="rId92"/>
    <p:sldId id="405" r:id="rId93"/>
    <p:sldId id="406" r:id="rId94"/>
    <p:sldId id="407" r:id="rId95"/>
    <p:sldId id="408" r:id="rId96"/>
    <p:sldId id="409" r:id="rId97"/>
    <p:sldId id="410" r:id="rId98"/>
    <p:sldId id="411" r:id="rId99"/>
    <p:sldId id="412" r:id="rId100"/>
    <p:sldId id="413" r:id="rId101"/>
    <p:sldId id="414" r:id="rId102"/>
    <p:sldId id="415" r:id="rId103"/>
  </p:sldIdLst>
  <p:sldSz cx="9144000" cy="5143500"/>
  <p:notesSz cx="5143500" cy="9144000"/>
  <p:custDataLst>
    <p:tags r:id="rId10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7" Type="http://schemas.openxmlformats.org/officeDocument/2006/relationships/tags" Target="tags/tag55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4.xml"/><Relationship Id="rId7" Type="http://schemas.openxmlformats.org/officeDocument/2006/relationships/image" Target="../media/image10.png"/><Relationship Id="rId6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tags" Target="../tags/tag2.xml"/><Relationship Id="rId3" Type="http://schemas.openxmlformats.org/officeDocument/2006/relationships/image" Target="../media/image8.png"/><Relationship Id="rId2" Type="http://schemas.openxmlformats.org/officeDocument/2006/relationships/tags" Target="../tags/tag1.xml"/><Relationship Id="rId17" Type="http://schemas.openxmlformats.org/officeDocument/2006/relationships/notesSlide" Target="../notesSlides/notesSlide11.xml"/><Relationship Id="rId16" Type="http://schemas.openxmlformats.org/officeDocument/2006/relationships/slideLayout" Target="../slideLayouts/slideLayout5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image" Target="../media/image12.png"/><Relationship Id="rId10" Type="http://schemas.openxmlformats.org/officeDocument/2006/relationships/tags" Target="../tags/tag5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jpe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tags" Target="../tags/tag17.xml"/><Relationship Id="rId7" Type="http://schemas.openxmlformats.org/officeDocument/2006/relationships/image" Target="../media/image36.png"/><Relationship Id="rId6" Type="http://schemas.openxmlformats.org/officeDocument/2006/relationships/tags" Target="../tags/tag16.xml"/><Relationship Id="rId5" Type="http://schemas.openxmlformats.org/officeDocument/2006/relationships/image" Target="../media/image35.png"/><Relationship Id="rId4" Type="http://schemas.openxmlformats.org/officeDocument/2006/relationships/tags" Target="../tags/tag15.xml"/><Relationship Id="rId3" Type="http://schemas.openxmlformats.org/officeDocument/2006/relationships/image" Target="../media/image34.png"/><Relationship Id="rId25" Type="http://schemas.openxmlformats.org/officeDocument/2006/relationships/notesSlide" Target="../notesSlides/notesSlide28.xml"/><Relationship Id="rId24" Type="http://schemas.openxmlformats.org/officeDocument/2006/relationships/slideLayout" Target="../slideLayouts/slideLayout5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14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image" Target="../media/image39.png"/><Relationship Id="rId12" Type="http://schemas.openxmlformats.org/officeDocument/2006/relationships/tags" Target="../tags/tag19.xml"/><Relationship Id="rId11" Type="http://schemas.openxmlformats.org/officeDocument/2006/relationships/image" Target="../media/image38.png"/><Relationship Id="rId10" Type="http://schemas.openxmlformats.org/officeDocument/2006/relationships/tags" Target="../tags/tag18.xml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image" Target="../media/image41.png"/><Relationship Id="rId4" Type="http://schemas.openxmlformats.org/officeDocument/2006/relationships/tags" Target="../tags/tag31.xml"/><Relationship Id="rId3" Type="http://schemas.openxmlformats.org/officeDocument/2006/relationships/image" Target="../media/image40.png"/><Relationship Id="rId2" Type="http://schemas.openxmlformats.org/officeDocument/2006/relationships/tags" Target="../tags/tag30.xml"/><Relationship Id="rId17" Type="http://schemas.openxmlformats.org/officeDocument/2006/relationships/notesSlide" Target="../notesSlides/notesSlide29.xml"/><Relationship Id="rId16" Type="http://schemas.openxmlformats.org/officeDocument/2006/relationships/slideLayout" Target="../slideLayouts/slideLayout5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0" Type="http://schemas.openxmlformats.org/officeDocument/2006/relationships/notesSlide" Target="../notesSlides/notesSlide30.xml"/><Relationship Id="rId1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1" Type="http://schemas.openxmlformats.org/officeDocument/2006/relationships/notesSlide" Target="../notesSlides/notesSlide33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tags" Target="../tags/tag45.xml"/><Relationship Id="rId7" Type="http://schemas.openxmlformats.org/officeDocument/2006/relationships/image" Target="../media/image36.png"/><Relationship Id="rId6" Type="http://schemas.openxmlformats.org/officeDocument/2006/relationships/tags" Target="../tags/tag44.xml"/><Relationship Id="rId5" Type="http://schemas.openxmlformats.org/officeDocument/2006/relationships/image" Target="../media/image35.png"/><Relationship Id="rId4" Type="http://schemas.openxmlformats.org/officeDocument/2006/relationships/tags" Target="../tags/tag43.xml"/><Relationship Id="rId3" Type="http://schemas.openxmlformats.org/officeDocument/2006/relationships/image" Target="../media/image34.png"/><Relationship Id="rId24" Type="http://schemas.openxmlformats.org/officeDocument/2006/relationships/notesSlide" Target="../notesSlides/notesSlide34.xml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49.png"/><Relationship Id="rId21" Type="http://schemas.openxmlformats.org/officeDocument/2006/relationships/image" Target="../media/image48.png"/><Relationship Id="rId20" Type="http://schemas.openxmlformats.org/officeDocument/2006/relationships/tags" Target="../tags/tag54.xml"/><Relationship Id="rId2" Type="http://schemas.openxmlformats.org/officeDocument/2006/relationships/tags" Target="../tags/tag42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image" Target="../media/image39.png"/><Relationship Id="rId12" Type="http://schemas.openxmlformats.org/officeDocument/2006/relationships/tags" Target="../tags/tag47.xml"/><Relationship Id="rId11" Type="http://schemas.openxmlformats.org/officeDocument/2006/relationships/image" Target="../media/image38.png"/><Relationship Id="rId10" Type="http://schemas.openxmlformats.org/officeDocument/2006/relationships/tags" Target="../tags/tag46.xml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2" Type="http://schemas.openxmlformats.org/officeDocument/2006/relationships/notesSlide" Target="../notesSlides/notesSlide38.x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8.png"/><Relationship Id="rId1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1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1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1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3013" y="1624013"/>
            <a:ext cx="6763703" cy="9477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前端</a:t>
            </a: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Vue项目</a:t>
            </a: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优化技巧实战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2586038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许</a:t>
            </a: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群海</a:t>
            </a:r>
            <a:endParaRPr lang="zh-CN" altLang="en-US" sz="140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762500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2024-08-25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462463" y="1319213"/>
            <a:ext cx="3667125" cy="3038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Vue项目广泛应用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Vue作为一个轻量级、易用的前端框架，被广泛应用于各类项目，从小型应用到大型企业级项目。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集团大前端目前对前端项目框架有统一要求，寿险内部几乎都要求统一用Vue框架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多样化需求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随着业务的多样化，Vue项目的复杂性也在增加，对项目架构和性能提出了更高的要求。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以口袋E app为例，目前掌上宝、客户详情等页面都是重要又偏复杂页面，对性能有一定要求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开发者水平参差不齐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团队中开发者的经验和技能水平参差不齐，可能导致项目结构不一致，代码质量参差不齐。</a:t>
            </a:r>
            <a:endParaRPr lang="en-US" sz="91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24013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06692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10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164205" y="2745896"/>
            <a:ext cx="402908" cy="402902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5567363" y="2745896"/>
            <a:ext cx="402908" cy="402902"/>
          </a:xfrm>
          <a:prstGeom prst="rect">
            <a:avLst/>
          </a:prstGeom>
        </p:spPr>
      </p:pic>
      <p:pic>
        <p:nvPicPr>
          <p:cNvPr id="12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3842385" y="2125555"/>
            <a:ext cx="1449705" cy="1450020"/>
          </a:xfrm>
          <a:prstGeom prst="rect">
            <a:avLst/>
          </a:prstGeom>
        </p:spPr>
      </p:pic>
      <p:pic>
        <p:nvPicPr>
          <p:cNvPr id="13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3840584" y="2117850"/>
            <a:ext cx="739521" cy="747556"/>
          </a:xfrm>
          <a:prstGeom prst="rect">
            <a:avLst/>
          </a:prstGeom>
        </p:spPr>
      </p:pic>
      <p:pic>
        <p:nvPicPr>
          <p:cNvPr id="14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3402919" y="1665080"/>
            <a:ext cx="2344695" cy="950401"/>
          </a:xfrm>
          <a:prstGeom prst="rect">
            <a:avLst/>
          </a:prstGeom>
        </p:spPr>
      </p:pic>
      <p:sp>
        <p:nvSpPr>
          <p:cNvPr id="15" name="Text 0"/>
          <p:cNvSpPr/>
          <p:nvPr>
            <p:custDataLst>
              <p:tags r:id="rId12"/>
            </p:custDataLst>
          </p:nvPr>
        </p:nvSpPr>
        <p:spPr>
          <a:xfrm>
            <a:off x="754936" y="2636474"/>
            <a:ext cx="2267373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开发效率低</a:t>
            </a:r>
            <a:endParaRPr lang="zh-CN" altLang="en-US" sz="1260" b="1">
              <a:solidFill>
                <a:srgbClr val="000000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6" name="Text 1"/>
          <p:cNvSpPr/>
          <p:nvPr>
            <p:custDataLst>
              <p:tags r:id="rId13"/>
            </p:custDataLst>
          </p:nvPr>
        </p:nvSpPr>
        <p:spPr>
          <a:xfrm>
            <a:off x="754936" y="2957221"/>
            <a:ext cx="2267373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缺乏有效的开发工具和自动化流程，导致开发效率低下，难以快速响应业务需求。</a:t>
            </a:r>
            <a:endParaRPr lang="en-US" sz="1080"/>
          </a:p>
        </p:txBody>
      </p:sp>
      <p:sp>
        <p:nvSpPr>
          <p:cNvPr id="17" name="Text 2"/>
          <p:cNvSpPr/>
          <p:nvPr>
            <p:custDataLst>
              <p:tags r:id="rId14"/>
            </p:custDataLst>
          </p:nvPr>
        </p:nvSpPr>
        <p:spPr>
          <a:xfrm>
            <a:off x="6177922" y="2957223"/>
            <a:ext cx="2267372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在项目开发过程中，常见的性能问题包括页面加载慢、渲染卡顿、内存泄漏等，这些问题会直接影响用户体验。</a:t>
            </a:r>
            <a:endParaRPr lang="en-US" sz="1080"/>
          </a:p>
        </p:txBody>
      </p:sp>
      <p:sp>
        <p:nvSpPr>
          <p:cNvPr id="18" name="Text 3"/>
          <p:cNvSpPr/>
          <p:nvPr>
            <p:custDataLst>
              <p:tags r:id="rId15"/>
            </p:custDataLst>
          </p:nvPr>
        </p:nvSpPr>
        <p:spPr>
          <a:xfrm>
            <a:off x="6174215" y="2636474"/>
            <a:ext cx="2255000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性能</a:t>
            </a: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问题</a:t>
            </a:r>
            <a:endParaRPr lang="zh-CN" altLang="en-US" sz="1260" b="1">
              <a:solidFill>
                <a:srgbClr val="000000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 advAuto="0"/>
      <p:bldP spid="13" grpId="1" bldLvl="0" animBg="1" advAuto="0"/>
      <p:bldP spid="12" grpId="2" bldLvl="0" animBg="1" advAuto="0"/>
      <p:bldP spid="10" grpId="3" bldLvl="0" animBg="1" advAuto="0"/>
      <p:bldP spid="11" grpId="4" bldLvl="0" animBg="1" advAuto="0"/>
      <p:bldP spid="15" grpId="5" animBg="1" advAuto="0"/>
      <p:bldP spid="16" grpId="6" animBg="1" advAuto="0"/>
      <p:bldP spid="18" grpId="7" animBg="1" advAuto="0"/>
      <p:bldP spid="17" grpId="8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7" b="30019"/>
          <a:stretch>
            <a:fillRect/>
          </a:stretch>
        </p:blipFill>
        <p:spPr>
          <a:xfrm>
            <a:off x="1022350" y="1353820"/>
            <a:ext cx="7454900" cy="233299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10028" y="1626969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增强开发效率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引入有效的开发工具和自动化流程，提升开发效率，快速响应业务需求。</a:t>
            </a:r>
            <a:endParaRPr lang="en-US" sz="1150" dirty="0"/>
          </a:p>
        </p:txBody>
      </p:sp>
      <p:sp>
        <p:nvSpPr>
          <p:cNvPr id="8" name="Text 3"/>
          <p:cNvSpPr/>
          <p:nvPr/>
        </p:nvSpPr>
        <p:spPr>
          <a:xfrm>
            <a:off x="1410028" y="2629393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提升性能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通过性能优化最佳实践，提高Vue项目的运行效率，减少加载时间和渲染延迟，提升用户体验。</a:t>
            </a:r>
            <a:endParaRPr lang="en-US" sz="11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3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环境配置管理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问题：多个环境变量文件可能导致冲突或配置混乱。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解决方案：创建专门的环境配置文件，存储不同环境下的配置信息。在Webpack和Vite等构建工具中，通过环境变量动态加载相应的配置文件。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3765" y="1176338"/>
            <a:ext cx="6298421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125595" y="1176655"/>
            <a:ext cx="4047490" cy="3333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运行Vite：</a:t>
            </a:r>
            <a:b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"scripts": 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"dev": "vite",   # 默认读取 .env.development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"build": "vite build",  # 默认读取 .env.production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"test": "vite --mode test"</a:t>
            </a: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# 读取 .env.test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180" dirty="0"/>
          </a:p>
        </p:txBody>
      </p:sp>
      <p:pic>
        <p:nvPicPr>
          <p:cNvPr id="10" name="图片 9" descr="vite_env_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1533525"/>
            <a:ext cx="2736215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34105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安装dotenv包：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3"/>
          <p:cNvSpPr/>
          <p:nvPr/>
        </p:nvSpPr>
        <p:spPr>
          <a:xfrm>
            <a:off x="496066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341054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创建环境配置文件：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982889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63345" y="1724660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npm install dotenv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960620" y="1724660"/>
            <a:ext cx="3357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export default defineConfig(({ mode }) =&gt; {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envPath = `.env.${env.NODE_ENV}`;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envVars = dotenv.config({ path: envPath }).parsed;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4982845" y="3427095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webpack --env.NODE_ENV=development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363345" y="3441700"/>
            <a:ext cx="315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使用明确的命名规范区分不同环境的配置文件，例如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.env.development、.env.test、.env.production。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572000" cy="16325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30448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App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</a:t>
            </a:r>
            <a:r>
              <a:rPr lang="en-US" altLang="zh-CN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h5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</a:t>
            </a: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不同环境的配置能否更加灵活？如测试环境能否任意选择环境，而不是根据配置文件</a:t>
            </a:r>
            <a:endParaRPr lang="en-US" sz="1470" dirty="0"/>
          </a:p>
        </p:txBody>
      </p:sp>
      <p:sp>
        <p:nvSpPr>
          <p:cNvPr id="4" name="Text 1"/>
          <p:cNvSpPr/>
          <p:nvPr/>
        </p:nvSpPr>
        <p:spPr>
          <a:xfrm>
            <a:off x="305752" y="1681480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在应用中实时切换环境配置</a:t>
            </a:r>
            <a:r>
              <a:rPr lang="zh-CN" alt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/>
              <a:t>1</a:t>
            </a:r>
            <a:r>
              <a:rPr lang="zh-CN" altLang="en-US" sz="1400" dirty="0"/>
              <a:t>、提供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各环境配置菜单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、用户选择配置后，将配置保存；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、请求拦截和替换；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7" name="图片 6" descr="flexible_environment_configur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130" y="0"/>
            <a:ext cx="44208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327025" y="852170"/>
            <a:ext cx="8283575" cy="34531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现代构建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83690"/>
            <a:ext cx="8477885" cy="30505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43535" y="1553210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现代化的静态模块打包工具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从入口递归解析要处理的模块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构建依赖图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模块加载与转换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打包输出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04995" y="1530985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新一代前端构建工具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通过现代浏览器原生支持的 ES 模块（ESM）加载，绕过了对代码的打包，极大地加快了开发时的编译和重载速度。</a:t>
            </a:r>
            <a:endParaRPr lang="en-US" altLang="zh-CN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2688" y="5048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52688" y="1423988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构建工具优化 - 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不重复作业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168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不重复作业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981075"/>
            <a:ext cx="7715250" cy="37757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设置缓存，提高二次构建性能（Webpack会将构建信息缓存到磁盘上，在下次编译时对比每一个文件的内容哈希或时间戳，未发生变化的文件跳过编译操作，直接使用缓存副本，减少重复计算）</a:t>
            </a:r>
            <a:endParaRPr lang="en-US" sz="168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184" y="1592263"/>
            <a:ext cx="6947582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924400" y="2724259"/>
            <a:ext cx="1653260" cy="1945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5中启用了文件系统缓存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// webpack.config.js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module.exports =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cache: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type: 'filesystem'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}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}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Text 3"/>
          <p:cNvSpPr/>
          <p:nvPr/>
        </p:nvSpPr>
        <p:spPr>
          <a:xfrm>
            <a:off x="1882138" y="3113262"/>
            <a:ext cx="1653260" cy="15560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4中可以通过使用第三方插件 hard-source-webpack-plugin 来实现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Text 4"/>
          <p:cNvSpPr/>
          <p:nvPr/>
        </p:nvSpPr>
        <p:spPr>
          <a:xfrm>
            <a:off x="5966662" y="2335257"/>
            <a:ext cx="1653260" cy="2334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Vite 内置了缓存机制，自动缓存依赖库，以加快构建速度。默认情况下，Vite 使用 node_modules/.vite 目录来存储缓存，可通过 cacheDir 选项自定义缓存目录。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7445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并行的本质则是在同一时间内并发执行多个运算，提升单位时间计算效率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。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受限于 Node.js 的单线程架构，原生 Webpack 对所有资源文件做的所有解析、转译、合并操作本质上都是在同一个线程内串行执行，CPU 利用率极低，因此，出现了一些基于多进程方式运行 Webpack，或 Webpack 构建过程某部分工作的方案：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HappyPack：多进程方式运行资源加载逻辑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Thread-loader：Webpack 官方出品，同样以多进程方式运行资源加载逻辑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TerserWebpackPlugin：支持多进程方式执行代码压缩、uglify 功能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Parallel-Webpack：多进程方式运行多个 Webpack 构建实例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使用多进程方式运行文件加载器 —— Loader 序列，从而提升构建性能的 Webpack 组件库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819910"/>
            <a:ext cx="317182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985" y="1597660"/>
            <a:ext cx="4124325" cy="2076450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895350" y="367411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作者已经明确表示不会继续维护，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使用方法不清爽简单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不支持部分 Loader，如 awesome-typescript-loader。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所以推荐优先使用 Webpack 官方推出的相似方案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以多进程方式运行 loader 从而提升 Webpack 构建性能的组件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661795"/>
            <a:ext cx="4143375" cy="695325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895350" y="2695575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：Loader 中不能调用 emitAsset 等接口，这会导致 style-loader 这一类 Loader 无法正常工作，解决方案是将这类组件放置在 thread-loader 之前，如 ['style-loader', 'thread-loader', 'css-loader']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TerserPlugin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655"/>
            <a:ext cx="7715250" cy="13950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可以在多进程中并行压缩JavaScript代码，从而减少构建时间。对于 Webpack 4 及之前的版本，代码压缩插件 UglifyjsWebpackPlugin 也有类似的功能与配置项，此处不再赘述。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595880"/>
            <a:ext cx="31908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 利用 Node.js 的 child_process 模块来创建多个独立的Webpack进程，每个进程负责一部分构建任务。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适合用于多配置的构建任务，例如多页面应用程序的不同页面打包。</a:t>
            </a:r>
            <a:endParaRPr lang="en-US" sz="168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70" y="2355850"/>
            <a:ext cx="1933575" cy="2762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55" y="2381250"/>
            <a:ext cx="39624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168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419225" y="1236980"/>
            <a:ext cx="6151245" cy="95250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962914" y="1091957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7578947" y="108371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4305268" y="1083716"/>
            <a:ext cx="468249" cy="457193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272415" y="1808480"/>
            <a:ext cx="1777365" cy="2231390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2571750" y="1799590"/>
            <a:ext cx="3788410" cy="2230755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6745605" y="1808480"/>
            <a:ext cx="1956435" cy="2207260"/>
          </a:xfrm>
          <a:prstGeom prst="rect">
            <a:avLst/>
          </a:prstGeom>
        </p:spPr>
      </p:pic>
      <p:sp>
        <p:nvSpPr>
          <p:cNvPr id="13" name="Text 0"/>
          <p:cNvSpPr/>
          <p:nvPr>
            <p:custDataLst>
              <p:tags r:id="rId15"/>
            </p:custDataLst>
          </p:nvPr>
        </p:nvSpPr>
        <p:spPr>
          <a:xfrm>
            <a:off x="1031570" y="112624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>
            <p:custDataLst>
              <p:tags r:id="rId16"/>
            </p:custDataLst>
          </p:nvPr>
        </p:nvSpPr>
        <p:spPr>
          <a:xfrm>
            <a:off x="4373875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>
            <p:custDataLst>
              <p:tags r:id="rId17"/>
            </p:custDataLst>
          </p:nvPr>
        </p:nvSpPr>
        <p:spPr>
          <a:xfrm>
            <a:off x="7647533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>
            <p:custDataLst>
              <p:tags r:id="rId18"/>
            </p:custDataLst>
          </p:nvPr>
        </p:nvSpPr>
        <p:spPr>
          <a:xfrm>
            <a:off x="6722745" y="1983105"/>
            <a:ext cx="1956435" cy="193675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indent="0" algn="ctr">
              <a:lnSpc>
                <a:spcPct val="150000"/>
              </a:lnSpc>
              <a:buSzPct val="100000"/>
              <a:buNone/>
            </a:pPr>
            <a:r>
              <a:rPr lang="en-US" sz="1135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最小watch范围</a:t>
            </a:r>
            <a:endParaRPr lang="en-US" sz="1135"/>
          </a:p>
        </p:txBody>
      </p:sp>
      <p:sp>
        <p:nvSpPr>
          <p:cNvPr id="17" name="Text 4"/>
          <p:cNvSpPr/>
          <p:nvPr>
            <p:custDataLst>
              <p:tags r:id="rId19"/>
            </p:custDataLst>
          </p:nvPr>
        </p:nvSpPr>
        <p:spPr>
          <a:xfrm>
            <a:off x="3895306" y="1974515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非必要不生成SourceMap</a:t>
            </a:r>
            <a:endParaRPr lang="en-US" sz="1020"/>
          </a:p>
        </p:txBody>
      </p:sp>
      <p:sp>
        <p:nvSpPr>
          <p:cNvPr id="20" name="Text 7"/>
          <p:cNvSpPr/>
          <p:nvPr>
            <p:custDataLst>
              <p:tags r:id="rId20"/>
            </p:custDataLst>
          </p:nvPr>
        </p:nvSpPr>
        <p:spPr>
          <a:xfrm>
            <a:off x="455702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135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在开发阶段禁止不必要的产物优化</a:t>
            </a:r>
            <a:endParaRPr lang="en-US" sz="1135"/>
          </a:p>
        </p:txBody>
      </p:sp>
      <p:sp>
        <p:nvSpPr>
          <p:cNvPr id="19" name="Text 8"/>
          <p:cNvSpPr/>
          <p:nvPr>
            <p:custDataLst>
              <p:tags r:id="rId21"/>
            </p:custDataLst>
          </p:nvPr>
        </p:nvSpPr>
        <p:spPr>
          <a:xfrm>
            <a:off x="365760" y="2423795"/>
            <a:ext cx="1572260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禁止代码压缩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禁止代码分割和预加载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3. 禁止性能提示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4. 禁止生产模式下的模块树摇（Tree Shaking）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5. 禁止哈希文件名生成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6. 启用增量构建和缓存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8" name="Text 8"/>
          <p:cNvSpPr/>
          <p:nvPr>
            <p:custDataLst>
              <p:tags r:id="rId22"/>
            </p:custDataLst>
          </p:nvPr>
        </p:nvSpPr>
        <p:spPr>
          <a:xfrm>
            <a:off x="2957195" y="2409825"/>
            <a:ext cx="3388995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开发环境中，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复杂的调试需求，使用cheap-module-source-map，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快速迭代和轻量调试需求，选择eval-source-map。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生产环境，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如果不需要调试，可以直接禁用Source Map。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如果需要保留调试功能，可以选择生成独立的Source Map文件(通过配置sourceMapFilename，Source Map会被生成到单独的文件中)</a:t>
            </a: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  <a:sym typeface="+mn-ea"/>
              </a:rPr>
              <a:t>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21" name="Text 8"/>
          <p:cNvSpPr/>
          <p:nvPr>
            <p:custDataLst>
              <p:tags r:id="rId23"/>
            </p:custDataLst>
          </p:nvPr>
        </p:nvSpPr>
        <p:spPr>
          <a:xfrm>
            <a:off x="6882130" y="2423795"/>
            <a:ext cx="1806575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明确监听的文件和目录(配置 Webpack 的 watchOptions )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忽略不必要的文件和目录(通过 watchOptions.ignored)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10" grpId="5" bldLvl="0" animBg="1" advAuto="0"/>
      <p:bldP spid="20" grpId="6" animBg="1" advAuto="0"/>
      <p:bldP spid="14" grpId="8" animBg="1" advAuto="0"/>
      <p:bldP spid="11" grpId="9" bldLvl="0" animBg="1" advAuto="0"/>
      <p:bldP spid="17" grpId="10" animBg="1" advAuto="0"/>
      <p:bldP spid="15" grpId="12" animBg="1" advAuto="0"/>
      <p:bldP spid="12" grpId="13" bldLvl="0" animBg="1" advAuto="0"/>
      <p:bldP spid="16" grpId="14" animBg="1" advAuto="0"/>
      <p:bldP spid="19" grpId="7" animBg="1" advAuto="0"/>
      <p:bldP spid="18" grpId="7" animBg="1" advAuto="0"/>
      <p:bldP spid="21" grpId="7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2660" dirty="0"/>
          </a:p>
        </p:txBody>
      </p:sp>
      <p:pic>
        <p:nvPicPr>
          <p:cNvPr id="6" name="Image 3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696862" y="1023734"/>
            <a:ext cx="2091309" cy="2091309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143421" y="1023734"/>
            <a:ext cx="2091309" cy="2091309"/>
          </a:xfrm>
          <a:prstGeom prst="rect">
            <a:avLst/>
          </a:prstGeom>
        </p:spPr>
      </p:pic>
      <p:sp>
        <p:nvSpPr>
          <p:cNvPr id="10" name="Text 0"/>
          <p:cNvSpPr/>
          <p:nvPr>
            <p:custDataLst>
              <p:tags r:id="rId6"/>
            </p:custDataLst>
          </p:nvPr>
        </p:nvSpPr>
        <p:spPr>
          <a:xfrm>
            <a:off x="3354705" y="2654300"/>
            <a:ext cx="220345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resolve.extensions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2" name="Text 2"/>
          <p:cNvSpPr/>
          <p:nvPr>
            <p:custDataLst>
              <p:tags r:id="rId7"/>
            </p:custDataLst>
          </p:nvPr>
        </p:nvSpPr>
        <p:spPr>
          <a:xfrm>
            <a:off x="6487795" y="2654300"/>
            <a:ext cx="210375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resolve.modules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4" name="Text 4"/>
          <p:cNvSpPr/>
          <p:nvPr>
            <p:custDataLst>
              <p:tags r:id="rId8"/>
            </p:custDataLst>
          </p:nvPr>
        </p:nvSpPr>
        <p:spPr>
          <a:xfrm>
            <a:off x="772760" y="2922824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可以为模块路径设置别名，避免重复书写复杂路径，同时也减少了 Webpack 的路径解析工作。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5" name="Text 5"/>
          <p:cNvSpPr/>
          <p:nvPr>
            <p:custDataLst>
              <p:tags r:id="rId9"/>
            </p:custDataLst>
          </p:nvPr>
        </p:nvSpPr>
        <p:spPr>
          <a:xfrm>
            <a:off x="2094627" y="1292187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限定作用范围：通过 include 或 exclude 选项，只让 Loader 处理特定目录下的文件。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6" name="Text 6"/>
          <p:cNvSpPr/>
          <p:nvPr>
            <p:custDataLst>
              <p:tags r:id="rId10"/>
            </p:custDataLst>
          </p:nvPr>
        </p:nvSpPr>
        <p:spPr>
          <a:xfrm>
            <a:off x="5354821" y="1259124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告诉 Webpack 某些模块不需要解析其依赖项（如大型库文件、已经打包好的文件）。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7" name="Text 7"/>
          <p:cNvSpPr/>
          <p:nvPr>
            <p:custDataLst>
              <p:tags r:id="rId11"/>
            </p:custDataLst>
          </p:nvPr>
        </p:nvSpPr>
        <p:spPr>
          <a:xfrm>
            <a:off x="3697893" y="2922824"/>
            <a:ext cx="1502015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默认情况下，Webpack 会尝试解析多个扩展名，这会增加查找时间。通过优化此配置，可以减少不必要的查找工作。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8" name="Text 8"/>
          <p:cNvSpPr/>
          <p:nvPr>
            <p:custDataLst>
              <p:tags r:id="rId12"/>
            </p:custDataLst>
          </p:nvPr>
        </p:nvSpPr>
        <p:spPr>
          <a:xfrm>
            <a:off x="661035" y="2654300"/>
            <a:ext cx="194881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resolve.alias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9" name="Text 9"/>
          <p:cNvSpPr/>
          <p:nvPr>
            <p:custDataLst>
              <p:tags r:id="rId13"/>
            </p:custDataLst>
          </p:nvPr>
        </p:nvSpPr>
        <p:spPr>
          <a:xfrm>
            <a:off x="6685741" y="2922867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默认情况下，Webpack 会从 node_modules 开始查找。如果你知道你的依赖项存放的路径，可以通过明确指定路径来加速模块查找。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20" name="Text 10"/>
          <p:cNvSpPr/>
          <p:nvPr>
            <p:custDataLst>
              <p:tags r:id="rId14"/>
            </p:custDataLst>
          </p:nvPr>
        </p:nvSpPr>
        <p:spPr>
          <a:xfrm>
            <a:off x="2093546" y="1023468"/>
            <a:ext cx="150410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</a:t>
            </a:r>
            <a:r>
              <a:rPr lang="en-US" altLang="zh-CN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Loader</a:t>
            </a:r>
            <a:r>
              <a:rPr lang="zh-CN" alt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配置</a:t>
            </a:r>
            <a:endParaRPr lang="zh-CN" alt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21" name="Text 11"/>
          <p:cNvSpPr/>
          <p:nvPr>
            <p:custDataLst>
              <p:tags r:id="rId15"/>
            </p:custDataLst>
          </p:nvPr>
        </p:nvSpPr>
        <p:spPr>
          <a:xfrm>
            <a:off x="5046980" y="990600"/>
            <a:ext cx="204279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resolve.noParse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  <p:bldP spid="8" grpId="2" bldLvl="0" animBg="1" advAuto="0"/>
      <p:bldP spid="18" grpId="6" animBg="1" advAuto="0"/>
      <p:bldP spid="14" grpId="7" animBg="1" advAuto="0"/>
      <p:bldP spid="20" grpId="8" animBg="1" advAuto="0"/>
      <p:bldP spid="15" grpId="9" animBg="1" advAuto="0"/>
      <p:bldP spid="10" grpId="10" animBg="1" advAuto="0"/>
      <p:bldP spid="17" grpId="11" animBg="1" advAuto="0"/>
      <p:bldP spid="12" grpId="12" animBg="1" advAuto="0"/>
      <p:bldP spid="19" grpId="13" animBg="1" advAuto="0"/>
      <p:bldP spid="21" grpId="14" animBg="1" advAuto="0"/>
      <p:bldP spid="16" grpId="1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3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8518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168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64205" y="1804826"/>
            <a:ext cx="402908" cy="402902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63528" y="3133246"/>
            <a:ext cx="402908" cy="40290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93795" y="2075390"/>
            <a:ext cx="1449705" cy="1450020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691994" y="2067685"/>
            <a:ext cx="739521" cy="747556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402919" y="1973690"/>
            <a:ext cx="2344695" cy="950401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754936" y="1695404"/>
            <a:ext cx="2267373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ESBuild</a:t>
            </a:r>
            <a:endParaRPr lang="en-US" sz="1260" dirty="0"/>
          </a:p>
          <a:p>
            <a:pPr marL="0" indent="0" algn="r">
              <a:lnSpc>
                <a:spcPct val="130000"/>
              </a:lnSpc>
              <a:buNone/>
            </a:pPr>
            <a:endParaRPr lang="en-US" sz="1260"/>
          </a:p>
        </p:txBody>
      </p:sp>
      <p:sp>
        <p:nvSpPr>
          <p:cNvPr id="12" name="Text 1"/>
          <p:cNvSpPr/>
          <p:nvPr/>
        </p:nvSpPr>
        <p:spPr>
          <a:xfrm>
            <a:off x="754936" y="2016151"/>
            <a:ext cx="2267373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0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用 Go 语言编写， 在运行时具有更高的执行效率。重视并行化和单次遍历 AST 的技术，尽可能减少重复工作，提高编译速度。 采用了一些高效的数据结构和算法来处理常见的编译任务，如依赖分析、模块打包等。</a:t>
            </a:r>
            <a:endParaRPr lang="en-US" sz="1080"/>
          </a:p>
        </p:txBody>
      </p:sp>
      <p:sp>
        <p:nvSpPr>
          <p:cNvPr id="13" name="Text 2"/>
          <p:cNvSpPr/>
          <p:nvPr/>
        </p:nvSpPr>
        <p:spPr>
          <a:xfrm>
            <a:off x="5974087" y="3344573"/>
            <a:ext cx="2267372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用 Rust 编写的。重视并行化和单次遍历 AST 的技术，支持增量编译，只编译自上次编译以来发生变化的部分代码。</a:t>
            </a:r>
            <a:endParaRPr lang="en-US" sz="1080"/>
          </a:p>
        </p:txBody>
      </p:sp>
      <p:sp>
        <p:nvSpPr>
          <p:cNvPr id="14" name="Text 3"/>
          <p:cNvSpPr/>
          <p:nvPr/>
        </p:nvSpPr>
        <p:spPr>
          <a:xfrm>
            <a:off x="5970380" y="3023824"/>
            <a:ext cx="2255000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SWC</a:t>
            </a:r>
            <a:endParaRPr lang="en-US" sz="126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80" y="3525520"/>
            <a:ext cx="3829050" cy="1371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8135" y="770890"/>
            <a:ext cx="3790950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dvAuto="0"/>
      <p:bldP spid="9" grpId="1" bldLvl="0" animBg="1" advAuto="0"/>
      <p:bldP spid="8" grpId="2" bldLvl="0" animBg="1" advAuto="0"/>
      <p:bldP spid="6" grpId="3" bldLvl="0" animBg="1" advAuto="0"/>
      <p:bldP spid="7" grpId="4" bldLvl="0" animBg="1" advAuto="0"/>
      <p:bldP spid="11" grpId="5" animBg="1" advAuto="0"/>
      <p:bldP spid="12" grpId="6" animBg="1" advAuto="0"/>
      <p:bldP spid="14" grpId="7" animBg="1" advAuto="0"/>
      <p:bldP spid="13" grpId="8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模块化开发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通过Vue的单文件组件(SFC)将代码分解为独立模块，提高代码复用性和可维护性。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代码规范与Lint工具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使用ESLint等工具确保代码风格统一，减少错误，提高开发效率。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利用代码生成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通过使用代码生成工具，自动生成模板代码，减少重复劳动，提升开发效率和代码一致性。</a:t>
            </a:r>
            <a:endParaRPr lang="en-US" sz="168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9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配置Vue 组件代码片段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使用代码片段</a:t>
            </a:r>
            <a:endParaRPr lang="en-US" sz="168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42745" y="1256030"/>
            <a:ext cx="5429250" cy="88265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67384" y="1083702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79837" y="104942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123658" y="1083716"/>
            <a:ext cx="468249" cy="457193"/>
          </a:xfrm>
          <a:prstGeom prst="rect">
            <a:avLst/>
          </a:prstGeom>
        </p:spPr>
      </p:pic>
      <p:sp>
        <p:nvSpPr>
          <p:cNvPr id="13" name="Text 0"/>
          <p:cNvSpPr/>
          <p:nvPr/>
        </p:nvSpPr>
        <p:spPr>
          <a:xfrm>
            <a:off x="1236040" y="1117991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/>
        </p:nvSpPr>
        <p:spPr>
          <a:xfrm>
            <a:off x="4192265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/>
        </p:nvSpPr>
        <p:spPr>
          <a:xfrm>
            <a:off x="7148423" y="108371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/>
        </p:nvSpPr>
        <p:spPr>
          <a:xfrm>
            <a:off x="6599195" y="183989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按固定格式创建片段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sp>
        <p:nvSpPr>
          <p:cNvPr id="17" name="Text 4"/>
          <p:cNvSpPr/>
          <p:nvPr/>
        </p:nvSpPr>
        <p:spPr>
          <a:xfrm>
            <a:off x="3754971" y="1890060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创建一个Vue语言的片段文件vue.json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sp>
        <p:nvSpPr>
          <p:cNvPr id="20" name="Text 7"/>
          <p:cNvSpPr/>
          <p:nvPr/>
        </p:nvSpPr>
        <p:spPr>
          <a:xfrm>
            <a:off x="705257" y="1890060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设置-首选项-配置用户代码片段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4" name="图片 3" descr="截屏2024-08-02 13.23.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05" y="2469515"/>
            <a:ext cx="2164080" cy="1397000"/>
          </a:xfrm>
          <a:prstGeom prst="rect">
            <a:avLst/>
          </a:prstGeom>
        </p:spPr>
      </p:pic>
      <p:pic>
        <p:nvPicPr>
          <p:cNvPr id="5" name="图片 4" descr="截屏2024-08-02 13.25.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580" y="2469515"/>
            <a:ext cx="2736215" cy="394970"/>
          </a:xfrm>
          <a:prstGeom prst="rect">
            <a:avLst/>
          </a:prstGeom>
        </p:spPr>
      </p:pic>
      <p:pic>
        <p:nvPicPr>
          <p:cNvPr id="18" name="图片 17" descr="截屏2024-08-02 13.25.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9580" y="3053715"/>
            <a:ext cx="2736215" cy="322580"/>
          </a:xfrm>
          <a:prstGeom prst="rect">
            <a:avLst/>
          </a:prstGeom>
        </p:spPr>
      </p:pic>
      <p:pic>
        <p:nvPicPr>
          <p:cNvPr id="19" name="图片 18" descr="截屏2024-08-02 13.29.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9185" y="2409825"/>
            <a:ext cx="2294255" cy="1301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20" grpId="6" animBg="1" advAuto="0"/>
      <p:bldP spid="14" grpId="8" animBg="1" advAuto="0"/>
      <p:bldP spid="17" grpId="10" animBg="1" advAuto="0"/>
      <p:bldP spid="15" grpId="12" animBg="1" advAuto="0"/>
      <p:bldP spid="16" grpId="14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使用代码片段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2661871" y="1309857"/>
            <a:ext cx="3937226" cy="22452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411349" y="1091957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485477" y="108371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4430363" y="1083716"/>
            <a:ext cx="468249" cy="457193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1720801" y="1808559"/>
            <a:ext cx="1777241" cy="1105051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3775915" y="1808559"/>
            <a:ext cx="1777241" cy="1105051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5831029" y="1808559"/>
            <a:ext cx="1777241" cy="1105051"/>
          </a:xfrm>
          <a:prstGeom prst="rect">
            <a:avLst/>
          </a:prstGeom>
        </p:spPr>
      </p:pic>
      <p:sp>
        <p:nvSpPr>
          <p:cNvPr id="13" name="Text 0"/>
          <p:cNvSpPr/>
          <p:nvPr>
            <p:custDataLst>
              <p:tags r:id="rId15"/>
            </p:custDataLst>
          </p:nvPr>
        </p:nvSpPr>
        <p:spPr>
          <a:xfrm>
            <a:off x="2480005" y="112624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>
            <p:custDataLst>
              <p:tags r:id="rId16"/>
            </p:custDataLst>
          </p:nvPr>
        </p:nvSpPr>
        <p:spPr>
          <a:xfrm>
            <a:off x="4498970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>
            <p:custDataLst>
              <p:tags r:id="rId17"/>
            </p:custDataLst>
          </p:nvPr>
        </p:nvSpPr>
        <p:spPr>
          <a:xfrm>
            <a:off x="6554063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>
            <p:custDataLst>
              <p:tags r:id="rId18"/>
            </p:custDataLst>
          </p:nvPr>
        </p:nvSpPr>
        <p:spPr>
          <a:xfrm>
            <a:off x="6014360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3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按 Tab 键展开代码片段</a:t>
            </a:r>
            <a:endParaRPr lang="en-US" sz="1135"/>
          </a:p>
        </p:txBody>
      </p:sp>
      <p:sp>
        <p:nvSpPr>
          <p:cNvPr id="17" name="Text 4"/>
          <p:cNvSpPr/>
          <p:nvPr>
            <p:custDataLst>
              <p:tags r:id="rId19"/>
            </p:custDataLst>
          </p:nvPr>
        </p:nvSpPr>
        <p:spPr>
          <a:xfrm>
            <a:off x="3968331" y="1983405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2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输入代码片段的前缀（例如 func 等）</a:t>
            </a:r>
            <a:endParaRPr lang="en-US" sz="1020"/>
          </a:p>
        </p:txBody>
      </p:sp>
      <p:sp>
        <p:nvSpPr>
          <p:cNvPr id="20" name="Text 7"/>
          <p:cNvSpPr/>
          <p:nvPr>
            <p:custDataLst>
              <p:tags r:id="rId20"/>
            </p:custDataLst>
          </p:nvPr>
        </p:nvSpPr>
        <p:spPr>
          <a:xfrm>
            <a:off x="1904137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3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打开需要插入代码段的文件</a:t>
            </a:r>
            <a:endParaRPr lang="en-US" sz="1135"/>
          </a:p>
        </p:txBody>
      </p:sp>
      <p:pic>
        <p:nvPicPr>
          <p:cNvPr id="4" name="图片 3" descr="截屏2024-08-02 13.31.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20850" y="3053715"/>
            <a:ext cx="3843655" cy="896620"/>
          </a:xfrm>
          <a:prstGeom prst="rect">
            <a:avLst/>
          </a:prstGeom>
        </p:spPr>
      </p:pic>
      <p:pic>
        <p:nvPicPr>
          <p:cNvPr id="5" name="图片 4" descr="截屏2024-08-02 13.31.5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31205" y="3061335"/>
            <a:ext cx="2870835" cy="112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10" grpId="5" bldLvl="0" animBg="1" advAuto="0"/>
      <p:bldP spid="20" grpId="6" animBg="1" advAuto="0"/>
      <p:bldP spid="14" grpId="8" animBg="1" advAuto="0"/>
      <p:bldP spid="11" grpId="9" bldLvl="0" animBg="1" advAuto="0"/>
      <p:bldP spid="17" grpId="10" animBg="1" advAuto="0"/>
      <p:bldP spid="15" grpId="12" animBg="1" advAuto="0"/>
      <p:bldP spid="12" grpId="13" bldLvl="0" animBg="1" advAuto="0"/>
      <p:bldP spid="16" grpId="14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3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使用性能监控工具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预加载技术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5017" y="1791477"/>
            <a:ext cx="229539" cy="195944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30690" y="1791477"/>
            <a:ext cx="229539" cy="195944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77138" y="1747075"/>
            <a:ext cx="1159624" cy="324594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928485" y="1747075"/>
            <a:ext cx="1159623" cy="324594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213524" y="1747075"/>
            <a:ext cx="1159624" cy="324594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654158" y="1747075"/>
            <a:ext cx="1159624" cy="324594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379832" y="1747075"/>
            <a:ext cx="1159624" cy="324594"/>
          </a:xfrm>
          <a:prstGeom prst="rect">
            <a:avLst/>
          </a:prstGeom>
        </p:spPr>
      </p:pic>
      <p:pic>
        <p:nvPicPr>
          <p:cNvPr id="13" name="Image 9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256363" y="1791477"/>
            <a:ext cx="229539" cy="195944"/>
          </a:xfrm>
          <a:prstGeom prst="rect">
            <a:avLst/>
          </a:prstGeom>
        </p:spPr>
      </p:pic>
      <p:pic>
        <p:nvPicPr>
          <p:cNvPr id="14" name="Image 10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982037" y="1791477"/>
            <a:ext cx="229538" cy="195944"/>
          </a:xfrm>
          <a:prstGeom prst="rect">
            <a:avLst/>
          </a:prstGeom>
        </p:spPr>
      </p:pic>
      <p:sp>
        <p:nvSpPr>
          <p:cNvPr id="15" name="Text 0"/>
          <p:cNvSpPr/>
          <p:nvPr/>
        </p:nvSpPr>
        <p:spPr>
          <a:xfrm>
            <a:off x="3950264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Preload</a:t>
            </a:r>
            <a:endParaRPr lang="en-US" sz="1260"/>
          </a:p>
        </p:txBody>
      </p:sp>
      <p:sp>
        <p:nvSpPr>
          <p:cNvPr id="16" name="Text 1"/>
          <p:cNvSpPr/>
          <p:nvPr/>
        </p:nvSpPr>
        <p:spPr>
          <a:xfrm>
            <a:off x="5675938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Prefetch</a:t>
            </a:r>
            <a:endParaRPr lang="en-US" sz="1260"/>
          </a:p>
        </p:txBody>
      </p:sp>
      <p:sp>
        <p:nvSpPr>
          <p:cNvPr id="17" name="Text 2"/>
          <p:cNvSpPr/>
          <p:nvPr/>
        </p:nvSpPr>
        <p:spPr>
          <a:xfrm>
            <a:off x="5664373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允许浏览器在空闲时间提前获取将来可能需要的资源。</a:t>
            </a:r>
            <a:endParaRPr lang="en-US" sz="1080"/>
          </a:p>
        </p:txBody>
      </p:sp>
      <p:sp>
        <p:nvSpPr>
          <p:cNvPr id="18" name="Text 3"/>
          <p:cNvSpPr/>
          <p:nvPr/>
        </p:nvSpPr>
        <p:spPr>
          <a:xfrm>
            <a:off x="7390047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允许浏览器提前渲染用户可能访问的下一个页面。</a:t>
            </a:r>
            <a:endParaRPr lang="en-US" sz="1080"/>
          </a:p>
        </p:txBody>
      </p:sp>
      <p:sp>
        <p:nvSpPr>
          <p:cNvPr id="19" name="Text 4"/>
          <p:cNvSpPr/>
          <p:nvPr/>
        </p:nvSpPr>
        <p:spPr>
          <a:xfrm>
            <a:off x="487352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允许浏览器提前解析域名，以便在需要时更快地建立连接。</a:t>
            </a:r>
            <a:endParaRPr lang="en-US" sz="1080"/>
          </a:p>
        </p:txBody>
      </p:sp>
      <p:sp>
        <p:nvSpPr>
          <p:cNvPr id="20" name="Text 5"/>
          <p:cNvSpPr/>
          <p:nvPr/>
        </p:nvSpPr>
        <p:spPr>
          <a:xfrm>
            <a:off x="498917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DNS Prefetch</a:t>
            </a:r>
            <a:endParaRPr lang="en-US" sz="1260"/>
          </a:p>
        </p:txBody>
      </p:sp>
      <p:sp>
        <p:nvSpPr>
          <p:cNvPr id="21" name="Text 6"/>
          <p:cNvSpPr/>
          <p:nvPr/>
        </p:nvSpPr>
        <p:spPr>
          <a:xfrm>
            <a:off x="7401611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Prerender</a:t>
            </a:r>
            <a:endParaRPr lang="en-US" sz="1260"/>
          </a:p>
        </p:txBody>
      </p:sp>
      <p:sp>
        <p:nvSpPr>
          <p:cNvPr id="22" name="Text 7"/>
          <p:cNvSpPr/>
          <p:nvPr/>
        </p:nvSpPr>
        <p:spPr>
          <a:xfrm>
            <a:off x="3938700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允许浏览器在页面加载时提前获取高优先级资源。</a:t>
            </a:r>
            <a:endParaRPr lang="en-US" sz="1080"/>
          </a:p>
        </p:txBody>
      </p:sp>
      <p:sp>
        <p:nvSpPr>
          <p:cNvPr id="23" name="Text 8"/>
          <p:cNvSpPr/>
          <p:nvPr/>
        </p:nvSpPr>
        <p:spPr>
          <a:xfrm>
            <a:off x="2235304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Preconnect</a:t>
            </a:r>
            <a:endParaRPr lang="en-US" sz="1260"/>
          </a:p>
        </p:txBody>
      </p:sp>
      <p:sp>
        <p:nvSpPr>
          <p:cNvPr id="24" name="Text 9"/>
          <p:cNvSpPr/>
          <p:nvPr/>
        </p:nvSpPr>
        <p:spPr>
          <a:xfrm>
            <a:off x="2213026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允许浏览器在实际请求资源之前提前建立与指定域名的连接。</a:t>
            </a:r>
            <a:endParaRPr lang="en-US" sz="108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  <p:bldP spid="7" grpId="1" bldLvl="0" animBg="1" advAuto="0"/>
      <p:bldP spid="13" grpId="2" bldLvl="0" animBg="1" advAuto="0"/>
      <p:bldP spid="14" grpId="3" bldLvl="0" animBg="1" advAuto="0"/>
      <p:bldP spid="8" grpId="4" bldLvl="0" animBg="1" advAuto="0"/>
      <p:bldP spid="20" grpId="5" animBg="1" advAuto="0"/>
      <p:bldP spid="19" grpId="6" animBg="1" advAuto="0"/>
      <p:bldP spid="10" grpId="7" bldLvl="0" animBg="1" advAuto="0"/>
      <p:bldP spid="23" grpId="8" animBg="1" advAuto="0"/>
      <p:bldP spid="24" grpId="9" animBg="1" advAuto="0"/>
      <p:bldP spid="9" grpId="10" bldLvl="0" animBg="1" advAuto="0"/>
      <p:bldP spid="15" grpId="11" animBg="1" advAuto="0"/>
      <p:bldP spid="22" grpId="12" animBg="1" advAuto="0"/>
      <p:bldP spid="11" grpId="13" bldLvl="0" animBg="1" advAuto="0"/>
      <p:bldP spid="16" grpId="14" animBg="1" advAuto="0"/>
      <p:bldP spid="17" grpId="15" animBg="1" advAuto="0"/>
      <p:bldP spid="12" grpId="16" bldLvl="0" animBg="1" advAuto="0"/>
      <p:bldP spid="21" grpId="17" animBg="1" advAuto="0"/>
      <p:bldP spid="18" grpId="18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压缩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12433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代码压缩通过去除空白字符、注释以及重命名变量等方式来减少代码体积。Vite 默认会自动压缩 JavaScript 代码，默认通过 PostCSS 压缩 CSS 文件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Webpack启用代码压缩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配置如下：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2180590"/>
            <a:ext cx="46577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培训对象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前端Vue开发者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培训目的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让开发者对项目整体运行和性能优化有一定理解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让项目搭建者查漏补缺，搭建更完善的项目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培训目标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通过本课程，可以让对方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1、对Vue项目运行过程有一定了解；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2、掌握常用Vue项目性能优化技巧；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3、搭建出一个高性能的项目；</a:t>
            </a:r>
            <a:endParaRPr lang="en-US" sz="147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38379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Vue 项目中，通过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image-webpack-loader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或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imagemin 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，可以有效减少图片和 SVG 文件的体积，从而提升页面的加载性能。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65" y="1844675"/>
            <a:ext cx="68580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</a:t>
            </a:r>
            <a:r>
              <a:rPr lang="en-US" alt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压缩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 压缩可以减少传输的数据量，显著提升页面加载速度。通过配置 Webpack，我们可以轻松为静态资源开启 Gzip 压缩。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368935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效果：Gzip 压缩通常能够节省 60%-80% 的文件大小。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" y="1953895"/>
            <a:ext cx="392430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CDN 加速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CDN（内容分发网络）可以通过将静态资源分发到多个服务器上，用户可以从最近的服务器获取资源，提升加载速度并减少服务器压力。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1799590"/>
            <a:ext cx="7715250" cy="92710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上传资源到 CDN：例如将 Vue 和 Lodash 上传到 CDN。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、修改 Webpack 配置，使用 CDN：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30" y="2726690"/>
            <a:ext cx="2962275" cy="695325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826135" y="3477260"/>
            <a:ext cx="7715250" cy="452755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、在 index.html 中引入 CDN 链接。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13614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浏览器缓存能够让用户在二次访问时从缓存中获取资源，而不是重新下载所有文件。我们可以通过合理设置 Cache-Control 头和 Webpack 的缓存配置来管理缓存策略。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213610"/>
            <a:ext cx="4924425" cy="1419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3679190"/>
            <a:ext cx="32575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推荐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性能分析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通过Webpack 使用 webpack-bundle-analyzer、Vite 使用 vite-plugin-visualizer，可以全面分析和监控 Webpack 和 Vite 项目的性能，从而进行针对性的优化，提高项目的运行效率和用户体验。</a:t>
            </a:r>
            <a:endParaRPr lang="en-US" sz="1680" dirty="0"/>
          </a:p>
        </p:txBody>
      </p:sp>
      <p:sp>
        <p:nvSpPr>
          <p:cNvPr id="6" name="Text 1"/>
          <p:cNvSpPr/>
          <p:nvPr/>
        </p:nvSpPr>
        <p:spPr>
          <a:xfrm>
            <a:off x="895350" y="269652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集成性能监控工具，如Lighthouse、WebPageTest等，进行性能分析。通过性能监控工具，分析和监控页面性能，发现性能瓶颈并进行优化，提高页面性能。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问题：</a:t>
            </a:r>
            <a:r>
              <a:rPr 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10" dirty="0"/>
          </a:p>
        </p:txBody>
      </p:sp>
      <p:sp>
        <p:nvSpPr>
          <p:cNvPr id="6" name="Text 1"/>
          <p:cNvSpPr/>
          <p:nvPr/>
        </p:nvSpPr>
        <p:spPr>
          <a:xfrm>
            <a:off x="895350" y="8518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解决方案：对打包后的文件进行检查，识别并警告超过大小限制的文件，确保在发布前进行优化。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7" name="Text 1"/>
          <p:cNvSpPr/>
          <p:nvPr/>
        </p:nvSpPr>
        <p:spPr>
          <a:xfrm>
            <a:off x="895350" y="16900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检查静态资源文件的体积：确保文件大小在预期范围内。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 gzip 压缩文件：进一步减少文件体积。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警告超限文件：识别并警告那些超过预期大小的文件。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生成日志和上传数据：记录所有静态资源文件的信息，并上传到服务器进行性能监控。</a:t>
            </a:r>
            <a:endParaRPr lang="en-US" sz="168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构建工具优化 - 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168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消除无用代码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减少代码体积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版本或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vite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中，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生产环境下自动启用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6" name="Text 1"/>
          <p:cNvSpPr/>
          <p:nvPr/>
        </p:nvSpPr>
        <p:spPr>
          <a:xfrm>
            <a:off x="1126490" y="23758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2 及以上版本：支持 Treeshaking，但必须使用 ES6 模块。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4 和 Webpack 5：进一步增强了 Treeshaking 的能力，特别是对 Scope Hoisting 和复杂模块的处理更加优化。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Vite：基于 Rollup 的高效构建工具，天然支持 Treeshaking，且无需复杂配置。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Babel在将ES6代码转换成ES5代码时，通常需要一些由ES5编写的辅助函数来完成新语法的实现，babel-plugin-transform-runtime会将相关辅助函数进行替换成导入语句，从而减小babel编译出来的代码的文件大小。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35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 babel-plugin-import、lodash-webpack-plugin、vite-plugin-style-import、vite-plugin-importer 等工具，可以实现对 Lodash 等库的按需引入，从而减少打包体积，提高页面加载速度。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本地化文件包含特定语言和地区的数据，许多库如Moment.js、date-fns在发布时都会包含这些文件以支持国际化。然而，在很多情况下，这些文件并不是必需的，特别是当你只需要支持一种语言时。通过使用 IgnorePlugin 等工具，你可以显著减少打包体积，提高应用性能。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Webpack还会优化块的大小和数量，通过splitChunks配置，可以将共享的依赖打包成一个块，减少网络请求数量。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Vite的打包优化主要依赖Rollup的配置，通过manualChunks可以手动控制块的划分，提高加载效率。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entry: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entry1: './src/entry1.js',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entry2: './src/entry2.js'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output: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filename: '[name].js'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比如路由可使用import将每一个视图所依赖的模块进行分包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 是 Webpack 用于优化代码拆分的选项。它允许开发者将共享模块和第三方依赖拆分成单独的 chunk，从而提高应用的性能和加载速度。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大型单页应用（SPA）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多页应用（MPA）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频繁更新的应用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common: {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'chunk-common', // 指定拆分出来的 chunk 的名称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 // 对所有模块进行拆分，包括同步和异步模块。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minChunks: 5, // 至少被引用 5 次的模块才会被拆分到这个 chunk 中。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 // 较低的优先级，表示只有其他高优先级的规则不匹配时，才会应用这个规则。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 // 如果当前 chunk 包含的模块已经在一个现有的 chunk 中存在，那么将重用这个现有的 chunk，而不是创建一个新的。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 // 保留强制执行，确保这些公共模块和第三方库被拆分。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适用于需要将常用模块（引用次数较多）拆分成一个独立的 chunk，方便浏览器缓存和减少重复加载的场景。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'chunk-vendors',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自我介绍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曾参与并主导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口袋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多个模块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的开发和优化，如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掌上保、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典通、客户中心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等。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在Vue.js项目中，有丰富的组件化开发和状态管理经验，善于将复杂的业务逻辑模块化、组件化，提高项目的可维护性和扩展性。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拥有丰富的前端性能优化经验，通过代码分割、懒加载、Tree Shaking等技术大幅提升页面加载速度和交互体验。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  name: 'chunk-vendors',  test: /[\/]node_modules[\\/]/,  chunks: 'all',  priority: 2,  reuseExistingChunk: true,  enforce: true}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适用于将第三方库拆分到一个独立的 chunk 中，尤其是 node_modules 目录下的所有依赖。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特定模块的重要性：某些模块由于在应用中非常关键，必须确保它们被单独拆分并优先加载，这种情况下可以使用 enforce: true。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lodash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共享程度：当一个模块被多个页面或模块共享，并且需要高复用性，使用 enforce: true 可以确保它被拆分出来，提高缓存效率。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moment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大小和复杂性：对于非常大的库或模块，单独拆分可以避免影响其他模块的加载速度，使用 enforce: true 可以确保这些大的模块被拆分成独立的 chunk。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echarts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避免重复打包：在一些情况下，某些模块可能由于配置不当被重复打包到多个 chunk 中，这时使用 enforce: true 可以确保模块只被打包到一个特定的 chunk 中。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 确保所有来自 node_modules 的模块被拆分到 chunk-vendors 中，避免这些模块被重复打包到多个 chunk 中。</a:t>
            </a:r>
            <a:endParaRPr lang="en-US" sz="112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betterScroll: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'better-scroll',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/[/]node_modules[\/]better-scroll[\/]/,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14, // 为常用库设置更高优先级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quill: {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'quill',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/[/]node_modules[\/]quill[\/]/,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'async', // 仅对异步模块进行拆分。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12, // 为较少使用的库设置较低优先级，避免模块被错误地分配。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在项目中只在特定情况下（如富文本编辑器）才会异步加载的场景，可以减少初始加载的体积。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Chunk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通常选择文件粒度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CSS可通过MiniCSSExtractPlugin设置哈希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new MiniCssExtractPlugin({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filename: "[name][contenthash:8].css"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图片可通过file-loader设置哈希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loader: 'file-loader',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options: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name: "images/[name][hash:8].[ext]"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- webpack默认只能加载js和json资源，其他资源需要通过Loader转换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babel-loader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css-loader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file-loader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如果不重视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，可能导致的问题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用户流失率高：慢速加载页面会导致用户耐心消失，用户流失率增加。例如，Google发现，当页面加载时间从1秒增加到3秒，跳出率增加32%​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页面响应慢影响业务转化：用户在页面上的停留时间缩短，点击率和转化率降低，直接影响业务收入。Mobify的报告显示，每100毫秒的加载速度提升，带来了1.55%的转化率提升</a:t>
            </a:r>
            <a:endParaRPr lang="en-US" sz="168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v-if 和 v-show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v-if：在需要时才渲染组件，适用于频繁切换显示/隐藏的场景。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v-show：通过 CSS 控制显示/隐藏，但组件仍然在 DOM 中。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key 强制重新渲染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当组件需要在某些条件变化时强制重新渲染，可以使用 key 属性。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对于频繁切换的路由组件，可以使用 keep-alive 标签缓存组件状态，避免重复渲染。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使用计算属性替代方法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计算属性具有缓存特性，可以避免不必要的重复计算。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性能开销大：需要递归地遍历整个对象或数组的所有嵌套属性，以检测变化。特别是当对象结构复杂或数组长度很长时。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仅侦听对象或数组的顶层属性变化，避免递归遍历。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不必要的触发：改变对象的某个深层嵌套属性时，仍会触发整个对象的监听器，即使只有某个深层属性发生了变化。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将复杂对象拆分为多个简单对象或数组，分别侦听不同的部分。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代码复杂度增加：处理多个嵌套属性的变化，可能需要在侦听函数中添加大量逻辑来区分不同属性的变化。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直接监听对象的特定路径，避免监听整个对象。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{{ item.name }}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handleClick(event)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const item = event.target.closest('li');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if (item)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// Handle item click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Vue组件销毁时，会自动清理它与其它实例的连接，解绑它的全部指令及事件监听器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但是仅限于组件本身的事件。如果在js内使用addEventListene等方式是不会自动销毁的，我们需要在组件销毁时手动移除这些事件的监听，以免造成内存泄露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35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对不需要更新的静态内容使用 v-once 指令，只渲染一次。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将大型组件拆分为更小的子组件，提高可维护性和性能。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长列表：当页面中需要渲染的列表项非常多时（例如，数百甚至数千条数据），直接渲染所有项会导致性能问题。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无限滚动：实现无限滚动加载时，需要动态地加载和卸载列表项，以减少页面上的 DOM 元素数量。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数据密集型应用：如数据表格、大型日志查看器、社交媒体动态流等，这些应用通常需要显示大量数据。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仅渲染可见项：通过动态更新 visibleItems，确保只渲染当前视口内的列表项，减少浏览器的渲染负担。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流畅滚动：由于只渲染了少量的 DOM 元素，滚动操作更加流畅，提升用户体验。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高效资源利用：避免了加载和维护大量不可见的 DOM 元素，降低内存使用，提高性能。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使用 Vue 虚拟列表库，如 vue-virtual-scroller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visibleItems：当前可见的列表项。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itemHeight：每个列表项的高度（50px）。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bufferSize：缓冲区大小，用于在视口外额外加载的列表项数量。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mounted 生命周期钩子中调用 updateVisibleItems 方法，初始渲染可见的列表项。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onScroll 方法：在滚动事件触发时调用 updateVisibleItems 方法。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一、重要性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168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updateVisibleItems 方法：计算当前滚动位置 scrollTop，根据视口高度计算需要显示的列表项范围，并更新 visibleItems。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visibleCount：根据容器高度和单个项的高度计算出可见的项数。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start 和 end：根据 scrollTop 和 bufferSize 计算出可见区域的起始和结束索引，并从 items 中提取对应的项更新 visibleItems。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降级处理：对于不支持 loading="lazy" 的浏览器，可以使用 JavaScript 实现懒加载功能。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详细的浏览器支持情况可以参考 Can I use。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SEO 影响：对于 SEO 关键的图片，如首屏图片，尽量不要使用懒加载，以避免影响爬虫抓取。</a:t>
            </a:r>
            <a:endParaRPr lang="en-US" sz="1680" dirty="0"/>
          </a:p>
        </p:txBody>
      </p:sp>
      <p:pic>
        <p:nvPicPr>
          <p:cNvPr id="4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8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('loading' in HTMLImageElement.prototype)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("IntersectionObserver" in window)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((lazyImage.getBoundingClientRect().top &lt;= window.innerHeight &amp;&amp; lazyImage.getBoundingClientRect().bottom &gt;= 0) &amp;&amp; getComputedStyle(lazyImage).display !== "none")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对于较大的Vue组件，通过异步组件加载可以减少初始打包体积，提升页面加载速度和性能。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Webpack和Vite的共同点：两者都是通过动态导入实现异步组件加载，利用现代浏览器对ES模块的支持，将需要按需加载的模块单独打包成独立的块（chunk），在需要时进行异步请求。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动态导入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260" b="1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webpackChunkName: "chunkName" </a:t>
            </a: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'./path/to/module').then(module =&gt;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// 使用模块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webpackChunkName 的作用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告诉 Webpack 在代码拆分和懒加载时如何命名生成的 chunk 文件。默认情况下，Webpack 会为这些 chunk 分配一个随机的、增量的数字作为文件名。这虽然可以正常工作，但不利于调试和维护。通过 webpackChunkName，开发者可以自定义 chunk 文件名，使其更具描述性和可读性。</a:t>
            </a:r>
            <a:endParaRPr lang="en-US" sz="126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3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4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5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6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7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8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9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1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2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3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4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5.xml><?xml version="1.0" encoding="utf-8"?>
<p:tagLst xmlns:p="http://schemas.openxmlformats.org/presentationml/2006/main">
  <p:tag name="commondata" val="eyJoZGlkIjoiY2Y3MTVmNjY5NGMwYjk3MzZhYTdkYmI0M2QzMTM0NmE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12318</Words>
  <Application>WPS 演示</Application>
  <PresentationFormat>On-screen Show (16:9)</PresentationFormat>
  <Paragraphs>661</Paragraphs>
  <Slides>100</Slides>
  <Notes>161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23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OPPOSans B</vt:lpstr>
      <vt:lpstr>OPPOSans B</vt:lpstr>
      <vt:lpstr>OPPOSans B</vt:lpstr>
      <vt:lpstr>华文中宋</vt:lpstr>
      <vt:lpstr>Arial</vt:lpstr>
      <vt:lpstr>Arial</vt:lpstr>
      <vt:lpstr>思源黑体 CN Normal</vt:lpstr>
      <vt:lpstr>思源黑体 CN Normal</vt:lpstr>
      <vt:lpstr>思源黑体 CN Normal</vt:lpstr>
      <vt:lpstr>MingLiU-ExtB</vt:lpstr>
      <vt:lpstr>黑体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Vue项目最佳实践</dc:title>
  <dc:creator>MindShow.fun</dc:creator>
  <dc:subject>SUBTITLE HERE</dc:subject>
  <cp:lastModifiedBy>跳跃的灵魂.｡oOＯ〇</cp:lastModifiedBy>
  <cp:revision>40</cp:revision>
  <dcterms:created xsi:type="dcterms:W3CDTF">2024-08-19T16:22:00Z</dcterms:created>
  <dcterms:modified xsi:type="dcterms:W3CDTF">2024-08-21T10:04:10Z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65FEDE690B2E4AE5909CBE24543F22DF_12</vt:lpwstr>
  </property>
  <property fmtid="{D5CDD505-2E9C-101B-9397-08002B2CF9AE}" pid="3" name="KSOProductBuildVer">
    <vt:lpwstr>2052-12.1.0.16929</vt:lpwstr>
  </property>
</Properties>
</file>