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615" r:id="rId41"/>
    <p:sldId id="616" r:id="rId42"/>
    <p:sldId id="619" r:id="rId43"/>
    <p:sldId id="620" r:id="rId44"/>
    <p:sldId id="617" r:id="rId45"/>
    <p:sldId id="618" r:id="rId46"/>
    <p:sldId id="342" r:id="rId47"/>
    <p:sldId id="344" r:id="rId48"/>
    <p:sldId id="358" r:id="rId49"/>
    <p:sldId id="361" r:id="rId50"/>
    <p:sldId id="362" r:id="rId51"/>
    <p:sldId id="364" r:id="rId52"/>
    <p:sldId id="365" r:id="rId53"/>
    <p:sldId id="366" r:id="rId54"/>
    <p:sldId id="680" r:id="rId55"/>
    <p:sldId id="681" r:id="rId56"/>
    <p:sldId id="371" r:id="rId57"/>
    <p:sldId id="682" r:id="rId58"/>
    <p:sldId id="683" r:id="rId59"/>
    <p:sldId id="684" r:id="rId60"/>
    <p:sldId id="685" r:id="rId61"/>
    <p:sldId id="376" r:id="rId62"/>
    <p:sldId id="385" r:id="rId63"/>
    <p:sldId id="686" r:id="rId64"/>
    <p:sldId id="391" r:id="rId65"/>
    <p:sldId id="397" r:id="rId66"/>
    <p:sldId id="398" r:id="rId67"/>
    <p:sldId id="399" r:id="rId68"/>
    <p:sldId id="400" r:id="rId69"/>
    <p:sldId id="406" r:id="rId70"/>
    <p:sldId id="407" r:id="rId71"/>
    <p:sldId id="687" r:id="rId72"/>
    <p:sldId id="688" r:id="rId73"/>
    <p:sldId id="414" r:id="rId74"/>
    <p:sldId id="415" r:id="rId75"/>
  </p:sldIdLst>
  <p:sldSz cx="9144000" cy="5143500"/>
  <p:notesSz cx="5143500" cy="9144000"/>
  <p:custDataLst>
    <p:tags r:id="rId8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55.xml"/><Relationship Id="rId8" Type="http://schemas.openxmlformats.org/officeDocument/2006/relationships/slide" Target="slides/slide5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3T17:05:31.434" idx="1">
    <p:pos x="5492" y="19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3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jpe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0" Type="http://schemas.openxmlformats.org/officeDocument/2006/relationships/notesSlide" Target="../notesSlides/notesSlide61.xml"/><Relationship Id="rId1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预加载技术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95026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Preload</a:t>
            </a:r>
            <a:endParaRPr lang="en-US" sz="1260"/>
          </a:p>
        </p:txBody>
      </p:sp>
      <p:sp>
        <p:nvSpPr>
          <p:cNvPr id="16" name="Text 1"/>
          <p:cNvSpPr/>
          <p:nvPr/>
        </p:nvSpPr>
        <p:spPr>
          <a:xfrm>
            <a:off x="5675938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Prefetch</a:t>
            </a:r>
            <a:endParaRPr lang="en-US" sz="1260"/>
          </a:p>
        </p:txBody>
      </p:sp>
      <p:sp>
        <p:nvSpPr>
          <p:cNvPr id="17" name="Text 2"/>
          <p:cNvSpPr/>
          <p:nvPr/>
        </p:nvSpPr>
        <p:spPr>
          <a:xfrm>
            <a:off x="5664373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允许浏览器在空闲时间提前获取将来可能需要的资源。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7390047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允许浏览器提前渲染用户可能访问的下一个页面。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487352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允许浏览器提前解析域名，以便在需要时更快地建立连接。</a:t>
            </a:r>
            <a:endParaRPr lang="en-US" sz="1080"/>
          </a:p>
        </p:txBody>
      </p:sp>
      <p:sp>
        <p:nvSpPr>
          <p:cNvPr id="20" name="Text 5"/>
          <p:cNvSpPr/>
          <p:nvPr/>
        </p:nvSpPr>
        <p:spPr>
          <a:xfrm>
            <a:off x="498917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DNS Prefetch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7401611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Prerender</a:t>
            </a:r>
            <a:endParaRPr lang="en-US" sz="1260"/>
          </a:p>
        </p:txBody>
      </p:sp>
      <p:sp>
        <p:nvSpPr>
          <p:cNvPr id="22" name="Text 7"/>
          <p:cNvSpPr/>
          <p:nvPr/>
        </p:nvSpPr>
        <p:spPr>
          <a:xfrm>
            <a:off x="3938700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允许浏览器在页面加载时提前获取高优先级资源。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223530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Preconnect</a:t>
            </a:r>
            <a:endParaRPr lang="en-US" sz="1260"/>
          </a:p>
        </p:txBody>
      </p:sp>
      <p:sp>
        <p:nvSpPr>
          <p:cNvPr id="24" name="Text 9"/>
          <p:cNvSpPr/>
          <p:nvPr/>
        </p:nvSpPr>
        <p:spPr>
          <a:xfrm>
            <a:off x="2213026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允许浏览器在实际请求资源之前提前建立与指定域名的连接。</a:t>
            </a:r>
            <a:endParaRPr lang="en-US" sz="10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7" grpId="1" bldLvl="0" animBg="1" advAuto="0"/>
      <p:bldP spid="13" grpId="2" bldLvl="0" animBg="1" advAuto="0"/>
      <p:bldP spid="14" grpId="3" bldLvl="0" animBg="1" advAuto="0"/>
      <p:bldP spid="8" grpId="4" bldLvl="0" animBg="1" advAuto="0"/>
      <p:bldP spid="20" grpId="5" animBg="1" advAuto="0"/>
      <p:bldP spid="19" grpId="6" animBg="1" advAuto="0"/>
      <p:bldP spid="10" grpId="7" bldLvl="0" animBg="1" advAuto="0"/>
      <p:bldP spid="23" grpId="8" animBg="1" advAuto="0"/>
      <p:bldP spid="24" grpId="9" animBg="1" advAuto="0"/>
      <p:bldP spid="9" grpId="10" bldLvl="0" animBg="1" advAuto="0"/>
      <p:bldP spid="15" grpId="11" animBg="1" advAuto="0"/>
      <p:bldP spid="22" grpId="12" animBg="1" advAuto="0"/>
      <p:bldP spid="11" grpId="13" bldLvl="0" animBg="1" advAuto="0"/>
      <p:bldP spid="16" grpId="14" animBg="1" advAuto="0"/>
      <p:bldP spid="17" grpId="15" animBg="1" advAuto="0"/>
      <p:bldP spid="12" grpId="16" bldLvl="0" animBg="1" advAuto="0"/>
      <p:bldP spid="21" grpId="17" animBg="1" advAuto="0"/>
      <p:bldP spid="18" grpId="18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代码压缩通过去除空白字符、注释以及重命名变量等方式来减少代码体积。Vite 默认会自动压缩 JavaScript 代码，默认通过 PostCSS 压缩 CSS 文件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Webpack启用代码压缩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配置如下：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0590"/>
            <a:ext cx="46577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3837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Vue 项目中，通过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image-webpack-loader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imagemin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，可以有效减少图片和 SVG 文件的体积，从而提升页面的加载性能。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844675"/>
            <a:ext cx="6858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 压缩可以减少传输的数据量，显著提升页面加载速度。通过配置 Webpack，我们可以轻松为静态资源开启 Gzip 压缩。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效果：Gzip 压缩通常能够节省 60%-80% 的文件大小。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53895"/>
            <a:ext cx="39243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CDN 加速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CDN（内容分发网络）可以通过将静态资源分发到多个服务器上，用户可以从最近的服务器获取资源，提升加载速度并减少服务器压力。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1799590"/>
            <a:ext cx="7715250" cy="92710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上传资源到 CDN：例如将 Vue 和 Lodash 上传到 CDN。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、修改 Webpack 配置，使用 CDN：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726690"/>
            <a:ext cx="2962275" cy="69532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6135" y="3477260"/>
            <a:ext cx="7715250" cy="45275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、在 index.html 中引入 CDN 链接。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3614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浏览器缓存能够让用户在二次访问时从缓存中获取资源，而不是重新下载所有文件。我们可以通过合理设置 Cache-Control 头和 Webpack 的缓存配置来管理缓存策略。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13610"/>
            <a:ext cx="49244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679190"/>
            <a:ext cx="32575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endParaRPr 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895350" y="269652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</a:t>
            </a: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6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解决方案：对打包后的文件进行检查，识别并警告超过大小限制的文件，确保在发布前进行优化。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895350" y="16900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版本或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vite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生产环境下自动启用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26490" y="2375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2 及以上版本：支持 Treeshaking，但必须使用 ES6 模块。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 和 Webpack 5：进一步增强了 Treeshaking 的能力，特别是对 Scope Hoisting 和复杂模块的处理更加优化。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Vite：基于 Rollup 的高效构建工具，天然支持 Treeshaking，且无需复杂配置。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3467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/>
              <a:t>常见方式</a:t>
            </a:r>
            <a:endParaRPr lang="zh-CN" alt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1344295" y="2341880"/>
            <a:ext cx="7715250" cy="174815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SPA应用根据import()动态引入分包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splitChunks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manualChunks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多入口页面：根据 Entry 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对于多页面应用（MPA），可以通过 Webpack 的 entry 配置为每个页面设置不同的入口文件，每个入口文件都会打包成一个独立的 bundle。这样能够让不同页面只加载它们需要的代码，减少不必要的资源加载。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效果：代码分割避免了所有页面都加载全部的代码，不同页面只加载各自的 JavaScript 资源。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64715"/>
            <a:ext cx="47529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SPA 应用：import() 动态引入分包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在单页面应用（SPA）中，代码分割通常使用动态导入（import()）的方式，将模块按需加载。这在 Vue 项目中可以通过路由懒加载来实现。Vue Router 支持动态导入模块，按需加载页面所需的代码。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效果：在用户访问某个路由时才加载对应的模块，而不是一次性加载所有页面的代码。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260600"/>
            <a:ext cx="5848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配置 splitChunks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中用于代码分割的优化配置，可以将第三方库、共享模块等打包成独立的 chunk 文件，避免重复加载并提高缓存利用率。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规则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公共模块通常是项目中多个入口点都会使用的模块。通过将这些模块单独打包，可以避免重复加载。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66675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如果项目模块数量多、依赖复杂，并且希望更精确地控制哪些模块应当被拆分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361690"/>
            <a:ext cx="5514975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1783080"/>
            <a:ext cx="2581275" cy="1228725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6675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如果项目模块化不强，且公共模块的引用不多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第三方库（如 lodash、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等）通常体积较大，且在多个页面或模块中复用，将这些库单独打包可以提升缓存利用率。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如果项目依赖大量第三方库，且代码模块化程度高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如果第三方库较少，或者项目相对简单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99590"/>
            <a:ext cx="2428875" cy="102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5355"/>
            <a:ext cx="248602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对于项目中使用频率较高且希望单独加载的库（如某个自定义工具库或 UI 框架），可以通过独立的规则进行拆分，保证其不会与其他模块打包在一起。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如果库被频繁使用，且不需要强制拆分但希望能够高效重用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如果库对项目至关重要且需要强制拆分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65" y="3182620"/>
            <a:ext cx="8052435" cy="13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83715"/>
            <a:ext cx="342900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9165"/>
            <a:ext cx="36004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对于只需要异步加载的模块，按需分割可以避免在初次加载时包含不必要的代码。此策略适用于单页应用（SPA）中，通过路由或动态 import() 引入的模块。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仅在特定场景下异步加载，且希望对其进行精确控制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如果项目中涉及大量异步模块，且希望通过全局配置来控制异步加载行为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238500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921510"/>
            <a:ext cx="3752850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60115"/>
            <a:ext cx="38385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6" name="文本框 5"/>
          <p:cNvSpPr txBox="1"/>
          <p:nvPr/>
        </p:nvSpPr>
        <p:spPr>
          <a:xfrm>
            <a:off x="305435" y="1152525"/>
            <a:ext cx="8396605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某些模块由于在应用中非常关键，必须确保它们被单独拆分并优先加载，这种情况下可以使用 enforce: true。</a:t>
            </a:r>
            <a:endParaRPr lang="en-US" sz="168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当一个模块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altLang="zh-CN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lodash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被多个页面或模块共享。</a:t>
            </a:r>
            <a:endParaRPr lang="en-US" sz="168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对于非常大的库或模块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moment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，单独拆分可以避免影响其他模块的加载速度。</a:t>
            </a: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避免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echarts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可能由于配置不当被重复打包到多个 chunk 中。</a:t>
            </a:r>
            <a:endParaRPr lang="en-US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9583" y="1511253"/>
            <a:ext cx="8124834" cy="212174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3302" y="1440185"/>
            <a:ext cx="187077" cy="18703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180" y="1440185"/>
            <a:ext cx="187077" cy="18703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4256" y="1440185"/>
            <a:ext cx="187077" cy="187037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33525" y="3522079"/>
            <a:ext cx="186705" cy="18703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32883" y="3522079"/>
            <a:ext cx="187672" cy="18703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84628" y="3522079"/>
            <a:ext cx="186705" cy="187037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03885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优化计算属性和方法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5850100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将大型组件拆分为更小的子组件。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9532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避免不必要的重新渲染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00612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缓存组件状态，避免重复渲染。</a:t>
            </a:r>
            <a:endParaRPr lang="en-US" sz="1080"/>
          </a:p>
        </p:txBody>
      </p:sp>
      <p:sp>
        <p:nvSpPr>
          <p:cNvPr id="15" name="Text 4"/>
          <p:cNvSpPr/>
          <p:nvPr/>
        </p:nvSpPr>
        <p:spPr>
          <a:xfrm>
            <a:off x="3204964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使用计算属性替代方法，避免深度侦听。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3204964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使用event delegation技术和手动移除事件监听。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849020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使用v-once指令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5849020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分离大型组件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3203885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优化事件监听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600612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使用v-if、v-show和key属性优化组件渲染。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99532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使用keep-alive缓存组件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5850100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对静态内容使用v-once指令，只渲染一次。</a:t>
            </a:r>
            <a:endParaRPr lang="en-US" sz="1080"/>
          </a:p>
        </p:txBody>
      </p:sp>
      <p:pic>
        <p:nvPicPr>
          <p:cNvPr id="24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dvAuto="0"/>
      <p:bldP spid="5" grpId="1" bldLvl="0" animBg="1" advAuto="0"/>
      <p:bldP spid="13" grpId="2" animBg="1" advAuto="0"/>
      <p:bldP spid="20" grpId="3" animBg="1" advAuto="0"/>
      <p:bldP spid="8" grpId="4" bldLvl="0" animBg="1" advAuto="0"/>
      <p:bldP spid="21" grpId="5" animBg="1" advAuto="0"/>
      <p:bldP spid="14" grpId="6" animBg="1" advAuto="0"/>
      <p:bldP spid="6" grpId="7" bldLvl="0" animBg="1" advAuto="0"/>
      <p:bldP spid="11" grpId="8" animBg="1" advAuto="0"/>
      <p:bldP spid="15" grpId="9" animBg="1" advAuto="0"/>
      <p:bldP spid="9" grpId="10" bldLvl="0" animBg="1" advAuto="0"/>
      <p:bldP spid="19" grpId="11" animBg="1" advAuto="0"/>
      <p:bldP spid="16" grpId="12" animBg="1" advAuto="0"/>
      <p:bldP spid="7" grpId="13" bldLvl="0" animBg="1" advAuto="0"/>
      <p:bldP spid="17" grpId="14" animBg="1" advAuto="0"/>
      <p:bldP spid="22" grpId="15" animBg="1" advAuto="0"/>
      <p:bldP spid="10" grpId="16" bldLvl="0" animBg="1" advAuto="0"/>
      <p:bldP spid="18" grpId="17" animBg="1" advAuto="0"/>
      <p:bldP spid="12" grpId="18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深度侦听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0709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        </a:t>
            </a:r>
            <a:r>
              <a:rPr lang="zh-CN" altLang="en-US" sz="1680" dirty="0"/>
              <a:t>关键</a:t>
            </a:r>
            <a:r>
              <a:rPr lang="zh-CN" altLang="en-US" sz="1680" dirty="0"/>
              <a:t>步骤：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a</a:t>
            </a:r>
            <a:r>
              <a:rPr lang="zh-CN" altLang="en-US" sz="1680" dirty="0"/>
              <a:t>、根据容器和元素高度，动态计算可见元素数量；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b</a:t>
            </a:r>
            <a:r>
              <a:rPr lang="zh-CN" altLang="en-US" sz="1680" dirty="0"/>
              <a:t>、根据滚动事件，动态渲染当前可视区域的元素；</a:t>
            </a:r>
            <a:endParaRPr lang="zh-CN" alt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219450"/>
            <a:ext cx="43434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3219450"/>
            <a:ext cx="38766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1. 使用 HTML 原生的 loading="lazy" 属性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2. 降级处理：使用 JavaScript 实现懒加载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HTML 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原生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loading=lazy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属性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通过简单的 HTML 属性实现图片和 iframe 的懒加载，现代浏览器直接支持该属性。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929640" y="25717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效果：浏览器会在元素即将进入视口时再加载这些资源，减少了页面初始加载的体积。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03095"/>
            <a:ext cx="50387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降级处理：使用 JavaScript 实现懒加载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7202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检查浏览器是否支持 loading 属性，如果支持则直接使用该属性进行懒加载。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如果不支持，则使用 IntersectionObserver 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IntersectionObserver 的浏览器，使用 scroll、resize 和 orientationchange 事件来手动检测资源进入视口并加载。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812415"/>
            <a:ext cx="2560320" cy="71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2760980"/>
            <a:ext cx="2795905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65" y="2760980"/>
            <a:ext cx="2606675" cy="16173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 webpackChunkName: "chunkName" / './path/to/module').then(module =&gt; {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9485</Words>
  <Application>WPS 文字</Application>
  <PresentationFormat>On-screen Show (16:9)</PresentationFormat>
  <Paragraphs>585</Paragraphs>
  <Slides>72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9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OPPOSans B</vt:lpstr>
      <vt:lpstr>OPPOSans B</vt:lpstr>
      <vt:lpstr>OPPOSans B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汉仪中黑KW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48</cp:revision>
  <dcterms:created xsi:type="dcterms:W3CDTF">2024-08-27T15:31:05Z</dcterms:created>
  <dcterms:modified xsi:type="dcterms:W3CDTF">2024-08-27T15:31:05Z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2052-6.5.2.8766</vt:lpwstr>
  </property>
</Properties>
</file>