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media/image14.svg" ContentType="image/svg+xml"/>
  <Override PartName="/ppt/media/image16.svg" ContentType="image/svg+xml"/>
  <Override PartName="/ppt/media/image19.svg" ContentType="image/svg+xml"/>
  <Override PartName="/ppt/media/image21.svg" ContentType="image/svg+xml"/>
  <Override PartName="/ppt/media/image25.svg" ContentType="image/svg+xml"/>
  <Override PartName="/ppt/media/image27.svg" ContentType="image/svg+xml"/>
  <Override PartName="/ppt/media/image7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80" r:id="rId19"/>
    <p:sldId id="275" r:id="rId20"/>
    <p:sldId id="282" r:id="rId21"/>
    <p:sldId id="284" r:id="rId22"/>
    <p:sldId id="293" r:id="rId23"/>
    <p:sldId id="295" r:id="rId24"/>
    <p:sldId id="417" r:id="rId25"/>
    <p:sldId id="302" r:id="rId26"/>
    <p:sldId id="420" r:id="rId27"/>
    <p:sldId id="419" r:id="rId28"/>
    <p:sldId id="303" r:id="rId29"/>
    <p:sldId id="304" r:id="rId30"/>
    <p:sldId id="305" r:id="rId31"/>
    <p:sldId id="306" r:id="rId32"/>
    <p:sldId id="312" r:id="rId33"/>
    <p:sldId id="318" r:id="rId34"/>
    <p:sldId id="321" r:id="rId35"/>
    <p:sldId id="323" r:id="rId36"/>
    <p:sldId id="537" r:id="rId37"/>
    <p:sldId id="339" r:id="rId38"/>
    <p:sldId id="340" r:id="rId39"/>
    <p:sldId id="341" r:id="rId40"/>
    <p:sldId id="615" r:id="rId41"/>
    <p:sldId id="616" r:id="rId42"/>
    <p:sldId id="619" r:id="rId43"/>
    <p:sldId id="620" r:id="rId44"/>
    <p:sldId id="617" r:id="rId45"/>
    <p:sldId id="618" r:id="rId46"/>
    <p:sldId id="342" r:id="rId47"/>
    <p:sldId id="344" r:id="rId48"/>
    <p:sldId id="358" r:id="rId49"/>
    <p:sldId id="361" r:id="rId50"/>
    <p:sldId id="362" r:id="rId51"/>
    <p:sldId id="364" r:id="rId52"/>
    <p:sldId id="365" r:id="rId53"/>
    <p:sldId id="366" r:id="rId54"/>
    <p:sldId id="680" r:id="rId55"/>
    <p:sldId id="681" r:id="rId56"/>
    <p:sldId id="371" r:id="rId57"/>
    <p:sldId id="682" r:id="rId58"/>
    <p:sldId id="683" r:id="rId59"/>
    <p:sldId id="684" r:id="rId60"/>
    <p:sldId id="685" r:id="rId61"/>
    <p:sldId id="376" r:id="rId62"/>
    <p:sldId id="385" r:id="rId63"/>
    <p:sldId id="686" r:id="rId64"/>
    <p:sldId id="391" r:id="rId65"/>
    <p:sldId id="397" r:id="rId66"/>
    <p:sldId id="398" r:id="rId67"/>
    <p:sldId id="399" r:id="rId68"/>
    <p:sldId id="400" r:id="rId69"/>
    <p:sldId id="406" r:id="rId70"/>
    <p:sldId id="407" r:id="rId71"/>
    <p:sldId id="687" r:id="rId72"/>
    <p:sldId id="688" r:id="rId73"/>
    <p:sldId id="414" r:id="rId74"/>
    <p:sldId id="415" r:id="rId75"/>
  </p:sldIdLst>
  <p:sldSz cx="9144000" cy="5143500"/>
  <p:notesSz cx="5143500" cy="9144000"/>
  <p:custDataLst>
    <p:tags r:id="rId80"/>
  </p:custData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0" Type="http://schemas.openxmlformats.org/officeDocument/2006/relationships/tags" Target="tags/tag55.xml"/><Relationship Id="rId8" Type="http://schemas.openxmlformats.org/officeDocument/2006/relationships/slide" Target="slides/slide5.xml"/><Relationship Id="rId79" Type="http://schemas.openxmlformats.org/officeDocument/2006/relationships/commentAuthors" Target="commentAuthors.xml"/><Relationship Id="rId78" Type="http://schemas.openxmlformats.org/officeDocument/2006/relationships/tableStyles" Target="tableStyles.xml"/><Relationship Id="rId77" Type="http://schemas.openxmlformats.org/officeDocument/2006/relationships/viewProps" Target="viewProps.xml"/><Relationship Id="rId76" Type="http://schemas.openxmlformats.org/officeDocument/2006/relationships/presProps" Target="presProps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8-23T17:05:31.434" idx="1">
    <p:pos x="5492" y="199"/>
    <p:text/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ver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atalog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Session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End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7.svg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png"/><Relationship Id="rId8" Type="http://schemas.openxmlformats.org/officeDocument/2006/relationships/tags" Target="../tags/tag4.xml"/><Relationship Id="rId7" Type="http://schemas.openxmlformats.org/officeDocument/2006/relationships/image" Target="../media/image10.png"/><Relationship Id="rId6" Type="http://schemas.openxmlformats.org/officeDocument/2006/relationships/tags" Target="../tags/tag3.xml"/><Relationship Id="rId5" Type="http://schemas.openxmlformats.org/officeDocument/2006/relationships/image" Target="../media/image9.png"/><Relationship Id="rId4" Type="http://schemas.openxmlformats.org/officeDocument/2006/relationships/tags" Target="../tags/tag2.xml"/><Relationship Id="rId3" Type="http://schemas.openxmlformats.org/officeDocument/2006/relationships/image" Target="../media/image8.png"/><Relationship Id="rId2" Type="http://schemas.openxmlformats.org/officeDocument/2006/relationships/tags" Target="../tags/tag1.xml"/><Relationship Id="rId17" Type="http://schemas.openxmlformats.org/officeDocument/2006/relationships/notesSlide" Target="../notesSlides/notesSlide11.xml"/><Relationship Id="rId16" Type="http://schemas.openxmlformats.org/officeDocument/2006/relationships/slideLayout" Target="../slideLayouts/slideLayout5.xml"/><Relationship Id="rId15" Type="http://schemas.openxmlformats.org/officeDocument/2006/relationships/tags" Target="../tags/tag9.xml"/><Relationship Id="rId14" Type="http://schemas.openxmlformats.org/officeDocument/2006/relationships/tags" Target="../tags/tag8.xml"/><Relationship Id="rId13" Type="http://schemas.openxmlformats.org/officeDocument/2006/relationships/tags" Target="../tags/tag7.xml"/><Relationship Id="rId12" Type="http://schemas.openxmlformats.org/officeDocument/2006/relationships/tags" Target="../tags/tag6.xml"/><Relationship Id="rId11" Type="http://schemas.openxmlformats.org/officeDocument/2006/relationships/image" Target="../media/image12.png"/><Relationship Id="rId10" Type="http://schemas.openxmlformats.org/officeDocument/2006/relationships/tags" Target="../tags/tag5.xml"/><Relationship Id="rId1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jpe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17.jpeg"/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image" Target="../media/image5.jpe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7.xml"/><Relationship Id="rId7" Type="http://schemas.openxmlformats.org/officeDocument/2006/relationships/slideLayout" Target="../slideLayouts/slideLayout5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image" Target="../media/image5.jpeg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8.xml"/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23.jpeg"/><Relationship Id="rId4" Type="http://schemas.openxmlformats.org/officeDocument/2006/relationships/image" Target="../media/image22.png"/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tags" Target="../tags/tag13.xml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jpeg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image" Target="../media/image5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jpeg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5.jpe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4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30.png"/><Relationship Id="rId1" Type="http://schemas.openxmlformats.org/officeDocument/2006/relationships/image" Target="../media/image5.jpe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5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31.png"/><Relationship Id="rId1" Type="http://schemas.openxmlformats.org/officeDocument/2006/relationships/image" Target="../media/image5.jpeg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6.xml"/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image" Target="../media/image5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jpeg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image" Target="../media/image37.png"/><Relationship Id="rId8" Type="http://schemas.openxmlformats.org/officeDocument/2006/relationships/tags" Target="../tags/tag17.xml"/><Relationship Id="rId7" Type="http://schemas.openxmlformats.org/officeDocument/2006/relationships/image" Target="../media/image36.png"/><Relationship Id="rId6" Type="http://schemas.openxmlformats.org/officeDocument/2006/relationships/tags" Target="../tags/tag16.xml"/><Relationship Id="rId5" Type="http://schemas.openxmlformats.org/officeDocument/2006/relationships/image" Target="../media/image35.png"/><Relationship Id="rId4" Type="http://schemas.openxmlformats.org/officeDocument/2006/relationships/tags" Target="../tags/tag15.xml"/><Relationship Id="rId3" Type="http://schemas.openxmlformats.org/officeDocument/2006/relationships/image" Target="../media/image34.png"/><Relationship Id="rId25" Type="http://schemas.openxmlformats.org/officeDocument/2006/relationships/notesSlide" Target="../notesSlides/notesSlide28.xml"/><Relationship Id="rId24" Type="http://schemas.openxmlformats.org/officeDocument/2006/relationships/slideLayout" Target="../slideLayouts/slideLayout5.xml"/><Relationship Id="rId23" Type="http://schemas.openxmlformats.org/officeDocument/2006/relationships/tags" Target="../tags/tag29.xml"/><Relationship Id="rId22" Type="http://schemas.openxmlformats.org/officeDocument/2006/relationships/tags" Target="../tags/tag28.xml"/><Relationship Id="rId21" Type="http://schemas.openxmlformats.org/officeDocument/2006/relationships/tags" Target="../tags/tag27.xml"/><Relationship Id="rId20" Type="http://schemas.openxmlformats.org/officeDocument/2006/relationships/tags" Target="../tags/tag26.xml"/><Relationship Id="rId2" Type="http://schemas.openxmlformats.org/officeDocument/2006/relationships/tags" Target="../tags/tag14.xml"/><Relationship Id="rId19" Type="http://schemas.openxmlformats.org/officeDocument/2006/relationships/tags" Target="../tags/tag25.xml"/><Relationship Id="rId18" Type="http://schemas.openxmlformats.org/officeDocument/2006/relationships/tags" Target="../tags/tag24.xml"/><Relationship Id="rId17" Type="http://schemas.openxmlformats.org/officeDocument/2006/relationships/tags" Target="../tags/tag23.xml"/><Relationship Id="rId16" Type="http://schemas.openxmlformats.org/officeDocument/2006/relationships/tags" Target="../tags/tag22.xml"/><Relationship Id="rId15" Type="http://schemas.openxmlformats.org/officeDocument/2006/relationships/tags" Target="../tags/tag21.xml"/><Relationship Id="rId14" Type="http://schemas.openxmlformats.org/officeDocument/2006/relationships/tags" Target="../tags/tag20.xml"/><Relationship Id="rId13" Type="http://schemas.openxmlformats.org/officeDocument/2006/relationships/image" Target="../media/image39.png"/><Relationship Id="rId12" Type="http://schemas.openxmlformats.org/officeDocument/2006/relationships/tags" Target="../tags/tag19.xml"/><Relationship Id="rId11" Type="http://schemas.openxmlformats.org/officeDocument/2006/relationships/image" Target="../media/image38.png"/><Relationship Id="rId10" Type="http://schemas.openxmlformats.org/officeDocument/2006/relationships/tags" Target="../tags/tag18.xml"/><Relationship Id="rId1" Type="http://schemas.openxmlformats.org/officeDocument/2006/relationships/image" Target="../media/image5.jpeg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tags" Target="../tags/tag35.xml"/><Relationship Id="rId8" Type="http://schemas.openxmlformats.org/officeDocument/2006/relationships/tags" Target="../tags/tag34.xml"/><Relationship Id="rId7" Type="http://schemas.openxmlformats.org/officeDocument/2006/relationships/tags" Target="../tags/tag33.xml"/><Relationship Id="rId6" Type="http://schemas.openxmlformats.org/officeDocument/2006/relationships/tags" Target="../tags/tag32.xml"/><Relationship Id="rId5" Type="http://schemas.openxmlformats.org/officeDocument/2006/relationships/image" Target="../media/image41.png"/><Relationship Id="rId4" Type="http://schemas.openxmlformats.org/officeDocument/2006/relationships/tags" Target="../tags/tag31.xml"/><Relationship Id="rId3" Type="http://schemas.openxmlformats.org/officeDocument/2006/relationships/image" Target="../media/image40.png"/><Relationship Id="rId2" Type="http://schemas.openxmlformats.org/officeDocument/2006/relationships/tags" Target="../tags/tag30.xml"/><Relationship Id="rId17" Type="http://schemas.openxmlformats.org/officeDocument/2006/relationships/notesSlide" Target="../notesSlides/notesSlide29.xml"/><Relationship Id="rId16" Type="http://schemas.openxmlformats.org/officeDocument/2006/relationships/slideLayout" Target="../slideLayouts/slideLayout5.xml"/><Relationship Id="rId15" Type="http://schemas.openxmlformats.org/officeDocument/2006/relationships/tags" Target="../tags/tag41.xml"/><Relationship Id="rId14" Type="http://schemas.openxmlformats.org/officeDocument/2006/relationships/tags" Target="../tags/tag40.xml"/><Relationship Id="rId13" Type="http://schemas.openxmlformats.org/officeDocument/2006/relationships/tags" Target="../tags/tag39.xml"/><Relationship Id="rId12" Type="http://schemas.openxmlformats.org/officeDocument/2006/relationships/tags" Target="../tags/tag38.xml"/><Relationship Id="rId11" Type="http://schemas.openxmlformats.org/officeDocument/2006/relationships/tags" Target="../tags/tag37.xml"/><Relationship Id="rId10" Type="http://schemas.openxmlformats.org/officeDocument/2006/relationships/tags" Target="../tags/tag36.xml"/><Relationship Id="rId1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image" Target="../media/image43.png"/><Relationship Id="rId7" Type="http://schemas.openxmlformats.org/officeDocument/2006/relationships/image" Target="../media/image42.png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0" Type="http://schemas.openxmlformats.org/officeDocument/2006/relationships/notesSlide" Target="../notesSlides/notesSlide30.xml"/><Relationship Id="rId1" Type="http://schemas.openxmlformats.org/officeDocument/2006/relationships/image" Target="../media/image5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jpeg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image" Target="../media/image47.png"/><Relationship Id="rId8" Type="http://schemas.openxmlformats.org/officeDocument/2006/relationships/image" Target="../media/image46.png"/><Relationship Id="rId7" Type="http://schemas.openxmlformats.org/officeDocument/2006/relationships/image" Target="../media/image45.png"/><Relationship Id="rId6" Type="http://schemas.openxmlformats.org/officeDocument/2006/relationships/image" Target="../media/image44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1" Type="http://schemas.openxmlformats.org/officeDocument/2006/relationships/notesSlide" Target="../notesSlides/notesSlide33.xml"/><Relationship Id="rId10" Type="http://schemas.openxmlformats.org/officeDocument/2006/relationships/slideLayout" Target="../slideLayouts/slideLayout5.xml"/><Relationship Id="rId1" Type="http://schemas.openxmlformats.org/officeDocument/2006/relationships/image" Target="../media/image5.jpeg"/></Relationships>
</file>

<file path=ppt/slides/_rels/slide34.xml.rels><?xml version="1.0" encoding="UTF-8" standalone="yes"?>
<Relationships xmlns="http://schemas.openxmlformats.org/package/2006/relationships"><Relationship Id="rId9" Type="http://schemas.openxmlformats.org/officeDocument/2006/relationships/image" Target="../media/image37.png"/><Relationship Id="rId8" Type="http://schemas.openxmlformats.org/officeDocument/2006/relationships/tags" Target="../tags/tag45.xml"/><Relationship Id="rId7" Type="http://schemas.openxmlformats.org/officeDocument/2006/relationships/image" Target="../media/image36.png"/><Relationship Id="rId6" Type="http://schemas.openxmlformats.org/officeDocument/2006/relationships/tags" Target="../tags/tag44.xml"/><Relationship Id="rId5" Type="http://schemas.openxmlformats.org/officeDocument/2006/relationships/image" Target="../media/image35.png"/><Relationship Id="rId4" Type="http://schemas.openxmlformats.org/officeDocument/2006/relationships/tags" Target="../tags/tag43.xml"/><Relationship Id="rId3" Type="http://schemas.openxmlformats.org/officeDocument/2006/relationships/image" Target="../media/image34.png"/><Relationship Id="rId24" Type="http://schemas.openxmlformats.org/officeDocument/2006/relationships/notesSlide" Target="../notesSlides/notesSlide34.xml"/><Relationship Id="rId23" Type="http://schemas.openxmlformats.org/officeDocument/2006/relationships/slideLayout" Target="../slideLayouts/slideLayout5.xml"/><Relationship Id="rId22" Type="http://schemas.openxmlformats.org/officeDocument/2006/relationships/image" Target="../media/image49.png"/><Relationship Id="rId21" Type="http://schemas.openxmlformats.org/officeDocument/2006/relationships/image" Target="../media/image48.png"/><Relationship Id="rId20" Type="http://schemas.openxmlformats.org/officeDocument/2006/relationships/tags" Target="../tags/tag54.xml"/><Relationship Id="rId2" Type="http://schemas.openxmlformats.org/officeDocument/2006/relationships/tags" Target="../tags/tag42.xml"/><Relationship Id="rId19" Type="http://schemas.openxmlformats.org/officeDocument/2006/relationships/tags" Target="../tags/tag53.xml"/><Relationship Id="rId18" Type="http://schemas.openxmlformats.org/officeDocument/2006/relationships/tags" Target="../tags/tag52.xml"/><Relationship Id="rId17" Type="http://schemas.openxmlformats.org/officeDocument/2006/relationships/tags" Target="../tags/tag51.xml"/><Relationship Id="rId16" Type="http://schemas.openxmlformats.org/officeDocument/2006/relationships/tags" Target="../tags/tag50.xml"/><Relationship Id="rId15" Type="http://schemas.openxmlformats.org/officeDocument/2006/relationships/tags" Target="../tags/tag49.xml"/><Relationship Id="rId14" Type="http://schemas.openxmlformats.org/officeDocument/2006/relationships/tags" Target="../tags/tag48.xml"/><Relationship Id="rId13" Type="http://schemas.openxmlformats.org/officeDocument/2006/relationships/image" Target="../media/image39.png"/><Relationship Id="rId12" Type="http://schemas.openxmlformats.org/officeDocument/2006/relationships/tags" Target="../tags/tag47.xml"/><Relationship Id="rId11" Type="http://schemas.openxmlformats.org/officeDocument/2006/relationships/image" Target="../media/image38.png"/><Relationship Id="rId10" Type="http://schemas.openxmlformats.org/officeDocument/2006/relationships/tags" Target="../tags/tag46.xml"/><Relationship Id="rId1" Type="http://schemas.openxmlformats.org/officeDocument/2006/relationships/image" Target="../media/image5.jpe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6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2.png"/><Relationship Id="rId1" Type="http://schemas.openxmlformats.org/officeDocument/2006/relationships/image" Target="../media/image5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jpeg"/></Relationships>
</file>

<file path=ppt/slides/_rels/slide38.xml.rels><?xml version="1.0" encoding="UTF-8" standalone="yes"?>
<Relationships xmlns="http://schemas.openxmlformats.org/package/2006/relationships"><Relationship Id="rId9" Type="http://schemas.openxmlformats.org/officeDocument/2006/relationships/image" Target="../media/image57.png"/><Relationship Id="rId8" Type="http://schemas.openxmlformats.org/officeDocument/2006/relationships/image" Target="../media/image56.png"/><Relationship Id="rId7" Type="http://schemas.openxmlformats.org/officeDocument/2006/relationships/image" Target="../media/image55.png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2" Type="http://schemas.openxmlformats.org/officeDocument/2006/relationships/notesSlide" Target="../notesSlides/notesSlide38.xml"/><Relationship Id="rId11" Type="http://schemas.openxmlformats.org/officeDocument/2006/relationships/slideLayout" Target="../slideLayouts/slideLayout5.xml"/><Relationship Id="rId10" Type="http://schemas.openxmlformats.org/officeDocument/2006/relationships/image" Target="../media/image58.png"/><Relationship Id="rId1" Type="http://schemas.openxmlformats.org/officeDocument/2006/relationships/image" Target="../media/image5.jpeg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9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9.png"/><Relationship Id="rId1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jpeg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0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60.png"/><Relationship Id="rId1" Type="http://schemas.openxmlformats.org/officeDocument/2006/relationships/image" Target="../media/image5.jpeg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1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61.png"/><Relationship Id="rId1" Type="http://schemas.openxmlformats.org/officeDocument/2006/relationships/image" Target="../media/image5.jpeg"/></Relationships>
</file>

<file path=ppt/slides/_rels/slide4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2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62.png"/><Relationship Id="rId1" Type="http://schemas.openxmlformats.org/officeDocument/2006/relationships/image" Target="../media/image5.jpeg"/></Relationships>
</file>

<file path=ppt/slides/_rels/slide4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3.xml"/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image" Target="../media/image5.jpe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jpe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jpe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jpe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jpe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jpe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jpeg"/></Relationships>
</file>

<file path=ppt/slides/_rels/slide5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2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65.png"/><Relationship Id="rId1" Type="http://schemas.openxmlformats.org/officeDocument/2006/relationships/image" Target="../media/image5.jpeg"/></Relationships>
</file>

<file path=ppt/slides/_rels/slide5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3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66.png"/><Relationship Id="rId1" Type="http://schemas.openxmlformats.org/officeDocument/2006/relationships/image" Target="../media/image5.jpeg"/></Relationships>
</file>

<file path=ppt/slides/_rels/slide54.xml.rels><?xml version="1.0" encoding="UTF-8" standalone="yes"?>
<Relationships xmlns="http://schemas.openxmlformats.org/package/2006/relationships"><Relationship Id="rId4" Type="http://schemas.openxmlformats.org/officeDocument/2006/relationships/comments" Target="../comments/comment1.xml"/><Relationship Id="rId3" Type="http://schemas.openxmlformats.org/officeDocument/2006/relationships/notesSlide" Target="../notesSlides/notesSlide54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jpeg"/></Relationships>
</file>

<file path=ppt/slides/_rels/slide5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5.xml"/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34.png"/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image" Target="../media/image5.jpeg"/></Relationships>
</file>

<file path=ppt/slides/_rels/slide5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6.xml"/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70.png"/><Relationship Id="rId3" Type="http://schemas.openxmlformats.org/officeDocument/2006/relationships/image" Target="../media/image69.png"/><Relationship Id="rId2" Type="http://schemas.openxmlformats.org/officeDocument/2006/relationships/image" Target="../media/image34.png"/><Relationship Id="rId1" Type="http://schemas.openxmlformats.org/officeDocument/2006/relationships/image" Target="../media/image5.jpeg"/></Relationships>
</file>

<file path=ppt/slides/_rels/slide5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7.xml"/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72.png"/><Relationship Id="rId3" Type="http://schemas.openxmlformats.org/officeDocument/2006/relationships/image" Target="../media/image71.png"/><Relationship Id="rId2" Type="http://schemas.openxmlformats.org/officeDocument/2006/relationships/image" Target="../media/image34.png"/><Relationship Id="rId1" Type="http://schemas.openxmlformats.org/officeDocument/2006/relationships/image" Target="../media/image5.jpeg"/></Relationships>
</file>

<file path=ppt/slides/_rels/slide5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8.xml"/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74.png"/><Relationship Id="rId3" Type="http://schemas.openxmlformats.org/officeDocument/2006/relationships/image" Target="../media/image73.png"/><Relationship Id="rId2" Type="http://schemas.openxmlformats.org/officeDocument/2006/relationships/image" Target="../media/image34.png"/><Relationship Id="rId1" Type="http://schemas.openxmlformats.org/officeDocument/2006/relationships/image" Target="../media/image5.jpe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9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jpe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jpeg"/></Relationships>
</file>

<file path=ppt/slides/_rels/slide6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5.jpeg"/><Relationship Id="rId7" Type="http://schemas.openxmlformats.org/officeDocument/2006/relationships/image" Target="../media/image81.png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0" Type="http://schemas.openxmlformats.org/officeDocument/2006/relationships/notesSlide" Target="../notesSlides/notesSlide61.xml"/><Relationship Id="rId1" Type="http://schemas.openxmlformats.org/officeDocument/2006/relationships/image" Target="../media/image75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2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jpe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3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jpe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4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jpe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5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jpeg"/></Relationships>
</file>

<file path=ppt/slides/_rels/slide6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6.xml"/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image" Target="../media/image5.jpe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7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jpe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8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jpeg"/></Relationships>
</file>

<file path=ppt/slides/_rels/slide6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9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84.png"/><Relationship Id="rId1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jpeg"/></Relationships>
</file>

<file path=ppt/slides/_rels/slide7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0.xml"/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87.png"/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image" Target="../media/image5.jpe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1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jpe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243013" y="1624013"/>
            <a:ext cx="6763703" cy="947738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zh-CN" altLang="en-US" sz="35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前端</a:t>
            </a:r>
            <a:r>
              <a:rPr lang="en-US" sz="35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Vue项目</a:t>
            </a:r>
            <a:r>
              <a:rPr lang="zh-CN" altLang="en-US" sz="35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优化技巧实战</a:t>
            </a:r>
            <a:endParaRPr lang="en-US" sz="3500" dirty="0"/>
          </a:p>
        </p:txBody>
      </p:sp>
      <p:sp>
        <p:nvSpPr>
          <p:cNvPr id="4" name="Text 2"/>
          <p:cNvSpPr/>
          <p:nvPr/>
        </p:nvSpPr>
        <p:spPr>
          <a:xfrm>
            <a:off x="2586038" y="2867025"/>
            <a:ext cx="1790700" cy="2476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zh-CN" altLang="en-US" sz="1400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许</a:t>
            </a:r>
            <a:r>
              <a:rPr lang="zh-CN" altLang="en-US" sz="1400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群海</a:t>
            </a:r>
            <a:endParaRPr lang="zh-CN" altLang="en-US" sz="1400" dirty="0">
              <a:solidFill>
                <a:srgbClr val="FFFFFF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sp>
        <p:nvSpPr>
          <p:cNvPr id="5" name="Text 3"/>
          <p:cNvSpPr/>
          <p:nvPr/>
        </p:nvSpPr>
        <p:spPr>
          <a:xfrm>
            <a:off x="4762500" y="2867025"/>
            <a:ext cx="1790700" cy="2476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2024-08-25</a:t>
            </a:r>
            <a:endParaRPr lang="en-US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971550" y="1319213"/>
            <a:ext cx="2300288" cy="200977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28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现状</a:t>
            </a:r>
            <a:endParaRPr lang="en-US" sz="2800" dirty="0"/>
          </a:p>
        </p:txBody>
      </p:sp>
      <p:sp>
        <p:nvSpPr>
          <p:cNvPr id="4" name="Text 1"/>
          <p:cNvSpPr/>
          <p:nvPr/>
        </p:nvSpPr>
        <p:spPr>
          <a:xfrm>
            <a:off x="4462463" y="1319213"/>
            <a:ext cx="3667125" cy="303847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91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Vue项目广泛应用</a:t>
            </a:r>
            <a:br>
              <a:rPr lang="en-US" sz="91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91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Vue作为一个轻量级、易用的前端框架，被广泛应用于各类项目，从小型应用到大型企业级项目。</a:t>
            </a:r>
            <a:br>
              <a:rPr lang="en-US" sz="91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91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集团大前端目前对前端项目框架有统一要求，寿险内部几乎都要求统一用Vue框架
</a:t>
            </a:r>
            <a:endParaRPr lang="en-US" sz="910" dirty="0"/>
          </a:p>
          <a:p>
            <a:pPr marL="0" indent="0" algn="l">
              <a:lnSpc>
                <a:spcPct val="150000"/>
              </a:lnSpc>
              <a:buNone/>
            </a:pPr>
            <a:r>
              <a:rPr lang="en-US" sz="91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多样化需求</a:t>
            </a:r>
            <a:br>
              <a:rPr lang="en-US" sz="91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91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随着业务的多样化，Vue项目的复杂性也在增加，对项目架构和性能提出了更高的要求。</a:t>
            </a:r>
            <a:br>
              <a:rPr lang="en-US" sz="91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91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以口袋E app为例，目前掌上宝、客户详情等页面都是重要又偏复杂页面，对性能有一定要求
</a:t>
            </a:r>
            <a:endParaRPr lang="en-US" sz="910" dirty="0"/>
          </a:p>
          <a:p>
            <a:pPr marL="0" indent="0" algn="l">
              <a:lnSpc>
                <a:spcPct val="150000"/>
              </a:lnSpc>
              <a:buNone/>
            </a:pPr>
            <a:r>
              <a:rPr lang="en-US" sz="91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开发者水平参差不齐</a:t>
            </a:r>
            <a:br>
              <a:rPr lang="en-US" sz="91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91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团队中开发者的经验和技能水平参差不齐，可能导致项目结构不一致，代码质量参差不齐。</a:t>
            </a:r>
            <a:endParaRPr lang="en-US" sz="91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问题</a:t>
            </a:r>
            <a:endParaRPr lang="en-US" sz="2660" dirty="0"/>
          </a:p>
        </p:txBody>
      </p:sp>
      <p:pic>
        <p:nvPicPr>
          <p:cNvPr id="4" name="Image 1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问题</a:t>
            </a:r>
            <a:endParaRPr lang="en-US" sz="2660" dirty="0"/>
          </a:p>
        </p:txBody>
      </p:sp>
      <p:pic>
        <p:nvPicPr>
          <p:cNvPr id="10" name="Image 1" descr="preencoded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164205" y="2745896"/>
            <a:ext cx="402908" cy="402902"/>
          </a:xfrm>
          <a:prstGeom prst="rect">
            <a:avLst/>
          </a:prstGeom>
        </p:spPr>
      </p:pic>
      <p:pic>
        <p:nvPicPr>
          <p:cNvPr id="11" name="Image 3" descr="preencoded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/>
          <a:stretch>
            <a:fillRect/>
          </a:stretch>
        </p:blipFill>
        <p:spPr>
          <a:xfrm>
            <a:off x="5567363" y="2745896"/>
            <a:ext cx="402908" cy="402902"/>
          </a:xfrm>
          <a:prstGeom prst="rect">
            <a:avLst/>
          </a:prstGeom>
        </p:spPr>
      </p:pic>
      <p:pic>
        <p:nvPicPr>
          <p:cNvPr id="12" name="Image 4" descr="preencoded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rcRect/>
          <a:stretch>
            <a:fillRect/>
          </a:stretch>
        </p:blipFill>
        <p:spPr>
          <a:xfrm>
            <a:off x="3842385" y="2125555"/>
            <a:ext cx="1449705" cy="1450020"/>
          </a:xfrm>
          <a:prstGeom prst="rect">
            <a:avLst/>
          </a:prstGeom>
        </p:spPr>
      </p:pic>
      <p:pic>
        <p:nvPicPr>
          <p:cNvPr id="13" name="Image 5" descr="preencoded.pn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rcRect/>
          <a:stretch>
            <a:fillRect/>
          </a:stretch>
        </p:blipFill>
        <p:spPr>
          <a:xfrm>
            <a:off x="3840584" y="2117850"/>
            <a:ext cx="739521" cy="747556"/>
          </a:xfrm>
          <a:prstGeom prst="rect">
            <a:avLst/>
          </a:prstGeom>
        </p:spPr>
      </p:pic>
      <p:pic>
        <p:nvPicPr>
          <p:cNvPr id="14" name="Image 6" descr="preencoded.png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/>
          <a:srcRect/>
          <a:stretch>
            <a:fillRect/>
          </a:stretch>
        </p:blipFill>
        <p:spPr>
          <a:xfrm>
            <a:off x="3402919" y="1665080"/>
            <a:ext cx="2344695" cy="950401"/>
          </a:xfrm>
          <a:prstGeom prst="rect">
            <a:avLst/>
          </a:prstGeom>
        </p:spPr>
      </p:pic>
      <p:sp>
        <p:nvSpPr>
          <p:cNvPr id="15" name="Text 0"/>
          <p:cNvSpPr/>
          <p:nvPr>
            <p:custDataLst>
              <p:tags r:id="rId12"/>
            </p:custDataLst>
          </p:nvPr>
        </p:nvSpPr>
        <p:spPr>
          <a:xfrm>
            <a:off x="754936" y="2636474"/>
            <a:ext cx="2267373" cy="24180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r">
              <a:lnSpc>
                <a:spcPct val="130000"/>
              </a:lnSpc>
              <a:buNone/>
            </a:pPr>
            <a:r>
              <a:rPr lang="zh-CN" altLang="en-US" sz="1260" b="1">
                <a:solidFill>
                  <a:srgbClr val="000000"/>
                </a:solidFill>
                <a:latin typeface="OPPOSans B" pitchFamily="34" charset="0"/>
                <a:ea typeface="OPPOSans B" pitchFamily="34" charset="-122"/>
                <a:cs typeface="OPPOSans B" pitchFamily="34" charset="-120"/>
              </a:rPr>
              <a:t>开发效率低</a:t>
            </a:r>
            <a:endParaRPr lang="zh-CN" altLang="en-US" sz="1260" b="1">
              <a:solidFill>
                <a:srgbClr val="000000"/>
              </a:solidFill>
              <a:latin typeface="OPPOSans B" pitchFamily="34" charset="0"/>
              <a:ea typeface="OPPOSans B" pitchFamily="34" charset="-122"/>
              <a:cs typeface="OPPOSans B" pitchFamily="34" charset="-120"/>
            </a:endParaRPr>
          </a:p>
        </p:txBody>
      </p:sp>
      <p:sp>
        <p:nvSpPr>
          <p:cNvPr id="16" name="Text 1"/>
          <p:cNvSpPr/>
          <p:nvPr>
            <p:custDataLst>
              <p:tags r:id="rId13"/>
            </p:custDataLst>
          </p:nvPr>
        </p:nvSpPr>
        <p:spPr>
          <a:xfrm>
            <a:off x="754936" y="2957221"/>
            <a:ext cx="2267373" cy="85507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50000"/>
              </a:lnSpc>
              <a:buNone/>
            </a:pPr>
            <a:r>
              <a:rPr lang="en-US" sz="10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缺乏有效的开发工具和自动化流程，导致开发效率低下，难以快速响应业务需求。</a:t>
            </a:r>
            <a:endParaRPr lang="en-US" sz="1080"/>
          </a:p>
        </p:txBody>
      </p:sp>
      <p:sp>
        <p:nvSpPr>
          <p:cNvPr id="17" name="Text 2"/>
          <p:cNvSpPr/>
          <p:nvPr>
            <p:custDataLst>
              <p:tags r:id="rId14"/>
            </p:custDataLst>
          </p:nvPr>
        </p:nvSpPr>
        <p:spPr>
          <a:xfrm>
            <a:off x="6177922" y="2957223"/>
            <a:ext cx="2267372" cy="85507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50000"/>
              </a:lnSpc>
              <a:buNone/>
            </a:pPr>
            <a:r>
              <a:rPr lang="en-US" sz="10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在项目开发过程中，常见的性能问题包括页面加载慢、渲染卡顿、内存泄漏等，这些问题会直接影响用户体验。</a:t>
            </a:r>
            <a:endParaRPr lang="en-US" sz="1080"/>
          </a:p>
        </p:txBody>
      </p:sp>
      <p:sp>
        <p:nvSpPr>
          <p:cNvPr id="18" name="Text 3"/>
          <p:cNvSpPr/>
          <p:nvPr>
            <p:custDataLst>
              <p:tags r:id="rId15"/>
            </p:custDataLst>
          </p:nvPr>
        </p:nvSpPr>
        <p:spPr>
          <a:xfrm>
            <a:off x="6174215" y="2636474"/>
            <a:ext cx="2255000" cy="24180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zh-CN" altLang="en-US" sz="1260" b="1">
                <a:solidFill>
                  <a:srgbClr val="000000"/>
                </a:solidFill>
                <a:latin typeface="OPPOSans B" pitchFamily="34" charset="0"/>
                <a:ea typeface="OPPOSans B" pitchFamily="34" charset="-122"/>
                <a:cs typeface="OPPOSans B" pitchFamily="34" charset="-120"/>
              </a:rPr>
              <a:t>性能</a:t>
            </a:r>
            <a:r>
              <a:rPr lang="zh-CN" altLang="en-US" sz="1260" b="1">
                <a:solidFill>
                  <a:srgbClr val="000000"/>
                </a:solidFill>
                <a:latin typeface="OPPOSans B" pitchFamily="34" charset="0"/>
                <a:ea typeface="OPPOSans B" pitchFamily="34" charset="-122"/>
                <a:cs typeface="OPPOSans B" pitchFamily="34" charset="-120"/>
              </a:rPr>
              <a:t>问题</a:t>
            </a:r>
            <a:endParaRPr lang="zh-CN" altLang="en-US" sz="1260" b="1">
              <a:solidFill>
                <a:srgbClr val="000000"/>
              </a:solidFill>
              <a:latin typeface="OPPOSans B" pitchFamily="34" charset="0"/>
              <a:ea typeface="OPPOSans B" pitchFamily="34" charset="-122"/>
              <a:cs typeface="OPPOSans B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7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0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3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6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9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3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6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ntr" presetSubtype="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0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3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 advAuto="0"/>
      <p:bldP spid="13" grpId="1" bldLvl="0" animBg="1" advAuto="0"/>
      <p:bldP spid="12" grpId="2" bldLvl="0" animBg="1" advAuto="0"/>
      <p:bldP spid="10" grpId="3" bldLvl="0" animBg="1" advAuto="0"/>
      <p:bldP spid="11" grpId="4" bldLvl="0" animBg="1" advAuto="0"/>
      <p:bldP spid="15" grpId="5" animBg="1" advAuto="0"/>
      <p:bldP spid="16" grpId="6" animBg="1" advAuto="0"/>
      <p:bldP spid="18" grpId="7" animBg="1" advAuto="0"/>
      <p:bldP spid="17" grpId="8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目标</a:t>
            </a:r>
            <a:endParaRPr lang="en-US" sz="2660" dirty="0"/>
          </a:p>
        </p:txBody>
      </p:sp>
      <p:pic>
        <p:nvPicPr>
          <p:cNvPr id="4" name="Image 1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目标</a:t>
            </a:r>
            <a:endParaRPr lang="en-US" sz="2660" dirty="0"/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77" b="30019"/>
          <a:stretch>
            <a:fillRect/>
          </a:stretch>
        </p:blipFill>
        <p:spPr>
          <a:xfrm>
            <a:off x="1022350" y="1353820"/>
            <a:ext cx="7454900" cy="2332990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1410028" y="1626969"/>
            <a:ext cx="6869824" cy="588579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15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增强开发效率</a:t>
            </a:r>
            <a:br>
              <a:rPr lang="en-US" sz="115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15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引入有效的开发工具和自动化流程，提升开发效率，快速响应业务需求。</a:t>
            </a:r>
            <a:endParaRPr lang="en-US" sz="1150" dirty="0"/>
          </a:p>
        </p:txBody>
      </p:sp>
      <p:sp>
        <p:nvSpPr>
          <p:cNvPr id="8" name="Text 3"/>
          <p:cNvSpPr/>
          <p:nvPr/>
        </p:nvSpPr>
        <p:spPr>
          <a:xfrm>
            <a:off x="1410028" y="2629393"/>
            <a:ext cx="6869824" cy="588579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15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提升性能</a:t>
            </a:r>
            <a:br>
              <a:rPr lang="en-US" sz="115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</a:br>
            <a:r>
              <a:rPr lang="en-US" sz="115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通过性能优化最佳实践，提高Vue项目的运行效率，减少加载时间和渲染延迟，提升用户体验。</a:t>
            </a:r>
            <a:endParaRPr lang="en-US" sz="115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19125" y="2062163"/>
            <a:ext cx="1452563" cy="1243013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57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04</a:t>
            </a:r>
            <a:endParaRPr lang="en-US" sz="5760" dirty="0"/>
          </a:p>
        </p:txBody>
      </p:sp>
      <p:sp>
        <p:nvSpPr>
          <p:cNvPr id="3" name="Text 1"/>
          <p:cNvSpPr/>
          <p:nvPr/>
        </p:nvSpPr>
        <p:spPr>
          <a:xfrm>
            <a:off x="619125" y="3119438"/>
            <a:ext cx="5101590" cy="890587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buNone/>
            </a:pPr>
            <a:r>
              <a:rPr lang="en-US" sz="35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提高开发效率</a:t>
            </a:r>
            <a:endParaRPr lang="en-US" sz="35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提高开发效率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基础的Web技术层面优化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构建工具优化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Vue代码层面的优化</a:t>
            </a:r>
            <a:endParaRPr lang="en-US" sz="168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基础的Web技术层面优化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环境配置管理</a:t>
            </a:r>
            <a:endParaRPr lang="en-US"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indent="0" algn="l">
              <a:lnSpc>
                <a:spcPct val="150000"/>
              </a:lnSpc>
              <a:buSzPct val="100000"/>
              <a:buNone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问题：多个环境变量文件可能导致冲突或配置混乱。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解决方案：创建专门的环境配置文件，存储不同环境下的配置信息。在Webpack和Vite等构建工具中，通过环境变量动态加载相应的配置文件。</a:t>
            </a:r>
            <a:endParaRPr lang="en-US" sz="1680" dirty="0"/>
          </a:p>
          <a:p>
            <a:pPr indent="0" algn="l">
              <a:lnSpc>
                <a:spcPct val="150000"/>
              </a:lnSpc>
              <a:buSzPct val="100000"/>
              <a:buNone/>
            </a:pPr>
            <a:endParaRPr lang="en-US" sz="168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在Vite中加载环境变量配置文件</a:t>
            </a:r>
            <a:endParaRPr lang="en-US" sz="2660" dirty="0"/>
          </a:p>
        </p:txBody>
      </p:sp>
      <p:pic>
        <p:nvPicPr>
          <p:cNvPr id="4" name="Image 1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在Vite中加载环境变量配置文件</a:t>
            </a:r>
            <a:endParaRPr lang="en-US" sz="2660" dirty="0"/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03765" y="1176338"/>
            <a:ext cx="6298421" cy="3333750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4125595" y="1176655"/>
            <a:ext cx="4047490" cy="33337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18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运行Vite：</a:t>
            </a:r>
            <a:br>
              <a:rPr lang="en-US" sz="118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1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{</a:t>
            </a:r>
            <a:br>
              <a:rPr lang="en-US" sz="11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1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"scripts": {</a:t>
            </a:r>
            <a:br>
              <a:rPr lang="en-US" sz="11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1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"dev": "vite",   # 默认读取 .env.development</a:t>
            </a:r>
            <a:br>
              <a:rPr lang="en-US" sz="11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1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"build": "vite build",  # 默认读取 .env.production</a:t>
            </a:r>
            <a:br>
              <a:rPr lang="en-US" sz="11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1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"test": "vite --mode test"</a:t>
            </a:r>
            <a:r>
              <a:rPr lang="en-US" sz="11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  # 读取 .env.test</a:t>
            </a:r>
            <a:br>
              <a:rPr lang="en-US" sz="11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1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}</a:t>
            </a:r>
            <a:br>
              <a:rPr lang="en-US" sz="11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1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}</a:t>
            </a:r>
            <a:endParaRPr lang="en-US" sz="1180" dirty="0"/>
          </a:p>
        </p:txBody>
      </p:sp>
      <p:pic>
        <p:nvPicPr>
          <p:cNvPr id="10" name="图片 9" descr="vite_env_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350" y="1533525"/>
            <a:ext cx="2736215" cy="273621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在Webpack中加载环境变量配置文件</a:t>
            </a:r>
            <a:endParaRPr lang="en-US" sz="2660" dirty="0"/>
          </a:p>
        </p:txBody>
      </p:sp>
      <p:pic>
        <p:nvPicPr>
          <p:cNvPr id="4" name="Image 1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在Webpack中加载环境变量配置文件</a:t>
            </a:r>
            <a:endParaRPr lang="en-US" sz="2660" dirty="0"/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8372" y="1176338"/>
            <a:ext cx="7449207" cy="3333750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1341054" y="1370472"/>
            <a:ext cx="3182007" cy="1167962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350" dirty="0">
                <a:solidFill>
                  <a:schemeClr val="tx1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1</a:t>
            </a:r>
            <a:r>
              <a:rPr lang="zh-CN" altLang="en-US" sz="1350" dirty="0">
                <a:solidFill>
                  <a:schemeClr val="tx1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、</a:t>
            </a:r>
            <a:r>
              <a:rPr lang="en-US" sz="1350" dirty="0">
                <a:solidFill>
                  <a:schemeClr val="tx1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安装dotenv包：</a:t>
            </a:r>
            <a:endParaRPr lang="en-US" sz="1350" dirty="0">
              <a:solidFill>
                <a:schemeClr val="tx1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sp>
        <p:nvSpPr>
          <p:cNvPr id="8" name="Text 3"/>
          <p:cNvSpPr/>
          <p:nvPr/>
        </p:nvSpPr>
        <p:spPr>
          <a:xfrm>
            <a:off x="4960664" y="1370472"/>
            <a:ext cx="3182007" cy="1167962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350" dirty="0">
                <a:solidFill>
                  <a:schemeClr val="tx1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</a:t>
            </a:r>
            <a:r>
              <a:rPr lang="zh-CN" altLang="en-US" sz="1350" dirty="0">
                <a:solidFill>
                  <a:schemeClr val="tx1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、</a:t>
            </a:r>
            <a:r>
              <a:rPr lang="en-US" sz="1350" dirty="0">
                <a:solidFill>
                  <a:schemeClr val="tx1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配置Webpack：</a:t>
            </a:r>
            <a:endParaRPr lang="en-US" sz="1350" dirty="0">
              <a:solidFill>
                <a:schemeClr val="tx1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sp>
        <p:nvSpPr>
          <p:cNvPr id="9" name="Text 4"/>
          <p:cNvSpPr/>
          <p:nvPr/>
        </p:nvSpPr>
        <p:spPr>
          <a:xfrm>
            <a:off x="1341054" y="3057032"/>
            <a:ext cx="3182007" cy="1167962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350" dirty="0">
                <a:solidFill>
                  <a:schemeClr val="tx1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3</a:t>
            </a:r>
            <a:r>
              <a:rPr lang="zh-CN" altLang="en-US" sz="1350" dirty="0">
                <a:solidFill>
                  <a:schemeClr val="tx1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、</a:t>
            </a:r>
            <a:r>
              <a:rPr lang="en-US" sz="1350" dirty="0">
                <a:solidFill>
                  <a:schemeClr val="tx1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创建环境配置文件：</a:t>
            </a:r>
            <a:endParaRPr lang="en-US" sz="1350" dirty="0">
              <a:solidFill>
                <a:schemeClr val="tx1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sp>
        <p:nvSpPr>
          <p:cNvPr id="10" name="Text 5"/>
          <p:cNvSpPr/>
          <p:nvPr/>
        </p:nvSpPr>
        <p:spPr>
          <a:xfrm>
            <a:off x="4982889" y="3057032"/>
            <a:ext cx="3182007" cy="1167962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350" dirty="0">
                <a:solidFill>
                  <a:schemeClr val="tx1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4</a:t>
            </a:r>
            <a:r>
              <a:rPr lang="zh-CN" altLang="en-US" sz="1350" dirty="0">
                <a:solidFill>
                  <a:schemeClr val="tx1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、</a:t>
            </a:r>
            <a:r>
              <a:rPr lang="en-US" sz="1350" dirty="0">
                <a:solidFill>
                  <a:schemeClr val="tx1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运行Webpack：</a:t>
            </a:r>
            <a:endParaRPr lang="en-US" sz="1350" dirty="0">
              <a:solidFill>
                <a:schemeClr val="tx1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363345" y="1724660"/>
            <a:ext cx="31597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olidFill>
                  <a:schemeClr val="tx1"/>
                </a:solidFill>
              </a:rPr>
              <a:t>npm install dotenv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5" name="文本框 14"/>
          <p:cNvSpPr txBox="1"/>
          <p:nvPr>
            <p:custDataLst>
              <p:tags r:id="rId4"/>
            </p:custDataLst>
          </p:nvPr>
        </p:nvSpPr>
        <p:spPr>
          <a:xfrm>
            <a:off x="4960620" y="1724660"/>
            <a:ext cx="335724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olidFill>
                  <a:schemeClr val="tx1"/>
                </a:solidFill>
              </a:rPr>
              <a:t>export default defineConfig(({ mode }) =&gt; {</a:t>
            </a:r>
            <a:endParaRPr lang="zh-CN" altLang="en-US" sz="1200">
              <a:solidFill>
                <a:schemeClr val="tx1"/>
              </a:solidFill>
            </a:endParaRPr>
          </a:p>
          <a:p>
            <a:r>
              <a:rPr lang="zh-CN" altLang="en-US" sz="1200">
                <a:solidFill>
                  <a:schemeClr val="tx1"/>
                </a:solidFill>
              </a:rPr>
              <a:t>    const envPath = `.env.${env.NODE_ENV}`;</a:t>
            </a:r>
            <a:endParaRPr lang="zh-CN" altLang="en-US" sz="1200">
              <a:solidFill>
                <a:schemeClr val="tx1"/>
              </a:solidFill>
            </a:endParaRPr>
          </a:p>
          <a:p>
            <a:r>
              <a:rPr lang="zh-CN" altLang="en-US" sz="1200">
                <a:solidFill>
                  <a:schemeClr val="tx1"/>
                </a:solidFill>
              </a:rPr>
              <a:t>    const envVars = dotenv.config({ path: envPath }).parsed;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6" name="文本框 15"/>
          <p:cNvSpPr txBox="1"/>
          <p:nvPr>
            <p:custDataLst>
              <p:tags r:id="rId5"/>
            </p:custDataLst>
          </p:nvPr>
        </p:nvSpPr>
        <p:spPr>
          <a:xfrm>
            <a:off x="4982845" y="3427095"/>
            <a:ext cx="31597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olidFill>
                  <a:schemeClr val="tx1"/>
                </a:solidFill>
              </a:rPr>
              <a:t>webpack --env.NODE_ENV=development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7" name="文本框 16"/>
          <p:cNvSpPr txBox="1"/>
          <p:nvPr>
            <p:custDataLst>
              <p:tags r:id="rId6"/>
            </p:custDataLst>
          </p:nvPr>
        </p:nvSpPr>
        <p:spPr>
          <a:xfrm>
            <a:off x="1363345" y="3441700"/>
            <a:ext cx="31597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olidFill>
                  <a:schemeClr val="tx1"/>
                </a:solidFill>
              </a:rPr>
              <a:t>使用明确的命名规范区分不同环境的配置文件，例如</a:t>
            </a:r>
            <a:endParaRPr lang="zh-CN" altLang="en-US" sz="1200">
              <a:solidFill>
                <a:schemeClr val="tx1"/>
              </a:solidFill>
            </a:endParaRPr>
          </a:p>
          <a:p>
            <a:r>
              <a:rPr lang="zh-CN" altLang="en-US" sz="1200">
                <a:solidFill>
                  <a:schemeClr val="tx1"/>
                </a:solidFill>
              </a:rPr>
              <a:t> .env.development、.env.test、.env.production。</a:t>
            </a:r>
            <a:endParaRPr lang="zh-CN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0" descr="preencoded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4572000" cy="163258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61962" y="304482"/>
            <a:ext cx="3233738" cy="102393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147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App</a:t>
            </a:r>
            <a:r>
              <a:rPr lang="zh-CN" altLang="en-US" sz="147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的</a:t>
            </a:r>
            <a:r>
              <a:rPr lang="en-US" altLang="zh-CN" sz="147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h5</a:t>
            </a:r>
            <a:r>
              <a:rPr lang="zh-CN" altLang="en-US" sz="147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页面</a:t>
            </a:r>
            <a:r>
              <a:rPr lang="en-US" sz="147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不同环境的配置能否更加灵活？如测试环境能否任意选择环境，而不是根据配置文件</a:t>
            </a:r>
            <a:endParaRPr lang="en-US" sz="1470" dirty="0"/>
          </a:p>
        </p:txBody>
      </p:sp>
      <p:sp>
        <p:nvSpPr>
          <p:cNvPr id="4" name="Text 1"/>
          <p:cNvSpPr/>
          <p:nvPr/>
        </p:nvSpPr>
        <p:spPr>
          <a:xfrm>
            <a:off x="305752" y="1681480"/>
            <a:ext cx="3233738" cy="30337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4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在应用中实时切换环境配置</a:t>
            </a:r>
            <a:r>
              <a:rPr lang="zh-CN" altLang="en-US" sz="14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：</a:t>
            </a:r>
            <a:endParaRPr lang="en-US" sz="1400" dirty="0">
              <a:solidFill>
                <a:srgbClr val="383838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sz="1400" dirty="0"/>
              <a:t>1</a:t>
            </a:r>
            <a:r>
              <a:rPr lang="zh-CN" altLang="en-US" sz="1400" dirty="0"/>
              <a:t>、提供</a:t>
            </a:r>
            <a: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各环境配置菜单</a:t>
            </a:r>
            <a:r>
              <a:rPr lang="zh-CN" alt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；</a:t>
            </a:r>
            <a:endParaRPr lang="zh-CN" altLang="en-US" sz="140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  <a:sym typeface="+mn-ea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altLang="zh-CN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2</a:t>
            </a:r>
            <a:r>
              <a:rPr lang="zh-CN" alt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、用户选择配置后，将配置保存；</a:t>
            </a:r>
            <a:endParaRPr lang="zh-CN" altLang="en-US" sz="140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  <a:sym typeface="+mn-ea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altLang="zh-CN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3</a:t>
            </a:r>
            <a:r>
              <a:rPr lang="zh-CN" alt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、请求拦截和替换；</a:t>
            </a:r>
            <a:endParaRPr lang="zh-CN" altLang="en-US" sz="140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  <a:sym typeface="+mn-ea"/>
            </a:endParaRPr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  <p:pic>
        <p:nvPicPr>
          <p:cNvPr id="7" name="图片 6" descr="flexible_environment_configuration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3130" y="0"/>
            <a:ext cx="442087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构建工具优化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327025" y="852170"/>
            <a:ext cx="8283575" cy="345313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zh-CN" alt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现代构建</a:t>
            </a:r>
            <a:r>
              <a:rPr lang="zh-CN" alt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工具</a:t>
            </a:r>
            <a:endParaRPr lang="zh-CN" altLang="en-US"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  <a:sym typeface="+mn-ea"/>
            </a:endParaRPr>
          </a:p>
        </p:txBody>
      </p:sp>
      <p:pic>
        <p:nvPicPr>
          <p:cNvPr id="12" name="Image 2" descr="preencoded.pn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583690"/>
            <a:ext cx="8477885" cy="305054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343535" y="1553210"/>
            <a:ext cx="4115435" cy="32188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webpack</a:t>
            </a:r>
            <a:endParaRPr lang="en-US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概念</a:t>
            </a:r>
            <a:r>
              <a:rPr lang="en-US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: 现代化的静态模块打包工具</a:t>
            </a:r>
            <a:endParaRPr lang="en-US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步骤</a:t>
            </a:r>
            <a:r>
              <a:rPr lang="en-US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: </a:t>
            </a:r>
            <a:endParaRPr lang="zh-CN" altLang="en-US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  <a:sym typeface="+mn-ea"/>
            </a:endParaRPr>
          </a:p>
          <a:p>
            <a:pPr indent="0" algn="l">
              <a:lnSpc>
                <a:spcPct val="150000"/>
              </a:lnSpc>
              <a:buSzPct val="100000"/>
              <a:buNone/>
            </a:pPr>
            <a:r>
              <a:rPr lang="en-US" altLang="zh-CN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   </a:t>
            </a:r>
            <a:r>
              <a:rPr lang="zh-CN" altLang="en-US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从入口递归解析要处理的模块</a:t>
            </a:r>
            <a:endParaRPr lang="zh-CN" altLang="en-US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  <a:sym typeface="+mn-ea"/>
            </a:endParaRPr>
          </a:p>
          <a:p>
            <a:pPr indent="0" algn="l">
              <a:lnSpc>
                <a:spcPct val="150000"/>
              </a:lnSpc>
              <a:buSzPct val="100000"/>
              <a:buNone/>
            </a:pPr>
            <a:r>
              <a:rPr lang="en-US" altLang="zh-CN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</a:t>
            </a:r>
            <a:r>
              <a:rPr lang="zh-CN" altLang="en-US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构建依赖图</a:t>
            </a:r>
            <a:endParaRPr lang="zh-CN" altLang="en-US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indent="0" algn="l">
              <a:lnSpc>
                <a:spcPct val="150000"/>
              </a:lnSpc>
              <a:buSzPct val="100000"/>
              <a:buNone/>
            </a:pPr>
            <a:r>
              <a:rPr lang="en-US" altLang="zh-CN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</a:t>
            </a:r>
            <a:r>
              <a:rPr lang="zh-CN" altLang="en-US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模块加载与转换</a:t>
            </a:r>
            <a:endParaRPr lang="zh-CN" altLang="en-US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indent="0" algn="l">
              <a:lnSpc>
                <a:spcPct val="150000"/>
              </a:lnSpc>
              <a:buSzPct val="100000"/>
              <a:buNone/>
            </a:pPr>
            <a:r>
              <a:rPr lang="en-US" altLang="zh-CN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</a:t>
            </a:r>
            <a:r>
              <a:rPr lang="zh-CN" altLang="en-US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打包输出</a:t>
            </a:r>
            <a:endParaRPr lang="zh-CN" altLang="en-US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endParaRPr lang="en-US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404995" y="1530985"/>
            <a:ext cx="4115435" cy="32188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vite</a:t>
            </a:r>
            <a:endParaRPr lang="en-US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概念</a:t>
            </a:r>
            <a:r>
              <a:rPr lang="en-US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: 新一代前端构建工具</a:t>
            </a:r>
            <a:endParaRPr lang="en-US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  <a:sym typeface="+mn-ea"/>
            </a:endParaRPr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步骤</a:t>
            </a:r>
            <a:r>
              <a:rPr lang="en-US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: </a:t>
            </a:r>
            <a:r>
              <a:rPr lang="en-US" altLang="zh-CN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通过现代浏览器原生支持的 ES 模块（ESM）加载，绕过了对代码的打包，极大地加快了开发时的编译和重载速度。</a:t>
            </a:r>
            <a:endParaRPr lang="en-US" altLang="zh-CN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452688" y="504825"/>
            <a:ext cx="5162550" cy="82867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420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CONTENTS</a:t>
            </a:r>
            <a:endParaRPr lang="en-US" sz="4200" dirty="0"/>
          </a:p>
        </p:txBody>
      </p:sp>
      <p:sp>
        <p:nvSpPr>
          <p:cNvPr id="3" name="Text 1"/>
          <p:cNvSpPr/>
          <p:nvPr/>
        </p:nvSpPr>
        <p:spPr>
          <a:xfrm>
            <a:off x="2452688" y="1423988"/>
            <a:ext cx="5386388" cy="321945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75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课程定位</a:t>
            </a:r>
            <a:endParaRPr lang="en-US" sz="175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75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开场</a:t>
            </a:r>
            <a:endParaRPr lang="en-US" sz="175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75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重要性</a:t>
            </a:r>
            <a:endParaRPr lang="en-US" sz="175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75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提高开发效率</a:t>
            </a:r>
            <a:endParaRPr lang="en-US" sz="175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75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提升性能</a:t>
            </a:r>
            <a:endParaRPr lang="en-US" sz="175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构建工具优化 - </a:t>
            </a: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构建效率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不重复作业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并行同步作业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精简作业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高效作业</a:t>
            </a:r>
            <a:endParaRPr lang="en-US" sz="168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不重复作业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981075"/>
            <a:ext cx="7715250" cy="377571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设置缓存，提高二次构建性能（Webpack会将构建信息缓存到磁盘上，在下次编译时对比每一个文件的内容哈希或时间戳，未发生变化的文件跳过编译操作，直接使用缓存副本，减少重复计算）</a:t>
            </a:r>
            <a:endParaRPr lang="en-US" sz="1680" dirty="0"/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79184" y="1592263"/>
            <a:ext cx="6947582" cy="3333750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3924400" y="2724259"/>
            <a:ext cx="1653260" cy="19450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 anchor="t"/>
          <a:p>
            <a:pPr marL="0" indent="0" algn="l">
              <a:lnSpc>
                <a:spcPct val="150000"/>
              </a:lnSpc>
              <a:buNone/>
            </a:pPr>
            <a:r>
              <a:rPr lang="en-US" sz="1000" dirty="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Webpack 5中启用了文件系统缓存</a:t>
            </a:r>
            <a:br>
              <a:rPr lang="en-US" sz="1000" dirty="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</a:br>
            <a:r>
              <a:rPr lang="en-US" sz="1000" dirty="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// webpack.config.js</a:t>
            </a:r>
            <a:br>
              <a:rPr lang="en-US" sz="1000" dirty="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</a:br>
            <a:r>
              <a:rPr lang="en-US" sz="1000" dirty="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module.exports = {</a:t>
            </a:r>
            <a:br>
              <a:rPr lang="en-US" sz="1000" dirty="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</a:br>
            <a:r>
              <a:rPr lang="en-US" sz="1000" dirty="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 cache: {</a:t>
            </a:r>
            <a:br>
              <a:rPr lang="en-US" sz="1000" dirty="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</a:br>
            <a:r>
              <a:rPr lang="en-US" sz="1000" dirty="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  type: 'filesystem'</a:t>
            </a:r>
            <a:br>
              <a:rPr lang="en-US" sz="1000" dirty="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</a:br>
            <a:r>
              <a:rPr lang="en-US" sz="1000" dirty="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 }</a:t>
            </a:r>
            <a:br>
              <a:rPr lang="en-US" sz="1000" dirty="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</a:br>
            <a:r>
              <a:rPr lang="en-US" sz="1000" dirty="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}</a:t>
            </a:r>
            <a:endParaRPr lang="en-US" sz="1000" dirty="0">
              <a:solidFill>
                <a:schemeClr val="tx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indent="0" algn="l">
              <a:lnSpc>
                <a:spcPct val="150000"/>
              </a:lnSpc>
              <a:buNone/>
            </a:pPr>
            <a:endParaRPr lang="en-US" sz="1000" dirty="0">
              <a:solidFill>
                <a:schemeClr val="tx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8" name="Text 3"/>
          <p:cNvSpPr/>
          <p:nvPr/>
        </p:nvSpPr>
        <p:spPr>
          <a:xfrm>
            <a:off x="1882138" y="3113262"/>
            <a:ext cx="1653260" cy="15560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 anchor="t"/>
          <a:p>
            <a:pPr marL="0" indent="0" algn="l">
              <a:lnSpc>
                <a:spcPct val="150000"/>
              </a:lnSpc>
              <a:buNone/>
            </a:pPr>
            <a:r>
              <a:rPr lang="en-US" sz="1000" dirty="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Webpack 4中可以通过使用第三方插件 hard-source-webpack-plugin 来实现</a:t>
            </a:r>
            <a:endParaRPr lang="en-US" sz="1000" dirty="0">
              <a:solidFill>
                <a:schemeClr val="tx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</p:txBody>
      </p:sp>
      <p:sp>
        <p:nvSpPr>
          <p:cNvPr id="9" name="Text 4"/>
          <p:cNvSpPr/>
          <p:nvPr/>
        </p:nvSpPr>
        <p:spPr>
          <a:xfrm>
            <a:off x="5966662" y="2335257"/>
            <a:ext cx="1653260" cy="23340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 anchor="t"/>
          <a:p>
            <a:pPr marL="0" indent="0" algn="l">
              <a:lnSpc>
                <a:spcPct val="150000"/>
              </a:lnSpc>
              <a:buNone/>
            </a:pPr>
            <a:r>
              <a:rPr lang="en-US" sz="1000" dirty="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Vite 内置了缓存机制，自动缓存依赖库，以加快构建速度。默认情况下，Vite 使用 node_modules/.vite 目录来存储缓存，可通过 cacheDir 选项自定义缓存目录。</a:t>
            </a:r>
            <a:endParaRPr lang="en-US" sz="1000" dirty="0">
              <a:solidFill>
                <a:schemeClr val="tx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并行同步作业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7445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indent="0" algn="l">
              <a:lnSpc>
                <a:spcPct val="150000"/>
              </a:lnSpc>
              <a:buSzPct val="100000"/>
              <a:buNone/>
            </a:pPr>
            <a:r>
              <a:rPr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并行的本质则是在同一时间内并发执行多个运算，提升单位时间计算效率</a:t>
            </a:r>
            <a:r>
              <a:rPr lang="zh-CN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。</a:t>
            </a:r>
            <a:endParaRPr lang="zh-CN"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  <a:sym typeface="+mn-ea"/>
            </a:endParaRPr>
          </a:p>
          <a:p>
            <a:pPr indent="0" algn="l">
              <a:lnSpc>
                <a:spcPct val="150000"/>
              </a:lnSpc>
              <a:buSzPct val="100000"/>
              <a:buNone/>
            </a:pPr>
            <a:r>
              <a:rPr lang="zh-CN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受限于 Node.js 的单线程架构，原生 Webpack 对所有资源文件做的所有解析、转译、合并操作本质上都是在同一个线程内串行执行，CPU 利用率极低，因此，出现了一些基于多进程方式运行 Webpack，或 Webpack 构建过程某部分工作的方案：</a:t>
            </a:r>
            <a:endParaRPr lang="zh-CN"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  <a:sym typeface="+mn-ea"/>
            </a:endParaRPr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HappyPack：多进程方式运行资源加载逻辑</a:t>
            </a:r>
            <a:endParaRPr lang="en-US"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Thread-loader：Webpack 官方出品，同样以多进程方式运行资源加载逻辑</a:t>
            </a:r>
            <a:endParaRPr lang="en-US"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TerserWebpackPlugin：支持多进程方式执行代码压缩、uglify 功能</a:t>
            </a:r>
            <a:endParaRPr lang="en-US"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Parallel-Webpack：多进程方式运行多个 Webpack 构建实例</a:t>
            </a:r>
            <a:endParaRPr lang="en-US"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HappyPack</a:t>
            </a:r>
            <a:endParaRPr lang="en-US" sz="2660" b="1" dirty="0">
              <a:solidFill>
                <a:srgbClr val="C74848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sp>
        <p:nvSpPr>
          <p:cNvPr id="4" name="Text 1"/>
          <p:cNvSpPr/>
          <p:nvPr/>
        </p:nvSpPr>
        <p:spPr>
          <a:xfrm>
            <a:off x="895350" y="852170"/>
            <a:ext cx="7715250" cy="94742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使用多进程方式运行文件加载器 —— Loader 序列，从而提升构建性能的 Webpack 组件库</a:t>
            </a:r>
            <a:r>
              <a:rPr lang="zh-CN" alt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。</a:t>
            </a:r>
            <a:endParaRPr lang="zh-CN" altLang="en-US"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50" y="1819910"/>
            <a:ext cx="3171825" cy="8858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4985" y="1597660"/>
            <a:ext cx="4124325" cy="2076450"/>
          </a:xfrm>
          <a:prstGeom prst="rect">
            <a:avLst/>
          </a:prstGeom>
        </p:spPr>
      </p:pic>
      <p:sp>
        <p:nvSpPr>
          <p:cNvPr id="8" name="Text 1"/>
          <p:cNvSpPr/>
          <p:nvPr/>
        </p:nvSpPr>
        <p:spPr>
          <a:xfrm>
            <a:off x="895350" y="3674110"/>
            <a:ext cx="7715250" cy="1327150"/>
          </a:xfrm>
          <a:prstGeom prst="rect">
            <a:avLst/>
          </a:prstGeom>
          <a:noFill/>
        </p:spPr>
        <p:txBody>
          <a:bodyPr wrap="square" rtlCol="0" anchor="t"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zh-CN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存在的问题</a:t>
            </a:r>
            <a:r>
              <a:rPr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：</a:t>
            </a:r>
            <a:r>
              <a:rPr lang="zh-CN" alt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作者已经明确表示不会继续维护，</a:t>
            </a:r>
            <a:r>
              <a:rPr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使用方法不清爽简单</a:t>
            </a:r>
            <a:r>
              <a:rPr lang="zh-CN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，</a:t>
            </a:r>
            <a:r>
              <a:rPr lang="zh-CN" alt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不支持部分 Loader，如 awesome-typescript-loader。</a:t>
            </a:r>
            <a:r>
              <a:rPr lang="zh-CN" alt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所以推荐优先使用 Webpack 官方推出的相似方案</a:t>
            </a:r>
            <a:r>
              <a:rPr lang="en-US" altLang="zh-CN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</a:t>
            </a:r>
            <a:r>
              <a:rPr lang="zh-CN" alt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Thread-loader。</a:t>
            </a:r>
            <a:endParaRPr lang="zh-CN" altLang="en-US"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Thread-loader</a:t>
            </a:r>
            <a:endParaRPr lang="en-US" sz="2660" b="1" dirty="0">
              <a:solidFill>
                <a:srgbClr val="C74848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sp>
        <p:nvSpPr>
          <p:cNvPr id="4" name="Text 1"/>
          <p:cNvSpPr/>
          <p:nvPr/>
        </p:nvSpPr>
        <p:spPr>
          <a:xfrm>
            <a:off x="895350" y="852170"/>
            <a:ext cx="7715250" cy="94742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以多进程方式运行 loader 从而提升 Webpack 构建性能的组件</a:t>
            </a:r>
            <a:endParaRPr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50" y="1661795"/>
            <a:ext cx="4143375" cy="695325"/>
          </a:xfrm>
          <a:prstGeom prst="rect">
            <a:avLst/>
          </a:prstGeom>
        </p:spPr>
      </p:pic>
      <p:sp>
        <p:nvSpPr>
          <p:cNvPr id="9" name="Text 1"/>
          <p:cNvSpPr/>
          <p:nvPr/>
        </p:nvSpPr>
        <p:spPr>
          <a:xfrm>
            <a:off x="895350" y="2695575"/>
            <a:ext cx="7715250" cy="1327150"/>
          </a:xfrm>
          <a:prstGeom prst="rect">
            <a:avLst/>
          </a:prstGeom>
          <a:noFill/>
        </p:spPr>
        <p:txBody>
          <a:bodyPr wrap="square" rtlCol="0" anchor="t"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zh-CN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存在的问题</a:t>
            </a:r>
            <a:r>
              <a:rPr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：Loader 中不能调用 emitAsset 等接口，这会导致 style-loader 这一类 Loader 无法正常工作，解决方案是将这类组件放置在 thread-loader 之前，如 ['style-loader', 'thread-loader', 'css-loader']</a:t>
            </a:r>
            <a:endParaRPr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TerserPlugin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655"/>
            <a:ext cx="7715250" cy="139509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可以在多进程中并行压缩JavaScript代码，从而减少构建时间。对于 Webpack 4 及之前的版本，代码压缩插件 UglifyjsWebpackPlugin 也有类似的功能与配置项，此处不再赘述。</a:t>
            </a:r>
            <a:endParaRPr lang="en-US" sz="1680" b="1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50" y="2595880"/>
            <a:ext cx="3190875" cy="14097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Parallel-Webpack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Parallel-Webpack 利用 Node.js 的 child_process 模块来创建多个独立的Webpack进程，每个进程负责一部分构建任务。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适合用于多配置的构建任务，例如多页面应用程序的不同页面打包。</a:t>
            </a:r>
            <a:endParaRPr lang="en-US" sz="168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4970" y="2355850"/>
            <a:ext cx="1933575" cy="27622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255" y="2381250"/>
            <a:ext cx="3962400" cy="11811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精简作业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减少步骤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缩减范围</a:t>
            </a:r>
            <a:endParaRPr lang="en-US" sz="168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减少步骤</a:t>
            </a:r>
            <a:endParaRPr lang="en-US" sz="2660" dirty="0"/>
          </a:p>
        </p:txBody>
      </p:sp>
      <p:pic>
        <p:nvPicPr>
          <p:cNvPr id="6" name="Image 1" descr="preencoded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1419225" y="1236980"/>
            <a:ext cx="6151245" cy="95250"/>
          </a:xfrm>
          <a:prstGeom prst="rect">
            <a:avLst/>
          </a:prstGeom>
        </p:spPr>
      </p:pic>
      <p:pic>
        <p:nvPicPr>
          <p:cNvPr id="7" name="Image 3" descr="preencoded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/>
          <a:stretch>
            <a:fillRect/>
          </a:stretch>
        </p:blipFill>
        <p:spPr>
          <a:xfrm>
            <a:off x="962914" y="1091957"/>
            <a:ext cx="468249" cy="457192"/>
          </a:xfrm>
          <a:prstGeom prst="rect">
            <a:avLst/>
          </a:prstGeom>
        </p:spPr>
      </p:pic>
      <p:pic>
        <p:nvPicPr>
          <p:cNvPr id="8" name="Image 4" descr="preencoded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rcRect/>
          <a:stretch>
            <a:fillRect/>
          </a:stretch>
        </p:blipFill>
        <p:spPr>
          <a:xfrm>
            <a:off x="7578947" y="1083716"/>
            <a:ext cx="468249" cy="457193"/>
          </a:xfrm>
          <a:prstGeom prst="rect">
            <a:avLst/>
          </a:prstGeom>
        </p:spPr>
      </p:pic>
      <p:pic>
        <p:nvPicPr>
          <p:cNvPr id="9" name="Image 5" descr="preencoded.pn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rcRect/>
          <a:stretch>
            <a:fillRect/>
          </a:stretch>
        </p:blipFill>
        <p:spPr>
          <a:xfrm>
            <a:off x="4305268" y="1083716"/>
            <a:ext cx="468249" cy="457193"/>
          </a:xfrm>
          <a:prstGeom prst="rect">
            <a:avLst/>
          </a:prstGeom>
        </p:spPr>
      </p:pic>
      <p:pic>
        <p:nvPicPr>
          <p:cNvPr id="10" name="Image 6" descr="preencoded.png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/>
          <a:srcRect/>
          <a:stretch>
            <a:fillRect/>
          </a:stretch>
        </p:blipFill>
        <p:spPr>
          <a:xfrm>
            <a:off x="272415" y="1808480"/>
            <a:ext cx="1777365" cy="2231390"/>
          </a:xfrm>
          <a:prstGeom prst="rect">
            <a:avLst/>
          </a:prstGeom>
        </p:spPr>
      </p:pic>
      <p:pic>
        <p:nvPicPr>
          <p:cNvPr id="11" name="Image 7" descr="preencoded.png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3"/>
          <a:srcRect/>
          <a:stretch>
            <a:fillRect/>
          </a:stretch>
        </p:blipFill>
        <p:spPr>
          <a:xfrm>
            <a:off x="2571750" y="1799590"/>
            <a:ext cx="3788410" cy="2230755"/>
          </a:xfrm>
          <a:prstGeom prst="rect">
            <a:avLst/>
          </a:prstGeom>
        </p:spPr>
      </p:pic>
      <p:pic>
        <p:nvPicPr>
          <p:cNvPr id="12" name="Image 8" descr="preencoded.png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13"/>
          <a:srcRect/>
          <a:stretch>
            <a:fillRect/>
          </a:stretch>
        </p:blipFill>
        <p:spPr>
          <a:xfrm>
            <a:off x="6745605" y="1808480"/>
            <a:ext cx="1956435" cy="2207260"/>
          </a:xfrm>
          <a:prstGeom prst="rect">
            <a:avLst/>
          </a:prstGeom>
        </p:spPr>
      </p:pic>
      <p:sp>
        <p:nvSpPr>
          <p:cNvPr id="13" name="Text 0"/>
          <p:cNvSpPr/>
          <p:nvPr>
            <p:custDataLst>
              <p:tags r:id="rId15"/>
            </p:custDataLst>
          </p:nvPr>
        </p:nvSpPr>
        <p:spPr>
          <a:xfrm>
            <a:off x="1031570" y="1126246"/>
            <a:ext cx="340180" cy="388613"/>
          </a:xfrm>
          <a:prstGeom prst="rect">
            <a:avLst/>
          </a:prstGeom>
          <a:noFill/>
        </p:spPr>
        <p:txBody>
          <a:bodyPr wrap="non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530" b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-122"/>
                <a:cs typeface="Arial" panose="020B0604020202020204" pitchFamily="34" charset="-120"/>
              </a:rPr>
              <a:t>01</a:t>
            </a:r>
            <a:endParaRPr lang="en-US" sz="1530"/>
          </a:p>
        </p:txBody>
      </p:sp>
      <p:sp>
        <p:nvSpPr>
          <p:cNvPr id="14" name="Text 1"/>
          <p:cNvSpPr/>
          <p:nvPr>
            <p:custDataLst>
              <p:tags r:id="rId16"/>
            </p:custDataLst>
          </p:nvPr>
        </p:nvSpPr>
        <p:spPr>
          <a:xfrm>
            <a:off x="4373875" y="1118006"/>
            <a:ext cx="340180" cy="388613"/>
          </a:xfrm>
          <a:prstGeom prst="rect">
            <a:avLst/>
          </a:prstGeom>
          <a:noFill/>
        </p:spPr>
        <p:txBody>
          <a:bodyPr wrap="non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530" b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-122"/>
                <a:cs typeface="Arial" panose="020B0604020202020204" pitchFamily="34" charset="-120"/>
              </a:rPr>
              <a:t>02</a:t>
            </a:r>
            <a:endParaRPr lang="en-US" sz="1530"/>
          </a:p>
        </p:txBody>
      </p:sp>
      <p:sp>
        <p:nvSpPr>
          <p:cNvPr id="15" name="Text 2"/>
          <p:cNvSpPr/>
          <p:nvPr>
            <p:custDataLst>
              <p:tags r:id="rId17"/>
            </p:custDataLst>
          </p:nvPr>
        </p:nvSpPr>
        <p:spPr>
          <a:xfrm>
            <a:off x="7647533" y="1118006"/>
            <a:ext cx="340180" cy="388613"/>
          </a:xfrm>
          <a:prstGeom prst="rect">
            <a:avLst/>
          </a:prstGeom>
          <a:noFill/>
        </p:spPr>
        <p:txBody>
          <a:bodyPr wrap="non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530" b="1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-122"/>
                <a:cs typeface="Arial" panose="020B0604020202020204" pitchFamily="34" charset="-120"/>
              </a:rPr>
              <a:t>03</a:t>
            </a:r>
            <a:endParaRPr lang="en-US" sz="1530"/>
          </a:p>
        </p:txBody>
      </p:sp>
      <p:sp>
        <p:nvSpPr>
          <p:cNvPr id="16" name="Text 3"/>
          <p:cNvSpPr/>
          <p:nvPr>
            <p:custDataLst>
              <p:tags r:id="rId18"/>
            </p:custDataLst>
          </p:nvPr>
        </p:nvSpPr>
        <p:spPr>
          <a:xfrm>
            <a:off x="6722745" y="1983105"/>
            <a:ext cx="1956435" cy="1936750"/>
          </a:xfrm>
          <a:prstGeom prst="rect">
            <a:avLst/>
          </a:prstGeom>
          <a:noFill/>
        </p:spPr>
        <p:txBody>
          <a:bodyPr wrap="square" lIns="0" tIns="0" rIns="0" bIns="0" rtlCol="0" anchor="t" anchorCtr="0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indent="0" algn="ctr">
              <a:lnSpc>
                <a:spcPct val="150000"/>
              </a:lnSpc>
              <a:buSzPct val="100000"/>
              <a:buNone/>
            </a:pPr>
            <a:r>
              <a:rPr lang="en-US" sz="1135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最小watch范围</a:t>
            </a:r>
            <a:endParaRPr lang="en-US" sz="1135"/>
          </a:p>
        </p:txBody>
      </p:sp>
      <p:sp>
        <p:nvSpPr>
          <p:cNvPr id="17" name="Text 4"/>
          <p:cNvSpPr/>
          <p:nvPr>
            <p:custDataLst>
              <p:tags r:id="rId19"/>
            </p:custDataLst>
          </p:nvPr>
        </p:nvSpPr>
        <p:spPr>
          <a:xfrm>
            <a:off x="3895306" y="1974515"/>
            <a:ext cx="1374258" cy="24003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02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非必要不生成SourceMap</a:t>
            </a:r>
            <a:endParaRPr lang="en-US" sz="1020"/>
          </a:p>
        </p:txBody>
      </p:sp>
      <p:sp>
        <p:nvSpPr>
          <p:cNvPr id="20" name="Text 7"/>
          <p:cNvSpPr/>
          <p:nvPr>
            <p:custDataLst>
              <p:tags r:id="rId20"/>
            </p:custDataLst>
          </p:nvPr>
        </p:nvSpPr>
        <p:spPr>
          <a:xfrm>
            <a:off x="455702" y="1983405"/>
            <a:ext cx="1392385" cy="24003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135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在开发阶段禁止不必要的产物优化</a:t>
            </a:r>
            <a:endParaRPr lang="en-US" sz="1135"/>
          </a:p>
        </p:txBody>
      </p:sp>
      <p:sp>
        <p:nvSpPr>
          <p:cNvPr id="19" name="Text 8"/>
          <p:cNvSpPr/>
          <p:nvPr>
            <p:custDataLst>
              <p:tags r:id="rId21"/>
            </p:custDataLst>
          </p:nvPr>
        </p:nvSpPr>
        <p:spPr>
          <a:xfrm>
            <a:off x="365760" y="2423795"/>
            <a:ext cx="1572260" cy="165735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970">
                <a:solidFill>
                  <a:srgbClr val="333333"/>
                </a:solidFill>
                <a:latin typeface="思源黑体 CN Normal" pitchFamily="34" charset="0"/>
                <a:ea typeface="思源黑体 CN Normal" pitchFamily="34" charset="-122"/>
                <a:cs typeface="思源黑体 CN Normal" pitchFamily="34" charset="-120"/>
              </a:rPr>
              <a:t>1. 禁止代码压缩</a:t>
            </a:r>
            <a:endParaRPr lang="en-US" sz="970">
              <a:solidFill>
                <a:srgbClr val="333333"/>
              </a:solidFill>
              <a:latin typeface="思源黑体 CN Normal" pitchFamily="34" charset="0"/>
              <a:ea typeface="思源黑体 CN Normal" pitchFamily="34" charset="-122"/>
              <a:cs typeface="思源黑体 CN Normal" pitchFamily="34" charset="-120"/>
            </a:endParaRPr>
          </a:p>
          <a:p>
            <a:pPr marL="0" indent="0" algn="l">
              <a:lnSpc>
                <a:spcPct val="130000"/>
              </a:lnSpc>
              <a:buNone/>
            </a:pPr>
            <a:r>
              <a:rPr lang="en-US" sz="970">
                <a:solidFill>
                  <a:srgbClr val="333333"/>
                </a:solidFill>
                <a:latin typeface="思源黑体 CN Normal" pitchFamily="34" charset="0"/>
                <a:ea typeface="思源黑体 CN Normal" pitchFamily="34" charset="-122"/>
                <a:cs typeface="思源黑体 CN Normal" pitchFamily="34" charset="-120"/>
              </a:rPr>
              <a:t>2. 禁止代码分割和预加载</a:t>
            </a:r>
            <a:endParaRPr lang="en-US" sz="970">
              <a:solidFill>
                <a:srgbClr val="333333"/>
              </a:solidFill>
              <a:latin typeface="思源黑体 CN Normal" pitchFamily="34" charset="0"/>
              <a:ea typeface="思源黑体 CN Normal" pitchFamily="34" charset="-122"/>
              <a:cs typeface="思源黑体 CN Normal" pitchFamily="34" charset="-120"/>
            </a:endParaRPr>
          </a:p>
          <a:p>
            <a:pPr marL="0" indent="0" algn="l">
              <a:lnSpc>
                <a:spcPct val="130000"/>
              </a:lnSpc>
              <a:buNone/>
            </a:pPr>
            <a:r>
              <a:rPr lang="en-US" sz="970">
                <a:solidFill>
                  <a:srgbClr val="333333"/>
                </a:solidFill>
                <a:latin typeface="思源黑体 CN Normal" pitchFamily="34" charset="0"/>
                <a:ea typeface="思源黑体 CN Normal" pitchFamily="34" charset="-122"/>
                <a:cs typeface="思源黑体 CN Normal" pitchFamily="34" charset="-120"/>
              </a:rPr>
              <a:t>3. 禁止性能提示</a:t>
            </a:r>
            <a:endParaRPr lang="en-US" sz="970">
              <a:solidFill>
                <a:srgbClr val="333333"/>
              </a:solidFill>
              <a:latin typeface="思源黑体 CN Normal" pitchFamily="34" charset="0"/>
              <a:ea typeface="思源黑体 CN Normal" pitchFamily="34" charset="-122"/>
              <a:cs typeface="思源黑体 CN Normal" pitchFamily="34" charset="-120"/>
            </a:endParaRPr>
          </a:p>
          <a:p>
            <a:pPr marL="0" indent="0" algn="l">
              <a:lnSpc>
                <a:spcPct val="130000"/>
              </a:lnSpc>
              <a:buNone/>
            </a:pPr>
            <a:r>
              <a:rPr lang="en-US" sz="970">
                <a:solidFill>
                  <a:srgbClr val="333333"/>
                </a:solidFill>
                <a:latin typeface="思源黑体 CN Normal" pitchFamily="34" charset="0"/>
                <a:ea typeface="思源黑体 CN Normal" pitchFamily="34" charset="-122"/>
                <a:cs typeface="思源黑体 CN Normal" pitchFamily="34" charset="-120"/>
              </a:rPr>
              <a:t>4. 禁止生产模式下的模块树摇（Tree Shaking）</a:t>
            </a:r>
            <a:endParaRPr lang="en-US" sz="970">
              <a:solidFill>
                <a:srgbClr val="333333"/>
              </a:solidFill>
              <a:latin typeface="思源黑体 CN Normal" pitchFamily="34" charset="0"/>
              <a:ea typeface="思源黑体 CN Normal" pitchFamily="34" charset="-122"/>
              <a:cs typeface="思源黑体 CN Normal" pitchFamily="34" charset="-120"/>
            </a:endParaRPr>
          </a:p>
          <a:p>
            <a:pPr marL="0" indent="0" algn="l">
              <a:lnSpc>
                <a:spcPct val="130000"/>
              </a:lnSpc>
              <a:buNone/>
            </a:pPr>
            <a:r>
              <a:rPr lang="en-US" sz="970">
                <a:solidFill>
                  <a:srgbClr val="333333"/>
                </a:solidFill>
                <a:latin typeface="思源黑体 CN Normal" pitchFamily="34" charset="0"/>
                <a:ea typeface="思源黑体 CN Normal" pitchFamily="34" charset="-122"/>
                <a:cs typeface="思源黑体 CN Normal" pitchFamily="34" charset="-120"/>
              </a:rPr>
              <a:t>5. 禁止哈希文件名生成</a:t>
            </a:r>
            <a:endParaRPr lang="en-US" sz="970">
              <a:solidFill>
                <a:srgbClr val="333333"/>
              </a:solidFill>
              <a:latin typeface="思源黑体 CN Normal" pitchFamily="34" charset="0"/>
              <a:ea typeface="思源黑体 CN Normal" pitchFamily="34" charset="-122"/>
              <a:cs typeface="思源黑体 CN Normal" pitchFamily="34" charset="-120"/>
            </a:endParaRPr>
          </a:p>
          <a:p>
            <a:pPr marL="0" indent="0" algn="l">
              <a:lnSpc>
                <a:spcPct val="130000"/>
              </a:lnSpc>
              <a:buNone/>
            </a:pPr>
            <a:r>
              <a:rPr lang="en-US" sz="970">
                <a:solidFill>
                  <a:srgbClr val="333333"/>
                </a:solidFill>
                <a:latin typeface="思源黑体 CN Normal" pitchFamily="34" charset="0"/>
                <a:ea typeface="思源黑体 CN Normal" pitchFamily="34" charset="-122"/>
                <a:cs typeface="思源黑体 CN Normal" pitchFamily="34" charset="-120"/>
              </a:rPr>
              <a:t>6. 启用增量构建和缓存</a:t>
            </a:r>
            <a:endParaRPr lang="en-US" sz="970">
              <a:solidFill>
                <a:srgbClr val="333333"/>
              </a:solidFill>
              <a:latin typeface="思源黑体 CN Normal" pitchFamily="34" charset="0"/>
              <a:ea typeface="思源黑体 CN Normal" pitchFamily="34" charset="-122"/>
              <a:cs typeface="思源黑体 CN Normal" pitchFamily="34" charset="-120"/>
            </a:endParaRPr>
          </a:p>
        </p:txBody>
      </p:sp>
      <p:sp>
        <p:nvSpPr>
          <p:cNvPr id="18" name="Text 8"/>
          <p:cNvSpPr/>
          <p:nvPr>
            <p:custDataLst>
              <p:tags r:id="rId22"/>
            </p:custDataLst>
          </p:nvPr>
        </p:nvSpPr>
        <p:spPr>
          <a:xfrm>
            <a:off x="2957195" y="2409825"/>
            <a:ext cx="3388995" cy="165735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970">
                <a:solidFill>
                  <a:srgbClr val="333333"/>
                </a:solidFill>
                <a:latin typeface="思源黑体 CN Normal" pitchFamily="34" charset="0"/>
                <a:ea typeface="思源黑体 CN Normal" pitchFamily="34" charset="-122"/>
                <a:cs typeface="思源黑体 CN Normal" pitchFamily="34" charset="-120"/>
              </a:rPr>
              <a:t>1. 开发环境中，</a:t>
            </a:r>
            <a:endParaRPr lang="en-US" sz="970">
              <a:solidFill>
                <a:srgbClr val="333333"/>
              </a:solidFill>
              <a:latin typeface="思源黑体 CN Normal" pitchFamily="34" charset="0"/>
              <a:ea typeface="思源黑体 CN Normal" pitchFamily="34" charset="-122"/>
              <a:cs typeface="思源黑体 CN Normal" pitchFamily="34" charset="-120"/>
            </a:endParaRPr>
          </a:p>
          <a:p>
            <a:pPr marL="0" indent="0" algn="l">
              <a:lnSpc>
                <a:spcPct val="130000"/>
              </a:lnSpc>
              <a:buNone/>
            </a:pPr>
            <a:r>
              <a:rPr lang="en-US" sz="970">
                <a:solidFill>
                  <a:srgbClr val="333333"/>
                </a:solidFill>
                <a:latin typeface="思源黑体 CN Normal" pitchFamily="34" charset="0"/>
                <a:ea typeface="思源黑体 CN Normal" pitchFamily="34" charset="-122"/>
                <a:cs typeface="思源黑体 CN Normal" pitchFamily="34" charset="-120"/>
              </a:rPr>
              <a:t>  复杂的调试需求，使用cheap-module-source-map，</a:t>
            </a:r>
            <a:endParaRPr lang="en-US" sz="970">
              <a:solidFill>
                <a:srgbClr val="333333"/>
              </a:solidFill>
              <a:latin typeface="思源黑体 CN Normal" pitchFamily="34" charset="0"/>
              <a:ea typeface="思源黑体 CN Normal" pitchFamily="34" charset="-122"/>
              <a:cs typeface="思源黑体 CN Normal" pitchFamily="34" charset="-120"/>
            </a:endParaRPr>
          </a:p>
          <a:p>
            <a:pPr marL="0" indent="0" algn="l">
              <a:lnSpc>
                <a:spcPct val="130000"/>
              </a:lnSpc>
              <a:buNone/>
            </a:pPr>
            <a:r>
              <a:rPr lang="en-US" sz="970">
                <a:solidFill>
                  <a:srgbClr val="333333"/>
                </a:solidFill>
                <a:latin typeface="思源黑体 CN Normal" pitchFamily="34" charset="0"/>
                <a:ea typeface="思源黑体 CN Normal" pitchFamily="34" charset="-122"/>
                <a:cs typeface="思源黑体 CN Normal" pitchFamily="34" charset="-120"/>
              </a:rPr>
              <a:t>  快速迭代和轻量调试需求，选择eval-source-map。</a:t>
            </a:r>
            <a:endParaRPr lang="en-US" sz="970">
              <a:solidFill>
                <a:srgbClr val="333333"/>
              </a:solidFill>
              <a:latin typeface="思源黑体 CN Normal" pitchFamily="34" charset="0"/>
              <a:ea typeface="思源黑体 CN Normal" pitchFamily="34" charset="-122"/>
              <a:cs typeface="思源黑体 CN Normal" pitchFamily="34" charset="-120"/>
            </a:endParaRPr>
          </a:p>
          <a:p>
            <a:pPr marL="0" indent="0" algn="l">
              <a:lnSpc>
                <a:spcPct val="130000"/>
              </a:lnSpc>
              <a:buNone/>
            </a:pPr>
            <a:r>
              <a:rPr lang="en-US" sz="970">
                <a:solidFill>
                  <a:srgbClr val="333333"/>
                </a:solidFill>
                <a:latin typeface="思源黑体 CN Normal" pitchFamily="34" charset="0"/>
                <a:ea typeface="思源黑体 CN Normal" pitchFamily="34" charset="-122"/>
                <a:cs typeface="思源黑体 CN Normal" pitchFamily="34" charset="-120"/>
              </a:rPr>
              <a:t>2. 生产环境，</a:t>
            </a:r>
            <a:endParaRPr lang="en-US" sz="970">
              <a:solidFill>
                <a:srgbClr val="333333"/>
              </a:solidFill>
              <a:latin typeface="思源黑体 CN Normal" pitchFamily="34" charset="0"/>
              <a:ea typeface="思源黑体 CN Normal" pitchFamily="34" charset="-122"/>
              <a:cs typeface="思源黑体 CN Normal" pitchFamily="34" charset="-120"/>
            </a:endParaRPr>
          </a:p>
          <a:p>
            <a:pPr marL="0" indent="0" algn="l">
              <a:lnSpc>
                <a:spcPct val="130000"/>
              </a:lnSpc>
              <a:buNone/>
            </a:pPr>
            <a:r>
              <a:rPr lang="en-US" sz="970">
                <a:solidFill>
                  <a:srgbClr val="333333"/>
                </a:solidFill>
                <a:latin typeface="思源黑体 CN Normal" pitchFamily="34" charset="0"/>
                <a:ea typeface="思源黑体 CN Normal" pitchFamily="34" charset="-122"/>
                <a:cs typeface="思源黑体 CN Normal" pitchFamily="34" charset="-120"/>
              </a:rPr>
              <a:t>  如果不需要调试，可以直接禁用Source Map。</a:t>
            </a:r>
            <a:endParaRPr lang="en-US" sz="970">
              <a:solidFill>
                <a:srgbClr val="333333"/>
              </a:solidFill>
              <a:latin typeface="思源黑体 CN Normal" pitchFamily="34" charset="0"/>
              <a:ea typeface="思源黑体 CN Normal" pitchFamily="34" charset="-122"/>
              <a:cs typeface="思源黑体 CN Normal" pitchFamily="34" charset="-120"/>
            </a:endParaRPr>
          </a:p>
          <a:p>
            <a:pPr marL="0" indent="0" algn="l">
              <a:lnSpc>
                <a:spcPct val="130000"/>
              </a:lnSpc>
              <a:buNone/>
            </a:pPr>
            <a:r>
              <a:rPr lang="en-US" sz="970">
                <a:solidFill>
                  <a:srgbClr val="333333"/>
                </a:solidFill>
                <a:latin typeface="思源黑体 CN Normal" pitchFamily="34" charset="0"/>
                <a:ea typeface="思源黑体 CN Normal" pitchFamily="34" charset="-122"/>
                <a:cs typeface="思源黑体 CN Normal" pitchFamily="34" charset="-120"/>
              </a:rPr>
              <a:t>  如果需要保留调试功能，可以选择生成独立的Source Map文件(通过配置sourceMapFilename，Source Map会被生成到单独的文件中)</a:t>
            </a:r>
            <a:r>
              <a:rPr lang="en-US" sz="970">
                <a:solidFill>
                  <a:srgbClr val="333333"/>
                </a:solidFill>
                <a:latin typeface="思源黑体 CN Normal" pitchFamily="34" charset="0"/>
                <a:ea typeface="思源黑体 CN Normal" pitchFamily="34" charset="-122"/>
                <a:cs typeface="思源黑体 CN Normal" pitchFamily="34" charset="-120"/>
                <a:sym typeface="+mn-ea"/>
              </a:rPr>
              <a:t>。</a:t>
            </a:r>
            <a:endParaRPr lang="en-US" sz="970">
              <a:solidFill>
                <a:srgbClr val="333333"/>
              </a:solidFill>
              <a:latin typeface="思源黑体 CN Normal" pitchFamily="34" charset="0"/>
              <a:ea typeface="思源黑体 CN Normal" pitchFamily="34" charset="-122"/>
              <a:cs typeface="思源黑体 CN Normal" pitchFamily="34" charset="-120"/>
            </a:endParaRPr>
          </a:p>
        </p:txBody>
      </p:sp>
      <p:sp>
        <p:nvSpPr>
          <p:cNvPr id="21" name="Text 8"/>
          <p:cNvSpPr/>
          <p:nvPr>
            <p:custDataLst>
              <p:tags r:id="rId23"/>
            </p:custDataLst>
          </p:nvPr>
        </p:nvSpPr>
        <p:spPr>
          <a:xfrm>
            <a:off x="6882130" y="2423795"/>
            <a:ext cx="1806575" cy="165735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970">
                <a:solidFill>
                  <a:srgbClr val="333333"/>
                </a:solidFill>
                <a:latin typeface="思源黑体 CN Normal" pitchFamily="34" charset="0"/>
                <a:ea typeface="思源黑体 CN Normal" pitchFamily="34" charset="-122"/>
                <a:cs typeface="思源黑体 CN Normal" pitchFamily="34" charset="-120"/>
              </a:rPr>
              <a:t>1. 明确监听的文件和目录(配置 Webpack 的 watchOptions )</a:t>
            </a:r>
            <a:endParaRPr lang="en-US" sz="970">
              <a:solidFill>
                <a:srgbClr val="333333"/>
              </a:solidFill>
              <a:latin typeface="思源黑体 CN Normal" pitchFamily="34" charset="0"/>
              <a:ea typeface="思源黑体 CN Normal" pitchFamily="34" charset="-122"/>
              <a:cs typeface="思源黑体 CN Normal" pitchFamily="34" charset="-120"/>
            </a:endParaRPr>
          </a:p>
          <a:p>
            <a:pPr marL="0" indent="0" algn="l">
              <a:lnSpc>
                <a:spcPct val="130000"/>
              </a:lnSpc>
              <a:buNone/>
            </a:pPr>
            <a:r>
              <a:rPr lang="en-US" sz="970">
                <a:solidFill>
                  <a:srgbClr val="333333"/>
                </a:solidFill>
                <a:latin typeface="思源黑体 CN Normal" pitchFamily="34" charset="0"/>
                <a:ea typeface="思源黑体 CN Normal" pitchFamily="34" charset="-122"/>
                <a:cs typeface="思源黑体 CN Normal" pitchFamily="34" charset="-120"/>
              </a:rPr>
              <a:t>2. 忽略不必要的文件和目录(通过 watchOptions.ignored)</a:t>
            </a:r>
            <a:endParaRPr lang="en-US" sz="970">
              <a:solidFill>
                <a:srgbClr val="333333"/>
              </a:solidFill>
              <a:latin typeface="思源黑体 CN Normal" pitchFamily="34" charset="0"/>
              <a:ea typeface="思源黑体 CN Normal" pitchFamily="34" charset="-122"/>
              <a:cs typeface="思源黑体 CN Normal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0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3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6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0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3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6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ntr" presetSubtype="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0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3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6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0" presetClass="entr" presetSubtype="0" fill="hold" grpId="1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40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43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46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49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52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55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 advAuto="0"/>
      <p:bldP spid="6" grpId="1" bldLvl="0" animBg="1" advAuto="0"/>
      <p:bldP spid="9" grpId="2" bldLvl="0" animBg="1" advAuto="0"/>
      <p:bldP spid="8" grpId="3" bldLvl="0" animBg="1" advAuto="0"/>
      <p:bldP spid="13" grpId="4" animBg="1" advAuto="0"/>
      <p:bldP spid="10" grpId="5" bldLvl="0" animBg="1" advAuto="0"/>
      <p:bldP spid="20" grpId="6" animBg="1" advAuto="0"/>
      <p:bldP spid="14" grpId="8" animBg="1" advAuto="0"/>
      <p:bldP spid="11" grpId="9" bldLvl="0" animBg="1" advAuto="0"/>
      <p:bldP spid="17" grpId="10" animBg="1" advAuto="0"/>
      <p:bldP spid="15" grpId="12" animBg="1" advAuto="0"/>
      <p:bldP spid="12" grpId="13" bldLvl="0" animBg="1" advAuto="0"/>
      <p:bldP spid="16" grpId="14" animBg="1" advAuto="0"/>
      <p:bldP spid="19" grpId="7" animBg="1" advAuto="0"/>
      <p:bldP spid="18" grpId="7" animBg="1" advAuto="0"/>
      <p:bldP spid="21" grpId="7" animBg="1" advAuto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缩减范围</a:t>
            </a:r>
            <a:endParaRPr lang="en-US" sz="2660" dirty="0"/>
          </a:p>
        </p:txBody>
      </p:sp>
      <p:pic>
        <p:nvPicPr>
          <p:cNvPr id="6" name="Image 3" descr="preencoded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1696862" y="1023734"/>
            <a:ext cx="2091309" cy="2091309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/>
          <a:stretch>
            <a:fillRect/>
          </a:stretch>
        </p:blipFill>
        <p:spPr>
          <a:xfrm>
            <a:off x="4143421" y="1023734"/>
            <a:ext cx="2091309" cy="2091309"/>
          </a:xfrm>
          <a:prstGeom prst="rect">
            <a:avLst/>
          </a:prstGeom>
        </p:spPr>
      </p:pic>
      <p:sp>
        <p:nvSpPr>
          <p:cNvPr id="10" name="Text 0"/>
          <p:cNvSpPr/>
          <p:nvPr>
            <p:custDataLst>
              <p:tags r:id="rId6"/>
            </p:custDataLst>
          </p:nvPr>
        </p:nvSpPr>
        <p:spPr>
          <a:xfrm>
            <a:off x="3354705" y="2654300"/>
            <a:ext cx="2203450" cy="24003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260" b="1">
                <a:solidFill>
                  <a:srgbClr val="E5B77C"/>
                </a:solidFill>
                <a:latin typeface="OPPOSans B" pitchFamily="34" charset="0"/>
                <a:ea typeface="OPPOSans B" pitchFamily="34" charset="-122"/>
                <a:cs typeface="OPPOSans B" pitchFamily="34" charset="-120"/>
              </a:rPr>
              <a:t>优化 resolve.extensions 配置</a:t>
            </a:r>
            <a:endParaRPr lang="en-US" sz="1260" b="1">
              <a:solidFill>
                <a:srgbClr val="E5B77C"/>
              </a:solidFill>
              <a:latin typeface="OPPOSans B" pitchFamily="34" charset="0"/>
              <a:ea typeface="OPPOSans B" pitchFamily="34" charset="-122"/>
              <a:cs typeface="OPPOSans B" pitchFamily="34" charset="-120"/>
            </a:endParaRPr>
          </a:p>
        </p:txBody>
      </p:sp>
      <p:sp>
        <p:nvSpPr>
          <p:cNvPr id="12" name="Text 2"/>
          <p:cNvSpPr/>
          <p:nvPr>
            <p:custDataLst>
              <p:tags r:id="rId7"/>
            </p:custDataLst>
          </p:nvPr>
        </p:nvSpPr>
        <p:spPr>
          <a:xfrm>
            <a:off x="6487795" y="2654300"/>
            <a:ext cx="2103755" cy="24003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260" b="1">
                <a:solidFill>
                  <a:srgbClr val="E5B77C"/>
                </a:solidFill>
                <a:latin typeface="OPPOSans B" pitchFamily="34" charset="0"/>
                <a:ea typeface="OPPOSans B" pitchFamily="34" charset="-122"/>
                <a:cs typeface="OPPOSans B" pitchFamily="34" charset="-120"/>
              </a:rPr>
              <a:t>优化 resolve.modules 配置</a:t>
            </a:r>
            <a:endParaRPr lang="en-US" sz="1260" b="1">
              <a:solidFill>
                <a:srgbClr val="E5B77C"/>
              </a:solidFill>
              <a:latin typeface="OPPOSans B" pitchFamily="34" charset="0"/>
              <a:ea typeface="OPPOSans B" pitchFamily="34" charset="-122"/>
              <a:cs typeface="OPPOSans B" pitchFamily="34" charset="-120"/>
            </a:endParaRPr>
          </a:p>
        </p:txBody>
      </p:sp>
      <p:sp>
        <p:nvSpPr>
          <p:cNvPr id="14" name="Text 4"/>
          <p:cNvSpPr/>
          <p:nvPr>
            <p:custDataLst>
              <p:tags r:id="rId8"/>
            </p:custDataLst>
          </p:nvPr>
        </p:nvSpPr>
        <p:spPr>
          <a:xfrm>
            <a:off x="772760" y="2922824"/>
            <a:ext cx="1501941" cy="109844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080">
                <a:solidFill>
                  <a:srgbClr val="333333"/>
                </a:solidFill>
                <a:latin typeface="思源黑体 CN Normal" pitchFamily="34" charset="0"/>
                <a:ea typeface="思源黑体 CN Normal" pitchFamily="34" charset="-122"/>
                <a:cs typeface="思源黑体 CN Normal" pitchFamily="34" charset="-120"/>
              </a:rPr>
              <a:t>可以为模块路径设置别名，避免重复书写复杂路径，同时也减少了 Webpack 的路径解析工作。</a:t>
            </a:r>
            <a:endParaRPr lang="en-US" sz="1080">
              <a:solidFill>
                <a:srgbClr val="333333"/>
              </a:solidFill>
              <a:latin typeface="思源黑体 CN Normal" pitchFamily="34" charset="0"/>
              <a:ea typeface="思源黑体 CN Normal" pitchFamily="34" charset="-122"/>
              <a:cs typeface="思源黑体 CN Normal" pitchFamily="34" charset="-120"/>
            </a:endParaRPr>
          </a:p>
        </p:txBody>
      </p:sp>
      <p:sp>
        <p:nvSpPr>
          <p:cNvPr id="15" name="Text 5"/>
          <p:cNvSpPr/>
          <p:nvPr>
            <p:custDataLst>
              <p:tags r:id="rId9"/>
            </p:custDataLst>
          </p:nvPr>
        </p:nvSpPr>
        <p:spPr>
          <a:xfrm>
            <a:off x="2094627" y="1292187"/>
            <a:ext cx="1501941" cy="109844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080">
                <a:solidFill>
                  <a:srgbClr val="333333"/>
                </a:solidFill>
                <a:latin typeface="思源黑体 CN Normal" pitchFamily="34" charset="0"/>
                <a:ea typeface="思源黑体 CN Normal" pitchFamily="34" charset="-122"/>
                <a:cs typeface="思源黑体 CN Normal" pitchFamily="34" charset="-120"/>
              </a:rPr>
              <a:t>限定作用范围：通过 include 或 exclude 选项，只让 Loader 处理特定目录下的文件。</a:t>
            </a:r>
            <a:endParaRPr lang="en-US" sz="1080">
              <a:solidFill>
                <a:srgbClr val="333333"/>
              </a:solidFill>
              <a:latin typeface="思源黑体 CN Normal" pitchFamily="34" charset="0"/>
              <a:ea typeface="思源黑体 CN Normal" pitchFamily="34" charset="-122"/>
              <a:cs typeface="思源黑体 CN Normal" pitchFamily="34" charset="-120"/>
            </a:endParaRPr>
          </a:p>
        </p:txBody>
      </p:sp>
      <p:sp>
        <p:nvSpPr>
          <p:cNvPr id="16" name="Text 6"/>
          <p:cNvSpPr/>
          <p:nvPr>
            <p:custDataLst>
              <p:tags r:id="rId10"/>
            </p:custDataLst>
          </p:nvPr>
        </p:nvSpPr>
        <p:spPr>
          <a:xfrm>
            <a:off x="5354821" y="1259124"/>
            <a:ext cx="1501941" cy="109844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080">
                <a:solidFill>
                  <a:srgbClr val="333333"/>
                </a:solidFill>
                <a:latin typeface="思源黑体 CN Normal" pitchFamily="34" charset="0"/>
                <a:ea typeface="思源黑体 CN Normal" pitchFamily="34" charset="-122"/>
                <a:cs typeface="思源黑体 CN Normal" pitchFamily="34" charset="-120"/>
              </a:rPr>
              <a:t>告诉 Webpack 某些模块不需要解析其依赖项（如大型库文件、已经打包好的文件）。</a:t>
            </a:r>
            <a:endParaRPr lang="en-US" sz="1080">
              <a:solidFill>
                <a:srgbClr val="333333"/>
              </a:solidFill>
              <a:latin typeface="思源黑体 CN Normal" pitchFamily="34" charset="0"/>
              <a:ea typeface="思源黑体 CN Normal" pitchFamily="34" charset="-122"/>
              <a:cs typeface="思源黑体 CN Normal" pitchFamily="34" charset="-120"/>
            </a:endParaRPr>
          </a:p>
        </p:txBody>
      </p:sp>
      <p:sp>
        <p:nvSpPr>
          <p:cNvPr id="17" name="Text 7"/>
          <p:cNvSpPr/>
          <p:nvPr>
            <p:custDataLst>
              <p:tags r:id="rId11"/>
            </p:custDataLst>
          </p:nvPr>
        </p:nvSpPr>
        <p:spPr>
          <a:xfrm>
            <a:off x="3697893" y="2922824"/>
            <a:ext cx="1502015" cy="109844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080">
                <a:solidFill>
                  <a:srgbClr val="333333"/>
                </a:solidFill>
                <a:latin typeface="思源黑体 CN Normal" pitchFamily="34" charset="0"/>
                <a:ea typeface="思源黑体 CN Normal" pitchFamily="34" charset="-122"/>
                <a:cs typeface="思源黑体 CN Normal" pitchFamily="34" charset="-120"/>
              </a:rPr>
              <a:t>默认情况下，Webpack 会尝试解析多个扩展名，这会增加查找时间。通过优化此配置，可以减少不必要的查找工作。</a:t>
            </a:r>
            <a:endParaRPr lang="en-US" sz="1080">
              <a:solidFill>
                <a:srgbClr val="333333"/>
              </a:solidFill>
              <a:latin typeface="思源黑体 CN Normal" pitchFamily="34" charset="0"/>
              <a:ea typeface="思源黑体 CN Normal" pitchFamily="34" charset="-122"/>
              <a:cs typeface="思源黑体 CN Normal" pitchFamily="34" charset="-120"/>
            </a:endParaRPr>
          </a:p>
        </p:txBody>
      </p:sp>
      <p:sp>
        <p:nvSpPr>
          <p:cNvPr id="18" name="Text 8"/>
          <p:cNvSpPr/>
          <p:nvPr>
            <p:custDataLst>
              <p:tags r:id="rId12"/>
            </p:custDataLst>
          </p:nvPr>
        </p:nvSpPr>
        <p:spPr>
          <a:xfrm>
            <a:off x="661035" y="2654300"/>
            <a:ext cx="1948815" cy="24003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260" b="1">
                <a:solidFill>
                  <a:srgbClr val="E5B77C"/>
                </a:solidFill>
                <a:latin typeface="OPPOSans B" pitchFamily="34" charset="0"/>
                <a:ea typeface="OPPOSans B" pitchFamily="34" charset="-122"/>
                <a:cs typeface="OPPOSans B" pitchFamily="34" charset="-120"/>
              </a:rPr>
              <a:t>优化 resolve.alias 配置</a:t>
            </a:r>
            <a:endParaRPr lang="en-US" sz="1260" b="1">
              <a:solidFill>
                <a:srgbClr val="E5B77C"/>
              </a:solidFill>
              <a:latin typeface="OPPOSans B" pitchFamily="34" charset="0"/>
              <a:ea typeface="OPPOSans B" pitchFamily="34" charset="-122"/>
              <a:cs typeface="OPPOSans B" pitchFamily="34" charset="-120"/>
            </a:endParaRPr>
          </a:p>
        </p:txBody>
      </p:sp>
      <p:sp>
        <p:nvSpPr>
          <p:cNvPr id="19" name="Text 9"/>
          <p:cNvSpPr/>
          <p:nvPr>
            <p:custDataLst>
              <p:tags r:id="rId13"/>
            </p:custDataLst>
          </p:nvPr>
        </p:nvSpPr>
        <p:spPr>
          <a:xfrm>
            <a:off x="6685741" y="2922867"/>
            <a:ext cx="1501941" cy="109844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080">
                <a:solidFill>
                  <a:srgbClr val="333333"/>
                </a:solidFill>
                <a:latin typeface="思源黑体 CN Normal" pitchFamily="34" charset="0"/>
                <a:ea typeface="思源黑体 CN Normal" pitchFamily="34" charset="-122"/>
                <a:cs typeface="思源黑体 CN Normal" pitchFamily="34" charset="-120"/>
              </a:rPr>
              <a:t>默认情况下，Webpack 会从 node_modules 开始查找。如果你知道你的依赖项存放的路径，可以通过明确指定路径来加速模块查找。</a:t>
            </a:r>
            <a:endParaRPr lang="en-US" sz="1080">
              <a:solidFill>
                <a:srgbClr val="333333"/>
              </a:solidFill>
              <a:latin typeface="思源黑体 CN Normal" pitchFamily="34" charset="0"/>
              <a:ea typeface="思源黑体 CN Normal" pitchFamily="34" charset="-122"/>
              <a:cs typeface="思源黑体 CN Normal" pitchFamily="34" charset="-120"/>
            </a:endParaRPr>
          </a:p>
          <a:p>
            <a:pPr marL="0" indent="0" algn="ctr">
              <a:lnSpc>
                <a:spcPct val="130000"/>
              </a:lnSpc>
              <a:buNone/>
            </a:pPr>
            <a:endParaRPr lang="en-US" sz="1080">
              <a:solidFill>
                <a:srgbClr val="333333"/>
              </a:solidFill>
              <a:latin typeface="思源黑体 CN Normal" pitchFamily="34" charset="0"/>
              <a:ea typeface="思源黑体 CN Normal" pitchFamily="34" charset="-122"/>
              <a:cs typeface="思源黑体 CN Normal" pitchFamily="34" charset="-120"/>
            </a:endParaRPr>
          </a:p>
        </p:txBody>
      </p:sp>
      <p:sp>
        <p:nvSpPr>
          <p:cNvPr id="20" name="Text 10"/>
          <p:cNvSpPr/>
          <p:nvPr>
            <p:custDataLst>
              <p:tags r:id="rId14"/>
            </p:custDataLst>
          </p:nvPr>
        </p:nvSpPr>
        <p:spPr>
          <a:xfrm>
            <a:off x="2093546" y="1023468"/>
            <a:ext cx="1504101" cy="24003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30000"/>
              </a:lnSpc>
              <a:buNone/>
            </a:pPr>
            <a:r>
              <a:rPr lang="zh-CN" altLang="en-US" sz="1260" b="1">
                <a:solidFill>
                  <a:srgbClr val="E5B77C"/>
                </a:solidFill>
                <a:latin typeface="OPPOSans B" pitchFamily="34" charset="0"/>
                <a:ea typeface="OPPOSans B" pitchFamily="34" charset="-122"/>
                <a:cs typeface="OPPOSans B" pitchFamily="34" charset="-120"/>
              </a:rPr>
              <a:t>优化</a:t>
            </a:r>
            <a:r>
              <a:rPr lang="en-US" altLang="zh-CN" sz="1260" b="1">
                <a:solidFill>
                  <a:srgbClr val="E5B77C"/>
                </a:solidFill>
                <a:latin typeface="OPPOSans B" pitchFamily="34" charset="0"/>
                <a:ea typeface="OPPOSans B" pitchFamily="34" charset="-122"/>
                <a:cs typeface="OPPOSans B" pitchFamily="34" charset="-120"/>
              </a:rPr>
              <a:t>Loader</a:t>
            </a:r>
            <a:r>
              <a:rPr lang="zh-CN" altLang="en-US" sz="1260" b="1">
                <a:solidFill>
                  <a:srgbClr val="E5B77C"/>
                </a:solidFill>
                <a:latin typeface="OPPOSans B" pitchFamily="34" charset="0"/>
                <a:ea typeface="OPPOSans B" pitchFamily="34" charset="-122"/>
                <a:cs typeface="OPPOSans B" pitchFamily="34" charset="-120"/>
              </a:rPr>
              <a:t>配置</a:t>
            </a:r>
            <a:endParaRPr lang="zh-CN" altLang="en-US" sz="1260" b="1">
              <a:solidFill>
                <a:srgbClr val="E5B77C"/>
              </a:solidFill>
              <a:latin typeface="OPPOSans B" pitchFamily="34" charset="0"/>
              <a:ea typeface="OPPOSans B" pitchFamily="34" charset="-122"/>
              <a:cs typeface="OPPOSans B" pitchFamily="34" charset="-120"/>
            </a:endParaRPr>
          </a:p>
        </p:txBody>
      </p:sp>
      <p:sp>
        <p:nvSpPr>
          <p:cNvPr id="21" name="Text 11"/>
          <p:cNvSpPr/>
          <p:nvPr>
            <p:custDataLst>
              <p:tags r:id="rId15"/>
            </p:custDataLst>
          </p:nvPr>
        </p:nvSpPr>
        <p:spPr>
          <a:xfrm>
            <a:off x="5046980" y="990600"/>
            <a:ext cx="2042795" cy="24003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260" b="1">
                <a:solidFill>
                  <a:srgbClr val="E5B77C"/>
                </a:solidFill>
                <a:latin typeface="OPPOSans B" pitchFamily="34" charset="0"/>
                <a:ea typeface="OPPOSans B" pitchFamily="34" charset="-122"/>
                <a:cs typeface="OPPOSans B" pitchFamily="34" charset="-120"/>
              </a:rPr>
              <a:t>优化 resolve.noParse 配置</a:t>
            </a:r>
            <a:endParaRPr lang="en-US" sz="1260" b="1">
              <a:solidFill>
                <a:srgbClr val="E5B77C"/>
              </a:solidFill>
              <a:latin typeface="OPPOSans B" pitchFamily="34" charset="0"/>
              <a:ea typeface="OPPOSans B" pitchFamily="34" charset="-122"/>
              <a:cs typeface="OPPOSans B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0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4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7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1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4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0" presetClass="entr" presetSubtype="0" fill="hold" grpId="1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8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1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10" presetClass="entr" presetSubtype="0" fill="hold" grpId="1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5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8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10" presetClass="entr" presetSubtype="0" fill="hold" grpId="1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42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45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 advAuto="0"/>
      <p:bldP spid="8" grpId="2" bldLvl="0" animBg="1" advAuto="0"/>
      <p:bldP spid="18" grpId="6" animBg="1" advAuto="0"/>
      <p:bldP spid="14" grpId="7" animBg="1" advAuto="0"/>
      <p:bldP spid="20" grpId="8" animBg="1" advAuto="0"/>
      <p:bldP spid="15" grpId="9" animBg="1" advAuto="0"/>
      <p:bldP spid="10" grpId="10" animBg="1" advAuto="0"/>
      <p:bldP spid="17" grpId="11" animBg="1" advAuto="0"/>
      <p:bldP spid="12" grpId="12" animBg="1" advAuto="0"/>
      <p:bldP spid="19" grpId="13" animBg="1" advAuto="0"/>
      <p:bldP spid="21" grpId="14" animBg="1" advAuto="0"/>
      <p:bldP spid="16" grpId="15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19125" y="2062163"/>
            <a:ext cx="1452563" cy="1243013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57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01</a:t>
            </a:r>
            <a:endParaRPr lang="en-US" sz="5760" dirty="0"/>
          </a:p>
        </p:txBody>
      </p:sp>
      <p:sp>
        <p:nvSpPr>
          <p:cNvPr id="3" name="Text 1"/>
          <p:cNvSpPr/>
          <p:nvPr/>
        </p:nvSpPr>
        <p:spPr>
          <a:xfrm>
            <a:off x="619125" y="3119438"/>
            <a:ext cx="5101590" cy="890587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buNone/>
            </a:pPr>
            <a:r>
              <a:rPr lang="en-US" sz="35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课程定位</a:t>
            </a:r>
            <a:endParaRPr lang="en-US" sz="35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高效作业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851853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使用更快的编译工具</a:t>
            </a:r>
            <a:endParaRPr lang="en-US" sz="168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164205" y="1804826"/>
            <a:ext cx="402908" cy="402902"/>
          </a:xfrm>
          <a:prstGeom prst="rect">
            <a:avLst/>
          </a:prstGeom>
        </p:spPr>
      </p:pic>
      <p:pic>
        <p:nvPicPr>
          <p:cNvPr id="7" name="Image 3" descr="preencoded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363528" y="3133246"/>
            <a:ext cx="402908" cy="402902"/>
          </a:xfrm>
          <a:prstGeom prst="rect">
            <a:avLst/>
          </a:prstGeom>
        </p:spPr>
      </p:pic>
      <p:pic>
        <p:nvPicPr>
          <p:cNvPr id="8" name="Image 4" descr="preencoded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3693795" y="2075390"/>
            <a:ext cx="1449705" cy="1450020"/>
          </a:xfrm>
          <a:prstGeom prst="rect">
            <a:avLst/>
          </a:prstGeom>
        </p:spPr>
      </p:pic>
      <p:pic>
        <p:nvPicPr>
          <p:cNvPr id="9" name="Image 5" descr="preencoded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3691994" y="2067685"/>
            <a:ext cx="739521" cy="747556"/>
          </a:xfrm>
          <a:prstGeom prst="rect">
            <a:avLst/>
          </a:prstGeom>
        </p:spPr>
      </p:pic>
      <p:pic>
        <p:nvPicPr>
          <p:cNvPr id="10" name="Image 6" descr="preencoded.png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3402919" y="1973690"/>
            <a:ext cx="2344695" cy="950401"/>
          </a:xfrm>
          <a:prstGeom prst="rect">
            <a:avLst/>
          </a:prstGeom>
        </p:spPr>
      </p:pic>
      <p:sp>
        <p:nvSpPr>
          <p:cNvPr id="11" name="Text 0"/>
          <p:cNvSpPr/>
          <p:nvPr/>
        </p:nvSpPr>
        <p:spPr>
          <a:xfrm>
            <a:off x="754936" y="1695404"/>
            <a:ext cx="2267373" cy="24180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r">
              <a:lnSpc>
                <a:spcPct val="130000"/>
              </a:lnSpc>
              <a:buNone/>
            </a:pPr>
            <a:r>
              <a:rPr lang="en-US" sz="126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ESBuild</a:t>
            </a:r>
            <a:endParaRPr lang="en-US" sz="1260" dirty="0"/>
          </a:p>
          <a:p>
            <a:pPr marL="0" indent="0" algn="r">
              <a:lnSpc>
                <a:spcPct val="130000"/>
              </a:lnSpc>
              <a:buNone/>
            </a:pPr>
            <a:endParaRPr lang="en-US" sz="1260"/>
          </a:p>
        </p:txBody>
      </p:sp>
      <p:sp>
        <p:nvSpPr>
          <p:cNvPr id="12" name="Text 1"/>
          <p:cNvSpPr/>
          <p:nvPr/>
        </p:nvSpPr>
        <p:spPr>
          <a:xfrm>
            <a:off x="754936" y="2016151"/>
            <a:ext cx="2267373" cy="85507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r">
              <a:lnSpc>
                <a:spcPct val="130000"/>
              </a:lnSpc>
              <a:buNone/>
            </a:pPr>
            <a:r>
              <a:rPr lang="en-US" sz="10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用 Go 语言编写， 在运行时具有更高的执行效率。重视并行化和单次遍历 AST 的技术，尽可能减少重复工作，提高编译速度。 采用了一些高效的数据结构和算法来处理常见的编译任务，如依赖分析、模块打包等。</a:t>
            </a:r>
            <a:endParaRPr lang="en-US" sz="1080"/>
          </a:p>
        </p:txBody>
      </p:sp>
      <p:sp>
        <p:nvSpPr>
          <p:cNvPr id="13" name="Text 2"/>
          <p:cNvSpPr/>
          <p:nvPr/>
        </p:nvSpPr>
        <p:spPr>
          <a:xfrm>
            <a:off x="5974087" y="3344573"/>
            <a:ext cx="2267372" cy="85507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0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用 Rust 编写的。重视并行化和单次遍历 AST 的技术，支持增量编译，只编译自上次编译以来发生变化的部分代码。</a:t>
            </a:r>
            <a:endParaRPr lang="en-US" sz="1080"/>
          </a:p>
        </p:txBody>
      </p:sp>
      <p:sp>
        <p:nvSpPr>
          <p:cNvPr id="14" name="Text 3"/>
          <p:cNvSpPr/>
          <p:nvPr/>
        </p:nvSpPr>
        <p:spPr>
          <a:xfrm>
            <a:off x="5970380" y="3023824"/>
            <a:ext cx="2255000" cy="24180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26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SWC</a:t>
            </a:r>
            <a:endParaRPr lang="en-US" sz="126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8480" y="3525520"/>
            <a:ext cx="3829050" cy="13716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98135" y="770890"/>
            <a:ext cx="3790950" cy="2095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0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6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9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3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6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ntr" presetSubtype="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0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3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 advAuto="0"/>
      <p:bldP spid="9" grpId="1" bldLvl="0" animBg="1" advAuto="0"/>
      <p:bldP spid="8" grpId="2" bldLvl="0" animBg="1" advAuto="0"/>
      <p:bldP spid="6" grpId="3" bldLvl="0" animBg="1" advAuto="0"/>
      <p:bldP spid="7" grpId="4" bldLvl="0" animBg="1" advAuto="0"/>
      <p:bldP spid="11" grpId="5" animBg="1" advAuto="0"/>
      <p:bldP spid="12" grpId="6" animBg="1" advAuto="0"/>
      <p:bldP spid="14" grpId="7" animBg="1" advAuto="0"/>
      <p:bldP spid="13" grpId="8" animBg="1" advAuto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Vue代码层面的优化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模块化开发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通过Vue的单文件组件(SFC)将代码分解为独立模块，提高代码复用性和可维护性。</a:t>
            </a:r>
            <a:endParaRPr lang="en-US" sz="168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代码规范与Lint工具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使用ESLint等工具确保代码风格统一，减少错误，提高开发效率。</a:t>
            </a:r>
            <a:endParaRPr lang="en-US" sz="168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zh-CN" alt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利用代码生成</a:t>
            </a: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工具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通过使用代码生成工具，自动生成模板代码，减少重复劳动，提升开发效率和代码一致性。</a:t>
            </a:r>
            <a:endParaRPr lang="en-US" sz="168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9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如何通过 VSCode 扩展和自定义代码片段来实现自动化代码生成</a:t>
            </a:r>
            <a:endParaRPr lang="en-US" sz="19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配置Vue 组件代码片段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使用代码片段</a:t>
            </a:r>
            <a:endParaRPr lang="en-US" sz="168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配置Vue 组件代码片段</a:t>
            </a:r>
            <a:endParaRPr lang="en-US" sz="266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42745" y="1256030"/>
            <a:ext cx="5429250" cy="88265"/>
          </a:xfrm>
          <a:prstGeom prst="rect">
            <a:avLst/>
          </a:prstGeom>
        </p:spPr>
      </p:pic>
      <p:pic>
        <p:nvPicPr>
          <p:cNvPr id="7" name="Image 3" descr="preencoded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167384" y="1083702"/>
            <a:ext cx="468249" cy="457192"/>
          </a:xfrm>
          <a:prstGeom prst="rect">
            <a:avLst/>
          </a:prstGeom>
        </p:spPr>
      </p:pic>
      <p:pic>
        <p:nvPicPr>
          <p:cNvPr id="8" name="Image 4" descr="preencoded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7079837" y="1049426"/>
            <a:ext cx="468249" cy="457193"/>
          </a:xfrm>
          <a:prstGeom prst="rect">
            <a:avLst/>
          </a:prstGeom>
        </p:spPr>
      </p:pic>
      <p:pic>
        <p:nvPicPr>
          <p:cNvPr id="9" name="Image 5" descr="preencoded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4123658" y="1083716"/>
            <a:ext cx="468249" cy="457193"/>
          </a:xfrm>
          <a:prstGeom prst="rect">
            <a:avLst/>
          </a:prstGeom>
        </p:spPr>
      </p:pic>
      <p:sp>
        <p:nvSpPr>
          <p:cNvPr id="13" name="Text 0"/>
          <p:cNvSpPr/>
          <p:nvPr/>
        </p:nvSpPr>
        <p:spPr>
          <a:xfrm>
            <a:off x="1236040" y="1117991"/>
            <a:ext cx="340180" cy="388613"/>
          </a:xfrm>
          <a:prstGeom prst="rect">
            <a:avLst/>
          </a:prstGeom>
          <a:noFill/>
        </p:spPr>
        <p:txBody>
          <a:bodyPr wrap="non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530" b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-122"/>
                <a:cs typeface="Arial" panose="020B0604020202020204" pitchFamily="34" charset="-120"/>
              </a:rPr>
              <a:t>01</a:t>
            </a:r>
            <a:endParaRPr lang="en-US" sz="1530"/>
          </a:p>
        </p:txBody>
      </p:sp>
      <p:sp>
        <p:nvSpPr>
          <p:cNvPr id="14" name="Text 1"/>
          <p:cNvSpPr/>
          <p:nvPr/>
        </p:nvSpPr>
        <p:spPr>
          <a:xfrm>
            <a:off x="4192265" y="1118006"/>
            <a:ext cx="340180" cy="388613"/>
          </a:xfrm>
          <a:prstGeom prst="rect">
            <a:avLst/>
          </a:prstGeom>
          <a:noFill/>
        </p:spPr>
        <p:txBody>
          <a:bodyPr wrap="non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530" b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-122"/>
                <a:cs typeface="Arial" panose="020B0604020202020204" pitchFamily="34" charset="-120"/>
              </a:rPr>
              <a:t>02</a:t>
            </a:r>
            <a:endParaRPr lang="en-US" sz="1530"/>
          </a:p>
        </p:txBody>
      </p:sp>
      <p:sp>
        <p:nvSpPr>
          <p:cNvPr id="15" name="Text 2"/>
          <p:cNvSpPr/>
          <p:nvPr/>
        </p:nvSpPr>
        <p:spPr>
          <a:xfrm>
            <a:off x="7148423" y="1083716"/>
            <a:ext cx="340180" cy="388613"/>
          </a:xfrm>
          <a:prstGeom prst="rect">
            <a:avLst/>
          </a:prstGeom>
          <a:noFill/>
        </p:spPr>
        <p:txBody>
          <a:bodyPr wrap="non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530" b="1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-122"/>
                <a:cs typeface="Arial" panose="020B0604020202020204" pitchFamily="34" charset="-120"/>
              </a:rPr>
              <a:t>03</a:t>
            </a:r>
            <a:endParaRPr lang="en-US" sz="1530"/>
          </a:p>
        </p:txBody>
      </p:sp>
      <p:sp>
        <p:nvSpPr>
          <p:cNvPr id="16" name="Text 3"/>
          <p:cNvSpPr/>
          <p:nvPr/>
        </p:nvSpPr>
        <p:spPr>
          <a:xfrm>
            <a:off x="6599195" y="1839895"/>
            <a:ext cx="1392385" cy="240030"/>
          </a:xfrm>
          <a:prstGeom prst="rect">
            <a:avLst/>
          </a:prstGeom>
          <a:noFill/>
        </p:spPr>
        <p:txBody>
          <a:bodyPr wrap="square" lIns="0" tIns="0" rIns="0" bIns="0" rtlCol="0" anchor="t" anchorCtr="0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indent="0" algn="l">
              <a:lnSpc>
                <a:spcPct val="150000"/>
              </a:lnSpc>
              <a:buSzPct val="100000"/>
              <a:buNone/>
            </a:pPr>
            <a:r>
              <a:rPr lang="en-US" sz="10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按固定格式创建片段</a:t>
            </a:r>
            <a:endParaRPr lang="en-US" sz="100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  <a:sym typeface="+mn-ea"/>
            </a:endParaRPr>
          </a:p>
        </p:txBody>
      </p:sp>
      <p:sp>
        <p:nvSpPr>
          <p:cNvPr id="17" name="Text 4"/>
          <p:cNvSpPr/>
          <p:nvPr/>
        </p:nvSpPr>
        <p:spPr>
          <a:xfrm>
            <a:off x="3754971" y="1890060"/>
            <a:ext cx="1374258" cy="240030"/>
          </a:xfrm>
          <a:prstGeom prst="rect">
            <a:avLst/>
          </a:prstGeom>
          <a:noFill/>
        </p:spPr>
        <p:txBody>
          <a:bodyPr wrap="square" lIns="0" tIns="0" rIns="0" bIns="0" rtlCol="0" anchor="t" anchorCtr="0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0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创建一个Vue语言的片段文件vue.json</a:t>
            </a:r>
            <a:endParaRPr lang="en-US" sz="100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  <a:sym typeface="+mn-ea"/>
            </a:endParaRPr>
          </a:p>
        </p:txBody>
      </p:sp>
      <p:sp>
        <p:nvSpPr>
          <p:cNvPr id="20" name="Text 7"/>
          <p:cNvSpPr/>
          <p:nvPr/>
        </p:nvSpPr>
        <p:spPr>
          <a:xfrm>
            <a:off x="705257" y="1890060"/>
            <a:ext cx="1392385" cy="240030"/>
          </a:xfrm>
          <a:prstGeom prst="rect">
            <a:avLst/>
          </a:prstGeom>
          <a:noFill/>
        </p:spPr>
        <p:txBody>
          <a:bodyPr wrap="square" lIns="0" tIns="0" rIns="0" bIns="0" rtlCol="0" anchor="t" anchorCtr="0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0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设置-首选项-配置用户代码片段</a:t>
            </a:r>
            <a:endParaRPr lang="en-US" sz="100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  <a:sym typeface="+mn-ea"/>
            </a:endParaRPr>
          </a:p>
        </p:txBody>
      </p:sp>
      <p:pic>
        <p:nvPicPr>
          <p:cNvPr id="4" name="图片 3" descr="截屏2024-08-02 13.23.5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9405" y="2469515"/>
            <a:ext cx="2164080" cy="1397000"/>
          </a:xfrm>
          <a:prstGeom prst="rect">
            <a:avLst/>
          </a:prstGeom>
        </p:spPr>
      </p:pic>
      <p:pic>
        <p:nvPicPr>
          <p:cNvPr id="5" name="图片 4" descr="截屏2024-08-02 13.25.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89580" y="2469515"/>
            <a:ext cx="2736215" cy="394970"/>
          </a:xfrm>
          <a:prstGeom prst="rect">
            <a:avLst/>
          </a:prstGeom>
        </p:spPr>
      </p:pic>
      <p:pic>
        <p:nvPicPr>
          <p:cNvPr id="18" name="图片 17" descr="截屏2024-08-02 13.25.3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89580" y="3053715"/>
            <a:ext cx="2736215" cy="322580"/>
          </a:xfrm>
          <a:prstGeom prst="rect">
            <a:avLst/>
          </a:prstGeom>
        </p:spPr>
      </p:pic>
      <p:pic>
        <p:nvPicPr>
          <p:cNvPr id="19" name="图片 18" descr="截屏2024-08-02 13.29.2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79185" y="2409825"/>
            <a:ext cx="2294255" cy="13011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0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3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6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0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3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7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0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fill="hold" grpId="1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4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 advAuto="0"/>
      <p:bldP spid="6" grpId="1" bldLvl="0" animBg="1" advAuto="0"/>
      <p:bldP spid="9" grpId="2" bldLvl="0" animBg="1" advAuto="0"/>
      <p:bldP spid="8" grpId="3" bldLvl="0" animBg="1" advAuto="0"/>
      <p:bldP spid="13" grpId="4" animBg="1" advAuto="0"/>
      <p:bldP spid="20" grpId="6" animBg="1" advAuto="0"/>
      <p:bldP spid="14" grpId="8" animBg="1" advAuto="0"/>
      <p:bldP spid="17" grpId="10" animBg="1" advAuto="0"/>
      <p:bldP spid="15" grpId="12" animBg="1" advAuto="0"/>
      <p:bldP spid="16" grpId="14" animBg="1" advAuto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使用代码片段</a:t>
            </a:r>
            <a:endParaRPr lang="en-US" sz="2660" dirty="0"/>
          </a:p>
        </p:txBody>
      </p:sp>
      <p:pic>
        <p:nvPicPr>
          <p:cNvPr id="6" name="Image 1" descr="preencoded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2661871" y="1309857"/>
            <a:ext cx="3937226" cy="22452"/>
          </a:xfrm>
          <a:prstGeom prst="rect">
            <a:avLst/>
          </a:prstGeom>
        </p:spPr>
      </p:pic>
      <p:pic>
        <p:nvPicPr>
          <p:cNvPr id="7" name="Image 3" descr="preencoded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/>
          <a:stretch>
            <a:fillRect/>
          </a:stretch>
        </p:blipFill>
        <p:spPr>
          <a:xfrm>
            <a:off x="2411349" y="1091957"/>
            <a:ext cx="468249" cy="457192"/>
          </a:xfrm>
          <a:prstGeom prst="rect">
            <a:avLst/>
          </a:prstGeom>
        </p:spPr>
      </p:pic>
      <p:pic>
        <p:nvPicPr>
          <p:cNvPr id="8" name="Image 4" descr="preencoded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rcRect/>
          <a:stretch>
            <a:fillRect/>
          </a:stretch>
        </p:blipFill>
        <p:spPr>
          <a:xfrm>
            <a:off x="6485477" y="1083716"/>
            <a:ext cx="468249" cy="457193"/>
          </a:xfrm>
          <a:prstGeom prst="rect">
            <a:avLst/>
          </a:prstGeom>
        </p:spPr>
      </p:pic>
      <p:pic>
        <p:nvPicPr>
          <p:cNvPr id="9" name="Image 5" descr="preencoded.pn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rcRect/>
          <a:stretch>
            <a:fillRect/>
          </a:stretch>
        </p:blipFill>
        <p:spPr>
          <a:xfrm>
            <a:off x="4430363" y="1083716"/>
            <a:ext cx="468249" cy="457193"/>
          </a:xfrm>
          <a:prstGeom prst="rect">
            <a:avLst/>
          </a:prstGeom>
        </p:spPr>
      </p:pic>
      <p:pic>
        <p:nvPicPr>
          <p:cNvPr id="10" name="Image 6" descr="preencoded.png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/>
          <a:srcRect/>
          <a:stretch>
            <a:fillRect/>
          </a:stretch>
        </p:blipFill>
        <p:spPr>
          <a:xfrm>
            <a:off x="1720801" y="1808559"/>
            <a:ext cx="1777241" cy="1105051"/>
          </a:xfrm>
          <a:prstGeom prst="rect">
            <a:avLst/>
          </a:prstGeom>
        </p:spPr>
      </p:pic>
      <p:pic>
        <p:nvPicPr>
          <p:cNvPr id="11" name="Image 7" descr="preencoded.png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3"/>
          <a:srcRect/>
          <a:stretch>
            <a:fillRect/>
          </a:stretch>
        </p:blipFill>
        <p:spPr>
          <a:xfrm>
            <a:off x="3775915" y="1808559"/>
            <a:ext cx="1777241" cy="1105051"/>
          </a:xfrm>
          <a:prstGeom prst="rect">
            <a:avLst/>
          </a:prstGeom>
        </p:spPr>
      </p:pic>
      <p:pic>
        <p:nvPicPr>
          <p:cNvPr id="12" name="Image 8" descr="preencoded.png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13"/>
          <a:srcRect/>
          <a:stretch>
            <a:fillRect/>
          </a:stretch>
        </p:blipFill>
        <p:spPr>
          <a:xfrm>
            <a:off x="5831029" y="1808559"/>
            <a:ext cx="1777241" cy="1105051"/>
          </a:xfrm>
          <a:prstGeom prst="rect">
            <a:avLst/>
          </a:prstGeom>
        </p:spPr>
      </p:pic>
      <p:sp>
        <p:nvSpPr>
          <p:cNvPr id="13" name="Text 0"/>
          <p:cNvSpPr/>
          <p:nvPr>
            <p:custDataLst>
              <p:tags r:id="rId15"/>
            </p:custDataLst>
          </p:nvPr>
        </p:nvSpPr>
        <p:spPr>
          <a:xfrm>
            <a:off x="2480005" y="1126246"/>
            <a:ext cx="340180" cy="388613"/>
          </a:xfrm>
          <a:prstGeom prst="rect">
            <a:avLst/>
          </a:prstGeom>
          <a:noFill/>
        </p:spPr>
        <p:txBody>
          <a:bodyPr wrap="non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530" b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-122"/>
                <a:cs typeface="Arial" panose="020B0604020202020204" pitchFamily="34" charset="-120"/>
              </a:rPr>
              <a:t>01</a:t>
            </a:r>
            <a:endParaRPr lang="en-US" sz="1530"/>
          </a:p>
        </p:txBody>
      </p:sp>
      <p:sp>
        <p:nvSpPr>
          <p:cNvPr id="14" name="Text 1"/>
          <p:cNvSpPr/>
          <p:nvPr>
            <p:custDataLst>
              <p:tags r:id="rId16"/>
            </p:custDataLst>
          </p:nvPr>
        </p:nvSpPr>
        <p:spPr>
          <a:xfrm>
            <a:off x="4498970" y="1118006"/>
            <a:ext cx="340180" cy="388613"/>
          </a:xfrm>
          <a:prstGeom prst="rect">
            <a:avLst/>
          </a:prstGeom>
          <a:noFill/>
        </p:spPr>
        <p:txBody>
          <a:bodyPr wrap="non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530" b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-122"/>
                <a:cs typeface="Arial" panose="020B0604020202020204" pitchFamily="34" charset="-120"/>
              </a:rPr>
              <a:t>02</a:t>
            </a:r>
            <a:endParaRPr lang="en-US" sz="1530"/>
          </a:p>
        </p:txBody>
      </p:sp>
      <p:sp>
        <p:nvSpPr>
          <p:cNvPr id="15" name="Text 2"/>
          <p:cNvSpPr/>
          <p:nvPr>
            <p:custDataLst>
              <p:tags r:id="rId17"/>
            </p:custDataLst>
          </p:nvPr>
        </p:nvSpPr>
        <p:spPr>
          <a:xfrm>
            <a:off x="6554063" y="1118006"/>
            <a:ext cx="340180" cy="388613"/>
          </a:xfrm>
          <a:prstGeom prst="rect">
            <a:avLst/>
          </a:prstGeom>
          <a:noFill/>
        </p:spPr>
        <p:txBody>
          <a:bodyPr wrap="non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530" b="1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-122"/>
                <a:cs typeface="Arial" panose="020B0604020202020204" pitchFamily="34" charset="-120"/>
              </a:rPr>
              <a:t>03</a:t>
            </a:r>
            <a:endParaRPr lang="en-US" sz="1530"/>
          </a:p>
        </p:txBody>
      </p:sp>
      <p:sp>
        <p:nvSpPr>
          <p:cNvPr id="16" name="Text 3"/>
          <p:cNvSpPr/>
          <p:nvPr>
            <p:custDataLst>
              <p:tags r:id="rId18"/>
            </p:custDataLst>
          </p:nvPr>
        </p:nvSpPr>
        <p:spPr>
          <a:xfrm>
            <a:off x="6014360" y="1983405"/>
            <a:ext cx="1392385" cy="24003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135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按 Tab 键展开代码片段</a:t>
            </a:r>
            <a:endParaRPr lang="en-US" sz="1135"/>
          </a:p>
        </p:txBody>
      </p:sp>
      <p:sp>
        <p:nvSpPr>
          <p:cNvPr id="17" name="Text 4"/>
          <p:cNvSpPr/>
          <p:nvPr>
            <p:custDataLst>
              <p:tags r:id="rId19"/>
            </p:custDataLst>
          </p:nvPr>
        </p:nvSpPr>
        <p:spPr>
          <a:xfrm>
            <a:off x="3968331" y="1983405"/>
            <a:ext cx="1374258" cy="24003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02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输入代码片段的前缀（例如 func 等）</a:t>
            </a:r>
            <a:endParaRPr lang="en-US" sz="1020"/>
          </a:p>
        </p:txBody>
      </p:sp>
      <p:sp>
        <p:nvSpPr>
          <p:cNvPr id="20" name="Text 7"/>
          <p:cNvSpPr/>
          <p:nvPr>
            <p:custDataLst>
              <p:tags r:id="rId20"/>
            </p:custDataLst>
          </p:nvPr>
        </p:nvSpPr>
        <p:spPr>
          <a:xfrm>
            <a:off x="1904137" y="1983405"/>
            <a:ext cx="1392385" cy="24003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135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打开需要插入代码段的文件</a:t>
            </a:r>
            <a:endParaRPr lang="en-US" sz="1135"/>
          </a:p>
        </p:txBody>
      </p:sp>
      <p:pic>
        <p:nvPicPr>
          <p:cNvPr id="4" name="图片 3" descr="截屏2024-08-02 13.31.16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720850" y="3053715"/>
            <a:ext cx="3843655" cy="896620"/>
          </a:xfrm>
          <a:prstGeom prst="rect">
            <a:avLst/>
          </a:prstGeom>
        </p:spPr>
      </p:pic>
      <p:pic>
        <p:nvPicPr>
          <p:cNvPr id="5" name="图片 4" descr="截屏2024-08-02 13.31.54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5831205" y="3061335"/>
            <a:ext cx="2870835" cy="11233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0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3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6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0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3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6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ntr" presetSubtype="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0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3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6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0" presetClass="entr" presetSubtype="0" fill="hold" grpId="1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40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43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46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 advAuto="0"/>
      <p:bldP spid="6" grpId="1" bldLvl="0" animBg="1" advAuto="0"/>
      <p:bldP spid="9" grpId="2" bldLvl="0" animBg="1" advAuto="0"/>
      <p:bldP spid="8" grpId="3" bldLvl="0" animBg="1" advAuto="0"/>
      <p:bldP spid="13" grpId="4" animBg="1" advAuto="0"/>
      <p:bldP spid="10" grpId="5" bldLvl="0" animBg="1" advAuto="0"/>
      <p:bldP spid="20" grpId="6" animBg="1" advAuto="0"/>
      <p:bldP spid="14" grpId="8" animBg="1" advAuto="0"/>
      <p:bldP spid="11" grpId="9" bldLvl="0" animBg="1" advAuto="0"/>
      <p:bldP spid="17" grpId="10" animBg="1" advAuto="0"/>
      <p:bldP spid="15" grpId="12" animBg="1" advAuto="0"/>
      <p:bldP spid="12" grpId="13" bldLvl="0" animBg="1" advAuto="0"/>
      <p:bldP spid="16" grpId="14" animBg="1" advAuto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19125" y="2062163"/>
            <a:ext cx="1452563" cy="1243013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57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05</a:t>
            </a:r>
            <a:endParaRPr lang="en-US" sz="5760" dirty="0"/>
          </a:p>
        </p:txBody>
      </p:sp>
      <p:sp>
        <p:nvSpPr>
          <p:cNvPr id="3" name="Text 1"/>
          <p:cNvSpPr/>
          <p:nvPr/>
        </p:nvSpPr>
        <p:spPr>
          <a:xfrm>
            <a:off x="619125" y="3119438"/>
            <a:ext cx="5101590" cy="890587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buNone/>
            </a:pPr>
            <a:r>
              <a:rPr lang="en-US" sz="35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提升性能</a:t>
            </a:r>
            <a:endParaRPr lang="en-US" sz="35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提升性能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基础的Web技术层面优化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构建工具优化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Vue代码层面的优化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基础的Web技术层面优化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预加载</a:t>
            </a:r>
            <a:endParaRPr lang="en-US"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zh-CN" alt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代码压缩</a:t>
            </a:r>
            <a:endParaRPr lang="zh-CN" altLang="en-US"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zh-CN" alt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图片优化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开启gzip压缩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CDN的使用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浏览器缓存</a:t>
            </a:r>
            <a:endParaRPr lang="en-US"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使用性能监控工具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endParaRPr lang="en-US" sz="168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zh-CN" alt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预加载技术</a:t>
            </a:r>
            <a:endParaRPr lang="zh-CN" altLang="en-US" sz="2660" b="1" dirty="0">
              <a:solidFill>
                <a:srgbClr val="C74848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805017" y="1791477"/>
            <a:ext cx="229539" cy="195944"/>
          </a:xfrm>
          <a:prstGeom prst="rect">
            <a:avLst/>
          </a:prstGeom>
        </p:spPr>
      </p:pic>
      <p:pic>
        <p:nvPicPr>
          <p:cNvPr id="7" name="Image 3" descr="preencoded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530690" y="1791477"/>
            <a:ext cx="229539" cy="195944"/>
          </a:xfrm>
          <a:prstGeom prst="rect">
            <a:avLst/>
          </a:prstGeom>
        </p:spPr>
      </p:pic>
      <p:pic>
        <p:nvPicPr>
          <p:cNvPr id="8" name="Image 4" descr="preencoded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477138" y="1747075"/>
            <a:ext cx="1159624" cy="324594"/>
          </a:xfrm>
          <a:prstGeom prst="rect">
            <a:avLst/>
          </a:prstGeom>
        </p:spPr>
      </p:pic>
      <p:pic>
        <p:nvPicPr>
          <p:cNvPr id="9" name="Image 5" descr="preencoded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3928485" y="1747075"/>
            <a:ext cx="1159623" cy="324594"/>
          </a:xfrm>
          <a:prstGeom prst="rect">
            <a:avLst/>
          </a:prstGeom>
        </p:spPr>
      </p:pic>
      <p:pic>
        <p:nvPicPr>
          <p:cNvPr id="10" name="Image 6" descr="preencoded.png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2213524" y="1747075"/>
            <a:ext cx="1159624" cy="324594"/>
          </a:xfrm>
          <a:prstGeom prst="rect">
            <a:avLst/>
          </a:prstGeom>
        </p:spPr>
      </p:pic>
      <p:pic>
        <p:nvPicPr>
          <p:cNvPr id="11" name="Image 7" descr="preencoded.png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5654158" y="1747075"/>
            <a:ext cx="1159624" cy="324594"/>
          </a:xfrm>
          <a:prstGeom prst="rect">
            <a:avLst/>
          </a:prstGeom>
        </p:spPr>
      </p:pic>
      <p:pic>
        <p:nvPicPr>
          <p:cNvPr id="12" name="Image 8" descr="preencoded.png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7379832" y="1747075"/>
            <a:ext cx="1159624" cy="324594"/>
          </a:xfrm>
          <a:prstGeom prst="rect">
            <a:avLst/>
          </a:prstGeom>
        </p:spPr>
      </p:pic>
      <p:pic>
        <p:nvPicPr>
          <p:cNvPr id="13" name="Image 9" descr="preencoded.png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>
          <a:xfrm>
            <a:off x="5256363" y="1791477"/>
            <a:ext cx="229539" cy="195944"/>
          </a:xfrm>
          <a:prstGeom prst="rect">
            <a:avLst/>
          </a:prstGeom>
        </p:spPr>
      </p:pic>
      <p:pic>
        <p:nvPicPr>
          <p:cNvPr id="14" name="Image 10" descr="preencoded.png"/>
          <p:cNvPicPr>
            <a:picLocks noChangeAspect="1"/>
          </p:cNvPicPr>
          <p:nvPr/>
        </p:nvPicPr>
        <p:blipFill>
          <a:blip r:embed="rId10"/>
          <a:srcRect/>
          <a:stretch>
            <a:fillRect/>
          </a:stretch>
        </p:blipFill>
        <p:spPr>
          <a:xfrm>
            <a:off x="6982037" y="1791477"/>
            <a:ext cx="229538" cy="195944"/>
          </a:xfrm>
          <a:prstGeom prst="rect">
            <a:avLst/>
          </a:prstGeom>
        </p:spPr>
      </p:pic>
      <p:sp>
        <p:nvSpPr>
          <p:cNvPr id="15" name="Text 0"/>
          <p:cNvSpPr/>
          <p:nvPr/>
        </p:nvSpPr>
        <p:spPr>
          <a:xfrm>
            <a:off x="3950264" y="1789358"/>
            <a:ext cx="1116951" cy="24003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260" b="1">
                <a:solidFill>
                  <a:srgbClr val="FFFFFF"/>
                </a:solidFill>
                <a:latin typeface="OPPOSans B" pitchFamily="34" charset="0"/>
                <a:ea typeface="OPPOSans B" pitchFamily="34" charset="-122"/>
                <a:cs typeface="OPPOSans B" pitchFamily="34" charset="-120"/>
              </a:rPr>
              <a:t>Preload</a:t>
            </a:r>
            <a:endParaRPr lang="en-US" sz="1260"/>
          </a:p>
        </p:txBody>
      </p:sp>
      <p:sp>
        <p:nvSpPr>
          <p:cNvPr id="16" name="Text 1"/>
          <p:cNvSpPr/>
          <p:nvPr/>
        </p:nvSpPr>
        <p:spPr>
          <a:xfrm>
            <a:off x="5675938" y="1789358"/>
            <a:ext cx="1116951" cy="24003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260" b="1">
                <a:solidFill>
                  <a:srgbClr val="000000"/>
                </a:solidFill>
                <a:latin typeface="OPPOSans B" pitchFamily="34" charset="0"/>
                <a:ea typeface="OPPOSans B" pitchFamily="34" charset="-122"/>
                <a:cs typeface="OPPOSans B" pitchFamily="34" charset="-120"/>
              </a:rPr>
              <a:t>Prefetch</a:t>
            </a:r>
            <a:endParaRPr lang="en-US" sz="1260"/>
          </a:p>
        </p:txBody>
      </p:sp>
      <p:sp>
        <p:nvSpPr>
          <p:cNvPr id="17" name="Text 2"/>
          <p:cNvSpPr/>
          <p:nvPr/>
        </p:nvSpPr>
        <p:spPr>
          <a:xfrm>
            <a:off x="5664373" y="2469892"/>
            <a:ext cx="1275746" cy="124716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080">
                <a:solidFill>
                  <a:srgbClr val="333333"/>
                </a:solidFill>
                <a:latin typeface="思源黑体 CN Normal" pitchFamily="34" charset="0"/>
                <a:ea typeface="思源黑体 CN Normal" pitchFamily="34" charset="-122"/>
                <a:cs typeface="思源黑体 CN Normal" pitchFamily="34" charset="-120"/>
              </a:rPr>
              <a:t>允许浏览器在空闲时间提前获取将来可能需要的资源。</a:t>
            </a:r>
            <a:endParaRPr lang="en-US" sz="1080"/>
          </a:p>
        </p:txBody>
      </p:sp>
      <p:sp>
        <p:nvSpPr>
          <p:cNvPr id="18" name="Text 3"/>
          <p:cNvSpPr/>
          <p:nvPr/>
        </p:nvSpPr>
        <p:spPr>
          <a:xfrm>
            <a:off x="7390047" y="2469892"/>
            <a:ext cx="1275746" cy="124716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080">
                <a:solidFill>
                  <a:srgbClr val="333333"/>
                </a:solidFill>
                <a:latin typeface="思源黑体 CN Normal" pitchFamily="34" charset="0"/>
                <a:ea typeface="思源黑体 CN Normal" pitchFamily="34" charset="-122"/>
                <a:cs typeface="思源黑体 CN Normal" pitchFamily="34" charset="-120"/>
              </a:rPr>
              <a:t>允许浏览器提前渲染用户可能访问的下一个页面。</a:t>
            </a:r>
            <a:endParaRPr lang="en-US" sz="1080"/>
          </a:p>
        </p:txBody>
      </p:sp>
      <p:sp>
        <p:nvSpPr>
          <p:cNvPr id="19" name="Text 4"/>
          <p:cNvSpPr/>
          <p:nvPr/>
        </p:nvSpPr>
        <p:spPr>
          <a:xfrm>
            <a:off x="487352" y="2469892"/>
            <a:ext cx="1275746" cy="124716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080">
                <a:solidFill>
                  <a:srgbClr val="333333"/>
                </a:solidFill>
                <a:latin typeface="思源黑体 CN Normal" pitchFamily="34" charset="0"/>
                <a:ea typeface="思源黑体 CN Normal" pitchFamily="34" charset="-122"/>
                <a:cs typeface="思源黑体 CN Normal" pitchFamily="34" charset="-120"/>
              </a:rPr>
              <a:t>允许浏览器提前解析域名，以便在需要时更快地建立连接。</a:t>
            </a:r>
            <a:endParaRPr lang="en-US" sz="1080"/>
          </a:p>
        </p:txBody>
      </p:sp>
      <p:sp>
        <p:nvSpPr>
          <p:cNvPr id="20" name="Text 5"/>
          <p:cNvSpPr/>
          <p:nvPr/>
        </p:nvSpPr>
        <p:spPr>
          <a:xfrm>
            <a:off x="498917" y="1789358"/>
            <a:ext cx="1116951" cy="24003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260" b="1">
                <a:solidFill>
                  <a:srgbClr val="FFFFFF"/>
                </a:solidFill>
                <a:latin typeface="OPPOSans B" pitchFamily="34" charset="0"/>
                <a:ea typeface="OPPOSans B" pitchFamily="34" charset="-122"/>
                <a:cs typeface="OPPOSans B" pitchFamily="34" charset="-120"/>
              </a:rPr>
              <a:t>DNS Prefetch</a:t>
            </a:r>
            <a:endParaRPr lang="en-US" sz="1260"/>
          </a:p>
        </p:txBody>
      </p:sp>
      <p:sp>
        <p:nvSpPr>
          <p:cNvPr id="21" name="Text 6"/>
          <p:cNvSpPr/>
          <p:nvPr/>
        </p:nvSpPr>
        <p:spPr>
          <a:xfrm>
            <a:off x="7401611" y="1789358"/>
            <a:ext cx="1116951" cy="24003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260" b="1">
                <a:solidFill>
                  <a:srgbClr val="FFFFFF"/>
                </a:solidFill>
                <a:latin typeface="OPPOSans B" pitchFamily="34" charset="0"/>
                <a:ea typeface="OPPOSans B" pitchFamily="34" charset="-122"/>
                <a:cs typeface="OPPOSans B" pitchFamily="34" charset="-120"/>
              </a:rPr>
              <a:t>Prerender</a:t>
            </a:r>
            <a:endParaRPr lang="en-US" sz="1260"/>
          </a:p>
        </p:txBody>
      </p:sp>
      <p:sp>
        <p:nvSpPr>
          <p:cNvPr id="22" name="Text 7"/>
          <p:cNvSpPr/>
          <p:nvPr/>
        </p:nvSpPr>
        <p:spPr>
          <a:xfrm>
            <a:off x="3938700" y="2469892"/>
            <a:ext cx="1275746" cy="124716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080">
                <a:solidFill>
                  <a:srgbClr val="333333"/>
                </a:solidFill>
                <a:latin typeface="思源黑体 CN Normal" pitchFamily="34" charset="0"/>
                <a:ea typeface="思源黑体 CN Normal" pitchFamily="34" charset="-122"/>
                <a:cs typeface="思源黑体 CN Normal" pitchFamily="34" charset="-120"/>
              </a:rPr>
              <a:t>允许浏览器在页面加载时提前获取高优先级资源。</a:t>
            </a:r>
            <a:endParaRPr lang="en-US" sz="1080"/>
          </a:p>
        </p:txBody>
      </p:sp>
      <p:sp>
        <p:nvSpPr>
          <p:cNvPr id="23" name="Text 8"/>
          <p:cNvSpPr/>
          <p:nvPr/>
        </p:nvSpPr>
        <p:spPr>
          <a:xfrm>
            <a:off x="2235304" y="1789358"/>
            <a:ext cx="1116951" cy="24003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260" b="1">
                <a:solidFill>
                  <a:srgbClr val="000000"/>
                </a:solidFill>
                <a:latin typeface="OPPOSans B" pitchFamily="34" charset="0"/>
                <a:ea typeface="OPPOSans B" pitchFamily="34" charset="-122"/>
                <a:cs typeface="OPPOSans B" pitchFamily="34" charset="-120"/>
              </a:rPr>
              <a:t>Preconnect</a:t>
            </a:r>
            <a:endParaRPr lang="en-US" sz="1260"/>
          </a:p>
        </p:txBody>
      </p:sp>
      <p:sp>
        <p:nvSpPr>
          <p:cNvPr id="24" name="Text 9"/>
          <p:cNvSpPr/>
          <p:nvPr/>
        </p:nvSpPr>
        <p:spPr>
          <a:xfrm>
            <a:off x="2213026" y="2469892"/>
            <a:ext cx="1275746" cy="124716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080">
                <a:solidFill>
                  <a:srgbClr val="333333"/>
                </a:solidFill>
                <a:latin typeface="思源黑体 CN Normal" pitchFamily="34" charset="0"/>
                <a:ea typeface="思源黑体 CN Normal" pitchFamily="34" charset="-122"/>
                <a:cs typeface="思源黑体 CN Normal" pitchFamily="34" charset="-120"/>
              </a:rPr>
              <a:t>允许浏览器在实际请求资源之前提前建立与指定域名的连接。</a:t>
            </a:r>
            <a:endParaRPr lang="en-US" sz="108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0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3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6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0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3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6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ntr" presetSubtype="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0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3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6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0" presetClass="entr" presetSubtype="0" fill="hold" grpId="1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40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43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46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10" presetClass="entr" presetSubtype="0" fill="hold" grpId="1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50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53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56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10" presetClass="entr" presetSubtype="0" fill="hold" grpId="1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60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63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66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 advAuto="0"/>
      <p:bldP spid="7" grpId="1" bldLvl="0" animBg="1" advAuto="0"/>
      <p:bldP spid="13" grpId="2" bldLvl="0" animBg="1" advAuto="0"/>
      <p:bldP spid="14" grpId="3" bldLvl="0" animBg="1" advAuto="0"/>
      <p:bldP spid="8" grpId="4" bldLvl="0" animBg="1" advAuto="0"/>
      <p:bldP spid="20" grpId="5" animBg="1" advAuto="0"/>
      <p:bldP spid="19" grpId="6" animBg="1" advAuto="0"/>
      <p:bldP spid="10" grpId="7" bldLvl="0" animBg="1" advAuto="0"/>
      <p:bldP spid="23" grpId="8" animBg="1" advAuto="0"/>
      <p:bldP spid="24" grpId="9" animBg="1" advAuto="0"/>
      <p:bldP spid="9" grpId="10" bldLvl="0" animBg="1" advAuto="0"/>
      <p:bldP spid="15" grpId="11" animBg="1" advAuto="0"/>
      <p:bldP spid="22" grpId="12" animBg="1" advAuto="0"/>
      <p:bldP spid="11" grpId="13" bldLvl="0" animBg="1" advAuto="0"/>
      <p:bldP spid="16" grpId="14" animBg="1" advAuto="0"/>
      <p:bldP spid="17" grpId="15" animBg="1" advAuto="0"/>
      <p:bldP spid="12" grpId="16" bldLvl="0" animBg="1" advAuto="0"/>
      <p:bldP spid="21" grpId="17" animBg="1" advAuto="0"/>
      <p:bldP spid="18" grpId="18" animBg="1" advAuto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zh-CN" alt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代码</a:t>
            </a:r>
            <a:r>
              <a:rPr lang="zh-CN" alt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压缩</a:t>
            </a:r>
            <a:endParaRPr lang="zh-CN" altLang="en-US" sz="2660" b="1" dirty="0">
              <a:solidFill>
                <a:srgbClr val="C74848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sp>
        <p:nvSpPr>
          <p:cNvPr id="4" name="Text 1"/>
          <p:cNvSpPr/>
          <p:nvPr/>
        </p:nvSpPr>
        <p:spPr>
          <a:xfrm>
            <a:off x="895350" y="852170"/>
            <a:ext cx="7715250" cy="124333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代码压缩通过去除空白字符、注释以及重命名变量等方式来减少代码体积。Vite 默认会自动压缩 JavaScript 代码，默认通过 PostCSS 压缩 CSS 文件</a:t>
            </a:r>
            <a:r>
              <a:rPr lang="zh-CN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。</a:t>
            </a:r>
            <a:r>
              <a:rPr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Webpack启用代码压缩</a:t>
            </a:r>
            <a:r>
              <a:rPr lang="zh-CN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配置如下：</a:t>
            </a:r>
            <a:r>
              <a:rPr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</a:t>
            </a:r>
            <a:endParaRPr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425" y="2180590"/>
            <a:ext cx="4657725" cy="27146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课程定位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47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培训对象</a:t>
            </a:r>
            <a:br>
              <a:rPr lang="en-US" sz="147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7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前端Vue开发者</a:t>
            </a:r>
            <a:endParaRPr lang="en-US" sz="147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47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培训目的</a:t>
            </a:r>
            <a:br>
              <a:rPr lang="en-US" sz="147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7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让开发者对项目整体运行和性能优化有一定理解</a:t>
            </a:r>
            <a:br>
              <a:rPr lang="en-US" sz="147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7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让项目搭建者查漏补缺，搭建更完善的项目</a:t>
            </a:r>
            <a:endParaRPr lang="en-US" sz="147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47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培训目标</a:t>
            </a:r>
            <a:br>
              <a:rPr lang="en-US" sz="147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7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通过本课程，可以让对方</a:t>
            </a:r>
            <a:br>
              <a:rPr lang="en-US" sz="147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7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1、对Vue项目运行过程有一定了解；</a:t>
            </a:r>
            <a:br>
              <a:rPr lang="en-US" sz="147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7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2、掌握常用Vue项目性能优化技巧；</a:t>
            </a:r>
            <a:br>
              <a:rPr lang="en-US" sz="147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7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3、搭建出一个高性能的项目；</a:t>
            </a:r>
            <a:endParaRPr lang="en-US" sz="147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zh-CN" alt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图片</a:t>
            </a:r>
            <a:r>
              <a:rPr lang="zh-CN" alt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优化</a:t>
            </a:r>
            <a:endParaRPr lang="zh-CN" altLang="en-US" sz="2660" b="1" dirty="0">
              <a:solidFill>
                <a:srgbClr val="C74848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sp>
        <p:nvSpPr>
          <p:cNvPr id="4" name="Text 1"/>
          <p:cNvSpPr/>
          <p:nvPr/>
        </p:nvSpPr>
        <p:spPr>
          <a:xfrm>
            <a:off x="895350" y="852170"/>
            <a:ext cx="7715250" cy="383794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在 Vue 项目中，通过</a:t>
            </a: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</a:t>
            </a:r>
            <a:r>
              <a:rPr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image-webpack-loader</a:t>
            </a: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</a:t>
            </a:r>
            <a:r>
              <a:rPr lang="zh-CN" alt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或</a:t>
            </a:r>
            <a:r>
              <a:rPr lang="en-US" altLang="zh-CN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imagemin </a:t>
            </a:r>
            <a:r>
              <a:rPr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，可以有效减少图片和 SVG 文件的体积，从而提升页面的加载性能。</a:t>
            </a:r>
            <a:endParaRPr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065" y="1844675"/>
            <a:ext cx="6858000" cy="26289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zh-CN" alt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开启</a:t>
            </a:r>
            <a:r>
              <a:rPr lang="en-US" altLang="zh-CN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gzip</a:t>
            </a:r>
            <a:r>
              <a:rPr lang="zh-CN" alt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压缩</a:t>
            </a:r>
            <a:endParaRPr lang="zh-CN" altLang="en-US" sz="2660" b="1" dirty="0">
              <a:solidFill>
                <a:srgbClr val="C74848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sp>
        <p:nvSpPr>
          <p:cNvPr id="4" name="Text 1"/>
          <p:cNvSpPr/>
          <p:nvPr/>
        </p:nvSpPr>
        <p:spPr>
          <a:xfrm>
            <a:off x="895350" y="852170"/>
            <a:ext cx="7715250" cy="94742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Gzip 压缩可以减少传输的数据量，显著提升页面加载速度。通过配置 Webpack，我们可以轻松为静态资源开启 Gzip 压缩。</a:t>
            </a:r>
            <a:endParaRPr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sp>
        <p:nvSpPr>
          <p:cNvPr id="9" name="Text 1"/>
          <p:cNvSpPr/>
          <p:nvPr/>
        </p:nvSpPr>
        <p:spPr>
          <a:xfrm>
            <a:off x="826135" y="3689350"/>
            <a:ext cx="7715250" cy="1327150"/>
          </a:xfrm>
          <a:prstGeom prst="rect">
            <a:avLst/>
          </a:prstGeom>
          <a:noFill/>
        </p:spPr>
        <p:txBody>
          <a:bodyPr wrap="square" rtlCol="0" anchor="t"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效果：Gzip 压缩通常能够节省 60%-80% 的文件大小。</a:t>
            </a:r>
            <a:endParaRPr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135" y="1953895"/>
            <a:ext cx="3924300" cy="158115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zh-CN" alt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 CDN 加速</a:t>
            </a:r>
            <a:endParaRPr lang="zh-CN" altLang="en-US" sz="2660" b="1" dirty="0">
              <a:solidFill>
                <a:srgbClr val="C74848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sp>
        <p:nvSpPr>
          <p:cNvPr id="4" name="Text 1"/>
          <p:cNvSpPr/>
          <p:nvPr/>
        </p:nvSpPr>
        <p:spPr>
          <a:xfrm>
            <a:off x="895350" y="852170"/>
            <a:ext cx="7715250" cy="94742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CDN（内容分发网络）可以通过将静态资源分发到多个服务器上，用户可以从最近的服务器获取资源，提升加载速度并减少服务器压力。</a:t>
            </a:r>
            <a:endParaRPr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sp>
        <p:nvSpPr>
          <p:cNvPr id="9" name="Text 1"/>
          <p:cNvSpPr/>
          <p:nvPr/>
        </p:nvSpPr>
        <p:spPr>
          <a:xfrm>
            <a:off x="826135" y="1799590"/>
            <a:ext cx="7715250" cy="927100"/>
          </a:xfrm>
          <a:prstGeom prst="rect">
            <a:avLst/>
          </a:prstGeom>
          <a:noFill/>
        </p:spPr>
        <p:txBody>
          <a:bodyPr wrap="square" rtlCol="0" anchor="t"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1</a:t>
            </a:r>
            <a:r>
              <a:rPr lang="zh-CN" alt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、</a:t>
            </a:r>
            <a:r>
              <a:rPr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上传资源到 CDN：例如将 Vue 和 Lodash 上传到 CDN。</a:t>
            </a:r>
            <a:endParaRPr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</a:t>
            </a:r>
            <a:r>
              <a:rPr lang="zh-CN" alt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、修改 Webpack 配置，使用 CDN：</a:t>
            </a:r>
            <a:endParaRPr lang="zh-CN" altLang="en-US"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930" y="2726690"/>
            <a:ext cx="2962275" cy="695325"/>
          </a:xfrm>
          <a:prstGeom prst="rect">
            <a:avLst/>
          </a:prstGeom>
        </p:spPr>
      </p:pic>
      <p:sp>
        <p:nvSpPr>
          <p:cNvPr id="7" name="Text 1"/>
          <p:cNvSpPr/>
          <p:nvPr/>
        </p:nvSpPr>
        <p:spPr>
          <a:xfrm>
            <a:off x="826135" y="3477260"/>
            <a:ext cx="7715250" cy="452755"/>
          </a:xfrm>
          <a:prstGeom prst="rect">
            <a:avLst/>
          </a:prstGeom>
          <a:noFill/>
        </p:spPr>
        <p:txBody>
          <a:bodyPr wrap="square" rtlCol="0" anchor="t"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3</a:t>
            </a:r>
            <a:r>
              <a:rPr lang="zh-CN" alt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、在 index.html 中引入 CDN 链接。</a:t>
            </a:r>
            <a:endParaRPr lang="zh-CN" altLang="en-US"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zh-CN" alt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浏览器缓存</a:t>
            </a:r>
            <a:endParaRPr lang="zh-CN" altLang="en-US" sz="2660" b="1" dirty="0">
              <a:solidFill>
                <a:srgbClr val="C74848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sp>
        <p:nvSpPr>
          <p:cNvPr id="4" name="Text 1"/>
          <p:cNvSpPr/>
          <p:nvPr/>
        </p:nvSpPr>
        <p:spPr>
          <a:xfrm>
            <a:off x="895350" y="852170"/>
            <a:ext cx="7715250" cy="136144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浏览器缓存能够让用户在二次访问时从缓存中获取资源，而不是重新下载所有文件。我们可以通过合理设置 Cache-Control 头和 Webpack 的缓存配置来管理缓存策略。</a:t>
            </a:r>
            <a:endParaRPr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50" y="2213610"/>
            <a:ext cx="4924425" cy="14192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350" y="3679190"/>
            <a:ext cx="32575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zh-CN" alt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推荐</a:t>
            </a: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</a:t>
            </a:r>
            <a:r>
              <a:rPr lang="zh-CN" alt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性能分析</a:t>
            </a: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工具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1</a:t>
            </a:r>
            <a:r>
              <a:rPr lang="zh-CN" alt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、</a:t>
            </a: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通过Webpack 使用 webpack-bundle-analyzer、Vite 使用 vite-plugin-visualizer，可以全面分析和监控 Webpack 和 Vite 项目的性能，从而进行针对性的优化，提高项目的运行效率和用户体验。</a:t>
            </a:r>
            <a:endParaRPr lang="en-US" sz="1680" dirty="0"/>
          </a:p>
        </p:txBody>
      </p:sp>
      <p:sp>
        <p:nvSpPr>
          <p:cNvPr id="6" name="Text 1"/>
          <p:cNvSpPr/>
          <p:nvPr/>
        </p:nvSpPr>
        <p:spPr>
          <a:xfrm>
            <a:off x="895350" y="269652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</a:t>
            </a:r>
            <a:r>
              <a:rPr lang="zh-CN" alt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、</a:t>
            </a: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集成性能监控工具，如Lighthouse、WebPageTest等，进行性能分析。通过性能监控工具，分析和监控页面性能，发现性能瓶颈并进行优化，提高页面性能。</a:t>
            </a:r>
            <a:endParaRPr lang="en-US" sz="1680" b="1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zh-CN" altLang="en-US" sz="161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问题：</a:t>
            </a:r>
            <a:r>
              <a:rPr lang="en-US" sz="161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在开发过程中，未及时发现和优化过大的资源文件，可能会在发布后影响性能。</a:t>
            </a:r>
            <a:endParaRPr lang="en-US" sz="1610" dirty="0"/>
          </a:p>
        </p:txBody>
      </p:sp>
      <p:sp>
        <p:nvSpPr>
          <p:cNvPr id="6" name="Text 1"/>
          <p:cNvSpPr/>
          <p:nvPr/>
        </p:nvSpPr>
        <p:spPr>
          <a:xfrm>
            <a:off x="895350" y="851853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解决方案：对打包后的文件进行检查，识别并警告超过大小限制的文件，确保在发布前进行优化。</a:t>
            </a:r>
            <a:endParaRPr lang="en-US" sz="1680" b="1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sp>
        <p:nvSpPr>
          <p:cNvPr id="7" name="Text 1"/>
          <p:cNvSpPr/>
          <p:nvPr/>
        </p:nvSpPr>
        <p:spPr>
          <a:xfrm>
            <a:off x="895350" y="1690053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检查静态资源文件的体积：确保文件大小在预期范围内。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生成 gzip 压缩文件：进一步减少文件体积。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警告超限文件：识别并警告那些超过预期大小的文件。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生成日志和上传数据：记录所有静态资源文件的信息，并上传到服务器进行性能监控。</a:t>
            </a:r>
            <a:endParaRPr lang="en-US" sz="1680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构建工具优化 - </a:t>
            </a: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Webpack配置层面优化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减少冗余代码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按需引入第三方库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代码分割</a:t>
            </a:r>
            <a:endParaRPr lang="en-US" sz="1680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减少冗余代码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Treeshaking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babel-plugin-transform-runtime</a:t>
            </a:r>
            <a:endParaRPr lang="en-US" sz="1680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Treeshaking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消除无用代码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减少代码体积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在</a:t>
            </a:r>
            <a:r>
              <a:rPr lang="zh-CN" alt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不同</a:t>
            </a:r>
            <a:r>
              <a:rPr lang="en-US" altLang="zh-CN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webpack </a:t>
            </a:r>
            <a:r>
              <a:rPr lang="zh-CN" alt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版本或</a:t>
            </a:r>
            <a:r>
              <a:rPr lang="en-US" altLang="zh-CN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vite </a:t>
            </a:r>
            <a:r>
              <a:rPr lang="zh-CN" alt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中，</a:t>
            </a: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生产环境下自动启用</a:t>
            </a:r>
            <a:endParaRPr lang="en-US"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sp>
        <p:nvSpPr>
          <p:cNvPr id="6" name="Text 1"/>
          <p:cNvSpPr/>
          <p:nvPr/>
        </p:nvSpPr>
        <p:spPr>
          <a:xfrm>
            <a:off x="1126490" y="2375853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Webpack 2 及以上版本：支持 Treeshaking，但必须使用 ES6 模块。</a:t>
            </a:r>
            <a:endParaRPr lang="en-US"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Webpack 4 和 Webpack 5：进一步增强了 Treeshaking 的能力，特别是对 Scope Hoisting 和复杂模块的处理更加优化。</a:t>
            </a:r>
            <a:endParaRPr lang="en-US"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Vite：基于 Rollup 的高效构建工具，天然支持 Treeshaking，且无需复杂配置。</a:t>
            </a:r>
            <a:endParaRPr lang="en-US"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babel-plugin-transform-runtime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Babel在将ES6代码转换成ES5代码时，通常需要一些由ES5编写的辅助函数来完成新语法的实现，babel-plugin-transform-runtime会将相关辅助函数进行替换成导入语句，从而减小babel编译出来的代码的文件大小。</a:t>
            </a:r>
            <a:endParaRPr lang="en-US" sz="168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19125" y="2062163"/>
            <a:ext cx="1452563" cy="1243013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57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02</a:t>
            </a:r>
            <a:endParaRPr lang="en-US" sz="5760" dirty="0"/>
          </a:p>
        </p:txBody>
      </p:sp>
      <p:sp>
        <p:nvSpPr>
          <p:cNvPr id="3" name="Text 1"/>
          <p:cNvSpPr/>
          <p:nvPr/>
        </p:nvSpPr>
        <p:spPr>
          <a:xfrm>
            <a:off x="619125" y="3119438"/>
            <a:ext cx="5101590" cy="890587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buNone/>
            </a:pPr>
            <a:r>
              <a:rPr lang="en-US" sz="35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开场</a:t>
            </a:r>
            <a:endParaRPr lang="en-US" sz="3500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按需引入第三方库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通过使用 babel-plugin-import、lodash-webpack-plugin、vite-plugin-style-import、vite-plugin-importer 等工具，可以实现对 Lodash 等库的按需引入，从而减少打包体积，提高页面加载速度。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本地化文件包含特定语言和地区的数据，许多库如Moment.js、date-fns在发布时都会包含这些文件以支持国际化。然而，在很多情况下，这些文件并不是必需的，特别是当你只需要支持一种语言时。通过使用 IgnorePlugin 等工具，你可以显著减少打包体积，提高应用性能。</a:t>
            </a:r>
            <a:endParaRPr lang="en-US" sz="1680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代码分割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655"/>
            <a:ext cx="7715250" cy="34671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Code Splitting 允许将代码分成多个包，在需要时按需加载，可以显著减少初始加载时间。</a:t>
            </a:r>
            <a:endParaRPr lang="en-US"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zh-CN" altLang="en-US" sz="1680" dirty="0"/>
              <a:t>常见方式</a:t>
            </a:r>
            <a:endParaRPr lang="zh-CN" altLang="en-US" sz="1680" dirty="0"/>
          </a:p>
        </p:txBody>
      </p:sp>
      <p:sp>
        <p:nvSpPr>
          <p:cNvPr id="6" name="Text 1"/>
          <p:cNvSpPr/>
          <p:nvPr/>
        </p:nvSpPr>
        <p:spPr>
          <a:xfrm>
            <a:off x="1344295" y="2341880"/>
            <a:ext cx="7715250" cy="1748155"/>
          </a:xfrm>
          <a:prstGeom prst="rect">
            <a:avLst/>
          </a:prstGeom>
          <a:noFill/>
        </p:spPr>
        <p:txBody>
          <a:bodyPr wrap="square" rtlCol="0" anchor="t"/>
          <a:p>
            <a:pPr indent="0" algn="l">
              <a:lnSpc>
                <a:spcPct val="150000"/>
              </a:lnSpc>
              <a:buSzPct val="100000"/>
              <a:buNone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1</a:t>
            </a:r>
            <a:r>
              <a:rPr lang="zh-CN" alt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、</a:t>
            </a: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多入口页面可根据Entry分包</a:t>
            </a:r>
            <a:endParaRPr lang="en-US" sz="1680" dirty="0"/>
          </a:p>
          <a:p>
            <a:pPr indent="0" algn="l">
              <a:lnSpc>
                <a:spcPct val="150000"/>
              </a:lnSpc>
              <a:buSzPct val="100000"/>
              <a:buNone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</a:t>
            </a:r>
            <a:r>
              <a:rPr lang="zh-CN" alt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、</a:t>
            </a: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SPA应用根据import()动态引入分包</a:t>
            </a:r>
            <a:endParaRPr lang="en-US"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indent="0" algn="l">
              <a:lnSpc>
                <a:spcPct val="150000"/>
              </a:lnSpc>
              <a:buSzPct val="100000"/>
              <a:buNone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3</a:t>
            </a:r>
            <a:r>
              <a:rPr lang="zh-CN" alt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、</a:t>
            </a: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webpack</a:t>
            </a:r>
            <a:r>
              <a:rPr lang="zh-CN" alt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配置</a:t>
            </a: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splitChunks</a:t>
            </a:r>
            <a:r>
              <a:rPr lang="zh-CN" alt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，</a:t>
            </a:r>
            <a:r>
              <a:rPr lang="en-US" altLang="zh-CN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vite</a:t>
            </a:r>
            <a:r>
              <a:rPr lang="zh-CN" alt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配置</a:t>
            </a: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manualChunks</a:t>
            </a:r>
            <a:endParaRPr lang="zh-CN" altLang="en-US"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  <a:sym typeface="+mn-ea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多入口页面：根据 Entry 分包</a:t>
            </a:r>
            <a:endParaRPr sz="2660" b="1" dirty="0">
              <a:solidFill>
                <a:srgbClr val="C74848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sp>
        <p:nvSpPr>
          <p:cNvPr id="4" name="Text 1"/>
          <p:cNvSpPr/>
          <p:nvPr/>
        </p:nvSpPr>
        <p:spPr>
          <a:xfrm>
            <a:off x="895350" y="852170"/>
            <a:ext cx="7715250" cy="94742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对于多页面应用（MPA），可以通过 Webpack 的 entry 配置为每个页面设置不同的入口文件，每个入口文件都会打包成一个独立的 bundle。这样能够让不同页面只加载它们需要的代码，减少不必要的资源加载。</a:t>
            </a:r>
            <a:endParaRPr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sp>
        <p:nvSpPr>
          <p:cNvPr id="9" name="Text 1"/>
          <p:cNvSpPr/>
          <p:nvPr/>
        </p:nvSpPr>
        <p:spPr>
          <a:xfrm>
            <a:off x="826135" y="3689350"/>
            <a:ext cx="7715250" cy="1327150"/>
          </a:xfrm>
          <a:prstGeom prst="rect">
            <a:avLst/>
          </a:prstGeom>
          <a:noFill/>
        </p:spPr>
        <p:txBody>
          <a:bodyPr wrap="square" rtlCol="0" anchor="t"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效果：代码分割避免了所有页面都加载全部的代码，不同页面只加载各自的 JavaScript 资源。</a:t>
            </a:r>
            <a:endParaRPr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50" y="2164715"/>
            <a:ext cx="4752975" cy="139065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SPA 应用：import() 动态引入分包</a:t>
            </a:r>
            <a:endParaRPr sz="2660" b="1" dirty="0">
              <a:solidFill>
                <a:srgbClr val="C74848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sp>
        <p:nvSpPr>
          <p:cNvPr id="4" name="Text 1"/>
          <p:cNvSpPr/>
          <p:nvPr/>
        </p:nvSpPr>
        <p:spPr>
          <a:xfrm>
            <a:off x="895350" y="852170"/>
            <a:ext cx="7715250" cy="94742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在单页面应用（SPA）中，代码分割通常使用动态导入（import()）的方式，将模块按需加载。这在 Vue 项目中可以通过路由懒加载来实现。Vue Router 支持动态导入模块，按需加载页面所需的代码。</a:t>
            </a:r>
            <a:endParaRPr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sp>
        <p:nvSpPr>
          <p:cNvPr id="9" name="Text 1"/>
          <p:cNvSpPr/>
          <p:nvPr/>
        </p:nvSpPr>
        <p:spPr>
          <a:xfrm>
            <a:off x="826135" y="3689350"/>
            <a:ext cx="7715250" cy="1327150"/>
          </a:xfrm>
          <a:prstGeom prst="rect">
            <a:avLst/>
          </a:prstGeom>
          <a:noFill/>
        </p:spPr>
        <p:txBody>
          <a:bodyPr wrap="square" rtlCol="0" anchor="t"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效果：在用户访问某个路由时才加载对应的模块，而不是一次性加载所有页面的代码。</a:t>
            </a:r>
            <a:endParaRPr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425" y="2260600"/>
            <a:ext cx="5848350" cy="142875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Webpack 配置 splitChunks</a:t>
            </a:r>
            <a:endParaRPr lang="en-US" sz="2660" b="1" dirty="0">
              <a:solidFill>
                <a:srgbClr val="C74848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splitChunks 是 Webpack 中用于代码分割的优化配置，可以将第三方库、共享模块等打包成独立的 chunk 文件，避免重复加载并提高缓存利用率。</a:t>
            </a:r>
            <a:endParaRPr lang="en-US" sz="1680" b="1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marL="0" indent="0" algn="l">
              <a:lnSpc>
                <a:spcPct val="150000"/>
              </a:lnSpc>
              <a:buSzPct val="100000"/>
              <a:buNone/>
            </a:pPr>
            <a:endParaRPr lang="en-US" sz="1680" b="1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indent="0" algn="l">
              <a:lnSpc>
                <a:spcPct val="150000"/>
              </a:lnSpc>
              <a:buSzPct val="100000"/>
              <a:buNone/>
            </a:pPr>
            <a:r>
              <a:rPr lang="zh-CN" alt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配置</a:t>
            </a: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规则</a:t>
            </a:r>
            <a:endParaRPr lang="en-US" sz="1680" b="1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公共模块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第三方库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使用频率较高，并且希望单独加载的库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只拆分异步加载的模块</a:t>
            </a:r>
            <a:endParaRPr lang="en-US" sz="1680" dirty="0"/>
          </a:p>
          <a:p>
            <a:pPr indent="0" algn="l">
              <a:lnSpc>
                <a:spcPct val="150000"/>
              </a:lnSpc>
              <a:buSzPct val="100000"/>
              <a:buNone/>
            </a:pPr>
            <a:endParaRPr lang="en-US" sz="1680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zh-CN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公共模块</a:t>
            </a:r>
            <a:r>
              <a:rPr lang="zh-CN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拆分配置</a:t>
            </a:r>
            <a:endParaRPr lang="zh-CN" sz="2660" b="1" dirty="0">
              <a:solidFill>
                <a:srgbClr val="C74848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sp>
        <p:nvSpPr>
          <p:cNvPr id="4" name="Text 1"/>
          <p:cNvSpPr/>
          <p:nvPr/>
        </p:nvSpPr>
        <p:spPr>
          <a:xfrm>
            <a:off x="895350" y="852170"/>
            <a:ext cx="7715250" cy="94742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公共模块通常是项目中多个入口点都会使用的模块。通过将这些模块单独打包，可以避免重复加载。</a:t>
            </a:r>
            <a:endParaRPr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sp>
        <p:nvSpPr>
          <p:cNvPr id="9" name="Text 1"/>
          <p:cNvSpPr/>
          <p:nvPr/>
        </p:nvSpPr>
        <p:spPr>
          <a:xfrm>
            <a:off x="666750" y="3361690"/>
            <a:ext cx="2946400" cy="1327150"/>
          </a:xfrm>
          <a:prstGeom prst="rect">
            <a:avLst/>
          </a:prstGeom>
          <a:noFill/>
        </p:spPr>
        <p:txBody>
          <a:bodyPr wrap="square" rtlCol="0" anchor="t"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altLang="zh-CN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</a:t>
            </a:r>
            <a:r>
              <a:rPr lang="zh-CN" alt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、</a:t>
            </a:r>
            <a:r>
              <a:rPr lang="zh-CN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如果项目模块数量多、依赖复杂，并且希望更精确地控制哪些模块应当被拆分</a:t>
            </a:r>
            <a:endParaRPr lang="zh-CN"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1720" y="3361690"/>
            <a:ext cx="5514975" cy="14097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3150" y="1783080"/>
            <a:ext cx="2581275" cy="1228725"/>
          </a:xfrm>
          <a:prstGeom prst="rect">
            <a:avLst/>
          </a:prstGeom>
        </p:spPr>
      </p:pic>
      <p:sp>
        <p:nvSpPr>
          <p:cNvPr id="8" name="Text 1"/>
          <p:cNvSpPr/>
          <p:nvPr/>
        </p:nvSpPr>
        <p:spPr>
          <a:xfrm>
            <a:off x="666750" y="1783080"/>
            <a:ext cx="2946400" cy="890270"/>
          </a:xfrm>
          <a:prstGeom prst="rect">
            <a:avLst/>
          </a:prstGeom>
          <a:noFill/>
        </p:spPr>
        <p:txBody>
          <a:bodyPr wrap="square" rtlCol="0" anchor="t"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altLang="zh-CN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1</a:t>
            </a:r>
            <a:r>
              <a:rPr lang="zh-CN" alt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、</a:t>
            </a:r>
            <a:r>
              <a:rPr lang="zh-CN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如果项目模块化不强，且公共模块的引用不多</a:t>
            </a:r>
            <a:endParaRPr lang="zh-CN"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pic>
        <p:nvPicPr>
          <p:cNvPr id="10" name="Image 1" descr="preencoded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666750" y="3112135"/>
            <a:ext cx="8052435" cy="1308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1" bldLvl="0" animBg="1" advAuto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第三方库</a:t>
            </a:r>
            <a:r>
              <a:rPr lang="zh-CN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拆分配置</a:t>
            </a:r>
            <a:endParaRPr lang="zh-CN" sz="2660" b="1" dirty="0">
              <a:solidFill>
                <a:srgbClr val="C74848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sp>
        <p:nvSpPr>
          <p:cNvPr id="4" name="Text 1"/>
          <p:cNvSpPr/>
          <p:nvPr/>
        </p:nvSpPr>
        <p:spPr>
          <a:xfrm>
            <a:off x="895350" y="852170"/>
            <a:ext cx="7715250" cy="94742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第三方库（如 lodash、</a:t>
            </a: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vue</a:t>
            </a:r>
            <a:r>
              <a:rPr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等）通常体积较大，且在多个页面或模块中复用，将这些库单独打包可以提升缓存利用率。</a:t>
            </a:r>
            <a:endParaRPr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sp>
        <p:nvSpPr>
          <p:cNvPr id="9" name="Text 1"/>
          <p:cNvSpPr/>
          <p:nvPr/>
        </p:nvSpPr>
        <p:spPr>
          <a:xfrm>
            <a:off x="1391920" y="3361690"/>
            <a:ext cx="2946400" cy="1327150"/>
          </a:xfrm>
          <a:prstGeom prst="rect">
            <a:avLst/>
          </a:prstGeom>
          <a:noFill/>
        </p:spPr>
        <p:txBody>
          <a:bodyPr wrap="square" rtlCol="0" anchor="t"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altLang="zh-CN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</a:t>
            </a:r>
            <a:r>
              <a:rPr lang="zh-CN" alt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、</a:t>
            </a:r>
            <a:r>
              <a:rPr lang="zh-CN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如果项目依赖大量第三方库，且代码模块化程度高</a:t>
            </a:r>
            <a:endParaRPr lang="zh-CN"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sp>
        <p:nvSpPr>
          <p:cNvPr id="8" name="Text 1"/>
          <p:cNvSpPr/>
          <p:nvPr/>
        </p:nvSpPr>
        <p:spPr>
          <a:xfrm>
            <a:off x="1391920" y="1783080"/>
            <a:ext cx="2946400" cy="890270"/>
          </a:xfrm>
          <a:prstGeom prst="rect">
            <a:avLst/>
          </a:prstGeom>
          <a:noFill/>
        </p:spPr>
        <p:txBody>
          <a:bodyPr wrap="square" rtlCol="0" anchor="t"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altLang="zh-CN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1</a:t>
            </a:r>
            <a:r>
              <a:rPr lang="zh-CN" alt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、</a:t>
            </a:r>
            <a:r>
              <a:rPr lang="zh-CN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如果第三方库较少，或者项目相对简单</a:t>
            </a:r>
            <a:endParaRPr lang="zh-CN"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pic>
        <p:nvPicPr>
          <p:cNvPr id="10" name="Image 1" descr="preencoded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66750" y="3112135"/>
            <a:ext cx="8052435" cy="1308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8320" y="1799590"/>
            <a:ext cx="2428875" cy="10287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8320" y="3475355"/>
            <a:ext cx="2486025" cy="1343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1" bldLvl="0" animBg="1" advAuto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使用频率较高，并且希望单独加载的库</a:t>
            </a:r>
            <a:endParaRPr lang="zh-CN" sz="2660" b="1" dirty="0">
              <a:solidFill>
                <a:srgbClr val="C74848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sp>
        <p:nvSpPr>
          <p:cNvPr id="4" name="Text 1"/>
          <p:cNvSpPr/>
          <p:nvPr/>
        </p:nvSpPr>
        <p:spPr>
          <a:xfrm>
            <a:off x="895350" y="852170"/>
            <a:ext cx="7715250" cy="94742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对于项目中使用频率较高且希望单独加载的库（如某个自定义工具库或 UI 框架），可以通过独立的规则进行拆分，保证其不会与其他模块打包在一起。</a:t>
            </a:r>
            <a:endParaRPr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sp>
        <p:nvSpPr>
          <p:cNvPr id="9" name="Text 1"/>
          <p:cNvSpPr/>
          <p:nvPr/>
        </p:nvSpPr>
        <p:spPr>
          <a:xfrm>
            <a:off x="1391920" y="3361690"/>
            <a:ext cx="2946400" cy="1327150"/>
          </a:xfrm>
          <a:prstGeom prst="rect">
            <a:avLst/>
          </a:prstGeom>
          <a:noFill/>
        </p:spPr>
        <p:txBody>
          <a:bodyPr wrap="square" rtlCol="0" anchor="t"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altLang="zh-CN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</a:t>
            </a:r>
            <a:r>
              <a:rPr lang="zh-CN" alt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、</a:t>
            </a:r>
            <a:r>
              <a:rPr lang="zh-CN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如果库被频繁使用，且不需要强制拆分但希望能够高效重用</a:t>
            </a:r>
            <a:endParaRPr lang="zh-CN"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sp>
        <p:nvSpPr>
          <p:cNvPr id="8" name="Text 1"/>
          <p:cNvSpPr/>
          <p:nvPr/>
        </p:nvSpPr>
        <p:spPr>
          <a:xfrm>
            <a:off x="1391920" y="1783080"/>
            <a:ext cx="2946400" cy="890270"/>
          </a:xfrm>
          <a:prstGeom prst="rect">
            <a:avLst/>
          </a:prstGeom>
          <a:noFill/>
        </p:spPr>
        <p:txBody>
          <a:bodyPr wrap="square" rtlCol="0" anchor="t"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altLang="zh-CN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1</a:t>
            </a:r>
            <a:r>
              <a:rPr lang="zh-CN" alt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、</a:t>
            </a:r>
            <a:r>
              <a:rPr lang="zh-CN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如果库对项目至关重要且需要强制拆分</a:t>
            </a:r>
            <a:endParaRPr lang="zh-CN"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pic>
        <p:nvPicPr>
          <p:cNvPr id="10" name="Image 1" descr="preencoded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58165" y="3182620"/>
            <a:ext cx="8052435" cy="13081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8320" y="1783715"/>
            <a:ext cx="3429000" cy="12096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8320" y="3479165"/>
            <a:ext cx="3600450" cy="12096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1" bldLvl="0" animBg="1" advAuto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只拆分异步加载的模块</a:t>
            </a:r>
            <a:endParaRPr lang="zh-CN" sz="2660" b="1" dirty="0">
              <a:solidFill>
                <a:srgbClr val="C74848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sp>
        <p:nvSpPr>
          <p:cNvPr id="4" name="Text 1"/>
          <p:cNvSpPr/>
          <p:nvPr/>
        </p:nvSpPr>
        <p:spPr>
          <a:xfrm>
            <a:off x="895350" y="852170"/>
            <a:ext cx="7715250" cy="94742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对于只需要异步加载的模块，按需分割可以避免在初次加载时包含不必要的代码。此策略适用于单页应用（SPA）中，通过路由或动态 import() 引入的模块。</a:t>
            </a:r>
            <a:endParaRPr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sp>
        <p:nvSpPr>
          <p:cNvPr id="9" name="Text 1"/>
          <p:cNvSpPr/>
          <p:nvPr/>
        </p:nvSpPr>
        <p:spPr>
          <a:xfrm>
            <a:off x="1391920" y="3361690"/>
            <a:ext cx="2946400" cy="1327150"/>
          </a:xfrm>
          <a:prstGeom prst="rect">
            <a:avLst/>
          </a:prstGeom>
          <a:noFill/>
        </p:spPr>
        <p:txBody>
          <a:bodyPr wrap="square" rtlCol="0" anchor="t"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altLang="zh-CN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</a:t>
            </a:r>
            <a:r>
              <a:rPr lang="zh-CN" alt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、</a:t>
            </a:r>
            <a:r>
              <a:rPr lang="zh-CN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仅在特定场景下异步加载，且希望对其进行精确控制</a:t>
            </a:r>
            <a:endParaRPr lang="zh-CN"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sp>
        <p:nvSpPr>
          <p:cNvPr id="8" name="Text 1"/>
          <p:cNvSpPr/>
          <p:nvPr/>
        </p:nvSpPr>
        <p:spPr>
          <a:xfrm>
            <a:off x="1391920" y="1783080"/>
            <a:ext cx="2946400" cy="890270"/>
          </a:xfrm>
          <a:prstGeom prst="rect">
            <a:avLst/>
          </a:prstGeom>
          <a:noFill/>
        </p:spPr>
        <p:txBody>
          <a:bodyPr wrap="square" rtlCol="0" anchor="t"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altLang="zh-CN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1</a:t>
            </a:r>
            <a:r>
              <a:rPr lang="zh-CN" alt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、</a:t>
            </a:r>
            <a:r>
              <a:rPr lang="zh-CN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如果项目中涉及大量异步模块，且希望通过全局配置来控制异步加载行为</a:t>
            </a:r>
            <a:endParaRPr lang="zh-CN"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pic>
        <p:nvPicPr>
          <p:cNvPr id="10" name="Image 1" descr="preencoded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66750" y="3238500"/>
            <a:ext cx="8052435" cy="1308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8320" y="1921510"/>
            <a:ext cx="3752850" cy="119062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8320" y="3460115"/>
            <a:ext cx="3838575" cy="12287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1" bldLvl="0" animBg="1" advAuto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判断是否确实需要使用 enforce: true</a:t>
            </a:r>
            <a:endParaRPr lang="en-US" sz="2660" dirty="0"/>
          </a:p>
        </p:txBody>
      </p:sp>
      <p:sp>
        <p:nvSpPr>
          <p:cNvPr id="6" name="文本框 5"/>
          <p:cNvSpPr txBox="1"/>
          <p:nvPr/>
        </p:nvSpPr>
        <p:spPr>
          <a:xfrm>
            <a:off x="305435" y="1152525"/>
            <a:ext cx="8396605" cy="24149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dirty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某些模块由于在应用中非常关键，必须确保它们被单独拆分并优先加载，这种情况下可以使用 enforce: true。</a:t>
            </a:r>
            <a:endParaRPr lang="en-US" sz="1680" dirty="0">
              <a:solidFill>
                <a:srgbClr val="000000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  <a:p>
            <a:pPr marL="0" indent="0" algn="l">
              <a:lnSpc>
                <a:spcPct val="150000"/>
              </a:lnSpc>
              <a:buSzPct val="100000"/>
              <a:buNone/>
            </a:pPr>
            <a:br>
              <a:rPr lang="en-US" sz="1680" dirty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</a:br>
            <a:r>
              <a:rPr lang="en-US" sz="1680" dirty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 - 当一个模块</a:t>
            </a:r>
            <a:r>
              <a:rPr lang="zh-CN" altLang="en-US" sz="1680" dirty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（如</a:t>
            </a:r>
            <a:r>
              <a:rPr lang="en-US" altLang="zh-CN" sz="1680" dirty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lodash</a:t>
            </a:r>
            <a:r>
              <a:rPr lang="zh-CN" altLang="en-US" sz="1680" dirty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）</a:t>
            </a:r>
            <a:r>
              <a:rPr lang="en-US" sz="1680" dirty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被多个页面或模块共享。</a:t>
            </a:r>
            <a:endParaRPr lang="en-US" sz="1680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dirty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 </a:t>
            </a:r>
            <a:r>
              <a:rPr lang="en-US" sz="1680" dirty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- 对于非常大的库或模块</a:t>
            </a:r>
            <a:r>
              <a:rPr lang="zh-CN" altLang="en-US" sz="1680" dirty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（如</a:t>
            </a:r>
            <a:r>
              <a:rPr lang="en-US" sz="1680" dirty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moment </a:t>
            </a:r>
            <a:r>
              <a:rPr lang="zh-CN" altLang="en-US" sz="1680" dirty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）</a:t>
            </a:r>
            <a:r>
              <a:rPr lang="en-US" sz="1680" dirty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，单独拆分可以避免影响其他模块的加载速度。</a:t>
            </a:r>
            <a:br>
              <a:rPr lang="en-US" sz="1680" dirty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</a:br>
            <a:r>
              <a:rPr lang="en-US" sz="1680" dirty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 - </a:t>
            </a:r>
            <a:r>
              <a:rPr lang="zh-CN" altLang="en-US" sz="1680" dirty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避免</a:t>
            </a:r>
            <a:r>
              <a:rPr lang="en-US" sz="1680" dirty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某些模块</a:t>
            </a:r>
            <a:r>
              <a:rPr lang="zh-CN" altLang="en-US" sz="1680" dirty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（如</a:t>
            </a:r>
            <a:r>
              <a:rPr lang="en-US" sz="1680" dirty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echarts</a:t>
            </a:r>
            <a:r>
              <a:rPr lang="zh-CN" altLang="en-US" sz="1680" dirty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）</a:t>
            </a:r>
            <a:r>
              <a:rPr lang="en-US" sz="1680" dirty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可能由于配置不当被重复打包到多个 chunk 中。</a:t>
            </a:r>
            <a:endParaRPr lang="en-US" altLang="en-US"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zh-CN" alt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自我介绍</a:t>
            </a:r>
            <a:endParaRPr lang="zh-CN" altLang="en-US" sz="2660" b="1" dirty="0">
              <a:solidFill>
                <a:srgbClr val="C74848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曾参与并主导</a:t>
            </a:r>
            <a:r>
              <a:rPr lang="zh-CN" alt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口袋</a:t>
            </a:r>
            <a:r>
              <a:rPr lang="en-US" altLang="zh-CN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E</a:t>
            </a:r>
            <a:r>
              <a:rPr lang="zh-CN" alt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多个模块</a:t>
            </a: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的开发和优化，如</a:t>
            </a:r>
            <a:r>
              <a:rPr lang="zh-CN" alt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掌上保、</a:t>
            </a:r>
            <a:r>
              <a:rPr lang="en-US" altLang="zh-CN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E</a:t>
            </a:r>
            <a:r>
              <a:rPr lang="zh-CN" alt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典通、客户中心</a:t>
            </a:r>
            <a:r>
              <a:rPr lang="zh-CN" alt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等。</a:t>
            </a:r>
            <a:endParaRPr lang="zh-CN" altLang="en-US"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zh-CN" alt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在Vue.js项目中，有丰富的组件化开发和状态管理经验，善于将复杂的业务逻辑模块化、组件化，提高项目的可维护性和扩展性。</a:t>
            </a:r>
            <a:endParaRPr lang="zh-CN" altLang="en-US"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zh-CN" alt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拥有丰富的前端性能优化经验，通过代码分割、懒加载、Tree Shaking等技术大幅提升页面加载速度和交互体验。</a:t>
            </a:r>
            <a:endParaRPr lang="zh-CN" altLang="en-US"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Vue代码层面的优化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组件优化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使用虚拟列表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懒加载</a:t>
            </a:r>
            <a:endParaRPr lang="en-US" sz="1680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509583" y="1511253"/>
            <a:ext cx="8124834" cy="2121745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533302" y="1440185"/>
            <a:ext cx="187077" cy="187037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133180" y="1440185"/>
            <a:ext cx="187077" cy="187037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6784256" y="1440185"/>
            <a:ext cx="187077" cy="187037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533525" y="3522079"/>
            <a:ext cx="186705" cy="187037"/>
          </a:xfrm>
          <a:prstGeom prst="rect">
            <a:avLst/>
          </a:prstGeom>
        </p:spPr>
      </p:pic>
      <p:pic>
        <p:nvPicPr>
          <p:cNvPr id="9" name="Image 7" descr="preencoded.png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4132883" y="3522079"/>
            <a:ext cx="187672" cy="187037"/>
          </a:xfrm>
          <a:prstGeom prst="rect">
            <a:avLst/>
          </a:prstGeom>
        </p:spPr>
      </p:pic>
      <p:pic>
        <p:nvPicPr>
          <p:cNvPr id="10" name="Image 8" descr="preencoded.png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6784628" y="3522079"/>
            <a:ext cx="186705" cy="187037"/>
          </a:xfrm>
          <a:prstGeom prst="rect">
            <a:avLst/>
          </a:prstGeom>
        </p:spPr>
      </p:pic>
      <p:sp>
        <p:nvSpPr>
          <p:cNvPr id="11" name="Text 0"/>
          <p:cNvSpPr/>
          <p:nvPr/>
        </p:nvSpPr>
        <p:spPr>
          <a:xfrm>
            <a:off x="3203885" y="1151705"/>
            <a:ext cx="2063800" cy="24003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260" b="1">
                <a:solidFill>
                  <a:srgbClr val="E5B77C"/>
                </a:solidFill>
                <a:latin typeface="OPPOSans B" pitchFamily="34" charset="0"/>
                <a:ea typeface="OPPOSans B" pitchFamily="34" charset="-122"/>
                <a:cs typeface="OPPOSans B" pitchFamily="34" charset="-120"/>
              </a:rPr>
              <a:t>优化计算属性和方法</a:t>
            </a:r>
            <a:endParaRPr lang="en-US" sz="1260"/>
          </a:p>
        </p:txBody>
      </p:sp>
      <p:sp>
        <p:nvSpPr>
          <p:cNvPr id="12" name="Text 1"/>
          <p:cNvSpPr/>
          <p:nvPr/>
        </p:nvSpPr>
        <p:spPr>
          <a:xfrm>
            <a:off x="5850100" y="3787687"/>
            <a:ext cx="2061641" cy="831667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080">
                <a:solidFill>
                  <a:srgbClr val="333333"/>
                </a:solidFill>
                <a:latin typeface="思源黑体 CN Normal" pitchFamily="34" charset="0"/>
                <a:ea typeface="思源黑体 CN Normal" pitchFamily="34" charset="-122"/>
                <a:cs typeface="思源黑体 CN Normal" pitchFamily="34" charset="-120"/>
              </a:rPr>
              <a:t>将大型组件拆分为更小的子组件。</a:t>
            </a:r>
            <a:endParaRPr lang="en-US" sz="1080"/>
          </a:p>
        </p:txBody>
      </p:sp>
      <p:sp>
        <p:nvSpPr>
          <p:cNvPr id="13" name="Text 2"/>
          <p:cNvSpPr/>
          <p:nvPr/>
        </p:nvSpPr>
        <p:spPr>
          <a:xfrm>
            <a:off x="599532" y="1151705"/>
            <a:ext cx="2063800" cy="24003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260" b="1">
                <a:solidFill>
                  <a:srgbClr val="E5B77C"/>
                </a:solidFill>
                <a:latin typeface="OPPOSans B" pitchFamily="34" charset="0"/>
                <a:ea typeface="OPPOSans B" pitchFamily="34" charset="-122"/>
                <a:cs typeface="OPPOSans B" pitchFamily="34" charset="-120"/>
              </a:rPr>
              <a:t>避免不必要的重新渲染</a:t>
            </a:r>
            <a:endParaRPr lang="en-US" sz="1260"/>
          </a:p>
        </p:txBody>
      </p:sp>
      <p:sp>
        <p:nvSpPr>
          <p:cNvPr id="14" name="Text 3"/>
          <p:cNvSpPr/>
          <p:nvPr/>
        </p:nvSpPr>
        <p:spPr>
          <a:xfrm>
            <a:off x="600612" y="3787687"/>
            <a:ext cx="2061641" cy="831667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080">
                <a:solidFill>
                  <a:srgbClr val="333333"/>
                </a:solidFill>
                <a:latin typeface="思源黑体 CN Normal" pitchFamily="34" charset="0"/>
                <a:ea typeface="思源黑体 CN Normal" pitchFamily="34" charset="-122"/>
                <a:cs typeface="思源黑体 CN Normal" pitchFamily="34" charset="-120"/>
              </a:rPr>
              <a:t>缓存组件状态，避免重复渲染。</a:t>
            </a:r>
            <a:endParaRPr lang="en-US" sz="1080"/>
          </a:p>
        </p:txBody>
      </p:sp>
      <p:sp>
        <p:nvSpPr>
          <p:cNvPr id="15" name="Text 4"/>
          <p:cNvSpPr/>
          <p:nvPr/>
        </p:nvSpPr>
        <p:spPr>
          <a:xfrm>
            <a:off x="3204964" y="1705793"/>
            <a:ext cx="2061641" cy="831667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080">
                <a:solidFill>
                  <a:srgbClr val="333333"/>
                </a:solidFill>
                <a:latin typeface="思源黑体 CN Normal" pitchFamily="34" charset="0"/>
                <a:ea typeface="思源黑体 CN Normal" pitchFamily="34" charset="-122"/>
                <a:cs typeface="思源黑体 CN Normal" pitchFamily="34" charset="-120"/>
              </a:rPr>
              <a:t>使用计算属性替代方法，避免深度侦听。</a:t>
            </a:r>
            <a:endParaRPr lang="en-US" sz="1080"/>
          </a:p>
        </p:txBody>
      </p:sp>
      <p:sp>
        <p:nvSpPr>
          <p:cNvPr id="16" name="Text 5"/>
          <p:cNvSpPr/>
          <p:nvPr/>
        </p:nvSpPr>
        <p:spPr>
          <a:xfrm>
            <a:off x="3204964" y="3787687"/>
            <a:ext cx="2061641" cy="831667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080">
                <a:solidFill>
                  <a:srgbClr val="333333"/>
                </a:solidFill>
                <a:latin typeface="思源黑体 CN Normal" pitchFamily="34" charset="0"/>
                <a:ea typeface="思源黑体 CN Normal" pitchFamily="34" charset="-122"/>
                <a:cs typeface="思源黑体 CN Normal" pitchFamily="34" charset="-120"/>
              </a:rPr>
              <a:t>使用event delegation技术和手动移除事件监听。</a:t>
            </a:r>
            <a:endParaRPr lang="en-US" sz="1080"/>
          </a:p>
        </p:txBody>
      </p:sp>
      <p:sp>
        <p:nvSpPr>
          <p:cNvPr id="17" name="Text 6"/>
          <p:cNvSpPr/>
          <p:nvPr/>
        </p:nvSpPr>
        <p:spPr>
          <a:xfrm>
            <a:off x="5849020" y="1151705"/>
            <a:ext cx="2063800" cy="24003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260" b="1">
                <a:solidFill>
                  <a:srgbClr val="E5B77C"/>
                </a:solidFill>
                <a:latin typeface="OPPOSans B" pitchFamily="34" charset="0"/>
                <a:ea typeface="OPPOSans B" pitchFamily="34" charset="-122"/>
                <a:cs typeface="OPPOSans B" pitchFamily="34" charset="-120"/>
              </a:rPr>
              <a:t>使用v-once指令</a:t>
            </a:r>
            <a:endParaRPr lang="en-US" sz="1260"/>
          </a:p>
        </p:txBody>
      </p:sp>
      <p:sp>
        <p:nvSpPr>
          <p:cNvPr id="18" name="Text 7"/>
          <p:cNvSpPr/>
          <p:nvPr/>
        </p:nvSpPr>
        <p:spPr>
          <a:xfrm>
            <a:off x="5849020" y="3233598"/>
            <a:ext cx="2063800" cy="24003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260" b="1">
                <a:solidFill>
                  <a:srgbClr val="E5B77C"/>
                </a:solidFill>
                <a:latin typeface="OPPOSans B" pitchFamily="34" charset="0"/>
                <a:ea typeface="OPPOSans B" pitchFamily="34" charset="-122"/>
                <a:cs typeface="OPPOSans B" pitchFamily="34" charset="-120"/>
              </a:rPr>
              <a:t>分离大型组件</a:t>
            </a:r>
            <a:endParaRPr lang="en-US" sz="1260"/>
          </a:p>
        </p:txBody>
      </p:sp>
      <p:sp>
        <p:nvSpPr>
          <p:cNvPr id="19" name="Text 8"/>
          <p:cNvSpPr/>
          <p:nvPr/>
        </p:nvSpPr>
        <p:spPr>
          <a:xfrm>
            <a:off x="3203885" y="3233598"/>
            <a:ext cx="2063800" cy="24003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260" b="1">
                <a:solidFill>
                  <a:srgbClr val="E5B77C"/>
                </a:solidFill>
                <a:latin typeface="OPPOSans B" pitchFamily="34" charset="0"/>
                <a:ea typeface="OPPOSans B" pitchFamily="34" charset="-122"/>
                <a:cs typeface="OPPOSans B" pitchFamily="34" charset="-120"/>
              </a:rPr>
              <a:t>优化事件监听</a:t>
            </a:r>
            <a:endParaRPr lang="en-US" sz="1260"/>
          </a:p>
        </p:txBody>
      </p:sp>
      <p:sp>
        <p:nvSpPr>
          <p:cNvPr id="20" name="Text 9"/>
          <p:cNvSpPr/>
          <p:nvPr/>
        </p:nvSpPr>
        <p:spPr>
          <a:xfrm>
            <a:off x="600612" y="1705793"/>
            <a:ext cx="2061641" cy="831667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080">
                <a:solidFill>
                  <a:srgbClr val="333333"/>
                </a:solidFill>
                <a:latin typeface="思源黑体 CN Normal" pitchFamily="34" charset="0"/>
                <a:ea typeface="思源黑体 CN Normal" pitchFamily="34" charset="-122"/>
                <a:cs typeface="思源黑体 CN Normal" pitchFamily="34" charset="-120"/>
              </a:rPr>
              <a:t>使用v-if、v-show和key属性优化组件渲染。</a:t>
            </a:r>
            <a:endParaRPr lang="en-US" sz="1080"/>
          </a:p>
        </p:txBody>
      </p:sp>
      <p:sp>
        <p:nvSpPr>
          <p:cNvPr id="21" name="Text 10"/>
          <p:cNvSpPr/>
          <p:nvPr/>
        </p:nvSpPr>
        <p:spPr>
          <a:xfrm>
            <a:off x="599532" y="3233598"/>
            <a:ext cx="2063800" cy="24003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260" b="1">
                <a:solidFill>
                  <a:srgbClr val="E5B77C"/>
                </a:solidFill>
                <a:latin typeface="OPPOSans B" pitchFamily="34" charset="0"/>
                <a:ea typeface="OPPOSans B" pitchFamily="34" charset="-122"/>
                <a:cs typeface="OPPOSans B" pitchFamily="34" charset="-120"/>
              </a:rPr>
              <a:t>使用keep-alive缓存组件</a:t>
            </a:r>
            <a:endParaRPr lang="en-US" sz="1260"/>
          </a:p>
        </p:txBody>
      </p:sp>
      <p:sp>
        <p:nvSpPr>
          <p:cNvPr id="22" name="Text 11"/>
          <p:cNvSpPr/>
          <p:nvPr/>
        </p:nvSpPr>
        <p:spPr>
          <a:xfrm>
            <a:off x="5850100" y="1705793"/>
            <a:ext cx="2061641" cy="831667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080">
                <a:solidFill>
                  <a:srgbClr val="333333"/>
                </a:solidFill>
                <a:latin typeface="思源黑体 CN Normal" pitchFamily="34" charset="0"/>
                <a:ea typeface="思源黑体 CN Normal" pitchFamily="34" charset="-122"/>
                <a:cs typeface="思源黑体 CN Normal" pitchFamily="34" charset="-120"/>
              </a:rPr>
              <a:t>对静态内容使用v-once指令，只渲染一次。</a:t>
            </a:r>
            <a:endParaRPr lang="en-US" sz="1080"/>
          </a:p>
        </p:txBody>
      </p:sp>
      <p:pic>
        <p:nvPicPr>
          <p:cNvPr id="24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25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p>
            <a:pPr marL="0" indent="0" algn="l">
              <a:buNone/>
            </a:pPr>
            <a:r>
              <a:rPr lang="zh-CN" alt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组件优化</a:t>
            </a:r>
            <a:endParaRPr lang="zh-CN" altLang="en-US" sz="2660" b="1" dirty="0">
              <a:solidFill>
                <a:srgbClr val="C74848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/>
      </p:transition>
    </mc:Choice>
    <mc:Fallback>
      <p:transition spd="slow"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1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4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7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1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4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7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1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4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10" presetClass="entr" presetSubtype="0" fill="hold" grpId="1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41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44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4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10" presetClass="entr" presetSubtype="0" fill="hold" grpId="1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51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54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57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10" presetClass="entr" presetSubtype="0" fill="hold" grpId="1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61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64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6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 advAuto="0"/>
      <p:bldP spid="5" grpId="1" bldLvl="0" animBg="1" advAuto="0"/>
      <p:bldP spid="13" grpId="2" animBg="1" advAuto="0"/>
      <p:bldP spid="20" grpId="3" animBg="1" advAuto="0"/>
      <p:bldP spid="8" grpId="4" bldLvl="0" animBg="1" advAuto="0"/>
      <p:bldP spid="21" grpId="5" animBg="1" advAuto="0"/>
      <p:bldP spid="14" grpId="6" animBg="1" advAuto="0"/>
      <p:bldP spid="6" grpId="7" bldLvl="0" animBg="1" advAuto="0"/>
      <p:bldP spid="11" grpId="8" animBg="1" advAuto="0"/>
      <p:bldP spid="15" grpId="9" animBg="1" advAuto="0"/>
      <p:bldP spid="9" grpId="10" bldLvl="0" animBg="1" advAuto="0"/>
      <p:bldP spid="19" grpId="11" animBg="1" advAuto="0"/>
      <p:bldP spid="16" grpId="12" animBg="1" advAuto="0"/>
      <p:bldP spid="7" grpId="13" bldLvl="0" animBg="1" advAuto="0"/>
      <p:bldP spid="17" grpId="14" animBg="1" advAuto="0"/>
      <p:bldP spid="22" grpId="15" animBg="1" advAuto="0"/>
      <p:bldP spid="10" grpId="16" bldLvl="0" animBg="1" advAuto="0"/>
      <p:bldP spid="18" grpId="17" animBg="1" advAuto="0"/>
      <p:bldP spid="12" grpId="18" animBg="1" advAuto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深度侦听</a:t>
            </a: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问题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1</a:t>
            </a:r>
            <a:r>
              <a:rPr lang="zh-CN" alt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、</a:t>
            </a: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性能开销大：需要递归地遍历整个对象或数组的所有嵌套属性，以检测变化。特别是当对象结构复杂或数组长度很长时。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- </a:t>
            </a: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仅侦听对象或数组的顶层属性变化，避免递归遍历。</a:t>
            </a:r>
            <a:endParaRPr lang="en-US" sz="168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</a:t>
            </a:r>
            <a:r>
              <a:rPr lang="zh-CN" alt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、</a:t>
            </a: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不必要的触发：改变对象的某个深层嵌套属性时，仍会触发整个对象的监听器，即使只有某个深层属性发生了变化。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- </a:t>
            </a: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将复杂对象拆分为多个简单对象或数组，分别侦听不同的部分。</a:t>
            </a:r>
            <a:endParaRPr lang="en-US" sz="168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3</a:t>
            </a:r>
            <a:r>
              <a:rPr lang="zh-CN" alt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、</a:t>
            </a: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代码复杂度增加：处理多个嵌套属性的变化，可能需要在侦听函数中添加大量逻辑来区分不同属性的变化。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- </a:t>
            </a: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直接监听对象的特定路径，避免监听整个对象。</a:t>
            </a:r>
            <a:endParaRPr lang="en-US" sz="1680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使用虚拟列表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适用场景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解决的问题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实现方式</a:t>
            </a:r>
            <a:endParaRPr lang="en-US" sz="1680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适用场景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长列表：当页面中需要渲染的列表项非常多时（例如，数百甚至数千条数据），直接渲染所有项会导致性能问题。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无限滚动：实现无限滚动加载时，需要动态地加载和卸载列表项，以减少页面上的 DOM 元素数量。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数据密集型应用：如数据表格、大型日志查看器、社交媒体动态流等，这些应用通常需要显示大量数据。</a:t>
            </a:r>
            <a:endParaRPr lang="en-US" sz="1680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解决的问题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仅渲染可见项：通过动态更新 visibleItems，确保只渲染当前视口内的列表项，减少浏览器的渲染负担。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流畅滚动：由于只渲染了少量的 DOM 元素，滚动操作更加流畅，提升用户体验。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高效资源利用：避免了加载和维护大量不可见的 DOM 元素，降低内存使用，提高性能。</a:t>
            </a:r>
            <a:endParaRPr lang="en-US" sz="1680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实现方式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90709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1. 使用 Vue 虚拟列表库，如 vue-virtual-scroller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2. 手动实现虚拟列表</a:t>
            </a:r>
            <a:endParaRPr lang="en-US"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indent="0" algn="l">
              <a:lnSpc>
                <a:spcPct val="150000"/>
              </a:lnSpc>
              <a:buSzPct val="100000"/>
              <a:buNone/>
            </a:pPr>
            <a:r>
              <a:rPr lang="en-US" sz="1680" dirty="0"/>
              <a:t>            </a:t>
            </a:r>
            <a:r>
              <a:rPr lang="zh-CN" altLang="en-US" sz="1680" dirty="0"/>
              <a:t>关键</a:t>
            </a:r>
            <a:r>
              <a:rPr lang="zh-CN" altLang="en-US" sz="1680" dirty="0"/>
              <a:t>步骤：</a:t>
            </a:r>
            <a:endParaRPr lang="zh-CN" altLang="en-US" sz="1680" dirty="0"/>
          </a:p>
          <a:p>
            <a:pPr indent="0" algn="l">
              <a:lnSpc>
                <a:spcPct val="150000"/>
              </a:lnSpc>
              <a:buSzPct val="100000"/>
              <a:buNone/>
            </a:pPr>
            <a:r>
              <a:rPr lang="en-US" altLang="zh-CN" sz="1680" dirty="0"/>
              <a:t>            a</a:t>
            </a:r>
            <a:r>
              <a:rPr lang="zh-CN" altLang="en-US" sz="1680" dirty="0"/>
              <a:t>、根据容器和元素高度，动态计算可见元素数量；</a:t>
            </a:r>
            <a:endParaRPr lang="zh-CN" altLang="en-US" sz="1680" dirty="0"/>
          </a:p>
          <a:p>
            <a:pPr indent="0" algn="l">
              <a:lnSpc>
                <a:spcPct val="150000"/>
              </a:lnSpc>
              <a:buSzPct val="100000"/>
              <a:buNone/>
            </a:pPr>
            <a:r>
              <a:rPr lang="en-US" altLang="zh-CN" sz="1680" dirty="0"/>
              <a:t>            b</a:t>
            </a:r>
            <a:r>
              <a:rPr lang="zh-CN" altLang="en-US" sz="1680" dirty="0"/>
              <a:t>、根据滚动事件，动态渲染当前可视区域的元素；</a:t>
            </a:r>
            <a:endParaRPr lang="zh-CN" altLang="en-US" sz="168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545" y="3219450"/>
            <a:ext cx="4343400" cy="10668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5365" y="3219450"/>
            <a:ext cx="3876675" cy="1924050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懒加载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Lazy Loading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异步组件</a:t>
            </a:r>
            <a:endParaRPr lang="en-US" sz="1680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Lazy Loading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允许浏览器在需要时再加载资源，可以显著减少初始加载时间。</a:t>
            </a:r>
            <a:endParaRPr lang="en-US"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zh-CN" alt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实现方式</a:t>
            </a:r>
            <a:endParaRPr lang="en-US" sz="1680" dirty="0"/>
          </a:p>
          <a:p>
            <a:pPr indent="0" algn="l">
              <a:lnSpc>
                <a:spcPct val="150000"/>
              </a:lnSpc>
              <a:buSzPct val="100000"/>
              <a:buNone/>
            </a:pPr>
            <a:r>
              <a:rPr lang="en-US" sz="1680" dirty="0"/>
              <a:t>    1. 使用 HTML 原生的 loading="lazy" 属性</a:t>
            </a:r>
            <a:endParaRPr lang="en-US" sz="1680" dirty="0"/>
          </a:p>
          <a:p>
            <a:pPr indent="0" algn="l">
              <a:lnSpc>
                <a:spcPct val="150000"/>
              </a:lnSpc>
              <a:buSzPct val="100000"/>
              <a:buNone/>
            </a:pPr>
            <a:r>
              <a:rPr lang="en-US" sz="1680" dirty="0"/>
              <a:t>    2. 降级处理：使用 JavaScript 实现懒加载</a:t>
            </a:r>
            <a:endParaRPr lang="en-US" sz="1680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zh-CN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</a:t>
            </a:r>
            <a:r>
              <a:rPr lang="en-US" altLang="zh-CN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HTML </a:t>
            </a:r>
            <a:r>
              <a:rPr lang="zh-CN" alt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原生</a:t>
            </a:r>
            <a:r>
              <a:rPr lang="en-US" altLang="zh-CN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loading=lazy</a:t>
            </a:r>
            <a:r>
              <a:rPr lang="zh-CN" alt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属性</a:t>
            </a:r>
            <a:endParaRPr sz="2660" b="1" dirty="0">
              <a:solidFill>
                <a:srgbClr val="C74848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sp>
        <p:nvSpPr>
          <p:cNvPr id="4" name="Text 1"/>
          <p:cNvSpPr/>
          <p:nvPr/>
        </p:nvSpPr>
        <p:spPr>
          <a:xfrm>
            <a:off x="895350" y="852170"/>
            <a:ext cx="7715250" cy="94742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通过简单的 HTML 属性实现图片和 iframe 的懒加载，现代浏览器直接支持该属性。</a:t>
            </a:r>
            <a:endParaRPr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sp>
        <p:nvSpPr>
          <p:cNvPr id="9" name="Text 1"/>
          <p:cNvSpPr/>
          <p:nvPr/>
        </p:nvSpPr>
        <p:spPr>
          <a:xfrm>
            <a:off x="929640" y="2571750"/>
            <a:ext cx="7715250" cy="1327150"/>
          </a:xfrm>
          <a:prstGeom prst="rect">
            <a:avLst/>
          </a:prstGeom>
          <a:noFill/>
        </p:spPr>
        <p:txBody>
          <a:bodyPr wrap="square" rtlCol="0" anchor="t"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效果：浏览器会在元素即将进入视口时再加载这些资源，减少了页面初始加载的体积。</a:t>
            </a:r>
            <a:endParaRPr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50" y="1903095"/>
            <a:ext cx="5038725" cy="381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如果不重视</a:t>
            </a:r>
            <a:r>
              <a:rPr lang="zh-CN" alt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性能</a:t>
            </a: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，可能导致的问题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用户流失率高：慢速加载页面会导致用户耐心消失，用户流失率增加。例如，Google发现，当页面加载时间从1秒增加到3秒，跳出率增加32%​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页面响应慢影响业务转化：用户在页面上的停留时间缩短，点击率和转化率降低，直接影响业务收入。Mobify的报告显示，每100毫秒的加载速度提升，带来了1.55%的转化率提升</a:t>
            </a:r>
            <a:endParaRPr lang="en-US" sz="1680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降级处理：使用 JavaScript 实现懒加载</a:t>
            </a:r>
            <a:endParaRPr sz="2660" b="1" dirty="0">
              <a:solidFill>
                <a:srgbClr val="C74848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sp>
        <p:nvSpPr>
          <p:cNvPr id="4" name="Text 1"/>
          <p:cNvSpPr/>
          <p:nvPr/>
        </p:nvSpPr>
        <p:spPr>
          <a:xfrm>
            <a:off x="895350" y="852170"/>
            <a:ext cx="7715250" cy="172021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1</a:t>
            </a:r>
            <a:r>
              <a:rPr lang="zh-CN" alt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、</a:t>
            </a:r>
            <a:r>
              <a:rPr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检查浏览器是否支持 loading 属性，如果支持则直接使用该属性进行懒加载。</a:t>
            </a:r>
            <a:endParaRPr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</a:t>
            </a:r>
            <a:r>
              <a:rPr lang="zh-CN" alt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、</a:t>
            </a:r>
            <a:r>
              <a:rPr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如果不支持，则使用 IntersectionObserver 进行懒加载。</a:t>
            </a:r>
            <a:endParaRPr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3</a:t>
            </a:r>
            <a:r>
              <a:rPr lang="zh-CN" alt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、</a:t>
            </a:r>
            <a:r>
              <a:rPr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对于不支持 IntersectionObserver 的浏览器，使用 scroll、resize 和 orientationchange 事件来手动检测资源进入视口并加载。</a:t>
            </a:r>
            <a:endParaRPr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" y="2812415"/>
            <a:ext cx="2560320" cy="7137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0525" y="2760980"/>
            <a:ext cx="2795905" cy="171386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365" y="2760980"/>
            <a:ext cx="2606675" cy="1617345"/>
          </a:xfrm>
          <a:prstGeom prst="rect">
            <a:avLst/>
          </a:prstGeom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异步组件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sz="126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对于较大的Vue组件，通过异步组件加载可以减少初始打包体积，提升页面加载速度和性能。</a:t>
            </a:r>
            <a:br>
              <a:rPr sz="126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sz="126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Webpack和Vite的共同点：两者都是通过动态导入实现异步组件加载，利用现代浏览器对ES模块的支持，将需要按需加载的模块单独打包成独立的块（chunk），在需要时进行异步请求。</a:t>
            </a:r>
            <a:br>
              <a:rPr sz="126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sz="126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// 动态导入</a:t>
            </a:r>
            <a:br>
              <a:rPr sz="126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sz="126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import(/ webpackChunkName: "chunkName" / './path/to/module').then(module =&gt; {</a:t>
            </a:r>
            <a:br>
              <a:rPr sz="126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sz="126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// 使用模块</a:t>
            </a:r>
            <a:br>
              <a:rPr sz="126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sz="126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});</a:t>
            </a:r>
            <a:endParaRPr sz="126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marL="0" indent="0" algn="l">
              <a:lnSpc>
                <a:spcPct val="150000"/>
              </a:lnSpc>
              <a:buSzPct val="100000"/>
              <a:buNone/>
            </a:pPr>
            <a:br>
              <a:rPr sz="126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sz="126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webpackChunkName 的作用</a:t>
            </a:r>
            <a:br>
              <a:rPr sz="126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sz="126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告诉 Webpack 在代码拆分和懒加载时如何命名生成的 chunk 文件。默认情况下，Webpack 会为这些 chunk 分配一个随机的、增量的数字作为文件名。这虽然可以正常工作，但不利于调试和维护。通过 webpackChunkName，开发者可以自定义 chunk 文件名，使其更具描述性和可读性。</a:t>
            </a:r>
            <a:endParaRPr sz="126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871788" y="1624013"/>
            <a:ext cx="3395663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25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THE END</a:t>
            </a:r>
            <a:endParaRPr lang="en-US" sz="2560" dirty="0"/>
          </a:p>
        </p:txBody>
      </p:sp>
      <p:sp>
        <p:nvSpPr>
          <p:cNvPr id="3" name="Text 1"/>
          <p:cNvSpPr/>
          <p:nvPr/>
        </p:nvSpPr>
        <p:spPr>
          <a:xfrm>
            <a:off x="2871788" y="2066925"/>
            <a:ext cx="3395663" cy="1033463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48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THANKS</a:t>
            </a:r>
            <a:endParaRPr lang="en-US" sz="4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19125" y="2062163"/>
            <a:ext cx="1452563" cy="1243013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57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03</a:t>
            </a:r>
            <a:endParaRPr lang="en-US" sz="5760" dirty="0"/>
          </a:p>
        </p:txBody>
      </p:sp>
      <p:sp>
        <p:nvSpPr>
          <p:cNvPr id="3" name="Text 1"/>
          <p:cNvSpPr/>
          <p:nvPr/>
        </p:nvSpPr>
        <p:spPr>
          <a:xfrm>
            <a:off x="619125" y="3119438"/>
            <a:ext cx="5101590" cy="890587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buNone/>
            </a:pPr>
            <a:r>
              <a:rPr lang="en-US" sz="35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重要性</a:t>
            </a:r>
            <a:endParaRPr lang="en-US" sz="35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一、重要性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现状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问题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目标</a:t>
            </a:r>
            <a:endParaRPr lang="en-US" sz="1680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DIAGRAM_VIRTUALLY_FRAME" val="{&quot;height&quot;:144.08614173228347,&quot;left&quot;:135.49614173228346,&quot;top&quot;:85.331968503937,&quot;width&quot;:463.5802362204724}"/>
</p:tagLst>
</file>

<file path=ppt/tags/tag43.xml><?xml version="1.0" encoding="utf-8"?>
<p:tagLst xmlns:p="http://schemas.openxmlformats.org/presentationml/2006/main">
  <p:tag name="KSO_WM_DIAGRAM_VIRTUALLY_FRAME" val="{&quot;height&quot;:144.08614173228347,&quot;left&quot;:135.49614173228346,&quot;top&quot;:85.331968503937,&quot;width&quot;:463.5802362204724}"/>
</p:tagLst>
</file>

<file path=ppt/tags/tag44.xml><?xml version="1.0" encoding="utf-8"?>
<p:tagLst xmlns:p="http://schemas.openxmlformats.org/presentationml/2006/main">
  <p:tag name="KSO_WM_DIAGRAM_VIRTUALLY_FRAME" val="{&quot;height&quot;:144.08614173228347,&quot;left&quot;:135.49614173228346,&quot;top&quot;:85.331968503937,&quot;width&quot;:463.5802362204724}"/>
</p:tagLst>
</file>

<file path=ppt/tags/tag45.xml><?xml version="1.0" encoding="utf-8"?>
<p:tagLst xmlns:p="http://schemas.openxmlformats.org/presentationml/2006/main">
  <p:tag name="KSO_WM_DIAGRAM_VIRTUALLY_FRAME" val="{&quot;height&quot;:144.08614173228347,&quot;left&quot;:135.49614173228346,&quot;top&quot;:85.331968503937,&quot;width&quot;:463.5802362204724}"/>
</p:tagLst>
</file>

<file path=ppt/tags/tag46.xml><?xml version="1.0" encoding="utf-8"?>
<p:tagLst xmlns:p="http://schemas.openxmlformats.org/presentationml/2006/main">
  <p:tag name="KSO_WM_DIAGRAM_VIRTUALLY_FRAME" val="{&quot;height&quot;:144.08614173228347,&quot;left&quot;:135.49614173228346,&quot;top&quot;:85.331968503937,&quot;width&quot;:463.5802362204724}"/>
</p:tagLst>
</file>

<file path=ppt/tags/tag47.xml><?xml version="1.0" encoding="utf-8"?>
<p:tagLst xmlns:p="http://schemas.openxmlformats.org/presentationml/2006/main">
  <p:tag name="KSO_WM_DIAGRAM_VIRTUALLY_FRAME" val="{&quot;height&quot;:144.08614173228347,&quot;left&quot;:135.49614173228346,&quot;top&quot;:85.331968503937,&quot;width&quot;:463.5802362204724}"/>
</p:tagLst>
</file>

<file path=ppt/tags/tag48.xml><?xml version="1.0" encoding="utf-8"?>
<p:tagLst xmlns:p="http://schemas.openxmlformats.org/presentationml/2006/main">
  <p:tag name="KSO_WM_DIAGRAM_VIRTUALLY_FRAME" val="{&quot;height&quot;:144.08614173228347,&quot;left&quot;:135.49614173228346,&quot;top&quot;:85.331968503937,&quot;width&quot;:463.5802362204724}"/>
</p:tagLst>
</file>

<file path=ppt/tags/tag49.xml><?xml version="1.0" encoding="utf-8"?>
<p:tagLst xmlns:p="http://schemas.openxmlformats.org/presentationml/2006/main">
  <p:tag name="KSO_WM_DIAGRAM_VIRTUALLY_FRAME" val="{&quot;height&quot;:144.08614173228347,&quot;left&quot;:135.49614173228346,&quot;top&quot;:85.331968503937,&quot;width&quot;:463.5802362204724}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DIAGRAM_VIRTUALLY_FRAME" val="{&quot;height&quot;:144.08614173228347,&quot;left&quot;:135.49614173228346,&quot;top&quot;:85.331968503937,&quot;width&quot;:463.5802362204724}"/>
</p:tagLst>
</file>

<file path=ppt/tags/tag51.xml><?xml version="1.0" encoding="utf-8"?>
<p:tagLst xmlns:p="http://schemas.openxmlformats.org/presentationml/2006/main">
  <p:tag name="KSO_WM_DIAGRAM_VIRTUALLY_FRAME" val="{&quot;height&quot;:144.08614173228347,&quot;left&quot;:135.49614173228346,&quot;top&quot;:85.331968503937,&quot;width&quot;:463.5802362204724}"/>
</p:tagLst>
</file>

<file path=ppt/tags/tag52.xml><?xml version="1.0" encoding="utf-8"?>
<p:tagLst xmlns:p="http://schemas.openxmlformats.org/presentationml/2006/main">
  <p:tag name="KSO_WM_DIAGRAM_VIRTUALLY_FRAME" val="{&quot;height&quot;:144.08614173228347,&quot;left&quot;:135.49614173228346,&quot;top&quot;:85.331968503937,&quot;width&quot;:463.5802362204724}"/>
</p:tagLst>
</file>

<file path=ppt/tags/tag53.xml><?xml version="1.0" encoding="utf-8"?>
<p:tagLst xmlns:p="http://schemas.openxmlformats.org/presentationml/2006/main">
  <p:tag name="KSO_WM_DIAGRAM_VIRTUALLY_FRAME" val="{&quot;height&quot;:144.08614173228347,&quot;left&quot;:135.49614173228346,&quot;top&quot;:85.331968503937,&quot;width&quot;:463.5802362204724}"/>
</p:tagLst>
</file>

<file path=ppt/tags/tag54.xml><?xml version="1.0" encoding="utf-8"?>
<p:tagLst xmlns:p="http://schemas.openxmlformats.org/presentationml/2006/main">
  <p:tag name="KSO_WM_DIAGRAM_VIRTUALLY_FRAME" val="{&quot;height&quot;:144.08614173228347,&quot;left&quot;:135.49614173228346,&quot;top&quot;:85.331968503937,&quot;width&quot;:463.5802362204724}"/>
</p:tagLst>
</file>

<file path=ppt/tags/tag55.xml><?xml version="1.0" encoding="utf-8"?>
<p:tagLst xmlns:p="http://schemas.openxmlformats.org/presentationml/2006/main">
  <p:tag name="commondata" val="eyJoZGlkIjoiY2Y3MTVmNjY5NGMwYjk3MzZhYTdkYmI0M2QzMTM0NmEifQ==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9485</Words>
  <Application>WPS 演示</Application>
  <PresentationFormat>On-screen Show (16:9)</PresentationFormat>
  <Paragraphs>585</Paragraphs>
  <Slides>72</Slides>
  <Notes>161</Notes>
  <HiddenSlides>0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72</vt:i4>
      </vt:variant>
    </vt:vector>
  </HeadingPairs>
  <TitlesOfParts>
    <vt:vector size="95" baseType="lpstr">
      <vt:lpstr>Arial</vt:lpstr>
      <vt:lpstr>宋体</vt:lpstr>
      <vt:lpstr>Wingdings</vt:lpstr>
      <vt:lpstr>Noto Sans SC</vt:lpstr>
      <vt:lpstr>Segoe Print</vt:lpstr>
      <vt:lpstr>Noto Sans SC</vt:lpstr>
      <vt:lpstr>Noto Sans SC</vt:lpstr>
      <vt:lpstr>Calibri</vt:lpstr>
      <vt:lpstr>微软雅黑</vt:lpstr>
      <vt:lpstr>Arial Unicode MS</vt:lpstr>
      <vt:lpstr>等线</vt:lpstr>
      <vt:lpstr>OPPOSans B</vt:lpstr>
      <vt:lpstr>OPPOSans B</vt:lpstr>
      <vt:lpstr>OPPOSans B</vt:lpstr>
      <vt:lpstr>华文中宋</vt:lpstr>
      <vt:lpstr>Arial</vt:lpstr>
      <vt:lpstr>Arial</vt:lpstr>
      <vt:lpstr>思源黑体 CN Normal</vt:lpstr>
      <vt:lpstr>思源黑体 CN Normal</vt:lpstr>
      <vt:lpstr>思源黑体 CN Normal</vt:lpstr>
      <vt:lpstr>MingLiU-ExtB</vt:lpstr>
      <vt:lpstr>黑体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Vue项目最佳实践</dc:title>
  <dc:creator>MindShow.fun</dc:creator>
  <dc:subject>SUBTITLE HERE</dc:subject>
  <cp:lastModifiedBy>跳跃的灵魂.｡oOＯ〇</cp:lastModifiedBy>
  <cp:revision>45</cp:revision>
  <dcterms:created xsi:type="dcterms:W3CDTF">2024-08-19T16:22:00Z</dcterms:created>
  <dcterms:modified xsi:type="dcterms:W3CDTF">2024-08-23T09:06:13Z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65FEDE690B2E4AE5909CBE24543F22DF_12</vt:lpwstr>
  </property>
  <property fmtid="{D5CDD505-2E9C-101B-9397-08002B2CF9AE}" pid="3" name="KSOProductBuildVer">
    <vt:lpwstr>2052-12.1.0.17857</vt:lpwstr>
  </property>
</Properties>
</file>