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1"/>
  </p:notesMasterIdLst>
  <p:handoutMasterIdLst>
    <p:handoutMasterId r:id="rId22"/>
  </p:handoutMasterIdLst>
  <p:sldIdLst>
    <p:sldId id="283" r:id="rId5"/>
    <p:sldId id="311" r:id="rId6"/>
    <p:sldId id="321" r:id="rId7"/>
    <p:sldId id="307" r:id="rId8"/>
    <p:sldId id="310" r:id="rId9"/>
    <p:sldId id="309" r:id="rId10"/>
    <p:sldId id="323" r:id="rId11"/>
    <p:sldId id="308" r:id="rId12"/>
    <p:sldId id="334" r:id="rId13"/>
    <p:sldId id="324" r:id="rId14"/>
    <p:sldId id="325" r:id="rId15"/>
    <p:sldId id="314" r:id="rId16"/>
    <p:sldId id="333" r:id="rId17"/>
    <p:sldId id="330" r:id="rId18"/>
    <p:sldId id="312" r:id="rId19"/>
    <p:sldId id="280" r:id="rId2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>
            <p14:sldId id="311"/>
          </p14:sldIdLst>
        </p14:section>
        <p14:section name="章节页" id="{FD05EE94-C931-8C4B-83A2-004B32AA1207}">
          <p14:sldIdLst>
            <p14:sldId id="321"/>
            <p14:sldId id="307"/>
            <p14:sldId id="310"/>
            <p14:sldId id="309"/>
            <p14:sldId id="323"/>
            <p14:sldId id="308"/>
            <p14:sldId id="334"/>
            <p14:sldId id="324"/>
            <p14:sldId id="325"/>
            <p14:sldId id="314"/>
            <p14:sldId id="333"/>
            <p14:sldId id="330"/>
            <p14:sldId id="312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AE2"/>
    <a:srgbClr val="FF90A7"/>
    <a:srgbClr val="F28944"/>
    <a:srgbClr val="000000"/>
    <a:srgbClr val="FFFFFF"/>
    <a:srgbClr val="E9002F"/>
    <a:srgbClr val="595757"/>
    <a:srgbClr val="221815"/>
    <a:srgbClr val="888888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828" autoAdjust="0"/>
  </p:normalViewPr>
  <p:slideViewPr>
    <p:cSldViewPr snapToGrid="0" snapToObjects="1">
      <p:cViewPr varScale="1">
        <p:scale>
          <a:sx n="107" d="100"/>
          <a:sy n="107" d="100"/>
        </p:scale>
        <p:origin x="776" y="160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9" name="备注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Course Name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5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9" name="备注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Course Name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9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447675" y="744538"/>
            <a:ext cx="5962650" cy="3354387"/>
          </a:xfrm>
        </p:spPr>
      </p:sp>
      <p:sp>
        <p:nvSpPr>
          <p:cNvPr id="9" name="备注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Course Name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3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9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3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5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ndspore.cn/lite/tutorial/zh-CN/r0.7/quick_start/quick_start.html" TargetMode="External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huaweicloud.com/product/modelarts.html" TargetMode="External"/><Relationship Id="rId4" Type="http://schemas.openxmlformats.org/officeDocument/2006/relationships/hyperlink" Target="https://support.huaweicloud.com/productdesc-modelarts/modelarts_01_000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ee.com/mindspore/course/tree/develop/" TargetMode="External"/><Relationship Id="rId7" Type="http://schemas.openxmlformats.org/officeDocument/2006/relationships/hyperlink" Target="https://www.bilibili.com/s/video/BV1UE411M72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upport.huaweicloud.com/qs-modelarts/modelarts_06_0007.html" TargetMode="External"/><Relationship Id="rId5" Type="http://schemas.openxmlformats.org/officeDocument/2006/relationships/hyperlink" Target="https://support.huaweicloud.com/qs-modelarts/modelarts_06_0005.html" TargetMode="External"/><Relationship Id="rId4" Type="http://schemas.openxmlformats.org/officeDocument/2006/relationships/hyperlink" Target="https://www.mindspore.cn/tutorial/zh-CN/r0.7/advanced_use/use_on_the_cloud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mindspore.cn/en" TargetMode="External"/><Relationship Id="rId7" Type="http://schemas.openxmlformats.org/officeDocument/2006/relationships/hyperlink" Target="https://www.youtube.com/watch?v=O7TBItvy8WI" TargetMode="External"/><Relationship Id="rId2" Type="http://schemas.openxmlformats.org/officeDocument/2006/relationships/hyperlink" Target="https://www.mindspore.cn/resourc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huaweicloud.com/ascend/home.html" TargetMode="External"/><Relationship Id="rId5" Type="http://schemas.openxmlformats.org/officeDocument/2006/relationships/hyperlink" Target="https://gitee.com/mindspore/community" TargetMode="External"/><Relationship Id="rId4" Type="http://schemas.openxmlformats.org/officeDocument/2006/relationships/hyperlink" Target="https://github.com/mindspore-ai/mindspore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995" y="1135692"/>
            <a:ext cx="9076277" cy="690255"/>
          </a:xfrm>
        </p:spPr>
        <p:txBody>
          <a:bodyPr>
            <a:noAutofit/>
          </a:bodyPr>
          <a:lstStyle/>
          <a:p>
            <a:r>
              <a:rPr lang="en-US" altLang="zh-CN" sz="4000" dirty="0" err="1"/>
              <a:t>MindSpore</a:t>
            </a:r>
            <a:r>
              <a:rPr lang="en-US" altLang="zh-CN" sz="4000" dirty="0"/>
              <a:t> Workshop - feedforward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66F3-A3A5-4146-9236-C652EFF2F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Level:</a:t>
            </a:r>
            <a:endParaRPr lang="en-US" dirty="0"/>
          </a:p>
          <a:p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98996" y="1825947"/>
            <a:ext cx="4064812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/>
              <a:t>Session: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day afternoon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sz="2800" dirty="0"/>
              <a:t>Introduction to </a:t>
            </a:r>
            <a:r>
              <a:rPr lang="en-US" altLang="zh-CN" sz="2800" dirty="0" err="1"/>
              <a:t>ModelArts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en-US" altLang="zh-CN" sz="2800" dirty="0" err="1"/>
              <a:t>Pratice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MindSpore</a:t>
            </a:r>
            <a:r>
              <a:rPr lang="en-US" altLang="zh-CN" sz="2800" dirty="0"/>
              <a:t> on </a:t>
            </a:r>
            <a:r>
              <a:rPr lang="en-US" altLang="zh-CN" sz="2800" dirty="0" err="1"/>
              <a:t>ModelArts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en-US" altLang="zh-CN" sz="2800" b="1" dirty="0"/>
              <a:t>Device-Cloud Collaboration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450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Device-Cloud Collaboration - </a:t>
            </a:r>
            <a:r>
              <a:rPr lang="en-US" b="1" dirty="0"/>
              <a:t>Background</a:t>
            </a:r>
          </a:p>
        </p:txBody>
      </p:sp>
      <p:sp>
        <p:nvSpPr>
          <p:cNvPr id="55" name="内容占位符 16"/>
          <p:cNvSpPr>
            <a:spLocks noGrp="1"/>
          </p:cNvSpPr>
          <p:nvPr>
            <p:ph idx="1"/>
          </p:nvPr>
        </p:nvSpPr>
        <p:spPr>
          <a:xfrm>
            <a:off x="647701" y="1019175"/>
            <a:ext cx="11028362" cy="5290185"/>
          </a:xfrm>
        </p:spPr>
        <p:txBody>
          <a:bodyPr/>
          <a:lstStyle/>
          <a:p>
            <a:pPr marL="285750" indent="-28575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</a:rPr>
              <a:t>Light models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</a:rPr>
              <a:t>The industry proposes lightweight models and deep learning frameworks for mobile devices.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latin typeface="Arial" panose="020B0604020202020204" pitchFamily="34" charset="0"/>
            </a:endParaRPr>
          </a:p>
          <a:p>
            <a:pPr marL="285750" indent="-28575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</a:rPr>
              <a:t>Data process ability of device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</a:rPr>
              <a:t>Deep learning relies heavily on big data. However, devices can only hold a limited amount of data, making pure on-device learning impractical.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latin typeface="Arial" panose="020B0604020202020204" pitchFamily="34" charset="0"/>
            </a:endParaRPr>
          </a:p>
          <a:p>
            <a:pPr marL="285750" indent="-28575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</a:rPr>
              <a:t>Data privacy issue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</a:rPr>
              <a:t>Regulators and users pay more and more attention to data privacy.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latin typeface="Arial" panose="020B0604020202020204" pitchFamily="34" charset="0"/>
            </a:endParaRPr>
          </a:p>
          <a:p>
            <a:pPr marL="285750" indent="-28575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</a:rPr>
              <a:t>Advanced AI application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</a:rPr>
              <a:t>The industry has extensively explored and practiced model light-weighting, on-device inference, transfer learning, and federated learning.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latin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263533" y="4334055"/>
            <a:ext cx="5671923" cy="2445152"/>
            <a:chOff x="4368483" y="1917422"/>
            <a:chExt cx="3944622" cy="1439598"/>
          </a:xfrm>
          <a:solidFill>
            <a:srgbClr val="FFFFFF"/>
          </a:solidFill>
        </p:grpSpPr>
        <p:sp>
          <p:nvSpPr>
            <p:cNvPr id="57" name="圆角矩形 56"/>
            <p:cNvSpPr/>
            <p:nvPr/>
          </p:nvSpPr>
          <p:spPr bwMode="auto">
            <a:xfrm>
              <a:off x="4368483" y="1917422"/>
              <a:ext cx="1943541" cy="1439598"/>
            </a:xfrm>
            <a:prstGeom prst="roundRect">
              <a:avLst/>
            </a:prstGeom>
            <a:grpFill/>
            <a:ln w="9525">
              <a:prstDash val="dash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1200" dirty="0" err="1">
                  <a:latin typeface="Arial" panose="020B0604020202020204" pitchFamily="34" charset="0"/>
                  <a:ea typeface="宋体" charset="-122"/>
                </a:rPr>
                <a:t>MindSpore</a:t>
              </a: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 cloud</a:t>
              </a: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4426127" y="2490562"/>
              <a:ext cx="922057" cy="367777"/>
            </a:xfrm>
            <a:prstGeom prst="roundRect">
              <a:avLst/>
            </a:prstGeom>
            <a:grpFill/>
            <a:ln w="9525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Automated</a:t>
              </a:r>
              <a:r>
                <a:rPr lang="en-US" sz="1000" dirty="0">
                  <a:latin typeface="Arial" panose="020B0604020202020204" pitchFamily="34" charset="0"/>
                  <a:ea typeface="宋体" charset="-122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model</a:t>
              </a:r>
              <a:r>
                <a:rPr lang="en-US" sz="700" dirty="0">
                  <a:latin typeface="Arial" panose="020B0604020202020204" pitchFamily="34" charset="0"/>
                  <a:ea typeface="宋体" charset="-122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generation</a:t>
              </a: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6519802" y="1917422"/>
              <a:ext cx="1793303" cy="1296172"/>
            </a:xfrm>
            <a:prstGeom prst="roundRect">
              <a:avLst/>
            </a:prstGeom>
            <a:grpFill/>
            <a:ln w="9525">
              <a:prstDash val="dash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700" dirty="0">
                  <a:latin typeface="Arial" panose="020B0604020202020204" pitchFamily="34" charset="0"/>
                  <a:ea typeface="宋体" charset="-122"/>
                </a:rPr>
                <a:t>Device</a:t>
              </a:r>
            </a:p>
          </p:txBody>
        </p:sp>
        <p:sp>
          <p:nvSpPr>
            <p:cNvPr id="60" name="圆角矩形 59"/>
            <p:cNvSpPr/>
            <p:nvPr/>
          </p:nvSpPr>
          <p:spPr bwMode="auto">
            <a:xfrm>
              <a:off x="6462937" y="1988812"/>
              <a:ext cx="1793303" cy="1296172"/>
            </a:xfrm>
            <a:prstGeom prst="roundRect">
              <a:avLst/>
            </a:prstGeom>
            <a:grpFill/>
            <a:ln w="9525">
              <a:prstDash val="dash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700" dirty="0">
                  <a:latin typeface="Arial" panose="020B0604020202020204" pitchFamily="34" charset="0"/>
                  <a:ea typeface="宋体" charset="-122"/>
                </a:rPr>
                <a:t>Device</a:t>
              </a:r>
            </a:p>
          </p:txBody>
        </p:sp>
        <p:sp>
          <p:nvSpPr>
            <p:cNvPr id="61" name="圆角矩形 60"/>
            <p:cNvSpPr/>
            <p:nvPr/>
          </p:nvSpPr>
          <p:spPr bwMode="auto">
            <a:xfrm>
              <a:off x="6390928" y="2060848"/>
              <a:ext cx="1793303" cy="1296172"/>
            </a:xfrm>
            <a:prstGeom prst="roundRect">
              <a:avLst/>
            </a:prstGeom>
            <a:grpFill/>
            <a:ln w="9525">
              <a:prstDash val="dash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85725" defTabSz="914034" fontAlgn="ctr">
                <a:buClr>
                  <a:srgbClr val="CC9900"/>
                </a:buClr>
              </a:pPr>
              <a:r>
                <a:rPr lang="en-US" sz="1200" dirty="0" err="1">
                  <a:latin typeface="Arial" panose="020B0604020202020204" pitchFamily="34" charset="0"/>
                  <a:ea typeface="宋体" charset="-122"/>
                </a:rPr>
                <a:t>MindSpore</a:t>
              </a: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 device</a:t>
              </a:r>
            </a:p>
          </p:txBody>
        </p:sp>
        <p:sp>
          <p:nvSpPr>
            <p:cNvPr id="62" name="圆角矩形 61"/>
            <p:cNvSpPr/>
            <p:nvPr/>
          </p:nvSpPr>
          <p:spPr bwMode="auto">
            <a:xfrm>
              <a:off x="7471319" y="2187015"/>
              <a:ext cx="647801" cy="233873"/>
            </a:xfrm>
            <a:prstGeom prst="roundRect">
              <a:avLst/>
            </a:prstGeom>
            <a:grpFill/>
            <a:ln w="9525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On-device</a:t>
              </a:r>
              <a:r>
                <a:rPr lang="en-US" sz="700" dirty="0">
                  <a:latin typeface="Arial" panose="020B0604020202020204" pitchFamily="34" charset="0"/>
                  <a:ea typeface="宋体" charset="-122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inference</a:t>
              </a:r>
            </a:p>
          </p:txBody>
        </p:sp>
        <p:sp>
          <p:nvSpPr>
            <p:cNvPr id="63" name="圆角矩形 62"/>
            <p:cNvSpPr/>
            <p:nvPr/>
          </p:nvSpPr>
          <p:spPr bwMode="auto">
            <a:xfrm>
              <a:off x="7471319" y="2554792"/>
              <a:ext cx="647801" cy="233873"/>
            </a:xfrm>
            <a:prstGeom prst="roundRect">
              <a:avLst/>
            </a:prstGeom>
            <a:grpFill/>
            <a:ln w="9525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Transfer</a:t>
              </a:r>
              <a:r>
                <a:rPr lang="en-US" sz="700" dirty="0">
                  <a:latin typeface="Arial" panose="020B0604020202020204" pitchFamily="34" charset="0"/>
                  <a:ea typeface="宋体" charset="-122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learning</a:t>
              </a: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7471312" y="2924944"/>
              <a:ext cx="647809" cy="233873"/>
            </a:xfrm>
            <a:prstGeom prst="roundRect">
              <a:avLst/>
            </a:prstGeom>
            <a:grpFill/>
            <a:ln w="9525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Federated</a:t>
              </a:r>
              <a:r>
                <a:rPr lang="en-US" sz="700" dirty="0">
                  <a:latin typeface="Arial" panose="020B0604020202020204" pitchFamily="34" charset="0"/>
                  <a:ea typeface="宋体" charset="-122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learning</a:t>
              </a:r>
            </a:p>
          </p:txBody>
        </p:sp>
        <p:sp>
          <p:nvSpPr>
            <p:cNvPr id="65" name="圆角矩形 64"/>
            <p:cNvSpPr/>
            <p:nvPr/>
          </p:nvSpPr>
          <p:spPr bwMode="auto">
            <a:xfrm>
              <a:off x="5479281" y="2490562"/>
              <a:ext cx="714177" cy="367777"/>
            </a:xfrm>
            <a:prstGeom prst="roundRect">
              <a:avLst/>
            </a:prstGeom>
            <a:solidFill>
              <a:srgbClr val="FF90A7"/>
            </a:solidFill>
            <a:ln w="9525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Model</a:t>
              </a:r>
              <a:r>
                <a:rPr lang="en-US" sz="1000" dirty="0">
                  <a:latin typeface="Arial" panose="020B0604020202020204" pitchFamily="34" charset="0"/>
                  <a:ea typeface="宋体" charset="-122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compression</a:t>
              </a: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6519802" y="2554792"/>
              <a:ext cx="743739" cy="233873"/>
            </a:xfrm>
            <a:prstGeom prst="roundRect">
              <a:avLst/>
            </a:prstGeom>
            <a:solidFill>
              <a:srgbClr val="FF90A7"/>
            </a:solidFill>
            <a:ln w="9525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36000" tIns="45702" rIns="36000" bIns="4570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034" fontAlgn="ctr">
                <a:buClr>
                  <a:srgbClr val="CC9900"/>
                </a:buClr>
              </a:pPr>
              <a:r>
                <a:rPr lang="en-US" sz="1200" dirty="0">
                  <a:latin typeface="Arial" panose="020B0604020202020204" pitchFamily="34" charset="0"/>
                  <a:ea typeface="宋体" charset="-122"/>
                </a:rPr>
                <a:t>Compilation &amp; optimization</a:t>
              </a:r>
            </a:p>
          </p:txBody>
        </p:sp>
        <p:cxnSp>
          <p:nvCxnSpPr>
            <p:cNvPr id="67" name="直接箭头连接符 66"/>
            <p:cNvCxnSpPr>
              <a:stCxn id="58" idx="3"/>
              <a:endCxn id="65" idx="1"/>
            </p:cNvCxnSpPr>
            <p:nvPr/>
          </p:nvCxnSpPr>
          <p:spPr bwMode="auto">
            <a:xfrm>
              <a:off x="5348184" y="2674450"/>
              <a:ext cx="131097" cy="0"/>
            </a:xfrm>
            <a:prstGeom prst="straightConnector1">
              <a:avLst/>
            </a:prstGeom>
            <a:grpFill/>
            <a:ln>
              <a:tailEnd type="triangle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5" idx="3"/>
              <a:endCxn id="66" idx="1"/>
            </p:cNvCxnSpPr>
            <p:nvPr/>
          </p:nvCxnSpPr>
          <p:spPr bwMode="auto">
            <a:xfrm flipV="1">
              <a:off x="6193458" y="2671729"/>
              <a:ext cx="326344" cy="2722"/>
            </a:xfrm>
            <a:prstGeom prst="straightConnector1">
              <a:avLst/>
            </a:prstGeom>
            <a:grpFill/>
            <a:ln>
              <a:tailEnd type="triangle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6" idx="3"/>
              <a:endCxn id="63" idx="1"/>
            </p:cNvCxnSpPr>
            <p:nvPr/>
          </p:nvCxnSpPr>
          <p:spPr bwMode="auto">
            <a:xfrm>
              <a:off x="7263541" y="2671729"/>
              <a:ext cx="207778" cy="0"/>
            </a:xfrm>
            <a:prstGeom prst="straightConnector1">
              <a:avLst/>
            </a:prstGeom>
            <a:grpFill/>
            <a:ln>
              <a:tailEnd type="triangle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6" idx="3"/>
              <a:endCxn id="62" idx="1"/>
            </p:cNvCxnSpPr>
            <p:nvPr/>
          </p:nvCxnSpPr>
          <p:spPr bwMode="auto">
            <a:xfrm flipV="1">
              <a:off x="7263541" y="2303952"/>
              <a:ext cx="207778" cy="367777"/>
            </a:xfrm>
            <a:prstGeom prst="straightConnector1">
              <a:avLst/>
            </a:prstGeom>
            <a:grpFill/>
            <a:ln>
              <a:tailEnd type="triangle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6" idx="3"/>
              <a:endCxn id="64" idx="1"/>
            </p:cNvCxnSpPr>
            <p:nvPr/>
          </p:nvCxnSpPr>
          <p:spPr bwMode="auto">
            <a:xfrm>
              <a:off x="7263541" y="2671729"/>
              <a:ext cx="207771" cy="370152"/>
            </a:xfrm>
            <a:prstGeom prst="straightConnector1">
              <a:avLst/>
            </a:prstGeom>
            <a:grpFill/>
            <a:ln>
              <a:tailEnd type="triangle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Device-Cloud Collaboration – </a:t>
            </a:r>
            <a:r>
              <a:rPr lang="en-US" altLang="zh-CN" b="1" dirty="0"/>
              <a:t>Key modules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fontAlgn="ctr"/>
            <a:r>
              <a:rPr lang="en-US" b="1" dirty="0">
                <a:latin typeface="Arial" panose="020B0604020202020204" pitchFamily="34" charset="0"/>
              </a:rPr>
              <a:t>Model compression module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Compresses (prunes and distills) the retrieved model to be more lightweight without compromising accuracy.</a:t>
            </a:r>
          </a:p>
          <a:p>
            <a:pPr fontAlgn="ctr"/>
            <a:endParaRPr lang="en-US" dirty="0">
              <a:latin typeface="Arial" panose="020B0604020202020204" pitchFamily="34" charset="0"/>
            </a:endParaRPr>
          </a:p>
          <a:p>
            <a:pPr fontAlgn="ctr"/>
            <a:r>
              <a:rPr lang="en-US" b="1" dirty="0">
                <a:latin typeface="Arial" panose="020B0604020202020204" pitchFamily="34" charset="0"/>
              </a:rPr>
              <a:t>Compilation &amp; optimization module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Performs operator fusion, constant folding, and quantization when converting a model for on-device inference.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Performs hardware acceleration based on hardware configurations, for example, by using an NPU, GPU, ARM NEON, or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110443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Device-Cloud Collaboration - </a:t>
            </a:r>
            <a:r>
              <a:rPr lang="en-US" altLang="zh-CN" b="1" dirty="0"/>
              <a:t>Workflow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129354" y="942110"/>
            <a:ext cx="1980000" cy="540000"/>
          </a:xfrm>
          <a:prstGeom prst="roundRect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Model construction and training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799809" y="923938"/>
            <a:ext cx="1980000" cy="540000"/>
          </a:xfrm>
          <a:prstGeom prst="roundRect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Save model checkpoint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99809" y="1861728"/>
            <a:ext cx="1980000" cy="540000"/>
          </a:xfrm>
          <a:prstGeom prst="roundRect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Load checkpoint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467856" y="950630"/>
            <a:ext cx="1980000" cy="540000"/>
          </a:xfrm>
          <a:prstGeom prst="roundRect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Data preparation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5038" y="1650739"/>
            <a:ext cx="2160000" cy="972000"/>
          </a:xfrm>
          <a:prstGeom prst="ellipse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Model Training on Cloud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5038" y="4103293"/>
            <a:ext cx="2160000" cy="97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On-device Inference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5038" y="5828850"/>
            <a:ext cx="2160000" cy="972000"/>
          </a:xfrm>
          <a:prstGeom prst="ellipse">
            <a:avLst/>
          </a:prstGeom>
          <a:solidFill>
            <a:srgbClr val="F28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Android Application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42114" y="1865284"/>
            <a:ext cx="1980000" cy="540000"/>
          </a:xfrm>
          <a:prstGeom prst="roundRect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Call </a:t>
            </a:r>
            <a:r>
              <a:rPr lang="en-US" altLang="zh-CN" i="1">
                <a:solidFill>
                  <a:schemeClr val="tx1"/>
                </a:solidFill>
              </a:rPr>
              <a:t>MindSpore export 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  <a:endParaRPr lang="zh-CN" altLang="en-US" i="1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67856" y="1847689"/>
            <a:ext cx="1980000" cy="540000"/>
          </a:xfrm>
          <a:prstGeom prst="roundRect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Export </a:t>
            </a:r>
            <a:r>
              <a:rPr lang="en-US" altLang="zh-CN" i="1">
                <a:solidFill>
                  <a:schemeClr val="tx1"/>
                </a:solidFill>
              </a:rPr>
              <a:t>.mindir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67856" y="2771733"/>
            <a:ext cx="3299643" cy="540000"/>
          </a:xfrm>
          <a:prstGeom prst="roundRect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Use MindSpore Lite to build </a:t>
            </a:r>
            <a:r>
              <a:rPr lang="en-US" altLang="zh-CN" sz="1600" i="1">
                <a:solidFill>
                  <a:schemeClr val="tx1"/>
                </a:solidFill>
              </a:rPr>
              <a:t>converter_lite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32106" y="2789156"/>
            <a:ext cx="3169244" cy="540000"/>
          </a:xfrm>
          <a:prstGeom prst="roundRect">
            <a:avLst/>
          </a:prstGeom>
          <a:solidFill>
            <a:srgbClr val="9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Transfer </a:t>
            </a:r>
            <a:r>
              <a:rPr lang="en-US" altLang="zh-CN" sz="1600" b="1" i="1" dirty="0">
                <a:solidFill>
                  <a:schemeClr val="tx1"/>
                </a:solidFill>
              </a:rPr>
              <a:t>.</a:t>
            </a:r>
            <a:r>
              <a:rPr lang="en-US" altLang="zh-CN" sz="1600" b="1" i="1" dirty="0" err="1">
                <a:solidFill>
                  <a:schemeClr val="tx1"/>
                </a:solidFill>
              </a:rPr>
              <a:t>mindir</a:t>
            </a:r>
            <a:r>
              <a:rPr lang="en-US" altLang="zh-CN" sz="1600" b="1" dirty="0">
                <a:solidFill>
                  <a:schemeClr val="tx1"/>
                </a:solidFill>
              </a:rPr>
              <a:t> (</a:t>
            </a:r>
            <a:r>
              <a:rPr lang="en-US" altLang="zh-CN" sz="1600" b="1" dirty="0" err="1">
                <a:solidFill>
                  <a:schemeClr val="tx1"/>
                </a:solidFill>
              </a:rPr>
              <a:t>MindSpore</a:t>
            </a:r>
            <a:r>
              <a:rPr lang="en-US" altLang="zh-CN" sz="1600" b="1" dirty="0">
                <a:solidFill>
                  <a:schemeClr val="tx1"/>
                </a:solidFill>
              </a:rPr>
              <a:t>) </a:t>
            </a:r>
            <a:r>
              <a:rPr lang="en-US" altLang="zh-CN" sz="1600" dirty="0">
                <a:solidFill>
                  <a:schemeClr val="tx1"/>
                </a:solidFill>
              </a:rPr>
              <a:t>to </a:t>
            </a:r>
            <a:r>
              <a:rPr lang="en-US" altLang="zh-CN" sz="1600" b="1" i="1" dirty="0">
                <a:solidFill>
                  <a:schemeClr val="tx1"/>
                </a:solidFill>
              </a:rPr>
              <a:t>.</a:t>
            </a:r>
            <a:r>
              <a:rPr lang="en-US" altLang="zh-CN" sz="1600" b="1" i="1" dirty="0" err="1">
                <a:solidFill>
                  <a:schemeClr val="tx1"/>
                </a:solidFill>
              </a:rPr>
              <a:t>ms</a:t>
            </a:r>
            <a:r>
              <a:rPr lang="en-US" altLang="zh-CN" sz="1600" b="1" i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</a:rPr>
              <a:t>MindSpore</a:t>
            </a:r>
            <a:r>
              <a:rPr lang="en-US" altLang="zh-CN" sz="1600" b="1" dirty="0">
                <a:solidFill>
                  <a:schemeClr val="tx1"/>
                </a:solidFill>
              </a:rPr>
              <a:t> Lite) 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471187" y="3950209"/>
            <a:ext cx="1980000" cy="540000"/>
          </a:xfrm>
          <a:prstGeom prst="roundRect">
            <a:avLst/>
          </a:prstGeom>
          <a:solidFill>
            <a:srgbClr val="FF9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Lite 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79386" y="3955446"/>
            <a:ext cx="1980000" cy="540000"/>
          </a:xfrm>
          <a:prstGeom prst="roundRect">
            <a:avLst/>
          </a:prstGeom>
          <a:solidFill>
            <a:srgbClr val="FF9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65516" y="4545397"/>
            <a:ext cx="1980000" cy="540000"/>
          </a:xfrm>
          <a:prstGeom prst="roundRect">
            <a:avLst/>
          </a:prstGeom>
          <a:solidFill>
            <a:srgbClr val="FF9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Operator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799809" y="3955446"/>
            <a:ext cx="1980000" cy="540000"/>
          </a:xfrm>
          <a:prstGeom prst="roundRect">
            <a:avLst/>
          </a:prstGeom>
          <a:solidFill>
            <a:srgbClr val="FF9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Executor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73220" y="4552899"/>
            <a:ext cx="1980000" cy="540000"/>
          </a:xfrm>
          <a:prstGeom prst="roundRect">
            <a:avLst/>
          </a:prstGeom>
          <a:solidFill>
            <a:srgbClr val="FF9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Kernel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799809" y="4556422"/>
            <a:ext cx="1980000" cy="540000"/>
          </a:xfrm>
          <a:prstGeom prst="roundRect">
            <a:avLst/>
          </a:prstGeom>
          <a:solidFill>
            <a:srgbClr val="FF9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Tensor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465516" y="6013928"/>
            <a:ext cx="1980000" cy="540000"/>
          </a:xfrm>
          <a:prstGeom prst="roundRect">
            <a:avLst/>
          </a:prstGeom>
          <a:solidFill>
            <a:srgbClr val="F28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Front end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173220" y="6010405"/>
            <a:ext cx="1980000" cy="540000"/>
          </a:xfrm>
          <a:prstGeom prst="roundRect">
            <a:avLst/>
          </a:prstGeom>
          <a:solidFill>
            <a:srgbClr val="F28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Back end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799809" y="6013928"/>
            <a:ext cx="1980000" cy="540000"/>
          </a:xfrm>
          <a:prstGeom prst="roundRect">
            <a:avLst/>
          </a:prstGeom>
          <a:solidFill>
            <a:srgbClr val="F28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Compile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592421" y="1126694"/>
            <a:ext cx="325670" cy="1440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8247749" y="1110727"/>
            <a:ext cx="325670" cy="1440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rot="10800000">
            <a:off x="8247749" y="2066887"/>
            <a:ext cx="325670" cy="1440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10800000">
            <a:off x="5578885" y="2084154"/>
            <a:ext cx="325670" cy="1440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7036967" y="2926624"/>
            <a:ext cx="325670" cy="1440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5400000">
            <a:off x="9651400" y="1581308"/>
            <a:ext cx="325670" cy="1440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4319447" y="2512909"/>
            <a:ext cx="325670" cy="1440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燕尾形箭头 39"/>
          <p:cNvSpPr/>
          <p:nvPr/>
        </p:nvSpPr>
        <p:spPr>
          <a:xfrm rot="5400000">
            <a:off x="6989386" y="3525909"/>
            <a:ext cx="360000" cy="258095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燕尾形箭头 40"/>
          <p:cNvSpPr/>
          <p:nvPr/>
        </p:nvSpPr>
        <p:spPr>
          <a:xfrm rot="5400000">
            <a:off x="6989386" y="5589724"/>
            <a:ext cx="360000" cy="258095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19796" y="3528428"/>
            <a:ext cx="8755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6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 .ms</a:t>
            </a:r>
            <a:endParaRPr kumimoji="1" lang="zh-CN" altLang="en-US" sz="1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19796" y="5584602"/>
            <a:ext cx="34483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6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 development and deployment</a:t>
            </a:r>
            <a:endParaRPr kumimoji="1" lang="zh-CN" altLang="en-US" sz="1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057525" y="857250"/>
            <a:ext cx="8153400" cy="2572237"/>
          </a:xfrm>
          <a:prstGeom prst="roundRect">
            <a:avLst>
              <a:gd name="adj" fmla="val 10548"/>
            </a:avLst>
          </a:prstGeom>
          <a:noFill/>
          <a:ln w="28575">
            <a:solidFill>
              <a:srgbClr val="94DAE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057525" y="3889362"/>
            <a:ext cx="8153400" cy="1579642"/>
          </a:xfrm>
          <a:prstGeom prst="roundRect">
            <a:avLst>
              <a:gd name="adj" fmla="val 10548"/>
            </a:avLst>
          </a:prstGeom>
          <a:noFill/>
          <a:ln w="28575">
            <a:solidFill>
              <a:srgbClr val="FF90A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057525" y="5943599"/>
            <a:ext cx="8153400" cy="847725"/>
          </a:xfrm>
          <a:prstGeom prst="roundRect">
            <a:avLst>
              <a:gd name="adj" fmla="val 10548"/>
            </a:avLst>
          </a:prstGeom>
          <a:noFill/>
          <a:ln w="28575">
            <a:solidFill>
              <a:srgbClr val="F2894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932967" y="5011796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32967" y="639431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05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Device-Cloud Collaboration - </a:t>
            </a:r>
            <a:r>
              <a:rPr lang="en-US" altLang="zh-CN" b="1" dirty="0"/>
              <a:t>Summary</a:t>
            </a:r>
          </a:p>
          <a:p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fontAlgn="ctr"/>
            <a:r>
              <a:rPr lang="en-US" b="1" dirty="0" err="1">
                <a:latin typeface="Arial" panose="020B0604020202020204" pitchFamily="34" charset="0"/>
              </a:rPr>
              <a:t>MindSpore's</a:t>
            </a:r>
            <a:r>
              <a:rPr lang="en-US" b="1" dirty="0">
                <a:latin typeface="Arial" panose="020B0604020202020204" pitchFamily="34" charset="0"/>
              </a:rPr>
              <a:t> device-cloud collaboration framework streamlines the device-cloud process.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Automatically generates models for different devices.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Compresses models through pruning and quantization.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Compiles and optimizes computing graphs, and accelerates operator execution.</a:t>
            </a:r>
          </a:p>
          <a:p>
            <a:pPr lvl="1" fontAlgn="ctr"/>
            <a:endParaRPr lang="en-US" dirty="0">
              <a:latin typeface="Arial" panose="020B0604020202020204" pitchFamily="34" charset="0"/>
            </a:endParaRPr>
          </a:p>
          <a:p>
            <a:pPr fontAlgn="ctr"/>
            <a:r>
              <a:rPr lang="en-US" b="1" dirty="0" err="1">
                <a:latin typeface="Arial" panose="020B0604020202020204" pitchFamily="34" charset="0"/>
              </a:rPr>
              <a:t>MindSpore's</a:t>
            </a:r>
            <a:r>
              <a:rPr lang="en-US" b="1" dirty="0">
                <a:latin typeface="Arial" panose="020B0604020202020204" pitchFamily="34" charset="0"/>
              </a:rPr>
              <a:t> device-cloud collaboration framework gradually supports different learning patterns.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Already supports common on-device inference patterns in the industry.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Gradually supports advanced learning patterns, such as transfer learning and federated learning, that require on-device training capabilities.</a:t>
            </a:r>
          </a:p>
          <a:p>
            <a:pPr lvl="1" fontAlgn="ctr"/>
            <a:r>
              <a:rPr lang="en-US" dirty="0">
                <a:latin typeface="Arial" panose="020B0604020202020204" pitchFamily="34" charset="0"/>
              </a:rPr>
              <a:t>Therefore, this framework can respond to various scenarios as required by developers.</a:t>
            </a:r>
          </a:p>
        </p:txBody>
      </p:sp>
    </p:spTree>
    <p:extLst>
      <p:ext uri="{BB962C8B-B14F-4D97-AF65-F5344CB8AC3E}">
        <p14:creationId xmlns:p14="http://schemas.microsoft.com/office/powerpoint/2010/main" val="12572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Device-Cloud Collaboration - </a:t>
            </a:r>
            <a:r>
              <a:rPr lang="en-US" altLang="zh-CN" b="1" dirty="0"/>
              <a:t>Summary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phone_usb">
            <a:hlinkClick r:id="" action="ppaction://media"/>
          </p:cNvPr>
          <p:cNvPicPr>
            <a:picLocks noGrp="1" noChangeAspect="1"/>
          </p:cNvPicPr>
          <p:nvPr>
            <p:ph idx="1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93318" y="755623"/>
            <a:ext cx="2853938" cy="5905733"/>
          </a:xfrm>
        </p:spPr>
      </p:pic>
      <p:sp>
        <p:nvSpPr>
          <p:cNvPr id="6" name="云形 5"/>
          <p:cNvSpPr/>
          <p:nvPr/>
        </p:nvSpPr>
        <p:spPr>
          <a:xfrm>
            <a:off x="1643062" y="970223"/>
            <a:ext cx="2662237" cy="1528764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82975" y="2657797"/>
            <a:ext cx="1609725" cy="28860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同心圆 7"/>
          <p:cNvSpPr/>
          <p:nvPr/>
        </p:nvSpPr>
        <p:spPr>
          <a:xfrm>
            <a:off x="6068775" y="5239074"/>
            <a:ext cx="209550" cy="219076"/>
          </a:xfrm>
          <a:prstGeom prst="don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3950" y="2848298"/>
            <a:ext cx="1238250" cy="228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641" y="3786742"/>
            <a:ext cx="442646" cy="409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918" y="1309001"/>
            <a:ext cx="1012524" cy="833089"/>
          </a:xfrm>
          <a:prstGeom prst="rect">
            <a:avLst/>
          </a:prstGeom>
        </p:spPr>
      </p:pic>
      <p:sp>
        <p:nvSpPr>
          <p:cNvPr id="12" name="虚尾箭头 11"/>
          <p:cNvSpPr/>
          <p:nvPr/>
        </p:nvSpPr>
        <p:spPr>
          <a:xfrm rot="2393538">
            <a:off x="3925904" y="2540879"/>
            <a:ext cx="1353992" cy="501241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1650" y="5812227"/>
            <a:ext cx="8997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Reference: </a:t>
            </a:r>
            <a:r>
              <a:rPr lang="en-US" altLang="zh-CN" dirty="0">
                <a:hlinkClick r:id="rId8"/>
              </a:rPr>
              <a:t>https://www.mindspore.cn/lite/tutorial/zh-CN/r0.7/quick_start/quick_start.html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sz="2800" dirty="0"/>
              <a:t>Introduction to </a:t>
            </a:r>
            <a:r>
              <a:rPr lang="en-US" altLang="zh-CN" sz="2800" dirty="0" err="1"/>
              <a:t>ModelArts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en-US" altLang="zh-CN" sz="2800" dirty="0" err="1"/>
              <a:t>Pratice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MindSpore</a:t>
            </a:r>
            <a:r>
              <a:rPr lang="en-US" altLang="zh-CN" sz="2800" dirty="0"/>
              <a:t> on </a:t>
            </a:r>
            <a:r>
              <a:rPr lang="en-US" altLang="zh-CN" sz="2800" dirty="0" err="1"/>
              <a:t>ModelArts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en-US" altLang="zh-CN" sz="2800" dirty="0"/>
              <a:t>Device-Cloud Collaboration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182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sz="2800" b="1" dirty="0"/>
              <a:t>Introduction to </a:t>
            </a:r>
            <a:r>
              <a:rPr lang="en-US" altLang="zh-CN" sz="2800" b="1" dirty="0" err="1"/>
              <a:t>ModelArts</a:t>
            </a:r>
            <a:endParaRPr lang="en-US" altLang="zh-CN" sz="2800" b="1" dirty="0"/>
          </a:p>
          <a:p>
            <a:pPr>
              <a:lnSpc>
                <a:spcPct val="250000"/>
              </a:lnSpc>
            </a:pPr>
            <a:r>
              <a:rPr lang="en-US" altLang="zh-CN" sz="2800" dirty="0" err="1"/>
              <a:t>Pratice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MindSpore</a:t>
            </a:r>
            <a:r>
              <a:rPr lang="en-US" altLang="zh-CN" sz="2800" dirty="0"/>
              <a:t> on </a:t>
            </a:r>
            <a:r>
              <a:rPr lang="en-US" altLang="zh-CN" sz="2800" dirty="0" err="1"/>
              <a:t>ModelArts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en-US" altLang="zh-CN" sz="2800" dirty="0"/>
              <a:t>Device-Cloud Collaboration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30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ModelArts</a:t>
            </a:r>
            <a:r>
              <a:rPr lang="en-US" dirty="0"/>
              <a:t> </a:t>
            </a:r>
            <a:r>
              <a:rPr lang="en-US" altLang="zh-CN" dirty="0"/>
              <a:t>- </a:t>
            </a:r>
            <a:r>
              <a:rPr lang="en-US" altLang="zh-CN" b="1" dirty="0"/>
              <a:t>Framework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75" y="1177686"/>
            <a:ext cx="10556604" cy="40997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6258" y="5782613"/>
            <a:ext cx="92365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Reference: </a:t>
            </a:r>
            <a:r>
              <a:rPr lang="en-US" altLang="zh-CN" dirty="0">
                <a:hlinkClick r:id="rId4"/>
              </a:rPr>
              <a:t>https://support.huaweicloud.com/productdesc-modelarts/modelarts_01_0001.html</a:t>
            </a:r>
            <a:endParaRPr lang="en-US" altLang="zh-CN" dirty="0"/>
          </a:p>
          <a:p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Video: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https://www.huaweicloud.com/product/modelarts.html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8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ModelArts</a:t>
            </a:r>
            <a:r>
              <a:rPr lang="en-US" dirty="0"/>
              <a:t> </a:t>
            </a:r>
            <a:r>
              <a:rPr lang="en-US" altLang="zh-CN" dirty="0"/>
              <a:t>- </a:t>
            </a:r>
            <a:r>
              <a:rPr lang="en-US" altLang="zh-CN" b="1" dirty="0"/>
              <a:t>Features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71500" y="1441744"/>
            <a:ext cx="5143500" cy="12527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Manages data preparation, such as data filtering and labeling, and dataset versions</a:t>
            </a:r>
          </a:p>
        </p:txBody>
      </p:sp>
      <p:sp>
        <p:nvSpPr>
          <p:cNvPr id="9" name="矩形 8"/>
          <p:cNvSpPr/>
          <p:nvPr/>
        </p:nvSpPr>
        <p:spPr>
          <a:xfrm>
            <a:off x="1285875" y="1253413"/>
            <a:ext cx="3714750" cy="3765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Data governance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1500" y="3185863"/>
            <a:ext cx="5143500" cy="12527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Deploys models in various production environments such as devices, the edge, and the cloud, and supports online and batch inference</a:t>
            </a:r>
          </a:p>
        </p:txBody>
      </p:sp>
      <p:sp>
        <p:nvSpPr>
          <p:cNvPr id="11" name="矩形 10"/>
          <p:cNvSpPr/>
          <p:nvPr/>
        </p:nvSpPr>
        <p:spPr>
          <a:xfrm>
            <a:off x="1285875" y="2999743"/>
            <a:ext cx="3714750" cy="3765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Model</a:t>
            </a:r>
            <a:r>
              <a:rPr lang="en-US" altLang="zh-CN" sz="1600" b="1" dirty="0">
                <a:solidFill>
                  <a:srgbClr val="36383C"/>
                </a:solidFill>
                <a:latin typeface="-apple-system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71500" y="4921771"/>
            <a:ext cx="5143500" cy="12527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Uses Graph Engine Service (GES) to manage and visualize the lifecycle of AI development workflows, implementing data and model lineage</a:t>
            </a:r>
          </a:p>
        </p:txBody>
      </p:sp>
      <p:sp>
        <p:nvSpPr>
          <p:cNvPr id="13" name="矩形 12"/>
          <p:cNvSpPr/>
          <p:nvPr/>
        </p:nvSpPr>
        <p:spPr>
          <a:xfrm>
            <a:off x="1285875" y="4738052"/>
            <a:ext cx="3714750" cy="3765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Visualized workflow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13646" y="1441744"/>
            <a:ext cx="5143500" cy="12527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The self-developed </a:t>
            </a:r>
            <a:r>
              <a:rPr lang="en-US" altLang="zh-CN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MoXing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deep learning framework enables high-performance distributed training and simplifies coding</a:t>
            </a:r>
          </a:p>
        </p:txBody>
      </p:sp>
      <p:sp>
        <p:nvSpPr>
          <p:cNvPr id="15" name="矩形 14"/>
          <p:cNvSpPr/>
          <p:nvPr/>
        </p:nvSpPr>
        <p:spPr>
          <a:xfrm>
            <a:off x="6925017" y="1250646"/>
            <a:ext cx="3714750" cy="3765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Rapid and simplified model training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13646" y="3185863"/>
            <a:ext cx="5143500" cy="12527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Supports model building without coding and supports auto learning with image classification, object detection, and predictive analysis</a:t>
            </a:r>
          </a:p>
        </p:txBody>
      </p:sp>
      <p:sp>
        <p:nvSpPr>
          <p:cNvPr id="17" name="矩形 16"/>
          <p:cNvSpPr/>
          <p:nvPr/>
        </p:nvSpPr>
        <p:spPr>
          <a:xfrm>
            <a:off x="6928021" y="3002395"/>
            <a:ext cx="3714750" cy="3765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ExeML</a:t>
            </a:r>
            <a:endParaRPr lang="en-US" altLang="zh-CN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13646" y="4921771"/>
            <a:ext cx="5143500" cy="12527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Supports commonly used algorithms and datasets, and internal or public sharing of enterprise models in the market</a:t>
            </a:r>
          </a:p>
        </p:txBody>
      </p:sp>
      <p:sp>
        <p:nvSpPr>
          <p:cNvPr id="19" name="矩形 18"/>
          <p:cNvSpPr/>
          <p:nvPr/>
        </p:nvSpPr>
        <p:spPr>
          <a:xfrm>
            <a:off x="6928021" y="4738052"/>
            <a:ext cx="3714750" cy="3765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AI Market</a:t>
            </a:r>
          </a:p>
        </p:txBody>
      </p:sp>
    </p:spTree>
    <p:extLst>
      <p:ext uri="{BB962C8B-B14F-4D97-AF65-F5344CB8AC3E}">
        <p14:creationId xmlns:p14="http://schemas.microsoft.com/office/powerpoint/2010/main" val="38817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ModelArts</a:t>
            </a:r>
            <a:r>
              <a:rPr lang="en-US" dirty="0"/>
              <a:t> </a:t>
            </a:r>
            <a:r>
              <a:rPr lang="en-US" altLang="zh-CN" dirty="0"/>
              <a:t>– </a:t>
            </a:r>
            <a:r>
              <a:rPr lang="en-US" altLang="zh-CN" b="1" dirty="0"/>
              <a:t>Product advantages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29174" y="1092106"/>
            <a:ext cx="1083590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One-stop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The out-of-the-box and full-lifecycle AI development platform provides one-stop data processing, model development, training, management, and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Easy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Multiple built-in models provided and free use of open source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Automatic optimization of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hyperparameters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Code-free development and simplified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One-click deployment of models to the cloud, edge, and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High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The self-developed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MoXing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deep learning framework accelerates algorithm development and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Optimized GPU utilization accelerates real-time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Models running on Ascend AI chips achieve more efficient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Popular open source frameworks available, such as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TensorFlow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and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Spark_MLlib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Popular GPUs and self-developed Ascend chips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Exclusive use of dedicated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Custom images for custom frameworks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616673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sz="2800" dirty="0"/>
              <a:t>Introduction to </a:t>
            </a:r>
            <a:r>
              <a:rPr lang="en-US" altLang="zh-CN" sz="2800" dirty="0" err="1"/>
              <a:t>ModelArts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en-US" altLang="zh-CN" sz="2800" b="1" dirty="0" err="1"/>
              <a:t>Pratice</a:t>
            </a:r>
            <a:r>
              <a:rPr lang="en-US" altLang="zh-CN" sz="2800" b="1" dirty="0"/>
              <a:t>: </a:t>
            </a:r>
            <a:r>
              <a:rPr lang="en-US" altLang="zh-CN" sz="2800" b="1" dirty="0" err="1"/>
              <a:t>MindSpore</a:t>
            </a:r>
            <a:r>
              <a:rPr lang="en-US" altLang="zh-CN" sz="2800" b="1" dirty="0"/>
              <a:t> on </a:t>
            </a:r>
            <a:r>
              <a:rPr lang="en-US" altLang="zh-CN" sz="2800" b="1" dirty="0" err="1"/>
              <a:t>ModelArts</a:t>
            </a:r>
            <a:endParaRPr lang="en-US" altLang="zh-CN" sz="2800" b="1" dirty="0"/>
          </a:p>
          <a:p>
            <a:pPr>
              <a:lnSpc>
                <a:spcPct val="250000"/>
              </a:lnSpc>
            </a:pPr>
            <a:r>
              <a:rPr lang="en-US" altLang="zh-CN" sz="2800" dirty="0"/>
              <a:t>Device-Cloud Collaboration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629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Practice: </a:t>
            </a:r>
            <a:r>
              <a:rPr lang="en-US" altLang="zh-CN" dirty="0" err="1"/>
              <a:t>MindSpore</a:t>
            </a:r>
            <a:r>
              <a:rPr lang="en-US" altLang="zh-CN" dirty="0"/>
              <a:t> on </a:t>
            </a:r>
            <a:r>
              <a:rPr lang="en-US" altLang="zh-CN" dirty="0" err="1"/>
              <a:t>ModelArts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>
          <a:xfrm>
            <a:off x="729175" y="1054714"/>
            <a:ext cx="11470742" cy="4690459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MindSpore</a:t>
            </a:r>
            <a:r>
              <a:rPr lang="en-US" altLang="zh-CN" dirty="0"/>
              <a:t> to construct a simple feedforward neural network</a:t>
            </a:r>
          </a:p>
          <a:p>
            <a:endParaRPr lang="en-US" altLang="zh-CN" dirty="0"/>
          </a:p>
          <a:p>
            <a:r>
              <a:rPr lang="en-US" altLang="zh-CN" dirty="0"/>
              <a:t>Train the network on </a:t>
            </a:r>
            <a:r>
              <a:rPr lang="en-US" altLang="zh-CN" dirty="0" err="1"/>
              <a:t>ModelArts</a:t>
            </a:r>
            <a:endParaRPr lang="en-US" altLang="zh-CN" dirty="0"/>
          </a:p>
          <a:p>
            <a:pPr lvl="1"/>
            <a:r>
              <a:rPr lang="en-US" altLang="zh-CN" dirty="0"/>
              <a:t>Basic concepts</a:t>
            </a:r>
          </a:p>
          <a:p>
            <a:pPr lvl="2"/>
            <a:r>
              <a:rPr lang="en-US" altLang="zh-CN" dirty="0"/>
              <a:t>OBS (Object Storage Service)</a:t>
            </a:r>
          </a:p>
          <a:p>
            <a:pPr lvl="2"/>
            <a:r>
              <a:rPr lang="en-US" altLang="zh-CN" dirty="0" err="1"/>
              <a:t>MoXing</a:t>
            </a:r>
            <a:endParaRPr lang="en-US" altLang="zh-CN" dirty="0"/>
          </a:p>
          <a:p>
            <a:pPr lvl="1"/>
            <a:r>
              <a:rPr lang="en-US" altLang="zh-CN" dirty="0"/>
              <a:t>Three ways to leverage </a:t>
            </a:r>
            <a:r>
              <a:rPr lang="en-US" altLang="zh-CN" dirty="0" err="1"/>
              <a:t>ModelArts</a:t>
            </a:r>
            <a:r>
              <a:rPr lang="en-US" altLang="zh-CN" dirty="0"/>
              <a:t> for your training</a:t>
            </a:r>
          </a:p>
          <a:p>
            <a:pPr lvl="2"/>
            <a:r>
              <a:rPr lang="en-US" altLang="zh-CN" dirty="0"/>
              <a:t>Upload code to OBS and create training task</a:t>
            </a:r>
          </a:p>
          <a:p>
            <a:pPr lvl="2"/>
            <a:r>
              <a:rPr lang="en-US" altLang="zh-CN" dirty="0" err="1"/>
              <a:t>Jupyter</a:t>
            </a:r>
            <a:r>
              <a:rPr lang="en-US" altLang="zh-CN" dirty="0"/>
              <a:t> notebook on </a:t>
            </a:r>
            <a:r>
              <a:rPr lang="en-US" altLang="zh-CN" dirty="0" err="1"/>
              <a:t>ModelArts</a:t>
            </a:r>
            <a:endParaRPr lang="en-US" altLang="zh-CN" dirty="0"/>
          </a:p>
          <a:p>
            <a:pPr lvl="2"/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en-US" altLang="zh-CN" dirty="0" err="1"/>
              <a:t>ToolKit</a:t>
            </a:r>
            <a:endParaRPr lang="en-US" altLang="zh-CN" dirty="0"/>
          </a:p>
          <a:p>
            <a:pPr marL="11113" indent="0">
              <a:buNone/>
            </a:pPr>
            <a:endParaRPr lang="en-US" altLang="zh-CN" dirty="0"/>
          </a:p>
          <a:p>
            <a:r>
              <a:rPr lang="en-US" altLang="zh-CN" dirty="0"/>
              <a:t>Reference: </a:t>
            </a:r>
          </a:p>
          <a:p>
            <a:pPr lvl="1"/>
            <a:r>
              <a:rPr lang="en-US" altLang="zh-CN" dirty="0"/>
              <a:t>Code: </a:t>
            </a:r>
            <a:r>
              <a:rPr lang="en-US" altLang="zh-CN" dirty="0">
                <a:hlinkClick r:id="rId3"/>
              </a:rPr>
              <a:t>https://gitee.com/mindspore/course/tree/develop/</a:t>
            </a:r>
            <a:endParaRPr lang="en-US" altLang="zh-CN" dirty="0"/>
          </a:p>
          <a:p>
            <a:pPr lvl="1"/>
            <a:r>
              <a:rPr lang="en-US" altLang="zh-CN" dirty="0" err="1"/>
              <a:t>MindSpore</a:t>
            </a:r>
            <a:r>
              <a:rPr lang="en-US" altLang="zh-CN" dirty="0"/>
              <a:t> on </a:t>
            </a:r>
            <a:r>
              <a:rPr lang="en-US" altLang="zh-CN" dirty="0" err="1"/>
              <a:t>ModelArts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https://www.mindspore.cn/tutorial/zh-CN/r0.7/advanced_use/use_on_the_cloud.html</a:t>
            </a:r>
            <a:endParaRPr lang="en-US" altLang="zh-CN" dirty="0"/>
          </a:p>
          <a:p>
            <a:pPr lvl="1"/>
            <a:r>
              <a:rPr lang="en-US" altLang="zh-CN" dirty="0"/>
              <a:t>Use notebook: </a:t>
            </a:r>
            <a:r>
              <a:rPr lang="en-US" altLang="zh-CN" dirty="0">
                <a:hlinkClick r:id="rId5"/>
              </a:rPr>
              <a:t>https://support.huaweicloud.com/qs-modelarts/modelarts_06_0005.html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en-US" altLang="zh-CN" dirty="0" err="1"/>
              <a:t>ToolKit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https://support.huaweicloud.com/qs-modelarts/modelarts_06_0007.html</a:t>
            </a:r>
            <a:endParaRPr lang="en-US" altLang="zh-CN" dirty="0"/>
          </a:p>
          <a:p>
            <a:pPr lvl="1"/>
            <a:r>
              <a:rPr lang="en-US" altLang="zh-CN" dirty="0"/>
              <a:t>Feedforward neural network video: </a:t>
            </a:r>
            <a:r>
              <a:rPr lang="en-US" altLang="zh-CN" dirty="0">
                <a:hlinkClick r:id="rId7"/>
              </a:rPr>
              <a:t>https://www.bilibili.com/s/video/BV1UE411M72D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1768" y="2157166"/>
            <a:ext cx="4325394" cy="2105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40940" y="1738874"/>
            <a:ext cx="3895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12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</a:p>
          <a:p>
            <a:pPr algn="ctr"/>
            <a:r>
              <a:rPr kumimoji="1" lang="en-US" altLang="zh-CN" sz="12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layer</a:t>
            </a:r>
            <a:endParaRPr kumimoji="1" lang="zh-CN" altLang="en-US" sz="12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5401" y="1738875"/>
            <a:ext cx="4431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1200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Hiden</a:t>
            </a:r>
            <a:endParaRPr kumimoji="1" lang="en-US" altLang="zh-CN" sz="12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2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layer1</a:t>
            </a:r>
            <a:endParaRPr kumimoji="1" lang="zh-CN" altLang="en-US" sz="12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64589" y="1739783"/>
            <a:ext cx="4431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Hiden</a:t>
            </a:r>
            <a:endParaRPr kumimoji="1" lang="en-US" altLang="zh-CN" sz="12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en-US" altLang="zh-CN" sz="12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layer2</a:t>
            </a:r>
            <a:endParaRPr kumimoji="1" lang="zh-CN" altLang="en-US" sz="12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44319" y="1738875"/>
            <a:ext cx="5273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12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</a:p>
          <a:p>
            <a:pPr algn="ctr"/>
            <a:r>
              <a:rPr kumimoji="1" lang="en-US" altLang="zh-CN" sz="12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layer</a:t>
            </a:r>
            <a:endParaRPr kumimoji="1" lang="zh-CN" altLang="en-US" sz="12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97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Know more about </a:t>
            </a:r>
            <a:r>
              <a:rPr lang="en-US" altLang="zh-CN" dirty="0" err="1"/>
              <a:t>MindSpore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>
          <a:xfrm>
            <a:off x="726021" y="1512875"/>
            <a:ext cx="11000923" cy="4690459"/>
          </a:xfrm>
        </p:spPr>
        <p:txBody>
          <a:bodyPr/>
          <a:lstStyle/>
          <a:p>
            <a:r>
              <a:rPr lang="en-US" altLang="zh-CN" dirty="0"/>
              <a:t>Reference</a:t>
            </a:r>
          </a:p>
          <a:p>
            <a:pPr lvl="1"/>
            <a:r>
              <a:rPr lang="en-US" altLang="zh-CN" dirty="0" err="1"/>
              <a:t>MindSpore</a:t>
            </a:r>
            <a:r>
              <a:rPr lang="en-US" altLang="zh-CN" dirty="0"/>
              <a:t> online course: </a:t>
            </a:r>
            <a:r>
              <a:rPr lang="en-US" altLang="zh-CN" dirty="0">
                <a:hlinkClick r:id="rId2"/>
              </a:rPr>
              <a:t>https://www.mindspore.cn/resources</a:t>
            </a:r>
            <a:endParaRPr lang="en-US" altLang="zh-CN" dirty="0"/>
          </a:p>
          <a:p>
            <a:pPr marL="329638" lvl="1" indent="-180000"/>
            <a:r>
              <a:rPr lang="en-US" altLang="zh-CN" dirty="0" err="1"/>
              <a:t>MindSpore</a:t>
            </a:r>
            <a:r>
              <a:rPr lang="en-US" altLang="zh-CN" dirty="0"/>
              <a:t> Official Website: </a:t>
            </a:r>
            <a:r>
              <a:rPr lang="en-US" altLang="zh-CN" dirty="0">
                <a:hlinkClick r:id="rId3"/>
              </a:rPr>
              <a:t>https://www.mindspore.cn/en</a:t>
            </a:r>
            <a:endParaRPr lang="en-US" altLang="zh-CN" dirty="0"/>
          </a:p>
          <a:p>
            <a:pPr marL="329638" lvl="1" indent="-180000"/>
            <a:r>
              <a:rPr lang="en-US" altLang="zh-CN" dirty="0" err="1"/>
              <a:t>MindSpore</a:t>
            </a:r>
            <a:r>
              <a:rPr lang="en-US" altLang="zh-CN" dirty="0"/>
              <a:t> Code Hosting Platform: </a:t>
            </a:r>
            <a:r>
              <a:rPr lang="en-US" altLang="zh-CN" dirty="0">
                <a:hlinkClick r:id="rId4"/>
              </a:rPr>
              <a:t>https://github.com/mindspore-ai/mindspore</a:t>
            </a:r>
            <a:endParaRPr lang="en-US" altLang="zh-CN" dirty="0"/>
          </a:p>
          <a:p>
            <a:pPr marL="329638" lvl="1" indent="-180000"/>
            <a:r>
              <a:rPr lang="en-US" altLang="zh-CN" dirty="0" err="1"/>
              <a:t>MindSpore</a:t>
            </a:r>
            <a:r>
              <a:rPr lang="en-US" altLang="zh-CN" dirty="0"/>
              <a:t> community: </a:t>
            </a:r>
            <a:r>
              <a:rPr lang="en-US" altLang="zh-CN" dirty="0">
                <a:hlinkClick r:id="rId5"/>
              </a:rPr>
              <a:t>https://gitee.com/mindspore/community</a:t>
            </a:r>
          </a:p>
          <a:p>
            <a:pPr marL="329638" lvl="1" indent="-180000"/>
            <a:r>
              <a:rPr lang="en-US" altLang="zh-CN" dirty="0"/>
              <a:t>Ascend: </a:t>
            </a:r>
            <a:r>
              <a:rPr lang="en-US" altLang="zh-CN" dirty="0">
                <a:hlinkClick r:id="rId6"/>
              </a:rPr>
              <a:t>https://www.huaweicloud.com/ascend/home.html</a:t>
            </a:r>
            <a:endParaRPr lang="en-US" altLang="zh-CN" dirty="0"/>
          </a:p>
          <a:p>
            <a:pPr marL="329638" lvl="1" indent="-180000"/>
            <a:r>
              <a:rPr lang="en-US" altLang="zh-CN" dirty="0"/>
              <a:t>Introduction to </a:t>
            </a:r>
            <a:r>
              <a:rPr lang="en-US" altLang="zh-CN" dirty="0" err="1"/>
              <a:t>MindSpore</a:t>
            </a:r>
            <a:r>
              <a:rPr lang="en-US" altLang="zh-CN" dirty="0"/>
              <a:t> video: </a:t>
            </a:r>
            <a:r>
              <a:rPr lang="en-US" altLang="zh-CN" dirty="0">
                <a:hlinkClick r:id="rId7"/>
              </a:rPr>
              <a:t>https://www.youtube.com/watch?v=O7TBItvy8WI</a:t>
            </a:r>
            <a:endParaRPr lang="en-US" altLang="zh-CN" dirty="0"/>
          </a:p>
          <a:p>
            <a:pPr marL="11113" indent="0">
              <a:buNone/>
            </a:pPr>
            <a:endParaRPr lang="en-US" altLang="zh-CN" dirty="0"/>
          </a:p>
          <a:p>
            <a:r>
              <a:rPr lang="en-US" altLang="zh-CN" dirty="0"/>
              <a:t>Tips: Switch to English version website by clicking the button at the upper right corner of website</a:t>
            </a:r>
            <a:endParaRPr lang="en-US" altLang="zh-CN" sz="1400" dirty="0">
              <a:latin typeface="Arial" panose="020B0604020202020204" pitchFamily="34" charset="0"/>
              <a:hlinkClick r:id="rId5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008" y="4657494"/>
            <a:ext cx="952500" cy="885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0845" y="4579720"/>
            <a:ext cx="1381125" cy="112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3818" y="4961906"/>
            <a:ext cx="2757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769744" y="4537228"/>
            <a:ext cx="1033028" cy="1126353"/>
          </a:xfrm>
          <a:prstGeom prst="roundRect">
            <a:avLst>
              <a:gd name="adj" fmla="val 75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60844" y="4566404"/>
            <a:ext cx="1483175" cy="1126353"/>
          </a:xfrm>
          <a:prstGeom prst="roundRect">
            <a:avLst>
              <a:gd name="adj" fmla="val 75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77964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77E3B732-DDF7-4011-B681-28F511DF8898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002891D3-441F-4843-9EAC-D44E0F2301F5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9E3EAF68-ABE1-42CC-9EED-BC9EE9E8453C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AFFA82CF-250F-4604-B0DF-1F7FF8D5115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uaWei colour 3">
    <a:dk1>
      <a:srgbClr val="1D1D1A"/>
    </a:dk1>
    <a:lt1>
      <a:srgbClr val="666666"/>
    </a:lt1>
    <a:dk2>
      <a:srgbClr val="FFFFFF"/>
    </a:dk2>
    <a:lt2>
      <a:srgbClr val="DDDDDD"/>
    </a:lt2>
    <a:accent1>
      <a:srgbClr val="E9002F"/>
    </a:accent1>
    <a:accent2>
      <a:srgbClr val="7F0000"/>
    </a:accent2>
    <a:accent3>
      <a:srgbClr val="ED6D00"/>
    </a:accent3>
    <a:accent4>
      <a:srgbClr val="FCC800"/>
    </a:accent4>
    <a:accent5>
      <a:srgbClr val="61B230"/>
    </a:accent5>
    <a:accent6>
      <a:srgbClr val="30B5C5"/>
    </a:accent6>
    <a:hlink>
      <a:srgbClr val="C7000B"/>
    </a:hlink>
    <a:folHlink>
      <a:srgbClr val="66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14403</TotalTime>
  <Words>1010</Words>
  <Application>Microsoft Macintosh PowerPoint</Application>
  <PresentationFormat>自定义</PresentationFormat>
  <Paragraphs>173</Paragraphs>
  <Slides>16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.AppleSystemUIFont</vt:lpstr>
      <vt:lpstr>Microsoft YaHei</vt:lpstr>
      <vt:lpstr>Arial</vt:lpstr>
      <vt:lpstr>Calibri</vt:lpstr>
      <vt:lpstr>Wingdings</vt:lpstr>
      <vt:lpstr>封面页_图片版 </vt:lpstr>
      <vt:lpstr>目录页</vt:lpstr>
      <vt:lpstr>章节页</vt:lpstr>
      <vt:lpstr>结束页</vt:lpstr>
      <vt:lpstr>MindSpore Workshop - feedforward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zhuguohua (C)</dc:creator>
  <cp:lastModifiedBy>Haoyang LI</cp:lastModifiedBy>
  <cp:revision>83</cp:revision>
  <dcterms:created xsi:type="dcterms:W3CDTF">2019-07-19T03:09:05Z</dcterms:created>
  <dcterms:modified xsi:type="dcterms:W3CDTF">2020-11-02T13:43:42Z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(3)Wg2+tLT/ch5E2qnlGR9rynCEXeQA75vdbC3VqvRs0gROBGDECs+pvF4ytR2RIO3do0cDWk6U
dZWpXTN9RfJvokJ4DadHR1yAqpuXW7aSINl6pTdmlAKNikhjDn0DQbCv1zgHozuPmYT67Gax
8DyuRyHdM5609BJ4DLhCD9Tljvw9DcDXLsnfrjwVCMFN3RgXUPzcoIAnr86V3HQ7L6uE5H0V
4S0UxS4l23QJ98vX8u</vt:lpwstr>
  </property>
  <property fmtid="{D5CDD505-2E9C-101B-9397-08002B2CF9AE}" pid="3" name="_2015_ms_pID_7253431">
    <vt:lpwstr>JBA/6Q4fP8VnNZtbZI5jIlL9IbhEYoSWmA/Dw2JI2Q2at0rGxvkH/F
T7irCWdI5DGUbqPJD1G3AkwzheSp8p8c6QLygxeVF3t+gv4dZE/2+X2Y1PJMj0xm205OpEw5
gVFEYPTm5nu/X3xBnPxzQxzH1fBttW167KBmNbcAX6k0x/NtNXPwZkF7SGxGkQOgUu7AVKVt
hl5UZ2DBkbjZBG19qbbIM/Zxn4rYp6Lr7UxK</vt:lpwstr>
  </property>
  <property fmtid="{D5CDD505-2E9C-101B-9397-08002B2CF9AE}" pid="4" name="_2015_ms_pID_7253432">
    <vt:lpwstr>IVAcDTuyImuz8VB4COj1AyU=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1603090585</vt:lpwstr>
  </property>
</Properties>
</file>