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35"/>
  </p:notesMasterIdLst>
  <p:handoutMasterIdLst>
    <p:handoutMasterId r:id="rId36"/>
  </p:handoutMasterIdLst>
  <p:sldIdLst>
    <p:sldId id="300" r:id="rId10"/>
    <p:sldId id="298" r:id="rId11"/>
    <p:sldId id="299" r:id="rId12"/>
    <p:sldId id="292" r:id="rId13"/>
    <p:sldId id="293" r:id="rId14"/>
    <p:sldId id="296" r:id="rId15"/>
    <p:sldId id="302" r:id="rId16"/>
    <p:sldId id="263" r:id="rId17"/>
    <p:sldId id="264" r:id="rId18"/>
    <p:sldId id="274" r:id="rId19"/>
    <p:sldId id="275" r:id="rId20"/>
    <p:sldId id="276" r:id="rId21"/>
    <p:sldId id="277" r:id="rId22"/>
    <p:sldId id="278" r:id="rId23"/>
    <p:sldId id="280" r:id="rId24"/>
    <p:sldId id="281" r:id="rId25"/>
    <p:sldId id="282" r:id="rId26"/>
    <p:sldId id="283" r:id="rId27"/>
    <p:sldId id="285" r:id="rId28"/>
    <p:sldId id="286" r:id="rId29"/>
    <p:sldId id="287" r:id="rId30"/>
    <p:sldId id="288" r:id="rId31"/>
    <p:sldId id="301" r:id="rId32"/>
    <p:sldId id="303" r:id="rId33"/>
    <p:sldId id="260"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8BCDFF"/>
    <a:srgbClr val="2FA6FF"/>
    <a:srgbClr val="0066FF"/>
    <a:srgbClr val="FF9F9F"/>
    <a:srgbClr val="619428"/>
    <a:srgbClr val="C1EFFF"/>
    <a:srgbClr val="79DC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27" autoAdjust="0"/>
    <p:restoredTop sz="94364" autoAdjust="0"/>
  </p:normalViewPr>
  <p:slideViewPr>
    <p:cSldViewPr showGuides="1">
      <p:cViewPr varScale="1">
        <p:scale>
          <a:sx n="114" d="100"/>
          <a:sy n="114" d="100"/>
        </p:scale>
        <p:origin x="1266" y="96"/>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2020/10/31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41EC0-46CB-4668-AA70-95D9E7863677}" type="datetimeFigureOut">
              <a:rPr lang="zh-CN" altLang="en-US" smtClean="0"/>
              <a:t>2020/10/31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33148-A581-4D18-8619-9D66EB4CB6FD}" type="slidenum">
              <a:rPr lang="zh-CN" altLang="en-US" smtClean="0"/>
              <a:t>‹#›</a:t>
            </a:fld>
            <a:endParaRPr lang="zh-CN" altLang="en-US"/>
          </a:p>
        </p:txBody>
      </p:sp>
    </p:spTree>
    <p:extLst>
      <p:ext uri="{BB962C8B-B14F-4D97-AF65-F5344CB8AC3E}">
        <p14:creationId xmlns:p14="http://schemas.microsoft.com/office/powerpoint/2010/main" val="147257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rPr>
              <a:t>3</a:t>
            </a:fld>
            <a:endParaRPr lang="en-US">
              <a:latin typeface="Arial" panose="020B0604020202020204" pitchFamily="34" charset="0"/>
            </a:endParaRPr>
          </a:p>
        </p:txBody>
      </p:sp>
    </p:spTree>
    <p:extLst>
      <p:ext uri="{BB962C8B-B14F-4D97-AF65-F5344CB8AC3E}">
        <p14:creationId xmlns:p14="http://schemas.microsoft.com/office/powerpoint/2010/main" val="200592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Shape 1752"/>
          <p:cNvSpPr>
            <a:spLocks noGrp="1" noRot="1" noChangeAspect="1"/>
          </p:cNvSpPr>
          <p:nvPr>
            <p:ph type="sldImg"/>
          </p:nvPr>
        </p:nvSpPr>
        <p:spPr>
          <a:xfrm>
            <a:off x="1143000" y="685800"/>
            <a:ext cx="4572000" cy="3429000"/>
          </a:xfrm>
          <a:prstGeom prst="rect">
            <a:avLst/>
          </a:prstGeom>
        </p:spPr>
        <p:txBody>
          <a:bodyPr/>
          <a:lstStyle/>
          <a:p>
            <a:endParaRPr>
              <a:latin typeface="Huawei Sans" panose="020C0503030203020204" pitchFamily="34" charset="0"/>
            </a:endParaRPr>
          </a:p>
        </p:txBody>
      </p:sp>
      <p:sp>
        <p:nvSpPr>
          <p:cNvPr id="1753" name="Shape 1753"/>
          <p:cNvSpPr>
            <a:spLocks noGrp="1"/>
          </p:cNvSpPr>
          <p:nvPr>
            <p:ph type="body" sz="quarter" idx="1"/>
          </p:nvPr>
        </p:nvSpPr>
        <p:spPr>
          <a:prstGeom prst="rect">
            <a:avLst/>
          </a:prstGeom>
        </p:spPr>
        <p:txBody>
          <a:bodyPr/>
          <a:lstStyle/>
          <a:p>
            <a:pPr>
              <a:defRPr sz="2000">
                <a:latin typeface="微软雅黑"/>
                <a:ea typeface="微软雅黑"/>
                <a:cs typeface="微软雅黑"/>
                <a:sym typeface="微软雅黑"/>
              </a:defRPr>
            </a:pPr>
            <a:r>
              <a:rPr dirty="0" err="1">
                <a:latin typeface="Huawei Sans" panose="020C0503030203020204" pitchFamily="34" charset="0"/>
              </a:rPr>
              <a:t>提示</a:t>
            </a:r>
            <a:r>
              <a:rPr dirty="0">
                <a:latin typeface="Huawei Sans" panose="020C0503030203020204" pitchFamily="34" charset="0"/>
              </a:rPr>
              <a:t>：</a:t>
            </a:r>
          </a:p>
          <a:p>
            <a:pPr>
              <a:defRPr sz="2000">
                <a:latin typeface="微软雅黑"/>
                <a:ea typeface="微软雅黑"/>
                <a:cs typeface="微软雅黑"/>
                <a:sym typeface="微软雅黑"/>
              </a:defRPr>
            </a:pPr>
            <a:r>
              <a:rPr dirty="0">
                <a:latin typeface="Huawei Sans" panose="020C0503030203020204" pitchFamily="34" charset="0"/>
              </a:rPr>
              <a:t>1.MindSpore采用Apache 2.0许可证，代码托管在</a:t>
            </a:r>
            <a:r>
              <a:rPr dirty="0">
                <a:solidFill>
                  <a:srgbClr val="C00000"/>
                </a:solidFill>
                <a:latin typeface="Huawei Sans" panose="020C0503030203020204" pitchFamily="34" charset="0"/>
              </a:rPr>
              <a:t>码云Gitee，</a:t>
            </a:r>
            <a:r>
              <a:rPr dirty="0">
                <a:latin typeface="Huawei Sans" panose="020C0503030203020204" pitchFamily="34" charset="0"/>
              </a:rPr>
              <a:t>欢迎全球的合作伙伴、开发者朋友们共同参与</a:t>
            </a:r>
            <a:r>
              <a:rPr dirty="0">
                <a:solidFill>
                  <a:srgbClr val="FFFFFF"/>
                </a:solidFill>
                <a:latin typeface="Huawei Sans" panose="020C0503030203020204" pitchFamily="34" charset="0"/>
              </a:rPr>
              <a:t>MindSpore社区建设；</a:t>
            </a:r>
            <a:endParaRPr dirty="0">
              <a:solidFill>
                <a:srgbClr val="C00000"/>
              </a:solidFill>
              <a:latin typeface="Huawei Sans" panose="020C0503030203020204" pitchFamily="34" charset="0"/>
            </a:endParaRPr>
          </a:p>
          <a:p>
            <a:pPr>
              <a:defRPr sz="2000">
                <a:solidFill>
                  <a:srgbClr val="C00000"/>
                </a:solidFill>
                <a:latin typeface="微软雅黑"/>
                <a:ea typeface="微软雅黑"/>
                <a:cs typeface="微软雅黑"/>
                <a:sym typeface="微软雅黑"/>
              </a:defRPr>
            </a:pPr>
            <a:r>
              <a:rPr dirty="0">
                <a:latin typeface="Huawei Sans" panose="020C0503030203020204" pitchFamily="34" charset="0"/>
              </a:rPr>
              <a:t>2.MindSpore于2020年3月28日正式开源，</a:t>
            </a:r>
            <a:r>
              <a:rPr dirty="0">
                <a:solidFill>
                  <a:srgbClr val="000000"/>
                </a:solidFill>
                <a:latin typeface="Huawei Sans" panose="020C0503030203020204" pitchFamily="34" charset="0"/>
              </a:rPr>
              <a:t>通过访问MindSpore官方网站</a:t>
            </a:r>
            <a:r>
              <a:rPr dirty="0">
                <a:solidFill>
                  <a:srgbClr val="000000"/>
                </a:solidFill>
                <a:latin typeface="Huawei Sans" panose="020C0503030203020204" pitchFamily="34" charset="0"/>
                <a:ea typeface="+mn-ea"/>
                <a:cs typeface="+mn-cs"/>
                <a:sym typeface="Helvetica Neue"/>
              </a:rPr>
              <a:t>www.mindspore.cn</a:t>
            </a:r>
            <a:r>
              <a:rPr dirty="0">
                <a:solidFill>
                  <a:srgbClr val="000000"/>
                </a:solidFill>
                <a:latin typeface="Huawei Sans" panose="020C0503030203020204" pitchFamily="34" charset="0"/>
              </a:rPr>
              <a:t>获取MindSpore版本和资料文档，并通过加入MindSpore微信公众号了解最新的信息；</a:t>
            </a:r>
          </a:p>
          <a:p>
            <a:pPr>
              <a:defRPr sz="2000">
                <a:latin typeface="微软雅黑"/>
                <a:ea typeface="微软雅黑"/>
                <a:cs typeface="微软雅黑"/>
                <a:sym typeface="微软雅黑"/>
              </a:defRPr>
            </a:pPr>
            <a:r>
              <a:rPr dirty="0">
                <a:latin typeface="Huawei Sans" panose="020C0503030203020204" pitchFamily="34" charset="0"/>
              </a:rPr>
              <a:t>3.</a:t>
            </a:r>
            <a:r>
              <a:rPr dirty="0">
                <a:solidFill>
                  <a:srgbClr val="FFFFFF"/>
                </a:solidFill>
                <a:latin typeface="Huawei Sans" panose="020C0503030203020204" pitchFamily="34" charset="0"/>
              </a:rPr>
              <a:t> 4月份会基于华为云提供MindSpore体验环境资源，详细请关注我们在官方网站和微信公众号发布的信息；</a:t>
            </a:r>
          </a:p>
        </p:txBody>
      </p:sp>
    </p:spTree>
    <p:extLst>
      <p:ext uri="{BB962C8B-B14F-4D97-AF65-F5344CB8AC3E}">
        <p14:creationId xmlns:p14="http://schemas.microsoft.com/office/powerpoint/2010/main" val="294658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Shape 1752"/>
          <p:cNvSpPr>
            <a:spLocks noGrp="1" noRot="1" noChangeAspect="1"/>
          </p:cNvSpPr>
          <p:nvPr>
            <p:ph type="sldImg"/>
          </p:nvPr>
        </p:nvSpPr>
        <p:spPr>
          <a:xfrm>
            <a:off x="1143000" y="685800"/>
            <a:ext cx="4572000" cy="3429000"/>
          </a:xfrm>
          <a:prstGeom prst="rect">
            <a:avLst/>
          </a:prstGeom>
        </p:spPr>
        <p:txBody>
          <a:bodyPr/>
          <a:lstStyle/>
          <a:p>
            <a:endParaRPr>
              <a:latin typeface="Huawei Sans" panose="020C0503030203020204" pitchFamily="34" charset="0"/>
            </a:endParaRPr>
          </a:p>
        </p:txBody>
      </p:sp>
      <p:sp>
        <p:nvSpPr>
          <p:cNvPr id="1753" name="Shape 1753"/>
          <p:cNvSpPr>
            <a:spLocks noGrp="1"/>
          </p:cNvSpPr>
          <p:nvPr>
            <p:ph type="body" sz="quarter" idx="1"/>
          </p:nvPr>
        </p:nvSpPr>
        <p:spPr>
          <a:prstGeom prst="rect">
            <a:avLst/>
          </a:prstGeom>
        </p:spPr>
        <p:txBody>
          <a:bodyPr/>
          <a:lstStyle/>
          <a:p>
            <a:pPr>
              <a:defRPr sz="2000">
                <a:latin typeface="微软雅黑"/>
                <a:ea typeface="微软雅黑"/>
                <a:cs typeface="微软雅黑"/>
                <a:sym typeface="微软雅黑"/>
              </a:defRPr>
            </a:pPr>
            <a:r>
              <a:rPr dirty="0" err="1">
                <a:latin typeface="Huawei Sans" panose="020C0503030203020204" pitchFamily="34" charset="0"/>
              </a:rPr>
              <a:t>提示</a:t>
            </a:r>
            <a:r>
              <a:rPr dirty="0">
                <a:latin typeface="Huawei Sans" panose="020C0503030203020204" pitchFamily="34" charset="0"/>
              </a:rPr>
              <a:t>：</a:t>
            </a:r>
          </a:p>
          <a:p>
            <a:pPr>
              <a:defRPr sz="2000">
                <a:latin typeface="微软雅黑"/>
                <a:ea typeface="微软雅黑"/>
                <a:cs typeface="微软雅黑"/>
                <a:sym typeface="微软雅黑"/>
              </a:defRPr>
            </a:pPr>
            <a:r>
              <a:rPr dirty="0">
                <a:latin typeface="Huawei Sans" panose="020C0503030203020204" pitchFamily="34" charset="0"/>
              </a:rPr>
              <a:t>1.MindSpore采用Apache 2.0许可证，代码托管在</a:t>
            </a:r>
            <a:r>
              <a:rPr dirty="0">
                <a:solidFill>
                  <a:srgbClr val="C00000"/>
                </a:solidFill>
                <a:latin typeface="Huawei Sans" panose="020C0503030203020204" pitchFamily="34" charset="0"/>
              </a:rPr>
              <a:t>码云Gitee，</a:t>
            </a:r>
            <a:r>
              <a:rPr dirty="0">
                <a:latin typeface="Huawei Sans" panose="020C0503030203020204" pitchFamily="34" charset="0"/>
              </a:rPr>
              <a:t>欢迎全球的合作伙伴、开发者朋友们共同参与</a:t>
            </a:r>
            <a:r>
              <a:rPr dirty="0">
                <a:solidFill>
                  <a:srgbClr val="FFFFFF"/>
                </a:solidFill>
                <a:latin typeface="Huawei Sans" panose="020C0503030203020204" pitchFamily="34" charset="0"/>
              </a:rPr>
              <a:t>MindSpore社区建设；</a:t>
            </a:r>
            <a:endParaRPr dirty="0">
              <a:solidFill>
                <a:srgbClr val="C00000"/>
              </a:solidFill>
              <a:latin typeface="Huawei Sans" panose="020C0503030203020204" pitchFamily="34" charset="0"/>
            </a:endParaRPr>
          </a:p>
          <a:p>
            <a:pPr>
              <a:defRPr sz="2000">
                <a:solidFill>
                  <a:srgbClr val="C00000"/>
                </a:solidFill>
                <a:latin typeface="微软雅黑"/>
                <a:ea typeface="微软雅黑"/>
                <a:cs typeface="微软雅黑"/>
                <a:sym typeface="微软雅黑"/>
              </a:defRPr>
            </a:pPr>
            <a:r>
              <a:rPr dirty="0">
                <a:latin typeface="Huawei Sans" panose="020C0503030203020204" pitchFamily="34" charset="0"/>
              </a:rPr>
              <a:t>2.MindSpore于2020年3月28日正式开源，</a:t>
            </a:r>
            <a:r>
              <a:rPr dirty="0">
                <a:solidFill>
                  <a:srgbClr val="000000"/>
                </a:solidFill>
                <a:latin typeface="Huawei Sans" panose="020C0503030203020204" pitchFamily="34" charset="0"/>
              </a:rPr>
              <a:t>通过访问MindSpore官方网站</a:t>
            </a:r>
            <a:r>
              <a:rPr dirty="0">
                <a:solidFill>
                  <a:srgbClr val="000000"/>
                </a:solidFill>
                <a:latin typeface="Huawei Sans" panose="020C0503030203020204" pitchFamily="34" charset="0"/>
                <a:ea typeface="+mn-ea"/>
                <a:cs typeface="+mn-cs"/>
                <a:sym typeface="Helvetica Neue"/>
              </a:rPr>
              <a:t>www.mindspore.cn</a:t>
            </a:r>
            <a:r>
              <a:rPr dirty="0">
                <a:solidFill>
                  <a:srgbClr val="000000"/>
                </a:solidFill>
                <a:latin typeface="Huawei Sans" panose="020C0503030203020204" pitchFamily="34" charset="0"/>
              </a:rPr>
              <a:t>获取MindSpore版本和资料文档，并通过加入MindSpore微信公众号了解最新的信息；</a:t>
            </a:r>
          </a:p>
          <a:p>
            <a:pPr>
              <a:defRPr sz="2000">
                <a:latin typeface="微软雅黑"/>
                <a:ea typeface="微软雅黑"/>
                <a:cs typeface="微软雅黑"/>
                <a:sym typeface="微软雅黑"/>
              </a:defRPr>
            </a:pPr>
            <a:r>
              <a:rPr dirty="0">
                <a:latin typeface="Huawei Sans" panose="020C0503030203020204" pitchFamily="34" charset="0"/>
              </a:rPr>
              <a:t>3.</a:t>
            </a:r>
            <a:r>
              <a:rPr dirty="0">
                <a:solidFill>
                  <a:srgbClr val="FFFFFF"/>
                </a:solidFill>
                <a:latin typeface="Huawei Sans" panose="020C0503030203020204" pitchFamily="34" charset="0"/>
              </a:rPr>
              <a:t> 4月份会基于华为云提供MindSpore体验环境资源，详细请关注我们在官方网站和微信公众号发布的信息；</a:t>
            </a:r>
          </a:p>
        </p:txBody>
      </p:sp>
    </p:spTree>
    <p:extLst>
      <p:ext uri="{BB962C8B-B14F-4D97-AF65-F5344CB8AC3E}">
        <p14:creationId xmlns:p14="http://schemas.microsoft.com/office/powerpoint/2010/main" val="249451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Variable</a:t>
            </a:r>
            <a:r>
              <a:rPr lang="en-US" altLang="zh-CN" baseline="0" dirty="0" smtClean="0"/>
              <a:t> length of input</a:t>
            </a:r>
          </a:p>
          <a:p>
            <a:r>
              <a:rPr lang="en-US" altLang="zh-CN" baseline="0" dirty="0" smtClean="0"/>
              <a:t>Marked with starting and ending symbol</a:t>
            </a:r>
          </a:p>
          <a:p>
            <a:endParaRPr lang="en-US" altLang="zh-CN" baseline="0" dirty="0" smtClean="0"/>
          </a:p>
        </p:txBody>
      </p:sp>
      <p:sp>
        <p:nvSpPr>
          <p:cNvPr id="4" name="灯片编号占位符 3"/>
          <p:cNvSpPr>
            <a:spLocks noGrp="1"/>
          </p:cNvSpPr>
          <p:nvPr>
            <p:ph type="sldNum" sz="quarter" idx="10"/>
          </p:nvPr>
        </p:nvSpPr>
        <p:spPr/>
        <p:txBody>
          <a:bodyPr/>
          <a:lstStyle/>
          <a:p>
            <a:fld id="{5E833148-A581-4D18-8619-9D66EB4CB6FD}" type="slidenum">
              <a:rPr lang="zh-CN" altLang="en-US" smtClean="0"/>
              <a:t>13</a:t>
            </a:fld>
            <a:endParaRPr lang="zh-CN" altLang="en-US"/>
          </a:p>
        </p:txBody>
      </p:sp>
    </p:spTree>
    <p:extLst>
      <p:ext uri="{BB962C8B-B14F-4D97-AF65-F5344CB8AC3E}">
        <p14:creationId xmlns:p14="http://schemas.microsoft.com/office/powerpoint/2010/main" val="118416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833148-A581-4D18-8619-9D66EB4CB6FD}" type="slidenum">
              <a:rPr lang="zh-CN" altLang="en-US" smtClean="0"/>
              <a:t>20</a:t>
            </a:fld>
            <a:endParaRPr lang="zh-CN" altLang="en-US"/>
          </a:p>
        </p:txBody>
      </p:sp>
    </p:spTree>
    <p:extLst>
      <p:ext uri="{BB962C8B-B14F-4D97-AF65-F5344CB8AC3E}">
        <p14:creationId xmlns:p14="http://schemas.microsoft.com/office/powerpoint/2010/main" val="50752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546668" y="456134"/>
            <a:ext cx="8052334" cy="993400"/>
          </a:xfrm>
          <a:prstGeom prst="rect">
            <a:avLst/>
          </a:prstGeom>
        </p:spPr>
        <p:txBody>
          <a:bodyPr lIns="0" tIns="0" rIns="0" bIns="0" anchor="t">
            <a:normAutofit/>
          </a:bodyPr>
          <a:lstStyle>
            <a:lvl1pPr marL="0" indent="0" algn="l">
              <a:lnSpc>
                <a:spcPts val="2571"/>
              </a:lnSpc>
              <a:spcBef>
                <a:spcPts val="0"/>
              </a:spcBef>
              <a:buNone/>
              <a:defRPr sz="2399" baseline="0">
                <a:solidFill>
                  <a:schemeClr val="tx1"/>
                </a:solidFill>
                <a:latin typeface="Microsoft YaHei" panose="020B0503020204020204" pitchFamily="34" charset="-122"/>
                <a:ea typeface="Microsoft YaHei" panose="020B0503020204020204" pitchFamily="34" charset="-122"/>
              </a:defRPr>
            </a:lvl1pPr>
            <a:lvl2pPr marL="445247" indent="0" algn="ctr">
              <a:buNone/>
              <a:defRPr sz="1948"/>
            </a:lvl2pPr>
            <a:lvl3pPr marL="890492" indent="0" algn="ctr">
              <a:buNone/>
              <a:defRPr sz="1753"/>
            </a:lvl3pPr>
            <a:lvl4pPr marL="1335740" indent="0" algn="ctr">
              <a:buNone/>
              <a:defRPr sz="1559"/>
            </a:lvl4pPr>
            <a:lvl5pPr marL="1780986" indent="0" algn="ctr">
              <a:buNone/>
              <a:defRPr sz="1559"/>
            </a:lvl5pPr>
            <a:lvl6pPr marL="2226232" indent="0" algn="ctr">
              <a:buNone/>
              <a:defRPr sz="1559"/>
            </a:lvl6pPr>
            <a:lvl7pPr marL="2671478" indent="0" algn="ctr">
              <a:buNone/>
              <a:defRPr sz="1559"/>
            </a:lvl7pPr>
            <a:lvl8pPr marL="3116726" indent="0" algn="ctr">
              <a:buNone/>
              <a:defRPr sz="1559"/>
            </a:lvl8pPr>
            <a:lvl9pPr marL="3561971" indent="0" algn="ctr">
              <a:buNone/>
              <a:defRPr sz="155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544304" y="1512876"/>
            <a:ext cx="8047024" cy="4690459"/>
          </a:xfrm>
          <a:prstGeom prst="rect">
            <a:avLst/>
          </a:prstGeom>
        </p:spPr>
        <p:txBody>
          <a:bodyPr lIns="0" tIns="0" rIns="0" bIns="0"/>
          <a:lstStyle>
            <a:lvl1pPr marL="134487" marR="0" indent="-126156" algn="l" defTabSz="890492" rtl="0" eaLnBrk="1" fontAlgn="auto" latinLnBrk="0" hangingPunct="1">
              <a:lnSpc>
                <a:spcPct val="100000"/>
              </a:lnSpc>
              <a:spcBef>
                <a:spcPts val="0"/>
              </a:spcBef>
              <a:spcAft>
                <a:spcPts val="450"/>
              </a:spcAft>
              <a:buClr>
                <a:srgbClr val="000000"/>
              </a:buClr>
              <a:buSzTx/>
              <a:buFont typeface="Arial" panose="020B0604020202020204" pitchFamily="34" charset="0"/>
              <a:buChar char="•"/>
              <a:tabLst>
                <a:tab pos="905704" algn="ctr"/>
              </a:tabLst>
              <a:defRPr sz="134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246671" marR="0" indent="-126156" algn="l" defTabSz="890492" rtl="0" eaLnBrk="1" fontAlgn="auto" latinLnBrk="0" hangingPunct="1">
              <a:lnSpc>
                <a:spcPct val="100000"/>
              </a:lnSpc>
              <a:spcBef>
                <a:spcPts val="0"/>
              </a:spcBef>
              <a:spcAft>
                <a:spcPts val="450"/>
              </a:spcAft>
              <a:buClr>
                <a:schemeClr val="tx1"/>
              </a:buClr>
              <a:buSzTx/>
              <a:buFont typeface=".AppleSystemUIFont"/>
              <a:buChar char="&gt;"/>
              <a:tabLst>
                <a:tab pos="905704" algn="ctr"/>
              </a:tabLst>
              <a:defRPr sz="1200" baseline="0">
                <a:latin typeface="Microsoft YaHei" panose="020B0503020204020204" pitchFamily="34" charset="-122"/>
                <a:ea typeface="Microsoft YaHei" panose="020B0503020204020204" pitchFamily="34" charset="-122"/>
              </a:defRPr>
            </a:lvl2pPr>
            <a:lvl3pPr marL="823602" marR="0" indent="-126156" algn="l" defTabSz="890492" rtl="0" eaLnBrk="1" fontAlgn="auto" latinLnBrk="0" hangingPunct="1">
              <a:lnSpc>
                <a:spcPct val="100000"/>
              </a:lnSpc>
              <a:spcBef>
                <a:spcPts val="0"/>
              </a:spcBef>
              <a:spcAft>
                <a:spcPts val="450"/>
              </a:spcAft>
              <a:buClr>
                <a:schemeClr val="tx1"/>
              </a:buClr>
              <a:buSzTx/>
              <a:buFont typeface=".AppleSystemUIFont"/>
              <a:buChar char="-"/>
              <a:tabLst>
                <a:tab pos="905704" algn="ctr"/>
              </a:tabLst>
              <a:defRPr sz="974" baseline="0">
                <a:latin typeface="Microsoft YaHei" panose="020B0503020204020204" pitchFamily="34" charset="-122"/>
                <a:ea typeface="Microsoft YaHei" panose="020B0503020204020204" pitchFamily="34" charset="-122"/>
              </a:defRPr>
            </a:lvl3pPr>
            <a:lvl4pPr marL="394230" indent="-128318">
              <a:buFont typeface="Arial" panose="020B0604020202020204" pitchFamily="34" charset="0"/>
              <a:buChar char="•"/>
              <a:tabLst>
                <a:tab pos="905952" algn="ctr"/>
              </a:tabLst>
              <a:defRPr sz="974" baseline="0"/>
            </a:lvl4pPr>
            <a:lvl5pPr marL="394230" indent="-128318">
              <a:buFont typeface="Arial" panose="020B0604020202020204" pitchFamily="34" charset="0"/>
              <a:buChar char="•"/>
              <a:tabLst>
                <a:tab pos="905952" algn="ctr"/>
              </a:tabLst>
              <a:defRPr sz="974" baseline="0"/>
            </a:lvl5pPr>
          </a:lstStyle>
          <a:p>
            <a:pPr lvl="0"/>
            <a:r>
              <a:rPr lang="zh-CN" altLang="en-US" dirty="0"/>
              <a:t>单击此处添加文本</a:t>
            </a:r>
            <a:endParaRPr lang="en-US" dirty="0"/>
          </a:p>
          <a:p>
            <a:pPr marL="246671" marR="0" lvl="1" indent="-126156" algn="l" defTabSz="890492" rtl="0" eaLnBrk="1" fontAlgn="auto" latinLnBrk="0" hangingPunct="1">
              <a:lnSpc>
                <a:spcPct val="100000"/>
              </a:lnSpc>
              <a:spcBef>
                <a:spcPts val="0"/>
              </a:spcBef>
              <a:spcAft>
                <a:spcPts val="450"/>
              </a:spcAft>
              <a:buClr>
                <a:schemeClr val="tx1"/>
              </a:buClr>
              <a:buSzTx/>
              <a:buFont typeface="Arial" panose="020B0604020202020204" pitchFamily="34" charset="0"/>
              <a:buChar char="•"/>
              <a:tabLst>
                <a:tab pos="905704" algn="ctr"/>
              </a:tabLst>
              <a:defRPr/>
            </a:pPr>
            <a:r>
              <a:rPr lang="zh-CN" altLang="en-US" dirty="0"/>
              <a:t>单击此处添加文本</a:t>
            </a:r>
            <a:endParaRPr lang="en-US" dirty="0"/>
          </a:p>
          <a:p>
            <a:pPr marL="823602" marR="0" lvl="2" indent="-126156" algn="l" defTabSz="890492" rtl="0" eaLnBrk="1" fontAlgn="auto" latinLnBrk="0" hangingPunct="1">
              <a:lnSpc>
                <a:spcPct val="100000"/>
              </a:lnSpc>
              <a:spcBef>
                <a:spcPts val="0"/>
              </a:spcBef>
              <a:spcAft>
                <a:spcPts val="450"/>
              </a:spcAft>
              <a:buClr>
                <a:schemeClr val="tx1"/>
              </a:buClr>
              <a:buSzTx/>
              <a:buFont typeface="Arial" panose="020B0604020202020204" pitchFamily="34" charset="0"/>
              <a:buChar char="•"/>
              <a:tabLst>
                <a:tab pos="905704" algn="ctr"/>
              </a:tabLst>
              <a:defRPr/>
            </a:pPr>
            <a:r>
              <a:rPr lang="zh-CN" altLang="en-US" dirty="0"/>
              <a:t>单击此处添加文本</a:t>
            </a:r>
            <a:endParaRPr lang="en-US" dirty="0"/>
          </a:p>
          <a:p>
            <a:pPr marL="823602" marR="0" lvl="2" indent="-126156" algn="l" defTabSz="890492" rtl="0" eaLnBrk="1" fontAlgn="auto" latinLnBrk="0" hangingPunct="1">
              <a:lnSpc>
                <a:spcPct val="100000"/>
              </a:lnSpc>
              <a:spcBef>
                <a:spcPts val="0"/>
              </a:spcBef>
              <a:spcAft>
                <a:spcPts val="450"/>
              </a:spcAft>
              <a:buClr>
                <a:schemeClr val="tx1"/>
              </a:buClr>
              <a:buSzTx/>
              <a:buFont typeface="Arial" panose="020B0604020202020204" pitchFamily="34" charset="0"/>
              <a:buChar char="•"/>
              <a:tabLst>
                <a:tab pos="905704" algn="ctr"/>
              </a:tabLst>
              <a:defRPr/>
            </a:pPr>
            <a:endParaRPr lang="en-US" altLang="zh-CN" dirty="0"/>
          </a:p>
        </p:txBody>
      </p:sp>
    </p:spTree>
    <p:extLst>
      <p:ext uri="{BB962C8B-B14F-4D97-AF65-F5344CB8AC3E}">
        <p14:creationId xmlns:p14="http://schemas.microsoft.com/office/powerpoint/2010/main" val="3876623056"/>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174" name="正文级别 1…"/>
          <p:cNvSpPr txBox="1">
            <a:spLocks noGrp="1"/>
          </p:cNvSpPr>
          <p:nvPr>
            <p:ph type="body" sz="quarter" idx="1"/>
          </p:nvPr>
        </p:nvSpPr>
        <p:spPr>
          <a:xfrm>
            <a:off x="351013" y="3411386"/>
            <a:ext cx="2743363" cy="1942186"/>
          </a:xfrm>
          <a:prstGeom prst="rect">
            <a:avLst/>
          </a:prstGeom>
        </p:spPr>
        <p:txBody>
          <a:bodyPr anchor="ctr">
            <a:normAutofit/>
          </a:bodyPr>
          <a:lstStyle>
            <a:lvl1pPr marL="0" indent="0" algn="ctr">
              <a:buSzTx/>
              <a:buFontTx/>
              <a:buNone/>
              <a:defRPr sz="2025">
                <a:solidFill>
                  <a:srgbClr val="FFFFFF"/>
                </a:solidFill>
                <a:latin typeface="FZLanTingHeiS-R-GB"/>
                <a:ea typeface="FZLanTingHeiS-R-GB"/>
                <a:cs typeface="FZLanTingHeiS-R-GB"/>
                <a:sym typeface="FZLanTingHeiS-R-GB"/>
              </a:defRPr>
            </a:lvl1pPr>
            <a:lvl2pPr marL="285464" indent="-192881" algn="ctr">
              <a:buFontTx/>
              <a:defRPr sz="2025">
                <a:solidFill>
                  <a:srgbClr val="FFFFFF"/>
                </a:solidFill>
                <a:latin typeface="FZLanTingHeiS-R-GB"/>
                <a:ea typeface="FZLanTingHeiS-R-GB"/>
                <a:cs typeface="FZLanTingHeiS-R-GB"/>
                <a:sym typeface="FZLanTingHeiS-R-GB"/>
              </a:defRPr>
            </a:lvl2pPr>
            <a:lvl3pPr marL="416624" indent="-231458" algn="ctr">
              <a:buFontTx/>
              <a:defRPr sz="2025">
                <a:solidFill>
                  <a:srgbClr val="FFFFFF"/>
                </a:solidFill>
                <a:latin typeface="FZLanTingHeiS-R-GB"/>
                <a:ea typeface="FZLanTingHeiS-R-GB"/>
                <a:cs typeface="FZLanTingHeiS-R-GB"/>
                <a:sym typeface="FZLanTingHeiS-R-GB"/>
              </a:defRPr>
            </a:lvl3pPr>
            <a:lvl4pPr marL="534924" indent="-257175" algn="ctr">
              <a:buFontTx/>
              <a:defRPr sz="2025">
                <a:solidFill>
                  <a:srgbClr val="FFFFFF"/>
                </a:solidFill>
                <a:latin typeface="FZLanTingHeiS-R-GB"/>
                <a:ea typeface="FZLanTingHeiS-R-GB"/>
                <a:cs typeface="FZLanTingHeiS-R-GB"/>
                <a:sym typeface="FZLanTingHeiS-R-GB"/>
              </a:defRPr>
            </a:lvl4pPr>
            <a:lvl5pPr marL="627507" indent="-257175" algn="ctr">
              <a:buFontTx/>
              <a:defRPr sz="2025">
                <a:solidFill>
                  <a:srgbClr val="FFFFFF"/>
                </a:solidFill>
                <a:latin typeface="FZLanTingHeiS-R-GB"/>
                <a:ea typeface="FZLanTingHeiS-R-GB"/>
                <a:cs typeface="FZLanTingHeiS-R-GB"/>
                <a:sym typeface="FZLanTingHeiS-R-GB"/>
              </a:defRPr>
            </a:lvl5pPr>
          </a:lstStyle>
          <a:p>
            <a:r>
              <a:t>正文级别 1</a:t>
            </a:r>
          </a:p>
          <a:p>
            <a:pPr lvl="1"/>
            <a:r>
              <a:t>正文级别 2</a:t>
            </a:r>
          </a:p>
          <a:p>
            <a:pPr lvl="2"/>
            <a:r>
              <a:t>正文级别 3</a:t>
            </a:r>
          </a:p>
          <a:p>
            <a:pPr lvl="3"/>
            <a:r>
              <a:t>正文级别 4</a:t>
            </a:r>
          </a:p>
          <a:p>
            <a:pPr lvl="4"/>
            <a:r>
              <a:t>正文级别 5</a:t>
            </a:r>
          </a:p>
        </p:txBody>
      </p:sp>
      <p:sp>
        <p:nvSpPr>
          <p:cNvPr id="175" name="文本占位符 17"/>
          <p:cNvSpPr>
            <a:spLocks noGrp="1"/>
          </p:cNvSpPr>
          <p:nvPr>
            <p:ph type="body" sz="quarter" idx="13"/>
          </p:nvPr>
        </p:nvSpPr>
        <p:spPr>
          <a:xfrm>
            <a:off x="351013" y="2661725"/>
            <a:ext cx="2743363" cy="230602"/>
          </a:xfrm>
          <a:prstGeom prst="rect">
            <a:avLst/>
          </a:prstGeom>
        </p:spPr>
        <p:txBody>
          <a:bodyPr anchor="ctr">
            <a:normAutofit/>
          </a:bodyPr>
          <a:lstStyle>
            <a:lvl1pPr marL="0" indent="0" algn="ctr" defTabSz="154305">
              <a:lnSpc>
                <a:spcPct val="110000"/>
              </a:lnSpc>
              <a:buSzTx/>
              <a:buFontTx/>
              <a:buNone/>
              <a:defRPr sz="4500">
                <a:solidFill>
                  <a:srgbClr val="FFFFFF"/>
                </a:solidFill>
                <a:latin typeface="Huawei Sans"/>
                <a:sym typeface="Huawei Sans"/>
              </a:defRPr>
            </a:lvl1pPr>
          </a:lstStyle>
          <a:p>
            <a:pPr marL="0" indent="0" algn="ctr" defTabSz="762000">
              <a:lnSpc>
                <a:spcPct val="110000"/>
              </a:lnSpc>
              <a:buSzTx/>
              <a:buFontTx/>
              <a:buNone/>
              <a:defRPr sz="4500">
                <a:solidFill>
                  <a:srgbClr val="FFFFFF"/>
                </a:solidFill>
                <a:latin typeface="Huawei Sans"/>
                <a:ea typeface="Huawei Sans"/>
                <a:cs typeface="Huawei Sans"/>
                <a:sym typeface="Huawei Sans"/>
              </a:defRPr>
            </a:pPr>
            <a:endParaRPr/>
          </a:p>
        </p:txBody>
      </p:sp>
      <p:sp>
        <p:nvSpPr>
          <p:cNvPr id="176" name="文本占位符 20"/>
          <p:cNvSpPr>
            <a:spLocks noGrp="1"/>
          </p:cNvSpPr>
          <p:nvPr>
            <p:ph type="body" sz="quarter" idx="14"/>
          </p:nvPr>
        </p:nvSpPr>
        <p:spPr>
          <a:xfrm>
            <a:off x="351013" y="2892327"/>
            <a:ext cx="2743363" cy="286694"/>
          </a:xfrm>
          <a:prstGeom prst="rect">
            <a:avLst/>
          </a:prstGeom>
        </p:spPr>
        <p:txBody>
          <a:bodyPr anchor="ctr">
            <a:normAutofit/>
          </a:bodyPr>
          <a:lstStyle>
            <a:lvl1pPr marL="0" indent="0" algn="ctr">
              <a:buSzTx/>
              <a:buFontTx/>
              <a:buNone/>
              <a:defRPr sz="7000">
                <a:solidFill>
                  <a:srgbClr val="FFFFFF"/>
                </a:solidFill>
                <a:latin typeface="FZLanTingHeiS-R-GB"/>
                <a:sym typeface="FZLanTingHeiS-R-GB"/>
              </a:defRPr>
            </a:lvl1pPr>
          </a:lstStyle>
          <a:p>
            <a:pPr marL="0" indent="0" algn="ctr">
              <a:buSzTx/>
              <a:buFontTx/>
              <a:buNone/>
              <a:defRPr sz="7000">
                <a:solidFill>
                  <a:srgbClr val="FFFFFF"/>
                </a:solidFill>
                <a:latin typeface="FZLanTingHeiS-R-GB"/>
                <a:ea typeface="FZLanTingHeiS-R-GB"/>
                <a:cs typeface="FZLanTingHeiS-R-GB"/>
                <a:sym typeface="FZLanTingHeiS-R-GB"/>
              </a:defRPr>
            </a:pPr>
            <a:endParaRPr/>
          </a:p>
        </p:txBody>
      </p:sp>
      <p:sp>
        <p:nvSpPr>
          <p:cNvPr id="177" name="文本占位符 17"/>
          <p:cNvSpPr>
            <a:spLocks noGrp="1"/>
          </p:cNvSpPr>
          <p:nvPr>
            <p:ph type="body" sz="quarter" idx="15"/>
          </p:nvPr>
        </p:nvSpPr>
        <p:spPr>
          <a:xfrm>
            <a:off x="3179585" y="2661725"/>
            <a:ext cx="2743363" cy="230602"/>
          </a:xfrm>
          <a:prstGeom prst="rect">
            <a:avLst/>
          </a:prstGeom>
        </p:spPr>
        <p:txBody>
          <a:bodyPr anchor="ctr">
            <a:normAutofit/>
          </a:bodyPr>
          <a:lstStyle>
            <a:lvl1pPr marL="0" indent="0" algn="ctr" defTabSz="154305">
              <a:lnSpc>
                <a:spcPct val="110000"/>
              </a:lnSpc>
              <a:buSzTx/>
              <a:buFontTx/>
              <a:buNone/>
              <a:defRPr sz="4500">
                <a:solidFill>
                  <a:srgbClr val="FFFFFF"/>
                </a:solidFill>
                <a:latin typeface="Huawei Sans"/>
                <a:sym typeface="Huawei Sans"/>
              </a:defRPr>
            </a:lvl1pPr>
          </a:lstStyle>
          <a:p>
            <a:pPr marL="0" indent="0" algn="ctr" defTabSz="762000">
              <a:lnSpc>
                <a:spcPct val="110000"/>
              </a:lnSpc>
              <a:buSzTx/>
              <a:buFontTx/>
              <a:buNone/>
              <a:defRPr sz="4500">
                <a:solidFill>
                  <a:srgbClr val="FFFFFF"/>
                </a:solidFill>
                <a:latin typeface="Huawei Sans"/>
                <a:ea typeface="Huawei Sans"/>
                <a:cs typeface="Huawei Sans"/>
                <a:sym typeface="Huawei Sans"/>
              </a:defRPr>
            </a:pPr>
            <a:endParaRPr/>
          </a:p>
        </p:txBody>
      </p:sp>
      <p:sp>
        <p:nvSpPr>
          <p:cNvPr id="178" name="文本占位符 20"/>
          <p:cNvSpPr>
            <a:spLocks noGrp="1"/>
          </p:cNvSpPr>
          <p:nvPr>
            <p:ph type="body" sz="quarter" idx="16"/>
          </p:nvPr>
        </p:nvSpPr>
        <p:spPr>
          <a:xfrm>
            <a:off x="3179585" y="2892327"/>
            <a:ext cx="2743363" cy="286694"/>
          </a:xfrm>
          <a:prstGeom prst="rect">
            <a:avLst/>
          </a:prstGeom>
        </p:spPr>
        <p:txBody>
          <a:bodyPr anchor="ctr">
            <a:normAutofit/>
          </a:bodyPr>
          <a:lstStyle>
            <a:lvl1pPr marL="0" indent="0" algn="ctr">
              <a:buSzTx/>
              <a:buFontTx/>
              <a:buNone/>
              <a:defRPr sz="7000">
                <a:solidFill>
                  <a:srgbClr val="FFFFFF"/>
                </a:solidFill>
                <a:latin typeface="FZLanTingHeiS-R-GB"/>
                <a:sym typeface="FZLanTingHeiS-R-GB"/>
              </a:defRPr>
            </a:lvl1pPr>
          </a:lstStyle>
          <a:p>
            <a:pPr marL="0" indent="0" algn="ctr">
              <a:buSzTx/>
              <a:buFontTx/>
              <a:buNone/>
              <a:defRPr sz="7000">
                <a:solidFill>
                  <a:srgbClr val="FFFFFF"/>
                </a:solidFill>
                <a:latin typeface="FZLanTingHeiS-R-GB"/>
                <a:ea typeface="FZLanTingHeiS-R-GB"/>
                <a:cs typeface="FZLanTingHeiS-R-GB"/>
                <a:sym typeface="FZLanTingHeiS-R-GB"/>
              </a:defRPr>
            </a:pPr>
            <a:endParaRPr/>
          </a:p>
        </p:txBody>
      </p:sp>
      <p:sp>
        <p:nvSpPr>
          <p:cNvPr id="179" name="文本占位符 17"/>
          <p:cNvSpPr>
            <a:spLocks noGrp="1"/>
          </p:cNvSpPr>
          <p:nvPr>
            <p:ph type="body" sz="quarter" idx="17"/>
          </p:nvPr>
        </p:nvSpPr>
        <p:spPr>
          <a:xfrm>
            <a:off x="6018442" y="2661725"/>
            <a:ext cx="2743363" cy="230602"/>
          </a:xfrm>
          <a:prstGeom prst="rect">
            <a:avLst/>
          </a:prstGeom>
        </p:spPr>
        <p:txBody>
          <a:bodyPr anchor="ctr">
            <a:normAutofit/>
          </a:bodyPr>
          <a:lstStyle>
            <a:lvl1pPr marL="0" indent="0" algn="ctr" defTabSz="154305">
              <a:lnSpc>
                <a:spcPct val="110000"/>
              </a:lnSpc>
              <a:buSzTx/>
              <a:buFontTx/>
              <a:buNone/>
              <a:defRPr sz="4500">
                <a:solidFill>
                  <a:srgbClr val="FFFFFF"/>
                </a:solidFill>
                <a:latin typeface="Huawei Sans"/>
                <a:sym typeface="Huawei Sans"/>
              </a:defRPr>
            </a:lvl1pPr>
          </a:lstStyle>
          <a:p>
            <a:pPr marL="0" indent="0" algn="ctr" defTabSz="762000">
              <a:lnSpc>
                <a:spcPct val="110000"/>
              </a:lnSpc>
              <a:buSzTx/>
              <a:buFontTx/>
              <a:buNone/>
              <a:defRPr sz="4500">
                <a:solidFill>
                  <a:srgbClr val="FFFFFF"/>
                </a:solidFill>
                <a:latin typeface="Huawei Sans"/>
                <a:ea typeface="Huawei Sans"/>
                <a:cs typeface="Huawei Sans"/>
                <a:sym typeface="Huawei Sans"/>
              </a:defRPr>
            </a:pPr>
            <a:endParaRPr/>
          </a:p>
        </p:txBody>
      </p:sp>
      <p:sp>
        <p:nvSpPr>
          <p:cNvPr id="180" name="文本占位符 20"/>
          <p:cNvSpPr>
            <a:spLocks noGrp="1"/>
          </p:cNvSpPr>
          <p:nvPr>
            <p:ph type="body" sz="quarter" idx="18"/>
          </p:nvPr>
        </p:nvSpPr>
        <p:spPr>
          <a:xfrm>
            <a:off x="6018442" y="2892327"/>
            <a:ext cx="2743363" cy="286694"/>
          </a:xfrm>
          <a:prstGeom prst="rect">
            <a:avLst/>
          </a:prstGeom>
        </p:spPr>
        <p:txBody>
          <a:bodyPr anchor="ctr">
            <a:normAutofit/>
          </a:bodyPr>
          <a:lstStyle>
            <a:lvl1pPr marL="0" indent="0" algn="ctr">
              <a:buSzTx/>
              <a:buFontTx/>
              <a:buNone/>
              <a:defRPr sz="7000">
                <a:solidFill>
                  <a:srgbClr val="FFFFFF"/>
                </a:solidFill>
                <a:latin typeface="FZLanTingHeiS-R-GB"/>
                <a:sym typeface="FZLanTingHeiS-R-GB"/>
              </a:defRPr>
            </a:lvl1pPr>
          </a:lstStyle>
          <a:p>
            <a:pPr marL="0" indent="0" algn="ctr">
              <a:buSzTx/>
              <a:buFontTx/>
              <a:buNone/>
              <a:defRPr sz="7000">
                <a:solidFill>
                  <a:srgbClr val="FFFFFF"/>
                </a:solidFill>
                <a:latin typeface="FZLanTingHeiS-R-GB"/>
                <a:ea typeface="FZLanTingHeiS-R-GB"/>
                <a:cs typeface="FZLanTingHeiS-R-GB"/>
                <a:sym typeface="FZLanTingHeiS-R-GB"/>
              </a:defRPr>
            </a:pPr>
            <a:endParaRPr/>
          </a:p>
        </p:txBody>
      </p:sp>
      <p:grpSp>
        <p:nvGrpSpPr>
          <p:cNvPr id="183" name="成组"/>
          <p:cNvGrpSpPr/>
          <p:nvPr/>
        </p:nvGrpSpPr>
        <p:grpSpPr>
          <a:xfrm>
            <a:off x="1079203" y="699583"/>
            <a:ext cx="7213938" cy="969438"/>
            <a:chOff x="0" y="0"/>
            <a:chExt cx="35628839" cy="3590509"/>
          </a:xfrm>
        </p:grpSpPr>
        <p:sp>
          <p:nvSpPr>
            <p:cNvPr id="181" name="形状"/>
            <p:cNvSpPr/>
            <p:nvPr/>
          </p:nvSpPr>
          <p:spPr>
            <a:xfrm>
              <a:off x="0" y="0"/>
              <a:ext cx="35628840" cy="3590511"/>
            </a:xfrm>
            <a:custGeom>
              <a:avLst/>
              <a:gdLst/>
              <a:ahLst/>
              <a:cxnLst>
                <a:cxn ang="0">
                  <a:pos x="wd2" y="hd2"/>
                </a:cxn>
                <a:cxn ang="5400000">
                  <a:pos x="wd2" y="hd2"/>
                </a:cxn>
                <a:cxn ang="10800000">
                  <a:pos x="wd2" y="hd2"/>
                </a:cxn>
                <a:cxn ang="16200000">
                  <a:pos x="wd2" y="hd2"/>
                </a:cxn>
              </a:cxnLst>
              <a:rect l="0" t="0" r="r" b="b"/>
              <a:pathLst>
                <a:path w="21600" h="21600" extrusionOk="0">
                  <a:moveTo>
                    <a:pt x="799" y="0"/>
                  </a:moveTo>
                  <a:lnTo>
                    <a:pt x="21600" y="0"/>
                  </a:lnTo>
                  <a:lnTo>
                    <a:pt x="20801" y="21600"/>
                  </a:lnTo>
                  <a:lnTo>
                    <a:pt x="0" y="21600"/>
                  </a:lnTo>
                  <a:lnTo>
                    <a:pt x="799" y="0"/>
                  </a:lnTo>
                  <a:close/>
                </a:path>
              </a:pathLst>
            </a:custGeom>
            <a:gradFill flip="none" rotWithShape="1">
              <a:gsLst>
                <a:gs pos="0">
                  <a:srgbClr val="595757">
                    <a:alpha val="0"/>
                  </a:srgbClr>
                </a:gs>
                <a:gs pos="50566">
                  <a:srgbClr val="595757">
                    <a:alpha val="26344"/>
                  </a:srgbClr>
                </a:gs>
                <a:gs pos="100000">
                  <a:srgbClr val="595757">
                    <a:alpha val="0"/>
                  </a:srgbClr>
                </a:gs>
              </a:gsLst>
              <a:path path="circle">
                <a:fillToRect l="37721" t="-19636" r="62278" b="119636"/>
              </a:path>
            </a:gradFill>
            <a:ln w="12700" cap="flat">
              <a:noFill/>
              <a:miter lim="400000"/>
            </a:ln>
            <a:effectLst/>
          </p:spPr>
          <p:txBody>
            <a:bodyPr wrap="square" lIns="45719" tIns="45719" rIns="45719" bIns="45719" numCol="1" anchor="ctr">
              <a:noAutofit/>
            </a:bodyPr>
            <a:lstStyle/>
            <a:p>
              <a:pPr defTabSz="186026">
                <a:defRPr sz="3000" b="0">
                  <a:solidFill>
                    <a:srgbClr val="FFFFFF"/>
                  </a:solidFill>
                  <a:latin typeface="DengXian"/>
                  <a:ea typeface="DengXian"/>
                  <a:cs typeface="DengXian"/>
                  <a:sym typeface="DengXian"/>
                </a:defRPr>
              </a:pPr>
              <a:endParaRPr sz="608">
                <a:latin typeface="Huawei Sans" panose="020C0503030203020204" pitchFamily="34" charset="0"/>
              </a:endParaRPr>
            </a:p>
          </p:txBody>
        </p:sp>
        <p:pic>
          <p:nvPicPr>
            <p:cNvPr id="182" name="线条 线条" descr="线条 线条"/>
            <p:cNvPicPr>
              <a:picLocks noChangeAspect="1"/>
            </p:cNvPicPr>
            <p:nvPr/>
          </p:nvPicPr>
          <p:blipFill>
            <a:blip r:embed="rId2"/>
            <a:stretch>
              <a:fillRect/>
            </a:stretch>
          </p:blipFill>
          <p:spPr>
            <a:xfrm>
              <a:off x="1719048" y="3533609"/>
              <a:ext cx="31613092" cy="38102"/>
            </a:xfrm>
            <a:prstGeom prst="rect">
              <a:avLst/>
            </a:prstGeom>
            <a:ln w="12700" cap="flat">
              <a:noFill/>
              <a:miter lim="400000"/>
            </a:ln>
            <a:effectLst/>
          </p:spPr>
        </p:pic>
      </p:grpSp>
      <p:sp>
        <p:nvSpPr>
          <p:cNvPr id="184" name="文本占位符 17"/>
          <p:cNvSpPr>
            <a:spLocks noGrp="1"/>
          </p:cNvSpPr>
          <p:nvPr>
            <p:ph type="body" sz="quarter" idx="19"/>
          </p:nvPr>
        </p:nvSpPr>
        <p:spPr>
          <a:xfrm>
            <a:off x="0" y="853183"/>
            <a:ext cx="9144000" cy="286694"/>
          </a:xfrm>
          <a:prstGeom prst="rect">
            <a:avLst/>
          </a:prstGeom>
        </p:spPr>
        <p:txBody>
          <a:bodyPr anchor="ctr">
            <a:normAutofit/>
          </a:bodyPr>
          <a:lstStyle>
            <a:lvl1pPr marL="0" indent="0" algn="ctr">
              <a:buSzTx/>
              <a:buFontTx/>
              <a:buNone/>
              <a:defRPr sz="7000" b="1">
                <a:solidFill>
                  <a:srgbClr val="FFFFFF"/>
                </a:solidFill>
                <a:latin typeface="Huawei Sans"/>
                <a:sym typeface="Huawei Sans"/>
              </a:defRPr>
            </a:lvl1pPr>
          </a:lstStyle>
          <a:p>
            <a:pPr marL="0" indent="0" algn="ctr">
              <a:buSzTx/>
              <a:buFontTx/>
              <a:buNone/>
              <a:defRPr sz="7000" b="1">
                <a:solidFill>
                  <a:srgbClr val="FFFFFF"/>
                </a:solidFill>
                <a:latin typeface="Huawei Sans"/>
                <a:ea typeface="Huawei Sans"/>
                <a:cs typeface="Huawei Sans"/>
                <a:sym typeface="Huawei Sans"/>
              </a:defRPr>
            </a:pPr>
            <a:endParaRPr/>
          </a:p>
        </p:txBody>
      </p:sp>
      <p:sp>
        <p:nvSpPr>
          <p:cNvPr id="185" name="文本占位符 20"/>
          <p:cNvSpPr>
            <a:spLocks noGrp="1"/>
          </p:cNvSpPr>
          <p:nvPr>
            <p:ph type="body" sz="quarter" idx="20"/>
          </p:nvPr>
        </p:nvSpPr>
        <p:spPr>
          <a:xfrm>
            <a:off x="0" y="1215851"/>
            <a:ext cx="9144000" cy="436274"/>
          </a:xfrm>
          <a:prstGeom prst="rect">
            <a:avLst/>
          </a:prstGeom>
        </p:spPr>
        <p:txBody>
          <a:bodyPr anchor="ctr">
            <a:normAutofit/>
          </a:bodyPr>
          <a:lstStyle>
            <a:lvl1pPr marL="0" indent="0" algn="ctr">
              <a:buSzTx/>
              <a:buFontTx/>
              <a:buNone/>
              <a:defRPr sz="11000">
                <a:solidFill>
                  <a:srgbClr val="FFFFFF"/>
                </a:solidFill>
                <a:latin typeface="FZLanTingHeiS-B-GB"/>
                <a:sym typeface="FZLanTingHeiS-B-GB"/>
              </a:defRPr>
            </a:lvl1pPr>
          </a:lstStyle>
          <a:p>
            <a:pPr marL="0" indent="0" algn="ctr">
              <a:buSzTx/>
              <a:buFontTx/>
              <a:buNone/>
              <a:defRPr sz="11000">
                <a:solidFill>
                  <a:srgbClr val="FFFFFF"/>
                </a:solidFill>
                <a:latin typeface="FZLanTingHeiS-B-GB"/>
                <a:ea typeface="FZLanTingHeiS-B-GB"/>
                <a:cs typeface="FZLanTingHeiS-B-GB"/>
                <a:sym typeface="FZLanTingHeiS-B-GB"/>
              </a:defRPr>
            </a:pPr>
            <a:endParaRPr/>
          </a:p>
        </p:txBody>
      </p:sp>
      <p:sp>
        <p:nvSpPr>
          <p:cNvPr id="186" name="幻灯片编号"/>
          <p:cNvSpPr txBox="1">
            <a:spLocks noGrp="1"/>
          </p:cNvSpPr>
          <p:nvPr>
            <p:ph type="sldNum" sz="quarter" idx="2"/>
          </p:nvPr>
        </p:nvSpPr>
        <p:spPr>
          <a:xfrm>
            <a:off x="4419600" y="6173788"/>
            <a:ext cx="2133600" cy="365125"/>
          </a:xfrm>
          <a:prstGeom prst="rect">
            <a:avLst/>
          </a:prstGeom>
        </p:spPr>
        <p:txBody>
          <a:bodyPr/>
          <a:lstStyle/>
          <a:p>
            <a:fld id="{86CB4B4D-7CA3-9044-876B-883B54F8677D}" type="slidenum">
              <a:rPr>
                <a:latin typeface="Huawei Sans" panose="020C0503030203020204" pitchFamily="34" charset="0"/>
              </a:rPr>
              <a:t>‹#›</a:t>
            </a:fld>
            <a:endParaRPr>
              <a:latin typeface="Huawei Sans" panose="020C0503030203020204" pitchFamily="34" charset="0"/>
            </a:endParaRPr>
          </a:p>
        </p:txBody>
      </p:sp>
    </p:spTree>
    <p:extLst>
      <p:ext uri="{BB962C8B-B14F-4D97-AF65-F5344CB8AC3E}">
        <p14:creationId xmlns:p14="http://schemas.microsoft.com/office/powerpoint/2010/main" val="13543379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 id="2147483824" r:id="rId2"/>
    <p:sldLayoutId id="2147483825"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hyperlink" Target="https://www.guru99.com/seq2seq-model.html"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www.researchgate.net/figure/The-structure-of-the-Long-Short-Term-Memory-LSTM-neural-network-Reproduced-from-Yan_fig8_334268507" TargetMode="External"/><Relationship Id="rId5" Type="http://schemas.openxmlformats.org/officeDocument/2006/relationships/image" Target="../media/image16.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hyperlink" Target="https://www.mindspore.cn/tutorial/training/zh-CN/master/advanced_use/nlp_bert_poetry.html" TargetMode="External"/><Relationship Id="rId2" Type="http://schemas.openxmlformats.org/officeDocument/2006/relationships/hyperlink" Target="https://www.mindspore.cn/tutorial/training/en/master/advanced_use/nlp_sentimentnet.html"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mindspore-website.obs.cn-north-4.myhuaweicloud.com/DemoCode/bert_poetry_c.rar" TargetMode="Externa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hyperlink" Target="https://www.mindspore.cn/tutorial/training/zh-CN/master/advanced_use/nlp_bert_poetry.html" TargetMode="External"/><Relationship Id="rId5" Type="http://schemas.openxmlformats.org/officeDocument/2006/relationships/hyperlink" Target="http://download.mindspore.cn/model_zoo/official/nlp/bert/bert_base_ascend_0.5.0_cn-wiki_official_nlp_20200720.tar.gz" TargetMode="External"/><Relationship Id="rId4" Type="http://schemas.openxmlformats.org/officeDocument/2006/relationships/hyperlink" Target="https://github.com/AaronJny/DeepLearningExamples/blob/master/keras-bert-poetry-generator/poetry.txt"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5.jpg"/><Relationship Id="rId4" Type="http://schemas.openxmlformats.org/officeDocument/2006/relationships/hyperlink" Target="https://medicalxpress.com/news/2020-05-ct-scan-database-ai-covid-.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hyperlink" Target="https://www.imdb.com/title/tt0088247/"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ee.com/mindspore/mindspore" TargetMode="External"/><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58.jp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hyperlink" Target="https://mp.weixin.qq.com/s/RYEEq9Wt6DjSmJ2Xt-KfGQ"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10" Type="http://schemas.openxmlformats.org/officeDocument/2006/relationships/image" Target="../media/image32.jpeg"/><Relationship Id="rId4" Type="http://schemas.openxmlformats.org/officeDocument/2006/relationships/image" Target="../media/image26.jpeg"/><Relationship Id="rId9" Type="http://schemas.openxmlformats.org/officeDocument/2006/relationships/image" Target="../media/image31.jpeg"/></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hyperlink" Target="https://blogs.aspect.com/dont-confuse-speech-recognition-with-natural-language-understand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4.jpg"/><Relationship Id="rId7" Type="http://schemas.openxmlformats.org/officeDocument/2006/relationships/hyperlink" Target="https://blogs.microsoft.com/ai/picture-this-microsoft-research-project-can-interpret-caption-photos/" TargetMode="External"/><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hyperlink" Target="https://twinclescpaas.com/" TargetMode="External"/><Relationship Id="rId5" Type="http://schemas.openxmlformats.org/officeDocument/2006/relationships/image" Target="../media/image16.png"/><Relationship Id="rId4" Type="http://schemas.openxmlformats.org/officeDocument/2006/relationships/image" Target="../media/image4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371600"/>
            <a:ext cx="3429000" cy="3429000"/>
          </a:xfrm>
          <a:prstGeom prst="rect">
            <a:avLst/>
          </a:prstGeom>
        </p:spPr>
      </p:pic>
    </p:spTree>
    <p:extLst>
      <p:ext uri="{BB962C8B-B14F-4D97-AF65-F5344CB8AC3E}">
        <p14:creationId xmlns:p14="http://schemas.microsoft.com/office/powerpoint/2010/main" val="1636401405"/>
      </p:ext>
    </p:extLst>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Embedding</a:t>
            </a:r>
            <a:endParaRPr lang="zh-CN" altLang="en-US"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13" name="文本框 12"/>
          <p:cNvSpPr txBox="1"/>
          <p:nvPr/>
        </p:nvSpPr>
        <p:spPr>
          <a:xfrm>
            <a:off x="457200" y="1042254"/>
            <a:ext cx="6858000" cy="2492990"/>
          </a:xfrm>
          <a:prstGeom prst="rect">
            <a:avLst/>
          </a:prstGeom>
          <a:noFill/>
        </p:spPr>
        <p:txBody>
          <a:bodyPr wrap="square" rtlCol="0">
            <a:spAutoFit/>
          </a:bodyPr>
          <a:lstStyle/>
          <a:p>
            <a:pPr marL="354013" indent="-354013" fontAlgn="ctr">
              <a:buFont typeface="Wingdings" panose="05000000000000000000" pitchFamily="2" charset="2"/>
              <a:buChar char="ü"/>
            </a:pPr>
            <a:r>
              <a:rPr lang="en-US" altLang="zh-CN" sz="1200" dirty="0" smtClean="0">
                <a:latin typeface="Arial" panose="020B0604020202020204" pitchFamily="34" charset="0"/>
              </a:rPr>
              <a:t>Word vectors are </a:t>
            </a:r>
            <a:r>
              <a:rPr lang="en-US" altLang="zh-CN" sz="1200" dirty="0">
                <a:latin typeface="Arial" panose="020B0604020202020204" pitchFamily="34" charset="0"/>
              </a:rPr>
              <a:t>required because </a:t>
            </a:r>
            <a:r>
              <a:rPr lang="en-US" altLang="zh-CN" sz="1200" dirty="0" smtClean="0">
                <a:latin typeface="Arial" panose="020B0604020202020204" pitchFamily="34" charset="0"/>
              </a:rPr>
              <a:t>text cannot </a:t>
            </a:r>
            <a:r>
              <a:rPr lang="en-US" altLang="zh-CN" sz="1200" dirty="0">
                <a:latin typeface="Arial" panose="020B0604020202020204" pitchFamily="34" charset="0"/>
              </a:rPr>
              <a:t>be directly used by mathematical models.</a:t>
            </a:r>
            <a:endParaRPr lang="en-US" altLang="zh-CN" sz="1200" dirty="0" smtClean="0">
              <a:latin typeface="Arial" panose="020B0604020202020204" pitchFamily="34" charset="0"/>
            </a:endParaRPr>
          </a:p>
          <a:p>
            <a:pPr fontAlgn="ctr"/>
            <a:endParaRPr lang="en-US" altLang="zh-CN" sz="1200" dirty="0" smtClean="0">
              <a:latin typeface="Arial" panose="020B0604020202020204" pitchFamily="34" charset="0"/>
            </a:endParaRPr>
          </a:p>
          <a:p>
            <a:pPr marL="354013" indent="-354013" fontAlgn="ctr">
              <a:buFont typeface="Wingdings" panose="05000000000000000000" pitchFamily="2" charset="2"/>
              <a:buChar char="ü"/>
            </a:pPr>
            <a:r>
              <a:rPr lang="en-US" altLang="zh-CN" sz="1200" dirty="0" smtClean="0">
                <a:latin typeface="Arial" panose="020B0604020202020204" pitchFamily="34" charset="0"/>
              </a:rPr>
              <a:t>One-hot vector</a:t>
            </a:r>
          </a:p>
          <a:p>
            <a:pPr marL="628650" lvl="1" indent="-274638" fontAlgn="ctr">
              <a:buFont typeface="Arial" panose="020B0604020202020204" pitchFamily="34" charset="0"/>
              <a:buChar char="•"/>
            </a:pPr>
            <a:r>
              <a:rPr lang="en-US" altLang="zh-CN" sz="1200" dirty="0" smtClean="0">
                <a:latin typeface="Arial" panose="020B0604020202020204" pitchFamily="34" charset="0"/>
              </a:rPr>
              <a:t>In the following figure, a vocabulary has 7 words, so the word vector has 7 dimensions.</a:t>
            </a:r>
          </a:p>
          <a:p>
            <a:pPr marL="628650" lvl="1" indent="-274638" fontAlgn="ctr">
              <a:buFont typeface="Arial" panose="020B0604020202020204" pitchFamily="34" charset="0"/>
              <a:buChar char="•"/>
            </a:pPr>
            <a:r>
              <a:rPr lang="en-US" altLang="zh-CN" sz="1200" dirty="0" smtClean="0">
                <a:latin typeface="Arial" panose="020B0604020202020204" pitchFamily="34" charset="0"/>
              </a:rPr>
              <a:t>Disadvantage 1: A vocabulary usually has many words, leading to numerous word vector dimensions.</a:t>
            </a:r>
          </a:p>
          <a:p>
            <a:pPr marL="628650" lvl="1" indent="-274638" fontAlgn="ctr">
              <a:buFont typeface="Arial" panose="020B0604020202020204" pitchFamily="34" charset="0"/>
              <a:buChar char="•"/>
            </a:pPr>
            <a:r>
              <a:rPr lang="en-US" altLang="zh-CN" sz="1200" dirty="0" smtClean="0">
                <a:latin typeface="Arial" panose="020B0604020202020204" pitchFamily="34" charset="0"/>
              </a:rPr>
              <a:t>Disadvantage 2: Semantic </a:t>
            </a:r>
            <a:r>
              <a:rPr lang="en-US" altLang="zh-CN" sz="1200" dirty="0">
                <a:latin typeface="Arial" panose="020B0604020202020204" pitchFamily="34" charset="0"/>
              </a:rPr>
              <a:t>relationships </a:t>
            </a:r>
            <a:r>
              <a:rPr lang="en-US" altLang="zh-CN" sz="1200" dirty="0" smtClean="0">
                <a:latin typeface="Arial" panose="020B0604020202020204" pitchFamily="34" charset="0"/>
              </a:rPr>
              <a:t>are not included. The distance between word vectors cannot reflect semantic relationships.</a:t>
            </a:r>
          </a:p>
          <a:p>
            <a:pPr lvl="1" fontAlgn="ctr"/>
            <a:endParaRPr lang="en-US" altLang="zh-CN" sz="1200" dirty="0" smtClean="0">
              <a:latin typeface="Arial" panose="020B0604020202020204" pitchFamily="34" charset="0"/>
            </a:endParaRPr>
          </a:p>
          <a:p>
            <a:pPr marL="354013" indent="-354013" fontAlgn="ctr">
              <a:buFont typeface="Wingdings" panose="05000000000000000000" pitchFamily="2" charset="2"/>
              <a:buChar char="ü"/>
            </a:pPr>
            <a:r>
              <a:rPr lang="en-US" altLang="zh-CN" sz="1200" dirty="0" smtClean="0">
                <a:latin typeface="Arial" panose="020B0604020202020204" pitchFamily="34" charset="0"/>
              </a:rPr>
              <a:t>Word2Vec</a:t>
            </a:r>
            <a:r>
              <a:rPr lang="en-US" altLang="zh-CN" sz="1200" dirty="0">
                <a:latin typeface="Arial" panose="020B0604020202020204" pitchFamily="34" charset="0"/>
              </a:rPr>
              <a:t>, created by </a:t>
            </a:r>
            <a:r>
              <a:rPr lang="en-US" altLang="zh-CN" sz="1200" dirty="0" smtClean="0">
                <a:latin typeface="Arial" panose="020B0604020202020204" pitchFamily="34" charset="0"/>
              </a:rPr>
              <a:t>Google in 2013, </a:t>
            </a:r>
            <a:r>
              <a:rPr lang="en-US" altLang="zh-CN" sz="1200" dirty="0">
                <a:latin typeface="Arial" panose="020B0604020202020204" pitchFamily="34" charset="0"/>
              </a:rPr>
              <a:t>is a group of </a:t>
            </a:r>
            <a:r>
              <a:rPr lang="en-US" altLang="zh-CN" sz="1200" dirty="0" smtClean="0">
                <a:latin typeface="Arial" panose="020B0604020202020204" pitchFamily="34" charset="0"/>
              </a:rPr>
              <a:t>models </a:t>
            </a:r>
            <a:r>
              <a:rPr lang="en-US" altLang="zh-CN" sz="1200" dirty="0">
                <a:latin typeface="Arial" panose="020B0604020202020204" pitchFamily="34" charset="0"/>
              </a:rPr>
              <a:t>used to produce word vectors.</a:t>
            </a:r>
            <a:endParaRPr lang="en-US" altLang="zh-CN" sz="1200" dirty="0" smtClean="0">
              <a:latin typeface="Arial" panose="020B0604020202020204" pitchFamily="34" charset="0"/>
            </a:endParaRPr>
          </a:p>
          <a:p>
            <a:pPr marL="628650" lvl="1" indent="-274638" fontAlgn="ctr">
              <a:buFont typeface="Arial" panose="020B0604020202020204" pitchFamily="34" charset="0"/>
              <a:buChar char="•"/>
            </a:pPr>
            <a:r>
              <a:rPr lang="en-US" altLang="zh-CN" sz="1200" dirty="0" smtClean="0">
                <a:latin typeface="Arial" panose="020B0604020202020204" pitchFamily="34" charset="0"/>
              </a:rPr>
              <a:t>Continuous </a:t>
            </a:r>
            <a:r>
              <a:rPr lang="en-US" altLang="zh-CN" sz="1200" dirty="0">
                <a:latin typeface="Arial" panose="020B0604020202020204" pitchFamily="34" charset="0"/>
              </a:rPr>
              <a:t>Bag of Word (CBOW) </a:t>
            </a:r>
            <a:r>
              <a:rPr lang="en-US" altLang="zh-CN" sz="1200" dirty="0" smtClean="0">
                <a:latin typeface="Arial" panose="020B0604020202020204" pitchFamily="34" charset="0"/>
              </a:rPr>
              <a:t>model: </a:t>
            </a:r>
            <a:r>
              <a:rPr lang="en-US" altLang="zh-CN" sz="1200" dirty="0">
                <a:latin typeface="Arial" panose="020B0604020202020204" pitchFamily="34" charset="0"/>
              </a:rPr>
              <a:t>predicts the current word according to the </a:t>
            </a:r>
            <a:r>
              <a:rPr lang="en-US" altLang="zh-CN" sz="1200" dirty="0" smtClean="0">
                <a:latin typeface="Arial" panose="020B0604020202020204" pitchFamily="34" charset="0"/>
              </a:rPr>
              <a:t>contexts of one or more words.</a:t>
            </a:r>
          </a:p>
          <a:p>
            <a:pPr marL="628650" lvl="1" indent="-274638" fontAlgn="ctr">
              <a:buFont typeface="Arial" panose="020B0604020202020204" pitchFamily="34" charset="0"/>
              <a:buChar char="•"/>
            </a:pPr>
            <a:r>
              <a:rPr lang="en-US" altLang="zh-CN" sz="1200" dirty="0" smtClean="0">
                <a:latin typeface="Arial" panose="020B0604020202020204" pitchFamily="34" charset="0"/>
              </a:rPr>
              <a:t>Skip-Gram model: predicts </a:t>
            </a:r>
            <a:r>
              <a:rPr lang="en-US" altLang="zh-CN" sz="1200" dirty="0">
                <a:latin typeface="Arial" panose="020B0604020202020204" pitchFamily="34" charset="0"/>
              </a:rPr>
              <a:t>the context according to the current word</a:t>
            </a:r>
            <a:r>
              <a:rPr lang="en-US" altLang="zh-CN" sz="1200" dirty="0" smtClean="0">
                <a:latin typeface="Arial" panose="020B0604020202020204" pitchFamily="34" charset="0"/>
              </a:rPr>
              <a:t>.</a:t>
            </a:r>
          </a:p>
        </p:txBody>
      </p:sp>
      <p:grpSp>
        <p:nvGrpSpPr>
          <p:cNvPr id="39" name="组合 38"/>
          <p:cNvGrpSpPr/>
          <p:nvPr/>
        </p:nvGrpSpPr>
        <p:grpSpPr>
          <a:xfrm>
            <a:off x="2209800" y="3983083"/>
            <a:ext cx="3886200" cy="2244565"/>
            <a:chOff x="2057400" y="4038820"/>
            <a:chExt cx="3886200" cy="2244565"/>
          </a:xfrm>
        </p:grpSpPr>
        <p:sp>
          <p:nvSpPr>
            <p:cNvPr id="3" name="文本框 2"/>
            <p:cNvSpPr txBox="1"/>
            <p:nvPr/>
          </p:nvSpPr>
          <p:spPr>
            <a:xfrm>
              <a:off x="2057400" y="4252060"/>
              <a:ext cx="3886200" cy="2031325"/>
            </a:xfrm>
            <a:prstGeom prst="rect">
              <a:avLst/>
            </a:prstGeom>
            <a:noFill/>
          </p:spPr>
          <p:txBody>
            <a:bodyPr wrap="square" rtlCol="0">
              <a:spAutoFit/>
            </a:bodyPr>
            <a:lstStyle/>
            <a:p>
              <a:r>
                <a:rPr lang="en-US" altLang="zh-CN" dirty="0" smtClean="0"/>
                <a:t>USA       </a:t>
              </a:r>
              <a:r>
                <a:rPr lang="en-US" altLang="zh-CN" dirty="0" smtClean="0">
                  <a:sym typeface="Wingdings" panose="05000000000000000000" pitchFamily="2" charset="2"/>
                </a:rPr>
                <a:t> [1,  0,  0,  0]   [0.6,    0.02]</a:t>
              </a:r>
            </a:p>
            <a:p>
              <a:r>
                <a:rPr lang="en-US" altLang="zh-CN" dirty="0" smtClean="0"/>
                <a:t>Japan    </a:t>
              </a:r>
              <a:r>
                <a:rPr lang="en-US" altLang="zh-CN" dirty="0" smtClean="0">
                  <a:sym typeface="Wingdings" panose="05000000000000000000" pitchFamily="2" charset="2"/>
                </a:rPr>
                <a:t> [0,  1,  0,  0]   </a:t>
              </a:r>
              <a:r>
                <a:rPr lang="en-US" altLang="zh-CN" dirty="0">
                  <a:sym typeface="Wingdings" panose="05000000000000000000" pitchFamily="2" charset="2"/>
                </a:rPr>
                <a:t>[</a:t>
              </a:r>
              <a:r>
                <a:rPr lang="en-US" altLang="zh-CN" dirty="0" smtClean="0">
                  <a:sym typeface="Wingdings" panose="05000000000000000000" pitchFamily="2" charset="2"/>
                </a:rPr>
                <a:t>0.7,    0.05]</a:t>
              </a:r>
            </a:p>
            <a:p>
              <a:r>
                <a:rPr lang="en-US" altLang="zh-CN" dirty="0" smtClean="0">
                  <a:sym typeface="Wingdings" panose="05000000000000000000" pitchFamily="2" charset="2"/>
                </a:rPr>
                <a:t>Orange  [0,  0,  1,  0]   [0.02,  0.6]</a:t>
              </a:r>
            </a:p>
            <a:p>
              <a:r>
                <a:rPr lang="en-US" altLang="zh-CN" dirty="0" smtClean="0">
                  <a:sym typeface="Wingdings" panose="05000000000000000000" pitchFamily="2" charset="2"/>
                </a:rPr>
                <a:t>Apple     </a:t>
              </a:r>
              <a:r>
                <a:rPr lang="en-US" altLang="zh-CN" dirty="0">
                  <a:sym typeface="Wingdings" panose="05000000000000000000" pitchFamily="2" charset="2"/>
                </a:rPr>
                <a:t>[</a:t>
              </a:r>
              <a:r>
                <a:rPr lang="en-US" altLang="zh-CN" dirty="0" smtClean="0">
                  <a:sym typeface="Wingdings" panose="05000000000000000000" pitchFamily="2" charset="2"/>
                </a:rPr>
                <a:t>0,  0,  0,  1]   [0.01,  0.5]</a:t>
              </a:r>
              <a:endParaRPr lang="en-US" altLang="zh-CN" dirty="0">
                <a:sym typeface="Wingdings" panose="05000000000000000000" pitchFamily="2" charset="2"/>
              </a:endParaRPr>
            </a:p>
            <a:p>
              <a:r>
                <a:rPr lang="en-US" altLang="zh-CN" dirty="0" smtClean="0">
                  <a:sym typeface="Wingdings" panose="05000000000000000000" pitchFamily="2" charset="2"/>
                </a:rPr>
                <a:t>                              </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zh-CN" altLang="en-US" dirty="0"/>
            </a:p>
          </p:txBody>
        </p:sp>
        <p:sp>
          <p:nvSpPr>
            <p:cNvPr id="7" name="文本框 6"/>
            <p:cNvSpPr txBox="1"/>
            <p:nvPr/>
          </p:nvSpPr>
          <p:spPr>
            <a:xfrm>
              <a:off x="3276600" y="5471259"/>
              <a:ext cx="838200" cy="276999"/>
            </a:xfrm>
            <a:prstGeom prst="rect">
              <a:avLst/>
            </a:prstGeom>
            <a:noFill/>
          </p:spPr>
          <p:txBody>
            <a:bodyPr wrap="square" rtlCol="0">
              <a:spAutoFit/>
            </a:bodyPr>
            <a:lstStyle/>
            <a:p>
              <a:r>
                <a:rPr lang="en-US" altLang="zh-CN" sz="1200" dirty="0" smtClean="0"/>
                <a:t>One-hot</a:t>
              </a:r>
              <a:endParaRPr lang="zh-CN" altLang="en-US" sz="1200" dirty="0"/>
            </a:p>
          </p:txBody>
        </p:sp>
        <p:sp>
          <p:nvSpPr>
            <p:cNvPr id="36" name="文本框 35"/>
            <p:cNvSpPr txBox="1"/>
            <p:nvPr/>
          </p:nvSpPr>
          <p:spPr>
            <a:xfrm>
              <a:off x="4724400" y="5471260"/>
              <a:ext cx="990600" cy="276999"/>
            </a:xfrm>
            <a:prstGeom prst="rect">
              <a:avLst/>
            </a:prstGeom>
            <a:noFill/>
          </p:spPr>
          <p:txBody>
            <a:bodyPr wrap="square" rtlCol="0">
              <a:spAutoFit/>
            </a:bodyPr>
            <a:lstStyle/>
            <a:p>
              <a:r>
                <a:rPr lang="en-US" altLang="zh-CN" sz="1200" dirty="0" smtClean="0"/>
                <a:t>Embedding</a:t>
              </a:r>
              <a:endParaRPr lang="zh-CN" altLang="en-US" sz="1200" dirty="0"/>
            </a:p>
          </p:txBody>
        </p:sp>
        <p:sp>
          <p:nvSpPr>
            <p:cNvPr id="37" name="文本框 36"/>
            <p:cNvSpPr txBox="1"/>
            <p:nvPr/>
          </p:nvSpPr>
          <p:spPr>
            <a:xfrm>
              <a:off x="4346489" y="4038820"/>
              <a:ext cx="914400" cy="230832"/>
            </a:xfrm>
            <a:prstGeom prst="rect">
              <a:avLst/>
            </a:prstGeom>
            <a:noFill/>
          </p:spPr>
          <p:txBody>
            <a:bodyPr wrap="square" rtlCol="0">
              <a:spAutoFit/>
            </a:bodyPr>
            <a:lstStyle/>
            <a:p>
              <a:pPr algn="ctr"/>
              <a:r>
                <a:rPr lang="en-US" altLang="zh-CN" sz="900" dirty="0"/>
                <a:t>latitude</a:t>
              </a:r>
              <a:endParaRPr lang="zh-CN" altLang="en-US" sz="900" dirty="0"/>
            </a:p>
          </p:txBody>
        </p:sp>
        <p:sp>
          <p:nvSpPr>
            <p:cNvPr id="38" name="文本框 37"/>
            <p:cNvSpPr txBox="1"/>
            <p:nvPr/>
          </p:nvSpPr>
          <p:spPr>
            <a:xfrm>
              <a:off x="5016843" y="4038820"/>
              <a:ext cx="914400" cy="230832"/>
            </a:xfrm>
            <a:prstGeom prst="rect">
              <a:avLst/>
            </a:prstGeom>
            <a:noFill/>
          </p:spPr>
          <p:txBody>
            <a:bodyPr wrap="square" rtlCol="0">
              <a:spAutoFit/>
            </a:bodyPr>
            <a:lstStyle/>
            <a:p>
              <a:pPr algn="ctr"/>
              <a:r>
                <a:rPr lang="en-US" altLang="zh-CN" sz="900" dirty="0" smtClean="0"/>
                <a:t>sweetness</a:t>
              </a:r>
              <a:endParaRPr lang="zh-CN" altLang="en-US" sz="900" dirty="0"/>
            </a:p>
          </p:txBody>
        </p:sp>
      </p:grpSp>
    </p:spTree>
    <p:extLst>
      <p:ext uri="{BB962C8B-B14F-4D97-AF65-F5344CB8AC3E}">
        <p14:creationId xmlns:p14="http://schemas.microsoft.com/office/powerpoint/2010/main" val="3931983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Embedding</a:t>
            </a:r>
            <a:endParaRPr lang="zh-CN" altLang="en-US"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pic>
        <p:nvPicPr>
          <p:cNvPr id="17" name="E31082C9-F886-489D-8015-B3EA054E7373" descr="C:\Users\w00492573\AppData\Roaming\eSpace_Desktop\UserData\w00492573\imagefiles\E31082C9-F886-489D-8015-B3EA054E7373.png"/>
          <p:cNvPicPr/>
          <p:nvPr/>
        </p:nvPicPr>
        <p:blipFill>
          <a:blip r:embed="rId3">
            <a:extLst>
              <a:ext uri="{28A0092B-C50C-407E-A947-70E740481C1C}">
                <a14:useLocalDpi xmlns:a14="http://schemas.microsoft.com/office/drawing/2010/main" val="0"/>
              </a:ext>
            </a:extLst>
          </a:blip>
          <a:srcRect/>
          <a:stretch>
            <a:fillRect/>
          </a:stretch>
        </p:blipFill>
        <p:spPr bwMode="auto">
          <a:xfrm>
            <a:off x="435278" y="1447800"/>
            <a:ext cx="3172131" cy="2247512"/>
          </a:xfrm>
          <a:prstGeom prst="rect">
            <a:avLst/>
          </a:prstGeom>
          <a:noFill/>
          <a:ln>
            <a:noFill/>
          </a:ln>
        </p:spPr>
      </p:pic>
      <mc:AlternateContent xmlns:mc="http://schemas.openxmlformats.org/markup-compatibility/2006" xmlns:a14="http://schemas.microsoft.com/office/drawing/2010/main">
        <mc:Choice Requires="a14">
          <p:sp>
            <p:nvSpPr>
              <p:cNvPr id="18" name="文本框 17"/>
              <p:cNvSpPr txBox="1"/>
              <p:nvPr/>
            </p:nvSpPr>
            <p:spPr>
              <a:xfrm>
                <a:off x="3780503" y="1143000"/>
                <a:ext cx="5211097" cy="3078920"/>
              </a:xfrm>
              <a:prstGeom prst="rect">
                <a:avLst/>
              </a:prstGeom>
              <a:noFill/>
            </p:spPr>
            <p:txBody>
              <a:bodyPr wrap="square" rtlCol="0">
                <a:spAutoFit/>
              </a:bodyPr>
              <a:lstStyle/>
              <a:p>
                <a:pPr marL="265113" indent="-265113" fontAlgn="ctr">
                  <a:buFont typeface="Wingdings" panose="05000000000000000000" pitchFamily="2" charset="2"/>
                  <a:buChar char="ü"/>
                </a:pPr>
                <a:r>
                  <a:rPr lang="en-US" altLang="zh-CN" sz="1400" dirty="0" smtClean="0">
                    <a:latin typeface="Arial" panose="020B0604020202020204" pitchFamily="34" charset="0"/>
                  </a:rPr>
                  <a:t>Input one-hot vector</a:t>
                </a:r>
                <a:r>
                  <a:rPr lang="en-US" altLang="zh-CN" sz="1400" dirty="0">
                    <a:latin typeface="Arial" panose="020B0604020202020204" pitchFamily="34" charset="0"/>
                  </a:rPr>
                  <a:t>:</a:t>
                </a:r>
                <a:endParaRPr lang="en-US" altLang="zh-CN" sz="1400" dirty="0" smtClean="0">
                  <a:latin typeface="Arial" panose="020B0604020202020204" pitchFamily="34" charset="0"/>
                </a:endParaRPr>
              </a:p>
              <a:p>
                <a:pPr lvl="1" fontAlgn="ctr"/>
                <a14:m>
                  <m:oMath xmlns:m="http://schemas.openxmlformats.org/officeDocument/2006/math">
                    <m:r>
                      <a:rPr lang="en-US" altLang="zh-CN" sz="1400" b="0" i="0" smtClean="0">
                        <a:latin typeface="Cambria Math" panose="02040503050406030204" pitchFamily="18" charset="0"/>
                      </a:rPr>
                      <m:t> </m:t>
                    </m:r>
                    <m:sSub>
                      <m:sSubPr>
                        <m:ctrlPr>
                          <a:rPr lang="en-US" altLang="zh-CN" sz="1400" i="1">
                            <a:latin typeface="Cambria Math" panose="02040503050406030204" pitchFamily="18" charset="0"/>
                          </a:rPr>
                        </m:ctrlPr>
                      </m:sSubPr>
                      <m:e>
                        <m:r>
                          <a:rPr lang="zh-CN" altLang="en-US" sz="1400" b="1" i="1">
                            <a:latin typeface="Cambria Math" panose="02040503050406030204" pitchFamily="18" charset="0"/>
                          </a:rPr>
                          <m:t>𝒙</m:t>
                        </m:r>
                      </m:e>
                      <m:sub>
                        <m:r>
                          <m:rPr>
                            <m:sty m:val="p"/>
                          </m:rPr>
                          <a:rPr lang="en-US" altLang="zh-CN" sz="1400">
                            <a:latin typeface="Cambria Math" panose="02040503050406030204" pitchFamily="18" charset="0"/>
                          </a:rPr>
                          <m:t>I</m:t>
                        </m:r>
                      </m:sub>
                    </m:sSub>
                    <m:r>
                      <a:rPr lang="en-US" altLang="zh-CN" sz="140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𝑉</m:t>
                        </m:r>
                      </m:sub>
                    </m:sSub>
                    <m:r>
                      <a:rPr lang="en-US" altLang="zh-CN" sz="1400" i="1">
                        <a:latin typeface="Cambria Math" panose="02040503050406030204" pitchFamily="18" charset="0"/>
                      </a:rPr>
                      <m:t>]</m:t>
                    </m:r>
                  </m:oMath>
                </a14:m>
                <a:r>
                  <a:rPr lang="en-US" altLang="zh-CN" sz="1400" dirty="0">
                    <a:latin typeface="Arial" panose="020B0604020202020204" pitchFamily="34" charset="0"/>
                  </a:rPr>
                  <a:t>, where</a:t>
                </a:r>
                <a14:m>
                  <m:oMath xmlns:m="http://schemas.openxmlformats.org/officeDocument/2006/math">
                    <m:r>
                      <a:rPr lang="en-US" altLang="zh-CN" sz="1400" b="0" i="0" smtClean="0">
                        <a:latin typeface="Cambria Math" panose="02040503050406030204" pitchFamily="18" charset="0"/>
                      </a:rPr>
                      <m:t> </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en-US" altLang="zh-CN" sz="1400">
                            <a:latin typeface="Cambria Math" panose="02040503050406030204" pitchFamily="18" charset="0"/>
                          </a:rPr>
                          <m:t>I</m:t>
                        </m:r>
                      </m:sub>
                    </m:sSub>
                    <m:r>
                      <m:rPr>
                        <m:nor/>
                      </m:rPr>
                      <a:rPr lang="en-US" altLang="zh-CN" sz="1400">
                        <a:latin typeface="Arial" panose="020B0604020202020204" pitchFamily="34" charset="0"/>
                      </a:rPr>
                      <m:t>=1</m:t>
                    </m:r>
                  </m:oMath>
                </a14:m>
                <a:r>
                  <a:rPr lang="en-US" altLang="zh-CN" sz="1400" dirty="0">
                    <a:latin typeface="Arial" panose="020B0604020202020204" pitchFamily="34" charset="0"/>
                  </a:rPr>
                  <a:t> </a:t>
                </a:r>
                <a14:m>
                  <m:oMath xmlns:m="http://schemas.openxmlformats.org/officeDocument/2006/math">
                    <m:r>
                      <a:rPr lang="en-US" altLang="zh-CN" sz="140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𝑥</m:t>
                        </m:r>
                      </m:e>
                      <m:sub>
                        <m:r>
                          <m:rPr>
                            <m:sty m:val="p"/>
                          </m:rPr>
                          <a:rPr lang="en-US" altLang="zh-CN" sz="1400">
                            <a:latin typeface="Cambria Math" panose="02040503050406030204" pitchFamily="18" charset="0"/>
                          </a:rPr>
                          <m:t>I</m:t>
                        </m:r>
                        <m:r>
                          <a:rPr lang="en-US" altLang="zh-CN" sz="1400" i="1">
                            <a:latin typeface="Cambria Math" panose="02040503050406030204" pitchFamily="18" charset="0"/>
                          </a:rPr>
                          <m:t>′</m:t>
                        </m:r>
                      </m:sub>
                    </m:sSub>
                    <m:r>
                      <a:rPr lang="en-US" altLang="zh-CN" sz="1400" i="1">
                        <a:latin typeface="Cambria Math" panose="02040503050406030204" pitchFamily="18" charset="0"/>
                      </a:rPr>
                      <m:t>=0,</m:t>
                    </m:r>
                    <m:sSup>
                      <m:sSupPr>
                        <m:ctrlPr>
                          <a:rPr lang="en-US" altLang="zh-CN" sz="1400" i="1">
                            <a:latin typeface="Cambria Math" panose="02040503050406030204" pitchFamily="18" charset="0"/>
                          </a:rPr>
                        </m:ctrlPr>
                      </m:sSupPr>
                      <m:e>
                        <m:r>
                          <m:rPr>
                            <m:sty m:val="p"/>
                          </m:rPr>
                          <a:rPr lang="en-US" altLang="zh-CN" sz="1400">
                            <a:latin typeface="Cambria Math" panose="02040503050406030204" pitchFamily="18" charset="0"/>
                          </a:rPr>
                          <m:t>I</m:t>
                        </m:r>
                      </m:e>
                      <m:sup>
                        <m:r>
                          <a:rPr lang="en-US" altLang="zh-CN" sz="1400" i="1">
                            <a:latin typeface="Cambria Math" panose="02040503050406030204" pitchFamily="18" charset="0"/>
                          </a:rPr>
                          <m:t>′</m:t>
                        </m:r>
                      </m:sup>
                    </m:sSup>
                    <m:r>
                      <a:rPr lang="en-US" altLang="zh-CN" sz="1400" i="1">
                        <a:latin typeface="Cambria Math" panose="02040503050406030204" pitchFamily="18" charset="0"/>
                      </a:rPr>
                      <m:t>≠</m:t>
                    </m:r>
                    <m:r>
                      <m:rPr>
                        <m:sty m:val="p"/>
                      </m:rPr>
                      <a:rPr lang="en-US" altLang="zh-CN" sz="1400">
                        <a:latin typeface="Cambria Math" panose="02040503050406030204" pitchFamily="18" charset="0"/>
                      </a:rPr>
                      <m:t>I</m:t>
                    </m:r>
                  </m:oMath>
                </a14:m>
                <a:endParaRPr lang="en-US" altLang="zh-CN" sz="1400" dirty="0" smtClean="0">
                  <a:latin typeface="Arial" panose="020B0604020202020204" pitchFamily="34" charset="0"/>
                </a:endParaRPr>
              </a:p>
              <a:p>
                <a:pPr marL="285750" indent="-285750" fontAlgn="ctr">
                  <a:buFont typeface="Wingdings" panose="05000000000000000000" pitchFamily="2" charset="2"/>
                  <a:buChar char="ü"/>
                </a:pPr>
                <a:endParaRPr lang="en-US" altLang="zh-CN" sz="1400" dirty="0">
                  <a:latin typeface="Arial" panose="020B0604020202020204" pitchFamily="34" charset="0"/>
                </a:endParaRPr>
              </a:p>
              <a:p>
                <a:pPr fontAlgn="ctr"/>
                <a:endParaRPr lang="en-US" altLang="zh-CN" sz="1400" dirty="0" smtClean="0">
                  <a:latin typeface="Arial" panose="020B0604020202020204" pitchFamily="34" charset="0"/>
                </a:endParaRPr>
              </a:p>
              <a:p>
                <a:pPr marL="285750" indent="-285750" fontAlgn="ctr">
                  <a:buFont typeface="Wingdings" panose="05000000000000000000" pitchFamily="2" charset="2"/>
                  <a:buChar char="ü"/>
                </a:pPr>
                <a:endParaRPr lang="en-US" altLang="zh-CN" sz="1400" dirty="0">
                  <a:latin typeface="Arial" panose="020B0604020202020204" pitchFamily="34" charset="0"/>
                </a:endParaRPr>
              </a:p>
              <a:p>
                <a:pPr marL="265113" indent="-265113" fontAlgn="ctr">
                  <a:buFont typeface="Wingdings" panose="05000000000000000000" pitchFamily="2" charset="2"/>
                  <a:buChar char="ü"/>
                </a:pPr>
                <a:r>
                  <a:rPr lang="en-US" altLang="zh-CN" sz="1400" dirty="0">
                    <a:latin typeface="Arial" panose="020B0604020202020204" pitchFamily="34" charset="0"/>
                  </a:rPr>
                  <a:t>O</a:t>
                </a:r>
                <a:r>
                  <a:rPr lang="en-US" altLang="zh-CN" sz="1400" dirty="0" smtClean="0">
                    <a:latin typeface="Arial" panose="020B0604020202020204" pitchFamily="34" charset="0"/>
                  </a:rPr>
                  <a:t>utput of </a:t>
                </a:r>
                <a:r>
                  <a:rPr lang="en-US" altLang="zh-CN" sz="1400" dirty="0">
                    <a:latin typeface="Arial" panose="020B0604020202020204" pitchFamily="34" charset="0"/>
                  </a:rPr>
                  <a:t>the hidden </a:t>
                </a:r>
                <a:r>
                  <a:rPr lang="en-US" altLang="zh-CN" sz="1400" dirty="0" smtClean="0">
                    <a:latin typeface="Arial" panose="020B0604020202020204" pitchFamily="34" charset="0"/>
                  </a:rPr>
                  <a:t>layer:</a:t>
                </a:r>
              </a:p>
              <a:p>
                <a:pPr lvl="1" fontAlgn="ctr"/>
                <a:r>
                  <a:rPr lang="en-US" altLang="zh-CN" sz="1400" dirty="0">
                    <a:latin typeface="Arial" panose="020B0604020202020204" pitchFamily="34" charset="0"/>
                  </a:rPr>
                  <a:t>	</a:t>
                </a:r>
                <a:r>
                  <a:rPr lang="en-US" altLang="zh-CN" sz="1400" dirty="0" smtClean="0">
                    <a:latin typeface="Arial" panose="020B0604020202020204" pitchFamily="34" charset="0"/>
                  </a:rPr>
                  <a:t> </a:t>
                </a:r>
                <a14:m>
                  <m:oMath xmlns:m="http://schemas.openxmlformats.org/officeDocument/2006/math">
                    <m:r>
                      <m:rPr>
                        <m:nor/>
                      </m:rPr>
                      <a:rPr lang="en-US" altLang="zh-CN" sz="1400" b="1" i="1">
                        <a:latin typeface="Arial" panose="020B0604020202020204" pitchFamily="34" charset="0"/>
                      </a:rPr>
                      <m:t>h</m:t>
                    </m:r>
                    <m:r>
                      <m:rPr>
                        <m:nor/>
                      </m:rPr>
                      <a:rPr lang="en-US" altLang="zh-CN" sz="1400">
                        <a:latin typeface="Arial" panose="020B0604020202020204" pitchFamily="34" charset="0"/>
                      </a:rPr>
                      <m:t>=</m:t>
                    </m:r>
                    <m:sSup>
                      <m:sSupPr>
                        <m:ctrlPr>
                          <a:rPr lang="en-US" altLang="zh-CN" sz="1400" i="1">
                            <a:latin typeface="Cambria Math" panose="02040503050406030204" pitchFamily="18" charset="0"/>
                          </a:rPr>
                        </m:ctrlPr>
                      </m:sSupPr>
                      <m:e>
                        <m:r>
                          <a:rPr lang="zh-CN" altLang="en-US" sz="1400" b="1" i="1">
                            <a:latin typeface="Cambria Math" panose="02040503050406030204" pitchFamily="18" charset="0"/>
                          </a:rPr>
                          <m:t>𝑾</m:t>
                        </m:r>
                      </m:e>
                      <m:sup>
                        <m:r>
                          <m:rPr>
                            <m:nor/>
                          </m:rPr>
                          <a:rPr lang="en-US" altLang="zh-CN" sz="1400">
                            <a:latin typeface="Arial" panose="020B0604020202020204" pitchFamily="34" charset="0"/>
                          </a:rPr>
                          <m:t>T</m:t>
                        </m:r>
                      </m:sup>
                    </m:sSup>
                    <m:sSub>
                      <m:sSubPr>
                        <m:ctrlPr>
                          <a:rPr lang="en-US" altLang="zh-CN" sz="1400" i="1">
                            <a:latin typeface="Cambria Math" panose="02040503050406030204" pitchFamily="18" charset="0"/>
                          </a:rPr>
                        </m:ctrlPr>
                      </m:sSubPr>
                      <m:e>
                        <m:r>
                          <a:rPr lang="zh-CN" altLang="en-US" sz="1400" b="1" i="1">
                            <a:latin typeface="Cambria Math" panose="02040503050406030204" pitchFamily="18" charset="0"/>
                          </a:rPr>
                          <m:t>𝒙</m:t>
                        </m:r>
                      </m:e>
                      <m:sub>
                        <m:r>
                          <m:rPr>
                            <m:sty m:val="p"/>
                          </m:rPr>
                          <a:rPr lang="en-US" altLang="zh-CN" sz="1400">
                            <a:latin typeface="Cambria Math" panose="02040503050406030204" pitchFamily="18" charset="0"/>
                          </a:rPr>
                          <m:t>I</m:t>
                        </m:r>
                      </m:sub>
                    </m:sSub>
                    <m:r>
                      <m:rPr>
                        <m:nor/>
                      </m:rPr>
                      <a:rPr lang="en-US" altLang="zh-CN" sz="1400">
                        <a:latin typeface="Arial" panose="020B0604020202020204" pitchFamily="34" charset="0"/>
                      </a:rPr>
                      <m:t>=</m:t>
                    </m:r>
                    <m:sSubSup>
                      <m:sSubSupPr>
                        <m:ctrlPr>
                          <a:rPr lang="en-US" altLang="zh-CN" sz="1400" i="1">
                            <a:latin typeface="Cambria Math" panose="02040503050406030204" pitchFamily="18" charset="0"/>
                          </a:rPr>
                        </m:ctrlPr>
                      </m:sSubSupPr>
                      <m:e>
                        <m:r>
                          <m:rPr>
                            <m:nor/>
                          </m:rPr>
                          <a:rPr lang="en-US" altLang="zh-CN" sz="1400" b="1" i="1">
                            <a:latin typeface="Arial" panose="020B0604020202020204" pitchFamily="34" charset="0"/>
                          </a:rPr>
                          <m:t>v</m:t>
                        </m:r>
                      </m:e>
                      <m:sub>
                        <m:sSub>
                          <m:sSubPr>
                            <m:ctrlPr>
                              <a:rPr lang="en-US" altLang="zh-CN" sz="1400" i="1">
                                <a:latin typeface="Cambria Math" panose="02040503050406030204" pitchFamily="18" charset="0"/>
                              </a:rPr>
                            </m:ctrlPr>
                          </m:sSubPr>
                          <m:e>
                            <m:r>
                              <m:rPr>
                                <m:sty m:val="p"/>
                              </m:rPr>
                              <a:rPr lang="en-US" altLang="zh-CN" sz="1400">
                                <a:latin typeface="Cambria Math" panose="02040503050406030204" pitchFamily="18" charset="0"/>
                              </a:rPr>
                              <m:t>w</m:t>
                            </m:r>
                          </m:e>
                          <m:sub>
                            <m:r>
                              <m:rPr>
                                <m:sty m:val="p"/>
                              </m:rPr>
                              <a:rPr lang="en-US" altLang="zh-CN" sz="1400">
                                <a:latin typeface="Cambria Math" panose="02040503050406030204" pitchFamily="18" charset="0"/>
                              </a:rPr>
                              <m:t>I</m:t>
                            </m:r>
                          </m:sub>
                        </m:sSub>
                      </m:sub>
                      <m:sup>
                        <m:r>
                          <m:rPr>
                            <m:nor/>
                          </m:rPr>
                          <a:rPr lang="en-US" altLang="zh-CN" sz="1400">
                            <a:latin typeface="Arial" panose="020B0604020202020204" pitchFamily="34" charset="0"/>
                          </a:rPr>
                          <m:t>T</m:t>
                        </m:r>
                      </m:sup>
                    </m:sSubSup>
                  </m:oMath>
                </a14:m>
                <a:r>
                  <a:rPr lang="en-US" altLang="zh-CN" sz="1400" dirty="0">
                    <a:latin typeface="Arial" panose="020B0604020202020204" pitchFamily="34" charset="0"/>
                  </a:rPr>
                  <a:t>, where</a:t>
                </a:r>
                <a14:m>
                  <m:oMath xmlns:m="http://schemas.openxmlformats.org/officeDocument/2006/math">
                    <m:r>
                      <a:rPr lang="en-US" altLang="zh-CN" sz="1400">
                        <a:latin typeface="Cambria Math" panose="02040503050406030204" pitchFamily="18" charset="0"/>
                      </a:rPr>
                      <m:t> </m:t>
                    </m:r>
                    <m:r>
                      <a:rPr lang="zh-CN" altLang="en-US" sz="1400" b="1" i="1">
                        <a:latin typeface="Cambria Math" panose="02040503050406030204" pitchFamily="18" charset="0"/>
                      </a:rPr>
                      <m:t>𝑾</m:t>
                    </m:r>
                    <m:r>
                      <a:rPr lang="en-US" altLang="zh-CN" sz="140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b="1" i="1">
                            <a:latin typeface="Cambria Math" panose="02040503050406030204" pitchFamily="18" charset="0"/>
                          </a:rPr>
                          <m:t>ℝ</m:t>
                        </m:r>
                      </m:e>
                      <m:sup>
                        <m:r>
                          <a:rPr lang="zh-CN" altLang="en-US" sz="1400" i="1">
                            <a:latin typeface="Cambria Math" panose="02040503050406030204" pitchFamily="18" charset="0"/>
                          </a:rPr>
                          <m:t>𝑉</m:t>
                        </m:r>
                        <m:r>
                          <a:rPr lang="en-US" altLang="zh-CN" sz="1400" i="1">
                            <a:latin typeface="Cambria Math" panose="02040503050406030204" pitchFamily="18" charset="0"/>
                          </a:rPr>
                          <m:t>×</m:t>
                        </m:r>
                        <m:r>
                          <a:rPr lang="zh-CN" altLang="en-US" sz="1400" i="1">
                            <a:latin typeface="Cambria Math" panose="02040503050406030204" pitchFamily="18" charset="0"/>
                          </a:rPr>
                          <m:t>𝑁</m:t>
                        </m:r>
                      </m:sup>
                    </m:sSup>
                  </m:oMath>
                </a14:m>
                <a:endParaRPr lang="en-US" altLang="zh-CN" sz="1400" dirty="0" smtClean="0">
                  <a:latin typeface="Arial" panose="020B0604020202020204" pitchFamily="34" charset="0"/>
                </a:endParaRPr>
              </a:p>
              <a:p>
                <a:pPr marL="342900" indent="-342900" fontAlgn="ctr">
                  <a:buFont typeface="Wingdings" panose="05000000000000000000" pitchFamily="2" charset="2"/>
                  <a:buChar char="ü"/>
                </a:pPr>
                <a:endParaRPr lang="en-US" altLang="zh-CN" sz="1400" dirty="0">
                  <a:latin typeface="Arial" panose="020B0604020202020204" pitchFamily="34" charset="0"/>
                </a:endParaRPr>
              </a:p>
              <a:p>
                <a:pPr marL="342900" indent="-342900" fontAlgn="ctr">
                  <a:buFont typeface="Wingdings" panose="05000000000000000000" pitchFamily="2" charset="2"/>
                  <a:buChar char="ü"/>
                </a:pPr>
                <a:endParaRPr lang="en-US" altLang="zh-CN" sz="1400" dirty="0" smtClean="0">
                  <a:latin typeface="Arial" panose="020B0604020202020204" pitchFamily="34" charset="0"/>
                </a:endParaRPr>
              </a:p>
              <a:p>
                <a:pPr marL="342900" indent="-342900" fontAlgn="ctr">
                  <a:buFont typeface="Wingdings" panose="05000000000000000000" pitchFamily="2" charset="2"/>
                  <a:buChar char="ü"/>
                </a:pPr>
                <a:endParaRPr lang="en-US" altLang="zh-CN" sz="1400" dirty="0">
                  <a:latin typeface="Arial" panose="020B0604020202020204" pitchFamily="34" charset="0"/>
                </a:endParaRPr>
              </a:p>
              <a:p>
                <a:pPr marL="265113" indent="-265113" fontAlgn="ctr">
                  <a:buFont typeface="Wingdings" panose="05000000000000000000" pitchFamily="2" charset="2"/>
                  <a:buChar char="ü"/>
                </a:pPr>
                <a:r>
                  <a:rPr lang="en-US" altLang="zh-CN" sz="1400" dirty="0" smtClean="0">
                    <a:latin typeface="Arial" panose="020B0604020202020204" pitchFamily="34" charset="0"/>
                  </a:rPr>
                  <a:t>Posterior </a:t>
                </a:r>
                <a:r>
                  <a:rPr lang="en-US" altLang="zh-CN" sz="1400" dirty="0">
                    <a:latin typeface="Arial" panose="020B0604020202020204" pitchFamily="34" charset="0"/>
                  </a:rPr>
                  <a:t>probability </a:t>
                </a:r>
                <a:r>
                  <a:rPr lang="en-US" altLang="zh-CN" sz="1400" dirty="0" smtClean="0">
                    <a:latin typeface="Arial" panose="020B0604020202020204" pitchFamily="34" charset="0"/>
                  </a:rPr>
                  <a:t>of </a:t>
                </a:r>
                <a:r>
                  <a:rPr lang="en-US" altLang="zh-CN" sz="1400" dirty="0">
                    <a:latin typeface="Arial" panose="020B0604020202020204" pitchFamily="34" charset="0"/>
                  </a:rPr>
                  <a:t>the prediction </a:t>
                </a:r>
                <a:r>
                  <a:rPr lang="en-US" altLang="zh-CN" sz="1400" dirty="0" smtClean="0">
                    <a:latin typeface="Arial" panose="020B0604020202020204" pitchFamily="34" charset="0"/>
                  </a:rPr>
                  <a:t>word</a:t>
                </a:r>
                <a:r>
                  <a:rPr lang="en-US" altLang="zh-CN" sz="1400" dirty="0">
                    <a:latin typeface="Arial" panose="020B0604020202020204" pitchFamily="34" charset="0"/>
                  </a:rPr>
                  <a:t>:</a:t>
                </a:r>
                <a:endParaRPr lang="en-US" altLang="zh-CN" sz="1400" dirty="0" smtClean="0">
                  <a:latin typeface="Arial" panose="020B0604020202020204" pitchFamily="34" charset="0"/>
                </a:endParaRPr>
              </a:p>
              <a:p>
                <a:pPr lvl="1" fontAlgn="ct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 </m:t>
                      </m:r>
                      <m:r>
                        <a:rPr lang="zh-CN" altLang="en-US" sz="1400" i="1">
                          <a:latin typeface="Cambria Math" panose="02040503050406030204" pitchFamily="18" charset="0"/>
                        </a:rPr>
                        <m:t>𝑝</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m:rPr>
                                  <m:sty m:val="p"/>
                                </m:rPr>
                                <a:rPr lang="en-US" altLang="zh-CN" sz="1400">
                                  <a:latin typeface="Cambria Math" panose="02040503050406030204" pitchFamily="18" charset="0"/>
                                </a:rPr>
                                <m:t>w</m:t>
                              </m:r>
                            </m:e>
                            <m:sub>
                              <m:r>
                                <a:rPr lang="zh-CN" altLang="en-US" sz="1400" i="1">
                                  <a:latin typeface="Cambria Math" panose="02040503050406030204" pitchFamily="18" charset="0"/>
                                </a:rPr>
                                <m:t>𝑗</m:t>
                              </m:r>
                            </m:sub>
                          </m:sSub>
                        </m:e>
                        <m:e>
                          <m:sSub>
                            <m:sSubPr>
                              <m:ctrlPr>
                                <a:rPr lang="en-US" altLang="zh-CN" sz="1400" i="1">
                                  <a:latin typeface="Cambria Math" panose="02040503050406030204" pitchFamily="18" charset="0"/>
                                </a:rPr>
                              </m:ctrlPr>
                            </m:sSubPr>
                            <m:e>
                              <m:r>
                                <m:rPr>
                                  <m:sty m:val="p"/>
                                </m:rPr>
                                <a:rPr lang="en-US" altLang="zh-CN" sz="1400">
                                  <a:latin typeface="Cambria Math" panose="02040503050406030204" pitchFamily="18" charset="0"/>
                                </a:rPr>
                                <m:t>w</m:t>
                              </m:r>
                            </m:e>
                            <m:sub>
                              <m:r>
                                <m:rPr>
                                  <m:sty m:val="p"/>
                                </m:rPr>
                                <a:rPr lang="en-US" altLang="zh-CN" sz="1400">
                                  <a:latin typeface="Cambria Math" panose="02040503050406030204" pitchFamily="18" charset="0"/>
                                </a:rPr>
                                <m:t>I</m:t>
                              </m:r>
                            </m:sub>
                          </m:sSub>
                        </m:e>
                      </m:d>
                      <m:r>
                        <a:rPr lang="en-US" altLang="zh-CN" sz="140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𝑦</m:t>
                          </m:r>
                        </m:e>
                        <m:sub>
                          <m:r>
                            <a:rPr lang="zh-CN" altLang="en-US" sz="1400" i="1">
                              <a:latin typeface="Cambria Math" panose="02040503050406030204" pitchFamily="18" charset="0"/>
                            </a:rPr>
                            <m:t>𝑗</m:t>
                          </m:r>
                        </m:sub>
                      </m:sSub>
                      <m:r>
                        <a:rPr lang="en-US" altLang="zh-CN" sz="1400">
                          <a:latin typeface="Cambria Math" panose="02040503050406030204" pitchFamily="18" charset="0"/>
                        </a:rPr>
                        <m:t>=</m:t>
                      </m:r>
                      <m:f>
                        <m:fPr>
                          <m:ctrlPr>
                            <a:rPr lang="en-US" altLang="zh-CN" sz="1400" i="1">
                              <a:latin typeface="Cambria Math" panose="02040503050406030204" pitchFamily="18" charset="0"/>
                            </a:rPr>
                          </m:ctrlPr>
                        </m:fPr>
                        <m:num>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exp</m:t>
                              </m:r>
                            </m:fName>
                            <m:e>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𝑢</m:t>
                                      </m:r>
                                    </m:e>
                                    <m:sub>
                                      <m:r>
                                        <a:rPr lang="zh-CN" altLang="en-US" sz="1400" i="1">
                                          <a:latin typeface="Cambria Math" panose="02040503050406030204" pitchFamily="18" charset="0"/>
                                        </a:rPr>
                                        <m:t>𝑗</m:t>
                                      </m:r>
                                    </m:sub>
                                  </m:sSub>
                                </m:e>
                              </m:d>
                            </m:e>
                          </m:func>
                        </m:num>
                        <m:den>
                          <m:nary>
                            <m:naryPr>
                              <m:chr m:val="∑"/>
                              <m:limLoc m:val="undOvr"/>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a:rPr lang="zh-CN" altLang="en-US" sz="1400" i="1">
                                      <a:latin typeface="Cambria Math" panose="02040503050406030204" pitchFamily="18" charset="0"/>
                                    </a:rPr>
                                    <m:t>𝑗</m:t>
                                  </m:r>
                                </m:e>
                                <m:sup>
                                  <m:r>
                                    <a:rPr lang="en-US" altLang="zh-CN" sz="1400" i="1">
                                      <a:latin typeface="Cambria Math" panose="02040503050406030204" pitchFamily="18" charset="0"/>
                                    </a:rPr>
                                    <m:t>′</m:t>
                                  </m:r>
                                </m:sup>
                              </m:sSup>
                              <m:r>
                                <a:rPr lang="en-US" altLang="zh-CN" sz="1400">
                                  <a:latin typeface="Cambria Math" panose="02040503050406030204" pitchFamily="18" charset="0"/>
                                </a:rPr>
                                <m:t>=1</m:t>
                              </m:r>
                            </m:sub>
                            <m:sup>
                              <m:r>
                                <a:rPr lang="zh-CN" altLang="en-US" sz="1400" i="1">
                                  <a:latin typeface="Cambria Math" panose="02040503050406030204" pitchFamily="18" charset="0"/>
                                </a:rPr>
                                <m:t>𝑉</m:t>
                              </m:r>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exp</m:t>
                                  </m:r>
                                </m:fName>
                                <m:e>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𝑢</m:t>
                                          </m:r>
                                        </m:e>
                                        <m:sub>
                                          <m:sSup>
                                            <m:sSupPr>
                                              <m:ctrlPr>
                                                <a:rPr lang="en-US" altLang="zh-CN" sz="1400" i="1">
                                                  <a:latin typeface="Cambria Math" panose="02040503050406030204" pitchFamily="18" charset="0"/>
                                                </a:rPr>
                                              </m:ctrlPr>
                                            </m:sSupPr>
                                            <m:e>
                                              <m:r>
                                                <a:rPr lang="zh-CN" altLang="en-US" sz="1400" i="1">
                                                  <a:latin typeface="Cambria Math" panose="02040503050406030204" pitchFamily="18" charset="0"/>
                                                </a:rPr>
                                                <m:t>𝑗</m:t>
                                              </m:r>
                                            </m:e>
                                            <m:sup>
                                              <m:r>
                                                <a:rPr lang="en-US" altLang="zh-CN" sz="1400" i="1">
                                                  <a:latin typeface="Cambria Math" panose="02040503050406030204" pitchFamily="18" charset="0"/>
                                                </a:rPr>
                                                <m:t>′</m:t>
                                              </m:r>
                                            </m:sup>
                                          </m:sSup>
                                        </m:sub>
                                      </m:sSub>
                                    </m:e>
                                  </m:d>
                                </m:e>
                              </m:func>
                            </m:e>
                          </m:nary>
                        </m:den>
                      </m:f>
                    </m:oMath>
                  </m:oMathPara>
                </a14:m>
                <a:endParaRPr lang="en-US" altLang="zh-CN" sz="1400" dirty="0">
                  <a:latin typeface="Arial" panose="020B0604020202020204" pitchFamily="34"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3780503" y="1143000"/>
                <a:ext cx="5211097" cy="3078920"/>
              </a:xfrm>
              <a:prstGeom prst="rect">
                <a:avLst/>
              </a:prstGeom>
              <a:blipFill rotWithShape="0">
                <a:blip r:embed="rId4"/>
                <a:stretch>
                  <a:fillRect l="-117" t="-396"/>
                </a:stretch>
              </a:blipFill>
            </p:spPr>
            <p:txBody>
              <a:bodyPr/>
              <a:lstStyle/>
              <a:p>
                <a:r>
                  <a:rPr lang="zh-CN" altLang="en-US">
                    <a:noFill/>
                  </a:rPr>
                  <a:t> </a:t>
                </a:r>
              </a:p>
            </p:txBody>
          </p:sp>
        </mc:Fallback>
      </mc:AlternateContent>
      <p:sp>
        <p:nvSpPr>
          <p:cNvPr id="4" name="文本框 3"/>
          <p:cNvSpPr txBox="1"/>
          <p:nvPr/>
        </p:nvSpPr>
        <p:spPr>
          <a:xfrm>
            <a:off x="1109505" y="2743200"/>
            <a:ext cx="838200" cy="307777"/>
          </a:xfrm>
          <a:prstGeom prst="rect">
            <a:avLst/>
          </a:prstGeom>
          <a:noFill/>
        </p:spPr>
        <p:txBody>
          <a:bodyPr wrap="square" rtlCol="0">
            <a:spAutoFit/>
          </a:bodyPr>
          <a:lstStyle/>
          <a:p>
            <a:r>
              <a:rPr lang="en-US" altLang="zh-CN" sz="1400" dirty="0" smtClean="0"/>
              <a:t>encoder</a:t>
            </a:r>
            <a:endParaRPr lang="zh-CN" altLang="en-US" sz="1400" dirty="0"/>
          </a:p>
        </p:txBody>
      </p:sp>
      <p:sp>
        <p:nvSpPr>
          <p:cNvPr id="19" name="文本框 18"/>
          <p:cNvSpPr txBox="1"/>
          <p:nvPr/>
        </p:nvSpPr>
        <p:spPr>
          <a:xfrm>
            <a:off x="2140894" y="2743199"/>
            <a:ext cx="962075" cy="307777"/>
          </a:xfrm>
          <a:prstGeom prst="rect">
            <a:avLst/>
          </a:prstGeom>
          <a:noFill/>
        </p:spPr>
        <p:txBody>
          <a:bodyPr wrap="square" rtlCol="0">
            <a:spAutoFit/>
          </a:bodyPr>
          <a:lstStyle/>
          <a:p>
            <a:r>
              <a:rPr lang="en-US" altLang="zh-CN" sz="1400" dirty="0" smtClean="0"/>
              <a:t>predictor</a:t>
            </a:r>
            <a:endParaRPr lang="zh-CN" altLang="en-US" sz="1400" dirty="0"/>
          </a:p>
        </p:txBody>
      </p:sp>
      <p:sp>
        <p:nvSpPr>
          <p:cNvPr id="20" name="文本框 19"/>
          <p:cNvSpPr txBox="1"/>
          <p:nvPr/>
        </p:nvSpPr>
        <p:spPr>
          <a:xfrm>
            <a:off x="407928" y="3600946"/>
            <a:ext cx="1158572" cy="523220"/>
          </a:xfrm>
          <a:prstGeom prst="rect">
            <a:avLst/>
          </a:prstGeom>
          <a:noFill/>
        </p:spPr>
        <p:txBody>
          <a:bodyPr wrap="square" rtlCol="0">
            <a:spAutoFit/>
          </a:bodyPr>
          <a:lstStyle/>
          <a:p>
            <a:pPr algn="ctr"/>
            <a:r>
              <a:rPr lang="en-US" altLang="zh-CN" sz="1400" dirty="0" smtClean="0"/>
              <a:t>Focus word</a:t>
            </a:r>
          </a:p>
          <a:p>
            <a:pPr algn="ctr"/>
            <a:r>
              <a:rPr lang="en-US" altLang="zh-CN" sz="1400" dirty="0" smtClean="0"/>
              <a:t>one-hot</a:t>
            </a:r>
            <a:endParaRPr lang="zh-CN" altLang="en-US" sz="1400" dirty="0"/>
          </a:p>
        </p:txBody>
      </p:sp>
      <p:sp>
        <p:nvSpPr>
          <p:cNvPr id="21" name="文本框 20"/>
          <p:cNvSpPr txBox="1"/>
          <p:nvPr/>
        </p:nvSpPr>
        <p:spPr>
          <a:xfrm>
            <a:off x="2529996" y="3578779"/>
            <a:ext cx="1319671" cy="523220"/>
          </a:xfrm>
          <a:prstGeom prst="rect">
            <a:avLst/>
          </a:prstGeom>
          <a:noFill/>
        </p:spPr>
        <p:txBody>
          <a:bodyPr wrap="square" rtlCol="0">
            <a:spAutoFit/>
          </a:bodyPr>
          <a:lstStyle/>
          <a:p>
            <a:pPr algn="ctr"/>
            <a:r>
              <a:rPr lang="en-US" altLang="zh-CN" sz="1400" dirty="0" smtClean="0"/>
              <a:t>Context word one-hot</a:t>
            </a:r>
            <a:endParaRPr lang="zh-CN" altLang="en-US" sz="1400" dirty="0"/>
          </a:p>
        </p:txBody>
      </p:sp>
      <p:sp>
        <p:nvSpPr>
          <p:cNvPr id="22" name="文本框 21"/>
          <p:cNvSpPr txBox="1"/>
          <p:nvPr/>
        </p:nvSpPr>
        <p:spPr>
          <a:xfrm>
            <a:off x="1566500" y="3770023"/>
            <a:ext cx="1100500" cy="307777"/>
          </a:xfrm>
          <a:prstGeom prst="rect">
            <a:avLst/>
          </a:prstGeom>
          <a:noFill/>
        </p:spPr>
        <p:txBody>
          <a:bodyPr wrap="square" rtlCol="0">
            <a:spAutoFit/>
          </a:bodyPr>
          <a:lstStyle/>
          <a:p>
            <a:r>
              <a:rPr lang="en-US" altLang="zh-CN" sz="1400" dirty="0" smtClean="0"/>
              <a:t>Embedding</a:t>
            </a:r>
            <a:endParaRPr lang="zh-CN" altLang="en-US" sz="1400" dirty="0"/>
          </a:p>
        </p:txBody>
      </p:sp>
      <p:sp>
        <p:nvSpPr>
          <p:cNvPr id="23" name="文本框 22"/>
          <p:cNvSpPr txBox="1"/>
          <p:nvPr/>
        </p:nvSpPr>
        <p:spPr>
          <a:xfrm>
            <a:off x="2052692" y="4509654"/>
            <a:ext cx="3581400" cy="369332"/>
          </a:xfrm>
          <a:prstGeom prst="rect">
            <a:avLst/>
          </a:prstGeom>
          <a:noFill/>
        </p:spPr>
        <p:txBody>
          <a:bodyPr wrap="square" rtlCol="0">
            <a:spAutoFit/>
          </a:bodyPr>
          <a:lstStyle/>
          <a:p>
            <a:r>
              <a:rPr lang="en-US" altLang="zh-CN" u="sng" dirty="0" smtClean="0">
                <a:solidFill>
                  <a:srgbClr val="619428"/>
                </a:solidFill>
              </a:rPr>
              <a:t>Cats</a:t>
            </a:r>
            <a:r>
              <a:rPr lang="en-US" altLang="zh-CN" dirty="0" smtClean="0">
                <a:solidFill>
                  <a:schemeClr val="accent2">
                    <a:lumMod val="50000"/>
                  </a:schemeClr>
                </a:solidFill>
              </a:rPr>
              <a:t> and dogs are popular pets</a:t>
            </a:r>
            <a:endParaRPr lang="zh-CN" altLang="en-US" dirty="0">
              <a:solidFill>
                <a:schemeClr val="accent2">
                  <a:lumMod val="50000"/>
                </a:schemeClr>
              </a:solidFill>
            </a:endParaRPr>
          </a:p>
        </p:txBody>
      </p:sp>
      <p:sp>
        <p:nvSpPr>
          <p:cNvPr id="24" name="文本框 23"/>
          <p:cNvSpPr txBox="1"/>
          <p:nvPr/>
        </p:nvSpPr>
        <p:spPr>
          <a:xfrm>
            <a:off x="2058967" y="5039482"/>
            <a:ext cx="3581400" cy="369332"/>
          </a:xfrm>
          <a:prstGeom prst="rect">
            <a:avLst/>
          </a:prstGeom>
          <a:noFill/>
        </p:spPr>
        <p:txBody>
          <a:bodyPr wrap="square" rtlCol="0">
            <a:spAutoFit/>
          </a:bodyPr>
          <a:lstStyle/>
          <a:p>
            <a:r>
              <a:rPr lang="en-US" altLang="zh-CN" dirty="0" smtClean="0">
                <a:solidFill>
                  <a:schemeClr val="accent2">
                    <a:lumMod val="50000"/>
                  </a:schemeClr>
                </a:solidFill>
              </a:rPr>
              <a:t>Cats </a:t>
            </a:r>
            <a:r>
              <a:rPr lang="en-US" altLang="zh-CN" u="sng" dirty="0" smtClean="0">
                <a:solidFill>
                  <a:srgbClr val="619428"/>
                </a:solidFill>
              </a:rPr>
              <a:t>and</a:t>
            </a:r>
            <a:r>
              <a:rPr lang="en-US" altLang="zh-CN" dirty="0" smtClean="0">
                <a:solidFill>
                  <a:srgbClr val="619428"/>
                </a:solidFill>
              </a:rPr>
              <a:t> </a:t>
            </a:r>
            <a:r>
              <a:rPr lang="en-US" altLang="zh-CN" dirty="0">
                <a:solidFill>
                  <a:schemeClr val="accent2">
                    <a:lumMod val="50000"/>
                  </a:schemeClr>
                </a:solidFill>
              </a:rPr>
              <a:t>dogs</a:t>
            </a:r>
            <a:r>
              <a:rPr lang="en-US" altLang="zh-CN" dirty="0" smtClean="0">
                <a:solidFill>
                  <a:schemeClr val="accent2">
                    <a:lumMod val="50000"/>
                  </a:schemeClr>
                </a:solidFill>
              </a:rPr>
              <a:t> are popular pets</a:t>
            </a:r>
            <a:endParaRPr lang="zh-CN" altLang="en-US" dirty="0">
              <a:solidFill>
                <a:schemeClr val="accent2">
                  <a:lumMod val="50000"/>
                </a:schemeClr>
              </a:solidFill>
            </a:endParaRPr>
          </a:p>
        </p:txBody>
      </p:sp>
      <p:sp>
        <p:nvSpPr>
          <p:cNvPr id="25" name="文本框 24"/>
          <p:cNvSpPr txBox="1"/>
          <p:nvPr/>
        </p:nvSpPr>
        <p:spPr>
          <a:xfrm>
            <a:off x="2052692" y="5557198"/>
            <a:ext cx="3581400" cy="369332"/>
          </a:xfrm>
          <a:prstGeom prst="rect">
            <a:avLst/>
          </a:prstGeom>
          <a:noFill/>
        </p:spPr>
        <p:txBody>
          <a:bodyPr wrap="square" rtlCol="0">
            <a:spAutoFit/>
          </a:bodyPr>
          <a:lstStyle/>
          <a:p>
            <a:r>
              <a:rPr lang="en-US" altLang="zh-CN" dirty="0" smtClean="0">
                <a:solidFill>
                  <a:schemeClr val="accent2">
                    <a:lumMod val="50000"/>
                  </a:schemeClr>
                </a:solidFill>
              </a:rPr>
              <a:t>Cats and </a:t>
            </a:r>
            <a:r>
              <a:rPr lang="en-US" altLang="zh-CN" u="sng" dirty="0">
                <a:solidFill>
                  <a:srgbClr val="619428"/>
                </a:solidFill>
              </a:rPr>
              <a:t>dogs</a:t>
            </a:r>
            <a:r>
              <a:rPr lang="en-US" altLang="zh-CN" dirty="0" smtClean="0">
                <a:solidFill>
                  <a:srgbClr val="619428"/>
                </a:solidFill>
              </a:rPr>
              <a:t> </a:t>
            </a:r>
            <a:r>
              <a:rPr lang="en-US" altLang="zh-CN" dirty="0" smtClean="0">
                <a:solidFill>
                  <a:schemeClr val="accent2">
                    <a:lumMod val="50000"/>
                  </a:schemeClr>
                </a:solidFill>
              </a:rPr>
              <a:t>are popular pets</a:t>
            </a:r>
            <a:endParaRPr lang="zh-CN" altLang="en-US" dirty="0">
              <a:solidFill>
                <a:schemeClr val="accent2">
                  <a:lumMod val="50000"/>
                </a:schemeClr>
              </a:solidFill>
            </a:endParaRPr>
          </a:p>
        </p:txBody>
      </p:sp>
      <p:sp>
        <p:nvSpPr>
          <p:cNvPr id="5" name="文本框 4"/>
          <p:cNvSpPr txBox="1"/>
          <p:nvPr/>
        </p:nvSpPr>
        <p:spPr>
          <a:xfrm>
            <a:off x="5253092" y="4948934"/>
            <a:ext cx="1447800" cy="646331"/>
          </a:xfrm>
          <a:prstGeom prst="rect">
            <a:avLst/>
          </a:prstGeom>
          <a:noFill/>
        </p:spPr>
        <p:txBody>
          <a:bodyPr wrap="square" rtlCol="0">
            <a:spAutoFit/>
          </a:bodyPr>
          <a:lstStyle/>
          <a:p>
            <a:r>
              <a:rPr lang="en-US" altLang="zh-CN" u="sng" dirty="0" smtClean="0">
                <a:solidFill>
                  <a:srgbClr val="619428"/>
                </a:solidFill>
              </a:rPr>
              <a:t>Focus word</a:t>
            </a:r>
          </a:p>
          <a:p>
            <a:r>
              <a:rPr lang="en-US" altLang="zh-CN" dirty="0" smtClean="0">
                <a:solidFill>
                  <a:schemeClr val="accent2">
                    <a:lumMod val="50000"/>
                  </a:schemeClr>
                </a:solidFill>
              </a:rPr>
              <a:t>Context word</a:t>
            </a:r>
            <a:endParaRPr lang="zh-CN" altLang="en-US" dirty="0">
              <a:solidFill>
                <a:schemeClr val="accent2">
                  <a:lumMod val="50000"/>
                </a:schemeClr>
              </a:solidFill>
            </a:endParaRPr>
          </a:p>
        </p:txBody>
      </p:sp>
    </p:spTree>
    <p:extLst>
      <p:ext uri="{BB962C8B-B14F-4D97-AF65-F5344CB8AC3E}">
        <p14:creationId xmlns:p14="http://schemas.microsoft.com/office/powerpoint/2010/main" val="4052100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Embedding</a:t>
            </a:r>
            <a:endParaRPr lang="zh-CN" altLang="en-US" dirty="0"/>
          </a:p>
        </p:txBody>
      </p:sp>
      <p:pic>
        <p:nvPicPr>
          <p:cNvPr id="16" name="7AF8CED5-7A86-49A7-BD56-299336143E2A" descr="C:\Users\w00492573\AppData\Roaming\eSpace_Desktop\UserData\w00492573\imagefiles\7AF8CED5-7A86-49A7-BD56-299336143E2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3517" y="1173905"/>
            <a:ext cx="3042163" cy="3657600"/>
          </a:xfrm>
          <a:prstGeom prst="rect">
            <a:avLst/>
          </a:prstGeom>
          <a:noFill/>
          <a:ln>
            <a:noFill/>
          </a:ln>
        </p:spPr>
      </p:pic>
      <p:sp>
        <p:nvSpPr>
          <p:cNvPr id="6" name="文本框 5"/>
          <p:cNvSpPr txBox="1"/>
          <p:nvPr/>
        </p:nvSpPr>
        <p:spPr>
          <a:xfrm>
            <a:off x="5274917" y="4929930"/>
            <a:ext cx="3733800" cy="523220"/>
          </a:xfrm>
          <a:prstGeom prst="rect">
            <a:avLst/>
          </a:prstGeom>
          <a:noFill/>
        </p:spPr>
        <p:txBody>
          <a:bodyPr wrap="square" rtlCol="0">
            <a:spAutoFit/>
          </a:bodyPr>
          <a:lstStyle/>
          <a:p>
            <a:r>
              <a:rPr lang="en-US" altLang="zh-CN" sz="1400" b="1" dirty="0" smtClean="0"/>
              <a:t>Continuous Bag of words (CBOW), </a:t>
            </a:r>
            <a:r>
              <a:rPr lang="en-US" altLang="zh-CN" sz="1400" dirty="0" smtClean="0"/>
              <a:t>use context words to predicts the focus word</a:t>
            </a:r>
            <a:endParaRPr lang="zh-CN" altLang="en-US" sz="1400" dirty="0"/>
          </a:p>
        </p:txBody>
      </p:sp>
      <p:sp>
        <p:nvSpPr>
          <p:cNvPr id="8" name="文本框 7"/>
          <p:cNvSpPr txBox="1"/>
          <p:nvPr/>
        </p:nvSpPr>
        <p:spPr>
          <a:xfrm>
            <a:off x="4633214" y="3700868"/>
            <a:ext cx="1066800" cy="246221"/>
          </a:xfrm>
          <a:prstGeom prst="rect">
            <a:avLst/>
          </a:prstGeom>
          <a:noFill/>
        </p:spPr>
        <p:txBody>
          <a:bodyPr wrap="square" rtlCol="0">
            <a:spAutoFit/>
          </a:bodyPr>
          <a:lstStyle/>
          <a:p>
            <a:r>
              <a:rPr lang="en-US" altLang="zh-CN" sz="1000" dirty="0" smtClean="0"/>
              <a:t>Context words</a:t>
            </a:r>
            <a:endParaRPr lang="zh-CN" altLang="en-US" sz="1000" dirty="0"/>
          </a:p>
        </p:txBody>
      </p:sp>
      <p:sp>
        <p:nvSpPr>
          <p:cNvPr id="25" name="文本框 24"/>
          <p:cNvSpPr txBox="1"/>
          <p:nvPr/>
        </p:nvSpPr>
        <p:spPr>
          <a:xfrm>
            <a:off x="7765751" y="3700869"/>
            <a:ext cx="1295400" cy="246221"/>
          </a:xfrm>
          <a:prstGeom prst="rect">
            <a:avLst/>
          </a:prstGeom>
          <a:noFill/>
        </p:spPr>
        <p:txBody>
          <a:bodyPr wrap="square" rtlCol="0">
            <a:spAutoFit/>
          </a:bodyPr>
          <a:lstStyle/>
          <a:p>
            <a:r>
              <a:rPr lang="en-US" altLang="zh-CN" sz="1000" dirty="0" smtClean="0"/>
              <a:t>Focus word</a:t>
            </a:r>
            <a:endParaRPr lang="zh-CN" altLang="en-US" sz="1000" dirty="0"/>
          </a:p>
        </p:txBody>
      </p:sp>
      <p:grpSp>
        <p:nvGrpSpPr>
          <p:cNvPr id="9" name="组合 8"/>
          <p:cNvGrpSpPr/>
          <p:nvPr/>
        </p:nvGrpSpPr>
        <p:grpSpPr>
          <a:xfrm>
            <a:off x="783603" y="1362590"/>
            <a:ext cx="3749796" cy="4101745"/>
            <a:chOff x="4953000" y="1377351"/>
            <a:chExt cx="3749796" cy="4101745"/>
          </a:xfrm>
        </p:grpSpPr>
        <p:pic>
          <p:nvPicPr>
            <p:cNvPr id="23" name="72995A09-C779-46EC-838A-28D2AB3C4E54" descr="C:\Users\w00492573\AppData\Roaming\eSpace_Desktop\UserData\w00492573\imagefiles\72995A09-C779-46EC-838A-28D2AB3C4E54.png"/>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377351"/>
              <a:ext cx="2691064" cy="3289210"/>
            </a:xfrm>
            <a:prstGeom prst="rect">
              <a:avLst/>
            </a:prstGeom>
            <a:noFill/>
            <a:ln>
              <a:noFill/>
            </a:ln>
          </p:spPr>
        </p:pic>
        <p:sp>
          <p:nvSpPr>
            <p:cNvPr id="24" name="文本框 23"/>
            <p:cNvSpPr txBox="1"/>
            <p:nvPr/>
          </p:nvSpPr>
          <p:spPr>
            <a:xfrm>
              <a:off x="4953000" y="4955876"/>
              <a:ext cx="3733800" cy="523220"/>
            </a:xfrm>
            <a:prstGeom prst="rect">
              <a:avLst/>
            </a:prstGeom>
            <a:noFill/>
          </p:spPr>
          <p:txBody>
            <a:bodyPr wrap="square" rtlCol="0">
              <a:spAutoFit/>
            </a:bodyPr>
            <a:lstStyle/>
            <a:p>
              <a:r>
                <a:rPr lang="en-US" altLang="zh-CN" sz="1400" b="1" dirty="0" smtClean="0"/>
                <a:t>Skip-Gram, </a:t>
              </a:r>
              <a:r>
                <a:rPr lang="en-US" altLang="zh-CN" sz="1400" dirty="0" smtClean="0"/>
                <a:t>use focus word to predicts context words</a:t>
              </a:r>
              <a:endParaRPr lang="zh-CN" altLang="en-US" sz="1400" dirty="0"/>
            </a:p>
          </p:txBody>
        </p:sp>
        <p:sp>
          <p:nvSpPr>
            <p:cNvPr id="26" name="文本框 25"/>
            <p:cNvSpPr txBox="1"/>
            <p:nvPr/>
          </p:nvSpPr>
          <p:spPr>
            <a:xfrm>
              <a:off x="4953000" y="3733800"/>
              <a:ext cx="1295400" cy="246221"/>
            </a:xfrm>
            <a:prstGeom prst="rect">
              <a:avLst/>
            </a:prstGeom>
            <a:noFill/>
          </p:spPr>
          <p:txBody>
            <a:bodyPr wrap="square" rtlCol="0">
              <a:spAutoFit/>
            </a:bodyPr>
            <a:lstStyle/>
            <a:p>
              <a:r>
                <a:rPr lang="en-US" altLang="zh-CN" sz="1000" dirty="0" smtClean="0"/>
                <a:t>Focus word</a:t>
              </a:r>
              <a:endParaRPr lang="zh-CN" altLang="en-US" sz="1000" dirty="0"/>
            </a:p>
          </p:txBody>
        </p:sp>
        <p:sp>
          <p:nvSpPr>
            <p:cNvPr id="27" name="文本框 26"/>
            <p:cNvSpPr txBox="1"/>
            <p:nvPr/>
          </p:nvSpPr>
          <p:spPr>
            <a:xfrm>
              <a:off x="7635996" y="3724835"/>
              <a:ext cx="1066800" cy="246221"/>
            </a:xfrm>
            <a:prstGeom prst="rect">
              <a:avLst/>
            </a:prstGeom>
            <a:noFill/>
          </p:spPr>
          <p:txBody>
            <a:bodyPr wrap="square" rtlCol="0">
              <a:spAutoFit/>
            </a:bodyPr>
            <a:lstStyle/>
            <a:p>
              <a:r>
                <a:rPr lang="en-US" altLang="zh-CN" sz="1000" dirty="0" smtClean="0"/>
                <a:t>Context words</a:t>
              </a:r>
              <a:endParaRPr lang="zh-CN" altLang="en-US" sz="1000" dirty="0"/>
            </a:p>
          </p:txBody>
        </p:sp>
      </p:gr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Tree>
    <p:extLst>
      <p:ext uri="{BB962C8B-B14F-4D97-AF65-F5344CB8AC3E}">
        <p14:creationId xmlns:p14="http://schemas.microsoft.com/office/powerpoint/2010/main" val="2341444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743200"/>
            <a:ext cx="7610475" cy="27813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533400"/>
            <a:ext cx="3881250" cy="3255684"/>
          </a:xfrm>
          <a:prstGeom prst="rect">
            <a:avLst/>
          </a:prstGeom>
        </p:spPr>
      </p:pic>
      <p:sp>
        <p:nvSpPr>
          <p:cNvPr id="2" name="标题 1"/>
          <p:cNvSpPr>
            <a:spLocks noGrp="1"/>
          </p:cNvSpPr>
          <p:nvPr>
            <p:ph type="title"/>
          </p:nvPr>
        </p:nvSpPr>
        <p:spPr>
          <a:xfrm>
            <a:off x="635000" y="136247"/>
            <a:ext cx="7632700" cy="871537"/>
          </a:xfrm>
        </p:spPr>
        <p:txBody>
          <a:bodyPr/>
          <a:lstStyle/>
          <a:p>
            <a:r>
              <a:rPr lang="en-US" altLang="zh-CN" dirty="0" smtClean="0"/>
              <a:t>Seq2Seq</a:t>
            </a:r>
            <a:endParaRPr lang="zh-CN" altLang="en-US" dirty="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cxnSp>
        <p:nvCxnSpPr>
          <p:cNvPr id="8" name="直接连接符 7"/>
          <p:cNvCxnSpPr/>
          <p:nvPr/>
        </p:nvCxnSpPr>
        <p:spPr bwMode="auto">
          <a:xfrm>
            <a:off x="1066800" y="2286000"/>
            <a:ext cx="1066800" cy="17526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bwMode="auto">
          <a:xfrm flipV="1">
            <a:off x="2397825" y="2286000"/>
            <a:ext cx="1259775" cy="17526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533400" y="5341203"/>
            <a:ext cx="8077200" cy="830997"/>
          </a:xfrm>
          <a:prstGeom prst="rect">
            <a:avLst/>
          </a:prstGeom>
          <a:noFill/>
        </p:spPr>
        <p:txBody>
          <a:bodyPr wrap="square" rtlCol="0">
            <a:spAutoFit/>
          </a:bodyPr>
          <a:lstStyle/>
          <a:p>
            <a:r>
              <a:rPr lang="en-US" altLang="zh-CN" sz="1200" dirty="0" smtClean="0"/>
              <a:t>Image source:</a:t>
            </a:r>
          </a:p>
          <a:p>
            <a:r>
              <a:rPr lang="en-US" altLang="zh-CN" sz="1200" dirty="0">
                <a:hlinkClick r:id="rId6"/>
              </a:rPr>
              <a:t>https://</a:t>
            </a:r>
            <a:r>
              <a:rPr lang="en-US" altLang="zh-CN" sz="1200" dirty="0" smtClean="0">
                <a:hlinkClick r:id="rId6"/>
              </a:rPr>
              <a:t>www.researchgate.net/figure/The-structure-of-the-Long-Short-Term-Memory-LSTM-neural-network-Reproduced-from-Yan_fig8_334268507</a:t>
            </a:r>
            <a:endParaRPr lang="en-US" altLang="zh-CN" sz="1200" dirty="0" smtClean="0"/>
          </a:p>
          <a:p>
            <a:r>
              <a:rPr lang="en-US" altLang="zh-CN" sz="1200" dirty="0">
                <a:hlinkClick r:id="rId7"/>
              </a:rPr>
              <a:t>https://www.guru99.com/seq2seq-model.html</a:t>
            </a:r>
            <a:endParaRPr lang="zh-CN" altLang="en-US" sz="1200" dirty="0"/>
          </a:p>
        </p:txBody>
      </p:sp>
      <p:sp>
        <p:nvSpPr>
          <p:cNvPr id="15" name="文本框 14"/>
          <p:cNvSpPr txBox="1"/>
          <p:nvPr/>
        </p:nvSpPr>
        <p:spPr>
          <a:xfrm>
            <a:off x="5829300" y="2310387"/>
            <a:ext cx="2438400" cy="369332"/>
          </a:xfrm>
          <a:prstGeom prst="rect">
            <a:avLst/>
          </a:prstGeom>
          <a:noFill/>
        </p:spPr>
        <p:txBody>
          <a:bodyPr wrap="square" rtlCol="0">
            <a:spAutoFit/>
          </a:bodyPr>
          <a:lstStyle/>
          <a:p>
            <a:r>
              <a:rPr lang="en-US" altLang="zh-CN" dirty="0" smtClean="0"/>
              <a:t>(Indonesian</a:t>
            </a:r>
            <a:r>
              <a:rPr lang="en-US" altLang="zh-CN" dirty="0"/>
              <a:t>)</a:t>
            </a:r>
            <a:endParaRPr lang="zh-CN" altLang="en-US" dirty="0"/>
          </a:p>
        </p:txBody>
      </p:sp>
      <p:sp>
        <p:nvSpPr>
          <p:cNvPr id="17" name="矩形 16"/>
          <p:cNvSpPr/>
          <p:nvPr/>
        </p:nvSpPr>
        <p:spPr bwMode="auto">
          <a:xfrm>
            <a:off x="5333999" y="4572000"/>
            <a:ext cx="3495675" cy="369650"/>
          </a:xfrm>
          <a:prstGeom prst="rect">
            <a:avLst/>
          </a:prstGeom>
          <a:noFill/>
          <a:ln>
            <a:solidFill>
              <a:schemeClr val="tx1"/>
            </a:solidFill>
            <a:prstDash val="lg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8" name="文本框 17"/>
          <p:cNvSpPr txBox="1"/>
          <p:nvPr/>
        </p:nvSpPr>
        <p:spPr>
          <a:xfrm>
            <a:off x="7996853" y="4541111"/>
            <a:ext cx="838200" cy="369332"/>
          </a:xfrm>
          <a:prstGeom prst="rect">
            <a:avLst/>
          </a:prstGeom>
          <a:noFill/>
        </p:spPr>
        <p:txBody>
          <a:bodyPr wrap="square" rtlCol="0">
            <a:spAutoFit/>
          </a:bodyPr>
          <a:lstStyle/>
          <a:p>
            <a:r>
              <a:rPr lang="en-US" altLang="zh-CN" dirty="0" smtClean="0"/>
              <a:t>Embed</a:t>
            </a:r>
            <a:endParaRPr lang="zh-CN" altLang="en-US" dirty="0"/>
          </a:p>
        </p:txBody>
      </p:sp>
      <p:sp>
        <p:nvSpPr>
          <p:cNvPr id="19" name="文本框 18"/>
          <p:cNvSpPr txBox="1"/>
          <p:nvPr/>
        </p:nvSpPr>
        <p:spPr>
          <a:xfrm>
            <a:off x="4360881" y="5186057"/>
            <a:ext cx="1447800" cy="369332"/>
          </a:xfrm>
          <a:prstGeom prst="rect">
            <a:avLst/>
          </a:prstGeom>
          <a:noFill/>
        </p:spPr>
        <p:txBody>
          <a:bodyPr wrap="square" rtlCol="0">
            <a:spAutoFit/>
          </a:bodyPr>
          <a:lstStyle/>
          <a:p>
            <a:r>
              <a:rPr lang="en-US" altLang="zh-CN" dirty="0" smtClean="0"/>
              <a:t>(stop symbol)</a:t>
            </a:r>
            <a:endParaRPr lang="zh-CN" altLang="en-US" dirty="0"/>
          </a:p>
        </p:txBody>
      </p:sp>
      <p:sp>
        <p:nvSpPr>
          <p:cNvPr id="22" name="文本框 21"/>
          <p:cNvSpPr txBox="1"/>
          <p:nvPr/>
        </p:nvSpPr>
        <p:spPr>
          <a:xfrm>
            <a:off x="7730266" y="2760680"/>
            <a:ext cx="1447800" cy="369332"/>
          </a:xfrm>
          <a:prstGeom prst="rect">
            <a:avLst/>
          </a:prstGeom>
          <a:noFill/>
        </p:spPr>
        <p:txBody>
          <a:bodyPr wrap="square" rtlCol="0">
            <a:spAutoFit/>
          </a:bodyPr>
          <a:lstStyle/>
          <a:p>
            <a:r>
              <a:rPr lang="en-US" altLang="zh-CN" dirty="0" smtClean="0"/>
              <a:t>(stop symbol)</a:t>
            </a:r>
            <a:endParaRPr lang="zh-CN" altLang="en-US" dirty="0"/>
          </a:p>
        </p:txBody>
      </p:sp>
      <p:sp>
        <p:nvSpPr>
          <p:cNvPr id="3" name="文本框 2"/>
          <p:cNvSpPr txBox="1"/>
          <p:nvPr/>
        </p:nvSpPr>
        <p:spPr>
          <a:xfrm>
            <a:off x="4360881" y="838200"/>
            <a:ext cx="2192319" cy="646331"/>
          </a:xfrm>
          <a:prstGeom prst="rect">
            <a:avLst/>
          </a:prstGeom>
          <a:noFill/>
        </p:spPr>
        <p:txBody>
          <a:bodyPr wrap="square" rtlCol="0">
            <a:spAutoFit/>
          </a:bodyPr>
          <a:lstStyle/>
          <a:p>
            <a:r>
              <a:rPr lang="en-US" altLang="zh-CN" dirty="0" smtClean="0"/>
              <a:t>Long Short-Term Memory (LSTM)</a:t>
            </a:r>
            <a:endParaRPr lang="zh-CN" altLang="en-US" dirty="0"/>
          </a:p>
        </p:txBody>
      </p:sp>
    </p:spTree>
    <p:extLst>
      <p:ext uri="{BB962C8B-B14F-4D97-AF65-F5344CB8AC3E}">
        <p14:creationId xmlns:p14="http://schemas.microsoft.com/office/powerpoint/2010/main" val="370683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2"/>
          </p:nvPr>
        </p:nvSpPr>
        <p:spPr>
          <a:xfrm>
            <a:off x="533400" y="1371600"/>
            <a:ext cx="8047024" cy="3801630"/>
          </a:xfrm>
        </p:spPr>
        <p:txBody>
          <a:bodyPr/>
          <a:lstStyle/>
          <a:p>
            <a:pPr marL="8331" indent="0">
              <a:buNone/>
            </a:pPr>
            <a:endParaRPr lang="en-US" altLang="zh-CN" sz="1600" dirty="0"/>
          </a:p>
          <a:p>
            <a:pPr marL="8331" indent="0">
              <a:buNone/>
            </a:pPr>
            <a:r>
              <a:rPr lang="en-US" altLang="zh-CN" sz="2200" dirty="0" smtClean="0"/>
              <a:t>Tutorials</a:t>
            </a:r>
          </a:p>
          <a:p>
            <a:endParaRPr lang="en-US" altLang="zh-CN" sz="1600" dirty="0" smtClean="0"/>
          </a:p>
          <a:p>
            <a:r>
              <a:rPr lang="en-US" altLang="zh-CN" sz="1600" dirty="0" smtClean="0"/>
              <a:t>Realizing </a:t>
            </a:r>
            <a:r>
              <a:rPr lang="en-US" altLang="zh-CN" sz="1600" dirty="0"/>
              <a:t>Sentiment Classification With </a:t>
            </a:r>
            <a:r>
              <a:rPr lang="en-US" altLang="zh-CN" sz="1600" dirty="0" err="1" smtClean="0"/>
              <a:t>SentimentNet</a:t>
            </a:r>
            <a:r>
              <a:rPr lang="en-US" altLang="zh-CN" sz="1600" dirty="0" smtClean="0"/>
              <a:t>.</a:t>
            </a:r>
          </a:p>
          <a:p>
            <a:r>
              <a:rPr lang="en-US" altLang="zh-CN" dirty="0">
                <a:hlinkClick r:id="rId2"/>
              </a:rPr>
              <a:t>https://</a:t>
            </a:r>
            <a:r>
              <a:rPr lang="en-US" altLang="zh-CN" dirty="0" smtClean="0">
                <a:hlinkClick r:id="rId2"/>
              </a:rPr>
              <a:t>www.mindspore.cn/tutorial/training/en/master/advanced_use/nlp_sentimentnet.html</a:t>
            </a:r>
            <a:endParaRPr lang="en-US" altLang="zh-CN" dirty="0" smtClean="0"/>
          </a:p>
          <a:p>
            <a:endParaRPr lang="en-US" altLang="zh-CN" dirty="0"/>
          </a:p>
          <a:p>
            <a:r>
              <a:rPr lang="en-US" altLang="zh-CN" sz="1600" dirty="0" smtClean="0"/>
              <a:t>Chinese poem writer </a:t>
            </a:r>
            <a:r>
              <a:rPr lang="en-US" altLang="zh-CN" sz="1600" dirty="0"/>
              <a:t>based on </a:t>
            </a:r>
            <a:r>
              <a:rPr lang="en-US" altLang="zh-CN" sz="1600" dirty="0" smtClean="0"/>
              <a:t>BERT network.</a:t>
            </a:r>
          </a:p>
          <a:p>
            <a:r>
              <a:rPr lang="en-US" altLang="zh-CN" dirty="0">
                <a:hlinkClick r:id="rId3"/>
              </a:rPr>
              <a:t>https://</a:t>
            </a:r>
            <a:r>
              <a:rPr lang="en-US" altLang="zh-CN" dirty="0" smtClean="0">
                <a:hlinkClick r:id="rId3"/>
              </a:rPr>
              <a:t>www.mindspore.cn/tutorial/training/zh-CN/master/advanced_use/nlp_bert_poetry.html</a:t>
            </a:r>
            <a:endParaRPr lang="en-US" altLang="zh-CN" dirty="0" smtClean="0"/>
          </a:p>
          <a:p>
            <a:pPr marL="8331" indent="0">
              <a:buNone/>
            </a:pPr>
            <a:r>
              <a:rPr lang="en-US" altLang="zh-CN" dirty="0" smtClean="0"/>
              <a:t>(Chinese version only, but I will explain in English)</a:t>
            </a:r>
            <a:endParaRPr lang="en-US" altLang="zh-CN" dirty="0"/>
          </a:p>
          <a:p>
            <a:endParaRPr lang="zh-CN" altLang="en-US" dirty="0"/>
          </a:p>
        </p:txBody>
      </p:sp>
      <p:sp>
        <p:nvSpPr>
          <p:cNvPr id="4" name="Rectangle 2"/>
          <p:cNvSpPr txBox="1">
            <a:spLocks noChangeArrowheads="1"/>
          </p:cNvSpPr>
          <p:nvPr/>
        </p:nvSpPr>
        <p:spPr>
          <a:xfrm>
            <a:off x="402517" y="171059"/>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What MindSpore can do for NLP?</a:t>
            </a:r>
            <a:endParaRPr lang="zh-CN" altLang="en-US" kern="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Tree>
    <p:extLst>
      <p:ext uri="{BB962C8B-B14F-4D97-AF65-F5344CB8AC3E}">
        <p14:creationId xmlns:p14="http://schemas.microsoft.com/office/powerpoint/2010/main" val="238034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2517" y="171059"/>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BERT Chinese Poem Writer</a:t>
            </a:r>
            <a:endParaRPr lang="zh-CN" altLang="en-US" kern="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grpSp>
        <p:nvGrpSpPr>
          <p:cNvPr id="13" name="组合 12"/>
          <p:cNvGrpSpPr/>
          <p:nvPr/>
        </p:nvGrpSpPr>
        <p:grpSpPr>
          <a:xfrm>
            <a:off x="1311573" y="1371600"/>
            <a:ext cx="6721851" cy="4165002"/>
            <a:chOff x="804020" y="1445111"/>
            <a:chExt cx="6721851" cy="4165002"/>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0" y="1445111"/>
              <a:ext cx="6721851" cy="4165002"/>
            </a:xfrm>
            <a:prstGeom prst="rect">
              <a:avLst/>
            </a:prstGeom>
          </p:spPr>
        </p:pic>
        <p:sp>
          <p:nvSpPr>
            <p:cNvPr id="9" name="文本框 8"/>
            <p:cNvSpPr txBox="1"/>
            <p:nvPr/>
          </p:nvSpPr>
          <p:spPr>
            <a:xfrm>
              <a:off x="1905000" y="2090585"/>
              <a:ext cx="1981200" cy="276999"/>
            </a:xfrm>
            <a:prstGeom prst="rect">
              <a:avLst/>
            </a:prstGeom>
            <a:noFill/>
          </p:spPr>
          <p:txBody>
            <a:bodyPr wrap="square" rtlCol="0">
              <a:spAutoFit/>
            </a:bodyPr>
            <a:lstStyle/>
            <a:p>
              <a:r>
                <a:rPr lang="en-US" altLang="zh-CN" sz="1200" dirty="0" smtClean="0">
                  <a:solidFill>
                    <a:schemeClr val="accent2">
                      <a:lumMod val="50000"/>
                    </a:schemeClr>
                  </a:solidFill>
                </a:rPr>
                <a:t>Text DB</a:t>
              </a:r>
              <a:endParaRPr lang="zh-CN" altLang="en-US" sz="1200" dirty="0">
                <a:solidFill>
                  <a:schemeClr val="accent2">
                    <a:lumMod val="50000"/>
                  </a:schemeClr>
                </a:solidFill>
              </a:endParaRPr>
            </a:p>
          </p:txBody>
        </p:sp>
        <p:sp>
          <p:nvSpPr>
            <p:cNvPr id="10" name="文本框 9"/>
            <p:cNvSpPr txBox="1"/>
            <p:nvPr/>
          </p:nvSpPr>
          <p:spPr>
            <a:xfrm>
              <a:off x="4132671" y="3283789"/>
              <a:ext cx="1981200" cy="276999"/>
            </a:xfrm>
            <a:prstGeom prst="rect">
              <a:avLst/>
            </a:prstGeom>
            <a:noFill/>
          </p:spPr>
          <p:txBody>
            <a:bodyPr wrap="square" rtlCol="0">
              <a:spAutoFit/>
            </a:bodyPr>
            <a:lstStyle/>
            <a:p>
              <a:r>
                <a:rPr lang="en-US" altLang="zh-CN" sz="1200" dirty="0" smtClean="0">
                  <a:solidFill>
                    <a:schemeClr val="accent2">
                      <a:lumMod val="50000"/>
                    </a:schemeClr>
                  </a:solidFill>
                </a:rPr>
                <a:t>Poem DB</a:t>
              </a:r>
              <a:endParaRPr lang="zh-CN" altLang="en-US" sz="1200" dirty="0">
                <a:solidFill>
                  <a:schemeClr val="accent2">
                    <a:lumMod val="50000"/>
                  </a:schemeClr>
                </a:solidFill>
              </a:endParaRPr>
            </a:p>
          </p:txBody>
        </p:sp>
        <p:sp>
          <p:nvSpPr>
            <p:cNvPr id="11" name="文本框 10"/>
            <p:cNvSpPr txBox="1"/>
            <p:nvPr/>
          </p:nvSpPr>
          <p:spPr>
            <a:xfrm>
              <a:off x="5658973" y="2775474"/>
              <a:ext cx="1295400" cy="307777"/>
            </a:xfrm>
            <a:prstGeom prst="rect">
              <a:avLst/>
            </a:prstGeom>
            <a:noFill/>
          </p:spPr>
          <p:txBody>
            <a:bodyPr wrap="square" rtlCol="0">
              <a:spAutoFit/>
            </a:bodyPr>
            <a:lstStyle/>
            <a:p>
              <a:r>
                <a:rPr lang="en-US" altLang="zh-CN" sz="1400" dirty="0" smtClean="0">
                  <a:solidFill>
                    <a:schemeClr val="bg1"/>
                  </a:solidFill>
                </a:rPr>
                <a:t>Fine Tuning</a:t>
              </a:r>
              <a:endParaRPr lang="zh-CN" altLang="en-US" sz="1400" dirty="0">
                <a:solidFill>
                  <a:schemeClr val="bg1"/>
                </a:solidFill>
              </a:endParaRPr>
            </a:p>
          </p:txBody>
        </p:sp>
        <p:sp>
          <p:nvSpPr>
            <p:cNvPr id="12" name="文本框 11"/>
            <p:cNvSpPr txBox="1"/>
            <p:nvPr/>
          </p:nvSpPr>
          <p:spPr>
            <a:xfrm>
              <a:off x="3276600" y="4616820"/>
              <a:ext cx="1447800" cy="307777"/>
            </a:xfrm>
            <a:prstGeom prst="rect">
              <a:avLst/>
            </a:prstGeom>
            <a:noFill/>
          </p:spPr>
          <p:txBody>
            <a:bodyPr wrap="square" rtlCol="0">
              <a:spAutoFit/>
            </a:bodyPr>
            <a:lstStyle/>
            <a:p>
              <a:r>
                <a:rPr lang="en-US" altLang="zh-CN" sz="1400" dirty="0" smtClean="0"/>
                <a:t>Data Processing</a:t>
              </a:r>
              <a:endParaRPr lang="zh-CN" altLang="en-US" sz="1400" dirty="0"/>
            </a:p>
          </p:txBody>
        </p:sp>
      </p:grpSp>
    </p:spTree>
    <p:extLst>
      <p:ext uri="{BB962C8B-B14F-4D97-AF65-F5344CB8AC3E}">
        <p14:creationId xmlns:p14="http://schemas.microsoft.com/office/powerpoint/2010/main" val="2357727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2517" y="171059"/>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BERT Pre-training</a:t>
            </a:r>
            <a:endParaRPr lang="zh-CN" altLang="en-US" kern="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38200"/>
            <a:ext cx="6049219" cy="5210902"/>
          </a:xfrm>
          <a:prstGeom prst="rect">
            <a:avLst/>
          </a:prstGeom>
        </p:spPr>
      </p:pic>
      <p:sp>
        <p:nvSpPr>
          <p:cNvPr id="3" name="文本框 2"/>
          <p:cNvSpPr txBox="1"/>
          <p:nvPr/>
        </p:nvSpPr>
        <p:spPr>
          <a:xfrm>
            <a:off x="6332668" y="2253187"/>
            <a:ext cx="2819400"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Massive unlabeled and unstructured text DB</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Join Training: Predicting masked word </a:t>
            </a:r>
            <a:r>
              <a:rPr lang="en-US" altLang="zh-CN" dirty="0"/>
              <a:t>+ judging sentence </a:t>
            </a:r>
            <a:r>
              <a:rPr lang="en-US" altLang="zh-CN" dirty="0" smtClean="0"/>
              <a:t>adjacency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Learn the basics of linguistic rules</a:t>
            </a:r>
            <a:endParaRPr lang="zh-CN" altLang="en-US" dirty="0"/>
          </a:p>
        </p:txBody>
      </p:sp>
    </p:spTree>
    <p:extLst>
      <p:ext uri="{BB962C8B-B14F-4D97-AF65-F5344CB8AC3E}">
        <p14:creationId xmlns:p14="http://schemas.microsoft.com/office/powerpoint/2010/main" val="1606144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2517" y="171059"/>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Model Fine Tuning</a:t>
            </a:r>
            <a:endParaRPr lang="zh-CN" altLang="en-US" kern="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3" name="文本框 2"/>
          <p:cNvSpPr txBox="1"/>
          <p:nvPr/>
        </p:nvSpPr>
        <p:spPr>
          <a:xfrm>
            <a:off x="5715000" y="2003347"/>
            <a:ext cx="32766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Poem DB with over 40000 poems</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Learn poetry skills</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542" y="723900"/>
            <a:ext cx="4248743" cy="5144218"/>
          </a:xfrm>
          <a:prstGeom prst="rect">
            <a:avLst/>
          </a:prstGeom>
        </p:spPr>
      </p:pic>
      <p:sp>
        <p:nvSpPr>
          <p:cNvPr id="7" name="文本框 6"/>
          <p:cNvSpPr txBox="1"/>
          <p:nvPr/>
        </p:nvSpPr>
        <p:spPr>
          <a:xfrm>
            <a:off x="1219200" y="5683452"/>
            <a:ext cx="1371600" cy="369332"/>
          </a:xfrm>
          <a:prstGeom prst="rect">
            <a:avLst/>
          </a:prstGeom>
          <a:noFill/>
        </p:spPr>
        <p:txBody>
          <a:bodyPr wrap="square" rtlCol="0">
            <a:spAutoFit/>
          </a:bodyPr>
          <a:lstStyle/>
          <a:p>
            <a:r>
              <a:rPr lang="en-US" altLang="zh-CN" dirty="0" smtClean="0"/>
              <a:t>Start symbol</a:t>
            </a:r>
            <a:endParaRPr lang="zh-CN" altLang="en-US" dirty="0"/>
          </a:p>
        </p:txBody>
      </p:sp>
    </p:spTree>
    <p:extLst>
      <p:ext uri="{BB962C8B-B14F-4D97-AF65-F5344CB8AC3E}">
        <p14:creationId xmlns:p14="http://schemas.microsoft.com/office/powerpoint/2010/main" val="4239141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2517" y="171059"/>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BERT </a:t>
            </a:r>
            <a:r>
              <a:rPr lang="en-US" altLang="zh-CN" kern="0" dirty="0"/>
              <a:t>Poem </a:t>
            </a:r>
            <a:r>
              <a:rPr lang="en-US" altLang="zh-CN" kern="0" dirty="0" smtClean="0"/>
              <a:t>Writer Testing</a:t>
            </a:r>
            <a:endParaRPr lang="zh-CN" altLang="en-US" kern="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2" name="文本框 1"/>
          <p:cNvSpPr txBox="1"/>
          <p:nvPr/>
        </p:nvSpPr>
        <p:spPr>
          <a:xfrm>
            <a:off x="365762" y="857930"/>
            <a:ext cx="5257800" cy="369332"/>
          </a:xfrm>
          <a:prstGeom prst="rect">
            <a:avLst/>
          </a:prstGeom>
          <a:noFill/>
        </p:spPr>
        <p:txBody>
          <a:bodyPr wrap="square" rtlCol="0">
            <a:spAutoFit/>
          </a:bodyPr>
          <a:lstStyle/>
          <a:p>
            <a:r>
              <a:rPr lang="en-US" altLang="zh-CN" dirty="0" smtClean="0"/>
              <a:t>output = </a:t>
            </a:r>
            <a:r>
              <a:rPr lang="en-US" altLang="zh-CN" dirty="0" err="1" smtClean="0"/>
              <a:t>generate_random_poetry</a:t>
            </a:r>
            <a:r>
              <a:rPr lang="en-US" altLang="zh-CN" dirty="0" smtClean="0"/>
              <a:t>(model, s=‘’)</a:t>
            </a:r>
            <a:endParaRPr lang="zh-CN" altLang="en-US" dirty="0"/>
          </a:p>
        </p:txBody>
      </p:sp>
      <p:sp>
        <p:nvSpPr>
          <p:cNvPr id="8" name="文本框 7"/>
          <p:cNvSpPr txBox="1"/>
          <p:nvPr/>
        </p:nvSpPr>
        <p:spPr>
          <a:xfrm>
            <a:off x="441962" y="1246088"/>
            <a:ext cx="4419600" cy="2308324"/>
          </a:xfrm>
          <a:prstGeom prst="rect">
            <a:avLst/>
          </a:prstGeom>
          <a:solidFill>
            <a:schemeClr val="bg2">
              <a:lumMod val="60000"/>
              <a:lumOff val="40000"/>
            </a:schemeClr>
          </a:solidFill>
        </p:spPr>
        <p:txBody>
          <a:bodyPr wrap="square" rtlCol="0">
            <a:spAutoFit/>
          </a:bodyPr>
          <a:lstStyle/>
          <a:p>
            <a:r>
              <a:rPr lang="zh-CN" altLang="en-US" dirty="0" smtClean="0"/>
              <a:t>大</a:t>
            </a:r>
            <a:r>
              <a:rPr lang="zh-CN" altLang="en-US" dirty="0"/>
              <a:t>堤柳暗，</a:t>
            </a:r>
          </a:p>
          <a:p>
            <a:r>
              <a:rPr lang="zh-CN" altLang="en-US" dirty="0"/>
              <a:t>春深树根。</a:t>
            </a:r>
          </a:p>
          <a:p>
            <a:r>
              <a:rPr lang="zh-CN" altLang="en-US" dirty="0"/>
              <a:t>东望一望，</a:t>
            </a:r>
          </a:p>
          <a:p>
            <a:r>
              <a:rPr lang="zh-CN" altLang="en-US" dirty="0"/>
              <a:t>断回还家。</a:t>
            </a:r>
          </a:p>
          <a:p>
            <a:r>
              <a:rPr lang="zh-CN" altLang="en-US" dirty="0"/>
              <a:t>山色渐风雨，</a:t>
            </a:r>
          </a:p>
          <a:p>
            <a:r>
              <a:rPr lang="zh-CN" altLang="en-US" dirty="0"/>
              <a:t>东风多雨禾。</a:t>
            </a:r>
          </a:p>
          <a:p>
            <a:r>
              <a:rPr lang="zh-CN" altLang="en-US" dirty="0"/>
              <a:t>无情与去，</a:t>
            </a:r>
          </a:p>
          <a:p>
            <a:r>
              <a:rPr lang="zh-CN" altLang="en-US" dirty="0"/>
              <a:t>万里所思。</a:t>
            </a:r>
          </a:p>
        </p:txBody>
      </p:sp>
      <p:sp>
        <p:nvSpPr>
          <p:cNvPr id="10" name="文本框 9"/>
          <p:cNvSpPr txBox="1"/>
          <p:nvPr/>
        </p:nvSpPr>
        <p:spPr>
          <a:xfrm>
            <a:off x="344696" y="3657600"/>
            <a:ext cx="5522704" cy="369332"/>
          </a:xfrm>
          <a:prstGeom prst="rect">
            <a:avLst/>
          </a:prstGeom>
          <a:noFill/>
        </p:spPr>
        <p:txBody>
          <a:bodyPr wrap="square" rtlCol="0">
            <a:spAutoFit/>
          </a:bodyPr>
          <a:lstStyle/>
          <a:p>
            <a:r>
              <a:rPr lang="en-US" altLang="zh-CN" dirty="0" smtClean="0"/>
              <a:t>output = </a:t>
            </a:r>
            <a:r>
              <a:rPr lang="en-US" altLang="zh-CN" dirty="0" err="1" smtClean="0"/>
              <a:t>generate_random_poetry</a:t>
            </a:r>
            <a:r>
              <a:rPr lang="en-US" altLang="zh-CN" dirty="0" smtClean="0"/>
              <a:t>(model, s=‘</a:t>
            </a:r>
            <a:r>
              <a:rPr lang="zh-CN" altLang="en-US" dirty="0"/>
              <a:t>天下为公</a:t>
            </a:r>
            <a:r>
              <a:rPr lang="en-US" altLang="zh-CN" dirty="0" smtClean="0"/>
              <a:t>’)</a:t>
            </a:r>
            <a:endParaRPr lang="zh-CN" altLang="en-US" dirty="0"/>
          </a:p>
        </p:txBody>
      </p:sp>
      <p:sp>
        <p:nvSpPr>
          <p:cNvPr id="11" name="文本框 10"/>
          <p:cNvSpPr txBox="1"/>
          <p:nvPr/>
        </p:nvSpPr>
        <p:spPr>
          <a:xfrm>
            <a:off x="420896" y="4045758"/>
            <a:ext cx="4419600" cy="2308324"/>
          </a:xfrm>
          <a:prstGeom prst="rect">
            <a:avLst/>
          </a:prstGeom>
          <a:solidFill>
            <a:schemeClr val="bg2">
              <a:lumMod val="60000"/>
              <a:lumOff val="40000"/>
            </a:schemeClr>
          </a:solidFill>
        </p:spPr>
        <p:txBody>
          <a:bodyPr wrap="square" rtlCol="0">
            <a:spAutoFit/>
          </a:bodyPr>
          <a:lstStyle/>
          <a:p>
            <a:r>
              <a:rPr lang="zh-CN" altLang="en-US" dirty="0"/>
              <a:t>天下为公少，</a:t>
            </a:r>
          </a:p>
          <a:p>
            <a:r>
              <a:rPr lang="zh-CN" altLang="en-US" dirty="0"/>
              <a:t>唯君北向西。</a:t>
            </a:r>
          </a:p>
          <a:p>
            <a:r>
              <a:rPr lang="zh-CN" altLang="en-US" dirty="0"/>
              <a:t>远山无路见，</a:t>
            </a:r>
          </a:p>
          <a:p>
            <a:r>
              <a:rPr lang="zh-CN" altLang="en-US" dirty="0"/>
              <a:t>长水见人偏。</a:t>
            </a:r>
          </a:p>
          <a:p>
            <a:r>
              <a:rPr lang="zh-CN" altLang="en-US" dirty="0"/>
              <a:t>一路巴猿啸，</a:t>
            </a:r>
          </a:p>
          <a:p>
            <a:r>
              <a:rPr lang="zh-CN" altLang="en-US" dirty="0"/>
              <a:t>千峰楚客啼。</a:t>
            </a:r>
          </a:p>
          <a:p>
            <a:r>
              <a:rPr lang="zh-CN" altLang="en-US" dirty="0"/>
              <a:t>幽深有诗策，</a:t>
            </a:r>
          </a:p>
          <a:p>
            <a:r>
              <a:rPr lang="zh-CN" altLang="en-US" dirty="0"/>
              <a:t>无以话年华。</a:t>
            </a:r>
          </a:p>
        </p:txBody>
      </p:sp>
      <p:sp>
        <p:nvSpPr>
          <p:cNvPr id="13" name="文本框 12"/>
          <p:cNvSpPr txBox="1"/>
          <p:nvPr/>
        </p:nvSpPr>
        <p:spPr>
          <a:xfrm>
            <a:off x="4893720" y="2236093"/>
            <a:ext cx="2133600" cy="369332"/>
          </a:xfrm>
          <a:prstGeom prst="rect">
            <a:avLst/>
          </a:prstGeom>
          <a:noFill/>
        </p:spPr>
        <p:txBody>
          <a:bodyPr wrap="square" rtlCol="0">
            <a:spAutoFit/>
          </a:bodyPr>
          <a:lstStyle/>
          <a:p>
            <a:r>
              <a:rPr lang="en-US" altLang="zh-CN" dirty="0" smtClean="0"/>
              <a:t>(Fully automated)</a:t>
            </a:r>
            <a:endParaRPr lang="zh-CN" altLang="en-US" dirty="0"/>
          </a:p>
        </p:txBody>
      </p:sp>
      <p:sp>
        <p:nvSpPr>
          <p:cNvPr id="14" name="文本框 13"/>
          <p:cNvSpPr txBox="1"/>
          <p:nvPr/>
        </p:nvSpPr>
        <p:spPr>
          <a:xfrm>
            <a:off x="4861562" y="5015254"/>
            <a:ext cx="2133600" cy="369332"/>
          </a:xfrm>
          <a:prstGeom prst="rect">
            <a:avLst/>
          </a:prstGeom>
          <a:noFill/>
        </p:spPr>
        <p:txBody>
          <a:bodyPr wrap="square" rtlCol="0">
            <a:spAutoFit/>
          </a:bodyPr>
          <a:lstStyle/>
          <a:p>
            <a:r>
              <a:rPr lang="en-US" altLang="zh-CN" dirty="0" smtClean="0"/>
              <a:t>(Continuous writing)</a:t>
            </a:r>
            <a:endParaRPr lang="zh-CN" altLang="en-US" dirty="0"/>
          </a:p>
        </p:txBody>
      </p:sp>
      <p:sp>
        <p:nvSpPr>
          <p:cNvPr id="3" name="文本框 2"/>
          <p:cNvSpPr txBox="1"/>
          <p:nvPr/>
        </p:nvSpPr>
        <p:spPr>
          <a:xfrm>
            <a:off x="6258187" y="2815748"/>
            <a:ext cx="2902378"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Generates different content every time</a:t>
            </a:r>
          </a:p>
          <a:p>
            <a:endParaRPr lang="en-US" altLang="zh-CN" dirty="0" smtClean="0"/>
          </a:p>
          <a:p>
            <a:pPr marL="285750" indent="-285750">
              <a:buFont typeface="Arial" panose="020B0604020202020204" pitchFamily="34" charset="0"/>
              <a:buChar char="•"/>
            </a:pPr>
            <a:r>
              <a:rPr lang="en-US" altLang="zh-CN" dirty="0" smtClean="0"/>
              <a:t>Downloads:</a:t>
            </a:r>
          </a:p>
          <a:p>
            <a:pPr marL="742950" lvl="1" indent="-285750">
              <a:buFont typeface="Arial" panose="020B0604020202020204" pitchFamily="34" charset="0"/>
              <a:buChar char="•"/>
            </a:pPr>
            <a:r>
              <a:rPr lang="en-US" altLang="zh-CN" dirty="0" smtClean="0">
                <a:hlinkClick r:id="rId3"/>
              </a:rPr>
              <a:t>Source Code</a:t>
            </a:r>
            <a:endParaRPr lang="en-US" altLang="zh-CN" dirty="0" smtClean="0"/>
          </a:p>
          <a:p>
            <a:pPr marL="742950" lvl="1" indent="-285750">
              <a:buFont typeface="Arial" panose="020B0604020202020204" pitchFamily="34" charset="0"/>
              <a:buChar char="•"/>
            </a:pPr>
            <a:r>
              <a:rPr lang="en-US" altLang="zh-CN" dirty="0" smtClean="0">
                <a:hlinkClick r:id="rId4"/>
              </a:rPr>
              <a:t>Poem DB</a:t>
            </a:r>
            <a:endParaRPr lang="en-US" altLang="zh-CN" dirty="0" smtClean="0"/>
          </a:p>
          <a:p>
            <a:pPr marL="742950" lvl="1" indent="-285750">
              <a:buFont typeface="Arial" panose="020B0604020202020204" pitchFamily="34" charset="0"/>
              <a:buChar char="•"/>
            </a:pPr>
            <a:r>
              <a:rPr lang="en-US" altLang="zh-CN" dirty="0" smtClean="0">
                <a:hlinkClick r:id="rId5"/>
              </a:rPr>
              <a:t>Pre-trained BERT</a:t>
            </a:r>
            <a:endParaRPr lang="zh-CN" altLang="en-US" dirty="0"/>
          </a:p>
        </p:txBody>
      </p:sp>
      <p:sp>
        <p:nvSpPr>
          <p:cNvPr id="5" name="矩形 4"/>
          <p:cNvSpPr/>
          <p:nvPr/>
        </p:nvSpPr>
        <p:spPr>
          <a:xfrm>
            <a:off x="5408992" y="5637638"/>
            <a:ext cx="3735008" cy="523220"/>
          </a:xfrm>
          <a:prstGeom prst="rect">
            <a:avLst/>
          </a:prstGeom>
        </p:spPr>
        <p:txBody>
          <a:bodyPr wrap="square">
            <a:spAutoFit/>
          </a:bodyPr>
          <a:lstStyle/>
          <a:p>
            <a:r>
              <a:rPr lang="en-US" altLang="zh-CN" sz="1400" dirty="0">
                <a:hlinkClick r:id="rId6"/>
              </a:rPr>
              <a:t>https://www.mindspore.cn/tutorial/training/zh-CN/master/advanced_use/nlp_bert_poetry.html</a:t>
            </a:r>
            <a:endParaRPr lang="en-US" altLang="zh-CN" sz="1400" dirty="0"/>
          </a:p>
        </p:txBody>
      </p:sp>
    </p:spTree>
    <p:extLst>
      <p:ext uri="{BB962C8B-B14F-4D97-AF65-F5344CB8AC3E}">
        <p14:creationId xmlns:p14="http://schemas.microsoft.com/office/powerpoint/2010/main" val="2938068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2517" y="171059"/>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Commercial Application of AI?</a:t>
            </a:r>
            <a:endParaRPr lang="zh-CN" altLang="en-US" kern="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2" name="文本框 1"/>
          <p:cNvSpPr txBox="1"/>
          <p:nvPr/>
        </p:nvSpPr>
        <p:spPr>
          <a:xfrm>
            <a:off x="402517" y="882640"/>
            <a:ext cx="4648200"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Consumer Market</a:t>
            </a:r>
          </a:p>
          <a:p>
            <a:pPr marL="742950" lvl="1" indent="-285750">
              <a:buFont typeface="Arial" panose="020B0604020202020204" pitchFamily="34" charset="0"/>
              <a:buChar char="•"/>
            </a:pPr>
            <a:r>
              <a:rPr lang="en-US" altLang="zh-CN" dirty="0" smtClean="0"/>
              <a:t>Self-driving car</a:t>
            </a:r>
          </a:p>
          <a:p>
            <a:pPr marL="742950" lvl="1" indent="-285750">
              <a:buFont typeface="Arial" panose="020B0604020202020204" pitchFamily="34" charset="0"/>
              <a:buChar char="•"/>
            </a:pPr>
            <a:r>
              <a:rPr lang="en-US" altLang="zh-CN" dirty="0" smtClean="0"/>
              <a:t>Recommendation System</a:t>
            </a:r>
          </a:p>
          <a:p>
            <a:pPr marL="742950" lvl="1" indent="-285750">
              <a:buFont typeface="Arial" panose="020B0604020202020204" pitchFamily="34" charset="0"/>
              <a:buChar char="•"/>
            </a:pPr>
            <a:r>
              <a:rPr lang="en-US" altLang="zh-CN" dirty="0" smtClean="0"/>
              <a:t>Customer Services</a:t>
            </a:r>
          </a:p>
          <a:p>
            <a:pPr lvl="1"/>
            <a:endParaRPr lang="en-US" altLang="zh-CN" dirty="0" smtClean="0"/>
          </a:p>
          <a:p>
            <a:pPr marL="285750" indent="-285750">
              <a:buFont typeface="Arial" panose="020B0604020202020204" pitchFamily="34" charset="0"/>
              <a:buChar char="•"/>
            </a:pPr>
            <a:r>
              <a:rPr lang="en-US" altLang="zh-CN" dirty="0" smtClean="0"/>
              <a:t>Finance</a:t>
            </a:r>
          </a:p>
          <a:p>
            <a:pPr marL="742950" lvl="1" indent="-285750">
              <a:buFont typeface="Arial" panose="020B0604020202020204" pitchFamily="34" charset="0"/>
              <a:buChar char="•"/>
            </a:pPr>
            <a:r>
              <a:rPr lang="en-US" altLang="zh-CN" dirty="0" smtClean="0"/>
              <a:t>Anti-laundry, anti-fraud</a:t>
            </a:r>
          </a:p>
          <a:p>
            <a:pPr marL="742950" lvl="1" indent="-285750">
              <a:buFont typeface="Arial" panose="020B0604020202020204" pitchFamily="34" charset="0"/>
              <a:buChar char="•"/>
            </a:pPr>
            <a:r>
              <a:rPr lang="en-US" altLang="zh-CN" dirty="0" smtClean="0"/>
              <a:t>Loan and insurance approvals</a:t>
            </a:r>
          </a:p>
          <a:p>
            <a:pPr marL="742950" lvl="1" indent="-285750">
              <a:buFont typeface="Arial" panose="020B0604020202020204" pitchFamily="34" charset="0"/>
              <a:buChar char="•"/>
            </a:pPr>
            <a:r>
              <a:rPr lang="en-US" altLang="zh-CN" dirty="0" smtClean="0"/>
              <a:t>Risk and investment analysis</a:t>
            </a:r>
          </a:p>
          <a:p>
            <a:pPr marL="742950" lvl="1" indent="-285750">
              <a:buFont typeface="Arial" panose="020B0604020202020204" pitchFamily="34" charset="0"/>
              <a:buChar char="•"/>
            </a:pPr>
            <a:r>
              <a:rPr lang="en-US" altLang="zh-CN" dirty="0" smtClean="0"/>
              <a:t>Law and accounting</a:t>
            </a:r>
          </a:p>
          <a:p>
            <a:pPr lvl="1"/>
            <a:endParaRPr lang="en-US" altLang="zh-CN" dirty="0" smtClean="0"/>
          </a:p>
          <a:p>
            <a:endParaRPr lang="en-US" altLang="zh-CN" dirty="0" smtClean="0"/>
          </a:p>
        </p:txBody>
      </p:sp>
      <p:sp>
        <p:nvSpPr>
          <p:cNvPr id="5" name="文本框 4"/>
          <p:cNvSpPr txBox="1"/>
          <p:nvPr/>
        </p:nvSpPr>
        <p:spPr>
          <a:xfrm>
            <a:off x="5050717" y="2159381"/>
            <a:ext cx="3733800"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Entertainments</a:t>
            </a:r>
          </a:p>
          <a:p>
            <a:pPr marL="742950" lvl="1" indent="-285750">
              <a:buFont typeface="Arial" panose="020B0604020202020204" pitchFamily="34" charset="0"/>
              <a:buChar char="•"/>
            </a:pPr>
            <a:r>
              <a:rPr lang="en-US" altLang="zh-CN" dirty="0"/>
              <a:t>Game AIs</a:t>
            </a:r>
          </a:p>
          <a:p>
            <a:pPr marL="742950" lvl="1" indent="-285750">
              <a:buFont typeface="Arial" panose="020B0604020202020204" pitchFamily="34" charset="0"/>
              <a:buChar char="•"/>
            </a:pPr>
            <a:r>
              <a:rPr lang="en-US" altLang="zh-CN" dirty="0"/>
              <a:t>Image/voice processing and editing</a:t>
            </a:r>
          </a:p>
          <a:p>
            <a:pPr marL="742950" lvl="1" indent="-285750">
              <a:buFont typeface="Arial" panose="020B0604020202020204" pitchFamily="34" charset="0"/>
              <a:buChar char="•"/>
            </a:pPr>
            <a:r>
              <a:rPr lang="en-US" altLang="zh-CN" dirty="0"/>
              <a:t>Augmented Realities</a:t>
            </a:r>
          </a:p>
          <a:p>
            <a:pPr lvl="1"/>
            <a:endParaRPr lang="en-US" altLang="zh-CN" dirty="0"/>
          </a:p>
          <a:p>
            <a:pPr marL="285750" indent="-285750">
              <a:buFont typeface="Arial" panose="020B0604020202020204" pitchFamily="34" charset="0"/>
              <a:buChar char="•"/>
            </a:pPr>
            <a:r>
              <a:rPr lang="en-US" altLang="zh-CN" dirty="0"/>
              <a:t>IT &amp; Engineering</a:t>
            </a:r>
          </a:p>
          <a:p>
            <a:pPr marL="742950" lvl="1" indent="-285750">
              <a:buFont typeface="Arial" panose="020B0604020202020204" pitchFamily="34" charset="0"/>
              <a:buChar char="•"/>
            </a:pPr>
            <a:r>
              <a:rPr lang="en-US" altLang="zh-CN" dirty="0"/>
              <a:t>Manufacturing robotics</a:t>
            </a:r>
          </a:p>
          <a:p>
            <a:pPr marL="742950" lvl="1" indent="-285750">
              <a:buFont typeface="Arial" panose="020B0604020202020204" pitchFamily="34" charset="0"/>
              <a:buChar char="•"/>
            </a:pPr>
            <a:r>
              <a:rPr lang="en-US" altLang="zh-CN" dirty="0"/>
              <a:t>Quality controls</a:t>
            </a:r>
          </a:p>
          <a:p>
            <a:pPr marL="742950" lvl="1" indent="-285750">
              <a:buFont typeface="Arial" panose="020B0604020202020204" pitchFamily="34" charset="0"/>
              <a:buChar char="•"/>
            </a:pPr>
            <a:r>
              <a:rPr lang="en-US" altLang="zh-CN" dirty="0"/>
              <a:t>Machine translations</a:t>
            </a:r>
          </a:p>
          <a:p>
            <a:pPr marL="742950" lvl="1" indent="-285750">
              <a:buFont typeface="Arial" panose="020B0604020202020204" pitchFamily="34" charset="0"/>
              <a:buChar char="•"/>
            </a:pPr>
            <a:r>
              <a:rPr lang="en-US" altLang="zh-CN" dirty="0"/>
              <a:t>Networking and system automations</a:t>
            </a:r>
          </a:p>
          <a:p>
            <a:endParaRPr lang="zh-CN" altLang="en-US" dirty="0"/>
          </a:p>
        </p:txBody>
      </p:sp>
    </p:spTree>
    <p:extLst>
      <p:ext uri="{BB962C8B-B14F-4D97-AF65-F5344CB8AC3E}">
        <p14:creationId xmlns:p14="http://schemas.microsoft.com/office/powerpoint/2010/main" val="1341061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副标题 22"/>
          <p:cNvSpPr>
            <a:spLocks noGrp="1"/>
          </p:cNvSpPr>
          <p:nvPr>
            <p:ph type="subTitle" idx="1"/>
          </p:nvPr>
        </p:nvSpPr>
        <p:spPr>
          <a:xfrm>
            <a:off x="2675576" y="816263"/>
            <a:ext cx="8052334" cy="993400"/>
          </a:xfrm>
        </p:spPr>
        <p:txBody>
          <a:bodyPr/>
          <a:lstStyle/>
          <a:p>
            <a:r>
              <a:rPr lang="en-US" altLang="zh-CN" dirty="0" smtClean="0">
                <a:latin typeface="Arial" panose="020B0604020202020204" pitchFamily="34" charset="0"/>
              </a:rPr>
              <a:t>Huawei </a:t>
            </a:r>
            <a:r>
              <a:rPr lang="en-US" altLang="zh-CN" dirty="0">
                <a:latin typeface="Arial" panose="020B0604020202020204" pitchFamily="34" charset="0"/>
              </a:rPr>
              <a:t>Full-Stack AI Solution</a:t>
            </a:r>
          </a:p>
        </p:txBody>
      </p:sp>
      <p:sp>
        <p:nvSpPr>
          <p:cNvPr id="76" name="矩形: 圆角 128">
            <a:extLst>
              <a:ext uri="{FF2B5EF4-FFF2-40B4-BE49-F238E27FC236}">
                <a16:creationId xmlns:a16="http://schemas.microsoft.com/office/drawing/2014/main" xmlns="" id="{0E03B34B-8038-460D-B615-FEEB6A4D16FB}"/>
              </a:ext>
            </a:extLst>
          </p:cNvPr>
          <p:cNvSpPr/>
          <p:nvPr/>
        </p:nvSpPr>
        <p:spPr>
          <a:xfrm>
            <a:off x="591770" y="2322538"/>
            <a:ext cx="4412274" cy="890330"/>
          </a:xfrm>
          <a:prstGeom prst="roundRect">
            <a:avLst>
              <a:gd name="adj" fmla="val 0"/>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defRPr/>
            </a:pPr>
            <a:endParaRPr lang="zh-CN" altLang="en-US" sz="900" kern="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7" name="组合 76"/>
          <p:cNvGrpSpPr/>
          <p:nvPr/>
        </p:nvGrpSpPr>
        <p:grpSpPr>
          <a:xfrm>
            <a:off x="575073" y="3978053"/>
            <a:ext cx="4429949" cy="452687"/>
            <a:chOff x="788179" y="3926245"/>
            <a:chExt cx="5927385" cy="603817"/>
          </a:xfrm>
        </p:grpSpPr>
        <p:grpSp>
          <p:nvGrpSpPr>
            <p:cNvPr id="81" name="组合 80"/>
            <p:cNvGrpSpPr/>
            <p:nvPr/>
          </p:nvGrpSpPr>
          <p:grpSpPr>
            <a:xfrm>
              <a:off x="788179" y="3926245"/>
              <a:ext cx="5927385" cy="476007"/>
              <a:chOff x="788179" y="3926245"/>
              <a:chExt cx="5927385" cy="476007"/>
            </a:xfrm>
          </p:grpSpPr>
          <p:sp>
            <p:nvSpPr>
              <p:cNvPr id="83" name="矩形: 圆角 130">
                <a:extLst>
                  <a:ext uri="{FF2B5EF4-FFF2-40B4-BE49-F238E27FC236}">
                    <a16:creationId xmlns:a16="http://schemas.microsoft.com/office/drawing/2014/main" xmlns="" id="{2A7F2FFB-F61B-411F-9379-8BC86F8CEB9D}"/>
                  </a:ext>
                </a:extLst>
              </p:cNvPr>
              <p:cNvSpPr/>
              <p:nvPr/>
            </p:nvSpPr>
            <p:spPr>
              <a:xfrm>
                <a:off x="830234" y="3926245"/>
                <a:ext cx="5885330" cy="438407"/>
              </a:xfrm>
              <a:prstGeom prst="roundRect">
                <a:avLst>
                  <a:gd name="adj" fmla="val 0"/>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defRPr/>
                </a:pPr>
                <a:endParaRPr lang="zh-CN" altLang="en-US" sz="1349" kern="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84" name="圆角矩形 95">
                <a:extLst>
                  <a:ext uri="{FF2B5EF4-FFF2-40B4-BE49-F238E27FC236}">
                    <a16:creationId xmlns:a16="http://schemas.microsoft.com/office/drawing/2014/main" xmlns="" id="{E7824B8C-E520-48D3-90F8-9C9F3BDE418A}"/>
                  </a:ext>
                </a:extLst>
              </p:cNvPr>
              <p:cNvSpPr/>
              <p:nvPr/>
            </p:nvSpPr>
            <p:spPr>
              <a:xfrm>
                <a:off x="788179" y="3951489"/>
                <a:ext cx="5621054" cy="450763"/>
              </a:xfrm>
              <a:prstGeom prst="roundRect">
                <a:avLst>
                  <a:gd name="adj" fmla="val 0"/>
                </a:avLst>
              </a:prstGeom>
              <a:noFill/>
              <a:ln w="19050" cap="flat" cmpd="sng" algn="ctr">
                <a:no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defRPr/>
                </a:pPr>
                <a:r>
                  <a:rPr lang="en-US" altLang="zh-CN" sz="1199" b="1" dirty="0">
                    <a:solidFill>
                      <a:schemeClr val="tx1"/>
                    </a:solidFill>
                    <a:latin typeface="Arial" panose="020B0604020202020204" pitchFamily="34" charset="0"/>
                    <a:ea typeface="微软雅黑" panose="020B0503020204020204" pitchFamily="34" charset="-122"/>
                    <a:cs typeface="Arial" panose="020B0604020202020204" pitchFamily="34" charset="0"/>
                  </a:rPr>
                  <a:t>CANN</a:t>
                </a:r>
              </a:p>
              <a:p>
                <a:pPr algn="ctr">
                  <a:defRPr/>
                </a:pPr>
                <a:r>
                  <a:rPr lang="en-US" altLang="zh-CN" sz="675"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Compute Architecture for Neural Networks</a:t>
                </a:r>
                <a:endParaRPr lang="zh-CN" altLang="en-US" sz="675"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2" name="文本框 160">
              <a:extLst>
                <a:ext uri="{FF2B5EF4-FFF2-40B4-BE49-F238E27FC236}">
                  <a16:creationId xmlns:a16="http://schemas.microsoft.com/office/drawing/2014/main" xmlns="" id="{1EA2D1C9-28FB-4318-99A4-69D70C446AF4}"/>
                </a:ext>
              </a:extLst>
            </p:cNvPr>
            <p:cNvSpPr txBox="1"/>
            <p:nvPr/>
          </p:nvSpPr>
          <p:spPr>
            <a:xfrm>
              <a:off x="5231658" y="4037428"/>
              <a:ext cx="1439531" cy="492634"/>
            </a:xfrm>
            <a:prstGeom prst="rect">
              <a:avLst/>
            </a:prstGeom>
            <a:noFill/>
          </p:spPr>
          <p:txBody>
            <a:bodyPr wrap="square" rtlCol="0">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913722">
                <a:spcAft>
                  <a:spcPts val="450"/>
                </a:spcAft>
                <a:defRPr/>
              </a:pPr>
              <a:r>
                <a:rPr lang="en-US" altLang="zh-CN" sz="900"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Heterogeneous computing</a:t>
              </a:r>
              <a:endParaRPr lang="zh-CN" altLang="en-US" sz="900" b="1"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5" name="矩形: 圆角 129">
            <a:extLst>
              <a:ext uri="{FF2B5EF4-FFF2-40B4-BE49-F238E27FC236}">
                <a16:creationId xmlns:a16="http://schemas.microsoft.com/office/drawing/2014/main" xmlns="" id="{795FCD8E-42C2-4D51-8177-6280EF984134}"/>
              </a:ext>
            </a:extLst>
          </p:cNvPr>
          <p:cNvSpPr/>
          <p:nvPr/>
        </p:nvSpPr>
        <p:spPr>
          <a:xfrm>
            <a:off x="596236" y="3330461"/>
            <a:ext cx="4406098" cy="398807"/>
          </a:xfrm>
          <a:prstGeom prst="roundRect">
            <a:avLst>
              <a:gd name="adj" fmla="val 0"/>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defRPr/>
            </a:pPr>
            <a:endParaRPr lang="zh-CN" altLang="en-US" sz="1349" kern="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86" name="文本框 159">
            <a:extLst>
              <a:ext uri="{FF2B5EF4-FFF2-40B4-BE49-F238E27FC236}">
                <a16:creationId xmlns:a16="http://schemas.microsoft.com/office/drawing/2014/main" xmlns="" id="{CA11D654-7014-47FE-993C-D55DB91AFFC1}"/>
              </a:ext>
            </a:extLst>
          </p:cNvPr>
          <p:cNvSpPr txBox="1"/>
          <p:nvPr/>
        </p:nvSpPr>
        <p:spPr>
          <a:xfrm>
            <a:off x="4066883" y="3407004"/>
            <a:ext cx="904974" cy="369332"/>
          </a:xfrm>
          <a:prstGeom prst="rect">
            <a:avLst/>
          </a:prstGeom>
          <a:noFill/>
        </p:spPr>
        <p:txBody>
          <a:bodyPr wrap="square" rtlCol="0">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913722">
              <a:spcAft>
                <a:spcPts val="450"/>
              </a:spcAft>
              <a:defRPr/>
            </a:pPr>
            <a:r>
              <a:rPr lang="en-US" altLang="zh-CN" sz="900"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AI Framework</a:t>
            </a:r>
            <a:endParaRPr lang="zh-CN" altLang="en-US" sz="900" b="1"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87" name="圆角矩形 190">
            <a:extLst>
              <a:ext uri="{FF2B5EF4-FFF2-40B4-BE49-F238E27FC236}">
                <a16:creationId xmlns:a16="http://schemas.microsoft.com/office/drawing/2014/main" xmlns="" id="{EE624918-9D5A-4388-B515-6167BC64B0F8}"/>
              </a:ext>
            </a:extLst>
          </p:cNvPr>
          <p:cNvSpPr/>
          <p:nvPr/>
        </p:nvSpPr>
        <p:spPr>
          <a:xfrm>
            <a:off x="822379" y="3390302"/>
            <a:ext cx="3131090" cy="236878"/>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p>
            <a:pPr algn="ctr" defTabSz="217583" hangingPunct="0"/>
            <a:endParaRPr lang="en-US" altLang="zh-CN"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algn="ctr" defTabSz="217583" hangingPunct="0"/>
            <a:r>
              <a:rPr lang="en-US" altLang="zh-CN" sz="787" b="1" kern="0" dirty="0" err="1">
                <a:solidFill>
                  <a:srgbClr val="C00000"/>
                </a:solidFill>
                <a:latin typeface="Arial" panose="020B0604020202020204" pitchFamily="34" charset="0"/>
                <a:ea typeface="微软雅黑" panose="020B0503020204020204" pitchFamily="34" charset="-122"/>
                <a:cs typeface="Arial" panose="020B0604020202020204" pitchFamily="34" charset="0"/>
              </a:rPr>
              <a:t>MindSpore</a:t>
            </a:r>
            <a:r>
              <a:rPr lang="en-US" altLang="zh-CN" sz="787" b="1" kern="0"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lang="en-US" altLang="zh-CN" sz="787"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r>
              <a:rPr lang="en-US" altLang="zh-CN" sz="787" dirty="0" err="1">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TensorFlow</a:t>
            </a:r>
            <a:r>
              <a:rPr lang="en-US" altLang="zh-CN" sz="787"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787" dirty="0" err="1">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PyTorch</a:t>
            </a:r>
            <a:r>
              <a:rPr lang="en-US" altLang="zh-CN" sz="787"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a:t>
            </a:r>
            <a:r>
              <a:rPr lang="en-US" altLang="zh-CN" sz="787"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787"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a:p>
            <a:pPr algn="ctr" defTabSz="217583" hangingPunct="0"/>
            <a:endParaRPr lang="en-US" altLang="zh-CN"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88" name="组合 87"/>
          <p:cNvGrpSpPr/>
          <p:nvPr/>
        </p:nvGrpSpPr>
        <p:grpSpPr>
          <a:xfrm>
            <a:off x="590060" y="4558045"/>
            <a:ext cx="4412274" cy="328677"/>
            <a:chOff x="830234" y="4712471"/>
            <a:chExt cx="5885330" cy="438407"/>
          </a:xfrm>
        </p:grpSpPr>
        <p:sp>
          <p:nvSpPr>
            <p:cNvPr id="89" name="矩形: 圆角 130">
              <a:extLst>
                <a:ext uri="{FF2B5EF4-FFF2-40B4-BE49-F238E27FC236}">
                  <a16:creationId xmlns:a16="http://schemas.microsoft.com/office/drawing/2014/main" xmlns="" id="{2A7F2FFB-F61B-411F-9379-8BC86F8CEB9D}"/>
                </a:ext>
              </a:extLst>
            </p:cNvPr>
            <p:cNvSpPr/>
            <p:nvPr/>
          </p:nvSpPr>
          <p:spPr>
            <a:xfrm>
              <a:off x="830234" y="4712471"/>
              <a:ext cx="5885330" cy="438407"/>
            </a:xfrm>
            <a:prstGeom prst="roundRect">
              <a:avLst>
                <a:gd name="adj" fmla="val 0"/>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defRPr/>
              </a:pPr>
              <a:endParaRPr lang="zh-CN" altLang="en-US" sz="1349" kern="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90" name="成组"/>
            <p:cNvGrpSpPr>
              <a:grpSpLocks noChangeAspect="1"/>
            </p:cNvGrpSpPr>
            <p:nvPr/>
          </p:nvGrpSpPr>
          <p:grpSpPr>
            <a:xfrm>
              <a:off x="885969" y="4786604"/>
              <a:ext cx="4659538" cy="306675"/>
              <a:chOff x="413335" y="0"/>
              <a:chExt cx="13741161" cy="902082"/>
            </a:xfrm>
          </p:grpSpPr>
          <p:pic>
            <p:nvPicPr>
              <p:cNvPr id="92" name="图片 32" descr="图片 32"/>
              <p:cNvPicPr>
                <a:picLocks noChangeAspect="1"/>
              </p:cNvPicPr>
              <p:nvPr/>
            </p:nvPicPr>
            <p:blipFill>
              <a:blip r:embed="rId2">
                <a:extLst/>
              </a:blip>
              <a:stretch>
                <a:fillRect/>
              </a:stretch>
            </p:blipFill>
            <p:spPr>
              <a:xfrm>
                <a:off x="2658950" y="29562"/>
                <a:ext cx="1210491" cy="842990"/>
              </a:xfrm>
              <a:prstGeom prst="rect">
                <a:avLst/>
              </a:prstGeom>
              <a:ln w="12700" cap="flat">
                <a:noFill/>
                <a:miter lim="400000"/>
              </a:ln>
              <a:effectLst/>
            </p:spPr>
          </p:pic>
          <p:pic>
            <p:nvPicPr>
              <p:cNvPr id="93" name="图片 33" descr="图片 33"/>
              <p:cNvPicPr>
                <a:picLocks noChangeAspect="1"/>
              </p:cNvPicPr>
              <p:nvPr/>
            </p:nvPicPr>
            <p:blipFill>
              <a:blip r:embed="rId3">
                <a:extLst/>
              </a:blip>
              <a:stretch>
                <a:fillRect/>
              </a:stretch>
            </p:blipFill>
            <p:spPr>
              <a:xfrm>
                <a:off x="4298963" y="232058"/>
                <a:ext cx="1261033" cy="437996"/>
              </a:xfrm>
              <a:prstGeom prst="rect">
                <a:avLst/>
              </a:prstGeom>
              <a:ln w="12700" cap="flat">
                <a:noFill/>
                <a:miter lim="400000"/>
              </a:ln>
              <a:effectLst/>
            </p:spPr>
          </p:pic>
          <p:pic>
            <p:nvPicPr>
              <p:cNvPr id="94" name="图片 34" descr="图片 34"/>
              <p:cNvPicPr>
                <a:picLocks noChangeAspect="1"/>
              </p:cNvPicPr>
              <p:nvPr/>
            </p:nvPicPr>
            <p:blipFill>
              <a:blip r:embed="rId4">
                <a:extLst/>
              </a:blip>
              <a:stretch>
                <a:fillRect/>
              </a:stretch>
            </p:blipFill>
            <p:spPr>
              <a:xfrm>
                <a:off x="5989518" y="158182"/>
                <a:ext cx="942510" cy="585745"/>
              </a:xfrm>
              <a:prstGeom prst="rect">
                <a:avLst/>
              </a:prstGeom>
              <a:ln w="12700" cap="flat">
                <a:noFill/>
                <a:miter lim="400000"/>
              </a:ln>
              <a:effectLst/>
            </p:spPr>
          </p:pic>
          <p:pic>
            <p:nvPicPr>
              <p:cNvPr id="95" name="SDC - 半罩球 X系列.331.png" descr="SDC - 半罩球 X系列.331.png"/>
              <p:cNvPicPr>
                <a:picLocks noChangeAspect="1"/>
              </p:cNvPicPr>
              <p:nvPr/>
            </p:nvPicPr>
            <p:blipFill>
              <a:blip r:embed="rId5">
                <a:extLst/>
              </a:blip>
              <a:stretch>
                <a:fillRect/>
              </a:stretch>
            </p:blipFill>
            <p:spPr>
              <a:xfrm>
                <a:off x="1464994" y="2702"/>
                <a:ext cx="764434" cy="896710"/>
              </a:xfrm>
              <a:prstGeom prst="rect">
                <a:avLst/>
              </a:prstGeom>
              <a:ln w="12700" cap="flat">
                <a:noFill/>
                <a:miter lim="400000"/>
              </a:ln>
              <a:effectLst/>
            </p:spPr>
          </p:pic>
          <p:pic>
            <p:nvPicPr>
              <p:cNvPr id="96" name="图片 36" descr="图片 36"/>
              <p:cNvPicPr>
                <a:picLocks noChangeAspect="1"/>
              </p:cNvPicPr>
              <p:nvPr/>
            </p:nvPicPr>
            <p:blipFill>
              <a:blip r:embed="rId6">
                <a:extLst/>
              </a:blip>
              <a:stretch>
                <a:fillRect/>
              </a:stretch>
            </p:blipFill>
            <p:spPr>
              <a:xfrm>
                <a:off x="10979286" y="121727"/>
                <a:ext cx="1440665" cy="658657"/>
              </a:xfrm>
              <a:prstGeom prst="rect">
                <a:avLst/>
              </a:prstGeom>
              <a:ln w="12700" cap="flat">
                <a:noFill/>
                <a:miter lim="400000"/>
              </a:ln>
              <a:effectLst/>
            </p:spPr>
          </p:pic>
          <p:pic>
            <p:nvPicPr>
              <p:cNvPr id="97" name="图片 37" descr="图片 37"/>
              <p:cNvPicPr>
                <a:picLocks noChangeAspect="1"/>
              </p:cNvPicPr>
              <p:nvPr/>
            </p:nvPicPr>
            <p:blipFill>
              <a:blip r:embed="rId7">
                <a:extLst/>
              </a:blip>
              <a:stretch>
                <a:fillRect/>
              </a:stretch>
            </p:blipFill>
            <p:spPr>
              <a:xfrm>
                <a:off x="9419482" y="191575"/>
                <a:ext cx="1130282" cy="518961"/>
              </a:xfrm>
              <a:prstGeom prst="rect">
                <a:avLst/>
              </a:prstGeom>
              <a:ln w="12700" cap="flat">
                <a:noFill/>
                <a:miter lim="400000"/>
              </a:ln>
              <a:effectLst/>
            </p:spPr>
          </p:pic>
          <p:pic>
            <p:nvPicPr>
              <p:cNvPr id="98" name="图片 5" descr="图片 5"/>
              <p:cNvPicPr>
                <a:picLocks noChangeAspect="1"/>
              </p:cNvPicPr>
              <p:nvPr/>
            </p:nvPicPr>
            <p:blipFill>
              <a:blip r:embed="rId8">
                <a:extLst/>
              </a:blip>
              <a:srcRect t="29140"/>
              <a:stretch>
                <a:fillRect/>
              </a:stretch>
            </p:blipFill>
            <p:spPr>
              <a:xfrm>
                <a:off x="7361550" y="0"/>
                <a:ext cx="1628410" cy="902082"/>
              </a:xfrm>
              <a:prstGeom prst="rect">
                <a:avLst/>
              </a:prstGeom>
              <a:ln w="12700" cap="flat">
                <a:noFill/>
                <a:miter lim="400000"/>
              </a:ln>
              <a:effectLst/>
            </p:spPr>
          </p:pic>
          <p:pic>
            <p:nvPicPr>
              <p:cNvPr id="99" name="Picture 2" descr="Picture 2"/>
              <p:cNvPicPr>
                <a:picLocks noChangeAspect="1"/>
              </p:cNvPicPr>
              <p:nvPr/>
            </p:nvPicPr>
            <p:blipFill>
              <a:blip r:embed="rId9">
                <a:extLst/>
              </a:blip>
              <a:srcRect/>
              <a:stretch>
                <a:fillRect/>
              </a:stretch>
            </p:blipFill>
            <p:spPr>
              <a:xfrm>
                <a:off x="413335" y="36818"/>
                <a:ext cx="622138" cy="828625"/>
              </a:xfrm>
              <a:prstGeom prst="rect">
                <a:avLst/>
              </a:prstGeom>
              <a:ln w="12700" cap="flat">
                <a:noFill/>
                <a:miter lim="400000"/>
              </a:ln>
              <a:effectLst/>
            </p:spPr>
          </p:pic>
          <p:grpSp>
            <p:nvGrpSpPr>
              <p:cNvPr id="100" name="组合 2"/>
              <p:cNvGrpSpPr/>
              <p:nvPr/>
            </p:nvGrpSpPr>
            <p:grpSpPr>
              <a:xfrm>
                <a:off x="12849473" y="36606"/>
                <a:ext cx="1305023" cy="707324"/>
                <a:chOff x="-2301709" y="-36457"/>
                <a:chExt cx="1305022" cy="707323"/>
              </a:xfrm>
            </p:grpSpPr>
            <p:sp>
              <p:nvSpPr>
                <p:cNvPr id="101" name="Freeform 8"/>
                <p:cNvSpPr/>
                <p:nvPr/>
              </p:nvSpPr>
              <p:spPr>
                <a:xfrm>
                  <a:off x="-2301709" y="-36457"/>
                  <a:ext cx="1305022" cy="707323"/>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solidFill>
                  <a:srgbClr val="DDF2FB"/>
                </a:solidFill>
                <a:ln w="6350" cap="flat">
                  <a:solidFill>
                    <a:srgbClr val="404040"/>
                  </a:solidFill>
                  <a:prstDash val="solid"/>
                  <a:round/>
                </a:ln>
                <a:effectLst/>
              </p:spPr>
              <p:txBody>
                <a:bodyPr wrap="square" lIns="20304" tIns="20304" rIns="20304" bIns="20304" numCol="1" anchor="ctr">
                  <a:noAutofit/>
                </a:bodyPr>
                <a:lstStyle/>
                <a:p>
                  <a:pPr defTabSz="1442550">
                    <a:defRPr sz="1400" b="0">
                      <a:latin typeface="Arial"/>
                      <a:ea typeface="Arial"/>
                      <a:cs typeface="Arial"/>
                      <a:sym typeface="Arial"/>
                    </a:defRPr>
                  </a:pPr>
                  <a:endParaRPr sz="622"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02" name="矩形 55"/>
                <p:cNvSpPr txBox="1"/>
                <p:nvPr/>
              </p:nvSpPr>
              <p:spPr>
                <a:xfrm>
                  <a:off x="-2095337" y="158993"/>
                  <a:ext cx="983706" cy="4784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defTabSz="3248295">
                    <a:defRPr sz="1400" b="0">
                      <a:latin typeface="Arial"/>
                      <a:ea typeface="Arial"/>
                      <a:cs typeface="Arial"/>
                      <a:sym typeface="Arial"/>
                    </a:defRPr>
                  </a:lvl1pPr>
                </a:lstStyle>
                <a:p>
                  <a:r>
                    <a:rPr sz="60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Cloud</a:t>
                  </a:r>
                </a:p>
              </p:txBody>
            </p:sp>
          </p:grpSp>
        </p:grpSp>
        <p:sp>
          <p:nvSpPr>
            <p:cNvPr id="91" name="文本框 159">
              <a:extLst>
                <a:ext uri="{FF2B5EF4-FFF2-40B4-BE49-F238E27FC236}">
                  <a16:creationId xmlns:a16="http://schemas.microsoft.com/office/drawing/2014/main" xmlns="" id="{CA11D654-7014-47FE-993C-D55DB91AFFC1}"/>
                </a:ext>
              </a:extLst>
            </p:cNvPr>
            <p:cNvSpPr txBox="1"/>
            <p:nvPr/>
          </p:nvSpPr>
          <p:spPr>
            <a:xfrm>
              <a:off x="5669031" y="4773794"/>
              <a:ext cx="1005879" cy="307896"/>
            </a:xfrm>
            <a:prstGeom prst="rect">
              <a:avLst/>
            </a:prstGeom>
            <a:noFill/>
          </p:spPr>
          <p:txBody>
            <a:bodyPr wrap="square" rtlCol="0">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913722">
                <a:spcAft>
                  <a:spcPts val="450"/>
                </a:spcAft>
                <a:defRPr/>
              </a:pPr>
              <a:r>
                <a:rPr lang="en-US" altLang="zh-CN" sz="900"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Chip</a:t>
              </a:r>
              <a:endParaRPr lang="zh-CN" altLang="en-US" sz="1050" b="1"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3" name="组合 102">
            <a:extLst>
              <a:ext uri="{FF2B5EF4-FFF2-40B4-BE49-F238E27FC236}">
                <a16:creationId xmlns:a16="http://schemas.microsoft.com/office/drawing/2014/main" xmlns="" id="{DFD27E9E-719B-4BB3-9259-778820562860}"/>
              </a:ext>
            </a:extLst>
          </p:cNvPr>
          <p:cNvGrpSpPr/>
          <p:nvPr/>
        </p:nvGrpSpPr>
        <p:grpSpPr>
          <a:xfrm>
            <a:off x="599581" y="1909396"/>
            <a:ext cx="4406741" cy="310140"/>
            <a:chOff x="1211396" y="1735684"/>
            <a:chExt cx="5776941" cy="413843"/>
          </a:xfrm>
          <a:solidFill>
            <a:srgbClr val="CEE1F2"/>
          </a:solidFill>
        </p:grpSpPr>
        <p:sp>
          <p:nvSpPr>
            <p:cNvPr id="104" name="圆角矩形 104">
              <a:extLst>
                <a:ext uri="{FF2B5EF4-FFF2-40B4-BE49-F238E27FC236}">
                  <a16:creationId xmlns:a16="http://schemas.microsoft.com/office/drawing/2014/main" xmlns="" id="{BAA7E99B-AEC0-4622-BC9C-D4615EFA220B}"/>
                </a:ext>
              </a:extLst>
            </p:cNvPr>
            <p:cNvSpPr/>
            <p:nvPr/>
          </p:nvSpPr>
          <p:spPr>
            <a:xfrm>
              <a:off x="1211396" y="1735684"/>
              <a:ext cx="5776941" cy="398406"/>
            </a:xfrm>
            <a:prstGeom prst="roundRect">
              <a:avLst/>
            </a:prstGeom>
            <a:grpFill/>
            <a:ln w="12700" cap="flat" cmpd="sng" algn="ctr">
              <a:noFill/>
              <a:prstDash val="solid"/>
              <a:miter lim="800000"/>
            </a:ln>
            <a:effectLst>
              <a:outerShdw blurRad="38100" dist="12700" dir="1800000" algn="tr" rotWithShape="0">
                <a:prstClr val="black">
                  <a:alpha val="40000"/>
                </a:prstClr>
              </a:outerShdw>
            </a:effectLst>
          </p:spPr>
          <p:txBody>
            <a:bodyPr rtlCol="0" anchor="ctr"/>
            <a:lstStyle/>
            <a:p>
              <a:pPr algn="ctr" defTabSz="685251">
                <a:defRPr/>
              </a:pPr>
              <a:endParaRPr lang="zh-CN" altLang="en-US" sz="1349" kern="0" spc="45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105" name="文本框 104">
              <a:extLst>
                <a:ext uri="{FF2B5EF4-FFF2-40B4-BE49-F238E27FC236}">
                  <a16:creationId xmlns:a16="http://schemas.microsoft.com/office/drawing/2014/main" xmlns="" id="{9AE8B1E8-1C9F-41D9-AB69-DFE658F5426D}"/>
                </a:ext>
              </a:extLst>
            </p:cNvPr>
            <p:cNvSpPr txBox="1"/>
            <p:nvPr/>
          </p:nvSpPr>
          <p:spPr>
            <a:xfrm>
              <a:off x="3130615" y="1749276"/>
              <a:ext cx="1893808" cy="400251"/>
            </a:xfrm>
            <a:prstGeom prst="rect">
              <a:avLst/>
            </a:prstGeom>
            <a:grpFill/>
          </p:spPr>
          <p:txBody>
            <a:bodyPr wrap="none" rtlCol="0">
              <a:spAutoFit/>
            </a:bodyPr>
            <a:lstStyle/>
            <a:p>
              <a:pPr defTabSz="685251">
                <a:defRPr/>
              </a:pPr>
              <a:r>
                <a:rPr lang="en-US" altLang="zh-CN" sz="1349" b="1" kern="0" dirty="0">
                  <a:latin typeface="Arial" panose="020B0604020202020204" pitchFamily="34" charset="0"/>
                  <a:ea typeface="微软雅黑" panose="020B0503020204020204" pitchFamily="34" charset="-122"/>
                  <a:cs typeface="Arial" panose="020B0604020202020204" pitchFamily="34" charset="0"/>
                </a:rPr>
                <a:t>AI Applications</a:t>
              </a:r>
              <a:endParaRPr lang="zh-CN" altLang="en-US" sz="1349" b="1" kern="0" spc="450" dirty="0">
                <a:latin typeface="Arial" panose="020B0604020202020204" pitchFamily="34" charset="0"/>
                <a:ea typeface="微软雅黑" panose="020B0503020204020204" pitchFamily="34" charset="-122"/>
                <a:cs typeface="Arial" panose="020B0604020202020204" pitchFamily="34" charset="0"/>
              </a:endParaRPr>
            </a:p>
          </p:txBody>
        </p:sp>
      </p:grpSp>
      <p:sp>
        <p:nvSpPr>
          <p:cNvPr id="106" name="文本框 158">
            <a:extLst>
              <a:ext uri="{FF2B5EF4-FFF2-40B4-BE49-F238E27FC236}">
                <a16:creationId xmlns:a16="http://schemas.microsoft.com/office/drawing/2014/main" xmlns="" id="{E19D44C0-9631-4F7D-981B-A83528549CB5}"/>
              </a:ext>
            </a:extLst>
          </p:cNvPr>
          <p:cNvSpPr txBox="1"/>
          <p:nvPr/>
        </p:nvSpPr>
        <p:spPr>
          <a:xfrm>
            <a:off x="4122346" y="2676906"/>
            <a:ext cx="849510" cy="230832"/>
          </a:xfrm>
          <a:prstGeom prst="rect">
            <a:avLst/>
          </a:prstGeom>
          <a:noFill/>
        </p:spPr>
        <p:txBody>
          <a:bodyPr wrap="square" rtlCol="0">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913722">
              <a:defRPr/>
            </a:pPr>
            <a:r>
              <a:rPr lang="en-US" altLang="zh-CN" sz="900"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Application</a:t>
            </a:r>
          </a:p>
        </p:txBody>
      </p:sp>
      <p:grpSp>
        <p:nvGrpSpPr>
          <p:cNvPr id="107" name="组合 106">
            <a:extLst>
              <a:ext uri="{FF2B5EF4-FFF2-40B4-BE49-F238E27FC236}">
                <a16:creationId xmlns:a16="http://schemas.microsoft.com/office/drawing/2014/main" xmlns="" id="{BC605CA6-B347-4009-96EB-D2A863EBF554}"/>
              </a:ext>
            </a:extLst>
          </p:cNvPr>
          <p:cNvGrpSpPr/>
          <p:nvPr/>
        </p:nvGrpSpPr>
        <p:grpSpPr>
          <a:xfrm>
            <a:off x="590061" y="5001448"/>
            <a:ext cx="4409313" cy="313852"/>
            <a:chOff x="1211662" y="5592935"/>
            <a:chExt cx="5634350" cy="418796"/>
          </a:xfrm>
        </p:grpSpPr>
        <p:sp>
          <p:nvSpPr>
            <p:cNvPr id="108" name="文本框 165">
              <a:extLst>
                <a:ext uri="{FF2B5EF4-FFF2-40B4-BE49-F238E27FC236}">
                  <a16:creationId xmlns:a16="http://schemas.microsoft.com/office/drawing/2014/main" xmlns="" id="{2B453DEB-A18C-4BA3-8C43-2F95DD036AF8}"/>
                </a:ext>
              </a:extLst>
            </p:cNvPr>
            <p:cNvSpPr txBox="1"/>
            <p:nvPr/>
          </p:nvSpPr>
          <p:spPr>
            <a:xfrm>
              <a:off x="3378911" y="5672912"/>
              <a:ext cx="1518699" cy="338819"/>
            </a:xfrm>
            <a:prstGeom prst="rect">
              <a:avLst/>
            </a:prstGeom>
          </p:spPr>
          <p:txBody>
            <a:bodyPr wrap="square" rtlCol="0">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a:defRPr/>
              </a:pPr>
              <a:r>
                <a:rPr lang="en-US" altLang="zh-CN" sz="1050" b="1" dirty="0">
                  <a:solidFill>
                    <a:srgbClr val="0070C0"/>
                  </a:solidFill>
                  <a:latin typeface="Arial" panose="020B0604020202020204" pitchFamily="34" charset="0"/>
                  <a:ea typeface="微软雅黑"/>
                  <a:cs typeface="Arial" panose="020B0604020202020204" pitchFamily="34" charset="0"/>
                </a:rPr>
                <a:t>All scenarios</a:t>
              </a:r>
            </a:p>
          </p:txBody>
        </p:sp>
        <p:grpSp>
          <p:nvGrpSpPr>
            <p:cNvPr id="109" name="组合 108">
              <a:extLst>
                <a:ext uri="{FF2B5EF4-FFF2-40B4-BE49-F238E27FC236}">
                  <a16:creationId xmlns:a16="http://schemas.microsoft.com/office/drawing/2014/main" xmlns="" id="{DF16C0F0-5489-47CA-A575-6E1DDE3CF048}"/>
                </a:ext>
              </a:extLst>
            </p:cNvPr>
            <p:cNvGrpSpPr/>
            <p:nvPr/>
          </p:nvGrpSpPr>
          <p:grpSpPr>
            <a:xfrm>
              <a:off x="1211662" y="5592935"/>
              <a:ext cx="5634350" cy="397888"/>
              <a:chOff x="1211662" y="4949043"/>
              <a:chExt cx="5634350" cy="397888"/>
            </a:xfrm>
          </p:grpSpPr>
          <p:grpSp>
            <p:nvGrpSpPr>
              <p:cNvPr id="110" name="组合 109">
                <a:extLst>
                  <a:ext uri="{FF2B5EF4-FFF2-40B4-BE49-F238E27FC236}">
                    <a16:creationId xmlns:a16="http://schemas.microsoft.com/office/drawing/2014/main" xmlns="" id="{CF26EDCF-864A-475E-AAF9-EDB133651FA3}"/>
                  </a:ext>
                </a:extLst>
              </p:cNvPr>
              <p:cNvGrpSpPr/>
              <p:nvPr/>
            </p:nvGrpSpPr>
            <p:grpSpPr>
              <a:xfrm>
                <a:off x="1211662" y="4949043"/>
                <a:ext cx="5634350" cy="397888"/>
                <a:chOff x="3316889" y="5734050"/>
                <a:chExt cx="6132763" cy="432048"/>
              </a:xfrm>
            </p:grpSpPr>
            <p:cxnSp>
              <p:nvCxnSpPr>
                <p:cNvPr id="113" name="直接连接符 112">
                  <a:extLst>
                    <a:ext uri="{FF2B5EF4-FFF2-40B4-BE49-F238E27FC236}">
                      <a16:creationId xmlns:a16="http://schemas.microsoft.com/office/drawing/2014/main" xmlns="" id="{D78EF1A7-E787-49F7-8967-A05B062B3610}"/>
                    </a:ext>
                  </a:extLst>
                </p:cNvPr>
                <p:cNvCxnSpPr/>
                <p:nvPr/>
              </p:nvCxnSpPr>
              <p:spPr>
                <a:xfrm>
                  <a:off x="3316889" y="5734050"/>
                  <a:ext cx="0" cy="432048"/>
                </a:xfrm>
                <a:prstGeom prst="line">
                  <a:avLst/>
                </a:prstGeom>
                <a:noFill/>
                <a:ln w="12700" cap="flat" cmpd="sng" algn="ctr">
                  <a:solidFill>
                    <a:srgbClr val="0070C0"/>
                  </a:solidFill>
                  <a:prstDash val="solid"/>
                </a:ln>
                <a:effectLst/>
              </p:spPr>
            </p:cxnSp>
            <p:cxnSp>
              <p:nvCxnSpPr>
                <p:cNvPr id="114" name="直接连接符 113">
                  <a:extLst>
                    <a:ext uri="{FF2B5EF4-FFF2-40B4-BE49-F238E27FC236}">
                      <a16:creationId xmlns:a16="http://schemas.microsoft.com/office/drawing/2014/main" xmlns="" id="{65508DD2-2193-457C-8679-BCCF3EB18A45}"/>
                    </a:ext>
                  </a:extLst>
                </p:cNvPr>
                <p:cNvCxnSpPr/>
                <p:nvPr/>
              </p:nvCxnSpPr>
              <p:spPr>
                <a:xfrm>
                  <a:off x="9449652" y="5734050"/>
                  <a:ext cx="0" cy="432048"/>
                </a:xfrm>
                <a:prstGeom prst="line">
                  <a:avLst/>
                </a:prstGeom>
                <a:noFill/>
                <a:ln w="12700" cap="flat" cmpd="sng" algn="ctr">
                  <a:solidFill>
                    <a:srgbClr val="0070C0"/>
                  </a:solidFill>
                  <a:prstDash val="solid"/>
                </a:ln>
                <a:effectLst/>
              </p:spPr>
            </p:cxnSp>
          </p:grpSp>
          <p:cxnSp>
            <p:nvCxnSpPr>
              <p:cNvPr id="111" name="直接连接符 110">
                <a:extLst>
                  <a:ext uri="{FF2B5EF4-FFF2-40B4-BE49-F238E27FC236}">
                    <a16:creationId xmlns:a16="http://schemas.microsoft.com/office/drawing/2014/main" xmlns="" id="{432F1B4E-D393-4EFF-ABFB-6F897DA02ECE}"/>
                  </a:ext>
                </a:extLst>
              </p:cNvPr>
              <p:cNvCxnSpPr>
                <a:cxnSpLocks/>
              </p:cNvCxnSpPr>
              <p:nvPr/>
            </p:nvCxnSpPr>
            <p:spPr>
              <a:xfrm>
                <a:off x="4675060" y="5169265"/>
                <a:ext cx="2150992" cy="0"/>
              </a:xfrm>
              <a:prstGeom prst="line">
                <a:avLst/>
              </a:prstGeom>
              <a:noFill/>
              <a:ln w="12700" cap="flat" cmpd="sng" algn="ctr">
                <a:solidFill>
                  <a:srgbClr val="0070C0"/>
                </a:solidFill>
                <a:prstDash val="solid"/>
                <a:headEnd type="none" w="med" len="med"/>
                <a:tailEnd type="triangle" w="med" len="med"/>
              </a:ln>
              <a:effectLst/>
            </p:spPr>
          </p:cxnSp>
          <p:cxnSp>
            <p:nvCxnSpPr>
              <p:cNvPr id="112" name="直接连接符 111">
                <a:extLst>
                  <a:ext uri="{FF2B5EF4-FFF2-40B4-BE49-F238E27FC236}">
                    <a16:creationId xmlns:a16="http://schemas.microsoft.com/office/drawing/2014/main" xmlns="" id="{282A04A8-773D-4A2A-BA12-2211047501E3}"/>
                  </a:ext>
                </a:extLst>
              </p:cNvPr>
              <p:cNvCxnSpPr>
                <a:cxnSpLocks/>
              </p:cNvCxnSpPr>
              <p:nvPr/>
            </p:nvCxnSpPr>
            <p:spPr>
              <a:xfrm flipH="1">
                <a:off x="1221269" y="5167574"/>
                <a:ext cx="2380191" cy="1692"/>
              </a:xfrm>
              <a:prstGeom prst="line">
                <a:avLst/>
              </a:prstGeom>
              <a:noFill/>
              <a:ln w="12700" cap="flat" cmpd="sng" algn="ctr">
                <a:solidFill>
                  <a:srgbClr val="0070C0"/>
                </a:solidFill>
                <a:prstDash val="solid"/>
                <a:headEnd type="none" w="med" len="med"/>
                <a:tailEnd type="triangle" w="med" len="med"/>
              </a:ln>
              <a:effectLst/>
            </p:spPr>
          </p:cxnSp>
        </p:grpSp>
      </p:grpSp>
      <p:cxnSp>
        <p:nvCxnSpPr>
          <p:cNvPr id="115" name="直接连接符 114">
            <a:extLst>
              <a:ext uri="{FF2B5EF4-FFF2-40B4-BE49-F238E27FC236}">
                <a16:creationId xmlns:a16="http://schemas.microsoft.com/office/drawing/2014/main" xmlns="" id="{8A952BB2-20F7-4435-A743-33D90BEAE5CC}"/>
              </a:ext>
            </a:extLst>
          </p:cNvPr>
          <p:cNvCxnSpPr/>
          <p:nvPr/>
        </p:nvCxnSpPr>
        <p:spPr>
          <a:xfrm rot="16200000">
            <a:off x="406530" y="4784569"/>
            <a:ext cx="0" cy="297468"/>
          </a:xfrm>
          <a:prstGeom prst="line">
            <a:avLst/>
          </a:prstGeom>
          <a:noFill/>
          <a:ln w="12700" cap="flat" cmpd="sng" algn="ctr">
            <a:solidFill>
              <a:srgbClr val="0070C0"/>
            </a:solidFill>
            <a:prstDash val="solid"/>
          </a:ln>
          <a:effectLst/>
        </p:spPr>
      </p:cxnSp>
      <p:cxnSp>
        <p:nvCxnSpPr>
          <p:cNvPr id="116" name="直接连接符 115">
            <a:extLst>
              <a:ext uri="{FF2B5EF4-FFF2-40B4-BE49-F238E27FC236}">
                <a16:creationId xmlns:a16="http://schemas.microsoft.com/office/drawing/2014/main" xmlns="" id="{FD2E53ED-1041-40A2-A097-A7015F76DB7C}"/>
              </a:ext>
            </a:extLst>
          </p:cNvPr>
          <p:cNvCxnSpPr/>
          <p:nvPr/>
        </p:nvCxnSpPr>
        <p:spPr>
          <a:xfrm rot="16200000">
            <a:off x="406515" y="2149891"/>
            <a:ext cx="0" cy="297468"/>
          </a:xfrm>
          <a:prstGeom prst="line">
            <a:avLst/>
          </a:prstGeom>
          <a:noFill/>
          <a:ln w="12700" cap="flat" cmpd="sng" algn="ctr">
            <a:solidFill>
              <a:srgbClr val="0070C0"/>
            </a:solidFill>
            <a:prstDash val="solid"/>
          </a:ln>
          <a:effectLst/>
        </p:spPr>
      </p:cxnSp>
      <p:cxnSp>
        <p:nvCxnSpPr>
          <p:cNvPr id="117" name="直接连接符 116">
            <a:extLst>
              <a:ext uri="{FF2B5EF4-FFF2-40B4-BE49-F238E27FC236}">
                <a16:creationId xmlns:a16="http://schemas.microsoft.com/office/drawing/2014/main" xmlns="" id="{3C489F92-0306-4BF3-B8FB-BD09CA7B1983}"/>
              </a:ext>
            </a:extLst>
          </p:cNvPr>
          <p:cNvCxnSpPr>
            <a:cxnSpLocks/>
          </p:cNvCxnSpPr>
          <p:nvPr/>
        </p:nvCxnSpPr>
        <p:spPr>
          <a:xfrm flipV="1">
            <a:off x="408372" y="2344616"/>
            <a:ext cx="0" cy="929518"/>
          </a:xfrm>
          <a:prstGeom prst="line">
            <a:avLst/>
          </a:prstGeom>
          <a:noFill/>
          <a:ln w="12700" cap="flat" cmpd="sng" algn="ctr">
            <a:solidFill>
              <a:srgbClr val="0070C0"/>
            </a:solidFill>
            <a:prstDash val="solid"/>
            <a:headEnd type="none" w="med" len="med"/>
            <a:tailEnd type="triangle" w="med" len="med"/>
          </a:ln>
          <a:effectLst/>
        </p:spPr>
      </p:cxnSp>
      <p:cxnSp>
        <p:nvCxnSpPr>
          <p:cNvPr id="118" name="直接连接符 117">
            <a:extLst>
              <a:ext uri="{FF2B5EF4-FFF2-40B4-BE49-F238E27FC236}">
                <a16:creationId xmlns:a16="http://schemas.microsoft.com/office/drawing/2014/main" xmlns="" id="{FE524345-AAD1-4011-8F8E-AC8AAE3204EE}"/>
              </a:ext>
            </a:extLst>
          </p:cNvPr>
          <p:cNvCxnSpPr>
            <a:cxnSpLocks/>
          </p:cNvCxnSpPr>
          <p:nvPr/>
        </p:nvCxnSpPr>
        <p:spPr>
          <a:xfrm>
            <a:off x="408372" y="3987138"/>
            <a:ext cx="0" cy="909877"/>
          </a:xfrm>
          <a:prstGeom prst="line">
            <a:avLst/>
          </a:prstGeom>
          <a:noFill/>
          <a:ln w="12700" cap="flat" cmpd="sng" algn="ctr">
            <a:solidFill>
              <a:srgbClr val="0070C0"/>
            </a:solidFill>
            <a:prstDash val="solid"/>
            <a:headEnd type="none" w="med" len="med"/>
            <a:tailEnd type="triangle" w="med" len="med"/>
          </a:ln>
          <a:effectLst/>
        </p:spPr>
      </p:cxnSp>
      <p:sp>
        <p:nvSpPr>
          <p:cNvPr id="119" name="文本框 118">
            <a:extLst>
              <a:ext uri="{FF2B5EF4-FFF2-40B4-BE49-F238E27FC236}">
                <a16:creationId xmlns:a16="http://schemas.microsoft.com/office/drawing/2014/main" xmlns="" id="{EB757A60-80D0-404A-A6F2-00660A6959CC}"/>
              </a:ext>
            </a:extLst>
          </p:cNvPr>
          <p:cNvSpPr txBox="1"/>
          <p:nvPr/>
        </p:nvSpPr>
        <p:spPr>
          <a:xfrm>
            <a:off x="5655027" y="2489550"/>
            <a:ext cx="3104718" cy="576696"/>
          </a:xfrm>
          <a:prstGeom prst="rect">
            <a:avLst/>
          </a:prstGeom>
          <a:noFill/>
        </p:spPr>
        <p:txBody>
          <a:bodyPr wrap="square" rtlCol="0">
            <a:spAutoFit/>
          </a:bodyPr>
          <a:lstStyle/>
          <a:p>
            <a:pPr algn="just" defTabSz="913722">
              <a:defRPr/>
            </a:pPr>
            <a:r>
              <a:rPr lang="en-US" altLang="zh-CN" sz="104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Application enablement</a:t>
            </a:r>
          </a:p>
          <a:p>
            <a:pPr algn="just" defTabSz="913722">
              <a:defRPr/>
            </a:pPr>
            <a:r>
              <a:rPr lang="en-US" altLang="zh-CN" sz="1049" kern="0" dirty="0">
                <a:solidFill>
                  <a:prstClr val="black"/>
                </a:solidFill>
                <a:latin typeface="Arial" panose="020B0604020202020204" pitchFamily="34" charset="0"/>
                <a:ea typeface="微软雅黑" panose="020B0503020204020204" pitchFamily="34" charset="-122"/>
                <a:cs typeface="Arial" panose="020B0604020202020204" pitchFamily="34" charset="0"/>
              </a:rPr>
              <a:t>Provides end-to-end services, layered APIs, and pre-integrated solutions.</a:t>
            </a:r>
          </a:p>
        </p:txBody>
      </p:sp>
      <p:sp>
        <p:nvSpPr>
          <p:cNvPr id="120" name="文本框 119">
            <a:extLst>
              <a:ext uri="{FF2B5EF4-FFF2-40B4-BE49-F238E27FC236}">
                <a16:creationId xmlns:a16="http://schemas.microsoft.com/office/drawing/2014/main" xmlns="" id="{09E93321-0A1D-49F5-AD4D-292E95E41CE8}"/>
              </a:ext>
            </a:extLst>
          </p:cNvPr>
          <p:cNvSpPr txBox="1"/>
          <p:nvPr/>
        </p:nvSpPr>
        <p:spPr>
          <a:xfrm>
            <a:off x="5655027" y="3191638"/>
            <a:ext cx="3104718" cy="657424"/>
          </a:xfrm>
          <a:prstGeom prst="rect">
            <a:avLst/>
          </a:prstGeom>
          <a:noFill/>
        </p:spPr>
        <p:txBody>
          <a:bodyPr wrap="square" rtlCol="0">
            <a:spAutoFit/>
          </a:bodyPr>
          <a:lstStyle/>
          <a:p>
            <a:pPr algn="just" defTabSz="913722">
              <a:lnSpc>
                <a:spcPct val="150000"/>
              </a:lnSpc>
              <a:defRPr/>
            </a:pPr>
            <a:r>
              <a:rPr lang="en-US" altLang="zh-CN" sz="1049" b="1" kern="0" dirty="0" err="1">
                <a:solidFill>
                  <a:srgbClr val="C00000"/>
                </a:solidFill>
                <a:latin typeface="Arial" panose="020B0604020202020204" pitchFamily="34" charset="0"/>
                <a:ea typeface="微软雅黑" panose="020B0503020204020204" pitchFamily="34" charset="-122"/>
                <a:cs typeface="Arial" panose="020B0604020202020204" pitchFamily="34" charset="0"/>
              </a:rPr>
              <a:t>MindSpore</a:t>
            </a:r>
            <a:endParaRPr lang="en-US" altLang="zh-CN" sz="1049" b="1" kern="0"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algn="just" defTabSz="913722">
              <a:defRPr/>
            </a:pPr>
            <a:r>
              <a:rPr lang="en-US" altLang="zh-CN" sz="1049" kern="0" dirty="0">
                <a:solidFill>
                  <a:prstClr val="black"/>
                </a:solidFill>
                <a:latin typeface="Arial" panose="020B0604020202020204" pitchFamily="34" charset="0"/>
                <a:ea typeface="微软雅黑" panose="020B0503020204020204" pitchFamily="34" charset="-122"/>
                <a:cs typeface="Arial" panose="020B0604020202020204" pitchFamily="34" charset="0"/>
              </a:rPr>
              <a:t>All-scenario AI computing framework that best match Ascend.</a:t>
            </a:r>
            <a:endParaRPr lang="zh-CN" altLang="en-US" sz="1049" kern="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121" name="文本框 120">
            <a:extLst>
              <a:ext uri="{FF2B5EF4-FFF2-40B4-BE49-F238E27FC236}">
                <a16:creationId xmlns:a16="http://schemas.microsoft.com/office/drawing/2014/main" xmlns="" id="{ABD3E530-A854-435A-AB2C-BF8B71489895}"/>
              </a:ext>
            </a:extLst>
          </p:cNvPr>
          <p:cNvSpPr txBox="1"/>
          <p:nvPr/>
        </p:nvSpPr>
        <p:spPr>
          <a:xfrm>
            <a:off x="5655027" y="3866873"/>
            <a:ext cx="3104718" cy="576696"/>
          </a:xfrm>
          <a:prstGeom prst="rect">
            <a:avLst/>
          </a:prstGeom>
          <a:noFill/>
        </p:spPr>
        <p:txBody>
          <a:bodyPr wrap="square" rtlCol="0">
            <a:spAutoFit/>
          </a:bodyPr>
          <a:lstStyle/>
          <a:p>
            <a:pPr algn="just" defTabSz="913722">
              <a:defRPr/>
            </a:pPr>
            <a:r>
              <a:rPr lang="en-US" altLang="zh-CN" sz="104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CANN</a:t>
            </a:r>
          </a:p>
          <a:p>
            <a:pPr defTabSz="913722">
              <a:defRPr/>
            </a:pPr>
            <a:r>
              <a:rPr lang="en-US" altLang="zh-CN" sz="1049" kern="0" dirty="0">
                <a:solidFill>
                  <a:prstClr val="black"/>
                </a:solidFill>
                <a:latin typeface="Arial" panose="020B0604020202020204" pitchFamily="34" charset="0"/>
                <a:ea typeface="微软雅黑" panose="020B0503020204020204" pitchFamily="34" charset="-122"/>
                <a:cs typeface="Arial" panose="020B0604020202020204" pitchFamily="34" charset="0"/>
              </a:rPr>
              <a:t>Operators library and highly automated operators development tool.</a:t>
            </a:r>
          </a:p>
        </p:txBody>
      </p:sp>
      <p:sp>
        <p:nvSpPr>
          <p:cNvPr id="122" name="文本框 121">
            <a:extLst>
              <a:ext uri="{FF2B5EF4-FFF2-40B4-BE49-F238E27FC236}">
                <a16:creationId xmlns:a16="http://schemas.microsoft.com/office/drawing/2014/main" xmlns="" id="{C0720A89-7603-4039-968E-539C16FFE0D2}"/>
              </a:ext>
            </a:extLst>
          </p:cNvPr>
          <p:cNvSpPr txBox="1"/>
          <p:nvPr/>
        </p:nvSpPr>
        <p:spPr>
          <a:xfrm>
            <a:off x="5652226" y="4444350"/>
            <a:ext cx="3107519" cy="657424"/>
          </a:xfrm>
          <a:prstGeom prst="rect">
            <a:avLst/>
          </a:prstGeom>
          <a:noFill/>
        </p:spPr>
        <p:txBody>
          <a:bodyPr wrap="square" rtlCol="0">
            <a:spAutoFit/>
          </a:bodyPr>
          <a:lstStyle/>
          <a:p>
            <a:pPr algn="just" defTabSz="913722">
              <a:lnSpc>
                <a:spcPct val="150000"/>
              </a:lnSpc>
              <a:defRPr/>
            </a:pPr>
            <a:r>
              <a:rPr lang="en-US" altLang="zh-CN" sz="104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Ascend chips</a:t>
            </a:r>
          </a:p>
          <a:p>
            <a:pPr defTabSz="913722">
              <a:defRPr/>
            </a:pPr>
            <a:r>
              <a:rPr lang="en-US" altLang="zh-CN" sz="1049" kern="0" dirty="0">
                <a:solidFill>
                  <a:prstClr val="black"/>
                </a:solidFill>
                <a:latin typeface="Arial" panose="020B0604020202020204" pitchFamily="34" charset="0"/>
                <a:ea typeface="微软雅黑" panose="020B0503020204020204" pitchFamily="34" charset="-122"/>
                <a:cs typeface="Arial" panose="020B0604020202020204" pitchFamily="34" charset="0"/>
              </a:rPr>
              <a:t>A series of AI IPs and chips based on a unified, scalable architecture.</a:t>
            </a:r>
          </a:p>
        </p:txBody>
      </p:sp>
      <p:cxnSp>
        <p:nvCxnSpPr>
          <p:cNvPr id="123" name="直接连接符 26"/>
          <p:cNvCxnSpPr/>
          <p:nvPr/>
        </p:nvCxnSpPr>
        <p:spPr>
          <a:xfrm flipH="1">
            <a:off x="779912" y="2794163"/>
            <a:ext cx="3214597" cy="24464"/>
          </a:xfrm>
          <a:prstGeom prst="line">
            <a:avLst/>
          </a:prstGeom>
          <a:noFill/>
          <a:ln w="3175" cap="flat" cmpd="sng" algn="ctr">
            <a:solidFill>
              <a:srgbClr val="0070C0"/>
            </a:solidFill>
            <a:prstDash val="dash"/>
          </a:ln>
          <a:effectLst/>
        </p:spPr>
      </p:cxnSp>
      <p:sp>
        <p:nvSpPr>
          <p:cNvPr id="124" name="CANN…"/>
          <p:cNvSpPr txBox="1"/>
          <p:nvPr/>
        </p:nvSpPr>
        <p:spPr>
          <a:xfrm>
            <a:off x="788265" y="2779072"/>
            <a:ext cx="838883" cy="346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424" tIns="6424" rIns="6424" bIns="6424" anchor="ctr"/>
          <a:lstStyle/>
          <a:p>
            <a:pPr algn="ctr" defTabSz="217583" hangingPunct="0">
              <a:defRPr sz="5000">
                <a:solidFill>
                  <a:srgbClr val="ED6D00"/>
                </a:solidFill>
                <a:latin typeface="Huawei Sans"/>
                <a:ea typeface="Huawei Sans"/>
                <a:cs typeface="Huawei Sans"/>
                <a:sym typeface="Huawei Sans"/>
              </a:defRPr>
            </a:pPr>
            <a:endParaRPr sz="900" b="1" kern="0" dirty="0">
              <a:solidFill>
                <a:prstClr val="white"/>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25" name="圆角矩形 190">
            <a:extLst>
              <a:ext uri="{FF2B5EF4-FFF2-40B4-BE49-F238E27FC236}">
                <a16:creationId xmlns:a16="http://schemas.microsoft.com/office/drawing/2014/main" xmlns="" id="{EE624918-9D5A-4388-B515-6167BC64B0F8}"/>
              </a:ext>
            </a:extLst>
          </p:cNvPr>
          <p:cNvSpPr/>
          <p:nvPr/>
        </p:nvSpPr>
        <p:spPr>
          <a:xfrm>
            <a:off x="1201218" y="2854594"/>
            <a:ext cx="651082" cy="224989"/>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50" kern="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MindX</a:t>
            </a:r>
            <a:r>
              <a:rPr lang="en-US" altLang="zh-CN"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 Edge</a:t>
            </a:r>
            <a:endParaRPr lang="zh-CN" altLang="en-US"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26" name="圆角矩形 190">
            <a:extLst>
              <a:ext uri="{FF2B5EF4-FFF2-40B4-BE49-F238E27FC236}">
                <a16:creationId xmlns:a16="http://schemas.microsoft.com/office/drawing/2014/main" xmlns="" id="{EE624918-9D5A-4388-B515-6167BC64B0F8}"/>
              </a:ext>
            </a:extLst>
          </p:cNvPr>
          <p:cNvSpPr/>
          <p:nvPr/>
        </p:nvSpPr>
        <p:spPr>
          <a:xfrm>
            <a:off x="444908" y="2788367"/>
            <a:ext cx="1094918" cy="338189"/>
          </a:xfrm>
          <a:prstGeom prst="roundRect">
            <a:avLst/>
          </a:prstGeom>
          <a:noFill/>
          <a:ln w="12700" cap="flat" cmpd="sng" algn="ctr">
            <a:no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87" b="1" kern="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MindX</a:t>
            </a:r>
            <a:endParaRPr lang="en-US" altLang="zh-CN" sz="787" b="1"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27" name="矩形 126"/>
          <p:cNvSpPr/>
          <p:nvPr/>
        </p:nvSpPr>
        <p:spPr>
          <a:xfrm>
            <a:off x="156456" y="3432281"/>
            <a:ext cx="505289" cy="3872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050" b="1" dirty="0">
                <a:solidFill>
                  <a:srgbClr val="0070C0"/>
                </a:solidFill>
                <a:latin typeface="Arial" panose="020B0604020202020204" pitchFamily="34" charset="0"/>
                <a:ea typeface="微软雅黑"/>
                <a:cs typeface="Arial" panose="020B0604020202020204" pitchFamily="34" charset="0"/>
              </a:rPr>
              <a:t>Full stack</a:t>
            </a:r>
          </a:p>
        </p:txBody>
      </p:sp>
      <p:grpSp>
        <p:nvGrpSpPr>
          <p:cNvPr id="128" name="组合 127"/>
          <p:cNvGrpSpPr/>
          <p:nvPr/>
        </p:nvGrpSpPr>
        <p:grpSpPr>
          <a:xfrm>
            <a:off x="5131881" y="2638764"/>
            <a:ext cx="468950" cy="174961"/>
            <a:chOff x="6983887" y="2650593"/>
            <a:chExt cx="625511" cy="233373"/>
          </a:xfrm>
        </p:grpSpPr>
        <p:sp>
          <p:nvSpPr>
            <p:cNvPr id="129" name="箭头: V 形 165">
              <a:extLst>
                <a:ext uri="{FF2B5EF4-FFF2-40B4-BE49-F238E27FC236}">
                  <a16:creationId xmlns="" xmlns:a16="http://schemas.microsoft.com/office/drawing/2014/main" id="{6D60C7CE-52D1-47D4-A129-A26803B49414}"/>
                </a:ext>
              </a:extLst>
            </p:cNvPr>
            <p:cNvSpPr/>
            <p:nvPr/>
          </p:nvSpPr>
          <p:spPr>
            <a:xfrm>
              <a:off x="6983887" y="2650593"/>
              <a:ext cx="237117" cy="232564"/>
            </a:xfrm>
            <a:prstGeom prst="chevron">
              <a:avLst/>
            </a:prstGeom>
            <a:solidFill>
              <a:srgbClr val="3F9AFF"/>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30" name="箭头: V 形 165">
              <a:extLst>
                <a:ext uri="{FF2B5EF4-FFF2-40B4-BE49-F238E27FC236}">
                  <a16:creationId xmlns="" xmlns:a16="http://schemas.microsoft.com/office/drawing/2014/main" id="{6D60C7CE-52D1-47D4-A129-A26803B49414}"/>
                </a:ext>
              </a:extLst>
            </p:cNvPr>
            <p:cNvSpPr/>
            <p:nvPr/>
          </p:nvSpPr>
          <p:spPr>
            <a:xfrm>
              <a:off x="7183432" y="2651402"/>
              <a:ext cx="237117" cy="232564"/>
            </a:xfrm>
            <a:prstGeom prst="chevron">
              <a:avLst/>
            </a:prstGeom>
            <a:solidFill>
              <a:srgbClr val="3F9AFF">
                <a:alpha val="6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31" name="箭头: V 形 165">
              <a:extLst>
                <a:ext uri="{FF2B5EF4-FFF2-40B4-BE49-F238E27FC236}">
                  <a16:creationId xmlns="" xmlns:a16="http://schemas.microsoft.com/office/drawing/2014/main" id="{6D60C7CE-52D1-47D4-A129-A26803B49414}"/>
                </a:ext>
              </a:extLst>
            </p:cNvPr>
            <p:cNvSpPr/>
            <p:nvPr/>
          </p:nvSpPr>
          <p:spPr>
            <a:xfrm>
              <a:off x="7372281" y="2650593"/>
              <a:ext cx="237117" cy="232564"/>
            </a:xfrm>
            <a:prstGeom prst="chevron">
              <a:avLst/>
            </a:prstGeom>
            <a:solidFill>
              <a:srgbClr val="3F9AFF">
                <a:alpha val="4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grpSp>
      <p:grpSp>
        <p:nvGrpSpPr>
          <p:cNvPr id="132" name="组合 131"/>
          <p:cNvGrpSpPr/>
          <p:nvPr/>
        </p:nvGrpSpPr>
        <p:grpSpPr>
          <a:xfrm>
            <a:off x="5131881" y="3430597"/>
            <a:ext cx="468950" cy="174961"/>
            <a:chOff x="6983887" y="2650593"/>
            <a:chExt cx="625511" cy="233373"/>
          </a:xfrm>
        </p:grpSpPr>
        <p:sp>
          <p:nvSpPr>
            <p:cNvPr id="133" name="箭头: V 形 165">
              <a:extLst>
                <a:ext uri="{FF2B5EF4-FFF2-40B4-BE49-F238E27FC236}">
                  <a16:creationId xmlns="" xmlns:a16="http://schemas.microsoft.com/office/drawing/2014/main" id="{6D60C7CE-52D1-47D4-A129-A26803B49414}"/>
                </a:ext>
              </a:extLst>
            </p:cNvPr>
            <p:cNvSpPr/>
            <p:nvPr/>
          </p:nvSpPr>
          <p:spPr>
            <a:xfrm>
              <a:off x="6983887" y="2650593"/>
              <a:ext cx="237117" cy="232564"/>
            </a:xfrm>
            <a:prstGeom prst="chevron">
              <a:avLst/>
            </a:prstGeom>
            <a:solidFill>
              <a:srgbClr val="3F9AFF"/>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34" name="箭头: V 形 165">
              <a:extLst>
                <a:ext uri="{FF2B5EF4-FFF2-40B4-BE49-F238E27FC236}">
                  <a16:creationId xmlns="" xmlns:a16="http://schemas.microsoft.com/office/drawing/2014/main" id="{6D60C7CE-52D1-47D4-A129-A26803B49414}"/>
                </a:ext>
              </a:extLst>
            </p:cNvPr>
            <p:cNvSpPr/>
            <p:nvPr/>
          </p:nvSpPr>
          <p:spPr>
            <a:xfrm>
              <a:off x="7183432" y="2651402"/>
              <a:ext cx="237117" cy="232564"/>
            </a:xfrm>
            <a:prstGeom prst="chevron">
              <a:avLst/>
            </a:prstGeom>
            <a:solidFill>
              <a:srgbClr val="3F9AFF">
                <a:alpha val="6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35" name="箭头: V 形 165">
              <a:extLst>
                <a:ext uri="{FF2B5EF4-FFF2-40B4-BE49-F238E27FC236}">
                  <a16:creationId xmlns="" xmlns:a16="http://schemas.microsoft.com/office/drawing/2014/main" id="{6D60C7CE-52D1-47D4-A129-A26803B49414}"/>
                </a:ext>
              </a:extLst>
            </p:cNvPr>
            <p:cNvSpPr/>
            <p:nvPr/>
          </p:nvSpPr>
          <p:spPr>
            <a:xfrm>
              <a:off x="7372281" y="2650593"/>
              <a:ext cx="237117" cy="232564"/>
            </a:xfrm>
            <a:prstGeom prst="chevron">
              <a:avLst/>
            </a:prstGeom>
            <a:solidFill>
              <a:srgbClr val="3F9AFF">
                <a:alpha val="4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grpSp>
      <p:grpSp>
        <p:nvGrpSpPr>
          <p:cNvPr id="136" name="组合 135"/>
          <p:cNvGrpSpPr/>
          <p:nvPr/>
        </p:nvGrpSpPr>
        <p:grpSpPr>
          <a:xfrm>
            <a:off x="5131881" y="4047244"/>
            <a:ext cx="468950" cy="174961"/>
            <a:chOff x="6983887" y="2650593"/>
            <a:chExt cx="625511" cy="233373"/>
          </a:xfrm>
        </p:grpSpPr>
        <p:sp>
          <p:nvSpPr>
            <p:cNvPr id="137" name="箭头: V 形 165">
              <a:extLst>
                <a:ext uri="{FF2B5EF4-FFF2-40B4-BE49-F238E27FC236}">
                  <a16:creationId xmlns="" xmlns:a16="http://schemas.microsoft.com/office/drawing/2014/main" id="{6D60C7CE-52D1-47D4-A129-A26803B49414}"/>
                </a:ext>
              </a:extLst>
            </p:cNvPr>
            <p:cNvSpPr/>
            <p:nvPr/>
          </p:nvSpPr>
          <p:spPr>
            <a:xfrm>
              <a:off x="6983887" y="2650593"/>
              <a:ext cx="237117" cy="232564"/>
            </a:xfrm>
            <a:prstGeom prst="chevron">
              <a:avLst/>
            </a:prstGeom>
            <a:solidFill>
              <a:srgbClr val="3F9AFF"/>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38" name="箭头: V 形 165">
              <a:extLst>
                <a:ext uri="{FF2B5EF4-FFF2-40B4-BE49-F238E27FC236}">
                  <a16:creationId xmlns="" xmlns:a16="http://schemas.microsoft.com/office/drawing/2014/main" id="{6D60C7CE-52D1-47D4-A129-A26803B49414}"/>
                </a:ext>
              </a:extLst>
            </p:cNvPr>
            <p:cNvSpPr/>
            <p:nvPr/>
          </p:nvSpPr>
          <p:spPr>
            <a:xfrm>
              <a:off x="7183432" y="2651402"/>
              <a:ext cx="237117" cy="232564"/>
            </a:xfrm>
            <a:prstGeom prst="chevron">
              <a:avLst/>
            </a:prstGeom>
            <a:solidFill>
              <a:srgbClr val="3F9AFF">
                <a:alpha val="6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39" name="箭头: V 形 165">
              <a:extLst>
                <a:ext uri="{FF2B5EF4-FFF2-40B4-BE49-F238E27FC236}">
                  <a16:creationId xmlns="" xmlns:a16="http://schemas.microsoft.com/office/drawing/2014/main" id="{6D60C7CE-52D1-47D4-A129-A26803B49414}"/>
                </a:ext>
              </a:extLst>
            </p:cNvPr>
            <p:cNvSpPr/>
            <p:nvPr/>
          </p:nvSpPr>
          <p:spPr>
            <a:xfrm>
              <a:off x="7372281" y="2650593"/>
              <a:ext cx="237117" cy="232564"/>
            </a:xfrm>
            <a:prstGeom prst="chevron">
              <a:avLst/>
            </a:prstGeom>
            <a:solidFill>
              <a:srgbClr val="3F9AFF">
                <a:alpha val="4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grpSp>
      <p:grpSp>
        <p:nvGrpSpPr>
          <p:cNvPr id="140" name="组合 139"/>
          <p:cNvGrpSpPr/>
          <p:nvPr/>
        </p:nvGrpSpPr>
        <p:grpSpPr>
          <a:xfrm>
            <a:off x="5131881" y="4676900"/>
            <a:ext cx="468950" cy="174961"/>
            <a:chOff x="6983887" y="2650593"/>
            <a:chExt cx="625511" cy="233373"/>
          </a:xfrm>
        </p:grpSpPr>
        <p:sp>
          <p:nvSpPr>
            <p:cNvPr id="141" name="箭头: V 形 165">
              <a:extLst>
                <a:ext uri="{FF2B5EF4-FFF2-40B4-BE49-F238E27FC236}">
                  <a16:creationId xmlns="" xmlns:a16="http://schemas.microsoft.com/office/drawing/2014/main" id="{6D60C7CE-52D1-47D4-A129-A26803B49414}"/>
                </a:ext>
              </a:extLst>
            </p:cNvPr>
            <p:cNvSpPr/>
            <p:nvPr/>
          </p:nvSpPr>
          <p:spPr>
            <a:xfrm>
              <a:off x="6983887" y="2650593"/>
              <a:ext cx="237117" cy="232564"/>
            </a:xfrm>
            <a:prstGeom prst="chevron">
              <a:avLst/>
            </a:prstGeom>
            <a:solidFill>
              <a:srgbClr val="3F9AFF"/>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42" name="箭头: V 形 165">
              <a:extLst>
                <a:ext uri="{FF2B5EF4-FFF2-40B4-BE49-F238E27FC236}">
                  <a16:creationId xmlns="" xmlns:a16="http://schemas.microsoft.com/office/drawing/2014/main" id="{6D60C7CE-52D1-47D4-A129-A26803B49414}"/>
                </a:ext>
              </a:extLst>
            </p:cNvPr>
            <p:cNvSpPr/>
            <p:nvPr/>
          </p:nvSpPr>
          <p:spPr>
            <a:xfrm>
              <a:off x="7183432" y="2651402"/>
              <a:ext cx="237117" cy="232564"/>
            </a:xfrm>
            <a:prstGeom prst="chevron">
              <a:avLst/>
            </a:prstGeom>
            <a:solidFill>
              <a:srgbClr val="3F9AFF">
                <a:alpha val="6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sp>
          <p:nvSpPr>
            <p:cNvPr id="143" name="箭头: V 形 165">
              <a:extLst>
                <a:ext uri="{FF2B5EF4-FFF2-40B4-BE49-F238E27FC236}">
                  <a16:creationId xmlns="" xmlns:a16="http://schemas.microsoft.com/office/drawing/2014/main" id="{6D60C7CE-52D1-47D4-A129-A26803B49414}"/>
                </a:ext>
              </a:extLst>
            </p:cNvPr>
            <p:cNvSpPr/>
            <p:nvPr/>
          </p:nvSpPr>
          <p:spPr>
            <a:xfrm>
              <a:off x="7372281" y="2650593"/>
              <a:ext cx="237117" cy="232564"/>
            </a:xfrm>
            <a:prstGeom prst="chevron">
              <a:avLst/>
            </a:prstGeom>
            <a:solidFill>
              <a:srgbClr val="3F9AFF">
                <a:alpha val="40000"/>
              </a:srgbClr>
            </a:solidFill>
            <a:ln w="12700" cap="flat" cmpd="sng" algn="ctr">
              <a:noFill/>
              <a:prstDash val="solid"/>
              <a:miter lim="800000"/>
            </a:ln>
            <a:effectLst/>
          </p:spPr>
          <p:txBody>
            <a:bodyPr rtlCol="0" anchor="ctr"/>
            <a:lstStyle/>
            <a:p>
              <a:pPr algn="ctr" defTabSz="685251">
                <a:defRPr/>
              </a:pPr>
              <a:endParaRPr lang="zh-CN" altLang="en-US" sz="1349" kern="0">
                <a:solidFill>
                  <a:prstClr val="black"/>
                </a:solidFill>
                <a:latin typeface="微软雅黑" panose="020B0503020204020204" pitchFamily="34" charset="-122"/>
                <a:ea typeface="微软雅黑" panose="020B0503020204020204" pitchFamily="34" charset="-122"/>
                <a:cs typeface="Huawei Sans" panose="020C0503030203020204" pitchFamily="34" charset="0"/>
              </a:endParaRPr>
            </a:p>
          </p:txBody>
        </p:sp>
      </p:grpSp>
      <p:sp>
        <p:nvSpPr>
          <p:cNvPr id="144" name="圆角矩形 190">
            <a:extLst>
              <a:ext uri="{FF2B5EF4-FFF2-40B4-BE49-F238E27FC236}">
                <a16:creationId xmlns:a16="http://schemas.microsoft.com/office/drawing/2014/main" xmlns="" id="{EE624918-9D5A-4388-B515-6167BC64B0F8}"/>
              </a:ext>
            </a:extLst>
          </p:cNvPr>
          <p:cNvSpPr/>
          <p:nvPr/>
        </p:nvSpPr>
        <p:spPr>
          <a:xfrm>
            <a:off x="1901607" y="2854594"/>
            <a:ext cx="651082" cy="224989"/>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50" kern="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MindX</a:t>
            </a:r>
            <a:r>
              <a:rPr lang="en-US" altLang="zh-CN"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 DL</a:t>
            </a:r>
            <a:endParaRPr lang="zh-CN" altLang="en-US"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45" name="圆角矩形 190">
            <a:extLst>
              <a:ext uri="{FF2B5EF4-FFF2-40B4-BE49-F238E27FC236}">
                <a16:creationId xmlns:a16="http://schemas.microsoft.com/office/drawing/2014/main" xmlns="" id="{EE624918-9D5A-4388-B515-6167BC64B0F8}"/>
              </a:ext>
            </a:extLst>
          </p:cNvPr>
          <p:cNvSpPr/>
          <p:nvPr/>
        </p:nvSpPr>
        <p:spPr>
          <a:xfrm>
            <a:off x="2601997" y="2854594"/>
            <a:ext cx="651082" cy="224989"/>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50" kern="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MindX</a:t>
            </a:r>
            <a:r>
              <a:rPr lang="en-US" altLang="zh-CN"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 SDK</a:t>
            </a:r>
            <a:endParaRPr lang="zh-CN" altLang="en-US"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46" name="圆角矩形 190">
            <a:extLst>
              <a:ext uri="{FF2B5EF4-FFF2-40B4-BE49-F238E27FC236}">
                <a16:creationId xmlns:a16="http://schemas.microsoft.com/office/drawing/2014/main" xmlns="" id="{EE624918-9D5A-4388-B515-6167BC64B0F8}"/>
              </a:ext>
            </a:extLst>
          </p:cNvPr>
          <p:cNvSpPr/>
          <p:nvPr/>
        </p:nvSpPr>
        <p:spPr>
          <a:xfrm>
            <a:off x="3302387" y="2854594"/>
            <a:ext cx="651082" cy="224989"/>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ModelZoo</a:t>
            </a:r>
            <a:endParaRPr lang="zh-CN" altLang="en-US"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47" name="圆角矩形 190">
            <a:extLst>
              <a:ext uri="{FF2B5EF4-FFF2-40B4-BE49-F238E27FC236}">
                <a16:creationId xmlns:a16="http://schemas.microsoft.com/office/drawing/2014/main" xmlns="" id="{EE624918-9D5A-4388-B515-6167BC64B0F8}"/>
              </a:ext>
            </a:extLst>
          </p:cNvPr>
          <p:cNvSpPr/>
          <p:nvPr/>
        </p:nvSpPr>
        <p:spPr>
          <a:xfrm>
            <a:off x="830117" y="2524107"/>
            <a:ext cx="947871" cy="224989"/>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50" kern="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ModelAtrs</a:t>
            </a:r>
            <a:endParaRPr lang="zh-CN" altLang="en-US"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48" name="圆角矩形 190">
            <a:extLst>
              <a:ext uri="{FF2B5EF4-FFF2-40B4-BE49-F238E27FC236}">
                <a16:creationId xmlns:a16="http://schemas.microsoft.com/office/drawing/2014/main" xmlns="" id="{EE624918-9D5A-4388-B515-6167BC64B0F8}"/>
              </a:ext>
            </a:extLst>
          </p:cNvPr>
          <p:cNvSpPr/>
          <p:nvPr/>
        </p:nvSpPr>
        <p:spPr>
          <a:xfrm>
            <a:off x="1916071" y="2524107"/>
            <a:ext cx="947871" cy="224989"/>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50" kern="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HiAI</a:t>
            </a:r>
            <a:r>
              <a:rPr lang="en-US" altLang="zh-CN"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 Service</a:t>
            </a:r>
            <a:endParaRPr lang="zh-CN" altLang="en-US"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49" name="圆角矩形 190">
            <a:extLst>
              <a:ext uri="{FF2B5EF4-FFF2-40B4-BE49-F238E27FC236}">
                <a16:creationId xmlns:a16="http://schemas.microsoft.com/office/drawing/2014/main" xmlns="" id="{EE624918-9D5A-4388-B515-6167BC64B0F8}"/>
              </a:ext>
            </a:extLst>
          </p:cNvPr>
          <p:cNvSpPr/>
          <p:nvPr/>
        </p:nvSpPr>
        <p:spPr>
          <a:xfrm>
            <a:off x="3002026" y="2524107"/>
            <a:ext cx="947871" cy="224989"/>
          </a:xfrm>
          <a:prstGeom prst="roundRect">
            <a:avLst/>
          </a:prstGeom>
          <a:noFill/>
          <a:ln w="12700" cap="flat" cmpd="sng" algn="ctr">
            <a:solidFill>
              <a:schemeClr val="tx1">
                <a:lumMod val="50000"/>
                <a:lumOff val="50000"/>
              </a:schemeClr>
            </a:solidFill>
            <a:prstDash val="solid"/>
          </a:ln>
          <a:effectLst/>
        </p:spPr>
        <p:txBody>
          <a:bodyPr lIns="26979" tIns="26979" rIns="26979" bIns="26979"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defTabSz="217583" hangingPunct="0">
              <a:defRPr sz="5000">
                <a:solidFill>
                  <a:srgbClr val="ED6D00"/>
                </a:solidFill>
                <a:latin typeface="Huawei Sans"/>
                <a:ea typeface="Huawei Sans"/>
                <a:cs typeface="Huawei Sans"/>
                <a:sym typeface="Huawei Sans"/>
              </a:defRPr>
            </a:pPr>
            <a:r>
              <a:rPr lang="en-US" altLang="zh-CN" sz="750" kern="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rPr>
              <a:t>Third Party</a:t>
            </a:r>
            <a:endParaRPr lang="zh-CN" altLang="en-US" sz="750" kern="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2059636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2517" y="171059"/>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AI on medical diagnostics?</a:t>
            </a:r>
            <a:endParaRPr lang="zh-CN" altLang="en-US" kern="0" dirty="0" smtClean="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2" name="文本框 1"/>
          <p:cNvSpPr txBox="1"/>
          <p:nvPr/>
        </p:nvSpPr>
        <p:spPr>
          <a:xfrm>
            <a:off x="3989294" y="4800600"/>
            <a:ext cx="5181600" cy="461665"/>
          </a:xfrm>
          <a:prstGeom prst="rect">
            <a:avLst/>
          </a:prstGeom>
          <a:noFill/>
        </p:spPr>
        <p:txBody>
          <a:bodyPr wrap="square" rtlCol="0">
            <a:spAutoFit/>
          </a:bodyPr>
          <a:lstStyle/>
          <a:p>
            <a:r>
              <a:rPr lang="en-US" altLang="zh-CN" sz="1200" dirty="0" smtClean="0"/>
              <a:t>Image Sources:</a:t>
            </a:r>
          </a:p>
          <a:p>
            <a:r>
              <a:rPr lang="en-US" altLang="zh-CN" sz="1200" dirty="0">
                <a:hlinkClick r:id="rId4"/>
              </a:rPr>
              <a:t>https://medicalxpress.com/news/2020-05-ct-scan-database-ai-covid-.html</a:t>
            </a:r>
            <a:endParaRPr lang="zh-CN" altLang="en-US" sz="1200"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4948" y="2236304"/>
            <a:ext cx="3975652" cy="2385391"/>
          </a:xfrm>
          <a:prstGeom prst="rect">
            <a:avLst/>
          </a:prstGeom>
        </p:spPr>
      </p:pic>
      <p:sp>
        <p:nvSpPr>
          <p:cNvPr id="5" name="文本框 4"/>
          <p:cNvSpPr txBox="1"/>
          <p:nvPr/>
        </p:nvSpPr>
        <p:spPr>
          <a:xfrm>
            <a:off x="685800" y="1834414"/>
            <a:ext cx="342900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CT, PET </a:t>
            </a:r>
            <a:r>
              <a:rPr lang="en-US" altLang="zh-CN" dirty="0"/>
              <a:t>s</a:t>
            </a:r>
            <a:r>
              <a:rPr lang="en-US" altLang="zh-CN" dirty="0" smtClean="0"/>
              <a:t>can diagnostics</a:t>
            </a:r>
          </a:p>
          <a:p>
            <a:pPr marL="285750" indent="-285750">
              <a:buFont typeface="Arial" panose="020B0604020202020204" pitchFamily="34" charset="0"/>
              <a:buChar char="•"/>
            </a:pPr>
            <a:r>
              <a:rPr lang="en-US" altLang="zh-CN" dirty="0" smtClean="0"/>
              <a:t>Tissue </a:t>
            </a:r>
            <a:r>
              <a:rPr lang="en-US" altLang="zh-CN" dirty="0"/>
              <a:t>slide </a:t>
            </a:r>
            <a:r>
              <a:rPr lang="en-US" altLang="zh-CN" dirty="0" smtClean="0"/>
              <a:t>cell level analysis</a:t>
            </a:r>
          </a:p>
          <a:p>
            <a:pPr marL="285750" indent="-285750">
              <a:buFont typeface="Arial" panose="020B0604020202020204" pitchFamily="34" charset="0"/>
              <a:buChar char="•"/>
            </a:pPr>
            <a:r>
              <a:rPr lang="en-US" altLang="zh-CN" dirty="0" smtClean="0"/>
              <a:t>Integrated diagnostics</a:t>
            </a:r>
          </a:p>
          <a:p>
            <a:pPr marL="285750" indent="-285750">
              <a:buFont typeface="Arial" panose="020B0604020202020204" pitchFamily="34" charset="0"/>
              <a:buChar char="•"/>
            </a:pPr>
            <a:r>
              <a:rPr lang="en-US" altLang="zh-CN" dirty="0" smtClean="0"/>
              <a:t>Legal &amp; regulation restrictions</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739032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228600"/>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Machine Learning VS Deep Learning?</a:t>
            </a:r>
            <a:endParaRPr lang="zh-CN" altLang="en-US" kern="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grpSp>
        <p:nvGrpSpPr>
          <p:cNvPr id="11" name="组合 10"/>
          <p:cNvGrpSpPr/>
          <p:nvPr/>
        </p:nvGrpSpPr>
        <p:grpSpPr>
          <a:xfrm>
            <a:off x="152400" y="1447800"/>
            <a:ext cx="4495800" cy="4724400"/>
            <a:chOff x="2133600" y="1447800"/>
            <a:chExt cx="4495800" cy="4724400"/>
          </a:xfrm>
        </p:grpSpPr>
        <p:grpSp>
          <p:nvGrpSpPr>
            <p:cNvPr id="10" name="组合 9"/>
            <p:cNvGrpSpPr/>
            <p:nvPr/>
          </p:nvGrpSpPr>
          <p:grpSpPr>
            <a:xfrm>
              <a:off x="2133600" y="1447800"/>
              <a:ext cx="4495800" cy="4724400"/>
              <a:chOff x="2133600" y="1447800"/>
              <a:chExt cx="4495800" cy="4724400"/>
            </a:xfrm>
          </p:grpSpPr>
          <p:sp>
            <p:nvSpPr>
              <p:cNvPr id="2" name="椭圆 1"/>
              <p:cNvSpPr/>
              <p:nvPr/>
            </p:nvSpPr>
            <p:spPr bwMode="auto">
              <a:xfrm>
                <a:off x="2133600" y="1447800"/>
                <a:ext cx="4495800" cy="4724400"/>
              </a:xfrm>
              <a:prstGeom prst="ellipse">
                <a:avLst/>
              </a:prstGeom>
              <a:solidFill>
                <a:srgbClr val="0070C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2628900" y="2474259"/>
                <a:ext cx="3505200" cy="3657600"/>
              </a:xfrm>
              <a:prstGeom prst="ellipse">
                <a:avLst/>
              </a:prstGeom>
              <a:solidFill>
                <a:srgbClr val="2FA6FF"/>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7" name="椭圆 6"/>
              <p:cNvSpPr/>
              <p:nvPr/>
            </p:nvSpPr>
            <p:spPr bwMode="auto">
              <a:xfrm>
                <a:off x="3028950" y="3581400"/>
                <a:ext cx="2705100" cy="2438400"/>
              </a:xfrm>
              <a:prstGeom prst="ellipse">
                <a:avLst/>
              </a:prstGeom>
              <a:solidFill>
                <a:srgbClr val="8BCDFF"/>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5" name="文本框 4"/>
              <p:cNvSpPr txBox="1"/>
              <p:nvPr/>
            </p:nvSpPr>
            <p:spPr>
              <a:xfrm>
                <a:off x="4191000" y="1745613"/>
                <a:ext cx="1143000" cy="461665"/>
              </a:xfrm>
              <a:prstGeom prst="rect">
                <a:avLst/>
              </a:prstGeom>
              <a:noFill/>
            </p:spPr>
            <p:txBody>
              <a:bodyPr wrap="square" rtlCol="0">
                <a:spAutoFit/>
              </a:bodyPr>
              <a:lstStyle/>
              <a:p>
                <a:r>
                  <a:rPr lang="en-US" altLang="zh-CN" sz="2400" dirty="0" smtClean="0">
                    <a:solidFill>
                      <a:schemeClr val="bg1"/>
                    </a:solidFill>
                  </a:rPr>
                  <a:t>AI</a:t>
                </a:r>
                <a:endParaRPr lang="zh-CN" altLang="en-US" sz="2400" dirty="0">
                  <a:solidFill>
                    <a:schemeClr val="bg1"/>
                  </a:solidFill>
                </a:endParaRPr>
              </a:p>
            </p:txBody>
          </p:sp>
          <p:sp>
            <p:nvSpPr>
              <p:cNvPr id="8" name="文本框 7"/>
              <p:cNvSpPr txBox="1"/>
              <p:nvPr/>
            </p:nvSpPr>
            <p:spPr>
              <a:xfrm>
                <a:off x="3790950" y="2652672"/>
                <a:ext cx="1543050" cy="830997"/>
              </a:xfrm>
              <a:prstGeom prst="rect">
                <a:avLst/>
              </a:prstGeom>
              <a:noFill/>
            </p:spPr>
            <p:txBody>
              <a:bodyPr wrap="square" rtlCol="0">
                <a:spAutoFit/>
              </a:bodyPr>
              <a:lstStyle/>
              <a:p>
                <a:r>
                  <a:rPr lang="en-US" altLang="zh-CN" sz="2400" dirty="0" smtClean="0">
                    <a:solidFill>
                      <a:schemeClr val="bg1"/>
                    </a:solidFill>
                  </a:rPr>
                  <a:t>Machine Learning</a:t>
                </a:r>
                <a:endParaRPr lang="zh-CN" altLang="en-US" sz="2400" dirty="0">
                  <a:solidFill>
                    <a:schemeClr val="bg1"/>
                  </a:solidFill>
                </a:endParaRPr>
              </a:p>
            </p:txBody>
          </p:sp>
        </p:grpSp>
        <p:sp>
          <p:nvSpPr>
            <p:cNvPr id="9" name="文本框 8"/>
            <p:cNvSpPr txBox="1"/>
            <p:nvPr/>
          </p:nvSpPr>
          <p:spPr>
            <a:xfrm>
              <a:off x="3632947" y="4569279"/>
              <a:ext cx="1543050" cy="830997"/>
            </a:xfrm>
            <a:prstGeom prst="rect">
              <a:avLst/>
            </a:prstGeom>
            <a:noFill/>
          </p:spPr>
          <p:txBody>
            <a:bodyPr wrap="square" rtlCol="0">
              <a:spAutoFit/>
            </a:bodyPr>
            <a:lstStyle/>
            <a:p>
              <a:pPr algn="ctr"/>
              <a:r>
                <a:rPr lang="en-US" altLang="zh-CN" sz="2400" dirty="0" smtClean="0">
                  <a:solidFill>
                    <a:schemeClr val="bg1"/>
                  </a:solidFill>
                </a:rPr>
                <a:t>Deep Learning</a:t>
              </a:r>
              <a:endParaRPr lang="zh-CN" altLang="en-US" sz="2400" dirty="0">
                <a:solidFill>
                  <a:schemeClr val="bg1"/>
                </a:solidFill>
              </a:endParaRPr>
            </a:p>
          </p:txBody>
        </p:sp>
      </p:grpSp>
      <p:sp>
        <p:nvSpPr>
          <p:cNvPr id="12" name="文本框 11"/>
          <p:cNvSpPr txBox="1"/>
          <p:nvPr/>
        </p:nvSpPr>
        <p:spPr>
          <a:xfrm>
            <a:off x="3238500" y="1831055"/>
            <a:ext cx="4114800" cy="369332"/>
          </a:xfrm>
          <a:prstGeom prst="rect">
            <a:avLst/>
          </a:prstGeom>
          <a:solidFill>
            <a:schemeClr val="bg1"/>
          </a:solidFill>
        </p:spPr>
        <p:txBody>
          <a:bodyPr wrap="square" rtlCol="0">
            <a:spAutoFit/>
          </a:bodyPr>
          <a:lstStyle/>
          <a:p>
            <a:r>
              <a:rPr lang="en-US" altLang="zh-CN" dirty="0" smtClean="0"/>
              <a:t>Mimicking human </a:t>
            </a:r>
            <a:r>
              <a:rPr lang="en-US" altLang="zh-CN" dirty="0" smtClean="0"/>
              <a:t>behaviors</a:t>
            </a:r>
            <a:endParaRPr lang="zh-CN" altLang="en-US" dirty="0"/>
          </a:p>
        </p:txBody>
      </p:sp>
      <p:sp>
        <p:nvSpPr>
          <p:cNvPr id="13" name="文本框 12"/>
          <p:cNvSpPr txBox="1"/>
          <p:nvPr/>
        </p:nvSpPr>
        <p:spPr>
          <a:xfrm>
            <a:off x="3265394" y="2931305"/>
            <a:ext cx="4114800" cy="369332"/>
          </a:xfrm>
          <a:prstGeom prst="rect">
            <a:avLst/>
          </a:prstGeom>
          <a:solidFill>
            <a:schemeClr val="bg1"/>
          </a:solidFill>
        </p:spPr>
        <p:txBody>
          <a:bodyPr wrap="square" rtlCol="0">
            <a:spAutoFit/>
          </a:bodyPr>
          <a:lstStyle/>
          <a:p>
            <a:r>
              <a:rPr lang="en-US" altLang="zh-CN" dirty="0" smtClean="0"/>
              <a:t>Learning from data</a:t>
            </a:r>
            <a:endParaRPr lang="zh-CN" altLang="en-US" dirty="0"/>
          </a:p>
        </p:txBody>
      </p:sp>
      <p:sp>
        <p:nvSpPr>
          <p:cNvPr id="14" name="文本框 13"/>
          <p:cNvSpPr txBox="1"/>
          <p:nvPr/>
        </p:nvSpPr>
        <p:spPr>
          <a:xfrm>
            <a:off x="3273238" y="4303059"/>
            <a:ext cx="4114800" cy="369332"/>
          </a:xfrm>
          <a:prstGeom prst="rect">
            <a:avLst/>
          </a:prstGeom>
          <a:solidFill>
            <a:schemeClr val="bg1"/>
          </a:solidFill>
        </p:spPr>
        <p:txBody>
          <a:bodyPr wrap="square" rtlCol="0">
            <a:spAutoFit/>
          </a:bodyPr>
          <a:lstStyle/>
          <a:p>
            <a:r>
              <a:rPr lang="en-US" altLang="zh-CN" dirty="0" smtClean="0"/>
              <a:t>Learning with multi-layer neural networks</a:t>
            </a:r>
            <a:endParaRPr lang="zh-CN" altLang="en-US" dirty="0"/>
          </a:p>
        </p:txBody>
      </p:sp>
      <p:sp>
        <p:nvSpPr>
          <p:cNvPr id="15" name="文本框 14"/>
          <p:cNvSpPr txBox="1"/>
          <p:nvPr/>
        </p:nvSpPr>
        <p:spPr>
          <a:xfrm>
            <a:off x="4381500" y="2130327"/>
            <a:ext cx="4572000" cy="369332"/>
          </a:xfrm>
          <a:prstGeom prst="rect">
            <a:avLst/>
          </a:prstGeom>
          <a:noFill/>
        </p:spPr>
        <p:txBody>
          <a:bodyPr wrap="square" rtlCol="0">
            <a:spAutoFit/>
          </a:bodyPr>
          <a:lstStyle/>
          <a:p>
            <a:r>
              <a:rPr lang="en-US" altLang="zh-CN" dirty="0" smtClean="0">
                <a:solidFill>
                  <a:schemeClr val="bg1">
                    <a:lumMod val="65000"/>
                  </a:schemeClr>
                </a:solidFill>
              </a:rPr>
              <a:t>A* Search, </a:t>
            </a:r>
            <a:r>
              <a:rPr lang="en-US" altLang="zh-CN" dirty="0" err="1">
                <a:solidFill>
                  <a:schemeClr val="bg1">
                    <a:lumMod val="65000"/>
                  </a:schemeClr>
                </a:solidFill>
              </a:rPr>
              <a:t>M</a:t>
            </a:r>
            <a:r>
              <a:rPr lang="en-US" altLang="zh-CN" dirty="0" err="1" smtClean="0">
                <a:solidFill>
                  <a:schemeClr val="bg1">
                    <a:lumMod val="65000"/>
                  </a:schemeClr>
                </a:solidFill>
              </a:rPr>
              <a:t>inimax</a:t>
            </a:r>
            <a:r>
              <a:rPr lang="en-US" altLang="zh-CN" dirty="0" smtClean="0">
                <a:solidFill>
                  <a:schemeClr val="bg1">
                    <a:lumMod val="65000"/>
                  </a:schemeClr>
                </a:solidFill>
              </a:rPr>
              <a:t>, Predicate Calculus</a:t>
            </a:r>
            <a:endParaRPr lang="zh-CN" altLang="en-US" dirty="0">
              <a:solidFill>
                <a:schemeClr val="bg1">
                  <a:lumMod val="65000"/>
                </a:schemeClr>
              </a:solidFill>
            </a:endParaRPr>
          </a:p>
        </p:txBody>
      </p:sp>
      <p:sp>
        <p:nvSpPr>
          <p:cNvPr id="17" name="文本框 16"/>
          <p:cNvSpPr txBox="1"/>
          <p:nvPr/>
        </p:nvSpPr>
        <p:spPr>
          <a:xfrm>
            <a:off x="4673600" y="3299003"/>
            <a:ext cx="4572000" cy="369332"/>
          </a:xfrm>
          <a:prstGeom prst="rect">
            <a:avLst/>
          </a:prstGeom>
          <a:noFill/>
        </p:spPr>
        <p:txBody>
          <a:bodyPr wrap="square" rtlCol="0">
            <a:spAutoFit/>
          </a:bodyPr>
          <a:lstStyle/>
          <a:p>
            <a:r>
              <a:rPr lang="en-US" altLang="zh-CN" dirty="0" smtClean="0">
                <a:solidFill>
                  <a:schemeClr val="bg1">
                    <a:lumMod val="65000"/>
                  </a:schemeClr>
                </a:solidFill>
              </a:rPr>
              <a:t>Linear Regressions, Decision Trees, K-Means</a:t>
            </a:r>
            <a:endParaRPr lang="zh-CN" altLang="en-US" dirty="0">
              <a:solidFill>
                <a:schemeClr val="bg1">
                  <a:lumMod val="65000"/>
                </a:schemeClr>
              </a:solidFill>
            </a:endParaRPr>
          </a:p>
        </p:txBody>
      </p:sp>
      <p:sp>
        <p:nvSpPr>
          <p:cNvPr id="18" name="文本框 17"/>
          <p:cNvSpPr txBox="1"/>
          <p:nvPr/>
        </p:nvSpPr>
        <p:spPr>
          <a:xfrm>
            <a:off x="4489450" y="4670757"/>
            <a:ext cx="4572000" cy="369332"/>
          </a:xfrm>
          <a:prstGeom prst="rect">
            <a:avLst/>
          </a:prstGeom>
          <a:noFill/>
        </p:spPr>
        <p:txBody>
          <a:bodyPr wrap="square" rtlCol="0">
            <a:spAutoFit/>
          </a:bodyPr>
          <a:lstStyle/>
          <a:p>
            <a:r>
              <a:rPr lang="en-US" altLang="zh-CN" dirty="0" smtClean="0">
                <a:solidFill>
                  <a:schemeClr val="bg1">
                    <a:lumMod val="65000"/>
                  </a:schemeClr>
                </a:solidFill>
              </a:rPr>
              <a:t>VGG, </a:t>
            </a:r>
            <a:r>
              <a:rPr lang="en-US" altLang="zh-CN" dirty="0" err="1" smtClean="0">
                <a:solidFill>
                  <a:schemeClr val="bg1">
                    <a:lumMod val="65000"/>
                  </a:schemeClr>
                </a:solidFill>
              </a:rPr>
              <a:t>ResNet</a:t>
            </a:r>
            <a:r>
              <a:rPr lang="en-US" altLang="zh-CN" dirty="0" smtClean="0">
                <a:solidFill>
                  <a:schemeClr val="bg1">
                    <a:lumMod val="65000"/>
                  </a:schemeClr>
                </a:solidFill>
              </a:rPr>
              <a:t>, BERT</a:t>
            </a:r>
            <a:endParaRPr lang="zh-CN" altLang="en-US" dirty="0">
              <a:solidFill>
                <a:schemeClr val="bg1">
                  <a:lumMod val="65000"/>
                </a:schemeClr>
              </a:solidFill>
            </a:endParaRPr>
          </a:p>
        </p:txBody>
      </p:sp>
    </p:spTree>
    <p:extLst>
      <p:ext uri="{BB962C8B-B14F-4D97-AF65-F5344CB8AC3E}">
        <p14:creationId xmlns:p14="http://schemas.microsoft.com/office/powerpoint/2010/main" val="1949538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228600"/>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eaLnBrk="1" hangingPunct="1"/>
            <a:r>
              <a:rPr lang="en-US" altLang="zh-CN" kern="0" dirty="0" smtClean="0"/>
              <a:t>Perspective of AI?</a:t>
            </a:r>
            <a:endParaRPr lang="zh-CN" altLang="en-US" kern="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2" name="文本框 1"/>
          <p:cNvSpPr txBox="1"/>
          <p:nvPr/>
        </p:nvSpPr>
        <p:spPr>
          <a:xfrm>
            <a:off x="381000" y="1328736"/>
            <a:ext cx="6629400" cy="3693319"/>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Explainable AI</a:t>
            </a:r>
          </a:p>
          <a:p>
            <a:pPr marL="742950" lvl="1" indent="-285750">
              <a:buFont typeface="Arial" panose="020B0604020202020204" pitchFamily="34" charset="0"/>
              <a:buChar char="•"/>
            </a:pPr>
            <a:r>
              <a:rPr lang="en-US" altLang="zh-CN" dirty="0" smtClean="0"/>
              <a:t>Win trust from humans and authorities on mission critical systems</a:t>
            </a:r>
          </a:p>
          <a:p>
            <a:pPr marL="285750" indent="-285750">
              <a:buFont typeface="Wingdings" panose="05000000000000000000" pitchFamily="2" charset="2"/>
              <a:buChar char="Ø"/>
            </a:pPr>
            <a:r>
              <a:rPr lang="en-US" altLang="zh-CN" dirty="0" smtClean="0"/>
              <a:t>Generative Models</a:t>
            </a:r>
          </a:p>
          <a:p>
            <a:pPr marL="742950" lvl="1" indent="-285750">
              <a:buFont typeface="Arial" panose="020B0604020202020204" pitchFamily="34" charset="0"/>
              <a:buChar char="•"/>
            </a:pPr>
            <a:r>
              <a:rPr lang="en-US" altLang="zh-CN" dirty="0" err="1" smtClean="0"/>
              <a:t>StyleGNNs</a:t>
            </a:r>
            <a:r>
              <a:rPr lang="en-US" altLang="zh-CN" dirty="0" smtClean="0"/>
              <a:t>, creating natural pictures, paintings, faces..</a:t>
            </a:r>
          </a:p>
          <a:p>
            <a:pPr marL="285750" indent="-285750">
              <a:buFont typeface="Wingdings" panose="05000000000000000000" pitchFamily="2" charset="2"/>
              <a:buChar char="Ø"/>
            </a:pPr>
            <a:r>
              <a:rPr lang="en-US" altLang="zh-CN" dirty="0" smtClean="0"/>
              <a:t>Knowledge Graph/Graph Neural Networks</a:t>
            </a:r>
          </a:p>
          <a:p>
            <a:pPr marL="742950" lvl="1" indent="-285750">
              <a:buFont typeface="Arial" panose="020B0604020202020204" pitchFamily="34" charset="0"/>
              <a:buChar char="•"/>
            </a:pPr>
            <a:r>
              <a:rPr lang="en-US" altLang="zh-CN" dirty="0" smtClean="0"/>
              <a:t>Massive existing graph like and highly structured databases</a:t>
            </a:r>
          </a:p>
          <a:p>
            <a:pPr marL="285750" indent="-285750">
              <a:buFont typeface="Wingdings" panose="05000000000000000000" pitchFamily="2" charset="2"/>
              <a:buChar char="Ø"/>
            </a:pPr>
            <a:r>
              <a:rPr lang="en-US" altLang="zh-CN" dirty="0" smtClean="0"/>
              <a:t>NLP </a:t>
            </a:r>
          </a:p>
          <a:p>
            <a:pPr marL="742950" lvl="1" indent="-285750">
              <a:buFont typeface="Arial" panose="020B0604020202020204" pitchFamily="34" charset="0"/>
              <a:buChar char="•"/>
            </a:pPr>
            <a:r>
              <a:rPr lang="en-US" altLang="zh-CN" dirty="0" smtClean="0"/>
              <a:t>GPT3, GPT4… Holy grail of AI…. possible way to strong AI and </a:t>
            </a:r>
            <a:r>
              <a:rPr lang="en-US" altLang="zh-CN" dirty="0" err="1" smtClean="0"/>
              <a:t>Skynet</a:t>
            </a:r>
            <a:endParaRPr lang="en-US" altLang="zh-CN" dirty="0" smtClean="0"/>
          </a:p>
          <a:p>
            <a:pPr marL="285750" indent="-285750">
              <a:buFont typeface="Wingdings" panose="05000000000000000000" pitchFamily="2" charset="2"/>
              <a:buChar char="Ø"/>
            </a:pPr>
            <a:r>
              <a:rPr lang="en-US" altLang="zh-CN" dirty="0" smtClean="0"/>
              <a:t>Quantum Computing</a:t>
            </a:r>
          </a:p>
          <a:p>
            <a:pPr marL="742950" lvl="1" indent="-285750">
              <a:buFont typeface="Arial" panose="020B0604020202020204" pitchFamily="34" charset="0"/>
              <a:buChar char="•"/>
            </a:pPr>
            <a:r>
              <a:rPr lang="en-US" altLang="zh-CN" dirty="0" smtClean="0"/>
              <a:t>Unmatched amount of parallel computing power, GPUs on steroid</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071" y="2250255"/>
            <a:ext cx="2229929" cy="3327608"/>
          </a:xfrm>
          <a:prstGeom prst="rect">
            <a:avLst/>
          </a:prstGeom>
        </p:spPr>
      </p:pic>
      <p:sp>
        <p:nvSpPr>
          <p:cNvPr id="5" name="文本框 4"/>
          <p:cNvSpPr txBox="1"/>
          <p:nvPr/>
        </p:nvSpPr>
        <p:spPr>
          <a:xfrm>
            <a:off x="5175250" y="5758908"/>
            <a:ext cx="6248400" cy="369332"/>
          </a:xfrm>
          <a:prstGeom prst="rect">
            <a:avLst/>
          </a:prstGeom>
          <a:noFill/>
        </p:spPr>
        <p:txBody>
          <a:bodyPr wrap="square" rtlCol="0">
            <a:spAutoFit/>
          </a:bodyPr>
          <a:lstStyle/>
          <a:p>
            <a:r>
              <a:rPr lang="en-US" altLang="zh-CN" dirty="0" smtClean="0">
                <a:hlinkClick r:id="rId4"/>
              </a:rPr>
              <a:t>https</a:t>
            </a:r>
            <a:r>
              <a:rPr lang="en-US" altLang="zh-CN" dirty="0">
                <a:hlinkClick r:id="rId4"/>
              </a:rPr>
              <a:t>://www.imdb.com/title/tt0088247/</a:t>
            </a:r>
            <a:endParaRPr lang="zh-CN" altLang="en-US" dirty="0"/>
          </a:p>
        </p:txBody>
      </p:sp>
      <p:sp>
        <p:nvSpPr>
          <p:cNvPr id="7" name="文本框 6"/>
          <p:cNvSpPr txBox="1"/>
          <p:nvPr/>
        </p:nvSpPr>
        <p:spPr>
          <a:xfrm>
            <a:off x="3810000" y="5758908"/>
            <a:ext cx="1822450" cy="369332"/>
          </a:xfrm>
          <a:prstGeom prst="rect">
            <a:avLst/>
          </a:prstGeom>
          <a:noFill/>
        </p:spPr>
        <p:txBody>
          <a:bodyPr wrap="square" rtlCol="0">
            <a:spAutoFit/>
          </a:bodyPr>
          <a:lstStyle/>
          <a:p>
            <a:r>
              <a:rPr lang="en-US" altLang="zh-CN" dirty="0" smtClean="0"/>
              <a:t>Image source:</a:t>
            </a:r>
            <a:endParaRPr lang="zh-CN" altLang="en-US" dirty="0"/>
          </a:p>
        </p:txBody>
      </p:sp>
    </p:spTree>
    <p:extLst>
      <p:ext uri="{BB962C8B-B14F-4D97-AF65-F5344CB8AC3E}">
        <p14:creationId xmlns:p14="http://schemas.microsoft.com/office/powerpoint/2010/main" val="3735454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3" name="内容占位符 2"/>
          <p:cNvSpPr>
            <a:spLocks noGrp="1"/>
          </p:cNvSpPr>
          <p:nvPr>
            <p:ph idx="1"/>
          </p:nvPr>
        </p:nvSpPr>
        <p:spPr>
          <a:xfrm>
            <a:off x="377867" y="1957783"/>
            <a:ext cx="8067270" cy="4398065"/>
          </a:xfrm>
        </p:spPr>
        <p:txBody>
          <a:bodyPr>
            <a:normAutofit/>
          </a:bodyPr>
          <a:lstStyle/>
          <a:p>
            <a:pPr>
              <a:lnSpc>
                <a:spcPct val="200000"/>
              </a:lnSpc>
            </a:pPr>
            <a:r>
              <a:rPr lang="en-US" altLang="zh-CN" sz="1200" b="1" dirty="0" smtClean="0">
                <a:solidFill>
                  <a:srgbClr val="000000">
                    <a:lumMod val="75000"/>
                    <a:lumOff val="25000"/>
                  </a:srgbClr>
                </a:solidFill>
                <a:latin typeface="微软雅黑" pitchFamily="34" charset="-122"/>
                <a:ea typeface="微软雅黑" pitchFamily="34" charset="-122"/>
              </a:rPr>
              <a:t>Thank you for paying attention to MindSpore~</a:t>
            </a:r>
          </a:p>
          <a:p>
            <a:pPr>
              <a:lnSpc>
                <a:spcPct val="200000"/>
              </a:lnSpc>
            </a:pPr>
            <a:r>
              <a:rPr lang="en-US" altLang="zh-CN" sz="1200" b="1" dirty="0" smtClean="0">
                <a:solidFill>
                  <a:srgbClr val="000000">
                    <a:lumMod val="75000"/>
                    <a:lumOff val="25000"/>
                  </a:srgbClr>
                </a:solidFill>
                <a:latin typeface="微软雅黑" pitchFamily="34" charset="-122"/>
                <a:ea typeface="微软雅黑" pitchFamily="34" charset="-122"/>
              </a:rPr>
              <a:t>Welcome to </a:t>
            </a:r>
            <a:r>
              <a:rPr lang="en-US" altLang="zh-CN" sz="1200" b="1" dirty="0" smtClean="0">
                <a:solidFill>
                  <a:schemeClr val="tx2">
                    <a:lumMod val="60000"/>
                    <a:lumOff val="40000"/>
                  </a:schemeClr>
                </a:solidFill>
                <a:latin typeface="微软雅黑" pitchFamily="34" charset="-122"/>
                <a:ea typeface="微软雅黑" pitchFamily="34" charset="-122"/>
              </a:rPr>
              <a:t>fork, watch and star</a:t>
            </a:r>
            <a:r>
              <a:rPr lang="en-US" altLang="zh-CN" sz="1200" b="1" dirty="0" smtClean="0">
                <a:solidFill>
                  <a:srgbClr val="000000">
                    <a:lumMod val="75000"/>
                    <a:lumOff val="25000"/>
                  </a:srgbClr>
                </a:solidFill>
                <a:latin typeface="微软雅黑" pitchFamily="34" charset="-122"/>
                <a:ea typeface="微软雅黑" pitchFamily="34" charset="-122"/>
              </a:rPr>
              <a:t> MindSpore project on </a:t>
            </a:r>
            <a:r>
              <a:rPr lang="en-US" altLang="zh-CN" sz="1200" b="1" dirty="0" smtClean="0">
                <a:solidFill>
                  <a:schemeClr val="tx2">
                    <a:lumMod val="60000"/>
                    <a:lumOff val="40000"/>
                  </a:schemeClr>
                </a:solidFill>
                <a:latin typeface="微软雅黑" pitchFamily="34" charset="-122"/>
                <a:ea typeface="微软雅黑" pitchFamily="34" charset="-122"/>
              </a:rPr>
              <a:t>gitee.com</a:t>
            </a:r>
            <a:r>
              <a:rPr lang="en-US" altLang="zh-CN" sz="1200" b="1" dirty="0" smtClean="0">
                <a:solidFill>
                  <a:srgbClr val="000000">
                    <a:lumMod val="75000"/>
                    <a:lumOff val="25000"/>
                  </a:srgbClr>
                </a:solidFill>
                <a:latin typeface="微软雅黑" pitchFamily="34" charset="-122"/>
                <a:ea typeface="微软雅黑" pitchFamily="34" charset="-122"/>
              </a:rPr>
              <a:t>, keep tracking the updates and join as a developer to build a greater MindSpore community~</a:t>
            </a:r>
            <a:endParaRPr lang="en-US" altLang="zh-CN" sz="1200" b="1" dirty="0">
              <a:solidFill>
                <a:srgbClr val="000000">
                  <a:lumMod val="75000"/>
                  <a:lumOff val="25000"/>
                </a:srgbClr>
              </a:solidFill>
              <a:latin typeface="微软雅黑" pitchFamily="34" charset="-122"/>
              <a:ea typeface="微软雅黑" pitchFamily="34" charset="-122"/>
            </a:endParaRPr>
          </a:p>
          <a:p>
            <a:pPr>
              <a:lnSpc>
                <a:spcPct val="200000"/>
              </a:lnSpc>
            </a:pPr>
            <a:r>
              <a:rPr lang="en-US" altLang="zh-CN" sz="1200" b="1" dirty="0" smtClean="0">
                <a:solidFill>
                  <a:srgbClr val="000000">
                    <a:lumMod val="75000"/>
                    <a:lumOff val="25000"/>
                  </a:srgbClr>
                </a:solidFill>
                <a:latin typeface="微软雅黑" pitchFamily="34" charset="-122"/>
                <a:ea typeface="微软雅黑" pitchFamily="34" charset="-122"/>
              </a:rPr>
              <a:t>Website</a:t>
            </a:r>
            <a:r>
              <a:rPr lang="zh-CN" altLang="en-US" sz="1200" b="1" dirty="0" smtClean="0">
                <a:solidFill>
                  <a:srgbClr val="000000">
                    <a:lumMod val="75000"/>
                    <a:lumOff val="25000"/>
                  </a:srgbClr>
                </a:solidFill>
                <a:latin typeface="微软雅黑" pitchFamily="34" charset="-122"/>
                <a:ea typeface="微软雅黑" pitchFamily="34" charset="-122"/>
              </a:rPr>
              <a:t>：</a:t>
            </a:r>
            <a:r>
              <a:rPr lang="en-US" altLang="zh-CN" sz="1200" b="1" dirty="0">
                <a:solidFill>
                  <a:srgbClr val="000000">
                    <a:lumMod val="75000"/>
                    <a:lumOff val="25000"/>
                  </a:srgbClr>
                </a:solidFill>
                <a:latin typeface="微软雅黑" pitchFamily="34" charset="-122"/>
                <a:ea typeface="微软雅黑" pitchFamily="34" charset="-122"/>
                <a:hlinkClick r:id="rId3"/>
              </a:rPr>
              <a:t>https://gitee.com/mindspore/mindspore</a:t>
            </a:r>
            <a:endParaRPr lang="en-US" altLang="zh-CN" sz="1200" b="1" dirty="0">
              <a:solidFill>
                <a:srgbClr val="000000">
                  <a:lumMod val="75000"/>
                  <a:lumOff val="25000"/>
                </a:srgbClr>
              </a:solidFill>
              <a:latin typeface="微软雅黑" pitchFamily="34" charset="-122"/>
              <a:ea typeface="微软雅黑" pitchFamily="34" charset="-122"/>
            </a:endParaRPr>
          </a:p>
          <a:p>
            <a:pPr>
              <a:lnSpc>
                <a:spcPct val="200000"/>
              </a:lnSpc>
            </a:pPr>
            <a:r>
              <a:rPr lang="en-US" altLang="zh-CN" sz="1200" b="1" dirty="0" smtClean="0">
                <a:solidFill>
                  <a:srgbClr val="FF0000"/>
                </a:solidFill>
                <a:latin typeface="微软雅黑" pitchFamily="34" charset="-122"/>
                <a:ea typeface="微软雅黑" pitchFamily="34" charset="-122"/>
              </a:rPr>
              <a:t>Scan the QR code with WeChat</a:t>
            </a:r>
            <a:r>
              <a:rPr lang="zh-CN" altLang="en-US" sz="1200" b="1" dirty="0" smtClean="0">
                <a:solidFill>
                  <a:srgbClr val="FF0000"/>
                </a:solidFill>
                <a:latin typeface="微软雅黑" pitchFamily="34" charset="-122"/>
                <a:ea typeface="微软雅黑" pitchFamily="34" charset="-122"/>
              </a:rPr>
              <a:t>，</a:t>
            </a:r>
            <a:r>
              <a:rPr lang="en-US" altLang="zh-CN" sz="1200" b="1" dirty="0" smtClean="0">
                <a:solidFill>
                  <a:srgbClr val="FF0000"/>
                </a:solidFill>
                <a:latin typeface="微软雅黑" pitchFamily="34" charset="-122"/>
                <a:ea typeface="微软雅黑" pitchFamily="34" charset="-122"/>
              </a:rPr>
              <a:t>register with one button~</a:t>
            </a:r>
            <a:endParaRPr lang="en-US" altLang="zh-CN" sz="1200" b="1" dirty="0">
              <a:solidFill>
                <a:srgbClr val="FF0000"/>
              </a:solidFill>
              <a:latin typeface="微软雅黑" pitchFamily="34" charset="-122"/>
              <a:ea typeface="微软雅黑" pitchFamily="34" charset="-122"/>
            </a:endParaRPr>
          </a:p>
        </p:txBody>
      </p:sp>
      <p:pic>
        <p:nvPicPr>
          <p:cNvPr id="5" name="图片 4"/>
          <p:cNvPicPr>
            <a:picLocks noChangeAspect="1"/>
          </p:cNvPicPr>
          <p:nvPr/>
        </p:nvPicPr>
        <p:blipFill>
          <a:blip r:embed="rId4"/>
          <a:stretch>
            <a:fillRect/>
          </a:stretch>
        </p:blipFill>
        <p:spPr>
          <a:xfrm>
            <a:off x="6341917" y="3358415"/>
            <a:ext cx="1742144" cy="1723869"/>
          </a:xfrm>
          <a:prstGeom prst="rect">
            <a:avLst/>
          </a:prstGeom>
        </p:spPr>
      </p:pic>
      <p:sp>
        <p:nvSpPr>
          <p:cNvPr id="4" name="矩形 3"/>
          <p:cNvSpPr/>
          <p:nvPr/>
        </p:nvSpPr>
        <p:spPr>
          <a:xfrm>
            <a:off x="377867" y="962036"/>
            <a:ext cx="8067270" cy="738664"/>
          </a:xfrm>
          <a:prstGeom prst="rect">
            <a:avLst/>
          </a:prstGeom>
        </p:spPr>
        <p:txBody>
          <a:bodyPr wrap="square">
            <a:spAutoFit/>
          </a:bodyPr>
          <a:lstStyle/>
          <a:p>
            <a:pPr>
              <a:lnSpc>
                <a:spcPct val="200000"/>
              </a:lnSpc>
            </a:pPr>
            <a:r>
              <a:rPr lang="en-US" altLang="zh-CN" sz="2100" b="1" dirty="0" smtClean="0">
                <a:solidFill>
                  <a:srgbClr val="0070C0"/>
                </a:solidFill>
                <a:latin typeface="微软雅黑" panose="020B0503020204020204" pitchFamily="34" charset="-122"/>
                <a:ea typeface="微软雅黑" panose="020B0503020204020204" pitchFamily="34" charset="-122"/>
              </a:rPr>
              <a:t>One button</a:t>
            </a:r>
            <a:r>
              <a:rPr lang="zh-CN" altLang="en-US" sz="2100" b="1" dirty="0" smtClean="0">
                <a:solidFill>
                  <a:srgbClr val="0070C0"/>
                </a:solidFill>
                <a:latin typeface="微软雅黑" panose="020B0503020204020204" pitchFamily="34" charset="-122"/>
                <a:ea typeface="微软雅黑" panose="020B0503020204020204" pitchFamily="34" charset="-122"/>
              </a:rPr>
              <a:t>“</a:t>
            </a:r>
            <a:r>
              <a:rPr lang="en-US" altLang="zh-CN" sz="2100" b="1" dirty="0" smtClean="0">
                <a:solidFill>
                  <a:srgbClr val="0070C0"/>
                </a:solidFill>
                <a:latin typeface="微软雅黑" panose="020B0503020204020204" pitchFamily="34" charset="-122"/>
                <a:ea typeface="微软雅黑" panose="020B0503020204020204" pitchFamily="34" charset="-122"/>
              </a:rPr>
              <a:t>Star+Watch”</a:t>
            </a:r>
            <a:r>
              <a:rPr lang="zh-CN" altLang="en-US" sz="2100" b="1" dirty="0" smtClean="0">
                <a:solidFill>
                  <a:srgbClr val="0070C0"/>
                </a:solidFill>
                <a:latin typeface="微软雅黑" panose="020B0503020204020204" pitchFamily="34" charset="-122"/>
                <a:ea typeface="微软雅黑" panose="020B0503020204020204" pitchFamily="34" charset="-122"/>
              </a:rPr>
              <a:t>，</a:t>
            </a:r>
            <a:r>
              <a:rPr lang="en-US" altLang="zh-CN" sz="2100" b="1" dirty="0" smtClean="0">
                <a:solidFill>
                  <a:srgbClr val="0070C0"/>
                </a:solidFill>
                <a:latin typeface="微软雅黑" panose="020B0503020204020204" pitchFamily="34" charset="-122"/>
                <a:ea typeface="微软雅黑" panose="020B0503020204020204" pitchFamily="34" charset="-122"/>
              </a:rPr>
              <a:t>MindSpore</a:t>
            </a:r>
            <a:r>
              <a:rPr lang="zh-CN" altLang="en-US" sz="2100" b="1" dirty="0" smtClean="0">
                <a:solidFill>
                  <a:srgbClr val="0070C0"/>
                </a:solidFill>
                <a:latin typeface="微软雅黑" panose="020B0503020204020204" pitchFamily="34" charset="-122"/>
                <a:ea typeface="微软雅黑" panose="020B0503020204020204" pitchFamily="34" charset="-122"/>
              </a:rPr>
              <a:t> </a:t>
            </a:r>
            <a:r>
              <a:rPr lang="en-US" altLang="zh-CN" sz="2100" b="1" dirty="0" smtClean="0">
                <a:solidFill>
                  <a:srgbClr val="0070C0"/>
                </a:solidFill>
                <a:latin typeface="微软雅黑" panose="020B0503020204020204" pitchFamily="34" charset="-122"/>
                <a:ea typeface="微软雅黑" panose="020B0503020204020204" pitchFamily="34" charset="-122"/>
              </a:rPr>
              <a:t>is waiting for you</a:t>
            </a:r>
            <a:r>
              <a:rPr lang="zh-CN" altLang="en-US" sz="2100" b="1" dirty="0" smtClean="0">
                <a:solidFill>
                  <a:srgbClr val="0070C0"/>
                </a:solidFill>
                <a:latin typeface="微软雅黑" panose="020B0503020204020204" pitchFamily="34" charset="-122"/>
                <a:ea typeface="微软雅黑" panose="020B0503020204020204" pitchFamily="34" charset="-122"/>
              </a:rPr>
              <a:t>！</a:t>
            </a:r>
            <a:r>
              <a:rPr lang="en-US" altLang="zh-CN" sz="2100" b="1" dirty="0" smtClean="0">
                <a:solidFill>
                  <a:srgbClr val="0070C0"/>
                </a:solidFill>
                <a:latin typeface="微软雅黑" panose="020B0503020204020204" pitchFamily="34" charset="-122"/>
                <a:ea typeface="微软雅黑" panose="020B0503020204020204" pitchFamily="34" charset="-122"/>
              </a:rPr>
              <a:t> </a:t>
            </a:r>
            <a:endParaRPr lang="en-US" altLang="zh-CN" sz="2100" b="1" dirty="0">
              <a:solidFill>
                <a:srgbClr val="0070C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1508" y="5297585"/>
            <a:ext cx="842962" cy="842962"/>
          </a:xfrm>
          <a:prstGeom prst="rect">
            <a:avLst/>
          </a:prstGeom>
        </p:spPr>
      </p:pic>
    </p:spTree>
    <p:extLst>
      <p:ext uri="{BB962C8B-B14F-4D97-AF65-F5344CB8AC3E}">
        <p14:creationId xmlns:p14="http://schemas.microsoft.com/office/powerpoint/2010/main" val="2801461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4" name="矩形 3"/>
          <p:cNvSpPr/>
          <p:nvPr/>
        </p:nvSpPr>
        <p:spPr>
          <a:xfrm>
            <a:off x="533400" y="2209800"/>
            <a:ext cx="8067270" cy="1384995"/>
          </a:xfrm>
          <a:prstGeom prst="rect">
            <a:avLst/>
          </a:prstGeom>
        </p:spPr>
        <p:txBody>
          <a:bodyPr wrap="square">
            <a:spAutoFit/>
          </a:bodyPr>
          <a:lstStyle/>
          <a:p>
            <a:pPr algn="ctr">
              <a:lnSpc>
                <a:spcPct val="200000"/>
              </a:lnSpc>
            </a:pPr>
            <a:r>
              <a:rPr lang="en-US" altLang="zh-CN" sz="2100" b="1" dirty="0" smtClean="0">
                <a:solidFill>
                  <a:srgbClr val="0070C0"/>
                </a:solidFill>
                <a:latin typeface="微软雅黑" panose="020B0503020204020204" pitchFamily="34" charset="-122"/>
                <a:ea typeface="微软雅黑" panose="020B0503020204020204" pitchFamily="34" charset="-122"/>
              </a:rPr>
              <a:t>ModelZoo crowd development is kick started! </a:t>
            </a:r>
          </a:p>
          <a:p>
            <a:pPr algn="ctr">
              <a:lnSpc>
                <a:spcPct val="200000"/>
              </a:lnSpc>
            </a:pPr>
            <a:r>
              <a:rPr lang="en-US" altLang="zh-CN" sz="2100" b="1" dirty="0" smtClean="0">
                <a:solidFill>
                  <a:srgbClr val="0070C0"/>
                </a:solidFill>
                <a:latin typeface="微软雅黑" panose="020B0503020204020204" pitchFamily="34" charset="-122"/>
                <a:ea typeface="微软雅黑" panose="020B0503020204020204" pitchFamily="34" charset="-122"/>
              </a:rPr>
              <a:t>150 option models!</a:t>
            </a:r>
            <a:endParaRPr lang="en-US" altLang="zh-CN" sz="2100" b="1" dirty="0">
              <a:solidFill>
                <a:srgbClr val="0070C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4899" y="3833462"/>
            <a:ext cx="7162801" cy="461665"/>
          </a:xfrm>
          <a:prstGeom prst="rect">
            <a:avLst/>
          </a:prstGeom>
          <a:noFill/>
        </p:spPr>
        <p:txBody>
          <a:bodyPr wrap="square" rtlCol="0">
            <a:spAutoFit/>
          </a:bodyPr>
          <a:lstStyle/>
          <a:p>
            <a:r>
              <a:rPr lang="en-US" altLang="zh-CN" sz="2400" dirty="0">
                <a:hlinkClick r:id="rId3"/>
              </a:rPr>
              <a:t>https://mp.weixin.qq.com/s/RYEEq9Wt6DjSmJ2Xt-KfGQ</a:t>
            </a:r>
            <a:endParaRPr lang="zh-CN" altLang="en-US" sz="2400" dirty="0"/>
          </a:p>
        </p:txBody>
      </p:sp>
    </p:spTree>
    <p:extLst>
      <p:ext uri="{BB962C8B-B14F-4D97-AF65-F5344CB8AC3E}">
        <p14:creationId xmlns:p14="http://schemas.microsoft.com/office/powerpoint/2010/main" val="1887924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1862510" y="977024"/>
            <a:ext cx="8052334" cy="993400"/>
          </a:xfrm>
        </p:spPr>
        <p:txBody>
          <a:bodyPr/>
          <a:lstStyle/>
          <a:p>
            <a:r>
              <a:rPr lang="en-US" dirty="0" smtClean="0">
                <a:latin typeface="Arial" panose="020B0604020202020204" pitchFamily="34" charset="0"/>
              </a:rPr>
              <a:t>All-scenario </a:t>
            </a:r>
            <a:r>
              <a:rPr lang="en-US" dirty="0">
                <a:latin typeface="Arial" panose="020B0604020202020204" pitchFamily="34" charset="0"/>
              </a:rPr>
              <a:t>AI computing </a:t>
            </a:r>
            <a:r>
              <a:rPr lang="en-US" dirty="0" smtClean="0">
                <a:latin typeface="Arial" panose="020B0604020202020204" pitchFamily="34" charset="0"/>
              </a:rPr>
              <a:t>framework</a:t>
            </a:r>
            <a:endParaRPr lang="en-US" dirty="0">
              <a:latin typeface="Arial" panose="020B0604020202020204" pitchFamily="34" charset="0"/>
            </a:endParaRPr>
          </a:p>
        </p:txBody>
      </p:sp>
      <p:sp>
        <p:nvSpPr>
          <p:cNvPr id="38" name="圆角矩形 104">
            <a:extLst>
              <a:ext uri="{FF2B5EF4-FFF2-40B4-BE49-F238E27FC236}">
                <a16:creationId xmlns="" xmlns:a16="http://schemas.microsoft.com/office/drawing/2014/main" id="{30E773D9-CD58-45F9-885C-024C34AA77EA}"/>
              </a:ext>
            </a:extLst>
          </p:cNvPr>
          <p:cNvSpPr/>
          <p:nvPr/>
        </p:nvSpPr>
        <p:spPr>
          <a:xfrm>
            <a:off x="606062" y="1905105"/>
            <a:ext cx="3715941" cy="298571"/>
          </a:xfrm>
          <a:prstGeom prst="roundRect">
            <a:avLst>
              <a:gd name="adj" fmla="val 19398"/>
            </a:avLst>
          </a:prstGeom>
          <a:solidFill>
            <a:srgbClr val="CEE1F2"/>
          </a:solidFill>
          <a:ln w="19050" cap="flat" cmpd="sng" algn="ctr">
            <a:noFill/>
            <a:prstDash val="solid"/>
            <a:miter lim="800000"/>
          </a:ln>
          <a:effectLst>
            <a:outerShdw blurRad="63500" sx="102000" sy="102000" algn="ctr" rotWithShape="0">
              <a:prstClr val="black">
                <a:alpha val="10000"/>
              </a:prstClr>
            </a:outerShdw>
          </a:effectLst>
        </p:spPr>
        <p:txBody>
          <a:bodyPr rtlCol="0" anchor="ctr"/>
          <a:lstStyle/>
          <a:p>
            <a:pPr algn="ctr" defTabSz="600785">
              <a:defRPr/>
            </a:pPr>
            <a:r>
              <a:rPr lang="en-US" altLang="zh-CN" sz="1349" b="1" kern="0" dirty="0">
                <a:latin typeface="Arial" panose="020B0604020202020204" pitchFamily="34" charset="0"/>
                <a:ea typeface="微软雅黑" panose="020B0503020204020204" pitchFamily="34" charset="-122"/>
                <a:cs typeface="Arial" panose="020B0604020202020204" pitchFamily="34" charset="0"/>
              </a:rPr>
              <a:t>All-scenario AI applications</a:t>
            </a:r>
            <a:endParaRPr lang="zh-CN" altLang="en-US" sz="1349" b="1" kern="0" dirty="0">
              <a:latin typeface="Arial" panose="020B0604020202020204" pitchFamily="34" charset="0"/>
              <a:ea typeface="微软雅黑" panose="020B0503020204020204" pitchFamily="34" charset="-122"/>
              <a:cs typeface="Arial" panose="020B0604020202020204" pitchFamily="34" charset="0"/>
            </a:endParaRPr>
          </a:p>
        </p:txBody>
      </p:sp>
      <p:sp>
        <p:nvSpPr>
          <p:cNvPr id="39" name="Rectangle: Rounded Corners 4">
            <a:extLst>
              <a:ext uri="{FF2B5EF4-FFF2-40B4-BE49-F238E27FC236}">
                <a16:creationId xmlns="" xmlns:a16="http://schemas.microsoft.com/office/drawing/2014/main" id="{31038CA9-D8FA-42BC-96CA-740EFDD71D3D}"/>
              </a:ext>
            </a:extLst>
          </p:cNvPr>
          <p:cNvSpPr/>
          <p:nvPr/>
        </p:nvSpPr>
        <p:spPr>
          <a:xfrm>
            <a:off x="606063" y="2347989"/>
            <a:ext cx="3708800" cy="2326192"/>
          </a:xfrm>
          <a:prstGeom prst="roundRect">
            <a:avLst>
              <a:gd name="adj" fmla="val 2814"/>
            </a:avLst>
          </a:prstGeom>
          <a:solidFill>
            <a:sysClr val="window" lastClr="FFFFFF"/>
          </a:solidFill>
          <a:ln w="12700" cap="flat" cmpd="sng" algn="ctr">
            <a:noFill/>
            <a:prstDash val="solid"/>
            <a:miter lim="800000"/>
          </a:ln>
          <a:effectLst>
            <a:outerShdw blurRad="63500" sx="102000" sy="102000" algn="ctr" rotWithShape="0">
              <a:prstClr val="black">
                <a:alpha val="10000"/>
              </a:prstClr>
            </a:outerShdw>
          </a:effectLst>
        </p:spPr>
        <p:txBody>
          <a:bodyPr rtlCol="0" anchor="ctr"/>
          <a:lstStyle/>
          <a:p>
            <a:pPr algn="ctr" defTabSz="685251">
              <a:defRPr/>
            </a:pPr>
            <a:endParaRPr lang="en-US" sz="1349"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5" name="圆角矩形 244"/>
          <p:cNvSpPr/>
          <p:nvPr/>
        </p:nvSpPr>
        <p:spPr>
          <a:xfrm>
            <a:off x="5072583" y="2216481"/>
            <a:ext cx="2689227" cy="1241272"/>
          </a:xfrm>
          <a:prstGeom prst="roundRect">
            <a:avLst>
              <a:gd name="adj" fmla="val 5180"/>
            </a:avLst>
          </a:prstGeom>
          <a:ln w="12700">
            <a:solidFill>
              <a:srgbClr val="0070C0"/>
            </a:solidFill>
            <a:miter lim="400000"/>
          </a:ln>
        </p:spPr>
        <p:txBody>
          <a:bodyPr lIns="11752" tIns="11752" rIns="11752" bIns="11752" anchor="t"/>
          <a:lstStyle/>
          <a:p>
            <a:pPr algn="ctr" defTabSz="190973">
              <a:lnSpc>
                <a:spcPct val="150000"/>
              </a:lnSpc>
              <a:defRPr sz="1600">
                <a:latin typeface="Arial"/>
                <a:ea typeface="Arial"/>
                <a:cs typeface="Arial"/>
                <a:sym typeface="Arial"/>
              </a:defRPr>
            </a:pPr>
            <a:r>
              <a:rPr lang="en-US" altLang="zh-CN" sz="1049"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Arial"/>
              </a:rPr>
              <a:t>ModelZoo</a:t>
            </a:r>
            <a:endParaRPr sz="1049"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Arial"/>
            </a:endParaRPr>
          </a:p>
        </p:txBody>
      </p:sp>
      <p:sp>
        <p:nvSpPr>
          <p:cNvPr id="76" name="矩形 75"/>
          <p:cNvSpPr/>
          <p:nvPr/>
        </p:nvSpPr>
        <p:spPr>
          <a:xfrm>
            <a:off x="5252707" y="2556250"/>
            <a:ext cx="703171" cy="314058"/>
          </a:xfrm>
          <a:prstGeom prst="rect">
            <a:avLst/>
          </a:prstGeom>
          <a:gradFill>
            <a:gsLst>
              <a:gs pos="0">
                <a:srgbClr val="3F9AFF">
                  <a:alpha val="50000"/>
                </a:srgbClr>
              </a:gs>
              <a:gs pos="100000">
                <a:srgbClr val="3F9AFF">
                  <a:alpha val="0"/>
                </a:srgb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r>
              <a:rPr lang="en-US" altLang="zh-CN" sz="900" kern="0" dirty="0">
                <a:solidFill>
                  <a:schemeClr val="tx1"/>
                </a:solidFill>
                <a:latin typeface="Arial" panose="020B0604020202020204" pitchFamily="34" charset="0"/>
                <a:ea typeface="微软雅黑" panose="020B0503020204020204" pitchFamily="34" charset="-122"/>
                <a:cs typeface="Arial" panose="020B0604020202020204" pitchFamily="34" charset="0"/>
              </a:rPr>
              <a:t>CV</a:t>
            </a:r>
            <a:endParaRPr lang="zh-CN" altLang="en-US" sz="900" kern="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圆角矩形 244"/>
          <p:cNvSpPr/>
          <p:nvPr/>
        </p:nvSpPr>
        <p:spPr>
          <a:xfrm>
            <a:off x="5072582" y="3682301"/>
            <a:ext cx="2689227" cy="1385628"/>
          </a:xfrm>
          <a:prstGeom prst="roundRect">
            <a:avLst>
              <a:gd name="adj" fmla="val 5180"/>
            </a:avLst>
          </a:prstGeom>
          <a:ln w="12700">
            <a:solidFill>
              <a:srgbClr val="0070C0"/>
            </a:solidFill>
            <a:miter lim="400000"/>
          </a:ln>
        </p:spPr>
        <p:txBody>
          <a:bodyPr lIns="11752" tIns="11752" rIns="11752" bIns="11752" anchor="t"/>
          <a:lstStyle/>
          <a:p>
            <a:pPr algn="ctr" defTabSz="190973">
              <a:lnSpc>
                <a:spcPct val="150000"/>
              </a:lnSpc>
              <a:defRPr sz="1600">
                <a:latin typeface="Arial"/>
                <a:ea typeface="Arial"/>
                <a:cs typeface="Arial"/>
                <a:sym typeface="Arial"/>
              </a:defRPr>
            </a:pPr>
            <a:r>
              <a:rPr lang="en-US" altLang="zh-CN" sz="1049"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Arial"/>
              </a:rPr>
              <a:t>All-scenario applications 270+</a:t>
            </a:r>
            <a:endParaRPr sz="1049"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Arial"/>
            </a:endParaRPr>
          </a:p>
        </p:txBody>
      </p:sp>
      <p:pic>
        <p:nvPicPr>
          <p:cNvPr id="78" name="图片 265" descr="图片 265"/>
          <p:cNvPicPr>
            <a:picLocks noChangeAspect="1"/>
          </p:cNvPicPr>
          <p:nvPr/>
        </p:nvPicPr>
        <p:blipFill>
          <a:blip r:embed="rId3">
            <a:extLst/>
          </a:blip>
          <a:stretch>
            <a:fillRect/>
          </a:stretch>
        </p:blipFill>
        <p:spPr>
          <a:xfrm>
            <a:off x="5457113" y="4025389"/>
            <a:ext cx="418255" cy="311201"/>
          </a:xfrm>
          <a:prstGeom prst="rect">
            <a:avLst/>
          </a:prstGeom>
          <a:ln w="12700">
            <a:miter lim="400000"/>
          </a:ln>
        </p:spPr>
      </p:pic>
      <p:sp>
        <p:nvSpPr>
          <p:cNvPr id="79" name="文本框 266"/>
          <p:cNvSpPr txBox="1"/>
          <p:nvPr/>
        </p:nvSpPr>
        <p:spPr>
          <a:xfrm>
            <a:off x="5542258" y="4357744"/>
            <a:ext cx="196858"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城市</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80" name="图片 267" descr="图片 267"/>
          <p:cNvPicPr>
            <a:picLocks noChangeAspect="1"/>
          </p:cNvPicPr>
          <p:nvPr/>
        </p:nvPicPr>
        <p:blipFill>
          <a:blip r:embed="rId4">
            <a:extLst/>
          </a:blip>
          <a:stretch>
            <a:fillRect/>
          </a:stretch>
        </p:blipFill>
        <p:spPr>
          <a:xfrm>
            <a:off x="5955877" y="4017070"/>
            <a:ext cx="438522" cy="318294"/>
          </a:xfrm>
          <a:prstGeom prst="rect">
            <a:avLst/>
          </a:prstGeom>
          <a:ln w="12700">
            <a:miter lim="400000"/>
          </a:ln>
        </p:spPr>
      </p:pic>
      <p:sp>
        <p:nvSpPr>
          <p:cNvPr id="81" name="文本框 268"/>
          <p:cNvSpPr txBox="1"/>
          <p:nvPr/>
        </p:nvSpPr>
        <p:spPr>
          <a:xfrm>
            <a:off x="6014176" y="4357744"/>
            <a:ext cx="283420"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互联网</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82" name="图片 269" descr="图片 269"/>
          <p:cNvPicPr>
            <a:picLocks noChangeAspect="1"/>
          </p:cNvPicPr>
          <p:nvPr/>
        </p:nvPicPr>
        <p:blipFill>
          <a:blip r:embed="rId5">
            <a:extLst/>
          </a:blip>
          <a:stretch>
            <a:fillRect/>
          </a:stretch>
        </p:blipFill>
        <p:spPr>
          <a:xfrm>
            <a:off x="6474908" y="4023364"/>
            <a:ext cx="445485" cy="323426"/>
          </a:xfrm>
          <a:prstGeom prst="rect">
            <a:avLst/>
          </a:prstGeom>
          <a:ln w="12700">
            <a:miter lim="400000"/>
          </a:ln>
        </p:spPr>
      </p:pic>
      <p:sp>
        <p:nvSpPr>
          <p:cNvPr id="83" name="文本框 270"/>
          <p:cNvSpPr txBox="1"/>
          <p:nvPr/>
        </p:nvSpPr>
        <p:spPr>
          <a:xfrm>
            <a:off x="6575306" y="4357744"/>
            <a:ext cx="196858"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家庭</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84" name="图片 271" descr="图片 271"/>
          <p:cNvPicPr>
            <a:picLocks noChangeAspect="1"/>
          </p:cNvPicPr>
          <p:nvPr/>
        </p:nvPicPr>
        <p:blipFill>
          <a:blip r:embed="rId6">
            <a:extLst/>
          </a:blip>
          <a:stretch>
            <a:fillRect/>
          </a:stretch>
        </p:blipFill>
        <p:spPr>
          <a:xfrm>
            <a:off x="7000903" y="4021181"/>
            <a:ext cx="469895" cy="338946"/>
          </a:xfrm>
          <a:prstGeom prst="rect">
            <a:avLst/>
          </a:prstGeom>
          <a:ln w="12700">
            <a:miter lim="400000"/>
          </a:ln>
        </p:spPr>
      </p:pic>
      <p:sp>
        <p:nvSpPr>
          <p:cNvPr id="85" name="文本框 272"/>
          <p:cNvSpPr txBox="1"/>
          <p:nvPr/>
        </p:nvSpPr>
        <p:spPr>
          <a:xfrm>
            <a:off x="7061635" y="4357744"/>
            <a:ext cx="283420"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车联网</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86" name="图片 280" descr="图片 280"/>
          <p:cNvPicPr>
            <a:picLocks noChangeAspect="1"/>
          </p:cNvPicPr>
          <p:nvPr/>
        </p:nvPicPr>
        <p:blipFill>
          <a:blip r:embed="rId7">
            <a:extLst/>
          </a:blip>
          <a:stretch>
            <a:fillRect/>
          </a:stretch>
        </p:blipFill>
        <p:spPr>
          <a:xfrm>
            <a:off x="5453378" y="4558777"/>
            <a:ext cx="435299" cy="316432"/>
          </a:xfrm>
          <a:prstGeom prst="rect">
            <a:avLst/>
          </a:prstGeom>
          <a:ln w="12700">
            <a:miter lim="400000"/>
          </a:ln>
        </p:spPr>
      </p:pic>
      <p:sp>
        <p:nvSpPr>
          <p:cNvPr id="87" name="文本框 281"/>
          <p:cNvSpPr txBox="1"/>
          <p:nvPr/>
        </p:nvSpPr>
        <p:spPr>
          <a:xfrm>
            <a:off x="5535547" y="4889962"/>
            <a:ext cx="196858"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物流</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88" name="图片 282" descr="图片 282"/>
          <p:cNvPicPr>
            <a:picLocks noChangeAspect="1"/>
          </p:cNvPicPr>
          <p:nvPr/>
        </p:nvPicPr>
        <p:blipFill>
          <a:blip r:embed="rId8">
            <a:extLst/>
          </a:blip>
          <a:stretch>
            <a:fillRect/>
          </a:stretch>
        </p:blipFill>
        <p:spPr>
          <a:xfrm>
            <a:off x="5969133" y="4559911"/>
            <a:ext cx="425265" cy="308746"/>
          </a:xfrm>
          <a:prstGeom prst="rect">
            <a:avLst/>
          </a:prstGeom>
          <a:ln w="12700">
            <a:miter lim="400000"/>
          </a:ln>
        </p:spPr>
      </p:pic>
      <p:sp>
        <p:nvSpPr>
          <p:cNvPr id="89" name="文本框 283"/>
          <p:cNvSpPr txBox="1"/>
          <p:nvPr/>
        </p:nvSpPr>
        <p:spPr>
          <a:xfrm>
            <a:off x="6054249" y="4894328"/>
            <a:ext cx="196858"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医疗</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90" name="图片 284" descr="图片 284"/>
          <p:cNvPicPr>
            <a:picLocks noChangeAspect="1"/>
          </p:cNvPicPr>
          <p:nvPr/>
        </p:nvPicPr>
        <p:blipFill>
          <a:blip r:embed="rId9">
            <a:extLst/>
          </a:blip>
          <a:stretch>
            <a:fillRect/>
          </a:stretch>
        </p:blipFill>
        <p:spPr>
          <a:xfrm>
            <a:off x="6476537" y="4550079"/>
            <a:ext cx="463345" cy="336392"/>
          </a:xfrm>
          <a:prstGeom prst="rect">
            <a:avLst/>
          </a:prstGeom>
          <a:ln w="12700">
            <a:miter lim="400000"/>
          </a:ln>
        </p:spPr>
      </p:pic>
      <p:sp>
        <p:nvSpPr>
          <p:cNvPr id="91" name="文本框 285"/>
          <p:cNvSpPr txBox="1"/>
          <p:nvPr/>
        </p:nvSpPr>
        <p:spPr>
          <a:xfrm>
            <a:off x="6580074" y="4894328"/>
            <a:ext cx="196858"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园区</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92" name="图片 286" descr="图片 286"/>
          <p:cNvPicPr>
            <a:picLocks noChangeAspect="1"/>
          </p:cNvPicPr>
          <p:nvPr/>
        </p:nvPicPr>
        <p:blipFill>
          <a:blip r:embed="rId10">
            <a:extLst/>
          </a:blip>
          <a:stretch>
            <a:fillRect/>
          </a:stretch>
        </p:blipFill>
        <p:spPr>
          <a:xfrm>
            <a:off x="7014830" y="4554885"/>
            <a:ext cx="453585" cy="329334"/>
          </a:xfrm>
          <a:prstGeom prst="rect">
            <a:avLst/>
          </a:prstGeom>
          <a:ln w="12700">
            <a:miter lim="400000"/>
          </a:ln>
        </p:spPr>
      </p:pic>
      <p:sp>
        <p:nvSpPr>
          <p:cNvPr id="93" name="文本框 287"/>
          <p:cNvSpPr txBox="1"/>
          <p:nvPr/>
        </p:nvSpPr>
        <p:spPr>
          <a:xfrm>
            <a:off x="7104100" y="4901341"/>
            <a:ext cx="196858" cy="12760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1752" tIns="11752" rIns="11752" bIns="11752" anchor="ctr">
            <a:spAutoFit/>
          </a:bodyPr>
          <a:lstStyle>
            <a:lvl1pPr defTabSz="509567">
              <a:defRPr sz="1200" b="1">
                <a:solidFill>
                  <a:srgbClr val="FFFFFF"/>
                </a:solidFill>
                <a:latin typeface="Akkurat Pro"/>
                <a:ea typeface="Akkurat Pro"/>
                <a:cs typeface="Akkurat Pro"/>
                <a:sym typeface="Akkurat Pro"/>
              </a:defRPr>
            </a:lvl1pPr>
          </a:lstStyle>
          <a:p>
            <a:pPr defTabSz="190973">
              <a:defRPr/>
            </a:pPr>
            <a:r>
              <a:rPr lang="zh-CN" altLang="en-US"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rPr>
              <a:t>制造</a:t>
            </a:r>
            <a:endParaRPr sz="675" b="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94" name="矩形 93"/>
          <p:cNvSpPr/>
          <p:nvPr/>
        </p:nvSpPr>
        <p:spPr>
          <a:xfrm>
            <a:off x="6042812" y="2555936"/>
            <a:ext cx="703171" cy="314058"/>
          </a:xfrm>
          <a:prstGeom prst="rect">
            <a:avLst/>
          </a:prstGeom>
          <a:gradFill>
            <a:gsLst>
              <a:gs pos="0">
                <a:srgbClr val="3F9AFF">
                  <a:alpha val="50000"/>
                </a:srgbClr>
              </a:gs>
              <a:gs pos="100000">
                <a:srgbClr val="3F9AFF">
                  <a:alpha val="0"/>
                </a:srgb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r>
              <a:rPr lang="en-US" altLang="zh-CN" sz="900" kern="0" dirty="0">
                <a:solidFill>
                  <a:schemeClr val="tx1"/>
                </a:solidFill>
                <a:latin typeface="Arial" panose="020B0604020202020204" pitchFamily="34" charset="0"/>
                <a:ea typeface="微软雅黑" panose="020B0503020204020204" pitchFamily="34" charset="-122"/>
                <a:cs typeface="Arial" panose="020B0604020202020204" pitchFamily="34" charset="0"/>
              </a:rPr>
              <a:t>NLP</a:t>
            </a:r>
            <a:endParaRPr lang="zh-CN" altLang="en-US" sz="900" kern="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95" name="矩形 94"/>
          <p:cNvSpPr/>
          <p:nvPr/>
        </p:nvSpPr>
        <p:spPr>
          <a:xfrm>
            <a:off x="6850876" y="2555935"/>
            <a:ext cx="703171" cy="314058"/>
          </a:xfrm>
          <a:prstGeom prst="rect">
            <a:avLst/>
          </a:prstGeom>
          <a:gradFill>
            <a:gsLst>
              <a:gs pos="0">
                <a:srgbClr val="3F9AFF">
                  <a:alpha val="50000"/>
                </a:srgbClr>
              </a:gs>
              <a:gs pos="100000">
                <a:srgbClr val="3F9AFF">
                  <a:alpha val="0"/>
                </a:srgb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r>
              <a:rPr lang="en-US" altLang="zh-CN" sz="900" kern="0" dirty="0">
                <a:solidFill>
                  <a:schemeClr val="tx1"/>
                </a:solidFill>
                <a:latin typeface="Arial" panose="020B0604020202020204" pitchFamily="34" charset="0"/>
                <a:ea typeface="微软雅黑" panose="020B0503020204020204" pitchFamily="34" charset="-122"/>
                <a:cs typeface="Arial" panose="020B0604020202020204" pitchFamily="34" charset="0"/>
              </a:rPr>
              <a:t>Recommendation</a:t>
            </a:r>
            <a:endParaRPr lang="zh-CN" altLang="en-US" sz="900" kern="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96" name="矩形 95"/>
          <p:cNvSpPr/>
          <p:nvPr/>
        </p:nvSpPr>
        <p:spPr>
          <a:xfrm>
            <a:off x="5252706" y="2978053"/>
            <a:ext cx="703171" cy="314058"/>
          </a:xfrm>
          <a:prstGeom prst="rect">
            <a:avLst/>
          </a:prstGeom>
          <a:gradFill>
            <a:gsLst>
              <a:gs pos="0">
                <a:srgbClr val="3F9AFF">
                  <a:alpha val="50000"/>
                </a:srgbClr>
              </a:gs>
              <a:gs pos="100000">
                <a:srgbClr val="3F9AFF">
                  <a:alpha val="0"/>
                </a:srgb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r>
              <a:rPr lang="en-US" altLang="zh-CN" sz="900" kern="0" dirty="0">
                <a:solidFill>
                  <a:schemeClr val="tx1"/>
                </a:solidFill>
                <a:latin typeface="Arial" panose="020B0604020202020204" pitchFamily="34" charset="0"/>
                <a:ea typeface="微软雅黑" panose="020B0503020204020204" pitchFamily="34" charset="-122"/>
                <a:cs typeface="Arial" panose="020B0604020202020204" pitchFamily="34" charset="0"/>
              </a:rPr>
              <a:t>GNN</a:t>
            </a:r>
            <a:endParaRPr lang="zh-CN" altLang="en-US" sz="900" kern="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97" name="矩形 96"/>
          <p:cNvSpPr/>
          <p:nvPr/>
        </p:nvSpPr>
        <p:spPr>
          <a:xfrm>
            <a:off x="6042812" y="2977739"/>
            <a:ext cx="703171" cy="314058"/>
          </a:xfrm>
          <a:prstGeom prst="rect">
            <a:avLst/>
          </a:prstGeom>
          <a:gradFill>
            <a:gsLst>
              <a:gs pos="0">
                <a:srgbClr val="3F9AFF">
                  <a:alpha val="50000"/>
                </a:srgbClr>
              </a:gs>
              <a:gs pos="100000">
                <a:srgbClr val="3F9AFF">
                  <a:alpha val="0"/>
                </a:srgb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r>
              <a:rPr lang="en-US" altLang="zh-CN" sz="900" kern="0" dirty="0">
                <a:solidFill>
                  <a:schemeClr val="tx1"/>
                </a:solidFill>
                <a:latin typeface="Arial" panose="020B0604020202020204" pitchFamily="34" charset="0"/>
                <a:ea typeface="微软雅黑" panose="020B0503020204020204" pitchFamily="34" charset="-122"/>
                <a:cs typeface="Arial" panose="020B0604020202020204" pitchFamily="34" charset="0"/>
              </a:rPr>
              <a:t>RL</a:t>
            </a:r>
            <a:endParaRPr lang="zh-CN" altLang="en-US" sz="900" kern="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98" name="矩形 97"/>
          <p:cNvSpPr/>
          <p:nvPr/>
        </p:nvSpPr>
        <p:spPr>
          <a:xfrm>
            <a:off x="6850875" y="2977738"/>
            <a:ext cx="703171" cy="314058"/>
          </a:xfrm>
          <a:prstGeom prst="rect">
            <a:avLst/>
          </a:prstGeom>
          <a:gradFill>
            <a:gsLst>
              <a:gs pos="0">
                <a:srgbClr val="3F9AFF">
                  <a:alpha val="50000"/>
                </a:srgbClr>
              </a:gs>
              <a:gs pos="100000">
                <a:srgbClr val="3F9AFF">
                  <a:alpha val="0"/>
                </a:srgb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26" tIns="34263" rIns="68526" bIns="34263" numCol="1" spcCol="0" rtlCol="0" fromWordArt="0" anchor="ctr" anchorCtr="0" forceAA="0" compatLnSpc="1">
            <a:prstTxWarp prst="textNoShape">
              <a:avLst/>
            </a:prstTxWarp>
            <a:noAutofit/>
          </a:bodyPr>
          <a:lstStyle/>
          <a:p>
            <a:pPr algn="ctr"/>
            <a:r>
              <a:rPr lang="en-US" altLang="zh-CN" sz="900" kern="0" dirty="0">
                <a:solidFill>
                  <a:schemeClr val="tx1"/>
                </a:solidFill>
                <a:latin typeface="Arial" panose="020B0604020202020204" pitchFamily="34" charset="0"/>
                <a:ea typeface="微软雅黑" panose="020B0503020204020204" pitchFamily="34" charset="-122"/>
                <a:cs typeface="Arial" panose="020B0604020202020204" pitchFamily="34" charset="0"/>
              </a:rPr>
              <a:t>……</a:t>
            </a:r>
            <a:endParaRPr lang="zh-CN" altLang="en-US" sz="900" kern="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99" name="圆角矩形 104">
            <a:extLst>
              <a:ext uri="{FF2B5EF4-FFF2-40B4-BE49-F238E27FC236}">
                <a16:creationId xmlns="" xmlns:a16="http://schemas.microsoft.com/office/drawing/2014/main" id="{E51F8F84-6CE6-1646-9DFD-2C652DA5F370}"/>
              </a:ext>
            </a:extLst>
          </p:cNvPr>
          <p:cNvSpPr/>
          <p:nvPr/>
        </p:nvSpPr>
        <p:spPr>
          <a:xfrm>
            <a:off x="589314" y="4830009"/>
            <a:ext cx="3715687" cy="298688"/>
          </a:xfrm>
          <a:prstGeom prst="roundRect">
            <a:avLst>
              <a:gd name="adj" fmla="val 19398"/>
            </a:avLst>
          </a:prstGeom>
          <a:solidFill>
            <a:srgbClr val="CEE1F2"/>
          </a:solidFill>
          <a:ln w="19050" cap="flat" cmpd="sng" algn="ctr">
            <a:noFill/>
            <a:prstDash val="solid"/>
            <a:miter lim="800000"/>
          </a:ln>
          <a:effectLst>
            <a:outerShdw blurRad="63500" sx="102000" sy="102000" algn="ctr" rotWithShape="0">
              <a:prstClr val="black">
                <a:alpha val="10000"/>
              </a:prstClr>
            </a:outerShdw>
          </a:effectLst>
        </p:spPr>
        <p:txBody>
          <a:bodyPr rtlCol="0" anchor="ctr"/>
          <a:lstStyle/>
          <a:p>
            <a:pPr algn="ctr" defTabSz="601025">
              <a:defRPr/>
            </a:pPr>
            <a:r>
              <a:rPr lang="en-US" altLang="zh-CN" b="1" kern="0" dirty="0" smtClean="0">
                <a:latin typeface="Arial" panose="020B0604020202020204" pitchFamily="34" charset="0"/>
                <a:ea typeface="微软雅黑" panose="020B0503020204020204" pitchFamily="34" charset="-122"/>
                <a:cs typeface="Arial" panose="020B0604020202020204" pitchFamily="34" charset="0"/>
              </a:rPr>
              <a:t>Chips</a:t>
            </a:r>
            <a:r>
              <a:rPr lang="zh-CN" altLang="en-US" b="1" kern="0" dirty="0" smtClean="0">
                <a:latin typeface="Arial" panose="020B0604020202020204" pitchFamily="34" charset="0"/>
                <a:ea typeface="微软雅黑" panose="020B0503020204020204" pitchFamily="34" charset="-122"/>
                <a:cs typeface="Arial" panose="020B0604020202020204" pitchFamily="34" charset="0"/>
              </a:rPr>
              <a:t>：</a:t>
            </a:r>
            <a:r>
              <a:rPr lang="en-US" altLang="zh-CN" b="1" kern="0" dirty="0" smtClean="0">
                <a:latin typeface="Arial" panose="020B0604020202020204" pitchFamily="34" charset="0"/>
                <a:ea typeface="微软雅黑" panose="020B0503020204020204" pitchFamily="34" charset="-122"/>
                <a:cs typeface="Arial" panose="020B0604020202020204" pitchFamily="34" charset="0"/>
              </a:rPr>
              <a:t> </a:t>
            </a:r>
            <a:r>
              <a:rPr lang="en-US" altLang="zh-CN" b="1" kern="0" dirty="0">
                <a:latin typeface="Arial" panose="020B0604020202020204" pitchFamily="34" charset="0"/>
                <a:ea typeface="微软雅黑" panose="020B0503020204020204" pitchFamily="34" charset="-122"/>
                <a:cs typeface="Arial" panose="020B0604020202020204" pitchFamily="34" charset="0"/>
              </a:rPr>
              <a:t>NPU </a:t>
            </a:r>
            <a:r>
              <a:rPr lang="zh-CN" altLang="en-US" b="1" kern="0" dirty="0" smtClean="0">
                <a:latin typeface="Arial" panose="020B0604020202020204" pitchFamily="34" charset="0"/>
                <a:ea typeface="微软雅黑" panose="020B0503020204020204" pitchFamily="34" charset="-122"/>
                <a:cs typeface="Arial" panose="020B0604020202020204" pitchFamily="34" charset="0"/>
              </a:rPr>
              <a:t>、</a:t>
            </a:r>
            <a:r>
              <a:rPr lang="en-US" altLang="zh-CN" b="1" kern="0" dirty="0">
                <a:latin typeface="Arial" panose="020B0604020202020204" pitchFamily="34" charset="0"/>
                <a:ea typeface="微软雅黑" panose="020B0503020204020204" pitchFamily="34" charset="-122"/>
                <a:cs typeface="Arial" panose="020B0604020202020204" pitchFamily="34" charset="0"/>
              </a:rPr>
              <a:t>GPU</a:t>
            </a:r>
            <a:r>
              <a:rPr lang="zh-CN" altLang="en-US" b="1" kern="0" dirty="0">
                <a:latin typeface="Arial" panose="020B0604020202020204" pitchFamily="34" charset="0"/>
                <a:ea typeface="微软雅黑" panose="020B0503020204020204" pitchFamily="34" charset="-122"/>
                <a:cs typeface="Arial" panose="020B0604020202020204" pitchFamily="34" charset="0"/>
              </a:rPr>
              <a:t>、</a:t>
            </a:r>
            <a:r>
              <a:rPr lang="en-US" altLang="zh-CN" b="1" kern="0" dirty="0">
                <a:latin typeface="Arial" panose="020B0604020202020204" pitchFamily="34" charset="0"/>
                <a:ea typeface="微软雅黑" panose="020B0503020204020204" pitchFamily="34" charset="-122"/>
                <a:cs typeface="Arial" panose="020B0604020202020204" pitchFamily="34" charset="0"/>
              </a:rPr>
              <a:t>CPU</a:t>
            </a:r>
            <a:endParaRPr lang="zh-CN" altLang="en-US" b="1" kern="0" dirty="0">
              <a:latin typeface="Arial" panose="020B0604020202020204" pitchFamily="34" charset="0"/>
              <a:ea typeface="微软雅黑" panose="020B0503020204020204" pitchFamily="34" charset="-122"/>
              <a:cs typeface="Arial" panose="020B0604020202020204" pitchFamily="34" charset="0"/>
            </a:endParaRPr>
          </a:p>
        </p:txBody>
      </p:sp>
      <p:sp>
        <p:nvSpPr>
          <p:cNvPr id="100" name="上箭头 99"/>
          <p:cNvSpPr/>
          <p:nvPr/>
        </p:nvSpPr>
        <p:spPr>
          <a:xfrm rot="5400000">
            <a:off x="4538416" y="3361456"/>
            <a:ext cx="296886" cy="448607"/>
          </a:xfrm>
          <a:prstGeom prst="upArrow">
            <a:avLst/>
          </a:prstGeom>
          <a:solidFill>
            <a:srgbClr val="3F9AFF"/>
          </a:solidFill>
          <a:ln w="12700" cap="flat" cmpd="sng" algn="ctr">
            <a:solidFill>
              <a:srgbClr val="0070C0"/>
            </a:solidFill>
            <a:prstDash val="solid"/>
            <a:miter lim="800000"/>
          </a:ln>
          <a:effectLst/>
        </p:spPr>
        <p:txBody>
          <a:bodyPr rtlCol="0" anchor="ctr"/>
          <a:lstStyle/>
          <a:p>
            <a:pPr algn="ctr" defTabSz="685251">
              <a:defRPr/>
            </a:pPr>
            <a:endParaRPr lang="zh-CN" altLang="en-US" sz="150" kern="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101" name="矩形 100"/>
          <p:cNvSpPr/>
          <p:nvPr/>
        </p:nvSpPr>
        <p:spPr>
          <a:xfrm>
            <a:off x="1902626" y="3824570"/>
            <a:ext cx="2260233" cy="323873"/>
          </a:xfrm>
          <a:prstGeom prst="rect">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r>
              <a:rPr lang="en-US" altLang="zh-CN" sz="900" b="1" dirty="0">
                <a:solidFill>
                  <a:srgbClr val="1D1D1A"/>
                </a:solidFill>
                <a:latin typeface="Arial" panose="020B0604020202020204" pitchFamily="34" charset="0"/>
                <a:ea typeface="微软雅黑" panose="020B0503020204020204" pitchFamily="34" charset="-122"/>
                <a:cs typeface="Arial" panose="020B0604020202020204" pitchFamily="34" charset="0"/>
              </a:rPr>
              <a:t>Computation Graph compiler</a:t>
            </a:r>
            <a:endParaRPr lang="zh-CN" altLang="en-US" sz="900" b="1"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2" name="矩形 101"/>
          <p:cNvSpPr/>
          <p:nvPr/>
        </p:nvSpPr>
        <p:spPr>
          <a:xfrm>
            <a:off x="715109" y="3831897"/>
            <a:ext cx="968136" cy="520897"/>
          </a:xfrm>
          <a:prstGeom prst="rect">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1828178" hangingPunct="0"/>
            <a:endParaRPr lang="en-US" altLang="zh-CN" sz="75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a:p>
            <a:pPr algn="ctr" defTabSz="371326">
              <a:spcBef>
                <a:spcPts val="225"/>
              </a:spcBef>
            </a:pPr>
            <a:r>
              <a:rPr lang="en-US" altLang="zh-CN" sz="825" b="1" dirty="0">
                <a:solidFill>
                  <a:srgbClr val="1D1D1A"/>
                </a:solidFill>
                <a:latin typeface="Arial" panose="020B0604020202020204" pitchFamily="34" charset="0"/>
                <a:ea typeface="微软雅黑" panose="020B0503020204020204" pitchFamily="34" charset="-122"/>
                <a:cs typeface="Arial" panose="020B0604020202020204" pitchFamily="34" charset="0"/>
              </a:rPr>
              <a:t>Security and trustworthiness</a:t>
            </a:r>
          </a:p>
          <a:p>
            <a:pPr algn="ctr" defTabSz="371326">
              <a:spcBef>
                <a:spcPts val="225"/>
              </a:spcBef>
            </a:pPr>
            <a:r>
              <a:rPr lang="en-US" altLang="zh-CN" sz="750" dirty="0" err="1">
                <a:solidFill>
                  <a:srgbClr val="1D1D1A"/>
                </a:solidFill>
                <a:latin typeface="Arial" panose="020B0604020202020204" pitchFamily="34" charset="0"/>
                <a:ea typeface="微软雅黑" panose="020B0503020204020204" pitchFamily="34" charset="-122"/>
                <a:cs typeface="Arial" panose="020B0604020202020204" pitchFamily="34" charset="0"/>
              </a:rPr>
              <a:t>MindArmour</a:t>
            </a:r>
            <a:endParaRPr lang="en-US" altLang="zh-CN" sz="75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a:p>
            <a:pPr algn="ctr" defTabSz="1828178" hangingPunct="0"/>
            <a:endParaRPr lang="en-US" altLang="zh-CN" sz="75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3" name="圆角矩形 102"/>
          <p:cNvSpPr/>
          <p:nvPr/>
        </p:nvSpPr>
        <p:spPr>
          <a:xfrm>
            <a:off x="1900485" y="4189970"/>
            <a:ext cx="2262373" cy="323873"/>
          </a:xfrm>
          <a:prstGeom prst="roundRect">
            <a:avLst>
              <a:gd name="adj" fmla="val 5180"/>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r>
              <a:rPr lang="en-US" altLang="zh-CN" sz="900" b="1" dirty="0">
                <a:solidFill>
                  <a:srgbClr val="1D1D1A"/>
                </a:solidFill>
                <a:latin typeface="Arial" panose="020B0604020202020204" pitchFamily="34" charset="0"/>
                <a:ea typeface="微软雅黑" panose="020B0503020204020204" pitchFamily="34" charset="-122"/>
                <a:cs typeface="Arial" panose="020B0604020202020204" pitchFamily="34" charset="0"/>
              </a:rPr>
              <a:t>Device-edge-cloud collaborative, distributed parallel architecture</a:t>
            </a:r>
            <a:endParaRPr lang="zh-CN" altLang="en-US" sz="900" b="1"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4" name="圆角矩形 103"/>
          <p:cNvSpPr/>
          <p:nvPr/>
        </p:nvSpPr>
        <p:spPr>
          <a:xfrm>
            <a:off x="1902624" y="3459171"/>
            <a:ext cx="2268918" cy="323873"/>
          </a:xfrm>
          <a:prstGeom prst="roundRect">
            <a:avLst>
              <a:gd name="adj" fmla="val 5180"/>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r>
              <a:rPr lang="en-US" altLang="zh-CN" sz="900" b="1" dirty="0">
                <a:solidFill>
                  <a:srgbClr val="1D1D1A"/>
                </a:solidFill>
                <a:latin typeface="Arial" panose="020B0604020202020204" pitchFamily="34" charset="0"/>
                <a:ea typeface="微软雅黑" panose="020B0503020204020204" pitchFamily="34" charset="-122"/>
                <a:cs typeface="Arial" panose="020B0604020202020204" pitchFamily="34" charset="0"/>
              </a:rPr>
              <a:t>All-scenario API</a:t>
            </a:r>
          </a:p>
        </p:txBody>
      </p:sp>
      <p:sp>
        <p:nvSpPr>
          <p:cNvPr id="105" name="矩形 104"/>
          <p:cNvSpPr/>
          <p:nvPr/>
        </p:nvSpPr>
        <p:spPr>
          <a:xfrm>
            <a:off x="715110" y="3077498"/>
            <a:ext cx="968136" cy="521204"/>
          </a:xfrm>
          <a:prstGeom prst="rect">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371326">
              <a:spcBef>
                <a:spcPts val="225"/>
              </a:spcBef>
            </a:pPr>
            <a:endParaRPr lang="en-US" altLang="zh-CN" sz="75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a:p>
            <a:pPr algn="ctr" defTabSz="371326">
              <a:spcBef>
                <a:spcPts val="225"/>
              </a:spcBef>
            </a:pPr>
            <a:r>
              <a:rPr lang="en-US" altLang="zh-CN" sz="825" b="1" dirty="0" err="1">
                <a:solidFill>
                  <a:srgbClr val="1D1D1A"/>
                </a:solidFill>
                <a:latin typeface="Arial" panose="020B0604020202020204" pitchFamily="34" charset="0"/>
                <a:ea typeface="微软雅黑" panose="020B0503020204020204" pitchFamily="34" charset="-122"/>
                <a:cs typeface="Arial" panose="020B0604020202020204" pitchFamily="34" charset="0"/>
              </a:rPr>
              <a:t>Visuallized</a:t>
            </a:r>
            <a:r>
              <a:rPr lang="en-US" altLang="zh-CN" sz="825" b="1" dirty="0">
                <a:solidFill>
                  <a:srgbClr val="1D1D1A"/>
                </a:solidFill>
                <a:latin typeface="Arial" panose="020B0604020202020204" pitchFamily="34" charset="0"/>
                <a:ea typeface="微软雅黑" panose="020B0503020204020204" pitchFamily="34" charset="-122"/>
                <a:cs typeface="Arial" panose="020B0604020202020204" pitchFamily="34" charset="0"/>
              </a:rPr>
              <a:t> </a:t>
            </a:r>
            <a:r>
              <a:rPr lang="en-US" altLang="zh-CN" sz="825" b="1" dirty="0" err="1">
                <a:solidFill>
                  <a:srgbClr val="1D1D1A"/>
                </a:solidFill>
                <a:latin typeface="Arial" panose="020B0604020202020204" pitchFamily="34" charset="0"/>
                <a:ea typeface="微软雅黑" panose="020B0503020204020204" pitchFamily="34" charset="-122"/>
                <a:cs typeface="Arial" panose="020B0604020202020204" pitchFamily="34" charset="0"/>
              </a:rPr>
              <a:t>autotuning</a:t>
            </a:r>
            <a:endParaRPr lang="en-US" altLang="zh-CN" sz="825" b="1"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a:p>
            <a:pPr algn="ctr" defTabSz="371326">
              <a:spcBef>
                <a:spcPts val="225"/>
              </a:spcBef>
            </a:pPr>
            <a:r>
              <a:rPr lang="en-US" altLang="zh-CN" sz="750" dirty="0" err="1">
                <a:solidFill>
                  <a:srgbClr val="1D1D1A"/>
                </a:solidFill>
                <a:latin typeface="Arial" panose="020B0604020202020204" pitchFamily="34" charset="0"/>
                <a:ea typeface="微软雅黑" panose="020B0503020204020204" pitchFamily="34" charset="-122"/>
                <a:cs typeface="Arial" panose="020B0604020202020204" pitchFamily="34" charset="0"/>
              </a:rPr>
              <a:t>MindInsight</a:t>
            </a:r>
            <a:endParaRPr lang="en-US" altLang="zh-CN" sz="75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a:p>
            <a:pPr algn="ctr" defTabSz="371326">
              <a:spcBef>
                <a:spcPts val="225"/>
              </a:spcBef>
            </a:pPr>
            <a:endParaRPr lang="zh-CN" altLang="en-US" sz="75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6" name="圆角矩形 105"/>
          <p:cNvSpPr/>
          <p:nvPr/>
        </p:nvSpPr>
        <p:spPr>
          <a:xfrm>
            <a:off x="1902625" y="3093771"/>
            <a:ext cx="2260234" cy="323873"/>
          </a:xfrm>
          <a:prstGeom prst="roundRect">
            <a:avLst>
              <a:gd name="adj" fmla="val 5180"/>
            </a:avLst>
          </a:prstGeom>
          <a:gradFill>
            <a:gsLst>
              <a:gs pos="0">
                <a:srgbClr val="3F9AFF">
                  <a:alpha val="50000"/>
                </a:srgbClr>
              </a:gs>
              <a:gs pos="100000">
                <a:srgbClr val="3F9AFF">
                  <a:alpha val="0"/>
                </a:srgbClr>
              </a:gs>
            </a:gsLst>
            <a:lin ang="5400000" scaled="0"/>
          </a:gradFill>
          <a:ln w="12700" cap="flat" cmpd="sng" algn="ctr">
            <a:noFill/>
            <a:prstDash val="solid"/>
            <a:miter lim="800000"/>
          </a:ln>
          <a:effectLst/>
        </p:spPr>
        <p:txBody>
          <a:bodyPr rtlCol="0" anchor="ctr"/>
          <a:lstStyle/>
          <a:p>
            <a:pPr algn="ctr" defTabSz="685251"/>
            <a:r>
              <a:rPr lang="en-US" altLang="zh-CN" sz="900" b="1" dirty="0">
                <a:solidFill>
                  <a:srgbClr val="1D1D1A"/>
                </a:solidFill>
                <a:latin typeface="Arial" panose="020B0604020202020204" pitchFamily="34" charset="0"/>
                <a:ea typeface="微软雅黑" panose="020B0503020204020204" pitchFamily="34" charset="-122"/>
                <a:cs typeface="Arial" panose="020B0604020202020204" pitchFamily="34" charset="0"/>
              </a:rPr>
              <a:t>Domain Extension Library</a:t>
            </a:r>
            <a:endParaRPr lang="zh-CN" altLang="en-US" sz="900" b="1"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07" name="直接连接符 106"/>
          <p:cNvCxnSpPr/>
          <p:nvPr/>
        </p:nvCxnSpPr>
        <p:spPr>
          <a:xfrm>
            <a:off x="1779373" y="3093771"/>
            <a:ext cx="0" cy="1314761"/>
          </a:xfrm>
          <a:prstGeom prst="line">
            <a:avLst/>
          </a:prstGeom>
          <a:noFill/>
          <a:ln w="6350" cap="flat" cmpd="sng" algn="ctr">
            <a:solidFill>
              <a:srgbClr val="666666">
                <a:lumMod val="75000"/>
              </a:srgbClr>
            </a:solidFill>
            <a:prstDash val="dash"/>
            <a:miter lim="800000"/>
          </a:ln>
          <a:effectLst/>
        </p:spPr>
      </p:cxnSp>
      <p:sp>
        <p:nvSpPr>
          <p:cNvPr id="108" name="矩形 107"/>
          <p:cNvSpPr/>
          <p:nvPr/>
        </p:nvSpPr>
        <p:spPr>
          <a:xfrm>
            <a:off x="988309" y="2275021"/>
            <a:ext cx="3124884" cy="497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109" name="矩形 108"/>
          <p:cNvSpPr/>
          <p:nvPr/>
        </p:nvSpPr>
        <p:spPr>
          <a:xfrm>
            <a:off x="707765" y="2360123"/>
            <a:ext cx="3448069" cy="680764"/>
          </a:xfrm>
          <a:prstGeom prst="rect">
            <a:avLst/>
          </a:prstGeom>
        </p:spPr>
        <p:txBody>
          <a:bodyPr wrap="square">
            <a:spAutoFit/>
          </a:bodyPr>
          <a:lstStyle/>
          <a:p>
            <a:pPr algn="ctr" defTabSz="190973">
              <a:lnSpc>
                <a:spcPct val="150000"/>
              </a:lnSpc>
              <a:defRPr sz="1600">
                <a:latin typeface="Arial"/>
                <a:ea typeface="Arial"/>
                <a:cs typeface="Arial"/>
                <a:sym typeface="Arial"/>
              </a:defRPr>
            </a:pPr>
            <a:r>
              <a:rPr lang="en-US" altLang="zh-CN" sz="1499" b="1" dirty="0" err="1">
                <a:solidFill>
                  <a:srgbClr val="0070C0"/>
                </a:solidFill>
                <a:latin typeface="Arial" panose="020B0604020202020204" pitchFamily="34" charset="0"/>
                <a:ea typeface="微软雅黑" panose="020B0503020204020204" pitchFamily="34" charset="-122"/>
                <a:cs typeface="Arial" panose="020B0604020202020204" pitchFamily="34" charset="0"/>
                <a:sym typeface="Arial"/>
              </a:rPr>
              <a:t>MindSpore</a:t>
            </a:r>
            <a:r>
              <a:rPr lang="en-US" altLang="zh-CN" sz="1499" b="1" dirty="0">
                <a:solidFill>
                  <a:srgbClr val="0070C0"/>
                </a:solidFill>
                <a:latin typeface="Arial" panose="020B0604020202020204" pitchFamily="34" charset="0"/>
                <a:ea typeface="微软雅黑" panose="020B0503020204020204" pitchFamily="34" charset="-122"/>
                <a:cs typeface="Arial" panose="020B0604020202020204" pitchFamily="34" charset="0"/>
                <a:sym typeface="Arial"/>
              </a:rPr>
              <a:t> </a:t>
            </a:r>
          </a:p>
          <a:p>
            <a:pPr algn="ctr" defTabSz="190973">
              <a:lnSpc>
                <a:spcPct val="150000"/>
              </a:lnSpc>
              <a:defRPr sz="1600">
                <a:latin typeface="Arial"/>
                <a:ea typeface="Arial"/>
                <a:cs typeface="Arial"/>
                <a:sym typeface="Arial"/>
              </a:defRPr>
            </a:pPr>
            <a:r>
              <a:rPr lang="en-US" altLang="zh-CN" sz="1050" b="1" dirty="0">
                <a:solidFill>
                  <a:srgbClr val="1D1D1A"/>
                </a:solidFill>
                <a:latin typeface="Arial" panose="020B0604020202020204" pitchFamily="34" charset="0"/>
                <a:ea typeface="微软雅黑" panose="020B0503020204020204" pitchFamily="34" charset="-122"/>
                <a:cs typeface="Arial" panose="020B0604020202020204" pitchFamily="34" charset="0"/>
              </a:rPr>
              <a:t>Collaborative Training and inference framework</a:t>
            </a:r>
            <a:endParaRPr lang="zh-CN" altLang="en-US" sz="1050" dirty="0">
              <a:latin typeface="Arial" panose="020B0604020202020204" pitchFamily="34" charset="0"/>
              <a:ea typeface="微软雅黑" panose="020B0503020204020204" pitchFamily="34" charset="-122"/>
              <a:cs typeface="Arial" panose="020B0604020202020204" pitchFamily="34" charset="0"/>
              <a:sym typeface="Arial"/>
            </a:endParaRPr>
          </a:p>
        </p:txBody>
      </p:sp>
    </p:spTree>
    <p:extLst>
      <p:ext uri="{BB962C8B-B14F-4D97-AF65-F5344CB8AC3E}">
        <p14:creationId xmlns:p14="http://schemas.microsoft.com/office/powerpoint/2010/main" val="848147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 name="圆角矩形 244"/>
          <p:cNvSpPr/>
          <p:nvPr/>
        </p:nvSpPr>
        <p:spPr>
          <a:xfrm>
            <a:off x="4250680" y="3042182"/>
            <a:ext cx="4235997" cy="2082655"/>
          </a:xfrm>
          <a:prstGeom prst="roundRect">
            <a:avLst>
              <a:gd name="adj" fmla="val 2392"/>
            </a:avLst>
          </a:prstGeom>
          <a:solidFill>
            <a:srgbClr val="3B3A3A"/>
          </a:solidFill>
          <a:ln w="12700">
            <a:miter lim="400000"/>
          </a:ln>
          <a:effectLst>
            <a:outerShdw blurRad="101600" dist="12700" dir="5400000" rotWithShape="0">
              <a:srgbClr val="000000">
                <a:alpha val="20000"/>
              </a:srgbClr>
            </a:outerShdw>
          </a:effectLst>
        </p:spPr>
        <p:txBody>
          <a:bodyPr lIns="19599" tIns="19599" rIns="19599" bIns="19599" anchor="ctr"/>
          <a:lstStyle/>
          <a:p>
            <a:pPr defTabSz="196289">
              <a:defRPr sz="3400" b="0">
                <a:latin typeface="Huawei Sans"/>
                <a:ea typeface="Huawei Sans"/>
                <a:cs typeface="Huawei Sans"/>
                <a:sym typeface="Huawei Sans"/>
              </a:defRPr>
            </a:pPr>
            <a:endParaRPr sz="689">
              <a:latin typeface="Huawei Sans" panose="020C0503030203020204" pitchFamily="34" charset="0"/>
            </a:endParaRPr>
          </a:p>
        </p:txBody>
      </p:sp>
      <p:sp>
        <p:nvSpPr>
          <p:cNvPr id="1736" name="圆角矩形 244"/>
          <p:cNvSpPr/>
          <p:nvPr/>
        </p:nvSpPr>
        <p:spPr>
          <a:xfrm>
            <a:off x="857381" y="3042182"/>
            <a:ext cx="2999698" cy="2082655"/>
          </a:xfrm>
          <a:prstGeom prst="roundRect">
            <a:avLst>
              <a:gd name="adj" fmla="val 2392"/>
            </a:avLst>
          </a:prstGeom>
          <a:solidFill>
            <a:srgbClr val="3B3A3A"/>
          </a:solidFill>
          <a:ln w="12700">
            <a:miter lim="400000"/>
          </a:ln>
          <a:effectLst>
            <a:outerShdw blurRad="101600" dist="12700" dir="5400000" rotWithShape="0">
              <a:srgbClr val="000000">
                <a:alpha val="20000"/>
              </a:srgbClr>
            </a:outerShdw>
          </a:effectLst>
        </p:spPr>
        <p:txBody>
          <a:bodyPr lIns="19599" tIns="19599" rIns="19599" bIns="19599" anchor="ctr"/>
          <a:lstStyle/>
          <a:p>
            <a:pPr defTabSz="196289">
              <a:defRPr sz="3400" b="0">
                <a:latin typeface="Huawei Sans"/>
                <a:ea typeface="Huawei Sans"/>
                <a:cs typeface="Huawei Sans"/>
                <a:sym typeface="Huawei Sans"/>
              </a:defRPr>
            </a:pPr>
            <a:endParaRPr sz="689">
              <a:latin typeface="Huawei Sans" panose="020C0503030203020204" pitchFamily="34" charset="0"/>
            </a:endParaRPr>
          </a:p>
        </p:txBody>
      </p:sp>
      <p:sp>
        <p:nvSpPr>
          <p:cNvPr id="1737" name="文本占位符 13"/>
          <p:cNvSpPr>
            <a:spLocks noGrp="1"/>
          </p:cNvSpPr>
          <p:nvPr>
            <p:ph type="body" idx="20"/>
          </p:nvPr>
        </p:nvSpPr>
        <p:spPr>
          <a:xfrm>
            <a:off x="2114489" y="620679"/>
            <a:ext cx="5124511" cy="109470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marL="0" indent="0" algn="ctr" defTabSz="877823">
              <a:spcBef>
                <a:spcPts val="900"/>
              </a:spcBef>
              <a:buSzTx/>
              <a:buFontTx/>
              <a:buNone/>
              <a:defRPr sz="10560">
                <a:solidFill>
                  <a:srgbClr val="FFFFFF"/>
                </a:solidFill>
                <a:latin typeface="FZLanTingHeiS-B-GB"/>
                <a:ea typeface="FZLanTingHeiS-B-GB"/>
                <a:cs typeface="FZLanTingHeiS-B-GB"/>
                <a:sym typeface="FZLanTingHeiS-B-GB"/>
              </a:defRPr>
            </a:lvl1pPr>
          </a:lstStyle>
          <a:p>
            <a:r>
              <a:rPr lang="en-US" sz="2228" dirty="0">
                <a:solidFill>
                  <a:schemeClr val="tx1">
                    <a:lumMod val="75000"/>
                    <a:lumOff val="25000"/>
                  </a:schemeClr>
                </a:solidFill>
                <a:latin typeface="Huawei Sans" panose="020C0503030203020204" pitchFamily="34" charset="0"/>
              </a:rPr>
              <a:t>MindSpore: Officially open source</a:t>
            </a:r>
          </a:p>
          <a:p>
            <a:r>
              <a:rPr lang="en-US" sz="2228" dirty="0">
                <a:solidFill>
                  <a:schemeClr val="tx1">
                    <a:lumMod val="75000"/>
                    <a:lumOff val="25000"/>
                  </a:schemeClr>
                </a:solidFill>
                <a:latin typeface="Huawei Sans" panose="020C0503030203020204" pitchFamily="34" charset="0"/>
              </a:rPr>
              <a:t>March 28, 2020</a:t>
            </a:r>
            <a:endParaRPr sz="2228" dirty="0">
              <a:solidFill>
                <a:schemeClr val="tx1">
                  <a:lumMod val="75000"/>
                  <a:lumOff val="25000"/>
                </a:schemeClr>
              </a:solidFill>
              <a:latin typeface="Huawei Sans" panose="020C0503030203020204" pitchFamily="34" charset="0"/>
            </a:endParaRPr>
          </a:p>
        </p:txBody>
      </p:sp>
      <p:sp>
        <p:nvSpPr>
          <p:cNvPr id="1738" name="矩形 2"/>
          <p:cNvSpPr txBox="1"/>
          <p:nvPr/>
        </p:nvSpPr>
        <p:spPr>
          <a:xfrm>
            <a:off x="1177817" y="4678213"/>
            <a:ext cx="2308296" cy="310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257" rIns="9257">
            <a:spAutoFit/>
          </a:bodyPr>
          <a:lstStyle>
            <a:lvl1pPr>
              <a:defRPr sz="7000">
                <a:solidFill>
                  <a:srgbClr val="FFFFFF"/>
                </a:solidFill>
                <a:latin typeface="Huawei Sans"/>
                <a:ea typeface="Huawei Sans"/>
                <a:cs typeface="Huawei Sans"/>
                <a:sym typeface="Huawei Sans"/>
              </a:defRPr>
            </a:lvl1pPr>
          </a:lstStyle>
          <a:p>
            <a:r>
              <a:rPr lang="en-US" sz="1418">
                <a:latin typeface="Huawei Sans" panose="020C0503030203020204" pitchFamily="34" charset="0"/>
              </a:rPr>
              <a:t>https://www.mindspore.cn</a:t>
            </a:r>
          </a:p>
        </p:txBody>
      </p:sp>
      <p:sp>
        <p:nvSpPr>
          <p:cNvPr id="1739" name="矩形 26"/>
          <p:cNvSpPr txBox="1"/>
          <p:nvPr/>
        </p:nvSpPr>
        <p:spPr>
          <a:xfrm>
            <a:off x="5105364" y="4678213"/>
            <a:ext cx="2528100" cy="310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257" rIns="9257">
            <a:spAutoFit/>
          </a:bodyPr>
          <a:lstStyle>
            <a:lvl1pPr>
              <a:defRPr sz="7000">
                <a:solidFill>
                  <a:srgbClr val="FFFFFF"/>
                </a:solidFill>
                <a:latin typeface="Huawei Sans"/>
                <a:ea typeface="Huawei Sans"/>
                <a:cs typeface="Huawei Sans"/>
                <a:sym typeface="Huawei Sans"/>
              </a:defRPr>
            </a:lvl1pPr>
          </a:lstStyle>
          <a:p>
            <a:r>
              <a:rPr lang="en-US" sz="1418">
                <a:latin typeface="Huawei Sans" panose="020C0503030203020204" pitchFamily="34" charset="0"/>
              </a:rPr>
              <a:t>https://gitee.com/mindspore</a:t>
            </a:r>
          </a:p>
        </p:txBody>
      </p:sp>
      <p:grpSp>
        <p:nvGrpSpPr>
          <p:cNvPr id="1742" name="成组"/>
          <p:cNvGrpSpPr/>
          <p:nvPr/>
        </p:nvGrpSpPr>
        <p:grpSpPr>
          <a:xfrm>
            <a:off x="1153532" y="3383809"/>
            <a:ext cx="1143836" cy="1002361"/>
            <a:chOff x="0" y="0"/>
            <a:chExt cx="5649279" cy="4950549"/>
          </a:xfrm>
        </p:grpSpPr>
        <p:sp>
          <p:nvSpPr>
            <p:cNvPr id="1740" name="形状"/>
            <p:cNvSpPr/>
            <p:nvPr/>
          </p:nvSpPr>
          <p:spPr>
            <a:xfrm>
              <a:off x="0" y="0"/>
              <a:ext cx="5649281" cy="4950550"/>
            </a:xfrm>
            <a:custGeom>
              <a:avLst/>
              <a:gdLst/>
              <a:ahLst/>
              <a:cxnLst>
                <a:cxn ang="0">
                  <a:pos x="wd2" y="hd2"/>
                </a:cxn>
                <a:cxn ang="5400000">
                  <a:pos x="wd2" y="hd2"/>
                </a:cxn>
                <a:cxn ang="10800000">
                  <a:pos x="wd2" y="hd2"/>
                </a:cxn>
                <a:cxn ang="16200000">
                  <a:pos x="wd2" y="hd2"/>
                </a:cxn>
              </a:cxnLst>
              <a:rect l="0" t="0" r="r" b="b"/>
              <a:pathLst>
                <a:path w="21600" h="21600" extrusionOk="0">
                  <a:moveTo>
                    <a:pt x="0" y="1856"/>
                  </a:moveTo>
                  <a:lnTo>
                    <a:pt x="0" y="1856"/>
                  </a:lnTo>
                  <a:cubicBezTo>
                    <a:pt x="0" y="831"/>
                    <a:pt x="728" y="0"/>
                    <a:pt x="1627" y="0"/>
                  </a:cubicBezTo>
                  <a:lnTo>
                    <a:pt x="19973" y="0"/>
                  </a:lnTo>
                  <a:lnTo>
                    <a:pt x="19973" y="0"/>
                  </a:lnTo>
                  <a:cubicBezTo>
                    <a:pt x="20872" y="0"/>
                    <a:pt x="21600" y="831"/>
                    <a:pt x="21600" y="1856"/>
                  </a:cubicBezTo>
                  <a:lnTo>
                    <a:pt x="21600" y="19744"/>
                  </a:lnTo>
                  <a:lnTo>
                    <a:pt x="21600" y="19744"/>
                  </a:lnTo>
                  <a:cubicBezTo>
                    <a:pt x="21600" y="20769"/>
                    <a:pt x="20872" y="21600"/>
                    <a:pt x="19973" y="21600"/>
                  </a:cubicBezTo>
                  <a:lnTo>
                    <a:pt x="1627" y="21600"/>
                  </a:lnTo>
                  <a:lnTo>
                    <a:pt x="1627" y="21600"/>
                  </a:lnTo>
                  <a:cubicBezTo>
                    <a:pt x="728" y="21600"/>
                    <a:pt x="0" y="20769"/>
                    <a:pt x="0" y="19744"/>
                  </a:cubicBezTo>
                  <a:close/>
                </a:path>
              </a:pathLst>
            </a:custGeom>
            <a:solidFill>
              <a:srgbClr val="EDEDED"/>
            </a:solidFill>
            <a:ln w="12700" cap="flat">
              <a:noFill/>
              <a:miter lim="400000"/>
            </a:ln>
            <a:effectLst>
              <a:reflection stA="10000" endPos="40000" dir="5400000" sy="-100000" algn="bl" rotWithShape="0"/>
            </a:effectLst>
          </p:spPr>
          <p:txBody>
            <a:bodyPr wrap="square" lIns="9257" tIns="9257" rIns="9257" bIns="9257" numCol="1" anchor="ctr">
              <a:noAutofit/>
            </a:bodyPr>
            <a:lstStyle/>
            <a:p>
              <a:endParaRPr>
                <a:latin typeface="Huawei Sans" panose="020C0503030203020204" pitchFamily="34" charset="0"/>
              </a:endParaRPr>
            </a:p>
          </p:txBody>
        </p:sp>
        <p:pic>
          <p:nvPicPr>
            <p:cNvPr id="1741" name="image36.png" descr="image36.png"/>
            <p:cNvPicPr>
              <a:picLocks noChangeAspect="1"/>
            </p:cNvPicPr>
            <p:nvPr/>
          </p:nvPicPr>
          <p:blipFill>
            <a:blip r:embed="rId3"/>
            <a:srcRect r="2"/>
            <a:stretch>
              <a:fillRect/>
            </a:stretch>
          </p:blipFill>
          <p:spPr>
            <a:xfrm>
              <a:off x="0" y="0"/>
              <a:ext cx="5649119" cy="4950550"/>
            </a:xfrm>
            <a:custGeom>
              <a:avLst/>
              <a:gdLst/>
              <a:ahLst/>
              <a:cxnLst>
                <a:cxn ang="0">
                  <a:pos x="wd2" y="hd2"/>
                </a:cxn>
                <a:cxn ang="5400000">
                  <a:pos x="wd2" y="hd2"/>
                </a:cxn>
                <a:cxn ang="10800000">
                  <a:pos x="wd2" y="hd2"/>
                </a:cxn>
                <a:cxn ang="16200000">
                  <a:pos x="wd2" y="hd2"/>
                </a:cxn>
              </a:cxnLst>
              <a:rect l="0" t="0" r="r" b="b"/>
              <a:pathLst>
                <a:path w="21600" h="21600" extrusionOk="0">
                  <a:moveTo>
                    <a:pt x="1627" y="0"/>
                  </a:moveTo>
                  <a:cubicBezTo>
                    <a:pt x="728" y="0"/>
                    <a:pt x="0" y="831"/>
                    <a:pt x="0" y="1856"/>
                  </a:cubicBezTo>
                  <a:lnTo>
                    <a:pt x="0" y="19744"/>
                  </a:lnTo>
                  <a:cubicBezTo>
                    <a:pt x="0" y="20769"/>
                    <a:pt x="728" y="21600"/>
                    <a:pt x="1627" y="21600"/>
                  </a:cubicBezTo>
                  <a:lnTo>
                    <a:pt x="19973" y="21600"/>
                  </a:lnTo>
                  <a:cubicBezTo>
                    <a:pt x="20872" y="21600"/>
                    <a:pt x="21600" y="20769"/>
                    <a:pt x="21600" y="19744"/>
                  </a:cubicBezTo>
                  <a:lnTo>
                    <a:pt x="21600" y="1856"/>
                  </a:lnTo>
                  <a:cubicBezTo>
                    <a:pt x="21600" y="831"/>
                    <a:pt x="20872" y="0"/>
                    <a:pt x="19973" y="0"/>
                  </a:cubicBezTo>
                  <a:lnTo>
                    <a:pt x="1627" y="0"/>
                  </a:lnTo>
                  <a:close/>
                </a:path>
              </a:pathLst>
            </a:custGeom>
            <a:ln w="12700" cap="flat">
              <a:noFill/>
              <a:miter lim="400000"/>
            </a:ln>
            <a:effectLst>
              <a:reflection stA="38000" endPos="40000" dir="5400000" sy="-100000" algn="bl" rotWithShape="0"/>
            </a:effectLst>
          </p:spPr>
        </p:pic>
      </p:grpSp>
      <p:pic>
        <p:nvPicPr>
          <p:cNvPr id="1743" name="image37.png" descr="image37.png"/>
          <p:cNvPicPr>
            <a:picLocks noChangeAspect="1"/>
          </p:cNvPicPr>
          <p:nvPr/>
        </p:nvPicPr>
        <p:blipFill>
          <a:blip r:embed="rId4"/>
          <a:srcRect b="2"/>
          <a:stretch>
            <a:fillRect/>
          </a:stretch>
        </p:blipFill>
        <p:spPr>
          <a:xfrm>
            <a:off x="4557121" y="3376786"/>
            <a:ext cx="2406456" cy="991527"/>
          </a:xfrm>
          <a:custGeom>
            <a:avLst/>
            <a:gdLst/>
            <a:ahLst/>
            <a:cxnLst>
              <a:cxn ang="0">
                <a:pos x="wd2" y="hd2"/>
              </a:cxn>
              <a:cxn ang="5400000">
                <a:pos x="wd2" y="hd2"/>
              </a:cxn>
              <a:cxn ang="10800000">
                <a:pos x="wd2" y="hd2"/>
              </a:cxn>
              <a:cxn ang="16200000">
                <a:pos x="wd2" y="hd2"/>
              </a:cxn>
            </a:cxnLst>
            <a:rect l="0" t="0" r="r" b="b"/>
            <a:pathLst>
              <a:path w="21600" h="21600" extrusionOk="0">
                <a:moveTo>
                  <a:pt x="371" y="0"/>
                </a:moveTo>
                <a:cubicBezTo>
                  <a:pt x="166" y="0"/>
                  <a:pt x="0" y="403"/>
                  <a:pt x="0" y="900"/>
                </a:cubicBezTo>
                <a:lnTo>
                  <a:pt x="0" y="20700"/>
                </a:lnTo>
                <a:cubicBezTo>
                  <a:pt x="0" y="21197"/>
                  <a:pt x="166" y="21600"/>
                  <a:pt x="371" y="21600"/>
                </a:cubicBezTo>
                <a:lnTo>
                  <a:pt x="21229" y="21600"/>
                </a:lnTo>
                <a:cubicBezTo>
                  <a:pt x="21434" y="21600"/>
                  <a:pt x="21600" y="21197"/>
                  <a:pt x="21600" y="20700"/>
                </a:cubicBezTo>
                <a:lnTo>
                  <a:pt x="21600" y="900"/>
                </a:lnTo>
                <a:cubicBezTo>
                  <a:pt x="21600" y="403"/>
                  <a:pt x="21434" y="0"/>
                  <a:pt x="21229" y="0"/>
                </a:cubicBezTo>
                <a:lnTo>
                  <a:pt x="371" y="0"/>
                </a:lnTo>
                <a:close/>
              </a:path>
            </a:pathLst>
          </a:custGeom>
          <a:ln w="12700">
            <a:miter lim="400000"/>
          </a:ln>
          <a:effectLst>
            <a:reflection stA="10000" endPos="40000" dir="5400000" sy="-100000" algn="bl" rotWithShape="0"/>
          </a:effectLst>
        </p:spPr>
      </p:pic>
      <p:pic>
        <p:nvPicPr>
          <p:cNvPr id="1744" name="Picture 2" descr="Picture 2"/>
          <p:cNvPicPr>
            <a:picLocks noChangeAspect="1"/>
          </p:cNvPicPr>
          <p:nvPr/>
        </p:nvPicPr>
        <p:blipFill>
          <a:blip r:embed="rId5"/>
          <a:stretch>
            <a:fillRect/>
          </a:stretch>
        </p:blipFill>
        <p:spPr>
          <a:xfrm>
            <a:off x="7188682" y="3376786"/>
            <a:ext cx="991553" cy="991553"/>
          </a:xfrm>
          <a:prstGeom prst="rect">
            <a:avLst/>
          </a:prstGeom>
          <a:ln w="12700">
            <a:miter lim="400000"/>
          </a:ln>
        </p:spPr>
      </p:pic>
      <p:pic>
        <p:nvPicPr>
          <p:cNvPr id="1745" name="Picture 4" descr="Picture 4"/>
          <p:cNvPicPr>
            <a:picLocks noChangeAspect="1"/>
          </p:cNvPicPr>
          <p:nvPr/>
        </p:nvPicPr>
        <p:blipFill>
          <a:blip r:embed="rId6"/>
          <a:stretch>
            <a:fillRect/>
          </a:stretch>
        </p:blipFill>
        <p:spPr>
          <a:xfrm>
            <a:off x="2540518" y="3413950"/>
            <a:ext cx="991553" cy="991553"/>
          </a:xfrm>
          <a:prstGeom prst="rect">
            <a:avLst/>
          </a:prstGeom>
          <a:ln w="12700">
            <a:miter lim="400000"/>
          </a:ln>
        </p:spPr>
      </p:pic>
      <p:sp>
        <p:nvSpPr>
          <p:cNvPr id="1746" name="圆角矩形 244"/>
          <p:cNvSpPr/>
          <p:nvPr/>
        </p:nvSpPr>
        <p:spPr>
          <a:xfrm>
            <a:off x="883095" y="3067897"/>
            <a:ext cx="2999698" cy="2082655"/>
          </a:xfrm>
          <a:prstGeom prst="roundRect">
            <a:avLst>
              <a:gd name="adj" fmla="val 2392"/>
            </a:avLst>
          </a:prstGeom>
          <a:ln w="25400" cap="sq">
            <a:solidFill>
              <a:srgbClr val="CB151D"/>
            </a:solidFill>
            <a:miter/>
          </a:ln>
        </p:spPr>
        <p:txBody>
          <a:bodyPr lIns="19599" tIns="19599" rIns="19599" bIns="19599" anchor="ctr"/>
          <a:lstStyle/>
          <a:p>
            <a:pPr defTabSz="196289">
              <a:defRPr sz="3400" b="0">
                <a:latin typeface="Huawei Sans"/>
                <a:ea typeface="Huawei Sans"/>
                <a:cs typeface="Huawei Sans"/>
                <a:sym typeface="Huawei Sans"/>
              </a:defRPr>
            </a:pPr>
            <a:endParaRPr sz="689">
              <a:latin typeface="Huawei Sans" panose="020C0503030203020204" pitchFamily="34" charset="0"/>
            </a:endParaRPr>
          </a:p>
        </p:txBody>
      </p:sp>
      <p:sp>
        <p:nvSpPr>
          <p:cNvPr id="1747" name="圆角矩形 244"/>
          <p:cNvSpPr/>
          <p:nvPr/>
        </p:nvSpPr>
        <p:spPr>
          <a:xfrm>
            <a:off x="4276394" y="3067897"/>
            <a:ext cx="4235997" cy="2082655"/>
          </a:xfrm>
          <a:prstGeom prst="roundRect">
            <a:avLst>
              <a:gd name="adj" fmla="val 2392"/>
            </a:avLst>
          </a:prstGeom>
          <a:ln w="25400" cap="sq">
            <a:solidFill>
              <a:srgbClr val="CB151D"/>
            </a:solidFill>
            <a:miter/>
          </a:ln>
        </p:spPr>
        <p:txBody>
          <a:bodyPr lIns="19599" tIns="19599" rIns="19599" bIns="19599" anchor="ctr"/>
          <a:lstStyle/>
          <a:p>
            <a:pPr defTabSz="196289">
              <a:defRPr sz="3400" b="0">
                <a:latin typeface="Huawei Sans"/>
                <a:ea typeface="Huawei Sans"/>
                <a:cs typeface="Huawei Sans"/>
                <a:sym typeface="Huawei Sans"/>
              </a:defRPr>
            </a:pPr>
            <a:endParaRPr sz="689">
              <a:latin typeface="Huawei Sans" panose="020C0503030203020204" pitchFamily="34" charset="0"/>
            </a:endParaRPr>
          </a:p>
        </p:txBody>
      </p:sp>
      <p:sp>
        <p:nvSpPr>
          <p:cNvPr id="1748" name="文本占位符 16"/>
          <p:cNvSpPr txBox="1">
            <a:spLocks noGrp="1"/>
          </p:cNvSpPr>
          <p:nvPr>
            <p:ph type="body" sz="quarter" idx="1"/>
          </p:nvPr>
        </p:nvSpPr>
        <p:spPr>
          <a:xfrm>
            <a:off x="1971241" y="2723832"/>
            <a:ext cx="1233155" cy="214994"/>
          </a:xfrm>
          <a:prstGeom prst="rect">
            <a:avLst/>
          </a:prstGeom>
        </p:spPr>
        <p:txBody>
          <a:bodyPr>
            <a:normAutofit fontScale="62500" lnSpcReduction="20000"/>
          </a:bodyPr>
          <a:lstStyle>
            <a:lvl1pPr defTabSz="868680">
              <a:spcBef>
                <a:spcPts val="900"/>
              </a:spcBef>
              <a:defRPr sz="6650"/>
            </a:lvl1pPr>
          </a:lstStyle>
          <a:p>
            <a:r>
              <a:rPr lang="en-US" sz="1094">
                <a:solidFill>
                  <a:schemeClr val="tx1">
                    <a:lumMod val="75000"/>
                    <a:lumOff val="25000"/>
                  </a:schemeClr>
                </a:solidFill>
                <a:latin typeface="Huawei Sans" panose="020C0503030203020204" pitchFamily="34" charset="0"/>
              </a:rPr>
              <a:t>Official website</a:t>
            </a:r>
          </a:p>
        </p:txBody>
      </p:sp>
      <p:sp>
        <p:nvSpPr>
          <p:cNvPr id="1749" name="文本占位符 16"/>
          <p:cNvSpPr/>
          <p:nvPr/>
        </p:nvSpPr>
        <p:spPr>
          <a:xfrm>
            <a:off x="5554550" y="2723832"/>
            <a:ext cx="1878033" cy="214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257" rIns="9257" anchor="ctr">
            <a:noAutofit/>
          </a:bodyPr>
          <a:lstStyle>
            <a:lvl1pPr defTabSz="868680">
              <a:lnSpc>
                <a:spcPct val="90000"/>
              </a:lnSpc>
              <a:spcBef>
                <a:spcPts val="900"/>
              </a:spcBef>
              <a:defRPr sz="6650" b="0">
                <a:solidFill>
                  <a:srgbClr val="FFFFFF"/>
                </a:solidFill>
                <a:latin typeface="FZLanTingHeiS-R-GB"/>
                <a:ea typeface="FZLanTingHeiS-R-GB"/>
                <a:cs typeface="FZLanTingHeiS-R-GB"/>
                <a:sym typeface="FZLanTingHeiS-R-GB"/>
              </a:defRPr>
            </a:lvl1pPr>
          </a:lstStyle>
          <a:p>
            <a:r>
              <a:rPr lang="en-US" sz="1094" dirty="0">
                <a:solidFill>
                  <a:schemeClr val="tx1">
                    <a:lumMod val="75000"/>
                    <a:lumOff val="25000"/>
                  </a:schemeClr>
                </a:solidFill>
                <a:latin typeface="Huawei Sans" panose="020C0503030203020204" pitchFamily="34" charset="0"/>
              </a:rPr>
              <a:t>Code hosting platform</a:t>
            </a:r>
          </a:p>
        </p:txBody>
      </p:sp>
    </p:spTree>
    <p:extLst>
      <p:ext uri="{BB962C8B-B14F-4D97-AF65-F5344CB8AC3E}">
        <p14:creationId xmlns:p14="http://schemas.microsoft.com/office/powerpoint/2010/main" val="128788914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99733"/>
            <a:ext cx="9144000" cy="3615267"/>
          </a:xfrm>
          <a:prstGeom prst="rect">
            <a:avLst/>
          </a:prstGeom>
        </p:spPr>
      </p:pic>
      <p:sp>
        <p:nvSpPr>
          <p:cNvPr id="6" name="文本框 5"/>
          <p:cNvSpPr txBox="1"/>
          <p:nvPr/>
        </p:nvSpPr>
        <p:spPr>
          <a:xfrm>
            <a:off x="1066800" y="762000"/>
            <a:ext cx="7162800" cy="830997"/>
          </a:xfrm>
          <a:prstGeom prst="rect">
            <a:avLst/>
          </a:prstGeom>
          <a:noFill/>
        </p:spPr>
        <p:txBody>
          <a:bodyPr wrap="square" rtlCol="0">
            <a:spAutoFit/>
          </a:bodyPr>
          <a:lstStyle/>
          <a:p>
            <a:r>
              <a:rPr lang="en-US" altLang="zh-CN" dirty="0">
                <a:solidFill>
                  <a:schemeClr val="tx1">
                    <a:lumMod val="75000"/>
                    <a:lumOff val="25000"/>
                  </a:schemeClr>
                </a:solidFill>
              </a:rPr>
              <a:t> </a:t>
            </a:r>
            <a:r>
              <a:rPr lang="en-US" altLang="zh-CN" sz="1500" dirty="0" smtClean="0">
                <a:solidFill>
                  <a:schemeClr val="tx1">
                    <a:lumMod val="75000"/>
                    <a:lumOff val="25000"/>
                  </a:schemeClr>
                </a:solidFill>
              </a:rPr>
              <a:t>On </a:t>
            </a:r>
            <a:r>
              <a:rPr lang="en-US" altLang="zh-CN" sz="1500" dirty="0">
                <a:solidFill>
                  <a:schemeClr val="tx1">
                    <a:lumMod val="75000"/>
                    <a:lumOff val="25000"/>
                  </a:schemeClr>
                </a:solidFill>
              </a:rPr>
              <a:t>28</a:t>
            </a:r>
            <a:r>
              <a:rPr lang="en-US" altLang="zh-CN" sz="1500" baseline="30000" dirty="0">
                <a:solidFill>
                  <a:schemeClr val="tx1">
                    <a:lumMod val="75000"/>
                    <a:lumOff val="25000"/>
                  </a:schemeClr>
                </a:solidFill>
              </a:rPr>
              <a:t>th</a:t>
            </a:r>
            <a:r>
              <a:rPr lang="en-US" altLang="zh-CN" sz="1500" dirty="0">
                <a:solidFill>
                  <a:schemeClr val="tx1">
                    <a:lumMod val="75000"/>
                    <a:lumOff val="25000"/>
                  </a:schemeClr>
                </a:solidFill>
              </a:rPr>
              <a:t> March 2020</a:t>
            </a:r>
            <a:r>
              <a:rPr lang="en-US" altLang="zh-CN" sz="1500" dirty="0" smtClean="0">
                <a:solidFill>
                  <a:schemeClr val="tx1">
                    <a:lumMod val="75000"/>
                    <a:lumOff val="25000"/>
                  </a:schemeClr>
                </a:solidFill>
              </a:rPr>
              <a:t>, the developer focused MindSpore was officially open sourced. </a:t>
            </a:r>
            <a:r>
              <a:rPr lang="en-US" altLang="zh-CN" sz="1500" dirty="0">
                <a:solidFill>
                  <a:schemeClr val="tx1">
                    <a:lumMod val="75000"/>
                    <a:lumOff val="25000"/>
                  </a:schemeClr>
                </a:solidFill>
              </a:rPr>
              <a:t>From </a:t>
            </a:r>
            <a:r>
              <a:rPr lang="en-US" altLang="zh-CN" sz="1500" dirty="0" smtClean="0">
                <a:solidFill>
                  <a:schemeClr val="tx1">
                    <a:lumMod val="75000"/>
                    <a:lumOff val="25000"/>
                  </a:schemeClr>
                </a:solidFill>
              </a:rPr>
              <a:t>v0.2.0-alpha(40</a:t>
            </a:r>
            <a:r>
              <a:rPr lang="en-US" altLang="zh-CN" sz="1500" baseline="30000" dirty="0" smtClean="0">
                <a:solidFill>
                  <a:schemeClr val="tx1">
                    <a:lumMod val="75000"/>
                    <a:lumOff val="25000"/>
                  </a:schemeClr>
                </a:solidFill>
              </a:rPr>
              <a:t>th</a:t>
            </a:r>
            <a:r>
              <a:rPr lang="en-US" altLang="zh-CN" sz="1500" dirty="0" smtClean="0">
                <a:solidFill>
                  <a:schemeClr val="tx1">
                    <a:lumMod val="75000"/>
                    <a:lumOff val="25000"/>
                  </a:schemeClr>
                </a:solidFill>
              </a:rPr>
              <a:t> April) to v0.7.0-beta(30</a:t>
            </a:r>
            <a:r>
              <a:rPr lang="en-US" altLang="zh-CN" sz="1500" baseline="30000" dirty="0" smtClean="0">
                <a:solidFill>
                  <a:schemeClr val="tx1">
                    <a:lumMod val="75000"/>
                    <a:lumOff val="25000"/>
                  </a:schemeClr>
                </a:solidFill>
              </a:rPr>
              <a:t>th</a:t>
            </a:r>
            <a:r>
              <a:rPr lang="en-US" altLang="zh-CN" sz="1500" dirty="0" smtClean="0">
                <a:solidFill>
                  <a:schemeClr val="tx1">
                    <a:lumMod val="75000"/>
                    <a:lumOff val="25000"/>
                  </a:schemeClr>
                </a:solidFill>
              </a:rPr>
              <a:t> Aug), MindSpore has introduced dozens of bright new features. In September, HUAWEI </a:t>
            </a:r>
            <a:r>
              <a:rPr lang="en-US" altLang="zh-CN" sz="1500" dirty="0">
                <a:solidFill>
                  <a:schemeClr val="tx1">
                    <a:lumMod val="75000"/>
                    <a:lumOff val="25000"/>
                  </a:schemeClr>
                </a:solidFill>
              </a:rPr>
              <a:t>CONNECT </a:t>
            </a:r>
            <a:r>
              <a:rPr lang="en-US" altLang="zh-CN" sz="1500" dirty="0" smtClean="0">
                <a:solidFill>
                  <a:schemeClr val="tx1">
                    <a:lumMod val="75000"/>
                    <a:lumOff val="25000"/>
                  </a:schemeClr>
                </a:solidFill>
              </a:rPr>
              <a:t>2020</a:t>
            </a:r>
            <a:r>
              <a:rPr lang="zh-CN" altLang="en-US" sz="1500" dirty="0" smtClean="0">
                <a:solidFill>
                  <a:schemeClr val="tx1">
                    <a:lumMod val="75000"/>
                    <a:lumOff val="25000"/>
                  </a:schemeClr>
                </a:solidFill>
              </a:rPr>
              <a:t> </a:t>
            </a:r>
            <a:r>
              <a:rPr lang="en-US" altLang="zh-CN" sz="1500" dirty="0" smtClean="0">
                <a:solidFill>
                  <a:schemeClr val="tx1">
                    <a:lumMod val="75000"/>
                    <a:lumOff val="25000"/>
                  </a:schemeClr>
                </a:solidFill>
              </a:rPr>
              <a:t>published MindSpore v1.0.0.</a:t>
            </a:r>
            <a:endParaRPr lang="zh-CN" altLang="en-US" sz="1500" dirty="0">
              <a:solidFill>
                <a:schemeClr val="tx1">
                  <a:lumMod val="75000"/>
                  <a:lumOff val="25000"/>
                </a:schemeClr>
              </a:solidFill>
            </a:endParaRPr>
          </a:p>
        </p:txBody>
      </p:sp>
    </p:spTree>
    <p:extLst>
      <p:ext uri="{BB962C8B-B14F-4D97-AF65-F5344CB8AC3E}">
        <p14:creationId xmlns:p14="http://schemas.microsoft.com/office/powerpoint/2010/main" val="165373070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body" sz="quarter" idx="1"/>
          </p:nvPr>
        </p:nvSpPr>
        <p:spPr>
          <a:xfrm>
            <a:off x="3352800" y="152400"/>
            <a:ext cx="2743363" cy="1942186"/>
          </a:xfrm>
        </p:spPr>
        <p:txBody>
          <a:bodyPr/>
          <a:lstStyle/>
          <a:p>
            <a:r>
              <a:rPr lang="en-US" altLang="zh-CN" dirty="0" smtClean="0">
                <a:solidFill>
                  <a:schemeClr val="tx1">
                    <a:lumMod val="75000"/>
                    <a:lumOff val="25000"/>
                  </a:schemeClr>
                </a:solidFill>
              </a:rPr>
              <a:t>Join us</a:t>
            </a:r>
            <a:r>
              <a:rPr lang="zh-CN" altLang="en-US" dirty="0" smtClean="0">
                <a:solidFill>
                  <a:schemeClr val="tx1">
                    <a:lumMod val="75000"/>
                    <a:lumOff val="25000"/>
                  </a:schemeClr>
                </a:solidFill>
              </a:rPr>
              <a:t>！</a:t>
            </a:r>
            <a:endParaRPr lang="zh-CN" altLang="en-US" dirty="0">
              <a:solidFill>
                <a:schemeClr val="tx1">
                  <a:lumMod val="75000"/>
                  <a:lumOff val="25000"/>
                </a:schemeClr>
              </a:solidFill>
            </a:endParaRPr>
          </a:p>
        </p:txBody>
      </p:sp>
      <p:sp>
        <p:nvSpPr>
          <p:cNvPr id="6" name="Content Placeholder 2"/>
          <p:cNvSpPr>
            <a:spLocks noGrp="1"/>
          </p:cNvSpPr>
          <p:nvPr/>
        </p:nvSpPr>
        <p:spPr>
          <a:xfrm>
            <a:off x="1587694" y="1866594"/>
            <a:ext cx="6780227" cy="1616157"/>
          </a:xfrm>
          <a:prstGeom prst="rect">
            <a:avLst/>
          </a:prstGeom>
        </p:spPr>
        <p:txBody>
          <a:bodyPr vert="horz" lIns="68526" tIns="34263" rIns="68526" bIns="34263" rtlCol="0"/>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214142" indent="-214142">
              <a:lnSpc>
                <a:spcPct val="150000"/>
              </a:lnSpc>
            </a:pPr>
            <a:r>
              <a:rPr lang="en-US" altLang="zh-CN" sz="1199" dirty="0">
                <a:solidFill>
                  <a:schemeClr val="tx1">
                    <a:lumMod val="75000"/>
                    <a:lumOff val="25000"/>
                  </a:schemeClr>
                </a:solidFill>
                <a:latin typeface="方正兰亭黑简体" panose="02000000000000000000" pitchFamily="2" charset="-122"/>
                <a:ea typeface="方正兰亭黑简体" panose="02000000000000000000" pitchFamily="2" charset="-122"/>
                <a:sym typeface="+mn-ea"/>
              </a:rPr>
              <a:t>Website:</a:t>
            </a:r>
            <a:r>
              <a:rPr lang="en-US" altLang="zh-CN" sz="1199" dirty="0">
                <a:solidFill>
                  <a:schemeClr val="bg1"/>
                </a:solidFill>
                <a:latin typeface="方正兰亭黑简体" panose="02000000000000000000" pitchFamily="2" charset="-122"/>
                <a:ea typeface="方正兰亭黑简体" panose="02000000000000000000" pitchFamily="2" charset="-122"/>
                <a:sym typeface="+mn-ea"/>
              </a:rPr>
              <a:t> </a:t>
            </a:r>
            <a:r>
              <a:rPr lang="en-US" altLang="zh-CN" sz="1199" dirty="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https</a:t>
            </a:r>
            <a:r>
              <a:rPr lang="en-US" altLang="zh-CN" sz="1199" dirty="0" smtClean="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://www.mindspore.cn </a:t>
            </a:r>
            <a:endParaRPr lang="en-US" altLang="zh-CN" sz="1199" dirty="0">
              <a:solidFill>
                <a:schemeClr val="accent1">
                  <a:lumMod val="50000"/>
                </a:schemeClr>
              </a:solidFill>
              <a:latin typeface="方正兰亭黑简体" panose="02000000000000000000" pitchFamily="2" charset="-122"/>
              <a:ea typeface="方正兰亭黑简体" panose="02000000000000000000" pitchFamily="2" charset="-122"/>
            </a:endParaRPr>
          </a:p>
          <a:p>
            <a:pPr marL="214142" indent="-214142">
              <a:lnSpc>
                <a:spcPct val="150000"/>
              </a:lnSpc>
            </a:pPr>
            <a:r>
              <a:rPr lang="en-US" altLang="zh-CN" sz="1199" dirty="0">
                <a:solidFill>
                  <a:schemeClr val="tx1">
                    <a:lumMod val="75000"/>
                    <a:lumOff val="25000"/>
                  </a:schemeClr>
                </a:solidFill>
                <a:latin typeface="方正兰亭黑简体" panose="02000000000000000000" pitchFamily="2" charset="-122"/>
                <a:ea typeface="方正兰亭黑简体" panose="02000000000000000000" pitchFamily="2" charset="-122"/>
                <a:sym typeface="+mn-ea"/>
              </a:rPr>
              <a:t>Gitee: </a:t>
            </a:r>
            <a:r>
              <a:rPr lang="en-US" altLang="zh-CN" sz="1199" dirty="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https</a:t>
            </a:r>
            <a:r>
              <a:rPr lang="en-US" altLang="zh-CN" sz="1199" dirty="0" smtClean="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://gitee.com/mindspore </a:t>
            </a:r>
            <a:endParaRPr lang="en-US" altLang="zh-CN" sz="1199" dirty="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endParaRPr>
          </a:p>
          <a:p>
            <a:pPr marL="214142" indent="-214142">
              <a:lnSpc>
                <a:spcPct val="150000"/>
              </a:lnSpc>
            </a:pPr>
            <a:r>
              <a:rPr lang="en-US" altLang="zh-CN" sz="1199" dirty="0">
                <a:solidFill>
                  <a:schemeClr val="tx1">
                    <a:lumMod val="75000"/>
                    <a:lumOff val="25000"/>
                  </a:schemeClr>
                </a:solidFill>
                <a:latin typeface="方正兰亭黑简体" panose="02000000000000000000" pitchFamily="2" charset="-122"/>
                <a:ea typeface="方正兰亭黑简体" panose="02000000000000000000" pitchFamily="2" charset="-122"/>
                <a:sym typeface="+mn-ea"/>
              </a:rPr>
              <a:t>GitHub: </a:t>
            </a:r>
            <a:r>
              <a:rPr lang="en-US" altLang="zh-CN" sz="1199" dirty="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https</a:t>
            </a:r>
            <a:r>
              <a:rPr lang="en-US" altLang="zh-CN" sz="1199" dirty="0" smtClean="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://github.com/mindspore-ai</a:t>
            </a:r>
            <a:endParaRPr lang="en-US" altLang="zh-CN" sz="1199" dirty="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endParaRPr>
          </a:p>
          <a:p>
            <a:pPr marL="0" lvl="1" indent="-214142">
              <a:lnSpc>
                <a:spcPct val="150000"/>
              </a:lnSpc>
            </a:pPr>
            <a:r>
              <a:rPr lang="en-US" altLang="zh-CN" sz="1199" dirty="0" smtClean="0">
                <a:solidFill>
                  <a:schemeClr val="tx1">
                    <a:lumMod val="75000"/>
                    <a:lumOff val="25000"/>
                  </a:schemeClr>
                </a:solidFill>
                <a:latin typeface="方正兰亭黑简体" panose="02000000000000000000" pitchFamily="2" charset="-122"/>
                <a:ea typeface="方正兰亭黑简体" panose="02000000000000000000" pitchFamily="2" charset="-122"/>
                <a:sym typeface="+mn-ea"/>
              </a:rPr>
              <a:t>Mailing-list: </a:t>
            </a:r>
            <a:r>
              <a:rPr lang="en-US" altLang="zh-CN" sz="1199" dirty="0" smtClean="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https</a:t>
            </a:r>
            <a:r>
              <a:rPr lang="en-US" altLang="zh-CN" sz="1199" dirty="0">
                <a:solidFill>
                  <a:schemeClr val="accent1">
                    <a:lumMod val="50000"/>
                  </a:schemeClr>
                </a:solidFill>
                <a:effectLst>
                  <a:outerShdw blurRad="38100" dist="25400" dir="5400000" algn="ctr" rotWithShape="0">
                    <a:srgbClr val="6E747A">
                      <a:alpha val="43000"/>
                    </a:srgbClr>
                  </a:outerShdw>
                </a:effectLst>
                <a:latin typeface="方正兰亭黑简体" panose="02000000000000000000" pitchFamily="2" charset="-122"/>
                <a:ea typeface="方正兰亭黑简体" panose="02000000000000000000" pitchFamily="2" charset="-122"/>
                <a:sym typeface="+mn-ea"/>
              </a:rPr>
              <a:t>://mailweb.mindspore.cn/postorius/lists/</a:t>
            </a:r>
          </a:p>
        </p:txBody>
      </p:sp>
      <p:pic>
        <p:nvPicPr>
          <p:cNvPr id="7" name="Picture 2" descr="C:\Users\h00290357\AppData\Roaming\eSpace_Desktop\UserData\h00290357\imagefiles\72b97ed5a5832c04f2ceaca51b52a53e4ebefaea.jpg"/>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881" y="3506824"/>
            <a:ext cx="1128288" cy="118753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163" y="3506824"/>
            <a:ext cx="1129070" cy="1188359"/>
          </a:xfrm>
          <a:prstGeom prst="rect">
            <a:avLst/>
          </a:prstGeom>
        </p:spPr>
      </p:pic>
      <p:pic>
        <p:nvPicPr>
          <p:cNvPr id="9" name="图片 8"/>
          <p:cNvPicPr preferRelativeResize="0">
            <a:picLocks/>
          </p:cNvPicPr>
          <p:nvPr/>
        </p:nvPicPr>
        <p:blipFill>
          <a:blip r:embed="rId4"/>
          <a:stretch>
            <a:fillRect/>
          </a:stretch>
        </p:blipFill>
        <p:spPr>
          <a:xfrm>
            <a:off x="4357818" y="3506824"/>
            <a:ext cx="1354519" cy="1187536"/>
          </a:xfrm>
          <a:prstGeom prst="rect">
            <a:avLst/>
          </a:prstGeom>
        </p:spPr>
      </p:pic>
      <p:pic>
        <p:nvPicPr>
          <p:cNvPr id="10" name="图片 9"/>
          <p:cNvPicPr preferRelativeResize="0">
            <a:picLocks/>
          </p:cNvPicPr>
          <p:nvPr/>
        </p:nvPicPr>
        <p:blipFill>
          <a:blip r:embed="rId5"/>
          <a:stretch>
            <a:fillRect/>
          </a:stretch>
        </p:blipFill>
        <p:spPr>
          <a:xfrm>
            <a:off x="5829986" y="3573630"/>
            <a:ext cx="1128288" cy="1187536"/>
          </a:xfrm>
          <a:prstGeom prst="rect">
            <a:avLst/>
          </a:prstGeom>
        </p:spPr>
      </p:pic>
      <p:sp>
        <p:nvSpPr>
          <p:cNvPr id="11" name="矩形 10"/>
          <p:cNvSpPr/>
          <p:nvPr/>
        </p:nvSpPr>
        <p:spPr>
          <a:xfrm>
            <a:off x="1958902" y="4732479"/>
            <a:ext cx="941591" cy="64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99" b="1" dirty="0" smtClean="0">
                <a:solidFill>
                  <a:schemeClr val="tx1">
                    <a:lumMod val="75000"/>
                    <a:lumOff val="25000"/>
                  </a:schemeClr>
                </a:solidFill>
              </a:rPr>
              <a:t>Official Website</a:t>
            </a:r>
            <a:endParaRPr lang="zh-CN" altLang="en-US" sz="1199" b="1" dirty="0">
              <a:solidFill>
                <a:schemeClr val="tx1">
                  <a:lumMod val="75000"/>
                  <a:lumOff val="25000"/>
                </a:schemeClr>
              </a:solidFill>
            </a:endParaRPr>
          </a:p>
        </p:txBody>
      </p:sp>
      <p:sp>
        <p:nvSpPr>
          <p:cNvPr id="12" name="矩形 11"/>
          <p:cNvSpPr/>
          <p:nvPr/>
        </p:nvSpPr>
        <p:spPr>
          <a:xfrm>
            <a:off x="3206377" y="4765032"/>
            <a:ext cx="919253" cy="645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99" b="1" dirty="0" smtClean="0">
                <a:solidFill>
                  <a:schemeClr val="tx1">
                    <a:lumMod val="75000"/>
                    <a:lumOff val="25000"/>
                  </a:schemeClr>
                </a:solidFill>
              </a:rPr>
              <a:t>WeChat Official Account</a:t>
            </a:r>
            <a:endParaRPr lang="zh-CN" altLang="en-US" sz="1199" b="1" dirty="0">
              <a:solidFill>
                <a:schemeClr val="tx1">
                  <a:lumMod val="75000"/>
                  <a:lumOff val="25000"/>
                </a:schemeClr>
              </a:solidFill>
            </a:endParaRPr>
          </a:p>
        </p:txBody>
      </p:sp>
      <p:sp>
        <p:nvSpPr>
          <p:cNvPr id="13" name="矩形 12"/>
          <p:cNvSpPr/>
          <p:nvPr/>
        </p:nvSpPr>
        <p:spPr>
          <a:xfrm>
            <a:off x="4395357" y="4761166"/>
            <a:ext cx="1164902" cy="710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99" b="1" dirty="0" err="1" smtClean="0">
                <a:solidFill>
                  <a:schemeClr val="tx1">
                    <a:lumMod val="75000"/>
                    <a:lumOff val="25000"/>
                  </a:schemeClr>
                </a:solidFill>
              </a:rPr>
              <a:t>TikTok</a:t>
            </a:r>
            <a:r>
              <a:rPr lang="en-US" altLang="zh-CN" sz="1199" b="1" dirty="0" smtClean="0">
                <a:solidFill>
                  <a:schemeClr val="tx1">
                    <a:lumMod val="75000"/>
                    <a:lumOff val="25000"/>
                  </a:schemeClr>
                </a:solidFill>
              </a:rPr>
              <a:t>(China)</a:t>
            </a:r>
          </a:p>
          <a:p>
            <a:pPr algn="ctr"/>
            <a:r>
              <a:rPr lang="en-US" altLang="zh-CN" sz="1199" b="1" dirty="0" smtClean="0">
                <a:solidFill>
                  <a:schemeClr val="tx1">
                    <a:lumMod val="75000"/>
                    <a:lumOff val="25000"/>
                  </a:schemeClr>
                </a:solidFill>
              </a:rPr>
              <a:t>Official</a:t>
            </a:r>
            <a:endParaRPr lang="en-US" altLang="zh-CN" sz="1199" b="1" dirty="0">
              <a:solidFill>
                <a:schemeClr val="tx1">
                  <a:lumMod val="75000"/>
                  <a:lumOff val="25000"/>
                </a:schemeClr>
              </a:solidFill>
            </a:endParaRPr>
          </a:p>
          <a:p>
            <a:pPr algn="ctr"/>
            <a:r>
              <a:rPr lang="en-US" altLang="zh-CN" sz="1199" b="1" dirty="0" smtClean="0">
                <a:solidFill>
                  <a:schemeClr val="tx1">
                    <a:lumMod val="75000"/>
                    <a:lumOff val="25000"/>
                  </a:schemeClr>
                </a:solidFill>
              </a:rPr>
              <a:t>Account</a:t>
            </a:r>
          </a:p>
        </p:txBody>
      </p:sp>
      <p:sp>
        <p:nvSpPr>
          <p:cNvPr id="14" name="矩形 13"/>
          <p:cNvSpPr/>
          <p:nvPr/>
        </p:nvSpPr>
        <p:spPr>
          <a:xfrm>
            <a:off x="5934503" y="4932070"/>
            <a:ext cx="919253" cy="245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99" b="1" dirty="0" smtClean="0">
                <a:solidFill>
                  <a:schemeClr val="tx1">
                    <a:lumMod val="75000"/>
                    <a:lumOff val="25000"/>
                  </a:schemeClr>
                </a:solidFill>
              </a:rPr>
              <a:t>QQ Group</a:t>
            </a:r>
            <a:endParaRPr lang="zh-CN" altLang="en-US" sz="1199" b="1" dirty="0">
              <a:solidFill>
                <a:schemeClr val="tx1">
                  <a:lumMod val="75000"/>
                  <a:lumOff val="25000"/>
                </a:schemeClr>
              </a:solidFill>
            </a:endParaRPr>
          </a:p>
        </p:txBody>
      </p:sp>
    </p:spTree>
    <p:extLst>
      <p:ext uri="{BB962C8B-B14F-4D97-AF65-F5344CB8AC3E}">
        <p14:creationId xmlns:p14="http://schemas.microsoft.com/office/powerpoint/2010/main" val="6077159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7" name="标题 10"/>
          <p:cNvSpPr txBox="1">
            <a:spLocks/>
          </p:cNvSpPr>
          <p:nvPr/>
        </p:nvSpPr>
        <p:spPr>
          <a:xfrm>
            <a:off x="1981200" y="2545935"/>
            <a:ext cx="5616575" cy="1079399"/>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en-US" altLang="zh-CN" sz="6400" kern="0" dirty="0" smtClean="0"/>
              <a:t>Q&amp;A Section</a:t>
            </a:r>
            <a:endParaRPr lang="zh-CN" altLang="en-US" sz="6400" kern="0" dirty="0"/>
          </a:p>
        </p:txBody>
      </p:sp>
      <p:sp>
        <p:nvSpPr>
          <p:cNvPr id="8" name="文本框 7"/>
          <p:cNvSpPr txBox="1"/>
          <p:nvPr/>
        </p:nvSpPr>
        <p:spPr>
          <a:xfrm>
            <a:off x="4953000" y="3440668"/>
            <a:ext cx="3429000" cy="369332"/>
          </a:xfrm>
          <a:prstGeom prst="rect">
            <a:avLst/>
          </a:prstGeom>
          <a:noFill/>
        </p:spPr>
        <p:txBody>
          <a:bodyPr wrap="square" rtlCol="0">
            <a:spAutoFit/>
          </a:bodyPr>
          <a:lstStyle/>
          <a:p>
            <a:r>
              <a:rPr lang="en-US" altLang="zh-TW" dirty="0" smtClean="0">
                <a:solidFill>
                  <a:schemeClr val="bg2">
                    <a:lumMod val="75000"/>
                  </a:schemeClr>
                </a:solidFill>
              </a:rPr>
              <a:t>Huawei HK XAI Team</a:t>
            </a:r>
            <a:endParaRPr lang="zh-CN" altLang="en-US" dirty="0">
              <a:solidFill>
                <a:schemeClr val="bg2">
                  <a:lumMod val="75000"/>
                </a:schemeClr>
              </a:solidFill>
            </a:endParaRPr>
          </a:p>
        </p:txBody>
      </p:sp>
    </p:spTree>
    <p:extLst>
      <p:ext uri="{BB962C8B-B14F-4D97-AF65-F5344CB8AC3E}">
        <p14:creationId xmlns:p14="http://schemas.microsoft.com/office/powerpoint/2010/main" val="141102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2517" y="171059"/>
            <a:ext cx="7632700" cy="871537"/>
          </a:xfrm>
        </p:spPr>
        <p:txBody>
          <a:bodyPr/>
          <a:lstStyle/>
          <a:p>
            <a:pPr eaLnBrk="1" hangingPunct="1"/>
            <a:r>
              <a:rPr lang="en-US" altLang="zh-CN" dirty="0" smtClean="0"/>
              <a:t>What MindSpore can do for NLP?</a:t>
            </a:r>
            <a:endParaRPr lang="zh-CN" altLang="en-US" dirty="0" smtClean="0"/>
          </a:p>
        </p:txBody>
      </p:sp>
      <p:sp>
        <p:nvSpPr>
          <p:cNvPr id="5" name="圆角矩形 4"/>
          <p:cNvSpPr/>
          <p:nvPr/>
        </p:nvSpPr>
        <p:spPr bwMode="auto">
          <a:xfrm>
            <a:off x="402517" y="5488096"/>
            <a:ext cx="1426794" cy="530685"/>
          </a:xfrm>
          <a:prstGeom prst="roundRect">
            <a:avLst/>
          </a:prstGeom>
          <a:solidFill>
            <a:schemeClr val="accent1">
              <a:lumMod val="60000"/>
              <a:lumOff val="40000"/>
            </a:schemeClr>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Convolutions</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8" name="圆角矩形 7"/>
          <p:cNvSpPr/>
          <p:nvPr/>
        </p:nvSpPr>
        <p:spPr bwMode="auto">
          <a:xfrm>
            <a:off x="3243589" y="5492536"/>
            <a:ext cx="1496612" cy="526247"/>
          </a:xfrm>
          <a:prstGeom prst="roundRect">
            <a:avLst/>
          </a:prstGeom>
          <a:solidFill>
            <a:schemeClr val="accent1">
              <a:lumMod val="60000"/>
              <a:lumOff val="40000"/>
            </a:schemeClr>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Embedding</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9" name="圆角矩形 8"/>
          <p:cNvSpPr/>
          <p:nvPr/>
        </p:nvSpPr>
        <p:spPr bwMode="auto">
          <a:xfrm>
            <a:off x="4954594" y="5488096"/>
            <a:ext cx="1630880" cy="530685"/>
          </a:xfrm>
          <a:prstGeom prst="roundRect">
            <a:avLst/>
          </a:prstGeom>
          <a:solidFill>
            <a:schemeClr val="accent1">
              <a:lumMod val="60000"/>
              <a:lumOff val="40000"/>
            </a:schemeClr>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Deep Learning</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0" name="圆角矩形 9"/>
          <p:cNvSpPr/>
          <p:nvPr/>
        </p:nvSpPr>
        <p:spPr bwMode="auto">
          <a:xfrm>
            <a:off x="1950172" y="4652455"/>
            <a:ext cx="1505993" cy="496444"/>
          </a:xfrm>
          <a:prstGeom prst="roundRect">
            <a:avLst/>
          </a:prstGeom>
          <a:solidFill>
            <a:srgbClr val="92D05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Attention</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1" name="圆角矩形 10"/>
          <p:cNvSpPr/>
          <p:nvPr/>
        </p:nvSpPr>
        <p:spPr bwMode="auto">
          <a:xfrm>
            <a:off x="2037754" y="5492533"/>
            <a:ext cx="997393" cy="526249"/>
          </a:xfrm>
          <a:prstGeom prst="roundRect">
            <a:avLst/>
          </a:prstGeom>
          <a:solidFill>
            <a:schemeClr val="accent1">
              <a:lumMod val="60000"/>
              <a:lumOff val="40000"/>
            </a:schemeClr>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LSTM</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2" name="圆角矩形 11"/>
          <p:cNvSpPr/>
          <p:nvPr/>
        </p:nvSpPr>
        <p:spPr bwMode="auto">
          <a:xfrm>
            <a:off x="3691178" y="4652455"/>
            <a:ext cx="1359567" cy="496444"/>
          </a:xfrm>
          <a:prstGeom prst="roundRect">
            <a:avLst/>
          </a:prstGeom>
          <a:solidFill>
            <a:srgbClr val="92D05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Transformer</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3" name="圆角矩形 12"/>
          <p:cNvSpPr/>
          <p:nvPr/>
        </p:nvSpPr>
        <p:spPr bwMode="auto">
          <a:xfrm>
            <a:off x="5285759" y="4652456"/>
            <a:ext cx="916628" cy="496444"/>
          </a:xfrm>
          <a:prstGeom prst="roundRect">
            <a:avLst/>
          </a:prstGeom>
          <a:solidFill>
            <a:srgbClr val="92D05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RNN</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4" name="圆角矩形 13"/>
          <p:cNvSpPr/>
          <p:nvPr/>
        </p:nvSpPr>
        <p:spPr bwMode="auto">
          <a:xfrm>
            <a:off x="415024" y="3808983"/>
            <a:ext cx="2189681" cy="516017"/>
          </a:xfrm>
          <a:prstGeom prst="roundRect">
            <a:avLst/>
          </a:prstGeom>
          <a:solidFill>
            <a:srgbClr val="00B0F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Voice Recognition</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5" name="圆角矩形 14"/>
          <p:cNvSpPr/>
          <p:nvPr/>
        </p:nvSpPr>
        <p:spPr bwMode="auto">
          <a:xfrm>
            <a:off x="2892364" y="3808983"/>
            <a:ext cx="770196" cy="516017"/>
          </a:xfrm>
          <a:prstGeom prst="roundRect">
            <a:avLst/>
          </a:prstGeom>
          <a:solidFill>
            <a:srgbClr val="00B0F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NLU</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6" name="圆角矩形 15"/>
          <p:cNvSpPr/>
          <p:nvPr/>
        </p:nvSpPr>
        <p:spPr bwMode="auto">
          <a:xfrm>
            <a:off x="3955418" y="3808983"/>
            <a:ext cx="841584" cy="533037"/>
          </a:xfrm>
          <a:prstGeom prst="roundRect">
            <a:avLst/>
          </a:prstGeom>
          <a:solidFill>
            <a:srgbClr val="00B0F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NLG</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7" name="圆角矩形 16"/>
          <p:cNvSpPr/>
          <p:nvPr/>
        </p:nvSpPr>
        <p:spPr bwMode="auto">
          <a:xfrm>
            <a:off x="5078656" y="3808983"/>
            <a:ext cx="1287642" cy="533037"/>
          </a:xfrm>
          <a:prstGeom prst="roundRect">
            <a:avLst/>
          </a:prstGeom>
          <a:solidFill>
            <a:srgbClr val="00B0F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Translation</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18" name="圆角矩形 17"/>
          <p:cNvSpPr/>
          <p:nvPr/>
        </p:nvSpPr>
        <p:spPr bwMode="auto">
          <a:xfrm>
            <a:off x="535886" y="4652455"/>
            <a:ext cx="1237111" cy="496444"/>
          </a:xfrm>
          <a:prstGeom prst="roundRect">
            <a:avLst/>
          </a:prstGeom>
          <a:solidFill>
            <a:srgbClr val="92D05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500" dirty="0" smtClean="0">
                <a:latin typeface="Arial" charset="0"/>
                <a:ea typeface="宋体" charset="-122"/>
              </a:rPr>
              <a:t>BERT</a:t>
            </a:r>
            <a:endParaRPr kumimoji="0" lang="zh-CN" altLang="en-US" sz="1500" b="0" i="0" u="none" strike="noStrike" cap="none" normalizeH="0" baseline="0" dirty="0" smtClean="0">
              <a:ln>
                <a:noFill/>
              </a:ln>
              <a:solidFill>
                <a:schemeClr val="tx1"/>
              </a:solidFill>
              <a:effectLst/>
              <a:latin typeface="Arial" charset="0"/>
              <a:ea typeface="宋体" charset="-122"/>
            </a:endParaRPr>
          </a:p>
        </p:txBody>
      </p:sp>
      <p:sp>
        <p:nvSpPr>
          <p:cNvPr id="7" name="文本框 6"/>
          <p:cNvSpPr txBox="1"/>
          <p:nvPr/>
        </p:nvSpPr>
        <p:spPr>
          <a:xfrm>
            <a:off x="6892269" y="5568772"/>
            <a:ext cx="2438400" cy="369332"/>
          </a:xfrm>
          <a:prstGeom prst="rect">
            <a:avLst/>
          </a:prstGeom>
          <a:noFill/>
        </p:spPr>
        <p:txBody>
          <a:bodyPr wrap="square" rtlCol="0">
            <a:spAutoFit/>
          </a:bodyPr>
          <a:lstStyle/>
          <a:p>
            <a:r>
              <a:rPr lang="en-US" altLang="zh-CN" dirty="0" smtClean="0">
                <a:solidFill>
                  <a:schemeClr val="accent2">
                    <a:lumMod val="50000"/>
                  </a:schemeClr>
                </a:solidFill>
              </a:rPr>
              <a:t>MindSpore Features</a:t>
            </a:r>
            <a:endParaRPr lang="zh-CN" altLang="en-US" dirty="0">
              <a:solidFill>
                <a:schemeClr val="accent2">
                  <a:lumMod val="50000"/>
                </a:schemeClr>
              </a:solidFill>
            </a:endParaRPr>
          </a:p>
        </p:txBody>
      </p:sp>
      <p:sp>
        <p:nvSpPr>
          <p:cNvPr id="21" name="文本框 20"/>
          <p:cNvSpPr txBox="1"/>
          <p:nvPr/>
        </p:nvSpPr>
        <p:spPr>
          <a:xfrm>
            <a:off x="6897399" y="4768809"/>
            <a:ext cx="2438400" cy="369332"/>
          </a:xfrm>
          <a:prstGeom prst="rect">
            <a:avLst/>
          </a:prstGeom>
          <a:noFill/>
        </p:spPr>
        <p:txBody>
          <a:bodyPr wrap="square" rtlCol="0">
            <a:spAutoFit/>
          </a:bodyPr>
          <a:lstStyle/>
          <a:p>
            <a:r>
              <a:rPr lang="en-US" altLang="zh-CN" dirty="0" smtClean="0">
                <a:solidFill>
                  <a:srgbClr val="00B050"/>
                </a:solidFill>
              </a:rPr>
              <a:t>Model Architectures</a:t>
            </a:r>
            <a:endParaRPr lang="zh-CN" altLang="en-US" dirty="0">
              <a:solidFill>
                <a:srgbClr val="00B050"/>
              </a:solidFill>
            </a:endParaRPr>
          </a:p>
        </p:txBody>
      </p:sp>
      <p:sp>
        <p:nvSpPr>
          <p:cNvPr id="22" name="文本框 21"/>
          <p:cNvSpPr txBox="1"/>
          <p:nvPr/>
        </p:nvSpPr>
        <p:spPr>
          <a:xfrm>
            <a:off x="6892269" y="3890835"/>
            <a:ext cx="2438400" cy="369332"/>
          </a:xfrm>
          <a:prstGeom prst="rect">
            <a:avLst/>
          </a:prstGeom>
          <a:noFill/>
        </p:spPr>
        <p:txBody>
          <a:bodyPr wrap="square" rtlCol="0">
            <a:spAutoFit/>
          </a:bodyPr>
          <a:lstStyle/>
          <a:p>
            <a:r>
              <a:rPr lang="en-US" altLang="zh-TW" dirty="0" smtClean="0">
                <a:solidFill>
                  <a:srgbClr val="0070C0"/>
                </a:solidFill>
              </a:rPr>
              <a:t>NLP </a:t>
            </a:r>
            <a:r>
              <a:rPr lang="en-US" altLang="zh-CN" dirty="0" smtClean="0">
                <a:solidFill>
                  <a:srgbClr val="0070C0"/>
                </a:solidFill>
              </a:rPr>
              <a:t>Functions</a:t>
            </a:r>
            <a:endParaRPr lang="zh-CN" altLang="en-US" dirty="0">
              <a:solidFill>
                <a:srgbClr val="0070C0"/>
              </a:solidFill>
            </a:endParaRPr>
          </a:p>
        </p:txBody>
      </p:sp>
      <p:sp>
        <p:nvSpPr>
          <p:cNvPr id="20" name="矩形 19"/>
          <p:cNvSpPr/>
          <p:nvPr/>
        </p:nvSpPr>
        <p:spPr bwMode="auto">
          <a:xfrm>
            <a:off x="227706" y="3629808"/>
            <a:ext cx="6477000" cy="8382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5" name="矩形 24"/>
          <p:cNvSpPr/>
          <p:nvPr/>
        </p:nvSpPr>
        <p:spPr bwMode="auto">
          <a:xfrm>
            <a:off x="227706" y="4468008"/>
            <a:ext cx="6477000" cy="8382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6" name="矩形 25"/>
          <p:cNvSpPr/>
          <p:nvPr/>
        </p:nvSpPr>
        <p:spPr bwMode="auto">
          <a:xfrm>
            <a:off x="229494" y="5306208"/>
            <a:ext cx="6477000" cy="8382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040" y="894928"/>
            <a:ext cx="5353842" cy="2460815"/>
          </a:xfrm>
          <a:prstGeom prst="rect">
            <a:avLst/>
          </a:prstGeom>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24" name="文本框 23"/>
          <p:cNvSpPr txBox="1"/>
          <p:nvPr/>
        </p:nvSpPr>
        <p:spPr>
          <a:xfrm>
            <a:off x="1000592" y="3206208"/>
            <a:ext cx="7239000" cy="276999"/>
          </a:xfrm>
          <a:prstGeom prst="rect">
            <a:avLst/>
          </a:prstGeom>
          <a:noFill/>
        </p:spPr>
        <p:txBody>
          <a:bodyPr wrap="square" rtlCol="0">
            <a:spAutoFit/>
          </a:bodyPr>
          <a:lstStyle/>
          <a:p>
            <a:r>
              <a:rPr lang="en-US" altLang="zh-CN" sz="1200" dirty="0" smtClean="0"/>
              <a:t>Image source: </a:t>
            </a:r>
            <a:r>
              <a:rPr lang="en-US" altLang="zh-CN" sz="1200" dirty="0">
                <a:hlinkClick r:id="rId4"/>
              </a:rPr>
              <a:t>https://blogs.aspect.com/dont-confuse-speech-recognition-with-natural-language-understanding/</a:t>
            </a:r>
            <a:endParaRPr lang="zh-CN" altLang="en-US" sz="1200" dirty="0"/>
          </a:p>
        </p:txBody>
      </p:sp>
    </p:spTree>
    <p:extLst>
      <p:ext uri="{BB962C8B-B14F-4D97-AF65-F5344CB8AC3E}">
        <p14:creationId xmlns:p14="http://schemas.microsoft.com/office/powerpoint/2010/main" val="1293126364"/>
      </p:ext>
    </p:extLst>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MindSpore can do for NLP?</a:t>
            </a:r>
            <a:endParaRPr lang="zh-CN" altLang="en-US" dirty="0"/>
          </a:p>
        </p:txBody>
      </p:sp>
      <p:sp>
        <p:nvSpPr>
          <p:cNvPr id="6" name="云形 5"/>
          <p:cNvSpPr/>
          <p:nvPr/>
        </p:nvSpPr>
        <p:spPr bwMode="auto">
          <a:xfrm>
            <a:off x="2435489" y="1333948"/>
            <a:ext cx="4800600" cy="1170342"/>
          </a:xfrm>
          <a:prstGeom prst="cloud">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b="0" i="0" u="none" strike="noStrike" cap="none" normalizeH="0" baseline="0" dirty="0" smtClean="0">
                <a:ln>
                  <a:noFill/>
                </a:ln>
                <a:solidFill>
                  <a:schemeClr val="tx1"/>
                </a:solidFill>
                <a:effectLst/>
                <a:latin typeface="Arial" charset="0"/>
                <a:ea typeface="宋体" charset="-122"/>
              </a:rPr>
              <a:t>Customer Service Chatbot</a:t>
            </a:r>
            <a:endParaRPr kumimoji="0" lang="zh-CN" altLang="en-US" b="0" i="0" u="none" strike="noStrike" cap="none" normalizeH="0" baseline="0" dirty="0" smtClean="0">
              <a:ln>
                <a:noFill/>
              </a:ln>
              <a:solidFill>
                <a:schemeClr val="tx1"/>
              </a:solidFill>
              <a:effectLst/>
              <a:latin typeface="Arial" charset="0"/>
              <a:ea typeface="宋体" charset="-122"/>
            </a:endParaRPr>
          </a:p>
        </p:txBody>
      </p:sp>
      <p:sp>
        <p:nvSpPr>
          <p:cNvPr id="8" name="云形 7"/>
          <p:cNvSpPr/>
          <p:nvPr/>
        </p:nvSpPr>
        <p:spPr bwMode="auto">
          <a:xfrm>
            <a:off x="2819400" y="2671326"/>
            <a:ext cx="4800600" cy="1170342"/>
          </a:xfrm>
          <a:prstGeom prst="cloud">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b="0" i="0" u="none" strike="noStrike" cap="none" normalizeH="0" baseline="0" dirty="0" smtClean="0">
                <a:ln>
                  <a:noFill/>
                </a:ln>
                <a:solidFill>
                  <a:schemeClr val="tx1"/>
                </a:solidFill>
                <a:effectLst/>
                <a:latin typeface="Arial" charset="0"/>
                <a:ea typeface="宋体" charset="-122"/>
              </a:rPr>
              <a:t>Sentiment </a:t>
            </a:r>
            <a:r>
              <a:rPr kumimoji="0" lang="en-US" altLang="zh-CN" b="0" i="0" u="none" strike="noStrike" cap="none" normalizeH="0" dirty="0" smtClean="0">
                <a:ln>
                  <a:noFill/>
                </a:ln>
                <a:solidFill>
                  <a:schemeClr val="tx1"/>
                </a:solidFill>
                <a:effectLst/>
                <a:latin typeface="Arial" charset="0"/>
                <a:ea typeface="宋体" charset="-122"/>
              </a:rPr>
              <a:t>analysis</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b="0" i="0" u="none" strike="noStrike" cap="none" normalizeH="0" dirty="0" smtClean="0">
                <a:ln>
                  <a:noFill/>
                </a:ln>
                <a:solidFill>
                  <a:schemeClr val="tx1"/>
                </a:solidFill>
                <a:effectLst/>
                <a:latin typeface="Arial" charset="0"/>
                <a:ea typeface="宋体" charset="-122"/>
              </a:rPr>
              <a:t>Social network analysis</a:t>
            </a: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b="0" i="0" u="none" strike="noStrike" cap="none" normalizeH="0" dirty="0" smtClean="0">
                <a:ln>
                  <a:noFill/>
                </a:ln>
                <a:solidFill>
                  <a:schemeClr val="tx1"/>
                </a:solidFill>
                <a:effectLst/>
                <a:latin typeface="Arial" charset="0"/>
                <a:ea typeface="宋体" charset="-122"/>
              </a:rPr>
              <a:t>Recommendation systems</a:t>
            </a:r>
            <a:endParaRPr kumimoji="0" lang="zh-CN" altLang="en-US" b="0" i="0" u="none" strike="noStrike" cap="none" normalizeH="0" baseline="0" dirty="0" smtClean="0">
              <a:ln>
                <a:noFill/>
              </a:ln>
              <a:solidFill>
                <a:schemeClr val="tx1"/>
              </a:solidFill>
              <a:effectLst/>
              <a:latin typeface="Arial" charset="0"/>
              <a:ea typeface="宋体"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39286">
            <a:off x="7363822" y="1959194"/>
            <a:ext cx="1140978" cy="2204163"/>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60842"/>
            <a:ext cx="2157132" cy="1257300"/>
          </a:xfrm>
          <a:prstGeom prst="rect">
            <a:avLst/>
          </a:prstGeom>
        </p:spPr>
      </p:pic>
      <p:sp>
        <p:nvSpPr>
          <p:cNvPr id="11" name="云形 10"/>
          <p:cNvSpPr/>
          <p:nvPr/>
        </p:nvSpPr>
        <p:spPr bwMode="auto">
          <a:xfrm>
            <a:off x="2538132" y="4293751"/>
            <a:ext cx="4800600" cy="1170342"/>
          </a:xfrm>
          <a:prstGeom prst="cloud">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b="0" i="0" u="none" strike="noStrike" cap="none" normalizeH="0" baseline="0" dirty="0" smtClean="0">
                <a:ln>
                  <a:noFill/>
                </a:ln>
                <a:solidFill>
                  <a:schemeClr val="tx1"/>
                </a:solidFill>
                <a:effectLst/>
                <a:latin typeface="Arial" charset="0"/>
                <a:ea typeface="宋体" charset="-122"/>
              </a:rPr>
              <a:t>Explainable AI</a:t>
            </a:r>
            <a:endParaRPr kumimoji="0" lang="zh-CN" altLang="en-US" b="0" i="0" u="none" strike="noStrike" cap="none" normalizeH="0" baseline="0" dirty="0" smtClean="0">
              <a:ln>
                <a:noFill/>
              </a:ln>
              <a:solidFill>
                <a:schemeClr val="tx1"/>
              </a:solidFill>
              <a:effectLst/>
              <a:latin typeface="Arial" charset="0"/>
              <a:ea typeface="宋体"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108" y="2819400"/>
            <a:ext cx="2442722" cy="2842440"/>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0"/>
            <a:ext cx="1447800" cy="1447800"/>
          </a:xfrm>
          <a:prstGeom prst="rect">
            <a:avLst/>
          </a:prstGeom>
        </p:spPr>
      </p:pic>
      <p:sp>
        <p:nvSpPr>
          <p:cNvPr id="13" name="文本框 12"/>
          <p:cNvSpPr txBox="1"/>
          <p:nvPr/>
        </p:nvSpPr>
        <p:spPr>
          <a:xfrm>
            <a:off x="217108" y="5653784"/>
            <a:ext cx="8007350" cy="646331"/>
          </a:xfrm>
          <a:prstGeom prst="rect">
            <a:avLst/>
          </a:prstGeom>
          <a:noFill/>
        </p:spPr>
        <p:txBody>
          <a:bodyPr wrap="square" rtlCol="0">
            <a:spAutoFit/>
          </a:bodyPr>
          <a:lstStyle/>
          <a:p>
            <a:r>
              <a:rPr lang="en-US" altLang="zh-CN" sz="1200" dirty="0" smtClean="0"/>
              <a:t>Image sources:</a:t>
            </a:r>
          </a:p>
          <a:p>
            <a:r>
              <a:rPr lang="en-US" altLang="zh-CN" sz="1200" dirty="0" smtClean="0">
                <a:hlinkClick r:id="rId6"/>
              </a:rPr>
              <a:t>https</a:t>
            </a:r>
            <a:r>
              <a:rPr lang="en-US" altLang="zh-CN" sz="1200" dirty="0">
                <a:hlinkClick r:id="rId6"/>
              </a:rPr>
              <a:t>://twinclescpaas.com/</a:t>
            </a:r>
            <a:endParaRPr lang="en-US" altLang="zh-CN" sz="1200" dirty="0" smtClean="0"/>
          </a:p>
          <a:p>
            <a:r>
              <a:rPr lang="en-US" altLang="zh-CN" sz="1200" dirty="0" smtClean="0">
                <a:hlinkClick r:id="rId7"/>
              </a:rPr>
              <a:t>https</a:t>
            </a:r>
            <a:r>
              <a:rPr lang="en-US" altLang="zh-CN" sz="1200" dirty="0">
                <a:hlinkClick r:id="rId7"/>
              </a:rPr>
              <a:t>://blogs.microsoft.com/ai/picture-this-microsoft-research-project-can-interpret-caption-photos</a:t>
            </a:r>
            <a:r>
              <a:rPr lang="en-US" altLang="zh-CN" sz="1200" dirty="0" smtClean="0">
                <a:hlinkClick r:id="rId7"/>
              </a:rPr>
              <a:t>/</a:t>
            </a:r>
            <a:endParaRPr lang="zh-CN" altLang="en-US" sz="1200" dirty="0"/>
          </a:p>
        </p:txBody>
      </p:sp>
    </p:spTree>
    <p:extLst>
      <p:ext uri="{BB962C8B-B14F-4D97-AF65-F5344CB8AC3E}">
        <p14:creationId xmlns:p14="http://schemas.microsoft.com/office/powerpoint/2010/main" val="132658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6285</TotalTime>
  <Words>1206</Words>
  <Application>Microsoft Office PowerPoint</Application>
  <PresentationFormat>全屏显示(4:3)</PresentationFormat>
  <Paragraphs>292</Paragraphs>
  <Slides>25</Slides>
  <Notes>5</Notes>
  <HiddenSlides>0</HiddenSlides>
  <MMClips>0</MMClips>
  <ScaleCrop>false</ScaleCrop>
  <HeadingPairs>
    <vt:vector size="6" baseType="variant">
      <vt:variant>
        <vt:lpstr>已用的字体</vt:lpstr>
      </vt:variant>
      <vt:variant>
        <vt:i4>20</vt:i4>
      </vt:variant>
      <vt:variant>
        <vt:lpstr>主题</vt:lpstr>
      </vt:variant>
      <vt:variant>
        <vt:i4>9</vt:i4>
      </vt:variant>
      <vt:variant>
        <vt:lpstr>幻灯片标题</vt:lpstr>
      </vt:variant>
      <vt:variant>
        <vt:i4>25</vt:i4>
      </vt:variant>
    </vt:vector>
  </HeadingPairs>
  <TitlesOfParts>
    <vt:vector size="54" baseType="lpstr">
      <vt:lpstr>Akkurat Pro</vt:lpstr>
      <vt:lpstr>FrutigerNext LT Bold</vt:lpstr>
      <vt:lpstr>FrutigerNext LT Medium</vt:lpstr>
      <vt:lpstr>FrutigerNext LT Regular</vt:lpstr>
      <vt:lpstr>FZLanTingHeiS-B-GB</vt:lpstr>
      <vt:lpstr>FZLanTingHeiS-R-GB</vt:lpstr>
      <vt:lpstr>Helvetica Neue</vt:lpstr>
      <vt:lpstr>Huawei Sans</vt:lpstr>
      <vt:lpstr>MS PGothic</vt:lpstr>
      <vt:lpstr>MS PGothic</vt:lpstr>
      <vt:lpstr>华文细黑</vt:lpstr>
      <vt:lpstr>宋体</vt:lpstr>
      <vt:lpstr>微软雅黑</vt:lpstr>
      <vt:lpstr>微软雅黑</vt:lpstr>
      <vt:lpstr>方正兰亭黑简体</vt:lpstr>
      <vt:lpstr>黑体</vt:lpstr>
      <vt:lpstr>Arial</vt:lpstr>
      <vt:lpstr>Calibri</vt:lpstr>
      <vt:lpstr>Cambria Math</vt:lpstr>
      <vt:lpstr>Wingdings</vt:lpstr>
      <vt:lpstr>blank</vt:lpstr>
      <vt:lpstr>1_主题1</vt:lpstr>
      <vt:lpstr>4_主题1</vt:lpstr>
      <vt:lpstr>5_主题1</vt:lpstr>
      <vt:lpstr>6_主题1</vt:lpstr>
      <vt:lpstr>7_主题1</vt:lpstr>
      <vt:lpstr>8_主题1</vt:lpstr>
      <vt:lpstr>9_主题1</vt:lpstr>
      <vt:lpstr>10_主题1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MindSpore can do for NLP?</vt:lpstr>
      <vt:lpstr>What MindSpore can do for NLP?</vt:lpstr>
      <vt:lpstr>Word Embedding</vt:lpstr>
      <vt:lpstr>Word Embedding</vt:lpstr>
      <vt:lpstr>Word Embedding</vt:lpstr>
      <vt:lpstr>Seq2Seq</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Q&amp;A Section</dc:title>
  <dc:creator>Ng Ngai Fai (Tony)</dc:creator>
  <cp:lastModifiedBy>Ng Ngai Fai (Tony)</cp:lastModifiedBy>
  <cp:revision>249</cp:revision>
  <dcterms:created xsi:type="dcterms:W3CDTF">2020-10-28T01:47:02Z</dcterms:created>
  <dcterms:modified xsi:type="dcterms:W3CDTF">2020-11-02T01:11:19Z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(3)qXqH+QvGleVZ0Hmfu50yyXMX4AVEFuBhQFBnaW+0Bzx8QaIj3iAmqIIypfk7K7jL+wcM787X
B3dfKeFGNPCCGMutzTshH5S5d+BYr6YJx3/EBMbb1oDN5jJ5ukhopHieLmK4s4K9eeujXB/E
HurRcs/7OV5Z9ruULz9MtDATVnpIreg8t/1Pu7T35dbgBq58aO9m3f7DavS7UKpj45SRtuA0
nr2/OEhBE3v17s5HPc</vt:lpwstr>
  </property>
  <property fmtid="{D5CDD505-2E9C-101B-9397-08002B2CF9AE}" pid="7" name="_2015_ms_pID_7253431">
    <vt:lpwstr>TCFgXHh0hPB75gI2kvpVvDPsS71QSggTXKbkD7d4VRg45+uDu9ANCc
PQShu9dVM5YPPu5EyTz2tHocHAnH96p3BHtXIn3AK3icsRR94jkoUNpXB0VpTqgRb/Y23syV
zOWUnGbVo0e+Ea5+TOuDcwrv9sW7xTykwncCpxJPyX9gUTnsI2NhwoGJD1CoU5CRt5eDk9fQ
KnnL1vcIOynmkJh6JMxEeO39wc/OysLM74dr</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1603683479</vt:lpwstr>
  </property>
  <property fmtid="{D5CDD505-2E9C-101B-9397-08002B2CF9AE}" pid="12" name="_2015_ms_pID_7253432">
    <vt:lpwstr>9g==</vt:lpwstr>
  </property>
</Properties>
</file>