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82" r:id="rId4"/>
    <p:sldId id="263" r:id="rId5"/>
    <p:sldId id="260" r:id="rId6"/>
    <p:sldId id="258" r:id="rId7"/>
    <p:sldId id="276" r:id="rId8"/>
    <p:sldId id="264" r:id="rId9"/>
    <p:sldId id="281" r:id="rId10"/>
    <p:sldId id="261" r:id="rId11"/>
    <p:sldId id="283" r:id="rId12"/>
    <p:sldId id="267" r:id="rId13"/>
    <p:sldId id="262" r:id="rId14"/>
    <p:sldId id="274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7D8"/>
    <a:srgbClr val="B9B9B9"/>
    <a:srgbClr val="D25B6E"/>
    <a:srgbClr val="FF9298"/>
    <a:srgbClr val="7F4458"/>
    <a:srgbClr val="9EDAE4"/>
    <a:srgbClr val="4188CE"/>
    <a:srgbClr val="FCE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5C7B21-76F2-43EF-8431-A81119DF07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5" t="5627" r="29332" b="18040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86BF-DFE1-443D-8BC4-15314662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7E92ED-ABA6-4EB5-9C63-78F74F568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2BC6C-2011-4DE6-8986-65FB64CD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3F33B-FED9-42FC-B9A4-0E3EA701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25926-DB92-48AB-BD17-C9B155FF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29A86E-F507-464A-A5A9-58040038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7F0EE4-6A43-4675-863D-257CEC8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17696-AB1C-4075-8830-B61FB976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51549-02BC-4BD5-B2E1-038FF4BF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CA508-2937-4699-B32F-7BF95560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6B7A127-41D1-4444-839C-00DDF109A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5" t="5627" r="29332" b="18040"/>
          <a:stretch/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3D2F6A-40EF-4AF4-AA65-6E50EBC9D5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9403" y="-1086823"/>
            <a:ext cx="2187639" cy="17634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F23351-E5B8-4894-86F6-6D6AE1E77B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08261" y="-1275884"/>
            <a:ext cx="2602304" cy="26692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DA8810-92CA-4233-8E06-CE7DFA32E49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704124" y="4821643"/>
            <a:ext cx="3408247" cy="3494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CEDA5C-E1AE-441B-8F3C-6BBF25ECA73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387517" y="6180681"/>
            <a:ext cx="2653564" cy="2143261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578127-9063-467E-B235-3E047C11C663}"/>
              </a:ext>
            </a:extLst>
          </p:cNvPr>
          <p:cNvCxnSpPr/>
          <p:nvPr userDrawn="1"/>
        </p:nvCxnSpPr>
        <p:spPr>
          <a:xfrm>
            <a:off x="391886" y="508000"/>
            <a:ext cx="0" cy="473165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556EE0D-875C-429D-A05D-F6BD9FA0E904}"/>
              </a:ext>
            </a:extLst>
          </p:cNvPr>
          <p:cNvCxnSpPr>
            <a:cxnSpLocks/>
          </p:cNvCxnSpPr>
          <p:nvPr userDrawn="1"/>
        </p:nvCxnSpPr>
        <p:spPr>
          <a:xfrm>
            <a:off x="391886" y="522514"/>
            <a:ext cx="383177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E3EB83F-A396-4986-9697-8051B98E9A2D}"/>
              </a:ext>
            </a:extLst>
          </p:cNvPr>
          <p:cNvCxnSpPr>
            <a:stCxn id="9" idx="2"/>
          </p:cNvCxnSpPr>
          <p:nvPr userDrawn="1"/>
        </p:nvCxnSpPr>
        <p:spPr>
          <a:xfrm>
            <a:off x="11809413" y="1393372"/>
            <a:ext cx="47629" cy="51525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20F48FC-9AEE-4236-A744-36FFD230553E}"/>
              </a:ext>
            </a:extLst>
          </p:cNvPr>
          <p:cNvCxnSpPr/>
          <p:nvPr userDrawn="1"/>
        </p:nvCxnSpPr>
        <p:spPr>
          <a:xfrm flipH="1">
            <a:off x="2336426" y="6531429"/>
            <a:ext cx="95206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BC32429-C474-426C-9863-5B20A05F902C}"/>
              </a:ext>
            </a:extLst>
          </p:cNvPr>
          <p:cNvCxnSpPr>
            <a:cxnSpLocks/>
          </p:cNvCxnSpPr>
          <p:nvPr userDrawn="1"/>
        </p:nvCxnSpPr>
        <p:spPr>
          <a:xfrm>
            <a:off x="8040914" y="522514"/>
            <a:ext cx="142965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BEBBF57-C147-4F98-916A-92F1EBAF8144}"/>
              </a:ext>
            </a:extLst>
          </p:cNvPr>
          <p:cNvSpPr txBox="1"/>
          <p:nvPr userDrawn="1"/>
        </p:nvSpPr>
        <p:spPr>
          <a:xfrm>
            <a:off x="4850740" y="2463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请输入你的题目</a:t>
            </a:r>
          </a:p>
        </p:txBody>
      </p:sp>
    </p:spTree>
    <p:extLst>
      <p:ext uri="{BB962C8B-B14F-4D97-AF65-F5344CB8AC3E}">
        <p14:creationId xmlns:p14="http://schemas.microsoft.com/office/powerpoint/2010/main" val="3330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2554D-E00D-4F2B-8FCF-0014DD19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FC058-02F5-4D94-8684-D0A40E53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DF4BD-5AF2-43EC-87FE-4A679A3B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63A3-31C4-4BC2-B2EC-95FA55A9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2669E-F8B2-41B3-B8E3-6E912088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135C9-CF4D-4AE8-8696-2D429780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4B9DB-8AC5-4186-961C-8BED686F4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4D1A37-43BC-466D-9F82-48C32B2B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377561-EA47-40ED-B6FC-CC184DC1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20B0B-7D9D-4FC4-8543-FCBD0516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DC815-5E70-43B6-AA16-D3239E01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0EDC9-1A73-42AA-8745-502763E4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86954-55C2-42AE-833B-BDBEEE534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A70DF1-CA01-4183-B6C9-076140BA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26DD1B-9545-4C51-A542-DF90F3B6C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63CE88-80F9-4EAC-85AD-C6332CDA6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77C429-DF31-4FAC-A849-5788C3AA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00E609-8FED-4FDC-93F5-0E96BBE6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288325-F91B-44FD-9938-50A5CDB8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E849-788C-4AC1-B190-A568F7EB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5D9C2E-5074-4D1C-8290-CB12A4FF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B9C461-1B03-4818-8F18-CC122058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EFBCEB-8D52-4BCC-A7D8-4F1CBE32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8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D957E9-2E1B-4F1C-8CC4-FD62F7FB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73C6CE-6CDE-4599-9639-FAA1B919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59A2A6-FD89-4D05-8A12-7BEFAA80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4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AD25E-928F-470E-B000-5A62F878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A24C1-7461-4662-9C6D-B8423639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A609A-7C26-4507-B98B-95BD1266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32158C-9B78-4828-B0C2-3D8405C9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9A512-8162-4735-A1A4-E44D32F6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C5A8D-DBD7-4625-BD26-FD79F140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E06A-B1FF-4F22-9E78-C8A04E8F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058D7F-BA34-4BBA-BFBF-2C292297C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ADD00-3071-4449-8230-31F9CBD6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71CF1-29ED-4559-A683-49265234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AE489D-B37A-4888-96B4-4868BD8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41C15-7B7A-4199-A360-606091D7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51DDC-80ED-41DC-AF19-677CFDFA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96A16-0BFE-40D5-B271-34389C3C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51566-64F4-43A8-9764-AA031880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3DB9-45C1-4329-AEB2-1E95EAA5CA52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BCD7C-8B3C-4AE0-865E-9C354116D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8DF59-AB1F-47E8-B845-D84DC04E1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4839-CE23-4666-89A7-366CB6477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75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1.emf"/><Relationship Id="rId5" Type="http://schemas.openxmlformats.org/officeDocument/2006/relationships/image" Target="../media/image4.emf"/><Relationship Id="rId10" Type="http://schemas.openxmlformats.org/officeDocument/2006/relationships/image" Target="../media/image10.emf"/><Relationship Id="rId4" Type="http://schemas.openxmlformats.org/officeDocument/2006/relationships/image" Target="../media/image3.emf"/><Relationship Id="rId9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10" Type="http://schemas.openxmlformats.org/officeDocument/2006/relationships/image" Target="../media/image11.emf"/><Relationship Id="rId4" Type="http://schemas.openxmlformats.org/officeDocument/2006/relationships/image" Target="../media/image2.emf"/><Relationship Id="rId9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10" Type="http://schemas.openxmlformats.org/officeDocument/2006/relationships/image" Target="../media/image11.emf"/><Relationship Id="rId4" Type="http://schemas.openxmlformats.org/officeDocument/2006/relationships/image" Target="../media/image2.emf"/><Relationship Id="rId9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0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10" Type="http://schemas.openxmlformats.org/officeDocument/2006/relationships/image" Target="../media/image11.emf"/><Relationship Id="rId4" Type="http://schemas.openxmlformats.org/officeDocument/2006/relationships/image" Target="../media/image2.emf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10" Type="http://schemas.openxmlformats.org/officeDocument/2006/relationships/image" Target="../media/image11.emf"/><Relationship Id="rId4" Type="http://schemas.openxmlformats.org/officeDocument/2006/relationships/image" Target="../media/image2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10" Type="http://schemas.openxmlformats.org/officeDocument/2006/relationships/image" Target="../media/image11.emf"/><Relationship Id="rId4" Type="http://schemas.openxmlformats.org/officeDocument/2006/relationships/image" Target="../media/image2.emf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1E92B2-72CA-461D-AF64-C658040A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56" y="1242415"/>
            <a:ext cx="879750" cy="8801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3B6E8F-3037-4F64-8BD3-71E7D0201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88543"/>
            <a:ext cx="3399799" cy="2740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80A7BD-906A-41DF-830A-6CEE09165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622" y="-192091"/>
            <a:ext cx="4044228" cy="41482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1F26B9-3975-48F3-A518-510BC3F9D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8" y="2496249"/>
            <a:ext cx="3408247" cy="34949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501A9D-D42D-4514-BF99-9C2DD0AE9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596" y="4139500"/>
            <a:ext cx="2653564" cy="21432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8A93E5-613A-4085-8A09-ACF7175B58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920028">
            <a:off x="2915852" y="5458443"/>
            <a:ext cx="884623" cy="7452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467862-11AC-4A4D-9C0A-ADFEA4947E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7186" y="5342735"/>
            <a:ext cx="2390095" cy="10678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751A9E-7002-4178-824F-A65944F845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47" y="866636"/>
            <a:ext cx="913658" cy="75155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B8A6252-0CC4-45C3-AE40-811F1680B5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4132" y="1536000"/>
            <a:ext cx="3673529" cy="3675130"/>
          </a:xfrm>
          <a:prstGeom prst="rect">
            <a:avLst/>
          </a:prstGeom>
          <a:effectLst>
            <a:outerShdw blurRad="254000" dist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9AA947-5BA0-486D-BCB3-0B9EA845BC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3138" y="4444376"/>
            <a:ext cx="1013625" cy="10140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B3D9E15-C86A-4F26-8637-80FEDAB7EDB4}"/>
              </a:ext>
            </a:extLst>
          </p:cNvPr>
          <p:cNvSpPr txBox="1"/>
          <p:nvPr/>
        </p:nvSpPr>
        <p:spPr>
          <a:xfrm>
            <a:off x="4441843" y="269380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人工智能的影响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471B1A-242B-4103-9728-B47C9B794E6A}"/>
              </a:ext>
            </a:extLst>
          </p:cNvPr>
          <p:cNvSpPr/>
          <p:nvPr/>
        </p:nvSpPr>
        <p:spPr>
          <a:xfrm>
            <a:off x="5299981" y="3894131"/>
            <a:ext cx="1859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汉班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徐仁君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指导教师：王素坤</a:t>
            </a:r>
          </a:p>
        </p:txBody>
      </p:sp>
    </p:spTree>
    <p:extLst>
      <p:ext uri="{BB962C8B-B14F-4D97-AF65-F5344CB8AC3E}">
        <p14:creationId xmlns:p14="http://schemas.microsoft.com/office/powerpoint/2010/main" val="38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7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4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4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7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肘形连接符 3">
            <a:extLst>
              <a:ext uri="{FF2B5EF4-FFF2-40B4-BE49-F238E27FC236}">
                <a16:creationId xmlns:a16="http://schemas.microsoft.com/office/drawing/2014/main" id="{D2C43517-90FF-4407-8C70-DDF1D6297C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95588" y="1900238"/>
            <a:ext cx="2726531" cy="40957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肘形连接符 3">
            <a:extLst>
              <a:ext uri="{FF2B5EF4-FFF2-40B4-BE49-F238E27FC236}">
                <a16:creationId xmlns:a16="http://schemas.microsoft.com/office/drawing/2014/main" id="{AC433EFA-CF73-47CF-8B94-AA6C90CA225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81700" y="1900238"/>
            <a:ext cx="2827735" cy="40957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肘形连接符 2">
            <a:extLst>
              <a:ext uri="{FF2B5EF4-FFF2-40B4-BE49-F238E27FC236}">
                <a16:creationId xmlns:a16="http://schemas.microsoft.com/office/drawing/2014/main" id="{FDB35BF5-776D-4BCE-B5F2-4598A0EC07D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81700" y="4471988"/>
            <a:ext cx="2827735" cy="40838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肘形连接符 4">
            <a:extLst>
              <a:ext uri="{FF2B5EF4-FFF2-40B4-BE49-F238E27FC236}">
                <a16:creationId xmlns:a16="http://schemas.microsoft.com/office/drawing/2014/main" id="{9615B9B4-2A8D-45D2-AB16-55F59C90E7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95588" y="4471988"/>
            <a:ext cx="2726531" cy="40838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文本框 5">
            <a:extLst>
              <a:ext uri="{FF2B5EF4-FFF2-40B4-BE49-F238E27FC236}">
                <a16:creationId xmlns:a16="http://schemas.microsoft.com/office/drawing/2014/main" id="{27D672D3-E0F5-47AC-9756-F5CEF3EF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174" y="3429000"/>
            <a:ext cx="2880058" cy="183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借助人工智能，企业可以赋予每个用户大量的数据标签，基于这些标签了解人的偏好和行为，甚至超过用户对自己的了解，这是巨大的权利不对称。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A95356-6A1E-4C96-8E98-203072AE889D}"/>
              </a:ext>
            </a:extLst>
          </p:cNvPr>
          <p:cNvGrpSpPr/>
          <p:nvPr/>
        </p:nvGrpSpPr>
        <p:grpSpPr>
          <a:xfrm>
            <a:off x="2233046" y="3666739"/>
            <a:ext cx="891215" cy="891215"/>
            <a:chOff x="1072935" y="2884829"/>
            <a:chExt cx="980337" cy="98033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7C913DA-79B4-4350-A8ED-1ED5E5B2FD54}"/>
                </a:ext>
              </a:extLst>
            </p:cNvPr>
            <p:cNvGrpSpPr/>
            <p:nvPr/>
          </p:nvGrpSpPr>
          <p:grpSpPr>
            <a:xfrm>
              <a:off x="1072935" y="2884829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9" name="同心圆 46">
                <a:extLst>
                  <a:ext uri="{FF2B5EF4-FFF2-40B4-BE49-F238E27FC236}">
                    <a16:creationId xmlns:a16="http://schemas.microsoft.com/office/drawing/2014/main" id="{14AD6AFD-18E3-45D7-A7E3-C8C9DE0B4CB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849F3D3-494D-4780-A9C4-4CCFD8991F9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E3BF5916-D341-4B74-9CD8-4E8C4467B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1984" y="3213744"/>
              <a:ext cx="282243" cy="476079"/>
              <a:chOff x="0" y="0"/>
              <a:chExt cx="292099" cy="492124"/>
            </a:xfrm>
            <a:solidFill>
              <a:srgbClr val="C00000"/>
            </a:solidFill>
          </p:grpSpPr>
          <p:sp>
            <p:nvSpPr>
              <p:cNvPr id="46" name="Freeform 15">
                <a:extLst>
                  <a:ext uri="{FF2B5EF4-FFF2-40B4-BE49-F238E27FC236}">
                    <a16:creationId xmlns:a16="http://schemas.microsoft.com/office/drawing/2014/main" id="{375CD4F1-0B38-41B0-B1B2-AB0F587EF5C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2147483647 h 280"/>
                  <a:gd name="T2" fmla="*/ 2147483647 w 166"/>
                  <a:gd name="T3" fmla="*/ 2147483647 h 280"/>
                  <a:gd name="T4" fmla="*/ 2147483647 w 166"/>
                  <a:gd name="T5" fmla="*/ 2147483647 h 280"/>
                  <a:gd name="T6" fmla="*/ 2147483647 w 166"/>
                  <a:gd name="T7" fmla="*/ 2147483647 h 280"/>
                  <a:gd name="T8" fmla="*/ 2147483647 w 166"/>
                  <a:gd name="T9" fmla="*/ 2147483647 h 280"/>
                  <a:gd name="T10" fmla="*/ 2147483647 w 166"/>
                  <a:gd name="T11" fmla="*/ 2147483647 h 280"/>
                  <a:gd name="T12" fmla="*/ 2147483647 w 166"/>
                  <a:gd name="T13" fmla="*/ 2147483647 h 280"/>
                  <a:gd name="T14" fmla="*/ 2147483647 w 166"/>
                  <a:gd name="T15" fmla="*/ 2147483647 h 280"/>
                  <a:gd name="T16" fmla="*/ 2147483647 w 166"/>
                  <a:gd name="T17" fmla="*/ 2147483647 h 280"/>
                  <a:gd name="T18" fmla="*/ 0 w 166"/>
                  <a:gd name="T19" fmla="*/ 2147483647 h 280"/>
                  <a:gd name="T20" fmla="*/ 0 w 166"/>
                  <a:gd name="T21" fmla="*/ 2147483647 h 280"/>
                  <a:gd name="T22" fmla="*/ 0 w 166"/>
                  <a:gd name="T23" fmla="*/ 2147483647 h 280"/>
                  <a:gd name="T24" fmla="*/ 0 w 166"/>
                  <a:gd name="T25" fmla="*/ 0 h 280"/>
                  <a:gd name="T26" fmla="*/ 2147483647 w 166"/>
                  <a:gd name="T27" fmla="*/ 0 h 280"/>
                  <a:gd name="T28" fmla="*/ 2147483647 w 166"/>
                  <a:gd name="T29" fmla="*/ 2147483647 h 280"/>
                  <a:gd name="T30" fmla="*/ 2147483647 w 166"/>
                  <a:gd name="T31" fmla="*/ 2147483647 h 280"/>
                  <a:gd name="T32" fmla="*/ 2147483647 w 166"/>
                  <a:gd name="T33" fmla="*/ 2147483647 h 280"/>
                  <a:gd name="T34" fmla="*/ 2147483647 w 166"/>
                  <a:gd name="T35" fmla="*/ 2147483647 h 280"/>
                  <a:gd name="T36" fmla="*/ 2147483647 w 166"/>
                  <a:gd name="T37" fmla="*/ 2147483647 h 280"/>
                  <a:gd name="T38" fmla="*/ 2147483647 w 166"/>
                  <a:gd name="T39" fmla="*/ 2147483647 h 280"/>
                  <a:gd name="T40" fmla="*/ 2147483647 w 166"/>
                  <a:gd name="T41" fmla="*/ 2147483647 h 280"/>
                  <a:gd name="T42" fmla="*/ 0 w 166"/>
                  <a:gd name="T43" fmla="*/ 2147483647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C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Freeform 16">
                <a:extLst>
                  <a:ext uri="{FF2B5EF4-FFF2-40B4-BE49-F238E27FC236}">
                    <a16:creationId xmlns:a16="http://schemas.microsoft.com/office/drawing/2014/main" id="{21CC146D-148F-4917-9E57-C8D221AEBE2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147483647 w 138"/>
                  <a:gd name="T1" fmla="*/ 2147483647 h 228"/>
                  <a:gd name="T2" fmla="*/ 2147483647 w 138"/>
                  <a:gd name="T3" fmla="*/ 2147483647 h 228"/>
                  <a:gd name="T4" fmla="*/ 2147483647 w 138"/>
                  <a:gd name="T5" fmla="*/ 2147483647 h 228"/>
                  <a:gd name="T6" fmla="*/ 2147483647 w 138"/>
                  <a:gd name="T7" fmla="*/ 2147483647 h 228"/>
                  <a:gd name="T8" fmla="*/ 2147483647 w 138"/>
                  <a:gd name="T9" fmla="*/ 2147483647 h 228"/>
                  <a:gd name="T10" fmla="*/ 2147483647 w 138"/>
                  <a:gd name="T11" fmla="*/ 2147483647 h 228"/>
                  <a:gd name="T12" fmla="*/ 2147483647 w 138"/>
                  <a:gd name="T13" fmla="*/ 2147483647 h 228"/>
                  <a:gd name="T14" fmla="*/ 2147483647 w 138"/>
                  <a:gd name="T15" fmla="*/ 2147483647 h 228"/>
                  <a:gd name="T16" fmla="*/ 2147483647 w 138"/>
                  <a:gd name="T17" fmla="*/ 2147483647 h 228"/>
                  <a:gd name="T18" fmla="*/ 2147483647 w 138"/>
                  <a:gd name="T19" fmla="*/ 2147483647 h 228"/>
                  <a:gd name="T20" fmla="*/ 0 w 138"/>
                  <a:gd name="T21" fmla="*/ 2147483647 h 228"/>
                  <a:gd name="T22" fmla="*/ 0 w 138"/>
                  <a:gd name="T23" fmla="*/ 2147483647 h 228"/>
                  <a:gd name="T24" fmla="*/ 2147483647 w 138"/>
                  <a:gd name="T25" fmla="*/ 2147483647 h 228"/>
                  <a:gd name="T26" fmla="*/ 2147483647 w 138"/>
                  <a:gd name="T27" fmla="*/ 2147483647 h 228"/>
                  <a:gd name="T28" fmla="*/ 2147483647 w 138"/>
                  <a:gd name="T29" fmla="*/ 2147483647 h 228"/>
                  <a:gd name="T30" fmla="*/ 2147483647 w 138"/>
                  <a:gd name="T31" fmla="*/ 2147483647 h 228"/>
                  <a:gd name="T32" fmla="*/ 2147483647 w 138"/>
                  <a:gd name="T33" fmla="*/ 2147483647 h 228"/>
                  <a:gd name="T34" fmla="*/ 2147483647 w 138"/>
                  <a:gd name="T35" fmla="*/ 2147483647 h 228"/>
                  <a:gd name="T36" fmla="*/ 2147483647 w 138"/>
                  <a:gd name="T37" fmla="*/ 2147483647 h 228"/>
                  <a:gd name="T38" fmla="*/ 0 w 138"/>
                  <a:gd name="T39" fmla="*/ 2147483647 h 228"/>
                  <a:gd name="T40" fmla="*/ 2147483647 w 138"/>
                  <a:gd name="T41" fmla="*/ 0 h 228"/>
                  <a:gd name="T42" fmla="*/ 2147483647 w 138"/>
                  <a:gd name="T43" fmla="*/ 2147483647 h 228"/>
                  <a:gd name="T44" fmla="*/ 2147483647 w 138"/>
                  <a:gd name="T45" fmla="*/ 2147483647 h 228"/>
                  <a:gd name="T46" fmla="*/ 2147483647 w 138"/>
                  <a:gd name="T47" fmla="*/ 2147483647 h 228"/>
                  <a:gd name="T48" fmla="*/ 2147483647 w 138"/>
                  <a:gd name="T49" fmla="*/ 2147483647 h 228"/>
                  <a:gd name="T50" fmla="*/ 2147483647 w 138"/>
                  <a:gd name="T51" fmla="*/ 2147483647 h 228"/>
                  <a:gd name="T52" fmla="*/ 2147483647 w 138"/>
                  <a:gd name="T53" fmla="*/ 2147483647 h 228"/>
                  <a:gd name="T54" fmla="*/ 2147483647 w 138"/>
                  <a:gd name="T55" fmla="*/ 2147483647 h 228"/>
                  <a:gd name="T56" fmla="*/ 2147483647 w 138"/>
                  <a:gd name="T57" fmla="*/ 2147483647 h 228"/>
                  <a:gd name="T58" fmla="*/ 2147483647 w 138"/>
                  <a:gd name="T59" fmla="*/ 2147483647 h 228"/>
                  <a:gd name="T60" fmla="*/ 2147483647 w 138"/>
                  <a:gd name="T61" fmla="*/ 2147483647 h 228"/>
                  <a:gd name="T62" fmla="*/ 2147483647 w 138"/>
                  <a:gd name="T63" fmla="*/ 0 h 228"/>
                  <a:gd name="T64" fmla="*/ 2147483647 w 138"/>
                  <a:gd name="T65" fmla="*/ 2147483647 h 228"/>
                  <a:gd name="T66" fmla="*/ 2147483647 w 138"/>
                  <a:gd name="T67" fmla="*/ 2147483647 h 228"/>
                  <a:gd name="T68" fmla="*/ 2147483647 w 138"/>
                  <a:gd name="T69" fmla="*/ 2147483647 h 228"/>
                  <a:gd name="T70" fmla="*/ 2147483647 w 138"/>
                  <a:gd name="T71" fmla="*/ 2147483647 h 228"/>
                  <a:gd name="T72" fmla="*/ 2147483647 w 138"/>
                  <a:gd name="T73" fmla="*/ 2147483647 h 228"/>
                  <a:gd name="T74" fmla="*/ 2147483647 w 138"/>
                  <a:gd name="T75" fmla="*/ 2147483647 h 228"/>
                  <a:gd name="T76" fmla="*/ 2147483647 w 138"/>
                  <a:gd name="T77" fmla="*/ 2147483647 h 228"/>
                  <a:gd name="T78" fmla="*/ 2147483647 w 138"/>
                  <a:gd name="T79" fmla="*/ 2147483647 h 228"/>
                  <a:gd name="T80" fmla="*/ 2147483647 w 138"/>
                  <a:gd name="T81" fmla="*/ 2147483647 h 228"/>
                  <a:gd name="T82" fmla="*/ 2147483647 w 138"/>
                  <a:gd name="T83" fmla="*/ 2147483647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FCEC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7">
                <a:extLst>
                  <a:ext uri="{FF2B5EF4-FFF2-40B4-BE49-F238E27FC236}">
                    <a16:creationId xmlns:a16="http://schemas.microsoft.com/office/drawing/2014/main" id="{B8A1AD0A-4E8C-40BF-87E9-548A79DDC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147483647 h 160"/>
                  <a:gd name="T2" fmla="*/ 2147483647 w 94"/>
                  <a:gd name="T3" fmla="*/ 2147483647 h 160"/>
                  <a:gd name="T4" fmla="*/ 2147483647 w 94"/>
                  <a:gd name="T5" fmla="*/ 2147483647 h 160"/>
                  <a:gd name="T6" fmla="*/ 2147483647 w 94"/>
                  <a:gd name="T7" fmla="*/ 2147483647 h 160"/>
                  <a:gd name="T8" fmla="*/ 2147483647 w 94"/>
                  <a:gd name="T9" fmla="*/ 2147483647 h 160"/>
                  <a:gd name="T10" fmla="*/ 2147483647 w 94"/>
                  <a:gd name="T11" fmla="*/ 2147483647 h 160"/>
                  <a:gd name="T12" fmla="*/ 2147483647 w 94"/>
                  <a:gd name="T13" fmla="*/ 2147483647 h 160"/>
                  <a:gd name="T14" fmla="*/ 2147483647 w 94"/>
                  <a:gd name="T15" fmla="*/ 2147483647 h 160"/>
                  <a:gd name="T16" fmla="*/ 2147483647 w 94"/>
                  <a:gd name="T17" fmla="*/ 2147483647 h 160"/>
                  <a:gd name="T18" fmla="*/ 2147483647 w 94"/>
                  <a:gd name="T19" fmla="*/ 2147483647 h 160"/>
                  <a:gd name="T20" fmla="*/ 2147483647 w 94"/>
                  <a:gd name="T21" fmla="*/ 2147483647 h 160"/>
                  <a:gd name="T22" fmla="*/ 2147483647 w 94"/>
                  <a:gd name="T23" fmla="*/ 2147483647 h 160"/>
                  <a:gd name="T24" fmla="*/ 2147483647 w 94"/>
                  <a:gd name="T25" fmla="*/ 2147483647 h 160"/>
                  <a:gd name="T26" fmla="*/ 2147483647 w 94"/>
                  <a:gd name="T27" fmla="*/ 2147483647 h 160"/>
                  <a:gd name="T28" fmla="*/ 2147483647 w 94"/>
                  <a:gd name="T29" fmla="*/ 2147483647 h 160"/>
                  <a:gd name="T30" fmla="*/ 2147483647 w 94"/>
                  <a:gd name="T31" fmla="*/ 2147483647 h 160"/>
                  <a:gd name="T32" fmla="*/ 2147483647 w 94"/>
                  <a:gd name="T33" fmla="*/ 2147483647 h 160"/>
                  <a:gd name="T34" fmla="*/ 2147483647 w 94"/>
                  <a:gd name="T35" fmla="*/ 0 h 160"/>
                  <a:gd name="T36" fmla="*/ 2147483647 w 94"/>
                  <a:gd name="T37" fmla="*/ 0 h 160"/>
                  <a:gd name="T38" fmla="*/ 2147483647 w 94"/>
                  <a:gd name="T39" fmla="*/ 0 h 160"/>
                  <a:gd name="T40" fmla="*/ 2147483647 w 94"/>
                  <a:gd name="T41" fmla="*/ 0 h 160"/>
                  <a:gd name="T42" fmla="*/ 2147483647 w 94"/>
                  <a:gd name="T43" fmla="*/ 2147483647 h 160"/>
                  <a:gd name="T44" fmla="*/ 2147483647 w 94"/>
                  <a:gd name="T45" fmla="*/ 2147483647 h 160"/>
                  <a:gd name="T46" fmla="*/ 2147483647 w 94"/>
                  <a:gd name="T47" fmla="*/ 2147483647 h 160"/>
                  <a:gd name="T48" fmla="*/ 2147483647 w 94"/>
                  <a:gd name="T49" fmla="*/ 2147483647 h 160"/>
                  <a:gd name="T50" fmla="*/ 2147483647 w 94"/>
                  <a:gd name="T51" fmla="*/ 2147483647 h 160"/>
                  <a:gd name="T52" fmla="*/ 2147483647 w 94"/>
                  <a:gd name="T53" fmla="*/ 2147483647 h 160"/>
                  <a:gd name="T54" fmla="*/ 2147483647 w 94"/>
                  <a:gd name="T55" fmla="*/ 2147483647 h 160"/>
                  <a:gd name="T56" fmla="*/ 2147483647 w 94"/>
                  <a:gd name="T57" fmla="*/ 2147483647 h 160"/>
                  <a:gd name="T58" fmla="*/ 2147483647 w 94"/>
                  <a:gd name="T59" fmla="*/ 2147483647 h 160"/>
                  <a:gd name="T60" fmla="*/ 2147483647 w 94"/>
                  <a:gd name="T61" fmla="*/ 2147483647 h 160"/>
                  <a:gd name="T62" fmla="*/ 2147483647 w 94"/>
                  <a:gd name="T63" fmla="*/ 2147483647 h 160"/>
                  <a:gd name="T64" fmla="*/ 2147483647 w 94"/>
                  <a:gd name="T65" fmla="*/ 2147483647 h 160"/>
                  <a:gd name="T66" fmla="*/ 0 w 94"/>
                  <a:gd name="T67" fmla="*/ 2147483647 h 160"/>
                  <a:gd name="T68" fmla="*/ 0 w 94"/>
                  <a:gd name="T69" fmla="*/ 2147483647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FCEC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" name="文本框 13">
            <a:extLst>
              <a:ext uri="{FF2B5EF4-FFF2-40B4-BE49-F238E27FC236}">
                <a16:creationId xmlns:a16="http://schemas.microsoft.com/office/drawing/2014/main" id="{05562594-8121-4E41-A45C-7F0CF387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454646"/>
            <a:ext cx="2611650" cy="147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人工智能创造的情报或媒体可用于制造一场政治风暴、引发骚乱，甚至掀起第三次世界大战。</a:t>
            </a:r>
          </a:p>
        </p:txBody>
      </p:sp>
      <p:sp>
        <p:nvSpPr>
          <p:cNvPr id="52" name="文本框 16">
            <a:extLst>
              <a:ext uri="{FF2B5EF4-FFF2-40B4-BE49-F238E27FC236}">
                <a16:creationId xmlns:a16="http://schemas.microsoft.com/office/drawing/2014/main" id="{885DBACE-4746-45A1-8AA5-4DD0AB604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280" y="1432887"/>
            <a:ext cx="3139321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人工智能可能会造成偏见强化</a:t>
            </a:r>
          </a:p>
        </p:txBody>
      </p:sp>
      <p:sp>
        <p:nvSpPr>
          <p:cNvPr id="53" name="文本框 17">
            <a:extLst>
              <a:ext uri="{FF2B5EF4-FFF2-40B4-BE49-F238E27FC236}">
                <a16:creationId xmlns:a16="http://schemas.microsoft.com/office/drawing/2014/main" id="{6974306C-9775-4A0F-99C9-05D99514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092" y="2022352"/>
            <a:ext cx="2611651" cy="124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人们对人工智能越发不满，因为它正在抢夺人类的工作。他将会影响未来社会资源和职业的重新分配。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方正兰亭黑_GBK" pitchFamily="2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606796F-C2EF-4CC6-9918-07C50BB7FA87}"/>
              </a:ext>
            </a:extLst>
          </p:cNvPr>
          <p:cNvGrpSpPr/>
          <p:nvPr/>
        </p:nvGrpSpPr>
        <p:grpSpPr>
          <a:xfrm>
            <a:off x="8503562" y="3574820"/>
            <a:ext cx="891215" cy="891215"/>
            <a:chOff x="7119116" y="2959096"/>
            <a:chExt cx="980337" cy="980337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9113681A-C61D-4486-AAAB-27CC2AACDA81}"/>
                </a:ext>
              </a:extLst>
            </p:cNvPr>
            <p:cNvGrpSpPr/>
            <p:nvPr/>
          </p:nvGrpSpPr>
          <p:grpSpPr>
            <a:xfrm>
              <a:off x="7119116" y="2959096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7" name="同心圆 49">
                <a:extLst>
                  <a:ext uri="{FF2B5EF4-FFF2-40B4-BE49-F238E27FC236}">
                    <a16:creationId xmlns:a16="http://schemas.microsoft.com/office/drawing/2014/main" id="{B6039C9F-ECB9-4C0E-B2C5-0518B4665B2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03C9185-229F-4CF0-896A-4718A208EDD9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334BDEAB-0F3E-40D0-8843-97276597BB6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417283" y="3213744"/>
              <a:ext cx="339092" cy="479306"/>
            </a:xfrm>
            <a:custGeom>
              <a:avLst/>
              <a:gdLst>
                <a:gd name="T0" fmla="*/ 2147483647 w 408"/>
                <a:gd name="T1" fmla="*/ 2147483647 h 578"/>
                <a:gd name="T2" fmla="*/ 2147483647 w 408"/>
                <a:gd name="T3" fmla="*/ 2147483647 h 578"/>
                <a:gd name="T4" fmla="*/ 2147483647 w 408"/>
                <a:gd name="T5" fmla="*/ 2147483647 h 578"/>
                <a:gd name="T6" fmla="*/ 2147483647 w 408"/>
                <a:gd name="T7" fmla="*/ 2147483647 h 578"/>
                <a:gd name="T8" fmla="*/ 2147483647 w 408"/>
                <a:gd name="T9" fmla="*/ 2147483647 h 578"/>
                <a:gd name="T10" fmla="*/ 2147483647 w 408"/>
                <a:gd name="T11" fmla="*/ 2147483647 h 578"/>
                <a:gd name="T12" fmla="*/ 2147483647 w 408"/>
                <a:gd name="T13" fmla="*/ 2147483647 h 578"/>
                <a:gd name="T14" fmla="*/ 2147483647 w 408"/>
                <a:gd name="T15" fmla="*/ 2147483647 h 578"/>
                <a:gd name="T16" fmla="*/ 2147483647 w 408"/>
                <a:gd name="T17" fmla="*/ 2147483647 h 578"/>
                <a:gd name="T18" fmla="*/ 2147483647 w 408"/>
                <a:gd name="T19" fmla="*/ 2147483647 h 578"/>
                <a:gd name="T20" fmla="*/ 2147483647 w 408"/>
                <a:gd name="T21" fmla="*/ 2147483647 h 578"/>
                <a:gd name="T22" fmla="*/ 2147483647 w 408"/>
                <a:gd name="T23" fmla="*/ 2147483647 h 578"/>
                <a:gd name="T24" fmla="*/ 2147483647 w 408"/>
                <a:gd name="T25" fmla="*/ 2147483647 h 578"/>
                <a:gd name="T26" fmla="*/ 2147483647 w 408"/>
                <a:gd name="T27" fmla="*/ 2147483647 h 578"/>
                <a:gd name="T28" fmla="*/ 2147483647 w 408"/>
                <a:gd name="T29" fmla="*/ 2147483647 h 578"/>
                <a:gd name="T30" fmla="*/ 2147483647 w 408"/>
                <a:gd name="T31" fmla="*/ 2147483647 h 578"/>
                <a:gd name="T32" fmla="*/ 2147483647 w 408"/>
                <a:gd name="T33" fmla="*/ 2147483647 h 578"/>
                <a:gd name="T34" fmla="*/ 0 w 408"/>
                <a:gd name="T35" fmla="*/ 2147483647 h 578"/>
                <a:gd name="T36" fmla="*/ 2147483647 w 408"/>
                <a:gd name="T37" fmla="*/ 2147483647 h 578"/>
                <a:gd name="T38" fmla="*/ 2147483647 w 408"/>
                <a:gd name="T39" fmla="*/ 2147483647 h 578"/>
                <a:gd name="T40" fmla="*/ 2147483647 w 408"/>
                <a:gd name="T41" fmla="*/ 2147483647 h 578"/>
                <a:gd name="T42" fmla="*/ 2147483647 w 408"/>
                <a:gd name="T43" fmla="*/ 2147483647 h 578"/>
                <a:gd name="T44" fmla="*/ 2147483647 w 408"/>
                <a:gd name="T45" fmla="*/ 0 h 578"/>
                <a:gd name="T46" fmla="*/ 2147483647 w 408"/>
                <a:gd name="T47" fmla="*/ 2147483647 h 578"/>
                <a:gd name="T48" fmla="*/ 2147483647 w 408"/>
                <a:gd name="T49" fmla="*/ 2147483647 h 578"/>
                <a:gd name="T50" fmla="*/ 2147483647 w 408"/>
                <a:gd name="T51" fmla="*/ 2147483647 h 578"/>
                <a:gd name="T52" fmla="*/ 2147483647 w 408"/>
                <a:gd name="T53" fmla="*/ 2147483647 h 578"/>
                <a:gd name="T54" fmla="*/ 2147483647 w 408"/>
                <a:gd name="T55" fmla="*/ 2147483647 h 578"/>
                <a:gd name="T56" fmla="*/ 2147483647 w 408"/>
                <a:gd name="T57" fmla="*/ 2147483647 h 578"/>
                <a:gd name="T58" fmla="*/ 2147483647 w 408"/>
                <a:gd name="T59" fmla="*/ 2147483647 h 578"/>
                <a:gd name="T60" fmla="*/ 2147483647 w 408"/>
                <a:gd name="T61" fmla="*/ 2147483647 h 578"/>
                <a:gd name="T62" fmla="*/ 2147483647 w 408"/>
                <a:gd name="T63" fmla="*/ 2147483647 h 578"/>
                <a:gd name="T64" fmla="*/ 2147483647 w 408"/>
                <a:gd name="T65" fmla="*/ 2147483647 h 578"/>
                <a:gd name="T66" fmla="*/ 2147483647 w 408"/>
                <a:gd name="T67" fmla="*/ 2147483647 h 578"/>
                <a:gd name="T68" fmla="*/ 2147483647 w 408"/>
                <a:gd name="T69" fmla="*/ 2147483647 h 578"/>
                <a:gd name="T70" fmla="*/ 2147483647 w 408"/>
                <a:gd name="T71" fmla="*/ 2147483647 h 578"/>
                <a:gd name="T72" fmla="*/ 2147483647 w 408"/>
                <a:gd name="T73" fmla="*/ 2147483647 h 578"/>
                <a:gd name="T74" fmla="*/ 2147483647 w 408"/>
                <a:gd name="T75" fmla="*/ 2147483647 h 578"/>
                <a:gd name="T76" fmla="*/ 2147483647 w 408"/>
                <a:gd name="T77" fmla="*/ 2147483647 h 578"/>
                <a:gd name="T78" fmla="*/ 2147483647 w 408"/>
                <a:gd name="T79" fmla="*/ 2147483647 h 578"/>
                <a:gd name="T80" fmla="*/ 2147483647 w 408"/>
                <a:gd name="T81" fmla="*/ 2147483647 h 578"/>
                <a:gd name="T82" fmla="*/ 2147483647 w 408"/>
                <a:gd name="T83" fmla="*/ 2147483647 h 578"/>
                <a:gd name="T84" fmla="*/ 2147483647 w 408"/>
                <a:gd name="T85" fmla="*/ 2147483647 h 578"/>
                <a:gd name="T86" fmla="*/ 2147483647 w 408"/>
                <a:gd name="T87" fmla="*/ 2147483647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4188CE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AFA0364-1E41-4CB9-8803-3077AEFE1C79}"/>
              </a:ext>
            </a:extLst>
          </p:cNvPr>
          <p:cNvGrpSpPr/>
          <p:nvPr/>
        </p:nvGrpSpPr>
        <p:grpSpPr>
          <a:xfrm>
            <a:off x="2213595" y="2327411"/>
            <a:ext cx="891215" cy="891215"/>
            <a:chOff x="1094333" y="1771508"/>
            <a:chExt cx="980337" cy="980337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3FC0341-266E-4404-A42B-EED9DBBE00C9}"/>
                </a:ext>
              </a:extLst>
            </p:cNvPr>
            <p:cNvGrpSpPr/>
            <p:nvPr/>
          </p:nvGrpSpPr>
          <p:grpSpPr>
            <a:xfrm>
              <a:off x="1094333" y="1771508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4" name="同心圆 43">
                <a:extLst>
                  <a:ext uri="{FF2B5EF4-FFF2-40B4-BE49-F238E27FC236}">
                    <a16:creationId xmlns:a16="http://schemas.microsoft.com/office/drawing/2014/main" id="{C55BEAE2-D5DE-4670-BB0A-56046DC1FA1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C4A9905-79E5-41E4-A608-23F6D1167AC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0244883-B84C-4836-BEC2-E15468B41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025" y="2059328"/>
              <a:ext cx="574161" cy="525498"/>
              <a:chOff x="0" y="0"/>
              <a:chExt cx="550987" cy="504288"/>
            </a:xfrm>
            <a:solidFill>
              <a:srgbClr val="C00000"/>
            </a:solidFill>
          </p:grpSpPr>
          <p:sp>
            <p:nvSpPr>
              <p:cNvPr id="62" name="Freeform 26">
                <a:extLst>
                  <a:ext uri="{FF2B5EF4-FFF2-40B4-BE49-F238E27FC236}">
                    <a16:creationId xmlns:a16="http://schemas.microsoft.com/office/drawing/2014/main" id="{38E5A632-1CAC-40A6-9D0A-82BAC58DC41A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2147483647 w 52"/>
                  <a:gd name="T1" fmla="*/ 1287720650 h 52"/>
                  <a:gd name="T2" fmla="*/ 2147483647 w 52"/>
                  <a:gd name="T3" fmla="*/ 1096948243 h 52"/>
                  <a:gd name="T4" fmla="*/ 2147483647 w 52"/>
                  <a:gd name="T5" fmla="*/ 953868938 h 52"/>
                  <a:gd name="T6" fmla="*/ 2147483647 w 52"/>
                  <a:gd name="T7" fmla="*/ 620017227 h 52"/>
                  <a:gd name="T8" fmla="*/ 2147483647 w 52"/>
                  <a:gd name="T9" fmla="*/ 572317219 h 52"/>
                  <a:gd name="T10" fmla="*/ 1893363828 w 52"/>
                  <a:gd name="T11" fmla="*/ 620017227 h 52"/>
                  <a:gd name="T12" fmla="*/ 2035366631 w 52"/>
                  <a:gd name="T13" fmla="*/ 333851711 h 52"/>
                  <a:gd name="T14" fmla="*/ 1751361025 w 52"/>
                  <a:gd name="T15" fmla="*/ 95386203 h 52"/>
                  <a:gd name="T16" fmla="*/ 1514689686 w 52"/>
                  <a:gd name="T17" fmla="*/ 333851711 h 52"/>
                  <a:gd name="T18" fmla="*/ 1372686883 w 52"/>
                  <a:gd name="T19" fmla="*/ 47693102 h 52"/>
                  <a:gd name="T20" fmla="*/ 1278018348 w 52"/>
                  <a:gd name="T21" fmla="*/ 0 h 52"/>
                  <a:gd name="T22" fmla="*/ 899351086 w 52"/>
                  <a:gd name="T23" fmla="*/ 95386203 h 52"/>
                  <a:gd name="T24" fmla="*/ 852016818 w 52"/>
                  <a:gd name="T25" fmla="*/ 429237915 h 52"/>
                  <a:gd name="T26" fmla="*/ 568011212 w 52"/>
                  <a:gd name="T27" fmla="*/ 190772406 h 52"/>
                  <a:gd name="T28" fmla="*/ 284005606 w 52"/>
                  <a:gd name="T29" fmla="*/ 476931016 h 52"/>
                  <a:gd name="T30" fmla="*/ 473342677 w 52"/>
                  <a:gd name="T31" fmla="*/ 715403430 h 52"/>
                  <a:gd name="T32" fmla="*/ 142002803 w 52"/>
                  <a:gd name="T33" fmla="*/ 763096532 h 52"/>
                  <a:gd name="T34" fmla="*/ 94668535 w 52"/>
                  <a:gd name="T35" fmla="*/ 810789634 h 52"/>
                  <a:gd name="T36" fmla="*/ 0 w 52"/>
                  <a:gd name="T37" fmla="*/ 1192334446 h 52"/>
                  <a:gd name="T38" fmla="*/ 331339874 w 52"/>
                  <a:gd name="T39" fmla="*/ 1287720650 h 52"/>
                  <a:gd name="T40" fmla="*/ 94668535 w 52"/>
                  <a:gd name="T41" fmla="*/ 1478493056 h 52"/>
                  <a:gd name="T42" fmla="*/ 189337071 w 52"/>
                  <a:gd name="T43" fmla="*/ 1860044775 h 52"/>
                  <a:gd name="T44" fmla="*/ 284005606 w 52"/>
                  <a:gd name="T45" fmla="*/ 1907737877 h 52"/>
                  <a:gd name="T46" fmla="*/ 568011212 w 52"/>
                  <a:gd name="T47" fmla="*/ 1907737877 h 52"/>
                  <a:gd name="T48" fmla="*/ 473342677 w 52"/>
                  <a:gd name="T49" fmla="*/ 2147483647 h 52"/>
                  <a:gd name="T50" fmla="*/ 804682551 w 52"/>
                  <a:gd name="T51" fmla="*/ 2147483647 h 52"/>
                  <a:gd name="T52" fmla="*/ 994019622 w 52"/>
                  <a:gd name="T53" fmla="*/ 2146203385 h 52"/>
                  <a:gd name="T54" fmla="*/ 1088688157 w 52"/>
                  <a:gd name="T55" fmla="*/ 2147483647 h 52"/>
                  <a:gd name="T56" fmla="*/ 1136022425 w 52"/>
                  <a:gd name="T57" fmla="*/ 2147483647 h 52"/>
                  <a:gd name="T58" fmla="*/ 1514689686 w 52"/>
                  <a:gd name="T59" fmla="*/ 2147483647 h 52"/>
                  <a:gd name="T60" fmla="*/ 1562023954 w 52"/>
                  <a:gd name="T61" fmla="*/ 2147483647 h 52"/>
                  <a:gd name="T62" fmla="*/ 1656692489 w 52"/>
                  <a:gd name="T63" fmla="*/ 2098510283 h 52"/>
                  <a:gd name="T64" fmla="*/ 1893363828 w 52"/>
                  <a:gd name="T65" fmla="*/ 2147483647 h 52"/>
                  <a:gd name="T66" fmla="*/ 2147483647 w 52"/>
                  <a:gd name="T67" fmla="*/ 2050817182 h 52"/>
                  <a:gd name="T68" fmla="*/ 2147483647 w 52"/>
                  <a:gd name="T69" fmla="*/ 1955430978 h 52"/>
                  <a:gd name="T70" fmla="*/ 2035366631 w 52"/>
                  <a:gd name="T71" fmla="*/ 1669265463 h 52"/>
                  <a:gd name="T72" fmla="*/ 2147483647 w 52"/>
                  <a:gd name="T73" fmla="*/ 1716958564 h 52"/>
                  <a:gd name="T74" fmla="*/ 2147483647 w 52"/>
                  <a:gd name="T75" fmla="*/ 1383106853 h 52"/>
                  <a:gd name="T76" fmla="*/ 1562023954 w 52"/>
                  <a:gd name="T77" fmla="*/ 1335413751 h 52"/>
                  <a:gd name="T78" fmla="*/ 899351086 w 52"/>
                  <a:gd name="T79" fmla="*/ 1192334446 h 52"/>
                  <a:gd name="T80" fmla="*/ 1562023954 w 52"/>
                  <a:gd name="T81" fmla="*/ 1335413751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FF92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27">
                <a:extLst>
                  <a:ext uri="{FF2B5EF4-FFF2-40B4-BE49-F238E27FC236}">
                    <a16:creationId xmlns:a16="http://schemas.microsoft.com/office/drawing/2014/main" id="{09734B29-0D52-4149-A176-4CC394AF53F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1560673257 w 37"/>
                  <a:gd name="T1" fmla="*/ 1387878316 h 37"/>
                  <a:gd name="T2" fmla="*/ 1466086999 w 37"/>
                  <a:gd name="T3" fmla="*/ 1148593483 h 37"/>
                  <a:gd name="T4" fmla="*/ 1702552644 w 37"/>
                  <a:gd name="T5" fmla="*/ 1196451833 h 37"/>
                  <a:gd name="T6" fmla="*/ 1749845773 w 37"/>
                  <a:gd name="T7" fmla="*/ 957160083 h 37"/>
                  <a:gd name="T8" fmla="*/ 1702552644 w 37"/>
                  <a:gd name="T9" fmla="*/ 861443383 h 37"/>
                  <a:gd name="T10" fmla="*/ 1513380128 w 37"/>
                  <a:gd name="T11" fmla="*/ 765726683 h 37"/>
                  <a:gd name="T12" fmla="*/ 1749845773 w 37"/>
                  <a:gd name="T13" fmla="*/ 670009983 h 37"/>
                  <a:gd name="T14" fmla="*/ 1655259515 w 37"/>
                  <a:gd name="T15" fmla="*/ 430725150 h 37"/>
                  <a:gd name="T16" fmla="*/ 1418793870 w 37"/>
                  <a:gd name="T17" fmla="*/ 478576583 h 37"/>
                  <a:gd name="T18" fmla="*/ 1466086999 w 37"/>
                  <a:gd name="T19" fmla="*/ 239291750 h 37"/>
                  <a:gd name="T20" fmla="*/ 1418793870 w 37"/>
                  <a:gd name="T21" fmla="*/ 191433400 h 37"/>
                  <a:gd name="T22" fmla="*/ 1135035096 w 37"/>
                  <a:gd name="T23" fmla="*/ 95716700 h 37"/>
                  <a:gd name="T24" fmla="*/ 993155709 w 37"/>
                  <a:gd name="T25" fmla="*/ 239291750 h 37"/>
                  <a:gd name="T26" fmla="*/ 898569451 w 37"/>
                  <a:gd name="T27" fmla="*/ 0 h 37"/>
                  <a:gd name="T28" fmla="*/ 662103806 w 37"/>
                  <a:gd name="T29" fmla="*/ 47858350 h 37"/>
                  <a:gd name="T30" fmla="*/ 662103806 w 37"/>
                  <a:gd name="T31" fmla="*/ 239291750 h 37"/>
                  <a:gd name="T32" fmla="*/ 472931290 w 37"/>
                  <a:gd name="T33" fmla="*/ 143575050 h 37"/>
                  <a:gd name="T34" fmla="*/ 378345032 w 37"/>
                  <a:gd name="T35" fmla="*/ 143575050 h 37"/>
                  <a:gd name="T36" fmla="*/ 189172516 w 37"/>
                  <a:gd name="T37" fmla="*/ 335008450 h 37"/>
                  <a:gd name="T38" fmla="*/ 331051903 w 37"/>
                  <a:gd name="T39" fmla="*/ 526434933 h 37"/>
                  <a:gd name="T40" fmla="*/ 141879387 w 37"/>
                  <a:gd name="T41" fmla="*/ 526434933 h 37"/>
                  <a:gd name="T42" fmla="*/ 0 w 37"/>
                  <a:gd name="T43" fmla="*/ 813585033 h 37"/>
                  <a:gd name="T44" fmla="*/ 47293129 w 37"/>
                  <a:gd name="T45" fmla="*/ 861443383 h 37"/>
                  <a:gd name="T46" fmla="*/ 236465645 w 37"/>
                  <a:gd name="T47" fmla="*/ 957160083 h 37"/>
                  <a:gd name="T48" fmla="*/ 47293129 w 37"/>
                  <a:gd name="T49" fmla="*/ 1100735133 h 37"/>
                  <a:gd name="T50" fmla="*/ 189172516 w 37"/>
                  <a:gd name="T51" fmla="*/ 1340019966 h 37"/>
                  <a:gd name="T52" fmla="*/ 378345032 w 37"/>
                  <a:gd name="T53" fmla="*/ 1292168534 h 37"/>
                  <a:gd name="T54" fmla="*/ 331051903 w 37"/>
                  <a:gd name="T55" fmla="*/ 1483595016 h 37"/>
                  <a:gd name="T56" fmla="*/ 331051903 w 37"/>
                  <a:gd name="T57" fmla="*/ 1579311716 h 37"/>
                  <a:gd name="T58" fmla="*/ 567517548 w 37"/>
                  <a:gd name="T59" fmla="*/ 1675028416 h 37"/>
                  <a:gd name="T60" fmla="*/ 614810677 w 37"/>
                  <a:gd name="T61" fmla="*/ 1675028416 h 37"/>
                  <a:gd name="T62" fmla="*/ 803983193 w 37"/>
                  <a:gd name="T63" fmla="*/ 1531453366 h 37"/>
                  <a:gd name="T64" fmla="*/ 803983193 w 37"/>
                  <a:gd name="T65" fmla="*/ 1770745116 h 37"/>
                  <a:gd name="T66" fmla="*/ 1087741967 w 37"/>
                  <a:gd name="T67" fmla="*/ 1722886766 h 37"/>
                  <a:gd name="T68" fmla="*/ 1135035096 w 37"/>
                  <a:gd name="T69" fmla="*/ 1675028416 h 37"/>
                  <a:gd name="T70" fmla="*/ 1182328225 w 37"/>
                  <a:gd name="T71" fmla="*/ 1483595016 h 37"/>
                  <a:gd name="T72" fmla="*/ 1324207612 w 37"/>
                  <a:gd name="T73" fmla="*/ 1627170066 h 37"/>
                  <a:gd name="T74" fmla="*/ 1560673257 w 37"/>
                  <a:gd name="T75" fmla="*/ 1435736666 h 37"/>
                  <a:gd name="T76" fmla="*/ 1040448838 w 37"/>
                  <a:gd name="T77" fmla="*/ 1052876783 h 37"/>
                  <a:gd name="T78" fmla="*/ 709396935 w 37"/>
                  <a:gd name="T79" fmla="*/ 717868333 h 37"/>
                  <a:gd name="T80" fmla="*/ 1040448838 w 37"/>
                  <a:gd name="T81" fmla="*/ 1052876783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FF92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ECE3E57-CE47-4DE9-88BA-8173FA2A298F}"/>
              </a:ext>
            </a:extLst>
          </p:cNvPr>
          <p:cNvGrpSpPr/>
          <p:nvPr/>
        </p:nvGrpSpPr>
        <p:grpSpPr>
          <a:xfrm>
            <a:off x="8516135" y="2307960"/>
            <a:ext cx="891215" cy="891215"/>
            <a:chOff x="7097719" y="1832372"/>
            <a:chExt cx="980337" cy="980337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4C2FC00-80DD-4550-A842-9F1C01E60DAF}"/>
                </a:ext>
              </a:extLst>
            </p:cNvPr>
            <p:cNvGrpSpPr/>
            <p:nvPr/>
          </p:nvGrpSpPr>
          <p:grpSpPr>
            <a:xfrm>
              <a:off x="7097719" y="1832372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52">
                <a:extLst>
                  <a:ext uri="{FF2B5EF4-FFF2-40B4-BE49-F238E27FC236}">
                    <a16:creationId xmlns:a16="http://schemas.microsoft.com/office/drawing/2014/main" id="{79294F05-B8FE-4D81-B8A3-AED08A381C1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C9533E1-E83E-41F5-8760-E0343A05C76E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Freeform 41">
              <a:extLst>
                <a:ext uri="{FF2B5EF4-FFF2-40B4-BE49-F238E27FC236}">
                  <a16:creationId xmlns:a16="http://schemas.microsoft.com/office/drawing/2014/main" id="{7ED45EF9-9A37-43F6-9D6C-D1A0F7BA3B1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334035" y="2103125"/>
              <a:ext cx="476079" cy="381999"/>
            </a:xfrm>
            <a:custGeom>
              <a:avLst/>
              <a:gdLst>
                <a:gd name="T0" fmla="*/ 2147483647 w 72"/>
                <a:gd name="T1" fmla="*/ 2147483647 h 58"/>
                <a:gd name="T2" fmla="*/ 2147483647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0 h 58"/>
                <a:gd name="T12" fmla="*/ 2147483647 w 72"/>
                <a:gd name="T13" fmla="*/ 0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0 w 72"/>
                <a:gd name="T23" fmla="*/ 2147483647 h 58"/>
                <a:gd name="T24" fmla="*/ 0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0 w 72"/>
                <a:gd name="T35" fmla="*/ 2147483647 h 58"/>
                <a:gd name="T36" fmla="*/ 2147483647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2147483647 h 58"/>
                <a:gd name="T58" fmla="*/ 2147483647 w 72"/>
                <a:gd name="T59" fmla="*/ 2147483647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9EDAE4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文本框 44">
            <a:extLst>
              <a:ext uri="{FF2B5EF4-FFF2-40B4-BE49-F238E27FC236}">
                <a16:creationId xmlns:a16="http://schemas.microsoft.com/office/drawing/2014/main" id="{258E190F-6A0E-41EF-B127-90B8B4D0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5" y="2055070"/>
            <a:ext cx="2783945" cy="124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人工智能将观点相近的人相互推荐，人们的信息来源越发依赖于智能机器，偏见会在这种同化和路径依赖中被强化。</a:t>
            </a:r>
          </a:p>
        </p:txBody>
      </p:sp>
      <p:sp>
        <p:nvSpPr>
          <p:cNvPr id="74" name="文本框 16">
            <a:extLst>
              <a:ext uri="{FF2B5EF4-FFF2-40B4-BE49-F238E27FC236}">
                <a16:creationId xmlns:a16="http://schemas.microsoft.com/office/drawing/2014/main" id="{7134643C-5655-4F51-896D-CB9199F8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161" y="1441922"/>
            <a:ext cx="2964594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人工智能影响个人社会价值</a:t>
            </a:r>
          </a:p>
        </p:txBody>
      </p:sp>
      <p:sp>
        <p:nvSpPr>
          <p:cNvPr id="76" name="文本框 16">
            <a:extLst>
              <a:ext uri="{FF2B5EF4-FFF2-40B4-BE49-F238E27FC236}">
                <a16:creationId xmlns:a16="http://schemas.microsoft.com/office/drawing/2014/main" id="{0A717586-0F07-4159-883B-E38A5E71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182" y="4953810"/>
            <a:ext cx="219626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人工智能还带来了新的社会权力结构问题。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6EB6DEF-DB64-4F4E-8432-FDB41CA40E9E}"/>
              </a:ext>
            </a:extLst>
          </p:cNvPr>
          <p:cNvSpPr/>
          <p:nvPr/>
        </p:nvSpPr>
        <p:spPr>
          <a:xfrm>
            <a:off x="4712404" y="320511"/>
            <a:ext cx="2682203" cy="3952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16">
            <a:extLst>
              <a:ext uri="{FF2B5EF4-FFF2-40B4-BE49-F238E27FC236}">
                <a16:creationId xmlns:a16="http://schemas.microsoft.com/office/drawing/2014/main" id="{9E9553FE-1484-47E9-88C9-D7D634C4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770" y="4953810"/>
            <a:ext cx="2376183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人工智能还会构成全球安全隐患。</a:t>
            </a:r>
          </a:p>
        </p:txBody>
      </p:sp>
    </p:spTree>
    <p:extLst>
      <p:ext uri="{BB962C8B-B14F-4D97-AF65-F5344CB8AC3E}">
        <p14:creationId xmlns:p14="http://schemas.microsoft.com/office/powerpoint/2010/main" val="270224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2" grpId="0"/>
      <p:bldP spid="53" grpId="0"/>
      <p:bldP spid="72" grpId="0"/>
      <p:bldP spid="74" grpId="0"/>
      <p:bldP spid="76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72EA72F-9857-4494-966A-4C872BAC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66" y="3355701"/>
            <a:ext cx="3408247" cy="3494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9EBC8A-6859-4696-BF74-ECF8AC69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73" y="4714739"/>
            <a:ext cx="2653564" cy="2143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23FE08-3703-477B-A9FC-A0B8167B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43" y="-709451"/>
            <a:ext cx="3399799" cy="27406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E5EDD-75DA-4E30-820A-6777DBBF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37" y="-898513"/>
            <a:ext cx="4044228" cy="414827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20D66-A949-4B39-A4DB-16BD9D0E7922}"/>
              </a:ext>
            </a:extLst>
          </p:cNvPr>
          <p:cNvGrpSpPr/>
          <p:nvPr/>
        </p:nvGrpSpPr>
        <p:grpSpPr>
          <a:xfrm>
            <a:off x="4101275" y="1522858"/>
            <a:ext cx="3698561" cy="3700173"/>
            <a:chOff x="3617392" y="513777"/>
            <a:chExt cx="1734715" cy="17354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8A904-F2FC-41E2-8ADF-760F82E4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7392" y="513777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F430040-B90F-423D-9FC0-961F61EE7581}"/>
                </a:ext>
              </a:extLst>
            </p:cNvPr>
            <p:cNvSpPr txBox="1"/>
            <p:nvPr/>
          </p:nvSpPr>
          <p:spPr>
            <a:xfrm>
              <a:off x="3760205" y="1278048"/>
              <a:ext cx="1480324" cy="216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人工智能的秩序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F60E8DA-DA2C-446A-AC2D-C16BC09AA00B}"/>
                </a:ext>
              </a:extLst>
            </p:cNvPr>
            <p:cNvSpPr txBox="1"/>
            <p:nvPr/>
          </p:nvSpPr>
          <p:spPr>
            <a:xfrm>
              <a:off x="4094132" y="612743"/>
              <a:ext cx="795928" cy="274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chemeClr val="bg1">
                      <a:lumMod val="65000"/>
                    </a:schemeClr>
                  </a:solidFill>
                </a:rPr>
                <a:t>04</a:t>
              </a:r>
              <a:endParaRPr lang="zh-CN" altLang="en-US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A3D07CB-5280-42C3-A97B-24B4066F1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867" y="4182229"/>
            <a:ext cx="879750" cy="880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A3A329-8D45-43AF-AACC-607A71F07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20028">
            <a:off x="5861811" y="5241026"/>
            <a:ext cx="884623" cy="7452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4651B-BF1A-4711-B3E0-E9496A03A4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106" y="649219"/>
            <a:ext cx="913658" cy="7515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D0F49A-B250-4D64-8D64-A2622215D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845" y="2129280"/>
            <a:ext cx="1013625" cy="10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6">
            <a:extLst>
              <a:ext uri="{FF2B5EF4-FFF2-40B4-BE49-F238E27FC236}">
                <a16:creationId xmlns:a16="http://schemas.microsoft.com/office/drawing/2014/main" id="{8ECD1EEF-97ED-4909-B797-1482186A34D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0525" y="3268266"/>
            <a:ext cx="4123135" cy="277415"/>
          </a:xfrm>
          <a:prstGeom prst="rect">
            <a:avLst/>
          </a:pr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48" name="组合 8">
            <a:extLst>
              <a:ext uri="{FF2B5EF4-FFF2-40B4-BE49-F238E27FC236}">
                <a16:creationId xmlns:a16="http://schemas.microsoft.com/office/drawing/2014/main" id="{B0224839-B5BB-4BAE-86DE-45D9720EB18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657601" y="3268267"/>
            <a:ext cx="1735931" cy="1734740"/>
            <a:chOff x="0" y="0"/>
            <a:chExt cx="1970470" cy="1970470"/>
          </a:xfrm>
        </p:grpSpPr>
        <p:sp>
          <p:nvSpPr>
            <p:cNvPr id="49" name="任意多边形 9">
              <a:extLst>
                <a:ext uri="{FF2B5EF4-FFF2-40B4-BE49-F238E27FC236}">
                  <a16:creationId xmlns:a16="http://schemas.microsoft.com/office/drawing/2014/main" id="{A1F3E683-9C06-4CB0-B9F1-117D98D4B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0470" cy="1523844"/>
            </a:xfrm>
            <a:custGeom>
              <a:avLst/>
              <a:gdLst>
                <a:gd name="T0" fmla="*/ 985235 w 1970470"/>
                <a:gd name="T1" fmla="*/ 0 h 1523844"/>
                <a:gd name="T2" fmla="*/ 1970470 w 1970470"/>
                <a:gd name="T3" fmla="*/ 985235 h 1523844"/>
                <a:gd name="T4" fmla="*/ 1851557 w 1970470"/>
                <a:gd name="T5" fmla="*/ 1454856 h 1523844"/>
                <a:gd name="T6" fmla="*/ 1809646 w 1970470"/>
                <a:gd name="T7" fmla="*/ 1523844 h 1523844"/>
                <a:gd name="T8" fmla="*/ 1380307 w 1970470"/>
                <a:gd name="T9" fmla="*/ 1523844 h 1523844"/>
                <a:gd name="T10" fmla="*/ 1458954 w 1970470"/>
                <a:gd name="T11" fmla="*/ 1458954 h 1523844"/>
                <a:gd name="T12" fmla="*/ 1655175 w 1970470"/>
                <a:gd name="T13" fmla="*/ 985235 h 1523844"/>
                <a:gd name="T14" fmla="*/ 985235 w 1970470"/>
                <a:gd name="T15" fmla="*/ 315295 h 1523844"/>
                <a:gd name="T16" fmla="*/ 315295 w 1970470"/>
                <a:gd name="T17" fmla="*/ 985235 h 1523844"/>
                <a:gd name="T18" fmla="*/ 511516 w 1970470"/>
                <a:gd name="T19" fmla="*/ 1458954 h 1523844"/>
                <a:gd name="T20" fmla="*/ 590163 w 1970470"/>
                <a:gd name="T21" fmla="*/ 1523844 h 1523844"/>
                <a:gd name="T22" fmla="*/ 160824 w 1970470"/>
                <a:gd name="T23" fmla="*/ 1523844 h 1523844"/>
                <a:gd name="T24" fmla="*/ 118913 w 1970470"/>
                <a:gd name="T25" fmla="*/ 1454856 h 1523844"/>
                <a:gd name="T26" fmla="*/ 0 w 1970470"/>
                <a:gd name="T27" fmla="*/ 985235 h 1523844"/>
                <a:gd name="T28" fmla="*/ 985235 w 1970470"/>
                <a:gd name="T29" fmla="*/ 0 h 15238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70470"/>
                <a:gd name="T46" fmla="*/ 0 h 1523844"/>
                <a:gd name="T47" fmla="*/ 1970470 w 1970470"/>
                <a:gd name="T48" fmla="*/ 1523844 h 15238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10">
              <a:extLst>
                <a:ext uri="{FF2B5EF4-FFF2-40B4-BE49-F238E27FC236}">
                  <a16:creationId xmlns:a16="http://schemas.microsoft.com/office/drawing/2014/main" id="{FA6F422D-9DAF-424A-B35C-800A98D60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" y="1523844"/>
              <a:ext cx="1648822" cy="446626"/>
            </a:xfrm>
            <a:custGeom>
              <a:avLst/>
              <a:gdLst>
                <a:gd name="T0" fmla="*/ 0 w 1648822"/>
                <a:gd name="T1" fmla="*/ 0 h 446626"/>
                <a:gd name="T2" fmla="*/ 429339 w 1648822"/>
                <a:gd name="T3" fmla="*/ 0 h 446626"/>
                <a:gd name="T4" fmla="*/ 449841 w 1648822"/>
                <a:gd name="T5" fmla="*/ 16916 h 446626"/>
                <a:gd name="T6" fmla="*/ 824411 w 1648822"/>
                <a:gd name="T7" fmla="*/ 131331 h 446626"/>
                <a:gd name="T8" fmla="*/ 1198981 w 1648822"/>
                <a:gd name="T9" fmla="*/ 16916 h 446626"/>
                <a:gd name="T10" fmla="*/ 1219483 w 1648822"/>
                <a:gd name="T11" fmla="*/ 0 h 446626"/>
                <a:gd name="T12" fmla="*/ 1648822 w 1648822"/>
                <a:gd name="T13" fmla="*/ 0 h 446626"/>
                <a:gd name="T14" fmla="*/ 1641383 w 1648822"/>
                <a:gd name="T15" fmla="*/ 12245 h 446626"/>
                <a:gd name="T16" fmla="*/ 824411 w 1648822"/>
                <a:gd name="T17" fmla="*/ 446626 h 446626"/>
                <a:gd name="T18" fmla="*/ 7439 w 1648822"/>
                <a:gd name="T19" fmla="*/ 12245 h 446626"/>
                <a:gd name="T20" fmla="*/ 0 w 1648822"/>
                <a:gd name="T21" fmla="*/ 0 h 4466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8822"/>
                <a:gd name="T34" fmla="*/ 0 h 446626"/>
                <a:gd name="T35" fmla="*/ 1648822 w 1648822"/>
                <a:gd name="T36" fmla="*/ 446626 h 4466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18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矩形 11">
            <a:extLst>
              <a:ext uri="{FF2B5EF4-FFF2-40B4-BE49-F238E27FC236}">
                <a16:creationId xmlns:a16="http://schemas.microsoft.com/office/drawing/2014/main" id="{91333F50-CBF5-4808-B136-CD52681F348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10311" y="3268265"/>
            <a:ext cx="5519739" cy="277415"/>
          </a:xfrm>
          <a:prstGeom prst="rect">
            <a:avLst/>
          </a:pr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52" name="组合 13">
            <a:extLst>
              <a:ext uri="{FF2B5EF4-FFF2-40B4-BE49-F238E27FC236}">
                <a16:creationId xmlns:a16="http://schemas.microsoft.com/office/drawing/2014/main" id="{AD5A068B-B4F3-4814-B744-6AF7F7071FD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491163" y="3268267"/>
            <a:ext cx="1734741" cy="1734740"/>
            <a:chOff x="0" y="0"/>
            <a:chExt cx="1970470" cy="1970470"/>
          </a:xfrm>
        </p:grpSpPr>
        <p:sp>
          <p:nvSpPr>
            <p:cNvPr id="53" name="任意多边形 14">
              <a:extLst>
                <a:ext uri="{FF2B5EF4-FFF2-40B4-BE49-F238E27FC236}">
                  <a16:creationId xmlns:a16="http://schemas.microsoft.com/office/drawing/2014/main" id="{1732CE31-104B-4801-A962-42F068C6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0470" cy="1523844"/>
            </a:xfrm>
            <a:custGeom>
              <a:avLst/>
              <a:gdLst>
                <a:gd name="T0" fmla="*/ 985235 w 1970470"/>
                <a:gd name="T1" fmla="*/ 0 h 1523844"/>
                <a:gd name="T2" fmla="*/ 1970470 w 1970470"/>
                <a:gd name="T3" fmla="*/ 985235 h 1523844"/>
                <a:gd name="T4" fmla="*/ 1851557 w 1970470"/>
                <a:gd name="T5" fmla="*/ 1454856 h 1523844"/>
                <a:gd name="T6" fmla="*/ 1809646 w 1970470"/>
                <a:gd name="T7" fmla="*/ 1523844 h 1523844"/>
                <a:gd name="T8" fmla="*/ 1380307 w 1970470"/>
                <a:gd name="T9" fmla="*/ 1523844 h 1523844"/>
                <a:gd name="T10" fmla="*/ 1458954 w 1970470"/>
                <a:gd name="T11" fmla="*/ 1458954 h 1523844"/>
                <a:gd name="T12" fmla="*/ 1655175 w 1970470"/>
                <a:gd name="T13" fmla="*/ 985235 h 1523844"/>
                <a:gd name="T14" fmla="*/ 985235 w 1970470"/>
                <a:gd name="T15" fmla="*/ 315295 h 1523844"/>
                <a:gd name="T16" fmla="*/ 315295 w 1970470"/>
                <a:gd name="T17" fmla="*/ 985235 h 1523844"/>
                <a:gd name="T18" fmla="*/ 511516 w 1970470"/>
                <a:gd name="T19" fmla="*/ 1458954 h 1523844"/>
                <a:gd name="T20" fmla="*/ 590163 w 1970470"/>
                <a:gd name="T21" fmla="*/ 1523844 h 1523844"/>
                <a:gd name="T22" fmla="*/ 160824 w 1970470"/>
                <a:gd name="T23" fmla="*/ 1523844 h 1523844"/>
                <a:gd name="T24" fmla="*/ 118913 w 1970470"/>
                <a:gd name="T25" fmla="*/ 1454856 h 1523844"/>
                <a:gd name="T26" fmla="*/ 0 w 1970470"/>
                <a:gd name="T27" fmla="*/ 985235 h 1523844"/>
                <a:gd name="T28" fmla="*/ 985235 w 1970470"/>
                <a:gd name="T29" fmla="*/ 0 h 15238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70470"/>
                <a:gd name="T46" fmla="*/ 0 h 1523844"/>
                <a:gd name="T47" fmla="*/ 1970470 w 1970470"/>
                <a:gd name="T48" fmla="*/ 1523844 h 15238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15">
              <a:extLst>
                <a:ext uri="{FF2B5EF4-FFF2-40B4-BE49-F238E27FC236}">
                  <a16:creationId xmlns:a16="http://schemas.microsoft.com/office/drawing/2014/main" id="{28697F95-86A9-4A95-891E-4D2673279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" y="1523844"/>
              <a:ext cx="1648822" cy="446626"/>
            </a:xfrm>
            <a:custGeom>
              <a:avLst/>
              <a:gdLst>
                <a:gd name="T0" fmla="*/ 0 w 1648822"/>
                <a:gd name="T1" fmla="*/ 0 h 446626"/>
                <a:gd name="T2" fmla="*/ 429339 w 1648822"/>
                <a:gd name="T3" fmla="*/ 0 h 446626"/>
                <a:gd name="T4" fmla="*/ 449841 w 1648822"/>
                <a:gd name="T5" fmla="*/ 16916 h 446626"/>
                <a:gd name="T6" fmla="*/ 824411 w 1648822"/>
                <a:gd name="T7" fmla="*/ 131331 h 446626"/>
                <a:gd name="T8" fmla="*/ 1198981 w 1648822"/>
                <a:gd name="T9" fmla="*/ 16916 h 446626"/>
                <a:gd name="T10" fmla="*/ 1219483 w 1648822"/>
                <a:gd name="T11" fmla="*/ 0 h 446626"/>
                <a:gd name="T12" fmla="*/ 1648822 w 1648822"/>
                <a:gd name="T13" fmla="*/ 0 h 446626"/>
                <a:gd name="T14" fmla="*/ 1641383 w 1648822"/>
                <a:gd name="T15" fmla="*/ 12245 h 446626"/>
                <a:gd name="T16" fmla="*/ 824411 w 1648822"/>
                <a:gd name="T17" fmla="*/ 446626 h 446626"/>
                <a:gd name="T18" fmla="*/ 7439 w 1648822"/>
                <a:gd name="T19" fmla="*/ 12245 h 446626"/>
                <a:gd name="T20" fmla="*/ 0 w 1648822"/>
                <a:gd name="T21" fmla="*/ 0 h 4466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8822"/>
                <a:gd name="T34" fmla="*/ 0 h 446626"/>
                <a:gd name="T35" fmla="*/ 1648822 w 1648822"/>
                <a:gd name="T36" fmla="*/ 446626 h 4466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EDA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C3055AE8-22BF-402E-A8B5-EE30FF35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740819"/>
            <a:ext cx="5730479" cy="276225"/>
          </a:xfrm>
          <a:prstGeom prst="rect">
            <a:avLst/>
          </a:prstGeom>
          <a:solidFill>
            <a:schemeClr val="tx1">
              <a:lumMod val="65000"/>
              <a:lumOff val="35000"/>
              <a:alpha val="39999"/>
            </a:schemeClr>
          </a:solidFill>
          <a:ln>
            <a:noFill/>
          </a:ln>
        </p:spPr>
        <p:txBody>
          <a:bodyPr lIns="68573" tIns="34287" rIns="68573" bIns="3428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56" name="组合 3">
            <a:extLst>
              <a:ext uri="{FF2B5EF4-FFF2-40B4-BE49-F238E27FC236}">
                <a16:creationId xmlns:a16="http://schemas.microsoft.com/office/drawing/2014/main" id="{AE158ABC-8A77-4D4F-8682-94C1BBE0C83F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1281113"/>
            <a:ext cx="1734741" cy="1735931"/>
            <a:chOff x="0" y="0"/>
            <a:chExt cx="1970470" cy="1970470"/>
          </a:xfrm>
        </p:grpSpPr>
        <p:sp>
          <p:nvSpPr>
            <p:cNvPr id="57" name="任意多边形 4">
              <a:extLst>
                <a:ext uri="{FF2B5EF4-FFF2-40B4-BE49-F238E27FC236}">
                  <a16:creationId xmlns:a16="http://schemas.microsoft.com/office/drawing/2014/main" id="{A6587AB9-84B2-4DAC-9105-76618973B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70470" cy="1523844"/>
            </a:xfrm>
            <a:custGeom>
              <a:avLst/>
              <a:gdLst>
                <a:gd name="T0" fmla="*/ 985235 w 1970470"/>
                <a:gd name="T1" fmla="*/ 0 h 1523844"/>
                <a:gd name="T2" fmla="*/ 1970470 w 1970470"/>
                <a:gd name="T3" fmla="*/ 985235 h 1523844"/>
                <a:gd name="T4" fmla="*/ 1851557 w 1970470"/>
                <a:gd name="T5" fmla="*/ 1454856 h 1523844"/>
                <a:gd name="T6" fmla="*/ 1809646 w 1970470"/>
                <a:gd name="T7" fmla="*/ 1523844 h 1523844"/>
                <a:gd name="T8" fmla="*/ 1380307 w 1970470"/>
                <a:gd name="T9" fmla="*/ 1523844 h 1523844"/>
                <a:gd name="T10" fmla="*/ 1458954 w 1970470"/>
                <a:gd name="T11" fmla="*/ 1458954 h 1523844"/>
                <a:gd name="T12" fmla="*/ 1655175 w 1970470"/>
                <a:gd name="T13" fmla="*/ 985235 h 1523844"/>
                <a:gd name="T14" fmla="*/ 985235 w 1970470"/>
                <a:gd name="T15" fmla="*/ 315295 h 1523844"/>
                <a:gd name="T16" fmla="*/ 315295 w 1970470"/>
                <a:gd name="T17" fmla="*/ 985235 h 1523844"/>
                <a:gd name="T18" fmla="*/ 511516 w 1970470"/>
                <a:gd name="T19" fmla="*/ 1458954 h 1523844"/>
                <a:gd name="T20" fmla="*/ 590163 w 1970470"/>
                <a:gd name="T21" fmla="*/ 1523844 h 1523844"/>
                <a:gd name="T22" fmla="*/ 160824 w 1970470"/>
                <a:gd name="T23" fmla="*/ 1523844 h 1523844"/>
                <a:gd name="T24" fmla="*/ 118913 w 1970470"/>
                <a:gd name="T25" fmla="*/ 1454856 h 1523844"/>
                <a:gd name="T26" fmla="*/ 0 w 1970470"/>
                <a:gd name="T27" fmla="*/ 985235 h 1523844"/>
                <a:gd name="T28" fmla="*/ 985235 w 1970470"/>
                <a:gd name="T29" fmla="*/ 0 h 15238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70470"/>
                <a:gd name="T46" fmla="*/ 0 h 1523844"/>
                <a:gd name="T47" fmla="*/ 1970470 w 1970470"/>
                <a:gd name="T48" fmla="*/ 1523844 h 15238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70470" h="1523844">
                  <a:moveTo>
                    <a:pt x="985235" y="0"/>
                  </a:moveTo>
                  <a:cubicBezTo>
                    <a:pt x="1529365" y="0"/>
                    <a:pt x="1970470" y="441105"/>
                    <a:pt x="1970470" y="985235"/>
                  </a:cubicBezTo>
                  <a:cubicBezTo>
                    <a:pt x="1970470" y="1155276"/>
                    <a:pt x="1927393" y="1315255"/>
                    <a:pt x="1851557" y="1454856"/>
                  </a:cubicBezTo>
                  <a:lnTo>
                    <a:pt x="1809646" y="1523844"/>
                  </a:lnTo>
                  <a:lnTo>
                    <a:pt x="1380307" y="1523844"/>
                  </a:lnTo>
                  <a:lnTo>
                    <a:pt x="1458954" y="1458954"/>
                  </a:lnTo>
                  <a:cubicBezTo>
                    <a:pt x="1580189" y="1337719"/>
                    <a:pt x="1655175" y="1170234"/>
                    <a:pt x="1655175" y="985235"/>
                  </a:cubicBezTo>
                  <a:cubicBezTo>
                    <a:pt x="1655175" y="615237"/>
                    <a:pt x="1355233" y="315295"/>
                    <a:pt x="985235" y="315295"/>
                  </a:cubicBezTo>
                  <a:cubicBezTo>
                    <a:pt x="615237" y="315295"/>
                    <a:pt x="315295" y="615237"/>
                    <a:pt x="315295" y="985235"/>
                  </a:cubicBezTo>
                  <a:cubicBezTo>
                    <a:pt x="315295" y="1170234"/>
                    <a:pt x="390281" y="1337719"/>
                    <a:pt x="511516" y="1458954"/>
                  </a:cubicBezTo>
                  <a:lnTo>
                    <a:pt x="590163" y="1523844"/>
                  </a:lnTo>
                  <a:lnTo>
                    <a:pt x="160824" y="1523844"/>
                  </a:lnTo>
                  <a:lnTo>
                    <a:pt x="118913" y="1454856"/>
                  </a:lnTo>
                  <a:cubicBezTo>
                    <a:pt x="43077" y="1315255"/>
                    <a:pt x="0" y="1155276"/>
                    <a:pt x="0" y="985235"/>
                  </a:cubicBezTo>
                  <a:cubicBezTo>
                    <a:pt x="0" y="441105"/>
                    <a:pt x="441105" y="0"/>
                    <a:pt x="9852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5">
              <a:extLst>
                <a:ext uri="{FF2B5EF4-FFF2-40B4-BE49-F238E27FC236}">
                  <a16:creationId xmlns:a16="http://schemas.microsoft.com/office/drawing/2014/main" id="{34989C49-4CAB-4A1C-B13A-6740FEBB1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24" y="1523844"/>
              <a:ext cx="1648822" cy="446626"/>
            </a:xfrm>
            <a:custGeom>
              <a:avLst/>
              <a:gdLst>
                <a:gd name="T0" fmla="*/ 0 w 1648822"/>
                <a:gd name="T1" fmla="*/ 0 h 446626"/>
                <a:gd name="T2" fmla="*/ 429339 w 1648822"/>
                <a:gd name="T3" fmla="*/ 0 h 446626"/>
                <a:gd name="T4" fmla="*/ 449841 w 1648822"/>
                <a:gd name="T5" fmla="*/ 16916 h 446626"/>
                <a:gd name="T6" fmla="*/ 824411 w 1648822"/>
                <a:gd name="T7" fmla="*/ 131331 h 446626"/>
                <a:gd name="T8" fmla="*/ 1198981 w 1648822"/>
                <a:gd name="T9" fmla="*/ 16916 h 446626"/>
                <a:gd name="T10" fmla="*/ 1219483 w 1648822"/>
                <a:gd name="T11" fmla="*/ 0 h 446626"/>
                <a:gd name="T12" fmla="*/ 1648822 w 1648822"/>
                <a:gd name="T13" fmla="*/ 0 h 446626"/>
                <a:gd name="T14" fmla="*/ 1641383 w 1648822"/>
                <a:gd name="T15" fmla="*/ 12245 h 446626"/>
                <a:gd name="T16" fmla="*/ 824411 w 1648822"/>
                <a:gd name="T17" fmla="*/ 446626 h 446626"/>
                <a:gd name="T18" fmla="*/ 7439 w 1648822"/>
                <a:gd name="T19" fmla="*/ 12245 h 446626"/>
                <a:gd name="T20" fmla="*/ 0 w 1648822"/>
                <a:gd name="T21" fmla="*/ 0 h 4466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48822"/>
                <a:gd name="T34" fmla="*/ 0 h 446626"/>
                <a:gd name="T35" fmla="*/ 1648822 w 1648822"/>
                <a:gd name="T36" fmla="*/ 446626 h 4466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48822" h="446626">
                  <a:moveTo>
                    <a:pt x="0" y="0"/>
                  </a:moveTo>
                  <a:lnTo>
                    <a:pt x="429339" y="0"/>
                  </a:lnTo>
                  <a:lnTo>
                    <a:pt x="449841" y="16916"/>
                  </a:lnTo>
                  <a:cubicBezTo>
                    <a:pt x="556764" y="89152"/>
                    <a:pt x="685662" y="131331"/>
                    <a:pt x="824411" y="131331"/>
                  </a:cubicBezTo>
                  <a:cubicBezTo>
                    <a:pt x="963160" y="131331"/>
                    <a:pt x="1092058" y="89152"/>
                    <a:pt x="1198981" y="16916"/>
                  </a:cubicBezTo>
                  <a:lnTo>
                    <a:pt x="1219483" y="0"/>
                  </a:lnTo>
                  <a:lnTo>
                    <a:pt x="1648822" y="0"/>
                  </a:lnTo>
                  <a:lnTo>
                    <a:pt x="1641383" y="12245"/>
                  </a:lnTo>
                  <a:cubicBezTo>
                    <a:pt x="1464329" y="274319"/>
                    <a:pt x="1164492" y="446626"/>
                    <a:pt x="824411" y="446626"/>
                  </a:cubicBezTo>
                  <a:cubicBezTo>
                    <a:pt x="484330" y="446626"/>
                    <a:pt x="184493" y="274319"/>
                    <a:pt x="7439" y="12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9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任意多边形 4">
            <a:extLst>
              <a:ext uri="{FF2B5EF4-FFF2-40B4-BE49-F238E27FC236}">
                <a16:creationId xmlns:a16="http://schemas.microsoft.com/office/drawing/2014/main" id="{B913EA54-6967-474A-9040-5AAF8443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0" y="4831556"/>
            <a:ext cx="476250" cy="300038"/>
          </a:xfrm>
          <a:custGeom>
            <a:avLst/>
            <a:gdLst>
              <a:gd name="T0" fmla="*/ 154365 w 808522"/>
              <a:gd name="T1" fmla="*/ 0 h 510140"/>
              <a:gd name="T2" fmla="*/ 157334 w 808522"/>
              <a:gd name="T3" fmla="*/ 0 h 510140"/>
              <a:gd name="T4" fmla="*/ 498719 w 808522"/>
              <a:gd name="T5" fmla="*/ 0 h 510140"/>
              <a:gd name="T6" fmla="*/ 498719 w 808522"/>
              <a:gd name="T7" fmla="*/ 313717 h 510140"/>
              <a:gd name="T8" fmla="*/ 157341 w 808522"/>
              <a:gd name="T9" fmla="*/ 313717 h 510140"/>
              <a:gd name="T10" fmla="*/ 157334 w 808522"/>
              <a:gd name="T11" fmla="*/ 313718 h 510140"/>
              <a:gd name="T12" fmla="*/ 157328 w 808522"/>
              <a:gd name="T13" fmla="*/ 313717 h 510140"/>
              <a:gd name="T14" fmla="*/ 154365 w 808522"/>
              <a:gd name="T15" fmla="*/ 313717 h 510140"/>
              <a:gd name="T16" fmla="*/ 154365 w 808522"/>
              <a:gd name="T17" fmla="*/ 313420 h 510140"/>
              <a:gd name="T18" fmla="*/ 125625 w 808522"/>
              <a:gd name="T19" fmla="*/ 310531 h 510140"/>
              <a:gd name="T20" fmla="*/ 0 w 808522"/>
              <a:gd name="T21" fmla="*/ 156859 h 510140"/>
              <a:gd name="T22" fmla="*/ 125625 w 808522"/>
              <a:gd name="T23" fmla="*/ 3187 h 510140"/>
              <a:gd name="T24" fmla="*/ 154365 w 808522"/>
              <a:gd name="T25" fmla="*/ 298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lnTo>
                  <a:pt x="250256" y="0"/>
                </a:lnTo>
                <a:close/>
              </a:path>
            </a:pathLst>
          </a:custGeom>
          <a:solidFill>
            <a:srgbClr val="F2F2F2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15">
            <a:extLst>
              <a:ext uri="{FF2B5EF4-FFF2-40B4-BE49-F238E27FC236}">
                <a16:creationId xmlns:a16="http://schemas.microsoft.com/office/drawing/2014/main" id="{1DAE752B-9E8C-44F2-AA85-B8BD43A8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282" y="4866085"/>
            <a:ext cx="340519" cy="22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9" tIns="25709" rIns="51419" bIns="25709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Arial Unicode MS" pitchFamily="34" charset="-122"/>
              </a:rPr>
              <a:t>* </a:t>
            </a:r>
            <a:endParaRPr lang="zh-CN" altLang="zh-CN" sz="11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  <a:sym typeface="Arial Unicode MS" pitchFamily="34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06CC3F7-15FC-49DF-9096-74B8520A3B8A}"/>
              </a:ext>
            </a:extLst>
          </p:cNvPr>
          <p:cNvGrpSpPr/>
          <p:nvPr/>
        </p:nvGrpSpPr>
        <p:grpSpPr>
          <a:xfrm>
            <a:off x="5547814" y="1530143"/>
            <a:ext cx="1244010" cy="1244013"/>
            <a:chOff x="4481014" y="1320593"/>
            <a:chExt cx="1244010" cy="1244013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77AD647-1712-4A80-A0F5-6CBF48E70E6A}"/>
                </a:ext>
              </a:extLst>
            </p:cNvPr>
            <p:cNvGrpSpPr/>
            <p:nvPr/>
          </p:nvGrpSpPr>
          <p:grpSpPr>
            <a:xfrm>
              <a:off x="4481014" y="1320593"/>
              <a:ext cx="1244010" cy="124401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4" name="同心圆 30">
                <a:extLst>
                  <a:ext uri="{FF2B5EF4-FFF2-40B4-BE49-F238E27FC236}">
                    <a16:creationId xmlns:a16="http://schemas.microsoft.com/office/drawing/2014/main" id="{5DB4B077-58F9-4F0C-B7EE-95860CD8E46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F62B2E13-7100-4A07-B058-51DCF5EFE7BE}"/>
                  </a:ext>
                </a:extLst>
              </p:cNvPr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文本框 3">
              <a:extLst>
                <a:ext uri="{FF2B5EF4-FFF2-40B4-BE49-F238E27FC236}">
                  <a16:creationId xmlns:a16="http://schemas.microsoft.com/office/drawing/2014/main" id="{09D2AF89-AF40-442B-AD7A-B0D4AFF94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11" y="1497806"/>
              <a:ext cx="741214" cy="623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4000" dirty="0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01</a:t>
              </a:r>
              <a:endParaRPr lang="zh-CN" altLang="en-US" sz="4500" dirty="0">
                <a:solidFill>
                  <a:srgbClr val="D25B6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607D4F9-5540-42AD-86C0-35DFDF05227F}"/>
              </a:ext>
            </a:extLst>
          </p:cNvPr>
          <p:cNvGrpSpPr/>
          <p:nvPr/>
        </p:nvGrpSpPr>
        <p:grpSpPr>
          <a:xfrm>
            <a:off x="3891655" y="3504465"/>
            <a:ext cx="1244010" cy="1244013"/>
            <a:chOff x="2824855" y="3294915"/>
            <a:chExt cx="1244010" cy="1244013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E9F825E1-2E95-4D47-968C-BD1E3F5944B6}"/>
                </a:ext>
              </a:extLst>
            </p:cNvPr>
            <p:cNvGrpSpPr/>
            <p:nvPr/>
          </p:nvGrpSpPr>
          <p:grpSpPr>
            <a:xfrm>
              <a:off x="2824855" y="3294915"/>
              <a:ext cx="1244010" cy="124401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40">
                <a:extLst>
                  <a:ext uri="{FF2B5EF4-FFF2-40B4-BE49-F238E27FC236}">
                    <a16:creationId xmlns:a16="http://schemas.microsoft.com/office/drawing/2014/main" id="{63E5FF7F-A86C-425C-844C-5180F15CB49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AF18E19F-250F-425E-8DB3-B89C5DFA5D5A}"/>
                  </a:ext>
                </a:extLst>
              </p:cNvPr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16">
              <a:extLst>
                <a:ext uri="{FF2B5EF4-FFF2-40B4-BE49-F238E27FC236}">
                  <a16:creationId xmlns:a16="http://schemas.microsoft.com/office/drawing/2014/main" id="{B9CC8D74-2F30-46AD-A586-06B6F752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86" y="3471863"/>
              <a:ext cx="741214" cy="623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4000" dirty="0">
                  <a:solidFill>
                    <a:srgbClr val="4188C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02</a:t>
              </a:r>
              <a:endParaRPr lang="zh-CN" altLang="en-US" sz="4000" dirty="0">
                <a:solidFill>
                  <a:srgbClr val="4188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02B33CF-2CAB-48EB-8B18-A0839EF28133}"/>
              </a:ext>
            </a:extLst>
          </p:cNvPr>
          <p:cNvGrpSpPr/>
          <p:nvPr/>
        </p:nvGrpSpPr>
        <p:grpSpPr>
          <a:xfrm>
            <a:off x="5767008" y="3504200"/>
            <a:ext cx="1244010" cy="1244013"/>
            <a:chOff x="4700208" y="3294650"/>
            <a:chExt cx="1244010" cy="1244013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B4A99C2-680E-441D-9476-2C53D288F8E3}"/>
                </a:ext>
              </a:extLst>
            </p:cNvPr>
            <p:cNvGrpSpPr/>
            <p:nvPr/>
          </p:nvGrpSpPr>
          <p:grpSpPr>
            <a:xfrm>
              <a:off x="4700208" y="3294650"/>
              <a:ext cx="1244010" cy="124401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37">
                <a:extLst>
                  <a:ext uri="{FF2B5EF4-FFF2-40B4-BE49-F238E27FC236}">
                    <a16:creationId xmlns:a16="http://schemas.microsoft.com/office/drawing/2014/main" id="{518F9762-219F-4F93-84B3-CC8A873E9B8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1E81D89-D2E5-491B-9DC7-CEACEB244C37}"/>
                  </a:ext>
                </a:extLst>
              </p:cNvPr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文本框 24">
              <a:extLst>
                <a:ext uri="{FF2B5EF4-FFF2-40B4-BE49-F238E27FC236}">
                  <a16:creationId xmlns:a16="http://schemas.microsoft.com/office/drawing/2014/main" id="{928F5B14-26F3-412C-870D-F2BBC522E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5012" y="3483769"/>
              <a:ext cx="798923" cy="678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itchFamily="34" charset="0"/>
                <a:buChar char="•"/>
                <a:defRPr>
                  <a:solidFill>
                    <a:schemeClr val="tx1"/>
                  </a:solidFill>
                  <a:latin typeface="方正兰亭黑_GBK" pitchFamily="2" charset="-122"/>
                  <a:ea typeface="方正兰亭黑_GBK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4400" dirty="0">
                  <a:solidFill>
                    <a:srgbClr val="9EDAE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rPr>
                <a:t>03</a:t>
              </a:r>
              <a:endParaRPr lang="zh-CN" altLang="en-US" sz="4400" dirty="0">
                <a:solidFill>
                  <a:srgbClr val="9EDAE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</p:grpSp>
      <p:sp>
        <p:nvSpPr>
          <p:cNvPr id="76" name="TextBox 59">
            <a:extLst>
              <a:ext uri="{FF2B5EF4-FFF2-40B4-BE49-F238E27FC236}">
                <a16:creationId xmlns:a16="http://schemas.microsoft.com/office/drawing/2014/main" id="{5EC19D84-9A46-4851-9073-F8DF63A39A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87437" y="1690355"/>
            <a:ext cx="3664414" cy="99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方正兰亭黑_GBK" pitchFamily="2" charset="-122"/>
              </a:rPr>
              <a:t>第一定律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方正兰亭黑_GBK" pitchFamily="2" charset="-122"/>
              </a:rPr>
              <a:t>: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方正兰亭黑_GBK" pitchFamily="2" charset="-122"/>
              </a:rPr>
              <a:t>机器人不得伤害人类个体，或者目睹人类个体将受危险而袖手旁观。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方正兰亭黑_GBK" pitchFamily="2" charset="-122"/>
            </a:endParaRPr>
          </a:p>
        </p:txBody>
      </p:sp>
      <p:sp>
        <p:nvSpPr>
          <p:cNvPr id="78" name="TextBox 59">
            <a:extLst>
              <a:ext uri="{FF2B5EF4-FFF2-40B4-BE49-F238E27FC236}">
                <a16:creationId xmlns:a16="http://schemas.microsoft.com/office/drawing/2014/main" id="{0EC921C9-3722-426C-9933-4366945BCDD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46141" y="3661172"/>
            <a:ext cx="3359013" cy="99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方正兰亭黑_GBK" pitchFamily="2" charset="-122"/>
              </a:rPr>
              <a:t>第三定律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方正兰亭黑_GBK" pitchFamily="2" charset="-122"/>
              </a:rPr>
              <a:t>: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方正兰亭黑_GBK" pitchFamily="2" charset="-122"/>
              </a:rPr>
              <a:t>机器人在不违反第一、第二定律的情况下要尽可能保护自己的生存。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方正兰亭黑_GBK" pitchFamily="2" charset="-122"/>
            </a:endParaRPr>
          </a:p>
        </p:txBody>
      </p:sp>
      <p:sp>
        <p:nvSpPr>
          <p:cNvPr id="80" name="TextBox 59">
            <a:extLst>
              <a:ext uri="{FF2B5EF4-FFF2-40B4-BE49-F238E27FC236}">
                <a16:creationId xmlns:a16="http://schemas.microsoft.com/office/drawing/2014/main" id="{4A98C52D-1A78-48C7-B683-DC6FDE067B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338" y="3755640"/>
            <a:ext cx="3243263" cy="99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方正兰亭黑_GBK" pitchFamily="2" charset="-122"/>
              </a:rPr>
              <a:t>第二定律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方正兰亭黑_GBK" pitchFamily="2" charset="-122"/>
              </a:rPr>
              <a:t>: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方正兰亭黑_GBK" pitchFamily="2" charset="-122"/>
              </a:rPr>
              <a:t>机器人必须服从人类给予它的命令，当该命令与第一定律冲突时例外。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  <a:sym typeface="方正兰亭黑_GBK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F994424-00B9-4769-8A42-ADB23B4223DF}"/>
              </a:ext>
            </a:extLst>
          </p:cNvPr>
          <p:cNvSpPr/>
          <p:nvPr/>
        </p:nvSpPr>
        <p:spPr>
          <a:xfrm>
            <a:off x="4712404" y="320511"/>
            <a:ext cx="2682203" cy="395206"/>
          </a:xfrm>
          <a:prstGeom prst="round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s://timgsa.baidu.com/timg?image&amp;quality=80&amp;size=b9999_10000&amp;sec=1580984795130&amp;di=23226526ac5cf29cf3724f09d465193b&amp;imgtype=0&amp;src=http%3A%2F%2Fimg2.imgtn.bdimg.com%2Fit%2Fu%3D1498386077%2C2737652430%26fm%3D214%26gp%3D0.jpg">
            <a:extLst>
              <a:ext uri="{FF2B5EF4-FFF2-40B4-BE49-F238E27FC236}">
                <a16:creationId xmlns:a16="http://schemas.microsoft.com/office/drawing/2014/main" id="{49D41B7B-6012-4E7F-9C36-75D49E2918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61" y="-83344"/>
            <a:ext cx="38100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BBA5A69-62E2-486E-9E43-DC4F653C6EC9}"/>
              </a:ext>
            </a:extLst>
          </p:cNvPr>
          <p:cNvSpPr/>
          <p:nvPr/>
        </p:nvSpPr>
        <p:spPr>
          <a:xfrm>
            <a:off x="6983866" y="1405102"/>
            <a:ext cx="47969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方正黄草简体" panose="02010601030101010101" pitchFamily="2" charset="-122"/>
                <a:ea typeface="方正黄草简体" panose="02010601030101010101" pitchFamily="2" charset="-122"/>
              </a:rPr>
              <a:t>机器人三大定律</a:t>
            </a:r>
          </a:p>
        </p:txBody>
      </p:sp>
    </p:spTree>
    <p:extLst>
      <p:ext uri="{BB962C8B-B14F-4D97-AF65-F5344CB8AC3E}">
        <p14:creationId xmlns:p14="http://schemas.microsoft.com/office/powerpoint/2010/main" val="366957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8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5" grpId="0" animBg="1"/>
      <p:bldP spid="76" grpId="0"/>
      <p:bldP spid="78" grpId="0"/>
      <p:bldP spid="80" grpId="0"/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748149-8DF9-4107-8A6A-D1261087FBC3}"/>
              </a:ext>
            </a:extLst>
          </p:cNvPr>
          <p:cNvSpPr/>
          <p:nvPr/>
        </p:nvSpPr>
        <p:spPr>
          <a:xfrm>
            <a:off x="2370109" y="1436435"/>
            <a:ext cx="2310733" cy="3488332"/>
          </a:xfrm>
          <a:prstGeom prst="rect">
            <a:avLst/>
          </a:prstGeom>
          <a:solidFill>
            <a:srgbClr val="FF9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611D2F-0E0C-4239-87E9-A894175421E9}"/>
              </a:ext>
            </a:extLst>
          </p:cNvPr>
          <p:cNvSpPr/>
          <p:nvPr/>
        </p:nvSpPr>
        <p:spPr>
          <a:xfrm>
            <a:off x="6096000" y="1934597"/>
            <a:ext cx="1542885" cy="2828925"/>
          </a:xfrm>
          <a:prstGeom prst="rect">
            <a:avLst/>
          </a:pr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CB1041-2E36-454A-9DCB-948783457269}"/>
              </a:ext>
            </a:extLst>
          </p:cNvPr>
          <p:cNvGrpSpPr/>
          <p:nvPr/>
        </p:nvGrpSpPr>
        <p:grpSpPr>
          <a:xfrm>
            <a:off x="2253213" y="5059619"/>
            <a:ext cx="2544523" cy="53831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圆角矩形 16">
              <a:extLst>
                <a:ext uri="{FF2B5EF4-FFF2-40B4-BE49-F238E27FC236}">
                  <a16:creationId xmlns:a16="http://schemas.microsoft.com/office/drawing/2014/main" id="{7AE6C0A2-2013-4BEC-8089-E8FD84F945B2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7">
              <a:extLst>
                <a:ext uri="{FF2B5EF4-FFF2-40B4-BE49-F238E27FC236}">
                  <a16:creationId xmlns:a16="http://schemas.microsoft.com/office/drawing/2014/main" id="{0D8F9E57-3A52-49DF-9B82-F68FE4D393BA}"/>
                </a:ext>
              </a:extLst>
            </p:cNvPr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80DD66B-8DAE-48D2-A45A-72B6EBCA2F02}"/>
              </a:ext>
            </a:extLst>
          </p:cNvPr>
          <p:cNvGrpSpPr/>
          <p:nvPr/>
        </p:nvGrpSpPr>
        <p:grpSpPr>
          <a:xfrm>
            <a:off x="5860506" y="5042702"/>
            <a:ext cx="2013872" cy="538317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圆角矩形 19">
              <a:extLst>
                <a:ext uri="{FF2B5EF4-FFF2-40B4-BE49-F238E27FC236}">
                  <a16:creationId xmlns:a16="http://schemas.microsoft.com/office/drawing/2014/main" id="{7A2AFBD0-0AF2-4DF7-8B98-7D686641F45B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20">
              <a:extLst>
                <a:ext uri="{FF2B5EF4-FFF2-40B4-BE49-F238E27FC236}">
                  <a16:creationId xmlns:a16="http://schemas.microsoft.com/office/drawing/2014/main" id="{6EA98A7F-D301-409A-89EE-E9E5EC4CE0ED}"/>
                </a:ext>
              </a:extLst>
            </p:cNvPr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4">
            <a:extLst>
              <a:ext uri="{FF2B5EF4-FFF2-40B4-BE49-F238E27FC236}">
                <a16:creationId xmlns:a16="http://schemas.microsoft.com/office/drawing/2014/main" id="{DFD637F2-BCF7-40DD-BB08-CAB930190100}"/>
              </a:ext>
            </a:extLst>
          </p:cNvPr>
          <p:cNvSpPr txBox="1"/>
          <p:nvPr/>
        </p:nvSpPr>
        <p:spPr>
          <a:xfrm>
            <a:off x="3014815" y="5162769"/>
            <a:ext cx="140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责任原则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82B9D6D5-F979-4CBC-8A67-B8FAD8E07492}"/>
              </a:ext>
            </a:extLst>
          </p:cNvPr>
          <p:cNvSpPr txBox="1"/>
          <p:nvPr/>
        </p:nvSpPr>
        <p:spPr>
          <a:xfrm>
            <a:off x="6128265" y="51227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人类利益原则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CD1B45D0-0B28-4712-BECB-11DF3B759A63}"/>
              </a:ext>
            </a:extLst>
          </p:cNvPr>
          <p:cNvSpPr txBox="1"/>
          <p:nvPr/>
        </p:nvSpPr>
        <p:spPr>
          <a:xfrm rot="10800000" flipV="1">
            <a:off x="2608717" y="1694457"/>
            <a:ext cx="1966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兰亭细黑_GBK_M" pitchFamily="2" charset="2"/>
              </a:rPr>
              <a:t>在技术开发和应用两方面都建立明确的责任体系，以便在技术层面可以对人工智能技术开发人员或部门问责，在应用层面可以建立合理的责任和赔偿体系。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468F2DD-1E32-4C6D-8056-3E102652DB5C}"/>
              </a:ext>
            </a:extLst>
          </p:cNvPr>
          <p:cNvSpPr/>
          <p:nvPr/>
        </p:nvSpPr>
        <p:spPr>
          <a:xfrm>
            <a:off x="4712404" y="320511"/>
            <a:ext cx="2682203" cy="3952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6394A8-0A98-4209-A6AD-5E241002A666}"/>
              </a:ext>
            </a:extLst>
          </p:cNvPr>
          <p:cNvSpPr txBox="1"/>
          <p:nvPr/>
        </p:nvSpPr>
        <p:spPr>
          <a:xfrm>
            <a:off x="6187305" y="2525453"/>
            <a:ext cx="1451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兰亭细黑_GBK_M" pitchFamily="2" charset="2"/>
              </a:rPr>
              <a:t>人工智能技术应以实现人类利益为终极目标。</a:t>
            </a:r>
            <a:endParaRPr lang="zh-CN" altLang="en-US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C051D87-C312-43DA-A2E4-AB4B04AC4EB4}"/>
              </a:ext>
            </a:extLst>
          </p:cNvPr>
          <p:cNvGrpSpPr/>
          <p:nvPr/>
        </p:nvGrpSpPr>
        <p:grpSpPr>
          <a:xfrm>
            <a:off x="8937148" y="5042702"/>
            <a:ext cx="1770600" cy="50448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4">
              <a:extLst>
                <a:ext uri="{FF2B5EF4-FFF2-40B4-BE49-F238E27FC236}">
                  <a16:creationId xmlns:a16="http://schemas.microsoft.com/office/drawing/2014/main" id="{56286A68-905A-4BD8-9686-26B53C72B645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5">
              <a:extLst>
                <a:ext uri="{FF2B5EF4-FFF2-40B4-BE49-F238E27FC236}">
                  <a16:creationId xmlns:a16="http://schemas.microsoft.com/office/drawing/2014/main" id="{CF28A22A-CE14-4354-AB5D-4909DB1501D1}"/>
                </a:ext>
              </a:extLst>
            </p:cNvPr>
            <p:cNvSpPr/>
            <p:nvPr/>
          </p:nvSpPr>
          <p:spPr>
            <a:xfrm>
              <a:off x="4351930" y="1373339"/>
              <a:ext cx="374217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31B77820-1BCB-4693-A0D7-84E8ED8EE008}"/>
              </a:ext>
            </a:extLst>
          </p:cNvPr>
          <p:cNvSpPr/>
          <p:nvPr/>
        </p:nvSpPr>
        <p:spPr>
          <a:xfrm>
            <a:off x="9085571" y="2620652"/>
            <a:ext cx="1302767" cy="2142870"/>
          </a:xfrm>
          <a:prstGeom prst="rect">
            <a:avLst/>
          </a:prstGeom>
          <a:solidFill>
            <a:srgbClr val="FCEC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137A5BBA-7184-4E9F-8684-BB33962AA6FC}"/>
              </a:ext>
            </a:extLst>
          </p:cNvPr>
          <p:cNvSpPr txBox="1"/>
          <p:nvPr/>
        </p:nvSpPr>
        <p:spPr>
          <a:xfrm>
            <a:off x="9182956" y="51102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两大原则</a:t>
            </a:r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id="{06F54825-FA4D-4CAC-9FBB-803EA83028C1}"/>
              </a:ext>
            </a:extLst>
          </p:cNvPr>
          <p:cNvSpPr txBox="1"/>
          <p:nvPr/>
        </p:nvSpPr>
        <p:spPr>
          <a:xfrm>
            <a:off x="9054043" y="2717365"/>
            <a:ext cx="133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兰亭细黑_GBK_M" pitchFamily="2" charset="2"/>
              </a:rPr>
              <a:t>我国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兰亭细黑_GBK_M" pitchFamily="2" charset="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兰亭细黑_GBK_M" pitchFamily="2" charset="2"/>
              </a:rPr>
              <a:t>人工智能标准化白皮书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兰亭细黑_GBK_M" pitchFamily="2" charset="2"/>
              </a:rPr>
              <a:t>(2018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兰亭细黑_GBK_M" pitchFamily="2" charset="2"/>
              </a:rPr>
              <a:t>版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兰亭细黑_GBK_M" pitchFamily="2" charset="2"/>
              </a:rPr>
              <a:t>)》)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方正兰亭细黑_GBK_M" pitchFamily="2" charset="2"/>
              </a:rPr>
              <a:t>提出了应当遵循的原则</a:t>
            </a:r>
          </a:p>
        </p:txBody>
      </p:sp>
    </p:spTree>
    <p:extLst>
      <p:ext uri="{BB962C8B-B14F-4D97-AF65-F5344CB8AC3E}">
        <p14:creationId xmlns:p14="http://schemas.microsoft.com/office/powerpoint/2010/main" val="27856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1" grpId="0"/>
      <p:bldP spid="22" grpId="0"/>
      <p:bldP spid="26" grpId="0"/>
      <p:bldP spid="29" grpId="0"/>
      <p:bldP spid="33" grpId="0" animBg="1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7">
            <a:extLst>
              <a:ext uri="{FF2B5EF4-FFF2-40B4-BE49-F238E27FC236}">
                <a16:creationId xmlns:a16="http://schemas.microsoft.com/office/drawing/2014/main" id="{BDE7DEBF-0EC4-4770-96A8-1535D4C4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57" y="4178414"/>
            <a:ext cx="5068928" cy="115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430" tIns="25715" rIns="51430" bIns="2571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800" dirty="0">
                <a:latin typeface="方正姚体" panose="02010601030101010101" pitchFamily="2" charset="-122"/>
                <a:ea typeface="方正姚体" panose="02010601030101010101" pitchFamily="2" charset="-122"/>
                <a:sym typeface="方正兰亭黑_GBK" pitchFamily="2" charset="-122"/>
              </a:rPr>
              <a:t>人工智能技术的不断发展和完善，为人类社会的发展提供了新的工具和动力。如何面对人工智能对人类社会的影响，如何更好地利用它为人类社会服务，是我们所有人应该思考的问题</a:t>
            </a:r>
            <a:endParaRPr lang="en-US" altLang="zh-CN" sz="1800" dirty="0">
              <a:latin typeface="方正姚体" panose="02010601030101010101" pitchFamily="2" charset="-122"/>
              <a:ea typeface="方正姚体" panose="02010601030101010101" pitchFamily="2" charset="-122"/>
              <a:sym typeface="方正兰亭黑_GBK" pitchFamily="2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165660F-7C6A-46A5-ADD0-6B6AB448F7E5}"/>
              </a:ext>
            </a:extLst>
          </p:cNvPr>
          <p:cNvGrpSpPr/>
          <p:nvPr/>
        </p:nvGrpSpPr>
        <p:grpSpPr>
          <a:xfrm>
            <a:off x="2982967" y="4189244"/>
            <a:ext cx="466970" cy="466970"/>
            <a:chOff x="5051514" y="1762004"/>
            <a:chExt cx="605079" cy="60507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D616C41-3ACB-4B00-B976-C46FD5057284}"/>
                </a:ext>
              </a:extLst>
            </p:cNvPr>
            <p:cNvGrpSpPr/>
            <p:nvPr/>
          </p:nvGrpSpPr>
          <p:grpSpPr>
            <a:xfrm>
              <a:off x="5051514" y="1762004"/>
              <a:ext cx="605079" cy="60507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44">
                <a:extLst>
                  <a:ext uri="{FF2B5EF4-FFF2-40B4-BE49-F238E27FC236}">
                    <a16:creationId xmlns:a16="http://schemas.microsoft.com/office/drawing/2014/main" id="{A837A404-16EE-49A2-BE0E-50ABE735CFD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4AA81B3-A2AB-41E4-994A-75BA3275CFD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3E24148-FB21-48D6-AA0A-947DC72F44C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145629" y="1916274"/>
              <a:ext cx="416848" cy="281297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rgbClr val="9EDAE4"/>
            </a:solidFill>
            <a:ln>
              <a:noFill/>
            </a:ln>
          </p:spPr>
          <p:txBody>
            <a:bodyPr/>
            <a:lstStyle/>
            <a:p>
              <a:endParaRPr lang="zh-CN" altLang="en-US" sz="1013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 descr="https://timgsa.baidu.com/timg?image&amp;quality=80&amp;size=b9999_10000&amp;sec=1580989761782&amp;di=408252e7b043d1f2a13f63e2c11309e5&amp;imgtype=0&amp;src=http%3A%2F%2Fu.thsi.cn%2Fimgsrc%2Finput%2F064c996e8c3e41bde23edcf67abac2c7.jpg">
            <a:extLst>
              <a:ext uri="{FF2B5EF4-FFF2-40B4-BE49-F238E27FC236}">
                <a16:creationId xmlns:a16="http://schemas.microsoft.com/office/drawing/2014/main" id="{CED84B35-48ED-4775-838F-529D36BF6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30" y="1745741"/>
            <a:ext cx="6629400" cy="210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B559DA4-4438-43CF-A549-FE48E98314B1}"/>
              </a:ext>
            </a:extLst>
          </p:cNvPr>
          <p:cNvSpPr/>
          <p:nvPr/>
        </p:nvSpPr>
        <p:spPr>
          <a:xfrm>
            <a:off x="4712404" y="320511"/>
            <a:ext cx="2682203" cy="3952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1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72EA72F-9857-4494-966A-4C872BAC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66" y="3355701"/>
            <a:ext cx="3408247" cy="3494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9EBC8A-6859-4696-BF74-ECF8AC69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73" y="4714739"/>
            <a:ext cx="2653564" cy="2143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23FE08-3703-477B-A9FC-A0B8167B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43" y="-709451"/>
            <a:ext cx="3399799" cy="27406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E5EDD-75DA-4E30-820A-6777DBBF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37" y="-898513"/>
            <a:ext cx="4044228" cy="414827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20D66-A949-4B39-A4DB-16BD9D0E7922}"/>
              </a:ext>
            </a:extLst>
          </p:cNvPr>
          <p:cNvGrpSpPr/>
          <p:nvPr/>
        </p:nvGrpSpPr>
        <p:grpSpPr>
          <a:xfrm>
            <a:off x="4101275" y="1522858"/>
            <a:ext cx="3698561" cy="3700173"/>
            <a:chOff x="3617392" y="513777"/>
            <a:chExt cx="1734715" cy="17354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8A904-F2FC-41E2-8ADF-760F82E4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7392" y="513777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F430040-B90F-423D-9FC0-961F61EE7581}"/>
                </a:ext>
              </a:extLst>
            </p:cNvPr>
            <p:cNvSpPr txBox="1"/>
            <p:nvPr/>
          </p:nvSpPr>
          <p:spPr>
            <a:xfrm>
              <a:off x="3735618" y="994246"/>
              <a:ext cx="1480324" cy="90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</a:t>
              </a:r>
            </a:p>
            <a:p>
              <a:pPr algn="ctr"/>
              <a:r>
                <a:rPr lang="en-US" altLang="zh-CN" sz="6000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</a:t>
              </a:r>
              <a:endParaRPr lang="zh-CN" altLang="en-US" sz="6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A3D07CB-5280-42C3-A97B-24B4066F1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867" y="4182229"/>
            <a:ext cx="879750" cy="880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A3A329-8D45-43AF-AACC-607A71F07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20028">
            <a:off x="5861811" y="5241026"/>
            <a:ext cx="884623" cy="7452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4651B-BF1A-4711-B3E0-E9496A03A4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106" y="649219"/>
            <a:ext cx="913658" cy="7515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D0F49A-B250-4D64-8D64-A2622215D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845" y="2129280"/>
            <a:ext cx="1013625" cy="10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6D4EF0D3-55D2-44A0-A0C3-56371B1A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53" y="-589381"/>
            <a:ext cx="3399799" cy="27406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CFA0998-6264-48BF-94DD-1F2598BC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047" y="-778443"/>
            <a:ext cx="4044228" cy="41482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3388F8-DCB8-4A45-BAF8-A1AD47D9F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7508" y="3850883"/>
            <a:ext cx="3408247" cy="34949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89C12ED-6AD0-4DF4-B724-3EB62D86F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9" y="5209921"/>
            <a:ext cx="2653564" cy="21432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9FC3855-490A-490B-8770-48EAA280A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986" y="227810"/>
            <a:ext cx="2390095" cy="10678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A7DA2E-9457-4C2A-AA22-CAD88EFEC58D}"/>
              </a:ext>
            </a:extLst>
          </p:cNvPr>
          <p:cNvSpPr/>
          <p:nvPr/>
        </p:nvSpPr>
        <p:spPr>
          <a:xfrm>
            <a:off x="3801110" y="227810"/>
            <a:ext cx="49248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rgbClr val="9EDA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350444-1235-45F9-9E37-D824680539D0}"/>
              </a:ext>
            </a:extLst>
          </p:cNvPr>
          <p:cNvGrpSpPr/>
          <p:nvPr/>
        </p:nvGrpSpPr>
        <p:grpSpPr>
          <a:xfrm>
            <a:off x="2130739" y="2004679"/>
            <a:ext cx="1734715" cy="1735471"/>
            <a:chOff x="3617392" y="513777"/>
            <a:chExt cx="1734715" cy="173547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9CEB8FA-D689-4F98-BFA4-F77DD7A38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7392" y="513777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1C1208-B843-40CF-96E7-4364DEAE3FE2}"/>
                </a:ext>
              </a:extLst>
            </p:cNvPr>
            <p:cNvSpPr txBox="1"/>
            <p:nvPr/>
          </p:nvSpPr>
          <p:spPr>
            <a:xfrm>
              <a:off x="3743618" y="1121895"/>
              <a:ext cx="148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92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1AF23C-FE0E-4FBE-A835-4657CEC9E05C}"/>
                </a:ext>
              </a:extLst>
            </p:cNvPr>
            <p:cNvSpPr txBox="1"/>
            <p:nvPr/>
          </p:nvSpPr>
          <p:spPr>
            <a:xfrm>
              <a:off x="4094133" y="599138"/>
              <a:ext cx="7959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rgbClr val="FF9298"/>
                  </a:solidFill>
                </a:rPr>
                <a:t>01</a:t>
              </a:r>
              <a:endParaRPr lang="zh-CN" altLang="en-US" sz="3200" dirty="0">
                <a:solidFill>
                  <a:srgbClr val="FF9298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F4D19A8-1F36-414E-9400-F5D68A6ED03B}"/>
              </a:ext>
            </a:extLst>
          </p:cNvPr>
          <p:cNvGrpSpPr/>
          <p:nvPr/>
        </p:nvGrpSpPr>
        <p:grpSpPr>
          <a:xfrm>
            <a:off x="4686935" y="4342185"/>
            <a:ext cx="1734715" cy="1735471"/>
            <a:chOff x="6072812" y="2048409"/>
            <a:chExt cx="1734715" cy="173547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D053E8-72DA-40D3-BF0E-9CAC5E50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72812" y="2048409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940F935-2058-438F-8280-3551C157EB6E}"/>
                </a:ext>
              </a:extLst>
            </p:cNvPr>
            <p:cNvSpPr txBox="1"/>
            <p:nvPr/>
          </p:nvSpPr>
          <p:spPr>
            <a:xfrm>
              <a:off x="6072812" y="2583551"/>
              <a:ext cx="16543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4188C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人工智能的积极影响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42CC347-23AA-4DF1-B059-6B95798ACA6C}"/>
                </a:ext>
              </a:extLst>
            </p:cNvPr>
            <p:cNvSpPr txBox="1"/>
            <p:nvPr/>
          </p:nvSpPr>
          <p:spPr>
            <a:xfrm>
              <a:off x="6595093" y="2142164"/>
              <a:ext cx="7959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rgbClr val="4188CE"/>
                  </a:solidFill>
                </a:rPr>
                <a:t>02</a:t>
              </a:r>
              <a:endParaRPr lang="zh-CN" altLang="en-US" sz="3200" dirty="0">
                <a:solidFill>
                  <a:srgbClr val="4188CE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0E04361-EAFD-4135-84F1-A39DB6DCA048}"/>
              </a:ext>
            </a:extLst>
          </p:cNvPr>
          <p:cNvGrpSpPr/>
          <p:nvPr/>
        </p:nvGrpSpPr>
        <p:grpSpPr>
          <a:xfrm>
            <a:off x="6640949" y="1993340"/>
            <a:ext cx="1734715" cy="1848722"/>
            <a:chOff x="5007843" y="4857564"/>
            <a:chExt cx="1734715" cy="184872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A699C38-A111-4C4F-B94E-7F66CEAD1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7843" y="4857564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055D124-9A3E-41E8-B21E-760C44C5ED62}"/>
                </a:ext>
              </a:extLst>
            </p:cNvPr>
            <p:cNvSpPr txBox="1"/>
            <p:nvPr/>
          </p:nvSpPr>
          <p:spPr>
            <a:xfrm>
              <a:off x="5123423" y="5505957"/>
              <a:ext cx="14803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CEC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人工智能的消极影响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E53C412-D98F-472E-85BC-069192F38610}"/>
                </a:ext>
              </a:extLst>
            </p:cNvPr>
            <p:cNvSpPr txBox="1"/>
            <p:nvPr/>
          </p:nvSpPr>
          <p:spPr>
            <a:xfrm>
              <a:off x="5473938" y="4983200"/>
              <a:ext cx="7959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rgbClr val="FCEC2D"/>
                  </a:solidFill>
                </a:rPr>
                <a:t>03</a:t>
              </a:r>
              <a:endParaRPr lang="zh-CN" altLang="en-US" sz="3200" dirty="0">
                <a:solidFill>
                  <a:srgbClr val="FCEC2D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62F8CC-5AA1-425B-B013-66E664F0600D}"/>
              </a:ext>
            </a:extLst>
          </p:cNvPr>
          <p:cNvGrpSpPr/>
          <p:nvPr/>
        </p:nvGrpSpPr>
        <p:grpSpPr>
          <a:xfrm>
            <a:off x="9586047" y="4152979"/>
            <a:ext cx="1734715" cy="1735471"/>
            <a:chOff x="9189556" y="406693"/>
            <a:chExt cx="1734715" cy="173547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53CFB9A-FAAE-4BDC-BF91-93E04F3E2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9556" y="406693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59931E6-8730-4149-A604-14C85166BDB3}"/>
                </a:ext>
              </a:extLst>
            </p:cNvPr>
            <p:cNvSpPr txBox="1"/>
            <p:nvPr/>
          </p:nvSpPr>
          <p:spPr>
            <a:xfrm>
              <a:off x="9330921" y="1056806"/>
              <a:ext cx="14803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9EDAE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人工智能的秩序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CFDA993-305B-4C62-B5F6-C710FEA650AA}"/>
                </a:ext>
              </a:extLst>
            </p:cNvPr>
            <p:cNvSpPr txBox="1"/>
            <p:nvPr/>
          </p:nvSpPr>
          <p:spPr>
            <a:xfrm>
              <a:off x="9681436" y="534049"/>
              <a:ext cx="7959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rgbClr val="9EDAE4"/>
                  </a:solidFill>
                </a:rPr>
                <a:t>04</a:t>
              </a:r>
              <a:endParaRPr lang="zh-CN" altLang="en-US" sz="3200" dirty="0">
                <a:solidFill>
                  <a:srgbClr val="9EDAE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8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9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3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 p14:presetBounceEnd="79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4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4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 p14:presetBounceEnd="7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4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4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fill="hold" nodeType="with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4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4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72EA72F-9857-4494-966A-4C872BAC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66" y="3355701"/>
            <a:ext cx="3408247" cy="3494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9EBC8A-6859-4696-BF74-ECF8AC69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73" y="4714739"/>
            <a:ext cx="2653564" cy="2143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23FE08-3703-477B-A9FC-A0B8167B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43" y="-709451"/>
            <a:ext cx="3399799" cy="27406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E5EDD-75DA-4E30-820A-6777DBBF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37" y="-898513"/>
            <a:ext cx="4044228" cy="414827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20D66-A949-4B39-A4DB-16BD9D0E7922}"/>
              </a:ext>
            </a:extLst>
          </p:cNvPr>
          <p:cNvGrpSpPr/>
          <p:nvPr/>
        </p:nvGrpSpPr>
        <p:grpSpPr>
          <a:xfrm>
            <a:off x="4101275" y="1522858"/>
            <a:ext cx="3698561" cy="3700173"/>
            <a:chOff x="3617392" y="513777"/>
            <a:chExt cx="1734715" cy="17354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8A904-F2FC-41E2-8ADF-760F82E4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7392" y="513777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F430040-B90F-423D-9FC0-961F61EE7581}"/>
                </a:ext>
              </a:extLst>
            </p:cNvPr>
            <p:cNvSpPr txBox="1"/>
            <p:nvPr/>
          </p:nvSpPr>
          <p:spPr>
            <a:xfrm>
              <a:off x="3760205" y="1278048"/>
              <a:ext cx="1480324" cy="216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F60E8DA-DA2C-446A-AC2D-C16BC09AA00B}"/>
                </a:ext>
              </a:extLst>
            </p:cNvPr>
            <p:cNvSpPr txBox="1"/>
            <p:nvPr/>
          </p:nvSpPr>
          <p:spPr>
            <a:xfrm>
              <a:off x="4094132" y="612743"/>
              <a:ext cx="795928" cy="274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chemeClr val="bg1">
                      <a:lumMod val="65000"/>
                    </a:schemeClr>
                  </a:solidFill>
                </a:rPr>
                <a:t>01</a:t>
              </a:r>
              <a:endParaRPr lang="zh-CN" altLang="en-US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A3D07CB-5280-42C3-A97B-24B4066F1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867" y="4182229"/>
            <a:ext cx="879750" cy="880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A3A329-8D45-43AF-AACC-607A71F07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20028">
            <a:off x="5861811" y="5241026"/>
            <a:ext cx="884623" cy="7452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4651B-BF1A-4711-B3E0-E9496A03A4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106" y="649219"/>
            <a:ext cx="913658" cy="7515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D0F49A-B250-4D64-8D64-A2622215D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845" y="2129280"/>
            <a:ext cx="1013625" cy="10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5">
            <a:extLst>
              <a:ext uri="{FF2B5EF4-FFF2-40B4-BE49-F238E27FC236}">
                <a16:creationId xmlns:a16="http://schemas.microsoft.com/office/drawing/2014/main" id="{8500AA0D-BC77-4B9D-9815-9997A782A0CB}"/>
              </a:ext>
            </a:extLst>
          </p:cNvPr>
          <p:cNvSpPr/>
          <p:nvPr/>
        </p:nvSpPr>
        <p:spPr>
          <a:xfrm>
            <a:off x="4830960" y="3428417"/>
            <a:ext cx="2324101" cy="164309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圆角矩形 46">
            <a:extLst>
              <a:ext uri="{FF2B5EF4-FFF2-40B4-BE49-F238E27FC236}">
                <a16:creationId xmlns:a16="http://schemas.microsoft.com/office/drawing/2014/main" id="{1849D2AE-39DD-438C-A04F-B2A78EA05C53}"/>
              </a:ext>
            </a:extLst>
          </p:cNvPr>
          <p:cNvSpPr/>
          <p:nvPr/>
        </p:nvSpPr>
        <p:spPr>
          <a:xfrm>
            <a:off x="2190750" y="1708128"/>
            <a:ext cx="1695450" cy="164309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56">
            <a:extLst>
              <a:ext uri="{FF2B5EF4-FFF2-40B4-BE49-F238E27FC236}">
                <a16:creationId xmlns:a16="http://schemas.microsoft.com/office/drawing/2014/main" id="{6AE1BF2B-C5CE-437A-A10E-0FAFFC666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676" y="1794752"/>
            <a:ext cx="1427964" cy="15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3200" dirty="0">
                <a:solidFill>
                  <a:srgbClr val="D25B6E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方正兰亭黑_GBK" pitchFamily="2" charset="-122"/>
              </a:rPr>
              <a:t>你看过电影终结者吗？</a:t>
            </a:r>
            <a:endParaRPr lang="zh-CN" altLang="en-US" sz="3600" dirty="0">
              <a:solidFill>
                <a:srgbClr val="D25B6E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itchFamily="34" charset="0"/>
            </a:endParaRPr>
          </a:p>
        </p:txBody>
      </p:sp>
      <p:sp>
        <p:nvSpPr>
          <p:cNvPr id="10" name="矩形 44">
            <a:extLst>
              <a:ext uri="{FF2B5EF4-FFF2-40B4-BE49-F238E27FC236}">
                <a16:creationId xmlns:a16="http://schemas.microsoft.com/office/drawing/2014/main" id="{DA9DD2E8-C719-41A0-A461-EBB28FDFA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453" y="3492657"/>
            <a:ext cx="2324100" cy="163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>
                <a:solidFill>
                  <a:srgbClr val="D25B6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21</a:t>
            </a:r>
            <a:r>
              <a:rPr lang="zh-CN" altLang="en-US" sz="2000" dirty="0">
                <a:solidFill>
                  <a:srgbClr val="D25B6E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世纪，随着信息技术的飞速发展，人类社会进入了一个缔造智能机器人的新时代。</a:t>
            </a:r>
            <a:endParaRPr lang="zh-CN" altLang="en-US" sz="1400" dirty="0">
              <a:solidFill>
                <a:srgbClr val="D25B6E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itchFamily="34" charset="0"/>
            </a:endParaRPr>
          </a:p>
        </p:txBody>
      </p:sp>
      <p:sp>
        <p:nvSpPr>
          <p:cNvPr id="12" name="燕尾形 1">
            <a:extLst>
              <a:ext uri="{FF2B5EF4-FFF2-40B4-BE49-F238E27FC236}">
                <a16:creationId xmlns:a16="http://schemas.microsoft.com/office/drawing/2014/main" id="{4EA7EF9A-AAA5-4990-849C-33747284E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460" y="3187303"/>
            <a:ext cx="384572" cy="384572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  <a:alpha val="29803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3" name="燕尾形 23">
            <a:extLst>
              <a:ext uri="{FF2B5EF4-FFF2-40B4-BE49-F238E27FC236}">
                <a16:creationId xmlns:a16="http://schemas.microsoft.com/office/drawing/2014/main" id="{159B30B4-F1AC-4B2C-AD67-FD8F7F8289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64482" y="3187303"/>
            <a:ext cx="384572" cy="384572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  <a:alpha val="29803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71F3E01-88BA-4903-8EA3-EA8AB1AA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26" y="1670952"/>
            <a:ext cx="2538972" cy="1680266"/>
          </a:xfrm>
          <a:prstGeom prst="rect">
            <a:avLst/>
          </a:prstGeom>
        </p:spPr>
      </p:pic>
      <p:pic>
        <p:nvPicPr>
          <p:cNvPr id="1026" name="Picture 2" descr="http://img.mp.itc.cn/upload/20170306/8b2101c9e47147b398ca69ce871391b4_th.jpeg">
            <a:extLst>
              <a:ext uri="{FF2B5EF4-FFF2-40B4-BE49-F238E27FC236}">
                <a16:creationId xmlns:a16="http://schemas.microsoft.com/office/drawing/2014/main" id="{A5DA8AF2-52A9-467C-9F1B-F1604C0F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90" y="1664589"/>
            <a:ext cx="255722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945F085-4FCB-4637-ADF7-78F7E664EC1D}"/>
              </a:ext>
            </a:extLst>
          </p:cNvPr>
          <p:cNvGrpSpPr/>
          <p:nvPr/>
        </p:nvGrpSpPr>
        <p:grpSpPr>
          <a:xfrm>
            <a:off x="3690700" y="2209563"/>
            <a:ext cx="495926" cy="495926"/>
            <a:chOff x="2614375" y="1638063"/>
            <a:chExt cx="495926" cy="49592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922CA8B-330A-4CAE-B7B0-0EAE4D1686B3}"/>
                </a:ext>
              </a:extLst>
            </p:cNvPr>
            <p:cNvGrpSpPr/>
            <p:nvPr/>
          </p:nvGrpSpPr>
          <p:grpSpPr>
            <a:xfrm>
              <a:off x="2614375" y="1638063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同心圆 52">
                <a:extLst>
                  <a:ext uri="{FF2B5EF4-FFF2-40B4-BE49-F238E27FC236}">
                    <a16:creationId xmlns:a16="http://schemas.microsoft.com/office/drawing/2014/main" id="{211ABFA7-7C94-4E3A-9DAA-FBBF9265A95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6E02F7E-48A7-4BC7-8C02-CE64AE84D71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92C5F973-0E5D-4AA6-85E4-585F5D449272}"/>
                </a:ext>
              </a:extLst>
            </p:cNvPr>
            <p:cNvSpPr txBox="1"/>
            <p:nvPr/>
          </p:nvSpPr>
          <p:spPr>
            <a:xfrm>
              <a:off x="2655125" y="168597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ea typeface="微软雅黑" panose="020B0503020204020204" pitchFamily="34" charset="-122"/>
                </a:rPr>
                <a:t>01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F23D0B-1F95-47BD-8971-A90A24C77244}"/>
              </a:ext>
            </a:extLst>
          </p:cNvPr>
          <p:cNvGrpSpPr/>
          <p:nvPr/>
        </p:nvGrpSpPr>
        <p:grpSpPr>
          <a:xfrm>
            <a:off x="6380743" y="3013926"/>
            <a:ext cx="495926" cy="495926"/>
            <a:chOff x="5220935" y="2608954"/>
            <a:chExt cx="495926" cy="49592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3125953-630E-4211-B233-F21FF8C2ACBD}"/>
                </a:ext>
              </a:extLst>
            </p:cNvPr>
            <p:cNvGrpSpPr/>
            <p:nvPr/>
          </p:nvGrpSpPr>
          <p:grpSpPr>
            <a:xfrm>
              <a:off x="5220935" y="2608954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" name="同心圆 57">
                <a:extLst>
                  <a:ext uri="{FF2B5EF4-FFF2-40B4-BE49-F238E27FC236}">
                    <a16:creationId xmlns:a16="http://schemas.microsoft.com/office/drawing/2014/main" id="{B03C62CE-FC19-4854-9D03-D45CD18E3D4B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25B6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F355ED6-DD1C-4C37-8922-BE16E18A2CC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25B6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59">
              <a:extLst>
                <a:ext uri="{FF2B5EF4-FFF2-40B4-BE49-F238E27FC236}">
                  <a16:creationId xmlns:a16="http://schemas.microsoft.com/office/drawing/2014/main" id="{F3963533-59A2-4BCA-9ACE-46DF97478CB7}"/>
                </a:ext>
              </a:extLst>
            </p:cNvPr>
            <p:cNvSpPr txBox="1"/>
            <p:nvPr/>
          </p:nvSpPr>
          <p:spPr>
            <a:xfrm>
              <a:off x="5246722" y="265686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D25B6E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rgbClr val="D25B6E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EA741E46-FE49-4EA9-BE04-8D3712C3B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99" y="3428417"/>
            <a:ext cx="2510670" cy="169545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6C6494-6A17-4345-BAE6-7A004EEF804E}"/>
              </a:ext>
            </a:extLst>
          </p:cNvPr>
          <p:cNvGrpSpPr/>
          <p:nvPr/>
        </p:nvGrpSpPr>
        <p:grpSpPr>
          <a:xfrm>
            <a:off x="4484772" y="4202054"/>
            <a:ext cx="495926" cy="495926"/>
            <a:chOff x="3408447" y="3630554"/>
            <a:chExt cx="495926" cy="49592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25F889D-3921-420F-90CD-B7DE275CDA6C}"/>
                </a:ext>
              </a:extLst>
            </p:cNvPr>
            <p:cNvGrpSpPr/>
            <p:nvPr/>
          </p:nvGrpSpPr>
          <p:grpSpPr>
            <a:xfrm>
              <a:off x="3408447" y="3630554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61">
                <a:extLst>
                  <a:ext uri="{FF2B5EF4-FFF2-40B4-BE49-F238E27FC236}">
                    <a16:creationId xmlns:a16="http://schemas.microsoft.com/office/drawing/2014/main" id="{D81307AC-B2DD-46C3-8EC5-A4975DD517C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25B6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E596A48-E697-4AC0-AEA1-2846C3CBD77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25B6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TextBox 63">
              <a:extLst>
                <a:ext uri="{FF2B5EF4-FFF2-40B4-BE49-F238E27FC236}">
                  <a16:creationId xmlns:a16="http://schemas.microsoft.com/office/drawing/2014/main" id="{74B53D0B-FDD0-4B1E-9B21-9A469FB48898}"/>
                </a:ext>
              </a:extLst>
            </p:cNvPr>
            <p:cNvSpPr txBox="1"/>
            <p:nvPr/>
          </p:nvSpPr>
          <p:spPr>
            <a:xfrm>
              <a:off x="3434234" y="3678462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D25B6E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dirty="0">
                <a:solidFill>
                  <a:srgbClr val="D25B6E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31DB7D9E-B540-4A95-B27D-30AD485FE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92" y="3479026"/>
            <a:ext cx="1776583" cy="1541872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DE9ADC6-AE87-450F-AB8D-B48E87D245F0}"/>
              </a:ext>
            </a:extLst>
          </p:cNvPr>
          <p:cNvSpPr/>
          <p:nvPr/>
        </p:nvSpPr>
        <p:spPr>
          <a:xfrm>
            <a:off x="4712404" y="320511"/>
            <a:ext cx="2682203" cy="3952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/>
      <p:bldP spid="10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8BA8605-FCE3-4C78-8262-D912A2DFE453}"/>
              </a:ext>
            </a:extLst>
          </p:cNvPr>
          <p:cNvGrpSpPr/>
          <p:nvPr/>
        </p:nvGrpSpPr>
        <p:grpSpPr>
          <a:xfrm>
            <a:off x="1820558" y="3578676"/>
            <a:ext cx="5550564" cy="165543"/>
            <a:chOff x="814999" y="3019059"/>
            <a:chExt cx="7719401" cy="0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8BB60C3B-B4D8-4025-A159-F75D043CF855}"/>
                </a:ext>
              </a:extLst>
            </p:cNvPr>
            <p:cNvCxnSpPr/>
            <p:nvPr/>
          </p:nvCxnSpPr>
          <p:spPr>
            <a:xfrm>
              <a:off x="814999" y="3019059"/>
              <a:ext cx="3062193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E061180-22D0-474C-B649-B27FDE0AD2C0}"/>
                </a:ext>
              </a:extLst>
            </p:cNvPr>
            <p:cNvCxnSpPr/>
            <p:nvPr/>
          </p:nvCxnSpPr>
          <p:spPr>
            <a:xfrm>
              <a:off x="3784843" y="3019059"/>
              <a:ext cx="474955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34">
            <a:extLst>
              <a:ext uri="{FF2B5EF4-FFF2-40B4-BE49-F238E27FC236}">
                <a16:creationId xmlns:a16="http://schemas.microsoft.com/office/drawing/2014/main" id="{D065CF0F-A73D-4CF5-8738-9B800A9931DE}"/>
              </a:ext>
            </a:extLst>
          </p:cNvPr>
          <p:cNvSpPr/>
          <p:nvPr/>
        </p:nvSpPr>
        <p:spPr>
          <a:xfrm>
            <a:off x="1695302" y="3138379"/>
            <a:ext cx="574328" cy="738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FF9298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TextBox 60">
            <a:extLst>
              <a:ext uri="{FF2B5EF4-FFF2-40B4-BE49-F238E27FC236}">
                <a16:creationId xmlns:a16="http://schemas.microsoft.com/office/drawing/2014/main" id="{1E23703E-5A91-4067-AA15-4E512AABAD96}"/>
              </a:ext>
            </a:extLst>
          </p:cNvPr>
          <p:cNvSpPr txBox="1"/>
          <p:nvPr/>
        </p:nvSpPr>
        <p:spPr>
          <a:xfrm>
            <a:off x="1780403" y="34056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9F21EE-1937-4988-BAC0-32F5BAF7219B}"/>
              </a:ext>
            </a:extLst>
          </p:cNvPr>
          <p:cNvSpPr/>
          <p:nvPr/>
        </p:nvSpPr>
        <p:spPr>
          <a:xfrm>
            <a:off x="4693752" y="4115967"/>
            <a:ext cx="908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方正康体简体" panose="02010601030101010101" pitchFamily="2" charset="-122"/>
                <a:ea typeface="方正康体简体" panose="02010601030101010101" pitchFamily="2" charset="-122"/>
              </a:rPr>
              <a:t>隐私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74493D-289F-4954-8032-1E2BB55FAE38}"/>
              </a:ext>
            </a:extLst>
          </p:cNvPr>
          <p:cNvSpPr/>
          <p:nvPr/>
        </p:nvSpPr>
        <p:spPr>
          <a:xfrm>
            <a:off x="6736886" y="4115967"/>
            <a:ext cx="908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方正康体简体" panose="02010601030101010101" pitchFamily="2" charset="-122"/>
                <a:ea typeface="方正康体简体" panose="02010601030101010101" pitchFamily="2" charset="-122"/>
              </a:rPr>
              <a:t>安全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D78491-7ECC-428B-9930-DAE53AF025F8}"/>
              </a:ext>
            </a:extLst>
          </p:cNvPr>
          <p:cNvSpPr/>
          <p:nvPr/>
        </p:nvSpPr>
        <p:spPr>
          <a:xfrm>
            <a:off x="1239451" y="2371335"/>
            <a:ext cx="1356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方正康体简体" panose="02010601030101010101" pitchFamily="2" charset="-122"/>
                <a:ea typeface="方正康体简体" panose="02010601030101010101" pitchFamily="2" charset="-122"/>
              </a:rPr>
              <a:t>高效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AB3FAE-D381-40AA-BF5C-37430FE18A65}"/>
              </a:ext>
            </a:extLst>
          </p:cNvPr>
          <p:cNvSpPr/>
          <p:nvPr/>
        </p:nvSpPr>
        <p:spPr>
          <a:xfrm>
            <a:off x="5428094" y="2372269"/>
            <a:ext cx="1356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方正康体简体" panose="02010601030101010101" pitchFamily="2" charset="-122"/>
                <a:ea typeface="方正康体简体" panose="02010601030101010101" pitchFamily="2" charset="-122"/>
              </a:rPr>
              <a:t>有序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A67629-19A2-4609-B184-5FB2A2B41120}"/>
              </a:ext>
            </a:extLst>
          </p:cNvPr>
          <p:cNvSpPr/>
          <p:nvPr/>
        </p:nvSpPr>
        <p:spPr>
          <a:xfrm>
            <a:off x="3484032" y="2390892"/>
            <a:ext cx="1292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方正康体简体" panose="02010601030101010101" pitchFamily="2" charset="-122"/>
                <a:ea typeface="方正康体简体" panose="02010601030101010101" pitchFamily="2" charset="-122"/>
              </a:rPr>
              <a:t>环保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4D1CA3-863B-46CB-BE6F-991200371D25}"/>
              </a:ext>
            </a:extLst>
          </p:cNvPr>
          <p:cNvSpPr/>
          <p:nvPr/>
        </p:nvSpPr>
        <p:spPr>
          <a:xfrm>
            <a:off x="2595892" y="4117110"/>
            <a:ext cx="908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方正康体简体" panose="02010601030101010101" pitchFamily="2" charset="-122"/>
                <a:ea typeface="方正康体简体" panose="02010601030101010101" pitchFamily="2" charset="-122"/>
              </a:rPr>
              <a:t>伦理</a:t>
            </a:r>
          </a:p>
        </p:txBody>
      </p:sp>
      <p:sp>
        <p:nvSpPr>
          <p:cNvPr id="13" name="椭圆 34">
            <a:extLst>
              <a:ext uri="{FF2B5EF4-FFF2-40B4-BE49-F238E27FC236}">
                <a16:creationId xmlns:a16="http://schemas.microsoft.com/office/drawing/2014/main" id="{0B6929A3-6B07-42D1-9922-AC2D92147BC5}"/>
              </a:ext>
            </a:extLst>
          </p:cNvPr>
          <p:cNvSpPr/>
          <p:nvPr/>
        </p:nvSpPr>
        <p:spPr>
          <a:xfrm>
            <a:off x="3733003" y="3120161"/>
            <a:ext cx="574328" cy="738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9EDAE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椭圆 34">
            <a:extLst>
              <a:ext uri="{FF2B5EF4-FFF2-40B4-BE49-F238E27FC236}">
                <a16:creationId xmlns:a16="http://schemas.microsoft.com/office/drawing/2014/main" id="{6DC8C4AD-535C-4980-A194-11D123C1F7EB}"/>
              </a:ext>
            </a:extLst>
          </p:cNvPr>
          <p:cNvSpPr/>
          <p:nvPr/>
        </p:nvSpPr>
        <p:spPr>
          <a:xfrm>
            <a:off x="5833339" y="3178069"/>
            <a:ext cx="574328" cy="738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79B4DB6-FAB5-48E9-87C8-7D7F28412EF4}"/>
              </a:ext>
            </a:extLst>
          </p:cNvPr>
          <p:cNvGrpSpPr/>
          <p:nvPr/>
        </p:nvGrpSpPr>
        <p:grpSpPr>
          <a:xfrm rot="10800000">
            <a:off x="4807984" y="3296623"/>
            <a:ext cx="633946" cy="82364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等腰三角形 43">
              <a:extLst>
                <a:ext uri="{FF2B5EF4-FFF2-40B4-BE49-F238E27FC236}">
                  <a16:creationId xmlns:a16="http://schemas.microsoft.com/office/drawing/2014/main" id="{6E00C44F-7BDC-4488-9E40-E49AAAD03C57}"/>
                </a:ext>
              </a:extLst>
            </p:cNvPr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42">
              <a:extLst>
                <a:ext uri="{FF2B5EF4-FFF2-40B4-BE49-F238E27FC236}">
                  <a16:creationId xmlns:a16="http://schemas.microsoft.com/office/drawing/2014/main" id="{259E021A-6FCC-4A2E-A3DA-277AD17DC986}"/>
                </a:ext>
              </a:extLst>
            </p:cNvPr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C1F9F00-753A-43C9-8E54-14F5036B088C}"/>
              </a:ext>
            </a:extLst>
          </p:cNvPr>
          <p:cNvGrpSpPr/>
          <p:nvPr/>
        </p:nvGrpSpPr>
        <p:grpSpPr>
          <a:xfrm rot="10800000">
            <a:off x="6848206" y="3319646"/>
            <a:ext cx="633946" cy="82364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等腰三角形 43">
              <a:extLst>
                <a:ext uri="{FF2B5EF4-FFF2-40B4-BE49-F238E27FC236}">
                  <a16:creationId xmlns:a16="http://schemas.microsoft.com/office/drawing/2014/main" id="{D61BD62F-D4B5-454B-92F5-FFC3275B7680}"/>
                </a:ext>
              </a:extLst>
            </p:cNvPr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42">
              <a:extLst>
                <a:ext uri="{FF2B5EF4-FFF2-40B4-BE49-F238E27FC236}">
                  <a16:creationId xmlns:a16="http://schemas.microsoft.com/office/drawing/2014/main" id="{BD9C50C9-8F8D-4CFF-A101-89086323ECDD}"/>
                </a:ext>
              </a:extLst>
            </p:cNvPr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75">
            <a:extLst>
              <a:ext uri="{FF2B5EF4-FFF2-40B4-BE49-F238E27FC236}">
                <a16:creationId xmlns:a16="http://schemas.microsoft.com/office/drawing/2014/main" id="{5972865A-87D3-48EC-B19F-67EEAD0DF486}"/>
              </a:ext>
            </a:extLst>
          </p:cNvPr>
          <p:cNvSpPr txBox="1"/>
          <p:nvPr/>
        </p:nvSpPr>
        <p:spPr>
          <a:xfrm>
            <a:off x="3820155" y="33902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利</a:t>
            </a:r>
          </a:p>
        </p:txBody>
      </p:sp>
      <p:sp>
        <p:nvSpPr>
          <p:cNvPr id="22" name="TextBox 76">
            <a:extLst>
              <a:ext uri="{FF2B5EF4-FFF2-40B4-BE49-F238E27FC236}">
                <a16:creationId xmlns:a16="http://schemas.microsoft.com/office/drawing/2014/main" id="{5B4689B6-0BD0-47AF-BE44-E2A90AA5CB9F}"/>
              </a:ext>
            </a:extLst>
          </p:cNvPr>
          <p:cNvSpPr txBox="1"/>
          <p:nvPr/>
        </p:nvSpPr>
        <p:spPr>
          <a:xfrm>
            <a:off x="4917207" y="34537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弊</a:t>
            </a:r>
          </a:p>
        </p:txBody>
      </p:sp>
      <p:sp>
        <p:nvSpPr>
          <p:cNvPr id="23" name="TextBox 77">
            <a:extLst>
              <a:ext uri="{FF2B5EF4-FFF2-40B4-BE49-F238E27FC236}">
                <a16:creationId xmlns:a16="http://schemas.microsoft.com/office/drawing/2014/main" id="{274F9A57-7B12-4BD6-A42C-A4D990095C1C}"/>
              </a:ext>
            </a:extLst>
          </p:cNvPr>
          <p:cNvSpPr txBox="1"/>
          <p:nvPr/>
        </p:nvSpPr>
        <p:spPr>
          <a:xfrm>
            <a:off x="5937319" y="34257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利</a:t>
            </a:r>
          </a:p>
        </p:txBody>
      </p:sp>
      <p:sp>
        <p:nvSpPr>
          <p:cNvPr id="24" name="TextBox 78">
            <a:extLst>
              <a:ext uri="{FF2B5EF4-FFF2-40B4-BE49-F238E27FC236}">
                <a16:creationId xmlns:a16="http://schemas.microsoft.com/office/drawing/2014/main" id="{90DA74CA-310F-4910-A84B-A7BA778CA1BB}"/>
              </a:ext>
            </a:extLst>
          </p:cNvPr>
          <p:cNvSpPr txBox="1"/>
          <p:nvPr/>
        </p:nvSpPr>
        <p:spPr>
          <a:xfrm>
            <a:off x="6955624" y="34682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弊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34023AB-9EAB-4469-91CA-338FADB9AA7B}"/>
              </a:ext>
            </a:extLst>
          </p:cNvPr>
          <p:cNvGrpSpPr/>
          <p:nvPr/>
        </p:nvGrpSpPr>
        <p:grpSpPr>
          <a:xfrm rot="10800000">
            <a:off x="2717708" y="3250700"/>
            <a:ext cx="633946" cy="82364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等腰三角形 43">
              <a:extLst>
                <a:ext uri="{FF2B5EF4-FFF2-40B4-BE49-F238E27FC236}">
                  <a16:creationId xmlns:a16="http://schemas.microsoft.com/office/drawing/2014/main" id="{AC989DBF-B610-4074-9563-A14605017609}"/>
                </a:ext>
              </a:extLst>
            </p:cNvPr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等腰三角形 42">
              <a:extLst>
                <a:ext uri="{FF2B5EF4-FFF2-40B4-BE49-F238E27FC236}">
                  <a16:creationId xmlns:a16="http://schemas.microsoft.com/office/drawing/2014/main" id="{A1E1C1CD-1105-444B-8D8A-49C52E5F98E6}"/>
                </a:ext>
              </a:extLst>
            </p:cNvPr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EBD0BE9D-27C1-4114-9466-BCEBCF8BA737}"/>
              </a:ext>
            </a:extLst>
          </p:cNvPr>
          <p:cNvSpPr txBox="1"/>
          <p:nvPr/>
        </p:nvSpPr>
        <p:spPr>
          <a:xfrm>
            <a:off x="2822116" y="3374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弊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9B0E805-9D68-4387-A829-BACAC919DDF4}"/>
              </a:ext>
            </a:extLst>
          </p:cNvPr>
          <p:cNvSpPr/>
          <p:nvPr/>
        </p:nvSpPr>
        <p:spPr>
          <a:xfrm>
            <a:off x="4712404" y="320511"/>
            <a:ext cx="2682203" cy="3952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A609E5D-DFD9-495A-939E-78584B1C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71" y="1837840"/>
            <a:ext cx="3861624" cy="28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7" grpId="0"/>
          <p:bldP spid="8" grpId="0"/>
          <p:bldP spid="9" grpId="0"/>
          <p:bldP spid="10" grpId="0"/>
          <p:bldP spid="11" grpId="0"/>
          <p:bldP spid="12" grpId="0"/>
          <p:bldP spid="13" grpId="0" animBg="1"/>
          <p:bldP spid="14" grpId="0" animBg="1"/>
          <p:bldP spid="21" grpId="0"/>
          <p:bldP spid="22" grpId="0"/>
          <p:bldP spid="23" grpId="0"/>
          <p:bldP spid="24" grpId="0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6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/>
          <p:bldP spid="7" grpId="0"/>
          <p:bldP spid="8" grpId="0"/>
          <p:bldP spid="9" grpId="0"/>
          <p:bldP spid="10" grpId="0"/>
          <p:bldP spid="11" grpId="0"/>
          <p:bldP spid="12" grpId="0"/>
          <p:bldP spid="13" grpId="0" animBg="1"/>
          <p:bldP spid="14" grpId="0" animBg="1"/>
          <p:bldP spid="21" grpId="0"/>
          <p:bldP spid="22" grpId="0"/>
          <p:bldP spid="23" grpId="0"/>
          <p:bldP spid="24" grpId="0"/>
          <p:bldP spid="2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72EA72F-9857-4494-966A-4C872BAC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66" y="3355701"/>
            <a:ext cx="3408247" cy="3494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9EBC8A-6859-4696-BF74-ECF8AC69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73" y="4714739"/>
            <a:ext cx="2653564" cy="2143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23FE08-3703-477B-A9FC-A0B8167B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43" y="-709451"/>
            <a:ext cx="3399799" cy="27406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E5EDD-75DA-4E30-820A-6777DBBF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37" y="-898513"/>
            <a:ext cx="4044228" cy="414827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20D66-A949-4B39-A4DB-16BD9D0E7922}"/>
              </a:ext>
            </a:extLst>
          </p:cNvPr>
          <p:cNvGrpSpPr/>
          <p:nvPr/>
        </p:nvGrpSpPr>
        <p:grpSpPr>
          <a:xfrm>
            <a:off x="4101275" y="1522858"/>
            <a:ext cx="3698561" cy="3700173"/>
            <a:chOff x="3617392" y="513777"/>
            <a:chExt cx="1734715" cy="17354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8A904-F2FC-41E2-8ADF-760F82E4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7392" y="513777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F430040-B90F-423D-9FC0-961F61EE7581}"/>
                </a:ext>
              </a:extLst>
            </p:cNvPr>
            <p:cNvSpPr txBox="1"/>
            <p:nvPr/>
          </p:nvSpPr>
          <p:spPr>
            <a:xfrm>
              <a:off x="3760205" y="1278048"/>
              <a:ext cx="1480324" cy="216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人工智能的积极影响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F60E8DA-DA2C-446A-AC2D-C16BC09AA00B}"/>
                </a:ext>
              </a:extLst>
            </p:cNvPr>
            <p:cNvSpPr txBox="1"/>
            <p:nvPr/>
          </p:nvSpPr>
          <p:spPr>
            <a:xfrm>
              <a:off x="4094132" y="612743"/>
              <a:ext cx="795928" cy="274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chemeClr val="bg1">
                      <a:lumMod val="65000"/>
                    </a:schemeClr>
                  </a:solidFill>
                </a:rPr>
                <a:t>02</a:t>
              </a:r>
              <a:endParaRPr lang="zh-CN" altLang="en-US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A3D07CB-5280-42C3-A97B-24B4066F1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867" y="4182229"/>
            <a:ext cx="879750" cy="880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A3A329-8D45-43AF-AACC-607A71F07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20028">
            <a:off x="5861811" y="5241026"/>
            <a:ext cx="884623" cy="7452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4651B-BF1A-4711-B3E0-E9496A03A4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106" y="649219"/>
            <a:ext cx="913658" cy="7515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D0F49A-B250-4D64-8D64-A2622215D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845" y="2129280"/>
            <a:ext cx="1013625" cy="10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8DBB21-5018-4811-9F1A-289E2028334B}"/>
              </a:ext>
            </a:extLst>
          </p:cNvPr>
          <p:cNvGrpSpPr/>
          <p:nvPr/>
        </p:nvGrpSpPr>
        <p:grpSpPr>
          <a:xfrm>
            <a:off x="2646597" y="1231244"/>
            <a:ext cx="5135464" cy="2096691"/>
            <a:chOff x="1264428" y="1152525"/>
            <a:chExt cx="6847285" cy="2795588"/>
          </a:xfrm>
        </p:grpSpPr>
        <p:sp>
          <p:nvSpPr>
            <p:cNvPr id="3" name="圆角矩形 7">
              <a:extLst>
                <a:ext uri="{FF2B5EF4-FFF2-40B4-BE49-F238E27FC236}">
                  <a16:creationId xmlns:a16="http://schemas.microsoft.com/office/drawing/2014/main" id="{33FC3508-4FA8-4C11-A220-91F35873F175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4" name="圆角矩形 8">
              <a:extLst>
                <a:ext uri="{FF2B5EF4-FFF2-40B4-BE49-F238E27FC236}">
                  <a16:creationId xmlns:a16="http://schemas.microsoft.com/office/drawing/2014/main" id="{36BA1D4D-17B3-4870-B190-0DBAF91375F2}"/>
                </a:ext>
              </a:extLst>
            </p:cNvPr>
            <p:cNvSpPr/>
            <p:nvPr/>
          </p:nvSpPr>
          <p:spPr bwMode="auto">
            <a:xfrm>
              <a:off x="1473978" y="1362076"/>
              <a:ext cx="6428185" cy="2306241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/>
            </a:p>
          </p:txBody>
        </p:sp>
      </p:grpSp>
      <p:sp>
        <p:nvSpPr>
          <p:cNvPr id="5" name="矩形 1">
            <a:extLst>
              <a:ext uri="{FF2B5EF4-FFF2-40B4-BE49-F238E27FC236}">
                <a16:creationId xmlns:a16="http://schemas.microsoft.com/office/drawing/2014/main" id="{CA2690CB-0D19-4D08-A3F8-4664CEF45472}"/>
              </a:ext>
            </a:extLst>
          </p:cNvPr>
          <p:cNvSpPr/>
          <p:nvPr/>
        </p:nvSpPr>
        <p:spPr>
          <a:xfrm>
            <a:off x="2647183" y="1069181"/>
            <a:ext cx="1174112" cy="157163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anose="020B0503020204020204" pitchFamily="34" charset="-122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5B0A396D-6E4F-4E94-838F-D3B2D7C6737F}"/>
              </a:ext>
            </a:extLst>
          </p:cNvPr>
          <p:cNvSpPr/>
          <p:nvPr/>
        </p:nvSpPr>
        <p:spPr>
          <a:xfrm>
            <a:off x="2589742" y="1076325"/>
            <a:ext cx="1028069" cy="771525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4188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DA955D-534E-46C9-BEED-F18C261F718E}"/>
              </a:ext>
            </a:extLst>
          </p:cNvPr>
          <p:cNvSpPr txBox="1"/>
          <p:nvPr/>
        </p:nvSpPr>
        <p:spPr>
          <a:xfrm>
            <a:off x="2646598" y="1233488"/>
            <a:ext cx="89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8AD1C0-5D6E-482D-90E8-AD781D7129A3}"/>
              </a:ext>
            </a:extLst>
          </p:cNvPr>
          <p:cNvGrpSpPr/>
          <p:nvPr/>
        </p:nvGrpSpPr>
        <p:grpSpPr>
          <a:xfrm>
            <a:off x="4980222" y="3793469"/>
            <a:ext cx="5135464" cy="2096691"/>
            <a:chOff x="1264428" y="1152525"/>
            <a:chExt cx="6847285" cy="2795588"/>
          </a:xfrm>
        </p:grpSpPr>
        <p:sp>
          <p:nvSpPr>
            <p:cNvPr id="15" name="圆角矩形 7">
              <a:extLst>
                <a:ext uri="{FF2B5EF4-FFF2-40B4-BE49-F238E27FC236}">
                  <a16:creationId xmlns:a16="http://schemas.microsoft.com/office/drawing/2014/main" id="{1A5E7E07-BEF1-451B-B46B-CD4E154C6EF6}"/>
                </a:ext>
              </a:extLst>
            </p:cNvPr>
            <p:cNvSpPr/>
            <p:nvPr/>
          </p:nvSpPr>
          <p:spPr bwMode="auto">
            <a:xfrm>
              <a:off x="1264428" y="1152525"/>
              <a:ext cx="6847285" cy="2795588"/>
            </a:xfrm>
            <a:prstGeom prst="roundRect">
              <a:avLst>
                <a:gd name="adj" fmla="val 996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/>
            </a:p>
          </p:txBody>
        </p:sp>
        <p:sp>
          <p:nvSpPr>
            <p:cNvPr id="16" name="圆角矩形 8">
              <a:extLst>
                <a:ext uri="{FF2B5EF4-FFF2-40B4-BE49-F238E27FC236}">
                  <a16:creationId xmlns:a16="http://schemas.microsoft.com/office/drawing/2014/main" id="{5A6DF6AE-F82D-4ED5-A758-1EC7B3104FF5}"/>
                </a:ext>
              </a:extLst>
            </p:cNvPr>
            <p:cNvSpPr/>
            <p:nvPr/>
          </p:nvSpPr>
          <p:spPr bwMode="auto">
            <a:xfrm>
              <a:off x="1473978" y="1362076"/>
              <a:ext cx="6428185" cy="2306241"/>
            </a:xfrm>
            <a:prstGeom prst="roundRect">
              <a:avLst>
                <a:gd name="adj" fmla="val 11474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anchor="ctr"/>
            <a:lstStyle/>
            <a:p>
              <a:pPr algn="ctr">
                <a:defRPr/>
              </a:pPr>
              <a:endParaRPr lang="en-US" sz="1013"/>
            </a:p>
          </p:txBody>
        </p:sp>
      </p:grpSp>
      <p:sp>
        <p:nvSpPr>
          <p:cNvPr id="17" name="矩形 1">
            <a:extLst>
              <a:ext uri="{FF2B5EF4-FFF2-40B4-BE49-F238E27FC236}">
                <a16:creationId xmlns:a16="http://schemas.microsoft.com/office/drawing/2014/main" id="{EFD382A9-1850-468B-9947-3B8952AFB580}"/>
              </a:ext>
            </a:extLst>
          </p:cNvPr>
          <p:cNvSpPr/>
          <p:nvPr/>
        </p:nvSpPr>
        <p:spPr>
          <a:xfrm>
            <a:off x="4980808" y="3631406"/>
            <a:ext cx="1174112" cy="157163"/>
          </a:xfrm>
          <a:custGeom>
            <a:avLst/>
            <a:gdLst>
              <a:gd name="connsiteX0" fmla="*/ 0 w 1565482"/>
              <a:gd name="connsiteY0" fmla="*/ 0 h 247650"/>
              <a:gd name="connsiteX1" fmla="*/ 15654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  <a:gd name="connsiteX0" fmla="*/ 0 w 1565482"/>
              <a:gd name="connsiteY0" fmla="*/ 0 h 247650"/>
              <a:gd name="connsiteX1" fmla="*/ 1298782 w 1565482"/>
              <a:gd name="connsiteY1" fmla="*/ 0 h 247650"/>
              <a:gd name="connsiteX2" fmla="*/ 1565482 w 1565482"/>
              <a:gd name="connsiteY2" fmla="*/ 247650 h 247650"/>
              <a:gd name="connsiteX3" fmla="*/ 0 w 1565482"/>
              <a:gd name="connsiteY3" fmla="*/ 247650 h 247650"/>
              <a:gd name="connsiteX4" fmla="*/ 0 w 1565482"/>
              <a:gd name="connsiteY4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482" h="247650">
                <a:moveTo>
                  <a:pt x="0" y="0"/>
                </a:moveTo>
                <a:lnTo>
                  <a:pt x="1298782" y="0"/>
                </a:lnTo>
                <a:lnTo>
                  <a:pt x="1565482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D25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anose="020B0503020204020204" pitchFamily="34" charset="-122"/>
            </a:endParaRP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5D015D8D-03EE-41A2-B0D1-29C44B57D653}"/>
              </a:ext>
            </a:extLst>
          </p:cNvPr>
          <p:cNvSpPr/>
          <p:nvPr/>
        </p:nvSpPr>
        <p:spPr>
          <a:xfrm>
            <a:off x="4923367" y="3638550"/>
            <a:ext cx="1028069" cy="771525"/>
          </a:xfrm>
          <a:custGeom>
            <a:avLst/>
            <a:gdLst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323133 w 1323133"/>
              <a:gd name="connsiteY2" fmla="*/ 1198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0 w 1323133"/>
              <a:gd name="connsiteY0" fmla="*/ 0 h 1198669"/>
              <a:gd name="connsiteX1" fmla="*/ 1323133 w 1323133"/>
              <a:gd name="connsiteY1" fmla="*/ 0 h 1198669"/>
              <a:gd name="connsiteX2" fmla="*/ 1085008 w 1323133"/>
              <a:gd name="connsiteY2" fmla="*/ 817669 h 1198669"/>
              <a:gd name="connsiteX3" fmla="*/ 0 w 1323133"/>
              <a:gd name="connsiteY3" fmla="*/ 1198669 h 1198669"/>
              <a:gd name="connsiteX4" fmla="*/ 0 w 1323133"/>
              <a:gd name="connsiteY4" fmla="*/ 0 h 1198669"/>
              <a:gd name="connsiteX0" fmla="*/ 47625 w 1370758"/>
              <a:gd name="connsiteY0" fmla="*/ 0 h 827194"/>
              <a:gd name="connsiteX1" fmla="*/ 1370758 w 1370758"/>
              <a:gd name="connsiteY1" fmla="*/ 0 h 827194"/>
              <a:gd name="connsiteX2" fmla="*/ 1132633 w 1370758"/>
              <a:gd name="connsiteY2" fmla="*/ 817669 h 827194"/>
              <a:gd name="connsiteX3" fmla="*/ 0 w 1370758"/>
              <a:gd name="connsiteY3" fmla="*/ 827194 h 827194"/>
              <a:gd name="connsiteX4" fmla="*/ 47625 w 1370758"/>
              <a:gd name="connsiteY4" fmla="*/ 0 h 827194"/>
              <a:gd name="connsiteX0" fmla="*/ 47625 w 1370758"/>
              <a:gd name="connsiteY0" fmla="*/ 0 h 836719"/>
              <a:gd name="connsiteX1" fmla="*/ 1370758 w 1370758"/>
              <a:gd name="connsiteY1" fmla="*/ 0 h 836719"/>
              <a:gd name="connsiteX2" fmla="*/ 875458 w 1370758"/>
              <a:gd name="connsiteY2" fmla="*/ 836719 h 836719"/>
              <a:gd name="connsiteX3" fmla="*/ 0 w 1370758"/>
              <a:gd name="connsiteY3" fmla="*/ 827194 h 836719"/>
              <a:gd name="connsiteX4" fmla="*/ 47625 w 1370758"/>
              <a:gd name="connsiteY4" fmla="*/ 0 h 836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758" h="836719">
                <a:moveTo>
                  <a:pt x="47625" y="0"/>
                </a:moveTo>
                <a:lnTo>
                  <a:pt x="1370758" y="0"/>
                </a:lnTo>
                <a:lnTo>
                  <a:pt x="875458" y="836719"/>
                </a:lnTo>
                <a:lnTo>
                  <a:pt x="0" y="827194"/>
                </a:lnTo>
                <a:lnTo>
                  <a:pt x="47625" y="0"/>
                </a:lnTo>
                <a:close/>
              </a:path>
            </a:pathLst>
          </a:custGeom>
          <a:solidFill>
            <a:srgbClr val="FF92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A54FAE-718E-4314-B938-6CEB9F734BE3}"/>
              </a:ext>
            </a:extLst>
          </p:cNvPr>
          <p:cNvSpPr txBox="1"/>
          <p:nvPr/>
        </p:nvSpPr>
        <p:spPr>
          <a:xfrm>
            <a:off x="4980223" y="37658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D39AA-ACBE-48CC-9E2B-E01FA99358D2}"/>
              </a:ext>
            </a:extLst>
          </p:cNvPr>
          <p:cNvSpPr/>
          <p:nvPr/>
        </p:nvSpPr>
        <p:spPr>
          <a:xfrm>
            <a:off x="3441935" y="1563651"/>
            <a:ext cx="3952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人工智能技术给人类社会带来的影响是全方位的。人工智能机器可以替代人类做一些危险、繁重的工作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人工智能机器可以持续工作，大大地提升工作效率，节约大量的社会成本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4D5DB1B-3FC8-4F17-9DA5-02A23101F551}"/>
              </a:ext>
            </a:extLst>
          </p:cNvPr>
          <p:cNvSpPr/>
          <p:nvPr/>
        </p:nvSpPr>
        <p:spPr>
          <a:xfrm>
            <a:off x="5567864" y="4130548"/>
            <a:ext cx="434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人工智能机器可以代替人类做家务，帮助人类学习，实时监护人类的健康，并能为人做精准诊断和治疗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人工智能技术还可以拓展人类的感知，帮助人类探索新的未知领域，让人们的生活越来越美好。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DB6C494-E38C-4D76-9A4D-1B649BDA9462}"/>
              </a:ext>
            </a:extLst>
          </p:cNvPr>
          <p:cNvSpPr/>
          <p:nvPr/>
        </p:nvSpPr>
        <p:spPr>
          <a:xfrm>
            <a:off x="4712404" y="320511"/>
            <a:ext cx="2682203" cy="39520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6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1">
            <a:extLst>
              <a:ext uri="{FF2B5EF4-FFF2-40B4-BE49-F238E27FC236}">
                <a16:creationId xmlns:a16="http://schemas.microsoft.com/office/drawing/2014/main" id="{F46DC6A0-4D00-4863-8FEC-070BBE744485}"/>
              </a:ext>
            </a:extLst>
          </p:cNvPr>
          <p:cNvSpPr/>
          <p:nvPr/>
        </p:nvSpPr>
        <p:spPr>
          <a:xfrm>
            <a:off x="1287065" y="3762375"/>
            <a:ext cx="9152335" cy="470857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38">
            <a:extLst>
              <a:ext uri="{FF2B5EF4-FFF2-40B4-BE49-F238E27FC236}">
                <a16:creationId xmlns:a16="http://schemas.microsoft.com/office/drawing/2014/main" id="{6C4D4E53-39AD-4AAA-85FC-82BAA656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930" y="3844529"/>
            <a:ext cx="1446536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信息飞速传播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4" name="矩形 47">
            <a:extLst>
              <a:ext uri="{FF2B5EF4-FFF2-40B4-BE49-F238E27FC236}">
                <a16:creationId xmlns:a16="http://schemas.microsoft.com/office/drawing/2014/main" id="{E801E615-270F-4A1F-95D3-27A744E6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164" y="4296262"/>
            <a:ext cx="1970165" cy="163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sym typeface="方正兰亭黑_GBK" pitchFamily="2" charset="-122"/>
              </a:rPr>
              <a:t>人工智能时代，“人在家中坐，好事坏事天下皆知”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15" name="矩形 51">
            <a:extLst>
              <a:ext uri="{FF2B5EF4-FFF2-40B4-BE49-F238E27FC236}">
                <a16:creationId xmlns:a16="http://schemas.microsoft.com/office/drawing/2014/main" id="{6059AB29-0C95-461E-A607-BD3EDB90B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028" y="3844529"/>
            <a:ext cx="231856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生活只需‘发号施令“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6" name="矩形 47">
            <a:extLst>
              <a:ext uri="{FF2B5EF4-FFF2-40B4-BE49-F238E27FC236}">
                <a16:creationId xmlns:a16="http://schemas.microsoft.com/office/drawing/2014/main" id="{9FFBC257-E4F3-4EFB-9654-055679CB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482" y="4323160"/>
            <a:ext cx="1970165" cy="144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sym typeface="方正兰亭黑_GBK" pitchFamily="2" charset="-122"/>
              </a:rPr>
              <a:t>语音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sym typeface="方正兰亭黑_GBK" pitchFamily="2" charset="-122"/>
              </a:rPr>
              <a:t>AI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sym typeface="方正兰亭黑_GBK" pitchFamily="2" charset="-122"/>
              </a:rPr>
              <a:t>早已经渗透到了我们的生活当中，定闹钟，拨电话，只需一句话，给司机等特殊职业人士带来了极大便利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53">
            <a:extLst>
              <a:ext uri="{FF2B5EF4-FFF2-40B4-BE49-F238E27FC236}">
                <a16:creationId xmlns:a16="http://schemas.microsoft.com/office/drawing/2014/main" id="{A5EE3074-7B14-42F1-B684-012146EE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543" y="3832376"/>
            <a:ext cx="1010519" cy="33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远程会议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8" name="矩形 47">
            <a:extLst>
              <a:ext uri="{FF2B5EF4-FFF2-40B4-BE49-F238E27FC236}">
                <a16:creationId xmlns:a16="http://schemas.microsoft.com/office/drawing/2014/main" id="{1D7FB4BB-44BE-4948-9DEA-EE2B4A83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288" y="4463198"/>
            <a:ext cx="1970165" cy="132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方正北魏楷书简体" panose="03000509000000000000" pitchFamily="65" charset="-122"/>
                <a:ea typeface="方正北魏楷书简体" panose="03000509000000000000" pitchFamily="65" charset="-122"/>
                <a:sym typeface="方正兰亭黑_GBK" pitchFamily="2" charset="-122"/>
              </a:rPr>
              <a:t>人工智能时代，通过直播等形式进行网络授课，远程会议是再平常不过的事情啦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方正北魏楷书简体" panose="03000509000000000000" pitchFamily="65" charset="-122"/>
              <a:ea typeface="方正北魏楷书简体" panose="03000509000000000000" pitchFamily="65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096566-011B-40B4-973E-DADC51965690}"/>
              </a:ext>
            </a:extLst>
          </p:cNvPr>
          <p:cNvSpPr/>
          <p:nvPr/>
        </p:nvSpPr>
        <p:spPr>
          <a:xfrm>
            <a:off x="4712404" y="320511"/>
            <a:ext cx="2682203" cy="395206"/>
          </a:xfrm>
          <a:prstGeom prst="roundRect">
            <a:avLst/>
          </a:prstGeom>
          <a:solidFill>
            <a:srgbClr val="D6D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C47A7AB-70FE-4826-897C-D7FA76DD67EC}"/>
              </a:ext>
            </a:extLst>
          </p:cNvPr>
          <p:cNvGrpSpPr/>
          <p:nvPr/>
        </p:nvGrpSpPr>
        <p:grpSpPr>
          <a:xfrm>
            <a:off x="1950244" y="2085975"/>
            <a:ext cx="2652713" cy="1600200"/>
            <a:chOff x="1950244" y="2085975"/>
            <a:chExt cx="2652713" cy="1600200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237643AD-D19F-45E1-8E15-B811CC359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244" y="2085975"/>
              <a:ext cx="265271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" name="Picture 2" descr="https://timgsa.baidu.com/timg?image&amp;quality=80&amp;size=b9999_10000&amp;sec=1580990933061&amp;di=bed25cdb2461934785c649a8bcba7d66&amp;imgtype=0&amp;src=http%3A%2F%2Fimg.25pp.com%2Fuploadfile%2Fsoft%2Fimages%2F2015%2F0522%2F20150522124747614.jpg">
              <a:extLst>
                <a:ext uri="{FF2B5EF4-FFF2-40B4-BE49-F238E27FC236}">
                  <a16:creationId xmlns:a16="http://schemas.microsoft.com/office/drawing/2014/main" id="{A96BBC51-39B3-4B9A-AAD1-05A7F058E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057" y="2249813"/>
              <a:ext cx="1838170" cy="120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10303CE-D47E-4624-B38F-CD86F143EBB8}"/>
              </a:ext>
            </a:extLst>
          </p:cNvPr>
          <p:cNvGrpSpPr/>
          <p:nvPr/>
        </p:nvGrpSpPr>
        <p:grpSpPr>
          <a:xfrm>
            <a:off x="4769643" y="2085975"/>
            <a:ext cx="2652713" cy="1600200"/>
            <a:chOff x="4541044" y="2085975"/>
            <a:chExt cx="2652713" cy="160020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E7A48E6-9324-49F5-B8C8-DAECA7E35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044" y="2085975"/>
              <a:ext cx="265271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 descr="https://timgsa.baidu.com/timg?image&amp;quality=80&amp;size=b9999_10000&amp;sec=1580991876275&amp;di=83af82be8cd9e0ccc184dc7e4d1d0f2a&amp;imgtype=0&amp;src=http%3A%2F%2Fimages.ofweek.com%2FUpload%2FNews%2F2018-04%2F02%2Fzhouxiyao%2F1522660346487094414.jpg">
              <a:extLst>
                <a:ext uri="{FF2B5EF4-FFF2-40B4-BE49-F238E27FC236}">
                  <a16:creationId xmlns:a16="http://schemas.microsoft.com/office/drawing/2014/main" id="{24DB3D4E-F25A-4BFB-8279-61AAA5C14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351" y="2241699"/>
              <a:ext cx="1838170" cy="120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9887AF9-2D37-43C8-B1E8-12B4704C7828}"/>
              </a:ext>
            </a:extLst>
          </p:cNvPr>
          <p:cNvGrpSpPr/>
          <p:nvPr/>
        </p:nvGrpSpPr>
        <p:grpSpPr>
          <a:xfrm>
            <a:off x="7589042" y="2050227"/>
            <a:ext cx="2651522" cy="1600200"/>
            <a:chOff x="7457530" y="2057895"/>
            <a:chExt cx="2651522" cy="1600200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0C874F0-3300-4649-B7FA-12A0ABA46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530" y="2057895"/>
              <a:ext cx="2651522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https://pics2.baidu.com/feed/11385343fbf2b21195aa1a52da64c13c0dd78e0a.jpeg?token=62d170cb43b94538be75f9c93ac4c014&amp;s=71105D91C64246EA142DD8CE030070B1">
              <a:extLst>
                <a:ext uri="{FF2B5EF4-FFF2-40B4-BE49-F238E27FC236}">
                  <a16:creationId xmlns:a16="http://schemas.microsoft.com/office/drawing/2014/main" id="{C8E97ABC-0893-47EB-ABCD-7B80B87B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6159" y="2216694"/>
              <a:ext cx="1834264" cy="121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10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bldLvl="0" autoUpdateAnimBg="0"/>
      <p:bldP spid="14" grpId="0" bldLvl="0" autoUpdateAnimBg="0"/>
      <p:bldP spid="15" grpId="0" bldLvl="0" autoUpdateAnimBg="0"/>
      <p:bldP spid="16" grpId="0" bldLvl="0" autoUpdateAnimBg="0"/>
      <p:bldP spid="17" grpId="0" bldLvl="0" autoUpdateAnimBg="0"/>
      <p:bldP spid="18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72EA72F-9857-4494-966A-4C872BAC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66" y="3355701"/>
            <a:ext cx="3408247" cy="3494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9EBC8A-6859-4696-BF74-ECF8AC69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73" y="4714739"/>
            <a:ext cx="2653564" cy="2143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23FE08-3703-477B-A9FC-A0B8167BE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43" y="-709451"/>
            <a:ext cx="3399799" cy="27406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E5EDD-75DA-4E30-820A-6777DBBF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37" y="-898513"/>
            <a:ext cx="4044228" cy="414827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20D66-A949-4B39-A4DB-16BD9D0E7922}"/>
              </a:ext>
            </a:extLst>
          </p:cNvPr>
          <p:cNvGrpSpPr/>
          <p:nvPr/>
        </p:nvGrpSpPr>
        <p:grpSpPr>
          <a:xfrm>
            <a:off x="4101275" y="1522858"/>
            <a:ext cx="3698561" cy="3700173"/>
            <a:chOff x="3617392" y="513777"/>
            <a:chExt cx="1734715" cy="17354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8A904-F2FC-41E2-8ADF-760F82E4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7392" y="513777"/>
              <a:ext cx="1734715" cy="1735471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F430040-B90F-423D-9FC0-961F61EE7581}"/>
                </a:ext>
              </a:extLst>
            </p:cNvPr>
            <p:cNvSpPr txBox="1"/>
            <p:nvPr/>
          </p:nvSpPr>
          <p:spPr>
            <a:xfrm>
              <a:off x="3760205" y="1278048"/>
              <a:ext cx="1480324" cy="216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人工智能的消极影响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F60E8DA-DA2C-446A-AC2D-C16BC09AA00B}"/>
                </a:ext>
              </a:extLst>
            </p:cNvPr>
            <p:cNvSpPr txBox="1"/>
            <p:nvPr/>
          </p:nvSpPr>
          <p:spPr>
            <a:xfrm>
              <a:off x="4094132" y="612743"/>
              <a:ext cx="795928" cy="274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400" b="1">
                  <a:solidFill>
                    <a:srgbClr val="D25B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200" dirty="0">
                  <a:solidFill>
                    <a:schemeClr val="bg1">
                      <a:lumMod val="65000"/>
                    </a:schemeClr>
                  </a:solidFill>
                </a:rPr>
                <a:t>03</a:t>
              </a:r>
              <a:endParaRPr lang="zh-CN" altLang="en-US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A3D07CB-5280-42C3-A97B-24B4066F1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867" y="4182229"/>
            <a:ext cx="879750" cy="880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A3A329-8D45-43AF-AACC-607A71F07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20028">
            <a:off x="5861811" y="5241026"/>
            <a:ext cx="884623" cy="7452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1D4651B-BF1A-4711-B3E0-E9496A03A4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106" y="649219"/>
            <a:ext cx="913658" cy="7515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D0F49A-B250-4D64-8D64-A2622215D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845" y="2129280"/>
            <a:ext cx="1013625" cy="10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 p14:presetBounceEnd="7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9000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9000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3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宽屏</PresentationFormat>
  <Paragraphs>73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方正北魏楷书简体</vt:lpstr>
      <vt:lpstr>方正黄草简体</vt:lpstr>
      <vt:lpstr>方正康体简体</vt:lpstr>
      <vt:lpstr>方正姚体</vt:lpstr>
      <vt:lpstr>华文行楷</vt:lpstr>
      <vt:lpstr>华文新魏</vt:lpstr>
      <vt:lpstr>楷体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2018-01-07T09:30:01Z</dcterms:created>
  <dcterms:modified xsi:type="dcterms:W3CDTF">2020-02-10T09:38:27Z</dcterms:modified>
</cp:coreProperties>
</file>