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13613659" scaled="0"/>
                </a:gra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12" name="作者和日期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3359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418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雪景上空的北极光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五颜六色的云彩映衬着繁星点点的夜空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雪山景上空的北极光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雪景上空的北极光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黑暗夜空中山脉上空的北极光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作者和日期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3359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3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五颜六色的云彩映衬着繁星点点的夜空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雪山景上空的北极光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幻灯片标题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2" name="正文级别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幻灯片副标题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代数效应"/>
          <p:cNvSpPr txBox="1"/>
          <p:nvPr>
            <p:ph type="ctrTitle"/>
          </p:nvPr>
        </p:nvSpPr>
        <p:spPr>
          <a:xfrm>
            <a:off x="1139429" y="2342665"/>
            <a:ext cx="21844001" cy="38794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pPr/>
            <a:r>
              <a:t>代数效应</a:t>
            </a:r>
          </a:p>
        </p:txBody>
      </p:sp>
      <p:sp>
        <p:nvSpPr>
          <p:cNvPr id="152" name="孟凡胜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孟凡胜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用于获取数据的Suspense"/>
          <p:cNvSpPr txBox="1"/>
          <p:nvPr/>
        </p:nvSpPr>
        <p:spPr>
          <a:xfrm>
            <a:off x="9096336" y="3644984"/>
            <a:ext cx="6191328" cy="86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用于获取数据的Suspense</a:t>
            </a:r>
          </a:p>
        </p:txBody>
      </p:sp>
      <p:sp>
        <p:nvSpPr>
          <p:cNvPr id="181" name="https://zh-hans.reactjs.org/docs/concurrent-mode-suspense.html"/>
          <p:cNvSpPr txBox="1"/>
          <p:nvPr/>
        </p:nvSpPr>
        <p:spPr>
          <a:xfrm>
            <a:off x="4225061" y="6688919"/>
            <a:ext cx="1593387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https://zh-hans.reactjs.org/docs/concurrent-mode-suspense.html</a:t>
            </a:r>
          </a:p>
        </p:txBody>
      </p:sp>
      <p:sp>
        <p:nvSpPr>
          <p:cNvPr id="182" name="https://codesandbox.io/s/frosty-hermann-bztrp?file=/src/index.js"/>
          <p:cNvSpPr txBox="1"/>
          <p:nvPr/>
        </p:nvSpPr>
        <p:spPr>
          <a:xfrm>
            <a:off x="4265066" y="7981403"/>
            <a:ext cx="1585386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https://codesandbox.io/s/frosty-hermann-bztrp?file=/src/index.js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函数式编程：要将副作用从函数内部剥离"/>
          <p:cNvSpPr txBox="1"/>
          <p:nvPr/>
        </p:nvSpPr>
        <p:spPr>
          <a:xfrm>
            <a:off x="8934449" y="4667037"/>
            <a:ext cx="6515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函数式编程：要将副作用从函数内部剥离</a:t>
            </a:r>
          </a:p>
        </p:txBody>
      </p:sp>
      <p:sp>
        <p:nvSpPr>
          <p:cNvPr id="185" name="意义是什么？"/>
          <p:cNvSpPr txBox="1"/>
          <p:nvPr/>
        </p:nvSpPr>
        <p:spPr>
          <a:xfrm>
            <a:off x="10534650" y="2553884"/>
            <a:ext cx="33147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意义是什么？</a:t>
            </a:r>
          </a:p>
        </p:txBody>
      </p:sp>
      <p:sp>
        <p:nvSpPr>
          <p:cNvPr id="186" name="代数效应可以让你关注你在做什么，从而将what和how分离"/>
          <p:cNvSpPr txBox="1"/>
          <p:nvPr/>
        </p:nvSpPr>
        <p:spPr>
          <a:xfrm>
            <a:off x="7492491" y="9567702"/>
            <a:ext cx="9399017" cy="618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代数效应可以让你关注你在做什么，从而将what和how分离</a:t>
            </a:r>
          </a:p>
        </p:txBody>
      </p:sp>
      <p:sp>
        <p:nvSpPr>
          <p:cNvPr id="187" name="函数式编程专注于描述问题（what），而不是怎么实现（how）"/>
          <p:cNvSpPr txBox="1"/>
          <p:nvPr/>
        </p:nvSpPr>
        <p:spPr>
          <a:xfrm>
            <a:off x="7136891" y="7113077"/>
            <a:ext cx="10110217" cy="618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函数式编程专注于描述问题（what），而不是怎么实现（how）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实现一个mini useState"/>
          <p:cNvSpPr txBox="1"/>
          <p:nvPr>
            <p:ph type="body" sz="half" idx="1"/>
          </p:nvPr>
        </p:nvSpPr>
        <p:spPr>
          <a:xfrm>
            <a:off x="1017215" y="4518967"/>
            <a:ext cx="21844001" cy="4678066"/>
          </a:xfrm>
          <a:prstGeom prst="rect">
            <a:avLst/>
          </a:prstGeom>
        </p:spPr>
        <p:txBody>
          <a:bodyPr/>
          <a:lstStyle/>
          <a:p>
            <a:pPr/>
            <a:r>
              <a:t>实现一个mini useState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https://overreacted.io/algebraic-effects-for-the-rest-of-us/"/>
          <p:cNvSpPr txBox="1"/>
          <p:nvPr/>
        </p:nvSpPr>
        <p:spPr>
          <a:xfrm>
            <a:off x="7331377" y="6597650"/>
            <a:ext cx="80878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https://overreacted.io/algebraic-effects-for-the-rest-of-us/</a:t>
            </a:r>
          </a:p>
        </p:txBody>
      </p:sp>
      <p:sp>
        <p:nvSpPr>
          <p:cNvPr id="192" name="https://mongkii.com/blog/2021-05-08-talk-about-algebraic-effects/"/>
          <p:cNvSpPr txBox="1"/>
          <p:nvPr/>
        </p:nvSpPr>
        <p:spPr>
          <a:xfrm>
            <a:off x="7334990" y="7366334"/>
            <a:ext cx="944179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https://mongkii.com/blog/2021-05-08-talk-about-algebraic-effects/</a:t>
            </a:r>
          </a:p>
        </p:txBody>
      </p:sp>
      <p:sp>
        <p:nvSpPr>
          <p:cNvPr id="193" name="参考"/>
          <p:cNvSpPr txBox="1"/>
          <p:nvPr/>
        </p:nvSpPr>
        <p:spPr>
          <a:xfrm>
            <a:off x="11376435" y="4035652"/>
            <a:ext cx="135890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/>
            <a:r>
              <a:t>参考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用代码表示y的计算过程就是：…"/>
          <p:cNvSpPr txBox="1"/>
          <p:nvPr/>
        </p:nvSpPr>
        <p:spPr>
          <a:xfrm>
            <a:off x="8712204" y="3726976"/>
            <a:ext cx="6959592" cy="8400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/>
            </a:pPr>
            <a:r>
              <a:t>用代码表示y的计算过程就是：</a:t>
            </a:r>
          </a:p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function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calcY</a:t>
            </a:r>
            <a:r>
              <a:rPr>
                <a:solidFill>
                  <a:srgbClr val="D4D4D4"/>
                </a:solidFill>
              </a:rPr>
              <a:t>()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return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 * </a:t>
            </a:r>
            <a:r>
              <a:rPr>
                <a:solidFill>
                  <a:srgbClr val="9CDCFE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 +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algn="l">
              <a:defRPr sz="3200"/>
            </a:pPr>
          </a:p>
          <a:p>
            <a:pPr algn="l">
              <a:defRPr sz="3200"/>
            </a:pPr>
          </a:p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function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calcX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num</a:t>
            </a:r>
            <a:r>
              <a:rPr>
                <a:solidFill>
                  <a:srgbClr val="D4D4D4"/>
                </a:solidFill>
              </a:rPr>
              <a:t>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return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 * </a:t>
            </a:r>
            <a:r>
              <a:rPr>
                <a:solidFill>
                  <a:srgbClr val="9CDCFE"/>
                </a:solidFill>
              </a:rPr>
              <a:t>num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algn="l">
              <a:defRPr sz="3200"/>
            </a:pPr>
          </a:p>
          <a:p>
            <a:pPr algn="l">
              <a:defRPr sz="3200"/>
            </a:pPr>
            <a:r>
              <a:t>当num = 2时就有：</a:t>
            </a:r>
          </a:p>
          <a:p>
            <a:pPr algn="l">
              <a:defRPr sz="3200"/>
            </a:pPr>
            <a:r>
              <a:t>x = calcX(2)</a:t>
            </a:r>
          </a:p>
          <a:p>
            <a:pPr algn="l">
              <a:defRPr sz="3200"/>
            </a:pPr>
            <a:r>
              <a:t>将x代入到上面的表达式中得出：</a:t>
            </a:r>
          </a:p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function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calcY</a:t>
            </a:r>
            <a:r>
              <a:rPr>
                <a:solidFill>
                  <a:srgbClr val="D4D4D4"/>
                </a:solidFill>
              </a:rPr>
              <a:t>()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const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FC1FF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DCDCAA"/>
                </a:solidFill>
              </a:rPr>
              <a:t>calcX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return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 * </a:t>
            </a:r>
            <a:r>
              <a:rPr>
                <a:solidFill>
                  <a:srgbClr val="4FC1FF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+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55" name="已知 y = 2 * x + 1，x = 2 * num，当num = 2，求y的值。"/>
          <p:cNvSpPr txBox="1"/>
          <p:nvPr/>
        </p:nvSpPr>
        <p:spPr>
          <a:xfrm>
            <a:off x="5745226" y="1603197"/>
            <a:ext cx="12893549" cy="82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pPr/>
            <a:r>
              <a:t>已知 y = 2 * x + 1，x = 2 * num，当num = 2，求y的值。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2"/>
      <p:bldP build="whole" bldLvl="1" animBg="1" rev="0" advAuto="0" spid="15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unction calcY() {…"/>
          <p:cNvSpPr txBox="1"/>
          <p:nvPr/>
        </p:nvSpPr>
        <p:spPr>
          <a:xfrm>
            <a:off x="4700418" y="2304581"/>
            <a:ext cx="5302019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function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calcY</a:t>
            </a:r>
            <a:r>
              <a:rPr>
                <a:solidFill>
                  <a:srgbClr val="D4D4D4"/>
                </a:solidFill>
              </a:rPr>
              <a:t>()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const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FC1FF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DCDCAA"/>
                </a:solidFill>
              </a:rPr>
              <a:t>calcX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return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 * </a:t>
            </a:r>
            <a:r>
              <a:rPr>
                <a:solidFill>
                  <a:srgbClr val="4FC1FF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 +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algn="l" defTabSz="457200">
              <a:defRPr sz="29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calcY</a:t>
            </a:r>
            <a:r>
              <a:rPr>
                <a:solidFill>
                  <a:srgbClr val="D4D4D4"/>
                </a:solidFill>
              </a:rPr>
              <a:t>();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ans: 9</a:t>
            </a:r>
          </a:p>
        </p:txBody>
      </p:sp>
      <p:sp>
        <p:nvSpPr>
          <p:cNvPr id="158" name="calcX(2);…"/>
          <p:cNvSpPr txBox="1"/>
          <p:nvPr/>
        </p:nvSpPr>
        <p:spPr>
          <a:xfrm>
            <a:off x="13005803" y="2586458"/>
            <a:ext cx="4770742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calcX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function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calcX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num</a:t>
            </a:r>
            <a:r>
              <a:rPr>
                <a:solidFill>
                  <a:srgbClr val="D4D4D4"/>
                </a:solidFill>
              </a:rPr>
              <a:t>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return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 * </a:t>
            </a:r>
            <a:r>
              <a:rPr>
                <a:solidFill>
                  <a:srgbClr val="9CDCFE"/>
                </a:solidFill>
              </a:rPr>
              <a:t>num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59" name="线条"/>
          <p:cNvSpPr/>
          <p:nvPr/>
        </p:nvSpPr>
        <p:spPr>
          <a:xfrm>
            <a:off x="9539058" y="2800839"/>
            <a:ext cx="278286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1：加载函数calcY和calcX…"/>
          <p:cNvSpPr txBox="1"/>
          <p:nvPr/>
        </p:nvSpPr>
        <p:spPr>
          <a:xfrm>
            <a:off x="7952181" y="7538547"/>
            <a:ext cx="8479638" cy="5222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100"/>
            </a:pPr>
            <a:r>
              <a:t>1：加载函数calcY和calcX</a:t>
            </a:r>
          </a:p>
          <a:p>
            <a:pPr algn="l">
              <a:defRPr sz="3100"/>
            </a:pPr>
            <a:r>
              <a:t>2: 创建calcY上下文</a:t>
            </a:r>
          </a:p>
          <a:p>
            <a:pPr algn="l">
              <a:defRPr sz="3100"/>
            </a:pPr>
            <a:r>
              <a:t>3: 运行calcY</a:t>
            </a:r>
          </a:p>
          <a:p>
            <a:pPr algn="l">
              <a:defRPr sz="3100"/>
            </a:pPr>
            <a:r>
              <a:t>4: 创建calcX上下文，并执行代码</a:t>
            </a:r>
          </a:p>
          <a:p>
            <a:pPr algn="l">
              <a:defRPr sz="3100"/>
            </a:pPr>
            <a:r>
              <a:t>5: 运行calcX</a:t>
            </a:r>
          </a:p>
          <a:p>
            <a:pPr algn="l">
              <a:defRPr sz="3100"/>
            </a:pPr>
            <a:r>
              <a:t>6: 拿到calcX运行结果，并赋值给x</a:t>
            </a:r>
          </a:p>
          <a:p>
            <a:pPr algn="l">
              <a:defRPr sz="3100"/>
            </a:pPr>
            <a:r>
              <a:t>7: 将x=4代入到代码中，继续执行calcY中的代码</a:t>
            </a:r>
          </a:p>
          <a:p>
            <a:pPr algn="l">
              <a:defRPr sz="3100"/>
            </a:pPr>
            <a:r>
              <a:t>8: 得到运行结果 9</a:t>
            </a:r>
          </a:p>
          <a:p>
            <a:pPr algn="l">
              <a:defRPr sz="3100"/>
            </a:pPr>
            <a:r>
              <a:t>9: 释放堆栈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在计算y值的时候需要将x的值代入到方程当中"/>
          <p:cNvSpPr txBox="1"/>
          <p:nvPr/>
        </p:nvSpPr>
        <p:spPr>
          <a:xfrm>
            <a:off x="7696072" y="2215422"/>
            <a:ext cx="8991855" cy="735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在计算y值的时候需要将x的值代入到方程当中</a:t>
            </a:r>
          </a:p>
        </p:txBody>
      </p:sp>
      <p:sp>
        <p:nvSpPr>
          <p:cNvPr id="163" name="所谓的代数效应就是：程序的执行可以像代数一样，一些值可以在另一块代码中执行，…"/>
          <p:cNvSpPr txBox="1"/>
          <p:nvPr/>
        </p:nvSpPr>
        <p:spPr>
          <a:xfrm>
            <a:off x="2155809" y="4852311"/>
            <a:ext cx="20383501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t>所谓的代数效应就是：程序的执行可以像代数一样，一些值可以在另一块代码中执行，</a:t>
            </a:r>
          </a:p>
          <a:p>
            <a:pPr algn="l">
              <a:defRPr sz="4200"/>
            </a:pPr>
            <a:r>
              <a:t>拿到结果后可以返回（代入）继续计算。</a:t>
            </a:r>
          </a:p>
        </p:txBody>
      </p:sp>
      <p:sp>
        <p:nvSpPr>
          <p:cNvPr id="164" name="并不想知道x具体的计算方式，只关心x的值"/>
          <p:cNvSpPr txBox="1"/>
          <p:nvPr/>
        </p:nvSpPr>
        <p:spPr>
          <a:xfrm>
            <a:off x="6473290" y="8554714"/>
            <a:ext cx="10231832" cy="86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并不想知道x具体的计算方式，只关心x的值</a:t>
            </a:r>
          </a:p>
        </p:txBody>
      </p:sp>
      <p:sp>
        <p:nvSpPr>
          <p:cNvPr id="165" name="function calcY() {…"/>
          <p:cNvSpPr txBox="1"/>
          <p:nvPr/>
        </p:nvSpPr>
        <p:spPr>
          <a:xfrm>
            <a:off x="8756600" y="10647600"/>
            <a:ext cx="4770742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function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calcY</a:t>
            </a:r>
            <a:r>
              <a:rPr>
                <a:solidFill>
                  <a:srgbClr val="D4D4D4"/>
                </a:solidFill>
              </a:rPr>
              <a:t>()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const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FC1FF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 = get(‘x’);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return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 * </a:t>
            </a:r>
            <a:r>
              <a:rPr>
                <a:solidFill>
                  <a:srgbClr val="4FC1FF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+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2"/>
      <p:bldP build="whole" bldLvl="1" animBg="1" rev="0" advAuto="0" spid="162" grpId="1"/>
      <p:bldP build="whole" bldLvl="1" animBg="1" rev="0" advAuto="0" spid="165" grpId="4"/>
      <p:bldP build="whole" bldLvl="1" animBg="1" rev="0" advAuto="0" spid="164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erform action，用来发出通知，通知引擎执行相关的操作，同时用try{ }…handle{} 来捕获和处理这种”通知”，然后用resum返回到发出通知的代码的上下文 （这仅仅是一种虚构的语法，用来实现刚刚提出的代数效应）"/>
          <p:cNvSpPr txBox="1"/>
          <p:nvPr/>
        </p:nvSpPr>
        <p:spPr>
          <a:xfrm>
            <a:off x="4328833" y="1322665"/>
            <a:ext cx="15726335" cy="314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/>
            </a:pPr>
            <a:r>
              <a:rPr>
                <a:solidFill>
                  <a:schemeClr val="accent5"/>
                </a:solidFill>
              </a:rPr>
              <a:t>perform action</a:t>
            </a:r>
            <a:r>
              <a:t>，用来发出通知，通知引擎执行相关的操作，同时用</a:t>
            </a:r>
            <a:r>
              <a:rPr>
                <a:solidFill>
                  <a:schemeClr val="accent5"/>
                </a:solidFill>
              </a:rPr>
              <a:t>try{ }…handle{}</a:t>
            </a:r>
            <a:r>
              <a:t> 来捕获和处理这种”通知”，然后用</a:t>
            </a:r>
            <a:r>
              <a:rPr>
                <a:solidFill>
                  <a:schemeClr val="accent5"/>
                </a:solidFill>
              </a:rPr>
              <a:t>resum</a:t>
            </a:r>
            <a:r>
              <a:t>返回到发出通知的代码的上下文 （</a:t>
            </a:r>
            <a:r>
              <a:rPr>
                <a:latin typeface="Helvetica Neue Light"/>
                <a:ea typeface="Helvetica Neue Light"/>
                <a:cs typeface="Helvetica Neue Light"/>
                <a:sym typeface="Helvetica Neue Light"/>
              </a:rPr>
              <a:t>这仅仅是一种虚构的语法，用来实现刚刚提出的代数效应</a:t>
            </a:r>
            <a:r>
              <a:t>）</a:t>
            </a:r>
          </a:p>
        </p:txBody>
      </p:sp>
      <p:sp>
        <p:nvSpPr>
          <p:cNvPr id="168" name="function calcY() {…"/>
          <p:cNvSpPr txBox="1"/>
          <p:nvPr/>
        </p:nvSpPr>
        <p:spPr>
          <a:xfrm>
            <a:off x="5259885" y="5476137"/>
            <a:ext cx="13419037" cy="692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function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calcY</a:t>
            </a:r>
            <a:r>
              <a:rPr>
                <a:solidFill>
                  <a:srgbClr val="D4D4D4"/>
                </a:solidFill>
              </a:rPr>
              <a:t>()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569CD6"/>
                </a:solidFill>
              </a:rPr>
              <a:t>const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FC1FF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9CDCFE"/>
                </a:solidFill>
              </a:rPr>
              <a:t>perform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FC1FF"/>
                </a:solidFill>
              </a:rPr>
              <a:t>get</a:t>
            </a:r>
            <a:r>
              <a:rPr>
                <a:solidFill>
                  <a:srgbClr val="D4D4D4"/>
                </a:solidFill>
              </a:rPr>
              <a:t> ‘</a:t>
            </a:r>
            <a:r>
              <a:rPr>
                <a:solidFill>
                  <a:srgbClr val="4FC1FF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’; </a:t>
            </a:r>
            <a:r>
              <a:t>// 告知外界这里需要x的值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return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 * </a:t>
            </a:r>
            <a:r>
              <a:rPr>
                <a:solidFill>
                  <a:srgbClr val="4FC1FF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 +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}</a:t>
            </a: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</a:t>
            </a:r>
          </a:p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function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calcY</a:t>
            </a:r>
            <a:r>
              <a:rPr>
                <a:solidFill>
                  <a:srgbClr val="D4D4D4"/>
                </a:solidFill>
              </a:rPr>
              <a:t>()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C586C0"/>
                </a:solidFill>
              </a:rPr>
              <a:t>try</a:t>
            </a:r>
            <a:r>
              <a:rPr>
                <a:solidFill>
                  <a:srgbClr val="D4D4D4"/>
                </a:solidFill>
              </a:rPr>
              <a:t>{    </a:t>
            </a:r>
            <a:r>
              <a:t>// 调用时外层用try{…}handle{…}来捕获calcY中发出的通知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calcY</a:t>
            </a:r>
            <a:r>
              <a:rPr>
                <a:solidFill>
                  <a:srgbClr val="D4D4D4"/>
                </a:solidFill>
              </a:rPr>
              <a:t>();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} </a:t>
            </a:r>
            <a:r>
              <a:t>handle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effect</a:t>
            </a:r>
            <a:r>
              <a:rPr>
                <a:solidFill>
                  <a:srgbClr val="D4D4D4"/>
                </a:solidFill>
              </a:rPr>
              <a:t>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C586C0"/>
                </a:solidFill>
              </a:rPr>
              <a:t>if</a:t>
            </a:r>
            <a:r>
              <a:rPr>
                <a:solidFill>
                  <a:srgbClr val="D4D4D4"/>
                </a:solidFill>
              </a:rPr>
              <a:t> (</a:t>
            </a:r>
            <a:r>
              <a:t>effect</a:t>
            </a:r>
            <a:r>
              <a:rPr>
                <a:solidFill>
                  <a:srgbClr val="D4D4D4"/>
                </a:solidFill>
              </a:rPr>
              <a:t>.</a:t>
            </a:r>
            <a:r>
              <a:t>type</a:t>
            </a:r>
            <a:r>
              <a:rPr>
                <a:solidFill>
                  <a:srgbClr val="D4D4D4"/>
                </a:solidFill>
              </a:rPr>
              <a:t> === ‘</a:t>
            </a:r>
            <a:r>
              <a:t>get</a:t>
            </a:r>
            <a:r>
              <a:rPr>
                <a:solidFill>
                  <a:srgbClr val="D4D4D4"/>
                </a:solidFill>
              </a:rPr>
              <a:t>’ &amp;&amp; </a:t>
            </a:r>
            <a:r>
              <a:t>effect</a:t>
            </a:r>
            <a:r>
              <a:rPr>
                <a:solidFill>
                  <a:srgbClr val="D4D4D4"/>
                </a:solidFill>
              </a:rPr>
              <a:t>.</a:t>
            </a:r>
            <a:r>
              <a:t>param</a:t>
            </a:r>
            <a:r>
              <a:rPr>
                <a:solidFill>
                  <a:srgbClr val="D4D4D4"/>
                </a:solidFill>
              </a:rPr>
              <a:t> === ‘</a:t>
            </a:r>
            <a:r>
              <a:t>x</a:t>
            </a:r>
            <a:r>
              <a:rPr>
                <a:solidFill>
                  <a:srgbClr val="D4D4D4"/>
                </a:solidFill>
              </a:rPr>
              <a:t>’)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9CDCFE"/>
                </a:solidFill>
              </a:rPr>
              <a:t>resum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; </a:t>
            </a:r>
            <a:r>
              <a:t>// 用resum表示返回刚刚的执行栈继续执行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我们不关心get x是异步还是同步，try{…}handle{..}会在拿到值之后返回（resume）到刚刚的上下文中："/>
          <p:cNvSpPr txBox="1"/>
          <p:nvPr/>
        </p:nvSpPr>
        <p:spPr>
          <a:xfrm>
            <a:off x="4743449" y="1323277"/>
            <a:ext cx="14897102" cy="1627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200"/>
            </a:lvl1pPr>
          </a:lstStyle>
          <a:p>
            <a:pPr/>
            <a:r>
              <a:t>我们不关心get x是异步还是同步，try{…}handle{..}会在拿到值之后返回（resume）到刚刚的上下文中：</a:t>
            </a:r>
          </a:p>
        </p:txBody>
      </p:sp>
      <p:sp>
        <p:nvSpPr>
          <p:cNvPr id="171" name="function calcY() {…"/>
          <p:cNvSpPr txBox="1"/>
          <p:nvPr/>
        </p:nvSpPr>
        <p:spPr>
          <a:xfrm>
            <a:off x="5841723" y="4359654"/>
            <a:ext cx="12700553" cy="537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function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calcY</a:t>
            </a:r>
            <a:r>
              <a:rPr>
                <a:solidFill>
                  <a:srgbClr val="D4D4D4"/>
                </a:solidFill>
              </a:rPr>
              <a:t>()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try</a:t>
            </a:r>
            <a:r>
              <a:rPr>
                <a:solidFill>
                  <a:srgbClr val="D4D4D4"/>
                </a:solidFill>
              </a:rPr>
              <a:t>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calcY</a:t>
            </a:r>
            <a:r>
              <a:rPr>
                <a:solidFill>
                  <a:srgbClr val="D4D4D4"/>
                </a:solidFill>
              </a:rPr>
              <a:t>();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} </a:t>
            </a:r>
            <a:r>
              <a:t>handle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effect</a:t>
            </a:r>
            <a:r>
              <a:rPr>
                <a:solidFill>
                  <a:srgbClr val="D4D4D4"/>
                </a:solidFill>
              </a:rPr>
              <a:t>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C586C0"/>
                </a:solidFill>
              </a:rPr>
              <a:t>if</a:t>
            </a:r>
            <a:r>
              <a:rPr>
                <a:solidFill>
                  <a:srgbClr val="D4D4D4"/>
                </a:solidFill>
              </a:rPr>
              <a:t> (</a:t>
            </a:r>
            <a:r>
              <a:t>effect</a:t>
            </a:r>
            <a:r>
              <a:rPr>
                <a:solidFill>
                  <a:srgbClr val="D4D4D4"/>
                </a:solidFill>
              </a:rPr>
              <a:t>.</a:t>
            </a:r>
            <a:r>
              <a:t>type</a:t>
            </a:r>
            <a:r>
              <a:rPr>
                <a:solidFill>
                  <a:srgbClr val="D4D4D4"/>
                </a:solidFill>
              </a:rPr>
              <a:t> === ‘</a:t>
            </a:r>
            <a:r>
              <a:t>get</a:t>
            </a:r>
            <a:r>
              <a:rPr>
                <a:solidFill>
                  <a:srgbClr val="D4D4D4"/>
                </a:solidFill>
              </a:rPr>
              <a:t>’ &amp;&amp; </a:t>
            </a:r>
            <a:r>
              <a:t>effect</a:t>
            </a:r>
            <a:r>
              <a:rPr>
                <a:solidFill>
                  <a:srgbClr val="D4D4D4"/>
                </a:solidFill>
              </a:rPr>
              <a:t>.</a:t>
            </a:r>
            <a:r>
              <a:t>param</a:t>
            </a:r>
            <a:r>
              <a:rPr>
                <a:solidFill>
                  <a:srgbClr val="D4D4D4"/>
                </a:solidFill>
              </a:rPr>
              <a:t> === ‘</a:t>
            </a:r>
            <a:r>
              <a:t>x</a:t>
            </a:r>
            <a:r>
              <a:rPr>
                <a:solidFill>
                  <a:srgbClr val="D4D4D4"/>
                </a:solidFill>
              </a:rPr>
              <a:t>’)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t>Promise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then</a:t>
            </a:r>
            <a:r>
              <a:rPr>
                <a:solidFill>
                  <a:srgbClr val="D4D4D4"/>
                </a:solidFill>
              </a:rPr>
              <a:t>(() </a:t>
            </a:r>
            <a:r>
              <a:rPr>
                <a:solidFill>
                  <a:srgbClr val="569CD6"/>
                </a:solidFill>
              </a:rPr>
              <a:t>=&gt;</a:t>
            </a:r>
            <a:r>
              <a:rPr>
                <a:solidFill>
                  <a:srgbClr val="D4D4D4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9CDCFE"/>
                </a:solidFill>
              </a:rPr>
              <a:t>resume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}); </a:t>
            </a:r>
            <a:r>
              <a:rPr>
                <a:solidFill>
                  <a:srgbClr val="6A9955"/>
                </a:solidFill>
              </a:rPr>
              <a:t>// 从网络获取</a:t>
            </a: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sync function calcX() {…"/>
          <p:cNvSpPr txBox="1"/>
          <p:nvPr/>
        </p:nvSpPr>
        <p:spPr>
          <a:xfrm>
            <a:off x="5712750" y="1702772"/>
            <a:ext cx="12958500" cy="657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async</a:t>
            </a:r>
            <a:r>
              <a:rPr>
                <a:solidFill>
                  <a:srgbClr val="D4D4D4"/>
                </a:solidFill>
              </a:rPr>
              <a:t> </a:t>
            </a:r>
            <a:r>
              <a:t>function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calcX</a:t>
            </a:r>
            <a:r>
              <a:rPr>
                <a:solidFill>
                  <a:srgbClr val="D4D4D4"/>
                </a:solidFill>
              </a:rPr>
              <a:t>()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569CD6"/>
                </a:solidFill>
              </a:rPr>
              <a:t>const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FC1FF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C586C0"/>
                </a:solidFill>
              </a:rPr>
              <a:t>await</a:t>
            </a:r>
            <a:r>
              <a:rPr>
                <a:solidFill>
                  <a:srgbClr val="D4D4D4"/>
                </a:solidFill>
              </a:rPr>
              <a:t> </a:t>
            </a:r>
            <a:r>
              <a:t>Promise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resolve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return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FC1FF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function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getY</a:t>
            </a:r>
            <a:r>
              <a:rPr>
                <a:solidFill>
                  <a:srgbClr val="D4D4D4"/>
                </a:solidFill>
              </a:rPr>
              <a:t>()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try</a:t>
            </a:r>
            <a:r>
              <a:rPr>
                <a:solidFill>
                  <a:srgbClr val="D4D4D4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calcY</a:t>
            </a:r>
            <a:r>
              <a:rPr>
                <a:solidFill>
                  <a:srgbClr val="D4D4D4"/>
                </a:solidFill>
              </a:rPr>
              <a:t>();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} </a:t>
            </a:r>
            <a:r>
              <a:t>handle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effect</a:t>
            </a:r>
            <a:r>
              <a:rPr>
                <a:solidFill>
                  <a:srgbClr val="D4D4D4"/>
                </a:solidFill>
              </a:rPr>
              <a:t>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C586C0"/>
                </a:solidFill>
              </a:rPr>
              <a:t>if</a:t>
            </a:r>
            <a:r>
              <a:rPr>
                <a:solidFill>
                  <a:srgbClr val="D4D4D4"/>
                </a:solidFill>
              </a:rPr>
              <a:t> (</a:t>
            </a:r>
            <a:r>
              <a:t>effect</a:t>
            </a:r>
            <a:r>
              <a:rPr>
                <a:solidFill>
                  <a:srgbClr val="D4D4D4"/>
                </a:solidFill>
              </a:rPr>
              <a:t>.</a:t>
            </a:r>
            <a:r>
              <a:t>type</a:t>
            </a:r>
            <a:r>
              <a:rPr>
                <a:solidFill>
                  <a:srgbClr val="D4D4D4"/>
                </a:solidFill>
              </a:rPr>
              <a:t> === ‘</a:t>
            </a:r>
            <a:r>
              <a:t>get</a:t>
            </a:r>
            <a:r>
              <a:rPr>
                <a:solidFill>
                  <a:srgbClr val="D4D4D4"/>
                </a:solidFill>
              </a:rPr>
              <a:t>’ &amp;&amp; </a:t>
            </a:r>
            <a:r>
              <a:t>effect</a:t>
            </a:r>
            <a:r>
              <a:rPr>
                <a:solidFill>
                  <a:srgbClr val="D4D4D4"/>
                </a:solidFill>
              </a:rPr>
              <a:t>.</a:t>
            </a:r>
            <a:r>
              <a:t>param</a:t>
            </a:r>
            <a:r>
              <a:rPr>
                <a:solidFill>
                  <a:srgbClr val="D4D4D4"/>
                </a:solidFill>
              </a:rPr>
              <a:t> === ‘</a:t>
            </a:r>
            <a:r>
              <a:t>x</a:t>
            </a:r>
            <a:r>
              <a:rPr>
                <a:solidFill>
                  <a:srgbClr val="D4D4D4"/>
                </a:solidFill>
              </a:rPr>
              <a:t>’)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</a:t>
            </a:r>
            <a:r>
              <a:t>resume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calcX</a:t>
            </a:r>
            <a:r>
              <a:rPr>
                <a:solidFill>
                  <a:srgbClr val="D4D4D4"/>
                </a:solidFill>
              </a:rPr>
              <a:t>();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74" name="没有传染性"/>
          <p:cNvSpPr txBox="1"/>
          <p:nvPr/>
        </p:nvSpPr>
        <p:spPr>
          <a:xfrm>
            <a:off x="10801349" y="9252071"/>
            <a:ext cx="27813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没有传染性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  <p:bldP build="whole" bldLvl="1" animBg="1" rev="0" advAuto="0" spid="17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代数效应有几个特点：…"/>
          <p:cNvSpPr txBox="1"/>
          <p:nvPr/>
        </p:nvSpPr>
        <p:spPr>
          <a:xfrm>
            <a:off x="5690217" y="4345045"/>
            <a:ext cx="14014705" cy="3850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t>代数效应有几个特点：</a:t>
            </a:r>
          </a:p>
          <a:p>
            <a:pPr>
              <a:defRPr sz="4200"/>
            </a:pPr>
          </a:p>
          <a:p>
            <a:pPr marL="444500" indent="-444500" algn="l">
              <a:buSzPct val="100000"/>
              <a:buAutoNum type="arabicPeriod" startAt="1"/>
              <a:defRPr sz="4200"/>
            </a:pPr>
            <a:r>
              <a:t> 代码执行没有传染性：不用考虑同步还是异步</a:t>
            </a:r>
          </a:p>
          <a:p>
            <a:pPr algn="l" defTabSz="457200">
              <a:defRPr sz="4200"/>
            </a:pPr>
            <a:r>
              <a:t>2. 代码可中断：能将某处要实现的逻辑（效应）抛至外层，</a:t>
            </a:r>
          </a:p>
          <a:p>
            <a:pPr algn="l" defTabSz="457200">
              <a:defRPr sz="4200"/>
            </a:pPr>
            <a:r>
              <a:t>由外层处理完后再返回，能保存原函数执行堆栈。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我们的代码中有哪些操作使用到了代数效应？或者类似代数效应？"/>
          <p:cNvSpPr txBox="1"/>
          <p:nvPr/>
        </p:nvSpPr>
        <p:spPr>
          <a:xfrm>
            <a:off x="3111499" y="6381750"/>
            <a:ext cx="1816100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/>
            <a:r>
              <a:t>我们的代码中有哪些操作使用到了代数效应？或者类似代数效应？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