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4" d="100"/>
          <a:sy n="104" d="100"/>
        </p:scale>
        <p:origin x="87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BB782C3-B305-4278-93E6-9A2661E3D14D}" type="datetimeFigureOut">
              <a:rPr lang="en-US" smtClean="0"/>
              <a:t>12/17/2024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16AAD43-9F88-4E9F-8E62-6A22BA09F399}" type="slidenum">
              <a:rPr lang="en-US" smtClean="0"/>
              <a:t>‹#›</a:t>
            </a:fld>
            <a:endParaRPr lang="en-US"/>
          </a:p>
        </p:txBody>
      </p:sp>
    </p:spTree>
    <p:extLst>
      <p:ext uri="{BB962C8B-B14F-4D97-AF65-F5344CB8AC3E}">
        <p14:creationId xmlns:p14="http://schemas.microsoft.com/office/powerpoint/2010/main" val="1586974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782C3-B305-4278-93E6-9A2661E3D14D}"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AD43-9F88-4E9F-8E62-6A22BA09F399}" type="slidenum">
              <a:rPr lang="en-US" smtClean="0"/>
              <a:t>‹#›</a:t>
            </a:fld>
            <a:endParaRPr lang="en-US"/>
          </a:p>
        </p:txBody>
      </p:sp>
    </p:spTree>
    <p:extLst>
      <p:ext uri="{BB962C8B-B14F-4D97-AF65-F5344CB8AC3E}">
        <p14:creationId xmlns:p14="http://schemas.microsoft.com/office/powerpoint/2010/main" val="333991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BB782C3-B305-4278-93E6-9A2661E3D14D}" type="datetimeFigureOut">
              <a:rPr lang="en-US" smtClean="0"/>
              <a:t>12/17/2024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16AAD43-9F88-4E9F-8E62-6A22BA09F399}" type="slidenum">
              <a:rPr lang="en-US" smtClean="0"/>
              <a:t>‹#›</a:t>
            </a:fld>
            <a:endParaRPr lang="en-US"/>
          </a:p>
        </p:txBody>
      </p:sp>
    </p:spTree>
    <p:extLst>
      <p:ext uri="{BB962C8B-B14F-4D97-AF65-F5344CB8AC3E}">
        <p14:creationId xmlns:p14="http://schemas.microsoft.com/office/powerpoint/2010/main" val="161081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782C3-B305-4278-93E6-9A2661E3D14D}"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216AAD43-9F88-4E9F-8E62-6A22BA09F399}" type="slidenum">
              <a:rPr lang="en-US" smtClean="0"/>
              <a:t>‹#›</a:t>
            </a:fld>
            <a:endParaRPr lang="en-US"/>
          </a:p>
        </p:txBody>
      </p:sp>
    </p:spTree>
    <p:extLst>
      <p:ext uri="{BB962C8B-B14F-4D97-AF65-F5344CB8AC3E}">
        <p14:creationId xmlns:p14="http://schemas.microsoft.com/office/powerpoint/2010/main" val="2480888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BB782C3-B305-4278-93E6-9A2661E3D14D}" type="datetimeFigureOut">
              <a:rPr lang="en-US" smtClean="0"/>
              <a:t>12/17/2024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16AAD43-9F88-4E9F-8E62-6A22BA09F399}" type="slidenum">
              <a:rPr lang="en-US" smtClean="0"/>
              <a:t>‹#›</a:t>
            </a:fld>
            <a:endParaRPr lang="en-US"/>
          </a:p>
        </p:txBody>
      </p:sp>
    </p:spTree>
    <p:extLst>
      <p:ext uri="{BB962C8B-B14F-4D97-AF65-F5344CB8AC3E}">
        <p14:creationId xmlns:p14="http://schemas.microsoft.com/office/powerpoint/2010/main" val="1189210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782C3-B305-4278-93E6-9A2661E3D14D}"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6AAD43-9F88-4E9F-8E62-6A22BA09F399}" type="slidenum">
              <a:rPr lang="en-US" smtClean="0"/>
              <a:t>‹#›</a:t>
            </a:fld>
            <a:endParaRPr lang="en-US"/>
          </a:p>
        </p:txBody>
      </p:sp>
    </p:spTree>
    <p:extLst>
      <p:ext uri="{BB962C8B-B14F-4D97-AF65-F5344CB8AC3E}">
        <p14:creationId xmlns:p14="http://schemas.microsoft.com/office/powerpoint/2010/main" val="725162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782C3-B305-4278-93E6-9A2661E3D14D}"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6AAD43-9F88-4E9F-8E62-6A22BA09F399}" type="slidenum">
              <a:rPr lang="en-US" smtClean="0"/>
              <a:t>‹#›</a:t>
            </a:fld>
            <a:endParaRPr lang="en-US"/>
          </a:p>
        </p:txBody>
      </p:sp>
    </p:spTree>
    <p:extLst>
      <p:ext uri="{BB962C8B-B14F-4D97-AF65-F5344CB8AC3E}">
        <p14:creationId xmlns:p14="http://schemas.microsoft.com/office/powerpoint/2010/main" val="1748415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B782C3-B305-4278-93E6-9A2661E3D14D}"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6AAD43-9F88-4E9F-8E62-6A22BA09F399}" type="slidenum">
              <a:rPr lang="en-US" smtClean="0"/>
              <a:t>‹#›</a:t>
            </a:fld>
            <a:endParaRPr lang="en-US"/>
          </a:p>
        </p:txBody>
      </p:sp>
    </p:spTree>
    <p:extLst>
      <p:ext uri="{BB962C8B-B14F-4D97-AF65-F5344CB8AC3E}">
        <p14:creationId xmlns:p14="http://schemas.microsoft.com/office/powerpoint/2010/main" val="46022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782C3-B305-4278-93E6-9A2661E3D14D}"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6AAD43-9F88-4E9F-8E62-6A22BA09F399}" type="slidenum">
              <a:rPr lang="en-US" smtClean="0"/>
              <a:t>‹#›</a:t>
            </a:fld>
            <a:endParaRPr lang="en-US"/>
          </a:p>
        </p:txBody>
      </p:sp>
    </p:spTree>
    <p:extLst>
      <p:ext uri="{BB962C8B-B14F-4D97-AF65-F5344CB8AC3E}">
        <p14:creationId xmlns:p14="http://schemas.microsoft.com/office/powerpoint/2010/main" val="3611846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BB782C3-B305-4278-93E6-9A2661E3D14D}" type="datetimeFigureOut">
              <a:rPr lang="en-US" smtClean="0"/>
              <a:t>12/17/2024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16AAD43-9F88-4E9F-8E62-6A22BA09F399}" type="slidenum">
              <a:rPr lang="en-US" smtClean="0"/>
              <a:t>‹#›</a:t>
            </a:fld>
            <a:endParaRPr lang="en-US"/>
          </a:p>
        </p:txBody>
      </p:sp>
    </p:spTree>
    <p:extLst>
      <p:ext uri="{BB962C8B-B14F-4D97-AF65-F5344CB8AC3E}">
        <p14:creationId xmlns:p14="http://schemas.microsoft.com/office/powerpoint/2010/main" val="781126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782C3-B305-4278-93E6-9A2661E3D14D}"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6AAD43-9F88-4E9F-8E62-6A22BA09F399}" type="slidenum">
              <a:rPr lang="en-US" smtClean="0"/>
              <a:t>‹#›</a:t>
            </a:fld>
            <a:endParaRPr lang="en-US"/>
          </a:p>
        </p:txBody>
      </p:sp>
    </p:spTree>
    <p:extLst>
      <p:ext uri="{BB962C8B-B14F-4D97-AF65-F5344CB8AC3E}">
        <p14:creationId xmlns:p14="http://schemas.microsoft.com/office/powerpoint/2010/main" val="2864023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BB782C3-B305-4278-93E6-9A2661E3D14D}" type="datetimeFigureOut">
              <a:rPr lang="en-US" smtClean="0"/>
              <a:t>12/17/2024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16AAD43-9F88-4E9F-8E62-6A22BA09F399}"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5189988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21ED2A-8FA8-6B2D-DAD9-43BDBA2C98F5}"/>
              </a:ext>
            </a:extLst>
          </p:cNvPr>
          <p:cNvSpPr/>
          <p:nvPr/>
        </p:nvSpPr>
        <p:spPr>
          <a:xfrm>
            <a:off x="365760" y="3085766"/>
            <a:ext cx="11393424" cy="339733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Voice Recognition Based Home Automation System - Electrical Technology">
            <a:extLst>
              <a:ext uri="{FF2B5EF4-FFF2-40B4-BE49-F238E27FC236}">
                <a16:creationId xmlns:a16="http://schemas.microsoft.com/office/drawing/2014/main" id="{340E4580-7FB7-CE4B-591D-3605BE6820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684"/>
          <a:stretch/>
        </p:blipFill>
        <p:spPr bwMode="auto">
          <a:xfrm>
            <a:off x="5131310" y="2806769"/>
            <a:ext cx="7043928" cy="405123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17B018AE-740B-C729-83C7-0F4219E43E6A}"/>
              </a:ext>
            </a:extLst>
          </p:cNvPr>
          <p:cNvSpPr>
            <a:spLocks noGrp="1"/>
          </p:cNvSpPr>
          <p:nvPr>
            <p:ph type="subTitle" idx="1"/>
          </p:nvPr>
        </p:nvSpPr>
        <p:spPr>
          <a:xfrm>
            <a:off x="581194" y="2495445"/>
            <a:ext cx="2975822" cy="2798931"/>
          </a:xfrm>
        </p:spPr>
        <p:txBody>
          <a:bodyPr>
            <a:normAutofit/>
          </a:bodyPr>
          <a:lstStyle/>
          <a:p>
            <a:r>
              <a:rPr lang="en-US" sz="1800" dirty="0">
                <a:latin typeface="Arial" panose="020B0604020202020204" pitchFamily="34" charset="0"/>
                <a:cs typeface="Arial" panose="020B0604020202020204" pitchFamily="34" charset="0"/>
              </a:rPr>
              <a:t>group 11</a:t>
            </a:r>
          </a:p>
          <a:p>
            <a:r>
              <a:rPr lang="en-US" sz="1800" dirty="0">
                <a:latin typeface="Arial" panose="020B0604020202020204" pitchFamily="34" charset="0"/>
                <a:cs typeface="Arial" panose="020B0604020202020204" pitchFamily="34" charset="0"/>
              </a:rPr>
              <a:t>Class: bcs15-b</a:t>
            </a:r>
          </a:p>
        </p:txBody>
      </p:sp>
      <p:sp>
        <p:nvSpPr>
          <p:cNvPr id="2" name="Title 1">
            <a:extLst>
              <a:ext uri="{FF2B5EF4-FFF2-40B4-BE49-F238E27FC236}">
                <a16:creationId xmlns:a16="http://schemas.microsoft.com/office/drawing/2014/main" id="{47815685-2BFC-5A7C-8BF5-1C45A4DAFA46}"/>
              </a:ext>
            </a:extLst>
          </p:cNvPr>
          <p:cNvSpPr>
            <a:spLocks noGrp="1"/>
          </p:cNvSpPr>
          <p:nvPr>
            <p:ph type="ctrTitle"/>
          </p:nvPr>
        </p:nvSpPr>
        <p:spPr/>
        <p:txBody>
          <a:bodyPr/>
          <a:lstStyle/>
          <a:p>
            <a:r>
              <a:rPr lang="en-US" dirty="0"/>
              <a:t>Voice Control Home Automation System Using Arduino and HC05</a:t>
            </a:r>
          </a:p>
        </p:txBody>
      </p:sp>
    </p:spTree>
    <p:extLst>
      <p:ext uri="{BB962C8B-B14F-4D97-AF65-F5344CB8AC3E}">
        <p14:creationId xmlns:p14="http://schemas.microsoft.com/office/powerpoint/2010/main" val="2835282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6B37-F7D6-3D96-FEA5-1B2AE00D46EA}"/>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19DF6730-53C8-5F1B-EFC4-F44295248678}"/>
              </a:ext>
            </a:extLst>
          </p:cNvPr>
          <p:cNvSpPr>
            <a:spLocks noGrp="1"/>
          </p:cNvSpPr>
          <p:nvPr>
            <p:ph idx="1"/>
          </p:nvPr>
        </p:nvSpPr>
        <p:spPr>
          <a:xfrm>
            <a:off x="581192" y="702156"/>
            <a:ext cx="11029615" cy="3678303"/>
          </a:xfrm>
        </p:spPr>
        <p:txBody>
          <a:bodyPr/>
          <a:lstStyle/>
          <a:p>
            <a:pPr marL="342900" indent="-342900">
              <a:buFont typeface="+mj-lt"/>
              <a:buAutoNum type="arabicPeriod"/>
            </a:pPr>
            <a:r>
              <a:rPr lang="en-US" dirty="0">
                <a:latin typeface="Arial" panose="020B0604020202020204" pitchFamily="34" charset="0"/>
                <a:cs typeface="Arial" panose="020B0604020202020204" pitchFamily="34" charset="0"/>
              </a:rPr>
              <a:t>Mohamed </a:t>
            </a:r>
            <a:r>
              <a:rPr lang="en-US" dirty="0" err="1">
                <a:latin typeface="Arial" panose="020B0604020202020204" pitchFamily="34" charset="0"/>
                <a:cs typeface="Arial" panose="020B0604020202020204" pitchFamily="34" charset="0"/>
              </a:rPr>
              <a:t>Ilyaas</a:t>
            </a:r>
            <a:r>
              <a:rPr lang="en-US" dirty="0">
                <a:latin typeface="Arial" panose="020B0604020202020204" pitchFamily="34" charset="0"/>
                <a:cs typeface="Arial" panose="020B0604020202020204" pitchFamily="34" charset="0"/>
              </a:rPr>
              <a:t> Mohamud</a:t>
            </a:r>
          </a:p>
          <a:p>
            <a:pPr marL="342900" indent="-342900">
              <a:buFont typeface="+mj-lt"/>
              <a:buAutoNum type="arabicPeriod"/>
            </a:pPr>
            <a:r>
              <a:rPr lang="en-US" dirty="0" err="1">
                <a:latin typeface="Arial" panose="020B0604020202020204" pitchFamily="34" charset="0"/>
                <a:cs typeface="Arial" panose="020B0604020202020204" pitchFamily="34" charset="0"/>
              </a:rPr>
              <a:t>Hussien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Abdikariin</a:t>
            </a:r>
            <a:r>
              <a:rPr lang="en-US" dirty="0">
                <a:latin typeface="Arial" panose="020B0604020202020204" pitchFamily="34" charset="0"/>
                <a:cs typeface="Arial" panose="020B0604020202020204" pitchFamily="34" charset="0"/>
              </a:rPr>
              <a:t> Ali</a:t>
            </a:r>
          </a:p>
          <a:p>
            <a:pPr marL="342900" indent="-342900">
              <a:buFont typeface="+mj-lt"/>
              <a:buAutoNum type="arabicPeriod"/>
            </a:pPr>
            <a:r>
              <a:rPr lang="en-US" dirty="0" err="1">
                <a:latin typeface="Arial" panose="020B0604020202020204" pitchFamily="34" charset="0"/>
                <a:cs typeface="Arial" panose="020B0604020202020204" pitchFamily="34" charset="0"/>
              </a:rPr>
              <a:t>Hanad</a:t>
            </a:r>
            <a:r>
              <a:rPr lang="en-US" dirty="0">
                <a:latin typeface="Arial" panose="020B0604020202020204" pitchFamily="34" charset="0"/>
                <a:cs typeface="Arial" panose="020B0604020202020204" pitchFamily="34" charset="0"/>
              </a:rPr>
              <a:t> Ahmed Mohamed</a:t>
            </a:r>
          </a:p>
        </p:txBody>
      </p:sp>
    </p:spTree>
    <p:extLst>
      <p:ext uri="{BB962C8B-B14F-4D97-AF65-F5344CB8AC3E}">
        <p14:creationId xmlns:p14="http://schemas.microsoft.com/office/powerpoint/2010/main" val="966222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9B2F-1A3E-7264-B8CE-5D76D621862B}"/>
              </a:ext>
            </a:extLst>
          </p:cNvPr>
          <p:cNvSpPr>
            <a:spLocks noGrp="1"/>
          </p:cNvSpPr>
          <p:nvPr>
            <p:ph type="title"/>
          </p:nvPr>
        </p:nvSpPr>
        <p:spPr/>
        <p:txBody>
          <a:bodyPr/>
          <a:lstStyle/>
          <a:p>
            <a:r>
              <a:rPr lang="en-US" dirty="0"/>
              <a:t>Topics covered</a:t>
            </a:r>
          </a:p>
        </p:txBody>
      </p:sp>
      <p:sp>
        <p:nvSpPr>
          <p:cNvPr id="4" name="Rectangle 1">
            <a:extLst>
              <a:ext uri="{FF2B5EF4-FFF2-40B4-BE49-F238E27FC236}">
                <a16:creationId xmlns:a16="http://schemas.microsoft.com/office/drawing/2014/main" id="{ADBC0930-2112-7275-21C5-58512FB7E058}"/>
              </a:ext>
            </a:extLst>
          </p:cNvPr>
          <p:cNvSpPr>
            <a:spLocks noGrp="1" noChangeArrowheads="1"/>
          </p:cNvSpPr>
          <p:nvPr>
            <p:ph idx="1"/>
          </p:nvPr>
        </p:nvSpPr>
        <p:spPr bwMode="auto">
          <a:xfrm>
            <a:off x="581192" y="1711864"/>
            <a:ext cx="4758904" cy="3434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250000"/>
              </a:lnSpc>
              <a:spcBef>
                <a:spcPct val="0"/>
              </a:spcBef>
              <a:spcAft>
                <a:spcPct val="0"/>
              </a:spcAft>
              <a:buSzTx/>
              <a:buFont typeface="Wingdings" panose="05000000000000000000" pitchFamily="2" charset="2"/>
              <a:buChar char="q"/>
              <a:tabLst/>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Introduction</a:t>
            </a:r>
          </a:p>
          <a:p>
            <a:pPr marR="0" lvl="0" algn="l" defTabSz="914400" rtl="0" eaLnBrk="0" fontAlgn="base" latinLnBrk="0" hangingPunct="0">
              <a:lnSpc>
                <a:spcPct val="250000"/>
              </a:lnSpc>
              <a:spcBef>
                <a:spcPct val="0"/>
              </a:spcBef>
              <a:spcAft>
                <a:spcPct val="0"/>
              </a:spcAft>
              <a:buSzTx/>
              <a:buFont typeface="Wingdings" panose="05000000000000000000" pitchFamily="2" charset="2"/>
              <a:buChar char="q"/>
              <a:tabLst/>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Problem Statement</a:t>
            </a:r>
          </a:p>
          <a:p>
            <a:pPr marR="0" lvl="0" algn="l" defTabSz="914400" rtl="0" eaLnBrk="0" fontAlgn="base" latinLnBrk="0" hangingPunct="0">
              <a:lnSpc>
                <a:spcPct val="250000"/>
              </a:lnSpc>
              <a:spcBef>
                <a:spcPct val="0"/>
              </a:spcBef>
              <a:spcAft>
                <a:spcPct val="0"/>
              </a:spcAft>
              <a:buSzTx/>
              <a:buFont typeface="Wingdings" panose="05000000000000000000" pitchFamily="2" charset="2"/>
              <a:buChar char="q"/>
              <a:tabLst/>
            </a:pPr>
            <a:r>
              <a:rPr lang="en-US" dirty="0">
                <a:solidFill>
                  <a:schemeClr val="tx1"/>
                </a:solidFill>
                <a:latin typeface="Arial" panose="020B0604020202020204" pitchFamily="34" charset="0"/>
                <a:cs typeface="Arial" panose="020B0604020202020204" pitchFamily="34" charset="0"/>
              </a:rPr>
              <a:t>Why Voice-Controlled Home Automation?</a:t>
            </a:r>
          </a:p>
          <a:p>
            <a:pPr marR="0" lvl="0" algn="l" defTabSz="914400" rtl="0" eaLnBrk="0" fontAlgn="base" latinLnBrk="0" hangingPunct="0">
              <a:lnSpc>
                <a:spcPct val="250000"/>
              </a:lnSpc>
              <a:spcBef>
                <a:spcPct val="0"/>
              </a:spcBef>
              <a:spcAft>
                <a:spcPct val="0"/>
              </a:spcAft>
              <a:buSzTx/>
              <a:buFont typeface="Wingdings" panose="05000000000000000000" pitchFamily="2" charset="2"/>
              <a:buChar char="q"/>
              <a:tabLst/>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System Components</a:t>
            </a:r>
          </a:p>
          <a:p>
            <a:pPr marR="0" lvl="0" algn="l" defTabSz="914400" rtl="0" eaLnBrk="0" fontAlgn="base" latinLnBrk="0" hangingPunct="0">
              <a:lnSpc>
                <a:spcPct val="250000"/>
              </a:lnSpc>
              <a:spcBef>
                <a:spcPct val="0"/>
              </a:spcBef>
              <a:spcAft>
                <a:spcPct val="0"/>
              </a:spcAft>
              <a:buSzTx/>
              <a:buFont typeface="Wingdings" panose="05000000000000000000" pitchFamily="2" charset="2"/>
              <a:buChar char="q"/>
              <a:tabLst/>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How the System Works</a:t>
            </a:r>
          </a:p>
        </p:txBody>
      </p:sp>
    </p:spTree>
    <p:extLst>
      <p:ext uri="{BB962C8B-B14F-4D97-AF65-F5344CB8AC3E}">
        <p14:creationId xmlns:p14="http://schemas.microsoft.com/office/powerpoint/2010/main" val="374974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2EE7-154E-B34A-064C-7D3594C52EA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B4B07F1-5023-4EFA-07A3-E872C807F948}"/>
              </a:ext>
            </a:extLst>
          </p:cNvPr>
          <p:cNvSpPr>
            <a:spLocks noGrp="1"/>
          </p:cNvSpPr>
          <p:nvPr>
            <p:ph idx="1"/>
          </p:nvPr>
        </p:nvSpPr>
        <p:spPr>
          <a:xfrm>
            <a:off x="581193" y="1591056"/>
            <a:ext cx="11029615" cy="2640111"/>
          </a:xfrm>
        </p:spPr>
        <p:txBody>
          <a:bodyPr/>
          <a:lstStyle/>
          <a:p>
            <a:r>
              <a:rPr lang="en-US" i="1" dirty="0"/>
              <a:t>Voice-Controlled Home Automation</a:t>
            </a:r>
            <a:r>
              <a:rPr lang="en-US" dirty="0"/>
              <a:t> using </a:t>
            </a:r>
            <a:r>
              <a:rPr lang="en-US" b="1" dirty="0"/>
              <a:t>Arduino</a:t>
            </a:r>
            <a:r>
              <a:rPr lang="en-US" dirty="0"/>
              <a:t> and </a:t>
            </a:r>
            <a:r>
              <a:rPr lang="en-US" b="1" dirty="0"/>
              <a:t>Bluetooth</a:t>
            </a:r>
            <a:r>
              <a:rPr lang="en-US" dirty="0"/>
              <a:t>. This project lets you control home devices like lights and fans by using voice commands.</a:t>
            </a:r>
          </a:p>
          <a:p>
            <a:r>
              <a:rPr lang="en-US" dirty="0"/>
              <a:t>Smart home technology is becoming more popular, and voice control makes managing our homes easier and more convenient. Our goal was to create a system that is simple, affordable, and helpful, especially for people who may have difficulty moving around.”</a:t>
            </a:r>
          </a:p>
        </p:txBody>
      </p:sp>
    </p:spTree>
    <p:extLst>
      <p:ext uri="{BB962C8B-B14F-4D97-AF65-F5344CB8AC3E}">
        <p14:creationId xmlns:p14="http://schemas.microsoft.com/office/powerpoint/2010/main" val="315465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D7773-4F08-0BB0-C25C-A395759122B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E501D25-4AEB-2DFA-B0FF-64E5BE8FFC6E}"/>
              </a:ext>
            </a:extLst>
          </p:cNvPr>
          <p:cNvSpPr>
            <a:spLocks noGrp="1"/>
          </p:cNvSpPr>
          <p:nvPr>
            <p:ph idx="1"/>
          </p:nvPr>
        </p:nvSpPr>
        <p:spPr>
          <a:xfrm>
            <a:off x="416600" y="1937207"/>
            <a:ext cx="11029615" cy="1013800"/>
          </a:xfrm>
        </p:spPr>
        <p:txBody>
          <a:bodyPr/>
          <a:lstStyle/>
          <a:p>
            <a:r>
              <a:rPr lang="en-US" dirty="0"/>
              <a:t>Many people face challenges when controlling home devices manually. For example, people with disabilities or those who are busy might find it difficult to use switches. We wanted to solve this problem by creating a hands-free way to control home devices easily</a:t>
            </a:r>
          </a:p>
        </p:txBody>
      </p:sp>
      <p:pic>
        <p:nvPicPr>
          <p:cNvPr id="4098" name="Picture 2" descr="World Disability. Concept of supporting people with disabilities. Disabled  person in a wheelchair makes a greeting gesture. Modern vector  illustration. 29970474 Vector Art at Vecteezy">
            <a:extLst>
              <a:ext uri="{FF2B5EF4-FFF2-40B4-BE49-F238E27FC236}">
                <a16:creationId xmlns:a16="http://schemas.microsoft.com/office/drawing/2014/main" id="{D2A6E6C8-40E9-1A85-4C4F-70B40B937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456" y="2951007"/>
            <a:ext cx="3505200" cy="3505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10 A L And T Oris Modular Electric White Plastic Switches For Home, Office,  Hotel 1 M, 1 Way Max. Current: 15 Volt (v) at Best Price in Meerut |  Mahalaxmi Electric Store">
            <a:extLst>
              <a:ext uri="{FF2B5EF4-FFF2-40B4-BE49-F238E27FC236}">
                <a16:creationId xmlns:a16="http://schemas.microsoft.com/office/drawing/2014/main" id="{F5A1E344-8C1C-5EAA-4E82-A45DF398B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373886" y="3276411"/>
            <a:ext cx="3044760" cy="2685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779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408F-7452-80B1-293B-CAD79FCD779A}"/>
              </a:ext>
            </a:extLst>
          </p:cNvPr>
          <p:cNvSpPr>
            <a:spLocks noGrp="1"/>
          </p:cNvSpPr>
          <p:nvPr>
            <p:ph type="title"/>
          </p:nvPr>
        </p:nvSpPr>
        <p:spPr/>
        <p:txBody>
          <a:bodyPr/>
          <a:lstStyle/>
          <a:p>
            <a:r>
              <a:rPr lang="en-US" dirty="0"/>
              <a:t>Why Voice-Controlled Home Automation?</a:t>
            </a:r>
          </a:p>
        </p:txBody>
      </p:sp>
      <p:sp>
        <p:nvSpPr>
          <p:cNvPr id="3" name="Content Placeholder 2">
            <a:extLst>
              <a:ext uri="{FF2B5EF4-FFF2-40B4-BE49-F238E27FC236}">
                <a16:creationId xmlns:a16="http://schemas.microsoft.com/office/drawing/2014/main" id="{C7D41FAA-2410-55C6-0B47-FFA07C4274C2}"/>
              </a:ext>
            </a:extLst>
          </p:cNvPr>
          <p:cNvSpPr>
            <a:spLocks noGrp="1"/>
          </p:cNvSpPr>
          <p:nvPr>
            <p:ph idx="1"/>
          </p:nvPr>
        </p:nvSpPr>
        <p:spPr>
          <a:xfrm>
            <a:off x="462320" y="1330104"/>
            <a:ext cx="11029615" cy="3678303"/>
          </a:xfrm>
        </p:spPr>
        <p:txBody>
          <a:bodyPr/>
          <a:lstStyle/>
          <a:p>
            <a:r>
              <a:rPr lang="en-US" dirty="0"/>
              <a:t>The main goals of our project are</a:t>
            </a:r>
          </a:p>
          <a:p>
            <a:pPr marL="342900" indent="-342900">
              <a:buFont typeface="+mj-lt"/>
              <a:buAutoNum type="arabicPeriod"/>
            </a:pPr>
            <a:r>
              <a:rPr lang="en-US" dirty="0">
                <a:latin typeface="Arial" panose="020B0604020202020204" pitchFamily="34" charset="0"/>
                <a:cs typeface="Arial" panose="020B0604020202020204" pitchFamily="34" charset="0"/>
              </a:rPr>
              <a:t>To create a system that lets you control home devices using voice commands.</a:t>
            </a:r>
          </a:p>
          <a:p>
            <a:pPr marL="342900" indent="-342900">
              <a:buFont typeface="+mj-lt"/>
              <a:buAutoNum type="arabicPeriod"/>
            </a:pPr>
            <a:r>
              <a:rPr lang="en-US" dirty="0">
                <a:latin typeface="Arial" panose="020B0604020202020204" pitchFamily="34" charset="0"/>
                <a:cs typeface="Arial" panose="020B0604020202020204" pitchFamily="34" charset="0"/>
              </a:rPr>
              <a:t>To use </a:t>
            </a:r>
            <a:r>
              <a:rPr lang="en-US" b="1" dirty="0">
                <a:latin typeface="Arial" panose="020B0604020202020204" pitchFamily="34" charset="0"/>
                <a:cs typeface="Arial" panose="020B0604020202020204" pitchFamily="34" charset="0"/>
              </a:rPr>
              <a:t>Bluetooth</a:t>
            </a:r>
            <a:r>
              <a:rPr lang="en-US" dirty="0">
                <a:latin typeface="Arial" panose="020B0604020202020204" pitchFamily="34" charset="0"/>
                <a:cs typeface="Arial" panose="020B0604020202020204" pitchFamily="34" charset="0"/>
              </a:rPr>
              <a:t> for wireless control.</a:t>
            </a:r>
          </a:p>
          <a:p>
            <a:pPr marL="342900" indent="-342900">
              <a:buFont typeface="+mj-lt"/>
              <a:buAutoNum type="arabicPeriod"/>
            </a:pPr>
            <a:r>
              <a:rPr lang="en-US" dirty="0">
                <a:latin typeface="Arial" panose="020B0604020202020204" pitchFamily="34" charset="0"/>
                <a:cs typeface="Arial" panose="020B0604020202020204" pitchFamily="34" charset="0"/>
              </a:rPr>
              <a:t>To make the system easy to use, low-cost, and helpful for daily life.</a:t>
            </a:r>
          </a:p>
          <a:p>
            <a:endParaRPr lang="en-US" dirty="0"/>
          </a:p>
        </p:txBody>
      </p:sp>
    </p:spTree>
    <p:extLst>
      <p:ext uri="{BB962C8B-B14F-4D97-AF65-F5344CB8AC3E}">
        <p14:creationId xmlns:p14="http://schemas.microsoft.com/office/powerpoint/2010/main" val="3673520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451E-9B8C-D400-446B-2202E1F34F3F}"/>
              </a:ext>
            </a:extLst>
          </p:cNvPr>
          <p:cNvSpPr>
            <a:spLocks noGrp="1"/>
          </p:cNvSpPr>
          <p:nvPr>
            <p:ph type="title"/>
          </p:nvPr>
        </p:nvSpPr>
        <p:spPr/>
        <p:txBody>
          <a:bodyPr/>
          <a:lstStyle/>
          <a:p>
            <a:r>
              <a:rPr lang="en-US" dirty="0"/>
              <a:t>System Components</a:t>
            </a:r>
          </a:p>
        </p:txBody>
      </p:sp>
      <p:sp>
        <p:nvSpPr>
          <p:cNvPr id="4" name="Rectangle 1">
            <a:extLst>
              <a:ext uri="{FF2B5EF4-FFF2-40B4-BE49-F238E27FC236}">
                <a16:creationId xmlns:a16="http://schemas.microsoft.com/office/drawing/2014/main" id="{334DB914-50AA-6279-B33E-CCF1E64B8A15}"/>
              </a:ext>
            </a:extLst>
          </p:cNvPr>
          <p:cNvSpPr>
            <a:spLocks noGrp="1" noChangeArrowheads="1"/>
          </p:cNvSpPr>
          <p:nvPr>
            <p:ph idx="1"/>
          </p:nvPr>
        </p:nvSpPr>
        <p:spPr bwMode="auto">
          <a:xfrm>
            <a:off x="471463" y="2092264"/>
            <a:ext cx="949817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Arduino Uno</a:t>
            </a:r>
            <a:r>
              <a:rPr kumimoji="0" lang="en-US" altLang="en-US" sz="1800" b="0" i="0" u="none" strike="noStrike" cap="none" normalizeH="0" baseline="0" dirty="0">
                <a:ln>
                  <a:noFill/>
                </a:ln>
                <a:solidFill>
                  <a:schemeClr val="tx1"/>
                </a:solidFill>
                <a:effectLst/>
                <a:latin typeface="Arial" panose="020B0604020202020204" pitchFamily="34" charset="0"/>
              </a:rPr>
              <a:t> – a small computer that controls everything.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HC-05 Bluetooth Module</a:t>
            </a:r>
            <a:r>
              <a:rPr kumimoji="0" lang="en-US" altLang="en-US" sz="1800" b="0" i="0" u="none" strike="noStrike" cap="none" normalizeH="0" baseline="0" dirty="0">
                <a:ln>
                  <a:noFill/>
                </a:ln>
                <a:solidFill>
                  <a:schemeClr val="tx1"/>
                </a:solidFill>
                <a:effectLst/>
                <a:latin typeface="Arial" panose="020B0604020202020204" pitchFamily="34" charset="0"/>
              </a:rPr>
              <a:t> – for wireless communication between your phone and Arduino.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Relay Module</a:t>
            </a:r>
            <a:r>
              <a:rPr kumimoji="0" lang="en-US" altLang="en-US" sz="1800" b="0" i="0" u="none" strike="noStrike" cap="none" normalizeH="0" baseline="0" dirty="0">
                <a:ln>
                  <a:noFill/>
                </a:ln>
                <a:solidFill>
                  <a:schemeClr val="tx1"/>
                </a:solidFill>
                <a:effectLst/>
                <a:latin typeface="Arial" panose="020B0604020202020204" pitchFamily="34" charset="0"/>
              </a:rPr>
              <a:t> – to turn devices like lights and fans ON or OFF.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Smartphone with a Voice App</a:t>
            </a:r>
            <a:r>
              <a:rPr kumimoji="0" lang="en-US" altLang="en-US" sz="1800" b="0" i="0" u="none" strike="noStrike" cap="none" normalizeH="0" baseline="0" dirty="0">
                <a:ln>
                  <a:noFill/>
                </a:ln>
                <a:solidFill>
                  <a:schemeClr val="tx1"/>
                </a:solidFill>
                <a:effectLst/>
                <a:latin typeface="Arial" panose="020B0604020202020204" pitchFamily="34" charset="0"/>
              </a:rPr>
              <a:t> – to send voice commands.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solidFill>
                <a:latin typeface="Arial" panose="020B0604020202020204" pitchFamily="34" charset="0"/>
              </a:rPr>
              <a:t>Devices home</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06FBCA4D-BC1C-E10E-30FB-CA128FF7F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109" y="3335093"/>
            <a:ext cx="3988891" cy="3285631"/>
          </a:xfrm>
          <a:prstGeom prst="rect">
            <a:avLst/>
          </a:prstGeom>
        </p:spPr>
      </p:pic>
    </p:spTree>
    <p:extLst>
      <p:ext uri="{BB962C8B-B14F-4D97-AF65-F5344CB8AC3E}">
        <p14:creationId xmlns:p14="http://schemas.microsoft.com/office/powerpoint/2010/main" val="2138638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D28B-7B12-D17E-69C5-6CD8DAFC75AC}"/>
              </a:ext>
            </a:extLst>
          </p:cNvPr>
          <p:cNvSpPr>
            <a:spLocks noGrp="1"/>
          </p:cNvSpPr>
          <p:nvPr>
            <p:ph type="title"/>
          </p:nvPr>
        </p:nvSpPr>
        <p:spPr/>
        <p:txBody>
          <a:bodyPr/>
          <a:lstStyle/>
          <a:p>
            <a:r>
              <a:rPr lang="en-US" dirty="0"/>
              <a:t>How the System Works</a:t>
            </a:r>
          </a:p>
        </p:txBody>
      </p:sp>
      <p:sp>
        <p:nvSpPr>
          <p:cNvPr id="3" name="Content Placeholder 2">
            <a:extLst>
              <a:ext uri="{FF2B5EF4-FFF2-40B4-BE49-F238E27FC236}">
                <a16:creationId xmlns:a16="http://schemas.microsoft.com/office/drawing/2014/main" id="{DC715D2F-997E-963E-5575-4D7CE035AB76}"/>
              </a:ext>
            </a:extLst>
          </p:cNvPr>
          <p:cNvSpPr>
            <a:spLocks noGrp="1"/>
          </p:cNvSpPr>
          <p:nvPr>
            <p:ph idx="1"/>
          </p:nvPr>
        </p:nvSpPr>
        <p:spPr/>
        <p:txBody>
          <a:bodyPr/>
          <a:lstStyle/>
          <a:p>
            <a:pPr>
              <a:buFont typeface="+mj-lt"/>
              <a:buAutoNum type="arabicPeriod"/>
            </a:pPr>
            <a:r>
              <a:rPr lang="en-US" dirty="0"/>
              <a:t>You give a voice command through a smartphone app, like ‘Turn on the light.’</a:t>
            </a:r>
          </a:p>
          <a:p>
            <a:pPr>
              <a:buFont typeface="+mj-lt"/>
              <a:buAutoNum type="arabicPeriod"/>
            </a:pPr>
            <a:r>
              <a:rPr lang="en-US" dirty="0"/>
              <a:t>The phone sends this command to the </a:t>
            </a:r>
            <a:r>
              <a:rPr lang="en-US" b="1" dirty="0"/>
              <a:t>HC-05 Bluetooth module</a:t>
            </a:r>
            <a:r>
              <a:rPr lang="en-US" dirty="0"/>
              <a:t>.</a:t>
            </a:r>
          </a:p>
          <a:p>
            <a:pPr>
              <a:buFont typeface="+mj-lt"/>
              <a:buAutoNum type="arabicPeriod"/>
            </a:pPr>
            <a:r>
              <a:rPr lang="en-US" dirty="0"/>
              <a:t>The </a:t>
            </a:r>
            <a:r>
              <a:rPr lang="en-US" b="1" dirty="0"/>
              <a:t>HC-05 module</a:t>
            </a:r>
            <a:r>
              <a:rPr lang="en-US" dirty="0"/>
              <a:t> sends the command to the </a:t>
            </a:r>
            <a:r>
              <a:rPr lang="en-US" b="1" dirty="0"/>
              <a:t>Arduino Uno</a:t>
            </a:r>
            <a:r>
              <a:rPr lang="en-US" dirty="0"/>
              <a:t>.</a:t>
            </a:r>
          </a:p>
          <a:p>
            <a:pPr>
              <a:buFont typeface="+mj-lt"/>
              <a:buAutoNum type="arabicPeriod"/>
            </a:pPr>
            <a:r>
              <a:rPr lang="en-US" dirty="0"/>
              <a:t>The Arduino reads the command and turns the </a:t>
            </a:r>
            <a:r>
              <a:rPr lang="en-US" b="1" dirty="0"/>
              <a:t>relay</a:t>
            </a:r>
            <a:r>
              <a:rPr lang="en-US" dirty="0"/>
              <a:t> ON or OFF.</a:t>
            </a:r>
          </a:p>
          <a:p>
            <a:pPr>
              <a:buFont typeface="+mj-lt"/>
              <a:buAutoNum type="arabicPeriod"/>
            </a:pPr>
            <a:r>
              <a:rPr lang="en-US" dirty="0"/>
              <a:t>The relay controls the device, like a light or a fan, and it turns ON or OFF.”</a:t>
            </a:r>
          </a:p>
          <a:p>
            <a:r>
              <a:rPr lang="en-US" b="1" dirty="0"/>
              <a:t>Example:</a:t>
            </a:r>
            <a:endParaRPr lang="en-US" dirty="0"/>
          </a:p>
          <a:p>
            <a:pPr>
              <a:buFont typeface="Arial" panose="020B0604020202020204" pitchFamily="34" charset="0"/>
              <a:buChar char="•"/>
            </a:pPr>
            <a:r>
              <a:rPr lang="en-US" dirty="0"/>
              <a:t>If you say, </a:t>
            </a:r>
            <a:r>
              <a:rPr lang="en-US" b="1" dirty="0"/>
              <a:t>‘Turn on the fan,’</a:t>
            </a:r>
            <a:r>
              <a:rPr lang="en-US" dirty="0"/>
              <a:t> the fan turns ON.</a:t>
            </a:r>
          </a:p>
          <a:p>
            <a:pPr>
              <a:buFont typeface="Arial" panose="020B0604020202020204" pitchFamily="34" charset="0"/>
              <a:buChar char="•"/>
            </a:pPr>
            <a:r>
              <a:rPr lang="en-US" dirty="0"/>
              <a:t>If you say, </a:t>
            </a:r>
            <a:r>
              <a:rPr lang="en-US" b="1" dirty="0"/>
              <a:t>‘Turn off the light,’</a:t>
            </a:r>
            <a:r>
              <a:rPr lang="en-US" dirty="0"/>
              <a:t> the light turns OFF.</a:t>
            </a:r>
          </a:p>
          <a:p>
            <a:endParaRPr lang="en-US" dirty="0"/>
          </a:p>
        </p:txBody>
      </p:sp>
    </p:spTree>
    <p:extLst>
      <p:ext uri="{BB962C8B-B14F-4D97-AF65-F5344CB8AC3E}">
        <p14:creationId xmlns:p14="http://schemas.microsoft.com/office/powerpoint/2010/main" val="724303713"/>
      </p:ext>
    </p:extLst>
  </p:cSld>
  <p:clrMapOvr>
    <a:masterClrMapping/>
  </p:clrMapOvr>
</p:sld>
</file>

<file path=ppt/theme/theme1.xml><?xml version="1.0" encoding="utf-8"?>
<a:theme xmlns:a="http://schemas.openxmlformats.org/drawingml/2006/main" name="Dividen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203</TotalTime>
  <Words>368</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Wingdings</vt:lpstr>
      <vt:lpstr>Wingdings 2</vt:lpstr>
      <vt:lpstr>Dividend</vt:lpstr>
      <vt:lpstr>Voice Control Home Automation System Using Arduino and HC05</vt:lpstr>
      <vt:lpstr>Group members</vt:lpstr>
      <vt:lpstr>Topics covered</vt:lpstr>
      <vt:lpstr>Introduction</vt:lpstr>
      <vt:lpstr>Problem Statement</vt:lpstr>
      <vt:lpstr>Why Voice-Controlled Home Automation?</vt:lpstr>
      <vt:lpstr>System Components</vt:lpstr>
      <vt:lpstr>How the System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Eng Beerey</dc:creator>
  <cp:lastModifiedBy>Eng Beerey</cp:lastModifiedBy>
  <cp:revision>1</cp:revision>
  <dcterms:created xsi:type="dcterms:W3CDTF">2024-12-17T07:13:33Z</dcterms:created>
  <dcterms:modified xsi:type="dcterms:W3CDTF">2024-12-17T10:36:36Z</dcterms:modified>
</cp:coreProperties>
</file>