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90" r:id="rId3"/>
    <p:sldId id="413" r:id="rId4"/>
    <p:sldId id="414" r:id="rId5"/>
    <p:sldId id="301" r:id="rId6"/>
    <p:sldId id="395" r:id="rId7"/>
    <p:sldId id="396" r:id="rId9"/>
    <p:sldId id="397" r:id="rId10"/>
    <p:sldId id="398" r:id="rId11"/>
    <p:sldId id="399" r:id="rId12"/>
    <p:sldId id="404" r:id="rId13"/>
    <p:sldId id="400" r:id="rId14"/>
    <p:sldId id="401" r:id="rId15"/>
    <p:sldId id="402" r:id="rId16"/>
    <p:sldId id="405" r:id="rId17"/>
    <p:sldId id="406" r:id="rId18"/>
    <p:sldId id="407" r:id="rId19"/>
    <p:sldId id="408" r:id="rId20"/>
    <p:sldId id="29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10183194" y="1612367"/>
            <a:ext cx="1685925" cy="483235"/>
          </a:xfrm>
          <a:prstGeom prst="rect">
            <a:avLst/>
          </a:prstGeom>
          <a:noFill/>
        </p:spPr>
        <p:txBody>
          <a:bodyPr wrap="none" rtlCol="0">
            <a:spAutoFit/>
          </a:bodyPr>
          <a:lstStyle/>
          <a:p>
            <a:pPr algn="ctr"/>
            <a:r>
              <a:rPr lang="en-US" altLang="zh-CN" sz="2400" b="1" dirty="0">
                <a:solidFill>
                  <a:schemeClr val="bg1"/>
                </a:solidFill>
              </a:rPr>
              <a:t>HTML5</a:t>
            </a:r>
            <a:r>
              <a:rPr lang="zh-CN" altLang="en-US" sz="2400" b="1" dirty="0">
                <a:solidFill>
                  <a:schemeClr val="bg1"/>
                </a:solidFill>
              </a:rPr>
              <a:t>基础</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CSS3-2D转换transform</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43560" y="1889760"/>
            <a:ext cx="11018520" cy="3415030"/>
          </a:xfrm>
          <a:prstGeom prst="rect">
            <a:avLst/>
          </a:prstGeom>
          <a:noFill/>
        </p:spPr>
        <p:txBody>
          <a:bodyPr wrap="square" rtlCol="0">
            <a:spAutoFit/>
          </a:bodyPr>
          <a:p>
            <a:pPr fontAlgn="auto">
              <a:lnSpc>
                <a:spcPct val="150000"/>
              </a:lnSpc>
            </a:pPr>
            <a:r>
              <a:rPr>
                <a:solidFill>
                  <a:schemeClr val="bg1"/>
                </a:solidFill>
              </a:rPr>
              <a:t>rotate()旋转方法</a:t>
            </a:r>
            <a:endParaRPr>
              <a:solidFill>
                <a:schemeClr val="bg1"/>
              </a:solidFill>
            </a:endParaRPr>
          </a:p>
          <a:p>
            <a:pPr fontAlgn="auto">
              <a:lnSpc>
                <a:spcPct val="150000"/>
              </a:lnSpc>
            </a:pPr>
            <a:r>
              <a:rPr>
                <a:solidFill>
                  <a:schemeClr val="bg1"/>
                </a:solidFill>
              </a:rPr>
              <a:t>rotate()方法，在一个给定度数顺时针旋转的元素。负值是允许的，这样是元素逆时针旋转。</a:t>
            </a:r>
            <a:endParaRPr>
              <a:solidFill>
                <a:schemeClr val="bg1"/>
              </a:solidFill>
            </a:endParaRPr>
          </a:p>
          <a:p>
            <a:pPr fontAlgn="auto">
              <a:lnSpc>
                <a:spcPct val="150000"/>
              </a:lnSpc>
            </a:pPr>
            <a:endParaRPr>
              <a:solidFill>
                <a:schemeClr val="bg1"/>
              </a:solidFill>
            </a:endParaRPr>
          </a:p>
          <a:p>
            <a:pPr fontAlgn="auto">
              <a:lnSpc>
                <a:spcPct val="150000"/>
              </a:lnSpc>
            </a:pPr>
            <a:r>
              <a:rPr>
                <a:solidFill>
                  <a:schemeClr val="bg1"/>
                </a:solidFill>
              </a:rPr>
              <a:t>#div2{</a:t>
            </a:r>
            <a:endParaRPr>
              <a:solidFill>
                <a:schemeClr val="bg1"/>
              </a:solidFill>
            </a:endParaRPr>
          </a:p>
          <a:p>
            <a:pPr fontAlgn="auto">
              <a:lnSpc>
                <a:spcPct val="150000"/>
              </a:lnSpc>
            </a:pPr>
            <a:r>
              <a:rPr>
                <a:solidFill>
                  <a:schemeClr val="bg1"/>
                </a:solidFill>
              </a:rPr>
              <a:t>	transform:rotate(30deg);</a:t>
            </a:r>
            <a:endParaRPr>
              <a:solidFill>
                <a:schemeClr val="bg1"/>
              </a:solidFill>
            </a:endParaRPr>
          </a:p>
          <a:p>
            <a:pPr fontAlgn="auto">
              <a:lnSpc>
                <a:spcPct val="150000"/>
              </a:lnSpc>
            </a:pPr>
            <a:r>
              <a:rPr>
                <a:solidFill>
                  <a:schemeClr val="bg1"/>
                </a:solidFill>
              </a:rPr>
              <a:t>	-ms-transform:rotate(30deg);</a:t>
            </a:r>
            <a:endParaRPr>
              <a:solidFill>
                <a:schemeClr val="bg1"/>
              </a:solidFill>
            </a:endParaRPr>
          </a:p>
          <a:p>
            <a:pPr fontAlgn="auto">
              <a:lnSpc>
                <a:spcPct val="150000"/>
              </a:lnSpc>
            </a:pPr>
            <a:r>
              <a:rPr>
                <a:solidFill>
                  <a:schemeClr val="bg1"/>
                </a:solidFill>
              </a:rPr>
              <a:t>	-webkit-transform:rotate(30deg); </a:t>
            </a:r>
            <a:endParaRPr>
              <a:solidFill>
                <a:schemeClr val="bg1"/>
              </a:solidFill>
            </a:endParaRPr>
          </a:p>
          <a:p>
            <a:pPr fontAlgn="auto">
              <a:lnSpc>
                <a:spcPct val="150000"/>
              </a:lnSpc>
            </a:pPr>
            <a:r>
              <a:rPr>
                <a:solidFill>
                  <a:schemeClr val="bg1"/>
                </a:solidFill>
              </a:rPr>
              <a:t>}</a:t>
            </a:r>
            <a:endParaRPr>
              <a:solidFill>
                <a:schemeClr val="bg1"/>
              </a:solidFill>
            </a:endParaRPr>
          </a:p>
        </p:txBody>
      </p:sp>
      <p:pic>
        <p:nvPicPr>
          <p:cNvPr id="2" name="图片 2"/>
          <p:cNvPicPr>
            <a:picLocks noChangeAspect="1"/>
          </p:cNvPicPr>
          <p:nvPr/>
        </p:nvPicPr>
        <p:blipFill>
          <a:blip r:embed="rId2" cstate="print"/>
          <a:stretch>
            <a:fillRect/>
          </a:stretch>
        </p:blipFill>
        <p:spPr>
          <a:xfrm>
            <a:off x="6144895" y="3280093"/>
            <a:ext cx="3657600" cy="31146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CSS3-过渡transition</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43560" y="1889760"/>
            <a:ext cx="9514205" cy="4246245"/>
          </a:xfrm>
          <a:prstGeom prst="rect">
            <a:avLst/>
          </a:prstGeom>
          <a:noFill/>
        </p:spPr>
        <p:txBody>
          <a:bodyPr wrap="square" rtlCol="0">
            <a:spAutoFit/>
          </a:bodyPr>
          <a:p>
            <a:pPr fontAlgn="auto">
              <a:lnSpc>
                <a:spcPct val="150000"/>
              </a:lnSpc>
            </a:pPr>
            <a:r>
              <a:rPr b="1">
                <a:solidFill>
                  <a:schemeClr val="bg1"/>
                </a:solidFill>
              </a:rPr>
              <a:t>transition-property</a:t>
            </a:r>
            <a:r>
              <a:rPr>
                <a:solidFill>
                  <a:schemeClr val="bg1"/>
                </a:solidFill>
              </a:rPr>
              <a:t>规定应用过渡的 CSS 属性的名称。</a:t>
            </a:r>
            <a:endParaRPr>
              <a:solidFill>
                <a:schemeClr val="bg1"/>
              </a:solidFill>
            </a:endParaRPr>
          </a:p>
          <a:p>
            <a:pPr fontAlgn="auto">
              <a:lnSpc>
                <a:spcPct val="150000"/>
              </a:lnSpc>
            </a:pPr>
            <a:endParaRPr>
              <a:solidFill>
                <a:schemeClr val="bg1"/>
              </a:solidFill>
            </a:endParaRPr>
          </a:p>
          <a:p>
            <a:pPr fontAlgn="auto">
              <a:lnSpc>
                <a:spcPct val="150000"/>
              </a:lnSpc>
            </a:pPr>
            <a:r>
              <a:rPr b="1">
                <a:solidFill>
                  <a:schemeClr val="bg1"/>
                </a:solidFill>
              </a:rPr>
              <a:t>transition-duration</a:t>
            </a:r>
            <a:r>
              <a:rPr>
                <a:solidFill>
                  <a:schemeClr val="bg1"/>
                </a:solidFill>
              </a:rPr>
              <a:t>定义过渡效果花费的时间。默认是 </a:t>
            </a:r>
            <a:r>
              <a:rPr lang="en-US">
                <a:solidFill>
                  <a:schemeClr val="bg1"/>
                </a:solidFill>
              </a:rPr>
              <a:t>0</a:t>
            </a:r>
            <a:r>
              <a:rPr>
                <a:solidFill>
                  <a:schemeClr val="bg1"/>
                </a:solidFill>
              </a:rPr>
              <a:t>。</a:t>
            </a:r>
            <a:endParaRPr>
              <a:solidFill>
                <a:schemeClr val="bg1"/>
              </a:solidFill>
            </a:endParaRPr>
          </a:p>
          <a:p>
            <a:pPr fontAlgn="auto">
              <a:lnSpc>
                <a:spcPct val="150000"/>
              </a:lnSpc>
            </a:pPr>
            <a:endParaRPr>
              <a:solidFill>
                <a:schemeClr val="bg1"/>
              </a:solidFill>
            </a:endParaRPr>
          </a:p>
          <a:p>
            <a:pPr fontAlgn="auto">
              <a:lnSpc>
                <a:spcPct val="150000"/>
              </a:lnSpc>
            </a:pPr>
            <a:r>
              <a:rPr b="1">
                <a:solidFill>
                  <a:schemeClr val="bg1"/>
                </a:solidFill>
              </a:rPr>
              <a:t>transition-timing-function</a:t>
            </a:r>
            <a:r>
              <a:rPr>
                <a:solidFill>
                  <a:schemeClr val="bg1"/>
                </a:solidFill>
              </a:rPr>
              <a:t>规定过渡效果的时间曲线。默认是 "ease"。</a:t>
            </a:r>
            <a:endParaRPr>
              <a:solidFill>
                <a:schemeClr val="bg1"/>
              </a:solidFill>
            </a:endParaRPr>
          </a:p>
          <a:p>
            <a:pPr fontAlgn="auto">
              <a:lnSpc>
                <a:spcPct val="150000"/>
              </a:lnSpc>
            </a:pPr>
            <a:r>
              <a:rPr lang="en-US">
                <a:solidFill>
                  <a:schemeClr val="bg1"/>
                </a:solidFill>
              </a:rPr>
              <a:t>	</a:t>
            </a:r>
            <a:r>
              <a:rPr>
                <a:solidFill>
                  <a:schemeClr val="bg1"/>
                </a:solidFill>
              </a:rPr>
              <a:t>ease规定慢速开始，然后变快，然后慢速结束的过渡效果</a:t>
            </a:r>
            <a:endParaRPr>
              <a:solidFill>
                <a:schemeClr val="bg1"/>
              </a:solidFill>
            </a:endParaRPr>
          </a:p>
          <a:p>
            <a:pPr fontAlgn="auto">
              <a:lnSpc>
                <a:spcPct val="150000"/>
              </a:lnSpc>
            </a:pPr>
            <a:r>
              <a:rPr lang="en-US">
                <a:solidFill>
                  <a:schemeClr val="bg1"/>
                </a:solidFill>
              </a:rPr>
              <a:t>	</a:t>
            </a:r>
            <a:r>
              <a:rPr>
                <a:solidFill>
                  <a:schemeClr val="bg1"/>
                </a:solidFill>
              </a:rPr>
              <a:t>linear规定以相同速度开始至结束的过渡效果</a:t>
            </a:r>
            <a:endParaRPr>
              <a:solidFill>
                <a:schemeClr val="bg1"/>
              </a:solidFill>
            </a:endParaRPr>
          </a:p>
          <a:p>
            <a:pPr fontAlgn="auto">
              <a:lnSpc>
                <a:spcPct val="150000"/>
              </a:lnSpc>
            </a:pPr>
            <a:r>
              <a:rPr lang="en-US">
                <a:solidFill>
                  <a:schemeClr val="bg1"/>
                </a:solidFill>
              </a:rPr>
              <a:t>	</a:t>
            </a:r>
            <a:r>
              <a:rPr>
                <a:solidFill>
                  <a:schemeClr val="bg1"/>
                </a:solidFill>
              </a:rPr>
              <a:t>ease-in规定以慢速开始的过渡效果</a:t>
            </a:r>
            <a:endParaRPr>
              <a:solidFill>
                <a:schemeClr val="bg1"/>
              </a:solidFill>
            </a:endParaRPr>
          </a:p>
          <a:p>
            <a:pPr fontAlgn="auto">
              <a:lnSpc>
                <a:spcPct val="150000"/>
              </a:lnSpc>
            </a:pPr>
            <a:r>
              <a:rPr lang="en-US">
                <a:solidFill>
                  <a:schemeClr val="bg1"/>
                </a:solidFill>
              </a:rPr>
              <a:t>	</a:t>
            </a:r>
            <a:r>
              <a:rPr>
                <a:solidFill>
                  <a:schemeClr val="bg1"/>
                </a:solidFill>
              </a:rPr>
              <a:t>ease-out规定以慢速结束的过渡效果</a:t>
            </a:r>
            <a:endParaRPr>
              <a:solidFill>
                <a:schemeClr val="bg1"/>
              </a:solidFill>
            </a:endParaRPr>
          </a:p>
          <a:p>
            <a:pPr fontAlgn="auto">
              <a:lnSpc>
                <a:spcPct val="150000"/>
              </a:lnSpc>
            </a:pPr>
            <a:r>
              <a:rPr lang="en-US">
                <a:solidFill>
                  <a:schemeClr val="bg1"/>
                </a:solidFill>
              </a:rPr>
              <a:t>	</a:t>
            </a:r>
            <a:r>
              <a:rPr>
                <a:solidFill>
                  <a:schemeClr val="bg1"/>
                </a:solidFill>
              </a:rPr>
              <a:t>ease-in-out规定以慢速开始和结束的过渡效果</a:t>
            </a:r>
            <a:endParaRPr>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CSS3-过渡transition</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43560" y="1889760"/>
            <a:ext cx="9514205" cy="1753235"/>
          </a:xfrm>
          <a:prstGeom prst="rect">
            <a:avLst/>
          </a:prstGeom>
          <a:noFill/>
        </p:spPr>
        <p:txBody>
          <a:bodyPr wrap="square" rtlCol="0">
            <a:spAutoFit/>
          </a:bodyPr>
          <a:p>
            <a:pPr fontAlgn="auto">
              <a:lnSpc>
                <a:spcPct val="150000"/>
              </a:lnSpc>
            </a:pPr>
            <a:r>
              <a:rPr b="1">
                <a:solidFill>
                  <a:schemeClr val="bg1"/>
                </a:solidFill>
              </a:rPr>
              <a:t>transition-delay</a:t>
            </a:r>
            <a:r>
              <a:rPr>
                <a:solidFill>
                  <a:schemeClr val="bg1"/>
                </a:solidFill>
              </a:rPr>
              <a:t>规定过渡效果何时开始。默认是 0。</a:t>
            </a:r>
            <a:endParaRPr>
              <a:solidFill>
                <a:schemeClr val="bg1"/>
              </a:solidFill>
            </a:endParaRPr>
          </a:p>
          <a:p>
            <a:pPr fontAlgn="auto">
              <a:lnSpc>
                <a:spcPct val="150000"/>
              </a:lnSpc>
            </a:pPr>
            <a:endParaRPr>
              <a:solidFill>
                <a:schemeClr val="bg1"/>
              </a:solidFill>
            </a:endParaRPr>
          </a:p>
          <a:p>
            <a:pPr fontAlgn="auto">
              <a:lnSpc>
                <a:spcPct val="150000"/>
              </a:lnSpc>
            </a:pPr>
            <a:r>
              <a:rPr>
                <a:solidFill>
                  <a:schemeClr val="bg1"/>
                </a:solidFill>
              </a:rPr>
              <a:t>transition ：[ transition-property ] || [ transition-duration ] || [ transition-timing-function ] || [ transition-delay ]简写属性，用于在一个属性中设置四个过渡属性。</a:t>
            </a:r>
            <a:endParaRPr>
              <a:solidFill>
                <a:schemeClr val="bg1"/>
              </a:solidFill>
            </a:endParaRPr>
          </a:p>
        </p:txBody>
      </p:sp>
      <p:pic>
        <p:nvPicPr>
          <p:cNvPr id="7" name="图片 6"/>
          <p:cNvPicPr>
            <a:picLocks noChangeAspect="1"/>
          </p:cNvPicPr>
          <p:nvPr/>
        </p:nvPicPr>
        <p:blipFill>
          <a:blip r:embed="rId2"/>
          <a:stretch>
            <a:fillRect/>
          </a:stretch>
        </p:blipFill>
        <p:spPr>
          <a:xfrm>
            <a:off x="646430" y="4333240"/>
            <a:ext cx="5628640" cy="9715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CSS3-过渡transition</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43560" y="1889760"/>
            <a:ext cx="9514205" cy="4246245"/>
          </a:xfrm>
          <a:prstGeom prst="rect">
            <a:avLst/>
          </a:prstGeom>
          <a:noFill/>
        </p:spPr>
        <p:txBody>
          <a:bodyPr wrap="square" rtlCol="0">
            <a:spAutoFit/>
          </a:bodyPr>
          <a:p>
            <a:pPr fontAlgn="auto">
              <a:lnSpc>
                <a:spcPct val="150000"/>
              </a:lnSpc>
            </a:pPr>
            <a:r>
              <a:rPr>
                <a:solidFill>
                  <a:schemeClr val="bg1"/>
                </a:solidFill>
              </a:rPr>
              <a:t>注释：CSS3 过渡是元素从一种样式逐渐改变为另一种的效果。要实现这一点，必须规定两项内容：</a:t>
            </a:r>
            <a:endParaRPr>
              <a:solidFill>
                <a:schemeClr val="bg1"/>
              </a:solidFill>
            </a:endParaRPr>
          </a:p>
          <a:p>
            <a:pPr fontAlgn="auto">
              <a:lnSpc>
                <a:spcPct val="150000"/>
              </a:lnSpc>
            </a:pPr>
            <a:r>
              <a:rPr>
                <a:solidFill>
                  <a:schemeClr val="bg1"/>
                </a:solidFill>
              </a:rPr>
              <a:t>1.规定把效果添加到哪个 CSS 属性上</a:t>
            </a:r>
            <a:endParaRPr>
              <a:solidFill>
                <a:schemeClr val="bg1"/>
              </a:solidFill>
            </a:endParaRPr>
          </a:p>
          <a:p>
            <a:pPr fontAlgn="auto">
              <a:lnSpc>
                <a:spcPct val="150000"/>
              </a:lnSpc>
            </a:pPr>
            <a:r>
              <a:rPr>
                <a:solidFill>
                  <a:schemeClr val="bg1"/>
                </a:solidFill>
              </a:rPr>
              <a:t>2.规定效果的时长</a:t>
            </a:r>
            <a:endParaRPr>
              <a:solidFill>
                <a:schemeClr val="bg1"/>
              </a:solidFill>
            </a:endParaRPr>
          </a:p>
          <a:p>
            <a:pPr fontAlgn="auto">
              <a:lnSpc>
                <a:spcPct val="150000"/>
              </a:lnSpc>
            </a:pPr>
            <a:r>
              <a:rPr>
                <a:solidFill>
                  <a:schemeClr val="bg1"/>
                </a:solidFill>
              </a:rPr>
              <a:t>Internet Explorer 10、Firefox、Chrome 以及 Opera 支持 transition 属性。</a:t>
            </a:r>
            <a:endParaRPr>
              <a:solidFill>
                <a:schemeClr val="bg1"/>
              </a:solidFill>
            </a:endParaRPr>
          </a:p>
          <a:p>
            <a:pPr fontAlgn="auto">
              <a:lnSpc>
                <a:spcPct val="150000"/>
              </a:lnSpc>
            </a:pPr>
            <a:r>
              <a:rPr>
                <a:solidFill>
                  <a:schemeClr val="bg1"/>
                </a:solidFill>
              </a:rPr>
              <a:t>Safari 需要前缀 -webkit-。</a:t>
            </a:r>
            <a:endParaRPr>
              <a:solidFill>
                <a:schemeClr val="bg1"/>
              </a:solidFill>
            </a:endParaRPr>
          </a:p>
          <a:p>
            <a:pPr fontAlgn="auto">
              <a:lnSpc>
                <a:spcPct val="150000"/>
              </a:lnSpc>
            </a:pPr>
            <a:r>
              <a:rPr>
                <a:solidFill>
                  <a:schemeClr val="bg1"/>
                </a:solidFill>
              </a:rPr>
              <a:t>Internet Explorer 9 以及更早的版本，不支持 transition 属性。 Chrome 25 以及更早的版本，需要前缀 -webkit-。</a:t>
            </a:r>
            <a:endParaRPr>
              <a:solidFill>
                <a:schemeClr val="bg1"/>
              </a:solidFill>
            </a:endParaRPr>
          </a:p>
          <a:p>
            <a:pPr fontAlgn="auto">
              <a:lnSpc>
                <a:spcPct val="150000"/>
              </a:lnSpc>
            </a:pPr>
            <a:endParaRPr>
              <a:solidFill>
                <a:schemeClr val="bg1"/>
              </a:solidFill>
            </a:endParaRPr>
          </a:p>
          <a:p>
            <a:pPr fontAlgn="auto">
              <a:lnSpc>
                <a:spcPct val="150000"/>
              </a:lnSpc>
            </a:pPr>
            <a:r>
              <a:rPr lang="en-US" altLang="zh-CN" b="1">
                <a:solidFill>
                  <a:schemeClr val="bg1"/>
                </a:solidFill>
              </a:rPr>
              <a:t>	</a:t>
            </a:r>
            <a:r>
              <a:rPr lang="zh-CN" altLang="en-US" b="1">
                <a:solidFill>
                  <a:schemeClr val="bg1"/>
                </a:solidFill>
              </a:rPr>
              <a:t>鼠标划过</a:t>
            </a:r>
            <a:endParaRPr lang="en-US" altLang="zh-CN" b="1">
              <a:solidFill>
                <a:schemeClr val="bg1"/>
              </a:solidFill>
            </a:endParaRPr>
          </a:p>
        </p:txBody>
      </p:sp>
      <p:pic>
        <p:nvPicPr>
          <p:cNvPr id="2" name="图片 4"/>
          <p:cNvPicPr>
            <a:picLocks noChangeAspect="1"/>
          </p:cNvPicPr>
          <p:nvPr/>
        </p:nvPicPr>
        <p:blipFill>
          <a:blip r:embed="rId2" cstate="print"/>
          <a:stretch>
            <a:fillRect/>
          </a:stretch>
        </p:blipFill>
        <p:spPr>
          <a:xfrm>
            <a:off x="2782253" y="5414010"/>
            <a:ext cx="1114425" cy="1104900"/>
          </a:xfrm>
          <a:prstGeom prst="rect">
            <a:avLst/>
          </a:prstGeom>
        </p:spPr>
      </p:pic>
      <p:pic>
        <p:nvPicPr>
          <p:cNvPr id="9" name="图片 7"/>
          <p:cNvPicPr>
            <a:picLocks noChangeAspect="1"/>
          </p:cNvPicPr>
          <p:nvPr/>
        </p:nvPicPr>
        <p:blipFill>
          <a:blip r:embed="rId3" cstate="print"/>
          <a:stretch>
            <a:fillRect/>
          </a:stretch>
        </p:blipFill>
        <p:spPr>
          <a:xfrm>
            <a:off x="6391593" y="5442585"/>
            <a:ext cx="2981325" cy="1047750"/>
          </a:xfrm>
          <a:prstGeom prst="rect">
            <a:avLst/>
          </a:prstGeom>
        </p:spPr>
      </p:pic>
      <p:sp>
        <p:nvSpPr>
          <p:cNvPr id="21" name="右箭头 20"/>
          <p:cNvSpPr/>
          <p:nvPr/>
        </p:nvSpPr>
        <p:spPr>
          <a:xfrm>
            <a:off x="4159250" y="5804535"/>
            <a:ext cx="1969135" cy="32400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a:t>
            </a:r>
            <a:r>
              <a:rPr lang="zh-CN" altLang="en-US" sz="2800" dirty="0">
                <a:solidFill>
                  <a:schemeClr val="bg1"/>
                </a:solidFill>
                <a:sym typeface="+mn-ea"/>
              </a:rPr>
              <a:t>动画</a:t>
            </a:r>
            <a:endParaRPr lang="zh-CN" altLang="en-US"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5077460"/>
          </a:xfrm>
          <a:prstGeom prst="rect">
            <a:avLst/>
          </a:prstGeom>
          <a:noFill/>
        </p:spPr>
        <p:txBody>
          <a:bodyPr wrap="square" rtlCol="0">
            <a:spAutoFit/>
          </a:bodyPr>
          <a:p>
            <a:pPr fontAlgn="auto">
              <a:lnSpc>
                <a:spcPct val="150000"/>
              </a:lnSpc>
            </a:pPr>
            <a:r>
              <a:rPr>
                <a:solidFill>
                  <a:schemeClr val="bg1"/>
                </a:solidFill>
              </a:rPr>
              <a:t>@keyframes 规则 用于创建动画。在 @keyframes 中规定某项 CSS 样式，能创建由当前样式逐渐改为新样式的动画效果。</a:t>
            </a:r>
            <a:endParaRPr>
              <a:solidFill>
                <a:schemeClr val="bg1"/>
              </a:solidFill>
            </a:endParaRPr>
          </a:p>
          <a:p>
            <a:pPr fontAlgn="auto">
              <a:lnSpc>
                <a:spcPct val="150000"/>
              </a:lnSpc>
            </a:pPr>
            <a:r>
              <a:rPr>
                <a:solidFill>
                  <a:schemeClr val="bg1"/>
                </a:solidFill>
              </a:rPr>
              <a:t>animation-name规定 @keyframes 动画的名称。</a:t>
            </a:r>
            <a:endParaRPr>
              <a:solidFill>
                <a:schemeClr val="bg1"/>
              </a:solidFill>
            </a:endParaRPr>
          </a:p>
          <a:p>
            <a:pPr fontAlgn="auto">
              <a:lnSpc>
                <a:spcPct val="150000"/>
              </a:lnSpc>
            </a:pPr>
            <a:r>
              <a:rPr>
                <a:solidFill>
                  <a:schemeClr val="bg1"/>
                </a:solidFill>
              </a:rPr>
              <a:t>animation-duration规定动画完成一个周期所花费的秒或毫秒。默认是 0</a:t>
            </a:r>
            <a:endParaRPr>
              <a:solidFill>
                <a:schemeClr val="bg1"/>
              </a:solidFill>
            </a:endParaRPr>
          </a:p>
          <a:p>
            <a:pPr fontAlgn="auto">
              <a:lnSpc>
                <a:spcPct val="150000"/>
              </a:lnSpc>
            </a:pPr>
            <a:r>
              <a:rPr>
                <a:solidFill>
                  <a:schemeClr val="bg1"/>
                </a:solidFill>
              </a:rPr>
              <a:t>animation-timing-function速度曲线</a:t>
            </a:r>
            <a:endParaRPr>
              <a:solidFill>
                <a:schemeClr val="bg1"/>
              </a:solidFill>
            </a:endParaRPr>
          </a:p>
          <a:p>
            <a:pPr fontAlgn="auto">
              <a:lnSpc>
                <a:spcPct val="150000"/>
              </a:lnSpc>
            </a:pPr>
            <a:r>
              <a:rPr lang="en-US">
                <a:solidFill>
                  <a:schemeClr val="bg1"/>
                </a:solidFill>
              </a:rPr>
              <a:t>	</a:t>
            </a:r>
            <a:r>
              <a:rPr>
                <a:solidFill>
                  <a:schemeClr val="bg1"/>
                </a:solidFill>
              </a:rPr>
              <a:t>ease默认先慢，再快，再慢</a:t>
            </a:r>
            <a:endParaRPr>
              <a:solidFill>
                <a:schemeClr val="bg1"/>
              </a:solidFill>
            </a:endParaRPr>
          </a:p>
          <a:p>
            <a:pPr fontAlgn="auto">
              <a:lnSpc>
                <a:spcPct val="150000"/>
              </a:lnSpc>
            </a:pPr>
            <a:r>
              <a:rPr lang="en-US">
                <a:solidFill>
                  <a:schemeClr val="bg1"/>
                </a:solidFill>
              </a:rPr>
              <a:t>	</a:t>
            </a:r>
            <a:r>
              <a:rPr>
                <a:solidFill>
                  <a:schemeClr val="bg1"/>
                </a:solidFill>
              </a:rPr>
              <a:t>linear匀速</a:t>
            </a:r>
            <a:endParaRPr>
              <a:solidFill>
                <a:schemeClr val="bg1"/>
              </a:solidFill>
            </a:endParaRPr>
          </a:p>
          <a:p>
            <a:pPr fontAlgn="auto">
              <a:lnSpc>
                <a:spcPct val="150000"/>
              </a:lnSpc>
            </a:pPr>
            <a:r>
              <a:rPr lang="en-US">
                <a:solidFill>
                  <a:schemeClr val="bg1"/>
                </a:solidFill>
              </a:rPr>
              <a:t>	</a:t>
            </a:r>
            <a:r>
              <a:rPr>
                <a:solidFill>
                  <a:schemeClr val="bg1"/>
                </a:solidFill>
              </a:rPr>
              <a:t>ease-in：由慢到快。</a:t>
            </a:r>
            <a:endParaRPr>
              <a:solidFill>
                <a:schemeClr val="bg1"/>
              </a:solidFill>
            </a:endParaRPr>
          </a:p>
          <a:p>
            <a:pPr fontAlgn="auto">
              <a:lnSpc>
                <a:spcPct val="150000"/>
              </a:lnSpc>
            </a:pPr>
            <a:r>
              <a:rPr lang="en-US">
                <a:solidFill>
                  <a:schemeClr val="bg1"/>
                </a:solidFill>
              </a:rPr>
              <a:t>	</a:t>
            </a:r>
            <a:r>
              <a:rPr>
                <a:solidFill>
                  <a:schemeClr val="bg1"/>
                </a:solidFill>
              </a:rPr>
              <a:t>ease-out：由快到慢。</a:t>
            </a:r>
            <a:endParaRPr>
              <a:solidFill>
                <a:schemeClr val="bg1"/>
              </a:solidFill>
            </a:endParaRPr>
          </a:p>
          <a:p>
            <a:pPr fontAlgn="auto">
              <a:lnSpc>
                <a:spcPct val="150000"/>
              </a:lnSpc>
            </a:pPr>
            <a:r>
              <a:rPr lang="en-US">
                <a:solidFill>
                  <a:schemeClr val="bg1"/>
                </a:solidFill>
              </a:rPr>
              <a:t>	</a:t>
            </a:r>
            <a:r>
              <a:rPr>
                <a:solidFill>
                  <a:schemeClr val="bg1"/>
                </a:solidFill>
              </a:rPr>
              <a:t>ease-in-out：由慢到快再到慢。</a:t>
            </a:r>
            <a:endParaRPr>
              <a:solidFill>
                <a:schemeClr val="bg1"/>
              </a:solidFill>
            </a:endParaRPr>
          </a:p>
          <a:p>
            <a:pPr fontAlgn="auto">
              <a:lnSpc>
                <a:spcPct val="150000"/>
              </a:lnSpc>
            </a:pPr>
            <a:r>
              <a:rPr lang="en-US">
                <a:solidFill>
                  <a:schemeClr val="bg1"/>
                </a:solidFill>
              </a:rPr>
              <a:t>	</a:t>
            </a:r>
            <a:r>
              <a:rPr>
                <a:solidFill>
                  <a:schemeClr val="bg1"/>
                </a:solidFill>
              </a:rPr>
              <a:t>step-start跳到鼠标开始那帧</a:t>
            </a:r>
            <a:endParaRPr>
              <a:solidFill>
                <a:schemeClr val="bg1"/>
              </a:solidFill>
            </a:endParaRPr>
          </a:p>
          <a:p>
            <a:pPr fontAlgn="auto">
              <a:lnSpc>
                <a:spcPct val="150000"/>
              </a:lnSpc>
            </a:pPr>
            <a:r>
              <a:rPr lang="en-US">
                <a:solidFill>
                  <a:schemeClr val="bg1"/>
                </a:solidFill>
              </a:rPr>
              <a:t>	</a:t>
            </a:r>
            <a:r>
              <a:rPr>
                <a:solidFill>
                  <a:schemeClr val="bg1"/>
                </a:solidFill>
              </a:rPr>
              <a:t>step-end跳到鼠标结束那帧</a:t>
            </a:r>
            <a:endParaRPr>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a:t>
            </a:r>
            <a:r>
              <a:rPr lang="zh-CN" altLang="en-US" sz="2800" dirty="0">
                <a:solidFill>
                  <a:schemeClr val="bg1"/>
                </a:solidFill>
                <a:sym typeface="+mn-ea"/>
              </a:rPr>
              <a:t>动画</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786890"/>
            <a:ext cx="11018520" cy="4661535"/>
          </a:xfrm>
          <a:prstGeom prst="rect">
            <a:avLst/>
          </a:prstGeom>
          <a:noFill/>
        </p:spPr>
        <p:txBody>
          <a:bodyPr wrap="square" rtlCol="0">
            <a:spAutoFit/>
          </a:bodyPr>
          <a:p>
            <a:pPr fontAlgn="auto">
              <a:lnSpc>
                <a:spcPct val="150000"/>
              </a:lnSpc>
            </a:pPr>
            <a:r>
              <a:rPr>
                <a:solidFill>
                  <a:schemeClr val="bg1"/>
                </a:solidFill>
              </a:rPr>
              <a:t>animation-delay规定动画何时开始。默认是 0，允许负值；</a:t>
            </a:r>
            <a:endParaRPr>
              <a:solidFill>
                <a:schemeClr val="bg1"/>
              </a:solidFill>
            </a:endParaRPr>
          </a:p>
          <a:p>
            <a:pPr fontAlgn="auto">
              <a:lnSpc>
                <a:spcPct val="150000"/>
              </a:lnSpc>
            </a:pPr>
            <a:r>
              <a:rPr>
                <a:solidFill>
                  <a:schemeClr val="bg1"/>
                </a:solidFill>
              </a:rPr>
              <a:t>animation-iteration-count规定动画被播放的次数。默认是 1，</a:t>
            </a:r>
            <a:endParaRPr>
              <a:solidFill>
                <a:schemeClr val="bg1"/>
              </a:solidFill>
            </a:endParaRPr>
          </a:p>
          <a:p>
            <a:pPr fontAlgn="auto">
              <a:lnSpc>
                <a:spcPct val="150000"/>
              </a:lnSpc>
            </a:pPr>
            <a:r>
              <a:rPr lang="en-US">
                <a:solidFill>
                  <a:schemeClr val="bg1"/>
                </a:solidFill>
              </a:rPr>
              <a:t>	</a:t>
            </a:r>
            <a:r>
              <a:rPr>
                <a:solidFill>
                  <a:schemeClr val="bg1"/>
                </a:solidFill>
              </a:rPr>
              <a:t>infinite无限循环</a:t>
            </a:r>
            <a:endParaRPr>
              <a:solidFill>
                <a:schemeClr val="bg1"/>
              </a:solidFill>
            </a:endParaRPr>
          </a:p>
          <a:p>
            <a:pPr fontAlgn="auto">
              <a:lnSpc>
                <a:spcPct val="150000"/>
              </a:lnSpc>
            </a:pPr>
            <a:r>
              <a:rPr>
                <a:solidFill>
                  <a:schemeClr val="bg1"/>
                </a:solidFill>
              </a:rPr>
              <a:t>animation-direction规定动画是否在下一周期逆向地播放。默认是 "normal"</a:t>
            </a:r>
            <a:endParaRPr>
              <a:solidFill>
                <a:schemeClr val="bg1"/>
              </a:solidFill>
            </a:endParaRPr>
          </a:p>
          <a:p>
            <a:pPr fontAlgn="auto">
              <a:lnSpc>
                <a:spcPct val="150000"/>
              </a:lnSpc>
            </a:pPr>
            <a:r>
              <a:rPr lang="en-US">
                <a:solidFill>
                  <a:schemeClr val="bg1"/>
                </a:solidFill>
              </a:rPr>
              <a:t>	</a:t>
            </a:r>
            <a:r>
              <a:rPr>
                <a:solidFill>
                  <a:schemeClr val="bg1"/>
                </a:solidFill>
              </a:rPr>
              <a:t>alternate反向播放</a:t>
            </a:r>
            <a:endParaRPr>
              <a:solidFill>
                <a:schemeClr val="bg1"/>
              </a:solidFill>
            </a:endParaRPr>
          </a:p>
          <a:p>
            <a:pPr fontAlgn="auto">
              <a:lnSpc>
                <a:spcPct val="150000"/>
              </a:lnSpc>
            </a:pPr>
            <a:r>
              <a:rPr>
                <a:solidFill>
                  <a:schemeClr val="bg1"/>
                </a:solidFill>
              </a:rPr>
              <a:t>animation:name duration timing-function delay iteration-count direction;</a:t>
            </a:r>
            <a:endParaRPr>
              <a:solidFill>
                <a:schemeClr val="bg1"/>
              </a:solidFill>
            </a:endParaRPr>
          </a:p>
          <a:p>
            <a:pPr fontAlgn="auto">
              <a:lnSpc>
                <a:spcPct val="150000"/>
              </a:lnSpc>
            </a:pPr>
            <a:r>
              <a:rPr>
                <a:solidFill>
                  <a:schemeClr val="bg1"/>
                </a:solidFill>
              </a:rPr>
              <a:t>animation-play-state规定动画是否正在运行或暂停。默认是 "running"。</a:t>
            </a:r>
            <a:endParaRPr>
              <a:solidFill>
                <a:schemeClr val="bg1"/>
              </a:solidFill>
            </a:endParaRPr>
          </a:p>
          <a:p>
            <a:pPr fontAlgn="auto">
              <a:lnSpc>
                <a:spcPct val="150000"/>
              </a:lnSpc>
            </a:pPr>
            <a:r>
              <a:rPr lang="en-US">
                <a:solidFill>
                  <a:schemeClr val="bg1"/>
                </a:solidFill>
              </a:rPr>
              <a:t>	</a:t>
            </a:r>
            <a:r>
              <a:rPr>
                <a:solidFill>
                  <a:schemeClr val="bg1"/>
                </a:solidFill>
              </a:rPr>
              <a:t>paused暂停</a:t>
            </a:r>
            <a:endParaRPr>
              <a:solidFill>
                <a:schemeClr val="bg1"/>
              </a:solidFill>
            </a:endParaRPr>
          </a:p>
          <a:p>
            <a:pPr fontAlgn="auto">
              <a:lnSpc>
                <a:spcPct val="150000"/>
              </a:lnSpc>
            </a:pPr>
            <a:r>
              <a:rPr>
                <a:solidFill>
                  <a:schemeClr val="bg1"/>
                </a:solidFill>
              </a:rPr>
              <a:t>animation-fill-mode规定对象动画时间之外的状态。</a:t>
            </a:r>
            <a:endParaRPr>
              <a:solidFill>
                <a:schemeClr val="bg1"/>
              </a:solidFill>
            </a:endParaRPr>
          </a:p>
          <a:p>
            <a:pPr fontAlgn="auto">
              <a:lnSpc>
                <a:spcPct val="150000"/>
              </a:lnSpc>
            </a:pPr>
            <a:r>
              <a:rPr lang="en-US">
                <a:solidFill>
                  <a:schemeClr val="bg1"/>
                </a:solidFill>
              </a:rPr>
              <a:t>	</a:t>
            </a:r>
            <a:r>
              <a:rPr>
                <a:solidFill>
                  <a:schemeClr val="bg1"/>
                </a:solidFill>
              </a:rPr>
              <a:t>none不改变默认行为</a:t>
            </a:r>
            <a:endParaRPr>
              <a:solidFill>
                <a:schemeClr val="bg1"/>
              </a:solidFill>
            </a:endParaRPr>
          </a:p>
          <a:p>
            <a:pPr fontAlgn="auto">
              <a:lnSpc>
                <a:spcPct val="150000"/>
              </a:lnSpc>
            </a:pPr>
            <a:r>
              <a:rPr lang="en-US">
                <a:solidFill>
                  <a:schemeClr val="bg1"/>
                </a:solidFill>
              </a:rPr>
              <a:t>	</a:t>
            </a:r>
            <a:r>
              <a:rPr>
                <a:solidFill>
                  <a:schemeClr val="bg1"/>
                </a:solidFill>
              </a:rPr>
              <a:t>forwards当动画完成后，保持最后一个属性值（在最后一个关键帧中定义）。</a:t>
            </a:r>
            <a:endParaRPr>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a:t>
            </a:r>
            <a:r>
              <a:rPr lang="zh-CN" altLang="en-US" sz="2800" dirty="0">
                <a:solidFill>
                  <a:schemeClr val="bg1"/>
                </a:solidFill>
                <a:sym typeface="+mn-ea"/>
              </a:rPr>
              <a:t>动画</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929130"/>
            <a:ext cx="11018520" cy="2999740"/>
          </a:xfrm>
          <a:prstGeom prst="rect">
            <a:avLst/>
          </a:prstGeom>
          <a:noFill/>
        </p:spPr>
        <p:txBody>
          <a:bodyPr wrap="square" rtlCol="0">
            <a:spAutoFit/>
          </a:bodyPr>
          <a:p>
            <a:pPr fontAlgn="auto">
              <a:lnSpc>
                <a:spcPct val="150000"/>
              </a:lnSpc>
            </a:pPr>
            <a:r>
              <a:rPr>
                <a:solidFill>
                  <a:schemeClr val="bg1"/>
                </a:solidFill>
              </a:rPr>
              <a:t>注释：在 @keyframes 中创建动画时，把它捆绑到某个选择器，否则不会产生动画效果。通过规定至少以下两项 CSS3 动画属性，即可将动画绑 定到选择器：</a:t>
            </a:r>
            <a:endParaRPr>
              <a:solidFill>
                <a:schemeClr val="bg1"/>
              </a:solidFill>
            </a:endParaRPr>
          </a:p>
          <a:p>
            <a:pPr fontAlgn="auto">
              <a:lnSpc>
                <a:spcPct val="150000"/>
              </a:lnSpc>
            </a:pPr>
            <a:r>
              <a:rPr>
                <a:solidFill>
                  <a:schemeClr val="bg1"/>
                </a:solidFill>
              </a:rPr>
              <a:t>1.规定动画的名称</a:t>
            </a:r>
            <a:endParaRPr>
              <a:solidFill>
                <a:schemeClr val="bg1"/>
              </a:solidFill>
            </a:endParaRPr>
          </a:p>
          <a:p>
            <a:pPr fontAlgn="auto">
              <a:lnSpc>
                <a:spcPct val="150000"/>
              </a:lnSpc>
            </a:pPr>
            <a:r>
              <a:rPr>
                <a:solidFill>
                  <a:schemeClr val="bg1"/>
                </a:solidFill>
              </a:rPr>
              <a:t>2.规定动画的时长</a:t>
            </a:r>
            <a:endParaRPr>
              <a:solidFill>
                <a:schemeClr val="bg1"/>
              </a:solidFill>
            </a:endParaRPr>
          </a:p>
          <a:p>
            <a:pPr fontAlgn="auto">
              <a:lnSpc>
                <a:spcPct val="150000"/>
              </a:lnSpc>
            </a:pPr>
            <a:r>
              <a:rPr>
                <a:solidFill>
                  <a:schemeClr val="bg1"/>
                </a:solidFill>
              </a:rPr>
              <a:t>Internet Explorer 10、Firefox 以及 Opera 支持 @keyframes 规则和 animation 属性。</a:t>
            </a:r>
            <a:endParaRPr>
              <a:solidFill>
                <a:schemeClr val="bg1"/>
              </a:solidFill>
            </a:endParaRPr>
          </a:p>
          <a:p>
            <a:pPr fontAlgn="auto">
              <a:lnSpc>
                <a:spcPct val="150000"/>
              </a:lnSpc>
            </a:pPr>
            <a:r>
              <a:rPr>
                <a:solidFill>
                  <a:schemeClr val="bg1"/>
                </a:solidFill>
              </a:rPr>
              <a:t>Chrome 和 Safari 需要前缀 -webkit-。</a:t>
            </a:r>
            <a:endParaRPr>
              <a:solidFill>
                <a:schemeClr val="bg1"/>
              </a:solidFill>
            </a:endParaRPr>
          </a:p>
          <a:p>
            <a:pPr fontAlgn="auto">
              <a:lnSpc>
                <a:spcPct val="150000"/>
              </a:lnSpc>
            </a:pPr>
            <a:r>
              <a:rPr>
                <a:solidFill>
                  <a:schemeClr val="bg1"/>
                </a:solidFill>
              </a:rPr>
              <a:t>Internet Explorer 9，以及更早的版本，不支持 @keyframe 规则或 animation 属性。</a:t>
            </a:r>
            <a:endParaRPr>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a:t>
            </a:r>
            <a:r>
              <a:rPr lang="zh-CN" altLang="en-US" sz="2800" dirty="0">
                <a:solidFill>
                  <a:schemeClr val="bg1"/>
                </a:solidFill>
                <a:sym typeface="+mn-ea"/>
              </a:rPr>
              <a:t>动画</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2" name="图片 4" descr="旋转摩天轮"/>
          <p:cNvPicPr>
            <a:picLocks noChangeAspect="1"/>
          </p:cNvPicPr>
          <p:nvPr/>
        </p:nvPicPr>
        <p:blipFill>
          <a:blip r:embed="rId2"/>
          <a:stretch>
            <a:fillRect/>
          </a:stretch>
        </p:blipFill>
        <p:spPr>
          <a:xfrm>
            <a:off x="2707005" y="1577975"/>
            <a:ext cx="5902325" cy="4851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5" name="图片 4" descr="QQ图片20170523003710"/>
          <p:cNvPicPr>
            <a:picLocks noChangeAspect="1"/>
          </p:cNvPicPr>
          <p:nvPr/>
        </p:nvPicPr>
        <p:blipFill>
          <a:blip r:embed="rId2"/>
          <a:stretch>
            <a:fillRect/>
          </a:stretch>
        </p:blipFill>
        <p:spPr>
          <a:xfrm>
            <a:off x="1613535" y="529590"/>
            <a:ext cx="8696960" cy="54349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矩形 7"/>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9" name="TextBox 4"/>
          <p:cNvSpPr txBox="1"/>
          <p:nvPr/>
        </p:nvSpPr>
        <p:spPr>
          <a:xfrm>
            <a:off x="646382" y="686927"/>
            <a:ext cx="4497118" cy="523220"/>
          </a:xfrm>
          <a:prstGeom prst="rect">
            <a:avLst/>
          </a:prstGeom>
          <a:noFill/>
        </p:spPr>
        <p:txBody>
          <a:bodyPr wrap="square" rtlCol="0">
            <a:spAutoFit/>
          </a:bodyPr>
          <a:lstStyle/>
          <a:p>
            <a:r>
              <a:rPr lang="zh-CN" altLang="en-US" sz="2800" dirty="0" smtClean="0">
                <a:solidFill>
                  <a:schemeClr val="bg1"/>
                </a:solidFill>
              </a:rPr>
              <a:t>自我介绍</a:t>
            </a:r>
            <a:endParaRPr lang="zh-CN" altLang="en-US" sz="2800" b="1" dirty="0">
              <a:solidFill>
                <a:schemeClr val="bg1"/>
              </a:solidFill>
            </a:endParaRPr>
          </a:p>
        </p:txBody>
      </p:sp>
      <p:sp>
        <p:nvSpPr>
          <p:cNvPr id="2" name="文本框 1"/>
          <p:cNvSpPr txBox="1"/>
          <p:nvPr/>
        </p:nvSpPr>
        <p:spPr>
          <a:xfrm>
            <a:off x="2400935" y="1967865"/>
            <a:ext cx="6962775" cy="4754880"/>
          </a:xfrm>
          <a:prstGeom prst="rect">
            <a:avLst/>
          </a:prstGeom>
          <a:noFill/>
        </p:spPr>
        <p:txBody>
          <a:bodyPr wrap="square" rtlCol="0" anchor="t">
            <a:spAutoFit/>
          </a:bodyPr>
          <a:p>
            <a:pPr fontAlgn="auto">
              <a:lnSpc>
                <a:spcPct val="150000"/>
              </a:lnSpc>
            </a:pPr>
            <a:r>
              <a:rPr lang="zh-CN" altLang="en-US" b="1">
                <a:solidFill>
                  <a:schemeClr val="bg1"/>
                </a:solidFill>
              </a:rPr>
              <a:t>千锋</a:t>
            </a:r>
            <a:r>
              <a:rPr lang="en-US" altLang="zh-CN" b="1">
                <a:solidFill>
                  <a:schemeClr val="bg1"/>
                </a:solidFill>
              </a:rPr>
              <a:t>-</a:t>
            </a:r>
            <a:r>
              <a:rPr lang="zh-CN" altLang="en-US" b="1">
                <a:solidFill>
                  <a:schemeClr val="bg1"/>
                </a:solidFill>
              </a:rPr>
              <a:t>张学友</a:t>
            </a:r>
            <a:endParaRPr lang="zh-CN" altLang="en-US" b="1">
              <a:solidFill>
                <a:schemeClr val="bg1"/>
              </a:solidFill>
            </a:endParaRPr>
          </a:p>
          <a:p>
            <a:pPr fontAlgn="auto">
              <a:lnSpc>
                <a:spcPct val="150000"/>
              </a:lnSpc>
            </a:pPr>
            <a:r>
              <a:rPr lang="en-US" altLang="zh-CN" b="1">
                <a:solidFill>
                  <a:schemeClr val="bg1"/>
                </a:solidFill>
                <a:sym typeface="+mn-ea"/>
              </a:rPr>
              <a:t>“</a:t>
            </a:r>
            <a:r>
              <a:rPr lang="zh-CN" altLang="en-US" b="1">
                <a:solidFill>
                  <a:schemeClr val="bg1"/>
                </a:solidFill>
                <a:sym typeface="+mn-ea"/>
              </a:rPr>
              <a:t>张</a:t>
            </a:r>
            <a:r>
              <a:rPr lang="en-US" altLang="zh-CN" b="1">
                <a:solidFill>
                  <a:schemeClr val="bg1"/>
                </a:solidFill>
                <a:sym typeface="+mn-ea"/>
              </a:rPr>
              <a:t>”</a:t>
            </a:r>
            <a:r>
              <a:rPr lang="zh-CN" altLang="en-US">
                <a:solidFill>
                  <a:schemeClr val="bg1"/>
                </a:solidFill>
                <a:sym typeface="+mn-ea"/>
              </a:rPr>
              <a:t>老师是</a:t>
            </a:r>
            <a:r>
              <a:rPr lang="en-US" altLang="zh-CN" b="1">
                <a:solidFill>
                  <a:schemeClr val="bg1"/>
                </a:solidFill>
                <a:sym typeface="+mn-ea"/>
              </a:rPr>
              <a:t>”</a:t>
            </a:r>
            <a:r>
              <a:rPr lang="zh-CN" altLang="en-US" b="1">
                <a:solidFill>
                  <a:schemeClr val="bg1"/>
                </a:solidFill>
                <a:sym typeface="+mn-ea"/>
              </a:rPr>
              <a:t>学</a:t>
            </a:r>
            <a:r>
              <a:rPr lang="en-US" altLang="zh-CN" b="1">
                <a:solidFill>
                  <a:schemeClr val="bg1"/>
                </a:solidFill>
                <a:sym typeface="+mn-ea"/>
              </a:rPr>
              <a:t>”</a:t>
            </a:r>
            <a:r>
              <a:rPr lang="zh-CN" altLang="en-US">
                <a:solidFill>
                  <a:schemeClr val="bg1"/>
                </a:solidFill>
                <a:sym typeface="+mn-ea"/>
              </a:rPr>
              <a:t>生的好朋</a:t>
            </a:r>
            <a:r>
              <a:rPr lang="en-US" altLang="zh-CN" b="1">
                <a:solidFill>
                  <a:schemeClr val="bg1"/>
                </a:solidFill>
                <a:sym typeface="+mn-ea"/>
              </a:rPr>
              <a:t>”</a:t>
            </a:r>
            <a:r>
              <a:rPr lang="zh-CN" altLang="en-US" b="1">
                <a:solidFill>
                  <a:schemeClr val="bg1"/>
                </a:solidFill>
                <a:sym typeface="+mn-ea"/>
              </a:rPr>
              <a:t>友</a:t>
            </a:r>
            <a:r>
              <a:rPr lang="en-US" altLang="zh-CN" b="1">
                <a:solidFill>
                  <a:schemeClr val="bg1"/>
                </a:solidFill>
                <a:sym typeface="+mn-ea"/>
              </a:rPr>
              <a:t>”</a:t>
            </a:r>
            <a:endParaRPr lang="en-US" altLang="zh-CN" b="1">
              <a:solidFill>
                <a:schemeClr val="bg1"/>
              </a:solidFill>
              <a:sym typeface="+mn-ea"/>
            </a:endParaRPr>
          </a:p>
          <a:p>
            <a:pPr fontAlgn="auto">
              <a:lnSpc>
                <a:spcPct val="150000"/>
              </a:lnSpc>
            </a:pPr>
            <a:endParaRPr lang="zh-CN" altLang="en-US" b="1">
              <a:solidFill>
                <a:schemeClr val="bg1"/>
              </a:solidFill>
            </a:endParaRPr>
          </a:p>
          <a:p>
            <a:pPr fontAlgn="auto">
              <a:lnSpc>
                <a:spcPct val="150000"/>
              </a:lnSpc>
            </a:pPr>
            <a:r>
              <a:rPr lang="zh-CN" altLang="en-US" b="1">
                <a:solidFill>
                  <a:schemeClr val="bg1"/>
                </a:solidFill>
              </a:rPr>
              <a:t>讲师语录：教育不是灌输，而是点燃火焰</a:t>
            </a:r>
            <a:endParaRPr lang="zh-CN" altLang="en-US" b="1">
              <a:solidFill>
                <a:schemeClr val="bg1"/>
              </a:solidFill>
            </a:endParaRPr>
          </a:p>
          <a:p>
            <a:pPr fontAlgn="auto">
              <a:lnSpc>
                <a:spcPct val="150000"/>
              </a:lnSpc>
            </a:pPr>
            <a:endParaRPr lang="zh-CN" altLang="en-US" sz="1600">
              <a:solidFill>
                <a:schemeClr val="bg1"/>
              </a:solidFill>
            </a:endParaRPr>
          </a:p>
          <a:p>
            <a:pPr fontAlgn="auto">
              <a:lnSpc>
                <a:spcPct val="150000"/>
              </a:lnSpc>
            </a:pPr>
            <a:r>
              <a:rPr lang="zh-CN" altLang="en-US" sz="1600" b="1">
                <a:solidFill>
                  <a:schemeClr val="bg1"/>
                </a:solidFill>
              </a:rPr>
              <a:t>个人简介：</a:t>
            </a:r>
            <a:endParaRPr lang="zh-CN" altLang="en-US" sz="1600" b="1">
              <a:solidFill>
                <a:schemeClr val="bg1"/>
              </a:solidFill>
            </a:endParaRPr>
          </a:p>
          <a:p>
            <a:pPr fontAlgn="auto">
              <a:lnSpc>
                <a:spcPct val="150000"/>
              </a:lnSpc>
            </a:pPr>
            <a:r>
              <a:rPr lang="en-US" altLang="zh-CN" sz="1600">
                <a:solidFill>
                  <a:schemeClr val="bg1"/>
                </a:solidFill>
              </a:rPr>
              <a:t>	</a:t>
            </a:r>
            <a:r>
              <a:rPr lang="zh-CN" altLang="en-US" sz="1600">
                <a:solidFill>
                  <a:schemeClr val="bg1"/>
                </a:solidFill>
              </a:rPr>
              <a:t>千锋HTML5第一阶段讲师，五年web前端开发经验，</a:t>
            </a:r>
            <a:r>
              <a:rPr lang="zh-CN" altLang="en-US" sz="1600">
                <a:solidFill>
                  <a:schemeClr val="bg1"/>
                </a:solidFill>
                <a:sym typeface="+mn-ea"/>
              </a:rPr>
              <a:t>专注于WEB前端静态页面与动态效果开发，熟练使用WEB前端技术，CSS3,HTML5, jQuery等技术，</a:t>
            </a:r>
            <a:r>
              <a:rPr lang="zh-CN" altLang="en-US" sz="1600">
                <a:solidFill>
                  <a:schemeClr val="bg1"/>
                </a:solidFill>
              </a:rPr>
              <a:t>曾负责上海贝锐公司官方网站建设，移动产品：花生壳</a:t>
            </a:r>
            <a:r>
              <a:rPr lang="en-US" altLang="zh-CN" sz="1600">
                <a:solidFill>
                  <a:schemeClr val="bg1"/>
                </a:solidFill>
              </a:rPr>
              <a:t>-动态域名解析</a:t>
            </a:r>
            <a:r>
              <a:rPr lang="zh-CN" altLang="en-US" sz="1600">
                <a:solidFill>
                  <a:schemeClr val="bg1"/>
                </a:solidFill>
              </a:rPr>
              <a:t>、向日葵</a:t>
            </a:r>
            <a:r>
              <a:rPr lang="en-US" altLang="zh-CN" sz="1600">
                <a:solidFill>
                  <a:schemeClr val="bg1"/>
                </a:solidFill>
              </a:rPr>
              <a:t>-远程控制软件</a:t>
            </a:r>
            <a:r>
              <a:rPr lang="zh-CN" altLang="en-US" sz="1600">
                <a:solidFill>
                  <a:schemeClr val="bg1"/>
                </a:solidFill>
              </a:rPr>
              <a:t>、蒲公英</a:t>
            </a:r>
            <a:r>
              <a:rPr lang="en-US" altLang="zh-CN" sz="1600">
                <a:solidFill>
                  <a:schemeClr val="bg1"/>
                </a:solidFill>
              </a:rPr>
              <a:t>-</a:t>
            </a:r>
            <a:r>
              <a:rPr lang="zh-CN" altLang="en-US" sz="1600">
                <a:solidFill>
                  <a:schemeClr val="bg1"/>
                </a:solidFill>
              </a:rPr>
              <a:t>企业</a:t>
            </a:r>
            <a:r>
              <a:rPr lang="en-US" altLang="zh-CN" sz="1600">
                <a:solidFill>
                  <a:schemeClr val="bg1"/>
                </a:solidFill>
              </a:rPr>
              <a:t>VPN</a:t>
            </a:r>
            <a:r>
              <a:rPr lang="zh-CN" altLang="en-US" sz="1600">
                <a:solidFill>
                  <a:schemeClr val="bg1"/>
                </a:solidFill>
              </a:rPr>
              <a:t>路由器页面开发，课堂项目以在线实例教授给学生，理论基础与实际项目相结合，讲课幽默，亦师亦友。</a:t>
            </a:r>
            <a:endParaRPr lang="zh-CN" altLang="en-US" sz="1600">
              <a:solidFill>
                <a:schemeClr val="bg1"/>
              </a:solidFill>
            </a:endParaRPr>
          </a:p>
          <a:p>
            <a:pPr fontAlgn="auto">
              <a:lnSpc>
                <a:spcPct val="150000"/>
              </a:lnSpc>
            </a:pPr>
            <a:endParaRPr lang="en-US" altLang="zh-CN" sz="2000" b="1">
              <a:solidFill>
                <a:schemeClr val="bg1"/>
              </a:solidFill>
              <a:sym typeface="+mn-ea"/>
            </a:endParaRPr>
          </a:p>
        </p:txBody>
      </p:sp>
      <p:pic>
        <p:nvPicPr>
          <p:cNvPr id="4" name="图片 3" descr="123"/>
          <p:cNvPicPr>
            <a:picLocks noChangeAspect="1"/>
          </p:cNvPicPr>
          <p:nvPr/>
        </p:nvPicPr>
        <p:blipFill>
          <a:blip r:embed="rId2"/>
          <a:stretch>
            <a:fillRect/>
          </a:stretch>
        </p:blipFill>
        <p:spPr>
          <a:xfrm>
            <a:off x="6931025" y="1622425"/>
            <a:ext cx="2524125" cy="24765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0" y="-6350"/>
            <a:ext cx="12192000" cy="6885940"/>
          </a:xfrm>
          <a:prstGeom prst="rect">
            <a:avLst/>
          </a:prstGeom>
          <a:noFill/>
        </p:spPr>
      </p:pic>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3" name="矩形 2"/>
          <p:cNvSpPr/>
          <p:nvPr/>
        </p:nvSpPr>
        <p:spPr>
          <a:xfrm>
            <a:off x="5123523" y="879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矩形 3"/>
          <p:cNvSpPr/>
          <p:nvPr/>
        </p:nvSpPr>
        <p:spPr>
          <a:xfrm>
            <a:off x="5123523" y="2057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5" name="矩形 4"/>
          <p:cNvSpPr/>
          <p:nvPr/>
        </p:nvSpPr>
        <p:spPr>
          <a:xfrm>
            <a:off x="5123523" y="3235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7" name="TextBox 6"/>
          <p:cNvSpPr txBox="1"/>
          <p:nvPr/>
        </p:nvSpPr>
        <p:spPr>
          <a:xfrm>
            <a:off x="5315999" y="1013195"/>
            <a:ext cx="405880" cy="523220"/>
          </a:xfrm>
          <a:prstGeom prst="rect">
            <a:avLst/>
          </a:prstGeom>
          <a:noFill/>
        </p:spPr>
        <p:txBody>
          <a:bodyPr wrap="none" rtlCol="0">
            <a:spAutoFit/>
          </a:bodyPr>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6396355" y="1151890"/>
            <a:ext cx="5525135" cy="368300"/>
          </a:xfrm>
          <a:prstGeom prst="rect">
            <a:avLst/>
          </a:prstGeom>
          <a:noFill/>
        </p:spPr>
        <p:txBody>
          <a:bodyPr wrap="square" rtlCol="0">
            <a:spAutoFit/>
          </a:bodyPr>
          <a:p>
            <a:pPr algn="l"/>
            <a:r>
              <a:rPr lang="zh-CN" altLang="en-US" dirty="0" smtClean="0">
                <a:solidFill>
                  <a:schemeClr val="bg1"/>
                </a:solidFill>
              </a:rPr>
              <a:t>定位（position）</a:t>
            </a:r>
            <a:endParaRPr lang="zh-CN" altLang="en-US" dirty="0" smtClean="0">
              <a:solidFill>
                <a:schemeClr val="bg1"/>
              </a:solidFill>
            </a:endParaRPr>
          </a:p>
        </p:txBody>
      </p:sp>
      <p:sp>
        <p:nvSpPr>
          <p:cNvPr id="14" name="TextBox 13"/>
          <p:cNvSpPr txBox="1"/>
          <p:nvPr/>
        </p:nvSpPr>
        <p:spPr>
          <a:xfrm>
            <a:off x="5315999" y="2195609"/>
            <a:ext cx="405880" cy="523220"/>
          </a:xfrm>
          <a:prstGeom prst="rect">
            <a:avLst/>
          </a:prstGeom>
          <a:noFill/>
        </p:spPr>
        <p:txBody>
          <a:bodyPr wrap="none" rtlCol="0">
            <a:spAutoFit/>
          </a:bodyPr>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5315999" y="3378022"/>
            <a:ext cx="405880" cy="523220"/>
          </a:xfrm>
          <a:prstGeom prst="rect">
            <a:avLst/>
          </a:prstGeom>
          <a:noFill/>
        </p:spPr>
        <p:txBody>
          <a:bodyPr wrap="none" rtlCol="0">
            <a:spAutoFit/>
          </a:bodyPr>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7" name="TextBox 16"/>
          <p:cNvSpPr txBox="1"/>
          <p:nvPr/>
        </p:nvSpPr>
        <p:spPr>
          <a:xfrm>
            <a:off x="6396355" y="2259965"/>
            <a:ext cx="4001135" cy="368300"/>
          </a:xfrm>
          <a:prstGeom prst="rect">
            <a:avLst/>
          </a:prstGeom>
          <a:noFill/>
        </p:spPr>
        <p:txBody>
          <a:bodyPr wrap="square" rtlCol="0">
            <a:spAutoFit/>
          </a:bodyPr>
          <a:p>
            <a:pPr algn="l"/>
            <a:r>
              <a:rPr lang="zh-CN" altLang="en-US" dirty="0" smtClean="0">
                <a:solidFill>
                  <a:schemeClr val="bg1"/>
                </a:solidFill>
              </a:rPr>
              <a:t>结构伪类选择器</a:t>
            </a:r>
            <a:endParaRPr lang="zh-CN" altLang="en-US" dirty="0" smtClean="0">
              <a:solidFill>
                <a:schemeClr val="bg1"/>
              </a:solidFill>
            </a:endParaRPr>
          </a:p>
        </p:txBody>
      </p:sp>
      <p:sp>
        <p:nvSpPr>
          <p:cNvPr id="18" name="TextBox 17"/>
          <p:cNvSpPr txBox="1"/>
          <p:nvPr/>
        </p:nvSpPr>
        <p:spPr>
          <a:xfrm>
            <a:off x="6396355" y="3447415"/>
            <a:ext cx="3303270" cy="368300"/>
          </a:xfrm>
          <a:prstGeom prst="rect">
            <a:avLst/>
          </a:prstGeom>
          <a:noFill/>
        </p:spPr>
        <p:txBody>
          <a:bodyPr wrap="square" rtlCol="0">
            <a:spAutoFit/>
          </a:bodyPr>
          <a:p>
            <a:pPr algn="l"/>
            <a:r>
              <a:rPr dirty="0" smtClean="0">
                <a:solidFill>
                  <a:schemeClr val="bg1"/>
                </a:solidFill>
              </a:rPr>
              <a:t>2D变形属性详解（transform）</a:t>
            </a:r>
            <a:endParaRPr dirty="0" smtClean="0">
              <a:solidFill>
                <a:schemeClr val="bg1"/>
              </a:solidFill>
            </a:endParaRPr>
          </a:p>
        </p:txBody>
      </p:sp>
      <p:sp>
        <p:nvSpPr>
          <p:cNvPr id="6" name="矩形 5"/>
          <p:cNvSpPr/>
          <p:nvPr/>
        </p:nvSpPr>
        <p:spPr>
          <a:xfrm>
            <a:off x="5123523" y="4385396"/>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9" name="TextBox 14"/>
          <p:cNvSpPr txBox="1"/>
          <p:nvPr/>
        </p:nvSpPr>
        <p:spPr>
          <a:xfrm>
            <a:off x="5315999" y="4528007"/>
            <a:ext cx="401955" cy="548640"/>
          </a:xfrm>
          <a:prstGeom prst="rect">
            <a:avLst/>
          </a:prstGeom>
          <a:noFill/>
        </p:spPr>
        <p:txBody>
          <a:bodyPr wrap="none" rtlCol="0">
            <a:spAutoFit/>
          </a:bodyPr>
          <a:p>
            <a:r>
              <a:rPr lang="en-US" altLang="zh-CN" sz="2800" b="1" dirty="0" smtClean="0">
                <a:solidFill>
                  <a:schemeClr val="bg1"/>
                </a:solidFill>
                <a:latin typeface="+mn-ea"/>
              </a:rPr>
              <a:t>4</a:t>
            </a:r>
            <a:endParaRPr lang="zh-CN" altLang="en-US" sz="2800" b="1" dirty="0">
              <a:solidFill>
                <a:schemeClr val="bg1"/>
              </a:solidFill>
              <a:latin typeface="+mn-ea"/>
            </a:endParaRPr>
          </a:p>
        </p:txBody>
      </p:sp>
      <p:sp>
        <p:nvSpPr>
          <p:cNvPr id="10" name="TextBox 17"/>
          <p:cNvSpPr txBox="1"/>
          <p:nvPr/>
        </p:nvSpPr>
        <p:spPr>
          <a:xfrm>
            <a:off x="6396355" y="4587875"/>
            <a:ext cx="5242560" cy="368300"/>
          </a:xfrm>
          <a:prstGeom prst="rect">
            <a:avLst/>
          </a:prstGeom>
          <a:noFill/>
        </p:spPr>
        <p:txBody>
          <a:bodyPr wrap="square" rtlCol="0">
            <a:spAutoFit/>
          </a:bodyPr>
          <a:p>
            <a:pPr algn="l"/>
            <a:r>
              <a:rPr lang="zh-CN" altLang="en-US" dirty="0" smtClean="0">
                <a:solidFill>
                  <a:schemeClr val="bg1"/>
                </a:solidFill>
                <a:sym typeface="+mn-ea"/>
              </a:rPr>
              <a:t>CSS3动画详解</a:t>
            </a:r>
            <a:endParaRPr lang="zh-CN" altLang="en-US" dirty="0" smtClean="0">
              <a:solidFill>
                <a:schemeClr val="bg1"/>
              </a:solidFill>
              <a:sym typeface="+mn-ea"/>
            </a:endParaRPr>
          </a:p>
        </p:txBody>
      </p:sp>
      <p:sp>
        <p:nvSpPr>
          <p:cNvPr id="11" name="矩形 10"/>
          <p:cNvSpPr/>
          <p:nvPr/>
        </p:nvSpPr>
        <p:spPr>
          <a:xfrm>
            <a:off x="5123523" y="540203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12" name="TextBox 14"/>
          <p:cNvSpPr txBox="1"/>
          <p:nvPr/>
        </p:nvSpPr>
        <p:spPr>
          <a:xfrm>
            <a:off x="5315999" y="5544642"/>
            <a:ext cx="401955" cy="521970"/>
          </a:xfrm>
          <a:prstGeom prst="rect">
            <a:avLst/>
          </a:prstGeom>
          <a:noFill/>
        </p:spPr>
        <p:txBody>
          <a:bodyPr wrap="none" rtlCol="0">
            <a:spAutoFit/>
          </a:bodyPr>
          <a:p>
            <a:r>
              <a:rPr lang="en-US" altLang="zh-CN" sz="2800" b="1" dirty="0">
                <a:solidFill>
                  <a:schemeClr val="bg1"/>
                </a:solidFill>
                <a:latin typeface="+mn-ea"/>
              </a:rPr>
              <a:t>5</a:t>
            </a:r>
            <a:endParaRPr lang="en-US" altLang="zh-CN" sz="2800" b="1" dirty="0">
              <a:solidFill>
                <a:schemeClr val="bg1"/>
              </a:solidFill>
              <a:latin typeface="+mn-ea"/>
            </a:endParaRPr>
          </a:p>
        </p:txBody>
      </p:sp>
      <p:sp>
        <p:nvSpPr>
          <p:cNvPr id="13" name="TextBox 17"/>
          <p:cNvSpPr txBox="1"/>
          <p:nvPr/>
        </p:nvSpPr>
        <p:spPr>
          <a:xfrm>
            <a:off x="6396355" y="5604510"/>
            <a:ext cx="5242560" cy="368300"/>
          </a:xfrm>
          <a:prstGeom prst="rect">
            <a:avLst/>
          </a:prstGeom>
          <a:noFill/>
        </p:spPr>
        <p:txBody>
          <a:bodyPr wrap="square" rtlCol="0">
            <a:spAutoFit/>
          </a:bodyPr>
          <a:p>
            <a:pPr algn="l"/>
            <a:r>
              <a:rPr lang="zh-CN" altLang="en-US" dirty="0" smtClean="0">
                <a:solidFill>
                  <a:schemeClr val="bg1"/>
                </a:solidFill>
                <a:sym typeface="+mn-ea"/>
              </a:rPr>
              <a:t>案例：幸福摩天轮</a:t>
            </a:r>
            <a:endParaRPr lang="zh-CN" altLang="en-US" dirty="0" smtClean="0">
              <a:solidFill>
                <a:schemeClr val="bg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3736340" cy="548640"/>
          </a:xfrm>
          <a:prstGeom prst="rect">
            <a:avLst/>
          </a:prstGeom>
          <a:noFill/>
        </p:spPr>
        <p:txBody>
          <a:bodyPr wrap="square" rtlCol="0">
            <a:spAutoFit/>
          </a:bodyPr>
          <a:lstStyle/>
          <a:p>
            <a:r>
              <a:rPr lang="en-US" altLang="zh-CN" sz="2800" dirty="0">
                <a:solidFill>
                  <a:schemeClr val="bg1"/>
                </a:solidFill>
                <a:sym typeface="+mn-ea"/>
              </a:rPr>
              <a:t>position定位属性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7" name="文本框 6"/>
          <p:cNvSpPr txBox="1"/>
          <p:nvPr/>
        </p:nvSpPr>
        <p:spPr>
          <a:xfrm>
            <a:off x="646430" y="1526540"/>
            <a:ext cx="9837420" cy="5303520"/>
          </a:xfrm>
          <a:prstGeom prst="rect">
            <a:avLst/>
          </a:prstGeom>
          <a:noFill/>
        </p:spPr>
        <p:txBody>
          <a:bodyPr wrap="square" rtlCol="0">
            <a:spAutoFit/>
          </a:bodyPr>
          <a:p>
            <a:pPr fontAlgn="auto">
              <a:lnSpc>
                <a:spcPct val="150000"/>
              </a:lnSpc>
            </a:pPr>
            <a:r>
              <a:rPr lang="zh-CN" sz="1600">
                <a:solidFill>
                  <a:schemeClr val="bg1"/>
                </a:solidFill>
                <a:sym typeface="+mn-ea"/>
              </a:rPr>
              <a:t>各属性值的作用：</a:t>
            </a:r>
            <a:r>
              <a:rPr lang="zh-CN" sz="2000" b="1">
                <a:solidFill>
                  <a:schemeClr val="bg1"/>
                </a:solidFill>
                <a:sym typeface="+mn-ea"/>
              </a:rPr>
              <a:t>static、absolute、relative、fixed</a:t>
            </a:r>
            <a:endParaRPr lang="zh-CN" sz="2000" b="1">
              <a:solidFill>
                <a:schemeClr val="bg1"/>
              </a:solidFill>
              <a:sym typeface="+mn-ea"/>
            </a:endParaRPr>
          </a:p>
          <a:p>
            <a:pPr fontAlgn="auto">
              <a:lnSpc>
                <a:spcPct val="150000"/>
              </a:lnSpc>
            </a:pPr>
            <a:endParaRPr lang="zh-CN" sz="1600">
              <a:solidFill>
                <a:schemeClr val="bg1"/>
              </a:solidFill>
              <a:sym typeface="+mn-ea"/>
            </a:endParaRPr>
          </a:p>
          <a:p>
            <a:pPr fontAlgn="auto">
              <a:lnSpc>
                <a:spcPct val="150000"/>
              </a:lnSpc>
            </a:pPr>
            <a:r>
              <a:rPr lang="zh-CN" sz="1600">
                <a:solidFill>
                  <a:schemeClr val="bg1"/>
                </a:solidFill>
                <a:sym typeface="+mn-ea"/>
              </a:rPr>
              <a:t>static：默认值。位置设置为 static 的元素会正常显示，它始终会处于文档流给予的位置（static 元素会忽略任何 top、bottom、left 或 right 声明）。</a:t>
            </a:r>
            <a:endParaRPr lang="zh-CN" sz="1600">
              <a:solidFill>
                <a:schemeClr val="bg1"/>
              </a:solidFill>
              <a:sym typeface="+mn-ea"/>
            </a:endParaRPr>
          </a:p>
          <a:p>
            <a:pPr fontAlgn="auto">
              <a:lnSpc>
                <a:spcPct val="150000"/>
              </a:lnSpc>
            </a:pPr>
            <a:endParaRPr lang="zh-CN" sz="1600">
              <a:solidFill>
                <a:schemeClr val="bg1"/>
              </a:solidFill>
              <a:sym typeface="+mn-ea"/>
            </a:endParaRPr>
          </a:p>
          <a:p>
            <a:pPr fontAlgn="auto">
              <a:lnSpc>
                <a:spcPct val="150000"/>
              </a:lnSpc>
            </a:pPr>
            <a:r>
              <a:rPr lang="zh-CN" sz="1600">
                <a:solidFill>
                  <a:schemeClr val="bg1"/>
                </a:solidFill>
                <a:sym typeface="+mn-ea"/>
              </a:rPr>
              <a:t>absolute：相对于父级元素的绝对定位，浮出、脱离文档流，它不占据空间，就是我们所说的层，其位置相对于最近的已定位父元素而言的位置，若父级都没有定位，则以html（根元素）可直接指定 “left”、“top”、“right” 以及 “bottom” 属性。。(层叠的顺序z-index:value)</a:t>
            </a:r>
            <a:endParaRPr lang="zh-CN" sz="1600">
              <a:solidFill>
                <a:schemeClr val="bg1"/>
              </a:solidFill>
              <a:sym typeface="+mn-ea"/>
            </a:endParaRPr>
          </a:p>
          <a:p>
            <a:pPr fontAlgn="auto">
              <a:lnSpc>
                <a:spcPct val="150000"/>
              </a:lnSpc>
            </a:pPr>
            <a:endParaRPr lang="zh-CN" sz="1600">
              <a:solidFill>
                <a:schemeClr val="bg1"/>
              </a:solidFill>
              <a:sym typeface="+mn-ea"/>
            </a:endParaRPr>
          </a:p>
          <a:p>
            <a:pPr fontAlgn="auto">
              <a:lnSpc>
                <a:spcPct val="150000"/>
              </a:lnSpc>
            </a:pPr>
            <a:r>
              <a:rPr lang="zh-CN" sz="1600">
                <a:solidFill>
                  <a:schemeClr val="bg1"/>
                </a:solidFill>
                <a:sym typeface="+mn-ea"/>
              </a:rPr>
              <a:t>relative：是相对于默认位置的偏移定位，通过设置left、top、right、bottom值可将其移至相对于其正常位置的地方（相对于自己的开始的位置发生的位置上的移动，【不会破坏正常的布局流】</a:t>
            </a:r>
            <a:endParaRPr lang="zh-CN" sz="1600">
              <a:solidFill>
                <a:schemeClr val="bg1"/>
              </a:solidFill>
              <a:sym typeface="+mn-ea"/>
            </a:endParaRPr>
          </a:p>
          <a:p>
            <a:pPr fontAlgn="auto">
              <a:lnSpc>
                <a:spcPct val="150000"/>
              </a:lnSpc>
            </a:pPr>
            <a:endParaRPr lang="zh-CN" sz="1600">
              <a:solidFill>
                <a:schemeClr val="bg1"/>
              </a:solidFill>
              <a:sym typeface="+mn-ea"/>
            </a:endParaRPr>
          </a:p>
          <a:p>
            <a:pPr fontAlgn="auto">
              <a:lnSpc>
                <a:spcPct val="150000"/>
              </a:lnSpc>
            </a:pPr>
            <a:r>
              <a:rPr lang="zh-CN" sz="1600">
                <a:solidFill>
                  <a:schemeClr val="bg1"/>
                </a:solidFill>
                <a:sym typeface="+mn-ea"/>
              </a:rPr>
              <a:t>fixed：相对浏览器的绝对定位，是相对于浏览器窗口的指定坐标进行定位。此元素的位置可通过 "left"、"top"、"right" 以及"bottom" 属性来规定。不论窗口滚动与否，元素都会留在那个位置。</a:t>
            </a:r>
            <a:endParaRPr lang="zh-CN" sz="1600">
              <a:solidFill>
                <a:schemeClr val="bg1"/>
              </a:solidFill>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3736340" cy="548640"/>
          </a:xfrm>
          <a:prstGeom prst="rect">
            <a:avLst/>
          </a:prstGeom>
          <a:noFill/>
        </p:spPr>
        <p:txBody>
          <a:bodyPr wrap="square" rtlCol="0">
            <a:spAutoFit/>
          </a:bodyPr>
          <a:lstStyle/>
          <a:p>
            <a:r>
              <a:rPr lang="en-US" altLang="zh-CN" sz="2800" dirty="0">
                <a:solidFill>
                  <a:schemeClr val="bg1"/>
                </a:solidFill>
                <a:sym typeface="+mn-ea"/>
              </a:rPr>
              <a:t>position定位属性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99590"/>
            <a:ext cx="7341870" cy="548640"/>
          </a:xfrm>
          <a:prstGeom prst="rect">
            <a:avLst/>
          </a:prstGeom>
          <a:noFill/>
        </p:spPr>
        <p:txBody>
          <a:bodyPr wrap="square" rtlCol="0">
            <a:spAutoFit/>
          </a:bodyPr>
          <a:p>
            <a:r>
              <a:rPr sz="2800">
                <a:solidFill>
                  <a:schemeClr val="bg1"/>
                </a:solidFill>
              </a:rPr>
              <a:t>绝对定位和相对定位的区别</a:t>
            </a:r>
            <a:endParaRPr sz="2800">
              <a:solidFill>
                <a:schemeClr val="bg1"/>
              </a:solidFill>
            </a:endParaRPr>
          </a:p>
        </p:txBody>
      </p:sp>
      <p:sp>
        <p:nvSpPr>
          <p:cNvPr id="7" name="文本框 6"/>
          <p:cNvSpPr txBox="1"/>
          <p:nvPr/>
        </p:nvSpPr>
        <p:spPr>
          <a:xfrm>
            <a:off x="646430" y="2728595"/>
            <a:ext cx="9170670" cy="1920240"/>
          </a:xfrm>
          <a:prstGeom prst="rect">
            <a:avLst/>
          </a:prstGeom>
          <a:noFill/>
        </p:spPr>
        <p:txBody>
          <a:bodyPr wrap="square" rtlCol="0">
            <a:spAutoFit/>
          </a:bodyPr>
          <a:p>
            <a:pPr fontAlgn="auto">
              <a:lnSpc>
                <a:spcPct val="150000"/>
              </a:lnSpc>
            </a:pPr>
            <a:r>
              <a:rPr sz="1600">
                <a:solidFill>
                  <a:schemeClr val="bg1"/>
                </a:solidFill>
              </a:rPr>
              <a:t>1、参照物不同，绝对定位的参照物是包含块（已定位的父元素），相对定位的参照物是元素本身默认的位置；</a:t>
            </a:r>
            <a:endParaRPr sz="1600">
              <a:solidFill>
                <a:schemeClr val="bg1"/>
              </a:solidFill>
            </a:endParaRPr>
          </a:p>
          <a:p>
            <a:pPr fontAlgn="auto">
              <a:lnSpc>
                <a:spcPct val="150000"/>
              </a:lnSpc>
            </a:pPr>
            <a:endParaRPr sz="1600">
              <a:solidFill>
                <a:schemeClr val="bg1"/>
              </a:solidFill>
            </a:endParaRPr>
          </a:p>
          <a:p>
            <a:pPr fontAlgn="auto">
              <a:lnSpc>
                <a:spcPct val="150000"/>
              </a:lnSpc>
            </a:pPr>
            <a:r>
              <a:rPr sz="1600">
                <a:solidFill>
                  <a:schemeClr val="bg1"/>
                </a:solidFill>
              </a:rPr>
              <a:t>2、绝对定位将对象从文档流中拖离出来因此不占据空间，相对定位不破坏正常的文档流顺序无论是否进行移动，元素仍然占据原来的空间。</a:t>
            </a:r>
            <a:endParaRPr sz="16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3736340" cy="548640"/>
          </a:xfrm>
          <a:prstGeom prst="rect">
            <a:avLst/>
          </a:prstGeom>
          <a:noFill/>
        </p:spPr>
        <p:txBody>
          <a:bodyPr wrap="square" rtlCol="0">
            <a:spAutoFit/>
          </a:bodyPr>
          <a:lstStyle/>
          <a:p>
            <a:r>
              <a:rPr lang="en-US" altLang="zh-CN" sz="2800" dirty="0">
                <a:solidFill>
                  <a:schemeClr val="bg1"/>
                </a:solidFill>
                <a:sym typeface="+mn-ea"/>
              </a:rPr>
              <a:t>position定位属性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99590"/>
            <a:ext cx="7341870" cy="548640"/>
          </a:xfrm>
          <a:prstGeom prst="rect">
            <a:avLst/>
          </a:prstGeom>
          <a:noFill/>
        </p:spPr>
        <p:txBody>
          <a:bodyPr wrap="square" rtlCol="0">
            <a:spAutoFit/>
          </a:bodyPr>
          <a:p>
            <a:r>
              <a:rPr sz="2800">
                <a:solidFill>
                  <a:schemeClr val="bg1"/>
                </a:solidFill>
              </a:rPr>
              <a:t>包含块的概念及作用</a:t>
            </a:r>
            <a:endParaRPr sz="2800">
              <a:solidFill>
                <a:schemeClr val="bg1"/>
              </a:solidFill>
            </a:endParaRPr>
          </a:p>
        </p:txBody>
      </p:sp>
      <p:sp>
        <p:nvSpPr>
          <p:cNvPr id="7" name="文本框 6"/>
          <p:cNvSpPr txBox="1"/>
          <p:nvPr/>
        </p:nvSpPr>
        <p:spPr>
          <a:xfrm>
            <a:off x="646430" y="2728595"/>
            <a:ext cx="9170670" cy="3017520"/>
          </a:xfrm>
          <a:prstGeom prst="rect">
            <a:avLst/>
          </a:prstGeom>
          <a:noFill/>
        </p:spPr>
        <p:txBody>
          <a:bodyPr wrap="square" rtlCol="0">
            <a:spAutoFit/>
          </a:bodyPr>
          <a:p>
            <a:pPr fontAlgn="auto">
              <a:lnSpc>
                <a:spcPct val="150000"/>
              </a:lnSpc>
            </a:pPr>
            <a:r>
              <a:rPr sz="1600">
                <a:solidFill>
                  <a:schemeClr val="bg1"/>
                </a:solidFill>
              </a:rPr>
              <a:t>包含块是绝对定位的基础，包含块就是为定位元素提供坐标，偏移和显示范围的参照物，即确定绝对定位的偏移起点和百分比 长度的参考；       </a:t>
            </a:r>
            <a:endParaRPr sz="1600">
              <a:solidFill>
                <a:schemeClr val="bg1"/>
              </a:solidFill>
            </a:endParaRPr>
          </a:p>
          <a:p>
            <a:pPr fontAlgn="auto">
              <a:lnSpc>
                <a:spcPct val="150000"/>
              </a:lnSpc>
            </a:pPr>
            <a:r>
              <a:rPr sz="1600">
                <a:solidFill>
                  <a:schemeClr val="bg1"/>
                </a:solidFill>
              </a:rPr>
              <a:t> </a:t>
            </a:r>
            <a:endParaRPr sz="1600">
              <a:solidFill>
                <a:schemeClr val="bg1"/>
              </a:solidFill>
            </a:endParaRPr>
          </a:p>
          <a:p>
            <a:pPr fontAlgn="auto">
              <a:lnSpc>
                <a:spcPct val="150000"/>
              </a:lnSpc>
            </a:pPr>
            <a:r>
              <a:rPr sz="1600">
                <a:solidFill>
                  <a:schemeClr val="bg1"/>
                </a:solidFill>
              </a:rPr>
              <a:t>默认状态下，html是一个大的包含块，所有绝对定位的元素都是根据窗口来定自己所处的位置和百分比大小的显示的，如果我们定义了包含元素为包含元素块以后，对于被包含的绝对定位元素来说，就会根据最接近的具有定位功能的上级包含元素来定位自己的显示位置。</a:t>
            </a:r>
            <a:endParaRPr sz="1600">
              <a:solidFill>
                <a:schemeClr val="bg1"/>
              </a:solidFill>
            </a:endParaRPr>
          </a:p>
          <a:p>
            <a:pPr fontAlgn="auto">
              <a:lnSpc>
                <a:spcPct val="150000"/>
              </a:lnSpc>
            </a:pPr>
            <a:endParaRPr sz="1600">
              <a:solidFill>
                <a:schemeClr val="bg1"/>
              </a:solidFill>
            </a:endParaRPr>
          </a:p>
          <a:p>
            <a:pPr fontAlgn="auto">
              <a:lnSpc>
                <a:spcPct val="150000"/>
              </a:lnSpc>
            </a:pPr>
            <a:r>
              <a:rPr sz="1600">
                <a:solidFill>
                  <a:schemeClr val="bg1"/>
                </a:solidFill>
              </a:rPr>
              <a:t>定义元素为包含块：给绝对定位元素的父元素添加声明position：relative；</a:t>
            </a:r>
            <a:endParaRPr sz="160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3736340" cy="548640"/>
          </a:xfrm>
          <a:prstGeom prst="rect">
            <a:avLst/>
          </a:prstGeom>
          <a:noFill/>
        </p:spPr>
        <p:txBody>
          <a:bodyPr wrap="square" rtlCol="0">
            <a:spAutoFit/>
          </a:bodyPr>
          <a:lstStyle/>
          <a:p>
            <a:r>
              <a:rPr lang="en-US" altLang="zh-CN" sz="2800" dirty="0">
                <a:solidFill>
                  <a:schemeClr val="bg1"/>
                </a:solidFill>
                <a:sym typeface="+mn-ea"/>
              </a:rPr>
              <a:t>position定位属性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99590"/>
            <a:ext cx="7341870" cy="548640"/>
          </a:xfrm>
          <a:prstGeom prst="rect">
            <a:avLst/>
          </a:prstGeom>
          <a:noFill/>
        </p:spPr>
        <p:txBody>
          <a:bodyPr wrap="square" rtlCol="0">
            <a:spAutoFit/>
          </a:bodyPr>
          <a:p>
            <a:r>
              <a:rPr sz="2800">
                <a:solidFill>
                  <a:schemeClr val="bg1"/>
                </a:solidFill>
              </a:rPr>
              <a:t>定位元素层叠属性：</a:t>
            </a:r>
            <a:endParaRPr sz="2800">
              <a:solidFill>
                <a:schemeClr val="bg1"/>
              </a:solidFill>
            </a:endParaRPr>
          </a:p>
        </p:txBody>
      </p:sp>
      <p:sp>
        <p:nvSpPr>
          <p:cNvPr id="7" name="文本框 6"/>
          <p:cNvSpPr txBox="1"/>
          <p:nvPr/>
        </p:nvSpPr>
        <p:spPr>
          <a:xfrm>
            <a:off x="646430" y="2728595"/>
            <a:ext cx="9170670" cy="3383280"/>
          </a:xfrm>
          <a:prstGeom prst="rect">
            <a:avLst/>
          </a:prstGeom>
          <a:noFill/>
        </p:spPr>
        <p:txBody>
          <a:bodyPr wrap="square" rtlCol="0">
            <a:spAutoFit/>
          </a:bodyPr>
          <a:p>
            <a:pPr fontAlgn="auto">
              <a:lnSpc>
                <a:spcPct val="150000"/>
              </a:lnSpc>
            </a:pPr>
            <a:r>
              <a:rPr sz="1600">
                <a:solidFill>
                  <a:schemeClr val="bg1"/>
                </a:solidFill>
              </a:rPr>
              <a:t>z-index : auto |number</a:t>
            </a:r>
            <a:endParaRPr sz="1600">
              <a:solidFill>
                <a:schemeClr val="bg1"/>
              </a:solidFill>
            </a:endParaRPr>
          </a:p>
          <a:p>
            <a:pPr fontAlgn="auto">
              <a:lnSpc>
                <a:spcPct val="150000"/>
              </a:lnSpc>
            </a:pPr>
            <a:endParaRPr sz="1600">
              <a:solidFill>
                <a:schemeClr val="bg1"/>
              </a:solidFill>
            </a:endParaRPr>
          </a:p>
          <a:p>
            <a:pPr fontAlgn="auto">
              <a:lnSpc>
                <a:spcPct val="150000"/>
              </a:lnSpc>
            </a:pPr>
            <a:r>
              <a:rPr sz="1600">
                <a:solidFill>
                  <a:schemeClr val="bg1"/>
                </a:solidFill>
              </a:rPr>
              <a:t>检索或设置对象的层叠顺序。 auto：默认值。 number:无单位的整数值。可为负数 没有设置z-index时，最后写的对象优先显示在上层，设置后，数值越大，层越靠上；</a:t>
            </a:r>
            <a:endParaRPr sz="1600">
              <a:solidFill>
                <a:schemeClr val="bg1"/>
              </a:solidFill>
            </a:endParaRPr>
          </a:p>
          <a:p>
            <a:pPr fontAlgn="auto">
              <a:lnSpc>
                <a:spcPct val="150000"/>
              </a:lnSpc>
            </a:pPr>
            <a:endParaRPr sz="1600">
              <a:solidFill>
                <a:schemeClr val="bg1"/>
              </a:solidFill>
            </a:endParaRPr>
          </a:p>
          <a:p>
            <a:pPr fontAlgn="auto">
              <a:lnSpc>
                <a:spcPct val="150000"/>
              </a:lnSpc>
            </a:pPr>
            <a:r>
              <a:rPr sz="1600">
                <a:solidFill>
                  <a:schemeClr val="bg1"/>
                </a:solidFill>
              </a:rPr>
              <a:t>说明：</a:t>
            </a:r>
            <a:endParaRPr sz="1600">
              <a:solidFill>
                <a:schemeClr val="bg1"/>
              </a:solidFill>
            </a:endParaRPr>
          </a:p>
          <a:p>
            <a:pPr fontAlgn="auto">
              <a:lnSpc>
                <a:spcPct val="150000"/>
              </a:lnSpc>
            </a:pPr>
            <a:r>
              <a:rPr sz="1600">
                <a:solidFill>
                  <a:schemeClr val="bg1"/>
                </a:solidFill>
              </a:rPr>
              <a:t>1）较大 数值的对象会覆盖在较小 数值的对象之上。如两个绝对定位对象的此属性具有同样的 number 值，那么将依据它们在HTML文档中声明的顺序层叠。 此属性仅仅作用于 position 属性值为 relative 或 absolute 的对象。</a:t>
            </a:r>
            <a:endParaRPr sz="16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CSS3选择器-</a:t>
            </a:r>
            <a:r>
              <a:rPr sz="2800">
                <a:solidFill>
                  <a:schemeClr val="bg1"/>
                </a:solidFill>
                <a:sym typeface="+mn-ea"/>
              </a:rPr>
              <a:t>结构性伪类选择器</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646430" y="1839595"/>
            <a:ext cx="10157460" cy="2676525"/>
          </a:xfrm>
          <a:prstGeom prst="rect">
            <a:avLst/>
          </a:prstGeom>
          <a:noFill/>
        </p:spPr>
        <p:txBody>
          <a:bodyPr wrap="square" rtlCol="0">
            <a:spAutoFit/>
          </a:bodyPr>
          <a:p>
            <a:pPr fontAlgn="auto">
              <a:lnSpc>
                <a:spcPct val="150000"/>
              </a:lnSpc>
            </a:pPr>
            <a:r>
              <a:rPr sz="1600">
                <a:solidFill>
                  <a:schemeClr val="bg1"/>
                </a:solidFill>
              </a:rPr>
              <a:t>X:first-child 其父元素的首个子元素。IE7就可以支持</a:t>
            </a:r>
            <a:endParaRPr sz="1600">
              <a:solidFill>
                <a:schemeClr val="bg1"/>
              </a:solidFill>
            </a:endParaRPr>
          </a:p>
          <a:p>
            <a:pPr fontAlgn="auto">
              <a:lnSpc>
                <a:spcPct val="150000"/>
              </a:lnSpc>
            </a:pPr>
            <a:endParaRPr sz="1600">
              <a:solidFill>
                <a:schemeClr val="bg1"/>
              </a:solidFill>
            </a:endParaRPr>
          </a:p>
          <a:p>
            <a:pPr fontAlgn="auto">
              <a:lnSpc>
                <a:spcPct val="150000"/>
              </a:lnSpc>
            </a:pPr>
            <a:r>
              <a:rPr lang="en-US" sz="1600">
                <a:solidFill>
                  <a:schemeClr val="bg1"/>
                </a:solidFill>
              </a:rPr>
              <a:t>X:last-child 匹配父元素中最后一个X元素</a:t>
            </a:r>
            <a:endParaRPr lang="en-US" sz="1600">
              <a:solidFill>
                <a:schemeClr val="bg1"/>
              </a:solidFill>
            </a:endParaRPr>
          </a:p>
          <a:p>
            <a:pPr fontAlgn="auto">
              <a:lnSpc>
                <a:spcPct val="150000"/>
              </a:lnSpc>
            </a:pPr>
            <a:endParaRPr lang="en-US" sz="1600">
              <a:solidFill>
                <a:schemeClr val="bg1"/>
              </a:solidFill>
            </a:endParaRPr>
          </a:p>
          <a:p>
            <a:pPr fontAlgn="auto">
              <a:lnSpc>
                <a:spcPct val="150000"/>
              </a:lnSpc>
            </a:pPr>
            <a:r>
              <a:rPr lang="en-US" sz="1600">
                <a:solidFill>
                  <a:schemeClr val="bg1"/>
                </a:solidFill>
              </a:rPr>
              <a:t>X:nth-child(n)用于匹配索引值为n的子元素。索引值从1开始</a:t>
            </a:r>
            <a:endParaRPr lang="en-US" sz="1600">
              <a:solidFill>
                <a:schemeClr val="bg1"/>
              </a:solidFill>
            </a:endParaRPr>
          </a:p>
          <a:p>
            <a:pPr fontAlgn="auto">
              <a:lnSpc>
                <a:spcPct val="150000"/>
              </a:lnSpc>
            </a:pPr>
            <a:endParaRPr lang="en-US" sz="1600">
              <a:solidFill>
                <a:schemeClr val="bg1"/>
              </a:solidFill>
            </a:endParaRPr>
          </a:p>
          <a:p>
            <a:pPr fontAlgn="auto">
              <a:lnSpc>
                <a:spcPct val="150000"/>
              </a:lnSpc>
            </a:pPr>
            <a:r>
              <a:rPr lang="en-US" sz="1600">
                <a:solidFill>
                  <a:schemeClr val="bg1"/>
                </a:solidFill>
                <a:sym typeface="+mn-ea"/>
              </a:rPr>
              <a:t>X:nth-of-type(n)匹配同类型中的第n个同级兄弟元素X</a:t>
            </a:r>
            <a:endParaRPr lang="en-US" sz="160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3571</Words>
  <Application>WPS 演示</Application>
  <PresentationFormat>自定义</PresentationFormat>
  <Paragraphs>228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Calibri</vt:lpstr>
      <vt:lpstr>微软雅黑</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Administrator</cp:lastModifiedBy>
  <cp:revision>210</cp:revision>
  <dcterms:created xsi:type="dcterms:W3CDTF">2015-08-05T01:47:00Z</dcterms:created>
  <dcterms:modified xsi:type="dcterms:W3CDTF">2017-06-26T16:32:28Z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