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60" r:id="rId2"/>
    <p:sldMasterId id="2147483665" r:id="rId3"/>
  </p:sldMasterIdLst>
  <p:notesMasterIdLst>
    <p:notesMasterId r:id="rId26"/>
  </p:notesMasterIdLst>
  <p:handoutMasterIdLst>
    <p:handoutMasterId r:id="rId27"/>
  </p:handoutMasterIdLst>
  <p:sldIdLst>
    <p:sldId id="256" r:id="rId4"/>
    <p:sldId id="257" r:id="rId5"/>
    <p:sldId id="285" r:id="rId6"/>
    <p:sldId id="354" r:id="rId7"/>
    <p:sldId id="287" r:id="rId8"/>
    <p:sldId id="356" r:id="rId9"/>
    <p:sldId id="360" r:id="rId10"/>
    <p:sldId id="361" r:id="rId11"/>
    <p:sldId id="362" r:id="rId12"/>
    <p:sldId id="357" r:id="rId13"/>
    <p:sldId id="358" r:id="rId14"/>
    <p:sldId id="359" r:id="rId15"/>
    <p:sldId id="363" r:id="rId16"/>
    <p:sldId id="340" r:id="rId17"/>
    <p:sldId id="341" r:id="rId18"/>
    <p:sldId id="345" r:id="rId19"/>
    <p:sldId id="353" r:id="rId20"/>
    <p:sldId id="347" r:id="rId21"/>
    <p:sldId id="350" r:id="rId22"/>
    <p:sldId id="351" r:id="rId23"/>
    <p:sldId id="352" r:id="rId24"/>
    <p:sldId id="308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0012"/>
    <a:srgbClr val="FF9933"/>
    <a:srgbClr val="FFCC00"/>
    <a:srgbClr val="FFCCFF"/>
    <a:srgbClr val="FFE1F0"/>
    <a:srgbClr val="FF99CC"/>
    <a:srgbClr val="FFE7E9"/>
    <a:srgbClr val="E70010"/>
    <a:srgbClr val="2A19A7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88889" autoAdjust="0"/>
  </p:normalViewPr>
  <p:slideViewPr>
    <p:cSldViewPr>
      <p:cViewPr>
        <p:scale>
          <a:sx n="75" d="100"/>
          <a:sy n="75" d="100"/>
        </p:scale>
        <p:origin x="-931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14"/>
    </p:cViewPr>
  </p:sorter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64FD17D-F9A3-45FB-A4AF-A38D3079E29C}" type="datetimeFigureOut">
              <a:rPr lang="zh-CN" altLang="en-US"/>
              <a:pPr>
                <a:defRPr/>
              </a:pPr>
              <a:t>2017-5-23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3AB79D-15F4-4BE5-9B5C-07BB454B5A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22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DF920A4-C8FF-46C9-B130-C11A302039D7}" type="datetimeFigureOut">
              <a:rPr lang="zh-CN" altLang="en-US"/>
              <a:pPr>
                <a:defRPr/>
              </a:pPr>
              <a:t>2017-5-23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4F57E92-6035-4C06-9536-DE73A94EDC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99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chemeClr val="tx2"/>
                </a:solidFill>
                <a:ea typeface="微软雅黑" pitchFamily="34" charset="-122"/>
              </a:rPr>
              <a:t>SHA-1 </a:t>
            </a:r>
            <a:r>
              <a:rPr lang="zh-CN" altLang="en-US" sz="1200" dirty="0" smtClean="0">
                <a:solidFill>
                  <a:schemeClr val="tx2"/>
                </a:solidFill>
                <a:ea typeface="微软雅黑" pitchFamily="34" charset="-122"/>
              </a:rPr>
              <a:t>是</a:t>
            </a:r>
            <a:r>
              <a:rPr lang="en-US" altLang="zh-CN" sz="1200" dirty="0" smtClean="0">
                <a:solidFill>
                  <a:schemeClr val="tx2"/>
                </a:solidFill>
                <a:ea typeface="微软雅黑" pitchFamily="34" charset="-122"/>
              </a:rPr>
              <a:t>160bits</a:t>
            </a:r>
            <a:r>
              <a:rPr lang="zh-CN" altLang="en-US" sz="1200" dirty="0" smtClean="0">
                <a:solidFill>
                  <a:schemeClr val="tx2"/>
                </a:solidFill>
                <a:ea typeface="微软雅黑" pitchFamily="34" charset="-122"/>
              </a:rPr>
              <a:t>，</a:t>
            </a:r>
            <a:r>
              <a:rPr lang="en-US" altLang="zh-CN" sz="1200" dirty="0" smtClean="0">
                <a:solidFill>
                  <a:schemeClr val="tx2"/>
                </a:solidFill>
                <a:ea typeface="微软雅黑" pitchFamily="34" charset="-122"/>
              </a:rPr>
              <a:t>40</a:t>
            </a:r>
            <a:r>
              <a:rPr lang="zh-CN" altLang="en-US" sz="1200" dirty="0" smtClean="0">
                <a:solidFill>
                  <a:schemeClr val="tx2"/>
                </a:solidFill>
                <a:ea typeface="微软雅黑" pitchFamily="34" charset="-122"/>
              </a:rPr>
              <a:t>个</a:t>
            </a:r>
            <a:r>
              <a:rPr lang="en-US" altLang="zh-CN" sz="1200" dirty="0" smtClean="0">
                <a:solidFill>
                  <a:schemeClr val="tx2"/>
                </a:solidFill>
                <a:ea typeface="微软雅黑" pitchFamily="34" charset="-122"/>
              </a:rPr>
              <a:t>HEX</a:t>
            </a:r>
            <a:r>
              <a:rPr lang="zh-CN" altLang="en-US" sz="1200" dirty="0" smtClean="0">
                <a:solidFill>
                  <a:schemeClr val="tx2"/>
                </a:solidFill>
                <a:ea typeface="微软雅黑" pitchFamily="34" charset="-122"/>
              </a:rPr>
              <a:t>字符。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F57E92-6035-4C06-9536-DE73A94EDC0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6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chemeClr val="tx2"/>
                </a:solidFill>
                <a:ea typeface="微软雅黑" pitchFamily="34" charset="-122"/>
              </a:rPr>
              <a:t>Windows </a:t>
            </a:r>
            <a:r>
              <a:rPr lang="zh-CN" altLang="en-US" sz="1200" dirty="0" smtClean="0">
                <a:solidFill>
                  <a:schemeClr val="tx2"/>
                </a:solidFill>
                <a:ea typeface="微软雅黑" pitchFamily="34" charset="-122"/>
              </a:rPr>
              <a:t>是</a:t>
            </a:r>
            <a:r>
              <a:rPr lang="en-US" altLang="zh-CN" sz="1200" dirty="0" smtClean="0">
                <a:solidFill>
                  <a:schemeClr val="tx2"/>
                </a:solidFill>
                <a:ea typeface="微软雅黑" pitchFamily="34" charset="-122"/>
              </a:rPr>
              <a:t>“\r\n”(CRLF</a:t>
            </a:r>
            <a:r>
              <a:rPr lang="zh-CN" altLang="en-US" sz="1200" dirty="0" smtClean="0">
                <a:solidFill>
                  <a:schemeClr val="tx2"/>
                </a:solidFill>
                <a:ea typeface="微软雅黑" pitchFamily="34" charset="-122"/>
              </a:rPr>
              <a:t>，</a:t>
            </a:r>
            <a:r>
              <a:rPr lang="en-US" altLang="zh-CN" sz="1200" dirty="0" smtClean="0">
                <a:solidFill>
                  <a:schemeClr val="tx2"/>
                </a:solidFill>
                <a:ea typeface="微软雅黑" pitchFamily="34" charset="-122"/>
              </a:rPr>
              <a:t>CR</a:t>
            </a:r>
            <a:r>
              <a:rPr lang="zh-CN" altLang="en-US" sz="1200" dirty="0" smtClean="0">
                <a:solidFill>
                  <a:schemeClr val="tx2"/>
                </a:solidFill>
                <a:ea typeface="微软雅黑" pitchFamily="34" charset="-122"/>
              </a:rPr>
              <a:t>回车，</a:t>
            </a:r>
            <a:r>
              <a:rPr lang="en-US" altLang="zh-CN" sz="1200" dirty="0" smtClean="0">
                <a:solidFill>
                  <a:schemeClr val="tx2"/>
                </a:solidFill>
                <a:ea typeface="微软雅黑" pitchFamily="34" charset="-122"/>
              </a:rPr>
              <a:t>LF</a:t>
            </a:r>
            <a:r>
              <a:rPr lang="zh-CN" altLang="en-US" sz="1200" dirty="0" smtClean="0">
                <a:solidFill>
                  <a:schemeClr val="tx2"/>
                </a:solidFill>
                <a:ea typeface="微软雅黑" pitchFamily="34" charset="-122"/>
              </a:rPr>
              <a:t>换行</a:t>
            </a:r>
            <a:r>
              <a:rPr lang="en-US" altLang="zh-CN" sz="1200" dirty="0" smtClean="0">
                <a:solidFill>
                  <a:schemeClr val="tx2"/>
                </a:solidFill>
                <a:ea typeface="微软雅黑" pitchFamily="34" charset="-122"/>
              </a:rPr>
              <a:t>),  Mac </a:t>
            </a:r>
            <a:r>
              <a:rPr lang="zh-CN" altLang="en-US" sz="1200" dirty="0" smtClean="0">
                <a:solidFill>
                  <a:schemeClr val="tx2"/>
                </a:solidFill>
                <a:ea typeface="微软雅黑" pitchFamily="34" charset="-122"/>
              </a:rPr>
              <a:t>是</a:t>
            </a:r>
            <a:r>
              <a:rPr lang="en-US" altLang="zh-CN" sz="1200" dirty="0" smtClean="0">
                <a:solidFill>
                  <a:schemeClr val="tx2"/>
                </a:solidFill>
                <a:ea typeface="微软雅黑" pitchFamily="34" charset="-122"/>
              </a:rPr>
              <a:t> “\r” (CR)</a:t>
            </a:r>
            <a:r>
              <a:rPr lang="zh-CN" altLang="en-US" sz="1200" dirty="0" smtClean="0">
                <a:solidFill>
                  <a:schemeClr val="tx2"/>
                </a:solidFill>
                <a:ea typeface="微软雅黑" pitchFamily="34" charset="-122"/>
              </a:rPr>
              <a:t>，</a:t>
            </a:r>
            <a:r>
              <a:rPr lang="en-US" altLang="zh-CN" sz="1200" dirty="0" smtClean="0">
                <a:solidFill>
                  <a:schemeClr val="tx2"/>
                </a:solidFill>
                <a:ea typeface="微软雅黑" pitchFamily="34" charset="-122"/>
              </a:rPr>
              <a:t>Linux</a:t>
            </a:r>
            <a:r>
              <a:rPr lang="zh-CN" altLang="en-US" sz="1200" dirty="0" smtClean="0">
                <a:solidFill>
                  <a:schemeClr val="tx2"/>
                </a:solidFill>
                <a:ea typeface="微软雅黑" pitchFamily="34" charset="-122"/>
              </a:rPr>
              <a:t>是</a:t>
            </a:r>
            <a:r>
              <a:rPr lang="en-US" altLang="zh-CN" sz="1200" dirty="0" smtClean="0">
                <a:solidFill>
                  <a:schemeClr val="tx2"/>
                </a:solidFill>
                <a:ea typeface="微软雅黑" pitchFamily="34" charset="-122"/>
              </a:rPr>
              <a:t>“\n”(LF)</a:t>
            </a:r>
            <a:r>
              <a:rPr lang="zh-CN" altLang="en-US" sz="1200" dirty="0" smtClean="0">
                <a:solidFill>
                  <a:schemeClr val="tx2"/>
                </a:solidFill>
                <a:ea typeface="微软雅黑" pitchFamily="34" charset="-122"/>
              </a:rPr>
              <a:t>。</a:t>
            </a:r>
            <a:r>
              <a:rPr lang="en-US" altLang="zh-CN" sz="1200" dirty="0" err="1" smtClean="0">
                <a:solidFill>
                  <a:schemeClr val="tx2"/>
                </a:solidFill>
                <a:ea typeface="微软雅黑" pitchFamily="34" charset="-122"/>
              </a:rPr>
              <a:t>Git</a:t>
            </a:r>
            <a:r>
              <a:rPr lang="en-US" altLang="zh-CN" sz="1200" dirty="0" smtClean="0">
                <a:solidFill>
                  <a:schemeClr val="tx2"/>
                </a:solidFill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tx2"/>
                </a:solidFill>
                <a:ea typeface="微软雅黑" pitchFamily="34" charset="-122"/>
              </a:rPr>
              <a:t>内部以</a:t>
            </a:r>
            <a:r>
              <a:rPr lang="en-US" altLang="zh-CN" sz="1200" dirty="0" smtClean="0">
                <a:solidFill>
                  <a:schemeClr val="tx2"/>
                </a:solidFill>
                <a:ea typeface="微软雅黑" pitchFamily="34" charset="-122"/>
              </a:rPr>
              <a:t>LF</a:t>
            </a:r>
            <a:r>
              <a:rPr lang="zh-CN" altLang="en-US" sz="1200" dirty="0" smtClean="0">
                <a:solidFill>
                  <a:schemeClr val="tx2"/>
                </a:solidFill>
                <a:ea typeface="微软雅黑" pitchFamily="34" charset="-122"/>
              </a:rPr>
              <a:t>做为换行。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F57E92-6035-4C06-9536-DE73A94EDC07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9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在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152" y="-373460"/>
            <a:ext cx="8229600" cy="3450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85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8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45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2462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686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51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30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7556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752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istrator\Desktop\ppt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665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5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5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7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90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72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2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-ppt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765175"/>
            <a:ext cx="8229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700213"/>
            <a:ext cx="82296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-pp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-ppt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91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65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foo@tcl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foo@tcl.com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50825" y="2133600"/>
            <a:ext cx="87868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 err="1" smtClean="0">
                <a:solidFill>
                  <a:srgbClr val="E70010"/>
                </a:solidFill>
                <a:ea typeface="黑体" pitchFamily="49" charset="-122"/>
                <a:cs typeface="Arial" pitchFamily="34" charset="0"/>
              </a:rPr>
              <a:t>Git</a:t>
            </a:r>
            <a:r>
              <a:rPr lang="en-US" altLang="zh-CN" sz="3600" dirty="0" smtClean="0">
                <a:solidFill>
                  <a:srgbClr val="E70010"/>
                </a:solidFill>
                <a:ea typeface="黑体" pitchFamily="49" charset="-122"/>
                <a:cs typeface="Arial" pitchFamily="34" charset="0"/>
              </a:rPr>
              <a:t> </a:t>
            </a:r>
            <a:r>
              <a:rPr lang="zh-CN" altLang="en-US" sz="3600" dirty="0" smtClean="0">
                <a:solidFill>
                  <a:srgbClr val="E70010"/>
                </a:solidFill>
                <a:ea typeface="黑体" pitchFamily="49" charset="-122"/>
                <a:cs typeface="Arial" pitchFamily="34" charset="0"/>
              </a:rPr>
              <a:t>使用中的一些技巧</a:t>
            </a:r>
            <a:endParaRPr lang="zh-CN" altLang="en-US" sz="3600" b="1" dirty="0">
              <a:solidFill>
                <a:srgbClr val="E70010"/>
              </a:solidFill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2483768" y="4581128"/>
            <a:ext cx="3888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SCD WAC SWD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E60112"/>
                </a:solidFill>
                <a:ea typeface="黑体" pitchFamily="49" charset="-122"/>
              </a:rPr>
              <a:t>状态及变迁</a:t>
            </a:r>
            <a:endParaRPr lang="en-US" altLang="zh-CN" b="1" dirty="0" smtClean="0">
              <a:solidFill>
                <a:srgbClr val="E70010"/>
              </a:solidFill>
              <a:ea typeface="黑体" pitchFamily="49" charset="-122"/>
            </a:endParaRPr>
          </a:p>
        </p:txBody>
      </p:sp>
      <p:sp>
        <p:nvSpPr>
          <p:cNvPr id="9224" name="Text Box 20"/>
          <p:cNvSpPr txBox="1">
            <a:spLocks noChangeArrowheads="1"/>
          </p:cNvSpPr>
          <p:nvPr/>
        </p:nvSpPr>
        <p:spPr bwMode="auto">
          <a:xfrm>
            <a:off x="2809875" y="1484313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225" name="Text Box 21"/>
          <p:cNvSpPr txBox="1">
            <a:spLocks noChangeArrowheads="1"/>
          </p:cNvSpPr>
          <p:nvPr/>
        </p:nvSpPr>
        <p:spPr bwMode="auto">
          <a:xfrm>
            <a:off x="5683250" y="1412875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5" name="Rectangle 2"/>
          <p:cNvSpPr txBox="1">
            <a:spLocks/>
          </p:cNvSpPr>
          <p:nvPr/>
        </p:nvSpPr>
        <p:spPr bwMode="auto">
          <a:xfrm>
            <a:off x="16880" y="116632"/>
            <a:ext cx="8229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二、定位提交</a:t>
            </a:r>
            <a:r>
              <a:rPr lang="en-US" altLang="zh-CN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游标</a:t>
            </a:r>
            <a:endParaRPr lang="zh-CN" altLang="en-US" b="1" dirty="0">
              <a:solidFill>
                <a:srgbClr val="E70012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86532" y="1124744"/>
            <a:ext cx="7359948" cy="5400600"/>
            <a:chOff x="886532" y="1124744"/>
            <a:chExt cx="7359948" cy="4188167"/>
          </a:xfrm>
        </p:grpSpPr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886532" y="1124744"/>
              <a:ext cx="7359948" cy="3993549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1.  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每个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commit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有一个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SHA -1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的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ID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标识（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40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个字符），一般用前面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8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个字符，甚至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4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个，只要是唯一的。</a:t>
              </a: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4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 rebase -</a:t>
              </a:r>
              <a:r>
                <a:rPr lang="en-US" altLang="zh-CN" sz="2400" dirty="0" err="1" smtClean="0">
                  <a:solidFill>
                    <a:schemeClr val="tx2"/>
                  </a:solidFill>
                  <a:ea typeface="微软雅黑" pitchFamily="34" charset="-122"/>
                </a:rPr>
                <a:t>i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 a28f2d500</a:t>
              </a:r>
            </a:p>
            <a:p>
              <a:pPr>
                <a:buClr>
                  <a:schemeClr val="accent2"/>
                </a:buClr>
              </a:pP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2. HEAD 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总是指向当前分支的最后的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commit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。类似，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tag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名，分支名都是间接的引用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commit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对象。</a:t>
              </a: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3. Commit ID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是绝对游标，可以用相对游标。</a:t>
              </a: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HEAD^^^ </a:t>
              </a: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HEAD~3</a:t>
              </a: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HEAD^~2</a:t>
              </a: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HEAD~1^^</a:t>
              </a:r>
            </a:p>
            <a:p>
              <a:pPr>
                <a:buClr>
                  <a:schemeClr val="accent2"/>
                </a:buClr>
              </a:pP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在一个游标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^ 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可以多个连续，但是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~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只能是一个。</a:t>
              </a: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HEAD 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也可以换成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SHA-1 ID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，如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a28f2d500^^^</a:t>
              </a:r>
            </a:p>
          </p:txBody>
        </p:sp>
        <p:pic>
          <p:nvPicPr>
            <p:cNvPr id="21" name="Picture 57"/>
            <p:cNvPicPr>
              <a:picLocks noChangeAspect="1" noChangeArrowheads="1"/>
            </p:cNvPicPr>
            <p:nvPr/>
          </p:nvPicPr>
          <p:blipFill>
            <a:blip r:embed="rId3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50" r="-420"/>
            <a:stretch>
              <a:fillRect/>
            </a:stretch>
          </p:blipFill>
          <p:spPr bwMode="gray">
            <a:xfrm>
              <a:off x="886532" y="5207714"/>
              <a:ext cx="7359948" cy="10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25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E60112"/>
                </a:solidFill>
                <a:ea typeface="黑体" pitchFamily="49" charset="-122"/>
              </a:rPr>
              <a:t>状态及变迁</a:t>
            </a:r>
            <a:endParaRPr lang="en-US" altLang="zh-CN" b="1" dirty="0" smtClean="0">
              <a:solidFill>
                <a:srgbClr val="E70010"/>
              </a:solidFill>
              <a:ea typeface="黑体" pitchFamily="49" charset="-122"/>
            </a:endParaRPr>
          </a:p>
        </p:txBody>
      </p:sp>
      <p:sp>
        <p:nvSpPr>
          <p:cNvPr id="9224" name="Text Box 20"/>
          <p:cNvSpPr txBox="1">
            <a:spLocks noChangeArrowheads="1"/>
          </p:cNvSpPr>
          <p:nvPr/>
        </p:nvSpPr>
        <p:spPr bwMode="auto">
          <a:xfrm>
            <a:off x="2809875" y="1484313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225" name="Text Box 21"/>
          <p:cNvSpPr txBox="1">
            <a:spLocks noChangeArrowheads="1"/>
          </p:cNvSpPr>
          <p:nvPr/>
        </p:nvSpPr>
        <p:spPr bwMode="auto">
          <a:xfrm>
            <a:off x="5683250" y="1412875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5" name="Rectangle 2"/>
          <p:cNvSpPr txBox="1">
            <a:spLocks/>
          </p:cNvSpPr>
          <p:nvPr/>
        </p:nvSpPr>
        <p:spPr bwMode="auto">
          <a:xfrm>
            <a:off x="16880" y="116632"/>
            <a:ext cx="8229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二、定位提交</a:t>
            </a:r>
            <a:r>
              <a:rPr lang="en-US" altLang="zh-CN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指定范围</a:t>
            </a:r>
            <a:endParaRPr lang="zh-CN" altLang="en-US" b="1" dirty="0" smtClean="0">
              <a:solidFill>
                <a:srgbClr val="E70012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86532" y="1124744"/>
            <a:ext cx="7359948" cy="5400600"/>
            <a:chOff x="886532" y="1124744"/>
            <a:chExt cx="7359948" cy="4188167"/>
          </a:xfrm>
        </p:grpSpPr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886532" y="1124744"/>
              <a:ext cx="7359948" cy="3993549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chemeClr val="accent2"/>
                </a:buClr>
              </a:pP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1. </a:t>
              </a:r>
              <a:r>
                <a:rPr lang="zh-CN" altLang="en-US" sz="2400" dirty="0">
                  <a:solidFill>
                    <a:schemeClr val="tx2"/>
                  </a:solidFill>
                  <a:ea typeface="微软雅黑" pitchFamily="34" charset="-122"/>
                </a:rPr>
                <a:t>可以在命令行参数指定</a:t>
              </a:r>
              <a:endParaRPr lang="en-US" altLang="zh-CN" sz="24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400" dirty="0" err="1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zh-CN" altLang="en-US" sz="2400" dirty="0">
                  <a:solidFill>
                    <a:schemeClr val="tx2"/>
                  </a:solidFill>
                  <a:ea typeface="微软雅黑" pitchFamily="34" charset="-122"/>
                </a:rPr>
                <a:t> </a:t>
              </a: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log --stat -3</a:t>
              </a:r>
            </a:p>
            <a:p>
              <a:pPr>
                <a:buClr>
                  <a:schemeClr val="accent2"/>
                </a:buClr>
              </a:pP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400" dirty="0" err="1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 format-patch -1 -o ./patch</a:t>
              </a:r>
            </a:p>
            <a:p>
              <a:pPr>
                <a:buClr>
                  <a:schemeClr val="accent2"/>
                </a:buClr>
              </a:pPr>
              <a:endParaRPr lang="en-US" altLang="zh-CN" sz="24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2. </a:t>
              </a:r>
              <a:r>
                <a:rPr lang="zh-CN" altLang="en-US" sz="2400" dirty="0">
                  <a:solidFill>
                    <a:schemeClr val="tx2"/>
                  </a:solidFill>
                  <a:ea typeface="微软雅黑" pitchFamily="34" charset="-122"/>
                </a:rPr>
                <a:t>用“</a:t>
              </a: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…</a:t>
              </a:r>
              <a:r>
                <a:rPr lang="zh-CN" altLang="en-US" sz="2400" dirty="0">
                  <a:solidFill>
                    <a:schemeClr val="tx2"/>
                  </a:solidFill>
                  <a:ea typeface="微软雅黑" pitchFamily="34" charset="-122"/>
                </a:rPr>
                <a:t>”连接开始和结束的</a:t>
              </a: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commit</a:t>
              </a:r>
            </a:p>
            <a:p>
              <a:pPr>
                <a:buClr>
                  <a:schemeClr val="accent2"/>
                </a:buClr>
              </a:pP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400" dirty="0" err="1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 format-patch d472c30...f4c5292 -o ./patch</a:t>
              </a:r>
            </a:p>
            <a:p>
              <a:pPr>
                <a:buClr>
                  <a:schemeClr val="accent2"/>
                </a:buClr>
              </a:pP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400" dirty="0" err="1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 diff master…test</a:t>
              </a:r>
            </a:p>
            <a:p>
              <a:pPr>
                <a:buClr>
                  <a:schemeClr val="accent2"/>
                </a:buClr>
              </a:pP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400" dirty="0" err="1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 log master…test</a:t>
              </a:r>
            </a:p>
            <a:p>
              <a:pPr>
                <a:buClr>
                  <a:schemeClr val="accent2"/>
                </a:buClr>
              </a:pPr>
              <a:endParaRPr lang="en-US" altLang="zh-CN" sz="24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3. </a:t>
              </a:r>
              <a:r>
                <a:rPr lang="zh-CN" altLang="en-US" sz="2400" dirty="0">
                  <a:solidFill>
                    <a:schemeClr val="tx2"/>
                  </a:solidFill>
                  <a:ea typeface="微软雅黑" pitchFamily="34" charset="-122"/>
                </a:rPr>
                <a:t>用“</a:t>
              </a: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..</a:t>
              </a:r>
              <a:r>
                <a:rPr lang="zh-CN" altLang="en-US" sz="2400" dirty="0">
                  <a:solidFill>
                    <a:schemeClr val="tx2"/>
                  </a:solidFill>
                  <a:ea typeface="微软雅黑" pitchFamily="34" charset="-122"/>
                </a:rPr>
                <a:t>”，表示自某</a:t>
              </a: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commit</a:t>
              </a:r>
              <a:r>
                <a:rPr lang="zh-CN" altLang="en-US" sz="2400" dirty="0">
                  <a:solidFill>
                    <a:schemeClr val="tx2"/>
                  </a:solidFill>
                  <a:ea typeface="微软雅黑" pitchFamily="34" charset="-122"/>
                </a:rPr>
                <a:t>至</a:t>
              </a: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HEAD</a:t>
              </a:r>
            </a:p>
            <a:p>
              <a:pPr>
                <a:buClr>
                  <a:schemeClr val="accent2"/>
                </a:buClr>
              </a:pPr>
              <a:r>
                <a:rPr lang="zh-CN" altLang="en-US" sz="2400" dirty="0">
                  <a:solidFill>
                    <a:schemeClr val="tx2"/>
                  </a:solidFill>
                  <a:ea typeface="微软雅黑" pitchFamily="34" charset="-122"/>
                </a:rPr>
                <a:t>如从最新</a:t>
              </a: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commit</a:t>
              </a:r>
              <a:r>
                <a:rPr lang="zh-CN" altLang="en-US" sz="2400" dirty="0">
                  <a:solidFill>
                    <a:schemeClr val="tx2"/>
                  </a:solidFill>
                  <a:ea typeface="微软雅黑" pitchFamily="34" charset="-122"/>
                </a:rPr>
                <a:t>到从</a:t>
              </a: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f4c5292 </a:t>
              </a:r>
              <a:r>
                <a:rPr lang="zh-CN" altLang="en-US" sz="2400" dirty="0">
                  <a:solidFill>
                    <a:schemeClr val="tx2"/>
                  </a:solidFill>
                  <a:ea typeface="微软雅黑" pitchFamily="34" charset="-122"/>
                </a:rPr>
                <a:t>之前的日志</a:t>
              </a:r>
              <a:endParaRPr lang="en-US" altLang="zh-CN" sz="24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400" dirty="0" err="1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 log f4c5292..</a:t>
              </a:r>
            </a:p>
            <a:p>
              <a:pPr>
                <a:buClr>
                  <a:schemeClr val="accent2"/>
                </a:buClr>
              </a:pPr>
              <a:r>
                <a:rPr lang="zh-CN" altLang="en-US" sz="2400" dirty="0">
                  <a:solidFill>
                    <a:schemeClr val="tx2"/>
                  </a:solidFill>
                  <a:ea typeface="微软雅黑" pitchFamily="34" charset="-122"/>
                </a:rPr>
                <a:t>没有“</a:t>
              </a: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..</a:t>
              </a:r>
              <a:r>
                <a:rPr lang="zh-CN" altLang="en-US" sz="2400" dirty="0">
                  <a:solidFill>
                    <a:schemeClr val="tx2"/>
                  </a:solidFill>
                  <a:ea typeface="微软雅黑" pitchFamily="34" charset="-122"/>
                </a:rPr>
                <a:t>”时，表示的从</a:t>
              </a: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f4c5292</a:t>
              </a:r>
              <a:r>
                <a:rPr lang="zh-CN" altLang="en-US" sz="2400" dirty="0">
                  <a:solidFill>
                    <a:schemeClr val="tx2"/>
                  </a:solidFill>
                  <a:ea typeface="微软雅黑" pitchFamily="34" charset="-122"/>
                </a:rPr>
                <a:t>到第一个提交的日志</a:t>
              </a:r>
              <a:endParaRPr lang="en-US" altLang="zh-CN" sz="24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400" dirty="0" err="1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 log f4c5292</a:t>
              </a:r>
              <a:endParaRPr lang="en-US" altLang="zh-CN" sz="24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1600" dirty="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  <p:pic>
          <p:nvPicPr>
            <p:cNvPr id="21" name="Picture 57"/>
            <p:cNvPicPr>
              <a:picLocks noChangeAspect="1" noChangeArrowheads="1"/>
            </p:cNvPicPr>
            <p:nvPr/>
          </p:nvPicPr>
          <p:blipFill>
            <a:blip r:embed="rId2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50" r="-420"/>
            <a:stretch>
              <a:fillRect/>
            </a:stretch>
          </p:blipFill>
          <p:spPr bwMode="gray">
            <a:xfrm>
              <a:off x="886532" y="5207714"/>
              <a:ext cx="7359948" cy="10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20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E60112"/>
                </a:solidFill>
                <a:ea typeface="黑体" pitchFamily="49" charset="-122"/>
              </a:rPr>
              <a:t>状态及变迁</a:t>
            </a:r>
            <a:endParaRPr lang="en-US" altLang="zh-CN" b="1" dirty="0" smtClean="0">
              <a:solidFill>
                <a:srgbClr val="E70010"/>
              </a:solidFill>
              <a:ea typeface="黑体" pitchFamily="49" charset="-122"/>
            </a:endParaRPr>
          </a:p>
        </p:txBody>
      </p:sp>
      <p:sp>
        <p:nvSpPr>
          <p:cNvPr id="9224" name="Text Box 20"/>
          <p:cNvSpPr txBox="1">
            <a:spLocks noChangeArrowheads="1"/>
          </p:cNvSpPr>
          <p:nvPr/>
        </p:nvSpPr>
        <p:spPr bwMode="auto">
          <a:xfrm>
            <a:off x="2809875" y="1484313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225" name="Text Box 21"/>
          <p:cNvSpPr txBox="1">
            <a:spLocks noChangeArrowheads="1"/>
          </p:cNvSpPr>
          <p:nvPr/>
        </p:nvSpPr>
        <p:spPr bwMode="auto">
          <a:xfrm>
            <a:off x="5683250" y="1412875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5" name="Rectangle 2"/>
          <p:cNvSpPr txBox="1">
            <a:spLocks/>
          </p:cNvSpPr>
          <p:nvPr/>
        </p:nvSpPr>
        <p:spPr bwMode="auto">
          <a:xfrm>
            <a:off x="16880" y="116632"/>
            <a:ext cx="8229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、查看状态</a:t>
            </a:r>
            <a:r>
              <a:rPr lang="en-US" altLang="zh-CN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- </a:t>
            </a:r>
            <a:r>
              <a:rPr lang="en-US" altLang="zh-CN" b="1" dirty="0" err="1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gitk</a:t>
            </a:r>
            <a:endParaRPr lang="zh-CN" altLang="en-US" b="1" dirty="0" smtClean="0">
              <a:solidFill>
                <a:srgbClr val="E7001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AutoShape 2" descr="gitk overview"/>
          <p:cNvSpPr>
            <a:spLocks noChangeAspect="1" noChangeArrowheads="1"/>
          </p:cNvSpPr>
          <p:nvPr/>
        </p:nvSpPr>
        <p:spPr bwMode="auto">
          <a:xfrm>
            <a:off x="155575" y="-2811463"/>
            <a:ext cx="7048500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gitk overview"/>
          <p:cNvSpPr>
            <a:spLocks noChangeAspect="1" noChangeArrowheads="1"/>
          </p:cNvSpPr>
          <p:nvPr/>
        </p:nvSpPr>
        <p:spPr bwMode="auto">
          <a:xfrm>
            <a:off x="307975" y="-2659063"/>
            <a:ext cx="7048500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gitk overview"/>
          <p:cNvSpPr>
            <a:spLocks noChangeAspect="1" noChangeArrowheads="1"/>
          </p:cNvSpPr>
          <p:nvPr/>
        </p:nvSpPr>
        <p:spPr bwMode="auto">
          <a:xfrm>
            <a:off x="460375" y="-2506663"/>
            <a:ext cx="7048500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801960"/>
            <a:ext cx="70485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6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E60112"/>
                </a:solidFill>
                <a:ea typeface="黑体" pitchFamily="49" charset="-122"/>
              </a:rPr>
              <a:t>状态及变迁</a:t>
            </a:r>
            <a:endParaRPr lang="en-US" altLang="zh-CN" b="1" dirty="0" smtClean="0">
              <a:solidFill>
                <a:srgbClr val="E70010"/>
              </a:solidFill>
              <a:ea typeface="黑体" pitchFamily="49" charset="-122"/>
            </a:endParaRPr>
          </a:p>
        </p:txBody>
      </p:sp>
      <p:sp>
        <p:nvSpPr>
          <p:cNvPr id="9224" name="Text Box 20"/>
          <p:cNvSpPr txBox="1">
            <a:spLocks noChangeArrowheads="1"/>
          </p:cNvSpPr>
          <p:nvPr/>
        </p:nvSpPr>
        <p:spPr bwMode="auto">
          <a:xfrm>
            <a:off x="2809875" y="1484313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225" name="Text Box 21"/>
          <p:cNvSpPr txBox="1">
            <a:spLocks noChangeArrowheads="1"/>
          </p:cNvSpPr>
          <p:nvPr/>
        </p:nvSpPr>
        <p:spPr bwMode="auto">
          <a:xfrm>
            <a:off x="5683250" y="1412875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5" name="Rectangle 2"/>
          <p:cNvSpPr txBox="1">
            <a:spLocks/>
          </p:cNvSpPr>
          <p:nvPr/>
        </p:nvSpPr>
        <p:spPr bwMode="auto">
          <a:xfrm>
            <a:off x="16880" y="116632"/>
            <a:ext cx="8229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三、查看状态</a:t>
            </a:r>
            <a:r>
              <a:rPr lang="en-US" altLang="zh-CN" b="1" dirty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- </a:t>
            </a:r>
            <a:r>
              <a:rPr lang="en-US" altLang="zh-CN" b="1" dirty="0" err="1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gitk</a:t>
            </a:r>
            <a:endParaRPr lang="zh-CN" altLang="en-US" b="1" dirty="0" smtClean="0">
              <a:solidFill>
                <a:srgbClr val="E70012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86532" y="1124744"/>
            <a:ext cx="7359948" cy="5400600"/>
            <a:chOff x="886532" y="1124744"/>
            <a:chExt cx="7359948" cy="4188167"/>
          </a:xfrm>
        </p:grpSpPr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886532" y="1124744"/>
              <a:ext cx="7359948" cy="3993549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1.  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显示仓库的所有的提交记录</a:t>
              </a: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400" dirty="0" err="1" smtClean="0">
                  <a:solidFill>
                    <a:schemeClr val="tx2"/>
                  </a:solidFill>
                  <a:ea typeface="微软雅黑" pitchFamily="34" charset="-122"/>
                </a:rPr>
                <a:t>gitk</a:t>
              </a: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2. 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查看仓库的所有的引用，包括分支，标签，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stash</a:t>
              </a: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400" dirty="0" err="1" smtClean="0">
                  <a:solidFill>
                    <a:schemeClr val="tx2"/>
                  </a:solidFill>
                  <a:ea typeface="微软雅黑" pitchFamily="34" charset="-122"/>
                </a:rPr>
                <a:t>gitk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  --all</a:t>
              </a:r>
            </a:p>
            <a:p>
              <a:pPr>
                <a:buClr>
                  <a:schemeClr val="accent2"/>
                </a:buClr>
              </a:pP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3. 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查看最近目录</a:t>
              </a:r>
              <a:r>
                <a:rPr lang="en-US" altLang="zh-CN" sz="2400" dirty="0" err="1" smtClean="0">
                  <a:solidFill>
                    <a:schemeClr val="tx2"/>
                  </a:solidFill>
                  <a:ea typeface="微软雅黑" pitchFamily="34" charset="-122"/>
                </a:rPr>
                <a:t>AllInOne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相关的最近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13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个提交</a:t>
              </a: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400" dirty="0" err="1" smtClean="0">
                  <a:solidFill>
                    <a:schemeClr val="tx2"/>
                  </a:solidFill>
                  <a:ea typeface="微软雅黑" pitchFamily="34" charset="-122"/>
                </a:rPr>
                <a:t>gitk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  HEAD~13.. </a:t>
              </a:r>
              <a:r>
                <a:rPr lang="en-US" altLang="zh-CN" sz="2400" dirty="0" err="1" smtClean="0">
                  <a:solidFill>
                    <a:schemeClr val="tx2"/>
                  </a:solidFill>
                  <a:ea typeface="微软雅黑" pitchFamily="34" charset="-122"/>
                </a:rPr>
                <a:t>AllInOne</a:t>
              </a: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24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1600" dirty="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  <p:pic>
          <p:nvPicPr>
            <p:cNvPr id="21" name="Picture 57"/>
            <p:cNvPicPr>
              <a:picLocks noChangeAspect="1" noChangeArrowheads="1"/>
            </p:cNvPicPr>
            <p:nvPr/>
          </p:nvPicPr>
          <p:blipFill>
            <a:blip r:embed="rId2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50" r="-420"/>
            <a:stretch>
              <a:fillRect/>
            </a:stretch>
          </p:blipFill>
          <p:spPr bwMode="gray">
            <a:xfrm>
              <a:off x="886532" y="5207714"/>
              <a:ext cx="7359948" cy="10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95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/>
          </p:cNvSpPr>
          <p:nvPr/>
        </p:nvSpPr>
        <p:spPr bwMode="auto">
          <a:xfrm>
            <a:off x="-38785" y="116632"/>
            <a:ext cx="8229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、维护及数据恢复 </a:t>
            </a:r>
            <a:r>
              <a:rPr lang="en-US" altLang="zh-CN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-- 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数据恢复</a:t>
            </a:r>
            <a:endParaRPr lang="zh-CN" altLang="en-US" b="1" dirty="0">
              <a:solidFill>
                <a:srgbClr val="E70012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86532" y="1124744"/>
            <a:ext cx="7359948" cy="4968552"/>
            <a:chOff x="886532" y="1124744"/>
            <a:chExt cx="7359948" cy="4188167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886532" y="1124744"/>
              <a:ext cx="7359948" cy="3993549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chemeClr val="accent2"/>
                </a:buClr>
              </a:pP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使用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Git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过程中，有时会不小心丢失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commit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信息。如：</a:t>
              </a: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强制删除了分支而后又想重新使用这个分支</a:t>
              </a: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Wingdings" pitchFamily="2" charset="2"/>
                <a:buChar char="l"/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hard-reset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了分支从而丢弃了分支的部分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commit</a:t>
              </a:r>
            </a:p>
            <a:p>
              <a:pPr marL="342900" indent="-342900">
                <a:buClr>
                  <a:schemeClr val="accent2"/>
                </a:buClr>
                <a:buFont typeface="Wingdings" pitchFamily="2" charset="2"/>
                <a:buChar char="l"/>
              </a:pP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1.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使用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fsck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工具，该工具会检查仓库的数据完整性。如果指定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--full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选项，该命令显示所有未被其他对象引用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(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指向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)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的所有对象：</a:t>
              </a: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$ 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fsck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 --full</a:t>
              </a:r>
            </a:p>
            <a:p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dangling blob d670460b4b4aece5915caf5c68d12f560a9fe3e4</a:t>
              </a:r>
            </a:p>
            <a:p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dangling commit ab1afef80fac8e34258ff41fc1b867c702daa24b</a:t>
              </a:r>
            </a:p>
            <a:p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dangling tree aea790b9a58f6cf6f2804eeac9f0abbe9631e4c9</a:t>
              </a:r>
            </a:p>
            <a:p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2.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创建一个指向该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SHA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分支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,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即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dangling commit ab1afef</a:t>
              </a:r>
            </a:p>
            <a:p>
              <a:r>
                <a:rPr lang="en-US" altLang="zh-CN" sz="2000" dirty="0" smtClean="0">
                  <a:latin typeface="+mn-lt"/>
                </a:rPr>
                <a:t>$</a:t>
              </a:r>
              <a:r>
                <a:rPr lang="en-US" altLang="zh-CN" sz="2000" dirty="0" err="1" smtClean="0">
                  <a:latin typeface="+mn-lt"/>
                </a:rPr>
                <a:t>git</a:t>
              </a:r>
              <a:r>
                <a:rPr lang="en-US" altLang="zh-CN" sz="2000" dirty="0" smtClean="0">
                  <a:latin typeface="+mn-lt"/>
                </a:rPr>
                <a:t> branch recover-branch ab1afef</a:t>
              </a:r>
              <a:endParaRPr lang="en-US" altLang="zh-CN" sz="2000" dirty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1600" dirty="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  <p:pic>
          <p:nvPicPr>
            <p:cNvPr id="13" name="Picture 57"/>
            <p:cNvPicPr>
              <a:picLocks noChangeAspect="1" noChangeArrowheads="1"/>
            </p:cNvPicPr>
            <p:nvPr/>
          </p:nvPicPr>
          <p:blipFill>
            <a:blip r:embed="rId2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50" r="-420"/>
            <a:stretch>
              <a:fillRect/>
            </a:stretch>
          </p:blipFill>
          <p:spPr bwMode="gray">
            <a:xfrm>
              <a:off x="886532" y="5207714"/>
              <a:ext cx="7359948" cy="10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53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/>
          </p:cNvSpPr>
          <p:nvPr/>
        </p:nvSpPr>
        <p:spPr bwMode="auto">
          <a:xfrm>
            <a:off x="-38785" y="116632"/>
            <a:ext cx="8229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五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b="1" dirty="0" err="1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Git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的常用配置</a:t>
            </a:r>
            <a:endParaRPr lang="zh-CN" altLang="en-US" b="1" dirty="0" smtClean="0">
              <a:solidFill>
                <a:srgbClr val="E70012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596454" y="1124744"/>
            <a:ext cx="8007994" cy="5431310"/>
            <a:chOff x="201" y="1662"/>
            <a:chExt cx="2595" cy="2335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295" y="1662"/>
              <a:ext cx="2385" cy="2233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lvl="1">
                <a:buClr>
                  <a:schemeClr val="accent2"/>
                </a:buClr>
              </a:pP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配置按范围来分：</a:t>
              </a: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457200" indent="-457200">
                <a:buClr>
                  <a:schemeClr val="accent2"/>
                </a:buClr>
                <a:buFont typeface="+mj-lt"/>
                <a:buAutoNum type="arabicPeriod"/>
              </a:pP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全局配置文件，配置对计算机的所有用户都有效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lvl="1">
                <a:buClr>
                  <a:schemeClr val="accent2"/>
                </a:buClr>
              </a:pP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Windows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  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C:\Program Files\</a:t>
              </a:r>
              <a:r>
                <a:rPr lang="en-US" altLang="zh-CN" sz="2000" dirty="0" err="1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\</a:t>
              </a:r>
              <a:r>
                <a:rPr lang="en-US" altLang="zh-CN" sz="2000" dirty="0" err="1">
                  <a:solidFill>
                    <a:schemeClr val="tx2"/>
                  </a:solidFill>
                  <a:ea typeface="微软雅黑" pitchFamily="34" charset="-122"/>
                </a:rPr>
                <a:t>etc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\</a:t>
              </a:r>
              <a:r>
                <a:rPr lang="en-US" altLang="zh-CN" sz="2000" dirty="0" err="1">
                  <a:solidFill>
                    <a:schemeClr val="tx2"/>
                  </a:solidFill>
                  <a:ea typeface="微软雅黑" pitchFamily="34" charset="-122"/>
                </a:rPr>
                <a:t>gitconfig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lvl="1">
                <a:buClr>
                  <a:schemeClr val="accent2"/>
                </a:buClr>
              </a:pP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Linux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         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/</a:t>
              </a:r>
              <a:r>
                <a:rPr lang="en-US" altLang="zh-CN" sz="2000" dirty="0" err="1">
                  <a:solidFill>
                    <a:schemeClr val="tx2"/>
                  </a:solidFill>
                  <a:ea typeface="微软雅黑" pitchFamily="34" charset="-122"/>
                </a:rPr>
                <a:t>etc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/</a:t>
              </a:r>
              <a:r>
                <a:rPr lang="en-US" altLang="zh-CN" sz="2000" dirty="0" err="1">
                  <a:solidFill>
                    <a:schemeClr val="tx2"/>
                  </a:solidFill>
                  <a:ea typeface="微软雅黑" pitchFamily="34" charset="-122"/>
                </a:rPr>
                <a:t>gitconfig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lvl="1">
                <a:buClr>
                  <a:schemeClr val="accent2"/>
                </a:buClr>
              </a:pP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457200" indent="-457200">
                <a:buClr>
                  <a:schemeClr val="accent2"/>
                </a:buClr>
                <a:buFont typeface="+mj-lt"/>
                <a:buAutoNum type="arabicPeriod"/>
              </a:pP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系统配置文件，配置对当前用户有效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lvl="1">
                <a:buClr>
                  <a:schemeClr val="accent2"/>
                </a:buClr>
              </a:pP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Windows C:\Documents and Settings\</a:t>
              </a:r>
              <a:r>
                <a:rPr lang="en-US" altLang="zh-CN" sz="2000" dirty="0" err="1">
                  <a:solidFill>
                    <a:schemeClr val="tx2"/>
                  </a:solidFill>
                  <a:ea typeface="微软雅黑" pitchFamily="34" charset="-122"/>
                </a:rPr>
                <a:t>shenlong.xu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\.</a:t>
              </a:r>
              <a:r>
                <a:rPr lang="en-US" altLang="zh-CN" sz="2000" dirty="0" err="1">
                  <a:solidFill>
                    <a:schemeClr val="tx2"/>
                  </a:solidFill>
                  <a:ea typeface="微软雅黑" pitchFamily="34" charset="-122"/>
                </a:rPr>
                <a:t>gitconfig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lvl="1">
                <a:buClr>
                  <a:schemeClr val="accent2"/>
                </a:buClr>
              </a:pP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Linux       ~/.</a:t>
              </a:r>
              <a:r>
                <a:rPr lang="en-US" altLang="zh-CN" sz="2000" dirty="0" err="1">
                  <a:solidFill>
                    <a:schemeClr val="tx2"/>
                  </a:solidFill>
                  <a:ea typeface="微软雅黑" pitchFamily="34" charset="-122"/>
                </a:rPr>
                <a:t>gitconfig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lvl="1">
                <a:buClr>
                  <a:schemeClr val="accent2"/>
                </a:buClr>
              </a:pP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457200" indent="-457200">
                <a:buClr>
                  <a:schemeClr val="accent2"/>
                </a:buClr>
                <a:buFont typeface="+mj-lt"/>
                <a:buAutoNum type="arabicPeriod"/>
              </a:pP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仓库配置文件，配置仅对本仓库有效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lvl="1">
                <a:buClr>
                  <a:schemeClr val="accent2"/>
                </a:buClr>
              </a:pP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.</a:t>
              </a:r>
              <a:r>
                <a:rPr lang="en-US" altLang="zh-CN" sz="2000" dirty="0" err="1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/</a:t>
              </a:r>
              <a:r>
                <a:rPr lang="en-US" altLang="zh-CN" sz="2000" dirty="0" err="1">
                  <a:solidFill>
                    <a:schemeClr val="tx2"/>
                  </a:solidFill>
                  <a:ea typeface="微软雅黑" pitchFamily="34" charset="-122"/>
                </a:rPr>
                <a:t>config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lvl="1">
                <a:buClr>
                  <a:schemeClr val="accent2"/>
                </a:buClr>
              </a:pP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0" lvl="1">
                <a:buClr>
                  <a:schemeClr val="accent2"/>
                </a:buClr>
              </a:pPr>
              <a:r>
                <a:rPr lang="en-US" altLang="zh-CN" sz="2000" dirty="0" err="1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优先使用仓库配置文件设置，系统配置文件次之，全局配置文件为末。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lvl="1">
                <a:buClr>
                  <a:schemeClr val="accent2"/>
                </a:buClr>
              </a:pP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  <p:pic>
          <p:nvPicPr>
            <p:cNvPr id="9" name="Picture 57"/>
            <p:cNvPicPr>
              <a:picLocks noChangeAspect="1" noChangeArrowheads="1"/>
            </p:cNvPicPr>
            <p:nvPr/>
          </p:nvPicPr>
          <p:blipFill>
            <a:blip r:embed="rId2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50" r="-420"/>
            <a:stretch>
              <a:fillRect/>
            </a:stretch>
          </p:blipFill>
          <p:spPr bwMode="gray">
            <a:xfrm>
              <a:off x="201" y="3933"/>
              <a:ext cx="259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41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/>
          </p:cNvSpPr>
          <p:nvPr/>
        </p:nvSpPr>
        <p:spPr bwMode="auto">
          <a:xfrm>
            <a:off x="-38785" y="116632"/>
            <a:ext cx="8229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五、</a:t>
            </a:r>
            <a:r>
              <a:rPr lang="en-US" altLang="zh-CN" b="1" dirty="0" err="1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Git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的常用配置 （</a:t>
            </a:r>
            <a:r>
              <a:rPr lang="en-US" altLang="zh-CN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II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 smtClean="0">
              <a:solidFill>
                <a:srgbClr val="E70012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596454" y="1124744"/>
            <a:ext cx="8007994" cy="5431310"/>
            <a:chOff x="201" y="1662"/>
            <a:chExt cx="2595" cy="2335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295" y="1662"/>
              <a:ext cx="2385" cy="2233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1. 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查看仓库的所有配置：</a:t>
              </a: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$ 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config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-l</a:t>
              </a:r>
            </a:p>
            <a:p>
              <a:pPr>
                <a:buClr>
                  <a:schemeClr val="accent2"/>
                </a:buClr>
              </a:pP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2. 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设置用户名称，这个是随意的，好识别即可。</a:t>
              </a: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config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user.name  god</a:t>
              </a:r>
            </a:p>
            <a:p>
              <a:pPr>
                <a:buClr>
                  <a:schemeClr val="accent2"/>
                </a:buClr>
              </a:pP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3. 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设置用户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email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，设为公司邮箱。否则，提交不了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gerrit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。因为你的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Gerrit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的账户是就是你的公司邮箱。</a:t>
              </a: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config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user.email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  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  <a:hlinkClick r:id="rId2"/>
                </a:rPr>
                <a:t>foo@tcl.com</a:t>
              </a: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4. 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core.quotepath</a:t>
              </a: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如果仓库存放文件名含有中文，建议设为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false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，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才能显示中文。</a:t>
              </a: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config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 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core.quotepath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false</a:t>
              </a:r>
            </a:p>
            <a:p>
              <a:pPr>
                <a:buClr>
                  <a:schemeClr val="accent2"/>
                </a:buClr>
              </a:pP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5.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文件执行标志， 在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Windows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下请设为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false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，以免把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Linux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执行文件的标志位移除。</a:t>
              </a: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config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core.filemode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false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  <p:pic>
          <p:nvPicPr>
            <p:cNvPr id="9" name="Picture 57"/>
            <p:cNvPicPr>
              <a:picLocks noChangeAspect="1" noChangeArrowheads="1"/>
            </p:cNvPicPr>
            <p:nvPr/>
          </p:nvPicPr>
          <p:blipFill>
            <a:blip r:embed="rId3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50" r="-420"/>
            <a:stretch>
              <a:fillRect/>
            </a:stretch>
          </p:blipFill>
          <p:spPr bwMode="gray">
            <a:xfrm>
              <a:off x="201" y="3933"/>
              <a:ext cx="259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41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/>
          </p:cNvSpPr>
          <p:nvPr/>
        </p:nvSpPr>
        <p:spPr bwMode="auto">
          <a:xfrm>
            <a:off x="-38785" y="116632"/>
            <a:ext cx="8229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五、</a:t>
            </a:r>
            <a:r>
              <a:rPr lang="en-US" altLang="zh-CN" b="1" dirty="0" err="1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Git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的常用配置 （</a:t>
            </a:r>
            <a:r>
              <a:rPr lang="en-US" altLang="zh-CN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III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 smtClean="0">
              <a:solidFill>
                <a:srgbClr val="E70012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6454" y="1124744"/>
            <a:ext cx="8080002" cy="5419264"/>
            <a:chOff x="596454" y="1124744"/>
            <a:chExt cx="8080002" cy="5419264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596454" y="1124744"/>
              <a:ext cx="8080002" cy="5194054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457200" indent="-457200">
                <a:buClr>
                  <a:schemeClr val="accent2"/>
                </a:buClr>
                <a:buAutoNum type="arabicPeriod" startAt="6"/>
              </a:pP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换行</a:t>
              </a: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在跨平台情况下协作时，换行是要注意的问题。不同平台，换行不同。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Windows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下，做如下设置：</a:t>
              </a: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config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core.autocrlf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false</a:t>
              </a:r>
            </a:p>
            <a:p>
              <a:pPr>
                <a:buClr>
                  <a:schemeClr val="accent2"/>
                </a:buClr>
              </a:pP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在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Linux/Unix 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设置如下：</a:t>
              </a: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config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core.autocrlf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input</a:t>
              </a:r>
            </a:p>
            <a:p>
              <a:pPr>
                <a:buClr>
                  <a:schemeClr val="accent2"/>
                </a:buClr>
              </a:pP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7. 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空白</a:t>
              </a: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预先设置了一些选项来探测和修正空白问题，默认会去掉行尾空格及行头制表符前空格。如果不需要，请如下设置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config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core.whitespace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 -trailing-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spaceing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,-space-before-tab</a:t>
              </a:r>
            </a:p>
            <a:p>
              <a:pPr>
                <a:buClr>
                  <a:schemeClr val="accent2"/>
                </a:buClr>
              </a:pP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7. 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配色</a:t>
              </a: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颜色自动模式，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的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branch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，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diff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，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status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命令输出的不同的信息文字，会以不同颜色显示，看起来醒目，便于区分。建议开启。</a:t>
              </a: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config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color.ui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auto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  <p:pic>
          <p:nvPicPr>
            <p:cNvPr id="9" name="Picture 57"/>
            <p:cNvPicPr>
              <a:picLocks noChangeAspect="1" noChangeArrowheads="1"/>
            </p:cNvPicPr>
            <p:nvPr/>
          </p:nvPicPr>
          <p:blipFill>
            <a:blip r:embed="rId3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50" r="-420"/>
            <a:stretch>
              <a:fillRect/>
            </a:stretch>
          </p:blipFill>
          <p:spPr bwMode="gray">
            <a:xfrm>
              <a:off x="596454" y="6407188"/>
              <a:ext cx="8080002" cy="136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11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五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b="1" dirty="0" err="1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Git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的常用配置</a:t>
            </a:r>
            <a:endParaRPr lang="en-US" altLang="zh-CN" b="1" dirty="0" smtClean="0">
              <a:solidFill>
                <a:srgbClr val="E70010"/>
              </a:solidFill>
              <a:ea typeface="黑体" pitchFamily="49" charset="-122"/>
            </a:endParaRPr>
          </a:p>
        </p:txBody>
      </p:sp>
      <p:sp>
        <p:nvSpPr>
          <p:cNvPr id="9224" name="Text Box 20"/>
          <p:cNvSpPr txBox="1">
            <a:spLocks noChangeArrowheads="1"/>
          </p:cNvSpPr>
          <p:nvPr/>
        </p:nvSpPr>
        <p:spPr bwMode="auto">
          <a:xfrm>
            <a:off x="2809875" y="1484313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225" name="Text Box 21"/>
          <p:cNvSpPr txBox="1">
            <a:spLocks noChangeArrowheads="1"/>
          </p:cNvSpPr>
          <p:nvPr/>
        </p:nvSpPr>
        <p:spPr bwMode="auto">
          <a:xfrm>
            <a:off x="5683250" y="1412875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5" name="Rectangle 2"/>
          <p:cNvSpPr txBox="1">
            <a:spLocks/>
          </p:cNvSpPr>
          <p:nvPr/>
        </p:nvSpPr>
        <p:spPr bwMode="auto">
          <a:xfrm>
            <a:off x="0" y="116632"/>
            <a:ext cx="8229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五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b="1" dirty="0" err="1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Git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的常用配置</a:t>
            </a:r>
            <a:r>
              <a:rPr lang="en-US" altLang="zh-CN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–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修改提交用户</a:t>
            </a:r>
            <a:endParaRPr lang="zh-CN" altLang="en-US" b="1" dirty="0">
              <a:solidFill>
                <a:srgbClr val="E70012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86532" y="1124744"/>
            <a:ext cx="7359948" cy="4968552"/>
            <a:chOff x="886532" y="1124744"/>
            <a:chExt cx="7359948" cy="4188167"/>
          </a:xfrm>
        </p:grpSpPr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886532" y="1124744"/>
              <a:ext cx="7359948" cy="3993549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chemeClr val="accent2"/>
                </a:buClr>
              </a:pP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对于新加入的同事或者刚接触</a:t>
              </a:r>
              <a:r>
                <a:rPr lang="en-US" altLang="zh-CN" sz="2000" dirty="0" err="1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的同事，事先没有配置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email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，就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commit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，那么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commit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里的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email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是错误的，从而不能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push 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到</a:t>
              </a:r>
              <a:r>
                <a:rPr lang="en-US" altLang="zh-CN" sz="2000" dirty="0" err="1">
                  <a:solidFill>
                    <a:schemeClr val="tx2"/>
                  </a:solidFill>
                  <a:ea typeface="微软雅黑" pitchFamily="34" charset="-122"/>
                </a:rPr>
                <a:t>gerrit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.</a:t>
              </a:r>
            </a:p>
            <a:p>
              <a:pPr>
                <a:buClr>
                  <a:schemeClr val="accent2"/>
                </a:buClr>
              </a:pP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1. 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直接在命令行里指定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000" dirty="0" err="1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 commit --amend --author=“android </a:t>
              </a:r>
              <a:r>
                <a:rPr lang="en-US" altLang="zh-CN" sz="2000" dirty="0" err="1">
                  <a:solidFill>
                    <a:schemeClr val="tx2"/>
                  </a:solidFill>
                  <a:ea typeface="微软雅黑" pitchFamily="34" charset="-122"/>
                </a:rPr>
                <a:t>dev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&lt;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  <a:hlinkClick r:id="rId2"/>
                </a:rPr>
                <a:t>foo@tcl.com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&gt;”</a:t>
              </a: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2. 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设置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user name/email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，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reset author</a:t>
              </a:r>
            </a:p>
            <a:p>
              <a:pPr>
                <a:buClr>
                  <a:schemeClr val="accent2"/>
                </a:buClr>
              </a:pP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000" dirty="0" err="1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 commit --amend --reset-author  -m “test”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  <p:pic>
          <p:nvPicPr>
            <p:cNvPr id="21" name="Picture 57"/>
            <p:cNvPicPr>
              <a:picLocks noChangeAspect="1" noChangeArrowheads="1"/>
            </p:cNvPicPr>
            <p:nvPr/>
          </p:nvPicPr>
          <p:blipFill>
            <a:blip r:embed="rId3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50" r="-420"/>
            <a:stretch>
              <a:fillRect/>
            </a:stretch>
          </p:blipFill>
          <p:spPr bwMode="gray">
            <a:xfrm>
              <a:off x="886532" y="5207714"/>
              <a:ext cx="7359948" cy="10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08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五、</a:t>
            </a:r>
            <a:r>
              <a:rPr lang="en-US" altLang="zh-CN" b="1" dirty="0" err="1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Git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的常用配置</a:t>
            </a:r>
            <a:endParaRPr lang="en-US" altLang="zh-CN" b="1" dirty="0" smtClean="0">
              <a:solidFill>
                <a:srgbClr val="E70010"/>
              </a:solidFill>
              <a:ea typeface="黑体" pitchFamily="49" charset="-122"/>
            </a:endParaRPr>
          </a:p>
        </p:txBody>
      </p:sp>
      <p:sp>
        <p:nvSpPr>
          <p:cNvPr id="9224" name="Text Box 20"/>
          <p:cNvSpPr txBox="1">
            <a:spLocks noChangeArrowheads="1"/>
          </p:cNvSpPr>
          <p:nvPr/>
        </p:nvSpPr>
        <p:spPr bwMode="auto">
          <a:xfrm>
            <a:off x="2809875" y="1484313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225" name="Text Box 21"/>
          <p:cNvSpPr txBox="1">
            <a:spLocks noChangeArrowheads="1"/>
          </p:cNvSpPr>
          <p:nvPr/>
        </p:nvSpPr>
        <p:spPr bwMode="auto">
          <a:xfrm>
            <a:off x="5683250" y="1412875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5" name="Rectangle 2"/>
          <p:cNvSpPr txBox="1">
            <a:spLocks/>
          </p:cNvSpPr>
          <p:nvPr/>
        </p:nvSpPr>
        <p:spPr bwMode="auto">
          <a:xfrm>
            <a:off x="0" y="116632"/>
            <a:ext cx="8229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五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b="1" dirty="0" err="1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Git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的常用配置</a:t>
            </a:r>
            <a:r>
              <a:rPr lang="en-US" altLang="zh-CN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–.</a:t>
            </a:r>
            <a:r>
              <a:rPr lang="en-US" altLang="zh-CN" b="1" dirty="0" err="1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gitignore</a:t>
            </a:r>
            <a:endParaRPr lang="zh-CN" altLang="en-US" b="1" dirty="0" smtClean="0">
              <a:solidFill>
                <a:srgbClr val="E70012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86532" y="872282"/>
            <a:ext cx="7359948" cy="4716958"/>
            <a:chOff x="886532" y="1124744"/>
            <a:chExt cx="7359948" cy="4188167"/>
          </a:xfrm>
        </p:grpSpPr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886532" y="1124744"/>
              <a:ext cx="7359948" cy="3993549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chemeClr val="accent2"/>
                </a:buClr>
              </a:pP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.</a:t>
              </a:r>
              <a:r>
                <a:rPr lang="en-US" altLang="zh-CN" sz="2000" dirty="0" err="1">
                  <a:solidFill>
                    <a:schemeClr val="tx2"/>
                  </a:solidFill>
                  <a:ea typeface="微软雅黑" pitchFamily="34" charset="-122"/>
                </a:rPr>
                <a:t>gitignore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 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可以放在</a:t>
              </a:r>
              <a:r>
                <a:rPr lang="en-US" altLang="zh-CN" sz="2000" dirty="0" err="1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库的各个目录下，过滤特定的文件及目录， 比如编译的目录，中间文件等。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所有空行或者以注释符号 ＃ 开头的行都会被 </a:t>
              </a:r>
              <a:r>
                <a:rPr lang="en-US" altLang="zh-CN" sz="2000" dirty="0" err="1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 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忽略。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endParaRPr lang="zh-CN" altLang="en-US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可以使用标准的 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glob 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模式匹配。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endParaRPr lang="zh-CN" altLang="en-US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匹配模式最后跟反斜杠（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/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）说明要忽略的是目录。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endParaRPr lang="zh-CN" altLang="en-US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 要忽略指定模式以外的文件或目录，可以在模式前加上惊叹号（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!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）取反。</a:t>
              </a:r>
            </a:p>
            <a:p>
              <a:pPr>
                <a:buClr>
                  <a:schemeClr val="accent2"/>
                </a:buClr>
              </a:pPr>
              <a:endParaRPr lang="zh-CN" altLang="en-US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16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endParaRPr lang="en-US" altLang="zh-CN" sz="16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1600" dirty="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  <p:pic>
          <p:nvPicPr>
            <p:cNvPr id="21" name="Picture 57"/>
            <p:cNvPicPr>
              <a:picLocks noChangeAspect="1" noChangeArrowheads="1"/>
            </p:cNvPicPr>
            <p:nvPr/>
          </p:nvPicPr>
          <p:blipFill>
            <a:blip r:embed="rId2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50" r="-420"/>
            <a:stretch>
              <a:fillRect/>
            </a:stretch>
          </p:blipFill>
          <p:spPr bwMode="gray">
            <a:xfrm>
              <a:off x="886532" y="5207714"/>
              <a:ext cx="7359948" cy="10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0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"/>
          <p:cNvSpPr>
            <a:spLocks noGrp="1"/>
          </p:cNvSpPr>
          <p:nvPr>
            <p:ph type="title"/>
          </p:nvPr>
        </p:nvSpPr>
        <p:spPr>
          <a:xfrm>
            <a:off x="474663" y="-344488"/>
            <a:ext cx="8229600" cy="344488"/>
          </a:xfrm>
        </p:spPr>
        <p:txBody>
          <a:bodyPr/>
          <a:lstStyle/>
          <a:p>
            <a:r>
              <a:rPr lang="zh-CN" altLang="en-US" sz="1200" dirty="0" smtClean="0"/>
              <a:t>目录</a:t>
            </a:r>
          </a:p>
        </p:txBody>
      </p:sp>
      <p:grpSp>
        <p:nvGrpSpPr>
          <p:cNvPr id="4100" name="组合 14"/>
          <p:cNvGrpSpPr>
            <a:grpSpLocks/>
          </p:cNvGrpSpPr>
          <p:nvPr/>
        </p:nvGrpSpPr>
        <p:grpSpPr bwMode="auto">
          <a:xfrm>
            <a:off x="465138" y="2058521"/>
            <a:ext cx="8207375" cy="581025"/>
            <a:chOff x="465138" y="2559720"/>
            <a:chExt cx="8207375" cy="581025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149350" y="2559720"/>
              <a:ext cx="7523163" cy="58102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状态及变迁</a:t>
              </a:r>
              <a:endPara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65138" y="2559720"/>
              <a:ext cx="574675" cy="574675"/>
            </a:xfrm>
            <a:prstGeom prst="rect">
              <a:avLst/>
            </a:prstGeom>
            <a:solidFill>
              <a:srgbClr val="E6011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一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4101" name="组合 17"/>
          <p:cNvGrpSpPr>
            <a:grpSpLocks/>
          </p:cNvGrpSpPr>
          <p:nvPr/>
        </p:nvGrpSpPr>
        <p:grpSpPr bwMode="auto">
          <a:xfrm>
            <a:off x="465138" y="2885955"/>
            <a:ext cx="8207375" cy="581025"/>
            <a:chOff x="465138" y="3351882"/>
            <a:chExt cx="8207375" cy="581025"/>
          </a:xfrm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149350" y="3351882"/>
              <a:ext cx="7523163" cy="58102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定位提交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65138" y="3351882"/>
              <a:ext cx="574675" cy="574675"/>
            </a:xfrm>
            <a:prstGeom prst="rect">
              <a:avLst/>
            </a:prstGeom>
            <a:solidFill>
              <a:srgbClr val="E6011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二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4102" name="组合 18"/>
          <p:cNvGrpSpPr>
            <a:grpSpLocks/>
          </p:cNvGrpSpPr>
          <p:nvPr/>
        </p:nvGrpSpPr>
        <p:grpSpPr bwMode="auto">
          <a:xfrm>
            <a:off x="465138" y="3707039"/>
            <a:ext cx="8207375" cy="581025"/>
            <a:chOff x="465138" y="4144045"/>
            <a:chExt cx="8207375" cy="581025"/>
          </a:xfrm>
        </p:grpSpPr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1149350" y="4144045"/>
              <a:ext cx="7523163" cy="58102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维护及数据恢复</a:t>
              </a:r>
              <a:endPara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65138" y="4144045"/>
              <a:ext cx="574675" cy="574675"/>
            </a:xfrm>
            <a:prstGeom prst="rect">
              <a:avLst/>
            </a:prstGeom>
            <a:solidFill>
              <a:srgbClr val="E6011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三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4103" name="组合 19"/>
          <p:cNvGrpSpPr>
            <a:grpSpLocks/>
          </p:cNvGrpSpPr>
          <p:nvPr/>
        </p:nvGrpSpPr>
        <p:grpSpPr bwMode="auto">
          <a:xfrm>
            <a:off x="465138" y="4540823"/>
            <a:ext cx="8207375" cy="581025"/>
            <a:chOff x="465138" y="4936207"/>
            <a:chExt cx="8207375" cy="581025"/>
          </a:xfrm>
        </p:grpSpPr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1149350" y="4936207"/>
              <a:ext cx="7523163" cy="58102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常用配置</a:t>
              </a:r>
              <a:endPara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5138" y="4936207"/>
              <a:ext cx="574675" cy="574675"/>
            </a:xfrm>
            <a:prstGeom prst="rect">
              <a:avLst/>
            </a:prstGeom>
            <a:solidFill>
              <a:srgbClr val="E6011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四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49250" y="404664"/>
            <a:ext cx="2851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E60112"/>
                </a:solidFill>
                <a:latin typeface="黑体" pitchFamily="2" charset="-122"/>
                <a:ea typeface="黑体" pitchFamily="2" charset="-122"/>
              </a:rPr>
              <a:t>目 录</a:t>
            </a:r>
            <a:r>
              <a:rPr lang="zh-CN" altLang="en-US" sz="3200" b="1" dirty="0">
                <a:solidFill>
                  <a:srgbClr val="E60112"/>
                </a:solidFill>
                <a:latin typeface="华文细黑" pitchFamily="2" charset="-122"/>
                <a:ea typeface="微软雅黑" pitchFamily="34" charset="-122"/>
              </a:rPr>
              <a:t> 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latin typeface="Arial" charset="0"/>
                <a:ea typeface="微软雅黑" pitchFamily="34" charset="-122"/>
              </a:rPr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五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b="1" dirty="0" err="1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Git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的常用配置</a:t>
            </a:r>
            <a:endParaRPr lang="en-US" altLang="zh-CN" b="1" dirty="0" smtClean="0">
              <a:solidFill>
                <a:srgbClr val="E70010"/>
              </a:solidFill>
              <a:ea typeface="黑体" pitchFamily="49" charset="-122"/>
            </a:endParaRPr>
          </a:p>
        </p:txBody>
      </p:sp>
      <p:sp>
        <p:nvSpPr>
          <p:cNvPr id="9224" name="Text Box 20"/>
          <p:cNvSpPr txBox="1">
            <a:spLocks noChangeArrowheads="1"/>
          </p:cNvSpPr>
          <p:nvPr/>
        </p:nvSpPr>
        <p:spPr bwMode="auto">
          <a:xfrm>
            <a:off x="2809875" y="1484313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225" name="Text Box 21"/>
          <p:cNvSpPr txBox="1">
            <a:spLocks noChangeArrowheads="1"/>
          </p:cNvSpPr>
          <p:nvPr/>
        </p:nvSpPr>
        <p:spPr bwMode="auto">
          <a:xfrm>
            <a:off x="5683250" y="1412875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5" name="Rectangle 2"/>
          <p:cNvSpPr txBox="1">
            <a:spLocks/>
          </p:cNvSpPr>
          <p:nvPr/>
        </p:nvSpPr>
        <p:spPr bwMode="auto">
          <a:xfrm>
            <a:off x="0" y="116632"/>
            <a:ext cx="8229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五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b="1" dirty="0" err="1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Git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的常用配置</a:t>
            </a:r>
            <a:r>
              <a:rPr lang="en-US" altLang="zh-CN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–glob 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模式</a:t>
            </a:r>
            <a:endParaRPr lang="zh-CN" altLang="en-US" b="1" dirty="0">
              <a:solidFill>
                <a:srgbClr val="E70012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86532" y="1124744"/>
            <a:ext cx="7359948" cy="4968552"/>
            <a:chOff x="886532" y="1124744"/>
            <a:chExt cx="7359948" cy="4188167"/>
          </a:xfrm>
        </p:grpSpPr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886532" y="1124744"/>
              <a:ext cx="7359948" cy="3993549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chemeClr val="accent2"/>
                </a:buClr>
              </a:pPr>
              <a:endParaRPr lang="zh-CN" altLang="en-US" sz="2000" dirty="0" smtClean="0">
                <a:solidFill>
                  <a:schemeClr val="tx2"/>
                </a:solidFill>
                <a:latin typeface="22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所谓的 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glob 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模式是指 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shell 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所使用的简化了的正则表达式。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星号（*）匹配零个或多个任意字符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问号（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?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）只匹配一个任意字符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匹配任何一个列在方括号中的字符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lvl="1">
                <a:buClr>
                  <a:schemeClr val="accent2"/>
                </a:buClr>
              </a:pP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[</a:t>
              </a:r>
              <a:r>
                <a:rPr lang="en-US" altLang="zh-CN" sz="2000" dirty="0" err="1">
                  <a:solidFill>
                    <a:schemeClr val="tx2"/>
                  </a:solidFill>
                  <a:ea typeface="微软雅黑" pitchFamily="34" charset="-122"/>
                </a:rPr>
                <a:t>abc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] 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，表示要么匹配一个 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a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，要么匹配一个 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b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，要么匹配一个 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c</a:t>
              </a:r>
            </a:p>
            <a:p>
              <a:pPr lvl="1">
                <a:buClr>
                  <a:schemeClr val="accent2"/>
                </a:buClr>
              </a:pP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在方括号中使用短划线分隔两个字符，表示所有在这两个字符范围内的都可以匹配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       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比如 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[0-9] 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表示匹配所有 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0 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到 </a:t>
              </a:r>
              <a:r>
                <a:rPr lang="en-US" altLang="zh-CN" sz="2000" dirty="0">
                  <a:solidFill>
                    <a:schemeClr val="tx2"/>
                  </a:solidFill>
                  <a:ea typeface="微软雅黑" pitchFamily="34" charset="-122"/>
                </a:rPr>
                <a:t>9 </a:t>
              </a:r>
              <a:r>
                <a:rPr lang="zh-CN" altLang="en-US" sz="2000" dirty="0">
                  <a:solidFill>
                    <a:schemeClr val="tx2"/>
                  </a:solidFill>
                  <a:ea typeface="微软雅黑" pitchFamily="34" charset="-122"/>
                </a:rPr>
                <a:t>的数字</a:t>
              </a:r>
              <a:endParaRPr lang="en-US" altLang="zh-CN" sz="20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endParaRPr lang="en-US" altLang="zh-CN" sz="16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1600" dirty="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  <p:pic>
          <p:nvPicPr>
            <p:cNvPr id="21" name="Picture 57"/>
            <p:cNvPicPr>
              <a:picLocks noChangeAspect="1" noChangeArrowheads="1"/>
            </p:cNvPicPr>
            <p:nvPr/>
          </p:nvPicPr>
          <p:blipFill>
            <a:blip r:embed="rId2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50" r="-420"/>
            <a:stretch>
              <a:fillRect/>
            </a:stretch>
          </p:blipFill>
          <p:spPr bwMode="gray">
            <a:xfrm>
              <a:off x="886532" y="5207714"/>
              <a:ext cx="7359948" cy="10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91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五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b="1" dirty="0" err="1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Git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的常用配置</a:t>
            </a:r>
            <a:endParaRPr lang="en-US" altLang="zh-CN" b="1" dirty="0" smtClean="0">
              <a:solidFill>
                <a:srgbClr val="E70010"/>
              </a:solidFill>
              <a:ea typeface="黑体" pitchFamily="49" charset="-122"/>
            </a:endParaRPr>
          </a:p>
        </p:txBody>
      </p:sp>
      <p:sp>
        <p:nvSpPr>
          <p:cNvPr id="9224" name="Text Box 20"/>
          <p:cNvSpPr txBox="1">
            <a:spLocks noChangeArrowheads="1"/>
          </p:cNvSpPr>
          <p:nvPr/>
        </p:nvSpPr>
        <p:spPr bwMode="auto">
          <a:xfrm>
            <a:off x="2809875" y="1484313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225" name="Text Box 21"/>
          <p:cNvSpPr txBox="1">
            <a:spLocks noChangeArrowheads="1"/>
          </p:cNvSpPr>
          <p:nvPr/>
        </p:nvSpPr>
        <p:spPr bwMode="auto">
          <a:xfrm>
            <a:off x="5683250" y="1412875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5" name="Rectangle 2"/>
          <p:cNvSpPr txBox="1">
            <a:spLocks/>
          </p:cNvSpPr>
          <p:nvPr/>
        </p:nvSpPr>
        <p:spPr bwMode="auto">
          <a:xfrm>
            <a:off x="0" y="116632"/>
            <a:ext cx="8229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五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b="1" dirty="0" err="1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Git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的常用配置</a:t>
            </a:r>
            <a:r>
              <a:rPr lang="en-US" altLang="zh-CN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–.</a:t>
            </a:r>
            <a:r>
              <a:rPr lang="en-US" altLang="zh-CN" b="1" dirty="0" err="1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gitignore</a:t>
            </a:r>
            <a:r>
              <a:rPr lang="en-US" altLang="zh-CN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 example</a:t>
            </a:r>
            <a:endParaRPr lang="zh-CN" altLang="en-US" b="1" dirty="0">
              <a:solidFill>
                <a:srgbClr val="E70012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86532" y="1124744"/>
            <a:ext cx="7359948" cy="4968552"/>
            <a:chOff x="886532" y="1124744"/>
            <a:chExt cx="7359948" cy="4188167"/>
          </a:xfrm>
        </p:grpSpPr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886532" y="1124744"/>
              <a:ext cx="7359948" cy="3993549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#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忽略所有 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.a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结尾的文件</a:t>
              </a:r>
            </a:p>
            <a:p>
              <a:pPr>
                <a:buClr>
                  <a:schemeClr val="accent2"/>
                </a:buClr>
              </a:pP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*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.a</a:t>
              </a: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#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但 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lib.a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除外</a:t>
              </a: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!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lib.a</a:t>
              </a: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#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忽略根目录 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TODO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文件，不包括 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subdir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/TODO</a:t>
              </a: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/TODO</a:t>
              </a: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#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忽略 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build/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目录下的所有文件</a:t>
              </a: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build/</a:t>
              </a: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#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忽略 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doc/notes.txt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但不包括 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doc/server/arch.txt</a:t>
              </a: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doc/*.txt</a:t>
              </a: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#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忽略掉 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doc/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里面所有的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txt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文件，包括子目录（从 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 1.8.2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开始支持 **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/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匹配模式，表示递归匹配子目录文件）</a:t>
              </a: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doc/**/*.txt</a:t>
              </a: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endParaRPr lang="en-US" altLang="zh-CN" sz="16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1600" dirty="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  <p:pic>
          <p:nvPicPr>
            <p:cNvPr id="21" name="Picture 57"/>
            <p:cNvPicPr>
              <a:picLocks noChangeAspect="1" noChangeArrowheads="1"/>
            </p:cNvPicPr>
            <p:nvPr/>
          </p:nvPicPr>
          <p:blipFill>
            <a:blip r:embed="rId2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50" r="-420"/>
            <a:stretch>
              <a:fillRect/>
            </a:stretch>
          </p:blipFill>
          <p:spPr bwMode="gray">
            <a:xfrm>
              <a:off x="886532" y="5207714"/>
              <a:ext cx="7359948" cy="10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0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453313" y="1628775"/>
            <a:ext cx="1293812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z="35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谢 谢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300788" y="2420938"/>
            <a:ext cx="2443162" cy="9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zh-CN" dirty="0" smtClean="0">
                <a:solidFill>
                  <a:srgbClr val="000000"/>
                </a:solidFill>
                <a:ea typeface="宋体"/>
              </a:rPr>
              <a:t>TCL</a:t>
            </a:r>
            <a:r>
              <a:rPr lang="zh-CN" altLang="en-US" dirty="0" smtClean="0">
                <a:solidFill>
                  <a:srgbClr val="000000"/>
                </a:solidFill>
              </a:rPr>
              <a:t>集团股份有限公司</a:t>
            </a:r>
          </a:p>
          <a:p>
            <a:pPr algn="r"/>
            <a:r>
              <a:rPr lang="zh-CN" altLang="zh-CN" sz="2100" dirty="0" smtClean="0">
                <a:solidFill>
                  <a:srgbClr val="000000"/>
                </a:solidFill>
                <a:ea typeface="宋体"/>
              </a:rPr>
              <a:t>www.tcl.com</a:t>
            </a:r>
          </a:p>
          <a:p>
            <a:pPr algn="r"/>
            <a:r>
              <a:rPr lang="zh-CN" altLang="zh-CN" dirty="0" smtClean="0">
                <a:solidFill>
                  <a:srgbClr val="000000"/>
                </a:solidFill>
                <a:ea typeface="宋体"/>
              </a:rPr>
              <a:t>@TCL</a:t>
            </a:r>
            <a:r>
              <a:rPr lang="zh-CN" altLang="en-US" dirty="0" smtClean="0">
                <a:solidFill>
                  <a:srgbClr val="000000"/>
                </a:solidFill>
              </a:rPr>
              <a:t>创意感动生活</a:t>
            </a:r>
          </a:p>
        </p:txBody>
      </p:sp>
    </p:spTree>
    <p:extLst>
      <p:ext uri="{BB962C8B-B14F-4D97-AF65-F5344CB8AC3E}">
        <p14:creationId xmlns:p14="http://schemas.microsoft.com/office/powerpoint/2010/main" val="4974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E60112"/>
                </a:solidFill>
                <a:ea typeface="黑体" pitchFamily="49" charset="-122"/>
              </a:rPr>
              <a:t>状态及变迁</a:t>
            </a:r>
            <a:endParaRPr lang="zh-CN" altLang="en-US" b="1" dirty="0" smtClean="0">
              <a:solidFill>
                <a:srgbClr val="E60112"/>
              </a:solidFill>
              <a:ea typeface="黑体" pitchFamily="49" charset="-122"/>
            </a:endParaRPr>
          </a:p>
        </p:txBody>
      </p:sp>
      <p:sp>
        <p:nvSpPr>
          <p:cNvPr id="13" name="Rectangle 2"/>
          <p:cNvSpPr txBox="1">
            <a:spLocks/>
          </p:cNvSpPr>
          <p:nvPr/>
        </p:nvSpPr>
        <p:spPr bwMode="auto">
          <a:xfrm>
            <a:off x="0" y="116632"/>
            <a:ext cx="8229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一、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状态及变迁</a:t>
            </a:r>
            <a:endParaRPr lang="zh-CN" altLang="en-US" b="1" dirty="0" smtClean="0">
              <a:solidFill>
                <a:srgbClr val="E70012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596454" y="5229200"/>
            <a:ext cx="8007994" cy="1326854"/>
            <a:chOff x="201" y="1662"/>
            <a:chExt cx="2595" cy="2335"/>
          </a:xfrm>
        </p:grpSpPr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295" y="1662"/>
              <a:ext cx="2385" cy="2233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buClr>
                  <a:schemeClr val="accent2"/>
                </a:buClr>
              </a:pPr>
              <a:endParaRPr lang="en-US" altLang="zh-CN" sz="2400" dirty="0" smtClean="0"/>
            </a:p>
            <a:p>
              <a:pPr algn="ctr">
                <a:buClr>
                  <a:schemeClr val="accent2"/>
                </a:buClr>
              </a:pPr>
              <a:r>
                <a:rPr lang="en-US" altLang="zh-CN" sz="2400" dirty="0" smtClean="0"/>
                <a:t>http</a:t>
              </a:r>
              <a:r>
                <a:rPr lang="en-US" altLang="zh-CN" sz="2400" dirty="0"/>
                <a:t>://ndpsoftware.com/git-cheatsheet.html</a:t>
              </a:r>
              <a:endParaRPr lang="zh-CN" altLang="en-US" sz="2400" dirty="0"/>
            </a:p>
            <a:p>
              <a:pPr>
                <a:buClr>
                  <a:schemeClr val="accent2"/>
                </a:buClr>
              </a:pPr>
              <a:endParaRPr lang="en-US" altLang="zh-CN" sz="1600" dirty="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  <p:pic>
          <p:nvPicPr>
            <p:cNvPr id="19" name="Picture 57"/>
            <p:cNvPicPr>
              <a:picLocks noChangeAspect="1" noChangeArrowheads="1"/>
            </p:cNvPicPr>
            <p:nvPr/>
          </p:nvPicPr>
          <p:blipFill>
            <a:blip r:embed="rId2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50" r="-420"/>
            <a:stretch>
              <a:fillRect/>
            </a:stretch>
          </p:blipFill>
          <p:spPr bwMode="gray">
            <a:xfrm>
              <a:off x="201" y="3933"/>
              <a:ext cx="259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组合 31"/>
          <p:cNvGrpSpPr/>
          <p:nvPr/>
        </p:nvGrpSpPr>
        <p:grpSpPr>
          <a:xfrm>
            <a:off x="2987824" y="908720"/>
            <a:ext cx="2304263" cy="688935"/>
            <a:chOff x="1973373" y="126236"/>
            <a:chExt cx="2304263" cy="688935"/>
          </a:xfrm>
          <a:scene3d>
            <a:camera prst="orthographicFront"/>
            <a:lightRig rig="flat" dir="t"/>
          </a:scene3d>
        </p:grpSpPr>
        <p:sp>
          <p:nvSpPr>
            <p:cNvPr id="57" name="椭圆 56"/>
            <p:cNvSpPr/>
            <p:nvPr/>
          </p:nvSpPr>
          <p:spPr>
            <a:xfrm>
              <a:off x="1973373" y="126236"/>
              <a:ext cx="2304263" cy="688935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椭圆 4"/>
            <p:cNvSpPr/>
            <p:nvPr/>
          </p:nvSpPr>
          <p:spPr>
            <a:xfrm>
              <a:off x="2310825" y="227128"/>
              <a:ext cx="1629359" cy="48715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 smtClean="0">
                  <a:solidFill>
                    <a:schemeClr val="tx1"/>
                  </a:solidFill>
                </a:rPr>
                <a:t>WORKSPACE</a:t>
              </a:r>
              <a:endParaRPr lang="zh-CN" altLang="en-US" sz="1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608925" y="2311654"/>
            <a:ext cx="1491467" cy="829314"/>
            <a:chOff x="4493653" y="1278366"/>
            <a:chExt cx="1491467" cy="829314"/>
          </a:xfrm>
          <a:scene3d>
            <a:camera prst="orthographicFront"/>
            <a:lightRig rig="flat" dir="t"/>
          </a:scene3d>
        </p:grpSpPr>
        <p:sp>
          <p:nvSpPr>
            <p:cNvPr id="53" name="椭圆 52"/>
            <p:cNvSpPr/>
            <p:nvPr/>
          </p:nvSpPr>
          <p:spPr>
            <a:xfrm>
              <a:off x="4493653" y="1278366"/>
              <a:ext cx="1491467" cy="829314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椭圆 8"/>
            <p:cNvSpPr/>
            <p:nvPr/>
          </p:nvSpPr>
          <p:spPr>
            <a:xfrm>
              <a:off x="4712073" y="1399816"/>
              <a:ext cx="1054627" cy="58641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 smtClean="0">
                  <a:solidFill>
                    <a:schemeClr val="tx1"/>
                  </a:solidFill>
                </a:rPr>
                <a:t>INDEX</a:t>
              </a:r>
              <a:endParaRPr lang="zh-CN" altLang="en-US" sz="1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436514" y="3029813"/>
            <a:ext cx="413891" cy="1013505"/>
            <a:chOff x="4862244" y="2121597"/>
            <a:chExt cx="413891" cy="1013505"/>
          </a:xfrm>
          <a:scene3d>
            <a:camera prst="orthographicFront"/>
            <a:lightRig rig="flat" dir="t"/>
          </a:scene3d>
        </p:grpSpPr>
        <p:sp>
          <p:nvSpPr>
            <p:cNvPr id="51" name="右箭头 50"/>
            <p:cNvSpPr/>
            <p:nvPr/>
          </p:nvSpPr>
          <p:spPr>
            <a:xfrm rot="6487345">
              <a:off x="4562437" y="2421404"/>
              <a:ext cx="1013505" cy="413891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右箭头 10"/>
            <p:cNvSpPr/>
            <p:nvPr/>
          </p:nvSpPr>
          <p:spPr>
            <a:xfrm rot="17287345">
              <a:off x="4643831" y="2445178"/>
              <a:ext cx="889338" cy="248335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>
                  <a:solidFill>
                    <a:srgbClr val="E70012"/>
                  </a:solidFill>
                </a:rPr>
                <a:t>co</a:t>
              </a:r>
              <a:r>
                <a:rPr lang="en-US" altLang="zh-CN" sz="1400" b="1" kern="1200" dirty="0" smtClean="0">
                  <a:solidFill>
                    <a:srgbClr val="E70012"/>
                  </a:solidFill>
                </a:rPr>
                <a:t>mmit</a:t>
              </a:r>
              <a:endParaRPr lang="zh-CN" altLang="en-US" sz="1400" b="1" kern="1200" dirty="0">
                <a:solidFill>
                  <a:srgbClr val="E70012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05505" y="4053421"/>
            <a:ext cx="2198773" cy="815739"/>
            <a:chOff x="3531235" y="3145205"/>
            <a:chExt cx="2198773" cy="815739"/>
          </a:xfrm>
          <a:scene3d>
            <a:camera prst="orthographicFront"/>
            <a:lightRig rig="flat" dir="t"/>
          </a:scene3d>
        </p:grpSpPr>
        <p:sp>
          <p:nvSpPr>
            <p:cNvPr id="49" name="椭圆 48"/>
            <p:cNvSpPr/>
            <p:nvPr/>
          </p:nvSpPr>
          <p:spPr>
            <a:xfrm>
              <a:off x="3531235" y="3145205"/>
              <a:ext cx="2198773" cy="815739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椭圆 12"/>
            <p:cNvSpPr/>
            <p:nvPr/>
          </p:nvSpPr>
          <p:spPr>
            <a:xfrm>
              <a:off x="3853238" y="3264667"/>
              <a:ext cx="1554767" cy="57681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 smtClean="0">
                  <a:solidFill>
                    <a:schemeClr val="tx1"/>
                  </a:solidFill>
                </a:rPr>
                <a:t>LOCAL 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 smtClean="0">
                  <a:solidFill>
                    <a:schemeClr val="tx1"/>
                  </a:solidFill>
                </a:rPr>
                <a:t>REPOSITORY</a:t>
              </a:r>
              <a:endParaRPr lang="zh-CN" altLang="en-US" sz="1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584610" y="3994752"/>
            <a:ext cx="2335301" cy="794302"/>
            <a:chOff x="10340" y="3086536"/>
            <a:chExt cx="2335301" cy="794302"/>
          </a:xfrm>
          <a:scene3d>
            <a:camera prst="orthographicFront"/>
            <a:lightRig rig="flat" dir="t"/>
          </a:scene3d>
        </p:grpSpPr>
        <p:sp>
          <p:nvSpPr>
            <p:cNvPr id="47" name="椭圆 46"/>
            <p:cNvSpPr/>
            <p:nvPr/>
          </p:nvSpPr>
          <p:spPr>
            <a:xfrm>
              <a:off x="10340" y="3086536"/>
              <a:ext cx="2335301" cy="794302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椭圆 14"/>
            <p:cNvSpPr/>
            <p:nvPr/>
          </p:nvSpPr>
          <p:spPr>
            <a:xfrm>
              <a:off x="352337" y="3202859"/>
              <a:ext cx="1651307" cy="56165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 smtClean="0">
                  <a:solidFill>
                    <a:schemeClr val="tx1"/>
                  </a:solidFill>
                </a:rPr>
                <a:t>UPSTREAM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 smtClean="0">
                  <a:solidFill>
                    <a:schemeClr val="tx1"/>
                  </a:solidFill>
                </a:rPr>
                <a:t>TRPODIYOTY</a:t>
              </a:r>
              <a:endParaRPr lang="zh-CN" altLang="en-US" sz="1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38229" y="1643805"/>
            <a:ext cx="413891" cy="2419241"/>
            <a:chOff x="3575446" y="735589"/>
            <a:chExt cx="413891" cy="2419241"/>
          </a:xfrm>
          <a:scene3d>
            <a:camera prst="orthographicFront"/>
            <a:lightRig rig="flat" dir="t"/>
          </a:scene3d>
        </p:grpSpPr>
        <p:sp>
          <p:nvSpPr>
            <p:cNvPr id="45" name="右箭头 44"/>
            <p:cNvSpPr/>
            <p:nvPr/>
          </p:nvSpPr>
          <p:spPr>
            <a:xfrm rot="14454221">
              <a:off x="2572771" y="1738264"/>
              <a:ext cx="2419241" cy="413891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右箭头 16"/>
            <p:cNvSpPr/>
            <p:nvPr/>
          </p:nvSpPr>
          <p:spPr>
            <a:xfrm rot="25254221">
              <a:off x="2665044" y="1875291"/>
              <a:ext cx="2295074" cy="248335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>
                  <a:solidFill>
                    <a:srgbClr val="E70012"/>
                  </a:solidFill>
                </a:rPr>
                <a:t>r</a:t>
              </a:r>
              <a:r>
                <a:rPr lang="en-US" altLang="zh-CN" sz="1600" kern="1200" dirty="0" smtClean="0">
                  <a:solidFill>
                    <a:srgbClr val="E70012"/>
                  </a:solidFill>
                </a:rPr>
                <a:t>eset, checkout, revert</a:t>
              </a:r>
              <a:endParaRPr lang="zh-CN" altLang="en-US" sz="1600" kern="1200" dirty="0">
                <a:solidFill>
                  <a:srgbClr val="E70012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71600" y="2474605"/>
            <a:ext cx="1542691" cy="557226"/>
            <a:chOff x="101171" y="1566389"/>
            <a:chExt cx="1542691" cy="557226"/>
          </a:xfrm>
          <a:scene3d>
            <a:camera prst="orthographicFront"/>
            <a:lightRig rig="flat" dir="t"/>
          </a:scene3d>
        </p:grpSpPr>
        <p:sp>
          <p:nvSpPr>
            <p:cNvPr id="43" name="椭圆 42"/>
            <p:cNvSpPr/>
            <p:nvPr/>
          </p:nvSpPr>
          <p:spPr>
            <a:xfrm>
              <a:off x="101171" y="1566389"/>
              <a:ext cx="1542691" cy="557226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椭圆 18"/>
            <p:cNvSpPr/>
            <p:nvPr/>
          </p:nvSpPr>
          <p:spPr>
            <a:xfrm>
              <a:off x="327093" y="1647993"/>
              <a:ext cx="1090847" cy="39401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kern="1200" dirty="0" smtClean="0">
                  <a:solidFill>
                    <a:schemeClr val="tx1"/>
                  </a:solidFill>
                </a:rPr>
                <a:t>STASH</a:t>
              </a:r>
              <a:endParaRPr lang="zh-CN" altLang="en-US" sz="1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851920" y="4348151"/>
            <a:ext cx="1082825" cy="593017"/>
            <a:chOff x="2414652" y="3229896"/>
            <a:chExt cx="1082825" cy="413891"/>
          </a:xfrm>
          <a:scene3d>
            <a:camera prst="orthographicFront"/>
            <a:lightRig rig="flat" dir="t"/>
          </a:scene3d>
        </p:grpSpPr>
        <p:sp>
          <p:nvSpPr>
            <p:cNvPr id="60" name="右箭头 59"/>
            <p:cNvSpPr/>
            <p:nvPr/>
          </p:nvSpPr>
          <p:spPr>
            <a:xfrm rot="10869079">
              <a:off x="2414652" y="3229896"/>
              <a:ext cx="1082825" cy="413891"/>
            </a:xfrm>
            <a:prstGeom prst="rightArrow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右箭头 4"/>
            <p:cNvSpPr/>
            <p:nvPr/>
          </p:nvSpPr>
          <p:spPr>
            <a:xfrm rot="21669079">
              <a:off x="2538806" y="3313921"/>
              <a:ext cx="958658" cy="248335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>
                  <a:solidFill>
                    <a:srgbClr val="E70012"/>
                  </a:solidFill>
                </a:rPr>
                <a:t>p</a:t>
              </a:r>
              <a:r>
                <a:rPr lang="en-US" altLang="zh-CN" sz="1600" kern="1200" dirty="0" smtClean="0">
                  <a:solidFill>
                    <a:srgbClr val="E70012"/>
                  </a:solidFill>
                </a:rPr>
                <a:t>ush</a:t>
              </a:r>
              <a:endParaRPr lang="zh-CN" altLang="en-US" sz="1600" kern="1200" dirty="0">
                <a:solidFill>
                  <a:srgbClr val="E70012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 rot="10800000">
            <a:off x="6822405" y="3135575"/>
            <a:ext cx="413891" cy="1013505"/>
            <a:chOff x="4862244" y="2121597"/>
            <a:chExt cx="413891" cy="1013505"/>
          </a:xfrm>
          <a:scene3d>
            <a:camera prst="orthographicFront"/>
            <a:lightRig rig="flat" dir="t"/>
          </a:scene3d>
        </p:grpSpPr>
        <p:sp>
          <p:nvSpPr>
            <p:cNvPr id="70" name="右箭头 69"/>
            <p:cNvSpPr/>
            <p:nvPr/>
          </p:nvSpPr>
          <p:spPr>
            <a:xfrm rot="6487345">
              <a:off x="4562437" y="2421404"/>
              <a:ext cx="1013505" cy="413891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右箭头 10"/>
            <p:cNvSpPr/>
            <p:nvPr/>
          </p:nvSpPr>
          <p:spPr>
            <a:xfrm rot="6562652">
              <a:off x="4643831" y="2445178"/>
              <a:ext cx="889338" cy="248335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kern="1200" dirty="0" smtClean="0">
                  <a:solidFill>
                    <a:srgbClr val="E70012"/>
                  </a:solidFill>
                </a:rPr>
                <a:t>reset</a:t>
              </a:r>
              <a:endParaRPr lang="zh-CN" altLang="en-US" sz="1400" b="1" kern="1200" dirty="0">
                <a:solidFill>
                  <a:srgbClr val="E70012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rot="844487">
            <a:off x="2138608" y="1356444"/>
            <a:ext cx="413891" cy="1183334"/>
            <a:chOff x="4835831" y="2117385"/>
            <a:chExt cx="413891" cy="1183334"/>
          </a:xfrm>
          <a:scene3d>
            <a:camera prst="orthographicFront"/>
            <a:lightRig rig="flat" dir="t"/>
          </a:scene3d>
        </p:grpSpPr>
        <p:sp>
          <p:nvSpPr>
            <p:cNvPr id="73" name="右箭头 72"/>
            <p:cNvSpPr/>
            <p:nvPr/>
          </p:nvSpPr>
          <p:spPr>
            <a:xfrm rot="6487345">
              <a:off x="4451110" y="2502106"/>
              <a:ext cx="1183334" cy="413891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右箭头 10"/>
            <p:cNvSpPr/>
            <p:nvPr/>
          </p:nvSpPr>
          <p:spPr>
            <a:xfrm rot="17287345">
              <a:off x="4601635" y="2475767"/>
              <a:ext cx="950440" cy="243825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>
                  <a:solidFill>
                    <a:srgbClr val="E70012"/>
                  </a:solidFill>
                </a:rPr>
                <a:t>s</a:t>
              </a:r>
              <a:r>
                <a:rPr lang="en-US" altLang="zh-CN" sz="1400" b="1" kern="1200" dirty="0" smtClean="0">
                  <a:solidFill>
                    <a:srgbClr val="E70012"/>
                  </a:solidFill>
                </a:rPr>
                <a:t>tash save</a:t>
              </a:r>
              <a:endParaRPr lang="zh-CN" altLang="en-US" sz="1400" b="1" kern="1200" dirty="0">
                <a:solidFill>
                  <a:srgbClr val="E70012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 rot="11728347">
            <a:off x="2579710" y="1518538"/>
            <a:ext cx="413891" cy="1013505"/>
            <a:chOff x="4862244" y="2121597"/>
            <a:chExt cx="413891" cy="1013505"/>
          </a:xfrm>
          <a:scene3d>
            <a:camera prst="orthographicFront"/>
            <a:lightRig rig="flat" dir="t"/>
          </a:scene3d>
        </p:grpSpPr>
        <p:sp>
          <p:nvSpPr>
            <p:cNvPr id="76" name="右箭头 75"/>
            <p:cNvSpPr/>
            <p:nvPr/>
          </p:nvSpPr>
          <p:spPr>
            <a:xfrm rot="6487345">
              <a:off x="4562437" y="2421404"/>
              <a:ext cx="1013505" cy="413891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右箭头 10"/>
            <p:cNvSpPr/>
            <p:nvPr/>
          </p:nvSpPr>
          <p:spPr>
            <a:xfrm rot="6229445">
              <a:off x="4643831" y="2445178"/>
              <a:ext cx="889338" cy="248335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kern="1200" dirty="0" smtClean="0">
                  <a:solidFill>
                    <a:srgbClr val="E70012"/>
                  </a:solidFill>
                </a:rPr>
                <a:t>stash pop</a:t>
              </a:r>
              <a:endParaRPr lang="zh-CN" altLang="en-US" sz="1400" b="1" kern="1200" dirty="0">
                <a:solidFill>
                  <a:srgbClr val="E70012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 rot="6796091">
            <a:off x="5953071" y="904564"/>
            <a:ext cx="413891" cy="1694858"/>
            <a:chOff x="4909003" y="1617531"/>
            <a:chExt cx="413891" cy="1694858"/>
          </a:xfrm>
          <a:scene3d>
            <a:camera prst="orthographicFront"/>
            <a:lightRig rig="flat" dir="t"/>
          </a:scene3d>
        </p:grpSpPr>
        <p:sp>
          <p:nvSpPr>
            <p:cNvPr id="79" name="右箭头 78"/>
            <p:cNvSpPr/>
            <p:nvPr/>
          </p:nvSpPr>
          <p:spPr>
            <a:xfrm rot="6487345">
              <a:off x="4289036" y="2278531"/>
              <a:ext cx="1653825" cy="413891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右箭头 10"/>
            <p:cNvSpPr/>
            <p:nvPr/>
          </p:nvSpPr>
          <p:spPr>
            <a:xfrm rot="17287345">
              <a:off x="4415341" y="2237659"/>
              <a:ext cx="1465200" cy="224944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>
                  <a:solidFill>
                    <a:srgbClr val="E70012"/>
                  </a:solidFill>
                </a:rPr>
                <a:t>add, </a:t>
              </a:r>
              <a:r>
                <a:rPr lang="en-US" altLang="zh-CN" sz="1400" b="1" dirty="0" err="1" smtClean="0">
                  <a:solidFill>
                    <a:srgbClr val="E70012"/>
                  </a:solidFill>
                </a:rPr>
                <a:t>rm</a:t>
              </a:r>
              <a:r>
                <a:rPr lang="en-US" altLang="zh-CN" sz="1400" b="1" dirty="0" smtClean="0">
                  <a:solidFill>
                    <a:srgbClr val="E70012"/>
                  </a:solidFill>
                </a:rPr>
                <a:t>, mv</a:t>
              </a:r>
              <a:endParaRPr lang="zh-CN" altLang="en-US" sz="1400" b="1" kern="1200" dirty="0">
                <a:solidFill>
                  <a:srgbClr val="E70012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 rot="10800000">
            <a:off x="4065239" y="3844095"/>
            <a:ext cx="1082825" cy="593017"/>
            <a:chOff x="2414652" y="3229896"/>
            <a:chExt cx="1082825" cy="413891"/>
          </a:xfrm>
          <a:scene3d>
            <a:camera prst="orthographicFront"/>
            <a:lightRig rig="flat" dir="t"/>
          </a:scene3d>
        </p:grpSpPr>
        <p:sp>
          <p:nvSpPr>
            <p:cNvPr id="82" name="右箭头 81"/>
            <p:cNvSpPr/>
            <p:nvPr/>
          </p:nvSpPr>
          <p:spPr>
            <a:xfrm rot="10869079">
              <a:off x="2414652" y="3229896"/>
              <a:ext cx="1082825" cy="413891"/>
            </a:xfrm>
            <a:prstGeom prst="rightArrow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右箭头 4"/>
            <p:cNvSpPr/>
            <p:nvPr/>
          </p:nvSpPr>
          <p:spPr>
            <a:xfrm rot="10963813">
              <a:off x="2538806" y="3313921"/>
              <a:ext cx="958658" cy="248335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solidFill>
                    <a:srgbClr val="E70012"/>
                  </a:solidFill>
                </a:rPr>
                <a:t>fetch</a:t>
              </a:r>
              <a:endParaRPr lang="zh-CN" altLang="en-US" sz="1600" kern="1200" dirty="0">
                <a:solidFill>
                  <a:srgbClr val="E70012"/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 rot="17673596">
            <a:off x="5746456" y="1249030"/>
            <a:ext cx="413891" cy="1694858"/>
            <a:chOff x="4909003" y="1617531"/>
            <a:chExt cx="413891" cy="1694858"/>
          </a:xfrm>
          <a:scene3d>
            <a:camera prst="orthographicFront"/>
            <a:lightRig rig="flat" dir="t"/>
          </a:scene3d>
        </p:grpSpPr>
        <p:sp>
          <p:nvSpPr>
            <p:cNvPr id="85" name="右箭头 84"/>
            <p:cNvSpPr/>
            <p:nvPr/>
          </p:nvSpPr>
          <p:spPr>
            <a:xfrm rot="6487345">
              <a:off x="4289036" y="2278531"/>
              <a:ext cx="1653825" cy="413891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右箭头 10"/>
            <p:cNvSpPr/>
            <p:nvPr/>
          </p:nvSpPr>
          <p:spPr>
            <a:xfrm rot="6482152">
              <a:off x="4415341" y="2237659"/>
              <a:ext cx="1465200" cy="224944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>
                  <a:solidFill>
                    <a:srgbClr val="E70012"/>
                  </a:solidFill>
                </a:rPr>
                <a:t>checkout</a:t>
              </a:r>
              <a:endParaRPr lang="zh-CN" altLang="en-US" sz="1400" b="1" kern="1200" dirty="0">
                <a:solidFill>
                  <a:srgbClr val="E70012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 rot="3112391">
            <a:off x="3140111" y="1616830"/>
            <a:ext cx="413891" cy="2419241"/>
            <a:chOff x="3575446" y="735589"/>
            <a:chExt cx="413891" cy="2419241"/>
          </a:xfrm>
          <a:scene3d>
            <a:camera prst="orthographicFront"/>
            <a:lightRig rig="flat" dir="t"/>
          </a:scene3d>
        </p:grpSpPr>
        <p:sp>
          <p:nvSpPr>
            <p:cNvPr id="89" name="右箭头 88"/>
            <p:cNvSpPr/>
            <p:nvPr/>
          </p:nvSpPr>
          <p:spPr>
            <a:xfrm rot="14454221">
              <a:off x="2572771" y="1738264"/>
              <a:ext cx="2419241" cy="413891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右箭头 16"/>
            <p:cNvSpPr/>
            <p:nvPr/>
          </p:nvSpPr>
          <p:spPr>
            <a:xfrm rot="14451281">
              <a:off x="2670150" y="1879298"/>
              <a:ext cx="2295074" cy="248335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>
                  <a:solidFill>
                    <a:srgbClr val="E70012"/>
                  </a:solidFill>
                </a:rPr>
                <a:t>c</a:t>
              </a:r>
              <a:r>
                <a:rPr lang="en-US" altLang="zh-CN" sz="1600" dirty="0" smtClean="0">
                  <a:solidFill>
                    <a:srgbClr val="E70012"/>
                  </a:solidFill>
                </a:rPr>
                <a:t>lone, pull</a:t>
              </a:r>
              <a:endParaRPr lang="zh-CN" altLang="en-US" sz="1600" kern="1200" dirty="0">
                <a:solidFill>
                  <a:srgbClr val="E70012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rot="10800000">
            <a:off x="4878189" y="1796205"/>
            <a:ext cx="413891" cy="2419241"/>
            <a:chOff x="3575446" y="735589"/>
            <a:chExt cx="413891" cy="2419241"/>
          </a:xfrm>
          <a:scene3d>
            <a:camera prst="orthographicFront"/>
            <a:lightRig rig="flat" dir="t"/>
          </a:scene3d>
        </p:grpSpPr>
        <p:sp>
          <p:nvSpPr>
            <p:cNvPr id="92" name="右箭头 91"/>
            <p:cNvSpPr/>
            <p:nvPr/>
          </p:nvSpPr>
          <p:spPr>
            <a:xfrm rot="14454221">
              <a:off x="2572771" y="1738264"/>
              <a:ext cx="2419241" cy="413891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右箭头 16"/>
            <p:cNvSpPr/>
            <p:nvPr/>
          </p:nvSpPr>
          <p:spPr>
            <a:xfrm rot="14436668">
              <a:off x="2665044" y="1875291"/>
              <a:ext cx="2295074" cy="248335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>
                  <a:solidFill>
                    <a:srgbClr val="E70012"/>
                  </a:solidFill>
                </a:rPr>
                <a:t>c</a:t>
              </a:r>
              <a:r>
                <a:rPr lang="en-US" altLang="zh-CN" sz="1600" kern="1200" dirty="0" smtClean="0">
                  <a:solidFill>
                    <a:srgbClr val="E70012"/>
                  </a:solidFill>
                </a:rPr>
                <a:t>ommit -a</a:t>
              </a:r>
              <a:endParaRPr lang="zh-CN" altLang="en-US" sz="1600" kern="1200" dirty="0">
                <a:solidFill>
                  <a:srgbClr val="E7001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E60112"/>
                </a:solidFill>
                <a:ea typeface="黑体" pitchFamily="49" charset="-122"/>
              </a:rPr>
              <a:t>状态及变迁</a:t>
            </a:r>
            <a:endParaRPr lang="zh-CN" altLang="en-US" b="1" dirty="0" smtClean="0">
              <a:solidFill>
                <a:srgbClr val="E60112"/>
              </a:solidFill>
              <a:ea typeface="黑体" pitchFamily="49" charset="-122"/>
            </a:endParaRPr>
          </a:p>
        </p:txBody>
      </p:sp>
      <p:grpSp>
        <p:nvGrpSpPr>
          <p:cNvPr id="32781" name="Group 13"/>
          <p:cNvGrpSpPr>
            <a:grpSpLocks/>
          </p:cNvGrpSpPr>
          <p:nvPr/>
        </p:nvGrpSpPr>
        <p:grpSpPr bwMode="auto">
          <a:xfrm>
            <a:off x="596454" y="1124744"/>
            <a:ext cx="8007994" cy="5431310"/>
            <a:chOff x="201" y="1662"/>
            <a:chExt cx="2595" cy="2335"/>
          </a:xfrm>
        </p:grpSpPr>
        <p:sp>
          <p:nvSpPr>
            <p:cNvPr id="6155" name="AutoShape 6"/>
            <p:cNvSpPr>
              <a:spLocks noChangeArrowheads="1"/>
            </p:cNvSpPr>
            <p:nvPr/>
          </p:nvSpPr>
          <p:spPr bwMode="auto">
            <a:xfrm>
              <a:off x="295" y="1662"/>
              <a:ext cx="2385" cy="2233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$ 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 add [&lt;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选项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&gt;] &lt;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路径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&gt;</a:t>
              </a:r>
            </a:p>
            <a:p>
              <a:pPr>
                <a:buClr>
                  <a:schemeClr val="accent2"/>
                </a:buClr>
              </a:pP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添加命令，是把工作目录下的未上库文件、修改的文件（文件权限及内容）、删除的已入库文件，或者文件位置改变，等等内容，添加到索引。</a:t>
              </a: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“索引”是工作目录内容（或者说数据）的快照。生成了“索引”，才能执行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commit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，提交修改。</a:t>
              </a: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在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commit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之前，可以执行多次的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add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命令，来修改索引。因为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add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命令只添加当前的内容。</a:t>
              </a: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add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命令默认不会添加被忽略的文件，即根据目录下的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.</a:t>
              </a: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gitignore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文件的定义过滤文件。</a:t>
              </a:r>
              <a:r>
                <a:rPr lang="en-US" altLang="zh-CN" sz="2000" dirty="0" smtClean="0">
                  <a:solidFill>
                    <a:schemeClr val="tx2"/>
                  </a:solidFill>
                  <a:ea typeface="微软雅黑" pitchFamily="34" charset="-122"/>
                </a:rPr>
                <a:t>-f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 选项可以关闭此特性。</a:t>
              </a: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altLang="zh-CN" sz="20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zh-CN" altLang="en-US" sz="2000" dirty="0" smtClean="0">
                  <a:solidFill>
                    <a:schemeClr val="tx2"/>
                  </a:solidFill>
                  <a:ea typeface="微软雅黑" pitchFamily="34" charset="-122"/>
                </a:rPr>
                <a:t>不会把空目录提交上库。</a:t>
              </a:r>
              <a:endParaRPr lang="en-US" altLang="zh-CN" sz="20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endParaRPr lang="en-US" altLang="zh-CN" sz="16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1600" dirty="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  <p:pic>
          <p:nvPicPr>
            <p:cNvPr id="6156" name="Picture 57"/>
            <p:cNvPicPr>
              <a:picLocks noChangeAspect="1" noChangeArrowheads="1"/>
            </p:cNvPicPr>
            <p:nvPr/>
          </p:nvPicPr>
          <p:blipFill>
            <a:blip r:embed="rId2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50" r="-420"/>
            <a:stretch>
              <a:fillRect/>
            </a:stretch>
          </p:blipFill>
          <p:spPr bwMode="gray">
            <a:xfrm>
              <a:off x="201" y="3933"/>
              <a:ext cx="259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/>
          <p:cNvSpPr txBox="1">
            <a:spLocks/>
          </p:cNvSpPr>
          <p:nvPr/>
        </p:nvSpPr>
        <p:spPr bwMode="auto">
          <a:xfrm>
            <a:off x="0" y="116632"/>
            <a:ext cx="8229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一、状态及变迁</a:t>
            </a:r>
            <a:r>
              <a:rPr lang="en-US" altLang="zh-CN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–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添加（</a:t>
            </a:r>
            <a:r>
              <a:rPr lang="en-US" altLang="zh-CN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 smtClean="0">
              <a:solidFill>
                <a:srgbClr val="E70012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9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E60112"/>
                </a:solidFill>
                <a:ea typeface="黑体" pitchFamily="49" charset="-122"/>
              </a:rPr>
              <a:t>状态及变迁</a:t>
            </a:r>
            <a:endParaRPr lang="en-US" altLang="zh-CN" b="1" dirty="0" smtClean="0">
              <a:solidFill>
                <a:srgbClr val="E70010"/>
              </a:solidFill>
              <a:ea typeface="黑体" pitchFamily="49" charset="-122"/>
            </a:endParaRPr>
          </a:p>
        </p:txBody>
      </p:sp>
      <p:sp>
        <p:nvSpPr>
          <p:cNvPr id="9224" name="Text Box 20"/>
          <p:cNvSpPr txBox="1">
            <a:spLocks noChangeArrowheads="1"/>
          </p:cNvSpPr>
          <p:nvPr/>
        </p:nvSpPr>
        <p:spPr bwMode="auto">
          <a:xfrm>
            <a:off x="2809875" y="1484313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225" name="Text Box 21"/>
          <p:cNvSpPr txBox="1">
            <a:spLocks noChangeArrowheads="1"/>
          </p:cNvSpPr>
          <p:nvPr/>
        </p:nvSpPr>
        <p:spPr bwMode="auto">
          <a:xfrm>
            <a:off x="5683250" y="1412875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5" name="Rectangle 2"/>
          <p:cNvSpPr txBox="1">
            <a:spLocks/>
          </p:cNvSpPr>
          <p:nvPr/>
        </p:nvSpPr>
        <p:spPr bwMode="auto">
          <a:xfrm>
            <a:off x="0" y="116632"/>
            <a:ext cx="8229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一、状态及变迁</a:t>
            </a:r>
            <a:r>
              <a:rPr lang="en-US" altLang="zh-CN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文件添加 </a:t>
            </a:r>
            <a:r>
              <a:rPr lang="en-US" altLang="zh-CN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(II)</a:t>
            </a:r>
            <a:endParaRPr lang="zh-CN" altLang="en-US" b="1" dirty="0" smtClean="0">
              <a:solidFill>
                <a:srgbClr val="E70012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86532" y="1124744"/>
            <a:ext cx="7359948" cy="5400600"/>
            <a:chOff x="886532" y="1124744"/>
            <a:chExt cx="7359948" cy="4188167"/>
          </a:xfrm>
        </p:grpSpPr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886532" y="1124744"/>
              <a:ext cx="7359948" cy="3993549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1. 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添加文件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bar/foo.java</a:t>
              </a: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4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 add bar/foo.java</a:t>
              </a:r>
            </a:p>
            <a:p>
              <a:pPr>
                <a:buClr>
                  <a:schemeClr val="accent2"/>
                </a:buClr>
              </a:pP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2. 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添加目录及其子目录</a:t>
              </a: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4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 add bar/</a:t>
              </a:r>
            </a:p>
            <a:p>
              <a:pPr>
                <a:buClr>
                  <a:schemeClr val="accent2"/>
                </a:buClr>
              </a:pP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3. 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记录把当前目录下的所有文件，包括忽略的文件</a:t>
              </a: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4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 add -f .</a:t>
              </a:r>
            </a:p>
            <a:p>
              <a:pPr>
                <a:buClr>
                  <a:schemeClr val="accent2"/>
                </a:buClr>
              </a:pP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4. 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更新当前目录下已跟踪的文件，包括内容（权限）修改，删除，移动：</a:t>
              </a: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4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 add -u</a:t>
              </a:r>
              <a:r>
                <a:rPr lang="en-US" altLang="zh-CN" sz="2400" dirty="0">
                  <a:solidFill>
                    <a:schemeClr val="tx2"/>
                  </a:solidFill>
                  <a:ea typeface="微软雅黑" pitchFamily="34" charset="-122"/>
                </a:rPr>
                <a:t> </a:t>
              </a: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endParaRPr lang="en-US" altLang="zh-CN" sz="16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1600" dirty="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  <p:pic>
          <p:nvPicPr>
            <p:cNvPr id="21" name="Picture 57"/>
            <p:cNvPicPr>
              <a:picLocks noChangeAspect="1" noChangeArrowheads="1"/>
            </p:cNvPicPr>
            <p:nvPr/>
          </p:nvPicPr>
          <p:blipFill>
            <a:blip r:embed="rId2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50" r="-420"/>
            <a:stretch>
              <a:fillRect/>
            </a:stretch>
          </p:blipFill>
          <p:spPr bwMode="gray">
            <a:xfrm>
              <a:off x="886532" y="5207714"/>
              <a:ext cx="7359948" cy="10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E60112"/>
                </a:solidFill>
                <a:ea typeface="黑体" pitchFamily="49" charset="-122"/>
              </a:rPr>
              <a:t>状态及变迁</a:t>
            </a:r>
            <a:endParaRPr lang="en-US" altLang="zh-CN" b="1" dirty="0" smtClean="0">
              <a:solidFill>
                <a:srgbClr val="E70010"/>
              </a:solidFill>
              <a:ea typeface="黑体" pitchFamily="49" charset="-122"/>
            </a:endParaRPr>
          </a:p>
        </p:txBody>
      </p:sp>
      <p:sp>
        <p:nvSpPr>
          <p:cNvPr id="9224" name="Text Box 20"/>
          <p:cNvSpPr txBox="1">
            <a:spLocks noChangeArrowheads="1"/>
          </p:cNvSpPr>
          <p:nvPr/>
        </p:nvSpPr>
        <p:spPr bwMode="auto">
          <a:xfrm>
            <a:off x="2809875" y="1484313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225" name="Text Box 21"/>
          <p:cNvSpPr txBox="1">
            <a:spLocks noChangeArrowheads="1"/>
          </p:cNvSpPr>
          <p:nvPr/>
        </p:nvSpPr>
        <p:spPr bwMode="auto">
          <a:xfrm>
            <a:off x="5683250" y="1412875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5" name="Rectangle 2"/>
          <p:cNvSpPr txBox="1">
            <a:spLocks/>
          </p:cNvSpPr>
          <p:nvPr/>
        </p:nvSpPr>
        <p:spPr bwMode="auto">
          <a:xfrm>
            <a:off x="16880" y="116632"/>
            <a:ext cx="8229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一、状态及变迁</a:t>
            </a:r>
            <a:r>
              <a:rPr lang="en-US" altLang="zh-CN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重置</a:t>
            </a:r>
            <a:endParaRPr lang="zh-CN" altLang="en-US" b="1" dirty="0" smtClean="0">
              <a:solidFill>
                <a:srgbClr val="E70012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86532" y="1124744"/>
            <a:ext cx="7359948" cy="5400600"/>
            <a:chOff x="886532" y="1124744"/>
            <a:chExt cx="7359948" cy="4188167"/>
          </a:xfrm>
        </p:grpSpPr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886532" y="1124744"/>
              <a:ext cx="7359948" cy="3993549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1. 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把文件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foo.java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的状态重置，从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Index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移除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foo.java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修改。重置不影响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foo.java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文件本身。</a:t>
              </a: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4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 reset HEAD foo.java</a:t>
              </a:r>
            </a:p>
            <a:p>
              <a:pPr>
                <a:buClr>
                  <a:schemeClr val="accent2"/>
                </a:buClr>
              </a:pP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2.  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重置仓库的状态，清除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Index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。</a:t>
              </a: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4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 reset HEAD</a:t>
              </a:r>
            </a:p>
            <a:p>
              <a:pPr>
                <a:buClr>
                  <a:schemeClr val="accent2"/>
                </a:buClr>
              </a:pP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3.  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从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HEAD commit</a:t>
              </a:r>
              <a:r>
                <a:rPr lang="zh-CN" altLang="en-US" sz="2400" dirty="0" smtClean="0">
                  <a:solidFill>
                    <a:schemeClr val="tx2"/>
                  </a:solidFill>
                  <a:ea typeface="微软雅黑" pitchFamily="34" charset="-122"/>
                </a:rPr>
                <a:t>检出，覆盖工作目录中文件的修改。</a:t>
              </a:r>
              <a:endParaRPr lang="en-US" altLang="zh-CN" sz="2400" dirty="0" smtClean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4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 checkout -- bar/foo.java</a:t>
              </a: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$</a:t>
              </a:r>
              <a:r>
                <a:rPr lang="en-US" altLang="zh-CN" sz="2400" dirty="0" err="1" smtClean="0">
                  <a:solidFill>
                    <a:schemeClr val="tx2"/>
                  </a:solidFill>
                  <a:ea typeface="微软雅黑" pitchFamily="34" charset="-122"/>
                </a:rPr>
                <a:t>git</a:t>
              </a: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 checkout -- .</a:t>
              </a:r>
            </a:p>
            <a:p>
              <a:pPr>
                <a:buClr>
                  <a:schemeClr val="accent2"/>
                </a:buClr>
              </a:pPr>
              <a:endParaRPr lang="en-US" altLang="zh-CN" sz="24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400" dirty="0" smtClean="0">
                  <a:solidFill>
                    <a:schemeClr val="tx2"/>
                  </a:solidFill>
                  <a:ea typeface="微软雅黑" pitchFamily="34" charset="-122"/>
                </a:rPr>
                <a:t> </a:t>
              </a:r>
              <a:endParaRPr lang="en-US" altLang="zh-CN" sz="24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endParaRPr lang="en-US" altLang="zh-CN" sz="16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1600" dirty="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  <p:pic>
          <p:nvPicPr>
            <p:cNvPr id="21" name="Picture 57"/>
            <p:cNvPicPr>
              <a:picLocks noChangeAspect="1" noChangeArrowheads="1"/>
            </p:cNvPicPr>
            <p:nvPr/>
          </p:nvPicPr>
          <p:blipFill>
            <a:blip r:embed="rId2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50" r="-420"/>
            <a:stretch>
              <a:fillRect/>
            </a:stretch>
          </p:blipFill>
          <p:spPr bwMode="gray">
            <a:xfrm>
              <a:off x="886532" y="5207714"/>
              <a:ext cx="7359948" cy="10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96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一、状态及变迁</a:t>
            </a:r>
            <a:endParaRPr lang="en-US" altLang="zh-CN" b="1" dirty="0" smtClean="0">
              <a:solidFill>
                <a:srgbClr val="E70010"/>
              </a:solidFill>
              <a:ea typeface="黑体" pitchFamily="49" charset="-122"/>
            </a:endParaRPr>
          </a:p>
        </p:txBody>
      </p:sp>
      <p:sp>
        <p:nvSpPr>
          <p:cNvPr id="9224" name="Text Box 20"/>
          <p:cNvSpPr txBox="1">
            <a:spLocks noChangeArrowheads="1"/>
          </p:cNvSpPr>
          <p:nvPr/>
        </p:nvSpPr>
        <p:spPr bwMode="auto">
          <a:xfrm>
            <a:off x="2809875" y="1484313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225" name="Text Box 21"/>
          <p:cNvSpPr txBox="1">
            <a:spLocks noChangeArrowheads="1"/>
          </p:cNvSpPr>
          <p:nvPr/>
        </p:nvSpPr>
        <p:spPr bwMode="auto">
          <a:xfrm>
            <a:off x="5683250" y="1412875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5" name="Rectangle 2"/>
          <p:cNvSpPr txBox="1">
            <a:spLocks/>
          </p:cNvSpPr>
          <p:nvPr/>
        </p:nvSpPr>
        <p:spPr bwMode="auto">
          <a:xfrm>
            <a:off x="0" y="116632"/>
            <a:ext cx="8229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一、状态及变迁</a:t>
            </a:r>
            <a:r>
              <a:rPr lang="en-US" altLang="zh-CN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文件删除及移动</a:t>
            </a:r>
            <a:endParaRPr lang="zh-CN" altLang="en-US" b="1" dirty="0">
              <a:solidFill>
                <a:srgbClr val="E70012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86532" y="1124744"/>
            <a:ext cx="7359948" cy="4968552"/>
            <a:chOff x="886532" y="1124744"/>
            <a:chExt cx="7359948" cy="4188167"/>
          </a:xfrm>
        </p:grpSpPr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886532" y="1124744"/>
              <a:ext cx="7359948" cy="3993549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chemeClr val="accent2"/>
                </a:buClr>
              </a:pP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命令名和语法和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Linux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的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shell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命令一样。相比，在工作目录的移动和删除目录，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的删除和移动会把改动保存到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index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，而前者还需要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 add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命令。</a:t>
              </a: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1.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删除文件</a:t>
              </a: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$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rm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foo/bar.java</a:t>
              </a:r>
            </a:p>
            <a:p>
              <a:pPr>
                <a:buClr>
                  <a:schemeClr val="accent2"/>
                </a:buClr>
              </a:pP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2.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删除非空目录</a:t>
              </a: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$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 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rm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 –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rf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 foo/</a:t>
              </a:r>
            </a:p>
            <a:p>
              <a:pPr>
                <a:buClr>
                  <a:schemeClr val="accent2"/>
                </a:buClr>
              </a:pP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3.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把当前的子目录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foo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移动子目录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bar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中，如果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bar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不存在；否则，就是改名为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bar</a:t>
              </a: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$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 mv  foo/ bar/</a:t>
              </a:r>
            </a:p>
            <a:p>
              <a:pPr>
                <a:buClr>
                  <a:schemeClr val="accent2"/>
                </a:buClr>
              </a:pPr>
              <a:endParaRPr lang="en-US" altLang="zh-CN" sz="2000" dirty="0" smtClean="0">
                <a:solidFill>
                  <a:schemeClr val="tx2"/>
                </a:solidFill>
                <a:latin typeface="22"/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endParaRPr lang="en-US" altLang="zh-CN" sz="16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1600" dirty="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  <p:pic>
          <p:nvPicPr>
            <p:cNvPr id="21" name="Picture 57"/>
            <p:cNvPicPr>
              <a:picLocks noChangeAspect="1" noChangeArrowheads="1"/>
            </p:cNvPicPr>
            <p:nvPr/>
          </p:nvPicPr>
          <p:blipFill>
            <a:blip r:embed="rId2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50" r="-420"/>
            <a:stretch>
              <a:fillRect/>
            </a:stretch>
          </p:blipFill>
          <p:spPr bwMode="gray">
            <a:xfrm>
              <a:off x="886532" y="5207714"/>
              <a:ext cx="7359948" cy="10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070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E70010"/>
                </a:solidFill>
                <a:ea typeface="黑体" pitchFamily="49" charset="-122"/>
              </a:rPr>
              <a:t>3.</a:t>
            </a:r>
            <a:r>
              <a:rPr lang="zh-CN" altLang="en-US" b="1" dirty="0" smtClean="0">
                <a:solidFill>
                  <a:srgbClr val="E70010"/>
                </a:solidFill>
                <a:ea typeface="黑体" pitchFamily="49" charset="-122"/>
              </a:rPr>
              <a:t>函数响应式编程背景</a:t>
            </a:r>
            <a:endParaRPr lang="en-US" altLang="zh-CN" b="1" dirty="0" smtClean="0">
              <a:solidFill>
                <a:srgbClr val="E70010"/>
              </a:solidFill>
              <a:ea typeface="黑体" pitchFamily="49" charset="-122"/>
            </a:endParaRPr>
          </a:p>
        </p:txBody>
      </p:sp>
      <p:sp>
        <p:nvSpPr>
          <p:cNvPr id="9224" name="Text Box 20"/>
          <p:cNvSpPr txBox="1">
            <a:spLocks noChangeArrowheads="1"/>
          </p:cNvSpPr>
          <p:nvPr/>
        </p:nvSpPr>
        <p:spPr bwMode="auto">
          <a:xfrm>
            <a:off x="2809875" y="1484313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225" name="Text Box 21"/>
          <p:cNvSpPr txBox="1">
            <a:spLocks noChangeArrowheads="1"/>
          </p:cNvSpPr>
          <p:nvPr/>
        </p:nvSpPr>
        <p:spPr bwMode="auto">
          <a:xfrm>
            <a:off x="5683250" y="1412875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5" name="Rectangle 2"/>
          <p:cNvSpPr txBox="1">
            <a:spLocks/>
          </p:cNvSpPr>
          <p:nvPr/>
        </p:nvSpPr>
        <p:spPr bwMode="auto">
          <a:xfrm>
            <a:off x="0" y="116632"/>
            <a:ext cx="8229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一、状态及变迁</a:t>
            </a:r>
            <a:r>
              <a:rPr lang="en-US" altLang="zh-CN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工作目录清理</a:t>
            </a:r>
            <a:endParaRPr lang="zh-CN" altLang="en-US" b="1" dirty="0">
              <a:solidFill>
                <a:srgbClr val="E70012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86532" y="1124744"/>
            <a:ext cx="7359948" cy="4968552"/>
            <a:chOff x="886532" y="1124744"/>
            <a:chExt cx="7359948" cy="4188167"/>
          </a:xfrm>
        </p:grpSpPr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886532" y="1124744"/>
              <a:ext cx="7359948" cy="3993549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Clean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命令只是清理工作目录，不会有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git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内容的转移</a:t>
              </a: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删除工作目录中未跟踪的文件</a:t>
              </a: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$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 clean –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fxd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 .</a:t>
              </a:r>
            </a:p>
            <a:p>
              <a:pPr>
                <a:buClr>
                  <a:schemeClr val="accent2"/>
                </a:buClr>
              </a:pP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只删除仓库中忽略的文件。命令清理了仓库，同时保留新建文件。</a:t>
              </a: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$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 clean -X</a:t>
              </a:r>
            </a:p>
            <a:p>
              <a:pPr>
                <a:buClr>
                  <a:schemeClr val="accent2"/>
                </a:buClr>
              </a:pPr>
              <a:endParaRPr lang="en-US" altLang="zh-CN" sz="2000" dirty="0" smtClean="0">
                <a:solidFill>
                  <a:schemeClr val="tx2"/>
                </a:solidFill>
                <a:latin typeface="22"/>
                <a:ea typeface="微软雅黑" pitchFamily="34" charset="-122"/>
              </a:endParaRPr>
            </a:p>
            <a:p>
              <a:pPr marL="342900" indent="-342900">
                <a:buClr>
                  <a:schemeClr val="accent2"/>
                </a:buClr>
                <a:buFont typeface="+mj-lt"/>
                <a:buAutoNum type="arabicPeriod"/>
              </a:pPr>
              <a:endParaRPr lang="en-US" altLang="zh-CN" sz="1600" dirty="0">
                <a:solidFill>
                  <a:schemeClr val="tx2"/>
                </a:solidFill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1600" dirty="0">
                <a:solidFill>
                  <a:schemeClr val="tx2"/>
                </a:solidFill>
                <a:ea typeface="微软雅黑" pitchFamily="34" charset="-122"/>
              </a:endParaRPr>
            </a:p>
          </p:txBody>
        </p:sp>
        <p:pic>
          <p:nvPicPr>
            <p:cNvPr id="21" name="Picture 57"/>
            <p:cNvPicPr>
              <a:picLocks noChangeAspect="1" noChangeArrowheads="1"/>
            </p:cNvPicPr>
            <p:nvPr/>
          </p:nvPicPr>
          <p:blipFill>
            <a:blip r:embed="rId2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50" r="-420"/>
            <a:stretch>
              <a:fillRect/>
            </a:stretch>
          </p:blipFill>
          <p:spPr bwMode="gray">
            <a:xfrm>
              <a:off x="886532" y="5207714"/>
              <a:ext cx="7359948" cy="10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82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E70010"/>
                </a:solidFill>
                <a:ea typeface="黑体" pitchFamily="49" charset="-122"/>
              </a:rPr>
              <a:t>3.</a:t>
            </a:r>
            <a:r>
              <a:rPr lang="zh-CN" altLang="en-US" b="1" dirty="0" smtClean="0">
                <a:solidFill>
                  <a:srgbClr val="E70010"/>
                </a:solidFill>
                <a:ea typeface="黑体" pitchFamily="49" charset="-122"/>
              </a:rPr>
              <a:t>函数响应式编程背景</a:t>
            </a:r>
            <a:endParaRPr lang="en-US" altLang="zh-CN" b="1" dirty="0" smtClean="0">
              <a:solidFill>
                <a:srgbClr val="E70010"/>
              </a:solidFill>
              <a:ea typeface="黑体" pitchFamily="49" charset="-122"/>
            </a:endParaRPr>
          </a:p>
        </p:txBody>
      </p:sp>
      <p:sp>
        <p:nvSpPr>
          <p:cNvPr id="9224" name="Text Box 20"/>
          <p:cNvSpPr txBox="1">
            <a:spLocks noChangeArrowheads="1"/>
          </p:cNvSpPr>
          <p:nvPr/>
        </p:nvSpPr>
        <p:spPr bwMode="auto">
          <a:xfrm>
            <a:off x="2809875" y="1484313"/>
            <a:ext cx="544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5" name="Rectangle 2"/>
          <p:cNvSpPr txBox="1">
            <a:spLocks/>
          </p:cNvSpPr>
          <p:nvPr/>
        </p:nvSpPr>
        <p:spPr bwMode="auto">
          <a:xfrm>
            <a:off x="0" y="116632"/>
            <a:ext cx="8229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一、状态及变迁</a:t>
            </a:r>
            <a:r>
              <a:rPr lang="en-US" altLang="zh-CN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b="1" dirty="0" smtClean="0">
                <a:solidFill>
                  <a:srgbClr val="E70012"/>
                </a:solidFill>
                <a:latin typeface="黑体" pitchFamily="49" charset="-122"/>
                <a:ea typeface="黑体" pitchFamily="49" charset="-122"/>
              </a:rPr>
              <a:t>隐藏</a:t>
            </a:r>
            <a:endParaRPr lang="zh-CN" altLang="en-US" b="1" dirty="0">
              <a:solidFill>
                <a:srgbClr val="E70012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86532" y="980728"/>
            <a:ext cx="7359948" cy="5184576"/>
            <a:chOff x="886532" y="1124744"/>
            <a:chExt cx="7359948" cy="4188167"/>
          </a:xfrm>
        </p:grpSpPr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886532" y="1124744"/>
              <a:ext cx="7359948" cy="3993549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chemeClr val="accent2"/>
                </a:buClr>
              </a:pP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隐藏是记录当前已跟踪的文件的修改和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index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，恢复工作目录到最后的提交（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HEAD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）。</a:t>
              </a: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隐藏与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index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的区别是，存在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index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时，是不能从上游仓库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pull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代码，而隐藏不影响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pull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。</a:t>
              </a: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1.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隐藏当前工作目录的改动</a:t>
              </a: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$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 stash</a:t>
              </a:r>
            </a:p>
            <a:p>
              <a:pPr>
                <a:buClr>
                  <a:schemeClr val="accent2"/>
                </a:buClr>
              </a:pP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2.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从隐藏列表移除一个状态，并在工作目录上更新这个状态</a:t>
              </a: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$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 stash pop</a:t>
              </a:r>
            </a:p>
            <a:p>
              <a:pPr>
                <a:buClr>
                  <a:schemeClr val="accent2"/>
                </a:buClr>
              </a:pP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3.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隐藏列表</a:t>
              </a: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$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 stash list</a:t>
              </a:r>
            </a:p>
            <a:p>
              <a:pPr>
                <a:buClr>
                  <a:schemeClr val="accent2"/>
                </a:buClr>
              </a:pP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4. 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显示隐藏的修改内容</a:t>
              </a:r>
              <a:endParaRPr lang="en-US" altLang="zh-CN" sz="2000" dirty="0" smtClean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  <a:p>
              <a:pPr>
                <a:buClr>
                  <a:schemeClr val="accent2"/>
                </a:buClr>
              </a:pP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$</a:t>
              </a:r>
              <a:r>
                <a:rPr lang="en-US" altLang="zh-CN" sz="2000" dirty="0" err="1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git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+mn-lt"/>
                  <a:ea typeface="微软雅黑" pitchFamily="34" charset="-122"/>
                </a:rPr>
                <a:t> stash show</a:t>
              </a:r>
              <a:endParaRPr lang="en-US" altLang="zh-CN" sz="2000" dirty="0">
                <a:solidFill>
                  <a:schemeClr val="tx2"/>
                </a:solidFill>
                <a:latin typeface="+mn-lt"/>
                <a:ea typeface="微软雅黑" pitchFamily="34" charset="-122"/>
              </a:endParaRPr>
            </a:p>
          </p:txBody>
        </p:sp>
        <p:pic>
          <p:nvPicPr>
            <p:cNvPr id="21" name="Picture 57"/>
            <p:cNvPicPr>
              <a:picLocks noChangeAspect="1" noChangeArrowheads="1"/>
            </p:cNvPicPr>
            <p:nvPr/>
          </p:nvPicPr>
          <p:blipFill>
            <a:blip r:embed="rId2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450" r="-420"/>
            <a:stretch>
              <a:fillRect/>
            </a:stretch>
          </p:blipFill>
          <p:spPr bwMode="gray">
            <a:xfrm>
              <a:off x="886532" y="5207714"/>
              <a:ext cx="7359948" cy="10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30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13483</TotalTime>
  <Words>161</Words>
  <Application>Microsoft Office PowerPoint</Application>
  <PresentationFormat>全屏显示(4:3)</PresentationFormat>
  <Paragraphs>297</Paragraphs>
  <Slides>22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1_默认设计模板</vt:lpstr>
      <vt:lpstr>1_Office 主题</vt:lpstr>
      <vt:lpstr>默认设计模板_2</vt:lpstr>
      <vt:lpstr>PowerPoint 演示文稿</vt:lpstr>
      <vt:lpstr>目录</vt:lpstr>
      <vt:lpstr>状态及变迁</vt:lpstr>
      <vt:lpstr>状态及变迁</vt:lpstr>
      <vt:lpstr>状态及变迁</vt:lpstr>
      <vt:lpstr>状态及变迁</vt:lpstr>
      <vt:lpstr>一、状态及变迁</vt:lpstr>
      <vt:lpstr>3.函数响应式编程背景</vt:lpstr>
      <vt:lpstr>3.函数响应式编程背景</vt:lpstr>
      <vt:lpstr>状态及变迁</vt:lpstr>
      <vt:lpstr>状态及变迁</vt:lpstr>
      <vt:lpstr>状态及变迁</vt:lpstr>
      <vt:lpstr>状态及变迁</vt:lpstr>
      <vt:lpstr>PowerPoint 演示文稿</vt:lpstr>
      <vt:lpstr>PowerPoint 演示文稿</vt:lpstr>
      <vt:lpstr>PowerPoint 演示文稿</vt:lpstr>
      <vt:lpstr>PowerPoint 演示文稿</vt:lpstr>
      <vt:lpstr>五、Git的常用配置</vt:lpstr>
      <vt:lpstr>五、Git的常用配置</vt:lpstr>
      <vt:lpstr>五、Git的常用配置</vt:lpstr>
      <vt:lpstr>五、Git的常用配置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新员工入职培训</dc:title>
  <dc:creator>Wei, LIU(HR-SZ-TCT)</dc:creator>
  <cp:lastModifiedBy>Xu Shenlong(CMD-SZ-TCT)</cp:lastModifiedBy>
  <cp:revision>493</cp:revision>
  <dcterms:created xsi:type="dcterms:W3CDTF">2013-03-11T12:22:00Z</dcterms:created>
  <dcterms:modified xsi:type="dcterms:W3CDTF">2017-05-25T06:20:31Z</dcterms:modified>
</cp:coreProperties>
</file>