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5" r:id="rId16"/>
    <p:sldId id="271" r:id="rId17"/>
    <p:sldId id="273" r:id="rId18"/>
    <p:sldId id="277" r:id="rId19"/>
    <p:sldId id="274" r:id="rId20"/>
    <p:sldId id="278" r:id="rId21"/>
    <p:sldId id="272" r:id="rId22"/>
    <p:sldId id="270"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185" autoAdjust="0"/>
  </p:normalViewPr>
  <p:slideViewPr>
    <p:cSldViewPr>
      <p:cViewPr>
        <p:scale>
          <a:sx n="66" d="100"/>
          <a:sy n="66" d="100"/>
        </p:scale>
        <p:origin x="-1494" y="3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82D62D-081B-4975-B57E-EFE0E97B69B8}" type="datetimeFigureOut">
              <a:rPr lang="zh-CN" altLang="en-US" smtClean="0"/>
              <a:t>2013/5/24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2377CC-24C3-4117-BC6E-C17F2F78504D}" type="slidenum">
              <a:rPr lang="zh-CN" altLang="en-US" smtClean="0"/>
              <a:t>‹#›</a:t>
            </a:fld>
            <a:endParaRPr lang="zh-CN" altLang="en-US"/>
          </a:p>
        </p:txBody>
      </p:sp>
    </p:spTree>
    <p:extLst>
      <p:ext uri="{BB962C8B-B14F-4D97-AF65-F5344CB8AC3E}">
        <p14:creationId xmlns:p14="http://schemas.microsoft.com/office/powerpoint/2010/main" val="2567124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zh.wikipedia.org/w/index.php?title=Java%E6%9C%AC%E5%9C%B0%E7%95%8C%E9%9D%A2&amp;action=edit&amp;redlink=1" TargetMode="External"/><Relationship Id="rId13" Type="http://schemas.openxmlformats.org/officeDocument/2006/relationships/hyperlink" Target="https://zh.wikipedia.org/wiki/%E5%9F%BA%E6%9C%AC%E5%A4%9A%E6%96%87%E7%A8%AE%E5%B9%B3%E9%9D%A2" TargetMode="External"/><Relationship Id="rId3" Type="http://schemas.openxmlformats.org/officeDocument/2006/relationships/hyperlink" Target="https://zh.wikipedia.org/w/index.php?title=UTF-8&amp;action=edit&amp;section=15" TargetMode="External"/><Relationship Id="rId7" Type="http://schemas.openxmlformats.org/officeDocument/2006/relationships/hyperlink" Target="https://zh.wikipedia.org/wiki/%E5%BA%8F%E5%88%97%E5%8C%96" TargetMode="External"/><Relationship Id="rId12" Type="http://schemas.openxmlformats.org/officeDocument/2006/relationships/hyperlink" Target="https://zh.wikipedia.org/wiki/C%E8%AF%AD%E8%A8%80"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download.oracle.com/javase/7/docs/api/java/io/OutputStreamWriter.html" TargetMode="External"/><Relationship Id="rId11" Type="http://schemas.openxmlformats.org/officeDocument/2006/relationships/hyperlink" Target="https://zh.wikipedia.org/wiki/%E7%A9%BA%E5%AD%97%E7%AC%A6" TargetMode="External"/><Relationship Id="rId5" Type="http://schemas.openxmlformats.org/officeDocument/2006/relationships/hyperlink" Target="http://download.oracle.com/javase/7/docs/api/java/io/InputStreamReader.html" TargetMode="External"/><Relationship Id="rId10" Type="http://schemas.openxmlformats.org/officeDocument/2006/relationships/hyperlink" Target="https://zh.wikipedia.org/w/index.php?title=UTF-8&amp;action=edit&amp;section=16" TargetMode="External"/><Relationship Id="rId4" Type="http://schemas.openxmlformats.org/officeDocument/2006/relationships/hyperlink" Target="https://zh.wikipedia.org/wiki/Java" TargetMode="External"/><Relationship Id="rId9" Type="http://schemas.openxmlformats.org/officeDocument/2006/relationships/hyperlink" Target="http://download.oracle.com/javase/7/docs/api/java/io/DataInput.html" TargetMode="External"/><Relationship Id="rId14" Type="http://schemas.openxmlformats.org/officeDocument/2006/relationships/hyperlink" Target="https://zh.wikipedia.org/w/index.php?title=CESU-8&amp;action=edit&amp;redlink=1"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permission.19lou.com/charset/pathinfo/%E5%85%B3%E9%94%AE%E5%AD%97/test"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blog.csdn.net/liweisnake/article/details/8827243"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2377CC-24C3-4117-BC6E-C17F2F78504D}" type="slidenum">
              <a:rPr lang="zh-CN" altLang="en-US" smtClean="0"/>
              <a:t>1</a:t>
            </a:fld>
            <a:endParaRPr lang="zh-CN" altLang="en-US"/>
          </a:p>
        </p:txBody>
      </p:sp>
    </p:spTree>
    <p:extLst>
      <p:ext uri="{BB962C8B-B14F-4D97-AF65-F5344CB8AC3E}">
        <p14:creationId xmlns:p14="http://schemas.microsoft.com/office/powerpoint/2010/main" val="1908729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2377CC-24C3-4117-BC6E-C17F2F78504D}" type="slidenum">
              <a:rPr lang="zh-CN" altLang="en-US" smtClean="0"/>
              <a:t>18</a:t>
            </a:fld>
            <a:endParaRPr lang="zh-CN" altLang="en-US"/>
          </a:p>
        </p:txBody>
      </p:sp>
    </p:spTree>
    <p:extLst>
      <p:ext uri="{BB962C8B-B14F-4D97-AF65-F5344CB8AC3E}">
        <p14:creationId xmlns:p14="http://schemas.microsoft.com/office/powerpoint/2010/main" val="630579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2377CC-24C3-4117-BC6E-C17F2F78504D}" type="slidenum">
              <a:rPr lang="zh-CN" altLang="en-US" smtClean="0"/>
              <a:t>19</a:t>
            </a:fld>
            <a:endParaRPr lang="zh-CN" altLang="en-US"/>
          </a:p>
        </p:txBody>
      </p:sp>
    </p:spTree>
    <p:extLst>
      <p:ext uri="{BB962C8B-B14F-4D97-AF65-F5344CB8AC3E}">
        <p14:creationId xmlns:p14="http://schemas.microsoft.com/office/powerpoint/2010/main" val="1114489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mn-ea"/>
                <a:cs typeface="+mn-cs"/>
              </a:rPr>
              <a:t>application/</a:t>
            </a:r>
            <a:r>
              <a:rPr lang="en-US" altLang="zh-CN" sz="1200" kern="1200" dirty="0" err="1" smtClean="0">
                <a:solidFill>
                  <a:schemeClr val="tx1"/>
                </a:solidFill>
                <a:latin typeface="+mn-lt"/>
                <a:ea typeface="+mn-ea"/>
                <a:cs typeface="+mn-cs"/>
              </a:rPr>
              <a:t>json;charset</a:t>
            </a:r>
            <a:r>
              <a:rPr lang="en-US" altLang="zh-CN" sz="1200" kern="1200" dirty="0" smtClean="0">
                <a:solidFill>
                  <a:schemeClr val="tx1"/>
                </a:solidFill>
                <a:latin typeface="+mn-lt"/>
                <a:ea typeface="+mn-ea"/>
                <a:cs typeface="+mn-cs"/>
              </a:rPr>
              <a:t>=UTF-8</a:t>
            </a:r>
            <a:endParaRPr lang="zh-CN" altLang="en-US" sz="1200" kern="1200" dirty="0" smtClean="0">
              <a:solidFill>
                <a:schemeClr val="tx1"/>
              </a:solidFill>
              <a:latin typeface="+mn-lt"/>
              <a:ea typeface="+mn-ea"/>
              <a:cs typeface="+mn-cs"/>
            </a:endParaRPr>
          </a:p>
          <a:p>
            <a:r>
              <a:rPr lang="en-US" altLang="zh-CN" dirty="0" smtClean="0"/>
              <a:t>Charset</a:t>
            </a:r>
            <a:r>
              <a:rPr lang="zh-CN" altLang="en-US" dirty="0" smtClean="0"/>
              <a:t>表示</a:t>
            </a:r>
            <a:endParaRPr lang="zh-CN" altLang="en-US" dirty="0"/>
          </a:p>
        </p:txBody>
      </p:sp>
      <p:sp>
        <p:nvSpPr>
          <p:cNvPr id="4" name="灯片编号占位符 3"/>
          <p:cNvSpPr>
            <a:spLocks noGrp="1"/>
          </p:cNvSpPr>
          <p:nvPr>
            <p:ph type="sldNum" sz="quarter" idx="10"/>
          </p:nvPr>
        </p:nvSpPr>
        <p:spPr/>
        <p:txBody>
          <a:bodyPr/>
          <a:lstStyle/>
          <a:p>
            <a:fld id="{8D2377CC-24C3-4117-BC6E-C17F2F78504D}" type="slidenum">
              <a:rPr lang="zh-CN" altLang="en-US" smtClean="0"/>
              <a:t>20</a:t>
            </a:fld>
            <a:endParaRPr lang="zh-CN" altLang="en-US"/>
          </a:p>
        </p:txBody>
      </p:sp>
    </p:spTree>
    <p:extLst>
      <p:ext uri="{BB962C8B-B14F-4D97-AF65-F5344CB8AC3E}">
        <p14:creationId xmlns:p14="http://schemas.microsoft.com/office/powerpoint/2010/main" val="1114489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2377CC-24C3-4117-BC6E-C17F2F78504D}" type="slidenum">
              <a:rPr lang="zh-CN" altLang="en-US" smtClean="0"/>
              <a:t>21</a:t>
            </a:fld>
            <a:endParaRPr lang="zh-CN" altLang="en-US"/>
          </a:p>
        </p:txBody>
      </p:sp>
    </p:spTree>
    <p:extLst>
      <p:ext uri="{BB962C8B-B14F-4D97-AF65-F5344CB8AC3E}">
        <p14:creationId xmlns:p14="http://schemas.microsoft.com/office/powerpoint/2010/main" val="2033252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2377CC-24C3-4117-BC6E-C17F2F78504D}" type="slidenum">
              <a:rPr lang="zh-CN" altLang="en-US" smtClean="0"/>
              <a:t>22</a:t>
            </a:fld>
            <a:endParaRPr lang="zh-CN" altLang="en-US"/>
          </a:p>
        </p:txBody>
      </p:sp>
    </p:spTree>
    <p:extLst>
      <p:ext uri="{BB962C8B-B14F-4D97-AF65-F5344CB8AC3E}">
        <p14:creationId xmlns:p14="http://schemas.microsoft.com/office/powerpoint/2010/main" val="1456113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扩展：</a:t>
            </a:r>
            <a:endParaRPr lang="en-US" altLang="zh-CN" dirty="0" smtClean="0"/>
          </a:p>
          <a:p>
            <a:r>
              <a:rPr lang="en-US" altLang="zh-CN" dirty="0" smtClean="0"/>
              <a:t>Java</a:t>
            </a:r>
            <a:r>
              <a:rPr lang="zh-CN" altLang="en-US" dirty="0" smtClean="0"/>
              <a:t>从</a:t>
            </a:r>
            <a:r>
              <a:rPr lang="en-US" altLang="zh-CN" dirty="0" smtClean="0"/>
              <a:t>5.0</a:t>
            </a:r>
            <a:r>
              <a:rPr lang="zh-CN" altLang="en-US" dirty="0" smtClean="0"/>
              <a:t>开始，一个</a:t>
            </a:r>
            <a:r>
              <a:rPr lang="en-US" altLang="zh-CN" dirty="0" smtClean="0"/>
              <a:t>char</a:t>
            </a:r>
            <a:r>
              <a:rPr lang="zh-CN" altLang="en-US" dirty="0" smtClean="0"/>
              <a:t>是一个</a:t>
            </a:r>
            <a:r>
              <a:rPr lang="en-US" altLang="zh-CN" dirty="0" smtClean="0"/>
              <a:t>UTF-16</a:t>
            </a:r>
            <a:r>
              <a:rPr lang="zh-CN" altLang="en-US" dirty="0" smtClean="0"/>
              <a:t>字符单元（而不一定是一个</a:t>
            </a:r>
            <a:r>
              <a:rPr lang="en-US" altLang="zh-CN" dirty="0" smtClean="0"/>
              <a:t>Unicode </a:t>
            </a:r>
            <a:r>
              <a:rPr lang="en-US" altLang="zh-CN" dirty="0" err="1" smtClean="0"/>
              <a:t>codepoint</a:t>
            </a:r>
            <a:r>
              <a:rPr lang="zh-CN" altLang="en-US" dirty="0" smtClean="0"/>
              <a:t>）。要表示</a:t>
            </a:r>
            <a:r>
              <a:rPr lang="en-US" altLang="zh-CN" dirty="0" smtClean="0"/>
              <a:t>Unicode</a:t>
            </a:r>
            <a:r>
              <a:rPr lang="zh-CN" altLang="en-US" dirty="0" smtClean="0"/>
              <a:t>的增补字符时，</a:t>
            </a:r>
            <a:r>
              <a:rPr lang="en-US" altLang="zh-CN" dirty="0" smtClean="0"/>
              <a:t>Java/UTF-16</a:t>
            </a:r>
            <a:r>
              <a:rPr lang="zh-CN" altLang="en-US" dirty="0" smtClean="0"/>
              <a:t>采用的是</a:t>
            </a:r>
            <a:r>
              <a:rPr lang="en-US" altLang="zh-CN" dirty="0" smtClean="0"/>
              <a:t>surrogate pair</a:t>
            </a:r>
            <a:r>
              <a:rPr lang="zh-CN" altLang="en-US" dirty="0" smtClean="0"/>
              <a:t>的办法，用两个字符单元表示一个</a:t>
            </a:r>
            <a:r>
              <a:rPr lang="en-US" altLang="zh-CN" dirty="0" smtClean="0"/>
              <a:t>Unicode </a:t>
            </a:r>
            <a:r>
              <a:rPr lang="en-US" altLang="zh-CN" dirty="0" err="1" smtClean="0"/>
              <a:t>codepoint</a:t>
            </a:r>
            <a:r>
              <a:rPr lang="zh-CN" altLang="en-US" dirty="0" smtClean="0"/>
              <a:t>，包括一个高位值和一个低位值。</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D2377CC-24C3-4117-BC6E-C17F2F78504D}" type="slidenum">
              <a:rPr lang="zh-CN" altLang="en-US" smtClean="0"/>
              <a:t>9</a:t>
            </a:fld>
            <a:endParaRPr lang="zh-CN" altLang="en-US"/>
          </a:p>
        </p:txBody>
      </p:sp>
    </p:spTree>
    <p:extLst>
      <p:ext uri="{BB962C8B-B14F-4D97-AF65-F5344CB8AC3E}">
        <p14:creationId xmlns:p14="http://schemas.microsoft.com/office/powerpoint/2010/main" val="3843142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JAVA_OPTS="$JAVA_OPTS -</a:t>
            </a:r>
            <a:r>
              <a:rPr lang="en-US" altLang="zh-CN" dirty="0" err="1" smtClean="0"/>
              <a:t>Dfile.encoding</a:t>
            </a:r>
            <a:r>
              <a:rPr lang="en-US" altLang="zh-CN" dirty="0" smtClean="0"/>
              <a:t>=GBK</a:t>
            </a:r>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Linux locale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Windows </a:t>
            </a:r>
            <a:r>
              <a:rPr lang="en-US" altLang="zh-CN" dirty="0" err="1" smtClean="0"/>
              <a:t>sysinfo</a:t>
            </a:r>
            <a:endParaRPr lang="zh-CN" altLang="en-US" dirty="0" smtClean="0"/>
          </a:p>
          <a:p>
            <a:endParaRPr lang="en-US" altLang="zh-CN" dirty="0" smtClean="0"/>
          </a:p>
          <a:p>
            <a:r>
              <a:rPr lang="zh-CN" altLang="en-US" dirty="0" smtClean="0"/>
              <a:t>不仅仅包括字面量，所有能在</a:t>
            </a:r>
            <a:r>
              <a:rPr lang="en-US" altLang="zh-CN" dirty="0" smtClean="0"/>
              <a:t>java</a:t>
            </a:r>
            <a:r>
              <a:rPr lang="zh-CN" altLang="en-US" dirty="0" smtClean="0"/>
              <a:t>中用字符串表示的名词，如方法名，类型名，类型引用，参数名，变量名都必须用</a:t>
            </a:r>
            <a:r>
              <a:rPr lang="en-US" altLang="zh-CN" dirty="0" smtClean="0"/>
              <a:t>utf-8</a:t>
            </a:r>
            <a:r>
              <a:rPr lang="zh-CN" altLang="en-US" dirty="0" smtClean="0"/>
              <a:t>编码</a:t>
            </a:r>
            <a:endParaRPr lang="en-US" altLang="zh-CN" dirty="0" smtClean="0"/>
          </a:p>
          <a:p>
            <a:endParaRPr lang="en-US" altLang="zh-CN" dirty="0" smtClean="0"/>
          </a:p>
          <a:p>
            <a:r>
              <a:rPr lang="en-US" altLang="zh-CN" sz="1200" b="1" i="0" kern="1200" dirty="0" smtClean="0">
                <a:solidFill>
                  <a:schemeClr val="tx1"/>
                </a:solidFill>
                <a:effectLst/>
                <a:latin typeface="+mn-lt"/>
                <a:ea typeface="+mn-ea"/>
                <a:cs typeface="+mn-cs"/>
              </a:rPr>
              <a:t>Java [</a:t>
            </a:r>
            <a:r>
              <a:rPr lang="zh-CN" altLang="en-US" sz="1200" b="1" i="0" kern="1200" dirty="0" smtClean="0">
                <a:solidFill>
                  <a:schemeClr val="tx1"/>
                </a:solidFill>
                <a:effectLst/>
                <a:latin typeface="+mn-lt"/>
                <a:ea typeface="+mn-ea"/>
                <a:cs typeface="+mn-cs"/>
                <a:hlinkClick r:id="rId3" tooltip="编辑章节：Java"/>
              </a:rPr>
              <a:t>编辑</a:t>
            </a:r>
            <a:r>
              <a:rPr lang="en-US" altLang="zh-CN" sz="1200" b="1"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在通常用法下，</a:t>
            </a:r>
            <a:r>
              <a:rPr lang="en-US" altLang="zh-CN" sz="1200" b="0" i="0" kern="1200" dirty="0" smtClean="0">
                <a:solidFill>
                  <a:schemeClr val="tx1"/>
                </a:solidFill>
                <a:effectLst/>
                <a:latin typeface="+mn-lt"/>
                <a:ea typeface="+mn-ea"/>
                <a:cs typeface="+mn-cs"/>
                <a:hlinkClick r:id="rId4" tooltip="Java"/>
              </a:rPr>
              <a:t>Java</a:t>
            </a:r>
            <a:r>
              <a:rPr lang="zh-CN" altLang="en-US" sz="1200" b="0" i="0" kern="1200" dirty="0" smtClean="0">
                <a:solidFill>
                  <a:schemeClr val="tx1"/>
                </a:solidFill>
                <a:effectLst/>
                <a:latin typeface="+mn-lt"/>
                <a:ea typeface="+mn-ea"/>
                <a:cs typeface="+mn-cs"/>
              </a:rPr>
              <a:t>程序语言在通过</a:t>
            </a:r>
            <a:r>
              <a:rPr lang="en-US" altLang="zh-CN" sz="1200" b="0" i="0" kern="1200" dirty="0" err="1" smtClean="0">
                <a:solidFill>
                  <a:schemeClr val="tx1"/>
                </a:solidFill>
                <a:effectLst/>
                <a:latin typeface="+mn-lt"/>
                <a:ea typeface="+mn-ea"/>
                <a:cs typeface="+mn-cs"/>
                <a:hlinkClick r:id="rId5"/>
              </a:rPr>
              <a:t>InputStreamReader</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hlinkClick r:id="rId6"/>
              </a:rPr>
              <a:t>OutputStreamWriter</a:t>
            </a:r>
            <a:r>
              <a:rPr lang="zh-CN" altLang="en-US" sz="1200" b="0" i="0" kern="1200" dirty="0" smtClean="0">
                <a:solidFill>
                  <a:schemeClr val="tx1"/>
                </a:solidFill>
                <a:effectLst/>
                <a:latin typeface="+mn-lt"/>
                <a:ea typeface="+mn-ea"/>
                <a:cs typeface="+mn-cs"/>
              </a:rPr>
              <a:t>读取和写入串的时候支持标准</a:t>
            </a:r>
            <a:r>
              <a:rPr lang="en-US" altLang="zh-CN" sz="1200" b="0" i="0" kern="1200" dirty="0" smtClean="0">
                <a:solidFill>
                  <a:schemeClr val="tx1"/>
                </a:solidFill>
                <a:effectLst/>
                <a:latin typeface="+mn-lt"/>
                <a:ea typeface="+mn-ea"/>
                <a:cs typeface="+mn-cs"/>
              </a:rPr>
              <a:t>UTF-8</a:t>
            </a:r>
            <a:r>
              <a:rPr lang="zh-CN" altLang="en-US" sz="1200" b="0" i="0" kern="1200" dirty="0" smtClean="0">
                <a:solidFill>
                  <a:schemeClr val="tx1"/>
                </a:solidFill>
                <a:effectLst/>
                <a:latin typeface="+mn-lt"/>
                <a:ea typeface="+mn-ea"/>
                <a:cs typeface="+mn-cs"/>
              </a:rPr>
              <a:t>。但是，</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也支持一种非标准的变体</a:t>
            </a:r>
            <a:r>
              <a:rPr lang="en-US" altLang="zh-CN" sz="1200" b="0" i="0" kern="1200" dirty="0" smtClean="0">
                <a:solidFill>
                  <a:schemeClr val="tx1"/>
                </a:solidFill>
                <a:effectLst/>
                <a:latin typeface="+mn-lt"/>
                <a:ea typeface="+mn-ea"/>
                <a:cs typeface="+mn-cs"/>
              </a:rPr>
              <a:t>UTF-8</a:t>
            </a:r>
            <a:r>
              <a:rPr lang="zh-CN" altLang="en-US" sz="1200" b="0" i="0" kern="1200" dirty="0" smtClean="0">
                <a:solidFill>
                  <a:schemeClr val="tx1"/>
                </a:solidFill>
                <a:effectLst/>
                <a:latin typeface="+mn-lt"/>
                <a:ea typeface="+mn-ea"/>
                <a:cs typeface="+mn-cs"/>
              </a:rPr>
              <a:t>，供对象的</a:t>
            </a:r>
            <a:r>
              <a:rPr lang="zh-CN" altLang="en-US" sz="1200" b="0" i="0" kern="1200" dirty="0" smtClean="0">
                <a:solidFill>
                  <a:schemeClr val="tx1"/>
                </a:solidFill>
                <a:effectLst/>
                <a:latin typeface="+mn-lt"/>
                <a:ea typeface="+mn-ea"/>
                <a:cs typeface="+mn-cs"/>
                <a:hlinkClick r:id="rId7" tooltip="串行化"/>
              </a:rPr>
              <a:t>串行化</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hlinkClick r:id="rId8" tooltip="Java本地界面（页面不存在）"/>
              </a:rPr>
              <a:t>Java</a:t>
            </a:r>
            <a:r>
              <a:rPr lang="zh-CN" altLang="en-US" sz="1200" b="0" i="0" kern="1200" dirty="0" smtClean="0">
                <a:solidFill>
                  <a:schemeClr val="tx1"/>
                </a:solidFill>
                <a:effectLst/>
                <a:latin typeface="+mn-lt"/>
                <a:ea typeface="+mn-ea"/>
                <a:cs typeface="+mn-cs"/>
                <a:hlinkClick r:id="rId8" tooltip="Java本地界面（页面不存在）"/>
              </a:rPr>
              <a:t>本地界面</a:t>
            </a:r>
            <a:r>
              <a:rPr lang="zh-CN" altLang="en-US" sz="1200" b="0" i="0" kern="1200" dirty="0" smtClean="0">
                <a:solidFill>
                  <a:schemeClr val="tx1"/>
                </a:solidFill>
                <a:effectLst/>
                <a:latin typeface="+mn-lt"/>
                <a:ea typeface="+mn-ea"/>
                <a:cs typeface="+mn-cs"/>
              </a:rPr>
              <a:t>和在</a:t>
            </a:r>
            <a:r>
              <a:rPr lang="en-US" altLang="zh-CN" sz="1200" b="0" i="0" kern="1200" dirty="0" smtClean="0">
                <a:solidFill>
                  <a:schemeClr val="tx1"/>
                </a:solidFill>
                <a:effectLst/>
                <a:latin typeface="+mn-lt"/>
                <a:ea typeface="+mn-ea"/>
                <a:cs typeface="+mn-cs"/>
              </a:rPr>
              <a:t>class</a:t>
            </a:r>
            <a:r>
              <a:rPr lang="zh-CN" altLang="en-US" sz="1200" b="0" i="0" kern="1200" dirty="0" smtClean="0">
                <a:solidFill>
                  <a:schemeClr val="tx1"/>
                </a:solidFill>
                <a:effectLst/>
                <a:latin typeface="+mn-lt"/>
                <a:ea typeface="+mn-ea"/>
                <a:cs typeface="+mn-cs"/>
              </a:rPr>
              <a:t>文件中的嵌入常数时使用的</a:t>
            </a:r>
            <a:r>
              <a:rPr lang="en-US" altLang="zh-CN" sz="1200" b="0" i="0" kern="1200" dirty="0" smtClean="0">
                <a:solidFill>
                  <a:schemeClr val="tx1"/>
                </a:solidFill>
                <a:effectLst/>
                <a:latin typeface="+mn-lt"/>
                <a:ea typeface="+mn-ea"/>
                <a:cs typeface="+mn-cs"/>
                <a:hlinkClick r:id="rId9"/>
              </a:rPr>
              <a:t>modified UTF-8</a:t>
            </a:r>
            <a:r>
              <a:rPr lang="zh-CN" altLang="en-US" sz="1200" b="0" i="0" kern="1200" dirty="0" smtClean="0">
                <a:solidFill>
                  <a:schemeClr val="tx1"/>
                </a:solidFill>
                <a:effectLst/>
                <a:latin typeface="+mn-lt"/>
                <a:ea typeface="+mn-ea"/>
                <a:cs typeface="+mn-cs"/>
              </a:rPr>
              <a:t>。</a:t>
            </a:r>
          </a:p>
          <a:p>
            <a:r>
              <a:rPr lang="zh-CN" altLang="en-US" sz="1200" b="1" i="0" kern="1200" dirty="0" smtClean="0">
                <a:solidFill>
                  <a:schemeClr val="tx1"/>
                </a:solidFill>
                <a:effectLst/>
                <a:latin typeface="+mn-lt"/>
                <a:ea typeface="+mn-ea"/>
                <a:cs typeface="+mn-cs"/>
              </a:rPr>
              <a:t>变种</a:t>
            </a:r>
            <a:r>
              <a:rPr lang="en-US" altLang="zh-CN" sz="1200" b="1" i="0" kern="1200" dirty="0" smtClean="0">
                <a:solidFill>
                  <a:schemeClr val="tx1"/>
                </a:solidFill>
                <a:effectLst/>
                <a:latin typeface="+mn-lt"/>
                <a:ea typeface="+mn-ea"/>
                <a:cs typeface="+mn-cs"/>
              </a:rPr>
              <a:t>UTF-8 [</a:t>
            </a:r>
            <a:r>
              <a:rPr lang="zh-CN" altLang="en-US" sz="1200" b="1" i="0" kern="1200" dirty="0" smtClean="0">
                <a:solidFill>
                  <a:schemeClr val="tx1"/>
                </a:solidFill>
                <a:effectLst/>
                <a:latin typeface="+mn-lt"/>
                <a:ea typeface="+mn-ea"/>
                <a:cs typeface="+mn-cs"/>
                <a:hlinkClick r:id="rId10" tooltip="编辑章节：变种UTF-8"/>
              </a:rPr>
              <a:t>编辑</a:t>
            </a:r>
            <a:r>
              <a:rPr lang="en-US" altLang="zh-CN" sz="1200" b="1"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标准和变种的</a:t>
            </a:r>
            <a:r>
              <a:rPr lang="en-US" altLang="zh-CN" sz="1200" b="0" i="0" kern="1200" dirty="0" smtClean="0">
                <a:solidFill>
                  <a:schemeClr val="tx1"/>
                </a:solidFill>
                <a:effectLst/>
                <a:latin typeface="+mn-lt"/>
                <a:ea typeface="+mn-ea"/>
                <a:cs typeface="+mn-cs"/>
              </a:rPr>
              <a:t>UTF-8</a:t>
            </a:r>
            <a:r>
              <a:rPr lang="zh-CN" altLang="en-US" sz="1200" b="0" i="0" kern="1200" dirty="0" smtClean="0">
                <a:solidFill>
                  <a:schemeClr val="tx1"/>
                </a:solidFill>
                <a:effectLst/>
                <a:latin typeface="+mn-lt"/>
                <a:ea typeface="+mn-ea"/>
                <a:cs typeface="+mn-cs"/>
              </a:rPr>
              <a:t>有两个不同点。第一，</a:t>
            </a:r>
            <a:r>
              <a:rPr lang="zh-CN" altLang="en-US" sz="1200" b="0" i="0" kern="1200" dirty="0" smtClean="0">
                <a:solidFill>
                  <a:schemeClr val="tx1"/>
                </a:solidFill>
                <a:effectLst/>
                <a:latin typeface="+mn-lt"/>
                <a:ea typeface="+mn-ea"/>
                <a:cs typeface="+mn-cs"/>
                <a:hlinkClick r:id="rId11" tooltip="空字符"/>
              </a:rPr>
              <a:t>空字符</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null character</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U+0000</a:t>
            </a:r>
            <a:r>
              <a:rPr lang="zh-CN" altLang="en-US" sz="1200" b="0" i="0" kern="1200" dirty="0" smtClean="0">
                <a:solidFill>
                  <a:schemeClr val="tx1"/>
                </a:solidFill>
                <a:effectLst/>
                <a:latin typeface="+mn-lt"/>
                <a:ea typeface="+mn-ea"/>
                <a:cs typeface="+mn-cs"/>
              </a:rPr>
              <a:t>）使用双字节的</a:t>
            </a:r>
            <a:r>
              <a:rPr lang="en-US" altLang="zh-CN" sz="1200" b="0" i="0" kern="1200" dirty="0" smtClean="0">
                <a:solidFill>
                  <a:schemeClr val="tx1"/>
                </a:solidFill>
                <a:effectLst/>
                <a:latin typeface="+mn-lt"/>
                <a:ea typeface="+mn-ea"/>
                <a:cs typeface="+mn-cs"/>
              </a:rPr>
              <a:t>0xc0 0x80</a:t>
            </a:r>
            <a:r>
              <a:rPr lang="zh-CN" altLang="en-US" sz="1200" b="0" i="0" kern="1200" dirty="0" smtClean="0">
                <a:solidFill>
                  <a:schemeClr val="tx1"/>
                </a:solidFill>
                <a:effectLst/>
                <a:latin typeface="+mn-lt"/>
                <a:ea typeface="+mn-ea"/>
                <a:cs typeface="+mn-cs"/>
              </a:rPr>
              <a:t>，而不是单字节的</a:t>
            </a:r>
            <a:r>
              <a:rPr lang="en-US" altLang="zh-CN" sz="1200" b="0" i="0" kern="1200" dirty="0" smtClean="0">
                <a:solidFill>
                  <a:schemeClr val="tx1"/>
                </a:solidFill>
                <a:effectLst/>
                <a:latin typeface="+mn-lt"/>
                <a:ea typeface="+mn-ea"/>
                <a:cs typeface="+mn-cs"/>
              </a:rPr>
              <a:t>0x00</a:t>
            </a:r>
            <a:r>
              <a:rPr lang="zh-CN" altLang="en-US" sz="1200" b="0" i="0" kern="1200" dirty="0" smtClean="0">
                <a:solidFill>
                  <a:schemeClr val="tx1"/>
                </a:solidFill>
                <a:effectLst/>
                <a:latin typeface="+mn-lt"/>
                <a:ea typeface="+mn-ea"/>
                <a:cs typeface="+mn-cs"/>
              </a:rPr>
              <a:t>。这保证了在已编码字符串中没有嵌入空字节。因为</a:t>
            </a:r>
            <a:r>
              <a:rPr lang="en-US" altLang="zh-CN" sz="1200" b="0" i="0" kern="1200" dirty="0" smtClean="0">
                <a:solidFill>
                  <a:schemeClr val="tx1"/>
                </a:solidFill>
                <a:effectLst/>
                <a:latin typeface="+mn-lt"/>
                <a:ea typeface="+mn-ea"/>
                <a:cs typeface="+mn-cs"/>
                <a:hlinkClick r:id="rId12" tooltip="C语言"/>
              </a:rPr>
              <a:t>C</a:t>
            </a:r>
            <a:r>
              <a:rPr lang="zh-CN" altLang="en-US" sz="1200" b="0" i="0" kern="1200" dirty="0" smtClean="0">
                <a:solidFill>
                  <a:schemeClr val="tx1"/>
                </a:solidFill>
                <a:effectLst/>
                <a:latin typeface="+mn-lt"/>
                <a:ea typeface="+mn-ea"/>
                <a:cs typeface="+mn-cs"/>
                <a:hlinkClick r:id="rId12" tooltip="C语言"/>
              </a:rPr>
              <a:t>语言</a:t>
            </a:r>
            <a:r>
              <a:rPr lang="zh-CN" altLang="en-US" sz="1200" b="0" i="0" kern="1200" dirty="0" smtClean="0">
                <a:solidFill>
                  <a:schemeClr val="tx1"/>
                </a:solidFill>
                <a:effectLst/>
                <a:latin typeface="+mn-lt"/>
                <a:ea typeface="+mn-ea"/>
                <a:cs typeface="+mn-cs"/>
              </a:rPr>
              <a:t>等语言程序中，单字节空字符是用来标志字符串结尾的。当已编码字符串放到这样的语言中处理，一个嵌入的空字符将把字符串一刀两断。</a:t>
            </a:r>
          </a:p>
          <a:p>
            <a:r>
              <a:rPr lang="zh-CN" altLang="en-US" sz="1200" b="0" i="0" kern="1200" dirty="0" smtClean="0">
                <a:solidFill>
                  <a:schemeClr val="tx1"/>
                </a:solidFill>
                <a:effectLst/>
                <a:latin typeface="+mn-lt"/>
                <a:ea typeface="+mn-ea"/>
                <a:cs typeface="+mn-cs"/>
              </a:rPr>
              <a:t>第二个不同点是</a:t>
            </a:r>
            <a:r>
              <a:rPr lang="zh-CN" altLang="en-US" sz="1200" b="0" i="0" kern="1200" dirty="0" smtClean="0">
                <a:solidFill>
                  <a:schemeClr val="tx1"/>
                </a:solidFill>
                <a:effectLst/>
                <a:latin typeface="+mn-lt"/>
                <a:ea typeface="+mn-ea"/>
                <a:cs typeface="+mn-cs"/>
                <a:hlinkClick r:id="rId13" tooltip="基本多文种平面"/>
              </a:rPr>
              <a:t>基本多文种平面</a:t>
            </a:r>
            <a:r>
              <a:rPr lang="zh-CN" altLang="en-US" sz="1200" b="0" i="0" kern="1200" dirty="0" smtClean="0">
                <a:solidFill>
                  <a:schemeClr val="tx1"/>
                </a:solidFill>
                <a:effectLst/>
                <a:latin typeface="+mn-lt"/>
                <a:ea typeface="+mn-ea"/>
                <a:cs typeface="+mn-cs"/>
              </a:rPr>
              <a:t>之外字符的编码的方法。在标准</a:t>
            </a:r>
            <a:r>
              <a:rPr lang="en-US" altLang="zh-CN" sz="1200" b="0" i="0" kern="1200" dirty="0" smtClean="0">
                <a:solidFill>
                  <a:schemeClr val="tx1"/>
                </a:solidFill>
                <a:effectLst/>
                <a:latin typeface="+mn-lt"/>
                <a:ea typeface="+mn-ea"/>
                <a:cs typeface="+mn-cs"/>
              </a:rPr>
              <a:t>UTF-8</a:t>
            </a:r>
            <a:r>
              <a:rPr lang="zh-CN" altLang="en-US" sz="1200" b="0" i="0" kern="1200" dirty="0" smtClean="0">
                <a:solidFill>
                  <a:schemeClr val="tx1"/>
                </a:solidFill>
                <a:effectLst/>
                <a:latin typeface="+mn-lt"/>
                <a:ea typeface="+mn-ea"/>
                <a:cs typeface="+mn-cs"/>
              </a:rPr>
              <a:t>中，这些字符使用</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字节形式编码，而在改正的</a:t>
            </a:r>
            <a:r>
              <a:rPr lang="en-US" altLang="zh-CN" sz="1200" b="0" i="0" kern="1200" dirty="0" smtClean="0">
                <a:solidFill>
                  <a:schemeClr val="tx1"/>
                </a:solidFill>
                <a:effectLst/>
                <a:latin typeface="+mn-lt"/>
                <a:ea typeface="+mn-ea"/>
                <a:cs typeface="+mn-cs"/>
              </a:rPr>
              <a:t>UTF-8</a:t>
            </a:r>
            <a:r>
              <a:rPr lang="zh-CN" altLang="en-US" sz="1200" b="0" i="0" kern="1200" dirty="0" smtClean="0">
                <a:solidFill>
                  <a:schemeClr val="tx1"/>
                </a:solidFill>
                <a:effectLst/>
                <a:latin typeface="+mn-lt"/>
                <a:ea typeface="+mn-ea"/>
                <a:cs typeface="+mn-cs"/>
              </a:rPr>
              <a:t>中，这些字符和</a:t>
            </a:r>
            <a:r>
              <a:rPr lang="en-US" altLang="zh-CN" sz="1200" b="0" i="0" kern="1200" dirty="0" smtClean="0">
                <a:solidFill>
                  <a:schemeClr val="tx1"/>
                </a:solidFill>
                <a:effectLst/>
                <a:latin typeface="+mn-lt"/>
                <a:ea typeface="+mn-ea"/>
                <a:cs typeface="+mn-cs"/>
              </a:rPr>
              <a:t>UTF-16</a:t>
            </a:r>
            <a:r>
              <a:rPr lang="zh-CN" altLang="en-US" sz="1200" b="0" i="0" kern="1200" dirty="0" smtClean="0">
                <a:solidFill>
                  <a:schemeClr val="tx1"/>
                </a:solidFill>
                <a:effectLst/>
                <a:latin typeface="+mn-lt"/>
                <a:ea typeface="+mn-ea"/>
                <a:cs typeface="+mn-cs"/>
              </a:rPr>
              <a:t>一样首先表示为代理对（</a:t>
            </a:r>
            <a:r>
              <a:rPr lang="en-US" altLang="zh-CN" sz="1200" b="0" i="0" kern="1200" dirty="0" smtClean="0">
                <a:solidFill>
                  <a:schemeClr val="tx1"/>
                </a:solidFill>
                <a:effectLst/>
                <a:latin typeface="+mn-lt"/>
                <a:ea typeface="+mn-ea"/>
                <a:cs typeface="+mn-cs"/>
              </a:rPr>
              <a:t>surrogate pairs</a:t>
            </a:r>
            <a:r>
              <a:rPr lang="zh-CN" altLang="en-US" sz="1200" b="0" i="0" kern="1200" dirty="0" smtClean="0">
                <a:solidFill>
                  <a:schemeClr val="tx1"/>
                </a:solidFill>
                <a:effectLst/>
                <a:latin typeface="+mn-lt"/>
                <a:ea typeface="+mn-ea"/>
                <a:cs typeface="+mn-cs"/>
              </a:rPr>
              <a:t>），然后再像</a:t>
            </a:r>
            <a:r>
              <a:rPr lang="en-US" altLang="zh-CN" sz="1200" b="0" i="0" kern="1200" dirty="0" smtClean="0">
                <a:solidFill>
                  <a:schemeClr val="tx1"/>
                </a:solidFill>
                <a:effectLst/>
                <a:latin typeface="+mn-lt"/>
                <a:ea typeface="+mn-ea"/>
                <a:cs typeface="+mn-cs"/>
                <a:hlinkClick r:id="rId14" tooltip="CESU-8（页面不存在）"/>
              </a:rPr>
              <a:t>CESU-8</a:t>
            </a:r>
            <a:r>
              <a:rPr lang="zh-CN" altLang="en-US" sz="1200" b="0" i="0" kern="1200" dirty="0" smtClean="0">
                <a:solidFill>
                  <a:schemeClr val="tx1"/>
                </a:solidFill>
                <a:effectLst/>
                <a:latin typeface="+mn-lt"/>
                <a:ea typeface="+mn-ea"/>
                <a:cs typeface="+mn-cs"/>
              </a:rPr>
              <a:t>那样按照代理对分别编码。这样改正的原因更是微妙。</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中的字符为</a:t>
            </a:r>
            <a:r>
              <a:rPr lang="en-US" altLang="zh-CN" sz="1200" b="0" i="0" kern="1200" dirty="0" smtClean="0">
                <a:solidFill>
                  <a:schemeClr val="tx1"/>
                </a:solidFill>
                <a:effectLst/>
                <a:latin typeface="+mn-lt"/>
                <a:ea typeface="+mn-ea"/>
                <a:cs typeface="+mn-cs"/>
              </a:rPr>
              <a:t>16</a:t>
            </a:r>
            <a:r>
              <a:rPr lang="zh-CN" altLang="en-US" sz="1200" b="0" i="0" kern="1200" dirty="0" smtClean="0">
                <a:solidFill>
                  <a:schemeClr val="tx1"/>
                </a:solidFill>
                <a:effectLst/>
                <a:latin typeface="+mn-lt"/>
                <a:ea typeface="+mn-ea"/>
                <a:cs typeface="+mn-cs"/>
              </a:rPr>
              <a:t>位长，因此一些</a:t>
            </a:r>
            <a:r>
              <a:rPr lang="en-US" altLang="zh-CN" sz="1200" b="0" i="0" kern="1200" dirty="0" smtClean="0">
                <a:solidFill>
                  <a:schemeClr val="tx1"/>
                </a:solidFill>
                <a:effectLst/>
                <a:latin typeface="+mn-lt"/>
                <a:ea typeface="+mn-ea"/>
                <a:cs typeface="+mn-cs"/>
              </a:rPr>
              <a:t>Unicode</a:t>
            </a:r>
            <a:r>
              <a:rPr lang="zh-CN" altLang="en-US" sz="1200" b="0" i="0" kern="1200" dirty="0" smtClean="0">
                <a:solidFill>
                  <a:schemeClr val="tx1"/>
                </a:solidFill>
                <a:effectLst/>
                <a:latin typeface="+mn-lt"/>
                <a:ea typeface="+mn-ea"/>
                <a:cs typeface="+mn-cs"/>
              </a:rPr>
              <a:t>字符需要两个</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字符来表示。语言的这个性质盖过了</a:t>
            </a:r>
            <a:r>
              <a:rPr lang="en-US" altLang="zh-CN" sz="1200" b="0" i="0" kern="1200" dirty="0" smtClean="0">
                <a:solidFill>
                  <a:schemeClr val="tx1"/>
                </a:solidFill>
                <a:effectLst/>
                <a:latin typeface="+mn-lt"/>
                <a:ea typeface="+mn-ea"/>
                <a:cs typeface="+mn-cs"/>
              </a:rPr>
              <a:t>Unicode</a:t>
            </a:r>
            <a:r>
              <a:rPr lang="zh-CN" altLang="en-US" sz="1200" b="0" i="0" kern="1200" dirty="0" smtClean="0">
                <a:solidFill>
                  <a:schemeClr val="tx1"/>
                </a:solidFill>
                <a:effectLst/>
                <a:latin typeface="+mn-lt"/>
                <a:ea typeface="+mn-ea"/>
                <a:cs typeface="+mn-cs"/>
              </a:rPr>
              <a:t>的增补平面的要求。尽管如此，为了要保持良好的向后兼容、要改变也不容易了。这个改正的编码系统保证了一个已编码字符串可以一次编为一个</a:t>
            </a:r>
            <a:r>
              <a:rPr lang="en-US" altLang="zh-CN" sz="1200" b="0" i="0" kern="1200" dirty="0" smtClean="0">
                <a:solidFill>
                  <a:schemeClr val="tx1"/>
                </a:solidFill>
                <a:effectLst/>
                <a:latin typeface="+mn-lt"/>
                <a:ea typeface="+mn-ea"/>
                <a:cs typeface="+mn-cs"/>
              </a:rPr>
              <a:t>UTF-16</a:t>
            </a:r>
            <a:r>
              <a:rPr lang="zh-CN" altLang="en-US" sz="1200" b="0" i="0" kern="1200" dirty="0" smtClean="0">
                <a:solidFill>
                  <a:schemeClr val="tx1"/>
                </a:solidFill>
                <a:effectLst/>
                <a:latin typeface="+mn-lt"/>
                <a:ea typeface="+mn-ea"/>
                <a:cs typeface="+mn-cs"/>
              </a:rPr>
              <a:t>码，而不是一次一个</a:t>
            </a:r>
            <a:r>
              <a:rPr lang="en-US" altLang="zh-CN" sz="1200" b="0" i="0" kern="1200" dirty="0" smtClean="0">
                <a:solidFill>
                  <a:schemeClr val="tx1"/>
                </a:solidFill>
                <a:effectLst/>
                <a:latin typeface="+mn-lt"/>
                <a:ea typeface="+mn-ea"/>
                <a:cs typeface="+mn-cs"/>
              </a:rPr>
              <a:t>Unicode</a:t>
            </a:r>
            <a:r>
              <a:rPr lang="zh-CN" altLang="en-US" sz="1200" b="0" i="0" kern="1200" dirty="0" smtClean="0">
                <a:solidFill>
                  <a:schemeClr val="tx1"/>
                </a:solidFill>
                <a:effectLst/>
                <a:latin typeface="+mn-lt"/>
                <a:ea typeface="+mn-ea"/>
                <a:cs typeface="+mn-cs"/>
              </a:rPr>
              <a:t>码点。不幸的是，这也意味着</a:t>
            </a:r>
            <a:r>
              <a:rPr lang="en-US" altLang="zh-CN" sz="1200" b="0" i="0" kern="1200" dirty="0" smtClean="0">
                <a:solidFill>
                  <a:schemeClr val="tx1"/>
                </a:solidFill>
                <a:effectLst/>
                <a:latin typeface="+mn-lt"/>
                <a:ea typeface="+mn-ea"/>
                <a:cs typeface="+mn-cs"/>
              </a:rPr>
              <a:t>UTF-8</a:t>
            </a:r>
            <a:r>
              <a:rPr lang="zh-CN" altLang="en-US" sz="1200" b="0" i="0" kern="1200" dirty="0" smtClean="0">
                <a:solidFill>
                  <a:schemeClr val="tx1"/>
                </a:solidFill>
                <a:effectLst/>
                <a:latin typeface="+mn-lt"/>
                <a:ea typeface="+mn-ea"/>
                <a:cs typeface="+mn-cs"/>
              </a:rPr>
              <a:t>中需要</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字节的字符在变种</a:t>
            </a:r>
            <a:r>
              <a:rPr lang="en-US" altLang="zh-CN" sz="1200" b="0" i="0" kern="1200" dirty="0" smtClean="0">
                <a:solidFill>
                  <a:schemeClr val="tx1"/>
                </a:solidFill>
                <a:effectLst/>
                <a:latin typeface="+mn-lt"/>
                <a:ea typeface="+mn-ea"/>
                <a:cs typeface="+mn-cs"/>
              </a:rPr>
              <a:t>UTF-8</a:t>
            </a:r>
            <a:r>
              <a:rPr lang="zh-CN" altLang="en-US" sz="1200" b="0" i="0" kern="1200" dirty="0" smtClean="0">
                <a:solidFill>
                  <a:schemeClr val="tx1"/>
                </a:solidFill>
                <a:effectLst/>
                <a:latin typeface="+mn-lt"/>
                <a:ea typeface="+mn-ea"/>
                <a:cs typeface="+mn-cs"/>
              </a:rPr>
              <a:t>中变成需要</a:t>
            </a: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字节。</a:t>
            </a:r>
          </a:p>
          <a:p>
            <a:r>
              <a:rPr lang="zh-CN" altLang="en-US" sz="1200" b="0" i="0" kern="1200" dirty="0" smtClean="0">
                <a:solidFill>
                  <a:schemeClr val="tx1"/>
                </a:solidFill>
                <a:effectLst/>
                <a:latin typeface="+mn-lt"/>
                <a:ea typeface="+mn-ea"/>
                <a:cs typeface="+mn-cs"/>
              </a:rPr>
              <a:t>因为变种</a:t>
            </a:r>
            <a:r>
              <a:rPr lang="en-US" altLang="zh-CN" sz="1200" b="0" i="0" kern="1200" dirty="0" smtClean="0">
                <a:solidFill>
                  <a:schemeClr val="tx1"/>
                </a:solidFill>
                <a:effectLst/>
                <a:latin typeface="+mn-lt"/>
                <a:ea typeface="+mn-ea"/>
                <a:cs typeface="+mn-cs"/>
              </a:rPr>
              <a:t>UTF-8</a:t>
            </a:r>
            <a:r>
              <a:rPr lang="zh-CN" altLang="en-US" sz="1200" b="0" i="0" kern="1200" dirty="0" smtClean="0">
                <a:solidFill>
                  <a:schemeClr val="tx1"/>
                </a:solidFill>
                <a:effectLst/>
                <a:latin typeface="+mn-lt"/>
                <a:ea typeface="+mn-ea"/>
                <a:cs typeface="+mn-cs"/>
              </a:rPr>
              <a:t>并 </a:t>
            </a:r>
            <a:r>
              <a:rPr lang="zh-CN" altLang="en-US" sz="1200" b="1" i="0" kern="1200" dirty="0" smtClean="0">
                <a:solidFill>
                  <a:schemeClr val="tx1"/>
                </a:solidFill>
                <a:effectLst/>
                <a:latin typeface="+mn-lt"/>
                <a:ea typeface="+mn-ea"/>
                <a:cs typeface="+mn-cs"/>
              </a:rPr>
              <a:t>不是</a:t>
            </a:r>
            <a:r>
              <a:rPr lang="en-US" altLang="zh-CN" sz="1200" b="0" i="0" kern="1200" dirty="0" smtClean="0">
                <a:solidFill>
                  <a:schemeClr val="tx1"/>
                </a:solidFill>
                <a:effectLst/>
                <a:latin typeface="+mn-lt"/>
                <a:ea typeface="+mn-ea"/>
                <a:cs typeface="+mn-cs"/>
              </a:rPr>
              <a:t>UTF-8</a:t>
            </a:r>
            <a:r>
              <a:rPr lang="zh-CN" altLang="en-US" sz="1200" b="0" i="0" kern="1200" dirty="0" smtClean="0">
                <a:solidFill>
                  <a:schemeClr val="tx1"/>
                </a:solidFill>
                <a:effectLst/>
                <a:latin typeface="+mn-lt"/>
                <a:ea typeface="+mn-ea"/>
                <a:cs typeface="+mn-cs"/>
              </a:rPr>
              <a:t>，所以用户在交换信息和使用互联网的时候需要特别注意不要误把变种</a:t>
            </a:r>
            <a:r>
              <a:rPr lang="en-US" altLang="zh-CN" sz="1200" b="0" i="0" kern="1200" dirty="0" smtClean="0">
                <a:solidFill>
                  <a:schemeClr val="tx1"/>
                </a:solidFill>
                <a:effectLst/>
                <a:latin typeface="+mn-lt"/>
                <a:ea typeface="+mn-ea"/>
                <a:cs typeface="+mn-cs"/>
              </a:rPr>
              <a:t>UTF-8</a:t>
            </a:r>
            <a:r>
              <a:rPr lang="zh-CN" altLang="en-US" sz="1200" b="0" i="0" kern="1200" dirty="0" smtClean="0">
                <a:solidFill>
                  <a:schemeClr val="tx1"/>
                </a:solidFill>
                <a:effectLst/>
                <a:latin typeface="+mn-lt"/>
                <a:ea typeface="+mn-ea"/>
                <a:cs typeface="+mn-cs"/>
              </a:rPr>
              <a:t>当成</a:t>
            </a:r>
            <a:r>
              <a:rPr lang="en-US" altLang="zh-CN" sz="1200" b="0" i="0" kern="1200" dirty="0" smtClean="0">
                <a:solidFill>
                  <a:schemeClr val="tx1"/>
                </a:solidFill>
                <a:effectLst/>
                <a:latin typeface="+mn-lt"/>
                <a:ea typeface="+mn-ea"/>
                <a:cs typeface="+mn-cs"/>
              </a:rPr>
              <a:t>UTF-8</a:t>
            </a:r>
            <a:r>
              <a:rPr lang="zh-CN" altLang="en-US" sz="1200" b="0" i="0" kern="1200" dirty="0" smtClean="0">
                <a:solidFill>
                  <a:schemeClr val="tx1"/>
                </a:solidFill>
                <a:effectLst/>
                <a:latin typeface="+mn-lt"/>
                <a:ea typeface="+mn-ea"/>
                <a:cs typeface="+mn-cs"/>
              </a:rPr>
              <a:t>数据。</a:t>
            </a:r>
          </a:p>
          <a:p>
            <a:endParaRPr lang="en-US" altLang="zh-CN" dirty="0" smtClean="0"/>
          </a:p>
        </p:txBody>
      </p:sp>
      <p:sp>
        <p:nvSpPr>
          <p:cNvPr id="4" name="灯片编号占位符 3"/>
          <p:cNvSpPr>
            <a:spLocks noGrp="1"/>
          </p:cNvSpPr>
          <p:nvPr>
            <p:ph type="sldNum" sz="quarter" idx="10"/>
          </p:nvPr>
        </p:nvSpPr>
        <p:spPr/>
        <p:txBody>
          <a:bodyPr/>
          <a:lstStyle/>
          <a:p>
            <a:fld id="{8D2377CC-24C3-4117-BC6E-C17F2F78504D}" type="slidenum">
              <a:rPr lang="zh-CN" altLang="en-US" smtClean="0"/>
              <a:t>10</a:t>
            </a:fld>
            <a:endParaRPr lang="zh-CN" altLang="en-US"/>
          </a:p>
        </p:txBody>
      </p:sp>
    </p:spTree>
    <p:extLst>
      <p:ext uri="{BB962C8B-B14F-4D97-AF65-F5344CB8AC3E}">
        <p14:creationId xmlns:p14="http://schemas.microsoft.com/office/powerpoint/2010/main" val="392114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所谓的</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字节序指的是在</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虚拟机中多字节类型数据的存放顺序，</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字节序也是</a:t>
            </a:r>
            <a:r>
              <a:rPr lang="en-US" altLang="zh-CN" sz="1200" b="0" i="0" kern="1200" dirty="0" smtClean="0">
                <a:solidFill>
                  <a:schemeClr val="tx1"/>
                </a:solidFill>
                <a:effectLst/>
                <a:latin typeface="+mn-lt"/>
                <a:ea typeface="+mn-ea"/>
                <a:cs typeface="+mn-cs"/>
              </a:rPr>
              <a:t>BIG-ENDIAN</a:t>
            </a:r>
            <a:r>
              <a:rPr lang="zh-CN" altLang="en-US" sz="1200" b="0" i="0" kern="1200" dirty="0" smtClean="0">
                <a:solidFill>
                  <a:schemeClr val="tx1"/>
                </a:solidFill>
                <a:effectLst/>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8D2377CC-24C3-4117-BC6E-C17F2F78504D}" type="slidenum">
              <a:rPr lang="zh-CN" altLang="en-US" smtClean="0"/>
              <a:t>12</a:t>
            </a:fld>
            <a:endParaRPr lang="zh-CN" altLang="en-US"/>
          </a:p>
        </p:txBody>
      </p:sp>
    </p:spTree>
    <p:extLst>
      <p:ext uri="{BB962C8B-B14F-4D97-AF65-F5344CB8AC3E}">
        <p14:creationId xmlns:p14="http://schemas.microsoft.com/office/powerpoint/2010/main" val="3656622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编译的时候不要忽略编码错误</a:t>
            </a:r>
            <a:endParaRPr lang="zh-CN" altLang="en-US" dirty="0"/>
          </a:p>
        </p:txBody>
      </p:sp>
      <p:sp>
        <p:nvSpPr>
          <p:cNvPr id="4" name="灯片编号占位符 3"/>
          <p:cNvSpPr>
            <a:spLocks noGrp="1"/>
          </p:cNvSpPr>
          <p:nvPr>
            <p:ph type="sldNum" sz="quarter" idx="10"/>
          </p:nvPr>
        </p:nvSpPr>
        <p:spPr/>
        <p:txBody>
          <a:bodyPr/>
          <a:lstStyle/>
          <a:p>
            <a:fld id="{8D2377CC-24C3-4117-BC6E-C17F2F78504D}" type="slidenum">
              <a:rPr lang="zh-CN" altLang="en-US" smtClean="0"/>
              <a:t>13</a:t>
            </a:fld>
            <a:endParaRPr lang="zh-CN" altLang="en-US"/>
          </a:p>
        </p:txBody>
      </p:sp>
    </p:spTree>
    <p:extLst>
      <p:ext uri="{BB962C8B-B14F-4D97-AF65-F5344CB8AC3E}">
        <p14:creationId xmlns:p14="http://schemas.microsoft.com/office/powerpoint/2010/main" val="3093520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2377CC-24C3-4117-BC6E-C17F2F78504D}" type="slidenum">
              <a:rPr lang="zh-CN" altLang="en-US" smtClean="0"/>
              <a:t>14</a:t>
            </a:fld>
            <a:endParaRPr lang="zh-CN" altLang="en-US"/>
          </a:p>
        </p:txBody>
      </p:sp>
    </p:spTree>
    <p:extLst>
      <p:ext uri="{BB962C8B-B14F-4D97-AF65-F5344CB8AC3E}">
        <p14:creationId xmlns:p14="http://schemas.microsoft.com/office/powerpoint/2010/main" val="4050742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2377CC-24C3-4117-BC6E-C17F2F78504D}" type="slidenum">
              <a:rPr lang="zh-CN" altLang="en-US" smtClean="0"/>
              <a:t>15</a:t>
            </a:fld>
            <a:endParaRPr lang="zh-CN" altLang="en-US"/>
          </a:p>
        </p:txBody>
      </p:sp>
    </p:spTree>
    <p:extLst>
      <p:ext uri="{BB962C8B-B14F-4D97-AF65-F5344CB8AC3E}">
        <p14:creationId xmlns:p14="http://schemas.microsoft.com/office/powerpoint/2010/main" val="4050742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application/x-www-form-</a:t>
            </a:r>
            <a:r>
              <a:rPr lang="en-US" altLang="zh-CN" dirty="0" err="1" smtClean="0"/>
              <a:t>urlencoded</a:t>
            </a:r>
            <a:r>
              <a:rPr lang="zh-CN" altLang="en-US" dirty="0" smtClean="0"/>
              <a:t>的解码是通过配置</a:t>
            </a:r>
            <a:r>
              <a:rPr lang="en-US" altLang="zh-CN" dirty="0" smtClean="0"/>
              <a:t>Content-Type charset</a:t>
            </a:r>
            <a:r>
              <a:rPr lang="zh-CN" altLang="en-US" dirty="0" smtClean="0"/>
              <a:t>指定</a:t>
            </a:r>
            <a:r>
              <a:rPr lang="en-US" altLang="zh-CN" dirty="0" smtClean="0"/>
              <a:t>(filter)</a:t>
            </a:r>
            <a:r>
              <a:rPr lang="zh-CN" altLang="en-US" dirty="0" smtClean="0"/>
              <a:t>，</a:t>
            </a:r>
            <a:r>
              <a:rPr lang="en-US" altLang="zh-CN" dirty="0" smtClean="0"/>
              <a:t>get</a:t>
            </a:r>
            <a:r>
              <a:rPr lang="zh-CN" altLang="en-US" dirty="0" smtClean="0"/>
              <a:t>请求的</a:t>
            </a:r>
            <a:r>
              <a:rPr lang="en-US" altLang="zh-CN" dirty="0" smtClean="0"/>
              <a:t>charset</a:t>
            </a:r>
            <a:r>
              <a:rPr lang="zh-CN" altLang="en-US" dirty="0" smtClean="0"/>
              <a:t>已经决定了提交的</a:t>
            </a:r>
            <a:r>
              <a:rPr lang="en-US" altLang="zh-CN" dirty="0" smtClean="0"/>
              <a:t>charset</a:t>
            </a:r>
          </a:p>
          <a:p>
            <a:r>
              <a:rPr lang="zh-CN" altLang="en-US" dirty="0" smtClean="0"/>
              <a:t>开放接口是以</a:t>
            </a:r>
            <a:r>
              <a:rPr lang="en-US" altLang="zh-CN" dirty="0" smtClean="0"/>
              <a:t>GBK</a:t>
            </a:r>
            <a:r>
              <a:rPr lang="zh-CN" altLang="en-US" dirty="0" smtClean="0"/>
              <a:t>编解码</a:t>
            </a:r>
            <a:endParaRPr lang="en-US" altLang="zh-CN" dirty="0" smtClean="0"/>
          </a:p>
          <a:p>
            <a:r>
              <a:rPr lang="en-US" altLang="zh-CN" dirty="0" smtClean="0"/>
              <a:t>Jetty</a:t>
            </a:r>
            <a:r>
              <a:rPr lang="zh-CN" altLang="en-US" dirty="0" smtClean="0"/>
              <a:t>与</a:t>
            </a:r>
            <a:r>
              <a:rPr lang="en-US" altLang="zh-CN" dirty="0" smtClean="0"/>
              <a:t>tomcat</a:t>
            </a:r>
            <a:r>
              <a:rPr lang="zh-CN" altLang="en-US" dirty="0" smtClean="0"/>
              <a:t>对</a:t>
            </a:r>
            <a:r>
              <a:rPr lang="en-US" altLang="zh-CN" dirty="0" smtClean="0"/>
              <a:t>application/x-www-form-</a:t>
            </a:r>
            <a:r>
              <a:rPr lang="en-US" altLang="zh-CN" dirty="0" err="1" smtClean="0"/>
              <a:t>urlencoded</a:t>
            </a:r>
            <a:r>
              <a:rPr lang="zh-CN" altLang="en-US" dirty="0" smtClean="0"/>
              <a:t>的默认处理不同，</a:t>
            </a:r>
            <a:r>
              <a:rPr lang="en-US" altLang="zh-CN" dirty="0" smtClean="0"/>
              <a:t>Jetty</a:t>
            </a:r>
            <a:r>
              <a:rPr lang="zh-CN" altLang="en-US" dirty="0" smtClean="0"/>
              <a:t>用</a:t>
            </a:r>
            <a:r>
              <a:rPr lang="en-US" altLang="zh-CN" dirty="0" smtClean="0"/>
              <a:t>utf-8 tomcat</a:t>
            </a:r>
            <a:r>
              <a:rPr lang="zh-CN" altLang="en-US" dirty="0" smtClean="0"/>
              <a:t>用</a:t>
            </a:r>
            <a:r>
              <a:rPr lang="en-US" altLang="zh-CN" sz="1200" kern="1200" dirty="0" smtClean="0">
                <a:solidFill>
                  <a:schemeClr val="tx1"/>
                </a:solidFill>
                <a:latin typeface="+mn-lt"/>
                <a:ea typeface="+mn-ea"/>
                <a:cs typeface="+mn-cs"/>
              </a:rPr>
              <a:t>ISO-8859-1</a:t>
            </a:r>
          </a:p>
          <a:p>
            <a:r>
              <a:rPr lang="zh-CN" altLang="en-US" sz="1200" kern="1200" dirty="0" smtClean="0">
                <a:solidFill>
                  <a:schemeClr val="tx1"/>
                </a:solidFill>
                <a:latin typeface="+mn-lt"/>
                <a:ea typeface="+mn-ea"/>
                <a:cs typeface="+mn-cs"/>
              </a:rPr>
              <a:t>所以开发时需要明确表单提交的编码方式，比如使用</a:t>
            </a:r>
            <a:r>
              <a:rPr lang="en-US" altLang="zh-CN" sz="1200" kern="1200" dirty="0" smtClean="0">
                <a:solidFill>
                  <a:schemeClr val="tx1"/>
                </a:solidFill>
                <a:latin typeface="+mn-lt"/>
                <a:ea typeface="+mn-ea"/>
                <a:cs typeface="+mn-cs"/>
              </a:rPr>
              <a:t>filter</a:t>
            </a:r>
            <a:r>
              <a:rPr lang="zh-CN" altLang="en-US" sz="1200" kern="1200" dirty="0" smtClean="0">
                <a:solidFill>
                  <a:schemeClr val="tx1"/>
                </a:solidFill>
                <a:latin typeface="+mn-lt"/>
                <a:ea typeface="+mn-ea"/>
                <a:cs typeface="+mn-cs"/>
              </a:rPr>
              <a:t>设置默认的</a:t>
            </a:r>
            <a:r>
              <a:rPr lang="en-US" altLang="zh-CN" sz="1200" kern="1200" dirty="0" smtClean="0">
                <a:solidFill>
                  <a:schemeClr val="tx1"/>
                </a:solidFill>
                <a:latin typeface="+mn-lt"/>
                <a:ea typeface="+mn-ea"/>
                <a:cs typeface="+mn-cs"/>
              </a:rPr>
              <a:t>charset</a:t>
            </a:r>
          </a:p>
          <a:p>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String </a:t>
            </a:r>
            <a:r>
              <a:rPr lang="en-US" altLang="zh-CN" sz="1200" kern="1200" dirty="0" err="1" smtClean="0">
                <a:solidFill>
                  <a:schemeClr val="tx1"/>
                </a:solidFill>
                <a:latin typeface="+mn-lt"/>
                <a:ea typeface="+mn-ea"/>
                <a:cs typeface="+mn-cs"/>
              </a:rPr>
              <a:t>enc</a:t>
            </a:r>
            <a:r>
              <a:rPr lang="en-US" altLang="zh-CN" sz="1200" kern="1200" dirty="0" smtClean="0">
                <a:solidFill>
                  <a:schemeClr val="tx1"/>
                </a:solidFill>
                <a:latin typeface="+mn-lt"/>
                <a:ea typeface="+mn-ea"/>
                <a:cs typeface="+mn-cs"/>
              </a:rPr>
              <a:t> = </a:t>
            </a:r>
            <a:r>
              <a:rPr lang="en-US" altLang="zh-CN" sz="1200" kern="1200" dirty="0" err="1" smtClean="0">
                <a:solidFill>
                  <a:schemeClr val="tx1"/>
                </a:solidFill>
                <a:latin typeface="+mn-lt"/>
                <a:ea typeface="+mn-ea"/>
                <a:cs typeface="+mn-cs"/>
              </a:rPr>
              <a:t>getCharacterEncoding</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Tomcat</a:t>
            </a:r>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Request</a:t>
            </a:r>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boolean</a:t>
            </a:r>
            <a:r>
              <a:rPr lang="en-US" altLang="zh-CN" sz="1200" b="1"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useBodyEncodingForURI</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connector.getUseBodyEncodingForURI</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if (</a:t>
            </a:r>
            <a:r>
              <a:rPr lang="en-US" altLang="zh-CN" sz="1200" b="1" kern="1200" dirty="0" err="1" smtClean="0">
                <a:solidFill>
                  <a:schemeClr val="tx1"/>
                </a:solidFill>
                <a:latin typeface="+mn-lt"/>
                <a:ea typeface="+mn-ea"/>
                <a:cs typeface="+mn-cs"/>
              </a:rPr>
              <a:t>enc</a:t>
            </a:r>
            <a:r>
              <a:rPr lang="en-US" altLang="zh-CN" sz="1200" b="1" kern="1200" dirty="0" smtClean="0">
                <a:solidFill>
                  <a:schemeClr val="tx1"/>
                </a:solidFill>
                <a:latin typeface="+mn-lt"/>
                <a:ea typeface="+mn-ea"/>
                <a:cs typeface="+mn-cs"/>
              </a:rPr>
              <a:t> != null) {</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parameters.setEncoding</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enc</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if (</a:t>
            </a:r>
            <a:r>
              <a:rPr lang="en-US" altLang="zh-CN" sz="1200" b="1" kern="1200" dirty="0" err="1" smtClean="0">
                <a:solidFill>
                  <a:schemeClr val="tx1"/>
                </a:solidFill>
                <a:latin typeface="+mn-lt"/>
                <a:ea typeface="+mn-ea"/>
                <a:cs typeface="+mn-cs"/>
              </a:rPr>
              <a:t>useBodyEncodingForURI</a:t>
            </a:r>
            <a:r>
              <a:rPr lang="en-US" altLang="zh-CN" sz="1200" b="1" kern="1200" dirty="0" smtClean="0">
                <a:solidFill>
                  <a:schemeClr val="tx1"/>
                </a:solidFill>
                <a:latin typeface="+mn-lt"/>
                <a:ea typeface="+mn-ea"/>
                <a:cs typeface="+mn-cs"/>
              </a:rPr>
              <a:t>) {</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parameters.setQueryStringEncoding</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enc</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 </a:t>
            </a:r>
            <a:r>
              <a:rPr lang="en-US" altLang="zh-CN" sz="1200" b="1" kern="1200" dirty="0" smtClean="0">
                <a:solidFill>
                  <a:schemeClr val="tx1"/>
                </a:solidFill>
                <a:latin typeface="+mn-lt"/>
                <a:ea typeface="+mn-ea"/>
                <a:cs typeface="+mn-cs"/>
              </a:rPr>
              <a:t>else {</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parameters.setEncoding</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org.apache.coyote.Constants.DEFAULT_CHARACTER_ENCODING</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if (</a:t>
            </a:r>
            <a:r>
              <a:rPr lang="en-US" altLang="zh-CN" sz="1200" b="1" kern="1200" dirty="0" err="1" smtClean="0">
                <a:solidFill>
                  <a:schemeClr val="tx1"/>
                </a:solidFill>
                <a:latin typeface="+mn-lt"/>
                <a:ea typeface="+mn-ea"/>
                <a:cs typeface="+mn-cs"/>
              </a:rPr>
              <a:t>useBodyEncodingForURI</a:t>
            </a:r>
            <a:r>
              <a:rPr lang="en-US" altLang="zh-CN" sz="1200" b="1" kern="1200" dirty="0" smtClean="0">
                <a:solidFill>
                  <a:schemeClr val="tx1"/>
                </a:solidFill>
                <a:latin typeface="+mn-lt"/>
                <a:ea typeface="+mn-ea"/>
                <a:cs typeface="+mn-cs"/>
              </a:rPr>
              <a:t>) {</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parameters.setQueryStringEncoding</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org.apache.coyote.Constants.DEFAULT_CHARACTER_ENCODING</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Jetty</a:t>
            </a:r>
            <a:r>
              <a:rPr lang="zh-CN" altLang="en-US"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UrlEncoded</a:t>
            </a:r>
            <a:endParaRPr lang="en-US" altLang="zh-CN"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static void </a:t>
            </a:r>
            <a:r>
              <a:rPr lang="en-US" altLang="zh-CN" sz="1200" b="1" kern="1200" dirty="0" err="1" smtClean="0">
                <a:solidFill>
                  <a:schemeClr val="tx1"/>
                </a:solidFill>
                <a:latin typeface="+mn-lt"/>
                <a:ea typeface="+mn-ea"/>
                <a:cs typeface="+mn-cs"/>
              </a:rPr>
              <a:t>decodeTo</a:t>
            </a:r>
            <a:r>
              <a:rPr lang="en-US" altLang="zh-CN" sz="1200" b="1" kern="1200" dirty="0" smtClean="0">
                <a:solidFill>
                  <a:schemeClr val="tx1"/>
                </a:solidFill>
                <a:latin typeface="+mn-lt"/>
                <a:ea typeface="+mn-ea"/>
                <a:cs typeface="+mn-cs"/>
              </a:rPr>
              <a:t>(</a:t>
            </a:r>
            <a:r>
              <a:rPr lang="en-US" altLang="zh-CN" sz="1200" b="1" kern="1200" dirty="0" err="1" smtClean="0">
                <a:solidFill>
                  <a:schemeClr val="tx1"/>
                </a:solidFill>
                <a:latin typeface="+mn-lt"/>
                <a:ea typeface="+mn-ea"/>
                <a:cs typeface="+mn-cs"/>
              </a:rPr>
              <a:t>InputStream</a:t>
            </a:r>
            <a:r>
              <a:rPr lang="en-US" altLang="zh-CN" sz="1200" b="1" kern="1200" dirty="0" smtClean="0">
                <a:solidFill>
                  <a:schemeClr val="tx1"/>
                </a:solidFill>
                <a:latin typeface="+mn-lt"/>
                <a:ea typeface="+mn-ea"/>
                <a:cs typeface="+mn-cs"/>
              </a:rPr>
              <a:t> in, </a:t>
            </a:r>
            <a:r>
              <a:rPr lang="en-US" altLang="zh-CN" sz="1200" b="1" kern="1200" dirty="0" err="1" smtClean="0">
                <a:solidFill>
                  <a:schemeClr val="tx1"/>
                </a:solidFill>
                <a:latin typeface="+mn-lt"/>
                <a:ea typeface="+mn-ea"/>
                <a:cs typeface="+mn-cs"/>
              </a:rPr>
              <a:t>MultiMap</a:t>
            </a:r>
            <a:r>
              <a:rPr lang="en-US" altLang="zh-CN" sz="1200" b="1" kern="1200" dirty="0" smtClean="0">
                <a:solidFill>
                  <a:schemeClr val="tx1"/>
                </a:solidFill>
                <a:latin typeface="+mn-lt"/>
                <a:ea typeface="+mn-ea"/>
                <a:cs typeface="+mn-cs"/>
              </a:rPr>
              <a:t> map, String charset, </a:t>
            </a:r>
            <a:r>
              <a:rPr lang="en-US" altLang="zh-CN" sz="1200" b="1" kern="1200" dirty="0" err="1" smtClean="0">
                <a:solidFill>
                  <a:schemeClr val="tx1"/>
                </a:solidFill>
                <a:latin typeface="+mn-lt"/>
                <a:ea typeface="+mn-ea"/>
                <a:cs typeface="+mn-cs"/>
              </a:rPr>
              <a:t>int</a:t>
            </a:r>
            <a:r>
              <a:rPr lang="en-US" altLang="zh-CN" sz="1200" b="1"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maxLength</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throws </a:t>
            </a:r>
            <a:r>
              <a:rPr lang="en-US" altLang="zh-CN" sz="1200" b="1" kern="1200" dirty="0" err="1" smtClean="0">
                <a:solidFill>
                  <a:schemeClr val="tx1"/>
                </a:solidFill>
                <a:latin typeface="+mn-lt"/>
                <a:ea typeface="+mn-ea"/>
                <a:cs typeface="+mn-cs"/>
              </a:rPr>
              <a:t>IOException</a:t>
            </a:r>
            <a:endParaRPr lang="en-US" altLang="zh-CN" sz="1200" b="1"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if (charset==null || StringUtil.__UTF8.equalsIgnoreCase(charset))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decodeUtf8To(</a:t>
            </a:r>
            <a:r>
              <a:rPr lang="en-US" altLang="zh-CN" sz="1200" kern="1200" dirty="0" err="1" smtClean="0">
                <a:solidFill>
                  <a:schemeClr val="tx1"/>
                </a:solidFill>
                <a:latin typeface="+mn-lt"/>
                <a:ea typeface="+mn-ea"/>
                <a:cs typeface="+mn-cs"/>
              </a:rPr>
              <a:t>in,map,maxLength</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return;</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8D2377CC-24C3-4117-BC6E-C17F2F78504D}" type="slidenum">
              <a:rPr lang="zh-CN" altLang="en-US" smtClean="0"/>
              <a:t>16</a:t>
            </a:fld>
            <a:endParaRPr lang="zh-CN" altLang="en-US"/>
          </a:p>
        </p:txBody>
      </p:sp>
    </p:spTree>
    <p:extLst>
      <p:ext uri="{BB962C8B-B14F-4D97-AF65-F5344CB8AC3E}">
        <p14:creationId xmlns:p14="http://schemas.microsoft.com/office/powerpoint/2010/main" val="4040172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a:t>
            </a:r>
            <a:r>
              <a:rPr lang="en-US" altLang="zh-CN" dirty="0" err="1" smtClean="0"/>
              <a:t>Pathinfo</a:t>
            </a:r>
            <a:r>
              <a:rPr lang="zh-CN" altLang="en-US" dirty="0" smtClean="0"/>
              <a:t>上面的解码方式是通过</a:t>
            </a:r>
            <a:r>
              <a:rPr lang="en-US" altLang="zh-CN" dirty="0" smtClean="0"/>
              <a:t>&lt;Connector   </a:t>
            </a:r>
            <a:r>
              <a:rPr lang="en-US" altLang="zh-CN" dirty="0" err="1" smtClean="0"/>
              <a:t>URIEncoding</a:t>
            </a:r>
            <a:r>
              <a:rPr lang="en-US" altLang="zh-CN" dirty="0" smtClean="0"/>
              <a:t>=“UTF-8“/&gt;</a:t>
            </a:r>
            <a:r>
              <a:rPr lang="zh-CN" altLang="en-US" dirty="0" smtClean="0"/>
              <a:t>配置，</a:t>
            </a:r>
            <a:endParaRPr lang="en-US" altLang="zh-CN" dirty="0" smtClean="0"/>
          </a:p>
          <a:p>
            <a:r>
              <a:rPr lang="en-US" altLang="zh-CN" dirty="0" smtClean="0"/>
              <a:t>jetty</a:t>
            </a:r>
            <a:r>
              <a:rPr lang="zh-CN" altLang="en-US" dirty="0" smtClean="0"/>
              <a:t>的话可以通过启动参数配置</a:t>
            </a:r>
            <a:r>
              <a:rPr lang="en-US" altLang="zh-CN" sz="1200" b="1" i="0" kern="1200" dirty="0" smtClean="0">
                <a:solidFill>
                  <a:schemeClr val="tx1"/>
                </a:solidFill>
                <a:effectLst/>
                <a:latin typeface="+mn-lt"/>
                <a:ea typeface="+mn-ea"/>
                <a:cs typeface="+mn-cs"/>
              </a:rPr>
              <a:t>final</a:t>
            </a:r>
            <a:r>
              <a:rPr lang="en-US" altLang="zh-CN" sz="1200" b="0" i="0" kern="1200" dirty="0" smtClean="0">
                <a:solidFill>
                  <a:schemeClr val="tx1"/>
                </a:solidFill>
                <a:effectLst/>
                <a:latin typeface="+mn-lt"/>
                <a:ea typeface="+mn-ea"/>
                <a:cs typeface="+mn-cs"/>
              </a:rPr>
              <a:t> String __CHARSET=</a:t>
            </a:r>
            <a:r>
              <a:rPr lang="en-US" altLang="zh-CN" sz="1200" b="0" i="0" kern="1200" dirty="0" err="1" smtClean="0">
                <a:solidFill>
                  <a:schemeClr val="tx1"/>
                </a:solidFill>
                <a:effectLst/>
                <a:latin typeface="+mn-lt"/>
                <a:ea typeface="+mn-ea"/>
                <a:cs typeface="+mn-cs"/>
              </a:rPr>
              <a:t>System.getProperty</a:t>
            </a:r>
            <a:r>
              <a:rPr lang="en-US" altLang="zh-CN" sz="1200" b="0" i="0" kern="1200" dirty="0" smtClean="0">
                <a:solidFill>
                  <a:schemeClr val="tx1"/>
                </a:solidFill>
                <a:effectLst/>
                <a:latin typeface="+mn-lt"/>
                <a:ea typeface="+mn-ea"/>
                <a:cs typeface="+mn-cs"/>
              </a:rPr>
              <a:t>("org.eclipse.jetty.util.URI.charset",StringUtil.__UTF8);  </a:t>
            </a:r>
            <a:endParaRPr lang="en-US" altLang="zh-CN" dirty="0" smtClean="0"/>
          </a:p>
          <a:p>
            <a:r>
              <a:rPr lang="en-US" altLang="zh-CN" dirty="0" smtClean="0"/>
              <a:t>&lt;</a:t>
            </a:r>
            <a:r>
              <a:rPr lang="en-US" altLang="zh-CN" dirty="0" err="1" smtClean="0"/>
              <a:t>systemProperties</a:t>
            </a:r>
            <a:r>
              <a:rPr lang="en-US" altLang="zh-CN" dirty="0" smtClean="0"/>
              <a:t>&gt; </a:t>
            </a:r>
          </a:p>
          <a:p>
            <a:pPr lvl="1"/>
            <a:r>
              <a:rPr lang="en-US" altLang="zh-CN" dirty="0" smtClean="0"/>
              <a:t>&lt;</a:t>
            </a:r>
            <a:r>
              <a:rPr lang="en-US" altLang="zh-CN" dirty="0" err="1" smtClean="0"/>
              <a:t>systemProperty</a:t>
            </a:r>
            <a:r>
              <a:rPr lang="en-US" altLang="zh-CN" dirty="0" smtClean="0"/>
              <a:t>&gt; </a:t>
            </a:r>
          </a:p>
          <a:p>
            <a:pPr lvl="1"/>
            <a:r>
              <a:rPr lang="en-US" altLang="zh-CN" dirty="0" smtClean="0"/>
              <a:t>&lt;name&gt;</a:t>
            </a:r>
            <a:r>
              <a:rPr lang="en-US" altLang="zh-CN" dirty="0" err="1" smtClean="0"/>
              <a:t>org.eclipse.jetty.util.URI.charset</a:t>
            </a:r>
            <a:r>
              <a:rPr lang="en-US" altLang="zh-CN" dirty="0" smtClean="0"/>
              <a:t>&lt;/name&gt; </a:t>
            </a:r>
          </a:p>
          <a:p>
            <a:pPr lvl="1"/>
            <a:r>
              <a:rPr lang="en-US" altLang="zh-CN" dirty="0" smtClean="0"/>
              <a:t>&lt;value&gt;UTF-8&lt;/value&gt; </a:t>
            </a:r>
          </a:p>
          <a:p>
            <a:pPr lvl="1"/>
            <a:r>
              <a:rPr lang="en-US" altLang="zh-CN" dirty="0" smtClean="0"/>
              <a:t>&lt;/</a:t>
            </a:r>
            <a:r>
              <a:rPr lang="en-US" altLang="zh-CN" dirty="0" err="1" smtClean="0"/>
              <a:t>systemProperty</a:t>
            </a:r>
            <a:r>
              <a:rPr lang="en-US" altLang="zh-CN" dirty="0" smtClean="0"/>
              <a:t>&gt; </a:t>
            </a:r>
          </a:p>
          <a:p>
            <a:r>
              <a:rPr lang="en-US" altLang="zh-CN" dirty="0" smtClean="0"/>
              <a:t>&lt;/</a:t>
            </a:r>
            <a:r>
              <a:rPr lang="en-US" altLang="zh-CN" dirty="0" err="1" smtClean="0"/>
              <a:t>systemProperties</a:t>
            </a:r>
            <a:r>
              <a:rPr lang="en-US" altLang="zh-CN" dirty="0" smtClean="0"/>
              <a:t>&gt;</a:t>
            </a:r>
          </a:p>
          <a:p>
            <a:r>
              <a:rPr lang="en-US" altLang="zh-CN" dirty="0" smtClean="0"/>
              <a:t>2</a:t>
            </a:r>
            <a:r>
              <a:rPr lang="zh-CN" altLang="en-US" dirty="0" smtClean="0"/>
              <a:t>、</a:t>
            </a:r>
            <a:r>
              <a:rPr lang="en-US" altLang="zh-CN" dirty="0" err="1" smtClean="0"/>
              <a:t>queryString</a:t>
            </a:r>
            <a:endParaRPr lang="en-US" altLang="zh-CN" dirty="0" smtClean="0"/>
          </a:p>
          <a:p>
            <a:r>
              <a:rPr lang="en-US" altLang="zh-CN" dirty="0" smtClean="0"/>
              <a:t>Jetty </a:t>
            </a:r>
            <a:r>
              <a:rPr lang="zh-CN" altLang="en-US" dirty="0" smtClean="0"/>
              <a:t>通过</a:t>
            </a:r>
            <a:r>
              <a:rPr lang="en-US" altLang="zh-CN" dirty="0" err="1" smtClean="0"/>
              <a:t>org.mortbay.jetty.Request.queryEncoding</a:t>
            </a:r>
            <a:r>
              <a:rPr lang="zh-CN" altLang="en-US" dirty="0" smtClean="0"/>
              <a:t>配置 默认</a:t>
            </a:r>
            <a:r>
              <a:rPr lang="en-US" altLang="zh-CN" dirty="0" smtClean="0"/>
              <a:t>UTF-8</a:t>
            </a:r>
          </a:p>
          <a:p>
            <a:r>
              <a:rPr lang="en-US" altLang="zh-CN" dirty="0" smtClean="0"/>
              <a:t>Tomcat </a:t>
            </a:r>
            <a:r>
              <a:rPr lang="en-US" altLang="zh-CN" dirty="0" err="1" smtClean="0"/>
              <a:t>useBodyEncodingForURI</a:t>
            </a:r>
            <a:r>
              <a:rPr lang="zh-CN" altLang="en-US" dirty="0" smtClean="0"/>
              <a:t>为</a:t>
            </a:r>
            <a:r>
              <a:rPr lang="en-US" altLang="zh-CN" dirty="0" smtClean="0"/>
              <a:t>false</a:t>
            </a:r>
            <a:r>
              <a:rPr lang="zh-CN" altLang="en-US" dirty="0" smtClean="0"/>
              <a:t>时与</a:t>
            </a:r>
            <a:r>
              <a:rPr lang="en-US" altLang="zh-CN" dirty="0" err="1" smtClean="0"/>
              <a:t>URIEncoding</a:t>
            </a:r>
            <a:r>
              <a:rPr lang="zh-CN" altLang="en-US" dirty="0" smtClean="0"/>
              <a:t>一致，</a:t>
            </a:r>
            <a:r>
              <a:rPr lang="en-US" altLang="zh-CN" dirty="0" err="1" smtClean="0"/>
              <a:t>useBodyEncodingForURI</a:t>
            </a:r>
            <a:r>
              <a:rPr lang="zh-CN" altLang="en-US" dirty="0" smtClean="0"/>
              <a:t>为</a:t>
            </a:r>
            <a:r>
              <a:rPr lang="en-US" altLang="zh-CN" dirty="0" smtClean="0"/>
              <a:t>true</a:t>
            </a:r>
            <a:r>
              <a:rPr lang="zh-CN" altLang="en-US" dirty="0" smtClean="0"/>
              <a:t>时，通过</a:t>
            </a:r>
            <a:r>
              <a:rPr lang="en-US" altLang="zh-CN" dirty="0" err="1" smtClean="0"/>
              <a:t>contentType</a:t>
            </a:r>
            <a:r>
              <a:rPr lang="zh-CN" altLang="en-US" dirty="0" smtClean="0"/>
              <a:t>指定，默认为</a:t>
            </a:r>
            <a:r>
              <a:rPr lang="en-US" altLang="zh-CN" dirty="0" smtClean="0"/>
              <a:t>iso-8859-1</a:t>
            </a:r>
            <a:r>
              <a:rPr lang="zh-CN" altLang="en-US" dirty="0" smtClean="0"/>
              <a:t>。</a:t>
            </a:r>
            <a:endParaRPr lang="en-US" altLang="zh-CN" dirty="0" smtClean="0"/>
          </a:p>
          <a:p>
            <a:endParaRPr lang="en-US" altLang="zh-CN" dirty="0" smtClean="0"/>
          </a:p>
          <a:p>
            <a:r>
              <a:rPr lang="en-US" altLang="zh-CN" dirty="0" smtClean="0">
                <a:hlinkClick r:id="rId3"/>
              </a:rPr>
              <a:t>http://permission.19lou.com/charset/pathinfo/%E5%85%B3%E9%94%AE%E5%AD%97/test</a:t>
            </a:r>
            <a:endParaRPr lang="en-US" altLang="zh-CN" dirty="0" smtClean="0"/>
          </a:p>
          <a:p>
            <a:r>
              <a:rPr lang="en-US" altLang="zh-CN" dirty="0" err="1" smtClean="0"/>
              <a:t>queryString</a:t>
            </a:r>
            <a:r>
              <a:rPr lang="en-US" altLang="zh-CN" dirty="0" smtClean="0"/>
              <a:t> </a:t>
            </a:r>
            <a:r>
              <a:rPr lang="en-US" altLang="zh-CN" dirty="0" smtClean="0">
                <a:hlinkClick r:id="rId4"/>
              </a:rPr>
              <a:t>http://blog.csdn.net/liweisnake/article/details/8827243</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D2377CC-24C3-4117-BC6E-C17F2F78504D}" type="slidenum">
              <a:rPr lang="zh-CN" altLang="en-US" smtClean="0"/>
              <a:t>17</a:t>
            </a:fld>
            <a:endParaRPr lang="zh-CN" altLang="en-US"/>
          </a:p>
        </p:txBody>
      </p:sp>
    </p:spTree>
    <p:extLst>
      <p:ext uri="{BB962C8B-B14F-4D97-AF65-F5344CB8AC3E}">
        <p14:creationId xmlns:p14="http://schemas.microsoft.com/office/powerpoint/2010/main" val="630579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2B15E48-7C01-4CF6-819D-35CB958478CC}" type="datetimeFigureOut">
              <a:rPr lang="zh-CN" altLang="en-US" smtClean="0"/>
              <a:t>2013/5/24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9D2F7C-688B-45D7-902A-CC245AE0845C}" type="slidenum">
              <a:rPr lang="zh-CN" altLang="en-US" smtClean="0"/>
              <a:t>‹#›</a:t>
            </a:fld>
            <a:endParaRPr lang="zh-CN" altLang="en-US"/>
          </a:p>
        </p:txBody>
      </p:sp>
    </p:spTree>
    <p:extLst>
      <p:ext uri="{BB962C8B-B14F-4D97-AF65-F5344CB8AC3E}">
        <p14:creationId xmlns:p14="http://schemas.microsoft.com/office/powerpoint/2010/main" val="677854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2B15E48-7C01-4CF6-819D-35CB958478CC}" type="datetimeFigureOut">
              <a:rPr lang="zh-CN" altLang="en-US" smtClean="0"/>
              <a:t>2013/5/24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9D2F7C-688B-45D7-902A-CC245AE0845C}" type="slidenum">
              <a:rPr lang="zh-CN" altLang="en-US" smtClean="0"/>
              <a:t>‹#›</a:t>
            </a:fld>
            <a:endParaRPr lang="zh-CN" altLang="en-US"/>
          </a:p>
        </p:txBody>
      </p:sp>
    </p:spTree>
    <p:extLst>
      <p:ext uri="{BB962C8B-B14F-4D97-AF65-F5344CB8AC3E}">
        <p14:creationId xmlns:p14="http://schemas.microsoft.com/office/powerpoint/2010/main" val="3409102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2B15E48-7C01-4CF6-819D-35CB958478CC}" type="datetimeFigureOut">
              <a:rPr lang="zh-CN" altLang="en-US" smtClean="0"/>
              <a:t>2013/5/24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9D2F7C-688B-45D7-902A-CC245AE0845C}" type="slidenum">
              <a:rPr lang="zh-CN" altLang="en-US" smtClean="0"/>
              <a:t>‹#›</a:t>
            </a:fld>
            <a:endParaRPr lang="zh-CN" altLang="en-US"/>
          </a:p>
        </p:txBody>
      </p:sp>
    </p:spTree>
    <p:extLst>
      <p:ext uri="{BB962C8B-B14F-4D97-AF65-F5344CB8AC3E}">
        <p14:creationId xmlns:p14="http://schemas.microsoft.com/office/powerpoint/2010/main" val="809514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2B15E48-7C01-4CF6-819D-35CB958478CC}" type="datetimeFigureOut">
              <a:rPr lang="zh-CN" altLang="en-US" smtClean="0"/>
              <a:t>2013/5/24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9D2F7C-688B-45D7-902A-CC245AE0845C}" type="slidenum">
              <a:rPr lang="zh-CN" altLang="en-US" smtClean="0"/>
              <a:t>‹#›</a:t>
            </a:fld>
            <a:endParaRPr lang="zh-CN" altLang="en-US"/>
          </a:p>
        </p:txBody>
      </p:sp>
    </p:spTree>
    <p:extLst>
      <p:ext uri="{BB962C8B-B14F-4D97-AF65-F5344CB8AC3E}">
        <p14:creationId xmlns:p14="http://schemas.microsoft.com/office/powerpoint/2010/main" val="1220928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2B15E48-7C01-4CF6-819D-35CB958478CC}" type="datetimeFigureOut">
              <a:rPr lang="zh-CN" altLang="en-US" smtClean="0"/>
              <a:t>2013/5/24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9D2F7C-688B-45D7-902A-CC245AE0845C}" type="slidenum">
              <a:rPr lang="zh-CN" altLang="en-US" smtClean="0"/>
              <a:t>‹#›</a:t>
            </a:fld>
            <a:endParaRPr lang="zh-CN" altLang="en-US"/>
          </a:p>
        </p:txBody>
      </p:sp>
    </p:spTree>
    <p:extLst>
      <p:ext uri="{BB962C8B-B14F-4D97-AF65-F5344CB8AC3E}">
        <p14:creationId xmlns:p14="http://schemas.microsoft.com/office/powerpoint/2010/main" val="1821168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2B15E48-7C01-4CF6-819D-35CB958478CC}" type="datetimeFigureOut">
              <a:rPr lang="zh-CN" altLang="en-US" smtClean="0"/>
              <a:t>2013/5/24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9D2F7C-688B-45D7-902A-CC245AE0845C}" type="slidenum">
              <a:rPr lang="zh-CN" altLang="en-US" smtClean="0"/>
              <a:t>‹#›</a:t>
            </a:fld>
            <a:endParaRPr lang="zh-CN" altLang="en-US"/>
          </a:p>
        </p:txBody>
      </p:sp>
    </p:spTree>
    <p:extLst>
      <p:ext uri="{BB962C8B-B14F-4D97-AF65-F5344CB8AC3E}">
        <p14:creationId xmlns:p14="http://schemas.microsoft.com/office/powerpoint/2010/main" val="148775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2B15E48-7C01-4CF6-819D-35CB958478CC}" type="datetimeFigureOut">
              <a:rPr lang="zh-CN" altLang="en-US" smtClean="0"/>
              <a:t>2013/5/24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29D2F7C-688B-45D7-902A-CC245AE0845C}" type="slidenum">
              <a:rPr lang="zh-CN" altLang="en-US" smtClean="0"/>
              <a:t>‹#›</a:t>
            </a:fld>
            <a:endParaRPr lang="zh-CN" altLang="en-US"/>
          </a:p>
        </p:txBody>
      </p:sp>
    </p:spTree>
    <p:extLst>
      <p:ext uri="{BB962C8B-B14F-4D97-AF65-F5344CB8AC3E}">
        <p14:creationId xmlns:p14="http://schemas.microsoft.com/office/powerpoint/2010/main" val="2103764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2B15E48-7C01-4CF6-819D-35CB958478CC}" type="datetimeFigureOut">
              <a:rPr lang="zh-CN" altLang="en-US" smtClean="0"/>
              <a:t>2013/5/24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29D2F7C-688B-45D7-902A-CC245AE0845C}" type="slidenum">
              <a:rPr lang="zh-CN" altLang="en-US" smtClean="0"/>
              <a:t>‹#›</a:t>
            </a:fld>
            <a:endParaRPr lang="zh-CN" altLang="en-US"/>
          </a:p>
        </p:txBody>
      </p:sp>
    </p:spTree>
    <p:extLst>
      <p:ext uri="{BB962C8B-B14F-4D97-AF65-F5344CB8AC3E}">
        <p14:creationId xmlns:p14="http://schemas.microsoft.com/office/powerpoint/2010/main" val="2316854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B15E48-7C01-4CF6-819D-35CB958478CC}" type="datetimeFigureOut">
              <a:rPr lang="zh-CN" altLang="en-US" smtClean="0"/>
              <a:t>2013/5/24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29D2F7C-688B-45D7-902A-CC245AE0845C}" type="slidenum">
              <a:rPr lang="zh-CN" altLang="en-US" smtClean="0"/>
              <a:t>‹#›</a:t>
            </a:fld>
            <a:endParaRPr lang="zh-CN" altLang="en-US"/>
          </a:p>
        </p:txBody>
      </p:sp>
    </p:spTree>
    <p:extLst>
      <p:ext uri="{BB962C8B-B14F-4D97-AF65-F5344CB8AC3E}">
        <p14:creationId xmlns:p14="http://schemas.microsoft.com/office/powerpoint/2010/main" val="3090429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2B15E48-7C01-4CF6-819D-35CB958478CC}" type="datetimeFigureOut">
              <a:rPr lang="zh-CN" altLang="en-US" smtClean="0"/>
              <a:t>2013/5/24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9D2F7C-688B-45D7-902A-CC245AE0845C}" type="slidenum">
              <a:rPr lang="zh-CN" altLang="en-US" smtClean="0"/>
              <a:t>‹#›</a:t>
            </a:fld>
            <a:endParaRPr lang="zh-CN" altLang="en-US"/>
          </a:p>
        </p:txBody>
      </p:sp>
    </p:spTree>
    <p:extLst>
      <p:ext uri="{BB962C8B-B14F-4D97-AF65-F5344CB8AC3E}">
        <p14:creationId xmlns:p14="http://schemas.microsoft.com/office/powerpoint/2010/main" val="358449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2B15E48-7C01-4CF6-819D-35CB958478CC}" type="datetimeFigureOut">
              <a:rPr lang="zh-CN" altLang="en-US" smtClean="0"/>
              <a:t>2013/5/24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9D2F7C-688B-45D7-902A-CC245AE0845C}" type="slidenum">
              <a:rPr lang="zh-CN" altLang="en-US" smtClean="0"/>
              <a:t>‹#›</a:t>
            </a:fld>
            <a:endParaRPr lang="zh-CN" altLang="en-US"/>
          </a:p>
        </p:txBody>
      </p:sp>
    </p:spTree>
    <p:extLst>
      <p:ext uri="{BB962C8B-B14F-4D97-AF65-F5344CB8AC3E}">
        <p14:creationId xmlns:p14="http://schemas.microsoft.com/office/powerpoint/2010/main" val="1553224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B15E48-7C01-4CF6-819D-35CB958478CC}" type="datetimeFigureOut">
              <a:rPr lang="zh-CN" altLang="en-US" smtClean="0"/>
              <a:t>2013/5/24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9D2F7C-688B-45D7-902A-CC245AE0845C}" type="slidenum">
              <a:rPr lang="zh-CN" altLang="en-US" smtClean="0"/>
              <a:t>‹#›</a:t>
            </a:fld>
            <a:endParaRPr lang="zh-CN" altLang="en-US"/>
          </a:p>
        </p:txBody>
      </p:sp>
    </p:spTree>
    <p:extLst>
      <p:ext uri="{BB962C8B-B14F-4D97-AF65-F5344CB8AC3E}">
        <p14:creationId xmlns:p14="http://schemas.microsoft.com/office/powerpoint/2010/main" val="3851608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slide" Target="slide5.xml"/><Relationship Id="rId4" Type="http://schemas.openxmlformats.org/officeDocument/2006/relationships/slide" Target="slide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zh.wikipedia.org/wiki/UTF-32"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a:spLocks/>
          </p:cNvSpPr>
          <p:nvPr/>
        </p:nvSpPr>
        <p:spPr>
          <a:xfrm>
            <a:off x="298450" y="228600"/>
            <a:ext cx="854075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B1E0C2EB</a:t>
            </a:r>
            <a:endParaRPr lang="zh-CN" altLang="en-US" dirty="0"/>
          </a:p>
        </p:txBody>
      </p:sp>
      <p:sp>
        <p:nvSpPr>
          <p:cNvPr id="5" name="内容占位符 4"/>
          <p:cNvSpPr txBox="1">
            <a:spLocks/>
          </p:cNvSpPr>
          <p:nvPr/>
        </p:nvSpPr>
        <p:spPr>
          <a:xfrm>
            <a:off x="609600" y="1600200"/>
            <a:ext cx="8153400" cy="462085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ltLang="zh-CN" b="1" dirty="0" smtClean="0"/>
              <a:t>BBF9B1BED7D6B7FbBCAFBDE9C9DC</a:t>
            </a:r>
            <a:endParaRPr lang="zh-CN" altLang="en-US" b="1" dirty="0" smtClean="0"/>
          </a:p>
          <a:p>
            <a:r>
              <a:rPr lang="en-US" altLang="zh-CN" dirty="0" smtClean="0"/>
              <a:t>D7D6B7FBB4AEB1E0BDE2C2EB</a:t>
            </a:r>
          </a:p>
          <a:p>
            <a:r>
              <a:rPr lang="en-US" altLang="zh-CN" dirty="0" smtClean="0"/>
              <a:t>A1B03139C2A5A1B1D3EBA1B03139A3A4A1B1</a:t>
            </a:r>
          </a:p>
          <a:p>
            <a:r>
              <a:rPr lang="en-US" altLang="zh-CN" dirty="0" smtClean="0"/>
              <a:t>576562B1E0B3CCB5C4B1E0BDE2C2EB</a:t>
            </a:r>
          </a:p>
        </p:txBody>
      </p:sp>
      <p:grpSp>
        <p:nvGrpSpPr>
          <p:cNvPr id="6" name="组合 34"/>
          <p:cNvGrpSpPr>
            <a:grpSpLocks/>
          </p:cNvGrpSpPr>
          <p:nvPr/>
        </p:nvGrpSpPr>
        <p:grpSpPr bwMode="auto">
          <a:xfrm rot="16200000">
            <a:off x="7812361" y="4005065"/>
            <a:ext cx="432048" cy="720080"/>
            <a:chOff x="1996625" y="3066312"/>
            <a:chExt cx="533900" cy="396958"/>
          </a:xfrm>
          <a:effectLst>
            <a:outerShdw blurRad="50800" dist="38100" dir="2700000" algn="tl" rotWithShape="0">
              <a:prstClr val="black">
                <a:alpha val="40000"/>
              </a:prstClr>
            </a:outerShdw>
          </a:effectLst>
        </p:grpSpPr>
        <p:sp>
          <p:nvSpPr>
            <p:cNvPr id="7" name="燕尾形 6">
              <a:hlinkClick r:id="" action="ppaction://hlinkshowjump?jump=nextslide"/>
            </p:cNvPr>
            <p:cNvSpPr/>
            <p:nvPr/>
          </p:nvSpPr>
          <p:spPr>
            <a:xfrm rot="5400000">
              <a:off x="2140188" y="3093028"/>
              <a:ext cx="226679" cy="513806"/>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8" name="燕尾形 7"/>
            <p:cNvSpPr/>
            <p:nvPr/>
          </p:nvSpPr>
          <p:spPr>
            <a:xfrm rot="5400000">
              <a:off x="2160282" y="2922749"/>
              <a:ext cx="226679" cy="513806"/>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pSp>
        <p:nvGrpSpPr>
          <p:cNvPr id="9" name="组合 34"/>
          <p:cNvGrpSpPr>
            <a:grpSpLocks/>
          </p:cNvGrpSpPr>
          <p:nvPr/>
        </p:nvGrpSpPr>
        <p:grpSpPr bwMode="auto">
          <a:xfrm rot="16200000">
            <a:off x="7812360" y="4509121"/>
            <a:ext cx="432048" cy="720080"/>
            <a:chOff x="1996625" y="3066312"/>
            <a:chExt cx="533900" cy="396958"/>
          </a:xfrm>
          <a:effectLst>
            <a:outerShdw blurRad="50800" dist="38100" dir="2700000" algn="tl" rotWithShape="0">
              <a:prstClr val="black">
                <a:alpha val="40000"/>
              </a:prstClr>
            </a:outerShdw>
          </a:effectLst>
        </p:grpSpPr>
        <p:sp>
          <p:nvSpPr>
            <p:cNvPr id="10" name="燕尾形 9">
              <a:hlinkClick r:id="rId3" action="ppaction://hlinksldjump"/>
            </p:cNvPr>
            <p:cNvSpPr/>
            <p:nvPr/>
          </p:nvSpPr>
          <p:spPr>
            <a:xfrm rot="5400000">
              <a:off x="2140188" y="3093028"/>
              <a:ext cx="226679" cy="513806"/>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10"/>
            <p:cNvSpPr/>
            <p:nvPr/>
          </p:nvSpPr>
          <p:spPr>
            <a:xfrm rot="5400000">
              <a:off x="2160282" y="2922749"/>
              <a:ext cx="226679" cy="513806"/>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pSp>
        <p:nvGrpSpPr>
          <p:cNvPr id="12" name="组合 34"/>
          <p:cNvGrpSpPr>
            <a:grpSpLocks/>
          </p:cNvGrpSpPr>
          <p:nvPr/>
        </p:nvGrpSpPr>
        <p:grpSpPr bwMode="auto">
          <a:xfrm rot="16200000">
            <a:off x="7812360" y="5013178"/>
            <a:ext cx="432048" cy="720080"/>
            <a:chOff x="1996625" y="3066312"/>
            <a:chExt cx="533900" cy="396958"/>
          </a:xfrm>
          <a:effectLst>
            <a:outerShdw blurRad="50800" dist="38100" dir="2700000" algn="tl" rotWithShape="0">
              <a:prstClr val="black">
                <a:alpha val="40000"/>
              </a:prstClr>
            </a:outerShdw>
          </a:effectLst>
        </p:grpSpPr>
        <p:sp>
          <p:nvSpPr>
            <p:cNvPr id="13" name="燕尾形 12">
              <a:hlinkClick r:id="rId4" action="ppaction://hlinksldjump"/>
            </p:cNvPr>
            <p:cNvSpPr/>
            <p:nvPr/>
          </p:nvSpPr>
          <p:spPr>
            <a:xfrm rot="5400000">
              <a:off x="2140188" y="3093028"/>
              <a:ext cx="226679" cy="513806"/>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4" name="燕尾形 13"/>
            <p:cNvSpPr/>
            <p:nvPr/>
          </p:nvSpPr>
          <p:spPr>
            <a:xfrm rot="5400000">
              <a:off x="2160282" y="2922749"/>
              <a:ext cx="226679" cy="513806"/>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5" name="矩形 22"/>
          <p:cNvSpPr>
            <a:spLocks noChangeArrowheads="1"/>
          </p:cNvSpPr>
          <p:nvPr/>
        </p:nvSpPr>
        <p:spPr bwMode="auto">
          <a:xfrm>
            <a:off x="6697441" y="4165342"/>
            <a:ext cx="71570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dirty="0" smtClean="0">
                <a:latin typeface="微软雅黑" pitchFamily="34" charset="-122"/>
                <a:ea typeface="微软雅黑" pitchFamily="34" charset="-122"/>
              </a:rPr>
              <a:t>utf-8</a:t>
            </a:r>
            <a:endParaRPr lang="zh-CN" altLang="en-US" dirty="0">
              <a:latin typeface="微软雅黑" pitchFamily="34" charset="-122"/>
              <a:ea typeface="微软雅黑" pitchFamily="34" charset="-122"/>
            </a:endParaRPr>
          </a:p>
        </p:txBody>
      </p:sp>
      <p:sp>
        <p:nvSpPr>
          <p:cNvPr id="16" name="矩形 22"/>
          <p:cNvSpPr>
            <a:spLocks noChangeArrowheads="1"/>
          </p:cNvSpPr>
          <p:nvPr/>
        </p:nvSpPr>
        <p:spPr bwMode="auto">
          <a:xfrm>
            <a:off x="6300192" y="4715853"/>
            <a:ext cx="13789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dirty="0" smtClean="0">
                <a:latin typeface="微软雅黑" pitchFamily="34" charset="-122"/>
                <a:ea typeface="微软雅黑" pitchFamily="34" charset="-122"/>
              </a:rPr>
              <a:t>iso-8859-1</a:t>
            </a:r>
            <a:endParaRPr lang="zh-CN" altLang="en-US" dirty="0">
              <a:latin typeface="微软雅黑" pitchFamily="34" charset="-122"/>
              <a:ea typeface="微软雅黑" pitchFamily="34" charset="-122"/>
            </a:endParaRPr>
          </a:p>
        </p:txBody>
      </p:sp>
      <p:sp>
        <p:nvSpPr>
          <p:cNvPr id="17" name="矩形 22"/>
          <p:cNvSpPr>
            <a:spLocks noChangeArrowheads="1"/>
          </p:cNvSpPr>
          <p:nvPr/>
        </p:nvSpPr>
        <p:spPr bwMode="auto">
          <a:xfrm>
            <a:off x="6614887" y="5219354"/>
            <a:ext cx="8808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dirty="0" smtClean="0">
                <a:latin typeface="微软雅黑" pitchFamily="34" charset="-122"/>
                <a:ea typeface="微软雅黑" pitchFamily="34" charset="-122"/>
              </a:rPr>
              <a:t>utf-16</a:t>
            </a:r>
            <a:endParaRPr lang="zh-CN" altLang="en-US" dirty="0">
              <a:latin typeface="微软雅黑" pitchFamily="34" charset="-122"/>
              <a:ea typeface="微软雅黑" pitchFamily="34" charset="-122"/>
            </a:endParaRPr>
          </a:p>
        </p:txBody>
      </p:sp>
      <p:grpSp>
        <p:nvGrpSpPr>
          <p:cNvPr id="18" name="组合 34"/>
          <p:cNvGrpSpPr>
            <a:grpSpLocks/>
          </p:cNvGrpSpPr>
          <p:nvPr/>
        </p:nvGrpSpPr>
        <p:grpSpPr bwMode="auto">
          <a:xfrm rot="16200000">
            <a:off x="7812360" y="5661248"/>
            <a:ext cx="432048" cy="720080"/>
            <a:chOff x="1996625" y="3066312"/>
            <a:chExt cx="533900" cy="396958"/>
          </a:xfrm>
          <a:effectLst>
            <a:outerShdw blurRad="50800" dist="38100" dir="2700000" algn="tl" rotWithShape="0">
              <a:prstClr val="black">
                <a:alpha val="40000"/>
              </a:prstClr>
            </a:outerShdw>
          </a:effectLst>
        </p:grpSpPr>
        <p:sp>
          <p:nvSpPr>
            <p:cNvPr id="19" name="燕尾形 18">
              <a:hlinkClick r:id="rId5" action="ppaction://hlinksldjump"/>
            </p:cNvPr>
            <p:cNvSpPr/>
            <p:nvPr/>
          </p:nvSpPr>
          <p:spPr>
            <a:xfrm rot="5400000">
              <a:off x="2140188" y="3093028"/>
              <a:ext cx="226679" cy="513806"/>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0" name="燕尾形 19"/>
            <p:cNvSpPr/>
            <p:nvPr/>
          </p:nvSpPr>
          <p:spPr>
            <a:xfrm rot="5400000">
              <a:off x="2160282" y="2922749"/>
              <a:ext cx="226679" cy="513806"/>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21" name="矩形 22"/>
          <p:cNvSpPr>
            <a:spLocks noChangeArrowheads="1"/>
          </p:cNvSpPr>
          <p:nvPr/>
        </p:nvSpPr>
        <p:spPr bwMode="auto">
          <a:xfrm>
            <a:off x="6732131" y="5867424"/>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dirty="0" smtClean="0">
                <a:latin typeface="微软雅黑" pitchFamily="34" charset="-122"/>
                <a:ea typeface="微软雅黑" pitchFamily="34" charset="-122"/>
              </a:rPr>
              <a:t>GBK</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7507053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par>
                          <p:cTn id="24" fill="hold">
                            <p:stCondLst>
                              <p:cond delay="1000"/>
                            </p:stCondLst>
                            <p:childTnLst>
                              <p:par>
                                <p:cTn id="25" presetID="22" presetClass="entr" presetSubtype="8"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67544" y="332656"/>
            <a:ext cx="3759721" cy="369332"/>
          </a:xfrm>
          <a:prstGeom prst="rect">
            <a:avLst/>
          </a:prstGeom>
          <a:noFill/>
        </p:spPr>
        <p:txBody>
          <a:bodyPr wrap="square" rtlCol="0">
            <a:spAutoFit/>
          </a:bodyPr>
          <a:lstStyle/>
          <a:p>
            <a:r>
              <a:rPr lang="zh-CN" altLang="en-US" dirty="0" smtClean="0"/>
              <a:t>生成的文件如下：</a:t>
            </a:r>
            <a:endParaRPr lang="en-US" altLang="zh-CN" dirty="0" smtClean="0"/>
          </a:p>
        </p:txBody>
      </p:sp>
      <p:sp>
        <p:nvSpPr>
          <p:cNvPr id="12" name="TextBox 11"/>
          <p:cNvSpPr txBox="1"/>
          <p:nvPr/>
        </p:nvSpPr>
        <p:spPr>
          <a:xfrm>
            <a:off x="179512" y="2996952"/>
            <a:ext cx="7560840" cy="369332"/>
          </a:xfrm>
          <a:prstGeom prst="rect">
            <a:avLst/>
          </a:prstGeom>
          <a:noFill/>
        </p:spPr>
        <p:txBody>
          <a:bodyPr wrap="square" rtlCol="0">
            <a:spAutoFit/>
          </a:bodyPr>
          <a:lstStyle/>
          <a:p>
            <a:r>
              <a:rPr lang="zh-CN" altLang="en-US" dirty="0" smtClean="0"/>
              <a:t>编译</a:t>
            </a:r>
            <a:r>
              <a:rPr lang="en-US" altLang="zh-CN" dirty="0" smtClean="0"/>
              <a:t>java</a:t>
            </a:r>
            <a:r>
              <a:rPr lang="zh-CN" altLang="en-US" dirty="0" smtClean="0"/>
              <a:t>文件：</a:t>
            </a:r>
            <a:r>
              <a:rPr lang="en-US" altLang="zh-CN" dirty="0" err="1" smtClean="0"/>
              <a:t>javac</a:t>
            </a:r>
            <a:r>
              <a:rPr lang="en-US" altLang="zh-CN" dirty="0" smtClean="0"/>
              <a:t> CodeTest.java     </a:t>
            </a:r>
            <a:r>
              <a:rPr lang="zh-CN" altLang="en-US" dirty="0" smtClean="0"/>
              <a:t>生成的</a:t>
            </a:r>
            <a:r>
              <a:rPr lang="en-US" altLang="zh-CN" dirty="0" smtClean="0"/>
              <a:t>class</a:t>
            </a:r>
            <a:r>
              <a:rPr lang="zh-CN" altLang="en-US" dirty="0" smtClean="0"/>
              <a:t>字节码文件如下：</a:t>
            </a:r>
            <a:endParaRPr lang="en-US" altLang="zh-CN" dirty="0" smtClean="0"/>
          </a:p>
        </p:txBody>
      </p:sp>
      <p:sp>
        <p:nvSpPr>
          <p:cNvPr id="16" name="TextBox 15"/>
          <p:cNvSpPr txBox="1"/>
          <p:nvPr/>
        </p:nvSpPr>
        <p:spPr>
          <a:xfrm>
            <a:off x="5112060" y="3322447"/>
            <a:ext cx="3780420" cy="3139321"/>
          </a:xfrm>
          <a:prstGeom prst="rect">
            <a:avLst/>
          </a:prstGeom>
          <a:noFill/>
        </p:spPr>
        <p:txBody>
          <a:bodyPr wrap="square" rtlCol="0">
            <a:spAutoFit/>
          </a:bodyPr>
          <a:lstStyle/>
          <a:p>
            <a:r>
              <a:rPr lang="en-US" altLang="zh-CN" dirty="0" smtClean="0"/>
              <a:t>1</a:t>
            </a:r>
            <a:r>
              <a:rPr lang="zh-CN" altLang="en-US" dirty="0" smtClean="0"/>
              <a:t>、运行</a:t>
            </a:r>
            <a:r>
              <a:rPr lang="en-US" altLang="zh-CN" dirty="0" err="1" smtClean="0"/>
              <a:t>javac</a:t>
            </a:r>
            <a:r>
              <a:rPr lang="en-US" altLang="zh-CN" dirty="0" smtClean="0"/>
              <a:t> CodeTest.java</a:t>
            </a:r>
            <a:r>
              <a:rPr lang="zh-CN" altLang="en-US" dirty="0" smtClean="0"/>
              <a:t>时，编译工具根据本地语言指定编码方式，即在我本机执行时的代码相当于</a:t>
            </a:r>
            <a:r>
              <a:rPr lang="en-US" altLang="zh-CN" dirty="0" err="1" smtClean="0"/>
              <a:t>javac</a:t>
            </a:r>
            <a:r>
              <a:rPr lang="en-US" altLang="zh-CN" dirty="0" smtClean="0"/>
              <a:t> CodeTest.java –encoding GBK</a:t>
            </a:r>
          </a:p>
          <a:p>
            <a:endParaRPr lang="en-US" altLang="zh-CN" dirty="0" smtClean="0"/>
          </a:p>
          <a:p>
            <a:r>
              <a:rPr lang="en-US" altLang="zh-CN" dirty="0" smtClean="0"/>
              <a:t>2</a:t>
            </a:r>
            <a:r>
              <a:rPr lang="zh-CN" altLang="en-US" dirty="0" smtClean="0"/>
              <a:t>、</a:t>
            </a:r>
            <a:r>
              <a:rPr lang="en-US" altLang="zh-CN" dirty="0" smtClean="0"/>
              <a:t>01 </a:t>
            </a:r>
            <a:r>
              <a:rPr lang="zh-CN" altLang="en-US" dirty="0" smtClean="0"/>
              <a:t>和 </a:t>
            </a:r>
            <a:r>
              <a:rPr lang="en-US" altLang="zh-CN" dirty="0" smtClean="0"/>
              <a:t>00 05</a:t>
            </a:r>
            <a:r>
              <a:rPr lang="zh-CN" altLang="en-US" dirty="0" smtClean="0"/>
              <a:t>分别表示</a:t>
            </a:r>
            <a:r>
              <a:rPr lang="en-US" altLang="zh-CN" dirty="0" smtClean="0"/>
              <a:t>UTF-8</a:t>
            </a:r>
            <a:r>
              <a:rPr lang="zh-CN" altLang="en-US" dirty="0" smtClean="0"/>
              <a:t>编码字符串和字节数</a:t>
            </a:r>
            <a:endParaRPr lang="en-US" altLang="zh-CN" dirty="0" smtClean="0"/>
          </a:p>
          <a:p>
            <a:endParaRPr lang="en-US" altLang="zh-CN" dirty="0" smtClean="0"/>
          </a:p>
          <a:p>
            <a:r>
              <a:rPr lang="en-US" altLang="zh-CN" dirty="0" smtClean="0"/>
              <a:t>3</a:t>
            </a:r>
            <a:r>
              <a:rPr lang="zh-CN" altLang="en-US" dirty="0" smtClean="0"/>
              <a:t>、按照</a:t>
            </a:r>
            <a:r>
              <a:rPr lang="en-US" altLang="zh-CN" dirty="0" smtClean="0"/>
              <a:t>JVM</a:t>
            </a:r>
            <a:r>
              <a:rPr lang="zh-CN" altLang="en-US" dirty="0" smtClean="0"/>
              <a:t>规范，字面量在编译之后一律是以</a:t>
            </a:r>
            <a:r>
              <a:rPr lang="en-US" altLang="zh-CN" dirty="0" smtClean="0"/>
              <a:t>utf-8</a:t>
            </a:r>
            <a:r>
              <a:rPr lang="zh-CN" altLang="en-US" dirty="0" smtClean="0"/>
              <a:t>编码格式保存进</a:t>
            </a:r>
            <a:r>
              <a:rPr lang="en-US" altLang="zh-CN" dirty="0" smtClean="0"/>
              <a:t>class</a:t>
            </a:r>
            <a:r>
              <a:rPr lang="zh-CN" altLang="en-US" dirty="0" smtClean="0"/>
              <a:t>文件</a:t>
            </a:r>
            <a:endParaRPr lang="en-US" altLang="zh-CN" dirty="0" smtClean="0"/>
          </a:p>
        </p:txBody>
      </p:sp>
      <p:sp>
        <p:nvSpPr>
          <p:cNvPr id="13" name="TextBox 12"/>
          <p:cNvSpPr txBox="1"/>
          <p:nvPr/>
        </p:nvSpPr>
        <p:spPr>
          <a:xfrm>
            <a:off x="4283968" y="341948"/>
            <a:ext cx="3759721" cy="369332"/>
          </a:xfrm>
          <a:prstGeom prst="rect">
            <a:avLst/>
          </a:prstGeom>
          <a:noFill/>
        </p:spPr>
        <p:txBody>
          <a:bodyPr wrap="square" rtlCol="0">
            <a:spAutoFit/>
          </a:bodyPr>
          <a:lstStyle/>
          <a:p>
            <a:r>
              <a:rPr lang="en-US" altLang="zh-CN" dirty="0" smtClean="0"/>
              <a:t>Java</a:t>
            </a:r>
            <a:r>
              <a:rPr lang="zh-CN" altLang="en-US" dirty="0" smtClean="0"/>
              <a:t>还支持 </a:t>
            </a:r>
            <a:r>
              <a:rPr lang="en-US" altLang="zh-CN" dirty="0" smtClean="0"/>
              <a:t>String txt=“19\u697C”</a:t>
            </a:r>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138" y="718441"/>
            <a:ext cx="521970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2669" y="766961"/>
            <a:ext cx="5095875"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335519"/>
            <a:ext cx="5114925"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38659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39552" y="404664"/>
            <a:ext cx="7560840" cy="3416320"/>
          </a:xfrm>
          <a:prstGeom prst="rect">
            <a:avLst/>
          </a:prstGeom>
          <a:noFill/>
        </p:spPr>
        <p:txBody>
          <a:bodyPr wrap="square" rtlCol="0">
            <a:spAutoFit/>
          </a:bodyPr>
          <a:lstStyle/>
          <a:p>
            <a:r>
              <a:rPr lang="zh-CN" altLang="en-US" dirty="0" smtClean="0"/>
              <a:t>在加载</a:t>
            </a:r>
            <a:r>
              <a:rPr lang="en-US" altLang="zh-CN" dirty="0" smtClean="0"/>
              <a:t>class</a:t>
            </a:r>
            <a:r>
              <a:rPr lang="zh-CN" altLang="en-US" dirty="0" smtClean="0"/>
              <a:t>时，虚拟机将该字符串常量存入方法区常量池</a:t>
            </a:r>
            <a:r>
              <a:rPr lang="zh-CN" altLang="en-US" dirty="0"/>
              <a:t>，</a:t>
            </a:r>
            <a:r>
              <a:rPr lang="zh-CN" altLang="en-US" dirty="0" smtClean="0"/>
              <a:t>将字符按照</a:t>
            </a:r>
            <a:r>
              <a:rPr lang="en-US" altLang="zh-CN" dirty="0" err="1" smtClean="0"/>
              <a:t>unicode</a:t>
            </a:r>
            <a:r>
              <a:rPr lang="zh-CN" altLang="en-US" dirty="0" smtClean="0"/>
              <a:t>编码</a:t>
            </a:r>
            <a:r>
              <a:rPr lang="zh-CN" altLang="en-US" dirty="0"/>
              <a:t>方式</a:t>
            </a:r>
            <a:r>
              <a:rPr lang="en-US" altLang="zh-CN" dirty="0" smtClean="0"/>
              <a:t>(utf-16</a:t>
            </a:r>
            <a:r>
              <a:rPr lang="en-US" altLang="zh-CN" dirty="0"/>
              <a:t>)</a:t>
            </a:r>
            <a:r>
              <a:rPr lang="zh-CN" altLang="en-US" dirty="0" smtClean="0"/>
              <a:t>保存。所以在</a:t>
            </a:r>
            <a:r>
              <a:rPr lang="en-US" altLang="zh-CN" dirty="0" smtClean="0"/>
              <a:t>String</a:t>
            </a:r>
            <a:r>
              <a:rPr lang="zh-CN" altLang="en-US" dirty="0" smtClean="0"/>
              <a:t>对象中一个</a:t>
            </a:r>
            <a:r>
              <a:rPr lang="en-US" altLang="zh-CN" dirty="0" smtClean="0"/>
              <a:t>char</a:t>
            </a:r>
            <a:r>
              <a:rPr lang="zh-CN" altLang="en-US" dirty="0" smtClean="0"/>
              <a:t>的大小为两个字节。</a:t>
            </a:r>
            <a:endParaRPr lang="en-US" altLang="zh-CN" dirty="0" smtClean="0"/>
          </a:p>
          <a:p>
            <a:endParaRPr lang="en-US" altLang="zh-CN" dirty="0" smtClean="0"/>
          </a:p>
          <a:p>
            <a:r>
              <a:rPr lang="en-US" altLang="zh-CN" dirty="0" smtClean="0"/>
              <a:t>Java</a:t>
            </a:r>
            <a:r>
              <a:rPr lang="zh-CN" altLang="en-US" dirty="0" smtClean="0"/>
              <a:t>用</a:t>
            </a:r>
            <a:r>
              <a:rPr lang="en-US" altLang="zh-CN" dirty="0" err="1" smtClean="0"/>
              <a:t>unicode</a:t>
            </a:r>
            <a:r>
              <a:rPr lang="zh-CN" altLang="en-US" dirty="0" smtClean="0"/>
              <a:t>作为内存的字符存储格式的利弊：</a:t>
            </a:r>
            <a:endParaRPr lang="en-US" altLang="zh-CN" dirty="0" smtClean="0"/>
          </a:p>
          <a:p>
            <a:r>
              <a:rPr lang="zh-CN" altLang="en-US" dirty="0" smtClean="0"/>
              <a:t>优点：</a:t>
            </a:r>
            <a:endParaRPr lang="en-US" altLang="zh-CN" dirty="0" smtClean="0"/>
          </a:p>
          <a:p>
            <a:r>
              <a:rPr lang="en-US" altLang="zh-CN" dirty="0" smtClean="0"/>
              <a:t>1</a:t>
            </a:r>
            <a:r>
              <a:rPr lang="zh-CN" altLang="en-US" dirty="0" smtClean="0"/>
              <a:t>、编码效率高，字符和字节间的相互</a:t>
            </a:r>
            <a:r>
              <a:rPr lang="zh-CN" altLang="en-US" dirty="0"/>
              <a:t>转换</a:t>
            </a:r>
            <a:r>
              <a:rPr lang="zh-CN" altLang="en-US" dirty="0" smtClean="0"/>
              <a:t>快速。</a:t>
            </a:r>
            <a:endParaRPr lang="en-US" altLang="zh-CN" dirty="0" smtClean="0"/>
          </a:p>
          <a:p>
            <a:r>
              <a:rPr lang="en-US" altLang="zh-CN" dirty="0" smtClean="0"/>
              <a:t>2</a:t>
            </a:r>
            <a:r>
              <a:rPr lang="zh-CN" altLang="en-US" dirty="0" smtClean="0"/>
              <a:t>、由于每个字符都是双字节，可以大大简化字符串操作的复杂度。如计算长度，截取字符串等。</a:t>
            </a:r>
            <a:endParaRPr lang="en-US" altLang="zh-CN" dirty="0" smtClean="0"/>
          </a:p>
          <a:p>
            <a:r>
              <a:rPr lang="zh-CN" altLang="en-US" dirty="0" smtClean="0"/>
              <a:t>缺点：</a:t>
            </a:r>
            <a:endParaRPr lang="en-US" altLang="zh-CN" dirty="0" smtClean="0"/>
          </a:p>
          <a:p>
            <a:r>
              <a:rPr lang="en-US" altLang="zh-CN" dirty="0" smtClean="0"/>
              <a:t>1</a:t>
            </a:r>
            <a:r>
              <a:rPr lang="zh-CN" altLang="en-US" dirty="0" smtClean="0"/>
              <a:t>、对单字节范围内的字符也放大了一倍，浪费了存储空间。</a:t>
            </a:r>
            <a:endParaRPr lang="en-US" altLang="zh-CN" dirty="0" smtClean="0"/>
          </a:p>
          <a:p>
            <a:r>
              <a:rPr lang="en-US" altLang="zh-CN" dirty="0" smtClean="0"/>
              <a:t>2</a:t>
            </a:r>
            <a:r>
              <a:rPr lang="zh-CN" altLang="en-US" dirty="0" smtClean="0"/>
              <a:t>、不适合网络传输，如果传输过程中有字节流损坏，将很难恢复</a:t>
            </a:r>
            <a:endParaRPr lang="en-US" altLang="zh-CN" dirty="0" smtClean="0"/>
          </a:p>
        </p:txBody>
      </p:sp>
      <p:sp>
        <p:nvSpPr>
          <p:cNvPr id="10" name="TextBox 9"/>
          <p:cNvSpPr txBox="1"/>
          <p:nvPr/>
        </p:nvSpPr>
        <p:spPr>
          <a:xfrm>
            <a:off x="539552" y="3933056"/>
            <a:ext cx="7560840" cy="923330"/>
          </a:xfrm>
          <a:prstGeom prst="rect">
            <a:avLst/>
          </a:prstGeom>
          <a:noFill/>
        </p:spPr>
        <p:txBody>
          <a:bodyPr wrap="square" rtlCol="0">
            <a:spAutoFit/>
          </a:bodyPr>
          <a:lstStyle/>
          <a:p>
            <a:r>
              <a:rPr lang="zh-CN" altLang="en-US" dirty="0" smtClean="0"/>
              <a:t>将字符串以默认、</a:t>
            </a:r>
            <a:r>
              <a:rPr lang="en-US" altLang="zh-CN" dirty="0" smtClean="0"/>
              <a:t>GBK</a:t>
            </a:r>
            <a:r>
              <a:rPr lang="zh-CN" altLang="en-US" dirty="0" smtClean="0"/>
              <a:t>、</a:t>
            </a:r>
            <a:r>
              <a:rPr lang="en-US" altLang="zh-CN" dirty="0" smtClean="0"/>
              <a:t>UTF-8</a:t>
            </a:r>
            <a:r>
              <a:rPr lang="zh-CN" altLang="en-US" dirty="0" smtClean="0"/>
              <a:t>、</a:t>
            </a:r>
            <a:r>
              <a:rPr lang="en-US" altLang="zh-CN" dirty="0" smtClean="0"/>
              <a:t>UTF-16</a:t>
            </a:r>
            <a:r>
              <a:rPr lang="zh-CN" altLang="en-US" dirty="0" smtClean="0"/>
              <a:t>、</a:t>
            </a:r>
            <a:r>
              <a:rPr lang="en-US" altLang="zh-CN" dirty="0" smtClean="0"/>
              <a:t>ISO-8859-1</a:t>
            </a:r>
            <a:r>
              <a:rPr lang="zh-CN" altLang="en-US" dirty="0" smtClean="0"/>
              <a:t>编码</a:t>
            </a:r>
            <a:endParaRPr lang="en-US" altLang="zh-CN" dirty="0" smtClean="0"/>
          </a:p>
          <a:p>
            <a:r>
              <a:rPr lang="en-US" altLang="zh-CN" dirty="0" smtClean="0"/>
              <a:t>byte</a:t>
            </a:r>
            <a:r>
              <a:rPr lang="en-US" altLang="zh-CN" dirty="0"/>
              <a:t>[] </a:t>
            </a:r>
            <a:r>
              <a:rPr lang="en-US" altLang="zh-CN" dirty="0" err="1"/>
              <a:t>bs</a:t>
            </a:r>
            <a:r>
              <a:rPr lang="en-US" altLang="zh-CN" dirty="0"/>
              <a:t> = “19</a:t>
            </a:r>
            <a:r>
              <a:rPr lang="zh-CN" altLang="en-US" dirty="0"/>
              <a:t>楼</a:t>
            </a:r>
            <a:r>
              <a:rPr lang="en-US" altLang="zh-CN" dirty="0" smtClean="0"/>
              <a:t>”.</a:t>
            </a:r>
            <a:r>
              <a:rPr lang="en-US" altLang="zh-CN" dirty="0" err="1" smtClean="0"/>
              <a:t>getBytes</a:t>
            </a:r>
            <a:r>
              <a:rPr lang="en-US" altLang="zh-CN" dirty="0" smtClean="0"/>
              <a:t>();</a:t>
            </a:r>
          </a:p>
          <a:p>
            <a:endParaRPr lang="en-US" altLang="zh-CN" dirty="0" smtClean="0"/>
          </a:p>
        </p:txBody>
      </p:sp>
      <p:sp>
        <p:nvSpPr>
          <p:cNvPr id="4" name="矩形 3"/>
          <p:cNvSpPr/>
          <p:nvPr/>
        </p:nvSpPr>
        <p:spPr>
          <a:xfrm>
            <a:off x="1691680" y="4869160"/>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00</a:t>
            </a:r>
            <a:endParaRPr lang="zh-CN" altLang="en-US" dirty="0"/>
          </a:p>
        </p:txBody>
      </p:sp>
      <p:sp>
        <p:nvSpPr>
          <p:cNvPr id="14" name="矩形 13"/>
          <p:cNvSpPr/>
          <p:nvPr/>
        </p:nvSpPr>
        <p:spPr>
          <a:xfrm>
            <a:off x="6516216" y="4869160"/>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7C</a:t>
            </a:r>
            <a:endParaRPr lang="zh-CN" altLang="en-US" dirty="0"/>
          </a:p>
        </p:txBody>
      </p:sp>
      <p:sp>
        <p:nvSpPr>
          <p:cNvPr id="15" name="矩形 14"/>
          <p:cNvSpPr/>
          <p:nvPr/>
        </p:nvSpPr>
        <p:spPr>
          <a:xfrm>
            <a:off x="5724128" y="4869160"/>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69</a:t>
            </a:r>
            <a:endParaRPr lang="zh-CN" altLang="en-US" dirty="0"/>
          </a:p>
        </p:txBody>
      </p:sp>
      <p:sp>
        <p:nvSpPr>
          <p:cNvPr id="16" name="矩形 15"/>
          <p:cNvSpPr/>
          <p:nvPr/>
        </p:nvSpPr>
        <p:spPr>
          <a:xfrm>
            <a:off x="4499992" y="4869160"/>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39</a:t>
            </a:r>
            <a:endParaRPr lang="zh-CN" altLang="en-US" dirty="0"/>
          </a:p>
        </p:txBody>
      </p:sp>
      <p:sp>
        <p:nvSpPr>
          <p:cNvPr id="17" name="矩形 16"/>
          <p:cNvSpPr/>
          <p:nvPr/>
        </p:nvSpPr>
        <p:spPr>
          <a:xfrm>
            <a:off x="2483768" y="4869160"/>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31</a:t>
            </a:r>
            <a:endParaRPr lang="zh-CN" altLang="en-US" dirty="0"/>
          </a:p>
        </p:txBody>
      </p:sp>
      <p:sp>
        <p:nvSpPr>
          <p:cNvPr id="18" name="矩形 17"/>
          <p:cNvSpPr/>
          <p:nvPr/>
        </p:nvSpPr>
        <p:spPr>
          <a:xfrm>
            <a:off x="3707904" y="4869160"/>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00</a:t>
            </a:r>
            <a:endParaRPr lang="zh-CN" altLang="en-US" dirty="0"/>
          </a:p>
        </p:txBody>
      </p:sp>
      <p:sp>
        <p:nvSpPr>
          <p:cNvPr id="20" name="矩形 19"/>
          <p:cNvSpPr/>
          <p:nvPr/>
        </p:nvSpPr>
        <p:spPr>
          <a:xfrm>
            <a:off x="6516216" y="5877272"/>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A5</a:t>
            </a:r>
            <a:endParaRPr lang="zh-CN" altLang="en-US" dirty="0"/>
          </a:p>
        </p:txBody>
      </p:sp>
      <p:sp>
        <p:nvSpPr>
          <p:cNvPr id="21" name="矩形 20"/>
          <p:cNvSpPr/>
          <p:nvPr/>
        </p:nvSpPr>
        <p:spPr>
          <a:xfrm>
            <a:off x="5724128" y="5877272"/>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C2</a:t>
            </a:r>
            <a:endParaRPr lang="zh-CN" altLang="en-US" dirty="0"/>
          </a:p>
        </p:txBody>
      </p:sp>
      <p:sp>
        <p:nvSpPr>
          <p:cNvPr id="22" name="矩形 21"/>
          <p:cNvSpPr/>
          <p:nvPr/>
        </p:nvSpPr>
        <p:spPr>
          <a:xfrm>
            <a:off x="4211960" y="5877272"/>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39</a:t>
            </a:r>
            <a:endParaRPr lang="zh-CN" altLang="en-US" dirty="0"/>
          </a:p>
        </p:txBody>
      </p:sp>
      <p:sp>
        <p:nvSpPr>
          <p:cNvPr id="23" name="矩形 22"/>
          <p:cNvSpPr/>
          <p:nvPr/>
        </p:nvSpPr>
        <p:spPr>
          <a:xfrm>
            <a:off x="2195736" y="5877272"/>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31</a:t>
            </a:r>
            <a:endParaRPr lang="zh-CN" altLang="en-US" dirty="0"/>
          </a:p>
        </p:txBody>
      </p:sp>
      <p:sp>
        <p:nvSpPr>
          <p:cNvPr id="5" name="TextBox 4"/>
          <p:cNvSpPr txBox="1"/>
          <p:nvPr/>
        </p:nvSpPr>
        <p:spPr>
          <a:xfrm>
            <a:off x="323528" y="4926819"/>
            <a:ext cx="936154" cy="369332"/>
          </a:xfrm>
          <a:prstGeom prst="rect">
            <a:avLst/>
          </a:prstGeom>
          <a:noFill/>
        </p:spPr>
        <p:txBody>
          <a:bodyPr wrap="none" rtlCol="0">
            <a:spAutoFit/>
          </a:bodyPr>
          <a:lstStyle/>
          <a:p>
            <a:r>
              <a:rPr lang="en-US" altLang="zh-CN" dirty="0" err="1" smtClean="0"/>
              <a:t>unicode</a:t>
            </a:r>
            <a:endParaRPr lang="zh-CN" altLang="en-US" dirty="0"/>
          </a:p>
        </p:txBody>
      </p:sp>
      <p:sp>
        <p:nvSpPr>
          <p:cNvPr id="26" name="TextBox 25"/>
          <p:cNvSpPr txBox="1"/>
          <p:nvPr/>
        </p:nvSpPr>
        <p:spPr>
          <a:xfrm>
            <a:off x="323528" y="5939988"/>
            <a:ext cx="1107996" cy="369332"/>
          </a:xfrm>
          <a:prstGeom prst="rect">
            <a:avLst/>
          </a:prstGeom>
          <a:noFill/>
        </p:spPr>
        <p:txBody>
          <a:bodyPr wrap="none" rtlCol="0">
            <a:spAutoFit/>
          </a:bodyPr>
          <a:lstStyle/>
          <a:p>
            <a:r>
              <a:rPr lang="zh-CN" altLang="en-US" dirty="0" smtClean="0"/>
              <a:t>本地默认</a:t>
            </a:r>
            <a:endParaRPr lang="zh-CN" altLang="en-US" dirty="0"/>
          </a:p>
        </p:txBody>
      </p:sp>
      <p:sp>
        <p:nvSpPr>
          <p:cNvPr id="27" name="下箭头 26"/>
          <p:cNvSpPr/>
          <p:nvPr/>
        </p:nvSpPr>
        <p:spPr>
          <a:xfrm>
            <a:off x="2339752" y="5426049"/>
            <a:ext cx="288032"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下箭头 27"/>
          <p:cNvSpPr/>
          <p:nvPr/>
        </p:nvSpPr>
        <p:spPr>
          <a:xfrm>
            <a:off x="4355976" y="5445224"/>
            <a:ext cx="288032"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下箭头 28"/>
          <p:cNvSpPr/>
          <p:nvPr/>
        </p:nvSpPr>
        <p:spPr>
          <a:xfrm>
            <a:off x="6372200" y="5445224"/>
            <a:ext cx="288032"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379167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516216" y="764704"/>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7C</a:t>
            </a:r>
            <a:endParaRPr lang="zh-CN" altLang="en-US" dirty="0"/>
          </a:p>
        </p:txBody>
      </p:sp>
      <p:sp>
        <p:nvSpPr>
          <p:cNvPr id="11" name="矩形 10"/>
          <p:cNvSpPr/>
          <p:nvPr/>
        </p:nvSpPr>
        <p:spPr>
          <a:xfrm>
            <a:off x="5724128" y="764704"/>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69</a:t>
            </a:r>
            <a:endParaRPr lang="zh-CN" altLang="en-US" dirty="0"/>
          </a:p>
        </p:txBody>
      </p:sp>
      <p:sp>
        <p:nvSpPr>
          <p:cNvPr id="12" name="矩形 11"/>
          <p:cNvSpPr/>
          <p:nvPr/>
        </p:nvSpPr>
        <p:spPr>
          <a:xfrm>
            <a:off x="2483768" y="764704"/>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31</a:t>
            </a:r>
            <a:endParaRPr lang="zh-CN" altLang="en-US" dirty="0"/>
          </a:p>
        </p:txBody>
      </p:sp>
      <p:sp>
        <p:nvSpPr>
          <p:cNvPr id="14" name="矩形 13"/>
          <p:cNvSpPr/>
          <p:nvPr/>
        </p:nvSpPr>
        <p:spPr>
          <a:xfrm>
            <a:off x="3707904" y="764704"/>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00</a:t>
            </a:r>
            <a:endParaRPr lang="zh-CN" altLang="en-US" dirty="0"/>
          </a:p>
        </p:txBody>
      </p:sp>
      <p:sp>
        <p:nvSpPr>
          <p:cNvPr id="15" name="TextBox 14"/>
          <p:cNvSpPr txBox="1"/>
          <p:nvPr/>
        </p:nvSpPr>
        <p:spPr>
          <a:xfrm>
            <a:off x="323528" y="822363"/>
            <a:ext cx="936154" cy="369332"/>
          </a:xfrm>
          <a:prstGeom prst="rect">
            <a:avLst/>
          </a:prstGeom>
          <a:noFill/>
        </p:spPr>
        <p:txBody>
          <a:bodyPr wrap="none" rtlCol="0">
            <a:spAutoFit/>
          </a:bodyPr>
          <a:lstStyle/>
          <a:p>
            <a:r>
              <a:rPr lang="en-US" altLang="zh-CN" dirty="0" err="1" smtClean="0"/>
              <a:t>unicode</a:t>
            </a:r>
            <a:endParaRPr lang="zh-CN" altLang="en-US" dirty="0"/>
          </a:p>
        </p:txBody>
      </p:sp>
      <p:sp>
        <p:nvSpPr>
          <p:cNvPr id="16" name="TextBox 15"/>
          <p:cNvSpPr txBox="1"/>
          <p:nvPr/>
        </p:nvSpPr>
        <p:spPr>
          <a:xfrm>
            <a:off x="374784" y="188640"/>
            <a:ext cx="7560840" cy="369332"/>
          </a:xfrm>
          <a:prstGeom prst="rect">
            <a:avLst/>
          </a:prstGeom>
          <a:noFill/>
        </p:spPr>
        <p:txBody>
          <a:bodyPr wrap="square" rtlCol="0">
            <a:spAutoFit/>
          </a:bodyPr>
          <a:lstStyle/>
          <a:p>
            <a:r>
              <a:rPr lang="en-US" altLang="zh-CN" dirty="0" smtClean="0"/>
              <a:t>byte</a:t>
            </a:r>
            <a:r>
              <a:rPr lang="en-US" altLang="zh-CN" dirty="0"/>
              <a:t>[] </a:t>
            </a:r>
            <a:r>
              <a:rPr lang="en-US" altLang="zh-CN" dirty="0" err="1"/>
              <a:t>bs</a:t>
            </a:r>
            <a:r>
              <a:rPr lang="en-US" altLang="zh-CN" dirty="0"/>
              <a:t> = </a:t>
            </a:r>
            <a:r>
              <a:rPr lang="en-US" altLang="zh-CN" dirty="0" err="1"/>
              <a:t>txt.getBytes</a:t>
            </a:r>
            <a:r>
              <a:rPr lang="en-US" altLang="zh-CN" dirty="0" smtClean="0"/>
              <a:t>(“GBK”);</a:t>
            </a:r>
          </a:p>
        </p:txBody>
      </p:sp>
      <p:sp>
        <p:nvSpPr>
          <p:cNvPr id="17" name="矩形 16"/>
          <p:cNvSpPr/>
          <p:nvPr/>
        </p:nvSpPr>
        <p:spPr>
          <a:xfrm>
            <a:off x="6516216" y="1628800"/>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A5</a:t>
            </a:r>
            <a:endParaRPr lang="zh-CN" altLang="en-US" dirty="0"/>
          </a:p>
        </p:txBody>
      </p:sp>
      <p:sp>
        <p:nvSpPr>
          <p:cNvPr id="18" name="矩形 17"/>
          <p:cNvSpPr/>
          <p:nvPr/>
        </p:nvSpPr>
        <p:spPr>
          <a:xfrm>
            <a:off x="5724128" y="1628800"/>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C2</a:t>
            </a:r>
            <a:endParaRPr lang="zh-CN" altLang="en-US" dirty="0"/>
          </a:p>
        </p:txBody>
      </p:sp>
      <p:sp>
        <p:nvSpPr>
          <p:cNvPr id="19" name="矩形 18"/>
          <p:cNvSpPr/>
          <p:nvPr/>
        </p:nvSpPr>
        <p:spPr>
          <a:xfrm>
            <a:off x="4103948" y="1628800"/>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39</a:t>
            </a:r>
            <a:endParaRPr lang="zh-CN" altLang="en-US" dirty="0"/>
          </a:p>
        </p:txBody>
      </p:sp>
      <p:sp>
        <p:nvSpPr>
          <p:cNvPr id="20" name="矩形 19"/>
          <p:cNvSpPr/>
          <p:nvPr/>
        </p:nvSpPr>
        <p:spPr>
          <a:xfrm>
            <a:off x="2079368" y="1628800"/>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31</a:t>
            </a:r>
            <a:endParaRPr lang="zh-CN" altLang="en-US" dirty="0"/>
          </a:p>
        </p:txBody>
      </p:sp>
      <p:sp>
        <p:nvSpPr>
          <p:cNvPr id="21" name="TextBox 20"/>
          <p:cNvSpPr txBox="1"/>
          <p:nvPr/>
        </p:nvSpPr>
        <p:spPr>
          <a:xfrm>
            <a:off x="323528" y="1691516"/>
            <a:ext cx="575799" cy="369332"/>
          </a:xfrm>
          <a:prstGeom prst="rect">
            <a:avLst/>
          </a:prstGeom>
          <a:noFill/>
        </p:spPr>
        <p:txBody>
          <a:bodyPr wrap="none" rtlCol="0">
            <a:spAutoFit/>
          </a:bodyPr>
          <a:lstStyle/>
          <a:p>
            <a:r>
              <a:rPr lang="en-US" altLang="zh-CN" dirty="0" smtClean="0"/>
              <a:t>GBK</a:t>
            </a:r>
            <a:endParaRPr lang="zh-CN" altLang="en-US" dirty="0"/>
          </a:p>
        </p:txBody>
      </p:sp>
      <p:sp>
        <p:nvSpPr>
          <p:cNvPr id="29" name="TextBox 28"/>
          <p:cNvSpPr txBox="1"/>
          <p:nvPr/>
        </p:nvSpPr>
        <p:spPr>
          <a:xfrm>
            <a:off x="374784" y="2204864"/>
            <a:ext cx="7560840" cy="369332"/>
          </a:xfrm>
          <a:prstGeom prst="rect">
            <a:avLst/>
          </a:prstGeom>
          <a:noFill/>
        </p:spPr>
        <p:txBody>
          <a:bodyPr wrap="square" rtlCol="0">
            <a:spAutoFit/>
          </a:bodyPr>
          <a:lstStyle/>
          <a:p>
            <a:r>
              <a:rPr lang="en-US" altLang="zh-CN" dirty="0" smtClean="0"/>
              <a:t>byte</a:t>
            </a:r>
            <a:r>
              <a:rPr lang="en-US" altLang="zh-CN" dirty="0"/>
              <a:t>[] </a:t>
            </a:r>
            <a:r>
              <a:rPr lang="en-US" altLang="zh-CN" dirty="0" err="1"/>
              <a:t>bs</a:t>
            </a:r>
            <a:r>
              <a:rPr lang="en-US" altLang="zh-CN" dirty="0"/>
              <a:t> = </a:t>
            </a:r>
            <a:r>
              <a:rPr lang="en-US" altLang="zh-CN" dirty="0" err="1"/>
              <a:t>txt.getBytes</a:t>
            </a:r>
            <a:r>
              <a:rPr lang="en-US" altLang="zh-CN" dirty="0" smtClean="0"/>
              <a:t>(“UTF-8”);</a:t>
            </a:r>
          </a:p>
        </p:txBody>
      </p:sp>
      <p:sp>
        <p:nvSpPr>
          <p:cNvPr id="30" name="矩形 29"/>
          <p:cNvSpPr/>
          <p:nvPr/>
        </p:nvSpPr>
        <p:spPr>
          <a:xfrm>
            <a:off x="6212702" y="3632580"/>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A5</a:t>
            </a:r>
            <a:endParaRPr lang="zh-CN" altLang="en-US" dirty="0"/>
          </a:p>
        </p:txBody>
      </p:sp>
      <p:sp>
        <p:nvSpPr>
          <p:cNvPr id="31" name="矩形 30"/>
          <p:cNvSpPr/>
          <p:nvPr/>
        </p:nvSpPr>
        <p:spPr>
          <a:xfrm>
            <a:off x="5436096" y="3632580"/>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E6</a:t>
            </a:r>
            <a:endParaRPr lang="zh-CN" altLang="en-US" dirty="0"/>
          </a:p>
        </p:txBody>
      </p:sp>
      <p:sp>
        <p:nvSpPr>
          <p:cNvPr id="32" name="矩形 31"/>
          <p:cNvSpPr/>
          <p:nvPr/>
        </p:nvSpPr>
        <p:spPr>
          <a:xfrm>
            <a:off x="4162838" y="3632580"/>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39</a:t>
            </a:r>
            <a:endParaRPr lang="zh-CN" altLang="en-US" dirty="0"/>
          </a:p>
        </p:txBody>
      </p:sp>
      <p:sp>
        <p:nvSpPr>
          <p:cNvPr id="33" name="矩形 32"/>
          <p:cNvSpPr/>
          <p:nvPr/>
        </p:nvSpPr>
        <p:spPr>
          <a:xfrm>
            <a:off x="2123728" y="3645024"/>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31</a:t>
            </a:r>
            <a:endParaRPr lang="zh-CN" altLang="en-US" dirty="0"/>
          </a:p>
        </p:txBody>
      </p:sp>
      <p:sp>
        <p:nvSpPr>
          <p:cNvPr id="34" name="TextBox 33"/>
          <p:cNvSpPr txBox="1"/>
          <p:nvPr/>
        </p:nvSpPr>
        <p:spPr>
          <a:xfrm>
            <a:off x="323528" y="3645024"/>
            <a:ext cx="737702" cy="369332"/>
          </a:xfrm>
          <a:prstGeom prst="rect">
            <a:avLst/>
          </a:prstGeom>
          <a:noFill/>
        </p:spPr>
        <p:txBody>
          <a:bodyPr wrap="none" rtlCol="0">
            <a:spAutoFit/>
          </a:bodyPr>
          <a:lstStyle/>
          <a:p>
            <a:r>
              <a:rPr lang="en-US" altLang="zh-CN" dirty="0" smtClean="0"/>
              <a:t>UTF-8</a:t>
            </a:r>
            <a:endParaRPr lang="zh-CN" altLang="en-US" dirty="0"/>
          </a:p>
        </p:txBody>
      </p:sp>
      <p:sp>
        <p:nvSpPr>
          <p:cNvPr id="35" name="矩形 34"/>
          <p:cNvSpPr/>
          <p:nvPr/>
        </p:nvSpPr>
        <p:spPr>
          <a:xfrm>
            <a:off x="1691680" y="278092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00</a:t>
            </a:r>
            <a:endParaRPr lang="zh-CN" altLang="en-US" dirty="0"/>
          </a:p>
        </p:txBody>
      </p:sp>
      <p:sp>
        <p:nvSpPr>
          <p:cNvPr id="36" name="矩形 35"/>
          <p:cNvSpPr/>
          <p:nvPr/>
        </p:nvSpPr>
        <p:spPr>
          <a:xfrm>
            <a:off x="6516216" y="278092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7C</a:t>
            </a:r>
            <a:endParaRPr lang="zh-CN" altLang="en-US" dirty="0"/>
          </a:p>
        </p:txBody>
      </p:sp>
      <p:sp>
        <p:nvSpPr>
          <p:cNvPr id="37" name="矩形 36"/>
          <p:cNvSpPr/>
          <p:nvPr/>
        </p:nvSpPr>
        <p:spPr>
          <a:xfrm>
            <a:off x="5724128" y="278092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69</a:t>
            </a:r>
            <a:endParaRPr lang="zh-CN" altLang="en-US" dirty="0"/>
          </a:p>
        </p:txBody>
      </p:sp>
      <p:sp>
        <p:nvSpPr>
          <p:cNvPr id="38" name="矩形 37"/>
          <p:cNvSpPr/>
          <p:nvPr/>
        </p:nvSpPr>
        <p:spPr>
          <a:xfrm>
            <a:off x="4499992" y="278092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39</a:t>
            </a:r>
            <a:endParaRPr lang="zh-CN" altLang="en-US" dirty="0"/>
          </a:p>
        </p:txBody>
      </p:sp>
      <p:sp>
        <p:nvSpPr>
          <p:cNvPr id="39" name="矩形 38"/>
          <p:cNvSpPr/>
          <p:nvPr/>
        </p:nvSpPr>
        <p:spPr>
          <a:xfrm>
            <a:off x="2483768" y="278092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31</a:t>
            </a:r>
            <a:endParaRPr lang="zh-CN" altLang="en-US" dirty="0"/>
          </a:p>
        </p:txBody>
      </p:sp>
      <p:sp>
        <p:nvSpPr>
          <p:cNvPr id="40" name="矩形 39"/>
          <p:cNvSpPr/>
          <p:nvPr/>
        </p:nvSpPr>
        <p:spPr>
          <a:xfrm>
            <a:off x="3707904" y="278092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00</a:t>
            </a:r>
            <a:endParaRPr lang="zh-CN" altLang="en-US" dirty="0"/>
          </a:p>
        </p:txBody>
      </p:sp>
      <p:sp>
        <p:nvSpPr>
          <p:cNvPr id="41" name="TextBox 40"/>
          <p:cNvSpPr txBox="1"/>
          <p:nvPr/>
        </p:nvSpPr>
        <p:spPr>
          <a:xfrm>
            <a:off x="323528" y="2838587"/>
            <a:ext cx="936154" cy="369332"/>
          </a:xfrm>
          <a:prstGeom prst="rect">
            <a:avLst/>
          </a:prstGeom>
          <a:noFill/>
        </p:spPr>
        <p:txBody>
          <a:bodyPr wrap="none" rtlCol="0">
            <a:spAutoFit/>
          </a:bodyPr>
          <a:lstStyle/>
          <a:p>
            <a:r>
              <a:rPr lang="en-US" altLang="zh-CN" dirty="0" err="1" smtClean="0"/>
              <a:t>unicode</a:t>
            </a:r>
            <a:endParaRPr lang="zh-CN" altLang="en-US" dirty="0"/>
          </a:p>
        </p:txBody>
      </p:sp>
      <p:sp>
        <p:nvSpPr>
          <p:cNvPr id="42" name="矩形 41"/>
          <p:cNvSpPr/>
          <p:nvPr/>
        </p:nvSpPr>
        <p:spPr>
          <a:xfrm>
            <a:off x="6985958" y="3632580"/>
            <a:ext cx="792088" cy="434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BC</a:t>
            </a:r>
            <a:endParaRPr lang="zh-CN" altLang="en-US" dirty="0"/>
          </a:p>
        </p:txBody>
      </p:sp>
      <p:sp>
        <p:nvSpPr>
          <p:cNvPr id="43" name="TextBox 42"/>
          <p:cNvSpPr txBox="1"/>
          <p:nvPr/>
        </p:nvSpPr>
        <p:spPr>
          <a:xfrm>
            <a:off x="374784" y="4293096"/>
            <a:ext cx="7560840" cy="369332"/>
          </a:xfrm>
          <a:prstGeom prst="rect">
            <a:avLst/>
          </a:prstGeom>
          <a:noFill/>
        </p:spPr>
        <p:txBody>
          <a:bodyPr wrap="square" rtlCol="0">
            <a:spAutoFit/>
          </a:bodyPr>
          <a:lstStyle/>
          <a:p>
            <a:r>
              <a:rPr lang="en-US" altLang="zh-CN" dirty="0" smtClean="0"/>
              <a:t>byte</a:t>
            </a:r>
            <a:r>
              <a:rPr lang="en-US" altLang="zh-CN" dirty="0"/>
              <a:t>[] </a:t>
            </a:r>
            <a:r>
              <a:rPr lang="en-US" altLang="zh-CN" dirty="0" err="1"/>
              <a:t>bs</a:t>
            </a:r>
            <a:r>
              <a:rPr lang="en-US" altLang="zh-CN" dirty="0"/>
              <a:t> = </a:t>
            </a:r>
            <a:r>
              <a:rPr lang="en-US" altLang="zh-CN" dirty="0" err="1"/>
              <a:t>txt.getBytes</a:t>
            </a:r>
            <a:r>
              <a:rPr lang="en-US" altLang="zh-CN" dirty="0" smtClean="0"/>
              <a:t>(“UTF-16”);</a:t>
            </a:r>
          </a:p>
        </p:txBody>
      </p:sp>
      <p:sp>
        <p:nvSpPr>
          <p:cNvPr id="48" name="TextBox 47"/>
          <p:cNvSpPr txBox="1"/>
          <p:nvPr/>
        </p:nvSpPr>
        <p:spPr>
          <a:xfrm>
            <a:off x="323528" y="5795972"/>
            <a:ext cx="854721" cy="369332"/>
          </a:xfrm>
          <a:prstGeom prst="rect">
            <a:avLst/>
          </a:prstGeom>
          <a:noFill/>
        </p:spPr>
        <p:txBody>
          <a:bodyPr wrap="none" rtlCol="0">
            <a:spAutoFit/>
          </a:bodyPr>
          <a:lstStyle/>
          <a:p>
            <a:r>
              <a:rPr lang="en-US" altLang="zh-CN" dirty="0"/>
              <a:t>UTF-16</a:t>
            </a:r>
            <a:endParaRPr lang="zh-CN" altLang="en-US" dirty="0"/>
          </a:p>
        </p:txBody>
      </p:sp>
      <p:sp>
        <p:nvSpPr>
          <p:cNvPr id="49" name="矩形 48"/>
          <p:cNvSpPr/>
          <p:nvPr/>
        </p:nvSpPr>
        <p:spPr>
          <a:xfrm>
            <a:off x="3059832" y="4869160"/>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00</a:t>
            </a:r>
            <a:endParaRPr lang="zh-CN" altLang="en-US" dirty="0"/>
          </a:p>
        </p:txBody>
      </p:sp>
      <p:sp>
        <p:nvSpPr>
          <p:cNvPr id="50" name="矩形 49"/>
          <p:cNvSpPr/>
          <p:nvPr/>
        </p:nvSpPr>
        <p:spPr>
          <a:xfrm>
            <a:off x="7884368" y="4869160"/>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7C</a:t>
            </a:r>
            <a:endParaRPr lang="zh-CN" altLang="en-US" dirty="0"/>
          </a:p>
        </p:txBody>
      </p:sp>
      <p:sp>
        <p:nvSpPr>
          <p:cNvPr id="51" name="矩形 50"/>
          <p:cNvSpPr/>
          <p:nvPr/>
        </p:nvSpPr>
        <p:spPr>
          <a:xfrm>
            <a:off x="7092280" y="4869160"/>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69</a:t>
            </a:r>
            <a:endParaRPr lang="zh-CN" altLang="en-US" dirty="0"/>
          </a:p>
        </p:txBody>
      </p:sp>
      <p:sp>
        <p:nvSpPr>
          <p:cNvPr id="52" name="矩形 51"/>
          <p:cNvSpPr/>
          <p:nvPr/>
        </p:nvSpPr>
        <p:spPr>
          <a:xfrm>
            <a:off x="5868144" y="4869160"/>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39</a:t>
            </a:r>
            <a:endParaRPr lang="zh-CN" altLang="en-US" dirty="0"/>
          </a:p>
        </p:txBody>
      </p:sp>
      <p:sp>
        <p:nvSpPr>
          <p:cNvPr id="53" name="矩形 52"/>
          <p:cNvSpPr/>
          <p:nvPr/>
        </p:nvSpPr>
        <p:spPr>
          <a:xfrm>
            <a:off x="3851920" y="4869160"/>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31</a:t>
            </a:r>
            <a:endParaRPr lang="zh-CN" altLang="en-US" dirty="0"/>
          </a:p>
        </p:txBody>
      </p:sp>
      <p:sp>
        <p:nvSpPr>
          <p:cNvPr id="54" name="矩形 53"/>
          <p:cNvSpPr/>
          <p:nvPr/>
        </p:nvSpPr>
        <p:spPr>
          <a:xfrm>
            <a:off x="5076056" y="4869160"/>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00</a:t>
            </a:r>
            <a:endParaRPr lang="zh-CN" altLang="en-US" dirty="0"/>
          </a:p>
        </p:txBody>
      </p:sp>
      <p:sp>
        <p:nvSpPr>
          <p:cNvPr id="55" name="TextBox 54"/>
          <p:cNvSpPr txBox="1"/>
          <p:nvPr/>
        </p:nvSpPr>
        <p:spPr>
          <a:xfrm>
            <a:off x="323528" y="4926819"/>
            <a:ext cx="936154" cy="369332"/>
          </a:xfrm>
          <a:prstGeom prst="rect">
            <a:avLst/>
          </a:prstGeom>
          <a:noFill/>
        </p:spPr>
        <p:txBody>
          <a:bodyPr wrap="none" rtlCol="0">
            <a:spAutoFit/>
          </a:bodyPr>
          <a:lstStyle/>
          <a:p>
            <a:r>
              <a:rPr lang="en-US" altLang="zh-CN" dirty="0" err="1" smtClean="0"/>
              <a:t>unicode</a:t>
            </a:r>
            <a:endParaRPr lang="zh-CN" altLang="en-US" dirty="0"/>
          </a:p>
        </p:txBody>
      </p:sp>
      <p:sp>
        <p:nvSpPr>
          <p:cNvPr id="2" name="下箭头 1"/>
          <p:cNvSpPr/>
          <p:nvPr/>
        </p:nvSpPr>
        <p:spPr>
          <a:xfrm>
            <a:off x="2339752" y="1249585"/>
            <a:ext cx="288032"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下箭头 56"/>
          <p:cNvSpPr/>
          <p:nvPr/>
        </p:nvSpPr>
        <p:spPr>
          <a:xfrm>
            <a:off x="4355976" y="1268760"/>
            <a:ext cx="288032"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下箭头 57"/>
          <p:cNvSpPr/>
          <p:nvPr/>
        </p:nvSpPr>
        <p:spPr>
          <a:xfrm>
            <a:off x="6372200" y="1268760"/>
            <a:ext cx="288032"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下箭头 58"/>
          <p:cNvSpPr/>
          <p:nvPr/>
        </p:nvSpPr>
        <p:spPr>
          <a:xfrm>
            <a:off x="2339752" y="3265809"/>
            <a:ext cx="288032"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下箭头 59"/>
          <p:cNvSpPr/>
          <p:nvPr/>
        </p:nvSpPr>
        <p:spPr>
          <a:xfrm>
            <a:off x="4355976" y="3284984"/>
            <a:ext cx="288032"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下箭头 60"/>
          <p:cNvSpPr/>
          <p:nvPr/>
        </p:nvSpPr>
        <p:spPr>
          <a:xfrm>
            <a:off x="6372200" y="3284984"/>
            <a:ext cx="288032"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下箭头 61"/>
          <p:cNvSpPr/>
          <p:nvPr/>
        </p:nvSpPr>
        <p:spPr>
          <a:xfrm>
            <a:off x="3707904" y="5354041"/>
            <a:ext cx="288032"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下箭头 62"/>
          <p:cNvSpPr/>
          <p:nvPr/>
        </p:nvSpPr>
        <p:spPr>
          <a:xfrm>
            <a:off x="5724128" y="5373216"/>
            <a:ext cx="288032"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下箭头 63"/>
          <p:cNvSpPr/>
          <p:nvPr/>
        </p:nvSpPr>
        <p:spPr>
          <a:xfrm>
            <a:off x="7740352" y="5373216"/>
            <a:ext cx="288032"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3059832" y="5805264"/>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00</a:t>
            </a:r>
            <a:endParaRPr lang="zh-CN" altLang="en-US" dirty="0"/>
          </a:p>
        </p:txBody>
      </p:sp>
      <p:sp>
        <p:nvSpPr>
          <p:cNvPr id="66" name="矩形 65"/>
          <p:cNvSpPr/>
          <p:nvPr/>
        </p:nvSpPr>
        <p:spPr>
          <a:xfrm>
            <a:off x="7884368" y="5805264"/>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7C</a:t>
            </a:r>
            <a:endParaRPr lang="zh-CN" altLang="en-US" dirty="0"/>
          </a:p>
        </p:txBody>
      </p:sp>
      <p:sp>
        <p:nvSpPr>
          <p:cNvPr id="67" name="矩形 66"/>
          <p:cNvSpPr/>
          <p:nvPr/>
        </p:nvSpPr>
        <p:spPr>
          <a:xfrm>
            <a:off x="7092280" y="5805264"/>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69</a:t>
            </a:r>
            <a:endParaRPr lang="zh-CN" altLang="en-US" dirty="0"/>
          </a:p>
        </p:txBody>
      </p:sp>
      <p:sp>
        <p:nvSpPr>
          <p:cNvPr id="68" name="矩形 67"/>
          <p:cNvSpPr/>
          <p:nvPr/>
        </p:nvSpPr>
        <p:spPr>
          <a:xfrm>
            <a:off x="5868144" y="5805264"/>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39</a:t>
            </a:r>
            <a:endParaRPr lang="zh-CN" altLang="en-US" dirty="0"/>
          </a:p>
        </p:txBody>
      </p:sp>
      <p:sp>
        <p:nvSpPr>
          <p:cNvPr id="69" name="矩形 68"/>
          <p:cNvSpPr/>
          <p:nvPr/>
        </p:nvSpPr>
        <p:spPr>
          <a:xfrm>
            <a:off x="3851920" y="5805264"/>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31</a:t>
            </a:r>
            <a:endParaRPr lang="zh-CN" altLang="en-US" dirty="0"/>
          </a:p>
        </p:txBody>
      </p:sp>
      <p:sp>
        <p:nvSpPr>
          <p:cNvPr id="70" name="矩形 69"/>
          <p:cNvSpPr/>
          <p:nvPr/>
        </p:nvSpPr>
        <p:spPr>
          <a:xfrm>
            <a:off x="5076056" y="5805264"/>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00</a:t>
            </a:r>
            <a:endParaRPr lang="zh-CN" altLang="en-US" dirty="0"/>
          </a:p>
        </p:txBody>
      </p:sp>
      <p:sp>
        <p:nvSpPr>
          <p:cNvPr id="71" name="矩形 70"/>
          <p:cNvSpPr/>
          <p:nvPr/>
        </p:nvSpPr>
        <p:spPr>
          <a:xfrm>
            <a:off x="1259632" y="5805264"/>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FE</a:t>
            </a:r>
            <a:endParaRPr lang="zh-CN" altLang="en-US" dirty="0"/>
          </a:p>
        </p:txBody>
      </p:sp>
      <p:sp>
        <p:nvSpPr>
          <p:cNvPr id="72" name="矩形 71"/>
          <p:cNvSpPr/>
          <p:nvPr/>
        </p:nvSpPr>
        <p:spPr>
          <a:xfrm>
            <a:off x="2051720" y="5805264"/>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FF</a:t>
            </a:r>
            <a:endParaRPr lang="zh-CN" altLang="en-US" dirty="0"/>
          </a:p>
        </p:txBody>
      </p:sp>
      <p:cxnSp>
        <p:nvCxnSpPr>
          <p:cNvPr id="2059" name="直接连接符 2058"/>
          <p:cNvCxnSpPr/>
          <p:nvPr/>
        </p:nvCxnSpPr>
        <p:spPr>
          <a:xfrm>
            <a:off x="107504" y="2204864"/>
            <a:ext cx="8784976"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86" name="直接连接符 85"/>
          <p:cNvCxnSpPr/>
          <p:nvPr/>
        </p:nvCxnSpPr>
        <p:spPr>
          <a:xfrm>
            <a:off x="107504" y="4221088"/>
            <a:ext cx="8784976"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87" name="矩形 86"/>
          <p:cNvSpPr/>
          <p:nvPr/>
        </p:nvSpPr>
        <p:spPr>
          <a:xfrm>
            <a:off x="1691680" y="764704"/>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00</a:t>
            </a:r>
            <a:endParaRPr lang="zh-CN" altLang="en-US" dirty="0"/>
          </a:p>
        </p:txBody>
      </p:sp>
      <p:sp>
        <p:nvSpPr>
          <p:cNvPr id="88" name="矩形 87"/>
          <p:cNvSpPr/>
          <p:nvPr/>
        </p:nvSpPr>
        <p:spPr>
          <a:xfrm>
            <a:off x="4499992" y="764704"/>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39</a:t>
            </a:r>
            <a:endParaRPr lang="zh-CN" altLang="en-US" dirty="0"/>
          </a:p>
        </p:txBody>
      </p:sp>
    </p:spTree>
    <p:extLst>
      <p:ext uri="{BB962C8B-B14F-4D97-AF65-F5344CB8AC3E}">
        <p14:creationId xmlns:p14="http://schemas.microsoft.com/office/powerpoint/2010/main" val="40102086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374784" y="116632"/>
            <a:ext cx="7560840" cy="369332"/>
          </a:xfrm>
          <a:prstGeom prst="rect">
            <a:avLst/>
          </a:prstGeom>
          <a:noFill/>
        </p:spPr>
        <p:txBody>
          <a:bodyPr wrap="square" rtlCol="0">
            <a:spAutoFit/>
          </a:bodyPr>
          <a:lstStyle/>
          <a:p>
            <a:r>
              <a:rPr lang="en-US" altLang="zh-CN" dirty="0" smtClean="0"/>
              <a:t>byte</a:t>
            </a:r>
            <a:r>
              <a:rPr lang="en-US" altLang="zh-CN" dirty="0"/>
              <a:t>[] </a:t>
            </a:r>
            <a:r>
              <a:rPr lang="en-US" altLang="zh-CN" dirty="0" err="1"/>
              <a:t>bs</a:t>
            </a:r>
            <a:r>
              <a:rPr lang="en-US" altLang="zh-CN" dirty="0"/>
              <a:t> = </a:t>
            </a:r>
            <a:r>
              <a:rPr lang="en-US" altLang="zh-CN" dirty="0" err="1"/>
              <a:t>txt.getBytes</a:t>
            </a:r>
            <a:r>
              <a:rPr lang="en-US" altLang="zh-CN" dirty="0" smtClean="0"/>
              <a:t>(“</a:t>
            </a:r>
            <a:r>
              <a:rPr lang="en-US" altLang="zh-CN" dirty="0"/>
              <a:t>ISO-8859-1</a:t>
            </a:r>
            <a:r>
              <a:rPr lang="en-US" altLang="zh-CN" dirty="0" smtClean="0"/>
              <a:t>”);</a:t>
            </a:r>
          </a:p>
        </p:txBody>
      </p:sp>
      <p:sp>
        <p:nvSpPr>
          <p:cNvPr id="20" name="矩形 19"/>
          <p:cNvSpPr/>
          <p:nvPr/>
        </p:nvSpPr>
        <p:spPr>
          <a:xfrm>
            <a:off x="6156176" y="1472340"/>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3F</a:t>
            </a:r>
            <a:endParaRPr lang="zh-CN" altLang="en-US" dirty="0"/>
          </a:p>
        </p:txBody>
      </p:sp>
      <p:sp>
        <p:nvSpPr>
          <p:cNvPr id="21" name="矩形 20"/>
          <p:cNvSpPr/>
          <p:nvPr/>
        </p:nvSpPr>
        <p:spPr>
          <a:xfrm>
            <a:off x="4162838" y="1472340"/>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39</a:t>
            </a:r>
            <a:endParaRPr lang="zh-CN" altLang="en-US" dirty="0"/>
          </a:p>
        </p:txBody>
      </p:sp>
      <p:sp>
        <p:nvSpPr>
          <p:cNvPr id="22" name="矩形 21"/>
          <p:cNvSpPr/>
          <p:nvPr/>
        </p:nvSpPr>
        <p:spPr>
          <a:xfrm>
            <a:off x="2123728" y="1484784"/>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31</a:t>
            </a:r>
            <a:endParaRPr lang="zh-CN" altLang="en-US" dirty="0"/>
          </a:p>
        </p:txBody>
      </p:sp>
      <p:sp>
        <p:nvSpPr>
          <p:cNvPr id="23" name="TextBox 22"/>
          <p:cNvSpPr txBox="1"/>
          <p:nvPr/>
        </p:nvSpPr>
        <p:spPr>
          <a:xfrm>
            <a:off x="323528" y="1547500"/>
            <a:ext cx="1226618" cy="369332"/>
          </a:xfrm>
          <a:prstGeom prst="rect">
            <a:avLst/>
          </a:prstGeom>
          <a:noFill/>
        </p:spPr>
        <p:txBody>
          <a:bodyPr wrap="none" rtlCol="0">
            <a:spAutoFit/>
          </a:bodyPr>
          <a:lstStyle/>
          <a:p>
            <a:r>
              <a:rPr lang="en-US" altLang="zh-CN" dirty="0"/>
              <a:t>ISO-8859-1</a:t>
            </a:r>
            <a:endParaRPr lang="zh-CN" altLang="en-US" dirty="0"/>
          </a:p>
        </p:txBody>
      </p:sp>
      <p:sp>
        <p:nvSpPr>
          <p:cNvPr id="24" name="矩形 23"/>
          <p:cNvSpPr/>
          <p:nvPr/>
        </p:nvSpPr>
        <p:spPr>
          <a:xfrm>
            <a:off x="1691680" y="62068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00</a:t>
            </a:r>
            <a:endParaRPr lang="zh-CN" altLang="en-US" dirty="0"/>
          </a:p>
        </p:txBody>
      </p:sp>
      <p:sp>
        <p:nvSpPr>
          <p:cNvPr id="25" name="矩形 24"/>
          <p:cNvSpPr/>
          <p:nvPr/>
        </p:nvSpPr>
        <p:spPr>
          <a:xfrm>
            <a:off x="6516216" y="62068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7C</a:t>
            </a:r>
            <a:endParaRPr lang="zh-CN" altLang="en-US" dirty="0"/>
          </a:p>
        </p:txBody>
      </p:sp>
      <p:sp>
        <p:nvSpPr>
          <p:cNvPr id="26" name="矩形 25"/>
          <p:cNvSpPr/>
          <p:nvPr/>
        </p:nvSpPr>
        <p:spPr>
          <a:xfrm>
            <a:off x="5724128" y="62068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69</a:t>
            </a:r>
            <a:endParaRPr lang="zh-CN" altLang="en-US" dirty="0"/>
          </a:p>
        </p:txBody>
      </p:sp>
      <p:sp>
        <p:nvSpPr>
          <p:cNvPr id="27" name="矩形 26"/>
          <p:cNvSpPr/>
          <p:nvPr/>
        </p:nvSpPr>
        <p:spPr>
          <a:xfrm>
            <a:off x="4499992" y="62068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39</a:t>
            </a:r>
            <a:endParaRPr lang="zh-CN" altLang="en-US" dirty="0"/>
          </a:p>
        </p:txBody>
      </p:sp>
      <p:sp>
        <p:nvSpPr>
          <p:cNvPr id="28" name="矩形 27"/>
          <p:cNvSpPr/>
          <p:nvPr/>
        </p:nvSpPr>
        <p:spPr>
          <a:xfrm>
            <a:off x="2483768" y="62068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31</a:t>
            </a:r>
            <a:endParaRPr lang="zh-CN" altLang="en-US" dirty="0"/>
          </a:p>
        </p:txBody>
      </p:sp>
      <p:sp>
        <p:nvSpPr>
          <p:cNvPr id="29" name="矩形 28"/>
          <p:cNvSpPr/>
          <p:nvPr/>
        </p:nvSpPr>
        <p:spPr>
          <a:xfrm>
            <a:off x="3707904" y="62068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00</a:t>
            </a:r>
            <a:endParaRPr lang="zh-CN" altLang="en-US" dirty="0"/>
          </a:p>
        </p:txBody>
      </p:sp>
      <p:sp>
        <p:nvSpPr>
          <p:cNvPr id="30" name="TextBox 29"/>
          <p:cNvSpPr txBox="1"/>
          <p:nvPr/>
        </p:nvSpPr>
        <p:spPr>
          <a:xfrm>
            <a:off x="323528" y="678347"/>
            <a:ext cx="936154" cy="369332"/>
          </a:xfrm>
          <a:prstGeom prst="rect">
            <a:avLst/>
          </a:prstGeom>
          <a:noFill/>
        </p:spPr>
        <p:txBody>
          <a:bodyPr wrap="none" rtlCol="0">
            <a:spAutoFit/>
          </a:bodyPr>
          <a:lstStyle/>
          <a:p>
            <a:r>
              <a:rPr lang="en-US" altLang="zh-CN" dirty="0" err="1" smtClean="0"/>
              <a:t>unicode</a:t>
            </a:r>
            <a:endParaRPr lang="zh-CN" altLang="en-US" dirty="0"/>
          </a:p>
        </p:txBody>
      </p:sp>
      <p:sp>
        <p:nvSpPr>
          <p:cNvPr id="31" name="下箭头 30"/>
          <p:cNvSpPr/>
          <p:nvPr/>
        </p:nvSpPr>
        <p:spPr>
          <a:xfrm>
            <a:off x="2339752" y="1105569"/>
            <a:ext cx="288032"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下箭头 31"/>
          <p:cNvSpPr/>
          <p:nvPr/>
        </p:nvSpPr>
        <p:spPr>
          <a:xfrm>
            <a:off x="4355976" y="1124744"/>
            <a:ext cx="288032"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下箭头 32"/>
          <p:cNvSpPr/>
          <p:nvPr/>
        </p:nvSpPr>
        <p:spPr>
          <a:xfrm>
            <a:off x="6372200" y="1124744"/>
            <a:ext cx="288032"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a:off x="107504" y="2132856"/>
            <a:ext cx="8784976"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323528" y="2276872"/>
            <a:ext cx="7560840" cy="4524315"/>
          </a:xfrm>
          <a:prstGeom prst="rect">
            <a:avLst/>
          </a:prstGeom>
          <a:noFill/>
        </p:spPr>
        <p:txBody>
          <a:bodyPr wrap="square" rtlCol="0">
            <a:spAutoFit/>
          </a:bodyPr>
          <a:lstStyle/>
          <a:p>
            <a:r>
              <a:rPr lang="en-US" altLang="zh-CN" dirty="0" smtClean="0"/>
              <a:t>Java</a:t>
            </a:r>
            <a:r>
              <a:rPr lang="zh-CN" altLang="en-US" dirty="0" smtClean="0"/>
              <a:t>编程中的注意：</a:t>
            </a:r>
            <a:endParaRPr lang="en-US" altLang="zh-CN" dirty="0" smtClean="0"/>
          </a:p>
          <a:p>
            <a:r>
              <a:rPr lang="en-US" altLang="zh-CN" dirty="0" smtClean="0"/>
              <a:t>1</a:t>
            </a:r>
            <a:r>
              <a:rPr lang="zh-CN" altLang="en-US" dirty="0" smtClean="0"/>
              <a:t>、</a:t>
            </a:r>
            <a:r>
              <a:rPr lang="en-US" altLang="zh-CN" dirty="0" err="1" smtClean="0"/>
              <a:t>javac</a:t>
            </a:r>
            <a:r>
              <a:rPr lang="zh-CN" altLang="en-US" dirty="0" smtClean="0"/>
              <a:t>的时候，需要指定</a:t>
            </a:r>
            <a:r>
              <a:rPr lang="en-US" altLang="zh-CN" dirty="0" smtClean="0"/>
              <a:t>encoding</a:t>
            </a:r>
            <a:r>
              <a:rPr lang="zh-CN" altLang="en-US" dirty="0" smtClean="0"/>
              <a:t>，使工具能够识别</a:t>
            </a:r>
            <a:r>
              <a:rPr lang="en-US" altLang="zh-CN" dirty="0" smtClean="0"/>
              <a:t>java</a:t>
            </a:r>
            <a:r>
              <a:rPr lang="zh-CN" altLang="en-US" dirty="0" smtClean="0"/>
              <a:t>文件的编码方式。</a:t>
            </a:r>
            <a:endParaRPr lang="en-US" altLang="zh-CN" dirty="0" smtClean="0"/>
          </a:p>
          <a:p>
            <a:r>
              <a:rPr lang="zh-CN" altLang="en-US" dirty="0" smtClean="0"/>
              <a:t>在</a:t>
            </a:r>
            <a:r>
              <a:rPr lang="en-US" altLang="zh-CN" dirty="0" err="1" smtClean="0"/>
              <a:t>pom</a:t>
            </a:r>
            <a:r>
              <a:rPr lang="zh-CN" altLang="en-US" dirty="0" smtClean="0"/>
              <a:t>文件里需要配置：</a:t>
            </a:r>
            <a:endParaRPr lang="en-US" altLang="zh-CN" dirty="0" smtClean="0"/>
          </a:p>
          <a:p>
            <a:r>
              <a:rPr lang="en-US" altLang="zh-CN" dirty="0"/>
              <a:t>&lt;</a:t>
            </a:r>
            <a:r>
              <a:rPr lang="en-US" altLang="zh-CN" dirty="0" err="1"/>
              <a:t>artifactId</a:t>
            </a:r>
            <a:r>
              <a:rPr lang="en-US" altLang="zh-CN" dirty="0"/>
              <a:t>&gt;maven-compiler-plugin&lt;/</a:t>
            </a:r>
            <a:r>
              <a:rPr lang="en-US" altLang="zh-CN" dirty="0" err="1"/>
              <a:t>artifactId</a:t>
            </a:r>
            <a:r>
              <a:rPr lang="en-US" altLang="zh-CN" dirty="0" smtClean="0"/>
              <a:t>&gt;</a:t>
            </a:r>
          </a:p>
          <a:p>
            <a:r>
              <a:rPr lang="en-US" altLang="zh-CN" dirty="0"/>
              <a:t>&lt;version&gt;2.0.2&lt;/version</a:t>
            </a:r>
            <a:r>
              <a:rPr lang="en-US" altLang="zh-CN" dirty="0" smtClean="0"/>
              <a:t>&gt;</a:t>
            </a:r>
          </a:p>
          <a:p>
            <a:r>
              <a:rPr lang="en-US" altLang="zh-CN" dirty="0"/>
              <a:t>&lt;configuration</a:t>
            </a:r>
            <a:r>
              <a:rPr lang="en-US" altLang="zh-CN" dirty="0" smtClean="0"/>
              <a:t>&gt;</a:t>
            </a:r>
          </a:p>
          <a:p>
            <a:r>
              <a:rPr lang="en-US" altLang="zh-CN" dirty="0" smtClean="0"/>
              <a:t>	&lt;</a:t>
            </a:r>
            <a:r>
              <a:rPr lang="en-US" altLang="zh-CN" dirty="0"/>
              <a:t>source&gt;1.5&lt;/source</a:t>
            </a:r>
            <a:r>
              <a:rPr lang="en-US" altLang="zh-CN" dirty="0" smtClean="0"/>
              <a:t>&gt;</a:t>
            </a:r>
          </a:p>
          <a:p>
            <a:r>
              <a:rPr lang="en-US" altLang="zh-CN" dirty="0" smtClean="0"/>
              <a:t>	&lt;</a:t>
            </a:r>
            <a:r>
              <a:rPr lang="en-US" altLang="zh-CN" dirty="0"/>
              <a:t>target&gt;1.5&lt;/target</a:t>
            </a:r>
            <a:r>
              <a:rPr lang="en-US" altLang="zh-CN" dirty="0" smtClean="0"/>
              <a:t>&gt;</a:t>
            </a:r>
          </a:p>
          <a:p>
            <a:r>
              <a:rPr lang="en-US" altLang="zh-CN" dirty="0" smtClean="0"/>
              <a:t>	</a:t>
            </a:r>
            <a:r>
              <a:rPr lang="en-US" altLang="zh-CN" dirty="0" smtClean="0">
                <a:solidFill>
                  <a:srgbClr val="FF0000"/>
                </a:solidFill>
              </a:rPr>
              <a:t>&lt;encoding&gt;GBK&lt;/</a:t>
            </a:r>
            <a:r>
              <a:rPr lang="en-US" altLang="zh-CN" dirty="0">
                <a:solidFill>
                  <a:srgbClr val="FF0000"/>
                </a:solidFill>
              </a:rPr>
              <a:t>encoding</a:t>
            </a:r>
            <a:r>
              <a:rPr lang="en-US" altLang="zh-CN" dirty="0" smtClean="0">
                <a:solidFill>
                  <a:srgbClr val="FF0000"/>
                </a:solidFill>
              </a:rPr>
              <a:t>&gt;</a:t>
            </a:r>
          </a:p>
          <a:p>
            <a:r>
              <a:rPr lang="en-US" altLang="zh-CN" dirty="0"/>
              <a:t>&lt;/configuration</a:t>
            </a:r>
            <a:r>
              <a:rPr lang="en-US" altLang="zh-CN" dirty="0" smtClean="0"/>
              <a:t>&gt;</a:t>
            </a:r>
          </a:p>
          <a:p>
            <a:r>
              <a:rPr lang="zh-CN" altLang="en-US" dirty="0" smtClean="0">
                <a:solidFill>
                  <a:srgbClr val="FF0000"/>
                </a:solidFill>
              </a:rPr>
              <a:t>编译时不要忽略编码错误</a:t>
            </a:r>
            <a:endParaRPr lang="en-US" altLang="zh-CN" dirty="0" smtClean="0">
              <a:solidFill>
                <a:srgbClr val="FF0000"/>
              </a:solidFill>
            </a:endParaRPr>
          </a:p>
          <a:p>
            <a:r>
              <a:rPr lang="en-US" altLang="zh-CN" dirty="0" smtClean="0"/>
              <a:t>2</a:t>
            </a:r>
            <a:r>
              <a:rPr lang="zh-CN" altLang="en-US" dirty="0" smtClean="0"/>
              <a:t>、</a:t>
            </a:r>
            <a:r>
              <a:rPr lang="zh-CN" altLang="en-US" dirty="0"/>
              <a:t>在不同的环境下</a:t>
            </a:r>
            <a:r>
              <a:rPr lang="zh-CN" altLang="en-US" dirty="0" smtClean="0"/>
              <a:t>，</a:t>
            </a:r>
            <a:r>
              <a:rPr lang="en-US" altLang="zh-CN" dirty="0" err="1" smtClean="0"/>
              <a:t>txt.getBytes</a:t>
            </a:r>
            <a:r>
              <a:rPr lang="en-US" altLang="zh-CN" dirty="0"/>
              <a:t>()</a:t>
            </a:r>
            <a:r>
              <a:rPr lang="zh-CN" altLang="en-US" dirty="0"/>
              <a:t>所得到的字节数组不同，务必添加</a:t>
            </a:r>
            <a:r>
              <a:rPr lang="en-US" altLang="zh-CN" dirty="0"/>
              <a:t>charset</a:t>
            </a:r>
            <a:r>
              <a:rPr lang="zh-CN" altLang="en-US" dirty="0"/>
              <a:t>参数，包括 </a:t>
            </a:r>
            <a:r>
              <a:rPr lang="en-US" altLang="zh-CN" dirty="0"/>
              <a:t>new String(bytes)</a:t>
            </a:r>
            <a:r>
              <a:rPr lang="zh-CN" altLang="en-US" dirty="0" smtClean="0"/>
              <a:t>。还有以字符为单位的</a:t>
            </a:r>
            <a:r>
              <a:rPr lang="en-US" altLang="zh-CN" dirty="0" smtClean="0"/>
              <a:t>IO</a:t>
            </a:r>
            <a:r>
              <a:rPr lang="zh-CN" altLang="en-US" dirty="0" smtClean="0"/>
              <a:t>操作：</a:t>
            </a:r>
            <a:endParaRPr lang="en-US" altLang="zh-CN" dirty="0" smtClean="0"/>
          </a:p>
          <a:p>
            <a:r>
              <a:rPr lang="en-US" altLang="zh-CN" dirty="0"/>
              <a:t>new </a:t>
            </a:r>
            <a:r>
              <a:rPr lang="en-US" altLang="zh-CN" dirty="0" err="1"/>
              <a:t>BufferedReader</a:t>
            </a:r>
            <a:r>
              <a:rPr lang="en-US" altLang="zh-CN" dirty="0"/>
              <a:t>(new </a:t>
            </a:r>
            <a:r>
              <a:rPr lang="en-US" altLang="zh-CN" dirty="0" err="1" smtClean="0"/>
              <a:t>InputStreamReader</a:t>
            </a:r>
            <a:r>
              <a:rPr lang="en-US" altLang="zh-CN" dirty="0" smtClean="0"/>
              <a:t>(</a:t>
            </a:r>
            <a:r>
              <a:rPr lang="en-US" altLang="zh-CN" dirty="0" err="1" smtClean="0"/>
              <a:t>request.getInputStream</a:t>
            </a:r>
            <a:r>
              <a:rPr lang="en-US" altLang="zh-CN" dirty="0" smtClean="0"/>
              <a:t>()),</a:t>
            </a:r>
          </a:p>
          <a:p>
            <a:r>
              <a:rPr lang="en-US" altLang="zh-CN" dirty="0" smtClean="0"/>
              <a:t>”GBK”);</a:t>
            </a:r>
          </a:p>
          <a:p>
            <a:r>
              <a:rPr lang="en-US" altLang="zh-CN" dirty="0" smtClean="0"/>
              <a:t>3</a:t>
            </a:r>
            <a:r>
              <a:rPr lang="zh-CN" altLang="en-US" dirty="0" smtClean="0"/>
              <a:t>、不要用记事本打开保存</a:t>
            </a:r>
            <a:r>
              <a:rPr lang="en-US" altLang="zh-CN" dirty="0" smtClean="0"/>
              <a:t>Java</a:t>
            </a:r>
            <a:r>
              <a:rPr lang="zh-CN" altLang="en-US" dirty="0" smtClean="0"/>
              <a:t>文件</a:t>
            </a:r>
            <a:endParaRPr lang="en-US" altLang="zh-CN" dirty="0" smtClean="0"/>
          </a:p>
        </p:txBody>
      </p:sp>
    </p:spTree>
    <p:extLst>
      <p:ext uri="{BB962C8B-B14F-4D97-AF65-F5344CB8AC3E}">
        <p14:creationId xmlns:p14="http://schemas.microsoft.com/office/powerpoint/2010/main" val="38691780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319" y="620688"/>
            <a:ext cx="7560840" cy="1200329"/>
          </a:xfrm>
          <a:prstGeom prst="rect">
            <a:avLst/>
          </a:prstGeom>
          <a:noFill/>
        </p:spPr>
        <p:txBody>
          <a:bodyPr wrap="square" rtlCol="0">
            <a:spAutoFit/>
          </a:bodyPr>
          <a:lstStyle/>
          <a:p>
            <a:r>
              <a:rPr lang="en-US" altLang="zh-CN" dirty="0" smtClean="0"/>
              <a:t>ANSI</a:t>
            </a:r>
            <a:r>
              <a:rPr lang="zh-CN" altLang="en-US" dirty="0" smtClean="0"/>
              <a:t>：指各个国家各地区不同的编码标准，如</a:t>
            </a:r>
            <a:r>
              <a:rPr lang="en-US" altLang="zh-CN" dirty="0" smtClean="0"/>
              <a:t>GB2312</a:t>
            </a:r>
            <a:r>
              <a:rPr lang="zh-CN" altLang="en-US" dirty="0" smtClean="0"/>
              <a:t>，</a:t>
            </a:r>
            <a:r>
              <a:rPr lang="en-US" altLang="zh-CN" dirty="0" smtClean="0"/>
              <a:t>BIG5</a:t>
            </a:r>
            <a:r>
              <a:rPr lang="zh-CN" altLang="en-US" dirty="0" smtClean="0"/>
              <a:t>，</a:t>
            </a:r>
            <a:r>
              <a:rPr lang="en-US" altLang="zh-CN" dirty="0" smtClean="0"/>
              <a:t>JIS</a:t>
            </a:r>
            <a:r>
              <a:rPr lang="zh-CN" altLang="en-US" dirty="0" smtClean="0"/>
              <a:t>，统称为</a:t>
            </a:r>
            <a:r>
              <a:rPr lang="en-US" altLang="zh-CN" dirty="0" smtClean="0"/>
              <a:t>ANSI</a:t>
            </a:r>
            <a:r>
              <a:rPr lang="zh-CN" altLang="en-US" dirty="0" smtClean="0"/>
              <a:t>编码。在中文系统下，</a:t>
            </a:r>
            <a:r>
              <a:rPr lang="en-US" altLang="zh-CN" dirty="0" smtClean="0"/>
              <a:t>ANSI</a:t>
            </a:r>
            <a:r>
              <a:rPr lang="zh-CN" altLang="en-US" dirty="0" smtClean="0"/>
              <a:t>表示</a:t>
            </a:r>
            <a:r>
              <a:rPr lang="en-US" altLang="zh-CN" dirty="0" smtClean="0"/>
              <a:t>GB2312</a:t>
            </a:r>
            <a:r>
              <a:rPr lang="zh-CN" altLang="en-US" dirty="0" smtClean="0"/>
              <a:t>，日文系统下表示</a:t>
            </a:r>
            <a:r>
              <a:rPr lang="en-US" altLang="zh-CN" dirty="0" smtClean="0"/>
              <a:t>JIS</a:t>
            </a:r>
            <a:r>
              <a:rPr lang="zh-CN" altLang="en-US" dirty="0" smtClean="0"/>
              <a:t>。这种编码方式会导致不同国家语言将无法保存到一个文件里</a:t>
            </a:r>
            <a:r>
              <a:rPr lang="en-US" altLang="zh-CN" dirty="0" smtClean="0"/>
              <a:t>(</a:t>
            </a:r>
            <a:r>
              <a:rPr lang="zh-CN" altLang="en-US" dirty="0" smtClean="0"/>
              <a:t>包括超出</a:t>
            </a:r>
            <a:r>
              <a:rPr lang="en-US" altLang="zh-CN" dirty="0" smtClean="0"/>
              <a:t>GB2312</a:t>
            </a:r>
            <a:r>
              <a:rPr lang="zh-CN" altLang="en-US" dirty="0" smtClean="0"/>
              <a:t>范围的中文</a:t>
            </a:r>
            <a:r>
              <a:rPr lang="en-US" altLang="zh-CN" dirty="0" smtClean="0"/>
              <a:t>)</a:t>
            </a:r>
            <a:r>
              <a:rPr lang="zh-CN" altLang="en-US" dirty="0" smtClean="0"/>
              <a:t>。</a:t>
            </a:r>
            <a:r>
              <a:rPr lang="en-US" altLang="zh-CN" dirty="0" smtClean="0"/>
              <a:t>Windows</a:t>
            </a:r>
            <a:r>
              <a:rPr lang="zh-CN" altLang="en-US" dirty="0" smtClean="0"/>
              <a:t>默认是以</a:t>
            </a:r>
            <a:r>
              <a:rPr lang="en-US" altLang="zh-CN" dirty="0" smtClean="0"/>
              <a:t>ANSI</a:t>
            </a:r>
            <a:r>
              <a:rPr lang="zh-CN" altLang="en-US" dirty="0" smtClean="0"/>
              <a:t>编码格式保存文件</a:t>
            </a:r>
            <a:endParaRPr lang="en-US" altLang="zh-CN" dirty="0" smtClean="0"/>
          </a:p>
        </p:txBody>
      </p:sp>
      <p:sp>
        <p:nvSpPr>
          <p:cNvPr id="3" name="Rectangle 2"/>
          <p:cNvSpPr>
            <a:spLocks noChangeArrowheads="1"/>
          </p:cNvSpPr>
          <p:nvPr/>
        </p:nvSpPr>
        <p:spPr bwMode="auto">
          <a:xfrm>
            <a:off x="457200" y="2125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charset="0"/>
                <a:ea typeface="宋体" charset="-122"/>
                <a:cs typeface="宋体" charset="-122"/>
              </a:rPr>
              <a:t/>
            </a:r>
            <a:br>
              <a:rPr kumimoji="0" lang="zh-CN" altLang="zh-CN" sz="1800" b="0" i="0" u="none" strike="noStrike" cap="none" normalizeH="0" baseline="0" smtClean="0">
                <a:ln>
                  <a:noFill/>
                </a:ln>
                <a:solidFill>
                  <a:schemeClr val="tx1"/>
                </a:solidFill>
                <a:effectLst/>
                <a:latin typeface="Arial" charset="0"/>
                <a:ea typeface="宋体" charset="-122"/>
                <a:cs typeface="宋体" charset="-122"/>
              </a:rPr>
            </a:br>
            <a:endParaRPr kumimoji="0" lang="zh-CN" altLang="zh-CN" sz="1800" b="0" i="0" u="none" strike="noStrike" cap="none" normalizeH="0" baseline="0" smtClean="0">
              <a:ln>
                <a:noFill/>
              </a:ln>
              <a:solidFill>
                <a:schemeClr val="tx1"/>
              </a:solidFill>
              <a:effectLst/>
              <a:latin typeface="Arial" charset="0"/>
              <a:ea typeface="宋体" charset="-122"/>
              <a:cs typeface="宋体" charset="-122"/>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942966"/>
            <a:ext cx="4201117" cy="2350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5795" y="1942966"/>
            <a:ext cx="4390470" cy="2350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131840" y="157933"/>
            <a:ext cx="3024336" cy="461665"/>
          </a:xfrm>
          <a:prstGeom prst="rect">
            <a:avLst/>
          </a:prstGeom>
          <a:noFill/>
        </p:spPr>
        <p:txBody>
          <a:bodyPr wrap="square" rtlCol="0">
            <a:spAutoFit/>
          </a:bodyPr>
          <a:lstStyle/>
          <a:p>
            <a:r>
              <a:rPr lang="zh-CN" altLang="en-US" sz="2400" b="1" dirty="0" smtClean="0"/>
              <a:t>“</a:t>
            </a:r>
            <a:r>
              <a:rPr lang="en-US" altLang="zh-CN" sz="2400" b="1" dirty="0"/>
              <a:t>19</a:t>
            </a:r>
            <a:r>
              <a:rPr lang="zh-CN" altLang="en-US" sz="2400" b="1" dirty="0"/>
              <a:t>楼</a:t>
            </a:r>
            <a:r>
              <a:rPr lang="zh-CN" altLang="en-US" sz="2400" b="1" dirty="0" smtClean="0"/>
              <a:t>”与“</a:t>
            </a:r>
            <a:r>
              <a:rPr lang="en-US" altLang="zh-CN" sz="2400" b="1" dirty="0"/>
              <a:t>19¥</a:t>
            </a:r>
            <a:r>
              <a:rPr lang="zh-CN" altLang="en-US" sz="2400" b="1" dirty="0" smtClean="0"/>
              <a:t>”</a:t>
            </a:r>
            <a:endParaRPr lang="en-US" altLang="zh-CN" dirty="0" smtClean="0"/>
          </a:p>
        </p:txBody>
      </p:sp>
      <p:sp>
        <p:nvSpPr>
          <p:cNvPr id="8" name="TextBox 7"/>
          <p:cNvSpPr txBox="1"/>
          <p:nvPr/>
        </p:nvSpPr>
        <p:spPr>
          <a:xfrm>
            <a:off x="251520" y="4543960"/>
            <a:ext cx="7560840" cy="2031325"/>
          </a:xfrm>
          <a:prstGeom prst="rect">
            <a:avLst/>
          </a:prstGeom>
          <a:noFill/>
        </p:spPr>
        <p:txBody>
          <a:bodyPr wrap="square" rtlCol="0">
            <a:spAutoFit/>
          </a:bodyPr>
          <a:lstStyle/>
          <a:p>
            <a:r>
              <a:rPr lang="en-US" altLang="zh-CN" dirty="0" smtClean="0"/>
              <a:t>BOM</a:t>
            </a:r>
            <a:r>
              <a:rPr lang="zh-CN" altLang="en-US" dirty="0" smtClean="0"/>
              <a:t>：</a:t>
            </a:r>
            <a:r>
              <a:rPr lang="zh-CN" altLang="en-US" dirty="0"/>
              <a:t>字节序</a:t>
            </a:r>
            <a:r>
              <a:rPr lang="zh-CN" altLang="en-US" dirty="0" smtClean="0"/>
              <a:t>标记</a:t>
            </a:r>
            <a:r>
              <a:rPr lang="en-US" altLang="zh-CN" dirty="0" smtClean="0"/>
              <a:t>(Byte </a:t>
            </a:r>
            <a:r>
              <a:rPr lang="en-US" altLang="zh-CN" dirty="0"/>
              <a:t>Order </a:t>
            </a:r>
            <a:r>
              <a:rPr lang="en-US" altLang="zh-CN" dirty="0" smtClean="0"/>
              <a:t>Mark)</a:t>
            </a:r>
            <a:r>
              <a:rPr lang="zh-CN" altLang="en-US" dirty="0" smtClean="0"/>
              <a:t>一种描述</a:t>
            </a:r>
            <a:r>
              <a:rPr lang="zh-CN" altLang="en-US" dirty="0"/>
              <a:t>排列存储在计算机内存里的字节序列</a:t>
            </a:r>
            <a:r>
              <a:rPr lang="zh-CN" altLang="en-US" dirty="0" smtClean="0"/>
              <a:t>的标示。</a:t>
            </a:r>
            <a:endParaRPr lang="en-US" altLang="zh-CN" dirty="0" smtClean="0"/>
          </a:p>
          <a:p>
            <a:r>
              <a:rPr lang="zh-CN" altLang="en-US" dirty="0" smtClean="0"/>
              <a:t>在</a:t>
            </a:r>
            <a:r>
              <a:rPr lang="en-US" altLang="zh-CN" dirty="0" smtClean="0"/>
              <a:t>windows</a:t>
            </a:r>
            <a:r>
              <a:rPr lang="zh-CN" altLang="en-US" dirty="0" smtClean="0"/>
              <a:t>记事本里，可以直接表示该文本是以</a:t>
            </a:r>
            <a:r>
              <a:rPr lang="en-US" altLang="zh-CN" dirty="0" smtClean="0"/>
              <a:t>UTF-8</a:t>
            </a:r>
            <a:r>
              <a:rPr lang="zh-CN" altLang="en-US" dirty="0" smtClean="0"/>
              <a:t>方式编码。</a:t>
            </a:r>
            <a:endParaRPr lang="en-US" altLang="zh-CN" dirty="0" smtClean="0"/>
          </a:p>
          <a:p>
            <a:endParaRPr lang="en-US" altLang="zh-CN" dirty="0" smtClean="0"/>
          </a:p>
          <a:p>
            <a:r>
              <a:rPr lang="zh-CN" altLang="en-US" b="1" dirty="0" smtClean="0"/>
              <a:t>可如果文本原本就是以</a:t>
            </a:r>
            <a:r>
              <a:rPr lang="en-US" altLang="zh-CN" b="1" dirty="0" smtClean="0"/>
              <a:t>UTF-8</a:t>
            </a:r>
            <a:r>
              <a:rPr lang="zh-CN" altLang="en-US" b="1" dirty="0" smtClean="0"/>
              <a:t>编码不带</a:t>
            </a:r>
            <a:r>
              <a:rPr lang="en-US" altLang="zh-CN" b="1" dirty="0" smtClean="0"/>
              <a:t>BOM</a:t>
            </a:r>
            <a:r>
              <a:rPr lang="zh-CN" altLang="en-US" b="1" dirty="0" smtClean="0"/>
              <a:t>的（比如我们开发时候用的</a:t>
            </a:r>
            <a:r>
              <a:rPr lang="en-US" altLang="zh-CN" b="1" dirty="0" smtClean="0"/>
              <a:t>IDE</a:t>
            </a:r>
            <a:r>
              <a:rPr lang="zh-CN" altLang="en-US" b="1" dirty="0" smtClean="0"/>
              <a:t>），该如何识别？</a:t>
            </a:r>
            <a:endParaRPr lang="en-US" altLang="zh-CN" b="1" dirty="0" smtClean="0"/>
          </a:p>
          <a:p>
            <a:r>
              <a:rPr lang="zh-CN" altLang="en-US" dirty="0" smtClean="0"/>
              <a:t>系统可以根据</a:t>
            </a:r>
            <a:r>
              <a:rPr lang="en-US" altLang="zh-CN" dirty="0" smtClean="0"/>
              <a:t>UTF-8</a:t>
            </a:r>
            <a:r>
              <a:rPr lang="zh-CN" altLang="en-US" dirty="0" smtClean="0"/>
              <a:t>编码格式模板来匹配文件里面的字节，预测打开格式。</a:t>
            </a:r>
            <a:endParaRPr lang="en-US" altLang="zh-CN" dirty="0" smtClean="0"/>
          </a:p>
        </p:txBody>
      </p:sp>
    </p:spTree>
    <p:extLst>
      <p:ext uri="{BB962C8B-B14F-4D97-AF65-F5344CB8AC3E}">
        <p14:creationId xmlns:p14="http://schemas.microsoft.com/office/powerpoint/2010/main" val="15706796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319" y="548680"/>
            <a:ext cx="7560840" cy="369332"/>
          </a:xfrm>
          <a:prstGeom prst="rect">
            <a:avLst/>
          </a:prstGeom>
          <a:noFill/>
        </p:spPr>
        <p:txBody>
          <a:bodyPr wrap="square" rtlCol="0">
            <a:spAutoFit/>
          </a:bodyPr>
          <a:lstStyle/>
          <a:p>
            <a:r>
              <a:rPr lang="zh-CN" altLang="en-US" dirty="0" smtClean="0"/>
              <a:t>创建</a:t>
            </a:r>
            <a:r>
              <a:rPr lang="en-US" altLang="zh-CN" dirty="0" smtClean="0"/>
              <a:t>txt</a:t>
            </a:r>
            <a:r>
              <a:rPr lang="zh-CN" altLang="en-US" dirty="0" smtClean="0"/>
              <a:t>，输入“</a:t>
            </a:r>
            <a:r>
              <a:rPr lang="en-US" altLang="zh-CN" dirty="0" smtClean="0"/>
              <a:t>19</a:t>
            </a:r>
            <a:r>
              <a:rPr lang="zh-CN" altLang="en-US" dirty="0" smtClean="0"/>
              <a:t>楼”，保存，默认就是</a:t>
            </a:r>
            <a:r>
              <a:rPr lang="en-US" altLang="zh-CN" dirty="0" smtClean="0"/>
              <a:t>ANSI</a:t>
            </a:r>
            <a:r>
              <a:rPr lang="zh-CN" altLang="en-US" dirty="0" smtClean="0"/>
              <a:t>。</a:t>
            </a:r>
            <a:endParaRPr lang="en-US" altLang="zh-CN" dirty="0" smtClean="0"/>
          </a:p>
        </p:txBody>
      </p:sp>
      <p:sp>
        <p:nvSpPr>
          <p:cNvPr id="3" name="Rectangle 2"/>
          <p:cNvSpPr>
            <a:spLocks noChangeArrowheads="1"/>
          </p:cNvSpPr>
          <p:nvPr/>
        </p:nvSpPr>
        <p:spPr bwMode="auto">
          <a:xfrm>
            <a:off x="457200" y="2125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charset="0"/>
                <a:ea typeface="宋体" charset="-122"/>
                <a:cs typeface="宋体" charset="-122"/>
              </a:rPr>
              <a:t/>
            </a:r>
            <a:br>
              <a:rPr kumimoji="0" lang="zh-CN" altLang="zh-CN" sz="1800" b="0" i="0" u="none" strike="noStrike" cap="none" normalizeH="0" baseline="0" smtClean="0">
                <a:ln>
                  <a:noFill/>
                </a:ln>
                <a:solidFill>
                  <a:schemeClr val="tx1"/>
                </a:solidFill>
                <a:effectLst/>
                <a:latin typeface="Arial" charset="0"/>
                <a:ea typeface="宋体" charset="-122"/>
                <a:cs typeface="宋体" charset="-122"/>
              </a:rPr>
            </a:br>
            <a:endParaRPr kumimoji="0" lang="zh-CN" altLang="zh-CN" sz="1800" b="0" i="0" u="none" strike="noStrike" cap="none" normalizeH="0" baseline="0" smtClean="0">
              <a:ln>
                <a:noFill/>
              </a:ln>
              <a:solidFill>
                <a:schemeClr val="tx1"/>
              </a:solidFill>
              <a:effectLst/>
              <a:latin typeface="Arial" charset="0"/>
              <a:ea typeface="宋体" charset="-122"/>
              <a:cs typeface="宋体" charset="-122"/>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319" y="1016253"/>
            <a:ext cx="7560840" cy="540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251520" y="1691516"/>
            <a:ext cx="7560840" cy="2585323"/>
          </a:xfrm>
          <a:prstGeom prst="rect">
            <a:avLst/>
          </a:prstGeom>
          <a:noFill/>
        </p:spPr>
        <p:txBody>
          <a:bodyPr wrap="square" rtlCol="0">
            <a:spAutoFit/>
          </a:bodyPr>
          <a:lstStyle/>
          <a:p>
            <a:r>
              <a:rPr lang="zh-CN" altLang="en-US" dirty="0" smtClean="0"/>
              <a:t>记事本打开文件的判断过程：</a:t>
            </a:r>
            <a:endParaRPr lang="en-US" altLang="zh-CN" dirty="0" smtClean="0"/>
          </a:p>
          <a:p>
            <a:r>
              <a:rPr lang="en-US" altLang="zh-CN" dirty="0" smtClean="0"/>
              <a:t>1</a:t>
            </a:r>
            <a:r>
              <a:rPr lang="zh-CN" altLang="en-US" dirty="0" smtClean="0"/>
              <a:t>、找是否有</a:t>
            </a:r>
            <a:r>
              <a:rPr lang="en-US" altLang="zh-CN" dirty="0" smtClean="0"/>
              <a:t>BOM</a:t>
            </a:r>
            <a:r>
              <a:rPr lang="zh-CN" altLang="en-US" dirty="0" smtClean="0"/>
              <a:t>头，如果是</a:t>
            </a:r>
            <a:r>
              <a:rPr lang="en-US" altLang="zh-CN" dirty="0" smtClean="0"/>
              <a:t>EF BB BF</a:t>
            </a:r>
            <a:r>
              <a:rPr lang="zh-CN" altLang="en-US" dirty="0" smtClean="0"/>
              <a:t>表示</a:t>
            </a:r>
            <a:r>
              <a:rPr lang="en-US" altLang="zh-CN" dirty="0" smtClean="0"/>
              <a:t>UTF-8</a:t>
            </a:r>
            <a:r>
              <a:rPr lang="zh-CN" altLang="en-US" dirty="0" smtClean="0"/>
              <a:t>文件，</a:t>
            </a:r>
            <a:r>
              <a:rPr lang="en-US" altLang="zh-CN" dirty="0" smtClean="0"/>
              <a:t>FE FF</a:t>
            </a:r>
            <a:r>
              <a:rPr lang="zh-CN" altLang="en-US" dirty="0" smtClean="0"/>
              <a:t>表示</a:t>
            </a:r>
            <a:r>
              <a:rPr lang="en-US" altLang="zh-CN" dirty="0" err="1" smtClean="0"/>
              <a:t>unicode</a:t>
            </a:r>
            <a:r>
              <a:rPr lang="en-US" altLang="zh-CN" dirty="0" smtClean="0"/>
              <a:t>(big endian)</a:t>
            </a:r>
            <a:r>
              <a:rPr lang="zh-CN" altLang="en-US" dirty="0" smtClean="0"/>
              <a:t>，</a:t>
            </a:r>
            <a:r>
              <a:rPr lang="en-US" altLang="zh-CN" dirty="0" smtClean="0"/>
              <a:t>FF FE</a:t>
            </a:r>
            <a:r>
              <a:rPr lang="zh-CN" altLang="en-US" dirty="0" smtClean="0"/>
              <a:t>表示</a:t>
            </a:r>
            <a:r>
              <a:rPr lang="en-US" altLang="zh-CN" dirty="0" err="1" smtClean="0"/>
              <a:t>unicode</a:t>
            </a:r>
            <a:r>
              <a:rPr lang="en-US" altLang="zh-CN" dirty="0" smtClean="0"/>
              <a:t>(little endian)</a:t>
            </a:r>
          </a:p>
          <a:p>
            <a:r>
              <a:rPr lang="en-US" altLang="zh-CN" dirty="0" smtClean="0"/>
              <a:t>2</a:t>
            </a:r>
            <a:r>
              <a:rPr lang="zh-CN" altLang="en-US" dirty="0" smtClean="0"/>
              <a:t>、如果没有找到，匹配整个文件的所有字节，如果符合</a:t>
            </a:r>
            <a:r>
              <a:rPr lang="en-US" altLang="zh-CN" dirty="0" smtClean="0"/>
              <a:t>utf-8</a:t>
            </a:r>
            <a:r>
              <a:rPr lang="zh-CN" altLang="en-US" dirty="0" smtClean="0"/>
              <a:t>编码格式，认为是</a:t>
            </a:r>
            <a:r>
              <a:rPr lang="en-US" altLang="zh-CN" dirty="0" smtClean="0"/>
              <a:t>utf-8</a:t>
            </a:r>
          </a:p>
          <a:p>
            <a:r>
              <a:rPr lang="en-US" altLang="zh-CN" dirty="0" smtClean="0"/>
              <a:t>3</a:t>
            </a:r>
            <a:r>
              <a:rPr lang="zh-CN" altLang="en-US" dirty="0" smtClean="0"/>
              <a:t>、如果其中有一部分没匹配成功，则认为是</a:t>
            </a:r>
            <a:r>
              <a:rPr lang="en-US" altLang="zh-CN" dirty="0" smtClean="0"/>
              <a:t>ANSI</a:t>
            </a:r>
            <a:r>
              <a:rPr lang="zh-CN" altLang="en-US" dirty="0" smtClean="0"/>
              <a:t>编码，即</a:t>
            </a:r>
            <a:r>
              <a:rPr lang="en-US" altLang="zh-CN" dirty="0" smtClean="0"/>
              <a:t>GB2312</a:t>
            </a:r>
          </a:p>
          <a:p>
            <a:endParaRPr lang="en-US" altLang="zh-CN" dirty="0"/>
          </a:p>
          <a:p>
            <a:r>
              <a:rPr lang="zh-CN" altLang="en-US" dirty="0" smtClean="0"/>
              <a:t>以下字节就是在第二步判断成功：</a:t>
            </a:r>
            <a:endParaRPr lang="en-US" altLang="zh-CN" dirty="0" smtClean="0"/>
          </a:p>
          <a:p>
            <a:r>
              <a:rPr lang="en-US" altLang="zh-CN" dirty="0" smtClean="0"/>
              <a:t>00110001  </a:t>
            </a:r>
            <a:r>
              <a:rPr lang="en-US" altLang="zh-CN" dirty="0"/>
              <a:t>00111001  </a:t>
            </a:r>
            <a:r>
              <a:rPr lang="en-US" altLang="zh-CN" dirty="0">
                <a:solidFill>
                  <a:srgbClr val="FF0000"/>
                </a:solidFill>
              </a:rPr>
              <a:t>110</a:t>
            </a:r>
            <a:r>
              <a:rPr lang="en-US" altLang="zh-CN" dirty="0"/>
              <a:t>00010  </a:t>
            </a:r>
            <a:r>
              <a:rPr lang="en-US" altLang="zh-CN" dirty="0">
                <a:solidFill>
                  <a:srgbClr val="FF0000"/>
                </a:solidFill>
              </a:rPr>
              <a:t>10</a:t>
            </a:r>
            <a:r>
              <a:rPr lang="en-US" altLang="zh-CN" dirty="0"/>
              <a:t>100101 </a:t>
            </a:r>
            <a:r>
              <a:rPr lang="en-US" altLang="zh-CN" dirty="0" smtClean="0"/>
              <a:t>                    19楼</a:t>
            </a:r>
          </a:p>
        </p:txBody>
      </p:sp>
      <p:sp>
        <p:nvSpPr>
          <p:cNvPr id="11" name="TextBox 10"/>
          <p:cNvSpPr txBox="1"/>
          <p:nvPr/>
        </p:nvSpPr>
        <p:spPr>
          <a:xfrm>
            <a:off x="3131840" y="157933"/>
            <a:ext cx="3024336" cy="461665"/>
          </a:xfrm>
          <a:prstGeom prst="rect">
            <a:avLst/>
          </a:prstGeom>
          <a:noFill/>
        </p:spPr>
        <p:txBody>
          <a:bodyPr wrap="square" rtlCol="0">
            <a:spAutoFit/>
          </a:bodyPr>
          <a:lstStyle/>
          <a:p>
            <a:r>
              <a:rPr lang="zh-CN" altLang="en-US" sz="2400" b="1" dirty="0" smtClean="0"/>
              <a:t>“</a:t>
            </a:r>
            <a:r>
              <a:rPr lang="en-US" altLang="zh-CN" sz="2400" b="1" dirty="0"/>
              <a:t>19</a:t>
            </a:r>
            <a:r>
              <a:rPr lang="zh-CN" altLang="en-US" sz="2400" b="1" dirty="0"/>
              <a:t>楼</a:t>
            </a:r>
            <a:r>
              <a:rPr lang="zh-CN" altLang="en-US" sz="2400" b="1" dirty="0" smtClean="0"/>
              <a:t>”与“</a:t>
            </a:r>
            <a:r>
              <a:rPr lang="en-US" altLang="zh-CN" sz="2400" b="1" dirty="0"/>
              <a:t>19¥</a:t>
            </a:r>
            <a:r>
              <a:rPr lang="zh-CN" altLang="en-US" sz="2400" b="1" dirty="0" smtClean="0"/>
              <a:t>”</a:t>
            </a:r>
            <a:endParaRPr lang="en-US" altLang="zh-CN" dirty="0" smtClean="0"/>
          </a:p>
        </p:txBody>
      </p:sp>
      <p:sp>
        <p:nvSpPr>
          <p:cNvPr id="12" name="TextBox 11"/>
          <p:cNvSpPr txBox="1"/>
          <p:nvPr/>
        </p:nvSpPr>
        <p:spPr>
          <a:xfrm>
            <a:off x="260326" y="4305870"/>
            <a:ext cx="7560840" cy="923330"/>
          </a:xfrm>
          <a:prstGeom prst="rect">
            <a:avLst/>
          </a:prstGeom>
          <a:noFill/>
        </p:spPr>
        <p:txBody>
          <a:bodyPr wrap="square" rtlCol="0">
            <a:spAutoFit/>
          </a:bodyPr>
          <a:lstStyle/>
          <a:p>
            <a:r>
              <a:rPr lang="zh-CN" altLang="en-US" dirty="0" smtClean="0"/>
              <a:t>注：</a:t>
            </a:r>
            <a:endParaRPr lang="en-US" altLang="zh-CN" dirty="0" smtClean="0"/>
          </a:p>
          <a:p>
            <a:r>
              <a:rPr lang="zh-CN" altLang="en-US" dirty="0" smtClean="0"/>
              <a:t>如果记事本认为该文件是</a:t>
            </a:r>
            <a:r>
              <a:rPr lang="en-US" altLang="zh-CN" dirty="0" smtClean="0"/>
              <a:t>utf-8</a:t>
            </a:r>
            <a:r>
              <a:rPr lang="zh-CN" altLang="en-US" dirty="0" smtClean="0"/>
              <a:t>编码的，在保存的时候就是查看是否有</a:t>
            </a:r>
            <a:r>
              <a:rPr lang="en-US" altLang="zh-CN" dirty="0" smtClean="0"/>
              <a:t>BOM</a:t>
            </a:r>
            <a:r>
              <a:rPr lang="zh-CN" altLang="en-US" dirty="0" smtClean="0"/>
              <a:t>头，如果没有，会自动加上，会导致一些麻烦，比如：</a:t>
            </a:r>
            <a:endParaRPr lang="en-US" altLang="zh-CN" dirty="0" smtClean="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508" y="5216426"/>
            <a:ext cx="6181700" cy="1092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直接连接符 12"/>
          <p:cNvCxnSpPr/>
          <p:nvPr/>
        </p:nvCxnSpPr>
        <p:spPr>
          <a:xfrm>
            <a:off x="107504" y="4293096"/>
            <a:ext cx="8784976" cy="0"/>
          </a:xfrm>
          <a:prstGeom prst="line">
            <a:avLst/>
          </a:prstGeom>
          <a:ln>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378449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9552" y="188640"/>
            <a:ext cx="7776864" cy="6186309"/>
          </a:xfrm>
          <a:prstGeom prst="rect">
            <a:avLst/>
          </a:prstGeom>
          <a:noFill/>
        </p:spPr>
        <p:txBody>
          <a:bodyPr wrap="square" rtlCol="0">
            <a:spAutoFit/>
          </a:bodyPr>
          <a:lstStyle/>
          <a:p>
            <a:r>
              <a:rPr lang="en-US" altLang="zh-CN" dirty="0" smtClean="0"/>
              <a:t>Web</a:t>
            </a:r>
            <a:r>
              <a:rPr lang="zh-CN" altLang="en-US" dirty="0" smtClean="0"/>
              <a:t>编程的编解码过程</a:t>
            </a:r>
            <a:endParaRPr lang="en-US" altLang="zh-CN" dirty="0" smtClean="0"/>
          </a:p>
          <a:p>
            <a:endParaRPr lang="en-US" altLang="zh-CN" dirty="0" smtClean="0"/>
          </a:p>
          <a:p>
            <a:r>
              <a:rPr lang="en-US" altLang="zh-CN" dirty="0" smtClean="0"/>
              <a:t>HTTP</a:t>
            </a:r>
            <a:r>
              <a:rPr lang="zh-CN" altLang="en-US" dirty="0"/>
              <a:t>协议请求结构</a:t>
            </a:r>
            <a:r>
              <a:rPr lang="zh-CN" altLang="en-US" dirty="0" smtClean="0"/>
              <a:t>分三部分：请求行，首部，主体</a:t>
            </a:r>
            <a:endParaRPr lang="en-US" altLang="zh-CN" dirty="0" smtClean="0"/>
          </a:p>
          <a:p>
            <a:endParaRPr lang="en-US" altLang="zh-CN" dirty="0" smtClean="0"/>
          </a:p>
          <a:p>
            <a:r>
              <a:rPr lang="en-US" altLang="zh-CN" dirty="0" smtClean="0"/>
              <a:t>POST</a:t>
            </a:r>
            <a:r>
              <a:rPr lang="zh-CN" altLang="en-US" dirty="0" smtClean="0"/>
              <a:t>请求解析过程</a:t>
            </a:r>
            <a:endParaRPr lang="en-US" altLang="zh-CN" dirty="0" smtClean="0"/>
          </a:p>
          <a:p>
            <a:r>
              <a:rPr lang="en-US" altLang="zh-CN" dirty="0" smtClean="0"/>
              <a:t>1</a:t>
            </a:r>
            <a:r>
              <a:rPr lang="zh-CN" altLang="en-US" dirty="0" smtClean="0"/>
              <a:t>、读取字节流，以回车换行符</a:t>
            </a:r>
            <a:r>
              <a:rPr lang="en-US" altLang="zh-CN" dirty="0" smtClean="0"/>
              <a:t>(\r\n</a:t>
            </a:r>
            <a:r>
              <a:rPr lang="zh-CN" altLang="en-US" dirty="0" smtClean="0"/>
              <a:t>即</a:t>
            </a:r>
            <a:r>
              <a:rPr lang="en-US" altLang="zh-CN" dirty="0" smtClean="0"/>
              <a:t>16</a:t>
            </a:r>
            <a:r>
              <a:rPr lang="zh-CN" altLang="en-US" dirty="0" smtClean="0"/>
              <a:t>进制为</a:t>
            </a:r>
            <a:r>
              <a:rPr lang="en-US" altLang="zh-CN" dirty="0" smtClean="0"/>
              <a:t>0d 0a)</a:t>
            </a:r>
            <a:r>
              <a:rPr lang="zh-CN" altLang="en-US" dirty="0" smtClean="0"/>
              <a:t>作为分隔</a:t>
            </a:r>
            <a:endParaRPr lang="en-US" altLang="zh-CN" dirty="0" smtClean="0"/>
          </a:p>
          <a:p>
            <a:r>
              <a:rPr lang="en-US" altLang="zh-CN" dirty="0" smtClean="0"/>
              <a:t>2</a:t>
            </a:r>
            <a:r>
              <a:rPr lang="zh-CN" altLang="en-US" dirty="0" smtClean="0"/>
              <a:t>、对请求行和首部进行</a:t>
            </a:r>
            <a:r>
              <a:rPr lang="en-US" altLang="zh-CN" dirty="0" err="1" smtClean="0"/>
              <a:t>Ascii</a:t>
            </a:r>
            <a:r>
              <a:rPr lang="zh-CN" altLang="en-US" dirty="0" smtClean="0"/>
              <a:t>解码</a:t>
            </a:r>
            <a:endParaRPr lang="en-US" altLang="zh-CN" dirty="0" smtClean="0"/>
          </a:p>
          <a:p>
            <a:r>
              <a:rPr lang="en-US" altLang="zh-CN" dirty="0" smtClean="0"/>
              <a:t>3</a:t>
            </a:r>
            <a:r>
              <a:rPr lang="zh-CN" altLang="en-US" dirty="0" smtClean="0"/>
              <a:t>、读取首部</a:t>
            </a:r>
            <a:r>
              <a:rPr lang="en-US" altLang="zh-CN" dirty="0" smtClean="0"/>
              <a:t>Content-Type</a:t>
            </a:r>
            <a:r>
              <a:rPr lang="zh-CN" altLang="en-US" dirty="0" smtClean="0"/>
              <a:t>，解析主体信息</a:t>
            </a:r>
            <a:endParaRPr lang="en-US" altLang="zh-CN" dirty="0"/>
          </a:p>
          <a:p>
            <a:r>
              <a:rPr lang="en-US" altLang="zh-CN" dirty="0" smtClean="0"/>
              <a:t>	POST</a:t>
            </a:r>
            <a:r>
              <a:rPr lang="zh-CN" altLang="en-US" dirty="0"/>
              <a:t>数据提交类型大致分三种：</a:t>
            </a:r>
            <a:endParaRPr lang="en-US" altLang="zh-CN" dirty="0"/>
          </a:p>
          <a:p>
            <a:r>
              <a:rPr lang="en-US" altLang="zh-CN" dirty="0" smtClean="0"/>
              <a:t>	1</a:t>
            </a:r>
            <a:r>
              <a:rPr lang="en-US" altLang="zh-CN" dirty="0"/>
              <a:t>) application/x-www-form-</a:t>
            </a:r>
            <a:r>
              <a:rPr lang="en-US" altLang="zh-CN" dirty="0" err="1"/>
              <a:t>urlencoded</a:t>
            </a:r>
            <a:r>
              <a:rPr lang="en-US" altLang="zh-CN" dirty="0"/>
              <a:t> </a:t>
            </a:r>
          </a:p>
          <a:p>
            <a:r>
              <a:rPr lang="en-US" altLang="zh-CN" dirty="0" smtClean="0"/>
              <a:t>	2</a:t>
            </a:r>
            <a:r>
              <a:rPr lang="en-US" altLang="zh-CN" dirty="0"/>
              <a:t>) multipart/form-data</a:t>
            </a:r>
          </a:p>
          <a:p>
            <a:r>
              <a:rPr lang="en-US" altLang="zh-CN" dirty="0" smtClean="0"/>
              <a:t>	3</a:t>
            </a:r>
            <a:r>
              <a:rPr lang="en-US" altLang="zh-CN" dirty="0"/>
              <a:t>) </a:t>
            </a:r>
            <a:r>
              <a:rPr lang="zh-CN" altLang="en-US" dirty="0"/>
              <a:t>自定义</a:t>
            </a:r>
            <a:r>
              <a:rPr lang="zh-CN" altLang="en-US" dirty="0" smtClean="0"/>
              <a:t>类型（如：</a:t>
            </a:r>
            <a:r>
              <a:rPr lang="en-US" altLang="zh-CN" dirty="0" smtClean="0"/>
              <a:t>application/</a:t>
            </a:r>
            <a:r>
              <a:rPr lang="en-US" altLang="zh-CN" dirty="0" err="1" smtClean="0"/>
              <a:t>json</a:t>
            </a:r>
            <a:r>
              <a:rPr lang="zh-CN" altLang="en-US" dirty="0" smtClean="0"/>
              <a:t>）</a:t>
            </a:r>
            <a:endParaRPr lang="en-US" altLang="zh-CN" dirty="0" smtClean="0"/>
          </a:p>
          <a:p>
            <a:r>
              <a:rPr lang="en-US" altLang="zh-CN" dirty="0" smtClean="0"/>
              <a:t>(1)</a:t>
            </a:r>
            <a:r>
              <a:rPr lang="zh-CN" altLang="en-US" dirty="0" smtClean="0"/>
              <a:t>如果是</a:t>
            </a:r>
            <a:r>
              <a:rPr lang="en-US" altLang="zh-CN" dirty="0" smtClean="0"/>
              <a:t>application/x-www-form-</a:t>
            </a:r>
            <a:r>
              <a:rPr lang="en-US" altLang="zh-CN" dirty="0" err="1" smtClean="0"/>
              <a:t>urlencoded</a:t>
            </a:r>
            <a:r>
              <a:rPr lang="zh-CN" altLang="en-US" dirty="0" smtClean="0"/>
              <a:t>，将主体内容以</a:t>
            </a:r>
            <a:r>
              <a:rPr lang="en-US" altLang="zh-CN" dirty="0" err="1" smtClean="0"/>
              <a:t>Ascii</a:t>
            </a:r>
            <a:r>
              <a:rPr lang="zh-CN" altLang="en-US" dirty="0" smtClean="0"/>
              <a:t>解码，再将解码之后的字符串进行</a:t>
            </a:r>
            <a:r>
              <a:rPr lang="en-US" altLang="zh-CN" dirty="0" err="1" smtClean="0"/>
              <a:t>urldecode</a:t>
            </a:r>
            <a:r>
              <a:rPr lang="zh-CN" altLang="en-US" dirty="0" smtClean="0"/>
              <a:t>。</a:t>
            </a:r>
            <a:r>
              <a:rPr lang="en-US" altLang="zh-CN" dirty="0" err="1" smtClean="0"/>
              <a:t>Urldecode</a:t>
            </a:r>
            <a:r>
              <a:rPr lang="zh-CN" altLang="en-US" dirty="0" smtClean="0"/>
              <a:t>就是读取主体内容中，如</a:t>
            </a:r>
            <a:r>
              <a:rPr lang="en-US" altLang="zh-CN" dirty="0" smtClean="0"/>
              <a:t>%E6</a:t>
            </a:r>
            <a:r>
              <a:rPr lang="zh-CN" altLang="en-US" dirty="0" smtClean="0"/>
              <a:t>形式的字符串，将其看成</a:t>
            </a:r>
            <a:r>
              <a:rPr lang="en-US" altLang="zh-CN" dirty="0" smtClean="0"/>
              <a:t>16</a:t>
            </a:r>
            <a:r>
              <a:rPr lang="zh-CN" altLang="en-US" dirty="0" smtClean="0"/>
              <a:t>进制的</a:t>
            </a:r>
            <a:r>
              <a:rPr lang="en-US" altLang="zh-CN" dirty="0" smtClean="0"/>
              <a:t>E6</a:t>
            </a:r>
            <a:r>
              <a:rPr lang="zh-CN" altLang="en-US" dirty="0" smtClean="0"/>
              <a:t>，然后根据</a:t>
            </a:r>
            <a:r>
              <a:rPr lang="en-US" altLang="zh-CN" dirty="0" err="1" smtClean="0"/>
              <a:t>contenttype</a:t>
            </a:r>
            <a:r>
              <a:rPr lang="zh-CN" altLang="en-US" dirty="0" smtClean="0"/>
              <a:t>进行解码。如：</a:t>
            </a:r>
            <a:endParaRPr lang="en-US" altLang="zh-CN" dirty="0" smtClean="0"/>
          </a:p>
          <a:p>
            <a:r>
              <a:rPr lang="en-US" altLang="zh-CN" dirty="0" err="1">
                <a:solidFill>
                  <a:srgbClr val="FF0000"/>
                </a:solidFill>
              </a:rPr>
              <a:t>u</a:t>
            </a:r>
            <a:r>
              <a:rPr lang="en-US" altLang="zh-CN" dirty="0" err="1" smtClean="0">
                <a:solidFill>
                  <a:srgbClr val="FF0000"/>
                </a:solidFill>
              </a:rPr>
              <a:t>id</a:t>
            </a:r>
            <a:r>
              <a:rPr lang="en-US" altLang="zh-CN" dirty="0" smtClean="0">
                <a:solidFill>
                  <a:srgbClr val="FF0000"/>
                </a:solidFill>
              </a:rPr>
              <a:t>=100&amp;key=19%E6%A5%BC</a:t>
            </a:r>
            <a:r>
              <a:rPr lang="en-US" altLang="zh-CN" dirty="0" smtClean="0"/>
              <a:t>    =&gt;      </a:t>
            </a:r>
            <a:r>
              <a:rPr lang="en-US" altLang="zh-CN" dirty="0" err="1" smtClean="0"/>
              <a:t>uid</a:t>
            </a:r>
            <a:r>
              <a:rPr lang="en-US" altLang="zh-CN" dirty="0" smtClean="0"/>
              <a:t>=100&amp;key=19</a:t>
            </a:r>
            <a:r>
              <a:rPr lang="zh-CN" altLang="en-US" dirty="0" smtClean="0"/>
              <a:t>楼</a:t>
            </a:r>
            <a:endParaRPr lang="en-US" altLang="zh-CN" dirty="0" smtClean="0"/>
          </a:p>
          <a:p>
            <a:r>
              <a:rPr lang="en-US" altLang="zh-CN" dirty="0" smtClean="0"/>
              <a:t>(2)</a:t>
            </a:r>
            <a:r>
              <a:rPr lang="zh-CN" altLang="en-US" dirty="0" smtClean="0"/>
              <a:t>如果是</a:t>
            </a:r>
            <a:r>
              <a:rPr lang="en-US" altLang="zh-CN" dirty="0" smtClean="0"/>
              <a:t>multipart/form-data</a:t>
            </a:r>
            <a:r>
              <a:rPr lang="zh-CN" altLang="en-US" dirty="0" smtClean="0"/>
              <a:t>，读取主体字节流，根据</a:t>
            </a:r>
            <a:r>
              <a:rPr lang="en-US" altLang="zh-CN" dirty="0" smtClean="0"/>
              <a:t>boundary</a:t>
            </a:r>
            <a:r>
              <a:rPr lang="en-US" altLang="zh-CN" dirty="0"/>
              <a:t> \r\n</a:t>
            </a:r>
            <a:r>
              <a:rPr lang="zh-CN" altLang="en-US" dirty="0" smtClean="0"/>
              <a:t>分割字符串区分每部分的数据，再读取每部分的</a:t>
            </a:r>
            <a:r>
              <a:rPr lang="en-US" altLang="zh-CN" dirty="0" smtClean="0"/>
              <a:t>header</a:t>
            </a:r>
            <a:r>
              <a:rPr lang="zh-CN" altLang="en-US" dirty="0" smtClean="0"/>
              <a:t>和主体信息</a:t>
            </a:r>
            <a:endParaRPr lang="en-US" altLang="zh-CN" dirty="0" smtClean="0"/>
          </a:p>
          <a:p>
            <a:r>
              <a:rPr lang="en-US" altLang="zh-CN" dirty="0" smtClean="0"/>
              <a:t>(3)</a:t>
            </a:r>
            <a:r>
              <a:rPr lang="zh-CN" altLang="en-US" dirty="0" smtClean="0"/>
              <a:t>如果是自定义类型，</a:t>
            </a:r>
            <a:r>
              <a:rPr lang="en-US" altLang="zh-CN" dirty="0" smtClean="0"/>
              <a:t>Content-Type</a:t>
            </a:r>
            <a:r>
              <a:rPr lang="zh-CN" altLang="en-US" dirty="0" smtClean="0"/>
              <a:t>自己指定。</a:t>
            </a:r>
            <a:endParaRPr lang="en-US" altLang="zh-CN" dirty="0" smtClean="0"/>
          </a:p>
          <a:p>
            <a:r>
              <a:rPr lang="zh-CN" altLang="en-US" dirty="0" smtClean="0"/>
              <a:t>如：</a:t>
            </a:r>
            <a:r>
              <a:rPr lang="en-US" altLang="zh-CN" dirty="0"/>
              <a:t> Content-Type: </a:t>
            </a:r>
            <a:r>
              <a:rPr lang="en-US" altLang="zh-CN" dirty="0" smtClean="0"/>
              <a:t>text/</a:t>
            </a:r>
            <a:r>
              <a:rPr lang="en-US" altLang="zh-CN" dirty="0" err="1"/>
              <a:t>plain</a:t>
            </a:r>
            <a:r>
              <a:rPr lang="en-US" altLang="zh-CN" dirty="0" err="1" smtClean="0"/>
              <a:t>;charset</a:t>
            </a:r>
            <a:r>
              <a:rPr lang="en-US" altLang="zh-CN" dirty="0" smtClean="0"/>
              <a:t>=GBK</a:t>
            </a:r>
          </a:p>
          <a:p>
            <a:r>
              <a:rPr lang="zh-CN" altLang="en-US" dirty="0" smtClean="0"/>
              <a:t>服务器根据</a:t>
            </a:r>
            <a:r>
              <a:rPr lang="en-US" altLang="zh-CN" dirty="0" smtClean="0"/>
              <a:t>charset</a:t>
            </a:r>
            <a:r>
              <a:rPr lang="zh-CN" altLang="en-US" dirty="0" smtClean="0"/>
              <a:t>里设置的值对主体部分进行解码</a:t>
            </a:r>
            <a:endParaRPr lang="en-US" altLang="zh-CN" dirty="0" smtClean="0"/>
          </a:p>
          <a:p>
            <a:endParaRPr lang="en-US" altLang="zh-CN" dirty="0" smtClean="0"/>
          </a:p>
        </p:txBody>
      </p:sp>
      <p:sp>
        <p:nvSpPr>
          <p:cNvPr id="3" name="Rectangle 2"/>
          <p:cNvSpPr>
            <a:spLocks noChangeArrowheads="1"/>
          </p:cNvSpPr>
          <p:nvPr/>
        </p:nvSpPr>
        <p:spPr bwMode="auto">
          <a:xfrm>
            <a:off x="457200" y="2125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charset="0"/>
                <a:ea typeface="宋体" charset="-122"/>
                <a:cs typeface="宋体" charset="-122"/>
              </a:rPr>
              <a:t/>
            </a:r>
            <a:br>
              <a:rPr kumimoji="0" lang="zh-CN" altLang="zh-CN" sz="1800" b="0" i="0" u="none" strike="noStrike" cap="none" normalizeH="0" baseline="0" smtClean="0">
                <a:ln>
                  <a:noFill/>
                </a:ln>
                <a:solidFill>
                  <a:schemeClr val="tx1"/>
                </a:solidFill>
                <a:effectLst/>
                <a:latin typeface="Arial" charset="0"/>
                <a:ea typeface="宋体" charset="-122"/>
                <a:cs typeface="宋体" charset="-122"/>
              </a:rPr>
            </a:br>
            <a:endParaRPr kumimoji="0" lang="zh-CN" altLang="zh-CN" sz="1800" b="0" i="0" u="none" strike="noStrike" cap="none" normalizeH="0" baseline="0" smtClean="0">
              <a:ln>
                <a:noFill/>
              </a:ln>
              <a:solidFill>
                <a:schemeClr val="tx1"/>
              </a:solidFill>
              <a:effectLst/>
              <a:latin typeface="Arial" charset="0"/>
              <a:ea typeface="宋体" charset="-122"/>
              <a:cs typeface="宋体" charset="-122"/>
            </a:endParaRPr>
          </a:p>
        </p:txBody>
      </p:sp>
    </p:spTree>
    <p:extLst>
      <p:ext uri="{BB962C8B-B14F-4D97-AF65-F5344CB8AC3E}">
        <p14:creationId xmlns:p14="http://schemas.microsoft.com/office/powerpoint/2010/main" val="33310629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55576" y="476672"/>
            <a:ext cx="7560840" cy="5632311"/>
          </a:xfrm>
          <a:prstGeom prst="rect">
            <a:avLst/>
          </a:prstGeom>
          <a:noFill/>
        </p:spPr>
        <p:txBody>
          <a:bodyPr wrap="square" rtlCol="0">
            <a:spAutoFit/>
          </a:bodyPr>
          <a:lstStyle/>
          <a:p>
            <a:r>
              <a:rPr lang="en-US" altLang="zh-CN" dirty="0" smtClean="0"/>
              <a:t>GET</a:t>
            </a:r>
            <a:r>
              <a:rPr lang="zh-CN" altLang="en-US" dirty="0" smtClean="0"/>
              <a:t>请求解析过程</a:t>
            </a:r>
            <a:endParaRPr lang="en-US" altLang="zh-CN" dirty="0" smtClean="0"/>
          </a:p>
          <a:p>
            <a:r>
              <a:rPr lang="en-US" altLang="zh-CN" dirty="0" smtClean="0"/>
              <a:t>1</a:t>
            </a:r>
            <a:r>
              <a:rPr lang="zh-CN" altLang="en-US" dirty="0"/>
              <a:t>、读取字节流，以回车换行符</a:t>
            </a:r>
            <a:r>
              <a:rPr lang="en-US" altLang="zh-CN" dirty="0"/>
              <a:t>(\r\n</a:t>
            </a:r>
            <a:r>
              <a:rPr lang="zh-CN" altLang="en-US" dirty="0"/>
              <a:t>即</a:t>
            </a:r>
            <a:r>
              <a:rPr lang="en-US" altLang="zh-CN" dirty="0"/>
              <a:t>16</a:t>
            </a:r>
            <a:r>
              <a:rPr lang="zh-CN" altLang="en-US" dirty="0"/>
              <a:t>进制为</a:t>
            </a:r>
            <a:r>
              <a:rPr lang="en-US" altLang="zh-CN" dirty="0"/>
              <a:t>0d 0a)</a:t>
            </a:r>
            <a:r>
              <a:rPr lang="zh-CN" altLang="en-US" dirty="0"/>
              <a:t>作为分隔</a:t>
            </a:r>
            <a:endParaRPr lang="en-US" altLang="zh-CN" dirty="0"/>
          </a:p>
          <a:p>
            <a:r>
              <a:rPr lang="en-US" altLang="zh-CN" dirty="0"/>
              <a:t>2</a:t>
            </a:r>
            <a:r>
              <a:rPr lang="zh-CN" altLang="en-US" dirty="0"/>
              <a:t>、对请求行和首部进行</a:t>
            </a:r>
            <a:r>
              <a:rPr lang="en-US" altLang="zh-CN" dirty="0" err="1"/>
              <a:t>Ascii</a:t>
            </a:r>
            <a:r>
              <a:rPr lang="zh-CN" altLang="en-US" dirty="0" smtClean="0"/>
              <a:t>解码</a:t>
            </a:r>
            <a:endParaRPr lang="en-US" altLang="zh-CN" dirty="0" smtClean="0"/>
          </a:p>
          <a:p>
            <a:r>
              <a:rPr lang="en-US" altLang="zh-CN" dirty="0" smtClean="0"/>
              <a:t>3</a:t>
            </a:r>
            <a:r>
              <a:rPr lang="zh-CN" altLang="en-US" dirty="0" smtClean="0"/>
              <a:t>、解码之后的</a:t>
            </a:r>
            <a:r>
              <a:rPr lang="en-US" altLang="zh-CN" dirty="0" smtClean="0"/>
              <a:t>URL</a:t>
            </a:r>
            <a:r>
              <a:rPr lang="zh-CN" altLang="en-US" dirty="0" smtClean="0"/>
              <a:t>如：</a:t>
            </a:r>
            <a:r>
              <a:rPr lang="en-US" altLang="zh-CN" dirty="0" smtClean="0"/>
              <a:t>http</a:t>
            </a:r>
            <a:r>
              <a:rPr lang="en-US" altLang="zh-CN" dirty="0"/>
              <a:t>://</a:t>
            </a:r>
            <a:r>
              <a:rPr lang="en-US" altLang="zh-CN" dirty="0" smtClean="0"/>
              <a:t>haodian60.qa-53.com/searchshoplist/</a:t>
            </a:r>
            <a:r>
              <a:rPr lang="en-US" altLang="zh-CN" dirty="0" smtClean="0">
                <a:solidFill>
                  <a:srgbClr val="FF0000"/>
                </a:solidFill>
              </a:rPr>
              <a:t>%E6%B5%8B%E8%AF%95</a:t>
            </a:r>
            <a:r>
              <a:rPr lang="en-US" altLang="zh-CN" dirty="0" smtClean="0"/>
              <a:t>/1?kw=</a:t>
            </a:r>
            <a:r>
              <a:rPr lang="en-US" altLang="zh-CN" dirty="0">
                <a:solidFill>
                  <a:srgbClr val="FF0000"/>
                </a:solidFill>
              </a:rPr>
              <a:t>%</a:t>
            </a:r>
            <a:r>
              <a:rPr lang="en-US" altLang="zh-CN" dirty="0" smtClean="0">
                <a:solidFill>
                  <a:srgbClr val="FF0000"/>
                </a:solidFill>
              </a:rPr>
              <a:t>E5%85%B3%E9%94%AE%E5%AD%97</a:t>
            </a:r>
          </a:p>
          <a:p>
            <a:r>
              <a:rPr lang="en-US" altLang="zh-CN" dirty="0" smtClean="0"/>
              <a:t>4</a:t>
            </a:r>
            <a:r>
              <a:rPr lang="zh-CN" altLang="en-US" dirty="0" smtClean="0"/>
              <a:t>、对</a:t>
            </a:r>
            <a:r>
              <a:rPr lang="en-US" altLang="zh-CN" dirty="0" err="1" smtClean="0"/>
              <a:t>uri</a:t>
            </a:r>
            <a:r>
              <a:rPr lang="zh-CN" altLang="en-US" dirty="0" smtClean="0"/>
              <a:t>进行再次解码</a:t>
            </a:r>
            <a:endParaRPr lang="zh-CN" altLang="en-US" dirty="0"/>
          </a:p>
          <a:p>
            <a:r>
              <a:rPr lang="en-US" altLang="zh-CN" dirty="0"/>
              <a:t>/</a:t>
            </a:r>
            <a:r>
              <a:rPr lang="en-US" altLang="zh-CN" dirty="0" err="1" smtClean="0"/>
              <a:t>haodian</a:t>
            </a:r>
            <a:r>
              <a:rPr lang="en-US" altLang="zh-CN" dirty="0"/>
              <a:t>/</a:t>
            </a:r>
            <a:r>
              <a:rPr lang="en-US" altLang="zh-CN" dirty="0" err="1"/>
              <a:t>searchshoplist</a:t>
            </a:r>
            <a:r>
              <a:rPr lang="en-US" altLang="zh-CN" dirty="0"/>
              <a:t>/</a:t>
            </a:r>
            <a:r>
              <a:rPr lang="en-US" altLang="zh-CN" dirty="0">
                <a:solidFill>
                  <a:srgbClr val="FF0000"/>
                </a:solidFill>
              </a:rPr>
              <a:t>%</a:t>
            </a:r>
            <a:r>
              <a:rPr lang="en-US" altLang="zh-CN" dirty="0" smtClean="0">
                <a:solidFill>
                  <a:srgbClr val="FF0000"/>
                </a:solidFill>
              </a:rPr>
              <a:t>E6%B5%8B%E8%AF%95</a:t>
            </a:r>
            <a:r>
              <a:rPr lang="en-US" altLang="zh-CN" dirty="0" smtClean="0"/>
              <a:t>/1</a:t>
            </a:r>
          </a:p>
          <a:p>
            <a:r>
              <a:rPr lang="en-US" altLang="zh-CN" dirty="0"/>
              <a:t>/</a:t>
            </a:r>
            <a:r>
              <a:rPr lang="en-US" altLang="zh-CN" dirty="0" err="1"/>
              <a:t>haodian</a:t>
            </a:r>
            <a:r>
              <a:rPr lang="en-US" altLang="zh-CN" dirty="0"/>
              <a:t>/</a:t>
            </a:r>
            <a:r>
              <a:rPr lang="en-US" altLang="zh-CN" dirty="0" err="1"/>
              <a:t>searchshoplist</a:t>
            </a:r>
            <a:r>
              <a:rPr lang="en-US" altLang="zh-CN" dirty="0" smtClean="0"/>
              <a:t>/</a:t>
            </a:r>
            <a:r>
              <a:rPr lang="zh-CN" altLang="en-US" dirty="0" smtClean="0">
                <a:solidFill>
                  <a:srgbClr val="FF0000"/>
                </a:solidFill>
              </a:rPr>
              <a:t>测试</a:t>
            </a:r>
            <a:r>
              <a:rPr lang="en-US" altLang="zh-CN" dirty="0" smtClean="0"/>
              <a:t>/1</a:t>
            </a:r>
          </a:p>
          <a:p>
            <a:r>
              <a:rPr lang="zh-CN" altLang="en-US" dirty="0" smtClean="0"/>
              <a:t>需要配置</a:t>
            </a:r>
            <a:r>
              <a:rPr lang="en-US" altLang="zh-CN" dirty="0" err="1" smtClean="0"/>
              <a:t>uri</a:t>
            </a:r>
            <a:r>
              <a:rPr lang="zh-CN" altLang="en-US" dirty="0" smtClean="0"/>
              <a:t>编码方式，如在</a:t>
            </a:r>
            <a:r>
              <a:rPr lang="en-US" altLang="zh-CN" dirty="0" smtClean="0"/>
              <a:t>tomcat</a:t>
            </a:r>
            <a:r>
              <a:rPr lang="zh-CN" altLang="en-US" dirty="0" smtClean="0"/>
              <a:t>中的</a:t>
            </a:r>
            <a:r>
              <a:rPr lang="en-US" altLang="zh-CN" dirty="0"/>
              <a:t>&lt;Connector   </a:t>
            </a:r>
            <a:r>
              <a:rPr lang="en-US" altLang="zh-CN" dirty="0" err="1"/>
              <a:t>URIEncoding</a:t>
            </a:r>
            <a:r>
              <a:rPr lang="en-US" altLang="zh-CN" dirty="0"/>
              <a:t>="UTF-8“/&gt;</a:t>
            </a:r>
            <a:endParaRPr lang="en-US" altLang="zh-CN" dirty="0" smtClean="0"/>
          </a:p>
          <a:p>
            <a:r>
              <a:rPr lang="en-US" altLang="zh-CN" dirty="0" smtClean="0"/>
              <a:t>5</a:t>
            </a:r>
            <a:r>
              <a:rPr lang="zh-CN" altLang="en-US" dirty="0" smtClean="0"/>
              <a:t>、对</a:t>
            </a:r>
            <a:r>
              <a:rPr lang="en-US" altLang="zh-CN" dirty="0" err="1" smtClean="0"/>
              <a:t>queryString</a:t>
            </a:r>
            <a:r>
              <a:rPr lang="zh-CN" altLang="en-US" dirty="0" smtClean="0"/>
              <a:t>进行解码</a:t>
            </a:r>
            <a:endParaRPr lang="en-US" altLang="zh-CN" dirty="0" smtClean="0"/>
          </a:p>
          <a:p>
            <a:r>
              <a:rPr lang="en-US" altLang="zh-CN" dirty="0"/>
              <a:t>kw=</a:t>
            </a:r>
            <a:r>
              <a:rPr lang="en-US" altLang="zh-CN" dirty="0">
                <a:solidFill>
                  <a:srgbClr val="FF0000"/>
                </a:solidFill>
              </a:rPr>
              <a:t>%</a:t>
            </a:r>
            <a:r>
              <a:rPr lang="en-US" altLang="zh-CN" dirty="0" smtClean="0">
                <a:solidFill>
                  <a:srgbClr val="FF0000"/>
                </a:solidFill>
              </a:rPr>
              <a:t>E5%85%B3%E9%94%AE%E5%AD%97</a:t>
            </a:r>
          </a:p>
          <a:p>
            <a:r>
              <a:rPr lang="en-US" altLang="zh-CN" dirty="0"/>
              <a:t>kw=</a:t>
            </a:r>
            <a:r>
              <a:rPr lang="zh-CN" altLang="en-US" dirty="0" smtClean="0">
                <a:solidFill>
                  <a:srgbClr val="FF0000"/>
                </a:solidFill>
              </a:rPr>
              <a:t>关键字</a:t>
            </a:r>
            <a:endParaRPr lang="en-US" altLang="zh-CN" dirty="0" smtClean="0">
              <a:solidFill>
                <a:srgbClr val="FF0000"/>
              </a:solidFill>
            </a:endParaRPr>
          </a:p>
          <a:p>
            <a:r>
              <a:rPr lang="zh-CN" altLang="en-US" dirty="0" smtClean="0"/>
              <a:t>默认和</a:t>
            </a:r>
            <a:r>
              <a:rPr lang="en-US" altLang="zh-CN" dirty="0" err="1" smtClean="0"/>
              <a:t>URIEncoding</a:t>
            </a:r>
            <a:r>
              <a:rPr lang="zh-CN" altLang="en-US" dirty="0" smtClean="0"/>
              <a:t>一致，</a:t>
            </a:r>
            <a:r>
              <a:rPr lang="en-US" altLang="zh-CN" dirty="0" err="1" smtClean="0"/>
              <a:t>useBodyEncodingForURI</a:t>
            </a:r>
            <a:r>
              <a:rPr lang="en-US" altLang="zh-CN" dirty="0" smtClean="0"/>
              <a:t>=“true”</a:t>
            </a:r>
            <a:r>
              <a:rPr lang="zh-CN" altLang="en-US" dirty="0" smtClean="0"/>
              <a:t>可以让它和</a:t>
            </a:r>
            <a:r>
              <a:rPr lang="en-US" altLang="zh-CN" dirty="0" smtClean="0"/>
              <a:t>Content-Type</a:t>
            </a:r>
            <a:r>
              <a:rPr lang="zh-CN" altLang="en-US" dirty="0" smtClean="0"/>
              <a:t>中定义的</a:t>
            </a:r>
            <a:r>
              <a:rPr lang="en-US" altLang="zh-CN" dirty="0" smtClean="0"/>
              <a:t>charset</a:t>
            </a:r>
            <a:r>
              <a:rPr lang="zh-CN" altLang="en-US" dirty="0" smtClean="0"/>
              <a:t>保持一致。</a:t>
            </a:r>
            <a:endParaRPr lang="en-US" altLang="zh-CN" dirty="0"/>
          </a:p>
          <a:p>
            <a:endParaRPr lang="en-US" altLang="zh-CN" dirty="0"/>
          </a:p>
          <a:p>
            <a:r>
              <a:rPr lang="zh-CN" altLang="en-US" dirty="0" smtClean="0"/>
              <a:t>注：现在很多浏览器都会自动将</a:t>
            </a:r>
            <a:r>
              <a:rPr lang="en-US" altLang="zh-CN" dirty="0" smtClean="0"/>
              <a:t>URL</a:t>
            </a:r>
            <a:r>
              <a:rPr lang="zh-CN" altLang="en-US" dirty="0" smtClean="0"/>
              <a:t>上的中文转成</a:t>
            </a:r>
            <a:r>
              <a:rPr lang="en-US" altLang="zh-CN" dirty="0" smtClean="0"/>
              <a:t>UTF-8</a:t>
            </a:r>
            <a:r>
              <a:rPr lang="zh-CN" altLang="en-US" dirty="0" smtClean="0"/>
              <a:t>编码，</a:t>
            </a:r>
            <a:r>
              <a:rPr lang="zh-CN" altLang="en-US" dirty="0" smtClean="0">
                <a:solidFill>
                  <a:srgbClr val="FF0000"/>
                </a:solidFill>
              </a:rPr>
              <a:t>但这也是不确定的，如</a:t>
            </a:r>
            <a:r>
              <a:rPr lang="en-US" altLang="zh-CN" dirty="0" smtClean="0">
                <a:solidFill>
                  <a:srgbClr val="FF0000"/>
                </a:solidFill>
              </a:rPr>
              <a:t>IE</a:t>
            </a:r>
            <a:r>
              <a:rPr lang="zh-CN" altLang="en-US" dirty="0" smtClean="0">
                <a:solidFill>
                  <a:srgbClr val="FF0000"/>
                </a:solidFill>
              </a:rPr>
              <a:t>可以通过设置改变编码方式</a:t>
            </a:r>
            <a:r>
              <a:rPr lang="zh-CN" altLang="en-US" dirty="0" smtClean="0"/>
              <a:t>，所以开发过程中需要将中文编码之后放入</a:t>
            </a:r>
            <a:r>
              <a:rPr lang="en-US" altLang="zh-CN" dirty="0" smtClean="0"/>
              <a:t>URL</a:t>
            </a:r>
            <a:r>
              <a:rPr lang="zh-CN" altLang="en-US" dirty="0" smtClean="0"/>
              <a:t>。</a:t>
            </a:r>
            <a:r>
              <a:rPr lang="en-US" altLang="zh-CN" dirty="0" err="1" smtClean="0"/>
              <a:t>Javascript</a:t>
            </a:r>
            <a:r>
              <a:rPr lang="zh-CN" altLang="en-US" dirty="0" smtClean="0"/>
              <a:t>函数</a:t>
            </a:r>
            <a:r>
              <a:rPr lang="en-US" altLang="zh-CN" dirty="0" err="1" smtClean="0"/>
              <a:t>encodeURIComponent</a:t>
            </a:r>
            <a:r>
              <a:rPr lang="en-US" altLang="zh-CN" dirty="0" smtClean="0"/>
              <a:t>(</a:t>
            </a:r>
            <a:r>
              <a:rPr lang="en-US" altLang="zh-CN" i="1" dirty="0"/>
              <a:t>content</a:t>
            </a:r>
            <a:r>
              <a:rPr lang="en-US" altLang="zh-CN" dirty="0" smtClean="0"/>
              <a:t>)</a:t>
            </a:r>
            <a:r>
              <a:rPr lang="zh-CN" altLang="en-US" dirty="0" smtClean="0"/>
              <a:t>和</a:t>
            </a:r>
            <a:r>
              <a:rPr lang="en-US" altLang="zh-CN" dirty="0" smtClean="0"/>
              <a:t>java</a:t>
            </a:r>
            <a:r>
              <a:rPr lang="zh-CN" altLang="en-US" dirty="0" smtClean="0"/>
              <a:t>函数</a:t>
            </a:r>
            <a:r>
              <a:rPr lang="en-US" altLang="zh-CN" dirty="0" err="1" smtClean="0"/>
              <a:t>URLEncoder.</a:t>
            </a:r>
            <a:r>
              <a:rPr lang="en-US" altLang="zh-CN" i="1" dirty="0" err="1" smtClean="0"/>
              <a:t>encode</a:t>
            </a:r>
            <a:r>
              <a:rPr lang="en-US" altLang="zh-CN" i="1" dirty="0" smtClean="0"/>
              <a:t>(content, </a:t>
            </a:r>
            <a:r>
              <a:rPr lang="en-US" altLang="zh-CN" i="1" dirty="0"/>
              <a:t>"UTF-8");</a:t>
            </a:r>
            <a:endParaRPr lang="en-US" altLang="zh-CN" dirty="0"/>
          </a:p>
        </p:txBody>
      </p:sp>
      <p:sp>
        <p:nvSpPr>
          <p:cNvPr id="3" name="Rectangle 2"/>
          <p:cNvSpPr>
            <a:spLocks noChangeArrowheads="1"/>
          </p:cNvSpPr>
          <p:nvPr/>
        </p:nvSpPr>
        <p:spPr bwMode="auto">
          <a:xfrm>
            <a:off x="457200" y="2125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charset="0"/>
                <a:ea typeface="宋体" charset="-122"/>
                <a:cs typeface="宋体" charset="-122"/>
              </a:rPr>
              <a:t/>
            </a:r>
            <a:br>
              <a:rPr kumimoji="0" lang="zh-CN" altLang="zh-CN" sz="1800" b="0" i="0" u="none" strike="noStrike" cap="none" normalizeH="0" baseline="0" smtClean="0">
                <a:ln>
                  <a:noFill/>
                </a:ln>
                <a:solidFill>
                  <a:schemeClr val="tx1"/>
                </a:solidFill>
                <a:effectLst/>
                <a:latin typeface="Arial" charset="0"/>
                <a:ea typeface="宋体" charset="-122"/>
                <a:cs typeface="宋体" charset="-122"/>
              </a:rPr>
            </a:br>
            <a:endParaRPr kumimoji="0" lang="zh-CN" altLang="zh-CN" sz="1800" b="0" i="0" u="none" strike="noStrike" cap="none" normalizeH="0" baseline="0" smtClean="0">
              <a:ln>
                <a:noFill/>
              </a:ln>
              <a:solidFill>
                <a:schemeClr val="tx1"/>
              </a:solidFill>
              <a:effectLst/>
              <a:latin typeface="Arial" charset="0"/>
              <a:ea typeface="宋体" charset="-122"/>
              <a:cs typeface="宋体" charset="-122"/>
            </a:endParaRPr>
          </a:p>
        </p:txBody>
      </p:sp>
    </p:spTree>
    <p:extLst>
      <p:ext uri="{BB962C8B-B14F-4D97-AF65-F5344CB8AC3E}">
        <p14:creationId xmlns:p14="http://schemas.microsoft.com/office/powerpoint/2010/main" val="14305062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55576" y="476672"/>
            <a:ext cx="7560840" cy="2862322"/>
          </a:xfrm>
          <a:prstGeom prst="rect">
            <a:avLst/>
          </a:prstGeom>
          <a:noFill/>
        </p:spPr>
        <p:txBody>
          <a:bodyPr wrap="square" rtlCol="0">
            <a:spAutoFit/>
          </a:bodyPr>
          <a:lstStyle/>
          <a:p>
            <a:r>
              <a:rPr lang="en-US" altLang="zh-CN" dirty="0" smtClean="0"/>
              <a:t>GET</a:t>
            </a:r>
            <a:r>
              <a:rPr lang="zh-CN" altLang="en-US" dirty="0" smtClean="0"/>
              <a:t>响应解析过程</a:t>
            </a:r>
            <a:endParaRPr lang="en-US" altLang="zh-CN" dirty="0" smtClean="0"/>
          </a:p>
          <a:p>
            <a:r>
              <a:rPr lang="en-US" altLang="zh-CN" dirty="0" smtClean="0"/>
              <a:t>HTTP</a:t>
            </a:r>
            <a:r>
              <a:rPr lang="zh-CN" altLang="en-US" dirty="0" smtClean="0"/>
              <a:t>协议</a:t>
            </a:r>
            <a:r>
              <a:rPr lang="zh-CN" altLang="en-US" dirty="0"/>
              <a:t>响应</a:t>
            </a:r>
            <a:r>
              <a:rPr lang="zh-CN" altLang="en-US" dirty="0" smtClean="0"/>
              <a:t>结构</a:t>
            </a:r>
            <a:r>
              <a:rPr lang="zh-CN" altLang="en-US" dirty="0"/>
              <a:t>分三部分</a:t>
            </a:r>
            <a:r>
              <a:rPr lang="zh-CN" altLang="en-US" dirty="0" smtClean="0"/>
              <a:t>：</a:t>
            </a:r>
            <a:r>
              <a:rPr lang="zh-CN" altLang="en-US" dirty="0"/>
              <a:t>响应</a:t>
            </a:r>
            <a:r>
              <a:rPr lang="zh-CN" altLang="en-US" dirty="0" smtClean="0"/>
              <a:t>行</a:t>
            </a:r>
            <a:r>
              <a:rPr lang="zh-CN" altLang="en-US" dirty="0"/>
              <a:t>，首部，主体</a:t>
            </a:r>
            <a:endParaRPr lang="en-US" altLang="zh-CN" dirty="0"/>
          </a:p>
          <a:p>
            <a:endParaRPr lang="en-US" altLang="zh-CN" dirty="0"/>
          </a:p>
          <a:p>
            <a:r>
              <a:rPr lang="en-US" altLang="zh-CN" dirty="0"/>
              <a:t>1</a:t>
            </a:r>
            <a:r>
              <a:rPr lang="zh-CN" altLang="en-US" dirty="0"/>
              <a:t>、读取字节流，以回车换行符</a:t>
            </a:r>
            <a:r>
              <a:rPr lang="en-US" altLang="zh-CN" dirty="0"/>
              <a:t>(\r\n</a:t>
            </a:r>
            <a:r>
              <a:rPr lang="zh-CN" altLang="en-US" dirty="0"/>
              <a:t>即</a:t>
            </a:r>
            <a:r>
              <a:rPr lang="en-US" altLang="zh-CN" dirty="0"/>
              <a:t>16</a:t>
            </a:r>
            <a:r>
              <a:rPr lang="zh-CN" altLang="en-US" dirty="0"/>
              <a:t>进制为</a:t>
            </a:r>
            <a:r>
              <a:rPr lang="en-US" altLang="zh-CN" dirty="0"/>
              <a:t>0d 0a)</a:t>
            </a:r>
            <a:r>
              <a:rPr lang="zh-CN" altLang="en-US" dirty="0"/>
              <a:t>作为分隔</a:t>
            </a:r>
            <a:endParaRPr lang="en-US" altLang="zh-CN" dirty="0"/>
          </a:p>
          <a:p>
            <a:r>
              <a:rPr lang="en-US" altLang="zh-CN" dirty="0"/>
              <a:t>2</a:t>
            </a:r>
            <a:r>
              <a:rPr lang="zh-CN" altLang="en-US" dirty="0"/>
              <a:t>、对请求行和首部进行</a:t>
            </a:r>
            <a:r>
              <a:rPr lang="en-US" altLang="zh-CN" dirty="0" err="1"/>
              <a:t>Ascii</a:t>
            </a:r>
            <a:r>
              <a:rPr lang="zh-CN" altLang="en-US" dirty="0" smtClean="0"/>
              <a:t>解码</a:t>
            </a:r>
            <a:endParaRPr lang="en-US" altLang="zh-CN" dirty="0" smtClean="0"/>
          </a:p>
          <a:p>
            <a:r>
              <a:rPr lang="en-US" altLang="zh-CN" dirty="0" smtClean="0"/>
              <a:t>3</a:t>
            </a:r>
            <a:r>
              <a:rPr lang="zh-CN" altLang="en-US" dirty="0" smtClean="0"/>
              <a:t>、取到</a:t>
            </a:r>
            <a:r>
              <a:rPr lang="en-US" altLang="zh-CN" dirty="0" smtClean="0"/>
              <a:t>Content-Type</a:t>
            </a:r>
            <a:r>
              <a:rPr lang="zh-CN" altLang="en-US" dirty="0" smtClean="0"/>
              <a:t>首部，如</a:t>
            </a:r>
            <a:r>
              <a:rPr lang="en-US" altLang="zh-CN" dirty="0" smtClean="0"/>
              <a:t>text/</a:t>
            </a:r>
            <a:r>
              <a:rPr lang="en-US" altLang="zh-CN" dirty="0" err="1" smtClean="0"/>
              <a:t>html;charset</a:t>
            </a:r>
            <a:r>
              <a:rPr lang="en-US" altLang="zh-CN" dirty="0" smtClean="0"/>
              <a:t>=GBK</a:t>
            </a:r>
            <a:r>
              <a:rPr lang="zh-CN" altLang="en-US" dirty="0" smtClean="0"/>
              <a:t>，浏览器根据</a:t>
            </a:r>
            <a:r>
              <a:rPr lang="en-US" altLang="zh-CN" dirty="0" smtClean="0"/>
              <a:t>charset</a:t>
            </a:r>
            <a:r>
              <a:rPr lang="zh-CN" altLang="en-US" dirty="0" smtClean="0"/>
              <a:t>值进行解码</a:t>
            </a:r>
            <a:endParaRPr lang="en-US" altLang="zh-CN" dirty="0" smtClean="0"/>
          </a:p>
          <a:p>
            <a:r>
              <a:rPr lang="en-US" altLang="zh-CN" dirty="0" smtClean="0"/>
              <a:t>4</a:t>
            </a:r>
            <a:r>
              <a:rPr lang="zh-CN" altLang="en-US" dirty="0" smtClean="0"/>
              <a:t>、如果没有</a:t>
            </a:r>
            <a:r>
              <a:rPr lang="en-US" altLang="zh-CN" dirty="0" smtClean="0"/>
              <a:t>charset</a:t>
            </a:r>
            <a:r>
              <a:rPr lang="zh-CN" altLang="en-US" dirty="0" smtClean="0"/>
              <a:t>值，</a:t>
            </a:r>
            <a:r>
              <a:rPr lang="en-US" altLang="zh-CN" dirty="0" err="1" smtClean="0"/>
              <a:t>Ascii</a:t>
            </a:r>
            <a:r>
              <a:rPr lang="zh-CN" altLang="en-US" dirty="0" smtClean="0"/>
              <a:t>解码主体内容</a:t>
            </a:r>
            <a:r>
              <a:rPr lang="en-US" altLang="zh-CN" dirty="0" smtClean="0"/>
              <a:t>(html)</a:t>
            </a:r>
            <a:r>
              <a:rPr lang="zh-CN" altLang="en-US" dirty="0" smtClean="0"/>
              <a:t>，找到</a:t>
            </a:r>
            <a:r>
              <a:rPr lang="en-US" altLang="zh-CN" dirty="0" smtClean="0"/>
              <a:t>http-</a:t>
            </a:r>
            <a:r>
              <a:rPr lang="en-US" altLang="zh-CN" dirty="0" err="1" smtClean="0"/>
              <a:t>equiv</a:t>
            </a:r>
            <a:r>
              <a:rPr lang="zh-CN" altLang="en-US" dirty="0" smtClean="0"/>
              <a:t>为</a:t>
            </a:r>
            <a:r>
              <a:rPr lang="en-US" altLang="zh-CN" dirty="0" smtClean="0"/>
              <a:t>Content-Type</a:t>
            </a:r>
            <a:r>
              <a:rPr lang="zh-CN" altLang="en-US" dirty="0" smtClean="0"/>
              <a:t>的</a:t>
            </a:r>
            <a:r>
              <a:rPr lang="en-US" altLang="zh-CN" dirty="0" smtClean="0"/>
              <a:t>META</a:t>
            </a:r>
            <a:r>
              <a:rPr lang="zh-CN" altLang="en-US" dirty="0" smtClean="0"/>
              <a:t>标签，取</a:t>
            </a:r>
            <a:r>
              <a:rPr lang="en-US" altLang="zh-CN" dirty="0" smtClean="0"/>
              <a:t>charset</a:t>
            </a:r>
            <a:r>
              <a:rPr lang="zh-CN" altLang="en-US" dirty="0" smtClean="0"/>
              <a:t>进行解码</a:t>
            </a:r>
            <a:endParaRPr lang="en-US" altLang="zh-CN" dirty="0" smtClean="0"/>
          </a:p>
          <a:p>
            <a:r>
              <a:rPr lang="en-US" altLang="zh-CN" dirty="0" smtClean="0"/>
              <a:t>5</a:t>
            </a:r>
            <a:r>
              <a:rPr lang="zh-CN" altLang="en-US" dirty="0" smtClean="0"/>
              <a:t>、如果任然找不到，以浏览器默认方式解码</a:t>
            </a:r>
            <a:endParaRPr lang="en-US" altLang="zh-CN" dirty="0"/>
          </a:p>
        </p:txBody>
      </p:sp>
      <p:sp>
        <p:nvSpPr>
          <p:cNvPr id="3" name="Rectangle 2"/>
          <p:cNvSpPr>
            <a:spLocks noChangeArrowheads="1"/>
          </p:cNvSpPr>
          <p:nvPr/>
        </p:nvSpPr>
        <p:spPr bwMode="auto">
          <a:xfrm>
            <a:off x="457200" y="2125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charset="0"/>
                <a:ea typeface="宋体" charset="-122"/>
                <a:cs typeface="宋体" charset="-122"/>
              </a:rPr>
              <a:t/>
            </a:r>
            <a:br>
              <a:rPr kumimoji="0" lang="zh-CN" altLang="zh-CN" sz="1800" b="0" i="0" u="none" strike="noStrike" cap="none" normalizeH="0" baseline="0" smtClean="0">
                <a:ln>
                  <a:noFill/>
                </a:ln>
                <a:solidFill>
                  <a:schemeClr val="tx1"/>
                </a:solidFill>
                <a:effectLst/>
                <a:latin typeface="Arial" charset="0"/>
                <a:ea typeface="宋体" charset="-122"/>
                <a:cs typeface="宋体" charset="-122"/>
              </a:rPr>
            </a:br>
            <a:endParaRPr kumimoji="0" lang="zh-CN" altLang="zh-CN" sz="1800" b="0" i="0" u="none" strike="noStrike" cap="none" normalizeH="0" baseline="0" smtClean="0">
              <a:ln>
                <a:noFill/>
              </a:ln>
              <a:solidFill>
                <a:schemeClr val="tx1"/>
              </a:solidFill>
              <a:effectLst/>
              <a:latin typeface="Arial" charset="0"/>
              <a:ea typeface="宋体" charset="-122"/>
              <a:cs typeface="宋体" charset="-122"/>
            </a:endParaRPr>
          </a:p>
        </p:txBody>
      </p:sp>
    </p:spTree>
    <p:extLst>
      <p:ext uri="{BB962C8B-B14F-4D97-AF65-F5344CB8AC3E}">
        <p14:creationId xmlns:p14="http://schemas.microsoft.com/office/powerpoint/2010/main" val="36233536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95463"/>
            <a:ext cx="7560840" cy="646331"/>
          </a:xfrm>
          <a:prstGeom prst="rect">
            <a:avLst/>
          </a:prstGeom>
          <a:noFill/>
        </p:spPr>
        <p:txBody>
          <a:bodyPr wrap="square" rtlCol="0">
            <a:spAutoFit/>
          </a:bodyPr>
          <a:lstStyle/>
          <a:p>
            <a:r>
              <a:rPr lang="en-US" altLang="zh-CN" dirty="0" smtClean="0"/>
              <a:t>Request</a:t>
            </a:r>
            <a:r>
              <a:rPr lang="zh-CN" altLang="en-US" dirty="0" smtClean="0"/>
              <a:t>：大部分请求都未带</a:t>
            </a:r>
            <a:r>
              <a:rPr lang="en-US" altLang="zh-CN" dirty="0" smtClean="0"/>
              <a:t>Content-Type</a:t>
            </a:r>
            <a:r>
              <a:rPr lang="zh-CN" altLang="en-US" dirty="0" smtClean="0"/>
              <a:t>，可以通过</a:t>
            </a:r>
            <a:r>
              <a:rPr lang="en-US" altLang="zh-CN" dirty="0" smtClean="0"/>
              <a:t>servlet</a:t>
            </a:r>
            <a:r>
              <a:rPr lang="zh-CN" altLang="en-US" dirty="0" smtClean="0"/>
              <a:t>过滤器自动添加</a:t>
            </a:r>
            <a:r>
              <a:rPr lang="en-US" altLang="zh-CN" dirty="0" smtClean="0"/>
              <a:t>charset</a:t>
            </a:r>
            <a:endParaRPr lang="en-US" altLang="zh-CN"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841794"/>
            <a:ext cx="8100391" cy="1710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79512" y="3635732"/>
            <a:ext cx="7560840" cy="369332"/>
          </a:xfrm>
          <a:prstGeom prst="rect">
            <a:avLst/>
          </a:prstGeom>
          <a:noFill/>
        </p:spPr>
        <p:txBody>
          <a:bodyPr wrap="square" rtlCol="0">
            <a:spAutoFit/>
          </a:bodyPr>
          <a:lstStyle/>
          <a:p>
            <a:r>
              <a:rPr lang="en-US" altLang="zh-CN" dirty="0" smtClean="0"/>
              <a:t>Response</a:t>
            </a:r>
            <a:r>
              <a:rPr lang="zh-CN" altLang="en-US" dirty="0" smtClean="0"/>
              <a:t>：对使用</a:t>
            </a:r>
            <a:r>
              <a:rPr lang="en-US" altLang="zh-CN" dirty="0" err="1" smtClean="0"/>
              <a:t>FreeMarker</a:t>
            </a:r>
            <a:r>
              <a:rPr lang="zh-CN" altLang="en-US" dirty="0" smtClean="0"/>
              <a:t>模板数据的响应设置</a:t>
            </a:r>
            <a:r>
              <a:rPr lang="en-US" altLang="zh-CN" dirty="0" smtClean="0"/>
              <a:t>Content-Type</a:t>
            </a:r>
            <a:endParaRPr lang="en-US" altLang="zh-CN"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4234408"/>
            <a:ext cx="8069691" cy="1498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直接连接符 6"/>
          <p:cNvCxnSpPr/>
          <p:nvPr/>
        </p:nvCxnSpPr>
        <p:spPr>
          <a:xfrm>
            <a:off x="107504" y="3068960"/>
            <a:ext cx="8784976" cy="0"/>
          </a:xfrm>
          <a:prstGeom prst="line">
            <a:avLst/>
          </a:prstGeom>
          <a:ln>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221855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a:spLocks/>
          </p:cNvSpPr>
          <p:nvPr/>
        </p:nvSpPr>
        <p:spPr>
          <a:xfrm>
            <a:off x="298450" y="228600"/>
            <a:ext cx="854075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dirty="0"/>
              <a:t>����</a:t>
            </a:r>
          </a:p>
        </p:txBody>
      </p:sp>
      <p:sp>
        <p:nvSpPr>
          <p:cNvPr id="5" name="内容占位符 4"/>
          <p:cNvSpPr txBox="1">
            <a:spLocks/>
          </p:cNvSpPr>
          <p:nvPr/>
        </p:nvSpPr>
        <p:spPr>
          <a:xfrm>
            <a:off x="609600" y="1600200"/>
            <a:ext cx="8153400" cy="449897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he-IL" altLang="zh-CN" dirty="0"/>
              <a:t>���ַ����</a:t>
            </a:r>
            <a:endParaRPr lang="zh-CN" altLang="en-US" b="1" dirty="0" smtClean="0"/>
          </a:p>
          <a:p>
            <a:r>
              <a:rPr lang="he-IL" altLang="zh-CN" dirty="0" smtClean="0"/>
              <a:t>�</a:t>
            </a:r>
            <a:r>
              <a:rPr lang="he-IL" altLang="zh-CN" dirty="0"/>
              <a:t>ַ���������</a:t>
            </a:r>
            <a:endParaRPr lang="en-US" altLang="zh-CN" dirty="0" smtClean="0"/>
          </a:p>
          <a:p>
            <a:r>
              <a:rPr lang="ko-KR" altLang="en-US" dirty="0"/>
              <a:t>��</a:t>
            </a:r>
            <a:r>
              <a:rPr lang="en-US" altLang="ko-KR" dirty="0"/>
              <a:t>19¥���</a:t>
            </a:r>
            <a:r>
              <a:rPr lang="ko-KR" altLang="en-US" dirty="0"/>
              <a:t>롰</a:t>
            </a:r>
            <a:r>
              <a:rPr lang="en-US" altLang="ko-KR" dirty="0"/>
              <a:t>19?��</a:t>
            </a:r>
            <a:endParaRPr lang="en-US" altLang="zh-CN" dirty="0" smtClean="0"/>
          </a:p>
          <a:p>
            <a:r>
              <a:rPr lang="en-US" altLang="zh-CN" dirty="0" smtClean="0"/>
              <a:t>Web</a:t>
            </a:r>
            <a:r>
              <a:rPr lang="en-US" altLang="zh-CN" dirty="0"/>
              <a:t>��̵ı����</a:t>
            </a:r>
            <a:endParaRPr lang="en-US" altLang="zh-CN" dirty="0" smtClean="0"/>
          </a:p>
        </p:txBody>
      </p:sp>
      <p:sp>
        <p:nvSpPr>
          <p:cNvPr id="2" name="左箭头 1">
            <a:hlinkClick r:id="" action="ppaction://hlinkshowjump?jump=firstslide"/>
          </p:cNvPr>
          <p:cNvSpPr/>
          <p:nvPr/>
        </p:nvSpPr>
        <p:spPr>
          <a:xfrm>
            <a:off x="7488324" y="5157192"/>
            <a:ext cx="504056" cy="4320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770803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95463"/>
            <a:ext cx="7560840" cy="923330"/>
          </a:xfrm>
          <a:prstGeom prst="rect">
            <a:avLst/>
          </a:prstGeom>
          <a:noFill/>
        </p:spPr>
        <p:txBody>
          <a:bodyPr wrap="square" rtlCol="0">
            <a:spAutoFit/>
          </a:bodyPr>
          <a:lstStyle/>
          <a:p>
            <a:r>
              <a:rPr lang="en-US" altLang="zh-CN" dirty="0"/>
              <a:t>@</a:t>
            </a:r>
            <a:r>
              <a:rPr lang="en-US" altLang="zh-CN" dirty="0" err="1"/>
              <a:t>RequestBody</a:t>
            </a:r>
            <a:r>
              <a:rPr lang="zh-CN" altLang="en-US" dirty="0" smtClean="0"/>
              <a:t>将</a:t>
            </a:r>
            <a:r>
              <a:rPr lang="zh-CN" altLang="en-US" dirty="0"/>
              <a:t>主体</a:t>
            </a:r>
            <a:r>
              <a:rPr lang="zh-CN" altLang="en-US" dirty="0" smtClean="0"/>
              <a:t>内容根据请求头部的</a:t>
            </a:r>
            <a:r>
              <a:rPr lang="en-US" altLang="zh-CN" dirty="0" smtClean="0"/>
              <a:t>Content-Type charset</a:t>
            </a:r>
            <a:r>
              <a:rPr lang="zh-CN" altLang="en-US" dirty="0" smtClean="0"/>
              <a:t>解析成字符串</a:t>
            </a:r>
            <a:endParaRPr lang="en-US" altLang="zh-CN" dirty="0" smtClean="0"/>
          </a:p>
          <a:p>
            <a:r>
              <a:rPr lang="en-US" altLang="zh-CN" dirty="0" smtClean="0"/>
              <a:t>@</a:t>
            </a:r>
            <a:r>
              <a:rPr lang="en-US" altLang="zh-CN" dirty="0" err="1" smtClean="0"/>
              <a:t>ResponseBody</a:t>
            </a:r>
            <a:r>
              <a:rPr lang="zh-CN" altLang="en-US" dirty="0" smtClean="0"/>
              <a:t>根据</a:t>
            </a:r>
            <a:r>
              <a:rPr lang="en-US" altLang="zh-CN" dirty="0" err="1" smtClean="0"/>
              <a:t>supportedMediaTypes</a:t>
            </a:r>
            <a:r>
              <a:rPr lang="zh-CN" altLang="en-US" dirty="0" smtClean="0"/>
              <a:t>设置的</a:t>
            </a:r>
            <a:r>
              <a:rPr lang="en-US" altLang="zh-CN" dirty="0" smtClean="0"/>
              <a:t>charset</a:t>
            </a:r>
            <a:r>
              <a:rPr lang="zh-CN" altLang="en-US" dirty="0" smtClean="0"/>
              <a:t>值编码字符串输出</a:t>
            </a:r>
            <a:endParaRPr lang="en-US" altLang="zh-CN" dirty="0"/>
          </a:p>
        </p:txBody>
      </p:sp>
      <p:sp>
        <p:nvSpPr>
          <p:cNvPr id="6" name="TextBox 5"/>
          <p:cNvSpPr txBox="1"/>
          <p:nvPr/>
        </p:nvSpPr>
        <p:spPr>
          <a:xfrm>
            <a:off x="179512" y="3358733"/>
            <a:ext cx="7560840" cy="1200329"/>
          </a:xfrm>
          <a:prstGeom prst="rect">
            <a:avLst/>
          </a:prstGeom>
          <a:noFill/>
        </p:spPr>
        <p:txBody>
          <a:bodyPr wrap="square" rtlCol="0">
            <a:spAutoFit/>
          </a:bodyPr>
          <a:lstStyle/>
          <a:p>
            <a:r>
              <a:rPr lang="en-US" altLang="zh-CN" dirty="0"/>
              <a:t>@</a:t>
            </a:r>
            <a:r>
              <a:rPr lang="en-US" altLang="zh-CN" dirty="0" err="1" smtClean="0"/>
              <a:t>RequestBody</a:t>
            </a:r>
            <a:r>
              <a:rPr lang="en-US" altLang="zh-CN" dirty="0" smtClean="0"/>
              <a:t> </a:t>
            </a:r>
            <a:r>
              <a:rPr lang="zh-CN" altLang="en-US" dirty="0" smtClean="0"/>
              <a:t>将</a:t>
            </a:r>
            <a:r>
              <a:rPr lang="zh-CN" altLang="en-US" dirty="0"/>
              <a:t>主体内容根据请求头部的</a:t>
            </a:r>
            <a:r>
              <a:rPr lang="en-US" altLang="zh-CN" dirty="0"/>
              <a:t>Content-Type charset</a:t>
            </a:r>
            <a:r>
              <a:rPr lang="zh-CN" altLang="en-US" dirty="0"/>
              <a:t>解析</a:t>
            </a:r>
            <a:r>
              <a:rPr lang="zh-CN" altLang="en-US" dirty="0" smtClean="0"/>
              <a:t>成</a:t>
            </a:r>
            <a:r>
              <a:rPr lang="en-US" altLang="zh-CN" dirty="0" smtClean="0"/>
              <a:t>JavaBean</a:t>
            </a:r>
            <a:r>
              <a:rPr lang="zh-CN" altLang="en-US" dirty="0" smtClean="0"/>
              <a:t>，</a:t>
            </a:r>
            <a:r>
              <a:rPr lang="zh-CN" altLang="en-US" dirty="0" smtClean="0">
                <a:solidFill>
                  <a:srgbClr val="FF0000"/>
                </a:solidFill>
              </a:rPr>
              <a:t>只支持</a:t>
            </a:r>
            <a:r>
              <a:rPr lang="en-US" altLang="zh-CN" dirty="0" smtClean="0">
                <a:solidFill>
                  <a:srgbClr val="FF0000"/>
                </a:solidFill>
              </a:rPr>
              <a:t>UTF-8</a:t>
            </a:r>
            <a:r>
              <a:rPr lang="zh-CN" altLang="en-US" dirty="0" smtClean="0">
                <a:solidFill>
                  <a:srgbClr val="FF0000"/>
                </a:solidFill>
              </a:rPr>
              <a:t>编码的主体内容</a:t>
            </a:r>
            <a:endParaRPr lang="en-US" altLang="zh-CN" dirty="0" smtClean="0">
              <a:solidFill>
                <a:srgbClr val="FF0000"/>
              </a:solidFill>
            </a:endParaRPr>
          </a:p>
          <a:p>
            <a:endParaRPr lang="en-US" altLang="zh-CN" dirty="0" smtClean="0"/>
          </a:p>
          <a:p>
            <a:r>
              <a:rPr lang="en-US" altLang="zh-CN" dirty="0" smtClean="0"/>
              <a:t>@</a:t>
            </a:r>
            <a:r>
              <a:rPr lang="en-US" altLang="zh-CN" dirty="0" err="1" smtClean="0"/>
              <a:t>ResponseBody</a:t>
            </a:r>
            <a:r>
              <a:rPr lang="en-US" altLang="zh-CN" dirty="0" smtClean="0"/>
              <a:t> </a:t>
            </a:r>
            <a:r>
              <a:rPr lang="zh-CN" altLang="en-US" dirty="0" smtClean="0">
                <a:solidFill>
                  <a:srgbClr val="FF0000"/>
                </a:solidFill>
              </a:rPr>
              <a:t>只支持</a:t>
            </a:r>
            <a:r>
              <a:rPr lang="en-US" altLang="zh-CN" dirty="0" smtClean="0">
                <a:solidFill>
                  <a:srgbClr val="FF0000"/>
                </a:solidFill>
              </a:rPr>
              <a:t>UTF-8</a:t>
            </a:r>
            <a:r>
              <a:rPr lang="zh-CN" altLang="en-US" dirty="0" smtClean="0">
                <a:solidFill>
                  <a:srgbClr val="FF0000"/>
                </a:solidFill>
              </a:rPr>
              <a:t>编码的主体内容</a:t>
            </a:r>
            <a:endParaRPr lang="en-US" altLang="zh-CN" dirty="0">
              <a:solidFill>
                <a:srgbClr val="FF0000"/>
              </a:solidFill>
            </a:endParaRPr>
          </a:p>
        </p:txBody>
      </p:sp>
      <p:cxnSp>
        <p:nvCxnSpPr>
          <p:cNvPr id="7" name="直接连接符 6"/>
          <p:cNvCxnSpPr/>
          <p:nvPr/>
        </p:nvCxnSpPr>
        <p:spPr>
          <a:xfrm>
            <a:off x="107504" y="3212976"/>
            <a:ext cx="8784976" cy="0"/>
          </a:xfrm>
          <a:prstGeom prst="line">
            <a:avLst/>
          </a:prstGeom>
          <a:ln>
            <a:prstDash val="dash"/>
          </a:ln>
        </p:spPr>
        <p:style>
          <a:lnRef idx="1">
            <a:schemeClr val="dk1"/>
          </a:lnRef>
          <a:fillRef idx="0">
            <a:schemeClr val="dk1"/>
          </a:fillRef>
          <a:effectRef idx="0">
            <a:schemeClr val="dk1"/>
          </a:effectRef>
          <a:fontRef idx="minor">
            <a:schemeClr val="tx1"/>
          </a:fontRef>
        </p:style>
      </p:cxn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205463"/>
            <a:ext cx="7379590" cy="1647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4681314"/>
            <a:ext cx="7935574" cy="1483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56555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57200" y="2125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charset="0"/>
                <a:ea typeface="宋体" charset="-122"/>
                <a:cs typeface="宋体" charset="-122"/>
              </a:rPr>
              <a:t/>
            </a:r>
            <a:br>
              <a:rPr kumimoji="0" lang="zh-CN" altLang="zh-CN" sz="1800" b="0" i="0" u="none" strike="noStrike" cap="none" normalizeH="0" baseline="0" smtClean="0">
                <a:ln>
                  <a:noFill/>
                </a:ln>
                <a:solidFill>
                  <a:schemeClr val="tx1"/>
                </a:solidFill>
                <a:effectLst/>
                <a:latin typeface="Arial" charset="0"/>
                <a:ea typeface="宋体" charset="-122"/>
                <a:cs typeface="宋体" charset="-122"/>
              </a:rPr>
            </a:br>
            <a:endParaRPr kumimoji="0" lang="zh-CN" altLang="zh-CN" sz="1800" b="0" i="0" u="none" strike="noStrike" cap="none" normalizeH="0" baseline="0" smtClean="0">
              <a:ln>
                <a:noFill/>
              </a:ln>
              <a:solidFill>
                <a:schemeClr val="tx1"/>
              </a:solidFill>
              <a:effectLst/>
              <a:latin typeface="Arial" charset="0"/>
              <a:ea typeface="宋体" charset="-122"/>
              <a:cs typeface="宋体" charset="-122"/>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32656"/>
            <a:ext cx="6840760" cy="59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47783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57200" y="2125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charset="0"/>
                <a:ea typeface="宋体" charset="-122"/>
                <a:cs typeface="宋体" charset="-122"/>
              </a:rPr>
              <a:t/>
            </a:r>
            <a:br>
              <a:rPr kumimoji="0" lang="zh-CN" altLang="zh-CN" sz="1800" b="0" i="0" u="none" strike="noStrike" cap="none" normalizeH="0" baseline="0" smtClean="0">
                <a:ln>
                  <a:noFill/>
                </a:ln>
                <a:solidFill>
                  <a:schemeClr val="tx1"/>
                </a:solidFill>
                <a:effectLst/>
                <a:latin typeface="Arial" charset="0"/>
                <a:ea typeface="宋体" charset="-122"/>
                <a:cs typeface="宋体" charset="-122"/>
              </a:rPr>
            </a:br>
            <a:endParaRPr kumimoji="0" lang="zh-CN" altLang="zh-CN" sz="1800" b="0" i="0" u="none" strike="noStrike" cap="none" normalizeH="0" baseline="0" smtClean="0">
              <a:ln>
                <a:noFill/>
              </a:ln>
              <a:solidFill>
                <a:schemeClr val="tx1"/>
              </a:solidFill>
              <a:effectLst/>
              <a:latin typeface="Arial" charset="0"/>
              <a:ea typeface="宋体" charset="-122"/>
              <a:cs typeface="宋体" charset="-122"/>
            </a:endParaRPr>
          </a:p>
        </p:txBody>
      </p:sp>
      <p:sp>
        <p:nvSpPr>
          <p:cNvPr id="4" name="TextBox 3"/>
          <p:cNvSpPr txBox="1"/>
          <p:nvPr/>
        </p:nvSpPr>
        <p:spPr>
          <a:xfrm>
            <a:off x="179512" y="2915652"/>
            <a:ext cx="7560840" cy="830997"/>
          </a:xfrm>
          <a:prstGeom prst="rect">
            <a:avLst/>
          </a:prstGeom>
          <a:noFill/>
        </p:spPr>
        <p:txBody>
          <a:bodyPr wrap="square" rtlCol="0">
            <a:spAutoFit/>
          </a:bodyPr>
          <a:lstStyle/>
          <a:p>
            <a:r>
              <a:rPr lang="en-US" altLang="zh-CN" dirty="0" smtClean="0"/>
              <a:t>			           </a:t>
            </a:r>
            <a:r>
              <a:rPr lang="en-US" altLang="zh-CN" sz="4800" b="1" dirty="0" smtClean="0"/>
              <a:t>Q&amp;A</a:t>
            </a:r>
            <a:endParaRPr lang="en-US" altLang="zh-CN" sz="4800" b="1" dirty="0"/>
          </a:p>
        </p:txBody>
      </p:sp>
    </p:spTree>
    <p:extLst>
      <p:ext uri="{BB962C8B-B14F-4D97-AF65-F5344CB8AC3E}">
        <p14:creationId xmlns:p14="http://schemas.microsoft.com/office/powerpoint/2010/main" val="38132860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a:spLocks/>
          </p:cNvSpPr>
          <p:nvPr/>
        </p:nvSpPr>
        <p:spPr>
          <a:xfrm>
            <a:off x="298450" y="228600"/>
            <a:ext cx="854075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a:t>±</a:t>
            </a:r>
            <a:r>
              <a:rPr lang="en-US" altLang="zh-CN" dirty="0" err="1"/>
              <a:t>àÂë</a:t>
            </a:r>
            <a:endParaRPr lang="zh-CN" altLang="en-US" dirty="0"/>
          </a:p>
        </p:txBody>
      </p:sp>
      <p:sp>
        <p:nvSpPr>
          <p:cNvPr id="5" name="内容占位符 4"/>
          <p:cNvSpPr txBox="1">
            <a:spLocks/>
          </p:cNvSpPr>
          <p:nvPr/>
        </p:nvSpPr>
        <p:spPr>
          <a:xfrm>
            <a:off x="609600" y="1600200"/>
            <a:ext cx="8153400" cy="449897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ltLang="zh-CN" dirty="0"/>
              <a:t>»ù±¾×Ö·û¼¯½éÉÜ</a:t>
            </a:r>
            <a:endParaRPr lang="zh-CN" altLang="en-US" b="1" dirty="0" smtClean="0"/>
          </a:p>
          <a:p>
            <a:r>
              <a:rPr lang="en-US" altLang="zh-CN" dirty="0"/>
              <a:t>×</a:t>
            </a:r>
            <a:r>
              <a:rPr lang="en-US" altLang="zh-CN" dirty="0" err="1"/>
              <a:t>Ö·û</a:t>
            </a:r>
            <a:r>
              <a:rPr lang="en-US" altLang="zh-CN" dirty="0"/>
              <a:t>´®±</a:t>
            </a:r>
            <a:r>
              <a:rPr lang="en-US" altLang="zh-CN" dirty="0" err="1"/>
              <a:t>äÁ</a:t>
            </a:r>
            <a:r>
              <a:rPr lang="en-US" altLang="zh-CN" dirty="0"/>
              <a:t>¿±à½âÂë</a:t>
            </a:r>
            <a:endParaRPr lang="en-US" altLang="zh-CN" dirty="0" smtClean="0"/>
          </a:p>
          <a:p>
            <a:r>
              <a:rPr lang="en-US" altLang="zh-CN" dirty="0"/>
              <a:t>¡°19Â¥¡±</a:t>
            </a:r>
            <a:r>
              <a:rPr lang="en-US" altLang="zh-CN" dirty="0" err="1"/>
              <a:t>Óë</a:t>
            </a:r>
            <a:r>
              <a:rPr lang="en-US" altLang="zh-CN" dirty="0"/>
              <a:t>¡°19?¡±</a:t>
            </a:r>
          </a:p>
          <a:p>
            <a:r>
              <a:rPr lang="en-US" altLang="zh-CN" dirty="0" smtClean="0"/>
              <a:t>Web±à³ÌµÄ±à½âÂë</a:t>
            </a:r>
          </a:p>
        </p:txBody>
      </p:sp>
      <p:sp>
        <p:nvSpPr>
          <p:cNvPr id="6" name="左箭头 5">
            <a:hlinkClick r:id="" action="ppaction://hlinkshowjump?jump=firstslide"/>
          </p:cNvPr>
          <p:cNvSpPr/>
          <p:nvPr/>
        </p:nvSpPr>
        <p:spPr>
          <a:xfrm>
            <a:off x="7488324" y="5157192"/>
            <a:ext cx="504056" cy="4320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00950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a:spLocks/>
          </p:cNvSpPr>
          <p:nvPr/>
        </p:nvSpPr>
        <p:spPr>
          <a:xfrm>
            <a:off x="298450" y="228600"/>
            <a:ext cx="854075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ko-KR" altLang="en-US" dirty="0"/>
              <a:t>뇠싫</a:t>
            </a:r>
            <a:endParaRPr lang="zh-CN" altLang="en-US" dirty="0"/>
          </a:p>
        </p:txBody>
      </p:sp>
      <p:sp>
        <p:nvSpPr>
          <p:cNvPr id="5" name="内容占位符 4"/>
          <p:cNvSpPr txBox="1">
            <a:spLocks/>
          </p:cNvSpPr>
          <p:nvPr/>
        </p:nvSpPr>
        <p:spPr>
          <a:xfrm>
            <a:off x="609600" y="1600200"/>
            <a:ext cx="8153400" cy="449897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ko-KR" altLang="en-US" dirty="0"/>
              <a:t>믹놾ퟖ럻벯뷩짜</a:t>
            </a:r>
            <a:endParaRPr lang="zh-CN" altLang="en-US" b="1" dirty="0" smtClean="0"/>
          </a:p>
          <a:p>
            <a:r>
              <a:rPr lang="ko-KR" altLang="en-US" dirty="0"/>
              <a:t>ퟖ럻뒮뇤솿뇠뷢싫</a:t>
            </a:r>
            <a:endParaRPr lang="en-US" altLang="zh-CN" dirty="0" smtClean="0"/>
          </a:p>
          <a:p>
            <a:r>
              <a:rPr lang="ko-KR" altLang="en-US" dirty="0"/>
              <a:t>ꆰㄹ슥ꆱ폫ꆰㄹ㾡�</a:t>
            </a:r>
            <a:endParaRPr lang="en-US" altLang="zh-CN" dirty="0" smtClean="0"/>
          </a:p>
          <a:p>
            <a:r>
              <a:rPr lang="zh-CN" altLang="en-US" dirty="0" smtClean="0"/>
              <a:t>坥</a:t>
            </a:r>
            <a:r>
              <a:rPr lang="zh-CN" altLang="en-US" dirty="0"/>
              <a:t>抱</a:t>
            </a:r>
            <a:r>
              <a:rPr lang="ko-KR" altLang="en-US" dirty="0"/>
              <a:t>첵쒱�</a:t>
            </a:r>
            <a:endParaRPr lang="en-US" altLang="zh-CN" dirty="0" smtClean="0"/>
          </a:p>
        </p:txBody>
      </p:sp>
      <p:sp>
        <p:nvSpPr>
          <p:cNvPr id="6" name="左箭头 5">
            <a:hlinkClick r:id="" action="ppaction://hlinkshowjump?jump=firstslide"/>
          </p:cNvPr>
          <p:cNvSpPr/>
          <p:nvPr/>
        </p:nvSpPr>
        <p:spPr>
          <a:xfrm>
            <a:off x="7488324" y="5157192"/>
            <a:ext cx="504056" cy="4320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75475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a:spLocks/>
          </p:cNvSpPr>
          <p:nvPr/>
        </p:nvSpPr>
        <p:spPr>
          <a:xfrm>
            <a:off x="298450" y="228600"/>
            <a:ext cx="854075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dirty="0" smtClean="0"/>
              <a:t>编码</a:t>
            </a:r>
            <a:endParaRPr lang="zh-CN" altLang="en-US" dirty="0"/>
          </a:p>
        </p:txBody>
      </p:sp>
      <p:sp>
        <p:nvSpPr>
          <p:cNvPr id="5" name="内容占位符 4"/>
          <p:cNvSpPr txBox="1">
            <a:spLocks/>
          </p:cNvSpPr>
          <p:nvPr/>
        </p:nvSpPr>
        <p:spPr>
          <a:xfrm>
            <a:off x="609600" y="1600200"/>
            <a:ext cx="8153400" cy="449897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zh-CN" altLang="en-US" b="1" dirty="0" smtClean="0"/>
              <a:t>基本字符集介绍</a:t>
            </a:r>
          </a:p>
          <a:p>
            <a:r>
              <a:rPr lang="zh-CN" altLang="en-US" dirty="0" smtClean="0"/>
              <a:t>字符串</a:t>
            </a:r>
            <a:r>
              <a:rPr lang="zh-CN" altLang="en-US" dirty="0"/>
              <a:t>变量</a:t>
            </a:r>
            <a:r>
              <a:rPr lang="zh-CN" altLang="en-US" dirty="0" smtClean="0"/>
              <a:t>编解码</a:t>
            </a:r>
            <a:endParaRPr lang="en-US" altLang="zh-CN" dirty="0" smtClean="0"/>
          </a:p>
          <a:p>
            <a:r>
              <a:rPr lang="zh-CN" altLang="en-US" dirty="0"/>
              <a:t>“</a:t>
            </a:r>
            <a:r>
              <a:rPr lang="en-US" altLang="zh-CN" dirty="0"/>
              <a:t>19</a:t>
            </a:r>
            <a:r>
              <a:rPr lang="zh-CN" altLang="en-US" dirty="0"/>
              <a:t>楼”与“</a:t>
            </a:r>
            <a:r>
              <a:rPr lang="en-US" altLang="zh-CN" dirty="0"/>
              <a:t>19¥”</a:t>
            </a:r>
            <a:endParaRPr lang="en-US" altLang="zh-CN" dirty="0" smtClean="0"/>
          </a:p>
          <a:p>
            <a:r>
              <a:rPr lang="en-US" altLang="zh-CN" dirty="0" smtClean="0"/>
              <a:t>Web</a:t>
            </a:r>
            <a:r>
              <a:rPr lang="zh-CN" altLang="en-US" dirty="0" smtClean="0"/>
              <a:t>编程的编解码</a:t>
            </a:r>
            <a:endParaRPr lang="en-US" altLang="zh-CN" dirty="0" smtClean="0"/>
          </a:p>
        </p:txBody>
      </p:sp>
    </p:spTree>
    <p:extLst>
      <p:ext uri="{BB962C8B-B14F-4D97-AF65-F5344CB8AC3E}">
        <p14:creationId xmlns:p14="http://schemas.microsoft.com/office/powerpoint/2010/main" val="11060841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4133979"/>
            <a:ext cx="7560840" cy="2031325"/>
          </a:xfrm>
          <a:prstGeom prst="rect">
            <a:avLst/>
          </a:prstGeom>
          <a:noFill/>
        </p:spPr>
        <p:txBody>
          <a:bodyPr wrap="square" rtlCol="0">
            <a:spAutoFit/>
          </a:bodyPr>
          <a:lstStyle/>
          <a:p>
            <a:r>
              <a:rPr lang="en-US" altLang="zh-CN" dirty="0" smtClean="0"/>
              <a:t>Unicode</a:t>
            </a:r>
          </a:p>
          <a:p>
            <a:r>
              <a:rPr lang="en-US" altLang="zh-CN" dirty="0" smtClean="0"/>
              <a:t>ISO</a:t>
            </a:r>
            <a:r>
              <a:rPr lang="zh-CN" altLang="en-US" dirty="0"/>
              <a:t>（国际标谁化组织</a:t>
            </a:r>
            <a:r>
              <a:rPr lang="zh-CN" altLang="en-US" dirty="0" smtClean="0"/>
              <a:t>）国际组织为了</a:t>
            </a:r>
            <a:r>
              <a:rPr lang="zh-CN" altLang="en-US" dirty="0"/>
              <a:t>解决这个</a:t>
            </a:r>
            <a:r>
              <a:rPr lang="zh-CN" altLang="en-US" dirty="0" smtClean="0"/>
              <a:t>问题，废除所有地区性编码，</a:t>
            </a:r>
            <a:r>
              <a:rPr lang="zh-CN" altLang="en-US" dirty="0"/>
              <a:t>重新搞一个包括了地球上所有文化、所有字母和符号的编码！他们打算叫</a:t>
            </a:r>
            <a:r>
              <a:rPr lang="zh-CN" altLang="en-US" dirty="0" smtClean="0"/>
              <a:t>它</a:t>
            </a:r>
            <a:r>
              <a:rPr lang="en-US" altLang="zh-CN" dirty="0" smtClean="0"/>
              <a:t>“Universal </a:t>
            </a:r>
            <a:r>
              <a:rPr lang="en-US" altLang="zh-CN" dirty="0"/>
              <a:t>Multiple-Octet Coded Character </a:t>
            </a:r>
            <a:r>
              <a:rPr lang="en-US" altLang="zh-CN" dirty="0" smtClean="0"/>
              <a:t>Set”</a:t>
            </a:r>
            <a:r>
              <a:rPr lang="zh-CN" altLang="en-US" dirty="0" smtClean="0"/>
              <a:t>，</a:t>
            </a:r>
            <a:r>
              <a:rPr lang="zh-CN" altLang="en-US" dirty="0"/>
              <a:t>简称 </a:t>
            </a:r>
            <a:r>
              <a:rPr lang="en-US" altLang="zh-CN" dirty="0"/>
              <a:t>UCS, </a:t>
            </a:r>
            <a:r>
              <a:rPr lang="zh-CN" altLang="en-US" dirty="0"/>
              <a:t>俗称 </a:t>
            </a:r>
            <a:r>
              <a:rPr lang="en-US" altLang="zh-CN" dirty="0" smtClean="0"/>
              <a:t>“UNICODE”</a:t>
            </a:r>
            <a:r>
              <a:rPr lang="zh-CN" altLang="en-US" dirty="0" smtClean="0"/>
              <a:t>。</a:t>
            </a:r>
            <a:r>
              <a:rPr lang="en-US" altLang="zh-CN" dirty="0" smtClean="0"/>
              <a:t>UNICODE </a:t>
            </a:r>
            <a:r>
              <a:rPr lang="zh-CN" altLang="en-US" dirty="0"/>
              <a:t>是用两个字节来表示为一个字符，他总共可以组合出</a:t>
            </a:r>
            <a:r>
              <a:rPr lang="en-US" altLang="zh-CN" dirty="0"/>
              <a:t>65535</a:t>
            </a:r>
            <a:r>
              <a:rPr lang="zh-CN" altLang="en-US" dirty="0"/>
              <a:t>不同的</a:t>
            </a:r>
            <a:r>
              <a:rPr lang="zh-CN" altLang="en-US" dirty="0" smtClean="0"/>
              <a:t>字符。后来出现了很多面向传输的</a:t>
            </a:r>
            <a:r>
              <a:rPr lang="en-US" altLang="zh-CN" dirty="0" smtClean="0"/>
              <a:t>UTF(UCS Transfer Format)</a:t>
            </a:r>
            <a:r>
              <a:rPr lang="zh-CN" altLang="en-US" dirty="0" smtClean="0"/>
              <a:t>标准，如</a:t>
            </a:r>
            <a:r>
              <a:rPr lang="en-US" altLang="zh-CN" dirty="0" smtClean="0"/>
              <a:t>utf-8,utf-16,utf-32</a:t>
            </a:r>
            <a:endParaRPr lang="zh-CN" altLang="en-US" dirty="0"/>
          </a:p>
        </p:txBody>
      </p:sp>
      <p:sp>
        <p:nvSpPr>
          <p:cNvPr id="6" name="TextBox 5"/>
          <p:cNvSpPr txBox="1"/>
          <p:nvPr/>
        </p:nvSpPr>
        <p:spPr>
          <a:xfrm>
            <a:off x="827584" y="2444695"/>
            <a:ext cx="7560840" cy="1200329"/>
          </a:xfrm>
          <a:prstGeom prst="rect">
            <a:avLst/>
          </a:prstGeom>
          <a:noFill/>
        </p:spPr>
        <p:txBody>
          <a:bodyPr wrap="square" rtlCol="0">
            <a:spAutoFit/>
          </a:bodyPr>
          <a:lstStyle/>
          <a:p>
            <a:r>
              <a:rPr lang="en-US" altLang="zh-CN" dirty="0" smtClean="0"/>
              <a:t>GBK</a:t>
            </a:r>
          </a:p>
          <a:p>
            <a:r>
              <a:rPr lang="zh-CN" altLang="en-US" dirty="0" smtClean="0"/>
              <a:t>但是对于有些国家，这</a:t>
            </a:r>
            <a:r>
              <a:rPr lang="en-US" altLang="zh-CN" dirty="0" smtClean="0"/>
              <a:t>256</a:t>
            </a:r>
            <a:r>
              <a:rPr lang="zh-CN" altLang="en-US" dirty="0" smtClean="0"/>
              <a:t>个字符完全不够用，比如中国，需要至少两字节。所以很多国家都制定自己的编码字符集。比如</a:t>
            </a:r>
            <a:r>
              <a:rPr lang="en-US" altLang="zh-CN" dirty="0" smtClean="0"/>
              <a:t>GIG5</a:t>
            </a:r>
            <a:r>
              <a:rPr lang="zh-CN" altLang="en-US" dirty="0" smtClean="0"/>
              <a:t>，</a:t>
            </a:r>
            <a:r>
              <a:rPr lang="en-US" altLang="zh-CN" dirty="0" smtClean="0"/>
              <a:t>JIS</a:t>
            </a:r>
            <a:r>
              <a:rPr lang="zh-CN" altLang="en-US" dirty="0" smtClean="0"/>
              <a:t>，</a:t>
            </a:r>
            <a:r>
              <a:rPr lang="en-US" altLang="zh-CN" dirty="0" smtClean="0"/>
              <a:t>GB2312</a:t>
            </a:r>
            <a:r>
              <a:rPr lang="zh-CN" altLang="en-US" dirty="0" smtClean="0"/>
              <a:t>。但是对于各个国家</a:t>
            </a:r>
            <a:r>
              <a:rPr lang="zh-CN" altLang="en-US" dirty="0"/>
              <a:t>互相之间谁也不懂谁</a:t>
            </a:r>
            <a:r>
              <a:rPr lang="zh-CN" altLang="en-US"/>
              <a:t>的</a:t>
            </a:r>
            <a:r>
              <a:rPr lang="zh-CN" altLang="en-US" smtClean="0"/>
              <a:t>编码。</a:t>
            </a:r>
            <a:endParaRPr lang="zh-CN" altLang="en-US" dirty="0"/>
          </a:p>
        </p:txBody>
      </p:sp>
      <p:sp>
        <p:nvSpPr>
          <p:cNvPr id="8" name="TextBox 7"/>
          <p:cNvSpPr txBox="1"/>
          <p:nvPr/>
        </p:nvSpPr>
        <p:spPr>
          <a:xfrm>
            <a:off x="899592" y="692696"/>
            <a:ext cx="7632848" cy="1477328"/>
          </a:xfrm>
          <a:prstGeom prst="rect">
            <a:avLst/>
          </a:prstGeom>
          <a:noFill/>
        </p:spPr>
        <p:txBody>
          <a:bodyPr wrap="square" rtlCol="0">
            <a:spAutoFit/>
          </a:bodyPr>
          <a:lstStyle/>
          <a:p>
            <a:r>
              <a:rPr lang="zh-CN" altLang="en-US" dirty="0"/>
              <a:t>标准</a:t>
            </a:r>
            <a:r>
              <a:rPr lang="en-US" altLang="zh-CN" dirty="0" smtClean="0"/>
              <a:t>ASCII</a:t>
            </a:r>
          </a:p>
          <a:p>
            <a:r>
              <a:rPr lang="zh-CN" altLang="en-US" dirty="0" smtClean="0"/>
              <a:t>最早的一种字符集，一共就</a:t>
            </a:r>
            <a:r>
              <a:rPr lang="en-US" altLang="zh-CN" dirty="0" smtClean="0"/>
              <a:t>128</a:t>
            </a:r>
            <a:r>
              <a:rPr lang="zh-CN" altLang="en-US" dirty="0" smtClean="0"/>
              <a:t>个字</a:t>
            </a:r>
            <a:r>
              <a:rPr lang="en-US" altLang="zh-CN" dirty="0" smtClean="0"/>
              <a:t>(7bit)</a:t>
            </a:r>
            <a:r>
              <a:rPr lang="zh-CN" altLang="en-US" dirty="0" smtClean="0"/>
              <a:t>，似乎对于美国人够用了。</a:t>
            </a:r>
            <a:endParaRPr lang="en-US" altLang="zh-CN" dirty="0" smtClean="0"/>
          </a:p>
          <a:p>
            <a:r>
              <a:rPr lang="zh-CN" altLang="en-US" dirty="0" smtClean="0"/>
              <a:t>在此基础上，为了满足西欧国家，将其扩展到</a:t>
            </a:r>
            <a:r>
              <a:rPr lang="en-US" altLang="zh-CN" dirty="0" smtClean="0"/>
              <a:t>256</a:t>
            </a:r>
            <a:r>
              <a:rPr lang="zh-CN" altLang="en-US" dirty="0" smtClean="0"/>
              <a:t>个字符</a:t>
            </a:r>
            <a:r>
              <a:rPr lang="en-US" altLang="zh-CN" dirty="0" smtClean="0"/>
              <a:t>(8bit)</a:t>
            </a:r>
            <a:r>
              <a:rPr lang="zh-CN" altLang="en-US" dirty="0" smtClean="0"/>
              <a:t>，于是有</a:t>
            </a:r>
            <a:r>
              <a:rPr lang="zh-CN" altLang="en-US" dirty="0"/>
              <a:t>了</a:t>
            </a:r>
            <a:r>
              <a:rPr lang="zh-CN" altLang="en-US" dirty="0" smtClean="0"/>
              <a:t>一些扩展字符集，其中就包括了</a:t>
            </a:r>
            <a:r>
              <a:rPr lang="en-US" altLang="zh-CN" dirty="0" smtClean="0"/>
              <a:t>ISO-8859-1</a:t>
            </a:r>
            <a:r>
              <a:rPr lang="zh-CN" altLang="en-US" dirty="0" smtClean="0"/>
              <a:t>。对</a:t>
            </a:r>
            <a:r>
              <a:rPr lang="en-US" altLang="zh-CN" dirty="0" smtClean="0"/>
              <a:t>http</a:t>
            </a:r>
            <a:r>
              <a:rPr lang="zh-CN" altLang="en-US" dirty="0" smtClean="0"/>
              <a:t>协议数据包首部，头部的解析，采用</a:t>
            </a:r>
            <a:r>
              <a:rPr lang="en-US" altLang="zh-CN" dirty="0" smtClean="0"/>
              <a:t>iso8859-1</a:t>
            </a:r>
            <a:r>
              <a:rPr lang="zh-CN" altLang="en-US" dirty="0" smtClean="0"/>
              <a:t>就够了</a:t>
            </a:r>
            <a:endParaRPr lang="en-US" altLang="zh-CN" dirty="0" smtClean="0"/>
          </a:p>
        </p:txBody>
      </p:sp>
    </p:spTree>
    <p:extLst>
      <p:ext uri="{BB962C8B-B14F-4D97-AF65-F5344CB8AC3E}">
        <p14:creationId xmlns:p14="http://schemas.microsoft.com/office/powerpoint/2010/main" val="42935295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55576" y="476672"/>
            <a:ext cx="7560840" cy="646331"/>
          </a:xfrm>
          <a:prstGeom prst="rect">
            <a:avLst/>
          </a:prstGeom>
          <a:noFill/>
        </p:spPr>
        <p:txBody>
          <a:bodyPr wrap="square" rtlCol="0">
            <a:spAutoFit/>
          </a:bodyPr>
          <a:lstStyle/>
          <a:p>
            <a:r>
              <a:rPr lang="en-US" altLang="zh-CN" dirty="0" smtClean="0"/>
              <a:t>GBK</a:t>
            </a:r>
            <a:r>
              <a:rPr lang="zh-CN" altLang="en-US" dirty="0" smtClean="0"/>
              <a:t>兼容标准</a:t>
            </a:r>
            <a:r>
              <a:rPr lang="en-US" altLang="zh-CN" dirty="0" smtClean="0"/>
              <a:t>ASCII</a:t>
            </a:r>
            <a:r>
              <a:rPr lang="zh-CN" altLang="en-US" dirty="0" smtClean="0"/>
              <a:t>，即如果首字节的值小于</a:t>
            </a:r>
            <a:r>
              <a:rPr lang="en-US" altLang="zh-CN" dirty="0" smtClean="0"/>
              <a:t>0x80</a:t>
            </a:r>
            <a:r>
              <a:rPr lang="zh-CN" altLang="en-US" dirty="0" smtClean="0"/>
              <a:t>，则说明</a:t>
            </a:r>
            <a:r>
              <a:rPr lang="zh-CN" altLang="en-US" dirty="0" smtClean="0">
                <a:solidFill>
                  <a:srgbClr val="FF0000"/>
                </a:solidFill>
              </a:rPr>
              <a:t>该字节</a:t>
            </a:r>
            <a:r>
              <a:rPr lang="zh-CN" altLang="en-US" dirty="0" smtClean="0"/>
              <a:t>表示一个</a:t>
            </a:r>
            <a:r>
              <a:rPr lang="en-US" altLang="zh-CN" dirty="0" smtClean="0"/>
              <a:t>ASCII</a:t>
            </a:r>
            <a:r>
              <a:rPr lang="zh-CN" altLang="en-US" dirty="0" smtClean="0"/>
              <a:t>字符，如果大于</a:t>
            </a:r>
            <a:r>
              <a:rPr lang="en-US" altLang="zh-CN" dirty="0" smtClean="0"/>
              <a:t>0x80</a:t>
            </a:r>
            <a:r>
              <a:rPr lang="zh-CN" altLang="en-US" dirty="0" smtClean="0"/>
              <a:t>，则前后</a:t>
            </a:r>
            <a:r>
              <a:rPr lang="zh-CN" altLang="en-US" dirty="0" smtClean="0">
                <a:solidFill>
                  <a:srgbClr val="FF0000"/>
                </a:solidFill>
              </a:rPr>
              <a:t>两字节</a:t>
            </a:r>
            <a:r>
              <a:rPr lang="zh-CN" altLang="en-US" dirty="0" smtClean="0"/>
              <a:t>表示一个字符。</a:t>
            </a:r>
            <a:endParaRPr lang="en-US" altLang="zh-CN" dirty="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12776"/>
            <a:ext cx="4437330" cy="890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1412776"/>
            <a:ext cx="2376264" cy="890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5" y="2708920"/>
            <a:ext cx="4437330" cy="744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0112" y="2727063"/>
            <a:ext cx="2376264" cy="72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907976" y="4078813"/>
            <a:ext cx="7560840" cy="1200329"/>
          </a:xfrm>
          <a:prstGeom prst="rect">
            <a:avLst/>
          </a:prstGeom>
          <a:noFill/>
        </p:spPr>
        <p:txBody>
          <a:bodyPr wrap="square" rtlCol="0">
            <a:spAutoFit/>
          </a:bodyPr>
          <a:lstStyle/>
          <a:p>
            <a:r>
              <a:rPr lang="zh-CN" altLang="en-US" dirty="0" smtClean="0"/>
              <a:t>对字节进行</a:t>
            </a:r>
            <a:r>
              <a:rPr lang="en-US" altLang="zh-CN" dirty="0" err="1" smtClean="0"/>
              <a:t>Ascii</a:t>
            </a:r>
            <a:r>
              <a:rPr lang="zh-CN" altLang="en-US" dirty="0"/>
              <a:t>解码</a:t>
            </a:r>
            <a:r>
              <a:rPr lang="zh-CN" altLang="en-US" dirty="0" smtClean="0"/>
              <a:t>，如字节为：</a:t>
            </a:r>
            <a:r>
              <a:rPr lang="en-US" altLang="zh-CN" dirty="0" smtClean="0"/>
              <a:t>74 78 74 B2 E2 CA D4</a:t>
            </a:r>
            <a:r>
              <a:rPr lang="zh-CN" altLang="en-US" dirty="0" smtClean="0"/>
              <a:t>  </a:t>
            </a:r>
            <a:endParaRPr lang="en-US" altLang="zh-CN" dirty="0" smtClean="0"/>
          </a:p>
          <a:p>
            <a:r>
              <a:rPr lang="zh-CN" altLang="en-US" dirty="0" smtClean="0"/>
              <a:t> </a:t>
            </a:r>
            <a:r>
              <a:rPr lang="zh-CN" altLang="en-US" dirty="0"/>
              <a:t>解码</a:t>
            </a:r>
            <a:r>
              <a:rPr lang="zh-CN" altLang="en-US" dirty="0" smtClean="0"/>
              <a:t>之后 ：    </a:t>
            </a:r>
            <a:r>
              <a:rPr lang="en-US" altLang="zh-CN" dirty="0" smtClean="0"/>
              <a:t>txt����</a:t>
            </a:r>
          </a:p>
          <a:p>
            <a:r>
              <a:rPr lang="zh-CN" altLang="en-US" dirty="0" smtClean="0"/>
              <a:t>由于后面四个字节在标准</a:t>
            </a:r>
            <a:r>
              <a:rPr lang="en-US" altLang="zh-CN" dirty="0" err="1" smtClean="0"/>
              <a:t>Ascii</a:t>
            </a:r>
            <a:r>
              <a:rPr lang="zh-CN" altLang="en-US" dirty="0" smtClean="0"/>
              <a:t>码里面没有定义，所以显示问号</a:t>
            </a:r>
            <a:endParaRPr lang="en-US" altLang="zh-CN" dirty="0" smtClean="0"/>
          </a:p>
          <a:p>
            <a:endParaRPr lang="en-US" altLang="zh-CN" dirty="0" smtClean="0"/>
          </a:p>
        </p:txBody>
      </p:sp>
    </p:spTree>
    <p:extLst>
      <p:ext uri="{BB962C8B-B14F-4D97-AF65-F5344CB8AC3E}">
        <p14:creationId xmlns:p14="http://schemas.microsoft.com/office/powerpoint/2010/main" val="2773352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TextBox 5"/>
          <p:cNvSpPr txBox="1"/>
          <p:nvPr/>
        </p:nvSpPr>
        <p:spPr>
          <a:xfrm>
            <a:off x="683568" y="116632"/>
            <a:ext cx="7560840" cy="646331"/>
          </a:xfrm>
          <a:prstGeom prst="rect">
            <a:avLst/>
          </a:prstGeom>
          <a:noFill/>
        </p:spPr>
        <p:txBody>
          <a:bodyPr wrap="square" rtlCol="0">
            <a:spAutoFit/>
          </a:bodyPr>
          <a:lstStyle/>
          <a:p>
            <a:r>
              <a:rPr lang="en-US" altLang="zh-CN" b="1" dirty="0">
                <a:solidFill>
                  <a:srgbClr val="FF0000"/>
                </a:solidFill>
              </a:rPr>
              <a:t>UTF-8</a:t>
            </a:r>
            <a:r>
              <a:rPr lang="zh-CN" altLang="en-US" b="1" dirty="0">
                <a:solidFill>
                  <a:srgbClr val="FF0000"/>
                </a:solidFill>
              </a:rPr>
              <a:t>是</a:t>
            </a:r>
            <a:r>
              <a:rPr lang="en-US" altLang="zh-CN" b="1" dirty="0">
                <a:solidFill>
                  <a:srgbClr val="FF0000"/>
                </a:solidFill>
              </a:rPr>
              <a:t>Unicode</a:t>
            </a:r>
            <a:r>
              <a:rPr lang="zh-CN" altLang="en-US" b="1" dirty="0">
                <a:solidFill>
                  <a:srgbClr val="FF0000"/>
                </a:solidFill>
              </a:rPr>
              <a:t>的实现方式</a:t>
            </a:r>
            <a:r>
              <a:rPr lang="zh-CN" altLang="en-US" b="1" dirty="0" smtClean="0">
                <a:solidFill>
                  <a:srgbClr val="FF0000"/>
                </a:solidFill>
              </a:rPr>
              <a:t>之一，</a:t>
            </a:r>
            <a:r>
              <a:rPr lang="en-US" altLang="zh-CN" dirty="0" smtClean="0"/>
              <a:t>Unicode</a:t>
            </a:r>
            <a:r>
              <a:rPr lang="zh-CN" altLang="en-US" dirty="0"/>
              <a:t>只是一个符号</a:t>
            </a:r>
            <a:r>
              <a:rPr lang="zh-CN" altLang="en-US" dirty="0" smtClean="0"/>
              <a:t>集</a:t>
            </a:r>
            <a:endParaRPr lang="en-US" altLang="zh-CN" dirty="0" smtClean="0">
              <a:solidFill>
                <a:srgbClr val="FF0000"/>
              </a:solidFill>
            </a:endParaRPr>
          </a:p>
          <a:p>
            <a:r>
              <a:rPr lang="zh-CN" altLang="en-US" dirty="0" smtClean="0"/>
              <a:t>它是</a:t>
            </a:r>
            <a:r>
              <a:rPr lang="en-US" altLang="zh-CN" dirty="0"/>
              <a:t>UNICODE</a:t>
            </a:r>
            <a:r>
              <a:rPr lang="zh-CN" altLang="en-US" dirty="0"/>
              <a:t>的一种</a:t>
            </a:r>
            <a:r>
              <a:rPr lang="zh-CN" altLang="en-US" b="1" dirty="0" smtClean="0">
                <a:solidFill>
                  <a:srgbClr val="FF0000"/>
                </a:solidFill>
              </a:rPr>
              <a:t>变长字符编码，</a:t>
            </a:r>
            <a:r>
              <a:rPr lang="zh-CN" altLang="en-US" dirty="0" smtClean="0"/>
              <a:t>更加适用于网络上</a:t>
            </a:r>
            <a:r>
              <a:rPr lang="zh-CN" altLang="en-US" smtClean="0"/>
              <a:t>的传输，减少流量</a:t>
            </a:r>
            <a:endParaRPr lang="en-US" altLang="zh-CN" dirty="0" smtClean="0"/>
          </a:p>
        </p:txBody>
      </p:sp>
      <p:graphicFrame>
        <p:nvGraphicFramePr>
          <p:cNvPr id="2" name="表格 1"/>
          <p:cNvGraphicFramePr>
            <a:graphicFrameLocks noGrp="1"/>
          </p:cNvGraphicFramePr>
          <p:nvPr>
            <p:extLst>
              <p:ext uri="{D42A27DB-BD31-4B8C-83A1-F6EECF244321}">
                <p14:modId xmlns:p14="http://schemas.microsoft.com/office/powerpoint/2010/main" val="4192848371"/>
              </p:ext>
            </p:extLst>
          </p:nvPr>
        </p:nvGraphicFramePr>
        <p:xfrm>
          <a:off x="395536" y="890384"/>
          <a:ext cx="8229600" cy="3474720"/>
        </p:xfrm>
        <a:graphic>
          <a:graphicData uri="http://schemas.openxmlformats.org/drawingml/2006/table">
            <a:tbl>
              <a:tblPr/>
              <a:tblGrid>
                <a:gridCol w="4114800"/>
                <a:gridCol w="4114800"/>
              </a:tblGrid>
              <a:tr h="0">
                <a:tc gridSpan="2">
                  <a:txBody>
                    <a:bodyPr/>
                    <a:lstStyle/>
                    <a:p>
                      <a:r>
                        <a:rPr lang="en-US" altLang="zh-CN" dirty="0"/>
                        <a:t>Unicode</a:t>
                      </a:r>
                      <a:r>
                        <a:rPr lang="zh-CN" altLang="en-US" dirty="0"/>
                        <a:t>和</a:t>
                      </a:r>
                      <a:r>
                        <a:rPr lang="en-US" altLang="zh-CN" dirty="0"/>
                        <a:t>UTF-8</a:t>
                      </a:r>
                      <a:r>
                        <a:rPr lang="zh-CN" altLang="en-US" dirty="0"/>
                        <a:t>之间的转换关系表</a:t>
                      </a:r>
                    </a:p>
                  </a:txBody>
                  <a:tcPr anchor="ctr">
                    <a:solidFill>
                      <a:srgbClr val="FFFFFF"/>
                    </a:solidFill>
                  </a:tcPr>
                </a:tc>
                <a:tc hMerge="1">
                  <a:txBody>
                    <a:bodyPr/>
                    <a:lstStyle/>
                    <a:p>
                      <a:endParaRPr lang="zh-CN" altLang="en-US"/>
                    </a:p>
                  </a:txBody>
                  <a:tcPr/>
                </a:tc>
              </a:tr>
              <a:tr h="0">
                <a:tc>
                  <a:txBody>
                    <a:bodyPr/>
                    <a:lstStyle/>
                    <a:p>
                      <a:pPr algn="ctr"/>
                      <a:r>
                        <a:rPr lang="en-US" u="none" strike="noStrike" dirty="0">
                          <a:solidFill>
                            <a:srgbClr val="0B0080"/>
                          </a:solidFill>
                          <a:effectLst/>
                          <a:hlinkClick r:id="rId2" tooltip="UTF-32"/>
                        </a:rPr>
                        <a:t>UCS-4</a:t>
                      </a:r>
                      <a:r>
                        <a:rPr lang="zh-CN" altLang="en-US" dirty="0">
                          <a:effectLst/>
                        </a:rPr>
                        <a:t>编码</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B w="9525" cap="flat" cmpd="sng" algn="ctr">
                      <a:solidFill>
                        <a:srgbClr val="AAAAAA"/>
                      </a:solidFill>
                      <a:prstDash val="solid"/>
                      <a:round/>
                      <a:headEnd type="none" w="med" len="med"/>
                      <a:tailEnd type="none" w="med" len="med"/>
                    </a:lnB>
                    <a:solidFill>
                      <a:srgbClr val="EFEFEF"/>
                    </a:solidFill>
                  </a:tcPr>
                </a:tc>
                <a:tc>
                  <a:txBody>
                    <a:bodyPr/>
                    <a:lstStyle/>
                    <a:p>
                      <a:pPr algn="ctr"/>
                      <a:r>
                        <a:rPr lang="en-US">
                          <a:effectLst/>
                        </a:rPr>
                        <a:t>UTF-8</a:t>
                      </a:r>
                      <a:r>
                        <a:rPr lang="zh-CN" altLang="en-US">
                          <a:effectLst/>
                        </a:rPr>
                        <a:t>字节流</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r>
              <a:tr h="0">
                <a:tc>
                  <a:txBody>
                    <a:bodyPr/>
                    <a:lstStyle/>
                    <a:p>
                      <a:r>
                        <a:rPr lang="en-US" dirty="0">
                          <a:effectLst/>
                        </a:rPr>
                        <a:t>U+00000000 – U+0000007F</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a:effectLst/>
                        </a:rPr>
                        <a:t>0xxxxxxx</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r>
                        <a:rPr lang="en-US" dirty="0">
                          <a:effectLst/>
                        </a:rPr>
                        <a:t>U+00000080 – U+000007FF</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dirty="0">
                          <a:effectLst/>
                        </a:rPr>
                        <a:t>110xxxxx 10xxxxxx</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r>
                        <a:rPr lang="en-US" dirty="0">
                          <a:effectLst/>
                        </a:rPr>
                        <a:t>U+00000800 – U+0000FFFF</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a:effectLst/>
                        </a:rPr>
                        <a:t>1110xxxx 10xxxxxx 10xxxxxx</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r>
                        <a:rPr lang="en-US" dirty="0">
                          <a:effectLst/>
                        </a:rPr>
                        <a:t>U+00010000 – U+001FFFFF</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a:effectLst/>
                        </a:rPr>
                        <a:t>11110xxx 10xxxxxx 10xxxxxx 10xxxxxx</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r>
                        <a:rPr lang="en-US" dirty="0">
                          <a:effectLst/>
                        </a:rPr>
                        <a:t>U+00200000 – U+03FFFFFF</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dirty="0">
                          <a:effectLst/>
                        </a:rPr>
                        <a:t>111110xx 10xxxxxx </a:t>
                      </a:r>
                      <a:r>
                        <a:rPr lang="en-US" dirty="0" err="1">
                          <a:effectLst/>
                        </a:rPr>
                        <a:t>10xxxxxx</a:t>
                      </a:r>
                      <a:r>
                        <a:rPr lang="en-US" dirty="0">
                          <a:effectLst/>
                        </a:rPr>
                        <a:t> </a:t>
                      </a:r>
                      <a:r>
                        <a:rPr lang="en-US" dirty="0" err="1">
                          <a:effectLst/>
                        </a:rPr>
                        <a:t>10xxxxxx</a:t>
                      </a:r>
                      <a:r>
                        <a:rPr lang="en-US" dirty="0">
                          <a:effectLst/>
                        </a:rPr>
                        <a:t> </a:t>
                      </a:r>
                      <a:r>
                        <a:rPr lang="en-US" dirty="0" err="1">
                          <a:effectLst/>
                        </a:rPr>
                        <a:t>10xxxxxx</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r>
                        <a:rPr lang="en-US" dirty="0">
                          <a:effectLst/>
                        </a:rPr>
                        <a:t>U+04000000 – U+7FFFFFFF</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dirty="0">
                          <a:effectLst/>
                        </a:rPr>
                        <a:t>1111110x 10xxxxxx </a:t>
                      </a:r>
                      <a:r>
                        <a:rPr lang="en-US" dirty="0" err="1">
                          <a:effectLst/>
                        </a:rPr>
                        <a:t>10xxxxxx</a:t>
                      </a:r>
                      <a:r>
                        <a:rPr lang="en-US" dirty="0">
                          <a:effectLst/>
                        </a:rPr>
                        <a:t> </a:t>
                      </a:r>
                      <a:r>
                        <a:rPr lang="en-US" dirty="0" err="1">
                          <a:effectLst/>
                        </a:rPr>
                        <a:t>10xxxxxx</a:t>
                      </a:r>
                      <a:r>
                        <a:rPr lang="en-US" dirty="0">
                          <a:effectLst/>
                        </a:rPr>
                        <a:t> </a:t>
                      </a:r>
                      <a:r>
                        <a:rPr lang="en-US" dirty="0" err="1">
                          <a:effectLst/>
                        </a:rPr>
                        <a:t>10xxxxxx</a:t>
                      </a:r>
                      <a:r>
                        <a:rPr lang="en-US" dirty="0">
                          <a:effectLst/>
                        </a:rPr>
                        <a:t> </a:t>
                      </a:r>
                      <a:r>
                        <a:rPr lang="en-US" dirty="0" err="1">
                          <a:effectLst/>
                        </a:rPr>
                        <a:t>10xxxxxx</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bl>
          </a:graphicData>
        </a:graphic>
      </p:graphicFrame>
      <p:sp>
        <p:nvSpPr>
          <p:cNvPr id="3" name="Rectangle 2"/>
          <p:cNvSpPr>
            <a:spLocks noChangeArrowheads="1"/>
          </p:cNvSpPr>
          <p:nvPr/>
        </p:nvSpPr>
        <p:spPr bwMode="auto">
          <a:xfrm>
            <a:off x="457200" y="2125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charset="0"/>
                <a:ea typeface="宋体" charset="-122"/>
                <a:cs typeface="宋体" charset="-122"/>
              </a:rPr>
              <a:t/>
            </a:r>
            <a:br>
              <a:rPr kumimoji="0" lang="zh-CN" altLang="zh-CN" sz="1800" b="0" i="0" u="none" strike="noStrike" cap="none" normalizeH="0" baseline="0" smtClean="0">
                <a:ln>
                  <a:noFill/>
                </a:ln>
                <a:solidFill>
                  <a:schemeClr val="tx1"/>
                </a:solidFill>
                <a:effectLst/>
                <a:latin typeface="Arial" charset="0"/>
                <a:ea typeface="宋体" charset="-122"/>
                <a:cs typeface="宋体" charset="-122"/>
              </a:rPr>
            </a:br>
            <a:endParaRPr kumimoji="0" lang="zh-CN" altLang="zh-CN" sz="1800" b="0" i="0" u="none" strike="noStrike" cap="none" normalizeH="0" baseline="0" smtClean="0">
              <a:ln>
                <a:noFill/>
              </a:ln>
              <a:solidFill>
                <a:schemeClr val="tx1"/>
              </a:solidFill>
              <a:effectLst/>
              <a:latin typeface="Arial" charset="0"/>
              <a:ea typeface="宋体" charset="-122"/>
              <a:cs typeface="宋体" charset="-122"/>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4581128"/>
            <a:ext cx="2823843"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4581128"/>
            <a:ext cx="1592485"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395536" y="5939988"/>
            <a:ext cx="7560840" cy="369332"/>
          </a:xfrm>
          <a:prstGeom prst="rect">
            <a:avLst/>
          </a:prstGeom>
          <a:noFill/>
        </p:spPr>
        <p:txBody>
          <a:bodyPr wrap="square" rtlCol="0">
            <a:spAutoFit/>
          </a:bodyPr>
          <a:lstStyle/>
          <a:p>
            <a:r>
              <a:rPr lang="en-US" altLang="zh-CN" dirty="0"/>
              <a:t>00110001 00111001  </a:t>
            </a:r>
            <a:r>
              <a:rPr lang="en-US" altLang="zh-CN" dirty="0">
                <a:solidFill>
                  <a:srgbClr val="FF0000"/>
                </a:solidFill>
              </a:rPr>
              <a:t>1110</a:t>
            </a:r>
            <a:r>
              <a:rPr lang="en-US" altLang="zh-CN" dirty="0"/>
              <a:t>0110  </a:t>
            </a:r>
            <a:r>
              <a:rPr lang="en-US" altLang="zh-CN" dirty="0">
                <a:solidFill>
                  <a:srgbClr val="FF0000"/>
                </a:solidFill>
              </a:rPr>
              <a:t>10</a:t>
            </a:r>
            <a:r>
              <a:rPr lang="en-US" altLang="zh-CN" dirty="0"/>
              <a:t>100101  </a:t>
            </a:r>
            <a:r>
              <a:rPr lang="en-US" altLang="zh-CN" dirty="0">
                <a:solidFill>
                  <a:srgbClr val="FF0000"/>
                </a:solidFill>
              </a:rPr>
              <a:t>10</a:t>
            </a:r>
            <a:r>
              <a:rPr lang="en-US" altLang="zh-CN" dirty="0"/>
              <a:t>111100</a:t>
            </a:r>
            <a:endParaRPr lang="en-US" altLang="zh-CN" dirty="0" smtClean="0"/>
          </a:p>
        </p:txBody>
      </p:sp>
      <p:sp>
        <p:nvSpPr>
          <p:cNvPr id="4" name="流程图: 过程 3"/>
          <p:cNvSpPr/>
          <p:nvPr/>
        </p:nvSpPr>
        <p:spPr>
          <a:xfrm>
            <a:off x="395536" y="5454516"/>
            <a:ext cx="5040560" cy="4227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 name="直接连接符 7"/>
          <p:cNvCxnSpPr/>
          <p:nvPr/>
        </p:nvCxnSpPr>
        <p:spPr>
          <a:xfrm>
            <a:off x="1403648" y="5454516"/>
            <a:ext cx="0" cy="422756"/>
          </a:xfrm>
          <a:prstGeom prst="line">
            <a:avLst/>
          </a:prstGeom>
          <a:ln w="38100">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16" name="直接连接符 15"/>
          <p:cNvCxnSpPr/>
          <p:nvPr/>
        </p:nvCxnSpPr>
        <p:spPr>
          <a:xfrm>
            <a:off x="2411760" y="5454516"/>
            <a:ext cx="0" cy="422756"/>
          </a:xfrm>
          <a:prstGeom prst="line">
            <a:avLst/>
          </a:prstGeom>
          <a:ln w="3810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395536" y="5507940"/>
            <a:ext cx="7560840" cy="369332"/>
          </a:xfrm>
          <a:prstGeom prst="rect">
            <a:avLst/>
          </a:prstGeom>
          <a:noFill/>
        </p:spPr>
        <p:txBody>
          <a:bodyPr wrap="square" rtlCol="0">
            <a:spAutoFit/>
          </a:bodyPr>
          <a:lstStyle/>
          <a:p>
            <a:r>
              <a:rPr lang="en-US" altLang="zh-CN" dirty="0" smtClean="0"/>
              <a:t>      1                  9                                   </a:t>
            </a:r>
            <a:r>
              <a:rPr lang="zh-CN" altLang="en-US" dirty="0" smtClean="0"/>
              <a:t>楼</a:t>
            </a:r>
            <a:endParaRPr lang="en-US" altLang="zh-CN" dirty="0" smtClean="0"/>
          </a:p>
        </p:txBody>
      </p:sp>
    </p:spTree>
    <p:extLst>
      <p:ext uri="{BB962C8B-B14F-4D97-AF65-F5344CB8AC3E}">
        <p14:creationId xmlns:p14="http://schemas.microsoft.com/office/powerpoint/2010/main" val="36447253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55576" y="476672"/>
            <a:ext cx="7560840" cy="1200329"/>
          </a:xfrm>
          <a:prstGeom prst="rect">
            <a:avLst/>
          </a:prstGeom>
          <a:noFill/>
        </p:spPr>
        <p:txBody>
          <a:bodyPr wrap="square" rtlCol="0">
            <a:spAutoFit/>
          </a:bodyPr>
          <a:lstStyle/>
          <a:p>
            <a:r>
              <a:rPr lang="en-US" altLang="zh-CN" b="1" dirty="0" smtClean="0"/>
              <a:t>UTF-16</a:t>
            </a:r>
            <a:r>
              <a:rPr lang="zh-CN" altLang="en-US" b="1" dirty="0" smtClean="0"/>
              <a:t>也是</a:t>
            </a:r>
            <a:r>
              <a:rPr lang="en-US" altLang="zh-CN" b="1" dirty="0"/>
              <a:t>Unicode</a:t>
            </a:r>
            <a:r>
              <a:rPr lang="zh-CN" altLang="en-US" b="1" dirty="0"/>
              <a:t>的实现方式之一</a:t>
            </a:r>
            <a:endParaRPr lang="en-US" altLang="zh-CN" dirty="0" smtClean="0"/>
          </a:p>
          <a:p>
            <a:r>
              <a:rPr lang="en-US" altLang="zh-CN" dirty="0" smtClean="0"/>
              <a:t>UTF-16</a:t>
            </a:r>
            <a:r>
              <a:rPr lang="zh-CN" altLang="en-US" dirty="0" smtClean="0"/>
              <a:t>是</a:t>
            </a:r>
            <a:r>
              <a:rPr lang="en-US" altLang="zh-CN" dirty="0"/>
              <a:t>UNICODE</a:t>
            </a:r>
            <a:r>
              <a:rPr lang="zh-CN" altLang="en-US" dirty="0"/>
              <a:t>的一</a:t>
            </a:r>
            <a:r>
              <a:rPr lang="zh-CN" altLang="en-US" dirty="0" smtClean="0"/>
              <a:t>种</a:t>
            </a:r>
            <a:r>
              <a:rPr lang="zh-CN" altLang="en-US" dirty="0" smtClean="0">
                <a:solidFill>
                  <a:srgbClr val="FF0000"/>
                </a:solidFill>
              </a:rPr>
              <a:t>相对固定</a:t>
            </a:r>
            <a:r>
              <a:rPr lang="zh-CN" altLang="en-US" dirty="0" smtClean="0"/>
              <a:t>长度</a:t>
            </a:r>
            <a:r>
              <a:rPr lang="en-US" altLang="zh-CN" dirty="0" smtClean="0"/>
              <a:t>(</a:t>
            </a:r>
            <a:r>
              <a:rPr lang="zh-CN" altLang="en-US" dirty="0" smtClean="0"/>
              <a:t>两个字节来表示</a:t>
            </a:r>
            <a:r>
              <a:rPr lang="en-US" altLang="zh-CN" dirty="0" smtClean="0"/>
              <a:t>)</a:t>
            </a:r>
            <a:r>
              <a:rPr lang="zh-CN" altLang="en-US" dirty="0" smtClean="0"/>
              <a:t>的</a:t>
            </a:r>
            <a:r>
              <a:rPr lang="zh-CN" altLang="en-US" dirty="0"/>
              <a:t>字符编码</a:t>
            </a:r>
            <a:r>
              <a:rPr lang="zh-CN" altLang="en-US" dirty="0" smtClean="0"/>
              <a:t>，绝大部分字符</a:t>
            </a:r>
            <a:r>
              <a:rPr lang="zh-CN" altLang="en-US" dirty="0"/>
              <a:t>都可以用两</a:t>
            </a:r>
            <a:r>
              <a:rPr lang="zh-CN" altLang="en-US" dirty="0" smtClean="0"/>
              <a:t>个字节表示。一般说一个字符是</a:t>
            </a:r>
            <a:r>
              <a:rPr lang="en-US" altLang="zh-CN" dirty="0" err="1" smtClean="0"/>
              <a:t>unicode</a:t>
            </a:r>
            <a:r>
              <a:rPr lang="zh-CN" altLang="en-US" dirty="0" smtClean="0"/>
              <a:t>编码，其实指的就是</a:t>
            </a:r>
            <a:r>
              <a:rPr lang="en-US" altLang="zh-CN" dirty="0" smtClean="0"/>
              <a:t>utf-16</a:t>
            </a:r>
            <a:r>
              <a:rPr lang="zh-CN" altLang="en-US" dirty="0" smtClean="0"/>
              <a:t>这个编码方式</a:t>
            </a:r>
            <a:endParaRPr lang="en-US" altLang="zh-CN" dirty="0" smtClean="0"/>
          </a:p>
        </p:txBody>
      </p:sp>
      <p:sp>
        <p:nvSpPr>
          <p:cNvPr id="4" name="TextBox 3"/>
          <p:cNvSpPr txBox="1"/>
          <p:nvPr/>
        </p:nvSpPr>
        <p:spPr>
          <a:xfrm>
            <a:off x="539552" y="2159045"/>
            <a:ext cx="7560840" cy="461665"/>
          </a:xfrm>
          <a:prstGeom prst="rect">
            <a:avLst/>
          </a:prstGeom>
          <a:noFill/>
        </p:spPr>
        <p:txBody>
          <a:bodyPr wrap="square" rtlCol="0">
            <a:spAutoFit/>
          </a:bodyPr>
          <a:lstStyle/>
          <a:p>
            <a:r>
              <a:rPr lang="en-US" altLang="zh-CN" sz="2400" b="1" dirty="0" smtClean="0"/>
              <a:t>Java</a:t>
            </a:r>
            <a:r>
              <a:rPr lang="zh-CN" altLang="en-US" sz="2400" b="1" dirty="0" smtClean="0"/>
              <a:t>字符串</a:t>
            </a:r>
            <a:endParaRPr lang="en-US" altLang="zh-CN" sz="2400" b="1" dirty="0" smtClean="0"/>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0290" y="3051803"/>
            <a:ext cx="3656206" cy="1051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67544" y="2591093"/>
            <a:ext cx="7560840" cy="369332"/>
          </a:xfrm>
          <a:prstGeom prst="rect">
            <a:avLst/>
          </a:prstGeom>
          <a:noFill/>
        </p:spPr>
        <p:txBody>
          <a:bodyPr wrap="square" rtlCol="0">
            <a:spAutoFit/>
          </a:bodyPr>
          <a:lstStyle/>
          <a:p>
            <a:r>
              <a:rPr lang="zh-CN" altLang="en-US" dirty="0" smtClean="0"/>
              <a:t>将</a:t>
            </a:r>
            <a:r>
              <a:rPr lang="en-US" altLang="zh-CN" dirty="0" smtClean="0"/>
              <a:t>java</a:t>
            </a:r>
            <a:r>
              <a:rPr lang="zh-CN" altLang="en-US" dirty="0" smtClean="0"/>
              <a:t>文本以</a:t>
            </a:r>
            <a:r>
              <a:rPr lang="en-US" altLang="zh-CN" dirty="0" smtClean="0"/>
              <a:t>GBK</a:t>
            </a:r>
            <a:r>
              <a:rPr lang="zh-CN" altLang="en-US" dirty="0" smtClean="0"/>
              <a:t>方式编码，代码如下：</a:t>
            </a:r>
            <a:endParaRPr lang="en-US" altLang="zh-CN" dirty="0" smtClean="0"/>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1" y="2953831"/>
            <a:ext cx="4642009" cy="1843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26021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5275</TotalTime>
  <Words>2036</Words>
  <Application>Microsoft Office PowerPoint</Application>
  <PresentationFormat>全屏显示(4:3)</PresentationFormat>
  <Paragraphs>317</Paragraphs>
  <Slides>22</Slides>
  <Notes>14</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xussen</dc:creator>
  <cp:lastModifiedBy>xussen</cp:lastModifiedBy>
  <cp:revision>737</cp:revision>
  <dcterms:created xsi:type="dcterms:W3CDTF">2013-05-02T14:22:38Z</dcterms:created>
  <dcterms:modified xsi:type="dcterms:W3CDTF">2013-05-24T08:29:17Z</dcterms:modified>
</cp:coreProperties>
</file>