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68" r:id="rId7"/>
    <p:sldId id="262" r:id="rId8"/>
    <p:sldId id="263" r:id="rId9"/>
    <p:sldId id="282" r:id="rId10"/>
    <p:sldId id="283" r:id="rId11"/>
    <p:sldId id="264" r:id="rId12"/>
    <p:sldId id="266" r:id="rId13"/>
    <p:sldId id="269" r:id="rId14"/>
    <p:sldId id="271" r:id="rId15"/>
    <p:sldId id="272" r:id="rId16"/>
    <p:sldId id="273" r:id="rId17"/>
    <p:sldId id="280" r:id="rId18"/>
    <p:sldId id="279" r:id="rId19"/>
    <p:sldId id="281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82334" y="1797269"/>
            <a:ext cx="6980767" cy="1374557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50827" y="3221038"/>
            <a:ext cx="2853559" cy="67304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1556" y="344488"/>
            <a:ext cx="1069763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9682" y="1703559"/>
            <a:ext cx="10699506" cy="42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t" anchorCtr="0" compatLnSpc="1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892789" y="1054100"/>
            <a:ext cx="10566400" cy="0"/>
          </a:xfrm>
          <a:prstGeom prst="line">
            <a:avLst/>
          </a:prstGeom>
          <a:noFill/>
          <a:ln w="28575" cap="flat" cmpd="sng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904060" y="1054100"/>
            <a:ext cx="2059857" cy="0"/>
          </a:xfrm>
          <a:prstGeom prst="line">
            <a:avLst/>
          </a:prstGeom>
          <a:noFill/>
          <a:ln w="28575" cap="flat" cmpd="sng">
            <a:solidFill>
              <a:srgbClr val="16BC9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/>
          <p:cNvSpPr>
            <a:spLocks noChangeArrowheads="1"/>
          </p:cNvSpPr>
          <p:nvPr/>
        </p:nvSpPr>
        <p:spPr bwMode="auto">
          <a:xfrm rot="2160000">
            <a:off x="5197476" y="1440211"/>
            <a:ext cx="1797049" cy="1796400"/>
          </a:xfrm>
          <a:prstGeom prst="ellipse">
            <a:avLst/>
          </a:prstGeom>
          <a:solidFill>
            <a:srgbClr val="FF9934"/>
          </a:solidFill>
          <a:ln>
            <a:noFill/>
          </a:ln>
          <a:effectLst>
            <a:outerShdw dist="35921" dir="2700000" algn="ctr" rotWithShape="0">
              <a:srgbClr val="FF9934">
                <a:gamma/>
                <a:shade val="60000"/>
                <a:invGamma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06185" y="3687764"/>
            <a:ext cx="6802260" cy="74234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000" y="2617200"/>
            <a:ext cx="7459200" cy="10152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4D4D4D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55200" y="5796639"/>
            <a:ext cx="7876800" cy="600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4D4D4D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编辑副标题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558846"/>
            <a:ext cx="2844800" cy="241653"/>
          </a:xfrm>
        </p:spPr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558846"/>
            <a:ext cx="3860800" cy="24165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558846"/>
            <a:ext cx="2844800" cy="241653"/>
          </a:xfrm>
        </p:spPr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5240" y="1404396"/>
            <a:ext cx="4142617" cy="50651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76041" y="1404395"/>
            <a:ext cx="6153372" cy="5065169"/>
          </a:xfrm>
          <a:solidFill>
            <a:schemeClr val="tx2"/>
          </a:solidFill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3818" y="346075"/>
            <a:ext cx="10598149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lvl1pPr algn="l">
              <a:defRPr>
                <a:solidFill>
                  <a:srgbClr val="DD634F"/>
                </a:solidFill>
              </a:defRPr>
            </a:lvl1pPr>
          </a:lstStyle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895273" y="1101398"/>
            <a:ext cx="10598400" cy="0"/>
          </a:xfrm>
          <a:prstGeom prst="line">
            <a:avLst/>
          </a:prstGeom>
          <a:noFill/>
          <a:ln w="28575" cap="flat" cmpd="sng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916223" y="1101398"/>
            <a:ext cx="1533063" cy="0"/>
          </a:xfrm>
          <a:prstGeom prst="line">
            <a:avLst/>
          </a:prstGeom>
          <a:noFill/>
          <a:ln w="28575" cap="flat" cmpd="sng">
            <a:solidFill>
              <a:srgbClr val="DD634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42070" y="274639"/>
            <a:ext cx="1540329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2202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0629"/>
            <a:ext cx="10972800" cy="85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20586"/>
            <a:ext cx="10972800" cy="48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3690"/>
            <a:ext cx="2844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3690"/>
            <a:ext cx="3860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3690"/>
            <a:ext cx="2844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05194" y="1797269"/>
            <a:ext cx="6980767" cy="13745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DPDK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7157908" y="2626678"/>
            <a:ext cx="2485017" cy="4258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8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徐万才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报文处理模式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8020" y="2377440"/>
            <a:ext cx="3827780" cy="1920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sz="2000">
                <a:sym typeface="+mn-ea"/>
              </a:rPr>
              <a:t>收发包固定核处理</a:t>
            </a:r>
            <a:endParaRPr lang="zh-CN" sz="2000"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sym typeface="+mn-ea"/>
              </a:rPr>
              <a:t>任务分发来减少处理等待时延</a:t>
            </a:r>
            <a:endParaRPr lang="zh-CN" altLang="en-US" sz="2000"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sym typeface="+mn-ea"/>
              </a:rPr>
              <a:t>避免核间竞争</a:t>
            </a:r>
            <a:endParaRPr lang="zh-CN" altLang="en-US" sz="2000"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761365" y="1287145"/>
            <a:ext cx="3063240" cy="79248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ctr">
              <a:lnSpc>
                <a:spcPct val="17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B0F0"/>
                </a:solidFill>
                <a:sym typeface="+mn-ea"/>
              </a:rPr>
              <a:t>Pipeline</a:t>
            </a:r>
            <a:endParaRPr lang="zh-CN" altLang="en-US" b="1">
              <a:solidFill>
                <a:srgbClr val="00B0F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1147445"/>
            <a:ext cx="5638800" cy="5576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DPDK</a:t>
            </a:r>
            <a:r>
              <a:rPr lang="zh-CN" altLang="en-US"/>
              <a:t>应用场景</a:t>
            </a: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181725" y="1363980"/>
            <a:ext cx="2987040" cy="4481195"/>
            <a:chOff x="9504" y="2148"/>
            <a:chExt cx="4704" cy="7057"/>
          </a:xfrm>
        </p:grpSpPr>
        <p:sp>
          <p:nvSpPr>
            <p:cNvPr id="6" name="圆角矩形 5"/>
            <p:cNvSpPr/>
            <p:nvPr/>
          </p:nvSpPr>
          <p:spPr>
            <a:xfrm>
              <a:off x="9504" y="2148"/>
              <a:ext cx="4703" cy="6168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116" y="2268"/>
              <a:ext cx="302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bg1"/>
                  </a:solidFill>
                  <a:ea typeface="黑体" panose="02010609060101010101" pitchFamily="49" charset="-122"/>
                </a:rPr>
                <a:t>Native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bg1"/>
                  </a:solidFill>
                  <a:ea typeface="黑体" panose="02010609060101010101" pitchFamily="49" charset="-122"/>
                </a:rPr>
                <a:t>(DPDK)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132" y="3434"/>
              <a:ext cx="3789" cy="2446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514" y="3666"/>
              <a:ext cx="302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bg1"/>
                  </a:solidFill>
                  <a:ea typeface="黑体" panose="02010609060101010101" pitchFamily="49" charset="-122"/>
                </a:rPr>
                <a:t>Network 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bg1"/>
                  </a:solidFill>
                  <a:ea typeface="黑体" panose="02010609060101010101" pitchFamily="49" charset="-122"/>
                </a:rPr>
                <a:t>App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1101" y="4632"/>
              <a:ext cx="2820" cy="1248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81" y="4944"/>
              <a:ext cx="264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bg1"/>
                  </a:solidFill>
                  <a:ea typeface="黑体" panose="02010609060101010101" pitchFamily="49" charset="-122"/>
                </a:rPr>
                <a:t>DPDK PMD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990" y="5880"/>
              <a:ext cx="2148" cy="1248"/>
            </a:xfrm>
            <a:prstGeom prst="roundRect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116" y="5880"/>
              <a:ext cx="1897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bg1"/>
                  </a:solidFill>
                  <a:ea typeface="黑体" panose="02010609060101010101" pitchFamily="49" charset="-122"/>
                </a:rPr>
                <a:t>Native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bg1"/>
                  </a:solidFill>
                  <a:ea typeface="黑体" panose="02010609060101010101" pitchFamily="49" charset="-122"/>
                </a:rPr>
                <a:t>OS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504" y="8316"/>
              <a:ext cx="4704" cy="889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776" y="8460"/>
              <a:ext cx="1897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bg1"/>
                  </a:solidFill>
                  <a:ea typeface="黑体" panose="02010609060101010101" pitchFamily="49" charset="-122"/>
                </a:rPr>
                <a:t>NIC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 rot="0">
              <a:off x="12438" y="5940"/>
              <a:ext cx="913" cy="2376"/>
              <a:chOff x="8705" y="6504"/>
              <a:chExt cx="913" cy="2376"/>
            </a:xfrm>
          </p:grpSpPr>
          <p:sp>
            <p:nvSpPr>
              <p:cNvPr id="19" name="圆柱形 18"/>
              <p:cNvSpPr/>
              <p:nvPr/>
            </p:nvSpPr>
            <p:spPr>
              <a:xfrm>
                <a:off x="8940" y="6504"/>
                <a:ext cx="395" cy="2376"/>
              </a:xfrm>
              <a:prstGeom prst="can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705" y="6768"/>
                <a:ext cx="913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RX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0">
              <a:off x="13199" y="5940"/>
              <a:ext cx="913" cy="2376"/>
              <a:chOff x="8709" y="6504"/>
              <a:chExt cx="913" cy="2376"/>
            </a:xfrm>
          </p:grpSpPr>
          <p:sp>
            <p:nvSpPr>
              <p:cNvPr id="23" name="圆柱形 22"/>
              <p:cNvSpPr/>
              <p:nvPr/>
            </p:nvSpPr>
            <p:spPr>
              <a:xfrm>
                <a:off x="8940" y="6504"/>
                <a:ext cx="395" cy="2376"/>
              </a:xfrm>
              <a:prstGeom prst="can">
                <a:avLst/>
              </a:prstGeom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709" y="6780"/>
                <a:ext cx="913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TX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761365" y="1363980"/>
            <a:ext cx="4947920" cy="252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sz="2000"/>
              <a:t>应用场景：</a:t>
            </a:r>
            <a:r>
              <a:rPr lang="zh-CN" altLang="zh-CN" sz="2000">
                <a:sym typeface="+mn-ea"/>
              </a:rPr>
              <a:t>直接部署在物理服务器上</a:t>
            </a:r>
            <a:r>
              <a:rPr lang="en-US" altLang="zh-CN" sz="2000"/>
              <a:t> </a:t>
            </a:r>
            <a:r>
              <a:rPr lang="zh-CN" altLang="en-US" sz="2000"/>
              <a:t>。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从</a:t>
            </a:r>
            <a:r>
              <a:rPr lang="en-US" altLang="zh-CN" sz="2000"/>
              <a:t>DPDK</a:t>
            </a:r>
            <a:r>
              <a:rPr lang="zh-CN" altLang="en-US" sz="2000"/>
              <a:t>注册的网卡收发报文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000"/>
              <a:t>使用</a:t>
            </a:r>
            <a:r>
              <a:rPr lang="en-US" altLang="zh-CN" sz="2000"/>
              <a:t>DPDK Lib</a:t>
            </a:r>
            <a:r>
              <a:rPr lang="zh-CN" altLang="en-US" sz="2000"/>
              <a:t>开发应用功能。</a:t>
            </a:r>
            <a:endParaRPr lang="zh-CN" altLang="en-US" sz="200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提高应用处理</a:t>
            </a:r>
            <a:r>
              <a:rPr lang="en-US" altLang="zh-CN" sz="2000"/>
              <a:t>Host</a:t>
            </a:r>
            <a:r>
              <a:rPr lang="zh-CN" altLang="en-US" sz="2000"/>
              <a:t>报文的能力。</a:t>
            </a:r>
            <a:endParaRPr lang="zh-CN" altLang="en-US" sz="2000"/>
          </a:p>
        </p:txBody>
      </p:sp>
      <p:sp>
        <p:nvSpPr>
          <p:cNvPr id="3" name="任意多边形 2"/>
          <p:cNvSpPr/>
          <p:nvPr/>
        </p:nvSpPr>
        <p:spPr>
          <a:xfrm>
            <a:off x="7689850" y="2594610"/>
            <a:ext cx="1153795" cy="2945130"/>
          </a:xfrm>
          <a:custGeom>
            <a:avLst/>
            <a:gdLst>
              <a:gd name="connisteX0" fmla="*/ 585741 w 1153915"/>
              <a:gd name="connsiteY0" fmla="*/ 2944981 h 2944981"/>
              <a:gd name="connisteX1" fmla="*/ 585741 w 1153915"/>
              <a:gd name="connsiteY1" fmla="*/ 1070461 h 2944981"/>
              <a:gd name="connisteX2" fmla="*/ 21861 w 1153915"/>
              <a:gd name="connsiteY2" fmla="*/ 415141 h 2944981"/>
              <a:gd name="connisteX3" fmla="*/ 250461 w 1153915"/>
              <a:gd name="connsiteY3" fmla="*/ 18901 h 2944981"/>
              <a:gd name="connisteX4" fmla="*/ 1042941 w 1153915"/>
              <a:gd name="connsiteY4" fmla="*/ 887581 h 2944981"/>
              <a:gd name="connisteX5" fmla="*/ 1134381 w 1153915"/>
              <a:gd name="connsiteY5" fmla="*/ 2868781 h 2944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153916" h="2944982">
                <a:moveTo>
                  <a:pt x="585741" y="2944982"/>
                </a:moveTo>
                <a:cubicBezTo>
                  <a:pt x="597171" y="2583032"/>
                  <a:pt x="698771" y="1576557"/>
                  <a:pt x="585741" y="1070462"/>
                </a:cubicBezTo>
                <a:cubicBezTo>
                  <a:pt x="472711" y="564367"/>
                  <a:pt x="89171" y="625327"/>
                  <a:pt x="21861" y="415142"/>
                </a:cubicBezTo>
                <a:cubicBezTo>
                  <a:pt x="-45449" y="204957"/>
                  <a:pt x="45991" y="-75713"/>
                  <a:pt x="250461" y="18902"/>
                </a:cubicBezTo>
                <a:cubicBezTo>
                  <a:pt x="454931" y="113517"/>
                  <a:pt x="866411" y="317352"/>
                  <a:pt x="1042941" y="887582"/>
                </a:cubicBezTo>
                <a:cubicBezTo>
                  <a:pt x="1219471" y="1457812"/>
                  <a:pt x="1131841" y="2489687"/>
                  <a:pt x="1134381" y="286878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DPDK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61365" y="1170305"/>
            <a:ext cx="4688840" cy="496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sz="2000"/>
              <a:t>应用场景：应用</a:t>
            </a:r>
            <a:r>
              <a:rPr lang="zh-CN" altLang="zh-CN" sz="2000">
                <a:sym typeface="+mn-ea"/>
              </a:rPr>
              <a:t>部署在虚拟机上</a:t>
            </a:r>
            <a:r>
              <a:rPr lang="en-US" altLang="zh-CN" sz="2000"/>
              <a:t> </a:t>
            </a:r>
            <a:r>
              <a:rPr lang="zh-CN" altLang="en-US" sz="2000"/>
              <a:t>。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Host</a:t>
            </a:r>
            <a:r>
              <a:rPr lang="zh-CN" altLang="en-US" sz="2000"/>
              <a:t>与</a:t>
            </a:r>
            <a:r>
              <a:rPr lang="en-US" altLang="zh-CN" sz="2000"/>
              <a:t>VM</a:t>
            </a:r>
            <a:r>
              <a:rPr lang="zh-CN" altLang="en-US" sz="2000"/>
              <a:t>的网络通信使用</a:t>
            </a:r>
            <a:r>
              <a:rPr lang="en-US" altLang="zh-CN" sz="2000"/>
              <a:t>Virtio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Host</a:t>
            </a:r>
            <a:r>
              <a:rPr lang="zh-CN" altLang="en-US" sz="2000"/>
              <a:t>部署</a:t>
            </a:r>
            <a:r>
              <a:rPr lang="en-US" altLang="zh-CN" sz="2000"/>
              <a:t>DPDK </a:t>
            </a:r>
            <a:r>
              <a:rPr sz="2000"/>
              <a:t>vSwitch</a:t>
            </a:r>
            <a:r>
              <a:rPr lang="zh-CN" sz="2000"/>
              <a:t>（</a:t>
            </a:r>
            <a:r>
              <a:rPr lang="en-US" altLang="zh-CN" sz="2000"/>
              <a:t>OVS</a:t>
            </a:r>
            <a:r>
              <a:rPr lang="zh-CN" sz="2000"/>
              <a:t>），将报文转发到</a:t>
            </a:r>
            <a:r>
              <a:rPr lang="en-US" altLang="zh-CN" sz="2000"/>
              <a:t>VM</a:t>
            </a:r>
            <a:r>
              <a:rPr lang="zh-CN" altLang="en-US" sz="2000"/>
              <a:t>中。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应用部署在</a:t>
            </a:r>
            <a:r>
              <a:rPr lang="en-US" altLang="zh-CN" sz="2000"/>
              <a:t>VM</a:t>
            </a:r>
            <a:r>
              <a:rPr lang="zh-CN" altLang="en-US" sz="2000"/>
              <a:t>中，使用标准的</a:t>
            </a:r>
            <a:r>
              <a:rPr lang="en-US" sz="2000"/>
              <a:t>Linux</a:t>
            </a:r>
            <a:r>
              <a:rPr lang="zh-CN" altLang="en-US" sz="2000"/>
              <a:t>协议栈、基于</a:t>
            </a:r>
            <a:r>
              <a:rPr lang="en-US" altLang="zh-CN" sz="2000"/>
              <a:t>Socket</a:t>
            </a:r>
            <a:r>
              <a:rPr lang="zh-CN" altLang="en-US" sz="2000"/>
              <a:t>开发。</a:t>
            </a:r>
            <a:endParaRPr lang="zh-CN" altLang="en-US" sz="200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加速</a:t>
            </a:r>
            <a:r>
              <a:rPr lang="en-US" altLang="zh-CN" sz="2000"/>
              <a:t>Host-VM</a:t>
            </a:r>
            <a:r>
              <a:rPr lang="zh-CN" altLang="zh-CN" sz="2000"/>
              <a:t>、</a:t>
            </a:r>
            <a:r>
              <a:rPr lang="en-US" altLang="zh-CN" sz="2000"/>
              <a:t>VM-VM</a:t>
            </a:r>
            <a:r>
              <a:rPr lang="zh-CN" altLang="en-US" sz="2000"/>
              <a:t>的网络通信。</a:t>
            </a:r>
            <a:endParaRPr lang="zh-CN" altLang="en-US" sz="200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主要应用于云化场景，解决</a:t>
            </a:r>
            <a:r>
              <a:rPr lang="en-US" altLang="zh-CN" sz="2000"/>
              <a:t>P</a:t>
            </a:r>
            <a:r>
              <a:rPr lang="zh-CN" altLang="en-US" sz="2000"/>
              <a:t>层网络服务。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5584190" y="1282700"/>
            <a:ext cx="6172200" cy="5181600"/>
            <a:chOff x="8794" y="2020"/>
            <a:chExt cx="9720" cy="8160"/>
          </a:xfrm>
        </p:grpSpPr>
        <p:grpSp>
          <p:nvGrpSpPr>
            <p:cNvPr id="33" name="组合 32"/>
            <p:cNvGrpSpPr/>
            <p:nvPr/>
          </p:nvGrpSpPr>
          <p:grpSpPr>
            <a:xfrm>
              <a:off x="8794" y="2020"/>
              <a:ext cx="9720" cy="8160"/>
              <a:chOff x="9444" y="1915"/>
              <a:chExt cx="9720" cy="816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9444" y="9186"/>
                <a:ext cx="9720" cy="889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NIC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9504" y="2023"/>
                <a:ext cx="4764" cy="5678"/>
                <a:chOff x="9504" y="2023"/>
                <a:chExt cx="4764" cy="5678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9504" y="2023"/>
                  <a:ext cx="4765" cy="5679"/>
                </a:xfrm>
                <a:prstGeom prst="roundRect">
                  <a:avLst/>
                </a:prstGeom>
                <a:solidFill>
                  <a:srgbClr val="00B0F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0116" y="2220"/>
                  <a:ext cx="3024" cy="1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Virtual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(standard)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10044" y="3386"/>
                  <a:ext cx="3789" cy="2446"/>
                </a:xfrm>
                <a:prstGeom prst="roundRect">
                  <a:avLst/>
                </a:pr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0407" y="3843"/>
                  <a:ext cx="3024" cy="1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Network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 App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0116" y="5832"/>
                  <a:ext cx="3607" cy="1248"/>
                </a:xfrm>
                <a:prstGeom prst="roundRect">
                  <a:avLst/>
                </a:prstGeom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黑体" panose="02010609060101010101" pitchFamily="49" charset="-122"/>
                    </a:rPr>
                    <a:t>Guest OS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10548" y="5208"/>
                  <a:ext cx="2820" cy="816"/>
                </a:xfrm>
                <a:prstGeom prst="roundRect">
                  <a:avLst/>
                </a:prstGeom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黑体" panose="02010609060101010101" pitchFamily="49" charset="-122"/>
                    </a:rPr>
                    <a:t>Socket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548" y="6720"/>
                  <a:ext cx="2820" cy="816"/>
                </a:xfrm>
                <a:prstGeom prst="roundRect">
                  <a:avLst/>
                </a:prstGeom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黑体" panose="02010609060101010101" pitchFamily="49" charset="-122"/>
                    </a:rPr>
                    <a:t>Virtio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0">
                <a:off x="9444" y="7714"/>
                <a:ext cx="9720" cy="1333"/>
                <a:chOff x="9420" y="7354"/>
                <a:chExt cx="4824" cy="1333"/>
              </a:xfrm>
            </p:grpSpPr>
            <p:sp>
              <p:nvSpPr>
                <p:cNvPr id="5" name="圆角矩形 4"/>
                <p:cNvSpPr/>
                <p:nvPr/>
              </p:nvSpPr>
              <p:spPr>
                <a:xfrm>
                  <a:off x="9420" y="7354"/>
                  <a:ext cx="4824" cy="1333"/>
                </a:xfrm>
                <a:prstGeom prst="roundRect">
                  <a:avLst/>
                </a:prstGeom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480" y="7354"/>
                  <a:ext cx="3024" cy="1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Host OS &amp;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  <a:p>
                  <a:pPr algn="l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Hypervisor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" name="圆角矩形 8"/>
              <p:cNvSpPr/>
              <p:nvPr/>
            </p:nvSpPr>
            <p:spPr>
              <a:xfrm>
                <a:off x="11917" y="7784"/>
                <a:ext cx="6097" cy="938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DPDK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vSwitch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4399" y="1915"/>
                <a:ext cx="4764" cy="5678"/>
                <a:chOff x="9504" y="2023"/>
                <a:chExt cx="4764" cy="5678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9504" y="2023"/>
                  <a:ext cx="4765" cy="5679"/>
                </a:xfrm>
                <a:prstGeom prst="roundRect">
                  <a:avLst/>
                </a:prstGeom>
                <a:solidFill>
                  <a:srgbClr val="00B0F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10116" y="2220"/>
                  <a:ext cx="3024" cy="1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Virtual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(standard)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10044" y="3386"/>
                  <a:ext cx="3789" cy="2446"/>
                </a:xfrm>
                <a:prstGeom prst="roundRect">
                  <a:avLst/>
                </a:prstGeom>
                <a:solidFill>
                  <a:srgbClr val="00B05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0407" y="3843"/>
                  <a:ext cx="3024" cy="1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Network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 App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10116" y="5832"/>
                  <a:ext cx="3607" cy="1248"/>
                </a:xfrm>
                <a:prstGeom prst="roundRect">
                  <a:avLst/>
                </a:prstGeom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黑体" panose="02010609060101010101" pitchFamily="49" charset="-122"/>
                    </a:rPr>
                    <a:t>Guest OS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10548" y="5208"/>
                  <a:ext cx="2820" cy="816"/>
                </a:xfrm>
                <a:prstGeom prst="roundRect">
                  <a:avLst/>
                </a:prstGeom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黑体" panose="02010609060101010101" pitchFamily="49" charset="-122"/>
                    </a:rPr>
                    <a:t>Socket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0548" y="6720"/>
                  <a:ext cx="2820" cy="816"/>
                </a:xfrm>
                <a:prstGeom prst="roundRect">
                  <a:avLst/>
                </a:prstGeom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ea typeface="黑体" panose="02010609060101010101" pitchFamily="49" charset="-122"/>
                    </a:rPr>
                    <a:t>Virtio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 rot="0">
                <a:off x="15423" y="8612"/>
                <a:ext cx="913" cy="964"/>
                <a:chOff x="8705" y="6504"/>
                <a:chExt cx="913" cy="2376"/>
              </a:xfrm>
            </p:grpSpPr>
            <p:sp>
              <p:nvSpPr>
                <p:cNvPr id="19" name="圆柱形 18"/>
                <p:cNvSpPr/>
                <p:nvPr/>
              </p:nvSpPr>
              <p:spPr>
                <a:xfrm>
                  <a:off x="8940" y="6504"/>
                  <a:ext cx="395" cy="2376"/>
                </a:xfrm>
                <a:prstGeom prst="can">
                  <a:avLst/>
                </a:prstGeom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8705" y="6768"/>
                  <a:ext cx="913" cy="14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RX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 rot="0">
                <a:off x="16335" y="8612"/>
                <a:ext cx="960" cy="950"/>
                <a:chOff x="8709" y="6504"/>
                <a:chExt cx="913" cy="2376"/>
              </a:xfrm>
            </p:grpSpPr>
            <p:sp>
              <p:nvSpPr>
                <p:cNvPr id="23" name="圆柱形 22"/>
                <p:cNvSpPr/>
                <p:nvPr/>
              </p:nvSpPr>
              <p:spPr>
                <a:xfrm>
                  <a:off x="8940" y="6504"/>
                  <a:ext cx="395" cy="2376"/>
                </a:xfrm>
                <a:prstGeom prst="can">
                  <a:avLst/>
                </a:pr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709" y="6780"/>
                  <a:ext cx="913" cy="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TX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9" name="任意多边形 38"/>
            <p:cNvSpPr/>
            <p:nvPr/>
          </p:nvSpPr>
          <p:spPr>
            <a:xfrm>
              <a:off x="10599" y="4111"/>
              <a:ext cx="5567" cy="5947"/>
            </a:xfrm>
            <a:custGeom>
              <a:avLst/>
              <a:gdLst>
                <a:gd name="connisteX0" fmla="*/ 2904702 w 3535126"/>
                <a:gd name="connsiteY0" fmla="*/ 3776353 h 3776353"/>
                <a:gd name="connisteX1" fmla="*/ 2808817 w 3535126"/>
                <a:gd name="connsiteY1" fmla="*/ 2971808 h 3776353"/>
                <a:gd name="connisteX2" fmla="*/ 1336887 w 3535126"/>
                <a:gd name="connsiteY2" fmla="*/ 2903863 h 3776353"/>
                <a:gd name="connisteX3" fmla="*/ 368512 w 3535126"/>
                <a:gd name="connsiteY3" fmla="*/ 2235843 h 3776353"/>
                <a:gd name="connisteX4" fmla="*/ 212 w 3535126"/>
                <a:gd name="connsiteY4" fmla="*/ 394978 h 3776353"/>
                <a:gd name="connisteX5" fmla="*/ 327872 w 3535126"/>
                <a:gd name="connsiteY5" fmla="*/ 95258 h 3776353"/>
                <a:gd name="connisteX6" fmla="*/ 505037 w 3535126"/>
                <a:gd name="connsiteY6" fmla="*/ 1267468 h 3776353"/>
                <a:gd name="connisteX7" fmla="*/ 1159087 w 3535126"/>
                <a:gd name="connsiteY7" fmla="*/ 2617478 h 3776353"/>
                <a:gd name="connisteX8" fmla="*/ 3259032 w 3535126"/>
                <a:gd name="connsiteY8" fmla="*/ 2767338 h 3776353"/>
                <a:gd name="connisteX9" fmla="*/ 3463502 w 3535126"/>
                <a:gd name="connsiteY9" fmla="*/ 3735078 h 377635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3535127" h="3776353">
                  <a:moveTo>
                    <a:pt x="2904702" y="3776353"/>
                  </a:moveTo>
                  <a:cubicBezTo>
                    <a:pt x="2914862" y="3616968"/>
                    <a:pt x="3122507" y="3146433"/>
                    <a:pt x="2808817" y="2971808"/>
                  </a:cubicBezTo>
                  <a:cubicBezTo>
                    <a:pt x="2495127" y="2797183"/>
                    <a:pt x="1825202" y="3051183"/>
                    <a:pt x="1336887" y="2903863"/>
                  </a:cubicBezTo>
                  <a:cubicBezTo>
                    <a:pt x="848572" y="2756543"/>
                    <a:pt x="635847" y="2737493"/>
                    <a:pt x="368512" y="2235843"/>
                  </a:cubicBezTo>
                  <a:cubicBezTo>
                    <a:pt x="101177" y="1734193"/>
                    <a:pt x="8467" y="822968"/>
                    <a:pt x="212" y="394978"/>
                  </a:cubicBezTo>
                  <a:cubicBezTo>
                    <a:pt x="-8043" y="-33012"/>
                    <a:pt x="226907" y="-79367"/>
                    <a:pt x="327872" y="95258"/>
                  </a:cubicBezTo>
                  <a:cubicBezTo>
                    <a:pt x="428837" y="269883"/>
                    <a:pt x="338667" y="763278"/>
                    <a:pt x="505037" y="1267468"/>
                  </a:cubicBezTo>
                  <a:cubicBezTo>
                    <a:pt x="671407" y="1771658"/>
                    <a:pt x="608542" y="2317758"/>
                    <a:pt x="1159087" y="2617478"/>
                  </a:cubicBezTo>
                  <a:cubicBezTo>
                    <a:pt x="1709632" y="2917198"/>
                    <a:pt x="2798022" y="2543818"/>
                    <a:pt x="3259032" y="2767338"/>
                  </a:cubicBezTo>
                  <a:cubicBezTo>
                    <a:pt x="3720042" y="2990858"/>
                    <a:pt x="3464772" y="3544578"/>
                    <a:pt x="3463502" y="3735078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2000" y="4548"/>
              <a:ext cx="3648" cy="3581"/>
            </a:xfrm>
            <a:custGeom>
              <a:avLst/>
              <a:gdLst>
                <a:gd name="connsiteX0" fmla="*/ 0 w 3648"/>
                <a:gd name="connsiteY0" fmla="*/ 0 h 3581"/>
                <a:gd name="connsiteX1" fmla="*/ 528 w 3648"/>
                <a:gd name="connsiteY1" fmla="*/ 2784 h 3581"/>
                <a:gd name="connsiteX2" fmla="*/ 1776 w 3648"/>
                <a:gd name="connsiteY2" fmla="*/ 3552 h 3581"/>
                <a:gd name="connsiteX3" fmla="*/ 2880 w 3648"/>
                <a:gd name="connsiteY3" fmla="*/ 3072 h 3581"/>
                <a:gd name="connsiteX4" fmla="*/ 3648 w 3648"/>
                <a:gd name="connsiteY4" fmla="*/ 24 h 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" h="3581">
                  <a:moveTo>
                    <a:pt x="0" y="0"/>
                  </a:moveTo>
                  <a:cubicBezTo>
                    <a:pt x="17" y="485"/>
                    <a:pt x="274" y="2093"/>
                    <a:pt x="528" y="2784"/>
                  </a:cubicBezTo>
                  <a:cubicBezTo>
                    <a:pt x="782" y="3475"/>
                    <a:pt x="1560" y="3552"/>
                    <a:pt x="1776" y="3552"/>
                  </a:cubicBezTo>
                  <a:cubicBezTo>
                    <a:pt x="1992" y="3552"/>
                    <a:pt x="2405" y="3758"/>
                    <a:pt x="2880" y="3072"/>
                  </a:cubicBezTo>
                  <a:cubicBezTo>
                    <a:pt x="3355" y="2386"/>
                    <a:pt x="3558" y="726"/>
                    <a:pt x="3648" y="24"/>
                  </a:cubicBezTo>
                </a:path>
              </a:pathLst>
            </a:custGeom>
            <a:noFill/>
            <a:ln w="28575" cap="flat" cmpd="sng" algn="ctr">
              <a:solidFill>
                <a:srgbClr val="002060"/>
              </a:solidFill>
              <a:prstDash val="lg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DPDK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37565" y="1010285"/>
            <a:ext cx="5283200" cy="557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sz="2000"/>
              <a:t>应用场景：应用</a:t>
            </a:r>
            <a:r>
              <a:rPr lang="zh-CN" altLang="zh-CN" sz="2000">
                <a:sym typeface="+mn-ea"/>
              </a:rPr>
              <a:t>部署在虚拟机上</a:t>
            </a:r>
            <a:r>
              <a:rPr lang="en-US" altLang="zh-CN" sz="2000"/>
              <a:t> </a:t>
            </a:r>
            <a:r>
              <a:rPr lang="zh-CN" altLang="en-US" sz="2000"/>
              <a:t>。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Host</a:t>
            </a:r>
            <a:r>
              <a:rPr lang="zh-CN" altLang="en-US" sz="2000"/>
              <a:t>与</a:t>
            </a:r>
            <a:r>
              <a:rPr lang="en-US" altLang="zh-CN" sz="2000"/>
              <a:t>VM</a:t>
            </a:r>
            <a:r>
              <a:rPr lang="zh-CN" altLang="en-US" sz="2000"/>
              <a:t>的网络通信使用</a:t>
            </a:r>
            <a:r>
              <a:rPr lang="en-US" altLang="zh-CN" sz="2000"/>
              <a:t>Virtio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Host</a:t>
            </a:r>
            <a:r>
              <a:rPr lang="zh-CN" altLang="en-US" sz="2000"/>
              <a:t>部署</a:t>
            </a:r>
            <a:r>
              <a:rPr lang="en-US" altLang="zh-CN" sz="2000"/>
              <a:t>DPDK </a:t>
            </a:r>
            <a:r>
              <a:rPr sz="2000"/>
              <a:t>vSwitch</a:t>
            </a:r>
            <a:r>
              <a:rPr lang="zh-CN" sz="2000"/>
              <a:t>（</a:t>
            </a:r>
            <a:r>
              <a:rPr lang="en-US" altLang="zh-CN" sz="2000"/>
              <a:t>OVS</a:t>
            </a:r>
            <a:r>
              <a:rPr lang="zh-CN" sz="2000"/>
              <a:t>），将报文转发到</a:t>
            </a:r>
            <a:r>
              <a:rPr lang="en-US" altLang="zh-CN" sz="2000"/>
              <a:t>VM</a:t>
            </a:r>
            <a:r>
              <a:rPr lang="zh-CN" altLang="en-US" sz="2000"/>
              <a:t>中。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应用部署在</a:t>
            </a:r>
            <a:r>
              <a:rPr lang="en-US" altLang="zh-CN" sz="2000"/>
              <a:t>VM</a:t>
            </a:r>
            <a:r>
              <a:rPr lang="zh-CN" altLang="en-US" sz="2000"/>
              <a:t>中，</a:t>
            </a:r>
            <a:r>
              <a:rPr lang="zh-CN" sz="2000"/>
              <a:t>使用</a:t>
            </a:r>
            <a:r>
              <a:rPr lang="en-US" altLang="zh-CN" sz="2000"/>
              <a:t>DPDK PMD</a:t>
            </a:r>
            <a:r>
              <a:rPr lang="zh-CN" altLang="en-US" sz="2000"/>
              <a:t>驱动收发报文。</a:t>
            </a:r>
            <a:endParaRPr lang="zh-CN" altLang="en-US" sz="200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提高应用处理</a:t>
            </a:r>
            <a:r>
              <a:rPr lang="en-US" altLang="zh-CN" sz="2000">
                <a:sym typeface="+mn-ea"/>
              </a:rPr>
              <a:t>VM</a:t>
            </a:r>
            <a:r>
              <a:rPr lang="zh-CN" altLang="en-US" sz="2000">
                <a:sym typeface="+mn-ea"/>
              </a:rPr>
              <a:t>报文的能力。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加速</a:t>
            </a:r>
            <a:r>
              <a:rPr lang="en-US" altLang="zh-CN" sz="2000">
                <a:sym typeface="+mn-ea"/>
              </a:rPr>
              <a:t>Host-VM</a:t>
            </a:r>
            <a:r>
              <a:rPr lang="zh-CN" altLang="zh-CN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VM-VM</a:t>
            </a:r>
            <a:r>
              <a:rPr lang="zh-CN" altLang="en-US" sz="2000">
                <a:sym typeface="+mn-ea"/>
              </a:rPr>
              <a:t>的网络通信。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应用于云化场景，解决</a:t>
            </a:r>
            <a:r>
              <a:rPr lang="en-US" altLang="zh-CN" sz="2000"/>
              <a:t>P</a:t>
            </a:r>
            <a:r>
              <a:rPr lang="zh-CN" altLang="en-US" sz="2000"/>
              <a:t>层、</a:t>
            </a:r>
            <a:r>
              <a:rPr lang="en-US" altLang="zh-CN" sz="2000"/>
              <a:t>S</a:t>
            </a:r>
            <a:r>
              <a:rPr lang="zh-CN" altLang="en-US" sz="2000"/>
              <a:t>层网络服务</a:t>
            </a:r>
            <a:endParaRPr lang="zh-CN" altLang="en-US" sz="2000"/>
          </a:p>
        </p:txBody>
      </p:sp>
      <p:grpSp>
        <p:nvGrpSpPr>
          <p:cNvPr id="27" name="组合 26"/>
          <p:cNvGrpSpPr/>
          <p:nvPr/>
        </p:nvGrpSpPr>
        <p:grpSpPr>
          <a:xfrm>
            <a:off x="7124700" y="1348740"/>
            <a:ext cx="3063240" cy="4953000"/>
            <a:chOff x="9420" y="2148"/>
            <a:chExt cx="4824" cy="7800"/>
          </a:xfrm>
        </p:grpSpPr>
        <p:grpSp>
          <p:nvGrpSpPr>
            <p:cNvPr id="30" name="组合 29"/>
            <p:cNvGrpSpPr/>
            <p:nvPr/>
          </p:nvGrpSpPr>
          <p:grpSpPr>
            <a:xfrm>
              <a:off x="9420" y="2148"/>
              <a:ext cx="4824" cy="7801"/>
              <a:chOff x="9444" y="2148"/>
              <a:chExt cx="4824" cy="7801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9504" y="2149"/>
                <a:ext cx="4764" cy="5481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116" y="2148"/>
                <a:ext cx="3024" cy="1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Virtual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(DPDK Virtio)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0044" y="3314"/>
                <a:ext cx="3789" cy="2446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427" y="3627"/>
                <a:ext cx="3024" cy="1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Network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 App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0116" y="5760"/>
                <a:ext cx="1973" cy="1125"/>
              </a:xfrm>
              <a:prstGeom prst="roundRect">
                <a:avLst/>
              </a:prstGeom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Guest OS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9504" y="9060"/>
                <a:ext cx="4704" cy="889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NIC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1118" y="4920"/>
                <a:ext cx="2629" cy="816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DPDK PMD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1801" y="6887"/>
                <a:ext cx="1946" cy="743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Virtio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 rot="0">
                <a:off x="9444" y="7642"/>
                <a:ext cx="4824" cy="1332"/>
                <a:chOff x="9420" y="7354"/>
                <a:chExt cx="4824" cy="1332"/>
              </a:xfrm>
            </p:grpSpPr>
            <p:sp>
              <p:nvSpPr>
                <p:cNvPr id="5" name="圆角矩形 4"/>
                <p:cNvSpPr/>
                <p:nvPr/>
              </p:nvSpPr>
              <p:spPr>
                <a:xfrm>
                  <a:off x="9420" y="7354"/>
                  <a:ext cx="4824" cy="1333"/>
                </a:xfrm>
                <a:prstGeom prst="roundRect">
                  <a:avLst/>
                </a:prstGeom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480" y="7354"/>
                  <a:ext cx="3024" cy="1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Host OS &amp;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  <a:p>
                  <a:pPr algn="l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Hypervisor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 rot="0">
                <a:off x="13032" y="8663"/>
                <a:ext cx="960" cy="950"/>
                <a:chOff x="8663" y="6504"/>
                <a:chExt cx="913" cy="2376"/>
              </a:xfrm>
            </p:grpSpPr>
            <p:sp>
              <p:nvSpPr>
                <p:cNvPr id="23" name="圆柱形 22"/>
                <p:cNvSpPr/>
                <p:nvPr/>
              </p:nvSpPr>
              <p:spPr>
                <a:xfrm>
                  <a:off x="8940" y="6504"/>
                  <a:ext cx="395" cy="2376"/>
                </a:xfrm>
                <a:prstGeom prst="can">
                  <a:avLst/>
                </a:pr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663" y="6780"/>
                  <a:ext cx="913" cy="1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400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TX</a:t>
                  </a:r>
                  <a:endParaRPr lang="en-US" altLang="zh-CN" sz="1400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 rot="0">
                <a:off x="12354" y="8650"/>
                <a:ext cx="913" cy="964"/>
                <a:chOff x="8657" y="6504"/>
                <a:chExt cx="913" cy="2376"/>
              </a:xfrm>
            </p:grpSpPr>
            <p:sp>
              <p:nvSpPr>
                <p:cNvPr id="19" name="圆柱形 18"/>
                <p:cNvSpPr/>
                <p:nvPr/>
              </p:nvSpPr>
              <p:spPr>
                <a:xfrm>
                  <a:off x="8940" y="6504"/>
                  <a:ext cx="395" cy="2376"/>
                </a:xfrm>
                <a:prstGeom prst="can">
                  <a:avLst/>
                </a:prstGeom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8657" y="6768"/>
                  <a:ext cx="913" cy="1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400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RX</a:t>
                  </a:r>
                  <a:endParaRPr lang="en-US" altLang="zh-CN" sz="1400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" name="圆角矩形 8"/>
              <p:cNvSpPr/>
              <p:nvPr/>
            </p:nvSpPr>
            <p:spPr>
              <a:xfrm>
                <a:off x="11897" y="7725"/>
                <a:ext cx="2275" cy="938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DPDK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vSwitch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 rot="0">
                <a:off x="12245" y="5760"/>
                <a:ext cx="913" cy="1127"/>
                <a:chOff x="8657" y="6504"/>
                <a:chExt cx="913" cy="2376"/>
              </a:xfrm>
            </p:grpSpPr>
            <p:sp>
              <p:nvSpPr>
                <p:cNvPr id="16" name="圆柱形 15"/>
                <p:cNvSpPr/>
                <p:nvPr/>
              </p:nvSpPr>
              <p:spPr>
                <a:xfrm>
                  <a:off x="8940" y="6504"/>
                  <a:ext cx="395" cy="2376"/>
                </a:xfrm>
                <a:prstGeom prst="can">
                  <a:avLst/>
                </a:prstGeom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657" y="6768"/>
                  <a:ext cx="913" cy="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400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RX</a:t>
                  </a:r>
                  <a:endParaRPr lang="en-US" altLang="zh-CN" sz="1400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0">
                <a:off x="12923" y="5736"/>
                <a:ext cx="960" cy="1150"/>
                <a:chOff x="8663" y="6504"/>
                <a:chExt cx="913" cy="2376"/>
              </a:xfrm>
            </p:grpSpPr>
            <p:sp>
              <p:nvSpPr>
                <p:cNvPr id="28" name="圆柱形 27"/>
                <p:cNvSpPr/>
                <p:nvPr/>
              </p:nvSpPr>
              <p:spPr>
                <a:xfrm>
                  <a:off x="8940" y="6504"/>
                  <a:ext cx="395" cy="2376"/>
                </a:xfrm>
                <a:prstGeom prst="can">
                  <a:avLst/>
                </a:pr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8663" y="6780"/>
                  <a:ext cx="913" cy="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400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TX</a:t>
                  </a:r>
                  <a:endParaRPr lang="en-US" altLang="zh-CN" sz="1400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" name="任意多边形 2"/>
            <p:cNvSpPr/>
            <p:nvPr/>
          </p:nvSpPr>
          <p:spPr>
            <a:xfrm>
              <a:off x="11629" y="4230"/>
              <a:ext cx="1859" cy="5622"/>
            </a:xfrm>
            <a:custGeom>
              <a:avLst/>
              <a:gdLst>
                <a:gd name="connsiteX0" fmla="*/ 1139 w 1859"/>
                <a:gd name="connsiteY0" fmla="*/ 5526 h 5621"/>
                <a:gd name="connsiteX1" fmla="*/ 1019 w 1859"/>
                <a:gd name="connsiteY1" fmla="*/ 1422 h 5621"/>
                <a:gd name="connsiteX2" fmla="*/ 35 w 1859"/>
                <a:gd name="connsiteY2" fmla="*/ 510 h 5621"/>
                <a:gd name="connsiteX3" fmla="*/ 419 w 1859"/>
                <a:gd name="connsiteY3" fmla="*/ 6 h 5621"/>
                <a:gd name="connsiteX4" fmla="*/ 1547 w 1859"/>
                <a:gd name="connsiteY4" fmla="*/ 750 h 5621"/>
                <a:gd name="connsiteX5" fmla="*/ 1787 w 1859"/>
                <a:gd name="connsiteY5" fmla="*/ 2502 h 5621"/>
                <a:gd name="connsiteX6" fmla="*/ 1859 w 1859"/>
                <a:gd name="connsiteY6" fmla="*/ 5622 h 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9" h="5622">
                  <a:moveTo>
                    <a:pt x="1139" y="5526"/>
                  </a:moveTo>
                  <a:cubicBezTo>
                    <a:pt x="1130" y="4695"/>
                    <a:pt x="1245" y="2454"/>
                    <a:pt x="1019" y="1422"/>
                  </a:cubicBezTo>
                  <a:cubicBezTo>
                    <a:pt x="793" y="390"/>
                    <a:pt x="155" y="793"/>
                    <a:pt x="35" y="510"/>
                  </a:cubicBezTo>
                  <a:cubicBezTo>
                    <a:pt x="-85" y="227"/>
                    <a:pt x="117" y="-42"/>
                    <a:pt x="419" y="6"/>
                  </a:cubicBezTo>
                  <a:cubicBezTo>
                    <a:pt x="721" y="54"/>
                    <a:pt x="1273" y="251"/>
                    <a:pt x="1547" y="750"/>
                  </a:cubicBezTo>
                  <a:cubicBezTo>
                    <a:pt x="1821" y="1249"/>
                    <a:pt x="1725" y="1528"/>
                    <a:pt x="1787" y="2502"/>
                  </a:cubicBezTo>
                  <a:cubicBezTo>
                    <a:pt x="1849" y="3476"/>
                    <a:pt x="1849" y="5033"/>
                    <a:pt x="1859" y="5622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DPDK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61365" y="1323340"/>
            <a:ext cx="4688840" cy="374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sz="2000"/>
              <a:t>应用场景：应用</a:t>
            </a:r>
            <a:r>
              <a:rPr lang="zh-CN" altLang="zh-CN" sz="2000">
                <a:sym typeface="+mn-ea"/>
              </a:rPr>
              <a:t>部署在虚拟机上</a:t>
            </a:r>
            <a:r>
              <a:rPr lang="en-US" altLang="zh-CN" sz="2000"/>
              <a:t> </a:t>
            </a:r>
            <a:r>
              <a:rPr lang="zh-CN" altLang="en-US" sz="2000"/>
              <a:t>。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000"/>
              <a:t>网卡支持</a:t>
            </a:r>
            <a:r>
              <a:rPr lang="en-US" altLang="zh-CN" sz="2000"/>
              <a:t>SR-IOV</a:t>
            </a:r>
            <a:r>
              <a:rPr lang="zh-CN" altLang="en-US" sz="2000"/>
              <a:t>（Single-root I/O virtualization）。</a:t>
            </a:r>
            <a:endParaRPr lang="zh-CN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启动</a:t>
            </a:r>
            <a:r>
              <a:rPr lang="en-US" altLang="zh-CN" sz="2000"/>
              <a:t>VM</a:t>
            </a:r>
            <a:r>
              <a:rPr lang="zh-CN" altLang="en-US" sz="2000"/>
              <a:t>时，需要分配</a:t>
            </a:r>
            <a:r>
              <a:rPr lang="en-US" altLang="zh-CN" sz="2000"/>
              <a:t>VF</a:t>
            </a:r>
            <a:r>
              <a:rPr lang="zh-CN" altLang="en-US" sz="2000"/>
              <a:t>。</a:t>
            </a:r>
            <a:endParaRPr lang="zh-CN" altLang="en-US" sz="200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提高应用处理</a:t>
            </a:r>
            <a:r>
              <a:rPr lang="en-US" altLang="zh-CN" sz="2000">
                <a:sym typeface="+mn-ea"/>
              </a:rPr>
              <a:t>VM</a:t>
            </a:r>
            <a:r>
              <a:rPr lang="zh-CN" altLang="en-US" sz="2000">
                <a:sym typeface="+mn-ea"/>
              </a:rPr>
              <a:t>报文的能力。</a:t>
            </a:r>
            <a:endParaRPr lang="zh-CN" altLang="en-US" sz="2000">
              <a:sym typeface="+mn-ea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加速</a:t>
            </a:r>
            <a:r>
              <a:rPr lang="en-US" altLang="zh-CN" sz="2000">
                <a:sym typeface="+mn-ea"/>
              </a:rPr>
              <a:t>Host-VM</a:t>
            </a:r>
            <a:r>
              <a:rPr lang="zh-CN" altLang="zh-CN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VM-VM</a:t>
            </a:r>
            <a:r>
              <a:rPr lang="zh-CN" altLang="en-US" sz="2000">
                <a:sym typeface="+mn-ea"/>
              </a:rPr>
              <a:t>的网络通信。</a:t>
            </a:r>
            <a:endParaRPr lang="zh-CN" altLang="en-US" sz="2000"/>
          </a:p>
        </p:txBody>
      </p:sp>
      <p:grpSp>
        <p:nvGrpSpPr>
          <p:cNvPr id="21" name="组合 20"/>
          <p:cNvGrpSpPr/>
          <p:nvPr/>
        </p:nvGrpSpPr>
        <p:grpSpPr>
          <a:xfrm>
            <a:off x="6269355" y="1457325"/>
            <a:ext cx="3063240" cy="4953000"/>
            <a:chOff x="9465" y="2295"/>
            <a:chExt cx="4824" cy="7800"/>
          </a:xfrm>
        </p:grpSpPr>
        <p:grpSp>
          <p:nvGrpSpPr>
            <p:cNvPr id="30" name="组合 29"/>
            <p:cNvGrpSpPr/>
            <p:nvPr/>
          </p:nvGrpSpPr>
          <p:grpSpPr>
            <a:xfrm>
              <a:off x="9465" y="2295"/>
              <a:ext cx="4824" cy="7801"/>
              <a:chOff x="9444" y="2148"/>
              <a:chExt cx="4824" cy="7801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9504" y="2149"/>
                <a:ext cx="4764" cy="5481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116" y="2148"/>
                <a:ext cx="4152" cy="1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Virtual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(DPDK Pass-Through)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0044" y="3314"/>
                <a:ext cx="3789" cy="2446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427" y="3627"/>
                <a:ext cx="3024" cy="1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Network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rPr>
                  <a:t> App</a:t>
                </a:r>
                <a:endParaRPr lang="en-US" altLang="zh-CN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0116" y="5760"/>
                <a:ext cx="1973" cy="1125"/>
              </a:xfrm>
              <a:prstGeom prst="roundRect">
                <a:avLst/>
              </a:prstGeom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Guest OS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9504" y="9060"/>
                <a:ext cx="4704" cy="889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NIC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1118" y="4770"/>
                <a:ext cx="2629" cy="966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DPDK VF PMD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 rot="0">
                <a:off x="9444" y="7642"/>
                <a:ext cx="4824" cy="1332"/>
                <a:chOff x="9420" y="7354"/>
                <a:chExt cx="4824" cy="1332"/>
              </a:xfrm>
            </p:grpSpPr>
            <p:sp>
              <p:nvSpPr>
                <p:cNvPr id="5" name="圆角矩形 4"/>
                <p:cNvSpPr/>
                <p:nvPr/>
              </p:nvSpPr>
              <p:spPr>
                <a:xfrm>
                  <a:off x="9420" y="7354"/>
                  <a:ext cx="4824" cy="1333"/>
                </a:xfrm>
                <a:prstGeom prst="roundRect">
                  <a:avLst/>
                </a:prstGeom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ctr" anchorCtr="0" compatLnSpc="1"/>
                <a:p>
                  <a:pPr marL="0" marR="0" indent="0" algn="ct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480" y="7354"/>
                  <a:ext cx="3024" cy="1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Host OS &amp;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  <a:p>
                  <a:pPr algn="l">
                    <a:lnSpc>
                      <a:spcPct val="100000"/>
                    </a:lnSpc>
                  </a:pPr>
                  <a:r>
                    <a:rPr lang="en-US" altLang="zh-CN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Hypervisor</a:t>
                  </a:r>
                  <a:endParaRPr lang="en-US" altLang="zh-CN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0">
                <a:off x="12245" y="5760"/>
                <a:ext cx="913" cy="3300"/>
                <a:chOff x="8657" y="6504"/>
                <a:chExt cx="913" cy="6957"/>
              </a:xfrm>
            </p:grpSpPr>
            <p:sp>
              <p:nvSpPr>
                <p:cNvPr id="16" name="圆柱形 15"/>
                <p:cNvSpPr/>
                <p:nvPr/>
              </p:nvSpPr>
              <p:spPr>
                <a:xfrm>
                  <a:off x="8940" y="6504"/>
                  <a:ext cx="395" cy="6957"/>
                </a:xfrm>
                <a:prstGeom prst="can">
                  <a:avLst/>
                </a:prstGeom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657" y="6768"/>
                  <a:ext cx="913" cy="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400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RX</a:t>
                  </a:r>
                  <a:endParaRPr lang="en-US" altLang="zh-CN" sz="1400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0">
                <a:off x="12923" y="5736"/>
                <a:ext cx="960" cy="3323"/>
                <a:chOff x="8663" y="6504"/>
                <a:chExt cx="913" cy="6866"/>
              </a:xfrm>
            </p:grpSpPr>
            <p:sp>
              <p:nvSpPr>
                <p:cNvPr id="28" name="圆柱形 27"/>
                <p:cNvSpPr/>
                <p:nvPr/>
              </p:nvSpPr>
              <p:spPr>
                <a:xfrm>
                  <a:off x="8917" y="6504"/>
                  <a:ext cx="395" cy="6866"/>
                </a:xfrm>
                <a:prstGeom prst="can">
                  <a:avLst/>
                </a:pr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l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8663" y="6780"/>
                  <a:ext cx="913" cy="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400">
                      <a:solidFill>
                        <a:schemeClr val="bg1"/>
                      </a:solidFill>
                      <a:ea typeface="黑体" panose="02010609060101010101" pitchFamily="49" charset="-122"/>
                    </a:rPr>
                    <a:t>TX</a:t>
                  </a:r>
                  <a:endParaRPr lang="en-US" altLang="zh-CN" sz="1400">
                    <a:solidFill>
                      <a:schemeClr val="bg1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" name="圆角矩形 2"/>
              <p:cNvSpPr/>
              <p:nvPr/>
            </p:nvSpPr>
            <p:spPr>
              <a:xfrm>
                <a:off x="12528" y="9060"/>
                <a:ext cx="1304" cy="451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VF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0044" y="9060"/>
                <a:ext cx="1304" cy="451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p>
                <a:pPr marL="0" marR="0" indent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PF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" name="任意多边形 19"/>
            <p:cNvSpPr/>
            <p:nvPr/>
          </p:nvSpPr>
          <p:spPr>
            <a:xfrm>
              <a:off x="11453" y="4032"/>
              <a:ext cx="2002" cy="5342"/>
            </a:xfrm>
            <a:custGeom>
              <a:avLst/>
              <a:gdLst>
                <a:gd name="connsiteX0" fmla="*/ 1290 w 2001"/>
                <a:gd name="connsiteY0" fmla="*/ 5342 h 5342"/>
                <a:gd name="connsiteX1" fmla="*/ 1218 w 2001"/>
                <a:gd name="connsiteY1" fmla="*/ 1430 h 5342"/>
                <a:gd name="connsiteX2" fmla="*/ 19 w 2001"/>
                <a:gd name="connsiteY2" fmla="*/ 326 h 5342"/>
                <a:gd name="connsiteX3" fmla="*/ 714 w 2001"/>
                <a:gd name="connsiteY3" fmla="*/ 36 h 5342"/>
                <a:gd name="connsiteX4" fmla="*/ 1651 w 2001"/>
                <a:gd name="connsiteY4" fmla="*/ 780 h 5342"/>
                <a:gd name="connsiteX5" fmla="*/ 1962 w 2001"/>
                <a:gd name="connsiteY5" fmla="*/ 2508 h 5342"/>
                <a:gd name="connsiteX6" fmla="*/ 1963 w 2001"/>
                <a:gd name="connsiteY6" fmla="*/ 5342 h 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2" h="5342">
                  <a:moveTo>
                    <a:pt x="1290" y="5342"/>
                  </a:moveTo>
                  <a:cubicBezTo>
                    <a:pt x="1299" y="4582"/>
                    <a:pt x="1469" y="2433"/>
                    <a:pt x="1218" y="1430"/>
                  </a:cubicBezTo>
                  <a:cubicBezTo>
                    <a:pt x="968" y="427"/>
                    <a:pt x="144" y="633"/>
                    <a:pt x="19" y="326"/>
                  </a:cubicBezTo>
                  <a:cubicBezTo>
                    <a:pt x="-106" y="19"/>
                    <a:pt x="402" y="-55"/>
                    <a:pt x="714" y="36"/>
                  </a:cubicBezTo>
                  <a:cubicBezTo>
                    <a:pt x="1026" y="127"/>
                    <a:pt x="1357" y="295"/>
                    <a:pt x="1651" y="780"/>
                  </a:cubicBezTo>
                  <a:cubicBezTo>
                    <a:pt x="1944" y="1265"/>
                    <a:pt x="1890" y="1596"/>
                    <a:pt x="1962" y="2508"/>
                  </a:cubicBezTo>
                  <a:cubicBezTo>
                    <a:pt x="2034" y="3420"/>
                    <a:pt x="1991" y="4768"/>
                    <a:pt x="1963" y="5342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8690" y="3078480"/>
            <a:ext cx="1962150" cy="70104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000" b="1" i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Thanks</a:t>
            </a:r>
            <a:endParaRPr lang="en-US" altLang="zh-CN" sz="4000" b="1" i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1162050"/>
            <a:ext cx="7143115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SR-IOV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3580" y="1284605"/>
            <a:ext cx="6878320" cy="4987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571691" y="331153"/>
            <a:ext cx="10697633" cy="711200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DPDK</a:t>
            </a:r>
            <a:r>
              <a:rPr lang="zh-CN" altLang="en-US"/>
              <a:t>处理报文流程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3892" t="1539" r="1617"/>
          <a:stretch>
            <a:fillRect/>
          </a:stretch>
        </p:blipFill>
        <p:spPr>
          <a:xfrm>
            <a:off x="2188845" y="1272540"/>
            <a:ext cx="8016240" cy="5078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61556" y="344488"/>
            <a:ext cx="10697633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16BC9A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3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zh-CN" dirty="0">
                <a:solidFill>
                  <a:srgbClr val="16BC9A"/>
                </a:solidFill>
                <a:latin typeface="Arial" panose="020B0604020202020204" pitchFamily="34" charset="0"/>
              </a:rPr>
              <a:t>主要内容</a:t>
            </a:r>
            <a:endParaRPr lang="zh-CN" altLang="zh-CN" dirty="0">
              <a:solidFill>
                <a:srgbClr val="16BC9A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761587" y="1547349"/>
            <a:ext cx="10699506" cy="421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6990" rIns="90170" bIns="46990" numCol="1" anchor="t" anchorCtr="0" compatLnSpc="1"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DPDK</a:t>
            </a:r>
            <a:r>
              <a:rPr lang="zh-CN" altLang="en-US" dirty="0">
                <a:latin typeface="Arial" panose="020B0604020202020204" pitchFamily="34" charset="0"/>
              </a:rPr>
              <a:t>介绍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DPDK</a:t>
            </a:r>
            <a:r>
              <a:rPr lang="zh-CN" altLang="en-US" dirty="0">
                <a:latin typeface="Arial" panose="020B0604020202020204" pitchFamily="34" charset="0"/>
              </a:rPr>
              <a:t>软件结构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DPDK</a:t>
            </a:r>
            <a:r>
              <a:rPr lang="zh-CN" altLang="en-US" dirty="0">
                <a:latin typeface="Arial" panose="020B0604020202020204" pitchFamily="34" charset="0"/>
              </a:rPr>
              <a:t>模块功能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sym typeface="+mn-ea"/>
              </a:rPr>
              <a:t>DPDK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应用场景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DPDK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761587" y="1322559"/>
            <a:ext cx="10699506" cy="421200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DPDK(Data Plane Development Kit)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Intel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开源的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数据平面开发工具集。提供了一种高性能收发包的解决方案。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最初支持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Intel X86 CPU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，目前已经扩展到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ARM、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IBM Power 8, EZchip TILE-Gx芯片。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UIO(Userspace I/0)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技术，提供了用户态下的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数据包处理库。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支持各种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Linux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系统：FreeBSD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Ubuntu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Red Ha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t,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SUSE</a:t>
            </a:r>
            <a:r>
              <a:rPr lang="en-US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</a:t>
            </a:r>
            <a:endParaRPr lang="en-US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遵循</a:t>
            </a:r>
            <a:r>
              <a:rPr lang="en-US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BSD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开源协议。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411036" y="344488"/>
            <a:ext cx="10697633" cy="711200"/>
          </a:xfrm>
        </p:spPr>
        <p:txBody>
          <a:bodyPr>
            <a:normAutofit/>
          </a:bodyPr>
          <a:p>
            <a:r>
              <a:rPr lang="en-US" altLang="zh-CN" b="1" dirty="0">
                <a:latin typeface="Arial" panose="020B0604020202020204" pitchFamily="34" charset="0"/>
                <a:sym typeface="+mn-ea"/>
              </a:rPr>
              <a:t>Linux</a:t>
            </a:r>
            <a:r>
              <a:rPr lang="zh-CN" altLang="en-US" b="1" dirty="0">
                <a:latin typeface="Arial" panose="020B0604020202020204" pitchFamily="34" charset="0"/>
                <a:sym typeface="+mn-ea"/>
              </a:rPr>
              <a:t>协议栈与</a:t>
            </a:r>
            <a:r>
              <a:rPr lang="en-US" altLang="zh-CN" b="1" dirty="0">
                <a:latin typeface="Arial" panose="020B0604020202020204" pitchFamily="34" charset="0"/>
                <a:sym typeface="+mn-ea"/>
              </a:rPr>
              <a:t>DPDK</a:t>
            </a:r>
            <a:r>
              <a:rPr lang="zh-CN" altLang="en-US" b="1" dirty="0">
                <a:latin typeface="Arial" panose="020B0604020202020204" pitchFamily="34" charset="0"/>
                <a:sym typeface="+mn-ea"/>
              </a:rPr>
              <a:t>对比</a:t>
            </a:r>
            <a:endParaRPr lang="zh-CN" altLang="en-US" b="1" dirty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6785" t="623" r="9418"/>
          <a:stretch>
            <a:fillRect/>
          </a:stretch>
        </p:blipFill>
        <p:spPr>
          <a:xfrm>
            <a:off x="157480" y="1400175"/>
            <a:ext cx="5694680" cy="4057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08" r="3843"/>
          <a:stretch>
            <a:fillRect/>
          </a:stretch>
        </p:blipFill>
        <p:spPr>
          <a:xfrm>
            <a:off x="6069965" y="1254125"/>
            <a:ext cx="6123940" cy="420306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8645" y="5785485"/>
            <a:ext cx="5012690" cy="4483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L2</a:t>
            </a:r>
            <a:r>
              <a:rPr lang="zh-CN" altLang="en-US">
                <a:sym typeface="+mn-ea"/>
              </a:rPr>
              <a:t>转发流程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80275" y="5745480"/>
            <a:ext cx="4710430" cy="4483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Network APP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latin typeface="Arial" panose="020B0604020202020204" pitchFamily="34" charset="0"/>
                <a:sym typeface="+mn-ea"/>
              </a:rPr>
              <a:t>DPDK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软件结构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5000" y="1450975"/>
            <a:ext cx="7656830" cy="4508500"/>
            <a:chOff x="172" y="2265"/>
            <a:chExt cx="12058" cy="71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2" y="2265"/>
              <a:ext cx="12058" cy="71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4472" y="7850"/>
              <a:ext cx="4320" cy="93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72" y="7923"/>
              <a:ext cx="1642" cy="78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552690" y="1450975"/>
            <a:ext cx="406146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/>
              <a:t>内核态：</a:t>
            </a:r>
            <a:endParaRPr lang="zh-CN" altLang="zh-CN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 IGB_UIO</a:t>
            </a:r>
            <a:endParaRPr lang="zh-CN" altLang="en-US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 KNI (kernal interface nic) </a:t>
            </a:r>
            <a:endParaRPr lang="zh-CN" altLang="en-US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 VFIO</a:t>
            </a:r>
            <a:r>
              <a:rPr lang="zh-CN" altLang="zh-CN">
                <a:sym typeface="+mn-ea"/>
              </a:rPr>
              <a:t>、</a:t>
            </a:r>
            <a:r>
              <a:rPr lang="en-US" altLang="zh-CN">
                <a:sym typeface="+mn-ea"/>
              </a:rPr>
              <a:t>UIO_PCI_GENERIC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用户态：</a:t>
            </a:r>
            <a:endParaRPr lang="en-US" altLang="zh-CN"/>
          </a:p>
          <a:p>
            <a:pPr marL="284480" lvl="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t>  </a:t>
            </a:r>
            <a:r>
              <a:rPr lang="en-US"/>
              <a:t>Core Component</a:t>
            </a:r>
            <a:endParaRPr lang="en-US"/>
          </a:p>
          <a:p>
            <a:pPr marL="284480" lvl="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  PMD</a:t>
            </a:r>
            <a:r>
              <a:rPr lang="zh-CN" altLang="en-US"/>
              <a:t>驱动 </a:t>
            </a:r>
            <a:r>
              <a:rPr lang="en-US" altLang="en-US"/>
              <a:t>(Native &amp; Virtual)</a:t>
            </a:r>
            <a:endParaRPr lang="en-US" altLang="en-US"/>
          </a:p>
          <a:p>
            <a:pPr marL="284480" lvl="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  其他模块选择使用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690" y="1167130"/>
            <a:ext cx="102425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431991" y="252413"/>
            <a:ext cx="10697633" cy="711200"/>
          </a:xfrm>
        </p:spPr>
        <p:txBody>
          <a:bodyPr/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Core Components</a:t>
            </a:r>
            <a:endParaRPr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95440" y="1082675"/>
            <a:ext cx="5419090" cy="544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EAL</a:t>
            </a:r>
            <a:r>
              <a:rPr lang="en-US" altLang="zh-CN">
                <a:sym typeface="+mn-ea"/>
              </a:rPr>
              <a:t>: (Environment Abstract Layer)</a:t>
            </a:r>
            <a:r>
              <a:rPr lang="zh-CN" altLang="en-US">
                <a:sym typeface="+mn-ea"/>
              </a:rPr>
              <a:t>实现了对操作系统内核与底层网卡I/O操作的屏蔽。</a:t>
            </a:r>
            <a:endParaRPr lang="zh-CN" altLang="zh-CN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zh-CN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zh-CN"/>
              <a:t>核心部件保证高性能的主要手段：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CacheLine</a:t>
            </a:r>
            <a:r>
              <a:rPr lang="zh-CN" altLang="en-US"/>
              <a:t>对齐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Zero Copy (UIO)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CPU</a:t>
            </a:r>
            <a:r>
              <a:rPr lang="zh-CN" altLang="en-US"/>
              <a:t>亲和性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Non-blocking Ring</a:t>
            </a:r>
            <a:r>
              <a:rPr lang="zh-CN" altLang="en-US"/>
              <a:t>（</a:t>
            </a:r>
            <a:r>
              <a:rPr lang="en-US" altLang="zh-CN"/>
              <a:t>CAS)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Prefetch (L1</a:t>
            </a:r>
            <a:r>
              <a:rPr lang="zh-CN" altLang="en-US"/>
              <a:t>、</a:t>
            </a:r>
            <a:r>
              <a:rPr lang="en-US" altLang="zh-CN"/>
              <a:t>L2</a:t>
            </a:r>
            <a:r>
              <a:rPr lang="zh-CN" altLang="en-US"/>
              <a:t>、</a:t>
            </a:r>
            <a:r>
              <a:rPr lang="en-US" altLang="zh-CN"/>
              <a:t>L3 Cache)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报文批量处理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Vector instruction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S</a:t>
            </a:r>
            <a:r>
              <a:rPr lang="en-US" altLang="zh-CN"/>
              <a:t>SE</a:t>
            </a:r>
            <a:r>
              <a:rPr lang="zh-CN" altLang="en-US"/>
              <a:t>、</a:t>
            </a:r>
            <a:r>
              <a:rPr lang="en-US" altLang="zh-CN"/>
              <a:t>AVX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HugePage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NUMA aware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1977" t="1474" r="4135"/>
          <a:stretch>
            <a:fillRect/>
          </a:stretch>
        </p:blipFill>
        <p:spPr>
          <a:xfrm>
            <a:off x="431800" y="1203960"/>
            <a:ext cx="6009005" cy="5415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HugePage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820" y="1877695"/>
            <a:ext cx="5952490" cy="3723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405" y="1242695"/>
            <a:ext cx="5085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Intel CPU</a:t>
            </a:r>
            <a:r>
              <a:rPr lang="zh-CN" altLang="en-US">
                <a:sym typeface="+mn-ea"/>
              </a:rPr>
              <a:t>支持：</a:t>
            </a:r>
            <a:r>
              <a:rPr lang="en-US" altLang="zh-CN">
                <a:sym typeface="+mn-ea"/>
              </a:rPr>
              <a:t>2M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1G</a:t>
            </a:r>
            <a:r>
              <a:rPr lang="zh-CN" altLang="zh-CN">
                <a:sym typeface="+mn-ea"/>
              </a:rPr>
              <a:t>大页，减少</a:t>
            </a:r>
            <a:r>
              <a:rPr lang="en-US" altLang="zh-CN">
                <a:sym typeface="+mn-ea"/>
              </a:rPr>
              <a:t>TLB Miss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NUMA </a:t>
            </a:r>
            <a:r>
              <a:rPr lang="en-US" altLang="zh-CN">
                <a:sym typeface="+mn-ea"/>
              </a:rPr>
              <a:t>aware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1375" y="1325880"/>
            <a:ext cx="64350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Non-uniform memory access：非统一内存访问架构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937385"/>
            <a:ext cx="9718675" cy="4159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报文处理模式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8020" y="2240280"/>
            <a:ext cx="4589780" cy="1920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sym typeface="+mn-ea"/>
              </a:rPr>
              <a:t>每个核均收发、处理报文</a:t>
            </a:r>
            <a:endParaRPr lang="zh-CN" altLang="en-US" sz="2000"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sym typeface="+mn-ea"/>
              </a:rPr>
              <a:t>减少了报文在核间的传递开销</a:t>
            </a:r>
            <a:endParaRPr lang="zh-CN" altLang="en-US" sz="2000"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>
                <a:sym typeface="+mn-ea"/>
              </a:rPr>
              <a:t>可以随着核的数目灵活扩展处理能力</a:t>
            </a:r>
            <a:endParaRPr lang="en-US" altLang="zh-CN" sz="20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0" y="1193800"/>
            <a:ext cx="5712460" cy="5634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761365" y="1287145"/>
            <a:ext cx="3063240" cy="79248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ctr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sym typeface="+mn-ea"/>
              </a:rPr>
              <a:t>Run to Completion</a:t>
            </a:r>
            <a:r>
              <a:rPr lang="zh-CN" altLang="en-US">
                <a:sym typeface="+mn-ea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1*a*1"/>
  <p:tag name="KSO_WM_UNIT_TYPE" val="a"/>
  <p:tag name="KSO_WM_UNIT_INDEX" val="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1*b*1"/>
  <p:tag name="KSO_WM_UNIT_TYPE" val="b"/>
  <p:tag name="KSO_WM_UNIT_INDEX" val="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EMPLATE_THUMBS_INDEX" val="1、8、11、12、13、16、20、22、24、29、31、35、36"/>
  <p:tag name="KSO_WM_TEMPLATE_CATEGORY" val="custom"/>
  <p:tag name="KSO_WM_TEMPLATE_INDEX" val="160053"/>
  <p:tag name="KSO_WM_TAG_VERSION" val="1.0"/>
  <p:tag name="KSO_WM_SLIDE_ID" val="custom16005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2*f*1"/>
  <p:tag name="KSO_WM_UNIT_TYPE" val="f"/>
  <p:tag name="KSO_WM_UNIT_INDEX" val="1"/>
  <p:tag name="KSO_WM_UNIT_CLEAR" val="1"/>
  <p:tag name="KSO_WM_UNIT_LAYERLEVEL" val="1"/>
  <p:tag name="KSO_WM_UNIT_VALUE" val="238"/>
  <p:tag name="KSO_WM_UNIT_HIGHLIGHT" val="0"/>
  <p:tag name="KSO_WM_UNIT_COMPATIBLE" val="0"/>
  <p:tag name="KSO_WM_UNIT_PRESET_TEXT_INDEX" val="2"/>
  <p:tag name="KSO_WM_UNIT_PRESET_TEXT_LEN" val="60"/>
</p:tagLst>
</file>

<file path=ppt/tags/tag6.xml><?xml version="1.0" encoding="utf-8"?>
<p:tagLst xmlns:p="http://schemas.openxmlformats.org/presentationml/2006/main">
  <p:tag name="KSO_WM_SLIDE_ID" val="custom160053_2"/>
  <p:tag name="KSO_WM_SLIDE_INDEX" val="2"/>
  <p:tag name="KSO_WM_SLIDE_LAYOUT" val="a_f"/>
  <p:tag name="KSO_WM_SLIDE_LAYOUT_CNT" val="1_1"/>
  <p:tag name="KSO_WM_SLIDE_TYPE" val="text"/>
  <p:tag name="KSO_WM_BEAUTIFY_FLAG" val="#wm#"/>
  <p:tag name="KSO_WM_SLIDE_POSITION" val="60*134"/>
  <p:tag name="KSO_WM_SLIDE_SIZE" val="842*332"/>
  <p:tag name="KSO_WM_SLIDE_ITEM_CNT" val="1"/>
  <p:tag name="KSO_WM_TEMPLATE_CATEGORY" val="custom"/>
  <p:tag name="KSO_WM_TEMPLATE_INDEX" val="160053"/>
  <p:tag name="KSO_WM_TAG_VERSION" val="1.0"/>
</p:tagLst>
</file>

<file path=ppt/theme/theme1.xml><?xml version="1.0" encoding="utf-8"?>
<a:theme xmlns:a="http://schemas.openxmlformats.org/drawingml/2006/main" name="1_默认设计模板">
  <a:themeElements>
    <a:clrScheme name="自定义 31">
      <a:dk1>
        <a:srgbClr val="000000"/>
      </a:dk1>
      <a:lt1>
        <a:srgbClr val="FFFFFF"/>
      </a:lt1>
      <a:dk2>
        <a:srgbClr val="FF9934"/>
      </a:dk2>
      <a:lt2>
        <a:srgbClr val="808080"/>
      </a:lt2>
      <a:accent1>
        <a:srgbClr val="16BC9A"/>
      </a:accent1>
      <a:accent2>
        <a:srgbClr val="DD634F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演示</Application>
  <PresentationFormat>宽屏</PresentationFormat>
  <Paragraphs>221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黑体</vt:lpstr>
      <vt:lpstr>Wingdings</vt:lpstr>
      <vt:lpstr>微软雅黑</vt:lpstr>
      <vt:lpstr>Calibri</vt:lpstr>
      <vt:lpstr>1_默认设计模板</vt:lpstr>
      <vt:lpstr>PowerPoint 演示文稿</vt:lpstr>
      <vt:lpstr>PowerPoint 演示文稿</vt:lpstr>
      <vt:lpstr>DPDK介绍</vt:lpstr>
      <vt:lpstr>Linux协议栈与DPDK对比</vt:lpstr>
      <vt:lpstr>DPDK软件结构</vt:lpstr>
      <vt:lpstr>Core Components</vt:lpstr>
      <vt:lpstr>HugePage</vt:lpstr>
      <vt:lpstr>NUMA aware</vt:lpstr>
      <vt:lpstr>报文处理模式</vt:lpstr>
      <vt:lpstr>报文处理模式</vt:lpstr>
      <vt:lpstr>DPDK应用场景</vt:lpstr>
      <vt:lpstr>DPDK应用场景</vt:lpstr>
      <vt:lpstr>DPDK应用场景</vt:lpstr>
      <vt:lpstr>DPDK应用场景</vt:lpstr>
      <vt:lpstr>PowerPoint 演示文稿</vt:lpstr>
      <vt:lpstr>UIO</vt:lpstr>
      <vt:lpstr>SR-IOV</vt:lpstr>
      <vt:lpstr>应用DPDK处理报文流程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xuwancai</cp:lastModifiedBy>
  <cp:revision>304</cp:revision>
  <dcterms:created xsi:type="dcterms:W3CDTF">2015-05-05T08:02:00Z</dcterms:created>
  <dcterms:modified xsi:type="dcterms:W3CDTF">2016-11-25T08:29:35Z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