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57" r:id="rId4"/>
    <p:sldId id="284" r:id="rId5"/>
    <p:sldId id="265" r:id="rId6"/>
    <p:sldId id="260" r:id="rId7"/>
    <p:sldId id="286" r:id="rId8"/>
    <p:sldId id="288" r:id="rId9"/>
    <p:sldId id="298" r:id="rId10"/>
    <p:sldId id="299" r:id="rId11"/>
    <p:sldId id="301" r:id="rId12"/>
    <p:sldId id="300" r:id="rId13"/>
    <p:sldId id="289" r:id="rId14"/>
    <p:sldId id="261" r:id="rId15"/>
    <p:sldId id="296" r:id="rId16"/>
    <p:sldId id="291" r:id="rId17"/>
    <p:sldId id="292" r:id="rId18"/>
    <p:sldId id="297" r:id="rId19"/>
    <p:sldId id="293" r:id="rId20"/>
    <p:sldId id="262" r:id="rId21"/>
    <p:sldId id="294" r:id="rId22"/>
    <p:sldId id="302" r:id="rId23"/>
    <p:sldId id="303" r:id="rId24"/>
    <p:sldId id="282"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8" autoAdjust="0"/>
    <p:restoredTop sz="94660"/>
  </p:normalViewPr>
  <p:slideViewPr>
    <p:cSldViewPr snapToGrid="0">
      <p:cViewPr varScale="1">
        <p:scale>
          <a:sx n="72" d="100"/>
          <a:sy n="72"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3728818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24</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1146780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2019/1/5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22.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image" Target="../media/image21.emf"/><Relationship Id="rId4" Type="http://schemas.openxmlformats.org/officeDocument/2006/relationships/oleObject" Target="../embeddings/oleObject14.bin"/><Relationship Id="rId9"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7.xml"/><Relationship Id="rId21" Type="http://schemas.openxmlformats.org/officeDocument/2006/relationships/image" Target="../media/image14.wmf"/><Relationship Id="rId7" Type="http://schemas.openxmlformats.org/officeDocument/2006/relationships/image" Target="../media/image7.wmf"/><Relationship Id="rId12" Type="http://schemas.openxmlformats.org/officeDocument/2006/relationships/oleObject" Target="../embeddings/oleObject5.bin"/><Relationship Id="rId17" Type="http://schemas.openxmlformats.org/officeDocument/2006/relationships/image" Target="../media/image12.wmf"/><Relationship Id="rId25" Type="http://schemas.openxmlformats.org/officeDocument/2006/relationships/image" Target="../media/image16.w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24" Type="http://schemas.openxmlformats.org/officeDocument/2006/relationships/oleObject" Target="../embeddings/oleObject11.bin"/><Relationship Id="rId5" Type="http://schemas.openxmlformats.org/officeDocument/2006/relationships/image" Target="../media/image6.wmf"/><Relationship Id="rId15" Type="http://schemas.openxmlformats.org/officeDocument/2006/relationships/image" Target="../media/image11.wmf"/><Relationship Id="rId23" Type="http://schemas.openxmlformats.org/officeDocument/2006/relationships/image" Target="../media/image15.wmf"/><Relationship Id="rId10" Type="http://schemas.openxmlformats.org/officeDocument/2006/relationships/oleObject" Target="../embeddings/oleObject4.bin"/><Relationship Id="rId19"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60017" y="2446297"/>
            <a:ext cx="7255470" cy="807913"/>
          </a:xfrm>
          <a:prstGeom prst="rect">
            <a:avLst/>
          </a:prstGeom>
          <a:noFill/>
        </p:spPr>
        <p:txBody>
          <a:bodyPr wrap="square" lIns="68580" tIns="34290" rIns="68580" bIns="34290" rtlCol="0">
            <a:spAutoFit/>
          </a:bodyPr>
          <a:lstStyle/>
          <a:p>
            <a:pPr defTabSz="685800"/>
            <a:r>
              <a:rPr lang="zh-CN" altLang="en-US" sz="4800" b="1" dirty="0" smtClean="0">
                <a:latin typeface="微软雅黑"/>
                <a:ea typeface="微软雅黑"/>
                <a:cs typeface="+mn-ea"/>
                <a:sym typeface="+mn-lt"/>
              </a:rPr>
              <a:t>人工神经网络</a:t>
            </a:r>
            <a:endParaRPr lang="zh-CN" altLang="en-US" sz="4800" b="1" dirty="0">
              <a:latin typeface="微软雅黑"/>
              <a:ea typeface="微软雅黑"/>
              <a:cs typeface="+mn-ea"/>
              <a:sym typeface="+mn-lt"/>
            </a:endParaRPr>
          </a:p>
        </p:txBody>
      </p:sp>
      <p:sp>
        <p:nvSpPr>
          <p:cNvPr id="7" name="文本框 6"/>
          <p:cNvSpPr txBox="1"/>
          <p:nvPr/>
        </p:nvSpPr>
        <p:spPr>
          <a:xfrm>
            <a:off x="4734781" y="3418116"/>
            <a:ext cx="7280706" cy="438582"/>
          </a:xfrm>
          <a:prstGeom prst="rect">
            <a:avLst/>
          </a:prstGeom>
          <a:noFill/>
        </p:spPr>
        <p:txBody>
          <a:bodyPr wrap="square" lIns="68580" tIns="34290" rIns="68580" bIns="34290" rtlCol="0">
            <a:spAutoFit/>
          </a:bodyPr>
          <a:lstStyle/>
          <a:p>
            <a:pPr defTabSz="685800" eaLnBrk="0" hangingPunct="0"/>
            <a:r>
              <a:rPr lang="en-US" altLang="zh-CN" sz="2400" b="1" i="1" dirty="0">
                <a:latin typeface="微软雅黑"/>
                <a:ea typeface="微软雅黑"/>
                <a:cs typeface="+mn-ea"/>
                <a:sym typeface="+mn-lt"/>
              </a:rPr>
              <a:t>Artificial neural networks</a:t>
            </a: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298" y="783170"/>
            <a:ext cx="8971268" cy="600157"/>
            <a:chOff x="4091764" y="335778"/>
            <a:chExt cx="3911841" cy="600157"/>
          </a:xfrm>
        </p:grpSpPr>
        <p:sp>
          <p:nvSpPr>
            <p:cNvPr id="3" name="文本框 2"/>
            <p:cNvSpPr txBox="1"/>
            <p:nvPr/>
          </p:nvSpPr>
          <p:spPr>
            <a:xfrm>
              <a:off x="4157657" y="335778"/>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单层感知器模型：</a:t>
              </a:r>
              <a:endParaRPr lang="zh-CN" altLang="en-US" sz="3200" b="1" dirty="0">
                <a:latin typeface="微软雅黑"/>
                <a:ea typeface="微软雅黑"/>
                <a:cs typeface="+mn-ea"/>
                <a:sym typeface="+mn-lt"/>
              </a:endParaRPr>
            </a:p>
          </p:txBody>
        </p:sp>
        <p:cxnSp>
          <p:nvCxnSpPr>
            <p:cNvPr id="4" name="直接连接符 3"/>
            <p:cNvCxnSpPr/>
            <p:nvPr/>
          </p:nvCxnSpPr>
          <p:spPr>
            <a:xfrm>
              <a:off x="4091764" y="935935"/>
              <a:ext cx="1686369" cy="0"/>
            </a:xfrm>
            <a:prstGeom prst="line">
              <a:avLst/>
            </a:prstGeom>
            <a:noFill/>
            <a:ln w="9525" cap="flat" cmpd="sng" algn="ctr">
              <a:solidFill>
                <a:schemeClr val="tx1">
                  <a:lumMod val="65000"/>
                  <a:lumOff val="35000"/>
                </a:schemeClr>
              </a:solidFill>
              <a:prstDash val="solid"/>
              <a:miter lim="800000"/>
            </a:ln>
            <a:effectLst/>
          </p:spPr>
        </p:cxnSp>
      </p:grpSp>
      <p:graphicFrame>
        <p:nvGraphicFramePr>
          <p:cNvPr id="5" name="对象 4"/>
          <p:cNvGraphicFramePr>
            <a:graphicFrameLocks noChangeAspect="1"/>
          </p:cNvGraphicFramePr>
          <p:nvPr>
            <p:extLst>
              <p:ext uri="{D42A27DB-BD31-4B8C-83A1-F6EECF244321}">
                <p14:modId xmlns:p14="http://schemas.microsoft.com/office/powerpoint/2010/main" val="4270435983"/>
              </p:ext>
            </p:extLst>
          </p:nvPr>
        </p:nvGraphicFramePr>
        <p:xfrm>
          <a:off x="2543025" y="1784195"/>
          <a:ext cx="7200900" cy="4526583"/>
        </p:xfrm>
        <a:graphic>
          <a:graphicData uri="http://schemas.openxmlformats.org/presentationml/2006/ole">
            <mc:AlternateContent xmlns:mc="http://schemas.openxmlformats.org/markup-compatibility/2006">
              <mc:Choice xmlns:v="urn:schemas-microsoft-com:vml" Requires="v">
                <p:oleObj spid="_x0000_s10257" r:id="rId4" imgW="3781332" imgH="1571553" progId="Visio.Drawing.11">
                  <p:embed/>
                </p:oleObj>
              </mc:Choice>
              <mc:Fallback>
                <p:oleObj r:id="rId4" imgW="3781332" imgH="1571553" progId="Visio.Drawing.11">
                  <p:embed/>
                  <p:pic>
                    <p:nvPicPr>
                      <p:cNvPr id="0" name="Object 5"/>
                      <p:cNvPicPr>
                        <a:picLocks noChangeAspect="1" noChangeArrowheads="1"/>
                      </p:cNvPicPr>
                      <p:nvPr/>
                    </p:nvPicPr>
                    <p:blipFill>
                      <a:blip r:embed="rId5">
                        <a:lum bright="4000"/>
                        <a:extLst>
                          <a:ext uri="{28A0092B-C50C-407E-A947-70E740481C1C}">
                            <a14:useLocalDpi xmlns:a14="http://schemas.microsoft.com/office/drawing/2010/main" val="0"/>
                          </a:ext>
                        </a:extLst>
                      </a:blip>
                      <a:srcRect/>
                      <a:stretch>
                        <a:fillRect/>
                      </a:stretch>
                    </p:blipFill>
                    <p:spPr bwMode="auto">
                      <a:xfrm>
                        <a:off x="2543025" y="1784195"/>
                        <a:ext cx="7200900" cy="4526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4461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298" y="783170"/>
            <a:ext cx="8971268" cy="600157"/>
            <a:chOff x="4091764" y="335778"/>
            <a:chExt cx="3911841" cy="600157"/>
          </a:xfrm>
        </p:grpSpPr>
        <p:sp>
          <p:nvSpPr>
            <p:cNvPr id="3" name="文本框 2"/>
            <p:cNvSpPr txBox="1"/>
            <p:nvPr/>
          </p:nvSpPr>
          <p:spPr>
            <a:xfrm>
              <a:off x="4157657" y="335778"/>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单层感知器工作原理：</a:t>
              </a:r>
              <a:endParaRPr lang="zh-CN" altLang="en-US" sz="3200" b="1" dirty="0">
                <a:latin typeface="微软雅黑"/>
                <a:ea typeface="微软雅黑"/>
                <a:cs typeface="+mn-ea"/>
                <a:sym typeface="+mn-lt"/>
              </a:endParaRPr>
            </a:p>
          </p:txBody>
        </p:sp>
        <p:cxnSp>
          <p:nvCxnSpPr>
            <p:cNvPr id="4" name="直接连接符 3"/>
            <p:cNvCxnSpPr/>
            <p:nvPr/>
          </p:nvCxnSpPr>
          <p:spPr>
            <a:xfrm>
              <a:off x="4091764" y="935935"/>
              <a:ext cx="1686369" cy="0"/>
            </a:xfrm>
            <a:prstGeom prst="line">
              <a:avLst/>
            </a:prstGeom>
            <a:noFill/>
            <a:ln w="9525" cap="flat" cmpd="sng" algn="ctr">
              <a:solidFill>
                <a:schemeClr val="tx1">
                  <a:lumMod val="65000"/>
                  <a:lumOff val="35000"/>
                </a:schemeClr>
              </a:solidFill>
              <a:prstDash val="solid"/>
              <a:miter lim="800000"/>
            </a:ln>
            <a:effectLst/>
          </p:spPr>
        </p:cxnSp>
      </p:grpSp>
      <p:graphicFrame>
        <p:nvGraphicFramePr>
          <p:cNvPr id="6" name="对象 5"/>
          <p:cNvGraphicFramePr>
            <a:graphicFrameLocks noChangeAspect="1"/>
          </p:cNvGraphicFramePr>
          <p:nvPr>
            <p:extLst>
              <p:ext uri="{D42A27DB-BD31-4B8C-83A1-F6EECF244321}">
                <p14:modId xmlns:p14="http://schemas.microsoft.com/office/powerpoint/2010/main" val="672171932"/>
              </p:ext>
            </p:extLst>
          </p:nvPr>
        </p:nvGraphicFramePr>
        <p:xfrm>
          <a:off x="5810290" y="1823533"/>
          <a:ext cx="5385534" cy="3531837"/>
        </p:xfrm>
        <a:graphic>
          <a:graphicData uri="http://schemas.openxmlformats.org/presentationml/2006/ole">
            <mc:AlternateContent xmlns:mc="http://schemas.openxmlformats.org/markup-compatibility/2006">
              <mc:Choice xmlns:v="urn:schemas-microsoft-com:vml" Requires="v">
                <p:oleObj spid="_x0000_s11311" r:id="rId4" imgW="4819524" imgH="4210154" progId="Visio.Drawing.11">
                  <p:embed/>
                </p:oleObj>
              </mc:Choice>
              <mc:Fallback>
                <p:oleObj r:id="rId4" imgW="4819524" imgH="4210154" progId="Visio.Drawing.11">
                  <p:embed/>
                  <p:pic>
                    <p:nvPicPr>
                      <p:cNvPr id="0" name="Object 7"/>
                      <p:cNvPicPr>
                        <a:picLocks noChangeAspect="1" noChangeArrowheads="1"/>
                      </p:cNvPicPr>
                      <p:nvPr/>
                    </p:nvPicPr>
                    <p:blipFill>
                      <a:blip r:embed="rId5">
                        <a:lum bright="70000" contrast="-58000"/>
                        <a:grayscl/>
                        <a:extLst>
                          <a:ext uri="{28A0092B-C50C-407E-A947-70E740481C1C}">
                            <a14:useLocalDpi xmlns:a14="http://schemas.microsoft.com/office/drawing/2010/main" val="0"/>
                          </a:ext>
                        </a:extLst>
                      </a:blip>
                      <a:srcRect/>
                      <a:stretch>
                        <a:fillRect/>
                      </a:stretch>
                    </p:blipFill>
                    <p:spPr bwMode="auto">
                      <a:xfrm>
                        <a:off x="5810290" y="1823533"/>
                        <a:ext cx="5385534" cy="3531837"/>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00205116"/>
              </p:ext>
            </p:extLst>
          </p:nvPr>
        </p:nvGraphicFramePr>
        <p:xfrm>
          <a:off x="1407726" y="1778542"/>
          <a:ext cx="3384550" cy="1476375"/>
        </p:xfrm>
        <a:graphic>
          <a:graphicData uri="http://schemas.openxmlformats.org/presentationml/2006/ole">
            <mc:AlternateContent xmlns:mc="http://schemas.openxmlformats.org/markup-compatibility/2006">
              <mc:Choice xmlns:v="urn:schemas-microsoft-com:vml" Requires="v">
                <p:oleObj spid="_x0000_s11312" name="Equation" r:id="rId6" imgW="876300" imgH="381000" progId="Equation.DSMT4">
                  <p:embed/>
                </p:oleObj>
              </mc:Choice>
              <mc:Fallback>
                <p:oleObj name="Equation" r:id="rId6" imgW="876300" imgH="381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7726" y="1778542"/>
                        <a:ext cx="3384550" cy="1476375"/>
                      </a:xfrm>
                      <a:prstGeom prst="rect">
                        <a:avLst/>
                      </a:prstGeom>
                      <a:solidFill>
                        <a:schemeClr val="bg1"/>
                      </a:solidFill>
                      <a:ln>
                        <a:solidFill>
                          <a:schemeClr val="bg1"/>
                        </a:solidFill>
                      </a:ln>
                    </p:spPr>
                  </p:pic>
                </p:oleObj>
              </mc:Fallback>
            </mc:AlternateContent>
          </a:graphicData>
        </a:graphic>
      </p:graphicFrame>
      <p:graphicFrame>
        <p:nvGraphicFramePr>
          <p:cNvPr id="8" name="对象 7"/>
          <p:cNvGraphicFramePr>
            <a:graphicFrameLocks noChangeAspect="1"/>
          </p:cNvGraphicFramePr>
          <p:nvPr/>
        </p:nvGraphicFramePr>
        <p:xfrm>
          <a:off x="1385888" y="4005263"/>
          <a:ext cx="3097212" cy="757237"/>
        </p:xfrm>
        <a:graphic>
          <a:graphicData uri="http://schemas.openxmlformats.org/presentationml/2006/ole">
            <mc:AlternateContent xmlns:mc="http://schemas.openxmlformats.org/markup-compatibility/2006">
              <mc:Choice xmlns:v="urn:schemas-microsoft-com:vml" Requires="v">
                <p:oleObj spid="_x0000_s11313" name="Equation" r:id="rId8" imgW="1171543" imgH="219186" progId="Equation.DSMT4">
                  <p:embed/>
                </p:oleObj>
              </mc:Choice>
              <mc:Fallback>
                <p:oleObj name="Equation" r:id="rId8" imgW="1171543" imgH="219186"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5888" y="4005263"/>
                        <a:ext cx="309721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26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298" y="783170"/>
            <a:ext cx="8971268" cy="600157"/>
            <a:chOff x="4091764" y="335778"/>
            <a:chExt cx="3911841" cy="600157"/>
          </a:xfrm>
        </p:grpSpPr>
        <p:sp>
          <p:nvSpPr>
            <p:cNvPr id="3" name="文本框 2"/>
            <p:cNvSpPr txBox="1"/>
            <p:nvPr/>
          </p:nvSpPr>
          <p:spPr>
            <a:xfrm>
              <a:off x="4157657" y="335778"/>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激发函数的作用：</a:t>
              </a:r>
              <a:endParaRPr lang="zh-CN" altLang="en-US" sz="3200" b="1" dirty="0">
                <a:latin typeface="微软雅黑"/>
                <a:ea typeface="微软雅黑"/>
                <a:cs typeface="+mn-ea"/>
                <a:sym typeface="+mn-lt"/>
              </a:endParaRPr>
            </a:p>
          </p:txBody>
        </p:sp>
        <p:cxnSp>
          <p:nvCxnSpPr>
            <p:cNvPr id="4" name="直接连接符 3"/>
            <p:cNvCxnSpPr/>
            <p:nvPr/>
          </p:nvCxnSpPr>
          <p:spPr>
            <a:xfrm>
              <a:off x="4091764" y="93593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065063" y="1722330"/>
            <a:ext cx="8744254" cy="2751522"/>
          </a:xfrm>
          <a:prstGeom prst="rect">
            <a:avLst/>
          </a:prstGeom>
          <a:noFill/>
        </p:spPr>
        <p:txBody>
          <a:bodyPr wrap="square" rtlCol="0">
            <a:spAutoFit/>
          </a:bodyPr>
          <a:lstStyle/>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控制输入对输出的激活作用</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对输入、输出进行函数转换</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将可能无限域的输入变换成指定的有限范围内的输出</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p:txBody>
      </p:sp>
    </p:spTree>
    <p:extLst>
      <p:ext uri="{BB962C8B-B14F-4D97-AF65-F5344CB8AC3E}">
        <p14:creationId xmlns:p14="http://schemas.microsoft.com/office/powerpoint/2010/main" val="344461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298" y="783170"/>
            <a:ext cx="8971268" cy="600157"/>
            <a:chOff x="4091764" y="335778"/>
            <a:chExt cx="3911841" cy="600157"/>
          </a:xfrm>
        </p:grpSpPr>
        <p:sp>
          <p:nvSpPr>
            <p:cNvPr id="3" name="文本框 2"/>
            <p:cNvSpPr txBox="1"/>
            <p:nvPr/>
          </p:nvSpPr>
          <p:spPr>
            <a:xfrm>
              <a:off x="4157657" y="335778"/>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激发函数种类：</a:t>
              </a:r>
              <a:endParaRPr lang="zh-CN" altLang="en-US" sz="3200" b="1" dirty="0">
                <a:latin typeface="微软雅黑"/>
                <a:ea typeface="微软雅黑"/>
                <a:cs typeface="+mn-ea"/>
                <a:sym typeface="+mn-lt"/>
              </a:endParaRPr>
            </a:p>
          </p:txBody>
        </p:sp>
        <p:cxnSp>
          <p:nvCxnSpPr>
            <p:cNvPr id="4" name="直接连接符 3"/>
            <p:cNvCxnSpPr/>
            <p:nvPr/>
          </p:nvCxnSpPr>
          <p:spPr>
            <a:xfrm>
              <a:off x="4091764" y="935935"/>
              <a:ext cx="1686369" cy="0"/>
            </a:xfrm>
            <a:prstGeom prst="line">
              <a:avLst/>
            </a:prstGeom>
            <a:noFill/>
            <a:ln w="9525" cap="flat" cmpd="sng" algn="ctr">
              <a:solidFill>
                <a:schemeClr val="tx1">
                  <a:lumMod val="65000"/>
                  <a:lumOff val="35000"/>
                </a:schemeClr>
              </a:solidFill>
              <a:prstDash val="solid"/>
              <a:miter lim="800000"/>
            </a:ln>
            <a:effectLst/>
          </p:spPr>
        </p:cxn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5" y="1590675"/>
            <a:ext cx="11050587"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46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2887431" y="3429248"/>
            <a:ext cx="6417141" cy="1831395"/>
            <a:chOff x="2874605" y="2848154"/>
            <a:chExt cx="6417141" cy="1831395"/>
          </a:xfrm>
        </p:grpSpPr>
        <p:sp>
          <p:nvSpPr>
            <p:cNvPr id="8" name="文本框 7"/>
            <p:cNvSpPr txBox="1"/>
            <p:nvPr/>
          </p:nvSpPr>
          <p:spPr>
            <a:xfrm>
              <a:off x="2874605" y="2925223"/>
              <a:ext cx="6417141" cy="1754326"/>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人工神经网络</a:t>
              </a:r>
              <a:endParaRPr lang="en-US" altLang="zh-CN" sz="3600" dirty="0" smtClean="0">
                <a:latin typeface="思源黑体 CN Heavy" panose="020B0A00000000000000" pitchFamily="34" charset="-122"/>
                <a:ea typeface="思源黑体 CN Heavy" panose="020B0A00000000000000" pitchFamily="34" charset="-122"/>
              </a:endParaRPr>
            </a:p>
            <a:p>
              <a:pPr algn="ctr"/>
              <a:r>
                <a:rPr lang="en-US" altLang="zh-CN" sz="3600" dirty="0">
                  <a:latin typeface="黑体" panose="02010609060101010101" pitchFamily="49" charset="-122"/>
                  <a:ea typeface="黑体" panose="02010609060101010101" pitchFamily="49" charset="-122"/>
                </a:rPr>
                <a:t>Artificial neurons networks</a:t>
              </a:r>
              <a:endParaRPr lang="zh-CN" altLang="en-US" sz="3600" dirty="0">
                <a:latin typeface="华文琥珀" panose="02010800040101010101" pitchFamily="2" charset="-122"/>
                <a:ea typeface="思源黑体 CN Bold"/>
              </a:endParaRPr>
            </a:p>
            <a:p>
              <a:pPr algn="ct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什么是神经网络？</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390347" y="2341782"/>
            <a:ext cx="8744254" cy="1421928"/>
          </a:xfrm>
          <a:prstGeom prst="rect">
            <a:avLst/>
          </a:prstGeom>
          <a:noFill/>
        </p:spPr>
        <p:txBody>
          <a:bodyPr wrap="square" rtlCol="0">
            <a:spAutoFit/>
          </a:bodyPr>
          <a:lstStyle/>
          <a:p>
            <a:pPr>
              <a:lnSpc>
                <a:spcPct val="120000"/>
              </a:lnSpc>
              <a:spcBef>
                <a:spcPct val="0"/>
              </a:spcBef>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mn-lt"/>
              </a:rPr>
              <a:t>人工神经网络就是基于模仿生物大脑的结构和功能而构成的一种信息处理系统。</a:t>
            </a:r>
            <a:endParaRPr lang="en-US" altLang="zh-CN" sz="3600" spc="-150" dirty="0">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10247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人工神经网络的特点：</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390347" y="2341782"/>
            <a:ext cx="8744254" cy="2751522"/>
          </a:xfrm>
          <a:prstGeom prst="rect">
            <a:avLst/>
          </a:prstGeom>
          <a:noFill/>
        </p:spPr>
        <p:txBody>
          <a:bodyPr wrap="square" rtlCol="0">
            <a:spAutoFit/>
          </a:bodyPr>
          <a:lstStyle/>
          <a:p>
            <a:pPr>
              <a:lnSpc>
                <a:spcPct val="120000"/>
              </a:lnSpc>
              <a:spcBef>
                <a:spcPct val="0"/>
              </a:spcBef>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rPr>
              <a:t>1.</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mn-lt"/>
              </a:rPr>
              <a:t>自学习</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endParaRPr>
          </a:p>
          <a:p>
            <a:pPr>
              <a:lnSpc>
                <a:spcPct val="120000"/>
              </a:lnSpc>
              <a:spcBef>
                <a:spcPct val="0"/>
              </a:spcBef>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rPr>
              <a:t>2.</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mn-lt"/>
              </a:rPr>
              <a:t>自适应</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endParaRPr>
          </a:p>
          <a:p>
            <a:pPr>
              <a:lnSpc>
                <a:spcPct val="120000"/>
              </a:lnSpc>
              <a:spcBef>
                <a:spcPct val="0"/>
              </a:spcBef>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rPr>
              <a:t>3.</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mn-lt"/>
              </a:rPr>
              <a:t>并行处理</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endParaRPr>
          </a:p>
          <a:p>
            <a:pPr>
              <a:lnSpc>
                <a:spcPct val="120000"/>
              </a:lnSpc>
              <a:spcBef>
                <a:spcPct val="0"/>
              </a:spcBef>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mn-lt"/>
              </a:rPr>
              <a:t>4.</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mn-lt"/>
              </a:rPr>
              <a:t>分布表达与计算</a:t>
            </a:r>
            <a:endParaRPr lang="en-US" altLang="zh-CN" sz="3600" spc="-150" dirty="0">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3166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神经网络分类：</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96" y="2286000"/>
            <a:ext cx="418193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2143125"/>
            <a:ext cx="464820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5"/>
          <p:cNvSpPr txBox="1"/>
          <p:nvPr/>
        </p:nvSpPr>
        <p:spPr>
          <a:xfrm>
            <a:off x="1142696" y="5482239"/>
            <a:ext cx="3867454" cy="540725"/>
          </a:xfrm>
          <a:prstGeom prst="rect">
            <a:avLst/>
          </a:prstGeom>
          <a:noFill/>
        </p:spPr>
        <p:txBody>
          <a:bodyPr wrap="square" rtlCol="0">
            <a:spAutoFit/>
          </a:bodyPr>
          <a:lstStyle/>
          <a:p>
            <a:pPr algn="ctr">
              <a:lnSpc>
                <a:spcPct val="120000"/>
              </a:lnSpc>
              <a:spcBef>
                <a:spcPct val="0"/>
              </a:spcBef>
            </a:pPr>
            <a:r>
              <a:rPr lang="zh-CN" altLang="en-US" sz="2800" spc="-150" dirty="0">
                <a:latin typeface="黑体" panose="02010609060101010101" pitchFamily="49" charset="-122"/>
                <a:ea typeface="黑体" panose="02010609060101010101" pitchFamily="49" charset="-122"/>
                <a:cs typeface="Arial" panose="020B0604020202020204" pitchFamily="34" charset="0"/>
                <a:sym typeface="+mn-lt"/>
              </a:rPr>
              <a:t>单</a:t>
            </a:r>
            <a:r>
              <a:rPr lang="zh-CN" altLang="en-US" sz="2800" spc="-150" dirty="0" smtClean="0">
                <a:latin typeface="黑体" panose="02010609060101010101" pitchFamily="49" charset="-122"/>
                <a:ea typeface="黑体" panose="02010609060101010101" pitchFamily="49" charset="-122"/>
                <a:cs typeface="Arial" panose="020B0604020202020204" pitchFamily="34" charset="0"/>
                <a:sym typeface="+mn-lt"/>
              </a:rPr>
              <a:t>层前向网络</a:t>
            </a:r>
            <a:endParaRPr lang="en-US" altLang="zh-CN" sz="2800" spc="-150" dirty="0" smtClean="0">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9" name="文本框 5"/>
          <p:cNvSpPr txBox="1"/>
          <p:nvPr/>
        </p:nvSpPr>
        <p:spPr>
          <a:xfrm>
            <a:off x="6114898" y="5484645"/>
            <a:ext cx="3867454" cy="609398"/>
          </a:xfrm>
          <a:prstGeom prst="rect">
            <a:avLst/>
          </a:prstGeom>
          <a:noFill/>
        </p:spPr>
        <p:txBody>
          <a:bodyPr wrap="square" rtlCol="0">
            <a:spAutoFit/>
          </a:bodyPr>
          <a:lstStyle/>
          <a:p>
            <a:pPr algn="ctr">
              <a:lnSpc>
                <a:spcPct val="120000"/>
              </a:lnSpc>
              <a:spcBef>
                <a:spcPct val="0"/>
              </a:spcBef>
            </a:pPr>
            <a:r>
              <a:rPr lang="zh-CN" altLang="en-US" sz="2800" spc="-150" dirty="0" smtClean="0">
                <a:latin typeface="黑体" panose="02010609060101010101" pitchFamily="49" charset="-122"/>
                <a:ea typeface="黑体" panose="02010609060101010101" pitchFamily="49" charset="-122"/>
                <a:cs typeface="Arial" panose="020B0604020202020204" pitchFamily="34" charset="0"/>
                <a:sym typeface="+mn-lt"/>
              </a:rPr>
              <a:t>多层前向网络</a:t>
            </a:r>
            <a:endParaRPr lang="en-US" altLang="zh-CN" sz="2800" spc="-150" dirty="0" smtClean="0">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3166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神经网络分类：</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047874"/>
            <a:ext cx="45720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1881187"/>
            <a:ext cx="29813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1142696" y="5482239"/>
            <a:ext cx="3867454" cy="540725"/>
          </a:xfrm>
          <a:prstGeom prst="rect">
            <a:avLst/>
          </a:prstGeom>
          <a:noFill/>
        </p:spPr>
        <p:txBody>
          <a:bodyPr wrap="square" rtlCol="0">
            <a:spAutoFit/>
          </a:bodyPr>
          <a:lstStyle/>
          <a:p>
            <a:pPr algn="ctr">
              <a:lnSpc>
                <a:spcPct val="120000"/>
              </a:lnSpc>
              <a:spcBef>
                <a:spcPct val="0"/>
              </a:spcBef>
            </a:pPr>
            <a:r>
              <a:rPr lang="zh-CN" altLang="en-US" sz="2800" spc="-150" dirty="0">
                <a:latin typeface="黑体" panose="02010609060101010101" pitchFamily="49" charset="-122"/>
                <a:ea typeface="黑体" panose="02010609060101010101" pitchFamily="49" charset="-122"/>
                <a:cs typeface="Arial" panose="020B0604020202020204" pitchFamily="34" charset="0"/>
                <a:sym typeface="+mn-lt"/>
              </a:rPr>
              <a:t>单</a:t>
            </a:r>
            <a:r>
              <a:rPr lang="zh-CN" altLang="en-US" sz="2800" spc="-150" dirty="0" smtClean="0">
                <a:latin typeface="黑体" panose="02010609060101010101" pitchFamily="49" charset="-122"/>
                <a:ea typeface="黑体" panose="02010609060101010101" pitchFamily="49" charset="-122"/>
                <a:cs typeface="Arial" panose="020B0604020202020204" pitchFamily="34" charset="0"/>
                <a:sym typeface="+mn-lt"/>
              </a:rPr>
              <a:t>层反馈网络</a:t>
            </a:r>
            <a:endParaRPr lang="en-US" altLang="zh-CN" sz="2800" spc="-150" dirty="0" smtClean="0">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10" name="文本框 5"/>
          <p:cNvSpPr txBox="1"/>
          <p:nvPr/>
        </p:nvSpPr>
        <p:spPr>
          <a:xfrm>
            <a:off x="6457646" y="5482239"/>
            <a:ext cx="3867454" cy="540725"/>
          </a:xfrm>
          <a:prstGeom prst="rect">
            <a:avLst/>
          </a:prstGeom>
          <a:noFill/>
        </p:spPr>
        <p:txBody>
          <a:bodyPr wrap="square" rtlCol="0">
            <a:spAutoFit/>
          </a:bodyPr>
          <a:lstStyle/>
          <a:p>
            <a:pPr algn="ctr">
              <a:lnSpc>
                <a:spcPct val="120000"/>
              </a:lnSpc>
              <a:spcBef>
                <a:spcPct val="0"/>
              </a:spcBef>
            </a:pPr>
            <a:r>
              <a:rPr lang="zh-CN" altLang="en-US" sz="2800" spc="-150" dirty="0" smtClean="0">
                <a:latin typeface="黑体" panose="02010609060101010101" pitchFamily="49" charset="-122"/>
                <a:ea typeface="黑体" panose="02010609060101010101" pitchFamily="49" charset="-122"/>
                <a:cs typeface="Arial" panose="020B0604020202020204" pitchFamily="34" charset="0"/>
                <a:sym typeface="+mn-lt"/>
              </a:rPr>
              <a:t>多层反馈网络</a:t>
            </a:r>
            <a:endParaRPr lang="en-US" altLang="zh-CN" sz="2800" spc="-150" dirty="0" smtClean="0">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19688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神经网络的学习方式：</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671" y="1945209"/>
            <a:ext cx="3329553" cy="1989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945209"/>
            <a:ext cx="41624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6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204869" y="970953"/>
            <a:ext cx="2954655" cy="1298733"/>
            <a:chOff x="7779199" y="970953"/>
            <a:chExt cx="2954655" cy="1298733"/>
          </a:xfrm>
        </p:grpSpPr>
        <p:sp>
          <p:nvSpPr>
            <p:cNvPr id="13" name="矩形 12"/>
            <p:cNvSpPr/>
            <p:nvPr/>
          </p:nvSpPr>
          <p:spPr>
            <a:xfrm>
              <a:off x="7779199" y="1438689"/>
              <a:ext cx="2954655" cy="830997"/>
            </a:xfrm>
            <a:prstGeom prst="rect">
              <a:avLst/>
            </a:prstGeom>
          </p:spPr>
          <p:txBody>
            <a:bodyPr wrap="none">
              <a:spAutoFit/>
            </a:bodyPr>
            <a:lstStyle/>
            <a:p>
              <a:pPr>
                <a:defRPr/>
              </a:pPr>
              <a:r>
                <a:rPr lang="zh-CN" altLang="en-US" sz="2400" dirty="0" smtClean="0">
                  <a:latin typeface="华文琥珀" panose="02010800040101010101" pitchFamily="2" charset="-122"/>
                  <a:ea typeface="思源黑体 CN Bold"/>
                </a:rPr>
                <a:t>生物神经元</a:t>
              </a:r>
              <a:endParaRPr lang="en-US" altLang="zh-CN" sz="2400" dirty="0" smtClean="0">
                <a:latin typeface="华文琥珀" panose="02010800040101010101" pitchFamily="2" charset="-122"/>
                <a:ea typeface="思源黑体 CN Bold"/>
              </a:endParaRPr>
            </a:p>
            <a:p>
              <a:pPr>
                <a:defRPr/>
              </a:pPr>
              <a:r>
                <a:rPr lang="en-US" altLang="zh-CN" sz="2400" dirty="0" smtClean="0">
                  <a:latin typeface="黑体" panose="02010609060101010101" pitchFamily="49" charset="-122"/>
                  <a:ea typeface="黑体" panose="02010609060101010101" pitchFamily="49" charset="-122"/>
                </a:rPr>
                <a:t>Biological neurons</a:t>
              </a:r>
              <a:endParaRPr lang="zh-CN" altLang="en-US" sz="2400" dirty="0">
                <a:latin typeface="黑体" panose="02010609060101010101" pitchFamily="49" charset="-122"/>
                <a:ea typeface="黑体" panose="02010609060101010101" pitchFamily="49" charset="-122"/>
              </a:endParaRPr>
            </a:p>
          </p:txBody>
        </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204869" y="2222427"/>
            <a:ext cx="2954655" cy="1292588"/>
            <a:chOff x="7779199" y="2222427"/>
            <a:chExt cx="2954655" cy="1292588"/>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7779199" y="2684018"/>
              <a:ext cx="2954655" cy="830997"/>
            </a:xfrm>
            <a:prstGeom prst="rect">
              <a:avLst/>
            </a:prstGeom>
          </p:spPr>
          <p:txBody>
            <a:bodyPr wrap="none">
              <a:spAutoFit/>
            </a:bodyPr>
            <a:lstStyle/>
            <a:p>
              <a:pPr>
                <a:defRPr/>
              </a:pPr>
              <a:r>
                <a:rPr lang="zh-CN" altLang="en-US" sz="2400" dirty="0">
                  <a:latin typeface="华文琥珀" panose="02010800040101010101" pitchFamily="2" charset="-122"/>
                  <a:ea typeface="思源黑体 CN Bold"/>
                </a:rPr>
                <a:t>人工</a:t>
              </a:r>
              <a:r>
                <a:rPr lang="zh-CN" altLang="en-US" sz="2400" dirty="0" smtClean="0">
                  <a:latin typeface="华文琥珀" panose="02010800040101010101" pitchFamily="2" charset="-122"/>
                  <a:ea typeface="思源黑体 CN Bold"/>
                </a:rPr>
                <a:t>神经元</a:t>
              </a:r>
              <a:endParaRPr lang="en-US" altLang="zh-CN" sz="2400" dirty="0" smtClean="0">
                <a:latin typeface="华文琥珀" panose="02010800040101010101" pitchFamily="2" charset="-122"/>
                <a:ea typeface="思源黑体 CN Bold"/>
              </a:endParaRPr>
            </a:p>
            <a:p>
              <a:pPr>
                <a:defRPr/>
              </a:pPr>
              <a:r>
                <a:rPr lang="en-US" altLang="zh-CN" sz="2400" dirty="0" smtClean="0">
                  <a:latin typeface="黑体" panose="02010609060101010101" pitchFamily="49" charset="-122"/>
                  <a:ea typeface="黑体" panose="02010609060101010101" pitchFamily="49" charset="-122"/>
                </a:rPr>
                <a:t>Artificial neurons</a:t>
              </a:r>
              <a:endParaRPr lang="zh-CN" altLang="en-US" sz="2400" dirty="0">
                <a:latin typeface="华文琥珀" panose="02010800040101010101" pitchFamily="2" charset="-122"/>
                <a:ea typeface="思源黑体 CN Bold"/>
              </a:endParaRPr>
            </a:p>
          </p:txBody>
        </p:sp>
      </p:grpSp>
      <p:grpSp>
        <p:nvGrpSpPr>
          <p:cNvPr id="23" name="组合 22"/>
          <p:cNvGrpSpPr/>
          <p:nvPr/>
        </p:nvGrpSpPr>
        <p:grpSpPr>
          <a:xfrm>
            <a:off x="8250614" y="3473901"/>
            <a:ext cx="3477560" cy="1178695"/>
            <a:chOff x="7789473" y="3473901"/>
            <a:chExt cx="3477560" cy="1178695"/>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7" name="矩形 26"/>
            <p:cNvSpPr/>
            <p:nvPr/>
          </p:nvSpPr>
          <p:spPr>
            <a:xfrm>
              <a:off x="7789473" y="3913932"/>
              <a:ext cx="3477560" cy="738664"/>
            </a:xfrm>
            <a:prstGeom prst="rect">
              <a:avLst/>
            </a:prstGeom>
          </p:spPr>
          <p:txBody>
            <a:bodyPr wrap="square">
              <a:spAutoFit/>
            </a:bodyPr>
            <a:lstStyle/>
            <a:p>
              <a:r>
                <a:rPr lang="zh-CN" altLang="en-US" sz="2400" dirty="0" smtClean="0">
                  <a:latin typeface="华文琥珀" panose="02010800040101010101" pitchFamily="2" charset="-122"/>
                  <a:ea typeface="思源黑体 CN Bold"/>
                </a:rPr>
                <a:t>人工神经网络</a:t>
              </a:r>
              <a:endParaRPr lang="en-US" altLang="zh-CN" sz="2400" dirty="0" smtClean="0">
                <a:latin typeface="华文琥珀" panose="02010800040101010101" pitchFamily="2" charset="-122"/>
                <a:ea typeface="思源黑体 CN Bold"/>
              </a:endParaRPr>
            </a:p>
            <a:p>
              <a:pPr>
                <a:defRPr/>
              </a:pPr>
              <a:r>
                <a:rPr lang="en-US" altLang="zh-CN" dirty="0">
                  <a:latin typeface="黑体" panose="02010609060101010101" pitchFamily="49" charset="-122"/>
                  <a:ea typeface="黑体" panose="02010609060101010101" pitchFamily="49" charset="-122"/>
                </a:rPr>
                <a:t>Artificial </a:t>
              </a:r>
              <a:r>
                <a:rPr lang="en-US" altLang="zh-CN" dirty="0" smtClean="0">
                  <a:latin typeface="黑体" panose="02010609060101010101" pitchFamily="49" charset="-122"/>
                  <a:ea typeface="黑体" panose="02010609060101010101" pitchFamily="49" charset="-122"/>
                </a:rPr>
                <a:t>neurons networks</a:t>
              </a:r>
              <a:endParaRPr lang="zh-CN" altLang="en-US" dirty="0">
                <a:latin typeface="华文琥珀" panose="02010800040101010101" pitchFamily="2" charset="-122"/>
                <a:ea typeface="思源黑体 CN Bold"/>
              </a:endParaRPr>
            </a:p>
          </p:txBody>
        </p:sp>
      </p:grpSp>
      <p:grpSp>
        <p:nvGrpSpPr>
          <p:cNvPr id="32" name="组合 31"/>
          <p:cNvGrpSpPr/>
          <p:nvPr/>
        </p:nvGrpSpPr>
        <p:grpSpPr>
          <a:xfrm>
            <a:off x="8159232" y="4725375"/>
            <a:ext cx="2646878" cy="1265894"/>
            <a:chOff x="7733562" y="4725375"/>
            <a:chExt cx="2646878" cy="1265894"/>
          </a:xfrm>
        </p:grpSpPr>
        <p:grpSp>
          <p:nvGrpSpPr>
            <p:cNvPr id="33" name="组合 32"/>
            <p:cNvGrpSpPr/>
            <p:nvPr/>
          </p:nvGrpSpPr>
          <p:grpSpPr>
            <a:xfrm>
              <a:off x="7789473" y="4725375"/>
              <a:ext cx="942975" cy="523220"/>
              <a:chOff x="6095999" y="3498928"/>
              <a:chExt cx="942975" cy="523220"/>
            </a:xfrm>
          </p:grpSpPr>
          <p:sp>
            <p:nvSpPr>
              <p:cNvPr id="37"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38" name="组合 37"/>
              <p:cNvGrpSpPr/>
              <p:nvPr/>
            </p:nvGrpSpPr>
            <p:grpSpPr>
              <a:xfrm>
                <a:off x="6107209" y="3498928"/>
                <a:ext cx="721873" cy="523220"/>
                <a:chOff x="6380812" y="2688081"/>
                <a:chExt cx="721873" cy="523220"/>
              </a:xfrm>
            </p:grpSpPr>
            <p:sp>
              <p:nvSpPr>
                <p:cNvPr id="39" name="文本框 38"/>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smtClean="0">
                      <a:solidFill>
                        <a:schemeClr val="bg1"/>
                      </a:solidFill>
                      <a:latin typeface="思源黑体 CN Bold" panose="020B0800000000000000" pitchFamily="34" charset="-122"/>
                      <a:ea typeface="思源黑体 CN Bold" panose="020B0800000000000000" pitchFamily="34" charset="-122"/>
                    </a:rPr>
                    <a:t>04</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40" name="直接连接符 39"/>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7733562" y="5160272"/>
              <a:ext cx="2646878" cy="830997"/>
            </a:xfrm>
            <a:prstGeom prst="rect">
              <a:avLst/>
            </a:prstGeom>
          </p:spPr>
          <p:txBody>
            <a:bodyPr wrap="none">
              <a:spAutoFit/>
            </a:bodyPr>
            <a:lstStyle/>
            <a:p>
              <a:pPr algn="ctr"/>
              <a:r>
                <a:rPr lang="zh-CN" altLang="en-US" sz="2400" dirty="0">
                  <a:latin typeface="华文琥珀" panose="02010800040101010101" pitchFamily="2" charset="-122"/>
                  <a:ea typeface="思源黑体 CN Bold"/>
                </a:rPr>
                <a:t>人工神经网络</a:t>
              </a:r>
              <a:r>
                <a:rPr lang="zh-CN" altLang="en-US" sz="2400" dirty="0" smtClean="0">
                  <a:latin typeface="华文琥珀" panose="02010800040101010101" pitchFamily="2" charset="-122"/>
                  <a:ea typeface="思源黑体 CN Bold"/>
                </a:rPr>
                <a:t>模型</a:t>
              </a:r>
              <a:endParaRPr lang="en-US" altLang="zh-CN" sz="2400" dirty="0" smtClean="0">
                <a:latin typeface="华文琥珀" panose="02010800040101010101" pitchFamily="2" charset="-122"/>
                <a:ea typeface="思源黑体 CN Bold"/>
              </a:endParaRPr>
            </a:p>
            <a:p>
              <a:pPr algn="ctr"/>
              <a:r>
                <a:rPr lang="en-US" altLang="zh-CN" sz="2400" dirty="0" smtClean="0">
                  <a:latin typeface="黑体" panose="02010609060101010101" pitchFamily="49" charset="-122"/>
                  <a:ea typeface="黑体" panose="02010609060101010101" pitchFamily="49" charset="-122"/>
                </a:rPr>
                <a:t>models</a:t>
              </a:r>
              <a:endParaRPr lang="zh-CN" altLang="en-US" sz="2400" dirty="0">
                <a:latin typeface="华文琥珀" panose="02010800040101010101" pitchFamily="2" charset="-122"/>
                <a:ea typeface="思源黑体 CN Bold"/>
              </a:endParaRPr>
            </a:p>
          </p:txBody>
        </p:sp>
      </p:grpSp>
      <p:sp>
        <p:nvSpPr>
          <p:cNvPr id="2" name="文本框 1"/>
          <p:cNvSpPr txBox="1"/>
          <p:nvPr/>
        </p:nvSpPr>
        <p:spPr>
          <a:xfrm>
            <a:off x="5693144" y="3529854"/>
            <a:ext cx="1757212" cy="646331"/>
          </a:xfrm>
          <a:prstGeom prst="rect">
            <a:avLst/>
          </a:prstGeom>
          <a:noFill/>
        </p:spPr>
        <p:txBody>
          <a:bodyPr wrap="none" rtlCol="0">
            <a:spAutoFit/>
          </a:bodyPr>
          <a:lstStyle/>
          <a:p>
            <a:r>
              <a:rPr lang="zh-CN" altLang="en-US" sz="3600" dirty="0" smtClean="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3600" dirty="0" smtClean="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2" presetClass="entr" presetSubtype="4"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157007" y="3429248"/>
            <a:ext cx="3877986" cy="1230666"/>
            <a:chOff x="4144181" y="2848154"/>
            <a:chExt cx="3877986" cy="1230666"/>
          </a:xfrm>
        </p:grpSpPr>
        <p:sp>
          <p:nvSpPr>
            <p:cNvPr id="8" name="文本框 7"/>
            <p:cNvSpPr txBox="1"/>
            <p:nvPr/>
          </p:nvSpPr>
          <p:spPr>
            <a:xfrm>
              <a:off x="4144181" y="2925223"/>
              <a:ext cx="3877986" cy="646331"/>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人工神经网络模型</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818595" y="2085375"/>
            <a:ext cx="2554810" cy="1199156"/>
            <a:chOff x="9226008" y="-1169675"/>
            <a:chExt cx="1647803" cy="773433"/>
          </a:xfrm>
          <a:solidFill>
            <a:schemeClr val="tx1">
              <a:lumMod val="85000"/>
              <a:lumOff val="15000"/>
            </a:schemeClr>
          </a:solidFill>
        </p:grpSpPr>
        <p:sp>
          <p:nvSpPr>
            <p:cNvPr id="16" name="任意多边形 15"/>
            <p:cNvSpPr/>
            <p:nvPr/>
          </p:nvSpPr>
          <p:spPr>
            <a:xfrm>
              <a:off x="9226008" y="-1169675"/>
              <a:ext cx="767829" cy="773433"/>
            </a:xfrm>
            <a:custGeom>
              <a:avLst/>
              <a:gdLst/>
              <a:ahLst/>
              <a:cxnLst/>
              <a:rect l="l" t="t" r="r" b="b"/>
              <a:pathLst>
                <a:path w="767829" h="773433">
                  <a:moveTo>
                    <a:pt x="383186" y="0"/>
                  </a:moveTo>
                  <a:cubicBezTo>
                    <a:pt x="499323" y="52"/>
                    <a:pt x="592033" y="46540"/>
                    <a:pt x="661316" y="139464"/>
                  </a:cubicBezTo>
                  <a:cubicBezTo>
                    <a:pt x="730599" y="232388"/>
                    <a:pt x="766103" y="371436"/>
                    <a:pt x="767829" y="556608"/>
                  </a:cubicBezTo>
                  <a:cubicBezTo>
                    <a:pt x="767397" y="603342"/>
                    <a:pt x="764855" y="647227"/>
                    <a:pt x="760201" y="688263"/>
                  </a:cubicBezTo>
                  <a:lnTo>
                    <a:pt x="745113" y="773433"/>
                  </a:lnTo>
                  <a:lnTo>
                    <a:pt x="506019" y="773433"/>
                  </a:lnTo>
                  <a:lnTo>
                    <a:pt x="512259" y="739730"/>
                  </a:lnTo>
                  <a:cubicBezTo>
                    <a:pt x="519317" y="691261"/>
                    <a:pt x="522957" y="630221"/>
                    <a:pt x="523180" y="556608"/>
                  </a:cubicBezTo>
                  <a:cubicBezTo>
                    <a:pt x="522883" y="459043"/>
                    <a:pt x="516510" y="384341"/>
                    <a:pt x="504061" y="332502"/>
                  </a:cubicBezTo>
                  <a:cubicBezTo>
                    <a:pt x="491611" y="280663"/>
                    <a:pt x="474868" y="245264"/>
                    <a:pt x="453831" y="226305"/>
                  </a:cubicBezTo>
                  <a:cubicBezTo>
                    <a:pt x="432794" y="207345"/>
                    <a:pt x="409245" y="198400"/>
                    <a:pt x="383186" y="199471"/>
                  </a:cubicBezTo>
                  <a:cubicBezTo>
                    <a:pt x="357143" y="198400"/>
                    <a:pt x="333721" y="207345"/>
                    <a:pt x="312918" y="226305"/>
                  </a:cubicBezTo>
                  <a:cubicBezTo>
                    <a:pt x="292115" y="245264"/>
                    <a:pt x="275606" y="280663"/>
                    <a:pt x="263391" y="332502"/>
                  </a:cubicBezTo>
                  <a:cubicBezTo>
                    <a:pt x="251175" y="384341"/>
                    <a:pt x="244928" y="459043"/>
                    <a:pt x="244649" y="556608"/>
                  </a:cubicBezTo>
                  <a:cubicBezTo>
                    <a:pt x="244858" y="630221"/>
                    <a:pt x="248425" y="691261"/>
                    <a:pt x="255348" y="739730"/>
                  </a:cubicBezTo>
                  <a:lnTo>
                    <a:pt x="261470" y="773433"/>
                  </a:lnTo>
                  <a:lnTo>
                    <a:pt x="22526" y="773433"/>
                  </a:lnTo>
                  <a:lnTo>
                    <a:pt x="7548" y="688263"/>
                  </a:lnTo>
                  <a:cubicBezTo>
                    <a:pt x="2932" y="647227"/>
                    <a:pt x="416" y="603342"/>
                    <a:pt x="0" y="556608"/>
                  </a:cubicBezTo>
                  <a:cubicBezTo>
                    <a:pt x="1665" y="370162"/>
                    <a:pt x="36926" y="230750"/>
                    <a:pt x="105784" y="138372"/>
                  </a:cubicBezTo>
                  <a:cubicBezTo>
                    <a:pt x="174642" y="45994"/>
                    <a:pt x="267109" y="-130"/>
                    <a:pt x="3831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7" name="任意多边形 16"/>
            <p:cNvSpPr/>
            <p:nvPr/>
          </p:nvSpPr>
          <p:spPr>
            <a:xfrm>
              <a:off x="10056434" y="-1149273"/>
              <a:ext cx="817377" cy="753031"/>
            </a:xfrm>
            <a:custGeom>
              <a:avLst/>
              <a:gdLst/>
              <a:ahLst/>
              <a:cxnLst/>
              <a:rect l="l" t="t" r="r" b="b"/>
              <a:pathLst>
                <a:path w="817377" h="753031">
                  <a:moveTo>
                    <a:pt x="377447" y="0"/>
                  </a:moveTo>
                  <a:lnTo>
                    <a:pt x="696419" y="0"/>
                  </a:lnTo>
                  <a:lnTo>
                    <a:pt x="696419" y="616449"/>
                  </a:lnTo>
                  <a:lnTo>
                    <a:pt x="817377" y="616449"/>
                  </a:lnTo>
                  <a:lnTo>
                    <a:pt x="817377" y="753031"/>
                  </a:lnTo>
                  <a:lnTo>
                    <a:pt x="0" y="753031"/>
                  </a:lnTo>
                  <a:lnTo>
                    <a:pt x="0" y="633922"/>
                  </a:lnTo>
                  <a:lnTo>
                    <a:pt x="377447" y="0"/>
                  </a:lnTo>
                  <a:close/>
                  <a:moveTo>
                    <a:pt x="459054" y="216960"/>
                  </a:moveTo>
                  <a:cubicBezTo>
                    <a:pt x="445211" y="247638"/>
                    <a:pt x="431003" y="278499"/>
                    <a:pt x="416430" y="309542"/>
                  </a:cubicBezTo>
                  <a:cubicBezTo>
                    <a:pt x="401858" y="340585"/>
                    <a:pt x="386920" y="371445"/>
                    <a:pt x="371618" y="402124"/>
                  </a:cubicBezTo>
                  <a:lnTo>
                    <a:pt x="247745" y="616449"/>
                  </a:lnTo>
                  <a:lnTo>
                    <a:pt x="454686" y="616449"/>
                  </a:lnTo>
                  <a:lnTo>
                    <a:pt x="454686" y="457528"/>
                  </a:lnTo>
                  <a:cubicBezTo>
                    <a:pt x="454928" y="421807"/>
                    <a:pt x="456263" y="381712"/>
                    <a:pt x="458690" y="337244"/>
                  </a:cubicBezTo>
                  <a:cubicBezTo>
                    <a:pt x="461117" y="292775"/>
                    <a:pt x="463180" y="252680"/>
                    <a:pt x="464879" y="216960"/>
                  </a:cubicBezTo>
                  <a:lnTo>
                    <a:pt x="459054" y="216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grpSp>
    </p:spTree>
    <p:extLst>
      <p:ext uri="{BB962C8B-B14F-4D97-AF65-F5344CB8AC3E}">
        <p14:creationId xmlns:p14="http://schemas.microsoft.com/office/powerpoint/2010/main" val="94194375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重要的人工神经网络模型：</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971550" y="1950930"/>
            <a:ext cx="8744254" cy="4081117"/>
          </a:xfrm>
          <a:prstGeom prst="rect">
            <a:avLst/>
          </a:prstGeom>
          <a:noFill/>
        </p:spPr>
        <p:txBody>
          <a:bodyPr wrap="square" rtlCol="0">
            <a:spAutoFit/>
          </a:bodyPr>
          <a:lstStyle/>
          <a:p>
            <a:pPr marL="571500" indent="-571500">
              <a:lnSpc>
                <a:spcPct val="120000"/>
              </a:lnSpc>
              <a:spcBef>
                <a:spcPct val="0"/>
              </a:spcBef>
              <a:buFont typeface="Wingdings 2"/>
              <a:buChar char=""/>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rPr>
              <a:t>BP</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神经网络</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a:latin typeface="黑体" panose="02010609060101010101" pitchFamily="49" charset="-122"/>
                <a:ea typeface="黑体" panose="02010609060101010101" pitchFamily="49" charset="-122"/>
                <a:cs typeface="Arial" panose="020B0604020202020204" pitchFamily="34" charset="0"/>
                <a:sym typeface="Wingdings 2"/>
              </a:rPr>
              <a:t>径向</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基网络</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rPr>
              <a:t>Hopfield</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网络</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rPr>
              <a:t>Boltzmann</a:t>
            </a: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机</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自组织网络</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 </a:t>
            </a:r>
            <a:endParaRPr lang="en-US" altLang="zh-CN" sz="3600" spc="-150" dirty="0">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88934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en-US" altLang="zh-CN" sz="3200" b="1" dirty="0" smtClean="0">
                  <a:latin typeface="微软雅黑"/>
                  <a:ea typeface="微软雅黑"/>
                  <a:cs typeface="+mn-ea"/>
                  <a:sym typeface="+mn-lt"/>
                </a:rPr>
                <a:t>BP</a:t>
              </a:r>
              <a:r>
                <a:rPr lang="zh-CN" altLang="en-US" sz="3200" b="1" dirty="0" smtClean="0">
                  <a:latin typeface="微软雅黑"/>
                  <a:ea typeface="微软雅黑"/>
                  <a:cs typeface="+mn-ea"/>
                  <a:sym typeface="+mn-lt"/>
                </a:rPr>
                <a:t>神经网络：</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509616" y="3278082"/>
            <a:ext cx="8744254" cy="1151277"/>
          </a:xfrm>
          <a:prstGeom prst="rect">
            <a:avLst/>
          </a:prstGeom>
          <a:noFill/>
        </p:spPr>
        <p:txBody>
          <a:bodyPr wrap="square" rtlCol="0">
            <a:spAutoFit/>
          </a:bodyPr>
          <a:lstStyle/>
          <a:p>
            <a:pPr>
              <a:lnSpc>
                <a:spcPct val="120000"/>
              </a:lnSpc>
              <a:spcBef>
                <a:spcPct val="0"/>
              </a:spcBef>
            </a:pPr>
            <a:r>
              <a:rPr lang="en-US" altLang="zh-CN" sz="2000" b="1" dirty="0"/>
              <a:t> </a:t>
            </a:r>
            <a:r>
              <a:rPr lang="en-US" altLang="zh-CN" sz="2000" b="1" dirty="0" smtClean="0"/>
              <a:t>        BP</a:t>
            </a:r>
            <a:r>
              <a:rPr lang="zh-CN" altLang="en-US" sz="2000" b="1" dirty="0"/>
              <a:t>算法是一种最有效的多层神经网络学习方法，其主要特点是信号前向传递，而误差后向传播，通过不断调节网络权重值，使得网络的最终输出与期望输出尽可能接近，以达到训练的目的。</a:t>
            </a:r>
            <a:endParaRPr lang="en-US" altLang="zh-CN" sz="2000" b="1" spc="-150" dirty="0">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5" name="矩形 4"/>
          <p:cNvSpPr/>
          <p:nvPr/>
        </p:nvSpPr>
        <p:spPr>
          <a:xfrm>
            <a:off x="1988040" y="2237169"/>
            <a:ext cx="6761082" cy="523220"/>
          </a:xfrm>
          <a:prstGeom prst="rect">
            <a:avLst/>
          </a:prstGeom>
        </p:spPr>
        <p:txBody>
          <a:bodyPr wrap="none">
            <a:spAutoFit/>
          </a:bodyPr>
          <a:lstStyle/>
          <a:p>
            <a:r>
              <a:rPr lang="zh-CN" altLang="en-US" sz="2800" dirty="0"/>
              <a:t>误差逆传播算法（</a:t>
            </a:r>
            <a:r>
              <a:rPr lang="en-US" altLang="zh-CN" sz="2800" dirty="0"/>
              <a:t>error back propagation</a:t>
            </a:r>
            <a:r>
              <a:rPr lang="zh-CN" altLang="en-US" sz="2800" dirty="0" smtClean="0"/>
              <a:t>）</a:t>
            </a:r>
            <a:endParaRPr lang="zh-CN" altLang="en-US" sz="2800" dirty="0"/>
          </a:p>
        </p:txBody>
      </p:sp>
    </p:spTree>
    <p:extLst>
      <p:ext uri="{BB962C8B-B14F-4D97-AF65-F5344CB8AC3E}">
        <p14:creationId xmlns:p14="http://schemas.microsoft.com/office/powerpoint/2010/main" val="33682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lang="zh-CN" altLang="en-US" sz="3200" b="1" dirty="0"/>
                <a:t>下面是一个简单的</a:t>
              </a:r>
              <a:r>
                <a:rPr lang="en-US" altLang="zh-CN" sz="3200" b="1" dirty="0"/>
                <a:t>BP</a:t>
              </a:r>
              <a:r>
                <a:rPr lang="zh-CN" altLang="en-US" sz="3200" b="1" dirty="0"/>
                <a:t>神经网络示意图</a:t>
              </a:r>
              <a:r>
                <a:rPr lang="zh-CN" altLang="en-US" sz="3200" b="1" dirty="0" smtClean="0">
                  <a:latin typeface="微软雅黑"/>
                  <a:ea typeface="微软雅黑"/>
                  <a:cs typeface="+mn-ea"/>
                  <a:sym typeface="+mn-lt"/>
                </a:rPr>
                <a:t>：</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3061289" cy="0"/>
            </a:xfrm>
            <a:prstGeom prst="line">
              <a:avLst/>
            </a:prstGeom>
            <a:noFill/>
            <a:ln w="9525" cap="flat" cmpd="sng" algn="ctr">
              <a:solidFill>
                <a:schemeClr val="tx1">
                  <a:lumMod val="65000"/>
                  <a:lumOff val="35000"/>
                </a:schemeClr>
              </a:solidFill>
              <a:prstDash val="solid"/>
              <a:miter lim="800000"/>
            </a:ln>
            <a:effectLst/>
          </p:spPr>
        </p:cxnSp>
      </p:gr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55" y="1778275"/>
            <a:ext cx="8289180" cy="457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2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1230666"/>
            <a:chOff x="4474435" y="2848154"/>
            <a:chExt cx="3217484" cy="1230666"/>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smtClean="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3926176" y="3429248"/>
            <a:ext cx="4339651" cy="1831395"/>
            <a:chOff x="3913350" y="2848154"/>
            <a:chExt cx="4339651" cy="1831395"/>
          </a:xfrm>
        </p:grpSpPr>
        <p:sp>
          <p:nvSpPr>
            <p:cNvPr id="8" name="文本框 7"/>
            <p:cNvSpPr txBox="1"/>
            <p:nvPr/>
          </p:nvSpPr>
          <p:spPr>
            <a:xfrm>
              <a:off x="3913350" y="2925223"/>
              <a:ext cx="4339651" cy="1754326"/>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生物神经元</a:t>
              </a:r>
              <a:endParaRPr lang="en-US" altLang="zh-CN" sz="3600" dirty="0" smtClean="0">
                <a:latin typeface="思源黑体 CN Heavy" panose="020B0A00000000000000" pitchFamily="34" charset="-122"/>
                <a:ea typeface="思源黑体 CN Heavy" panose="020B0A00000000000000" pitchFamily="34" charset="-122"/>
              </a:endParaRPr>
            </a:p>
            <a:p>
              <a:pPr algn="ctr"/>
              <a:r>
                <a:rPr lang="en-US" altLang="zh-CN" sz="3600" dirty="0">
                  <a:latin typeface="黑体" panose="02010609060101010101" pitchFamily="49" charset="-122"/>
                  <a:ea typeface="黑体" panose="02010609060101010101" pitchFamily="49" charset="-122"/>
                </a:rPr>
                <a:t>Biological neurons</a:t>
              </a:r>
              <a:endParaRPr lang="zh-CN" altLang="en-US" sz="3600" dirty="0">
                <a:latin typeface="黑体" panose="02010609060101010101" pitchFamily="49" charset="-122"/>
                <a:ea typeface="黑体" panose="02010609060101010101" pitchFamily="49" charset="-122"/>
              </a:endParaRPr>
            </a:p>
            <a:p>
              <a:pPr algn="ct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神经元模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356" y="500586"/>
            <a:ext cx="6362191" cy="52499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5"/>
          <p:cNvSpPr txBox="1"/>
          <p:nvPr/>
        </p:nvSpPr>
        <p:spPr>
          <a:xfrm>
            <a:off x="8046129" y="1832918"/>
            <a:ext cx="3726611" cy="2585323"/>
          </a:xfrm>
          <a:prstGeom prst="rect">
            <a:avLst/>
          </a:prstGeom>
          <a:noFill/>
        </p:spPr>
        <p:txBody>
          <a:bodyPr wrap="square" rtlCol="0">
            <a:spAutoFit/>
          </a:bodyPr>
          <a:lstStyle/>
          <a:p>
            <a:r>
              <a:rPr lang="zh-CN" altLang="en-US" sz="2600" dirty="0"/>
              <a:t>生物神经元在结构上由四部分组成</a:t>
            </a:r>
            <a:r>
              <a:rPr lang="en-US" altLang="zh-CN" sz="2600" dirty="0"/>
              <a:t>:</a:t>
            </a:r>
          </a:p>
          <a:p>
            <a:pPr lvl="1"/>
            <a:r>
              <a:rPr lang="zh-CN" altLang="en-US" sz="2200" b="1" dirty="0"/>
              <a:t>细胞体</a:t>
            </a:r>
            <a:r>
              <a:rPr lang="en-US" altLang="zh-CN" sz="2200" b="1" dirty="0"/>
              <a:t>(Cell body)            </a:t>
            </a:r>
          </a:p>
          <a:p>
            <a:pPr lvl="1"/>
            <a:r>
              <a:rPr lang="zh-CN" altLang="en-US" sz="2200" b="1" dirty="0"/>
              <a:t>树突</a:t>
            </a:r>
            <a:r>
              <a:rPr lang="en-US" altLang="zh-CN" sz="2200" b="1" dirty="0"/>
              <a:t>(Dendrite)</a:t>
            </a:r>
          </a:p>
          <a:p>
            <a:pPr lvl="1"/>
            <a:r>
              <a:rPr lang="zh-CN" altLang="en-US" sz="2200" b="1" dirty="0"/>
              <a:t>轴突</a:t>
            </a:r>
            <a:r>
              <a:rPr lang="en-US" altLang="zh-CN" sz="2200" b="1" dirty="0"/>
              <a:t>(Axon)</a:t>
            </a:r>
          </a:p>
          <a:p>
            <a:pPr lvl="1"/>
            <a:r>
              <a:rPr lang="zh-CN" altLang="en-US" sz="2200" b="1" dirty="0"/>
              <a:t>突触</a:t>
            </a:r>
            <a:r>
              <a:rPr lang="en-US" altLang="zh-CN" sz="2200" b="1" dirty="0"/>
              <a:t>(Synapse)  </a:t>
            </a:r>
            <a:endParaRPr lang="en-US" altLang="zh-CN" sz="2200" b="1" dirty="0" smtClean="0"/>
          </a:p>
          <a:p>
            <a:pPr lvl="1"/>
            <a:endParaRPr lang="en-US" altLang="zh-CN" sz="2200" b="1" dirty="0"/>
          </a:p>
        </p:txBody>
      </p:sp>
    </p:spTree>
    <p:extLst>
      <p:ext uri="{BB962C8B-B14F-4D97-AF65-F5344CB8AC3E}">
        <p14:creationId xmlns:p14="http://schemas.microsoft.com/office/powerpoint/2010/main" val="102222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1998" y="897470"/>
            <a:ext cx="9372600" cy="500137"/>
          </a:xfrm>
          <a:prstGeom prst="rect">
            <a:avLst/>
          </a:prstGeom>
          <a:noFill/>
        </p:spPr>
        <p:txBody>
          <a:bodyPr wrap="square" lIns="68580" tIns="34290" rIns="68580" bIns="34290" rtlCol="0">
            <a:spAutoFit/>
          </a:bodyPr>
          <a:lstStyle/>
          <a:p>
            <a:pPr defTabSz="685800"/>
            <a:r>
              <a:rPr lang="zh-CN" altLang="en-US" sz="2800" dirty="0" smtClean="0">
                <a:latin typeface="微软雅黑"/>
                <a:ea typeface="微软雅黑"/>
                <a:cs typeface="+mn-ea"/>
                <a:sym typeface="+mn-lt"/>
              </a:rPr>
              <a:t>特性</a:t>
            </a:r>
            <a:r>
              <a:rPr lang="en-US" altLang="zh-CN" sz="2800" dirty="0" smtClean="0">
                <a:latin typeface="微软雅黑"/>
                <a:ea typeface="微软雅黑"/>
                <a:cs typeface="+mn-ea"/>
                <a:sym typeface="+mn-lt"/>
              </a:rPr>
              <a:t>1</a:t>
            </a:r>
            <a:r>
              <a:rPr lang="zh-CN" altLang="en-US" sz="2800" dirty="0" smtClean="0">
                <a:latin typeface="微软雅黑"/>
                <a:ea typeface="微软雅黑"/>
                <a:cs typeface="+mn-ea"/>
                <a:sym typeface="+mn-lt"/>
              </a:rPr>
              <a:t>：神经元的信息传递有着确定的方向：</a:t>
            </a:r>
            <a:endParaRPr lang="zh-CN" altLang="en-US" sz="2800" dirty="0">
              <a:latin typeface="微软雅黑"/>
              <a:ea typeface="微软雅黑"/>
              <a:cs typeface="+mn-ea"/>
              <a:sym typeface="+mn-lt"/>
            </a:endParaRPr>
          </a:p>
        </p:txBody>
      </p:sp>
      <p:sp>
        <p:nvSpPr>
          <p:cNvPr id="27" name="文本框 5"/>
          <p:cNvSpPr txBox="1"/>
          <p:nvPr/>
        </p:nvSpPr>
        <p:spPr>
          <a:xfrm>
            <a:off x="1752600" y="1647045"/>
            <a:ext cx="5191660" cy="1292662"/>
          </a:xfrm>
          <a:prstGeom prst="rect">
            <a:avLst/>
          </a:prstGeom>
          <a:noFill/>
        </p:spPr>
        <p:txBody>
          <a:bodyPr wrap="square" rtlCol="0">
            <a:spAutoFit/>
          </a:bodyPr>
          <a:lstStyle/>
          <a:p>
            <a:r>
              <a:rPr lang="zh-CN" altLang="en-US" sz="2600" dirty="0" smtClean="0"/>
              <a:t>一个神经元的树突</a:t>
            </a:r>
            <a:r>
              <a:rPr lang="en-US" altLang="zh-CN" sz="2600" dirty="0" smtClean="0"/>
              <a:t>——</a:t>
            </a:r>
            <a:r>
              <a:rPr lang="zh-CN" altLang="en-US" sz="2600" dirty="0" smtClean="0"/>
              <a:t>细胞体</a:t>
            </a:r>
            <a:r>
              <a:rPr lang="en-US" altLang="zh-CN" sz="2600" dirty="0" smtClean="0"/>
              <a:t>——</a:t>
            </a:r>
            <a:r>
              <a:rPr lang="zh-CN" altLang="en-US" sz="2600" dirty="0" smtClean="0"/>
              <a:t>轴突</a:t>
            </a:r>
            <a:r>
              <a:rPr lang="en-US" altLang="zh-CN" sz="2600" dirty="0" smtClean="0"/>
              <a:t>——</a:t>
            </a:r>
            <a:r>
              <a:rPr lang="zh-CN" altLang="en-US" sz="2600" dirty="0" smtClean="0"/>
              <a:t>突触</a:t>
            </a:r>
            <a:r>
              <a:rPr lang="en-US" altLang="zh-CN" sz="2600" dirty="0" smtClean="0"/>
              <a:t>——</a:t>
            </a:r>
            <a:r>
              <a:rPr lang="zh-CN" altLang="en-US" sz="2600" dirty="0" smtClean="0"/>
              <a:t>另一个神经元的树突</a:t>
            </a:r>
            <a:endParaRPr lang="zh-CN" altLang="en-US" sz="2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0125" y="1397607"/>
            <a:ext cx="2517424" cy="44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文本框 2"/>
          <p:cNvSpPr txBox="1"/>
          <p:nvPr/>
        </p:nvSpPr>
        <p:spPr>
          <a:xfrm>
            <a:off x="761999" y="3261790"/>
            <a:ext cx="6182262" cy="500137"/>
          </a:xfrm>
          <a:prstGeom prst="rect">
            <a:avLst/>
          </a:prstGeom>
          <a:noFill/>
        </p:spPr>
        <p:txBody>
          <a:bodyPr wrap="square" lIns="68580" tIns="34290" rIns="68580" bIns="34290" rtlCol="0">
            <a:spAutoFit/>
          </a:bodyPr>
          <a:lstStyle/>
          <a:p>
            <a:pPr defTabSz="685800"/>
            <a:r>
              <a:rPr lang="zh-CN" altLang="en-US" sz="2800" dirty="0" smtClean="0">
                <a:latin typeface="微软雅黑"/>
                <a:ea typeface="微软雅黑"/>
                <a:cs typeface="+mn-ea"/>
                <a:sym typeface="+mn-lt"/>
              </a:rPr>
              <a:t>特性</a:t>
            </a:r>
            <a:r>
              <a:rPr lang="en-US" altLang="zh-CN" sz="2800" dirty="0">
                <a:latin typeface="微软雅黑"/>
                <a:ea typeface="微软雅黑"/>
                <a:cs typeface="+mn-ea"/>
                <a:sym typeface="+mn-lt"/>
              </a:rPr>
              <a:t>2</a:t>
            </a:r>
            <a:r>
              <a:rPr lang="zh-CN" altLang="en-US" sz="2800" dirty="0" smtClean="0">
                <a:latin typeface="微软雅黑"/>
                <a:ea typeface="微软雅黑"/>
                <a:cs typeface="+mn-ea"/>
                <a:sym typeface="+mn-lt"/>
              </a:rPr>
              <a:t>：时空整合性</a:t>
            </a:r>
            <a:endParaRPr lang="zh-CN" altLang="en-US" sz="2800" dirty="0">
              <a:latin typeface="微软雅黑"/>
              <a:ea typeface="微软雅黑"/>
              <a:cs typeface="+mn-ea"/>
              <a:sym typeface="+mn-lt"/>
            </a:endParaRPr>
          </a:p>
        </p:txBody>
      </p:sp>
      <p:sp>
        <p:nvSpPr>
          <p:cNvPr id="32" name="文本框 2"/>
          <p:cNvSpPr txBox="1"/>
          <p:nvPr/>
        </p:nvSpPr>
        <p:spPr>
          <a:xfrm>
            <a:off x="761999" y="3973597"/>
            <a:ext cx="6182262" cy="931024"/>
          </a:xfrm>
          <a:prstGeom prst="rect">
            <a:avLst/>
          </a:prstGeom>
          <a:noFill/>
        </p:spPr>
        <p:txBody>
          <a:bodyPr wrap="square" lIns="68580" tIns="34290" rIns="68580" bIns="34290" rtlCol="0">
            <a:spAutoFit/>
          </a:bodyPr>
          <a:lstStyle/>
          <a:p>
            <a:pPr defTabSz="685800"/>
            <a:r>
              <a:rPr lang="zh-CN" altLang="en-US" sz="2800" dirty="0" smtClean="0">
                <a:latin typeface="微软雅黑"/>
                <a:ea typeface="微软雅黑"/>
                <a:cs typeface="+mn-ea"/>
                <a:sym typeface="+mn-lt"/>
              </a:rPr>
              <a:t>特性</a:t>
            </a:r>
            <a:r>
              <a:rPr lang="en-US" altLang="zh-CN" sz="2800" dirty="0" smtClean="0">
                <a:latin typeface="微软雅黑"/>
                <a:ea typeface="微软雅黑"/>
                <a:cs typeface="+mn-ea"/>
                <a:sym typeface="+mn-lt"/>
              </a:rPr>
              <a:t>3</a:t>
            </a:r>
            <a:r>
              <a:rPr lang="zh-CN" altLang="en-US" sz="2800" dirty="0" smtClean="0">
                <a:latin typeface="微软雅黑"/>
                <a:ea typeface="微软雅黑"/>
                <a:cs typeface="+mn-ea"/>
                <a:sym typeface="+mn-lt"/>
              </a:rPr>
              <a:t>：两种工作状态，兴奋状态和抑           制状态</a:t>
            </a:r>
            <a:endParaRPr lang="zh-CN" altLang="en-US" sz="2800" dirty="0">
              <a:latin typeface="微软雅黑"/>
              <a:ea typeface="微软雅黑"/>
              <a:cs typeface="+mn-ea"/>
              <a:sym typeface="+mn-lt"/>
            </a:endParaRPr>
          </a:p>
        </p:txBody>
      </p:sp>
      <p:sp>
        <p:nvSpPr>
          <p:cNvPr id="33" name="文本框 2"/>
          <p:cNvSpPr txBox="1"/>
          <p:nvPr/>
        </p:nvSpPr>
        <p:spPr>
          <a:xfrm>
            <a:off x="761998" y="5041551"/>
            <a:ext cx="6182262" cy="931024"/>
          </a:xfrm>
          <a:prstGeom prst="rect">
            <a:avLst/>
          </a:prstGeom>
          <a:noFill/>
        </p:spPr>
        <p:txBody>
          <a:bodyPr wrap="square" lIns="68580" tIns="34290" rIns="68580" bIns="34290" rtlCol="0">
            <a:spAutoFit/>
          </a:bodyPr>
          <a:lstStyle/>
          <a:p>
            <a:pPr defTabSz="685800"/>
            <a:r>
              <a:rPr lang="zh-CN" altLang="en-US" sz="2800" dirty="0" smtClean="0">
                <a:latin typeface="微软雅黑"/>
                <a:ea typeface="微软雅黑"/>
                <a:cs typeface="+mn-ea"/>
                <a:sym typeface="+mn-lt"/>
              </a:rPr>
              <a:t>特性</a:t>
            </a:r>
            <a:r>
              <a:rPr lang="en-US" altLang="zh-CN" sz="2800" dirty="0">
                <a:latin typeface="微软雅黑"/>
                <a:ea typeface="微软雅黑"/>
                <a:cs typeface="+mn-ea"/>
                <a:sym typeface="+mn-lt"/>
              </a:rPr>
              <a:t>4</a:t>
            </a:r>
            <a:r>
              <a:rPr lang="zh-CN" altLang="en-US" sz="2800" dirty="0" smtClean="0">
                <a:latin typeface="微软雅黑"/>
                <a:ea typeface="微软雅黑"/>
                <a:cs typeface="+mn-ea"/>
                <a:sym typeface="+mn-lt"/>
              </a:rPr>
              <a:t>：结构的可塑性</a:t>
            </a:r>
            <a:r>
              <a:rPr lang="en-US" altLang="zh-CN" sz="2800" dirty="0" smtClean="0">
                <a:latin typeface="微软雅黑"/>
                <a:ea typeface="微软雅黑"/>
                <a:cs typeface="+mn-ea"/>
                <a:sym typeface="+mn-lt"/>
              </a:rPr>
              <a:t>——</a:t>
            </a:r>
            <a:r>
              <a:rPr lang="zh-CN" altLang="en-US" sz="2800" dirty="0" smtClean="0">
                <a:latin typeface="微软雅黑"/>
                <a:ea typeface="微软雅黑"/>
                <a:cs typeface="+mn-ea"/>
                <a:sym typeface="+mn-lt"/>
              </a:rPr>
              <a:t>学习记忆的基础</a:t>
            </a:r>
            <a:endParaRPr lang="zh-CN" altLang="en-US" sz="2800" dirty="0">
              <a:latin typeface="微软雅黑"/>
              <a:ea typeface="微软雅黑"/>
              <a:cs typeface="+mn-ea"/>
              <a:sym typeface="+mn-lt"/>
            </a:endParaRPr>
          </a:p>
        </p:txBody>
      </p:sp>
    </p:spTree>
    <p:extLst>
      <p:ext uri="{BB962C8B-B14F-4D97-AF65-F5344CB8AC3E}">
        <p14:creationId xmlns:p14="http://schemas.microsoft.com/office/powerpoint/2010/main" val="228446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3926175" y="3429248"/>
            <a:ext cx="4339651" cy="1831395"/>
            <a:chOff x="3913349" y="2848154"/>
            <a:chExt cx="4339651" cy="1831395"/>
          </a:xfrm>
        </p:grpSpPr>
        <p:sp>
          <p:nvSpPr>
            <p:cNvPr id="8" name="文本框 7"/>
            <p:cNvSpPr txBox="1"/>
            <p:nvPr/>
          </p:nvSpPr>
          <p:spPr>
            <a:xfrm>
              <a:off x="3913349" y="2925223"/>
              <a:ext cx="4339651" cy="1754326"/>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人工神经元</a:t>
              </a:r>
              <a:endParaRPr lang="en-US" altLang="zh-CN" sz="3600" dirty="0" smtClean="0">
                <a:latin typeface="思源黑体 CN Heavy" panose="020B0A00000000000000" pitchFamily="34" charset="-122"/>
                <a:ea typeface="思源黑体 CN Heavy" panose="020B0A00000000000000" pitchFamily="34" charset="-122"/>
              </a:endParaRPr>
            </a:p>
            <a:p>
              <a:pPr algn="ctr"/>
              <a:r>
                <a:rPr lang="en-US" altLang="zh-CN" sz="3600" dirty="0">
                  <a:latin typeface="黑体" panose="02010609060101010101" pitchFamily="49" charset="-122"/>
                  <a:ea typeface="黑体" panose="02010609060101010101" pitchFamily="49" charset="-122"/>
                </a:rPr>
                <a:t>Artificial neurons</a:t>
              </a:r>
              <a:endParaRPr lang="zh-CN" altLang="en-US" sz="3600" dirty="0">
                <a:latin typeface="华文琥珀" panose="02010800040101010101" pitchFamily="2" charset="-122"/>
                <a:ea typeface="思源黑体 CN Bold"/>
              </a:endParaRPr>
            </a:p>
            <a:p>
              <a:pPr algn="ct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0526" y="897468"/>
            <a:ext cx="10588974" cy="2071040"/>
            <a:chOff x="3423677" y="897470"/>
            <a:chExt cx="5383220" cy="448491"/>
          </a:xfrm>
        </p:grpSpPr>
        <p:sp>
          <p:nvSpPr>
            <p:cNvPr id="3" name="文本框 2"/>
            <p:cNvSpPr txBox="1"/>
            <p:nvPr/>
          </p:nvSpPr>
          <p:spPr>
            <a:xfrm>
              <a:off x="3423677" y="897470"/>
              <a:ext cx="5383220" cy="334917"/>
            </a:xfrm>
            <a:prstGeom prst="rect">
              <a:avLst/>
            </a:prstGeom>
            <a:noFill/>
          </p:spPr>
          <p:txBody>
            <a:bodyPr wrap="square" lIns="68580" tIns="34290" rIns="68580" bIns="34290" rtlCol="0">
              <a:spAutoFit/>
            </a:bodyPr>
            <a:lstStyle/>
            <a:p>
              <a:pPr defTabSz="685800"/>
              <a:endParaRPr kumimoji="1" lang="en-US" altLang="zh-CN" sz="3200" b="1" dirty="0" smtClean="0"/>
            </a:p>
            <a:p>
              <a:pPr defTabSz="685800"/>
              <a:r>
                <a:rPr kumimoji="1" lang="zh-CN" altLang="en-US" sz="3200" dirty="0" smtClean="0"/>
                <a:t>从生物学结构到</a:t>
              </a:r>
              <a:endParaRPr kumimoji="1" lang="en-US" altLang="zh-CN" sz="3200" dirty="0" smtClean="0"/>
            </a:p>
            <a:p>
              <a:pPr defTabSz="685800"/>
              <a:r>
                <a:rPr kumimoji="1" lang="zh-CN" altLang="en-US" sz="3200" dirty="0" smtClean="0"/>
                <a:t>数学模型</a:t>
              </a:r>
              <a:endParaRPr lang="zh-CN" altLang="en-US" sz="3200" dirty="0">
                <a:latin typeface="微软雅黑"/>
                <a:ea typeface="微软雅黑"/>
                <a:cs typeface="+mn-ea"/>
                <a:sym typeface="+mn-lt"/>
              </a:endParaRPr>
            </a:p>
          </p:txBody>
        </p:sp>
        <p:cxnSp>
          <p:nvCxnSpPr>
            <p:cNvPr id="4" name="直接连接符 3"/>
            <p:cNvCxnSpPr/>
            <p:nvPr/>
          </p:nvCxnSpPr>
          <p:spPr>
            <a:xfrm>
              <a:off x="3491469" y="1345961"/>
              <a:ext cx="1412520" cy="0"/>
            </a:xfrm>
            <a:prstGeom prst="line">
              <a:avLst/>
            </a:prstGeom>
            <a:noFill/>
            <a:ln w="9525" cap="flat" cmpd="sng" algn="ctr">
              <a:solidFill>
                <a:schemeClr val="tx1">
                  <a:lumMod val="65000"/>
                  <a:lumOff val="35000"/>
                </a:schemeClr>
              </a:solidFill>
              <a:prstDash val="solid"/>
              <a:miter lim="800000"/>
            </a:ln>
            <a:effectLst/>
          </p:spPr>
        </p:cxnSp>
      </p:grpSp>
      <p:sp>
        <p:nvSpPr>
          <p:cNvPr id="8" name="矩形 7"/>
          <p:cNvSpPr/>
          <p:nvPr/>
        </p:nvSpPr>
        <p:spPr>
          <a:xfrm>
            <a:off x="650525" y="3536721"/>
            <a:ext cx="3341611" cy="2062103"/>
          </a:xfrm>
          <a:prstGeom prst="rect">
            <a:avLst/>
          </a:prstGeom>
        </p:spPr>
        <p:txBody>
          <a:bodyPr wrap="square">
            <a:spAutoFit/>
          </a:bodyPr>
          <a:lstStyle/>
          <a:p>
            <a:r>
              <a:rPr kumimoji="1" lang="en-US" altLang="zh-CN" sz="3200" dirty="0" smtClean="0"/>
              <a:t>3</a:t>
            </a:r>
            <a:r>
              <a:rPr kumimoji="1" lang="zh-CN" altLang="en-US" sz="3200" dirty="0" smtClean="0"/>
              <a:t>种</a:t>
            </a:r>
            <a:r>
              <a:rPr kumimoji="1" lang="zh-CN" altLang="en-US" sz="3200" dirty="0"/>
              <a:t>基本</a:t>
            </a:r>
            <a:r>
              <a:rPr kumimoji="1" lang="zh-CN" altLang="en-US" sz="3200" dirty="0" smtClean="0"/>
              <a:t>元素：</a:t>
            </a:r>
            <a:endParaRPr kumimoji="1" lang="en-US" altLang="zh-CN" sz="3200" dirty="0" smtClean="0"/>
          </a:p>
          <a:p>
            <a:r>
              <a:rPr kumimoji="1" lang="zh-CN" altLang="en-US" sz="3200" dirty="0" smtClean="0"/>
              <a:t>一</a:t>
            </a:r>
            <a:r>
              <a:rPr kumimoji="1" lang="zh-CN" altLang="en-US" sz="3200" dirty="0"/>
              <a:t>组</a:t>
            </a:r>
            <a:r>
              <a:rPr kumimoji="1" lang="zh-CN" altLang="en-US" sz="3200" dirty="0" smtClean="0"/>
              <a:t>连接、</a:t>
            </a:r>
            <a:endParaRPr kumimoji="1" lang="en-US" altLang="zh-CN" sz="3200" dirty="0" smtClean="0"/>
          </a:p>
          <a:p>
            <a:r>
              <a:rPr kumimoji="1" lang="zh-CN" altLang="en-US" sz="3200" dirty="0" smtClean="0"/>
              <a:t>一</a:t>
            </a:r>
            <a:r>
              <a:rPr kumimoji="1" lang="zh-CN" altLang="en-US" sz="3200" dirty="0"/>
              <a:t>个加法器 </a:t>
            </a:r>
            <a:r>
              <a:rPr kumimoji="1" lang="zh-CN" altLang="en-US" sz="3200" dirty="0" smtClean="0"/>
              <a:t>、</a:t>
            </a:r>
            <a:endParaRPr kumimoji="1" lang="en-US" altLang="zh-CN" sz="3200" dirty="0" smtClean="0"/>
          </a:p>
          <a:p>
            <a:r>
              <a:rPr kumimoji="1" lang="zh-CN" altLang="en-US" sz="3200" dirty="0" smtClean="0"/>
              <a:t>一</a:t>
            </a:r>
            <a:r>
              <a:rPr kumimoji="1" lang="zh-CN" altLang="en-US" sz="3200" dirty="0"/>
              <a:t>个激活函数 </a:t>
            </a:r>
            <a:endParaRPr lang="zh-CN" altLang="en-US" sz="3200" dirty="0"/>
          </a:p>
        </p:txBody>
      </p:sp>
      <p:sp>
        <p:nvSpPr>
          <p:cNvPr id="15" name="Oval 5"/>
          <p:cNvSpPr>
            <a:spLocks noChangeArrowheads="1"/>
          </p:cNvSpPr>
          <p:nvPr/>
        </p:nvSpPr>
        <p:spPr bwMode="auto">
          <a:xfrm>
            <a:off x="4831556" y="1693069"/>
            <a:ext cx="647700"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6"/>
          <p:cNvGraphicFramePr>
            <a:graphicFrameLocks noChangeAspect="1"/>
          </p:cNvGraphicFramePr>
          <p:nvPr>
            <p:extLst>
              <p:ext uri="{D42A27DB-BD31-4B8C-83A1-F6EECF244321}">
                <p14:modId xmlns:p14="http://schemas.microsoft.com/office/powerpoint/2010/main" val="75128323"/>
              </p:ext>
            </p:extLst>
          </p:nvPr>
        </p:nvGraphicFramePr>
        <p:xfrm>
          <a:off x="4976019" y="1764506"/>
          <a:ext cx="431800" cy="431800"/>
        </p:xfrm>
        <a:graphic>
          <a:graphicData uri="http://schemas.openxmlformats.org/presentationml/2006/ole">
            <mc:AlternateContent xmlns:mc="http://schemas.openxmlformats.org/markup-compatibility/2006">
              <mc:Choice xmlns:v="urn:schemas-microsoft-com:vml" Requires="v">
                <p:oleObj spid="_x0000_s3246" name="Equation" r:id="rId4" imgW="228600" imgH="228600" progId="Equation.DSMT4">
                  <p:embed/>
                </p:oleObj>
              </mc:Choice>
              <mc:Fallback>
                <p:oleObj name="Equation" r:id="rId4" imgW="2286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019" y="1764506"/>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7"/>
          <p:cNvSpPr>
            <a:spLocks noChangeArrowheads="1"/>
          </p:cNvSpPr>
          <p:nvPr/>
        </p:nvSpPr>
        <p:spPr bwMode="auto">
          <a:xfrm>
            <a:off x="4902994" y="2629694"/>
            <a:ext cx="647700"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8"/>
          <p:cNvGraphicFramePr>
            <a:graphicFrameLocks noChangeAspect="1"/>
          </p:cNvGraphicFramePr>
          <p:nvPr>
            <p:extLst>
              <p:ext uri="{D42A27DB-BD31-4B8C-83A1-F6EECF244321}">
                <p14:modId xmlns:p14="http://schemas.microsoft.com/office/powerpoint/2010/main" val="266500406"/>
              </p:ext>
            </p:extLst>
          </p:nvPr>
        </p:nvGraphicFramePr>
        <p:xfrm>
          <a:off x="5034756" y="2701131"/>
          <a:ext cx="444500" cy="420688"/>
        </p:xfrm>
        <a:graphic>
          <a:graphicData uri="http://schemas.openxmlformats.org/presentationml/2006/ole">
            <mc:AlternateContent xmlns:mc="http://schemas.openxmlformats.org/markup-compatibility/2006">
              <mc:Choice xmlns:v="urn:schemas-microsoft-com:vml" Requires="v">
                <p:oleObj spid="_x0000_s3247" name="Equation" r:id="rId6" imgW="241200" imgH="228600" progId="Equation.DSMT4">
                  <p:embed/>
                </p:oleObj>
              </mc:Choice>
              <mc:Fallback>
                <p:oleObj name="Equation" r:id="rId6" imgW="2412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4756" y="2701131"/>
                        <a:ext cx="4445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Oval 9"/>
          <p:cNvSpPr>
            <a:spLocks noChangeArrowheads="1"/>
          </p:cNvSpPr>
          <p:nvPr/>
        </p:nvSpPr>
        <p:spPr bwMode="auto">
          <a:xfrm>
            <a:off x="4974431" y="4285456"/>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10"/>
          <p:cNvGraphicFramePr>
            <a:graphicFrameLocks noChangeAspect="1"/>
          </p:cNvGraphicFramePr>
          <p:nvPr>
            <p:extLst>
              <p:ext uri="{D42A27DB-BD31-4B8C-83A1-F6EECF244321}">
                <p14:modId xmlns:p14="http://schemas.microsoft.com/office/powerpoint/2010/main" val="2270950948"/>
              </p:ext>
            </p:extLst>
          </p:nvPr>
        </p:nvGraphicFramePr>
        <p:xfrm>
          <a:off x="5047456" y="4356894"/>
          <a:ext cx="409575" cy="431800"/>
        </p:xfrm>
        <a:graphic>
          <a:graphicData uri="http://schemas.openxmlformats.org/presentationml/2006/ole">
            <mc:AlternateContent xmlns:mc="http://schemas.openxmlformats.org/markup-compatibility/2006">
              <mc:Choice xmlns:v="urn:schemas-microsoft-com:vml" Requires="v">
                <p:oleObj spid="_x0000_s3248" name="Equation" r:id="rId8" imgW="228600" imgH="241200" progId="Equation.DSMT4">
                  <p:embed/>
                </p:oleObj>
              </mc:Choice>
              <mc:Fallback>
                <p:oleObj name="Equation" r:id="rId8" imgW="22860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7456" y="4356894"/>
                        <a:ext cx="4095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1"/>
          <p:cNvGraphicFramePr>
            <a:graphicFrameLocks noChangeAspect="1"/>
          </p:cNvGraphicFramePr>
          <p:nvPr>
            <p:extLst>
              <p:ext uri="{D42A27DB-BD31-4B8C-83A1-F6EECF244321}">
                <p14:modId xmlns:p14="http://schemas.microsoft.com/office/powerpoint/2010/main" val="4138181976"/>
              </p:ext>
            </p:extLst>
          </p:nvPr>
        </p:nvGraphicFramePr>
        <p:xfrm>
          <a:off x="5118894" y="3493294"/>
          <a:ext cx="215900" cy="504825"/>
        </p:xfrm>
        <a:graphic>
          <a:graphicData uri="http://schemas.openxmlformats.org/presentationml/2006/ole">
            <mc:AlternateContent xmlns:mc="http://schemas.openxmlformats.org/markup-compatibility/2006">
              <mc:Choice xmlns:v="urn:schemas-microsoft-com:vml" Requires="v">
                <p:oleObj spid="_x0000_s3249" name="Equation" r:id="rId10" imgW="75960" imgH="177480" progId="Equation.DSMT4">
                  <p:embed/>
                </p:oleObj>
              </mc:Choice>
              <mc:Fallback>
                <p:oleObj name="Equation" r:id="rId10" imgW="7596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8894" y="3493294"/>
                        <a:ext cx="2159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Oval 12"/>
          <p:cNvSpPr>
            <a:spLocks noChangeArrowheads="1"/>
          </p:cNvSpPr>
          <p:nvPr/>
        </p:nvSpPr>
        <p:spPr bwMode="auto">
          <a:xfrm>
            <a:off x="6776244" y="2701131"/>
            <a:ext cx="9144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13"/>
          <p:cNvGraphicFramePr>
            <a:graphicFrameLocks noChangeAspect="1"/>
          </p:cNvGraphicFramePr>
          <p:nvPr>
            <p:extLst>
              <p:ext uri="{D42A27DB-BD31-4B8C-83A1-F6EECF244321}">
                <p14:modId xmlns:p14="http://schemas.microsoft.com/office/powerpoint/2010/main" val="2198409293"/>
              </p:ext>
            </p:extLst>
          </p:nvPr>
        </p:nvGraphicFramePr>
        <p:xfrm>
          <a:off x="7063581" y="2917031"/>
          <a:ext cx="388938" cy="449263"/>
        </p:xfrm>
        <a:graphic>
          <a:graphicData uri="http://schemas.openxmlformats.org/presentationml/2006/ole">
            <mc:AlternateContent xmlns:mc="http://schemas.openxmlformats.org/markup-compatibility/2006">
              <mc:Choice xmlns:v="urn:schemas-microsoft-com:vml" Requires="v">
                <p:oleObj spid="_x0000_s3250" name="Equation" r:id="rId12" imgW="164880" imgH="190440" progId="Equation.DSMT4">
                  <p:embed/>
                </p:oleObj>
              </mc:Choice>
              <mc:Fallback>
                <p:oleObj name="Equation" r:id="rId12" imgW="164880" imgH="1904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3581" y="2917031"/>
                        <a:ext cx="3889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14"/>
          <p:cNvSpPr>
            <a:spLocks noChangeArrowheads="1"/>
          </p:cNvSpPr>
          <p:nvPr/>
        </p:nvSpPr>
        <p:spPr bwMode="auto">
          <a:xfrm>
            <a:off x="8503444" y="2629694"/>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5"/>
          <p:cNvGraphicFramePr>
            <a:graphicFrameLocks noChangeAspect="1"/>
          </p:cNvGraphicFramePr>
          <p:nvPr>
            <p:extLst>
              <p:ext uri="{D42A27DB-BD31-4B8C-83A1-F6EECF244321}">
                <p14:modId xmlns:p14="http://schemas.microsoft.com/office/powerpoint/2010/main" val="1825301034"/>
              </p:ext>
            </p:extLst>
          </p:nvPr>
        </p:nvGraphicFramePr>
        <p:xfrm>
          <a:off x="8647906" y="2845594"/>
          <a:ext cx="719138" cy="523875"/>
        </p:xfrm>
        <a:graphic>
          <a:graphicData uri="http://schemas.openxmlformats.org/presentationml/2006/ole">
            <mc:AlternateContent xmlns:mc="http://schemas.openxmlformats.org/markup-compatibility/2006">
              <mc:Choice xmlns:v="urn:schemas-microsoft-com:vml" Requires="v">
                <p:oleObj spid="_x0000_s3251" name="Equation" r:id="rId14" imgW="279360" imgH="203040" progId="Equation.DSMT4">
                  <p:embed/>
                </p:oleObj>
              </mc:Choice>
              <mc:Fallback>
                <p:oleObj name="Equation" r:id="rId14" imgW="279360" imgH="203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47906" y="2845594"/>
                        <a:ext cx="7191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16"/>
          <p:cNvSpPr>
            <a:spLocks noChangeShapeType="1"/>
          </p:cNvSpPr>
          <p:nvPr/>
        </p:nvSpPr>
        <p:spPr bwMode="auto">
          <a:xfrm>
            <a:off x="4183856" y="1980406"/>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7"/>
          <p:cNvSpPr>
            <a:spLocks noChangeShapeType="1"/>
          </p:cNvSpPr>
          <p:nvPr/>
        </p:nvSpPr>
        <p:spPr bwMode="auto">
          <a:xfrm>
            <a:off x="4255294" y="2917031"/>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8"/>
          <p:cNvSpPr>
            <a:spLocks noChangeShapeType="1"/>
          </p:cNvSpPr>
          <p:nvPr/>
        </p:nvSpPr>
        <p:spPr bwMode="auto">
          <a:xfrm>
            <a:off x="4326731" y="4572794"/>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9"/>
          <p:cNvSpPr>
            <a:spLocks noChangeShapeType="1"/>
          </p:cNvSpPr>
          <p:nvPr/>
        </p:nvSpPr>
        <p:spPr bwMode="auto">
          <a:xfrm>
            <a:off x="5479256" y="1980406"/>
            <a:ext cx="1368425"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0"/>
          <p:cNvSpPr>
            <a:spLocks noChangeShapeType="1"/>
          </p:cNvSpPr>
          <p:nvPr/>
        </p:nvSpPr>
        <p:spPr bwMode="auto">
          <a:xfrm>
            <a:off x="5550694" y="2917031"/>
            <a:ext cx="122555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1"/>
          <p:cNvSpPr>
            <a:spLocks noChangeShapeType="1"/>
          </p:cNvSpPr>
          <p:nvPr/>
        </p:nvSpPr>
        <p:spPr bwMode="auto">
          <a:xfrm flipV="1">
            <a:off x="5550694" y="3348831"/>
            <a:ext cx="1296987"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2"/>
          <p:cNvSpPr>
            <a:spLocks noChangeShapeType="1"/>
          </p:cNvSpPr>
          <p:nvPr/>
        </p:nvSpPr>
        <p:spPr bwMode="auto">
          <a:xfrm>
            <a:off x="7711281" y="3132931"/>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3"/>
          <p:cNvSpPr>
            <a:spLocks noChangeShapeType="1"/>
          </p:cNvSpPr>
          <p:nvPr/>
        </p:nvSpPr>
        <p:spPr bwMode="auto">
          <a:xfrm>
            <a:off x="9440069" y="3132931"/>
            <a:ext cx="1008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4"/>
          <p:cNvSpPr>
            <a:spLocks noChangeShapeType="1"/>
          </p:cNvSpPr>
          <p:nvPr/>
        </p:nvSpPr>
        <p:spPr bwMode="auto">
          <a:xfrm flipV="1">
            <a:off x="7233444" y="3615531"/>
            <a:ext cx="0" cy="865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5" name="Object 25"/>
          <p:cNvGraphicFramePr>
            <a:graphicFrameLocks noChangeAspect="1"/>
          </p:cNvGraphicFramePr>
          <p:nvPr>
            <p:extLst>
              <p:ext uri="{D42A27DB-BD31-4B8C-83A1-F6EECF244321}">
                <p14:modId xmlns:p14="http://schemas.microsoft.com/office/powerpoint/2010/main" val="2221146419"/>
              </p:ext>
            </p:extLst>
          </p:nvPr>
        </p:nvGraphicFramePr>
        <p:xfrm>
          <a:off x="4110831" y="1477169"/>
          <a:ext cx="406400" cy="611187"/>
        </p:xfrm>
        <a:graphic>
          <a:graphicData uri="http://schemas.openxmlformats.org/presentationml/2006/ole">
            <mc:AlternateContent xmlns:mc="http://schemas.openxmlformats.org/markup-compatibility/2006">
              <mc:Choice xmlns:v="urn:schemas-microsoft-com:vml" Requires="v">
                <p:oleObj spid="_x0000_s3252" name="Equation" r:id="rId16" imgW="152280" imgH="228600" progId="Equation.DSMT4">
                  <p:embed/>
                </p:oleObj>
              </mc:Choice>
              <mc:Fallback>
                <p:oleObj name="Equation" r:id="rId16" imgW="15228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0831" y="1477169"/>
                        <a:ext cx="4064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6"/>
          <p:cNvGraphicFramePr>
            <a:graphicFrameLocks noChangeAspect="1"/>
          </p:cNvGraphicFramePr>
          <p:nvPr>
            <p:extLst>
              <p:ext uri="{D42A27DB-BD31-4B8C-83A1-F6EECF244321}">
                <p14:modId xmlns:p14="http://schemas.microsoft.com/office/powerpoint/2010/main" val="179023452"/>
              </p:ext>
            </p:extLst>
          </p:nvPr>
        </p:nvGraphicFramePr>
        <p:xfrm>
          <a:off x="4183856" y="2412206"/>
          <a:ext cx="442913" cy="611188"/>
        </p:xfrm>
        <a:graphic>
          <a:graphicData uri="http://schemas.openxmlformats.org/presentationml/2006/ole">
            <mc:AlternateContent xmlns:mc="http://schemas.openxmlformats.org/markup-compatibility/2006">
              <mc:Choice xmlns:v="urn:schemas-microsoft-com:vml" Requires="v">
                <p:oleObj spid="_x0000_s3253" name="Equation" r:id="rId18" imgW="164880" imgH="228600" progId="Equation.DSMT4">
                  <p:embed/>
                </p:oleObj>
              </mc:Choice>
              <mc:Fallback>
                <p:oleObj name="Equation" r:id="rId18" imgW="164880" imgH="228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83856" y="2412206"/>
                        <a:ext cx="44291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7"/>
          <p:cNvGraphicFramePr>
            <a:graphicFrameLocks noChangeAspect="1"/>
          </p:cNvGraphicFramePr>
          <p:nvPr>
            <p:extLst>
              <p:ext uri="{D42A27DB-BD31-4B8C-83A1-F6EECF244321}">
                <p14:modId xmlns:p14="http://schemas.microsoft.com/office/powerpoint/2010/main" val="2522247608"/>
              </p:ext>
            </p:extLst>
          </p:nvPr>
        </p:nvGraphicFramePr>
        <p:xfrm>
          <a:off x="4255294" y="4069556"/>
          <a:ext cx="400050" cy="544513"/>
        </p:xfrm>
        <a:graphic>
          <a:graphicData uri="http://schemas.openxmlformats.org/presentationml/2006/ole">
            <mc:AlternateContent xmlns:mc="http://schemas.openxmlformats.org/markup-compatibility/2006">
              <mc:Choice xmlns:v="urn:schemas-microsoft-com:vml" Requires="v">
                <p:oleObj spid="_x0000_s3254" name="Equation" r:id="rId20" imgW="177480" imgH="241200" progId="Equation.DSMT4">
                  <p:embed/>
                </p:oleObj>
              </mc:Choice>
              <mc:Fallback>
                <p:oleObj name="Equation" r:id="rId20" imgW="177480" imgH="2412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55294" y="4069556"/>
                        <a:ext cx="4000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8"/>
          <p:cNvGraphicFramePr>
            <a:graphicFrameLocks noChangeAspect="1"/>
          </p:cNvGraphicFramePr>
          <p:nvPr>
            <p:extLst>
              <p:ext uri="{D42A27DB-BD31-4B8C-83A1-F6EECF244321}">
                <p14:modId xmlns:p14="http://schemas.microsoft.com/office/powerpoint/2010/main" val="76050659"/>
              </p:ext>
            </p:extLst>
          </p:nvPr>
        </p:nvGraphicFramePr>
        <p:xfrm>
          <a:off x="7855744" y="2629694"/>
          <a:ext cx="338137" cy="466725"/>
        </p:xfrm>
        <a:graphic>
          <a:graphicData uri="http://schemas.openxmlformats.org/presentationml/2006/ole">
            <mc:AlternateContent xmlns:mc="http://schemas.openxmlformats.org/markup-compatibility/2006">
              <mc:Choice xmlns:v="urn:schemas-microsoft-com:vml" Requires="v">
                <p:oleObj spid="_x0000_s3255" name="Equation" r:id="rId22" imgW="164880" imgH="228600" progId="Equation.DSMT4">
                  <p:embed/>
                </p:oleObj>
              </mc:Choice>
              <mc:Fallback>
                <p:oleObj name="Equation" r:id="rId22" imgW="16488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855744" y="2629694"/>
                        <a:ext cx="33813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29"/>
          <p:cNvGraphicFramePr>
            <a:graphicFrameLocks noChangeAspect="1"/>
          </p:cNvGraphicFramePr>
          <p:nvPr>
            <p:extLst>
              <p:ext uri="{D42A27DB-BD31-4B8C-83A1-F6EECF244321}">
                <p14:modId xmlns:p14="http://schemas.microsoft.com/office/powerpoint/2010/main" val="378936120"/>
              </p:ext>
            </p:extLst>
          </p:nvPr>
        </p:nvGraphicFramePr>
        <p:xfrm>
          <a:off x="7064375" y="4480719"/>
          <a:ext cx="338137" cy="466725"/>
        </p:xfrm>
        <a:graphic>
          <a:graphicData uri="http://schemas.openxmlformats.org/presentationml/2006/ole">
            <mc:AlternateContent xmlns:mc="http://schemas.openxmlformats.org/markup-compatibility/2006">
              <mc:Choice xmlns:v="urn:schemas-microsoft-com:vml" Requires="v">
                <p:oleObj spid="_x0000_s3256" name="Equation" r:id="rId24" imgW="164880" imgH="228600" progId="Equation.DSMT4">
                  <p:embed/>
                </p:oleObj>
              </mc:Choice>
              <mc:Fallback>
                <p:oleObj name="Equation" r:id="rId24" imgW="164880" imgH="228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64375" y="4480719"/>
                        <a:ext cx="33813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0"/>
          <p:cNvGraphicFramePr>
            <a:graphicFrameLocks noChangeAspect="1"/>
          </p:cNvGraphicFramePr>
          <p:nvPr>
            <p:extLst>
              <p:ext uri="{D42A27DB-BD31-4B8C-83A1-F6EECF244321}">
                <p14:modId xmlns:p14="http://schemas.microsoft.com/office/powerpoint/2010/main" val="400936237"/>
              </p:ext>
            </p:extLst>
          </p:nvPr>
        </p:nvGraphicFramePr>
        <p:xfrm>
          <a:off x="9871869" y="2629694"/>
          <a:ext cx="363537" cy="466725"/>
        </p:xfrm>
        <a:graphic>
          <a:graphicData uri="http://schemas.openxmlformats.org/presentationml/2006/ole">
            <mc:AlternateContent xmlns:mc="http://schemas.openxmlformats.org/markup-compatibility/2006">
              <mc:Choice xmlns:v="urn:schemas-microsoft-com:vml" Requires="v">
                <p:oleObj spid="_x0000_s3257" name="Equation" r:id="rId26" imgW="177480" imgH="228600" progId="Equation.DSMT4">
                  <p:embed/>
                </p:oleObj>
              </mc:Choice>
              <mc:Fallback>
                <p:oleObj name="Equation" r:id="rId26" imgW="177480" imgH="2286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871869" y="2629694"/>
                        <a:ext cx="36353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885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696" y="897470"/>
            <a:ext cx="8991905" cy="741195"/>
            <a:chOff x="4324348" y="897470"/>
            <a:chExt cx="3920840" cy="741195"/>
          </a:xfrm>
        </p:grpSpPr>
        <p:sp>
          <p:nvSpPr>
            <p:cNvPr id="3" name="文本框 2"/>
            <p:cNvSpPr txBox="1"/>
            <p:nvPr/>
          </p:nvSpPr>
          <p:spPr>
            <a:xfrm>
              <a:off x="4399240" y="897470"/>
              <a:ext cx="3845948" cy="561692"/>
            </a:xfrm>
            <a:prstGeom prst="rect">
              <a:avLst/>
            </a:prstGeom>
            <a:noFill/>
          </p:spPr>
          <p:txBody>
            <a:bodyPr wrap="square" lIns="68580" tIns="34290" rIns="68580" bIns="34290" rtlCol="0">
              <a:spAutoFit/>
            </a:bodyPr>
            <a:lstStyle/>
            <a:p>
              <a:pPr defTabSz="685800"/>
              <a:r>
                <a:rPr kumimoji="1" lang="zh-CN" altLang="en-US" sz="3200" b="1" dirty="0" smtClean="0"/>
                <a:t>人工神经元模型</a:t>
              </a:r>
              <a:r>
                <a:rPr lang="zh-CN" altLang="en-US" sz="3200" b="1" dirty="0" smtClean="0">
                  <a:latin typeface="微软雅黑"/>
                  <a:ea typeface="微软雅黑"/>
                  <a:cs typeface="+mn-ea"/>
                  <a:sym typeface="+mn-lt"/>
                </a:rPr>
                <a:t>：</a:t>
              </a:r>
              <a:endParaRPr lang="zh-CN" altLang="en-US" sz="3200" b="1" dirty="0">
                <a:latin typeface="微软雅黑"/>
                <a:ea typeface="微软雅黑"/>
                <a:cs typeface="+mn-ea"/>
                <a:sym typeface="+mn-lt"/>
              </a:endParaRPr>
            </a:p>
          </p:txBody>
        </p:sp>
        <p:cxnSp>
          <p:nvCxnSpPr>
            <p:cNvPr id="4" name="直接连接符 3"/>
            <p:cNvCxnSpPr/>
            <p:nvPr/>
          </p:nvCxnSpPr>
          <p:spPr>
            <a:xfrm>
              <a:off x="4324348" y="1638665"/>
              <a:ext cx="1686369" cy="0"/>
            </a:xfrm>
            <a:prstGeom prst="line">
              <a:avLst/>
            </a:prstGeom>
            <a:noFill/>
            <a:ln w="9525" cap="flat" cmpd="sng" algn="ctr">
              <a:solidFill>
                <a:schemeClr val="tx1">
                  <a:lumMod val="65000"/>
                  <a:lumOff val="35000"/>
                </a:schemeClr>
              </a:solidFill>
              <a:prstDash val="solid"/>
              <a:miter lim="800000"/>
            </a:ln>
            <a:effectLst/>
          </p:spPr>
        </p:cxnSp>
      </p:gr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 y="2076450"/>
            <a:ext cx="42862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647701" y="4919008"/>
            <a:ext cx="9486900" cy="1938992"/>
          </a:xfrm>
          <a:prstGeom prst="rect">
            <a:avLst/>
          </a:prstGeom>
          <a:noFill/>
        </p:spPr>
        <p:txBody>
          <a:bodyPr wrap="square" rtlCol="0">
            <a:spAutoFit/>
          </a:bodyPr>
          <a:lstStyle/>
          <a:p>
            <a:pPr>
              <a:lnSpc>
                <a:spcPct val="120000"/>
              </a:lnSpc>
              <a:spcBef>
                <a:spcPct val="0"/>
              </a:spcBef>
            </a:pPr>
            <a:r>
              <a:rPr lang="en-US" altLang="zh-CN" sz="2000" spc="-150" dirty="0" smtClean="0">
                <a:latin typeface="黑体" panose="02010609060101010101" pitchFamily="49" charset="-122"/>
                <a:ea typeface="黑体" panose="02010609060101010101" pitchFamily="49" charset="-122"/>
                <a:cs typeface="Arial" panose="020B0604020202020204" pitchFamily="34" charset="0"/>
                <a:sym typeface="+mn-lt"/>
              </a:rPr>
              <a:t>X1,X2…</a:t>
            </a:r>
            <a:r>
              <a:rPr lang="en-US" altLang="zh-CN" sz="2000" spc="-150" dirty="0" err="1" smtClean="0">
                <a:latin typeface="黑体" panose="02010609060101010101" pitchFamily="49" charset="-122"/>
                <a:ea typeface="黑体" panose="02010609060101010101" pitchFamily="49" charset="-122"/>
                <a:cs typeface="Arial" panose="020B0604020202020204" pitchFamily="34" charset="0"/>
                <a:sym typeface="+mn-lt"/>
              </a:rPr>
              <a:t>Xm</a:t>
            </a:r>
            <a:r>
              <a:rPr lang="en-US" altLang="zh-CN" sz="2000" spc="-150" dirty="0" smtClean="0">
                <a:latin typeface="黑体" panose="02010609060101010101" pitchFamily="49" charset="-122"/>
                <a:ea typeface="黑体" panose="02010609060101010101" pitchFamily="49" charset="-122"/>
                <a:cs typeface="Arial" panose="020B0604020202020204" pitchFamily="34" charset="0"/>
                <a:sym typeface="+mn-lt"/>
              </a:rPr>
              <a:t> </a:t>
            </a:r>
            <a:r>
              <a:rPr lang="zh-CN" altLang="en-US" sz="2000" spc="-150" dirty="0" smtClean="0">
                <a:latin typeface="黑体" panose="02010609060101010101" pitchFamily="49" charset="-122"/>
                <a:ea typeface="黑体" panose="02010609060101010101" pitchFamily="49" charset="-122"/>
                <a:cs typeface="Arial" panose="020B0604020202020204" pitchFamily="34" charset="0"/>
                <a:sym typeface="+mn-lt"/>
              </a:rPr>
              <a:t>为加于输入端（突触）上的输入信号；</a:t>
            </a:r>
            <a:endParaRPr lang="en-US" altLang="zh-CN" sz="2000" spc="-150" dirty="0" smtClean="0">
              <a:latin typeface="黑体" panose="02010609060101010101" pitchFamily="49" charset="-122"/>
              <a:ea typeface="黑体" panose="02010609060101010101" pitchFamily="49" charset="-122"/>
              <a:cs typeface="Arial" panose="020B0604020202020204" pitchFamily="34" charset="0"/>
              <a:sym typeface="+mn-lt"/>
            </a:endParaRPr>
          </a:p>
          <a:p>
            <a:pPr>
              <a:lnSpc>
                <a:spcPct val="120000"/>
              </a:lnSpc>
              <a:spcBef>
                <a:spcPct val="0"/>
              </a:spcBef>
            </a:pPr>
            <a:r>
              <a:rPr lang="el-GR" altLang="zh-CN" sz="2000" dirty="0"/>
              <a:t> </a:t>
            </a:r>
            <a:r>
              <a:rPr lang="el-GR" altLang="zh-CN" sz="2000" dirty="0" smtClean="0"/>
              <a:t>ω</a:t>
            </a:r>
            <a:r>
              <a:rPr lang="en-US" altLang="zh-CN" sz="2000" dirty="0" smtClean="0"/>
              <a:t> </a:t>
            </a:r>
            <a:r>
              <a:rPr lang="zh-CN" altLang="en-US" sz="2000" dirty="0" smtClean="0"/>
              <a:t>为相应的突触连接权系数，模拟突触传递强度的一个比例系数；</a:t>
            </a:r>
            <a:endParaRPr lang="en-US" altLang="zh-CN" sz="2000" dirty="0" smtClean="0"/>
          </a:p>
          <a:p>
            <a:pPr>
              <a:lnSpc>
                <a:spcPct val="120000"/>
              </a:lnSpc>
              <a:spcBef>
                <a:spcPct val="0"/>
              </a:spcBef>
            </a:pPr>
            <a:r>
              <a:rPr lang="zh-CN" altLang="en-US" sz="2000" dirty="0" smtClean="0"/>
              <a:t>∑ 表示突触后信号的空间累加；</a:t>
            </a:r>
            <a:endParaRPr lang="en-US" altLang="zh-CN" sz="2000" dirty="0" smtClean="0"/>
          </a:p>
          <a:p>
            <a:pPr>
              <a:lnSpc>
                <a:spcPct val="120000"/>
              </a:lnSpc>
              <a:spcBef>
                <a:spcPct val="0"/>
              </a:spcBef>
            </a:pPr>
            <a:r>
              <a:rPr lang="el-GR" altLang="zh-CN" sz="2000" dirty="0" smtClean="0"/>
              <a:t>Θ</a:t>
            </a:r>
            <a:r>
              <a:rPr lang="zh-CN" altLang="en-US" sz="2000" dirty="0"/>
              <a:t> </a:t>
            </a:r>
            <a:r>
              <a:rPr lang="zh-CN" altLang="en-US" sz="2000" dirty="0" smtClean="0"/>
              <a:t>表示神经元的阀值</a:t>
            </a:r>
            <a:endParaRPr lang="en-US" altLang="zh-CN" sz="2000" dirty="0" smtClean="0"/>
          </a:p>
          <a:p>
            <a:pPr>
              <a:lnSpc>
                <a:spcPct val="120000"/>
              </a:lnSpc>
              <a:spcBef>
                <a:spcPct val="0"/>
              </a:spcBef>
            </a:pPr>
            <a:r>
              <a:rPr lang="el-GR" altLang="zh-CN" sz="2000" dirty="0"/>
              <a:t>σ</a:t>
            </a:r>
            <a:r>
              <a:rPr lang="en-US" altLang="zh-CN" sz="2000" dirty="0" smtClean="0"/>
              <a:t> </a:t>
            </a:r>
            <a:r>
              <a:rPr lang="zh-CN" altLang="en-US" sz="2000" dirty="0" smtClean="0"/>
              <a:t>表示神经元的激发函数</a:t>
            </a:r>
            <a:endParaRPr lang="en-US" altLang="zh-CN" sz="2000" spc="-150" dirty="0" smtClean="0">
              <a:latin typeface="黑体" panose="02010609060101010101" pitchFamily="49" charset="-122"/>
              <a:ea typeface="黑体" panose="02010609060101010101" pitchFamily="49" charset="-122"/>
              <a:cs typeface="Arial" panose="020B0604020202020204" pitchFamily="34" charset="0"/>
              <a:sym typeface="+mn-lt"/>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1" y="2076450"/>
            <a:ext cx="5386861"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46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298" y="783170"/>
            <a:ext cx="8971268" cy="600157"/>
            <a:chOff x="4091764" y="335778"/>
            <a:chExt cx="3911841" cy="600157"/>
          </a:xfrm>
        </p:grpSpPr>
        <p:sp>
          <p:nvSpPr>
            <p:cNvPr id="3" name="文本框 2"/>
            <p:cNvSpPr txBox="1"/>
            <p:nvPr/>
          </p:nvSpPr>
          <p:spPr>
            <a:xfrm>
              <a:off x="4157657" y="335778"/>
              <a:ext cx="3845948" cy="561692"/>
            </a:xfrm>
            <a:prstGeom prst="rect">
              <a:avLst/>
            </a:prstGeom>
            <a:noFill/>
          </p:spPr>
          <p:txBody>
            <a:bodyPr wrap="square" lIns="68580" tIns="34290" rIns="68580" bIns="34290" rtlCol="0">
              <a:spAutoFit/>
            </a:bodyPr>
            <a:lstStyle/>
            <a:p>
              <a:pPr defTabSz="685800"/>
              <a:r>
                <a:rPr lang="zh-CN" altLang="en-US" sz="3200" b="1" dirty="0" smtClean="0">
                  <a:latin typeface="微软雅黑"/>
                  <a:ea typeface="微软雅黑"/>
                  <a:cs typeface="+mn-ea"/>
                  <a:sym typeface="+mn-lt"/>
                </a:rPr>
                <a:t>激发函数 </a:t>
              </a:r>
              <a:r>
                <a:rPr lang="el-GR" altLang="zh-CN" sz="3200" b="1" dirty="0" smtClean="0"/>
                <a:t>σ</a:t>
              </a:r>
              <a:r>
                <a:rPr lang="en-US" altLang="zh-CN" sz="3200" b="1" dirty="0" smtClean="0"/>
                <a:t> </a:t>
              </a:r>
              <a:r>
                <a:rPr lang="zh-CN" altLang="en-US" sz="3200" b="1" dirty="0" smtClean="0">
                  <a:latin typeface="微软雅黑"/>
                  <a:ea typeface="微软雅黑"/>
                  <a:cs typeface="+mn-ea"/>
                  <a:sym typeface="+mn-lt"/>
                </a:rPr>
                <a:t>的作用：</a:t>
              </a:r>
              <a:endParaRPr lang="zh-CN" altLang="en-US" sz="3200" b="1" dirty="0">
                <a:latin typeface="微软雅黑"/>
                <a:ea typeface="微软雅黑"/>
                <a:cs typeface="+mn-ea"/>
                <a:sym typeface="+mn-lt"/>
              </a:endParaRPr>
            </a:p>
          </p:txBody>
        </p:sp>
        <p:cxnSp>
          <p:nvCxnSpPr>
            <p:cNvPr id="4" name="直接连接符 3"/>
            <p:cNvCxnSpPr/>
            <p:nvPr/>
          </p:nvCxnSpPr>
          <p:spPr>
            <a:xfrm>
              <a:off x="4091764" y="935935"/>
              <a:ext cx="1686369"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065063" y="1722330"/>
            <a:ext cx="8744254" cy="2751522"/>
          </a:xfrm>
          <a:prstGeom prst="rect">
            <a:avLst/>
          </a:prstGeom>
          <a:noFill/>
        </p:spPr>
        <p:txBody>
          <a:bodyPr wrap="square" rtlCol="0">
            <a:spAutoFit/>
          </a:bodyPr>
          <a:lstStyle/>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控制输入对输出的激活作用</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对输入、输出进行函数转换</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a:p>
            <a:pPr marL="571500" indent="-571500">
              <a:lnSpc>
                <a:spcPct val="120000"/>
              </a:lnSpc>
              <a:spcBef>
                <a:spcPct val="0"/>
              </a:spcBef>
              <a:buFont typeface="Wingdings 2"/>
              <a:buChar char=""/>
            </a:pPr>
            <a:r>
              <a:rPr lang="zh-CN" altLang="en-US" sz="3600" spc="-150" dirty="0" smtClean="0">
                <a:latin typeface="黑体" panose="02010609060101010101" pitchFamily="49" charset="-122"/>
                <a:ea typeface="黑体" panose="02010609060101010101" pitchFamily="49" charset="-122"/>
                <a:cs typeface="Arial" panose="020B0604020202020204" pitchFamily="34" charset="0"/>
                <a:sym typeface="Wingdings 2"/>
              </a:rPr>
              <a:t>将可能无限域的输入变换成指定的有限范围内的输出</a:t>
            </a:r>
            <a:endParaRPr lang="en-US" altLang="zh-CN" sz="3600" spc="-150" dirty="0" smtClean="0">
              <a:latin typeface="黑体" panose="02010609060101010101" pitchFamily="49" charset="-122"/>
              <a:ea typeface="黑体" panose="02010609060101010101" pitchFamily="49" charset="-122"/>
              <a:cs typeface="Arial" panose="020B0604020202020204" pitchFamily="34" charset="0"/>
              <a:sym typeface="Wingdings 2"/>
            </a:endParaRPr>
          </a:p>
        </p:txBody>
      </p:sp>
    </p:spTree>
    <p:extLst>
      <p:ext uri="{BB962C8B-B14F-4D97-AF65-F5344CB8AC3E}">
        <p14:creationId xmlns:p14="http://schemas.microsoft.com/office/powerpoint/2010/main" val="296350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437</Words>
  <Application>Microsoft Office PowerPoint</Application>
  <PresentationFormat>自定义</PresentationFormat>
  <Paragraphs>107</Paragraphs>
  <Slides>24</Slides>
  <Notes>24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27" baseType="lpstr">
      <vt:lpstr>Office 主题</vt:lpstr>
      <vt:lpstr>Equation</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xbany</cp:lastModifiedBy>
  <cp:revision>64</cp:revision>
  <dcterms:created xsi:type="dcterms:W3CDTF">2018-09-17T11:33:34Z</dcterms:created>
  <dcterms:modified xsi:type="dcterms:W3CDTF">2019-01-05T03:37:10Z</dcterms:modified>
</cp:coreProperties>
</file>