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8.xml" ContentType="application/vnd.openxmlformats-officedocument.presentationml.tags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tags/tag1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2.xml" ContentType="application/vnd.openxmlformats-officedocument.presentationml.tags+xml"/>
  <Override PartName="/ppt/notesSlides/notesSlide27.xml" ContentType="application/vnd.openxmlformats-officedocument.presentationml.notesSlide+xml"/>
  <Override PartName="/ppt/tags/tag13.xml" ContentType="application/vnd.openxmlformats-officedocument.presentationml.tags+xml"/>
  <Override PartName="/ppt/notesSlides/notesSlide28.xml" ContentType="application/vnd.openxmlformats-officedocument.presentationml.notesSlide+xml"/>
  <Override PartName="/ppt/tags/tag14.xml" ContentType="application/vnd.openxmlformats-officedocument.presentationml.tags+xml"/>
  <Override PartName="/ppt/notesSlides/notesSlide29.xml" ContentType="application/vnd.openxmlformats-officedocument.presentationml.notesSlide+xml"/>
  <Override PartName="/ppt/tags/tag15.xml" ContentType="application/vnd.openxmlformats-officedocument.presentationml.tags+xml"/>
  <Override PartName="/ppt/notesSlides/notesSlide30.xml" ContentType="application/vnd.openxmlformats-officedocument.presentationml.notesSlide+xml"/>
  <Override PartName="/ppt/tags/tag16.xml" ContentType="application/vnd.openxmlformats-officedocument.presentationml.tags+xml"/>
  <Override PartName="/ppt/notesSlides/notesSlide31.xml" ContentType="application/vnd.openxmlformats-officedocument.presentationml.notesSlide+xml"/>
  <Override PartName="/ppt/tags/tag17.xml" ContentType="application/vnd.openxmlformats-officedocument.presentationml.tags+xml"/>
  <Override PartName="/ppt/notesSlides/notesSlide32.xml" ContentType="application/vnd.openxmlformats-officedocument.presentationml.notesSlide+xml"/>
  <Override PartName="/ppt/tags/tag18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58" r:id="rId4"/>
    <p:sldId id="269" r:id="rId5"/>
    <p:sldId id="270" r:id="rId6"/>
    <p:sldId id="286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57" r:id="rId15"/>
    <p:sldId id="261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74" r:id="rId28"/>
    <p:sldId id="275" r:id="rId29"/>
    <p:sldId id="298" r:id="rId30"/>
    <p:sldId id="299" r:id="rId31"/>
    <p:sldId id="300" r:id="rId32"/>
    <p:sldId id="302" r:id="rId33"/>
    <p:sldId id="303" r:id="rId34"/>
    <p:sldId id="304" r:id="rId35"/>
    <p:sldId id="27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F38"/>
    <a:srgbClr val="A7CE38"/>
    <a:srgbClr val="0170C1"/>
    <a:srgbClr val="009ADA"/>
    <a:srgbClr val="00B1F1"/>
    <a:srgbClr val="FFFFFF"/>
    <a:srgbClr val="1F6EA3"/>
    <a:srgbClr val="124F7B"/>
    <a:srgbClr val="1E6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003" autoAdjust="0"/>
  </p:normalViewPr>
  <p:slideViewPr>
    <p:cSldViewPr snapToGrid="0">
      <p:cViewPr varScale="1">
        <p:scale>
          <a:sx n="83" d="100"/>
          <a:sy n="83" d="100"/>
        </p:scale>
        <p:origin x="1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38B17-4216-440F-AF2F-0498EB5D52F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E9EE-C895-4748-AF52-12902BB7B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69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33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8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3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08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本模板由微信公众号欢乐</a:t>
            </a:r>
            <a:r>
              <a:rPr lang="en-US" altLang="zh-CN" dirty="0"/>
              <a:t>PPT</a:t>
            </a:r>
            <a:r>
              <a:rPr lang="zh-CN" altLang="en-US" dirty="0"/>
              <a:t>和夏影联合发布，请勿私自传播；更多模板和教程，请关注微信公众号：欢乐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878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74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33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50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50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65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09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本模板由微信公众号欢乐</a:t>
            </a:r>
            <a:r>
              <a:rPr lang="en-US" altLang="zh-CN" dirty="0"/>
              <a:t>PPT</a:t>
            </a:r>
            <a:r>
              <a:rPr lang="zh-CN" altLang="en-US" dirty="0"/>
              <a:t>和夏影联合发布，请勿私自传播；更多模板和教程，请关注微信公众号：欢乐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13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034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本模板由微信公众号欢乐</a:t>
            </a:r>
            <a:r>
              <a:rPr lang="en-US" altLang="zh-CN" dirty="0"/>
              <a:t>PPT</a:t>
            </a:r>
            <a:r>
              <a:rPr lang="zh-CN" altLang="en-US" dirty="0"/>
              <a:t>和夏影联合发布，请勿私自传播；更多模板和教程，请关注微信公众号：欢乐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62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003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34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271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67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22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27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20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5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4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20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646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45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4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63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9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68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6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06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本模板由微信公众号欢乐</a:t>
            </a:r>
            <a:r>
              <a:rPr lang="en-US" altLang="zh-CN"/>
              <a:t>PPT</a:t>
            </a:r>
            <a:r>
              <a:rPr lang="zh-CN" altLang="en-US"/>
              <a:t>和夏影联合发布，请勿私自传播；更多模板和教程，请关注微信公众号：欢乐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E9EE-C895-4748-AF52-12902BB7B2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6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2091-232E-470D-BBA5-3E4F3B0CF2B3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8E7F-0FF2-45B0-A9B7-F9176BA68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9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2091-232E-470D-BBA5-3E4F3B0CF2B3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8E7F-0FF2-45B0-A9B7-F9176BA68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5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2091-232E-470D-BBA5-3E4F3B0CF2B3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8E7F-0FF2-45B0-A9B7-F9176BA68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4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2091-232E-470D-BBA5-3E4F3B0CF2B3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8E7F-0FF2-45B0-A9B7-F9176BA68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8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2091-232E-470D-BBA5-3E4F3B0CF2B3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8E7F-0FF2-45B0-A9B7-F9176BA68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6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2091-232E-470D-BBA5-3E4F3B0CF2B3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8E7F-0FF2-45B0-A9B7-F9176BA68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8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2091-232E-470D-BBA5-3E4F3B0CF2B3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8E7F-0FF2-45B0-A9B7-F9176BA68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2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2091-232E-470D-BBA5-3E4F3B0CF2B3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8E7F-0FF2-45B0-A9B7-F9176BA68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02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2091-232E-470D-BBA5-3E4F3B0CF2B3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8E7F-0FF2-45B0-A9B7-F9176BA68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0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2091-232E-470D-BBA5-3E4F3B0CF2B3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8E7F-0FF2-45B0-A9B7-F9176BA68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2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2091-232E-470D-BBA5-3E4F3B0CF2B3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8E7F-0FF2-45B0-A9B7-F9176BA68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87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2091-232E-470D-BBA5-3E4F3B0CF2B3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E7F-0FF2-45B0-A9B7-F9176BA68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2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2091-232E-470D-BBA5-3E4F3B0CF2B3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E7F-0FF2-45B0-A9B7-F9176BA68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9773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hyperlink" Target="JavaScript_BigHomeWork/JavaScript_Big_Homework/Vue.js&#26694;&#26550;/Vue.js_Demo/app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H="1" flipV="1">
            <a:off x="4096446" y="0"/>
            <a:ext cx="1848092" cy="909413"/>
          </a:xfrm>
          <a:prstGeom prst="triangle">
            <a:avLst/>
          </a:prstGeom>
          <a:solidFill>
            <a:srgbClr val="A8C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8900000" flipH="1">
            <a:off x="2875817" y="21060"/>
            <a:ext cx="1776707" cy="1776707"/>
          </a:xfrm>
          <a:prstGeom prst="rect">
            <a:avLst/>
          </a:prstGeom>
          <a:solidFill>
            <a:srgbClr val="009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H="1" flipV="1">
            <a:off x="1583801" y="0"/>
            <a:ext cx="1848092" cy="90941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8900000" flipH="1">
            <a:off x="-571144" y="3460575"/>
            <a:ext cx="1776707" cy="1776707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8900000" flipH="1">
            <a:off x="1951772" y="3460573"/>
            <a:ext cx="1776707" cy="1776707"/>
          </a:xfrm>
          <a:prstGeom prst="rect">
            <a:avLst/>
          </a:prstGeom>
          <a:solidFill>
            <a:srgbClr val="A7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8900000" flipH="1">
            <a:off x="695450" y="4716895"/>
            <a:ext cx="1776707" cy="1776707"/>
          </a:xfrm>
          <a:prstGeom prst="rect">
            <a:avLst/>
          </a:prstGeom>
          <a:solidFill>
            <a:srgbClr val="00B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flipH="1">
            <a:off x="1570579" y="5605245"/>
            <a:ext cx="2525865" cy="1232991"/>
          </a:xfrm>
          <a:prstGeom prst="triangle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flipH="1">
            <a:off x="-912337" y="5605247"/>
            <a:ext cx="2467052" cy="1232990"/>
          </a:xfrm>
          <a:prstGeom prst="triangle">
            <a:avLst/>
          </a:prstGeom>
          <a:solidFill>
            <a:srgbClr val="A7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869929" y="3128842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技术报告</a:t>
            </a:r>
          </a:p>
        </p:txBody>
      </p:sp>
      <p:sp>
        <p:nvSpPr>
          <p:cNvPr id="45" name="矩形 44"/>
          <p:cNvSpPr/>
          <p:nvPr/>
        </p:nvSpPr>
        <p:spPr>
          <a:xfrm>
            <a:off x="6475032" y="3787523"/>
            <a:ext cx="1446220" cy="702995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31401151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478332" y="3787523"/>
            <a:ext cx="1446220" cy="707683"/>
          </a:xfrm>
          <a:prstGeom prst="rect">
            <a:avLst/>
          </a:prstGeom>
          <a:solidFill>
            <a:srgbClr val="A7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许文凯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30538" y="2050854"/>
            <a:ext cx="2603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A8CF38"/>
                </a:solidFill>
                <a:latin typeface="Agency FB" panose="020B0503020202020204" pitchFamily="34" charset="0"/>
              </a:rPr>
              <a:t>Vue.js</a:t>
            </a:r>
            <a:endParaRPr lang="zh-CN" altLang="en-US" sz="6000" b="1" dirty="0">
              <a:solidFill>
                <a:srgbClr val="A8CF38"/>
              </a:solidFill>
              <a:latin typeface="Agency FB" panose="020B0503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3243523-5E12-42CB-949A-3FA61EC42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64013">
            <a:off x="276628" y="855738"/>
            <a:ext cx="2986410" cy="29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4" grpId="0"/>
      <p:bldP spid="45" grpId="0" animBg="1"/>
      <p:bldP spid="46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75"/>
          <p:cNvGrpSpPr/>
          <p:nvPr/>
        </p:nvGrpSpPr>
        <p:grpSpPr>
          <a:xfrm>
            <a:off x="540887" y="388950"/>
            <a:ext cx="589931" cy="684320"/>
            <a:chOff x="2988733" y="4521200"/>
            <a:chExt cx="1058333" cy="1227666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988733" y="4521200"/>
              <a:ext cx="1058333" cy="1227666"/>
              <a:chOff x="4690534" y="3018369"/>
              <a:chExt cx="1058333" cy="1227666"/>
            </a:xfrm>
          </p:grpSpPr>
          <p:sp>
            <p:nvSpPr>
              <p:cNvPr id="179" name="六边形 178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任意多边形 179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8" name="Freeform 274"/>
            <p:cNvSpPr>
              <a:spLocks noEditPoints="1"/>
            </p:cNvSpPr>
            <p:nvPr/>
          </p:nvSpPr>
          <p:spPr bwMode="auto">
            <a:xfrm>
              <a:off x="3292709" y="4926900"/>
              <a:ext cx="450381" cy="416260"/>
            </a:xfrm>
            <a:custGeom>
              <a:avLst/>
              <a:gdLst>
                <a:gd name="T0" fmla="*/ 6 w 63"/>
                <a:gd name="T1" fmla="*/ 9 h 58"/>
                <a:gd name="T2" fmla="*/ 22 w 63"/>
                <a:gd name="T3" fmla="*/ 0 h 58"/>
                <a:gd name="T4" fmla="*/ 39 w 63"/>
                <a:gd name="T5" fmla="*/ 6 h 58"/>
                <a:gd name="T6" fmla="*/ 48 w 63"/>
                <a:gd name="T7" fmla="*/ 22 h 58"/>
                <a:gd name="T8" fmla="*/ 44 w 63"/>
                <a:gd name="T9" fmla="*/ 36 h 58"/>
                <a:gd name="T10" fmla="*/ 47 w 63"/>
                <a:gd name="T11" fmla="*/ 38 h 58"/>
                <a:gd name="T12" fmla="*/ 49 w 63"/>
                <a:gd name="T13" fmla="*/ 36 h 58"/>
                <a:gd name="T14" fmla="*/ 63 w 63"/>
                <a:gd name="T15" fmla="*/ 49 h 58"/>
                <a:gd name="T16" fmla="*/ 56 w 63"/>
                <a:gd name="T17" fmla="*/ 58 h 58"/>
                <a:gd name="T18" fmla="*/ 41 w 63"/>
                <a:gd name="T19" fmla="*/ 45 h 58"/>
                <a:gd name="T20" fmla="*/ 43 w 63"/>
                <a:gd name="T21" fmla="*/ 43 h 58"/>
                <a:gd name="T22" fmla="*/ 40 w 63"/>
                <a:gd name="T23" fmla="*/ 41 h 58"/>
                <a:gd name="T24" fmla="*/ 26 w 63"/>
                <a:gd name="T25" fmla="*/ 47 h 58"/>
                <a:gd name="T26" fmla="*/ 9 w 63"/>
                <a:gd name="T27" fmla="*/ 42 h 58"/>
                <a:gd name="T28" fmla="*/ 1 w 63"/>
                <a:gd name="T29" fmla="*/ 26 h 58"/>
                <a:gd name="T30" fmla="*/ 6 w 63"/>
                <a:gd name="T31" fmla="*/ 9 h 58"/>
                <a:gd name="T32" fmla="*/ 23 w 63"/>
                <a:gd name="T33" fmla="*/ 8 h 58"/>
                <a:gd name="T34" fmla="*/ 12 w 63"/>
                <a:gd name="T35" fmla="*/ 14 h 58"/>
                <a:gd name="T36" fmla="*/ 8 w 63"/>
                <a:gd name="T37" fmla="*/ 25 h 58"/>
                <a:gd name="T38" fmla="*/ 14 w 63"/>
                <a:gd name="T39" fmla="*/ 36 h 58"/>
                <a:gd name="T40" fmla="*/ 25 w 63"/>
                <a:gd name="T41" fmla="*/ 40 h 58"/>
                <a:gd name="T42" fmla="*/ 36 w 63"/>
                <a:gd name="T43" fmla="*/ 34 h 58"/>
                <a:gd name="T44" fmla="*/ 40 w 63"/>
                <a:gd name="T45" fmla="*/ 23 h 58"/>
                <a:gd name="T46" fmla="*/ 34 w 63"/>
                <a:gd name="T47" fmla="*/ 12 h 58"/>
                <a:gd name="T48" fmla="*/ 23 w 63"/>
                <a:gd name="T49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58">
                  <a:moveTo>
                    <a:pt x="6" y="9"/>
                  </a:moveTo>
                  <a:cubicBezTo>
                    <a:pt x="11" y="4"/>
                    <a:pt x="16" y="1"/>
                    <a:pt x="22" y="0"/>
                  </a:cubicBezTo>
                  <a:cubicBezTo>
                    <a:pt x="28" y="0"/>
                    <a:pt x="35" y="2"/>
                    <a:pt x="39" y="6"/>
                  </a:cubicBezTo>
                  <a:cubicBezTo>
                    <a:pt x="44" y="10"/>
                    <a:pt x="47" y="16"/>
                    <a:pt x="48" y="22"/>
                  </a:cubicBezTo>
                  <a:cubicBezTo>
                    <a:pt x="48" y="27"/>
                    <a:pt x="47" y="32"/>
                    <a:pt x="44" y="36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6" y="45"/>
                    <a:pt x="31" y="47"/>
                    <a:pt x="26" y="47"/>
                  </a:cubicBezTo>
                  <a:cubicBezTo>
                    <a:pt x="20" y="48"/>
                    <a:pt x="14" y="46"/>
                    <a:pt x="9" y="42"/>
                  </a:cubicBezTo>
                  <a:cubicBezTo>
                    <a:pt x="4" y="37"/>
                    <a:pt x="1" y="32"/>
                    <a:pt x="1" y="26"/>
                  </a:cubicBezTo>
                  <a:cubicBezTo>
                    <a:pt x="0" y="20"/>
                    <a:pt x="2" y="13"/>
                    <a:pt x="6" y="9"/>
                  </a:cubicBezTo>
                  <a:close/>
                  <a:moveTo>
                    <a:pt x="23" y="8"/>
                  </a:moveTo>
                  <a:cubicBezTo>
                    <a:pt x="19" y="8"/>
                    <a:pt x="15" y="10"/>
                    <a:pt x="12" y="14"/>
                  </a:cubicBezTo>
                  <a:cubicBezTo>
                    <a:pt x="9" y="17"/>
                    <a:pt x="8" y="21"/>
                    <a:pt x="8" y="25"/>
                  </a:cubicBezTo>
                  <a:cubicBezTo>
                    <a:pt x="8" y="29"/>
                    <a:pt x="10" y="33"/>
                    <a:pt x="14" y="36"/>
                  </a:cubicBezTo>
                  <a:cubicBezTo>
                    <a:pt x="17" y="39"/>
                    <a:pt x="21" y="40"/>
                    <a:pt x="25" y="40"/>
                  </a:cubicBezTo>
                  <a:cubicBezTo>
                    <a:pt x="29" y="39"/>
                    <a:pt x="33" y="38"/>
                    <a:pt x="36" y="34"/>
                  </a:cubicBezTo>
                  <a:cubicBezTo>
                    <a:pt x="39" y="31"/>
                    <a:pt x="40" y="27"/>
                    <a:pt x="40" y="23"/>
                  </a:cubicBezTo>
                  <a:cubicBezTo>
                    <a:pt x="40" y="19"/>
                    <a:pt x="38" y="15"/>
                    <a:pt x="34" y="12"/>
                  </a:cubicBezTo>
                  <a:cubicBezTo>
                    <a:pt x="31" y="9"/>
                    <a:pt x="27" y="8"/>
                    <a:pt x="23" y="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0" name="文本框 33">
            <a:extLst>
              <a:ext uri="{FF2B5EF4-FFF2-40B4-BE49-F238E27FC236}">
                <a16:creationId xmlns:a16="http://schemas.microsoft.com/office/drawing/2014/main" id="{4A9E91B8-94F5-45D9-9332-965B75BC1A8E}"/>
              </a:ext>
            </a:extLst>
          </p:cNvPr>
          <p:cNvSpPr txBox="1"/>
          <p:nvPr/>
        </p:nvSpPr>
        <p:spPr>
          <a:xfrm>
            <a:off x="1271509" y="495061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简介及特性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87DBE14-FFFD-4B2C-9140-FD555861437A}"/>
              </a:ext>
            </a:extLst>
          </p:cNvPr>
          <p:cNvGrpSpPr/>
          <p:nvPr/>
        </p:nvGrpSpPr>
        <p:grpSpPr>
          <a:xfrm>
            <a:off x="835852" y="1231386"/>
            <a:ext cx="9604513" cy="1116687"/>
            <a:chOff x="9420546" y="1718897"/>
            <a:chExt cx="9604513" cy="111668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B0D947E-E36B-4BFB-82F0-8B83409B74F9}"/>
                </a:ext>
              </a:extLst>
            </p:cNvPr>
            <p:cNvGrpSpPr/>
            <p:nvPr/>
          </p:nvGrpSpPr>
          <p:grpSpPr>
            <a:xfrm>
              <a:off x="9420546" y="1718897"/>
              <a:ext cx="3780719" cy="533839"/>
              <a:chOff x="9159288" y="1718897"/>
              <a:chExt cx="3780719" cy="533839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977E4CA-EA58-4334-8834-8FC58FFC4530}"/>
                  </a:ext>
                </a:extLst>
              </p:cNvPr>
              <p:cNvSpPr/>
              <p:nvPr/>
            </p:nvSpPr>
            <p:spPr>
              <a:xfrm>
                <a:off x="9159288" y="1729516"/>
                <a:ext cx="3780719" cy="5232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7390FAC-F219-4259-91B0-D9623854DD16}"/>
                  </a:ext>
                </a:extLst>
              </p:cNvPr>
              <p:cNvSpPr txBox="1"/>
              <p:nvPr/>
            </p:nvSpPr>
            <p:spPr>
              <a:xfrm>
                <a:off x="9318355" y="1718897"/>
                <a:ext cx="35253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MVVM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模式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——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数据绑定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BEFCF6A-6056-484C-B050-61D72DF40D6B}"/>
                </a:ext>
              </a:extLst>
            </p:cNvPr>
            <p:cNvSpPr/>
            <p:nvPr/>
          </p:nvSpPr>
          <p:spPr>
            <a:xfrm>
              <a:off x="9420546" y="2410852"/>
              <a:ext cx="9604513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MVVM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本身是实现了双向绑定的，在Vue.js中可以使用v-model指令在表单元素上创建双向数据绑定。</a:t>
              </a:r>
              <a:endParaRPr lang="en-US" altLang="zh-CN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6EC3EA3-F241-4326-A2A6-8CAB8917998C}"/>
              </a:ext>
            </a:extLst>
          </p:cNvPr>
          <p:cNvSpPr/>
          <p:nvPr/>
        </p:nvSpPr>
        <p:spPr>
          <a:xfrm>
            <a:off x="835852" y="2580273"/>
            <a:ext cx="10244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反过来，如果改变message的值，文本框的值也会被更新，我们可以在Chrome控制台进行尝试。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5D71B0-BBC2-4DA3-9AEF-FC2B79ABE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76" y="3031334"/>
            <a:ext cx="6617151" cy="367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3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75"/>
          <p:cNvGrpSpPr/>
          <p:nvPr/>
        </p:nvGrpSpPr>
        <p:grpSpPr>
          <a:xfrm>
            <a:off x="540887" y="388950"/>
            <a:ext cx="589931" cy="684320"/>
            <a:chOff x="2988733" y="4521200"/>
            <a:chExt cx="1058333" cy="1227666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988733" y="4521200"/>
              <a:ext cx="1058333" cy="1227666"/>
              <a:chOff x="4690534" y="3018369"/>
              <a:chExt cx="1058333" cy="1227666"/>
            </a:xfrm>
          </p:grpSpPr>
          <p:sp>
            <p:nvSpPr>
              <p:cNvPr id="179" name="六边形 178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任意多边形 179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8" name="Freeform 274"/>
            <p:cNvSpPr>
              <a:spLocks noEditPoints="1"/>
            </p:cNvSpPr>
            <p:nvPr/>
          </p:nvSpPr>
          <p:spPr bwMode="auto">
            <a:xfrm>
              <a:off x="3292709" y="4926900"/>
              <a:ext cx="450381" cy="416260"/>
            </a:xfrm>
            <a:custGeom>
              <a:avLst/>
              <a:gdLst>
                <a:gd name="T0" fmla="*/ 6 w 63"/>
                <a:gd name="T1" fmla="*/ 9 h 58"/>
                <a:gd name="T2" fmla="*/ 22 w 63"/>
                <a:gd name="T3" fmla="*/ 0 h 58"/>
                <a:gd name="T4" fmla="*/ 39 w 63"/>
                <a:gd name="T5" fmla="*/ 6 h 58"/>
                <a:gd name="T6" fmla="*/ 48 w 63"/>
                <a:gd name="T7" fmla="*/ 22 h 58"/>
                <a:gd name="T8" fmla="*/ 44 w 63"/>
                <a:gd name="T9" fmla="*/ 36 h 58"/>
                <a:gd name="T10" fmla="*/ 47 w 63"/>
                <a:gd name="T11" fmla="*/ 38 h 58"/>
                <a:gd name="T12" fmla="*/ 49 w 63"/>
                <a:gd name="T13" fmla="*/ 36 h 58"/>
                <a:gd name="T14" fmla="*/ 63 w 63"/>
                <a:gd name="T15" fmla="*/ 49 h 58"/>
                <a:gd name="T16" fmla="*/ 56 w 63"/>
                <a:gd name="T17" fmla="*/ 58 h 58"/>
                <a:gd name="T18" fmla="*/ 41 w 63"/>
                <a:gd name="T19" fmla="*/ 45 h 58"/>
                <a:gd name="T20" fmla="*/ 43 w 63"/>
                <a:gd name="T21" fmla="*/ 43 h 58"/>
                <a:gd name="T22" fmla="*/ 40 w 63"/>
                <a:gd name="T23" fmla="*/ 41 h 58"/>
                <a:gd name="T24" fmla="*/ 26 w 63"/>
                <a:gd name="T25" fmla="*/ 47 h 58"/>
                <a:gd name="T26" fmla="*/ 9 w 63"/>
                <a:gd name="T27" fmla="*/ 42 h 58"/>
                <a:gd name="T28" fmla="*/ 1 w 63"/>
                <a:gd name="T29" fmla="*/ 26 h 58"/>
                <a:gd name="T30" fmla="*/ 6 w 63"/>
                <a:gd name="T31" fmla="*/ 9 h 58"/>
                <a:gd name="T32" fmla="*/ 23 w 63"/>
                <a:gd name="T33" fmla="*/ 8 h 58"/>
                <a:gd name="T34" fmla="*/ 12 w 63"/>
                <a:gd name="T35" fmla="*/ 14 h 58"/>
                <a:gd name="T36" fmla="*/ 8 w 63"/>
                <a:gd name="T37" fmla="*/ 25 h 58"/>
                <a:gd name="T38" fmla="*/ 14 w 63"/>
                <a:gd name="T39" fmla="*/ 36 h 58"/>
                <a:gd name="T40" fmla="*/ 25 w 63"/>
                <a:gd name="T41" fmla="*/ 40 h 58"/>
                <a:gd name="T42" fmla="*/ 36 w 63"/>
                <a:gd name="T43" fmla="*/ 34 h 58"/>
                <a:gd name="T44" fmla="*/ 40 w 63"/>
                <a:gd name="T45" fmla="*/ 23 h 58"/>
                <a:gd name="T46" fmla="*/ 34 w 63"/>
                <a:gd name="T47" fmla="*/ 12 h 58"/>
                <a:gd name="T48" fmla="*/ 23 w 63"/>
                <a:gd name="T49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58">
                  <a:moveTo>
                    <a:pt x="6" y="9"/>
                  </a:moveTo>
                  <a:cubicBezTo>
                    <a:pt x="11" y="4"/>
                    <a:pt x="16" y="1"/>
                    <a:pt x="22" y="0"/>
                  </a:cubicBezTo>
                  <a:cubicBezTo>
                    <a:pt x="28" y="0"/>
                    <a:pt x="35" y="2"/>
                    <a:pt x="39" y="6"/>
                  </a:cubicBezTo>
                  <a:cubicBezTo>
                    <a:pt x="44" y="10"/>
                    <a:pt x="47" y="16"/>
                    <a:pt x="48" y="22"/>
                  </a:cubicBezTo>
                  <a:cubicBezTo>
                    <a:pt x="48" y="27"/>
                    <a:pt x="47" y="32"/>
                    <a:pt x="44" y="36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6" y="45"/>
                    <a:pt x="31" y="47"/>
                    <a:pt x="26" y="47"/>
                  </a:cubicBezTo>
                  <a:cubicBezTo>
                    <a:pt x="20" y="48"/>
                    <a:pt x="14" y="46"/>
                    <a:pt x="9" y="42"/>
                  </a:cubicBezTo>
                  <a:cubicBezTo>
                    <a:pt x="4" y="37"/>
                    <a:pt x="1" y="32"/>
                    <a:pt x="1" y="26"/>
                  </a:cubicBezTo>
                  <a:cubicBezTo>
                    <a:pt x="0" y="20"/>
                    <a:pt x="2" y="13"/>
                    <a:pt x="6" y="9"/>
                  </a:cubicBezTo>
                  <a:close/>
                  <a:moveTo>
                    <a:pt x="23" y="8"/>
                  </a:moveTo>
                  <a:cubicBezTo>
                    <a:pt x="19" y="8"/>
                    <a:pt x="15" y="10"/>
                    <a:pt x="12" y="14"/>
                  </a:cubicBezTo>
                  <a:cubicBezTo>
                    <a:pt x="9" y="17"/>
                    <a:pt x="8" y="21"/>
                    <a:pt x="8" y="25"/>
                  </a:cubicBezTo>
                  <a:cubicBezTo>
                    <a:pt x="8" y="29"/>
                    <a:pt x="10" y="33"/>
                    <a:pt x="14" y="36"/>
                  </a:cubicBezTo>
                  <a:cubicBezTo>
                    <a:pt x="17" y="39"/>
                    <a:pt x="21" y="40"/>
                    <a:pt x="25" y="40"/>
                  </a:cubicBezTo>
                  <a:cubicBezTo>
                    <a:pt x="29" y="39"/>
                    <a:pt x="33" y="38"/>
                    <a:pt x="36" y="34"/>
                  </a:cubicBezTo>
                  <a:cubicBezTo>
                    <a:pt x="39" y="31"/>
                    <a:pt x="40" y="27"/>
                    <a:pt x="40" y="23"/>
                  </a:cubicBezTo>
                  <a:cubicBezTo>
                    <a:pt x="40" y="19"/>
                    <a:pt x="38" y="15"/>
                    <a:pt x="34" y="12"/>
                  </a:cubicBezTo>
                  <a:cubicBezTo>
                    <a:pt x="31" y="9"/>
                    <a:pt x="27" y="8"/>
                    <a:pt x="23" y="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0" name="文本框 33">
            <a:extLst>
              <a:ext uri="{FF2B5EF4-FFF2-40B4-BE49-F238E27FC236}">
                <a16:creationId xmlns:a16="http://schemas.microsoft.com/office/drawing/2014/main" id="{4A9E91B8-94F5-45D9-9332-965B75BC1A8E}"/>
              </a:ext>
            </a:extLst>
          </p:cNvPr>
          <p:cNvSpPr txBox="1"/>
          <p:nvPr/>
        </p:nvSpPr>
        <p:spPr>
          <a:xfrm>
            <a:off x="1271509" y="495061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简介及特性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C7FF57E-BA2F-4F19-A55C-BD2DE3DC2275}"/>
              </a:ext>
            </a:extLst>
          </p:cNvPr>
          <p:cNvGrpSpPr/>
          <p:nvPr/>
        </p:nvGrpSpPr>
        <p:grpSpPr>
          <a:xfrm>
            <a:off x="835852" y="1237229"/>
            <a:ext cx="8829009" cy="1399190"/>
            <a:chOff x="9420547" y="1718897"/>
            <a:chExt cx="8829009" cy="1399190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99123B4-4334-4A3B-A881-9CF6232236B9}"/>
                </a:ext>
              </a:extLst>
            </p:cNvPr>
            <p:cNvGrpSpPr/>
            <p:nvPr/>
          </p:nvGrpSpPr>
          <p:grpSpPr>
            <a:xfrm>
              <a:off x="9420547" y="1718897"/>
              <a:ext cx="2298162" cy="533839"/>
              <a:chOff x="9159289" y="1718897"/>
              <a:chExt cx="2298162" cy="533839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129290C-25DA-4DB3-951E-C861C53E70D3}"/>
                  </a:ext>
                </a:extLst>
              </p:cNvPr>
              <p:cNvSpPr/>
              <p:nvPr/>
            </p:nvSpPr>
            <p:spPr>
              <a:xfrm>
                <a:off x="9159289" y="1729516"/>
                <a:ext cx="2298162" cy="5232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6B12402-7632-409F-9BB4-DFA73294EF22}"/>
                  </a:ext>
                </a:extLst>
              </p:cNvPr>
              <p:cNvSpPr txBox="1"/>
              <p:nvPr/>
            </p:nvSpPr>
            <p:spPr>
              <a:xfrm>
                <a:off x="9318355" y="1718897"/>
                <a:ext cx="19800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组件化应用</a:t>
                </a: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1BD0CE3-3ABA-41FA-848C-5060817176E2}"/>
                </a:ext>
              </a:extLst>
            </p:cNvPr>
            <p:cNvSpPr/>
            <p:nvPr/>
          </p:nvSpPr>
          <p:spPr>
            <a:xfrm>
              <a:off x="9439031" y="2360957"/>
              <a:ext cx="8810525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组件系统是</a:t>
              </a:r>
              <a:r>
                <a:rPr lang="en-US" altLang="zh-CN" dirty="0"/>
                <a:t>Vue.js</a:t>
              </a:r>
              <a:r>
                <a:rPr lang="zh-CN" altLang="en-US" dirty="0"/>
                <a:t>其中一个重要的概念，它提供了一种抽象，让我们可以使用独立可复用的小组件来构建大型应用，任意类型的应用界面都可以抽象为一个组件树：</a:t>
              </a:r>
              <a:endParaRPr lang="en-US" altLang="zh-CN" dirty="0"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205F67C-F99B-4534-9145-CA687C660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2" y="2744640"/>
            <a:ext cx="8437944" cy="326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0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3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75"/>
          <p:cNvGrpSpPr/>
          <p:nvPr/>
        </p:nvGrpSpPr>
        <p:grpSpPr>
          <a:xfrm>
            <a:off x="540887" y="388950"/>
            <a:ext cx="589931" cy="684320"/>
            <a:chOff x="2988733" y="4521200"/>
            <a:chExt cx="1058333" cy="1227666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988733" y="4521200"/>
              <a:ext cx="1058333" cy="1227666"/>
              <a:chOff x="4690534" y="3018369"/>
              <a:chExt cx="1058333" cy="1227666"/>
            </a:xfrm>
          </p:grpSpPr>
          <p:sp>
            <p:nvSpPr>
              <p:cNvPr id="179" name="六边形 178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任意多边形 179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8" name="Freeform 274"/>
            <p:cNvSpPr>
              <a:spLocks noEditPoints="1"/>
            </p:cNvSpPr>
            <p:nvPr/>
          </p:nvSpPr>
          <p:spPr bwMode="auto">
            <a:xfrm>
              <a:off x="3292709" y="4926900"/>
              <a:ext cx="450381" cy="416260"/>
            </a:xfrm>
            <a:custGeom>
              <a:avLst/>
              <a:gdLst>
                <a:gd name="T0" fmla="*/ 6 w 63"/>
                <a:gd name="T1" fmla="*/ 9 h 58"/>
                <a:gd name="T2" fmla="*/ 22 w 63"/>
                <a:gd name="T3" fmla="*/ 0 h 58"/>
                <a:gd name="T4" fmla="*/ 39 w 63"/>
                <a:gd name="T5" fmla="*/ 6 h 58"/>
                <a:gd name="T6" fmla="*/ 48 w 63"/>
                <a:gd name="T7" fmla="*/ 22 h 58"/>
                <a:gd name="T8" fmla="*/ 44 w 63"/>
                <a:gd name="T9" fmla="*/ 36 h 58"/>
                <a:gd name="T10" fmla="*/ 47 w 63"/>
                <a:gd name="T11" fmla="*/ 38 h 58"/>
                <a:gd name="T12" fmla="*/ 49 w 63"/>
                <a:gd name="T13" fmla="*/ 36 h 58"/>
                <a:gd name="T14" fmla="*/ 63 w 63"/>
                <a:gd name="T15" fmla="*/ 49 h 58"/>
                <a:gd name="T16" fmla="*/ 56 w 63"/>
                <a:gd name="T17" fmla="*/ 58 h 58"/>
                <a:gd name="T18" fmla="*/ 41 w 63"/>
                <a:gd name="T19" fmla="*/ 45 h 58"/>
                <a:gd name="T20" fmla="*/ 43 w 63"/>
                <a:gd name="T21" fmla="*/ 43 h 58"/>
                <a:gd name="T22" fmla="*/ 40 w 63"/>
                <a:gd name="T23" fmla="*/ 41 h 58"/>
                <a:gd name="T24" fmla="*/ 26 w 63"/>
                <a:gd name="T25" fmla="*/ 47 h 58"/>
                <a:gd name="T26" fmla="*/ 9 w 63"/>
                <a:gd name="T27" fmla="*/ 42 h 58"/>
                <a:gd name="T28" fmla="*/ 1 w 63"/>
                <a:gd name="T29" fmla="*/ 26 h 58"/>
                <a:gd name="T30" fmla="*/ 6 w 63"/>
                <a:gd name="T31" fmla="*/ 9 h 58"/>
                <a:gd name="T32" fmla="*/ 23 w 63"/>
                <a:gd name="T33" fmla="*/ 8 h 58"/>
                <a:gd name="T34" fmla="*/ 12 w 63"/>
                <a:gd name="T35" fmla="*/ 14 h 58"/>
                <a:gd name="T36" fmla="*/ 8 w 63"/>
                <a:gd name="T37" fmla="*/ 25 h 58"/>
                <a:gd name="T38" fmla="*/ 14 w 63"/>
                <a:gd name="T39" fmla="*/ 36 h 58"/>
                <a:gd name="T40" fmla="*/ 25 w 63"/>
                <a:gd name="T41" fmla="*/ 40 h 58"/>
                <a:gd name="T42" fmla="*/ 36 w 63"/>
                <a:gd name="T43" fmla="*/ 34 h 58"/>
                <a:gd name="T44" fmla="*/ 40 w 63"/>
                <a:gd name="T45" fmla="*/ 23 h 58"/>
                <a:gd name="T46" fmla="*/ 34 w 63"/>
                <a:gd name="T47" fmla="*/ 12 h 58"/>
                <a:gd name="T48" fmla="*/ 23 w 63"/>
                <a:gd name="T49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58">
                  <a:moveTo>
                    <a:pt x="6" y="9"/>
                  </a:moveTo>
                  <a:cubicBezTo>
                    <a:pt x="11" y="4"/>
                    <a:pt x="16" y="1"/>
                    <a:pt x="22" y="0"/>
                  </a:cubicBezTo>
                  <a:cubicBezTo>
                    <a:pt x="28" y="0"/>
                    <a:pt x="35" y="2"/>
                    <a:pt x="39" y="6"/>
                  </a:cubicBezTo>
                  <a:cubicBezTo>
                    <a:pt x="44" y="10"/>
                    <a:pt x="47" y="16"/>
                    <a:pt x="48" y="22"/>
                  </a:cubicBezTo>
                  <a:cubicBezTo>
                    <a:pt x="48" y="27"/>
                    <a:pt x="47" y="32"/>
                    <a:pt x="44" y="36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6" y="45"/>
                    <a:pt x="31" y="47"/>
                    <a:pt x="26" y="47"/>
                  </a:cubicBezTo>
                  <a:cubicBezTo>
                    <a:pt x="20" y="48"/>
                    <a:pt x="14" y="46"/>
                    <a:pt x="9" y="42"/>
                  </a:cubicBezTo>
                  <a:cubicBezTo>
                    <a:pt x="4" y="37"/>
                    <a:pt x="1" y="32"/>
                    <a:pt x="1" y="26"/>
                  </a:cubicBezTo>
                  <a:cubicBezTo>
                    <a:pt x="0" y="20"/>
                    <a:pt x="2" y="13"/>
                    <a:pt x="6" y="9"/>
                  </a:cubicBezTo>
                  <a:close/>
                  <a:moveTo>
                    <a:pt x="23" y="8"/>
                  </a:moveTo>
                  <a:cubicBezTo>
                    <a:pt x="19" y="8"/>
                    <a:pt x="15" y="10"/>
                    <a:pt x="12" y="14"/>
                  </a:cubicBezTo>
                  <a:cubicBezTo>
                    <a:pt x="9" y="17"/>
                    <a:pt x="8" y="21"/>
                    <a:pt x="8" y="25"/>
                  </a:cubicBezTo>
                  <a:cubicBezTo>
                    <a:pt x="8" y="29"/>
                    <a:pt x="10" y="33"/>
                    <a:pt x="14" y="36"/>
                  </a:cubicBezTo>
                  <a:cubicBezTo>
                    <a:pt x="17" y="39"/>
                    <a:pt x="21" y="40"/>
                    <a:pt x="25" y="40"/>
                  </a:cubicBezTo>
                  <a:cubicBezTo>
                    <a:pt x="29" y="39"/>
                    <a:pt x="33" y="38"/>
                    <a:pt x="36" y="34"/>
                  </a:cubicBezTo>
                  <a:cubicBezTo>
                    <a:pt x="39" y="31"/>
                    <a:pt x="40" y="27"/>
                    <a:pt x="40" y="23"/>
                  </a:cubicBezTo>
                  <a:cubicBezTo>
                    <a:pt x="40" y="19"/>
                    <a:pt x="38" y="15"/>
                    <a:pt x="34" y="12"/>
                  </a:cubicBezTo>
                  <a:cubicBezTo>
                    <a:pt x="31" y="9"/>
                    <a:pt x="27" y="8"/>
                    <a:pt x="23" y="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0" name="文本框 33">
            <a:extLst>
              <a:ext uri="{FF2B5EF4-FFF2-40B4-BE49-F238E27FC236}">
                <a16:creationId xmlns:a16="http://schemas.microsoft.com/office/drawing/2014/main" id="{4A9E91B8-94F5-45D9-9332-965B75BC1A8E}"/>
              </a:ext>
            </a:extLst>
          </p:cNvPr>
          <p:cNvSpPr txBox="1"/>
          <p:nvPr/>
        </p:nvSpPr>
        <p:spPr>
          <a:xfrm>
            <a:off x="1271509" y="495061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简介及特性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C7FF57E-BA2F-4F19-A55C-BD2DE3DC2275}"/>
              </a:ext>
            </a:extLst>
          </p:cNvPr>
          <p:cNvGrpSpPr/>
          <p:nvPr/>
        </p:nvGrpSpPr>
        <p:grpSpPr>
          <a:xfrm>
            <a:off x="835852" y="1237229"/>
            <a:ext cx="7301151" cy="1288391"/>
            <a:chOff x="9420547" y="1718897"/>
            <a:chExt cx="7301151" cy="1288391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99123B4-4334-4A3B-A881-9CF6232236B9}"/>
                </a:ext>
              </a:extLst>
            </p:cNvPr>
            <p:cNvGrpSpPr/>
            <p:nvPr/>
          </p:nvGrpSpPr>
          <p:grpSpPr>
            <a:xfrm>
              <a:off x="9420547" y="1718897"/>
              <a:ext cx="2298162" cy="533839"/>
              <a:chOff x="9159289" y="1718897"/>
              <a:chExt cx="2298162" cy="533839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129290C-25DA-4DB3-951E-C861C53E70D3}"/>
                  </a:ext>
                </a:extLst>
              </p:cNvPr>
              <p:cNvSpPr/>
              <p:nvPr/>
            </p:nvSpPr>
            <p:spPr>
              <a:xfrm>
                <a:off x="9159289" y="1729516"/>
                <a:ext cx="2298162" cy="5232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6B12402-7632-409F-9BB4-DFA73294EF22}"/>
                  </a:ext>
                </a:extLst>
              </p:cNvPr>
              <p:cNvSpPr txBox="1"/>
              <p:nvPr/>
            </p:nvSpPr>
            <p:spPr>
              <a:xfrm>
                <a:off x="9318355" y="1718897"/>
                <a:ext cx="19800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组件化应用</a:t>
                </a: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1BD0CE3-3ABA-41FA-848C-5060817176E2}"/>
                </a:ext>
              </a:extLst>
            </p:cNvPr>
            <p:cNvSpPr/>
            <p:nvPr/>
          </p:nvSpPr>
          <p:spPr>
            <a:xfrm>
              <a:off x="9439031" y="2360957"/>
              <a:ext cx="728266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在 </a:t>
              </a:r>
              <a:r>
                <a:rPr lang="en-US" altLang="zh-CN" dirty="0" err="1"/>
                <a:t>Vue</a:t>
              </a:r>
              <a:r>
                <a:rPr lang="en-US" altLang="zh-CN" dirty="0"/>
                <a:t> </a:t>
              </a:r>
              <a:r>
                <a:rPr lang="zh-CN" altLang="en-US" dirty="0"/>
                <a:t>里，一个组件本质上是一个拥有预定义选项的一个 </a:t>
              </a:r>
              <a:r>
                <a:rPr lang="en-US" altLang="zh-CN" dirty="0" err="1"/>
                <a:t>Vue</a:t>
              </a:r>
              <a:r>
                <a:rPr lang="en-US" altLang="zh-CN" dirty="0"/>
                <a:t> </a:t>
              </a:r>
              <a:r>
                <a:rPr lang="zh-CN" altLang="en-US" dirty="0"/>
                <a:t>实例，在 </a:t>
              </a:r>
              <a:r>
                <a:rPr lang="en-US" altLang="zh-CN" dirty="0" err="1"/>
                <a:t>Vue</a:t>
              </a:r>
              <a:r>
                <a:rPr lang="en-US" altLang="zh-CN" dirty="0"/>
                <a:t> </a:t>
              </a:r>
              <a:r>
                <a:rPr lang="zh-CN" altLang="en-US" dirty="0"/>
                <a:t>中注册组件很简单：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0BAF678-335A-4628-9482-EA7FBB6C6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2" y="2648283"/>
            <a:ext cx="3606926" cy="1313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64A076-EE1C-4DF9-9EFA-8AA03A1C6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33" y="2633841"/>
            <a:ext cx="4288372" cy="13577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25A440C5-62DB-489B-84AB-ECF17E0036A6}"/>
              </a:ext>
            </a:extLst>
          </p:cNvPr>
          <p:cNvSpPr/>
          <p:nvPr/>
        </p:nvSpPr>
        <p:spPr>
          <a:xfrm>
            <a:off x="4719060" y="3204850"/>
            <a:ext cx="1284790" cy="514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98AE9-52E8-46AB-9FD5-62037D4D7999}"/>
              </a:ext>
            </a:extLst>
          </p:cNvPr>
          <p:cNvSpPr txBox="1"/>
          <p:nvPr/>
        </p:nvSpPr>
        <p:spPr>
          <a:xfrm>
            <a:off x="4894040" y="2766349"/>
            <a:ext cx="90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构建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56B955-5B86-4E9E-A5DE-BD8E6967E6AD}"/>
              </a:ext>
            </a:extLst>
          </p:cNvPr>
          <p:cNvSpPr/>
          <p:nvPr/>
        </p:nvSpPr>
        <p:spPr>
          <a:xfrm>
            <a:off x="5376319" y="48340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但是这样会为每个待办项渲染同样的文本，这看起来并不炫酷，我们应该能将数据从父作用域传到子组件。让我们来修改一下组件的定义，使之能够接受一个属性。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49081AF-B183-470D-8242-9E25B0B5E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60" y="4496838"/>
            <a:ext cx="3759551" cy="20175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397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250442" y="2684419"/>
            <a:ext cx="1321558" cy="1533007"/>
            <a:chOff x="4135966" y="2383369"/>
            <a:chExt cx="1058333" cy="1227666"/>
          </a:xfrm>
        </p:grpSpPr>
        <p:grpSp>
          <p:nvGrpSpPr>
            <p:cNvPr id="8" name="组合 7"/>
            <p:cNvGrpSpPr/>
            <p:nvPr/>
          </p:nvGrpSpPr>
          <p:grpSpPr>
            <a:xfrm>
              <a:off x="4135966" y="2383369"/>
              <a:ext cx="1058333" cy="1227666"/>
              <a:chOff x="4690534" y="3018369"/>
              <a:chExt cx="1058333" cy="1227666"/>
            </a:xfrm>
          </p:grpSpPr>
          <p:sp>
            <p:nvSpPr>
              <p:cNvPr id="11" name="六边形 10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Freeform 412"/>
            <p:cNvSpPr>
              <a:spLocks noEditPoints="1"/>
            </p:cNvSpPr>
            <p:nvPr/>
          </p:nvSpPr>
          <p:spPr bwMode="auto">
            <a:xfrm>
              <a:off x="4453213" y="2777055"/>
              <a:ext cx="426742" cy="440289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3" name="文本框 33"/>
          <p:cNvSpPr txBox="1"/>
          <p:nvPr/>
        </p:nvSpPr>
        <p:spPr>
          <a:xfrm>
            <a:off x="4692093" y="3017931"/>
            <a:ext cx="4590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常用指令</a:t>
            </a: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472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2863" y="336239"/>
            <a:ext cx="657415" cy="762601"/>
            <a:chOff x="4135966" y="2383369"/>
            <a:chExt cx="1058333" cy="1227666"/>
          </a:xfrm>
        </p:grpSpPr>
        <p:grpSp>
          <p:nvGrpSpPr>
            <p:cNvPr id="8" name="组合 7"/>
            <p:cNvGrpSpPr/>
            <p:nvPr/>
          </p:nvGrpSpPr>
          <p:grpSpPr>
            <a:xfrm>
              <a:off x="4135966" y="2383369"/>
              <a:ext cx="1058333" cy="1227666"/>
              <a:chOff x="4690534" y="3018369"/>
              <a:chExt cx="1058333" cy="1227666"/>
            </a:xfrm>
          </p:grpSpPr>
          <p:sp>
            <p:nvSpPr>
              <p:cNvPr id="11" name="六边形 10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Freeform 412"/>
            <p:cNvSpPr>
              <a:spLocks noEditPoints="1"/>
            </p:cNvSpPr>
            <p:nvPr/>
          </p:nvSpPr>
          <p:spPr bwMode="auto">
            <a:xfrm>
              <a:off x="4453213" y="2777055"/>
              <a:ext cx="426742" cy="440289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文本框 33"/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常用指令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5079905" y="1610135"/>
            <a:ext cx="2040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170C1"/>
                </a:solidFill>
                <a:latin typeface="Agency FB" panose="020B0503020202020204" pitchFamily="34" charset="0"/>
              </a:rPr>
              <a:t>Vue.js</a:t>
            </a:r>
            <a:r>
              <a:rPr lang="zh-CN" altLang="en-US" sz="3600" b="1" dirty="0">
                <a:solidFill>
                  <a:srgbClr val="0170C1"/>
                </a:solidFill>
                <a:latin typeface="Agency FB" panose="020B0503020202020204" pitchFamily="34" charset="0"/>
              </a:rPr>
              <a:t>指令</a:t>
            </a:r>
          </a:p>
        </p:txBody>
      </p:sp>
      <p:sp>
        <p:nvSpPr>
          <p:cNvPr id="113" name="矩形 112"/>
          <p:cNvSpPr/>
          <p:nvPr/>
        </p:nvSpPr>
        <p:spPr>
          <a:xfrm>
            <a:off x="1395803" y="2256466"/>
            <a:ext cx="9433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Vue.js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的指令是以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v-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开头的，它们作用于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HTML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元素，指令提供了一些特殊的特性，将指令绑定在元素上时，指令会为绑定的目标元素添加一些特殊的行为，我们可以将指令看作特殊的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HTML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特性（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attribute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）。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2277286" y="3775117"/>
            <a:ext cx="2802619" cy="806857"/>
            <a:chOff x="1499546" y="4501300"/>
            <a:chExt cx="2802619" cy="806857"/>
          </a:xfrm>
        </p:grpSpPr>
        <p:sp>
          <p:nvSpPr>
            <p:cNvPr id="115" name="文本框 114"/>
            <p:cNvSpPr txBox="1"/>
            <p:nvPr/>
          </p:nvSpPr>
          <p:spPr>
            <a:xfrm>
              <a:off x="2169084" y="4501300"/>
              <a:ext cx="782587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v-if</a:t>
              </a:r>
              <a:endParaRPr lang="zh-CN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4592311" y="3775117"/>
            <a:ext cx="2802619" cy="806857"/>
            <a:chOff x="1499546" y="4501300"/>
            <a:chExt cx="2802619" cy="806857"/>
          </a:xfrm>
        </p:grpSpPr>
        <p:sp>
          <p:nvSpPr>
            <p:cNvPr id="118" name="文本框 117"/>
            <p:cNvSpPr txBox="1"/>
            <p:nvPr/>
          </p:nvSpPr>
          <p:spPr>
            <a:xfrm>
              <a:off x="2169084" y="4501300"/>
              <a:ext cx="1460656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v-show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392043" y="3765520"/>
            <a:ext cx="2802619" cy="806857"/>
            <a:chOff x="1499546" y="4501300"/>
            <a:chExt cx="2802619" cy="806857"/>
          </a:xfrm>
        </p:grpSpPr>
        <p:sp>
          <p:nvSpPr>
            <p:cNvPr id="121" name="文本框 120"/>
            <p:cNvSpPr txBox="1"/>
            <p:nvPr/>
          </p:nvSpPr>
          <p:spPr>
            <a:xfrm>
              <a:off x="2169084" y="4501300"/>
              <a:ext cx="1269899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v-else</a:t>
              </a:r>
              <a:endParaRPr lang="zh-CN" altLang="en-US" sz="4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1F3D529-6766-4BBC-AB1A-11DE14739F7C}"/>
              </a:ext>
            </a:extLst>
          </p:cNvPr>
          <p:cNvGrpSpPr/>
          <p:nvPr/>
        </p:nvGrpSpPr>
        <p:grpSpPr>
          <a:xfrm>
            <a:off x="2277286" y="4643679"/>
            <a:ext cx="2802619" cy="806857"/>
            <a:chOff x="1499546" y="4501300"/>
            <a:chExt cx="2802619" cy="806857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A1810FF-4955-4151-8927-DA7D292EF04A}"/>
                </a:ext>
              </a:extLst>
            </p:cNvPr>
            <p:cNvSpPr txBox="1"/>
            <p:nvPr/>
          </p:nvSpPr>
          <p:spPr>
            <a:xfrm>
              <a:off x="2169084" y="4501300"/>
              <a:ext cx="1082348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v-for</a:t>
              </a:r>
              <a:endParaRPr lang="zh-CN" altLang="en-US" sz="4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DDB098A-FA23-46C3-A7BC-F4DB5B2A2E05}"/>
                </a:ext>
              </a:extLst>
            </p:cNvPr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A12C78-0D6D-4D37-B889-F381A65AB770}"/>
              </a:ext>
            </a:extLst>
          </p:cNvPr>
          <p:cNvGrpSpPr/>
          <p:nvPr/>
        </p:nvGrpSpPr>
        <p:grpSpPr>
          <a:xfrm>
            <a:off x="4592311" y="4643679"/>
            <a:ext cx="2802619" cy="806857"/>
            <a:chOff x="1499546" y="4501300"/>
            <a:chExt cx="2802619" cy="806857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E5C5EEB-AFF0-4569-BBDC-CE1BAC4C9290}"/>
                </a:ext>
              </a:extLst>
            </p:cNvPr>
            <p:cNvSpPr txBox="1"/>
            <p:nvPr/>
          </p:nvSpPr>
          <p:spPr>
            <a:xfrm>
              <a:off x="2169084" y="4501300"/>
              <a:ext cx="1287532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v-bind</a:t>
              </a:r>
              <a:endParaRPr lang="zh-CN" altLang="en-US" sz="4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E184D52-F57A-4251-9879-DF9805FBF0A0}"/>
                </a:ext>
              </a:extLst>
            </p:cNvPr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C591C9D-818D-4812-B0C6-0E283F1D6D64}"/>
              </a:ext>
            </a:extLst>
          </p:cNvPr>
          <p:cNvGrpSpPr/>
          <p:nvPr/>
        </p:nvGrpSpPr>
        <p:grpSpPr>
          <a:xfrm>
            <a:off x="7392043" y="4634082"/>
            <a:ext cx="2802619" cy="806857"/>
            <a:chOff x="1499546" y="4501300"/>
            <a:chExt cx="2802619" cy="806857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B43167C-4114-411C-A20A-9DA3176104A4}"/>
                </a:ext>
              </a:extLst>
            </p:cNvPr>
            <p:cNvSpPr txBox="1"/>
            <p:nvPr/>
          </p:nvSpPr>
          <p:spPr>
            <a:xfrm>
              <a:off x="2169084" y="4501300"/>
              <a:ext cx="973343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v-on</a:t>
              </a:r>
              <a:endParaRPr lang="zh-CN" altLang="en-US" sz="4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521C40B-E501-4452-9C60-8B9D5CFE2064}"/>
                </a:ext>
              </a:extLst>
            </p:cNvPr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477380A-9E9E-4BC8-9F32-A9F941068C64}"/>
              </a:ext>
            </a:extLst>
          </p:cNvPr>
          <p:cNvSpPr txBox="1"/>
          <p:nvPr/>
        </p:nvSpPr>
        <p:spPr>
          <a:xfrm>
            <a:off x="3627524" y="5900039"/>
            <a:ext cx="57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Vue.js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提供了一些常用的内置指令</a:t>
            </a:r>
          </a:p>
        </p:txBody>
      </p:sp>
    </p:spTree>
    <p:extLst>
      <p:ext uri="{BB962C8B-B14F-4D97-AF65-F5344CB8AC3E}">
        <p14:creationId xmlns:p14="http://schemas.microsoft.com/office/powerpoint/2010/main" val="202992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6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2863" y="336239"/>
            <a:ext cx="657415" cy="762601"/>
            <a:chOff x="4135966" y="2383369"/>
            <a:chExt cx="1058333" cy="1227666"/>
          </a:xfrm>
        </p:grpSpPr>
        <p:grpSp>
          <p:nvGrpSpPr>
            <p:cNvPr id="8" name="组合 7"/>
            <p:cNvGrpSpPr/>
            <p:nvPr/>
          </p:nvGrpSpPr>
          <p:grpSpPr>
            <a:xfrm>
              <a:off x="4135966" y="2383369"/>
              <a:ext cx="1058333" cy="1227666"/>
              <a:chOff x="4690534" y="3018369"/>
              <a:chExt cx="1058333" cy="1227666"/>
            </a:xfrm>
          </p:grpSpPr>
          <p:sp>
            <p:nvSpPr>
              <p:cNvPr id="11" name="六边形 10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Freeform 412"/>
            <p:cNvSpPr>
              <a:spLocks noEditPoints="1"/>
            </p:cNvSpPr>
            <p:nvPr/>
          </p:nvSpPr>
          <p:spPr bwMode="auto">
            <a:xfrm>
              <a:off x="4453213" y="2777055"/>
              <a:ext cx="426742" cy="440289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文本框 33"/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常用指令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960538" y="1367583"/>
            <a:ext cx="2802619" cy="806857"/>
            <a:chOff x="1499546" y="4501300"/>
            <a:chExt cx="2802619" cy="806857"/>
          </a:xfrm>
        </p:grpSpPr>
        <p:sp>
          <p:nvSpPr>
            <p:cNvPr id="115" name="文本框 114"/>
            <p:cNvSpPr txBox="1"/>
            <p:nvPr/>
          </p:nvSpPr>
          <p:spPr>
            <a:xfrm>
              <a:off x="2169084" y="4501300"/>
              <a:ext cx="782587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v-if</a:t>
              </a:r>
              <a:endParaRPr lang="zh-CN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7D697E8-B64E-4C09-BD16-9D0E306784D1}"/>
              </a:ext>
            </a:extLst>
          </p:cNvPr>
          <p:cNvGrpSpPr/>
          <p:nvPr/>
        </p:nvGrpSpPr>
        <p:grpSpPr>
          <a:xfrm>
            <a:off x="3082201" y="1182646"/>
            <a:ext cx="7242418" cy="2196196"/>
            <a:chOff x="3082201" y="1182646"/>
            <a:chExt cx="7242418" cy="219619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8069B3D-AC47-4800-9A91-F962EC2FE16A}"/>
                </a:ext>
              </a:extLst>
            </p:cNvPr>
            <p:cNvSpPr/>
            <p:nvPr/>
          </p:nvSpPr>
          <p:spPr>
            <a:xfrm>
              <a:off x="3082201" y="1182646"/>
              <a:ext cx="724241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v-if是条件渲染指令，它根据表达式的真假来</a:t>
              </a:r>
              <a:r>
                <a:rPr lang="zh-CN" altLang="zh-CN" sz="2000" b="1" dirty="0">
                  <a:solidFill>
                    <a:schemeClr val="accent1">
                      <a:lumMod val="75000"/>
                    </a:schemeClr>
                  </a:solidFill>
                  <a:latin typeface="Agency FB" panose="020B0503020202020204" pitchFamily="34" charset="0"/>
                </a:rPr>
                <a:t>删除和插入元素</a:t>
              </a: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，它的基本语法如下： 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A32C10B-CB40-4DE9-ACB1-036FD84ADB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341" t="37123" r="25617" b="24977"/>
            <a:stretch/>
          </p:blipFill>
          <p:spPr>
            <a:xfrm>
              <a:off x="3205151" y="2019269"/>
              <a:ext cx="2662177" cy="4256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3BCC9E-EEED-466D-9800-CBBB6D93A518}"/>
                </a:ext>
              </a:extLst>
            </p:cNvPr>
            <p:cNvSpPr/>
            <p:nvPr/>
          </p:nvSpPr>
          <p:spPr>
            <a:xfrm>
              <a:off x="3082201" y="2670956"/>
              <a:ext cx="724241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expression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是一个返回</a:t>
              </a:r>
              <a:r>
                <a:rPr lang="en-IE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bool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值的表达式，表达式可以是一个</a:t>
              </a:r>
              <a:r>
                <a:rPr lang="en-IE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bool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属性，也可以是一个返回</a:t>
              </a:r>
              <a:r>
                <a:rPr lang="en-IE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bool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的运算式。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A86A2B4E-F2EC-4E48-ABBF-D33D2C9F2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76" y="4025829"/>
            <a:ext cx="6835821" cy="217379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E588B0A-E137-4FB4-8600-B406BFF5A4DC}"/>
              </a:ext>
            </a:extLst>
          </p:cNvPr>
          <p:cNvSpPr/>
          <p:nvPr/>
        </p:nvSpPr>
        <p:spPr>
          <a:xfrm>
            <a:off x="2412663" y="4674646"/>
            <a:ext cx="1129190" cy="5555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3F99321-B673-4A40-B2CB-55481294C0F6}"/>
              </a:ext>
            </a:extLst>
          </p:cNvPr>
          <p:cNvSpPr/>
          <p:nvPr/>
        </p:nvSpPr>
        <p:spPr>
          <a:xfrm>
            <a:off x="2412662" y="5285136"/>
            <a:ext cx="3710345" cy="555585"/>
          </a:xfrm>
          <a:prstGeom prst="rect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16A829-24BE-458C-BB59-529B6BC12A66}"/>
              </a:ext>
            </a:extLst>
          </p:cNvPr>
          <p:cNvSpPr txBox="1"/>
          <p:nvPr/>
        </p:nvSpPr>
        <p:spPr>
          <a:xfrm>
            <a:off x="1516284" y="3541866"/>
            <a:ext cx="202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实例如下：</a:t>
            </a:r>
          </a:p>
        </p:txBody>
      </p:sp>
    </p:spTree>
    <p:extLst>
      <p:ext uri="{BB962C8B-B14F-4D97-AF65-F5344CB8AC3E}">
        <p14:creationId xmlns:p14="http://schemas.microsoft.com/office/powerpoint/2010/main" val="141669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6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2863" y="336239"/>
            <a:ext cx="657415" cy="762601"/>
            <a:chOff x="4135966" y="2383369"/>
            <a:chExt cx="1058333" cy="1227666"/>
          </a:xfrm>
        </p:grpSpPr>
        <p:grpSp>
          <p:nvGrpSpPr>
            <p:cNvPr id="8" name="组合 7"/>
            <p:cNvGrpSpPr/>
            <p:nvPr/>
          </p:nvGrpSpPr>
          <p:grpSpPr>
            <a:xfrm>
              <a:off x="4135966" y="2383369"/>
              <a:ext cx="1058333" cy="1227666"/>
              <a:chOff x="4690534" y="3018369"/>
              <a:chExt cx="1058333" cy="1227666"/>
            </a:xfrm>
          </p:grpSpPr>
          <p:sp>
            <p:nvSpPr>
              <p:cNvPr id="11" name="六边形 10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Freeform 412"/>
            <p:cNvSpPr>
              <a:spLocks noEditPoints="1"/>
            </p:cNvSpPr>
            <p:nvPr/>
          </p:nvSpPr>
          <p:spPr bwMode="auto">
            <a:xfrm>
              <a:off x="4453213" y="2777055"/>
              <a:ext cx="426742" cy="440289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文本框 33"/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常用指令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960538" y="1367583"/>
            <a:ext cx="2802619" cy="806857"/>
            <a:chOff x="1499546" y="4501300"/>
            <a:chExt cx="2802619" cy="806857"/>
          </a:xfrm>
        </p:grpSpPr>
        <p:sp>
          <p:nvSpPr>
            <p:cNvPr id="115" name="文本框 114"/>
            <p:cNvSpPr txBox="1"/>
            <p:nvPr/>
          </p:nvSpPr>
          <p:spPr>
            <a:xfrm>
              <a:off x="2169084" y="4501300"/>
              <a:ext cx="782587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v-if</a:t>
              </a:r>
              <a:endParaRPr lang="zh-CN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6A2B4E-F2EC-4E48-ABBF-D33D2C9F2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201" y="854288"/>
            <a:ext cx="6835821" cy="21737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7B0D1F-5991-4FF5-BA4A-1FB4AB7D9ABB}"/>
              </a:ext>
            </a:extLst>
          </p:cNvPr>
          <p:cNvSpPr txBox="1"/>
          <p:nvPr/>
        </p:nvSpPr>
        <p:spPr>
          <a:xfrm>
            <a:off x="1080018" y="3943572"/>
            <a:ext cx="334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输出结果：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E283FEA-7308-4B38-9741-148FD35D4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01" y="3397411"/>
            <a:ext cx="2334751" cy="1621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0ADD772-DC95-40E8-B942-E00A6C185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000" y="3028079"/>
            <a:ext cx="3539022" cy="299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5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2863" y="336239"/>
            <a:ext cx="657415" cy="762601"/>
            <a:chOff x="4135966" y="2383369"/>
            <a:chExt cx="1058333" cy="1227666"/>
          </a:xfrm>
        </p:grpSpPr>
        <p:grpSp>
          <p:nvGrpSpPr>
            <p:cNvPr id="8" name="组合 7"/>
            <p:cNvGrpSpPr/>
            <p:nvPr/>
          </p:nvGrpSpPr>
          <p:grpSpPr>
            <a:xfrm>
              <a:off x="4135966" y="2383369"/>
              <a:ext cx="1058333" cy="1227666"/>
              <a:chOff x="4690534" y="3018369"/>
              <a:chExt cx="1058333" cy="1227666"/>
            </a:xfrm>
          </p:grpSpPr>
          <p:sp>
            <p:nvSpPr>
              <p:cNvPr id="11" name="六边形 10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Freeform 412"/>
            <p:cNvSpPr>
              <a:spLocks noEditPoints="1"/>
            </p:cNvSpPr>
            <p:nvPr/>
          </p:nvSpPr>
          <p:spPr bwMode="auto">
            <a:xfrm>
              <a:off x="4453213" y="2777055"/>
              <a:ext cx="426742" cy="440289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文本框 33"/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常用指令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960538" y="1367583"/>
            <a:ext cx="2802619" cy="806857"/>
            <a:chOff x="1499546" y="4501300"/>
            <a:chExt cx="2802619" cy="806857"/>
          </a:xfrm>
        </p:grpSpPr>
        <p:sp>
          <p:nvSpPr>
            <p:cNvPr id="115" name="文本框 114"/>
            <p:cNvSpPr txBox="1"/>
            <p:nvPr/>
          </p:nvSpPr>
          <p:spPr>
            <a:xfrm>
              <a:off x="2169084" y="4501300"/>
              <a:ext cx="782587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v-if</a:t>
              </a:r>
              <a:endParaRPr lang="zh-CN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6A2B4E-F2EC-4E48-ABBF-D33D2C9F2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201" y="854288"/>
            <a:ext cx="6835821" cy="21737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0ADD772-DC95-40E8-B942-E00A6C185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000" y="3028079"/>
            <a:ext cx="3539022" cy="29963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E377F2-B809-4E9A-84A2-332F60583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69" y="3680834"/>
            <a:ext cx="6259564" cy="196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44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2863" y="336239"/>
            <a:ext cx="657415" cy="762601"/>
            <a:chOff x="4135966" y="2383369"/>
            <a:chExt cx="1058333" cy="1227666"/>
          </a:xfrm>
        </p:grpSpPr>
        <p:grpSp>
          <p:nvGrpSpPr>
            <p:cNvPr id="8" name="组合 7"/>
            <p:cNvGrpSpPr/>
            <p:nvPr/>
          </p:nvGrpSpPr>
          <p:grpSpPr>
            <a:xfrm>
              <a:off x="4135966" y="2383369"/>
              <a:ext cx="1058333" cy="1227666"/>
              <a:chOff x="4690534" y="3018369"/>
              <a:chExt cx="1058333" cy="1227666"/>
            </a:xfrm>
          </p:grpSpPr>
          <p:sp>
            <p:nvSpPr>
              <p:cNvPr id="11" name="六边形 10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Freeform 412"/>
            <p:cNvSpPr>
              <a:spLocks noEditPoints="1"/>
            </p:cNvSpPr>
            <p:nvPr/>
          </p:nvSpPr>
          <p:spPr bwMode="auto">
            <a:xfrm>
              <a:off x="4453213" y="2777055"/>
              <a:ext cx="426742" cy="440289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文本框 33"/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常用指令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960538" y="1309709"/>
            <a:ext cx="2802619" cy="806857"/>
            <a:chOff x="1499546" y="4501300"/>
            <a:chExt cx="2802619" cy="806857"/>
          </a:xfrm>
        </p:grpSpPr>
        <p:sp>
          <p:nvSpPr>
            <p:cNvPr id="118" name="文本框 117"/>
            <p:cNvSpPr txBox="1"/>
            <p:nvPr/>
          </p:nvSpPr>
          <p:spPr>
            <a:xfrm>
              <a:off x="2169084" y="4501300"/>
              <a:ext cx="1460656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v-show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7EF272-DB76-4190-937F-CD59BE97348B}"/>
              </a:ext>
            </a:extLst>
          </p:cNvPr>
          <p:cNvSpPr/>
          <p:nvPr/>
        </p:nvSpPr>
        <p:spPr>
          <a:xfrm>
            <a:off x="3679247" y="1309709"/>
            <a:ext cx="7617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v-show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也是条件渲染指令，和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v-if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指令不同的是，使用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v-show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指令的元素始终会被渲染到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HTML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，它只是简单地为元素设置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CSS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style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属性。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188BBF-4093-43A7-9354-4D193BCB1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70" y="2233915"/>
            <a:ext cx="8115957" cy="20255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75882B-B41D-48C0-8F32-4019330F9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70" y="4259482"/>
            <a:ext cx="2967850" cy="25985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7D229A9-F49E-4531-AA72-91319F243702}"/>
              </a:ext>
            </a:extLst>
          </p:cNvPr>
          <p:cNvSpPr/>
          <p:nvPr/>
        </p:nvSpPr>
        <p:spPr>
          <a:xfrm>
            <a:off x="9287048" y="2738867"/>
            <a:ext cx="23339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这里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v-show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指令也需要与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v-if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指令一样进行判定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DDF5CE7-B780-4146-B37B-150F25CEC0E7}"/>
              </a:ext>
            </a:extLst>
          </p:cNvPr>
          <p:cNvSpPr txBox="1"/>
          <p:nvPr/>
        </p:nvSpPr>
        <p:spPr>
          <a:xfrm>
            <a:off x="4367228" y="5209892"/>
            <a:ext cx="334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输出结果：</a:t>
            </a:r>
          </a:p>
        </p:txBody>
      </p:sp>
      <p:pic>
        <p:nvPicPr>
          <p:cNvPr id="14" name="图片 13" descr="图片包含 屏幕截图&#10;&#10;已生成高可信度的说明">
            <a:extLst>
              <a:ext uri="{FF2B5EF4-FFF2-40B4-BE49-F238E27FC236}">
                <a16:creationId xmlns:a16="http://schemas.microsoft.com/office/drawing/2014/main" id="{EA49354E-279B-4152-A98F-11B3B5916E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23" y="4432110"/>
            <a:ext cx="3219450" cy="216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233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2863" y="336239"/>
            <a:ext cx="657415" cy="762601"/>
            <a:chOff x="4135966" y="2383369"/>
            <a:chExt cx="1058333" cy="1227666"/>
          </a:xfrm>
        </p:grpSpPr>
        <p:grpSp>
          <p:nvGrpSpPr>
            <p:cNvPr id="8" name="组合 7"/>
            <p:cNvGrpSpPr/>
            <p:nvPr/>
          </p:nvGrpSpPr>
          <p:grpSpPr>
            <a:xfrm>
              <a:off x="4135966" y="2383369"/>
              <a:ext cx="1058333" cy="1227666"/>
              <a:chOff x="4690534" y="3018369"/>
              <a:chExt cx="1058333" cy="1227666"/>
            </a:xfrm>
          </p:grpSpPr>
          <p:sp>
            <p:nvSpPr>
              <p:cNvPr id="11" name="六边形 10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Freeform 412"/>
            <p:cNvSpPr>
              <a:spLocks noEditPoints="1"/>
            </p:cNvSpPr>
            <p:nvPr/>
          </p:nvSpPr>
          <p:spPr bwMode="auto">
            <a:xfrm>
              <a:off x="4453213" y="2777055"/>
              <a:ext cx="426742" cy="440289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文本框 33"/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常用指令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960538" y="1309709"/>
            <a:ext cx="2802619" cy="806857"/>
            <a:chOff x="1499546" y="4501300"/>
            <a:chExt cx="2802619" cy="806857"/>
          </a:xfrm>
        </p:grpSpPr>
        <p:sp>
          <p:nvSpPr>
            <p:cNvPr id="118" name="文本框 117"/>
            <p:cNvSpPr txBox="1"/>
            <p:nvPr/>
          </p:nvSpPr>
          <p:spPr>
            <a:xfrm>
              <a:off x="2169084" y="4501300"/>
              <a:ext cx="1460656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v-show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7EF272-DB76-4190-937F-CD59BE97348B}"/>
              </a:ext>
            </a:extLst>
          </p:cNvPr>
          <p:cNvSpPr/>
          <p:nvPr/>
        </p:nvSpPr>
        <p:spPr>
          <a:xfrm>
            <a:off x="3679247" y="1309709"/>
            <a:ext cx="7617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v-show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也是条件渲染指令，和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v-if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指令不同的是，使用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v-show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指令的元素始终会被渲染到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HTML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，它只是简单地为元素设置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CSS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style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属性。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  <a:sym typeface="+mn-lt"/>
            </a:endParaRPr>
          </a:p>
        </p:txBody>
      </p:sp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1D2C930B-2F20-48C1-B048-D246DB39B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13" y="3266789"/>
            <a:ext cx="4343918" cy="1334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E9E968B-4E99-4B84-A54E-E5203BC1F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817" y="3031087"/>
            <a:ext cx="3915380" cy="1703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D27F32E-E5A9-4227-B15C-C70C8F3BBC6C}"/>
              </a:ext>
            </a:extLst>
          </p:cNvPr>
          <p:cNvSpPr txBox="1"/>
          <p:nvPr/>
        </p:nvSpPr>
        <p:spPr>
          <a:xfrm>
            <a:off x="1221750" y="5013847"/>
            <a:ext cx="407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v-show</a:t>
            </a:r>
            <a:r>
              <a:rPr lang="zh-CN" altLang="en-US" dirty="0"/>
              <a:t>渲染窗口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92B6AE-468C-42EB-8311-D42CF0B5E4A0}"/>
              </a:ext>
            </a:extLst>
          </p:cNvPr>
          <p:cNvSpPr txBox="1"/>
          <p:nvPr/>
        </p:nvSpPr>
        <p:spPr>
          <a:xfrm>
            <a:off x="7668097" y="5013847"/>
            <a:ext cx="407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v-if</a:t>
            </a:r>
            <a:r>
              <a:rPr lang="zh-CN" altLang="en-US" dirty="0"/>
              <a:t>渲染窗口</a:t>
            </a:r>
          </a:p>
        </p:txBody>
      </p:sp>
    </p:spTree>
    <p:extLst>
      <p:ext uri="{BB962C8B-B14F-4D97-AF65-F5344CB8AC3E}">
        <p14:creationId xmlns:p14="http://schemas.microsoft.com/office/powerpoint/2010/main" val="365157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/>
        </p:nvSpPr>
        <p:spPr>
          <a:xfrm>
            <a:off x="-1247687" y="1839432"/>
            <a:ext cx="4819538" cy="4169754"/>
          </a:xfrm>
          <a:prstGeom prst="hexagon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4005792" y="768349"/>
            <a:ext cx="15811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194300" y="445184"/>
            <a:ext cx="188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6750837" y="768349"/>
            <a:ext cx="15811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928165" y="1316265"/>
            <a:ext cx="1058333" cy="1227666"/>
            <a:chOff x="2988733" y="4521200"/>
            <a:chExt cx="1058333" cy="1227666"/>
          </a:xfrm>
        </p:grpSpPr>
        <p:grpSp>
          <p:nvGrpSpPr>
            <p:cNvPr id="11" name="组合 10"/>
            <p:cNvGrpSpPr/>
            <p:nvPr/>
          </p:nvGrpSpPr>
          <p:grpSpPr>
            <a:xfrm>
              <a:off x="2988733" y="4521200"/>
              <a:ext cx="1058333" cy="1227666"/>
              <a:chOff x="4690534" y="3018369"/>
              <a:chExt cx="1058333" cy="1227666"/>
            </a:xfrm>
          </p:grpSpPr>
          <p:sp>
            <p:nvSpPr>
              <p:cNvPr id="12" name="六边形 11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A7CE38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" name="Freeform 274"/>
            <p:cNvSpPr>
              <a:spLocks noEditPoints="1"/>
            </p:cNvSpPr>
            <p:nvPr/>
          </p:nvSpPr>
          <p:spPr bwMode="auto">
            <a:xfrm>
              <a:off x="3292709" y="4926900"/>
              <a:ext cx="450381" cy="416260"/>
            </a:xfrm>
            <a:custGeom>
              <a:avLst/>
              <a:gdLst>
                <a:gd name="T0" fmla="*/ 6 w 63"/>
                <a:gd name="T1" fmla="*/ 9 h 58"/>
                <a:gd name="T2" fmla="*/ 22 w 63"/>
                <a:gd name="T3" fmla="*/ 0 h 58"/>
                <a:gd name="T4" fmla="*/ 39 w 63"/>
                <a:gd name="T5" fmla="*/ 6 h 58"/>
                <a:gd name="T6" fmla="*/ 48 w 63"/>
                <a:gd name="T7" fmla="*/ 22 h 58"/>
                <a:gd name="T8" fmla="*/ 44 w 63"/>
                <a:gd name="T9" fmla="*/ 36 h 58"/>
                <a:gd name="T10" fmla="*/ 47 w 63"/>
                <a:gd name="T11" fmla="*/ 38 h 58"/>
                <a:gd name="T12" fmla="*/ 49 w 63"/>
                <a:gd name="T13" fmla="*/ 36 h 58"/>
                <a:gd name="T14" fmla="*/ 63 w 63"/>
                <a:gd name="T15" fmla="*/ 49 h 58"/>
                <a:gd name="T16" fmla="*/ 56 w 63"/>
                <a:gd name="T17" fmla="*/ 58 h 58"/>
                <a:gd name="T18" fmla="*/ 41 w 63"/>
                <a:gd name="T19" fmla="*/ 45 h 58"/>
                <a:gd name="T20" fmla="*/ 43 w 63"/>
                <a:gd name="T21" fmla="*/ 43 h 58"/>
                <a:gd name="T22" fmla="*/ 40 w 63"/>
                <a:gd name="T23" fmla="*/ 41 h 58"/>
                <a:gd name="T24" fmla="*/ 26 w 63"/>
                <a:gd name="T25" fmla="*/ 47 h 58"/>
                <a:gd name="T26" fmla="*/ 9 w 63"/>
                <a:gd name="T27" fmla="*/ 42 h 58"/>
                <a:gd name="T28" fmla="*/ 1 w 63"/>
                <a:gd name="T29" fmla="*/ 26 h 58"/>
                <a:gd name="T30" fmla="*/ 6 w 63"/>
                <a:gd name="T31" fmla="*/ 9 h 58"/>
                <a:gd name="T32" fmla="*/ 23 w 63"/>
                <a:gd name="T33" fmla="*/ 8 h 58"/>
                <a:gd name="T34" fmla="*/ 12 w 63"/>
                <a:gd name="T35" fmla="*/ 14 h 58"/>
                <a:gd name="T36" fmla="*/ 8 w 63"/>
                <a:gd name="T37" fmla="*/ 25 h 58"/>
                <a:gd name="T38" fmla="*/ 14 w 63"/>
                <a:gd name="T39" fmla="*/ 36 h 58"/>
                <a:gd name="T40" fmla="*/ 25 w 63"/>
                <a:gd name="T41" fmla="*/ 40 h 58"/>
                <a:gd name="T42" fmla="*/ 36 w 63"/>
                <a:gd name="T43" fmla="*/ 34 h 58"/>
                <a:gd name="T44" fmla="*/ 40 w 63"/>
                <a:gd name="T45" fmla="*/ 23 h 58"/>
                <a:gd name="T46" fmla="*/ 34 w 63"/>
                <a:gd name="T47" fmla="*/ 12 h 58"/>
                <a:gd name="T48" fmla="*/ 23 w 63"/>
                <a:gd name="T49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58">
                  <a:moveTo>
                    <a:pt x="6" y="9"/>
                  </a:moveTo>
                  <a:cubicBezTo>
                    <a:pt x="11" y="4"/>
                    <a:pt x="16" y="1"/>
                    <a:pt x="22" y="0"/>
                  </a:cubicBezTo>
                  <a:cubicBezTo>
                    <a:pt x="28" y="0"/>
                    <a:pt x="35" y="2"/>
                    <a:pt x="39" y="6"/>
                  </a:cubicBezTo>
                  <a:cubicBezTo>
                    <a:pt x="44" y="10"/>
                    <a:pt x="47" y="16"/>
                    <a:pt x="48" y="22"/>
                  </a:cubicBezTo>
                  <a:cubicBezTo>
                    <a:pt x="48" y="27"/>
                    <a:pt x="47" y="32"/>
                    <a:pt x="44" y="36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6" y="45"/>
                    <a:pt x="31" y="47"/>
                    <a:pt x="26" y="47"/>
                  </a:cubicBezTo>
                  <a:cubicBezTo>
                    <a:pt x="20" y="48"/>
                    <a:pt x="14" y="46"/>
                    <a:pt x="9" y="42"/>
                  </a:cubicBezTo>
                  <a:cubicBezTo>
                    <a:pt x="4" y="37"/>
                    <a:pt x="1" y="32"/>
                    <a:pt x="1" y="26"/>
                  </a:cubicBezTo>
                  <a:cubicBezTo>
                    <a:pt x="0" y="20"/>
                    <a:pt x="2" y="13"/>
                    <a:pt x="6" y="9"/>
                  </a:cubicBezTo>
                  <a:close/>
                  <a:moveTo>
                    <a:pt x="23" y="8"/>
                  </a:moveTo>
                  <a:cubicBezTo>
                    <a:pt x="19" y="8"/>
                    <a:pt x="15" y="10"/>
                    <a:pt x="12" y="14"/>
                  </a:cubicBezTo>
                  <a:cubicBezTo>
                    <a:pt x="9" y="17"/>
                    <a:pt x="8" y="21"/>
                    <a:pt x="8" y="25"/>
                  </a:cubicBezTo>
                  <a:cubicBezTo>
                    <a:pt x="8" y="29"/>
                    <a:pt x="10" y="33"/>
                    <a:pt x="14" y="36"/>
                  </a:cubicBezTo>
                  <a:cubicBezTo>
                    <a:pt x="17" y="39"/>
                    <a:pt x="21" y="40"/>
                    <a:pt x="25" y="40"/>
                  </a:cubicBezTo>
                  <a:cubicBezTo>
                    <a:pt x="29" y="39"/>
                    <a:pt x="33" y="38"/>
                    <a:pt x="36" y="34"/>
                  </a:cubicBezTo>
                  <a:cubicBezTo>
                    <a:pt x="39" y="31"/>
                    <a:pt x="40" y="27"/>
                    <a:pt x="40" y="23"/>
                  </a:cubicBezTo>
                  <a:cubicBezTo>
                    <a:pt x="40" y="19"/>
                    <a:pt x="38" y="15"/>
                    <a:pt x="34" y="12"/>
                  </a:cubicBezTo>
                  <a:cubicBezTo>
                    <a:pt x="31" y="9"/>
                    <a:pt x="27" y="8"/>
                    <a:pt x="23" y="8"/>
                  </a:cubicBezTo>
                  <a:close/>
                </a:path>
              </a:pathLst>
            </a:custGeom>
            <a:solidFill>
              <a:srgbClr val="A7CE3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6" name="文本框 33"/>
          <p:cNvSpPr txBox="1"/>
          <p:nvPr/>
        </p:nvSpPr>
        <p:spPr>
          <a:xfrm>
            <a:off x="2454353" y="1581002"/>
            <a:ext cx="57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一、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简介及特性</a:t>
            </a:r>
          </a:p>
        </p:txBody>
      </p:sp>
      <p:sp>
        <p:nvSpPr>
          <p:cNvPr id="28" name="文本框 33"/>
          <p:cNvSpPr txBox="1"/>
          <p:nvPr/>
        </p:nvSpPr>
        <p:spPr>
          <a:xfrm>
            <a:off x="4342543" y="3489504"/>
            <a:ext cx="437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二、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常用指令</a:t>
            </a:r>
          </a:p>
        </p:txBody>
      </p:sp>
      <p:sp>
        <p:nvSpPr>
          <p:cNvPr id="32" name="文本框 33"/>
          <p:cNvSpPr txBox="1"/>
          <p:nvPr/>
        </p:nvSpPr>
        <p:spPr>
          <a:xfrm>
            <a:off x="2786444" y="5380587"/>
            <a:ext cx="508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三、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90326" y="3377945"/>
            <a:ext cx="1058333" cy="1227666"/>
            <a:chOff x="4135966" y="2383369"/>
            <a:chExt cx="1058333" cy="1227666"/>
          </a:xfrm>
        </p:grpSpPr>
        <p:grpSp>
          <p:nvGrpSpPr>
            <p:cNvPr id="10" name="组合 9"/>
            <p:cNvGrpSpPr/>
            <p:nvPr/>
          </p:nvGrpSpPr>
          <p:grpSpPr>
            <a:xfrm>
              <a:off x="4135966" y="2383369"/>
              <a:ext cx="1058333" cy="1227666"/>
              <a:chOff x="4690534" y="3018369"/>
              <a:chExt cx="1058333" cy="1227666"/>
            </a:xfrm>
          </p:grpSpPr>
          <p:sp>
            <p:nvSpPr>
              <p:cNvPr id="6" name="六边形 5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Freeform 412"/>
            <p:cNvSpPr>
              <a:spLocks noEditPoints="1"/>
            </p:cNvSpPr>
            <p:nvPr/>
          </p:nvSpPr>
          <p:spPr bwMode="auto">
            <a:xfrm>
              <a:off x="4453213" y="2777055"/>
              <a:ext cx="426742" cy="440289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28166" y="5162131"/>
            <a:ext cx="1058333" cy="1227666"/>
            <a:chOff x="8144934" y="4521198"/>
            <a:chExt cx="1058333" cy="1227666"/>
          </a:xfrm>
        </p:grpSpPr>
        <p:grpSp>
          <p:nvGrpSpPr>
            <p:cNvPr id="17" name="组合 16"/>
            <p:cNvGrpSpPr/>
            <p:nvPr/>
          </p:nvGrpSpPr>
          <p:grpSpPr>
            <a:xfrm>
              <a:off x="8144934" y="4521198"/>
              <a:ext cx="1058333" cy="1227666"/>
              <a:chOff x="4690534" y="3018369"/>
              <a:chExt cx="1058333" cy="1227666"/>
            </a:xfrm>
          </p:grpSpPr>
          <p:sp>
            <p:nvSpPr>
              <p:cNvPr id="18" name="六边形 17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A7CE38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Freeform 190"/>
            <p:cNvSpPr>
              <a:spLocks noEditPoints="1"/>
            </p:cNvSpPr>
            <p:nvPr/>
          </p:nvSpPr>
          <p:spPr bwMode="auto">
            <a:xfrm>
              <a:off x="8444073" y="4903509"/>
              <a:ext cx="454096" cy="482476"/>
            </a:xfrm>
            <a:custGeom>
              <a:avLst/>
              <a:gdLst>
                <a:gd name="T0" fmla="*/ 38 w 128"/>
                <a:gd name="T1" fmla="*/ 94 h 136"/>
                <a:gd name="T2" fmla="*/ 10 w 128"/>
                <a:gd name="T3" fmla="*/ 61 h 136"/>
                <a:gd name="T4" fmla="*/ 25 w 128"/>
                <a:gd name="T5" fmla="*/ 33 h 136"/>
                <a:gd name="T6" fmla="*/ 29 w 128"/>
                <a:gd name="T7" fmla="*/ 29 h 136"/>
                <a:gd name="T8" fmla="*/ 54 w 128"/>
                <a:gd name="T9" fmla="*/ 29 h 136"/>
                <a:gd name="T10" fmla="*/ 107 w 128"/>
                <a:gd name="T11" fmla="*/ 29 h 136"/>
                <a:gd name="T12" fmla="*/ 113 w 128"/>
                <a:gd name="T13" fmla="*/ 33 h 136"/>
                <a:gd name="T14" fmla="*/ 128 w 128"/>
                <a:gd name="T15" fmla="*/ 61 h 136"/>
                <a:gd name="T16" fmla="*/ 98 w 128"/>
                <a:gd name="T17" fmla="*/ 94 h 136"/>
                <a:gd name="T18" fmla="*/ 69 w 128"/>
                <a:gd name="T19" fmla="*/ 132 h 136"/>
                <a:gd name="T20" fmla="*/ 65 w 128"/>
                <a:gd name="T21" fmla="*/ 126 h 136"/>
                <a:gd name="T22" fmla="*/ 98 w 128"/>
                <a:gd name="T23" fmla="*/ 119 h 136"/>
                <a:gd name="T24" fmla="*/ 100 w 128"/>
                <a:gd name="T25" fmla="*/ 126 h 136"/>
                <a:gd name="T26" fmla="*/ 107 w 128"/>
                <a:gd name="T27" fmla="*/ 124 h 136"/>
                <a:gd name="T28" fmla="*/ 105 w 128"/>
                <a:gd name="T29" fmla="*/ 117 h 136"/>
                <a:gd name="T30" fmla="*/ 100 w 128"/>
                <a:gd name="T31" fmla="*/ 107 h 136"/>
                <a:gd name="T32" fmla="*/ 14 w 128"/>
                <a:gd name="T33" fmla="*/ 12 h 136"/>
                <a:gd name="T34" fmla="*/ 14 w 128"/>
                <a:gd name="T35" fmla="*/ 21 h 136"/>
                <a:gd name="T36" fmla="*/ 23 w 128"/>
                <a:gd name="T37" fmla="*/ 23 h 136"/>
                <a:gd name="T38" fmla="*/ 23 w 128"/>
                <a:gd name="T39" fmla="*/ 15 h 136"/>
                <a:gd name="T40" fmla="*/ 25 w 128"/>
                <a:gd name="T41" fmla="*/ 0 h 136"/>
                <a:gd name="T42" fmla="*/ 52 w 128"/>
                <a:gd name="T43" fmla="*/ 57 h 136"/>
                <a:gd name="T44" fmla="*/ 61 w 128"/>
                <a:gd name="T45" fmla="*/ 42 h 136"/>
                <a:gd name="T46" fmla="*/ 38 w 128"/>
                <a:gd name="T47" fmla="*/ 42 h 136"/>
                <a:gd name="T48" fmla="*/ 86 w 128"/>
                <a:gd name="T49" fmla="*/ 57 h 136"/>
                <a:gd name="T50" fmla="*/ 75 w 128"/>
                <a:gd name="T51" fmla="*/ 42 h 136"/>
                <a:gd name="T52" fmla="*/ 105 w 128"/>
                <a:gd name="T53" fmla="*/ 44 h 136"/>
                <a:gd name="T54" fmla="*/ 113 w 128"/>
                <a:gd name="T55" fmla="*/ 59 h 136"/>
                <a:gd name="T56" fmla="*/ 105 w 128"/>
                <a:gd name="T57" fmla="*/ 44 h 136"/>
                <a:gd name="T58" fmla="*/ 69 w 128"/>
                <a:gd name="T59" fmla="*/ 42 h 136"/>
                <a:gd name="T60" fmla="*/ 82 w 128"/>
                <a:gd name="T61" fmla="*/ 59 h 136"/>
                <a:gd name="T62" fmla="*/ 46 w 128"/>
                <a:gd name="T63" fmla="*/ 59 h 136"/>
                <a:gd name="T64" fmla="*/ 25 w 128"/>
                <a:gd name="T65" fmla="*/ 61 h 136"/>
                <a:gd name="T66" fmla="*/ 61 w 128"/>
                <a:gd name="T67" fmla="*/ 103 h 136"/>
                <a:gd name="T68" fmla="*/ 50 w 128"/>
                <a:gd name="T69" fmla="*/ 69 h 136"/>
                <a:gd name="T70" fmla="*/ 88 w 128"/>
                <a:gd name="T71" fmla="*/ 69 h 136"/>
                <a:gd name="T72" fmla="*/ 77 w 128"/>
                <a:gd name="T73" fmla="*/ 103 h 136"/>
                <a:gd name="T74" fmla="*/ 111 w 128"/>
                <a:gd name="T75" fmla="*/ 63 h 136"/>
                <a:gd name="T76" fmla="*/ 42 w 128"/>
                <a:gd name="T77" fmla="*/ 5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" h="136">
                  <a:moveTo>
                    <a:pt x="65" y="126"/>
                  </a:moveTo>
                  <a:lnTo>
                    <a:pt x="38" y="94"/>
                  </a:lnTo>
                  <a:lnTo>
                    <a:pt x="12" y="65"/>
                  </a:lnTo>
                  <a:lnTo>
                    <a:pt x="10" y="61"/>
                  </a:lnTo>
                  <a:lnTo>
                    <a:pt x="12" y="59"/>
                  </a:lnTo>
                  <a:lnTo>
                    <a:pt x="25" y="33"/>
                  </a:lnTo>
                  <a:lnTo>
                    <a:pt x="27" y="29"/>
                  </a:lnTo>
                  <a:lnTo>
                    <a:pt x="29" y="29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61" y="29"/>
                  </a:lnTo>
                  <a:lnTo>
                    <a:pt x="107" y="29"/>
                  </a:lnTo>
                  <a:lnTo>
                    <a:pt x="111" y="29"/>
                  </a:lnTo>
                  <a:lnTo>
                    <a:pt x="113" y="33"/>
                  </a:lnTo>
                  <a:lnTo>
                    <a:pt x="126" y="59"/>
                  </a:lnTo>
                  <a:lnTo>
                    <a:pt x="128" y="61"/>
                  </a:lnTo>
                  <a:lnTo>
                    <a:pt x="126" y="65"/>
                  </a:lnTo>
                  <a:lnTo>
                    <a:pt x="98" y="94"/>
                  </a:lnTo>
                  <a:lnTo>
                    <a:pt x="73" y="126"/>
                  </a:lnTo>
                  <a:lnTo>
                    <a:pt x="69" y="132"/>
                  </a:lnTo>
                  <a:lnTo>
                    <a:pt x="65" y="126"/>
                  </a:lnTo>
                  <a:lnTo>
                    <a:pt x="65" y="126"/>
                  </a:lnTo>
                  <a:close/>
                  <a:moveTo>
                    <a:pt x="100" y="107"/>
                  </a:moveTo>
                  <a:lnTo>
                    <a:pt x="98" y="119"/>
                  </a:lnTo>
                  <a:lnTo>
                    <a:pt x="88" y="126"/>
                  </a:lnTo>
                  <a:lnTo>
                    <a:pt x="100" y="126"/>
                  </a:lnTo>
                  <a:lnTo>
                    <a:pt x="105" y="136"/>
                  </a:lnTo>
                  <a:lnTo>
                    <a:pt x="107" y="124"/>
                  </a:lnTo>
                  <a:lnTo>
                    <a:pt x="117" y="119"/>
                  </a:lnTo>
                  <a:lnTo>
                    <a:pt x="105" y="117"/>
                  </a:lnTo>
                  <a:lnTo>
                    <a:pt x="100" y="107"/>
                  </a:lnTo>
                  <a:lnTo>
                    <a:pt x="100" y="107"/>
                  </a:lnTo>
                  <a:close/>
                  <a:moveTo>
                    <a:pt x="25" y="0"/>
                  </a:moveTo>
                  <a:lnTo>
                    <a:pt x="14" y="12"/>
                  </a:lnTo>
                  <a:lnTo>
                    <a:pt x="0" y="12"/>
                  </a:lnTo>
                  <a:lnTo>
                    <a:pt x="14" y="21"/>
                  </a:lnTo>
                  <a:lnTo>
                    <a:pt x="12" y="38"/>
                  </a:lnTo>
                  <a:lnTo>
                    <a:pt x="23" y="23"/>
                  </a:lnTo>
                  <a:lnTo>
                    <a:pt x="38" y="25"/>
                  </a:lnTo>
                  <a:lnTo>
                    <a:pt x="23" y="15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38" y="42"/>
                  </a:moveTo>
                  <a:lnTo>
                    <a:pt x="52" y="57"/>
                  </a:lnTo>
                  <a:lnTo>
                    <a:pt x="65" y="42"/>
                  </a:lnTo>
                  <a:lnTo>
                    <a:pt x="61" y="42"/>
                  </a:lnTo>
                  <a:lnTo>
                    <a:pt x="38" y="42"/>
                  </a:lnTo>
                  <a:lnTo>
                    <a:pt x="38" y="42"/>
                  </a:lnTo>
                  <a:close/>
                  <a:moveTo>
                    <a:pt x="75" y="42"/>
                  </a:moveTo>
                  <a:lnTo>
                    <a:pt x="86" y="57"/>
                  </a:lnTo>
                  <a:lnTo>
                    <a:pt x="100" y="42"/>
                  </a:lnTo>
                  <a:lnTo>
                    <a:pt x="75" y="42"/>
                  </a:lnTo>
                  <a:lnTo>
                    <a:pt x="75" y="42"/>
                  </a:lnTo>
                  <a:close/>
                  <a:moveTo>
                    <a:pt x="105" y="44"/>
                  </a:moveTo>
                  <a:lnTo>
                    <a:pt x="90" y="59"/>
                  </a:lnTo>
                  <a:lnTo>
                    <a:pt x="113" y="59"/>
                  </a:lnTo>
                  <a:lnTo>
                    <a:pt x="105" y="44"/>
                  </a:lnTo>
                  <a:lnTo>
                    <a:pt x="105" y="44"/>
                  </a:lnTo>
                  <a:close/>
                  <a:moveTo>
                    <a:pt x="82" y="59"/>
                  </a:moveTo>
                  <a:lnTo>
                    <a:pt x="69" y="42"/>
                  </a:lnTo>
                  <a:lnTo>
                    <a:pt x="54" y="59"/>
                  </a:lnTo>
                  <a:lnTo>
                    <a:pt x="82" y="59"/>
                  </a:lnTo>
                  <a:lnTo>
                    <a:pt x="82" y="59"/>
                  </a:lnTo>
                  <a:close/>
                  <a:moveTo>
                    <a:pt x="46" y="59"/>
                  </a:moveTo>
                  <a:lnTo>
                    <a:pt x="33" y="44"/>
                  </a:lnTo>
                  <a:lnTo>
                    <a:pt x="25" y="61"/>
                  </a:lnTo>
                  <a:lnTo>
                    <a:pt x="48" y="88"/>
                  </a:lnTo>
                  <a:lnTo>
                    <a:pt x="61" y="103"/>
                  </a:lnTo>
                  <a:lnTo>
                    <a:pt x="46" y="71"/>
                  </a:lnTo>
                  <a:lnTo>
                    <a:pt x="50" y="69"/>
                  </a:lnTo>
                  <a:lnTo>
                    <a:pt x="69" y="111"/>
                  </a:lnTo>
                  <a:lnTo>
                    <a:pt x="88" y="69"/>
                  </a:lnTo>
                  <a:lnTo>
                    <a:pt x="92" y="71"/>
                  </a:lnTo>
                  <a:lnTo>
                    <a:pt x="77" y="103"/>
                  </a:lnTo>
                  <a:lnTo>
                    <a:pt x="90" y="88"/>
                  </a:lnTo>
                  <a:lnTo>
                    <a:pt x="111" y="63"/>
                  </a:lnTo>
                  <a:lnTo>
                    <a:pt x="42" y="63"/>
                  </a:lnTo>
                  <a:lnTo>
                    <a:pt x="42" y="59"/>
                  </a:lnTo>
                  <a:lnTo>
                    <a:pt x="46" y="59"/>
                  </a:lnTo>
                  <a:close/>
                </a:path>
              </a:pathLst>
            </a:custGeom>
            <a:solidFill>
              <a:srgbClr val="A7CE3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08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6" grpId="0"/>
      <p:bldP spid="28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2863" y="336239"/>
            <a:ext cx="657415" cy="762601"/>
            <a:chOff x="4135966" y="2383369"/>
            <a:chExt cx="1058333" cy="1227666"/>
          </a:xfrm>
        </p:grpSpPr>
        <p:grpSp>
          <p:nvGrpSpPr>
            <p:cNvPr id="8" name="组合 7"/>
            <p:cNvGrpSpPr/>
            <p:nvPr/>
          </p:nvGrpSpPr>
          <p:grpSpPr>
            <a:xfrm>
              <a:off x="4135966" y="2383369"/>
              <a:ext cx="1058333" cy="1227666"/>
              <a:chOff x="4690534" y="3018369"/>
              <a:chExt cx="1058333" cy="1227666"/>
            </a:xfrm>
          </p:grpSpPr>
          <p:sp>
            <p:nvSpPr>
              <p:cNvPr id="11" name="六边形 10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Freeform 412"/>
            <p:cNvSpPr>
              <a:spLocks noEditPoints="1"/>
            </p:cNvSpPr>
            <p:nvPr/>
          </p:nvSpPr>
          <p:spPr bwMode="auto">
            <a:xfrm>
              <a:off x="4453213" y="2777055"/>
              <a:ext cx="426742" cy="440289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文本框 33"/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常用指令</a:t>
            </a:r>
          </a:p>
        </p:txBody>
      </p:sp>
      <p:grpSp>
        <p:nvGrpSpPr>
          <p:cNvPr id="120" name="组合 119"/>
          <p:cNvGrpSpPr/>
          <p:nvPr/>
        </p:nvGrpSpPr>
        <p:grpSpPr>
          <a:xfrm>
            <a:off x="960538" y="1415859"/>
            <a:ext cx="2802619" cy="806857"/>
            <a:chOff x="1499546" y="4501300"/>
            <a:chExt cx="2802619" cy="806857"/>
          </a:xfrm>
        </p:grpSpPr>
        <p:sp>
          <p:nvSpPr>
            <p:cNvPr id="121" name="文本框 120"/>
            <p:cNvSpPr txBox="1"/>
            <p:nvPr/>
          </p:nvSpPr>
          <p:spPr>
            <a:xfrm>
              <a:off x="2169084" y="4501300"/>
              <a:ext cx="1269899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v-else</a:t>
              </a:r>
              <a:endParaRPr lang="zh-CN" altLang="en-US" sz="4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A26587E-8188-4590-891E-BA00D348372A}"/>
              </a:ext>
            </a:extLst>
          </p:cNvPr>
          <p:cNvSpPr/>
          <p:nvPr/>
        </p:nvSpPr>
        <p:spPr>
          <a:xfrm>
            <a:off x="3763157" y="1354303"/>
            <a:ext cx="69287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可以用v-else指令为v-if或v-show添加一个“else块”。v-else元素必须立即跟在v-if或v-show元素的后面——否则它不能被识别。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357CB9-EB16-4230-BB0E-F7C74C68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76" y="2299729"/>
            <a:ext cx="7037568" cy="196214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97E77E-217C-4ECD-B26D-A268BA1FA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791" y="4699605"/>
            <a:ext cx="3635250" cy="1471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7CE77C4-2892-4145-AA4B-72190361D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824" y="4261875"/>
            <a:ext cx="3284019" cy="246301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5F12737-B9C3-4A50-B397-D56343FAA8EE}"/>
              </a:ext>
            </a:extLst>
          </p:cNvPr>
          <p:cNvSpPr txBox="1"/>
          <p:nvPr/>
        </p:nvSpPr>
        <p:spPr>
          <a:xfrm>
            <a:off x="5465442" y="5204294"/>
            <a:ext cx="2650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输出结果：</a:t>
            </a:r>
          </a:p>
        </p:txBody>
      </p:sp>
    </p:spTree>
    <p:extLst>
      <p:ext uri="{BB962C8B-B14F-4D97-AF65-F5344CB8AC3E}">
        <p14:creationId xmlns:p14="http://schemas.microsoft.com/office/powerpoint/2010/main" val="62114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2863" y="336239"/>
            <a:ext cx="657415" cy="762601"/>
            <a:chOff x="4135966" y="2383369"/>
            <a:chExt cx="1058333" cy="1227666"/>
          </a:xfrm>
        </p:grpSpPr>
        <p:grpSp>
          <p:nvGrpSpPr>
            <p:cNvPr id="8" name="组合 7"/>
            <p:cNvGrpSpPr/>
            <p:nvPr/>
          </p:nvGrpSpPr>
          <p:grpSpPr>
            <a:xfrm>
              <a:off x="4135966" y="2383369"/>
              <a:ext cx="1058333" cy="1227666"/>
              <a:chOff x="4690534" y="3018369"/>
              <a:chExt cx="1058333" cy="1227666"/>
            </a:xfrm>
          </p:grpSpPr>
          <p:sp>
            <p:nvSpPr>
              <p:cNvPr id="11" name="六边形 10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Freeform 412"/>
            <p:cNvSpPr>
              <a:spLocks noEditPoints="1"/>
            </p:cNvSpPr>
            <p:nvPr/>
          </p:nvSpPr>
          <p:spPr bwMode="auto">
            <a:xfrm>
              <a:off x="4453213" y="2777055"/>
              <a:ext cx="426742" cy="440289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文本框 33"/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常用指令</a:t>
            </a:r>
          </a:p>
        </p:txBody>
      </p:sp>
      <p:grpSp>
        <p:nvGrpSpPr>
          <p:cNvPr id="120" name="组合 119"/>
          <p:cNvGrpSpPr/>
          <p:nvPr/>
        </p:nvGrpSpPr>
        <p:grpSpPr>
          <a:xfrm>
            <a:off x="960538" y="1415859"/>
            <a:ext cx="2802619" cy="806857"/>
            <a:chOff x="1499546" y="4501300"/>
            <a:chExt cx="2802619" cy="806857"/>
          </a:xfrm>
        </p:grpSpPr>
        <p:sp>
          <p:nvSpPr>
            <p:cNvPr id="121" name="文本框 120"/>
            <p:cNvSpPr txBox="1"/>
            <p:nvPr/>
          </p:nvSpPr>
          <p:spPr>
            <a:xfrm>
              <a:off x="2169084" y="4501300"/>
              <a:ext cx="1269899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v-else</a:t>
              </a:r>
              <a:endParaRPr lang="zh-CN" altLang="en-US" sz="4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A26587E-8188-4590-891E-BA00D348372A}"/>
              </a:ext>
            </a:extLst>
          </p:cNvPr>
          <p:cNvSpPr/>
          <p:nvPr/>
        </p:nvSpPr>
        <p:spPr>
          <a:xfrm>
            <a:off x="670569" y="3036251"/>
            <a:ext cx="27323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可以用v-else指令为v-if或v-show添加一个“else块”。v-else元素必须立即跟在v-if或v-show元素的后面——否则它不能被识别。 </a:t>
            </a:r>
          </a:p>
        </p:txBody>
      </p:sp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FED0C962-9864-448D-B348-E40A82231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21" y="220492"/>
            <a:ext cx="6248180" cy="642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9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2863" y="336239"/>
            <a:ext cx="657415" cy="762601"/>
            <a:chOff x="4135966" y="2383369"/>
            <a:chExt cx="1058333" cy="1227666"/>
          </a:xfrm>
        </p:grpSpPr>
        <p:grpSp>
          <p:nvGrpSpPr>
            <p:cNvPr id="8" name="组合 7"/>
            <p:cNvGrpSpPr/>
            <p:nvPr/>
          </p:nvGrpSpPr>
          <p:grpSpPr>
            <a:xfrm>
              <a:off x="4135966" y="2383369"/>
              <a:ext cx="1058333" cy="1227666"/>
              <a:chOff x="4690534" y="3018369"/>
              <a:chExt cx="1058333" cy="1227666"/>
            </a:xfrm>
          </p:grpSpPr>
          <p:sp>
            <p:nvSpPr>
              <p:cNvPr id="11" name="六边形 10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Freeform 412"/>
            <p:cNvSpPr>
              <a:spLocks noEditPoints="1"/>
            </p:cNvSpPr>
            <p:nvPr/>
          </p:nvSpPr>
          <p:spPr bwMode="auto">
            <a:xfrm>
              <a:off x="4453213" y="2777055"/>
              <a:ext cx="426742" cy="440289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文本框 33"/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常用指令</a:t>
            </a:r>
          </a:p>
        </p:txBody>
      </p:sp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1F3D529-6766-4BBC-AB1A-11DE14739F7C}"/>
              </a:ext>
            </a:extLst>
          </p:cNvPr>
          <p:cNvGrpSpPr/>
          <p:nvPr/>
        </p:nvGrpSpPr>
        <p:grpSpPr>
          <a:xfrm>
            <a:off x="1736112" y="1098840"/>
            <a:ext cx="3343793" cy="4351696"/>
            <a:chOff x="958372" y="956461"/>
            <a:chExt cx="3343793" cy="4351696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A1810FF-4955-4151-8927-DA7D292EF04A}"/>
                </a:ext>
              </a:extLst>
            </p:cNvPr>
            <p:cNvSpPr txBox="1"/>
            <p:nvPr/>
          </p:nvSpPr>
          <p:spPr>
            <a:xfrm>
              <a:off x="958372" y="956461"/>
              <a:ext cx="1082348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v-for</a:t>
              </a:r>
              <a:endParaRPr lang="zh-CN" altLang="en-US" sz="4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DDB098A-FA23-46C3-A7BC-F4DB5B2A2E05}"/>
                </a:ext>
              </a:extLst>
            </p:cNvPr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B070597-89E9-42CC-B590-9458D8639E33}"/>
              </a:ext>
            </a:extLst>
          </p:cNvPr>
          <p:cNvSpPr/>
          <p:nvPr/>
        </p:nvSpPr>
        <p:spPr>
          <a:xfrm>
            <a:off x="3628661" y="2244677"/>
            <a:ext cx="8040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items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是一个数组，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item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是当前被遍历的数组元素。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FB3A50-09F6-42E0-BD53-A407CBBAFD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74" t="20591" r="19710" b="22615"/>
          <a:stretch/>
        </p:blipFill>
        <p:spPr>
          <a:xfrm>
            <a:off x="4190033" y="1381333"/>
            <a:ext cx="3843875" cy="787078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1BF5E764-763C-4C05-B500-915B2DAFFBB4}"/>
              </a:ext>
            </a:extLst>
          </p:cNvPr>
          <p:cNvSpPr/>
          <p:nvPr/>
        </p:nvSpPr>
        <p:spPr>
          <a:xfrm>
            <a:off x="3628661" y="898785"/>
            <a:ext cx="8040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v-for指令基于一个数组渲染一个列表，它和JavaScript的遍历语法相似：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45A337-5749-4AF0-A4FB-852B21612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95" y="2944916"/>
            <a:ext cx="4032693" cy="16344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2220C1-FD79-4F01-817A-CAD4A5F72B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5768"/>
          <a:stretch/>
        </p:blipFill>
        <p:spPr>
          <a:xfrm>
            <a:off x="458596" y="4579380"/>
            <a:ext cx="3248032" cy="2127568"/>
          </a:xfrm>
          <a:prstGeom prst="rect">
            <a:avLst/>
          </a:prstGeom>
        </p:spPr>
      </p:pic>
      <p:pic>
        <p:nvPicPr>
          <p:cNvPr id="15" name="图片 14" descr="图片包含 屏幕截图, 监视器, 屏幕&#10;&#10;已生成极高可信度的说明">
            <a:extLst>
              <a:ext uri="{FF2B5EF4-FFF2-40B4-BE49-F238E27FC236}">
                <a16:creationId xmlns:a16="http://schemas.microsoft.com/office/drawing/2014/main" id="{986B3E75-37BA-4B4E-A647-EC81C9BA87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" t="4763" r="7271" b="12977"/>
          <a:stretch/>
        </p:blipFill>
        <p:spPr>
          <a:xfrm>
            <a:off x="5474335" y="3029554"/>
            <a:ext cx="6194874" cy="146518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F295D59-5353-4B1A-A5ED-E481D984F3C1}"/>
              </a:ext>
            </a:extLst>
          </p:cNvPr>
          <p:cNvSpPr/>
          <p:nvPr/>
        </p:nvSpPr>
        <p:spPr>
          <a:xfrm>
            <a:off x="5573209" y="514019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我们在选项对象的data属性中定义了一个people数组，然后在#app元素内使用v-for遍历people数组，输出每个person对象的姓名、年龄和性别。 </a:t>
            </a:r>
          </a:p>
        </p:txBody>
      </p:sp>
    </p:spTree>
    <p:extLst>
      <p:ext uri="{BB962C8B-B14F-4D97-AF65-F5344CB8AC3E}">
        <p14:creationId xmlns:p14="http://schemas.microsoft.com/office/powerpoint/2010/main" val="371967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2863" y="336239"/>
            <a:ext cx="657415" cy="762601"/>
            <a:chOff x="4135966" y="2383369"/>
            <a:chExt cx="1058333" cy="1227666"/>
          </a:xfrm>
        </p:grpSpPr>
        <p:grpSp>
          <p:nvGrpSpPr>
            <p:cNvPr id="8" name="组合 7"/>
            <p:cNvGrpSpPr/>
            <p:nvPr/>
          </p:nvGrpSpPr>
          <p:grpSpPr>
            <a:xfrm>
              <a:off x="4135966" y="2383369"/>
              <a:ext cx="1058333" cy="1227666"/>
              <a:chOff x="4690534" y="3018369"/>
              <a:chExt cx="1058333" cy="1227666"/>
            </a:xfrm>
          </p:grpSpPr>
          <p:sp>
            <p:nvSpPr>
              <p:cNvPr id="11" name="六边形 10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Freeform 412"/>
            <p:cNvSpPr>
              <a:spLocks noEditPoints="1"/>
            </p:cNvSpPr>
            <p:nvPr/>
          </p:nvSpPr>
          <p:spPr bwMode="auto">
            <a:xfrm>
              <a:off x="4453213" y="2777055"/>
              <a:ext cx="426742" cy="440289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文本框 33"/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常用指令</a:t>
            </a:r>
          </a:p>
        </p:txBody>
      </p:sp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A12C78-0D6D-4D37-B889-F381A65AB770}"/>
              </a:ext>
            </a:extLst>
          </p:cNvPr>
          <p:cNvGrpSpPr/>
          <p:nvPr/>
        </p:nvGrpSpPr>
        <p:grpSpPr>
          <a:xfrm>
            <a:off x="1498818" y="1391193"/>
            <a:ext cx="5896112" cy="4059343"/>
            <a:chOff x="-1593947" y="1248814"/>
            <a:chExt cx="5896112" cy="4059343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E5C5EEB-AFF0-4569-BBDC-CE1BAC4C9290}"/>
                </a:ext>
              </a:extLst>
            </p:cNvPr>
            <p:cNvSpPr txBox="1"/>
            <p:nvPr/>
          </p:nvSpPr>
          <p:spPr>
            <a:xfrm>
              <a:off x="-1593947" y="1248814"/>
              <a:ext cx="1287532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v-bind</a:t>
              </a:r>
              <a:endParaRPr lang="zh-CN" altLang="en-US" sz="4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E184D52-F57A-4251-9879-DF9805FBF0A0}"/>
                </a:ext>
              </a:extLst>
            </p:cNvPr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EF9C97B-1ED3-4E6F-9C05-135A44A040E4}"/>
              </a:ext>
            </a:extLst>
          </p:cNvPr>
          <p:cNvSpPr/>
          <p:nvPr/>
        </p:nvSpPr>
        <p:spPr>
          <a:xfrm>
            <a:off x="3557286" y="126808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v-bind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指令可以在其名称后面带一个参数，中间放一个冒号隔开，这个参数通常是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HTML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元素的特性（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attribute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），例如：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v-bind:class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 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5A4EB6-351A-4635-916A-D073B35D0B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116"/>
          <a:stretch/>
        </p:blipFill>
        <p:spPr>
          <a:xfrm>
            <a:off x="559930" y="2504912"/>
            <a:ext cx="11223098" cy="14503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343753-248A-456E-8DFD-3E01FD346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30" y="3934368"/>
            <a:ext cx="2997356" cy="18904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4A884CB-DEC5-4396-8E72-F7BB336C2E97}"/>
              </a:ext>
            </a:extLst>
          </p:cNvPr>
          <p:cNvSpPr/>
          <p:nvPr/>
        </p:nvSpPr>
        <p:spPr>
          <a:xfrm>
            <a:off x="3733470" y="5409317"/>
            <a:ext cx="8338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这段代码构建了一个简单的分页条，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v-bind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指令作用于元素的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class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特性上。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这个指令包含一个表达式，表达式的含义是：高亮当前页。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ABC02C7-71AF-4419-A9DE-8D163DC3F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36" y="4121158"/>
            <a:ext cx="5173237" cy="1072666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DD9743E7-8D28-4269-A616-E1AA84577FB3}"/>
              </a:ext>
            </a:extLst>
          </p:cNvPr>
          <p:cNvSpPr txBox="1"/>
          <p:nvPr/>
        </p:nvSpPr>
        <p:spPr>
          <a:xfrm>
            <a:off x="4170714" y="4451636"/>
            <a:ext cx="334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输出结果：</a:t>
            </a:r>
          </a:p>
        </p:txBody>
      </p:sp>
    </p:spTree>
    <p:extLst>
      <p:ext uri="{BB962C8B-B14F-4D97-AF65-F5344CB8AC3E}">
        <p14:creationId xmlns:p14="http://schemas.microsoft.com/office/powerpoint/2010/main" val="441058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2863" y="336239"/>
            <a:ext cx="657415" cy="762601"/>
            <a:chOff x="4135966" y="2383369"/>
            <a:chExt cx="1058333" cy="1227666"/>
          </a:xfrm>
        </p:grpSpPr>
        <p:grpSp>
          <p:nvGrpSpPr>
            <p:cNvPr id="8" name="组合 7"/>
            <p:cNvGrpSpPr/>
            <p:nvPr/>
          </p:nvGrpSpPr>
          <p:grpSpPr>
            <a:xfrm>
              <a:off x="4135966" y="2383369"/>
              <a:ext cx="1058333" cy="1227666"/>
              <a:chOff x="4690534" y="3018369"/>
              <a:chExt cx="1058333" cy="1227666"/>
            </a:xfrm>
          </p:grpSpPr>
          <p:sp>
            <p:nvSpPr>
              <p:cNvPr id="11" name="六边形 10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Freeform 412"/>
            <p:cNvSpPr>
              <a:spLocks noEditPoints="1"/>
            </p:cNvSpPr>
            <p:nvPr/>
          </p:nvSpPr>
          <p:spPr bwMode="auto">
            <a:xfrm>
              <a:off x="4453213" y="2777055"/>
              <a:ext cx="426742" cy="440289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文本框 33"/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常用指令</a:t>
            </a:r>
          </a:p>
        </p:txBody>
      </p:sp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C591C9D-818D-4812-B0C6-0E283F1D6D64}"/>
              </a:ext>
            </a:extLst>
          </p:cNvPr>
          <p:cNvGrpSpPr/>
          <p:nvPr/>
        </p:nvGrpSpPr>
        <p:grpSpPr>
          <a:xfrm>
            <a:off x="1080018" y="1323723"/>
            <a:ext cx="9114644" cy="4117216"/>
            <a:chOff x="-4812479" y="1190941"/>
            <a:chExt cx="9114644" cy="4117216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B43167C-4114-411C-A20A-9DA3176104A4}"/>
                </a:ext>
              </a:extLst>
            </p:cNvPr>
            <p:cNvSpPr txBox="1"/>
            <p:nvPr/>
          </p:nvSpPr>
          <p:spPr>
            <a:xfrm>
              <a:off x="-4812479" y="1190941"/>
              <a:ext cx="973343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v-on</a:t>
              </a:r>
              <a:endParaRPr lang="zh-CN" altLang="en-US" sz="4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521C40B-E501-4452-9C60-8B9D5CFE2064}"/>
                </a:ext>
              </a:extLst>
            </p:cNvPr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918096D-B4B9-4AA6-8F99-E114FEA632DA}"/>
              </a:ext>
            </a:extLst>
          </p:cNvPr>
          <p:cNvSpPr/>
          <p:nvPr/>
        </p:nvSpPr>
        <p:spPr>
          <a:xfrm>
            <a:off x="3001702" y="1262167"/>
            <a:ext cx="6802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v-on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指令用于给监听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DOM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事件，它的用语法和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v-bind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sym typeface="+mn-lt"/>
              </a:rPr>
              <a:t>是类似的，例如监听元素的点击事件：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9AA52F-AB36-48FD-82D4-330FBE34A1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923"/>
          <a:stretch/>
        </p:blipFill>
        <p:spPr>
          <a:xfrm>
            <a:off x="3205151" y="2210900"/>
            <a:ext cx="2843773" cy="3954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A0473D-22C6-471E-B294-4E6B614C6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034" y="3841968"/>
            <a:ext cx="5889841" cy="2996136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C42E3E87-A469-4A46-A135-4654967BF063}"/>
              </a:ext>
            </a:extLst>
          </p:cNvPr>
          <p:cNvSpPr/>
          <p:nvPr/>
        </p:nvSpPr>
        <p:spPr>
          <a:xfrm>
            <a:off x="997431" y="2617600"/>
            <a:ext cx="9197231" cy="117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有两种形式调用方法：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绑定一个方法（让事件指向方法的引用），或者使用内联语句。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Greet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按钮将它的单击事件直接绑定到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greet()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方法，而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按钮则是调用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say()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103234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2863" y="336239"/>
            <a:ext cx="657415" cy="762601"/>
            <a:chOff x="4135966" y="2383369"/>
            <a:chExt cx="1058333" cy="1227666"/>
          </a:xfrm>
        </p:grpSpPr>
        <p:grpSp>
          <p:nvGrpSpPr>
            <p:cNvPr id="8" name="组合 7"/>
            <p:cNvGrpSpPr/>
            <p:nvPr/>
          </p:nvGrpSpPr>
          <p:grpSpPr>
            <a:xfrm>
              <a:off x="4135966" y="2383369"/>
              <a:ext cx="1058333" cy="1227666"/>
              <a:chOff x="4690534" y="3018369"/>
              <a:chExt cx="1058333" cy="1227666"/>
            </a:xfrm>
          </p:grpSpPr>
          <p:sp>
            <p:nvSpPr>
              <p:cNvPr id="11" name="六边形 10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Freeform 412"/>
            <p:cNvSpPr>
              <a:spLocks noEditPoints="1"/>
            </p:cNvSpPr>
            <p:nvPr/>
          </p:nvSpPr>
          <p:spPr bwMode="auto">
            <a:xfrm>
              <a:off x="4453213" y="2777055"/>
              <a:ext cx="426742" cy="440289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文本框 33"/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常用指令</a:t>
            </a:r>
          </a:p>
        </p:txBody>
      </p:sp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C591C9D-818D-4812-B0C6-0E283F1D6D64}"/>
              </a:ext>
            </a:extLst>
          </p:cNvPr>
          <p:cNvGrpSpPr/>
          <p:nvPr/>
        </p:nvGrpSpPr>
        <p:grpSpPr>
          <a:xfrm>
            <a:off x="1080018" y="1323723"/>
            <a:ext cx="9114644" cy="4117216"/>
            <a:chOff x="-4812479" y="1190941"/>
            <a:chExt cx="9114644" cy="4117216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B43167C-4114-411C-A20A-9DA3176104A4}"/>
                </a:ext>
              </a:extLst>
            </p:cNvPr>
            <p:cNvSpPr txBox="1"/>
            <p:nvPr/>
          </p:nvSpPr>
          <p:spPr>
            <a:xfrm>
              <a:off x="-4812479" y="1190941"/>
              <a:ext cx="973343" cy="7694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v-on</a:t>
              </a:r>
              <a:endParaRPr lang="zh-CN" altLang="en-US" sz="4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521C40B-E501-4452-9C60-8B9D5CFE2064}"/>
                </a:ext>
              </a:extLst>
            </p:cNvPr>
            <p:cNvSpPr/>
            <p:nvPr/>
          </p:nvSpPr>
          <p:spPr>
            <a:xfrm>
              <a:off x="1499546" y="4997816"/>
              <a:ext cx="280261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EBEB6D5-498C-4F89-91A2-C391D864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190"/>
          <a:stretch/>
        </p:blipFill>
        <p:spPr>
          <a:xfrm>
            <a:off x="6395569" y="4073409"/>
            <a:ext cx="3975088" cy="22627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74EF60-F26C-4E5B-A490-AA2A3DAAB2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152"/>
          <a:stretch/>
        </p:blipFill>
        <p:spPr>
          <a:xfrm>
            <a:off x="1728734" y="4073409"/>
            <a:ext cx="2750668" cy="24247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A0473D-22C6-471E-B294-4E6B614C6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3511" y="897007"/>
            <a:ext cx="5889841" cy="299613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F3AA61C-C5CD-46EE-BD7C-7548FA3BB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3352" y="2036000"/>
            <a:ext cx="3276190" cy="185714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2D0A9F6-AEAA-4C18-BA14-B9576FFEF013}"/>
              </a:ext>
            </a:extLst>
          </p:cNvPr>
          <p:cNvSpPr txBox="1"/>
          <p:nvPr/>
        </p:nvSpPr>
        <p:spPr>
          <a:xfrm>
            <a:off x="1840375" y="6336177"/>
            <a:ext cx="19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</a:t>
            </a:r>
            <a:r>
              <a:rPr lang="zh-CN" altLang="en-US" dirty="0"/>
              <a:t>按钮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DAC252-0694-47CE-8071-791D6D3DBFDC}"/>
              </a:ext>
            </a:extLst>
          </p:cNvPr>
          <p:cNvSpPr txBox="1"/>
          <p:nvPr/>
        </p:nvSpPr>
        <p:spPr>
          <a:xfrm>
            <a:off x="7623537" y="6336177"/>
            <a:ext cx="19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Greet</a:t>
            </a:r>
            <a:r>
              <a:rPr lang="zh-CN" altLang="en-US" dirty="0"/>
              <a:t>按钮</a:t>
            </a:r>
          </a:p>
        </p:txBody>
      </p:sp>
    </p:spTree>
    <p:extLst>
      <p:ext uri="{BB962C8B-B14F-4D97-AF65-F5344CB8AC3E}">
        <p14:creationId xmlns:p14="http://schemas.microsoft.com/office/powerpoint/2010/main" val="31747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3"/>
          <p:cNvSpPr txBox="1"/>
          <p:nvPr/>
        </p:nvSpPr>
        <p:spPr>
          <a:xfrm>
            <a:off x="4632047" y="3105660"/>
            <a:ext cx="5412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endParaRPr lang="zh-CN" altLang="en-US" sz="4400" dirty="0">
              <a:solidFill>
                <a:prstClr val="black">
                  <a:lumMod val="75000"/>
                  <a:lumOff val="25000"/>
                </a:prst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21905" y="2730500"/>
            <a:ext cx="1310142" cy="1519764"/>
            <a:chOff x="8144934" y="4521198"/>
            <a:chExt cx="1058333" cy="1227666"/>
          </a:xfrm>
        </p:grpSpPr>
        <p:grpSp>
          <p:nvGrpSpPr>
            <p:cNvPr id="9" name="组合 8"/>
            <p:cNvGrpSpPr/>
            <p:nvPr/>
          </p:nvGrpSpPr>
          <p:grpSpPr>
            <a:xfrm>
              <a:off x="8144934" y="4521198"/>
              <a:ext cx="1058333" cy="1227666"/>
              <a:chOff x="4690534" y="3018369"/>
              <a:chExt cx="1058333" cy="1227666"/>
            </a:xfrm>
          </p:grpSpPr>
          <p:sp>
            <p:nvSpPr>
              <p:cNvPr id="10" name="六边形 9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Freeform 190"/>
            <p:cNvSpPr>
              <a:spLocks noEditPoints="1"/>
            </p:cNvSpPr>
            <p:nvPr/>
          </p:nvSpPr>
          <p:spPr bwMode="auto">
            <a:xfrm>
              <a:off x="8444073" y="4903509"/>
              <a:ext cx="454096" cy="482476"/>
            </a:xfrm>
            <a:custGeom>
              <a:avLst/>
              <a:gdLst>
                <a:gd name="T0" fmla="*/ 38 w 128"/>
                <a:gd name="T1" fmla="*/ 94 h 136"/>
                <a:gd name="T2" fmla="*/ 10 w 128"/>
                <a:gd name="T3" fmla="*/ 61 h 136"/>
                <a:gd name="T4" fmla="*/ 25 w 128"/>
                <a:gd name="T5" fmla="*/ 33 h 136"/>
                <a:gd name="T6" fmla="*/ 29 w 128"/>
                <a:gd name="T7" fmla="*/ 29 h 136"/>
                <a:gd name="T8" fmla="*/ 54 w 128"/>
                <a:gd name="T9" fmla="*/ 29 h 136"/>
                <a:gd name="T10" fmla="*/ 107 w 128"/>
                <a:gd name="T11" fmla="*/ 29 h 136"/>
                <a:gd name="T12" fmla="*/ 113 w 128"/>
                <a:gd name="T13" fmla="*/ 33 h 136"/>
                <a:gd name="T14" fmla="*/ 128 w 128"/>
                <a:gd name="T15" fmla="*/ 61 h 136"/>
                <a:gd name="T16" fmla="*/ 98 w 128"/>
                <a:gd name="T17" fmla="*/ 94 h 136"/>
                <a:gd name="T18" fmla="*/ 69 w 128"/>
                <a:gd name="T19" fmla="*/ 132 h 136"/>
                <a:gd name="T20" fmla="*/ 65 w 128"/>
                <a:gd name="T21" fmla="*/ 126 h 136"/>
                <a:gd name="T22" fmla="*/ 98 w 128"/>
                <a:gd name="T23" fmla="*/ 119 h 136"/>
                <a:gd name="T24" fmla="*/ 100 w 128"/>
                <a:gd name="T25" fmla="*/ 126 h 136"/>
                <a:gd name="T26" fmla="*/ 107 w 128"/>
                <a:gd name="T27" fmla="*/ 124 h 136"/>
                <a:gd name="T28" fmla="*/ 105 w 128"/>
                <a:gd name="T29" fmla="*/ 117 h 136"/>
                <a:gd name="T30" fmla="*/ 100 w 128"/>
                <a:gd name="T31" fmla="*/ 107 h 136"/>
                <a:gd name="T32" fmla="*/ 14 w 128"/>
                <a:gd name="T33" fmla="*/ 12 h 136"/>
                <a:gd name="T34" fmla="*/ 14 w 128"/>
                <a:gd name="T35" fmla="*/ 21 h 136"/>
                <a:gd name="T36" fmla="*/ 23 w 128"/>
                <a:gd name="T37" fmla="*/ 23 h 136"/>
                <a:gd name="T38" fmla="*/ 23 w 128"/>
                <a:gd name="T39" fmla="*/ 15 h 136"/>
                <a:gd name="T40" fmla="*/ 25 w 128"/>
                <a:gd name="T41" fmla="*/ 0 h 136"/>
                <a:gd name="T42" fmla="*/ 52 w 128"/>
                <a:gd name="T43" fmla="*/ 57 h 136"/>
                <a:gd name="T44" fmla="*/ 61 w 128"/>
                <a:gd name="T45" fmla="*/ 42 h 136"/>
                <a:gd name="T46" fmla="*/ 38 w 128"/>
                <a:gd name="T47" fmla="*/ 42 h 136"/>
                <a:gd name="T48" fmla="*/ 86 w 128"/>
                <a:gd name="T49" fmla="*/ 57 h 136"/>
                <a:gd name="T50" fmla="*/ 75 w 128"/>
                <a:gd name="T51" fmla="*/ 42 h 136"/>
                <a:gd name="T52" fmla="*/ 105 w 128"/>
                <a:gd name="T53" fmla="*/ 44 h 136"/>
                <a:gd name="T54" fmla="*/ 113 w 128"/>
                <a:gd name="T55" fmla="*/ 59 h 136"/>
                <a:gd name="T56" fmla="*/ 105 w 128"/>
                <a:gd name="T57" fmla="*/ 44 h 136"/>
                <a:gd name="T58" fmla="*/ 69 w 128"/>
                <a:gd name="T59" fmla="*/ 42 h 136"/>
                <a:gd name="T60" fmla="*/ 82 w 128"/>
                <a:gd name="T61" fmla="*/ 59 h 136"/>
                <a:gd name="T62" fmla="*/ 46 w 128"/>
                <a:gd name="T63" fmla="*/ 59 h 136"/>
                <a:gd name="T64" fmla="*/ 25 w 128"/>
                <a:gd name="T65" fmla="*/ 61 h 136"/>
                <a:gd name="T66" fmla="*/ 61 w 128"/>
                <a:gd name="T67" fmla="*/ 103 h 136"/>
                <a:gd name="T68" fmla="*/ 50 w 128"/>
                <a:gd name="T69" fmla="*/ 69 h 136"/>
                <a:gd name="T70" fmla="*/ 88 w 128"/>
                <a:gd name="T71" fmla="*/ 69 h 136"/>
                <a:gd name="T72" fmla="*/ 77 w 128"/>
                <a:gd name="T73" fmla="*/ 103 h 136"/>
                <a:gd name="T74" fmla="*/ 111 w 128"/>
                <a:gd name="T75" fmla="*/ 63 h 136"/>
                <a:gd name="T76" fmla="*/ 42 w 128"/>
                <a:gd name="T77" fmla="*/ 5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" h="136">
                  <a:moveTo>
                    <a:pt x="65" y="126"/>
                  </a:moveTo>
                  <a:lnTo>
                    <a:pt x="38" y="94"/>
                  </a:lnTo>
                  <a:lnTo>
                    <a:pt x="12" y="65"/>
                  </a:lnTo>
                  <a:lnTo>
                    <a:pt x="10" y="61"/>
                  </a:lnTo>
                  <a:lnTo>
                    <a:pt x="12" y="59"/>
                  </a:lnTo>
                  <a:lnTo>
                    <a:pt x="25" y="33"/>
                  </a:lnTo>
                  <a:lnTo>
                    <a:pt x="27" y="29"/>
                  </a:lnTo>
                  <a:lnTo>
                    <a:pt x="29" y="29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61" y="29"/>
                  </a:lnTo>
                  <a:lnTo>
                    <a:pt x="107" y="29"/>
                  </a:lnTo>
                  <a:lnTo>
                    <a:pt x="111" y="29"/>
                  </a:lnTo>
                  <a:lnTo>
                    <a:pt x="113" y="33"/>
                  </a:lnTo>
                  <a:lnTo>
                    <a:pt x="126" y="59"/>
                  </a:lnTo>
                  <a:lnTo>
                    <a:pt x="128" y="61"/>
                  </a:lnTo>
                  <a:lnTo>
                    <a:pt x="126" y="65"/>
                  </a:lnTo>
                  <a:lnTo>
                    <a:pt x="98" y="94"/>
                  </a:lnTo>
                  <a:lnTo>
                    <a:pt x="73" y="126"/>
                  </a:lnTo>
                  <a:lnTo>
                    <a:pt x="69" y="132"/>
                  </a:lnTo>
                  <a:lnTo>
                    <a:pt x="65" y="126"/>
                  </a:lnTo>
                  <a:lnTo>
                    <a:pt x="65" y="126"/>
                  </a:lnTo>
                  <a:close/>
                  <a:moveTo>
                    <a:pt x="100" y="107"/>
                  </a:moveTo>
                  <a:lnTo>
                    <a:pt x="98" y="119"/>
                  </a:lnTo>
                  <a:lnTo>
                    <a:pt x="88" y="126"/>
                  </a:lnTo>
                  <a:lnTo>
                    <a:pt x="100" y="126"/>
                  </a:lnTo>
                  <a:lnTo>
                    <a:pt x="105" y="136"/>
                  </a:lnTo>
                  <a:lnTo>
                    <a:pt x="107" y="124"/>
                  </a:lnTo>
                  <a:lnTo>
                    <a:pt x="117" y="119"/>
                  </a:lnTo>
                  <a:lnTo>
                    <a:pt x="105" y="117"/>
                  </a:lnTo>
                  <a:lnTo>
                    <a:pt x="100" y="107"/>
                  </a:lnTo>
                  <a:lnTo>
                    <a:pt x="100" y="107"/>
                  </a:lnTo>
                  <a:close/>
                  <a:moveTo>
                    <a:pt x="25" y="0"/>
                  </a:moveTo>
                  <a:lnTo>
                    <a:pt x="14" y="12"/>
                  </a:lnTo>
                  <a:lnTo>
                    <a:pt x="0" y="12"/>
                  </a:lnTo>
                  <a:lnTo>
                    <a:pt x="14" y="21"/>
                  </a:lnTo>
                  <a:lnTo>
                    <a:pt x="12" y="38"/>
                  </a:lnTo>
                  <a:lnTo>
                    <a:pt x="23" y="23"/>
                  </a:lnTo>
                  <a:lnTo>
                    <a:pt x="38" y="25"/>
                  </a:lnTo>
                  <a:lnTo>
                    <a:pt x="23" y="15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38" y="42"/>
                  </a:moveTo>
                  <a:lnTo>
                    <a:pt x="52" y="57"/>
                  </a:lnTo>
                  <a:lnTo>
                    <a:pt x="65" y="42"/>
                  </a:lnTo>
                  <a:lnTo>
                    <a:pt x="61" y="42"/>
                  </a:lnTo>
                  <a:lnTo>
                    <a:pt x="38" y="42"/>
                  </a:lnTo>
                  <a:lnTo>
                    <a:pt x="38" y="42"/>
                  </a:lnTo>
                  <a:close/>
                  <a:moveTo>
                    <a:pt x="75" y="42"/>
                  </a:moveTo>
                  <a:lnTo>
                    <a:pt x="86" y="57"/>
                  </a:lnTo>
                  <a:lnTo>
                    <a:pt x="100" y="42"/>
                  </a:lnTo>
                  <a:lnTo>
                    <a:pt x="75" y="42"/>
                  </a:lnTo>
                  <a:lnTo>
                    <a:pt x="75" y="42"/>
                  </a:lnTo>
                  <a:close/>
                  <a:moveTo>
                    <a:pt x="105" y="44"/>
                  </a:moveTo>
                  <a:lnTo>
                    <a:pt x="90" y="59"/>
                  </a:lnTo>
                  <a:lnTo>
                    <a:pt x="113" y="59"/>
                  </a:lnTo>
                  <a:lnTo>
                    <a:pt x="105" y="44"/>
                  </a:lnTo>
                  <a:lnTo>
                    <a:pt x="105" y="44"/>
                  </a:lnTo>
                  <a:close/>
                  <a:moveTo>
                    <a:pt x="82" y="59"/>
                  </a:moveTo>
                  <a:lnTo>
                    <a:pt x="69" y="42"/>
                  </a:lnTo>
                  <a:lnTo>
                    <a:pt x="54" y="59"/>
                  </a:lnTo>
                  <a:lnTo>
                    <a:pt x="82" y="59"/>
                  </a:lnTo>
                  <a:lnTo>
                    <a:pt x="82" y="59"/>
                  </a:lnTo>
                  <a:close/>
                  <a:moveTo>
                    <a:pt x="46" y="59"/>
                  </a:moveTo>
                  <a:lnTo>
                    <a:pt x="33" y="44"/>
                  </a:lnTo>
                  <a:lnTo>
                    <a:pt x="25" y="61"/>
                  </a:lnTo>
                  <a:lnTo>
                    <a:pt x="48" y="88"/>
                  </a:lnTo>
                  <a:lnTo>
                    <a:pt x="61" y="103"/>
                  </a:lnTo>
                  <a:lnTo>
                    <a:pt x="46" y="71"/>
                  </a:lnTo>
                  <a:lnTo>
                    <a:pt x="50" y="69"/>
                  </a:lnTo>
                  <a:lnTo>
                    <a:pt x="69" y="111"/>
                  </a:lnTo>
                  <a:lnTo>
                    <a:pt x="88" y="69"/>
                  </a:lnTo>
                  <a:lnTo>
                    <a:pt x="92" y="71"/>
                  </a:lnTo>
                  <a:lnTo>
                    <a:pt x="77" y="103"/>
                  </a:lnTo>
                  <a:lnTo>
                    <a:pt x="90" y="88"/>
                  </a:lnTo>
                  <a:lnTo>
                    <a:pt x="111" y="63"/>
                  </a:lnTo>
                  <a:lnTo>
                    <a:pt x="42" y="63"/>
                  </a:lnTo>
                  <a:lnTo>
                    <a:pt x="42" y="59"/>
                  </a:lnTo>
                  <a:lnTo>
                    <a:pt x="46" y="5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472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3"/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23155" y="414746"/>
            <a:ext cx="558463" cy="647817"/>
            <a:chOff x="8144934" y="4521198"/>
            <a:chExt cx="1058333" cy="1227666"/>
          </a:xfrm>
        </p:grpSpPr>
        <p:grpSp>
          <p:nvGrpSpPr>
            <p:cNvPr id="50" name="组合 49"/>
            <p:cNvGrpSpPr/>
            <p:nvPr/>
          </p:nvGrpSpPr>
          <p:grpSpPr>
            <a:xfrm>
              <a:off x="8144934" y="4521198"/>
              <a:ext cx="1058333" cy="1227666"/>
              <a:chOff x="4690534" y="3018369"/>
              <a:chExt cx="1058333" cy="1227666"/>
            </a:xfrm>
          </p:grpSpPr>
          <p:sp>
            <p:nvSpPr>
              <p:cNvPr id="52" name="六边形 51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Freeform 190"/>
            <p:cNvSpPr>
              <a:spLocks noEditPoints="1"/>
            </p:cNvSpPr>
            <p:nvPr/>
          </p:nvSpPr>
          <p:spPr bwMode="auto">
            <a:xfrm>
              <a:off x="8444073" y="4903509"/>
              <a:ext cx="454096" cy="482476"/>
            </a:xfrm>
            <a:custGeom>
              <a:avLst/>
              <a:gdLst>
                <a:gd name="T0" fmla="*/ 38 w 128"/>
                <a:gd name="T1" fmla="*/ 94 h 136"/>
                <a:gd name="T2" fmla="*/ 10 w 128"/>
                <a:gd name="T3" fmla="*/ 61 h 136"/>
                <a:gd name="T4" fmla="*/ 25 w 128"/>
                <a:gd name="T5" fmla="*/ 33 h 136"/>
                <a:gd name="T6" fmla="*/ 29 w 128"/>
                <a:gd name="T7" fmla="*/ 29 h 136"/>
                <a:gd name="T8" fmla="*/ 54 w 128"/>
                <a:gd name="T9" fmla="*/ 29 h 136"/>
                <a:gd name="T10" fmla="*/ 107 w 128"/>
                <a:gd name="T11" fmla="*/ 29 h 136"/>
                <a:gd name="T12" fmla="*/ 113 w 128"/>
                <a:gd name="T13" fmla="*/ 33 h 136"/>
                <a:gd name="T14" fmla="*/ 128 w 128"/>
                <a:gd name="T15" fmla="*/ 61 h 136"/>
                <a:gd name="T16" fmla="*/ 98 w 128"/>
                <a:gd name="T17" fmla="*/ 94 h 136"/>
                <a:gd name="T18" fmla="*/ 69 w 128"/>
                <a:gd name="T19" fmla="*/ 132 h 136"/>
                <a:gd name="T20" fmla="*/ 65 w 128"/>
                <a:gd name="T21" fmla="*/ 126 h 136"/>
                <a:gd name="T22" fmla="*/ 98 w 128"/>
                <a:gd name="T23" fmla="*/ 119 h 136"/>
                <a:gd name="T24" fmla="*/ 100 w 128"/>
                <a:gd name="T25" fmla="*/ 126 h 136"/>
                <a:gd name="T26" fmla="*/ 107 w 128"/>
                <a:gd name="T27" fmla="*/ 124 h 136"/>
                <a:gd name="T28" fmla="*/ 105 w 128"/>
                <a:gd name="T29" fmla="*/ 117 h 136"/>
                <a:gd name="T30" fmla="*/ 100 w 128"/>
                <a:gd name="T31" fmla="*/ 107 h 136"/>
                <a:gd name="T32" fmla="*/ 14 w 128"/>
                <a:gd name="T33" fmla="*/ 12 h 136"/>
                <a:gd name="T34" fmla="*/ 14 w 128"/>
                <a:gd name="T35" fmla="*/ 21 h 136"/>
                <a:gd name="T36" fmla="*/ 23 w 128"/>
                <a:gd name="T37" fmla="*/ 23 h 136"/>
                <a:gd name="T38" fmla="*/ 23 w 128"/>
                <a:gd name="T39" fmla="*/ 15 h 136"/>
                <a:gd name="T40" fmla="*/ 25 w 128"/>
                <a:gd name="T41" fmla="*/ 0 h 136"/>
                <a:gd name="T42" fmla="*/ 52 w 128"/>
                <a:gd name="T43" fmla="*/ 57 h 136"/>
                <a:gd name="T44" fmla="*/ 61 w 128"/>
                <a:gd name="T45" fmla="*/ 42 h 136"/>
                <a:gd name="T46" fmla="*/ 38 w 128"/>
                <a:gd name="T47" fmla="*/ 42 h 136"/>
                <a:gd name="T48" fmla="*/ 86 w 128"/>
                <a:gd name="T49" fmla="*/ 57 h 136"/>
                <a:gd name="T50" fmla="*/ 75 w 128"/>
                <a:gd name="T51" fmla="*/ 42 h 136"/>
                <a:gd name="T52" fmla="*/ 105 w 128"/>
                <a:gd name="T53" fmla="*/ 44 h 136"/>
                <a:gd name="T54" fmla="*/ 113 w 128"/>
                <a:gd name="T55" fmla="*/ 59 h 136"/>
                <a:gd name="T56" fmla="*/ 105 w 128"/>
                <a:gd name="T57" fmla="*/ 44 h 136"/>
                <a:gd name="T58" fmla="*/ 69 w 128"/>
                <a:gd name="T59" fmla="*/ 42 h 136"/>
                <a:gd name="T60" fmla="*/ 82 w 128"/>
                <a:gd name="T61" fmla="*/ 59 h 136"/>
                <a:gd name="T62" fmla="*/ 46 w 128"/>
                <a:gd name="T63" fmla="*/ 59 h 136"/>
                <a:gd name="T64" fmla="*/ 25 w 128"/>
                <a:gd name="T65" fmla="*/ 61 h 136"/>
                <a:gd name="T66" fmla="*/ 61 w 128"/>
                <a:gd name="T67" fmla="*/ 103 h 136"/>
                <a:gd name="T68" fmla="*/ 50 w 128"/>
                <a:gd name="T69" fmla="*/ 69 h 136"/>
                <a:gd name="T70" fmla="*/ 88 w 128"/>
                <a:gd name="T71" fmla="*/ 69 h 136"/>
                <a:gd name="T72" fmla="*/ 77 w 128"/>
                <a:gd name="T73" fmla="*/ 103 h 136"/>
                <a:gd name="T74" fmla="*/ 111 w 128"/>
                <a:gd name="T75" fmla="*/ 63 h 136"/>
                <a:gd name="T76" fmla="*/ 42 w 128"/>
                <a:gd name="T77" fmla="*/ 5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" h="136">
                  <a:moveTo>
                    <a:pt x="65" y="126"/>
                  </a:moveTo>
                  <a:lnTo>
                    <a:pt x="38" y="94"/>
                  </a:lnTo>
                  <a:lnTo>
                    <a:pt x="12" y="65"/>
                  </a:lnTo>
                  <a:lnTo>
                    <a:pt x="10" y="61"/>
                  </a:lnTo>
                  <a:lnTo>
                    <a:pt x="12" y="59"/>
                  </a:lnTo>
                  <a:lnTo>
                    <a:pt x="25" y="33"/>
                  </a:lnTo>
                  <a:lnTo>
                    <a:pt x="27" y="29"/>
                  </a:lnTo>
                  <a:lnTo>
                    <a:pt x="29" y="29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61" y="29"/>
                  </a:lnTo>
                  <a:lnTo>
                    <a:pt x="107" y="29"/>
                  </a:lnTo>
                  <a:lnTo>
                    <a:pt x="111" y="29"/>
                  </a:lnTo>
                  <a:lnTo>
                    <a:pt x="113" y="33"/>
                  </a:lnTo>
                  <a:lnTo>
                    <a:pt x="126" y="59"/>
                  </a:lnTo>
                  <a:lnTo>
                    <a:pt x="128" y="61"/>
                  </a:lnTo>
                  <a:lnTo>
                    <a:pt x="126" y="65"/>
                  </a:lnTo>
                  <a:lnTo>
                    <a:pt x="98" y="94"/>
                  </a:lnTo>
                  <a:lnTo>
                    <a:pt x="73" y="126"/>
                  </a:lnTo>
                  <a:lnTo>
                    <a:pt x="69" y="132"/>
                  </a:lnTo>
                  <a:lnTo>
                    <a:pt x="65" y="126"/>
                  </a:lnTo>
                  <a:lnTo>
                    <a:pt x="65" y="126"/>
                  </a:lnTo>
                  <a:close/>
                  <a:moveTo>
                    <a:pt x="100" y="107"/>
                  </a:moveTo>
                  <a:lnTo>
                    <a:pt x="98" y="119"/>
                  </a:lnTo>
                  <a:lnTo>
                    <a:pt x="88" y="126"/>
                  </a:lnTo>
                  <a:lnTo>
                    <a:pt x="100" y="126"/>
                  </a:lnTo>
                  <a:lnTo>
                    <a:pt x="105" y="136"/>
                  </a:lnTo>
                  <a:lnTo>
                    <a:pt x="107" y="124"/>
                  </a:lnTo>
                  <a:lnTo>
                    <a:pt x="117" y="119"/>
                  </a:lnTo>
                  <a:lnTo>
                    <a:pt x="105" y="117"/>
                  </a:lnTo>
                  <a:lnTo>
                    <a:pt x="100" y="107"/>
                  </a:lnTo>
                  <a:lnTo>
                    <a:pt x="100" y="107"/>
                  </a:lnTo>
                  <a:close/>
                  <a:moveTo>
                    <a:pt x="25" y="0"/>
                  </a:moveTo>
                  <a:lnTo>
                    <a:pt x="14" y="12"/>
                  </a:lnTo>
                  <a:lnTo>
                    <a:pt x="0" y="12"/>
                  </a:lnTo>
                  <a:lnTo>
                    <a:pt x="14" y="21"/>
                  </a:lnTo>
                  <a:lnTo>
                    <a:pt x="12" y="38"/>
                  </a:lnTo>
                  <a:lnTo>
                    <a:pt x="23" y="23"/>
                  </a:lnTo>
                  <a:lnTo>
                    <a:pt x="38" y="25"/>
                  </a:lnTo>
                  <a:lnTo>
                    <a:pt x="23" y="15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38" y="42"/>
                  </a:moveTo>
                  <a:lnTo>
                    <a:pt x="52" y="57"/>
                  </a:lnTo>
                  <a:lnTo>
                    <a:pt x="65" y="42"/>
                  </a:lnTo>
                  <a:lnTo>
                    <a:pt x="61" y="42"/>
                  </a:lnTo>
                  <a:lnTo>
                    <a:pt x="38" y="42"/>
                  </a:lnTo>
                  <a:lnTo>
                    <a:pt x="38" y="42"/>
                  </a:lnTo>
                  <a:close/>
                  <a:moveTo>
                    <a:pt x="75" y="42"/>
                  </a:moveTo>
                  <a:lnTo>
                    <a:pt x="86" y="57"/>
                  </a:lnTo>
                  <a:lnTo>
                    <a:pt x="100" y="42"/>
                  </a:lnTo>
                  <a:lnTo>
                    <a:pt x="75" y="42"/>
                  </a:lnTo>
                  <a:lnTo>
                    <a:pt x="75" y="42"/>
                  </a:lnTo>
                  <a:close/>
                  <a:moveTo>
                    <a:pt x="105" y="44"/>
                  </a:moveTo>
                  <a:lnTo>
                    <a:pt x="90" y="59"/>
                  </a:lnTo>
                  <a:lnTo>
                    <a:pt x="113" y="59"/>
                  </a:lnTo>
                  <a:lnTo>
                    <a:pt x="105" y="44"/>
                  </a:lnTo>
                  <a:lnTo>
                    <a:pt x="105" y="44"/>
                  </a:lnTo>
                  <a:close/>
                  <a:moveTo>
                    <a:pt x="82" y="59"/>
                  </a:moveTo>
                  <a:lnTo>
                    <a:pt x="69" y="42"/>
                  </a:lnTo>
                  <a:lnTo>
                    <a:pt x="54" y="59"/>
                  </a:lnTo>
                  <a:lnTo>
                    <a:pt x="82" y="59"/>
                  </a:lnTo>
                  <a:lnTo>
                    <a:pt x="82" y="59"/>
                  </a:lnTo>
                  <a:close/>
                  <a:moveTo>
                    <a:pt x="46" y="59"/>
                  </a:moveTo>
                  <a:lnTo>
                    <a:pt x="33" y="44"/>
                  </a:lnTo>
                  <a:lnTo>
                    <a:pt x="25" y="61"/>
                  </a:lnTo>
                  <a:lnTo>
                    <a:pt x="48" y="88"/>
                  </a:lnTo>
                  <a:lnTo>
                    <a:pt x="61" y="103"/>
                  </a:lnTo>
                  <a:lnTo>
                    <a:pt x="46" y="71"/>
                  </a:lnTo>
                  <a:lnTo>
                    <a:pt x="50" y="69"/>
                  </a:lnTo>
                  <a:lnTo>
                    <a:pt x="69" y="111"/>
                  </a:lnTo>
                  <a:lnTo>
                    <a:pt x="88" y="69"/>
                  </a:lnTo>
                  <a:lnTo>
                    <a:pt x="92" y="71"/>
                  </a:lnTo>
                  <a:lnTo>
                    <a:pt x="77" y="103"/>
                  </a:lnTo>
                  <a:lnTo>
                    <a:pt x="90" y="88"/>
                  </a:lnTo>
                  <a:lnTo>
                    <a:pt x="111" y="63"/>
                  </a:lnTo>
                  <a:lnTo>
                    <a:pt x="42" y="63"/>
                  </a:lnTo>
                  <a:lnTo>
                    <a:pt x="42" y="59"/>
                  </a:lnTo>
                  <a:lnTo>
                    <a:pt x="46" y="5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2" name="矩形 31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FD1698-E618-4538-BE75-37D552CDF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935" y="138112"/>
            <a:ext cx="6323671" cy="63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1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23155" y="414746"/>
            <a:ext cx="558463" cy="647817"/>
            <a:chOff x="8144934" y="4521198"/>
            <a:chExt cx="1058333" cy="1227666"/>
          </a:xfrm>
        </p:grpSpPr>
        <p:grpSp>
          <p:nvGrpSpPr>
            <p:cNvPr id="50" name="组合 49"/>
            <p:cNvGrpSpPr/>
            <p:nvPr/>
          </p:nvGrpSpPr>
          <p:grpSpPr>
            <a:xfrm>
              <a:off x="8144934" y="4521198"/>
              <a:ext cx="1058333" cy="1227666"/>
              <a:chOff x="4690534" y="3018369"/>
              <a:chExt cx="1058333" cy="1227666"/>
            </a:xfrm>
          </p:grpSpPr>
          <p:sp>
            <p:nvSpPr>
              <p:cNvPr id="52" name="六边形 51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1" name="Freeform 190"/>
            <p:cNvSpPr>
              <a:spLocks noEditPoints="1"/>
            </p:cNvSpPr>
            <p:nvPr/>
          </p:nvSpPr>
          <p:spPr bwMode="auto">
            <a:xfrm>
              <a:off x="8444073" y="4903509"/>
              <a:ext cx="454096" cy="482476"/>
            </a:xfrm>
            <a:custGeom>
              <a:avLst/>
              <a:gdLst>
                <a:gd name="T0" fmla="*/ 38 w 128"/>
                <a:gd name="T1" fmla="*/ 94 h 136"/>
                <a:gd name="T2" fmla="*/ 10 w 128"/>
                <a:gd name="T3" fmla="*/ 61 h 136"/>
                <a:gd name="T4" fmla="*/ 25 w 128"/>
                <a:gd name="T5" fmla="*/ 33 h 136"/>
                <a:gd name="T6" fmla="*/ 29 w 128"/>
                <a:gd name="T7" fmla="*/ 29 h 136"/>
                <a:gd name="T8" fmla="*/ 54 w 128"/>
                <a:gd name="T9" fmla="*/ 29 h 136"/>
                <a:gd name="T10" fmla="*/ 107 w 128"/>
                <a:gd name="T11" fmla="*/ 29 h 136"/>
                <a:gd name="T12" fmla="*/ 113 w 128"/>
                <a:gd name="T13" fmla="*/ 33 h 136"/>
                <a:gd name="T14" fmla="*/ 128 w 128"/>
                <a:gd name="T15" fmla="*/ 61 h 136"/>
                <a:gd name="T16" fmla="*/ 98 w 128"/>
                <a:gd name="T17" fmla="*/ 94 h 136"/>
                <a:gd name="T18" fmla="*/ 69 w 128"/>
                <a:gd name="T19" fmla="*/ 132 h 136"/>
                <a:gd name="T20" fmla="*/ 65 w 128"/>
                <a:gd name="T21" fmla="*/ 126 h 136"/>
                <a:gd name="T22" fmla="*/ 98 w 128"/>
                <a:gd name="T23" fmla="*/ 119 h 136"/>
                <a:gd name="T24" fmla="*/ 100 w 128"/>
                <a:gd name="T25" fmla="*/ 126 h 136"/>
                <a:gd name="T26" fmla="*/ 107 w 128"/>
                <a:gd name="T27" fmla="*/ 124 h 136"/>
                <a:gd name="T28" fmla="*/ 105 w 128"/>
                <a:gd name="T29" fmla="*/ 117 h 136"/>
                <a:gd name="T30" fmla="*/ 100 w 128"/>
                <a:gd name="T31" fmla="*/ 107 h 136"/>
                <a:gd name="T32" fmla="*/ 14 w 128"/>
                <a:gd name="T33" fmla="*/ 12 h 136"/>
                <a:gd name="T34" fmla="*/ 14 w 128"/>
                <a:gd name="T35" fmla="*/ 21 h 136"/>
                <a:gd name="T36" fmla="*/ 23 w 128"/>
                <a:gd name="T37" fmla="*/ 23 h 136"/>
                <a:gd name="T38" fmla="*/ 23 w 128"/>
                <a:gd name="T39" fmla="*/ 15 h 136"/>
                <a:gd name="T40" fmla="*/ 25 w 128"/>
                <a:gd name="T41" fmla="*/ 0 h 136"/>
                <a:gd name="T42" fmla="*/ 52 w 128"/>
                <a:gd name="T43" fmla="*/ 57 h 136"/>
                <a:gd name="T44" fmla="*/ 61 w 128"/>
                <a:gd name="T45" fmla="*/ 42 h 136"/>
                <a:gd name="T46" fmla="*/ 38 w 128"/>
                <a:gd name="T47" fmla="*/ 42 h 136"/>
                <a:gd name="T48" fmla="*/ 86 w 128"/>
                <a:gd name="T49" fmla="*/ 57 h 136"/>
                <a:gd name="T50" fmla="*/ 75 w 128"/>
                <a:gd name="T51" fmla="*/ 42 h 136"/>
                <a:gd name="T52" fmla="*/ 105 w 128"/>
                <a:gd name="T53" fmla="*/ 44 h 136"/>
                <a:gd name="T54" fmla="*/ 113 w 128"/>
                <a:gd name="T55" fmla="*/ 59 h 136"/>
                <a:gd name="T56" fmla="*/ 105 w 128"/>
                <a:gd name="T57" fmla="*/ 44 h 136"/>
                <a:gd name="T58" fmla="*/ 69 w 128"/>
                <a:gd name="T59" fmla="*/ 42 h 136"/>
                <a:gd name="T60" fmla="*/ 82 w 128"/>
                <a:gd name="T61" fmla="*/ 59 h 136"/>
                <a:gd name="T62" fmla="*/ 46 w 128"/>
                <a:gd name="T63" fmla="*/ 59 h 136"/>
                <a:gd name="T64" fmla="*/ 25 w 128"/>
                <a:gd name="T65" fmla="*/ 61 h 136"/>
                <a:gd name="T66" fmla="*/ 61 w 128"/>
                <a:gd name="T67" fmla="*/ 103 h 136"/>
                <a:gd name="T68" fmla="*/ 50 w 128"/>
                <a:gd name="T69" fmla="*/ 69 h 136"/>
                <a:gd name="T70" fmla="*/ 88 w 128"/>
                <a:gd name="T71" fmla="*/ 69 h 136"/>
                <a:gd name="T72" fmla="*/ 77 w 128"/>
                <a:gd name="T73" fmla="*/ 103 h 136"/>
                <a:gd name="T74" fmla="*/ 111 w 128"/>
                <a:gd name="T75" fmla="*/ 63 h 136"/>
                <a:gd name="T76" fmla="*/ 42 w 128"/>
                <a:gd name="T77" fmla="*/ 5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" h="136">
                  <a:moveTo>
                    <a:pt x="65" y="126"/>
                  </a:moveTo>
                  <a:lnTo>
                    <a:pt x="38" y="94"/>
                  </a:lnTo>
                  <a:lnTo>
                    <a:pt x="12" y="65"/>
                  </a:lnTo>
                  <a:lnTo>
                    <a:pt x="10" y="61"/>
                  </a:lnTo>
                  <a:lnTo>
                    <a:pt x="12" y="59"/>
                  </a:lnTo>
                  <a:lnTo>
                    <a:pt x="25" y="33"/>
                  </a:lnTo>
                  <a:lnTo>
                    <a:pt x="27" y="29"/>
                  </a:lnTo>
                  <a:lnTo>
                    <a:pt x="29" y="29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61" y="29"/>
                  </a:lnTo>
                  <a:lnTo>
                    <a:pt x="107" y="29"/>
                  </a:lnTo>
                  <a:lnTo>
                    <a:pt x="111" y="29"/>
                  </a:lnTo>
                  <a:lnTo>
                    <a:pt x="113" y="33"/>
                  </a:lnTo>
                  <a:lnTo>
                    <a:pt x="126" y="59"/>
                  </a:lnTo>
                  <a:lnTo>
                    <a:pt x="128" y="61"/>
                  </a:lnTo>
                  <a:lnTo>
                    <a:pt x="126" y="65"/>
                  </a:lnTo>
                  <a:lnTo>
                    <a:pt x="98" y="94"/>
                  </a:lnTo>
                  <a:lnTo>
                    <a:pt x="73" y="126"/>
                  </a:lnTo>
                  <a:lnTo>
                    <a:pt x="69" y="132"/>
                  </a:lnTo>
                  <a:lnTo>
                    <a:pt x="65" y="126"/>
                  </a:lnTo>
                  <a:lnTo>
                    <a:pt x="65" y="126"/>
                  </a:lnTo>
                  <a:close/>
                  <a:moveTo>
                    <a:pt x="100" y="107"/>
                  </a:moveTo>
                  <a:lnTo>
                    <a:pt x="98" y="119"/>
                  </a:lnTo>
                  <a:lnTo>
                    <a:pt x="88" y="126"/>
                  </a:lnTo>
                  <a:lnTo>
                    <a:pt x="100" y="126"/>
                  </a:lnTo>
                  <a:lnTo>
                    <a:pt x="105" y="136"/>
                  </a:lnTo>
                  <a:lnTo>
                    <a:pt x="107" y="124"/>
                  </a:lnTo>
                  <a:lnTo>
                    <a:pt x="117" y="119"/>
                  </a:lnTo>
                  <a:lnTo>
                    <a:pt x="105" y="117"/>
                  </a:lnTo>
                  <a:lnTo>
                    <a:pt x="100" y="107"/>
                  </a:lnTo>
                  <a:lnTo>
                    <a:pt x="100" y="107"/>
                  </a:lnTo>
                  <a:close/>
                  <a:moveTo>
                    <a:pt x="25" y="0"/>
                  </a:moveTo>
                  <a:lnTo>
                    <a:pt x="14" y="12"/>
                  </a:lnTo>
                  <a:lnTo>
                    <a:pt x="0" y="12"/>
                  </a:lnTo>
                  <a:lnTo>
                    <a:pt x="14" y="21"/>
                  </a:lnTo>
                  <a:lnTo>
                    <a:pt x="12" y="38"/>
                  </a:lnTo>
                  <a:lnTo>
                    <a:pt x="23" y="23"/>
                  </a:lnTo>
                  <a:lnTo>
                    <a:pt x="38" y="25"/>
                  </a:lnTo>
                  <a:lnTo>
                    <a:pt x="23" y="15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38" y="42"/>
                  </a:moveTo>
                  <a:lnTo>
                    <a:pt x="52" y="57"/>
                  </a:lnTo>
                  <a:lnTo>
                    <a:pt x="65" y="42"/>
                  </a:lnTo>
                  <a:lnTo>
                    <a:pt x="61" y="42"/>
                  </a:lnTo>
                  <a:lnTo>
                    <a:pt x="38" y="42"/>
                  </a:lnTo>
                  <a:lnTo>
                    <a:pt x="38" y="42"/>
                  </a:lnTo>
                  <a:close/>
                  <a:moveTo>
                    <a:pt x="75" y="42"/>
                  </a:moveTo>
                  <a:lnTo>
                    <a:pt x="86" y="57"/>
                  </a:lnTo>
                  <a:lnTo>
                    <a:pt x="100" y="42"/>
                  </a:lnTo>
                  <a:lnTo>
                    <a:pt x="75" y="42"/>
                  </a:lnTo>
                  <a:lnTo>
                    <a:pt x="75" y="42"/>
                  </a:lnTo>
                  <a:close/>
                  <a:moveTo>
                    <a:pt x="105" y="44"/>
                  </a:moveTo>
                  <a:lnTo>
                    <a:pt x="90" y="59"/>
                  </a:lnTo>
                  <a:lnTo>
                    <a:pt x="113" y="59"/>
                  </a:lnTo>
                  <a:lnTo>
                    <a:pt x="105" y="44"/>
                  </a:lnTo>
                  <a:lnTo>
                    <a:pt x="105" y="44"/>
                  </a:lnTo>
                  <a:close/>
                  <a:moveTo>
                    <a:pt x="82" y="59"/>
                  </a:moveTo>
                  <a:lnTo>
                    <a:pt x="69" y="42"/>
                  </a:lnTo>
                  <a:lnTo>
                    <a:pt x="54" y="59"/>
                  </a:lnTo>
                  <a:lnTo>
                    <a:pt x="82" y="59"/>
                  </a:lnTo>
                  <a:lnTo>
                    <a:pt x="82" y="59"/>
                  </a:lnTo>
                  <a:close/>
                  <a:moveTo>
                    <a:pt x="46" y="59"/>
                  </a:moveTo>
                  <a:lnTo>
                    <a:pt x="33" y="44"/>
                  </a:lnTo>
                  <a:lnTo>
                    <a:pt x="25" y="61"/>
                  </a:lnTo>
                  <a:lnTo>
                    <a:pt x="48" y="88"/>
                  </a:lnTo>
                  <a:lnTo>
                    <a:pt x="61" y="103"/>
                  </a:lnTo>
                  <a:lnTo>
                    <a:pt x="46" y="71"/>
                  </a:lnTo>
                  <a:lnTo>
                    <a:pt x="50" y="69"/>
                  </a:lnTo>
                  <a:lnTo>
                    <a:pt x="69" y="111"/>
                  </a:lnTo>
                  <a:lnTo>
                    <a:pt x="88" y="69"/>
                  </a:lnTo>
                  <a:lnTo>
                    <a:pt x="92" y="71"/>
                  </a:lnTo>
                  <a:lnTo>
                    <a:pt x="77" y="103"/>
                  </a:lnTo>
                  <a:lnTo>
                    <a:pt x="90" y="88"/>
                  </a:lnTo>
                  <a:lnTo>
                    <a:pt x="111" y="63"/>
                  </a:lnTo>
                  <a:lnTo>
                    <a:pt x="42" y="63"/>
                  </a:lnTo>
                  <a:lnTo>
                    <a:pt x="42" y="59"/>
                  </a:lnTo>
                  <a:lnTo>
                    <a:pt x="46" y="5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33">
            <a:extLst>
              <a:ext uri="{FF2B5EF4-FFF2-40B4-BE49-F238E27FC236}">
                <a16:creationId xmlns:a16="http://schemas.microsoft.com/office/drawing/2014/main" id="{5D1158B3-0A3C-4B25-8D56-4D7E6FB063B9}"/>
              </a:ext>
            </a:extLst>
          </p:cNvPr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CD73B9-CA9E-4018-865D-1291C811C2F1}"/>
              </a:ext>
            </a:extLst>
          </p:cNvPr>
          <p:cNvGrpSpPr/>
          <p:nvPr/>
        </p:nvGrpSpPr>
        <p:grpSpPr>
          <a:xfrm>
            <a:off x="1421675" y="924498"/>
            <a:ext cx="9801706" cy="5617024"/>
            <a:chOff x="900814" y="1003696"/>
            <a:chExt cx="9801706" cy="5617024"/>
          </a:xfrm>
        </p:grpSpPr>
        <p:grpSp>
          <p:nvGrpSpPr>
            <p:cNvPr id="104" name="组合 103"/>
            <p:cNvGrpSpPr/>
            <p:nvPr/>
          </p:nvGrpSpPr>
          <p:grpSpPr>
            <a:xfrm>
              <a:off x="900814" y="1003696"/>
              <a:ext cx="9801706" cy="5617024"/>
              <a:chOff x="3843315" y="1935764"/>
              <a:chExt cx="1964610" cy="4068695"/>
            </a:xfrm>
          </p:grpSpPr>
          <p:sp>
            <p:nvSpPr>
              <p:cNvPr id="105" name="圆角矩形 104"/>
              <p:cNvSpPr/>
              <p:nvPr/>
            </p:nvSpPr>
            <p:spPr>
              <a:xfrm>
                <a:off x="3843315" y="1935764"/>
                <a:ext cx="1964610" cy="4068695"/>
              </a:xfrm>
              <a:prstGeom prst="roundRect">
                <a:avLst>
                  <a:gd name="adj" fmla="val 8705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gency FB" panose="020B0503020202020204" pitchFamily="34" charset="0"/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>
                <a:off x="3843315" y="1935764"/>
                <a:ext cx="1964610" cy="527300"/>
              </a:xfrm>
              <a:custGeom>
                <a:avLst/>
                <a:gdLst>
                  <a:gd name="connsiteX0" fmla="*/ 178776 w 1964610"/>
                  <a:gd name="connsiteY0" fmla="*/ 0 h 870653"/>
                  <a:gd name="connsiteX1" fmla="*/ 1785834 w 1964610"/>
                  <a:gd name="connsiteY1" fmla="*/ 0 h 870653"/>
                  <a:gd name="connsiteX2" fmla="*/ 1964610 w 1964610"/>
                  <a:gd name="connsiteY2" fmla="*/ 178776 h 870653"/>
                  <a:gd name="connsiteX3" fmla="*/ 1964610 w 1964610"/>
                  <a:gd name="connsiteY3" fmla="*/ 870653 h 870653"/>
                  <a:gd name="connsiteX4" fmla="*/ 0 w 1964610"/>
                  <a:gd name="connsiteY4" fmla="*/ 870653 h 870653"/>
                  <a:gd name="connsiteX5" fmla="*/ 0 w 1964610"/>
                  <a:gd name="connsiteY5" fmla="*/ 178776 h 870653"/>
                  <a:gd name="connsiteX6" fmla="*/ 178776 w 1964610"/>
                  <a:gd name="connsiteY6" fmla="*/ 0 h 87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4610" h="870653">
                    <a:moveTo>
                      <a:pt x="178776" y="0"/>
                    </a:moveTo>
                    <a:lnTo>
                      <a:pt x="1785834" y="0"/>
                    </a:lnTo>
                    <a:cubicBezTo>
                      <a:pt x="1884569" y="0"/>
                      <a:pt x="1964610" y="80041"/>
                      <a:pt x="1964610" y="178776"/>
                    </a:cubicBezTo>
                    <a:lnTo>
                      <a:pt x="1964610" y="870653"/>
                    </a:lnTo>
                    <a:lnTo>
                      <a:pt x="0" y="870653"/>
                    </a:lnTo>
                    <a:lnTo>
                      <a:pt x="0" y="178776"/>
                    </a:lnTo>
                    <a:cubicBezTo>
                      <a:pt x="0" y="80041"/>
                      <a:pt x="80041" y="0"/>
                      <a:pt x="178776" y="0"/>
                    </a:cubicBez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4653372" y="1978545"/>
                <a:ext cx="3444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v-for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指令</a:t>
                </a:r>
              </a:p>
            </p:txBody>
          </p:sp>
        </p:grp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9B6DD10-D52B-4F3C-9551-BB04AF5DA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0018" y="1925447"/>
              <a:ext cx="4561108" cy="1373372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B9F3627-D517-4AD8-85C0-D47F0D688E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292" b="20456"/>
            <a:stretch/>
          </p:blipFill>
          <p:spPr>
            <a:xfrm>
              <a:off x="1800613" y="3298819"/>
              <a:ext cx="2809076" cy="3201696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7114EC7-45A3-4863-82F9-1DA901173525}"/>
                </a:ext>
              </a:extLst>
            </p:cNvPr>
            <p:cNvSpPr txBox="1"/>
            <p:nvPr/>
          </p:nvSpPr>
          <p:spPr>
            <a:xfrm>
              <a:off x="6157828" y="3298819"/>
              <a:ext cx="4236334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在</a:t>
              </a:r>
              <a:r>
                <a:rPr lang="en-US" altLang="zh-CN" dirty="0"/>
                <a:t>data</a:t>
              </a:r>
              <a:r>
                <a:rPr lang="zh-CN" altLang="en-US" dirty="0"/>
                <a:t>中定义了两个数据</a:t>
              </a:r>
              <a:r>
                <a:rPr lang="en-US" altLang="zh-CN" dirty="0"/>
                <a:t>book</a:t>
              </a:r>
              <a:r>
                <a:rPr lang="zh-CN" altLang="en-US" dirty="0"/>
                <a:t>和</a:t>
              </a:r>
              <a:r>
                <a:rPr lang="en-US" altLang="zh-CN" dirty="0"/>
                <a:t>books[]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通过</a:t>
              </a:r>
              <a:r>
                <a:rPr lang="en-US" altLang="zh-CN" dirty="0"/>
                <a:t>v-for</a:t>
              </a:r>
              <a:r>
                <a:rPr lang="zh-CN" altLang="en-US" dirty="0"/>
                <a:t>指令将这些数据获取，并且绘制表格，将数据填入表格当中。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78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23155" y="414746"/>
            <a:ext cx="558463" cy="647817"/>
            <a:chOff x="8144934" y="4521198"/>
            <a:chExt cx="1058333" cy="1227666"/>
          </a:xfrm>
        </p:grpSpPr>
        <p:grpSp>
          <p:nvGrpSpPr>
            <p:cNvPr id="50" name="组合 49"/>
            <p:cNvGrpSpPr/>
            <p:nvPr/>
          </p:nvGrpSpPr>
          <p:grpSpPr>
            <a:xfrm>
              <a:off x="8144934" y="4521198"/>
              <a:ext cx="1058333" cy="1227666"/>
              <a:chOff x="4690534" y="3018369"/>
              <a:chExt cx="1058333" cy="1227666"/>
            </a:xfrm>
          </p:grpSpPr>
          <p:sp>
            <p:nvSpPr>
              <p:cNvPr id="52" name="六边形 51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1" name="Freeform 190"/>
            <p:cNvSpPr>
              <a:spLocks noEditPoints="1"/>
            </p:cNvSpPr>
            <p:nvPr/>
          </p:nvSpPr>
          <p:spPr bwMode="auto">
            <a:xfrm>
              <a:off x="8444073" y="4903509"/>
              <a:ext cx="454096" cy="482476"/>
            </a:xfrm>
            <a:custGeom>
              <a:avLst/>
              <a:gdLst>
                <a:gd name="T0" fmla="*/ 38 w 128"/>
                <a:gd name="T1" fmla="*/ 94 h 136"/>
                <a:gd name="T2" fmla="*/ 10 w 128"/>
                <a:gd name="T3" fmla="*/ 61 h 136"/>
                <a:gd name="T4" fmla="*/ 25 w 128"/>
                <a:gd name="T5" fmla="*/ 33 h 136"/>
                <a:gd name="T6" fmla="*/ 29 w 128"/>
                <a:gd name="T7" fmla="*/ 29 h 136"/>
                <a:gd name="T8" fmla="*/ 54 w 128"/>
                <a:gd name="T9" fmla="*/ 29 h 136"/>
                <a:gd name="T10" fmla="*/ 107 w 128"/>
                <a:gd name="T11" fmla="*/ 29 h 136"/>
                <a:gd name="T12" fmla="*/ 113 w 128"/>
                <a:gd name="T13" fmla="*/ 33 h 136"/>
                <a:gd name="T14" fmla="*/ 128 w 128"/>
                <a:gd name="T15" fmla="*/ 61 h 136"/>
                <a:gd name="T16" fmla="*/ 98 w 128"/>
                <a:gd name="T17" fmla="*/ 94 h 136"/>
                <a:gd name="T18" fmla="*/ 69 w 128"/>
                <a:gd name="T19" fmla="*/ 132 h 136"/>
                <a:gd name="T20" fmla="*/ 65 w 128"/>
                <a:gd name="T21" fmla="*/ 126 h 136"/>
                <a:gd name="T22" fmla="*/ 98 w 128"/>
                <a:gd name="T23" fmla="*/ 119 h 136"/>
                <a:gd name="T24" fmla="*/ 100 w 128"/>
                <a:gd name="T25" fmla="*/ 126 h 136"/>
                <a:gd name="T26" fmla="*/ 107 w 128"/>
                <a:gd name="T27" fmla="*/ 124 h 136"/>
                <a:gd name="T28" fmla="*/ 105 w 128"/>
                <a:gd name="T29" fmla="*/ 117 h 136"/>
                <a:gd name="T30" fmla="*/ 100 w 128"/>
                <a:gd name="T31" fmla="*/ 107 h 136"/>
                <a:gd name="T32" fmla="*/ 14 w 128"/>
                <a:gd name="T33" fmla="*/ 12 h 136"/>
                <a:gd name="T34" fmla="*/ 14 w 128"/>
                <a:gd name="T35" fmla="*/ 21 h 136"/>
                <a:gd name="T36" fmla="*/ 23 w 128"/>
                <a:gd name="T37" fmla="*/ 23 h 136"/>
                <a:gd name="T38" fmla="*/ 23 w 128"/>
                <a:gd name="T39" fmla="*/ 15 h 136"/>
                <a:gd name="T40" fmla="*/ 25 w 128"/>
                <a:gd name="T41" fmla="*/ 0 h 136"/>
                <a:gd name="T42" fmla="*/ 52 w 128"/>
                <a:gd name="T43" fmla="*/ 57 h 136"/>
                <a:gd name="T44" fmla="*/ 61 w 128"/>
                <a:gd name="T45" fmla="*/ 42 h 136"/>
                <a:gd name="T46" fmla="*/ 38 w 128"/>
                <a:gd name="T47" fmla="*/ 42 h 136"/>
                <a:gd name="T48" fmla="*/ 86 w 128"/>
                <a:gd name="T49" fmla="*/ 57 h 136"/>
                <a:gd name="T50" fmla="*/ 75 w 128"/>
                <a:gd name="T51" fmla="*/ 42 h 136"/>
                <a:gd name="T52" fmla="*/ 105 w 128"/>
                <a:gd name="T53" fmla="*/ 44 h 136"/>
                <a:gd name="T54" fmla="*/ 113 w 128"/>
                <a:gd name="T55" fmla="*/ 59 h 136"/>
                <a:gd name="T56" fmla="*/ 105 w 128"/>
                <a:gd name="T57" fmla="*/ 44 h 136"/>
                <a:gd name="T58" fmla="*/ 69 w 128"/>
                <a:gd name="T59" fmla="*/ 42 h 136"/>
                <a:gd name="T60" fmla="*/ 82 w 128"/>
                <a:gd name="T61" fmla="*/ 59 h 136"/>
                <a:gd name="T62" fmla="*/ 46 w 128"/>
                <a:gd name="T63" fmla="*/ 59 h 136"/>
                <a:gd name="T64" fmla="*/ 25 w 128"/>
                <a:gd name="T65" fmla="*/ 61 h 136"/>
                <a:gd name="T66" fmla="*/ 61 w 128"/>
                <a:gd name="T67" fmla="*/ 103 h 136"/>
                <a:gd name="T68" fmla="*/ 50 w 128"/>
                <a:gd name="T69" fmla="*/ 69 h 136"/>
                <a:gd name="T70" fmla="*/ 88 w 128"/>
                <a:gd name="T71" fmla="*/ 69 h 136"/>
                <a:gd name="T72" fmla="*/ 77 w 128"/>
                <a:gd name="T73" fmla="*/ 103 h 136"/>
                <a:gd name="T74" fmla="*/ 111 w 128"/>
                <a:gd name="T75" fmla="*/ 63 h 136"/>
                <a:gd name="T76" fmla="*/ 42 w 128"/>
                <a:gd name="T77" fmla="*/ 5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" h="136">
                  <a:moveTo>
                    <a:pt x="65" y="126"/>
                  </a:moveTo>
                  <a:lnTo>
                    <a:pt x="38" y="94"/>
                  </a:lnTo>
                  <a:lnTo>
                    <a:pt x="12" y="65"/>
                  </a:lnTo>
                  <a:lnTo>
                    <a:pt x="10" y="61"/>
                  </a:lnTo>
                  <a:lnTo>
                    <a:pt x="12" y="59"/>
                  </a:lnTo>
                  <a:lnTo>
                    <a:pt x="25" y="33"/>
                  </a:lnTo>
                  <a:lnTo>
                    <a:pt x="27" y="29"/>
                  </a:lnTo>
                  <a:lnTo>
                    <a:pt x="29" y="29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61" y="29"/>
                  </a:lnTo>
                  <a:lnTo>
                    <a:pt x="107" y="29"/>
                  </a:lnTo>
                  <a:lnTo>
                    <a:pt x="111" y="29"/>
                  </a:lnTo>
                  <a:lnTo>
                    <a:pt x="113" y="33"/>
                  </a:lnTo>
                  <a:lnTo>
                    <a:pt x="126" y="59"/>
                  </a:lnTo>
                  <a:lnTo>
                    <a:pt x="128" y="61"/>
                  </a:lnTo>
                  <a:lnTo>
                    <a:pt x="126" y="65"/>
                  </a:lnTo>
                  <a:lnTo>
                    <a:pt x="98" y="94"/>
                  </a:lnTo>
                  <a:lnTo>
                    <a:pt x="73" y="126"/>
                  </a:lnTo>
                  <a:lnTo>
                    <a:pt x="69" y="132"/>
                  </a:lnTo>
                  <a:lnTo>
                    <a:pt x="65" y="126"/>
                  </a:lnTo>
                  <a:lnTo>
                    <a:pt x="65" y="126"/>
                  </a:lnTo>
                  <a:close/>
                  <a:moveTo>
                    <a:pt x="100" y="107"/>
                  </a:moveTo>
                  <a:lnTo>
                    <a:pt x="98" y="119"/>
                  </a:lnTo>
                  <a:lnTo>
                    <a:pt x="88" y="126"/>
                  </a:lnTo>
                  <a:lnTo>
                    <a:pt x="100" y="126"/>
                  </a:lnTo>
                  <a:lnTo>
                    <a:pt x="105" y="136"/>
                  </a:lnTo>
                  <a:lnTo>
                    <a:pt x="107" y="124"/>
                  </a:lnTo>
                  <a:lnTo>
                    <a:pt x="117" y="119"/>
                  </a:lnTo>
                  <a:lnTo>
                    <a:pt x="105" y="117"/>
                  </a:lnTo>
                  <a:lnTo>
                    <a:pt x="100" y="107"/>
                  </a:lnTo>
                  <a:lnTo>
                    <a:pt x="100" y="107"/>
                  </a:lnTo>
                  <a:close/>
                  <a:moveTo>
                    <a:pt x="25" y="0"/>
                  </a:moveTo>
                  <a:lnTo>
                    <a:pt x="14" y="12"/>
                  </a:lnTo>
                  <a:lnTo>
                    <a:pt x="0" y="12"/>
                  </a:lnTo>
                  <a:lnTo>
                    <a:pt x="14" y="21"/>
                  </a:lnTo>
                  <a:lnTo>
                    <a:pt x="12" y="38"/>
                  </a:lnTo>
                  <a:lnTo>
                    <a:pt x="23" y="23"/>
                  </a:lnTo>
                  <a:lnTo>
                    <a:pt x="38" y="25"/>
                  </a:lnTo>
                  <a:lnTo>
                    <a:pt x="23" y="15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38" y="42"/>
                  </a:moveTo>
                  <a:lnTo>
                    <a:pt x="52" y="57"/>
                  </a:lnTo>
                  <a:lnTo>
                    <a:pt x="65" y="42"/>
                  </a:lnTo>
                  <a:lnTo>
                    <a:pt x="61" y="42"/>
                  </a:lnTo>
                  <a:lnTo>
                    <a:pt x="38" y="42"/>
                  </a:lnTo>
                  <a:lnTo>
                    <a:pt x="38" y="42"/>
                  </a:lnTo>
                  <a:close/>
                  <a:moveTo>
                    <a:pt x="75" y="42"/>
                  </a:moveTo>
                  <a:lnTo>
                    <a:pt x="86" y="57"/>
                  </a:lnTo>
                  <a:lnTo>
                    <a:pt x="100" y="42"/>
                  </a:lnTo>
                  <a:lnTo>
                    <a:pt x="75" y="42"/>
                  </a:lnTo>
                  <a:lnTo>
                    <a:pt x="75" y="42"/>
                  </a:lnTo>
                  <a:close/>
                  <a:moveTo>
                    <a:pt x="105" y="44"/>
                  </a:moveTo>
                  <a:lnTo>
                    <a:pt x="90" y="59"/>
                  </a:lnTo>
                  <a:lnTo>
                    <a:pt x="113" y="59"/>
                  </a:lnTo>
                  <a:lnTo>
                    <a:pt x="105" y="44"/>
                  </a:lnTo>
                  <a:lnTo>
                    <a:pt x="105" y="44"/>
                  </a:lnTo>
                  <a:close/>
                  <a:moveTo>
                    <a:pt x="82" y="59"/>
                  </a:moveTo>
                  <a:lnTo>
                    <a:pt x="69" y="42"/>
                  </a:lnTo>
                  <a:lnTo>
                    <a:pt x="54" y="59"/>
                  </a:lnTo>
                  <a:lnTo>
                    <a:pt x="82" y="59"/>
                  </a:lnTo>
                  <a:lnTo>
                    <a:pt x="82" y="59"/>
                  </a:lnTo>
                  <a:close/>
                  <a:moveTo>
                    <a:pt x="46" y="59"/>
                  </a:moveTo>
                  <a:lnTo>
                    <a:pt x="33" y="44"/>
                  </a:lnTo>
                  <a:lnTo>
                    <a:pt x="25" y="61"/>
                  </a:lnTo>
                  <a:lnTo>
                    <a:pt x="48" y="88"/>
                  </a:lnTo>
                  <a:lnTo>
                    <a:pt x="61" y="103"/>
                  </a:lnTo>
                  <a:lnTo>
                    <a:pt x="46" y="71"/>
                  </a:lnTo>
                  <a:lnTo>
                    <a:pt x="50" y="69"/>
                  </a:lnTo>
                  <a:lnTo>
                    <a:pt x="69" y="111"/>
                  </a:lnTo>
                  <a:lnTo>
                    <a:pt x="88" y="69"/>
                  </a:lnTo>
                  <a:lnTo>
                    <a:pt x="92" y="71"/>
                  </a:lnTo>
                  <a:lnTo>
                    <a:pt x="77" y="103"/>
                  </a:lnTo>
                  <a:lnTo>
                    <a:pt x="90" y="88"/>
                  </a:lnTo>
                  <a:lnTo>
                    <a:pt x="111" y="63"/>
                  </a:lnTo>
                  <a:lnTo>
                    <a:pt x="42" y="63"/>
                  </a:lnTo>
                  <a:lnTo>
                    <a:pt x="42" y="59"/>
                  </a:lnTo>
                  <a:lnTo>
                    <a:pt x="46" y="5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33">
            <a:extLst>
              <a:ext uri="{FF2B5EF4-FFF2-40B4-BE49-F238E27FC236}">
                <a16:creationId xmlns:a16="http://schemas.microsoft.com/office/drawing/2014/main" id="{5D1158B3-0A3C-4B25-8D56-4D7E6FB063B9}"/>
              </a:ext>
            </a:extLst>
          </p:cNvPr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421675" y="924498"/>
            <a:ext cx="9801706" cy="5617024"/>
            <a:chOff x="3843315" y="1935764"/>
            <a:chExt cx="1964610" cy="4068695"/>
          </a:xfrm>
        </p:grpSpPr>
        <p:sp>
          <p:nvSpPr>
            <p:cNvPr id="105" name="圆角矩形 104"/>
            <p:cNvSpPr/>
            <p:nvPr/>
          </p:nvSpPr>
          <p:spPr>
            <a:xfrm>
              <a:off x="3843315" y="1935764"/>
              <a:ext cx="1964610" cy="4068695"/>
            </a:xfrm>
            <a:prstGeom prst="roundRect">
              <a:avLst>
                <a:gd name="adj" fmla="val 870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3843315" y="1935764"/>
              <a:ext cx="1964610" cy="527300"/>
            </a:xfrm>
            <a:custGeom>
              <a:avLst/>
              <a:gdLst>
                <a:gd name="connsiteX0" fmla="*/ 178776 w 1964610"/>
                <a:gd name="connsiteY0" fmla="*/ 0 h 870653"/>
                <a:gd name="connsiteX1" fmla="*/ 1785834 w 1964610"/>
                <a:gd name="connsiteY1" fmla="*/ 0 h 870653"/>
                <a:gd name="connsiteX2" fmla="*/ 1964610 w 1964610"/>
                <a:gd name="connsiteY2" fmla="*/ 178776 h 870653"/>
                <a:gd name="connsiteX3" fmla="*/ 1964610 w 1964610"/>
                <a:gd name="connsiteY3" fmla="*/ 870653 h 870653"/>
                <a:gd name="connsiteX4" fmla="*/ 0 w 1964610"/>
                <a:gd name="connsiteY4" fmla="*/ 870653 h 870653"/>
                <a:gd name="connsiteX5" fmla="*/ 0 w 1964610"/>
                <a:gd name="connsiteY5" fmla="*/ 178776 h 870653"/>
                <a:gd name="connsiteX6" fmla="*/ 178776 w 1964610"/>
                <a:gd name="connsiteY6" fmla="*/ 0 h 870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4610" h="870653">
                  <a:moveTo>
                    <a:pt x="178776" y="0"/>
                  </a:moveTo>
                  <a:lnTo>
                    <a:pt x="1785834" y="0"/>
                  </a:lnTo>
                  <a:cubicBezTo>
                    <a:pt x="1884569" y="0"/>
                    <a:pt x="1964610" y="80041"/>
                    <a:pt x="1964610" y="178776"/>
                  </a:cubicBezTo>
                  <a:lnTo>
                    <a:pt x="1964610" y="870653"/>
                  </a:lnTo>
                  <a:lnTo>
                    <a:pt x="0" y="870653"/>
                  </a:lnTo>
                  <a:lnTo>
                    <a:pt x="0" y="178776"/>
                  </a:lnTo>
                  <a:cubicBezTo>
                    <a:pt x="0" y="80041"/>
                    <a:pt x="80041" y="0"/>
                    <a:pt x="178776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gency FB" panose="020B0503020202020204" pitchFamily="34" charset="0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4612407" y="1978545"/>
              <a:ext cx="426428" cy="42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v-model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指令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114EC7-45A3-4863-82F9-1DA901173525}"/>
              </a:ext>
            </a:extLst>
          </p:cNvPr>
          <p:cNvSpPr txBox="1"/>
          <p:nvPr/>
        </p:nvSpPr>
        <p:spPr>
          <a:xfrm>
            <a:off x="7962186" y="3219620"/>
            <a:ext cx="29052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v-model</a:t>
            </a:r>
            <a:r>
              <a:rPr lang="zh-CN" altLang="en-US" dirty="0"/>
              <a:t>指令绑定</a:t>
            </a:r>
            <a:r>
              <a:rPr lang="en-US" altLang="zh-CN" dirty="0"/>
              <a:t>form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使输入的数据和数组元素</a:t>
            </a:r>
            <a:r>
              <a:rPr lang="en-US" altLang="zh-CN" dirty="0"/>
              <a:t>book</a:t>
            </a:r>
            <a:r>
              <a:rPr lang="zh-CN" altLang="en-US" dirty="0"/>
              <a:t>里的值互相绑定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354ECE-531C-4397-BABA-81907C808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047" y="2260463"/>
            <a:ext cx="6076190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0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3"/>
          <p:cNvSpPr txBox="1"/>
          <p:nvPr/>
        </p:nvSpPr>
        <p:spPr>
          <a:xfrm>
            <a:off x="4694774" y="2993110"/>
            <a:ext cx="5079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简介及特性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258568" y="2740032"/>
            <a:ext cx="1316567" cy="1527217"/>
            <a:chOff x="2988733" y="4521200"/>
            <a:chExt cx="1058333" cy="1227666"/>
          </a:xfrm>
        </p:grpSpPr>
        <p:grpSp>
          <p:nvGrpSpPr>
            <p:cNvPr id="20" name="组合 19"/>
            <p:cNvGrpSpPr/>
            <p:nvPr/>
          </p:nvGrpSpPr>
          <p:grpSpPr>
            <a:xfrm>
              <a:off x="2988733" y="4521200"/>
              <a:ext cx="1058333" cy="1227666"/>
              <a:chOff x="4690534" y="3018369"/>
              <a:chExt cx="1058333" cy="1227666"/>
            </a:xfrm>
          </p:grpSpPr>
          <p:sp>
            <p:nvSpPr>
              <p:cNvPr id="22" name="六边形 21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Freeform 274"/>
            <p:cNvSpPr>
              <a:spLocks noEditPoints="1"/>
            </p:cNvSpPr>
            <p:nvPr/>
          </p:nvSpPr>
          <p:spPr bwMode="auto">
            <a:xfrm>
              <a:off x="3292709" y="4926900"/>
              <a:ext cx="450381" cy="416260"/>
            </a:xfrm>
            <a:custGeom>
              <a:avLst/>
              <a:gdLst>
                <a:gd name="T0" fmla="*/ 6 w 63"/>
                <a:gd name="T1" fmla="*/ 9 h 58"/>
                <a:gd name="T2" fmla="*/ 22 w 63"/>
                <a:gd name="T3" fmla="*/ 0 h 58"/>
                <a:gd name="T4" fmla="*/ 39 w 63"/>
                <a:gd name="T5" fmla="*/ 6 h 58"/>
                <a:gd name="T6" fmla="*/ 48 w 63"/>
                <a:gd name="T7" fmla="*/ 22 h 58"/>
                <a:gd name="T8" fmla="*/ 44 w 63"/>
                <a:gd name="T9" fmla="*/ 36 h 58"/>
                <a:gd name="T10" fmla="*/ 47 w 63"/>
                <a:gd name="T11" fmla="*/ 38 h 58"/>
                <a:gd name="T12" fmla="*/ 49 w 63"/>
                <a:gd name="T13" fmla="*/ 36 h 58"/>
                <a:gd name="T14" fmla="*/ 63 w 63"/>
                <a:gd name="T15" fmla="*/ 49 h 58"/>
                <a:gd name="T16" fmla="*/ 56 w 63"/>
                <a:gd name="T17" fmla="*/ 58 h 58"/>
                <a:gd name="T18" fmla="*/ 41 w 63"/>
                <a:gd name="T19" fmla="*/ 45 h 58"/>
                <a:gd name="T20" fmla="*/ 43 w 63"/>
                <a:gd name="T21" fmla="*/ 43 h 58"/>
                <a:gd name="T22" fmla="*/ 40 w 63"/>
                <a:gd name="T23" fmla="*/ 41 h 58"/>
                <a:gd name="T24" fmla="*/ 26 w 63"/>
                <a:gd name="T25" fmla="*/ 47 h 58"/>
                <a:gd name="T26" fmla="*/ 9 w 63"/>
                <a:gd name="T27" fmla="*/ 42 h 58"/>
                <a:gd name="T28" fmla="*/ 1 w 63"/>
                <a:gd name="T29" fmla="*/ 26 h 58"/>
                <a:gd name="T30" fmla="*/ 6 w 63"/>
                <a:gd name="T31" fmla="*/ 9 h 58"/>
                <a:gd name="T32" fmla="*/ 23 w 63"/>
                <a:gd name="T33" fmla="*/ 8 h 58"/>
                <a:gd name="T34" fmla="*/ 12 w 63"/>
                <a:gd name="T35" fmla="*/ 14 h 58"/>
                <a:gd name="T36" fmla="*/ 8 w 63"/>
                <a:gd name="T37" fmla="*/ 25 h 58"/>
                <a:gd name="T38" fmla="*/ 14 w 63"/>
                <a:gd name="T39" fmla="*/ 36 h 58"/>
                <a:gd name="T40" fmla="*/ 25 w 63"/>
                <a:gd name="T41" fmla="*/ 40 h 58"/>
                <a:gd name="T42" fmla="*/ 36 w 63"/>
                <a:gd name="T43" fmla="*/ 34 h 58"/>
                <a:gd name="T44" fmla="*/ 40 w 63"/>
                <a:gd name="T45" fmla="*/ 23 h 58"/>
                <a:gd name="T46" fmla="*/ 34 w 63"/>
                <a:gd name="T47" fmla="*/ 12 h 58"/>
                <a:gd name="T48" fmla="*/ 23 w 63"/>
                <a:gd name="T49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58">
                  <a:moveTo>
                    <a:pt x="6" y="9"/>
                  </a:moveTo>
                  <a:cubicBezTo>
                    <a:pt x="11" y="4"/>
                    <a:pt x="16" y="1"/>
                    <a:pt x="22" y="0"/>
                  </a:cubicBezTo>
                  <a:cubicBezTo>
                    <a:pt x="28" y="0"/>
                    <a:pt x="35" y="2"/>
                    <a:pt x="39" y="6"/>
                  </a:cubicBezTo>
                  <a:cubicBezTo>
                    <a:pt x="44" y="10"/>
                    <a:pt x="47" y="16"/>
                    <a:pt x="48" y="22"/>
                  </a:cubicBezTo>
                  <a:cubicBezTo>
                    <a:pt x="48" y="27"/>
                    <a:pt x="47" y="32"/>
                    <a:pt x="44" y="36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6" y="45"/>
                    <a:pt x="31" y="47"/>
                    <a:pt x="26" y="47"/>
                  </a:cubicBezTo>
                  <a:cubicBezTo>
                    <a:pt x="20" y="48"/>
                    <a:pt x="14" y="46"/>
                    <a:pt x="9" y="42"/>
                  </a:cubicBezTo>
                  <a:cubicBezTo>
                    <a:pt x="4" y="37"/>
                    <a:pt x="1" y="32"/>
                    <a:pt x="1" y="26"/>
                  </a:cubicBezTo>
                  <a:cubicBezTo>
                    <a:pt x="0" y="20"/>
                    <a:pt x="2" y="13"/>
                    <a:pt x="6" y="9"/>
                  </a:cubicBezTo>
                  <a:close/>
                  <a:moveTo>
                    <a:pt x="23" y="8"/>
                  </a:moveTo>
                  <a:cubicBezTo>
                    <a:pt x="19" y="8"/>
                    <a:pt x="15" y="10"/>
                    <a:pt x="12" y="14"/>
                  </a:cubicBezTo>
                  <a:cubicBezTo>
                    <a:pt x="9" y="17"/>
                    <a:pt x="8" y="21"/>
                    <a:pt x="8" y="25"/>
                  </a:cubicBezTo>
                  <a:cubicBezTo>
                    <a:pt x="8" y="29"/>
                    <a:pt x="10" y="33"/>
                    <a:pt x="14" y="36"/>
                  </a:cubicBezTo>
                  <a:cubicBezTo>
                    <a:pt x="17" y="39"/>
                    <a:pt x="21" y="40"/>
                    <a:pt x="25" y="40"/>
                  </a:cubicBezTo>
                  <a:cubicBezTo>
                    <a:pt x="29" y="39"/>
                    <a:pt x="33" y="38"/>
                    <a:pt x="36" y="34"/>
                  </a:cubicBezTo>
                  <a:cubicBezTo>
                    <a:pt x="39" y="31"/>
                    <a:pt x="40" y="27"/>
                    <a:pt x="40" y="23"/>
                  </a:cubicBezTo>
                  <a:cubicBezTo>
                    <a:pt x="40" y="19"/>
                    <a:pt x="38" y="15"/>
                    <a:pt x="34" y="12"/>
                  </a:cubicBezTo>
                  <a:cubicBezTo>
                    <a:pt x="31" y="9"/>
                    <a:pt x="27" y="8"/>
                    <a:pt x="23" y="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03986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23155" y="414746"/>
            <a:ext cx="558463" cy="647817"/>
            <a:chOff x="8144934" y="4521198"/>
            <a:chExt cx="1058333" cy="1227666"/>
          </a:xfrm>
        </p:grpSpPr>
        <p:grpSp>
          <p:nvGrpSpPr>
            <p:cNvPr id="50" name="组合 49"/>
            <p:cNvGrpSpPr/>
            <p:nvPr/>
          </p:nvGrpSpPr>
          <p:grpSpPr>
            <a:xfrm>
              <a:off x="8144934" y="4521198"/>
              <a:ext cx="1058333" cy="1227666"/>
              <a:chOff x="4690534" y="3018369"/>
              <a:chExt cx="1058333" cy="1227666"/>
            </a:xfrm>
          </p:grpSpPr>
          <p:sp>
            <p:nvSpPr>
              <p:cNvPr id="52" name="六边形 51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1" name="Freeform 190"/>
            <p:cNvSpPr>
              <a:spLocks noEditPoints="1"/>
            </p:cNvSpPr>
            <p:nvPr/>
          </p:nvSpPr>
          <p:spPr bwMode="auto">
            <a:xfrm>
              <a:off x="8444073" y="4903509"/>
              <a:ext cx="454096" cy="482476"/>
            </a:xfrm>
            <a:custGeom>
              <a:avLst/>
              <a:gdLst>
                <a:gd name="T0" fmla="*/ 38 w 128"/>
                <a:gd name="T1" fmla="*/ 94 h 136"/>
                <a:gd name="T2" fmla="*/ 10 w 128"/>
                <a:gd name="T3" fmla="*/ 61 h 136"/>
                <a:gd name="T4" fmla="*/ 25 w 128"/>
                <a:gd name="T5" fmla="*/ 33 h 136"/>
                <a:gd name="T6" fmla="*/ 29 w 128"/>
                <a:gd name="T7" fmla="*/ 29 h 136"/>
                <a:gd name="T8" fmla="*/ 54 w 128"/>
                <a:gd name="T9" fmla="*/ 29 h 136"/>
                <a:gd name="T10" fmla="*/ 107 w 128"/>
                <a:gd name="T11" fmla="*/ 29 h 136"/>
                <a:gd name="T12" fmla="*/ 113 w 128"/>
                <a:gd name="T13" fmla="*/ 33 h 136"/>
                <a:gd name="T14" fmla="*/ 128 w 128"/>
                <a:gd name="T15" fmla="*/ 61 h 136"/>
                <a:gd name="T16" fmla="*/ 98 w 128"/>
                <a:gd name="T17" fmla="*/ 94 h 136"/>
                <a:gd name="T18" fmla="*/ 69 w 128"/>
                <a:gd name="T19" fmla="*/ 132 h 136"/>
                <a:gd name="T20" fmla="*/ 65 w 128"/>
                <a:gd name="T21" fmla="*/ 126 h 136"/>
                <a:gd name="T22" fmla="*/ 98 w 128"/>
                <a:gd name="T23" fmla="*/ 119 h 136"/>
                <a:gd name="T24" fmla="*/ 100 w 128"/>
                <a:gd name="T25" fmla="*/ 126 h 136"/>
                <a:gd name="T26" fmla="*/ 107 w 128"/>
                <a:gd name="T27" fmla="*/ 124 h 136"/>
                <a:gd name="T28" fmla="*/ 105 w 128"/>
                <a:gd name="T29" fmla="*/ 117 h 136"/>
                <a:gd name="T30" fmla="*/ 100 w 128"/>
                <a:gd name="T31" fmla="*/ 107 h 136"/>
                <a:gd name="T32" fmla="*/ 14 w 128"/>
                <a:gd name="T33" fmla="*/ 12 h 136"/>
                <a:gd name="T34" fmla="*/ 14 w 128"/>
                <a:gd name="T35" fmla="*/ 21 h 136"/>
                <a:gd name="T36" fmla="*/ 23 w 128"/>
                <a:gd name="T37" fmla="*/ 23 h 136"/>
                <a:gd name="T38" fmla="*/ 23 w 128"/>
                <a:gd name="T39" fmla="*/ 15 h 136"/>
                <a:gd name="T40" fmla="*/ 25 w 128"/>
                <a:gd name="T41" fmla="*/ 0 h 136"/>
                <a:gd name="T42" fmla="*/ 52 w 128"/>
                <a:gd name="T43" fmla="*/ 57 h 136"/>
                <a:gd name="T44" fmla="*/ 61 w 128"/>
                <a:gd name="T45" fmla="*/ 42 h 136"/>
                <a:gd name="T46" fmla="*/ 38 w 128"/>
                <a:gd name="T47" fmla="*/ 42 h 136"/>
                <a:gd name="T48" fmla="*/ 86 w 128"/>
                <a:gd name="T49" fmla="*/ 57 h 136"/>
                <a:gd name="T50" fmla="*/ 75 w 128"/>
                <a:gd name="T51" fmla="*/ 42 h 136"/>
                <a:gd name="T52" fmla="*/ 105 w 128"/>
                <a:gd name="T53" fmla="*/ 44 h 136"/>
                <a:gd name="T54" fmla="*/ 113 w 128"/>
                <a:gd name="T55" fmla="*/ 59 h 136"/>
                <a:gd name="T56" fmla="*/ 105 w 128"/>
                <a:gd name="T57" fmla="*/ 44 h 136"/>
                <a:gd name="T58" fmla="*/ 69 w 128"/>
                <a:gd name="T59" fmla="*/ 42 h 136"/>
                <a:gd name="T60" fmla="*/ 82 w 128"/>
                <a:gd name="T61" fmla="*/ 59 h 136"/>
                <a:gd name="T62" fmla="*/ 46 w 128"/>
                <a:gd name="T63" fmla="*/ 59 h 136"/>
                <a:gd name="T64" fmla="*/ 25 w 128"/>
                <a:gd name="T65" fmla="*/ 61 h 136"/>
                <a:gd name="T66" fmla="*/ 61 w 128"/>
                <a:gd name="T67" fmla="*/ 103 h 136"/>
                <a:gd name="T68" fmla="*/ 50 w 128"/>
                <a:gd name="T69" fmla="*/ 69 h 136"/>
                <a:gd name="T70" fmla="*/ 88 w 128"/>
                <a:gd name="T71" fmla="*/ 69 h 136"/>
                <a:gd name="T72" fmla="*/ 77 w 128"/>
                <a:gd name="T73" fmla="*/ 103 h 136"/>
                <a:gd name="T74" fmla="*/ 111 w 128"/>
                <a:gd name="T75" fmla="*/ 63 h 136"/>
                <a:gd name="T76" fmla="*/ 42 w 128"/>
                <a:gd name="T77" fmla="*/ 5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" h="136">
                  <a:moveTo>
                    <a:pt x="65" y="126"/>
                  </a:moveTo>
                  <a:lnTo>
                    <a:pt x="38" y="94"/>
                  </a:lnTo>
                  <a:lnTo>
                    <a:pt x="12" y="65"/>
                  </a:lnTo>
                  <a:lnTo>
                    <a:pt x="10" y="61"/>
                  </a:lnTo>
                  <a:lnTo>
                    <a:pt x="12" y="59"/>
                  </a:lnTo>
                  <a:lnTo>
                    <a:pt x="25" y="33"/>
                  </a:lnTo>
                  <a:lnTo>
                    <a:pt x="27" y="29"/>
                  </a:lnTo>
                  <a:lnTo>
                    <a:pt x="29" y="29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61" y="29"/>
                  </a:lnTo>
                  <a:lnTo>
                    <a:pt x="107" y="29"/>
                  </a:lnTo>
                  <a:lnTo>
                    <a:pt x="111" y="29"/>
                  </a:lnTo>
                  <a:lnTo>
                    <a:pt x="113" y="33"/>
                  </a:lnTo>
                  <a:lnTo>
                    <a:pt x="126" y="59"/>
                  </a:lnTo>
                  <a:lnTo>
                    <a:pt x="128" y="61"/>
                  </a:lnTo>
                  <a:lnTo>
                    <a:pt x="126" y="65"/>
                  </a:lnTo>
                  <a:lnTo>
                    <a:pt x="98" y="94"/>
                  </a:lnTo>
                  <a:lnTo>
                    <a:pt x="73" y="126"/>
                  </a:lnTo>
                  <a:lnTo>
                    <a:pt x="69" y="132"/>
                  </a:lnTo>
                  <a:lnTo>
                    <a:pt x="65" y="126"/>
                  </a:lnTo>
                  <a:lnTo>
                    <a:pt x="65" y="126"/>
                  </a:lnTo>
                  <a:close/>
                  <a:moveTo>
                    <a:pt x="100" y="107"/>
                  </a:moveTo>
                  <a:lnTo>
                    <a:pt x="98" y="119"/>
                  </a:lnTo>
                  <a:lnTo>
                    <a:pt x="88" y="126"/>
                  </a:lnTo>
                  <a:lnTo>
                    <a:pt x="100" y="126"/>
                  </a:lnTo>
                  <a:lnTo>
                    <a:pt x="105" y="136"/>
                  </a:lnTo>
                  <a:lnTo>
                    <a:pt x="107" y="124"/>
                  </a:lnTo>
                  <a:lnTo>
                    <a:pt x="117" y="119"/>
                  </a:lnTo>
                  <a:lnTo>
                    <a:pt x="105" y="117"/>
                  </a:lnTo>
                  <a:lnTo>
                    <a:pt x="100" y="107"/>
                  </a:lnTo>
                  <a:lnTo>
                    <a:pt x="100" y="107"/>
                  </a:lnTo>
                  <a:close/>
                  <a:moveTo>
                    <a:pt x="25" y="0"/>
                  </a:moveTo>
                  <a:lnTo>
                    <a:pt x="14" y="12"/>
                  </a:lnTo>
                  <a:lnTo>
                    <a:pt x="0" y="12"/>
                  </a:lnTo>
                  <a:lnTo>
                    <a:pt x="14" y="21"/>
                  </a:lnTo>
                  <a:lnTo>
                    <a:pt x="12" y="38"/>
                  </a:lnTo>
                  <a:lnTo>
                    <a:pt x="23" y="23"/>
                  </a:lnTo>
                  <a:lnTo>
                    <a:pt x="38" y="25"/>
                  </a:lnTo>
                  <a:lnTo>
                    <a:pt x="23" y="15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38" y="42"/>
                  </a:moveTo>
                  <a:lnTo>
                    <a:pt x="52" y="57"/>
                  </a:lnTo>
                  <a:lnTo>
                    <a:pt x="65" y="42"/>
                  </a:lnTo>
                  <a:lnTo>
                    <a:pt x="61" y="42"/>
                  </a:lnTo>
                  <a:lnTo>
                    <a:pt x="38" y="42"/>
                  </a:lnTo>
                  <a:lnTo>
                    <a:pt x="38" y="42"/>
                  </a:lnTo>
                  <a:close/>
                  <a:moveTo>
                    <a:pt x="75" y="42"/>
                  </a:moveTo>
                  <a:lnTo>
                    <a:pt x="86" y="57"/>
                  </a:lnTo>
                  <a:lnTo>
                    <a:pt x="100" y="42"/>
                  </a:lnTo>
                  <a:lnTo>
                    <a:pt x="75" y="42"/>
                  </a:lnTo>
                  <a:lnTo>
                    <a:pt x="75" y="42"/>
                  </a:lnTo>
                  <a:close/>
                  <a:moveTo>
                    <a:pt x="105" y="44"/>
                  </a:moveTo>
                  <a:lnTo>
                    <a:pt x="90" y="59"/>
                  </a:lnTo>
                  <a:lnTo>
                    <a:pt x="113" y="59"/>
                  </a:lnTo>
                  <a:lnTo>
                    <a:pt x="105" y="44"/>
                  </a:lnTo>
                  <a:lnTo>
                    <a:pt x="105" y="44"/>
                  </a:lnTo>
                  <a:close/>
                  <a:moveTo>
                    <a:pt x="82" y="59"/>
                  </a:moveTo>
                  <a:lnTo>
                    <a:pt x="69" y="42"/>
                  </a:lnTo>
                  <a:lnTo>
                    <a:pt x="54" y="59"/>
                  </a:lnTo>
                  <a:lnTo>
                    <a:pt x="82" y="59"/>
                  </a:lnTo>
                  <a:lnTo>
                    <a:pt x="82" y="59"/>
                  </a:lnTo>
                  <a:close/>
                  <a:moveTo>
                    <a:pt x="46" y="59"/>
                  </a:moveTo>
                  <a:lnTo>
                    <a:pt x="33" y="44"/>
                  </a:lnTo>
                  <a:lnTo>
                    <a:pt x="25" y="61"/>
                  </a:lnTo>
                  <a:lnTo>
                    <a:pt x="48" y="88"/>
                  </a:lnTo>
                  <a:lnTo>
                    <a:pt x="61" y="103"/>
                  </a:lnTo>
                  <a:lnTo>
                    <a:pt x="46" y="71"/>
                  </a:lnTo>
                  <a:lnTo>
                    <a:pt x="50" y="69"/>
                  </a:lnTo>
                  <a:lnTo>
                    <a:pt x="69" y="111"/>
                  </a:lnTo>
                  <a:lnTo>
                    <a:pt x="88" y="69"/>
                  </a:lnTo>
                  <a:lnTo>
                    <a:pt x="92" y="71"/>
                  </a:lnTo>
                  <a:lnTo>
                    <a:pt x="77" y="103"/>
                  </a:lnTo>
                  <a:lnTo>
                    <a:pt x="90" y="88"/>
                  </a:lnTo>
                  <a:lnTo>
                    <a:pt x="111" y="63"/>
                  </a:lnTo>
                  <a:lnTo>
                    <a:pt x="42" y="63"/>
                  </a:lnTo>
                  <a:lnTo>
                    <a:pt x="42" y="59"/>
                  </a:lnTo>
                  <a:lnTo>
                    <a:pt x="46" y="5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33">
            <a:extLst>
              <a:ext uri="{FF2B5EF4-FFF2-40B4-BE49-F238E27FC236}">
                <a16:creationId xmlns:a16="http://schemas.microsoft.com/office/drawing/2014/main" id="{5D1158B3-0A3C-4B25-8D56-4D7E6FB063B9}"/>
              </a:ext>
            </a:extLst>
          </p:cNvPr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421675" y="924498"/>
            <a:ext cx="9801706" cy="5617024"/>
            <a:chOff x="3843315" y="1935764"/>
            <a:chExt cx="1964610" cy="4068695"/>
          </a:xfrm>
        </p:grpSpPr>
        <p:sp>
          <p:nvSpPr>
            <p:cNvPr id="105" name="圆角矩形 104"/>
            <p:cNvSpPr/>
            <p:nvPr/>
          </p:nvSpPr>
          <p:spPr>
            <a:xfrm>
              <a:off x="3843315" y="1935764"/>
              <a:ext cx="1964610" cy="4068695"/>
            </a:xfrm>
            <a:prstGeom prst="roundRect">
              <a:avLst>
                <a:gd name="adj" fmla="val 870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3843315" y="1935764"/>
              <a:ext cx="1964610" cy="527300"/>
            </a:xfrm>
            <a:custGeom>
              <a:avLst/>
              <a:gdLst>
                <a:gd name="connsiteX0" fmla="*/ 178776 w 1964610"/>
                <a:gd name="connsiteY0" fmla="*/ 0 h 870653"/>
                <a:gd name="connsiteX1" fmla="*/ 1785834 w 1964610"/>
                <a:gd name="connsiteY1" fmla="*/ 0 h 870653"/>
                <a:gd name="connsiteX2" fmla="*/ 1964610 w 1964610"/>
                <a:gd name="connsiteY2" fmla="*/ 178776 h 870653"/>
                <a:gd name="connsiteX3" fmla="*/ 1964610 w 1964610"/>
                <a:gd name="connsiteY3" fmla="*/ 870653 h 870653"/>
                <a:gd name="connsiteX4" fmla="*/ 0 w 1964610"/>
                <a:gd name="connsiteY4" fmla="*/ 870653 h 870653"/>
                <a:gd name="connsiteX5" fmla="*/ 0 w 1964610"/>
                <a:gd name="connsiteY5" fmla="*/ 178776 h 870653"/>
                <a:gd name="connsiteX6" fmla="*/ 178776 w 1964610"/>
                <a:gd name="connsiteY6" fmla="*/ 0 h 870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4610" h="870653">
                  <a:moveTo>
                    <a:pt x="178776" y="0"/>
                  </a:moveTo>
                  <a:lnTo>
                    <a:pt x="1785834" y="0"/>
                  </a:lnTo>
                  <a:cubicBezTo>
                    <a:pt x="1884569" y="0"/>
                    <a:pt x="1964610" y="80041"/>
                    <a:pt x="1964610" y="178776"/>
                  </a:cubicBezTo>
                  <a:lnTo>
                    <a:pt x="1964610" y="870653"/>
                  </a:lnTo>
                  <a:lnTo>
                    <a:pt x="0" y="870653"/>
                  </a:lnTo>
                  <a:lnTo>
                    <a:pt x="0" y="178776"/>
                  </a:lnTo>
                  <a:cubicBezTo>
                    <a:pt x="0" y="80041"/>
                    <a:pt x="80041" y="0"/>
                    <a:pt x="178776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gency FB" panose="020B0503020202020204" pitchFamily="34" charset="0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4662530" y="1978545"/>
              <a:ext cx="326183" cy="42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v-on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指令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2172332-8BD8-4B0E-A3FA-FF0BD39B9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031" y="2168161"/>
            <a:ext cx="5885714" cy="2761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8D8D63-7D28-4EDD-8DA7-A05AF012B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031" y="2836242"/>
            <a:ext cx="6466667" cy="2476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D2B655-044C-47DA-8838-F5850F090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1031" y="3375435"/>
            <a:ext cx="3777115" cy="25855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5BD69C5-1B6D-4459-96F6-070C03C32AC0}"/>
              </a:ext>
            </a:extLst>
          </p:cNvPr>
          <p:cNvSpPr txBox="1"/>
          <p:nvPr/>
        </p:nvSpPr>
        <p:spPr>
          <a:xfrm>
            <a:off x="6156529" y="3587608"/>
            <a:ext cx="46386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创建添加按钮和删除按钮并且使用</a:t>
            </a:r>
            <a:r>
              <a:rPr lang="en-US" altLang="zh-CN" dirty="0"/>
              <a:t>v-on</a:t>
            </a:r>
            <a:r>
              <a:rPr lang="zh-CN" altLang="en-US" dirty="0"/>
              <a:t>指令为按钮添加点击事件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JS</a:t>
            </a:r>
            <a:r>
              <a:rPr lang="zh-CN" altLang="en-US" dirty="0"/>
              <a:t>文件的</a:t>
            </a:r>
            <a:r>
              <a:rPr lang="en-US" altLang="zh-CN" dirty="0"/>
              <a:t>methods</a:t>
            </a:r>
            <a:r>
              <a:rPr lang="zh-CN" altLang="en-US" dirty="0"/>
              <a:t>中添加相对应的方法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613ED4-733B-4F98-90AD-2780C1C7A68F}"/>
              </a:ext>
            </a:extLst>
          </p:cNvPr>
          <p:cNvSpPr/>
          <p:nvPr/>
        </p:nvSpPr>
        <p:spPr>
          <a:xfrm>
            <a:off x="6156529" y="5062326"/>
            <a:ext cx="4526904" cy="73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vue.js为数组扩展了$remove方法，查找并删除我们作为参数传递过去的book</a:t>
            </a:r>
          </a:p>
        </p:txBody>
      </p:sp>
    </p:spTree>
    <p:extLst>
      <p:ext uri="{BB962C8B-B14F-4D97-AF65-F5344CB8AC3E}">
        <p14:creationId xmlns:p14="http://schemas.microsoft.com/office/powerpoint/2010/main" val="153802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23155" y="414746"/>
            <a:ext cx="558463" cy="647817"/>
            <a:chOff x="8144934" y="4521198"/>
            <a:chExt cx="1058333" cy="1227666"/>
          </a:xfrm>
        </p:grpSpPr>
        <p:grpSp>
          <p:nvGrpSpPr>
            <p:cNvPr id="50" name="组合 49"/>
            <p:cNvGrpSpPr/>
            <p:nvPr/>
          </p:nvGrpSpPr>
          <p:grpSpPr>
            <a:xfrm>
              <a:off x="8144934" y="4521198"/>
              <a:ext cx="1058333" cy="1227666"/>
              <a:chOff x="4690534" y="3018369"/>
              <a:chExt cx="1058333" cy="1227666"/>
            </a:xfrm>
          </p:grpSpPr>
          <p:sp>
            <p:nvSpPr>
              <p:cNvPr id="52" name="六边形 51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1" name="Freeform 190"/>
            <p:cNvSpPr>
              <a:spLocks noEditPoints="1"/>
            </p:cNvSpPr>
            <p:nvPr/>
          </p:nvSpPr>
          <p:spPr bwMode="auto">
            <a:xfrm>
              <a:off x="8444073" y="4903509"/>
              <a:ext cx="454096" cy="482476"/>
            </a:xfrm>
            <a:custGeom>
              <a:avLst/>
              <a:gdLst>
                <a:gd name="T0" fmla="*/ 38 w 128"/>
                <a:gd name="T1" fmla="*/ 94 h 136"/>
                <a:gd name="T2" fmla="*/ 10 w 128"/>
                <a:gd name="T3" fmla="*/ 61 h 136"/>
                <a:gd name="T4" fmla="*/ 25 w 128"/>
                <a:gd name="T5" fmla="*/ 33 h 136"/>
                <a:gd name="T6" fmla="*/ 29 w 128"/>
                <a:gd name="T7" fmla="*/ 29 h 136"/>
                <a:gd name="T8" fmla="*/ 54 w 128"/>
                <a:gd name="T9" fmla="*/ 29 h 136"/>
                <a:gd name="T10" fmla="*/ 107 w 128"/>
                <a:gd name="T11" fmla="*/ 29 h 136"/>
                <a:gd name="T12" fmla="*/ 113 w 128"/>
                <a:gd name="T13" fmla="*/ 33 h 136"/>
                <a:gd name="T14" fmla="*/ 128 w 128"/>
                <a:gd name="T15" fmla="*/ 61 h 136"/>
                <a:gd name="T16" fmla="*/ 98 w 128"/>
                <a:gd name="T17" fmla="*/ 94 h 136"/>
                <a:gd name="T18" fmla="*/ 69 w 128"/>
                <a:gd name="T19" fmla="*/ 132 h 136"/>
                <a:gd name="T20" fmla="*/ 65 w 128"/>
                <a:gd name="T21" fmla="*/ 126 h 136"/>
                <a:gd name="T22" fmla="*/ 98 w 128"/>
                <a:gd name="T23" fmla="*/ 119 h 136"/>
                <a:gd name="T24" fmla="*/ 100 w 128"/>
                <a:gd name="T25" fmla="*/ 126 h 136"/>
                <a:gd name="T26" fmla="*/ 107 w 128"/>
                <a:gd name="T27" fmla="*/ 124 h 136"/>
                <a:gd name="T28" fmla="*/ 105 w 128"/>
                <a:gd name="T29" fmla="*/ 117 h 136"/>
                <a:gd name="T30" fmla="*/ 100 w 128"/>
                <a:gd name="T31" fmla="*/ 107 h 136"/>
                <a:gd name="T32" fmla="*/ 14 w 128"/>
                <a:gd name="T33" fmla="*/ 12 h 136"/>
                <a:gd name="T34" fmla="*/ 14 w 128"/>
                <a:gd name="T35" fmla="*/ 21 h 136"/>
                <a:gd name="T36" fmla="*/ 23 w 128"/>
                <a:gd name="T37" fmla="*/ 23 h 136"/>
                <a:gd name="T38" fmla="*/ 23 w 128"/>
                <a:gd name="T39" fmla="*/ 15 h 136"/>
                <a:gd name="T40" fmla="*/ 25 w 128"/>
                <a:gd name="T41" fmla="*/ 0 h 136"/>
                <a:gd name="T42" fmla="*/ 52 w 128"/>
                <a:gd name="T43" fmla="*/ 57 h 136"/>
                <a:gd name="T44" fmla="*/ 61 w 128"/>
                <a:gd name="T45" fmla="*/ 42 h 136"/>
                <a:gd name="T46" fmla="*/ 38 w 128"/>
                <a:gd name="T47" fmla="*/ 42 h 136"/>
                <a:gd name="T48" fmla="*/ 86 w 128"/>
                <a:gd name="T49" fmla="*/ 57 h 136"/>
                <a:gd name="T50" fmla="*/ 75 w 128"/>
                <a:gd name="T51" fmla="*/ 42 h 136"/>
                <a:gd name="T52" fmla="*/ 105 w 128"/>
                <a:gd name="T53" fmla="*/ 44 h 136"/>
                <a:gd name="T54" fmla="*/ 113 w 128"/>
                <a:gd name="T55" fmla="*/ 59 h 136"/>
                <a:gd name="T56" fmla="*/ 105 w 128"/>
                <a:gd name="T57" fmla="*/ 44 h 136"/>
                <a:gd name="T58" fmla="*/ 69 w 128"/>
                <a:gd name="T59" fmla="*/ 42 h 136"/>
                <a:gd name="T60" fmla="*/ 82 w 128"/>
                <a:gd name="T61" fmla="*/ 59 h 136"/>
                <a:gd name="T62" fmla="*/ 46 w 128"/>
                <a:gd name="T63" fmla="*/ 59 h 136"/>
                <a:gd name="T64" fmla="*/ 25 w 128"/>
                <a:gd name="T65" fmla="*/ 61 h 136"/>
                <a:gd name="T66" fmla="*/ 61 w 128"/>
                <a:gd name="T67" fmla="*/ 103 h 136"/>
                <a:gd name="T68" fmla="*/ 50 w 128"/>
                <a:gd name="T69" fmla="*/ 69 h 136"/>
                <a:gd name="T70" fmla="*/ 88 w 128"/>
                <a:gd name="T71" fmla="*/ 69 h 136"/>
                <a:gd name="T72" fmla="*/ 77 w 128"/>
                <a:gd name="T73" fmla="*/ 103 h 136"/>
                <a:gd name="T74" fmla="*/ 111 w 128"/>
                <a:gd name="T75" fmla="*/ 63 h 136"/>
                <a:gd name="T76" fmla="*/ 42 w 128"/>
                <a:gd name="T77" fmla="*/ 5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" h="136">
                  <a:moveTo>
                    <a:pt x="65" y="126"/>
                  </a:moveTo>
                  <a:lnTo>
                    <a:pt x="38" y="94"/>
                  </a:lnTo>
                  <a:lnTo>
                    <a:pt x="12" y="65"/>
                  </a:lnTo>
                  <a:lnTo>
                    <a:pt x="10" y="61"/>
                  </a:lnTo>
                  <a:lnTo>
                    <a:pt x="12" y="59"/>
                  </a:lnTo>
                  <a:lnTo>
                    <a:pt x="25" y="33"/>
                  </a:lnTo>
                  <a:lnTo>
                    <a:pt x="27" y="29"/>
                  </a:lnTo>
                  <a:lnTo>
                    <a:pt x="29" y="29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61" y="29"/>
                  </a:lnTo>
                  <a:lnTo>
                    <a:pt x="107" y="29"/>
                  </a:lnTo>
                  <a:lnTo>
                    <a:pt x="111" y="29"/>
                  </a:lnTo>
                  <a:lnTo>
                    <a:pt x="113" y="33"/>
                  </a:lnTo>
                  <a:lnTo>
                    <a:pt x="126" y="59"/>
                  </a:lnTo>
                  <a:lnTo>
                    <a:pt x="128" y="61"/>
                  </a:lnTo>
                  <a:lnTo>
                    <a:pt x="126" y="65"/>
                  </a:lnTo>
                  <a:lnTo>
                    <a:pt x="98" y="94"/>
                  </a:lnTo>
                  <a:lnTo>
                    <a:pt x="73" y="126"/>
                  </a:lnTo>
                  <a:lnTo>
                    <a:pt x="69" y="132"/>
                  </a:lnTo>
                  <a:lnTo>
                    <a:pt x="65" y="126"/>
                  </a:lnTo>
                  <a:lnTo>
                    <a:pt x="65" y="126"/>
                  </a:lnTo>
                  <a:close/>
                  <a:moveTo>
                    <a:pt x="100" y="107"/>
                  </a:moveTo>
                  <a:lnTo>
                    <a:pt x="98" y="119"/>
                  </a:lnTo>
                  <a:lnTo>
                    <a:pt x="88" y="126"/>
                  </a:lnTo>
                  <a:lnTo>
                    <a:pt x="100" y="126"/>
                  </a:lnTo>
                  <a:lnTo>
                    <a:pt x="105" y="136"/>
                  </a:lnTo>
                  <a:lnTo>
                    <a:pt x="107" y="124"/>
                  </a:lnTo>
                  <a:lnTo>
                    <a:pt x="117" y="119"/>
                  </a:lnTo>
                  <a:lnTo>
                    <a:pt x="105" y="117"/>
                  </a:lnTo>
                  <a:lnTo>
                    <a:pt x="100" y="107"/>
                  </a:lnTo>
                  <a:lnTo>
                    <a:pt x="100" y="107"/>
                  </a:lnTo>
                  <a:close/>
                  <a:moveTo>
                    <a:pt x="25" y="0"/>
                  </a:moveTo>
                  <a:lnTo>
                    <a:pt x="14" y="12"/>
                  </a:lnTo>
                  <a:lnTo>
                    <a:pt x="0" y="12"/>
                  </a:lnTo>
                  <a:lnTo>
                    <a:pt x="14" y="21"/>
                  </a:lnTo>
                  <a:lnTo>
                    <a:pt x="12" y="38"/>
                  </a:lnTo>
                  <a:lnTo>
                    <a:pt x="23" y="23"/>
                  </a:lnTo>
                  <a:lnTo>
                    <a:pt x="38" y="25"/>
                  </a:lnTo>
                  <a:lnTo>
                    <a:pt x="23" y="15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38" y="42"/>
                  </a:moveTo>
                  <a:lnTo>
                    <a:pt x="52" y="57"/>
                  </a:lnTo>
                  <a:lnTo>
                    <a:pt x="65" y="42"/>
                  </a:lnTo>
                  <a:lnTo>
                    <a:pt x="61" y="42"/>
                  </a:lnTo>
                  <a:lnTo>
                    <a:pt x="38" y="42"/>
                  </a:lnTo>
                  <a:lnTo>
                    <a:pt x="38" y="42"/>
                  </a:lnTo>
                  <a:close/>
                  <a:moveTo>
                    <a:pt x="75" y="42"/>
                  </a:moveTo>
                  <a:lnTo>
                    <a:pt x="86" y="57"/>
                  </a:lnTo>
                  <a:lnTo>
                    <a:pt x="100" y="42"/>
                  </a:lnTo>
                  <a:lnTo>
                    <a:pt x="75" y="42"/>
                  </a:lnTo>
                  <a:lnTo>
                    <a:pt x="75" y="42"/>
                  </a:lnTo>
                  <a:close/>
                  <a:moveTo>
                    <a:pt x="105" y="44"/>
                  </a:moveTo>
                  <a:lnTo>
                    <a:pt x="90" y="59"/>
                  </a:lnTo>
                  <a:lnTo>
                    <a:pt x="113" y="59"/>
                  </a:lnTo>
                  <a:lnTo>
                    <a:pt x="105" y="44"/>
                  </a:lnTo>
                  <a:lnTo>
                    <a:pt x="105" y="44"/>
                  </a:lnTo>
                  <a:close/>
                  <a:moveTo>
                    <a:pt x="82" y="59"/>
                  </a:moveTo>
                  <a:lnTo>
                    <a:pt x="69" y="42"/>
                  </a:lnTo>
                  <a:lnTo>
                    <a:pt x="54" y="59"/>
                  </a:lnTo>
                  <a:lnTo>
                    <a:pt x="82" y="59"/>
                  </a:lnTo>
                  <a:lnTo>
                    <a:pt x="82" y="59"/>
                  </a:lnTo>
                  <a:close/>
                  <a:moveTo>
                    <a:pt x="46" y="59"/>
                  </a:moveTo>
                  <a:lnTo>
                    <a:pt x="33" y="44"/>
                  </a:lnTo>
                  <a:lnTo>
                    <a:pt x="25" y="61"/>
                  </a:lnTo>
                  <a:lnTo>
                    <a:pt x="48" y="88"/>
                  </a:lnTo>
                  <a:lnTo>
                    <a:pt x="61" y="103"/>
                  </a:lnTo>
                  <a:lnTo>
                    <a:pt x="46" y="71"/>
                  </a:lnTo>
                  <a:lnTo>
                    <a:pt x="50" y="69"/>
                  </a:lnTo>
                  <a:lnTo>
                    <a:pt x="69" y="111"/>
                  </a:lnTo>
                  <a:lnTo>
                    <a:pt x="88" y="69"/>
                  </a:lnTo>
                  <a:lnTo>
                    <a:pt x="92" y="71"/>
                  </a:lnTo>
                  <a:lnTo>
                    <a:pt x="77" y="103"/>
                  </a:lnTo>
                  <a:lnTo>
                    <a:pt x="90" y="88"/>
                  </a:lnTo>
                  <a:lnTo>
                    <a:pt x="111" y="63"/>
                  </a:lnTo>
                  <a:lnTo>
                    <a:pt x="42" y="63"/>
                  </a:lnTo>
                  <a:lnTo>
                    <a:pt x="42" y="59"/>
                  </a:lnTo>
                  <a:lnTo>
                    <a:pt x="46" y="5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33">
            <a:extLst>
              <a:ext uri="{FF2B5EF4-FFF2-40B4-BE49-F238E27FC236}">
                <a16:creationId xmlns:a16="http://schemas.microsoft.com/office/drawing/2014/main" id="{5D1158B3-0A3C-4B25-8D56-4D7E6FB063B9}"/>
              </a:ext>
            </a:extLst>
          </p:cNvPr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421675" y="924498"/>
            <a:ext cx="9801706" cy="5617024"/>
            <a:chOff x="3843315" y="1935764"/>
            <a:chExt cx="1964610" cy="4068695"/>
          </a:xfrm>
        </p:grpSpPr>
        <p:sp>
          <p:nvSpPr>
            <p:cNvPr id="105" name="圆角矩形 104"/>
            <p:cNvSpPr/>
            <p:nvPr/>
          </p:nvSpPr>
          <p:spPr>
            <a:xfrm>
              <a:off x="3843315" y="1935764"/>
              <a:ext cx="1964610" cy="4068695"/>
            </a:xfrm>
            <a:prstGeom prst="roundRect">
              <a:avLst>
                <a:gd name="adj" fmla="val 870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3843315" y="1935764"/>
              <a:ext cx="1964610" cy="527300"/>
            </a:xfrm>
            <a:custGeom>
              <a:avLst/>
              <a:gdLst>
                <a:gd name="connsiteX0" fmla="*/ 178776 w 1964610"/>
                <a:gd name="connsiteY0" fmla="*/ 0 h 870653"/>
                <a:gd name="connsiteX1" fmla="*/ 1785834 w 1964610"/>
                <a:gd name="connsiteY1" fmla="*/ 0 h 870653"/>
                <a:gd name="connsiteX2" fmla="*/ 1964610 w 1964610"/>
                <a:gd name="connsiteY2" fmla="*/ 178776 h 870653"/>
                <a:gd name="connsiteX3" fmla="*/ 1964610 w 1964610"/>
                <a:gd name="connsiteY3" fmla="*/ 870653 h 870653"/>
                <a:gd name="connsiteX4" fmla="*/ 0 w 1964610"/>
                <a:gd name="connsiteY4" fmla="*/ 870653 h 870653"/>
                <a:gd name="connsiteX5" fmla="*/ 0 w 1964610"/>
                <a:gd name="connsiteY5" fmla="*/ 178776 h 870653"/>
                <a:gd name="connsiteX6" fmla="*/ 178776 w 1964610"/>
                <a:gd name="connsiteY6" fmla="*/ 0 h 870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4610" h="870653">
                  <a:moveTo>
                    <a:pt x="178776" y="0"/>
                  </a:moveTo>
                  <a:lnTo>
                    <a:pt x="1785834" y="0"/>
                  </a:lnTo>
                  <a:cubicBezTo>
                    <a:pt x="1884569" y="0"/>
                    <a:pt x="1964610" y="80041"/>
                    <a:pt x="1964610" y="178776"/>
                  </a:cubicBezTo>
                  <a:lnTo>
                    <a:pt x="1964610" y="870653"/>
                  </a:lnTo>
                  <a:lnTo>
                    <a:pt x="0" y="870653"/>
                  </a:lnTo>
                  <a:lnTo>
                    <a:pt x="0" y="178776"/>
                  </a:lnTo>
                  <a:cubicBezTo>
                    <a:pt x="0" y="80041"/>
                    <a:pt x="80041" y="0"/>
                    <a:pt x="178776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gency FB" panose="020B0503020202020204" pitchFamily="34" charset="0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4546384" y="1978545"/>
              <a:ext cx="558481" cy="42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v-if &amp; v-else 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指令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65BD69C5-1B6D-4459-96F6-070C03C32AC0}"/>
              </a:ext>
            </a:extLst>
          </p:cNvPr>
          <p:cNvSpPr txBox="1"/>
          <p:nvPr/>
        </p:nvSpPr>
        <p:spPr>
          <a:xfrm>
            <a:off x="2799871" y="4575343"/>
            <a:ext cx="76520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v-if </a:t>
            </a:r>
            <a:r>
              <a:rPr lang="zh-CN" altLang="en-US" dirty="0"/>
              <a:t>和 </a:t>
            </a:r>
            <a:r>
              <a:rPr lang="en-US" altLang="zh-CN" dirty="0"/>
              <a:t>v-else </a:t>
            </a:r>
            <a:r>
              <a:rPr lang="zh-CN" altLang="en-US" dirty="0"/>
              <a:t>指令判断该书籍的</a:t>
            </a:r>
            <a:r>
              <a:rPr lang="en-US" altLang="zh-CN" dirty="0"/>
              <a:t>ID</a:t>
            </a:r>
            <a:r>
              <a:rPr lang="zh-CN" altLang="en-US" dirty="0"/>
              <a:t>的奇偶性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并且为奇数的删除按钮添加红色背景（</a:t>
            </a:r>
            <a:r>
              <a:rPr lang="en-IE" altLang="zh-CN" dirty="0"/>
              <a:t>class="</a:t>
            </a:r>
            <a:r>
              <a:rPr lang="en-IE" altLang="zh-CN" dirty="0" err="1"/>
              <a:t>btn</a:t>
            </a:r>
            <a:r>
              <a:rPr lang="en-IE" altLang="zh-CN" dirty="0"/>
              <a:t> </a:t>
            </a:r>
            <a:r>
              <a:rPr lang="en-IE" altLang="zh-CN" dirty="0" err="1"/>
              <a:t>btn</a:t>
            </a:r>
            <a:r>
              <a:rPr lang="en-IE" altLang="zh-CN" dirty="0"/>
              <a:t>-danger"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为偶数的删除按钮添加绿色背景（</a:t>
            </a:r>
            <a:r>
              <a:rPr lang="en-IE" altLang="zh-CN" dirty="0"/>
              <a:t>class="</a:t>
            </a:r>
            <a:r>
              <a:rPr lang="en-IE" altLang="zh-CN" dirty="0" err="1"/>
              <a:t>btn</a:t>
            </a:r>
            <a:r>
              <a:rPr lang="en-IE" altLang="zh-CN" dirty="0"/>
              <a:t> </a:t>
            </a:r>
            <a:r>
              <a:rPr lang="en-IE" altLang="zh-CN" dirty="0" err="1"/>
              <a:t>btn</a:t>
            </a:r>
            <a:r>
              <a:rPr lang="en-IE" altLang="zh-CN" dirty="0"/>
              <a:t>-success"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B73A9F-7A4F-4BA8-BB50-E6F9FCB54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329" y="1788350"/>
            <a:ext cx="8146343" cy="23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60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23155" y="414746"/>
            <a:ext cx="558463" cy="647817"/>
            <a:chOff x="8144934" y="4521198"/>
            <a:chExt cx="1058333" cy="1227666"/>
          </a:xfrm>
        </p:grpSpPr>
        <p:grpSp>
          <p:nvGrpSpPr>
            <p:cNvPr id="50" name="组合 49"/>
            <p:cNvGrpSpPr/>
            <p:nvPr/>
          </p:nvGrpSpPr>
          <p:grpSpPr>
            <a:xfrm>
              <a:off x="8144934" y="4521198"/>
              <a:ext cx="1058333" cy="1227666"/>
              <a:chOff x="4690534" y="3018369"/>
              <a:chExt cx="1058333" cy="1227666"/>
            </a:xfrm>
          </p:grpSpPr>
          <p:sp>
            <p:nvSpPr>
              <p:cNvPr id="52" name="六边形 51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1" name="Freeform 190"/>
            <p:cNvSpPr>
              <a:spLocks noEditPoints="1"/>
            </p:cNvSpPr>
            <p:nvPr/>
          </p:nvSpPr>
          <p:spPr bwMode="auto">
            <a:xfrm>
              <a:off x="8444073" y="4903509"/>
              <a:ext cx="454096" cy="482476"/>
            </a:xfrm>
            <a:custGeom>
              <a:avLst/>
              <a:gdLst>
                <a:gd name="T0" fmla="*/ 38 w 128"/>
                <a:gd name="T1" fmla="*/ 94 h 136"/>
                <a:gd name="T2" fmla="*/ 10 w 128"/>
                <a:gd name="T3" fmla="*/ 61 h 136"/>
                <a:gd name="T4" fmla="*/ 25 w 128"/>
                <a:gd name="T5" fmla="*/ 33 h 136"/>
                <a:gd name="T6" fmla="*/ 29 w 128"/>
                <a:gd name="T7" fmla="*/ 29 h 136"/>
                <a:gd name="T8" fmla="*/ 54 w 128"/>
                <a:gd name="T9" fmla="*/ 29 h 136"/>
                <a:gd name="T10" fmla="*/ 107 w 128"/>
                <a:gd name="T11" fmla="*/ 29 h 136"/>
                <a:gd name="T12" fmla="*/ 113 w 128"/>
                <a:gd name="T13" fmla="*/ 33 h 136"/>
                <a:gd name="T14" fmla="*/ 128 w 128"/>
                <a:gd name="T15" fmla="*/ 61 h 136"/>
                <a:gd name="T16" fmla="*/ 98 w 128"/>
                <a:gd name="T17" fmla="*/ 94 h 136"/>
                <a:gd name="T18" fmla="*/ 69 w 128"/>
                <a:gd name="T19" fmla="*/ 132 h 136"/>
                <a:gd name="T20" fmla="*/ 65 w 128"/>
                <a:gd name="T21" fmla="*/ 126 h 136"/>
                <a:gd name="T22" fmla="*/ 98 w 128"/>
                <a:gd name="T23" fmla="*/ 119 h 136"/>
                <a:gd name="T24" fmla="*/ 100 w 128"/>
                <a:gd name="T25" fmla="*/ 126 h 136"/>
                <a:gd name="T26" fmla="*/ 107 w 128"/>
                <a:gd name="T27" fmla="*/ 124 h 136"/>
                <a:gd name="T28" fmla="*/ 105 w 128"/>
                <a:gd name="T29" fmla="*/ 117 h 136"/>
                <a:gd name="T30" fmla="*/ 100 w 128"/>
                <a:gd name="T31" fmla="*/ 107 h 136"/>
                <a:gd name="T32" fmla="*/ 14 w 128"/>
                <a:gd name="T33" fmla="*/ 12 h 136"/>
                <a:gd name="T34" fmla="*/ 14 w 128"/>
                <a:gd name="T35" fmla="*/ 21 h 136"/>
                <a:gd name="T36" fmla="*/ 23 w 128"/>
                <a:gd name="T37" fmla="*/ 23 h 136"/>
                <a:gd name="T38" fmla="*/ 23 w 128"/>
                <a:gd name="T39" fmla="*/ 15 h 136"/>
                <a:gd name="T40" fmla="*/ 25 w 128"/>
                <a:gd name="T41" fmla="*/ 0 h 136"/>
                <a:gd name="T42" fmla="*/ 52 w 128"/>
                <a:gd name="T43" fmla="*/ 57 h 136"/>
                <a:gd name="T44" fmla="*/ 61 w 128"/>
                <a:gd name="T45" fmla="*/ 42 h 136"/>
                <a:gd name="T46" fmla="*/ 38 w 128"/>
                <a:gd name="T47" fmla="*/ 42 h 136"/>
                <a:gd name="T48" fmla="*/ 86 w 128"/>
                <a:gd name="T49" fmla="*/ 57 h 136"/>
                <a:gd name="T50" fmla="*/ 75 w 128"/>
                <a:gd name="T51" fmla="*/ 42 h 136"/>
                <a:gd name="T52" fmla="*/ 105 w 128"/>
                <a:gd name="T53" fmla="*/ 44 h 136"/>
                <a:gd name="T54" fmla="*/ 113 w 128"/>
                <a:gd name="T55" fmla="*/ 59 h 136"/>
                <a:gd name="T56" fmla="*/ 105 w 128"/>
                <a:gd name="T57" fmla="*/ 44 h 136"/>
                <a:gd name="T58" fmla="*/ 69 w 128"/>
                <a:gd name="T59" fmla="*/ 42 h 136"/>
                <a:gd name="T60" fmla="*/ 82 w 128"/>
                <a:gd name="T61" fmla="*/ 59 h 136"/>
                <a:gd name="T62" fmla="*/ 46 w 128"/>
                <a:gd name="T63" fmla="*/ 59 h 136"/>
                <a:gd name="T64" fmla="*/ 25 w 128"/>
                <a:gd name="T65" fmla="*/ 61 h 136"/>
                <a:gd name="T66" fmla="*/ 61 w 128"/>
                <a:gd name="T67" fmla="*/ 103 h 136"/>
                <a:gd name="T68" fmla="*/ 50 w 128"/>
                <a:gd name="T69" fmla="*/ 69 h 136"/>
                <a:gd name="T70" fmla="*/ 88 w 128"/>
                <a:gd name="T71" fmla="*/ 69 h 136"/>
                <a:gd name="T72" fmla="*/ 77 w 128"/>
                <a:gd name="T73" fmla="*/ 103 h 136"/>
                <a:gd name="T74" fmla="*/ 111 w 128"/>
                <a:gd name="T75" fmla="*/ 63 h 136"/>
                <a:gd name="T76" fmla="*/ 42 w 128"/>
                <a:gd name="T77" fmla="*/ 5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" h="136">
                  <a:moveTo>
                    <a:pt x="65" y="126"/>
                  </a:moveTo>
                  <a:lnTo>
                    <a:pt x="38" y="94"/>
                  </a:lnTo>
                  <a:lnTo>
                    <a:pt x="12" y="65"/>
                  </a:lnTo>
                  <a:lnTo>
                    <a:pt x="10" y="61"/>
                  </a:lnTo>
                  <a:lnTo>
                    <a:pt x="12" y="59"/>
                  </a:lnTo>
                  <a:lnTo>
                    <a:pt x="25" y="33"/>
                  </a:lnTo>
                  <a:lnTo>
                    <a:pt x="27" y="29"/>
                  </a:lnTo>
                  <a:lnTo>
                    <a:pt x="29" y="29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61" y="29"/>
                  </a:lnTo>
                  <a:lnTo>
                    <a:pt x="107" y="29"/>
                  </a:lnTo>
                  <a:lnTo>
                    <a:pt x="111" y="29"/>
                  </a:lnTo>
                  <a:lnTo>
                    <a:pt x="113" y="33"/>
                  </a:lnTo>
                  <a:lnTo>
                    <a:pt x="126" y="59"/>
                  </a:lnTo>
                  <a:lnTo>
                    <a:pt x="128" y="61"/>
                  </a:lnTo>
                  <a:lnTo>
                    <a:pt x="126" y="65"/>
                  </a:lnTo>
                  <a:lnTo>
                    <a:pt x="98" y="94"/>
                  </a:lnTo>
                  <a:lnTo>
                    <a:pt x="73" y="126"/>
                  </a:lnTo>
                  <a:lnTo>
                    <a:pt x="69" y="132"/>
                  </a:lnTo>
                  <a:lnTo>
                    <a:pt x="65" y="126"/>
                  </a:lnTo>
                  <a:lnTo>
                    <a:pt x="65" y="126"/>
                  </a:lnTo>
                  <a:close/>
                  <a:moveTo>
                    <a:pt x="100" y="107"/>
                  </a:moveTo>
                  <a:lnTo>
                    <a:pt x="98" y="119"/>
                  </a:lnTo>
                  <a:lnTo>
                    <a:pt x="88" y="126"/>
                  </a:lnTo>
                  <a:lnTo>
                    <a:pt x="100" y="126"/>
                  </a:lnTo>
                  <a:lnTo>
                    <a:pt x="105" y="136"/>
                  </a:lnTo>
                  <a:lnTo>
                    <a:pt x="107" y="124"/>
                  </a:lnTo>
                  <a:lnTo>
                    <a:pt x="117" y="119"/>
                  </a:lnTo>
                  <a:lnTo>
                    <a:pt x="105" y="117"/>
                  </a:lnTo>
                  <a:lnTo>
                    <a:pt x="100" y="107"/>
                  </a:lnTo>
                  <a:lnTo>
                    <a:pt x="100" y="107"/>
                  </a:lnTo>
                  <a:close/>
                  <a:moveTo>
                    <a:pt x="25" y="0"/>
                  </a:moveTo>
                  <a:lnTo>
                    <a:pt x="14" y="12"/>
                  </a:lnTo>
                  <a:lnTo>
                    <a:pt x="0" y="12"/>
                  </a:lnTo>
                  <a:lnTo>
                    <a:pt x="14" y="21"/>
                  </a:lnTo>
                  <a:lnTo>
                    <a:pt x="12" y="38"/>
                  </a:lnTo>
                  <a:lnTo>
                    <a:pt x="23" y="23"/>
                  </a:lnTo>
                  <a:lnTo>
                    <a:pt x="38" y="25"/>
                  </a:lnTo>
                  <a:lnTo>
                    <a:pt x="23" y="15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38" y="42"/>
                  </a:moveTo>
                  <a:lnTo>
                    <a:pt x="52" y="57"/>
                  </a:lnTo>
                  <a:lnTo>
                    <a:pt x="65" y="42"/>
                  </a:lnTo>
                  <a:lnTo>
                    <a:pt x="61" y="42"/>
                  </a:lnTo>
                  <a:lnTo>
                    <a:pt x="38" y="42"/>
                  </a:lnTo>
                  <a:lnTo>
                    <a:pt x="38" y="42"/>
                  </a:lnTo>
                  <a:close/>
                  <a:moveTo>
                    <a:pt x="75" y="42"/>
                  </a:moveTo>
                  <a:lnTo>
                    <a:pt x="86" y="57"/>
                  </a:lnTo>
                  <a:lnTo>
                    <a:pt x="100" y="42"/>
                  </a:lnTo>
                  <a:lnTo>
                    <a:pt x="75" y="42"/>
                  </a:lnTo>
                  <a:lnTo>
                    <a:pt x="75" y="42"/>
                  </a:lnTo>
                  <a:close/>
                  <a:moveTo>
                    <a:pt x="105" y="44"/>
                  </a:moveTo>
                  <a:lnTo>
                    <a:pt x="90" y="59"/>
                  </a:lnTo>
                  <a:lnTo>
                    <a:pt x="113" y="59"/>
                  </a:lnTo>
                  <a:lnTo>
                    <a:pt x="105" y="44"/>
                  </a:lnTo>
                  <a:lnTo>
                    <a:pt x="105" y="44"/>
                  </a:lnTo>
                  <a:close/>
                  <a:moveTo>
                    <a:pt x="82" y="59"/>
                  </a:moveTo>
                  <a:lnTo>
                    <a:pt x="69" y="42"/>
                  </a:lnTo>
                  <a:lnTo>
                    <a:pt x="54" y="59"/>
                  </a:lnTo>
                  <a:lnTo>
                    <a:pt x="82" y="59"/>
                  </a:lnTo>
                  <a:lnTo>
                    <a:pt x="82" y="59"/>
                  </a:lnTo>
                  <a:close/>
                  <a:moveTo>
                    <a:pt x="46" y="59"/>
                  </a:moveTo>
                  <a:lnTo>
                    <a:pt x="33" y="44"/>
                  </a:lnTo>
                  <a:lnTo>
                    <a:pt x="25" y="61"/>
                  </a:lnTo>
                  <a:lnTo>
                    <a:pt x="48" y="88"/>
                  </a:lnTo>
                  <a:lnTo>
                    <a:pt x="61" y="103"/>
                  </a:lnTo>
                  <a:lnTo>
                    <a:pt x="46" y="71"/>
                  </a:lnTo>
                  <a:lnTo>
                    <a:pt x="50" y="69"/>
                  </a:lnTo>
                  <a:lnTo>
                    <a:pt x="69" y="111"/>
                  </a:lnTo>
                  <a:lnTo>
                    <a:pt x="88" y="69"/>
                  </a:lnTo>
                  <a:lnTo>
                    <a:pt x="92" y="71"/>
                  </a:lnTo>
                  <a:lnTo>
                    <a:pt x="77" y="103"/>
                  </a:lnTo>
                  <a:lnTo>
                    <a:pt x="90" y="88"/>
                  </a:lnTo>
                  <a:lnTo>
                    <a:pt x="111" y="63"/>
                  </a:lnTo>
                  <a:lnTo>
                    <a:pt x="42" y="63"/>
                  </a:lnTo>
                  <a:lnTo>
                    <a:pt x="42" y="59"/>
                  </a:lnTo>
                  <a:lnTo>
                    <a:pt x="46" y="5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33">
            <a:extLst>
              <a:ext uri="{FF2B5EF4-FFF2-40B4-BE49-F238E27FC236}">
                <a16:creationId xmlns:a16="http://schemas.microsoft.com/office/drawing/2014/main" id="{5D1158B3-0A3C-4B25-8D56-4D7E6FB063B9}"/>
              </a:ext>
            </a:extLst>
          </p:cNvPr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421675" y="924498"/>
            <a:ext cx="9801706" cy="5617024"/>
            <a:chOff x="3843315" y="1935764"/>
            <a:chExt cx="1964610" cy="4068695"/>
          </a:xfrm>
        </p:grpSpPr>
        <p:sp>
          <p:nvSpPr>
            <p:cNvPr id="105" name="圆角矩形 104"/>
            <p:cNvSpPr/>
            <p:nvPr/>
          </p:nvSpPr>
          <p:spPr>
            <a:xfrm>
              <a:off x="3843315" y="1935764"/>
              <a:ext cx="1964610" cy="4068695"/>
            </a:xfrm>
            <a:prstGeom prst="roundRect">
              <a:avLst>
                <a:gd name="adj" fmla="val 870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3843315" y="1935764"/>
              <a:ext cx="1964610" cy="527300"/>
            </a:xfrm>
            <a:custGeom>
              <a:avLst/>
              <a:gdLst>
                <a:gd name="connsiteX0" fmla="*/ 178776 w 1964610"/>
                <a:gd name="connsiteY0" fmla="*/ 0 h 870653"/>
                <a:gd name="connsiteX1" fmla="*/ 1785834 w 1964610"/>
                <a:gd name="connsiteY1" fmla="*/ 0 h 870653"/>
                <a:gd name="connsiteX2" fmla="*/ 1964610 w 1964610"/>
                <a:gd name="connsiteY2" fmla="*/ 178776 h 870653"/>
                <a:gd name="connsiteX3" fmla="*/ 1964610 w 1964610"/>
                <a:gd name="connsiteY3" fmla="*/ 870653 h 870653"/>
                <a:gd name="connsiteX4" fmla="*/ 0 w 1964610"/>
                <a:gd name="connsiteY4" fmla="*/ 870653 h 870653"/>
                <a:gd name="connsiteX5" fmla="*/ 0 w 1964610"/>
                <a:gd name="connsiteY5" fmla="*/ 178776 h 870653"/>
                <a:gd name="connsiteX6" fmla="*/ 178776 w 1964610"/>
                <a:gd name="connsiteY6" fmla="*/ 0 h 870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4610" h="870653">
                  <a:moveTo>
                    <a:pt x="178776" y="0"/>
                  </a:moveTo>
                  <a:lnTo>
                    <a:pt x="1785834" y="0"/>
                  </a:lnTo>
                  <a:cubicBezTo>
                    <a:pt x="1884569" y="0"/>
                    <a:pt x="1964610" y="80041"/>
                    <a:pt x="1964610" y="178776"/>
                  </a:cubicBezTo>
                  <a:lnTo>
                    <a:pt x="1964610" y="870653"/>
                  </a:lnTo>
                  <a:lnTo>
                    <a:pt x="0" y="870653"/>
                  </a:lnTo>
                  <a:lnTo>
                    <a:pt x="0" y="178776"/>
                  </a:lnTo>
                  <a:cubicBezTo>
                    <a:pt x="0" y="80041"/>
                    <a:pt x="80041" y="0"/>
                    <a:pt x="178776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gency FB" panose="020B0503020202020204" pitchFamily="34" charset="0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4642612" y="1978545"/>
              <a:ext cx="366024" cy="42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计算属性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65BD69C5-1B6D-4459-96F6-070C03C32AC0}"/>
              </a:ext>
            </a:extLst>
          </p:cNvPr>
          <p:cNvSpPr txBox="1"/>
          <p:nvPr/>
        </p:nvSpPr>
        <p:spPr>
          <a:xfrm>
            <a:off x="6322528" y="2855847"/>
            <a:ext cx="4276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vue</a:t>
            </a:r>
            <a:r>
              <a:rPr lang="zh-CN" altLang="en-US" dirty="0"/>
              <a:t>中添加</a:t>
            </a:r>
            <a:r>
              <a:rPr lang="en-IE" altLang="zh-CN" dirty="0"/>
              <a:t>computed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并且在这里面写</a:t>
            </a:r>
            <a:r>
              <a:rPr lang="en-US" altLang="zh-CN" dirty="0"/>
              <a:t>sum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并且在</a:t>
            </a:r>
            <a:r>
              <a:rPr lang="en-US" altLang="zh-CN" dirty="0"/>
              <a:t>html</a:t>
            </a:r>
            <a:r>
              <a:rPr lang="zh-CN" altLang="en-US" dirty="0"/>
              <a:t>中用插值表达式</a:t>
            </a:r>
            <a:r>
              <a:rPr lang="en-IE" altLang="zh-CN" dirty="0"/>
              <a:t>{{sum}}</a:t>
            </a:r>
            <a:r>
              <a:rPr lang="zh-CN" altLang="en-US" dirty="0"/>
              <a:t>获取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24DC9C-4A2C-4057-AC12-42F245E7E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103" y="2035698"/>
            <a:ext cx="3620880" cy="12515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F2881C-3A21-493E-97E6-ABBF7CBD9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103" y="3539028"/>
            <a:ext cx="3606451" cy="20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4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23155" y="414746"/>
            <a:ext cx="558463" cy="647817"/>
            <a:chOff x="8144934" y="4521198"/>
            <a:chExt cx="1058333" cy="1227666"/>
          </a:xfrm>
        </p:grpSpPr>
        <p:grpSp>
          <p:nvGrpSpPr>
            <p:cNvPr id="50" name="组合 49"/>
            <p:cNvGrpSpPr/>
            <p:nvPr/>
          </p:nvGrpSpPr>
          <p:grpSpPr>
            <a:xfrm>
              <a:off x="8144934" y="4521198"/>
              <a:ext cx="1058333" cy="1227666"/>
              <a:chOff x="4690534" y="3018369"/>
              <a:chExt cx="1058333" cy="1227666"/>
            </a:xfrm>
          </p:grpSpPr>
          <p:sp>
            <p:nvSpPr>
              <p:cNvPr id="52" name="六边形 51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1" name="Freeform 190"/>
            <p:cNvSpPr>
              <a:spLocks noEditPoints="1"/>
            </p:cNvSpPr>
            <p:nvPr/>
          </p:nvSpPr>
          <p:spPr bwMode="auto">
            <a:xfrm>
              <a:off x="8444073" y="4903509"/>
              <a:ext cx="454096" cy="482476"/>
            </a:xfrm>
            <a:custGeom>
              <a:avLst/>
              <a:gdLst>
                <a:gd name="T0" fmla="*/ 38 w 128"/>
                <a:gd name="T1" fmla="*/ 94 h 136"/>
                <a:gd name="T2" fmla="*/ 10 w 128"/>
                <a:gd name="T3" fmla="*/ 61 h 136"/>
                <a:gd name="T4" fmla="*/ 25 w 128"/>
                <a:gd name="T5" fmla="*/ 33 h 136"/>
                <a:gd name="T6" fmla="*/ 29 w 128"/>
                <a:gd name="T7" fmla="*/ 29 h 136"/>
                <a:gd name="T8" fmla="*/ 54 w 128"/>
                <a:gd name="T9" fmla="*/ 29 h 136"/>
                <a:gd name="T10" fmla="*/ 107 w 128"/>
                <a:gd name="T11" fmla="*/ 29 h 136"/>
                <a:gd name="T12" fmla="*/ 113 w 128"/>
                <a:gd name="T13" fmla="*/ 33 h 136"/>
                <a:gd name="T14" fmla="*/ 128 w 128"/>
                <a:gd name="T15" fmla="*/ 61 h 136"/>
                <a:gd name="T16" fmla="*/ 98 w 128"/>
                <a:gd name="T17" fmla="*/ 94 h 136"/>
                <a:gd name="T18" fmla="*/ 69 w 128"/>
                <a:gd name="T19" fmla="*/ 132 h 136"/>
                <a:gd name="T20" fmla="*/ 65 w 128"/>
                <a:gd name="T21" fmla="*/ 126 h 136"/>
                <a:gd name="T22" fmla="*/ 98 w 128"/>
                <a:gd name="T23" fmla="*/ 119 h 136"/>
                <a:gd name="T24" fmla="*/ 100 w 128"/>
                <a:gd name="T25" fmla="*/ 126 h 136"/>
                <a:gd name="T26" fmla="*/ 107 w 128"/>
                <a:gd name="T27" fmla="*/ 124 h 136"/>
                <a:gd name="T28" fmla="*/ 105 w 128"/>
                <a:gd name="T29" fmla="*/ 117 h 136"/>
                <a:gd name="T30" fmla="*/ 100 w 128"/>
                <a:gd name="T31" fmla="*/ 107 h 136"/>
                <a:gd name="T32" fmla="*/ 14 w 128"/>
                <a:gd name="T33" fmla="*/ 12 h 136"/>
                <a:gd name="T34" fmla="*/ 14 w 128"/>
                <a:gd name="T35" fmla="*/ 21 h 136"/>
                <a:gd name="T36" fmla="*/ 23 w 128"/>
                <a:gd name="T37" fmla="*/ 23 h 136"/>
                <a:gd name="T38" fmla="*/ 23 w 128"/>
                <a:gd name="T39" fmla="*/ 15 h 136"/>
                <a:gd name="T40" fmla="*/ 25 w 128"/>
                <a:gd name="T41" fmla="*/ 0 h 136"/>
                <a:gd name="T42" fmla="*/ 52 w 128"/>
                <a:gd name="T43" fmla="*/ 57 h 136"/>
                <a:gd name="T44" fmla="*/ 61 w 128"/>
                <a:gd name="T45" fmla="*/ 42 h 136"/>
                <a:gd name="T46" fmla="*/ 38 w 128"/>
                <a:gd name="T47" fmla="*/ 42 h 136"/>
                <a:gd name="T48" fmla="*/ 86 w 128"/>
                <a:gd name="T49" fmla="*/ 57 h 136"/>
                <a:gd name="T50" fmla="*/ 75 w 128"/>
                <a:gd name="T51" fmla="*/ 42 h 136"/>
                <a:gd name="T52" fmla="*/ 105 w 128"/>
                <a:gd name="T53" fmla="*/ 44 h 136"/>
                <a:gd name="T54" fmla="*/ 113 w 128"/>
                <a:gd name="T55" fmla="*/ 59 h 136"/>
                <a:gd name="T56" fmla="*/ 105 w 128"/>
                <a:gd name="T57" fmla="*/ 44 h 136"/>
                <a:gd name="T58" fmla="*/ 69 w 128"/>
                <a:gd name="T59" fmla="*/ 42 h 136"/>
                <a:gd name="T60" fmla="*/ 82 w 128"/>
                <a:gd name="T61" fmla="*/ 59 h 136"/>
                <a:gd name="T62" fmla="*/ 46 w 128"/>
                <a:gd name="T63" fmla="*/ 59 h 136"/>
                <a:gd name="T64" fmla="*/ 25 w 128"/>
                <a:gd name="T65" fmla="*/ 61 h 136"/>
                <a:gd name="T66" fmla="*/ 61 w 128"/>
                <a:gd name="T67" fmla="*/ 103 h 136"/>
                <a:gd name="T68" fmla="*/ 50 w 128"/>
                <a:gd name="T69" fmla="*/ 69 h 136"/>
                <a:gd name="T70" fmla="*/ 88 w 128"/>
                <a:gd name="T71" fmla="*/ 69 h 136"/>
                <a:gd name="T72" fmla="*/ 77 w 128"/>
                <a:gd name="T73" fmla="*/ 103 h 136"/>
                <a:gd name="T74" fmla="*/ 111 w 128"/>
                <a:gd name="T75" fmla="*/ 63 h 136"/>
                <a:gd name="T76" fmla="*/ 42 w 128"/>
                <a:gd name="T77" fmla="*/ 5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" h="136">
                  <a:moveTo>
                    <a:pt x="65" y="126"/>
                  </a:moveTo>
                  <a:lnTo>
                    <a:pt x="38" y="94"/>
                  </a:lnTo>
                  <a:lnTo>
                    <a:pt x="12" y="65"/>
                  </a:lnTo>
                  <a:lnTo>
                    <a:pt x="10" y="61"/>
                  </a:lnTo>
                  <a:lnTo>
                    <a:pt x="12" y="59"/>
                  </a:lnTo>
                  <a:lnTo>
                    <a:pt x="25" y="33"/>
                  </a:lnTo>
                  <a:lnTo>
                    <a:pt x="27" y="29"/>
                  </a:lnTo>
                  <a:lnTo>
                    <a:pt x="29" y="29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61" y="29"/>
                  </a:lnTo>
                  <a:lnTo>
                    <a:pt x="107" y="29"/>
                  </a:lnTo>
                  <a:lnTo>
                    <a:pt x="111" y="29"/>
                  </a:lnTo>
                  <a:lnTo>
                    <a:pt x="113" y="33"/>
                  </a:lnTo>
                  <a:lnTo>
                    <a:pt x="126" y="59"/>
                  </a:lnTo>
                  <a:lnTo>
                    <a:pt x="128" y="61"/>
                  </a:lnTo>
                  <a:lnTo>
                    <a:pt x="126" y="65"/>
                  </a:lnTo>
                  <a:lnTo>
                    <a:pt x="98" y="94"/>
                  </a:lnTo>
                  <a:lnTo>
                    <a:pt x="73" y="126"/>
                  </a:lnTo>
                  <a:lnTo>
                    <a:pt x="69" y="132"/>
                  </a:lnTo>
                  <a:lnTo>
                    <a:pt x="65" y="126"/>
                  </a:lnTo>
                  <a:lnTo>
                    <a:pt x="65" y="126"/>
                  </a:lnTo>
                  <a:close/>
                  <a:moveTo>
                    <a:pt x="100" y="107"/>
                  </a:moveTo>
                  <a:lnTo>
                    <a:pt x="98" y="119"/>
                  </a:lnTo>
                  <a:lnTo>
                    <a:pt x="88" y="126"/>
                  </a:lnTo>
                  <a:lnTo>
                    <a:pt x="100" y="126"/>
                  </a:lnTo>
                  <a:lnTo>
                    <a:pt x="105" y="136"/>
                  </a:lnTo>
                  <a:lnTo>
                    <a:pt x="107" y="124"/>
                  </a:lnTo>
                  <a:lnTo>
                    <a:pt x="117" y="119"/>
                  </a:lnTo>
                  <a:lnTo>
                    <a:pt x="105" y="117"/>
                  </a:lnTo>
                  <a:lnTo>
                    <a:pt x="100" y="107"/>
                  </a:lnTo>
                  <a:lnTo>
                    <a:pt x="100" y="107"/>
                  </a:lnTo>
                  <a:close/>
                  <a:moveTo>
                    <a:pt x="25" y="0"/>
                  </a:moveTo>
                  <a:lnTo>
                    <a:pt x="14" y="12"/>
                  </a:lnTo>
                  <a:lnTo>
                    <a:pt x="0" y="12"/>
                  </a:lnTo>
                  <a:lnTo>
                    <a:pt x="14" y="21"/>
                  </a:lnTo>
                  <a:lnTo>
                    <a:pt x="12" y="38"/>
                  </a:lnTo>
                  <a:lnTo>
                    <a:pt x="23" y="23"/>
                  </a:lnTo>
                  <a:lnTo>
                    <a:pt x="38" y="25"/>
                  </a:lnTo>
                  <a:lnTo>
                    <a:pt x="23" y="15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38" y="42"/>
                  </a:moveTo>
                  <a:lnTo>
                    <a:pt x="52" y="57"/>
                  </a:lnTo>
                  <a:lnTo>
                    <a:pt x="65" y="42"/>
                  </a:lnTo>
                  <a:lnTo>
                    <a:pt x="61" y="42"/>
                  </a:lnTo>
                  <a:lnTo>
                    <a:pt x="38" y="42"/>
                  </a:lnTo>
                  <a:lnTo>
                    <a:pt x="38" y="42"/>
                  </a:lnTo>
                  <a:close/>
                  <a:moveTo>
                    <a:pt x="75" y="42"/>
                  </a:moveTo>
                  <a:lnTo>
                    <a:pt x="86" y="57"/>
                  </a:lnTo>
                  <a:lnTo>
                    <a:pt x="100" y="42"/>
                  </a:lnTo>
                  <a:lnTo>
                    <a:pt x="75" y="42"/>
                  </a:lnTo>
                  <a:lnTo>
                    <a:pt x="75" y="42"/>
                  </a:lnTo>
                  <a:close/>
                  <a:moveTo>
                    <a:pt x="105" y="44"/>
                  </a:moveTo>
                  <a:lnTo>
                    <a:pt x="90" y="59"/>
                  </a:lnTo>
                  <a:lnTo>
                    <a:pt x="113" y="59"/>
                  </a:lnTo>
                  <a:lnTo>
                    <a:pt x="105" y="44"/>
                  </a:lnTo>
                  <a:lnTo>
                    <a:pt x="105" y="44"/>
                  </a:lnTo>
                  <a:close/>
                  <a:moveTo>
                    <a:pt x="82" y="59"/>
                  </a:moveTo>
                  <a:lnTo>
                    <a:pt x="69" y="42"/>
                  </a:lnTo>
                  <a:lnTo>
                    <a:pt x="54" y="59"/>
                  </a:lnTo>
                  <a:lnTo>
                    <a:pt x="82" y="59"/>
                  </a:lnTo>
                  <a:lnTo>
                    <a:pt x="82" y="59"/>
                  </a:lnTo>
                  <a:close/>
                  <a:moveTo>
                    <a:pt x="46" y="59"/>
                  </a:moveTo>
                  <a:lnTo>
                    <a:pt x="33" y="44"/>
                  </a:lnTo>
                  <a:lnTo>
                    <a:pt x="25" y="61"/>
                  </a:lnTo>
                  <a:lnTo>
                    <a:pt x="48" y="88"/>
                  </a:lnTo>
                  <a:lnTo>
                    <a:pt x="61" y="103"/>
                  </a:lnTo>
                  <a:lnTo>
                    <a:pt x="46" y="71"/>
                  </a:lnTo>
                  <a:lnTo>
                    <a:pt x="50" y="69"/>
                  </a:lnTo>
                  <a:lnTo>
                    <a:pt x="69" y="111"/>
                  </a:lnTo>
                  <a:lnTo>
                    <a:pt x="88" y="69"/>
                  </a:lnTo>
                  <a:lnTo>
                    <a:pt x="92" y="71"/>
                  </a:lnTo>
                  <a:lnTo>
                    <a:pt x="77" y="103"/>
                  </a:lnTo>
                  <a:lnTo>
                    <a:pt x="90" y="88"/>
                  </a:lnTo>
                  <a:lnTo>
                    <a:pt x="111" y="63"/>
                  </a:lnTo>
                  <a:lnTo>
                    <a:pt x="42" y="63"/>
                  </a:lnTo>
                  <a:lnTo>
                    <a:pt x="42" y="59"/>
                  </a:lnTo>
                  <a:lnTo>
                    <a:pt x="46" y="5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-939113" y="0"/>
            <a:ext cx="758138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33">
            <a:extLst>
              <a:ext uri="{FF2B5EF4-FFF2-40B4-BE49-F238E27FC236}">
                <a16:creationId xmlns:a16="http://schemas.microsoft.com/office/drawing/2014/main" id="{5D1158B3-0A3C-4B25-8D56-4D7E6FB063B9}"/>
              </a:ext>
            </a:extLst>
          </p:cNvPr>
          <p:cNvSpPr txBox="1"/>
          <p:nvPr/>
        </p:nvSpPr>
        <p:spPr>
          <a:xfrm>
            <a:off x="1080018" y="48495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421675" y="924498"/>
            <a:ext cx="9801706" cy="5617024"/>
            <a:chOff x="3843315" y="1935764"/>
            <a:chExt cx="1964610" cy="4068695"/>
          </a:xfrm>
        </p:grpSpPr>
        <p:sp>
          <p:nvSpPr>
            <p:cNvPr id="105" name="圆角矩形 104"/>
            <p:cNvSpPr/>
            <p:nvPr/>
          </p:nvSpPr>
          <p:spPr>
            <a:xfrm>
              <a:off x="3843315" y="1935764"/>
              <a:ext cx="1964610" cy="4068695"/>
            </a:xfrm>
            <a:prstGeom prst="roundRect">
              <a:avLst>
                <a:gd name="adj" fmla="val 870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3843315" y="1935764"/>
              <a:ext cx="1964610" cy="527300"/>
            </a:xfrm>
            <a:custGeom>
              <a:avLst/>
              <a:gdLst>
                <a:gd name="connsiteX0" fmla="*/ 178776 w 1964610"/>
                <a:gd name="connsiteY0" fmla="*/ 0 h 870653"/>
                <a:gd name="connsiteX1" fmla="*/ 1785834 w 1964610"/>
                <a:gd name="connsiteY1" fmla="*/ 0 h 870653"/>
                <a:gd name="connsiteX2" fmla="*/ 1964610 w 1964610"/>
                <a:gd name="connsiteY2" fmla="*/ 178776 h 870653"/>
                <a:gd name="connsiteX3" fmla="*/ 1964610 w 1964610"/>
                <a:gd name="connsiteY3" fmla="*/ 870653 h 870653"/>
                <a:gd name="connsiteX4" fmla="*/ 0 w 1964610"/>
                <a:gd name="connsiteY4" fmla="*/ 870653 h 870653"/>
                <a:gd name="connsiteX5" fmla="*/ 0 w 1964610"/>
                <a:gd name="connsiteY5" fmla="*/ 178776 h 870653"/>
                <a:gd name="connsiteX6" fmla="*/ 178776 w 1964610"/>
                <a:gd name="connsiteY6" fmla="*/ 0 h 870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4610" h="870653">
                  <a:moveTo>
                    <a:pt x="178776" y="0"/>
                  </a:moveTo>
                  <a:lnTo>
                    <a:pt x="1785834" y="0"/>
                  </a:lnTo>
                  <a:cubicBezTo>
                    <a:pt x="1884569" y="0"/>
                    <a:pt x="1964610" y="80041"/>
                    <a:pt x="1964610" y="178776"/>
                  </a:cubicBezTo>
                  <a:lnTo>
                    <a:pt x="1964610" y="870653"/>
                  </a:lnTo>
                  <a:lnTo>
                    <a:pt x="0" y="870653"/>
                  </a:lnTo>
                  <a:lnTo>
                    <a:pt x="0" y="178776"/>
                  </a:lnTo>
                  <a:cubicBezTo>
                    <a:pt x="0" y="80041"/>
                    <a:pt x="80041" y="0"/>
                    <a:pt x="178776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gency FB" panose="020B0503020202020204" pitchFamily="34" charset="0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4646950" y="1978545"/>
              <a:ext cx="357348" cy="42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DEMO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演示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BECDC2E-A34A-4D7F-AC46-FF9540E2BD29}"/>
              </a:ext>
            </a:extLst>
          </p:cNvPr>
          <p:cNvSpPr txBox="1"/>
          <p:nvPr/>
        </p:nvSpPr>
        <p:spPr>
          <a:xfrm>
            <a:off x="2534853" y="3240911"/>
            <a:ext cx="800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zh-CN" dirty="0">
                <a:hlinkClick r:id="rId4" action="ppaction://hlinkfile"/>
              </a:rPr>
              <a:t>file:///G:/personal/%E6%A1%8C%E9%9D%A2/JavaScript_BigHomeWork/JavaScript_Big_Homework/Vue.js%E6%A1%86%E6%9E%B6/Vue.js_Demo/app.html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23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H="1" flipV="1">
            <a:off x="4096446" y="0"/>
            <a:ext cx="1848092" cy="909413"/>
          </a:xfrm>
          <a:prstGeom prst="triangle">
            <a:avLst/>
          </a:prstGeom>
          <a:solidFill>
            <a:srgbClr val="A8C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8900000" flipH="1">
            <a:off x="2875817" y="21060"/>
            <a:ext cx="1776707" cy="1776707"/>
          </a:xfrm>
          <a:prstGeom prst="rect">
            <a:avLst/>
          </a:prstGeom>
          <a:solidFill>
            <a:srgbClr val="009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/>
        </p:nvSpPr>
        <p:spPr>
          <a:xfrm flipH="1" flipV="1">
            <a:off x="1583801" y="0"/>
            <a:ext cx="1848092" cy="90941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18900000" flipH="1">
            <a:off x="-571144" y="3460575"/>
            <a:ext cx="1776707" cy="1776707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18900000" flipH="1">
            <a:off x="1951772" y="3460573"/>
            <a:ext cx="1776707" cy="1776707"/>
          </a:xfrm>
          <a:prstGeom prst="rect">
            <a:avLst/>
          </a:prstGeom>
          <a:solidFill>
            <a:srgbClr val="A7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18900000" flipH="1">
            <a:off x="695450" y="4716895"/>
            <a:ext cx="1776707" cy="1776707"/>
          </a:xfrm>
          <a:prstGeom prst="rect">
            <a:avLst/>
          </a:prstGeom>
          <a:solidFill>
            <a:srgbClr val="00B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 flipH="1">
            <a:off x="1570579" y="5605245"/>
            <a:ext cx="2525865" cy="1232991"/>
          </a:xfrm>
          <a:prstGeom prst="triangle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 flipH="1">
            <a:off x="-912337" y="5605247"/>
            <a:ext cx="2467052" cy="1232990"/>
          </a:xfrm>
          <a:prstGeom prst="triangle">
            <a:avLst/>
          </a:prstGeom>
          <a:solidFill>
            <a:srgbClr val="A7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20492" y="3092604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 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95BB6D1-833C-494D-B672-1BFA27724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64013">
            <a:off x="276628" y="855738"/>
            <a:ext cx="2986410" cy="29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3"/>
          <p:cNvSpPr txBox="1"/>
          <p:nvPr/>
        </p:nvSpPr>
        <p:spPr>
          <a:xfrm>
            <a:off x="1271509" y="495061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简介及特性</a:t>
            </a:r>
          </a:p>
        </p:txBody>
      </p:sp>
      <p:grpSp>
        <p:nvGrpSpPr>
          <p:cNvPr id="176" name="组合 175"/>
          <p:cNvGrpSpPr/>
          <p:nvPr/>
        </p:nvGrpSpPr>
        <p:grpSpPr>
          <a:xfrm>
            <a:off x="540887" y="388950"/>
            <a:ext cx="589931" cy="684320"/>
            <a:chOff x="2988733" y="4521200"/>
            <a:chExt cx="1058333" cy="1227666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988733" y="4521200"/>
              <a:ext cx="1058333" cy="1227666"/>
              <a:chOff x="4690534" y="3018369"/>
              <a:chExt cx="1058333" cy="1227666"/>
            </a:xfrm>
          </p:grpSpPr>
          <p:sp>
            <p:nvSpPr>
              <p:cNvPr id="179" name="六边形 178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任意多边形 179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8" name="Freeform 274"/>
            <p:cNvSpPr>
              <a:spLocks noEditPoints="1"/>
            </p:cNvSpPr>
            <p:nvPr/>
          </p:nvSpPr>
          <p:spPr bwMode="auto">
            <a:xfrm>
              <a:off x="3292709" y="4926900"/>
              <a:ext cx="450381" cy="416260"/>
            </a:xfrm>
            <a:custGeom>
              <a:avLst/>
              <a:gdLst>
                <a:gd name="T0" fmla="*/ 6 w 63"/>
                <a:gd name="T1" fmla="*/ 9 h 58"/>
                <a:gd name="T2" fmla="*/ 22 w 63"/>
                <a:gd name="T3" fmla="*/ 0 h 58"/>
                <a:gd name="T4" fmla="*/ 39 w 63"/>
                <a:gd name="T5" fmla="*/ 6 h 58"/>
                <a:gd name="T6" fmla="*/ 48 w 63"/>
                <a:gd name="T7" fmla="*/ 22 h 58"/>
                <a:gd name="T8" fmla="*/ 44 w 63"/>
                <a:gd name="T9" fmla="*/ 36 h 58"/>
                <a:gd name="T10" fmla="*/ 47 w 63"/>
                <a:gd name="T11" fmla="*/ 38 h 58"/>
                <a:gd name="T12" fmla="*/ 49 w 63"/>
                <a:gd name="T13" fmla="*/ 36 h 58"/>
                <a:gd name="T14" fmla="*/ 63 w 63"/>
                <a:gd name="T15" fmla="*/ 49 h 58"/>
                <a:gd name="T16" fmla="*/ 56 w 63"/>
                <a:gd name="T17" fmla="*/ 58 h 58"/>
                <a:gd name="T18" fmla="*/ 41 w 63"/>
                <a:gd name="T19" fmla="*/ 45 h 58"/>
                <a:gd name="T20" fmla="*/ 43 w 63"/>
                <a:gd name="T21" fmla="*/ 43 h 58"/>
                <a:gd name="T22" fmla="*/ 40 w 63"/>
                <a:gd name="T23" fmla="*/ 41 h 58"/>
                <a:gd name="T24" fmla="*/ 26 w 63"/>
                <a:gd name="T25" fmla="*/ 47 h 58"/>
                <a:gd name="T26" fmla="*/ 9 w 63"/>
                <a:gd name="T27" fmla="*/ 42 h 58"/>
                <a:gd name="T28" fmla="*/ 1 w 63"/>
                <a:gd name="T29" fmla="*/ 26 h 58"/>
                <a:gd name="T30" fmla="*/ 6 w 63"/>
                <a:gd name="T31" fmla="*/ 9 h 58"/>
                <a:gd name="T32" fmla="*/ 23 w 63"/>
                <a:gd name="T33" fmla="*/ 8 h 58"/>
                <a:gd name="T34" fmla="*/ 12 w 63"/>
                <a:gd name="T35" fmla="*/ 14 h 58"/>
                <a:gd name="T36" fmla="*/ 8 w 63"/>
                <a:gd name="T37" fmla="*/ 25 h 58"/>
                <a:gd name="T38" fmla="*/ 14 w 63"/>
                <a:gd name="T39" fmla="*/ 36 h 58"/>
                <a:gd name="T40" fmla="*/ 25 w 63"/>
                <a:gd name="T41" fmla="*/ 40 h 58"/>
                <a:gd name="T42" fmla="*/ 36 w 63"/>
                <a:gd name="T43" fmla="*/ 34 h 58"/>
                <a:gd name="T44" fmla="*/ 40 w 63"/>
                <a:gd name="T45" fmla="*/ 23 h 58"/>
                <a:gd name="T46" fmla="*/ 34 w 63"/>
                <a:gd name="T47" fmla="*/ 12 h 58"/>
                <a:gd name="T48" fmla="*/ 23 w 63"/>
                <a:gd name="T49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58">
                  <a:moveTo>
                    <a:pt x="6" y="9"/>
                  </a:moveTo>
                  <a:cubicBezTo>
                    <a:pt x="11" y="4"/>
                    <a:pt x="16" y="1"/>
                    <a:pt x="22" y="0"/>
                  </a:cubicBezTo>
                  <a:cubicBezTo>
                    <a:pt x="28" y="0"/>
                    <a:pt x="35" y="2"/>
                    <a:pt x="39" y="6"/>
                  </a:cubicBezTo>
                  <a:cubicBezTo>
                    <a:pt x="44" y="10"/>
                    <a:pt x="47" y="16"/>
                    <a:pt x="48" y="22"/>
                  </a:cubicBezTo>
                  <a:cubicBezTo>
                    <a:pt x="48" y="27"/>
                    <a:pt x="47" y="32"/>
                    <a:pt x="44" y="36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6" y="45"/>
                    <a:pt x="31" y="47"/>
                    <a:pt x="26" y="47"/>
                  </a:cubicBezTo>
                  <a:cubicBezTo>
                    <a:pt x="20" y="48"/>
                    <a:pt x="14" y="46"/>
                    <a:pt x="9" y="42"/>
                  </a:cubicBezTo>
                  <a:cubicBezTo>
                    <a:pt x="4" y="37"/>
                    <a:pt x="1" y="32"/>
                    <a:pt x="1" y="26"/>
                  </a:cubicBezTo>
                  <a:cubicBezTo>
                    <a:pt x="0" y="20"/>
                    <a:pt x="2" y="13"/>
                    <a:pt x="6" y="9"/>
                  </a:cubicBezTo>
                  <a:close/>
                  <a:moveTo>
                    <a:pt x="23" y="8"/>
                  </a:moveTo>
                  <a:cubicBezTo>
                    <a:pt x="19" y="8"/>
                    <a:pt x="15" y="10"/>
                    <a:pt x="12" y="14"/>
                  </a:cubicBezTo>
                  <a:cubicBezTo>
                    <a:pt x="9" y="17"/>
                    <a:pt x="8" y="21"/>
                    <a:pt x="8" y="25"/>
                  </a:cubicBezTo>
                  <a:cubicBezTo>
                    <a:pt x="8" y="29"/>
                    <a:pt x="10" y="33"/>
                    <a:pt x="14" y="36"/>
                  </a:cubicBezTo>
                  <a:cubicBezTo>
                    <a:pt x="17" y="39"/>
                    <a:pt x="21" y="40"/>
                    <a:pt x="25" y="40"/>
                  </a:cubicBezTo>
                  <a:cubicBezTo>
                    <a:pt x="29" y="39"/>
                    <a:pt x="33" y="38"/>
                    <a:pt x="36" y="34"/>
                  </a:cubicBezTo>
                  <a:cubicBezTo>
                    <a:pt x="39" y="31"/>
                    <a:pt x="40" y="27"/>
                    <a:pt x="40" y="23"/>
                  </a:cubicBezTo>
                  <a:cubicBezTo>
                    <a:pt x="40" y="19"/>
                    <a:pt x="38" y="15"/>
                    <a:pt x="34" y="12"/>
                  </a:cubicBezTo>
                  <a:cubicBezTo>
                    <a:pt x="31" y="9"/>
                    <a:pt x="27" y="8"/>
                    <a:pt x="23" y="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209" name="直接连接符 208"/>
          <p:cNvCxnSpPr>
            <a:cxnSpLocks/>
          </p:cNvCxnSpPr>
          <p:nvPr/>
        </p:nvCxnSpPr>
        <p:spPr>
          <a:xfrm>
            <a:off x="1792505" y="2126512"/>
            <a:ext cx="0" cy="415733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组合 209"/>
          <p:cNvGrpSpPr/>
          <p:nvPr/>
        </p:nvGrpSpPr>
        <p:grpSpPr>
          <a:xfrm>
            <a:off x="2334075" y="2211494"/>
            <a:ext cx="7425540" cy="4148828"/>
            <a:chOff x="8868662" y="1758732"/>
            <a:chExt cx="6253793" cy="4148828"/>
          </a:xfrm>
        </p:grpSpPr>
        <p:sp>
          <p:nvSpPr>
            <p:cNvPr id="211" name="文本框 210"/>
            <p:cNvSpPr txBox="1"/>
            <p:nvPr/>
          </p:nvSpPr>
          <p:spPr>
            <a:xfrm>
              <a:off x="8868662" y="1758732"/>
              <a:ext cx="1013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Vue.js</a:t>
              </a:r>
              <a:endParaRPr lang="zh-CN" altLang="en-US" sz="3200" b="1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8868662" y="2343507"/>
              <a:ext cx="6253793" cy="356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/>
                <a:t>Vue.js</a:t>
              </a:r>
              <a:r>
                <a:rPr lang="zh-CN" altLang="en-US" sz="2400" dirty="0"/>
                <a:t>（读音 </a:t>
              </a:r>
              <a:r>
                <a:rPr lang="en-US" altLang="zh-CN" sz="2400" dirty="0"/>
                <a:t>/</a:t>
              </a:r>
              <a:r>
                <a:rPr lang="en-US" altLang="zh-CN" sz="2400" dirty="0" err="1"/>
                <a:t>vju</a:t>
              </a:r>
              <a:r>
                <a:rPr lang="en-US" altLang="zh-CN" sz="2400" dirty="0"/>
                <a:t>ː/</a:t>
              </a:r>
              <a:r>
                <a:rPr lang="zh-CN" altLang="en-US" sz="2400" dirty="0"/>
                <a:t>，类似于 </a:t>
              </a:r>
              <a:r>
                <a:rPr lang="en-US" altLang="zh-CN" sz="2400" dirty="0"/>
                <a:t>view</a:t>
              </a:r>
              <a:r>
                <a:rPr lang="zh-CN" altLang="en-US" sz="2400" dirty="0"/>
                <a:t>） 是一套构建用户界面的</a:t>
              </a: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渐进式</a:t>
              </a:r>
              <a:r>
                <a:rPr lang="zh-CN" altLang="en-US" sz="2400" dirty="0"/>
                <a:t>框架。与其他重量级框架不同的是，</a:t>
              </a:r>
              <a:r>
                <a:rPr lang="en-US" altLang="zh-CN" sz="2400" dirty="0" err="1"/>
                <a:t>Vue</a:t>
              </a:r>
              <a:r>
                <a:rPr lang="en-US" altLang="zh-CN" sz="2400" dirty="0"/>
                <a:t> </a:t>
              </a:r>
              <a:r>
                <a:rPr lang="zh-CN" altLang="en-US" sz="2400" dirty="0"/>
                <a:t>采用</a:t>
              </a: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自底向上增量开发</a:t>
              </a:r>
              <a:r>
                <a:rPr lang="zh-CN" altLang="en-US" sz="2400" dirty="0"/>
                <a:t>的设计。</a:t>
              </a:r>
              <a:r>
                <a:rPr lang="en-US" altLang="zh-CN" sz="2400" dirty="0" err="1"/>
                <a:t>Vue</a:t>
              </a:r>
              <a:r>
                <a:rPr lang="en-US" altLang="zh-CN" sz="2400" dirty="0"/>
                <a:t> </a:t>
              </a:r>
              <a:r>
                <a:rPr lang="zh-CN" altLang="en-US" sz="2400" dirty="0"/>
                <a:t>的核心库只关注视图层，它不仅易于上手，还便于与第三方库或既有项目整合。另一方面，当与单文件组件和 </a:t>
              </a:r>
              <a:r>
                <a:rPr lang="en-US" altLang="zh-CN" sz="2400" dirty="0" err="1"/>
                <a:t>Vue</a:t>
              </a:r>
              <a:r>
                <a:rPr lang="en-US" altLang="zh-CN" sz="2400" dirty="0"/>
                <a:t> </a:t>
              </a:r>
              <a:r>
                <a:rPr lang="zh-CN" altLang="en-US" sz="2400" dirty="0"/>
                <a:t>生态系统支持的库结合使用时，</a:t>
              </a:r>
              <a:r>
                <a:rPr lang="en-US" altLang="zh-CN" sz="2400" dirty="0" err="1"/>
                <a:t>Vue</a:t>
              </a:r>
              <a:r>
                <a:rPr lang="en-US" altLang="zh-CN" sz="2400" dirty="0"/>
                <a:t> </a:t>
              </a:r>
              <a:r>
                <a:rPr lang="zh-CN" altLang="en-US" sz="2400" dirty="0"/>
                <a:t>也完全能够为复杂的单页应用程序提供驱动。</a:t>
              </a:r>
              <a:endParaRPr lang="zh-CN" altLang="en-US" sz="2000" dirty="0">
                <a:latin typeface="Agency FB" panose="020B0503020202020204" pitchFamily="34" charset="0"/>
              </a:endParaRPr>
            </a:p>
            <a:p>
              <a:pPr>
                <a:lnSpc>
                  <a:spcPct val="120000"/>
                </a:lnSpc>
              </a:pPr>
              <a:endParaRPr lang="zh-CN" altLang="en-US" sz="2000" dirty="0">
                <a:latin typeface="Agency FB" panose="020B0503020202020204" pitchFamily="34" charset="0"/>
              </a:endParaRPr>
            </a:p>
          </p:txBody>
        </p:sp>
      </p:grpSp>
      <p:sp>
        <p:nvSpPr>
          <p:cNvPr id="213" name="矩形 212"/>
          <p:cNvSpPr>
            <a:spLocks noChangeArrowheads="1"/>
          </p:cNvSpPr>
          <p:nvPr/>
        </p:nvSpPr>
        <p:spPr bwMode="auto">
          <a:xfrm>
            <a:off x="525304" y="1197345"/>
            <a:ext cx="304723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E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Vue.js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是什么</a:t>
            </a:r>
          </a:p>
        </p:txBody>
      </p:sp>
    </p:spTree>
    <p:extLst>
      <p:ext uri="{BB962C8B-B14F-4D97-AF65-F5344CB8AC3E}">
        <p14:creationId xmlns:p14="http://schemas.microsoft.com/office/powerpoint/2010/main" val="3067307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75"/>
          <p:cNvGrpSpPr/>
          <p:nvPr/>
        </p:nvGrpSpPr>
        <p:grpSpPr>
          <a:xfrm>
            <a:off x="540887" y="388950"/>
            <a:ext cx="589931" cy="684320"/>
            <a:chOff x="2988733" y="4521200"/>
            <a:chExt cx="1058333" cy="1227666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988733" y="4521200"/>
              <a:ext cx="1058333" cy="1227666"/>
              <a:chOff x="4690534" y="3018369"/>
              <a:chExt cx="1058333" cy="1227666"/>
            </a:xfrm>
          </p:grpSpPr>
          <p:sp>
            <p:nvSpPr>
              <p:cNvPr id="179" name="六边形 178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任意多边形 179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8" name="Freeform 274"/>
            <p:cNvSpPr>
              <a:spLocks noEditPoints="1"/>
            </p:cNvSpPr>
            <p:nvPr/>
          </p:nvSpPr>
          <p:spPr bwMode="auto">
            <a:xfrm>
              <a:off x="3292709" y="4926900"/>
              <a:ext cx="450381" cy="416260"/>
            </a:xfrm>
            <a:custGeom>
              <a:avLst/>
              <a:gdLst>
                <a:gd name="T0" fmla="*/ 6 w 63"/>
                <a:gd name="T1" fmla="*/ 9 h 58"/>
                <a:gd name="T2" fmla="*/ 22 w 63"/>
                <a:gd name="T3" fmla="*/ 0 h 58"/>
                <a:gd name="T4" fmla="*/ 39 w 63"/>
                <a:gd name="T5" fmla="*/ 6 h 58"/>
                <a:gd name="T6" fmla="*/ 48 w 63"/>
                <a:gd name="T7" fmla="*/ 22 h 58"/>
                <a:gd name="T8" fmla="*/ 44 w 63"/>
                <a:gd name="T9" fmla="*/ 36 h 58"/>
                <a:gd name="T10" fmla="*/ 47 w 63"/>
                <a:gd name="T11" fmla="*/ 38 h 58"/>
                <a:gd name="T12" fmla="*/ 49 w 63"/>
                <a:gd name="T13" fmla="*/ 36 h 58"/>
                <a:gd name="T14" fmla="*/ 63 w 63"/>
                <a:gd name="T15" fmla="*/ 49 h 58"/>
                <a:gd name="T16" fmla="*/ 56 w 63"/>
                <a:gd name="T17" fmla="*/ 58 h 58"/>
                <a:gd name="T18" fmla="*/ 41 w 63"/>
                <a:gd name="T19" fmla="*/ 45 h 58"/>
                <a:gd name="T20" fmla="*/ 43 w 63"/>
                <a:gd name="T21" fmla="*/ 43 h 58"/>
                <a:gd name="T22" fmla="*/ 40 w 63"/>
                <a:gd name="T23" fmla="*/ 41 h 58"/>
                <a:gd name="T24" fmla="*/ 26 w 63"/>
                <a:gd name="T25" fmla="*/ 47 h 58"/>
                <a:gd name="T26" fmla="*/ 9 w 63"/>
                <a:gd name="T27" fmla="*/ 42 h 58"/>
                <a:gd name="T28" fmla="*/ 1 w 63"/>
                <a:gd name="T29" fmla="*/ 26 h 58"/>
                <a:gd name="T30" fmla="*/ 6 w 63"/>
                <a:gd name="T31" fmla="*/ 9 h 58"/>
                <a:gd name="T32" fmla="*/ 23 w 63"/>
                <a:gd name="T33" fmla="*/ 8 h 58"/>
                <a:gd name="T34" fmla="*/ 12 w 63"/>
                <a:gd name="T35" fmla="*/ 14 h 58"/>
                <a:gd name="T36" fmla="*/ 8 w 63"/>
                <a:gd name="T37" fmla="*/ 25 h 58"/>
                <a:gd name="T38" fmla="*/ 14 w 63"/>
                <a:gd name="T39" fmla="*/ 36 h 58"/>
                <a:gd name="T40" fmla="*/ 25 w 63"/>
                <a:gd name="T41" fmla="*/ 40 h 58"/>
                <a:gd name="T42" fmla="*/ 36 w 63"/>
                <a:gd name="T43" fmla="*/ 34 h 58"/>
                <a:gd name="T44" fmla="*/ 40 w 63"/>
                <a:gd name="T45" fmla="*/ 23 h 58"/>
                <a:gd name="T46" fmla="*/ 34 w 63"/>
                <a:gd name="T47" fmla="*/ 12 h 58"/>
                <a:gd name="T48" fmla="*/ 23 w 63"/>
                <a:gd name="T49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58">
                  <a:moveTo>
                    <a:pt x="6" y="9"/>
                  </a:moveTo>
                  <a:cubicBezTo>
                    <a:pt x="11" y="4"/>
                    <a:pt x="16" y="1"/>
                    <a:pt x="22" y="0"/>
                  </a:cubicBezTo>
                  <a:cubicBezTo>
                    <a:pt x="28" y="0"/>
                    <a:pt x="35" y="2"/>
                    <a:pt x="39" y="6"/>
                  </a:cubicBezTo>
                  <a:cubicBezTo>
                    <a:pt x="44" y="10"/>
                    <a:pt x="47" y="16"/>
                    <a:pt x="48" y="22"/>
                  </a:cubicBezTo>
                  <a:cubicBezTo>
                    <a:pt x="48" y="27"/>
                    <a:pt x="47" y="32"/>
                    <a:pt x="44" y="36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6" y="45"/>
                    <a:pt x="31" y="47"/>
                    <a:pt x="26" y="47"/>
                  </a:cubicBezTo>
                  <a:cubicBezTo>
                    <a:pt x="20" y="48"/>
                    <a:pt x="14" y="46"/>
                    <a:pt x="9" y="42"/>
                  </a:cubicBezTo>
                  <a:cubicBezTo>
                    <a:pt x="4" y="37"/>
                    <a:pt x="1" y="32"/>
                    <a:pt x="1" y="26"/>
                  </a:cubicBezTo>
                  <a:cubicBezTo>
                    <a:pt x="0" y="20"/>
                    <a:pt x="2" y="13"/>
                    <a:pt x="6" y="9"/>
                  </a:cubicBezTo>
                  <a:close/>
                  <a:moveTo>
                    <a:pt x="23" y="8"/>
                  </a:moveTo>
                  <a:cubicBezTo>
                    <a:pt x="19" y="8"/>
                    <a:pt x="15" y="10"/>
                    <a:pt x="12" y="14"/>
                  </a:cubicBezTo>
                  <a:cubicBezTo>
                    <a:pt x="9" y="17"/>
                    <a:pt x="8" y="21"/>
                    <a:pt x="8" y="25"/>
                  </a:cubicBezTo>
                  <a:cubicBezTo>
                    <a:pt x="8" y="29"/>
                    <a:pt x="10" y="33"/>
                    <a:pt x="14" y="36"/>
                  </a:cubicBezTo>
                  <a:cubicBezTo>
                    <a:pt x="17" y="39"/>
                    <a:pt x="21" y="40"/>
                    <a:pt x="25" y="40"/>
                  </a:cubicBezTo>
                  <a:cubicBezTo>
                    <a:pt x="29" y="39"/>
                    <a:pt x="33" y="38"/>
                    <a:pt x="36" y="34"/>
                  </a:cubicBezTo>
                  <a:cubicBezTo>
                    <a:pt x="39" y="31"/>
                    <a:pt x="40" y="27"/>
                    <a:pt x="40" y="23"/>
                  </a:cubicBezTo>
                  <a:cubicBezTo>
                    <a:pt x="40" y="19"/>
                    <a:pt x="38" y="15"/>
                    <a:pt x="34" y="12"/>
                  </a:cubicBezTo>
                  <a:cubicBezTo>
                    <a:pt x="31" y="9"/>
                    <a:pt x="27" y="8"/>
                    <a:pt x="23" y="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95325" y="1353654"/>
            <a:ext cx="3340227" cy="584775"/>
            <a:chOff x="6322695" y="-876301"/>
            <a:chExt cx="3340227" cy="584775"/>
          </a:xfrm>
          <a:solidFill>
            <a:srgbClr val="FE6535"/>
          </a:solidFill>
        </p:grpSpPr>
        <p:sp>
          <p:nvSpPr>
            <p:cNvPr id="65" name="矩形 64"/>
            <p:cNvSpPr/>
            <p:nvPr/>
          </p:nvSpPr>
          <p:spPr>
            <a:xfrm>
              <a:off x="6350794" y="-876301"/>
              <a:ext cx="3259226" cy="571500"/>
            </a:xfrm>
            <a:prstGeom prst="rect">
              <a:avLst/>
            </a:prstGeom>
            <a:solidFill>
              <a:srgbClr val="4B8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322695" y="-876301"/>
              <a:ext cx="3340227" cy="58477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Vue.js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的特性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23425" y="2346665"/>
            <a:ext cx="8496943" cy="1066792"/>
            <a:chOff x="9420547" y="1718897"/>
            <a:chExt cx="8496943" cy="1066792"/>
          </a:xfrm>
        </p:grpSpPr>
        <p:grpSp>
          <p:nvGrpSpPr>
            <p:cNvPr id="147" name="组合 146"/>
            <p:cNvGrpSpPr/>
            <p:nvPr/>
          </p:nvGrpSpPr>
          <p:grpSpPr>
            <a:xfrm>
              <a:off x="9420547" y="1718897"/>
              <a:ext cx="2298162" cy="533839"/>
              <a:chOff x="9159289" y="1718897"/>
              <a:chExt cx="2298162" cy="533839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9159289" y="1729516"/>
                <a:ext cx="2298162" cy="5232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9318355" y="1718897"/>
                <a:ext cx="19800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声明式渲染</a:t>
                </a:r>
              </a:p>
            </p:txBody>
          </p:sp>
        </p:grpSp>
        <p:sp>
          <p:nvSpPr>
            <p:cNvPr id="148" name="矩形 147"/>
            <p:cNvSpPr/>
            <p:nvPr/>
          </p:nvSpPr>
          <p:spPr>
            <a:xfrm>
              <a:off x="9439031" y="2360957"/>
              <a:ext cx="8478459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Vue.js 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的核心是一个允许采用简洁的模板语法来声明式的将数据渲染进 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DOM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。</a:t>
              </a:r>
              <a:endParaRPr lang="en-US" altLang="zh-CN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50" name="文本框 33">
            <a:extLst>
              <a:ext uri="{FF2B5EF4-FFF2-40B4-BE49-F238E27FC236}">
                <a16:creationId xmlns:a16="http://schemas.microsoft.com/office/drawing/2014/main" id="{4A9E91B8-94F5-45D9-9332-965B75BC1A8E}"/>
              </a:ext>
            </a:extLst>
          </p:cNvPr>
          <p:cNvSpPr txBox="1"/>
          <p:nvPr/>
        </p:nvSpPr>
        <p:spPr>
          <a:xfrm>
            <a:off x="1271509" y="495061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简介及特性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87DBE14-FFFD-4B2C-9140-FD555861437A}"/>
              </a:ext>
            </a:extLst>
          </p:cNvPr>
          <p:cNvGrpSpPr/>
          <p:nvPr/>
        </p:nvGrpSpPr>
        <p:grpSpPr>
          <a:xfrm>
            <a:off x="723424" y="3478970"/>
            <a:ext cx="8496944" cy="1042747"/>
            <a:chOff x="9420546" y="1718897"/>
            <a:chExt cx="8496944" cy="104274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B0D947E-E36B-4BFB-82F0-8B83409B74F9}"/>
                </a:ext>
              </a:extLst>
            </p:cNvPr>
            <p:cNvGrpSpPr/>
            <p:nvPr/>
          </p:nvGrpSpPr>
          <p:grpSpPr>
            <a:xfrm>
              <a:off x="9420546" y="1718897"/>
              <a:ext cx="3780719" cy="533839"/>
              <a:chOff x="9159288" y="1718897"/>
              <a:chExt cx="3780719" cy="533839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977E4CA-EA58-4334-8834-8FC58FFC4530}"/>
                  </a:ext>
                </a:extLst>
              </p:cNvPr>
              <p:cNvSpPr/>
              <p:nvPr/>
            </p:nvSpPr>
            <p:spPr>
              <a:xfrm>
                <a:off x="9159288" y="1729516"/>
                <a:ext cx="3780719" cy="5232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7390FAC-F219-4259-91B0-D9623854DD16}"/>
                  </a:ext>
                </a:extLst>
              </p:cNvPr>
              <p:cNvSpPr txBox="1"/>
              <p:nvPr/>
            </p:nvSpPr>
            <p:spPr>
              <a:xfrm>
                <a:off x="9318355" y="1718897"/>
                <a:ext cx="35253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MVVM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模式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——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数据绑定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BEFCF6A-6056-484C-B050-61D72DF40D6B}"/>
                </a:ext>
              </a:extLst>
            </p:cNvPr>
            <p:cNvSpPr/>
            <p:nvPr/>
          </p:nvSpPr>
          <p:spPr>
            <a:xfrm>
              <a:off x="9439031" y="2360957"/>
              <a:ext cx="8478459" cy="400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描述了在</a:t>
              </a:r>
              <a:r>
                <a:rPr lang="en-IE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Vue.js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中</a:t>
              </a:r>
              <a:r>
                <a:rPr lang="en-IE" altLang="zh-CN" dirty="0" err="1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ViewModel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是如何和</a:t>
              </a:r>
              <a:r>
                <a:rPr lang="en-IE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View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以及</a:t>
              </a:r>
              <a:r>
                <a:rPr lang="en-IE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Model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进行交互的。</a:t>
              </a:r>
              <a:endParaRPr lang="en-US" altLang="zh-CN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C7FF57E-BA2F-4F19-A55C-BD2DE3DC2275}"/>
              </a:ext>
            </a:extLst>
          </p:cNvPr>
          <p:cNvGrpSpPr/>
          <p:nvPr/>
        </p:nvGrpSpPr>
        <p:grpSpPr>
          <a:xfrm>
            <a:off x="723424" y="4679385"/>
            <a:ext cx="8496943" cy="1042747"/>
            <a:chOff x="9420547" y="1718897"/>
            <a:chExt cx="8496943" cy="1042747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99123B4-4334-4A3B-A881-9CF6232236B9}"/>
                </a:ext>
              </a:extLst>
            </p:cNvPr>
            <p:cNvGrpSpPr/>
            <p:nvPr/>
          </p:nvGrpSpPr>
          <p:grpSpPr>
            <a:xfrm>
              <a:off x="9420547" y="1718897"/>
              <a:ext cx="2298162" cy="533839"/>
              <a:chOff x="9159289" y="1718897"/>
              <a:chExt cx="2298162" cy="533839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129290C-25DA-4DB3-951E-C861C53E70D3}"/>
                  </a:ext>
                </a:extLst>
              </p:cNvPr>
              <p:cNvSpPr/>
              <p:nvPr/>
            </p:nvSpPr>
            <p:spPr>
              <a:xfrm>
                <a:off x="9159289" y="1729516"/>
                <a:ext cx="2298162" cy="5232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6B12402-7632-409F-9BB4-DFA73294EF22}"/>
                  </a:ext>
                </a:extLst>
              </p:cNvPr>
              <p:cNvSpPr txBox="1"/>
              <p:nvPr/>
            </p:nvSpPr>
            <p:spPr>
              <a:xfrm>
                <a:off x="9318355" y="1718897"/>
                <a:ext cx="19800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组件化应用</a:t>
                </a: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1BD0CE3-3ABA-41FA-848C-5060817176E2}"/>
                </a:ext>
              </a:extLst>
            </p:cNvPr>
            <p:cNvSpPr/>
            <p:nvPr/>
          </p:nvSpPr>
          <p:spPr>
            <a:xfrm>
              <a:off x="9439031" y="2360957"/>
              <a:ext cx="8478459" cy="400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组件系统是</a:t>
              </a:r>
              <a:r>
                <a:rPr lang="en-US" altLang="zh-CN" dirty="0"/>
                <a:t>Vue.js</a:t>
              </a:r>
              <a:r>
                <a:rPr lang="zh-CN" altLang="en-US" dirty="0"/>
                <a:t>其中一个重要的概念。</a:t>
              </a:r>
              <a:endParaRPr lang="en-US" altLang="zh-CN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13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5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3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5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3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75"/>
          <p:cNvGrpSpPr/>
          <p:nvPr/>
        </p:nvGrpSpPr>
        <p:grpSpPr>
          <a:xfrm>
            <a:off x="540887" y="388950"/>
            <a:ext cx="589931" cy="684320"/>
            <a:chOff x="2988733" y="4521200"/>
            <a:chExt cx="1058333" cy="1227666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988733" y="4521200"/>
              <a:ext cx="1058333" cy="1227666"/>
              <a:chOff x="4690534" y="3018369"/>
              <a:chExt cx="1058333" cy="1227666"/>
            </a:xfrm>
          </p:grpSpPr>
          <p:sp>
            <p:nvSpPr>
              <p:cNvPr id="179" name="六边形 178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任意多边形 179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8" name="Freeform 274"/>
            <p:cNvSpPr>
              <a:spLocks noEditPoints="1"/>
            </p:cNvSpPr>
            <p:nvPr/>
          </p:nvSpPr>
          <p:spPr bwMode="auto">
            <a:xfrm>
              <a:off x="3292709" y="4926900"/>
              <a:ext cx="450381" cy="416260"/>
            </a:xfrm>
            <a:custGeom>
              <a:avLst/>
              <a:gdLst>
                <a:gd name="T0" fmla="*/ 6 w 63"/>
                <a:gd name="T1" fmla="*/ 9 h 58"/>
                <a:gd name="T2" fmla="*/ 22 w 63"/>
                <a:gd name="T3" fmla="*/ 0 h 58"/>
                <a:gd name="T4" fmla="*/ 39 w 63"/>
                <a:gd name="T5" fmla="*/ 6 h 58"/>
                <a:gd name="T6" fmla="*/ 48 w 63"/>
                <a:gd name="T7" fmla="*/ 22 h 58"/>
                <a:gd name="T8" fmla="*/ 44 w 63"/>
                <a:gd name="T9" fmla="*/ 36 h 58"/>
                <a:gd name="T10" fmla="*/ 47 w 63"/>
                <a:gd name="T11" fmla="*/ 38 h 58"/>
                <a:gd name="T12" fmla="*/ 49 w 63"/>
                <a:gd name="T13" fmla="*/ 36 h 58"/>
                <a:gd name="T14" fmla="*/ 63 w 63"/>
                <a:gd name="T15" fmla="*/ 49 h 58"/>
                <a:gd name="T16" fmla="*/ 56 w 63"/>
                <a:gd name="T17" fmla="*/ 58 h 58"/>
                <a:gd name="T18" fmla="*/ 41 w 63"/>
                <a:gd name="T19" fmla="*/ 45 h 58"/>
                <a:gd name="T20" fmla="*/ 43 w 63"/>
                <a:gd name="T21" fmla="*/ 43 h 58"/>
                <a:gd name="T22" fmla="*/ 40 w 63"/>
                <a:gd name="T23" fmla="*/ 41 h 58"/>
                <a:gd name="T24" fmla="*/ 26 w 63"/>
                <a:gd name="T25" fmla="*/ 47 h 58"/>
                <a:gd name="T26" fmla="*/ 9 w 63"/>
                <a:gd name="T27" fmla="*/ 42 h 58"/>
                <a:gd name="T28" fmla="*/ 1 w 63"/>
                <a:gd name="T29" fmla="*/ 26 h 58"/>
                <a:gd name="T30" fmla="*/ 6 w 63"/>
                <a:gd name="T31" fmla="*/ 9 h 58"/>
                <a:gd name="T32" fmla="*/ 23 w 63"/>
                <a:gd name="T33" fmla="*/ 8 h 58"/>
                <a:gd name="T34" fmla="*/ 12 w 63"/>
                <a:gd name="T35" fmla="*/ 14 h 58"/>
                <a:gd name="T36" fmla="*/ 8 w 63"/>
                <a:gd name="T37" fmla="*/ 25 h 58"/>
                <a:gd name="T38" fmla="*/ 14 w 63"/>
                <a:gd name="T39" fmla="*/ 36 h 58"/>
                <a:gd name="T40" fmla="*/ 25 w 63"/>
                <a:gd name="T41" fmla="*/ 40 h 58"/>
                <a:gd name="T42" fmla="*/ 36 w 63"/>
                <a:gd name="T43" fmla="*/ 34 h 58"/>
                <a:gd name="T44" fmla="*/ 40 w 63"/>
                <a:gd name="T45" fmla="*/ 23 h 58"/>
                <a:gd name="T46" fmla="*/ 34 w 63"/>
                <a:gd name="T47" fmla="*/ 12 h 58"/>
                <a:gd name="T48" fmla="*/ 23 w 63"/>
                <a:gd name="T49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58">
                  <a:moveTo>
                    <a:pt x="6" y="9"/>
                  </a:moveTo>
                  <a:cubicBezTo>
                    <a:pt x="11" y="4"/>
                    <a:pt x="16" y="1"/>
                    <a:pt x="22" y="0"/>
                  </a:cubicBezTo>
                  <a:cubicBezTo>
                    <a:pt x="28" y="0"/>
                    <a:pt x="35" y="2"/>
                    <a:pt x="39" y="6"/>
                  </a:cubicBezTo>
                  <a:cubicBezTo>
                    <a:pt x="44" y="10"/>
                    <a:pt x="47" y="16"/>
                    <a:pt x="48" y="22"/>
                  </a:cubicBezTo>
                  <a:cubicBezTo>
                    <a:pt x="48" y="27"/>
                    <a:pt x="47" y="32"/>
                    <a:pt x="44" y="36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6" y="45"/>
                    <a:pt x="31" y="47"/>
                    <a:pt x="26" y="47"/>
                  </a:cubicBezTo>
                  <a:cubicBezTo>
                    <a:pt x="20" y="48"/>
                    <a:pt x="14" y="46"/>
                    <a:pt x="9" y="42"/>
                  </a:cubicBezTo>
                  <a:cubicBezTo>
                    <a:pt x="4" y="37"/>
                    <a:pt x="1" y="32"/>
                    <a:pt x="1" y="26"/>
                  </a:cubicBezTo>
                  <a:cubicBezTo>
                    <a:pt x="0" y="20"/>
                    <a:pt x="2" y="13"/>
                    <a:pt x="6" y="9"/>
                  </a:cubicBezTo>
                  <a:close/>
                  <a:moveTo>
                    <a:pt x="23" y="8"/>
                  </a:moveTo>
                  <a:cubicBezTo>
                    <a:pt x="19" y="8"/>
                    <a:pt x="15" y="10"/>
                    <a:pt x="12" y="14"/>
                  </a:cubicBezTo>
                  <a:cubicBezTo>
                    <a:pt x="9" y="17"/>
                    <a:pt x="8" y="21"/>
                    <a:pt x="8" y="25"/>
                  </a:cubicBezTo>
                  <a:cubicBezTo>
                    <a:pt x="8" y="29"/>
                    <a:pt x="10" y="33"/>
                    <a:pt x="14" y="36"/>
                  </a:cubicBezTo>
                  <a:cubicBezTo>
                    <a:pt x="17" y="39"/>
                    <a:pt x="21" y="40"/>
                    <a:pt x="25" y="40"/>
                  </a:cubicBezTo>
                  <a:cubicBezTo>
                    <a:pt x="29" y="39"/>
                    <a:pt x="33" y="38"/>
                    <a:pt x="36" y="34"/>
                  </a:cubicBezTo>
                  <a:cubicBezTo>
                    <a:pt x="39" y="31"/>
                    <a:pt x="40" y="27"/>
                    <a:pt x="40" y="23"/>
                  </a:cubicBezTo>
                  <a:cubicBezTo>
                    <a:pt x="40" y="19"/>
                    <a:pt x="38" y="15"/>
                    <a:pt x="34" y="12"/>
                  </a:cubicBezTo>
                  <a:cubicBezTo>
                    <a:pt x="31" y="9"/>
                    <a:pt x="27" y="8"/>
                    <a:pt x="23" y="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961377" y="1444265"/>
            <a:ext cx="8496943" cy="1066792"/>
            <a:chOff x="9420547" y="1718897"/>
            <a:chExt cx="8496943" cy="1066792"/>
          </a:xfrm>
        </p:grpSpPr>
        <p:grpSp>
          <p:nvGrpSpPr>
            <p:cNvPr id="147" name="组合 146"/>
            <p:cNvGrpSpPr/>
            <p:nvPr/>
          </p:nvGrpSpPr>
          <p:grpSpPr>
            <a:xfrm>
              <a:off x="9420547" y="1718897"/>
              <a:ext cx="2298162" cy="533839"/>
              <a:chOff x="9159289" y="1718897"/>
              <a:chExt cx="2298162" cy="533839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9159289" y="1729516"/>
                <a:ext cx="2298162" cy="5232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9318355" y="1718897"/>
                <a:ext cx="19800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声明式渲染</a:t>
                </a:r>
              </a:p>
            </p:txBody>
          </p:sp>
        </p:grpSp>
        <p:sp>
          <p:nvSpPr>
            <p:cNvPr id="148" name="矩形 147"/>
            <p:cNvSpPr/>
            <p:nvPr/>
          </p:nvSpPr>
          <p:spPr>
            <a:xfrm>
              <a:off x="9439031" y="2360957"/>
              <a:ext cx="8478459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Vue.js 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的核心是一个允许采用简洁的模板语法来声明式的将数据渲染进 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DOM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。</a:t>
              </a:r>
              <a:endParaRPr lang="en-US" altLang="zh-CN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50" name="文本框 33">
            <a:extLst>
              <a:ext uri="{FF2B5EF4-FFF2-40B4-BE49-F238E27FC236}">
                <a16:creationId xmlns:a16="http://schemas.microsoft.com/office/drawing/2014/main" id="{4A9E91B8-94F5-45D9-9332-965B75BC1A8E}"/>
              </a:ext>
            </a:extLst>
          </p:cNvPr>
          <p:cNvSpPr txBox="1"/>
          <p:nvPr/>
        </p:nvSpPr>
        <p:spPr>
          <a:xfrm>
            <a:off x="1271509" y="495061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简介及特性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77CEAA7-797B-46E1-A00A-CDABFB000307}"/>
              </a:ext>
            </a:extLst>
          </p:cNvPr>
          <p:cNvGrpSpPr/>
          <p:nvPr/>
        </p:nvGrpSpPr>
        <p:grpSpPr>
          <a:xfrm>
            <a:off x="594494" y="2728227"/>
            <a:ext cx="5172257" cy="2009524"/>
            <a:chOff x="594494" y="2728227"/>
            <a:chExt cx="5172257" cy="200952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E2EED24-C463-44D7-ABE7-CBDB2F76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94" y="2937751"/>
              <a:ext cx="2076190" cy="1590476"/>
            </a:xfrm>
            <a:prstGeom prst="roundRect">
              <a:avLst>
                <a:gd name="adj" fmla="val 1368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127C96F-026E-4DFF-AE4A-0DEB8B683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2942" y="2728227"/>
              <a:ext cx="2323809" cy="200952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" name="加号 3">
              <a:extLst>
                <a:ext uri="{FF2B5EF4-FFF2-40B4-BE49-F238E27FC236}">
                  <a16:creationId xmlns:a16="http://schemas.microsoft.com/office/drawing/2014/main" id="{2981BF6A-A040-4D64-9A2C-9A701004515E}"/>
                </a:ext>
              </a:extLst>
            </p:cNvPr>
            <p:cNvSpPr/>
            <p:nvPr/>
          </p:nvSpPr>
          <p:spPr>
            <a:xfrm>
              <a:off x="2711797" y="3411123"/>
              <a:ext cx="643732" cy="64373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等号 4">
            <a:extLst>
              <a:ext uri="{FF2B5EF4-FFF2-40B4-BE49-F238E27FC236}">
                <a16:creationId xmlns:a16="http://schemas.microsoft.com/office/drawing/2014/main" id="{4995EE76-DC69-4C0F-87DA-9B66FA2717BD}"/>
              </a:ext>
            </a:extLst>
          </p:cNvPr>
          <p:cNvSpPr/>
          <p:nvPr/>
        </p:nvSpPr>
        <p:spPr>
          <a:xfrm>
            <a:off x="6383629" y="3322086"/>
            <a:ext cx="810228" cy="82180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 descr="图片包含 事情&#10;&#10;已生成高可信度的说明">
            <a:extLst>
              <a:ext uri="{FF2B5EF4-FFF2-40B4-BE49-F238E27FC236}">
                <a16:creationId xmlns:a16="http://schemas.microsoft.com/office/drawing/2014/main" id="{BB4C3A27-E543-42E2-9F2F-C72B7EFC3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736" y="3288884"/>
            <a:ext cx="2664624" cy="888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58E884D6-3D27-41AD-A7C8-699E23863A71}"/>
              </a:ext>
            </a:extLst>
          </p:cNvPr>
          <p:cNvSpPr/>
          <p:nvPr/>
        </p:nvSpPr>
        <p:spPr>
          <a:xfrm>
            <a:off x="365616" y="5560896"/>
            <a:ext cx="8478459" cy="503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Vue.js是数据驱动的，无需手动操作DOM。 </a:t>
            </a:r>
          </a:p>
        </p:txBody>
      </p:sp>
    </p:spTree>
    <p:extLst>
      <p:ext uri="{BB962C8B-B14F-4D97-AF65-F5344CB8AC3E}">
        <p14:creationId xmlns:p14="http://schemas.microsoft.com/office/powerpoint/2010/main" val="94858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3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75"/>
          <p:cNvGrpSpPr/>
          <p:nvPr/>
        </p:nvGrpSpPr>
        <p:grpSpPr>
          <a:xfrm>
            <a:off x="540887" y="388950"/>
            <a:ext cx="589931" cy="684320"/>
            <a:chOff x="2988733" y="4521200"/>
            <a:chExt cx="1058333" cy="1227666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988733" y="4521200"/>
              <a:ext cx="1058333" cy="1227666"/>
              <a:chOff x="4690534" y="3018369"/>
              <a:chExt cx="1058333" cy="1227666"/>
            </a:xfrm>
          </p:grpSpPr>
          <p:sp>
            <p:nvSpPr>
              <p:cNvPr id="179" name="六边形 178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任意多边形 179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8" name="Freeform 274"/>
            <p:cNvSpPr>
              <a:spLocks noEditPoints="1"/>
            </p:cNvSpPr>
            <p:nvPr/>
          </p:nvSpPr>
          <p:spPr bwMode="auto">
            <a:xfrm>
              <a:off x="3292709" y="4926900"/>
              <a:ext cx="450381" cy="416260"/>
            </a:xfrm>
            <a:custGeom>
              <a:avLst/>
              <a:gdLst>
                <a:gd name="T0" fmla="*/ 6 w 63"/>
                <a:gd name="T1" fmla="*/ 9 h 58"/>
                <a:gd name="T2" fmla="*/ 22 w 63"/>
                <a:gd name="T3" fmla="*/ 0 h 58"/>
                <a:gd name="T4" fmla="*/ 39 w 63"/>
                <a:gd name="T5" fmla="*/ 6 h 58"/>
                <a:gd name="T6" fmla="*/ 48 w 63"/>
                <a:gd name="T7" fmla="*/ 22 h 58"/>
                <a:gd name="T8" fmla="*/ 44 w 63"/>
                <a:gd name="T9" fmla="*/ 36 h 58"/>
                <a:gd name="T10" fmla="*/ 47 w 63"/>
                <a:gd name="T11" fmla="*/ 38 h 58"/>
                <a:gd name="T12" fmla="*/ 49 w 63"/>
                <a:gd name="T13" fmla="*/ 36 h 58"/>
                <a:gd name="T14" fmla="*/ 63 w 63"/>
                <a:gd name="T15" fmla="*/ 49 h 58"/>
                <a:gd name="T16" fmla="*/ 56 w 63"/>
                <a:gd name="T17" fmla="*/ 58 h 58"/>
                <a:gd name="T18" fmla="*/ 41 w 63"/>
                <a:gd name="T19" fmla="*/ 45 h 58"/>
                <a:gd name="T20" fmla="*/ 43 w 63"/>
                <a:gd name="T21" fmla="*/ 43 h 58"/>
                <a:gd name="T22" fmla="*/ 40 w 63"/>
                <a:gd name="T23" fmla="*/ 41 h 58"/>
                <a:gd name="T24" fmla="*/ 26 w 63"/>
                <a:gd name="T25" fmla="*/ 47 h 58"/>
                <a:gd name="T26" fmla="*/ 9 w 63"/>
                <a:gd name="T27" fmla="*/ 42 h 58"/>
                <a:gd name="T28" fmla="*/ 1 w 63"/>
                <a:gd name="T29" fmla="*/ 26 h 58"/>
                <a:gd name="T30" fmla="*/ 6 w 63"/>
                <a:gd name="T31" fmla="*/ 9 h 58"/>
                <a:gd name="T32" fmla="*/ 23 w 63"/>
                <a:gd name="T33" fmla="*/ 8 h 58"/>
                <a:gd name="T34" fmla="*/ 12 w 63"/>
                <a:gd name="T35" fmla="*/ 14 h 58"/>
                <a:gd name="T36" fmla="*/ 8 w 63"/>
                <a:gd name="T37" fmla="*/ 25 h 58"/>
                <a:gd name="T38" fmla="*/ 14 w 63"/>
                <a:gd name="T39" fmla="*/ 36 h 58"/>
                <a:gd name="T40" fmla="*/ 25 w 63"/>
                <a:gd name="T41" fmla="*/ 40 h 58"/>
                <a:gd name="T42" fmla="*/ 36 w 63"/>
                <a:gd name="T43" fmla="*/ 34 h 58"/>
                <a:gd name="T44" fmla="*/ 40 w 63"/>
                <a:gd name="T45" fmla="*/ 23 h 58"/>
                <a:gd name="T46" fmla="*/ 34 w 63"/>
                <a:gd name="T47" fmla="*/ 12 h 58"/>
                <a:gd name="T48" fmla="*/ 23 w 63"/>
                <a:gd name="T49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58">
                  <a:moveTo>
                    <a:pt x="6" y="9"/>
                  </a:moveTo>
                  <a:cubicBezTo>
                    <a:pt x="11" y="4"/>
                    <a:pt x="16" y="1"/>
                    <a:pt x="22" y="0"/>
                  </a:cubicBezTo>
                  <a:cubicBezTo>
                    <a:pt x="28" y="0"/>
                    <a:pt x="35" y="2"/>
                    <a:pt x="39" y="6"/>
                  </a:cubicBezTo>
                  <a:cubicBezTo>
                    <a:pt x="44" y="10"/>
                    <a:pt x="47" y="16"/>
                    <a:pt x="48" y="22"/>
                  </a:cubicBezTo>
                  <a:cubicBezTo>
                    <a:pt x="48" y="27"/>
                    <a:pt x="47" y="32"/>
                    <a:pt x="44" y="36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6" y="45"/>
                    <a:pt x="31" y="47"/>
                    <a:pt x="26" y="47"/>
                  </a:cubicBezTo>
                  <a:cubicBezTo>
                    <a:pt x="20" y="48"/>
                    <a:pt x="14" y="46"/>
                    <a:pt x="9" y="42"/>
                  </a:cubicBezTo>
                  <a:cubicBezTo>
                    <a:pt x="4" y="37"/>
                    <a:pt x="1" y="32"/>
                    <a:pt x="1" y="26"/>
                  </a:cubicBezTo>
                  <a:cubicBezTo>
                    <a:pt x="0" y="20"/>
                    <a:pt x="2" y="13"/>
                    <a:pt x="6" y="9"/>
                  </a:cubicBezTo>
                  <a:close/>
                  <a:moveTo>
                    <a:pt x="23" y="8"/>
                  </a:moveTo>
                  <a:cubicBezTo>
                    <a:pt x="19" y="8"/>
                    <a:pt x="15" y="10"/>
                    <a:pt x="12" y="14"/>
                  </a:cubicBezTo>
                  <a:cubicBezTo>
                    <a:pt x="9" y="17"/>
                    <a:pt x="8" y="21"/>
                    <a:pt x="8" y="25"/>
                  </a:cubicBezTo>
                  <a:cubicBezTo>
                    <a:pt x="8" y="29"/>
                    <a:pt x="10" y="33"/>
                    <a:pt x="14" y="36"/>
                  </a:cubicBezTo>
                  <a:cubicBezTo>
                    <a:pt x="17" y="39"/>
                    <a:pt x="21" y="40"/>
                    <a:pt x="25" y="40"/>
                  </a:cubicBezTo>
                  <a:cubicBezTo>
                    <a:pt x="29" y="39"/>
                    <a:pt x="33" y="38"/>
                    <a:pt x="36" y="34"/>
                  </a:cubicBezTo>
                  <a:cubicBezTo>
                    <a:pt x="39" y="31"/>
                    <a:pt x="40" y="27"/>
                    <a:pt x="40" y="23"/>
                  </a:cubicBezTo>
                  <a:cubicBezTo>
                    <a:pt x="40" y="19"/>
                    <a:pt x="38" y="15"/>
                    <a:pt x="34" y="12"/>
                  </a:cubicBezTo>
                  <a:cubicBezTo>
                    <a:pt x="31" y="9"/>
                    <a:pt x="27" y="8"/>
                    <a:pt x="23" y="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961377" y="1444265"/>
            <a:ext cx="2298162" cy="533839"/>
            <a:chOff x="9159289" y="1718897"/>
            <a:chExt cx="2298162" cy="533839"/>
          </a:xfrm>
        </p:grpSpPr>
        <p:sp>
          <p:nvSpPr>
            <p:cNvPr id="149" name="矩形 148"/>
            <p:cNvSpPr/>
            <p:nvPr/>
          </p:nvSpPr>
          <p:spPr>
            <a:xfrm>
              <a:off x="9159289" y="1729516"/>
              <a:ext cx="2298162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9318355" y="1718897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声明式渲染</a:t>
              </a:r>
            </a:p>
          </p:txBody>
        </p:sp>
      </p:grpSp>
      <p:sp>
        <p:nvSpPr>
          <p:cNvPr id="50" name="文本框 33">
            <a:extLst>
              <a:ext uri="{FF2B5EF4-FFF2-40B4-BE49-F238E27FC236}">
                <a16:creationId xmlns:a16="http://schemas.microsoft.com/office/drawing/2014/main" id="{4A9E91B8-94F5-45D9-9332-965B75BC1A8E}"/>
              </a:ext>
            </a:extLst>
          </p:cNvPr>
          <p:cNvSpPr txBox="1"/>
          <p:nvPr/>
        </p:nvSpPr>
        <p:spPr>
          <a:xfrm>
            <a:off x="1271509" y="495061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简介及特性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5D0ADF5-0525-49E6-A422-5314613D2070}"/>
              </a:ext>
            </a:extLst>
          </p:cNvPr>
          <p:cNvSpPr/>
          <p:nvPr/>
        </p:nvSpPr>
        <p:spPr>
          <a:xfrm>
            <a:off x="961377" y="2257433"/>
            <a:ext cx="8478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修改 app.message，你将看到上例相应地更新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pic>
        <p:nvPicPr>
          <p:cNvPr id="17" name="图片 16" descr="图片包含 事情&#10;&#10;已生成高可信度的说明">
            <a:extLst>
              <a:ext uri="{FF2B5EF4-FFF2-40B4-BE49-F238E27FC236}">
                <a16:creationId xmlns:a16="http://schemas.microsoft.com/office/drawing/2014/main" id="{68ABAEF5-6F3A-4DBD-90AB-9E936C5FAA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68"/>
          <a:stretch/>
        </p:blipFill>
        <p:spPr>
          <a:xfrm>
            <a:off x="835852" y="2830787"/>
            <a:ext cx="5752673" cy="103901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95D1487-20C7-42B2-8442-91BCA7CA05C2}"/>
              </a:ext>
            </a:extLst>
          </p:cNvPr>
          <p:cNvGrpSpPr/>
          <p:nvPr/>
        </p:nvGrpSpPr>
        <p:grpSpPr>
          <a:xfrm>
            <a:off x="961377" y="4050583"/>
            <a:ext cx="8713079" cy="888208"/>
            <a:chOff x="961377" y="4050583"/>
            <a:chExt cx="8713079" cy="888208"/>
          </a:xfrm>
        </p:grpSpPr>
        <p:pic>
          <p:nvPicPr>
            <p:cNvPr id="8" name="图片 7" descr="图片包含 事情&#10;&#10;已生成高可信度的说明">
              <a:extLst>
                <a:ext uri="{FF2B5EF4-FFF2-40B4-BE49-F238E27FC236}">
                  <a16:creationId xmlns:a16="http://schemas.microsoft.com/office/drawing/2014/main" id="{BB4C3A27-E543-42E2-9F2F-C72B7EFC3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77" y="4050583"/>
              <a:ext cx="2664624" cy="8882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F261B04-F7E8-4093-B70A-1D5C2A2AD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187" y="4050583"/>
              <a:ext cx="3352269" cy="8882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FE6F7FFA-C653-4DA8-8403-F90FAEB7ECE3}"/>
                </a:ext>
              </a:extLst>
            </p:cNvPr>
            <p:cNvSpPr/>
            <p:nvPr/>
          </p:nvSpPr>
          <p:spPr>
            <a:xfrm>
              <a:off x="4343273" y="4164679"/>
              <a:ext cx="1365813" cy="746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45624236-5DBC-478F-9CC1-60228C61DB41}"/>
              </a:ext>
            </a:extLst>
          </p:cNvPr>
          <p:cNvSpPr/>
          <p:nvPr/>
        </p:nvSpPr>
        <p:spPr>
          <a:xfrm>
            <a:off x="835852" y="5506671"/>
            <a:ext cx="96104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看起来这跟单单渲染一个字符串模板非常类似，但是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Vue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在背后做了大量工作。现在数据和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DOM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已经被绑定在一起，所有的元素都是响应式的。</a:t>
            </a:r>
          </a:p>
        </p:txBody>
      </p:sp>
    </p:spTree>
    <p:extLst>
      <p:ext uri="{BB962C8B-B14F-4D97-AF65-F5344CB8AC3E}">
        <p14:creationId xmlns:p14="http://schemas.microsoft.com/office/powerpoint/2010/main" val="131595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75"/>
          <p:cNvGrpSpPr/>
          <p:nvPr/>
        </p:nvGrpSpPr>
        <p:grpSpPr>
          <a:xfrm>
            <a:off x="540887" y="388950"/>
            <a:ext cx="589931" cy="684320"/>
            <a:chOff x="2988733" y="4521200"/>
            <a:chExt cx="1058333" cy="1227666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988733" y="4521200"/>
              <a:ext cx="1058333" cy="1227666"/>
              <a:chOff x="4690534" y="3018369"/>
              <a:chExt cx="1058333" cy="1227666"/>
            </a:xfrm>
          </p:grpSpPr>
          <p:sp>
            <p:nvSpPr>
              <p:cNvPr id="179" name="六边形 178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任意多边形 179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8" name="Freeform 274"/>
            <p:cNvSpPr>
              <a:spLocks noEditPoints="1"/>
            </p:cNvSpPr>
            <p:nvPr/>
          </p:nvSpPr>
          <p:spPr bwMode="auto">
            <a:xfrm>
              <a:off x="3292709" y="4926900"/>
              <a:ext cx="450381" cy="416260"/>
            </a:xfrm>
            <a:custGeom>
              <a:avLst/>
              <a:gdLst>
                <a:gd name="T0" fmla="*/ 6 w 63"/>
                <a:gd name="T1" fmla="*/ 9 h 58"/>
                <a:gd name="T2" fmla="*/ 22 w 63"/>
                <a:gd name="T3" fmla="*/ 0 h 58"/>
                <a:gd name="T4" fmla="*/ 39 w 63"/>
                <a:gd name="T5" fmla="*/ 6 h 58"/>
                <a:gd name="T6" fmla="*/ 48 w 63"/>
                <a:gd name="T7" fmla="*/ 22 h 58"/>
                <a:gd name="T8" fmla="*/ 44 w 63"/>
                <a:gd name="T9" fmla="*/ 36 h 58"/>
                <a:gd name="T10" fmla="*/ 47 w 63"/>
                <a:gd name="T11" fmla="*/ 38 h 58"/>
                <a:gd name="T12" fmla="*/ 49 w 63"/>
                <a:gd name="T13" fmla="*/ 36 h 58"/>
                <a:gd name="T14" fmla="*/ 63 w 63"/>
                <a:gd name="T15" fmla="*/ 49 h 58"/>
                <a:gd name="T16" fmla="*/ 56 w 63"/>
                <a:gd name="T17" fmla="*/ 58 h 58"/>
                <a:gd name="T18" fmla="*/ 41 w 63"/>
                <a:gd name="T19" fmla="*/ 45 h 58"/>
                <a:gd name="T20" fmla="*/ 43 w 63"/>
                <a:gd name="T21" fmla="*/ 43 h 58"/>
                <a:gd name="T22" fmla="*/ 40 w 63"/>
                <a:gd name="T23" fmla="*/ 41 h 58"/>
                <a:gd name="T24" fmla="*/ 26 w 63"/>
                <a:gd name="T25" fmla="*/ 47 h 58"/>
                <a:gd name="T26" fmla="*/ 9 w 63"/>
                <a:gd name="T27" fmla="*/ 42 h 58"/>
                <a:gd name="T28" fmla="*/ 1 w 63"/>
                <a:gd name="T29" fmla="*/ 26 h 58"/>
                <a:gd name="T30" fmla="*/ 6 w 63"/>
                <a:gd name="T31" fmla="*/ 9 h 58"/>
                <a:gd name="T32" fmla="*/ 23 w 63"/>
                <a:gd name="T33" fmla="*/ 8 h 58"/>
                <a:gd name="T34" fmla="*/ 12 w 63"/>
                <a:gd name="T35" fmla="*/ 14 h 58"/>
                <a:gd name="T36" fmla="*/ 8 w 63"/>
                <a:gd name="T37" fmla="*/ 25 h 58"/>
                <a:gd name="T38" fmla="*/ 14 w 63"/>
                <a:gd name="T39" fmla="*/ 36 h 58"/>
                <a:gd name="T40" fmla="*/ 25 w 63"/>
                <a:gd name="T41" fmla="*/ 40 h 58"/>
                <a:gd name="T42" fmla="*/ 36 w 63"/>
                <a:gd name="T43" fmla="*/ 34 h 58"/>
                <a:gd name="T44" fmla="*/ 40 w 63"/>
                <a:gd name="T45" fmla="*/ 23 h 58"/>
                <a:gd name="T46" fmla="*/ 34 w 63"/>
                <a:gd name="T47" fmla="*/ 12 h 58"/>
                <a:gd name="T48" fmla="*/ 23 w 63"/>
                <a:gd name="T49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58">
                  <a:moveTo>
                    <a:pt x="6" y="9"/>
                  </a:moveTo>
                  <a:cubicBezTo>
                    <a:pt x="11" y="4"/>
                    <a:pt x="16" y="1"/>
                    <a:pt x="22" y="0"/>
                  </a:cubicBezTo>
                  <a:cubicBezTo>
                    <a:pt x="28" y="0"/>
                    <a:pt x="35" y="2"/>
                    <a:pt x="39" y="6"/>
                  </a:cubicBezTo>
                  <a:cubicBezTo>
                    <a:pt x="44" y="10"/>
                    <a:pt x="47" y="16"/>
                    <a:pt x="48" y="22"/>
                  </a:cubicBezTo>
                  <a:cubicBezTo>
                    <a:pt x="48" y="27"/>
                    <a:pt x="47" y="32"/>
                    <a:pt x="44" y="36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6" y="45"/>
                    <a:pt x="31" y="47"/>
                    <a:pt x="26" y="47"/>
                  </a:cubicBezTo>
                  <a:cubicBezTo>
                    <a:pt x="20" y="48"/>
                    <a:pt x="14" y="46"/>
                    <a:pt x="9" y="42"/>
                  </a:cubicBezTo>
                  <a:cubicBezTo>
                    <a:pt x="4" y="37"/>
                    <a:pt x="1" y="32"/>
                    <a:pt x="1" y="26"/>
                  </a:cubicBezTo>
                  <a:cubicBezTo>
                    <a:pt x="0" y="20"/>
                    <a:pt x="2" y="13"/>
                    <a:pt x="6" y="9"/>
                  </a:cubicBezTo>
                  <a:close/>
                  <a:moveTo>
                    <a:pt x="23" y="8"/>
                  </a:moveTo>
                  <a:cubicBezTo>
                    <a:pt x="19" y="8"/>
                    <a:pt x="15" y="10"/>
                    <a:pt x="12" y="14"/>
                  </a:cubicBezTo>
                  <a:cubicBezTo>
                    <a:pt x="9" y="17"/>
                    <a:pt x="8" y="21"/>
                    <a:pt x="8" y="25"/>
                  </a:cubicBezTo>
                  <a:cubicBezTo>
                    <a:pt x="8" y="29"/>
                    <a:pt x="10" y="33"/>
                    <a:pt x="14" y="36"/>
                  </a:cubicBezTo>
                  <a:cubicBezTo>
                    <a:pt x="17" y="39"/>
                    <a:pt x="21" y="40"/>
                    <a:pt x="25" y="40"/>
                  </a:cubicBezTo>
                  <a:cubicBezTo>
                    <a:pt x="29" y="39"/>
                    <a:pt x="33" y="38"/>
                    <a:pt x="36" y="34"/>
                  </a:cubicBezTo>
                  <a:cubicBezTo>
                    <a:pt x="39" y="31"/>
                    <a:pt x="40" y="27"/>
                    <a:pt x="40" y="23"/>
                  </a:cubicBezTo>
                  <a:cubicBezTo>
                    <a:pt x="40" y="19"/>
                    <a:pt x="38" y="15"/>
                    <a:pt x="34" y="12"/>
                  </a:cubicBezTo>
                  <a:cubicBezTo>
                    <a:pt x="31" y="9"/>
                    <a:pt x="27" y="8"/>
                    <a:pt x="23" y="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0" name="文本框 33">
            <a:extLst>
              <a:ext uri="{FF2B5EF4-FFF2-40B4-BE49-F238E27FC236}">
                <a16:creationId xmlns:a16="http://schemas.microsoft.com/office/drawing/2014/main" id="{4A9E91B8-94F5-45D9-9332-965B75BC1A8E}"/>
              </a:ext>
            </a:extLst>
          </p:cNvPr>
          <p:cNvSpPr txBox="1"/>
          <p:nvPr/>
        </p:nvSpPr>
        <p:spPr>
          <a:xfrm>
            <a:off x="1271509" y="495061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简介及特性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87DBE14-FFFD-4B2C-9140-FD555861437A}"/>
              </a:ext>
            </a:extLst>
          </p:cNvPr>
          <p:cNvGrpSpPr/>
          <p:nvPr/>
        </p:nvGrpSpPr>
        <p:grpSpPr>
          <a:xfrm>
            <a:off x="835852" y="1634380"/>
            <a:ext cx="8496944" cy="1042747"/>
            <a:chOff x="9420546" y="1718897"/>
            <a:chExt cx="8496944" cy="104274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B0D947E-E36B-4BFB-82F0-8B83409B74F9}"/>
                </a:ext>
              </a:extLst>
            </p:cNvPr>
            <p:cNvGrpSpPr/>
            <p:nvPr/>
          </p:nvGrpSpPr>
          <p:grpSpPr>
            <a:xfrm>
              <a:off x="9420546" y="1718897"/>
              <a:ext cx="3780719" cy="533839"/>
              <a:chOff x="9159288" y="1718897"/>
              <a:chExt cx="3780719" cy="533839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977E4CA-EA58-4334-8834-8FC58FFC4530}"/>
                  </a:ext>
                </a:extLst>
              </p:cNvPr>
              <p:cNvSpPr/>
              <p:nvPr/>
            </p:nvSpPr>
            <p:spPr>
              <a:xfrm>
                <a:off x="9159288" y="1729516"/>
                <a:ext cx="3780719" cy="5232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7390FAC-F219-4259-91B0-D9623854DD16}"/>
                  </a:ext>
                </a:extLst>
              </p:cNvPr>
              <p:cNvSpPr txBox="1"/>
              <p:nvPr/>
            </p:nvSpPr>
            <p:spPr>
              <a:xfrm>
                <a:off x="9318355" y="1718897"/>
                <a:ext cx="35253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MVVM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模式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——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数据绑定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BEFCF6A-6056-484C-B050-61D72DF40D6B}"/>
                </a:ext>
              </a:extLst>
            </p:cNvPr>
            <p:cNvSpPr/>
            <p:nvPr/>
          </p:nvSpPr>
          <p:spPr>
            <a:xfrm>
              <a:off x="9439031" y="2360957"/>
              <a:ext cx="8478459" cy="400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描述了在</a:t>
              </a:r>
              <a:r>
                <a:rPr lang="en-IE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Vue.js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中</a:t>
              </a:r>
              <a:r>
                <a:rPr lang="en-IE" altLang="zh-CN" dirty="0" err="1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ViewModel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是如何和</a:t>
              </a:r>
              <a:r>
                <a:rPr lang="en-IE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View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以及</a:t>
              </a:r>
              <a:r>
                <a:rPr lang="en-IE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Model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进行交互的。</a:t>
              </a:r>
              <a:endParaRPr lang="en-US" altLang="zh-CN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A805051-2211-4DD2-B2C3-FCF9B3539EED}"/>
              </a:ext>
            </a:extLst>
          </p:cNvPr>
          <p:cNvGrpSpPr/>
          <p:nvPr/>
        </p:nvGrpSpPr>
        <p:grpSpPr>
          <a:xfrm>
            <a:off x="234299" y="2785348"/>
            <a:ext cx="11328810" cy="3609367"/>
            <a:chOff x="234299" y="2785348"/>
            <a:chExt cx="11328810" cy="360936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0470896-0C7F-468B-BC96-FD8546E5CB00}"/>
                </a:ext>
              </a:extLst>
            </p:cNvPr>
            <p:cNvSpPr/>
            <p:nvPr/>
          </p:nvSpPr>
          <p:spPr>
            <a:xfrm>
              <a:off x="835852" y="2796115"/>
              <a:ext cx="4150495" cy="503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E" altLang="zh-CN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MVVM</a:t>
              </a: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模式（</a:t>
              </a:r>
              <a:r>
                <a:rPr lang="en-IE" altLang="zh-CN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Model-View-</a:t>
              </a:r>
              <a:r>
                <a:rPr lang="en-IE" altLang="zh-CN" sz="2400" dirty="0" err="1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ViewModel</a:t>
              </a:r>
              <a:r>
                <a:rPr lang="zh-CN" altLang="en-IE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）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8B8015F-215A-4D4C-99E8-BE482D2AD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99" y="3418574"/>
              <a:ext cx="5602147" cy="297614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9270A7-9030-45AA-B02A-B114198C22BD}"/>
                </a:ext>
              </a:extLst>
            </p:cNvPr>
            <p:cNvSpPr/>
            <p:nvPr/>
          </p:nvSpPr>
          <p:spPr>
            <a:xfrm>
              <a:off x="6763473" y="2785348"/>
              <a:ext cx="4799636" cy="3605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  <a:sym typeface="+mn-lt"/>
                </a:rPr>
                <a:t>MVVM</a:t>
              </a: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  <a:sym typeface="+mn-lt"/>
                </a:rPr>
                <a:t>的本质是通过数据绑定链接</a:t>
              </a: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  <a:sym typeface="+mn-lt"/>
                </a:rPr>
                <a:t>View</a:t>
              </a: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  <a:sym typeface="+mn-lt"/>
                </a:rPr>
                <a:t>和</a:t>
              </a: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  <a:sym typeface="+mn-lt"/>
                </a:rPr>
                <a:t>Model</a:t>
              </a: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  <a:sym typeface="+mn-lt"/>
                </a:rPr>
                <a:t>，让数据的变化自动映射为视图的更新。</a:t>
              </a: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  <a:sym typeface="+mn-lt"/>
                </a:rPr>
                <a:t>Vue.js</a:t>
              </a: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  <a:sym typeface="+mn-lt"/>
                </a:rPr>
                <a:t>在数据绑定的</a:t>
              </a: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  <a:sym typeface="+mn-lt"/>
                </a:rPr>
                <a:t>API</a:t>
              </a: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  <a:sym typeface="+mn-lt"/>
                </a:rPr>
                <a:t>设计上借鉴了</a:t>
              </a: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  <a:sym typeface="+mn-lt"/>
                </a:rPr>
                <a:t>Angular</a:t>
              </a: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  <a:sym typeface="+mn-lt"/>
                </a:rPr>
                <a:t>的指令机制：用户可以通过具有特殊前缀的</a:t>
              </a: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  <a:sym typeface="+mn-lt"/>
                </a:rPr>
                <a:t>HTML </a:t>
              </a: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  <a:sym typeface="+mn-lt"/>
                </a:rPr>
                <a:t>属性来实现数据绑定，也可以使用常见的花括号模板插值，或是在表单元素上使用双向绑定。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76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75"/>
          <p:cNvGrpSpPr/>
          <p:nvPr/>
        </p:nvGrpSpPr>
        <p:grpSpPr>
          <a:xfrm>
            <a:off x="540887" y="388950"/>
            <a:ext cx="589931" cy="684320"/>
            <a:chOff x="2988733" y="4521200"/>
            <a:chExt cx="1058333" cy="1227666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988733" y="4521200"/>
              <a:ext cx="1058333" cy="1227666"/>
              <a:chOff x="4690534" y="3018369"/>
              <a:chExt cx="1058333" cy="1227666"/>
            </a:xfrm>
          </p:grpSpPr>
          <p:sp>
            <p:nvSpPr>
              <p:cNvPr id="179" name="六边形 178"/>
              <p:cNvSpPr/>
              <p:nvPr/>
            </p:nvSpPr>
            <p:spPr>
              <a:xfrm rot="5400000">
                <a:off x="4605868" y="3103035"/>
                <a:ext cx="1227666" cy="1058333"/>
              </a:xfrm>
              <a:prstGeom prst="hexagon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任意多边形 179"/>
              <p:cNvSpPr/>
              <p:nvPr/>
            </p:nvSpPr>
            <p:spPr>
              <a:xfrm rot="16200000" flipV="1">
                <a:off x="4717428" y="3199207"/>
                <a:ext cx="1004546" cy="865988"/>
              </a:xfrm>
              <a:custGeom>
                <a:avLst/>
                <a:gdLst>
                  <a:gd name="connsiteX0" fmla="*/ 280567 w 1100667"/>
                  <a:gd name="connsiteY0" fmla="*/ 65689 h 948851"/>
                  <a:gd name="connsiteX1" fmla="*/ 76199 w 1100667"/>
                  <a:gd name="connsiteY1" fmla="*/ 474425 h 948851"/>
                  <a:gd name="connsiteX2" fmla="*/ 280567 w 1100667"/>
                  <a:gd name="connsiteY2" fmla="*/ 883161 h 948851"/>
                  <a:gd name="connsiteX3" fmla="*/ 820098 w 1100667"/>
                  <a:gd name="connsiteY3" fmla="*/ 883161 h 948851"/>
                  <a:gd name="connsiteX4" fmla="*/ 1024466 w 1100667"/>
                  <a:gd name="connsiteY4" fmla="*/ 474425 h 948851"/>
                  <a:gd name="connsiteX5" fmla="*/ 820098 w 1100667"/>
                  <a:gd name="connsiteY5" fmla="*/ 65689 h 948851"/>
                  <a:gd name="connsiteX6" fmla="*/ 237213 w 1100667"/>
                  <a:gd name="connsiteY6" fmla="*/ 0 h 948851"/>
                  <a:gd name="connsiteX7" fmla="*/ 863454 w 1100667"/>
                  <a:gd name="connsiteY7" fmla="*/ 0 h 948851"/>
                  <a:gd name="connsiteX8" fmla="*/ 1100667 w 1100667"/>
                  <a:gd name="connsiteY8" fmla="*/ 474426 h 948851"/>
                  <a:gd name="connsiteX9" fmla="*/ 863454 w 1100667"/>
                  <a:gd name="connsiteY9" fmla="*/ 948851 h 948851"/>
                  <a:gd name="connsiteX10" fmla="*/ 237213 w 1100667"/>
                  <a:gd name="connsiteY10" fmla="*/ 948851 h 948851"/>
                  <a:gd name="connsiteX11" fmla="*/ 0 w 1100667"/>
                  <a:gd name="connsiteY11" fmla="*/ 474426 h 94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667" h="948851">
                    <a:moveTo>
                      <a:pt x="280567" y="65689"/>
                    </a:moveTo>
                    <a:lnTo>
                      <a:pt x="76199" y="474425"/>
                    </a:lnTo>
                    <a:lnTo>
                      <a:pt x="280567" y="883161"/>
                    </a:lnTo>
                    <a:lnTo>
                      <a:pt x="820098" y="883161"/>
                    </a:lnTo>
                    <a:lnTo>
                      <a:pt x="1024466" y="474425"/>
                    </a:lnTo>
                    <a:lnTo>
                      <a:pt x="820098" y="65689"/>
                    </a:lnTo>
                    <a:close/>
                    <a:moveTo>
                      <a:pt x="237213" y="0"/>
                    </a:moveTo>
                    <a:lnTo>
                      <a:pt x="863454" y="0"/>
                    </a:lnTo>
                    <a:lnTo>
                      <a:pt x="1100667" y="474426"/>
                    </a:lnTo>
                    <a:lnTo>
                      <a:pt x="863454" y="948851"/>
                    </a:lnTo>
                    <a:lnTo>
                      <a:pt x="237213" y="948851"/>
                    </a:lnTo>
                    <a:lnTo>
                      <a:pt x="0" y="474426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8" name="Freeform 274"/>
            <p:cNvSpPr>
              <a:spLocks noEditPoints="1"/>
            </p:cNvSpPr>
            <p:nvPr/>
          </p:nvSpPr>
          <p:spPr bwMode="auto">
            <a:xfrm>
              <a:off x="3292709" y="4926900"/>
              <a:ext cx="450381" cy="416260"/>
            </a:xfrm>
            <a:custGeom>
              <a:avLst/>
              <a:gdLst>
                <a:gd name="T0" fmla="*/ 6 w 63"/>
                <a:gd name="T1" fmla="*/ 9 h 58"/>
                <a:gd name="T2" fmla="*/ 22 w 63"/>
                <a:gd name="T3" fmla="*/ 0 h 58"/>
                <a:gd name="T4" fmla="*/ 39 w 63"/>
                <a:gd name="T5" fmla="*/ 6 h 58"/>
                <a:gd name="T6" fmla="*/ 48 w 63"/>
                <a:gd name="T7" fmla="*/ 22 h 58"/>
                <a:gd name="T8" fmla="*/ 44 w 63"/>
                <a:gd name="T9" fmla="*/ 36 h 58"/>
                <a:gd name="T10" fmla="*/ 47 w 63"/>
                <a:gd name="T11" fmla="*/ 38 h 58"/>
                <a:gd name="T12" fmla="*/ 49 w 63"/>
                <a:gd name="T13" fmla="*/ 36 h 58"/>
                <a:gd name="T14" fmla="*/ 63 w 63"/>
                <a:gd name="T15" fmla="*/ 49 h 58"/>
                <a:gd name="T16" fmla="*/ 56 w 63"/>
                <a:gd name="T17" fmla="*/ 58 h 58"/>
                <a:gd name="T18" fmla="*/ 41 w 63"/>
                <a:gd name="T19" fmla="*/ 45 h 58"/>
                <a:gd name="T20" fmla="*/ 43 w 63"/>
                <a:gd name="T21" fmla="*/ 43 h 58"/>
                <a:gd name="T22" fmla="*/ 40 w 63"/>
                <a:gd name="T23" fmla="*/ 41 h 58"/>
                <a:gd name="T24" fmla="*/ 26 w 63"/>
                <a:gd name="T25" fmla="*/ 47 h 58"/>
                <a:gd name="T26" fmla="*/ 9 w 63"/>
                <a:gd name="T27" fmla="*/ 42 h 58"/>
                <a:gd name="T28" fmla="*/ 1 w 63"/>
                <a:gd name="T29" fmla="*/ 26 h 58"/>
                <a:gd name="T30" fmla="*/ 6 w 63"/>
                <a:gd name="T31" fmla="*/ 9 h 58"/>
                <a:gd name="T32" fmla="*/ 23 w 63"/>
                <a:gd name="T33" fmla="*/ 8 h 58"/>
                <a:gd name="T34" fmla="*/ 12 w 63"/>
                <a:gd name="T35" fmla="*/ 14 h 58"/>
                <a:gd name="T36" fmla="*/ 8 w 63"/>
                <a:gd name="T37" fmla="*/ 25 h 58"/>
                <a:gd name="T38" fmla="*/ 14 w 63"/>
                <a:gd name="T39" fmla="*/ 36 h 58"/>
                <a:gd name="T40" fmla="*/ 25 w 63"/>
                <a:gd name="T41" fmla="*/ 40 h 58"/>
                <a:gd name="T42" fmla="*/ 36 w 63"/>
                <a:gd name="T43" fmla="*/ 34 h 58"/>
                <a:gd name="T44" fmla="*/ 40 w 63"/>
                <a:gd name="T45" fmla="*/ 23 h 58"/>
                <a:gd name="T46" fmla="*/ 34 w 63"/>
                <a:gd name="T47" fmla="*/ 12 h 58"/>
                <a:gd name="T48" fmla="*/ 23 w 63"/>
                <a:gd name="T49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58">
                  <a:moveTo>
                    <a:pt x="6" y="9"/>
                  </a:moveTo>
                  <a:cubicBezTo>
                    <a:pt x="11" y="4"/>
                    <a:pt x="16" y="1"/>
                    <a:pt x="22" y="0"/>
                  </a:cubicBezTo>
                  <a:cubicBezTo>
                    <a:pt x="28" y="0"/>
                    <a:pt x="35" y="2"/>
                    <a:pt x="39" y="6"/>
                  </a:cubicBezTo>
                  <a:cubicBezTo>
                    <a:pt x="44" y="10"/>
                    <a:pt x="47" y="16"/>
                    <a:pt x="48" y="22"/>
                  </a:cubicBezTo>
                  <a:cubicBezTo>
                    <a:pt x="48" y="27"/>
                    <a:pt x="47" y="32"/>
                    <a:pt x="44" y="36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6" y="45"/>
                    <a:pt x="31" y="47"/>
                    <a:pt x="26" y="47"/>
                  </a:cubicBezTo>
                  <a:cubicBezTo>
                    <a:pt x="20" y="48"/>
                    <a:pt x="14" y="46"/>
                    <a:pt x="9" y="42"/>
                  </a:cubicBezTo>
                  <a:cubicBezTo>
                    <a:pt x="4" y="37"/>
                    <a:pt x="1" y="32"/>
                    <a:pt x="1" y="26"/>
                  </a:cubicBezTo>
                  <a:cubicBezTo>
                    <a:pt x="0" y="20"/>
                    <a:pt x="2" y="13"/>
                    <a:pt x="6" y="9"/>
                  </a:cubicBezTo>
                  <a:close/>
                  <a:moveTo>
                    <a:pt x="23" y="8"/>
                  </a:moveTo>
                  <a:cubicBezTo>
                    <a:pt x="19" y="8"/>
                    <a:pt x="15" y="10"/>
                    <a:pt x="12" y="14"/>
                  </a:cubicBezTo>
                  <a:cubicBezTo>
                    <a:pt x="9" y="17"/>
                    <a:pt x="8" y="21"/>
                    <a:pt x="8" y="25"/>
                  </a:cubicBezTo>
                  <a:cubicBezTo>
                    <a:pt x="8" y="29"/>
                    <a:pt x="10" y="33"/>
                    <a:pt x="14" y="36"/>
                  </a:cubicBezTo>
                  <a:cubicBezTo>
                    <a:pt x="17" y="39"/>
                    <a:pt x="21" y="40"/>
                    <a:pt x="25" y="40"/>
                  </a:cubicBezTo>
                  <a:cubicBezTo>
                    <a:pt x="29" y="39"/>
                    <a:pt x="33" y="38"/>
                    <a:pt x="36" y="34"/>
                  </a:cubicBezTo>
                  <a:cubicBezTo>
                    <a:pt x="39" y="31"/>
                    <a:pt x="40" y="27"/>
                    <a:pt x="40" y="23"/>
                  </a:cubicBezTo>
                  <a:cubicBezTo>
                    <a:pt x="40" y="19"/>
                    <a:pt x="38" y="15"/>
                    <a:pt x="34" y="12"/>
                  </a:cubicBezTo>
                  <a:cubicBezTo>
                    <a:pt x="31" y="9"/>
                    <a:pt x="27" y="8"/>
                    <a:pt x="23" y="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0" name="文本框 33">
            <a:extLst>
              <a:ext uri="{FF2B5EF4-FFF2-40B4-BE49-F238E27FC236}">
                <a16:creationId xmlns:a16="http://schemas.microsoft.com/office/drawing/2014/main" id="{4A9E91B8-94F5-45D9-9332-965B75BC1A8E}"/>
              </a:ext>
            </a:extLst>
          </p:cNvPr>
          <p:cNvSpPr txBox="1"/>
          <p:nvPr/>
        </p:nvSpPr>
        <p:spPr>
          <a:xfrm>
            <a:off x="1271509" y="495061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简介及特性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87DBE14-FFFD-4B2C-9140-FD555861437A}"/>
              </a:ext>
            </a:extLst>
          </p:cNvPr>
          <p:cNvGrpSpPr/>
          <p:nvPr/>
        </p:nvGrpSpPr>
        <p:grpSpPr>
          <a:xfrm>
            <a:off x="835852" y="1231386"/>
            <a:ext cx="9604513" cy="1116687"/>
            <a:chOff x="9420546" y="1718897"/>
            <a:chExt cx="9604513" cy="111668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B0D947E-E36B-4BFB-82F0-8B83409B74F9}"/>
                </a:ext>
              </a:extLst>
            </p:cNvPr>
            <p:cNvGrpSpPr/>
            <p:nvPr/>
          </p:nvGrpSpPr>
          <p:grpSpPr>
            <a:xfrm>
              <a:off x="9420546" y="1718897"/>
              <a:ext cx="3780719" cy="533839"/>
              <a:chOff x="9159288" y="1718897"/>
              <a:chExt cx="3780719" cy="533839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977E4CA-EA58-4334-8834-8FC58FFC4530}"/>
                  </a:ext>
                </a:extLst>
              </p:cNvPr>
              <p:cNvSpPr/>
              <p:nvPr/>
            </p:nvSpPr>
            <p:spPr>
              <a:xfrm>
                <a:off x="9159288" y="1729516"/>
                <a:ext cx="3780719" cy="5232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7390FAC-F219-4259-91B0-D9623854DD16}"/>
                  </a:ext>
                </a:extLst>
              </p:cNvPr>
              <p:cNvSpPr txBox="1"/>
              <p:nvPr/>
            </p:nvSpPr>
            <p:spPr>
              <a:xfrm>
                <a:off x="9318355" y="1718897"/>
                <a:ext cx="35253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MVVM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模式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——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数据绑定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BEFCF6A-6056-484C-B050-61D72DF40D6B}"/>
                </a:ext>
              </a:extLst>
            </p:cNvPr>
            <p:cNvSpPr/>
            <p:nvPr/>
          </p:nvSpPr>
          <p:spPr>
            <a:xfrm>
              <a:off x="9420546" y="2410852"/>
              <a:ext cx="9604513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MVVM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本身是实现了双向绑定的，在Vue.js中可以使用v-model指令在表单元素上创建双向数据绑定。</a:t>
              </a:r>
              <a:endParaRPr lang="en-US" altLang="zh-CN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667E437-7429-4F6D-9413-E89B1748A9BF}"/>
              </a:ext>
            </a:extLst>
          </p:cNvPr>
          <p:cNvGrpSpPr/>
          <p:nvPr/>
        </p:nvGrpSpPr>
        <p:grpSpPr>
          <a:xfrm>
            <a:off x="774362" y="2621385"/>
            <a:ext cx="6157490" cy="3083640"/>
            <a:chOff x="774362" y="2621385"/>
            <a:chExt cx="6157490" cy="308364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52D5A56-92E8-43C3-8679-0C1187409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362" y="2621385"/>
              <a:ext cx="5036773" cy="19043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70E4072-56A8-4B30-A314-5EB908D05843}"/>
                </a:ext>
              </a:extLst>
            </p:cNvPr>
            <p:cNvSpPr/>
            <p:nvPr/>
          </p:nvSpPr>
          <p:spPr>
            <a:xfrm>
              <a:off x="835852" y="5058694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将message绑定到文本框，当更改文本框的值时，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&lt;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p&gt;{{ message }}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&lt;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/p&gt; 中的内容也会被更新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757ED9E-936C-4127-941B-ABC6140ED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36" y="3158148"/>
            <a:ext cx="5574935" cy="1900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868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bmyc3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2708</Words>
  <Application>Microsoft Office PowerPoint</Application>
  <PresentationFormat>宽屏</PresentationFormat>
  <Paragraphs>207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方正姚体</vt:lpstr>
      <vt:lpstr>微软雅黑</vt:lpstr>
      <vt:lpstr>Agency FB</vt:lpstr>
      <vt:lpstr>Arial</vt:lpstr>
      <vt:lpstr>Office 主题​​</vt:lpstr>
      <vt:lpstr>Nordri ToolsTheme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cp:lastModifiedBy>帅气逼人唐志丰</cp:lastModifiedBy>
  <cp:revision>57</cp:revision>
  <dcterms:created xsi:type="dcterms:W3CDTF">2015-10-25T06:15:09Z</dcterms:created>
  <dcterms:modified xsi:type="dcterms:W3CDTF">2017-06-11T21:08:39Z</dcterms:modified>
</cp:coreProperties>
</file>