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8" r:id="rId2"/>
    <p:sldId id="341" r:id="rId3"/>
    <p:sldId id="323" r:id="rId4"/>
    <p:sldId id="357" r:id="rId5"/>
    <p:sldId id="324" r:id="rId6"/>
    <p:sldId id="326" r:id="rId7"/>
    <p:sldId id="345" r:id="rId8"/>
    <p:sldId id="346" r:id="rId9"/>
    <p:sldId id="347" r:id="rId10"/>
    <p:sldId id="348" r:id="rId11"/>
    <p:sldId id="349" r:id="rId12"/>
    <p:sldId id="355" r:id="rId13"/>
    <p:sldId id="350" r:id="rId14"/>
    <p:sldId id="351" r:id="rId15"/>
    <p:sldId id="352" r:id="rId16"/>
    <p:sldId id="353" r:id="rId17"/>
    <p:sldId id="356" r:id="rId18"/>
    <p:sldId id="343" r:id="rId19"/>
    <p:sldId id="339" r:id="rId20"/>
    <p:sldId id="354" r:id="rId21"/>
    <p:sldId id="344" r:id="rId22"/>
    <p:sldId id="342" r:id="rId23"/>
    <p:sldId id="333" r:id="rId24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A47"/>
    <a:srgbClr val="90AFC6"/>
    <a:srgbClr val="5482A3"/>
    <a:srgbClr val="F5F5F5"/>
    <a:srgbClr val="8BABC3"/>
    <a:srgbClr val="A6A6A6"/>
    <a:srgbClr val="789BB5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94675" autoAdjust="0"/>
  </p:normalViewPr>
  <p:slideViewPr>
    <p:cSldViewPr snapToGrid="0">
      <p:cViewPr varScale="1">
        <p:scale>
          <a:sx n="71" d="100"/>
          <a:sy n="71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9698DDC-9F14-49A0-9D84-9EBB4FD817CB}" type="datetimeFigureOut">
              <a:rPr lang="zh-CN" altLang="en-US"/>
              <a:pPr>
                <a:defRPr/>
              </a:pPr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09DA4E7-D359-4A3B-B41B-DCD2FD9EAD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7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5A86F35-DD70-4DE8-B9B3-91194D588BAA}" type="datetimeFigureOut">
              <a:rPr lang="zh-CN" altLang="en-US"/>
              <a:pPr>
                <a:defRPr/>
              </a:pPr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1065DD4-DF73-44BD-A63A-6FAB248C1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53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2" name="图片 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1"/>
          <p:cNvSpPr>
            <a:spLocks noChangeArrowheads="1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自动化科学与工程学院 教学实验中心</a:t>
            </a:r>
            <a:endParaRPr lang="en-US" altLang="zh-CN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刘源 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13484668964</a:t>
            </a: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数据结构与程序设计专题实验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+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下箭头 22"/>
          <p:cNvSpPr/>
          <p:nvPr/>
        </p:nvSpPr>
        <p:spPr>
          <a:xfrm rot="905651">
            <a:off x="2991449" y="1609846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28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+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3281323" y="2067142"/>
            <a:ext cx="3051175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2+3=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" name="上弧形箭头 2"/>
          <p:cNvSpPr/>
          <p:nvPr/>
        </p:nvSpPr>
        <p:spPr>
          <a:xfrm rot="16200000">
            <a:off x="392871" y="3055277"/>
            <a:ext cx="2303143" cy="802885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左弧形箭头 3"/>
          <p:cNvSpPr/>
          <p:nvPr/>
        </p:nvSpPr>
        <p:spPr>
          <a:xfrm rot="9011128">
            <a:off x="6566131" y="2031482"/>
            <a:ext cx="780586" cy="2325692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108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3281323" y="2067142"/>
            <a:ext cx="3051175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2+3=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5" name="下箭头 24"/>
          <p:cNvSpPr/>
          <p:nvPr/>
        </p:nvSpPr>
        <p:spPr>
          <a:xfrm rot="905651">
            <a:off x="3835891" y="2821772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167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" name="十角星 2"/>
          <p:cNvSpPr/>
          <p:nvPr/>
        </p:nvSpPr>
        <p:spPr>
          <a:xfrm>
            <a:off x="5933755" y="4690960"/>
            <a:ext cx="657051" cy="479484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</a:rPr>
              <a:t>(</a:t>
            </a:r>
            <a:endParaRPr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 rot="18317860">
            <a:off x="4149433" y="1606481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130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*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下箭头 18"/>
          <p:cNvSpPr/>
          <p:nvPr/>
        </p:nvSpPr>
        <p:spPr>
          <a:xfrm rot="18317860">
            <a:off x="4149433" y="1606481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587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*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下箭头 18"/>
          <p:cNvSpPr/>
          <p:nvPr/>
        </p:nvSpPr>
        <p:spPr>
          <a:xfrm rot="905651">
            <a:off x="2991449" y="1609846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317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3502530" y="2068480"/>
            <a:ext cx="3051175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5*3=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15</a:t>
            </a: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上弧形箭头 18"/>
          <p:cNvSpPr/>
          <p:nvPr/>
        </p:nvSpPr>
        <p:spPr>
          <a:xfrm rot="16200000">
            <a:off x="392871" y="3055277"/>
            <a:ext cx="2303143" cy="802885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左弧形箭头 23"/>
          <p:cNvSpPr/>
          <p:nvPr/>
        </p:nvSpPr>
        <p:spPr>
          <a:xfrm rot="9011128">
            <a:off x="6566131" y="2031482"/>
            <a:ext cx="780586" cy="2325692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559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3597314" y="2109906"/>
            <a:ext cx="3051175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输出：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15</a:t>
            </a: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2807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实验要求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验收规则</a:t>
            </a:r>
            <a:endParaRPr lang="en-US" altLang="zh-CN" sz="2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709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2875" y="743918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（七）自测用例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8551"/>
              </p:ext>
            </p:extLst>
          </p:nvPr>
        </p:nvGraphicFramePr>
        <p:xfrm>
          <a:off x="941754" y="1525222"/>
          <a:ext cx="73589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35">
                  <a:extLst>
                    <a:ext uri="{9D8B030D-6E8A-4147-A177-3AD203B41FA5}">
                      <a16:colId xmlns:a16="http://schemas.microsoft.com/office/drawing/2014/main" val="2249626246"/>
                    </a:ext>
                  </a:extLst>
                </a:gridCol>
                <a:gridCol w="2170206">
                  <a:extLst>
                    <a:ext uri="{9D8B030D-6E8A-4147-A177-3AD203B41FA5}">
                      <a16:colId xmlns:a16="http://schemas.microsoft.com/office/drawing/2014/main" val="429003102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677425"/>
                    </a:ext>
                  </a:extLst>
                </a:gridCol>
                <a:gridCol w="2520175">
                  <a:extLst>
                    <a:ext uri="{9D8B030D-6E8A-4147-A177-3AD203B41FA5}">
                      <a16:colId xmlns:a16="http://schemas.microsoft.com/office/drawing/2014/main" val="1380614951"/>
                    </a:ext>
                  </a:extLst>
                </a:gridCol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表达式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3061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1+2+3+4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加法测试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532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10-8-7-6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-13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减法测试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3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1*2*3*4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乘法测试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8533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8/2/2/2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除法测试</a:t>
                      </a:r>
                      <a:endParaRPr lang="en-US" altLang="zh-CN" sz="18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71010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3^2+4^2*2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幂运算测试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6010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(3+2)*2/(4-1+2)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括号及优先级测试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34640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结果为小数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58274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3/0.6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输入为小数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5763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(3-2))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异常情况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3331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(1++3)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异常情况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2216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2/(5-5)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ERROR_03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异常情况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1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696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实验要求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验收规则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808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2875" y="743918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（八）辅助工具</a:t>
            </a:r>
          </a:p>
        </p:txBody>
      </p:sp>
      <p:sp>
        <p:nvSpPr>
          <p:cNvPr id="9" name="矩形 8"/>
          <p:cNvSpPr/>
          <p:nvPr/>
        </p:nvSpPr>
        <p:spPr>
          <a:xfrm>
            <a:off x="450850" y="1336931"/>
            <a:ext cx="8342313" cy="461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  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务必注意：测试对象所在路径中不能有空格。 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9D4897-BE70-496F-8E37-CB15BE3E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48" y="1936386"/>
            <a:ext cx="5732657" cy="4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058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实验要求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验收规则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0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2255" y="1018981"/>
            <a:ext cx="2092166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（九）编码要求</a:t>
            </a:r>
          </a:p>
        </p:txBody>
      </p:sp>
      <p:sp>
        <p:nvSpPr>
          <p:cNvPr id="8" name="矩形 7"/>
          <p:cNvSpPr/>
          <p:nvPr/>
        </p:nvSpPr>
        <p:spPr>
          <a:xfrm>
            <a:off x="359553" y="1765106"/>
            <a:ext cx="8342313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优选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C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语言，</a:t>
            </a:r>
            <a:r>
              <a:rPr lang="zh-CN" altLang="en-US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禁止直接调用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C++ STL</a:t>
            </a:r>
            <a:r>
              <a:rPr lang="zh-CN" altLang="en-US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库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除循环变量外，其它变量命名使用有明确含义的单词或缩写，不建议使用拼音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、禁止出现魔鬼数字；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、统一代码格式，例如：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{}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和空行；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83410"/>
              </p:ext>
            </p:extLst>
          </p:nvPr>
        </p:nvGraphicFramePr>
        <p:xfrm>
          <a:off x="6458686" y="5266996"/>
          <a:ext cx="1458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包装程序外壳对象" showAsIcon="1" r:id="rId3" imgW="1459440" imgH="434520" progId="Package">
                  <p:embed/>
                </p:oleObj>
              </mc:Choice>
              <mc:Fallback>
                <p:oleObj name="包装程序外壳对象" showAsIcon="1" r:id="rId3" imgW="1459440" imgH="434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8686" y="5266996"/>
                        <a:ext cx="14589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1219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2"/>
          <p:cNvSpPr txBox="1">
            <a:spLocks noChangeArrowheads="1"/>
          </p:cNvSpPr>
          <p:nvPr/>
        </p:nvSpPr>
        <p:spPr bwMode="auto">
          <a:xfrm>
            <a:off x="560698" y="1772886"/>
            <a:ext cx="83268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纸上得来终觉浅，</a:t>
            </a:r>
            <a:endParaRPr lang="en-US" altLang="zh-CN" sz="4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绝知此事要躬行。</a:t>
            </a:r>
          </a:p>
        </p:txBody>
      </p:sp>
    </p:spTree>
    <p:extLst>
      <p:ext uri="{BB962C8B-B14F-4D97-AF65-F5344CB8AC3E}">
        <p14:creationId xmlns:p14="http://schemas.microsoft.com/office/powerpoint/2010/main" val="4743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（一）实验目的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325" y="1903413"/>
            <a:ext cx="8342313" cy="4664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MS Mincho"/>
              </a:rPr>
              <a:t>       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熟练掌握栈、队列等基本操作及其在实际问题中的应用。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（二）基本要求</a:t>
            </a:r>
          </a:p>
        </p:txBody>
      </p:sp>
      <p:sp>
        <p:nvSpPr>
          <p:cNvPr id="18" name="矩形 17"/>
          <p:cNvSpPr/>
          <p:nvPr/>
        </p:nvSpPr>
        <p:spPr>
          <a:xfrm>
            <a:off x="441325" y="3576638"/>
            <a:ext cx="8342313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Calibri" pitchFamily="34" charset="0"/>
                <a:cs typeface="MS Mincho"/>
              </a:rPr>
              <a:t>        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本实验分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盘，每次离开实验室前将源代码发送至自己的邮箱保存。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完成实验内容后由教师验收实验内容，课后提交实验报告。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28599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（三）内容提要</a:t>
            </a:r>
          </a:p>
        </p:txBody>
      </p:sp>
      <p:sp>
        <p:nvSpPr>
          <p:cNvPr id="5" name="矩形 4"/>
          <p:cNvSpPr/>
          <p:nvPr/>
        </p:nvSpPr>
        <p:spPr>
          <a:xfrm>
            <a:off x="450850" y="1702695"/>
            <a:ext cx="8342313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       输入：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通过命令行参数输入一个数学表达式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）表达式正确的情况下输出结果；（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）命令行参数不正确输出字符串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ERROR_01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；（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）表达式存在格式错误输出字符串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ERROR_02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；（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4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）表达式在计算过程中出现逻辑错误输出字符串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ERROR_03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1325" y="369337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（四）简明示例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763083" y="4399815"/>
            <a:ext cx="3475038" cy="17351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</a:rPr>
              <a:t>输入：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</a:rPr>
              <a:t>(2+3)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(3-1)^3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</a:rPr>
              <a:t>输出：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</a:rPr>
              <a:t>40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7908" y="4399815"/>
            <a:ext cx="3475038" cy="1735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输入：</a:t>
            </a:r>
            <a:endParaRPr lang="en-US" altLang="zh-CN" sz="2000" dirty="0">
              <a:latin typeface="+mn-ea"/>
              <a:ea typeface="+mn-ea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((2+3)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(3-1)^3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输出：</a:t>
            </a:r>
            <a:endParaRPr lang="en-US" altLang="zh-CN" sz="2000" dirty="0">
              <a:latin typeface="+mn-ea"/>
              <a:ea typeface="+mn-ea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ERROR_02</a:t>
            </a:r>
          </a:p>
        </p:txBody>
      </p:sp>
    </p:spTree>
    <p:extLst>
      <p:ext uri="{BB962C8B-B14F-4D97-AF65-F5344CB8AC3E}">
        <p14:creationId xmlns:p14="http://schemas.microsoft.com/office/powerpoint/2010/main" val="173974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4025" y="1070206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（五）基本要求</a:t>
            </a:r>
          </a:p>
        </p:txBody>
      </p:sp>
      <p:sp>
        <p:nvSpPr>
          <p:cNvPr id="12" name="矩形 11"/>
          <p:cNvSpPr/>
          <p:nvPr/>
        </p:nvSpPr>
        <p:spPr>
          <a:xfrm>
            <a:off x="441325" y="1814744"/>
            <a:ext cx="8342313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、实现栈的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push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pop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基本操作；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检测表达式的输入是否是正确的数学表达式；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3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对于正确的数学表达式求取其值。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zh-CN" sz="2000" kern="100" dirty="0">
                <a:latin typeface="+mn-ea"/>
                <a:ea typeface="+mn-ea"/>
                <a:cs typeface="MS Mincho"/>
              </a:rPr>
              <a:t>注：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）数学表达式需支持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小数、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加减乘除、小括号、</a:t>
            </a:r>
            <a:r>
              <a:rPr lang="zh-CN" altLang="zh-CN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幂运算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。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为简化逻辑，</a:t>
            </a:r>
            <a:r>
              <a:rPr lang="zh-CN" altLang="en-US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表达式中不会出现负数，但计算结果会有负数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。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）不正确的表达式可能包括：字母、非运算符号、括号不匹配，运算符的排列不符合表达式形式</a:t>
            </a:r>
            <a:r>
              <a:rPr lang="zh-CN" altLang="zh-CN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等多种情况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。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）输出结果中有几位小数就输出几位小数，例如：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2/10=0.2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，而非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0.20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）表达式</a:t>
            </a:r>
            <a:r>
              <a:rPr lang="zh-CN" altLang="zh-CN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通过</a:t>
            </a:r>
            <a:r>
              <a:rPr lang="zh-CN" altLang="en-US" sz="2000" kern="1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命令行参数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读取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 。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2+3)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" name="下箭头 2"/>
          <p:cNvSpPr/>
          <p:nvPr/>
        </p:nvSpPr>
        <p:spPr>
          <a:xfrm rot="18317860">
            <a:off x="4227492" y="1809083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725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+3)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下箭头 22"/>
          <p:cNvSpPr/>
          <p:nvPr/>
        </p:nvSpPr>
        <p:spPr>
          <a:xfrm rot="905651">
            <a:off x="2991449" y="1609846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60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（六）简要提示</a:t>
            </a: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实验一：数学表达式求值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305117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+mn-ea"/>
                <a:ea typeface="+mn-ea"/>
              </a:rPr>
              <a:t>(2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</a:p>
        </p:txBody>
      </p:sp>
      <p:sp>
        <p:nvSpPr>
          <p:cNvPr id="2" name="矩形 1"/>
          <p:cNvSpPr/>
          <p:nvPr/>
        </p:nvSpPr>
        <p:spPr>
          <a:xfrm>
            <a:off x="2068591" y="4661208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591" y="412967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068591" y="359814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068591" y="3074059"/>
            <a:ext cx="1388288" cy="535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5568137" y="412967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+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8137" y="359814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568137" y="3074059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5568137" y="4661208"/>
            <a:ext cx="1388288" cy="5352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2068591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操作数栈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5568137" y="5350253"/>
            <a:ext cx="152872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操作符栈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3" name="下箭头 22"/>
          <p:cNvSpPr/>
          <p:nvPr/>
        </p:nvSpPr>
        <p:spPr>
          <a:xfrm rot="18317860">
            <a:off x="4149433" y="1606481"/>
            <a:ext cx="396914" cy="1269893"/>
          </a:xfrm>
          <a:prstGeom prst="downArrow">
            <a:avLst>
              <a:gd name="adj1" fmla="val 44381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44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891</Words>
  <Application>Microsoft Office PowerPoint</Application>
  <PresentationFormat>全屏显示(4:3)</PresentationFormat>
  <Paragraphs>202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隶书</vt:lpstr>
      <vt:lpstr>微软雅黑</vt:lpstr>
      <vt:lpstr>Arial</vt:lpstr>
      <vt:lpstr>Broadway</vt:lpstr>
      <vt:lpstr>Calibri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源 刘</cp:lastModifiedBy>
  <cp:revision>163</cp:revision>
  <cp:lastPrinted>2015-03-12T14:31:09Z</cp:lastPrinted>
  <dcterms:created xsi:type="dcterms:W3CDTF">2014-12-22T06:08:09Z</dcterms:created>
  <dcterms:modified xsi:type="dcterms:W3CDTF">2023-10-07T03:42:22Z</dcterms:modified>
</cp:coreProperties>
</file>