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8" r:id="rId2"/>
    <p:sldId id="334" r:id="rId3"/>
    <p:sldId id="322" r:id="rId4"/>
    <p:sldId id="323" r:id="rId5"/>
    <p:sldId id="337" r:id="rId6"/>
    <p:sldId id="355" r:id="rId7"/>
    <p:sldId id="339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6" r:id="rId23"/>
    <p:sldId id="335" r:id="rId24"/>
    <p:sldId id="338" r:id="rId25"/>
    <p:sldId id="326" r:id="rId26"/>
    <p:sldId id="336" r:id="rId27"/>
    <p:sldId id="340" r:id="rId28"/>
    <p:sldId id="333" r:id="rId29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6AB186-3D33-4F0B-B329-B5307238E944}" type="datetimeFigureOut">
              <a:rPr lang="zh-CN" altLang="en-US"/>
              <a:pPr>
                <a:defRPr/>
              </a:pPr>
              <a:t>2021/11/8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DB4C7F9-844F-4133-BEB3-04390CCEB6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956D6C-2F10-4359-839D-1DBD44908BB1}" type="datetimeFigureOut">
              <a:rPr lang="zh-CN" altLang="en-US"/>
              <a:pPr>
                <a:defRPr/>
              </a:pPr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54375"/>
            <a:ext cx="7954963" cy="2662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855B19-A6A3-4BB7-9DF6-125E39409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9700"/>
            <a:ext cx="319405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7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2228850" y="2492375"/>
            <a:ext cx="6915150" cy="436562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adway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180961" y="5021263"/>
            <a:ext cx="478207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自动化科学与工程学院 教学实验中心</a:t>
            </a:r>
            <a:endParaRPr lang="en-US" altLang="zh-CN" sz="2200" b="1" dirty="0" smtClean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刘源  </a:t>
            </a:r>
            <a:r>
              <a:rPr lang="en-US" altLang="zh-CN" sz="2200" b="1" dirty="0" smtClean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13484668964</a:t>
            </a:r>
            <a:endParaRPr lang="en-US" altLang="zh-CN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西一楼 </a:t>
            </a:r>
            <a:r>
              <a:rPr lang="en-US" altLang="zh-CN" sz="2200" b="1" dirty="0">
                <a:solidFill>
                  <a:srgbClr val="B83314"/>
                </a:solidFill>
                <a:latin typeface="微软雅黑" pitchFamily="34" charset="-122"/>
                <a:ea typeface="微软雅黑" pitchFamily="34" charset="-122"/>
              </a:rPr>
              <a:t>314</a:t>
            </a:r>
            <a:endParaRPr lang="zh-CN" altLang="en-US" sz="2200" b="1" dirty="0">
              <a:solidFill>
                <a:srgbClr val="B8331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614363" y="2136285"/>
            <a:ext cx="7915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与程序设计专题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010627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79077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010627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91218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4914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432660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01110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=4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423865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504456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j=2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4299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907448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975898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=5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916233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96824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432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b   a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347055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15505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=6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355848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436439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j=4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96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69087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37537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=7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86674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867265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j=5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383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70251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38701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=8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252664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33255" y="514278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j=6   next[6]=3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196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261459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9909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=8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279040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359631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580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745038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13488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=9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727451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08042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j=4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71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5140692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09142" y="3804564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=10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123105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203696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j=5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11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5615475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83925" y="3804564"/>
            <a:ext cx="75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597888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78479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j=6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782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D54A47"/>
                </a:solidFill>
                <a:latin typeface="+mn-ea"/>
                <a:ea typeface="+mn-ea"/>
              </a:rPr>
              <a:t>实验</a:t>
            </a: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要求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5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6037506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05956" y="3804564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=12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019919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00510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j=7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83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a   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6468328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36778" y="3804564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=13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450741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531332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j=8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876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882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b   a   a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b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c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a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c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   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   b   a   </a:t>
            </a:r>
            <a:r>
              <a:rPr lang="en-US" altLang="zh-CN" sz="2400" dirty="0" err="1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   b   c   a   c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2781388" y="5330560"/>
            <a:ext cx="1678072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输出：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6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59368" y="3853699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66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编码规范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调试手段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11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2875" y="743918"/>
            <a:ext cx="2010394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（七）</a:t>
            </a:r>
            <a:r>
              <a:rPr lang="zh-CN" altLang="en-US" sz="2000" dirty="0">
                <a:latin typeface="+mn-ea"/>
              </a:rPr>
              <a:t>自测</a:t>
            </a:r>
            <a:r>
              <a:rPr lang="zh-CN" altLang="en-US" sz="2000" dirty="0" smtClean="0">
                <a:latin typeface="+mn-ea"/>
              </a:rPr>
              <a:t>用例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2639"/>
              </p:ext>
            </p:extLst>
          </p:nvPr>
        </p:nvGraphicFramePr>
        <p:xfrm>
          <a:off x="708990" y="1771406"/>
          <a:ext cx="78283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57">
                  <a:extLst>
                    <a:ext uri="{9D8B030D-6E8A-4147-A177-3AD203B41FA5}">
                      <a16:colId xmlns:a16="http://schemas.microsoft.com/office/drawing/2014/main" val="2249626246"/>
                    </a:ext>
                  </a:extLst>
                </a:gridCol>
                <a:gridCol w="1782862">
                  <a:extLst>
                    <a:ext uri="{9D8B030D-6E8A-4147-A177-3AD203B41FA5}">
                      <a16:colId xmlns:a16="http://schemas.microsoft.com/office/drawing/2014/main" val="158051008"/>
                    </a:ext>
                  </a:extLst>
                </a:gridCol>
                <a:gridCol w="1782862">
                  <a:extLst>
                    <a:ext uri="{9D8B030D-6E8A-4147-A177-3AD203B41FA5}">
                      <a16:colId xmlns:a16="http://schemas.microsoft.com/office/drawing/2014/main" val="4290031022"/>
                    </a:ext>
                  </a:extLst>
                </a:gridCol>
                <a:gridCol w="1502391">
                  <a:extLst>
                    <a:ext uri="{9D8B030D-6E8A-4147-A177-3AD203B41FA5}">
                      <a16:colId xmlns:a16="http://schemas.microsoft.com/office/drawing/2014/main" val="26677425"/>
                    </a:ext>
                  </a:extLst>
                </a:gridCol>
                <a:gridCol w="2070368">
                  <a:extLst>
                    <a:ext uri="{9D8B030D-6E8A-4147-A177-3AD203B41FA5}">
                      <a16:colId xmlns:a16="http://schemas.microsoft.com/office/drawing/2014/main" val="1380614951"/>
                    </a:ext>
                  </a:extLst>
                </a:gridCol>
              </a:tblGrid>
              <a:tr h="362601"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原串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模式串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结果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设计意图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630616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无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ERROR_01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命令行参数不正确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15325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abcde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“d ”	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查找到模式串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438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abcde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未查找到模式串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8533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“屯屯屯”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烫烫烫烫烫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未查找到模式串</a:t>
                      </a:r>
                      <a:endParaRPr lang="en-US" altLang="zh-CN" sz="1800" b="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71010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abcabcabc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altLang="zh-CN" sz="1800" b="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查找到模式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串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6010"/>
                  </a:ext>
                </a:extLst>
              </a:tr>
              <a:tr h="34012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“屯屯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烫烫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屯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烫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一个汉字占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430512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565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（八）</a:t>
            </a:r>
            <a:r>
              <a:rPr lang="zh-CN" altLang="en-US" sz="2000" dirty="0"/>
              <a:t>编码要求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553" y="1642016"/>
            <a:ext cx="8342313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优选</a:t>
            </a:r>
            <a:r>
              <a:rPr lang="en-US" altLang="zh-CN" sz="2000" kern="100" dirty="0">
                <a:latin typeface="+mn-ea"/>
                <a:ea typeface="+mn-ea"/>
                <a:cs typeface="MS Mincho"/>
              </a:rPr>
              <a:t>C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语言，禁止直接调用</a:t>
            </a:r>
            <a:r>
              <a:rPr lang="en-US" altLang="zh-CN" sz="2000" kern="100" dirty="0">
                <a:latin typeface="+mn-ea"/>
                <a:ea typeface="+mn-ea"/>
                <a:cs typeface="MS Mincho"/>
              </a:rPr>
              <a:t>C++ STL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库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除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循环变量外，其它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变量命名使用有明确含义的单词或缩写，不建议使用拼音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；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禁止出现魔鬼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数字；</a:t>
            </a:r>
            <a:endParaRPr lang="en-US" altLang="zh-CN" sz="2000" kern="1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4</a:t>
            </a: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latin typeface="+mn-ea"/>
                <a:ea typeface="+mn-ea"/>
                <a:cs typeface="Times New Roman" panose="02020603050405020304" pitchFamily="18" charset="0"/>
              </a:rPr>
              <a:t>添加必要的程序注释；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5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、统一代码格式，例如：</a:t>
            </a:r>
            <a:r>
              <a:rPr lang="en-US" altLang="zh-CN" sz="2000" kern="100" dirty="0">
                <a:latin typeface="+mn-ea"/>
                <a:ea typeface="+mn-ea"/>
                <a:cs typeface="MS Mincho"/>
              </a:rPr>
              <a:t>{}</a:t>
            </a:r>
            <a:r>
              <a:rPr lang="zh-CN" altLang="en-US" sz="2000" kern="100" dirty="0">
                <a:latin typeface="+mn-ea"/>
                <a:ea typeface="+mn-ea"/>
                <a:cs typeface="MS Mincho"/>
              </a:rPr>
              <a:t>和空行；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100" dirty="0">
                <a:latin typeface="+mn-ea"/>
                <a:ea typeface="+mn-ea"/>
                <a:cs typeface="MS Mincho"/>
              </a:rPr>
              <a:t>6</a:t>
            </a:r>
            <a:r>
              <a:rPr lang="zh-CN" altLang="en-US" sz="2000" b="1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000" b="1" kern="100" dirty="0">
                <a:latin typeface="+mn-ea"/>
                <a:ea typeface="+mn-ea"/>
                <a:cs typeface="MS Mincho"/>
              </a:rPr>
              <a:t>变量初始化，</a:t>
            </a:r>
            <a:r>
              <a:rPr lang="zh-CN" altLang="zh-CN" sz="2000" b="1" kern="100" dirty="0" smtClean="0">
                <a:latin typeface="+mn-ea"/>
                <a:ea typeface="+mn-ea"/>
                <a:cs typeface="MS Mincho"/>
              </a:rPr>
              <a:t>不要</a:t>
            </a:r>
            <a:r>
              <a:rPr lang="zh-CN" altLang="en-US" sz="2000" b="1" kern="100" dirty="0">
                <a:latin typeface="+mn-ea"/>
                <a:ea typeface="+mn-ea"/>
                <a:cs typeface="MS Mincho"/>
              </a:rPr>
              <a:t>依赖</a:t>
            </a:r>
            <a:r>
              <a:rPr lang="zh-CN" altLang="zh-CN" sz="2000" b="1" kern="100" dirty="0" smtClean="0">
                <a:latin typeface="+mn-ea"/>
                <a:ea typeface="+mn-ea"/>
                <a:cs typeface="MS Mincho"/>
              </a:rPr>
              <a:t>默认</a:t>
            </a:r>
            <a:r>
              <a:rPr lang="zh-CN" altLang="zh-CN" sz="2000" b="1" kern="100" dirty="0">
                <a:latin typeface="+mn-ea"/>
                <a:ea typeface="+mn-ea"/>
                <a:cs typeface="MS Mincho"/>
              </a:rPr>
              <a:t>赋值；</a:t>
            </a:r>
            <a:endParaRPr lang="en-US" altLang="zh-CN" sz="2000" b="1" kern="100" dirty="0">
              <a:latin typeface="+mn-ea"/>
              <a:ea typeface="+mn-ea"/>
              <a:cs typeface="MS Mincho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100" dirty="0">
                <a:latin typeface="+mn-ea"/>
                <a:ea typeface="+mn-ea"/>
                <a:cs typeface="MS Mincho"/>
              </a:rPr>
              <a:t>7</a:t>
            </a:r>
            <a:r>
              <a:rPr lang="zh-CN" altLang="zh-CN" sz="2000" b="1" kern="100" dirty="0">
                <a:latin typeface="+mn-ea"/>
                <a:ea typeface="+mn-ea"/>
                <a:cs typeface="MS Mincho"/>
              </a:rPr>
              <a:t>、入参检查，“外部输入输入不可靠”，指针判空（一级指针、二级指针</a:t>
            </a:r>
            <a:r>
              <a:rPr lang="en-US" altLang="zh-CN" sz="2000" b="1" kern="100" dirty="0">
                <a:latin typeface="+mn-ea"/>
                <a:ea typeface="+mn-ea"/>
                <a:cs typeface="MS Mincho"/>
              </a:rPr>
              <a:t>……</a:t>
            </a:r>
            <a:r>
              <a:rPr lang="zh-CN" altLang="zh-CN" sz="2000" b="1" kern="100" dirty="0">
                <a:latin typeface="+mn-ea"/>
                <a:ea typeface="+mn-ea"/>
                <a:cs typeface="MS Mincho"/>
              </a:rPr>
              <a:t>），循环变量上下限；</a:t>
            </a:r>
            <a:endParaRPr lang="en-US" altLang="zh-CN" sz="2000" b="1" kern="100" dirty="0">
              <a:latin typeface="+mn-ea"/>
              <a:ea typeface="+mn-ea"/>
              <a:cs typeface="MS Mincho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100" dirty="0">
                <a:latin typeface="+mn-ea"/>
                <a:ea typeface="+mn-ea"/>
                <a:cs typeface="MS Mincho"/>
              </a:rPr>
              <a:t>8</a:t>
            </a:r>
            <a:r>
              <a:rPr lang="zh-CN" altLang="zh-CN" sz="2000" b="1" kern="100" dirty="0">
                <a:latin typeface="+mn-ea"/>
                <a:ea typeface="+mn-ea"/>
                <a:cs typeface="MS Mincho"/>
              </a:rPr>
              <a:t>、</a:t>
            </a:r>
            <a:r>
              <a:rPr lang="en-US" altLang="zh-CN" sz="2000" b="1" kern="100" dirty="0" err="1">
                <a:latin typeface="+mn-ea"/>
                <a:ea typeface="+mn-ea"/>
                <a:cs typeface="MS Mincho"/>
              </a:rPr>
              <a:t>malloc</a:t>
            </a:r>
            <a:r>
              <a:rPr lang="zh-CN" altLang="zh-CN" sz="2000" b="1" kern="100" dirty="0">
                <a:latin typeface="+mn-ea"/>
                <a:ea typeface="+mn-ea"/>
                <a:cs typeface="MS Mincho"/>
              </a:rPr>
              <a:t>与</a:t>
            </a:r>
            <a:r>
              <a:rPr lang="en-US" altLang="zh-CN" sz="2000" b="1" kern="100" dirty="0">
                <a:latin typeface="+mn-ea"/>
                <a:ea typeface="+mn-ea"/>
                <a:cs typeface="MS Mincho"/>
              </a:rPr>
              <a:t>free</a:t>
            </a:r>
            <a:r>
              <a:rPr lang="zh-CN" altLang="zh-CN" sz="2000" b="1" kern="100" dirty="0">
                <a:latin typeface="+mn-ea"/>
                <a:ea typeface="+mn-ea"/>
                <a:cs typeface="MS Mincho"/>
              </a:rPr>
              <a:t>配对</a:t>
            </a:r>
            <a:r>
              <a:rPr lang="zh-CN" altLang="en-US" sz="2000" b="1" kern="100" dirty="0">
                <a:latin typeface="+mn-ea"/>
                <a:ea typeface="+mn-ea"/>
                <a:cs typeface="MS Mincho"/>
              </a:rPr>
              <a:t>。</a:t>
            </a:r>
            <a:endParaRPr lang="en-US" altLang="zh-CN" sz="2000" b="1" kern="100" dirty="0">
              <a:latin typeface="+mn-ea"/>
              <a:ea typeface="+mn-ea"/>
              <a:cs typeface="MS Minch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034" y="1383502"/>
            <a:ext cx="438715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实验</a:t>
            </a:r>
            <a:r>
              <a:rPr lang="zh-CN" altLang="en-US" sz="2400" dirty="0">
                <a:latin typeface="+mn-ea"/>
                <a:ea typeface="+mn-ea"/>
              </a:rPr>
              <a:t>要求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+mn-ea"/>
                <a:ea typeface="+mn-ea"/>
              </a:rPr>
              <a:t>编码规范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342900" indent="-3429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D54A47"/>
                </a:solidFill>
                <a:latin typeface="+mn-ea"/>
                <a:ea typeface="+mn-ea"/>
              </a:rPr>
              <a:t>调试手段</a:t>
            </a:r>
            <a:endParaRPr lang="en-US" altLang="zh-CN" sz="2400" dirty="0">
              <a:solidFill>
                <a:srgbClr val="D54A47"/>
              </a:solidFill>
              <a:latin typeface="+mn-ea"/>
              <a:ea typeface="+mn-ea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4670425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目 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0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4025" y="1003300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/>
              <a:t>（九）调试手段</a:t>
            </a:r>
            <a:endParaRPr lang="zh-CN" altLang="en-US" sz="2000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9553" y="1642016"/>
            <a:ext cx="8342313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断点</a:t>
            </a: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F9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、单步执行</a:t>
            </a: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F10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、继续执行</a:t>
            </a: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F5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变量查看，鼠标悬停。</a:t>
            </a:r>
            <a:endParaRPr lang="en-US" altLang="zh-CN" sz="2000" kern="100" dirty="0">
              <a:latin typeface="+mn-ea"/>
              <a:ea typeface="+mn-ea"/>
              <a:cs typeface="MS Mincho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71" y="2657679"/>
            <a:ext cx="7127875" cy="39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56125" y="2121386"/>
            <a:ext cx="83264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天行健，君子以自强不息。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154113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（一）实验目的</a:t>
            </a:r>
          </a:p>
        </p:txBody>
      </p:sp>
      <p:sp>
        <p:nvSpPr>
          <p:cNvPr id="7170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325" y="1814513"/>
            <a:ext cx="8342313" cy="502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 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熟练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掌握串</a:t>
            </a:r>
            <a:r>
              <a:rPr lang="zh-CN" altLang="zh-CN" sz="2000" dirty="0">
                <a:latin typeface="+mn-ea"/>
                <a:ea typeface="+mn-ea"/>
                <a:cs typeface="MS Mincho"/>
              </a:rPr>
              <a:t>的实现，学会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使用</a:t>
            </a:r>
            <a:r>
              <a:rPr lang="en-US" altLang="zh-CN" sz="2000" dirty="0" smtClean="0">
                <a:latin typeface="+mn-ea"/>
                <a:ea typeface="+mn-ea"/>
                <a:cs typeface="MS Mincho"/>
              </a:rPr>
              <a:t>KMP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算法解决字符串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模式匹配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问题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 flipV="1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7404100" y="444500"/>
            <a:ext cx="17399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1325" y="2833688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（二）基本要求</a:t>
            </a:r>
          </a:p>
        </p:txBody>
      </p:sp>
      <p:sp>
        <p:nvSpPr>
          <p:cNvPr id="7176" name="矩形 43"/>
          <p:cNvSpPr>
            <a:spLocks noChangeArrowheads="1"/>
          </p:cNvSpPr>
          <p:nvPr/>
        </p:nvSpPr>
        <p:spPr bwMode="auto">
          <a:xfrm>
            <a:off x="441325" y="3576638"/>
            <a:ext cx="8342313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 smtClean="0">
                <a:latin typeface="+mn-ea"/>
                <a:ea typeface="+mn-ea"/>
                <a:cs typeface="MS Mincho"/>
              </a:rPr>
              <a:t>       本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实验分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次上机（共</a:t>
            </a:r>
            <a:r>
              <a:rPr lang="en-US" altLang="zh-CN" sz="2000" dirty="0">
                <a:latin typeface="+mn-ea"/>
                <a:ea typeface="+mn-ea"/>
                <a:cs typeface="MS Mincho"/>
              </a:rPr>
              <a:t>8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小时）完成，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使用实验室电脑的同学请将源码存放在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盘或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F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盘，每次离开实验室前将源代码发送至自己的邮箱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保存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，带好自己的随身物品。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  <a:cs typeface="MS Mincho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完成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实验内容后由教师验收实验内容，课后提交实验报告。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4"/>
          <p:cNvSpPr>
            <a:spLocks noChangeArrowheads="1"/>
          </p:cNvSpPr>
          <p:nvPr/>
        </p:nvSpPr>
        <p:spPr bwMode="gray">
          <a:xfrm>
            <a:off x="536575" y="2133600"/>
            <a:ext cx="189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 sz="2000">
              <a:solidFill>
                <a:srgbClr val="000000"/>
              </a:solidFill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92988" y="444500"/>
            <a:ext cx="175101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54025" y="914400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（三</a:t>
            </a:r>
            <a:r>
              <a:rPr lang="zh-CN" altLang="en-US" sz="2000" dirty="0" smtClean="0"/>
              <a:t>）内容提要</a:t>
            </a:r>
            <a:endParaRPr lang="zh-CN" altLang="en-US" sz="2000" dirty="0"/>
          </a:p>
        </p:txBody>
      </p:sp>
      <p:sp>
        <p:nvSpPr>
          <p:cNvPr id="8197" name="矩形 43"/>
          <p:cNvSpPr>
            <a:spLocks noChangeArrowheads="1"/>
          </p:cNvSpPr>
          <p:nvPr/>
        </p:nvSpPr>
        <p:spPr bwMode="auto">
          <a:xfrm>
            <a:off x="441325" y="1509472"/>
            <a:ext cx="8342313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输入：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通过命令行参数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输入</a:t>
            </a:r>
            <a:r>
              <a:rPr lang="zh-CN" altLang="en-US" sz="2000" dirty="0">
                <a:latin typeface="+mn-ea"/>
                <a:ea typeface="+mn-ea"/>
                <a:cs typeface="MS Mincho"/>
              </a:rPr>
              <a:t>原</a:t>
            </a:r>
            <a:r>
              <a:rPr lang="zh-CN" altLang="en-US" sz="2000" dirty="0" smtClean="0">
                <a:latin typeface="+mn-ea"/>
                <a:ea typeface="+mn-ea"/>
                <a:cs typeface="MS Mincho"/>
              </a:rPr>
              <a:t>字符串和模式字符串</a:t>
            </a:r>
            <a:r>
              <a:rPr lang="zh-CN" altLang="zh-CN" sz="2000" dirty="0" smtClean="0">
                <a:latin typeface="+mn-ea"/>
                <a:ea typeface="+mn-ea"/>
                <a:cs typeface="MS Mincho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输出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：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）命令行参数不正确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输出字符串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ERROR_01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；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2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）如果查找到模式串，输出关键字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在字符串中的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位置（计数从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开始）；（</a:t>
            </a:r>
            <a:r>
              <a:rPr lang="en-US" altLang="zh-CN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3</a:t>
            </a:r>
            <a:r>
              <a:rPr lang="zh-CN" altLang="en-US" sz="2000" dirty="0" smtClean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）如果未找到模式串则输出</a:t>
            </a:r>
            <a:r>
              <a:rPr lang="en-US" altLang="zh-CN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-1 </a:t>
            </a:r>
            <a:r>
              <a:rPr lang="zh-CN" altLang="en-US" sz="2000" dirty="0">
                <a:latin typeface="+mn-ea"/>
                <a:ea typeface="+mn-ea"/>
                <a:cs typeface="MS Mincho"/>
                <a:sym typeface="Wingdings" panose="05000000000000000000" pitchFamily="2" charset="2"/>
              </a:rPr>
              <a:t>。</a:t>
            </a:r>
            <a:endParaRPr lang="en-US" altLang="zh-CN" sz="2000" dirty="0">
              <a:latin typeface="+mn-ea"/>
              <a:ea typeface="+mn-ea"/>
              <a:cs typeface="MS Mincho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075" y="3313114"/>
            <a:ext cx="2062163" cy="544512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（四</a:t>
            </a:r>
            <a:r>
              <a:rPr lang="zh-CN" altLang="en-US" sz="2000" dirty="0" smtClean="0"/>
              <a:t>）</a:t>
            </a:r>
            <a:r>
              <a:rPr lang="zh-CN" altLang="en-US" sz="2000" dirty="0">
                <a:latin typeface="+mn-ea"/>
              </a:rPr>
              <a:t>简明示例</a:t>
            </a:r>
          </a:p>
        </p:txBody>
      </p:sp>
      <p:sp>
        <p:nvSpPr>
          <p:cNvPr id="8199" name="矩形 11"/>
          <p:cNvSpPr>
            <a:spLocks noChangeArrowheads="1"/>
          </p:cNvSpPr>
          <p:nvPr/>
        </p:nvSpPr>
        <p:spPr bwMode="auto">
          <a:xfrm>
            <a:off x="438150" y="4252913"/>
            <a:ext cx="8342313" cy="46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>
                <a:latin typeface="+mn-ea"/>
                <a:ea typeface="+mn-ea"/>
                <a:cs typeface="MS Mincho"/>
              </a:rPr>
              <a:t>      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749056" y="4136102"/>
            <a:ext cx="7789863" cy="91307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cs typeface="MS Mincho"/>
              </a:rPr>
              <a:t>输入：</a:t>
            </a:r>
            <a:r>
              <a:rPr lang="en-US" altLang="zh-CN" sz="2000" dirty="0">
                <a:latin typeface="+mn-ea"/>
              </a:rPr>
              <a:t>“select * from </a:t>
            </a:r>
            <a:r>
              <a:rPr lang="en-US" altLang="zh-CN" sz="2000" dirty="0" err="1" smtClean="0">
                <a:latin typeface="+mn-ea"/>
              </a:rPr>
              <a:t>duaadual</a:t>
            </a:r>
            <a:r>
              <a:rPr lang="en-US" altLang="zh-CN" sz="2000" dirty="0">
                <a:latin typeface="+mn-ea"/>
              </a:rPr>
              <a:t>” “dual”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输出：</a:t>
            </a:r>
            <a:r>
              <a:rPr lang="en-US" altLang="zh-CN" sz="2400" dirty="0" smtClean="0">
                <a:latin typeface="+mn-ea"/>
              </a:rPr>
              <a:t>19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9055" y="5219933"/>
            <a:ext cx="7789864" cy="913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输入：“</a:t>
            </a:r>
            <a:r>
              <a:rPr lang="en-US" altLang="zh-CN" sz="2000" dirty="0">
                <a:latin typeface="+mn-ea"/>
              </a:rPr>
              <a:t>select * from </a:t>
            </a:r>
            <a:r>
              <a:rPr lang="en-US" altLang="zh-CN" sz="2000" dirty="0" err="1" smtClean="0">
                <a:latin typeface="+mn-ea"/>
              </a:rPr>
              <a:t>duaadual</a:t>
            </a:r>
            <a:r>
              <a:rPr lang="en-US" altLang="zh-CN" sz="2000" dirty="0">
                <a:latin typeface="+mn-ea"/>
              </a:rPr>
              <a:t>” “duel”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</a:rPr>
              <a:t>输出：</a:t>
            </a:r>
            <a:r>
              <a:rPr lang="en-US" altLang="zh-CN" sz="2400" dirty="0">
                <a:latin typeface="+mn-ea"/>
              </a:rPr>
              <a:t>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4025" y="1070206"/>
            <a:ext cx="2062163" cy="544513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（五）</a:t>
            </a:r>
            <a:r>
              <a:rPr lang="zh-CN" altLang="en-US" sz="2000" dirty="0">
                <a:latin typeface="+mn-ea"/>
              </a:rPr>
              <a:t>基本要求</a:t>
            </a:r>
          </a:p>
        </p:txBody>
      </p:sp>
      <p:sp>
        <p:nvSpPr>
          <p:cNvPr id="12" name="矩形 11"/>
          <p:cNvSpPr/>
          <p:nvPr/>
        </p:nvSpPr>
        <p:spPr>
          <a:xfrm>
            <a:off x="441325" y="1814744"/>
            <a:ext cx="8342313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、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实现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串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的</a:t>
            </a:r>
            <a:r>
              <a:rPr lang="en-US" altLang="zh-CN" sz="2000" kern="100" dirty="0" err="1">
                <a:latin typeface="+mn-ea"/>
                <a:ea typeface="+mn-ea"/>
                <a:cs typeface="MS Mincho"/>
              </a:rPr>
              <a:t>S</a:t>
            </a:r>
            <a:r>
              <a:rPr lang="en-US" altLang="zh-CN" sz="2000" kern="100" dirty="0" err="1" smtClean="0">
                <a:latin typeface="+mn-ea"/>
                <a:ea typeface="+mn-ea"/>
                <a:cs typeface="MS Mincho"/>
              </a:rPr>
              <a:t>trAssign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、</a:t>
            </a:r>
            <a:r>
              <a:rPr lang="en-US" altLang="zh-CN" sz="2000" kern="100" dirty="0" err="1" smtClean="0">
                <a:latin typeface="+mn-ea"/>
                <a:ea typeface="+mn-ea"/>
                <a:cs typeface="MS Mincho"/>
              </a:rPr>
              <a:t>StrCompare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、</a:t>
            </a:r>
            <a:r>
              <a:rPr lang="en-US" altLang="zh-CN" sz="2000" kern="100" dirty="0" err="1" smtClean="0">
                <a:latin typeface="+mn-ea"/>
                <a:ea typeface="+mn-ea"/>
                <a:cs typeface="MS Mincho"/>
              </a:rPr>
              <a:t>ClearString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等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基本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操作；</a:t>
            </a:r>
            <a:endParaRPr lang="en-US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latin typeface="+mn-ea"/>
                <a:ea typeface="+mn-ea"/>
                <a:cs typeface="MS Mincho"/>
              </a:rPr>
              <a:t>KMP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算法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实现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模式匹配。</a:t>
            </a:r>
            <a:endParaRPr lang="zh-CN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en-US" altLang="zh-CN" sz="2000" kern="100" dirty="0">
              <a:latin typeface="+mn-ea"/>
              <a:ea typeface="+mn-ea"/>
              <a:cs typeface="MS Mincho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注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：</a:t>
            </a:r>
            <a:r>
              <a:rPr lang="en-US" altLang="zh-CN" sz="2000" kern="100" dirty="0">
                <a:latin typeface="+mn-ea"/>
                <a:ea typeface="+mn-ea"/>
                <a:cs typeface="MS Mincho"/>
              </a:rPr>
              <a:t>1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）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使用堆分配的方式申请串内存空间；</a:t>
            </a:r>
            <a:endParaRPr lang="zh-CN" altLang="zh-CN" sz="20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en-US" altLang="zh-CN" sz="2000" kern="100" dirty="0">
                <a:latin typeface="+mn-ea"/>
                <a:ea typeface="+mn-ea"/>
                <a:cs typeface="MS Mincho"/>
              </a:rPr>
              <a:t>2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）</a:t>
            </a:r>
            <a:r>
              <a:rPr lang="zh-CN" altLang="zh-CN" sz="2000" kern="100" dirty="0">
                <a:latin typeface="+mn-ea"/>
                <a:ea typeface="+mn-ea"/>
                <a:cs typeface="MS Mincho"/>
              </a:rPr>
              <a:t>表达式</a:t>
            </a:r>
            <a:r>
              <a:rPr lang="zh-CN" altLang="zh-CN" sz="2000" kern="100" dirty="0" smtClean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通过</a:t>
            </a:r>
            <a:r>
              <a:rPr lang="zh-CN" altLang="en-US" sz="2000" kern="100" dirty="0" smtClean="0">
                <a:solidFill>
                  <a:srgbClr val="FF0000"/>
                </a:solidFill>
                <a:latin typeface="+mn-ea"/>
                <a:ea typeface="+mn-ea"/>
                <a:cs typeface="MS Mincho"/>
              </a:rPr>
              <a:t>命令行参数</a:t>
            </a:r>
            <a:r>
              <a:rPr lang="zh-CN" altLang="en-US" sz="2000" kern="100" dirty="0" smtClean="0">
                <a:latin typeface="+mn-ea"/>
                <a:ea typeface="+mn-ea"/>
                <a:cs typeface="MS Mincho"/>
              </a:rPr>
              <a:t>读取，并判断命令行参数的数量是否正确</a:t>
            </a:r>
            <a:r>
              <a:rPr lang="zh-CN" altLang="zh-CN" sz="2000" kern="100" dirty="0" smtClean="0">
                <a:latin typeface="+mn-ea"/>
                <a:ea typeface="+mn-ea"/>
                <a:cs typeface="MS Mincho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46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9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73974"/>
              </p:ext>
            </p:extLst>
          </p:nvPr>
        </p:nvGraphicFramePr>
        <p:xfrm>
          <a:off x="432533" y="2047873"/>
          <a:ext cx="844088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9737591"/>
                    </a:ext>
                  </a:extLst>
                </a:gridCol>
                <a:gridCol w="2696574">
                  <a:extLst>
                    <a:ext uri="{9D8B030D-6E8A-4147-A177-3AD203B41FA5}">
                      <a16:colId xmlns:a16="http://schemas.microsoft.com/office/drawing/2014/main" val="3356622024"/>
                    </a:ext>
                  </a:extLst>
                </a:gridCol>
                <a:gridCol w="2312377">
                  <a:extLst>
                    <a:ext uri="{9D8B030D-6E8A-4147-A177-3AD203B41FA5}">
                      <a16:colId xmlns:a16="http://schemas.microsoft.com/office/drawing/2014/main" val="200980404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4258559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子串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后缀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前缀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1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6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8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6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abaab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baa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aba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4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abaabc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aab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baab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aba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abaabca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abc</a:t>
                      </a:r>
                      <a:endParaRPr lang="zh-CN" altLang="en-US" dirty="0" smtClean="0"/>
                    </a:p>
                    <a:p>
                      <a:r>
                        <a:rPr lang="en-US" altLang="zh-CN" dirty="0" err="1" smtClean="0"/>
                        <a:t>aabc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baabc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/>
                        <a:t>ab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aba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abaa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abaab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3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abaabcac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bca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abca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aabca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baabca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/>
                        <a:t>ab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aba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abaa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abaab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abaabc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33872"/>
                  </a:ext>
                </a:extLst>
              </a:tr>
            </a:tbl>
          </a:graphicData>
        </a:graphic>
      </p:graphicFrame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432533" y="6275284"/>
            <a:ext cx="7360970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 smtClean="0">
                <a:latin typeface="+mn-ea"/>
                <a:ea typeface="+mn-ea"/>
              </a:rPr>
              <a:t>注：根据</a:t>
            </a:r>
            <a:r>
              <a:rPr lang="en-US" altLang="zh-CN" dirty="0" smtClean="0">
                <a:latin typeface="+mn-ea"/>
                <a:ea typeface="+mn-ea"/>
              </a:rPr>
              <a:t>Next</a:t>
            </a:r>
            <a:r>
              <a:rPr lang="zh-CN" altLang="en-US" dirty="0" smtClean="0">
                <a:latin typeface="+mn-ea"/>
                <a:ea typeface="+mn-ea"/>
              </a:rPr>
              <a:t>的定义，计算前、后缀时，不计子串的最后一位。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8606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9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61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c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chemeClr val="accent5"/>
                </a:solidFill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	a   a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105018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73468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105018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85609" y="514278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</a:rPr>
              <a:t>j</a:t>
            </a:r>
            <a:r>
              <a:rPr lang="en-US" altLang="zh-CN" sz="2400" dirty="0" smtClean="0">
                <a:solidFill>
                  <a:schemeClr val="accent5"/>
                </a:solidFill>
              </a:rPr>
              <a:t>=1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57958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42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61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+mn-ea"/>
              </a:rPr>
              <a:t>a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en-US" altLang="zh-CN" sz="2400" dirty="0" smtClean="0">
                <a:latin typeface="+mn-ea"/>
              </a:rPr>
              <a:t>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7051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95501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=2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527051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07642" y="514278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j=2   next[2]=1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010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1325" y="1017087"/>
            <a:ext cx="2062163" cy="546100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（六）</a:t>
            </a:r>
            <a:r>
              <a:rPr lang="zh-CN" altLang="en-US" sz="2000" dirty="0">
                <a:latin typeface="+mn-ea"/>
              </a:rPr>
              <a:t>简要提示</a:t>
            </a:r>
          </a:p>
        </p:txBody>
      </p:sp>
      <p:cxnSp>
        <p:nvCxnSpPr>
          <p:cNvPr id="40" name="直接连接符 39"/>
          <p:cNvCxnSpPr>
            <a:endCxn id="39" idx="1"/>
          </p:cNvCxnSpPr>
          <p:nvPr/>
        </p:nvCxnSpPr>
        <p:spPr>
          <a:xfrm>
            <a:off x="0" y="444500"/>
            <a:ext cx="228600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3"/>
          </p:cNvCxnSpPr>
          <p:nvPr/>
        </p:nvCxnSpPr>
        <p:spPr>
          <a:xfrm>
            <a:off x="6956425" y="444500"/>
            <a:ext cx="2187575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矩形 11"/>
          <p:cNvSpPr>
            <a:spLocks noChangeArrowheads="1"/>
          </p:cNvSpPr>
          <p:nvPr/>
        </p:nvSpPr>
        <p:spPr bwMode="auto">
          <a:xfrm>
            <a:off x="2900363" y="1056775"/>
            <a:ext cx="5549045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latin typeface="+mn-ea"/>
                <a:ea typeface="+mn-ea"/>
              </a:rPr>
              <a:t>“</a:t>
            </a:r>
            <a:r>
              <a:rPr lang="en-US" altLang="zh-CN" sz="2400" dirty="0" err="1" smtClean="0">
                <a:latin typeface="+mn-ea"/>
                <a:ea typeface="+mn-ea"/>
              </a:rPr>
              <a:t>acabaabaabcacaabc</a:t>
            </a:r>
            <a:r>
              <a:rPr lang="en-US" altLang="zh-CN" sz="2400" dirty="0" smtClean="0">
                <a:latin typeface="+mn-ea"/>
                <a:ea typeface="+mn-ea"/>
              </a:rPr>
              <a:t>” “</a:t>
            </a:r>
            <a:r>
              <a:rPr lang="en-US" altLang="zh-CN" sz="2400" dirty="0" err="1" smtClean="0">
                <a:latin typeface="+mn-ea"/>
                <a:ea typeface="+mn-ea"/>
              </a:rPr>
              <a:t>abaabcac</a:t>
            </a:r>
            <a:r>
              <a:rPr lang="en-US" altLang="zh-CN" sz="2400" dirty="0" smtClean="0">
                <a:latin typeface="+mn-ea"/>
                <a:ea typeface="+mn-ea"/>
              </a:rPr>
              <a:t>”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4" name="矩形 11"/>
          <p:cNvSpPr>
            <a:spLocks noChangeArrowheads="1"/>
          </p:cNvSpPr>
          <p:nvPr/>
        </p:nvSpPr>
        <p:spPr bwMode="auto">
          <a:xfrm>
            <a:off x="3994106" y="1487375"/>
            <a:ext cx="1149394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原串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286000" y="196850"/>
            <a:ext cx="5118100" cy="493713"/>
          </a:xfrm>
          <a:prstGeom prst="rect">
            <a:avLst/>
          </a:prstGeom>
          <a:solidFill>
            <a:srgbClr val="5482A3"/>
          </a:solidFill>
        </p:spPr>
        <p:txBody>
          <a:bodyPr anchor="ctr"/>
          <a:lstStyle>
            <a:defPPr>
              <a:defRPr lang="zh-CN"/>
            </a:defPPr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实验二：</a:t>
            </a:r>
            <a:r>
              <a:rPr lang="zh-CN" altLang="zh-CN" dirty="0"/>
              <a:t>基于串的模式匹配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6091" y="4254932"/>
            <a:ext cx="761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altLang="zh-CN" sz="2400" dirty="0" smtClean="0">
                <a:latin typeface="+mn-ea"/>
              </a:rPr>
              <a:t>	a   b   a 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a   a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b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c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b   c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+mn-ea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b   a   </a:t>
            </a:r>
            <a:r>
              <a:rPr lang="en-US" altLang="zh-CN" sz="2400" dirty="0" err="1" smtClean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   b   c   a   c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7051" y="3804564"/>
            <a:ext cx="2815" cy="4503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95501" y="3804564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accent5"/>
                </a:solidFill>
              </a:rPr>
              <a:t>i</a:t>
            </a:r>
            <a:r>
              <a:rPr lang="en-US" altLang="zh-CN" sz="2400" dirty="0" smtClean="0">
                <a:solidFill>
                  <a:schemeClr val="accent5"/>
                </a:solidFill>
              </a:rPr>
              <a:t>=2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527051" y="5142785"/>
            <a:ext cx="0" cy="4616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07642" y="5142785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j=1   next[1]=</a:t>
            </a:r>
            <a:r>
              <a:rPr lang="en-US" altLang="zh-CN" sz="2400" dirty="0">
                <a:solidFill>
                  <a:schemeClr val="accent5"/>
                </a:solidFill>
              </a:rPr>
              <a:t>0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58687"/>
              </p:ext>
            </p:extLst>
          </p:nvPr>
        </p:nvGraphicFramePr>
        <p:xfrm>
          <a:off x="1143000" y="2182463"/>
          <a:ext cx="6962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78">
                  <a:extLst>
                    <a:ext uri="{9D8B030D-6E8A-4147-A177-3AD203B41FA5}">
                      <a16:colId xmlns:a16="http://schemas.microsoft.com/office/drawing/2014/main" val="4182138187"/>
                    </a:ext>
                  </a:extLst>
                </a:gridCol>
                <a:gridCol w="646357">
                  <a:extLst>
                    <a:ext uri="{9D8B030D-6E8A-4147-A177-3AD203B41FA5}">
                      <a16:colId xmlns:a16="http://schemas.microsoft.com/office/drawing/2014/main" val="1172877165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809562954"/>
                    </a:ext>
                  </a:extLst>
                </a:gridCol>
                <a:gridCol w="709040">
                  <a:extLst>
                    <a:ext uri="{9D8B030D-6E8A-4147-A177-3AD203B41FA5}">
                      <a16:colId xmlns:a16="http://schemas.microsoft.com/office/drawing/2014/main" val="3475226961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13886881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283560259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32362328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4220372593"/>
                    </a:ext>
                  </a:extLst>
                </a:gridCol>
                <a:gridCol w="773642">
                  <a:extLst>
                    <a:ext uri="{9D8B030D-6E8A-4147-A177-3AD203B41FA5}">
                      <a16:colId xmlns:a16="http://schemas.microsoft.com/office/drawing/2014/main" val="1783855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0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模式串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5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next[j]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0182"/>
                  </a:ext>
                </a:extLst>
              </a:tr>
            </a:tbl>
          </a:graphicData>
        </a:graphic>
      </p:graphicFrame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7079966" y="1487375"/>
            <a:ext cx="1528723" cy="47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>
                <a:latin typeface="+mn-ea"/>
                <a:ea typeface="+mn-ea"/>
              </a:rPr>
              <a:t>模式</a:t>
            </a:r>
            <a:r>
              <a:rPr lang="zh-CN" altLang="en-US" sz="2400" dirty="0" smtClean="0">
                <a:latin typeface="+mn-ea"/>
                <a:ea typeface="+mn-ea"/>
              </a:rPr>
              <a:t>串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456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11875</TotalTime>
  <Words>1602</Words>
  <Application>Microsoft Office PowerPoint</Application>
  <PresentationFormat>全屏显示(4:3)</PresentationFormat>
  <Paragraphs>715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MS Mincho</vt:lpstr>
      <vt:lpstr>宋体</vt:lpstr>
      <vt:lpstr>微软雅黑</vt:lpstr>
      <vt:lpstr>Arial</vt:lpstr>
      <vt:lpstr>Broadway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Liu Yuan</cp:lastModifiedBy>
  <cp:revision>197</cp:revision>
  <cp:lastPrinted>2015-03-12T14:31:09Z</cp:lastPrinted>
  <dcterms:created xsi:type="dcterms:W3CDTF">2014-12-22T06:08:09Z</dcterms:created>
  <dcterms:modified xsi:type="dcterms:W3CDTF">2021-11-08T02:40:12Z</dcterms:modified>
</cp:coreProperties>
</file>