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8" r:id="rId2"/>
    <p:sldId id="332" r:id="rId3"/>
    <p:sldId id="322" r:id="rId4"/>
    <p:sldId id="323" r:id="rId5"/>
    <p:sldId id="324" r:id="rId6"/>
    <p:sldId id="333" r:id="rId7"/>
    <p:sldId id="334" r:id="rId8"/>
    <p:sldId id="335" r:id="rId9"/>
    <p:sldId id="336" r:id="rId10"/>
    <p:sldId id="337" r:id="rId11"/>
    <p:sldId id="331" r:id="rId12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AB186-3D33-4F0B-B329-B5307238E944}" type="datetimeFigureOut">
              <a:rPr lang="zh-CN" altLang="en-US"/>
              <a:pPr>
                <a:defRPr/>
              </a:pPr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B4C7F9-844F-4133-BEB3-04390CCEB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956D6C-2F10-4359-839D-1DBD44908BB1}" type="datetimeFigureOut">
              <a:rPr lang="zh-CN" altLang="en-US"/>
              <a:pPr>
                <a:defRPr/>
              </a:pPr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55B19-A6A3-4BB7-9DF6-125E39409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FEBE7-3176-49DD-98C2-456C30BF616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7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自动化科学与工程学院 教学实验中心</a:t>
            </a:r>
            <a:endParaRPr lang="en-US" altLang="zh-CN" sz="2200" b="1" dirty="0" smtClean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刘源  </a:t>
            </a:r>
            <a:r>
              <a:rPr lang="en-US" altLang="zh-CN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13484668964</a:t>
            </a:r>
            <a:endParaRPr lang="en-US" altLang="zh-CN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与程序设计专题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（八）调试手段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14214" y="1585138"/>
            <a:ext cx="76122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分段调试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6" y="2250598"/>
            <a:ext cx="7591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3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2"/>
          <p:cNvSpPr txBox="1">
            <a:spLocks noChangeArrowheads="1"/>
          </p:cNvSpPr>
          <p:nvPr/>
        </p:nvSpPr>
        <p:spPr bwMode="auto">
          <a:xfrm>
            <a:off x="471488" y="2051050"/>
            <a:ext cx="83264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天高任鸟飞，海阔凭鱼跃。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D54A47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3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（一）实验目的</a:t>
            </a:r>
          </a:p>
        </p:txBody>
      </p:sp>
      <p:sp>
        <p:nvSpPr>
          <p:cNvPr id="717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325" y="1814513"/>
            <a:ext cx="8342313" cy="461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熟练掌握图的操作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，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掌握 </a:t>
            </a:r>
            <a:r>
              <a:rPr lang="en-US" altLang="zh-CN" sz="2000" dirty="0" err="1">
                <a:latin typeface="+mn-ea"/>
                <a:ea typeface="+mn-ea"/>
                <a:cs typeface="MS Mincho"/>
              </a:rPr>
              <a:t>Dijkstra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算法的原理。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 flipV="1">
            <a:off x="0" y="443707"/>
            <a:ext cx="2048609" cy="794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7526215" y="443707"/>
            <a:ext cx="1617785" cy="793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（二）基本要求</a:t>
            </a:r>
          </a:p>
        </p:txBody>
      </p:sp>
      <p:sp>
        <p:nvSpPr>
          <p:cNvPr id="10" name="矩形 43"/>
          <p:cNvSpPr>
            <a:spLocks noChangeArrowheads="1"/>
          </p:cNvSpPr>
          <p:nvPr/>
        </p:nvSpPr>
        <p:spPr bwMode="auto">
          <a:xfrm>
            <a:off x="441325" y="3576638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       本实验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分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盘，每次离开实验室前将源代码发送至自己的邮箱保存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，带好自己的随身物品。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完成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4025" y="3086092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（四）注意事项</a:t>
            </a:r>
            <a:endParaRPr lang="zh-CN" altLang="en-US" sz="2000" dirty="0"/>
          </a:p>
        </p:txBody>
      </p:sp>
      <p:sp>
        <p:nvSpPr>
          <p:cNvPr id="8197" name="矩形 43"/>
          <p:cNvSpPr>
            <a:spLocks noChangeArrowheads="1"/>
          </p:cNvSpPr>
          <p:nvPr/>
        </p:nvSpPr>
        <p:spPr bwMode="auto">
          <a:xfrm>
            <a:off x="454025" y="3699966"/>
            <a:ext cx="53664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>
                <a:latin typeface="+mn-ea"/>
                <a:ea typeface="+mn-ea"/>
              </a:rPr>
              <a:t>       </a:t>
            </a:r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zh-CN" altLang="en-US" dirty="0" smtClean="0">
                <a:latin typeface="+mn-ea"/>
                <a:ea typeface="+mn-ea"/>
              </a:rPr>
              <a:t>右</a:t>
            </a:r>
            <a:r>
              <a:rPr lang="zh-CN" altLang="zh-CN" dirty="0" smtClean="0">
                <a:latin typeface="+mn-ea"/>
                <a:ea typeface="+mn-ea"/>
              </a:rPr>
              <a:t>图</a:t>
            </a:r>
            <a:r>
              <a:rPr lang="zh-CN" altLang="zh-CN" dirty="0">
                <a:latin typeface="+mn-ea"/>
                <a:ea typeface="+mn-ea"/>
              </a:rPr>
              <a:t>为校内知名建筑物示意平面图（其中“传送门”用于增加网络复杂度），以边表示建筑物间的路径，各条路径上方的数字表示路径长度。</a:t>
            </a:r>
          </a:p>
          <a:p>
            <a:pPr>
              <a:lnSpc>
                <a:spcPts val="3200"/>
              </a:lnSpc>
            </a:pPr>
            <a:r>
              <a:rPr lang="en-US" altLang="zh-CN" dirty="0">
                <a:latin typeface="+mn-ea"/>
                <a:ea typeface="+mn-ea"/>
              </a:rPr>
              <a:t>       </a:t>
            </a:r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zh-CN" altLang="zh-CN" dirty="0">
                <a:latin typeface="+mn-ea"/>
                <a:ea typeface="+mn-ea"/>
              </a:rPr>
              <a:t>针对该图进行构建数据结构和算法，</a:t>
            </a:r>
            <a:r>
              <a:rPr lang="zh-CN" altLang="zh-CN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latin typeface="+mn-ea"/>
                <a:ea typeface="+mn-ea"/>
              </a:rPr>
              <a:t>命令行参数输入</a:t>
            </a:r>
            <a:r>
              <a:rPr lang="zh-CN" altLang="zh-CN" dirty="0" smtClean="0">
                <a:latin typeface="+mn-ea"/>
                <a:ea typeface="+mn-ea"/>
              </a:rPr>
              <a:t>任意</a:t>
            </a:r>
            <a:r>
              <a:rPr lang="zh-CN" altLang="zh-CN" dirty="0">
                <a:latin typeface="+mn-ea"/>
                <a:ea typeface="+mn-ea"/>
              </a:rPr>
              <a:t>两建筑物的名称，可查询建筑物间的最短路径长度，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并输出最短路径</a:t>
            </a:r>
            <a:r>
              <a:rPr lang="zh-CN" altLang="zh-CN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1026" name="Picture 2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74" y="2802304"/>
            <a:ext cx="327818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54025" y="958364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（三</a:t>
            </a:r>
            <a:r>
              <a:rPr lang="zh-CN" altLang="en-US" sz="2000" dirty="0" smtClean="0">
                <a:latin typeface="+mn-ea"/>
              </a:rPr>
              <a:t>）内容提要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矩形 43"/>
          <p:cNvSpPr>
            <a:spLocks noChangeArrowheads="1"/>
          </p:cNvSpPr>
          <p:nvPr/>
        </p:nvSpPr>
        <p:spPr bwMode="auto">
          <a:xfrm>
            <a:off x="454024" y="1559804"/>
            <a:ext cx="83423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>
                <a:latin typeface="+mn-ea"/>
                <a:ea typeface="+mn-ea"/>
                <a:cs typeface="MS Mincho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输入：</a:t>
            </a:r>
            <a:r>
              <a:rPr lang="zh-CN" altLang="en-US" dirty="0">
                <a:latin typeface="+mn-ea"/>
                <a:ea typeface="+mn-ea"/>
                <a:cs typeface="MS Mincho"/>
              </a:rPr>
              <a:t>通过命令行参数</a:t>
            </a:r>
            <a:r>
              <a:rPr lang="zh-CN" altLang="en-US" dirty="0" smtClean="0">
                <a:latin typeface="+mn-ea"/>
                <a:ea typeface="+mn-ea"/>
                <a:cs typeface="MS Mincho"/>
              </a:rPr>
              <a:t>输入起点和终点的位置名称</a:t>
            </a:r>
            <a:r>
              <a:rPr lang="zh-CN" altLang="zh-CN" dirty="0" smtClean="0">
                <a:latin typeface="+mn-ea"/>
                <a:ea typeface="+mn-ea"/>
                <a:cs typeface="MS Mincho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命令行参数不正确输出</a:t>
            </a:r>
            <a:r>
              <a:rPr lang="en-US" altLang="zh-CN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ERROR_01; </a:t>
            </a:r>
            <a:r>
              <a:rPr lang="zh-CN" altLang="en-US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）获取最短路径失败时输出</a:t>
            </a:r>
            <a:r>
              <a:rPr lang="en-US" altLang="zh-CN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ERROR_02</a:t>
            </a:r>
            <a:r>
              <a:rPr lang="en-US" altLang="zh-CN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; </a:t>
            </a:r>
            <a:r>
              <a:rPr lang="zh-CN" altLang="en-US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3</a:t>
            </a:r>
            <a:r>
              <a:rPr lang="zh-CN" altLang="en-US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）获取最短路径成功时输出路径长度。</a:t>
            </a:r>
            <a:endParaRPr lang="en-US" altLang="zh-CN" dirty="0">
              <a:latin typeface="+mn-ea"/>
              <a:ea typeface="+mn-ea"/>
              <a:cs typeface="MS Mincho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五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例程</a:t>
            </a:r>
            <a:endParaRPr lang="zh-CN" altLang="en-US" sz="20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41325" y="2941660"/>
            <a:ext cx="3525716" cy="91307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dirty="0" smtClean="0">
                <a:latin typeface="+mn-ea"/>
                <a:ea typeface="+mn-ea"/>
              </a:rPr>
              <a:t>输入</a:t>
            </a:r>
            <a:r>
              <a:rPr lang="en-US" altLang="zh-CN" dirty="0" smtClean="0">
                <a:latin typeface="+mn-ea"/>
                <a:ea typeface="+mn-ea"/>
              </a:rPr>
              <a:t>: “</a:t>
            </a:r>
            <a:r>
              <a:rPr lang="zh-CN" altLang="zh-CN" dirty="0" smtClean="0">
                <a:latin typeface="+mn-ea"/>
                <a:ea typeface="+mn-ea"/>
              </a:rPr>
              <a:t>北门</a:t>
            </a:r>
            <a:r>
              <a:rPr lang="en-US" altLang="zh-CN" dirty="0" smtClean="0">
                <a:latin typeface="+mn-ea"/>
                <a:ea typeface="+mn-ea"/>
              </a:rPr>
              <a:t>”</a:t>
            </a:r>
            <a:r>
              <a:rPr lang="zh-CN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“</a:t>
            </a:r>
            <a:r>
              <a:rPr lang="zh-CN" altLang="zh-CN" dirty="0" smtClean="0">
                <a:latin typeface="+mn-ea"/>
                <a:ea typeface="+mn-ea"/>
              </a:rPr>
              <a:t>南门</a:t>
            </a:r>
            <a:r>
              <a:rPr lang="en-US" altLang="zh-CN" dirty="0" smtClean="0">
                <a:latin typeface="+mn-ea"/>
                <a:ea typeface="+mn-ea"/>
              </a:rPr>
              <a:t>”</a:t>
            </a:r>
            <a:endParaRPr lang="zh-CN" altLang="zh-CN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zh-CN" altLang="zh-CN" dirty="0" smtClean="0">
                <a:latin typeface="+mn-ea"/>
                <a:ea typeface="+mn-ea"/>
              </a:rPr>
              <a:t>输出</a:t>
            </a:r>
            <a:r>
              <a:rPr lang="en-US" altLang="zh-CN" dirty="0" smtClean="0">
                <a:latin typeface="+mn-ea"/>
                <a:ea typeface="+mn-ea"/>
              </a:rPr>
              <a:t>:  74</a:t>
            </a:r>
            <a:endParaRPr lang="zh-CN" altLang="zh-CN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04" y="2675858"/>
            <a:ext cx="3290831" cy="34189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1325" y="1417195"/>
            <a:ext cx="8342313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  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    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本实验需要用两组命令行参数（各组命令行参数之间通过空格隔开），关于如何通过在程序中获取命令行参数，大家可以参考课前推送给大家预习文档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《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数据结构专题实验课前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准备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.pdf》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S Mincho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4236549"/>
            <a:ext cx="3525716" cy="913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dirty="0">
                <a:latin typeface="+mn-ea"/>
                <a:ea typeface="+mn-ea"/>
              </a:rPr>
              <a:t>输入</a:t>
            </a:r>
            <a:r>
              <a:rPr lang="en-US" altLang="zh-CN" dirty="0">
                <a:latin typeface="+mn-ea"/>
                <a:ea typeface="+mn-ea"/>
              </a:rPr>
              <a:t>: “</a:t>
            </a:r>
            <a:r>
              <a:rPr lang="zh-CN" altLang="zh-CN" dirty="0">
                <a:latin typeface="+mn-ea"/>
                <a:ea typeface="+mn-ea"/>
              </a:rPr>
              <a:t>北门</a:t>
            </a:r>
            <a:r>
              <a:rPr lang="en-US" altLang="zh-CN" dirty="0">
                <a:latin typeface="+mn-ea"/>
                <a:ea typeface="+mn-ea"/>
              </a:rPr>
              <a:t>”</a:t>
            </a:r>
            <a:endParaRPr lang="zh-CN" altLang="zh-CN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zh-CN" altLang="zh-CN" dirty="0">
                <a:latin typeface="+mn-ea"/>
                <a:ea typeface="+mn-ea"/>
              </a:rPr>
              <a:t>输出</a:t>
            </a:r>
            <a:r>
              <a:rPr lang="en-US" altLang="zh-CN" dirty="0">
                <a:latin typeface="+mn-ea"/>
                <a:ea typeface="+mn-ea"/>
              </a:rPr>
              <a:t>:  </a:t>
            </a:r>
            <a:r>
              <a:rPr lang="en-US" altLang="zh-CN" dirty="0" smtClean="0">
                <a:latin typeface="+mn-ea"/>
                <a:ea typeface="+mn-ea"/>
              </a:rPr>
              <a:t>ERROR_01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6943" y="983070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自测</a:t>
            </a:r>
            <a:r>
              <a:rPr lang="zh-CN" altLang="en-US" sz="2000" dirty="0" smtClean="0">
                <a:latin typeface="+mn-ea"/>
              </a:rPr>
              <a:t>用例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34176"/>
              </p:ext>
            </p:extLst>
          </p:nvPr>
        </p:nvGraphicFramePr>
        <p:xfrm>
          <a:off x="708990" y="1771406"/>
          <a:ext cx="78283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57">
                  <a:extLst>
                    <a:ext uri="{9D8B030D-6E8A-4147-A177-3AD203B41FA5}">
                      <a16:colId xmlns:a16="http://schemas.microsoft.com/office/drawing/2014/main" val="2249626246"/>
                    </a:ext>
                  </a:extLst>
                </a:gridCol>
                <a:gridCol w="1782862">
                  <a:extLst>
                    <a:ext uri="{9D8B030D-6E8A-4147-A177-3AD203B41FA5}">
                      <a16:colId xmlns:a16="http://schemas.microsoft.com/office/drawing/2014/main" val="158051008"/>
                    </a:ext>
                  </a:extLst>
                </a:gridCol>
                <a:gridCol w="1459564">
                  <a:extLst>
                    <a:ext uri="{9D8B030D-6E8A-4147-A177-3AD203B41FA5}">
                      <a16:colId xmlns:a16="http://schemas.microsoft.com/office/drawing/2014/main" val="4290031022"/>
                    </a:ext>
                  </a:extLst>
                </a:gridCol>
                <a:gridCol w="1825689">
                  <a:extLst>
                    <a:ext uri="{9D8B030D-6E8A-4147-A177-3AD203B41FA5}">
                      <a16:colId xmlns:a16="http://schemas.microsoft.com/office/drawing/2014/main" val="26677425"/>
                    </a:ext>
                  </a:extLst>
                </a:gridCol>
                <a:gridCol w="2070368">
                  <a:extLst>
                    <a:ext uri="{9D8B030D-6E8A-4147-A177-3AD203B41FA5}">
                      <a16:colId xmlns:a16="http://schemas.microsoft.com/office/drawing/2014/main" val="1380614951"/>
                    </a:ext>
                  </a:extLst>
                </a:gridCol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起点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终点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3061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“北门”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\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ERROR_01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命令行参数不正确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532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“北门”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“月球”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获取最短路径失败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3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“饮水思源”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获取路径成功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8533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</p:spTree>
    <p:extLst>
      <p:ext uri="{BB962C8B-B14F-4D97-AF65-F5344CB8AC3E}">
        <p14:creationId xmlns:p14="http://schemas.microsoft.com/office/powerpoint/2010/main" val="2087106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876691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（七）</a:t>
            </a:r>
            <a:r>
              <a:rPr lang="zh-CN" altLang="en-US" sz="2000" dirty="0"/>
              <a:t>编码要求</a:t>
            </a:r>
          </a:p>
        </p:txBody>
      </p:sp>
      <p:sp>
        <p:nvSpPr>
          <p:cNvPr id="8" name="矩形 7"/>
          <p:cNvSpPr/>
          <p:nvPr/>
        </p:nvSpPr>
        <p:spPr>
          <a:xfrm>
            <a:off x="359553" y="1515407"/>
            <a:ext cx="834231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优选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语言，禁止直接调用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C++ STL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库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4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除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循环变量外，其它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变量命名使用有明确含义的单词或缩写，不建议使用拼音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禁止出现魔鬼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数字；</a:t>
            </a:r>
            <a:endParaRPr lang="en-US" altLang="zh-CN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5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、统一代码格式，例如：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{}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和空行；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6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变量初始化，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不要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依赖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默认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赋值；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7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、入参检查，“外部输入输入不可靠”，指针判空（一级指针、二级指针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……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），循环变量上下限；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8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400" kern="100" dirty="0" err="1">
                <a:latin typeface="+mn-ea"/>
                <a:ea typeface="+mn-ea"/>
                <a:cs typeface="MS Mincho"/>
              </a:rPr>
              <a:t>malloc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与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free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配对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 smtClean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kern="100" dirty="0">
                <a:latin typeface="+mn-ea"/>
                <a:ea typeface="+mn-ea"/>
                <a:cs typeface="MS Mincho"/>
              </a:rPr>
              <a:t>9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尽量少用全局变量；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kern="100" dirty="0">
                <a:latin typeface="+mn-ea"/>
                <a:ea typeface="+mn-ea"/>
                <a:cs typeface="MS Mincho"/>
              </a:rPr>
              <a:t>10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编译错误解决，从前往后处理，提示出错的行不一定是错误的根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因</a:t>
            </a:r>
            <a:r>
              <a:rPr lang="zh-CN" altLang="en-US" sz="2400" kern="100" dirty="0" smtClean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 smtClean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b="1" kern="100" dirty="0">
                <a:latin typeface="+mn-ea"/>
                <a:ea typeface="+mn-ea"/>
                <a:cs typeface="MS Mincho"/>
              </a:rPr>
              <a:t>11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、文件管理之初识</a:t>
            </a:r>
            <a:r>
              <a:rPr lang="en-US" altLang="zh-CN" sz="2400" b="1" kern="100" dirty="0" err="1">
                <a:latin typeface="+mn-ea"/>
                <a:ea typeface="+mn-ea"/>
                <a:cs typeface="MS Mincho"/>
              </a:rPr>
              <a:t>Git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。</a:t>
            </a:r>
            <a:endParaRPr lang="en-US" altLang="zh-CN" sz="2400" b="1" kern="100" dirty="0">
              <a:latin typeface="+mn-ea"/>
              <a:ea typeface="+mn-ea"/>
              <a:cs typeface="MS Mincho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048609" y="196850"/>
            <a:ext cx="547760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实验四：无向图最短路径搜索</a:t>
            </a:r>
          </a:p>
        </p:txBody>
      </p:sp>
    </p:spTree>
    <p:extLst>
      <p:ext uri="{BB962C8B-B14F-4D97-AF65-F5344CB8AC3E}">
        <p14:creationId xmlns:p14="http://schemas.microsoft.com/office/powerpoint/2010/main" val="212656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调试手段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09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CBE9C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585</Words>
  <Application>Microsoft Office PowerPoint</Application>
  <PresentationFormat>全屏显示(4:3)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MS Mincho</vt:lpstr>
      <vt:lpstr>隶书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Liu Yuan</cp:lastModifiedBy>
  <cp:revision>154</cp:revision>
  <cp:lastPrinted>2015-03-12T14:31:09Z</cp:lastPrinted>
  <dcterms:created xsi:type="dcterms:W3CDTF">2014-12-22T06:08:09Z</dcterms:created>
  <dcterms:modified xsi:type="dcterms:W3CDTF">2020-12-01T07:32:50Z</dcterms:modified>
</cp:coreProperties>
</file>